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3" r:id="rId1"/>
  </p:sldMasterIdLst>
  <p:notesMasterIdLst>
    <p:notesMasterId r:id="rId61"/>
  </p:notesMasterIdLst>
  <p:sldIdLst>
    <p:sldId id="256" r:id="rId2"/>
    <p:sldId id="297" r:id="rId3"/>
    <p:sldId id="298" r:id="rId4"/>
    <p:sldId id="402" r:id="rId5"/>
    <p:sldId id="692" r:id="rId6"/>
    <p:sldId id="573" r:id="rId7"/>
    <p:sldId id="267" r:id="rId8"/>
    <p:sldId id="280" r:id="rId9"/>
    <p:sldId id="693" r:id="rId10"/>
    <p:sldId id="694" r:id="rId11"/>
    <p:sldId id="295" r:id="rId12"/>
    <p:sldId id="261" r:id="rId13"/>
    <p:sldId id="707" r:id="rId14"/>
    <p:sldId id="708" r:id="rId15"/>
    <p:sldId id="709" r:id="rId16"/>
    <p:sldId id="710" r:id="rId17"/>
    <p:sldId id="300" r:id="rId18"/>
    <p:sldId id="306" r:id="rId19"/>
    <p:sldId id="695" r:id="rId20"/>
    <p:sldId id="696" r:id="rId21"/>
    <p:sldId id="716" r:id="rId22"/>
    <p:sldId id="715" r:id="rId23"/>
    <p:sldId id="718" r:id="rId24"/>
    <p:sldId id="719" r:id="rId25"/>
    <p:sldId id="720" r:id="rId26"/>
    <p:sldId id="721" r:id="rId27"/>
    <p:sldId id="722" r:id="rId28"/>
    <p:sldId id="723" r:id="rId29"/>
    <p:sldId id="312" r:id="rId30"/>
    <p:sldId id="699" r:id="rId31"/>
    <p:sldId id="700" r:id="rId32"/>
    <p:sldId id="701" r:id="rId33"/>
    <p:sldId id="702" r:id="rId34"/>
    <p:sldId id="703" r:id="rId35"/>
    <p:sldId id="272" r:id="rId36"/>
    <p:sldId id="273" r:id="rId37"/>
    <p:sldId id="704" r:id="rId38"/>
    <p:sldId id="325" r:id="rId39"/>
    <p:sldId id="684" r:id="rId40"/>
    <p:sldId id="282" r:id="rId41"/>
    <p:sldId id="685" r:id="rId42"/>
    <p:sldId id="346" r:id="rId43"/>
    <p:sldId id="279" r:id="rId44"/>
    <p:sldId id="324" r:id="rId45"/>
    <p:sldId id="341" r:id="rId46"/>
    <p:sldId id="387" r:id="rId47"/>
    <p:sldId id="371" r:id="rId48"/>
    <p:sldId id="375" r:id="rId49"/>
    <p:sldId id="271" r:id="rId50"/>
    <p:sldId id="372" r:id="rId51"/>
    <p:sldId id="385" r:id="rId52"/>
    <p:sldId id="397" r:id="rId53"/>
    <p:sldId id="665" r:id="rId54"/>
    <p:sldId id="711" r:id="rId55"/>
    <p:sldId id="712" r:id="rId56"/>
    <p:sldId id="713" r:id="rId57"/>
    <p:sldId id="714" r:id="rId58"/>
    <p:sldId id="724" r:id="rId59"/>
    <p:sldId id="328" r:id="rId6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904" autoAdjust="0"/>
  </p:normalViewPr>
  <p:slideViewPr>
    <p:cSldViewPr snapToGrid="0">
      <p:cViewPr varScale="1">
        <p:scale>
          <a:sx n="67" d="100"/>
          <a:sy n="67" d="100"/>
        </p:scale>
        <p:origin x="-1267" y="-8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0BC9C-0568-46DC-93D5-44ED6CEEECCF}" type="datetimeFigureOut">
              <a:rPr lang="tr-TR" smtClean="0"/>
              <a:t>6.02.2024</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63C72D-3816-40D4-977A-EE587EAA172E}" type="slidenum">
              <a:rPr lang="tr-TR" smtClean="0"/>
              <a:t>‹#›</a:t>
            </a:fld>
            <a:endParaRPr lang="tr-TR"/>
          </a:p>
        </p:txBody>
      </p:sp>
    </p:spTree>
    <p:extLst>
      <p:ext uri="{BB962C8B-B14F-4D97-AF65-F5344CB8AC3E}">
        <p14:creationId xmlns:p14="http://schemas.microsoft.com/office/powerpoint/2010/main" val="3323384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663C72D-3816-40D4-977A-EE587EAA172E}" type="slidenum">
              <a:rPr lang="tr-TR" smtClean="0"/>
              <a:t>1</a:t>
            </a:fld>
            <a:endParaRPr lang="tr-TR"/>
          </a:p>
        </p:txBody>
      </p:sp>
    </p:spTree>
    <p:extLst>
      <p:ext uri="{BB962C8B-B14F-4D97-AF65-F5344CB8AC3E}">
        <p14:creationId xmlns:p14="http://schemas.microsoft.com/office/powerpoint/2010/main" val="2655568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Solunum havasının içeriği, mukozal </a:t>
            </a:r>
            <a:r>
              <a:rPr lang="tr-TR" dirty="0" err="1"/>
              <a:t>irritanlar</a:t>
            </a:r>
            <a:r>
              <a:rPr lang="tr-TR" dirty="0"/>
              <a:t>, alerji ve sigara içimi gibi faktörler </a:t>
            </a:r>
            <a:r>
              <a:rPr lang="tr-TR" dirty="0" err="1"/>
              <a:t>mukosiliyer</a:t>
            </a:r>
            <a:r>
              <a:rPr lang="tr-TR" dirty="0"/>
              <a:t> aktiviteyi ve transportu etkiler</a:t>
            </a:r>
          </a:p>
        </p:txBody>
      </p:sp>
      <p:sp>
        <p:nvSpPr>
          <p:cNvPr id="4" name="Slayt Numarası Yer Tutucusu 3"/>
          <p:cNvSpPr>
            <a:spLocks noGrp="1"/>
          </p:cNvSpPr>
          <p:nvPr>
            <p:ph type="sldNum" sz="quarter" idx="5"/>
          </p:nvPr>
        </p:nvSpPr>
        <p:spPr/>
        <p:txBody>
          <a:bodyPr/>
          <a:lstStyle/>
          <a:p>
            <a:fld id="{561FB868-8BE0-4A14-8981-D12866F74F59}" type="slidenum">
              <a:rPr lang="tr-TR" smtClean="0"/>
              <a:t>16</a:t>
            </a:fld>
            <a:endParaRPr lang="tr-TR"/>
          </a:p>
        </p:txBody>
      </p:sp>
    </p:spTree>
    <p:extLst>
      <p:ext uri="{BB962C8B-B14F-4D97-AF65-F5344CB8AC3E}">
        <p14:creationId xmlns:p14="http://schemas.microsoft.com/office/powerpoint/2010/main" val="2031969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kern="1200" dirty="0" smtClean="0">
                <a:solidFill>
                  <a:schemeClr val="tx1"/>
                </a:solidFill>
                <a:effectLst/>
                <a:latin typeface="+mn-lt"/>
                <a:ea typeface="+mn-ea"/>
                <a:cs typeface="+mn-cs"/>
              </a:rPr>
              <a:t>Yaşlılarda hem dinlenme hem de egzersiz sırasında kalp debisi azalır. </a:t>
            </a:r>
          </a:p>
          <a:p>
            <a:endParaRPr lang="tr-TR" sz="1200" b="0" i="0" kern="1200" dirty="0" smtClean="0">
              <a:solidFill>
                <a:schemeClr val="tx1"/>
              </a:solidFill>
              <a:effectLst/>
              <a:latin typeface="+mn-lt"/>
              <a:ea typeface="+mn-ea"/>
              <a:cs typeface="+mn-cs"/>
            </a:endParaRPr>
          </a:p>
          <a:p>
            <a:r>
              <a:rPr lang="tr-TR" sz="1200" b="0" i="0" kern="1200" dirty="0" smtClean="0">
                <a:solidFill>
                  <a:schemeClr val="tx1"/>
                </a:solidFill>
                <a:effectLst/>
                <a:latin typeface="+mn-lt"/>
                <a:ea typeface="+mn-ea"/>
                <a:cs typeface="+mn-cs"/>
              </a:rPr>
              <a:t>Kalp debisini bir ölçüde düşüren yaşlanmayla oksijen tüketiminin azalmasıdır. </a:t>
            </a:r>
          </a:p>
          <a:p>
            <a:endParaRPr lang="tr-TR" sz="1200" b="0" i="0" kern="1200" dirty="0" smtClean="0">
              <a:solidFill>
                <a:schemeClr val="tx1"/>
              </a:solidFill>
              <a:effectLst/>
              <a:latin typeface="+mn-lt"/>
              <a:ea typeface="+mn-ea"/>
              <a:cs typeface="+mn-cs"/>
            </a:endParaRPr>
          </a:p>
          <a:p>
            <a:r>
              <a:rPr lang="tr-TR" sz="1200" b="0" i="0" kern="1200" dirty="0" smtClean="0">
                <a:solidFill>
                  <a:schemeClr val="tx1"/>
                </a:solidFill>
                <a:effectLst/>
                <a:latin typeface="+mn-lt"/>
                <a:ea typeface="+mn-ea"/>
                <a:cs typeface="+mn-cs"/>
              </a:rPr>
              <a:t>Bunun yanında kalp debisi belirleyen kalp hızı, </a:t>
            </a:r>
            <a:r>
              <a:rPr lang="tr-TR" sz="1200" b="0" i="0" kern="1200" dirty="0" err="1" smtClean="0">
                <a:solidFill>
                  <a:schemeClr val="tx1"/>
                </a:solidFill>
                <a:effectLst/>
                <a:latin typeface="+mn-lt"/>
                <a:ea typeface="+mn-ea"/>
                <a:cs typeface="+mn-cs"/>
              </a:rPr>
              <a:t>preload</a:t>
            </a:r>
            <a:r>
              <a:rPr lang="tr-TR" sz="1200" b="0" i="0" kern="1200" dirty="0" smtClean="0">
                <a:solidFill>
                  <a:schemeClr val="tx1"/>
                </a:solidFill>
                <a:effectLst/>
                <a:latin typeface="+mn-lt"/>
                <a:ea typeface="+mn-ea"/>
                <a:cs typeface="+mn-cs"/>
              </a:rPr>
              <a:t>, </a:t>
            </a:r>
            <a:r>
              <a:rPr lang="tr-TR" sz="1200" b="0" i="0" kern="1200" dirty="0" err="1" smtClean="0">
                <a:solidFill>
                  <a:schemeClr val="tx1"/>
                </a:solidFill>
                <a:effectLst/>
                <a:latin typeface="+mn-lt"/>
                <a:ea typeface="+mn-ea"/>
                <a:cs typeface="+mn-cs"/>
              </a:rPr>
              <a:t>afterload</a:t>
            </a:r>
            <a:r>
              <a:rPr lang="tr-TR" sz="1200" b="0" i="0" kern="1200" dirty="0" smtClean="0">
                <a:solidFill>
                  <a:schemeClr val="tx1"/>
                </a:solidFill>
                <a:effectLst/>
                <a:latin typeface="+mn-lt"/>
                <a:ea typeface="+mn-ea"/>
                <a:cs typeface="+mn-cs"/>
              </a:rPr>
              <a:t> ve </a:t>
            </a:r>
            <a:r>
              <a:rPr lang="tr-TR" sz="1200" b="0" i="0" kern="1200" dirty="0" err="1" smtClean="0">
                <a:solidFill>
                  <a:schemeClr val="tx1"/>
                </a:solidFill>
                <a:effectLst/>
                <a:latin typeface="+mn-lt"/>
                <a:ea typeface="+mn-ea"/>
                <a:cs typeface="+mn-cs"/>
              </a:rPr>
              <a:t>kontraktilitede</a:t>
            </a:r>
            <a:r>
              <a:rPr lang="tr-TR" sz="1200" b="0" i="0" kern="1200" dirty="0" smtClean="0">
                <a:solidFill>
                  <a:schemeClr val="tx1"/>
                </a:solidFill>
                <a:effectLst/>
                <a:latin typeface="+mn-lt"/>
                <a:ea typeface="+mn-ea"/>
                <a:cs typeface="+mn-cs"/>
              </a:rPr>
              <a:t> de yaşlanma ile değişiklikler oluşur.</a:t>
            </a:r>
            <a:endParaRPr lang="tr-TR" dirty="0"/>
          </a:p>
        </p:txBody>
      </p:sp>
      <p:sp>
        <p:nvSpPr>
          <p:cNvPr id="4" name="Slayt Numarası Yer Tutucusu 3"/>
          <p:cNvSpPr>
            <a:spLocks noGrp="1"/>
          </p:cNvSpPr>
          <p:nvPr>
            <p:ph type="sldNum" sz="quarter" idx="10"/>
          </p:nvPr>
        </p:nvSpPr>
        <p:spPr/>
        <p:txBody>
          <a:bodyPr/>
          <a:lstStyle/>
          <a:p>
            <a:fld id="{5663C72D-3816-40D4-977A-EE587EAA172E}" type="slidenum">
              <a:rPr lang="tr-TR" smtClean="0"/>
              <a:t>17</a:t>
            </a:fld>
            <a:endParaRPr lang="tr-TR"/>
          </a:p>
        </p:txBody>
      </p:sp>
    </p:spTree>
    <p:extLst>
      <p:ext uri="{BB962C8B-B14F-4D97-AF65-F5344CB8AC3E}">
        <p14:creationId xmlns:p14="http://schemas.microsoft.com/office/powerpoint/2010/main" val="3711186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ABD’de; 30 paket-yıldan fazla tütün kullanımı olanlara 55-80 yaş arasında yılda bir, düşük doz bilgisayarlı tomografi önerilir.</a:t>
            </a:r>
            <a:endParaRPr lang="tr-TR" dirty="0"/>
          </a:p>
        </p:txBody>
      </p:sp>
      <p:sp>
        <p:nvSpPr>
          <p:cNvPr id="4" name="Slayt Numarası Yer Tutucusu 3"/>
          <p:cNvSpPr>
            <a:spLocks noGrp="1"/>
          </p:cNvSpPr>
          <p:nvPr>
            <p:ph type="sldNum" sz="quarter" idx="10"/>
          </p:nvPr>
        </p:nvSpPr>
        <p:spPr/>
        <p:txBody>
          <a:bodyPr/>
          <a:lstStyle/>
          <a:p>
            <a:fld id="{5663C72D-3816-40D4-977A-EE587EAA172E}" type="slidenum">
              <a:rPr lang="tr-TR" smtClean="0"/>
              <a:t>21</a:t>
            </a:fld>
            <a:endParaRPr lang="tr-TR"/>
          </a:p>
        </p:txBody>
      </p:sp>
    </p:spTree>
    <p:extLst>
      <p:ext uri="{BB962C8B-B14F-4D97-AF65-F5344CB8AC3E}">
        <p14:creationId xmlns:p14="http://schemas.microsoft.com/office/powerpoint/2010/main" val="1463761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ABD’de; 30 paket-yıldan fazla tütün kullanımı olanlara 55-80 yaş arasında yılda bir, düşük doz bilgisayarlı tomografi önerilir.</a:t>
            </a:r>
            <a:endParaRPr lang="tr-TR" dirty="0"/>
          </a:p>
        </p:txBody>
      </p:sp>
      <p:sp>
        <p:nvSpPr>
          <p:cNvPr id="4" name="Slayt Numarası Yer Tutucusu 3"/>
          <p:cNvSpPr>
            <a:spLocks noGrp="1"/>
          </p:cNvSpPr>
          <p:nvPr>
            <p:ph type="sldNum" sz="quarter" idx="10"/>
          </p:nvPr>
        </p:nvSpPr>
        <p:spPr/>
        <p:txBody>
          <a:bodyPr/>
          <a:lstStyle/>
          <a:p>
            <a:fld id="{5663C72D-3816-40D4-977A-EE587EAA172E}" type="slidenum">
              <a:rPr lang="tr-TR" smtClean="0"/>
              <a:t>29</a:t>
            </a:fld>
            <a:endParaRPr lang="tr-TR"/>
          </a:p>
        </p:txBody>
      </p:sp>
    </p:spTree>
    <p:extLst>
      <p:ext uri="{BB962C8B-B14F-4D97-AF65-F5344CB8AC3E}">
        <p14:creationId xmlns:p14="http://schemas.microsoft.com/office/powerpoint/2010/main" val="1463761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kern="1200" dirty="0" smtClean="0">
                <a:solidFill>
                  <a:schemeClr val="tx1"/>
                </a:solidFill>
                <a:effectLst/>
                <a:latin typeface="+mn-lt"/>
                <a:ea typeface="+mn-ea"/>
                <a:cs typeface="+mn-cs"/>
              </a:rPr>
              <a:t>Ayda bir kendi kendine meme muayenesi (KKMM) yapması için danışmanlığın verilmesi</a:t>
            </a:r>
          </a:p>
          <a:p>
            <a:r>
              <a:rPr lang="tr-TR" sz="1200" b="0" i="0" kern="1200" dirty="0" smtClean="0">
                <a:solidFill>
                  <a:schemeClr val="tx1"/>
                </a:solidFill>
                <a:effectLst/>
                <a:latin typeface="+mn-lt"/>
                <a:ea typeface="+mn-ea"/>
                <a:cs typeface="+mn-cs"/>
              </a:rPr>
              <a:t>Yılda bir klinik meme muayenesi</a:t>
            </a:r>
          </a:p>
          <a:p>
            <a:r>
              <a:rPr lang="tr-TR" sz="1200" b="0" i="0" kern="1200" dirty="0" smtClean="0">
                <a:solidFill>
                  <a:schemeClr val="tx1"/>
                </a:solidFill>
                <a:effectLst/>
                <a:latin typeface="+mn-lt"/>
                <a:ea typeface="+mn-ea"/>
                <a:cs typeface="+mn-cs"/>
              </a:rPr>
              <a:t>40-69 yaş arası kadınlara 2 yılda bir </a:t>
            </a:r>
            <a:r>
              <a:rPr lang="tr-TR" sz="1200" b="0" i="0" kern="1200" dirty="0" err="1" smtClean="0">
                <a:solidFill>
                  <a:schemeClr val="tx1"/>
                </a:solidFill>
                <a:effectLst/>
                <a:latin typeface="+mn-lt"/>
                <a:ea typeface="+mn-ea"/>
                <a:cs typeface="+mn-cs"/>
              </a:rPr>
              <a:t>mammografi</a:t>
            </a:r>
            <a:r>
              <a:rPr lang="tr-TR" sz="1200" b="0" i="0" kern="1200" dirty="0" smtClean="0">
                <a:solidFill>
                  <a:schemeClr val="tx1"/>
                </a:solidFill>
                <a:effectLst/>
                <a:latin typeface="+mn-lt"/>
                <a:ea typeface="+mn-ea"/>
                <a:cs typeface="+mn-cs"/>
              </a:rPr>
              <a:t> çekimi,</a:t>
            </a:r>
          </a:p>
          <a:p>
            <a:endParaRPr lang="tr-TR" dirty="0"/>
          </a:p>
        </p:txBody>
      </p:sp>
      <p:sp>
        <p:nvSpPr>
          <p:cNvPr id="4" name="Slayt Numarası Yer Tutucusu 3"/>
          <p:cNvSpPr>
            <a:spLocks noGrp="1"/>
          </p:cNvSpPr>
          <p:nvPr>
            <p:ph type="sldNum" sz="quarter" idx="10"/>
          </p:nvPr>
        </p:nvSpPr>
        <p:spPr/>
        <p:txBody>
          <a:bodyPr/>
          <a:lstStyle/>
          <a:p>
            <a:fld id="{5663C72D-3816-40D4-977A-EE587EAA172E}" type="slidenum">
              <a:rPr lang="tr-TR" smtClean="0"/>
              <a:t>30</a:t>
            </a:fld>
            <a:endParaRPr lang="tr-TR"/>
          </a:p>
        </p:txBody>
      </p:sp>
    </p:spTree>
    <p:extLst>
      <p:ext uri="{BB962C8B-B14F-4D97-AF65-F5344CB8AC3E}">
        <p14:creationId xmlns:p14="http://schemas.microsoft.com/office/powerpoint/2010/main" val="1172873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kern="1200" dirty="0" smtClean="0">
                <a:solidFill>
                  <a:schemeClr val="tx1"/>
                </a:solidFill>
                <a:effectLst/>
                <a:latin typeface="+mn-lt"/>
                <a:ea typeface="+mn-ea"/>
                <a:cs typeface="+mn-cs"/>
              </a:rPr>
              <a:t>Prostat kanseri 40 yaşın altındaki erkeklerde nadir olsa da 50 yaş sonrasında görülme riski hızla artmaya başlar. Her 10 prostat kanseri vakasından 6'sı 65 yaşından büyük erkeklerde görülmektedir.</a:t>
            </a:r>
            <a:endParaRPr lang="tr-TR" dirty="0"/>
          </a:p>
        </p:txBody>
      </p:sp>
      <p:sp>
        <p:nvSpPr>
          <p:cNvPr id="4" name="Slayt Numarası Yer Tutucusu 3"/>
          <p:cNvSpPr>
            <a:spLocks noGrp="1"/>
          </p:cNvSpPr>
          <p:nvPr>
            <p:ph type="sldNum" sz="quarter" idx="10"/>
          </p:nvPr>
        </p:nvSpPr>
        <p:spPr/>
        <p:txBody>
          <a:bodyPr/>
          <a:lstStyle/>
          <a:p>
            <a:fld id="{5663C72D-3816-40D4-977A-EE587EAA172E}" type="slidenum">
              <a:rPr lang="tr-TR" smtClean="0"/>
              <a:t>33</a:t>
            </a:fld>
            <a:endParaRPr lang="tr-TR"/>
          </a:p>
        </p:txBody>
      </p:sp>
    </p:spTree>
    <p:extLst>
      <p:ext uri="{BB962C8B-B14F-4D97-AF65-F5344CB8AC3E}">
        <p14:creationId xmlns:p14="http://schemas.microsoft.com/office/powerpoint/2010/main" val="1119333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65 y üzeri sağlıklı erişkin: Konjuge </a:t>
            </a:r>
            <a:r>
              <a:rPr lang="tr-TR" dirty="0" err="1"/>
              <a:t>pnömokok</a:t>
            </a:r>
            <a:r>
              <a:rPr lang="tr-TR" dirty="0"/>
              <a:t> </a:t>
            </a:r>
            <a:r>
              <a:rPr lang="tr-TR" dirty="0">
                <a:sym typeface="Wingdings" panose="05000000000000000000" pitchFamily="2" charset="2"/>
              </a:rPr>
              <a:t>en az bir yıl sonra </a:t>
            </a:r>
            <a:r>
              <a:rPr lang="tr-TR" dirty="0" err="1">
                <a:sym typeface="Wingdings" panose="05000000000000000000" pitchFamily="2" charset="2"/>
              </a:rPr>
              <a:t>polsakkarit</a:t>
            </a:r>
            <a:r>
              <a:rPr lang="tr-TR" dirty="0">
                <a:sym typeface="Wingdings" panose="05000000000000000000" pitchFamily="2" charset="2"/>
              </a:rPr>
              <a:t> </a:t>
            </a:r>
            <a:r>
              <a:rPr lang="tr-TR" dirty="0" err="1">
                <a:sym typeface="Wingdings" panose="05000000000000000000" pitchFamily="2" charset="2"/>
              </a:rPr>
              <a:t>pnömokok</a:t>
            </a:r>
            <a:r>
              <a:rPr lang="tr-TR" dirty="0">
                <a:sym typeface="Wingdings" panose="05000000000000000000" pitchFamily="2" charset="2"/>
              </a:rPr>
              <a:t> yapılır</a:t>
            </a:r>
            <a:endParaRPr lang="tr-TR" dirty="0"/>
          </a:p>
        </p:txBody>
      </p:sp>
      <p:sp>
        <p:nvSpPr>
          <p:cNvPr id="4" name="Slayt Numarası Yer Tutucusu 3"/>
          <p:cNvSpPr>
            <a:spLocks noGrp="1"/>
          </p:cNvSpPr>
          <p:nvPr>
            <p:ph type="sldNum" sz="quarter" idx="10"/>
          </p:nvPr>
        </p:nvSpPr>
        <p:spPr/>
        <p:txBody>
          <a:bodyPr/>
          <a:lstStyle/>
          <a:p>
            <a:fld id="{5663C72D-3816-40D4-977A-EE587EAA172E}" type="slidenum">
              <a:rPr lang="tr-TR" smtClean="0"/>
              <a:t>35</a:t>
            </a:fld>
            <a:endParaRPr lang="tr-TR"/>
          </a:p>
        </p:txBody>
      </p:sp>
    </p:spTree>
    <p:extLst>
      <p:ext uri="{BB962C8B-B14F-4D97-AF65-F5344CB8AC3E}">
        <p14:creationId xmlns:p14="http://schemas.microsoft.com/office/powerpoint/2010/main" val="285456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Her başvuran bireyin sigara içip içmediği sorgulanmalı (A kanıt düzeyi)</a:t>
            </a:r>
          </a:p>
          <a:p>
            <a:endParaRPr lang="tr-TR" baseline="0" dirty="0"/>
          </a:p>
        </p:txBody>
      </p:sp>
      <p:sp>
        <p:nvSpPr>
          <p:cNvPr id="4" name="Slayt Numarası Yer Tutucusu 3"/>
          <p:cNvSpPr>
            <a:spLocks noGrp="1"/>
          </p:cNvSpPr>
          <p:nvPr>
            <p:ph type="sldNum" sz="quarter" idx="10"/>
          </p:nvPr>
        </p:nvSpPr>
        <p:spPr/>
        <p:txBody>
          <a:bodyPr/>
          <a:lstStyle/>
          <a:p>
            <a:fld id="{5663C72D-3816-40D4-977A-EE587EAA172E}" type="slidenum">
              <a:rPr lang="tr-TR" smtClean="0"/>
              <a:t>36</a:t>
            </a:fld>
            <a:endParaRPr lang="tr-TR"/>
          </a:p>
        </p:txBody>
      </p:sp>
    </p:spTree>
    <p:extLst>
      <p:ext uri="{BB962C8B-B14F-4D97-AF65-F5344CB8AC3E}">
        <p14:creationId xmlns:p14="http://schemas.microsoft.com/office/powerpoint/2010/main" val="12592540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Her başvuran bireyin sigara içip içmediği sorgulanmalı (A kanıt düzeyi)</a:t>
            </a:r>
          </a:p>
          <a:p>
            <a:endParaRPr lang="tr-TR" baseline="0" dirty="0"/>
          </a:p>
        </p:txBody>
      </p:sp>
      <p:sp>
        <p:nvSpPr>
          <p:cNvPr id="4" name="Slayt Numarası Yer Tutucusu 3"/>
          <p:cNvSpPr>
            <a:spLocks noGrp="1"/>
          </p:cNvSpPr>
          <p:nvPr>
            <p:ph type="sldNum" sz="quarter" idx="10"/>
          </p:nvPr>
        </p:nvSpPr>
        <p:spPr/>
        <p:txBody>
          <a:bodyPr/>
          <a:lstStyle/>
          <a:p>
            <a:fld id="{5663C72D-3816-40D4-977A-EE587EAA172E}" type="slidenum">
              <a:rPr lang="tr-TR" smtClean="0"/>
              <a:t>37</a:t>
            </a:fld>
            <a:endParaRPr lang="tr-TR"/>
          </a:p>
        </p:txBody>
      </p:sp>
    </p:spTree>
    <p:extLst>
      <p:ext uri="{BB962C8B-B14F-4D97-AF65-F5344CB8AC3E}">
        <p14:creationId xmlns:p14="http://schemas.microsoft.com/office/powerpoint/2010/main" val="1259254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lvl="1"/>
            <a:r>
              <a:rPr lang="tr-TR" dirty="0">
                <a:latin typeface="Times New Roman" panose="02020603050405020304" pitchFamily="18" charset="0"/>
                <a:cs typeface="Times New Roman" panose="02020603050405020304" pitchFamily="18" charset="0"/>
              </a:rPr>
              <a:t>Kalori ihtiyacı azalmıştır</a:t>
            </a:r>
          </a:p>
          <a:p>
            <a:pPr lvl="1"/>
            <a:r>
              <a:rPr lang="tr-TR" dirty="0">
                <a:latin typeface="Times New Roman" panose="02020603050405020304" pitchFamily="18" charset="0"/>
                <a:cs typeface="Times New Roman" panose="02020603050405020304" pitchFamily="18" charset="0"/>
              </a:rPr>
              <a:t>Dengeli beslenme </a:t>
            </a:r>
          </a:p>
          <a:p>
            <a:pPr lvl="1"/>
            <a:r>
              <a:rPr lang="tr-TR" dirty="0">
                <a:latin typeface="Times New Roman" panose="02020603050405020304" pitchFamily="18" charset="0"/>
                <a:cs typeface="Times New Roman" panose="02020603050405020304" pitchFamily="18" charset="0"/>
              </a:rPr>
              <a:t>%25-30 yağ</a:t>
            </a:r>
          </a:p>
          <a:p>
            <a:pPr lvl="1"/>
            <a:r>
              <a:rPr lang="tr-TR" dirty="0">
                <a:latin typeface="Times New Roman" panose="02020603050405020304" pitchFamily="18" charset="0"/>
                <a:cs typeface="Times New Roman" panose="02020603050405020304" pitchFamily="18" charset="0"/>
              </a:rPr>
              <a:t>%50-60 karbonhidrat</a:t>
            </a:r>
          </a:p>
          <a:p>
            <a:endParaRPr lang="tr-TR" dirty="0"/>
          </a:p>
          <a:p>
            <a:pPr lvl="1"/>
            <a:r>
              <a:rPr lang="tr-TR" dirty="0">
                <a:latin typeface="Times New Roman" panose="02020603050405020304" pitchFamily="18" charset="0"/>
                <a:cs typeface="Times New Roman" panose="02020603050405020304" pitchFamily="18" charset="0"/>
              </a:rPr>
              <a:t>Kalsiyum ve D vitamini;</a:t>
            </a:r>
          </a:p>
          <a:p>
            <a:endParaRPr lang="tr-TR" dirty="0">
              <a:latin typeface="Times New Roman" panose="02020603050405020304" pitchFamily="18" charset="0"/>
              <a:cs typeface="Times New Roman" panose="02020603050405020304" pitchFamily="18" charset="0"/>
            </a:endParaRPr>
          </a:p>
          <a:p>
            <a:pPr lvl="2"/>
            <a:r>
              <a:rPr lang="tr-TR" dirty="0">
                <a:latin typeface="Times New Roman" panose="02020603050405020304" pitchFamily="18" charset="0"/>
                <a:cs typeface="Times New Roman" panose="02020603050405020304" pitchFamily="18" charset="0"/>
              </a:rPr>
              <a:t>Yetişkinler yaşlandıkça kalsiyum </a:t>
            </a:r>
            <a:r>
              <a:rPr lang="tr-TR" dirty="0" err="1">
                <a:latin typeface="Times New Roman" panose="02020603050405020304" pitchFamily="18" charset="0"/>
                <a:cs typeface="Times New Roman" panose="02020603050405020304" pitchFamily="18" charset="0"/>
              </a:rPr>
              <a:t>gegün</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reksinimi</a:t>
            </a:r>
            <a:r>
              <a:rPr lang="tr-TR" dirty="0">
                <a:latin typeface="Times New Roman" panose="02020603050405020304" pitchFamily="18" charset="0"/>
                <a:cs typeface="Times New Roman" panose="02020603050405020304" pitchFamily="18" charset="0"/>
              </a:rPr>
              <a:t> artar</a:t>
            </a:r>
          </a:p>
          <a:p>
            <a:pPr lvl="2"/>
            <a:r>
              <a:rPr lang="tr-TR" dirty="0">
                <a:latin typeface="Times New Roman" panose="02020603050405020304" pitchFamily="18" charset="0"/>
                <a:cs typeface="Times New Roman" panose="02020603050405020304" pitchFamily="18" charset="0"/>
              </a:rPr>
              <a:t>Elli yaşın  üzerindeki kadın ve erkekler için yeterli kalsiyum alımı 1200 mg/</a:t>
            </a:r>
          </a:p>
          <a:p>
            <a:endParaRPr lang="tr-TR" dirty="0"/>
          </a:p>
        </p:txBody>
      </p:sp>
      <p:sp>
        <p:nvSpPr>
          <p:cNvPr id="4" name="Slayt Numarası Yer Tutucusu 3"/>
          <p:cNvSpPr>
            <a:spLocks noGrp="1"/>
          </p:cNvSpPr>
          <p:nvPr>
            <p:ph type="sldNum" sz="quarter" idx="10"/>
          </p:nvPr>
        </p:nvSpPr>
        <p:spPr/>
        <p:txBody>
          <a:bodyPr/>
          <a:lstStyle/>
          <a:p>
            <a:fld id="{5663C72D-3816-40D4-977A-EE587EAA172E}" type="slidenum">
              <a:rPr lang="tr-TR" smtClean="0"/>
              <a:t>40</a:t>
            </a:fld>
            <a:endParaRPr lang="tr-TR"/>
          </a:p>
        </p:txBody>
      </p:sp>
    </p:spTree>
    <p:extLst>
      <p:ext uri="{BB962C8B-B14F-4D97-AF65-F5344CB8AC3E}">
        <p14:creationId xmlns:p14="http://schemas.microsoft.com/office/powerpoint/2010/main" val="1069138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663C72D-3816-40D4-977A-EE587EAA172E}" type="slidenum">
              <a:rPr lang="tr-TR" smtClean="0"/>
              <a:t>3</a:t>
            </a:fld>
            <a:endParaRPr lang="tr-TR"/>
          </a:p>
        </p:txBody>
      </p:sp>
    </p:spTree>
    <p:extLst>
      <p:ext uri="{BB962C8B-B14F-4D97-AF65-F5344CB8AC3E}">
        <p14:creationId xmlns:p14="http://schemas.microsoft.com/office/powerpoint/2010/main" val="3922604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a:t>
            </a:r>
          </a:p>
        </p:txBody>
      </p:sp>
      <p:sp>
        <p:nvSpPr>
          <p:cNvPr id="4" name="Slayt Numarası Yer Tutucusu 3"/>
          <p:cNvSpPr>
            <a:spLocks noGrp="1"/>
          </p:cNvSpPr>
          <p:nvPr>
            <p:ph type="sldNum" sz="quarter" idx="10"/>
          </p:nvPr>
        </p:nvSpPr>
        <p:spPr/>
        <p:txBody>
          <a:bodyPr/>
          <a:lstStyle/>
          <a:p>
            <a:fld id="{5663C72D-3816-40D4-977A-EE587EAA172E}" type="slidenum">
              <a:rPr lang="tr-TR" smtClean="0"/>
              <a:t>42</a:t>
            </a:fld>
            <a:endParaRPr lang="tr-TR"/>
          </a:p>
        </p:txBody>
      </p:sp>
    </p:spTree>
    <p:extLst>
      <p:ext uri="{BB962C8B-B14F-4D97-AF65-F5344CB8AC3E}">
        <p14:creationId xmlns:p14="http://schemas.microsoft.com/office/powerpoint/2010/main" val="37369794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Toplumdaki yaşlıların %2-10’dan fazlası orta-şiddetli istismar mağduru olabilir fakat eksik bildirim saptamada azlık nedeniyle gerçek oran </a:t>
            </a:r>
            <a:r>
              <a:rPr lang="tr-TR" dirty="0" err="1"/>
              <a:t>cok</a:t>
            </a:r>
            <a:r>
              <a:rPr lang="tr-TR" dirty="0"/>
              <a:t> daha büyük olabilir.</a:t>
            </a:r>
          </a:p>
          <a:p>
            <a:endParaRPr lang="tr-TR" dirty="0"/>
          </a:p>
        </p:txBody>
      </p:sp>
      <p:sp>
        <p:nvSpPr>
          <p:cNvPr id="4" name="Slayt Numarası Yer Tutucusu 3"/>
          <p:cNvSpPr>
            <a:spLocks noGrp="1"/>
          </p:cNvSpPr>
          <p:nvPr>
            <p:ph type="sldNum" sz="quarter" idx="5"/>
          </p:nvPr>
        </p:nvSpPr>
        <p:spPr/>
        <p:txBody>
          <a:bodyPr/>
          <a:lstStyle/>
          <a:p>
            <a:fld id="{5663C72D-3816-40D4-977A-EE587EAA172E}" type="slidenum">
              <a:rPr lang="tr-TR" smtClean="0"/>
              <a:t>46</a:t>
            </a:fld>
            <a:endParaRPr lang="tr-TR"/>
          </a:p>
        </p:txBody>
      </p:sp>
    </p:spTree>
    <p:extLst>
      <p:ext uri="{BB962C8B-B14F-4D97-AF65-F5344CB8AC3E}">
        <p14:creationId xmlns:p14="http://schemas.microsoft.com/office/powerpoint/2010/main" val="3522823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İnsidans; bakımevlerinde %22 </a:t>
            </a:r>
            <a:r>
              <a:rPr lang="tr-TR" dirty="0" err="1"/>
              <a:t>lere</a:t>
            </a:r>
            <a:r>
              <a:rPr lang="tr-TR" dirty="0"/>
              <a:t> varırken, hastaneye yatanlarda %4.7 den%32 ye kadar değişmektedir. </a:t>
            </a:r>
          </a:p>
          <a:p>
            <a:endParaRPr lang="tr-TR" dirty="0"/>
          </a:p>
        </p:txBody>
      </p:sp>
      <p:sp>
        <p:nvSpPr>
          <p:cNvPr id="4" name="Slayt Numarası Yer Tutucusu 3"/>
          <p:cNvSpPr>
            <a:spLocks noGrp="1"/>
          </p:cNvSpPr>
          <p:nvPr>
            <p:ph type="sldNum" sz="quarter" idx="5"/>
          </p:nvPr>
        </p:nvSpPr>
        <p:spPr/>
        <p:txBody>
          <a:bodyPr/>
          <a:lstStyle/>
          <a:p>
            <a:fld id="{5663C72D-3816-40D4-977A-EE587EAA172E}" type="slidenum">
              <a:rPr lang="tr-TR" smtClean="0"/>
              <a:t>48</a:t>
            </a:fld>
            <a:endParaRPr lang="tr-TR"/>
          </a:p>
        </p:txBody>
      </p:sp>
    </p:spTree>
    <p:extLst>
      <p:ext uri="{BB962C8B-B14F-4D97-AF65-F5344CB8AC3E}">
        <p14:creationId xmlns:p14="http://schemas.microsoft.com/office/powerpoint/2010/main" val="23305902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800" b="0" i="0" kern="1200" dirty="0">
                <a:solidFill>
                  <a:schemeClr val="tx1"/>
                </a:solidFill>
                <a:effectLst/>
                <a:latin typeface="+mn-lt"/>
                <a:ea typeface="+mn-ea"/>
                <a:cs typeface="+mn-cs"/>
              </a:rPr>
              <a:t>1--Cilt sağlam, ancak basıncın uzaklaştırılmasından</a:t>
            </a:r>
            <a:r>
              <a:rPr lang="tr-TR" sz="800" b="0" i="0" kern="1200" baseline="0" dirty="0">
                <a:solidFill>
                  <a:schemeClr val="tx1"/>
                </a:solidFill>
                <a:effectLst/>
                <a:latin typeface="+mn-lt"/>
                <a:ea typeface="+mn-ea"/>
                <a:cs typeface="+mn-cs"/>
              </a:rPr>
              <a:t> </a:t>
            </a:r>
            <a:r>
              <a:rPr lang="tr-TR" sz="800" b="0" i="0" kern="1200" dirty="0">
                <a:solidFill>
                  <a:schemeClr val="tx1"/>
                </a:solidFill>
                <a:effectLst/>
                <a:latin typeface="+mn-lt"/>
                <a:ea typeface="+mn-ea"/>
                <a:cs typeface="+mn-cs"/>
              </a:rPr>
              <a:t>sonra &gt;1 saat boyunca solmayan kızarıklık.</a:t>
            </a:r>
          </a:p>
          <a:p>
            <a:r>
              <a:rPr lang="tr-TR" sz="800" b="0" i="0" kern="1200" dirty="0">
                <a:solidFill>
                  <a:schemeClr val="tx1"/>
                </a:solidFill>
                <a:effectLst/>
                <a:latin typeface="+mn-lt"/>
                <a:ea typeface="+mn-ea"/>
                <a:cs typeface="+mn-cs"/>
              </a:rPr>
              <a:t>2--Enfeksiyonlu veya </a:t>
            </a:r>
            <a:r>
              <a:rPr lang="tr-TR" sz="800" b="0" i="0" kern="1200" dirty="0" err="1">
                <a:solidFill>
                  <a:schemeClr val="tx1"/>
                </a:solidFill>
                <a:effectLst/>
                <a:latin typeface="+mn-lt"/>
                <a:ea typeface="+mn-ea"/>
                <a:cs typeface="+mn-cs"/>
              </a:rPr>
              <a:t>enfeksiyonsuz</a:t>
            </a:r>
            <a:r>
              <a:rPr lang="tr-TR" sz="800" b="0" i="0" kern="1200" dirty="0">
                <a:solidFill>
                  <a:schemeClr val="tx1"/>
                </a:solidFill>
                <a:effectLst/>
                <a:latin typeface="+mn-lt"/>
                <a:ea typeface="+mn-ea"/>
                <a:cs typeface="+mn-cs"/>
              </a:rPr>
              <a:t>, </a:t>
            </a:r>
            <a:r>
              <a:rPr lang="tr-TR" sz="800" b="1" i="0" kern="1200" dirty="0" err="1">
                <a:solidFill>
                  <a:schemeClr val="tx1"/>
                </a:solidFill>
                <a:effectLst/>
                <a:latin typeface="+mn-lt"/>
                <a:ea typeface="+mn-ea"/>
                <a:cs typeface="+mn-cs"/>
              </a:rPr>
              <a:t>dermiste</a:t>
            </a:r>
            <a:r>
              <a:rPr lang="tr-TR" sz="800" b="1" i="0" kern="1200" dirty="0">
                <a:solidFill>
                  <a:schemeClr val="tx1"/>
                </a:solidFill>
                <a:effectLst/>
                <a:latin typeface="+mn-lt"/>
                <a:ea typeface="+mn-ea"/>
                <a:cs typeface="+mn-cs"/>
              </a:rPr>
              <a:t> kısmi kalınlık kaybı </a:t>
            </a:r>
            <a:r>
              <a:rPr lang="tr-TR" sz="800" b="0" i="0" kern="1200" dirty="0">
                <a:solidFill>
                  <a:schemeClr val="tx1"/>
                </a:solidFill>
                <a:effectLst/>
                <a:latin typeface="+mn-lt"/>
                <a:ea typeface="+mn-ea"/>
                <a:cs typeface="+mn-cs"/>
              </a:rPr>
              <a:t>olan </a:t>
            </a:r>
            <a:r>
              <a:rPr lang="tr-TR" sz="800" b="0" i="0" kern="1200" dirty="0" err="1">
                <a:solidFill>
                  <a:schemeClr val="tx1"/>
                </a:solidFill>
                <a:effectLst/>
                <a:latin typeface="+mn-lt"/>
                <a:ea typeface="+mn-ea"/>
                <a:cs typeface="+mn-cs"/>
              </a:rPr>
              <a:t>dermiste</a:t>
            </a:r>
            <a:r>
              <a:rPr lang="tr-TR" sz="800" b="0" i="0" kern="1200" dirty="0">
                <a:solidFill>
                  <a:schemeClr val="tx1"/>
                </a:solidFill>
                <a:effectLst/>
                <a:latin typeface="+mn-lt"/>
                <a:ea typeface="+mn-ea"/>
                <a:cs typeface="+mn-cs"/>
              </a:rPr>
              <a:t> kabarcık veya diğer kırılma.</a:t>
            </a:r>
          </a:p>
          <a:p>
            <a:r>
              <a:rPr lang="tr-TR" sz="800" b="0" i="0" kern="1200" dirty="0">
                <a:solidFill>
                  <a:schemeClr val="tx1"/>
                </a:solidFill>
                <a:effectLst/>
                <a:latin typeface="+mn-lt"/>
                <a:ea typeface="+mn-ea"/>
                <a:cs typeface="+mn-cs"/>
              </a:rPr>
              <a:t>3-</a:t>
            </a:r>
            <a:r>
              <a:rPr lang="tr-TR" sz="800" b="1" i="0" kern="1200" dirty="0">
                <a:solidFill>
                  <a:schemeClr val="tx1"/>
                </a:solidFill>
                <a:effectLst/>
                <a:latin typeface="+mn-lt"/>
                <a:ea typeface="+mn-ea"/>
                <a:cs typeface="+mn-cs"/>
              </a:rPr>
              <a:t>-Tam </a:t>
            </a:r>
            <a:r>
              <a:rPr lang="tr-TR" sz="800" b="0" i="0" kern="1200" dirty="0">
                <a:solidFill>
                  <a:schemeClr val="tx1"/>
                </a:solidFill>
                <a:effectLst/>
                <a:latin typeface="+mn-lt"/>
                <a:ea typeface="+mn-ea"/>
                <a:cs typeface="+mn-cs"/>
              </a:rPr>
              <a:t>kalınlıkta doku kaybı. </a:t>
            </a:r>
            <a:r>
              <a:rPr lang="tr-TR" sz="800" b="1" i="0" kern="1200" dirty="0">
                <a:solidFill>
                  <a:srgbClr val="FF0000"/>
                </a:solidFill>
                <a:effectLst/>
                <a:latin typeface="+mn-lt"/>
                <a:ea typeface="+mn-ea"/>
                <a:cs typeface="+mn-cs"/>
              </a:rPr>
              <a:t>Deri altı yağ görülebilir; yıkım, enfeksiyonlu veya </a:t>
            </a:r>
            <a:r>
              <a:rPr lang="tr-TR" sz="800" b="1" i="0" kern="1200" dirty="0" err="1">
                <a:solidFill>
                  <a:srgbClr val="FF0000"/>
                </a:solidFill>
                <a:effectLst/>
                <a:latin typeface="+mn-lt"/>
                <a:ea typeface="+mn-ea"/>
                <a:cs typeface="+mn-cs"/>
              </a:rPr>
              <a:t>enfeksiyonsuz</a:t>
            </a:r>
            <a:r>
              <a:rPr lang="tr-TR" sz="800" b="1" i="0" kern="1200" dirty="0">
                <a:solidFill>
                  <a:srgbClr val="FF0000"/>
                </a:solidFill>
                <a:effectLst/>
                <a:latin typeface="+mn-lt"/>
                <a:ea typeface="+mn-ea"/>
                <a:cs typeface="+mn-cs"/>
              </a:rPr>
              <a:t> kas içine uzanır.</a:t>
            </a:r>
            <a:r>
              <a:rPr lang="tr-TR" sz="800" b="0" i="0" kern="1200" dirty="0">
                <a:solidFill>
                  <a:schemeClr val="tx1"/>
                </a:solidFill>
                <a:effectLst/>
                <a:latin typeface="+mn-lt"/>
                <a:ea typeface="+mn-ea"/>
                <a:cs typeface="+mn-cs"/>
              </a:rPr>
              <a:t> Zayıflama ve </a:t>
            </a:r>
            <a:r>
              <a:rPr lang="tr-TR" sz="800" b="0" i="0" kern="1200" dirty="0" err="1">
                <a:solidFill>
                  <a:schemeClr val="tx1"/>
                </a:solidFill>
                <a:effectLst/>
                <a:latin typeface="+mn-lt"/>
                <a:ea typeface="+mn-ea"/>
                <a:cs typeface="+mn-cs"/>
              </a:rPr>
              <a:t>tünelleme</a:t>
            </a:r>
            <a:r>
              <a:rPr lang="tr-TR" sz="800" b="0" i="0" kern="1200" dirty="0">
                <a:solidFill>
                  <a:schemeClr val="tx1"/>
                </a:solidFill>
                <a:effectLst/>
                <a:latin typeface="+mn-lt"/>
                <a:ea typeface="+mn-ea"/>
                <a:cs typeface="+mn-cs"/>
              </a:rPr>
              <a:t> mevcut olabilir.</a:t>
            </a:r>
          </a:p>
          <a:p>
            <a:r>
              <a:rPr lang="tr-TR" sz="800" b="0" i="0" kern="1200" dirty="0">
                <a:solidFill>
                  <a:schemeClr val="tx1"/>
                </a:solidFill>
                <a:effectLst/>
                <a:latin typeface="+mn-lt"/>
                <a:ea typeface="+mn-ea"/>
                <a:cs typeface="+mn-cs"/>
              </a:rPr>
              <a:t>4--Enfeksiyonlu veya </a:t>
            </a:r>
            <a:r>
              <a:rPr lang="tr-TR" sz="800" b="0" i="0" kern="1200" dirty="0" err="1">
                <a:solidFill>
                  <a:schemeClr val="tx1"/>
                </a:solidFill>
                <a:effectLst/>
                <a:latin typeface="+mn-lt"/>
                <a:ea typeface="+mn-ea"/>
                <a:cs typeface="+mn-cs"/>
              </a:rPr>
              <a:t>enfeksiyonsuz</a:t>
            </a:r>
            <a:r>
              <a:rPr lang="tr-TR" sz="800" b="0" i="0" kern="1200" dirty="0">
                <a:solidFill>
                  <a:schemeClr val="tx1"/>
                </a:solidFill>
                <a:effectLst/>
                <a:latin typeface="+mn-lt"/>
                <a:ea typeface="+mn-ea"/>
                <a:cs typeface="+mn-cs"/>
              </a:rPr>
              <a:t> </a:t>
            </a:r>
            <a:r>
              <a:rPr lang="tr-TR" sz="800" b="1" i="0" kern="1200" dirty="0">
                <a:solidFill>
                  <a:schemeClr val="tx1"/>
                </a:solidFill>
                <a:effectLst/>
                <a:latin typeface="+mn-lt"/>
                <a:ea typeface="+mn-ea"/>
                <a:cs typeface="+mn-cs"/>
              </a:rPr>
              <a:t>kemik, </a:t>
            </a:r>
            <a:r>
              <a:rPr lang="tr-TR" sz="800" b="1" i="0" kern="1200" dirty="0" err="1">
                <a:solidFill>
                  <a:schemeClr val="tx1"/>
                </a:solidFill>
                <a:effectLst/>
                <a:latin typeface="+mn-lt"/>
                <a:ea typeface="+mn-ea"/>
                <a:cs typeface="+mn-cs"/>
              </a:rPr>
              <a:t>tendon</a:t>
            </a:r>
            <a:r>
              <a:rPr lang="tr-TR" sz="800" b="1" i="0" kern="1200" dirty="0">
                <a:solidFill>
                  <a:schemeClr val="tx1"/>
                </a:solidFill>
                <a:effectLst/>
                <a:latin typeface="+mn-lt"/>
                <a:ea typeface="+mn-ea"/>
                <a:cs typeface="+mn-cs"/>
              </a:rPr>
              <a:t> veya eklem </a:t>
            </a:r>
            <a:r>
              <a:rPr lang="tr-TR" sz="800" b="0" i="0" kern="1200" dirty="0">
                <a:solidFill>
                  <a:schemeClr val="tx1"/>
                </a:solidFill>
                <a:effectLst/>
                <a:latin typeface="+mn-lt"/>
                <a:ea typeface="+mn-ea"/>
                <a:cs typeface="+mn-cs"/>
              </a:rPr>
              <a:t>tutulumu ile birlikte tam kalınlıkta cilt kaybı. Genellikle zayıflatma ve tünel açmayı içerir.</a:t>
            </a:r>
          </a:p>
          <a:p>
            <a:r>
              <a:rPr lang="tr-TR" sz="800" b="0" i="0" kern="1200" dirty="0" err="1">
                <a:solidFill>
                  <a:schemeClr val="tx1"/>
                </a:solidFill>
                <a:effectLst/>
                <a:latin typeface="+mn-lt"/>
                <a:ea typeface="+mn-ea"/>
                <a:cs typeface="+mn-cs"/>
              </a:rPr>
              <a:t>Evrelendirilemeyen</a:t>
            </a:r>
            <a:r>
              <a:rPr lang="tr-TR" sz="800" b="0" i="0" kern="1200" dirty="0">
                <a:solidFill>
                  <a:schemeClr val="tx1"/>
                </a:solidFill>
                <a:effectLst/>
                <a:latin typeface="+mn-lt"/>
                <a:ea typeface="+mn-ea"/>
                <a:cs typeface="+mn-cs"/>
              </a:rPr>
              <a:t>---</a:t>
            </a:r>
            <a:r>
              <a:rPr lang="tr-TR" sz="800" b="1" i="0" kern="1200" dirty="0">
                <a:solidFill>
                  <a:schemeClr val="tx1"/>
                </a:solidFill>
                <a:effectLst/>
                <a:latin typeface="+mn-lt"/>
                <a:ea typeface="+mn-ea"/>
                <a:cs typeface="+mn-cs"/>
              </a:rPr>
              <a:t>Ülser tabanının yara yatağında kabuk ve/veya </a:t>
            </a:r>
            <a:r>
              <a:rPr lang="tr-TR" sz="800" b="1" i="0" kern="1200" dirty="0" err="1">
                <a:solidFill>
                  <a:schemeClr val="tx1"/>
                </a:solidFill>
                <a:effectLst/>
                <a:latin typeface="+mn-lt"/>
                <a:ea typeface="+mn-ea"/>
                <a:cs typeface="+mn-cs"/>
              </a:rPr>
              <a:t>eskar</a:t>
            </a:r>
            <a:r>
              <a:rPr lang="tr-TR" sz="800" b="1" i="0" kern="1200" dirty="0">
                <a:solidFill>
                  <a:schemeClr val="tx1"/>
                </a:solidFill>
                <a:effectLst/>
                <a:latin typeface="+mn-lt"/>
                <a:ea typeface="+mn-ea"/>
                <a:cs typeface="+mn-cs"/>
              </a:rPr>
              <a:t> ile kaplandığı tam kalınlıkta doku kaybı.</a:t>
            </a:r>
          </a:p>
          <a:p>
            <a:r>
              <a:rPr lang="tr-TR" sz="800" b="0" i="0" kern="1200" dirty="0">
                <a:solidFill>
                  <a:schemeClr val="tx1"/>
                </a:solidFill>
                <a:effectLst/>
                <a:latin typeface="+mn-lt"/>
                <a:ea typeface="+mn-ea"/>
                <a:cs typeface="+mn-cs"/>
              </a:rPr>
              <a:t>Derin doku </a:t>
            </a:r>
            <a:r>
              <a:rPr lang="tr-TR" sz="800" b="0" i="0" kern="1200" dirty="0" err="1">
                <a:solidFill>
                  <a:schemeClr val="tx1"/>
                </a:solidFill>
                <a:effectLst/>
                <a:latin typeface="+mn-lt"/>
                <a:ea typeface="+mn-ea"/>
                <a:cs typeface="+mn-cs"/>
              </a:rPr>
              <a:t>hasasrı</a:t>
            </a:r>
            <a:r>
              <a:rPr lang="tr-TR" sz="800" b="0" i="0" kern="1200" dirty="0">
                <a:solidFill>
                  <a:schemeClr val="tx1"/>
                </a:solidFill>
                <a:effectLst/>
                <a:latin typeface="+mn-lt"/>
                <a:ea typeface="+mn-ea"/>
                <a:cs typeface="+mn-cs"/>
              </a:rPr>
              <a:t>--Mor veya kestane rengi lokalize, </a:t>
            </a:r>
            <a:r>
              <a:rPr lang="tr-TR" sz="800" b="1" i="0" kern="1200" dirty="0">
                <a:solidFill>
                  <a:schemeClr val="tx1"/>
                </a:solidFill>
                <a:effectLst/>
                <a:latin typeface="+mn-lt"/>
                <a:ea typeface="+mn-ea"/>
                <a:cs typeface="+mn-cs"/>
              </a:rPr>
              <a:t>rengi bozulmamış cilt veya alttaki dokunun basınç ve/veya kesme nedeniyle hasar görmesi nedeniyle kanla dolu kabarcık </a:t>
            </a:r>
            <a:r>
              <a:rPr lang="tr-TR" sz="800" b="0" i="0" kern="1200" dirty="0">
                <a:solidFill>
                  <a:schemeClr val="tx1"/>
                </a:solidFill>
                <a:effectLst/>
                <a:latin typeface="+mn-lt"/>
                <a:ea typeface="+mn-ea"/>
                <a:cs typeface="+mn-cs"/>
              </a:rPr>
              <a:t>alanı.</a:t>
            </a:r>
          </a:p>
          <a:p>
            <a:endParaRPr lang="tr-TR" sz="1000" dirty="0"/>
          </a:p>
        </p:txBody>
      </p:sp>
      <p:sp>
        <p:nvSpPr>
          <p:cNvPr id="4" name="Slayt Numarası Yer Tutucusu 3"/>
          <p:cNvSpPr>
            <a:spLocks noGrp="1"/>
          </p:cNvSpPr>
          <p:nvPr>
            <p:ph type="sldNum" sz="quarter" idx="10"/>
          </p:nvPr>
        </p:nvSpPr>
        <p:spPr/>
        <p:txBody>
          <a:bodyPr/>
          <a:lstStyle/>
          <a:p>
            <a:fld id="{53136B59-C797-4AC7-A841-670321242AF1}" type="slidenum">
              <a:rPr lang="tr-TR" smtClean="0"/>
              <a:t>49</a:t>
            </a:fld>
            <a:endParaRPr lang="tr-TR"/>
          </a:p>
        </p:txBody>
      </p:sp>
    </p:spTree>
    <p:extLst>
      <p:ext uri="{BB962C8B-B14F-4D97-AF65-F5344CB8AC3E}">
        <p14:creationId xmlns:p14="http://schemas.microsoft.com/office/powerpoint/2010/main" val="17843023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Sık eczacı değişikliği </a:t>
            </a:r>
            <a:r>
              <a:rPr lang="tr-TR" dirty="0" err="1"/>
              <a:t>yapılmammalı</a:t>
            </a:r>
            <a:r>
              <a:rPr lang="tr-TR" dirty="0"/>
              <a:t> </a:t>
            </a:r>
          </a:p>
        </p:txBody>
      </p:sp>
      <p:sp>
        <p:nvSpPr>
          <p:cNvPr id="4" name="Slayt Numarası Yer Tutucusu 3"/>
          <p:cNvSpPr>
            <a:spLocks noGrp="1"/>
          </p:cNvSpPr>
          <p:nvPr>
            <p:ph type="sldNum" sz="quarter" idx="5"/>
          </p:nvPr>
        </p:nvSpPr>
        <p:spPr/>
        <p:txBody>
          <a:bodyPr/>
          <a:lstStyle/>
          <a:p>
            <a:fld id="{5663C72D-3816-40D4-977A-EE587EAA172E}" type="slidenum">
              <a:rPr lang="tr-TR" smtClean="0"/>
              <a:t>51</a:t>
            </a:fld>
            <a:endParaRPr lang="tr-TR"/>
          </a:p>
        </p:txBody>
      </p:sp>
    </p:spTree>
    <p:extLst>
      <p:ext uri="{BB962C8B-B14F-4D97-AF65-F5344CB8AC3E}">
        <p14:creationId xmlns:p14="http://schemas.microsoft.com/office/powerpoint/2010/main" val="12104543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latin typeface="Times New Roman" panose="02020603050405020304" pitchFamily="18" charset="0"/>
              <a:cs typeface="Times New Roman" panose="02020603050405020304" pitchFamily="18" charset="0"/>
            </a:endParaRPr>
          </a:p>
          <a:p>
            <a:pPr>
              <a:lnSpc>
                <a:spcPct val="100000"/>
              </a:lnSpc>
              <a:spcBef>
                <a:spcPts val="0"/>
              </a:spcBef>
              <a:defRPr/>
            </a:pPr>
            <a:r>
              <a:rPr lang="tr-TR" sz="1200" dirty="0" smtClean="0">
                <a:latin typeface="Times New Roman" panose="02020603050405020304" pitchFamily="18" charset="0"/>
                <a:cs typeface="Times New Roman" panose="02020603050405020304" pitchFamily="18" charset="0"/>
              </a:rPr>
              <a:t>Özellikle bakımevinde yaşayanlarda evde yaşayanlara göre sık görülür</a:t>
            </a:r>
          </a:p>
          <a:p>
            <a:pPr>
              <a:lnSpc>
                <a:spcPct val="100000"/>
              </a:lnSpc>
              <a:spcBef>
                <a:spcPts val="0"/>
              </a:spcBef>
              <a:defRPr/>
            </a:pPr>
            <a:endParaRPr lang="tr-TR" sz="1200" dirty="0" smtClean="0">
              <a:latin typeface="Times New Roman" panose="02020603050405020304" pitchFamily="18" charset="0"/>
              <a:cs typeface="Times New Roman" panose="02020603050405020304" pitchFamily="18" charset="0"/>
            </a:endParaRPr>
          </a:p>
          <a:p>
            <a:r>
              <a:rPr lang="tr-TR" sz="1200" dirty="0" smtClean="0">
                <a:latin typeface="Times New Roman" panose="02020603050405020304" pitchFamily="18" charset="0"/>
                <a:cs typeface="Times New Roman" panose="02020603050405020304" pitchFamily="18" charset="0"/>
              </a:rPr>
              <a:t>Yalnız yaşayan erkeklerde intiharla sonuçlanabilir</a:t>
            </a:r>
          </a:p>
          <a:p>
            <a:endParaRPr lang="tr-TR" dirty="0"/>
          </a:p>
        </p:txBody>
      </p:sp>
      <p:sp>
        <p:nvSpPr>
          <p:cNvPr id="4" name="Slayt Numarası Yer Tutucusu 3"/>
          <p:cNvSpPr>
            <a:spLocks noGrp="1"/>
          </p:cNvSpPr>
          <p:nvPr>
            <p:ph type="sldNum" sz="quarter" idx="10"/>
          </p:nvPr>
        </p:nvSpPr>
        <p:spPr/>
        <p:txBody>
          <a:bodyPr/>
          <a:lstStyle/>
          <a:p>
            <a:fld id="{5663C72D-3816-40D4-977A-EE587EAA172E}" type="slidenum">
              <a:rPr lang="tr-TR" smtClean="0"/>
              <a:t>58</a:t>
            </a:fld>
            <a:endParaRPr lang="tr-TR"/>
          </a:p>
        </p:txBody>
      </p:sp>
    </p:spTree>
    <p:extLst>
      <p:ext uri="{BB962C8B-B14F-4D97-AF65-F5344CB8AC3E}">
        <p14:creationId xmlns:p14="http://schemas.microsoft.com/office/powerpoint/2010/main" val="37951788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663C72D-3816-40D4-977A-EE587EAA172E}" type="slidenum">
              <a:rPr lang="tr-TR" smtClean="0"/>
              <a:t>59</a:t>
            </a:fld>
            <a:endParaRPr lang="tr-TR"/>
          </a:p>
        </p:txBody>
      </p:sp>
    </p:spTree>
    <p:extLst>
      <p:ext uri="{BB962C8B-B14F-4D97-AF65-F5344CB8AC3E}">
        <p14:creationId xmlns:p14="http://schemas.microsoft.com/office/powerpoint/2010/main" val="1811536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2050 yılında</a:t>
            </a:r>
            <a:r>
              <a:rPr lang="tr-TR" baseline="0" dirty="0"/>
              <a:t> </a:t>
            </a:r>
            <a:r>
              <a:rPr lang="tr-TR" baseline="0" dirty="0" err="1"/>
              <a:t>türkiye</a:t>
            </a:r>
            <a:r>
              <a:rPr lang="tr-TR" baseline="0" dirty="0"/>
              <a:t> nüfusunda 16 milyon civarında yaşlı nüfus olacağı öngörülmektedir</a:t>
            </a:r>
          </a:p>
          <a:p>
            <a:r>
              <a:rPr lang="tr-TR" baseline="0" dirty="0"/>
              <a:t>Öte yandan yüzyılın ortasına gelindiğinde 0-14  yaş grubu ile yaşlı nüfus arasındaki fark kapanmış görünmektedir.</a:t>
            </a:r>
            <a:endParaRPr lang="tr-TR" dirty="0"/>
          </a:p>
          <a:p>
            <a:endParaRPr lang="tr-TR" dirty="0"/>
          </a:p>
        </p:txBody>
      </p:sp>
      <p:sp>
        <p:nvSpPr>
          <p:cNvPr id="4" name="Slayt Numarası Yer Tutucusu 3"/>
          <p:cNvSpPr>
            <a:spLocks noGrp="1"/>
          </p:cNvSpPr>
          <p:nvPr>
            <p:ph type="sldNum" sz="quarter" idx="5"/>
          </p:nvPr>
        </p:nvSpPr>
        <p:spPr/>
        <p:txBody>
          <a:bodyPr/>
          <a:lstStyle/>
          <a:p>
            <a:fld id="{5663C72D-3816-40D4-977A-EE587EAA172E}" type="slidenum">
              <a:rPr lang="tr-TR" smtClean="0"/>
              <a:t>6</a:t>
            </a:fld>
            <a:endParaRPr lang="tr-TR"/>
          </a:p>
        </p:txBody>
      </p:sp>
    </p:spTree>
    <p:extLst>
      <p:ext uri="{BB962C8B-B14F-4D97-AF65-F5344CB8AC3E}">
        <p14:creationId xmlns:p14="http://schemas.microsoft.com/office/powerpoint/2010/main" val="372322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pPr marL="0" marR="0" indent="0" algn="l" defTabSz="914400" rtl="0" eaLnBrk="1" fontAlgn="auto" latinLnBrk="0" hangingPunct="1">
              <a:lnSpc>
                <a:spcPct val="100000"/>
              </a:lnSpc>
              <a:spcBef>
                <a:spcPts val="0"/>
              </a:spcBef>
              <a:spcAft>
                <a:spcPts val="0"/>
              </a:spcAft>
              <a:buClrTx/>
              <a:buSzTx/>
              <a:buFontTx/>
              <a:buNone/>
              <a:tabLst/>
              <a:defRPr/>
            </a:pPr>
            <a:endParaRPr lang="tr-TR" baseline="0" dirty="0"/>
          </a:p>
          <a:p>
            <a:endParaRPr lang="tr-TR" dirty="0"/>
          </a:p>
        </p:txBody>
      </p:sp>
      <p:sp>
        <p:nvSpPr>
          <p:cNvPr id="4" name="Slayt Numarası Yer Tutucusu 3"/>
          <p:cNvSpPr>
            <a:spLocks noGrp="1"/>
          </p:cNvSpPr>
          <p:nvPr>
            <p:ph type="sldNum" sz="quarter" idx="10"/>
          </p:nvPr>
        </p:nvSpPr>
        <p:spPr/>
        <p:txBody>
          <a:bodyPr/>
          <a:lstStyle/>
          <a:p>
            <a:fld id="{5663C72D-3816-40D4-977A-EE587EAA172E}" type="slidenum">
              <a:rPr lang="tr-TR" smtClean="0"/>
              <a:t>7</a:t>
            </a:fld>
            <a:endParaRPr lang="tr-TR"/>
          </a:p>
        </p:txBody>
      </p:sp>
    </p:spTree>
    <p:extLst>
      <p:ext uri="{BB962C8B-B14F-4D97-AF65-F5344CB8AC3E}">
        <p14:creationId xmlns:p14="http://schemas.microsoft.com/office/powerpoint/2010/main" val="1109273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5663C72D-3816-40D4-977A-EE587EAA172E}" type="slidenum">
              <a:rPr lang="tr-TR" smtClean="0"/>
              <a:t>8</a:t>
            </a:fld>
            <a:endParaRPr lang="tr-TR"/>
          </a:p>
        </p:txBody>
      </p:sp>
    </p:spTree>
    <p:extLst>
      <p:ext uri="{BB962C8B-B14F-4D97-AF65-F5344CB8AC3E}">
        <p14:creationId xmlns:p14="http://schemas.microsoft.com/office/powerpoint/2010/main" val="1068554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latin typeface="+mj-lt"/>
                <a:cs typeface="Times New Roman" panose="02020603050405020304" pitchFamily="18" charset="0"/>
              </a:rPr>
              <a:t>Fiziksel ve bilişsel fonksiyonlarının durumunda yetersizlik olup </a:t>
            </a:r>
            <a:r>
              <a:rPr lang="tr-TR" dirty="0" err="1">
                <a:latin typeface="+mj-lt"/>
                <a:cs typeface="Times New Roman" panose="02020603050405020304" pitchFamily="18" charset="0"/>
              </a:rPr>
              <a:t>olmamamsı</a:t>
            </a:r>
            <a:r>
              <a:rPr lang="tr-TR" dirty="0">
                <a:latin typeface="+mj-lt"/>
                <a:cs typeface="Times New Roman" panose="02020603050405020304" pitchFamily="18" charset="0"/>
              </a:rPr>
              <a:t> </a:t>
            </a:r>
            <a:endParaRPr lang="tr-TR" sz="1200"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solidFill>
                  <a:schemeClr val="tx1"/>
                </a:solidFill>
                <a:latin typeface="Calibri" pitchFamily="34" charset="0"/>
                <a:cs typeface="Calibri" pitchFamily="34" charset="0"/>
              </a:rPr>
              <a:t>Sosyal ortam-yaşadığı kişiler </a:t>
            </a:r>
          </a:p>
          <a:p>
            <a:endParaRPr lang="tr-TR" dirty="0"/>
          </a:p>
        </p:txBody>
      </p:sp>
      <p:sp>
        <p:nvSpPr>
          <p:cNvPr id="4" name="Slayt Numarası Yer Tutucusu 3"/>
          <p:cNvSpPr>
            <a:spLocks noGrp="1"/>
          </p:cNvSpPr>
          <p:nvPr>
            <p:ph type="sldNum" sz="quarter" idx="10"/>
          </p:nvPr>
        </p:nvSpPr>
        <p:spPr/>
        <p:txBody>
          <a:bodyPr/>
          <a:lstStyle/>
          <a:p>
            <a:fld id="{5663C72D-3816-40D4-977A-EE587EAA172E}" type="slidenum">
              <a:rPr lang="tr-TR" smtClean="0"/>
              <a:t>11</a:t>
            </a:fld>
            <a:endParaRPr lang="tr-TR"/>
          </a:p>
        </p:txBody>
      </p:sp>
    </p:spTree>
    <p:extLst>
      <p:ext uri="{BB962C8B-B14F-4D97-AF65-F5344CB8AC3E}">
        <p14:creationId xmlns:p14="http://schemas.microsoft.com/office/powerpoint/2010/main" val="903404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1-İdrar kaçırma hekime bir sorun </a:t>
            </a:r>
            <a:r>
              <a:rPr lang="tr-TR" dirty="0" err="1"/>
              <a:t>olark</a:t>
            </a:r>
            <a:r>
              <a:rPr lang="tr-TR" dirty="0"/>
              <a:t> getirilmez hekimin sorgulaması gerekir bu şikayet </a:t>
            </a:r>
            <a:r>
              <a:rPr lang="tr-TR" dirty="0" err="1"/>
              <a:t>azaltılabilr</a:t>
            </a:r>
            <a:r>
              <a:rPr lang="tr-TR" dirty="0"/>
              <a:t> ve ya geri döndürülebilir</a:t>
            </a:r>
          </a:p>
          <a:p>
            <a:r>
              <a:rPr lang="tr-TR" dirty="0"/>
              <a:t>2-Diyabet, </a:t>
            </a:r>
            <a:r>
              <a:rPr lang="tr-TR" dirty="0" err="1"/>
              <a:t>antihipertansifler</a:t>
            </a:r>
            <a:r>
              <a:rPr lang="tr-TR" dirty="0"/>
              <a:t>, anti </a:t>
            </a:r>
            <a:r>
              <a:rPr lang="tr-TR" dirty="0" err="1"/>
              <a:t>depresanlar</a:t>
            </a:r>
            <a:r>
              <a:rPr lang="tr-TR" dirty="0"/>
              <a:t>, kalp krizi geçirme korkusu gibi sebepler cinsel işlevi </a:t>
            </a:r>
            <a:r>
              <a:rPr lang="tr-TR" dirty="0" err="1"/>
              <a:t>etkilemktedir</a:t>
            </a:r>
            <a:r>
              <a:rPr lang="tr-TR" dirty="0"/>
              <a:t>.</a:t>
            </a:r>
          </a:p>
          <a:p>
            <a:r>
              <a:rPr lang="tr-TR" dirty="0"/>
              <a:t>3-Alınacak günlük kalori </a:t>
            </a:r>
            <a:r>
              <a:rPr lang="tr-TR" dirty="0" err="1"/>
              <a:t>kişinn</a:t>
            </a:r>
            <a:r>
              <a:rPr lang="tr-TR" dirty="0"/>
              <a:t> hareketliliğine göre hesaplanmalı, kendi kendine beslenip beslenemediği , alışverişini yemeklerinin kendisi yapıp yapmadığı, başkalarının desteğine ihtiyaç, </a:t>
            </a:r>
          </a:p>
          <a:p>
            <a:r>
              <a:rPr lang="tr-TR" dirty="0"/>
              <a:t>4-Barsak </a:t>
            </a:r>
            <a:r>
              <a:rPr lang="tr-TR" dirty="0" err="1"/>
              <a:t>hareketleirnin</a:t>
            </a:r>
            <a:r>
              <a:rPr lang="tr-TR" dirty="0"/>
              <a:t> azalması, az su tüketimi, hareketsiz yaşam kullanılan ilaçlar. Çözüm için beslenme danışmanlığı </a:t>
            </a:r>
            <a:r>
              <a:rPr lang="tr-TR" dirty="0" err="1"/>
              <a:t>verilmsi</a:t>
            </a:r>
            <a:r>
              <a:rPr lang="tr-TR" dirty="0"/>
              <a:t> ve </a:t>
            </a:r>
            <a:r>
              <a:rPr lang="tr-TR" dirty="0" err="1"/>
              <a:t>gerektiginde</a:t>
            </a:r>
            <a:r>
              <a:rPr lang="tr-TR" dirty="0"/>
              <a:t> ilaç reçete edilmesi yaşam kalitesini </a:t>
            </a:r>
            <a:r>
              <a:rPr lang="tr-TR" dirty="0" err="1"/>
              <a:t>artırıır</a:t>
            </a:r>
            <a:endParaRPr lang="tr-TR" dirty="0"/>
          </a:p>
          <a:p>
            <a:r>
              <a:rPr lang="tr-TR" dirty="0"/>
              <a:t>5-Sigara </a:t>
            </a:r>
            <a:r>
              <a:rPr lang="tr-TR" dirty="0" err="1"/>
              <a:t>değiştirlebilir</a:t>
            </a:r>
            <a:r>
              <a:rPr lang="tr-TR" dirty="0"/>
              <a:t> </a:t>
            </a:r>
            <a:r>
              <a:rPr lang="tr-TR" dirty="0" err="1"/>
              <a:t>kvh</a:t>
            </a:r>
            <a:r>
              <a:rPr lang="tr-TR" dirty="0"/>
              <a:t> risk </a:t>
            </a:r>
            <a:r>
              <a:rPr lang="tr-TR" dirty="0" err="1"/>
              <a:t>fakt</a:t>
            </a:r>
            <a:r>
              <a:rPr lang="tr-TR" dirty="0"/>
              <a:t> olmanı yanı sıra osteoporoz ve kalça kırığına yol açtığından yaşamı kısaltmaktadır.  </a:t>
            </a:r>
          </a:p>
          <a:p>
            <a:r>
              <a:rPr lang="tr-TR" dirty="0"/>
              <a:t>6-Düşmeler yaşlıda yüksek </a:t>
            </a:r>
            <a:r>
              <a:rPr lang="tr-TR" dirty="0" err="1"/>
              <a:t>mortalite</a:t>
            </a:r>
            <a:r>
              <a:rPr lang="tr-TR" dirty="0"/>
              <a:t> ve </a:t>
            </a:r>
            <a:r>
              <a:rPr lang="tr-TR" dirty="0" err="1"/>
              <a:t>morbidite</a:t>
            </a:r>
            <a:r>
              <a:rPr lang="tr-TR" dirty="0"/>
              <a:t> nedenidir.</a:t>
            </a:r>
          </a:p>
          <a:p>
            <a:r>
              <a:rPr lang="tr-TR" dirty="0"/>
              <a:t>7-8-Aile yapısı sosyal durumu </a:t>
            </a:r>
          </a:p>
        </p:txBody>
      </p:sp>
      <p:sp>
        <p:nvSpPr>
          <p:cNvPr id="4" name="Slayt Numarası Yer Tutucusu 3"/>
          <p:cNvSpPr>
            <a:spLocks noGrp="1"/>
          </p:cNvSpPr>
          <p:nvPr>
            <p:ph type="sldNum" sz="quarter" idx="10"/>
          </p:nvPr>
        </p:nvSpPr>
        <p:spPr/>
        <p:txBody>
          <a:bodyPr/>
          <a:lstStyle/>
          <a:p>
            <a:fld id="{5663C72D-3816-40D4-977A-EE587EAA172E}" type="slidenum">
              <a:rPr lang="tr-TR" smtClean="0"/>
              <a:t>12</a:t>
            </a:fld>
            <a:endParaRPr lang="tr-TR"/>
          </a:p>
        </p:txBody>
      </p:sp>
    </p:spTree>
    <p:extLst>
      <p:ext uri="{BB962C8B-B14F-4D97-AF65-F5344CB8AC3E}">
        <p14:creationId xmlns:p14="http://schemas.microsoft.com/office/powerpoint/2010/main" val="3170426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0" i="0" dirty="0">
                <a:solidFill>
                  <a:srgbClr val="474747"/>
                </a:solidFill>
                <a:effectLst/>
                <a:latin typeface="Open Sans" panose="020B0606030504020204" pitchFamily="34" charset="0"/>
              </a:rPr>
              <a:t>Cilt kanseri; kapak kenarında iyileşmeyen yaralar uzun süreli şişlikler şeklinde görülebilir. Erken dönemde göz hekimine başvurulması gereklidir.</a:t>
            </a:r>
          </a:p>
          <a:p>
            <a:endParaRPr lang="tr-TR" dirty="0"/>
          </a:p>
        </p:txBody>
      </p:sp>
      <p:sp>
        <p:nvSpPr>
          <p:cNvPr id="4" name="Slayt Numarası Yer Tutucusu 3"/>
          <p:cNvSpPr>
            <a:spLocks noGrp="1"/>
          </p:cNvSpPr>
          <p:nvPr>
            <p:ph type="sldNum" sz="quarter" idx="5"/>
          </p:nvPr>
        </p:nvSpPr>
        <p:spPr/>
        <p:txBody>
          <a:bodyPr/>
          <a:lstStyle/>
          <a:p>
            <a:fld id="{561FB868-8BE0-4A14-8981-D12866F74F59}" type="slidenum">
              <a:rPr lang="tr-TR" smtClean="0"/>
              <a:t>14</a:t>
            </a:fld>
            <a:endParaRPr lang="tr-TR"/>
          </a:p>
        </p:txBody>
      </p:sp>
    </p:spTree>
    <p:extLst>
      <p:ext uri="{BB962C8B-B14F-4D97-AF65-F5344CB8AC3E}">
        <p14:creationId xmlns:p14="http://schemas.microsoft.com/office/powerpoint/2010/main" val="3577059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Hastalar </a:t>
            </a:r>
            <a:r>
              <a:rPr lang="tr-TR" dirty="0" err="1"/>
              <a:t>odiyometri</a:t>
            </a:r>
            <a:r>
              <a:rPr lang="tr-TR" dirty="0"/>
              <a:t> ile değerlendirilmelidir.</a:t>
            </a:r>
          </a:p>
        </p:txBody>
      </p:sp>
      <p:sp>
        <p:nvSpPr>
          <p:cNvPr id="4" name="Slayt Numarası Yer Tutucusu 3"/>
          <p:cNvSpPr>
            <a:spLocks noGrp="1"/>
          </p:cNvSpPr>
          <p:nvPr>
            <p:ph type="sldNum" sz="quarter" idx="5"/>
          </p:nvPr>
        </p:nvSpPr>
        <p:spPr/>
        <p:txBody>
          <a:bodyPr/>
          <a:lstStyle/>
          <a:p>
            <a:fld id="{561FB868-8BE0-4A14-8981-D12866F74F59}" type="slidenum">
              <a:rPr lang="tr-TR" smtClean="0"/>
              <a:t>15</a:t>
            </a:fld>
            <a:endParaRPr lang="tr-TR"/>
          </a:p>
        </p:txBody>
      </p:sp>
    </p:spTree>
    <p:extLst>
      <p:ext uri="{BB962C8B-B14F-4D97-AF65-F5344CB8AC3E}">
        <p14:creationId xmlns:p14="http://schemas.microsoft.com/office/powerpoint/2010/main" val="1748616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09601"/>
            <a:ext cx="10363200" cy="4267200"/>
          </a:xfrm>
        </p:spPr>
        <p:txBody>
          <a:bodyPr anchor="b">
            <a:noAutofit/>
          </a:bodyPr>
          <a:lstStyle>
            <a:lvl1pPr>
              <a:lnSpc>
                <a:spcPct val="100000"/>
              </a:lnSpc>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1828800" y="4953000"/>
            <a:ext cx="85344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7" name="Date Placeholder 6"/>
          <p:cNvSpPr>
            <a:spLocks noGrp="1"/>
          </p:cNvSpPr>
          <p:nvPr>
            <p:ph type="dt" sz="half" idx="10"/>
          </p:nvPr>
        </p:nvSpPr>
        <p:spPr/>
        <p:txBody>
          <a:bodyPr/>
          <a:lstStyle/>
          <a:p>
            <a:pPr>
              <a:defRPr/>
            </a:pPr>
            <a:fld id="{AE9D77FE-77DC-44CD-A952-5372AB44C920}" type="datetimeFigureOut">
              <a:rPr lang="tr-TR" smtClean="0">
                <a:solidFill>
                  <a:prstClr val="black">
                    <a:tint val="75000"/>
                  </a:prstClr>
                </a:solidFill>
              </a:rPr>
              <a:pPr>
                <a:defRPr/>
              </a:pPr>
              <a:t>6.02.2024</a:t>
            </a:fld>
            <a:endParaRPr lang="tr-TR">
              <a:solidFill>
                <a:prstClr val="black">
                  <a:tint val="75000"/>
                </a:prstClr>
              </a:solidFill>
            </a:endParaRPr>
          </a:p>
        </p:txBody>
      </p:sp>
      <p:sp>
        <p:nvSpPr>
          <p:cNvPr id="8" name="Slide Number Placeholder 7"/>
          <p:cNvSpPr>
            <a:spLocks noGrp="1"/>
          </p:cNvSpPr>
          <p:nvPr>
            <p:ph type="sldNum" sz="quarter" idx="11"/>
          </p:nvPr>
        </p:nvSpPr>
        <p:spPr/>
        <p:txBody>
          <a:bodyPr/>
          <a:lstStyle/>
          <a:p>
            <a:pPr>
              <a:defRPr/>
            </a:pPr>
            <a:fld id="{2AD5D5EA-605F-4707-B813-96710C73BE3A}" type="slidenum">
              <a:rPr lang="tr-TR" smtClean="0">
                <a:solidFill>
                  <a:prstClr val="black">
                    <a:tint val="75000"/>
                  </a:prstClr>
                </a:solidFill>
              </a:rPr>
              <a:pPr>
                <a:defRPr/>
              </a:pPr>
              <a:t>‹#›</a:t>
            </a:fld>
            <a:endParaRPr lang="tr-TR">
              <a:solidFill>
                <a:prstClr val="black">
                  <a:tint val="75000"/>
                </a:prstClr>
              </a:solidFill>
            </a:endParaRPr>
          </a:p>
        </p:txBody>
      </p:sp>
      <p:sp>
        <p:nvSpPr>
          <p:cNvPr id="9" name="Footer Placeholder 8"/>
          <p:cNvSpPr>
            <a:spLocks noGrp="1"/>
          </p:cNvSpPr>
          <p:nvPr>
            <p:ph type="ftr" sz="quarter" idx="12"/>
          </p:nvPr>
        </p:nvSpPr>
        <p:spPr/>
        <p:txBody>
          <a:bodyPr/>
          <a:lstStyle/>
          <a:p>
            <a:pPr>
              <a:defRPr/>
            </a:pPr>
            <a:endParaRPr lang="tr-TR">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pPr>
              <a:defRPr/>
            </a:pPr>
            <a:fld id="{54346E60-C57E-41BC-9EC0-628E4BE80E72}" type="datetimeFigureOut">
              <a:rPr lang="tr-TR" smtClean="0">
                <a:solidFill>
                  <a:prstClr val="black">
                    <a:tint val="75000"/>
                  </a:prstClr>
                </a:solidFill>
              </a:rPr>
              <a:pPr>
                <a:defRPr/>
              </a:pPr>
              <a:t>6.02.2024</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73B04F5-E7D8-47F1-85CE-335AF6123AEC}" type="slidenum">
              <a:rPr lang="tr-TR" smtClean="0">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pPr>
              <a:defRPr/>
            </a:pPr>
            <a:fld id="{E4EB0C5A-4C20-424B-BD23-391927A9E2B4}" type="datetimeFigureOut">
              <a:rPr lang="tr-TR" smtClean="0">
                <a:solidFill>
                  <a:prstClr val="black">
                    <a:tint val="75000"/>
                  </a:prstClr>
                </a:solidFill>
              </a:rPr>
              <a:pPr>
                <a:defRPr/>
              </a:pPr>
              <a:t>6.02.2024</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18B9EA0-1E61-4165-8A6D-418F1AB21270}" type="slidenum">
              <a:rPr lang="tr-TR" smtClean="0">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extBox 1"/>
          <p:cNvSpPr txBox="1"/>
          <p:nvPr userDrawn="1"/>
        </p:nvSpPr>
        <p:spPr>
          <a:xfrm>
            <a:off x="203201" y="6477001"/>
            <a:ext cx="1135247" cy="24622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Copyrights apply</a:t>
            </a:r>
          </a:p>
        </p:txBody>
      </p:sp>
    </p:spTree>
    <p:extLst>
      <p:ext uri="{BB962C8B-B14F-4D97-AF65-F5344CB8AC3E}">
        <p14:creationId xmlns:p14="http://schemas.microsoft.com/office/powerpoint/2010/main" val="3410276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10"/>
          </p:nvPr>
        </p:nvSpPr>
        <p:spPr/>
        <p:txBody>
          <a:bodyPr/>
          <a:lstStyle/>
          <a:p>
            <a:pPr>
              <a:defRPr/>
            </a:pPr>
            <a:fld id="{55B3F9C6-7BC4-4676-A074-541A73D99A66}" type="datetimeFigureOut">
              <a:rPr lang="tr-TR" smtClean="0">
                <a:solidFill>
                  <a:prstClr val="black">
                    <a:tint val="75000"/>
                  </a:prstClr>
                </a:solidFill>
              </a:rPr>
              <a:pPr>
                <a:defRPr/>
              </a:pPr>
              <a:t>6.02.2024</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8A2562E-5843-48CA-B4DB-C44B55187963}" type="slidenum">
              <a:rPr lang="tr-TR" smtClean="0">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963084" y="1371601"/>
            <a:ext cx="103632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63084" y="4068764"/>
            <a:ext cx="103632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a:defRPr/>
            </a:pPr>
            <a:fld id="{21D05AEB-CF52-4F2D-89D9-D25480D54496}" type="datetimeFigureOut">
              <a:rPr lang="tr-TR" smtClean="0">
                <a:solidFill>
                  <a:prstClr val="black">
                    <a:tint val="75000"/>
                  </a:prstClr>
                </a:solidFill>
              </a:rPr>
              <a:pPr>
                <a:defRPr/>
              </a:pPr>
              <a:t>6.02.2024</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DA6AB23-19F0-4029-9609-46973A701B28}" type="slidenum">
              <a:rPr lang="tr-TR" smtClean="0">
                <a:solidFill>
                  <a:prstClr val="black">
                    <a:tint val="75000"/>
                  </a:prstClr>
                </a:solidFill>
              </a:rPr>
              <a:pPr>
                <a:defRPr/>
              </a:pPr>
              <a:t>‹#›</a:t>
            </a:fld>
            <a:endParaRPr lang="tr-TR">
              <a:solidFill>
                <a:prstClr val="black">
                  <a:tint val="75000"/>
                </a:prstClr>
              </a:solidFill>
            </a:endParaRPr>
          </a:p>
        </p:txBody>
      </p:sp>
      <p:sp>
        <p:nvSpPr>
          <p:cNvPr id="7" name="Oval 6"/>
          <p:cNvSpPr/>
          <p:nvPr/>
        </p:nvSpPr>
        <p:spPr>
          <a:xfrm>
            <a:off x="59944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2611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728971"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4" name="Content Placeholder 3"/>
          <p:cNvSpPr>
            <a:spLocks noGrp="1"/>
          </p:cNvSpPr>
          <p:nvPr>
            <p:ph sz="half" idx="2"/>
          </p:nvPr>
        </p:nvSpPr>
        <p:spPr>
          <a:xfrm>
            <a:off x="6197600" y="1600201"/>
            <a:ext cx="53848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5" name="Date Placeholder 4"/>
          <p:cNvSpPr>
            <a:spLocks noGrp="1"/>
          </p:cNvSpPr>
          <p:nvPr>
            <p:ph type="dt" sz="half" idx="10"/>
          </p:nvPr>
        </p:nvSpPr>
        <p:spPr/>
        <p:txBody>
          <a:bodyPr/>
          <a:lstStyle/>
          <a:p>
            <a:pPr>
              <a:defRPr/>
            </a:pPr>
            <a:fld id="{31751F79-EB1B-40AD-A867-18304C948BB6}" type="datetimeFigureOut">
              <a:rPr lang="tr-TR" smtClean="0">
                <a:solidFill>
                  <a:prstClr val="black">
                    <a:tint val="75000"/>
                  </a:prstClr>
                </a:solidFill>
              </a:rPr>
              <a:pPr>
                <a:defRPr/>
              </a:pPr>
              <a:t>6.02.2024</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829032DB-7AE3-43C2-B491-6D49BDB466C4}" type="slidenum">
              <a:rPr lang="tr-TR" smtClean="0">
                <a:solidFill>
                  <a:prstClr val="black">
                    <a:tint val="75000"/>
                  </a:prstClr>
                </a:solidFill>
              </a:rPr>
              <a:pPr>
                <a:defRPr/>
              </a:pPr>
              <a:t>‹#›</a:t>
            </a:fld>
            <a:endParaRPr lang="tr-TR">
              <a:solidFill>
                <a:prstClr val="black">
                  <a:tint val="75000"/>
                </a:prstClr>
              </a:solidFill>
            </a:endParaRPr>
          </a:p>
        </p:txBody>
      </p:sp>
      <p:sp>
        <p:nvSpPr>
          <p:cNvPr id="9" name="Content Placeholder 8"/>
          <p:cNvSpPr>
            <a:spLocks noGrp="1"/>
          </p:cNvSpPr>
          <p:nvPr>
            <p:ph sz="quarter" idx="13"/>
          </p:nvPr>
        </p:nvSpPr>
        <p:spPr>
          <a:xfrm>
            <a:off x="487680" y="1600200"/>
            <a:ext cx="5388864" cy="45262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09600" y="1600200"/>
            <a:ext cx="5386917"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6197601" y="1600200"/>
            <a:ext cx="5389033"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pPr>
              <a:defRPr/>
            </a:pPr>
            <a:fld id="{178E28C8-9041-49D1-887F-A54ED3FF9BDD}" type="datetimeFigureOut">
              <a:rPr lang="tr-TR" smtClean="0">
                <a:solidFill>
                  <a:prstClr val="black">
                    <a:tint val="75000"/>
                  </a:prstClr>
                </a:solidFill>
              </a:rPr>
              <a:pPr>
                <a:defRPr/>
              </a:pPr>
              <a:t>6.02.2024</a:t>
            </a:fld>
            <a:endParaRPr lang="tr-T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tr-T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55D2FE9E-52E2-4B99-860E-0F5195E8F507}" type="slidenum">
              <a:rPr lang="tr-TR" smtClean="0">
                <a:solidFill>
                  <a:prstClr val="black">
                    <a:tint val="75000"/>
                  </a:prstClr>
                </a:solidFill>
              </a:rPr>
              <a:pPr>
                <a:defRPr/>
              </a:pPr>
              <a:t>‹#›</a:t>
            </a:fld>
            <a:endParaRPr lang="tr-TR">
              <a:solidFill>
                <a:prstClr val="black">
                  <a:tint val="75000"/>
                </a:prstClr>
              </a:solidFill>
            </a:endParaRPr>
          </a:p>
        </p:txBody>
      </p:sp>
      <p:sp>
        <p:nvSpPr>
          <p:cNvPr id="11" name="Content Placeholder 10"/>
          <p:cNvSpPr>
            <a:spLocks noGrp="1"/>
          </p:cNvSpPr>
          <p:nvPr>
            <p:ph sz="quarter" idx="13"/>
          </p:nvPr>
        </p:nvSpPr>
        <p:spPr>
          <a:xfrm>
            <a:off x="609600" y="2212848"/>
            <a:ext cx="5388864" cy="391363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6230112" y="2212849"/>
            <a:ext cx="5388864" cy="3913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a:defRPr/>
            </a:pPr>
            <a:fld id="{5B606AF0-671D-4E59-A8A5-6FB5BB9E24A4}" type="datetimeFigureOut">
              <a:rPr lang="tr-TR" smtClean="0">
                <a:solidFill>
                  <a:prstClr val="black">
                    <a:tint val="75000"/>
                  </a:prstClr>
                </a:solidFill>
              </a:rPr>
              <a:pPr>
                <a:defRPr/>
              </a:pPr>
              <a:t>6.02.2024</a:t>
            </a:fld>
            <a:endParaRPr lang="tr-T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tr-T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A4C5F18-4BCD-455D-A5C5-AD941BB61E2B}" type="slidenum">
              <a:rPr lang="tr-TR" smtClean="0">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8004288-474B-4C59-8AF8-F391E4F36A99}" type="datetimeFigureOut">
              <a:rPr lang="tr-TR" smtClean="0">
                <a:solidFill>
                  <a:prstClr val="black">
                    <a:tint val="75000"/>
                  </a:prstClr>
                </a:solidFill>
              </a:rPr>
              <a:pPr>
                <a:defRPr/>
              </a:pPr>
              <a:t>6.02.2024</a:t>
            </a:fld>
            <a:endParaRPr lang="tr-TR">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tr-TR">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19C3302C-2937-4B79-BFBD-A74F19DCFF9B}" type="slidenum">
              <a:rPr lang="tr-TR" smtClean="0">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876117" y="266700"/>
            <a:ext cx="4011084"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958850" y="273051"/>
            <a:ext cx="66611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876117" y="2438401"/>
            <a:ext cx="4011084"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a:defRPr/>
            </a:pPr>
            <a:fld id="{EA7465BA-CBD8-4A64-A065-03835FE88FE1}" type="datetimeFigureOut">
              <a:rPr lang="tr-TR" smtClean="0">
                <a:solidFill>
                  <a:prstClr val="black">
                    <a:tint val="75000"/>
                  </a:prstClr>
                </a:solidFill>
              </a:rPr>
              <a:pPr>
                <a:defRPr/>
              </a:pPr>
              <a:t>6.02.2024</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A015B8E-BCFF-4EE5-9964-1AF1825973BB}" type="slidenum">
              <a:rPr lang="tr-TR" smtClean="0">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239435" y="228600"/>
            <a:ext cx="7615765" cy="895350"/>
          </a:xfrm>
        </p:spPr>
        <p:txBody>
          <a:bodyPr anchor="b"/>
          <a:lstStyle>
            <a:lvl1pPr algn="ctr">
              <a:lnSpc>
                <a:spcPct val="100000"/>
              </a:lnSpc>
              <a:defRPr sz="28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2010835" y="1143000"/>
            <a:ext cx="8072965"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239435" y="5810250"/>
            <a:ext cx="7615765"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a:defRPr/>
            </a:pPr>
            <a:fld id="{67539167-01B5-4F66-9542-4A8042F0BE72}" type="datetimeFigureOut">
              <a:rPr lang="tr-TR" smtClean="0">
                <a:solidFill>
                  <a:prstClr val="black">
                    <a:tint val="75000"/>
                  </a:prstClr>
                </a:solidFill>
              </a:rPr>
              <a:pPr>
                <a:defRPr/>
              </a:pPr>
              <a:t>6.02.2024</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F94F18F2-E677-46C9-8CCA-A98BB0719515}" type="slidenum">
              <a:rPr lang="tr-TR" smtClean="0">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1600200"/>
          </a:xfrm>
          <a:prstGeom prst="rect">
            <a:avLst/>
          </a:prstGeom>
        </p:spPr>
        <p:txBody>
          <a:bodyPr vert="horz" lIns="91440" tIns="45720" rIns="91440" bIns="45720" rtlCol="0" anchor="b">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2"/>
          </p:nvPr>
        </p:nvSpPr>
        <p:spPr>
          <a:xfrm>
            <a:off x="8484463" y="6356351"/>
            <a:ext cx="2781300"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a:defRPr/>
            </a:pPr>
            <a:fld id="{54346E60-C57E-41BC-9EC0-628E4BE80E72}" type="datetimeFigureOut">
              <a:rPr lang="tr-TR" smtClean="0">
                <a:solidFill>
                  <a:prstClr val="black">
                    <a:tint val="75000"/>
                  </a:prstClr>
                </a:solidFill>
              </a:rPr>
              <a:pPr>
                <a:defRPr/>
              </a:pPr>
              <a:t>6.02.2024</a:t>
            </a:fld>
            <a:endParaRPr lang="tr-TR">
              <a:solidFill>
                <a:prstClr val="black">
                  <a:tint val="75000"/>
                </a:prstClr>
              </a:solidFill>
            </a:endParaRPr>
          </a:p>
        </p:txBody>
      </p:sp>
      <p:sp>
        <p:nvSpPr>
          <p:cNvPr id="5" name="Footer Placeholder 4"/>
          <p:cNvSpPr>
            <a:spLocks noGrp="1"/>
          </p:cNvSpPr>
          <p:nvPr>
            <p:ph type="ftr" sz="quarter" idx="3"/>
          </p:nvPr>
        </p:nvSpPr>
        <p:spPr>
          <a:xfrm>
            <a:off x="878887" y="6356351"/>
            <a:ext cx="3797300"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a:defRPr/>
            </a:pPr>
            <a:endParaRPr lang="tr-TR">
              <a:solidFill>
                <a:prstClr val="black">
                  <a:tint val="75000"/>
                </a:prstClr>
              </a:solidFill>
            </a:endParaRPr>
          </a:p>
        </p:txBody>
      </p:sp>
      <p:sp>
        <p:nvSpPr>
          <p:cNvPr id="6" name="Slide Number Placeholder 5"/>
          <p:cNvSpPr>
            <a:spLocks noGrp="1"/>
          </p:cNvSpPr>
          <p:nvPr>
            <p:ph type="sldNum" sz="quarter" idx="4"/>
          </p:nvPr>
        </p:nvSpPr>
        <p:spPr>
          <a:xfrm>
            <a:off x="11391038" y="6356351"/>
            <a:ext cx="749300"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a:defRPr/>
            </a:pPr>
            <a:fld id="{C73B04F5-E7D8-47F1-85CE-335AF6123AEC}" type="slidenum">
              <a:rPr lang="tr-TR" smtClean="0">
                <a:solidFill>
                  <a:prstClr val="black">
                    <a:tint val="75000"/>
                  </a:prstClr>
                </a:solidFill>
              </a:rPr>
              <a:pPr>
                <a:defRPr/>
              </a:pPr>
              <a:t>‹#›</a:t>
            </a:fld>
            <a:endParaRPr lang="tr-TR">
              <a:solidFill>
                <a:prstClr val="black">
                  <a:tint val="75000"/>
                </a:prstClr>
              </a:solidFill>
            </a:endParaRPr>
          </a:p>
        </p:txBody>
      </p:sp>
      <p:sp>
        <p:nvSpPr>
          <p:cNvPr id="7" name="Oval 6"/>
          <p:cNvSpPr/>
          <p:nvPr/>
        </p:nvSpPr>
        <p:spPr>
          <a:xfrm>
            <a:off x="11277014"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758826"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 id="2147483955" r:id="rId12"/>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3.tmp"/><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365504" y="476187"/>
            <a:ext cx="9144000" cy="2387600"/>
          </a:xfrm>
        </p:spPr>
        <p:txBody>
          <a:bodyPr>
            <a:normAutofit fontScale="90000"/>
          </a:bodyPr>
          <a:lstStyle/>
          <a:p>
            <a:r>
              <a:rPr lang="tr-TR" dirty="0">
                <a:solidFill>
                  <a:schemeClr val="tx1"/>
                </a:solidFill>
                <a:effectLst/>
                <a:latin typeface="Calibri" pitchFamily="34" charset="0"/>
                <a:cs typeface="Calibri" pitchFamily="34" charset="0"/>
              </a:rPr>
              <a:t>Yaşlı Sağlığına Yaklaşım</a:t>
            </a:r>
          </a:p>
        </p:txBody>
      </p:sp>
      <p:sp>
        <p:nvSpPr>
          <p:cNvPr id="3" name="Alt Başlık 2"/>
          <p:cNvSpPr>
            <a:spLocks noGrp="1"/>
          </p:cNvSpPr>
          <p:nvPr>
            <p:ph type="subTitle" idx="1"/>
          </p:nvPr>
        </p:nvSpPr>
        <p:spPr>
          <a:xfrm>
            <a:off x="3637026" y="3631692"/>
            <a:ext cx="5047488" cy="1828800"/>
          </a:xfrm>
        </p:spPr>
        <p:txBody>
          <a:bodyPr>
            <a:normAutofit/>
          </a:bodyPr>
          <a:lstStyle/>
          <a:p>
            <a:endParaRPr lang="tr-TR" dirty="0">
              <a:solidFill>
                <a:schemeClr val="tx1"/>
              </a:solidFill>
              <a:latin typeface="Calibri" pitchFamily="34" charset="0"/>
              <a:cs typeface="Calibri" pitchFamily="34" charset="0"/>
            </a:endParaRPr>
          </a:p>
          <a:p>
            <a:r>
              <a:rPr lang="en-US" dirty="0" err="1">
                <a:solidFill>
                  <a:schemeClr val="tx1"/>
                </a:solidFill>
                <a:latin typeface="Calibri" pitchFamily="34" charset="0"/>
                <a:cs typeface="Calibri" pitchFamily="34" charset="0"/>
              </a:rPr>
              <a:t>Araş</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Gör</a:t>
            </a:r>
            <a:r>
              <a:rPr lang="en-US" dirty="0">
                <a:solidFill>
                  <a:schemeClr val="tx1"/>
                </a:solidFill>
                <a:latin typeface="Calibri" pitchFamily="34" charset="0"/>
                <a:cs typeface="Calibri" pitchFamily="34" charset="0"/>
              </a:rPr>
              <a:t>. Dr. </a:t>
            </a:r>
            <a:r>
              <a:rPr lang="tr-TR" dirty="0" smtClean="0">
                <a:solidFill>
                  <a:schemeClr val="tx1"/>
                </a:solidFill>
                <a:latin typeface="Calibri" pitchFamily="34" charset="0"/>
                <a:cs typeface="Calibri" pitchFamily="34" charset="0"/>
              </a:rPr>
              <a:t>Yusuf Mumcu</a:t>
            </a:r>
            <a:endParaRPr lang="en-US" dirty="0">
              <a:solidFill>
                <a:schemeClr val="tx1"/>
              </a:solidFill>
              <a:latin typeface="Calibri" pitchFamily="34" charset="0"/>
              <a:cs typeface="Calibri" pitchFamily="34" charset="0"/>
            </a:endParaRPr>
          </a:p>
          <a:p>
            <a:r>
              <a:rPr lang="en-US" dirty="0">
                <a:solidFill>
                  <a:schemeClr val="tx1"/>
                </a:solidFill>
                <a:latin typeface="Calibri" pitchFamily="34" charset="0"/>
                <a:cs typeface="Calibri" pitchFamily="34" charset="0"/>
              </a:rPr>
              <a:t>KTÜ </a:t>
            </a:r>
            <a:r>
              <a:rPr lang="en-US" dirty="0" err="1">
                <a:solidFill>
                  <a:schemeClr val="tx1"/>
                </a:solidFill>
                <a:latin typeface="Calibri" pitchFamily="34" charset="0"/>
                <a:cs typeface="Calibri" pitchFamily="34" charset="0"/>
              </a:rPr>
              <a:t>Aile</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Hekimliği</a:t>
            </a:r>
            <a:r>
              <a:rPr lang="en-US" dirty="0">
                <a:solidFill>
                  <a:schemeClr val="tx1"/>
                </a:solidFill>
                <a:latin typeface="Calibri" pitchFamily="34" charset="0"/>
                <a:cs typeface="Calibri" pitchFamily="34" charset="0"/>
              </a:rPr>
              <a:t> A</a:t>
            </a:r>
            <a:r>
              <a:rPr lang="tr-TR" dirty="0">
                <a:solidFill>
                  <a:schemeClr val="tx1"/>
                </a:solidFill>
                <a:latin typeface="Calibri" pitchFamily="34" charset="0"/>
                <a:cs typeface="Calibri" pitchFamily="34" charset="0"/>
              </a:rPr>
              <a:t>B</a:t>
            </a:r>
            <a:r>
              <a:rPr lang="en-US" dirty="0">
                <a:solidFill>
                  <a:schemeClr val="tx1"/>
                </a:solidFill>
                <a:latin typeface="Calibri" pitchFamily="34" charset="0"/>
                <a:cs typeface="Calibri" pitchFamily="34" charset="0"/>
              </a:rPr>
              <a:t>D</a:t>
            </a:r>
          </a:p>
          <a:p>
            <a:endParaRPr lang="en-US" dirty="0">
              <a:solidFill>
                <a:schemeClr val="tx1"/>
              </a:solidFill>
              <a:latin typeface="Calibri" pitchFamily="34" charset="0"/>
              <a:cs typeface="Calibri" pitchFamily="34" charset="0"/>
            </a:endParaRPr>
          </a:p>
          <a:p>
            <a:endParaRPr lang="tr-TR" i="1" dirty="0">
              <a:solidFill>
                <a:schemeClr val="tx1"/>
              </a:solidFill>
              <a:latin typeface="Calibri" pitchFamily="34" charset="0"/>
              <a:ea typeface="+mj-ea"/>
              <a:cs typeface="Calibri" pitchFamily="34" charset="0"/>
            </a:endParaRPr>
          </a:p>
        </p:txBody>
      </p:sp>
    </p:spTree>
    <p:extLst>
      <p:ext uri="{BB962C8B-B14F-4D97-AF65-F5344CB8AC3E}">
        <p14:creationId xmlns:p14="http://schemas.microsoft.com/office/powerpoint/2010/main" val="3852606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0242" name="Picture 2" descr="C:\Users\HP\AppData\Local\Packages\Microsoft.Windows.Photos_8wekyb3d8bbwe\TempState\ShareServiceTempFolder\yaslı.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8080" y="92075"/>
            <a:ext cx="7362825" cy="626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1060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548640"/>
            <a:ext cx="10515600" cy="1142048"/>
          </a:xfrm>
        </p:spPr>
        <p:txBody>
          <a:bodyPr>
            <a:noAutofit/>
          </a:bodyPr>
          <a:lstStyle/>
          <a:p>
            <a:r>
              <a:rPr lang="tr-TR" sz="3200" b="1" i="1" dirty="0">
                <a:solidFill>
                  <a:schemeClr val="tx1"/>
                </a:solidFill>
                <a:latin typeface="Calibri" pitchFamily="34" charset="0"/>
                <a:cs typeface="Calibri" pitchFamily="34" charset="0"/>
              </a:rPr>
              <a:t> </a:t>
            </a:r>
            <a:r>
              <a:rPr lang="tr-TR" sz="3200" b="1" dirty="0">
                <a:solidFill>
                  <a:schemeClr val="tx1"/>
                </a:solidFill>
                <a:latin typeface="Calibri" pitchFamily="34" charset="0"/>
                <a:cs typeface="Calibri" pitchFamily="34" charset="0"/>
              </a:rPr>
              <a:t>Yaşlı </a:t>
            </a:r>
            <a:r>
              <a:rPr lang="tr-TR" sz="3200" b="1" dirty="0" smtClean="0">
                <a:solidFill>
                  <a:schemeClr val="tx1"/>
                </a:solidFill>
                <a:latin typeface="Calibri" pitchFamily="34" charset="0"/>
                <a:cs typeface="Calibri" pitchFamily="34" charset="0"/>
              </a:rPr>
              <a:t>Hastaya </a:t>
            </a:r>
            <a:r>
              <a:rPr lang="tr-TR" sz="3200" b="1" dirty="0">
                <a:solidFill>
                  <a:schemeClr val="tx1"/>
                </a:solidFill>
                <a:latin typeface="Calibri" pitchFamily="34" charset="0"/>
                <a:cs typeface="Calibri" pitchFamily="34" charset="0"/>
              </a:rPr>
              <a:t>Özgü Öykü </a:t>
            </a:r>
            <a:r>
              <a:rPr lang="tr-TR" sz="3200" b="1" dirty="0" smtClean="0">
                <a:solidFill>
                  <a:schemeClr val="tx1"/>
                </a:solidFill>
                <a:latin typeface="Calibri" pitchFamily="34" charset="0"/>
                <a:cs typeface="Calibri" pitchFamily="34" charset="0"/>
              </a:rPr>
              <a:t>Alma</a:t>
            </a:r>
            <a:endParaRPr lang="tr-TR" sz="3200" b="1" i="1" dirty="0">
              <a:solidFill>
                <a:schemeClr val="tx1"/>
              </a:solidFill>
              <a:latin typeface="Calibri" pitchFamily="34" charset="0"/>
              <a:cs typeface="Calibri" pitchFamily="34" charset="0"/>
            </a:endParaRPr>
          </a:p>
        </p:txBody>
      </p:sp>
      <p:sp>
        <p:nvSpPr>
          <p:cNvPr id="3" name="İçerik Yer Tutucusu 2"/>
          <p:cNvSpPr>
            <a:spLocks noGrp="1"/>
          </p:cNvSpPr>
          <p:nvPr>
            <p:ph idx="1"/>
          </p:nvPr>
        </p:nvSpPr>
        <p:spPr>
          <a:xfrm>
            <a:off x="838200" y="1958022"/>
            <a:ext cx="10515600" cy="4351338"/>
          </a:xfrm>
        </p:spPr>
        <p:txBody>
          <a:bodyPr>
            <a:normAutofit/>
          </a:bodyPr>
          <a:lstStyle/>
          <a:p>
            <a:endParaRPr lang="tr-TR" sz="2400" dirty="0">
              <a:solidFill>
                <a:schemeClr val="tx1"/>
              </a:solidFill>
              <a:latin typeface="Calibri" pitchFamily="34" charset="0"/>
              <a:cs typeface="Calibri" pitchFamily="34" charset="0"/>
            </a:endParaRPr>
          </a:p>
          <a:p>
            <a:r>
              <a:rPr lang="tr-TR" sz="2400" dirty="0" smtClean="0">
                <a:solidFill>
                  <a:schemeClr val="tx1"/>
                </a:solidFill>
                <a:latin typeface="Calibri" pitchFamily="34" charset="0"/>
                <a:cs typeface="Calibri" pitchFamily="34" charset="0"/>
              </a:rPr>
              <a:t>Günlük </a:t>
            </a:r>
            <a:r>
              <a:rPr lang="tr-TR" sz="2400" dirty="0">
                <a:solidFill>
                  <a:schemeClr val="tx1"/>
                </a:solidFill>
                <a:latin typeface="Calibri" pitchFamily="34" charset="0"/>
                <a:cs typeface="Calibri" pitchFamily="34" charset="0"/>
              </a:rPr>
              <a:t>sorunlar </a:t>
            </a:r>
          </a:p>
          <a:p>
            <a:r>
              <a:rPr lang="tr-TR" sz="2400" dirty="0" smtClean="0">
                <a:solidFill>
                  <a:schemeClr val="tx1"/>
                </a:solidFill>
                <a:latin typeface="Calibri" pitchFamily="34" charset="0"/>
                <a:cs typeface="Calibri" pitchFamily="34" charset="0"/>
              </a:rPr>
              <a:t>Hastalıkları </a:t>
            </a:r>
            <a:endParaRPr lang="tr-TR" sz="2400" dirty="0">
              <a:solidFill>
                <a:schemeClr val="tx1"/>
              </a:solidFill>
              <a:latin typeface="Calibri" pitchFamily="34" charset="0"/>
              <a:cs typeface="Calibri" pitchFamily="34" charset="0"/>
            </a:endParaRPr>
          </a:p>
          <a:p>
            <a:r>
              <a:rPr lang="tr-TR" sz="2400" dirty="0">
                <a:solidFill>
                  <a:schemeClr val="tx1"/>
                </a:solidFill>
                <a:latin typeface="Calibri" pitchFamily="34" charset="0"/>
                <a:cs typeface="Calibri" pitchFamily="34" charset="0"/>
              </a:rPr>
              <a:t>Kullandığı ilaçlar </a:t>
            </a:r>
          </a:p>
          <a:p>
            <a:r>
              <a:rPr lang="tr-TR" dirty="0">
                <a:solidFill>
                  <a:schemeClr val="tx1"/>
                </a:solidFill>
                <a:latin typeface="Calibri" pitchFamily="34" charset="0"/>
                <a:cs typeface="Calibri" pitchFamily="34" charset="0"/>
              </a:rPr>
              <a:t>Geçmiş </a:t>
            </a:r>
            <a:r>
              <a:rPr lang="tr-TR" dirty="0" err="1" smtClean="0">
                <a:solidFill>
                  <a:schemeClr val="tx1"/>
                </a:solidFill>
                <a:latin typeface="Calibri" pitchFamily="34" charset="0"/>
                <a:cs typeface="Calibri" pitchFamily="34" charset="0"/>
              </a:rPr>
              <a:t>hospitalizasyonları</a:t>
            </a:r>
            <a:endParaRPr lang="tr-TR" dirty="0" smtClean="0">
              <a:solidFill>
                <a:schemeClr val="tx1"/>
              </a:solidFill>
              <a:latin typeface="Calibri" pitchFamily="34" charset="0"/>
              <a:cs typeface="Calibri" pitchFamily="34" charset="0"/>
            </a:endParaRPr>
          </a:p>
          <a:p>
            <a:r>
              <a:rPr lang="tr-TR" dirty="0">
                <a:solidFill>
                  <a:schemeClr val="tx1"/>
                </a:solidFill>
                <a:latin typeface="Calibri" pitchFamily="34" charset="0"/>
                <a:cs typeface="Calibri" pitchFamily="34" charset="0"/>
              </a:rPr>
              <a:t>Sigara - alkol </a:t>
            </a:r>
            <a:r>
              <a:rPr lang="tr-TR" dirty="0" smtClean="0">
                <a:solidFill>
                  <a:schemeClr val="tx1"/>
                </a:solidFill>
                <a:latin typeface="Calibri" pitchFamily="34" charset="0"/>
                <a:cs typeface="Calibri" pitchFamily="34" charset="0"/>
              </a:rPr>
              <a:t>tüketimi</a:t>
            </a:r>
          </a:p>
          <a:p>
            <a:r>
              <a:rPr lang="tr-TR" dirty="0">
                <a:solidFill>
                  <a:schemeClr val="tx1"/>
                </a:solidFill>
                <a:latin typeface="Calibri" pitchFamily="34" charset="0"/>
                <a:cs typeface="Calibri" pitchFamily="34" charset="0"/>
              </a:rPr>
              <a:t>Egzersiz-beslenme</a:t>
            </a:r>
          </a:p>
          <a:p>
            <a:endParaRPr lang="tr-TR" dirty="0">
              <a:solidFill>
                <a:schemeClr val="tx1"/>
              </a:solidFill>
              <a:latin typeface="Calibri" pitchFamily="34" charset="0"/>
              <a:cs typeface="Calibri" pitchFamily="34" charset="0"/>
            </a:endParaRPr>
          </a:p>
          <a:p>
            <a:endParaRPr lang="tr-TR" dirty="0">
              <a:solidFill>
                <a:schemeClr val="tx1"/>
              </a:solidFill>
              <a:latin typeface="Calibri" pitchFamily="34" charset="0"/>
              <a:cs typeface="Calibri" pitchFamily="34" charset="0"/>
            </a:endParaRPr>
          </a:p>
          <a:p>
            <a:endParaRPr lang="tr-TR" sz="2400" dirty="0">
              <a:solidFill>
                <a:schemeClr val="tx1"/>
              </a:solidFill>
              <a:latin typeface="Calibri" pitchFamily="34" charset="0"/>
              <a:cs typeface="Calibri" pitchFamily="34" charset="0"/>
            </a:endParaRPr>
          </a:p>
          <a:p>
            <a:endParaRPr lang="tr-TR" sz="2400" dirty="0">
              <a:solidFill>
                <a:schemeClr val="tx1"/>
              </a:solidFill>
              <a:latin typeface="Calibri" pitchFamily="34" charset="0"/>
              <a:cs typeface="Calibri" pitchFamily="34" charset="0"/>
            </a:endParaRPr>
          </a:p>
        </p:txBody>
      </p:sp>
      <p:pic>
        <p:nvPicPr>
          <p:cNvPr id="3074" name="Picture 2" descr="Ameliyat Sonrası Bakım - ÖZEL KOŞUYOLU HUZUREVİ">
            <a:extLst>
              <a:ext uri="{FF2B5EF4-FFF2-40B4-BE49-F238E27FC236}">
                <a16:creationId xmlns="" xmlns:a16="http://schemas.microsoft.com/office/drawing/2014/main" id="{2C18EF83-B92C-CA00-2705-F62DD0022A7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91448" y="4517071"/>
            <a:ext cx="2569972" cy="1606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54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i="1" dirty="0">
                <a:solidFill>
                  <a:schemeClr val="tx1"/>
                </a:solidFill>
                <a:effectLst/>
                <a:latin typeface="Calibri" pitchFamily="34" charset="0"/>
                <a:cs typeface="Calibri" pitchFamily="34" charset="0"/>
              </a:rPr>
              <a:t> </a:t>
            </a:r>
            <a:r>
              <a:rPr lang="tr-TR" sz="3200" b="1" dirty="0">
                <a:solidFill>
                  <a:schemeClr val="tx1"/>
                </a:solidFill>
                <a:effectLst/>
                <a:latin typeface="Calibri" pitchFamily="34" charset="0"/>
                <a:cs typeface="Calibri" pitchFamily="34" charset="0"/>
              </a:rPr>
              <a:t>Öyküde sorulması gereken diğer ana başlıklar</a:t>
            </a:r>
          </a:p>
        </p:txBody>
      </p:sp>
      <p:sp>
        <p:nvSpPr>
          <p:cNvPr id="3" name="İçerik Yer Tutucusu 2"/>
          <p:cNvSpPr>
            <a:spLocks noGrp="1"/>
          </p:cNvSpPr>
          <p:nvPr>
            <p:ph idx="1"/>
          </p:nvPr>
        </p:nvSpPr>
        <p:spPr>
          <a:xfrm>
            <a:off x="756920" y="1805305"/>
            <a:ext cx="10515600" cy="4687570"/>
          </a:xfrm>
        </p:spPr>
        <p:txBody>
          <a:bodyPr>
            <a:noAutofit/>
          </a:bodyPr>
          <a:lstStyle/>
          <a:p>
            <a:r>
              <a:rPr lang="tr-TR" dirty="0" smtClean="0">
                <a:solidFill>
                  <a:schemeClr val="tx1"/>
                </a:solidFill>
                <a:latin typeface="Calibri" pitchFamily="34" charset="0"/>
                <a:cs typeface="Calibri" pitchFamily="34" charset="0"/>
              </a:rPr>
              <a:t>Ağız ve diş sağlığı </a:t>
            </a:r>
          </a:p>
          <a:p>
            <a:r>
              <a:rPr lang="tr-TR" dirty="0" smtClean="0">
                <a:solidFill>
                  <a:schemeClr val="tx1"/>
                </a:solidFill>
                <a:latin typeface="Calibri" pitchFamily="34" charset="0"/>
                <a:cs typeface="Calibri" pitchFamily="34" charset="0"/>
              </a:rPr>
              <a:t>Su tüketimi </a:t>
            </a:r>
          </a:p>
          <a:p>
            <a:r>
              <a:rPr lang="tr-TR" dirty="0" smtClean="0">
                <a:solidFill>
                  <a:schemeClr val="tx1"/>
                </a:solidFill>
                <a:latin typeface="Calibri" pitchFamily="34" charset="0"/>
                <a:cs typeface="Calibri" pitchFamily="34" charset="0"/>
              </a:rPr>
              <a:t>Kabızlık</a:t>
            </a:r>
          </a:p>
          <a:p>
            <a:r>
              <a:rPr lang="tr-TR" dirty="0" smtClean="0">
                <a:solidFill>
                  <a:schemeClr val="tx1"/>
                </a:solidFill>
                <a:latin typeface="Calibri" pitchFamily="34" charset="0"/>
                <a:cs typeface="Calibri" pitchFamily="34" charset="0"/>
              </a:rPr>
              <a:t>Düşmeler</a:t>
            </a:r>
          </a:p>
          <a:p>
            <a:r>
              <a:rPr lang="tr-TR" dirty="0" smtClean="0">
                <a:solidFill>
                  <a:schemeClr val="tx1"/>
                </a:solidFill>
                <a:latin typeface="Calibri" pitchFamily="34" charset="0"/>
                <a:cs typeface="Calibri" pitchFamily="34" charset="0"/>
              </a:rPr>
              <a:t>Uyku düzeni, uyku bozuklukları</a:t>
            </a:r>
          </a:p>
          <a:p>
            <a:r>
              <a:rPr lang="tr-TR" dirty="0" smtClean="0">
                <a:solidFill>
                  <a:schemeClr val="tx1"/>
                </a:solidFill>
                <a:latin typeface="Calibri" pitchFamily="34" charset="0"/>
                <a:cs typeface="Calibri" pitchFamily="34" charset="0"/>
              </a:rPr>
              <a:t>Depresyon </a:t>
            </a:r>
          </a:p>
          <a:p>
            <a:r>
              <a:rPr lang="tr-TR" dirty="0">
                <a:solidFill>
                  <a:schemeClr val="tx1"/>
                </a:solidFill>
                <a:latin typeface="Calibri" pitchFamily="34" charset="0"/>
                <a:cs typeface="Calibri" pitchFamily="34" charset="0"/>
              </a:rPr>
              <a:t>İdrar kaçırma</a:t>
            </a:r>
          </a:p>
          <a:p>
            <a:r>
              <a:rPr lang="tr-TR" dirty="0">
                <a:solidFill>
                  <a:schemeClr val="tx1"/>
                </a:solidFill>
                <a:latin typeface="Calibri" pitchFamily="34" charset="0"/>
                <a:cs typeface="Calibri" pitchFamily="34" charset="0"/>
              </a:rPr>
              <a:t>Cinsellik </a:t>
            </a:r>
            <a:endParaRPr lang="tr-TR" dirty="0" smtClean="0">
              <a:solidFill>
                <a:schemeClr val="tx1"/>
              </a:solidFill>
              <a:latin typeface="Calibri" pitchFamily="34" charset="0"/>
              <a:cs typeface="Calibri" pitchFamily="34" charset="0"/>
            </a:endParaRPr>
          </a:p>
          <a:p>
            <a:r>
              <a:rPr lang="tr-TR" dirty="0" smtClean="0">
                <a:solidFill>
                  <a:schemeClr val="tx1"/>
                </a:solidFill>
                <a:latin typeface="Calibri" pitchFamily="34" charset="0"/>
                <a:cs typeface="Calibri" pitchFamily="34" charset="0"/>
              </a:rPr>
              <a:t>İstismar</a:t>
            </a:r>
            <a:endParaRPr lang="tr-TR" dirty="0">
              <a:solidFill>
                <a:schemeClr val="tx1"/>
              </a:solidFill>
              <a:latin typeface="Calibri" pitchFamily="34" charset="0"/>
              <a:cs typeface="Calibri" pitchFamily="34" charset="0"/>
            </a:endParaRPr>
          </a:p>
          <a:p>
            <a:endParaRPr lang="tr-TR" dirty="0">
              <a:solidFill>
                <a:schemeClr val="tx1"/>
              </a:solidFill>
              <a:latin typeface="Calibri" pitchFamily="34" charset="0"/>
              <a:cs typeface="Calibri" pitchFamily="34" charset="0"/>
            </a:endParaRPr>
          </a:p>
        </p:txBody>
      </p:sp>
      <p:pic>
        <p:nvPicPr>
          <p:cNvPr id="5" name="Picture 2" descr="What Are the Best Ages to Retire? | SmartAss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6455" y="4343400"/>
            <a:ext cx="4285335" cy="2354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5328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0B11BF12-5CD4-791A-AC08-BBAA13950B9F}"/>
              </a:ext>
            </a:extLst>
          </p:cNvPr>
          <p:cNvSpPr>
            <a:spLocks noGrp="1"/>
          </p:cNvSpPr>
          <p:nvPr>
            <p:ph type="title"/>
          </p:nvPr>
        </p:nvSpPr>
        <p:spPr/>
        <p:txBody>
          <a:bodyPr>
            <a:normAutofit/>
          </a:bodyPr>
          <a:lstStyle/>
          <a:p>
            <a:r>
              <a:rPr lang="tr-TR" sz="3200" dirty="0">
                <a:solidFill>
                  <a:schemeClr val="tx1"/>
                </a:solidFill>
                <a:effectLst/>
                <a:latin typeface="Calibri" pitchFamily="34" charset="0"/>
                <a:cs typeface="Calibri" pitchFamily="34" charset="0"/>
              </a:rPr>
              <a:t>Görmenin Değerlendirilmesi</a:t>
            </a:r>
          </a:p>
        </p:txBody>
      </p:sp>
      <p:sp>
        <p:nvSpPr>
          <p:cNvPr id="3" name="İçerik Yer Tutucusu 2">
            <a:extLst>
              <a:ext uri="{FF2B5EF4-FFF2-40B4-BE49-F238E27FC236}">
                <a16:creationId xmlns="" xmlns:a16="http://schemas.microsoft.com/office/drawing/2014/main" id="{5B79F5CD-7F36-3B99-C8EB-4917EBF2B926}"/>
              </a:ext>
            </a:extLst>
          </p:cNvPr>
          <p:cNvSpPr>
            <a:spLocks noGrp="1"/>
          </p:cNvSpPr>
          <p:nvPr>
            <p:ph idx="1"/>
          </p:nvPr>
        </p:nvSpPr>
        <p:spPr>
          <a:xfrm>
            <a:off x="838200" y="1690688"/>
            <a:ext cx="10515600" cy="4486275"/>
          </a:xfrm>
        </p:spPr>
        <p:txBody>
          <a:bodyPr/>
          <a:lstStyle/>
          <a:p>
            <a:pPr algn="just">
              <a:spcAft>
                <a:spcPts val="600"/>
              </a:spcAft>
            </a:pPr>
            <a:r>
              <a:rPr lang="tr-TR" sz="2400" dirty="0">
                <a:solidFill>
                  <a:schemeClr val="tx1"/>
                </a:solidFill>
                <a:latin typeface="Calibri" pitchFamily="34" charset="0"/>
                <a:cs typeface="Calibri" pitchFamily="34" charset="0"/>
              </a:rPr>
              <a:t>Yaşlanma ile birlikte gözde fizyolojik ve fonksiyonel değişikliklerin yanında patolojik değişiklikler de </a:t>
            </a:r>
            <a:r>
              <a:rPr lang="tr-TR" sz="2400" dirty="0" smtClean="0">
                <a:solidFill>
                  <a:schemeClr val="tx1"/>
                </a:solidFill>
                <a:latin typeface="Calibri" pitchFamily="34" charset="0"/>
                <a:cs typeface="Calibri" pitchFamily="34" charset="0"/>
              </a:rPr>
              <a:t>oluşur</a:t>
            </a:r>
            <a:endParaRPr lang="tr-TR" sz="2400" dirty="0">
              <a:solidFill>
                <a:schemeClr val="tx1"/>
              </a:solidFill>
              <a:latin typeface="Calibri" pitchFamily="34" charset="0"/>
              <a:cs typeface="Calibri" pitchFamily="34" charset="0"/>
            </a:endParaRPr>
          </a:p>
          <a:p>
            <a:pPr algn="just">
              <a:spcAft>
                <a:spcPts val="600"/>
              </a:spcAft>
            </a:pPr>
            <a:r>
              <a:rPr lang="tr-TR" sz="2400" dirty="0">
                <a:solidFill>
                  <a:schemeClr val="tx1"/>
                </a:solidFill>
                <a:latin typeface="Calibri" pitchFamily="34" charset="0"/>
                <a:cs typeface="Calibri" pitchFamily="34" charset="0"/>
              </a:rPr>
              <a:t>Yaşlılarda görme problemlerinin en sık nedenlerini; katarakt, glokom,  diyabetik retinopati, </a:t>
            </a:r>
            <a:r>
              <a:rPr lang="tr-TR" sz="2400" dirty="0" err="1">
                <a:solidFill>
                  <a:schemeClr val="tx1"/>
                </a:solidFill>
                <a:latin typeface="Calibri" pitchFamily="34" charset="0"/>
                <a:cs typeface="Calibri" pitchFamily="34" charset="0"/>
              </a:rPr>
              <a:t>maküler</a:t>
            </a:r>
            <a:r>
              <a:rPr lang="tr-TR" sz="2400" dirty="0">
                <a:solidFill>
                  <a:schemeClr val="tx1"/>
                </a:solidFill>
                <a:latin typeface="Calibri" pitchFamily="34" charset="0"/>
                <a:cs typeface="Calibri" pitchFamily="34" charset="0"/>
              </a:rPr>
              <a:t> dejenerasyon </a:t>
            </a:r>
            <a:r>
              <a:rPr lang="tr-TR" sz="2400" dirty="0" smtClean="0">
                <a:solidFill>
                  <a:schemeClr val="tx1"/>
                </a:solidFill>
                <a:latin typeface="Calibri" pitchFamily="34" charset="0"/>
                <a:cs typeface="Calibri" pitchFamily="34" charset="0"/>
              </a:rPr>
              <a:t>oluşturmakta</a:t>
            </a:r>
            <a:endParaRPr lang="tr-TR" sz="2400" dirty="0">
              <a:solidFill>
                <a:schemeClr val="tx1"/>
              </a:solidFill>
              <a:latin typeface="Calibri" pitchFamily="34" charset="0"/>
              <a:cs typeface="Calibri" pitchFamily="34" charset="0"/>
            </a:endParaRPr>
          </a:p>
          <a:p>
            <a:pPr algn="just">
              <a:spcAft>
                <a:spcPts val="600"/>
              </a:spcAft>
            </a:pPr>
            <a:r>
              <a:rPr lang="tr-TR" sz="2400" dirty="0">
                <a:solidFill>
                  <a:schemeClr val="tx1"/>
                </a:solidFill>
                <a:latin typeface="Calibri" pitchFamily="34" charset="0"/>
                <a:cs typeface="Calibri" pitchFamily="34" charset="0"/>
              </a:rPr>
              <a:t> Görme muayenesinde </a:t>
            </a:r>
            <a:r>
              <a:rPr lang="tr-TR" sz="2400" b="1" dirty="0" err="1">
                <a:solidFill>
                  <a:schemeClr val="tx1"/>
                </a:solidFill>
                <a:latin typeface="Calibri" pitchFamily="34" charset="0"/>
                <a:cs typeface="Calibri" pitchFamily="34" charset="0"/>
              </a:rPr>
              <a:t>snellen</a:t>
            </a:r>
            <a:r>
              <a:rPr lang="tr-TR" sz="2400" b="1" dirty="0">
                <a:solidFill>
                  <a:schemeClr val="tx1"/>
                </a:solidFill>
                <a:latin typeface="Calibri" pitchFamily="34" charset="0"/>
                <a:cs typeface="Calibri" pitchFamily="34" charset="0"/>
              </a:rPr>
              <a:t> kartı </a:t>
            </a:r>
            <a:r>
              <a:rPr lang="tr-TR" sz="2400" dirty="0">
                <a:solidFill>
                  <a:schemeClr val="tx1"/>
                </a:solidFill>
                <a:latin typeface="Calibri" pitchFamily="34" charset="0"/>
                <a:cs typeface="Calibri" pitchFamily="34" charset="0"/>
              </a:rPr>
              <a:t>ile yapılan görme keskinliği testi kolay bir tarama testidir</a:t>
            </a:r>
            <a:endParaRPr lang="tr-TR" dirty="0">
              <a:solidFill>
                <a:schemeClr val="tx1"/>
              </a:solidFill>
              <a:latin typeface="Calibri" pitchFamily="34" charset="0"/>
              <a:cs typeface="Calibri" pitchFamily="34" charset="0"/>
            </a:endParaRPr>
          </a:p>
        </p:txBody>
      </p:sp>
      <p:pic>
        <p:nvPicPr>
          <p:cNvPr id="4" name="Picture 8" descr="Telefonunu çıkar diyen dayılardan sonra yeni ekol: “Su da içmeyiverin”  (Sözün bittiği yerden bildirild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78240" y="4034657"/>
            <a:ext cx="3268980" cy="2658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84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01CE9DA0-3269-50BC-0B49-228863689005}"/>
              </a:ext>
            </a:extLst>
          </p:cNvPr>
          <p:cNvSpPr>
            <a:spLocks noGrp="1"/>
          </p:cNvSpPr>
          <p:nvPr>
            <p:ph type="title"/>
          </p:nvPr>
        </p:nvSpPr>
        <p:spPr>
          <a:xfrm>
            <a:off x="838200" y="620766"/>
            <a:ext cx="10515600" cy="1325563"/>
          </a:xfrm>
        </p:spPr>
        <p:txBody>
          <a:bodyPr/>
          <a:lstStyle/>
          <a:p>
            <a:r>
              <a:rPr lang="tr-TR" sz="3200" dirty="0">
                <a:solidFill>
                  <a:schemeClr val="tx1"/>
                </a:solidFill>
                <a:effectLst/>
                <a:latin typeface="Calibri" pitchFamily="34" charset="0"/>
                <a:cs typeface="Calibri" pitchFamily="34" charset="0"/>
              </a:rPr>
              <a:t>Görmenin Değerlendirilmesi </a:t>
            </a:r>
            <a:r>
              <a:rPr lang="tr-TR" dirty="0">
                <a:solidFill>
                  <a:schemeClr val="tx1"/>
                </a:solidFill>
                <a:effectLst/>
                <a:latin typeface="Calibri" pitchFamily="34" charset="0"/>
                <a:cs typeface="Calibri" pitchFamily="34" charset="0"/>
              </a:rPr>
              <a:t/>
            </a:r>
            <a:br>
              <a:rPr lang="tr-TR" dirty="0">
                <a:solidFill>
                  <a:schemeClr val="tx1"/>
                </a:solidFill>
                <a:effectLst/>
                <a:latin typeface="Calibri" pitchFamily="34" charset="0"/>
                <a:cs typeface="Calibri" pitchFamily="34" charset="0"/>
              </a:rPr>
            </a:br>
            <a:endParaRPr lang="tr-TR" dirty="0">
              <a:solidFill>
                <a:schemeClr val="tx1"/>
              </a:solidFill>
              <a:effectLst/>
              <a:latin typeface="Calibri" pitchFamily="34" charset="0"/>
              <a:cs typeface="Calibri" pitchFamily="34" charset="0"/>
            </a:endParaRPr>
          </a:p>
        </p:txBody>
      </p:sp>
      <p:sp>
        <p:nvSpPr>
          <p:cNvPr id="3" name="İçerik Yer Tutucusu 2">
            <a:extLst>
              <a:ext uri="{FF2B5EF4-FFF2-40B4-BE49-F238E27FC236}">
                <a16:creationId xmlns="" xmlns:a16="http://schemas.microsoft.com/office/drawing/2014/main" id="{3EFCF13B-5C5A-5AF6-A859-C1807B4B7F48}"/>
              </a:ext>
            </a:extLst>
          </p:cNvPr>
          <p:cNvSpPr>
            <a:spLocks noGrp="1"/>
          </p:cNvSpPr>
          <p:nvPr>
            <p:ph idx="1"/>
          </p:nvPr>
        </p:nvSpPr>
        <p:spPr>
          <a:xfrm>
            <a:off x="838200" y="1690688"/>
            <a:ext cx="10515600" cy="4921904"/>
          </a:xfrm>
        </p:spPr>
        <p:txBody>
          <a:bodyPr>
            <a:normAutofit/>
          </a:bodyPr>
          <a:lstStyle/>
          <a:p>
            <a:pPr>
              <a:buFont typeface="Wingdings" panose="05000000000000000000" pitchFamily="2" charset="2"/>
              <a:buChar char="Ø"/>
            </a:pPr>
            <a:r>
              <a:rPr lang="tr-TR" b="0" i="0" dirty="0">
                <a:solidFill>
                  <a:schemeClr val="tx1"/>
                </a:solidFill>
                <a:effectLst/>
                <a:latin typeface="Calibri" pitchFamily="34" charset="0"/>
                <a:cs typeface="Calibri" pitchFamily="34" charset="0"/>
              </a:rPr>
              <a:t>Yaşlı Sağlığı Görme Bozuklukları</a:t>
            </a:r>
          </a:p>
          <a:p>
            <a:pPr marL="0" indent="0">
              <a:buNone/>
            </a:pPr>
            <a:endParaRPr lang="tr-TR" b="0" i="0" dirty="0">
              <a:solidFill>
                <a:schemeClr val="tx1"/>
              </a:solidFill>
              <a:effectLst/>
              <a:latin typeface="Calibri" pitchFamily="34" charset="0"/>
              <a:cs typeface="Calibri" pitchFamily="34" charset="0"/>
            </a:endParaRPr>
          </a:p>
          <a:p>
            <a:r>
              <a:rPr lang="tr-TR" sz="2400" i="0" dirty="0" err="1">
                <a:solidFill>
                  <a:schemeClr val="tx1"/>
                </a:solidFill>
                <a:effectLst/>
                <a:latin typeface="Calibri" pitchFamily="34" charset="0"/>
                <a:cs typeface="Calibri" pitchFamily="34" charset="0"/>
              </a:rPr>
              <a:t>Presbiyopi</a:t>
            </a:r>
            <a:r>
              <a:rPr lang="tr-TR" sz="2400" i="0" dirty="0">
                <a:solidFill>
                  <a:schemeClr val="tx1"/>
                </a:solidFill>
                <a:effectLst/>
                <a:latin typeface="Calibri" pitchFamily="34" charset="0"/>
                <a:cs typeface="Calibri" pitchFamily="34" charset="0"/>
              </a:rPr>
              <a:t> (Yaşa bağlı yakını görme bozukluğu)</a:t>
            </a:r>
          </a:p>
          <a:p>
            <a:r>
              <a:rPr lang="tr-TR" sz="2400" i="0" dirty="0">
                <a:solidFill>
                  <a:schemeClr val="tx1"/>
                </a:solidFill>
                <a:effectLst/>
                <a:latin typeface="Calibri" pitchFamily="34" charset="0"/>
                <a:cs typeface="Calibri" pitchFamily="34" charset="0"/>
              </a:rPr>
              <a:t>Göz kapağı düşüklüğü (</a:t>
            </a:r>
            <a:r>
              <a:rPr lang="tr-TR" sz="2400" i="0" dirty="0" err="1">
                <a:solidFill>
                  <a:schemeClr val="tx1"/>
                </a:solidFill>
                <a:effectLst/>
                <a:latin typeface="Calibri" pitchFamily="34" charset="0"/>
                <a:cs typeface="Calibri" pitchFamily="34" charset="0"/>
              </a:rPr>
              <a:t>pitoz</a:t>
            </a:r>
            <a:r>
              <a:rPr lang="tr-TR" sz="2400" i="0" dirty="0">
                <a:solidFill>
                  <a:schemeClr val="tx1"/>
                </a:solidFill>
                <a:effectLst/>
                <a:latin typeface="Calibri" pitchFamily="34" charset="0"/>
                <a:cs typeface="Calibri" pitchFamily="34" charset="0"/>
              </a:rPr>
              <a:t>)</a:t>
            </a:r>
          </a:p>
          <a:p>
            <a:r>
              <a:rPr lang="tr-TR" sz="2400" i="0" dirty="0">
                <a:solidFill>
                  <a:schemeClr val="tx1"/>
                </a:solidFill>
                <a:effectLst/>
                <a:latin typeface="Calibri" pitchFamily="34" charset="0"/>
                <a:cs typeface="Calibri" pitchFamily="34" charset="0"/>
              </a:rPr>
              <a:t>Kapakların içe (</a:t>
            </a:r>
            <a:r>
              <a:rPr lang="tr-TR" sz="2400" i="0" dirty="0" err="1">
                <a:solidFill>
                  <a:schemeClr val="tx1"/>
                </a:solidFill>
                <a:effectLst/>
                <a:latin typeface="Calibri" pitchFamily="34" charset="0"/>
                <a:cs typeface="Calibri" pitchFamily="34" charset="0"/>
              </a:rPr>
              <a:t>entropiyon</a:t>
            </a:r>
            <a:r>
              <a:rPr lang="tr-TR" sz="2400" i="0" dirty="0">
                <a:solidFill>
                  <a:schemeClr val="tx1"/>
                </a:solidFill>
                <a:effectLst/>
                <a:latin typeface="Calibri" pitchFamily="34" charset="0"/>
                <a:cs typeface="Calibri" pitchFamily="34" charset="0"/>
              </a:rPr>
              <a:t>) ya da dışa dönmesi (</a:t>
            </a:r>
            <a:r>
              <a:rPr lang="tr-TR" sz="2400" i="0" dirty="0" err="1">
                <a:solidFill>
                  <a:schemeClr val="tx1"/>
                </a:solidFill>
                <a:effectLst/>
                <a:latin typeface="Calibri" pitchFamily="34" charset="0"/>
                <a:cs typeface="Calibri" pitchFamily="34" charset="0"/>
              </a:rPr>
              <a:t>ektropiyon</a:t>
            </a:r>
            <a:r>
              <a:rPr lang="tr-TR" sz="2400" i="0" dirty="0">
                <a:solidFill>
                  <a:schemeClr val="tx1"/>
                </a:solidFill>
                <a:effectLst/>
                <a:latin typeface="Calibri" pitchFamily="34" charset="0"/>
                <a:cs typeface="Calibri" pitchFamily="34" charset="0"/>
              </a:rPr>
              <a:t>)</a:t>
            </a:r>
          </a:p>
          <a:p>
            <a:r>
              <a:rPr lang="tr-TR" sz="2400" i="0" dirty="0">
                <a:solidFill>
                  <a:schemeClr val="tx1"/>
                </a:solidFill>
                <a:effectLst/>
                <a:latin typeface="Calibri" pitchFamily="34" charset="0"/>
                <a:cs typeface="Calibri" pitchFamily="34" charset="0"/>
              </a:rPr>
              <a:t>Cilt kanseri</a:t>
            </a:r>
            <a:endParaRPr lang="tr-TR" sz="2400" dirty="0">
              <a:solidFill>
                <a:schemeClr val="tx1"/>
              </a:solidFill>
              <a:latin typeface="Calibri" pitchFamily="34" charset="0"/>
              <a:cs typeface="Calibri" pitchFamily="34" charset="0"/>
            </a:endParaRPr>
          </a:p>
          <a:p>
            <a:r>
              <a:rPr lang="tr-TR" sz="2400" i="0" dirty="0">
                <a:solidFill>
                  <a:schemeClr val="tx1"/>
                </a:solidFill>
                <a:effectLst/>
                <a:latin typeface="Calibri" pitchFamily="34" charset="0"/>
                <a:cs typeface="Calibri" pitchFamily="34" charset="0"/>
              </a:rPr>
              <a:t>Kuru Göz</a:t>
            </a:r>
          </a:p>
          <a:p>
            <a:r>
              <a:rPr lang="tr-TR" sz="2400" i="0" dirty="0">
                <a:solidFill>
                  <a:schemeClr val="tx1"/>
                </a:solidFill>
                <a:effectLst/>
                <a:latin typeface="Calibri" pitchFamily="34" charset="0"/>
                <a:cs typeface="Calibri" pitchFamily="34" charset="0"/>
              </a:rPr>
              <a:t>Ağlar Şekilde Göz Sulanması</a:t>
            </a:r>
            <a:endParaRPr lang="tr-TR" sz="2400" dirty="0">
              <a:solidFill>
                <a:schemeClr val="tx1"/>
              </a:solidFill>
              <a:latin typeface="Calibri" pitchFamily="34" charset="0"/>
              <a:cs typeface="Calibri" pitchFamily="34" charset="0"/>
            </a:endParaRPr>
          </a:p>
          <a:p>
            <a:r>
              <a:rPr lang="tr-TR" sz="2400" i="0" dirty="0">
                <a:solidFill>
                  <a:schemeClr val="tx1"/>
                </a:solidFill>
                <a:effectLst/>
                <a:latin typeface="Calibri" pitchFamily="34" charset="0"/>
                <a:cs typeface="Calibri" pitchFamily="34" charset="0"/>
              </a:rPr>
              <a:t>Uçuşmalar</a:t>
            </a:r>
          </a:p>
          <a:p>
            <a:r>
              <a:rPr lang="tr-TR" sz="2400" i="0" dirty="0">
                <a:solidFill>
                  <a:schemeClr val="tx1"/>
                </a:solidFill>
                <a:effectLst/>
                <a:latin typeface="Calibri" pitchFamily="34" charset="0"/>
                <a:cs typeface="Calibri" pitchFamily="34" charset="0"/>
              </a:rPr>
              <a:t>Işık </a:t>
            </a:r>
            <a:r>
              <a:rPr lang="tr-TR" sz="2400" i="0" dirty="0" smtClean="0">
                <a:solidFill>
                  <a:schemeClr val="tx1"/>
                </a:solidFill>
                <a:effectLst/>
                <a:latin typeface="Calibri" pitchFamily="34" charset="0"/>
                <a:cs typeface="Calibri" pitchFamily="34" charset="0"/>
              </a:rPr>
              <a:t>Çakmaları</a:t>
            </a:r>
            <a:endParaRPr lang="tr-TR" sz="2400" dirty="0">
              <a:solidFill>
                <a:schemeClr val="tx1"/>
              </a:solidFill>
              <a:latin typeface="Calibri" pitchFamily="34" charset="0"/>
              <a:cs typeface="Calibri" pitchFamily="34" charset="0"/>
            </a:endParaRPr>
          </a:p>
        </p:txBody>
      </p:sp>
      <p:sp>
        <p:nvSpPr>
          <p:cNvPr id="4" name="AutoShape 2" descr="Watch Of Royal on Instagram: &quot;Sizden Gelenler @ahmetucnn Dede Torun  #watchofroyal Gözlük Keyfi😎&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Watch Of Royal on Instagram: &quot;Sizden Gelenler @ahmetucnn Dede Torun  #watchofroyal Gözlük Keyfi😎&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054" name="Picture 6" descr="Komik büyükanne portreleri. Yaşlı kadın şık giyiniyor. | Stok fotoğrafçılık  ©oneinchpunch | Telifsiz resim #31204694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0965" y="4694213"/>
            <a:ext cx="2839085" cy="1895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902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3263F906-F804-9BF7-71B1-19146778B3DB}"/>
              </a:ext>
            </a:extLst>
          </p:cNvPr>
          <p:cNvSpPr>
            <a:spLocks noGrp="1"/>
          </p:cNvSpPr>
          <p:nvPr>
            <p:ph type="title"/>
          </p:nvPr>
        </p:nvSpPr>
        <p:spPr>
          <a:xfrm>
            <a:off x="838200" y="681039"/>
            <a:ext cx="10515600" cy="1325563"/>
          </a:xfrm>
        </p:spPr>
        <p:txBody>
          <a:bodyPr/>
          <a:lstStyle/>
          <a:p>
            <a:r>
              <a:rPr lang="tr-TR" sz="3200" dirty="0">
                <a:solidFill>
                  <a:schemeClr val="tx1"/>
                </a:solidFill>
                <a:effectLst/>
                <a:latin typeface="Calibri" pitchFamily="34" charset="0"/>
                <a:cs typeface="Calibri" pitchFamily="34" charset="0"/>
              </a:rPr>
              <a:t>İşitmenin Değerlendirilmesi</a:t>
            </a:r>
            <a:r>
              <a:rPr lang="tr-TR" dirty="0">
                <a:solidFill>
                  <a:schemeClr val="tx1"/>
                </a:solidFill>
                <a:effectLst/>
                <a:latin typeface="Calibri" pitchFamily="34" charset="0"/>
                <a:cs typeface="Calibri" pitchFamily="34" charset="0"/>
              </a:rPr>
              <a:t/>
            </a:r>
            <a:br>
              <a:rPr lang="tr-TR" dirty="0">
                <a:solidFill>
                  <a:schemeClr val="tx1"/>
                </a:solidFill>
                <a:effectLst/>
                <a:latin typeface="Calibri" pitchFamily="34" charset="0"/>
                <a:cs typeface="Calibri" pitchFamily="34" charset="0"/>
              </a:rPr>
            </a:br>
            <a:endParaRPr lang="tr-TR" dirty="0">
              <a:solidFill>
                <a:schemeClr val="tx1"/>
              </a:solidFill>
              <a:effectLst/>
              <a:latin typeface="Calibri" pitchFamily="34" charset="0"/>
              <a:cs typeface="Calibri" pitchFamily="34" charset="0"/>
            </a:endParaRPr>
          </a:p>
        </p:txBody>
      </p:sp>
      <p:sp>
        <p:nvSpPr>
          <p:cNvPr id="3" name="İçerik Yer Tutucusu 2">
            <a:extLst>
              <a:ext uri="{FF2B5EF4-FFF2-40B4-BE49-F238E27FC236}">
                <a16:creationId xmlns="" xmlns:a16="http://schemas.microsoft.com/office/drawing/2014/main" id="{E6460386-3D51-FFB4-1430-9204F0CA613F}"/>
              </a:ext>
            </a:extLst>
          </p:cNvPr>
          <p:cNvSpPr>
            <a:spLocks noGrp="1"/>
          </p:cNvSpPr>
          <p:nvPr>
            <p:ph idx="1"/>
          </p:nvPr>
        </p:nvSpPr>
        <p:spPr/>
        <p:txBody>
          <a:bodyPr>
            <a:normAutofit/>
          </a:bodyPr>
          <a:lstStyle/>
          <a:p>
            <a:r>
              <a:rPr lang="tr-TR" sz="2200" b="0" i="0" dirty="0">
                <a:solidFill>
                  <a:schemeClr val="tx1"/>
                </a:solidFill>
                <a:effectLst/>
                <a:latin typeface="Calibri" pitchFamily="34" charset="0"/>
                <a:cs typeface="Calibri" pitchFamily="34" charset="0"/>
              </a:rPr>
              <a:t>Yaşlılığa bağlı olarak ortaya çıkan işitme bozukluğu</a:t>
            </a:r>
            <a:r>
              <a:rPr lang="tr-TR" sz="2200" b="0" i="0" dirty="0">
                <a:solidFill>
                  <a:schemeClr val="tx1"/>
                </a:solidFill>
                <a:effectLst/>
                <a:latin typeface="Calibri" pitchFamily="34" charset="0"/>
                <a:cs typeface="Calibri" pitchFamily="34" charset="0"/>
                <a:sym typeface="Wingdings" panose="05000000000000000000" pitchFamily="2" charset="2"/>
              </a:rPr>
              <a:t> </a:t>
            </a:r>
            <a:r>
              <a:rPr lang="tr-TR" sz="2200" b="1" i="0" dirty="0" err="1">
                <a:solidFill>
                  <a:schemeClr val="tx1"/>
                </a:solidFill>
                <a:effectLst/>
                <a:latin typeface="Calibri" pitchFamily="34" charset="0"/>
                <a:cs typeface="Calibri" pitchFamily="34" charset="0"/>
              </a:rPr>
              <a:t>Presbiakuzi</a:t>
            </a:r>
            <a:endParaRPr lang="tr-TR" sz="2200" b="1" i="0" dirty="0">
              <a:solidFill>
                <a:schemeClr val="tx1"/>
              </a:solidFill>
              <a:effectLst/>
              <a:latin typeface="Calibri" pitchFamily="34" charset="0"/>
              <a:cs typeface="Calibri" pitchFamily="34" charset="0"/>
            </a:endParaRPr>
          </a:p>
          <a:p>
            <a:endParaRPr lang="tr-TR" sz="2200" b="0" i="0" dirty="0">
              <a:solidFill>
                <a:schemeClr val="tx1"/>
              </a:solidFill>
              <a:effectLst/>
              <a:latin typeface="Calibri" pitchFamily="34" charset="0"/>
              <a:cs typeface="Calibri" pitchFamily="34" charset="0"/>
            </a:endParaRPr>
          </a:p>
          <a:p>
            <a:r>
              <a:rPr lang="tr-TR" sz="2200" dirty="0">
                <a:solidFill>
                  <a:schemeClr val="tx1"/>
                </a:solidFill>
                <a:latin typeface="Calibri" pitchFamily="34" charset="0"/>
                <a:cs typeface="Calibri" pitchFamily="34" charset="0"/>
              </a:rPr>
              <a:t>İşitme azlığı yaşlı insanlarda benlik saygısında azalma emosyonel kırılganlık,  irritabilite, sosyal izolasyon,  depresyon kognitif zayıflığa neden olur</a:t>
            </a:r>
          </a:p>
          <a:p>
            <a:endParaRPr lang="tr-TR" sz="2200" dirty="0">
              <a:solidFill>
                <a:schemeClr val="tx1"/>
              </a:solidFill>
              <a:latin typeface="Calibri" pitchFamily="34" charset="0"/>
              <a:cs typeface="Calibri" pitchFamily="34" charset="0"/>
            </a:endParaRPr>
          </a:p>
          <a:p>
            <a:r>
              <a:rPr lang="tr-TR" sz="2200" b="0" i="0" dirty="0">
                <a:solidFill>
                  <a:schemeClr val="tx1"/>
                </a:solidFill>
                <a:effectLst/>
                <a:latin typeface="Calibri" pitchFamily="34" charset="0"/>
                <a:cs typeface="Calibri" pitchFamily="34" charset="0"/>
              </a:rPr>
              <a:t>Yaşlıda sık görülen diğer kulak problemleri:</a:t>
            </a:r>
          </a:p>
          <a:p>
            <a:pPr marL="0" indent="0">
              <a:buNone/>
            </a:pPr>
            <a:r>
              <a:rPr lang="tr-TR" sz="2200" dirty="0">
                <a:solidFill>
                  <a:schemeClr val="tx1"/>
                </a:solidFill>
                <a:latin typeface="Calibri" pitchFamily="34" charset="0"/>
                <a:cs typeface="Calibri" pitchFamily="34" charset="0"/>
              </a:rPr>
              <a:t>      Kulak Çınlaması (</a:t>
            </a:r>
            <a:r>
              <a:rPr lang="tr-TR" sz="2200" dirty="0" err="1">
                <a:solidFill>
                  <a:schemeClr val="tx1"/>
                </a:solidFill>
                <a:latin typeface="Calibri" pitchFamily="34" charset="0"/>
                <a:cs typeface="Calibri" pitchFamily="34" charset="0"/>
              </a:rPr>
              <a:t>Tinnitus</a:t>
            </a:r>
            <a:r>
              <a:rPr lang="tr-TR" sz="2200" dirty="0">
                <a:solidFill>
                  <a:schemeClr val="tx1"/>
                </a:solidFill>
                <a:latin typeface="Calibri" pitchFamily="34" charset="0"/>
                <a:cs typeface="Calibri" pitchFamily="34" charset="0"/>
              </a:rPr>
              <a:t>)</a:t>
            </a:r>
          </a:p>
          <a:p>
            <a:pPr marL="0" indent="0">
              <a:buNone/>
            </a:pPr>
            <a:r>
              <a:rPr lang="tr-TR" sz="2200" dirty="0">
                <a:solidFill>
                  <a:schemeClr val="tx1"/>
                </a:solidFill>
                <a:latin typeface="Calibri" pitchFamily="34" charset="0"/>
                <a:cs typeface="Calibri" pitchFamily="34" charset="0"/>
              </a:rPr>
              <a:t>      Kulak Kiri (Buşon)</a:t>
            </a:r>
            <a:endParaRPr lang="tr-TR" sz="2200" b="0" i="0" dirty="0">
              <a:solidFill>
                <a:schemeClr val="tx1"/>
              </a:solidFill>
              <a:effectLst/>
              <a:latin typeface="Calibri" pitchFamily="34" charset="0"/>
              <a:cs typeface="Calibri" pitchFamily="34" charset="0"/>
            </a:endParaRPr>
          </a:p>
          <a:p>
            <a:endParaRPr lang="tr-TR" sz="2200" dirty="0">
              <a:solidFill>
                <a:schemeClr val="tx1"/>
              </a:solidFill>
              <a:latin typeface="Calibri" pitchFamily="34" charset="0"/>
              <a:cs typeface="Calibri" pitchFamily="34" charset="0"/>
            </a:endParaRPr>
          </a:p>
          <a:p>
            <a:endParaRPr lang="tr-TR" sz="2200" dirty="0">
              <a:solidFill>
                <a:schemeClr val="tx1"/>
              </a:solidFill>
              <a:latin typeface="Calibri" pitchFamily="34" charset="0"/>
              <a:cs typeface="Calibri" pitchFamily="34" charset="0"/>
            </a:endParaRPr>
          </a:p>
        </p:txBody>
      </p:sp>
      <p:pic>
        <p:nvPicPr>
          <p:cNvPr id="4" name="Picture 4" descr="What Is an Active Retirement Community? How Does It Differ from a  Traditional Senior Living or Assisted Living Hom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63566" y="4297681"/>
            <a:ext cx="2903596" cy="1937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569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376EF3A9-B311-CC8D-1A26-32386ADF2215}"/>
              </a:ext>
            </a:extLst>
          </p:cNvPr>
          <p:cNvSpPr>
            <a:spLocks noGrp="1"/>
          </p:cNvSpPr>
          <p:nvPr>
            <p:ph type="title"/>
          </p:nvPr>
        </p:nvSpPr>
        <p:spPr/>
        <p:txBody>
          <a:bodyPr>
            <a:normAutofit/>
          </a:bodyPr>
          <a:lstStyle/>
          <a:p>
            <a:r>
              <a:rPr lang="tr-TR" sz="3200" dirty="0">
                <a:solidFill>
                  <a:schemeClr val="tx1"/>
                </a:solidFill>
                <a:effectLst/>
                <a:latin typeface="Calibri" pitchFamily="34" charset="0"/>
                <a:cs typeface="Calibri" pitchFamily="34" charset="0"/>
              </a:rPr>
              <a:t>Tat ve kokunun değerlendirilmesi</a:t>
            </a:r>
          </a:p>
        </p:txBody>
      </p:sp>
      <p:sp>
        <p:nvSpPr>
          <p:cNvPr id="3" name="İçerik Yer Tutucusu 2">
            <a:extLst>
              <a:ext uri="{FF2B5EF4-FFF2-40B4-BE49-F238E27FC236}">
                <a16:creationId xmlns="" xmlns:a16="http://schemas.microsoft.com/office/drawing/2014/main" id="{E3AF7843-11B4-607A-ABBD-0DD44803E83A}"/>
              </a:ext>
            </a:extLst>
          </p:cNvPr>
          <p:cNvSpPr>
            <a:spLocks noGrp="1"/>
          </p:cNvSpPr>
          <p:nvPr>
            <p:ph idx="1"/>
          </p:nvPr>
        </p:nvSpPr>
        <p:spPr/>
        <p:txBody>
          <a:bodyPr>
            <a:normAutofit/>
          </a:bodyPr>
          <a:lstStyle/>
          <a:p>
            <a:r>
              <a:rPr lang="tr-TR" sz="2400" dirty="0">
                <a:solidFill>
                  <a:schemeClr val="tx1"/>
                </a:solidFill>
                <a:latin typeface="Calibri" pitchFamily="34" charset="0"/>
                <a:cs typeface="Calibri" pitchFamily="34" charset="0"/>
              </a:rPr>
              <a:t>Koku almada azalma </a:t>
            </a:r>
          </a:p>
          <a:p>
            <a:r>
              <a:rPr lang="tr-TR" sz="2400" dirty="0">
                <a:solidFill>
                  <a:schemeClr val="tx1"/>
                </a:solidFill>
                <a:latin typeface="Calibri" pitchFamily="34" charset="0"/>
                <a:cs typeface="Calibri" pitchFamily="34" charset="0"/>
              </a:rPr>
              <a:t>Diş Çürükleri </a:t>
            </a:r>
          </a:p>
          <a:p>
            <a:r>
              <a:rPr lang="tr-TR" sz="2400" dirty="0">
                <a:solidFill>
                  <a:schemeClr val="tx1"/>
                </a:solidFill>
                <a:latin typeface="Calibri" pitchFamily="34" charset="0"/>
                <a:cs typeface="Calibri" pitchFamily="34" charset="0"/>
              </a:rPr>
              <a:t>Periodontal Sorunlar </a:t>
            </a:r>
          </a:p>
          <a:p>
            <a:r>
              <a:rPr lang="tr-TR" sz="2400" dirty="0" err="1">
                <a:solidFill>
                  <a:schemeClr val="tx1"/>
                </a:solidFill>
                <a:latin typeface="Calibri" pitchFamily="34" charset="0"/>
                <a:cs typeface="Calibri" pitchFamily="34" charset="0"/>
              </a:rPr>
              <a:t>Halitozis</a:t>
            </a:r>
            <a:r>
              <a:rPr lang="tr-TR" sz="2400" dirty="0">
                <a:solidFill>
                  <a:schemeClr val="tx1"/>
                </a:solidFill>
                <a:latin typeface="Calibri" pitchFamily="34" charset="0"/>
                <a:cs typeface="Calibri" pitchFamily="34" charset="0"/>
              </a:rPr>
              <a:t> (Ağız Kokusu) </a:t>
            </a:r>
          </a:p>
          <a:p>
            <a:r>
              <a:rPr lang="tr-TR" sz="2400" dirty="0">
                <a:solidFill>
                  <a:schemeClr val="tx1"/>
                </a:solidFill>
                <a:latin typeface="Calibri" pitchFamily="34" charset="0"/>
                <a:cs typeface="Calibri" pitchFamily="34" charset="0"/>
              </a:rPr>
              <a:t>Ağız Kuruluğu </a:t>
            </a:r>
          </a:p>
          <a:p>
            <a:r>
              <a:rPr lang="tr-TR" sz="2400" dirty="0">
                <a:solidFill>
                  <a:schemeClr val="tx1"/>
                </a:solidFill>
                <a:latin typeface="Calibri" pitchFamily="34" charset="0"/>
                <a:cs typeface="Calibri" pitchFamily="34" charset="0"/>
              </a:rPr>
              <a:t>Diş Eksikliği </a:t>
            </a:r>
          </a:p>
          <a:p>
            <a:r>
              <a:rPr lang="tr-TR" sz="2400" dirty="0">
                <a:solidFill>
                  <a:schemeClr val="tx1"/>
                </a:solidFill>
                <a:latin typeface="Calibri" pitchFamily="34" charset="0"/>
                <a:cs typeface="Calibri" pitchFamily="34" charset="0"/>
              </a:rPr>
              <a:t>Protez Kullanımı </a:t>
            </a:r>
          </a:p>
          <a:p>
            <a:r>
              <a:rPr lang="tr-TR" sz="2400" dirty="0">
                <a:solidFill>
                  <a:schemeClr val="tx1"/>
                </a:solidFill>
                <a:latin typeface="Calibri" pitchFamily="34" charset="0"/>
                <a:cs typeface="Calibri" pitchFamily="34" charset="0"/>
              </a:rPr>
              <a:t>Protez Stomatiti </a:t>
            </a:r>
          </a:p>
          <a:p>
            <a:r>
              <a:rPr lang="tr-TR" sz="2400" dirty="0" err="1">
                <a:solidFill>
                  <a:schemeClr val="tx1"/>
                </a:solidFill>
                <a:latin typeface="Calibri" pitchFamily="34" charset="0"/>
                <a:cs typeface="Calibri" pitchFamily="34" charset="0"/>
              </a:rPr>
              <a:t>Angular</a:t>
            </a:r>
            <a:r>
              <a:rPr lang="tr-TR" sz="2400" dirty="0">
                <a:solidFill>
                  <a:schemeClr val="tx1"/>
                </a:solidFill>
                <a:latin typeface="Calibri" pitchFamily="34" charset="0"/>
                <a:cs typeface="Calibri" pitchFamily="34" charset="0"/>
              </a:rPr>
              <a:t> </a:t>
            </a:r>
            <a:r>
              <a:rPr lang="tr-TR" sz="2400" dirty="0" err="1">
                <a:solidFill>
                  <a:schemeClr val="tx1"/>
                </a:solidFill>
                <a:latin typeface="Calibri" pitchFamily="34" charset="0"/>
                <a:cs typeface="Calibri" pitchFamily="34" charset="0"/>
              </a:rPr>
              <a:t>Cheilitis</a:t>
            </a:r>
            <a:endParaRPr lang="tr-TR" sz="2400" dirty="0">
              <a:solidFill>
                <a:schemeClr val="tx1"/>
              </a:solidFill>
              <a:latin typeface="Calibri" pitchFamily="34" charset="0"/>
              <a:cs typeface="Calibri" pitchFamily="34" charset="0"/>
            </a:endParaRPr>
          </a:p>
        </p:txBody>
      </p:sp>
      <p:pic>
        <p:nvPicPr>
          <p:cNvPr id="3074" name="Picture 2" descr="Dondurma yalayan korkunç kel adam | DonanımHaber For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9711" y="3645432"/>
            <a:ext cx="2743200" cy="2949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966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58190" y="491490"/>
            <a:ext cx="10515600" cy="814388"/>
          </a:xfrm>
        </p:spPr>
        <p:txBody>
          <a:bodyPr>
            <a:noAutofit/>
          </a:bodyPr>
          <a:lstStyle/>
          <a:p>
            <a:r>
              <a:rPr lang="tr-TR" sz="3200" dirty="0">
                <a:solidFill>
                  <a:schemeClr val="tx1"/>
                </a:solidFill>
                <a:effectLst/>
                <a:latin typeface="Calibri" pitchFamily="34" charset="0"/>
                <a:cs typeface="Calibri" pitchFamily="34" charset="0"/>
              </a:rPr>
              <a:t>Kardiyovasküler </a:t>
            </a:r>
            <a:r>
              <a:rPr lang="tr-TR" sz="3200" dirty="0" smtClean="0">
                <a:solidFill>
                  <a:schemeClr val="tx1"/>
                </a:solidFill>
                <a:effectLst/>
                <a:latin typeface="Calibri" pitchFamily="34" charset="0"/>
                <a:cs typeface="Calibri" pitchFamily="34" charset="0"/>
              </a:rPr>
              <a:t>hastalıklar </a:t>
            </a:r>
            <a:r>
              <a:rPr lang="tr-TR" sz="3200" dirty="0">
                <a:solidFill>
                  <a:schemeClr val="tx1"/>
                </a:solidFill>
                <a:effectLst/>
                <a:latin typeface="Calibri" pitchFamily="34" charset="0"/>
                <a:cs typeface="Calibri" pitchFamily="34" charset="0"/>
              </a:rPr>
              <a:t>açısından </a:t>
            </a:r>
            <a:r>
              <a:rPr lang="tr-TR" sz="3200" dirty="0" smtClean="0">
                <a:solidFill>
                  <a:schemeClr val="tx1"/>
                </a:solidFill>
                <a:effectLst/>
                <a:latin typeface="Calibri" pitchFamily="34" charset="0"/>
                <a:cs typeface="Calibri" pitchFamily="34" charset="0"/>
              </a:rPr>
              <a:t>değerlendirme</a:t>
            </a:r>
            <a:endParaRPr lang="tr-TR" sz="3200" dirty="0">
              <a:solidFill>
                <a:schemeClr val="tx1"/>
              </a:solidFill>
              <a:effectLst/>
              <a:latin typeface="Calibri" pitchFamily="34" charset="0"/>
              <a:cs typeface="Calibri" pitchFamily="34" charset="0"/>
            </a:endParaRPr>
          </a:p>
        </p:txBody>
      </p:sp>
      <p:sp>
        <p:nvSpPr>
          <p:cNvPr id="3" name="İçerik Yer Tutucusu 2"/>
          <p:cNvSpPr>
            <a:spLocks noGrp="1"/>
          </p:cNvSpPr>
          <p:nvPr>
            <p:ph idx="1"/>
          </p:nvPr>
        </p:nvSpPr>
        <p:spPr>
          <a:xfrm>
            <a:off x="803910" y="1294448"/>
            <a:ext cx="10515600" cy="4351338"/>
          </a:xfrm>
        </p:spPr>
        <p:txBody>
          <a:bodyPr>
            <a:normAutofit/>
          </a:bodyPr>
          <a:lstStyle/>
          <a:p>
            <a:pPr marL="0" indent="0">
              <a:buNone/>
            </a:pPr>
            <a:endParaRPr lang="tr-TR" dirty="0">
              <a:solidFill>
                <a:schemeClr val="tx1"/>
              </a:solidFill>
              <a:latin typeface="Calibri" pitchFamily="34" charset="0"/>
              <a:cs typeface="Calibri" pitchFamily="34" charset="0"/>
            </a:endParaRPr>
          </a:p>
          <a:p>
            <a:pPr lvl="1"/>
            <a:r>
              <a:rPr lang="tr-TR" sz="2400" dirty="0">
                <a:solidFill>
                  <a:schemeClr val="tx1"/>
                </a:solidFill>
                <a:latin typeface="Calibri" pitchFamily="34" charset="0"/>
                <a:cs typeface="Calibri" pitchFamily="34" charset="0"/>
              </a:rPr>
              <a:t>Yılda en az bir kez kan basıncı </a:t>
            </a:r>
            <a:r>
              <a:rPr lang="tr-TR" sz="2400" dirty="0" smtClean="0">
                <a:solidFill>
                  <a:schemeClr val="tx1"/>
                </a:solidFill>
                <a:latin typeface="Calibri" pitchFamily="34" charset="0"/>
                <a:cs typeface="Calibri" pitchFamily="34" charset="0"/>
              </a:rPr>
              <a:t>ölçümü</a:t>
            </a:r>
            <a:endParaRPr lang="tr-TR" sz="2400" dirty="0">
              <a:solidFill>
                <a:schemeClr val="tx1"/>
              </a:solidFill>
              <a:latin typeface="Calibri" pitchFamily="34" charset="0"/>
              <a:cs typeface="Calibri" pitchFamily="34" charset="0"/>
            </a:endParaRPr>
          </a:p>
          <a:p>
            <a:pPr lvl="1"/>
            <a:r>
              <a:rPr lang="tr-TR" sz="2400" dirty="0">
                <a:solidFill>
                  <a:schemeClr val="tx1"/>
                </a:solidFill>
                <a:latin typeface="Calibri" pitchFamily="34" charset="0"/>
                <a:cs typeface="Calibri" pitchFamily="34" charset="0"/>
              </a:rPr>
              <a:t>EKG : özellikle sigara içenler, HT, DM, </a:t>
            </a:r>
            <a:r>
              <a:rPr lang="tr-TR" sz="2400" dirty="0" err="1">
                <a:solidFill>
                  <a:schemeClr val="tx1"/>
                </a:solidFill>
                <a:latin typeface="Calibri" pitchFamily="34" charset="0"/>
                <a:cs typeface="Calibri" pitchFamily="34" charset="0"/>
              </a:rPr>
              <a:t>periferik</a:t>
            </a:r>
            <a:r>
              <a:rPr lang="tr-TR" sz="2400" dirty="0">
                <a:solidFill>
                  <a:schemeClr val="tx1"/>
                </a:solidFill>
                <a:latin typeface="Calibri" pitchFamily="34" charset="0"/>
                <a:cs typeface="Calibri" pitchFamily="34" charset="0"/>
              </a:rPr>
              <a:t> damar hastalığı olanlarda düzenli tarama </a:t>
            </a:r>
            <a:endParaRPr lang="tr-TR" sz="2400" dirty="0" smtClean="0">
              <a:solidFill>
                <a:schemeClr val="tx1"/>
              </a:solidFill>
              <a:latin typeface="Calibri" pitchFamily="34" charset="0"/>
              <a:cs typeface="Calibri" pitchFamily="34" charset="0"/>
            </a:endParaRPr>
          </a:p>
          <a:p>
            <a:pPr lvl="1"/>
            <a:r>
              <a:rPr lang="tr-TR" sz="2400" dirty="0" smtClean="0">
                <a:solidFill>
                  <a:schemeClr val="tx1"/>
                </a:solidFill>
                <a:latin typeface="Calibri" pitchFamily="34" charset="0"/>
                <a:cs typeface="Calibri" pitchFamily="34" charset="0"/>
              </a:rPr>
              <a:t>Değiştirilebilir </a:t>
            </a:r>
            <a:r>
              <a:rPr lang="tr-TR" sz="2400" dirty="0">
                <a:solidFill>
                  <a:schemeClr val="tx1"/>
                </a:solidFill>
                <a:latin typeface="Calibri" pitchFamily="34" charset="0"/>
                <a:cs typeface="Calibri" pitchFamily="34" charset="0"/>
              </a:rPr>
              <a:t>risk faktörleri </a:t>
            </a:r>
            <a:r>
              <a:rPr lang="tr-TR" sz="2400" dirty="0" smtClean="0">
                <a:solidFill>
                  <a:schemeClr val="tx1"/>
                </a:solidFill>
                <a:latin typeface="Calibri" pitchFamily="34" charset="0"/>
                <a:cs typeface="Calibri" pitchFamily="34" charset="0"/>
              </a:rPr>
              <a:t>HT, </a:t>
            </a:r>
            <a:r>
              <a:rPr lang="tr-TR" sz="2400" dirty="0">
                <a:solidFill>
                  <a:schemeClr val="tx1"/>
                </a:solidFill>
                <a:latin typeface="Calibri" pitchFamily="34" charset="0"/>
                <a:cs typeface="Calibri" pitchFamily="34" charset="0"/>
              </a:rPr>
              <a:t>sigara, </a:t>
            </a:r>
            <a:r>
              <a:rPr lang="tr-TR" sz="2400" dirty="0" smtClean="0">
                <a:solidFill>
                  <a:schemeClr val="tx1"/>
                </a:solidFill>
                <a:latin typeface="Calibri" pitchFamily="34" charset="0"/>
                <a:cs typeface="Calibri" pitchFamily="34" charset="0"/>
              </a:rPr>
              <a:t>kolesterol yüksekliği , </a:t>
            </a:r>
            <a:r>
              <a:rPr lang="tr-TR" sz="2400" dirty="0">
                <a:solidFill>
                  <a:schemeClr val="tx1"/>
                </a:solidFill>
                <a:latin typeface="Calibri" pitchFamily="34" charset="0"/>
                <a:cs typeface="Calibri" pitchFamily="34" charset="0"/>
              </a:rPr>
              <a:t>hareketsizlik, diyabet ve obezite </a:t>
            </a:r>
            <a:r>
              <a:rPr lang="tr-TR" sz="2400" dirty="0" smtClean="0">
                <a:solidFill>
                  <a:schemeClr val="tx1"/>
                </a:solidFill>
                <a:latin typeface="Calibri" pitchFamily="34" charset="0"/>
                <a:cs typeface="Calibri" pitchFamily="34" charset="0"/>
              </a:rPr>
              <a:t>sorgulanmalı</a:t>
            </a:r>
          </a:p>
          <a:p>
            <a:pPr lvl="1"/>
            <a:r>
              <a:rPr lang="tr-TR" sz="2400" dirty="0" smtClean="0">
                <a:solidFill>
                  <a:schemeClr val="tx1"/>
                </a:solidFill>
                <a:latin typeface="Calibri" pitchFamily="34" charset="0"/>
                <a:cs typeface="Calibri" pitchFamily="34" charset="0"/>
              </a:rPr>
              <a:t>EKG ile AF tanısı koyulabilir.</a:t>
            </a:r>
          </a:p>
          <a:p>
            <a:pPr lvl="1"/>
            <a:endParaRPr lang="tr-TR" sz="2400" dirty="0" smtClean="0">
              <a:solidFill>
                <a:schemeClr val="tx1"/>
              </a:solidFill>
              <a:latin typeface="Calibri" pitchFamily="34" charset="0"/>
              <a:cs typeface="Calibri" pitchFamily="34" charset="0"/>
            </a:endParaRPr>
          </a:p>
          <a:p>
            <a:pPr lvl="1"/>
            <a:endParaRPr lang="tr-TR" sz="2400" dirty="0">
              <a:solidFill>
                <a:schemeClr val="tx1"/>
              </a:solidFill>
              <a:latin typeface="Calibri" pitchFamily="34" charset="0"/>
              <a:cs typeface="Calibri" pitchFamily="34" charset="0"/>
            </a:endParaRPr>
          </a:p>
        </p:txBody>
      </p:sp>
      <p:pic>
        <p:nvPicPr>
          <p:cNvPr id="2054" name="Picture 6" descr="Tansiyon nasıl ölçülür? Doğru tansiyon ölçümü nasıl yapılır? İşte kuralları  - Beden Sağlığı">
            <a:extLst>
              <a:ext uri="{FF2B5EF4-FFF2-40B4-BE49-F238E27FC236}">
                <a16:creationId xmlns="" xmlns:a16="http://schemas.microsoft.com/office/drawing/2014/main" id="{3D2F6B82-9BFF-4A5F-FC71-C8D88BD829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45600" y="4994909"/>
            <a:ext cx="2532065" cy="1688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29825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0"/>
            <a:ext cx="10972800" cy="948690"/>
          </a:xfrm>
        </p:spPr>
        <p:txBody>
          <a:bodyPr/>
          <a:lstStyle/>
          <a:p>
            <a:r>
              <a:rPr lang="tr-TR" sz="3200" b="1" dirty="0" smtClean="0">
                <a:solidFill>
                  <a:schemeClr val="tx1"/>
                </a:solidFill>
                <a:latin typeface="Calibri" pitchFamily="34" charset="0"/>
                <a:cs typeface="Calibri" pitchFamily="34" charset="0"/>
              </a:rPr>
              <a:t>Sık </a:t>
            </a:r>
            <a:r>
              <a:rPr lang="tr-TR" sz="3200" b="1" dirty="0">
                <a:solidFill>
                  <a:schemeClr val="tx1"/>
                </a:solidFill>
                <a:latin typeface="Calibri" pitchFamily="34" charset="0"/>
                <a:cs typeface="Calibri" pitchFamily="34" charset="0"/>
              </a:rPr>
              <a:t>rastlanan hastalıklar açısından değerlendirme</a:t>
            </a:r>
            <a:endParaRPr lang="tr-TR" sz="3200" dirty="0">
              <a:solidFill>
                <a:schemeClr val="tx1"/>
              </a:solidFill>
              <a:latin typeface="Calibri" pitchFamily="34" charset="0"/>
              <a:cs typeface="Calibri" pitchFamily="34" charset="0"/>
            </a:endParaRPr>
          </a:p>
        </p:txBody>
      </p:sp>
      <p:sp>
        <p:nvSpPr>
          <p:cNvPr id="3" name="İçerik Yer Tutucusu 2"/>
          <p:cNvSpPr>
            <a:spLocks noGrp="1"/>
          </p:cNvSpPr>
          <p:nvPr>
            <p:ph idx="1"/>
          </p:nvPr>
        </p:nvSpPr>
        <p:spPr>
          <a:xfrm>
            <a:off x="838200" y="1371600"/>
            <a:ext cx="10515600" cy="4805363"/>
          </a:xfrm>
        </p:spPr>
        <p:txBody>
          <a:bodyPr>
            <a:normAutofit/>
          </a:bodyPr>
          <a:lstStyle/>
          <a:p>
            <a:endParaRPr lang="tr-TR" dirty="0"/>
          </a:p>
        </p:txBody>
      </p:sp>
      <p:pic>
        <p:nvPicPr>
          <p:cNvPr id="4" name="İçerik Yer Tutucusu 4">
            <a:extLst>
              <a:ext uri="{FF2B5EF4-FFF2-40B4-BE49-F238E27FC236}">
                <a16:creationId xmlns="" xmlns:a16="http://schemas.microsoft.com/office/drawing/2014/main" id="{B85F4E33-16BA-2549-9A79-C4FB7066087F}"/>
              </a:ext>
            </a:extLst>
          </p:cNvPr>
          <p:cNvPicPr>
            <a:picLocks noChangeAspect="1"/>
          </p:cNvPicPr>
          <p:nvPr/>
        </p:nvPicPr>
        <p:blipFill>
          <a:blip r:embed="rId2"/>
          <a:stretch>
            <a:fillRect/>
          </a:stretch>
        </p:blipFill>
        <p:spPr>
          <a:xfrm>
            <a:off x="2185114" y="876934"/>
            <a:ext cx="7411244" cy="5615305"/>
          </a:xfrm>
          <a:prstGeom prst="rect">
            <a:avLst/>
          </a:prstGeom>
        </p:spPr>
      </p:pic>
    </p:spTree>
    <p:extLst>
      <p:ext uri="{BB962C8B-B14F-4D97-AF65-F5344CB8AC3E}">
        <p14:creationId xmlns:p14="http://schemas.microsoft.com/office/powerpoint/2010/main" val="21166767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0"/>
            <a:ext cx="10972800" cy="948690"/>
          </a:xfrm>
        </p:spPr>
        <p:txBody>
          <a:bodyPr/>
          <a:lstStyle/>
          <a:p>
            <a:r>
              <a:rPr lang="tr-TR" sz="3200" b="1" dirty="0" smtClean="0">
                <a:solidFill>
                  <a:schemeClr val="tx1"/>
                </a:solidFill>
                <a:latin typeface="Calibri" pitchFamily="34" charset="0"/>
                <a:cs typeface="Calibri" pitchFamily="34" charset="0"/>
              </a:rPr>
              <a:t>Sık </a:t>
            </a:r>
            <a:r>
              <a:rPr lang="tr-TR" sz="3200" b="1" dirty="0">
                <a:solidFill>
                  <a:schemeClr val="tx1"/>
                </a:solidFill>
                <a:latin typeface="Calibri" pitchFamily="34" charset="0"/>
                <a:cs typeface="Calibri" pitchFamily="34" charset="0"/>
              </a:rPr>
              <a:t>rastlanan hastalıklar açısından değerlendirme</a:t>
            </a:r>
            <a:endParaRPr lang="tr-TR" sz="3200" dirty="0">
              <a:solidFill>
                <a:schemeClr val="tx1"/>
              </a:solidFill>
              <a:latin typeface="Calibri" pitchFamily="34" charset="0"/>
              <a:cs typeface="Calibri" pitchFamily="34" charset="0"/>
            </a:endParaRPr>
          </a:p>
        </p:txBody>
      </p:sp>
      <p:sp>
        <p:nvSpPr>
          <p:cNvPr id="3" name="İçerik Yer Tutucusu 2"/>
          <p:cNvSpPr>
            <a:spLocks noGrp="1"/>
          </p:cNvSpPr>
          <p:nvPr>
            <p:ph idx="1"/>
          </p:nvPr>
        </p:nvSpPr>
        <p:spPr>
          <a:xfrm>
            <a:off x="838200" y="1371600"/>
            <a:ext cx="10515600" cy="4805363"/>
          </a:xfrm>
        </p:spPr>
        <p:txBody>
          <a:bodyPr>
            <a:normAutofit/>
          </a:bodyPr>
          <a:lstStyle/>
          <a:p>
            <a:endParaRPr lang="tr-TR" dirty="0"/>
          </a:p>
        </p:txBody>
      </p:sp>
      <p:pic>
        <p:nvPicPr>
          <p:cNvPr id="5" name="İçerik Yer Tutucusu 4">
            <a:extLst>
              <a:ext uri="{FF2B5EF4-FFF2-40B4-BE49-F238E27FC236}">
                <a16:creationId xmlns="" xmlns:a16="http://schemas.microsoft.com/office/drawing/2014/main" id="{52DED2B4-8264-0584-BEFA-4FD6A118C451}"/>
              </a:ext>
            </a:extLst>
          </p:cNvPr>
          <p:cNvPicPr>
            <a:picLocks noChangeAspect="1"/>
          </p:cNvPicPr>
          <p:nvPr/>
        </p:nvPicPr>
        <p:blipFill>
          <a:blip r:embed="rId2"/>
          <a:stretch>
            <a:fillRect/>
          </a:stretch>
        </p:blipFill>
        <p:spPr>
          <a:xfrm>
            <a:off x="1579782" y="898348"/>
            <a:ext cx="8790176" cy="5125262"/>
          </a:xfrm>
          <a:prstGeom prst="rect">
            <a:avLst/>
          </a:prstGeom>
        </p:spPr>
      </p:pic>
    </p:spTree>
    <p:extLst>
      <p:ext uri="{BB962C8B-B14F-4D97-AF65-F5344CB8AC3E}">
        <p14:creationId xmlns:p14="http://schemas.microsoft.com/office/powerpoint/2010/main" val="3735960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dirty="0">
                <a:solidFill>
                  <a:schemeClr val="tx1"/>
                </a:solidFill>
                <a:effectLst/>
                <a:latin typeface="Calibri" pitchFamily="34" charset="0"/>
                <a:cs typeface="Calibri" pitchFamily="34" charset="0"/>
              </a:rPr>
              <a:t>Amaç</a:t>
            </a:r>
          </a:p>
        </p:txBody>
      </p:sp>
      <p:sp>
        <p:nvSpPr>
          <p:cNvPr id="3" name="İçerik Yer Tutucusu 2"/>
          <p:cNvSpPr>
            <a:spLocks noGrp="1"/>
          </p:cNvSpPr>
          <p:nvPr>
            <p:ph idx="1"/>
          </p:nvPr>
        </p:nvSpPr>
        <p:spPr/>
        <p:txBody>
          <a:bodyPr>
            <a:normAutofit/>
          </a:bodyPr>
          <a:lstStyle/>
          <a:p>
            <a:r>
              <a:rPr lang="tr-TR" dirty="0">
                <a:solidFill>
                  <a:schemeClr val="tx1"/>
                </a:solidFill>
                <a:latin typeface="Calibri" pitchFamily="34" charset="0"/>
                <a:cs typeface="Calibri" pitchFamily="34" charset="0"/>
              </a:rPr>
              <a:t>Yaşlı hastaya yaklaşım hakkında bilgi vermek</a:t>
            </a:r>
          </a:p>
        </p:txBody>
      </p:sp>
    </p:spTree>
    <p:extLst>
      <p:ext uri="{BB962C8B-B14F-4D97-AF65-F5344CB8AC3E}">
        <p14:creationId xmlns:p14="http://schemas.microsoft.com/office/powerpoint/2010/main" val="36868215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1112520" y="1588771"/>
            <a:ext cx="10972800" cy="4525963"/>
          </a:xfrm>
        </p:spPr>
        <p:txBody>
          <a:bodyPr/>
          <a:lstStyle/>
          <a:p>
            <a:pPr>
              <a:buFont typeface="Wingdings" panose="05000000000000000000" pitchFamily="2" charset="2"/>
              <a:buChar char="Ø"/>
            </a:pPr>
            <a:r>
              <a:rPr lang="tr-TR" dirty="0">
                <a:solidFill>
                  <a:schemeClr val="tx1"/>
                </a:solidFill>
                <a:latin typeface="Calibri" pitchFamily="34" charset="0"/>
                <a:cs typeface="Calibri" pitchFamily="34" charset="0"/>
              </a:rPr>
              <a:t>Osteoporozda koruyucu tedavi; </a:t>
            </a:r>
          </a:p>
          <a:p>
            <a:pPr>
              <a:buFont typeface="Wingdings" panose="05000000000000000000" pitchFamily="2" charset="2"/>
              <a:buChar char="Ø"/>
            </a:pPr>
            <a:endParaRPr lang="tr-TR" dirty="0">
              <a:solidFill>
                <a:schemeClr val="tx1"/>
              </a:solidFill>
              <a:latin typeface="Calibri" pitchFamily="34" charset="0"/>
              <a:cs typeface="Calibri" pitchFamily="34" charset="0"/>
            </a:endParaRPr>
          </a:p>
          <a:p>
            <a:pPr lvl="1"/>
            <a:r>
              <a:rPr lang="tr-TR" sz="2400" dirty="0">
                <a:solidFill>
                  <a:schemeClr val="tx1"/>
                </a:solidFill>
                <a:latin typeface="Calibri" pitchFamily="34" charset="0"/>
                <a:cs typeface="Calibri" pitchFamily="34" charset="0"/>
              </a:rPr>
              <a:t>Sigara bırakılmalı</a:t>
            </a:r>
          </a:p>
          <a:p>
            <a:pPr lvl="1"/>
            <a:r>
              <a:rPr lang="tr-TR" sz="2400" dirty="0">
                <a:solidFill>
                  <a:schemeClr val="tx1"/>
                </a:solidFill>
                <a:latin typeface="Calibri" pitchFamily="34" charset="0"/>
                <a:cs typeface="Calibri" pitchFamily="34" charset="0"/>
              </a:rPr>
              <a:t>Alkol ve kafein tüketimi kısıtlanmalı</a:t>
            </a:r>
          </a:p>
          <a:p>
            <a:pPr lvl="1"/>
            <a:r>
              <a:rPr lang="tr-TR" sz="2400" dirty="0">
                <a:solidFill>
                  <a:schemeClr val="tx1"/>
                </a:solidFill>
                <a:latin typeface="Calibri" pitchFamily="34" charset="0"/>
                <a:cs typeface="Calibri" pitchFamily="34" charset="0"/>
              </a:rPr>
              <a:t>Düzenli egzersiz</a:t>
            </a:r>
          </a:p>
          <a:p>
            <a:pPr lvl="1"/>
            <a:r>
              <a:rPr lang="tr-TR" sz="2400" dirty="0">
                <a:solidFill>
                  <a:schemeClr val="tx1"/>
                </a:solidFill>
                <a:latin typeface="Calibri" pitchFamily="34" charset="0"/>
                <a:cs typeface="Calibri" pitchFamily="34" charset="0"/>
              </a:rPr>
              <a:t>Düşmelerin önlenmesi</a:t>
            </a:r>
          </a:p>
          <a:p>
            <a:pPr lvl="1"/>
            <a:r>
              <a:rPr lang="tr-TR" sz="2400" dirty="0">
                <a:solidFill>
                  <a:schemeClr val="tx1"/>
                </a:solidFill>
                <a:latin typeface="Calibri" pitchFamily="34" charset="0"/>
                <a:cs typeface="Calibri" pitchFamily="34" charset="0"/>
              </a:rPr>
              <a:t>Kilo kontrolü</a:t>
            </a:r>
          </a:p>
          <a:p>
            <a:pPr lvl="1"/>
            <a:r>
              <a:rPr lang="tr-TR" sz="2400" dirty="0">
                <a:solidFill>
                  <a:schemeClr val="tx1"/>
                </a:solidFill>
                <a:latin typeface="Calibri" pitchFamily="34" charset="0"/>
                <a:cs typeface="Calibri" pitchFamily="34" charset="0"/>
              </a:rPr>
              <a:t>Düzenli D vitamini alımı</a:t>
            </a:r>
          </a:p>
          <a:p>
            <a:endParaRPr lang="tr-TR" dirty="0"/>
          </a:p>
        </p:txBody>
      </p:sp>
      <p:pic>
        <p:nvPicPr>
          <p:cNvPr id="4" name="Picture 6" descr="Taksim Dayı', Hayatında İlk Kez Taksim'e Gitti - Webtekn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36730" y="4491991"/>
            <a:ext cx="3695132" cy="2077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9882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681037"/>
            <a:ext cx="10515600" cy="928307"/>
          </a:xfrm>
        </p:spPr>
        <p:txBody>
          <a:bodyPr>
            <a:normAutofit/>
          </a:bodyPr>
          <a:lstStyle/>
          <a:p>
            <a:r>
              <a:rPr lang="tr-TR" dirty="0">
                <a:solidFill>
                  <a:schemeClr val="tx1"/>
                </a:solidFill>
                <a:effectLst/>
                <a:latin typeface="Calibri" pitchFamily="34" charset="0"/>
                <a:cs typeface="Calibri" pitchFamily="34" charset="0"/>
              </a:rPr>
              <a:t> </a:t>
            </a:r>
            <a:r>
              <a:rPr lang="tr-TR" sz="3200" b="1" dirty="0">
                <a:solidFill>
                  <a:schemeClr val="tx1"/>
                </a:solidFill>
                <a:effectLst/>
                <a:latin typeface="Calibri" pitchFamily="34" charset="0"/>
                <a:cs typeface="Calibri" pitchFamily="34" charset="0"/>
              </a:rPr>
              <a:t>Sık rastlanan hastalıklar açısından değerlendirme</a:t>
            </a:r>
            <a:endParaRPr lang="tr-TR" sz="3200" dirty="0">
              <a:solidFill>
                <a:schemeClr val="tx1"/>
              </a:solidFill>
              <a:effectLst/>
              <a:latin typeface="Calibri" pitchFamily="34" charset="0"/>
              <a:cs typeface="Calibri" pitchFamily="34" charset="0"/>
            </a:endParaRPr>
          </a:p>
        </p:txBody>
      </p:sp>
      <p:sp>
        <p:nvSpPr>
          <p:cNvPr id="3" name="İçerik Yer Tutucusu 2"/>
          <p:cNvSpPr>
            <a:spLocks noGrp="1"/>
          </p:cNvSpPr>
          <p:nvPr>
            <p:ph idx="1"/>
          </p:nvPr>
        </p:nvSpPr>
        <p:spPr>
          <a:xfrm>
            <a:off x="849630" y="1564005"/>
            <a:ext cx="10515600" cy="4351338"/>
          </a:xfrm>
        </p:spPr>
        <p:txBody>
          <a:bodyPr>
            <a:normAutofit/>
          </a:bodyPr>
          <a:lstStyle/>
          <a:p>
            <a:r>
              <a:rPr lang="tr-TR" dirty="0" err="1">
                <a:solidFill>
                  <a:schemeClr val="tx1"/>
                </a:solidFill>
                <a:latin typeface="Calibri" pitchFamily="34" charset="0"/>
                <a:cs typeface="Calibri" pitchFamily="34" charset="0"/>
              </a:rPr>
              <a:t>İnkontinans</a:t>
            </a:r>
            <a:r>
              <a:rPr lang="tr-TR" dirty="0">
                <a:solidFill>
                  <a:schemeClr val="tx1"/>
                </a:solidFill>
                <a:latin typeface="Calibri" pitchFamily="34" charset="0"/>
                <a:cs typeface="Calibri" pitchFamily="34" charset="0"/>
              </a:rPr>
              <a:t> yaşlı popülasyonu etkileyen yaygın bir sorun</a:t>
            </a:r>
          </a:p>
          <a:p>
            <a:endParaRPr lang="tr-TR" dirty="0">
              <a:solidFill>
                <a:schemeClr val="tx1"/>
              </a:solidFill>
              <a:latin typeface="Calibri" pitchFamily="34" charset="0"/>
              <a:cs typeface="Calibri" pitchFamily="34" charset="0"/>
            </a:endParaRPr>
          </a:p>
          <a:p>
            <a:r>
              <a:rPr lang="tr-TR" dirty="0">
                <a:solidFill>
                  <a:schemeClr val="tx1"/>
                </a:solidFill>
                <a:latin typeface="Calibri" pitchFamily="34" charset="0"/>
                <a:cs typeface="Calibri" pitchFamily="34" charset="0"/>
              </a:rPr>
              <a:t>Yaşlı kadınlarda: sıkışma ve stres </a:t>
            </a:r>
            <a:r>
              <a:rPr lang="tr-TR" dirty="0" err="1">
                <a:solidFill>
                  <a:schemeClr val="tx1"/>
                </a:solidFill>
                <a:latin typeface="Calibri" pitchFamily="34" charset="0"/>
                <a:cs typeface="Calibri" pitchFamily="34" charset="0"/>
              </a:rPr>
              <a:t>inkontinansı</a:t>
            </a:r>
            <a:r>
              <a:rPr lang="tr-TR" dirty="0">
                <a:solidFill>
                  <a:schemeClr val="tx1"/>
                </a:solidFill>
                <a:latin typeface="Calibri" pitchFamily="34" charset="0"/>
                <a:cs typeface="Calibri" pitchFamily="34" charset="0"/>
              </a:rPr>
              <a:t> daha sık</a:t>
            </a:r>
          </a:p>
          <a:p>
            <a:r>
              <a:rPr lang="tr-TR" dirty="0">
                <a:solidFill>
                  <a:schemeClr val="tx1"/>
                </a:solidFill>
                <a:latin typeface="Calibri" pitchFamily="34" charset="0"/>
                <a:cs typeface="Calibri" pitchFamily="34" charset="0"/>
              </a:rPr>
              <a:t>Yaşlı erkeklerde: taşma ve sıkışma </a:t>
            </a:r>
            <a:r>
              <a:rPr lang="tr-TR" dirty="0" err="1">
                <a:solidFill>
                  <a:schemeClr val="tx1"/>
                </a:solidFill>
                <a:latin typeface="Calibri" pitchFamily="34" charset="0"/>
                <a:cs typeface="Calibri" pitchFamily="34" charset="0"/>
              </a:rPr>
              <a:t>inkontinansı</a:t>
            </a:r>
            <a:r>
              <a:rPr lang="tr-TR" dirty="0">
                <a:solidFill>
                  <a:schemeClr val="tx1"/>
                </a:solidFill>
                <a:latin typeface="Calibri" pitchFamily="34" charset="0"/>
                <a:cs typeface="Calibri" pitchFamily="34" charset="0"/>
              </a:rPr>
              <a:t> daha sık</a:t>
            </a:r>
          </a:p>
          <a:p>
            <a:endParaRPr lang="tr-TR" dirty="0">
              <a:solidFill>
                <a:schemeClr val="tx1"/>
              </a:solidFill>
              <a:latin typeface="Calibri" pitchFamily="34" charset="0"/>
              <a:cs typeface="Calibri" pitchFamily="34" charset="0"/>
            </a:endParaRPr>
          </a:p>
        </p:txBody>
      </p:sp>
      <p:sp>
        <p:nvSpPr>
          <p:cNvPr id="4" name="AutoShape 2" descr="ÜRORAD :: Kadın Ürolojik Hastalıkları"/>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ÜRORAD :: Kadın Ürolojik Hastalıkları"/>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6" descr="ÜRORAD :: Kadın Ürolojik Hastalıkları"/>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8" descr="Fonksiyonel inkontinans Hemşirelik Bakım Planı - Hemşireler Kulübü"/>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10" descr="Fonksiyonel inkontinans Hemşirelik Bakım Planı - Hemşireler Kulübü"/>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33065898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4000" dirty="0">
                <a:solidFill>
                  <a:schemeClr val="tx1"/>
                </a:solidFill>
                <a:effectLst/>
                <a:latin typeface="Calibri" pitchFamily="34" charset="0"/>
                <a:cs typeface="Calibri" pitchFamily="34" charset="0"/>
              </a:rPr>
              <a:t>Yaşlılarda </a:t>
            </a:r>
            <a:r>
              <a:rPr lang="tr-TR" sz="4000" dirty="0" err="1">
                <a:solidFill>
                  <a:schemeClr val="tx1"/>
                </a:solidFill>
                <a:effectLst/>
                <a:latin typeface="Calibri" pitchFamily="34" charset="0"/>
                <a:cs typeface="Calibri" pitchFamily="34" charset="0"/>
              </a:rPr>
              <a:t>Üriner</a:t>
            </a:r>
            <a:r>
              <a:rPr lang="tr-TR" sz="4000" dirty="0">
                <a:solidFill>
                  <a:schemeClr val="tx1"/>
                </a:solidFill>
                <a:effectLst/>
                <a:latin typeface="Calibri" pitchFamily="34" charset="0"/>
                <a:cs typeface="Calibri" pitchFamily="34" charset="0"/>
              </a:rPr>
              <a:t> </a:t>
            </a:r>
            <a:r>
              <a:rPr lang="tr-TR" sz="4000" dirty="0" err="1">
                <a:solidFill>
                  <a:schemeClr val="tx1"/>
                </a:solidFill>
                <a:effectLst/>
                <a:latin typeface="Calibri" pitchFamily="34" charset="0"/>
                <a:cs typeface="Calibri" pitchFamily="34" charset="0"/>
              </a:rPr>
              <a:t>İnkontinans</a:t>
            </a:r>
            <a:endParaRPr lang="tr-TR" sz="4000" dirty="0">
              <a:solidFill>
                <a:schemeClr val="tx1"/>
              </a:solidFill>
              <a:effectLst/>
              <a:latin typeface="Calibri" pitchFamily="34" charset="0"/>
              <a:cs typeface="Calibri" pitchFamily="34" charset="0"/>
            </a:endParaRPr>
          </a:p>
        </p:txBody>
      </p:sp>
      <p:sp>
        <p:nvSpPr>
          <p:cNvPr id="3" name="İçerik Yer Tutucusu 2"/>
          <p:cNvSpPr>
            <a:spLocks noGrp="1"/>
          </p:cNvSpPr>
          <p:nvPr>
            <p:ph idx="1"/>
          </p:nvPr>
        </p:nvSpPr>
        <p:spPr/>
        <p:txBody>
          <a:bodyPr>
            <a:normAutofit fontScale="85000" lnSpcReduction="20000"/>
          </a:bodyPr>
          <a:lstStyle/>
          <a:p>
            <a:pPr algn="just">
              <a:spcAft>
                <a:spcPts val="600"/>
              </a:spcAft>
            </a:pPr>
            <a:r>
              <a:rPr lang="tr-TR" dirty="0">
                <a:solidFill>
                  <a:schemeClr val="tx1"/>
                </a:solidFill>
                <a:latin typeface="Calibri" pitchFamily="34" charset="0"/>
                <a:cs typeface="Calibri" pitchFamily="34" charset="0"/>
              </a:rPr>
              <a:t>hijyen kaybı</a:t>
            </a:r>
          </a:p>
          <a:p>
            <a:pPr algn="just">
              <a:spcAft>
                <a:spcPts val="600"/>
              </a:spcAft>
            </a:pPr>
            <a:r>
              <a:rPr lang="tr-TR" dirty="0">
                <a:solidFill>
                  <a:schemeClr val="tx1"/>
                </a:solidFill>
                <a:latin typeface="Calibri" pitchFamily="34" charset="0"/>
                <a:cs typeface="Calibri" pitchFamily="34" charset="0"/>
              </a:rPr>
              <a:t>komşu bölge cilt problemleri</a:t>
            </a:r>
          </a:p>
          <a:p>
            <a:pPr algn="just">
              <a:spcAft>
                <a:spcPts val="600"/>
              </a:spcAft>
            </a:pPr>
            <a:r>
              <a:rPr lang="tr-TR" dirty="0">
                <a:solidFill>
                  <a:schemeClr val="tx1"/>
                </a:solidFill>
                <a:latin typeface="Calibri" pitchFamily="34" charset="0"/>
                <a:cs typeface="Calibri" pitchFamily="34" charset="0"/>
              </a:rPr>
              <a:t>bası yaraları</a:t>
            </a:r>
          </a:p>
          <a:p>
            <a:pPr algn="just">
              <a:spcAft>
                <a:spcPts val="600"/>
              </a:spcAft>
            </a:pPr>
            <a:r>
              <a:rPr lang="tr-TR" dirty="0">
                <a:solidFill>
                  <a:schemeClr val="tx1"/>
                </a:solidFill>
                <a:latin typeface="Calibri" pitchFamily="34" charset="0"/>
                <a:cs typeface="Calibri" pitchFamily="34" charset="0"/>
              </a:rPr>
              <a:t>uyku bozuklukları</a:t>
            </a:r>
          </a:p>
          <a:p>
            <a:pPr algn="just">
              <a:spcAft>
                <a:spcPts val="600"/>
              </a:spcAft>
            </a:pPr>
            <a:r>
              <a:rPr lang="tr-TR" dirty="0">
                <a:solidFill>
                  <a:schemeClr val="tx1"/>
                </a:solidFill>
                <a:latin typeface="Calibri" pitchFamily="34" charset="0"/>
                <a:cs typeface="Calibri" pitchFamily="34" charset="0"/>
              </a:rPr>
              <a:t>psikolojik sıkıntılar</a:t>
            </a:r>
          </a:p>
          <a:p>
            <a:pPr algn="just">
              <a:spcAft>
                <a:spcPts val="600"/>
              </a:spcAft>
            </a:pPr>
            <a:r>
              <a:rPr lang="tr-TR" dirty="0">
                <a:solidFill>
                  <a:schemeClr val="tx1"/>
                </a:solidFill>
                <a:latin typeface="Calibri" pitchFamily="34" charset="0"/>
                <a:cs typeface="Calibri" pitchFamily="34" charset="0"/>
              </a:rPr>
              <a:t>sosyal izolasyon</a:t>
            </a:r>
          </a:p>
          <a:p>
            <a:pPr algn="just">
              <a:spcAft>
                <a:spcPts val="600"/>
              </a:spcAft>
            </a:pPr>
            <a:r>
              <a:rPr lang="tr-TR" dirty="0">
                <a:solidFill>
                  <a:schemeClr val="tx1"/>
                </a:solidFill>
                <a:latin typeface="Calibri" pitchFamily="34" charset="0"/>
                <a:cs typeface="Calibri" pitchFamily="34" charset="0"/>
              </a:rPr>
              <a:t>kendine güven ve saygı yitimi</a:t>
            </a:r>
          </a:p>
          <a:p>
            <a:pPr algn="just">
              <a:spcAft>
                <a:spcPts val="600"/>
              </a:spcAft>
            </a:pPr>
            <a:r>
              <a:rPr lang="tr-TR" dirty="0">
                <a:solidFill>
                  <a:schemeClr val="tx1"/>
                </a:solidFill>
                <a:latin typeface="Calibri" pitchFamily="34" charset="0"/>
                <a:cs typeface="Calibri" pitchFamily="34" charset="0"/>
              </a:rPr>
              <a:t>düşme riskinde artış</a:t>
            </a:r>
          </a:p>
          <a:p>
            <a:pPr algn="just">
              <a:spcAft>
                <a:spcPts val="600"/>
              </a:spcAft>
            </a:pPr>
            <a:r>
              <a:rPr lang="tr-TR" dirty="0">
                <a:solidFill>
                  <a:schemeClr val="tx1"/>
                </a:solidFill>
                <a:latin typeface="Calibri" pitchFamily="34" charset="0"/>
                <a:cs typeface="Calibri" pitchFamily="34" charset="0"/>
              </a:rPr>
              <a:t>yaşam kalitesinin düşme</a:t>
            </a:r>
          </a:p>
          <a:p>
            <a:pPr algn="just">
              <a:spcAft>
                <a:spcPts val="600"/>
              </a:spcAft>
            </a:pPr>
            <a:r>
              <a:rPr lang="tr-TR" dirty="0">
                <a:solidFill>
                  <a:schemeClr val="tx1"/>
                </a:solidFill>
                <a:latin typeface="Calibri" pitchFamily="34" charset="0"/>
                <a:cs typeface="Calibri" pitchFamily="34" charset="0"/>
              </a:rPr>
              <a:t>bakım evine yerleştirme riskinde artış</a:t>
            </a:r>
          </a:p>
          <a:p>
            <a:pPr algn="just">
              <a:spcAft>
                <a:spcPts val="600"/>
              </a:spcAft>
            </a:pPr>
            <a:r>
              <a:rPr lang="tr-TR" dirty="0">
                <a:solidFill>
                  <a:schemeClr val="tx1"/>
                </a:solidFill>
                <a:latin typeface="Calibri" pitchFamily="34" charset="0"/>
                <a:cs typeface="Calibri" pitchFamily="34" charset="0"/>
              </a:rPr>
              <a:t>bakıcıda ise tükenmişlik ve depresyon</a:t>
            </a:r>
          </a:p>
          <a:p>
            <a:endParaRPr lang="tr-TR" dirty="0">
              <a:solidFill>
                <a:schemeClr val="tx1"/>
              </a:solidFill>
              <a:latin typeface="Calibri" pitchFamily="34" charset="0"/>
              <a:cs typeface="Calibri" pitchFamily="34" charset="0"/>
            </a:endParaRPr>
          </a:p>
        </p:txBody>
      </p:sp>
      <p:sp>
        <p:nvSpPr>
          <p:cNvPr id="5" name="AutoShape 2" descr="Fonksiyonel inkontinans Hemşirelik Bakım Planı - Hemşireler Kulübü"/>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4" descr="Fonksiyonel inkontinans Hemşirelik Bakım Planı - Hemşireler Kulübü"/>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6" descr="Fonksiyonel inkontinans Hemşirelik Bakım Planı - Hemşireler Kulübü"/>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6392" name="Picture 8" descr="İdrar Kaçırma (Üriner İnkontinans) Nedi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99070" y="4652888"/>
            <a:ext cx="4076700" cy="1881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2131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798320"/>
            <a:ext cx="10515600" cy="4792979"/>
          </a:xfrm>
        </p:spPr>
        <p:txBody>
          <a:bodyPr>
            <a:normAutofit/>
          </a:bodyPr>
          <a:lstStyle/>
          <a:p>
            <a:pPr>
              <a:buFont typeface="Wingdings" panose="05000000000000000000" pitchFamily="2" charset="2"/>
              <a:buChar char="Ø"/>
            </a:pPr>
            <a:r>
              <a:rPr lang="tr-TR" sz="2200" b="1" dirty="0">
                <a:solidFill>
                  <a:schemeClr val="tx1"/>
                </a:solidFill>
                <a:latin typeface="Calibri" pitchFamily="34" charset="0"/>
                <a:cs typeface="Calibri" pitchFamily="34" charset="0"/>
              </a:rPr>
              <a:t>Stres inkontinansı</a:t>
            </a:r>
          </a:p>
          <a:p>
            <a:pPr>
              <a:buFont typeface="Wingdings" panose="05000000000000000000" pitchFamily="2" charset="2"/>
              <a:buChar char="Ø"/>
            </a:pPr>
            <a:endParaRPr lang="tr-TR" sz="2200" dirty="0">
              <a:solidFill>
                <a:schemeClr val="tx1"/>
              </a:solidFill>
              <a:latin typeface="Calibri" pitchFamily="34" charset="0"/>
              <a:cs typeface="Calibri" pitchFamily="34" charset="0"/>
            </a:endParaRPr>
          </a:p>
          <a:p>
            <a:pPr marL="0" indent="0">
              <a:buNone/>
            </a:pPr>
            <a:r>
              <a:rPr lang="tr-TR" sz="2200" dirty="0">
                <a:solidFill>
                  <a:schemeClr val="tx1"/>
                </a:solidFill>
                <a:latin typeface="Calibri" pitchFamily="34" charset="0"/>
                <a:cs typeface="Calibri" pitchFamily="34" charset="0"/>
              </a:rPr>
              <a:t>Semptomlar:  </a:t>
            </a:r>
            <a:r>
              <a:rPr lang="tr-TR" sz="2200" dirty="0" err="1">
                <a:solidFill>
                  <a:schemeClr val="tx1"/>
                </a:solidFill>
                <a:latin typeface="Calibri" pitchFamily="34" charset="0"/>
                <a:cs typeface="Calibri" pitchFamily="34" charset="0"/>
              </a:rPr>
              <a:t>İntraabdominal</a:t>
            </a:r>
            <a:r>
              <a:rPr lang="tr-TR" sz="2200" dirty="0">
                <a:solidFill>
                  <a:schemeClr val="tx1"/>
                </a:solidFill>
                <a:latin typeface="Calibri" pitchFamily="34" charset="0"/>
                <a:cs typeface="Calibri" pitchFamily="34" charset="0"/>
              </a:rPr>
              <a:t> basınç artışı ile istemsiz idrar kaçırma</a:t>
            </a:r>
          </a:p>
          <a:p>
            <a:pPr marL="0" indent="0">
              <a:buNone/>
            </a:pPr>
            <a:endParaRPr lang="tr-TR" sz="2200" dirty="0">
              <a:solidFill>
                <a:schemeClr val="tx1"/>
              </a:solidFill>
              <a:latin typeface="Calibri" pitchFamily="34" charset="0"/>
              <a:cs typeface="Calibri" pitchFamily="34" charset="0"/>
            </a:endParaRPr>
          </a:p>
          <a:p>
            <a:pPr marL="0" indent="0">
              <a:buNone/>
            </a:pPr>
            <a:r>
              <a:rPr lang="tr-TR" sz="2200" dirty="0">
                <a:solidFill>
                  <a:schemeClr val="tx1"/>
                </a:solidFill>
                <a:latin typeface="Calibri" pitchFamily="34" charset="0"/>
                <a:cs typeface="Calibri" pitchFamily="34" charset="0"/>
              </a:rPr>
              <a:t>Öykü:   Hastalar hangi aktivitelerin idrar kaçırmaya neden olacağını bilir</a:t>
            </a:r>
          </a:p>
          <a:p>
            <a:pPr marL="0" indent="0">
              <a:buNone/>
            </a:pPr>
            <a:endParaRPr lang="tr-TR" sz="2200" dirty="0">
              <a:solidFill>
                <a:schemeClr val="tx1"/>
              </a:solidFill>
              <a:latin typeface="Calibri" pitchFamily="34" charset="0"/>
              <a:cs typeface="Calibri" pitchFamily="34" charset="0"/>
            </a:endParaRPr>
          </a:p>
          <a:p>
            <a:pPr marL="0" indent="0">
              <a:buNone/>
            </a:pPr>
            <a:r>
              <a:rPr lang="tr-TR" sz="2200" dirty="0">
                <a:solidFill>
                  <a:schemeClr val="tx1"/>
                </a:solidFill>
                <a:latin typeface="Calibri" pitchFamily="34" charset="0"/>
                <a:cs typeface="Calibri" pitchFamily="34" charset="0"/>
              </a:rPr>
              <a:t>Nedenler:  </a:t>
            </a:r>
            <a:r>
              <a:rPr lang="tr-TR" sz="2200" dirty="0" err="1">
                <a:solidFill>
                  <a:schemeClr val="tx1"/>
                </a:solidFill>
                <a:latin typeface="Calibri" pitchFamily="34" charset="0"/>
                <a:cs typeface="Calibri" pitchFamily="34" charset="0"/>
              </a:rPr>
              <a:t>Üretral</a:t>
            </a:r>
            <a:r>
              <a:rPr lang="tr-TR" sz="2200" dirty="0">
                <a:solidFill>
                  <a:schemeClr val="tx1"/>
                </a:solidFill>
                <a:latin typeface="Calibri" pitchFamily="34" charset="0"/>
                <a:cs typeface="Calibri" pitchFamily="34" charset="0"/>
              </a:rPr>
              <a:t> </a:t>
            </a:r>
            <a:r>
              <a:rPr lang="tr-TR" sz="2200" dirty="0" err="1">
                <a:solidFill>
                  <a:schemeClr val="tx1"/>
                </a:solidFill>
                <a:latin typeface="Calibri" pitchFamily="34" charset="0"/>
                <a:cs typeface="Calibri" pitchFamily="34" charset="0"/>
              </a:rPr>
              <a:t>hipermobilite</a:t>
            </a:r>
            <a:r>
              <a:rPr lang="tr-TR" sz="2200" dirty="0">
                <a:solidFill>
                  <a:schemeClr val="tx1"/>
                </a:solidFill>
                <a:latin typeface="Calibri" pitchFamily="34" charset="0"/>
                <a:cs typeface="Calibri" pitchFamily="34" charset="0"/>
              </a:rPr>
              <a:t>, </a:t>
            </a:r>
            <a:r>
              <a:rPr lang="tr-TR" sz="2200" dirty="0" err="1">
                <a:solidFill>
                  <a:schemeClr val="tx1"/>
                </a:solidFill>
                <a:latin typeface="Calibri" pitchFamily="34" charset="0"/>
                <a:cs typeface="Calibri" pitchFamily="34" charset="0"/>
              </a:rPr>
              <a:t>sfinkter</a:t>
            </a:r>
            <a:r>
              <a:rPr lang="tr-TR" sz="2200" dirty="0">
                <a:solidFill>
                  <a:schemeClr val="tx1"/>
                </a:solidFill>
                <a:latin typeface="Calibri" pitchFamily="34" charset="0"/>
                <a:cs typeface="Calibri" pitchFamily="34" charset="0"/>
              </a:rPr>
              <a:t> </a:t>
            </a:r>
            <a:r>
              <a:rPr lang="tr-TR" sz="2200" dirty="0" err="1">
                <a:solidFill>
                  <a:schemeClr val="tx1"/>
                </a:solidFill>
                <a:latin typeface="Calibri" pitchFamily="34" charset="0"/>
                <a:cs typeface="Calibri" pitchFamily="34" charset="0"/>
              </a:rPr>
              <a:t>disfonksiyonu</a:t>
            </a:r>
            <a:r>
              <a:rPr lang="tr-TR" sz="2200" dirty="0">
                <a:solidFill>
                  <a:schemeClr val="tx1"/>
                </a:solidFill>
                <a:latin typeface="Calibri" pitchFamily="34" charset="0"/>
                <a:cs typeface="Calibri" pitchFamily="34" charset="0"/>
              </a:rPr>
              <a:t>, radikal </a:t>
            </a:r>
            <a:r>
              <a:rPr lang="tr-TR" sz="2200" dirty="0" err="1">
                <a:solidFill>
                  <a:schemeClr val="tx1"/>
                </a:solidFill>
                <a:latin typeface="Calibri" pitchFamily="34" charset="0"/>
                <a:cs typeface="Calibri" pitchFamily="34" charset="0"/>
              </a:rPr>
              <a:t>prostatektomi</a:t>
            </a:r>
            <a:endParaRPr lang="tr-TR" sz="2200" dirty="0">
              <a:solidFill>
                <a:schemeClr val="tx1"/>
              </a:solidFill>
              <a:latin typeface="Calibri" pitchFamily="34" charset="0"/>
              <a:cs typeface="Calibri" pitchFamily="34" charset="0"/>
            </a:endParaRPr>
          </a:p>
          <a:p>
            <a:pPr marL="0" indent="0">
              <a:buNone/>
            </a:pPr>
            <a:endParaRPr lang="tr-TR" sz="2200" dirty="0">
              <a:solidFill>
                <a:schemeClr val="tx1"/>
              </a:solidFill>
              <a:latin typeface="Calibri" pitchFamily="34" charset="0"/>
              <a:cs typeface="Calibri" pitchFamily="34" charset="0"/>
            </a:endParaRPr>
          </a:p>
          <a:p>
            <a:pPr marL="0" indent="0">
              <a:buNone/>
            </a:pPr>
            <a:r>
              <a:rPr lang="tr-TR" sz="2200" dirty="0">
                <a:solidFill>
                  <a:schemeClr val="tx1"/>
                </a:solidFill>
                <a:latin typeface="Calibri" pitchFamily="34" charset="0"/>
                <a:cs typeface="Calibri" pitchFamily="34" charset="0"/>
              </a:rPr>
              <a:t>Primer tedavi:  </a:t>
            </a:r>
            <a:r>
              <a:rPr lang="tr-TR" sz="2200" dirty="0" err="1">
                <a:solidFill>
                  <a:schemeClr val="tx1"/>
                </a:solidFill>
                <a:latin typeface="Calibri" pitchFamily="34" charset="0"/>
                <a:cs typeface="Calibri" pitchFamily="34" charset="0"/>
              </a:rPr>
              <a:t>Voiding</a:t>
            </a:r>
            <a:r>
              <a:rPr lang="tr-TR" sz="2200" dirty="0">
                <a:solidFill>
                  <a:schemeClr val="tx1"/>
                </a:solidFill>
                <a:latin typeface="Calibri" pitchFamily="34" charset="0"/>
                <a:cs typeface="Calibri" pitchFamily="34" charset="0"/>
              </a:rPr>
              <a:t> çizelgesi, pelvik kas egzersizleri</a:t>
            </a:r>
          </a:p>
        </p:txBody>
      </p:sp>
      <p:sp>
        <p:nvSpPr>
          <p:cNvPr id="6" name="Unvan 1">
            <a:extLst>
              <a:ext uri="{FF2B5EF4-FFF2-40B4-BE49-F238E27FC236}">
                <a16:creationId xmlns="" xmlns:a16="http://schemas.microsoft.com/office/drawing/2014/main" id="{5A84A90F-C13B-4D8B-0B4E-45781A06FE6F}"/>
              </a:ext>
            </a:extLst>
          </p:cNvPr>
          <p:cNvSpPr>
            <a:spLocks noGrp="1"/>
          </p:cNvSpPr>
          <p:nvPr>
            <p:ph type="title"/>
          </p:nvPr>
        </p:nvSpPr>
        <p:spPr>
          <a:xfrm>
            <a:off x="838200" y="365125"/>
            <a:ext cx="10515600" cy="1325563"/>
          </a:xfrm>
        </p:spPr>
        <p:txBody>
          <a:bodyPr>
            <a:normAutofit/>
          </a:bodyPr>
          <a:lstStyle/>
          <a:p>
            <a:r>
              <a:rPr lang="tr-TR" sz="3200" dirty="0">
                <a:solidFill>
                  <a:schemeClr val="tx1"/>
                </a:solidFill>
                <a:effectLst/>
                <a:latin typeface="Calibri" pitchFamily="34" charset="0"/>
                <a:cs typeface="Calibri" pitchFamily="34" charset="0"/>
              </a:rPr>
              <a:t>Yaşlılarda Üriner İnkontinans</a:t>
            </a:r>
          </a:p>
        </p:txBody>
      </p:sp>
      <p:pic>
        <p:nvPicPr>
          <p:cNvPr id="17410" name="Picture 2" descr="STRES İNKONTİNANS (Stres tipi idrar kaçırma) TEDAVİ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7985" y="4605337"/>
            <a:ext cx="3696811" cy="2126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4801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dirty="0">
                <a:solidFill>
                  <a:schemeClr val="tx1"/>
                </a:solidFill>
                <a:effectLst/>
                <a:latin typeface="Calibri" pitchFamily="34" charset="0"/>
                <a:cs typeface="Calibri" pitchFamily="34" charset="0"/>
              </a:rPr>
              <a:t>Yaşlılarda Üriner İnkontinans</a:t>
            </a:r>
          </a:p>
        </p:txBody>
      </p:sp>
      <p:sp>
        <p:nvSpPr>
          <p:cNvPr id="3" name="İçerik Yer Tutucusu 2"/>
          <p:cNvSpPr>
            <a:spLocks noGrp="1"/>
          </p:cNvSpPr>
          <p:nvPr>
            <p:ph idx="1"/>
          </p:nvPr>
        </p:nvSpPr>
        <p:spPr>
          <a:xfrm>
            <a:off x="838200" y="1690688"/>
            <a:ext cx="10515600" cy="5032375"/>
          </a:xfrm>
        </p:spPr>
        <p:txBody>
          <a:bodyPr>
            <a:normAutofit/>
          </a:bodyPr>
          <a:lstStyle/>
          <a:p>
            <a:pPr>
              <a:buFont typeface="Wingdings" panose="05000000000000000000" pitchFamily="2" charset="2"/>
              <a:buChar char="Ø"/>
            </a:pPr>
            <a:r>
              <a:rPr lang="tr-TR" sz="2200" b="1" dirty="0">
                <a:solidFill>
                  <a:schemeClr val="tx1"/>
                </a:solidFill>
                <a:latin typeface="Calibri" pitchFamily="34" charset="0"/>
                <a:cs typeface="Calibri" pitchFamily="34" charset="0"/>
              </a:rPr>
              <a:t>Sıkışma İnkontinansı</a:t>
            </a:r>
          </a:p>
          <a:p>
            <a:endParaRPr lang="tr-TR" sz="2200" dirty="0">
              <a:solidFill>
                <a:schemeClr val="tx1"/>
              </a:solidFill>
              <a:latin typeface="Calibri" pitchFamily="34" charset="0"/>
              <a:cs typeface="Calibri" pitchFamily="34" charset="0"/>
            </a:endParaRPr>
          </a:p>
          <a:p>
            <a:pPr marL="0" indent="0">
              <a:buNone/>
            </a:pPr>
            <a:r>
              <a:rPr lang="tr-TR" sz="2200" dirty="0">
                <a:solidFill>
                  <a:schemeClr val="tx1"/>
                </a:solidFill>
                <a:latin typeface="Calibri" pitchFamily="34" charset="0"/>
                <a:cs typeface="Calibri" pitchFamily="34" charset="0"/>
              </a:rPr>
              <a:t>Semptomlar:  İdrar kesesinin dolmasının ardından işemenin ertelenmesindeki yetersizlik sonucu idrar kaçırma</a:t>
            </a:r>
          </a:p>
          <a:p>
            <a:pPr marL="0" indent="0">
              <a:buNone/>
            </a:pPr>
            <a:endParaRPr lang="tr-TR" sz="2200" dirty="0">
              <a:solidFill>
                <a:schemeClr val="tx1"/>
              </a:solidFill>
              <a:latin typeface="Calibri" pitchFamily="34" charset="0"/>
              <a:cs typeface="Calibri" pitchFamily="34" charset="0"/>
            </a:endParaRPr>
          </a:p>
          <a:p>
            <a:pPr marL="0" indent="0">
              <a:buNone/>
            </a:pPr>
            <a:r>
              <a:rPr lang="tr-TR" sz="2200" dirty="0" err="1">
                <a:solidFill>
                  <a:schemeClr val="tx1"/>
                </a:solidFill>
                <a:latin typeface="Calibri" pitchFamily="34" charset="0"/>
                <a:cs typeface="Calibri" pitchFamily="34" charset="0"/>
              </a:rPr>
              <a:t>Öykü:İdrar</a:t>
            </a:r>
            <a:r>
              <a:rPr lang="tr-TR" sz="2200" dirty="0">
                <a:solidFill>
                  <a:schemeClr val="tx1"/>
                </a:solidFill>
                <a:latin typeface="Calibri" pitchFamily="34" charset="0"/>
                <a:cs typeface="Calibri" pitchFamily="34" charset="0"/>
              </a:rPr>
              <a:t> kaçırma minimalden tamamına kadar değişebilir. </a:t>
            </a:r>
            <a:r>
              <a:rPr lang="tr-TR" sz="2200" dirty="0" err="1">
                <a:solidFill>
                  <a:schemeClr val="tx1"/>
                </a:solidFill>
                <a:latin typeface="Calibri" pitchFamily="34" charset="0"/>
                <a:cs typeface="Calibri" pitchFamily="34" charset="0"/>
              </a:rPr>
              <a:t>Poliüri</a:t>
            </a:r>
            <a:r>
              <a:rPr lang="tr-TR" sz="2200" dirty="0">
                <a:solidFill>
                  <a:schemeClr val="tx1"/>
                </a:solidFill>
                <a:latin typeface="Calibri" pitchFamily="34" charset="0"/>
                <a:cs typeface="Calibri" pitchFamily="34" charset="0"/>
              </a:rPr>
              <a:t> ve </a:t>
            </a:r>
            <a:r>
              <a:rPr lang="tr-TR" sz="2200" dirty="0" err="1">
                <a:solidFill>
                  <a:schemeClr val="tx1"/>
                </a:solidFill>
                <a:latin typeface="Calibri" pitchFamily="34" charset="0"/>
                <a:cs typeface="Calibri" pitchFamily="34" charset="0"/>
              </a:rPr>
              <a:t>nokturi</a:t>
            </a:r>
            <a:r>
              <a:rPr lang="tr-TR" sz="2200" dirty="0">
                <a:solidFill>
                  <a:schemeClr val="tx1"/>
                </a:solidFill>
                <a:latin typeface="Calibri" pitchFamily="34" charset="0"/>
                <a:cs typeface="Calibri" pitchFamily="34" charset="0"/>
              </a:rPr>
              <a:t> sık</a:t>
            </a:r>
          </a:p>
          <a:p>
            <a:pPr marL="0" indent="0">
              <a:buNone/>
            </a:pPr>
            <a:endParaRPr lang="tr-TR" sz="2200" dirty="0">
              <a:solidFill>
                <a:schemeClr val="tx1"/>
              </a:solidFill>
              <a:latin typeface="Calibri" pitchFamily="34" charset="0"/>
              <a:cs typeface="Calibri" pitchFamily="34" charset="0"/>
            </a:endParaRPr>
          </a:p>
          <a:p>
            <a:pPr marL="0" indent="0">
              <a:buNone/>
            </a:pPr>
            <a:r>
              <a:rPr lang="tr-TR" sz="2200" dirty="0" err="1">
                <a:solidFill>
                  <a:schemeClr val="tx1"/>
                </a:solidFill>
                <a:latin typeface="Calibri" pitchFamily="34" charset="0"/>
                <a:cs typeface="Calibri" pitchFamily="34" charset="0"/>
              </a:rPr>
              <a:t>Nedenler:Detrusor</a:t>
            </a:r>
            <a:r>
              <a:rPr lang="tr-TR" sz="2200" dirty="0">
                <a:solidFill>
                  <a:schemeClr val="tx1"/>
                </a:solidFill>
                <a:latin typeface="Calibri" pitchFamily="34" charset="0"/>
                <a:cs typeface="Calibri" pitchFamily="34" charset="0"/>
              </a:rPr>
              <a:t> kas aşırı aktivitesi, nörolojik bozukluklar</a:t>
            </a:r>
          </a:p>
          <a:p>
            <a:pPr marL="0" indent="0">
              <a:buNone/>
            </a:pPr>
            <a:endParaRPr lang="tr-TR" sz="2200" dirty="0">
              <a:solidFill>
                <a:schemeClr val="tx1"/>
              </a:solidFill>
              <a:latin typeface="Calibri" pitchFamily="34" charset="0"/>
              <a:cs typeface="Calibri" pitchFamily="34" charset="0"/>
            </a:endParaRPr>
          </a:p>
          <a:p>
            <a:pPr marL="0" indent="0">
              <a:buNone/>
            </a:pPr>
            <a:r>
              <a:rPr lang="tr-TR" sz="2200" dirty="0" err="1">
                <a:solidFill>
                  <a:schemeClr val="tx1"/>
                </a:solidFill>
                <a:latin typeface="Calibri" pitchFamily="34" charset="0"/>
                <a:cs typeface="Calibri" pitchFamily="34" charset="0"/>
              </a:rPr>
              <a:t>Primer</a:t>
            </a:r>
            <a:r>
              <a:rPr lang="tr-TR" sz="2200" dirty="0">
                <a:solidFill>
                  <a:schemeClr val="tx1"/>
                </a:solidFill>
                <a:latin typeface="Calibri" pitchFamily="34" charset="0"/>
                <a:cs typeface="Calibri" pitchFamily="34" charset="0"/>
              </a:rPr>
              <a:t> tedavi:  Mesane egzersizi, </a:t>
            </a:r>
            <a:r>
              <a:rPr lang="tr-TR" sz="2200" dirty="0" err="1">
                <a:solidFill>
                  <a:schemeClr val="tx1"/>
                </a:solidFill>
                <a:latin typeface="Calibri" pitchFamily="34" charset="0"/>
                <a:cs typeface="Calibri" pitchFamily="34" charset="0"/>
              </a:rPr>
              <a:t>antimuskarinik</a:t>
            </a:r>
            <a:r>
              <a:rPr lang="tr-TR" sz="2200" dirty="0">
                <a:solidFill>
                  <a:schemeClr val="tx1"/>
                </a:solidFill>
                <a:latin typeface="Calibri" pitchFamily="34" charset="0"/>
                <a:cs typeface="Calibri" pitchFamily="34" charset="0"/>
              </a:rPr>
              <a:t> tedavi, </a:t>
            </a:r>
            <a:r>
              <a:rPr lang="tr-TR" sz="2200" dirty="0" err="1">
                <a:solidFill>
                  <a:schemeClr val="tx1"/>
                </a:solidFill>
                <a:latin typeface="Calibri" pitchFamily="34" charset="0"/>
                <a:cs typeface="Calibri" pitchFamily="34" charset="0"/>
              </a:rPr>
              <a:t>topikal</a:t>
            </a:r>
            <a:r>
              <a:rPr lang="tr-TR" sz="2200" dirty="0">
                <a:solidFill>
                  <a:schemeClr val="tx1"/>
                </a:solidFill>
                <a:latin typeface="Calibri" pitchFamily="34" charset="0"/>
                <a:cs typeface="Calibri" pitchFamily="34" charset="0"/>
              </a:rPr>
              <a:t> östrojen</a:t>
            </a:r>
          </a:p>
          <a:p>
            <a:endParaRPr lang="tr-TR" sz="2200" dirty="0">
              <a:solidFill>
                <a:schemeClr val="tx1"/>
              </a:solidFill>
              <a:latin typeface="Calibri" pitchFamily="34" charset="0"/>
              <a:cs typeface="Calibri" pitchFamily="34" charset="0"/>
            </a:endParaRPr>
          </a:p>
        </p:txBody>
      </p:sp>
      <p:pic>
        <p:nvPicPr>
          <p:cNvPr id="15362" name="Picture 2" descr="BİRİNCİ BASAMAKTA ÜRİNER İNKONTİNANSA YAKLAŞIM - ppt video online indi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64650" y="4515327"/>
            <a:ext cx="2927350" cy="2195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2405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dirty="0">
                <a:solidFill>
                  <a:schemeClr val="tx1"/>
                </a:solidFill>
                <a:effectLst/>
                <a:latin typeface="Calibri" pitchFamily="34" charset="0"/>
                <a:cs typeface="Calibri" pitchFamily="34" charset="0"/>
              </a:rPr>
              <a:t>Yaşlılarda Üriner İnkontinans</a:t>
            </a:r>
          </a:p>
        </p:txBody>
      </p:sp>
      <p:sp>
        <p:nvSpPr>
          <p:cNvPr id="3" name="İçerik Yer Tutucusu 2"/>
          <p:cNvSpPr>
            <a:spLocks noGrp="1"/>
          </p:cNvSpPr>
          <p:nvPr>
            <p:ph idx="1"/>
          </p:nvPr>
        </p:nvSpPr>
        <p:spPr/>
        <p:txBody>
          <a:bodyPr/>
          <a:lstStyle/>
          <a:p>
            <a:pPr>
              <a:buFont typeface="Wingdings" panose="05000000000000000000" pitchFamily="2" charset="2"/>
              <a:buChar char="Ø"/>
            </a:pPr>
            <a:r>
              <a:rPr lang="tr-TR" b="1" dirty="0" err="1">
                <a:solidFill>
                  <a:schemeClr val="tx1"/>
                </a:solidFill>
                <a:latin typeface="Calibri" pitchFamily="34" charset="0"/>
                <a:cs typeface="Calibri" pitchFamily="34" charset="0"/>
              </a:rPr>
              <a:t>Mikst</a:t>
            </a:r>
            <a:r>
              <a:rPr lang="tr-TR" b="1" dirty="0">
                <a:solidFill>
                  <a:schemeClr val="tx1"/>
                </a:solidFill>
                <a:latin typeface="Calibri" pitchFamily="34" charset="0"/>
                <a:cs typeface="Calibri" pitchFamily="34" charset="0"/>
              </a:rPr>
              <a:t> tip inkontinans</a:t>
            </a:r>
          </a:p>
          <a:p>
            <a:endParaRPr lang="tr-TR" b="1" dirty="0">
              <a:solidFill>
                <a:schemeClr val="tx1"/>
              </a:solidFill>
              <a:latin typeface="Calibri" pitchFamily="34" charset="0"/>
              <a:cs typeface="Calibri" pitchFamily="34" charset="0"/>
            </a:endParaRPr>
          </a:p>
          <a:p>
            <a:pPr marL="0" indent="0">
              <a:buNone/>
            </a:pPr>
            <a:r>
              <a:rPr lang="tr-TR" sz="2400" dirty="0">
                <a:solidFill>
                  <a:schemeClr val="tx1"/>
                </a:solidFill>
                <a:latin typeface="Calibri" pitchFamily="34" charset="0"/>
                <a:cs typeface="Calibri" pitchFamily="34" charset="0"/>
              </a:rPr>
              <a:t>Semptomlar:  sıkışma ve stres semptomlarının kombinasyonu</a:t>
            </a:r>
          </a:p>
          <a:p>
            <a:pPr marL="0" indent="0">
              <a:buNone/>
            </a:pPr>
            <a:endParaRPr lang="tr-TR" sz="2400" dirty="0">
              <a:solidFill>
                <a:schemeClr val="tx1"/>
              </a:solidFill>
              <a:latin typeface="Calibri" pitchFamily="34" charset="0"/>
              <a:cs typeface="Calibri" pitchFamily="34" charset="0"/>
            </a:endParaRPr>
          </a:p>
          <a:p>
            <a:pPr marL="0" indent="0">
              <a:buNone/>
            </a:pPr>
            <a:r>
              <a:rPr lang="tr-TR" sz="2400" dirty="0">
                <a:solidFill>
                  <a:schemeClr val="tx1"/>
                </a:solidFill>
                <a:latin typeface="Calibri" pitchFamily="34" charset="0"/>
                <a:cs typeface="Calibri" pitchFamily="34" charset="0"/>
              </a:rPr>
              <a:t>Öykü: Hangisi daha endişe vericiyse onu tarifler</a:t>
            </a:r>
          </a:p>
          <a:p>
            <a:pPr marL="0" indent="0">
              <a:buNone/>
            </a:pPr>
            <a:endParaRPr lang="tr-TR" sz="2400" dirty="0">
              <a:solidFill>
                <a:schemeClr val="tx1"/>
              </a:solidFill>
              <a:latin typeface="Calibri" pitchFamily="34" charset="0"/>
              <a:cs typeface="Calibri" pitchFamily="34" charset="0"/>
            </a:endParaRPr>
          </a:p>
          <a:p>
            <a:pPr marL="0" indent="0">
              <a:buNone/>
            </a:pPr>
            <a:r>
              <a:rPr lang="tr-TR" sz="2400" dirty="0">
                <a:solidFill>
                  <a:schemeClr val="tx1"/>
                </a:solidFill>
                <a:latin typeface="Calibri" pitchFamily="34" charset="0"/>
                <a:cs typeface="Calibri" pitchFamily="34" charset="0"/>
              </a:rPr>
              <a:t>Nedenler: Sıkışma ve stres nedenlerinin kombinasyonu</a:t>
            </a:r>
          </a:p>
          <a:p>
            <a:pPr marL="0" indent="0">
              <a:buNone/>
            </a:pPr>
            <a:endParaRPr lang="tr-TR" sz="2400" dirty="0">
              <a:solidFill>
                <a:schemeClr val="tx1"/>
              </a:solidFill>
              <a:latin typeface="Calibri" pitchFamily="34" charset="0"/>
              <a:cs typeface="Calibri" pitchFamily="34" charset="0"/>
            </a:endParaRPr>
          </a:p>
          <a:p>
            <a:pPr marL="0" indent="0">
              <a:buNone/>
            </a:pPr>
            <a:r>
              <a:rPr lang="tr-TR" sz="2400" dirty="0" err="1">
                <a:solidFill>
                  <a:schemeClr val="tx1"/>
                </a:solidFill>
                <a:latin typeface="Calibri" pitchFamily="34" charset="0"/>
                <a:cs typeface="Calibri" pitchFamily="34" charset="0"/>
              </a:rPr>
              <a:t>Primer</a:t>
            </a:r>
            <a:r>
              <a:rPr lang="tr-TR" sz="2400" dirty="0">
                <a:solidFill>
                  <a:schemeClr val="tx1"/>
                </a:solidFill>
                <a:latin typeface="Calibri" pitchFamily="34" charset="0"/>
                <a:cs typeface="Calibri" pitchFamily="34" charset="0"/>
              </a:rPr>
              <a:t> tedavi: En çok endişe verici semptomlar öncelikle hedeflenir</a:t>
            </a:r>
          </a:p>
          <a:p>
            <a:pPr marL="0" indent="0">
              <a:buNone/>
            </a:pPr>
            <a:endParaRPr lang="tr-TR"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16060510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dirty="0">
                <a:solidFill>
                  <a:schemeClr val="tx1"/>
                </a:solidFill>
                <a:effectLst/>
                <a:latin typeface="Calibri" pitchFamily="34" charset="0"/>
                <a:cs typeface="Calibri" pitchFamily="34" charset="0"/>
              </a:rPr>
              <a:t>Yaşlılarda Üriner İnkontinans</a:t>
            </a:r>
          </a:p>
        </p:txBody>
      </p:sp>
      <p:sp>
        <p:nvSpPr>
          <p:cNvPr id="3" name="İçerik Yer Tutucusu 2"/>
          <p:cNvSpPr>
            <a:spLocks noGrp="1"/>
          </p:cNvSpPr>
          <p:nvPr>
            <p:ph idx="1"/>
          </p:nvPr>
        </p:nvSpPr>
        <p:spPr>
          <a:xfrm>
            <a:off x="838200" y="1825624"/>
            <a:ext cx="10515600" cy="4879975"/>
          </a:xfrm>
        </p:spPr>
        <p:txBody>
          <a:bodyPr/>
          <a:lstStyle/>
          <a:p>
            <a:pPr>
              <a:buFont typeface="Wingdings" panose="05000000000000000000" pitchFamily="2" charset="2"/>
              <a:buChar char="Ø"/>
            </a:pPr>
            <a:r>
              <a:rPr lang="tr-TR" b="1" dirty="0">
                <a:solidFill>
                  <a:schemeClr val="tx1"/>
                </a:solidFill>
                <a:latin typeface="Calibri" pitchFamily="34" charset="0"/>
                <a:cs typeface="Calibri" pitchFamily="34" charset="0"/>
              </a:rPr>
              <a:t>Taşma inkontinansı</a:t>
            </a:r>
          </a:p>
          <a:p>
            <a:endParaRPr lang="tr-TR" b="1" dirty="0">
              <a:solidFill>
                <a:schemeClr val="tx1"/>
              </a:solidFill>
              <a:latin typeface="Calibri" pitchFamily="34" charset="0"/>
              <a:cs typeface="Calibri" pitchFamily="34" charset="0"/>
            </a:endParaRPr>
          </a:p>
          <a:p>
            <a:pPr marL="0" indent="0">
              <a:buNone/>
            </a:pPr>
            <a:r>
              <a:rPr lang="tr-TR" sz="2400" dirty="0">
                <a:solidFill>
                  <a:schemeClr val="tx1"/>
                </a:solidFill>
                <a:latin typeface="Calibri" pitchFamily="34" charset="0"/>
                <a:cs typeface="Calibri" pitchFamily="34" charset="0"/>
              </a:rPr>
              <a:t>Semptomlar:  Aşırı genişleyen mesane üzerindeki mekanik zorlama sonucu idrar kaçırma</a:t>
            </a:r>
          </a:p>
          <a:p>
            <a:pPr marL="0" indent="0">
              <a:buNone/>
            </a:pPr>
            <a:endParaRPr lang="tr-TR" sz="2400" dirty="0">
              <a:solidFill>
                <a:schemeClr val="tx1"/>
              </a:solidFill>
              <a:latin typeface="Calibri" pitchFamily="34" charset="0"/>
              <a:cs typeface="Calibri" pitchFamily="34" charset="0"/>
            </a:endParaRPr>
          </a:p>
          <a:p>
            <a:pPr marL="0" indent="0">
              <a:buNone/>
            </a:pPr>
            <a:r>
              <a:rPr lang="tr-TR" sz="2400" dirty="0">
                <a:solidFill>
                  <a:schemeClr val="tx1"/>
                </a:solidFill>
                <a:latin typeface="Calibri" pitchFamily="34" charset="0"/>
                <a:cs typeface="Calibri" pitchFamily="34" charset="0"/>
              </a:rPr>
              <a:t>Öykü: Mesanenin boşalmasında bozukluk olmadıkça görülmez</a:t>
            </a:r>
          </a:p>
          <a:p>
            <a:pPr marL="0" indent="0">
              <a:buNone/>
            </a:pPr>
            <a:endParaRPr lang="tr-TR" sz="2400" dirty="0">
              <a:solidFill>
                <a:schemeClr val="tx1"/>
              </a:solidFill>
              <a:latin typeface="Calibri" pitchFamily="34" charset="0"/>
              <a:cs typeface="Calibri" pitchFamily="34" charset="0"/>
            </a:endParaRPr>
          </a:p>
          <a:p>
            <a:pPr marL="0" indent="0">
              <a:buNone/>
            </a:pPr>
            <a:r>
              <a:rPr lang="tr-TR" sz="2400" dirty="0" err="1">
                <a:solidFill>
                  <a:schemeClr val="tx1"/>
                </a:solidFill>
                <a:latin typeface="Calibri" pitchFamily="34" charset="0"/>
                <a:cs typeface="Calibri" pitchFamily="34" charset="0"/>
              </a:rPr>
              <a:t>Nedenler:Detrusor</a:t>
            </a:r>
            <a:r>
              <a:rPr lang="tr-TR" sz="2400" dirty="0">
                <a:solidFill>
                  <a:schemeClr val="tx1"/>
                </a:solidFill>
                <a:latin typeface="Calibri" pitchFamily="34" charset="0"/>
                <a:cs typeface="Calibri" pitchFamily="34" charset="0"/>
              </a:rPr>
              <a:t> başarısızlığı, nörolojik bozukluklar, DM, anatomik obstrüksiyon</a:t>
            </a:r>
          </a:p>
          <a:p>
            <a:pPr marL="0" indent="0">
              <a:buNone/>
            </a:pPr>
            <a:endParaRPr lang="tr-TR" sz="2400" dirty="0">
              <a:solidFill>
                <a:schemeClr val="tx1"/>
              </a:solidFill>
              <a:latin typeface="Calibri" pitchFamily="34" charset="0"/>
              <a:cs typeface="Calibri" pitchFamily="34" charset="0"/>
            </a:endParaRPr>
          </a:p>
          <a:p>
            <a:pPr marL="0" indent="0">
              <a:buNone/>
            </a:pPr>
            <a:r>
              <a:rPr lang="tr-TR" sz="2400" dirty="0" err="1">
                <a:solidFill>
                  <a:schemeClr val="tx1"/>
                </a:solidFill>
                <a:latin typeface="Calibri" pitchFamily="34" charset="0"/>
                <a:cs typeface="Calibri" pitchFamily="34" charset="0"/>
              </a:rPr>
              <a:t>Primer</a:t>
            </a:r>
            <a:r>
              <a:rPr lang="tr-TR" sz="2400" dirty="0">
                <a:solidFill>
                  <a:schemeClr val="tx1"/>
                </a:solidFill>
                <a:latin typeface="Calibri" pitchFamily="34" charset="0"/>
                <a:cs typeface="Calibri" pitchFamily="34" charset="0"/>
              </a:rPr>
              <a:t> </a:t>
            </a:r>
            <a:r>
              <a:rPr lang="tr-TR" sz="2400" dirty="0" err="1">
                <a:solidFill>
                  <a:schemeClr val="tx1"/>
                </a:solidFill>
                <a:latin typeface="Calibri" pitchFamily="34" charset="0"/>
                <a:cs typeface="Calibri" pitchFamily="34" charset="0"/>
              </a:rPr>
              <a:t>tedavi:Obstrüksiyonun</a:t>
            </a:r>
            <a:r>
              <a:rPr lang="tr-TR" sz="2400" dirty="0">
                <a:solidFill>
                  <a:schemeClr val="tx1"/>
                </a:solidFill>
                <a:latin typeface="Calibri" pitchFamily="34" charset="0"/>
                <a:cs typeface="Calibri" pitchFamily="34" charset="0"/>
              </a:rPr>
              <a:t> cerrahi olarak giderilmesi, </a:t>
            </a:r>
            <a:r>
              <a:rPr lang="tr-TR" sz="2400" dirty="0" err="1">
                <a:solidFill>
                  <a:schemeClr val="tx1"/>
                </a:solidFill>
                <a:latin typeface="Calibri" pitchFamily="34" charset="0"/>
                <a:cs typeface="Calibri" pitchFamily="34" charset="0"/>
              </a:rPr>
              <a:t>kateterizasyon</a:t>
            </a:r>
            <a:endParaRPr lang="tr-TR" sz="2400"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30611705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dirty="0">
                <a:solidFill>
                  <a:schemeClr val="tx1"/>
                </a:solidFill>
                <a:effectLst/>
                <a:latin typeface="Calibri" pitchFamily="34" charset="0"/>
                <a:cs typeface="Calibri" pitchFamily="34" charset="0"/>
              </a:rPr>
              <a:t>Yaşlılarda Üriner İnkontinans</a:t>
            </a:r>
          </a:p>
        </p:txBody>
      </p:sp>
      <p:sp>
        <p:nvSpPr>
          <p:cNvPr id="3" name="İçerik Yer Tutucusu 2"/>
          <p:cNvSpPr>
            <a:spLocks noGrp="1"/>
          </p:cNvSpPr>
          <p:nvPr>
            <p:ph idx="1"/>
          </p:nvPr>
        </p:nvSpPr>
        <p:spPr>
          <a:xfrm>
            <a:off x="838200" y="1825624"/>
            <a:ext cx="10515600" cy="4860925"/>
          </a:xfrm>
        </p:spPr>
        <p:txBody>
          <a:bodyPr/>
          <a:lstStyle/>
          <a:p>
            <a:pPr>
              <a:buFont typeface="Wingdings" panose="05000000000000000000" pitchFamily="2" charset="2"/>
              <a:buChar char="Ø"/>
            </a:pPr>
            <a:r>
              <a:rPr lang="tr-TR" b="1" dirty="0">
                <a:solidFill>
                  <a:schemeClr val="tx1"/>
                </a:solidFill>
                <a:latin typeface="Calibri" pitchFamily="34" charset="0"/>
                <a:cs typeface="Calibri" pitchFamily="34" charset="0"/>
              </a:rPr>
              <a:t>Fonksiyonel tip inkontinans</a:t>
            </a:r>
          </a:p>
          <a:p>
            <a:endParaRPr lang="tr-TR" dirty="0">
              <a:solidFill>
                <a:schemeClr val="tx1"/>
              </a:solidFill>
              <a:latin typeface="Calibri" pitchFamily="34" charset="0"/>
              <a:cs typeface="Calibri" pitchFamily="34" charset="0"/>
            </a:endParaRPr>
          </a:p>
          <a:p>
            <a:pPr marL="0" indent="0">
              <a:buNone/>
            </a:pPr>
            <a:r>
              <a:rPr lang="tr-TR" sz="2400" dirty="0">
                <a:solidFill>
                  <a:schemeClr val="tx1"/>
                </a:solidFill>
                <a:latin typeface="Calibri" pitchFamily="34" charset="0"/>
                <a:cs typeface="Calibri" pitchFamily="34" charset="0"/>
              </a:rPr>
              <a:t>Semptomlar:  Kognitif veya fiziksel fonksiyonların bozulması, psikolojik isteksizlik</a:t>
            </a:r>
          </a:p>
          <a:p>
            <a:pPr marL="0" indent="0">
              <a:buNone/>
            </a:pPr>
            <a:endParaRPr lang="tr-TR" sz="2400" dirty="0">
              <a:solidFill>
                <a:schemeClr val="tx1"/>
              </a:solidFill>
              <a:latin typeface="Calibri" pitchFamily="34" charset="0"/>
              <a:cs typeface="Calibri" pitchFamily="34" charset="0"/>
            </a:endParaRPr>
          </a:p>
          <a:p>
            <a:pPr marL="0" indent="0">
              <a:buNone/>
            </a:pPr>
            <a:r>
              <a:rPr lang="tr-TR" sz="2400" dirty="0" err="1">
                <a:solidFill>
                  <a:schemeClr val="tx1"/>
                </a:solidFill>
                <a:latin typeface="Calibri" pitchFamily="34" charset="0"/>
                <a:cs typeface="Calibri" pitchFamily="34" charset="0"/>
              </a:rPr>
              <a:t>Öykü:Fiziksel</a:t>
            </a:r>
            <a:r>
              <a:rPr lang="tr-TR" sz="2400" dirty="0">
                <a:solidFill>
                  <a:schemeClr val="tx1"/>
                </a:solidFill>
                <a:latin typeface="Calibri" pitchFamily="34" charset="0"/>
                <a:cs typeface="Calibri" pitchFamily="34" charset="0"/>
              </a:rPr>
              <a:t> veya kognitif bozulma, alt </a:t>
            </a:r>
            <a:r>
              <a:rPr lang="tr-TR" sz="2400" dirty="0" err="1">
                <a:solidFill>
                  <a:schemeClr val="tx1"/>
                </a:solidFill>
                <a:latin typeface="Calibri" pitchFamily="34" charset="0"/>
                <a:cs typeface="Calibri" pitchFamily="34" charset="0"/>
              </a:rPr>
              <a:t>üriner</a:t>
            </a:r>
            <a:r>
              <a:rPr lang="tr-TR" sz="2400" dirty="0">
                <a:solidFill>
                  <a:schemeClr val="tx1"/>
                </a:solidFill>
                <a:latin typeface="Calibri" pitchFamily="34" charset="0"/>
                <a:cs typeface="Calibri" pitchFamily="34" charset="0"/>
              </a:rPr>
              <a:t> sistemde </a:t>
            </a:r>
            <a:r>
              <a:rPr lang="tr-TR" sz="2400" dirty="0" err="1">
                <a:solidFill>
                  <a:schemeClr val="tx1"/>
                </a:solidFill>
                <a:latin typeface="Calibri" pitchFamily="34" charset="0"/>
                <a:cs typeface="Calibri" pitchFamily="34" charset="0"/>
              </a:rPr>
              <a:t>defisit</a:t>
            </a:r>
            <a:r>
              <a:rPr lang="tr-TR" sz="2400" dirty="0">
                <a:solidFill>
                  <a:schemeClr val="tx1"/>
                </a:solidFill>
                <a:latin typeface="Calibri" pitchFamily="34" charset="0"/>
                <a:cs typeface="Calibri" pitchFamily="34" charset="0"/>
              </a:rPr>
              <a:t> olabilir</a:t>
            </a:r>
          </a:p>
          <a:p>
            <a:pPr marL="0" indent="0">
              <a:buNone/>
            </a:pPr>
            <a:endParaRPr lang="tr-TR" sz="2400" dirty="0">
              <a:solidFill>
                <a:schemeClr val="tx1"/>
              </a:solidFill>
              <a:latin typeface="Calibri" pitchFamily="34" charset="0"/>
              <a:cs typeface="Calibri" pitchFamily="34" charset="0"/>
            </a:endParaRPr>
          </a:p>
          <a:p>
            <a:pPr marL="0" indent="0">
              <a:buNone/>
            </a:pPr>
            <a:r>
              <a:rPr lang="tr-TR" sz="2400" dirty="0">
                <a:solidFill>
                  <a:schemeClr val="tx1"/>
                </a:solidFill>
                <a:latin typeface="Calibri" pitchFamily="34" charset="0"/>
                <a:cs typeface="Calibri" pitchFamily="34" charset="0"/>
              </a:rPr>
              <a:t>Nedenler: </a:t>
            </a:r>
            <a:r>
              <a:rPr lang="tr-TR" sz="2400" dirty="0" err="1">
                <a:solidFill>
                  <a:schemeClr val="tx1"/>
                </a:solidFill>
                <a:latin typeface="Calibri" pitchFamily="34" charset="0"/>
                <a:cs typeface="Calibri" pitchFamily="34" charset="0"/>
              </a:rPr>
              <a:t>Mobilitede</a:t>
            </a:r>
            <a:r>
              <a:rPr lang="tr-TR" sz="2400" dirty="0">
                <a:solidFill>
                  <a:schemeClr val="tx1"/>
                </a:solidFill>
                <a:latin typeface="Calibri" pitchFamily="34" charset="0"/>
                <a:cs typeface="Calibri" pitchFamily="34" charset="0"/>
              </a:rPr>
              <a:t> bozulma, kognitif bozulma</a:t>
            </a:r>
          </a:p>
          <a:p>
            <a:pPr marL="0" indent="0">
              <a:buNone/>
            </a:pPr>
            <a:endParaRPr lang="tr-TR" sz="2400" dirty="0">
              <a:solidFill>
                <a:schemeClr val="tx1"/>
              </a:solidFill>
              <a:latin typeface="Calibri" pitchFamily="34" charset="0"/>
              <a:cs typeface="Calibri" pitchFamily="34" charset="0"/>
            </a:endParaRPr>
          </a:p>
          <a:p>
            <a:pPr marL="0" indent="0">
              <a:buNone/>
            </a:pPr>
            <a:r>
              <a:rPr lang="tr-TR" sz="2400" dirty="0" err="1">
                <a:solidFill>
                  <a:schemeClr val="tx1"/>
                </a:solidFill>
                <a:latin typeface="Calibri" pitchFamily="34" charset="0"/>
                <a:cs typeface="Calibri" pitchFamily="34" charset="0"/>
              </a:rPr>
              <a:t>Primer</a:t>
            </a:r>
            <a:r>
              <a:rPr lang="tr-TR" sz="2400" dirty="0">
                <a:solidFill>
                  <a:schemeClr val="tx1"/>
                </a:solidFill>
                <a:latin typeface="Calibri" pitchFamily="34" charset="0"/>
                <a:cs typeface="Calibri" pitchFamily="34" charset="0"/>
              </a:rPr>
              <a:t> tedavi: Davranışsal </a:t>
            </a:r>
            <a:r>
              <a:rPr lang="tr-TR" sz="2400" dirty="0" err="1">
                <a:solidFill>
                  <a:schemeClr val="tx1"/>
                </a:solidFill>
                <a:latin typeface="Calibri" pitchFamily="34" charset="0"/>
                <a:cs typeface="Calibri" pitchFamily="34" charset="0"/>
              </a:rPr>
              <a:t>müdehale</a:t>
            </a:r>
            <a:r>
              <a:rPr lang="tr-TR" sz="2400" dirty="0">
                <a:solidFill>
                  <a:schemeClr val="tx1"/>
                </a:solidFill>
                <a:latin typeface="Calibri" pitchFamily="34" charset="0"/>
                <a:cs typeface="Calibri" pitchFamily="34" charset="0"/>
              </a:rPr>
              <a:t>, çevresel adaptasyon</a:t>
            </a:r>
          </a:p>
          <a:p>
            <a:pPr marL="0" indent="0">
              <a:buNone/>
            </a:pPr>
            <a:endParaRPr lang="tr-TR"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38812271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dirty="0">
                <a:solidFill>
                  <a:schemeClr val="tx1"/>
                </a:solidFill>
                <a:effectLst/>
                <a:latin typeface="Calibri" pitchFamily="34" charset="0"/>
                <a:cs typeface="Calibri" pitchFamily="34" charset="0"/>
              </a:rPr>
              <a:t>Yaşlılarda Üriner İnkontinans</a:t>
            </a:r>
          </a:p>
        </p:txBody>
      </p:sp>
      <p:sp>
        <p:nvSpPr>
          <p:cNvPr id="3" name="İçerik Yer Tutucusu 2"/>
          <p:cNvSpPr>
            <a:spLocks noGrp="1"/>
          </p:cNvSpPr>
          <p:nvPr>
            <p:ph idx="1"/>
          </p:nvPr>
        </p:nvSpPr>
        <p:spPr/>
        <p:txBody>
          <a:bodyPr>
            <a:normAutofit/>
          </a:bodyPr>
          <a:lstStyle/>
          <a:p>
            <a:pPr>
              <a:buFont typeface="Wingdings" panose="05000000000000000000" pitchFamily="2" charset="2"/>
              <a:buChar char="Ø"/>
            </a:pPr>
            <a:r>
              <a:rPr lang="tr-TR" b="1" dirty="0">
                <a:solidFill>
                  <a:schemeClr val="tx1"/>
                </a:solidFill>
                <a:latin typeface="Calibri" pitchFamily="34" charset="0"/>
                <a:cs typeface="Calibri" pitchFamily="34" charset="0"/>
              </a:rPr>
              <a:t>Uzmana yönlendirmeyi gerektiren ‘Kırmızı bayrak’ kriterleri</a:t>
            </a:r>
          </a:p>
          <a:p>
            <a:pPr marL="0" indent="0">
              <a:buNone/>
            </a:pPr>
            <a:endParaRPr lang="tr-TR" sz="3200" dirty="0">
              <a:solidFill>
                <a:schemeClr val="tx1"/>
              </a:solidFill>
              <a:latin typeface="Calibri" pitchFamily="34" charset="0"/>
              <a:cs typeface="Calibri" pitchFamily="34" charset="0"/>
            </a:endParaRPr>
          </a:p>
          <a:p>
            <a:r>
              <a:rPr lang="tr-TR" sz="2400" dirty="0">
                <a:solidFill>
                  <a:schemeClr val="tx1"/>
                </a:solidFill>
                <a:latin typeface="Calibri" pitchFamily="34" charset="0"/>
                <a:cs typeface="Calibri" pitchFamily="34" charset="0"/>
              </a:rPr>
              <a:t>Önemli </a:t>
            </a:r>
            <a:r>
              <a:rPr lang="tr-TR" sz="2400" dirty="0" err="1">
                <a:solidFill>
                  <a:schemeClr val="tx1"/>
                </a:solidFill>
                <a:latin typeface="Calibri" pitchFamily="34" charset="0"/>
                <a:cs typeface="Calibri" pitchFamily="34" charset="0"/>
              </a:rPr>
              <a:t>uterus</a:t>
            </a:r>
            <a:r>
              <a:rPr lang="tr-TR" sz="2400" dirty="0">
                <a:solidFill>
                  <a:schemeClr val="tx1"/>
                </a:solidFill>
                <a:latin typeface="Calibri" pitchFamily="34" charset="0"/>
                <a:cs typeface="Calibri" pitchFamily="34" charset="0"/>
              </a:rPr>
              <a:t>, mesane veya </a:t>
            </a:r>
            <a:r>
              <a:rPr lang="tr-TR" sz="2400" dirty="0" err="1">
                <a:solidFill>
                  <a:schemeClr val="tx1"/>
                </a:solidFill>
                <a:latin typeface="Calibri" pitchFamily="34" charset="0"/>
                <a:cs typeface="Calibri" pitchFamily="34" charset="0"/>
              </a:rPr>
              <a:t>rektal</a:t>
            </a:r>
            <a:r>
              <a:rPr lang="tr-TR" sz="2400" dirty="0">
                <a:solidFill>
                  <a:schemeClr val="tx1"/>
                </a:solidFill>
                <a:latin typeface="Calibri" pitchFamily="34" charset="0"/>
                <a:cs typeface="Calibri" pitchFamily="34" charset="0"/>
              </a:rPr>
              <a:t> </a:t>
            </a:r>
            <a:r>
              <a:rPr lang="tr-TR" sz="2400" dirty="0" err="1">
                <a:solidFill>
                  <a:schemeClr val="tx1"/>
                </a:solidFill>
                <a:latin typeface="Calibri" pitchFamily="34" charset="0"/>
                <a:cs typeface="Calibri" pitchFamily="34" charset="0"/>
              </a:rPr>
              <a:t>prolapsus</a:t>
            </a:r>
            <a:endParaRPr lang="tr-TR" sz="2400" dirty="0">
              <a:solidFill>
                <a:schemeClr val="tx1"/>
              </a:solidFill>
              <a:latin typeface="Calibri" pitchFamily="34" charset="0"/>
              <a:cs typeface="Calibri" pitchFamily="34" charset="0"/>
            </a:endParaRPr>
          </a:p>
          <a:p>
            <a:r>
              <a:rPr lang="tr-TR" sz="2400" dirty="0">
                <a:solidFill>
                  <a:schemeClr val="tx1"/>
                </a:solidFill>
                <a:latin typeface="Calibri" pitchFamily="34" charset="0"/>
                <a:cs typeface="Calibri" pitchFamily="34" charset="0"/>
              </a:rPr>
              <a:t>Son 6 ayda alt </a:t>
            </a:r>
            <a:r>
              <a:rPr lang="tr-TR" sz="2400" dirty="0" err="1">
                <a:solidFill>
                  <a:schemeClr val="tx1"/>
                </a:solidFill>
                <a:latin typeface="Calibri" pitchFamily="34" charset="0"/>
                <a:cs typeface="Calibri" pitchFamily="34" charset="0"/>
              </a:rPr>
              <a:t>üriner</a:t>
            </a:r>
            <a:r>
              <a:rPr lang="tr-TR" sz="2400" dirty="0">
                <a:solidFill>
                  <a:schemeClr val="tx1"/>
                </a:solidFill>
                <a:latin typeface="Calibri" pitchFamily="34" charset="0"/>
                <a:cs typeface="Calibri" pitchFamily="34" charset="0"/>
              </a:rPr>
              <a:t> sisteme yönelik radyasyon veya cerrahi tedavi</a:t>
            </a:r>
          </a:p>
          <a:p>
            <a:r>
              <a:rPr lang="tr-TR" sz="2400" dirty="0">
                <a:solidFill>
                  <a:schemeClr val="tx1"/>
                </a:solidFill>
                <a:latin typeface="Calibri" pitchFamily="34" charset="0"/>
                <a:cs typeface="Calibri" pitchFamily="34" charset="0"/>
              </a:rPr>
              <a:t>Enfeksiyon yokluğunda tekrarlanan TİT de her sahada 5 ten fazla kırmızı kan hücresi görülmesi</a:t>
            </a:r>
          </a:p>
          <a:p>
            <a:r>
              <a:rPr lang="tr-TR" sz="2400" dirty="0" err="1">
                <a:solidFill>
                  <a:schemeClr val="tx1"/>
                </a:solidFill>
                <a:latin typeface="Calibri" pitchFamily="34" charset="0"/>
                <a:cs typeface="Calibri" pitchFamily="34" charset="0"/>
              </a:rPr>
              <a:t>Postvoidal</a:t>
            </a:r>
            <a:r>
              <a:rPr lang="tr-TR" sz="2400" dirty="0">
                <a:solidFill>
                  <a:schemeClr val="tx1"/>
                </a:solidFill>
                <a:latin typeface="Calibri" pitchFamily="34" charset="0"/>
                <a:cs typeface="Calibri" pitchFamily="34" charset="0"/>
              </a:rPr>
              <a:t> </a:t>
            </a:r>
            <a:r>
              <a:rPr lang="tr-TR" sz="2400" dirty="0" err="1">
                <a:solidFill>
                  <a:schemeClr val="tx1"/>
                </a:solidFill>
                <a:latin typeface="Calibri" pitchFamily="34" charset="0"/>
                <a:cs typeface="Calibri" pitchFamily="34" charset="0"/>
              </a:rPr>
              <a:t>rezidüel</a:t>
            </a:r>
            <a:r>
              <a:rPr lang="tr-TR" sz="2400" dirty="0">
                <a:solidFill>
                  <a:schemeClr val="tx1"/>
                </a:solidFill>
                <a:latin typeface="Calibri" pitchFamily="34" charset="0"/>
                <a:cs typeface="Calibri" pitchFamily="34" charset="0"/>
              </a:rPr>
              <a:t> volüm&gt;200 ml</a:t>
            </a:r>
          </a:p>
          <a:p>
            <a:r>
              <a:rPr lang="tr-TR" sz="2400" dirty="0">
                <a:solidFill>
                  <a:schemeClr val="tx1"/>
                </a:solidFill>
                <a:latin typeface="Calibri" pitchFamily="34" charset="0"/>
                <a:cs typeface="Calibri" pitchFamily="34" charset="0"/>
              </a:rPr>
              <a:t>Belirgin prostat büyümesi, göze çarpan asimetri, sertleşme</a:t>
            </a:r>
          </a:p>
          <a:p>
            <a:r>
              <a:rPr lang="tr-TR" sz="2400" dirty="0">
                <a:solidFill>
                  <a:schemeClr val="tx1"/>
                </a:solidFill>
                <a:latin typeface="Calibri" pitchFamily="34" charset="0"/>
                <a:cs typeface="Calibri" pitchFamily="34" charset="0"/>
              </a:rPr>
              <a:t>Uygun davranışsal veya ilaç tedavisi sonrası </a:t>
            </a:r>
            <a:r>
              <a:rPr lang="tr-TR" sz="2400" dirty="0" err="1">
                <a:solidFill>
                  <a:schemeClr val="tx1"/>
                </a:solidFill>
                <a:latin typeface="Calibri" pitchFamily="34" charset="0"/>
                <a:cs typeface="Calibri" pitchFamily="34" charset="0"/>
              </a:rPr>
              <a:t>persistan</a:t>
            </a:r>
            <a:r>
              <a:rPr lang="tr-TR" sz="2400" dirty="0">
                <a:solidFill>
                  <a:schemeClr val="tx1"/>
                </a:solidFill>
                <a:latin typeface="Calibri" pitchFamily="34" charset="0"/>
                <a:cs typeface="Calibri" pitchFamily="34" charset="0"/>
              </a:rPr>
              <a:t> semptomlar</a:t>
            </a:r>
          </a:p>
        </p:txBody>
      </p:sp>
    </p:spTree>
    <p:extLst>
      <p:ext uri="{BB962C8B-B14F-4D97-AF65-F5344CB8AC3E}">
        <p14:creationId xmlns:p14="http://schemas.microsoft.com/office/powerpoint/2010/main" val="38050393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681037"/>
            <a:ext cx="10515600" cy="928307"/>
          </a:xfrm>
        </p:spPr>
        <p:txBody>
          <a:bodyPr>
            <a:normAutofit/>
          </a:bodyPr>
          <a:lstStyle/>
          <a:p>
            <a:r>
              <a:rPr lang="tr-TR" dirty="0">
                <a:solidFill>
                  <a:schemeClr val="tx1"/>
                </a:solidFill>
                <a:effectLst/>
                <a:latin typeface="Calibri" pitchFamily="34" charset="0"/>
                <a:cs typeface="Calibri" pitchFamily="34" charset="0"/>
              </a:rPr>
              <a:t> </a:t>
            </a:r>
            <a:r>
              <a:rPr lang="tr-TR" sz="3200" b="1" dirty="0">
                <a:solidFill>
                  <a:schemeClr val="tx1"/>
                </a:solidFill>
                <a:effectLst/>
                <a:latin typeface="Calibri" pitchFamily="34" charset="0"/>
                <a:cs typeface="Calibri" pitchFamily="34" charset="0"/>
              </a:rPr>
              <a:t>Sık rastlanan hastalıklar açısından değerlendirme</a:t>
            </a:r>
            <a:endParaRPr lang="tr-TR" sz="3200" dirty="0">
              <a:solidFill>
                <a:schemeClr val="tx1"/>
              </a:solidFill>
              <a:effectLst/>
              <a:latin typeface="Calibri" pitchFamily="34" charset="0"/>
              <a:cs typeface="Calibri" pitchFamily="34" charset="0"/>
            </a:endParaRPr>
          </a:p>
        </p:txBody>
      </p:sp>
      <p:sp>
        <p:nvSpPr>
          <p:cNvPr id="3" name="İçerik Yer Tutucusu 2"/>
          <p:cNvSpPr>
            <a:spLocks noGrp="1"/>
          </p:cNvSpPr>
          <p:nvPr>
            <p:ph idx="1"/>
          </p:nvPr>
        </p:nvSpPr>
        <p:spPr>
          <a:xfrm>
            <a:off x="849630" y="1564005"/>
            <a:ext cx="10515600" cy="4351338"/>
          </a:xfrm>
        </p:spPr>
        <p:txBody>
          <a:bodyPr>
            <a:normAutofit/>
          </a:bodyPr>
          <a:lstStyle/>
          <a:p>
            <a:endParaRPr lang="tr-TR" b="1" i="1" dirty="0" smtClean="0">
              <a:solidFill>
                <a:schemeClr val="tx1"/>
              </a:solidFill>
              <a:latin typeface="Calibri" pitchFamily="34" charset="0"/>
              <a:cs typeface="Calibri" pitchFamily="34" charset="0"/>
            </a:endParaRPr>
          </a:p>
          <a:p>
            <a:pPr>
              <a:buFont typeface="Wingdings" panose="05000000000000000000" pitchFamily="2" charset="2"/>
              <a:buChar char="§"/>
            </a:pPr>
            <a:r>
              <a:rPr lang="tr-TR" b="1" dirty="0" smtClean="0">
                <a:solidFill>
                  <a:schemeClr val="tx1"/>
                </a:solidFill>
                <a:latin typeface="Calibri" pitchFamily="34" charset="0"/>
                <a:cs typeface="Calibri" pitchFamily="34" charset="0"/>
              </a:rPr>
              <a:t>Kanserler </a:t>
            </a:r>
          </a:p>
          <a:p>
            <a:pPr>
              <a:buFont typeface="Wingdings" panose="05000000000000000000" pitchFamily="2" charset="2"/>
              <a:buChar char="Ø"/>
            </a:pPr>
            <a:r>
              <a:rPr lang="tr-TR" dirty="0" smtClean="0">
                <a:solidFill>
                  <a:schemeClr val="tx1"/>
                </a:solidFill>
                <a:latin typeface="Calibri" pitchFamily="34" charset="0"/>
                <a:cs typeface="Calibri" pitchFamily="34" charset="0"/>
              </a:rPr>
              <a:t>Akciğer kanseri:</a:t>
            </a:r>
          </a:p>
          <a:p>
            <a:endParaRPr lang="tr-TR" dirty="0" smtClean="0">
              <a:solidFill>
                <a:schemeClr val="tx1"/>
              </a:solidFill>
              <a:latin typeface="Calibri" pitchFamily="34" charset="0"/>
              <a:cs typeface="Calibri" pitchFamily="34" charset="0"/>
            </a:endParaRPr>
          </a:p>
          <a:p>
            <a:pPr lvl="1"/>
            <a:r>
              <a:rPr lang="tr-TR" sz="2400" dirty="0" smtClean="0">
                <a:solidFill>
                  <a:schemeClr val="tx1"/>
                </a:solidFill>
                <a:latin typeface="Calibri" pitchFamily="34" charset="0"/>
                <a:cs typeface="Calibri" pitchFamily="34" charset="0"/>
              </a:rPr>
              <a:t>Kişi sigara içiyorsa bırakılması yönünde danışmanlık ve destek verilmeli</a:t>
            </a:r>
          </a:p>
          <a:p>
            <a:pPr lvl="1"/>
            <a:r>
              <a:rPr lang="tr-TR" sz="2400" dirty="0" smtClean="0">
                <a:solidFill>
                  <a:schemeClr val="tx1"/>
                </a:solidFill>
                <a:latin typeface="Calibri" pitchFamily="34" charset="0"/>
                <a:cs typeface="Calibri" pitchFamily="34" charset="0"/>
              </a:rPr>
              <a:t>Direk </a:t>
            </a:r>
            <a:r>
              <a:rPr lang="tr-TR" sz="2400" dirty="0" err="1" smtClean="0">
                <a:solidFill>
                  <a:schemeClr val="tx1"/>
                </a:solidFill>
                <a:latin typeface="Calibri" pitchFamily="34" charset="0"/>
                <a:cs typeface="Calibri" pitchFamily="34" charset="0"/>
              </a:rPr>
              <a:t>grafi</a:t>
            </a:r>
            <a:r>
              <a:rPr lang="tr-TR" sz="2400" dirty="0" smtClean="0">
                <a:solidFill>
                  <a:schemeClr val="tx1"/>
                </a:solidFill>
                <a:latin typeface="Calibri" pitchFamily="34" charset="0"/>
                <a:cs typeface="Calibri" pitchFamily="34" charset="0"/>
              </a:rPr>
              <a:t> ya da balgam sitolojisiyle tarama yapılması önerilmemekte </a:t>
            </a:r>
          </a:p>
          <a:p>
            <a:endParaRPr lang="tr-TR" dirty="0">
              <a:solidFill>
                <a:schemeClr val="tx1"/>
              </a:solidFill>
              <a:latin typeface="Calibri" pitchFamily="34" charset="0"/>
              <a:cs typeface="Calibri" pitchFamily="34" charset="0"/>
            </a:endParaRPr>
          </a:p>
        </p:txBody>
      </p:sp>
      <p:pic>
        <p:nvPicPr>
          <p:cNvPr id="5126" name="Picture 6" descr="öksürmek Stok Fotoğraf, Resimler ve Görseller - iStock">
            <a:extLst>
              <a:ext uri="{FF2B5EF4-FFF2-40B4-BE49-F238E27FC236}">
                <a16:creationId xmlns="" xmlns:a16="http://schemas.microsoft.com/office/drawing/2014/main" id="{729BF0B6-CEAF-745E-7EFE-7247AAA3E2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0040" y="4586782"/>
            <a:ext cx="4111960" cy="2170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0671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dirty="0">
                <a:solidFill>
                  <a:schemeClr val="tx1"/>
                </a:solidFill>
                <a:effectLst/>
                <a:latin typeface="Calibri" pitchFamily="34" charset="0"/>
                <a:cs typeface="Calibri" pitchFamily="34" charset="0"/>
              </a:rPr>
              <a:t>Hedefler</a:t>
            </a:r>
          </a:p>
        </p:txBody>
      </p:sp>
      <p:sp>
        <p:nvSpPr>
          <p:cNvPr id="3" name="İçerik Yer Tutucusu 2"/>
          <p:cNvSpPr>
            <a:spLocks noGrp="1"/>
          </p:cNvSpPr>
          <p:nvPr>
            <p:ph idx="1"/>
          </p:nvPr>
        </p:nvSpPr>
        <p:spPr>
          <a:xfrm>
            <a:off x="838200" y="1320298"/>
            <a:ext cx="10515600" cy="4841875"/>
          </a:xfrm>
        </p:spPr>
        <p:txBody>
          <a:bodyPr>
            <a:normAutofit fontScale="92500" lnSpcReduction="20000"/>
          </a:bodyPr>
          <a:lstStyle/>
          <a:p>
            <a:endParaRPr lang="tr-TR" sz="3200" dirty="0">
              <a:solidFill>
                <a:schemeClr val="tx1"/>
              </a:solidFill>
              <a:latin typeface="Calibri" pitchFamily="34" charset="0"/>
              <a:cs typeface="Calibri" pitchFamily="34" charset="0"/>
            </a:endParaRPr>
          </a:p>
          <a:p>
            <a:endParaRPr lang="tr-TR" sz="2400" dirty="0">
              <a:solidFill>
                <a:schemeClr val="tx1"/>
              </a:solidFill>
              <a:latin typeface="Calibri" pitchFamily="34" charset="0"/>
              <a:cs typeface="Calibri" pitchFamily="34" charset="0"/>
            </a:endParaRPr>
          </a:p>
          <a:p>
            <a:r>
              <a:rPr lang="tr-TR" sz="2400" dirty="0">
                <a:solidFill>
                  <a:schemeClr val="tx1"/>
                </a:solidFill>
                <a:latin typeface="Calibri" pitchFamily="34" charset="0"/>
                <a:cs typeface="Calibri" pitchFamily="34" charset="0"/>
              </a:rPr>
              <a:t>Yaşlılarda periyodik muayene ve tarama testlerini sayabilmek</a:t>
            </a:r>
          </a:p>
          <a:p>
            <a:endParaRPr lang="tr-TR" sz="2400" dirty="0">
              <a:solidFill>
                <a:schemeClr val="tx1"/>
              </a:solidFill>
              <a:latin typeface="Calibri" pitchFamily="34" charset="0"/>
              <a:cs typeface="Calibri" pitchFamily="34" charset="0"/>
            </a:endParaRPr>
          </a:p>
          <a:p>
            <a:r>
              <a:rPr lang="tr-TR" sz="2400" dirty="0">
                <a:solidFill>
                  <a:schemeClr val="tx1"/>
                </a:solidFill>
                <a:latin typeface="Calibri" pitchFamily="34" charset="0"/>
                <a:cs typeface="Calibri" pitchFamily="34" charset="0"/>
              </a:rPr>
              <a:t>Yaşlılarda </a:t>
            </a:r>
            <a:r>
              <a:rPr lang="tr-TR" sz="2400" dirty="0" smtClean="0">
                <a:solidFill>
                  <a:schemeClr val="tx1"/>
                </a:solidFill>
                <a:latin typeface="Calibri" pitchFamily="34" charset="0"/>
                <a:cs typeface="Calibri" pitchFamily="34" charset="0"/>
              </a:rPr>
              <a:t>sık rastlanan hastalıkları değerlendirebilmek</a:t>
            </a:r>
            <a:endParaRPr lang="tr-TR" sz="2400" dirty="0">
              <a:solidFill>
                <a:schemeClr val="tx1"/>
              </a:solidFill>
              <a:latin typeface="Calibri" pitchFamily="34" charset="0"/>
              <a:cs typeface="Calibri" pitchFamily="34" charset="0"/>
            </a:endParaRPr>
          </a:p>
          <a:p>
            <a:endParaRPr lang="tr-TR" sz="2400" dirty="0">
              <a:solidFill>
                <a:schemeClr val="tx1"/>
              </a:solidFill>
              <a:latin typeface="Calibri" pitchFamily="34" charset="0"/>
              <a:cs typeface="Calibri" pitchFamily="34" charset="0"/>
            </a:endParaRPr>
          </a:p>
          <a:p>
            <a:r>
              <a:rPr lang="tr-TR" sz="2400" dirty="0">
                <a:solidFill>
                  <a:schemeClr val="tx1"/>
                </a:solidFill>
                <a:latin typeface="Calibri" pitchFamily="34" charset="0"/>
                <a:cs typeface="Calibri" pitchFamily="34" charset="0"/>
              </a:rPr>
              <a:t>Yaşlılarda </a:t>
            </a:r>
            <a:r>
              <a:rPr lang="tr-TR" sz="2400" dirty="0" smtClean="0">
                <a:solidFill>
                  <a:schemeClr val="tx1"/>
                </a:solidFill>
                <a:latin typeface="Calibri" pitchFamily="34" charset="0"/>
                <a:cs typeface="Calibri" pitchFamily="34" charset="0"/>
              </a:rPr>
              <a:t>koruyucu hekimlik uygulamalarını sayabilmek</a:t>
            </a:r>
            <a:endParaRPr lang="tr-TR" sz="2400" dirty="0">
              <a:solidFill>
                <a:schemeClr val="tx1"/>
              </a:solidFill>
              <a:latin typeface="Calibri" pitchFamily="34" charset="0"/>
              <a:cs typeface="Calibri" pitchFamily="34" charset="0"/>
            </a:endParaRPr>
          </a:p>
          <a:p>
            <a:pPr marL="0" indent="0">
              <a:buNone/>
            </a:pPr>
            <a:endParaRPr lang="tr-TR" sz="2400" dirty="0">
              <a:solidFill>
                <a:schemeClr val="tx1"/>
              </a:solidFill>
              <a:latin typeface="Calibri" pitchFamily="34" charset="0"/>
              <a:cs typeface="Calibri" pitchFamily="34" charset="0"/>
            </a:endParaRPr>
          </a:p>
          <a:p>
            <a:r>
              <a:rPr lang="tr-TR" sz="2400" dirty="0">
                <a:solidFill>
                  <a:schemeClr val="tx1"/>
                </a:solidFill>
                <a:latin typeface="Calibri" pitchFamily="34" charset="0"/>
                <a:cs typeface="Calibri" pitchFamily="34" charset="0"/>
              </a:rPr>
              <a:t>Yaşlılarda düşme, beslenme ve egzersiz konularında danışmanlık verebilmek</a:t>
            </a:r>
          </a:p>
          <a:p>
            <a:endParaRPr lang="tr-TR" sz="2400" dirty="0">
              <a:solidFill>
                <a:schemeClr val="tx1"/>
              </a:solidFill>
              <a:latin typeface="Calibri" pitchFamily="34" charset="0"/>
              <a:cs typeface="Calibri" pitchFamily="34" charset="0"/>
            </a:endParaRPr>
          </a:p>
          <a:p>
            <a:r>
              <a:rPr lang="tr-TR" sz="2400" dirty="0">
                <a:solidFill>
                  <a:schemeClr val="tx1"/>
                </a:solidFill>
                <a:latin typeface="Calibri" pitchFamily="34" charset="0"/>
                <a:cs typeface="Calibri" pitchFamily="34" charset="0"/>
              </a:rPr>
              <a:t>Yaşlılarda akılcı ilaç kullanımı konusunda dikkat edilecek noktaları </a:t>
            </a:r>
            <a:r>
              <a:rPr lang="tr-TR" sz="2400" dirty="0" smtClean="0">
                <a:solidFill>
                  <a:schemeClr val="tx1"/>
                </a:solidFill>
                <a:latin typeface="Calibri" pitchFamily="34" charset="0"/>
                <a:cs typeface="Calibri" pitchFamily="34" charset="0"/>
              </a:rPr>
              <a:t>sayabilmek</a:t>
            </a:r>
          </a:p>
          <a:p>
            <a:endParaRPr lang="tr-TR" dirty="0" smtClean="0">
              <a:solidFill>
                <a:schemeClr val="tx1"/>
              </a:solidFill>
              <a:latin typeface="Calibri" pitchFamily="34" charset="0"/>
              <a:cs typeface="Calibri" pitchFamily="34" charset="0"/>
            </a:endParaRPr>
          </a:p>
          <a:p>
            <a:r>
              <a:rPr lang="tr-TR" sz="2400" dirty="0" smtClean="0">
                <a:solidFill>
                  <a:schemeClr val="tx1"/>
                </a:solidFill>
                <a:latin typeface="Calibri" pitchFamily="34" charset="0"/>
                <a:cs typeface="Calibri" pitchFamily="34" charset="0"/>
              </a:rPr>
              <a:t>Yaşlılarda </a:t>
            </a:r>
            <a:r>
              <a:rPr lang="tr-TR" sz="2400" dirty="0" err="1" smtClean="0">
                <a:solidFill>
                  <a:schemeClr val="tx1"/>
                </a:solidFill>
                <a:latin typeface="Calibri" pitchFamily="34" charset="0"/>
                <a:cs typeface="Calibri" pitchFamily="34" charset="0"/>
              </a:rPr>
              <a:t>geriatrik</a:t>
            </a:r>
            <a:r>
              <a:rPr lang="tr-TR" sz="2400" dirty="0" smtClean="0">
                <a:solidFill>
                  <a:schemeClr val="tx1"/>
                </a:solidFill>
                <a:latin typeface="Calibri" pitchFamily="34" charset="0"/>
                <a:cs typeface="Calibri" pitchFamily="34" charset="0"/>
              </a:rPr>
              <a:t> değerlendirme testleri </a:t>
            </a:r>
            <a:r>
              <a:rPr lang="tr-TR" sz="2400" smtClean="0">
                <a:solidFill>
                  <a:schemeClr val="tx1"/>
                </a:solidFill>
                <a:latin typeface="Calibri" pitchFamily="34" charset="0"/>
                <a:cs typeface="Calibri" pitchFamily="34" charset="0"/>
              </a:rPr>
              <a:t>ile değerlendirebilmek</a:t>
            </a:r>
            <a:endParaRPr lang="tr-TR"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24278964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681037"/>
            <a:ext cx="10515600" cy="928307"/>
          </a:xfrm>
        </p:spPr>
        <p:txBody>
          <a:bodyPr>
            <a:normAutofit/>
          </a:bodyPr>
          <a:lstStyle/>
          <a:p>
            <a:r>
              <a:rPr lang="tr-TR" dirty="0">
                <a:solidFill>
                  <a:schemeClr val="tx1"/>
                </a:solidFill>
                <a:effectLst/>
                <a:latin typeface="Calibri" pitchFamily="34" charset="0"/>
                <a:cs typeface="Calibri" pitchFamily="34" charset="0"/>
              </a:rPr>
              <a:t> </a:t>
            </a:r>
            <a:r>
              <a:rPr lang="tr-TR" sz="3200" b="1" dirty="0">
                <a:solidFill>
                  <a:schemeClr val="tx1"/>
                </a:solidFill>
                <a:effectLst/>
                <a:latin typeface="Calibri" pitchFamily="34" charset="0"/>
                <a:cs typeface="Calibri" pitchFamily="34" charset="0"/>
              </a:rPr>
              <a:t>Sık rastlanan hastalıklar açısından değerlendirme</a:t>
            </a:r>
            <a:endParaRPr lang="tr-TR" sz="3200" dirty="0">
              <a:solidFill>
                <a:schemeClr val="tx1"/>
              </a:solidFill>
              <a:effectLst/>
              <a:latin typeface="Calibri" pitchFamily="34" charset="0"/>
              <a:cs typeface="Calibri" pitchFamily="34" charset="0"/>
            </a:endParaRPr>
          </a:p>
        </p:txBody>
      </p:sp>
      <p:sp>
        <p:nvSpPr>
          <p:cNvPr id="3" name="İçerik Yer Tutucusu 2"/>
          <p:cNvSpPr>
            <a:spLocks noGrp="1"/>
          </p:cNvSpPr>
          <p:nvPr>
            <p:ph idx="1"/>
          </p:nvPr>
        </p:nvSpPr>
        <p:spPr>
          <a:xfrm>
            <a:off x="849630" y="1564005"/>
            <a:ext cx="10515600" cy="4351338"/>
          </a:xfrm>
        </p:spPr>
        <p:txBody>
          <a:bodyPr>
            <a:normAutofit/>
          </a:bodyPr>
          <a:lstStyle/>
          <a:p>
            <a:endParaRPr lang="tr-TR" b="1" i="1" dirty="0" smtClean="0">
              <a:solidFill>
                <a:schemeClr val="tx1"/>
              </a:solidFill>
              <a:latin typeface="Calibri" pitchFamily="34" charset="0"/>
              <a:cs typeface="Calibri" pitchFamily="34" charset="0"/>
            </a:endParaRPr>
          </a:p>
          <a:p>
            <a:pPr>
              <a:buFont typeface="Wingdings" panose="05000000000000000000" pitchFamily="2" charset="2"/>
              <a:buChar char="§"/>
            </a:pPr>
            <a:r>
              <a:rPr lang="tr-TR" b="1" dirty="0" smtClean="0">
                <a:solidFill>
                  <a:schemeClr val="tx1"/>
                </a:solidFill>
                <a:latin typeface="Calibri" pitchFamily="34" charset="0"/>
                <a:cs typeface="Calibri" pitchFamily="34" charset="0"/>
              </a:rPr>
              <a:t>Kanserler </a:t>
            </a:r>
          </a:p>
          <a:p>
            <a:pPr>
              <a:buFont typeface="Wingdings" panose="05000000000000000000" pitchFamily="2" charset="2"/>
              <a:buChar char="Ø"/>
            </a:pPr>
            <a:r>
              <a:rPr lang="tr-TR" dirty="0" smtClean="0">
                <a:solidFill>
                  <a:schemeClr val="tx1"/>
                </a:solidFill>
                <a:latin typeface="Calibri" pitchFamily="34" charset="0"/>
                <a:cs typeface="Calibri" pitchFamily="34" charset="0"/>
              </a:rPr>
              <a:t>Meme Kanseri</a:t>
            </a:r>
          </a:p>
          <a:p>
            <a:endParaRPr lang="tr-TR" dirty="0" smtClean="0">
              <a:solidFill>
                <a:schemeClr val="tx1"/>
              </a:solidFill>
              <a:latin typeface="Calibri" pitchFamily="34" charset="0"/>
              <a:cs typeface="Calibri" pitchFamily="34" charset="0"/>
            </a:endParaRPr>
          </a:p>
          <a:p>
            <a:r>
              <a:rPr lang="tr-TR" dirty="0">
                <a:solidFill>
                  <a:schemeClr val="tx1"/>
                </a:solidFill>
                <a:latin typeface="Calibri" pitchFamily="34" charset="0"/>
                <a:cs typeface="Calibri" pitchFamily="34" charset="0"/>
              </a:rPr>
              <a:t>Ayda bir kendi kendine meme muayenesi (KKMM) yapması için danışmanlığın </a:t>
            </a:r>
            <a:r>
              <a:rPr lang="tr-TR" dirty="0" smtClean="0">
                <a:solidFill>
                  <a:schemeClr val="tx1"/>
                </a:solidFill>
                <a:latin typeface="Calibri" pitchFamily="34" charset="0"/>
                <a:cs typeface="Calibri" pitchFamily="34" charset="0"/>
              </a:rPr>
              <a:t>verilmesi</a:t>
            </a:r>
          </a:p>
          <a:p>
            <a:r>
              <a:rPr lang="tr-TR" sz="2400" dirty="0" smtClean="0">
                <a:solidFill>
                  <a:schemeClr val="tx1"/>
                </a:solidFill>
                <a:latin typeface="Calibri" pitchFamily="34" charset="0"/>
                <a:cs typeface="Calibri" pitchFamily="34" charset="0"/>
              </a:rPr>
              <a:t>40- </a:t>
            </a:r>
            <a:r>
              <a:rPr lang="tr-TR" sz="2400" dirty="0">
                <a:solidFill>
                  <a:schemeClr val="tx1"/>
                </a:solidFill>
                <a:latin typeface="Calibri" pitchFamily="34" charset="0"/>
                <a:cs typeface="Calibri" pitchFamily="34" charset="0"/>
              </a:rPr>
              <a:t>69 yaş arası </a:t>
            </a:r>
            <a:r>
              <a:rPr lang="tr-TR" sz="2400" dirty="0" smtClean="0">
                <a:solidFill>
                  <a:schemeClr val="tx1"/>
                </a:solidFill>
                <a:latin typeface="Calibri" pitchFamily="34" charset="0"/>
                <a:cs typeface="Calibri" pitchFamily="34" charset="0"/>
              </a:rPr>
              <a:t>kadınlara</a:t>
            </a:r>
            <a:endParaRPr lang="tr-TR" dirty="0">
              <a:solidFill>
                <a:schemeClr val="tx1"/>
              </a:solidFill>
              <a:latin typeface="Calibri" pitchFamily="34" charset="0"/>
              <a:cs typeface="Calibri" pitchFamily="34" charset="0"/>
            </a:endParaRPr>
          </a:p>
          <a:p>
            <a:pPr lvl="2"/>
            <a:r>
              <a:rPr lang="tr-TR" sz="2400" dirty="0">
                <a:solidFill>
                  <a:schemeClr val="tx1"/>
                </a:solidFill>
                <a:latin typeface="Calibri" pitchFamily="34" charset="0"/>
                <a:cs typeface="Calibri" pitchFamily="34" charset="0"/>
              </a:rPr>
              <a:t>Yılda </a:t>
            </a:r>
            <a:r>
              <a:rPr lang="tr-TR" sz="2400" dirty="0" smtClean="0">
                <a:solidFill>
                  <a:schemeClr val="tx1"/>
                </a:solidFill>
                <a:latin typeface="Calibri" pitchFamily="34" charset="0"/>
                <a:cs typeface="Calibri" pitchFamily="34" charset="0"/>
              </a:rPr>
              <a:t>bir </a:t>
            </a:r>
            <a:r>
              <a:rPr lang="tr-TR" sz="2400" dirty="0">
                <a:solidFill>
                  <a:schemeClr val="tx1"/>
                </a:solidFill>
                <a:latin typeface="Calibri" pitchFamily="34" charset="0"/>
                <a:cs typeface="Calibri" pitchFamily="34" charset="0"/>
              </a:rPr>
              <a:t>hekim tarafından klinik muayene</a:t>
            </a:r>
          </a:p>
          <a:p>
            <a:pPr lvl="2"/>
            <a:r>
              <a:rPr lang="tr-TR" sz="2400" dirty="0">
                <a:solidFill>
                  <a:schemeClr val="tx1"/>
                </a:solidFill>
                <a:latin typeface="Calibri" pitchFamily="34" charset="0"/>
                <a:cs typeface="Calibri" pitchFamily="34" charset="0"/>
              </a:rPr>
              <a:t>2</a:t>
            </a:r>
            <a:r>
              <a:rPr lang="tr-TR" sz="2400" dirty="0" smtClean="0">
                <a:solidFill>
                  <a:schemeClr val="tx1"/>
                </a:solidFill>
                <a:latin typeface="Calibri" pitchFamily="34" charset="0"/>
                <a:cs typeface="Calibri" pitchFamily="34" charset="0"/>
              </a:rPr>
              <a:t> </a:t>
            </a:r>
            <a:r>
              <a:rPr lang="tr-TR" sz="2400" dirty="0">
                <a:solidFill>
                  <a:schemeClr val="tx1"/>
                </a:solidFill>
                <a:latin typeface="Calibri" pitchFamily="34" charset="0"/>
                <a:cs typeface="Calibri" pitchFamily="34" charset="0"/>
              </a:rPr>
              <a:t>yılda bir mamografi yapılması</a:t>
            </a:r>
          </a:p>
          <a:p>
            <a:endParaRPr lang="tr-TR" dirty="0">
              <a:solidFill>
                <a:schemeClr val="tx1"/>
              </a:solidFill>
              <a:latin typeface="Calibri" pitchFamily="34" charset="0"/>
              <a:cs typeface="Calibri" pitchFamily="34" charset="0"/>
            </a:endParaRPr>
          </a:p>
        </p:txBody>
      </p:sp>
      <p:pic>
        <p:nvPicPr>
          <p:cNvPr id="4098" name="Picture 2" descr="Meme Kanseri Belirtileri Nelerdir? Nedenleri, Teşhis ve Tedavis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86800" y="4500456"/>
            <a:ext cx="3177540" cy="2119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1478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681037"/>
            <a:ext cx="10515600" cy="928307"/>
          </a:xfrm>
        </p:spPr>
        <p:txBody>
          <a:bodyPr>
            <a:normAutofit/>
          </a:bodyPr>
          <a:lstStyle/>
          <a:p>
            <a:r>
              <a:rPr lang="tr-TR" dirty="0">
                <a:solidFill>
                  <a:schemeClr val="tx1"/>
                </a:solidFill>
                <a:effectLst/>
                <a:latin typeface="Calibri" pitchFamily="34" charset="0"/>
                <a:cs typeface="Calibri" pitchFamily="34" charset="0"/>
              </a:rPr>
              <a:t> </a:t>
            </a:r>
            <a:r>
              <a:rPr lang="tr-TR" sz="3200" b="1" dirty="0">
                <a:solidFill>
                  <a:schemeClr val="tx1"/>
                </a:solidFill>
                <a:effectLst/>
                <a:latin typeface="Calibri" pitchFamily="34" charset="0"/>
                <a:cs typeface="Calibri" pitchFamily="34" charset="0"/>
              </a:rPr>
              <a:t>Sık rastlanan hastalıklar açısından değerlendirme</a:t>
            </a:r>
            <a:endParaRPr lang="tr-TR" sz="3200" dirty="0">
              <a:solidFill>
                <a:schemeClr val="tx1"/>
              </a:solidFill>
              <a:effectLst/>
              <a:latin typeface="Calibri" pitchFamily="34" charset="0"/>
              <a:cs typeface="Calibri" pitchFamily="34" charset="0"/>
            </a:endParaRPr>
          </a:p>
        </p:txBody>
      </p:sp>
      <p:sp>
        <p:nvSpPr>
          <p:cNvPr id="3" name="İçerik Yer Tutucusu 2"/>
          <p:cNvSpPr>
            <a:spLocks noGrp="1"/>
          </p:cNvSpPr>
          <p:nvPr>
            <p:ph idx="1"/>
          </p:nvPr>
        </p:nvSpPr>
        <p:spPr>
          <a:xfrm>
            <a:off x="849630" y="1564005"/>
            <a:ext cx="10515600" cy="4351338"/>
          </a:xfrm>
        </p:spPr>
        <p:txBody>
          <a:bodyPr>
            <a:normAutofit/>
          </a:bodyPr>
          <a:lstStyle/>
          <a:p>
            <a:endParaRPr lang="tr-TR" b="1" i="1" dirty="0" smtClean="0">
              <a:solidFill>
                <a:schemeClr val="tx1"/>
              </a:solidFill>
              <a:latin typeface="Calibri" pitchFamily="34" charset="0"/>
              <a:cs typeface="Calibri" pitchFamily="34" charset="0"/>
            </a:endParaRPr>
          </a:p>
          <a:p>
            <a:pPr>
              <a:buFont typeface="Wingdings" panose="05000000000000000000" pitchFamily="2" charset="2"/>
              <a:buChar char="§"/>
            </a:pPr>
            <a:r>
              <a:rPr lang="tr-TR" b="1" dirty="0" smtClean="0">
                <a:solidFill>
                  <a:schemeClr val="tx1"/>
                </a:solidFill>
                <a:latin typeface="Calibri" pitchFamily="34" charset="0"/>
                <a:cs typeface="Calibri" pitchFamily="34" charset="0"/>
              </a:rPr>
              <a:t>Kanserler </a:t>
            </a:r>
          </a:p>
          <a:p>
            <a:pPr>
              <a:buFont typeface="Wingdings" panose="05000000000000000000" pitchFamily="2" charset="2"/>
              <a:buChar char="Ø"/>
            </a:pPr>
            <a:r>
              <a:rPr lang="tr-TR" dirty="0" err="1" smtClean="0">
                <a:solidFill>
                  <a:schemeClr val="tx1"/>
                </a:solidFill>
                <a:latin typeface="Calibri" pitchFamily="34" charset="0"/>
                <a:cs typeface="Calibri" pitchFamily="34" charset="0"/>
              </a:rPr>
              <a:t>Serviks</a:t>
            </a:r>
            <a:r>
              <a:rPr lang="tr-TR" dirty="0" smtClean="0">
                <a:solidFill>
                  <a:schemeClr val="tx1"/>
                </a:solidFill>
                <a:latin typeface="Calibri" pitchFamily="34" charset="0"/>
                <a:cs typeface="Calibri" pitchFamily="34" charset="0"/>
              </a:rPr>
              <a:t> Kanseri</a:t>
            </a:r>
          </a:p>
          <a:p>
            <a:endParaRPr lang="tr-TR" dirty="0" smtClean="0">
              <a:solidFill>
                <a:schemeClr val="tx1"/>
              </a:solidFill>
              <a:latin typeface="Calibri" pitchFamily="34" charset="0"/>
              <a:cs typeface="Calibri" pitchFamily="34" charset="0"/>
            </a:endParaRPr>
          </a:p>
          <a:p>
            <a:r>
              <a:rPr lang="tr-TR" dirty="0" smtClean="0">
                <a:solidFill>
                  <a:schemeClr val="tx1"/>
                </a:solidFill>
                <a:latin typeface="Calibri" pitchFamily="34" charset="0"/>
                <a:cs typeface="Calibri" pitchFamily="34" charset="0"/>
              </a:rPr>
              <a:t>30 yaşından küçük kadınlara yılda bir defa </a:t>
            </a:r>
            <a:r>
              <a:rPr lang="tr-TR" dirty="0" err="1" smtClean="0">
                <a:solidFill>
                  <a:schemeClr val="tx1"/>
                </a:solidFill>
                <a:latin typeface="Calibri" pitchFamily="34" charset="0"/>
                <a:cs typeface="Calibri" pitchFamily="34" charset="0"/>
              </a:rPr>
              <a:t>smear</a:t>
            </a:r>
            <a:r>
              <a:rPr lang="tr-TR" dirty="0" smtClean="0">
                <a:solidFill>
                  <a:schemeClr val="tx1"/>
                </a:solidFill>
                <a:latin typeface="Calibri" pitchFamily="34" charset="0"/>
                <a:cs typeface="Calibri" pitchFamily="34" charset="0"/>
              </a:rPr>
              <a:t> yapılmalı, 30-65 yaş arası bireylere 3 kez ardışık </a:t>
            </a:r>
            <a:r>
              <a:rPr lang="tr-TR" dirty="0" err="1" smtClean="0">
                <a:solidFill>
                  <a:schemeClr val="tx1"/>
                </a:solidFill>
                <a:latin typeface="Calibri" pitchFamily="34" charset="0"/>
                <a:cs typeface="Calibri" pitchFamily="34" charset="0"/>
              </a:rPr>
              <a:t>smear</a:t>
            </a:r>
            <a:r>
              <a:rPr lang="tr-TR" dirty="0" smtClean="0">
                <a:solidFill>
                  <a:schemeClr val="tx1"/>
                </a:solidFill>
                <a:latin typeface="Calibri" pitchFamily="34" charset="0"/>
                <a:cs typeface="Calibri" pitchFamily="34" charset="0"/>
              </a:rPr>
              <a:t> sonucu negatif ise 2-3 yılda bir </a:t>
            </a:r>
            <a:r>
              <a:rPr lang="tr-TR" dirty="0" err="1" smtClean="0">
                <a:solidFill>
                  <a:schemeClr val="tx1"/>
                </a:solidFill>
                <a:latin typeface="Calibri" pitchFamily="34" charset="0"/>
                <a:cs typeface="Calibri" pitchFamily="34" charset="0"/>
              </a:rPr>
              <a:t>smear</a:t>
            </a:r>
            <a:r>
              <a:rPr lang="tr-TR" dirty="0" smtClean="0">
                <a:solidFill>
                  <a:schemeClr val="tx1"/>
                </a:solidFill>
                <a:latin typeface="Calibri" pitchFamily="34" charset="0"/>
                <a:cs typeface="Calibri" pitchFamily="34" charset="0"/>
              </a:rPr>
              <a:t> testi tekrarlanmalıdır.</a:t>
            </a:r>
            <a:endParaRPr lang="tr-TR" dirty="0" smtClean="0">
              <a:latin typeface="Calibri" pitchFamily="34" charset="0"/>
              <a:cs typeface="Calibri" pitchFamily="34" charset="0"/>
            </a:endParaRPr>
          </a:p>
          <a:p>
            <a:r>
              <a:rPr lang="tr-TR" sz="2400" dirty="0" smtClean="0">
                <a:solidFill>
                  <a:schemeClr val="tx1"/>
                </a:solidFill>
                <a:latin typeface="Calibri" pitchFamily="34" charset="0"/>
                <a:cs typeface="Calibri" pitchFamily="34" charset="0"/>
              </a:rPr>
              <a:t>65 </a:t>
            </a:r>
            <a:r>
              <a:rPr lang="tr-TR" sz="2400" dirty="0">
                <a:solidFill>
                  <a:schemeClr val="tx1"/>
                </a:solidFill>
                <a:latin typeface="Calibri" pitchFamily="34" charset="0"/>
                <a:cs typeface="Calibri" pitchFamily="34" charset="0"/>
              </a:rPr>
              <a:t>yaşından sonra, yakın zamanda yapılmış olan </a:t>
            </a:r>
            <a:r>
              <a:rPr lang="tr-TR" sz="2400" dirty="0" err="1">
                <a:solidFill>
                  <a:schemeClr val="tx1"/>
                </a:solidFill>
                <a:latin typeface="Calibri" pitchFamily="34" charset="0"/>
                <a:cs typeface="Calibri" pitchFamily="34" charset="0"/>
              </a:rPr>
              <a:t>smearleri</a:t>
            </a:r>
            <a:r>
              <a:rPr lang="tr-TR" sz="2400" dirty="0">
                <a:solidFill>
                  <a:schemeClr val="tx1"/>
                </a:solidFill>
                <a:latin typeface="Calibri" pitchFamily="34" charset="0"/>
                <a:cs typeface="Calibri" pitchFamily="34" charset="0"/>
              </a:rPr>
              <a:t> normal olan ve </a:t>
            </a:r>
            <a:r>
              <a:rPr lang="tr-TR" sz="2400" dirty="0" err="1">
                <a:solidFill>
                  <a:schemeClr val="tx1"/>
                </a:solidFill>
                <a:latin typeface="Calibri" pitchFamily="34" charset="0"/>
                <a:cs typeface="Calibri" pitchFamily="34" charset="0"/>
              </a:rPr>
              <a:t>uterusu</a:t>
            </a:r>
            <a:r>
              <a:rPr lang="tr-TR" sz="2400" dirty="0">
                <a:solidFill>
                  <a:schemeClr val="tx1"/>
                </a:solidFill>
                <a:latin typeface="Calibri" pitchFamily="34" charset="0"/>
                <a:cs typeface="Calibri" pitchFamily="34" charset="0"/>
              </a:rPr>
              <a:t> kanser dışı nedenlerle alınmış olan kadınlara tarama önerilmez </a:t>
            </a:r>
          </a:p>
          <a:p>
            <a:endParaRPr lang="tr-TR" dirty="0">
              <a:solidFill>
                <a:schemeClr val="tx1"/>
              </a:solidFill>
              <a:latin typeface="Calibri" pitchFamily="34" charset="0"/>
              <a:cs typeface="Calibri" pitchFamily="34" charset="0"/>
            </a:endParaRPr>
          </a:p>
        </p:txBody>
      </p:sp>
      <p:pic>
        <p:nvPicPr>
          <p:cNvPr id="7170" name="Picture 2" descr="Pap Smear Test: Purpose, Procedure, Resul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92922" y="5499914"/>
            <a:ext cx="1899969" cy="1266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5501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681037"/>
            <a:ext cx="10515600" cy="928307"/>
          </a:xfrm>
        </p:spPr>
        <p:txBody>
          <a:bodyPr>
            <a:normAutofit/>
          </a:bodyPr>
          <a:lstStyle/>
          <a:p>
            <a:r>
              <a:rPr lang="tr-TR" dirty="0">
                <a:solidFill>
                  <a:schemeClr val="tx1"/>
                </a:solidFill>
                <a:effectLst/>
                <a:latin typeface="Calibri" pitchFamily="34" charset="0"/>
                <a:cs typeface="Calibri" pitchFamily="34" charset="0"/>
              </a:rPr>
              <a:t> </a:t>
            </a:r>
            <a:r>
              <a:rPr lang="tr-TR" sz="3200" b="1" dirty="0">
                <a:solidFill>
                  <a:schemeClr val="tx1"/>
                </a:solidFill>
                <a:effectLst/>
                <a:latin typeface="Calibri" pitchFamily="34" charset="0"/>
                <a:cs typeface="Calibri" pitchFamily="34" charset="0"/>
              </a:rPr>
              <a:t>Sık rastlanan hastalıklar açısından değerlendirme</a:t>
            </a:r>
            <a:endParaRPr lang="tr-TR" sz="3200" dirty="0">
              <a:solidFill>
                <a:schemeClr val="tx1"/>
              </a:solidFill>
              <a:effectLst/>
              <a:latin typeface="Calibri" pitchFamily="34" charset="0"/>
              <a:cs typeface="Calibri" pitchFamily="34" charset="0"/>
            </a:endParaRPr>
          </a:p>
        </p:txBody>
      </p:sp>
      <p:sp>
        <p:nvSpPr>
          <p:cNvPr id="3" name="İçerik Yer Tutucusu 2"/>
          <p:cNvSpPr>
            <a:spLocks noGrp="1"/>
          </p:cNvSpPr>
          <p:nvPr>
            <p:ph idx="1"/>
          </p:nvPr>
        </p:nvSpPr>
        <p:spPr>
          <a:xfrm>
            <a:off x="849630" y="1564005"/>
            <a:ext cx="10515600" cy="4351338"/>
          </a:xfrm>
        </p:spPr>
        <p:txBody>
          <a:bodyPr>
            <a:normAutofit/>
          </a:bodyPr>
          <a:lstStyle/>
          <a:p>
            <a:endParaRPr lang="tr-TR" b="1" i="1" dirty="0" smtClean="0">
              <a:solidFill>
                <a:schemeClr val="tx1"/>
              </a:solidFill>
              <a:latin typeface="Calibri" pitchFamily="34" charset="0"/>
              <a:cs typeface="Calibri" pitchFamily="34" charset="0"/>
            </a:endParaRPr>
          </a:p>
          <a:p>
            <a:pPr>
              <a:buFont typeface="Wingdings" panose="05000000000000000000" pitchFamily="2" charset="2"/>
              <a:buChar char="§"/>
            </a:pPr>
            <a:r>
              <a:rPr lang="tr-TR" b="1" dirty="0" smtClean="0">
                <a:solidFill>
                  <a:schemeClr val="tx1"/>
                </a:solidFill>
                <a:latin typeface="Calibri" pitchFamily="34" charset="0"/>
                <a:cs typeface="Calibri" pitchFamily="34" charset="0"/>
              </a:rPr>
              <a:t>Kanserler </a:t>
            </a:r>
          </a:p>
          <a:p>
            <a:pPr>
              <a:buFont typeface="Wingdings" panose="05000000000000000000" pitchFamily="2" charset="2"/>
              <a:buChar char="Ø"/>
            </a:pPr>
            <a:r>
              <a:rPr lang="tr-TR" dirty="0" err="1" smtClean="0">
                <a:solidFill>
                  <a:schemeClr val="tx1"/>
                </a:solidFill>
                <a:latin typeface="Calibri" pitchFamily="34" charset="0"/>
                <a:cs typeface="Calibri" pitchFamily="34" charset="0"/>
              </a:rPr>
              <a:t>Kolorektal</a:t>
            </a:r>
            <a:r>
              <a:rPr lang="tr-TR" dirty="0" smtClean="0">
                <a:solidFill>
                  <a:schemeClr val="tx1"/>
                </a:solidFill>
                <a:latin typeface="Calibri" pitchFamily="34" charset="0"/>
                <a:cs typeface="Calibri" pitchFamily="34" charset="0"/>
              </a:rPr>
              <a:t> Kanser</a:t>
            </a:r>
          </a:p>
          <a:p>
            <a:endParaRPr lang="tr-TR" dirty="0" smtClean="0">
              <a:solidFill>
                <a:schemeClr val="tx1"/>
              </a:solidFill>
              <a:latin typeface="Calibri" pitchFamily="34" charset="0"/>
              <a:cs typeface="Calibri" pitchFamily="34" charset="0"/>
            </a:endParaRPr>
          </a:p>
          <a:p>
            <a:pPr lvl="1"/>
            <a:r>
              <a:rPr lang="tr-TR" sz="2400" dirty="0">
                <a:solidFill>
                  <a:schemeClr val="tx1"/>
                </a:solidFill>
                <a:latin typeface="Calibri" pitchFamily="34" charset="0"/>
                <a:cs typeface="Calibri" pitchFamily="34" charset="0"/>
              </a:rPr>
              <a:t>50 yaşında başlamak 70 yaşında bitmek üzere yıllık tarama (GGK)</a:t>
            </a:r>
          </a:p>
          <a:p>
            <a:pPr lvl="1"/>
            <a:r>
              <a:rPr lang="tr-TR" sz="2400" dirty="0">
                <a:solidFill>
                  <a:schemeClr val="tx1"/>
                </a:solidFill>
                <a:latin typeface="Calibri" pitchFamily="34" charset="0"/>
                <a:cs typeface="Calibri" pitchFamily="34" charset="0"/>
              </a:rPr>
              <a:t>Tüm testler negatif dahi olsa 10 yılda bir </a:t>
            </a:r>
            <a:r>
              <a:rPr lang="tr-TR" sz="2400" dirty="0" err="1">
                <a:solidFill>
                  <a:schemeClr val="tx1"/>
                </a:solidFill>
                <a:latin typeface="Calibri" pitchFamily="34" charset="0"/>
                <a:cs typeface="Calibri" pitchFamily="34" charset="0"/>
              </a:rPr>
              <a:t>kolonoskopi</a:t>
            </a:r>
            <a:r>
              <a:rPr lang="tr-TR" sz="2400" dirty="0">
                <a:solidFill>
                  <a:schemeClr val="tx1"/>
                </a:solidFill>
                <a:latin typeface="Calibri" pitchFamily="34" charset="0"/>
                <a:cs typeface="Calibri" pitchFamily="34" charset="0"/>
              </a:rPr>
              <a:t> </a:t>
            </a:r>
            <a:endParaRPr lang="tr-TR" dirty="0">
              <a:solidFill>
                <a:schemeClr val="tx1"/>
              </a:solidFill>
              <a:latin typeface="Calibri" pitchFamily="34" charset="0"/>
              <a:cs typeface="Calibri" pitchFamily="34" charset="0"/>
            </a:endParaRPr>
          </a:p>
          <a:p>
            <a:pPr lvl="1"/>
            <a:r>
              <a:rPr lang="tr-TR" sz="2400" dirty="0">
                <a:solidFill>
                  <a:schemeClr val="tx1"/>
                </a:solidFill>
                <a:latin typeface="Calibri" pitchFamily="34" charset="0"/>
                <a:cs typeface="Calibri" pitchFamily="34" charset="0"/>
              </a:rPr>
              <a:t>Son iki testi negatif olan 70 yaş üzerine taramaya son verilmesi</a:t>
            </a:r>
          </a:p>
          <a:p>
            <a:endParaRPr lang="tr-TR" dirty="0">
              <a:solidFill>
                <a:schemeClr val="tx1"/>
              </a:solidFill>
              <a:latin typeface="Calibri" pitchFamily="34" charset="0"/>
              <a:cs typeface="Calibri" pitchFamily="34" charset="0"/>
            </a:endParaRPr>
          </a:p>
        </p:txBody>
      </p:sp>
      <p:pic>
        <p:nvPicPr>
          <p:cNvPr id="6146" name="Picture 2" descr="Kolon (Bağırsak) Kanseri: Belirtileri ve Tedavisi | Anadolu Sağlık Merkez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85275" y="4973850"/>
            <a:ext cx="2553335" cy="1702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4347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681037"/>
            <a:ext cx="10515600" cy="928307"/>
          </a:xfrm>
        </p:spPr>
        <p:txBody>
          <a:bodyPr>
            <a:normAutofit/>
          </a:bodyPr>
          <a:lstStyle/>
          <a:p>
            <a:r>
              <a:rPr lang="tr-TR" dirty="0">
                <a:solidFill>
                  <a:schemeClr val="tx1"/>
                </a:solidFill>
                <a:effectLst/>
                <a:latin typeface="Calibri" pitchFamily="34" charset="0"/>
                <a:cs typeface="Calibri" pitchFamily="34" charset="0"/>
              </a:rPr>
              <a:t> </a:t>
            </a:r>
            <a:r>
              <a:rPr lang="tr-TR" sz="3200" b="1" dirty="0">
                <a:solidFill>
                  <a:schemeClr val="tx1"/>
                </a:solidFill>
                <a:effectLst/>
                <a:latin typeface="Calibri" pitchFamily="34" charset="0"/>
                <a:cs typeface="Calibri" pitchFamily="34" charset="0"/>
              </a:rPr>
              <a:t>Sık rastlanan hastalıklar açısından değerlendirme</a:t>
            </a:r>
            <a:endParaRPr lang="tr-TR" sz="3200" dirty="0">
              <a:solidFill>
                <a:schemeClr val="tx1"/>
              </a:solidFill>
              <a:effectLst/>
              <a:latin typeface="Calibri" pitchFamily="34" charset="0"/>
              <a:cs typeface="Calibri" pitchFamily="34" charset="0"/>
            </a:endParaRPr>
          </a:p>
        </p:txBody>
      </p:sp>
      <p:sp>
        <p:nvSpPr>
          <p:cNvPr id="3" name="İçerik Yer Tutucusu 2"/>
          <p:cNvSpPr>
            <a:spLocks noGrp="1"/>
          </p:cNvSpPr>
          <p:nvPr>
            <p:ph idx="1"/>
          </p:nvPr>
        </p:nvSpPr>
        <p:spPr>
          <a:xfrm>
            <a:off x="849630" y="1564005"/>
            <a:ext cx="10515600" cy="4351338"/>
          </a:xfrm>
        </p:spPr>
        <p:txBody>
          <a:bodyPr>
            <a:normAutofit/>
          </a:bodyPr>
          <a:lstStyle/>
          <a:p>
            <a:endParaRPr lang="tr-TR" b="1" i="1" dirty="0" smtClean="0">
              <a:solidFill>
                <a:schemeClr val="tx1"/>
              </a:solidFill>
              <a:latin typeface="Calibri" pitchFamily="34" charset="0"/>
              <a:cs typeface="Calibri" pitchFamily="34" charset="0"/>
            </a:endParaRPr>
          </a:p>
          <a:p>
            <a:pPr>
              <a:buFont typeface="Wingdings" panose="05000000000000000000" pitchFamily="2" charset="2"/>
              <a:buChar char="§"/>
            </a:pPr>
            <a:r>
              <a:rPr lang="tr-TR" b="1" dirty="0" smtClean="0">
                <a:solidFill>
                  <a:schemeClr val="tx1"/>
                </a:solidFill>
                <a:latin typeface="Calibri" pitchFamily="34" charset="0"/>
                <a:cs typeface="Calibri" pitchFamily="34" charset="0"/>
              </a:rPr>
              <a:t>Kanserler </a:t>
            </a:r>
          </a:p>
          <a:p>
            <a:pPr>
              <a:buFont typeface="Wingdings" panose="05000000000000000000" pitchFamily="2" charset="2"/>
              <a:buChar char="Ø"/>
            </a:pPr>
            <a:r>
              <a:rPr lang="tr-TR" dirty="0" smtClean="0">
                <a:solidFill>
                  <a:schemeClr val="tx1"/>
                </a:solidFill>
                <a:latin typeface="Calibri" pitchFamily="34" charset="0"/>
                <a:cs typeface="Calibri" pitchFamily="34" charset="0"/>
              </a:rPr>
              <a:t>Prostat Kanseri</a:t>
            </a:r>
          </a:p>
          <a:p>
            <a:endParaRPr lang="tr-TR" dirty="0" smtClean="0">
              <a:solidFill>
                <a:schemeClr val="tx1"/>
              </a:solidFill>
              <a:latin typeface="Calibri" pitchFamily="34" charset="0"/>
              <a:cs typeface="Calibri" pitchFamily="34" charset="0"/>
            </a:endParaRPr>
          </a:p>
          <a:p>
            <a:pPr lvl="1"/>
            <a:r>
              <a:rPr lang="tr-TR" sz="2400" dirty="0" smtClean="0">
                <a:solidFill>
                  <a:schemeClr val="tx1"/>
                </a:solidFill>
                <a:latin typeface="Calibri" pitchFamily="34" charset="0"/>
                <a:cs typeface="Calibri" pitchFamily="34" charset="0"/>
              </a:rPr>
              <a:t>Ulusal </a:t>
            </a:r>
            <a:r>
              <a:rPr lang="tr-TR" sz="2400" dirty="0">
                <a:solidFill>
                  <a:schemeClr val="tx1"/>
                </a:solidFill>
                <a:latin typeface="Calibri" pitchFamily="34" charset="0"/>
                <a:cs typeface="Calibri" pitchFamily="34" charset="0"/>
              </a:rPr>
              <a:t>kılavuzda ailesinde prostat kanseri hikâyesi olan 40 yaşından büyük erkekler ve aile öyküsü olmayan 50 yaşından büyük erkeklerde erken tanı ve önleme amaçlı hastanın bilgilendirilmesi ve bir üroloji uzmanına yönlendirilmesi önerilmektedir</a:t>
            </a:r>
            <a:endParaRPr lang="tr-TR"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29733563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chemeClr val="tx1"/>
                </a:solidFill>
                <a:latin typeface="Calibri" pitchFamily="34" charset="0"/>
                <a:cs typeface="Calibri" pitchFamily="34" charset="0"/>
              </a:rPr>
              <a:t>Koruyucu Hekimlik</a:t>
            </a:r>
            <a:endParaRPr lang="tr-TR" dirty="0">
              <a:solidFill>
                <a:schemeClr val="tx1"/>
              </a:solidFill>
              <a:latin typeface="Calibri" pitchFamily="34" charset="0"/>
              <a:cs typeface="Calibri" pitchFamily="34" charset="0"/>
            </a:endParaRPr>
          </a:p>
        </p:txBody>
      </p:sp>
      <p:sp>
        <p:nvSpPr>
          <p:cNvPr id="3" name="İçerik Yer Tutucusu 2"/>
          <p:cNvSpPr>
            <a:spLocks noGrp="1"/>
          </p:cNvSpPr>
          <p:nvPr>
            <p:ph idx="1"/>
          </p:nvPr>
        </p:nvSpPr>
        <p:spPr/>
        <p:txBody>
          <a:bodyPr/>
          <a:lstStyle/>
          <a:p>
            <a:r>
              <a:rPr lang="tr-TR" dirty="0" smtClean="0">
                <a:solidFill>
                  <a:schemeClr val="tx1"/>
                </a:solidFill>
                <a:latin typeface="Calibri" pitchFamily="34" charset="0"/>
                <a:cs typeface="Calibri" pitchFamily="34" charset="0"/>
              </a:rPr>
              <a:t>Aşılar</a:t>
            </a:r>
          </a:p>
          <a:p>
            <a:r>
              <a:rPr lang="tr-TR" dirty="0" smtClean="0">
                <a:solidFill>
                  <a:schemeClr val="tx1"/>
                </a:solidFill>
                <a:latin typeface="Calibri" pitchFamily="34" charset="0"/>
                <a:cs typeface="Calibri" pitchFamily="34" charset="0"/>
              </a:rPr>
              <a:t>Sigaranın Bırakılması</a:t>
            </a:r>
          </a:p>
          <a:p>
            <a:r>
              <a:rPr lang="tr-TR" dirty="0" smtClean="0">
                <a:solidFill>
                  <a:schemeClr val="tx1"/>
                </a:solidFill>
                <a:latin typeface="Calibri" pitchFamily="34" charset="0"/>
                <a:cs typeface="Calibri" pitchFamily="34" charset="0"/>
              </a:rPr>
              <a:t>Düşmenin Engellenmesi </a:t>
            </a:r>
          </a:p>
          <a:p>
            <a:r>
              <a:rPr lang="tr-TR" dirty="0" smtClean="0">
                <a:solidFill>
                  <a:schemeClr val="tx1"/>
                </a:solidFill>
                <a:latin typeface="Calibri" pitchFamily="34" charset="0"/>
                <a:cs typeface="Calibri" pitchFamily="34" charset="0"/>
              </a:rPr>
              <a:t>Beslenme </a:t>
            </a:r>
            <a:endParaRPr lang="tr-TR" dirty="0" smtClean="0">
              <a:solidFill>
                <a:schemeClr val="tx1"/>
              </a:solidFill>
              <a:latin typeface="Calibri" pitchFamily="34" charset="0"/>
              <a:cs typeface="Calibri" pitchFamily="34" charset="0"/>
            </a:endParaRPr>
          </a:p>
          <a:p>
            <a:r>
              <a:rPr lang="tr-TR" dirty="0" smtClean="0">
                <a:solidFill>
                  <a:schemeClr val="tx1"/>
                </a:solidFill>
                <a:latin typeface="Calibri" pitchFamily="34" charset="0"/>
                <a:cs typeface="Calibri" pitchFamily="34" charset="0"/>
              </a:rPr>
              <a:t>Egzersiz</a:t>
            </a:r>
          </a:p>
          <a:p>
            <a:r>
              <a:rPr lang="tr-TR" dirty="0" err="1" smtClean="0">
                <a:solidFill>
                  <a:schemeClr val="tx1"/>
                </a:solidFill>
                <a:latin typeface="Calibri" pitchFamily="34" charset="0"/>
                <a:cs typeface="Calibri" pitchFamily="34" charset="0"/>
              </a:rPr>
              <a:t>Kemoprofilaksi</a:t>
            </a:r>
            <a:endParaRPr lang="tr-TR" dirty="0" smtClean="0">
              <a:solidFill>
                <a:schemeClr val="tx1"/>
              </a:solidFill>
              <a:latin typeface="Calibri" pitchFamily="34" charset="0"/>
              <a:cs typeface="Calibri" pitchFamily="34" charset="0"/>
            </a:endParaRPr>
          </a:p>
          <a:p>
            <a:r>
              <a:rPr lang="tr-TR" dirty="0" smtClean="0">
                <a:solidFill>
                  <a:schemeClr val="tx1"/>
                </a:solidFill>
                <a:latin typeface="Calibri" pitchFamily="34" charset="0"/>
                <a:cs typeface="Calibri" pitchFamily="34" charset="0"/>
              </a:rPr>
              <a:t>Vitamin-Mineral Desteği</a:t>
            </a:r>
          </a:p>
          <a:p>
            <a:r>
              <a:rPr lang="tr-TR" dirty="0" smtClean="0">
                <a:solidFill>
                  <a:schemeClr val="tx1"/>
                </a:solidFill>
                <a:latin typeface="Calibri" pitchFamily="34" charset="0"/>
                <a:cs typeface="Calibri" pitchFamily="34" charset="0"/>
              </a:rPr>
              <a:t>Evde Sağlık Hizmetleri</a:t>
            </a:r>
            <a:endParaRPr lang="tr-TR" dirty="0">
              <a:solidFill>
                <a:schemeClr val="tx1"/>
              </a:solidFill>
              <a:latin typeface="Calibri" pitchFamily="34" charset="0"/>
              <a:cs typeface="Calibri" pitchFamily="34" charset="0"/>
            </a:endParaRPr>
          </a:p>
        </p:txBody>
      </p:sp>
      <p:pic>
        <p:nvPicPr>
          <p:cNvPr id="18434" name="Picture 2" descr="Çamlı Yem Besicilik Sanayii ve Ticaret A.Ş."/>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2385" y="4486274"/>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9797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203007"/>
            <a:ext cx="10515600" cy="1873559"/>
          </a:xfrm>
        </p:spPr>
        <p:txBody>
          <a:bodyPr>
            <a:normAutofit fontScale="90000"/>
          </a:bodyPr>
          <a:lstStyle/>
          <a:p>
            <a:r>
              <a:rPr lang="tr-TR" sz="3200" b="1" dirty="0">
                <a:solidFill>
                  <a:schemeClr val="tx1"/>
                </a:solidFill>
                <a:latin typeface="Calibri" pitchFamily="34" charset="0"/>
                <a:cs typeface="Calibri" pitchFamily="34" charset="0"/>
              </a:rPr>
              <a:t>Koruyucu hekimlik uygulamaları- Aşılar</a:t>
            </a:r>
            <a:r>
              <a:rPr lang="tr-TR" sz="3600" b="1" dirty="0">
                <a:solidFill>
                  <a:schemeClr val="tx1"/>
                </a:solidFill>
                <a:latin typeface="Calibri" pitchFamily="34" charset="0"/>
                <a:cs typeface="Calibri" pitchFamily="34" charset="0"/>
              </a:rPr>
              <a:t/>
            </a:r>
            <a:br>
              <a:rPr lang="tr-TR" sz="3600" b="1" dirty="0">
                <a:solidFill>
                  <a:schemeClr val="tx1"/>
                </a:solidFill>
                <a:latin typeface="Calibri" pitchFamily="34" charset="0"/>
                <a:cs typeface="Calibri" pitchFamily="34" charset="0"/>
              </a:rPr>
            </a:br>
            <a:r>
              <a:rPr lang="tr-TR" sz="3600" b="1" dirty="0">
                <a:solidFill>
                  <a:schemeClr val="tx1"/>
                </a:solidFill>
                <a:latin typeface="Calibri" pitchFamily="34" charset="0"/>
                <a:cs typeface="Calibri" pitchFamily="34" charset="0"/>
              </a:rPr>
              <a:t/>
            </a:r>
            <a:br>
              <a:rPr lang="tr-TR" sz="3600" b="1" dirty="0">
                <a:solidFill>
                  <a:schemeClr val="tx1"/>
                </a:solidFill>
                <a:latin typeface="Calibri" pitchFamily="34" charset="0"/>
                <a:cs typeface="Calibri" pitchFamily="34" charset="0"/>
              </a:rPr>
            </a:br>
            <a:r>
              <a:rPr lang="tr-TR" sz="1800" b="1" dirty="0">
                <a:solidFill>
                  <a:schemeClr val="tx1"/>
                </a:solidFill>
                <a:latin typeface="Calibri" pitchFamily="34" charset="0"/>
                <a:cs typeface="Calibri" pitchFamily="34" charset="0"/>
              </a:rPr>
              <a:t/>
            </a:r>
            <a:br>
              <a:rPr lang="tr-TR" sz="1800" b="1" dirty="0">
                <a:solidFill>
                  <a:schemeClr val="tx1"/>
                </a:solidFill>
                <a:latin typeface="Calibri" pitchFamily="34" charset="0"/>
                <a:cs typeface="Calibri" pitchFamily="34" charset="0"/>
              </a:rPr>
            </a:br>
            <a:endParaRPr lang="tr-TR" sz="3200" b="1" dirty="0">
              <a:solidFill>
                <a:schemeClr val="tx1"/>
              </a:solidFill>
              <a:latin typeface="Calibri" pitchFamily="34" charset="0"/>
              <a:cs typeface="Calibri" pitchFamily="34" charset="0"/>
            </a:endParaRPr>
          </a:p>
        </p:txBody>
      </p:sp>
      <p:sp>
        <p:nvSpPr>
          <p:cNvPr id="6" name="İçerik Yer Tutucusu 5">
            <a:extLst>
              <a:ext uri="{FF2B5EF4-FFF2-40B4-BE49-F238E27FC236}">
                <a16:creationId xmlns="" xmlns:a16="http://schemas.microsoft.com/office/drawing/2014/main" id="{AB52B3F4-5ED0-CC4D-7712-C291A2873AFD}"/>
              </a:ext>
            </a:extLst>
          </p:cNvPr>
          <p:cNvSpPr>
            <a:spLocks noGrp="1"/>
          </p:cNvSpPr>
          <p:nvPr>
            <p:ph idx="1"/>
          </p:nvPr>
        </p:nvSpPr>
        <p:spPr/>
        <p:txBody>
          <a:bodyPr/>
          <a:lstStyle/>
          <a:p>
            <a:endParaRPr lang="tr-TR"/>
          </a:p>
        </p:txBody>
      </p:sp>
      <p:pic>
        <p:nvPicPr>
          <p:cNvPr id="7" name="İçerik Yer Tutucusu 4">
            <a:extLst>
              <a:ext uri="{FF2B5EF4-FFF2-40B4-BE49-F238E27FC236}">
                <a16:creationId xmlns="" xmlns:a16="http://schemas.microsoft.com/office/drawing/2014/main" id="{72FB0D56-C698-0D57-115B-C3C290FBBBF4}"/>
              </a:ext>
            </a:extLst>
          </p:cNvPr>
          <p:cNvPicPr>
            <a:picLocks noChangeAspect="1"/>
          </p:cNvPicPr>
          <p:nvPr/>
        </p:nvPicPr>
        <p:blipFill>
          <a:blip r:embed="rId3"/>
          <a:stretch>
            <a:fillRect/>
          </a:stretch>
        </p:blipFill>
        <p:spPr>
          <a:xfrm>
            <a:off x="713167" y="1038534"/>
            <a:ext cx="11027055" cy="5499426"/>
          </a:xfrm>
          <a:prstGeom prst="rect">
            <a:avLst/>
          </a:prstGeom>
        </p:spPr>
      </p:pic>
    </p:spTree>
    <p:extLst>
      <p:ext uri="{BB962C8B-B14F-4D97-AF65-F5344CB8AC3E}">
        <p14:creationId xmlns:p14="http://schemas.microsoft.com/office/powerpoint/2010/main" val="5816822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63880" y="365125"/>
            <a:ext cx="10515600" cy="1325563"/>
          </a:xfrm>
        </p:spPr>
        <p:txBody>
          <a:bodyPr/>
          <a:lstStyle/>
          <a:p>
            <a:r>
              <a:rPr lang="tr-TR" sz="3200" dirty="0">
                <a:solidFill>
                  <a:schemeClr val="tx1"/>
                </a:solidFill>
                <a:latin typeface="Calibri" pitchFamily="34" charset="0"/>
                <a:cs typeface="Calibri" pitchFamily="34" charset="0"/>
              </a:rPr>
              <a:t> </a:t>
            </a:r>
            <a:r>
              <a:rPr lang="tr-TR" sz="3200" b="1" dirty="0">
                <a:solidFill>
                  <a:schemeClr val="tx1"/>
                </a:solidFill>
                <a:latin typeface="Calibri" pitchFamily="34" charset="0"/>
                <a:cs typeface="Calibri" pitchFamily="34" charset="0"/>
              </a:rPr>
              <a:t>Koruyucu hekimlik uygulamaları</a:t>
            </a:r>
            <a:endParaRPr lang="tr-TR" sz="3200" dirty="0">
              <a:solidFill>
                <a:schemeClr val="tx1"/>
              </a:solidFill>
              <a:latin typeface="Calibri" pitchFamily="34" charset="0"/>
              <a:cs typeface="Calibri" pitchFamily="34" charset="0"/>
            </a:endParaRPr>
          </a:p>
        </p:txBody>
      </p:sp>
      <p:sp>
        <p:nvSpPr>
          <p:cNvPr id="3" name="İçerik Yer Tutucusu 2"/>
          <p:cNvSpPr>
            <a:spLocks noGrp="1"/>
          </p:cNvSpPr>
          <p:nvPr>
            <p:ph idx="1"/>
          </p:nvPr>
        </p:nvSpPr>
        <p:spPr>
          <a:xfrm>
            <a:off x="660400" y="2326005"/>
            <a:ext cx="10515600" cy="4351338"/>
          </a:xfrm>
        </p:spPr>
        <p:txBody>
          <a:bodyPr>
            <a:normAutofit/>
          </a:bodyPr>
          <a:lstStyle/>
          <a:p>
            <a:pPr>
              <a:buFont typeface="Wingdings" panose="05000000000000000000" pitchFamily="2" charset="2"/>
              <a:buChar char="Ø"/>
            </a:pPr>
            <a:r>
              <a:rPr lang="tr-TR" sz="2200" b="1" dirty="0">
                <a:solidFill>
                  <a:schemeClr val="tx1"/>
                </a:solidFill>
                <a:latin typeface="Calibri" pitchFamily="34" charset="0"/>
                <a:cs typeface="Calibri" pitchFamily="34" charset="0"/>
              </a:rPr>
              <a:t>Sigaranın bırakılması</a:t>
            </a:r>
          </a:p>
          <a:p>
            <a:endParaRPr lang="tr-TR" sz="2200" b="1" dirty="0">
              <a:solidFill>
                <a:schemeClr val="tx1"/>
              </a:solidFill>
              <a:latin typeface="Calibri" pitchFamily="34" charset="0"/>
              <a:cs typeface="Calibri" pitchFamily="34" charset="0"/>
            </a:endParaRPr>
          </a:p>
          <a:p>
            <a:pPr lvl="1"/>
            <a:r>
              <a:rPr lang="tr-TR" sz="2200" dirty="0">
                <a:solidFill>
                  <a:schemeClr val="tx1"/>
                </a:solidFill>
                <a:latin typeface="Calibri" pitchFamily="34" charset="0"/>
                <a:cs typeface="Calibri" pitchFamily="34" charset="0"/>
              </a:rPr>
              <a:t>Sigara değiştirilebilir kardiyovasküler risk faktörlerinden biri olmanın yanı sıra osteoporoz ve kalça kırığına yok </a:t>
            </a:r>
            <a:r>
              <a:rPr lang="tr-TR" sz="2200" dirty="0" smtClean="0">
                <a:solidFill>
                  <a:schemeClr val="tx1"/>
                </a:solidFill>
                <a:latin typeface="Calibri" pitchFamily="34" charset="0"/>
                <a:cs typeface="Calibri" pitchFamily="34" charset="0"/>
              </a:rPr>
              <a:t>açmakta</a:t>
            </a:r>
          </a:p>
          <a:p>
            <a:pPr lvl="1"/>
            <a:r>
              <a:rPr lang="tr-TR" sz="2200" dirty="0" smtClean="0">
                <a:solidFill>
                  <a:schemeClr val="tx1"/>
                </a:solidFill>
                <a:latin typeface="Calibri" pitchFamily="34" charset="0"/>
                <a:cs typeface="Calibri" pitchFamily="34" charset="0"/>
              </a:rPr>
              <a:t>Her </a:t>
            </a:r>
            <a:r>
              <a:rPr lang="tr-TR" sz="2200" dirty="0">
                <a:solidFill>
                  <a:schemeClr val="tx1"/>
                </a:solidFill>
                <a:latin typeface="Calibri" pitchFamily="34" charset="0"/>
                <a:cs typeface="Calibri" pitchFamily="34" charset="0"/>
              </a:rPr>
              <a:t>başvuran bireyin sigara içip içmediği </a:t>
            </a:r>
            <a:r>
              <a:rPr lang="tr-TR" sz="2200" dirty="0" smtClean="0">
                <a:solidFill>
                  <a:schemeClr val="tx1"/>
                </a:solidFill>
                <a:latin typeface="Calibri" pitchFamily="34" charset="0"/>
                <a:cs typeface="Calibri" pitchFamily="34" charset="0"/>
              </a:rPr>
              <a:t>sorgulanmalı</a:t>
            </a:r>
          </a:p>
          <a:p>
            <a:pPr lvl="1"/>
            <a:r>
              <a:rPr lang="tr-TR" sz="2200" dirty="0" smtClean="0">
                <a:solidFill>
                  <a:schemeClr val="tx1"/>
                </a:solidFill>
                <a:latin typeface="Calibri" pitchFamily="34" charset="0"/>
                <a:cs typeface="Calibri" pitchFamily="34" charset="0"/>
              </a:rPr>
              <a:t>İçiyorsa </a:t>
            </a:r>
            <a:r>
              <a:rPr lang="tr-TR" sz="2200" dirty="0">
                <a:solidFill>
                  <a:schemeClr val="tx1"/>
                </a:solidFill>
                <a:latin typeface="Calibri" pitchFamily="34" charset="0"/>
                <a:cs typeface="Calibri" pitchFamily="34" charset="0"/>
              </a:rPr>
              <a:t>sigarayı bırakması yönünde danışmanlık ve tedavi verilmeli</a:t>
            </a:r>
          </a:p>
          <a:p>
            <a:endParaRPr lang="tr-TR" sz="2200" b="1" dirty="0">
              <a:solidFill>
                <a:schemeClr val="tx1"/>
              </a:solidFill>
              <a:latin typeface="Calibri" pitchFamily="34" charset="0"/>
              <a:cs typeface="Calibri" pitchFamily="34" charset="0"/>
            </a:endParaRPr>
          </a:p>
          <a:p>
            <a:pPr marL="0" indent="0">
              <a:buNone/>
            </a:pPr>
            <a:endParaRPr lang="tr-TR" sz="2200" dirty="0">
              <a:solidFill>
                <a:schemeClr val="tx1"/>
              </a:solidFill>
              <a:latin typeface="Calibri" pitchFamily="34" charset="0"/>
              <a:cs typeface="Calibri" pitchFamily="34" charset="0"/>
            </a:endParaRPr>
          </a:p>
        </p:txBody>
      </p:sp>
      <p:pic>
        <p:nvPicPr>
          <p:cNvPr id="8196" name="Picture 4" descr="Araştırmacılar, Hayat Boyu Sigara İçen Bazı İnsanları Sağlıklı Tutabilen  Genleri Belirliyor - Popular Science">
            <a:extLst>
              <a:ext uri="{FF2B5EF4-FFF2-40B4-BE49-F238E27FC236}">
                <a16:creationId xmlns="" xmlns:a16="http://schemas.microsoft.com/office/drawing/2014/main" id="{1944DDD3-5B75-032A-89B4-7DE065ADF7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3824" y="4909374"/>
            <a:ext cx="4808176" cy="1948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0702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63880" y="365125"/>
            <a:ext cx="10515600" cy="1325563"/>
          </a:xfrm>
        </p:spPr>
        <p:txBody>
          <a:bodyPr/>
          <a:lstStyle/>
          <a:p>
            <a:r>
              <a:rPr lang="tr-TR" sz="3200" dirty="0">
                <a:solidFill>
                  <a:schemeClr val="tx1"/>
                </a:solidFill>
                <a:latin typeface="Calibri" pitchFamily="34" charset="0"/>
                <a:cs typeface="Calibri" pitchFamily="34" charset="0"/>
              </a:rPr>
              <a:t> </a:t>
            </a:r>
            <a:r>
              <a:rPr lang="tr-TR" sz="3200" b="1" dirty="0">
                <a:solidFill>
                  <a:schemeClr val="tx1"/>
                </a:solidFill>
                <a:latin typeface="Calibri" pitchFamily="34" charset="0"/>
                <a:cs typeface="Calibri" pitchFamily="34" charset="0"/>
              </a:rPr>
              <a:t>Koruyucu hekimlik uygulamaları</a:t>
            </a:r>
            <a:endParaRPr lang="tr-TR" sz="3200" dirty="0">
              <a:solidFill>
                <a:schemeClr val="tx1"/>
              </a:solidFill>
              <a:latin typeface="Calibri" pitchFamily="34" charset="0"/>
              <a:cs typeface="Calibri" pitchFamily="34" charset="0"/>
            </a:endParaRPr>
          </a:p>
        </p:txBody>
      </p:sp>
      <p:sp>
        <p:nvSpPr>
          <p:cNvPr id="3" name="İçerik Yer Tutucusu 2"/>
          <p:cNvSpPr>
            <a:spLocks noGrp="1"/>
          </p:cNvSpPr>
          <p:nvPr>
            <p:ph idx="1"/>
          </p:nvPr>
        </p:nvSpPr>
        <p:spPr>
          <a:xfrm>
            <a:off x="660400" y="2326005"/>
            <a:ext cx="10515600" cy="4351338"/>
          </a:xfrm>
        </p:spPr>
        <p:txBody>
          <a:bodyPr>
            <a:normAutofit/>
          </a:bodyPr>
          <a:lstStyle/>
          <a:p>
            <a:pPr>
              <a:buFont typeface="Wingdings" panose="05000000000000000000" pitchFamily="2" charset="2"/>
              <a:buChar char="Ø"/>
            </a:pPr>
            <a:r>
              <a:rPr lang="tr-TR" sz="2200" b="1" dirty="0" smtClean="0">
                <a:solidFill>
                  <a:schemeClr val="tx1"/>
                </a:solidFill>
                <a:latin typeface="Calibri" pitchFamily="34" charset="0"/>
                <a:cs typeface="Calibri" pitchFamily="34" charset="0"/>
              </a:rPr>
              <a:t>Düşmenin Engellenmesi</a:t>
            </a:r>
            <a:endParaRPr lang="tr-TR" sz="2200" b="1" dirty="0">
              <a:solidFill>
                <a:schemeClr val="tx1"/>
              </a:solidFill>
              <a:latin typeface="Calibri" pitchFamily="34" charset="0"/>
              <a:cs typeface="Calibri" pitchFamily="34" charset="0"/>
            </a:endParaRPr>
          </a:p>
          <a:p>
            <a:endParaRPr lang="tr-TR" sz="2200" b="1" dirty="0">
              <a:solidFill>
                <a:schemeClr val="tx1"/>
              </a:solidFill>
              <a:latin typeface="Calibri" pitchFamily="34" charset="0"/>
              <a:cs typeface="Calibri" pitchFamily="34" charset="0"/>
            </a:endParaRPr>
          </a:p>
          <a:p>
            <a:pPr lvl="1"/>
            <a:r>
              <a:rPr lang="tr-TR" sz="2200" dirty="0">
                <a:solidFill>
                  <a:schemeClr val="tx1"/>
                </a:solidFill>
                <a:latin typeface="Calibri" pitchFamily="34" charset="0"/>
                <a:cs typeface="Calibri" pitchFamily="34" charset="0"/>
              </a:rPr>
              <a:t>Yaşlılarda kazaya bağlı ölümlerin en önemli </a:t>
            </a:r>
            <a:r>
              <a:rPr lang="tr-TR" sz="2200" dirty="0" smtClean="0">
                <a:solidFill>
                  <a:schemeClr val="tx1"/>
                </a:solidFill>
                <a:latin typeface="Calibri" pitchFamily="34" charset="0"/>
                <a:cs typeface="Calibri" pitchFamily="34" charset="0"/>
              </a:rPr>
              <a:t>sebebi</a:t>
            </a:r>
            <a:endParaRPr lang="tr-TR" sz="2200" dirty="0">
              <a:solidFill>
                <a:schemeClr val="tx1"/>
              </a:solidFill>
              <a:latin typeface="Calibri" pitchFamily="34" charset="0"/>
              <a:cs typeface="Calibri" pitchFamily="34" charset="0"/>
            </a:endParaRPr>
          </a:p>
          <a:p>
            <a:pPr lvl="1"/>
            <a:r>
              <a:rPr lang="tr-TR" sz="2200" dirty="0">
                <a:solidFill>
                  <a:schemeClr val="tx1"/>
                </a:solidFill>
                <a:latin typeface="Calibri" pitchFamily="34" charset="0"/>
                <a:cs typeface="Calibri" pitchFamily="34" charset="0"/>
              </a:rPr>
              <a:t>Önlenebilir </a:t>
            </a:r>
          </a:p>
          <a:p>
            <a:pPr lvl="1"/>
            <a:r>
              <a:rPr lang="tr-TR" sz="2200" dirty="0">
                <a:solidFill>
                  <a:schemeClr val="tx1"/>
                </a:solidFill>
                <a:latin typeface="Calibri" pitchFamily="34" charset="0"/>
                <a:cs typeface="Calibri" pitchFamily="34" charset="0"/>
              </a:rPr>
              <a:t>Düşmeleri önlemede alınabilecek çevresel önlemler, yapılabilecek değişiklikler konusunda bireyin kendisi ve yakını bilgilendirilmeli</a:t>
            </a:r>
          </a:p>
          <a:p>
            <a:endParaRPr lang="tr-TR" sz="2200" b="1" dirty="0">
              <a:solidFill>
                <a:schemeClr val="tx1"/>
              </a:solidFill>
              <a:latin typeface="Calibri" pitchFamily="34" charset="0"/>
              <a:cs typeface="Calibri" pitchFamily="34" charset="0"/>
            </a:endParaRPr>
          </a:p>
          <a:p>
            <a:pPr marL="0" indent="0">
              <a:buNone/>
            </a:pPr>
            <a:endParaRPr lang="tr-TR" sz="2200" dirty="0">
              <a:solidFill>
                <a:schemeClr val="tx1"/>
              </a:solidFill>
              <a:latin typeface="Calibri" pitchFamily="34" charset="0"/>
              <a:cs typeface="Calibri" pitchFamily="34" charset="0"/>
            </a:endParaRPr>
          </a:p>
        </p:txBody>
      </p:sp>
      <p:pic>
        <p:nvPicPr>
          <p:cNvPr id="8194" name="Picture 2" descr="Karda yürürken küçük adımlar atın - Sağlık Haberler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6665" y="4595345"/>
            <a:ext cx="3010535" cy="202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2577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15340" y="955357"/>
            <a:ext cx="10515600" cy="927227"/>
          </a:xfrm>
        </p:spPr>
        <p:txBody>
          <a:bodyPr>
            <a:noAutofit/>
          </a:bodyPr>
          <a:lstStyle/>
          <a:p>
            <a:r>
              <a:rPr lang="tr-TR" sz="3200" b="1" dirty="0">
                <a:solidFill>
                  <a:schemeClr val="tx1"/>
                </a:solidFill>
                <a:effectLst/>
                <a:latin typeface="Calibri" pitchFamily="34" charset="0"/>
                <a:cs typeface="Calibri" pitchFamily="34" charset="0"/>
              </a:rPr>
              <a:t>Koruyucu hekimlik uygulamaları </a:t>
            </a:r>
            <a:br>
              <a:rPr lang="tr-TR" sz="3200" b="1" dirty="0">
                <a:solidFill>
                  <a:schemeClr val="tx1"/>
                </a:solidFill>
                <a:effectLst/>
                <a:latin typeface="Calibri" pitchFamily="34" charset="0"/>
                <a:cs typeface="Calibri" pitchFamily="34" charset="0"/>
              </a:rPr>
            </a:br>
            <a:endParaRPr lang="tr-TR" sz="3200" b="1" i="1" dirty="0">
              <a:solidFill>
                <a:schemeClr val="tx1"/>
              </a:solidFill>
              <a:effectLst/>
              <a:latin typeface="Calibri" pitchFamily="34" charset="0"/>
              <a:cs typeface="Calibri" pitchFamily="34" charset="0"/>
            </a:endParaRPr>
          </a:p>
        </p:txBody>
      </p:sp>
      <p:sp>
        <p:nvSpPr>
          <p:cNvPr id="3" name="İçerik Yer Tutucusu 2"/>
          <p:cNvSpPr>
            <a:spLocks noGrp="1"/>
          </p:cNvSpPr>
          <p:nvPr>
            <p:ph idx="1"/>
          </p:nvPr>
        </p:nvSpPr>
        <p:spPr>
          <a:xfrm>
            <a:off x="838200" y="1608264"/>
            <a:ext cx="10515600" cy="4884611"/>
          </a:xfrm>
        </p:spPr>
        <p:txBody>
          <a:bodyPr>
            <a:normAutofit/>
          </a:bodyPr>
          <a:lstStyle/>
          <a:p>
            <a:pPr>
              <a:buFont typeface="Wingdings" panose="05000000000000000000" pitchFamily="2" charset="2"/>
              <a:buChar char="Ø"/>
            </a:pPr>
            <a:r>
              <a:rPr lang="tr-TR" sz="2200" b="1" dirty="0">
                <a:solidFill>
                  <a:schemeClr val="tx1"/>
                </a:solidFill>
                <a:latin typeface="Calibri" pitchFamily="34" charset="0"/>
                <a:cs typeface="Calibri" pitchFamily="34" charset="0"/>
              </a:rPr>
              <a:t>Düşmeleri önlemek için alınması gereken çevresel önlemler</a:t>
            </a:r>
          </a:p>
          <a:p>
            <a:endParaRPr lang="tr-TR" sz="2200" b="1" i="1" dirty="0">
              <a:solidFill>
                <a:schemeClr val="tx1"/>
              </a:solidFill>
              <a:latin typeface="Calibri" pitchFamily="34" charset="0"/>
              <a:cs typeface="Calibri" pitchFamily="34" charset="0"/>
            </a:endParaRPr>
          </a:p>
          <a:p>
            <a:pPr lvl="1"/>
            <a:r>
              <a:rPr lang="tr-TR" sz="2200" dirty="0">
                <a:solidFill>
                  <a:schemeClr val="tx1"/>
                </a:solidFill>
                <a:latin typeface="Calibri" pitchFamily="34" charset="0"/>
                <a:cs typeface="Calibri" pitchFamily="34" charset="0"/>
              </a:rPr>
              <a:t>Kaygan kilimlerin kaldırılması, halıların yere </a:t>
            </a:r>
            <a:r>
              <a:rPr lang="tr-TR" sz="2200" dirty="0" smtClean="0">
                <a:solidFill>
                  <a:schemeClr val="tx1"/>
                </a:solidFill>
                <a:latin typeface="Calibri" pitchFamily="34" charset="0"/>
                <a:cs typeface="Calibri" pitchFamily="34" charset="0"/>
              </a:rPr>
              <a:t>sabitlenmesi</a:t>
            </a:r>
          </a:p>
          <a:p>
            <a:pPr lvl="1"/>
            <a:r>
              <a:rPr lang="tr-TR" sz="2200" dirty="0" smtClean="0">
                <a:solidFill>
                  <a:schemeClr val="tx1"/>
                </a:solidFill>
                <a:latin typeface="Calibri" pitchFamily="34" charset="0"/>
                <a:cs typeface="Calibri" pitchFamily="34" charset="0"/>
              </a:rPr>
              <a:t>Eşyaların </a:t>
            </a:r>
            <a:r>
              <a:rPr lang="tr-TR" sz="2200" dirty="0">
                <a:solidFill>
                  <a:schemeClr val="tx1"/>
                </a:solidFill>
                <a:latin typeface="Calibri" pitchFamily="34" charset="0"/>
                <a:cs typeface="Calibri" pitchFamily="34" charset="0"/>
              </a:rPr>
              <a:t>fazla ve sıkışık yerleştirilmiş olmaması</a:t>
            </a:r>
            <a:r>
              <a:rPr lang="tr-TR" sz="2200" dirty="0" smtClean="0">
                <a:solidFill>
                  <a:schemeClr val="tx1"/>
                </a:solidFill>
                <a:latin typeface="Calibri" pitchFamily="34" charset="0"/>
                <a:cs typeface="Calibri" pitchFamily="34" charset="0"/>
              </a:rPr>
              <a:t>,</a:t>
            </a:r>
            <a:endParaRPr lang="tr-TR" sz="2200" dirty="0">
              <a:solidFill>
                <a:schemeClr val="tx1"/>
              </a:solidFill>
              <a:latin typeface="Calibri" pitchFamily="34" charset="0"/>
              <a:cs typeface="Calibri" pitchFamily="34" charset="0"/>
            </a:endParaRPr>
          </a:p>
          <a:p>
            <a:pPr lvl="1"/>
            <a:r>
              <a:rPr lang="tr-TR" sz="2200" dirty="0">
                <a:solidFill>
                  <a:schemeClr val="tx1"/>
                </a:solidFill>
                <a:latin typeface="Calibri" pitchFamily="34" charset="0"/>
                <a:cs typeface="Calibri" pitchFamily="34" charset="0"/>
              </a:rPr>
              <a:t>Yerdeki alçak nesne ve mobilyanın </a:t>
            </a:r>
            <a:r>
              <a:rPr lang="tr-TR" sz="2200" dirty="0" smtClean="0">
                <a:solidFill>
                  <a:schemeClr val="tx1"/>
                </a:solidFill>
                <a:latin typeface="Calibri" pitchFamily="34" charset="0"/>
                <a:cs typeface="Calibri" pitchFamily="34" charset="0"/>
              </a:rPr>
              <a:t>kaldırılması</a:t>
            </a:r>
            <a:endParaRPr lang="tr-TR" sz="2200" dirty="0">
              <a:solidFill>
                <a:schemeClr val="tx1"/>
              </a:solidFill>
              <a:latin typeface="Calibri" pitchFamily="34" charset="0"/>
              <a:cs typeface="Calibri" pitchFamily="34" charset="0"/>
            </a:endParaRPr>
          </a:p>
          <a:p>
            <a:pPr lvl="1"/>
            <a:r>
              <a:rPr lang="tr-TR" sz="2200" dirty="0">
                <a:solidFill>
                  <a:schemeClr val="tx1"/>
                </a:solidFill>
                <a:latin typeface="Calibri" pitchFamily="34" charset="0"/>
                <a:cs typeface="Calibri" pitchFamily="34" charset="0"/>
              </a:rPr>
              <a:t>Yerdeki kabloların </a:t>
            </a:r>
            <a:r>
              <a:rPr lang="tr-TR" sz="2200" dirty="0" smtClean="0">
                <a:solidFill>
                  <a:schemeClr val="tx1"/>
                </a:solidFill>
                <a:latin typeface="Calibri" pitchFamily="34" charset="0"/>
                <a:cs typeface="Calibri" pitchFamily="34" charset="0"/>
              </a:rPr>
              <a:t>kaldırılması</a:t>
            </a:r>
            <a:endParaRPr lang="tr-TR" sz="2200" dirty="0">
              <a:solidFill>
                <a:schemeClr val="tx1"/>
              </a:solidFill>
              <a:latin typeface="Calibri" pitchFamily="34" charset="0"/>
              <a:cs typeface="Calibri" pitchFamily="34" charset="0"/>
            </a:endParaRPr>
          </a:p>
          <a:p>
            <a:pPr lvl="1"/>
            <a:r>
              <a:rPr lang="tr-TR" sz="2200" dirty="0">
                <a:solidFill>
                  <a:schemeClr val="tx1"/>
                </a:solidFill>
                <a:latin typeface="Calibri" pitchFamily="34" charset="0"/>
                <a:cs typeface="Calibri" pitchFamily="34" charset="0"/>
              </a:rPr>
              <a:t>Yeterli ışıklandırma sağlanması</a:t>
            </a:r>
          </a:p>
          <a:p>
            <a:endParaRPr lang="tr-TR" sz="2200" dirty="0">
              <a:solidFill>
                <a:schemeClr val="tx1"/>
              </a:solidFill>
              <a:latin typeface="Calibri" pitchFamily="34" charset="0"/>
              <a:cs typeface="Calibri" pitchFamily="34" charset="0"/>
            </a:endParaRPr>
          </a:p>
        </p:txBody>
      </p:sp>
      <p:pic>
        <p:nvPicPr>
          <p:cNvPr id="9218" name="Picture 2" descr="CPROSP Zemin kablo köprüsü siyah, 200 cm x 6,4 cm, 3 kanal, kauçuk zemin  kablo kapağı, 500 x 2 cm çift taraflı yapışkan bant : Amazon.com.tr: Ev ve  Yaş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3775" y="3219767"/>
            <a:ext cx="3333750" cy="3324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10649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6114F912-E172-DCD1-8285-AEBFF40D3545}"/>
              </a:ext>
            </a:extLst>
          </p:cNvPr>
          <p:cNvSpPr>
            <a:spLocks noGrp="1"/>
          </p:cNvSpPr>
          <p:nvPr>
            <p:ph type="title"/>
          </p:nvPr>
        </p:nvSpPr>
        <p:spPr/>
        <p:txBody>
          <a:bodyPr>
            <a:normAutofit/>
          </a:bodyPr>
          <a:lstStyle/>
          <a:p>
            <a:r>
              <a:rPr lang="tr-TR" sz="3200" b="1" dirty="0">
                <a:solidFill>
                  <a:schemeClr val="tx1"/>
                </a:solidFill>
                <a:effectLst/>
                <a:latin typeface="Calibri" pitchFamily="34" charset="0"/>
                <a:cs typeface="Calibri" pitchFamily="34" charset="0"/>
              </a:rPr>
              <a:t>Koruyucu hekimlik uygulamaları</a:t>
            </a:r>
            <a:endParaRPr lang="tr-TR" sz="3200" dirty="0">
              <a:solidFill>
                <a:schemeClr val="tx1"/>
              </a:solidFill>
              <a:effectLst/>
              <a:latin typeface="Calibri" pitchFamily="34" charset="0"/>
              <a:cs typeface="Calibri" pitchFamily="34" charset="0"/>
            </a:endParaRPr>
          </a:p>
        </p:txBody>
      </p:sp>
      <p:sp>
        <p:nvSpPr>
          <p:cNvPr id="3" name="İçerik Yer Tutucusu 2">
            <a:extLst>
              <a:ext uri="{FF2B5EF4-FFF2-40B4-BE49-F238E27FC236}">
                <a16:creationId xmlns="" xmlns:a16="http://schemas.microsoft.com/office/drawing/2014/main" id="{5CB6D8F9-B030-F08D-F23D-7C8AF0901F73}"/>
              </a:ext>
            </a:extLst>
          </p:cNvPr>
          <p:cNvSpPr>
            <a:spLocks noGrp="1"/>
          </p:cNvSpPr>
          <p:nvPr>
            <p:ph idx="1"/>
          </p:nvPr>
        </p:nvSpPr>
        <p:spPr>
          <a:xfrm>
            <a:off x="838200" y="1825624"/>
            <a:ext cx="10515600" cy="4819015"/>
          </a:xfrm>
        </p:spPr>
        <p:txBody>
          <a:bodyPr>
            <a:normAutofit/>
          </a:bodyPr>
          <a:lstStyle/>
          <a:p>
            <a:pPr algn="just">
              <a:spcAft>
                <a:spcPts val="600"/>
              </a:spcAft>
              <a:buFont typeface="Wingdings" panose="05000000000000000000" pitchFamily="2" charset="2"/>
              <a:buChar char="Ø"/>
            </a:pPr>
            <a:r>
              <a:rPr lang="tr-TR" sz="2100" b="1" dirty="0" smtClean="0">
                <a:solidFill>
                  <a:schemeClr val="tx1"/>
                </a:solidFill>
                <a:latin typeface="Calibri" pitchFamily="34" charset="0"/>
                <a:cs typeface="Calibri" pitchFamily="34" charset="0"/>
              </a:rPr>
              <a:t>Beslenme:</a:t>
            </a:r>
          </a:p>
          <a:p>
            <a:pPr marL="0" indent="0" algn="just">
              <a:spcAft>
                <a:spcPts val="600"/>
              </a:spcAft>
              <a:buNone/>
            </a:pPr>
            <a:r>
              <a:rPr lang="tr-TR" sz="2100" dirty="0" err="1" smtClean="0">
                <a:solidFill>
                  <a:schemeClr val="tx1"/>
                </a:solidFill>
                <a:latin typeface="Calibri" pitchFamily="34" charset="0"/>
                <a:cs typeface="Calibri" pitchFamily="34" charset="0"/>
              </a:rPr>
              <a:t>Malnutrisyon</a:t>
            </a:r>
            <a:r>
              <a:rPr lang="tr-TR" sz="2100" dirty="0" smtClean="0">
                <a:solidFill>
                  <a:schemeClr val="tx1"/>
                </a:solidFill>
                <a:latin typeface="Calibri" pitchFamily="34" charset="0"/>
                <a:cs typeface="Calibri" pitchFamily="34" charset="0"/>
              </a:rPr>
              <a:t> yaşlı hastalarda; </a:t>
            </a:r>
          </a:p>
          <a:p>
            <a:pPr algn="just">
              <a:spcAft>
                <a:spcPts val="600"/>
              </a:spcAft>
            </a:pPr>
            <a:r>
              <a:rPr lang="tr-TR" sz="2100" dirty="0" smtClean="0">
                <a:solidFill>
                  <a:schemeClr val="tx1"/>
                </a:solidFill>
                <a:latin typeface="Calibri" pitchFamily="34" charset="0"/>
                <a:cs typeface="Calibri" pitchFamily="34" charset="0"/>
              </a:rPr>
              <a:t>vitamin eksiklikleri,</a:t>
            </a:r>
          </a:p>
          <a:p>
            <a:pPr algn="just">
              <a:spcAft>
                <a:spcPts val="600"/>
              </a:spcAft>
            </a:pPr>
            <a:r>
              <a:rPr lang="tr-TR" sz="2100" dirty="0" err="1" smtClean="0">
                <a:solidFill>
                  <a:schemeClr val="tx1"/>
                </a:solidFill>
                <a:latin typeface="Calibri" pitchFamily="34" charset="0"/>
                <a:cs typeface="Calibri" pitchFamily="34" charset="0"/>
              </a:rPr>
              <a:t>immünitede</a:t>
            </a:r>
            <a:r>
              <a:rPr lang="tr-TR" sz="2100" dirty="0" smtClean="0">
                <a:solidFill>
                  <a:schemeClr val="tx1"/>
                </a:solidFill>
                <a:latin typeface="Calibri" pitchFamily="34" charset="0"/>
                <a:cs typeface="Calibri" pitchFamily="34" charset="0"/>
              </a:rPr>
              <a:t> zayıflama,  </a:t>
            </a:r>
          </a:p>
          <a:p>
            <a:pPr algn="just">
              <a:spcAft>
                <a:spcPts val="600"/>
              </a:spcAft>
            </a:pPr>
            <a:r>
              <a:rPr lang="tr-TR" sz="2100" dirty="0" smtClean="0">
                <a:solidFill>
                  <a:schemeClr val="tx1"/>
                </a:solidFill>
                <a:latin typeface="Calibri" pitchFamily="34" charset="0"/>
                <a:cs typeface="Calibri" pitchFamily="34" charset="0"/>
              </a:rPr>
              <a:t>enfeksiyonlara yatkınlık, </a:t>
            </a:r>
          </a:p>
          <a:p>
            <a:pPr algn="just">
              <a:spcAft>
                <a:spcPts val="600"/>
              </a:spcAft>
            </a:pPr>
            <a:r>
              <a:rPr lang="tr-TR" sz="2100" dirty="0" smtClean="0">
                <a:solidFill>
                  <a:schemeClr val="tx1"/>
                </a:solidFill>
                <a:latin typeface="Calibri" pitchFamily="34" charset="0"/>
                <a:cs typeface="Calibri" pitchFamily="34" charset="0"/>
              </a:rPr>
              <a:t>yara iyileşmesinde gecikme, </a:t>
            </a:r>
          </a:p>
          <a:p>
            <a:pPr algn="just">
              <a:spcAft>
                <a:spcPts val="600"/>
              </a:spcAft>
            </a:pPr>
            <a:r>
              <a:rPr lang="tr-TR" sz="2100" dirty="0" smtClean="0">
                <a:solidFill>
                  <a:schemeClr val="tx1"/>
                </a:solidFill>
                <a:latin typeface="Calibri" pitchFamily="34" charset="0"/>
                <a:cs typeface="Calibri" pitchFamily="34" charset="0"/>
              </a:rPr>
              <a:t>osteoporoz,  diğer </a:t>
            </a:r>
            <a:r>
              <a:rPr lang="tr-TR" sz="2100" dirty="0" err="1" smtClean="0">
                <a:solidFill>
                  <a:schemeClr val="tx1"/>
                </a:solidFill>
                <a:latin typeface="Calibri" pitchFamily="34" charset="0"/>
                <a:cs typeface="Calibri" pitchFamily="34" charset="0"/>
              </a:rPr>
              <a:t>komorbiditelere</a:t>
            </a:r>
            <a:r>
              <a:rPr lang="tr-TR" sz="2100" dirty="0" smtClean="0">
                <a:solidFill>
                  <a:schemeClr val="tx1"/>
                </a:solidFill>
                <a:latin typeface="Calibri" pitchFamily="34" charset="0"/>
                <a:cs typeface="Calibri" pitchFamily="34" charset="0"/>
              </a:rPr>
              <a:t> neden olmakta</a:t>
            </a:r>
          </a:p>
          <a:p>
            <a:pPr algn="just">
              <a:spcAft>
                <a:spcPts val="600"/>
              </a:spcAft>
              <a:buFont typeface="Wingdings" panose="05000000000000000000" pitchFamily="2" charset="2"/>
              <a:buChar char="Ø"/>
            </a:pPr>
            <a:endParaRPr lang="tr-TR" sz="2100" dirty="0" smtClean="0">
              <a:solidFill>
                <a:schemeClr val="tx1"/>
              </a:solidFill>
              <a:latin typeface="Calibri" pitchFamily="34" charset="0"/>
              <a:cs typeface="Calibri" pitchFamily="34" charset="0"/>
            </a:endParaRPr>
          </a:p>
          <a:p>
            <a:pPr marL="0" indent="0" algn="just">
              <a:spcAft>
                <a:spcPts val="600"/>
              </a:spcAft>
              <a:buNone/>
            </a:pPr>
            <a:r>
              <a:rPr lang="tr-TR" sz="2100" dirty="0" smtClean="0">
                <a:solidFill>
                  <a:schemeClr val="tx1"/>
                </a:solidFill>
                <a:latin typeface="Calibri" pitchFamily="34" charset="0"/>
                <a:cs typeface="Calibri" pitchFamily="34" charset="0"/>
              </a:rPr>
              <a:t>Sağlık çalışanı yaşlı bireyin son 6 ay içinde % 10 veya daha fazla </a:t>
            </a:r>
            <a:r>
              <a:rPr lang="tr-TR" sz="2100" b="1" dirty="0" smtClean="0">
                <a:solidFill>
                  <a:schemeClr val="tx1"/>
                </a:solidFill>
                <a:latin typeface="Calibri" pitchFamily="34" charset="0"/>
                <a:cs typeface="Calibri" pitchFamily="34" charset="0"/>
              </a:rPr>
              <a:t>kilo kaybı veya artış </a:t>
            </a:r>
            <a:r>
              <a:rPr lang="tr-TR" sz="2100" dirty="0" smtClean="0">
                <a:solidFill>
                  <a:schemeClr val="tx1"/>
                </a:solidFill>
                <a:latin typeface="Calibri" pitchFamily="34" charset="0"/>
                <a:cs typeface="Calibri" pitchFamily="34" charset="0"/>
              </a:rPr>
              <a:t>olup olmadığını sorgulamalı ve periyodik olarak vücut ağırlığını değerlendirmeli</a:t>
            </a:r>
          </a:p>
          <a:p>
            <a:endParaRPr lang="tr-TR" sz="2100"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39967495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endParaRPr lang="tr-TR" dirty="0">
              <a:solidFill>
                <a:srgbClr val="C00000"/>
              </a:solidFill>
            </a:endParaRPr>
          </a:p>
        </p:txBody>
      </p:sp>
      <p:sp>
        <p:nvSpPr>
          <p:cNvPr id="3" name="İçerik Yer Tutucusu 2"/>
          <p:cNvSpPr>
            <a:spLocks noGrp="1"/>
          </p:cNvSpPr>
          <p:nvPr>
            <p:ph idx="1"/>
          </p:nvPr>
        </p:nvSpPr>
        <p:spPr>
          <a:xfrm>
            <a:off x="893064" y="2211057"/>
            <a:ext cx="10515600" cy="3979862"/>
          </a:xfrm>
        </p:spPr>
        <p:txBody>
          <a:bodyPr>
            <a:normAutofit/>
          </a:bodyPr>
          <a:lstStyle/>
          <a:p>
            <a:pPr marL="0" indent="0" algn="ctr">
              <a:buNone/>
            </a:pPr>
            <a:r>
              <a:rPr lang="tr-TR" dirty="0" smtClean="0">
                <a:solidFill>
                  <a:schemeClr val="tx1"/>
                </a:solidFill>
                <a:latin typeface="Calibri" pitchFamily="34" charset="0"/>
                <a:cs typeface="Calibri" pitchFamily="34" charset="0"/>
              </a:rPr>
              <a:t>Dünya </a:t>
            </a:r>
            <a:r>
              <a:rPr lang="tr-TR" dirty="0">
                <a:solidFill>
                  <a:schemeClr val="tx1"/>
                </a:solidFill>
                <a:latin typeface="Calibri" pitchFamily="34" charset="0"/>
                <a:cs typeface="Calibri" pitchFamily="34" charset="0"/>
              </a:rPr>
              <a:t>Sağlık Örgütü tarafından yapılan tanıma göre 65 yaş ve üzeri kişiler yaşlı olarak kabul edilir. </a:t>
            </a:r>
            <a:endParaRPr lang="tr-TR" dirty="0" smtClean="0">
              <a:solidFill>
                <a:schemeClr val="tx1"/>
              </a:solidFill>
              <a:latin typeface="Calibri" pitchFamily="34" charset="0"/>
              <a:cs typeface="Calibri" pitchFamily="34" charset="0"/>
            </a:endParaRPr>
          </a:p>
          <a:p>
            <a:pPr marL="0" indent="0" algn="ctr">
              <a:buNone/>
            </a:pPr>
            <a:endParaRPr lang="tr-TR" dirty="0">
              <a:solidFill>
                <a:schemeClr val="tx1"/>
              </a:solidFill>
              <a:latin typeface="Calibri" pitchFamily="34" charset="0"/>
              <a:cs typeface="Calibri" pitchFamily="34" charset="0"/>
            </a:endParaRPr>
          </a:p>
          <a:p>
            <a:pPr marL="0" indent="0" algn="ctr">
              <a:buNone/>
            </a:pPr>
            <a:r>
              <a:rPr lang="tr-TR" dirty="0" smtClean="0">
                <a:solidFill>
                  <a:schemeClr val="tx1"/>
                </a:solidFill>
                <a:latin typeface="Calibri" pitchFamily="34" charset="0"/>
                <a:cs typeface="Calibri" pitchFamily="34" charset="0"/>
              </a:rPr>
              <a:t>Yaşlılığın </a:t>
            </a:r>
            <a:r>
              <a:rPr lang="tr-TR" dirty="0">
                <a:solidFill>
                  <a:schemeClr val="tx1"/>
                </a:solidFill>
                <a:latin typeface="Calibri" pitchFamily="34" charset="0"/>
                <a:cs typeface="Calibri" pitchFamily="34" charset="0"/>
              </a:rPr>
              <a:t>sadece kronolojik yaşlanma kavramı kapsamında değerlendirilmesi eksik bir yaklaşım olduğundan dolayı biyolojik, psikolojik, sosyal yaşlanma gibi diğer tanımların da dikkate alınması son derece önemlidir.</a:t>
            </a:r>
          </a:p>
        </p:txBody>
      </p:sp>
      <p:pic>
        <p:nvPicPr>
          <p:cNvPr id="4" name="Picture 2" descr="Think retirement is smooth sailing? A look at its potential effects on the  brain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61143" y="5038111"/>
            <a:ext cx="2108838" cy="1265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8062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b="1" dirty="0">
                <a:solidFill>
                  <a:schemeClr val="tx1"/>
                </a:solidFill>
                <a:effectLst/>
                <a:latin typeface="Calibri" pitchFamily="34" charset="0"/>
                <a:cs typeface="Calibri" pitchFamily="34" charset="0"/>
              </a:rPr>
              <a:t>Koruyucu hekimlik uygulamaları</a:t>
            </a:r>
            <a:endParaRPr lang="tr-TR" sz="3200" dirty="0">
              <a:solidFill>
                <a:schemeClr val="tx1"/>
              </a:solidFill>
              <a:effectLst/>
              <a:latin typeface="Calibri" pitchFamily="34" charset="0"/>
              <a:cs typeface="Calibri" pitchFamily="34" charset="0"/>
            </a:endParaRPr>
          </a:p>
        </p:txBody>
      </p:sp>
      <p:sp>
        <p:nvSpPr>
          <p:cNvPr id="3" name="İçerik Yer Tutucusu 2"/>
          <p:cNvSpPr>
            <a:spLocks noGrp="1"/>
          </p:cNvSpPr>
          <p:nvPr>
            <p:ph idx="1"/>
          </p:nvPr>
        </p:nvSpPr>
        <p:spPr>
          <a:xfrm>
            <a:off x="838200" y="1530984"/>
            <a:ext cx="10515600" cy="4819015"/>
          </a:xfrm>
        </p:spPr>
        <p:txBody>
          <a:bodyPr>
            <a:noAutofit/>
          </a:bodyPr>
          <a:lstStyle/>
          <a:p>
            <a:pPr>
              <a:buFont typeface="Wingdings" panose="05000000000000000000" pitchFamily="2" charset="2"/>
              <a:buChar char="Ø"/>
            </a:pPr>
            <a:r>
              <a:rPr lang="tr-TR" sz="2100" b="1" dirty="0">
                <a:solidFill>
                  <a:schemeClr val="tx1"/>
                </a:solidFill>
                <a:latin typeface="Calibri" pitchFamily="34" charset="0"/>
                <a:cs typeface="Calibri" pitchFamily="34" charset="0"/>
              </a:rPr>
              <a:t>Beslenme</a:t>
            </a:r>
          </a:p>
          <a:p>
            <a:pPr lvl="1"/>
            <a:r>
              <a:rPr lang="tr-TR" sz="2100" dirty="0">
                <a:solidFill>
                  <a:schemeClr val="tx1"/>
                </a:solidFill>
                <a:latin typeface="Calibri" pitchFamily="34" charset="0"/>
                <a:cs typeface="Calibri" pitchFamily="34" charset="0"/>
              </a:rPr>
              <a:t>Dengeli beslenme teşvik edilmeli, öğün sayısı artırılmalı, her öğünde yenen miktar </a:t>
            </a:r>
            <a:r>
              <a:rPr lang="tr-TR" sz="2100" dirty="0" smtClean="0">
                <a:solidFill>
                  <a:schemeClr val="tx1"/>
                </a:solidFill>
                <a:latin typeface="Calibri" pitchFamily="34" charset="0"/>
                <a:cs typeface="Calibri" pitchFamily="34" charset="0"/>
              </a:rPr>
              <a:t>azaltılmalı</a:t>
            </a:r>
            <a:endParaRPr lang="tr-TR" sz="2100" dirty="0">
              <a:solidFill>
                <a:schemeClr val="tx1"/>
              </a:solidFill>
              <a:latin typeface="Calibri" pitchFamily="34" charset="0"/>
              <a:cs typeface="Calibri" pitchFamily="34" charset="0"/>
            </a:endParaRPr>
          </a:p>
          <a:p>
            <a:pPr lvl="1"/>
            <a:r>
              <a:rPr lang="tr-TR" sz="2100" dirty="0">
                <a:solidFill>
                  <a:schemeClr val="tx1"/>
                </a:solidFill>
                <a:latin typeface="Calibri" pitchFamily="34" charset="0"/>
                <a:cs typeface="Calibri" pitchFamily="34" charset="0"/>
              </a:rPr>
              <a:t>Su tüketimi </a:t>
            </a:r>
            <a:r>
              <a:rPr lang="tr-TR" sz="2100" dirty="0" smtClean="0">
                <a:solidFill>
                  <a:schemeClr val="tx1"/>
                </a:solidFill>
                <a:latin typeface="Calibri" pitchFamily="34" charset="0"/>
                <a:cs typeface="Calibri" pitchFamily="34" charset="0"/>
              </a:rPr>
              <a:t>desteklenmeli</a:t>
            </a:r>
            <a:endParaRPr lang="tr-TR" sz="2100" dirty="0">
              <a:solidFill>
                <a:schemeClr val="tx1"/>
              </a:solidFill>
              <a:latin typeface="Calibri" pitchFamily="34" charset="0"/>
              <a:cs typeface="Calibri" pitchFamily="34" charset="0"/>
            </a:endParaRPr>
          </a:p>
          <a:p>
            <a:pPr lvl="1"/>
            <a:r>
              <a:rPr lang="tr-TR" sz="2100" dirty="0">
                <a:solidFill>
                  <a:schemeClr val="tx1"/>
                </a:solidFill>
                <a:latin typeface="Calibri" pitchFamily="34" charset="0"/>
                <a:cs typeface="Calibri" pitchFamily="34" charset="0"/>
              </a:rPr>
              <a:t>Yiyecekler öğünlere dengeli olarak </a:t>
            </a:r>
            <a:r>
              <a:rPr lang="tr-TR" sz="2100" dirty="0" smtClean="0">
                <a:solidFill>
                  <a:schemeClr val="tx1"/>
                </a:solidFill>
                <a:latin typeface="Calibri" pitchFamily="34" charset="0"/>
                <a:cs typeface="Calibri" pitchFamily="34" charset="0"/>
              </a:rPr>
              <a:t>dağıtılmalı</a:t>
            </a:r>
            <a:endParaRPr lang="tr-TR" sz="2100" dirty="0">
              <a:solidFill>
                <a:schemeClr val="tx1"/>
              </a:solidFill>
              <a:latin typeface="Calibri" pitchFamily="34" charset="0"/>
              <a:cs typeface="Calibri" pitchFamily="34" charset="0"/>
            </a:endParaRPr>
          </a:p>
          <a:p>
            <a:pPr lvl="1"/>
            <a:r>
              <a:rPr lang="tr-TR" sz="2100" dirty="0" smtClean="0">
                <a:solidFill>
                  <a:schemeClr val="tx1"/>
                </a:solidFill>
                <a:latin typeface="Calibri" pitchFamily="34" charset="0"/>
                <a:cs typeface="Calibri" pitchFamily="34" charset="0"/>
              </a:rPr>
              <a:t>Her </a:t>
            </a:r>
            <a:r>
              <a:rPr lang="tr-TR" sz="2100" dirty="0">
                <a:solidFill>
                  <a:schemeClr val="tx1"/>
                </a:solidFill>
                <a:latin typeface="Calibri" pitchFamily="34" charset="0"/>
                <a:cs typeface="Calibri" pitchFamily="34" charset="0"/>
              </a:rPr>
              <a:t>gün her grup yiyecekten(süt ve süt ürünleri, et, yumurta, </a:t>
            </a:r>
            <a:r>
              <a:rPr lang="tr-TR" sz="2100" dirty="0" err="1">
                <a:solidFill>
                  <a:schemeClr val="tx1"/>
                </a:solidFill>
                <a:latin typeface="Calibri" pitchFamily="34" charset="0"/>
                <a:cs typeface="Calibri" pitchFamily="34" charset="0"/>
              </a:rPr>
              <a:t>kurubaklagil</a:t>
            </a:r>
            <a:r>
              <a:rPr lang="tr-TR" sz="2100" dirty="0">
                <a:solidFill>
                  <a:schemeClr val="tx1"/>
                </a:solidFill>
                <a:latin typeface="Calibri" pitchFamily="34" charset="0"/>
                <a:cs typeface="Calibri" pitchFamily="34" charset="0"/>
              </a:rPr>
              <a:t> ve yağlı tohumlar, sebze ve meyveler, ekmek ve  tahıllar) tüketilmeli</a:t>
            </a:r>
          </a:p>
        </p:txBody>
      </p:sp>
    </p:spTree>
    <p:extLst>
      <p:ext uri="{BB962C8B-B14F-4D97-AF65-F5344CB8AC3E}">
        <p14:creationId xmlns:p14="http://schemas.microsoft.com/office/powerpoint/2010/main" val="27432200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704B1F1D-8699-87BB-69AD-9BEF208339F9}"/>
              </a:ext>
            </a:extLst>
          </p:cNvPr>
          <p:cNvSpPr>
            <a:spLocks noGrp="1"/>
          </p:cNvSpPr>
          <p:nvPr>
            <p:ph type="title"/>
          </p:nvPr>
        </p:nvSpPr>
        <p:spPr/>
        <p:txBody>
          <a:bodyPr>
            <a:normAutofit/>
          </a:bodyPr>
          <a:lstStyle/>
          <a:p>
            <a:r>
              <a:rPr lang="tr-TR" sz="3200" b="1" dirty="0">
                <a:solidFill>
                  <a:schemeClr val="tx1"/>
                </a:solidFill>
                <a:effectLst/>
                <a:latin typeface="Calibri" pitchFamily="34" charset="0"/>
                <a:cs typeface="Calibri" pitchFamily="34" charset="0"/>
              </a:rPr>
              <a:t>Koruyucu hekimlik uygulamaları</a:t>
            </a:r>
            <a:endParaRPr lang="tr-TR" sz="3200" dirty="0">
              <a:solidFill>
                <a:schemeClr val="tx1"/>
              </a:solidFill>
              <a:effectLst/>
              <a:latin typeface="Calibri" pitchFamily="34" charset="0"/>
              <a:cs typeface="Calibri" pitchFamily="34" charset="0"/>
            </a:endParaRPr>
          </a:p>
        </p:txBody>
      </p:sp>
      <p:sp>
        <p:nvSpPr>
          <p:cNvPr id="3" name="İçerik Yer Tutucusu 2">
            <a:extLst>
              <a:ext uri="{FF2B5EF4-FFF2-40B4-BE49-F238E27FC236}">
                <a16:creationId xmlns="" xmlns:a16="http://schemas.microsoft.com/office/drawing/2014/main" id="{AE551324-33B3-A085-18EE-23D4F43C85BF}"/>
              </a:ext>
            </a:extLst>
          </p:cNvPr>
          <p:cNvSpPr>
            <a:spLocks noGrp="1"/>
          </p:cNvSpPr>
          <p:nvPr>
            <p:ph idx="1"/>
          </p:nvPr>
        </p:nvSpPr>
        <p:spPr/>
        <p:txBody>
          <a:bodyPr>
            <a:normAutofit/>
          </a:bodyPr>
          <a:lstStyle/>
          <a:p>
            <a:pPr>
              <a:buFont typeface="Wingdings" panose="05000000000000000000" pitchFamily="2" charset="2"/>
              <a:buChar char="Ø"/>
            </a:pPr>
            <a:r>
              <a:rPr lang="tr-TR" sz="2200" b="1" dirty="0">
                <a:solidFill>
                  <a:schemeClr val="tx1"/>
                </a:solidFill>
                <a:latin typeface="Calibri" pitchFamily="34" charset="0"/>
                <a:cs typeface="Calibri" pitchFamily="34" charset="0"/>
              </a:rPr>
              <a:t>Sağlıklı yaşlanma ve egzersiz </a:t>
            </a:r>
          </a:p>
          <a:p>
            <a:endParaRPr lang="tr-TR" sz="2200" b="1" dirty="0">
              <a:solidFill>
                <a:schemeClr val="tx1"/>
              </a:solidFill>
              <a:latin typeface="Calibri" pitchFamily="34" charset="0"/>
              <a:cs typeface="Calibri" pitchFamily="34" charset="0"/>
            </a:endParaRPr>
          </a:p>
          <a:p>
            <a:r>
              <a:rPr lang="tr-TR" sz="2200" dirty="0">
                <a:solidFill>
                  <a:schemeClr val="tx1"/>
                </a:solidFill>
                <a:latin typeface="Calibri" pitchFamily="34" charset="0"/>
                <a:cs typeface="Calibri" pitchFamily="34" charset="0"/>
              </a:rPr>
              <a:t>Aktif bir yaşam süren ve  düzenli egzersiz yapan bir kişi kendisinden 15-20 yaş daha küçük bir kişiden daha sağlıklı ve aktif bir yaşlılık dönemi geçirebilir</a:t>
            </a:r>
          </a:p>
          <a:p>
            <a:endParaRPr lang="tr-TR" sz="2200" dirty="0">
              <a:solidFill>
                <a:schemeClr val="tx1"/>
              </a:solidFill>
              <a:latin typeface="Calibri" pitchFamily="34" charset="0"/>
              <a:cs typeface="Calibri" pitchFamily="34" charset="0"/>
            </a:endParaRPr>
          </a:p>
          <a:p>
            <a:r>
              <a:rPr lang="tr-TR" sz="2200" dirty="0">
                <a:solidFill>
                  <a:schemeClr val="tx1"/>
                </a:solidFill>
                <a:latin typeface="Calibri" pitchFamily="34" charset="0"/>
                <a:cs typeface="Calibri" pitchFamily="34" charset="0"/>
              </a:rPr>
              <a:t>Fiziksel etkinlik programına başlamak için hiç kimse çok yaşlı değildir</a:t>
            </a:r>
          </a:p>
          <a:p>
            <a:endParaRPr lang="tr-TR" sz="2200"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12158554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0C87619A-25D2-4B35-97EC-A300A7BA1E01}"/>
              </a:ext>
            </a:extLst>
          </p:cNvPr>
          <p:cNvSpPr>
            <a:spLocks noGrp="1"/>
          </p:cNvSpPr>
          <p:nvPr>
            <p:ph type="title"/>
          </p:nvPr>
        </p:nvSpPr>
        <p:spPr/>
        <p:txBody>
          <a:bodyPr>
            <a:normAutofit/>
          </a:bodyPr>
          <a:lstStyle/>
          <a:p>
            <a:r>
              <a:rPr lang="tr-TR" sz="3200" b="1" dirty="0">
                <a:solidFill>
                  <a:schemeClr val="tx1"/>
                </a:solidFill>
                <a:effectLst/>
                <a:latin typeface="Calibri" pitchFamily="34" charset="0"/>
                <a:cs typeface="Calibri" pitchFamily="34" charset="0"/>
              </a:rPr>
              <a:t>Koruyucu hekimlik uygulamaları</a:t>
            </a:r>
            <a:endParaRPr lang="tr-TR" sz="3200" dirty="0">
              <a:solidFill>
                <a:schemeClr val="tx1"/>
              </a:solidFill>
              <a:effectLst/>
              <a:latin typeface="Calibri" pitchFamily="34" charset="0"/>
              <a:cs typeface="Calibri" pitchFamily="34" charset="0"/>
            </a:endParaRPr>
          </a:p>
        </p:txBody>
      </p:sp>
      <p:sp>
        <p:nvSpPr>
          <p:cNvPr id="3" name="İçerik Yer Tutucusu 2">
            <a:extLst>
              <a:ext uri="{FF2B5EF4-FFF2-40B4-BE49-F238E27FC236}">
                <a16:creationId xmlns="" xmlns:a16="http://schemas.microsoft.com/office/drawing/2014/main" id="{F36C0F1E-CFA3-47C2-93ED-8163BA56431A}"/>
              </a:ext>
            </a:extLst>
          </p:cNvPr>
          <p:cNvSpPr>
            <a:spLocks noGrp="1"/>
          </p:cNvSpPr>
          <p:nvPr>
            <p:ph idx="1"/>
          </p:nvPr>
        </p:nvSpPr>
        <p:spPr/>
        <p:txBody>
          <a:bodyPr>
            <a:normAutofit/>
          </a:bodyPr>
          <a:lstStyle/>
          <a:p>
            <a:pPr>
              <a:buFont typeface="Wingdings" panose="05000000000000000000" pitchFamily="2" charset="2"/>
              <a:buChar char="Ø"/>
            </a:pPr>
            <a:r>
              <a:rPr lang="tr-TR" sz="2200" b="1" dirty="0">
                <a:solidFill>
                  <a:schemeClr val="tx1"/>
                </a:solidFill>
                <a:latin typeface="Calibri" pitchFamily="34" charset="0"/>
                <a:cs typeface="Calibri" pitchFamily="34" charset="0"/>
              </a:rPr>
              <a:t>Sağlıklı yaşlanma ve egzersiz </a:t>
            </a:r>
          </a:p>
          <a:p>
            <a:endParaRPr lang="tr-TR" sz="2200" b="1" dirty="0">
              <a:solidFill>
                <a:schemeClr val="tx1"/>
              </a:solidFill>
              <a:latin typeface="Calibri" pitchFamily="34" charset="0"/>
              <a:cs typeface="Calibri" pitchFamily="34" charset="0"/>
            </a:endParaRPr>
          </a:p>
          <a:p>
            <a:r>
              <a:rPr lang="tr-TR" sz="2200" dirty="0">
                <a:solidFill>
                  <a:schemeClr val="tx1"/>
                </a:solidFill>
                <a:latin typeface="Calibri" pitchFamily="34" charset="0"/>
                <a:cs typeface="Calibri" pitchFamily="34" charset="0"/>
              </a:rPr>
              <a:t>Egzersizi nispeten </a:t>
            </a:r>
            <a:r>
              <a:rPr lang="tr-TR" sz="2200" dirty="0" err="1">
                <a:solidFill>
                  <a:schemeClr val="tx1"/>
                </a:solidFill>
                <a:latin typeface="Calibri" pitchFamily="34" charset="0"/>
                <a:cs typeface="Calibri" pitchFamily="34" charset="0"/>
              </a:rPr>
              <a:t>sedanter</a:t>
            </a:r>
            <a:r>
              <a:rPr lang="tr-TR" sz="2200" dirty="0">
                <a:solidFill>
                  <a:schemeClr val="tx1"/>
                </a:solidFill>
                <a:latin typeface="Calibri" pitchFamily="34" charset="0"/>
                <a:cs typeface="Calibri" pitchFamily="34" charset="0"/>
              </a:rPr>
              <a:t> yaşam süren yaşlılarda ;</a:t>
            </a:r>
          </a:p>
          <a:p>
            <a:pPr lvl="1"/>
            <a:r>
              <a:rPr lang="tr-TR" sz="2200" dirty="0">
                <a:solidFill>
                  <a:schemeClr val="tx1"/>
                </a:solidFill>
                <a:latin typeface="Calibri" pitchFamily="34" charset="0"/>
                <a:cs typeface="Calibri" pitchFamily="34" charset="0"/>
              </a:rPr>
              <a:t>Düşük seviyeden başlatıp yavaş yavaş ilerlemek önemlidir.</a:t>
            </a:r>
          </a:p>
          <a:p>
            <a:pPr lvl="1"/>
            <a:r>
              <a:rPr lang="tr-TR" sz="2200" dirty="0">
                <a:solidFill>
                  <a:schemeClr val="tx1"/>
                </a:solidFill>
                <a:latin typeface="Calibri" pitchFamily="34" charset="0"/>
                <a:cs typeface="Calibri" pitchFamily="34" charset="0"/>
              </a:rPr>
              <a:t>Markete kadar yürümek veya bahçe işiyle uğraşmak gibi aktiviteleri günlük yaşam içine sığdırmak</a:t>
            </a:r>
          </a:p>
          <a:p>
            <a:pPr lvl="1"/>
            <a:endParaRPr lang="tr-TR" sz="2200" dirty="0">
              <a:solidFill>
                <a:schemeClr val="tx1"/>
              </a:solidFill>
              <a:latin typeface="Calibri" pitchFamily="34" charset="0"/>
              <a:cs typeface="Calibri" pitchFamily="34" charset="0"/>
            </a:endParaRPr>
          </a:p>
          <a:p>
            <a:r>
              <a:rPr lang="tr-TR" sz="2200" dirty="0">
                <a:solidFill>
                  <a:schemeClr val="tx1"/>
                </a:solidFill>
                <a:latin typeface="Calibri" pitchFamily="34" charset="0"/>
                <a:cs typeface="Calibri" pitchFamily="34" charset="0"/>
              </a:rPr>
              <a:t>Amaç kişinin aktiviteden birkaç saat sonra tatlı yorgunluk hissetmesini sağlamak ve istenilen zindeliğe ulaşana kadar aktivitenin yavaş yavaş artırılmasıdır</a:t>
            </a:r>
          </a:p>
        </p:txBody>
      </p:sp>
      <p:pic>
        <p:nvPicPr>
          <p:cNvPr id="4098" name="Picture 2" descr="Yaşlılar için ömrü uzatan 4 basit egzersiz - Egzersizin faydaları nelerdir?  - Egzersizler">
            <a:extLst>
              <a:ext uri="{FF2B5EF4-FFF2-40B4-BE49-F238E27FC236}">
                <a16:creationId xmlns="" xmlns:a16="http://schemas.microsoft.com/office/drawing/2014/main" id="{0EE035B9-BFEF-377B-D76D-A1991838A5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9208" y="4815666"/>
            <a:ext cx="3443732" cy="1939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2692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chemeClr val="tx1"/>
                </a:solidFill>
                <a:effectLst/>
                <a:latin typeface="Calibri" pitchFamily="34" charset="0"/>
                <a:cs typeface="Calibri" pitchFamily="34" charset="0"/>
              </a:rPr>
              <a:t> </a:t>
            </a:r>
            <a:r>
              <a:rPr lang="tr-TR" sz="3200" b="1" dirty="0">
                <a:solidFill>
                  <a:schemeClr val="tx1"/>
                </a:solidFill>
                <a:effectLst/>
                <a:latin typeface="Calibri" pitchFamily="34" charset="0"/>
                <a:cs typeface="Calibri" pitchFamily="34" charset="0"/>
              </a:rPr>
              <a:t>Koruyucu hekimlik uygulamaları</a:t>
            </a:r>
            <a:endParaRPr lang="tr-TR" sz="3200" dirty="0">
              <a:solidFill>
                <a:schemeClr val="tx1"/>
              </a:solidFill>
              <a:effectLst/>
              <a:latin typeface="Calibri" pitchFamily="34" charset="0"/>
              <a:cs typeface="Calibri" pitchFamily="34" charset="0"/>
            </a:endParaRPr>
          </a:p>
        </p:txBody>
      </p:sp>
      <p:sp>
        <p:nvSpPr>
          <p:cNvPr id="3" name="İçerik Yer Tutucusu 2"/>
          <p:cNvSpPr>
            <a:spLocks noGrp="1"/>
          </p:cNvSpPr>
          <p:nvPr>
            <p:ph idx="1"/>
          </p:nvPr>
        </p:nvSpPr>
        <p:spPr>
          <a:xfrm>
            <a:off x="838200" y="1316736"/>
            <a:ext cx="10515600" cy="4860227"/>
          </a:xfrm>
        </p:spPr>
        <p:txBody>
          <a:bodyPr>
            <a:normAutofit/>
          </a:bodyPr>
          <a:lstStyle/>
          <a:p>
            <a:pPr marL="0" indent="0">
              <a:buNone/>
            </a:pPr>
            <a:endParaRPr lang="tr-TR" sz="2200" dirty="0">
              <a:solidFill>
                <a:schemeClr val="tx1"/>
              </a:solidFill>
              <a:latin typeface="Calibri" pitchFamily="34" charset="0"/>
              <a:cs typeface="Calibri" pitchFamily="34" charset="0"/>
            </a:endParaRPr>
          </a:p>
          <a:p>
            <a:pPr>
              <a:buFont typeface="Wingdings" panose="05000000000000000000" pitchFamily="2" charset="2"/>
              <a:buChar char="Ø"/>
            </a:pPr>
            <a:r>
              <a:rPr lang="tr-TR" sz="2200" b="1" dirty="0" err="1">
                <a:solidFill>
                  <a:schemeClr val="tx1"/>
                </a:solidFill>
                <a:latin typeface="Calibri" pitchFamily="34" charset="0"/>
                <a:cs typeface="Calibri" pitchFamily="34" charset="0"/>
              </a:rPr>
              <a:t>Kemoproflaksi</a:t>
            </a:r>
            <a:endParaRPr lang="tr-TR" sz="2200" b="1" dirty="0">
              <a:solidFill>
                <a:schemeClr val="tx1"/>
              </a:solidFill>
              <a:latin typeface="Calibri" pitchFamily="34" charset="0"/>
              <a:cs typeface="Calibri" pitchFamily="34" charset="0"/>
            </a:endParaRPr>
          </a:p>
          <a:p>
            <a:r>
              <a:rPr lang="tr-TR" sz="2200" dirty="0">
                <a:solidFill>
                  <a:schemeClr val="tx1"/>
                </a:solidFill>
                <a:latin typeface="Calibri" pitchFamily="34" charset="0"/>
                <a:cs typeface="Calibri" pitchFamily="34" charset="0"/>
              </a:rPr>
              <a:t>Aspirin kullanımı:</a:t>
            </a:r>
          </a:p>
          <a:p>
            <a:pPr lvl="1"/>
            <a:r>
              <a:rPr lang="tr-TR" sz="2200" dirty="0">
                <a:solidFill>
                  <a:schemeClr val="tx1"/>
                </a:solidFill>
                <a:latin typeface="Calibri" pitchFamily="34" charset="0"/>
                <a:cs typeface="Calibri" pitchFamily="34" charset="0"/>
              </a:rPr>
              <a:t>65-80 yaş arası yetişkinlerde kardiyovasküler olayların önlenmesi amacıyla</a:t>
            </a:r>
          </a:p>
          <a:p>
            <a:pPr lvl="1"/>
            <a:r>
              <a:rPr lang="tr-TR" sz="2200" dirty="0">
                <a:solidFill>
                  <a:schemeClr val="tx1"/>
                </a:solidFill>
                <a:latin typeface="Calibri" pitchFamily="34" charset="0"/>
                <a:cs typeface="Calibri" pitchFamily="34" charset="0"/>
              </a:rPr>
              <a:t>Ç</a:t>
            </a:r>
            <a:r>
              <a:rPr lang="tr-TR" sz="2200" dirty="0" smtClean="0">
                <a:solidFill>
                  <a:schemeClr val="tx1"/>
                </a:solidFill>
                <a:latin typeface="Calibri" pitchFamily="34" charset="0"/>
                <a:cs typeface="Calibri" pitchFamily="34" charset="0"/>
              </a:rPr>
              <a:t>oğul </a:t>
            </a:r>
            <a:r>
              <a:rPr lang="tr-TR" sz="2200" dirty="0">
                <a:solidFill>
                  <a:schemeClr val="tx1"/>
                </a:solidFill>
                <a:latin typeface="Calibri" pitchFamily="34" charset="0"/>
                <a:cs typeface="Calibri" pitchFamily="34" charset="0"/>
              </a:rPr>
              <a:t>risk faktörleri (kanama bozukluğu, karaciğer hastalığı, renal yetmezlik, trombositopeni, eş zamanlı </a:t>
            </a:r>
            <a:r>
              <a:rPr lang="tr-TR" sz="2200" dirty="0" err="1">
                <a:solidFill>
                  <a:schemeClr val="tx1"/>
                </a:solidFill>
                <a:latin typeface="Calibri" pitchFamily="34" charset="0"/>
                <a:cs typeface="Calibri" pitchFamily="34" charset="0"/>
              </a:rPr>
              <a:t>antikoagulan</a:t>
            </a:r>
            <a:r>
              <a:rPr lang="tr-TR" sz="2200" dirty="0">
                <a:solidFill>
                  <a:schemeClr val="tx1"/>
                </a:solidFill>
                <a:latin typeface="Calibri" pitchFamily="34" charset="0"/>
                <a:cs typeface="Calibri" pitchFamily="34" charset="0"/>
              </a:rPr>
              <a:t> tedavi) gözetilerek </a:t>
            </a:r>
          </a:p>
          <a:p>
            <a:pPr lvl="1"/>
            <a:r>
              <a:rPr lang="tr-TR" sz="2200" dirty="0">
                <a:solidFill>
                  <a:schemeClr val="tx1"/>
                </a:solidFill>
                <a:latin typeface="Calibri" pitchFamily="34" charset="0"/>
                <a:cs typeface="Calibri" pitchFamily="34" charset="0"/>
              </a:rPr>
              <a:t>G</a:t>
            </a:r>
            <a:r>
              <a:rPr lang="tr-TR" sz="2200" dirty="0" smtClean="0">
                <a:solidFill>
                  <a:schemeClr val="tx1"/>
                </a:solidFill>
                <a:latin typeface="Calibri" pitchFamily="34" charset="0"/>
                <a:cs typeface="Calibri" pitchFamily="34" charset="0"/>
              </a:rPr>
              <a:t>astrointestinal </a:t>
            </a:r>
            <a:r>
              <a:rPr lang="tr-TR" sz="2200" dirty="0">
                <a:solidFill>
                  <a:schemeClr val="tx1"/>
                </a:solidFill>
                <a:latin typeface="Calibri" pitchFamily="34" charset="0"/>
                <a:cs typeface="Calibri" pitchFamily="34" charset="0"/>
              </a:rPr>
              <a:t>yan etkiler dikkate alınarak </a:t>
            </a:r>
            <a:r>
              <a:rPr lang="tr-TR" sz="2200" dirty="0" smtClean="0">
                <a:solidFill>
                  <a:schemeClr val="tx1"/>
                </a:solidFill>
                <a:latin typeface="Calibri" pitchFamily="34" charset="0"/>
                <a:cs typeface="Calibri" pitchFamily="34" charset="0"/>
              </a:rPr>
              <a:t> günlük </a:t>
            </a:r>
            <a:r>
              <a:rPr lang="tr-TR" sz="2200" dirty="0">
                <a:solidFill>
                  <a:schemeClr val="tx1"/>
                </a:solidFill>
                <a:latin typeface="Calibri" pitchFamily="34" charset="0"/>
                <a:cs typeface="Calibri" pitchFamily="34" charset="0"/>
              </a:rPr>
              <a:t>81 mg aspirin kullanımı önerilmesi uygundur. </a:t>
            </a:r>
          </a:p>
          <a:p>
            <a:pPr lvl="1"/>
            <a:endParaRPr lang="tr-TR" sz="2200" dirty="0">
              <a:solidFill>
                <a:schemeClr val="tx1"/>
              </a:solidFill>
              <a:latin typeface="Calibri" pitchFamily="34" charset="0"/>
              <a:cs typeface="Calibri" pitchFamily="34" charset="0"/>
            </a:endParaRPr>
          </a:p>
          <a:p>
            <a:pPr lvl="1"/>
            <a:r>
              <a:rPr lang="tr-TR" sz="2200" dirty="0">
                <a:solidFill>
                  <a:schemeClr val="tx1"/>
                </a:solidFill>
                <a:latin typeface="Calibri" pitchFamily="34" charset="0"/>
                <a:cs typeface="Calibri" pitchFamily="34" charset="0"/>
              </a:rPr>
              <a:t>80 yaş üzerinde kanıt yok</a:t>
            </a:r>
          </a:p>
          <a:p>
            <a:endParaRPr lang="tr-TR" sz="2200" dirty="0">
              <a:solidFill>
                <a:schemeClr val="tx1"/>
              </a:solidFill>
              <a:latin typeface="Calibri" pitchFamily="34" charset="0"/>
              <a:cs typeface="Calibri" pitchFamily="34" charset="0"/>
            </a:endParaRPr>
          </a:p>
          <a:p>
            <a:endParaRPr lang="tr-TR" sz="2200" b="1" i="1" dirty="0">
              <a:solidFill>
                <a:schemeClr val="tx1"/>
              </a:solidFill>
              <a:latin typeface="Calibri" pitchFamily="34" charset="0"/>
              <a:cs typeface="Calibri" pitchFamily="34" charset="0"/>
            </a:endParaRPr>
          </a:p>
          <a:p>
            <a:endParaRPr lang="tr-TR" sz="2200" b="1" i="1" dirty="0">
              <a:solidFill>
                <a:schemeClr val="tx1"/>
              </a:solidFill>
              <a:latin typeface="Calibri" pitchFamily="34" charset="0"/>
              <a:cs typeface="Calibri" pitchFamily="34" charset="0"/>
            </a:endParaRPr>
          </a:p>
          <a:p>
            <a:endParaRPr lang="tr-TR" sz="2200" b="1" i="1" dirty="0">
              <a:solidFill>
                <a:schemeClr val="tx1"/>
              </a:solidFill>
              <a:latin typeface="Calibri" pitchFamily="34" charset="0"/>
              <a:cs typeface="Calibri" pitchFamily="34" charset="0"/>
            </a:endParaRPr>
          </a:p>
          <a:p>
            <a:endParaRPr lang="tr-TR" sz="2200" dirty="0">
              <a:solidFill>
                <a:schemeClr val="tx1"/>
              </a:solidFill>
              <a:latin typeface="Calibri" pitchFamily="34" charset="0"/>
              <a:cs typeface="Calibri" pitchFamily="34" charset="0"/>
            </a:endParaRPr>
          </a:p>
          <a:p>
            <a:endParaRPr lang="tr-TR" sz="2200"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24738427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chemeClr val="tx1"/>
                </a:solidFill>
                <a:effectLst/>
                <a:latin typeface="Calibri" pitchFamily="34" charset="0"/>
                <a:cs typeface="Calibri" pitchFamily="34" charset="0"/>
              </a:rPr>
              <a:t> </a:t>
            </a:r>
            <a:r>
              <a:rPr lang="tr-TR" sz="3200" b="1" dirty="0">
                <a:solidFill>
                  <a:schemeClr val="tx1"/>
                </a:solidFill>
                <a:effectLst/>
                <a:latin typeface="Calibri" pitchFamily="34" charset="0"/>
                <a:cs typeface="Calibri" pitchFamily="34" charset="0"/>
              </a:rPr>
              <a:t>Koruyucu hekimlik uygulamaları</a:t>
            </a:r>
            <a:endParaRPr lang="tr-TR" sz="3200" dirty="0">
              <a:solidFill>
                <a:schemeClr val="tx1"/>
              </a:solidFill>
              <a:effectLst/>
              <a:latin typeface="Calibri" pitchFamily="34" charset="0"/>
              <a:cs typeface="Calibri" pitchFamily="34" charset="0"/>
            </a:endParaRPr>
          </a:p>
        </p:txBody>
      </p:sp>
      <p:sp>
        <p:nvSpPr>
          <p:cNvPr id="3" name="İçerik Yer Tutucusu 2"/>
          <p:cNvSpPr>
            <a:spLocks noGrp="1"/>
          </p:cNvSpPr>
          <p:nvPr>
            <p:ph idx="1"/>
          </p:nvPr>
        </p:nvSpPr>
        <p:spPr/>
        <p:txBody>
          <a:bodyPr>
            <a:normAutofit/>
          </a:bodyPr>
          <a:lstStyle/>
          <a:p>
            <a:pPr>
              <a:buFont typeface="Wingdings" panose="05000000000000000000" pitchFamily="2" charset="2"/>
              <a:buChar char="Ø"/>
            </a:pPr>
            <a:r>
              <a:rPr lang="tr-TR" sz="2200" b="1" dirty="0">
                <a:solidFill>
                  <a:schemeClr val="tx1"/>
                </a:solidFill>
                <a:latin typeface="Calibri" pitchFamily="34" charset="0"/>
                <a:cs typeface="Calibri" pitchFamily="34" charset="0"/>
              </a:rPr>
              <a:t>Vitamin mineral desteği </a:t>
            </a:r>
          </a:p>
          <a:p>
            <a:endParaRPr lang="tr-TR" sz="2200" b="1" i="1" dirty="0">
              <a:solidFill>
                <a:schemeClr val="tx1"/>
              </a:solidFill>
              <a:latin typeface="Calibri" pitchFamily="34" charset="0"/>
              <a:cs typeface="Calibri" pitchFamily="34" charset="0"/>
            </a:endParaRPr>
          </a:p>
          <a:p>
            <a:pPr lvl="1"/>
            <a:r>
              <a:rPr lang="tr-TR" sz="2200" dirty="0" err="1">
                <a:solidFill>
                  <a:schemeClr val="tx1"/>
                </a:solidFill>
                <a:latin typeface="Calibri" pitchFamily="34" charset="0"/>
                <a:cs typeface="Calibri" pitchFamily="34" charset="0"/>
              </a:rPr>
              <a:t>Osteporozun</a:t>
            </a:r>
            <a:r>
              <a:rPr lang="tr-TR" sz="2200" dirty="0">
                <a:solidFill>
                  <a:schemeClr val="tx1"/>
                </a:solidFill>
                <a:latin typeface="Calibri" pitchFamily="34" charset="0"/>
                <a:cs typeface="Calibri" pitchFamily="34" charset="0"/>
              </a:rPr>
              <a:t> önlenmesi açısından yeterli kalsiyum alımı (besinler ve kalsiyum takviyesi, D vitamini desteği önemlidir)</a:t>
            </a:r>
          </a:p>
          <a:p>
            <a:endParaRPr lang="tr-TR" sz="2200" dirty="0">
              <a:solidFill>
                <a:schemeClr val="tx1"/>
              </a:solidFill>
              <a:latin typeface="Calibri" pitchFamily="34" charset="0"/>
              <a:cs typeface="Calibri" pitchFamily="34" charset="0"/>
            </a:endParaRPr>
          </a:p>
          <a:p>
            <a:pPr lvl="1"/>
            <a:r>
              <a:rPr lang="tr-TR" sz="2200" dirty="0">
                <a:solidFill>
                  <a:schemeClr val="tx1"/>
                </a:solidFill>
                <a:latin typeface="Calibri" pitchFamily="34" charset="0"/>
                <a:cs typeface="Calibri" pitchFamily="34" charset="0"/>
              </a:rPr>
              <a:t>A, C, E vitaminleri, folik asit destekli multivitaminlerin ya da antioksidanların kanser ya da kardiyovasküler hastalıklardan korunma için kullanımı konusunda kanıtlar yetersiz</a:t>
            </a:r>
          </a:p>
        </p:txBody>
      </p:sp>
    </p:spTree>
    <p:extLst>
      <p:ext uri="{BB962C8B-B14F-4D97-AF65-F5344CB8AC3E}">
        <p14:creationId xmlns:p14="http://schemas.microsoft.com/office/powerpoint/2010/main" val="16620460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t>
            </a:r>
            <a:endParaRPr lang="tr-TR" sz="3200" dirty="0"/>
          </a:p>
        </p:txBody>
      </p:sp>
      <p:sp>
        <p:nvSpPr>
          <p:cNvPr id="3" name="İçerik Yer Tutucusu 2"/>
          <p:cNvSpPr>
            <a:spLocks noGrp="1"/>
          </p:cNvSpPr>
          <p:nvPr>
            <p:ph idx="1"/>
          </p:nvPr>
        </p:nvSpPr>
        <p:spPr>
          <a:xfrm>
            <a:off x="838200" y="1865375"/>
            <a:ext cx="10515600" cy="4311587"/>
          </a:xfrm>
        </p:spPr>
        <p:txBody>
          <a:bodyPr>
            <a:normAutofit/>
          </a:bodyPr>
          <a:lstStyle/>
          <a:p>
            <a:pPr>
              <a:buFont typeface="Wingdings" panose="05000000000000000000" pitchFamily="2" charset="2"/>
              <a:buChar char="Ø"/>
            </a:pPr>
            <a:r>
              <a:rPr lang="tr-TR" sz="2200" b="1" dirty="0">
                <a:solidFill>
                  <a:schemeClr val="tx1"/>
                </a:solidFill>
                <a:latin typeface="Calibri" pitchFamily="34" charset="0"/>
                <a:cs typeface="Calibri" pitchFamily="34" charset="0"/>
              </a:rPr>
              <a:t>Evde bakım hizmetleri</a:t>
            </a:r>
            <a:r>
              <a:rPr lang="tr-TR" sz="2200" b="1" i="1" dirty="0">
                <a:solidFill>
                  <a:schemeClr val="tx1"/>
                </a:solidFill>
                <a:latin typeface="Calibri" pitchFamily="34" charset="0"/>
                <a:cs typeface="Calibri" pitchFamily="34" charset="0"/>
              </a:rPr>
              <a:t>:</a:t>
            </a:r>
          </a:p>
          <a:p>
            <a:endParaRPr lang="tr-TR" sz="2200" dirty="0">
              <a:solidFill>
                <a:schemeClr val="tx1"/>
              </a:solidFill>
              <a:latin typeface="Calibri" pitchFamily="34" charset="0"/>
              <a:cs typeface="Calibri" pitchFamily="34" charset="0"/>
            </a:endParaRPr>
          </a:p>
          <a:p>
            <a:pPr lvl="1"/>
            <a:r>
              <a:rPr lang="tr-TR" sz="2200" dirty="0">
                <a:solidFill>
                  <a:schemeClr val="tx1"/>
                </a:solidFill>
                <a:latin typeface="Calibri" pitchFamily="34" charset="0"/>
                <a:cs typeface="Calibri" pitchFamily="34" charset="0"/>
              </a:rPr>
              <a:t>Hastanın evinde ziyareti onun doğal yaşam koşullarının, ilaçlarının, ev düzeninin daha gerçekçi olarak değerlendirilmesine olanak sağlar</a:t>
            </a:r>
          </a:p>
        </p:txBody>
      </p:sp>
      <p:sp>
        <p:nvSpPr>
          <p:cNvPr id="4" name="Metin kutusu 3"/>
          <p:cNvSpPr txBox="1"/>
          <p:nvPr/>
        </p:nvSpPr>
        <p:spPr>
          <a:xfrm>
            <a:off x="990600" y="735518"/>
            <a:ext cx="10363200" cy="584775"/>
          </a:xfrm>
          <a:prstGeom prst="rect">
            <a:avLst/>
          </a:prstGeom>
          <a:noFill/>
        </p:spPr>
        <p:txBody>
          <a:bodyPr wrap="square" rtlCol="0">
            <a:spAutoFit/>
          </a:bodyPr>
          <a:lstStyle/>
          <a:p>
            <a:pPr algn="ctr"/>
            <a:r>
              <a:rPr lang="tr-TR" sz="3200" b="1" dirty="0">
                <a:latin typeface="Calibri" pitchFamily="34" charset="0"/>
                <a:cs typeface="Calibri" pitchFamily="34" charset="0"/>
              </a:rPr>
              <a:t>Koruyucu hekimlik uygulamaları</a:t>
            </a:r>
            <a:endParaRPr lang="tr-TR" sz="3200" dirty="0">
              <a:latin typeface="Calibri" pitchFamily="34" charset="0"/>
              <a:cs typeface="Calibri" pitchFamily="34" charset="0"/>
            </a:endParaRPr>
          </a:p>
        </p:txBody>
      </p:sp>
    </p:spTree>
    <p:extLst>
      <p:ext uri="{BB962C8B-B14F-4D97-AF65-F5344CB8AC3E}">
        <p14:creationId xmlns:p14="http://schemas.microsoft.com/office/powerpoint/2010/main" val="1853292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75310" y="-491490"/>
            <a:ext cx="10972800" cy="1600200"/>
          </a:xfrm>
        </p:spPr>
        <p:txBody>
          <a:bodyPr>
            <a:normAutofit/>
          </a:bodyPr>
          <a:lstStyle/>
          <a:p>
            <a:r>
              <a:rPr lang="tr-TR" sz="3200" b="1" dirty="0">
                <a:solidFill>
                  <a:schemeClr val="tx1"/>
                </a:solidFill>
                <a:effectLst/>
                <a:latin typeface="Calibri" pitchFamily="34" charset="0"/>
                <a:cs typeface="Calibri" pitchFamily="34" charset="0"/>
              </a:rPr>
              <a:t>Yaşlı istismarı</a:t>
            </a:r>
            <a:endParaRPr lang="tr-TR" sz="3200" dirty="0">
              <a:solidFill>
                <a:schemeClr val="tx1"/>
              </a:solidFill>
              <a:effectLst/>
              <a:latin typeface="Calibri" pitchFamily="34" charset="0"/>
              <a:cs typeface="Calibri" pitchFamily="34" charset="0"/>
            </a:endParaRPr>
          </a:p>
        </p:txBody>
      </p:sp>
      <p:sp>
        <p:nvSpPr>
          <p:cNvPr id="3" name="İçerik Yer Tutucusu 2"/>
          <p:cNvSpPr>
            <a:spLocks noGrp="1"/>
          </p:cNvSpPr>
          <p:nvPr>
            <p:ph idx="1"/>
          </p:nvPr>
        </p:nvSpPr>
        <p:spPr>
          <a:xfrm>
            <a:off x="815340" y="1565910"/>
            <a:ext cx="10515600" cy="4351338"/>
          </a:xfrm>
        </p:spPr>
        <p:txBody>
          <a:bodyPr/>
          <a:lstStyle/>
          <a:p>
            <a:pPr marL="0" indent="0">
              <a:buNone/>
            </a:pPr>
            <a:r>
              <a:rPr lang="tr-TR" sz="2400" dirty="0">
                <a:solidFill>
                  <a:schemeClr val="tx1"/>
                </a:solidFill>
                <a:latin typeface="Calibri" pitchFamily="34" charset="0"/>
                <a:cs typeface="Calibri" pitchFamily="34" charset="0"/>
              </a:rPr>
              <a:t>DSÖ Tanımı;</a:t>
            </a:r>
          </a:p>
          <a:p>
            <a:pPr marL="0" indent="0">
              <a:buNone/>
            </a:pPr>
            <a:r>
              <a:rPr lang="tr-TR" sz="2400" dirty="0">
                <a:solidFill>
                  <a:schemeClr val="tx1"/>
                </a:solidFill>
                <a:latin typeface="Calibri" pitchFamily="34" charset="0"/>
                <a:cs typeface="Calibri" pitchFamily="34" charset="0"/>
              </a:rPr>
              <a:t>‘’Güven beklentisi olan herhangi bir ilişkide yaşlıya zarar veren veya strese sokan tek ya da tekrarlayan uygunsuz davranışlarda bulunulmasıdır’’</a:t>
            </a:r>
          </a:p>
          <a:p>
            <a:pPr marL="0" indent="0">
              <a:buNone/>
            </a:pPr>
            <a:endParaRPr lang="tr-TR" sz="2400" dirty="0">
              <a:solidFill>
                <a:schemeClr val="tx1"/>
              </a:solidFill>
              <a:latin typeface="Calibri" pitchFamily="34" charset="0"/>
              <a:cs typeface="Calibri" pitchFamily="34" charset="0"/>
            </a:endParaRPr>
          </a:p>
          <a:p>
            <a:pPr marL="0" indent="0">
              <a:buNone/>
            </a:pPr>
            <a:r>
              <a:rPr lang="tr-TR" sz="2400" dirty="0">
                <a:solidFill>
                  <a:schemeClr val="tx1"/>
                </a:solidFill>
                <a:latin typeface="Calibri" pitchFamily="34" charset="0"/>
                <a:cs typeface="Calibri" pitchFamily="34" charset="0"/>
                <a:sym typeface="Wingdings" panose="05000000000000000000" pitchFamily="2" charset="2"/>
              </a:rPr>
              <a:t></a:t>
            </a:r>
            <a:r>
              <a:rPr lang="tr-TR" sz="2400" dirty="0">
                <a:solidFill>
                  <a:schemeClr val="tx1"/>
                </a:solidFill>
                <a:latin typeface="Calibri" pitchFamily="34" charset="0"/>
                <a:cs typeface="Calibri" pitchFamily="34" charset="0"/>
              </a:rPr>
              <a:t>Savunmasız bir yetişkine, bakıcı veya herhangi bir kişi tarafından yapılan ve ciddi zarar verme riski olan bilinçli, kasıtlı veya ihmalkar davranışlar</a:t>
            </a:r>
          </a:p>
          <a:p>
            <a:pPr marL="0" indent="0">
              <a:buNone/>
            </a:pPr>
            <a:endParaRPr lang="tr-TR" dirty="0">
              <a:solidFill>
                <a:schemeClr val="tx1"/>
              </a:solidFill>
              <a:latin typeface="Calibri" pitchFamily="34" charset="0"/>
              <a:cs typeface="Calibri" pitchFamily="34" charset="0"/>
            </a:endParaRPr>
          </a:p>
          <a:p>
            <a:pPr marL="0" indent="0">
              <a:buNone/>
            </a:pPr>
            <a:endParaRPr lang="tr-TR" dirty="0">
              <a:solidFill>
                <a:schemeClr val="tx1"/>
              </a:solidFill>
              <a:latin typeface="Calibri" pitchFamily="34" charset="0"/>
              <a:cs typeface="Calibri" pitchFamily="34" charset="0"/>
            </a:endParaRPr>
          </a:p>
        </p:txBody>
      </p:sp>
      <p:pic>
        <p:nvPicPr>
          <p:cNvPr id="19458" name="Picture 2" descr="Sokak röportajında 'çıkar telefonu' diyen adamın ağzına telefon sokuld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2295" y="4429499"/>
            <a:ext cx="3444875" cy="2224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4635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1030" y="-708660"/>
            <a:ext cx="10972800" cy="1600200"/>
          </a:xfrm>
        </p:spPr>
        <p:txBody>
          <a:bodyPr>
            <a:normAutofit/>
          </a:bodyPr>
          <a:lstStyle/>
          <a:p>
            <a:r>
              <a:rPr lang="tr-TR" sz="3200" b="1" dirty="0">
                <a:solidFill>
                  <a:schemeClr val="tx1"/>
                </a:solidFill>
                <a:effectLst/>
                <a:latin typeface="Calibri" pitchFamily="34" charset="0"/>
                <a:cs typeface="Calibri" pitchFamily="34" charset="0"/>
              </a:rPr>
              <a:t>Yaşlı istismarı</a:t>
            </a:r>
            <a:endParaRPr lang="tr-TR" sz="3200" dirty="0">
              <a:solidFill>
                <a:schemeClr val="tx1"/>
              </a:solidFill>
              <a:effectLst/>
              <a:latin typeface="Calibri" pitchFamily="34" charset="0"/>
              <a:cs typeface="Calibri" pitchFamily="34" charset="0"/>
            </a:endParaRPr>
          </a:p>
        </p:txBody>
      </p:sp>
      <p:sp>
        <p:nvSpPr>
          <p:cNvPr id="3" name="İçerik Yer Tutucusu 2"/>
          <p:cNvSpPr>
            <a:spLocks noGrp="1"/>
          </p:cNvSpPr>
          <p:nvPr>
            <p:ph idx="1"/>
          </p:nvPr>
        </p:nvSpPr>
        <p:spPr/>
        <p:txBody>
          <a:bodyPr/>
          <a:lstStyle/>
          <a:p>
            <a:pPr>
              <a:buFont typeface="Wingdings" panose="05000000000000000000" pitchFamily="2" charset="2"/>
              <a:buChar char="Ø"/>
            </a:pPr>
            <a:r>
              <a:rPr lang="tr-TR" dirty="0">
                <a:solidFill>
                  <a:schemeClr val="tx1"/>
                </a:solidFill>
                <a:latin typeface="Calibri" pitchFamily="34" charset="0"/>
                <a:cs typeface="Calibri" pitchFamily="34" charset="0"/>
              </a:rPr>
              <a:t>Yaşlı istismarı tarama soruları</a:t>
            </a:r>
          </a:p>
          <a:p>
            <a:pPr>
              <a:buFont typeface="Wingdings" panose="05000000000000000000" pitchFamily="2" charset="2"/>
              <a:buChar char="Ø"/>
            </a:pPr>
            <a:endParaRPr lang="tr-TR" dirty="0">
              <a:solidFill>
                <a:schemeClr val="tx1"/>
              </a:solidFill>
              <a:latin typeface="Calibri" pitchFamily="34" charset="0"/>
              <a:cs typeface="Calibri" pitchFamily="34" charset="0"/>
            </a:endParaRPr>
          </a:p>
          <a:p>
            <a:pPr marL="0" indent="0">
              <a:buNone/>
            </a:pPr>
            <a:r>
              <a:rPr lang="tr-TR" sz="2400" dirty="0">
                <a:solidFill>
                  <a:schemeClr val="tx1"/>
                </a:solidFill>
                <a:latin typeface="Calibri" pitchFamily="34" charset="0"/>
                <a:cs typeface="Calibri" pitchFamily="34" charset="0"/>
              </a:rPr>
              <a:t>Evde korktuğunuz kimse var mı?</a:t>
            </a:r>
          </a:p>
          <a:p>
            <a:pPr marL="0" indent="0">
              <a:buNone/>
            </a:pPr>
            <a:r>
              <a:rPr lang="tr-TR" sz="2400" dirty="0">
                <a:solidFill>
                  <a:schemeClr val="tx1"/>
                </a:solidFill>
                <a:latin typeface="Calibri" pitchFamily="34" charset="0"/>
                <a:cs typeface="Calibri" pitchFamily="34" charset="0"/>
              </a:rPr>
              <a:t>Yalnız kaldığınız zamanlar çok oluyor mu?</a:t>
            </a:r>
          </a:p>
          <a:p>
            <a:pPr marL="0" indent="0">
              <a:buNone/>
            </a:pPr>
            <a:r>
              <a:rPr lang="tr-TR" sz="2400" dirty="0">
                <a:solidFill>
                  <a:schemeClr val="tx1"/>
                </a:solidFill>
                <a:latin typeface="Calibri" pitchFamily="34" charset="0"/>
                <a:cs typeface="Calibri" pitchFamily="34" charset="0"/>
              </a:rPr>
              <a:t>Evde size zarar veren kimse var mı?</a:t>
            </a:r>
          </a:p>
          <a:p>
            <a:pPr marL="0" indent="0">
              <a:buNone/>
            </a:pPr>
            <a:r>
              <a:rPr lang="tr-TR" sz="2400" dirty="0">
                <a:solidFill>
                  <a:schemeClr val="tx1"/>
                </a:solidFill>
                <a:latin typeface="Calibri" pitchFamily="34" charset="0"/>
                <a:cs typeface="Calibri" pitchFamily="34" charset="0"/>
              </a:rPr>
              <a:t>Herhangi biri size sormadan bir eşyanızı aldı mı?</a:t>
            </a:r>
          </a:p>
          <a:p>
            <a:pPr marL="0" indent="0">
              <a:buNone/>
            </a:pPr>
            <a:r>
              <a:rPr lang="tr-TR" sz="2400" dirty="0">
                <a:solidFill>
                  <a:schemeClr val="tx1"/>
                </a:solidFill>
                <a:latin typeface="Calibri" pitchFamily="34" charset="0"/>
                <a:cs typeface="Calibri" pitchFamily="34" charset="0"/>
              </a:rPr>
              <a:t>Evde kimse sizi rahatsız etti veya korkuttu mu?</a:t>
            </a:r>
          </a:p>
          <a:p>
            <a:pPr marL="0" indent="0">
              <a:buNone/>
            </a:pPr>
            <a:r>
              <a:rPr lang="tr-TR" sz="2400" dirty="0">
                <a:solidFill>
                  <a:schemeClr val="tx1"/>
                </a:solidFill>
                <a:latin typeface="Calibri" pitchFamily="34" charset="0"/>
                <a:cs typeface="Calibri" pitchFamily="34" charset="0"/>
              </a:rPr>
              <a:t>Herhangi biri anlamadığınız bir belge imzalamanız için sizi zorladı mı?</a:t>
            </a:r>
          </a:p>
          <a:p>
            <a:pPr marL="0" indent="0">
              <a:buNone/>
            </a:pPr>
            <a:r>
              <a:rPr lang="tr-TR" sz="2400" dirty="0">
                <a:solidFill>
                  <a:schemeClr val="tx1"/>
                </a:solidFill>
                <a:latin typeface="Calibri" pitchFamily="34" charset="0"/>
                <a:cs typeface="Calibri" pitchFamily="34" charset="0"/>
              </a:rPr>
              <a:t>Arkadaş ve ya akrabalarla görüşmeniz engelleniyor mu?</a:t>
            </a:r>
          </a:p>
        </p:txBody>
      </p:sp>
    </p:spTree>
    <p:extLst>
      <p:ext uri="{BB962C8B-B14F-4D97-AF65-F5344CB8AC3E}">
        <p14:creationId xmlns:p14="http://schemas.microsoft.com/office/powerpoint/2010/main" val="8789563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a:solidFill>
                  <a:schemeClr val="tx1"/>
                </a:solidFill>
                <a:latin typeface="Calibri" pitchFamily="34" charset="0"/>
                <a:cs typeface="Calibri" pitchFamily="34" charset="0"/>
              </a:rPr>
              <a:t>Yaşlılarda Bası Ülserleri</a:t>
            </a:r>
          </a:p>
        </p:txBody>
      </p:sp>
      <p:sp>
        <p:nvSpPr>
          <p:cNvPr id="3" name="İçerik Yer Tutucusu 2"/>
          <p:cNvSpPr>
            <a:spLocks noGrp="1"/>
          </p:cNvSpPr>
          <p:nvPr>
            <p:ph idx="1"/>
          </p:nvPr>
        </p:nvSpPr>
        <p:spPr/>
        <p:txBody>
          <a:bodyPr/>
          <a:lstStyle/>
          <a:p>
            <a:r>
              <a:rPr lang="tr-TR" sz="2400" dirty="0">
                <a:solidFill>
                  <a:schemeClr val="tx1"/>
                </a:solidFill>
                <a:latin typeface="Calibri" pitchFamily="34" charset="0"/>
                <a:cs typeface="Calibri" pitchFamily="34" charset="0"/>
              </a:rPr>
              <a:t>Önemli bir halk sağlığı sorunu</a:t>
            </a:r>
          </a:p>
          <a:p>
            <a:r>
              <a:rPr lang="tr-TR" sz="2400" dirty="0">
                <a:solidFill>
                  <a:schemeClr val="tx1"/>
                </a:solidFill>
                <a:latin typeface="Calibri" pitchFamily="34" charset="0"/>
                <a:cs typeface="Calibri" pitchFamily="34" charset="0"/>
              </a:rPr>
              <a:t>Koruyucu önlemler çok önemli, yara öncesi alınacak önlemler maliyeti de çok azaltmakta</a:t>
            </a:r>
          </a:p>
          <a:p>
            <a:endParaRPr lang="tr-TR" sz="2400" dirty="0">
              <a:solidFill>
                <a:schemeClr val="tx1"/>
              </a:solidFill>
              <a:latin typeface="Calibri" pitchFamily="34" charset="0"/>
              <a:cs typeface="Calibri" pitchFamily="34" charset="0"/>
            </a:endParaRPr>
          </a:p>
          <a:p>
            <a:r>
              <a:rPr lang="tr-TR" sz="2400" dirty="0">
                <a:solidFill>
                  <a:schemeClr val="tx1"/>
                </a:solidFill>
                <a:latin typeface="Calibri" pitchFamily="34" charset="0"/>
                <a:cs typeface="Calibri" pitchFamily="34" charset="0"/>
              </a:rPr>
              <a:t>Risk Faktörleri;</a:t>
            </a:r>
          </a:p>
          <a:p>
            <a:pPr marL="0" indent="0">
              <a:buNone/>
            </a:pPr>
            <a:r>
              <a:rPr lang="tr-TR" sz="2400" dirty="0">
                <a:solidFill>
                  <a:schemeClr val="tx1"/>
                </a:solidFill>
                <a:latin typeface="Calibri" pitchFamily="34" charset="0"/>
                <a:cs typeface="Calibri" pitchFamily="34" charset="0"/>
              </a:rPr>
              <a:t>Ekstrensek: basınç, yırtılmaya neden olan güç, sürtünme, nem</a:t>
            </a:r>
          </a:p>
          <a:p>
            <a:pPr marL="0" indent="0">
              <a:buNone/>
            </a:pPr>
            <a:r>
              <a:rPr lang="tr-TR" sz="2400" dirty="0" err="1">
                <a:solidFill>
                  <a:schemeClr val="tx1"/>
                </a:solidFill>
                <a:latin typeface="Calibri" pitchFamily="34" charset="0"/>
                <a:cs typeface="Calibri" pitchFamily="34" charset="0"/>
              </a:rPr>
              <a:t>İntrensek</a:t>
            </a:r>
            <a:r>
              <a:rPr lang="tr-TR" sz="2400" dirty="0">
                <a:solidFill>
                  <a:schemeClr val="tx1"/>
                </a:solidFill>
                <a:latin typeface="Calibri" pitchFamily="34" charset="0"/>
                <a:cs typeface="Calibri" pitchFamily="34" charset="0"/>
              </a:rPr>
              <a:t>: yaş, hareket kısıtlılığı, malnütrisyon, duyu bozukluğu</a:t>
            </a:r>
          </a:p>
          <a:p>
            <a:endParaRPr lang="tr-TR"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39624339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392748" y="191910"/>
            <a:ext cx="4941805" cy="6285089"/>
          </a:xfrm>
          <a:prstGeom prst="rect">
            <a:avLst/>
          </a:prstGeom>
        </p:spPr>
      </p:pic>
      <p:pic>
        <p:nvPicPr>
          <p:cNvPr id="5" name="Resim 4"/>
          <p:cNvPicPr>
            <a:picLocks noChangeAspect="1"/>
          </p:cNvPicPr>
          <p:nvPr/>
        </p:nvPicPr>
        <p:blipFill>
          <a:blip r:embed="rId4"/>
          <a:stretch>
            <a:fillRect/>
          </a:stretch>
        </p:blipFill>
        <p:spPr>
          <a:xfrm>
            <a:off x="6260041" y="997655"/>
            <a:ext cx="4819650" cy="4953000"/>
          </a:xfrm>
          <a:prstGeom prst="rect">
            <a:avLst/>
          </a:prstGeom>
        </p:spPr>
      </p:pic>
    </p:spTree>
    <p:extLst>
      <p:ext uri="{BB962C8B-B14F-4D97-AF65-F5344CB8AC3E}">
        <p14:creationId xmlns:p14="http://schemas.microsoft.com/office/powerpoint/2010/main" val="437458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600456" y="155449"/>
            <a:ext cx="10972800" cy="4525963"/>
          </a:xfrm>
        </p:spPr>
        <p:txBody>
          <a:bodyPr/>
          <a:lstStyle/>
          <a:p>
            <a:r>
              <a:rPr lang="tr-TR" dirty="0">
                <a:solidFill>
                  <a:schemeClr val="tx1"/>
                </a:solidFill>
                <a:latin typeface="Calibri" pitchFamily="34" charset="0"/>
                <a:cs typeface="Calibri" pitchFamily="34" charset="0"/>
              </a:rPr>
              <a:t>2022 yılında dünya genelinde 65 yaş üstü 771 milyon insan vardı ve bu da dünya nüfusunun neredeyse %10'unu oluşturuyordu. </a:t>
            </a:r>
            <a:endParaRPr lang="tr-TR" dirty="0" smtClean="0">
              <a:solidFill>
                <a:schemeClr val="tx1"/>
              </a:solidFill>
              <a:latin typeface="Calibri" pitchFamily="34" charset="0"/>
              <a:cs typeface="Calibri" pitchFamily="34" charset="0"/>
            </a:endParaRPr>
          </a:p>
          <a:p>
            <a:endParaRPr lang="tr-TR" dirty="0">
              <a:solidFill>
                <a:schemeClr val="tx1"/>
              </a:solidFill>
              <a:latin typeface="Calibri" pitchFamily="34" charset="0"/>
              <a:cs typeface="Calibri" pitchFamily="34" charset="0"/>
            </a:endParaRPr>
          </a:p>
          <a:p>
            <a:r>
              <a:rPr lang="tr-TR" dirty="0" smtClean="0">
                <a:solidFill>
                  <a:schemeClr val="tx1"/>
                </a:solidFill>
                <a:latin typeface="Calibri" pitchFamily="34" charset="0"/>
                <a:cs typeface="Calibri" pitchFamily="34" charset="0"/>
              </a:rPr>
              <a:t>Bu </a:t>
            </a:r>
            <a:r>
              <a:rPr lang="tr-TR" dirty="0" err="1">
                <a:solidFill>
                  <a:schemeClr val="tx1"/>
                </a:solidFill>
                <a:latin typeface="Calibri" pitchFamily="34" charset="0"/>
                <a:cs typeface="Calibri" pitchFamily="34" charset="0"/>
              </a:rPr>
              <a:t>segment</a:t>
            </a:r>
            <a:r>
              <a:rPr lang="tr-TR" dirty="0">
                <a:solidFill>
                  <a:schemeClr val="tx1"/>
                </a:solidFill>
                <a:latin typeface="Calibri" pitchFamily="34" charset="0"/>
                <a:cs typeface="Calibri" pitchFamily="34" charset="0"/>
              </a:rPr>
              <a:t> giderek artan bir oranda büyüyor ve 2050'de %16'ya, 2100'de ise %24'e ulaşması bekleniyor</a:t>
            </a:r>
            <a:r>
              <a:rPr lang="tr-TR" dirty="0" smtClean="0">
                <a:solidFill>
                  <a:schemeClr val="tx1"/>
                </a:solidFill>
                <a:latin typeface="Calibri" pitchFamily="34" charset="0"/>
                <a:cs typeface="Calibri" pitchFamily="34" charset="0"/>
              </a:rPr>
              <a:t>. </a:t>
            </a:r>
            <a:endParaRPr lang="tr-TR" dirty="0">
              <a:solidFill>
                <a:schemeClr val="tx1"/>
              </a:solidFill>
              <a:latin typeface="Calibri" pitchFamily="34" charset="0"/>
              <a:cs typeface="Calibri" pitchFamily="34" charset="0"/>
            </a:endParaRPr>
          </a:p>
        </p:txBody>
      </p:sp>
      <p:pic>
        <p:nvPicPr>
          <p:cNvPr id="2050" name="Picture 2" descr="undefi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1383" y="2448779"/>
            <a:ext cx="5431409" cy="4285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6280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571500"/>
            <a:ext cx="10972800" cy="1600200"/>
          </a:xfrm>
        </p:spPr>
        <p:txBody>
          <a:bodyPr>
            <a:normAutofit/>
          </a:bodyPr>
          <a:lstStyle/>
          <a:p>
            <a:r>
              <a:rPr lang="tr-TR" sz="3200" b="1" dirty="0">
                <a:solidFill>
                  <a:schemeClr val="tx1"/>
                </a:solidFill>
                <a:latin typeface="Calibri" pitchFamily="34" charset="0"/>
                <a:cs typeface="Calibri" pitchFamily="34" charset="0"/>
              </a:rPr>
              <a:t>Yaşlılarda bası ülserleri</a:t>
            </a:r>
            <a:endParaRPr lang="tr-TR" sz="3200" dirty="0">
              <a:solidFill>
                <a:schemeClr val="tx1"/>
              </a:solidFill>
              <a:latin typeface="Calibri" pitchFamily="34" charset="0"/>
              <a:cs typeface="Calibri" pitchFamily="34" charset="0"/>
            </a:endParaRPr>
          </a:p>
        </p:txBody>
      </p:sp>
      <p:sp>
        <p:nvSpPr>
          <p:cNvPr id="3" name="İçerik Yer Tutucusu 2"/>
          <p:cNvSpPr>
            <a:spLocks noGrp="1"/>
          </p:cNvSpPr>
          <p:nvPr>
            <p:ph idx="1"/>
          </p:nvPr>
        </p:nvSpPr>
        <p:spPr/>
        <p:txBody>
          <a:bodyPr/>
          <a:lstStyle/>
          <a:p>
            <a:pPr marL="0" indent="0">
              <a:buNone/>
            </a:pPr>
            <a:r>
              <a:rPr lang="tr-TR" dirty="0">
                <a:solidFill>
                  <a:schemeClr val="tx1"/>
                </a:solidFill>
                <a:latin typeface="Calibri" pitchFamily="34" charset="0"/>
                <a:cs typeface="Calibri" pitchFamily="34" charset="0"/>
              </a:rPr>
              <a:t>Yönetim</a:t>
            </a:r>
          </a:p>
          <a:p>
            <a:r>
              <a:rPr lang="tr-TR" sz="2400" dirty="0">
                <a:solidFill>
                  <a:schemeClr val="tx1"/>
                </a:solidFill>
                <a:latin typeface="Calibri" pitchFamily="34" charset="0"/>
                <a:cs typeface="Calibri" pitchFamily="34" charset="0"/>
              </a:rPr>
              <a:t>1- Risk faktörlerinin modifikasyonu</a:t>
            </a:r>
          </a:p>
          <a:p>
            <a:r>
              <a:rPr lang="tr-TR" sz="2400" dirty="0">
                <a:solidFill>
                  <a:schemeClr val="tx1"/>
                </a:solidFill>
                <a:latin typeface="Calibri" pitchFamily="34" charset="0"/>
                <a:cs typeface="Calibri" pitchFamily="34" charset="0"/>
              </a:rPr>
              <a:t>2- Besin desteği</a:t>
            </a:r>
          </a:p>
          <a:p>
            <a:r>
              <a:rPr lang="tr-TR" sz="2400" dirty="0">
                <a:solidFill>
                  <a:schemeClr val="tx1"/>
                </a:solidFill>
                <a:latin typeface="Calibri" pitchFamily="34" charset="0"/>
                <a:cs typeface="Calibri" pitchFamily="34" charset="0"/>
              </a:rPr>
              <a:t>3- </a:t>
            </a:r>
            <a:r>
              <a:rPr lang="tr-TR" sz="2400" dirty="0" err="1">
                <a:solidFill>
                  <a:schemeClr val="tx1"/>
                </a:solidFill>
                <a:latin typeface="Calibri" pitchFamily="34" charset="0"/>
                <a:cs typeface="Calibri" pitchFamily="34" charset="0"/>
              </a:rPr>
              <a:t>Debridman</a:t>
            </a:r>
            <a:endParaRPr lang="tr-TR" sz="2400" dirty="0">
              <a:solidFill>
                <a:schemeClr val="tx1"/>
              </a:solidFill>
              <a:latin typeface="Calibri" pitchFamily="34" charset="0"/>
              <a:cs typeface="Calibri" pitchFamily="34" charset="0"/>
            </a:endParaRPr>
          </a:p>
          <a:p>
            <a:r>
              <a:rPr lang="tr-TR" sz="2400" dirty="0">
                <a:solidFill>
                  <a:schemeClr val="tx1"/>
                </a:solidFill>
                <a:latin typeface="Calibri" pitchFamily="34" charset="0"/>
                <a:cs typeface="Calibri" pitchFamily="34" charset="0"/>
              </a:rPr>
              <a:t>4- Enfeksiyon kontrolü</a:t>
            </a:r>
          </a:p>
          <a:p>
            <a:r>
              <a:rPr lang="tr-TR" sz="2400" dirty="0">
                <a:solidFill>
                  <a:schemeClr val="tx1"/>
                </a:solidFill>
                <a:latin typeface="Calibri" pitchFamily="34" charset="0"/>
                <a:cs typeface="Calibri" pitchFamily="34" charset="0"/>
              </a:rPr>
              <a:t>5- Pansuman seçimi</a:t>
            </a:r>
          </a:p>
          <a:p>
            <a:r>
              <a:rPr lang="tr-TR" sz="2400" dirty="0">
                <a:solidFill>
                  <a:schemeClr val="tx1"/>
                </a:solidFill>
                <a:latin typeface="Calibri" pitchFamily="34" charset="0"/>
                <a:cs typeface="Calibri" pitchFamily="34" charset="0"/>
              </a:rPr>
              <a:t>6- Ağrı kontrolü</a:t>
            </a:r>
          </a:p>
        </p:txBody>
      </p:sp>
      <p:pic>
        <p:nvPicPr>
          <p:cNvPr id="12290" name="Picture 2" descr="Yatak (Bası ) Yarası Nedir, Neden Oluşur, Oluşum Evreleri Nelerdir -  Medikal Malzeme, Tıbbi Cihaz, MedikalblogMedikal Malzeme, Tıbbi Cihaz,  Medikalblog">
            <a:extLst>
              <a:ext uri="{FF2B5EF4-FFF2-40B4-BE49-F238E27FC236}">
                <a16:creationId xmlns="" xmlns:a16="http://schemas.microsoft.com/office/drawing/2014/main" id="{94E314F9-09DE-5B81-3A8C-9CA87A3255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5070" y="1414463"/>
            <a:ext cx="5292090" cy="5292090"/>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a:extLst>
              <a:ext uri="{FF2B5EF4-FFF2-40B4-BE49-F238E27FC236}">
                <a16:creationId xmlns="" xmlns:a16="http://schemas.microsoft.com/office/drawing/2014/main" id="{2E827B40-8F4C-F263-E9E3-1C4E6D324F83}"/>
              </a:ext>
            </a:extLst>
          </p:cNvPr>
          <p:cNvPicPr>
            <a:picLocks noChangeAspect="1"/>
          </p:cNvPicPr>
          <p:nvPr/>
        </p:nvPicPr>
        <p:blipFill>
          <a:blip r:embed="rId3"/>
          <a:stretch>
            <a:fillRect/>
          </a:stretch>
        </p:blipFill>
        <p:spPr>
          <a:xfrm>
            <a:off x="9805778" y="4866640"/>
            <a:ext cx="1231792" cy="480756"/>
          </a:xfrm>
          <a:prstGeom prst="rect">
            <a:avLst/>
          </a:prstGeom>
        </p:spPr>
      </p:pic>
    </p:spTree>
    <p:extLst>
      <p:ext uri="{BB962C8B-B14F-4D97-AF65-F5344CB8AC3E}">
        <p14:creationId xmlns:p14="http://schemas.microsoft.com/office/powerpoint/2010/main" val="19610892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685800"/>
            <a:ext cx="10972800" cy="1600200"/>
          </a:xfrm>
        </p:spPr>
        <p:txBody>
          <a:bodyPr>
            <a:normAutofit/>
          </a:bodyPr>
          <a:lstStyle/>
          <a:p>
            <a:r>
              <a:rPr lang="tr-TR" sz="3200" b="1" dirty="0">
                <a:solidFill>
                  <a:schemeClr val="tx1"/>
                </a:solidFill>
                <a:latin typeface="Calibri" pitchFamily="34" charset="0"/>
                <a:cs typeface="Calibri" pitchFamily="34" charset="0"/>
              </a:rPr>
              <a:t>Yaşlılarda akılcı ilaç kullanımı</a:t>
            </a:r>
            <a:endParaRPr lang="tr-TR" sz="3200" dirty="0">
              <a:solidFill>
                <a:schemeClr val="tx1"/>
              </a:solidFill>
              <a:latin typeface="Calibri" pitchFamily="34" charset="0"/>
              <a:cs typeface="Calibri" pitchFamily="34" charset="0"/>
            </a:endParaRPr>
          </a:p>
        </p:txBody>
      </p:sp>
      <p:sp>
        <p:nvSpPr>
          <p:cNvPr id="3" name="İçerik Yer Tutucusu 2"/>
          <p:cNvSpPr>
            <a:spLocks noGrp="1"/>
          </p:cNvSpPr>
          <p:nvPr>
            <p:ph idx="1"/>
          </p:nvPr>
        </p:nvSpPr>
        <p:spPr/>
        <p:txBody>
          <a:bodyPr>
            <a:normAutofit/>
          </a:bodyPr>
          <a:lstStyle/>
          <a:p>
            <a:r>
              <a:rPr lang="tr-TR" sz="2600" dirty="0">
                <a:solidFill>
                  <a:schemeClr val="tx1"/>
                </a:solidFill>
                <a:latin typeface="Calibri" pitchFamily="34" charset="0"/>
                <a:cs typeface="Calibri" pitchFamily="34" charset="0"/>
              </a:rPr>
              <a:t>Hastaların reçetesiz olanlar da dahil olmak üzere tüm ilaçları kontrol edilmeli</a:t>
            </a:r>
          </a:p>
          <a:p>
            <a:endParaRPr lang="tr-TR" sz="2600" b="1" dirty="0">
              <a:solidFill>
                <a:schemeClr val="tx1"/>
              </a:solidFill>
              <a:latin typeface="Calibri" pitchFamily="34" charset="0"/>
              <a:cs typeface="Calibri" pitchFamily="34" charset="0"/>
            </a:endParaRPr>
          </a:p>
          <a:p>
            <a:r>
              <a:rPr lang="tr-TR" sz="2600" b="1" dirty="0">
                <a:solidFill>
                  <a:schemeClr val="tx1"/>
                </a:solidFill>
                <a:latin typeface="Calibri" pitchFamily="34" charset="0"/>
                <a:cs typeface="Calibri" pitchFamily="34" charset="0"/>
              </a:rPr>
              <a:t>İlaç kontrol listesi:</a:t>
            </a:r>
            <a:endParaRPr lang="tr-TR" sz="2600" dirty="0">
              <a:solidFill>
                <a:schemeClr val="tx1"/>
              </a:solidFill>
              <a:latin typeface="Calibri" pitchFamily="34" charset="0"/>
              <a:cs typeface="Calibri" pitchFamily="34" charset="0"/>
            </a:endParaRPr>
          </a:p>
          <a:p>
            <a:pPr marL="0" indent="0">
              <a:buNone/>
            </a:pPr>
            <a:r>
              <a:rPr lang="tr-TR" sz="2400" dirty="0">
                <a:solidFill>
                  <a:schemeClr val="tx1"/>
                </a:solidFill>
                <a:latin typeface="Calibri" pitchFamily="34" charset="0"/>
                <a:cs typeface="Calibri" pitchFamily="34" charset="0"/>
              </a:rPr>
              <a:t>-Bu ilaç için </a:t>
            </a:r>
            <a:r>
              <a:rPr lang="tr-TR" sz="2400" dirty="0" err="1">
                <a:solidFill>
                  <a:schemeClr val="tx1"/>
                </a:solidFill>
                <a:latin typeface="Calibri" pitchFamily="34" charset="0"/>
                <a:cs typeface="Calibri" pitchFamily="34" charset="0"/>
              </a:rPr>
              <a:t>endikasyon</a:t>
            </a:r>
            <a:r>
              <a:rPr lang="tr-TR" sz="2400" dirty="0">
                <a:solidFill>
                  <a:schemeClr val="tx1"/>
                </a:solidFill>
                <a:latin typeface="Calibri" pitchFamily="34" charset="0"/>
                <a:cs typeface="Calibri" pitchFamily="34" charset="0"/>
              </a:rPr>
              <a:t> var mı?</a:t>
            </a:r>
          </a:p>
          <a:p>
            <a:pPr marL="0" indent="0">
              <a:buNone/>
            </a:pPr>
            <a:r>
              <a:rPr lang="tr-TR" sz="2400" dirty="0">
                <a:solidFill>
                  <a:schemeClr val="tx1"/>
                </a:solidFill>
                <a:latin typeface="Calibri" pitchFamily="34" charset="0"/>
                <a:cs typeface="Calibri" pitchFamily="34" charset="0"/>
              </a:rPr>
              <a:t>-İşe yarıyor mu?</a:t>
            </a:r>
          </a:p>
          <a:p>
            <a:pPr marL="0" indent="0">
              <a:buNone/>
            </a:pPr>
            <a:r>
              <a:rPr lang="tr-TR" sz="2400" dirty="0">
                <a:solidFill>
                  <a:schemeClr val="tx1"/>
                </a:solidFill>
                <a:latin typeface="Calibri" pitchFamily="34" charset="0"/>
                <a:cs typeface="Calibri" pitchFamily="34" charset="0"/>
              </a:rPr>
              <a:t>-Yan etkileri var mı?</a:t>
            </a:r>
          </a:p>
          <a:p>
            <a:pPr marL="0" indent="0">
              <a:buNone/>
            </a:pPr>
            <a:r>
              <a:rPr lang="tr-TR" sz="2400" dirty="0">
                <a:solidFill>
                  <a:schemeClr val="tx1"/>
                </a:solidFill>
                <a:latin typeface="Calibri" pitchFamily="34" charset="0"/>
                <a:cs typeface="Calibri" pitchFamily="34" charset="0"/>
              </a:rPr>
              <a:t>-Hasta ilacı düzenli olarak alıyor mu?</a:t>
            </a:r>
          </a:p>
          <a:p>
            <a:pPr marL="0" indent="0">
              <a:buNone/>
            </a:pPr>
            <a:r>
              <a:rPr lang="tr-TR" sz="2400" dirty="0">
                <a:solidFill>
                  <a:schemeClr val="tx1"/>
                </a:solidFill>
                <a:latin typeface="Calibri" pitchFamily="34" charset="0"/>
                <a:cs typeface="Calibri" pitchFamily="34" charset="0"/>
              </a:rPr>
              <a:t>-İlaç laboratuvar takibi gerektiriyor mu?</a:t>
            </a:r>
          </a:p>
          <a:p>
            <a:pPr marL="0" indent="0">
              <a:buNone/>
            </a:pPr>
            <a:r>
              <a:rPr lang="tr-TR" sz="2400" dirty="0">
                <a:solidFill>
                  <a:schemeClr val="tx1"/>
                </a:solidFill>
                <a:latin typeface="Calibri" pitchFamily="34" charset="0"/>
                <a:cs typeface="Calibri" pitchFamily="34" charset="0"/>
              </a:rPr>
              <a:t>-Hala gerekli mi?</a:t>
            </a:r>
          </a:p>
          <a:p>
            <a:endParaRPr lang="tr-TR"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166943972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86740" y="-617220"/>
            <a:ext cx="10972800" cy="1600200"/>
          </a:xfrm>
        </p:spPr>
        <p:txBody>
          <a:bodyPr>
            <a:normAutofit/>
          </a:bodyPr>
          <a:lstStyle/>
          <a:p>
            <a:r>
              <a:rPr lang="tr-TR" sz="3200" b="1" dirty="0">
                <a:solidFill>
                  <a:schemeClr val="tx1"/>
                </a:solidFill>
                <a:latin typeface="Calibri" pitchFamily="34" charset="0"/>
                <a:cs typeface="Calibri" pitchFamily="34" charset="0"/>
              </a:rPr>
              <a:t>Yaşlılarda akılcı ilaç kullanımı</a:t>
            </a:r>
            <a:endParaRPr lang="tr-TR" sz="3200" dirty="0">
              <a:solidFill>
                <a:schemeClr val="tx1"/>
              </a:solidFill>
              <a:latin typeface="Calibri" pitchFamily="34" charset="0"/>
              <a:cs typeface="Calibri" pitchFamily="34" charset="0"/>
            </a:endParaRPr>
          </a:p>
        </p:txBody>
      </p:sp>
      <p:sp>
        <p:nvSpPr>
          <p:cNvPr id="3" name="İçerik Yer Tutucusu 2"/>
          <p:cNvSpPr>
            <a:spLocks noGrp="1"/>
          </p:cNvSpPr>
          <p:nvPr>
            <p:ph idx="1"/>
          </p:nvPr>
        </p:nvSpPr>
        <p:spPr/>
        <p:txBody>
          <a:bodyPr/>
          <a:lstStyle/>
          <a:p>
            <a:r>
              <a:rPr lang="tr-TR" sz="2600" dirty="0">
                <a:solidFill>
                  <a:schemeClr val="tx1"/>
                </a:solidFill>
                <a:latin typeface="Calibri" pitchFamily="34" charset="0"/>
                <a:cs typeface="Calibri" pitchFamily="34" charset="0"/>
              </a:rPr>
              <a:t>Hekimler özellikle yaşlı hastalara ilaç yazarken yeni başlanan ilacın risk ve yararlarını tartarak çok tedbirli olmalı </a:t>
            </a:r>
          </a:p>
          <a:p>
            <a:endParaRPr lang="tr-TR" sz="2600" dirty="0">
              <a:solidFill>
                <a:schemeClr val="tx1"/>
              </a:solidFill>
              <a:latin typeface="Calibri" pitchFamily="34" charset="0"/>
              <a:cs typeface="Calibri" pitchFamily="34" charset="0"/>
            </a:endParaRPr>
          </a:p>
          <a:p>
            <a:r>
              <a:rPr lang="tr-TR" sz="2600" dirty="0">
                <a:solidFill>
                  <a:schemeClr val="tx1"/>
                </a:solidFill>
                <a:latin typeface="Calibri" pitchFamily="34" charset="0"/>
                <a:cs typeface="Calibri" pitchFamily="34" charset="0"/>
              </a:rPr>
              <a:t>Hastaların ilaç listelerinin gözden geçirilmesi; </a:t>
            </a:r>
          </a:p>
          <a:p>
            <a:pPr>
              <a:buFont typeface="Wingdings" panose="05000000000000000000" pitchFamily="2" charset="2"/>
              <a:buChar char="ü"/>
            </a:pPr>
            <a:r>
              <a:rPr lang="tr-TR" sz="2600" dirty="0">
                <a:solidFill>
                  <a:schemeClr val="tx1"/>
                </a:solidFill>
                <a:latin typeface="Calibri" pitchFamily="34" charset="0"/>
                <a:cs typeface="Calibri" pitchFamily="34" charset="0"/>
              </a:rPr>
              <a:t>istenmeyen etkilerin</a:t>
            </a:r>
          </a:p>
          <a:p>
            <a:pPr>
              <a:buFont typeface="Wingdings" panose="05000000000000000000" pitchFamily="2" charset="2"/>
              <a:buChar char="ü"/>
            </a:pPr>
            <a:r>
              <a:rPr lang="tr-TR" sz="2600" dirty="0">
                <a:solidFill>
                  <a:schemeClr val="tx1"/>
                </a:solidFill>
                <a:latin typeface="Calibri" pitchFamily="34" charset="0"/>
                <a:cs typeface="Calibri" pitchFamily="34" charset="0"/>
              </a:rPr>
              <a:t>potansiyel uygunsuz ilaçların</a:t>
            </a:r>
          </a:p>
          <a:p>
            <a:pPr>
              <a:buFont typeface="Wingdings" panose="05000000000000000000" pitchFamily="2" charset="2"/>
              <a:buChar char="ü"/>
            </a:pPr>
            <a:r>
              <a:rPr lang="tr-TR" sz="2600" dirty="0">
                <a:solidFill>
                  <a:schemeClr val="tx1"/>
                </a:solidFill>
                <a:latin typeface="Calibri" pitchFamily="34" charset="0"/>
                <a:cs typeface="Calibri" pitchFamily="34" charset="0"/>
              </a:rPr>
              <a:t>ilaç-ilaç etkileşimlerinin </a:t>
            </a:r>
          </a:p>
          <a:p>
            <a:pPr>
              <a:buFont typeface="Wingdings" panose="05000000000000000000" pitchFamily="2" charset="2"/>
              <a:buChar char="ü"/>
            </a:pPr>
            <a:r>
              <a:rPr lang="tr-TR" sz="2600" dirty="0">
                <a:solidFill>
                  <a:schemeClr val="tx1"/>
                </a:solidFill>
                <a:latin typeface="Calibri" pitchFamily="34" charset="0"/>
                <a:cs typeface="Calibri" pitchFamily="34" charset="0"/>
              </a:rPr>
              <a:t>ilaç-hastalık etkileşimlerinin izlenmesi açısından esastır</a:t>
            </a:r>
          </a:p>
          <a:p>
            <a:endParaRPr lang="tr-TR"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28495576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4908A569-96D0-DEB8-D845-3E15EA0B1551}"/>
              </a:ext>
            </a:extLst>
          </p:cNvPr>
          <p:cNvSpPr>
            <a:spLocks noGrp="1"/>
          </p:cNvSpPr>
          <p:nvPr>
            <p:ph type="title"/>
          </p:nvPr>
        </p:nvSpPr>
        <p:spPr/>
        <p:txBody>
          <a:bodyPr/>
          <a:lstStyle/>
          <a:p>
            <a:endParaRPr lang="tr-TR"/>
          </a:p>
        </p:txBody>
      </p:sp>
      <p:sp>
        <p:nvSpPr>
          <p:cNvPr id="3" name="İçerik Yer Tutucusu 2">
            <a:extLst>
              <a:ext uri="{FF2B5EF4-FFF2-40B4-BE49-F238E27FC236}">
                <a16:creationId xmlns="" xmlns:a16="http://schemas.microsoft.com/office/drawing/2014/main" id="{882A8255-3A81-4B37-0857-F0AF262214F3}"/>
              </a:ext>
            </a:extLst>
          </p:cNvPr>
          <p:cNvSpPr>
            <a:spLocks noGrp="1"/>
          </p:cNvSpPr>
          <p:nvPr>
            <p:ph idx="1"/>
          </p:nvPr>
        </p:nvSpPr>
        <p:spPr/>
        <p:txBody>
          <a:bodyPr/>
          <a:lstStyle/>
          <a:p>
            <a:endParaRPr lang="tr-TR" dirty="0"/>
          </a:p>
        </p:txBody>
      </p:sp>
      <p:pic>
        <p:nvPicPr>
          <p:cNvPr id="5" name="Resim 4">
            <a:extLst>
              <a:ext uri="{FF2B5EF4-FFF2-40B4-BE49-F238E27FC236}">
                <a16:creationId xmlns="" xmlns:a16="http://schemas.microsoft.com/office/drawing/2014/main" id="{9EFB1EA9-BD86-5418-C109-5BF4DCC5D76E}"/>
              </a:ext>
            </a:extLst>
          </p:cNvPr>
          <p:cNvPicPr>
            <a:picLocks noChangeAspect="1"/>
          </p:cNvPicPr>
          <p:nvPr/>
        </p:nvPicPr>
        <p:blipFill>
          <a:blip r:embed="rId2"/>
          <a:stretch>
            <a:fillRect/>
          </a:stretch>
        </p:blipFill>
        <p:spPr>
          <a:xfrm>
            <a:off x="838200" y="794587"/>
            <a:ext cx="6935168" cy="5382376"/>
          </a:xfrm>
          <a:prstGeom prst="rect">
            <a:avLst/>
          </a:prstGeom>
        </p:spPr>
      </p:pic>
      <p:pic>
        <p:nvPicPr>
          <p:cNvPr id="4" name="Resim 3">
            <a:extLst>
              <a:ext uri="{FF2B5EF4-FFF2-40B4-BE49-F238E27FC236}">
                <a16:creationId xmlns="" xmlns:a16="http://schemas.microsoft.com/office/drawing/2014/main" id="{4EB85142-A595-78E5-40D8-627B65A0E25F}"/>
              </a:ext>
            </a:extLst>
          </p:cNvPr>
          <p:cNvPicPr>
            <a:picLocks noChangeAspect="1"/>
          </p:cNvPicPr>
          <p:nvPr/>
        </p:nvPicPr>
        <p:blipFill>
          <a:blip r:embed="rId3"/>
          <a:stretch>
            <a:fillRect/>
          </a:stretch>
        </p:blipFill>
        <p:spPr>
          <a:xfrm>
            <a:off x="8056740" y="681037"/>
            <a:ext cx="3996764" cy="5261315"/>
          </a:xfrm>
          <a:prstGeom prst="rect">
            <a:avLst/>
          </a:prstGeom>
        </p:spPr>
      </p:pic>
    </p:spTree>
    <p:extLst>
      <p:ext uri="{BB962C8B-B14F-4D97-AF65-F5344CB8AC3E}">
        <p14:creationId xmlns:p14="http://schemas.microsoft.com/office/powerpoint/2010/main" val="16049797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0242" name="Picture 2" descr="Mini Mental Durum Testi Nedir? Mini Mental Test PD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1704" y="0"/>
            <a:ext cx="5879465" cy="678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1731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1266" name="Picture 2" descr="Klinik Enteral Parenteral Nütrisyon Derneğ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066" y="689292"/>
            <a:ext cx="11017234" cy="4705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5162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2290" name="Picture 2" descr="Zamanli.Kalk_.ve_.Yuru_.Testi_.ftronline | PD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6360" y="0"/>
            <a:ext cx="855351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69560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13314" name="Picture 2" descr="Barthel indeksi - Fizyo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3129" y="0"/>
            <a:ext cx="839156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62142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0"/>
            <a:ext cx="10972800" cy="948690"/>
          </a:xfrm>
        </p:spPr>
        <p:txBody>
          <a:bodyPr/>
          <a:lstStyle/>
          <a:p>
            <a:endParaRPr lang="tr-TR" sz="3200" dirty="0">
              <a:solidFill>
                <a:schemeClr val="tx1"/>
              </a:solidFill>
              <a:latin typeface="Calibri" pitchFamily="34" charset="0"/>
              <a:cs typeface="Calibri" pitchFamily="34" charset="0"/>
            </a:endParaRPr>
          </a:p>
        </p:txBody>
      </p:sp>
      <p:sp>
        <p:nvSpPr>
          <p:cNvPr id="3" name="İçerik Yer Tutucusu 2"/>
          <p:cNvSpPr>
            <a:spLocks noGrp="1"/>
          </p:cNvSpPr>
          <p:nvPr>
            <p:ph idx="1"/>
          </p:nvPr>
        </p:nvSpPr>
        <p:spPr>
          <a:xfrm>
            <a:off x="838200" y="1371600"/>
            <a:ext cx="10515600" cy="4805363"/>
          </a:xfrm>
        </p:spPr>
        <p:txBody>
          <a:bodyPr>
            <a:normAutofit/>
          </a:bodyPr>
          <a:lstStyle/>
          <a:p>
            <a:endParaRPr lang="tr-TR" dirty="0"/>
          </a:p>
        </p:txBody>
      </p:sp>
      <p:pic>
        <p:nvPicPr>
          <p:cNvPr id="5" name="İçerik Yer Tutucusu 3" descr="Ekran Kırp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7664" y="65266"/>
            <a:ext cx="5479156" cy="6792734"/>
          </a:xfrm>
          <a:prstGeom prst="rect">
            <a:avLst/>
          </a:prstGeom>
        </p:spPr>
      </p:pic>
    </p:spTree>
    <p:extLst>
      <p:ext uri="{BB962C8B-B14F-4D97-AF65-F5344CB8AC3E}">
        <p14:creationId xmlns:p14="http://schemas.microsoft.com/office/powerpoint/2010/main" val="6815940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869315"/>
          </a:xfrm>
        </p:spPr>
        <p:txBody>
          <a:bodyPr>
            <a:normAutofit/>
          </a:bodyPr>
          <a:lstStyle/>
          <a:p>
            <a:r>
              <a:rPr lang="tr-TR" sz="3200" i="1" dirty="0">
                <a:solidFill>
                  <a:schemeClr val="tx1"/>
                </a:solidFill>
                <a:effectLst/>
                <a:latin typeface="Calibri" pitchFamily="34" charset="0"/>
                <a:cs typeface="Calibri" pitchFamily="34" charset="0"/>
              </a:rPr>
              <a:t>	</a:t>
            </a:r>
            <a:r>
              <a:rPr lang="tr-TR" sz="3200" dirty="0">
                <a:solidFill>
                  <a:schemeClr val="tx1"/>
                </a:solidFill>
                <a:effectLst/>
                <a:latin typeface="Calibri" pitchFamily="34" charset="0"/>
                <a:cs typeface="Calibri" pitchFamily="34" charset="0"/>
              </a:rPr>
              <a:t>Kaynaklar</a:t>
            </a:r>
          </a:p>
        </p:txBody>
      </p:sp>
      <p:sp>
        <p:nvSpPr>
          <p:cNvPr id="3" name="İçerik Yer Tutucusu 2"/>
          <p:cNvSpPr>
            <a:spLocks noGrp="1"/>
          </p:cNvSpPr>
          <p:nvPr>
            <p:ph idx="1"/>
          </p:nvPr>
        </p:nvSpPr>
        <p:spPr>
          <a:xfrm>
            <a:off x="838200" y="1848464"/>
            <a:ext cx="10515600" cy="4719483"/>
          </a:xfrm>
        </p:spPr>
        <p:txBody>
          <a:bodyPr>
            <a:noAutofit/>
          </a:bodyPr>
          <a:lstStyle/>
          <a:p>
            <a:r>
              <a:rPr lang="tr-TR" sz="1800" dirty="0">
                <a:solidFill>
                  <a:schemeClr val="tx1"/>
                </a:solidFill>
                <a:latin typeface="Calibri" pitchFamily="34" charset="0"/>
                <a:cs typeface="Calibri" pitchFamily="34" charset="0"/>
              </a:rPr>
              <a:t>Halk Sağlığı Genel Müdürlüğü-  https://hsgm.saglik.gov.tr/tr/yasli-sagligi</a:t>
            </a:r>
          </a:p>
          <a:p>
            <a:r>
              <a:rPr lang="tr-TR" sz="1800" dirty="0">
                <a:solidFill>
                  <a:schemeClr val="tx1"/>
                </a:solidFill>
                <a:latin typeface="Calibri" pitchFamily="34" charset="0"/>
                <a:cs typeface="Calibri" pitchFamily="34" charset="0"/>
              </a:rPr>
              <a:t>Aile Hekimliği Uygulamasında Önerilen Periyodik Sağlık Muayeneleri ve Tarama Testleri </a:t>
            </a:r>
          </a:p>
          <a:p>
            <a:r>
              <a:rPr lang="tr-TR" sz="1800" dirty="0">
                <a:solidFill>
                  <a:schemeClr val="tx1"/>
                </a:solidFill>
                <a:latin typeface="Calibri" pitchFamily="34" charset="0"/>
                <a:cs typeface="Calibri" pitchFamily="34" charset="0"/>
              </a:rPr>
              <a:t>Türkiye Endokrinoloji ve Metabolizma Derneği</a:t>
            </a:r>
          </a:p>
          <a:p>
            <a:r>
              <a:rPr lang="tr-TR" sz="1800" dirty="0">
                <a:solidFill>
                  <a:schemeClr val="tx1"/>
                </a:solidFill>
                <a:latin typeface="Calibri" pitchFamily="34" charset="0"/>
                <a:cs typeface="Calibri" pitchFamily="34" charset="0"/>
              </a:rPr>
              <a:t>Türk Geriatri Derneği Yayınları</a:t>
            </a:r>
          </a:p>
          <a:p>
            <a:r>
              <a:rPr lang="tr-TR" sz="1800" dirty="0">
                <a:solidFill>
                  <a:schemeClr val="tx1"/>
                </a:solidFill>
                <a:latin typeface="Calibri" pitchFamily="34" charset="0"/>
                <a:cs typeface="Calibri" pitchFamily="34" charset="0"/>
              </a:rPr>
              <a:t>6. 2020 Güz AVYS Yaşlı Sağlığı Sunumu-Doç. Dr. BİRSEN ALTAY</a:t>
            </a:r>
          </a:p>
          <a:p>
            <a:r>
              <a:rPr lang="tr-TR" sz="1800" dirty="0" err="1">
                <a:solidFill>
                  <a:schemeClr val="tx1"/>
                </a:solidFill>
                <a:latin typeface="Calibri" pitchFamily="34" charset="0"/>
                <a:cs typeface="Calibri" pitchFamily="34" charset="0"/>
              </a:rPr>
              <a:t>Up</a:t>
            </a:r>
            <a:r>
              <a:rPr lang="tr-TR" sz="1800" dirty="0">
                <a:solidFill>
                  <a:schemeClr val="tx1"/>
                </a:solidFill>
                <a:latin typeface="Calibri" pitchFamily="34" charset="0"/>
                <a:cs typeface="Calibri" pitchFamily="34" charset="0"/>
              </a:rPr>
              <a:t> </a:t>
            </a:r>
            <a:r>
              <a:rPr lang="tr-TR" sz="1800" dirty="0" err="1">
                <a:solidFill>
                  <a:schemeClr val="tx1"/>
                </a:solidFill>
                <a:latin typeface="Calibri" pitchFamily="34" charset="0"/>
                <a:cs typeface="Calibri" pitchFamily="34" charset="0"/>
              </a:rPr>
              <a:t>to</a:t>
            </a:r>
            <a:r>
              <a:rPr lang="tr-TR" sz="1800" dirty="0">
                <a:solidFill>
                  <a:schemeClr val="tx1"/>
                </a:solidFill>
                <a:latin typeface="Calibri" pitchFamily="34" charset="0"/>
                <a:cs typeface="Calibri" pitchFamily="34" charset="0"/>
              </a:rPr>
              <a:t> </a:t>
            </a:r>
            <a:r>
              <a:rPr lang="tr-TR" sz="1800" dirty="0" err="1">
                <a:solidFill>
                  <a:schemeClr val="tx1"/>
                </a:solidFill>
                <a:latin typeface="Calibri" pitchFamily="34" charset="0"/>
                <a:cs typeface="Calibri" pitchFamily="34" charset="0"/>
              </a:rPr>
              <a:t>date</a:t>
            </a:r>
            <a:r>
              <a:rPr lang="tr-TR" sz="1800" dirty="0">
                <a:solidFill>
                  <a:schemeClr val="tx1"/>
                </a:solidFill>
                <a:latin typeface="Calibri" pitchFamily="34" charset="0"/>
                <a:cs typeface="Calibri" pitchFamily="34" charset="0"/>
              </a:rPr>
              <a:t>- https://www.uptodate.com/contents/drug-prescribing-for-older-adults?search=YA%C5%9ELIDA%20R%C4%B0SKL%C4%B0%20%C4%B0LA%C3%87%20&amp;source=search_result&amp;selectedTitle=1~150&amp;usage_type=default&amp;display_rank=1#topicGraphics</a:t>
            </a:r>
          </a:p>
          <a:p>
            <a:r>
              <a:rPr lang="tr-TR" sz="1800" dirty="0">
                <a:solidFill>
                  <a:schemeClr val="tx1"/>
                </a:solidFill>
                <a:latin typeface="Calibri" pitchFamily="34" charset="0"/>
                <a:cs typeface="Calibri" pitchFamily="34" charset="0"/>
              </a:rPr>
              <a:t>Robert E. </a:t>
            </a:r>
            <a:r>
              <a:rPr lang="tr-TR" sz="1800" dirty="0" err="1">
                <a:solidFill>
                  <a:schemeClr val="tx1"/>
                </a:solidFill>
                <a:latin typeface="Calibri" pitchFamily="34" charset="0"/>
                <a:cs typeface="Calibri" pitchFamily="34" charset="0"/>
              </a:rPr>
              <a:t>Rakel</a:t>
            </a:r>
            <a:r>
              <a:rPr lang="tr-TR" sz="1800" dirty="0">
                <a:solidFill>
                  <a:schemeClr val="tx1"/>
                </a:solidFill>
                <a:latin typeface="Calibri" pitchFamily="34" charset="0"/>
                <a:cs typeface="Calibri" pitchFamily="34" charset="0"/>
              </a:rPr>
              <a:t>, MD, David P. </a:t>
            </a:r>
            <a:r>
              <a:rPr lang="tr-TR" sz="1800" dirty="0" err="1">
                <a:solidFill>
                  <a:schemeClr val="tx1"/>
                </a:solidFill>
                <a:latin typeface="Calibri" pitchFamily="34" charset="0"/>
                <a:cs typeface="Calibri" pitchFamily="34" charset="0"/>
              </a:rPr>
              <a:t>Rakel</a:t>
            </a:r>
            <a:r>
              <a:rPr lang="tr-TR" sz="1800" dirty="0">
                <a:solidFill>
                  <a:schemeClr val="tx1"/>
                </a:solidFill>
                <a:latin typeface="Calibri" pitchFamily="34" charset="0"/>
                <a:cs typeface="Calibri" pitchFamily="34" charset="0"/>
              </a:rPr>
              <a:t>, MD, </a:t>
            </a:r>
            <a:r>
              <a:rPr lang="tr-TR" sz="1800" i="1" dirty="0">
                <a:solidFill>
                  <a:schemeClr val="tx1"/>
                </a:solidFill>
                <a:latin typeface="Calibri" pitchFamily="34" charset="0"/>
                <a:cs typeface="Calibri" pitchFamily="34" charset="0"/>
              </a:rPr>
              <a:t>Aile Hekimliği</a:t>
            </a:r>
            <a:r>
              <a:rPr lang="tr-TR" sz="1800" dirty="0">
                <a:solidFill>
                  <a:schemeClr val="tx1"/>
                </a:solidFill>
                <a:latin typeface="Calibri" pitchFamily="34" charset="0"/>
                <a:cs typeface="Calibri" pitchFamily="34" charset="0"/>
              </a:rPr>
              <a:t>, Güneş Tıp Kitabevi, </a:t>
            </a:r>
            <a:r>
              <a:rPr lang="tr-TR" sz="1800" dirty="0" err="1">
                <a:solidFill>
                  <a:schemeClr val="tx1"/>
                </a:solidFill>
                <a:latin typeface="Calibri" pitchFamily="34" charset="0"/>
                <a:cs typeface="Calibri" pitchFamily="34" charset="0"/>
              </a:rPr>
              <a:t>syf</a:t>
            </a:r>
            <a:r>
              <a:rPr lang="tr-TR" sz="1800" dirty="0">
                <a:solidFill>
                  <a:schemeClr val="tx1"/>
                </a:solidFill>
                <a:latin typeface="Calibri" pitchFamily="34" charset="0"/>
                <a:cs typeface="Calibri" pitchFamily="34" charset="0"/>
              </a:rPr>
              <a:t> 34-53</a:t>
            </a:r>
          </a:p>
          <a:p>
            <a:r>
              <a:rPr lang="tr-TR" sz="1800" dirty="0">
                <a:solidFill>
                  <a:schemeClr val="tx1"/>
                </a:solidFill>
                <a:latin typeface="Calibri" pitchFamily="34" charset="0"/>
                <a:cs typeface="Calibri" pitchFamily="34" charset="0"/>
              </a:rPr>
              <a:t>South-</a:t>
            </a:r>
            <a:r>
              <a:rPr lang="tr-TR" sz="1800" dirty="0" err="1">
                <a:solidFill>
                  <a:schemeClr val="tx1"/>
                </a:solidFill>
                <a:latin typeface="Calibri" pitchFamily="34" charset="0"/>
                <a:cs typeface="Calibri" pitchFamily="34" charset="0"/>
              </a:rPr>
              <a:t>Paul,J</a:t>
            </a:r>
            <a:r>
              <a:rPr lang="tr-TR" sz="1800" dirty="0">
                <a:solidFill>
                  <a:schemeClr val="tx1"/>
                </a:solidFill>
                <a:latin typeface="Calibri" pitchFamily="34" charset="0"/>
                <a:cs typeface="Calibri" pitchFamily="34" charset="0"/>
              </a:rPr>
              <a:t>., </a:t>
            </a:r>
            <a:r>
              <a:rPr lang="tr-TR" sz="1800" dirty="0" err="1">
                <a:solidFill>
                  <a:schemeClr val="tx1"/>
                </a:solidFill>
                <a:latin typeface="Calibri" pitchFamily="34" charset="0"/>
                <a:cs typeface="Calibri" pitchFamily="34" charset="0"/>
              </a:rPr>
              <a:t>Matheny,S</a:t>
            </a:r>
            <a:r>
              <a:rPr lang="tr-TR" sz="1800" dirty="0">
                <a:solidFill>
                  <a:schemeClr val="tx1"/>
                </a:solidFill>
                <a:latin typeface="Calibri" pitchFamily="34" charset="0"/>
                <a:cs typeface="Calibri" pitchFamily="34" charset="0"/>
              </a:rPr>
              <a:t>., &amp; </a:t>
            </a:r>
            <a:r>
              <a:rPr lang="tr-TR" sz="1800" dirty="0" err="1">
                <a:solidFill>
                  <a:schemeClr val="tx1"/>
                </a:solidFill>
                <a:latin typeface="Calibri" pitchFamily="34" charset="0"/>
                <a:cs typeface="Calibri" pitchFamily="34" charset="0"/>
              </a:rPr>
              <a:t>Lewis,E</a:t>
            </a:r>
            <a:r>
              <a:rPr lang="tr-TR" sz="1800" dirty="0">
                <a:solidFill>
                  <a:schemeClr val="tx1"/>
                </a:solidFill>
                <a:latin typeface="Calibri" pitchFamily="34" charset="0"/>
                <a:cs typeface="Calibri" pitchFamily="34" charset="0"/>
              </a:rPr>
              <a:t>. (2014).</a:t>
            </a:r>
            <a:r>
              <a:rPr lang="tr-TR" sz="1800" dirty="0" err="1">
                <a:solidFill>
                  <a:schemeClr val="tx1"/>
                </a:solidFill>
                <a:latin typeface="Calibri" pitchFamily="34" charset="0"/>
                <a:cs typeface="Calibri" pitchFamily="34" charset="0"/>
              </a:rPr>
              <a:t>Lange</a:t>
            </a:r>
            <a:r>
              <a:rPr lang="tr-TR" sz="1800" dirty="0">
                <a:solidFill>
                  <a:schemeClr val="tx1"/>
                </a:solidFill>
                <a:latin typeface="Calibri" pitchFamily="34" charset="0"/>
                <a:cs typeface="Calibri" pitchFamily="34" charset="0"/>
              </a:rPr>
              <a:t> </a:t>
            </a:r>
            <a:r>
              <a:rPr lang="tr-TR" sz="1800" i="1" dirty="0">
                <a:solidFill>
                  <a:schemeClr val="tx1"/>
                </a:solidFill>
                <a:latin typeface="Calibri" pitchFamily="34" charset="0"/>
                <a:cs typeface="Calibri" pitchFamily="34" charset="0"/>
              </a:rPr>
              <a:t>Aile Hekimliği Tanı ve </a:t>
            </a:r>
            <a:r>
              <a:rPr lang="tr-TR" sz="1800" i="1" dirty="0" err="1">
                <a:solidFill>
                  <a:schemeClr val="tx1"/>
                </a:solidFill>
                <a:latin typeface="Calibri" pitchFamily="34" charset="0"/>
                <a:cs typeface="Calibri" pitchFamily="34" charset="0"/>
              </a:rPr>
              <a:t>Tedavi,</a:t>
            </a:r>
            <a:r>
              <a:rPr lang="tr-TR" sz="1800" dirty="0" err="1">
                <a:solidFill>
                  <a:schemeClr val="tx1"/>
                </a:solidFill>
                <a:latin typeface="Calibri" pitchFamily="34" charset="0"/>
                <a:cs typeface="Calibri" pitchFamily="34" charset="0"/>
              </a:rPr>
              <a:t>Ankara</a:t>
            </a:r>
            <a:r>
              <a:rPr lang="tr-TR" sz="1800" i="1" dirty="0" err="1">
                <a:solidFill>
                  <a:schemeClr val="tx1"/>
                </a:solidFill>
                <a:latin typeface="Calibri" pitchFamily="34" charset="0"/>
                <a:cs typeface="Calibri" pitchFamily="34" charset="0"/>
              </a:rPr>
              <a:t>:</a:t>
            </a:r>
            <a:r>
              <a:rPr lang="tr-TR" sz="1800" dirty="0" err="1">
                <a:solidFill>
                  <a:schemeClr val="tx1"/>
                </a:solidFill>
                <a:latin typeface="Calibri" pitchFamily="34" charset="0"/>
                <a:cs typeface="Calibri" pitchFamily="34" charset="0"/>
              </a:rPr>
              <a:t>Güneş</a:t>
            </a:r>
            <a:r>
              <a:rPr lang="tr-TR" sz="1800" dirty="0">
                <a:solidFill>
                  <a:schemeClr val="tx1"/>
                </a:solidFill>
                <a:latin typeface="Calibri" pitchFamily="34" charset="0"/>
                <a:cs typeface="Calibri" pitchFamily="34" charset="0"/>
              </a:rPr>
              <a:t> Tıp Kitabevleri , </a:t>
            </a:r>
            <a:r>
              <a:rPr lang="tr-TR" sz="1800" dirty="0" err="1">
                <a:solidFill>
                  <a:schemeClr val="tx1"/>
                </a:solidFill>
                <a:latin typeface="Calibri" pitchFamily="34" charset="0"/>
                <a:cs typeface="Calibri" pitchFamily="34" charset="0"/>
              </a:rPr>
              <a:t>syf</a:t>
            </a:r>
            <a:r>
              <a:rPr lang="tr-TR" sz="1800" dirty="0">
                <a:solidFill>
                  <a:schemeClr val="tx1"/>
                </a:solidFill>
                <a:latin typeface="Calibri" pitchFamily="34" charset="0"/>
                <a:cs typeface="Calibri" pitchFamily="34" charset="0"/>
              </a:rPr>
              <a:t> 439-477.</a:t>
            </a:r>
          </a:p>
          <a:p>
            <a:r>
              <a:rPr lang="tr-TR" sz="1800" dirty="0">
                <a:solidFill>
                  <a:schemeClr val="tx1"/>
                </a:solidFill>
                <a:latin typeface="Calibri" pitchFamily="34" charset="0"/>
                <a:cs typeface="Calibri" pitchFamily="34" charset="0"/>
              </a:rPr>
              <a:t>EKMUD- 2019</a:t>
            </a:r>
          </a:p>
          <a:p>
            <a:r>
              <a:rPr lang="tr-TR" sz="1800" dirty="0">
                <a:solidFill>
                  <a:schemeClr val="tx1"/>
                </a:solidFill>
                <a:latin typeface="Calibri" pitchFamily="34" charset="0"/>
                <a:cs typeface="Calibri" pitchFamily="34" charset="0"/>
              </a:rPr>
              <a:t>acıkders.ankara.edu.tr- Yaşlılığa Bağlı Duyu Organlarındaki Değişiklikler ve Yaşlılarda Duyu Organlarına Yönelik Sık Görülen </a:t>
            </a:r>
            <a:r>
              <a:rPr lang="tr-TR" sz="1800" dirty="0" smtClean="0">
                <a:solidFill>
                  <a:schemeClr val="tx1"/>
                </a:solidFill>
                <a:latin typeface="Calibri" pitchFamily="34" charset="0"/>
                <a:cs typeface="Calibri" pitchFamily="34" charset="0"/>
              </a:rPr>
              <a:t>Hastalıklar</a:t>
            </a:r>
          </a:p>
          <a:p>
            <a:r>
              <a:rPr lang="tr-TR" sz="1800" dirty="0">
                <a:solidFill>
                  <a:schemeClr val="tx1"/>
                </a:solidFill>
                <a:latin typeface="Calibri" pitchFamily="34" charset="0"/>
                <a:cs typeface="Calibri" pitchFamily="34" charset="0"/>
              </a:rPr>
              <a:t>https://beslenmevediyetdergisi.org/index.php/bdd/article/view/1204</a:t>
            </a:r>
          </a:p>
          <a:p>
            <a:endParaRPr lang="tr-TR" sz="1800" dirty="0">
              <a:solidFill>
                <a:schemeClr val="tx1"/>
              </a:solidFill>
              <a:latin typeface="Calibri" pitchFamily="34" charset="0"/>
              <a:cs typeface="Calibri" pitchFamily="34" charset="0"/>
            </a:endParaRPr>
          </a:p>
          <a:p>
            <a:endParaRPr lang="tr-TR" sz="1800"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18593201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bwMode="auto">
          <a:xfrm>
            <a:off x="1013541" y="3378016"/>
            <a:ext cx="8883331" cy="15976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p>
            <a:pPr marL="0" indent="0">
              <a:buNone/>
            </a:pPr>
            <a:r>
              <a:rPr lang="tr-TR" b="1" dirty="0">
                <a:solidFill>
                  <a:schemeClr val="tx1"/>
                </a:solidFill>
                <a:latin typeface="Calibri" pitchFamily="34" charset="0"/>
                <a:cs typeface="Calibri" pitchFamily="34" charset="0"/>
              </a:rPr>
              <a:t>65 yaş üzeri nüfus</a:t>
            </a:r>
            <a:r>
              <a:rPr lang="tr-TR" b="1" dirty="0" smtClean="0">
                <a:solidFill>
                  <a:schemeClr val="tx1"/>
                </a:solidFill>
                <a:latin typeface="Calibri" pitchFamily="34" charset="0"/>
                <a:cs typeface="Calibri" pitchFamily="34" charset="0"/>
              </a:rPr>
              <a:t>*</a:t>
            </a:r>
            <a:endParaRPr lang="tr-TR" b="1" dirty="0">
              <a:solidFill>
                <a:schemeClr val="tx1"/>
              </a:solidFill>
              <a:latin typeface="Calibri" pitchFamily="34" charset="0"/>
              <a:cs typeface="Calibri" pitchFamily="34" charset="0"/>
            </a:endParaRPr>
          </a:p>
          <a:p>
            <a:pPr marL="11113" lvl="1" indent="-11113" eaLnBrk="1" hangingPunct="1"/>
            <a:r>
              <a:rPr lang="tr-TR" sz="2400" dirty="0">
                <a:solidFill>
                  <a:schemeClr val="tx1"/>
                </a:solidFill>
                <a:latin typeface="Calibri" pitchFamily="34" charset="0"/>
                <a:cs typeface="Calibri" pitchFamily="34" charset="0"/>
              </a:rPr>
              <a:t>2005 yılında </a:t>
            </a:r>
            <a:r>
              <a:rPr lang="tr-TR" sz="2400" b="1" dirty="0">
                <a:solidFill>
                  <a:schemeClr val="tx1"/>
                </a:solidFill>
                <a:latin typeface="Calibri" pitchFamily="34" charset="0"/>
                <a:cs typeface="Calibri" pitchFamily="34" charset="0"/>
              </a:rPr>
              <a:t>%5,7</a:t>
            </a:r>
            <a:r>
              <a:rPr lang="tr-TR" sz="2400" dirty="0">
                <a:solidFill>
                  <a:schemeClr val="tx1"/>
                </a:solidFill>
                <a:latin typeface="Calibri" pitchFamily="34" charset="0"/>
                <a:cs typeface="Calibri" pitchFamily="34" charset="0"/>
              </a:rPr>
              <a:t> </a:t>
            </a:r>
          </a:p>
          <a:p>
            <a:pPr marL="11113" lvl="1" indent="-11113" eaLnBrk="1" hangingPunct="1"/>
            <a:r>
              <a:rPr lang="tr-TR" sz="2400" dirty="0">
                <a:solidFill>
                  <a:schemeClr val="tx1"/>
                </a:solidFill>
                <a:latin typeface="Calibri" pitchFamily="34" charset="0"/>
                <a:cs typeface="Calibri" pitchFamily="34" charset="0"/>
              </a:rPr>
              <a:t>2015 yılında </a:t>
            </a:r>
            <a:r>
              <a:rPr lang="tr-TR" sz="2400" b="1" dirty="0">
                <a:solidFill>
                  <a:schemeClr val="tx1"/>
                </a:solidFill>
                <a:latin typeface="Calibri" pitchFamily="34" charset="0"/>
                <a:cs typeface="Calibri" pitchFamily="34" charset="0"/>
              </a:rPr>
              <a:t>%8,2</a:t>
            </a:r>
            <a:r>
              <a:rPr lang="tr-TR" sz="2400" dirty="0">
                <a:solidFill>
                  <a:schemeClr val="tx1"/>
                </a:solidFill>
                <a:latin typeface="Calibri" pitchFamily="34" charset="0"/>
                <a:cs typeface="Calibri" pitchFamily="34" charset="0"/>
              </a:rPr>
              <a:t> </a:t>
            </a:r>
          </a:p>
          <a:p>
            <a:pPr marL="11113" lvl="1" indent="-11113" eaLnBrk="1" hangingPunct="1"/>
            <a:r>
              <a:rPr lang="tr-TR" sz="2400" dirty="0">
                <a:solidFill>
                  <a:schemeClr val="tx1"/>
                </a:solidFill>
                <a:latin typeface="Calibri" pitchFamily="34" charset="0"/>
                <a:cs typeface="Calibri" pitchFamily="34" charset="0"/>
              </a:rPr>
              <a:t>2023 yılında </a:t>
            </a:r>
            <a:r>
              <a:rPr lang="tr-TR" sz="2400" b="1" dirty="0">
                <a:solidFill>
                  <a:schemeClr val="tx1"/>
                </a:solidFill>
                <a:latin typeface="Calibri" pitchFamily="34" charset="0"/>
                <a:cs typeface="Calibri" pitchFamily="34" charset="0"/>
              </a:rPr>
              <a:t>%10,2 </a:t>
            </a:r>
            <a:endParaRPr lang="tr-TR" sz="2400" b="1" dirty="0" smtClean="0">
              <a:solidFill>
                <a:schemeClr val="tx1"/>
              </a:solidFill>
              <a:latin typeface="Calibri" pitchFamily="34" charset="0"/>
              <a:cs typeface="Calibri" pitchFamily="34" charset="0"/>
            </a:endParaRPr>
          </a:p>
          <a:p>
            <a:pPr marL="11113" lvl="1" indent="-11113" eaLnBrk="1" hangingPunct="1"/>
            <a:r>
              <a:rPr lang="tr-TR" sz="2400" dirty="0" smtClean="0">
                <a:solidFill>
                  <a:schemeClr val="tx1"/>
                </a:solidFill>
                <a:latin typeface="Calibri" pitchFamily="34" charset="0"/>
                <a:cs typeface="Calibri" pitchFamily="34" charset="0"/>
              </a:rPr>
              <a:t>2050 </a:t>
            </a:r>
            <a:r>
              <a:rPr lang="tr-TR" sz="2400" dirty="0">
                <a:solidFill>
                  <a:schemeClr val="tx1"/>
                </a:solidFill>
                <a:latin typeface="Calibri" pitchFamily="34" charset="0"/>
                <a:cs typeface="Calibri" pitchFamily="34" charset="0"/>
              </a:rPr>
              <a:t>yılında </a:t>
            </a:r>
            <a:r>
              <a:rPr lang="tr-TR" sz="2400" b="1" dirty="0">
                <a:solidFill>
                  <a:schemeClr val="tx1"/>
                </a:solidFill>
                <a:latin typeface="Calibri" pitchFamily="34" charset="0"/>
                <a:cs typeface="Calibri" pitchFamily="34" charset="0"/>
              </a:rPr>
              <a:t>%</a:t>
            </a:r>
            <a:r>
              <a:rPr lang="tr-TR" sz="2400" b="1" dirty="0" smtClean="0">
                <a:solidFill>
                  <a:schemeClr val="tx1"/>
                </a:solidFill>
                <a:latin typeface="Calibri" pitchFamily="34" charset="0"/>
                <a:cs typeface="Calibri" pitchFamily="34" charset="0"/>
              </a:rPr>
              <a:t>20,8 (16 milyon tahmini )</a:t>
            </a:r>
          </a:p>
          <a:p>
            <a:pPr marL="0" lvl="1" indent="0" eaLnBrk="1" hangingPunct="1">
              <a:buNone/>
            </a:pPr>
            <a:endParaRPr lang="tr-TR" sz="2400" b="1" dirty="0" smtClean="0">
              <a:solidFill>
                <a:schemeClr val="tx1"/>
              </a:solidFill>
              <a:latin typeface="Calibri" pitchFamily="34" charset="0"/>
              <a:cs typeface="Calibri" pitchFamily="34" charset="0"/>
            </a:endParaRPr>
          </a:p>
          <a:p>
            <a:pPr marL="0" lvl="1" indent="0">
              <a:buNone/>
            </a:pPr>
            <a:r>
              <a:rPr lang="tr-TR" sz="2400" dirty="0">
                <a:solidFill>
                  <a:schemeClr val="tx1"/>
                </a:solidFill>
                <a:latin typeface="Calibri" pitchFamily="34" charset="0"/>
                <a:cs typeface="Calibri" pitchFamily="34" charset="0"/>
              </a:rPr>
              <a:t>2017 yılında 6 milyon 895 bin 385 kişi iken </a:t>
            </a:r>
            <a:r>
              <a:rPr lang="tr-TR" sz="2400" dirty="0" smtClean="0">
                <a:solidFill>
                  <a:schemeClr val="tx1"/>
                </a:solidFill>
                <a:latin typeface="Calibri" pitchFamily="34" charset="0"/>
                <a:cs typeface="Calibri" pitchFamily="34" charset="0"/>
              </a:rPr>
              <a:t>2023 </a:t>
            </a:r>
            <a:r>
              <a:rPr lang="tr-TR" sz="2400" dirty="0">
                <a:solidFill>
                  <a:schemeClr val="tx1"/>
                </a:solidFill>
                <a:latin typeface="Calibri" pitchFamily="34" charset="0"/>
                <a:cs typeface="Calibri" pitchFamily="34" charset="0"/>
              </a:rPr>
              <a:t>yılında 8 milyon 451 bin 669 kişi oldu. </a:t>
            </a:r>
            <a:endParaRPr lang="en-US" sz="2400" b="1" dirty="0">
              <a:solidFill>
                <a:schemeClr val="tx1"/>
              </a:solidFill>
              <a:latin typeface="Calibri" pitchFamily="34" charset="0"/>
              <a:cs typeface="Calibri" pitchFamily="34" charset="0"/>
            </a:endParaRPr>
          </a:p>
        </p:txBody>
      </p:sp>
      <p:sp>
        <p:nvSpPr>
          <p:cNvPr id="5" name="Altbilgi Yer Tutucusu 4"/>
          <p:cNvSpPr>
            <a:spLocks noGrp="1"/>
          </p:cNvSpPr>
          <p:nvPr>
            <p:ph type="ftr" sz="quarter" idx="11"/>
          </p:nvPr>
        </p:nvSpPr>
        <p:spPr/>
        <p:txBody>
          <a:bodyPr/>
          <a:lstStyle/>
          <a:p>
            <a:r>
              <a:rPr lang="tr-TR" dirty="0"/>
              <a:t>58</a:t>
            </a:r>
          </a:p>
        </p:txBody>
      </p:sp>
      <p:sp>
        <p:nvSpPr>
          <p:cNvPr id="6" name="Slayt Numarası Yer Tutucusu 5"/>
          <p:cNvSpPr>
            <a:spLocks noGrp="1"/>
          </p:cNvSpPr>
          <p:nvPr>
            <p:ph type="sldNum" sz="quarter" idx="12"/>
          </p:nvPr>
        </p:nvSpPr>
        <p:spPr/>
        <p:txBody>
          <a:bodyPr vert="horz" lIns="91440" tIns="45720" rIns="91440" bIns="45720" rtlCol="0" anchor="ctr"/>
          <a:lstStyle/>
          <a:p>
            <a:fld id="{4948D929-50B1-4CA0-9000-C7F8BF9181CD}" type="slidenum">
              <a:rPr lang="tr-TR" smtClean="0"/>
              <a:pPr/>
              <a:t>6</a:t>
            </a:fld>
            <a:endParaRPr lang="tr-TR" dirty="0"/>
          </a:p>
        </p:txBody>
      </p:sp>
      <p:pic>
        <p:nvPicPr>
          <p:cNvPr id="1638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02867" y="153920"/>
            <a:ext cx="4868697" cy="2897775"/>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7" name="Başlık 6"/>
          <p:cNvSpPr>
            <a:spLocks noGrp="1"/>
          </p:cNvSpPr>
          <p:nvPr>
            <p:ph type="title"/>
          </p:nvPr>
        </p:nvSpPr>
        <p:spPr/>
        <p:txBody>
          <a:bodyPr/>
          <a:lstStyle/>
          <a:p>
            <a:endParaRPr lang="tr-TR"/>
          </a:p>
        </p:txBody>
      </p:sp>
    </p:spTree>
    <p:extLst>
      <p:ext uri="{BB962C8B-B14F-4D97-AF65-F5344CB8AC3E}">
        <p14:creationId xmlns:p14="http://schemas.microsoft.com/office/powerpoint/2010/main" val="15995503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endParaRPr lang="tr-TR" sz="3200" b="1" dirty="0">
              <a:solidFill>
                <a:schemeClr val="tx1"/>
              </a:solidFill>
              <a:effectLst/>
              <a:latin typeface="Calibri" pitchFamily="34" charset="0"/>
              <a:cs typeface="Calibri" pitchFamily="34" charset="0"/>
            </a:endParaRPr>
          </a:p>
        </p:txBody>
      </p:sp>
      <p:sp>
        <p:nvSpPr>
          <p:cNvPr id="3" name="İçerik Yer Tutucusu 2"/>
          <p:cNvSpPr>
            <a:spLocks noGrp="1"/>
          </p:cNvSpPr>
          <p:nvPr>
            <p:ph idx="1"/>
          </p:nvPr>
        </p:nvSpPr>
        <p:spPr/>
        <p:txBody>
          <a:bodyPr>
            <a:noAutofit/>
          </a:bodyPr>
          <a:lstStyle/>
          <a:p>
            <a:endParaRPr lang="tr-TR" dirty="0">
              <a:solidFill>
                <a:schemeClr val="tx1"/>
              </a:solidFill>
              <a:latin typeface="Calibri" pitchFamily="34" charset="0"/>
              <a:cs typeface="Calibri" pitchFamily="34" charset="0"/>
            </a:endParaRPr>
          </a:p>
          <a:p>
            <a:pPr marL="0" indent="0">
              <a:lnSpc>
                <a:spcPct val="100000"/>
              </a:lnSpc>
              <a:spcBef>
                <a:spcPts val="0"/>
              </a:spcBef>
              <a:buNone/>
              <a:defRPr/>
            </a:pPr>
            <a:r>
              <a:rPr lang="tr-TR" dirty="0">
                <a:solidFill>
                  <a:schemeClr val="tx1"/>
                </a:solidFill>
                <a:latin typeface="Calibri" pitchFamily="34" charset="0"/>
                <a:cs typeface="Calibri" pitchFamily="34" charset="0"/>
              </a:rPr>
              <a:t>Yaşlılık bireyin hayatında kendine özgü karakteristikleri olan özel bir dönemdir.</a:t>
            </a:r>
          </a:p>
          <a:p>
            <a:endParaRPr lang="tr-TR" dirty="0">
              <a:solidFill>
                <a:schemeClr val="tx1"/>
              </a:solidFill>
              <a:latin typeface="Calibri" pitchFamily="34" charset="0"/>
              <a:cs typeface="Calibri" pitchFamily="34" charset="0"/>
            </a:endParaRPr>
          </a:p>
          <a:p>
            <a:r>
              <a:rPr lang="tr-TR" dirty="0">
                <a:solidFill>
                  <a:schemeClr val="tx1"/>
                </a:solidFill>
                <a:latin typeface="Calibri" pitchFamily="34" charset="0"/>
                <a:cs typeface="Calibri" pitchFamily="34" charset="0"/>
              </a:rPr>
              <a:t>Genç yaşlı</a:t>
            </a:r>
          </a:p>
          <a:p>
            <a:pPr lvl="1"/>
            <a:r>
              <a:rPr lang="tr-TR" sz="2400" dirty="0">
                <a:solidFill>
                  <a:schemeClr val="tx1"/>
                </a:solidFill>
                <a:latin typeface="Calibri" pitchFamily="34" charset="0"/>
                <a:cs typeface="Calibri" pitchFamily="34" charset="0"/>
              </a:rPr>
              <a:t>65 – 74 yaş arası </a:t>
            </a:r>
          </a:p>
          <a:p>
            <a:pPr lvl="1"/>
            <a:endParaRPr lang="tr-TR" sz="2400" dirty="0">
              <a:solidFill>
                <a:schemeClr val="tx1"/>
              </a:solidFill>
              <a:latin typeface="Calibri" pitchFamily="34" charset="0"/>
              <a:cs typeface="Calibri" pitchFamily="34" charset="0"/>
            </a:endParaRPr>
          </a:p>
          <a:p>
            <a:r>
              <a:rPr lang="tr-TR" dirty="0">
                <a:solidFill>
                  <a:schemeClr val="tx1"/>
                </a:solidFill>
                <a:latin typeface="Calibri" pitchFamily="34" charset="0"/>
                <a:cs typeface="Calibri" pitchFamily="34" charset="0"/>
              </a:rPr>
              <a:t>Orta yaşlı</a:t>
            </a:r>
          </a:p>
          <a:p>
            <a:pPr lvl="1"/>
            <a:r>
              <a:rPr lang="tr-TR" sz="2400" dirty="0">
                <a:solidFill>
                  <a:schemeClr val="tx1"/>
                </a:solidFill>
                <a:latin typeface="Calibri" pitchFamily="34" charset="0"/>
                <a:cs typeface="Calibri" pitchFamily="34" charset="0"/>
              </a:rPr>
              <a:t>75 – 84 yaş arası </a:t>
            </a:r>
          </a:p>
          <a:p>
            <a:pPr marL="457200" lvl="1" indent="0">
              <a:buNone/>
            </a:pPr>
            <a:endParaRPr lang="tr-TR" sz="2400" dirty="0">
              <a:solidFill>
                <a:schemeClr val="tx1"/>
              </a:solidFill>
              <a:latin typeface="Calibri" pitchFamily="34" charset="0"/>
              <a:cs typeface="Calibri" pitchFamily="34" charset="0"/>
            </a:endParaRPr>
          </a:p>
          <a:p>
            <a:r>
              <a:rPr lang="tr-TR" dirty="0" smtClean="0">
                <a:solidFill>
                  <a:schemeClr val="tx1"/>
                </a:solidFill>
                <a:latin typeface="Calibri" pitchFamily="34" charset="0"/>
                <a:cs typeface="Calibri" pitchFamily="34" charset="0"/>
              </a:rPr>
              <a:t>İleri </a:t>
            </a:r>
            <a:r>
              <a:rPr lang="tr-TR" dirty="0">
                <a:solidFill>
                  <a:schemeClr val="tx1"/>
                </a:solidFill>
                <a:latin typeface="Calibri" pitchFamily="34" charset="0"/>
                <a:cs typeface="Calibri" pitchFamily="34" charset="0"/>
              </a:rPr>
              <a:t>yaşlı </a:t>
            </a:r>
          </a:p>
          <a:p>
            <a:pPr lvl="1"/>
            <a:r>
              <a:rPr lang="tr-TR" sz="2400" dirty="0">
                <a:solidFill>
                  <a:schemeClr val="tx1"/>
                </a:solidFill>
                <a:latin typeface="Calibri" pitchFamily="34" charset="0"/>
                <a:cs typeface="Calibri" pitchFamily="34" charset="0"/>
              </a:rPr>
              <a:t>85 yaş ve üstü </a:t>
            </a:r>
          </a:p>
        </p:txBody>
      </p:sp>
      <p:pic>
        <p:nvPicPr>
          <p:cNvPr id="3076" name="Picture 4" descr="12 Great Things About Retire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43621" y="5098733"/>
            <a:ext cx="2384697" cy="1564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3876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p:txBody>
          <a:bodyPr/>
          <a:lstStyle/>
          <a:p>
            <a:r>
              <a:rPr lang="tr-TR" dirty="0"/>
              <a:t> </a:t>
            </a:r>
          </a:p>
        </p:txBody>
      </p:sp>
      <p:sp>
        <p:nvSpPr>
          <p:cNvPr id="6" name="İçerik Yer Tutucusu 5"/>
          <p:cNvSpPr>
            <a:spLocks noGrp="1"/>
          </p:cNvSpPr>
          <p:nvPr>
            <p:ph idx="1"/>
          </p:nvPr>
        </p:nvSpPr>
        <p:spPr>
          <a:xfrm>
            <a:off x="838200" y="833120"/>
            <a:ext cx="10515600" cy="4957763"/>
          </a:xfrm>
        </p:spPr>
        <p:txBody>
          <a:bodyPr>
            <a:normAutofit/>
          </a:bodyPr>
          <a:lstStyle/>
          <a:p>
            <a:pPr marL="0" indent="0">
              <a:buNone/>
            </a:pPr>
            <a:endParaRPr lang="tr-TR" sz="2400" dirty="0">
              <a:solidFill>
                <a:schemeClr val="tx1"/>
              </a:solidFill>
              <a:latin typeface="Calibri" pitchFamily="34" charset="0"/>
              <a:cs typeface="Calibri" pitchFamily="34" charset="0"/>
            </a:endParaRPr>
          </a:p>
          <a:p>
            <a:r>
              <a:rPr lang="tr-TR" b="1" dirty="0">
                <a:solidFill>
                  <a:schemeClr val="tx1"/>
                </a:solidFill>
                <a:latin typeface="Calibri" pitchFamily="34" charset="0"/>
                <a:cs typeface="Calibri" pitchFamily="34" charset="0"/>
              </a:rPr>
              <a:t>Aktif yaşlanma; </a:t>
            </a:r>
            <a:r>
              <a:rPr lang="tr-TR" dirty="0">
                <a:solidFill>
                  <a:schemeClr val="tx1"/>
                </a:solidFill>
                <a:latin typeface="Calibri" pitchFamily="34" charset="0"/>
                <a:cs typeface="Calibri" pitchFamily="34" charset="0"/>
              </a:rPr>
              <a:t>Kişi yaşlandıkça yaşam kalitesini zenginleştirmek amacı ile sağlık, yaşama katılım ve güvenlik fırsatlarının iyileştirilmesi</a:t>
            </a:r>
          </a:p>
          <a:p>
            <a:endParaRPr lang="tr-TR" dirty="0">
              <a:solidFill>
                <a:schemeClr val="tx1"/>
              </a:solidFill>
              <a:latin typeface="Calibri" pitchFamily="34" charset="0"/>
              <a:cs typeface="Calibri" pitchFamily="34" charset="0"/>
            </a:endParaRPr>
          </a:p>
          <a:p>
            <a:r>
              <a:rPr lang="tr-TR" b="1" dirty="0">
                <a:solidFill>
                  <a:schemeClr val="tx1"/>
                </a:solidFill>
                <a:latin typeface="Calibri" pitchFamily="34" charset="0"/>
                <a:cs typeface="Calibri" pitchFamily="34" charset="0"/>
              </a:rPr>
              <a:t>Sağlıklı yaşlanma</a:t>
            </a:r>
            <a:r>
              <a:rPr lang="tr-TR" dirty="0">
                <a:solidFill>
                  <a:schemeClr val="tx1"/>
                </a:solidFill>
                <a:latin typeface="Calibri" pitchFamily="34" charset="0"/>
                <a:cs typeface="Calibri" pitchFamily="34" charset="0"/>
              </a:rPr>
              <a:t>; yaşlılık belirtilerinin görülmemesi değil, bireyin yaşlanma sürecine bağlı değişikliklere kolay adapte olabilmesi</a:t>
            </a:r>
          </a:p>
          <a:p>
            <a:pPr marL="0" indent="0">
              <a:buNone/>
            </a:pPr>
            <a:endParaRPr lang="tr-TR" dirty="0">
              <a:solidFill>
                <a:schemeClr val="tx1"/>
              </a:solidFill>
              <a:latin typeface="Calibri" pitchFamily="34" charset="0"/>
              <a:cs typeface="Calibri" pitchFamily="34" charset="0"/>
            </a:endParaRPr>
          </a:p>
          <a:p>
            <a:r>
              <a:rPr lang="tr-TR" b="1" dirty="0">
                <a:solidFill>
                  <a:schemeClr val="tx1"/>
                </a:solidFill>
                <a:latin typeface="Calibri" pitchFamily="34" charset="0"/>
                <a:cs typeface="Calibri" pitchFamily="34" charset="0"/>
              </a:rPr>
              <a:t>İyi ve sağlıklı yaşlanma</a:t>
            </a:r>
            <a:r>
              <a:rPr lang="tr-TR" i="1" dirty="0">
                <a:solidFill>
                  <a:schemeClr val="tx1"/>
                </a:solidFill>
                <a:latin typeface="Calibri" pitchFamily="34" charset="0"/>
                <a:cs typeface="Calibri" pitchFamily="34" charset="0"/>
              </a:rPr>
              <a:t>;</a:t>
            </a:r>
          </a:p>
          <a:p>
            <a:pPr marL="0" indent="0">
              <a:buNone/>
            </a:pPr>
            <a:r>
              <a:rPr lang="tr-TR" dirty="0">
                <a:solidFill>
                  <a:schemeClr val="tx1"/>
                </a:solidFill>
                <a:latin typeface="Calibri" pitchFamily="34" charset="0"/>
                <a:cs typeface="Calibri" pitchFamily="34" charset="0"/>
              </a:rPr>
              <a:t>	1- Hastalık ve sakatlık olasılığının düşük olması</a:t>
            </a:r>
          </a:p>
          <a:p>
            <a:pPr marL="0" indent="0">
              <a:buNone/>
            </a:pPr>
            <a:r>
              <a:rPr lang="tr-TR" dirty="0">
                <a:solidFill>
                  <a:schemeClr val="tx1"/>
                </a:solidFill>
                <a:latin typeface="Calibri" pitchFamily="34" charset="0"/>
                <a:cs typeface="Calibri" pitchFamily="34" charset="0"/>
              </a:rPr>
              <a:t>	2- Zihinsel ve fiziksel fonksiyonların yüksek olması</a:t>
            </a:r>
          </a:p>
          <a:p>
            <a:pPr marL="0" indent="0">
              <a:buNone/>
            </a:pPr>
            <a:r>
              <a:rPr lang="tr-TR" dirty="0">
                <a:solidFill>
                  <a:schemeClr val="tx1"/>
                </a:solidFill>
                <a:latin typeface="Calibri" pitchFamily="34" charset="0"/>
                <a:cs typeface="Calibri" pitchFamily="34" charset="0"/>
              </a:rPr>
              <a:t>	3- Yaşama aktif bağlılık</a:t>
            </a:r>
          </a:p>
        </p:txBody>
      </p:sp>
      <p:sp>
        <p:nvSpPr>
          <p:cNvPr id="2" name="AutoShape 2" descr="The Advantages Men Have in Retire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 name="AutoShape 4" descr="The Advantages Men Have in Retiremen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AutoShape 6" descr="The Advantages Men Have in Retiremen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6" name="Picture 2" descr="Sağlıklı Yaşlanma Haberleri - Son Dakika Yeni Sağlıklı Yaşlanma Gelişmeler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10955" y="5101303"/>
            <a:ext cx="2793365" cy="157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552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5124" name="Picture 4" descr="Human anatomy. Male and female body with Organ System Diagram. Medicine visual, teaching aid, study guide education concept. - Royalty-free İnsan Vücudu Vector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8715" y="0"/>
            <a:ext cx="7363670" cy="627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5767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Üst Düzey">
  <a:themeElements>
    <a:clrScheme name="Üst Düzey">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Üst Düze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Üst Düz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Executive</Template>
  <TotalTime>3353</TotalTime>
  <Words>2403</Words>
  <Application>Microsoft Office PowerPoint</Application>
  <PresentationFormat>Özel</PresentationFormat>
  <Paragraphs>460</Paragraphs>
  <Slides>59</Slides>
  <Notes>26</Notes>
  <HiddenSlides>0</HiddenSlides>
  <MMClips>0</MMClips>
  <ScaleCrop>false</ScaleCrop>
  <HeadingPairs>
    <vt:vector size="4" baseType="variant">
      <vt:variant>
        <vt:lpstr>Tema</vt:lpstr>
      </vt:variant>
      <vt:variant>
        <vt:i4>1</vt:i4>
      </vt:variant>
      <vt:variant>
        <vt:lpstr>Slayt Başlıkları</vt:lpstr>
      </vt:variant>
      <vt:variant>
        <vt:i4>59</vt:i4>
      </vt:variant>
    </vt:vector>
  </HeadingPairs>
  <TitlesOfParts>
    <vt:vector size="60" baseType="lpstr">
      <vt:lpstr>Üst Düzey</vt:lpstr>
      <vt:lpstr>Yaşlı Sağlığına Yaklaşım</vt:lpstr>
      <vt:lpstr>Amaç</vt:lpstr>
      <vt:lpstr>Hedefler</vt:lpstr>
      <vt:lpstr>PowerPoint Sunusu</vt:lpstr>
      <vt:lpstr>PowerPoint Sunusu</vt:lpstr>
      <vt:lpstr>PowerPoint Sunusu</vt:lpstr>
      <vt:lpstr>PowerPoint Sunusu</vt:lpstr>
      <vt:lpstr> </vt:lpstr>
      <vt:lpstr>PowerPoint Sunusu</vt:lpstr>
      <vt:lpstr>PowerPoint Sunusu</vt:lpstr>
      <vt:lpstr> Yaşlı Hastaya Özgü Öykü Alma</vt:lpstr>
      <vt:lpstr> Öyküde sorulması gereken diğer ana başlıklar</vt:lpstr>
      <vt:lpstr>Görmenin Değerlendirilmesi</vt:lpstr>
      <vt:lpstr>Görmenin Değerlendirilmesi  </vt:lpstr>
      <vt:lpstr>İşitmenin Değerlendirilmesi </vt:lpstr>
      <vt:lpstr>Tat ve kokunun değerlendirilmesi</vt:lpstr>
      <vt:lpstr>Kardiyovasküler hastalıklar açısından değerlendirme</vt:lpstr>
      <vt:lpstr>Sık rastlanan hastalıklar açısından değerlendirme</vt:lpstr>
      <vt:lpstr>Sık rastlanan hastalıklar açısından değerlendirme</vt:lpstr>
      <vt:lpstr>PowerPoint Sunusu</vt:lpstr>
      <vt:lpstr> Sık rastlanan hastalıklar açısından değerlendirme</vt:lpstr>
      <vt:lpstr>Yaşlılarda Üriner İnkontinans</vt:lpstr>
      <vt:lpstr>Yaşlılarda Üriner İnkontinans</vt:lpstr>
      <vt:lpstr>Yaşlılarda Üriner İnkontinans</vt:lpstr>
      <vt:lpstr>Yaşlılarda Üriner İnkontinans</vt:lpstr>
      <vt:lpstr>Yaşlılarda Üriner İnkontinans</vt:lpstr>
      <vt:lpstr>Yaşlılarda Üriner İnkontinans</vt:lpstr>
      <vt:lpstr>Yaşlılarda Üriner İnkontinans</vt:lpstr>
      <vt:lpstr> Sık rastlanan hastalıklar açısından değerlendirme</vt:lpstr>
      <vt:lpstr> Sık rastlanan hastalıklar açısından değerlendirme</vt:lpstr>
      <vt:lpstr> Sık rastlanan hastalıklar açısından değerlendirme</vt:lpstr>
      <vt:lpstr> Sık rastlanan hastalıklar açısından değerlendirme</vt:lpstr>
      <vt:lpstr> Sık rastlanan hastalıklar açısından değerlendirme</vt:lpstr>
      <vt:lpstr>Koruyucu Hekimlik</vt:lpstr>
      <vt:lpstr>Koruyucu hekimlik uygulamaları- Aşılar   </vt:lpstr>
      <vt:lpstr> Koruyucu hekimlik uygulamaları</vt:lpstr>
      <vt:lpstr> Koruyucu hekimlik uygulamaları</vt:lpstr>
      <vt:lpstr>Koruyucu hekimlik uygulamaları  </vt:lpstr>
      <vt:lpstr>Koruyucu hekimlik uygulamaları</vt:lpstr>
      <vt:lpstr>Koruyucu hekimlik uygulamaları</vt:lpstr>
      <vt:lpstr>Koruyucu hekimlik uygulamaları</vt:lpstr>
      <vt:lpstr>Koruyucu hekimlik uygulamaları</vt:lpstr>
      <vt:lpstr> Koruyucu hekimlik uygulamaları</vt:lpstr>
      <vt:lpstr> Koruyucu hekimlik uygulamaları</vt:lpstr>
      <vt:lpstr> </vt:lpstr>
      <vt:lpstr>Yaşlı istismarı</vt:lpstr>
      <vt:lpstr>Yaşlı istismarı</vt:lpstr>
      <vt:lpstr>Yaşlılarda Bası Ülserleri</vt:lpstr>
      <vt:lpstr>PowerPoint Sunusu</vt:lpstr>
      <vt:lpstr>Yaşlılarda bası ülserleri</vt:lpstr>
      <vt:lpstr>Yaşlılarda akılcı ilaç kullanımı</vt:lpstr>
      <vt:lpstr>Yaşlılarda akılcı ilaç kullanımı</vt:lpstr>
      <vt:lpstr>PowerPoint Sunusu</vt:lpstr>
      <vt:lpstr>PowerPoint Sunusu</vt:lpstr>
      <vt:lpstr>PowerPoint Sunusu</vt:lpstr>
      <vt:lpstr>PowerPoint Sunusu</vt:lpstr>
      <vt:lpstr>PowerPoint Sunusu</vt:lpstr>
      <vt:lpstr>PowerPoint Sunusu</vt:lpstr>
      <vt:lpstr> Kaynaklar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Yaşlı Sağlığına Yaklaşım</dc:title>
  <dc:creator>FUJİ-W10</dc:creator>
  <cp:lastModifiedBy>HP</cp:lastModifiedBy>
  <cp:revision>36</cp:revision>
  <dcterms:modified xsi:type="dcterms:W3CDTF">2024-02-06T09:45:32Z</dcterms:modified>
</cp:coreProperties>
</file>