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259" r:id="rId4"/>
    <p:sldId id="260" r:id="rId5"/>
    <p:sldId id="261" r:id="rId6"/>
    <p:sldId id="263" r:id="rId7"/>
    <p:sldId id="267" r:id="rId8"/>
    <p:sldId id="266" r:id="rId9"/>
    <p:sldId id="270" r:id="rId10"/>
    <p:sldId id="271" r:id="rId11"/>
    <p:sldId id="290" r:id="rId12"/>
    <p:sldId id="272" r:id="rId13"/>
    <p:sldId id="273" r:id="rId14"/>
    <p:sldId id="324" r:id="rId15"/>
    <p:sldId id="291" r:id="rId16"/>
    <p:sldId id="274" r:id="rId17"/>
    <p:sldId id="314" r:id="rId18"/>
    <p:sldId id="294" r:id="rId19"/>
    <p:sldId id="275" r:id="rId20"/>
    <p:sldId id="313" r:id="rId21"/>
    <p:sldId id="297" r:id="rId22"/>
    <p:sldId id="293" r:id="rId23"/>
    <p:sldId id="278" r:id="rId24"/>
    <p:sldId id="315" r:id="rId25"/>
    <p:sldId id="316" r:id="rId26"/>
    <p:sldId id="279" r:id="rId27"/>
    <p:sldId id="280" r:id="rId28"/>
    <p:sldId id="298" r:id="rId29"/>
    <p:sldId id="295" r:id="rId30"/>
    <p:sldId id="285" r:id="rId31"/>
    <p:sldId id="318" r:id="rId32"/>
    <p:sldId id="317" r:id="rId33"/>
    <p:sldId id="286" r:id="rId34"/>
    <p:sldId id="320" r:id="rId35"/>
    <p:sldId id="284" r:id="rId36"/>
    <p:sldId id="303" r:id="rId37"/>
    <p:sldId id="326" r:id="rId38"/>
    <p:sldId id="304" r:id="rId39"/>
    <p:sldId id="305" r:id="rId40"/>
    <p:sldId id="319" r:id="rId41"/>
    <p:sldId id="276" r:id="rId42"/>
    <p:sldId id="289" r:id="rId43"/>
    <p:sldId id="321" r:id="rId44"/>
    <p:sldId id="302" r:id="rId45"/>
    <p:sldId id="265" r:id="rId46"/>
    <p:sldId id="309" r:id="rId47"/>
    <p:sldId id="306" r:id="rId48"/>
    <p:sldId id="307" r:id="rId49"/>
    <p:sldId id="336" r:id="rId50"/>
    <p:sldId id="308" r:id="rId51"/>
    <p:sldId id="310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11" r:id="rId62"/>
    <p:sldId id="312" r:id="rId6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2" autoAdjust="0"/>
  </p:normalViewPr>
  <p:slideViewPr>
    <p:cSldViewPr snapToGrid="0">
      <p:cViewPr varScale="1">
        <p:scale>
          <a:sx n="86" d="100"/>
          <a:sy n="86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BE00D-9278-4B91-9032-0D65CFBBF6E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F22AC-19D2-4E16-9881-A9D7E3C020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07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dirty="0" smtClean="0"/>
              <a:t>Tip 2 DM tedavisinde yeni kullanıma geçen oral </a:t>
            </a:r>
            <a:r>
              <a:rPr lang="tr-TR" sz="1900" dirty="0" err="1" smtClean="0"/>
              <a:t>hipoglisemik</a:t>
            </a:r>
            <a:r>
              <a:rPr lang="tr-TR" sz="1900" dirty="0" smtClean="0"/>
              <a:t> ajan olan SGLT2 (</a:t>
            </a:r>
            <a:r>
              <a:rPr lang="tr-TR" sz="1900" dirty="0" err="1" smtClean="0"/>
              <a:t>Na-glukoz</a:t>
            </a:r>
            <a:r>
              <a:rPr lang="tr-TR" sz="1900" dirty="0" smtClean="0"/>
              <a:t> </a:t>
            </a:r>
            <a:r>
              <a:rPr lang="tr-TR" sz="1900" dirty="0" err="1" smtClean="0"/>
              <a:t>kotransporter</a:t>
            </a:r>
            <a:r>
              <a:rPr lang="tr-TR" sz="1900" dirty="0" smtClean="0"/>
              <a:t> 2) inhibitörleri (</a:t>
            </a:r>
            <a:r>
              <a:rPr lang="tr-TR" sz="1900" dirty="0" err="1" smtClean="0"/>
              <a:t>dapagliflozin</a:t>
            </a:r>
            <a:r>
              <a:rPr lang="tr-TR" sz="1900" dirty="0" smtClean="0"/>
              <a:t>) </a:t>
            </a:r>
            <a:r>
              <a:rPr lang="tr-TR" sz="1900" dirty="0" err="1" smtClean="0"/>
              <a:t>glukozürik</a:t>
            </a:r>
            <a:r>
              <a:rPr lang="tr-TR" sz="1900" dirty="0" smtClean="0"/>
              <a:t> etkileriyle ÜSE yatkınlık oluşturabilir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22AC-19D2-4E16-9881-A9D7E3C0209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01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Comlicating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tr-T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komplike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involvement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=üst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üriner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sistem tutulumunu düşündüren bulgu var mı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düşünmek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22AC-19D2-4E16-9881-A9D7E3C0209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42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Komplike</a:t>
            </a:r>
            <a:r>
              <a:rPr lang="tr-TR" baseline="0" dirty="0" smtClean="0"/>
              <a:t> olmayan sistit tedavisinde kullanılabilecek ilaçlar, dozları, süreleri, kanıt düzeyleri ve yapılan çalışmalar bu sayfada belirtilmiş. Elinizdeki kağıttan detaylıca inceleyebilirsiniz.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22AC-19D2-4E16-9881-A9D7E3C0209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69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TMP-SMX(160-800)               2x1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Siprofloksasin</a:t>
            </a:r>
            <a:r>
              <a:rPr lang="tr-T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(500 mg)*                             2x1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Norfloksasin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(400 mg)                             2x1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Ofloksasin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(200-400 mg)                             2x1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Amoksisilin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(500 mg)               3x1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Amok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Klavulanik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asit (1000 mg)                             2x1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            (625 mg)                             3x1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Sefiksim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(400 mg)               1x1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Sefaleksin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(500 mg)               3x1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Sefuroksim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(500 mg)               2x1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Ampisilin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Sulbaktam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(750 mg)                             2x1</a:t>
            </a:r>
            <a:endParaRPr lang="tr-TR" b="0" dirty="0" smtClean="0">
              <a:effectLst/>
            </a:endParaRPr>
          </a:p>
          <a:p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Levofloksasin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(500 mg)                             1-2x1  </a:t>
            </a: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Seftriakson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g)* 1-2 g/gün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Sefotaksim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g)* 3x1 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Ampisilin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g)               4x1 g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Siprofloksasin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(200-400 mg)               2x1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Ofloksasin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(200-400 mg) 2x1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Gentamisin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(3mg/kg/gün)                    günlük tek doz 120-160 mg</a:t>
            </a:r>
            <a:endParaRPr lang="tr-TR" b="0" dirty="0" smtClean="0">
              <a:effectLst/>
            </a:endParaRPr>
          </a:p>
          <a:p>
            <a:pPr rtl="0"/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TMP-SMX(160-800) 2x1</a:t>
            </a:r>
            <a:endParaRPr lang="tr-TR" b="0" dirty="0" smtClean="0">
              <a:effectLst/>
            </a:endParaRPr>
          </a:p>
          <a:p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Sefazolin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 g)               3x1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22AC-19D2-4E16-9881-A9D7E3C0209E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1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Aile hekimi olarak evde sağlık hizmetlerinde de görev alabileceğimizden sıkça karşılaşılan </a:t>
            </a:r>
            <a:r>
              <a:rPr lang="tr-TR" dirty="0" err="1" smtClean="0"/>
              <a:t>kateter</a:t>
            </a:r>
            <a:r>
              <a:rPr lang="tr-TR" baseline="0" dirty="0" smtClean="0"/>
              <a:t> ilişkili </a:t>
            </a:r>
            <a:r>
              <a:rPr lang="tr-TR" baseline="0" dirty="0" err="1" smtClean="0"/>
              <a:t>İye’den</a:t>
            </a:r>
            <a:r>
              <a:rPr lang="tr-TR" baseline="0" dirty="0" smtClean="0"/>
              <a:t> de bahsetmek istiyorum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22AC-19D2-4E16-9881-A9D7E3C0209E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97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25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71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8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56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10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8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03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46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68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66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94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EF97C-4388-4C59-8FA6-869815BC602C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19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ERİŞKİN İDRAR YOLU ENFEKSİYONLARI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014634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tr-TR" sz="3200" b="1" dirty="0" smtClean="0">
                <a:latin typeface="+mj-lt"/>
              </a:rPr>
              <a:t>KTÜ TIP FAKÜLTESİ AİLE HEKİMLİĞİ A.B.D.</a:t>
            </a:r>
          </a:p>
          <a:p>
            <a:r>
              <a:rPr lang="tr-TR" sz="3200" b="1" dirty="0" smtClean="0">
                <a:latin typeface="+mj-lt"/>
              </a:rPr>
              <a:t>               ARŞ. GÖR. DR. ALPEREN TÜYSÜZ</a:t>
            </a:r>
          </a:p>
          <a:p>
            <a:r>
              <a:rPr lang="tr-TR" sz="3200" b="1" dirty="0" smtClean="0">
                <a:latin typeface="+mj-lt"/>
              </a:rPr>
              <a:t>                        10.01.2023</a:t>
            </a:r>
          </a:p>
          <a:p>
            <a:r>
              <a:rPr lang="tr-TR" dirty="0" smtClean="0"/>
              <a:t>             </a:t>
            </a:r>
          </a:p>
          <a:p>
            <a:r>
              <a:rPr lang="tr-TR" dirty="0" smtClean="0"/>
              <a:t>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3" y="138561"/>
            <a:ext cx="321989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İYE ETKENLERİ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600" dirty="0"/>
              <a:t>Cinsel aktif genç kadınlarda</a:t>
            </a:r>
          </a:p>
          <a:p>
            <a:pPr lvl="1"/>
            <a:r>
              <a:rPr lang="tr-TR" sz="2600" dirty="0" err="1" smtClean="0"/>
              <a:t>Staf.saprophyticus</a:t>
            </a:r>
            <a:r>
              <a:rPr lang="tr-TR" sz="2600" dirty="0"/>
              <a:t>	</a:t>
            </a:r>
          </a:p>
          <a:p>
            <a:endParaRPr lang="tr-TR" sz="2600" dirty="0" smtClean="0"/>
          </a:p>
          <a:p>
            <a:r>
              <a:rPr lang="tr-TR" sz="2600" dirty="0" err="1" smtClean="0"/>
              <a:t>Üriner</a:t>
            </a:r>
            <a:r>
              <a:rPr lang="tr-TR" sz="2600" dirty="0" smtClean="0"/>
              <a:t> </a:t>
            </a:r>
            <a:r>
              <a:rPr lang="tr-TR" sz="2600" dirty="0" err="1"/>
              <a:t>kateter</a:t>
            </a:r>
            <a:r>
              <a:rPr lang="tr-TR" sz="2600" dirty="0"/>
              <a:t>/antibiyotik kullanımı </a:t>
            </a:r>
          </a:p>
          <a:p>
            <a:pPr lvl="1"/>
            <a:r>
              <a:rPr lang="tr-TR" sz="2600" dirty="0" err="1"/>
              <a:t>Candida</a:t>
            </a:r>
            <a:endParaRPr lang="tr-TR" sz="2600" dirty="0"/>
          </a:p>
          <a:p>
            <a:endParaRPr lang="tr-TR" sz="2600" dirty="0" smtClean="0"/>
          </a:p>
          <a:p>
            <a:r>
              <a:rPr lang="tr-TR" sz="2600" dirty="0" smtClean="0"/>
              <a:t>Komplike İYE </a:t>
            </a:r>
            <a:r>
              <a:rPr lang="tr-TR" sz="2600" dirty="0" err="1"/>
              <a:t>varlığında</a:t>
            </a:r>
            <a:r>
              <a:rPr lang="tr-TR" sz="2600" dirty="0"/>
              <a:t> birden fazla </a:t>
            </a:r>
            <a:r>
              <a:rPr lang="tr-TR" sz="2600" dirty="0" smtClean="0"/>
              <a:t>bakteriyel etken olabilir.</a:t>
            </a:r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pPr marL="228600" lvl="1">
              <a:spcBef>
                <a:spcPts val="1000"/>
              </a:spcBef>
            </a:pPr>
            <a:r>
              <a:rPr lang="tr-TR" sz="600" dirty="0"/>
              <a:t>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</a:t>
            </a:r>
            <a:r>
              <a:rPr lang="tr-TR" sz="600" dirty="0" smtClean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tr-TR" sz="600" dirty="0" err="1"/>
              <a:t>UptoDate</a:t>
            </a:r>
            <a:r>
              <a:rPr lang="tr-TR" sz="600" dirty="0"/>
              <a:t>(https://www.uptodate.com/contents/acute-complicated-urinary-tract-infection-including-pyelonephritis-in-adults?search=urinary%20tract%20infection&amp;source=search_result&amp;selectedTitle=1~150&amp;usage_type=default&amp;display_rank=1)</a:t>
            </a:r>
          </a:p>
          <a:p>
            <a:pPr marL="228600" lvl="1">
              <a:spcBef>
                <a:spcPts val="1000"/>
              </a:spcBef>
            </a:pPr>
            <a:endParaRPr lang="tr-TR" sz="600" dirty="0"/>
          </a:p>
          <a:p>
            <a:endParaRPr lang="tr-TR" sz="2400" dirty="0"/>
          </a:p>
          <a:p>
            <a:endParaRPr lang="tr-TR" dirty="0"/>
          </a:p>
        </p:txBody>
      </p:sp>
      <p:pic>
        <p:nvPicPr>
          <p:cNvPr id="5" name="Picture 2" descr="CANDİDA MANTARI NEDİR? | Diyetlif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55" y="2344914"/>
            <a:ext cx="2309989" cy="129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800" b="1" dirty="0" smtClean="0"/>
              <a:t>PATOGENEZ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400" dirty="0" err="1" smtClean="0"/>
              <a:t>İYE'nin</a:t>
            </a:r>
            <a:r>
              <a:rPr lang="tr-TR" sz="2400" dirty="0" smtClean="0"/>
              <a:t> </a:t>
            </a:r>
            <a:r>
              <a:rPr lang="tr-TR" sz="2400" dirty="0" err="1"/>
              <a:t>patogenezi</a:t>
            </a:r>
            <a:r>
              <a:rPr lang="tr-TR" sz="2400" dirty="0"/>
              <a:t>, </a:t>
            </a:r>
            <a:r>
              <a:rPr lang="tr-TR" sz="2400" dirty="0" err="1"/>
              <a:t>fekal</a:t>
            </a:r>
            <a:r>
              <a:rPr lang="tr-TR" sz="2400" dirty="0"/>
              <a:t> floradan gelen </a:t>
            </a:r>
            <a:r>
              <a:rPr lang="tr-TR" sz="2400" dirty="0" err="1"/>
              <a:t>üropatojenlerin</a:t>
            </a:r>
            <a:r>
              <a:rPr lang="tr-TR" sz="2400" dirty="0"/>
              <a:t> vajinal </a:t>
            </a:r>
            <a:r>
              <a:rPr lang="tr-TR" sz="2400" dirty="0" err="1"/>
              <a:t>introitus</a:t>
            </a:r>
            <a:r>
              <a:rPr lang="tr-TR" sz="2400" dirty="0"/>
              <a:t> veya </a:t>
            </a:r>
            <a:r>
              <a:rPr lang="tr-TR" sz="2400" dirty="0" err="1"/>
              <a:t>üretral</a:t>
            </a:r>
            <a:r>
              <a:rPr lang="tr-TR" sz="2400" dirty="0"/>
              <a:t> </a:t>
            </a:r>
            <a:r>
              <a:rPr lang="tr-TR" sz="2400" dirty="0" err="1"/>
              <a:t>meatusta</a:t>
            </a:r>
            <a:r>
              <a:rPr lang="tr-TR" sz="2400" dirty="0"/>
              <a:t> </a:t>
            </a:r>
            <a:r>
              <a:rPr lang="tr-TR" sz="2400" dirty="0" err="1"/>
              <a:t>kolonizasyonu</a:t>
            </a:r>
            <a:r>
              <a:rPr lang="tr-TR" sz="2400" dirty="0"/>
              <a:t> ile başlar, ardından </a:t>
            </a:r>
            <a:r>
              <a:rPr lang="tr-TR" sz="2400" dirty="0" err="1"/>
              <a:t>üretra</a:t>
            </a:r>
            <a:r>
              <a:rPr lang="tr-TR" sz="2400" dirty="0"/>
              <a:t> yoluyla mesaneye yükselir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 err="1"/>
              <a:t>Piyelonefrit</a:t>
            </a:r>
            <a:r>
              <a:rPr lang="tr-TR" sz="2400" dirty="0"/>
              <a:t>, patojenler </a:t>
            </a:r>
            <a:r>
              <a:rPr lang="tr-TR" sz="2400" dirty="0" err="1"/>
              <a:t>üreterler</a:t>
            </a:r>
            <a:r>
              <a:rPr lang="tr-TR" sz="2400" dirty="0"/>
              <a:t> yoluyla böbreklere yükseldiğinde gelişir. </a:t>
            </a:r>
            <a:endParaRPr lang="tr-TR" sz="2400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700" dirty="0" smtClean="0"/>
          </a:p>
          <a:p>
            <a:endParaRPr lang="tr-TR" sz="700" dirty="0"/>
          </a:p>
          <a:p>
            <a:r>
              <a:rPr lang="tr-TR" sz="600" dirty="0" smtClean="0"/>
              <a:t>https</a:t>
            </a:r>
            <a:r>
              <a:rPr lang="tr-TR" sz="600" dirty="0"/>
              <a:t>://www.uptodate.com/contents/acute-simple-cystitis-in-females?search=urinary%20tract%20infection%20adult&amp;source=search_result&amp;selectedTitle=4~150&amp;usage_type=default&amp;display_rank=2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28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PATOGENEZ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0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Bakteriler </a:t>
            </a:r>
            <a:r>
              <a:rPr lang="tr-TR" sz="2400" dirty="0" err="1" smtClean="0"/>
              <a:t>üriner</a:t>
            </a:r>
            <a:r>
              <a:rPr lang="tr-TR" sz="2400" dirty="0" smtClean="0"/>
              <a:t> sisteme </a:t>
            </a:r>
            <a:r>
              <a:rPr lang="tr-TR" sz="2400" dirty="0"/>
              <a:t>üç yol ile ulaşabilir:</a:t>
            </a:r>
            <a:endParaRPr lang="tr-TR" sz="2400" dirty="0" smtClean="0"/>
          </a:p>
          <a:p>
            <a:r>
              <a:rPr lang="tr-TR" sz="2400" dirty="0" err="1" smtClean="0"/>
              <a:t>Asendan</a:t>
            </a:r>
            <a:r>
              <a:rPr lang="tr-TR" sz="2400" dirty="0" smtClean="0"/>
              <a:t>(En </a:t>
            </a:r>
            <a:r>
              <a:rPr lang="tr-TR" sz="2400" dirty="0"/>
              <a:t>sık)</a:t>
            </a:r>
          </a:p>
          <a:p>
            <a:pPr lvl="1"/>
            <a:r>
              <a:rPr lang="tr-TR" dirty="0" err="1"/>
              <a:t>Perianal</a:t>
            </a:r>
            <a:r>
              <a:rPr lang="tr-TR" dirty="0"/>
              <a:t> </a:t>
            </a:r>
            <a:r>
              <a:rPr lang="tr-TR" dirty="0" err="1"/>
              <a:t>kontaminasyon</a:t>
            </a:r>
            <a:endParaRPr lang="tr-TR" dirty="0"/>
          </a:p>
          <a:p>
            <a:pPr lvl="1"/>
            <a:r>
              <a:rPr lang="tr-TR" dirty="0" err="1"/>
              <a:t>Spermisid</a:t>
            </a:r>
            <a:r>
              <a:rPr lang="tr-TR" dirty="0"/>
              <a:t> kullanımı</a:t>
            </a:r>
          </a:p>
          <a:p>
            <a:pPr lvl="1"/>
            <a:r>
              <a:rPr lang="tr-TR" dirty="0" err="1"/>
              <a:t>Kateterizasyon</a:t>
            </a:r>
            <a:r>
              <a:rPr lang="tr-TR" dirty="0"/>
              <a:t> </a:t>
            </a:r>
          </a:p>
          <a:p>
            <a:r>
              <a:rPr lang="tr-TR" sz="2400" dirty="0" err="1" smtClean="0"/>
              <a:t>Hematojen</a:t>
            </a:r>
            <a:r>
              <a:rPr lang="tr-TR" sz="2400" dirty="0" smtClean="0"/>
              <a:t>    </a:t>
            </a:r>
            <a:endParaRPr lang="tr-TR" sz="2400" dirty="0"/>
          </a:p>
          <a:p>
            <a:r>
              <a:rPr lang="tr-TR" sz="2400" dirty="0" err="1" smtClean="0"/>
              <a:t>Lenfojen</a:t>
            </a:r>
            <a:r>
              <a:rPr lang="tr-TR" sz="2400" dirty="0" smtClean="0"/>
              <a:t> </a:t>
            </a:r>
            <a:endParaRPr lang="tr-TR" sz="2400" dirty="0"/>
          </a:p>
          <a:p>
            <a:pPr lvl="1"/>
            <a:r>
              <a:rPr lang="tr-TR" dirty="0" smtClean="0"/>
              <a:t>GİS </a:t>
            </a:r>
            <a:r>
              <a:rPr lang="tr-TR" dirty="0"/>
              <a:t>Hastalıkları</a:t>
            </a:r>
          </a:p>
          <a:p>
            <a:pPr lvl="1"/>
            <a:r>
              <a:rPr lang="tr-TR" dirty="0" err="1"/>
              <a:t>Retroperitoneal</a:t>
            </a:r>
            <a:r>
              <a:rPr lang="tr-TR" dirty="0"/>
              <a:t> </a:t>
            </a:r>
            <a:r>
              <a:rPr lang="tr-TR" dirty="0" smtClean="0"/>
              <a:t>Apse</a:t>
            </a:r>
          </a:p>
          <a:p>
            <a:pPr lvl="1"/>
            <a:endParaRPr lang="tr-TR" dirty="0"/>
          </a:p>
          <a:p>
            <a:pPr lvl="1"/>
            <a:endParaRPr lang="tr-TR" sz="600" dirty="0" smtClean="0"/>
          </a:p>
          <a:p>
            <a:pPr lvl="1"/>
            <a:r>
              <a:rPr lang="tr-TR" sz="600" dirty="0" err="1" smtClean="0"/>
              <a:t>Yrd.Doç.Dr.İyimser</a:t>
            </a:r>
            <a:r>
              <a:rPr lang="tr-TR" sz="600" dirty="0" smtClean="0"/>
              <a:t> </a:t>
            </a:r>
            <a:r>
              <a:rPr lang="tr-TR" sz="600" dirty="0"/>
              <a:t>Üre, https://www.slideshare.net/muhittin1000/riner-sistem-enfeksiyonlar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50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SINIFLAMA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Komplike </a:t>
            </a:r>
            <a:r>
              <a:rPr lang="tr-TR" sz="2400" dirty="0"/>
              <a:t>Olmayan </a:t>
            </a:r>
            <a:r>
              <a:rPr lang="tr-TR" sz="2400" dirty="0" smtClean="0"/>
              <a:t>Sistit</a:t>
            </a:r>
            <a:endParaRPr lang="tr-TR" sz="2400" dirty="0"/>
          </a:p>
          <a:p>
            <a:r>
              <a:rPr lang="tr-TR" sz="2400" dirty="0" smtClean="0"/>
              <a:t>Komplike </a:t>
            </a:r>
            <a:r>
              <a:rPr lang="tr-TR" sz="2400" dirty="0"/>
              <a:t>Olmayan </a:t>
            </a:r>
            <a:r>
              <a:rPr lang="tr-TR" sz="2400" dirty="0" err="1"/>
              <a:t>Piyelonefrit</a:t>
            </a:r>
            <a:endParaRPr lang="tr-TR" sz="2400" dirty="0"/>
          </a:p>
          <a:p>
            <a:r>
              <a:rPr lang="tr-TR" sz="2400" dirty="0"/>
              <a:t>Komplike </a:t>
            </a:r>
            <a:r>
              <a:rPr lang="tr-TR" sz="2400" dirty="0" smtClean="0"/>
              <a:t>İYE</a:t>
            </a:r>
            <a:endParaRPr lang="tr-TR" sz="2400" dirty="0"/>
          </a:p>
          <a:p>
            <a:r>
              <a:rPr lang="tr-TR" sz="2400" dirty="0" err="1"/>
              <a:t>Asemptomatik</a:t>
            </a:r>
            <a:r>
              <a:rPr lang="tr-TR" sz="2400" dirty="0"/>
              <a:t> </a:t>
            </a:r>
            <a:r>
              <a:rPr lang="tr-TR" sz="2400" dirty="0" err="1" smtClean="0"/>
              <a:t>Bakteriüri</a:t>
            </a:r>
            <a:endParaRPr lang="tr-TR" sz="2400" dirty="0" smtClean="0"/>
          </a:p>
          <a:p>
            <a:r>
              <a:rPr lang="tr-TR" sz="2400" dirty="0" smtClean="0"/>
              <a:t>Tekrarlayan </a:t>
            </a:r>
            <a:r>
              <a:rPr lang="tr-TR" sz="2400" dirty="0"/>
              <a:t>İYE</a:t>
            </a:r>
          </a:p>
          <a:p>
            <a:pPr lvl="1"/>
            <a:r>
              <a:rPr lang="tr-TR" dirty="0" err="1"/>
              <a:t>Relaps</a:t>
            </a:r>
            <a:endParaRPr lang="tr-TR" dirty="0"/>
          </a:p>
          <a:p>
            <a:pPr lvl="1"/>
            <a:r>
              <a:rPr lang="tr-TR" dirty="0" err="1" smtClean="0"/>
              <a:t>Reenfeksiyon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sz="800" dirty="0" smtClean="0"/>
          </a:p>
          <a:p>
            <a:pPr lvl="1"/>
            <a:r>
              <a:rPr lang="tr-TR" sz="600" dirty="0" smtClean="0"/>
              <a:t>İdrar </a:t>
            </a:r>
            <a:r>
              <a:rPr lang="tr-TR" sz="600" dirty="0"/>
              <a:t>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02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00310"/>
            <a:ext cx="6299199" cy="6675431"/>
          </a:xfrm>
        </p:spPr>
      </p:pic>
    </p:spTree>
    <p:extLst>
      <p:ext uri="{BB962C8B-B14F-4D97-AF65-F5344CB8AC3E}">
        <p14:creationId xmlns:p14="http://schemas.microsoft.com/office/powerpoint/2010/main" val="16032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 smtClean="0"/>
              <a:t>KOMPLİKE OLMAYAN İYE</a:t>
            </a:r>
            <a:endParaRPr lang="tr-TR" sz="3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sz="2400" dirty="0" smtClean="0"/>
          </a:p>
          <a:p>
            <a:r>
              <a:rPr lang="tr-TR" sz="2400" dirty="0" smtClean="0"/>
              <a:t>Normal </a:t>
            </a:r>
            <a:r>
              <a:rPr lang="tr-TR" sz="2400" dirty="0"/>
              <a:t>bir </a:t>
            </a:r>
            <a:r>
              <a:rPr lang="tr-TR" sz="2400" dirty="0" err="1"/>
              <a:t>immun</a:t>
            </a:r>
            <a:r>
              <a:rPr lang="tr-TR" sz="2400" dirty="0"/>
              <a:t> yanıt oluşturma </a:t>
            </a:r>
            <a:r>
              <a:rPr lang="tr-TR" sz="2400" dirty="0" smtClean="0"/>
              <a:t>yeteneği var </a:t>
            </a:r>
          </a:p>
          <a:p>
            <a:r>
              <a:rPr lang="tr-TR" sz="2400" dirty="0" err="1" smtClean="0"/>
              <a:t>Komorbidite</a:t>
            </a:r>
            <a:r>
              <a:rPr lang="tr-TR" sz="2400" dirty="0" smtClean="0"/>
              <a:t> yok</a:t>
            </a:r>
          </a:p>
          <a:p>
            <a:r>
              <a:rPr lang="tr-TR" sz="2400" dirty="0"/>
              <a:t>Ürolojik anormallik </a:t>
            </a:r>
            <a:r>
              <a:rPr lang="tr-TR" sz="2400" dirty="0" smtClean="0"/>
              <a:t>yok</a:t>
            </a:r>
          </a:p>
          <a:p>
            <a:r>
              <a:rPr lang="tr-TR" sz="2400" dirty="0" smtClean="0"/>
              <a:t>Gebelik yok</a:t>
            </a:r>
          </a:p>
          <a:p>
            <a:r>
              <a:rPr lang="tr-TR" sz="2400" dirty="0" err="1"/>
              <a:t>Menapoz</a:t>
            </a:r>
            <a:r>
              <a:rPr lang="tr-TR" sz="2400" dirty="0"/>
              <a:t> </a:t>
            </a:r>
            <a:r>
              <a:rPr lang="tr-TR" sz="2400" dirty="0" smtClean="0"/>
              <a:t>öncesi</a:t>
            </a:r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600" dirty="0"/>
              <a:t>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</a:p>
          <a:p>
            <a:endParaRPr lang="tr-TR" sz="2400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38" y="3332144"/>
            <a:ext cx="3172285" cy="20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</a:t>
            </a:r>
            <a:r>
              <a:rPr lang="tr-TR" sz="3800" b="1" dirty="0" smtClean="0"/>
              <a:t>KOMPLİKE </a:t>
            </a:r>
            <a:r>
              <a:rPr lang="tr-TR" sz="3800" b="1" dirty="0"/>
              <a:t>OLMAYAN </a:t>
            </a:r>
            <a:r>
              <a:rPr lang="tr-TR" sz="3800" b="1" dirty="0" smtClean="0"/>
              <a:t>SİSTİT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tr-TR" altLang="tr-TR" dirty="0" smtClean="0"/>
              <a:t>En </a:t>
            </a:r>
            <a:r>
              <a:rPr lang="tr-TR" altLang="tr-TR" dirty="0"/>
              <a:t>sık rastlanan </a:t>
            </a:r>
            <a:r>
              <a:rPr lang="tr-TR" altLang="tr-TR" dirty="0" smtClean="0"/>
              <a:t>form</a:t>
            </a:r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b="1" dirty="0" smtClean="0"/>
              <a:t>Semptomlar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 err="1" smtClean="0"/>
              <a:t>Pollaküri</a:t>
            </a:r>
            <a:r>
              <a:rPr lang="tr-TR" sz="2400" dirty="0"/>
              <a:t>, </a:t>
            </a:r>
            <a:endParaRPr lang="tr-TR" sz="2400" dirty="0" smtClean="0"/>
          </a:p>
          <a:p>
            <a:pPr marL="685800" lvl="2">
              <a:spcBef>
                <a:spcPts val="1000"/>
              </a:spcBef>
            </a:pPr>
            <a:r>
              <a:rPr lang="tr-TR" sz="2400" dirty="0" err="1"/>
              <a:t>D</a:t>
            </a:r>
            <a:r>
              <a:rPr lang="tr-TR" sz="2400" dirty="0" err="1" smtClean="0"/>
              <a:t>izüri</a:t>
            </a:r>
            <a:r>
              <a:rPr lang="tr-TR" sz="2400" dirty="0"/>
              <a:t>, 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/>
              <a:t>S</a:t>
            </a:r>
            <a:r>
              <a:rPr lang="tr-TR" sz="2400" dirty="0" smtClean="0"/>
              <a:t>ıkışma hissi, 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/>
              <a:t>B</a:t>
            </a:r>
            <a:r>
              <a:rPr lang="tr-TR" sz="2400" dirty="0" smtClean="0"/>
              <a:t>ulanık </a:t>
            </a:r>
            <a:r>
              <a:rPr lang="tr-TR" sz="2400" dirty="0"/>
              <a:t>ve/veya kanlı idrar </a:t>
            </a:r>
            <a:r>
              <a:rPr lang="tr-TR" sz="2400" dirty="0" smtClean="0"/>
              <a:t>yapma, 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 err="1"/>
              <a:t>S</a:t>
            </a:r>
            <a:r>
              <a:rPr lang="tr-TR" sz="2400" dirty="0" err="1" smtClean="0"/>
              <a:t>uprapubik</a:t>
            </a:r>
            <a:r>
              <a:rPr lang="tr-TR" sz="2400" dirty="0" smtClean="0"/>
              <a:t> ağrı</a:t>
            </a:r>
          </a:p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228600" lvl="1">
              <a:spcBef>
                <a:spcPts val="1000"/>
              </a:spcBef>
            </a:pPr>
            <a:endParaRPr lang="tr-TR" sz="800" dirty="0" smtClean="0"/>
          </a:p>
          <a:p>
            <a:pPr marL="228600" lvl="1">
              <a:spcBef>
                <a:spcPts val="1000"/>
              </a:spcBef>
            </a:pPr>
            <a:r>
              <a:rPr lang="tr-TR" sz="600" dirty="0" smtClean="0"/>
              <a:t>İdrar ve Erkek </a:t>
            </a:r>
            <a:r>
              <a:rPr lang="tr-TR" sz="600" dirty="0" err="1" smtClean="0"/>
              <a:t>Genital</a:t>
            </a:r>
            <a:r>
              <a:rPr lang="tr-TR" sz="600" dirty="0" smtClean="0"/>
              <a:t> Enfeksiyonlarının Tedavisine İlişkin Kılavuz(</a:t>
            </a:r>
            <a:r>
              <a:rPr lang="tr-TR" sz="600" dirty="0" err="1" smtClean="0"/>
              <a:t>European</a:t>
            </a:r>
            <a:r>
              <a:rPr lang="tr-TR" sz="600" dirty="0" smtClean="0"/>
              <a:t> </a:t>
            </a:r>
            <a:r>
              <a:rPr lang="tr-TR" sz="600" dirty="0" err="1" smtClean="0"/>
              <a:t>Association</a:t>
            </a:r>
            <a:r>
              <a:rPr lang="tr-TR" sz="600" dirty="0" smtClean="0"/>
              <a:t> of </a:t>
            </a:r>
            <a:r>
              <a:rPr lang="tr-TR" sz="600" dirty="0" err="1" smtClean="0"/>
              <a:t>Urology</a:t>
            </a:r>
            <a:r>
              <a:rPr lang="tr-TR" sz="600" dirty="0" smtClean="0"/>
              <a:t>)(https://www.uroturk.org.tr/urolojiData/Document/1352014152850-MaleGenital.pdf)</a:t>
            </a:r>
            <a:endParaRPr lang="tr-TR" sz="600" dirty="0"/>
          </a:p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228600" lvl="1">
              <a:spcBef>
                <a:spcPts val="1000"/>
              </a:spcBef>
            </a:pPr>
            <a:endParaRPr lang="tr-TR" altLang="tr-TR" sz="2800" dirty="0" smtClean="0"/>
          </a:p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0" lvl="1" indent="0">
              <a:spcBef>
                <a:spcPts val="1000"/>
              </a:spcBef>
              <a:buNone/>
            </a:pPr>
            <a:endParaRPr lang="tr-TR" sz="2800" dirty="0"/>
          </a:p>
          <a:p>
            <a:endParaRPr lang="tr-TR" dirty="0"/>
          </a:p>
        </p:txBody>
      </p:sp>
      <p:pic>
        <p:nvPicPr>
          <p:cNvPr id="4" name="Picture 2" descr="Hematüri Nedir ? | My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90" y="2670969"/>
            <a:ext cx="2553752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KOMPLİKE OLMAYAN SİSTİT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endParaRPr lang="tr-TR" sz="2800" b="1" dirty="0" smtClean="0"/>
          </a:p>
          <a:p>
            <a:pPr marL="228600" lvl="1">
              <a:spcBef>
                <a:spcPts val="1000"/>
              </a:spcBef>
            </a:pPr>
            <a:r>
              <a:rPr lang="tr-TR" b="1" dirty="0" smtClean="0"/>
              <a:t>Fizik Muayene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 err="1" smtClean="0"/>
              <a:t>Suprapubik</a:t>
            </a:r>
            <a:r>
              <a:rPr lang="tr-TR" sz="2400" dirty="0" smtClean="0"/>
              <a:t> </a:t>
            </a:r>
            <a:r>
              <a:rPr lang="tr-TR" sz="2400" dirty="0"/>
              <a:t>hassasiyet </a:t>
            </a:r>
            <a:endParaRPr lang="tr-TR" sz="2400" dirty="0" smtClean="0"/>
          </a:p>
          <a:p>
            <a:pPr marL="685800" lvl="2">
              <a:spcBef>
                <a:spcPts val="1000"/>
              </a:spcBef>
            </a:pPr>
            <a:r>
              <a:rPr lang="tr-TR" sz="2400" dirty="0" smtClean="0"/>
              <a:t>Ateş yok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/>
              <a:t>Y</a:t>
            </a:r>
            <a:r>
              <a:rPr lang="tr-TR" sz="2400" dirty="0" smtClean="0"/>
              <a:t>an </a:t>
            </a:r>
            <a:r>
              <a:rPr lang="tr-TR" sz="2400" dirty="0"/>
              <a:t>ağrısı </a:t>
            </a:r>
            <a:r>
              <a:rPr lang="tr-TR" sz="2400" dirty="0" smtClean="0"/>
              <a:t>yok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/>
              <a:t>V</a:t>
            </a:r>
            <a:r>
              <a:rPr lang="tr-TR" sz="2400" dirty="0" smtClean="0"/>
              <a:t>ajinal </a:t>
            </a:r>
            <a:r>
              <a:rPr lang="tr-TR" sz="2400" dirty="0"/>
              <a:t>akıntı </a:t>
            </a:r>
            <a:r>
              <a:rPr lang="tr-TR" sz="2400" dirty="0" smtClean="0"/>
              <a:t>yok</a:t>
            </a:r>
          </a:p>
          <a:p>
            <a:pPr marL="685800" lvl="2">
              <a:spcBef>
                <a:spcPts val="1000"/>
              </a:spcBef>
            </a:pPr>
            <a:endParaRPr lang="tr-TR" sz="2400" dirty="0"/>
          </a:p>
          <a:p>
            <a:pPr marL="685800" lvl="2">
              <a:spcBef>
                <a:spcPts val="1000"/>
              </a:spcBef>
            </a:pPr>
            <a:endParaRPr lang="tr-TR" sz="2400" dirty="0" smtClean="0"/>
          </a:p>
          <a:p>
            <a:pPr marL="685800" lvl="2">
              <a:spcBef>
                <a:spcPts val="1000"/>
              </a:spcBef>
            </a:pPr>
            <a:endParaRPr lang="tr-TR" sz="800" dirty="0" smtClean="0"/>
          </a:p>
          <a:p>
            <a:pPr marL="685800" lvl="2">
              <a:spcBef>
                <a:spcPts val="1000"/>
              </a:spcBef>
            </a:pPr>
            <a:r>
              <a:rPr lang="tr-TR" sz="600" dirty="0" smtClean="0"/>
              <a:t>İdrar </a:t>
            </a:r>
            <a:r>
              <a:rPr lang="tr-TR" sz="600" dirty="0"/>
              <a:t>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</a:p>
          <a:p>
            <a:pPr marL="685800" lvl="2">
              <a:spcBef>
                <a:spcPts val="1000"/>
              </a:spcBef>
            </a:pP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63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KOMPLİKE OLMAYAN SİSTİT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819"/>
          </a:xfrm>
        </p:spPr>
        <p:txBody>
          <a:bodyPr>
            <a:normAutofit fontScale="850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tr-TR" sz="2800" b="1" dirty="0" smtClean="0"/>
              <a:t>Laboratuvar</a:t>
            </a:r>
            <a:r>
              <a:rPr lang="tr-TR" sz="2800" dirty="0" smtClean="0"/>
              <a:t> </a:t>
            </a:r>
          </a:p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685800" lvl="2">
              <a:spcBef>
                <a:spcPts val="1000"/>
              </a:spcBef>
            </a:pPr>
            <a:r>
              <a:rPr lang="tr-TR" sz="2800" dirty="0" err="1"/>
              <a:t>Lökositoz</a:t>
            </a:r>
            <a:r>
              <a:rPr lang="tr-TR" sz="2800" dirty="0"/>
              <a:t>, </a:t>
            </a:r>
          </a:p>
          <a:p>
            <a:pPr marL="685800" lvl="2">
              <a:spcBef>
                <a:spcPts val="1000"/>
              </a:spcBef>
            </a:pPr>
            <a:endParaRPr lang="tr-TR" sz="2800" dirty="0" smtClean="0"/>
          </a:p>
          <a:p>
            <a:pPr marL="685800" lvl="2">
              <a:spcBef>
                <a:spcPts val="1000"/>
              </a:spcBef>
            </a:pPr>
            <a:r>
              <a:rPr lang="tr-TR" sz="2800" dirty="0" smtClean="0"/>
              <a:t>Sedim-CRP </a:t>
            </a:r>
            <a:r>
              <a:rPr lang="tr-TR" sz="2800" dirty="0"/>
              <a:t>yüksekliği, </a:t>
            </a:r>
          </a:p>
          <a:p>
            <a:pPr marL="685800" lvl="2">
              <a:spcBef>
                <a:spcPts val="1000"/>
              </a:spcBef>
            </a:pPr>
            <a:endParaRPr lang="tr-TR" sz="2800" dirty="0" smtClean="0"/>
          </a:p>
          <a:p>
            <a:pPr marL="685800" lvl="2">
              <a:spcBef>
                <a:spcPts val="1000"/>
              </a:spcBef>
            </a:pPr>
            <a:r>
              <a:rPr lang="tr-TR" sz="2800" dirty="0" err="1" smtClean="0"/>
              <a:t>Nitrit</a:t>
            </a:r>
            <a:r>
              <a:rPr lang="tr-TR" sz="2800" dirty="0" smtClean="0"/>
              <a:t>/Lökosit </a:t>
            </a:r>
            <a:r>
              <a:rPr lang="tr-TR" sz="2800" dirty="0" err="1"/>
              <a:t>esteraz</a:t>
            </a:r>
            <a:r>
              <a:rPr lang="tr-TR" sz="2800" dirty="0"/>
              <a:t> pozitif idrar </a:t>
            </a:r>
            <a:r>
              <a:rPr lang="tr-TR" sz="2800" dirty="0" err="1" smtClean="0"/>
              <a:t>stick</a:t>
            </a:r>
            <a:r>
              <a:rPr lang="tr-TR" sz="2800" dirty="0" smtClean="0"/>
              <a:t> testi</a:t>
            </a:r>
          </a:p>
          <a:p>
            <a:pPr marL="685800" lvl="2">
              <a:spcBef>
                <a:spcPts val="1000"/>
              </a:spcBef>
            </a:pPr>
            <a:endParaRPr lang="tr-TR" sz="2800" dirty="0" smtClean="0"/>
          </a:p>
          <a:p>
            <a:pPr marL="685800" lvl="2">
              <a:spcBef>
                <a:spcPts val="1000"/>
              </a:spcBef>
            </a:pPr>
            <a:r>
              <a:rPr lang="tr-TR" sz="2800" dirty="0" smtClean="0"/>
              <a:t>Pozitif </a:t>
            </a:r>
            <a:r>
              <a:rPr lang="tr-TR" sz="2800" dirty="0"/>
              <a:t>idrar </a:t>
            </a:r>
            <a:r>
              <a:rPr lang="tr-TR" sz="2800" dirty="0" smtClean="0"/>
              <a:t>kültürü(&gt;10</a:t>
            </a:r>
            <a:r>
              <a:rPr lang="tr-TR" sz="2800" baseline="30000" dirty="0"/>
              <a:t>3</a:t>
            </a:r>
            <a:r>
              <a:rPr lang="tr-TR" sz="2800" dirty="0" smtClean="0"/>
              <a:t> </a:t>
            </a:r>
            <a:r>
              <a:rPr lang="tr-TR" sz="2800" dirty="0" err="1" smtClean="0"/>
              <a:t>kob</a:t>
            </a:r>
            <a:r>
              <a:rPr lang="tr-TR" sz="2800" dirty="0" smtClean="0"/>
              <a:t>/</a:t>
            </a:r>
            <a:r>
              <a:rPr lang="tr-TR" sz="2800" dirty="0" err="1" smtClean="0"/>
              <a:t>mL</a:t>
            </a:r>
            <a:r>
              <a:rPr lang="tr-TR" sz="2800" dirty="0" smtClean="0"/>
              <a:t>*)</a:t>
            </a:r>
            <a:endParaRPr lang="tr-TR" sz="2800" dirty="0"/>
          </a:p>
          <a:p>
            <a:pPr marL="228600" lvl="1">
              <a:spcBef>
                <a:spcPts val="1000"/>
              </a:spcBef>
            </a:pPr>
            <a:endParaRPr lang="tr-TR" altLang="tr-TR" sz="2800" dirty="0" smtClean="0"/>
          </a:p>
          <a:p>
            <a:endParaRPr lang="tr-TR" dirty="0" smtClean="0"/>
          </a:p>
          <a:p>
            <a:r>
              <a:rPr lang="tr-TR" sz="700" dirty="0" smtClean="0"/>
              <a:t>*</a:t>
            </a:r>
            <a:r>
              <a:rPr lang="en-US" sz="700" dirty="0"/>
              <a:t>Rubin RH, Shapiro ED, </a:t>
            </a:r>
            <a:r>
              <a:rPr lang="en-US" sz="700" dirty="0" err="1"/>
              <a:t>Andriole</a:t>
            </a:r>
            <a:r>
              <a:rPr lang="en-US" sz="700" dirty="0"/>
              <a:t> VT, Davis RJ, </a:t>
            </a:r>
            <a:r>
              <a:rPr lang="en-US" sz="700" dirty="0" err="1"/>
              <a:t>Stamm</a:t>
            </a:r>
            <a:r>
              <a:rPr lang="en-US" sz="700" dirty="0"/>
              <a:t> WE. Evaluation of new anti-infective drugs for the treatment of urinary tract infection. Infectious Diseases Society of America and the Food and Drug Administration. </a:t>
            </a:r>
            <a:r>
              <a:rPr lang="en-US" sz="700" dirty="0" err="1"/>
              <a:t>Clin</a:t>
            </a:r>
            <a:r>
              <a:rPr lang="en-US" sz="700" dirty="0"/>
              <a:t> Infect Dis 1992;15(</a:t>
            </a:r>
            <a:r>
              <a:rPr lang="en-US" sz="700" dirty="0" err="1"/>
              <a:t>Suppl</a:t>
            </a:r>
            <a:r>
              <a:rPr lang="en-US" sz="700" dirty="0"/>
              <a:t> 1):216-227. http://www.ncbi.nlm.nih.gov/entrez/query.fcgi?cmd=Retrieve&amp;db=pubmed&amp;dopt=Abstract&amp;list_uids= </a:t>
            </a:r>
            <a:r>
              <a:rPr lang="en-US" sz="700" dirty="0" smtClean="0"/>
              <a:t>1477233&amp;query_hl=81</a:t>
            </a:r>
            <a:endParaRPr lang="tr-TR" sz="700" dirty="0" smtClean="0"/>
          </a:p>
          <a:p>
            <a:r>
              <a:rPr lang="tr-TR" sz="700" dirty="0" smtClean="0"/>
              <a:t>*</a:t>
            </a:r>
            <a:r>
              <a:rPr lang="en-US" sz="700" dirty="0" smtClean="0"/>
              <a:t>Rubin </a:t>
            </a:r>
            <a:r>
              <a:rPr lang="en-US" sz="700" dirty="0"/>
              <a:t>RH, Shapiro ED, </a:t>
            </a:r>
            <a:r>
              <a:rPr lang="en-US" sz="700" dirty="0" err="1"/>
              <a:t>Andriole</a:t>
            </a:r>
            <a:r>
              <a:rPr lang="en-US" sz="700" dirty="0"/>
              <a:t> VT, Davis RJ, </a:t>
            </a:r>
            <a:r>
              <a:rPr lang="en-US" sz="700" dirty="0" err="1"/>
              <a:t>Stamm</a:t>
            </a:r>
            <a:r>
              <a:rPr lang="en-US" sz="700" dirty="0"/>
              <a:t> WE, with modifications by a European Working Party. General guidelines for the evaluation of new anti-infective drugs for the treatment of UTI. </a:t>
            </a:r>
            <a:r>
              <a:rPr lang="en-US" sz="700" dirty="0" err="1"/>
              <a:t>Taufkirchen</a:t>
            </a:r>
            <a:r>
              <a:rPr lang="en-US" sz="700" dirty="0"/>
              <a:t>, Germany: The European Society of Clinical Microbiology and Infectious Diseases, 1993;240-310.</a:t>
            </a:r>
            <a:endParaRPr lang="tr-TR" sz="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79" y="931864"/>
            <a:ext cx="2348364" cy="331275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25" y="3442848"/>
            <a:ext cx="1862336" cy="24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KOMPLİKE OLMAYAN </a:t>
            </a:r>
            <a:r>
              <a:rPr lang="tr-TR" sz="3800" b="1" dirty="0" smtClean="0"/>
              <a:t>SİSTİT TEDAVİSİ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228600" lvl="1">
              <a:spcBef>
                <a:spcPts val="1000"/>
              </a:spcBef>
            </a:pPr>
            <a:endParaRPr lang="tr-TR" sz="2600" dirty="0" smtClean="0"/>
          </a:p>
          <a:p>
            <a:pPr marL="228600" lvl="1">
              <a:spcBef>
                <a:spcPts val="1000"/>
              </a:spcBef>
            </a:pPr>
            <a:r>
              <a:rPr lang="tr-TR" sz="2600" dirty="0" smtClean="0"/>
              <a:t>Komplike </a:t>
            </a:r>
            <a:r>
              <a:rPr lang="tr-TR" sz="2600" dirty="0"/>
              <a:t>olmamış </a:t>
            </a:r>
            <a:r>
              <a:rPr lang="tr-TR" sz="2600" dirty="0" smtClean="0"/>
              <a:t>sistit </a:t>
            </a:r>
            <a:r>
              <a:rPr lang="tr-TR" sz="2600" dirty="0"/>
              <a:t>için ilk sıra ajanlar: </a:t>
            </a:r>
            <a:endParaRPr lang="tr-TR" sz="2600" dirty="0" smtClean="0"/>
          </a:p>
          <a:p>
            <a:pPr marL="685800" lvl="2">
              <a:spcBef>
                <a:spcPts val="1000"/>
              </a:spcBef>
            </a:pPr>
            <a:r>
              <a:rPr lang="tr-TR" sz="2600" dirty="0" smtClean="0"/>
              <a:t>TMP-SMX, </a:t>
            </a:r>
          </a:p>
          <a:p>
            <a:pPr marL="685800" lvl="2">
              <a:spcBef>
                <a:spcPts val="1000"/>
              </a:spcBef>
            </a:pPr>
            <a:r>
              <a:rPr lang="tr-TR" sz="2600" dirty="0" err="1" smtClean="0"/>
              <a:t>Nitrofurantoin</a:t>
            </a:r>
            <a:r>
              <a:rPr lang="tr-TR" sz="2600" dirty="0" smtClean="0"/>
              <a:t>,</a:t>
            </a:r>
          </a:p>
          <a:p>
            <a:pPr marL="685800" lvl="2">
              <a:spcBef>
                <a:spcPts val="1000"/>
              </a:spcBef>
            </a:pPr>
            <a:r>
              <a:rPr lang="tr-TR" sz="2600" dirty="0" err="1" smtClean="0"/>
              <a:t>Fosfomisin</a:t>
            </a:r>
            <a:r>
              <a:rPr lang="tr-TR" sz="2600" dirty="0" smtClean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tr-TR" sz="2600" dirty="0" smtClean="0"/>
              <a:t>Alternatif </a:t>
            </a:r>
            <a:r>
              <a:rPr lang="tr-TR" sz="2600" dirty="0"/>
              <a:t>ajanlar ise </a:t>
            </a:r>
            <a:r>
              <a:rPr lang="tr-TR" sz="2600" dirty="0" err="1"/>
              <a:t>florokinolonlar</a:t>
            </a:r>
            <a:r>
              <a:rPr lang="tr-TR" sz="2600" dirty="0"/>
              <a:t> ve </a:t>
            </a:r>
            <a:r>
              <a:rPr lang="tr-TR" sz="2600" dirty="0" err="1" smtClean="0"/>
              <a:t>betalaktamlar</a:t>
            </a:r>
            <a:endParaRPr lang="tr-TR" sz="2600" dirty="0" smtClean="0"/>
          </a:p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228600" lvl="1">
              <a:spcBef>
                <a:spcPts val="1000"/>
              </a:spcBef>
            </a:pPr>
            <a:endParaRPr lang="tr-TR" sz="1000" dirty="0" smtClean="0"/>
          </a:p>
          <a:p>
            <a:pPr marL="228600" lvl="1">
              <a:spcBef>
                <a:spcPts val="1000"/>
              </a:spcBef>
            </a:pPr>
            <a:endParaRPr lang="tr-TR" sz="700" dirty="0" smtClean="0"/>
          </a:p>
          <a:p>
            <a:pPr marL="228600" lvl="1">
              <a:spcBef>
                <a:spcPts val="1000"/>
              </a:spcBef>
            </a:pPr>
            <a:r>
              <a:rPr lang="tr-TR" sz="700" dirty="0" smtClean="0"/>
              <a:t>İdrar </a:t>
            </a:r>
            <a:r>
              <a:rPr lang="tr-TR" sz="700" dirty="0"/>
              <a:t>ve Erkek </a:t>
            </a:r>
            <a:r>
              <a:rPr lang="tr-TR" sz="700" dirty="0" err="1"/>
              <a:t>Genital</a:t>
            </a:r>
            <a:r>
              <a:rPr lang="tr-TR" sz="700" dirty="0"/>
              <a:t> Enfeksiyonlarının Tedavisine İlişkin Kılavuz(</a:t>
            </a:r>
            <a:r>
              <a:rPr lang="tr-TR" sz="700" dirty="0" err="1"/>
              <a:t>European</a:t>
            </a:r>
            <a:r>
              <a:rPr lang="tr-TR" sz="700" dirty="0"/>
              <a:t> </a:t>
            </a:r>
            <a:r>
              <a:rPr lang="tr-TR" sz="700" dirty="0" err="1"/>
              <a:t>Association</a:t>
            </a:r>
            <a:r>
              <a:rPr lang="tr-TR" sz="700" dirty="0"/>
              <a:t> of </a:t>
            </a:r>
            <a:r>
              <a:rPr lang="tr-TR" sz="700" dirty="0" err="1"/>
              <a:t>Urology</a:t>
            </a:r>
            <a:r>
              <a:rPr lang="tr-TR" sz="700" dirty="0"/>
              <a:t>)(https://www.uroturk.org.tr/urolojiData/Document/1352014152850-MaleGenital.pdf</a:t>
            </a:r>
            <a:r>
              <a:rPr lang="tr-TR" sz="700" dirty="0" smtClean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tr-TR" sz="700" dirty="0" err="1"/>
              <a:t>UptoDate</a:t>
            </a:r>
            <a:r>
              <a:rPr lang="tr-TR" sz="700" dirty="0"/>
              <a:t>(https://www.uptodate.com/contents/acute-complicated-urinary-tract-infection-including-pyelonephritis-in-adults?search=urinary%20tract%20infection&amp;source=search_result&amp;selectedTitle=1~150&amp;usage_type=default&amp;display_rank=1)</a:t>
            </a:r>
          </a:p>
          <a:p>
            <a:pPr marL="228600" lvl="1">
              <a:spcBef>
                <a:spcPts val="1000"/>
              </a:spcBef>
            </a:pPr>
            <a:endParaRPr lang="tr-TR" sz="2800" dirty="0"/>
          </a:p>
          <a:p>
            <a:pPr marL="228600" lvl="1">
              <a:spcBef>
                <a:spcPts val="1000"/>
              </a:spcBef>
            </a:pPr>
            <a:endParaRPr lang="tr-TR" sz="28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8" descr="Bactrim Nedir? Kullanıcı Yorumları - Bakımlı Kadı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20" y="2208270"/>
            <a:ext cx="1954806" cy="83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yeloseptyl (Nitrofurantoin) nedir? Ne için ve nasıl kullanılır? Yan  etkile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18603" r="7172" b="16178"/>
          <a:stretch/>
        </p:blipFill>
        <p:spPr bwMode="auto">
          <a:xfrm>
            <a:off x="4576657" y="2974934"/>
            <a:ext cx="2048789" cy="10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ipro 500 Mg 14 Tablet | SağlıkcıyızBiz Sağlık Çalışanlarının Sosyal  Medyası |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26860" r="13210" b="27235"/>
          <a:stretch/>
        </p:blipFill>
        <p:spPr bwMode="auto">
          <a:xfrm>
            <a:off x="8989623" y="3669113"/>
            <a:ext cx="1563916" cy="9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1511" y="624110"/>
            <a:ext cx="10703101" cy="825867"/>
          </a:xfrm>
        </p:spPr>
        <p:txBody>
          <a:bodyPr>
            <a:normAutofit/>
          </a:bodyPr>
          <a:lstStyle/>
          <a:p>
            <a:r>
              <a:rPr lang="tr-TR" sz="3800" b="1" dirty="0" smtClean="0"/>
              <a:t>AMAÇ</a:t>
            </a:r>
            <a:endParaRPr lang="tr-TR" sz="3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1511" y="1672046"/>
            <a:ext cx="10703101" cy="4239176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Erişkinlerde idrar yolu enfeksiyonlarına yaklaşım hakkında bilgi vermek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54" y="4101219"/>
            <a:ext cx="2810267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KOMPLİKE OLMAYAN SİSTİT TEDAVİSİ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Artan </a:t>
            </a:r>
            <a:r>
              <a:rPr lang="tr-TR" dirty="0"/>
              <a:t>antibiyotik direnci nedeniyle, birinci kuşak </a:t>
            </a:r>
            <a:r>
              <a:rPr lang="tr-TR" dirty="0" err="1"/>
              <a:t>sefalosporinler</a:t>
            </a:r>
            <a:r>
              <a:rPr lang="tr-TR" dirty="0"/>
              <a:t> ve </a:t>
            </a:r>
            <a:r>
              <a:rPr lang="tr-TR" dirty="0" err="1"/>
              <a:t>amoksisilin</a:t>
            </a:r>
            <a:r>
              <a:rPr lang="tr-TR" dirty="0"/>
              <a:t> gibi beta-</a:t>
            </a:r>
            <a:r>
              <a:rPr lang="tr-TR" dirty="0" err="1"/>
              <a:t>laktam</a:t>
            </a:r>
            <a:r>
              <a:rPr lang="tr-TR" dirty="0"/>
              <a:t> tedavilerin etkinliği azalmaktadır.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dirty="0"/>
              <a:t>Son çalışmalar 3 gün süreli tedavi ile mikroorganizmaların % 90’dan fazlasının </a:t>
            </a:r>
            <a:r>
              <a:rPr lang="tr-TR" dirty="0" err="1"/>
              <a:t>eradike</a:t>
            </a:r>
            <a:r>
              <a:rPr lang="tr-TR" dirty="0"/>
              <a:t> edildiğini göstermiştir. </a:t>
            </a:r>
          </a:p>
          <a:p>
            <a:endParaRPr lang="tr-TR" dirty="0" smtClean="0"/>
          </a:p>
          <a:p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sz="600" dirty="0"/>
              <a:t>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64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KOMPLİKE OLMAYAN SİSTİT TEDAVİSİ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b="1" dirty="0" smtClean="0"/>
          </a:p>
          <a:p>
            <a:pPr marL="0" indent="0">
              <a:buNone/>
            </a:pPr>
            <a:r>
              <a:rPr lang="tr-TR" sz="2400" b="1" dirty="0" smtClean="0"/>
              <a:t>Tedavi </a:t>
            </a:r>
            <a:r>
              <a:rPr lang="tr-TR" sz="2400" b="1" dirty="0"/>
              <a:t>süresinin </a:t>
            </a:r>
            <a:r>
              <a:rPr lang="tr-TR" sz="2400" b="1" dirty="0" smtClean="0"/>
              <a:t>uzatıldığı </a:t>
            </a:r>
            <a:r>
              <a:rPr lang="tr-TR" sz="2400" b="1" dirty="0"/>
              <a:t>durumlar:</a:t>
            </a:r>
            <a:endParaRPr lang="tr-TR" sz="2400" dirty="0"/>
          </a:p>
          <a:p>
            <a:pPr lvl="1"/>
            <a:r>
              <a:rPr lang="tr-TR" dirty="0" smtClean="0"/>
              <a:t> Semptomların 7 günden uzun sürmesi </a:t>
            </a:r>
          </a:p>
          <a:p>
            <a:pPr lvl="1"/>
            <a:r>
              <a:rPr lang="tr-TR" dirty="0" smtClean="0"/>
              <a:t> </a:t>
            </a:r>
            <a:r>
              <a:rPr lang="tr-TR" dirty="0"/>
              <a:t>Yakın zamanda </a:t>
            </a:r>
            <a:r>
              <a:rPr lang="tr-TR" dirty="0" smtClean="0"/>
              <a:t>geçirilmiş İYE </a:t>
            </a:r>
          </a:p>
          <a:p>
            <a:pPr lvl="1"/>
            <a:r>
              <a:rPr lang="tr-TR" dirty="0" smtClean="0"/>
              <a:t> </a:t>
            </a:r>
            <a:r>
              <a:rPr lang="tr-TR" dirty="0"/>
              <a:t>Diyafram kullanımı </a:t>
            </a: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/>
              <a:t>D. </a:t>
            </a:r>
            <a:r>
              <a:rPr lang="tr-TR" dirty="0" err="1"/>
              <a:t>Mellitus</a:t>
            </a:r>
            <a:endParaRPr lang="tr-TR" dirty="0"/>
          </a:p>
          <a:p>
            <a:pPr lvl="1"/>
            <a:r>
              <a:rPr lang="tr-TR" dirty="0" smtClean="0"/>
              <a:t> </a:t>
            </a:r>
            <a:r>
              <a:rPr lang="tr-TR" dirty="0"/>
              <a:t>&gt;65 </a:t>
            </a:r>
            <a:r>
              <a:rPr lang="tr-TR" dirty="0" smtClean="0"/>
              <a:t>yaş</a:t>
            </a:r>
          </a:p>
          <a:p>
            <a:pPr lvl="1"/>
            <a:r>
              <a:rPr lang="tr-TR" dirty="0" smtClean="0"/>
              <a:t> Gebelik </a:t>
            </a:r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sz="600" dirty="0"/>
              <a:t>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</a:t>
            </a:r>
            <a:r>
              <a:rPr lang="tr-TR" sz="600" dirty="0" smtClean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tr-TR" sz="600" dirty="0" err="1"/>
              <a:t>UptoDate</a:t>
            </a:r>
            <a:r>
              <a:rPr lang="tr-TR" sz="600" dirty="0"/>
              <a:t>(https://www.uptodate.com/contents/acute-complicated-urinary-tract-infection-including-pyelonephritis-in-adults?search=urinary%20tract%20infection&amp;source=search_result&amp;selectedTitle=1~150&amp;usage_type=default&amp;display_rank=1)</a:t>
            </a:r>
          </a:p>
          <a:p>
            <a:pPr marL="228600" lvl="1">
              <a:spcBef>
                <a:spcPts val="1000"/>
              </a:spcBef>
            </a:pPr>
            <a:endParaRPr lang="tr-TR" sz="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52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0" y="3188"/>
            <a:ext cx="9989634" cy="68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KOMPLİKE OLMAYAN PİYELONEFRİT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 err="1" smtClean="0"/>
              <a:t>Pyelonefrit</a:t>
            </a:r>
            <a:r>
              <a:rPr lang="tr-TR" dirty="0" smtClean="0"/>
              <a:t> böbrek </a:t>
            </a:r>
            <a:r>
              <a:rPr lang="tr-TR" dirty="0" err="1" smtClean="0"/>
              <a:t>parankiminin</a:t>
            </a:r>
            <a:r>
              <a:rPr lang="tr-TR" dirty="0" smtClean="0"/>
              <a:t> bir enfeksiyonudur.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Genellikle sistitin </a:t>
            </a:r>
            <a:r>
              <a:rPr lang="tr-TR" dirty="0" err="1" smtClean="0"/>
              <a:t>asendan</a:t>
            </a:r>
            <a:r>
              <a:rPr lang="tr-TR" dirty="0" smtClean="0"/>
              <a:t> yayılımından kaynaklanır.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Aynı zamanda böbreğe başka bir enfeksiyon odağından </a:t>
            </a:r>
            <a:r>
              <a:rPr lang="tr-TR" dirty="0" err="1" smtClean="0"/>
              <a:t>hematojen</a:t>
            </a:r>
            <a:r>
              <a:rPr lang="tr-TR" dirty="0" smtClean="0"/>
              <a:t> yolla ulaşabilir.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sz="600" dirty="0"/>
              <a:t>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228600" lvl="1">
              <a:spcBef>
                <a:spcPts val="1000"/>
              </a:spcBef>
            </a:pPr>
            <a:endParaRPr lang="tr-TR" sz="2800" dirty="0" smtClean="0"/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endParaRPr lang="tr-TR" dirty="0"/>
          </a:p>
        </p:txBody>
      </p:sp>
      <p:pic>
        <p:nvPicPr>
          <p:cNvPr id="4" name="Picture 2" descr="Akut Pyelonefrit – MO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07" y="2853620"/>
            <a:ext cx="2700514" cy="14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KOMPLİKE OLMAYAN PİYELONEFRİT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6420"/>
          </a:xfrm>
        </p:spPr>
        <p:txBody>
          <a:bodyPr numCol="1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tr-TR" b="1" dirty="0" smtClean="0"/>
              <a:t>Semptomlar</a:t>
            </a:r>
            <a:r>
              <a:rPr lang="tr-TR" dirty="0" smtClean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 smtClean="0"/>
              <a:t>Ateş</a:t>
            </a:r>
            <a:r>
              <a:rPr lang="tr-TR" sz="2400" dirty="0"/>
              <a:t>(&gt;38 C), 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 smtClean="0"/>
              <a:t>Bel-yan </a:t>
            </a:r>
            <a:r>
              <a:rPr lang="tr-TR" sz="2400" dirty="0"/>
              <a:t>ağrısı , </a:t>
            </a:r>
            <a:endParaRPr lang="tr-TR" sz="2400" dirty="0" smtClean="0"/>
          </a:p>
          <a:p>
            <a:pPr marL="685800" lvl="2">
              <a:spcBef>
                <a:spcPts val="1000"/>
              </a:spcBef>
            </a:pPr>
            <a:r>
              <a:rPr lang="tr-TR" sz="2400" dirty="0"/>
              <a:t>Karın ağrısı,  </a:t>
            </a:r>
            <a:endParaRPr lang="tr-TR" sz="2400" dirty="0" smtClean="0"/>
          </a:p>
          <a:p>
            <a:pPr marL="685800" lvl="2">
              <a:spcBef>
                <a:spcPts val="1000"/>
              </a:spcBef>
            </a:pPr>
            <a:r>
              <a:rPr lang="tr-TR" sz="2400" dirty="0" smtClean="0"/>
              <a:t>Bulantı-kusma</a:t>
            </a:r>
            <a:r>
              <a:rPr lang="tr-TR" sz="2400" dirty="0"/>
              <a:t>, </a:t>
            </a:r>
            <a:endParaRPr lang="tr-TR" sz="2400" dirty="0" smtClean="0"/>
          </a:p>
          <a:p>
            <a:pPr marL="685800" lvl="2">
              <a:spcBef>
                <a:spcPts val="1000"/>
              </a:spcBef>
            </a:pPr>
            <a:r>
              <a:rPr lang="tr-TR" sz="2400" dirty="0" smtClean="0"/>
              <a:t>Üşüme-titreme,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 err="1" smtClean="0"/>
              <a:t>Pollaküri</a:t>
            </a:r>
            <a:r>
              <a:rPr lang="tr-TR" sz="2400" dirty="0" smtClean="0"/>
              <a:t>,</a:t>
            </a:r>
            <a:endParaRPr lang="tr-TR" sz="2400" dirty="0"/>
          </a:p>
          <a:p>
            <a:pPr marL="685800" lvl="2">
              <a:spcBef>
                <a:spcPts val="1000"/>
              </a:spcBef>
            </a:pPr>
            <a:r>
              <a:rPr lang="tr-TR" sz="2400" dirty="0" err="1" smtClean="0"/>
              <a:t>Dizüri</a:t>
            </a:r>
            <a:r>
              <a:rPr lang="tr-TR" sz="2400" dirty="0"/>
              <a:t>, 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 err="1" smtClean="0"/>
              <a:t>Hematüri</a:t>
            </a:r>
            <a:endParaRPr lang="tr-TR" sz="2400" dirty="0" smtClean="0"/>
          </a:p>
          <a:p>
            <a:pPr marL="685800" lvl="2">
              <a:spcBef>
                <a:spcPts val="1000"/>
              </a:spcBef>
            </a:pPr>
            <a:endParaRPr lang="tr-TR" sz="600" dirty="0" smtClean="0"/>
          </a:p>
          <a:p>
            <a:pPr marL="685800" lvl="2">
              <a:spcBef>
                <a:spcPts val="1000"/>
              </a:spcBef>
            </a:pPr>
            <a:r>
              <a:rPr lang="tr-TR" sz="600" dirty="0" smtClean="0"/>
              <a:t>İdrar ve Erkek </a:t>
            </a:r>
            <a:r>
              <a:rPr lang="tr-TR" sz="600" dirty="0" err="1" smtClean="0"/>
              <a:t>Genital</a:t>
            </a:r>
            <a:r>
              <a:rPr lang="tr-TR" sz="600" dirty="0" smtClean="0"/>
              <a:t> Enfeksiyonlarının Tedavisine İlişkin Kılavuz(</a:t>
            </a:r>
            <a:r>
              <a:rPr lang="tr-TR" sz="600" dirty="0" err="1" smtClean="0"/>
              <a:t>European</a:t>
            </a:r>
            <a:r>
              <a:rPr lang="tr-TR" sz="600" dirty="0" smtClean="0"/>
              <a:t> </a:t>
            </a:r>
            <a:r>
              <a:rPr lang="tr-TR" sz="600" dirty="0" err="1" smtClean="0"/>
              <a:t>Association</a:t>
            </a:r>
            <a:r>
              <a:rPr lang="tr-TR" sz="600" dirty="0" smtClean="0"/>
              <a:t> of </a:t>
            </a:r>
            <a:r>
              <a:rPr lang="tr-TR" sz="600" dirty="0" err="1" smtClean="0"/>
              <a:t>Urology</a:t>
            </a:r>
            <a:r>
              <a:rPr lang="tr-TR" sz="600" dirty="0" smtClean="0"/>
              <a:t>)(https://www.uroturk.org.tr/urolojiData/Document/1352014152850-MaleGenital.pdf)</a:t>
            </a:r>
          </a:p>
          <a:p>
            <a:pPr marL="685800" lvl="2">
              <a:spcBef>
                <a:spcPts val="1000"/>
              </a:spcBef>
            </a:pPr>
            <a:r>
              <a:rPr lang="tr-TR" sz="600" dirty="0" err="1" smtClean="0"/>
              <a:t>UptoDate</a:t>
            </a:r>
            <a:r>
              <a:rPr lang="tr-TR" sz="600" dirty="0" smtClean="0"/>
              <a:t>(https://www.uptodate.com/contents/acute-complicated-urinary-tract-infection-including-pyelonephritis-in-adults?search=urinary%20tract%20infection&amp;source=search_result&amp;selectedTitle=1~150&amp;usage_type=default&amp;display_rank=1)</a:t>
            </a:r>
          </a:p>
          <a:p>
            <a:pPr marL="685800" lvl="2">
              <a:spcBef>
                <a:spcPts val="1000"/>
              </a:spcBef>
            </a:pPr>
            <a:r>
              <a:rPr lang="tr-TR" sz="600" dirty="0" smtClean="0"/>
              <a:t>Robert </a:t>
            </a:r>
            <a:r>
              <a:rPr lang="tr-TR" sz="600" dirty="0" err="1" smtClean="0"/>
              <a:t>E.Rakel,MD</a:t>
            </a:r>
            <a:r>
              <a:rPr lang="tr-TR" sz="600" dirty="0" smtClean="0"/>
              <a:t> , David </a:t>
            </a:r>
            <a:r>
              <a:rPr lang="tr-TR" sz="600" dirty="0" err="1" smtClean="0"/>
              <a:t>P.Rakel,MD</a:t>
            </a:r>
            <a:r>
              <a:rPr lang="tr-TR" sz="600" dirty="0" smtClean="0"/>
              <a:t>, Aile Hekimliği Uygulamaları </a:t>
            </a:r>
            <a:r>
              <a:rPr lang="tr-TR" sz="600" dirty="0" err="1" smtClean="0"/>
              <a:t>Sf</a:t>
            </a:r>
            <a:r>
              <a:rPr lang="tr-TR" sz="600" dirty="0" smtClean="0"/>
              <a:t> 990</a:t>
            </a:r>
          </a:p>
          <a:p>
            <a:pPr marL="685800" lvl="2">
              <a:spcBef>
                <a:spcPts val="1000"/>
              </a:spcBef>
            </a:pPr>
            <a:endParaRPr lang="tr-TR" sz="2400" dirty="0"/>
          </a:p>
          <a:p>
            <a:pPr marL="685800" lvl="2">
              <a:spcBef>
                <a:spcPts val="1000"/>
              </a:spcBef>
            </a:pPr>
            <a:endParaRPr lang="tr-TR" sz="2600" dirty="0" smtClean="0"/>
          </a:p>
          <a:p>
            <a:pPr marL="685800" lvl="2">
              <a:spcBef>
                <a:spcPts val="1000"/>
              </a:spcBef>
            </a:pPr>
            <a:endParaRPr lang="tr-TR" sz="2600" dirty="0" smtClean="0"/>
          </a:p>
          <a:p>
            <a:pPr marL="685800" lvl="2">
              <a:spcBef>
                <a:spcPts val="1000"/>
              </a:spcBef>
            </a:pPr>
            <a:endParaRPr lang="tr-TR" sz="2400" dirty="0"/>
          </a:p>
          <a:p>
            <a:pPr marL="685800" lvl="2">
              <a:spcBef>
                <a:spcPts val="1000"/>
              </a:spcBef>
            </a:pPr>
            <a:endParaRPr lang="tr-TR" sz="800" dirty="0"/>
          </a:p>
          <a:p>
            <a:pPr marL="685800" lvl="2">
              <a:spcBef>
                <a:spcPts val="1000"/>
              </a:spcBef>
            </a:pPr>
            <a:endParaRPr lang="tr-TR" sz="2400" dirty="0"/>
          </a:p>
          <a:p>
            <a:pPr marL="685800" lvl="2">
              <a:spcBef>
                <a:spcPts val="1000"/>
              </a:spcBef>
            </a:pPr>
            <a:endParaRPr lang="tr-TR" sz="2400" dirty="0" smtClean="0"/>
          </a:p>
          <a:p>
            <a:pPr marL="685800" lvl="2">
              <a:spcBef>
                <a:spcPts val="1000"/>
              </a:spcBef>
            </a:pP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83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KOMPLİKE OLMAYAN PİYELONEFRİT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endParaRPr lang="tr-TR" b="1" dirty="0" smtClean="0"/>
          </a:p>
          <a:p>
            <a:pPr marL="228600" lvl="1">
              <a:spcBef>
                <a:spcPts val="1000"/>
              </a:spcBef>
            </a:pPr>
            <a:r>
              <a:rPr lang="tr-TR" sz="2600" b="1" dirty="0" smtClean="0"/>
              <a:t>Fizik Muayene</a:t>
            </a:r>
          </a:p>
          <a:p>
            <a:pPr marL="685800" lvl="2">
              <a:spcBef>
                <a:spcPts val="1000"/>
              </a:spcBef>
            </a:pPr>
            <a:r>
              <a:rPr lang="tr-TR" sz="2600" dirty="0"/>
              <a:t>Ateş, </a:t>
            </a:r>
            <a:endParaRPr lang="tr-TR" sz="2600" dirty="0" smtClean="0"/>
          </a:p>
          <a:p>
            <a:pPr marL="685800" lvl="2">
              <a:spcBef>
                <a:spcPts val="1000"/>
              </a:spcBef>
            </a:pPr>
            <a:r>
              <a:rPr lang="tr-TR" sz="2600" dirty="0" err="1"/>
              <a:t>Kostovertebral</a:t>
            </a:r>
            <a:r>
              <a:rPr lang="tr-TR" sz="2600" dirty="0"/>
              <a:t> açı hassasiyeti</a:t>
            </a:r>
          </a:p>
          <a:p>
            <a:pPr marL="0" lvl="1" indent="0">
              <a:spcBef>
                <a:spcPts val="1000"/>
              </a:spcBef>
              <a:buNone/>
            </a:pPr>
            <a:endParaRPr lang="tr-TR" sz="2600" b="1" dirty="0" smtClean="0"/>
          </a:p>
          <a:p>
            <a:pPr marL="228600" lvl="1">
              <a:spcBef>
                <a:spcPts val="1000"/>
              </a:spcBef>
            </a:pPr>
            <a:r>
              <a:rPr lang="tr-TR" sz="2600" b="1" dirty="0" smtClean="0"/>
              <a:t>Laboratuvar</a:t>
            </a:r>
            <a:r>
              <a:rPr lang="tr-TR" sz="2600" dirty="0" smtClean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tr-TR" sz="2600" dirty="0" err="1" smtClean="0"/>
              <a:t>Lökositoz</a:t>
            </a:r>
            <a:r>
              <a:rPr lang="tr-TR" sz="2600" dirty="0"/>
              <a:t>, </a:t>
            </a:r>
            <a:endParaRPr lang="tr-TR" sz="2600" dirty="0" smtClean="0"/>
          </a:p>
          <a:p>
            <a:pPr marL="685800" lvl="2">
              <a:spcBef>
                <a:spcPts val="1000"/>
              </a:spcBef>
            </a:pPr>
            <a:r>
              <a:rPr lang="tr-TR" sz="2600" dirty="0"/>
              <a:t>S</a:t>
            </a:r>
            <a:r>
              <a:rPr lang="tr-TR" sz="2600" dirty="0" smtClean="0"/>
              <a:t>edim-CRP </a:t>
            </a:r>
            <a:r>
              <a:rPr lang="tr-TR" sz="2600" dirty="0"/>
              <a:t>yüksekliği, </a:t>
            </a:r>
            <a:endParaRPr lang="tr-TR" sz="2600" dirty="0" smtClean="0"/>
          </a:p>
          <a:p>
            <a:pPr marL="685800" lvl="2">
              <a:spcBef>
                <a:spcPts val="1000"/>
              </a:spcBef>
            </a:pPr>
            <a:r>
              <a:rPr lang="tr-TR" sz="2600" dirty="0"/>
              <a:t>İ</a:t>
            </a:r>
            <a:r>
              <a:rPr lang="tr-TR" sz="2600" dirty="0" smtClean="0"/>
              <a:t>drar </a:t>
            </a:r>
            <a:r>
              <a:rPr lang="tr-TR" sz="2600" dirty="0"/>
              <a:t>kültüründe &gt;10</a:t>
            </a:r>
            <a:r>
              <a:rPr lang="tr-TR" sz="2600" baseline="30000" dirty="0"/>
              <a:t>5</a:t>
            </a:r>
            <a:r>
              <a:rPr lang="tr-TR" sz="2600" dirty="0"/>
              <a:t> </a:t>
            </a:r>
            <a:r>
              <a:rPr lang="tr-TR" sz="2600" dirty="0" err="1"/>
              <a:t>kob</a:t>
            </a:r>
            <a:r>
              <a:rPr lang="tr-TR" sz="2600" dirty="0"/>
              <a:t>/ml üreme</a:t>
            </a:r>
            <a:r>
              <a:rPr lang="tr-TR" sz="2600" dirty="0" smtClean="0"/>
              <a:t>*</a:t>
            </a:r>
          </a:p>
          <a:p>
            <a:pPr marL="685800" lvl="2">
              <a:spcBef>
                <a:spcPts val="1000"/>
              </a:spcBef>
            </a:pPr>
            <a:endParaRPr lang="tr-TR" sz="2400" b="1" dirty="0"/>
          </a:p>
          <a:p>
            <a:pPr marL="685800" lvl="2">
              <a:spcBef>
                <a:spcPts val="1000"/>
              </a:spcBef>
            </a:pPr>
            <a:r>
              <a:rPr lang="tr-TR" sz="600" dirty="0" smtClean="0"/>
              <a:t>İdrar ve Erkek </a:t>
            </a:r>
            <a:r>
              <a:rPr lang="tr-TR" sz="600" dirty="0" err="1" smtClean="0"/>
              <a:t>Genital</a:t>
            </a:r>
            <a:r>
              <a:rPr lang="tr-TR" sz="600" dirty="0" smtClean="0"/>
              <a:t> Enfeksiyonlarının Tedavisine İlişkin Kılavuz(</a:t>
            </a:r>
            <a:r>
              <a:rPr lang="tr-TR" sz="600" dirty="0" err="1" smtClean="0"/>
              <a:t>European</a:t>
            </a:r>
            <a:r>
              <a:rPr lang="tr-TR" sz="600" dirty="0" smtClean="0"/>
              <a:t> </a:t>
            </a:r>
            <a:r>
              <a:rPr lang="tr-TR" sz="600" dirty="0" err="1" smtClean="0"/>
              <a:t>Association</a:t>
            </a:r>
            <a:r>
              <a:rPr lang="tr-TR" sz="600" dirty="0" smtClean="0"/>
              <a:t> of </a:t>
            </a:r>
            <a:r>
              <a:rPr lang="tr-TR" sz="600" dirty="0" err="1" smtClean="0"/>
              <a:t>Urology</a:t>
            </a:r>
            <a:r>
              <a:rPr lang="tr-TR" sz="600" dirty="0" smtClean="0"/>
              <a:t>)(https://www.uroturk.org.tr/urolojiData/Document/1352014152850-MaleGenital.pdf)</a:t>
            </a:r>
            <a:r>
              <a:rPr lang="tr-TR" sz="600" b="1" dirty="0" smtClean="0"/>
              <a:t> 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tr-TR" sz="2400" dirty="0"/>
          </a:p>
          <a:p>
            <a:endParaRPr lang="tr-TR" dirty="0"/>
          </a:p>
        </p:txBody>
      </p:sp>
      <p:pic>
        <p:nvPicPr>
          <p:cNvPr id="4" name="Picture 2" descr="Pyelonefrit Nedir ? Belirtileri, Nedenleri, Tedavisi - DRC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42" y="2667880"/>
            <a:ext cx="2562266" cy="14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KOMPLİKE OLMAYAN </a:t>
            </a:r>
            <a:r>
              <a:rPr lang="tr-TR" sz="3800" b="1" dirty="0" smtClean="0"/>
              <a:t>PİYELONEFRİT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316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Hasta </a:t>
            </a:r>
            <a:r>
              <a:rPr lang="tr-TR" dirty="0"/>
              <a:t>diyabetik olmadığı veya enfeksiyonu komplike hale getirecek taştan şüphelenilmediği sürece görüntüleme nadiren </a:t>
            </a:r>
            <a:r>
              <a:rPr lang="tr-TR" dirty="0" smtClean="0"/>
              <a:t>gerekli.</a:t>
            </a:r>
            <a:endParaRPr lang="tr-TR" dirty="0"/>
          </a:p>
          <a:p>
            <a:endParaRPr lang="tr-TR" sz="2400" dirty="0" smtClean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Hastada </a:t>
            </a:r>
            <a:r>
              <a:rPr lang="tr-TR" dirty="0"/>
              <a:t>72 saat tedaviden sonra hala </a:t>
            </a:r>
            <a:r>
              <a:rPr lang="tr-TR" dirty="0" smtClean="0"/>
              <a:t>ateş </a:t>
            </a:r>
            <a:r>
              <a:rPr lang="tr-TR" dirty="0"/>
              <a:t>devam </a:t>
            </a:r>
            <a:r>
              <a:rPr lang="tr-TR" dirty="0" smtClean="0"/>
              <a:t>ediyorsa </a:t>
            </a:r>
            <a:r>
              <a:rPr lang="tr-TR" dirty="0" err="1"/>
              <a:t>ürolitiazis</a:t>
            </a:r>
            <a:r>
              <a:rPr lang="tr-TR" dirty="0"/>
              <a:t>, </a:t>
            </a:r>
            <a:r>
              <a:rPr lang="tr-TR" dirty="0" err="1"/>
              <a:t>renal</a:t>
            </a:r>
            <a:r>
              <a:rPr lang="tr-TR" dirty="0"/>
              <a:t> ya da </a:t>
            </a:r>
            <a:r>
              <a:rPr lang="tr-TR" dirty="0" err="1"/>
              <a:t>perinefrik</a:t>
            </a:r>
            <a:r>
              <a:rPr lang="tr-TR" dirty="0"/>
              <a:t> </a:t>
            </a:r>
            <a:r>
              <a:rPr lang="tr-TR" dirty="0" smtClean="0"/>
              <a:t>apseler </a:t>
            </a:r>
            <a:r>
              <a:rPr lang="tr-TR" dirty="0"/>
              <a:t>gibi </a:t>
            </a:r>
            <a:r>
              <a:rPr lang="tr-TR" dirty="0" smtClean="0"/>
              <a:t>başka </a:t>
            </a:r>
            <a:r>
              <a:rPr lang="tr-TR" dirty="0"/>
              <a:t>komplike edici faktörleri </a:t>
            </a:r>
            <a:r>
              <a:rPr lang="tr-TR" dirty="0" smtClean="0"/>
              <a:t>dışlamak, ileri tetkik ve tedavi amacıyla sevk düşünülmeli.</a:t>
            </a:r>
            <a:endParaRPr lang="tr-TR" dirty="0"/>
          </a:p>
          <a:p>
            <a:pPr marL="228600" lvl="1">
              <a:spcBef>
                <a:spcPts val="1000"/>
              </a:spcBef>
            </a:pPr>
            <a:endParaRPr lang="tr-TR" sz="1100" dirty="0" smtClean="0"/>
          </a:p>
          <a:p>
            <a:pPr marL="228600" lvl="1">
              <a:spcBef>
                <a:spcPts val="1000"/>
              </a:spcBef>
            </a:pPr>
            <a:endParaRPr lang="tr-TR" sz="700" dirty="0" smtClean="0"/>
          </a:p>
          <a:p>
            <a:pPr marL="228600" lvl="1">
              <a:spcBef>
                <a:spcPts val="1000"/>
              </a:spcBef>
            </a:pPr>
            <a:endParaRPr lang="tr-TR" sz="700" dirty="0"/>
          </a:p>
          <a:p>
            <a:pPr marL="228600" lvl="1">
              <a:spcBef>
                <a:spcPts val="1000"/>
              </a:spcBef>
            </a:pPr>
            <a:endParaRPr lang="tr-TR" sz="700" dirty="0" smtClean="0"/>
          </a:p>
          <a:p>
            <a:pPr marL="228600" lvl="1">
              <a:spcBef>
                <a:spcPts val="1000"/>
              </a:spcBef>
            </a:pPr>
            <a:endParaRPr lang="tr-TR" sz="700" dirty="0"/>
          </a:p>
          <a:p>
            <a:pPr marL="228600" lvl="1">
              <a:spcBef>
                <a:spcPts val="1000"/>
              </a:spcBef>
            </a:pPr>
            <a:endParaRPr lang="tr-TR" sz="700" dirty="0" smtClean="0"/>
          </a:p>
          <a:p>
            <a:pPr marL="228600" lvl="1">
              <a:spcBef>
                <a:spcPts val="1000"/>
              </a:spcBef>
            </a:pPr>
            <a:endParaRPr lang="tr-TR" sz="700" dirty="0"/>
          </a:p>
          <a:p>
            <a:pPr marL="228600" lvl="1">
              <a:spcBef>
                <a:spcPts val="1000"/>
              </a:spcBef>
            </a:pPr>
            <a:r>
              <a:rPr lang="en-US" sz="600" dirty="0" smtClean="0"/>
              <a:t>Roberts </a:t>
            </a:r>
            <a:r>
              <a:rPr lang="en-US" sz="600" dirty="0"/>
              <a:t>FJ. Quantitative urine culture in patients with urinary tract infection and bacteremia. Am J </a:t>
            </a:r>
            <a:r>
              <a:rPr lang="en-US" sz="600" dirty="0" err="1"/>
              <a:t>Clin</a:t>
            </a:r>
            <a:r>
              <a:rPr lang="en-US" sz="600" dirty="0"/>
              <a:t> </a:t>
            </a:r>
            <a:r>
              <a:rPr lang="en-US" sz="600" dirty="0" err="1"/>
              <a:t>Pathol</a:t>
            </a:r>
            <a:r>
              <a:rPr lang="en-US" sz="600" dirty="0"/>
              <a:t> 1986;85:616-618. http://www.ncbi.nlm.nih.gov/entrez/query.fcgi?cmd=Retrieve&amp;db=pubmed&amp;dopt=Abstract&amp;list_uids= 3706200&amp;query_hl=47</a:t>
            </a:r>
            <a:endParaRPr lang="tr-TR" sz="600" dirty="0"/>
          </a:p>
          <a:p>
            <a:pPr marL="228600" lvl="1">
              <a:spcBef>
                <a:spcPts val="1000"/>
              </a:spcBef>
            </a:pP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9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KOMPLİKE OLMAYAN PİYELONEFRİT TEDAVİSİ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İdrar </a:t>
            </a:r>
            <a:r>
              <a:rPr lang="tr-TR" dirty="0"/>
              <a:t>kültürü ve kan kültürü </a:t>
            </a:r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Ampirik </a:t>
            </a:r>
            <a:r>
              <a:rPr lang="tr-TR" dirty="0"/>
              <a:t>tedavi </a:t>
            </a:r>
            <a:r>
              <a:rPr lang="tr-TR" dirty="0" smtClean="0"/>
              <a:t>başlanmalı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Kültür </a:t>
            </a:r>
            <a:r>
              <a:rPr lang="tr-TR" dirty="0"/>
              <a:t>sonuçlarına göre tedavi </a:t>
            </a:r>
            <a:r>
              <a:rPr lang="tr-TR" dirty="0" smtClean="0"/>
              <a:t>düzenlenmeli 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sz="600" dirty="0"/>
              <a:t>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  <a:r>
              <a:rPr lang="tr-TR" sz="600" b="1" dirty="0"/>
              <a:t> 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endParaRPr lang="tr-TR" sz="2400" dirty="0" smtClean="0"/>
          </a:p>
          <a:p>
            <a:endParaRPr lang="tr-TR" sz="2400" dirty="0" smtClean="0"/>
          </a:p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Picture 2" descr="İDRAR KÜLTÜRÜ NEDİR?NASIL YAPILIR? – DOKTORUMNEDİ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622374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AKUT KOMPLİKE OLMAYAN PİYELONEFRİT TEDAVİSİ</a:t>
            </a:r>
            <a:endParaRPr lang="tr-TR" sz="3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4" y="2181340"/>
            <a:ext cx="11532752" cy="3139807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endParaRPr lang="tr-TR" sz="800" dirty="0" smtClean="0"/>
          </a:p>
          <a:p>
            <a:pPr marL="228600" lvl="1">
              <a:spcBef>
                <a:spcPts val="1000"/>
              </a:spcBef>
            </a:pPr>
            <a:endParaRPr lang="tr-TR" sz="800" dirty="0"/>
          </a:p>
          <a:p>
            <a:pPr marL="228600" lvl="1">
              <a:spcBef>
                <a:spcPts val="1000"/>
              </a:spcBef>
            </a:pPr>
            <a:endParaRPr lang="tr-TR" sz="800" dirty="0" smtClean="0"/>
          </a:p>
          <a:p>
            <a:pPr marL="228600" lvl="1">
              <a:spcBef>
                <a:spcPts val="1000"/>
              </a:spcBef>
            </a:pPr>
            <a:endParaRPr lang="tr-TR" sz="800" dirty="0"/>
          </a:p>
          <a:p>
            <a:pPr marL="228600" lvl="1">
              <a:spcBef>
                <a:spcPts val="1000"/>
              </a:spcBef>
            </a:pPr>
            <a:endParaRPr lang="tr-TR" sz="800" dirty="0" smtClean="0"/>
          </a:p>
          <a:p>
            <a:pPr marL="228600" lvl="1">
              <a:spcBef>
                <a:spcPts val="1000"/>
              </a:spcBef>
            </a:pPr>
            <a:endParaRPr lang="tr-TR" sz="800" dirty="0"/>
          </a:p>
          <a:p>
            <a:pPr marL="228600" lvl="1">
              <a:spcBef>
                <a:spcPts val="1000"/>
              </a:spcBef>
            </a:pPr>
            <a:endParaRPr lang="tr-TR" sz="800" dirty="0" smtClean="0"/>
          </a:p>
          <a:p>
            <a:pPr marL="228600" lvl="1">
              <a:spcBef>
                <a:spcPts val="1000"/>
              </a:spcBef>
            </a:pPr>
            <a:endParaRPr lang="tr-TR" sz="800" dirty="0"/>
          </a:p>
          <a:p>
            <a:pPr marL="228600" lvl="1">
              <a:spcBef>
                <a:spcPts val="1000"/>
              </a:spcBef>
            </a:pPr>
            <a:endParaRPr lang="tr-TR" sz="800" dirty="0" smtClean="0"/>
          </a:p>
          <a:p>
            <a:pPr marL="228600" lvl="1">
              <a:spcBef>
                <a:spcPts val="1000"/>
              </a:spcBef>
            </a:pPr>
            <a:endParaRPr lang="tr-TR" sz="800" dirty="0"/>
          </a:p>
          <a:p>
            <a:pPr marL="228600" lvl="1">
              <a:spcBef>
                <a:spcPts val="1000"/>
              </a:spcBef>
            </a:pPr>
            <a:endParaRPr lang="tr-TR" sz="800" dirty="0" smtClean="0"/>
          </a:p>
          <a:p>
            <a:pPr marL="228600" lvl="1">
              <a:spcBef>
                <a:spcPts val="1000"/>
              </a:spcBef>
            </a:pPr>
            <a:endParaRPr lang="tr-TR" sz="800" dirty="0"/>
          </a:p>
          <a:p>
            <a:pPr marL="228600" lvl="1">
              <a:spcBef>
                <a:spcPts val="1000"/>
              </a:spcBef>
            </a:pPr>
            <a:endParaRPr lang="tr-TR" sz="800" dirty="0" smtClean="0"/>
          </a:p>
          <a:p>
            <a:pPr marL="228600" lvl="1">
              <a:spcBef>
                <a:spcPts val="1000"/>
              </a:spcBef>
            </a:pPr>
            <a:endParaRPr lang="tr-TR" sz="800" dirty="0"/>
          </a:p>
          <a:p>
            <a:pPr marL="228600" lvl="1">
              <a:spcBef>
                <a:spcPts val="1000"/>
              </a:spcBef>
            </a:pPr>
            <a:endParaRPr lang="tr-TR" sz="800" dirty="0" smtClean="0"/>
          </a:p>
          <a:p>
            <a:pPr marL="228600" lvl="1">
              <a:spcBef>
                <a:spcPts val="1000"/>
              </a:spcBef>
            </a:pPr>
            <a:endParaRPr lang="tr-TR" sz="800" dirty="0"/>
          </a:p>
          <a:p>
            <a:pPr marL="228600" lvl="1">
              <a:spcBef>
                <a:spcPts val="1000"/>
              </a:spcBef>
            </a:pPr>
            <a:endParaRPr lang="tr-TR" sz="800" dirty="0" smtClean="0"/>
          </a:p>
          <a:p>
            <a:pPr marL="228600" lvl="1">
              <a:spcBef>
                <a:spcPts val="1000"/>
              </a:spcBef>
            </a:pPr>
            <a:endParaRPr lang="tr-TR" sz="800" dirty="0"/>
          </a:p>
          <a:p>
            <a:pPr marL="228600" lvl="1">
              <a:spcBef>
                <a:spcPts val="1000"/>
              </a:spcBef>
            </a:pPr>
            <a:r>
              <a:rPr lang="tr-TR" sz="600" dirty="0" smtClean="0"/>
              <a:t>İdrar ve Erkek </a:t>
            </a:r>
            <a:r>
              <a:rPr lang="tr-TR" sz="600" dirty="0" err="1" smtClean="0"/>
              <a:t>Genital</a:t>
            </a:r>
            <a:r>
              <a:rPr lang="tr-TR" sz="600" dirty="0" smtClean="0"/>
              <a:t> Enfeksiyonlarının Tedavisine İlişkin Kılavuz(</a:t>
            </a:r>
            <a:r>
              <a:rPr lang="tr-TR" sz="600" dirty="0" err="1" smtClean="0"/>
              <a:t>European</a:t>
            </a:r>
            <a:r>
              <a:rPr lang="tr-TR" sz="600" dirty="0" smtClean="0"/>
              <a:t> </a:t>
            </a:r>
            <a:r>
              <a:rPr lang="tr-TR" sz="600" dirty="0" err="1" smtClean="0"/>
              <a:t>Association</a:t>
            </a:r>
            <a:r>
              <a:rPr lang="tr-TR" sz="600" dirty="0" smtClean="0"/>
              <a:t> of </a:t>
            </a:r>
            <a:r>
              <a:rPr lang="tr-TR" sz="600" dirty="0" err="1" smtClean="0"/>
              <a:t>Urology</a:t>
            </a:r>
            <a:r>
              <a:rPr lang="tr-TR" sz="600" dirty="0" smtClean="0"/>
              <a:t>)(https://www.uroturk.org.tr/urolojiData/Document/1352014152850-MaleGenital.pdf)</a:t>
            </a:r>
            <a:r>
              <a:rPr lang="tr-TR" sz="600" b="1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5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 smtClean="0"/>
              <a:t>KOMPLİKE İYE</a:t>
            </a:r>
            <a:endParaRPr lang="tr-TR" sz="3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b="1" dirty="0" smtClean="0"/>
          </a:p>
          <a:p>
            <a:pPr marL="0" indent="0">
              <a:buNone/>
            </a:pPr>
            <a:r>
              <a:rPr lang="tr-TR" sz="2400" b="1" dirty="0" smtClean="0"/>
              <a:t>Potansiyel </a:t>
            </a:r>
            <a:r>
              <a:rPr lang="tr-TR" sz="2400" b="1" dirty="0"/>
              <a:t>olarak </a:t>
            </a:r>
            <a:r>
              <a:rPr lang="tr-TR" sz="2400" b="1" dirty="0" smtClean="0"/>
              <a:t>komplike </a:t>
            </a:r>
            <a:r>
              <a:rPr lang="tr-TR" sz="2400" b="1" dirty="0" err="1"/>
              <a:t>İYE'yi</a:t>
            </a:r>
            <a:r>
              <a:rPr lang="tr-TR" sz="2400" b="1" dirty="0"/>
              <a:t> düşündüren faktörler</a:t>
            </a:r>
          </a:p>
          <a:p>
            <a:r>
              <a:rPr lang="tr-TR" sz="2400" dirty="0" err="1" smtClean="0"/>
              <a:t>İmmünsupresyon</a:t>
            </a:r>
            <a:endParaRPr lang="tr-TR" sz="2400" dirty="0" smtClean="0"/>
          </a:p>
          <a:p>
            <a:r>
              <a:rPr lang="tr-TR" sz="2400" dirty="0"/>
              <a:t>Hastanede kazanılmış </a:t>
            </a:r>
            <a:r>
              <a:rPr lang="tr-TR" sz="2400" dirty="0" smtClean="0"/>
              <a:t>enfeksiyon</a:t>
            </a:r>
          </a:p>
          <a:p>
            <a:r>
              <a:rPr lang="tr-TR" sz="2400" dirty="0" smtClean="0"/>
              <a:t>Gebelik</a:t>
            </a:r>
          </a:p>
          <a:p>
            <a:r>
              <a:rPr lang="tr-TR" sz="2400" dirty="0" smtClean="0"/>
              <a:t>Sistemik hastalıklar (DM vb.)</a:t>
            </a:r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3 </a:t>
            </a:r>
            <a:r>
              <a:rPr lang="tr-TR" dirty="0"/>
              <a:t>günlük uygun antibiyotik tedavisi ile iyileşmeyen </a:t>
            </a:r>
            <a:r>
              <a:rPr lang="tr-TR" dirty="0" smtClean="0"/>
              <a:t>sistit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Çoklu ilaca dirençli bakteri içeren sistit </a:t>
            </a:r>
            <a:endParaRPr lang="tr-TR" dirty="0" smtClean="0"/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  <a:r>
              <a:rPr lang="tr-TR" sz="600" b="1" dirty="0"/>
              <a:t> 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13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9867" y="624110"/>
            <a:ext cx="10454745" cy="891181"/>
          </a:xfrm>
        </p:spPr>
        <p:txBody>
          <a:bodyPr>
            <a:normAutofit/>
          </a:bodyPr>
          <a:lstStyle/>
          <a:p>
            <a:r>
              <a:rPr lang="tr-TR" sz="3800" b="1" dirty="0" smtClean="0"/>
              <a:t>ÖĞRENİM HEDEFLERİ</a:t>
            </a:r>
            <a:endParaRPr lang="tr-TR" sz="3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9867" y="1619795"/>
            <a:ext cx="10454745" cy="4911634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İdrar yolu enfeksiyonu(İYE) tanımını yapabilmek</a:t>
            </a:r>
          </a:p>
          <a:p>
            <a:endParaRPr lang="tr-TR" sz="2400" dirty="0" smtClean="0"/>
          </a:p>
          <a:p>
            <a:r>
              <a:rPr lang="tr-TR" sz="2400" dirty="0" smtClean="0"/>
              <a:t>İYE sıklığı ve risk faktörlerini tanımlayabilmek</a:t>
            </a:r>
          </a:p>
          <a:p>
            <a:endParaRPr lang="tr-TR" sz="2400" dirty="0" smtClean="0"/>
          </a:p>
          <a:p>
            <a:r>
              <a:rPr lang="tr-TR" sz="2400" dirty="0" smtClean="0"/>
              <a:t>İYE sınıflamasını yapabilmek</a:t>
            </a:r>
          </a:p>
          <a:p>
            <a:endParaRPr lang="tr-TR" sz="2400" dirty="0" smtClean="0"/>
          </a:p>
          <a:p>
            <a:r>
              <a:rPr lang="tr-TR" sz="2400" dirty="0" smtClean="0"/>
              <a:t>İYE tanı kriterlerini ve kırmızı bayrak semptomlarını sayabilmek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İYE tedavisindeki yaklaşımları  ve kullanılan ilaçları sayabilmek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2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KOMPLİKE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nb-NO" dirty="0" smtClean="0"/>
              <a:t>Erkek</a:t>
            </a:r>
            <a:r>
              <a:rPr lang="tr-TR" dirty="0" smtClean="0"/>
              <a:t> cinsiyet</a:t>
            </a:r>
          </a:p>
          <a:p>
            <a:pPr marL="228600" lvl="1">
              <a:spcBef>
                <a:spcPts val="1000"/>
              </a:spcBef>
            </a:pPr>
            <a:r>
              <a:rPr lang="tr-TR" dirty="0" err="1"/>
              <a:t>Postmenapozal</a:t>
            </a:r>
            <a:r>
              <a:rPr lang="tr-TR" dirty="0"/>
              <a:t> </a:t>
            </a:r>
            <a:r>
              <a:rPr lang="tr-TR" dirty="0" smtClean="0"/>
              <a:t>hasta</a:t>
            </a:r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Diyabetik </a:t>
            </a:r>
            <a:r>
              <a:rPr lang="tr-TR" dirty="0"/>
              <a:t>hasta </a:t>
            </a: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Yaşlılık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Yakın zamanda antibiyotik </a:t>
            </a:r>
            <a:r>
              <a:rPr lang="tr-TR" dirty="0" smtClean="0"/>
              <a:t>kullanımı</a:t>
            </a: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&gt;</a:t>
            </a:r>
            <a:r>
              <a:rPr lang="tr-TR" dirty="0"/>
              <a:t>7 gün devam eden </a:t>
            </a:r>
            <a:r>
              <a:rPr lang="tr-TR" dirty="0" smtClean="0"/>
              <a:t>semptomlar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  <a:r>
              <a:rPr lang="tr-TR" sz="600" b="1" dirty="0"/>
              <a:t> 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86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KOMPLİKE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Üriner</a:t>
            </a:r>
            <a:r>
              <a:rPr lang="tr-TR" sz="2400" dirty="0" smtClean="0"/>
              <a:t> akım obstrüksiyonu </a:t>
            </a:r>
            <a:r>
              <a:rPr lang="tr-TR" sz="2400" dirty="0"/>
              <a:t>(</a:t>
            </a:r>
            <a:r>
              <a:rPr lang="tr-TR" sz="2400" dirty="0" err="1"/>
              <a:t>konjenital</a:t>
            </a:r>
            <a:r>
              <a:rPr lang="tr-TR" sz="2400" dirty="0"/>
              <a:t>/kazanılmış)</a:t>
            </a:r>
          </a:p>
          <a:p>
            <a:pPr marL="228600" lvl="1">
              <a:spcBef>
                <a:spcPts val="1000"/>
              </a:spcBef>
            </a:pPr>
            <a:r>
              <a:rPr lang="tr-TR" dirty="0" err="1"/>
              <a:t>Üriner</a:t>
            </a:r>
            <a:r>
              <a:rPr lang="tr-TR" dirty="0"/>
              <a:t> sistemde yabancı madde varlığı (</a:t>
            </a:r>
            <a:r>
              <a:rPr lang="tr-TR" dirty="0" err="1"/>
              <a:t>foley</a:t>
            </a:r>
            <a:r>
              <a:rPr lang="tr-TR" dirty="0"/>
              <a:t> sonda, </a:t>
            </a:r>
            <a:r>
              <a:rPr lang="tr-TR" dirty="0" err="1"/>
              <a:t>stent</a:t>
            </a:r>
            <a:r>
              <a:rPr lang="tr-TR" dirty="0"/>
              <a:t> , </a:t>
            </a:r>
            <a:r>
              <a:rPr lang="tr-TR" dirty="0" err="1"/>
              <a:t>kateter</a:t>
            </a:r>
            <a:r>
              <a:rPr lang="tr-TR" dirty="0"/>
              <a:t> , </a:t>
            </a:r>
            <a:r>
              <a:rPr lang="tr-TR" dirty="0" err="1"/>
              <a:t>nefrostomi</a:t>
            </a:r>
            <a:r>
              <a:rPr lang="tr-TR" dirty="0" smtClean="0"/>
              <a:t>)</a:t>
            </a:r>
            <a:endParaRPr lang="tr-TR" sz="2400" dirty="0" smtClean="0"/>
          </a:p>
          <a:p>
            <a:r>
              <a:rPr lang="tr-TR" sz="2400" dirty="0" err="1" smtClean="0"/>
              <a:t>Üriner</a:t>
            </a:r>
            <a:r>
              <a:rPr lang="tr-TR" sz="2400" dirty="0" smtClean="0"/>
              <a:t> </a:t>
            </a:r>
            <a:r>
              <a:rPr lang="tr-TR" sz="2400" dirty="0"/>
              <a:t>sistemin fonksiyonel anomalileri(</a:t>
            </a:r>
            <a:r>
              <a:rPr lang="tr-TR" sz="2400" dirty="0" err="1"/>
              <a:t>Nörojenik</a:t>
            </a:r>
            <a:r>
              <a:rPr lang="tr-TR" sz="2400" dirty="0"/>
              <a:t> mesane </a:t>
            </a:r>
            <a:r>
              <a:rPr lang="tr-TR" sz="2400" dirty="0" smtClean="0"/>
              <a:t>, </a:t>
            </a:r>
            <a:r>
              <a:rPr lang="tr-TR" sz="2400" dirty="0" err="1" smtClean="0"/>
              <a:t>Spinal</a:t>
            </a:r>
            <a:r>
              <a:rPr lang="tr-TR" sz="2400" dirty="0" smtClean="0"/>
              <a:t> </a:t>
            </a:r>
            <a:r>
              <a:rPr lang="tr-TR" sz="2400" dirty="0" err="1"/>
              <a:t>kord</a:t>
            </a:r>
            <a:r>
              <a:rPr lang="tr-TR" sz="2400" dirty="0"/>
              <a:t> </a:t>
            </a:r>
            <a:r>
              <a:rPr lang="tr-TR" sz="2400" dirty="0" smtClean="0"/>
              <a:t>hasarı , VUR</a:t>
            </a:r>
            <a:r>
              <a:rPr lang="tr-TR" sz="2400" dirty="0"/>
              <a:t>) </a:t>
            </a:r>
          </a:p>
          <a:p>
            <a:r>
              <a:rPr lang="tr-TR" sz="2400" dirty="0" err="1" smtClean="0"/>
              <a:t>Üriner</a:t>
            </a:r>
            <a:r>
              <a:rPr lang="tr-TR" sz="2400" dirty="0" smtClean="0"/>
              <a:t> </a:t>
            </a:r>
            <a:r>
              <a:rPr lang="tr-TR" sz="2400" dirty="0"/>
              <a:t>sistemin yapısal anomali </a:t>
            </a:r>
            <a:r>
              <a:rPr lang="tr-TR" sz="2400" dirty="0" smtClean="0"/>
              <a:t>(</a:t>
            </a:r>
            <a:r>
              <a:rPr lang="tr-TR" sz="2400" dirty="0" err="1" smtClean="0"/>
              <a:t>Amfizematöz</a:t>
            </a:r>
            <a:r>
              <a:rPr lang="tr-TR" sz="2400" dirty="0" smtClean="0"/>
              <a:t> </a:t>
            </a:r>
            <a:r>
              <a:rPr lang="tr-TR" sz="2400" dirty="0" err="1"/>
              <a:t>pyelonefrit</a:t>
            </a:r>
            <a:r>
              <a:rPr lang="tr-TR" sz="2400" dirty="0"/>
              <a:t> </a:t>
            </a:r>
            <a:r>
              <a:rPr lang="tr-TR" sz="2400" dirty="0" smtClean="0"/>
              <a:t>, </a:t>
            </a:r>
            <a:r>
              <a:rPr lang="tr-TR" sz="2400" dirty="0" err="1" smtClean="0"/>
              <a:t>Polikistik</a:t>
            </a:r>
            <a:r>
              <a:rPr lang="tr-TR" sz="2400" dirty="0" smtClean="0"/>
              <a:t> </a:t>
            </a:r>
            <a:r>
              <a:rPr lang="tr-TR" sz="2400" dirty="0"/>
              <a:t>böbrek hastalığı)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Geçirilmiş </a:t>
            </a:r>
            <a:r>
              <a:rPr lang="tr-TR" dirty="0" err="1"/>
              <a:t>üriner</a:t>
            </a:r>
            <a:r>
              <a:rPr lang="tr-TR" dirty="0"/>
              <a:t> sistem operasyonu </a:t>
            </a:r>
            <a:r>
              <a:rPr lang="tr-TR" dirty="0" smtClean="0"/>
              <a:t>öyküsü</a:t>
            </a:r>
          </a:p>
          <a:p>
            <a:pPr marL="228600" lvl="1">
              <a:spcBef>
                <a:spcPts val="1000"/>
              </a:spcBef>
            </a:pPr>
            <a:endParaRPr lang="tr-TR" sz="2400" dirty="0"/>
          </a:p>
          <a:p>
            <a:pPr marL="228600" lvl="1">
              <a:spcBef>
                <a:spcPts val="1000"/>
              </a:spcBef>
            </a:pPr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  <a:r>
              <a:rPr lang="tr-TR" sz="600" b="1" dirty="0"/>
              <a:t> </a:t>
            </a:r>
          </a:p>
          <a:p>
            <a:pPr marL="228600" lvl="1">
              <a:spcBef>
                <a:spcPts val="1000"/>
              </a:spcBef>
            </a:pP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09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KOMPLİKE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endParaRPr lang="tr-TR" b="1" dirty="0" smtClean="0"/>
          </a:p>
          <a:p>
            <a:pPr marL="228600" lvl="1">
              <a:spcBef>
                <a:spcPts val="1000"/>
              </a:spcBef>
            </a:pPr>
            <a:r>
              <a:rPr lang="tr-TR" sz="2600" b="1" dirty="0" smtClean="0"/>
              <a:t>Semptom </a:t>
            </a:r>
            <a:r>
              <a:rPr lang="tr-TR" sz="2600" b="1" dirty="0"/>
              <a:t>ve Fizik </a:t>
            </a:r>
            <a:r>
              <a:rPr lang="tr-TR" sz="2600" b="1" dirty="0" smtClean="0"/>
              <a:t>Muayene</a:t>
            </a:r>
            <a:endParaRPr lang="tr-TR" sz="2600" dirty="0" smtClean="0"/>
          </a:p>
          <a:p>
            <a:pPr marL="685800" lvl="2">
              <a:spcBef>
                <a:spcPts val="1000"/>
              </a:spcBef>
            </a:pPr>
            <a:r>
              <a:rPr lang="tr-TR" sz="2600" dirty="0" err="1" smtClean="0"/>
              <a:t>Ates</a:t>
            </a:r>
            <a:r>
              <a:rPr lang="tr-TR" sz="2600" dirty="0"/>
              <a:t>̧, </a:t>
            </a:r>
            <a:endParaRPr lang="tr-TR" sz="2600" dirty="0" smtClean="0"/>
          </a:p>
          <a:p>
            <a:pPr marL="685800" lvl="2">
              <a:spcBef>
                <a:spcPts val="1000"/>
              </a:spcBef>
            </a:pPr>
            <a:r>
              <a:rPr lang="tr-TR" sz="2600" dirty="0"/>
              <a:t>Y</a:t>
            </a:r>
            <a:r>
              <a:rPr lang="tr-TR" sz="2600" dirty="0" smtClean="0"/>
              <a:t>an </a:t>
            </a:r>
            <a:r>
              <a:rPr lang="tr-TR" sz="2600" dirty="0" err="1"/>
              <a:t>ağrısı</a:t>
            </a:r>
            <a:r>
              <a:rPr lang="tr-TR" sz="2600" dirty="0"/>
              <a:t>, </a:t>
            </a:r>
            <a:endParaRPr lang="tr-TR" sz="2600" dirty="0" smtClean="0"/>
          </a:p>
          <a:p>
            <a:pPr marL="685800" lvl="2">
              <a:spcBef>
                <a:spcPts val="1000"/>
              </a:spcBef>
            </a:pPr>
            <a:r>
              <a:rPr lang="tr-TR" sz="2600" dirty="0"/>
              <a:t>B</a:t>
            </a:r>
            <a:r>
              <a:rPr lang="tr-TR" sz="2600" dirty="0" smtClean="0"/>
              <a:t>ulantı-kusma</a:t>
            </a:r>
            <a:r>
              <a:rPr lang="tr-TR" sz="2600" dirty="0"/>
              <a:t>, </a:t>
            </a:r>
            <a:endParaRPr lang="tr-TR" sz="2600" dirty="0" smtClean="0"/>
          </a:p>
          <a:p>
            <a:pPr marL="685800" lvl="2">
              <a:spcBef>
                <a:spcPts val="1000"/>
              </a:spcBef>
            </a:pPr>
            <a:r>
              <a:rPr lang="tr-TR" sz="2600" dirty="0" err="1" smtClean="0"/>
              <a:t>Dizüri</a:t>
            </a:r>
            <a:r>
              <a:rPr lang="tr-TR" sz="2600" dirty="0" smtClean="0"/>
              <a:t>, </a:t>
            </a:r>
          </a:p>
          <a:p>
            <a:pPr marL="685800" lvl="2">
              <a:spcBef>
                <a:spcPts val="1000"/>
              </a:spcBef>
            </a:pPr>
            <a:r>
              <a:rPr lang="tr-TR" sz="2600" dirty="0" err="1"/>
              <a:t>H</a:t>
            </a:r>
            <a:r>
              <a:rPr lang="tr-TR" sz="2600" dirty="0" err="1" smtClean="0"/>
              <a:t>ematüri</a:t>
            </a:r>
            <a:r>
              <a:rPr lang="tr-TR" sz="2600" dirty="0"/>
              <a:t>, </a:t>
            </a:r>
            <a:endParaRPr lang="tr-TR" sz="2600" dirty="0" smtClean="0"/>
          </a:p>
          <a:p>
            <a:pPr marL="685800" lvl="2">
              <a:spcBef>
                <a:spcPts val="1000"/>
              </a:spcBef>
            </a:pPr>
            <a:r>
              <a:rPr lang="tr-TR" sz="2600" dirty="0"/>
              <a:t>S</a:t>
            </a:r>
            <a:r>
              <a:rPr lang="tr-TR" sz="2600" dirty="0" smtClean="0"/>
              <a:t>ık </a:t>
            </a:r>
            <a:r>
              <a:rPr lang="tr-TR" sz="2600" dirty="0"/>
              <a:t>idrara </a:t>
            </a:r>
            <a:r>
              <a:rPr lang="tr-TR" sz="2600" dirty="0" smtClean="0"/>
              <a:t>çıkma</a:t>
            </a:r>
          </a:p>
          <a:p>
            <a:pPr marL="685800" lvl="2">
              <a:spcBef>
                <a:spcPts val="1000"/>
              </a:spcBef>
            </a:pPr>
            <a:endParaRPr lang="tr-TR" sz="2400" dirty="0"/>
          </a:p>
          <a:p>
            <a:pPr marL="685800" lvl="2">
              <a:spcBef>
                <a:spcPts val="1000"/>
              </a:spcBef>
            </a:pPr>
            <a:endParaRPr lang="tr-TR" sz="800" dirty="0" smtClean="0"/>
          </a:p>
          <a:p>
            <a:pPr marL="685800" lvl="2">
              <a:spcBef>
                <a:spcPts val="1000"/>
              </a:spcBef>
            </a:pPr>
            <a:r>
              <a:rPr lang="tr-TR" sz="600" dirty="0" smtClean="0"/>
              <a:t>Robert </a:t>
            </a:r>
            <a:r>
              <a:rPr lang="tr-TR" sz="600" dirty="0" err="1"/>
              <a:t>E.Rakel,MD</a:t>
            </a:r>
            <a:r>
              <a:rPr lang="tr-TR" sz="600" dirty="0"/>
              <a:t> , David </a:t>
            </a:r>
            <a:r>
              <a:rPr lang="tr-TR" sz="600" dirty="0" err="1"/>
              <a:t>P.Rakel,MD</a:t>
            </a:r>
            <a:r>
              <a:rPr lang="tr-TR" sz="600" dirty="0"/>
              <a:t>, Aile Hekimliği Uygulamaları </a:t>
            </a:r>
            <a:r>
              <a:rPr lang="tr-TR" sz="600" dirty="0" err="1"/>
              <a:t>Sf</a:t>
            </a:r>
            <a:r>
              <a:rPr lang="tr-TR" sz="600" dirty="0"/>
              <a:t> 990</a:t>
            </a:r>
          </a:p>
          <a:p>
            <a:pPr marL="685800" lvl="2">
              <a:spcBef>
                <a:spcPts val="1000"/>
              </a:spcBef>
            </a:pPr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  <a:r>
              <a:rPr lang="tr-TR" sz="600" b="1" dirty="0"/>
              <a:t> </a:t>
            </a:r>
          </a:p>
          <a:p>
            <a:pPr marL="685800" lvl="2">
              <a:spcBef>
                <a:spcPts val="1000"/>
              </a:spcBef>
            </a:pPr>
            <a:endParaRPr lang="tr-TR" sz="2400" dirty="0"/>
          </a:p>
          <a:p>
            <a:endParaRPr lang="tr-TR" dirty="0"/>
          </a:p>
        </p:txBody>
      </p:sp>
      <p:pic>
        <p:nvPicPr>
          <p:cNvPr id="4" name="Picture 2" descr="Urinary Tract Infection - Complicated Signs And Symptoms | MIMS Malay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78" y="1027906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KOMPLİKE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 marL="0" indent="0">
              <a:buNone/>
            </a:pPr>
            <a:r>
              <a:rPr lang="tr-TR" sz="2400" dirty="0" smtClean="0"/>
              <a:t>Akut </a:t>
            </a:r>
            <a:r>
              <a:rPr lang="tr-TR" sz="2400" dirty="0"/>
              <a:t>komplike </a:t>
            </a:r>
            <a:r>
              <a:rPr lang="tr-TR" sz="2400" dirty="0" smtClean="0"/>
              <a:t>İYE </a:t>
            </a:r>
            <a:r>
              <a:rPr lang="tr-TR" sz="2400" dirty="0"/>
              <a:t>olan hastalar</a:t>
            </a:r>
          </a:p>
          <a:p>
            <a:pPr lvl="1"/>
            <a:r>
              <a:rPr lang="tr-TR" dirty="0" err="1"/>
              <a:t>Bakteriyemi</a:t>
            </a:r>
            <a:endParaRPr lang="tr-TR" dirty="0"/>
          </a:p>
          <a:p>
            <a:pPr lvl="1"/>
            <a:r>
              <a:rPr lang="tr-TR" dirty="0" err="1"/>
              <a:t>Sepsis</a:t>
            </a:r>
            <a:endParaRPr lang="tr-TR" dirty="0"/>
          </a:p>
          <a:p>
            <a:pPr lvl="1"/>
            <a:r>
              <a:rPr lang="tr-TR" dirty="0"/>
              <a:t>Akut böbrek yetmezliği</a:t>
            </a:r>
          </a:p>
          <a:p>
            <a:pPr lvl="1"/>
            <a:r>
              <a:rPr lang="tr-TR" dirty="0"/>
              <a:t>Çoklu organ yetmezliği </a:t>
            </a:r>
          </a:p>
          <a:p>
            <a:pPr lvl="1"/>
            <a:r>
              <a:rPr lang="tr-TR" dirty="0"/>
              <a:t>Şok tablolarıyla </a:t>
            </a:r>
            <a:r>
              <a:rPr lang="tr-TR" dirty="0" smtClean="0"/>
              <a:t>başvurabilir</a:t>
            </a:r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  <a:r>
              <a:rPr lang="tr-TR" sz="600" b="1" dirty="0"/>
              <a:t> </a:t>
            </a:r>
          </a:p>
          <a:p>
            <a:pPr lvl="1"/>
            <a:endParaRPr lang="tr-TR" dirty="0"/>
          </a:p>
          <a:p>
            <a:pPr marL="0" lvl="1" indent="0">
              <a:spcBef>
                <a:spcPts val="1000"/>
              </a:spcBef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81" y="2310295"/>
            <a:ext cx="3471921" cy="24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51706"/>
            <a:ext cx="10515600" cy="1325563"/>
          </a:xfrm>
        </p:spPr>
        <p:txBody>
          <a:bodyPr>
            <a:normAutofit/>
          </a:bodyPr>
          <a:lstStyle/>
          <a:p>
            <a:r>
              <a:rPr lang="tr-TR" sz="3800" b="1" dirty="0"/>
              <a:t>KOMPLİKE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772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 smtClean="0"/>
              <a:t>TEDAVİ</a:t>
            </a:r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Komplike </a:t>
            </a:r>
            <a:r>
              <a:rPr lang="tr-TR" dirty="0"/>
              <a:t>olmayan </a:t>
            </a:r>
            <a:r>
              <a:rPr lang="tr-TR" dirty="0" err="1"/>
              <a:t>pyelonefrit</a:t>
            </a:r>
            <a:r>
              <a:rPr lang="tr-TR" dirty="0"/>
              <a:t> </a:t>
            </a:r>
            <a:r>
              <a:rPr lang="tr-TR" dirty="0" err="1"/>
              <a:t>şemasına</a:t>
            </a:r>
            <a:r>
              <a:rPr lang="tr-TR" dirty="0"/>
              <a:t> uygun olarak ampirik tedavi </a:t>
            </a:r>
            <a:r>
              <a:rPr lang="tr-TR" dirty="0" err="1"/>
              <a:t>başlanır</a:t>
            </a:r>
            <a:r>
              <a:rPr lang="tr-TR" dirty="0"/>
              <a:t> </a:t>
            </a:r>
            <a:r>
              <a:rPr lang="tr-TR" dirty="0" smtClean="0"/>
              <a:t> </a:t>
            </a:r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Kültür </a:t>
            </a:r>
            <a:r>
              <a:rPr lang="tr-TR" dirty="0"/>
              <a:t>sonuçlarına göre düzenlenir.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0" y="4057738"/>
            <a:ext cx="1149828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KOMPLİKE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tr-TR" b="1" dirty="0" smtClean="0"/>
              <a:t>TEDAVİ</a:t>
            </a:r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/>
              <a:t>Tek doz veya 3 günlük tedavi uygun değil.</a:t>
            </a:r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Uzun süreli uygun antibiyotikler tercih edilmeli.</a:t>
            </a:r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Tedavi </a:t>
            </a:r>
            <a:r>
              <a:rPr lang="tr-TR" dirty="0"/>
              <a:t>süresi en az 2 </a:t>
            </a:r>
            <a:r>
              <a:rPr lang="tr-TR" dirty="0" smtClean="0"/>
              <a:t>hafta </a:t>
            </a:r>
            <a:r>
              <a:rPr lang="tr-TR" dirty="0"/>
              <a:t>(komplike edici faktörlere bağlı </a:t>
            </a:r>
            <a:r>
              <a:rPr lang="tr-TR" dirty="0" smtClean="0"/>
              <a:t>4-6 hafta)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  <a:r>
              <a:rPr lang="tr-TR" sz="600" b="1" dirty="0"/>
              <a:t> </a:t>
            </a:r>
            <a:r>
              <a:rPr lang="tr-TR" sz="600" dirty="0" smtClean="0"/>
              <a:t> </a:t>
            </a:r>
            <a:endParaRPr lang="tr-TR" sz="600" dirty="0"/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33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KOMPLİKE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Gebelerde </a:t>
            </a:r>
            <a:r>
              <a:rPr lang="tr-TR" sz="2400" b="1" dirty="0" smtClean="0"/>
              <a:t>İYE Tedavisi</a:t>
            </a:r>
            <a:endParaRPr lang="tr-TR" sz="2400" b="1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Fosfomisin</a:t>
            </a:r>
            <a:r>
              <a:rPr lang="tr-TR" sz="2400" dirty="0" smtClean="0"/>
              <a:t> (</a:t>
            </a:r>
            <a:r>
              <a:rPr lang="tr-TR" sz="2400" dirty="0"/>
              <a:t>3 g tek doz) ya da ikinci ve üçüncü </a:t>
            </a:r>
            <a:r>
              <a:rPr lang="tr-TR" sz="2400" dirty="0" smtClean="0"/>
              <a:t>kuşak </a:t>
            </a:r>
            <a:r>
              <a:rPr lang="tr-TR" sz="2400" dirty="0"/>
              <a:t>oral </a:t>
            </a:r>
            <a:r>
              <a:rPr lang="tr-TR" sz="2400" dirty="0" err="1"/>
              <a:t>sefalosporinler</a:t>
            </a:r>
            <a:r>
              <a:rPr lang="tr-TR" sz="2400" dirty="0"/>
              <a:t> </a:t>
            </a:r>
            <a:r>
              <a:rPr lang="tr-TR" sz="2400" dirty="0" smtClean="0"/>
              <a:t>etkili kısa dönem tedavi adayları olarak düşünülebilir</a:t>
            </a:r>
            <a:r>
              <a:rPr lang="tr-TR" sz="2400" dirty="0" smtClean="0"/>
              <a:t>. </a:t>
            </a:r>
          </a:p>
          <a:p>
            <a:endParaRPr lang="tr-TR" sz="2400" dirty="0"/>
          </a:p>
          <a:p>
            <a:r>
              <a:rPr lang="tr-TR" sz="2400" dirty="0" smtClean="0"/>
              <a:t>Aksi </a:t>
            </a:r>
            <a:r>
              <a:rPr lang="tr-TR" sz="2400" dirty="0"/>
              <a:t>halde, </a:t>
            </a:r>
            <a:r>
              <a:rPr lang="tr-TR" sz="2400" dirty="0" err="1"/>
              <a:t>amoksisilin</a:t>
            </a:r>
            <a:r>
              <a:rPr lang="tr-TR" sz="2400" dirty="0"/>
              <a:t>, </a:t>
            </a:r>
            <a:r>
              <a:rPr lang="tr-TR" sz="2400" dirty="0" err="1"/>
              <a:t>sefaleksin</a:t>
            </a:r>
            <a:r>
              <a:rPr lang="tr-TR" sz="2400" dirty="0"/>
              <a:t> ya da </a:t>
            </a:r>
            <a:r>
              <a:rPr lang="tr-TR" sz="2400" dirty="0" err="1"/>
              <a:t>nitrofurantoin</a:t>
            </a:r>
            <a:r>
              <a:rPr lang="tr-TR" sz="2400" dirty="0"/>
              <a:t> ile geleneksel tedavi </a:t>
            </a:r>
            <a:r>
              <a:rPr lang="tr-TR" sz="2400" dirty="0" smtClean="0"/>
              <a:t>önerilmektedir.</a:t>
            </a:r>
          </a:p>
          <a:p>
            <a:endParaRPr lang="tr-TR" sz="2400" b="1" dirty="0"/>
          </a:p>
          <a:p>
            <a:r>
              <a:rPr lang="tr-TR" sz="2400" dirty="0" err="1"/>
              <a:t>Bakteriürinin</a:t>
            </a:r>
            <a:r>
              <a:rPr lang="tr-TR" sz="2400" dirty="0"/>
              <a:t> ortadan </a:t>
            </a:r>
            <a:r>
              <a:rPr lang="tr-TR" sz="2400" dirty="0" smtClean="0"/>
              <a:t>kalktığını </a:t>
            </a:r>
            <a:r>
              <a:rPr lang="tr-TR" sz="2400" dirty="0"/>
              <a:t>göstermek için, tedaviden sonra takip </a:t>
            </a:r>
            <a:r>
              <a:rPr lang="tr-TR" sz="2400" dirty="0" smtClean="0"/>
              <a:t>amaçlı </a:t>
            </a:r>
            <a:r>
              <a:rPr lang="tr-TR" sz="2400" dirty="0"/>
              <a:t>idrar kültürleri </a:t>
            </a:r>
            <a:r>
              <a:rPr lang="tr-TR" sz="2400" dirty="0" smtClean="0"/>
              <a:t>yapılmalıdır.</a:t>
            </a:r>
          </a:p>
          <a:p>
            <a:pPr marL="228600" lvl="1">
              <a:spcBef>
                <a:spcPts val="1000"/>
              </a:spcBef>
            </a:pPr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)(https://www.uroturk.org.tr/urolojiData/Document/1352014152850-MaleGenital.pdf)</a:t>
            </a:r>
            <a:r>
              <a:rPr lang="tr-TR" sz="600" b="1" dirty="0"/>
              <a:t> </a:t>
            </a:r>
          </a:p>
          <a:p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6" y="983044"/>
            <a:ext cx="2314222" cy="14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KOMPLİKE İYE</a:t>
            </a:r>
            <a:endParaRPr lang="tr-TR" sz="3800" dirty="0"/>
          </a:p>
        </p:txBody>
      </p:sp>
      <p:sp>
        <p:nvSpPr>
          <p:cNvPr id="5" name="Dikdörtgen 4"/>
          <p:cNvSpPr/>
          <p:nvPr/>
        </p:nvSpPr>
        <p:spPr>
          <a:xfrm>
            <a:off x="838200" y="1690688"/>
            <a:ext cx="3499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Gebelerde </a:t>
            </a:r>
            <a:r>
              <a:rPr lang="tr-TR" sz="2400" b="1" dirty="0" smtClean="0"/>
              <a:t>İYE Tedavisi</a:t>
            </a:r>
            <a:endParaRPr lang="tr-TR" sz="2400" b="1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3" y="2171754"/>
            <a:ext cx="10176813" cy="4104868"/>
          </a:xfrm>
        </p:spPr>
      </p:pic>
      <p:pic>
        <p:nvPicPr>
          <p:cNvPr id="6" name="Picture 2" descr="GEBELİKTE İLAÇ KULLANIMI VE ZARARLI İLAÇ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35" y="2852737"/>
            <a:ext cx="3680271" cy="29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29182"/>
            <a:ext cx="10515600" cy="1325563"/>
          </a:xfrm>
        </p:spPr>
        <p:txBody>
          <a:bodyPr>
            <a:normAutofit/>
          </a:bodyPr>
          <a:lstStyle/>
          <a:p>
            <a:r>
              <a:rPr lang="tr-TR" sz="3800" b="1" dirty="0"/>
              <a:t>KOMPLİKE İYE</a:t>
            </a:r>
            <a:endParaRPr lang="tr-TR" sz="3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69" y="1943607"/>
            <a:ext cx="6173061" cy="4115374"/>
          </a:xfrm>
        </p:spPr>
      </p:pic>
      <p:sp>
        <p:nvSpPr>
          <p:cNvPr id="5" name="Dikdörtgen 4"/>
          <p:cNvSpPr/>
          <p:nvPr/>
        </p:nvSpPr>
        <p:spPr>
          <a:xfrm>
            <a:off x="756045" y="1454745"/>
            <a:ext cx="3057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/>
              <a:t>Gebelerde </a:t>
            </a:r>
            <a:r>
              <a:rPr lang="tr-TR" sz="2400" b="1" dirty="0" smtClean="0"/>
              <a:t>İYE Tedavisi</a:t>
            </a:r>
            <a:endParaRPr lang="tr-TR" sz="2400" b="1" dirty="0"/>
          </a:p>
        </p:txBody>
      </p:sp>
      <p:cxnSp>
        <p:nvCxnSpPr>
          <p:cNvPr id="7" name="Düz Bağlayıcı 6"/>
          <p:cNvCxnSpPr/>
          <p:nvPr/>
        </p:nvCxnSpPr>
        <p:spPr>
          <a:xfrm>
            <a:off x="3009469" y="1943607"/>
            <a:ext cx="0" cy="4115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İçerik Yer Tutucusu 2"/>
          <p:cNvSpPr txBox="1">
            <a:spLocks/>
          </p:cNvSpPr>
          <p:nvPr/>
        </p:nvSpPr>
        <p:spPr>
          <a:xfrm>
            <a:off x="838200" y="6113374"/>
            <a:ext cx="10515600" cy="397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tr-TR" sz="600" dirty="0" smtClean="0"/>
              <a:t> İdrar ve Erkek </a:t>
            </a:r>
            <a:r>
              <a:rPr lang="tr-TR" sz="600" dirty="0" err="1" smtClean="0"/>
              <a:t>Genital</a:t>
            </a:r>
            <a:r>
              <a:rPr lang="tr-TR" sz="600" dirty="0" smtClean="0"/>
              <a:t> Enfeksiyonlarının Tedavisine İlişkin Kılavuz(</a:t>
            </a:r>
            <a:r>
              <a:rPr lang="tr-TR" sz="600" dirty="0" err="1" smtClean="0"/>
              <a:t>European</a:t>
            </a:r>
            <a:r>
              <a:rPr lang="tr-TR" sz="600" dirty="0" smtClean="0"/>
              <a:t> </a:t>
            </a:r>
            <a:r>
              <a:rPr lang="tr-TR" sz="600" dirty="0" err="1" smtClean="0"/>
              <a:t>Association</a:t>
            </a:r>
            <a:r>
              <a:rPr lang="tr-TR" sz="600" dirty="0" smtClean="0"/>
              <a:t> of </a:t>
            </a:r>
            <a:r>
              <a:rPr lang="tr-TR" sz="600" dirty="0" err="1" smtClean="0"/>
              <a:t>Urology</a:t>
            </a:r>
            <a:r>
              <a:rPr lang="tr-TR" sz="600" dirty="0" smtClean="0"/>
              <a:t>)(https://www.uroturk.org.tr/urolojiData/Document/1352014152850-MaleGenital.pdf)</a:t>
            </a:r>
            <a:r>
              <a:rPr lang="tr-TR" sz="600" b="1" dirty="0" smtClean="0"/>
              <a:t> </a:t>
            </a:r>
            <a:r>
              <a:rPr lang="tr-TR" sz="600" dirty="0" smtClean="0"/>
              <a:t> </a:t>
            </a:r>
            <a:endParaRPr lang="tr-TR" sz="600" dirty="0"/>
          </a:p>
        </p:txBody>
      </p:sp>
    </p:spTree>
    <p:extLst>
      <p:ext uri="{BB962C8B-B14F-4D97-AF65-F5344CB8AC3E}">
        <p14:creationId xmlns:p14="http://schemas.microsoft.com/office/powerpoint/2010/main" val="15599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KOMPLİKE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err="1" smtClean="0"/>
              <a:t>Kateter</a:t>
            </a:r>
            <a:r>
              <a:rPr lang="tr-TR" sz="2400" b="1" dirty="0" smtClean="0"/>
              <a:t> İlişkili İYE</a:t>
            </a:r>
          </a:p>
          <a:p>
            <a:endParaRPr lang="tr-TR" sz="2400" dirty="0" smtClean="0"/>
          </a:p>
          <a:p>
            <a:r>
              <a:rPr lang="tr-TR" sz="2400" dirty="0" smtClean="0"/>
              <a:t>İdrar </a:t>
            </a:r>
            <a:r>
              <a:rPr lang="tr-TR" sz="2400" dirty="0" err="1"/>
              <a:t>kateteri</a:t>
            </a:r>
            <a:r>
              <a:rPr lang="tr-TR" sz="2400" dirty="0"/>
              <a:t> olan hastaların </a:t>
            </a:r>
            <a:endParaRPr lang="tr-TR" sz="2400" dirty="0" smtClean="0"/>
          </a:p>
          <a:p>
            <a:pPr lvl="1"/>
            <a:r>
              <a:rPr lang="tr-TR" dirty="0" smtClean="0"/>
              <a:t>%</a:t>
            </a:r>
            <a:r>
              <a:rPr lang="tr-TR" dirty="0"/>
              <a:t>3-10 ‘unda </a:t>
            </a:r>
            <a:r>
              <a:rPr lang="tr-TR" dirty="0" err="1"/>
              <a:t>bakteriüri</a:t>
            </a:r>
            <a:r>
              <a:rPr lang="tr-TR" dirty="0"/>
              <a:t> </a:t>
            </a:r>
            <a:r>
              <a:rPr lang="tr-TR" dirty="0" smtClean="0"/>
              <a:t>görülmekte </a:t>
            </a:r>
          </a:p>
          <a:p>
            <a:pPr lvl="1"/>
            <a:r>
              <a:rPr lang="tr-TR" dirty="0" smtClean="0"/>
              <a:t>bunların </a:t>
            </a:r>
            <a:r>
              <a:rPr lang="tr-TR" dirty="0"/>
              <a:t>%10 -25’inde </a:t>
            </a:r>
            <a:r>
              <a:rPr lang="tr-TR" dirty="0" smtClean="0"/>
              <a:t>İYE gelişmekte</a:t>
            </a:r>
            <a:endParaRPr lang="tr-TR" b="1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Kateterizasyon</a:t>
            </a:r>
            <a:r>
              <a:rPr lang="tr-TR" sz="2400" dirty="0" smtClean="0"/>
              <a:t> </a:t>
            </a:r>
            <a:r>
              <a:rPr lang="tr-TR" sz="2400" dirty="0"/>
              <a:t>süresi uzadıkça risk artmaktadır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74" y="2009663"/>
            <a:ext cx="138131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5279" y="467993"/>
            <a:ext cx="9419334" cy="682176"/>
          </a:xfrm>
        </p:spPr>
        <p:txBody>
          <a:bodyPr>
            <a:noAutofit/>
          </a:bodyPr>
          <a:lstStyle/>
          <a:p>
            <a:r>
              <a:rPr lang="tr-TR" sz="3800" b="1" dirty="0"/>
              <a:t>SUNUM PLANI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0311" y="1271239"/>
            <a:ext cx="8927985" cy="5497551"/>
          </a:xfrm>
        </p:spPr>
        <p:txBody>
          <a:bodyPr numCol="2"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İdrar </a:t>
            </a:r>
            <a:r>
              <a:rPr lang="tr-TR" sz="2400" dirty="0" smtClean="0"/>
              <a:t>yolu enfeksiyonu (İYE) tanımı</a:t>
            </a:r>
          </a:p>
          <a:p>
            <a:r>
              <a:rPr lang="tr-TR" sz="2400" dirty="0" smtClean="0"/>
              <a:t>Epidemiyoloji</a:t>
            </a:r>
          </a:p>
          <a:p>
            <a:r>
              <a:rPr lang="tr-TR" sz="2400" dirty="0" smtClean="0"/>
              <a:t>Risk faktörleri</a:t>
            </a:r>
          </a:p>
          <a:p>
            <a:r>
              <a:rPr lang="tr-TR" sz="2400" dirty="0" err="1" smtClean="0"/>
              <a:t>Patogenez</a:t>
            </a:r>
            <a:r>
              <a:rPr lang="tr-TR" sz="2400" dirty="0" smtClean="0"/>
              <a:t>       </a:t>
            </a:r>
          </a:p>
          <a:p>
            <a:r>
              <a:rPr lang="tr-TR" sz="2400" dirty="0" smtClean="0"/>
              <a:t>Etkenler</a:t>
            </a:r>
          </a:p>
          <a:p>
            <a:r>
              <a:rPr lang="tr-TR" sz="2400" dirty="0" smtClean="0"/>
              <a:t>İYE Sınıflaması ve Tedavi</a:t>
            </a:r>
          </a:p>
          <a:p>
            <a:r>
              <a:rPr lang="tr-TR" sz="2400" dirty="0"/>
              <a:t>K</a:t>
            </a:r>
            <a:r>
              <a:rPr lang="tr-TR" sz="2400" dirty="0" smtClean="0"/>
              <a:t>ırmızı bayrak </a:t>
            </a:r>
            <a:r>
              <a:rPr lang="tr-TR" sz="2400" dirty="0" smtClean="0"/>
              <a:t>bulguları </a:t>
            </a:r>
            <a:endParaRPr lang="tr-TR" sz="2400" dirty="0" smtClean="0"/>
          </a:p>
          <a:p>
            <a:r>
              <a:rPr lang="tr-TR" sz="2400" dirty="0" smtClean="0"/>
              <a:t>Sevk Kriterleri</a:t>
            </a:r>
          </a:p>
          <a:p>
            <a:r>
              <a:rPr lang="tr-TR" sz="2400" dirty="0" smtClean="0"/>
              <a:t>Olgu Sunumu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00" y="1611765"/>
            <a:ext cx="4925112" cy="40582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147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KOMPLİKE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err="1"/>
              <a:t>Kateter</a:t>
            </a:r>
            <a:r>
              <a:rPr lang="tr-TR" sz="2400" b="1" dirty="0"/>
              <a:t> İlişkili </a:t>
            </a:r>
            <a:r>
              <a:rPr lang="tr-TR" sz="2400" b="1" dirty="0" smtClean="0"/>
              <a:t>İYE</a:t>
            </a:r>
          </a:p>
          <a:p>
            <a:endParaRPr lang="tr-TR" sz="2400" dirty="0" smtClean="0"/>
          </a:p>
          <a:p>
            <a:r>
              <a:rPr lang="tr-TR" sz="2400" dirty="0" smtClean="0"/>
              <a:t>En </a:t>
            </a:r>
            <a:r>
              <a:rPr lang="tr-TR" sz="2400" dirty="0"/>
              <a:t>yaygın semptom ateştir.</a:t>
            </a:r>
          </a:p>
          <a:p>
            <a:endParaRPr lang="tr-TR" sz="2400" dirty="0" smtClean="0"/>
          </a:p>
          <a:p>
            <a:r>
              <a:rPr lang="tr-TR" sz="2400" dirty="0" smtClean="0"/>
              <a:t>Son </a:t>
            </a:r>
            <a:r>
              <a:rPr lang="tr-TR" sz="2400" dirty="0"/>
              <a:t>48 saat içinde </a:t>
            </a:r>
            <a:r>
              <a:rPr lang="tr-TR" sz="2400" dirty="0" err="1"/>
              <a:t>kateteri</a:t>
            </a:r>
            <a:r>
              <a:rPr lang="tr-TR" sz="2400" dirty="0"/>
              <a:t> çekilmiş bir hastada gözlenen </a:t>
            </a:r>
            <a:r>
              <a:rPr lang="tr-TR" sz="2400" dirty="0" smtClean="0"/>
              <a:t>İYE, </a:t>
            </a:r>
            <a:r>
              <a:rPr lang="tr-TR" sz="2400" dirty="0" err="1"/>
              <a:t>kateter</a:t>
            </a:r>
            <a:r>
              <a:rPr lang="tr-TR" sz="2400" dirty="0"/>
              <a:t> ilişkili İYE olarak </a:t>
            </a:r>
            <a:r>
              <a:rPr lang="tr-TR" sz="2400" dirty="0" smtClean="0"/>
              <a:t>değerlendirilmeli. </a:t>
            </a:r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/>
              <a:t>Akut </a:t>
            </a:r>
            <a:r>
              <a:rPr lang="tr-TR" sz="2400" dirty="0"/>
              <a:t>komplike İYE gibi tedavi edilmelidir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</a:t>
            </a:r>
          </a:p>
          <a:p>
            <a:endParaRPr lang="tr-TR" b="1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68" y="1569397"/>
            <a:ext cx="2710496" cy="19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77" y="100230"/>
            <a:ext cx="5486399" cy="6631583"/>
          </a:xfrm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7309554" y="5964237"/>
            <a:ext cx="3970867" cy="560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700" dirty="0" err="1" smtClean="0"/>
              <a:t>Current</a:t>
            </a:r>
            <a:r>
              <a:rPr lang="tr-TR" sz="700" dirty="0" smtClean="0"/>
              <a:t> Aile Hekimliği,2018, https://flipflashpages.uniflip.com/3/34834/1095667/pub/document.pdf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42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 smtClean="0"/>
              <a:t>ASEMPTOMATİK BAKTERİÜRİ</a:t>
            </a:r>
            <a:endParaRPr lang="tr-TR" sz="3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Semptom yok</a:t>
            </a:r>
          </a:p>
          <a:p>
            <a:endParaRPr lang="tr-TR" sz="2400" dirty="0"/>
          </a:p>
          <a:p>
            <a:r>
              <a:rPr lang="tr-TR" sz="2400" dirty="0" smtClean="0"/>
              <a:t>Üreme çağındaki kadınların %5’inde görülmekte</a:t>
            </a:r>
          </a:p>
          <a:p>
            <a:endParaRPr lang="tr-TR" sz="2400" dirty="0"/>
          </a:p>
          <a:p>
            <a:pPr marL="228600" lvl="1">
              <a:spcBef>
                <a:spcPts val="1000"/>
              </a:spcBef>
            </a:pPr>
            <a:r>
              <a:rPr lang="tr-TR" dirty="0"/>
              <a:t>İdrar kültüründe </a:t>
            </a:r>
            <a:r>
              <a:rPr lang="tr-TR" dirty="0" smtClean="0"/>
              <a:t>mililitrede  &gt; 100.000 </a:t>
            </a:r>
            <a:r>
              <a:rPr lang="tr-TR" dirty="0" err="1" smtClean="0"/>
              <a:t>kob</a:t>
            </a:r>
            <a:r>
              <a:rPr lang="tr-TR" dirty="0" smtClean="0"/>
              <a:t> 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dirty="0"/>
              <a:t>İ</a:t>
            </a:r>
            <a:r>
              <a:rPr lang="tr-TR" dirty="0" smtClean="0"/>
              <a:t>drar </a:t>
            </a:r>
            <a:r>
              <a:rPr lang="tr-TR" dirty="0"/>
              <a:t>örneğinde bakteri </a:t>
            </a:r>
            <a:r>
              <a:rPr lang="tr-TR" dirty="0" smtClean="0"/>
              <a:t>olması</a:t>
            </a:r>
            <a:endParaRPr lang="tr-TR" dirty="0"/>
          </a:p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/>
              <a:t>İ</a:t>
            </a:r>
            <a:r>
              <a:rPr lang="tr-TR" dirty="0" smtClean="0"/>
              <a:t>drar </a:t>
            </a:r>
            <a:r>
              <a:rPr lang="tr-TR" dirty="0" err="1" smtClean="0"/>
              <a:t>stick</a:t>
            </a:r>
            <a:r>
              <a:rPr lang="tr-TR" dirty="0" smtClean="0"/>
              <a:t> </a:t>
            </a:r>
            <a:r>
              <a:rPr lang="tr-TR" dirty="0"/>
              <a:t>testinde lökosit, </a:t>
            </a:r>
            <a:r>
              <a:rPr lang="tr-TR" dirty="0" err="1"/>
              <a:t>nitrit</a:t>
            </a:r>
            <a:r>
              <a:rPr lang="tr-TR" dirty="0"/>
              <a:t> yada her ikisinin pozitif </a:t>
            </a:r>
            <a:r>
              <a:rPr lang="tr-TR" dirty="0" smtClean="0"/>
              <a:t>olması</a:t>
            </a:r>
          </a:p>
          <a:p>
            <a:pPr marL="228600" lvl="1">
              <a:spcBef>
                <a:spcPts val="1000"/>
              </a:spcBef>
            </a:pPr>
            <a:endParaRPr lang="tr-TR" sz="700" dirty="0" smtClean="0"/>
          </a:p>
          <a:p>
            <a:pPr marL="228600" lvl="1">
              <a:spcBef>
                <a:spcPts val="1000"/>
              </a:spcBef>
            </a:pPr>
            <a:r>
              <a:rPr lang="tr-TR" sz="600" dirty="0" smtClean="0"/>
              <a:t>Robert </a:t>
            </a:r>
            <a:r>
              <a:rPr lang="tr-TR" sz="600" dirty="0" err="1" smtClean="0"/>
              <a:t>E.Rakel,MD</a:t>
            </a:r>
            <a:r>
              <a:rPr lang="tr-TR" sz="600" dirty="0" smtClean="0"/>
              <a:t> , David </a:t>
            </a:r>
            <a:r>
              <a:rPr lang="tr-TR" sz="600" dirty="0" err="1" smtClean="0"/>
              <a:t>P.Rakel,MD</a:t>
            </a:r>
            <a:r>
              <a:rPr lang="tr-TR" sz="600" dirty="0" smtClean="0"/>
              <a:t>, Aile Hekimliği Uygulamaları </a:t>
            </a:r>
            <a:r>
              <a:rPr lang="tr-TR" sz="600" dirty="0" err="1" smtClean="0"/>
              <a:t>Sf</a:t>
            </a:r>
            <a:r>
              <a:rPr lang="tr-TR" sz="600" dirty="0" smtClean="0"/>
              <a:t> 990</a:t>
            </a:r>
          </a:p>
          <a:p>
            <a:pPr marL="228600" lvl="1">
              <a:spcBef>
                <a:spcPts val="1000"/>
              </a:spcBef>
            </a:pPr>
            <a:r>
              <a:rPr lang="tr-TR" sz="600" dirty="0" err="1"/>
              <a:t>American</a:t>
            </a:r>
            <a:r>
              <a:rPr lang="tr-TR" sz="600" dirty="0"/>
              <a:t> </a:t>
            </a:r>
            <a:r>
              <a:rPr lang="tr-TR" sz="600" dirty="0" err="1"/>
              <a:t>Family</a:t>
            </a:r>
            <a:r>
              <a:rPr lang="tr-TR" sz="600" dirty="0"/>
              <a:t> </a:t>
            </a:r>
            <a:r>
              <a:rPr lang="tr-TR" sz="600" dirty="0" err="1"/>
              <a:t>Physician</a:t>
            </a:r>
            <a:r>
              <a:rPr lang="tr-TR" sz="600" dirty="0"/>
              <a:t>, https://www.aafp.org/pubs/afp/issues/1999/0301/p1225.html#uncomplicated-pyelonephritis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176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ASEMPTOMATİK BAKTERİÜRİ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endParaRPr lang="tr-TR" dirty="0" smtClean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Tek </a:t>
            </a:r>
            <a:r>
              <a:rPr lang="tr-TR" dirty="0"/>
              <a:t>bir orta akım idrar ile alınan kültürde yalancı pozitiflik oranı %40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Gereksiz </a:t>
            </a:r>
            <a:r>
              <a:rPr lang="tr-TR" dirty="0"/>
              <a:t>tedaviden kaçınmak için, </a:t>
            </a:r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/>
              <a:t>bakteriüri</a:t>
            </a:r>
            <a:r>
              <a:rPr lang="tr-TR" dirty="0"/>
              <a:t>, arka arkaya yapılan iki kültürün aynı patojen türü için pozitif sonuç </a:t>
            </a:r>
            <a:r>
              <a:rPr lang="tr-TR" dirty="0" smtClean="0"/>
              <a:t>vermesi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dirty="0"/>
              <a:t>Gebe, diyabetik kadınlar ve </a:t>
            </a:r>
            <a:r>
              <a:rPr lang="tr-TR" dirty="0" err="1"/>
              <a:t>travmatik</a:t>
            </a:r>
            <a:r>
              <a:rPr lang="tr-TR" dirty="0"/>
              <a:t> </a:t>
            </a:r>
            <a:r>
              <a:rPr lang="tr-TR" dirty="0" err="1"/>
              <a:t>genitoüriner</a:t>
            </a:r>
            <a:r>
              <a:rPr lang="tr-TR" dirty="0"/>
              <a:t> girişim geçiren bireyler </a:t>
            </a:r>
            <a:r>
              <a:rPr lang="tr-TR" dirty="0" err="1"/>
              <a:t>bakteriüri</a:t>
            </a:r>
            <a:r>
              <a:rPr lang="tr-TR" dirty="0"/>
              <a:t> komplikasyonları açısından risk </a:t>
            </a:r>
            <a:r>
              <a:rPr lang="tr-TR" dirty="0" smtClean="0"/>
              <a:t>altında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sz="800" dirty="0"/>
              <a:t> </a:t>
            </a:r>
            <a:r>
              <a:rPr lang="tr-TR" sz="600" dirty="0"/>
              <a:t>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</a:t>
            </a:r>
            <a:r>
              <a:rPr lang="tr-TR" sz="600" dirty="0" smtClean="0"/>
              <a:t> </a:t>
            </a:r>
            <a:endParaRPr lang="tr-TR" sz="600" dirty="0"/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084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ASEMPTOMATİK BAKTERİÜRİ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 marL="0" indent="0">
              <a:buNone/>
            </a:pPr>
            <a:r>
              <a:rPr lang="tr-TR" sz="2400" dirty="0" smtClean="0"/>
              <a:t> </a:t>
            </a:r>
            <a:r>
              <a:rPr lang="tr-TR" sz="2400" dirty="0" err="1" smtClean="0"/>
              <a:t>Asemptomatik</a:t>
            </a:r>
            <a:r>
              <a:rPr lang="tr-TR" sz="2400" dirty="0" smtClean="0"/>
              <a:t> </a:t>
            </a:r>
            <a:r>
              <a:rPr lang="tr-TR" sz="2400" dirty="0" err="1" smtClean="0"/>
              <a:t>bakteriüri</a:t>
            </a:r>
            <a:endParaRPr lang="tr-TR" sz="2400" dirty="0" smtClean="0"/>
          </a:p>
          <a:p>
            <a:pPr lvl="1"/>
            <a:r>
              <a:rPr lang="tr-TR" dirty="0" smtClean="0"/>
              <a:t>Gebelerde erken doğum, </a:t>
            </a:r>
          </a:p>
          <a:p>
            <a:pPr lvl="1"/>
            <a:r>
              <a:rPr lang="tr-TR" dirty="0"/>
              <a:t>D</a:t>
            </a:r>
            <a:r>
              <a:rPr lang="tr-TR" dirty="0" smtClean="0"/>
              <a:t>üşük doğum ağırlığı </a:t>
            </a:r>
            <a:endParaRPr lang="tr-TR" dirty="0"/>
          </a:p>
          <a:p>
            <a:pPr lvl="1"/>
            <a:r>
              <a:rPr lang="tr-TR" dirty="0" err="1"/>
              <a:t>P</a:t>
            </a:r>
            <a:r>
              <a:rPr lang="tr-TR" dirty="0" err="1" smtClean="0"/>
              <a:t>yelonefrit</a:t>
            </a:r>
            <a:r>
              <a:rPr lang="tr-TR" dirty="0" smtClean="0"/>
              <a:t> sıklığını artırmakta</a:t>
            </a:r>
          </a:p>
          <a:p>
            <a:endParaRPr lang="tr-TR" sz="2400" dirty="0" smtClean="0"/>
          </a:p>
          <a:p>
            <a:r>
              <a:rPr lang="tr-TR" sz="2400" dirty="0" smtClean="0"/>
              <a:t>Bu nedenle gebe kadınlara, gebeliğin erken döneminde en az bir kez idrar kültürüyle </a:t>
            </a:r>
            <a:r>
              <a:rPr lang="tr-TR" sz="2400" dirty="0" err="1" smtClean="0"/>
              <a:t>bakteriüri</a:t>
            </a:r>
            <a:r>
              <a:rPr lang="tr-TR" sz="2400" dirty="0" smtClean="0"/>
              <a:t> taraması yapılması ve sonuçlar pozitif çıkarsa, tedavi uygulanması önerilmekte.</a:t>
            </a:r>
          </a:p>
          <a:p>
            <a:endParaRPr lang="tr-TR" sz="2400" dirty="0"/>
          </a:p>
          <a:p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</a:t>
            </a:r>
            <a:r>
              <a:rPr lang="tr-TR" sz="600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9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 smtClean="0"/>
              <a:t>TEKRARLAYAN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endParaRPr lang="tr-TR" b="1" dirty="0" smtClean="0"/>
          </a:p>
          <a:p>
            <a:pPr>
              <a:lnSpc>
                <a:spcPct val="150000"/>
              </a:lnSpc>
            </a:pPr>
            <a:r>
              <a:rPr lang="tr-TR" sz="3800" b="1" dirty="0" err="1" smtClean="0"/>
              <a:t>Relaps</a:t>
            </a:r>
            <a:r>
              <a:rPr lang="tr-TR" sz="3800" b="1" dirty="0" smtClean="0"/>
              <a:t>:</a:t>
            </a:r>
            <a:r>
              <a:rPr lang="tr-TR" sz="3800" dirty="0" smtClean="0"/>
              <a:t> Aynı </a:t>
            </a:r>
            <a:r>
              <a:rPr lang="tr-TR" sz="3800" dirty="0"/>
              <a:t>etkene bağlı olarak 1 ay içinde enfeksiyon bulgularının tekrar ortaya çıkmasıdır</a:t>
            </a:r>
            <a:r>
              <a:rPr lang="tr-TR" sz="3800" dirty="0" smtClean="0"/>
              <a:t>.</a:t>
            </a:r>
          </a:p>
          <a:p>
            <a:pPr>
              <a:lnSpc>
                <a:spcPct val="150000"/>
              </a:lnSpc>
            </a:pPr>
            <a:endParaRPr lang="tr-TR" sz="3800" b="1" dirty="0" smtClean="0"/>
          </a:p>
          <a:p>
            <a:pPr>
              <a:lnSpc>
                <a:spcPct val="150000"/>
              </a:lnSpc>
            </a:pPr>
            <a:r>
              <a:rPr lang="tr-TR" sz="3800" b="1" dirty="0" err="1" smtClean="0"/>
              <a:t>Reenfeksiyon</a:t>
            </a:r>
            <a:r>
              <a:rPr lang="tr-TR" sz="3800" b="1" dirty="0" smtClean="0"/>
              <a:t>:</a:t>
            </a:r>
            <a:r>
              <a:rPr lang="tr-TR" sz="3800" dirty="0" smtClean="0"/>
              <a:t> İdrar </a:t>
            </a:r>
            <a:r>
              <a:rPr lang="tr-TR" sz="3800" dirty="0"/>
              <a:t>yolu enfeksiyonunun; </a:t>
            </a:r>
            <a:r>
              <a:rPr lang="tr-TR" sz="3800" dirty="0" smtClean="0"/>
              <a:t>6 </a:t>
            </a:r>
            <a:r>
              <a:rPr lang="tr-TR" sz="3800" dirty="0"/>
              <a:t>ayda 2 ve daha </a:t>
            </a:r>
            <a:r>
              <a:rPr lang="tr-TR" sz="3800" dirty="0" smtClean="0"/>
              <a:t>fazla </a:t>
            </a:r>
            <a:r>
              <a:rPr lang="tr-TR" sz="3800" dirty="0"/>
              <a:t>ya </a:t>
            </a:r>
            <a:r>
              <a:rPr lang="tr-TR" sz="3800" dirty="0" smtClean="0"/>
              <a:t>da 12 </a:t>
            </a:r>
            <a:r>
              <a:rPr lang="tr-TR" sz="3800" dirty="0"/>
              <a:t>ayda 3 ve daha </a:t>
            </a:r>
            <a:r>
              <a:rPr lang="tr-TR" sz="3800" dirty="0" smtClean="0"/>
              <a:t>fazla </a:t>
            </a:r>
            <a:r>
              <a:rPr lang="tr-TR" sz="3800" dirty="0"/>
              <a:t>sayıda geçirilmesidir</a:t>
            </a:r>
            <a:r>
              <a:rPr lang="tr-TR" sz="3800" dirty="0" smtClean="0"/>
              <a:t>.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pPr marL="228600" lvl="2">
              <a:lnSpc>
                <a:spcPct val="150000"/>
              </a:lnSpc>
              <a:spcBef>
                <a:spcPts val="1000"/>
              </a:spcBef>
            </a:pPr>
            <a:endParaRPr lang="tr-TR" sz="800" dirty="0" smtClean="0"/>
          </a:p>
          <a:p>
            <a:pPr marL="228600" lvl="2">
              <a:lnSpc>
                <a:spcPct val="150000"/>
              </a:lnSpc>
              <a:spcBef>
                <a:spcPts val="1000"/>
              </a:spcBef>
            </a:pPr>
            <a:r>
              <a:rPr lang="tr-TR" sz="800" dirty="0" smtClean="0"/>
              <a:t>Robert </a:t>
            </a:r>
            <a:r>
              <a:rPr lang="tr-TR" sz="800" dirty="0" err="1"/>
              <a:t>E.Rakel,MD</a:t>
            </a:r>
            <a:r>
              <a:rPr lang="tr-TR" sz="800" dirty="0"/>
              <a:t> , David </a:t>
            </a:r>
            <a:r>
              <a:rPr lang="tr-TR" sz="800" dirty="0" err="1"/>
              <a:t>P.Rakel,MD</a:t>
            </a:r>
            <a:r>
              <a:rPr lang="tr-TR" sz="800" dirty="0"/>
              <a:t>, Aile Hekimliği Uygulamaları </a:t>
            </a:r>
            <a:endParaRPr lang="tr-TR" sz="800" dirty="0" smtClean="0"/>
          </a:p>
          <a:p>
            <a:pPr marL="228600" lvl="2">
              <a:lnSpc>
                <a:spcPct val="150000"/>
              </a:lnSpc>
              <a:spcBef>
                <a:spcPts val="1000"/>
              </a:spcBef>
            </a:pPr>
            <a:r>
              <a:rPr lang="tr-TR" sz="800" dirty="0"/>
              <a:t> İdrar ve Erkek </a:t>
            </a:r>
            <a:r>
              <a:rPr lang="tr-TR" sz="800" dirty="0" err="1"/>
              <a:t>Genital</a:t>
            </a:r>
            <a:r>
              <a:rPr lang="tr-TR" sz="800" dirty="0"/>
              <a:t> Enfeksiyonlarının Tedavisine İlişkin Kılavuz(</a:t>
            </a:r>
            <a:r>
              <a:rPr lang="tr-TR" sz="800" dirty="0" err="1"/>
              <a:t>European</a:t>
            </a:r>
            <a:r>
              <a:rPr lang="tr-TR" sz="800" dirty="0"/>
              <a:t> </a:t>
            </a:r>
            <a:r>
              <a:rPr lang="tr-TR" sz="800" dirty="0" err="1"/>
              <a:t>Association</a:t>
            </a:r>
            <a:r>
              <a:rPr lang="tr-TR" sz="800" dirty="0"/>
              <a:t> of </a:t>
            </a:r>
            <a:r>
              <a:rPr lang="tr-TR" sz="800" dirty="0" err="1"/>
              <a:t>Urology</a:t>
            </a:r>
            <a:r>
              <a:rPr lang="tr-TR" sz="800" dirty="0"/>
              <a:t>)(https://www.uroturk.org.tr/urolojiData/Document/1352014152850-MaleGenital.pdf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71" y="181783"/>
            <a:ext cx="1660918" cy="19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TEKRARLAYAN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r>
              <a:rPr lang="tr-TR" sz="2400" b="1" dirty="0" smtClean="0"/>
              <a:t>Risk Faktörleri</a:t>
            </a:r>
          </a:p>
          <a:p>
            <a:pPr lvl="1"/>
            <a:r>
              <a:rPr lang="tr-TR" dirty="0"/>
              <a:t>Son bir yılda </a:t>
            </a:r>
            <a:r>
              <a:rPr lang="tr-TR" dirty="0" err="1"/>
              <a:t>spermisid</a:t>
            </a:r>
            <a:r>
              <a:rPr lang="tr-TR" dirty="0"/>
              <a:t> kullanımı ya da yeni bir partner varlığı </a:t>
            </a:r>
          </a:p>
          <a:p>
            <a:pPr lvl="1"/>
            <a:r>
              <a:rPr lang="tr-TR" dirty="0"/>
              <a:t>15 yaşından önce İYE geçirme öyküsü </a:t>
            </a:r>
          </a:p>
          <a:p>
            <a:pPr lvl="1"/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inkontinans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Sistosel</a:t>
            </a:r>
            <a:r>
              <a:rPr lang="tr-TR" dirty="0"/>
              <a:t> varlığı</a:t>
            </a:r>
          </a:p>
          <a:p>
            <a:pPr lvl="1"/>
            <a:r>
              <a:rPr lang="tr-TR" dirty="0"/>
              <a:t>Post-</a:t>
            </a:r>
            <a:r>
              <a:rPr lang="tr-TR" dirty="0" err="1"/>
              <a:t>miksiyonel</a:t>
            </a:r>
            <a:r>
              <a:rPr lang="tr-TR" dirty="0"/>
              <a:t> </a:t>
            </a:r>
            <a:r>
              <a:rPr lang="tr-TR" dirty="0" err="1"/>
              <a:t>rezidü</a:t>
            </a:r>
            <a:endParaRPr lang="tr-TR" dirty="0"/>
          </a:p>
          <a:p>
            <a:pPr lvl="1"/>
            <a:r>
              <a:rPr lang="tr-TR" dirty="0"/>
              <a:t>Vajinal </a:t>
            </a:r>
            <a:r>
              <a:rPr lang="tr-TR" dirty="0" err="1"/>
              <a:t>kolonizasyon</a:t>
            </a:r>
            <a:r>
              <a:rPr lang="tr-TR" dirty="0"/>
              <a:t>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00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TEKRARLAYAN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b="1" dirty="0" smtClean="0"/>
          </a:p>
          <a:p>
            <a:r>
              <a:rPr lang="tr-TR" sz="2400" b="1" dirty="0" err="1" smtClean="0"/>
              <a:t>Relaps</a:t>
            </a:r>
            <a:r>
              <a:rPr lang="tr-TR" sz="2400" b="1" dirty="0" smtClean="0"/>
              <a:t> Tedavisi</a:t>
            </a:r>
          </a:p>
          <a:p>
            <a:r>
              <a:rPr lang="tr-TR" sz="2400" dirty="0" err="1"/>
              <a:t>Antibiyograma</a:t>
            </a:r>
            <a:r>
              <a:rPr lang="tr-TR" sz="2400" dirty="0"/>
              <a:t> </a:t>
            </a:r>
            <a:r>
              <a:rPr lang="tr-TR" sz="2400" dirty="0" smtClean="0"/>
              <a:t>uygun en </a:t>
            </a:r>
            <a:r>
              <a:rPr lang="tr-TR" sz="2400" dirty="0"/>
              <a:t>az 4 </a:t>
            </a:r>
            <a:r>
              <a:rPr lang="tr-TR" sz="2400" dirty="0" smtClean="0"/>
              <a:t>haftalık tedavi gerektirir.</a:t>
            </a:r>
          </a:p>
          <a:p>
            <a:r>
              <a:rPr lang="tr-TR" sz="2400" dirty="0"/>
              <a:t>Yapısal bir anomali </a:t>
            </a:r>
            <a:r>
              <a:rPr lang="tr-TR" sz="2400" dirty="0" smtClean="0"/>
              <a:t>varsa </a:t>
            </a:r>
            <a:r>
              <a:rPr lang="tr-TR" sz="2400" dirty="0" err="1" smtClean="0"/>
              <a:t>antibiyoterapi</a:t>
            </a:r>
            <a:r>
              <a:rPr lang="tr-TR" sz="2400" dirty="0" smtClean="0"/>
              <a:t> + </a:t>
            </a:r>
            <a:r>
              <a:rPr lang="tr-TR" sz="2400" dirty="0"/>
              <a:t>cerrahi</a:t>
            </a:r>
            <a:endParaRPr lang="tr-TR" sz="2400" dirty="0" smtClean="0"/>
          </a:p>
          <a:p>
            <a:r>
              <a:rPr lang="tr-TR" sz="2400" dirty="0"/>
              <a:t>Kronik </a:t>
            </a:r>
            <a:r>
              <a:rPr lang="tr-TR" sz="2400" dirty="0" err="1"/>
              <a:t>süpresyon</a:t>
            </a:r>
            <a:r>
              <a:rPr lang="tr-TR" sz="2400" dirty="0"/>
              <a:t> tedavisinde </a:t>
            </a:r>
            <a:r>
              <a:rPr lang="tr-TR" sz="2400" dirty="0" err="1"/>
              <a:t>nitrofurantoin</a:t>
            </a:r>
            <a:r>
              <a:rPr lang="tr-TR" sz="2400" dirty="0"/>
              <a:t>, TMP/SMX ya da </a:t>
            </a:r>
            <a:r>
              <a:rPr lang="tr-TR" sz="2400" dirty="0" err="1"/>
              <a:t>fosfomisin</a:t>
            </a:r>
            <a:r>
              <a:rPr lang="tr-TR" sz="2400" dirty="0"/>
              <a:t> (10 günde bir 3gr) kullanılabilir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600" dirty="0"/>
              <a:t> 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</a:t>
            </a:r>
          </a:p>
          <a:p>
            <a:endParaRPr lang="tr-TR" dirty="0" smtClean="0"/>
          </a:p>
          <a:p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2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TEKRARLAYAN İYE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 err="1"/>
              <a:t>Reenfeksiyon</a:t>
            </a:r>
            <a:r>
              <a:rPr lang="tr-TR" sz="2400" b="1" dirty="0"/>
              <a:t> Tedavisi</a:t>
            </a:r>
          </a:p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89" y="2483556"/>
            <a:ext cx="6401156" cy="3828344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>
            <a:off x="1840089" y="3330222"/>
            <a:ext cx="0" cy="2032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8241245" y="4718756"/>
            <a:ext cx="0" cy="15931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840089" y="2365023"/>
            <a:ext cx="640115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1840089" y="2365023"/>
            <a:ext cx="0" cy="3668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6222380" y="5380756"/>
            <a:ext cx="903249" cy="269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9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0185"/>
            <a:ext cx="12192000" cy="4883141"/>
          </a:xfrm>
        </p:spPr>
      </p:pic>
    </p:spTree>
    <p:extLst>
      <p:ext uri="{BB962C8B-B14F-4D97-AF65-F5344CB8AC3E}">
        <p14:creationId xmlns:p14="http://schemas.microsoft.com/office/powerpoint/2010/main" val="10596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800" b="1" dirty="0" smtClean="0"/>
              <a:t>TANIM</a:t>
            </a:r>
            <a:endParaRPr lang="tr-TR" sz="3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0020"/>
            <a:ext cx="10515600" cy="4626943"/>
          </a:xfrm>
        </p:spPr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r>
              <a:rPr lang="tr-TR" sz="3100" dirty="0" smtClean="0"/>
              <a:t>İdrar yolu </a:t>
            </a:r>
            <a:r>
              <a:rPr lang="tr-TR" sz="3100" dirty="0"/>
              <a:t>e</a:t>
            </a:r>
            <a:r>
              <a:rPr lang="tr-TR" sz="3100" dirty="0" smtClean="0"/>
              <a:t>nfeksiyonu; </a:t>
            </a:r>
            <a:r>
              <a:rPr lang="tr-TR" sz="3100" dirty="0" err="1" smtClean="0"/>
              <a:t>ürotelyumun</a:t>
            </a:r>
            <a:r>
              <a:rPr lang="tr-TR" sz="3100" dirty="0" smtClean="0"/>
              <a:t>* bakteriyel saldırıya karşı vermiş olduğu </a:t>
            </a:r>
            <a:r>
              <a:rPr lang="tr-TR" sz="3100" dirty="0" err="1"/>
              <a:t>i</a:t>
            </a:r>
            <a:r>
              <a:rPr lang="tr-TR" sz="3100" dirty="0" err="1" smtClean="0"/>
              <a:t>nflamatuvar</a:t>
            </a:r>
            <a:r>
              <a:rPr lang="tr-TR" sz="3100" dirty="0" smtClean="0"/>
              <a:t> yanıt</a:t>
            </a:r>
          </a:p>
          <a:p>
            <a:endParaRPr lang="tr-TR" sz="3100" dirty="0" smtClean="0"/>
          </a:p>
          <a:p>
            <a:r>
              <a:rPr lang="tr-TR" sz="3100" dirty="0"/>
              <a:t> </a:t>
            </a:r>
            <a:r>
              <a:rPr lang="tr-TR" sz="3100" dirty="0" smtClean="0"/>
              <a:t>Mesanede </a:t>
            </a:r>
            <a:r>
              <a:rPr lang="tr-TR" sz="3100" dirty="0" err="1" smtClean="0"/>
              <a:t>asemptomatik</a:t>
            </a:r>
            <a:r>
              <a:rPr lang="tr-TR" sz="3100" dirty="0" smtClean="0"/>
              <a:t> bakteriyel </a:t>
            </a:r>
            <a:r>
              <a:rPr lang="tr-TR" sz="3100" dirty="0" err="1" smtClean="0"/>
              <a:t>kolonizasyon</a:t>
            </a:r>
            <a:r>
              <a:rPr lang="tr-TR" sz="3100" dirty="0"/>
              <a:t> </a:t>
            </a:r>
            <a:r>
              <a:rPr lang="tr-TR" sz="3100" dirty="0" smtClean="0"/>
              <a:t>durumundan </a:t>
            </a:r>
            <a:r>
              <a:rPr lang="tr-TR" sz="3100" dirty="0" err="1" smtClean="0"/>
              <a:t>sepsis</a:t>
            </a:r>
            <a:r>
              <a:rPr lang="tr-TR" sz="3100" dirty="0"/>
              <a:t> </a:t>
            </a:r>
            <a:r>
              <a:rPr lang="tr-TR" sz="3100" dirty="0" smtClean="0"/>
              <a:t>ile seyredebilen ciddi </a:t>
            </a:r>
            <a:r>
              <a:rPr lang="tr-TR" sz="3100" dirty="0" err="1" smtClean="0"/>
              <a:t>morbidite</a:t>
            </a:r>
            <a:r>
              <a:rPr lang="tr-TR" sz="3100" dirty="0" smtClean="0"/>
              <a:t> ve </a:t>
            </a:r>
            <a:r>
              <a:rPr lang="tr-TR" sz="3100" dirty="0" err="1" smtClean="0"/>
              <a:t>mortaliteye</a:t>
            </a:r>
            <a:r>
              <a:rPr lang="tr-TR" sz="3100" dirty="0" smtClean="0"/>
              <a:t> neden olabilen </a:t>
            </a:r>
            <a:r>
              <a:rPr lang="tr-TR" sz="3100" dirty="0"/>
              <a:t>klinik durumları ifade eden genel bir terimdir</a:t>
            </a:r>
            <a:r>
              <a:rPr lang="tr-TR" sz="3100" dirty="0" smtClean="0"/>
              <a:t>.</a:t>
            </a:r>
          </a:p>
          <a:p>
            <a:endParaRPr lang="tr-TR" sz="3100" dirty="0"/>
          </a:p>
          <a:p>
            <a:r>
              <a:rPr lang="tr-TR" sz="3100" dirty="0" smtClean="0"/>
              <a:t>İdrar yolu enfeksiyonları sistit (mesane/alt idrar yolu enfeksiyonu) ve </a:t>
            </a:r>
            <a:r>
              <a:rPr lang="tr-TR" sz="3100" dirty="0" err="1" smtClean="0"/>
              <a:t>piyelonefriti</a:t>
            </a:r>
            <a:r>
              <a:rPr lang="tr-TR" sz="3100" dirty="0" smtClean="0"/>
              <a:t> (böbrek/üst idrar yolu enfeksiyonu) içerir. 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  <a:p>
            <a:pPr marL="0" indent="0">
              <a:buNone/>
            </a:pPr>
            <a:r>
              <a:rPr lang="tr-TR" sz="800" dirty="0" smtClean="0"/>
              <a:t>       </a:t>
            </a:r>
          </a:p>
          <a:p>
            <a:pPr marL="0" indent="0">
              <a:buNone/>
            </a:pPr>
            <a:r>
              <a:rPr lang="tr-TR" sz="800" dirty="0" smtClean="0"/>
              <a:t>*Hemen </a:t>
            </a:r>
            <a:r>
              <a:rPr lang="tr-TR" sz="800" dirty="0"/>
              <a:t>altında </a:t>
            </a:r>
            <a:r>
              <a:rPr lang="tr-TR" sz="800" dirty="0" err="1"/>
              <a:t>lamina</a:t>
            </a:r>
            <a:r>
              <a:rPr lang="tr-TR" sz="800" dirty="0"/>
              <a:t> </a:t>
            </a:r>
            <a:r>
              <a:rPr lang="tr-TR" sz="800" dirty="0" err="1"/>
              <a:t>propria</a:t>
            </a:r>
            <a:r>
              <a:rPr lang="tr-TR" sz="800" dirty="0"/>
              <a:t> adı verilen bir bağ dokusu içeren </a:t>
            </a:r>
            <a:r>
              <a:rPr lang="tr-TR" sz="800" dirty="0" err="1" smtClean="0"/>
              <a:t>üriner</a:t>
            </a:r>
            <a:r>
              <a:rPr lang="tr-TR" sz="800" dirty="0" smtClean="0"/>
              <a:t> </a:t>
            </a:r>
            <a:r>
              <a:rPr lang="tr-TR" sz="800" dirty="0" err="1" smtClean="0"/>
              <a:t>traktus</a:t>
            </a:r>
            <a:r>
              <a:rPr lang="tr-TR" sz="800" dirty="0" smtClean="0"/>
              <a:t> </a:t>
            </a:r>
            <a:r>
              <a:rPr lang="tr-TR" sz="800" dirty="0"/>
              <a:t>içerisinin kaplı olduğu histolojik doku katmanına verilen isimdir</a:t>
            </a:r>
            <a:r>
              <a:rPr lang="tr-TR" sz="800" dirty="0" smtClean="0"/>
              <a:t>.</a:t>
            </a:r>
          </a:p>
          <a:p>
            <a:pPr marL="0" indent="0">
              <a:buNone/>
            </a:pPr>
            <a:r>
              <a:rPr lang="en-US" sz="800" dirty="0" err="1"/>
              <a:t>Campebell’s</a:t>
            </a:r>
            <a:r>
              <a:rPr lang="en-US" sz="800" dirty="0"/>
              <a:t> Urology </a:t>
            </a:r>
            <a:r>
              <a:rPr lang="en-US" sz="800" dirty="0" err="1"/>
              <a:t>Cilt</a:t>
            </a:r>
            <a:r>
              <a:rPr lang="en-US" sz="800" dirty="0"/>
              <a:t> I, </a:t>
            </a:r>
            <a:r>
              <a:rPr lang="en-US" sz="800" dirty="0" err="1"/>
              <a:t>Sayfa</a:t>
            </a:r>
            <a:r>
              <a:rPr lang="en-US" sz="800" dirty="0"/>
              <a:t> 516</a:t>
            </a:r>
            <a:endParaRPr lang="tr-TR" sz="800" dirty="0" smtClean="0"/>
          </a:p>
          <a:p>
            <a:pPr marL="0" indent="0">
              <a:buNone/>
            </a:pPr>
            <a:r>
              <a:rPr lang="tr-TR" sz="800" dirty="0"/>
              <a:t>https://www.uptodate.com/contents/acute-simple-cystitis-in-females?search=urinary%20tract%20infection%20adult&amp;source=search_result&amp;selectedTitle=4~150&amp;usage_type=default&amp;display_rank=2</a:t>
            </a:r>
            <a:endParaRPr lang="tr-TR" sz="800" dirty="0" smtClean="0"/>
          </a:p>
          <a:p>
            <a:pPr marL="0" indent="0">
              <a:buNone/>
            </a:pPr>
            <a:endParaRPr lang="tr-TR" sz="1100" dirty="0" smtClean="0"/>
          </a:p>
          <a:p>
            <a:pPr marL="0" indent="0">
              <a:buNone/>
            </a:pPr>
            <a:endParaRPr lang="tr-TR" sz="11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1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KIRMIZI BAYRAK </a:t>
            </a:r>
            <a:r>
              <a:rPr lang="tr-TR" sz="3800" b="1" dirty="0" smtClean="0"/>
              <a:t>BULGULARI </a:t>
            </a:r>
            <a:endParaRPr lang="tr-TR" sz="38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6418"/>
              </p:ext>
            </p:extLst>
          </p:nvPr>
        </p:nvGraphicFramePr>
        <p:xfrm>
          <a:off x="1095022" y="1554693"/>
          <a:ext cx="10001956" cy="4947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978">
                  <a:extLst>
                    <a:ext uri="{9D8B030D-6E8A-4147-A177-3AD203B41FA5}">
                      <a16:colId xmlns:a16="http://schemas.microsoft.com/office/drawing/2014/main" val="3386351579"/>
                    </a:ext>
                  </a:extLst>
                </a:gridCol>
                <a:gridCol w="5000978">
                  <a:extLst>
                    <a:ext uri="{9D8B030D-6E8A-4147-A177-3AD203B41FA5}">
                      <a16:colId xmlns:a16="http://schemas.microsoft.com/office/drawing/2014/main" val="3325492031"/>
                    </a:ext>
                  </a:extLst>
                </a:gridCol>
              </a:tblGrid>
              <a:tr h="43711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Eğer</a:t>
                      </a:r>
                      <a:r>
                        <a:rPr lang="tr-TR" baseline="0" dirty="0" smtClean="0"/>
                        <a:t> hastada varsa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Düşün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773"/>
                  </a:ext>
                </a:extLst>
              </a:tr>
              <a:tr h="437119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Ateş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Ürosepsis</a:t>
                      </a:r>
                      <a:r>
                        <a:rPr lang="tr-TR" sz="2400" dirty="0" smtClean="0"/>
                        <a:t> ,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piyelonefrit</a:t>
                      </a:r>
                      <a:r>
                        <a:rPr lang="tr-TR" sz="2400" baseline="0" dirty="0" smtClean="0"/>
                        <a:t> , PİH 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13661"/>
                  </a:ext>
                </a:extLst>
              </a:tr>
              <a:tr h="437119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Vajinal</a:t>
                      </a:r>
                      <a:r>
                        <a:rPr lang="tr-TR" sz="2400" baseline="0" dirty="0" smtClean="0"/>
                        <a:t> akıntı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CYBH , PİH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99729"/>
                  </a:ext>
                </a:extLst>
              </a:tr>
              <a:tr h="437119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Eksternal</a:t>
                      </a:r>
                      <a:r>
                        <a:rPr lang="tr-TR" sz="2400" baseline="0" dirty="0" smtClean="0"/>
                        <a:t> yanıcı ağrı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Vulvovajinit</a:t>
                      </a:r>
                      <a:r>
                        <a:rPr lang="tr-TR" sz="2400" dirty="0" smtClean="0"/>
                        <a:t> (özellikle </a:t>
                      </a:r>
                      <a:r>
                        <a:rPr lang="tr-TR" sz="2400" dirty="0" err="1" smtClean="0"/>
                        <a:t>kandidal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vajinit</a:t>
                      </a:r>
                      <a:r>
                        <a:rPr lang="tr-TR" sz="2400" dirty="0" smtClean="0"/>
                        <a:t>)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713757"/>
                  </a:ext>
                </a:extLst>
              </a:tr>
              <a:tr h="437119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KVAH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Piyelonefrit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90208"/>
                  </a:ext>
                </a:extLst>
              </a:tr>
              <a:tr h="754481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Bulantı/kusma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Piyelonefrit</a:t>
                      </a:r>
                      <a:r>
                        <a:rPr lang="tr-TR" sz="2400" dirty="0" smtClean="0"/>
                        <a:t> , </a:t>
                      </a:r>
                      <a:r>
                        <a:rPr lang="tr-TR" sz="2400" dirty="0" err="1" smtClean="0"/>
                        <a:t>ürosepsis</a:t>
                      </a:r>
                      <a:r>
                        <a:rPr lang="tr-TR" sz="2400" dirty="0" smtClean="0"/>
                        <a:t> , oral</a:t>
                      </a:r>
                      <a:r>
                        <a:rPr lang="tr-TR" sz="2400" baseline="0" dirty="0" smtClean="0"/>
                        <a:t> ilaçları </a:t>
                      </a:r>
                      <a:r>
                        <a:rPr lang="tr-TR" sz="2400" baseline="0" dirty="0" err="1" smtClean="0"/>
                        <a:t>tolere</a:t>
                      </a:r>
                      <a:r>
                        <a:rPr lang="tr-TR" sz="2400" baseline="0" dirty="0" smtClean="0"/>
                        <a:t> edememe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56278"/>
                  </a:ext>
                </a:extLst>
              </a:tr>
              <a:tr h="1401178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Yakın zamanda İYE (&lt;2hafta)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Yetersiz tedavi edilmiş</a:t>
                      </a:r>
                      <a:r>
                        <a:rPr lang="tr-TR" sz="2400" baseline="0" dirty="0" smtClean="0"/>
                        <a:t> dirençli patojen,</a:t>
                      </a:r>
                    </a:p>
                    <a:p>
                      <a:r>
                        <a:rPr lang="tr-TR" sz="2400" baseline="0" dirty="0" smtClean="0"/>
                        <a:t>Taş veya değişik anatomi gibi ürolojik anomaliler , </a:t>
                      </a:r>
                      <a:r>
                        <a:rPr lang="tr-TR" sz="2400" baseline="0" dirty="0" err="1" smtClean="0"/>
                        <a:t>İnterstisyel</a:t>
                      </a:r>
                      <a:r>
                        <a:rPr lang="tr-TR" sz="2400" baseline="0" dirty="0" smtClean="0"/>
                        <a:t> sistit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27346"/>
                  </a:ext>
                </a:extLst>
              </a:tr>
              <a:tr h="437119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Disparoni</a:t>
                      </a:r>
                      <a:r>
                        <a:rPr lang="tr-TR" sz="2400" dirty="0" smtClean="0"/>
                        <a:t>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CYBH , PİH ,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psikojenik</a:t>
                      </a:r>
                      <a:r>
                        <a:rPr lang="tr-TR" sz="2400" baseline="0" dirty="0" smtClean="0"/>
                        <a:t> nedenler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4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3800" b="1" dirty="0"/>
              <a:t>KIRMIZI BAYRAK </a:t>
            </a:r>
            <a:r>
              <a:rPr lang="tr-TR" sz="3800" b="1" dirty="0" smtClean="0"/>
              <a:t>BULGULARI 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10811"/>
              </p:ext>
            </p:extLst>
          </p:nvPr>
        </p:nvGraphicFramePr>
        <p:xfrm>
          <a:off x="1378730" y="1061179"/>
          <a:ext cx="9434540" cy="5503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7270">
                  <a:extLst>
                    <a:ext uri="{9D8B030D-6E8A-4147-A177-3AD203B41FA5}">
                      <a16:colId xmlns:a16="http://schemas.microsoft.com/office/drawing/2014/main" val="3386351579"/>
                    </a:ext>
                  </a:extLst>
                </a:gridCol>
                <a:gridCol w="4717270">
                  <a:extLst>
                    <a:ext uri="{9D8B030D-6E8A-4147-A177-3AD203B41FA5}">
                      <a16:colId xmlns:a16="http://schemas.microsoft.com/office/drawing/2014/main" val="3325492031"/>
                    </a:ext>
                  </a:extLst>
                </a:gridCol>
              </a:tblGrid>
              <a:tr h="39941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Eğer</a:t>
                      </a:r>
                      <a:r>
                        <a:rPr lang="tr-TR" sz="2400" baseline="0" dirty="0" smtClean="0"/>
                        <a:t> hastada varsa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Düşün 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773"/>
                  </a:ext>
                </a:extLst>
              </a:tr>
              <a:tr h="676181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Yakın zamanda geçirilmiş travma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Komplike İYE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13661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Gebelik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Komplike</a:t>
                      </a:r>
                      <a:r>
                        <a:rPr lang="tr-TR" sz="2400" baseline="0" dirty="0" smtClean="0"/>
                        <a:t> İYE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99729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Ciddi,kolik</a:t>
                      </a:r>
                      <a:r>
                        <a:rPr lang="tr-TR" sz="2400" dirty="0" smtClean="0"/>
                        <a:t> tarzda yan ağrısı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Taş ile komplike olmuş İYE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713757"/>
                  </a:ext>
                </a:extLst>
              </a:tr>
              <a:tr h="69897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Eklem</a:t>
                      </a:r>
                      <a:r>
                        <a:rPr lang="tr-TR" sz="2400" baseline="0" dirty="0" smtClean="0"/>
                        <a:t> ağrıları , steril idrar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Spondiloartropatiler</a:t>
                      </a:r>
                      <a:r>
                        <a:rPr lang="tr-TR" sz="2400" dirty="0" smtClean="0"/>
                        <a:t>(</a:t>
                      </a:r>
                      <a:r>
                        <a:rPr lang="tr-TR" sz="2400" dirty="0" err="1" smtClean="0"/>
                        <a:t>reiter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send</a:t>
                      </a:r>
                      <a:r>
                        <a:rPr lang="tr-TR" sz="2400" dirty="0" smtClean="0"/>
                        <a:t>.,Behçet </a:t>
                      </a:r>
                      <a:r>
                        <a:rPr lang="tr-TR" sz="2400" dirty="0" err="1" smtClean="0"/>
                        <a:t>send</a:t>
                      </a:r>
                      <a:r>
                        <a:rPr lang="tr-TR" sz="2400" dirty="0" smtClean="0"/>
                        <a:t>.)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90208"/>
                  </a:ext>
                </a:extLst>
              </a:tr>
              <a:tr h="69897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Çocukluk çağı </a:t>
                      </a:r>
                      <a:r>
                        <a:rPr lang="tr-TR" sz="2400" dirty="0" err="1" smtClean="0"/>
                        <a:t>infeksiyon</a:t>
                      </a:r>
                      <a:r>
                        <a:rPr lang="tr-TR" sz="2400" dirty="0" smtClean="0"/>
                        <a:t> öyküsü , ürolojik cerrahi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Anatomik anomaliler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56278"/>
                  </a:ext>
                </a:extLst>
              </a:tr>
              <a:tr h="676181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Böbrek taşı öyküsü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Komplike İYE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27346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Diyabet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Komplike İYE 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40741"/>
                  </a:ext>
                </a:extLst>
              </a:tr>
              <a:tr h="676181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İmmünsüpresyon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Komplike İYE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18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4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 smtClean="0"/>
              <a:t>SEVK KRİTERLERİ</a:t>
            </a:r>
            <a:endParaRPr lang="tr-TR" sz="3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400" dirty="0" smtClean="0"/>
              <a:t>Komplike İYE </a:t>
            </a:r>
          </a:p>
          <a:p>
            <a:r>
              <a:rPr lang="tr-TR" sz="2400" dirty="0" smtClean="0"/>
              <a:t>Akut komplike olmayan </a:t>
            </a:r>
            <a:r>
              <a:rPr lang="tr-TR" sz="2400" dirty="0" err="1" smtClean="0"/>
              <a:t>pyelonefrit</a:t>
            </a:r>
            <a:r>
              <a:rPr lang="tr-TR" sz="2400" dirty="0" smtClean="0"/>
              <a:t> 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Oral </a:t>
            </a:r>
            <a:r>
              <a:rPr lang="tr-TR" dirty="0" err="1"/>
              <a:t>hidrasyonu</a:t>
            </a:r>
            <a:r>
              <a:rPr lang="tr-TR" dirty="0"/>
              <a:t> sürdürememe veya oral ilaçları </a:t>
            </a:r>
            <a:r>
              <a:rPr lang="tr-TR" dirty="0" smtClean="0"/>
              <a:t>alamama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Hasta uyumsuzluğu durumlarında</a:t>
            </a:r>
            <a:r>
              <a:rPr lang="tr-TR" dirty="0" smtClean="0"/>
              <a:t> </a:t>
            </a:r>
            <a:r>
              <a:rPr lang="tr-TR" dirty="0" err="1" smtClean="0"/>
              <a:t>parenteral</a:t>
            </a:r>
            <a:r>
              <a:rPr lang="tr-TR" dirty="0" smtClean="0"/>
              <a:t> antibiyotik tedavisi ve kültür ile izlem gerekmekte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Bu hastaların ileri tetkik ve tedavi amacıyla sevki önerilmekte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sz="600" dirty="0"/>
              <a:t>T.C. Sağlık Bakanlığı Birinci Basamağa Yönelik Tanı Ve Tedavi Rehberleri, 2003, file:///C:/Users/Lenovo/Downloads/_Ekutuphane_kitaplar_tanitedavirehberi%20(1).pdf</a:t>
            </a:r>
          </a:p>
          <a:p>
            <a:pPr marL="228600" lvl="1">
              <a:spcBef>
                <a:spcPts val="1000"/>
              </a:spcBef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03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 smtClean="0"/>
              <a:t> Olgu</a:t>
            </a:r>
            <a:endParaRPr lang="tr-TR" sz="3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sz="2400" dirty="0" smtClean="0"/>
          </a:p>
          <a:p>
            <a:r>
              <a:rPr lang="tr-TR" sz="2400" dirty="0" smtClean="0"/>
              <a:t>55 yaş kadın hasta</a:t>
            </a:r>
          </a:p>
          <a:p>
            <a:r>
              <a:rPr lang="tr-TR" sz="2400" dirty="0" err="1" smtClean="0"/>
              <a:t>Poliüri</a:t>
            </a:r>
            <a:r>
              <a:rPr lang="tr-TR" sz="2400" dirty="0"/>
              <a:t> </a:t>
            </a:r>
            <a:r>
              <a:rPr lang="tr-TR" sz="2400" dirty="0" smtClean="0"/>
              <a:t>, </a:t>
            </a:r>
            <a:r>
              <a:rPr lang="tr-TR" sz="2400" dirty="0" err="1" smtClean="0"/>
              <a:t>pollaküri</a:t>
            </a:r>
            <a:r>
              <a:rPr lang="tr-TR" sz="2400" dirty="0" smtClean="0"/>
              <a:t> , </a:t>
            </a:r>
            <a:r>
              <a:rPr lang="tr-TR" sz="2400" dirty="0" err="1" smtClean="0"/>
              <a:t>dizüri</a:t>
            </a:r>
            <a:r>
              <a:rPr lang="tr-TR" sz="2400" dirty="0" smtClean="0"/>
              <a:t> şikayetleri mevcut</a:t>
            </a:r>
          </a:p>
          <a:p>
            <a:r>
              <a:rPr lang="tr-TR" sz="2400" dirty="0" smtClean="0"/>
              <a:t>Tip 2 </a:t>
            </a:r>
            <a:r>
              <a:rPr lang="tr-TR" sz="2400" dirty="0" err="1" smtClean="0"/>
              <a:t>Diabetes</a:t>
            </a:r>
            <a:r>
              <a:rPr lang="tr-TR" sz="2400" dirty="0" smtClean="0"/>
              <a:t> </a:t>
            </a:r>
            <a:r>
              <a:rPr lang="tr-TR" sz="2400" dirty="0" err="1" smtClean="0"/>
              <a:t>Mellitus</a:t>
            </a:r>
            <a:r>
              <a:rPr lang="tr-TR" sz="2400" dirty="0" smtClean="0"/>
              <a:t> hastası </a:t>
            </a:r>
          </a:p>
          <a:p>
            <a:r>
              <a:rPr lang="tr-TR" sz="2400" dirty="0"/>
              <a:t>Kültürde </a:t>
            </a:r>
            <a:r>
              <a:rPr lang="tr-TR" sz="2400" dirty="0" err="1"/>
              <a:t>Enterococcus</a:t>
            </a:r>
            <a:r>
              <a:rPr lang="tr-TR" sz="2400" dirty="0"/>
              <a:t> </a:t>
            </a:r>
            <a:r>
              <a:rPr lang="tr-TR" sz="2400" dirty="0" err="1"/>
              <a:t>faecalis</a:t>
            </a:r>
            <a:r>
              <a:rPr lang="tr-TR" sz="2400" dirty="0"/>
              <a:t> </a:t>
            </a:r>
            <a:r>
              <a:rPr lang="tr-TR" sz="2400" dirty="0" smtClean="0"/>
              <a:t>üremiş</a:t>
            </a:r>
          </a:p>
          <a:p>
            <a:endParaRPr lang="tr-TR" sz="2400" dirty="0"/>
          </a:p>
          <a:p>
            <a:endParaRPr lang="tr-TR" sz="2400" dirty="0" smtClean="0"/>
          </a:p>
          <a:p>
            <a:endParaRPr lang="tr-TR" sz="600" dirty="0" smtClean="0"/>
          </a:p>
          <a:p>
            <a:r>
              <a:rPr lang="tr-TR" sz="600" dirty="0" smtClean="0"/>
              <a:t>https</a:t>
            </a:r>
            <a:r>
              <a:rPr lang="tr-TR" sz="600" dirty="0"/>
              <a:t>://www.klimud.org/public/uploads/dosya/1368294734.pdf</a:t>
            </a:r>
            <a:endParaRPr lang="tr-TR" sz="600" dirty="0" smtClean="0"/>
          </a:p>
        </p:txBody>
      </p:sp>
      <p:pic>
        <p:nvPicPr>
          <p:cNvPr id="4" name="Picture 2" descr="Enterococcus faecalis: Cos'è, Diagnosi, C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1" y="2598468"/>
            <a:ext cx="2642483" cy="22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800" b="1" dirty="0"/>
              <a:t>Olgu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Siprofloksasin</a:t>
            </a:r>
            <a:r>
              <a:rPr lang="tr-TR" sz="2400" dirty="0" smtClean="0"/>
              <a:t> </a:t>
            </a:r>
            <a:r>
              <a:rPr lang="tr-TR" sz="2400" dirty="0"/>
              <a:t>tedavisi ile şikayetleri gerilemiş</a:t>
            </a:r>
          </a:p>
          <a:p>
            <a:endParaRPr lang="tr-TR" sz="2400" dirty="0" smtClean="0"/>
          </a:p>
          <a:p>
            <a:r>
              <a:rPr lang="tr-TR" sz="2400" dirty="0" smtClean="0"/>
              <a:t>4. </a:t>
            </a:r>
            <a:r>
              <a:rPr lang="tr-TR" sz="2400" dirty="0"/>
              <a:t>gün yakınmaları </a:t>
            </a:r>
            <a:r>
              <a:rPr lang="tr-TR" sz="2400" dirty="0" smtClean="0"/>
              <a:t>tekrarlıyor </a:t>
            </a:r>
            <a:r>
              <a:rPr lang="tr-TR" sz="2400" dirty="0"/>
              <a:t>ve kaşıntı şikayeti eklenen hasta tekrar polikliniğe başvuruyor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40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800" b="1" dirty="0"/>
              <a:t>Olgu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Mikroskopide</a:t>
            </a:r>
            <a:r>
              <a:rPr lang="tr-TR" sz="2400" dirty="0" smtClean="0"/>
              <a:t> </a:t>
            </a:r>
            <a:r>
              <a:rPr lang="tr-TR" sz="2400" dirty="0"/>
              <a:t>özellik </a:t>
            </a:r>
            <a:r>
              <a:rPr lang="tr-TR" sz="2400" dirty="0" smtClean="0"/>
              <a:t>yok</a:t>
            </a:r>
          </a:p>
          <a:p>
            <a:endParaRPr lang="tr-TR" sz="2400" dirty="0"/>
          </a:p>
          <a:p>
            <a:r>
              <a:rPr lang="tr-TR" sz="2400" dirty="0"/>
              <a:t>Kültürde üreyen koloniler yaklaşık 0,5 </a:t>
            </a:r>
            <a:r>
              <a:rPr lang="tr-TR" sz="2400" dirty="0" smtClean="0"/>
              <a:t>mm çapında</a:t>
            </a:r>
            <a:r>
              <a:rPr lang="tr-TR" sz="2400" dirty="0"/>
              <a:t>, beyaz, ekşi </a:t>
            </a:r>
            <a:r>
              <a:rPr lang="tr-TR" sz="2400" dirty="0" smtClean="0"/>
              <a:t>kokulu</a:t>
            </a:r>
          </a:p>
          <a:p>
            <a:endParaRPr lang="tr-TR" sz="2400" dirty="0"/>
          </a:p>
          <a:p>
            <a:r>
              <a:rPr lang="tr-TR" sz="2400" dirty="0"/>
              <a:t>&gt;100000 </a:t>
            </a:r>
            <a:r>
              <a:rPr lang="tr-TR" sz="2400" dirty="0" err="1"/>
              <a:t>kob</a:t>
            </a:r>
            <a:r>
              <a:rPr lang="tr-TR" sz="2400" dirty="0"/>
              <a:t>/ml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72" y="3611199"/>
            <a:ext cx="6042049" cy="244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800" b="1" dirty="0"/>
              <a:t>Olgu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4351338"/>
          </a:xfrm>
        </p:spPr>
        <p:txBody>
          <a:bodyPr/>
          <a:lstStyle/>
          <a:p>
            <a:endParaRPr lang="tr-TR" dirty="0" smtClean="0"/>
          </a:p>
          <a:p>
            <a:r>
              <a:rPr lang="tr-TR" sz="2400" dirty="0" smtClean="0"/>
              <a:t>Lam </a:t>
            </a:r>
            <a:r>
              <a:rPr lang="tr-TR" sz="2400" dirty="0"/>
              <a:t>lamel arası </a:t>
            </a:r>
            <a:r>
              <a:rPr lang="tr-TR" sz="2400" dirty="0" smtClean="0"/>
              <a:t>inceleme</a:t>
            </a:r>
          </a:p>
          <a:p>
            <a:r>
              <a:rPr lang="tr-TR" sz="2400" dirty="0"/>
              <a:t>Gram boyamada gram </a:t>
            </a:r>
            <a:r>
              <a:rPr lang="tr-TR" sz="2400" dirty="0" smtClean="0"/>
              <a:t>pozitif</a:t>
            </a:r>
          </a:p>
          <a:p>
            <a:endParaRPr lang="tr-TR" dirty="0"/>
          </a:p>
          <a:p>
            <a:r>
              <a:rPr lang="tr-TR" sz="2400" dirty="0" err="1"/>
              <a:t>Germ</a:t>
            </a:r>
            <a:r>
              <a:rPr lang="tr-TR" sz="2400" dirty="0"/>
              <a:t> tüp </a:t>
            </a:r>
            <a:r>
              <a:rPr lang="tr-TR" sz="2400" dirty="0" smtClean="0"/>
              <a:t>testi pozitif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5299700" y="2483555"/>
            <a:ext cx="225778" cy="8579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279445" y="2661158"/>
            <a:ext cx="4094610" cy="50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smtClean="0"/>
              <a:t>maya benzeri oluşumlar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157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</a:t>
            </a:r>
            <a:r>
              <a:rPr lang="tr-TR" sz="3800" b="1" dirty="0" smtClean="0"/>
              <a:t>Olgu</a:t>
            </a:r>
            <a:endParaRPr lang="tr-TR" sz="38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lvl="1"/>
            <a:r>
              <a:rPr lang="tr-TR" dirty="0" err="1" smtClean="0"/>
              <a:t>Candida</a:t>
            </a:r>
            <a:r>
              <a:rPr lang="tr-TR" dirty="0" smtClean="0"/>
              <a:t> </a:t>
            </a:r>
            <a:r>
              <a:rPr lang="tr-TR" dirty="0" err="1" smtClean="0"/>
              <a:t>albicans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marL="457200" lvl="1" indent="0">
              <a:buNone/>
            </a:pPr>
            <a:r>
              <a:rPr lang="tr-TR" dirty="0" smtClean="0"/>
              <a:t>Ne </a:t>
            </a:r>
            <a:r>
              <a:rPr lang="tr-TR" dirty="0"/>
              <a:t>yaparsın? </a:t>
            </a:r>
            <a:endParaRPr lang="tr-TR" dirty="0" smtClean="0"/>
          </a:p>
          <a:p>
            <a:pPr lvl="1"/>
            <a:r>
              <a:rPr lang="tr-TR" dirty="0" smtClean="0"/>
              <a:t>a</a:t>
            </a:r>
            <a:r>
              <a:rPr lang="tr-TR" dirty="0"/>
              <a:t>) </a:t>
            </a:r>
            <a:r>
              <a:rPr lang="tr-TR" dirty="0" err="1"/>
              <a:t>Vagenden</a:t>
            </a:r>
            <a:r>
              <a:rPr lang="tr-TR" dirty="0"/>
              <a:t> </a:t>
            </a:r>
            <a:r>
              <a:rPr lang="tr-TR" dirty="0" err="1"/>
              <a:t>kontaminasyon</a:t>
            </a:r>
            <a:r>
              <a:rPr lang="tr-TR" dirty="0"/>
              <a:t> düşünürüm: </a:t>
            </a:r>
            <a:r>
              <a:rPr lang="tr-TR" dirty="0" err="1"/>
              <a:t>vagen</a:t>
            </a:r>
            <a:r>
              <a:rPr lang="tr-TR" dirty="0"/>
              <a:t> örneği </a:t>
            </a:r>
            <a:r>
              <a:rPr lang="tr-TR" dirty="0" smtClean="0"/>
              <a:t>isterim </a:t>
            </a:r>
          </a:p>
          <a:p>
            <a:pPr lvl="1"/>
            <a:r>
              <a:rPr lang="tr-TR" dirty="0" smtClean="0"/>
              <a:t>b</a:t>
            </a:r>
            <a:r>
              <a:rPr lang="tr-TR" dirty="0"/>
              <a:t>) </a:t>
            </a:r>
            <a:r>
              <a:rPr lang="tr-TR" dirty="0" err="1"/>
              <a:t>Kolonizasyon</a:t>
            </a:r>
            <a:r>
              <a:rPr lang="tr-TR" dirty="0"/>
              <a:t> kabul ederim, raporu ona göre düzenlerim </a:t>
            </a:r>
            <a:endParaRPr lang="tr-TR" dirty="0" smtClean="0"/>
          </a:p>
          <a:p>
            <a:pPr lvl="1"/>
            <a:r>
              <a:rPr lang="tr-TR" dirty="0" smtClean="0"/>
              <a:t>c</a:t>
            </a:r>
            <a:r>
              <a:rPr lang="tr-TR" dirty="0"/>
              <a:t>) Etken kabul eder rapor ederim </a:t>
            </a:r>
            <a:endParaRPr lang="tr-TR" dirty="0" smtClean="0"/>
          </a:p>
        </p:txBody>
      </p:sp>
      <p:pic>
        <p:nvPicPr>
          <p:cNvPr id="7" name="Picture 2" descr="Candida Albicans'ın Sebep Olduğu Hastalıklar « Bilgius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732" y="1621191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800" b="1" dirty="0" smtClean="0"/>
              <a:t>Olgu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Candida</a:t>
            </a:r>
            <a:r>
              <a:rPr lang="tr-TR" sz="2400" dirty="0"/>
              <a:t> türleri giderek artan sıklıkta </a:t>
            </a:r>
            <a:r>
              <a:rPr lang="tr-TR" sz="2400" dirty="0" smtClean="0"/>
              <a:t>İYE etkeni </a:t>
            </a:r>
            <a:r>
              <a:rPr lang="tr-TR" sz="2400" dirty="0"/>
              <a:t>olarak izole </a:t>
            </a:r>
            <a:r>
              <a:rPr lang="tr-TR" sz="2400" dirty="0" smtClean="0"/>
              <a:t>edilmekte</a:t>
            </a:r>
          </a:p>
          <a:p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 Özellikle </a:t>
            </a:r>
          </a:p>
          <a:p>
            <a:r>
              <a:rPr lang="tr-TR" sz="2400" dirty="0" err="1"/>
              <a:t>K</a:t>
            </a:r>
            <a:r>
              <a:rPr lang="tr-TR" sz="2400" dirty="0" err="1" smtClean="0"/>
              <a:t>ateterli</a:t>
            </a:r>
            <a:r>
              <a:rPr lang="tr-TR" sz="2400" dirty="0" smtClean="0"/>
              <a:t> </a:t>
            </a:r>
            <a:r>
              <a:rPr lang="tr-TR" sz="2400" dirty="0"/>
              <a:t>hastalarda </a:t>
            </a:r>
            <a:endParaRPr lang="tr-TR" sz="2400" dirty="0" smtClean="0"/>
          </a:p>
          <a:p>
            <a:r>
              <a:rPr lang="tr-TR" sz="2400" dirty="0" smtClean="0"/>
              <a:t>Antibiyotik </a:t>
            </a:r>
            <a:r>
              <a:rPr lang="tr-TR" sz="2400" dirty="0"/>
              <a:t>tedavisi sonrasında </a:t>
            </a:r>
            <a:endParaRPr lang="tr-TR" sz="2400" dirty="0" smtClean="0"/>
          </a:p>
          <a:p>
            <a:r>
              <a:rPr lang="tr-TR" sz="2400" dirty="0" err="1" smtClean="0"/>
              <a:t>Enterokokkal</a:t>
            </a:r>
            <a:r>
              <a:rPr lang="tr-TR" sz="2400" dirty="0" smtClean="0"/>
              <a:t> </a:t>
            </a:r>
            <a:r>
              <a:rPr lang="tr-TR" sz="2400" dirty="0" smtClean="0"/>
              <a:t>İYE</a:t>
            </a:r>
            <a:r>
              <a:rPr lang="tr-TR" sz="2400" dirty="0" smtClean="0"/>
              <a:t> </a:t>
            </a:r>
            <a:r>
              <a:rPr lang="tr-TR" sz="2400" dirty="0"/>
              <a:t>tedavisi sonrası</a:t>
            </a:r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600" dirty="0" err="1"/>
              <a:t>Hidron</a:t>
            </a:r>
            <a:r>
              <a:rPr lang="tr-TR" sz="600" dirty="0"/>
              <a:t> AI, </a:t>
            </a:r>
            <a:r>
              <a:rPr lang="tr-TR" sz="600" dirty="0" err="1"/>
              <a:t>Edwards</a:t>
            </a:r>
            <a:r>
              <a:rPr lang="tr-TR" sz="600" dirty="0"/>
              <a:t> JR, et.al </a:t>
            </a:r>
            <a:r>
              <a:rPr lang="tr-TR" sz="600" dirty="0" err="1"/>
              <a:t>Antimicrobial</a:t>
            </a:r>
            <a:r>
              <a:rPr lang="tr-TR" sz="600" dirty="0"/>
              <a:t> </a:t>
            </a:r>
            <a:r>
              <a:rPr lang="tr-TR" sz="600" dirty="0" err="1"/>
              <a:t>resistant</a:t>
            </a:r>
            <a:r>
              <a:rPr lang="tr-TR" sz="600" dirty="0"/>
              <a:t> </a:t>
            </a:r>
            <a:r>
              <a:rPr lang="tr-TR" sz="600" dirty="0" err="1"/>
              <a:t>pathogens</a:t>
            </a:r>
            <a:r>
              <a:rPr lang="tr-TR" sz="600" dirty="0"/>
              <a:t> </a:t>
            </a:r>
            <a:r>
              <a:rPr lang="tr-TR" sz="600" dirty="0" err="1"/>
              <a:t>associated</a:t>
            </a:r>
            <a:r>
              <a:rPr lang="tr-TR" sz="600" dirty="0"/>
              <a:t> </a:t>
            </a:r>
            <a:r>
              <a:rPr lang="tr-TR" sz="600" dirty="0" err="1"/>
              <a:t>with</a:t>
            </a:r>
            <a:r>
              <a:rPr lang="tr-TR" sz="600" dirty="0"/>
              <a:t> </a:t>
            </a:r>
            <a:r>
              <a:rPr lang="tr-TR" sz="600" dirty="0" err="1"/>
              <a:t>healthcare-associated</a:t>
            </a:r>
            <a:r>
              <a:rPr lang="tr-TR" sz="600" dirty="0"/>
              <a:t> </a:t>
            </a:r>
            <a:r>
              <a:rPr lang="tr-TR" sz="600" dirty="0" err="1"/>
              <a:t>infections</a:t>
            </a:r>
            <a:r>
              <a:rPr lang="tr-TR" sz="600" dirty="0"/>
              <a:t>…</a:t>
            </a:r>
            <a:r>
              <a:rPr lang="tr-TR" sz="600" dirty="0" err="1"/>
              <a:t>Infect</a:t>
            </a:r>
            <a:r>
              <a:rPr lang="tr-TR" sz="600" dirty="0"/>
              <a:t>. Control Hosp.Epidemiol.2008:29:996-1011</a:t>
            </a:r>
          </a:p>
        </p:txBody>
      </p:sp>
    </p:spTree>
    <p:extLst>
      <p:ext uri="{BB962C8B-B14F-4D97-AF65-F5344CB8AC3E}">
        <p14:creationId xmlns:p14="http://schemas.microsoft.com/office/powerpoint/2010/main" val="41497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800" b="1" dirty="0"/>
              <a:t>Olgu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err="1"/>
              <a:t>Antifungal</a:t>
            </a:r>
            <a:r>
              <a:rPr lang="tr-TR" dirty="0"/>
              <a:t> tedavi: </a:t>
            </a:r>
            <a:endParaRPr lang="tr-TR" dirty="0" smtClean="0"/>
          </a:p>
          <a:p>
            <a:r>
              <a:rPr lang="tr-TR" dirty="0" smtClean="0"/>
              <a:t>Semptom olan hasta</a:t>
            </a:r>
            <a:endParaRPr lang="tr-TR" dirty="0"/>
          </a:p>
          <a:p>
            <a:r>
              <a:rPr lang="tr-TR" dirty="0" err="1" smtClean="0"/>
              <a:t>İnvaziv</a:t>
            </a:r>
            <a:r>
              <a:rPr lang="tr-TR" dirty="0" smtClean="0"/>
              <a:t> </a:t>
            </a:r>
            <a:r>
              <a:rPr lang="tr-TR" dirty="0" err="1" smtClean="0"/>
              <a:t>genitoüriner</a:t>
            </a:r>
            <a:r>
              <a:rPr lang="tr-TR" dirty="0" smtClean="0"/>
              <a:t> </a:t>
            </a:r>
            <a:r>
              <a:rPr lang="tr-TR" dirty="0"/>
              <a:t>işlem yapılacak olan hastalarda </a:t>
            </a:r>
            <a:endParaRPr lang="tr-TR" dirty="0" smtClean="0"/>
          </a:p>
          <a:p>
            <a:r>
              <a:rPr lang="tr-TR" dirty="0" err="1"/>
              <a:t>N</a:t>
            </a:r>
            <a:r>
              <a:rPr lang="tr-TR" dirty="0" err="1" smtClean="0"/>
              <a:t>ötropenik</a:t>
            </a:r>
            <a:r>
              <a:rPr lang="tr-TR" dirty="0" smtClean="0"/>
              <a:t> hasta </a:t>
            </a:r>
          </a:p>
          <a:p>
            <a:r>
              <a:rPr lang="tr-TR" dirty="0"/>
              <a:t>B</a:t>
            </a:r>
            <a:r>
              <a:rPr lang="tr-TR" dirty="0" smtClean="0"/>
              <a:t>öbrek </a:t>
            </a:r>
            <a:r>
              <a:rPr lang="tr-TR" dirty="0"/>
              <a:t>nakli yapılan </a:t>
            </a:r>
            <a:r>
              <a:rPr lang="tr-TR" dirty="0" smtClean="0"/>
              <a:t>hastalarda tercih edilmeli.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sz="600" dirty="0" smtClean="0"/>
          </a:p>
          <a:p>
            <a:endParaRPr lang="tr-TR" sz="600" dirty="0"/>
          </a:p>
          <a:p>
            <a:endParaRPr lang="tr-TR" sz="600" dirty="0" smtClean="0"/>
          </a:p>
          <a:p>
            <a:r>
              <a:rPr lang="tr-TR" sz="600" dirty="0" err="1" smtClean="0"/>
              <a:t>Hidron</a:t>
            </a:r>
            <a:r>
              <a:rPr lang="tr-TR" sz="600" dirty="0" smtClean="0"/>
              <a:t> </a:t>
            </a:r>
            <a:r>
              <a:rPr lang="tr-TR" sz="600" dirty="0"/>
              <a:t>AI, </a:t>
            </a:r>
            <a:r>
              <a:rPr lang="tr-TR" sz="600" dirty="0" err="1"/>
              <a:t>Edwards</a:t>
            </a:r>
            <a:r>
              <a:rPr lang="tr-TR" sz="600" dirty="0"/>
              <a:t> JR, et.al </a:t>
            </a:r>
            <a:r>
              <a:rPr lang="tr-TR" sz="600" dirty="0" err="1"/>
              <a:t>Antimicrobial</a:t>
            </a:r>
            <a:r>
              <a:rPr lang="tr-TR" sz="600" dirty="0"/>
              <a:t> </a:t>
            </a:r>
            <a:r>
              <a:rPr lang="tr-TR" sz="600" dirty="0" err="1"/>
              <a:t>resistant</a:t>
            </a:r>
            <a:r>
              <a:rPr lang="tr-TR" sz="600" dirty="0"/>
              <a:t> </a:t>
            </a:r>
            <a:r>
              <a:rPr lang="tr-TR" sz="600" dirty="0" err="1"/>
              <a:t>pathogens</a:t>
            </a:r>
            <a:r>
              <a:rPr lang="tr-TR" sz="600" dirty="0"/>
              <a:t> </a:t>
            </a:r>
            <a:r>
              <a:rPr lang="tr-TR" sz="600" dirty="0" err="1"/>
              <a:t>associated</a:t>
            </a:r>
            <a:r>
              <a:rPr lang="tr-TR" sz="600" dirty="0"/>
              <a:t> </a:t>
            </a:r>
            <a:r>
              <a:rPr lang="tr-TR" sz="600" dirty="0" err="1"/>
              <a:t>with</a:t>
            </a:r>
            <a:r>
              <a:rPr lang="tr-TR" sz="600" dirty="0"/>
              <a:t> </a:t>
            </a:r>
            <a:r>
              <a:rPr lang="tr-TR" sz="600" dirty="0" err="1"/>
              <a:t>healthcare-associated</a:t>
            </a:r>
            <a:r>
              <a:rPr lang="tr-TR" sz="600" dirty="0"/>
              <a:t> </a:t>
            </a:r>
            <a:r>
              <a:rPr lang="tr-TR" sz="600" dirty="0" err="1"/>
              <a:t>infections</a:t>
            </a:r>
            <a:r>
              <a:rPr lang="tr-TR" sz="600" dirty="0"/>
              <a:t>…</a:t>
            </a:r>
            <a:r>
              <a:rPr lang="tr-TR" sz="600" dirty="0" err="1"/>
              <a:t>Infect</a:t>
            </a:r>
            <a:r>
              <a:rPr lang="tr-TR" sz="600" dirty="0"/>
              <a:t>. Control Hosp.Epidemiol.2008:29:996-1011 </a:t>
            </a:r>
            <a:endParaRPr lang="tr-TR" sz="600" dirty="0" smtClean="0"/>
          </a:p>
        </p:txBody>
      </p:sp>
    </p:spTree>
    <p:extLst>
      <p:ext uri="{BB962C8B-B14F-4D97-AF65-F5344CB8AC3E}">
        <p14:creationId xmlns:p14="http://schemas.microsoft.com/office/powerpoint/2010/main" val="26877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800" b="1" dirty="0" smtClean="0"/>
              <a:t>EPİDEMİYOLOJİ</a:t>
            </a:r>
            <a:endParaRPr lang="tr-TR" sz="3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altLang="tr-TR" sz="2400" dirty="0" smtClean="0"/>
          </a:p>
          <a:p>
            <a:r>
              <a:rPr lang="tr-TR" altLang="tr-TR" sz="2600" dirty="0" smtClean="0"/>
              <a:t>ABD’de her yıl İYE nedeniyle 7 milyonun üzerinde başvuru </a:t>
            </a:r>
          </a:p>
          <a:p>
            <a:pPr lvl="1"/>
            <a:r>
              <a:rPr lang="tr-TR" altLang="tr-TR" sz="2600" dirty="0"/>
              <a:t>3</a:t>
            </a:r>
            <a:r>
              <a:rPr lang="tr-TR" altLang="tr-TR" sz="2600" dirty="0" smtClean="0"/>
              <a:t> milyondan çoğu sistit nedeniyle</a:t>
            </a:r>
          </a:p>
          <a:p>
            <a:pPr lvl="1"/>
            <a:r>
              <a:rPr lang="tr-TR" altLang="tr-TR" sz="2600" dirty="0" smtClean="0"/>
              <a:t>Akut </a:t>
            </a:r>
            <a:r>
              <a:rPr lang="tr-TR" altLang="tr-TR" sz="2600" dirty="0" err="1" smtClean="0"/>
              <a:t>pyelonefrit</a:t>
            </a:r>
            <a:r>
              <a:rPr lang="tr-TR" altLang="tr-TR" sz="2600" dirty="0" smtClean="0"/>
              <a:t> nedeni ile 100.000 üzerinde hastane yatışı </a:t>
            </a:r>
          </a:p>
          <a:p>
            <a:pPr lvl="1"/>
            <a:r>
              <a:rPr lang="tr-TR" sz="2600" dirty="0" smtClean="0"/>
              <a:t>ABD'de topluma reçete edilen tüm antibiyotiklerin yaklaşık olarak %15'i </a:t>
            </a:r>
            <a:r>
              <a:rPr lang="tr-TR" sz="2600" dirty="0" err="1" smtClean="0"/>
              <a:t>İY</a:t>
            </a:r>
            <a:r>
              <a:rPr lang="tr-TR" sz="2600" dirty="0" err="1"/>
              <a:t>E</a:t>
            </a:r>
            <a:r>
              <a:rPr lang="tr-TR" sz="2600" dirty="0" err="1" smtClean="0"/>
              <a:t>'ler</a:t>
            </a:r>
            <a:r>
              <a:rPr lang="tr-TR" sz="2600" dirty="0" smtClean="0"/>
              <a:t> için verilmekte ve bunun tahmini yıllık maliyeti 1 milyar dolardan fazla</a:t>
            </a:r>
          </a:p>
          <a:p>
            <a:pPr lvl="1"/>
            <a:endParaRPr lang="tr-TR" sz="2800" dirty="0"/>
          </a:p>
          <a:p>
            <a:pPr lvl="1"/>
            <a:endParaRPr lang="tr-TR" sz="2800" dirty="0" smtClean="0"/>
          </a:p>
          <a:p>
            <a:pPr lvl="1"/>
            <a:endParaRPr lang="tr-TR" sz="2800" dirty="0"/>
          </a:p>
          <a:p>
            <a:pPr lvl="1"/>
            <a:endParaRPr lang="tr-TR" sz="700" dirty="0" smtClean="0"/>
          </a:p>
          <a:p>
            <a:pPr lvl="1"/>
            <a:endParaRPr lang="tr-TR" sz="700" dirty="0"/>
          </a:p>
          <a:p>
            <a:pPr lvl="1"/>
            <a:endParaRPr lang="tr-TR" sz="700" dirty="0" smtClean="0"/>
          </a:p>
          <a:p>
            <a:pPr lvl="1"/>
            <a:endParaRPr lang="tr-TR" sz="700" dirty="0"/>
          </a:p>
          <a:p>
            <a:pPr lvl="1"/>
            <a:endParaRPr lang="tr-TR" sz="700" dirty="0" smtClean="0"/>
          </a:p>
          <a:p>
            <a:pPr lvl="1"/>
            <a:endParaRPr lang="tr-TR" sz="700" dirty="0" smtClean="0"/>
          </a:p>
          <a:p>
            <a:pPr lvl="1"/>
            <a:r>
              <a:rPr lang="tr-TR" sz="700" dirty="0" smtClean="0"/>
              <a:t>İdrar </a:t>
            </a:r>
            <a:r>
              <a:rPr lang="tr-TR" sz="700" dirty="0"/>
              <a:t>ve Erkek </a:t>
            </a:r>
            <a:r>
              <a:rPr lang="tr-TR" sz="700" dirty="0" err="1"/>
              <a:t>Genital</a:t>
            </a:r>
            <a:r>
              <a:rPr lang="tr-TR" sz="700" dirty="0"/>
              <a:t> Enfeksiyonlarının Tedavisine İlişkin </a:t>
            </a:r>
            <a:r>
              <a:rPr lang="tr-TR" sz="700" dirty="0" smtClean="0"/>
              <a:t>Kılavuz-</a:t>
            </a:r>
            <a:r>
              <a:rPr lang="tr-TR" sz="700" dirty="0" err="1" smtClean="0"/>
              <a:t>European</a:t>
            </a:r>
            <a:r>
              <a:rPr lang="tr-TR" sz="700" dirty="0" smtClean="0"/>
              <a:t> </a:t>
            </a:r>
            <a:r>
              <a:rPr lang="tr-TR" sz="700" dirty="0" err="1"/>
              <a:t>Association</a:t>
            </a:r>
            <a:r>
              <a:rPr lang="tr-TR" sz="700" dirty="0"/>
              <a:t> of </a:t>
            </a:r>
            <a:r>
              <a:rPr lang="tr-TR" sz="700" dirty="0" err="1" smtClean="0"/>
              <a:t>Urolog</a:t>
            </a:r>
            <a:r>
              <a:rPr lang="tr-TR" sz="700" dirty="0" smtClean="0"/>
              <a:t>---https</a:t>
            </a:r>
            <a:r>
              <a:rPr lang="tr-TR" sz="700" dirty="0"/>
              <a:t>://www.uroturk.org.tr/urolojiData/Document/1352014152850-MaleGenital.pdf</a:t>
            </a:r>
          </a:p>
        </p:txBody>
      </p:sp>
    </p:spTree>
    <p:extLst>
      <p:ext uri="{BB962C8B-B14F-4D97-AF65-F5344CB8AC3E}">
        <p14:creationId xmlns:p14="http://schemas.microsoft.com/office/powerpoint/2010/main" val="42582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Olgu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Ne yaparsın? </a:t>
            </a:r>
            <a:endParaRPr lang="tr-TR" dirty="0" smtClean="0"/>
          </a:p>
          <a:p>
            <a:r>
              <a:rPr lang="tr-TR" dirty="0" smtClean="0"/>
              <a:t>a</a:t>
            </a:r>
            <a:r>
              <a:rPr lang="tr-TR" dirty="0"/>
              <a:t>) </a:t>
            </a:r>
            <a:r>
              <a:rPr lang="tr-TR" dirty="0" err="1"/>
              <a:t>Vagenden</a:t>
            </a:r>
            <a:r>
              <a:rPr lang="tr-TR" dirty="0"/>
              <a:t> </a:t>
            </a:r>
            <a:r>
              <a:rPr lang="tr-TR" dirty="0" err="1"/>
              <a:t>kontaminasyon</a:t>
            </a:r>
            <a:r>
              <a:rPr lang="tr-TR" dirty="0"/>
              <a:t> düşünürüm: </a:t>
            </a:r>
            <a:r>
              <a:rPr lang="tr-TR" dirty="0" err="1"/>
              <a:t>vagen</a:t>
            </a:r>
            <a:r>
              <a:rPr lang="tr-TR" dirty="0"/>
              <a:t> örneği isterim, </a:t>
            </a:r>
            <a:endParaRPr lang="tr-TR" dirty="0" smtClean="0"/>
          </a:p>
          <a:p>
            <a:r>
              <a:rPr lang="tr-TR" dirty="0" smtClean="0"/>
              <a:t>b</a:t>
            </a:r>
            <a:r>
              <a:rPr lang="tr-TR" dirty="0"/>
              <a:t>) </a:t>
            </a:r>
            <a:r>
              <a:rPr lang="tr-TR" dirty="0" err="1"/>
              <a:t>Kolonizasyon</a:t>
            </a:r>
            <a:r>
              <a:rPr lang="tr-TR" dirty="0"/>
              <a:t> kabul ederim, raporu ona göre düzenlerim </a:t>
            </a:r>
            <a:endParaRPr lang="tr-TR" dirty="0" smtClean="0"/>
          </a:p>
          <a:p>
            <a:r>
              <a:rPr lang="tr-TR" dirty="0" smtClean="0"/>
              <a:t>c</a:t>
            </a:r>
            <a:r>
              <a:rPr lang="tr-TR" dirty="0"/>
              <a:t>) Etken kabul eder rapor </a:t>
            </a:r>
            <a:r>
              <a:rPr lang="tr-TR" dirty="0" smtClean="0"/>
              <a:t>ederim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sz="600" dirty="0" smtClean="0"/>
          </a:p>
          <a:p>
            <a:endParaRPr lang="tr-TR" sz="600" dirty="0"/>
          </a:p>
          <a:p>
            <a:r>
              <a:rPr lang="tr-TR" sz="600" dirty="0" smtClean="0"/>
              <a:t>https</a:t>
            </a:r>
            <a:r>
              <a:rPr lang="tr-TR" sz="600" dirty="0"/>
              <a:t>://www.klimud.org/public/uploads/dosya/1368294734.pdf</a:t>
            </a:r>
          </a:p>
        </p:txBody>
      </p:sp>
      <p:sp>
        <p:nvSpPr>
          <p:cNvPr id="5" name="Oval 4"/>
          <p:cNvSpPr/>
          <p:nvPr/>
        </p:nvSpPr>
        <p:spPr>
          <a:xfrm>
            <a:off x="1049867" y="3397956"/>
            <a:ext cx="451555" cy="4402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184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800" b="1" dirty="0" smtClean="0"/>
              <a:t>KAYNAKLAR</a:t>
            </a:r>
            <a:endParaRPr lang="tr-TR" sz="3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/>
              <a:t>İdrar ve Erkek </a:t>
            </a:r>
            <a:r>
              <a:rPr lang="tr-TR" sz="1800" dirty="0" err="1"/>
              <a:t>Genital</a:t>
            </a:r>
            <a:r>
              <a:rPr lang="tr-TR" sz="1800" dirty="0"/>
              <a:t> Enfeksiyonlarının Tedavisine İlişkin Kılavuz(</a:t>
            </a:r>
            <a:r>
              <a:rPr lang="tr-TR" sz="1800" dirty="0" err="1"/>
              <a:t>European</a:t>
            </a:r>
            <a:r>
              <a:rPr lang="tr-TR" sz="1800" dirty="0"/>
              <a:t> </a:t>
            </a:r>
            <a:r>
              <a:rPr lang="tr-TR" sz="1800" dirty="0" err="1"/>
              <a:t>Association</a:t>
            </a:r>
            <a:r>
              <a:rPr lang="tr-TR" sz="1800" dirty="0"/>
              <a:t> of </a:t>
            </a:r>
            <a:r>
              <a:rPr lang="tr-TR" sz="1800" dirty="0" err="1" smtClean="0"/>
              <a:t>Urology</a:t>
            </a:r>
            <a:r>
              <a:rPr lang="tr-TR" sz="1800" dirty="0"/>
              <a:t>)(https://</a:t>
            </a:r>
            <a:r>
              <a:rPr lang="tr-TR" sz="1800" dirty="0" smtClean="0"/>
              <a:t>www.uroturk.org.tr/urolojiData/Document/1352014152850-MaleGenital.pdf)</a:t>
            </a:r>
          </a:p>
          <a:p>
            <a:r>
              <a:rPr lang="tr-TR" sz="1800" dirty="0" err="1" smtClean="0"/>
              <a:t>UptoDate</a:t>
            </a:r>
            <a:r>
              <a:rPr lang="tr-TR" sz="1800" dirty="0" smtClean="0"/>
              <a:t>(</a:t>
            </a:r>
            <a:r>
              <a:rPr lang="tr-TR" sz="1800" dirty="0"/>
              <a:t>https://</a:t>
            </a:r>
            <a:r>
              <a:rPr lang="tr-TR" sz="1800" dirty="0" smtClean="0"/>
              <a:t>www.uptodate.com/contents/acute-complicated-urinary-tract-infection-including-pyelonephritis-in-adults?search=urinary%20tract%20infection&amp;source=search_result&amp;selectedTitle=1~150&amp;usage_type=default&amp;display_rank=1)</a:t>
            </a:r>
          </a:p>
          <a:p>
            <a:r>
              <a:rPr lang="tr-TR" sz="1800" dirty="0" err="1" smtClean="0"/>
              <a:t>American</a:t>
            </a:r>
            <a:r>
              <a:rPr lang="tr-TR" sz="1800" dirty="0" smtClean="0"/>
              <a:t> </a:t>
            </a:r>
            <a:r>
              <a:rPr lang="tr-TR" sz="1800" dirty="0" err="1" smtClean="0"/>
              <a:t>Family</a:t>
            </a:r>
            <a:r>
              <a:rPr lang="tr-TR" sz="1800" dirty="0" smtClean="0"/>
              <a:t> </a:t>
            </a:r>
            <a:r>
              <a:rPr lang="tr-TR" sz="1800" dirty="0" err="1" smtClean="0"/>
              <a:t>Physician</a:t>
            </a:r>
            <a:r>
              <a:rPr lang="tr-TR" sz="1800" dirty="0"/>
              <a:t>, https://www.aafp.org/pubs/afp/issues/1999/0301/p1225.html#uncomplicated-pyelonephritis</a:t>
            </a:r>
            <a:endParaRPr lang="tr-TR" sz="1800" dirty="0" smtClean="0"/>
          </a:p>
          <a:p>
            <a:r>
              <a:rPr lang="tr-TR" sz="1800" dirty="0"/>
              <a:t>T.C. Sağlık Bakanlığı Birinci Basamağa Yönelik Tanı Ve Tedavi Rehberleri, 2003 , file:///C:/Users/Lenovo/Downloads/_</a:t>
            </a:r>
            <a:r>
              <a:rPr lang="tr-TR" sz="1800" dirty="0" smtClean="0"/>
              <a:t>Ekutuphane_kitaplar_tanitedavirehberi%20.pdf</a:t>
            </a:r>
          </a:p>
          <a:p>
            <a:r>
              <a:rPr lang="tr-TR" sz="1800" dirty="0" err="1" smtClean="0"/>
              <a:t>Current</a:t>
            </a:r>
            <a:r>
              <a:rPr lang="tr-TR" sz="1800" dirty="0" smtClean="0"/>
              <a:t> Aile Hekimliği Tanı ve Tedavi</a:t>
            </a:r>
          </a:p>
          <a:p>
            <a:pPr marL="228600" lvl="2">
              <a:spcBef>
                <a:spcPts val="1000"/>
              </a:spcBef>
            </a:pPr>
            <a:r>
              <a:rPr lang="tr-TR" sz="1800" dirty="0"/>
              <a:t>Robert </a:t>
            </a:r>
            <a:r>
              <a:rPr lang="tr-TR" sz="1800" dirty="0" err="1"/>
              <a:t>E.Rakel,MD</a:t>
            </a:r>
            <a:r>
              <a:rPr lang="tr-TR" sz="1800" dirty="0"/>
              <a:t> , David </a:t>
            </a:r>
            <a:r>
              <a:rPr lang="tr-TR" sz="1800" dirty="0" err="1"/>
              <a:t>P.Rakel,MD</a:t>
            </a:r>
            <a:r>
              <a:rPr lang="tr-TR" sz="1800" dirty="0"/>
              <a:t>, Aile Hekimliği Uygulamaları </a:t>
            </a:r>
          </a:p>
          <a:p>
            <a:endParaRPr lang="tr-TR" sz="1800" dirty="0" smtClean="0"/>
          </a:p>
          <a:p>
            <a:endParaRPr lang="tr-TR" sz="2000" dirty="0" smtClean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658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800" dirty="0" smtClean="0"/>
          </a:p>
          <a:p>
            <a:pPr marL="0" indent="0" algn="ctr">
              <a:buNone/>
            </a:pPr>
            <a:r>
              <a:rPr lang="tr-TR" sz="4800" dirty="0" smtClean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8523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RİSK FAKTÖRLERİ</a:t>
            </a:r>
            <a:endParaRPr lang="tr-TR" sz="3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819" y="1600377"/>
            <a:ext cx="7552362" cy="4698824"/>
          </a:xfrm>
          <a:prstGeom prst="rect">
            <a:avLst/>
          </a:prstGeo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6389512"/>
            <a:ext cx="10515600" cy="159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tr-TR" dirty="0" err="1" smtClean="0"/>
              <a:t>Medscape,http</a:t>
            </a:r>
            <a:r>
              <a:rPr lang="tr-TR" dirty="0" smtClean="0"/>
              <a:t>://emedicine.medscape.com/</a:t>
            </a:r>
            <a:r>
              <a:rPr lang="tr-TR" dirty="0" err="1" smtClean="0"/>
              <a:t>article</a:t>
            </a:r>
            <a:r>
              <a:rPr lang="tr-TR" dirty="0" smtClean="0"/>
              <a:t>/1976516-overview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07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RİSK FAKTÖRLERİ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lvl="1"/>
            <a:endParaRPr lang="tr-TR" dirty="0" smtClean="0"/>
          </a:p>
          <a:p>
            <a:pPr lvl="1"/>
            <a:r>
              <a:rPr lang="tr-TR" dirty="0" smtClean="0"/>
              <a:t>Kadın cinsiyet			</a:t>
            </a:r>
            <a:endParaRPr lang="tr-TR" dirty="0"/>
          </a:p>
          <a:p>
            <a:pPr lvl="1"/>
            <a:r>
              <a:rPr lang="tr-TR" dirty="0"/>
              <a:t>İleri </a:t>
            </a:r>
            <a:r>
              <a:rPr lang="tr-TR" dirty="0" smtClean="0"/>
              <a:t>yaş</a:t>
            </a:r>
            <a:endParaRPr lang="tr-TR" dirty="0"/>
          </a:p>
          <a:p>
            <a:pPr lvl="1"/>
            <a:r>
              <a:rPr lang="tr-TR" dirty="0" smtClean="0"/>
              <a:t>Menopoz</a:t>
            </a:r>
          </a:p>
          <a:p>
            <a:pPr lvl="1"/>
            <a:r>
              <a:rPr lang="tr-TR" dirty="0"/>
              <a:t>Cinsel aktivite</a:t>
            </a:r>
          </a:p>
          <a:p>
            <a:pPr lvl="1"/>
            <a:r>
              <a:rPr lang="tr-TR" dirty="0"/>
              <a:t>Gebelik</a:t>
            </a:r>
          </a:p>
          <a:p>
            <a:pPr lvl="1"/>
            <a:r>
              <a:rPr lang="tr-TR" dirty="0" err="1" smtClean="0"/>
              <a:t>İmmobilizasyon</a:t>
            </a:r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sz="600" dirty="0" smtClean="0"/>
          </a:p>
          <a:p>
            <a:pPr lvl="1"/>
            <a:endParaRPr lang="tr-TR" sz="600" dirty="0"/>
          </a:p>
          <a:p>
            <a:pPr lvl="1"/>
            <a:endParaRPr lang="tr-TR" sz="600" dirty="0" smtClean="0"/>
          </a:p>
          <a:p>
            <a:pPr lvl="1"/>
            <a:endParaRPr lang="tr-TR" sz="600" dirty="0"/>
          </a:p>
          <a:p>
            <a:pPr lvl="1"/>
            <a:r>
              <a:rPr lang="tr-TR" sz="600" dirty="0" smtClean="0"/>
              <a:t>İdrar </a:t>
            </a:r>
            <a:r>
              <a:rPr lang="tr-TR" sz="600" dirty="0"/>
              <a:t>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Kılavuz-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</a:t>
            </a:r>
            <a:r>
              <a:rPr lang="tr-TR" sz="600" dirty="0"/>
              <a:t>---https://www.uroturk.org.tr/urolojiData/Document/1352014152850-MaleGenital.pdf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44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/>
              <a:t>İYE ETKENLERİ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Etiyolojik </a:t>
            </a:r>
            <a:r>
              <a:rPr lang="tr-TR" sz="2400" dirty="0"/>
              <a:t>etkenlerin </a:t>
            </a:r>
            <a:r>
              <a:rPr lang="tr-TR" sz="2400" dirty="0" smtClean="0"/>
              <a:t>oluşturduğu </a:t>
            </a:r>
            <a:r>
              <a:rPr lang="tr-TR" sz="2400" dirty="0"/>
              <a:t>spektrum, komplike </a:t>
            </a:r>
            <a:r>
              <a:rPr lang="tr-TR" sz="2400" dirty="0" smtClean="0"/>
              <a:t>olmamış üst </a:t>
            </a:r>
            <a:r>
              <a:rPr lang="tr-TR" sz="2400" dirty="0"/>
              <a:t>ve alt </a:t>
            </a:r>
            <a:r>
              <a:rPr lang="tr-TR" sz="2400" dirty="0" err="1" smtClean="0"/>
              <a:t>İYE'lerde</a:t>
            </a:r>
            <a:r>
              <a:rPr lang="tr-TR" sz="2400" dirty="0" smtClean="0"/>
              <a:t> benzerlik göstermekte</a:t>
            </a:r>
          </a:p>
          <a:p>
            <a:endParaRPr lang="tr-TR" sz="2400" dirty="0" smtClean="0"/>
          </a:p>
          <a:p>
            <a:r>
              <a:rPr lang="tr-TR" sz="2400" dirty="0" smtClean="0"/>
              <a:t>Sorumlu patojen; </a:t>
            </a:r>
          </a:p>
          <a:p>
            <a:pPr lvl="1"/>
            <a:r>
              <a:rPr lang="tr-TR" dirty="0" smtClean="0"/>
              <a:t>E</a:t>
            </a:r>
            <a:r>
              <a:rPr lang="tr-TR" dirty="0"/>
              <a:t>. </a:t>
            </a:r>
            <a:r>
              <a:rPr lang="tr-TR" dirty="0" err="1"/>
              <a:t>coli</a:t>
            </a:r>
            <a:r>
              <a:rPr lang="tr-TR" dirty="0"/>
              <a:t> </a:t>
            </a:r>
            <a:r>
              <a:rPr lang="tr-TR" dirty="0" smtClean="0"/>
              <a:t>(olguların </a:t>
            </a:r>
            <a:r>
              <a:rPr lang="tr-TR" dirty="0"/>
              <a:t>yaklaşık olarak %</a:t>
            </a:r>
            <a:r>
              <a:rPr lang="tr-TR" dirty="0" smtClean="0"/>
              <a:t>70-95'inde) </a:t>
            </a:r>
          </a:p>
          <a:p>
            <a:pPr lvl="1"/>
            <a:r>
              <a:rPr lang="tr-TR" dirty="0" err="1" smtClean="0"/>
              <a:t>Staphylococcus</a:t>
            </a:r>
            <a:r>
              <a:rPr lang="tr-TR" dirty="0" smtClean="0"/>
              <a:t> </a:t>
            </a:r>
            <a:r>
              <a:rPr lang="tr-TR" dirty="0" err="1" smtClean="0"/>
              <a:t>saprophyticus</a:t>
            </a:r>
            <a:r>
              <a:rPr lang="tr-TR" dirty="0"/>
              <a:t> </a:t>
            </a:r>
            <a:r>
              <a:rPr lang="tr-TR" dirty="0" smtClean="0"/>
              <a:t>(%5-10)</a:t>
            </a:r>
          </a:p>
          <a:p>
            <a:pPr lvl="1"/>
            <a:r>
              <a:rPr lang="tr-TR" dirty="0" err="1"/>
              <a:t>Proteus</a:t>
            </a:r>
            <a:r>
              <a:rPr lang="tr-TR" dirty="0"/>
              <a:t> </a:t>
            </a:r>
            <a:r>
              <a:rPr lang="tr-TR" dirty="0" err="1"/>
              <a:t>mirabilis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Klebsiella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r>
              <a:rPr lang="tr-TR" sz="600" dirty="0"/>
              <a:t>İdrar ve Erkek </a:t>
            </a:r>
            <a:r>
              <a:rPr lang="tr-TR" sz="600" dirty="0" err="1"/>
              <a:t>Genital</a:t>
            </a:r>
            <a:r>
              <a:rPr lang="tr-TR" sz="600" dirty="0"/>
              <a:t> Enfeksiyonlarının Tedavisine İlişkin Kılavuz(</a:t>
            </a:r>
            <a:r>
              <a:rPr lang="tr-TR" sz="600" dirty="0" err="1"/>
              <a:t>European</a:t>
            </a:r>
            <a:r>
              <a:rPr lang="tr-TR" sz="600" dirty="0"/>
              <a:t> </a:t>
            </a:r>
            <a:r>
              <a:rPr lang="tr-TR" sz="600" dirty="0" err="1"/>
              <a:t>Association</a:t>
            </a:r>
            <a:r>
              <a:rPr lang="tr-TR" sz="600" dirty="0"/>
              <a:t> of </a:t>
            </a:r>
            <a:r>
              <a:rPr lang="tr-TR" sz="600" dirty="0" err="1"/>
              <a:t>Urology</a:t>
            </a:r>
            <a:r>
              <a:rPr lang="tr-TR" sz="600" dirty="0"/>
              <a:t>)(https://www.uroturk.org.tr/urolojiData/Document/1352014152850-MaleGenital.pdf</a:t>
            </a:r>
            <a:r>
              <a:rPr lang="tr-TR" sz="600" dirty="0" smtClean="0"/>
              <a:t>)</a:t>
            </a:r>
          </a:p>
          <a:p>
            <a:pPr lvl="1"/>
            <a:r>
              <a:rPr lang="tr-TR" sz="600" dirty="0" err="1"/>
              <a:t>UptoDate</a:t>
            </a:r>
            <a:r>
              <a:rPr lang="tr-TR" sz="600" dirty="0"/>
              <a:t>(https://www.uptodate.com/contents/acute-complicated-urinary-tract-infection-including-pyelonephritis-in-adults?search=urinary%20tract%20infection&amp;source=search_result&amp;selectedTitle=1~150&amp;usage_type=default&amp;display_rank=1)</a:t>
            </a:r>
          </a:p>
          <a:p>
            <a:pPr lvl="1"/>
            <a:endParaRPr lang="tr-TR" sz="600" dirty="0"/>
          </a:p>
          <a:p>
            <a:pPr lvl="1"/>
            <a:endParaRPr lang="tr-TR" dirty="0" smtClean="0"/>
          </a:p>
          <a:p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88" y="2510939"/>
            <a:ext cx="1485354" cy="14903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88" y="4136231"/>
            <a:ext cx="1828354" cy="13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2426</Words>
  <Application>Microsoft Office PowerPoint</Application>
  <PresentationFormat>Geniş ekran</PresentationFormat>
  <Paragraphs>665</Paragraphs>
  <Slides>62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Teması</vt:lpstr>
      <vt:lpstr>ERİŞKİN İDRAR YOLU ENFEKSİYONLARI</vt:lpstr>
      <vt:lpstr>AMAÇ</vt:lpstr>
      <vt:lpstr>ÖĞRENİM HEDEFLERİ</vt:lpstr>
      <vt:lpstr>SUNUM PLANI</vt:lpstr>
      <vt:lpstr>TANIM</vt:lpstr>
      <vt:lpstr>EPİDEMİYOLOJİ</vt:lpstr>
      <vt:lpstr>RİSK FAKTÖRLERİ</vt:lpstr>
      <vt:lpstr>RİSK FAKTÖRLERİ</vt:lpstr>
      <vt:lpstr>İYE ETKENLERİ</vt:lpstr>
      <vt:lpstr>İYE ETKENLERİ</vt:lpstr>
      <vt:lpstr>PATOGENEZ</vt:lpstr>
      <vt:lpstr>PATOGENEZ</vt:lpstr>
      <vt:lpstr>SINIFLAMA</vt:lpstr>
      <vt:lpstr>PowerPoint Sunusu</vt:lpstr>
      <vt:lpstr>KOMPLİKE OLMAYAN İYE</vt:lpstr>
      <vt:lpstr>AKUT KOMPLİKE OLMAYAN SİSTİT</vt:lpstr>
      <vt:lpstr>AKUT KOMPLİKE OLMAYAN SİSTİT</vt:lpstr>
      <vt:lpstr>AKUT KOMPLİKE OLMAYAN SİSTİT</vt:lpstr>
      <vt:lpstr>AKUT KOMPLİKE OLMAYAN SİSTİT TEDAVİSİ</vt:lpstr>
      <vt:lpstr>AKUT KOMPLİKE OLMAYAN SİSTİT TEDAVİSİ</vt:lpstr>
      <vt:lpstr>AKUT KOMPLİKE OLMAYAN SİSTİT TEDAVİSİ</vt:lpstr>
      <vt:lpstr>PowerPoint Sunusu</vt:lpstr>
      <vt:lpstr>AKUT KOMPLİKE OLMAYAN PİYELONEFRİT</vt:lpstr>
      <vt:lpstr>AKUT KOMPLİKE OLMAYAN PİYELONEFRİT</vt:lpstr>
      <vt:lpstr>AKUT KOMPLİKE OLMAYAN PİYELONEFRİT</vt:lpstr>
      <vt:lpstr>AKUT KOMPLİKE OLMAYAN PİYELONEFRİT</vt:lpstr>
      <vt:lpstr>AKUT KOMPLİKE OLMAYAN PİYELONEFRİT TEDAVİSİ</vt:lpstr>
      <vt:lpstr>AKUT KOMPLİKE OLMAYAN PİYELONEFRİT TEDAVİSİ</vt:lpstr>
      <vt:lpstr>KOMPLİKE İYE</vt:lpstr>
      <vt:lpstr>KOMPLİKE İYE</vt:lpstr>
      <vt:lpstr>KOMPLİKE İYE</vt:lpstr>
      <vt:lpstr>KOMPLİKE İYE</vt:lpstr>
      <vt:lpstr>KOMPLİKE İYE</vt:lpstr>
      <vt:lpstr>KOMPLİKE İYE</vt:lpstr>
      <vt:lpstr>KOMPLİKE İYE</vt:lpstr>
      <vt:lpstr>KOMPLİKE İYE</vt:lpstr>
      <vt:lpstr>KOMPLİKE İYE</vt:lpstr>
      <vt:lpstr>KOMPLİKE İYE</vt:lpstr>
      <vt:lpstr>KOMPLİKE İYE</vt:lpstr>
      <vt:lpstr>KOMPLİKE İYE</vt:lpstr>
      <vt:lpstr>PowerPoint Sunusu</vt:lpstr>
      <vt:lpstr>ASEMPTOMATİK BAKTERİÜRİ</vt:lpstr>
      <vt:lpstr>ASEMPTOMATİK BAKTERİÜRİ</vt:lpstr>
      <vt:lpstr>ASEMPTOMATİK BAKTERİÜRİ</vt:lpstr>
      <vt:lpstr>TEKRARLAYAN İYE</vt:lpstr>
      <vt:lpstr>TEKRARLAYAN İYE</vt:lpstr>
      <vt:lpstr>TEKRARLAYAN İYE</vt:lpstr>
      <vt:lpstr>TEKRARLAYAN İYE</vt:lpstr>
      <vt:lpstr>PowerPoint Sunusu</vt:lpstr>
      <vt:lpstr>KIRMIZI BAYRAK BULGULARI </vt:lpstr>
      <vt:lpstr>KIRMIZI BAYRAK BULGULARI </vt:lpstr>
      <vt:lpstr>SEVK KRİTERLERİ</vt:lpstr>
      <vt:lpstr> Olgu</vt:lpstr>
      <vt:lpstr>Olgu</vt:lpstr>
      <vt:lpstr>Olgu</vt:lpstr>
      <vt:lpstr>Olgu</vt:lpstr>
      <vt:lpstr> Olgu</vt:lpstr>
      <vt:lpstr>Olgu</vt:lpstr>
      <vt:lpstr>Olgu</vt:lpstr>
      <vt:lpstr>Olgu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İDRAR YOLU ENFEKSİYONLARI</dc:title>
  <dc:creator>Alperen Tüysüz</dc:creator>
  <cp:lastModifiedBy>Alperen Tüysüz</cp:lastModifiedBy>
  <cp:revision>190</cp:revision>
  <dcterms:created xsi:type="dcterms:W3CDTF">2023-01-02T18:50:43Z</dcterms:created>
  <dcterms:modified xsi:type="dcterms:W3CDTF">2023-01-10T09:31:00Z</dcterms:modified>
</cp:coreProperties>
</file>