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320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300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1" r:id="rId20"/>
    <p:sldId id="282" r:id="rId21"/>
    <p:sldId id="283" r:id="rId22"/>
    <p:sldId id="284" r:id="rId23"/>
    <p:sldId id="285" r:id="rId24"/>
    <p:sldId id="286" r:id="rId25"/>
    <p:sldId id="310" r:id="rId26"/>
    <p:sldId id="287" r:id="rId27"/>
    <p:sldId id="288" r:id="rId28"/>
    <p:sldId id="301" r:id="rId29"/>
    <p:sldId id="302" r:id="rId30"/>
    <p:sldId id="311" r:id="rId31"/>
    <p:sldId id="312" r:id="rId32"/>
    <p:sldId id="314" r:id="rId33"/>
    <p:sldId id="315" r:id="rId34"/>
    <p:sldId id="289" r:id="rId35"/>
    <p:sldId id="290" r:id="rId36"/>
    <p:sldId id="316" r:id="rId37"/>
    <p:sldId id="317" r:id="rId38"/>
    <p:sldId id="304" r:id="rId39"/>
    <p:sldId id="291" r:id="rId40"/>
    <p:sldId id="318" r:id="rId41"/>
    <p:sldId id="303" r:id="rId42"/>
    <p:sldId id="292" r:id="rId43"/>
    <p:sldId id="293" r:id="rId44"/>
    <p:sldId id="295" r:id="rId45"/>
    <p:sldId id="296" r:id="rId46"/>
    <p:sldId id="297" r:id="rId47"/>
    <p:sldId id="306" r:id="rId48"/>
    <p:sldId id="298" r:id="rId49"/>
    <p:sldId id="299" r:id="rId50"/>
    <p:sldId id="319" r:id="rId5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D8D4-DA59-44FB-986B-295FE032B12D}" type="datetimeFigureOut">
              <a:rPr lang="tr-TR" smtClean="0"/>
              <a:t>27.11.2019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1BD30-AF92-4AD1-B7BF-68842880FB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7422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1404-4960-40C9-AEE4-8870AC0E02E2}" type="datetime1">
              <a:rPr lang="tr-TR" smtClean="0"/>
              <a:t>27.11.2019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3F13-4756-4744-A319-AC9A08C00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89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3E0E9-32C7-4B37-866B-6CC301670192}" type="datetime1">
              <a:rPr lang="tr-TR" smtClean="0"/>
              <a:t>27.11.2019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3F13-4756-4744-A319-AC9A08C00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718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91B74-874C-4C67-805F-5B649C1DDF95}" type="datetime1">
              <a:rPr lang="tr-TR" smtClean="0"/>
              <a:t>27.11.2019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3F13-4756-4744-A319-AC9A08C00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823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0FAE-A72B-4897-9C14-A973FD394E86}" type="datetime1">
              <a:rPr lang="tr-TR" smtClean="0"/>
              <a:t>27.11.2019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3F13-4756-4744-A319-AC9A08C00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32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AC1F-81EC-49F1-A87B-3C1AB2D6F793}" type="datetime1">
              <a:rPr lang="tr-TR" smtClean="0"/>
              <a:t>27.11.2019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3F13-4756-4744-A319-AC9A08C00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8945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5CBD-654F-47DA-88C8-5186187824D1}" type="datetime1">
              <a:rPr lang="tr-TR" smtClean="0"/>
              <a:t>27.11.2019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3F13-4756-4744-A319-AC9A08C00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51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BBDF-B51B-4555-A27E-530E67A98598}" type="datetime1">
              <a:rPr lang="tr-TR" smtClean="0"/>
              <a:t>27.11.2019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3F13-4756-4744-A319-AC9A08C00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805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74DF-BA10-4E03-9A9C-0BD8B4E1C463}" type="datetime1">
              <a:rPr lang="tr-TR" smtClean="0"/>
              <a:t>27.11.2019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3F13-4756-4744-A319-AC9A08C00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24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F3E01-D761-4259-A7E5-1825A998C5BC}" type="datetime1">
              <a:rPr lang="tr-TR" smtClean="0"/>
              <a:t>27.11.2019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3F13-4756-4744-A319-AC9A08C00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754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0CCF-3CD1-4380-B05C-3B9DCEEF3437}" type="datetime1">
              <a:rPr lang="tr-TR" smtClean="0"/>
              <a:t>27.11.2019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3F13-4756-4744-A319-AC9A08C00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00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65C3B-2888-4403-8697-8E302C0C6901}" type="datetime1">
              <a:rPr lang="tr-TR" smtClean="0"/>
              <a:t>27.11.2019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3F13-4756-4744-A319-AC9A08C00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121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34281-787B-4DF2-ADF1-CB57A626BE56}" type="datetime1">
              <a:rPr lang="tr-TR" smtClean="0"/>
              <a:t>27.11.2019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53F13-4756-4744-A319-AC9A08C00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89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715" y="261258"/>
            <a:ext cx="9901644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03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u="sng" dirty="0" smtClean="0"/>
              <a:t>KATILIMCILAR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Uygun katılımcılar Avustralya ve Birleşik </a:t>
            </a:r>
            <a:r>
              <a:rPr lang="tr-TR" dirty="0" err="1" smtClean="0"/>
              <a:t>Devletler’deki</a:t>
            </a:r>
            <a:r>
              <a:rPr lang="tr-TR" dirty="0" smtClean="0"/>
              <a:t> 70 yaş ve üstü (veya Amerika Birleşik Devletleri'nde 65 yaş üstü siyahlar ve </a:t>
            </a:r>
            <a:r>
              <a:rPr lang="tr-TR" dirty="0" err="1" smtClean="0"/>
              <a:t>Hispanikler</a:t>
            </a:r>
            <a:r>
              <a:rPr lang="tr-TR" dirty="0" smtClean="0"/>
              <a:t>) popülasyonundan seçildi.</a:t>
            </a:r>
          </a:p>
          <a:p>
            <a:r>
              <a:rPr lang="tr-TR" dirty="0" smtClean="0"/>
              <a:t>Uygunluk kriterleri Tablo1 de verilmiştir, NEJM.org adresinde bulunabilir.</a:t>
            </a:r>
          </a:p>
          <a:p>
            <a:r>
              <a:rPr lang="tr-TR" dirty="0" smtClean="0"/>
              <a:t>Katılımcılarda koroner kalp hastalığı, </a:t>
            </a:r>
            <a:r>
              <a:rPr lang="tr-TR" dirty="0" err="1" smtClean="0"/>
              <a:t>serebrovasküler</a:t>
            </a:r>
            <a:r>
              <a:rPr lang="tr-TR" dirty="0" smtClean="0"/>
              <a:t> hastalık, </a:t>
            </a:r>
            <a:r>
              <a:rPr lang="tr-TR" dirty="0" err="1" smtClean="0"/>
              <a:t>atriyal</a:t>
            </a:r>
            <a:r>
              <a:rPr lang="tr-TR" dirty="0" smtClean="0"/>
              <a:t> </a:t>
            </a:r>
            <a:r>
              <a:rPr lang="tr-TR" dirty="0" err="1" smtClean="0"/>
              <a:t>fibrilasyon</a:t>
            </a:r>
            <a:r>
              <a:rPr lang="tr-TR" dirty="0" smtClean="0"/>
              <a:t>, </a:t>
            </a:r>
            <a:r>
              <a:rPr lang="tr-TR" dirty="0" err="1" smtClean="0"/>
              <a:t>demans</a:t>
            </a:r>
            <a:r>
              <a:rPr lang="tr-TR" dirty="0" smtClean="0"/>
              <a:t> tanısı, klinik olarak anlamlı fiziksel engellilik, yüksek kanama riski, anemi ve aspirin için b</a:t>
            </a:r>
            <a:r>
              <a:rPr lang="nb-NO" dirty="0" smtClean="0"/>
              <a:t>ilinen kontrendikasyon</a:t>
            </a:r>
            <a:r>
              <a:rPr lang="tr-TR" dirty="0" smtClean="0"/>
              <a:t> olmaması gerekiyordu.</a:t>
            </a:r>
            <a:endParaRPr lang="nb-NO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16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389" y="0"/>
            <a:ext cx="68449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99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41417"/>
            <a:ext cx="10515600" cy="46355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u="sng" dirty="0" smtClean="0"/>
              <a:t>KATILIMCILAR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Ana dışlama kriterleri;</a:t>
            </a:r>
          </a:p>
          <a:p>
            <a:r>
              <a:rPr lang="tr-TR" dirty="0" smtClean="0"/>
              <a:t>Aspirin harici </a:t>
            </a:r>
            <a:r>
              <a:rPr lang="tr-TR" dirty="0" err="1"/>
              <a:t>a</a:t>
            </a:r>
            <a:r>
              <a:rPr lang="tr-TR" dirty="0" err="1" smtClean="0"/>
              <a:t>ntikoagülan</a:t>
            </a:r>
            <a:r>
              <a:rPr lang="tr-TR" dirty="0" smtClean="0"/>
              <a:t> veya </a:t>
            </a:r>
            <a:r>
              <a:rPr lang="tr-TR" dirty="0" err="1" smtClean="0"/>
              <a:t>antiplatelet</a:t>
            </a:r>
            <a:r>
              <a:rPr lang="tr-TR" dirty="0" smtClean="0"/>
              <a:t> düzenli kullanımı,</a:t>
            </a:r>
          </a:p>
          <a:p>
            <a:r>
              <a:rPr lang="tr-TR" dirty="0" err="1" smtClean="0"/>
              <a:t>Sistolik</a:t>
            </a:r>
            <a:r>
              <a:rPr lang="tr-TR" dirty="0" smtClean="0"/>
              <a:t> kan basıncının 180 mm Hg veya </a:t>
            </a:r>
            <a:r>
              <a:rPr lang="tr-TR" dirty="0" err="1" smtClean="0"/>
              <a:t>diyastolik</a:t>
            </a:r>
            <a:r>
              <a:rPr lang="tr-TR" dirty="0" smtClean="0"/>
              <a:t> basıncın 105 mm Hg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err="1" smtClean="0"/>
              <a:t>nın</a:t>
            </a:r>
            <a:r>
              <a:rPr lang="tr-TR" dirty="0" smtClean="0"/>
              <a:t> üzerinde olması,</a:t>
            </a:r>
          </a:p>
          <a:p>
            <a:r>
              <a:rPr lang="tr-TR" dirty="0" smtClean="0"/>
              <a:t>Düzenli aspirin kullanımı için herhangi bir medikal </a:t>
            </a:r>
            <a:r>
              <a:rPr lang="tr-TR" dirty="0" err="1" smtClean="0"/>
              <a:t>kontrendikasyon</a:t>
            </a:r>
            <a:r>
              <a:rPr lang="tr-TR" dirty="0"/>
              <a:t> </a:t>
            </a:r>
            <a:r>
              <a:rPr lang="tr-TR" dirty="0" smtClean="0"/>
              <a:t>veya özel durumun varlığı,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sz="1900" dirty="0" smtClean="0"/>
              <a:t>Katılımcıların </a:t>
            </a:r>
            <a:r>
              <a:rPr lang="tr-TR" sz="1900" dirty="0" err="1" smtClean="0"/>
              <a:t>NSAID’i</a:t>
            </a:r>
            <a:r>
              <a:rPr lang="tr-TR" sz="1900" dirty="0" smtClean="0"/>
              <a:t> gerekli durumlarda minimum doz ve sürede kullanılmasına izin verildi.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929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u="sng" dirty="0" smtClean="0"/>
              <a:t>ARAŞTIRMA PROSEDÜRLERİ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Katılımcıların araştırmaya bağlılığı; 1 aylık deneme çalışmasında 1:1 oranında </a:t>
            </a:r>
            <a:r>
              <a:rPr lang="tr-TR" dirty="0" err="1" smtClean="0"/>
              <a:t>aspirin:plasebo</a:t>
            </a:r>
            <a:r>
              <a:rPr lang="tr-TR" dirty="0" smtClean="0"/>
              <a:t> verilip hapların% 80 veya daha fazla olacak şekilde kullanımı değerlendirildi.</a:t>
            </a:r>
          </a:p>
          <a:p>
            <a:r>
              <a:rPr lang="tr-TR" dirty="0" err="1" smtClean="0"/>
              <a:t>Randomizasyon</a:t>
            </a:r>
            <a:r>
              <a:rPr lang="tr-TR" dirty="0" smtClean="0"/>
              <a:t> araştırma merkezi ve yaşına göre (65-79 yaş veya≥80 yıl) katmanlaştırıldı.</a:t>
            </a:r>
          </a:p>
          <a:p>
            <a:r>
              <a:rPr lang="tr-TR" dirty="0" smtClean="0"/>
              <a:t>Yıllık kişisel takipler ve tıbbi kayıt incelemeleri düzenli olarak telefon görüşmeleriyle araştırma ve klinik verilerin toplanmasını kolaylaştırarak desteklendi.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22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u="sng" dirty="0" smtClean="0"/>
              <a:t>ARAŞTIRMA PROSEDÜRLERİ</a:t>
            </a:r>
          </a:p>
          <a:p>
            <a:endParaRPr lang="tr-TR" dirty="0"/>
          </a:p>
          <a:p>
            <a:r>
              <a:rPr lang="tr-TR" dirty="0" smtClean="0"/>
              <a:t>Deneme katılımcıları, araştırmacılar ve genel uygulayıcı ortak araştırmacıları </a:t>
            </a:r>
            <a:r>
              <a:rPr lang="tr-TR" dirty="0"/>
              <a:t>b</a:t>
            </a:r>
            <a:r>
              <a:rPr lang="tr-TR" dirty="0" smtClean="0"/>
              <a:t>u makalenin yayınlanmasına kadar araştırma grubu ödevlerinden habersizdi.</a:t>
            </a:r>
          </a:p>
          <a:p>
            <a:r>
              <a:rPr lang="tr-TR" dirty="0" smtClean="0"/>
              <a:t>Araştırmaya bağlılık her yıl geri dönen kutulardaki aspirin ve </a:t>
            </a:r>
            <a:r>
              <a:rPr lang="tr-TR" dirty="0" err="1" smtClean="0"/>
              <a:t>plasebo</a:t>
            </a:r>
            <a:r>
              <a:rPr lang="tr-TR" dirty="0" smtClean="0"/>
              <a:t> sayılarını değerlendirerek yapıldı. </a:t>
            </a:r>
          </a:p>
        </p:txBody>
      </p:sp>
    </p:spTree>
    <p:extLst>
      <p:ext uri="{BB962C8B-B14F-4D97-AF65-F5344CB8AC3E}">
        <p14:creationId xmlns:p14="http://schemas.microsoft.com/office/powerpoint/2010/main" val="208411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u="sng" dirty="0" smtClean="0"/>
              <a:t>ARAŞTIRMA PROSEDÜRLERİ</a:t>
            </a:r>
          </a:p>
          <a:p>
            <a:endParaRPr lang="tr-TR" dirty="0"/>
          </a:p>
          <a:p>
            <a:r>
              <a:rPr lang="tr-TR" dirty="0" smtClean="0"/>
              <a:t>Araştırma grup ödevlerinden habersiz komite üyeleri tüm potansiyel klinik son durumlardan sorumluydu.</a:t>
            </a:r>
          </a:p>
          <a:p>
            <a:r>
              <a:rPr lang="tr-TR" dirty="0" smtClean="0"/>
              <a:t>Ölüm nedenleriyle ilgili datalar dergideki başka makalelerde verilmiştir.</a:t>
            </a:r>
            <a:r>
              <a:rPr lang="tr-TR" dirty="0" smtClean="0">
                <a:latin typeface="Blackadder ITC" panose="04020505051007020D02" pitchFamily="82" charset="0"/>
              </a:rPr>
              <a:t>(</a:t>
            </a:r>
            <a:r>
              <a:rPr lang="tr-TR" dirty="0" err="1" smtClean="0">
                <a:latin typeface="Edwardian Script ITC" panose="030303020407070D0804" pitchFamily="66" charset="0"/>
              </a:rPr>
              <a:t>Journal</a:t>
            </a:r>
            <a:r>
              <a:rPr lang="tr-TR" dirty="0" smtClean="0">
                <a:latin typeface="Edwardian Script ITC" panose="030303020407070D0804" pitchFamily="66" charset="0"/>
              </a:rPr>
              <a:t> 20)</a:t>
            </a:r>
          </a:p>
        </p:txBody>
      </p:sp>
    </p:spTree>
    <p:extLst>
      <p:ext uri="{BB962C8B-B14F-4D97-AF65-F5344CB8AC3E}">
        <p14:creationId xmlns:p14="http://schemas.microsoft.com/office/powerpoint/2010/main" val="307513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u="sng" dirty="0" smtClean="0"/>
              <a:t>KARDİOVASKÜLER OLAYLAR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Araştırmanın önceden belirlenmiş bitiş noktaları:</a:t>
            </a:r>
          </a:p>
          <a:p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hemoraji</a:t>
            </a:r>
            <a:endParaRPr lang="tr-TR" dirty="0" smtClean="0"/>
          </a:p>
          <a:p>
            <a:r>
              <a:rPr lang="tr-TR" dirty="0" err="1" smtClean="0"/>
              <a:t>Kardiyovasküler</a:t>
            </a:r>
            <a:r>
              <a:rPr lang="tr-TR" dirty="0" smtClean="0"/>
              <a:t> Hastalık(</a:t>
            </a:r>
            <a:r>
              <a:rPr lang="tr-TR" dirty="0" err="1" smtClean="0"/>
              <a:t>fatal</a:t>
            </a:r>
            <a:r>
              <a:rPr lang="tr-TR" dirty="0" smtClean="0"/>
              <a:t> koroner kalp hastalığı, </a:t>
            </a:r>
            <a:r>
              <a:rPr lang="tr-TR" dirty="0" err="1" smtClean="0"/>
              <a:t>non</a:t>
            </a:r>
            <a:r>
              <a:rPr lang="tr-TR" dirty="0" smtClean="0"/>
              <a:t> </a:t>
            </a:r>
            <a:r>
              <a:rPr lang="tr-TR" dirty="0" err="1" smtClean="0"/>
              <a:t>fatal</a:t>
            </a:r>
            <a:r>
              <a:rPr lang="tr-TR" dirty="0" smtClean="0"/>
              <a:t> MI, </a:t>
            </a:r>
            <a:r>
              <a:rPr lang="tr-TR" dirty="0" err="1" smtClean="0"/>
              <a:t>fatal</a:t>
            </a:r>
            <a:r>
              <a:rPr lang="tr-TR" dirty="0" smtClean="0"/>
              <a:t> veya </a:t>
            </a:r>
            <a:r>
              <a:rPr lang="tr-TR" dirty="0" err="1" smtClean="0"/>
              <a:t>nonfatal</a:t>
            </a:r>
            <a:r>
              <a:rPr lang="tr-TR" dirty="0" smtClean="0"/>
              <a:t> </a:t>
            </a:r>
            <a:r>
              <a:rPr lang="tr-TR" dirty="0" err="1" smtClean="0"/>
              <a:t>stroke</a:t>
            </a:r>
            <a:r>
              <a:rPr lang="tr-TR" dirty="0" smtClean="0"/>
              <a:t>, </a:t>
            </a:r>
            <a:r>
              <a:rPr lang="tr-TR" dirty="0" err="1" smtClean="0"/>
              <a:t>hospitalizasyon</a:t>
            </a:r>
            <a:r>
              <a:rPr lang="tr-TR" dirty="0" smtClean="0"/>
              <a:t> gerektiren kalp yetmezliği)</a:t>
            </a:r>
          </a:p>
          <a:p>
            <a:r>
              <a:rPr lang="tr-TR" dirty="0" smtClean="0"/>
              <a:t>Bu son noktanın bileşenleri ayrı son noktalar olarak tanımlanmamıştır, ancak ayrı son noktaların yorumlanmasına yardımcı olmak için bir post-hoc analizde değerlendirilmiştir.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8657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u="sng" dirty="0" smtClean="0"/>
              <a:t>KARDİYOVASKÜLER OLAYLAR</a:t>
            </a:r>
          </a:p>
          <a:p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r>
              <a:rPr lang="tr-TR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Miyokard</a:t>
            </a:r>
            <a:r>
              <a:rPr lang="tr-TR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enfarktüsünden ölüm</a:t>
            </a:r>
            <a:r>
              <a:rPr lang="tr-TR" dirty="0" smtClean="0"/>
              <a:t>, ani kalp ölümü veya altta yatan nedenin koroner olduğu düşünülen herhangi bir kalp hastalığı; </a:t>
            </a:r>
            <a:r>
              <a:rPr lang="tr-TR" dirty="0"/>
              <a:t>ö</a:t>
            </a:r>
            <a:r>
              <a:rPr lang="tr-TR" dirty="0" smtClean="0"/>
              <a:t>lümcül koroner kalp hastalığı olarak tanımlandı.</a:t>
            </a:r>
          </a:p>
          <a:p>
            <a:r>
              <a:rPr lang="tr-TR" dirty="0" smtClean="0"/>
              <a:t>Altta yatan nedenin </a:t>
            </a:r>
            <a:r>
              <a:rPr lang="tr-TR" dirty="0" err="1" smtClean="0"/>
              <a:t>intrakranial</a:t>
            </a:r>
            <a:r>
              <a:rPr lang="tr-TR" dirty="0" smtClean="0"/>
              <a:t> veya </a:t>
            </a:r>
            <a:r>
              <a:rPr lang="tr-TR" dirty="0" err="1" smtClean="0"/>
              <a:t>ekstrakranial</a:t>
            </a:r>
            <a:r>
              <a:rPr lang="tr-TR" dirty="0" smtClean="0"/>
              <a:t> </a:t>
            </a:r>
            <a:r>
              <a:rPr lang="tr-TR" dirty="0" err="1" smtClean="0"/>
              <a:t>serebral</a:t>
            </a:r>
            <a:r>
              <a:rPr lang="tr-TR" dirty="0" smtClean="0"/>
              <a:t> </a:t>
            </a:r>
            <a:r>
              <a:rPr lang="tr-TR" dirty="0" err="1" smtClean="0"/>
              <a:t>arteriyel</a:t>
            </a:r>
            <a:r>
              <a:rPr lang="tr-TR" dirty="0" smtClean="0"/>
              <a:t> sistemde tıkanma veya yırtılma olduğu ölümlerden herhangi biri </a:t>
            </a:r>
            <a:r>
              <a:rPr lang="tr-TR" b="1" i="1" dirty="0"/>
              <a:t>ö</a:t>
            </a:r>
            <a:r>
              <a:rPr lang="tr-TR" b="1" i="1" dirty="0" smtClean="0"/>
              <a:t>lümcül inme</a:t>
            </a:r>
            <a:r>
              <a:rPr lang="tr-TR" dirty="0" smtClean="0"/>
              <a:t> olarak tanımlandı.</a:t>
            </a:r>
          </a:p>
          <a:p>
            <a:r>
              <a:rPr lang="tr-TR" b="1" i="1" dirty="0" smtClean="0"/>
              <a:t>Ölümcül </a:t>
            </a:r>
            <a:r>
              <a:rPr lang="tr-TR" b="1" i="1" dirty="0" err="1" smtClean="0"/>
              <a:t>kardiyovasküler</a:t>
            </a:r>
            <a:r>
              <a:rPr lang="tr-TR" b="1" i="1" dirty="0" smtClean="0"/>
              <a:t> hastalıklar</a:t>
            </a:r>
            <a:r>
              <a:rPr lang="tr-TR" dirty="0" smtClean="0"/>
              <a:t>, içinde altta yatan neden koroner kalp hastalığı veya inme olan ölüm olarak tanımlandı.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707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u="sng" dirty="0" smtClean="0"/>
              <a:t>KARDİYOVASKÜLER OLAYLAR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Ölümcül olmayan </a:t>
            </a:r>
            <a:r>
              <a:rPr lang="tr-TR" dirty="0" err="1" smtClean="0"/>
              <a:t>miyokard</a:t>
            </a:r>
            <a:r>
              <a:rPr lang="tr-TR" dirty="0" smtClean="0"/>
              <a:t> enfarktüsünün tanımı, Avrupa Kardiyoloji Derneği ve Amerika Kardiyoloji Koleji’nin ortak ilkelerine dayanıyordu.</a:t>
            </a:r>
          </a:p>
          <a:p>
            <a:r>
              <a:rPr lang="tr-TR" b="1" i="1" dirty="0" smtClean="0"/>
              <a:t>Kalp yetmezliği için </a:t>
            </a:r>
            <a:r>
              <a:rPr lang="tr-TR" b="1" i="1" dirty="0" err="1" smtClean="0"/>
              <a:t>hospitalizasyon</a:t>
            </a:r>
            <a:r>
              <a:rPr lang="tr-TR" dirty="0"/>
              <a:t>;</a:t>
            </a:r>
            <a:r>
              <a:rPr lang="tr-TR" dirty="0" smtClean="0"/>
              <a:t> herhangi bir hastane ortamında (acil servis, gözlem ünitesi veya yataklı bakım ünitesi) veya benzer bir tesiste bir gece veya daha uzun bir süre için planlanmamış konaklama olarak tanımlanmıştır.</a:t>
            </a:r>
          </a:p>
          <a:p>
            <a:r>
              <a:rPr lang="tr-TR" b="1" i="1" dirty="0" smtClean="0"/>
              <a:t>Ölümcül olmayan inme</a:t>
            </a:r>
            <a:r>
              <a:rPr lang="tr-TR" dirty="0" smtClean="0"/>
              <a:t>; Dünyada Sağlık Örgütü’nün hızla gelişen ve 24 saatten fazla süren </a:t>
            </a:r>
            <a:r>
              <a:rPr lang="tr-TR" dirty="0" err="1" smtClean="0"/>
              <a:t>iskemik</a:t>
            </a:r>
            <a:r>
              <a:rPr lang="tr-TR" dirty="0" smtClean="0"/>
              <a:t> veya </a:t>
            </a:r>
            <a:r>
              <a:rPr lang="tr-TR" dirty="0" err="1" smtClean="0"/>
              <a:t>hemorajik</a:t>
            </a:r>
            <a:r>
              <a:rPr lang="tr-TR" dirty="0" smtClean="0"/>
              <a:t> </a:t>
            </a:r>
            <a:r>
              <a:rPr lang="tr-TR" dirty="0" err="1" smtClean="0"/>
              <a:t>serebrovasküler</a:t>
            </a:r>
            <a:r>
              <a:rPr lang="tr-TR" dirty="0" smtClean="0"/>
              <a:t> hastalıktan başka belirgin bir neden olmadan,  </a:t>
            </a:r>
            <a:r>
              <a:rPr lang="tr-TR" dirty="0" err="1" smtClean="0"/>
              <a:t>fokal</a:t>
            </a:r>
            <a:r>
              <a:rPr lang="tr-TR" dirty="0" smtClean="0"/>
              <a:t> veya global beyin fonksiyonlarının bozulmasının klinik işaretleri olarak tanımlanmıştır.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sz="2000" dirty="0" smtClean="0"/>
              <a:t>      Avusturya ve USA ‘</a:t>
            </a:r>
            <a:r>
              <a:rPr lang="tr-TR" sz="2000" dirty="0" err="1" smtClean="0"/>
              <a:t>nin</a:t>
            </a:r>
            <a:r>
              <a:rPr lang="tr-TR" sz="2000" dirty="0" smtClean="0"/>
              <a:t> kaynak </a:t>
            </a:r>
            <a:r>
              <a:rPr lang="tr-TR" sz="2000" dirty="0" err="1" smtClean="0"/>
              <a:t>dökümanları</a:t>
            </a:r>
            <a:r>
              <a:rPr lang="tr-TR" sz="2000" dirty="0" smtClean="0"/>
              <a:t>; (klinik notları, </a:t>
            </a:r>
            <a:r>
              <a:rPr lang="tr-TR" sz="2000" dirty="0" err="1" smtClean="0"/>
              <a:t>hospitalizasyon</a:t>
            </a:r>
            <a:r>
              <a:rPr lang="tr-TR" sz="2000" dirty="0" smtClean="0"/>
              <a:t> kayıtlarını ve görüntüleme çalışmalarını(BT; MR) içeren) potansiyel son durumlar olduğu düşünülen olaylar için talep edildi.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7148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u="sng" dirty="0" smtClean="0"/>
              <a:t>MAJOR HEMORAJİK OLAYLAR</a:t>
            </a:r>
          </a:p>
          <a:p>
            <a:endParaRPr lang="tr-TR" dirty="0" smtClean="0"/>
          </a:p>
          <a:p>
            <a:r>
              <a:rPr lang="tr-TR" dirty="0" smtClean="0"/>
              <a:t>Öngörülen diğer</a:t>
            </a:r>
            <a:r>
              <a:rPr lang="tr-TR" dirty="0"/>
              <a:t> </a:t>
            </a:r>
            <a:r>
              <a:rPr lang="tr-TR" dirty="0" smtClean="0"/>
              <a:t>son noktalar; </a:t>
            </a:r>
            <a:r>
              <a:rPr lang="tr-TR" dirty="0" err="1" smtClean="0"/>
              <a:t>hemorajik</a:t>
            </a:r>
            <a:r>
              <a:rPr lang="tr-TR" dirty="0" smtClean="0"/>
              <a:t> inme, </a:t>
            </a:r>
            <a:r>
              <a:rPr lang="tr-TR" dirty="0" err="1" smtClean="0"/>
              <a:t>semptomatik</a:t>
            </a:r>
            <a:r>
              <a:rPr lang="tr-TR" dirty="0" smtClean="0"/>
              <a:t> kafa içi kanama veya klinik olarak önemli </a:t>
            </a:r>
            <a:r>
              <a:rPr lang="tr-TR" dirty="0" err="1" smtClean="0"/>
              <a:t>ekstrakraniyal</a:t>
            </a:r>
            <a:r>
              <a:rPr lang="tr-TR" dirty="0"/>
              <a:t> </a:t>
            </a:r>
            <a:r>
              <a:rPr lang="tr-TR" dirty="0" smtClean="0"/>
              <a:t>kanama.</a:t>
            </a:r>
          </a:p>
          <a:p>
            <a:r>
              <a:rPr lang="tr-TR" b="1" i="1" dirty="0" smtClean="0"/>
              <a:t>Klinik olarak anlamlı </a:t>
            </a:r>
            <a:r>
              <a:rPr lang="tr-TR" b="1" i="1" dirty="0" err="1" smtClean="0"/>
              <a:t>ekstrakraniyal</a:t>
            </a:r>
            <a:r>
              <a:rPr lang="tr-TR" b="1" i="1" dirty="0" smtClean="0"/>
              <a:t> kanama</a:t>
            </a:r>
            <a:r>
              <a:rPr lang="tr-TR" dirty="0" smtClean="0"/>
              <a:t>; transfüzyon, hastaneye yatış, hastanede yatış süresinin uzaması, cerrahi veya ölüme yol açan kanama olarak tanımlandı.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908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77834" y="51330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 smtClean="0"/>
              <a:t>DR. AYDAN GÜZEL</a:t>
            </a:r>
            <a:br>
              <a:rPr lang="tr-TR" sz="2400" b="1" dirty="0" smtClean="0"/>
            </a:br>
            <a:r>
              <a:rPr lang="tr-TR" sz="2400" b="1" dirty="0" smtClean="0"/>
              <a:t>KTÜ AİLE HEKİMLİĞİ ANABİLİM DALI</a:t>
            </a:r>
            <a:endParaRPr lang="tr-TR" sz="2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5320" y="258082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 </a:t>
            </a:r>
            <a:r>
              <a:rPr lang="tr-TR" sz="6000" dirty="0" smtClean="0"/>
              <a:t>  </a:t>
            </a:r>
            <a:r>
              <a:rPr lang="tr-TR" sz="6000" dirty="0" smtClean="0">
                <a:solidFill>
                  <a:srgbClr val="C00000"/>
                </a:solidFill>
              </a:rPr>
              <a:t>ASPİRİNİN SAĞLIKLI ERİŞKİNLERDE KARDİYOVASKÜLER OLAYLAR VE KANAMA ÜZERİNE ETKİSİ</a:t>
            </a:r>
            <a:endParaRPr lang="tr-TR" sz="6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59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      </a:t>
            </a:r>
            <a:r>
              <a:rPr lang="tr-TR" u="sng" dirty="0" smtClean="0"/>
              <a:t>İSTATİKSEL ANALİZ</a:t>
            </a:r>
          </a:p>
          <a:p>
            <a:endParaRPr lang="tr-TR" dirty="0" smtClean="0"/>
          </a:p>
          <a:p>
            <a:r>
              <a:rPr lang="tr-TR" dirty="0" smtClean="0"/>
              <a:t>Tedavi amaçlı analizlerde, aspirin grubunu </a:t>
            </a:r>
            <a:r>
              <a:rPr lang="tr-TR" dirty="0" err="1" smtClean="0"/>
              <a:t>plasebo</a:t>
            </a:r>
            <a:r>
              <a:rPr lang="tr-TR" dirty="0" smtClean="0"/>
              <a:t> grubuyla karşılaştırmak için </a:t>
            </a:r>
            <a:r>
              <a:rPr lang="tr-TR" dirty="0" err="1" smtClean="0"/>
              <a:t>Cox</a:t>
            </a:r>
            <a:r>
              <a:rPr lang="tr-TR" dirty="0" smtClean="0"/>
              <a:t> orantılı tehlike modelleri kullanıldı.</a:t>
            </a:r>
          </a:p>
          <a:p>
            <a:r>
              <a:rPr lang="tr-TR" dirty="0" smtClean="0"/>
              <a:t>Sebep-spesifik tehlikeler; ölüm ve sansür olayları(ciddi </a:t>
            </a:r>
            <a:r>
              <a:rPr lang="tr-TR" dirty="0" err="1" smtClean="0"/>
              <a:t>morbiditeye</a:t>
            </a:r>
            <a:r>
              <a:rPr lang="tr-TR" dirty="0" smtClean="0"/>
              <a:t> neden olan durumlar) olarak karşılaştırıldı.</a:t>
            </a:r>
          </a:p>
          <a:p>
            <a:r>
              <a:rPr lang="tr-TR" dirty="0" smtClean="0"/>
              <a:t>Güven aralıkları çoklu karşılaştırmalar için ayarlanmadı.</a:t>
            </a:r>
          </a:p>
        </p:txBody>
      </p:sp>
    </p:spTree>
    <p:extLst>
      <p:ext uri="{BB962C8B-B14F-4D97-AF65-F5344CB8AC3E}">
        <p14:creationId xmlns:p14="http://schemas.microsoft.com/office/powerpoint/2010/main" val="190301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u="sng" dirty="0" smtClean="0"/>
              <a:t>  İSTATİKSEL ANALİZ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dirty="0" err="1" smtClean="0"/>
              <a:t>Kardiyovasküler</a:t>
            </a:r>
            <a:r>
              <a:rPr lang="tr-TR" dirty="0" smtClean="0"/>
              <a:t> hastalıkların </a:t>
            </a:r>
            <a:r>
              <a:rPr lang="tr-TR" dirty="0"/>
              <a:t>r</a:t>
            </a:r>
            <a:r>
              <a:rPr lang="tr-TR" dirty="0" smtClean="0"/>
              <a:t>iskle ilgili potansiyel alt gruplarının istatistiksel analiz planı:</a:t>
            </a:r>
          </a:p>
          <a:p>
            <a:r>
              <a:rPr lang="tr-TR" dirty="0" smtClean="0"/>
              <a:t>Cinsiyet,</a:t>
            </a:r>
          </a:p>
          <a:p>
            <a:r>
              <a:rPr lang="tr-TR" dirty="0"/>
              <a:t>Y</a:t>
            </a:r>
            <a:r>
              <a:rPr lang="tr-TR" dirty="0" smtClean="0"/>
              <a:t>aş (ortanca yaşına göre ortanca yaşından daha genç veya daha yaşlı), </a:t>
            </a:r>
          </a:p>
          <a:p>
            <a:r>
              <a:rPr lang="tr-TR" dirty="0"/>
              <a:t>İ</a:t>
            </a:r>
            <a:r>
              <a:rPr lang="tr-TR" dirty="0" smtClean="0"/>
              <a:t>kamet edilen ülke (Avustralya veya Amerika Birleşik Devletleri), </a:t>
            </a:r>
          </a:p>
          <a:p>
            <a:r>
              <a:rPr lang="tr-TR" dirty="0"/>
              <a:t>I</a:t>
            </a:r>
            <a:r>
              <a:rPr lang="tr-TR" dirty="0" smtClean="0"/>
              <a:t>rk veya etnik grup (beyaz Avustralya, Amerika Birleşik Devletleri'nde beyaz, siyah, İspanyol veya diğer),</a:t>
            </a:r>
          </a:p>
          <a:p>
            <a:r>
              <a:rPr lang="tr-TR" dirty="0"/>
              <a:t>S</a:t>
            </a:r>
            <a:r>
              <a:rPr lang="tr-TR" dirty="0" smtClean="0"/>
              <a:t>igara (hiç sigara içmedi, eski sigara içen veya şu anda sigara içen),</a:t>
            </a:r>
          </a:p>
          <a:p>
            <a:r>
              <a:rPr lang="tr-TR" dirty="0"/>
              <a:t>V</a:t>
            </a:r>
            <a:r>
              <a:rPr lang="tr-TR" dirty="0" smtClean="0"/>
              <a:t>ücut kitle indeksi(kilogram cinsinden ağırlığın kareye bölünmesiyle metre cinsinden yükseklik; &lt;20 [zayıf], 20 - 24[normal ağırlık], 25 - 29 [aşırı kilo] veya ≥30[</a:t>
            </a:r>
            <a:r>
              <a:rPr lang="tr-TR" dirty="0" err="1" smtClean="0"/>
              <a:t>obez</a:t>
            </a:r>
            <a:r>
              <a:rPr lang="tr-TR" dirty="0" smtClean="0"/>
              <a:t>]),</a:t>
            </a:r>
          </a:p>
          <a:p>
            <a:r>
              <a:rPr lang="tr-TR" dirty="0"/>
              <a:t>Ö</a:t>
            </a:r>
            <a:r>
              <a:rPr lang="tr-TR" dirty="0" smtClean="0"/>
              <a:t>nceki düzenli aspirin kullanımı (evet veya hayır) ve </a:t>
            </a:r>
          </a:p>
          <a:p>
            <a:r>
              <a:rPr lang="tr-TR" dirty="0"/>
              <a:t>D</a:t>
            </a:r>
            <a:r>
              <a:rPr lang="tr-TR" dirty="0" smtClean="0"/>
              <a:t>iyabet varlığı, </a:t>
            </a:r>
            <a:r>
              <a:rPr lang="tr-TR" dirty="0" err="1" smtClean="0"/>
              <a:t>hipertansiyon,ve</a:t>
            </a:r>
            <a:r>
              <a:rPr lang="tr-TR" dirty="0" smtClean="0"/>
              <a:t> başlangıçta </a:t>
            </a:r>
            <a:r>
              <a:rPr lang="tr-TR" dirty="0" err="1" smtClean="0"/>
              <a:t>dislipidemi</a:t>
            </a:r>
            <a:r>
              <a:rPr lang="tr-TR" dirty="0" smtClean="0"/>
              <a:t> (evet veya hayır, her biri için şart)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587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  </a:t>
            </a:r>
            <a:r>
              <a:rPr lang="tr-TR" u="sng" dirty="0" smtClean="0"/>
              <a:t>İSTATİKSEL ANALİZ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/>
              <a:t>K</a:t>
            </a:r>
            <a:r>
              <a:rPr lang="tr-TR" dirty="0" err="1" smtClean="0"/>
              <a:t>ardiyovasküler</a:t>
            </a:r>
            <a:r>
              <a:rPr lang="tr-TR" dirty="0" smtClean="0"/>
              <a:t> risk faktörlerinin sayısı (diyabet, hipertansiyon, </a:t>
            </a:r>
            <a:r>
              <a:rPr lang="tr-TR" dirty="0" err="1" smtClean="0"/>
              <a:t>dislipidemi</a:t>
            </a:r>
            <a:r>
              <a:rPr lang="tr-TR" dirty="0" smtClean="0"/>
              <a:t> ve mevcut veya eski sigara içiciliği) (0 veya 1, 2 veya 3 veya 4 olarak sınıflandırıldı), kronik böbrek hastalığının varlığı (evet vs. hayır) ve </a:t>
            </a:r>
            <a:r>
              <a:rPr lang="tr-TR" dirty="0" err="1" smtClean="0"/>
              <a:t>statin</a:t>
            </a:r>
            <a:r>
              <a:rPr lang="tr-TR" dirty="0" smtClean="0"/>
              <a:t> veya </a:t>
            </a:r>
            <a:r>
              <a:rPr lang="tr-TR" dirty="0" err="1" smtClean="0"/>
              <a:t>NSAID’lerin</a:t>
            </a:r>
            <a:r>
              <a:rPr lang="tr-TR" dirty="0" smtClean="0"/>
              <a:t> kullanımı(evet veya hayır)</a:t>
            </a:r>
          </a:p>
          <a:p>
            <a:r>
              <a:rPr lang="tr-TR" dirty="0" smtClean="0"/>
              <a:t>Potansiyel </a:t>
            </a:r>
            <a:r>
              <a:rPr lang="tr-TR" dirty="0" err="1" smtClean="0"/>
              <a:t>major</a:t>
            </a:r>
            <a:r>
              <a:rPr lang="tr-TR" dirty="0" smtClean="0"/>
              <a:t> kanama riski ile ilişkili, tanımlanmamış bir alt grup; proton pompa inhibitörlerinin </a:t>
            </a:r>
            <a:r>
              <a:rPr lang="tr-TR" dirty="0" err="1" smtClean="0"/>
              <a:t>randomizasyonda</a:t>
            </a:r>
            <a:r>
              <a:rPr lang="tr-TR" dirty="0" smtClean="0"/>
              <a:t> kullanımı(evet, hayır) </a:t>
            </a:r>
            <a:r>
              <a:rPr lang="tr-TR" dirty="0" err="1" smtClean="0"/>
              <a:t>nda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Cox</a:t>
            </a:r>
            <a:r>
              <a:rPr lang="tr-TR" dirty="0" smtClean="0"/>
              <a:t> orantılı tehlike modellerinde etkileşim terimleri, alt gruplar arasındaki etkinin </a:t>
            </a:r>
            <a:r>
              <a:rPr lang="tr-TR" dirty="0" err="1" smtClean="0"/>
              <a:t>heterojenliğini</a:t>
            </a:r>
            <a:r>
              <a:rPr lang="tr-TR" dirty="0" smtClean="0"/>
              <a:t> test etmek için kullanılmıştır.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05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BULGULAR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u="sng" dirty="0" smtClean="0"/>
              <a:t>KATILIMCILAR VE TAKİP</a:t>
            </a:r>
          </a:p>
          <a:p>
            <a:endParaRPr lang="tr-TR" dirty="0" smtClean="0"/>
          </a:p>
          <a:p>
            <a:r>
              <a:rPr lang="tr-TR" dirty="0" smtClean="0"/>
              <a:t>Mart 2010 - Aralık 2014 arasında çalışmaya toplam 19.114 kişi kaydoldu ve </a:t>
            </a:r>
            <a:r>
              <a:rPr lang="tr-TR" dirty="0" err="1" smtClean="0"/>
              <a:t>randomizasyon</a:t>
            </a:r>
            <a:r>
              <a:rPr lang="tr-TR" dirty="0" smtClean="0"/>
              <a:t> uygulandı (aspirin grubuna 9525 katılımcı ve plaseboya 9589 grup) (S.A. S1’de).</a:t>
            </a:r>
          </a:p>
          <a:p>
            <a:r>
              <a:rPr lang="tr-TR" dirty="0" smtClean="0"/>
              <a:t>Deneme katılımcıların ortanca yaşı 74, % 56'sı kadındı.</a:t>
            </a:r>
          </a:p>
          <a:p>
            <a:r>
              <a:rPr lang="tr-TR" dirty="0" smtClean="0"/>
              <a:t>Toplam% 87'si Avustralya vatandaşıydı ve % 13'ü ABD vatandaşıydı.</a:t>
            </a:r>
          </a:p>
          <a:p>
            <a:r>
              <a:rPr lang="tr-TR" dirty="0" smtClean="0"/>
              <a:t>İki deneme grubu benzer </a:t>
            </a:r>
            <a:r>
              <a:rPr lang="tr-TR" dirty="0" err="1" smtClean="0"/>
              <a:t>kardiyovasküler</a:t>
            </a:r>
            <a:r>
              <a:rPr lang="tr-TR" dirty="0" smtClean="0"/>
              <a:t> risk profillerine sahipti.</a:t>
            </a:r>
          </a:p>
          <a:p>
            <a:r>
              <a:rPr lang="tr-TR" dirty="0" smtClean="0"/>
              <a:t>Araştırma girişinde, katılımcıların üçte biri </a:t>
            </a:r>
            <a:r>
              <a:rPr lang="tr-TR" dirty="0" err="1" smtClean="0"/>
              <a:t>statin</a:t>
            </a:r>
            <a:r>
              <a:rPr lang="tr-TR" dirty="0" smtClean="0"/>
              <a:t> kullandığını ve% 14'ü düzenli NSAID kullandığını bildirdi.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123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BULGULAR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u="sng" dirty="0" smtClean="0"/>
              <a:t>KATILIMCILAR VE TAKİP</a:t>
            </a:r>
          </a:p>
          <a:p>
            <a:endParaRPr lang="tr-TR" dirty="0"/>
          </a:p>
          <a:p>
            <a:r>
              <a:rPr lang="tr-TR" dirty="0" smtClean="0"/>
              <a:t>Müdahale aşaması 12 Haziran 2017de sona </a:t>
            </a:r>
            <a:r>
              <a:rPr lang="tr-TR" dirty="0"/>
              <a:t>erdi. </a:t>
            </a:r>
            <a:r>
              <a:rPr lang="tr-TR" dirty="0" smtClean="0"/>
              <a:t>O tarihe kadar olan tüm olaylar analizde sınırlandırıldı.</a:t>
            </a:r>
          </a:p>
          <a:p>
            <a:r>
              <a:rPr lang="tr-TR" dirty="0" smtClean="0"/>
              <a:t>Ortalama takip süresi 4.7 yıldı; katılımcıların% 1,5’i aspirin grubu ve </a:t>
            </a:r>
            <a:r>
              <a:rPr lang="tr-TR" dirty="0" err="1" smtClean="0"/>
              <a:t>plasebodakilerin</a:t>
            </a:r>
            <a:r>
              <a:rPr lang="tr-TR" dirty="0" smtClean="0"/>
              <a:t>% 1.6'sının araştırmanın sonunda takibi kaybedilmişti. </a:t>
            </a:r>
          </a:p>
          <a:p>
            <a:r>
              <a:rPr lang="tr-TR" dirty="0" smtClean="0"/>
              <a:t>Katılımcıların% 1,2'sinin katılım onayı geri çekildi.</a:t>
            </a:r>
          </a:p>
          <a:p>
            <a:r>
              <a:rPr lang="tr-TR" dirty="0" smtClean="0"/>
              <a:t>Son 12 ayda araştırmanın aspirin grubundaki katılımcıların% 62'si ve </a:t>
            </a:r>
            <a:r>
              <a:rPr lang="tr-TR" dirty="0" err="1" smtClean="0"/>
              <a:t>plasebo</a:t>
            </a:r>
            <a:r>
              <a:rPr lang="tr-TR" dirty="0" smtClean="0"/>
              <a:t> grubundakilerin% 64'ü halen atanan araştırma dozunu alıyorlardı.</a:t>
            </a:r>
          </a:p>
        </p:txBody>
      </p:sp>
    </p:spTree>
    <p:extLst>
      <p:ext uri="{BB962C8B-B14F-4D97-AF65-F5344CB8AC3E}">
        <p14:creationId xmlns:p14="http://schemas.microsoft.com/office/powerpoint/2010/main" val="240416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2594" y="91440"/>
            <a:ext cx="5806811" cy="6675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40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BULGULAR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u="sng" dirty="0" smtClean="0"/>
              <a:t>KARDİYOVASKÜLER OLAYLAR</a:t>
            </a:r>
          </a:p>
          <a:p>
            <a:endParaRPr lang="tr-TR" dirty="0" smtClean="0"/>
          </a:p>
          <a:p>
            <a:r>
              <a:rPr lang="tr-TR" dirty="0" smtClean="0"/>
              <a:t>Öngörülen ikincil son oranı aspirin grubu ile </a:t>
            </a:r>
            <a:r>
              <a:rPr lang="tr-TR" dirty="0" err="1" smtClean="0"/>
              <a:t>plasebo</a:t>
            </a:r>
            <a:r>
              <a:rPr lang="tr-TR" dirty="0" smtClean="0"/>
              <a:t> grubu arasında </a:t>
            </a:r>
            <a:r>
              <a:rPr lang="tr-TR" dirty="0" err="1"/>
              <a:t>kardiyovasküler</a:t>
            </a:r>
            <a:r>
              <a:rPr lang="tr-TR" dirty="0"/>
              <a:t> hastalık noktasında farklı değildi.</a:t>
            </a:r>
          </a:p>
          <a:p>
            <a:r>
              <a:rPr lang="tr-TR" dirty="0" smtClean="0"/>
              <a:t>(1000 kişi başına 10.7 aspirin için ;1000 kişi başına 11.3 olay </a:t>
            </a:r>
            <a:r>
              <a:rPr lang="tr-TR" dirty="0" err="1" smtClean="0"/>
              <a:t>plasebo</a:t>
            </a:r>
            <a:r>
              <a:rPr lang="tr-TR" dirty="0" smtClean="0"/>
              <a:t> için; tehlike oranı, 0.95; % 95 güven aralığı [CI], 0,83-0,08)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10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BULGULAR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u="sng" dirty="0" smtClean="0"/>
              <a:t>KARDİYOVASKÜLER OLAYLAR</a:t>
            </a:r>
          </a:p>
          <a:p>
            <a:endParaRPr lang="tr-TR" dirty="0"/>
          </a:p>
          <a:p>
            <a:r>
              <a:rPr lang="tr-TR" dirty="0" err="1" smtClean="0"/>
              <a:t>Advers</a:t>
            </a:r>
            <a:r>
              <a:rPr lang="tr-TR" dirty="0" smtClean="0"/>
              <a:t> </a:t>
            </a:r>
            <a:r>
              <a:rPr lang="tr-TR" dirty="0" err="1" smtClean="0"/>
              <a:t>kardiyovasküler</a:t>
            </a:r>
            <a:r>
              <a:rPr lang="tr-TR" dirty="0" smtClean="0"/>
              <a:t> olay oranı, aspirin grubunda 1000 kişide 7.8’di.</a:t>
            </a:r>
            <a:r>
              <a:rPr lang="tr-TR" dirty="0"/>
              <a:t> </a:t>
            </a:r>
            <a:r>
              <a:rPr lang="tr-TR" dirty="0" err="1"/>
              <a:t>P</a:t>
            </a:r>
            <a:r>
              <a:rPr lang="tr-TR" dirty="0" err="1" smtClean="0"/>
              <a:t>lasebo</a:t>
            </a:r>
            <a:r>
              <a:rPr lang="tr-TR" dirty="0" smtClean="0"/>
              <a:t> grubunda 1000 kişide 8.8’di.(Tehlike oranı, 0.89; % 95 CI, 0.77 ila 1.03)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Miyokard</a:t>
            </a:r>
            <a:r>
              <a:rPr lang="tr-TR" dirty="0" smtClean="0"/>
              <a:t> </a:t>
            </a:r>
            <a:r>
              <a:rPr lang="tr-TR" dirty="0" err="1" smtClean="0"/>
              <a:t>infarktüsü</a:t>
            </a:r>
            <a:r>
              <a:rPr lang="tr-TR" dirty="0" smtClean="0"/>
              <a:t>, </a:t>
            </a:r>
            <a:r>
              <a:rPr lang="tr-TR" dirty="0" err="1" smtClean="0"/>
              <a:t>iskemik</a:t>
            </a:r>
            <a:r>
              <a:rPr lang="tr-TR" dirty="0" smtClean="0"/>
              <a:t> inme, ölümcül kalp-damar hastalıkları ve hastaneye yatış kalp yetmezliği oranları iki grupta benzerdi.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676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926" y="104503"/>
            <a:ext cx="8033657" cy="650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36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3345" y="494211"/>
            <a:ext cx="6517958" cy="610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52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GİRİŞ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Geçtiğimiz yüzyılda yaşam beklentisindeki aşırı artış, birçok ülkede yaşlı nüfusun artmasıyla önemli bir demografik </a:t>
            </a:r>
            <a:r>
              <a:rPr lang="tr-TR" dirty="0" err="1" smtClean="0"/>
              <a:t>shift</a:t>
            </a:r>
            <a:r>
              <a:rPr lang="tr-TR" dirty="0" smtClean="0"/>
              <a:t> oluşturdu.</a:t>
            </a:r>
          </a:p>
          <a:p>
            <a:r>
              <a:rPr lang="tr-TR" dirty="0" smtClean="0"/>
              <a:t>Bu nedenle, yaşlılarda sağlığı iyi korumak, giderek daha önemli bir halk sağlığı hedefi haline geldi.</a:t>
            </a:r>
          </a:p>
          <a:p>
            <a:r>
              <a:rPr lang="tr-TR" dirty="0" err="1" smtClean="0"/>
              <a:t>Kardiyovasküler</a:t>
            </a:r>
            <a:r>
              <a:rPr lang="tr-TR" dirty="0" smtClean="0"/>
              <a:t> hastalıklar yaşlılarda başlıca sakatlık ve ölüm nedenleri arasındadır. Bu nedenle bu tür hastalıklar için önleyici müdahaleler önceliklidir.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0312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2387" y="0"/>
            <a:ext cx="6147226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18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699" y="0"/>
            <a:ext cx="78486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71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905" y="0"/>
            <a:ext cx="843018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47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223" y="0"/>
            <a:ext cx="8155032" cy="671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80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BULGULAR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u="sng" dirty="0" smtClean="0"/>
              <a:t>KARDİYOVASKÜLER OLAYLAR</a:t>
            </a:r>
          </a:p>
          <a:p>
            <a:endParaRPr lang="tr-TR" dirty="0"/>
          </a:p>
          <a:p>
            <a:r>
              <a:rPr lang="tr-TR" dirty="0" smtClean="0"/>
              <a:t>Kalp hastalıkları riskinde aspirin tedavisinin; önceden belirlenmiş alt grupların herhangi bir analizinde veya potansiyel alt grupların post hoc analizlerinde aspirinin farklı etkisi olduğuna dair kanıt yoktu.</a:t>
            </a:r>
          </a:p>
          <a:p>
            <a:r>
              <a:rPr lang="tr-TR" dirty="0" smtClean="0"/>
              <a:t>Ayrıca deneme grubu ile alt gruplardan herhangi biri arasında </a:t>
            </a:r>
            <a:r>
              <a:rPr lang="tr-TR" dirty="0" err="1" smtClean="0"/>
              <a:t>kardiyovasküler</a:t>
            </a:r>
            <a:r>
              <a:rPr lang="tr-TR" dirty="0" smtClean="0"/>
              <a:t> olaylar açısından bir etkileşim olduğuna dair bir kanıt yoktu.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905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BULGULAR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u="sng" dirty="0" smtClean="0"/>
              <a:t>MAJOR HEMORAJIK OLAYLAR</a:t>
            </a:r>
          </a:p>
          <a:p>
            <a:r>
              <a:rPr lang="tr-TR" dirty="0" err="1" smtClean="0"/>
              <a:t>Major</a:t>
            </a:r>
            <a:r>
              <a:rPr lang="tr-TR" dirty="0" smtClean="0"/>
              <a:t> kanamanın oranı aspirin grubunda 1000‘de 8.6ydı, </a:t>
            </a:r>
            <a:r>
              <a:rPr lang="tr-TR" dirty="0" err="1" smtClean="0"/>
              <a:t>plasebo</a:t>
            </a:r>
            <a:r>
              <a:rPr lang="tr-TR" dirty="0" smtClean="0"/>
              <a:t> grubunda 1000’de 6.2 (tehlike oranı, 1.38;% 95 CI, 1.18 1,62'ye; P &lt;0.001)</a:t>
            </a:r>
          </a:p>
          <a:p>
            <a:r>
              <a:rPr lang="tr-TR" dirty="0" smtClean="0"/>
              <a:t>Araştırmanın ilerleyen aşamalarında </a:t>
            </a:r>
            <a:r>
              <a:rPr lang="tr-TR" dirty="0" err="1"/>
              <a:t>m</a:t>
            </a:r>
            <a:r>
              <a:rPr lang="tr-TR" dirty="0" err="1" smtClean="0"/>
              <a:t>ajor</a:t>
            </a:r>
            <a:r>
              <a:rPr lang="tr-TR" dirty="0" smtClean="0"/>
              <a:t> kanamanın kümülatif </a:t>
            </a:r>
            <a:r>
              <a:rPr lang="tr-TR" dirty="0" err="1" smtClean="0"/>
              <a:t>insidansındaki</a:t>
            </a:r>
            <a:r>
              <a:rPr lang="tr-TR" dirty="0" smtClean="0"/>
              <a:t> ilerleme aspirin tedavisinin kanama riskini gösterdi.(Şekil2)</a:t>
            </a:r>
          </a:p>
          <a:p>
            <a:r>
              <a:rPr lang="tr-TR" dirty="0" smtClean="0"/>
              <a:t>Ölümcül kanama oranı her grupta 1000 kişide 1den azdı.</a:t>
            </a:r>
          </a:p>
        </p:txBody>
      </p:sp>
    </p:spTree>
    <p:extLst>
      <p:ext uri="{BB962C8B-B14F-4D97-AF65-F5344CB8AC3E}">
        <p14:creationId xmlns:p14="http://schemas.microsoft.com/office/powerpoint/2010/main" val="61603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344" y="-91440"/>
            <a:ext cx="8696880" cy="6949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67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357" y="0"/>
            <a:ext cx="8236028" cy="660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42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696" y="0"/>
            <a:ext cx="6230983" cy="674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85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BULGULAR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u="sng" dirty="0" smtClean="0"/>
              <a:t>MAJOR HEMORAJİK OLAYLAR</a:t>
            </a:r>
          </a:p>
          <a:p>
            <a:endParaRPr lang="tr-TR" dirty="0"/>
          </a:p>
          <a:p>
            <a:r>
              <a:rPr lang="tr-TR" dirty="0" err="1" smtClean="0"/>
              <a:t>Gastrointestinal</a:t>
            </a:r>
            <a:r>
              <a:rPr lang="tr-TR" dirty="0" smtClean="0"/>
              <a:t> kanama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hemorajik</a:t>
            </a:r>
            <a:r>
              <a:rPr lang="tr-TR" dirty="0" smtClean="0"/>
              <a:t> olayların yarısından daha azından sorumluydu.</a:t>
            </a:r>
          </a:p>
          <a:p>
            <a:r>
              <a:rPr lang="tr-TR" dirty="0"/>
              <a:t>Ü</a:t>
            </a:r>
            <a:r>
              <a:rPr lang="tr-TR" dirty="0" smtClean="0"/>
              <a:t>st </a:t>
            </a:r>
            <a:r>
              <a:rPr lang="tr-TR" dirty="0" err="1" smtClean="0"/>
              <a:t>gastrointestinal</a:t>
            </a:r>
            <a:r>
              <a:rPr lang="tr-TR" dirty="0" smtClean="0"/>
              <a:t> kanama riski özellikle aspirin ile plaseboya göre belirgin daha yüksekti.(Tehlike oranı, 1.87;% 95 CI, 1.32 ila 2.66) (Tablo 3)</a:t>
            </a:r>
          </a:p>
          <a:p>
            <a:r>
              <a:rPr lang="tr-TR" dirty="0" smtClean="0"/>
              <a:t>Kafa içi kanama riski aspirin ile plaseboya göre daha yüksekti(tehlike oranı, 1,50;% 95 CI, 1,11 ila 2,02) (Şekil S9) ve bu bulgu </a:t>
            </a:r>
            <a:r>
              <a:rPr lang="tr-TR" dirty="0" err="1" smtClean="0"/>
              <a:t>intrakraniyal</a:t>
            </a:r>
            <a:r>
              <a:rPr lang="tr-TR" dirty="0" smtClean="0"/>
              <a:t> kanamanın tüm alt tiplerine yansıtıldı (Tablo 3).</a:t>
            </a:r>
          </a:p>
          <a:p>
            <a:r>
              <a:rPr lang="tr-TR" dirty="0" smtClean="0"/>
              <a:t>Aspirinin kanama dışında herhangi bir alt grup analizinde yaş arttıkça daha az zararlı etkisi olacağı dışında bir farkı bulunmadı</a:t>
            </a:r>
            <a:r>
              <a:rPr lang="tr-TR" dirty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869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GİRİŞ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Düşük doz aspirin </a:t>
            </a:r>
            <a:r>
              <a:rPr lang="tr-TR" dirty="0" err="1" smtClean="0"/>
              <a:t>kardiyovasküler</a:t>
            </a:r>
            <a:r>
              <a:rPr lang="tr-TR" dirty="0" smtClean="0"/>
              <a:t> hastalığı önlemede en çok kullanılan ajanlardan biridir.</a:t>
            </a:r>
          </a:p>
          <a:p>
            <a:r>
              <a:rPr lang="tr-TR" dirty="0" smtClean="0"/>
              <a:t>Aspirinin hem </a:t>
            </a:r>
            <a:r>
              <a:rPr lang="tr-TR" dirty="0" err="1" smtClean="0"/>
              <a:t>MI’ı</a:t>
            </a:r>
            <a:r>
              <a:rPr lang="tr-TR" dirty="0" smtClean="0"/>
              <a:t> hem </a:t>
            </a:r>
            <a:r>
              <a:rPr lang="tr-TR" dirty="0" err="1" smtClean="0"/>
              <a:t>iskemik</a:t>
            </a:r>
            <a:r>
              <a:rPr lang="tr-TR" dirty="0" smtClean="0"/>
              <a:t> </a:t>
            </a:r>
            <a:r>
              <a:rPr lang="tr-TR" dirty="0" err="1" smtClean="0"/>
              <a:t>stroke’u</a:t>
            </a:r>
            <a:r>
              <a:rPr lang="tr-TR" dirty="0" smtClean="0"/>
              <a:t> azaltma oranlarının kanama riskine göre yarar olarak daha ağır bastığı görüldü.(</a:t>
            </a:r>
            <a:r>
              <a:rPr lang="tr-TR" dirty="0" err="1" smtClean="0"/>
              <a:t>sekonder</a:t>
            </a:r>
            <a:r>
              <a:rPr lang="tr-TR" dirty="0" smtClean="0"/>
              <a:t> koruma çalışmalarında)</a:t>
            </a:r>
          </a:p>
          <a:p>
            <a:r>
              <a:rPr lang="tr-TR" dirty="0" err="1"/>
              <a:t>K</a:t>
            </a:r>
            <a:r>
              <a:rPr lang="tr-TR" dirty="0" err="1" smtClean="0"/>
              <a:t>ardiyovasküler</a:t>
            </a:r>
            <a:r>
              <a:rPr lang="tr-TR" dirty="0" smtClean="0"/>
              <a:t> hastalık riski olan katılımcıları da içeren </a:t>
            </a:r>
            <a:r>
              <a:rPr lang="tr-TR" dirty="0" err="1"/>
              <a:t>p</a:t>
            </a:r>
            <a:r>
              <a:rPr lang="tr-TR" dirty="0" err="1" smtClean="0"/>
              <a:t>rimer</a:t>
            </a:r>
            <a:r>
              <a:rPr lang="tr-TR" dirty="0" smtClean="0"/>
              <a:t> koruma çalışmalarında, ikincil koruma çalışmalarına göre görülen kanama riski tipik olarak daha düşüktü; düşük doz aspirinin kar zarar oranı daha hassas bir şekilde dengelenmişti.</a:t>
            </a:r>
          </a:p>
          <a:p>
            <a:r>
              <a:rPr lang="tr-TR" dirty="0" smtClean="0"/>
              <a:t>Düşük doz aspirinin </a:t>
            </a:r>
            <a:r>
              <a:rPr lang="tr-TR" dirty="0" err="1" smtClean="0"/>
              <a:t>primer</a:t>
            </a:r>
            <a:r>
              <a:rPr lang="tr-TR" dirty="0" smtClean="0"/>
              <a:t> koruma stratejisi olarak rolü tartışılmaktadır.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493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308" y="91440"/>
            <a:ext cx="8054226" cy="676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6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2492" y="0"/>
            <a:ext cx="8020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9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TARTIŞMA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ASPREE çalışması gösterdi ki, yaşlılar arasında, düşük doz aspirin kullanımı plaseboya göre </a:t>
            </a:r>
            <a:r>
              <a:rPr lang="tr-TR" dirty="0" err="1" smtClean="0"/>
              <a:t>primer</a:t>
            </a:r>
            <a:r>
              <a:rPr lang="tr-TR" dirty="0" smtClean="0"/>
              <a:t> sakatlıksız </a:t>
            </a:r>
            <a:r>
              <a:rPr lang="tr-TR" dirty="0" err="1" smtClean="0"/>
              <a:t>sağkalımın</a:t>
            </a:r>
            <a:r>
              <a:rPr lang="tr-TR" dirty="0"/>
              <a:t> </a:t>
            </a:r>
            <a:r>
              <a:rPr lang="tr-TR" dirty="0" smtClean="0"/>
              <a:t>oranlarını düşürmedi.(ortalama 4.7 yıllık takip sonunda) </a:t>
            </a:r>
          </a:p>
          <a:p>
            <a:r>
              <a:rPr lang="tr-TR" dirty="0" smtClean="0"/>
              <a:t>Önceki araştırma sonuçlarına bakılarak aspirinin </a:t>
            </a:r>
            <a:r>
              <a:rPr lang="tr-TR" dirty="0" err="1" smtClean="0"/>
              <a:t>kardiyovasküler</a:t>
            </a:r>
            <a:r>
              <a:rPr lang="tr-TR" dirty="0" smtClean="0"/>
              <a:t> olay riskini azaltacağı düşünülüyordu.</a:t>
            </a:r>
          </a:p>
          <a:p>
            <a:r>
              <a:rPr lang="tr-TR" dirty="0" smtClean="0"/>
              <a:t>Ancak, bu araştırma, belirtilen </a:t>
            </a:r>
            <a:r>
              <a:rPr lang="tr-TR" dirty="0" err="1" smtClean="0"/>
              <a:t>kardiyovasküler</a:t>
            </a:r>
            <a:r>
              <a:rPr lang="tr-TR" dirty="0" smtClean="0"/>
              <a:t> hastalıklarda düşük doz aspirinin </a:t>
            </a:r>
            <a:r>
              <a:rPr lang="tr-TR" dirty="0" err="1" smtClean="0"/>
              <a:t>plasebo</a:t>
            </a:r>
            <a:r>
              <a:rPr lang="tr-TR" dirty="0" smtClean="0"/>
              <a:t> ile karşılaştırıldığında anlamlı derecede düşüş olmadığını gösterdi.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669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TARTIŞMA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Araştırmanın tehlike oranı 0,95 (% 95 CI, 0,83 - 1,08) ki bu; aspirinin büyük bir koruyucu etki olma olasılığını dışladı ama daha ılımlı bir </a:t>
            </a:r>
            <a:r>
              <a:rPr lang="tr-TR" dirty="0"/>
              <a:t>risk </a:t>
            </a:r>
            <a:r>
              <a:rPr lang="tr-TR" dirty="0" smtClean="0"/>
              <a:t>azalması </a:t>
            </a:r>
            <a:r>
              <a:rPr lang="tr-TR" dirty="0"/>
              <a:t>ile </a:t>
            </a:r>
            <a:r>
              <a:rPr lang="tr-TR" dirty="0" smtClean="0"/>
              <a:t>uyumlu bulundu.( % 17'ye kadar)</a:t>
            </a:r>
          </a:p>
          <a:p>
            <a:r>
              <a:rPr lang="tr-TR" dirty="0" smtClean="0"/>
              <a:t>Kalp-damar hastalıkları</a:t>
            </a:r>
            <a:r>
              <a:rPr lang="tr-TR" dirty="0"/>
              <a:t>, kalp </a:t>
            </a:r>
            <a:r>
              <a:rPr lang="tr-TR" dirty="0" smtClean="0"/>
              <a:t>yetmezliği, </a:t>
            </a:r>
            <a:r>
              <a:rPr lang="tr-TR" dirty="0" err="1" smtClean="0"/>
              <a:t>non-fatal</a:t>
            </a:r>
            <a:r>
              <a:rPr lang="tr-TR" dirty="0" smtClean="0"/>
              <a:t> MI </a:t>
            </a:r>
            <a:r>
              <a:rPr lang="tr-TR" dirty="0" err="1"/>
              <a:t>miyokard</a:t>
            </a:r>
            <a:r>
              <a:rPr lang="tr-TR" dirty="0"/>
              <a:t> enfarktüsü, </a:t>
            </a:r>
            <a:r>
              <a:rPr lang="tr-TR" dirty="0" err="1" smtClean="0"/>
              <a:t>fatal</a:t>
            </a:r>
            <a:r>
              <a:rPr lang="tr-TR" dirty="0" smtClean="0"/>
              <a:t> veya </a:t>
            </a:r>
            <a:r>
              <a:rPr lang="tr-TR" dirty="0" err="1" smtClean="0"/>
              <a:t>non-fatal</a:t>
            </a:r>
            <a:r>
              <a:rPr lang="tr-TR" dirty="0" smtClean="0"/>
              <a:t> </a:t>
            </a:r>
            <a:r>
              <a:rPr lang="tr-TR" dirty="0" err="1"/>
              <a:t>iskemik</a:t>
            </a:r>
            <a:r>
              <a:rPr lang="tr-TR" dirty="0"/>
              <a:t> inme, </a:t>
            </a:r>
            <a:r>
              <a:rPr lang="tr-TR" dirty="0" err="1" smtClean="0"/>
              <a:t>fatal</a:t>
            </a:r>
            <a:r>
              <a:rPr lang="tr-TR" dirty="0" smtClean="0"/>
              <a:t> </a:t>
            </a:r>
            <a:r>
              <a:rPr lang="tr-TR" dirty="0"/>
              <a:t>koroner kalp hastalığı </a:t>
            </a:r>
            <a:r>
              <a:rPr lang="tr-TR" dirty="0" smtClean="0"/>
              <a:t>nedenli hastaneye </a:t>
            </a:r>
            <a:r>
              <a:rPr lang="tr-TR" dirty="0"/>
              <a:t>yatış </a:t>
            </a:r>
            <a:r>
              <a:rPr lang="tr-TR" dirty="0" smtClean="0"/>
              <a:t>iki çalışma grubunda benzerdi.</a:t>
            </a:r>
          </a:p>
          <a:p>
            <a:r>
              <a:rPr lang="tr-TR" dirty="0" err="1"/>
              <a:t>Kardiyovasküler</a:t>
            </a:r>
            <a:r>
              <a:rPr lang="tr-TR" dirty="0"/>
              <a:t> olayların oranının iki grup arasında anlamlı fark yoktur.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694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TARTIŞMA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Bu sonuçların yorumlanmasında çalışma katılımcıları arasında beklenenden düşük kalp-damar hastalık oranı dikkate alınmalıdır. </a:t>
            </a:r>
          </a:p>
          <a:p>
            <a:r>
              <a:rPr lang="tr-TR" dirty="0" smtClean="0"/>
              <a:t>Araştırma protokolünde, beklenen oran 1000de 22.4 </a:t>
            </a:r>
            <a:r>
              <a:rPr lang="tr-TR" dirty="0" err="1" smtClean="0"/>
              <a:t>tü</a:t>
            </a:r>
            <a:r>
              <a:rPr lang="tr-TR" dirty="0" smtClean="0"/>
              <a:t>.</a:t>
            </a:r>
          </a:p>
          <a:p>
            <a:r>
              <a:rPr lang="tr-TR" dirty="0" smtClean="0"/>
              <a:t>Gözlemdeki oran</a:t>
            </a:r>
            <a:r>
              <a:rPr lang="tr-TR" dirty="0"/>
              <a:t> b</a:t>
            </a:r>
            <a:r>
              <a:rPr lang="tr-TR" dirty="0" smtClean="0"/>
              <a:t>u tahminin yaklaşık yarısıydı, büyük olasılıkla araştırmaya alımda katılımcı ülkelerde</a:t>
            </a:r>
            <a:r>
              <a:rPr lang="tr-TR" dirty="0"/>
              <a:t> zamanla ve tüm yaş gruplarında</a:t>
            </a:r>
            <a:r>
              <a:rPr lang="tr-TR" dirty="0" smtClean="0"/>
              <a:t> nüfusun göreceli olarak sağlığının iyi ve </a:t>
            </a:r>
            <a:r>
              <a:rPr lang="tr-TR" dirty="0" err="1" smtClean="0"/>
              <a:t>kardiyovasküler</a:t>
            </a:r>
            <a:r>
              <a:rPr lang="tr-TR" dirty="0" smtClean="0"/>
              <a:t> hastalık oranının düşük olmasından kaynaklıydı.</a:t>
            </a:r>
          </a:p>
          <a:p>
            <a:r>
              <a:rPr lang="tr-TR" dirty="0" smtClean="0"/>
              <a:t>Bu faktörler nedeniyle; </a:t>
            </a:r>
            <a:r>
              <a:rPr lang="tr-TR" dirty="0" err="1" smtClean="0"/>
              <a:t>kardiyovasküler</a:t>
            </a:r>
            <a:r>
              <a:rPr lang="tr-TR" dirty="0" smtClean="0"/>
              <a:t> hastalıklar noktasında, geçmiş yıllarda yapılan çalışmalarda gözlenen faydadan daha az olabilir ve aspirin kaynaklı </a:t>
            </a:r>
            <a:r>
              <a:rPr lang="tr-TR" dirty="0" err="1" smtClean="0"/>
              <a:t>advers</a:t>
            </a:r>
            <a:r>
              <a:rPr lang="tr-TR" dirty="0" smtClean="0"/>
              <a:t> olaylar da daha düşük oranla ağır basarak yararı daha az bulunabilir.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23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TARTIŞMA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çalışma aynı zamanda kanama komplikasyonunun aspirin ile plaseboya göre anlamlı derecede yüksek olduğunu gösterdi.</a:t>
            </a:r>
          </a:p>
          <a:p>
            <a:r>
              <a:rPr lang="tr-TR" dirty="0"/>
              <a:t>Ü</a:t>
            </a:r>
            <a:r>
              <a:rPr lang="tr-TR" dirty="0" smtClean="0"/>
              <a:t>st </a:t>
            </a:r>
            <a:r>
              <a:rPr lang="tr-TR" dirty="0" err="1" smtClean="0"/>
              <a:t>gastrointestinal</a:t>
            </a:r>
            <a:r>
              <a:rPr lang="tr-TR" dirty="0" smtClean="0"/>
              <a:t> ve </a:t>
            </a:r>
            <a:r>
              <a:rPr lang="tr-TR" dirty="0" err="1" smtClean="0"/>
              <a:t>intrakraniyal</a:t>
            </a:r>
            <a:r>
              <a:rPr lang="tr-TR" dirty="0" smtClean="0"/>
              <a:t> kanama ile ilgili majör </a:t>
            </a:r>
            <a:r>
              <a:rPr lang="tr-TR" dirty="0" err="1" smtClean="0"/>
              <a:t>hemorajik</a:t>
            </a:r>
            <a:r>
              <a:rPr lang="tr-TR" dirty="0" smtClean="0"/>
              <a:t> olaylar öncelikle bu komplikasyonlar arasındadır.</a:t>
            </a:r>
          </a:p>
          <a:p>
            <a:r>
              <a:rPr lang="tr-TR" dirty="0"/>
              <a:t>Bu iki sonuç aspirinin </a:t>
            </a:r>
            <a:r>
              <a:rPr lang="tr-TR" dirty="0" err="1"/>
              <a:t>kardiyovasküler</a:t>
            </a:r>
            <a:r>
              <a:rPr lang="tr-TR" dirty="0"/>
              <a:t> hastalıklardan korunmada yararının olmadığını, düşük doz aspirin kullanımı ile yüksek kanama riski olduğu sonuçları ile uyumludur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5376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TARTIŞMA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Ağırlıklı olarak yetişkinleri içeren sekiz ana önleme çalışmasının yakın zamanda yapılmış bir meta-analizinde;</a:t>
            </a:r>
            <a:r>
              <a:rPr lang="tr-TR" dirty="0"/>
              <a:t> </a:t>
            </a:r>
            <a:r>
              <a:rPr lang="tr-TR" dirty="0" smtClean="0"/>
              <a:t>70 yaşından küçük( aspirinle ilişkili </a:t>
            </a:r>
            <a:r>
              <a:rPr lang="tr-TR" dirty="0" err="1" smtClean="0"/>
              <a:t>non-fatal</a:t>
            </a:r>
            <a:r>
              <a:rPr lang="tr-TR" dirty="0" smtClean="0"/>
              <a:t> </a:t>
            </a:r>
            <a:r>
              <a:rPr lang="tr-TR" dirty="0" err="1" smtClean="0"/>
              <a:t>miyokard</a:t>
            </a:r>
            <a:r>
              <a:rPr lang="tr-TR" dirty="0" smtClean="0"/>
              <a:t> enfarktüsü riskinde% 17 daha az ve inme riski %14 daha az) aspirin alan katılımcılar arasında, diğerlerine göre daha fazla oranda ciddi kanama riski vardır.</a:t>
            </a:r>
          </a:p>
        </p:txBody>
      </p:sp>
    </p:spTree>
    <p:extLst>
      <p:ext uri="{BB962C8B-B14F-4D97-AF65-F5344CB8AC3E}">
        <p14:creationId xmlns:p14="http://schemas.microsoft.com/office/powerpoint/2010/main" val="417497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TARTIŞMA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err="1" smtClean="0"/>
              <a:t>metaanalizde</a:t>
            </a:r>
            <a:r>
              <a:rPr lang="tr-TR" dirty="0" smtClean="0"/>
              <a:t> beklenildiği üzere daha az </a:t>
            </a:r>
            <a:r>
              <a:rPr lang="tr-TR" dirty="0" err="1" smtClean="0"/>
              <a:t>stroke</a:t>
            </a:r>
            <a:r>
              <a:rPr lang="tr-TR" dirty="0" smtClean="0"/>
              <a:t> ve MI riski bulunmuştur.</a:t>
            </a:r>
            <a:endParaRPr lang="tr-TR" dirty="0"/>
          </a:p>
          <a:p>
            <a:r>
              <a:rPr lang="tr-TR" dirty="0" smtClean="0"/>
              <a:t>Fakat; araştırmanın </a:t>
            </a:r>
            <a:r>
              <a:rPr lang="tr-TR" dirty="0"/>
              <a:t>sonuçlarının katılımcıların araştırmaya girmeden önce düzenli olarak düşük doz aspirin aldığı(%11) yüzdesini hesaba katarak yorumlanması gerekir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araştırmadaki sağlıklı erişkinlere </a:t>
            </a:r>
            <a:r>
              <a:rPr lang="tr-TR" dirty="0" err="1" smtClean="0"/>
              <a:t>primer</a:t>
            </a:r>
            <a:r>
              <a:rPr lang="tr-TR" dirty="0" smtClean="0"/>
              <a:t> korunma amaçlı daha önceden aspirin alıp almadıkları sorulmamış.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807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TARTIŞMA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Bu </a:t>
            </a:r>
            <a:r>
              <a:rPr lang="tr-TR" dirty="0" smtClean="0"/>
              <a:t>araştırmanın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sınırlamaları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tr-TR" dirty="0" err="1" smtClean="0"/>
              <a:t>rdı</a:t>
            </a:r>
            <a:r>
              <a:rPr lang="tr-TR" dirty="0" smtClean="0"/>
              <a:t>:</a:t>
            </a:r>
          </a:p>
          <a:p>
            <a:r>
              <a:rPr lang="en-US" dirty="0" smtClean="0"/>
              <a:t>İlk </a:t>
            </a:r>
            <a:r>
              <a:rPr lang="en-US" dirty="0" err="1" smtClean="0"/>
              <a:t>olarak</a:t>
            </a:r>
            <a:r>
              <a:rPr lang="tr-TR" dirty="0"/>
              <a:t> </a:t>
            </a:r>
            <a:r>
              <a:rPr lang="tr-TR" dirty="0" smtClean="0"/>
              <a:t>araştırma </a:t>
            </a:r>
            <a:r>
              <a:rPr lang="en-US" dirty="0" err="1" smtClean="0"/>
              <a:t>sonunda</a:t>
            </a:r>
            <a:r>
              <a:rPr lang="en-US" dirty="0" smtClean="0"/>
              <a:t>, </a:t>
            </a:r>
            <a:r>
              <a:rPr lang="tr-TR" dirty="0" smtClean="0"/>
              <a:t> katılımcıların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yaklaşık</a:t>
            </a:r>
            <a:r>
              <a:rPr lang="en-US" dirty="0" smtClean="0"/>
              <a:t> </a:t>
            </a:r>
            <a:r>
              <a:rPr lang="en-US" dirty="0" err="1" smtClean="0"/>
              <a:t>üçte</a:t>
            </a:r>
            <a:r>
              <a:rPr lang="en-US" dirty="0" smtClean="0"/>
              <a:t> </a:t>
            </a:r>
            <a:r>
              <a:rPr lang="en-US" dirty="0" err="1" smtClean="0"/>
              <a:t>ikis</a:t>
            </a:r>
            <a:r>
              <a:rPr lang="tr-TR" dirty="0" smtClean="0"/>
              <a:t>i </a:t>
            </a:r>
            <a:r>
              <a:rPr lang="en-US" dirty="0" err="1" smtClean="0"/>
              <a:t>hala</a:t>
            </a:r>
            <a:r>
              <a:rPr lang="tr-TR" dirty="0" smtClean="0"/>
              <a:t> araştırma için verilen aspirini kullanıyordu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tr-TR" dirty="0" smtClean="0"/>
              <a:t>devamlılık</a:t>
            </a:r>
            <a:r>
              <a:rPr lang="en-US" dirty="0" smtClean="0"/>
              <a:t> </a:t>
            </a:r>
            <a:r>
              <a:rPr lang="en-US" dirty="0" err="1" smtClean="0"/>
              <a:t>oranı</a:t>
            </a:r>
            <a:r>
              <a:rPr lang="tr-TR" dirty="0" smtClean="0"/>
              <a:t> aspirinin </a:t>
            </a:r>
            <a:r>
              <a:rPr lang="en-US" dirty="0" err="1" smtClean="0"/>
              <a:t>kardiyovasküler</a:t>
            </a:r>
            <a:r>
              <a:rPr lang="en-US" dirty="0" smtClean="0"/>
              <a:t> </a:t>
            </a:r>
            <a:r>
              <a:rPr lang="en-US" dirty="0" err="1" smtClean="0"/>
              <a:t>sonuçlar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herhangi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yararının</a:t>
            </a:r>
            <a:r>
              <a:rPr lang="en-US" dirty="0" smtClean="0"/>
              <a:t> </a:t>
            </a:r>
            <a:r>
              <a:rPr lang="en-US" dirty="0" err="1" smtClean="0"/>
              <a:t>hafife</a:t>
            </a:r>
            <a:r>
              <a:rPr lang="en-US" dirty="0" smtClean="0"/>
              <a:t> </a:t>
            </a:r>
            <a:r>
              <a:rPr lang="en-US" dirty="0" err="1" smtClean="0"/>
              <a:t>alınmasına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aç</a:t>
            </a:r>
            <a:r>
              <a:rPr lang="tr-TR" dirty="0" err="1" smtClean="0"/>
              <a:t>abilir</a:t>
            </a:r>
            <a:r>
              <a:rPr lang="tr-TR" dirty="0" smtClean="0"/>
              <a:t>.</a:t>
            </a:r>
          </a:p>
          <a:p>
            <a:r>
              <a:rPr lang="en-US" dirty="0" err="1" smtClean="0"/>
              <a:t>Ancak</a:t>
            </a:r>
            <a:r>
              <a:rPr lang="en-US" dirty="0" smtClean="0"/>
              <a:t>,</a:t>
            </a:r>
            <a:r>
              <a:rPr lang="tr-TR" dirty="0" smtClean="0"/>
              <a:t> bu devamlılık</a:t>
            </a:r>
            <a:r>
              <a:rPr lang="en-US" dirty="0" smtClean="0"/>
              <a:t> </a:t>
            </a:r>
            <a:r>
              <a:rPr lang="en-US" dirty="0" err="1" smtClean="0"/>
              <a:t>oranı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tr-TR" dirty="0" smtClean="0"/>
              <a:t> </a:t>
            </a:r>
            <a:r>
              <a:rPr lang="en-US" dirty="0" err="1" smtClean="0"/>
              <a:t>kanama</a:t>
            </a:r>
            <a:r>
              <a:rPr lang="en-US" dirty="0" smtClean="0"/>
              <a:t> </a:t>
            </a:r>
            <a:r>
              <a:rPr lang="en-US" dirty="0" err="1" smtClean="0"/>
              <a:t>riski</a:t>
            </a:r>
            <a:r>
              <a:rPr lang="en-US" dirty="0" smtClean="0"/>
              <a:t> </a:t>
            </a:r>
            <a:r>
              <a:rPr lang="en-US" dirty="0" err="1" smtClean="0"/>
              <a:t>artışı</a:t>
            </a:r>
            <a:r>
              <a:rPr lang="en-US" dirty="0" smtClean="0"/>
              <a:t> </a:t>
            </a:r>
            <a:r>
              <a:rPr lang="tr-TR" dirty="0" smtClean="0"/>
              <a:t>olarak yeterli düzeydeydi ve oran klinik pratikte görülen kanama oranlarıyla benzer düzeydeydi.</a:t>
            </a:r>
          </a:p>
          <a:p>
            <a:r>
              <a:rPr lang="en-US" dirty="0" err="1" smtClean="0"/>
              <a:t>İkincisi</a:t>
            </a:r>
            <a:r>
              <a:rPr lang="en-US" dirty="0" smtClean="0"/>
              <a:t>, </a:t>
            </a:r>
            <a:r>
              <a:rPr lang="tr-TR" dirty="0" smtClean="0"/>
              <a:t>majör</a:t>
            </a:r>
            <a:r>
              <a:rPr lang="en-US" dirty="0" smtClean="0"/>
              <a:t> </a:t>
            </a:r>
            <a:r>
              <a:rPr lang="en-US" dirty="0" err="1" smtClean="0"/>
              <a:t>kardiyovasküler</a:t>
            </a:r>
            <a:r>
              <a:rPr lang="en-US" dirty="0" smtClean="0"/>
              <a:t> </a:t>
            </a:r>
            <a:r>
              <a:rPr lang="en-US" dirty="0" err="1" smtClean="0"/>
              <a:t>olayların</a:t>
            </a:r>
            <a:r>
              <a:rPr lang="en-US" dirty="0" smtClean="0"/>
              <a:t> </a:t>
            </a:r>
            <a:r>
              <a:rPr lang="tr-TR" dirty="0" smtClean="0"/>
              <a:t>tedavisinde </a:t>
            </a:r>
            <a:r>
              <a:rPr lang="en-US" dirty="0" err="1" smtClean="0"/>
              <a:t>yaygın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tr-TR" dirty="0"/>
              <a:t> </a:t>
            </a:r>
            <a:r>
              <a:rPr lang="en-US" dirty="0" err="1" smtClean="0"/>
              <a:t>antitrombotik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tr-TR" dirty="0" err="1" smtClean="0"/>
              <a:t>ler</a:t>
            </a:r>
            <a:r>
              <a:rPr lang="tr-TR" dirty="0" smtClean="0"/>
              <a:t> denenir</a:t>
            </a:r>
            <a:r>
              <a:rPr lang="en-US" dirty="0" smtClean="0"/>
              <a:t>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çalışmada</a:t>
            </a:r>
            <a:r>
              <a:rPr lang="en-US" dirty="0" smtClean="0"/>
              <a:t> </a:t>
            </a:r>
            <a:r>
              <a:rPr lang="en-US" dirty="0" err="1" smtClean="0"/>
              <a:t>önceden</a:t>
            </a:r>
            <a:r>
              <a:rPr lang="en-US" dirty="0" smtClean="0"/>
              <a:t> </a:t>
            </a:r>
            <a:r>
              <a:rPr lang="en-US" dirty="0" err="1" smtClean="0"/>
              <a:t>belirlenmemiştir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813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TARTIŞMA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Sonuç olarak, bu </a:t>
            </a:r>
            <a:r>
              <a:rPr lang="tr-TR" dirty="0" err="1" smtClean="0"/>
              <a:t>randomize</a:t>
            </a:r>
            <a:r>
              <a:rPr lang="tr-TR" dirty="0" smtClean="0"/>
              <a:t> çalışmada, bilinen </a:t>
            </a:r>
            <a:r>
              <a:rPr lang="tr-TR" dirty="0" err="1" smtClean="0"/>
              <a:t>kardiyovasküler</a:t>
            </a:r>
            <a:r>
              <a:rPr lang="tr-TR" dirty="0" smtClean="0"/>
              <a:t> hastalığa sahip olmayan sağlıklı yaşlı kişilerde düşük doz aspirin kullanımı plaseboya göre ;</a:t>
            </a:r>
          </a:p>
          <a:p>
            <a:r>
              <a:rPr lang="tr-TR" dirty="0" smtClean="0"/>
              <a:t>majör kanama riskini artırdığı </a:t>
            </a:r>
          </a:p>
          <a:p>
            <a:r>
              <a:rPr lang="tr-TR" dirty="0" smtClean="0"/>
              <a:t>önemli derecede düşük kalp-damar hastalığı riskini azaltmadığı sonucuna varılmış oldu.</a:t>
            </a:r>
          </a:p>
        </p:txBody>
      </p:sp>
    </p:spTree>
    <p:extLst>
      <p:ext uri="{BB962C8B-B14F-4D97-AF65-F5344CB8AC3E}">
        <p14:creationId xmlns:p14="http://schemas.microsoft.com/office/powerpoint/2010/main" val="226158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GİRİŞ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Yaşlı popülasyonlarda </a:t>
            </a:r>
            <a:r>
              <a:rPr lang="tr-TR" dirty="0" err="1" smtClean="0"/>
              <a:t>kardiyovasküler</a:t>
            </a:r>
            <a:r>
              <a:rPr lang="tr-TR" dirty="0" smtClean="0"/>
              <a:t> hastalık riski ve aspirinin potansiyel yararları genç popülasyona göre daha yüksektir.</a:t>
            </a:r>
          </a:p>
          <a:p>
            <a:r>
              <a:rPr lang="tr-TR" dirty="0" smtClean="0"/>
              <a:t>Fakat kanama riskinin de yaşlı popülasyonda daha çok olduğu gözlenmiştir.</a:t>
            </a:r>
          </a:p>
          <a:p>
            <a:r>
              <a:rPr lang="tr-TR" dirty="0" smtClean="0"/>
              <a:t>Daha önceki </a:t>
            </a:r>
            <a:r>
              <a:rPr lang="tr-TR" dirty="0" err="1" smtClean="0"/>
              <a:t>primer</a:t>
            </a:r>
            <a:r>
              <a:rPr lang="tr-TR" dirty="0" smtClean="0"/>
              <a:t> koruma çalışmalarında sınırlı sayıda yaşlı </a:t>
            </a:r>
            <a:r>
              <a:rPr lang="tr-TR" dirty="0" err="1" smtClean="0"/>
              <a:t>populasyon</a:t>
            </a:r>
            <a:r>
              <a:rPr lang="tr-TR" dirty="0" smtClean="0"/>
              <a:t> çalışmaya dahil olduğundan, bu yaş grubundaki fayda zarar oranı net olarak bilinmiyor.</a:t>
            </a:r>
          </a:p>
        </p:txBody>
      </p:sp>
    </p:spTree>
    <p:extLst>
      <p:ext uri="{BB962C8B-B14F-4D97-AF65-F5344CB8AC3E}">
        <p14:creationId xmlns:p14="http://schemas.microsoft.com/office/powerpoint/2010/main" val="101051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TEŞEKKÜRLER…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377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GİRİŞ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Yaşlılarda Aspirin’in </a:t>
            </a:r>
            <a:r>
              <a:rPr lang="tr-TR" dirty="0" err="1" smtClean="0"/>
              <a:t>Kardiyovasküler</a:t>
            </a:r>
            <a:r>
              <a:rPr lang="tr-TR" dirty="0" smtClean="0"/>
              <a:t> Olayların </a:t>
            </a:r>
            <a:r>
              <a:rPr lang="tr-TR" dirty="0" err="1" smtClean="0"/>
              <a:t>Azaltılması’nın</a:t>
            </a:r>
            <a:r>
              <a:rPr lang="tr-TR" dirty="0" smtClean="0"/>
              <a:t> birincil analizinde(ASPREE) , düşük doz aspirin kullanımı yaşlılarda </a:t>
            </a:r>
            <a:r>
              <a:rPr lang="tr-TR" dirty="0" err="1" smtClean="0"/>
              <a:t>engelliliksiz</a:t>
            </a:r>
            <a:r>
              <a:rPr lang="tr-TR" dirty="0" smtClean="0"/>
              <a:t> </a:t>
            </a:r>
            <a:r>
              <a:rPr lang="tr-TR" dirty="0" err="1" smtClean="0"/>
              <a:t>sağkalımı</a:t>
            </a:r>
            <a:r>
              <a:rPr lang="tr-TR" dirty="0" smtClean="0"/>
              <a:t> uzatmadı.(Aynı dergideki başka makale </a:t>
            </a:r>
            <a:r>
              <a:rPr lang="tr-TR" dirty="0" err="1" smtClean="0">
                <a:latin typeface="Edwardian Script ITC" panose="030303020407070D0804" pitchFamily="66" charset="0"/>
              </a:rPr>
              <a:t>Journal</a:t>
            </a:r>
            <a:r>
              <a:rPr lang="tr-TR" dirty="0" smtClean="0">
                <a:latin typeface="Edwardian Script ITC" panose="030303020407070D0804" pitchFamily="66" charset="0"/>
              </a:rPr>
              <a:t> 19,20</a:t>
            </a:r>
            <a:r>
              <a:rPr lang="tr-TR" dirty="0" smtClean="0"/>
              <a:t>)</a:t>
            </a:r>
          </a:p>
          <a:p>
            <a:r>
              <a:rPr lang="tr-TR" dirty="0" smtClean="0"/>
              <a:t>ASPREE çalışmasından elde edilen bulgularla aspirinin önceden belirlenmiş </a:t>
            </a:r>
            <a:r>
              <a:rPr lang="tr-TR" dirty="0" err="1" smtClean="0"/>
              <a:t>sekonder</a:t>
            </a:r>
            <a:r>
              <a:rPr lang="tr-TR" dirty="0" smtClean="0"/>
              <a:t> koruma </a:t>
            </a:r>
            <a:r>
              <a:rPr lang="tr-TR" dirty="0" err="1" smtClean="0"/>
              <a:t>etkisininin</a:t>
            </a:r>
            <a:r>
              <a:rPr lang="tr-TR" dirty="0" smtClean="0"/>
              <a:t> </a:t>
            </a:r>
            <a:r>
              <a:rPr lang="tr-TR" dirty="0" err="1" smtClean="0"/>
              <a:t>kardiyovasküler</a:t>
            </a:r>
            <a:r>
              <a:rPr lang="tr-TR" dirty="0" smtClean="0"/>
              <a:t> hastalık ve majör </a:t>
            </a:r>
            <a:r>
              <a:rPr lang="tr-TR" dirty="0" err="1" smtClean="0"/>
              <a:t>hemoraji</a:t>
            </a:r>
            <a:r>
              <a:rPr lang="tr-TR" dirty="0" smtClean="0"/>
              <a:t> üzerine etkisi raporlanmaktadır.</a:t>
            </a:r>
          </a:p>
          <a:p>
            <a:r>
              <a:rPr lang="tr-TR" dirty="0" smtClean="0"/>
              <a:t>Ayrıca majör </a:t>
            </a:r>
            <a:r>
              <a:rPr lang="tr-TR" dirty="0" err="1" smtClean="0"/>
              <a:t>kardiyovasküler</a:t>
            </a:r>
            <a:r>
              <a:rPr lang="tr-TR" dirty="0" smtClean="0"/>
              <a:t> olayların önceden tanımlanmamış bitiş noktaları analiz edilmiş.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247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Bodoni MT" panose="02070603080606020203" pitchFamily="18" charset="0"/>
              </a:rPr>
              <a:t>  </a:t>
            </a:r>
            <a:r>
              <a:rPr lang="tr-TR" u="sng" dirty="0" smtClean="0"/>
              <a:t>ÇALIŞMA TASARIMI</a:t>
            </a:r>
          </a:p>
          <a:p>
            <a:pPr marL="0" indent="0">
              <a:buNone/>
            </a:pPr>
            <a:endParaRPr lang="tr-TR" dirty="0" smtClean="0">
              <a:latin typeface="Bodoni MT" panose="02070603080606020203" pitchFamily="18" charset="0"/>
            </a:endParaRPr>
          </a:p>
          <a:p>
            <a:r>
              <a:rPr lang="tr-TR" dirty="0" smtClean="0"/>
              <a:t>Protokol ve istatistiksel analiz planı ile </a:t>
            </a:r>
            <a:r>
              <a:rPr lang="pl-PL" dirty="0" smtClean="0"/>
              <a:t>NEJM.org'da bu makalenin tam metni</a:t>
            </a:r>
            <a:r>
              <a:rPr lang="tr-TR" dirty="0" smtClean="0"/>
              <a:t> mevcuttur.</a:t>
            </a:r>
          </a:p>
          <a:p>
            <a:r>
              <a:rPr lang="pl-PL" dirty="0" smtClean="0"/>
              <a:t>Kısacası, bu randomize, çift kör, plasebo kontrollü klinik araştırm</a:t>
            </a:r>
            <a:r>
              <a:rPr lang="tr-TR" dirty="0" smtClean="0"/>
              <a:t>a</a:t>
            </a:r>
            <a:r>
              <a:rPr lang="pl-PL" dirty="0" smtClean="0"/>
              <a:t> günde 100 mg enterik kaplı</a:t>
            </a:r>
            <a:r>
              <a:rPr lang="tr-TR" dirty="0" smtClean="0"/>
              <a:t> aspirin</a:t>
            </a:r>
            <a:r>
              <a:rPr lang="pl-PL" dirty="0" smtClean="0"/>
              <a:t> kullan</a:t>
            </a:r>
            <a:r>
              <a:rPr lang="tr-TR" dirty="0" smtClean="0"/>
              <a:t>an yaşlı erişkinlerdeki etkisini değerlendirmek için yapıldı.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0675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45474"/>
            <a:ext cx="10515600" cy="48314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>
                <a:latin typeface="Bodoni MT" panose="02070603080606020203" pitchFamily="18" charset="0"/>
              </a:rPr>
              <a:t>   </a:t>
            </a:r>
          </a:p>
          <a:p>
            <a:pPr marL="0" indent="0">
              <a:buNone/>
            </a:pPr>
            <a:r>
              <a:rPr lang="tr-TR" dirty="0">
                <a:latin typeface="Bodoni MT" panose="02070603080606020203" pitchFamily="18" charset="0"/>
              </a:rPr>
              <a:t> </a:t>
            </a:r>
            <a:r>
              <a:rPr lang="tr-TR" dirty="0" smtClean="0">
                <a:latin typeface="Bodoni MT" panose="02070603080606020203" pitchFamily="18" charset="0"/>
              </a:rPr>
              <a:t> </a:t>
            </a:r>
            <a:r>
              <a:rPr lang="tr-TR" u="sng" dirty="0" smtClean="0"/>
              <a:t>ÇALIŞMA TASARIMI</a:t>
            </a:r>
          </a:p>
          <a:p>
            <a:endParaRPr lang="tr-TR" dirty="0" smtClean="0">
              <a:latin typeface="Bodoni MT" panose="02070603080606020203" pitchFamily="18" charset="0"/>
            </a:endParaRPr>
          </a:p>
          <a:p>
            <a:r>
              <a:rPr lang="tr-TR" dirty="0" smtClean="0"/>
              <a:t>Araştırmadaki Aspirin ve </a:t>
            </a:r>
            <a:r>
              <a:rPr lang="tr-TR" dirty="0" err="1" smtClean="0"/>
              <a:t>plasebo</a:t>
            </a:r>
            <a:r>
              <a:rPr lang="tr-TR" dirty="0" smtClean="0"/>
              <a:t> diğer ilaç Bayer </a:t>
            </a:r>
            <a:r>
              <a:rPr lang="tr-TR" dirty="0" err="1" smtClean="0"/>
              <a:t>Pharma</a:t>
            </a:r>
            <a:r>
              <a:rPr lang="tr-TR" dirty="0" smtClean="0"/>
              <a:t>(Almanya) tarafından karşılandı ve araştırmada bundan başka herhangi bir rolü olmadı.</a:t>
            </a:r>
          </a:p>
          <a:p>
            <a:r>
              <a:rPr lang="tr-TR" dirty="0" smtClean="0"/>
              <a:t>Avustralya’daki </a:t>
            </a:r>
            <a:r>
              <a:rPr lang="tr-TR" dirty="0" err="1" smtClean="0"/>
              <a:t>Monash</a:t>
            </a:r>
            <a:r>
              <a:rPr lang="tr-TR" dirty="0" smtClean="0"/>
              <a:t> Üniversitesi Epidemiyoloji, Koruyucu ve Önleyici Tıp Anabilim Dalı veri toplanmasını koordine etti ve istatistiksel analizlerden sorumluydu.</a:t>
            </a:r>
          </a:p>
          <a:p>
            <a:r>
              <a:rPr lang="tr-TR" dirty="0" smtClean="0"/>
              <a:t>Araştırma’nın koordinasyonu ve sahaların izlenmesi Avustralya’da ve Amerika Birleşik Devletleri’nde </a:t>
            </a:r>
            <a:r>
              <a:rPr lang="tr-TR" dirty="0" err="1" smtClean="0"/>
              <a:t>Berman</a:t>
            </a:r>
            <a:r>
              <a:rPr lang="tr-TR" dirty="0" smtClean="0"/>
              <a:t> Sonuç ve Klinik Merkezi tarafından yürütüldü.</a:t>
            </a:r>
          </a:p>
        </p:txBody>
      </p:sp>
    </p:spTree>
    <p:extLst>
      <p:ext uri="{BB962C8B-B14F-4D97-AF65-F5344CB8AC3E}">
        <p14:creationId xmlns:p14="http://schemas.microsoft.com/office/powerpoint/2010/main" val="358749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u="sng" dirty="0" smtClean="0"/>
              <a:t>ÇALIŞMA TASARIMI</a:t>
            </a:r>
          </a:p>
          <a:p>
            <a:endParaRPr lang="tr-TR" dirty="0"/>
          </a:p>
          <a:p>
            <a:r>
              <a:rPr lang="tr-TR" dirty="0" smtClean="0"/>
              <a:t>Araştırma, her katılımcı merkezdeki etik kurul tarafından onaylandı ve tüm katılımcılar kayıt öncesi yazılı onay verdiler.</a:t>
            </a:r>
          </a:p>
          <a:p>
            <a:r>
              <a:rPr lang="tr-TR" dirty="0" smtClean="0"/>
              <a:t>Araştırma fonu (Ulusal Yaşlanma Enstitüsü), bağımsız veri ve güvenlik izleme kurulu Ulusal Yaşlanma Enstitüsü tarafından atandı, biriken verilerin raporları düzenli aralıklarla gözden geçirildi.</a:t>
            </a:r>
          </a:p>
          <a:p>
            <a:r>
              <a:rPr lang="tr-TR" dirty="0" smtClean="0"/>
              <a:t>Araştırma merkezleri denetlemesi; bir veri kalitesi komitesi bağımsız veri ve güvenlik izleme kurulu merkezleri izledi.</a:t>
            </a:r>
          </a:p>
        </p:txBody>
      </p:sp>
    </p:spTree>
    <p:extLst>
      <p:ext uri="{BB962C8B-B14F-4D97-AF65-F5344CB8AC3E}">
        <p14:creationId xmlns:p14="http://schemas.microsoft.com/office/powerpoint/2010/main" val="325384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2226</Words>
  <Application>Microsoft Office PowerPoint</Application>
  <PresentationFormat>Özel</PresentationFormat>
  <Paragraphs>198</Paragraphs>
  <Slides>50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50</vt:i4>
      </vt:variant>
    </vt:vector>
  </HeadingPairs>
  <TitlesOfParts>
    <vt:vector size="51" baseType="lpstr">
      <vt:lpstr>Office Teması</vt:lpstr>
      <vt:lpstr>PowerPoint Sunusu</vt:lpstr>
      <vt:lpstr>DR. AYDAN GÜZEL KTÜ AİLE HEKİMLİĞİ ANABİLİM DALI</vt:lpstr>
      <vt:lpstr>GİRİŞ</vt:lpstr>
      <vt:lpstr>GİRİŞ</vt:lpstr>
      <vt:lpstr>GİRİŞ</vt:lpstr>
      <vt:lpstr>GİRİŞ</vt:lpstr>
      <vt:lpstr>METOD</vt:lpstr>
      <vt:lpstr>METOD</vt:lpstr>
      <vt:lpstr>METOD</vt:lpstr>
      <vt:lpstr>METOD</vt:lpstr>
      <vt:lpstr>PowerPoint Sunusu</vt:lpstr>
      <vt:lpstr>METOD</vt:lpstr>
      <vt:lpstr>METOD</vt:lpstr>
      <vt:lpstr>METOD</vt:lpstr>
      <vt:lpstr>METOD</vt:lpstr>
      <vt:lpstr>METOD</vt:lpstr>
      <vt:lpstr>METOD</vt:lpstr>
      <vt:lpstr>METOD</vt:lpstr>
      <vt:lpstr>METOD</vt:lpstr>
      <vt:lpstr>METOD</vt:lpstr>
      <vt:lpstr>METOD</vt:lpstr>
      <vt:lpstr>METOD</vt:lpstr>
      <vt:lpstr> BULGULAR</vt:lpstr>
      <vt:lpstr>BULGULAR</vt:lpstr>
      <vt:lpstr>PowerPoint Sunusu</vt:lpstr>
      <vt:lpstr>BULGULAR</vt:lpstr>
      <vt:lpstr>BULGULAR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BULGULAR</vt:lpstr>
      <vt:lpstr>BULGULAR</vt:lpstr>
      <vt:lpstr>PowerPoint Sunusu</vt:lpstr>
      <vt:lpstr>PowerPoint Sunusu</vt:lpstr>
      <vt:lpstr>PowerPoint Sunusu</vt:lpstr>
      <vt:lpstr>BULGULAR</vt:lpstr>
      <vt:lpstr>PowerPoint Sunusu</vt:lpstr>
      <vt:lpstr>PowerPoint Sunusu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PowerPoint Sunusu</vt:lpstr>
    </vt:vector>
  </TitlesOfParts>
  <Company>Silentall Unattended Installer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Win7</cp:lastModifiedBy>
  <cp:revision>78</cp:revision>
  <dcterms:created xsi:type="dcterms:W3CDTF">2019-11-23T10:05:39Z</dcterms:created>
  <dcterms:modified xsi:type="dcterms:W3CDTF">2019-11-27T07:20:44Z</dcterms:modified>
</cp:coreProperties>
</file>