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6" r:id="rId6"/>
    <p:sldId id="265" r:id="rId7"/>
    <p:sldId id="267" r:id="rId8"/>
    <p:sldId id="259" r:id="rId9"/>
    <p:sldId id="268" r:id="rId10"/>
    <p:sldId id="269" r:id="rId11"/>
    <p:sldId id="277" r:id="rId12"/>
    <p:sldId id="278" r:id="rId13"/>
    <p:sldId id="270" r:id="rId14"/>
    <p:sldId id="279" r:id="rId15"/>
    <p:sldId id="280" r:id="rId16"/>
    <p:sldId id="282" r:id="rId17"/>
    <p:sldId id="281" r:id="rId18"/>
    <p:sldId id="260" r:id="rId19"/>
    <p:sldId id="286" r:id="rId20"/>
    <p:sldId id="283" r:id="rId21"/>
    <p:sldId id="287" r:id="rId22"/>
    <p:sldId id="284" r:id="rId23"/>
    <p:sldId id="288" r:id="rId24"/>
    <p:sldId id="285" r:id="rId25"/>
    <p:sldId id="261" r:id="rId26"/>
    <p:sldId id="272" r:id="rId27"/>
    <p:sldId id="273" r:id="rId28"/>
    <p:sldId id="276" r:id="rId29"/>
    <p:sldId id="274" r:id="rId30"/>
    <p:sldId id="275" r:id="rId31"/>
    <p:sldId id="271" r:id="rId32"/>
    <p:sldId id="262" r:id="rId33"/>
    <p:sldId id="263"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A52BB-E641-48D0-960C-04C9A7590858}" v="4" dt="2021-09-13T07:18:29.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BA765-580E-4B2C-9BF4-07BFE625FB3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B5116D4-905D-43FF-BE34-FED2E184E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B20DA-7C89-4436-9D67-F5D6AF92F42C}"/>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5" name="Alt Bilgi Yer Tutucusu 4">
            <a:extLst>
              <a:ext uri="{FF2B5EF4-FFF2-40B4-BE49-F238E27FC236}">
                <a16:creationId xmlns:a16="http://schemas.microsoft.com/office/drawing/2014/main" id="{CCCCD8DD-508F-4A5F-A885-7D2C5F095E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E3A0B8-2709-4354-9085-65F002BA1C8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930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E1A0F3-EECA-4212-B19B-7F5628235A4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C195B2-11DD-4ADF-8F6E-29369CB2F22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C24335-E777-4621-80F0-A238A4B27571}"/>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5" name="Alt Bilgi Yer Tutucusu 4">
            <a:extLst>
              <a:ext uri="{FF2B5EF4-FFF2-40B4-BE49-F238E27FC236}">
                <a16:creationId xmlns:a16="http://schemas.microsoft.com/office/drawing/2014/main" id="{B0297805-571A-4917-97F7-965C981478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EF419D-59C9-4888-BFD3-A4CFD09466A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9732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793231-7004-4100-A06F-AB1ECC0DE39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AE7E950-01CC-499F-A56F-D33A133F75D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CF7A2E-310D-4AA4-805D-B35684D73888}"/>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5" name="Alt Bilgi Yer Tutucusu 4">
            <a:extLst>
              <a:ext uri="{FF2B5EF4-FFF2-40B4-BE49-F238E27FC236}">
                <a16:creationId xmlns:a16="http://schemas.microsoft.com/office/drawing/2014/main" id="{A60DC400-0FDA-4AEE-AE80-BCAFB77238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03AF38-8B46-4F5F-A116-10CEF4AB7B4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50512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548735-98BA-42D7-B0B3-E933A1C77B2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8F067C-8FFB-417D-8D74-A05864339C2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0653EE-F48B-415C-A3BC-C1A4B35B6805}"/>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5" name="Alt Bilgi Yer Tutucusu 4">
            <a:extLst>
              <a:ext uri="{FF2B5EF4-FFF2-40B4-BE49-F238E27FC236}">
                <a16:creationId xmlns:a16="http://schemas.microsoft.com/office/drawing/2014/main" id="{C029BE21-EB59-4D73-9A51-1E54559502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6F388A-1FC1-4776-AA1F-2FE7240AB2A9}"/>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33879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6B0C1F-5FA1-41F5-91A8-A06CD53761D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08B44FA-49E2-4482-839D-A59D29378D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A890511-EFD7-4B43-8DDB-7018282A062A}"/>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5" name="Alt Bilgi Yer Tutucusu 4">
            <a:extLst>
              <a:ext uri="{FF2B5EF4-FFF2-40B4-BE49-F238E27FC236}">
                <a16:creationId xmlns:a16="http://schemas.microsoft.com/office/drawing/2014/main" id="{AA94C8D3-1CA3-4D66-A918-5AAE44E552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48D049-4341-4777-973D-CFAC5E007E81}"/>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49535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CF247B-8D89-4470-BF67-E14C01C059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92F4539-3D8A-4E84-B7BA-AFCC2E9F7EA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C9FB662-5B0B-4556-B614-7B4006F16FC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187AB8-C0F9-42D4-B446-C74A0AFFD7BD}"/>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6" name="Alt Bilgi Yer Tutucusu 5">
            <a:extLst>
              <a:ext uri="{FF2B5EF4-FFF2-40B4-BE49-F238E27FC236}">
                <a16:creationId xmlns:a16="http://schemas.microsoft.com/office/drawing/2014/main" id="{3F805F3D-3D5C-4C13-9BF0-6BA458047E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3701F23-DCCC-48BA-B1B3-0FAC086109F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7935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0DED39-37ED-4A46-AF41-90E51274823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D0008B-2A70-463F-B57D-A0DFC905E4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B1BA66F-5E70-4ABA-9E57-31DCD4345EE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4A0C5A8-EE45-496A-B168-D1E6198E66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08A5A8B-267A-4D68-A41B-C5C49A874BE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EE0DFF3-78F5-488F-8AC1-8E43849F93A2}"/>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8" name="Alt Bilgi Yer Tutucusu 7">
            <a:extLst>
              <a:ext uri="{FF2B5EF4-FFF2-40B4-BE49-F238E27FC236}">
                <a16:creationId xmlns:a16="http://schemas.microsoft.com/office/drawing/2014/main" id="{07FC4C84-F5CB-4510-9C20-C5CC81D04D3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81400C6-7777-4BE6-A968-1B1F2EA85DF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81168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204459-9F07-4131-8977-632BCCF3387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738C305-DD81-437B-89A3-053138562308}"/>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4" name="Alt Bilgi Yer Tutucusu 3">
            <a:extLst>
              <a:ext uri="{FF2B5EF4-FFF2-40B4-BE49-F238E27FC236}">
                <a16:creationId xmlns:a16="http://schemas.microsoft.com/office/drawing/2014/main" id="{B2A7874B-56D0-4B25-87C2-EB467683CC7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2CCD38C-56D8-4695-A5F8-818A134B0646}"/>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13815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2CEFAA3-AC99-4379-847E-EA686B6CE6C2}"/>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3" name="Alt Bilgi Yer Tutucusu 2">
            <a:extLst>
              <a:ext uri="{FF2B5EF4-FFF2-40B4-BE49-F238E27FC236}">
                <a16:creationId xmlns:a16="http://schemas.microsoft.com/office/drawing/2014/main" id="{3362BE6D-89D2-4FA1-8813-AA229C6182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59E8E85-0E45-4543-B750-42EFAEC7B968}"/>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334349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13C73F-2AB1-451E-B94D-AC5A3605CBC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F3B1E9A-F16C-4FDB-B022-AACE53ABFE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7F00625-32B6-4176-A881-38D621673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E8F801-6588-4A6C-9D79-143FE38B55E2}"/>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6" name="Alt Bilgi Yer Tutucusu 5">
            <a:extLst>
              <a:ext uri="{FF2B5EF4-FFF2-40B4-BE49-F238E27FC236}">
                <a16:creationId xmlns:a16="http://schemas.microsoft.com/office/drawing/2014/main" id="{A0118CD5-28F3-4BF3-839F-FAD42D67E9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A6796B-DD43-4A23-A319-757BD13E10A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822404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C5D0CD-323D-4E94-9611-915D0835B46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1A516ED-943A-4A8E-AF99-617C76BDF8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852BC41-BEC8-486A-BC5B-C62DE57FD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A032185-8C22-4CC8-9A59-A8F19D96B96E}"/>
              </a:ext>
            </a:extLst>
          </p:cNvPr>
          <p:cNvSpPr>
            <a:spLocks noGrp="1"/>
          </p:cNvSpPr>
          <p:nvPr>
            <p:ph type="dt" sz="half" idx="10"/>
          </p:nvPr>
        </p:nvSpPr>
        <p:spPr/>
        <p:txBody>
          <a:bodyPr/>
          <a:lstStyle/>
          <a:p>
            <a:fld id="{2DAA9F65-6723-44F3-922E-AFBAC88A9316}" type="datetimeFigureOut">
              <a:rPr lang="tr-TR" smtClean="0"/>
              <a:t>14.09.2021</a:t>
            </a:fld>
            <a:endParaRPr lang="tr-TR"/>
          </a:p>
        </p:txBody>
      </p:sp>
      <p:sp>
        <p:nvSpPr>
          <p:cNvPr id="6" name="Alt Bilgi Yer Tutucusu 5">
            <a:extLst>
              <a:ext uri="{FF2B5EF4-FFF2-40B4-BE49-F238E27FC236}">
                <a16:creationId xmlns:a16="http://schemas.microsoft.com/office/drawing/2014/main" id="{05E909CD-1A4E-409C-9EA6-969B700B6E1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364953-6D5C-46C2-B182-D590E21EFEDF}"/>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90160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7AEE479-953D-478F-88EA-158696BE7C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E8711F6-47B1-4493-BEAD-2F0D8581C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F3B618-D2E8-4A75-A3F3-EF3FDE3F6F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9F65-6723-44F3-922E-AFBAC88A9316}" type="datetimeFigureOut">
              <a:rPr lang="tr-TR" smtClean="0"/>
              <a:t>14.09.2021</a:t>
            </a:fld>
            <a:endParaRPr lang="tr-TR"/>
          </a:p>
        </p:txBody>
      </p:sp>
      <p:sp>
        <p:nvSpPr>
          <p:cNvPr id="5" name="Alt Bilgi Yer Tutucusu 4">
            <a:extLst>
              <a:ext uri="{FF2B5EF4-FFF2-40B4-BE49-F238E27FC236}">
                <a16:creationId xmlns:a16="http://schemas.microsoft.com/office/drawing/2014/main" id="{B49E6EB0-07E7-4F37-8C18-BBC4B30C1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4071850-06A7-4DAD-BAEF-B6F5315BD2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1B156-3B50-4831-9A1C-033E4EF978D1}" type="slidenum">
              <a:rPr lang="tr-TR" smtClean="0"/>
              <a:t>‹#›</a:t>
            </a:fld>
            <a:endParaRPr lang="tr-TR"/>
          </a:p>
        </p:txBody>
      </p:sp>
    </p:spTree>
    <p:extLst>
      <p:ext uri="{BB962C8B-B14F-4D97-AF65-F5344CB8AC3E}">
        <p14:creationId xmlns:p14="http://schemas.microsoft.com/office/powerpoint/2010/main" val="251145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BD8159-0EA4-4E83-AFEE-23F8914A27A9}"/>
              </a:ext>
            </a:extLst>
          </p:cNvPr>
          <p:cNvSpPr>
            <a:spLocks noGrp="1"/>
          </p:cNvSpPr>
          <p:nvPr>
            <p:ph type="ctrTitle"/>
          </p:nvPr>
        </p:nvSpPr>
        <p:spPr/>
        <p:txBody>
          <a:bodyPr/>
          <a:lstStyle/>
          <a:p>
            <a:endParaRPr lang="tr-TR" dirty="0"/>
          </a:p>
        </p:txBody>
      </p:sp>
      <p:sp>
        <p:nvSpPr>
          <p:cNvPr id="3" name="Alt Başlık 2">
            <a:extLst>
              <a:ext uri="{FF2B5EF4-FFF2-40B4-BE49-F238E27FC236}">
                <a16:creationId xmlns:a16="http://schemas.microsoft.com/office/drawing/2014/main" id="{245FD698-2FFD-43E4-BB4F-6DD0E607F0AA}"/>
              </a:ext>
            </a:extLst>
          </p:cNvPr>
          <p:cNvSpPr>
            <a:spLocks noGrp="1"/>
          </p:cNvSpPr>
          <p:nvPr>
            <p:ph type="subTitle" idx="1"/>
          </p:nvPr>
        </p:nvSpPr>
        <p:spPr/>
        <p:txBody>
          <a:bodyPr/>
          <a:lstStyle/>
          <a:p>
            <a:endParaRPr lang="tr-TR"/>
          </a:p>
        </p:txBody>
      </p:sp>
      <p:pic>
        <p:nvPicPr>
          <p:cNvPr id="5" name="Resim 4" descr="metin içeren bir resim&#10;&#10;Açıklama otomatik olarak oluşturuldu">
            <a:extLst>
              <a:ext uri="{FF2B5EF4-FFF2-40B4-BE49-F238E27FC236}">
                <a16:creationId xmlns:a16="http://schemas.microsoft.com/office/drawing/2014/main" id="{01B06ECD-762C-4173-8CDE-F425872B4E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164" y="552450"/>
            <a:ext cx="8686800" cy="4705350"/>
          </a:xfrm>
          <a:prstGeom prst="rect">
            <a:avLst/>
          </a:prstGeom>
        </p:spPr>
      </p:pic>
    </p:spTree>
    <p:extLst>
      <p:ext uri="{BB962C8B-B14F-4D97-AF65-F5344CB8AC3E}">
        <p14:creationId xmlns:p14="http://schemas.microsoft.com/office/powerpoint/2010/main" val="2943334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FA1442-7ED1-4271-9545-744F4169E24E}"/>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369518BA-3634-4FD8-8344-E723A53907FD}"/>
              </a:ext>
            </a:extLst>
          </p:cNvPr>
          <p:cNvSpPr>
            <a:spLocks noGrp="1"/>
          </p:cNvSpPr>
          <p:nvPr>
            <p:ph idx="1"/>
          </p:nvPr>
        </p:nvSpPr>
        <p:spPr/>
        <p:txBody>
          <a:bodyPr>
            <a:normAutofit lnSpcReduction="10000"/>
          </a:bodyPr>
          <a:lstStyle/>
          <a:p>
            <a:r>
              <a:rPr lang="tr-TR" b="0" i="0" dirty="0">
                <a:effectLst/>
                <a:latin typeface="NexusSerif"/>
              </a:rPr>
              <a:t>Çalışmanın dışlanma kriterleri;</a:t>
            </a:r>
          </a:p>
          <a:p>
            <a:pPr lvl="1"/>
            <a:r>
              <a:rPr lang="tr-TR" b="0" i="0" dirty="0">
                <a:effectLst/>
                <a:latin typeface="NexusSerif"/>
              </a:rPr>
              <a:t>Yatıştan önce analjezik ilaç almak</a:t>
            </a:r>
          </a:p>
          <a:p>
            <a:pPr lvl="1"/>
            <a:r>
              <a:rPr lang="tr-TR" b="0" i="0" dirty="0">
                <a:effectLst/>
                <a:latin typeface="NexusSerif"/>
              </a:rPr>
              <a:t>Başvuruda VAS skorunun 4'ün altında olması</a:t>
            </a:r>
          </a:p>
          <a:p>
            <a:pPr lvl="1"/>
            <a:r>
              <a:rPr lang="tr-TR" b="0" i="0" dirty="0">
                <a:effectLst/>
                <a:latin typeface="NexusSerif"/>
              </a:rPr>
              <a:t>Kalp hastalığı olması</a:t>
            </a:r>
          </a:p>
          <a:p>
            <a:pPr lvl="1"/>
            <a:r>
              <a:rPr lang="tr-TR" b="0" i="0" dirty="0">
                <a:effectLst/>
                <a:latin typeface="NexusSerif"/>
              </a:rPr>
              <a:t>Gebelik, emzirme</a:t>
            </a:r>
          </a:p>
          <a:p>
            <a:pPr lvl="1"/>
            <a:r>
              <a:rPr lang="tr-TR" b="0" i="0" dirty="0">
                <a:effectLst/>
                <a:latin typeface="NexusSerif"/>
              </a:rPr>
              <a:t>Aktif kanama veya kanama bozukluğu olması </a:t>
            </a:r>
          </a:p>
          <a:p>
            <a:pPr lvl="1"/>
            <a:r>
              <a:rPr lang="tr-TR" dirty="0">
                <a:latin typeface="NexusSerif"/>
              </a:rPr>
              <a:t>A</a:t>
            </a:r>
            <a:r>
              <a:rPr lang="tr-TR" b="0" i="0" dirty="0">
                <a:effectLst/>
                <a:latin typeface="NexusSerif"/>
              </a:rPr>
              <a:t>ktif veya tekrarlayan </a:t>
            </a:r>
            <a:r>
              <a:rPr lang="tr-TR" b="0" i="0" dirty="0" err="1">
                <a:effectLst/>
                <a:latin typeface="NexusSerif"/>
              </a:rPr>
              <a:t>gastrointestinal</a:t>
            </a:r>
            <a:r>
              <a:rPr lang="tr-TR" b="0" i="0" dirty="0">
                <a:effectLst/>
                <a:latin typeface="NexusSerif"/>
              </a:rPr>
              <a:t> kanama veya ülser olması veya bu durumların öyküsü olması</a:t>
            </a:r>
          </a:p>
          <a:p>
            <a:pPr lvl="1"/>
            <a:r>
              <a:rPr lang="tr-TR" b="0" i="0" dirty="0">
                <a:effectLst/>
                <a:latin typeface="NexusSerif"/>
              </a:rPr>
              <a:t>Ciddi veya yaşamı tehdit edici bir durumu (inme, kafa içi kanama, nöbet, kalp krizi) olması veya öyküsü olması, kardiyak </a:t>
            </a:r>
            <a:r>
              <a:rPr lang="tr-TR" b="0" i="0" dirty="0" err="1">
                <a:effectLst/>
                <a:latin typeface="NexusSerif"/>
              </a:rPr>
              <a:t>tamponad</a:t>
            </a:r>
            <a:r>
              <a:rPr lang="tr-TR" b="0" i="0" dirty="0">
                <a:effectLst/>
                <a:latin typeface="NexusSerif"/>
              </a:rPr>
              <a:t>, kardiyak aritmi, </a:t>
            </a:r>
            <a:r>
              <a:rPr lang="tr-TR" b="0" i="0" dirty="0" err="1">
                <a:effectLst/>
                <a:latin typeface="NexusSerif"/>
              </a:rPr>
              <a:t>mental</a:t>
            </a:r>
            <a:r>
              <a:rPr lang="tr-TR" b="0" i="0" dirty="0">
                <a:effectLst/>
                <a:latin typeface="NexusSerif"/>
              </a:rPr>
              <a:t> durum değişikliği, </a:t>
            </a:r>
            <a:r>
              <a:rPr lang="tr-TR" b="0" i="0" dirty="0" err="1">
                <a:effectLst/>
                <a:latin typeface="NexusSerif"/>
              </a:rPr>
              <a:t>pnömotoraks</a:t>
            </a:r>
            <a:r>
              <a:rPr lang="tr-TR" b="0" i="0" dirty="0">
                <a:effectLst/>
                <a:latin typeface="NexusSerif"/>
              </a:rPr>
              <a:t>, </a:t>
            </a:r>
            <a:r>
              <a:rPr lang="tr-TR" b="0" i="0" dirty="0" err="1">
                <a:effectLst/>
                <a:latin typeface="NexusSerif"/>
              </a:rPr>
              <a:t>hemotoraks</a:t>
            </a:r>
            <a:r>
              <a:rPr lang="tr-TR" b="0" i="0" dirty="0">
                <a:effectLst/>
                <a:latin typeface="NexusSerif"/>
              </a:rPr>
              <a:t>, yelken göğüs, </a:t>
            </a:r>
            <a:r>
              <a:rPr lang="tr-TR" b="0" i="0" dirty="0" err="1">
                <a:effectLst/>
                <a:latin typeface="NexusSerif"/>
              </a:rPr>
              <a:t>intoksikasyon</a:t>
            </a:r>
            <a:r>
              <a:rPr lang="tr-TR" b="0" i="0" dirty="0">
                <a:effectLst/>
                <a:latin typeface="NexusSerif"/>
              </a:rPr>
              <a:t> vb.)</a:t>
            </a:r>
          </a:p>
          <a:p>
            <a:pPr lvl="1"/>
            <a:r>
              <a:rPr lang="tr-TR" b="0" i="0" dirty="0">
                <a:effectLst/>
                <a:latin typeface="NexusSerif"/>
              </a:rPr>
              <a:t>Çalışmada uygulanan ilaçlara alerji öyküsü olması.</a:t>
            </a:r>
            <a:endParaRPr lang="tr-TR" dirty="0"/>
          </a:p>
        </p:txBody>
      </p:sp>
    </p:spTree>
    <p:extLst>
      <p:ext uri="{BB962C8B-B14F-4D97-AF65-F5344CB8AC3E}">
        <p14:creationId xmlns:p14="http://schemas.microsoft.com/office/powerpoint/2010/main" val="4196573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EBCA9E-3C93-451F-BD53-D4404070D941}"/>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D1C645A6-A5A5-4213-83DF-3C28FE1BCB08}"/>
              </a:ext>
            </a:extLst>
          </p:cNvPr>
          <p:cNvSpPr>
            <a:spLocks noGrp="1"/>
          </p:cNvSpPr>
          <p:nvPr>
            <p:ph idx="1"/>
          </p:nvPr>
        </p:nvSpPr>
        <p:spPr/>
        <p:txBody>
          <a:bodyPr>
            <a:normAutofit/>
          </a:bodyPr>
          <a:lstStyle/>
          <a:p>
            <a:pPr marL="0" indent="0">
              <a:buNone/>
            </a:pPr>
            <a:r>
              <a:rPr lang="tr-TR" b="0" i="0" dirty="0">
                <a:effectLst/>
                <a:latin typeface="NexusSerif"/>
              </a:rPr>
              <a:t>Tedavi prosedürleri</a:t>
            </a:r>
          </a:p>
          <a:p>
            <a:pPr marL="0" indent="0">
              <a:buNone/>
            </a:pPr>
            <a:endParaRPr lang="tr-TR" b="0" i="0" dirty="0">
              <a:effectLst/>
              <a:latin typeface="NexusSerif"/>
            </a:endParaRPr>
          </a:p>
          <a:p>
            <a:pPr algn="l"/>
            <a:r>
              <a:rPr lang="tr-TR" b="0" i="0" dirty="0">
                <a:solidFill>
                  <a:srgbClr val="2E2E2E"/>
                </a:solidFill>
                <a:effectLst/>
                <a:latin typeface="NexusSerif"/>
              </a:rPr>
              <a:t>Bir çalışma grubunda hastalara 100 cc </a:t>
            </a:r>
            <a:r>
              <a:rPr lang="tr-TR" b="0" i="0" dirty="0" err="1">
                <a:solidFill>
                  <a:srgbClr val="2E2E2E"/>
                </a:solidFill>
                <a:effectLst/>
                <a:latin typeface="NexusSerif"/>
              </a:rPr>
              <a:t>izotonik</a:t>
            </a:r>
            <a:r>
              <a:rPr lang="tr-TR" b="0" i="0" dirty="0">
                <a:solidFill>
                  <a:srgbClr val="2E2E2E"/>
                </a:solidFill>
                <a:effectLst/>
                <a:latin typeface="NexusSerif"/>
              </a:rPr>
              <a:t> solüsyonda 1.5 mg/kg </a:t>
            </a:r>
            <a:r>
              <a:rPr lang="tr-TR" b="0" i="0" dirty="0" err="1">
                <a:solidFill>
                  <a:srgbClr val="2E2E2E"/>
                </a:solidFill>
                <a:effectLst/>
                <a:latin typeface="NexusSerif"/>
              </a:rPr>
              <a:t>Lidokain</a:t>
            </a:r>
            <a:r>
              <a:rPr lang="tr-TR" b="0" i="0" dirty="0">
                <a:solidFill>
                  <a:srgbClr val="2E2E2E"/>
                </a:solidFill>
                <a:effectLst/>
                <a:latin typeface="NexusSerif"/>
              </a:rPr>
              <a:t> (</a:t>
            </a:r>
            <a:r>
              <a:rPr lang="tr-TR" b="0" i="0" dirty="0" err="1">
                <a:solidFill>
                  <a:srgbClr val="2E2E2E"/>
                </a:solidFill>
                <a:effectLst/>
                <a:latin typeface="NexusSerif"/>
              </a:rPr>
              <a:t>Aritmal</a:t>
            </a:r>
            <a:r>
              <a:rPr lang="tr-TR" b="0" i="0" dirty="0">
                <a:solidFill>
                  <a:srgbClr val="2E2E2E"/>
                </a:solidFill>
                <a:effectLst/>
                <a:latin typeface="NexusSerif"/>
              </a:rPr>
              <a:t>, </a:t>
            </a:r>
            <a:r>
              <a:rPr lang="tr-TR" b="0" i="0" dirty="0" err="1">
                <a:solidFill>
                  <a:srgbClr val="2E2E2E"/>
                </a:solidFill>
                <a:effectLst/>
                <a:latin typeface="NexusSerif"/>
              </a:rPr>
              <a:t>Osel</a:t>
            </a:r>
            <a:r>
              <a:rPr lang="tr-TR" b="0" i="0" dirty="0">
                <a:solidFill>
                  <a:srgbClr val="2E2E2E"/>
                </a:solidFill>
                <a:effectLst/>
                <a:latin typeface="NexusSerif"/>
              </a:rPr>
              <a:t> İlaç Sanayi ve Ticaret A.Ş., Türkiye) 15 dakika süreyle </a:t>
            </a:r>
            <a:r>
              <a:rPr lang="tr-TR" b="0" i="0" dirty="0" err="1">
                <a:solidFill>
                  <a:srgbClr val="2E2E2E"/>
                </a:solidFill>
                <a:effectLst/>
                <a:latin typeface="NexusSerif"/>
              </a:rPr>
              <a:t>intravenöz</a:t>
            </a:r>
            <a:r>
              <a:rPr lang="tr-TR" b="0" i="0" dirty="0">
                <a:solidFill>
                  <a:srgbClr val="2E2E2E"/>
                </a:solidFill>
                <a:effectLst/>
                <a:latin typeface="NexusSerif"/>
              </a:rPr>
              <a:t> </a:t>
            </a:r>
            <a:r>
              <a:rPr lang="tr-TR" b="0" i="0" dirty="0" err="1">
                <a:solidFill>
                  <a:srgbClr val="2E2E2E"/>
                </a:solidFill>
                <a:effectLst/>
                <a:latin typeface="NexusSerif"/>
              </a:rPr>
              <a:t>infüzyon</a:t>
            </a:r>
            <a:r>
              <a:rPr lang="tr-TR" b="0" i="0" dirty="0">
                <a:solidFill>
                  <a:srgbClr val="2E2E2E"/>
                </a:solidFill>
                <a:effectLst/>
                <a:latin typeface="NexusSerif"/>
              </a:rPr>
              <a:t> uygulanmış</a:t>
            </a:r>
          </a:p>
          <a:p>
            <a:pPr algn="l"/>
            <a:endParaRPr lang="tr-TR" b="0" i="0" dirty="0">
              <a:solidFill>
                <a:srgbClr val="2E2E2E"/>
              </a:solidFill>
              <a:effectLst/>
              <a:latin typeface="NexusSerif"/>
            </a:endParaRPr>
          </a:p>
          <a:p>
            <a:pPr algn="l"/>
            <a:r>
              <a:rPr lang="tr-TR" b="0" i="0" dirty="0">
                <a:solidFill>
                  <a:srgbClr val="2E2E2E"/>
                </a:solidFill>
                <a:effectLst/>
                <a:latin typeface="NexusSerif"/>
              </a:rPr>
              <a:t> İkinci grupta hastalara 100 cc </a:t>
            </a:r>
            <a:r>
              <a:rPr lang="tr-TR" b="0" i="0" dirty="0" err="1">
                <a:solidFill>
                  <a:srgbClr val="2E2E2E"/>
                </a:solidFill>
                <a:effectLst/>
                <a:latin typeface="NexusSerif"/>
              </a:rPr>
              <a:t>izotonik</a:t>
            </a:r>
            <a:r>
              <a:rPr lang="tr-TR" b="0" i="0" dirty="0">
                <a:solidFill>
                  <a:srgbClr val="2E2E2E"/>
                </a:solidFill>
                <a:effectLst/>
                <a:latin typeface="NexusSerif"/>
              </a:rPr>
              <a:t> solüsyon içinde 50 mg </a:t>
            </a:r>
            <a:r>
              <a:rPr lang="tr-TR" b="0" i="0" dirty="0" err="1">
                <a:solidFill>
                  <a:srgbClr val="2E2E2E"/>
                </a:solidFill>
                <a:effectLst/>
                <a:latin typeface="NexusSerif"/>
              </a:rPr>
              <a:t>Deksketoprofen</a:t>
            </a:r>
            <a:r>
              <a:rPr lang="tr-TR" b="0" i="0" dirty="0">
                <a:solidFill>
                  <a:srgbClr val="2E2E2E"/>
                </a:solidFill>
                <a:effectLst/>
                <a:latin typeface="NexusSerif"/>
              </a:rPr>
              <a:t> (</a:t>
            </a:r>
            <a:r>
              <a:rPr lang="tr-TR" b="0" i="0" dirty="0" err="1">
                <a:solidFill>
                  <a:srgbClr val="2E2E2E"/>
                </a:solidFill>
                <a:effectLst/>
                <a:latin typeface="NexusSerif"/>
              </a:rPr>
              <a:t>Revafen</a:t>
            </a:r>
            <a:r>
              <a:rPr lang="tr-TR" b="0" i="0" dirty="0">
                <a:solidFill>
                  <a:srgbClr val="2E2E2E"/>
                </a:solidFill>
                <a:effectLst/>
                <a:latin typeface="NexusSerif"/>
              </a:rPr>
              <a:t>, </a:t>
            </a:r>
            <a:r>
              <a:rPr lang="tr-TR" b="0" i="0" dirty="0" err="1">
                <a:solidFill>
                  <a:srgbClr val="2E2E2E"/>
                </a:solidFill>
                <a:effectLst/>
                <a:latin typeface="NexusSerif"/>
              </a:rPr>
              <a:t>Haver</a:t>
            </a:r>
            <a:r>
              <a:rPr lang="tr-TR" b="0" i="0" dirty="0">
                <a:solidFill>
                  <a:srgbClr val="2E2E2E"/>
                </a:solidFill>
                <a:effectLst/>
                <a:latin typeface="NexusSerif"/>
              </a:rPr>
              <a:t> </a:t>
            </a:r>
            <a:r>
              <a:rPr lang="tr-TR" b="0" i="0" dirty="0" err="1">
                <a:solidFill>
                  <a:srgbClr val="2E2E2E"/>
                </a:solidFill>
                <a:effectLst/>
                <a:latin typeface="NexusSerif"/>
              </a:rPr>
              <a:t>Pharma</a:t>
            </a:r>
            <a:r>
              <a:rPr lang="tr-TR" b="0" i="0" dirty="0">
                <a:solidFill>
                  <a:srgbClr val="2E2E2E"/>
                </a:solidFill>
                <a:effectLst/>
                <a:latin typeface="NexusSerif"/>
              </a:rPr>
              <a:t> </a:t>
            </a:r>
            <a:r>
              <a:rPr lang="tr-TR" b="0" i="0" dirty="0" err="1">
                <a:solidFill>
                  <a:srgbClr val="2E2E2E"/>
                </a:solidFill>
                <a:effectLst/>
                <a:latin typeface="NexusSerif"/>
              </a:rPr>
              <a:t>Pharmaceutical</a:t>
            </a:r>
            <a:r>
              <a:rPr lang="tr-TR" b="0" i="0" dirty="0">
                <a:solidFill>
                  <a:srgbClr val="2E2E2E"/>
                </a:solidFill>
                <a:effectLst/>
                <a:latin typeface="NexusSerif"/>
              </a:rPr>
              <a:t> </a:t>
            </a:r>
            <a:r>
              <a:rPr lang="tr-TR" b="0" i="0" dirty="0" err="1">
                <a:solidFill>
                  <a:srgbClr val="2E2E2E"/>
                </a:solidFill>
                <a:effectLst/>
                <a:latin typeface="NexusSerif"/>
              </a:rPr>
              <a:t>Co</a:t>
            </a:r>
            <a:r>
              <a:rPr lang="tr-TR" b="0" i="0" dirty="0">
                <a:solidFill>
                  <a:srgbClr val="2E2E2E"/>
                </a:solidFill>
                <a:effectLst/>
                <a:latin typeface="NexusSerif"/>
              </a:rPr>
              <a:t>., Türkiye) 15 dakika süreyle </a:t>
            </a:r>
            <a:r>
              <a:rPr lang="tr-TR" b="0" i="0" dirty="0" err="1">
                <a:solidFill>
                  <a:srgbClr val="2E2E2E"/>
                </a:solidFill>
                <a:effectLst/>
                <a:latin typeface="NexusSerif"/>
              </a:rPr>
              <a:t>intravenöz</a:t>
            </a:r>
            <a:r>
              <a:rPr lang="tr-TR" b="0" i="0" dirty="0">
                <a:solidFill>
                  <a:srgbClr val="2E2E2E"/>
                </a:solidFill>
                <a:effectLst/>
                <a:latin typeface="NexusSerif"/>
              </a:rPr>
              <a:t> </a:t>
            </a:r>
            <a:r>
              <a:rPr lang="tr-TR" b="0" i="0" dirty="0" err="1">
                <a:solidFill>
                  <a:srgbClr val="2E2E2E"/>
                </a:solidFill>
                <a:effectLst/>
                <a:latin typeface="NexusSerif"/>
              </a:rPr>
              <a:t>infüzyon</a:t>
            </a:r>
            <a:r>
              <a:rPr lang="tr-TR" b="0" i="0" dirty="0">
                <a:solidFill>
                  <a:srgbClr val="2E2E2E"/>
                </a:solidFill>
                <a:effectLst/>
                <a:latin typeface="NexusSerif"/>
              </a:rPr>
              <a:t> uygulanmış</a:t>
            </a:r>
          </a:p>
          <a:p>
            <a:endParaRPr lang="tr-TR" b="0" i="0" dirty="0">
              <a:effectLst/>
              <a:latin typeface="NexusSerif"/>
            </a:endParaRPr>
          </a:p>
          <a:p>
            <a:endParaRPr lang="tr-TR" dirty="0"/>
          </a:p>
        </p:txBody>
      </p:sp>
    </p:spTree>
    <p:extLst>
      <p:ext uri="{BB962C8B-B14F-4D97-AF65-F5344CB8AC3E}">
        <p14:creationId xmlns:p14="http://schemas.microsoft.com/office/powerpoint/2010/main" val="4193674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4CA590-9DB6-4368-B3CC-D992B689B2B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0AF24262-68D0-4B08-B0C3-021DCD9D9B70}"/>
              </a:ext>
            </a:extLst>
          </p:cNvPr>
          <p:cNvSpPr>
            <a:spLocks noGrp="1"/>
          </p:cNvSpPr>
          <p:nvPr>
            <p:ph idx="1"/>
          </p:nvPr>
        </p:nvSpPr>
        <p:spPr/>
        <p:txBody>
          <a:bodyPr/>
          <a:lstStyle/>
          <a:p>
            <a:pPr algn="l"/>
            <a:r>
              <a:rPr lang="tr-TR" b="0" i="0" dirty="0">
                <a:solidFill>
                  <a:srgbClr val="2E2E2E"/>
                </a:solidFill>
                <a:effectLst/>
                <a:latin typeface="NexusSerif"/>
              </a:rPr>
              <a:t>Çift </a:t>
            </a:r>
            <a:r>
              <a:rPr lang="tr-TR" b="0" i="0" dirty="0" err="1">
                <a:solidFill>
                  <a:srgbClr val="2E2E2E"/>
                </a:solidFill>
                <a:effectLst/>
                <a:latin typeface="NexusSerif"/>
              </a:rPr>
              <a:t>körlemeyi</a:t>
            </a:r>
            <a:r>
              <a:rPr lang="tr-TR" b="0" i="0" dirty="0">
                <a:solidFill>
                  <a:srgbClr val="2E2E2E"/>
                </a:solidFill>
                <a:effectLst/>
                <a:latin typeface="NexusSerif"/>
              </a:rPr>
              <a:t> korumak için bağımsız bir doktor ilaçları (hem </a:t>
            </a:r>
            <a:r>
              <a:rPr lang="tr-TR" b="0" i="0" dirty="0" err="1">
                <a:solidFill>
                  <a:srgbClr val="2E2E2E"/>
                </a:solidFill>
                <a:effectLst/>
                <a:latin typeface="NexusSerif"/>
              </a:rPr>
              <a:t>Lidokain</a:t>
            </a:r>
            <a:r>
              <a:rPr lang="tr-TR" b="0" i="0" dirty="0">
                <a:solidFill>
                  <a:srgbClr val="2E2E2E"/>
                </a:solidFill>
                <a:effectLst/>
                <a:latin typeface="NexusSerif"/>
              </a:rPr>
              <a:t> hem de </a:t>
            </a:r>
            <a:r>
              <a:rPr lang="tr-TR" b="0" i="0" dirty="0" err="1">
                <a:solidFill>
                  <a:srgbClr val="2E2E2E"/>
                </a:solidFill>
                <a:effectLst/>
                <a:latin typeface="NexusSerif"/>
              </a:rPr>
              <a:t>Dexketoprofen</a:t>
            </a:r>
            <a:r>
              <a:rPr lang="tr-TR" b="0" i="0" dirty="0">
                <a:solidFill>
                  <a:srgbClr val="2E2E2E"/>
                </a:solidFill>
                <a:effectLst/>
                <a:latin typeface="NexusSerif"/>
              </a:rPr>
              <a:t>) </a:t>
            </a:r>
            <a:r>
              <a:rPr lang="tr-TR" b="0" i="0" dirty="0" err="1">
                <a:solidFill>
                  <a:srgbClr val="2E2E2E"/>
                </a:solidFill>
                <a:effectLst/>
                <a:latin typeface="NexusSerif"/>
              </a:rPr>
              <a:t>körlemiş</a:t>
            </a:r>
            <a:r>
              <a:rPr lang="tr-TR" b="0" i="0" dirty="0">
                <a:solidFill>
                  <a:srgbClr val="2E2E2E"/>
                </a:solidFill>
                <a:effectLst/>
                <a:latin typeface="NexusSerif"/>
              </a:rPr>
              <a:t> (hava geçirmez kaplamalı) serum torbasında hazırlamış ve bu serum torbalarını </a:t>
            </a:r>
            <a:r>
              <a:rPr lang="tr-TR" b="0" i="0" dirty="0" err="1">
                <a:solidFill>
                  <a:srgbClr val="2E2E2E"/>
                </a:solidFill>
                <a:effectLst/>
                <a:latin typeface="NexusSerif"/>
              </a:rPr>
              <a:t>Lidokain</a:t>
            </a:r>
            <a:r>
              <a:rPr lang="tr-TR" b="0" i="0" dirty="0">
                <a:solidFill>
                  <a:srgbClr val="2E2E2E"/>
                </a:solidFill>
                <a:effectLst/>
                <a:latin typeface="NexusSerif"/>
              </a:rPr>
              <a:t> için “1” ve </a:t>
            </a:r>
            <a:r>
              <a:rPr lang="tr-TR" b="0" i="0" dirty="0" err="1">
                <a:solidFill>
                  <a:srgbClr val="2E2E2E"/>
                </a:solidFill>
                <a:effectLst/>
                <a:latin typeface="NexusSerif"/>
              </a:rPr>
              <a:t>Deksketoprofen</a:t>
            </a:r>
            <a:r>
              <a:rPr lang="tr-TR" b="0" i="0" dirty="0">
                <a:solidFill>
                  <a:srgbClr val="2E2E2E"/>
                </a:solidFill>
                <a:effectLst/>
                <a:latin typeface="NexusSerif"/>
              </a:rPr>
              <a:t> için “2” olarak numaralandırmış</a:t>
            </a:r>
          </a:p>
          <a:p>
            <a:pPr algn="l"/>
            <a:endParaRPr lang="tr-TR" b="0" i="0" dirty="0">
              <a:solidFill>
                <a:srgbClr val="2E2E2E"/>
              </a:solidFill>
              <a:effectLst/>
              <a:latin typeface="NexusSerif"/>
            </a:endParaRPr>
          </a:p>
          <a:p>
            <a:pPr algn="l"/>
            <a:r>
              <a:rPr lang="tr-TR" b="0" i="0" dirty="0">
                <a:solidFill>
                  <a:srgbClr val="2E2E2E"/>
                </a:solidFill>
                <a:effectLst/>
                <a:latin typeface="NexusSerif"/>
              </a:rPr>
              <a:t> Veri girişi süreci tamamlanana kadar ne uygulayıcı hekimler ne de hemşireler hangi grup numarasının hangi ilacı temsil ettiğini bilmiyorlarmış. Ayrıca hastalara aldıkları ilaçlar hakkında bilgi verilmemiş</a:t>
            </a:r>
          </a:p>
          <a:p>
            <a:endParaRPr lang="tr-TR" dirty="0"/>
          </a:p>
        </p:txBody>
      </p:sp>
    </p:spTree>
    <p:extLst>
      <p:ext uri="{BB962C8B-B14F-4D97-AF65-F5344CB8AC3E}">
        <p14:creationId xmlns:p14="http://schemas.microsoft.com/office/powerpoint/2010/main" val="167099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05676-7DFC-4F24-B0BE-EBC447129114}"/>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297F56C7-6EF8-49D3-AB95-6B02D63D745B}"/>
              </a:ext>
            </a:extLst>
          </p:cNvPr>
          <p:cNvSpPr>
            <a:spLocks noGrp="1"/>
          </p:cNvSpPr>
          <p:nvPr>
            <p:ph idx="1"/>
          </p:nvPr>
        </p:nvSpPr>
        <p:spPr/>
        <p:txBody>
          <a:bodyPr>
            <a:normAutofit lnSpcReduction="10000"/>
          </a:bodyPr>
          <a:lstStyle/>
          <a:p>
            <a:pPr marL="0" indent="0">
              <a:buNone/>
            </a:pPr>
            <a:r>
              <a:rPr lang="tr-TR" b="0" i="0" dirty="0">
                <a:effectLst/>
                <a:latin typeface="NexusSerif"/>
              </a:rPr>
              <a:t>Değişkenler ve sonuçlar</a:t>
            </a:r>
          </a:p>
          <a:p>
            <a:pPr marL="0" indent="0">
              <a:buNone/>
            </a:pPr>
            <a:endParaRPr lang="tr-TR" b="0" i="0" dirty="0">
              <a:effectLst/>
              <a:latin typeface="NexusSerif"/>
            </a:endParaRPr>
          </a:p>
          <a:p>
            <a:r>
              <a:rPr lang="tr-TR" b="0" i="0" dirty="0">
                <a:solidFill>
                  <a:srgbClr val="2E2E2E"/>
                </a:solidFill>
                <a:effectLst/>
                <a:latin typeface="NexusSerif"/>
              </a:rPr>
              <a:t>Yaş (yıl), cinsiyet ve ağrı süresi (dakika) kaydedilmiş</a:t>
            </a:r>
          </a:p>
          <a:p>
            <a:r>
              <a:rPr lang="tr-TR" b="0" i="0" dirty="0">
                <a:solidFill>
                  <a:srgbClr val="2E2E2E"/>
                </a:solidFill>
                <a:effectLst/>
                <a:latin typeface="NexusSerif"/>
              </a:rPr>
              <a:t>Tedavi sonrası başvuru (T0) ve 20. dakika (T1), 30. dakika (T2), 60. dakika (T3), 90. dakika (T4) ve 120. dakikadaki (T5) </a:t>
            </a:r>
            <a:r>
              <a:rPr lang="tr-TR" dirty="0">
                <a:solidFill>
                  <a:srgbClr val="2E2E2E"/>
                </a:solidFill>
                <a:latin typeface="NexusSerif"/>
              </a:rPr>
              <a:t>VAS skorları </a:t>
            </a:r>
            <a:r>
              <a:rPr lang="tr-TR" dirty="0" err="1">
                <a:solidFill>
                  <a:srgbClr val="2E2E2E"/>
                </a:solidFill>
                <a:latin typeface="NexusSerif"/>
              </a:rPr>
              <a:t>belirlenmiş,</a:t>
            </a:r>
            <a:r>
              <a:rPr lang="tr-TR" b="0" i="0" dirty="0" err="1">
                <a:solidFill>
                  <a:srgbClr val="2E2E2E"/>
                </a:solidFill>
                <a:effectLst/>
                <a:latin typeface="NexusSerif"/>
              </a:rPr>
              <a:t>VAS</a:t>
            </a:r>
            <a:r>
              <a:rPr lang="tr-TR" b="0" i="0" dirty="0">
                <a:solidFill>
                  <a:srgbClr val="2E2E2E"/>
                </a:solidFill>
                <a:effectLst/>
                <a:latin typeface="NexusSerif"/>
              </a:rPr>
              <a:t> skalası 0-10 arasında değişmekteymiş</a:t>
            </a:r>
          </a:p>
          <a:p>
            <a:r>
              <a:rPr lang="tr-TR" b="0" i="0" dirty="0">
                <a:solidFill>
                  <a:srgbClr val="2E2E2E"/>
                </a:solidFill>
                <a:effectLst/>
                <a:latin typeface="NexusSerif"/>
              </a:rPr>
              <a:t>Hastalara VAS skorunun nasıl kullanılacağı anlatılarak, 0-10 arasında 0 ile 10 arasındaki çizgi üzerinde o anki ağrı düzeylerini temsil eden noktayı işaretlemeleri </a:t>
            </a:r>
            <a:r>
              <a:rPr lang="tr-TR" b="0" i="0" dirty="0" err="1">
                <a:solidFill>
                  <a:srgbClr val="2E2E2E"/>
                </a:solidFill>
                <a:effectLst/>
                <a:latin typeface="NexusSerif"/>
              </a:rPr>
              <a:t>istenmiş.Tüm</a:t>
            </a:r>
            <a:r>
              <a:rPr lang="tr-TR" b="0" i="0" dirty="0">
                <a:solidFill>
                  <a:srgbClr val="2E2E2E"/>
                </a:solidFill>
                <a:effectLst/>
                <a:latin typeface="NexusSerif"/>
              </a:rPr>
              <a:t> VAS skorları bir acil servis doktoru tarafından kaydedilmiş.</a:t>
            </a:r>
            <a:endParaRPr lang="tr-TR" b="0" i="0" dirty="0">
              <a:effectLst/>
              <a:latin typeface="NexusSerif"/>
            </a:endParaRPr>
          </a:p>
          <a:p>
            <a:endParaRPr lang="tr-TR" dirty="0"/>
          </a:p>
        </p:txBody>
      </p:sp>
    </p:spTree>
    <p:extLst>
      <p:ext uri="{BB962C8B-B14F-4D97-AF65-F5344CB8AC3E}">
        <p14:creationId xmlns:p14="http://schemas.microsoft.com/office/powerpoint/2010/main" val="633584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D01DD1-C40E-44C9-AEAC-942D922D98D8}"/>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C6374995-A669-400D-B694-591764CED4C0}"/>
              </a:ext>
            </a:extLst>
          </p:cNvPr>
          <p:cNvSpPr>
            <a:spLocks noGrp="1"/>
          </p:cNvSpPr>
          <p:nvPr>
            <p:ph idx="1"/>
          </p:nvPr>
        </p:nvSpPr>
        <p:spPr/>
        <p:txBody>
          <a:bodyPr/>
          <a:lstStyle/>
          <a:p>
            <a:r>
              <a:rPr lang="tr-TR" b="0" i="0" dirty="0">
                <a:solidFill>
                  <a:srgbClr val="2E2E2E"/>
                </a:solidFill>
                <a:effectLst/>
                <a:latin typeface="NexusSerif"/>
              </a:rPr>
              <a:t>Çalışmanın iki temel sonucu varmış</a:t>
            </a:r>
          </a:p>
          <a:p>
            <a:r>
              <a:rPr lang="tr-TR" b="0" i="0" dirty="0">
                <a:solidFill>
                  <a:srgbClr val="2E2E2E"/>
                </a:solidFill>
                <a:effectLst/>
                <a:latin typeface="NexusSerif"/>
              </a:rPr>
              <a:t>Birincisi, farklı zaman aralıklarında VAS skorlarının delta değeri olarak belirledikleri baş ağrısı şiddetindeki değişimmiş</a:t>
            </a:r>
          </a:p>
          <a:p>
            <a:r>
              <a:rPr lang="tr-TR" b="0" i="0" dirty="0">
                <a:solidFill>
                  <a:srgbClr val="2E2E2E"/>
                </a:solidFill>
                <a:effectLst/>
                <a:latin typeface="NexusSerif"/>
              </a:rPr>
              <a:t>Delta değerlerini, başvuru sırasındaki VAS skorundan 20., 30., 60., 90. 120. dakikalardaki VAS skorlarını çıkararak hesaplamışlar.</a:t>
            </a:r>
          </a:p>
          <a:p>
            <a:r>
              <a:rPr lang="tr-TR" b="0" i="0" dirty="0">
                <a:solidFill>
                  <a:srgbClr val="2E2E2E"/>
                </a:solidFill>
                <a:effectLst/>
                <a:latin typeface="NexusSerif"/>
              </a:rPr>
              <a:t>Çalışmanın ikinci birincil sonucu acil servise yeniden başvuruymuş. </a:t>
            </a:r>
          </a:p>
          <a:p>
            <a:r>
              <a:rPr lang="tr-TR" b="0" i="0" dirty="0">
                <a:solidFill>
                  <a:srgbClr val="2E2E2E"/>
                </a:solidFill>
                <a:effectLst/>
                <a:latin typeface="NexusSerif"/>
              </a:rPr>
              <a:t>Yeniden başvuruyu tedaviden sonraki 48 saat içinde gerilim tipi baş ağrısı ile acil servise kabul olarak tanımlamışlar</a:t>
            </a:r>
            <a:endParaRPr lang="tr-TR" dirty="0"/>
          </a:p>
        </p:txBody>
      </p:sp>
    </p:spTree>
    <p:extLst>
      <p:ext uri="{BB962C8B-B14F-4D97-AF65-F5344CB8AC3E}">
        <p14:creationId xmlns:p14="http://schemas.microsoft.com/office/powerpoint/2010/main" val="3889303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589D74-C370-460F-9AB8-3BAD2CAD13F4}"/>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194BB1FF-AFCD-4A91-A863-BCFB895D7212}"/>
              </a:ext>
            </a:extLst>
          </p:cNvPr>
          <p:cNvSpPr>
            <a:spLocks noGrp="1"/>
          </p:cNvSpPr>
          <p:nvPr>
            <p:ph idx="1"/>
          </p:nvPr>
        </p:nvSpPr>
        <p:spPr/>
        <p:txBody>
          <a:bodyPr>
            <a:normAutofit/>
          </a:bodyPr>
          <a:lstStyle/>
          <a:p>
            <a:r>
              <a:rPr lang="tr-TR" b="0" i="0" dirty="0" err="1">
                <a:solidFill>
                  <a:srgbClr val="2E2E2E"/>
                </a:solidFill>
                <a:effectLst/>
                <a:latin typeface="NexusSerif"/>
              </a:rPr>
              <a:t>Lidokain</a:t>
            </a:r>
            <a:r>
              <a:rPr lang="tr-TR" b="0" i="0" dirty="0">
                <a:solidFill>
                  <a:srgbClr val="2E2E2E"/>
                </a:solidFill>
                <a:effectLst/>
                <a:latin typeface="NexusSerif"/>
              </a:rPr>
              <a:t> grubunda yan etki olarak beklenen hipotansiyon, ritim bozuklukları, uyuşukluk, baş dönmesi, bulantı, kusma, kabızlık, ödem, enjeksiyon bölgelerinde lokal reaksiyonların varlığı</a:t>
            </a:r>
          </a:p>
          <a:p>
            <a:endParaRPr lang="tr-TR" b="0" i="0" dirty="0">
              <a:solidFill>
                <a:srgbClr val="2E2E2E"/>
              </a:solidFill>
              <a:effectLst/>
              <a:latin typeface="NexusSerif"/>
            </a:endParaRPr>
          </a:p>
          <a:p>
            <a:r>
              <a:rPr lang="tr-TR" b="0" i="0" dirty="0" err="1">
                <a:solidFill>
                  <a:srgbClr val="2E2E2E"/>
                </a:solidFill>
                <a:effectLst/>
                <a:latin typeface="NexusSerif"/>
              </a:rPr>
              <a:t>Dexketoprofen</a:t>
            </a:r>
            <a:r>
              <a:rPr lang="tr-TR" b="0" i="0" dirty="0">
                <a:solidFill>
                  <a:srgbClr val="2E2E2E"/>
                </a:solidFill>
                <a:effectLst/>
                <a:latin typeface="NexusSerif"/>
              </a:rPr>
              <a:t> grubunda yan etki olarak beklenen ağız kuruluğu, hipotansiyon, baş dönmesi, bulantı, kusma, ishal, hazımsızlık, </a:t>
            </a:r>
            <a:r>
              <a:rPr lang="tr-TR" b="0" i="0" dirty="0" err="1">
                <a:solidFill>
                  <a:srgbClr val="2E2E2E"/>
                </a:solidFill>
                <a:effectLst/>
                <a:latin typeface="NexusSerif"/>
              </a:rPr>
              <a:t>peptik</a:t>
            </a:r>
            <a:r>
              <a:rPr lang="tr-TR" b="0" i="0" dirty="0">
                <a:solidFill>
                  <a:srgbClr val="2E2E2E"/>
                </a:solidFill>
                <a:effectLst/>
                <a:latin typeface="NexusSerif"/>
              </a:rPr>
              <a:t> </a:t>
            </a:r>
            <a:r>
              <a:rPr lang="tr-TR" b="0" i="0" dirty="0" err="1">
                <a:solidFill>
                  <a:srgbClr val="2E2E2E"/>
                </a:solidFill>
                <a:effectLst/>
                <a:latin typeface="NexusSerif"/>
              </a:rPr>
              <a:t>ülserasyon</a:t>
            </a:r>
            <a:r>
              <a:rPr lang="tr-TR" b="0" i="0" dirty="0">
                <a:solidFill>
                  <a:srgbClr val="2E2E2E"/>
                </a:solidFill>
                <a:effectLst/>
                <a:latin typeface="NexusSerif"/>
              </a:rPr>
              <a:t>, </a:t>
            </a:r>
            <a:r>
              <a:rPr lang="tr-TR" b="0" i="0" dirty="0" err="1">
                <a:solidFill>
                  <a:srgbClr val="2E2E2E"/>
                </a:solidFill>
                <a:effectLst/>
                <a:latin typeface="NexusSerif"/>
              </a:rPr>
              <a:t>peptik</a:t>
            </a:r>
            <a:r>
              <a:rPr lang="tr-TR" b="0" i="0" dirty="0">
                <a:solidFill>
                  <a:srgbClr val="2E2E2E"/>
                </a:solidFill>
                <a:effectLst/>
                <a:latin typeface="NexusSerif"/>
              </a:rPr>
              <a:t> ülser kanaması, ürtiker lezyonu, kaşıntı varlığı</a:t>
            </a:r>
          </a:p>
        </p:txBody>
      </p:sp>
    </p:spTree>
    <p:extLst>
      <p:ext uri="{BB962C8B-B14F-4D97-AF65-F5344CB8AC3E}">
        <p14:creationId xmlns:p14="http://schemas.microsoft.com/office/powerpoint/2010/main" val="614769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690529-E2CB-42D1-AD14-C4B91F010DFD}"/>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C66FFC30-C916-464D-9B81-6B078217CB78}"/>
              </a:ext>
            </a:extLst>
          </p:cNvPr>
          <p:cNvSpPr>
            <a:spLocks noGrp="1"/>
          </p:cNvSpPr>
          <p:nvPr>
            <p:ph idx="1"/>
          </p:nvPr>
        </p:nvSpPr>
        <p:spPr/>
        <p:txBody>
          <a:bodyPr/>
          <a:lstStyle/>
          <a:p>
            <a:r>
              <a:rPr lang="tr-TR" b="0" i="0" dirty="0">
                <a:solidFill>
                  <a:srgbClr val="2E2E2E"/>
                </a:solidFill>
                <a:effectLst/>
                <a:latin typeface="NexusSerif"/>
              </a:rPr>
              <a:t>Hastalar tedaviden sonra herhangi bir yan etkinin varlığı açısından 1 hafta takip edilmiş. Hastalarla günlük olarak telefonla (başka bir acil servise kabul olasılığı için) acil servise tekrar kabul edilmeleri ve yan etkileri olması açısından görüşülmüş</a:t>
            </a:r>
          </a:p>
          <a:p>
            <a:endParaRPr lang="tr-TR" b="0" i="0" dirty="0">
              <a:solidFill>
                <a:srgbClr val="2E2E2E"/>
              </a:solidFill>
              <a:effectLst/>
              <a:latin typeface="NexusSerif"/>
            </a:endParaRPr>
          </a:p>
          <a:p>
            <a:r>
              <a:rPr lang="tr-TR" b="0" i="0" dirty="0" err="1">
                <a:solidFill>
                  <a:srgbClr val="2E2E2E"/>
                </a:solidFill>
                <a:effectLst/>
                <a:latin typeface="NexusSerif"/>
              </a:rPr>
              <a:t>Lidokainin</a:t>
            </a:r>
            <a:r>
              <a:rPr lang="tr-TR" b="0" i="0" dirty="0">
                <a:solidFill>
                  <a:srgbClr val="2E2E2E"/>
                </a:solidFill>
                <a:effectLst/>
                <a:latin typeface="NexusSerif"/>
              </a:rPr>
              <a:t> olası kardiyak olumsuz etkileri için tedaviden 120 dakika sonra sürekli kardiyak izleme gerçekleştirilmiş.</a:t>
            </a:r>
            <a:endParaRPr lang="tr-TR" dirty="0"/>
          </a:p>
          <a:p>
            <a:endParaRPr lang="tr-TR" dirty="0"/>
          </a:p>
        </p:txBody>
      </p:sp>
    </p:spTree>
    <p:extLst>
      <p:ext uri="{BB962C8B-B14F-4D97-AF65-F5344CB8AC3E}">
        <p14:creationId xmlns:p14="http://schemas.microsoft.com/office/powerpoint/2010/main" val="1475840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779193-E716-4C09-8DED-136A86419987}"/>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3B93785D-DEDE-42BA-93E0-3BA4DAB9BCBB}"/>
              </a:ext>
            </a:extLst>
          </p:cNvPr>
          <p:cNvSpPr>
            <a:spLocks noGrp="1"/>
          </p:cNvSpPr>
          <p:nvPr>
            <p:ph idx="1"/>
          </p:nvPr>
        </p:nvSpPr>
        <p:spPr/>
        <p:txBody>
          <a:bodyPr>
            <a:normAutofit/>
          </a:bodyPr>
          <a:lstStyle/>
          <a:p>
            <a:pPr marL="0" indent="0">
              <a:buNone/>
            </a:pPr>
            <a:r>
              <a:rPr lang="tr-TR" dirty="0">
                <a:solidFill>
                  <a:srgbClr val="505050"/>
                </a:solidFill>
                <a:latin typeface="NexusSerif"/>
              </a:rPr>
              <a:t>İ</a:t>
            </a:r>
            <a:r>
              <a:rPr lang="tr-TR" b="0" i="0" dirty="0">
                <a:solidFill>
                  <a:srgbClr val="505050"/>
                </a:solidFill>
                <a:effectLst/>
                <a:latin typeface="NexusSerif"/>
              </a:rPr>
              <a:t>statistiksel analiz</a:t>
            </a:r>
          </a:p>
          <a:p>
            <a:endParaRPr lang="tr-TR" b="0" i="0" dirty="0">
              <a:solidFill>
                <a:srgbClr val="2E2E2E"/>
              </a:solidFill>
              <a:effectLst/>
              <a:latin typeface="NexusSerif"/>
            </a:endParaRPr>
          </a:p>
          <a:p>
            <a:r>
              <a:rPr lang="tr-TR" b="0" i="0" dirty="0">
                <a:solidFill>
                  <a:srgbClr val="2E2E2E"/>
                </a:solidFill>
                <a:effectLst/>
                <a:latin typeface="NexusSerif"/>
              </a:rPr>
              <a:t>İstatistiksel analizler SPSS versiyon 20 istatistik paket programı (IBM </a:t>
            </a:r>
            <a:r>
              <a:rPr lang="tr-TR" b="0" i="0" dirty="0" err="1">
                <a:solidFill>
                  <a:srgbClr val="2E2E2E"/>
                </a:solidFill>
                <a:effectLst/>
                <a:latin typeface="NexusSerif"/>
              </a:rPr>
              <a:t>Corp</a:t>
            </a:r>
            <a:r>
              <a:rPr lang="tr-TR" b="0" i="0" dirty="0">
                <a:solidFill>
                  <a:srgbClr val="2E2E2E"/>
                </a:solidFill>
                <a:effectLst/>
                <a:latin typeface="NexusSerif"/>
              </a:rPr>
              <a:t>. in </a:t>
            </a:r>
            <a:r>
              <a:rPr lang="tr-TR" b="0" i="0" dirty="0" err="1">
                <a:solidFill>
                  <a:srgbClr val="2E2E2E"/>
                </a:solidFill>
                <a:effectLst/>
                <a:latin typeface="NexusSerif"/>
              </a:rPr>
              <a:t>Armonk</a:t>
            </a:r>
            <a:r>
              <a:rPr lang="tr-TR" b="0" i="0" dirty="0">
                <a:solidFill>
                  <a:srgbClr val="2E2E2E"/>
                </a:solidFill>
                <a:effectLst/>
                <a:latin typeface="NexusSerif"/>
              </a:rPr>
              <a:t>, NY) kullanılarak yapılmış</a:t>
            </a:r>
            <a:endParaRPr lang="tr-TR" dirty="0"/>
          </a:p>
        </p:txBody>
      </p:sp>
    </p:spTree>
    <p:extLst>
      <p:ext uri="{BB962C8B-B14F-4D97-AF65-F5344CB8AC3E}">
        <p14:creationId xmlns:p14="http://schemas.microsoft.com/office/powerpoint/2010/main" val="4027854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7185EA-AADF-4027-8D2E-A7B61BBB525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A515564-64E3-4FAB-B7BB-7A883A95A938}"/>
              </a:ext>
            </a:extLst>
          </p:cNvPr>
          <p:cNvSpPr>
            <a:spLocks noGrp="1"/>
          </p:cNvSpPr>
          <p:nvPr>
            <p:ph idx="1"/>
          </p:nvPr>
        </p:nvSpPr>
        <p:spPr/>
        <p:txBody>
          <a:bodyPr/>
          <a:lstStyle/>
          <a:p>
            <a:r>
              <a:rPr lang="tr-TR" b="0" i="0" dirty="0">
                <a:solidFill>
                  <a:srgbClr val="2E2E2E"/>
                </a:solidFill>
                <a:effectLst/>
                <a:latin typeface="NexusSerif"/>
              </a:rPr>
              <a:t>Bu çalışma, acil servise </a:t>
            </a:r>
            <a:r>
              <a:rPr lang="tr-TR" b="0" i="0" dirty="0" err="1">
                <a:solidFill>
                  <a:srgbClr val="2E2E2E"/>
                </a:solidFill>
                <a:effectLst/>
                <a:latin typeface="NexusSerif"/>
              </a:rPr>
              <a:t>epizodik</a:t>
            </a:r>
            <a:r>
              <a:rPr lang="tr-TR" b="0" i="0" dirty="0">
                <a:solidFill>
                  <a:srgbClr val="2E2E2E"/>
                </a:solidFill>
                <a:effectLst/>
                <a:latin typeface="NexusSerif"/>
              </a:rPr>
              <a:t> gerilim tipi baş ağrısı ile başvuran hastalarla yapılmış</a:t>
            </a:r>
          </a:p>
          <a:p>
            <a:endParaRPr lang="tr-TR" b="0" i="0" dirty="0">
              <a:solidFill>
                <a:srgbClr val="2E2E2E"/>
              </a:solidFill>
              <a:effectLst/>
              <a:latin typeface="NexusSerif"/>
            </a:endParaRPr>
          </a:p>
          <a:p>
            <a:r>
              <a:rPr lang="tr-TR" b="0" i="0" dirty="0">
                <a:solidFill>
                  <a:srgbClr val="2E2E2E"/>
                </a:solidFill>
                <a:effectLst/>
                <a:latin typeface="NexusSerif"/>
              </a:rPr>
              <a:t>Acil servisimize herhangi bir şikayetle başvuran 28.865 hasta değerlendirilmiş.28.745 hasta dışlanmış.</a:t>
            </a:r>
          </a:p>
          <a:p>
            <a:endParaRPr lang="tr-TR" b="0" i="0" dirty="0">
              <a:solidFill>
                <a:srgbClr val="2E2E2E"/>
              </a:solidFill>
              <a:effectLst/>
              <a:latin typeface="NexusSerif"/>
            </a:endParaRPr>
          </a:p>
          <a:p>
            <a:r>
              <a:rPr lang="tr-TR" b="0" i="0" dirty="0">
                <a:solidFill>
                  <a:srgbClr val="2E2E2E"/>
                </a:solidFill>
                <a:effectLst/>
                <a:latin typeface="NexusSerif"/>
              </a:rPr>
              <a:t>120 hasta </a:t>
            </a:r>
            <a:r>
              <a:rPr lang="tr-TR" b="0" i="0" dirty="0" err="1">
                <a:solidFill>
                  <a:srgbClr val="2E2E2E"/>
                </a:solidFill>
                <a:effectLst/>
                <a:latin typeface="NexusSerif"/>
              </a:rPr>
              <a:t>Lidokain</a:t>
            </a:r>
            <a:r>
              <a:rPr lang="tr-TR" b="0" i="0" dirty="0">
                <a:solidFill>
                  <a:srgbClr val="2E2E2E"/>
                </a:solidFill>
                <a:effectLst/>
                <a:latin typeface="NexusSerif"/>
              </a:rPr>
              <a:t> grubu (n = 60) ve </a:t>
            </a:r>
            <a:r>
              <a:rPr lang="tr-TR" b="0" i="0" dirty="0" err="1">
                <a:solidFill>
                  <a:srgbClr val="2E2E2E"/>
                </a:solidFill>
                <a:effectLst/>
                <a:latin typeface="NexusSerif"/>
              </a:rPr>
              <a:t>Deksketoprofen</a:t>
            </a:r>
            <a:r>
              <a:rPr lang="tr-TR" b="0" i="0" dirty="0">
                <a:solidFill>
                  <a:srgbClr val="2E2E2E"/>
                </a:solidFill>
                <a:effectLst/>
                <a:latin typeface="NexusSerif"/>
              </a:rPr>
              <a:t> grubu (n = 60) olarak </a:t>
            </a:r>
            <a:r>
              <a:rPr lang="tr-TR" b="0" i="0" dirty="0" err="1">
                <a:solidFill>
                  <a:srgbClr val="2E2E2E"/>
                </a:solidFill>
                <a:effectLst/>
                <a:latin typeface="NexusSerif"/>
              </a:rPr>
              <a:t>randomize</a:t>
            </a:r>
            <a:r>
              <a:rPr lang="tr-TR" b="0" i="0" dirty="0">
                <a:solidFill>
                  <a:srgbClr val="2E2E2E"/>
                </a:solidFill>
                <a:effectLst/>
                <a:latin typeface="NexusSerif"/>
              </a:rPr>
              <a:t> edilmiş </a:t>
            </a:r>
            <a:r>
              <a:rPr lang="tr-TR" b="0" i="0" dirty="0" err="1">
                <a:solidFill>
                  <a:srgbClr val="2E2E2E"/>
                </a:solidFill>
                <a:effectLst/>
                <a:latin typeface="NexusSerif"/>
              </a:rPr>
              <a:t>Randomize</a:t>
            </a:r>
            <a:r>
              <a:rPr lang="tr-TR" b="0" i="0" dirty="0">
                <a:solidFill>
                  <a:srgbClr val="2E2E2E"/>
                </a:solidFill>
                <a:effectLst/>
                <a:latin typeface="NexusSerif"/>
              </a:rPr>
              <a:t> hastaların tamamı çalışmaya katılmayı kabul etmiş ve çalışma gruplarında takip kaybı olmamış</a:t>
            </a:r>
            <a:endParaRPr lang="tr-TR" dirty="0"/>
          </a:p>
        </p:txBody>
      </p:sp>
    </p:spTree>
    <p:extLst>
      <p:ext uri="{BB962C8B-B14F-4D97-AF65-F5344CB8AC3E}">
        <p14:creationId xmlns:p14="http://schemas.microsoft.com/office/powerpoint/2010/main" val="1851100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621FFA-DEC7-4172-B93B-578A027C8B4A}"/>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A05A945-C0A7-4489-8210-A92448589CD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3295" y="-4635"/>
            <a:ext cx="6240027" cy="6862635"/>
          </a:xfrm>
        </p:spPr>
      </p:pic>
    </p:spTree>
    <p:extLst>
      <p:ext uri="{BB962C8B-B14F-4D97-AF65-F5344CB8AC3E}">
        <p14:creationId xmlns:p14="http://schemas.microsoft.com/office/powerpoint/2010/main" val="2178964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FA27AF-3677-46ED-9028-AA976A9D3F87}"/>
              </a:ext>
            </a:extLst>
          </p:cNvPr>
          <p:cNvSpPr>
            <a:spLocks noGrp="1"/>
          </p:cNvSpPr>
          <p:nvPr>
            <p:ph type="title"/>
          </p:nvPr>
        </p:nvSpPr>
        <p:spPr>
          <a:xfrm>
            <a:off x="762785" y="1015574"/>
            <a:ext cx="10515600" cy="1325563"/>
          </a:xfrm>
        </p:spPr>
        <p:txBody>
          <a:bodyPr>
            <a:normAutofit/>
          </a:bodyPr>
          <a:lstStyle/>
          <a:p>
            <a:br>
              <a:rPr lang="tr-TR" sz="2400" b="0" i="0" dirty="0">
                <a:solidFill>
                  <a:srgbClr val="505050"/>
                </a:solidFill>
                <a:effectLst/>
                <a:latin typeface="NexusSerif"/>
              </a:rPr>
            </a:br>
            <a:endParaRPr lang="tr-TR" sz="2400" dirty="0"/>
          </a:p>
        </p:txBody>
      </p:sp>
      <p:sp>
        <p:nvSpPr>
          <p:cNvPr id="3" name="İçerik Yer Tutucusu 2">
            <a:extLst>
              <a:ext uri="{FF2B5EF4-FFF2-40B4-BE49-F238E27FC236}">
                <a16:creationId xmlns:a16="http://schemas.microsoft.com/office/drawing/2014/main" id="{81CA4840-7B0F-4A75-981F-3AC9BB870E83}"/>
              </a:ext>
            </a:extLst>
          </p:cNvPr>
          <p:cNvSpPr>
            <a:spLocks noGrp="1"/>
          </p:cNvSpPr>
          <p:nvPr>
            <p:ph idx="1"/>
          </p:nvPr>
        </p:nvSpPr>
        <p:spPr/>
        <p:txBody>
          <a:bodyPr/>
          <a:lstStyle/>
          <a:p>
            <a:pPr marL="0" indent="0" algn="ctr">
              <a:buNone/>
            </a:pPr>
            <a:r>
              <a:rPr lang="tr-TR" sz="4000" b="0" i="0" dirty="0">
                <a:effectLst/>
              </a:rPr>
              <a:t>   Gerilim tipi baş ağrısı tedavisinde </a:t>
            </a:r>
            <a:r>
              <a:rPr lang="tr-TR" sz="4000" b="0" i="0" dirty="0" err="1">
                <a:effectLst/>
              </a:rPr>
              <a:t>lidokain</a:t>
            </a:r>
            <a:r>
              <a:rPr lang="tr-TR" sz="4000" b="0" i="0" dirty="0">
                <a:effectLst/>
              </a:rPr>
              <a:t> ve     </a:t>
            </a:r>
            <a:r>
              <a:rPr lang="tr-TR" sz="4000" b="0" i="0" dirty="0" err="1">
                <a:effectLst/>
              </a:rPr>
              <a:t>deksketoprofen</a:t>
            </a:r>
            <a:r>
              <a:rPr lang="tr-TR" sz="4000" b="0" i="0" dirty="0">
                <a:effectLst/>
              </a:rPr>
              <a:t>: Çift kör, </a:t>
            </a:r>
            <a:r>
              <a:rPr lang="tr-TR" sz="4000" b="0" i="0" dirty="0" err="1">
                <a:effectLst/>
              </a:rPr>
              <a:t>randomize</a:t>
            </a:r>
            <a:r>
              <a:rPr lang="tr-TR" sz="4000" b="0" i="0" dirty="0">
                <a:effectLst/>
              </a:rPr>
              <a:t> kontrollü bir   çalışma</a:t>
            </a:r>
          </a:p>
          <a:p>
            <a:endParaRPr lang="tr-TR" dirty="0"/>
          </a:p>
          <a:p>
            <a:endParaRPr lang="tr-TR" dirty="0"/>
          </a:p>
          <a:p>
            <a:pPr marL="0" indent="0">
              <a:buNone/>
            </a:pPr>
            <a:r>
              <a:rPr lang="tr-TR" dirty="0"/>
              <a:t>                                                           </a:t>
            </a:r>
            <a:r>
              <a:rPr lang="tr-TR" dirty="0" err="1"/>
              <a:t>Araş</a:t>
            </a:r>
            <a:r>
              <a:rPr lang="tr-TR" dirty="0"/>
              <a:t>. Gör. Dr. Merve Çilenay SEMİR</a:t>
            </a:r>
          </a:p>
          <a:p>
            <a:pPr marL="0" indent="0">
              <a:buNone/>
            </a:pPr>
            <a:r>
              <a:rPr lang="tr-TR" dirty="0"/>
              <a:t>                                                              </a:t>
            </a:r>
            <a:r>
              <a:rPr lang="tr-TR" dirty="0" err="1"/>
              <a:t>Ktü</a:t>
            </a:r>
            <a:r>
              <a:rPr lang="tr-TR" dirty="0"/>
              <a:t> Aile Hekimliği Anabilim Dalı</a:t>
            </a:r>
          </a:p>
          <a:p>
            <a:pPr marL="0" indent="0">
              <a:buNone/>
            </a:pPr>
            <a:r>
              <a:rPr lang="tr-TR" dirty="0"/>
              <a:t>                                                                               14.09.2021</a:t>
            </a:r>
          </a:p>
          <a:p>
            <a:endParaRPr lang="tr-TR" dirty="0"/>
          </a:p>
        </p:txBody>
      </p:sp>
    </p:spTree>
    <p:extLst>
      <p:ext uri="{BB962C8B-B14F-4D97-AF65-F5344CB8AC3E}">
        <p14:creationId xmlns:p14="http://schemas.microsoft.com/office/powerpoint/2010/main" val="4214348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B2BC7-CEA2-440A-8772-DD8FEC9D2B0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0F47270-E760-42CA-99E9-E569F035FBD7}"/>
              </a:ext>
            </a:extLst>
          </p:cNvPr>
          <p:cNvSpPr>
            <a:spLocks noGrp="1"/>
          </p:cNvSpPr>
          <p:nvPr>
            <p:ph idx="1"/>
          </p:nvPr>
        </p:nvSpPr>
        <p:spPr/>
        <p:txBody>
          <a:bodyPr/>
          <a:lstStyle/>
          <a:p>
            <a:endParaRPr lang="tr-TR" b="0" i="0" dirty="0">
              <a:solidFill>
                <a:srgbClr val="2E2E2E"/>
              </a:solidFill>
              <a:effectLst/>
              <a:latin typeface="NexusSerif"/>
            </a:endParaRPr>
          </a:p>
          <a:p>
            <a:r>
              <a:rPr lang="tr-TR" b="0" i="0" dirty="0">
                <a:solidFill>
                  <a:srgbClr val="2E2E2E"/>
                </a:solidFill>
                <a:effectLst/>
                <a:latin typeface="NexusSerif"/>
              </a:rPr>
              <a:t>Her grupta medyan yaş 43.0 yılmış,</a:t>
            </a:r>
          </a:p>
          <a:p>
            <a:r>
              <a:rPr lang="tr-TR" dirty="0">
                <a:solidFill>
                  <a:srgbClr val="2E2E2E"/>
                </a:solidFill>
                <a:latin typeface="NexusSerif"/>
              </a:rPr>
              <a:t>K</a:t>
            </a:r>
            <a:r>
              <a:rPr lang="tr-TR" b="0" i="0" dirty="0">
                <a:solidFill>
                  <a:srgbClr val="2E2E2E"/>
                </a:solidFill>
                <a:effectLst/>
                <a:latin typeface="NexusSerif"/>
              </a:rPr>
              <a:t>adınlar çalışma gruplarının sırasıyla %33.3 ve %41.7'sini oluşturuyormuş</a:t>
            </a:r>
          </a:p>
          <a:p>
            <a:r>
              <a:rPr lang="tr-TR" b="0" i="0" dirty="0">
                <a:solidFill>
                  <a:srgbClr val="2E2E2E"/>
                </a:solidFill>
                <a:effectLst/>
                <a:latin typeface="NexusSerif"/>
              </a:rPr>
              <a:t>Ortanca ağrı süresi </a:t>
            </a:r>
            <a:r>
              <a:rPr lang="tr-TR" b="0" i="0" dirty="0" err="1">
                <a:solidFill>
                  <a:srgbClr val="2E2E2E"/>
                </a:solidFill>
                <a:effectLst/>
                <a:latin typeface="NexusSerif"/>
              </a:rPr>
              <a:t>Lidokain</a:t>
            </a:r>
            <a:r>
              <a:rPr lang="tr-TR" b="0" i="0" dirty="0">
                <a:solidFill>
                  <a:srgbClr val="2E2E2E"/>
                </a:solidFill>
                <a:effectLst/>
                <a:latin typeface="NexusSerif"/>
              </a:rPr>
              <a:t> grubunda 120 dakika ve </a:t>
            </a:r>
            <a:r>
              <a:rPr lang="tr-TR" b="0" i="0" dirty="0" err="1">
                <a:solidFill>
                  <a:srgbClr val="2E2E2E"/>
                </a:solidFill>
                <a:effectLst/>
                <a:latin typeface="NexusSerif"/>
              </a:rPr>
              <a:t>Dexketoprofen</a:t>
            </a:r>
            <a:r>
              <a:rPr lang="tr-TR" b="0" i="0" dirty="0">
                <a:solidFill>
                  <a:srgbClr val="2E2E2E"/>
                </a:solidFill>
                <a:effectLst/>
                <a:latin typeface="NexusSerif"/>
              </a:rPr>
              <a:t> grubunda 160 dakikaymış</a:t>
            </a:r>
          </a:p>
          <a:p>
            <a:r>
              <a:rPr lang="tr-TR" b="0" i="0" dirty="0">
                <a:solidFill>
                  <a:srgbClr val="2E2E2E"/>
                </a:solidFill>
                <a:effectLst/>
                <a:latin typeface="NexusSerif"/>
              </a:rPr>
              <a:t>Hastaların acil servise başvuruda medyan VAS skoru iki grup için 8.0 </a:t>
            </a:r>
            <a:r>
              <a:rPr lang="tr-TR" dirty="0" err="1">
                <a:solidFill>
                  <a:srgbClr val="2E2E2E"/>
                </a:solidFill>
                <a:latin typeface="NexusSerif"/>
              </a:rPr>
              <a:t>miş</a:t>
            </a:r>
            <a:endParaRPr lang="tr-TR" dirty="0"/>
          </a:p>
        </p:txBody>
      </p:sp>
    </p:spTree>
    <p:extLst>
      <p:ext uri="{BB962C8B-B14F-4D97-AF65-F5344CB8AC3E}">
        <p14:creationId xmlns:p14="http://schemas.microsoft.com/office/powerpoint/2010/main" val="3987699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811724-2F95-4C33-8616-9F5CC22ED54A}"/>
              </a:ext>
            </a:extLst>
          </p:cNvPr>
          <p:cNvSpPr>
            <a:spLocks noGrp="1"/>
          </p:cNvSpPr>
          <p:nvPr>
            <p:ph type="title"/>
          </p:nvPr>
        </p:nvSpPr>
        <p:spPr/>
        <p:txBody>
          <a:bodyPr/>
          <a:lstStyle/>
          <a:p>
            <a:endParaRPr lang="tr-TR"/>
          </a:p>
        </p:txBody>
      </p:sp>
      <p:pic>
        <p:nvPicPr>
          <p:cNvPr id="5" name="İçerik Yer Tutucusu 4" descr="tablo içeren bir resim&#10;&#10;Açıklama otomatik olarak oluşturuldu">
            <a:extLst>
              <a:ext uri="{FF2B5EF4-FFF2-40B4-BE49-F238E27FC236}">
                <a16:creationId xmlns:a16="http://schemas.microsoft.com/office/drawing/2014/main" id="{F9D496EF-E4DD-4CD1-9A27-C500B57BD40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4591" y="1690688"/>
            <a:ext cx="8601075" cy="3686175"/>
          </a:xfrm>
        </p:spPr>
      </p:pic>
    </p:spTree>
    <p:extLst>
      <p:ext uri="{BB962C8B-B14F-4D97-AF65-F5344CB8AC3E}">
        <p14:creationId xmlns:p14="http://schemas.microsoft.com/office/powerpoint/2010/main" val="41020364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4C5296-1471-4999-B89F-681DABE082FD}"/>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A26E6DCF-9B50-4F8D-982B-F94C78F052CF}"/>
              </a:ext>
            </a:extLst>
          </p:cNvPr>
          <p:cNvSpPr>
            <a:spLocks noGrp="1"/>
          </p:cNvSpPr>
          <p:nvPr>
            <p:ph idx="1"/>
          </p:nvPr>
        </p:nvSpPr>
        <p:spPr/>
        <p:txBody>
          <a:bodyPr/>
          <a:lstStyle/>
          <a:p>
            <a:endParaRPr lang="tr-TR" b="0" i="0" dirty="0">
              <a:solidFill>
                <a:srgbClr val="2E2E2E"/>
              </a:solidFill>
              <a:effectLst/>
              <a:latin typeface="NexusSerif"/>
            </a:endParaRPr>
          </a:p>
          <a:p>
            <a:endParaRPr lang="tr-TR" dirty="0">
              <a:solidFill>
                <a:srgbClr val="2E2E2E"/>
              </a:solidFill>
              <a:latin typeface="NexusSerif"/>
            </a:endParaRPr>
          </a:p>
          <a:p>
            <a:r>
              <a:rPr lang="tr-TR" b="0" i="0" dirty="0">
                <a:solidFill>
                  <a:srgbClr val="2E2E2E"/>
                </a:solidFill>
                <a:effectLst/>
                <a:latin typeface="NexusSerif"/>
              </a:rPr>
              <a:t>T </a:t>
            </a:r>
            <a:r>
              <a:rPr lang="tr-TR" b="0" i="0" baseline="-25000" dirty="0">
                <a:solidFill>
                  <a:srgbClr val="2E2E2E"/>
                </a:solidFill>
                <a:effectLst/>
                <a:latin typeface="NexusSerif"/>
              </a:rPr>
              <a:t>0</a:t>
            </a:r>
            <a:r>
              <a:rPr lang="tr-TR" b="0" i="0" dirty="0">
                <a:solidFill>
                  <a:srgbClr val="2E2E2E"/>
                </a:solidFill>
                <a:effectLst/>
                <a:latin typeface="NexusSerif"/>
              </a:rPr>
              <a:t> -T </a:t>
            </a:r>
            <a:r>
              <a:rPr lang="tr-TR" b="0" i="0" baseline="-25000" dirty="0">
                <a:solidFill>
                  <a:srgbClr val="2E2E2E"/>
                </a:solidFill>
                <a:effectLst/>
                <a:latin typeface="NexusSerif"/>
              </a:rPr>
              <a:t>1</a:t>
            </a:r>
            <a:r>
              <a:rPr lang="tr-TR" b="0" i="0" dirty="0">
                <a:solidFill>
                  <a:srgbClr val="2E2E2E"/>
                </a:solidFill>
                <a:effectLst/>
                <a:latin typeface="NexusSerif"/>
              </a:rPr>
              <a:t> dönemi, T </a:t>
            </a:r>
            <a:r>
              <a:rPr lang="tr-TR" b="0" i="0" baseline="-25000" dirty="0">
                <a:solidFill>
                  <a:srgbClr val="2E2E2E"/>
                </a:solidFill>
                <a:effectLst/>
                <a:latin typeface="NexusSerif"/>
              </a:rPr>
              <a:t>0</a:t>
            </a:r>
            <a:r>
              <a:rPr lang="tr-TR" b="0" i="0" dirty="0">
                <a:solidFill>
                  <a:srgbClr val="2E2E2E"/>
                </a:solidFill>
                <a:effectLst/>
                <a:latin typeface="NexusSerif"/>
              </a:rPr>
              <a:t> -T </a:t>
            </a:r>
            <a:r>
              <a:rPr lang="tr-TR" b="0" i="0" baseline="-25000" dirty="0">
                <a:solidFill>
                  <a:srgbClr val="2E2E2E"/>
                </a:solidFill>
                <a:effectLst/>
                <a:latin typeface="NexusSerif"/>
              </a:rPr>
              <a:t>2</a:t>
            </a:r>
            <a:r>
              <a:rPr lang="tr-TR" b="0" i="0" dirty="0">
                <a:solidFill>
                  <a:srgbClr val="2E2E2E"/>
                </a:solidFill>
                <a:effectLst/>
                <a:latin typeface="NexusSerif"/>
              </a:rPr>
              <a:t> dönemi, T </a:t>
            </a:r>
            <a:r>
              <a:rPr lang="tr-TR" b="0" i="0" baseline="-25000" dirty="0">
                <a:solidFill>
                  <a:srgbClr val="2E2E2E"/>
                </a:solidFill>
                <a:effectLst/>
                <a:latin typeface="NexusSerif"/>
              </a:rPr>
              <a:t>0</a:t>
            </a:r>
            <a:r>
              <a:rPr lang="tr-TR" b="0" i="0" dirty="0">
                <a:solidFill>
                  <a:srgbClr val="2E2E2E"/>
                </a:solidFill>
                <a:effectLst/>
                <a:latin typeface="NexusSerif"/>
              </a:rPr>
              <a:t> -T </a:t>
            </a:r>
            <a:r>
              <a:rPr lang="tr-TR" b="0" i="0" baseline="-25000" dirty="0">
                <a:solidFill>
                  <a:srgbClr val="2E2E2E"/>
                </a:solidFill>
                <a:effectLst/>
                <a:latin typeface="NexusSerif"/>
              </a:rPr>
              <a:t>3</a:t>
            </a:r>
            <a:r>
              <a:rPr lang="tr-TR" b="0" i="0" dirty="0">
                <a:solidFill>
                  <a:srgbClr val="2E2E2E"/>
                </a:solidFill>
                <a:effectLst/>
                <a:latin typeface="NexusSerif"/>
              </a:rPr>
              <a:t> dönemi, T </a:t>
            </a:r>
            <a:r>
              <a:rPr lang="tr-TR" b="0" i="0" baseline="-25000" dirty="0">
                <a:solidFill>
                  <a:srgbClr val="2E2E2E"/>
                </a:solidFill>
                <a:effectLst/>
                <a:latin typeface="NexusSerif"/>
              </a:rPr>
              <a:t>0</a:t>
            </a:r>
            <a:r>
              <a:rPr lang="tr-TR" b="0" i="0" dirty="0">
                <a:solidFill>
                  <a:srgbClr val="2E2E2E"/>
                </a:solidFill>
                <a:effectLst/>
                <a:latin typeface="NexusSerif"/>
              </a:rPr>
              <a:t> -T </a:t>
            </a:r>
            <a:r>
              <a:rPr lang="tr-TR" b="0" i="0" baseline="-25000" dirty="0">
                <a:solidFill>
                  <a:srgbClr val="2E2E2E"/>
                </a:solidFill>
                <a:effectLst/>
                <a:latin typeface="NexusSerif"/>
              </a:rPr>
              <a:t>4</a:t>
            </a:r>
            <a:r>
              <a:rPr lang="tr-TR" b="0" i="0" dirty="0">
                <a:solidFill>
                  <a:srgbClr val="2E2E2E"/>
                </a:solidFill>
                <a:effectLst/>
                <a:latin typeface="NexusSerif"/>
              </a:rPr>
              <a:t> dönemi ve T </a:t>
            </a:r>
            <a:r>
              <a:rPr lang="tr-TR" b="0" i="0" baseline="-25000" dirty="0">
                <a:solidFill>
                  <a:srgbClr val="2E2E2E"/>
                </a:solidFill>
                <a:effectLst/>
                <a:latin typeface="NexusSerif"/>
              </a:rPr>
              <a:t>0</a:t>
            </a:r>
            <a:r>
              <a:rPr lang="tr-TR" b="0" i="0" dirty="0">
                <a:solidFill>
                  <a:srgbClr val="2E2E2E"/>
                </a:solidFill>
                <a:effectLst/>
                <a:latin typeface="NexusSerif"/>
              </a:rPr>
              <a:t> -T5 dönemindeki VAS skorlarının delta değerleri </a:t>
            </a:r>
            <a:r>
              <a:rPr lang="tr-TR" b="0" i="0" dirty="0" err="1">
                <a:solidFill>
                  <a:srgbClr val="2E2E2E"/>
                </a:solidFill>
                <a:effectLst/>
                <a:latin typeface="NexusSerif"/>
              </a:rPr>
              <a:t>Lidokain</a:t>
            </a:r>
            <a:r>
              <a:rPr lang="tr-TR" b="0" i="0" dirty="0">
                <a:solidFill>
                  <a:srgbClr val="2E2E2E"/>
                </a:solidFill>
                <a:effectLst/>
                <a:latin typeface="NexusSerif"/>
              </a:rPr>
              <a:t> grubunda </a:t>
            </a:r>
            <a:r>
              <a:rPr lang="tr-TR" b="0" i="0" dirty="0" err="1">
                <a:solidFill>
                  <a:srgbClr val="2E2E2E"/>
                </a:solidFill>
                <a:effectLst/>
                <a:latin typeface="NexusSerif"/>
              </a:rPr>
              <a:t>Deksketoprofen</a:t>
            </a:r>
            <a:r>
              <a:rPr lang="tr-TR" b="0" i="0" dirty="0">
                <a:solidFill>
                  <a:srgbClr val="2E2E2E"/>
                </a:solidFill>
                <a:effectLst/>
                <a:latin typeface="NexusSerif"/>
              </a:rPr>
              <a:t> grubuna göre istatistiksel olarak anlamlı derecede yüksekmiş.</a:t>
            </a:r>
            <a:endParaRPr lang="tr-TR" dirty="0"/>
          </a:p>
        </p:txBody>
      </p:sp>
    </p:spTree>
    <p:extLst>
      <p:ext uri="{BB962C8B-B14F-4D97-AF65-F5344CB8AC3E}">
        <p14:creationId xmlns:p14="http://schemas.microsoft.com/office/powerpoint/2010/main" val="1510446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76401C-CC59-42C1-A40B-5D6C90E498BF}"/>
              </a:ext>
            </a:extLst>
          </p:cNvPr>
          <p:cNvSpPr>
            <a:spLocks noGrp="1"/>
          </p:cNvSpPr>
          <p:nvPr>
            <p:ph type="title"/>
          </p:nvPr>
        </p:nvSpPr>
        <p:spPr/>
        <p:txBody>
          <a:bodyPr/>
          <a:lstStyle/>
          <a:p>
            <a:endParaRPr lang="tr-TR"/>
          </a:p>
        </p:txBody>
      </p:sp>
      <p:pic>
        <p:nvPicPr>
          <p:cNvPr id="5" name="İçerik Yer Tutucusu 4" descr="tablo içeren bir resim&#10;&#10;Açıklama otomatik olarak oluşturuldu">
            <a:extLst>
              <a:ext uri="{FF2B5EF4-FFF2-40B4-BE49-F238E27FC236}">
                <a16:creationId xmlns:a16="http://schemas.microsoft.com/office/drawing/2014/main" id="{4D9C0494-2F6A-4D3F-A71E-4744DF80AAE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232" y="1909187"/>
            <a:ext cx="11874768" cy="3617406"/>
          </a:xfrm>
        </p:spPr>
      </p:pic>
    </p:spTree>
    <p:extLst>
      <p:ext uri="{BB962C8B-B14F-4D97-AF65-F5344CB8AC3E}">
        <p14:creationId xmlns:p14="http://schemas.microsoft.com/office/powerpoint/2010/main" val="39720343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C4119D-6EA8-4BA4-AB7D-EC55408C1DD0}"/>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5517C9B-CA27-47B6-9779-80EAA3631C28}"/>
              </a:ext>
            </a:extLst>
          </p:cNvPr>
          <p:cNvSpPr>
            <a:spLocks noGrp="1"/>
          </p:cNvSpPr>
          <p:nvPr>
            <p:ph idx="1"/>
          </p:nvPr>
        </p:nvSpPr>
        <p:spPr/>
        <p:txBody>
          <a:bodyPr>
            <a:normAutofit fontScale="92500"/>
          </a:bodyPr>
          <a:lstStyle/>
          <a:p>
            <a:r>
              <a:rPr lang="tr-TR" b="0" i="0" dirty="0">
                <a:solidFill>
                  <a:srgbClr val="2E2E2E"/>
                </a:solidFill>
                <a:effectLst/>
                <a:latin typeface="NexusSerif"/>
              </a:rPr>
              <a:t>Tedaviden sonraki 48 saat içinde çalışma gruplarında acil servise tekrar başvuru oranı benzermiş</a:t>
            </a:r>
          </a:p>
          <a:p>
            <a:r>
              <a:rPr lang="tr-TR" b="0" i="0" dirty="0" err="1">
                <a:solidFill>
                  <a:srgbClr val="2E2E2E"/>
                </a:solidFill>
                <a:effectLst/>
                <a:latin typeface="NexusSerif"/>
              </a:rPr>
              <a:t>Lidokain</a:t>
            </a:r>
            <a:r>
              <a:rPr lang="tr-TR" b="0" i="0" dirty="0">
                <a:solidFill>
                  <a:srgbClr val="2E2E2E"/>
                </a:solidFill>
                <a:effectLst/>
                <a:latin typeface="NexusSerif"/>
              </a:rPr>
              <a:t> grubundaki üç hastada, </a:t>
            </a:r>
            <a:r>
              <a:rPr lang="tr-TR" b="0" i="0" dirty="0" err="1">
                <a:solidFill>
                  <a:srgbClr val="2E2E2E"/>
                </a:solidFill>
                <a:effectLst/>
                <a:latin typeface="NexusSerif"/>
              </a:rPr>
              <a:t>Deksketoprofen</a:t>
            </a:r>
            <a:r>
              <a:rPr lang="tr-TR" b="0" i="0" dirty="0">
                <a:solidFill>
                  <a:srgbClr val="2E2E2E"/>
                </a:solidFill>
                <a:effectLst/>
                <a:latin typeface="NexusSerif"/>
              </a:rPr>
              <a:t> grubunda iki hastada yan etki görülmüş</a:t>
            </a:r>
          </a:p>
          <a:p>
            <a:r>
              <a:rPr lang="tr-TR" b="0" i="0" dirty="0">
                <a:solidFill>
                  <a:srgbClr val="2E2E2E"/>
                </a:solidFill>
                <a:effectLst/>
                <a:latin typeface="NexusSerif"/>
              </a:rPr>
              <a:t>1 haftalık takip süresi boyunca çalışma grupları arasında herhangi bir yan etkinin ortaya çıkmasında istatistiksel olarak anlamlı bir fark yokmuş</a:t>
            </a:r>
          </a:p>
          <a:p>
            <a:r>
              <a:rPr lang="tr-TR" b="0" i="0" dirty="0" err="1">
                <a:solidFill>
                  <a:srgbClr val="2E2E2E"/>
                </a:solidFill>
                <a:effectLst/>
                <a:latin typeface="NexusSerif"/>
              </a:rPr>
              <a:t>Lidokain</a:t>
            </a:r>
            <a:r>
              <a:rPr lang="tr-TR" b="0" i="0" dirty="0">
                <a:solidFill>
                  <a:srgbClr val="2E2E2E"/>
                </a:solidFill>
                <a:effectLst/>
                <a:latin typeface="NexusSerif"/>
              </a:rPr>
              <a:t> grubunda iki hastada deri döküntüsü ve bir hastada iv enjeksiyon tarafında yanma, </a:t>
            </a:r>
            <a:r>
              <a:rPr lang="tr-TR" b="0" i="0" dirty="0" err="1">
                <a:solidFill>
                  <a:srgbClr val="2E2E2E"/>
                </a:solidFill>
                <a:effectLst/>
                <a:latin typeface="NexusSerif"/>
              </a:rPr>
              <a:t>Dexketoprofen</a:t>
            </a:r>
            <a:r>
              <a:rPr lang="tr-TR" b="0" i="0" dirty="0">
                <a:solidFill>
                  <a:srgbClr val="2E2E2E"/>
                </a:solidFill>
                <a:effectLst/>
                <a:latin typeface="NexusSerif"/>
              </a:rPr>
              <a:t> grubunda bir hastada iv enjeksiyonda kaşıntı ve bir hastada yanma vardı (veriler gösterilmemiştir). Tüm bu olumsuz olaylar geçiciymiş ve uygun tedavilerle çözülmüş</a:t>
            </a:r>
            <a:endParaRPr lang="tr-TR" dirty="0"/>
          </a:p>
        </p:txBody>
      </p:sp>
    </p:spTree>
    <p:extLst>
      <p:ext uri="{BB962C8B-B14F-4D97-AF65-F5344CB8AC3E}">
        <p14:creationId xmlns:p14="http://schemas.microsoft.com/office/powerpoint/2010/main" val="3328167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86865C-150C-4509-B0E8-0C30504D5B2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202FE4B-36EF-4ACD-A1EA-AABD024C9B95}"/>
              </a:ext>
            </a:extLst>
          </p:cNvPr>
          <p:cNvSpPr>
            <a:spLocks noGrp="1"/>
          </p:cNvSpPr>
          <p:nvPr>
            <p:ph idx="1"/>
          </p:nvPr>
        </p:nvSpPr>
        <p:spPr/>
        <p:txBody>
          <a:bodyPr/>
          <a:lstStyle/>
          <a:p>
            <a:r>
              <a:rPr lang="tr-TR" b="0" i="0" dirty="0">
                <a:solidFill>
                  <a:srgbClr val="2E2E2E"/>
                </a:solidFill>
                <a:effectLst/>
                <a:latin typeface="NexusSerif"/>
              </a:rPr>
              <a:t>Erişkinlerde en sık görülen birincil baş ağrısı bozukluğu türü olan gerilim tipi baş ağrısı, sosyoekonomik etkisi büyük olan önemli miktarda sağlık sorununa yol açmaktaymış</a:t>
            </a:r>
          </a:p>
          <a:p>
            <a:endParaRPr lang="tr-TR" b="0" i="0" dirty="0">
              <a:solidFill>
                <a:srgbClr val="2E2E2E"/>
              </a:solidFill>
              <a:effectLst/>
              <a:latin typeface="NexusSerif"/>
            </a:endParaRPr>
          </a:p>
          <a:p>
            <a:r>
              <a:rPr lang="tr-TR" b="0" i="0" dirty="0">
                <a:solidFill>
                  <a:srgbClr val="2E2E2E"/>
                </a:solidFill>
                <a:effectLst/>
                <a:latin typeface="NexusSerif"/>
              </a:rPr>
              <a:t>İş verimliliğinde azalma, sosyal aktivitelerde azalma ve yaşam kalitesinde bozulma gibi kişilerin günlük yaşamları üzerinde çok önemli bir etkisi olan kronik baş ağrısına ilerleyebilirmiş</a:t>
            </a:r>
          </a:p>
          <a:p>
            <a:endParaRPr lang="tr-TR" dirty="0"/>
          </a:p>
        </p:txBody>
      </p:sp>
    </p:spTree>
    <p:extLst>
      <p:ext uri="{BB962C8B-B14F-4D97-AF65-F5344CB8AC3E}">
        <p14:creationId xmlns:p14="http://schemas.microsoft.com/office/powerpoint/2010/main" val="3583055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10A98C-AB42-4591-BE26-BF5DBDD3939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0F97DAAF-AF6A-47C8-8144-D374F9520EF6}"/>
              </a:ext>
            </a:extLst>
          </p:cNvPr>
          <p:cNvSpPr>
            <a:spLocks noGrp="1"/>
          </p:cNvSpPr>
          <p:nvPr>
            <p:ph idx="1"/>
          </p:nvPr>
        </p:nvSpPr>
        <p:spPr/>
        <p:txBody>
          <a:bodyPr/>
          <a:lstStyle/>
          <a:p>
            <a:r>
              <a:rPr lang="tr-TR" b="0" i="0" dirty="0">
                <a:solidFill>
                  <a:srgbClr val="2E2E2E"/>
                </a:solidFill>
                <a:effectLst/>
                <a:latin typeface="NexusSerif"/>
              </a:rPr>
              <a:t>Bu </a:t>
            </a:r>
            <a:r>
              <a:rPr lang="tr-TR" b="0" i="0" dirty="0" err="1">
                <a:solidFill>
                  <a:srgbClr val="2E2E2E"/>
                </a:solidFill>
                <a:effectLst/>
                <a:latin typeface="NexusSerif"/>
              </a:rPr>
              <a:t>prospektif</a:t>
            </a:r>
            <a:r>
              <a:rPr lang="tr-TR" b="0" i="0" dirty="0">
                <a:solidFill>
                  <a:srgbClr val="2E2E2E"/>
                </a:solidFill>
                <a:effectLst/>
                <a:latin typeface="NexusSerif"/>
              </a:rPr>
              <a:t> çalışma, </a:t>
            </a:r>
            <a:r>
              <a:rPr lang="tr-TR" b="0" i="0" dirty="0" err="1">
                <a:solidFill>
                  <a:srgbClr val="2E2E2E"/>
                </a:solidFill>
                <a:effectLst/>
                <a:latin typeface="NexusSerif"/>
              </a:rPr>
              <a:t>lidokainin</a:t>
            </a:r>
            <a:r>
              <a:rPr lang="tr-TR" b="0" i="0" dirty="0">
                <a:solidFill>
                  <a:srgbClr val="2E2E2E"/>
                </a:solidFill>
                <a:effectLst/>
                <a:latin typeface="NexusSerif"/>
              </a:rPr>
              <a:t> sistemik uygulanmasının, gerilim tipi baş ağrısı olan hastalarda belirgin ağrı rahatlaması ile ilişkili olabileceğini bulmuş</a:t>
            </a:r>
          </a:p>
          <a:p>
            <a:r>
              <a:rPr lang="tr-TR" b="0" i="0" dirty="0">
                <a:solidFill>
                  <a:srgbClr val="2E2E2E"/>
                </a:solidFill>
                <a:effectLst/>
                <a:latin typeface="NexusSerif"/>
              </a:rPr>
              <a:t>Sistemik </a:t>
            </a:r>
            <a:r>
              <a:rPr lang="tr-TR" b="0" i="0" dirty="0" err="1">
                <a:solidFill>
                  <a:srgbClr val="2E2E2E"/>
                </a:solidFill>
                <a:effectLst/>
                <a:latin typeface="NexusSerif"/>
              </a:rPr>
              <a:t>lidokain</a:t>
            </a:r>
            <a:r>
              <a:rPr lang="tr-TR" b="0" i="0" dirty="0">
                <a:solidFill>
                  <a:srgbClr val="2E2E2E"/>
                </a:solidFill>
                <a:effectLst/>
                <a:latin typeface="NexusSerif"/>
              </a:rPr>
              <a:t> uygulaması, ağrı şiddetinde sistemik </a:t>
            </a:r>
            <a:r>
              <a:rPr lang="tr-TR" b="0" i="0" dirty="0" err="1">
                <a:solidFill>
                  <a:srgbClr val="2E2E2E"/>
                </a:solidFill>
                <a:effectLst/>
                <a:latin typeface="NexusSerif"/>
              </a:rPr>
              <a:t>NSAID'lerin</a:t>
            </a:r>
            <a:r>
              <a:rPr lang="tr-TR" b="0" i="0" dirty="0">
                <a:solidFill>
                  <a:srgbClr val="2E2E2E"/>
                </a:solidFill>
                <a:effectLst/>
                <a:latin typeface="NexusSerif"/>
              </a:rPr>
              <a:t> uygulanmasından önemli ölçüde daha fazla iyileşme ile ilişkilendirilmiş </a:t>
            </a:r>
          </a:p>
          <a:p>
            <a:r>
              <a:rPr lang="tr-TR" b="0" i="0" dirty="0">
                <a:solidFill>
                  <a:srgbClr val="2E2E2E"/>
                </a:solidFill>
                <a:effectLst/>
                <a:latin typeface="NexusSerif"/>
              </a:rPr>
              <a:t>Sunulan çalışmanın sonucu, sistemik </a:t>
            </a:r>
            <a:r>
              <a:rPr lang="tr-TR" b="0" i="0" dirty="0" err="1">
                <a:solidFill>
                  <a:srgbClr val="2E2E2E"/>
                </a:solidFill>
                <a:effectLst/>
                <a:latin typeface="NexusSerif"/>
              </a:rPr>
              <a:t>lidokain</a:t>
            </a:r>
            <a:r>
              <a:rPr lang="tr-TR" b="0" i="0" dirty="0">
                <a:solidFill>
                  <a:srgbClr val="2E2E2E"/>
                </a:solidFill>
                <a:effectLst/>
                <a:latin typeface="NexusSerif"/>
              </a:rPr>
              <a:t> uygulamasının baş ağrısı bozukluklarında ağrıyı hafifletmek için etkili bir tedavi seçeneği olup olmadığını araştıran çalışmaların sonuçlarıyla tutarlıymış</a:t>
            </a:r>
            <a:endParaRPr lang="tr-TR" dirty="0"/>
          </a:p>
        </p:txBody>
      </p:sp>
    </p:spTree>
    <p:extLst>
      <p:ext uri="{BB962C8B-B14F-4D97-AF65-F5344CB8AC3E}">
        <p14:creationId xmlns:p14="http://schemas.microsoft.com/office/powerpoint/2010/main" val="447310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6AD564-64AE-4FFB-906E-E8169F2E80C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492E880E-D2A2-4F7D-963D-2323897A0608}"/>
              </a:ext>
            </a:extLst>
          </p:cNvPr>
          <p:cNvSpPr>
            <a:spLocks noGrp="1"/>
          </p:cNvSpPr>
          <p:nvPr>
            <p:ph idx="1"/>
          </p:nvPr>
        </p:nvSpPr>
        <p:spPr/>
        <p:txBody>
          <a:bodyPr>
            <a:normAutofit/>
          </a:bodyPr>
          <a:lstStyle/>
          <a:p>
            <a:endParaRPr lang="tr-TR" b="0" i="0" dirty="0">
              <a:solidFill>
                <a:srgbClr val="2E2E2E"/>
              </a:solidFill>
              <a:effectLst/>
              <a:latin typeface="NexusSerif"/>
            </a:endParaRPr>
          </a:p>
          <a:p>
            <a:r>
              <a:rPr lang="tr-TR" b="0" i="0" dirty="0">
                <a:solidFill>
                  <a:srgbClr val="2E2E2E"/>
                </a:solidFill>
                <a:effectLst/>
                <a:latin typeface="NexusSerif"/>
              </a:rPr>
              <a:t>Ağrı araştırmasındaki diğer bir konu, uygulanan tedavinin ağrı kontrolünde etkili olup olmadığını değerlendirmek için ağrı şiddetinde ne kadar azalmanın gerekli olduğ</a:t>
            </a:r>
            <a:r>
              <a:rPr lang="tr-TR" dirty="0">
                <a:solidFill>
                  <a:srgbClr val="2E2E2E"/>
                </a:solidFill>
                <a:latin typeface="NexusSerif"/>
              </a:rPr>
              <a:t>uymuş</a:t>
            </a:r>
          </a:p>
          <a:p>
            <a:r>
              <a:rPr lang="tr-TR" b="0" i="0" dirty="0">
                <a:solidFill>
                  <a:srgbClr val="2E2E2E"/>
                </a:solidFill>
                <a:effectLst/>
                <a:latin typeface="NexusSerif"/>
              </a:rPr>
              <a:t>Çalışmada her iki grupta tedaviden 20, 30, 60, 90 ve 120 dakika sonra VAS skorunun delta değerini karşılaştırmışlar</a:t>
            </a:r>
          </a:p>
          <a:p>
            <a:r>
              <a:rPr lang="tr-TR" b="0" i="0" dirty="0">
                <a:solidFill>
                  <a:srgbClr val="2E2E2E"/>
                </a:solidFill>
                <a:effectLst/>
                <a:latin typeface="NexusSerif"/>
              </a:rPr>
              <a:t>Beş değerlendirme döneminde </a:t>
            </a:r>
            <a:r>
              <a:rPr lang="tr-TR" b="0" i="0" dirty="0" err="1">
                <a:solidFill>
                  <a:srgbClr val="2E2E2E"/>
                </a:solidFill>
                <a:effectLst/>
                <a:latin typeface="NexusSerif"/>
              </a:rPr>
              <a:t>lidokain</a:t>
            </a:r>
            <a:r>
              <a:rPr lang="tr-TR" b="0" i="0" dirty="0">
                <a:solidFill>
                  <a:srgbClr val="2E2E2E"/>
                </a:solidFill>
                <a:effectLst/>
                <a:latin typeface="NexusSerif"/>
              </a:rPr>
              <a:t> grubunun sistemik uygulamasındaki tüm delta değerleri sistemik </a:t>
            </a:r>
            <a:r>
              <a:rPr lang="tr-TR" b="0" i="0" dirty="0" err="1">
                <a:solidFill>
                  <a:srgbClr val="2E2E2E"/>
                </a:solidFill>
                <a:effectLst/>
                <a:latin typeface="NexusSerif"/>
              </a:rPr>
              <a:t>deksaketoprofen</a:t>
            </a:r>
            <a:r>
              <a:rPr lang="tr-TR" b="0" i="0" dirty="0">
                <a:solidFill>
                  <a:srgbClr val="2E2E2E"/>
                </a:solidFill>
                <a:effectLst/>
                <a:latin typeface="NexusSerif"/>
              </a:rPr>
              <a:t> grubundan anlamlı derecede yüksekmiş</a:t>
            </a:r>
          </a:p>
        </p:txBody>
      </p:sp>
    </p:spTree>
    <p:extLst>
      <p:ext uri="{BB962C8B-B14F-4D97-AF65-F5344CB8AC3E}">
        <p14:creationId xmlns:p14="http://schemas.microsoft.com/office/powerpoint/2010/main" val="2477648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0B0A3-B7D0-44A4-8021-0CB788F6BFD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FA88411-60E5-4B89-BDF4-8E930D8B0CEB}"/>
              </a:ext>
            </a:extLst>
          </p:cNvPr>
          <p:cNvSpPr>
            <a:spLocks noGrp="1"/>
          </p:cNvSpPr>
          <p:nvPr>
            <p:ph idx="1"/>
          </p:nvPr>
        </p:nvSpPr>
        <p:spPr/>
        <p:txBody>
          <a:bodyPr/>
          <a:lstStyle/>
          <a:p>
            <a:r>
              <a:rPr lang="tr-TR" b="0" i="0" dirty="0">
                <a:solidFill>
                  <a:srgbClr val="2E2E2E"/>
                </a:solidFill>
                <a:effectLst/>
                <a:latin typeface="NexusSerif"/>
              </a:rPr>
              <a:t>Tedaviden sonraki 48 saat içinde acil servise tekrar başvuru oranı benzermiş ve 1 haftalık takip süresi boyunca çalışma grupları arasında herhangi bir yan etkinin ortaya çıkmasında istatistiksel olarak anlamlı bir fark yokmuş</a:t>
            </a:r>
          </a:p>
          <a:p>
            <a:endParaRPr lang="tr-TR" b="0" i="0" dirty="0">
              <a:solidFill>
                <a:srgbClr val="2E2E2E"/>
              </a:solidFill>
              <a:effectLst/>
              <a:latin typeface="NexusSerif"/>
            </a:endParaRPr>
          </a:p>
          <a:p>
            <a:r>
              <a:rPr lang="tr-TR" b="0" i="0" dirty="0">
                <a:solidFill>
                  <a:srgbClr val="2E2E2E"/>
                </a:solidFill>
                <a:effectLst/>
                <a:latin typeface="NexusSerif"/>
              </a:rPr>
              <a:t> Bulguları, benzer yeniden kabul oranları ve benzer yan etkilerle </a:t>
            </a:r>
            <a:r>
              <a:rPr lang="tr-TR" b="0" i="0" dirty="0" err="1">
                <a:solidFill>
                  <a:srgbClr val="2E2E2E"/>
                </a:solidFill>
                <a:effectLst/>
                <a:latin typeface="NexusSerif"/>
              </a:rPr>
              <a:t>lidokainin</a:t>
            </a:r>
            <a:r>
              <a:rPr lang="tr-TR" b="0" i="0" dirty="0">
                <a:solidFill>
                  <a:srgbClr val="2E2E2E"/>
                </a:solidFill>
                <a:effectLst/>
                <a:latin typeface="NexusSerif"/>
              </a:rPr>
              <a:t> sistemik uygulamasının daha etkili olduğunu göstermekteymiş</a:t>
            </a:r>
            <a:endParaRPr lang="tr-TR" dirty="0"/>
          </a:p>
          <a:p>
            <a:endParaRPr lang="tr-TR" dirty="0"/>
          </a:p>
        </p:txBody>
      </p:sp>
    </p:spTree>
    <p:extLst>
      <p:ext uri="{BB962C8B-B14F-4D97-AF65-F5344CB8AC3E}">
        <p14:creationId xmlns:p14="http://schemas.microsoft.com/office/powerpoint/2010/main" val="3744615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F52042-C664-485C-A1C0-063AEFC7726E}"/>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D100D692-E145-446F-9F96-C446C9F39420}"/>
              </a:ext>
            </a:extLst>
          </p:cNvPr>
          <p:cNvSpPr>
            <a:spLocks noGrp="1"/>
          </p:cNvSpPr>
          <p:nvPr>
            <p:ph idx="1"/>
          </p:nvPr>
        </p:nvSpPr>
        <p:spPr/>
        <p:txBody>
          <a:bodyPr>
            <a:normAutofit/>
          </a:bodyPr>
          <a:lstStyle/>
          <a:p>
            <a:r>
              <a:rPr lang="tr-TR" b="0" i="0" dirty="0">
                <a:solidFill>
                  <a:srgbClr val="2E2E2E"/>
                </a:solidFill>
                <a:effectLst/>
                <a:latin typeface="NexusSerif"/>
              </a:rPr>
              <a:t>İnsanların çoğu, </a:t>
            </a:r>
            <a:r>
              <a:rPr lang="tr-TR" b="0" i="0" dirty="0" err="1">
                <a:solidFill>
                  <a:srgbClr val="2E2E2E"/>
                </a:solidFill>
                <a:effectLst/>
                <a:latin typeface="NexusSerif"/>
              </a:rPr>
              <a:t>parasetamol</a:t>
            </a:r>
            <a:r>
              <a:rPr lang="tr-TR" b="0" i="0" dirty="0">
                <a:solidFill>
                  <a:srgbClr val="2E2E2E"/>
                </a:solidFill>
                <a:effectLst/>
                <a:latin typeface="NexusSerif"/>
              </a:rPr>
              <a:t> ve </a:t>
            </a:r>
            <a:r>
              <a:rPr lang="tr-TR" b="0" i="0" dirty="0" err="1">
                <a:solidFill>
                  <a:srgbClr val="2E2E2E"/>
                </a:solidFill>
                <a:effectLst/>
                <a:latin typeface="NexusSerif"/>
              </a:rPr>
              <a:t>steroid</a:t>
            </a:r>
            <a:r>
              <a:rPr lang="tr-TR" b="0" i="0" dirty="0">
                <a:solidFill>
                  <a:srgbClr val="2E2E2E"/>
                </a:solidFill>
                <a:effectLst/>
                <a:latin typeface="NexusSerif"/>
              </a:rPr>
              <a:t> olmayan anti-</a:t>
            </a:r>
            <a:r>
              <a:rPr lang="tr-TR" b="0" i="0" dirty="0" err="1">
                <a:solidFill>
                  <a:srgbClr val="2E2E2E"/>
                </a:solidFill>
                <a:effectLst/>
                <a:latin typeface="NexusSerif"/>
              </a:rPr>
              <a:t>inflamatuar</a:t>
            </a:r>
            <a:r>
              <a:rPr lang="tr-TR" b="0" i="0" dirty="0">
                <a:solidFill>
                  <a:srgbClr val="2E2E2E"/>
                </a:solidFill>
                <a:effectLst/>
                <a:latin typeface="NexusSerif"/>
              </a:rPr>
              <a:t> ilaçlar gibi reçetesiz satılan analjezikler kullandığını bildirmiş ve bu ilaçların algılanan etkinliği nispeten düşükmüş</a:t>
            </a:r>
          </a:p>
          <a:p>
            <a:r>
              <a:rPr lang="tr-TR" b="0" i="0" dirty="0" err="1">
                <a:solidFill>
                  <a:srgbClr val="2E2E2E"/>
                </a:solidFill>
                <a:effectLst/>
                <a:latin typeface="NexusSerif"/>
              </a:rPr>
              <a:t>Parasetamol</a:t>
            </a:r>
            <a:r>
              <a:rPr lang="tr-TR" b="0" i="0" dirty="0">
                <a:solidFill>
                  <a:srgbClr val="2E2E2E"/>
                </a:solidFill>
                <a:effectLst/>
                <a:latin typeface="NexusSerif"/>
              </a:rPr>
              <a:t> ve </a:t>
            </a:r>
            <a:r>
              <a:rPr lang="tr-TR" b="0" i="0" dirty="0" err="1">
                <a:solidFill>
                  <a:srgbClr val="2E2E2E"/>
                </a:solidFill>
                <a:effectLst/>
                <a:latin typeface="NexusSerif"/>
              </a:rPr>
              <a:t>nonsteroidal</a:t>
            </a:r>
            <a:r>
              <a:rPr lang="tr-TR" b="0" i="0" dirty="0">
                <a:solidFill>
                  <a:srgbClr val="2E2E2E"/>
                </a:solidFill>
                <a:effectLst/>
                <a:latin typeface="NexusSerif"/>
              </a:rPr>
              <a:t> ilaçlar dışında çeşitli </a:t>
            </a:r>
            <a:r>
              <a:rPr lang="tr-TR" b="0" i="0" dirty="0" err="1">
                <a:solidFill>
                  <a:srgbClr val="2E2E2E"/>
                </a:solidFill>
                <a:effectLst/>
                <a:latin typeface="NexusSerif"/>
              </a:rPr>
              <a:t>parenteral</a:t>
            </a:r>
            <a:r>
              <a:rPr lang="tr-TR" b="0" i="0" dirty="0">
                <a:solidFill>
                  <a:srgbClr val="2E2E2E"/>
                </a:solidFill>
                <a:effectLst/>
                <a:latin typeface="NexusSerif"/>
              </a:rPr>
              <a:t> ilaçlar araştırılmış, bazıları </a:t>
            </a:r>
            <a:r>
              <a:rPr lang="tr-TR" b="0" i="0" dirty="0" err="1">
                <a:solidFill>
                  <a:srgbClr val="2E2E2E"/>
                </a:solidFill>
                <a:effectLst/>
                <a:latin typeface="NexusSerif"/>
              </a:rPr>
              <a:t>klorpromazin</a:t>
            </a:r>
            <a:r>
              <a:rPr lang="tr-TR" b="0" i="0" dirty="0">
                <a:solidFill>
                  <a:srgbClr val="2E2E2E"/>
                </a:solidFill>
                <a:effectLst/>
                <a:latin typeface="NexusSerif"/>
              </a:rPr>
              <a:t> ve </a:t>
            </a:r>
            <a:r>
              <a:rPr lang="tr-TR" b="0" i="0" dirty="0" err="1">
                <a:solidFill>
                  <a:srgbClr val="2E2E2E"/>
                </a:solidFill>
                <a:effectLst/>
                <a:latin typeface="NexusSerif"/>
              </a:rPr>
              <a:t>metoklopramid</a:t>
            </a:r>
            <a:r>
              <a:rPr lang="tr-TR" b="0" i="0" dirty="0">
                <a:solidFill>
                  <a:srgbClr val="2E2E2E"/>
                </a:solidFill>
                <a:effectLst/>
                <a:latin typeface="NexusSerif"/>
              </a:rPr>
              <a:t> gibi etkili bulunurken, diğerleri </a:t>
            </a:r>
            <a:r>
              <a:rPr lang="tr-TR" b="0" i="0" dirty="0" err="1">
                <a:solidFill>
                  <a:srgbClr val="2E2E2E"/>
                </a:solidFill>
                <a:effectLst/>
                <a:latin typeface="NexusSerif"/>
              </a:rPr>
              <a:t>mepivakain</a:t>
            </a:r>
            <a:r>
              <a:rPr lang="tr-TR" b="0" i="0" dirty="0">
                <a:solidFill>
                  <a:srgbClr val="2E2E2E"/>
                </a:solidFill>
                <a:effectLst/>
                <a:latin typeface="NexusSerif"/>
              </a:rPr>
              <a:t> veya </a:t>
            </a:r>
            <a:r>
              <a:rPr lang="tr-TR" b="0" i="0" dirty="0" err="1">
                <a:solidFill>
                  <a:srgbClr val="2E2E2E"/>
                </a:solidFill>
                <a:effectLst/>
                <a:latin typeface="NexusSerif"/>
              </a:rPr>
              <a:t>sumatriptan</a:t>
            </a:r>
            <a:r>
              <a:rPr lang="tr-TR" b="0" i="0" dirty="0">
                <a:solidFill>
                  <a:srgbClr val="2E2E2E"/>
                </a:solidFill>
                <a:effectLst/>
                <a:latin typeface="NexusSerif"/>
              </a:rPr>
              <a:t> kadar etkili bulunmamış</a:t>
            </a:r>
          </a:p>
          <a:p>
            <a:r>
              <a:rPr lang="tr-TR" b="0" i="0" dirty="0">
                <a:solidFill>
                  <a:srgbClr val="2E2E2E"/>
                </a:solidFill>
                <a:effectLst/>
                <a:latin typeface="NexusSerif"/>
              </a:rPr>
              <a:t>Küçük bir örneklem büyüklüğü de dahil olmak üzere tek bir merkezle yaptıkları çalışmada </a:t>
            </a:r>
            <a:r>
              <a:rPr lang="tr-TR" b="0" i="0" dirty="0" err="1">
                <a:solidFill>
                  <a:srgbClr val="2E2E2E"/>
                </a:solidFill>
                <a:effectLst/>
                <a:latin typeface="NexusSerif"/>
              </a:rPr>
              <a:t>lidokainin</a:t>
            </a:r>
            <a:r>
              <a:rPr lang="tr-TR" b="0" i="0" dirty="0">
                <a:solidFill>
                  <a:srgbClr val="2E2E2E"/>
                </a:solidFill>
                <a:effectLst/>
                <a:latin typeface="NexusSerif"/>
              </a:rPr>
              <a:t> sistemik uygulamasının ağrının giderilmesinde etkili olduğu bulunmuş</a:t>
            </a:r>
            <a:endParaRPr lang="tr-TR" dirty="0"/>
          </a:p>
        </p:txBody>
      </p:sp>
    </p:spTree>
    <p:extLst>
      <p:ext uri="{BB962C8B-B14F-4D97-AF65-F5344CB8AC3E}">
        <p14:creationId xmlns:p14="http://schemas.microsoft.com/office/powerpoint/2010/main" val="82246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A506F8-ED83-4C6A-9B18-3B1729AC1C1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7AC3FA18-916D-4E45-9F47-1BF56FE769D5}"/>
              </a:ext>
            </a:extLst>
          </p:cNvPr>
          <p:cNvSpPr>
            <a:spLocks noGrp="1"/>
          </p:cNvSpPr>
          <p:nvPr>
            <p:ph idx="1"/>
          </p:nvPr>
        </p:nvSpPr>
        <p:spPr/>
        <p:txBody>
          <a:bodyPr/>
          <a:lstStyle/>
          <a:p>
            <a:r>
              <a:rPr lang="tr-TR" b="0" i="0" dirty="0">
                <a:solidFill>
                  <a:srgbClr val="2E2E2E"/>
                </a:solidFill>
                <a:effectLst/>
                <a:latin typeface="NexusSerif"/>
              </a:rPr>
              <a:t>Genel popülasyonda yaşam boyu </a:t>
            </a:r>
            <a:r>
              <a:rPr lang="tr-TR" b="0" i="0" dirty="0" err="1">
                <a:solidFill>
                  <a:srgbClr val="2E2E2E"/>
                </a:solidFill>
                <a:effectLst/>
                <a:latin typeface="NexusSerif"/>
              </a:rPr>
              <a:t>prevalansı</a:t>
            </a:r>
            <a:r>
              <a:rPr lang="tr-TR" b="0" i="0" dirty="0">
                <a:solidFill>
                  <a:srgbClr val="2E2E2E"/>
                </a:solidFill>
                <a:effectLst/>
                <a:latin typeface="NexusSerif"/>
              </a:rPr>
              <a:t> %30 ile %78 arasında değişen gerilim tipi baş ağrısı, </a:t>
            </a:r>
            <a:r>
              <a:rPr lang="tr-TR" b="0" i="0" dirty="0" err="1">
                <a:solidFill>
                  <a:srgbClr val="2E2E2E"/>
                </a:solidFill>
                <a:effectLst/>
                <a:latin typeface="NexusSerif"/>
              </a:rPr>
              <a:t>epizodik</a:t>
            </a:r>
            <a:r>
              <a:rPr lang="tr-TR" b="0" i="0" dirty="0">
                <a:solidFill>
                  <a:srgbClr val="2E2E2E"/>
                </a:solidFill>
                <a:effectLst/>
                <a:latin typeface="NexusSerif"/>
              </a:rPr>
              <a:t> veya kronik olabilir</a:t>
            </a:r>
          </a:p>
          <a:p>
            <a:r>
              <a:rPr lang="tr-TR" b="0" i="0" dirty="0">
                <a:solidFill>
                  <a:srgbClr val="2E2E2E"/>
                </a:solidFill>
                <a:effectLst/>
                <a:latin typeface="NexusSerif"/>
              </a:rPr>
              <a:t>Seyrek </a:t>
            </a:r>
            <a:r>
              <a:rPr lang="tr-TR" b="0" i="0" dirty="0" err="1">
                <a:solidFill>
                  <a:srgbClr val="2E2E2E"/>
                </a:solidFill>
                <a:effectLst/>
                <a:latin typeface="NexusSerif"/>
              </a:rPr>
              <a:t>epizodik</a:t>
            </a:r>
            <a:r>
              <a:rPr lang="tr-TR" b="0" i="0" dirty="0">
                <a:solidFill>
                  <a:srgbClr val="2E2E2E"/>
                </a:solidFill>
                <a:effectLst/>
                <a:latin typeface="NexusSerif"/>
              </a:rPr>
              <a:t> veya sık olabilen </a:t>
            </a:r>
            <a:r>
              <a:rPr lang="tr-TR" b="0" i="0" dirty="0" err="1">
                <a:solidFill>
                  <a:srgbClr val="2E2E2E"/>
                </a:solidFill>
                <a:effectLst/>
                <a:latin typeface="NexusSerif"/>
              </a:rPr>
              <a:t>epizodik</a:t>
            </a:r>
            <a:r>
              <a:rPr lang="tr-TR" b="0" i="0" dirty="0">
                <a:solidFill>
                  <a:srgbClr val="2E2E2E"/>
                </a:solidFill>
                <a:effectLst/>
                <a:latin typeface="NexusSerif"/>
              </a:rPr>
              <a:t> gerilim tipi baş ağrısının sosyoekonomik etkisi yüksektir</a:t>
            </a:r>
          </a:p>
          <a:p>
            <a:r>
              <a:rPr lang="tr-TR" b="0" i="0" dirty="0">
                <a:solidFill>
                  <a:srgbClr val="2E2E2E"/>
                </a:solidFill>
                <a:effectLst/>
                <a:latin typeface="NexusSerif"/>
              </a:rPr>
              <a:t>Gerilim tipi baş ağrısı, 2016'daki Küresel Hastalık Yükü Çalışmasında tüm hastalıklar arasında üçüncü en yaygın hastalık olarak rapor edilmiş ve baş ağrısı, birinci basamak ve acil servislere en sık başvuru nedenlerinden birini oluşturmaktadır</a:t>
            </a:r>
            <a:endParaRPr lang="tr-TR" dirty="0"/>
          </a:p>
        </p:txBody>
      </p:sp>
    </p:spTree>
    <p:extLst>
      <p:ext uri="{BB962C8B-B14F-4D97-AF65-F5344CB8AC3E}">
        <p14:creationId xmlns:p14="http://schemas.microsoft.com/office/powerpoint/2010/main" val="14042290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49DF31-0ED6-493E-B8D2-F6D709E940EF}"/>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9519FCD6-BB1B-47F7-8F04-12B2E6E9999F}"/>
              </a:ext>
            </a:extLst>
          </p:cNvPr>
          <p:cNvSpPr>
            <a:spLocks noGrp="1"/>
          </p:cNvSpPr>
          <p:nvPr>
            <p:ph idx="1"/>
          </p:nvPr>
        </p:nvSpPr>
        <p:spPr/>
        <p:txBody>
          <a:bodyPr/>
          <a:lstStyle/>
          <a:p>
            <a:r>
              <a:rPr lang="tr-TR" b="0" i="0" dirty="0">
                <a:solidFill>
                  <a:srgbClr val="2E2E2E"/>
                </a:solidFill>
                <a:effectLst/>
                <a:latin typeface="NexusSerif"/>
              </a:rPr>
              <a:t>Gerilim tipi baş ağrısı, her iki cinsiyette ve tüm yaş gruplarında, özellikle 15-49 yaş arası kişilerde ve kadınlarda külfetli önemli bir halk sağlığı sorunuymuş</a:t>
            </a:r>
          </a:p>
          <a:p>
            <a:r>
              <a:rPr lang="tr-TR" b="0" i="0" dirty="0">
                <a:solidFill>
                  <a:srgbClr val="2E2E2E"/>
                </a:solidFill>
                <a:effectLst/>
                <a:latin typeface="NexusSerif"/>
              </a:rPr>
              <a:t>Baş ağrısı bozukluklarının dünya çapında ilaç aşırı kullanımına yol açan başlıca rahatsızlıklardan biri olduğu gösterilmiş</a:t>
            </a:r>
          </a:p>
          <a:p>
            <a:r>
              <a:rPr lang="tr-TR" b="0" i="0" dirty="0" err="1">
                <a:solidFill>
                  <a:srgbClr val="2E2E2E"/>
                </a:solidFill>
                <a:effectLst/>
                <a:latin typeface="NexusSerif"/>
              </a:rPr>
              <a:t>Lidokainin</a:t>
            </a:r>
            <a:r>
              <a:rPr lang="tr-TR" b="0" i="0" dirty="0">
                <a:solidFill>
                  <a:srgbClr val="2E2E2E"/>
                </a:solidFill>
                <a:effectLst/>
                <a:latin typeface="NexusSerif"/>
              </a:rPr>
              <a:t> sistemik uygulaması, geçici veya geri dönüşümlü </a:t>
            </a:r>
            <a:r>
              <a:rPr lang="tr-TR" b="0" i="0" dirty="0" err="1">
                <a:solidFill>
                  <a:srgbClr val="2E2E2E"/>
                </a:solidFill>
                <a:effectLst/>
                <a:latin typeface="NexusSerif"/>
              </a:rPr>
              <a:t>advers</a:t>
            </a:r>
            <a:r>
              <a:rPr lang="tr-TR" b="0" i="0" dirty="0">
                <a:solidFill>
                  <a:srgbClr val="2E2E2E"/>
                </a:solidFill>
                <a:effectLst/>
                <a:latin typeface="NexusSerif"/>
              </a:rPr>
              <a:t> reaksiyonlara sahipmiş (deri döküntüsü ve </a:t>
            </a:r>
            <a:r>
              <a:rPr lang="tr-TR" b="0" i="0" dirty="0" err="1">
                <a:solidFill>
                  <a:srgbClr val="2E2E2E"/>
                </a:solidFill>
                <a:effectLst/>
                <a:latin typeface="NexusSerif"/>
              </a:rPr>
              <a:t>intravenöz</a:t>
            </a:r>
            <a:r>
              <a:rPr lang="tr-TR" b="0" i="0" dirty="0">
                <a:solidFill>
                  <a:srgbClr val="2E2E2E"/>
                </a:solidFill>
                <a:effectLst/>
                <a:latin typeface="NexusSerif"/>
              </a:rPr>
              <a:t> enjeksiyon tarafında yanma) </a:t>
            </a:r>
          </a:p>
          <a:p>
            <a:r>
              <a:rPr lang="tr-TR" b="0" i="0" dirty="0">
                <a:solidFill>
                  <a:srgbClr val="2E2E2E"/>
                </a:solidFill>
                <a:effectLst/>
                <a:latin typeface="NexusSerif"/>
              </a:rPr>
              <a:t>Bulguları, </a:t>
            </a:r>
            <a:r>
              <a:rPr lang="tr-TR" b="0" i="0" dirty="0" err="1">
                <a:solidFill>
                  <a:srgbClr val="2E2E2E"/>
                </a:solidFill>
                <a:effectLst/>
                <a:latin typeface="NexusSerif"/>
              </a:rPr>
              <a:t>lidokainin</a:t>
            </a:r>
            <a:r>
              <a:rPr lang="tr-TR" b="0" i="0" dirty="0">
                <a:solidFill>
                  <a:srgbClr val="2E2E2E"/>
                </a:solidFill>
                <a:effectLst/>
                <a:latin typeface="NexusSerif"/>
              </a:rPr>
              <a:t> sistemik uygulamasının iyi </a:t>
            </a:r>
            <a:r>
              <a:rPr lang="tr-TR" b="0" i="0" dirty="0" err="1">
                <a:solidFill>
                  <a:srgbClr val="2E2E2E"/>
                </a:solidFill>
                <a:effectLst/>
                <a:latin typeface="NexusSerif"/>
              </a:rPr>
              <a:t>tolere</a:t>
            </a:r>
            <a:r>
              <a:rPr lang="tr-TR" b="0" i="0" dirty="0">
                <a:solidFill>
                  <a:srgbClr val="2E2E2E"/>
                </a:solidFill>
                <a:effectLst/>
                <a:latin typeface="NexusSerif"/>
              </a:rPr>
              <a:t> edilebilir olduğunu ve minimal yan etkilere sahip olduğunu göstermekteymiş</a:t>
            </a:r>
            <a:endParaRPr lang="tr-TR" dirty="0"/>
          </a:p>
        </p:txBody>
      </p:sp>
    </p:spTree>
    <p:extLst>
      <p:ext uri="{BB962C8B-B14F-4D97-AF65-F5344CB8AC3E}">
        <p14:creationId xmlns:p14="http://schemas.microsoft.com/office/powerpoint/2010/main" val="3213963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A4BBBF-FD1E-4445-BD00-33684782F01A}"/>
              </a:ext>
            </a:extLst>
          </p:cNvPr>
          <p:cNvSpPr>
            <a:spLocks noGrp="1"/>
          </p:cNvSpPr>
          <p:nvPr>
            <p:ph type="title"/>
          </p:nvPr>
        </p:nvSpPr>
        <p:spPr/>
        <p:txBody>
          <a:bodyPr/>
          <a:lstStyle/>
          <a:p>
            <a:r>
              <a:rPr lang="tr-TR" b="0" i="0" dirty="0">
                <a:effectLst/>
              </a:rPr>
              <a:t>SINIRLAMALAR</a:t>
            </a:r>
            <a:br>
              <a:rPr lang="tr-TR" b="0" i="0" dirty="0">
                <a:solidFill>
                  <a:srgbClr val="505050"/>
                </a:solidFill>
                <a:effectLst/>
                <a:latin typeface="NexusSerif"/>
              </a:rPr>
            </a:br>
            <a:endParaRPr lang="tr-TR" dirty="0"/>
          </a:p>
        </p:txBody>
      </p:sp>
      <p:sp>
        <p:nvSpPr>
          <p:cNvPr id="3" name="İçerik Yer Tutucusu 2">
            <a:extLst>
              <a:ext uri="{FF2B5EF4-FFF2-40B4-BE49-F238E27FC236}">
                <a16:creationId xmlns:a16="http://schemas.microsoft.com/office/drawing/2014/main" id="{A15B3A72-8D50-42A7-AE7B-12BA5B1C1823}"/>
              </a:ext>
            </a:extLst>
          </p:cNvPr>
          <p:cNvSpPr>
            <a:spLocks noGrp="1"/>
          </p:cNvSpPr>
          <p:nvPr>
            <p:ph idx="1"/>
          </p:nvPr>
        </p:nvSpPr>
        <p:spPr/>
        <p:txBody>
          <a:bodyPr>
            <a:normAutofit/>
          </a:bodyPr>
          <a:lstStyle/>
          <a:p>
            <a:pPr algn="l"/>
            <a:r>
              <a:rPr lang="tr-TR" b="0" i="0" dirty="0">
                <a:solidFill>
                  <a:srgbClr val="2E2E2E"/>
                </a:solidFill>
                <a:effectLst/>
                <a:latin typeface="NexusSerif"/>
              </a:rPr>
              <a:t>İlk sınırlama, çalışmanın sonuçlarının kısa vadeli geçerliliğiymiş ve bu sonuçlar, ağrının giderilmesinin uzun vadeli kalıcılığını tahmin etmek için yeterli olmayabilirmiş</a:t>
            </a:r>
          </a:p>
          <a:p>
            <a:pPr algn="l"/>
            <a:r>
              <a:rPr lang="tr-TR" b="0" i="0" dirty="0">
                <a:solidFill>
                  <a:srgbClr val="2E2E2E"/>
                </a:solidFill>
                <a:effectLst/>
                <a:latin typeface="NexusSerif"/>
              </a:rPr>
              <a:t>Ayda ortalama 15 gün veya daha fazla, yılda ortalama 3 aydan fazla ortaya çıkan kronik gerilim tipi baş ağrısı olan hastaları değil, sadece </a:t>
            </a:r>
            <a:r>
              <a:rPr lang="tr-TR" b="0" i="0" dirty="0" err="1">
                <a:solidFill>
                  <a:srgbClr val="2E2E2E"/>
                </a:solidFill>
                <a:effectLst/>
                <a:latin typeface="NexusSerif"/>
              </a:rPr>
              <a:t>epizodik</a:t>
            </a:r>
            <a:r>
              <a:rPr lang="tr-TR" b="0" i="0" dirty="0">
                <a:solidFill>
                  <a:srgbClr val="2E2E2E"/>
                </a:solidFill>
                <a:effectLst/>
                <a:latin typeface="NexusSerif"/>
              </a:rPr>
              <a:t> gerilim tipi baş ağrısı olan hastaları dahil edilmiş</a:t>
            </a:r>
          </a:p>
          <a:p>
            <a:pPr algn="l"/>
            <a:r>
              <a:rPr lang="tr-TR" b="0" i="0" dirty="0">
                <a:solidFill>
                  <a:srgbClr val="2E2E2E"/>
                </a:solidFill>
                <a:effectLst/>
                <a:latin typeface="NexusSerif"/>
              </a:rPr>
              <a:t>Bir diğer kısıtlılık, çalışmanın tek merkezli tasarımının nispeten küçük bir örneklem büyüklüğüne sahip olmasıdır; bu, sonuçların </a:t>
            </a:r>
            <a:r>
              <a:rPr lang="tr-TR" b="0" i="0" dirty="0" err="1">
                <a:solidFill>
                  <a:srgbClr val="2E2E2E"/>
                </a:solidFill>
                <a:effectLst/>
                <a:latin typeface="NexusSerif"/>
              </a:rPr>
              <a:t>epizodik</a:t>
            </a:r>
            <a:r>
              <a:rPr lang="tr-TR" b="0" i="0" dirty="0">
                <a:solidFill>
                  <a:srgbClr val="2E2E2E"/>
                </a:solidFill>
                <a:effectLst/>
                <a:latin typeface="NexusSerif"/>
              </a:rPr>
              <a:t> gerilim tipi baş ağrısı dışında baş ağrısı çeken tüm hastalara </a:t>
            </a:r>
            <a:r>
              <a:rPr lang="tr-TR" b="0" i="0" dirty="0" err="1">
                <a:solidFill>
                  <a:srgbClr val="2E2E2E"/>
                </a:solidFill>
                <a:effectLst/>
                <a:latin typeface="NexusSerif"/>
              </a:rPr>
              <a:t>genellenebilirliğini</a:t>
            </a:r>
            <a:r>
              <a:rPr lang="tr-TR" b="0" i="0" dirty="0">
                <a:solidFill>
                  <a:srgbClr val="2E2E2E"/>
                </a:solidFill>
                <a:effectLst/>
                <a:latin typeface="NexusSerif"/>
              </a:rPr>
              <a:t> sınırlamaktadır. </a:t>
            </a:r>
            <a:endParaRPr lang="tr-TR" dirty="0"/>
          </a:p>
        </p:txBody>
      </p:sp>
    </p:spTree>
    <p:extLst>
      <p:ext uri="{BB962C8B-B14F-4D97-AF65-F5344CB8AC3E}">
        <p14:creationId xmlns:p14="http://schemas.microsoft.com/office/powerpoint/2010/main" val="8108141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7691E3-EDF2-4BAA-BE25-2E3D84E18067}"/>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A3AD0BD3-E39D-47C2-946E-5E14E7F6AD4A}"/>
              </a:ext>
            </a:extLst>
          </p:cNvPr>
          <p:cNvSpPr>
            <a:spLocks noGrp="1"/>
          </p:cNvSpPr>
          <p:nvPr>
            <p:ph idx="1"/>
          </p:nvPr>
        </p:nvSpPr>
        <p:spPr/>
        <p:txBody>
          <a:bodyPr/>
          <a:lstStyle/>
          <a:p>
            <a:r>
              <a:rPr lang="tr-TR" b="0" i="0" dirty="0">
                <a:solidFill>
                  <a:srgbClr val="2E2E2E"/>
                </a:solidFill>
                <a:effectLst/>
                <a:latin typeface="NexusSerif"/>
              </a:rPr>
              <a:t>Minimal yan etkileri olan </a:t>
            </a:r>
            <a:r>
              <a:rPr lang="tr-TR" b="0" i="0" dirty="0" err="1">
                <a:solidFill>
                  <a:srgbClr val="2E2E2E"/>
                </a:solidFill>
                <a:effectLst/>
                <a:latin typeface="NexusSerif"/>
              </a:rPr>
              <a:t>lidokainin</a:t>
            </a:r>
            <a:r>
              <a:rPr lang="tr-TR" b="0" i="0" dirty="0">
                <a:solidFill>
                  <a:srgbClr val="2E2E2E"/>
                </a:solidFill>
                <a:effectLst/>
                <a:latin typeface="NexusSerif"/>
              </a:rPr>
              <a:t> </a:t>
            </a:r>
            <a:r>
              <a:rPr lang="tr-TR" b="0" i="0" dirty="0" err="1">
                <a:solidFill>
                  <a:srgbClr val="2E2E2E"/>
                </a:solidFill>
                <a:effectLst/>
                <a:latin typeface="NexusSerif"/>
              </a:rPr>
              <a:t>intravenöz</a:t>
            </a:r>
            <a:r>
              <a:rPr lang="tr-TR" b="0" i="0" dirty="0">
                <a:solidFill>
                  <a:srgbClr val="2E2E2E"/>
                </a:solidFill>
                <a:effectLst/>
                <a:latin typeface="NexusSerif"/>
              </a:rPr>
              <a:t> uygulaması, acil servislerde gerilim tipi baş ağrısı için faydalı görünmektedir.</a:t>
            </a:r>
          </a:p>
          <a:p>
            <a:endParaRPr lang="tr-TR" b="0" i="0" dirty="0">
              <a:solidFill>
                <a:srgbClr val="2E2E2E"/>
              </a:solidFill>
              <a:effectLst/>
              <a:latin typeface="NexusSerif"/>
            </a:endParaRPr>
          </a:p>
          <a:p>
            <a:r>
              <a:rPr lang="tr-TR" b="0" i="0" dirty="0">
                <a:solidFill>
                  <a:srgbClr val="2E2E2E"/>
                </a:solidFill>
                <a:effectLst/>
                <a:latin typeface="NexusSerif"/>
              </a:rPr>
              <a:t>Baş ağrısı bozukluğu olan hastalarda </a:t>
            </a:r>
            <a:r>
              <a:rPr lang="tr-TR" b="0" i="0" dirty="0" err="1">
                <a:solidFill>
                  <a:srgbClr val="2E2E2E"/>
                </a:solidFill>
                <a:effectLst/>
                <a:latin typeface="NexusSerif"/>
              </a:rPr>
              <a:t>intravenöz</a:t>
            </a:r>
            <a:r>
              <a:rPr lang="tr-TR" b="0" i="0" dirty="0">
                <a:solidFill>
                  <a:srgbClr val="2E2E2E"/>
                </a:solidFill>
                <a:effectLst/>
                <a:latin typeface="NexusSerif"/>
              </a:rPr>
              <a:t> </a:t>
            </a:r>
            <a:r>
              <a:rPr lang="tr-TR" b="0" i="0" dirty="0" err="1">
                <a:solidFill>
                  <a:srgbClr val="2E2E2E"/>
                </a:solidFill>
                <a:effectLst/>
                <a:latin typeface="NexusSerif"/>
              </a:rPr>
              <a:t>lidokain</a:t>
            </a:r>
            <a:r>
              <a:rPr lang="tr-TR" b="0" i="0" dirty="0">
                <a:solidFill>
                  <a:srgbClr val="2E2E2E"/>
                </a:solidFill>
                <a:effectLst/>
                <a:latin typeface="NexusSerif"/>
              </a:rPr>
              <a:t> tedavisinin ağrının giderilmesinde etkili olduğunu genellemek için daha kapsamlı ve </a:t>
            </a:r>
            <a:r>
              <a:rPr lang="tr-TR" b="0" i="0" dirty="0" err="1">
                <a:solidFill>
                  <a:srgbClr val="2E2E2E"/>
                </a:solidFill>
                <a:effectLst/>
                <a:latin typeface="NexusSerif"/>
              </a:rPr>
              <a:t>randomize</a:t>
            </a:r>
            <a:r>
              <a:rPr lang="tr-TR" b="0" i="0" dirty="0">
                <a:solidFill>
                  <a:srgbClr val="2E2E2E"/>
                </a:solidFill>
                <a:effectLst/>
                <a:latin typeface="NexusSerif"/>
              </a:rPr>
              <a:t> kontrollü klinik araştırmalara ihtiyaç vardır.</a:t>
            </a:r>
            <a:endParaRPr lang="tr-TR" dirty="0"/>
          </a:p>
        </p:txBody>
      </p:sp>
    </p:spTree>
    <p:extLst>
      <p:ext uri="{BB962C8B-B14F-4D97-AF65-F5344CB8AC3E}">
        <p14:creationId xmlns:p14="http://schemas.microsoft.com/office/powerpoint/2010/main" val="2387985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A1DF57E-C5F2-4A3D-B1C0-A7D437540CE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94749E-AE3F-46D0-BAF7-0204C29013E5}"/>
              </a:ext>
            </a:extLst>
          </p:cNvPr>
          <p:cNvSpPr>
            <a:spLocks noGrp="1"/>
          </p:cNvSpPr>
          <p:nvPr>
            <p:ph idx="1"/>
          </p:nvPr>
        </p:nvSpPr>
        <p:spPr/>
        <p:txBody>
          <a:bodyPr/>
          <a:lstStyle/>
          <a:p>
            <a:endParaRPr lang="tr-TR" dirty="0"/>
          </a:p>
          <a:p>
            <a:endParaRPr lang="tr-TR" dirty="0"/>
          </a:p>
          <a:p>
            <a:endParaRPr lang="tr-TR" dirty="0"/>
          </a:p>
          <a:p>
            <a:endParaRPr lang="tr-TR" dirty="0"/>
          </a:p>
          <a:p>
            <a:endParaRPr lang="tr-TR" dirty="0"/>
          </a:p>
          <a:p>
            <a:endParaRPr lang="tr-TR" dirty="0"/>
          </a:p>
          <a:p>
            <a:r>
              <a:rPr lang="tr-TR" dirty="0"/>
              <a:t>DİNLEDİĞİNİZ İÇİN TEŞEKKÜRLER..</a:t>
            </a:r>
          </a:p>
        </p:txBody>
      </p:sp>
    </p:spTree>
    <p:extLst>
      <p:ext uri="{BB962C8B-B14F-4D97-AF65-F5344CB8AC3E}">
        <p14:creationId xmlns:p14="http://schemas.microsoft.com/office/powerpoint/2010/main" val="283113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0E5FDC-A0CC-487E-A185-2061D7E3664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7764AA2-BCE8-4BA1-AD07-70D168BB2D53}"/>
              </a:ext>
            </a:extLst>
          </p:cNvPr>
          <p:cNvSpPr>
            <a:spLocks noGrp="1"/>
          </p:cNvSpPr>
          <p:nvPr>
            <p:ph idx="1"/>
          </p:nvPr>
        </p:nvSpPr>
        <p:spPr/>
        <p:txBody>
          <a:bodyPr>
            <a:normAutofit/>
          </a:bodyPr>
          <a:lstStyle/>
          <a:p>
            <a:r>
              <a:rPr lang="tr-TR" b="0" i="0" dirty="0" err="1">
                <a:solidFill>
                  <a:srgbClr val="2E2E2E"/>
                </a:solidFill>
                <a:effectLst/>
                <a:latin typeface="NexusSerif"/>
              </a:rPr>
              <a:t>Oksipital</a:t>
            </a:r>
            <a:r>
              <a:rPr lang="tr-TR" b="0" i="0" dirty="0">
                <a:solidFill>
                  <a:srgbClr val="2E2E2E"/>
                </a:solidFill>
                <a:effectLst/>
                <a:latin typeface="NexusSerif"/>
              </a:rPr>
              <a:t> ve </a:t>
            </a:r>
            <a:r>
              <a:rPr lang="tr-TR" b="0" i="0" dirty="0" err="1">
                <a:solidFill>
                  <a:srgbClr val="2E2E2E"/>
                </a:solidFill>
                <a:effectLst/>
                <a:latin typeface="NexusSerif"/>
              </a:rPr>
              <a:t>servikal</a:t>
            </a:r>
            <a:r>
              <a:rPr lang="tr-TR" b="0" i="0" dirty="0">
                <a:solidFill>
                  <a:srgbClr val="2E2E2E"/>
                </a:solidFill>
                <a:effectLst/>
                <a:latin typeface="NexusSerif"/>
              </a:rPr>
              <a:t> ağrı sendromlarında sinir bloğu kullanımının yaygınlaşmasına rağmen gerilim tipi baş ağrısının farmakolojik tedavisinde </a:t>
            </a:r>
            <a:r>
              <a:rPr lang="tr-TR" b="0" i="0" dirty="0" err="1">
                <a:solidFill>
                  <a:srgbClr val="2E2E2E"/>
                </a:solidFill>
                <a:effectLst/>
                <a:latin typeface="NexusSerif"/>
              </a:rPr>
              <a:t>steroid</a:t>
            </a:r>
            <a:r>
              <a:rPr lang="tr-TR" b="0" i="0" dirty="0">
                <a:solidFill>
                  <a:srgbClr val="2E2E2E"/>
                </a:solidFill>
                <a:effectLst/>
                <a:latin typeface="NexusSerif"/>
              </a:rPr>
              <a:t> olmayan </a:t>
            </a:r>
            <a:r>
              <a:rPr lang="tr-TR" b="0" i="0" dirty="0" err="1">
                <a:solidFill>
                  <a:srgbClr val="2E2E2E"/>
                </a:solidFill>
                <a:effectLst/>
                <a:latin typeface="NexusSerif"/>
              </a:rPr>
              <a:t>antiinflamatuar</a:t>
            </a:r>
            <a:r>
              <a:rPr lang="tr-TR" b="0" i="0" dirty="0">
                <a:solidFill>
                  <a:srgbClr val="2E2E2E"/>
                </a:solidFill>
                <a:effectLst/>
                <a:latin typeface="NexusSerif"/>
              </a:rPr>
              <a:t> ilaçların ve </a:t>
            </a:r>
            <a:r>
              <a:rPr lang="tr-TR" b="0" i="0" dirty="0" err="1">
                <a:solidFill>
                  <a:srgbClr val="2E2E2E"/>
                </a:solidFill>
                <a:effectLst/>
                <a:latin typeface="NexusSerif"/>
              </a:rPr>
              <a:t>asetaminofenin</a:t>
            </a:r>
            <a:r>
              <a:rPr lang="tr-TR" b="0" i="0" dirty="0">
                <a:solidFill>
                  <a:srgbClr val="2E2E2E"/>
                </a:solidFill>
                <a:effectLst/>
                <a:latin typeface="NexusSerif"/>
              </a:rPr>
              <a:t> sistemik kullanımı ilk tercihtir</a:t>
            </a:r>
          </a:p>
          <a:p>
            <a:r>
              <a:rPr lang="tr-TR" b="0" i="0" dirty="0">
                <a:solidFill>
                  <a:srgbClr val="2E2E2E"/>
                </a:solidFill>
                <a:effectLst/>
                <a:latin typeface="NexusSerif"/>
              </a:rPr>
              <a:t> </a:t>
            </a:r>
            <a:r>
              <a:rPr lang="tr-TR" b="0" i="0" dirty="0" err="1">
                <a:solidFill>
                  <a:srgbClr val="2E2E2E"/>
                </a:solidFill>
                <a:effectLst/>
                <a:latin typeface="NexusSerif"/>
              </a:rPr>
              <a:t>Steroid</a:t>
            </a:r>
            <a:r>
              <a:rPr lang="tr-TR" b="0" i="0" dirty="0">
                <a:solidFill>
                  <a:srgbClr val="2E2E2E"/>
                </a:solidFill>
                <a:effectLst/>
                <a:latin typeface="NexusSerif"/>
              </a:rPr>
              <a:t> olmayan </a:t>
            </a:r>
            <a:r>
              <a:rPr lang="tr-TR" b="0" i="0" dirty="0" err="1">
                <a:solidFill>
                  <a:srgbClr val="2E2E2E"/>
                </a:solidFill>
                <a:effectLst/>
                <a:latin typeface="NexusSerif"/>
              </a:rPr>
              <a:t>antienflamatuar</a:t>
            </a:r>
            <a:r>
              <a:rPr lang="tr-TR" b="0" i="0" dirty="0">
                <a:solidFill>
                  <a:srgbClr val="2E2E2E"/>
                </a:solidFill>
                <a:effectLst/>
                <a:latin typeface="NexusSerif"/>
              </a:rPr>
              <a:t> ilaçların aşırı veya yanlış kullanımının ciddi </a:t>
            </a:r>
            <a:r>
              <a:rPr lang="tr-TR" b="0" i="0" dirty="0" err="1">
                <a:solidFill>
                  <a:srgbClr val="2E2E2E"/>
                </a:solidFill>
                <a:effectLst/>
                <a:latin typeface="NexusSerif"/>
              </a:rPr>
              <a:t>gastrointestinal</a:t>
            </a:r>
            <a:r>
              <a:rPr lang="tr-TR" b="0" i="0" dirty="0">
                <a:solidFill>
                  <a:srgbClr val="2E2E2E"/>
                </a:solidFill>
                <a:effectLst/>
                <a:latin typeface="NexusSerif"/>
              </a:rPr>
              <a:t>, </a:t>
            </a:r>
            <a:r>
              <a:rPr lang="tr-TR" b="0" i="0" dirty="0" err="1">
                <a:solidFill>
                  <a:srgbClr val="2E2E2E"/>
                </a:solidFill>
                <a:effectLst/>
                <a:latin typeface="NexusSerif"/>
              </a:rPr>
              <a:t>kardiyovasküler</a:t>
            </a:r>
            <a:r>
              <a:rPr lang="tr-TR" b="0" i="0" dirty="0">
                <a:solidFill>
                  <a:srgbClr val="2E2E2E"/>
                </a:solidFill>
                <a:effectLst/>
                <a:latin typeface="NexusSerif"/>
              </a:rPr>
              <a:t> ve </a:t>
            </a:r>
            <a:r>
              <a:rPr lang="tr-TR" b="0" i="0" dirty="0" err="1">
                <a:solidFill>
                  <a:srgbClr val="2E2E2E"/>
                </a:solidFill>
                <a:effectLst/>
                <a:latin typeface="NexusSerif"/>
              </a:rPr>
              <a:t>renal</a:t>
            </a:r>
            <a:r>
              <a:rPr lang="tr-TR" b="0" i="0" dirty="0">
                <a:solidFill>
                  <a:srgbClr val="2E2E2E"/>
                </a:solidFill>
                <a:effectLst/>
                <a:latin typeface="NexusSerif"/>
              </a:rPr>
              <a:t> yan etkilere yol açabileceğinden bahsedilmektedir</a:t>
            </a:r>
          </a:p>
        </p:txBody>
      </p:sp>
    </p:spTree>
    <p:extLst>
      <p:ext uri="{BB962C8B-B14F-4D97-AF65-F5344CB8AC3E}">
        <p14:creationId xmlns:p14="http://schemas.microsoft.com/office/powerpoint/2010/main" val="1935177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97A02-CCF5-47EF-AB13-4C17D7A77CD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6671AEC9-7CB0-4BCF-8D18-A23B1084DB9F}"/>
              </a:ext>
            </a:extLst>
          </p:cNvPr>
          <p:cNvSpPr>
            <a:spLocks noGrp="1"/>
          </p:cNvSpPr>
          <p:nvPr>
            <p:ph idx="1"/>
          </p:nvPr>
        </p:nvSpPr>
        <p:spPr/>
        <p:txBody>
          <a:bodyPr/>
          <a:lstStyle/>
          <a:p>
            <a:r>
              <a:rPr lang="tr-TR" b="0" i="0" dirty="0">
                <a:solidFill>
                  <a:srgbClr val="2E2E2E"/>
                </a:solidFill>
                <a:effectLst/>
                <a:latin typeface="NexusSerif"/>
              </a:rPr>
              <a:t>Baş ağrısı bozuklukları için ağrının giderilmesinde </a:t>
            </a:r>
            <a:r>
              <a:rPr lang="tr-TR" b="0" i="0" dirty="0" err="1">
                <a:solidFill>
                  <a:srgbClr val="2E2E2E"/>
                </a:solidFill>
                <a:effectLst/>
                <a:latin typeface="NexusSerif"/>
              </a:rPr>
              <a:t>intravenöz</a:t>
            </a:r>
            <a:r>
              <a:rPr lang="tr-TR" b="0" i="0" dirty="0">
                <a:solidFill>
                  <a:srgbClr val="2E2E2E"/>
                </a:solidFill>
                <a:effectLst/>
                <a:latin typeface="NexusSerif"/>
              </a:rPr>
              <a:t> </a:t>
            </a:r>
            <a:r>
              <a:rPr lang="tr-TR" b="0" i="0" dirty="0" err="1">
                <a:solidFill>
                  <a:srgbClr val="2E2E2E"/>
                </a:solidFill>
                <a:effectLst/>
                <a:latin typeface="NexusSerif"/>
              </a:rPr>
              <a:t>lidokain</a:t>
            </a:r>
            <a:r>
              <a:rPr lang="tr-TR" b="0" i="0" dirty="0">
                <a:solidFill>
                  <a:srgbClr val="2E2E2E"/>
                </a:solidFill>
                <a:effectLst/>
                <a:latin typeface="NexusSerif"/>
              </a:rPr>
              <a:t> uygulamasının araştırılması, özellikle migren veya kronik ağrılı hastalarda etkinliklerinin araştırılması oldukça nadirdir </a:t>
            </a:r>
          </a:p>
          <a:p>
            <a:endParaRPr lang="tr-TR" dirty="0">
              <a:solidFill>
                <a:srgbClr val="2E2E2E"/>
              </a:solidFill>
              <a:latin typeface="NexusSerif"/>
            </a:endParaRPr>
          </a:p>
          <a:p>
            <a:r>
              <a:rPr lang="tr-TR" b="0" i="0" dirty="0" err="1">
                <a:solidFill>
                  <a:srgbClr val="2E2E2E"/>
                </a:solidFill>
                <a:effectLst/>
                <a:latin typeface="NexusSerif"/>
              </a:rPr>
              <a:t>Rosen</a:t>
            </a:r>
            <a:r>
              <a:rPr lang="tr-TR" b="0" i="0" dirty="0">
                <a:solidFill>
                  <a:srgbClr val="2E2E2E"/>
                </a:solidFill>
                <a:effectLst/>
                <a:latin typeface="NexusSerif"/>
              </a:rPr>
              <a:t> ve ark., </a:t>
            </a:r>
            <a:r>
              <a:rPr lang="tr-TR" b="0" i="0" dirty="0" err="1">
                <a:solidFill>
                  <a:srgbClr val="2E2E2E"/>
                </a:solidFill>
                <a:effectLst/>
                <a:latin typeface="NexusSerif"/>
              </a:rPr>
              <a:t>lidokain</a:t>
            </a:r>
            <a:r>
              <a:rPr lang="tr-TR" b="0" i="0" dirty="0">
                <a:solidFill>
                  <a:srgbClr val="2E2E2E"/>
                </a:solidFill>
                <a:effectLst/>
                <a:latin typeface="NexusSerif"/>
              </a:rPr>
              <a:t> tedavisinin kronik baş ağrısı olan hastaların ağrı ölçeğini azalttığını </a:t>
            </a:r>
            <a:r>
              <a:rPr lang="tr-TR" b="0" i="0" dirty="0" err="1">
                <a:solidFill>
                  <a:srgbClr val="2E2E2E"/>
                </a:solidFill>
                <a:effectLst/>
                <a:latin typeface="NexusSerif"/>
              </a:rPr>
              <a:t>göstermiş.Fakat</a:t>
            </a:r>
            <a:r>
              <a:rPr lang="tr-TR" b="0" i="0" dirty="0">
                <a:solidFill>
                  <a:srgbClr val="2E2E2E"/>
                </a:solidFill>
                <a:effectLst/>
                <a:latin typeface="NexusSerif"/>
              </a:rPr>
              <a:t> </a:t>
            </a:r>
            <a:r>
              <a:rPr lang="tr-TR" b="0" i="0" dirty="0" err="1">
                <a:solidFill>
                  <a:srgbClr val="2E2E2E"/>
                </a:solidFill>
                <a:effectLst/>
                <a:latin typeface="NexusSerif"/>
              </a:rPr>
              <a:t>Lidokain</a:t>
            </a:r>
            <a:r>
              <a:rPr lang="tr-TR" b="0" i="0" dirty="0">
                <a:solidFill>
                  <a:srgbClr val="2E2E2E"/>
                </a:solidFill>
                <a:effectLst/>
                <a:latin typeface="NexusSerif"/>
              </a:rPr>
              <a:t>, başka bir sistematik derlemede migren baş ağrısı için etkili görünmüyormuş</a:t>
            </a:r>
            <a:endParaRPr lang="tr-TR" dirty="0"/>
          </a:p>
          <a:p>
            <a:endParaRPr lang="tr-TR" dirty="0"/>
          </a:p>
        </p:txBody>
      </p:sp>
    </p:spTree>
    <p:extLst>
      <p:ext uri="{BB962C8B-B14F-4D97-AF65-F5344CB8AC3E}">
        <p14:creationId xmlns:p14="http://schemas.microsoft.com/office/powerpoint/2010/main" val="51544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0561C-5D1B-4315-8CB4-F6BB46B051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EFC8683-EC4A-4A32-9837-95725466A6C6}"/>
              </a:ext>
            </a:extLst>
          </p:cNvPr>
          <p:cNvSpPr>
            <a:spLocks noGrp="1"/>
          </p:cNvSpPr>
          <p:nvPr>
            <p:ph idx="1"/>
          </p:nvPr>
        </p:nvSpPr>
        <p:spPr/>
        <p:txBody>
          <a:bodyPr/>
          <a:lstStyle/>
          <a:p>
            <a:r>
              <a:rPr lang="tr-TR" b="0" i="0" dirty="0">
                <a:solidFill>
                  <a:srgbClr val="2E2E2E"/>
                </a:solidFill>
                <a:effectLst/>
                <a:latin typeface="NexusSerif"/>
              </a:rPr>
              <a:t>Gerilim tipi baş ağrısının kesin </a:t>
            </a:r>
            <a:r>
              <a:rPr lang="tr-TR" b="0" i="0" dirty="0" err="1">
                <a:solidFill>
                  <a:srgbClr val="2E2E2E"/>
                </a:solidFill>
                <a:effectLst/>
                <a:latin typeface="NexusSerif"/>
              </a:rPr>
              <a:t>patogenezi</a:t>
            </a:r>
            <a:r>
              <a:rPr lang="tr-TR" b="0" i="0" dirty="0">
                <a:solidFill>
                  <a:srgbClr val="2E2E2E"/>
                </a:solidFill>
                <a:effectLst/>
                <a:latin typeface="NexusSerif"/>
              </a:rPr>
              <a:t> hala bilinmemektedir ve ağrı işleme yollarının merkezi </a:t>
            </a:r>
            <a:r>
              <a:rPr lang="tr-TR" b="0" i="0" dirty="0" err="1">
                <a:solidFill>
                  <a:srgbClr val="2E2E2E"/>
                </a:solidFill>
                <a:effectLst/>
                <a:latin typeface="NexusSerif"/>
              </a:rPr>
              <a:t>disfonksiyonu</a:t>
            </a:r>
            <a:r>
              <a:rPr lang="tr-TR" b="0" i="0" dirty="0">
                <a:solidFill>
                  <a:srgbClr val="2E2E2E"/>
                </a:solidFill>
                <a:effectLst/>
                <a:latin typeface="NexusSerif"/>
              </a:rPr>
              <a:t> ve </a:t>
            </a:r>
            <a:r>
              <a:rPr lang="tr-TR" b="0" i="0" dirty="0" err="1">
                <a:solidFill>
                  <a:srgbClr val="2E2E2E"/>
                </a:solidFill>
                <a:effectLst/>
                <a:latin typeface="NexusSerif"/>
              </a:rPr>
              <a:t>periferik</a:t>
            </a:r>
            <a:r>
              <a:rPr lang="tr-TR" b="0" i="0" dirty="0">
                <a:solidFill>
                  <a:srgbClr val="2E2E2E"/>
                </a:solidFill>
                <a:effectLst/>
                <a:latin typeface="NexusSerif"/>
              </a:rPr>
              <a:t> </a:t>
            </a:r>
            <a:r>
              <a:rPr lang="tr-TR" b="0" i="0" dirty="0" err="1">
                <a:solidFill>
                  <a:srgbClr val="2E2E2E"/>
                </a:solidFill>
                <a:effectLst/>
                <a:latin typeface="NexusSerif"/>
              </a:rPr>
              <a:t>miyofasyal</a:t>
            </a:r>
            <a:r>
              <a:rPr lang="tr-TR" b="0" i="0" dirty="0">
                <a:solidFill>
                  <a:srgbClr val="2E2E2E"/>
                </a:solidFill>
                <a:effectLst/>
                <a:latin typeface="NexusSerif"/>
              </a:rPr>
              <a:t> faktörler gibi çok faktörlü nedenleri açıklamaya çalışılmaktadır</a:t>
            </a:r>
          </a:p>
          <a:p>
            <a:r>
              <a:rPr lang="tr-TR" b="0" i="0" dirty="0" err="1">
                <a:solidFill>
                  <a:srgbClr val="2E2E2E"/>
                </a:solidFill>
                <a:effectLst/>
                <a:latin typeface="NexusSerif"/>
              </a:rPr>
              <a:t>Lidokain</a:t>
            </a:r>
            <a:r>
              <a:rPr lang="tr-TR" b="0" i="0" dirty="0">
                <a:solidFill>
                  <a:srgbClr val="2E2E2E"/>
                </a:solidFill>
                <a:effectLst/>
                <a:latin typeface="NexusSerif"/>
              </a:rPr>
              <a:t>, ağrı sinyallerinin </a:t>
            </a:r>
            <a:r>
              <a:rPr lang="tr-TR" b="0" i="0" dirty="0" err="1">
                <a:solidFill>
                  <a:srgbClr val="2E2E2E"/>
                </a:solidFill>
                <a:effectLst/>
                <a:latin typeface="NexusSerif"/>
              </a:rPr>
              <a:t>periferik</a:t>
            </a:r>
            <a:r>
              <a:rPr lang="tr-TR" b="0" i="0" dirty="0">
                <a:solidFill>
                  <a:srgbClr val="2E2E2E"/>
                </a:solidFill>
                <a:effectLst/>
                <a:latin typeface="NexusSerif"/>
              </a:rPr>
              <a:t> sinir sistemi yoluyla iletilmesinde rol oynayan voltaj kapılı sodyum kanallarının aktivitesini azaltarak çalışır</a:t>
            </a:r>
          </a:p>
          <a:p>
            <a:r>
              <a:rPr lang="tr-TR" b="0" i="0" dirty="0">
                <a:solidFill>
                  <a:srgbClr val="2E2E2E"/>
                </a:solidFill>
                <a:effectLst/>
                <a:latin typeface="NexusSerif"/>
              </a:rPr>
              <a:t> Baş ağrısı tedavisi için </a:t>
            </a:r>
            <a:r>
              <a:rPr lang="tr-TR" b="0" i="0" dirty="0" err="1">
                <a:solidFill>
                  <a:srgbClr val="2E2E2E"/>
                </a:solidFill>
                <a:effectLst/>
                <a:latin typeface="NexusSerif"/>
              </a:rPr>
              <a:t>intranazal</a:t>
            </a:r>
            <a:r>
              <a:rPr lang="tr-TR" b="0" i="0" dirty="0">
                <a:solidFill>
                  <a:srgbClr val="2E2E2E"/>
                </a:solidFill>
                <a:effectLst/>
                <a:latin typeface="NexusSerif"/>
              </a:rPr>
              <a:t> </a:t>
            </a:r>
            <a:r>
              <a:rPr lang="tr-TR" b="0" i="0" dirty="0" err="1">
                <a:solidFill>
                  <a:srgbClr val="2E2E2E"/>
                </a:solidFill>
                <a:effectLst/>
                <a:latin typeface="NexusSerif"/>
              </a:rPr>
              <a:t>lidokaini</a:t>
            </a:r>
            <a:r>
              <a:rPr lang="tr-TR" b="0" i="0" dirty="0">
                <a:solidFill>
                  <a:srgbClr val="2E2E2E"/>
                </a:solidFill>
                <a:effectLst/>
                <a:latin typeface="NexusSerif"/>
              </a:rPr>
              <a:t> araştıran birkaç çalışma vardır ; ancak gerilim tipi baş ağrısının tedavisi için </a:t>
            </a:r>
            <a:r>
              <a:rPr lang="tr-TR" b="0" i="0" dirty="0" err="1">
                <a:solidFill>
                  <a:srgbClr val="2E2E2E"/>
                </a:solidFill>
                <a:effectLst/>
                <a:latin typeface="NexusSerif"/>
              </a:rPr>
              <a:t>intravenöz</a:t>
            </a:r>
            <a:r>
              <a:rPr lang="tr-TR" b="0" i="0" dirty="0">
                <a:solidFill>
                  <a:srgbClr val="2E2E2E"/>
                </a:solidFill>
                <a:effectLst/>
                <a:latin typeface="NexusSerif"/>
              </a:rPr>
              <a:t> </a:t>
            </a:r>
            <a:r>
              <a:rPr lang="tr-TR" b="0" i="0" dirty="0" err="1">
                <a:solidFill>
                  <a:srgbClr val="2E2E2E"/>
                </a:solidFill>
                <a:effectLst/>
                <a:latin typeface="NexusSerif"/>
              </a:rPr>
              <a:t>lidokain</a:t>
            </a:r>
            <a:r>
              <a:rPr lang="tr-TR" b="0" i="0" dirty="0">
                <a:solidFill>
                  <a:srgbClr val="2E2E2E"/>
                </a:solidFill>
                <a:effectLst/>
                <a:latin typeface="NexusSerif"/>
              </a:rPr>
              <a:t> uygulamasını araştıran bir çalışma yoktur</a:t>
            </a:r>
            <a:endParaRPr lang="tr-TR" b="1" dirty="0"/>
          </a:p>
        </p:txBody>
      </p:sp>
    </p:spTree>
    <p:extLst>
      <p:ext uri="{BB962C8B-B14F-4D97-AF65-F5344CB8AC3E}">
        <p14:creationId xmlns:p14="http://schemas.microsoft.com/office/powerpoint/2010/main" val="342408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r>
              <a:rPr lang="tr-TR" b="0" i="0" dirty="0">
                <a:solidFill>
                  <a:srgbClr val="2E2E2E"/>
                </a:solidFill>
                <a:effectLst/>
                <a:latin typeface="NexusSerif"/>
              </a:rPr>
              <a:t>Gerilim tipi baş ağrısı tedavisinde alternatif bir tedavi olarak yer alabileceğini ve acil serviste </a:t>
            </a:r>
            <a:r>
              <a:rPr lang="tr-TR" b="0" i="0" dirty="0" err="1">
                <a:solidFill>
                  <a:srgbClr val="2E2E2E"/>
                </a:solidFill>
                <a:effectLst/>
                <a:latin typeface="NexusSerif"/>
              </a:rPr>
              <a:t>nonsteroid</a:t>
            </a:r>
            <a:r>
              <a:rPr lang="tr-TR" b="0" i="0" dirty="0">
                <a:solidFill>
                  <a:srgbClr val="2E2E2E"/>
                </a:solidFill>
                <a:effectLst/>
                <a:latin typeface="NexusSerif"/>
              </a:rPr>
              <a:t> </a:t>
            </a:r>
            <a:r>
              <a:rPr lang="tr-TR" b="0" i="0" dirty="0" err="1">
                <a:solidFill>
                  <a:srgbClr val="2E2E2E"/>
                </a:solidFill>
                <a:effectLst/>
                <a:latin typeface="NexusSerif"/>
              </a:rPr>
              <a:t>antiinflamatuar</a:t>
            </a:r>
            <a:r>
              <a:rPr lang="tr-TR" b="0" i="0" dirty="0">
                <a:solidFill>
                  <a:srgbClr val="2E2E2E"/>
                </a:solidFill>
                <a:effectLst/>
                <a:latin typeface="NexusSerif"/>
              </a:rPr>
              <a:t> ilaçların yaygın kullanımını azaltabileceğini düşünüyorlarmış</a:t>
            </a:r>
          </a:p>
          <a:p>
            <a:endParaRPr lang="tr-TR" b="0" i="0" dirty="0">
              <a:solidFill>
                <a:srgbClr val="2E2E2E"/>
              </a:solidFill>
              <a:effectLst/>
              <a:latin typeface="NexusSerif"/>
            </a:endParaRPr>
          </a:p>
          <a:p>
            <a:r>
              <a:rPr lang="tr-TR" b="0" i="0" dirty="0">
                <a:solidFill>
                  <a:srgbClr val="2E2E2E"/>
                </a:solidFill>
                <a:effectLst/>
                <a:latin typeface="NexusSerif"/>
              </a:rPr>
              <a:t>Çalışmanın amacı, gerilim tipi baş ağrısı olan hastalarda ağrı kontrolünde tek seans </a:t>
            </a:r>
            <a:r>
              <a:rPr lang="tr-TR" b="0" i="0" dirty="0" err="1">
                <a:solidFill>
                  <a:srgbClr val="2E2E2E"/>
                </a:solidFill>
                <a:effectLst/>
                <a:latin typeface="NexusSerif"/>
              </a:rPr>
              <a:t>lidokain</a:t>
            </a:r>
            <a:r>
              <a:rPr lang="tr-TR" b="0" i="0" dirty="0">
                <a:solidFill>
                  <a:srgbClr val="2E2E2E"/>
                </a:solidFill>
                <a:effectLst/>
                <a:latin typeface="NexusSerif"/>
              </a:rPr>
              <a:t> uygulamasının sistemik </a:t>
            </a:r>
            <a:r>
              <a:rPr lang="tr-TR" b="0" i="0" dirty="0" err="1">
                <a:solidFill>
                  <a:srgbClr val="2E2E2E"/>
                </a:solidFill>
                <a:effectLst/>
                <a:latin typeface="NexusSerif"/>
              </a:rPr>
              <a:t>deksketoprofen</a:t>
            </a:r>
            <a:r>
              <a:rPr lang="tr-TR" b="0" i="0" dirty="0">
                <a:solidFill>
                  <a:srgbClr val="2E2E2E"/>
                </a:solidFill>
                <a:effectLst/>
                <a:latin typeface="NexusSerif"/>
              </a:rPr>
              <a:t> tedavisi ile etkinliğini karşılaştırmakmış</a:t>
            </a:r>
            <a:endParaRPr lang="tr-TR" dirty="0"/>
          </a:p>
        </p:txBody>
      </p:sp>
    </p:spTree>
    <p:extLst>
      <p:ext uri="{BB962C8B-B14F-4D97-AF65-F5344CB8AC3E}">
        <p14:creationId xmlns:p14="http://schemas.microsoft.com/office/powerpoint/2010/main" val="2512376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lstStyle/>
          <a:p>
            <a:pPr marL="0" indent="0">
              <a:buNone/>
            </a:pPr>
            <a:r>
              <a:rPr lang="es-ES" i="0" dirty="0">
                <a:effectLst/>
                <a:latin typeface="NexusSerif"/>
              </a:rPr>
              <a:t>Çalışma tasarımı ve ayar</a:t>
            </a:r>
            <a:endParaRPr lang="tr-TR" i="0" dirty="0">
              <a:effectLst/>
              <a:latin typeface="NexusSerif"/>
            </a:endParaRPr>
          </a:p>
          <a:p>
            <a:pPr marL="0" indent="0">
              <a:buNone/>
            </a:pPr>
            <a:endParaRPr lang="tr-TR" i="0" dirty="0">
              <a:effectLst/>
              <a:latin typeface="NexusSerif"/>
            </a:endParaRPr>
          </a:p>
          <a:p>
            <a:r>
              <a:rPr lang="tr-TR" b="0" i="0" dirty="0">
                <a:solidFill>
                  <a:srgbClr val="2E2E2E"/>
                </a:solidFill>
                <a:effectLst/>
                <a:latin typeface="NexusSerif"/>
              </a:rPr>
              <a:t>Bu çalışma çift-kör, </a:t>
            </a:r>
            <a:r>
              <a:rPr lang="tr-TR" b="0" i="0" dirty="0" err="1">
                <a:solidFill>
                  <a:srgbClr val="2E2E2E"/>
                </a:solidFill>
                <a:effectLst/>
                <a:latin typeface="NexusSerif"/>
              </a:rPr>
              <a:t>randomize</a:t>
            </a:r>
            <a:r>
              <a:rPr lang="tr-TR" b="0" i="0" dirty="0">
                <a:solidFill>
                  <a:srgbClr val="2E2E2E"/>
                </a:solidFill>
                <a:effectLst/>
                <a:latin typeface="NexusSerif"/>
              </a:rPr>
              <a:t> kontrollü </a:t>
            </a:r>
            <a:r>
              <a:rPr lang="tr-TR" b="0" i="0">
                <a:solidFill>
                  <a:srgbClr val="2E2E2E"/>
                </a:solidFill>
                <a:effectLst/>
                <a:latin typeface="NexusSerif"/>
              </a:rPr>
              <a:t>bir çalışma</a:t>
            </a:r>
            <a:endParaRPr lang="tr-TR" i="0" dirty="0">
              <a:effectLst/>
              <a:latin typeface="NexusSerif"/>
            </a:endParaRPr>
          </a:p>
          <a:p>
            <a:r>
              <a:rPr lang="tr-TR" b="0" i="0" dirty="0">
                <a:solidFill>
                  <a:srgbClr val="2E2E2E"/>
                </a:solidFill>
                <a:effectLst/>
                <a:latin typeface="NexusSerif"/>
              </a:rPr>
              <a:t>Çalışma, Atatürk Üniversitesi Klinik Araştırmalar Etik Kurulu onayı alındıktan sonra 01.10.2019-31.12.2019 tarihleri ​​arasında Atatürk Üniversitesi Eğitim ve Araştırma Hastanesi Acil Servisi'nde yapılmış.</a:t>
            </a:r>
          </a:p>
          <a:p>
            <a:r>
              <a:rPr lang="tr-TR" dirty="0">
                <a:solidFill>
                  <a:srgbClr val="2E2E2E"/>
                </a:solidFill>
                <a:latin typeface="NexusSerif"/>
              </a:rPr>
              <a:t>Ç</a:t>
            </a:r>
            <a:r>
              <a:rPr lang="tr-TR" b="0" i="0" dirty="0">
                <a:solidFill>
                  <a:srgbClr val="2E2E2E"/>
                </a:solidFill>
                <a:effectLst/>
                <a:latin typeface="NexusSerif"/>
              </a:rPr>
              <a:t>alışmaya dahil edilen tüm hastalardan yazılı bilgilendirilmiş onam alınmış.</a:t>
            </a:r>
            <a:endParaRPr lang="es-ES" i="0" dirty="0">
              <a:effectLst/>
              <a:latin typeface="NexusSerif"/>
            </a:endParaRPr>
          </a:p>
          <a:p>
            <a:pPr lvl="1"/>
            <a:endParaRPr lang="tr-TR" dirty="0"/>
          </a:p>
        </p:txBody>
      </p:sp>
    </p:spTree>
    <p:extLst>
      <p:ext uri="{BB962C8B-B14F-4D97-AF65-F5344CB8AC3E}">
        <p14:creationId xmlns:p14="http://schemas.microsoft.com/office/powerpoint/2010/main" val="1024229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lstStyle/>
          <a:p>
            <a:pPr marL="0" indent="0">
              <a:buNone/>
            </a:pPr>
            <a:r>
              <a:rPr lang="tr-TR" b="0" i="0" dirty="0">
                <a:effectLst/>
                <a:latin typeface="NexusSerif"/>
              </a:rPr>
              <a:t>Örnek boyutu ve hastalar</a:t>
            </a:r>
          </a:p>
          <a:p>
            <a:pPr marL="0" indent="0">
              <a:buNone/>
            </a:pPr>
            <a:endParaRPr lang="tr-TR" b="0" i="0" dirty="0">
              <a:effectLst/>
              <a:latin typeface="NexusSerif"/>
            </a:endParaRPr>
          </a:p>
          <a:p>
            <a:r>
              <a:rPr lang="tr-TR" b="0" i="0" dirty="0">
                <a:effectLst/>
                <a:latin typeface="NexusSerif"/>
              </a:rPr>
              <a:t>Gerekli örneklem büyüklüğünü her grupta 59 hasta (1:1 tahsis oranı ile 118 hasta)</a:t>
            </a:r>
          </a:p>
          <a:p>
            <a:r>
              <a:rPr lang="tr-TR" dirty="0">
                <a:latin typeface="NexusSerif"/>
              </a:rPr>
              <a:t>T</a:t>
            </a:r>
            <a:r>
              <a:rPr lang="tr-TR" b="0" i="0" dirty="0">
                <a:effectLst/>
                <a:latin typeface="NexusSerif"/>
              </a:rPr>
              <a:t>am bir tıbbi öykü ve tüm hastalarda tam bir fizik muayene yapmışlar</a:t>
            </a:r>
          </a:p>
          <a:p>
            <a:r>
              <a:rPr lang="tr-TR" b="0" i="0" dirty="0">
                <a:effectLst/>
                <a:latin typeface="NexusSerif"/>
              </a:rPr>
              <a:t>Çalışmanın dahil edilme kriterleri </a:t>
            </a:r>
            <a:r>
              <a:rPr lang="tr-TR" dirty="0">
                <a:latin typeface="NexusSerif"/>
              </a:rPr>
              <a:t>;</a:t>
            </a:r>
          </a:p>
          <a:p>
            <a:pPr lvl="1"/>
            <a:r>
              <a:rPr lang="tr-TR" b="0" i="0" dirty="0">
                <a:effectLst/>
                <a:latin typeface="NexusSerif"/>
              </a:rPr>
              <a:t>18 yaş ve üzeri</a:t>
            </a:r>
          </a:p>
          <a:p>
            <a:pPr lvl="1"/>
            <a:r>
              <a:rPr lang="tr-TR" dirty="0" err="1">
                <a:latin typeface="NexusSerif"/>
              </a:rPr>
              <a:t>E</a:t>
            </a:r>
            <a:r>
              <a:rPr lang="tr-TR" b="0" i="0" dirty="0" err="1">
                <a:effectLst/>
                <a:latin typeface="NexusSerif"/>
              </a:rPr>
              <a:t>pizodik</a:t>
            </a:r>
            <a:r>
              <a:rPr lang="tr-TR" b="0" i="0" dirty="0">
                <a:effectLst/>
                <a:latin typeface="NexusSerif"/>
              </a:rPr>
              <a:t> gerilim tipi baş ağrısı ile acil servise başvuru(</a:t>
            </a:r>
            <a:r>
              <a:rPr lang="tr-TR" b="0" i="0" dirty="0" err="1">
                <a:effectLst/>
                <a:latin typeface="NexusSerif"/>
              </a:rPr>
              <a:t>Epizodik</a:t>
            </a:r>
            <a:r>
              <a:rPr lang="tr-TR" b="0" i="0" dirty="0">
                <a:effectLst/>
                <a:latin typeface="NexusSerif"/>
              </a:rPr>
              <a:t> gerilim tipi baş ağrısının tanımı ve teşhisi için Uluslararası Baş Ağrısı Bozuklukları Sınıflandırmasının (ICHD-3) üçüncü baskısını kullanılmış)</a:t>
            </a:r>
            <a:endParaRPr lang="tr-TR" dirty="0"/>
          </a:p>
        </p:txBody>
      </p:sp>
    </p:spTree>
    <p:extLst>
      <p:ext uri="{BB962C8B-B14F-4D97-AF65-F5344CB8AC3E}">
        <p14:creationId xmlns:p14="http://schemas.microsoft.com/office/powerpoint/2010/main" val="34602469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TotalTime>
  <Words>1716</Words>
  <Application>Microsoft Office PowerPoint</Application>
  <PresentationFormat>Geniş ekran</PresentationFormat>
  <Paragraphs>146</Paragraphs>
  <Slides>33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Calibri Light</vt:lpstr>
      <vt:lpstr>NexusSerif</vt:lpstr>
      <vt:lpstr>Office Teması</vt:lpstr>
      <vt:lpstr>PowerPoint Sunusu</vt:lpstr>
      <vt:lpstr> </vt:lpstr>
      <vt:lpstr>GİRİŞ</vt:lpstr>
      <vt:lpstr>GİRİŞ</vt:lpstr>
      <vt:lpstr>GİRİŞ</vt:lpstr>
      <vt:lpstr>GİRİŞ</vt:lpstr>
      <vt:lpstr>GİRİŞ</vt:lpstr>
      <vt:lpstr>METOT</vt:lpstr>
      <vt:lpstr>METOT</vt:lpstr>
      <vt:lpstr>METOT</vt:lpstr>
      <vt:lpstr>METOT</vt:lpstr>
      <vt:lpstr>METOT</vt:lpstr>
      <vt:lpstr>METOT</vt:lpstr>
      <vt:lpstr>METOT</vt:lpstr>
      <vt:lpstr>METOT</vt:lpstr>
      <vt:lpstr>METOT</vt:lpstr>
      <vt:lpstr>METOT</vt:lpstr>
      <vt:lpstr>BULGULAR</vt:lpstr>
      <vt:lpstr>PowerPoint Sunusu</vt:lpstr>
      <vt:lpstr>BULGULAR</vt:lpstr>
      <vt:lpstr>PowerPoint Sunusu</vt:lpstr>
      <vt:lpstr>BULGULAR</vt:lpstr>
      <vt:lpstr>PowerPoint Sunusu</vt:lpstr>
      <vt:lpstr>BULGULAR</vt:lpstr>
      <vt:lpstr>TARTIŞMA</vt:lpstr>
      <vt:lpstr>TARTIŞMA</vt:lpstr>
      <vt:lpstr>TARTIŞMA</vt:lpstr>
      <vt:lpstr>TARTIŞMA</vt:lpstr>
      <vt:lpstr>TARTIŞMA</vt:lpstr>
      <vt:lpstr>TARTIŞMA</vt:lpstr>
      <vt:lpstr>SINIRLAMALAR </vt:lpstr>
      <vt:lpstr>SONUÇ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çilenay burucuoğlu</dc:creator>
  <cp:lastModifiedBy>çilenay burucuoğlu</cp:lastModifiedBy>
  <cp:revision>8</cp:revision>
  <dcterms:created xsi:type="dcterms:W3CDTF">2021-09-12T16:29:19Z</dcterms:created>
  <dcterms:modified xsi:type="dcterms:W3CDTF">2021-09-14T08:44:02Z</dcterms:modified>
</cp:coreProperties>
</file>