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0" r:id="rId1"/>
    <p:sldMasterId id="2147483992" r:id="rId2"/>
  </p:sldMasterIdLst>
  <p:sldIdLst>
    <p:sldId id="256" r:id="rId3"/>
    <p:sldId id="257" r:id="rId4"/>
    <p:sldId id="261" r:id="rId5"/>
    <p:sldId id="305" r:id="rId6"/>
    <p:sldId id="302" r:id="rId7"/>
    <p:sldId id="307" r:id="rId8"/>
    <p:sldId id="308" r:id="rId9"/>
    <p:sldId id="304" r:id="rId10"/>
    <p:sldId id="319" r:id="rId11"/>
    <p:sldId id="321" r:id="rId12"/>
    <p:sldId id="323" r:id="rId13"/>
    <p:sldId id="324" r:id="rId14"/>
    <p:sldId id="326" r:id="rId15"/>
    <p:sldId id="318" r:id="rId16"/>
    <p:sldId id="263" r:id="rId17"/>
    <p:sldId id="259" r:id="rId18"/>
    <p:sldId id="303" r:id="rId19"/>
    <p:sldId id="310" r:id="rId20"/>
    <p:sldId id="280" r:id="rId21"/>
    <p:sldId id="273" r:id="rId22"/>
    <p:sldId id="279" r:id="rId23"/>
    <p:sldId id="311" r:id="rId24"/>
    <p:sldId id="312" r:id="rId25"/>
    <p:sldId id="315" r:id="rId26"/>
    <p:sldId id="316" r:id="rId27"/>
    <p:sldId id="317" r:id="rId28"/>
    <p:sldId id="292" r:id="rId29"/>
    <p:sldId id="325" r:id="rId30"/>
    <p:sldId id="327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14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82E98-8361-4AF8-97E0-6096F416FF45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2C2EA-C5FC-4A42-AA2E-D64F3F2E22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88B85-6867-40CD-B561-FCC323EB30E8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DFE5E-3569-4C7C-8D4F-430BBEE4DE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575D2-326C-4D51-9B9D-87F5D51384EF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ADA65-B62D-4C46-AFB0-AA5C1B0377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C496D-04CE-4F42-9A36-15C6470E5180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CB901-3E07-4194-B89C-36974D06E7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3C0-732A-4750-8013-B60F29B23989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5BDA-71FB-44DB-91F8-D2647A11A7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FC5E3-6C42-43AB-80AD-638A4B9039A0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766C8-8BCB-4A42-8ACD-E0B490A8CB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8263-E699-488A-8C12-450DD3FC68D1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A7A08-325B-4787-98E9-5CB792E5E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D3699-12DC-40E3-92F9-239492FCFC6E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5A740-6D6C-4A05-870C-C24835AD1D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4C631-9B8D-42D0-9952-7C247EE4D671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D0855-10E9-41EB-A4C7-86B85DAFF6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44249-A811-4F97-923E-2DDE86DF91C8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E62C-0327-4A3D-A6A3-AC6A519A6A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DBE4-9969-48B1-8840-EE1FF688CE2F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26BE9-18B3-4A46-AB56-4FF368D611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675EA-5256-4777-96D3-634DDD3F9600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15B5-5463-4EA7-8739-27FA04ABEA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/>
              <a:t>Resim eklemek için simgeye tıklayın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EB554-64D5-41B1-B4D3-9B82F56F8C15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139E-E9D6-4FE3-8280-78E7ACFD05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8B4FD-21F2-4014-9470-101C57ADFAA5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F3B9F-20C1-4895-84B3-5F27583B19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B9101-0CC0-4A10-9CB4-F75C26DF9785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F678B-9B0F-4E24-ADE1-7D06388496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8CB80-092D-4F51-8C7A-76DB426D5F51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EF9DC-F46E-4FCF-B673-B5CE2348C0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5C701-436D-41E1-9176-ECEF14C03B06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9DA27-C014-4A09-B267-111ACA7A39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A9D81-BFFF-4A6D-9E14-6014A52C4927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57673-BC9A-4854-AE7E-2F06FC7BD9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B0CF7-DE6D-47D9-82F1-777899060D29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05407-AB03-4791-84D6-CEBC828315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79A36-5056-4A82-B139-EDAB43DC5E73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C2D08-F040-4E8F-95ED-B7B56AFD40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EEAF8-DB0E-4300-AF61-B58B0F216AD5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23652-703E-441A-A4A3-CEEB30A6FA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67D4B-6FB4-4E8F-B40F-5C77700B2151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4D558-7CDF-4855-8504-FF656F3658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D80FD-F346-4747-B78F-82658285B240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EA5BB-A804-4B45-8550-7B41AC2E9A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51F0B-A80F-410D-AFF1-502205DC6188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4182F-3D93-4CF9-BDB4-37F0DFE8F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77A71-783E-41DC-93E8-DADB87314685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31F96-C84D-448E-9E3E-EBAC3425C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91AA7-9886-4277-8257-3A965440F056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DE8F-C063-4831-877C-5616AA0F52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simgeye tıklayın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5E6F9-0F85-42A1-A69F-86E14939A404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48CAE-6EC6-41A0-B1B3-9A08080A0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4455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tıklayın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4550" y="1828800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40CBB5-3ECB-4065-86AE-AF559C73B42D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69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C704C1-329A-4395-A621-27EDF4FD6E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18" r:id="rId2"/>
    <p:sldLayoutId id="2147484017" r:id="rId3"/>
    <p:sldLayoutId id="2147484016" r:id="rId4"/>
    <p:sldLayoutId id="2147484015" r:id="rId5"/>
    <p:sldLayoutId id="2147484014" r:id="rId6"/>
    <p:sldLayoutId id="2147484013" r:id="rId7"/>
    <p:sldLayoutId id="2147484012" r:id="rId8"/>
    <p:sldLayoutId id="2147484011" r:id="rId9"/>
    <p:sldLayoutId id="2147484010" r:id="rId10"/>
    <p:sldLayoutId id="214748400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3334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5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6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7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8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9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40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41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42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43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44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45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</p:grpSp>
      <p:grpSp>
        <p:nvGrpSpPr>
          <p:cNvPr id="13315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3322" name="Freeform 27"/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23" name="Freeform 28"/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24" name="Freeform 29"/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25" name="Freeform 30"/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26" name="Freeform 31"/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27" name="Freeform 32"/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28" name="Freeform 33"/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29" name="Freeform 34"/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0" name="Freeform 35"/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1" name="Freeform 36"/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2" name="Freeform 37"/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333" name="Freeform 38"/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317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tıklayın</a:t>
            </a:r>
            <a:endParaRPr lang="en-US" smtClean="0"/>
          </a:p>
        </p:txBody>
      </p:sp>
      <p:sp>
        <p:nvSpPr>
          <p:cNvPr id="1331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66A99C-EBC7-4BF7-A22F-887B70603824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D413FE-7B66-4B8B-9407-1B5BF4AA09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  <p:sldLayoutId id="2147484032" r:id="rId13"/>
    <p:sldLayoutId id="2147484033" r:id="rId14"/>
    <p:sldLayoutId id="2147484034" r:id="rId15"/>
    <p:sldLayoutId id="2147484035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Unvan 1"/>
          <p:cNvSpPr>
            <a:spLocks noGrp="1"/>
          </p:cNvSpPr>
          <p:nvPr>
            <p:ph type="ctrTitle"/>
          </p:nvPr>
        </p:nvSpPr>
        <p:spPr>
          <a:xfrm>
            <a:off x="2436813" y="650875"/>
            <a:ext cx="8915400" cy="2262188"/>
          </a:xfrm>
        </p:spPr>
        <p:txBody>
          <a:bodyPr/>
          <a:lstStyle/>
          <a:p>
            <a:pPr eaLnBrk="1" hangingPunct="1"/>
            <a:r>
              <a:rPr lang="tr-TR" sz="4800" smtClean="0">
                <a:latin typeface="Times New Roman" pitchFamily="18" charset="0"/>
                <a:cs typeface="Times New Roman" pitchFamily="18" charset="0"/>
              </a:rPr>
              <a:t>TİROİD MALİGNİTELERİ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30722" name="Alt Başlık 2"/>
          <p:cNvSpPr>
            <a:spLocks noGrp="1"/>
          </p:cNvSpPr>
          <p:nvPr>
            <p:ph type="subTitle" idx="1"/>
          </p:nvPr>
        </p:nvSpPr>
        <p:spPr>
          <a:xfrm>
            <a:off x="2647950" y="3498850"/>
            <a:ext cx="8915400" cy="1127125"/>
          </a:xfrm>
        </p:spPr>
        <p:txBody>
          <a:bodyPr/>
          <a:lstStyle/>
          <a:p>
            <a:pPr eaLnBrk="1" hangingPunct="1"/>
            <a:r>
              <a:rPr lang="tr-TR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KTÜ AİLE HEKİMLİĞİ AD</a:t>
            </a:r>
          </a:p>
          <a:p>
            <a:pPr eaLnBrk="1" hangingPunct="1"/>
            <a:r>
              <a:rPr lang="tr-TR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Arş. Gör. Dr. Hatice ÇAVUŞ</a:t>
            </a:r>
          </a:p>
          <a:p>
            <a:pPr eaLnBrk="1" hangingPunct="1"/>
            <a:r>
              <a:rPr lang="tr-TR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13.06.2017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Başlık 1"/>
          <p:cNvSpPr>
            <a:spLocks noGrp="1"/>
          </p:cNvSpPr>
          <p:nvPr>
            <p:ph type="title" idx="4294967295"/>
          </p:nvPr>
        </p:nvSpPr>
        <p:spPr>
          <a:xfrm>
            <a:off x="1725613" y="468313"/>
            <a:ext cx="8912225" cy="850900"/>
          </a:xfrm>
        </p:spPr>
        <p:txBody>
          <a:bodyPr anchor="b"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</a:rPr>
              <a:t>Tanı - Fizik Muayene</a:t>
            </a:r>
          </a:p>
        </p:txBody>
      </p:sp>
      <p:sp>
        <p:nvSpPr>
          <p:cNvPr id="7680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1725613" y="1760538"/>
            <a:ext cx="9720262" cy="3795712"/>
          </a:xfrm>
        </p:spPr>
        <p:txBody>
          <a:bodyPr/>
          <a:lstStyle/>
          <a:p>
            <a:pPr marL="273050" indent="-273050" defTabSz="914400"/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Tiroid bezi + Servikal lenf nodları </a:t>
            </a:r>
          </a:p>
          <a:p>
            <a:pPr marL="273050" indent="-273050" defTabSz="914400"/>
            <a:endParaRPr lang="tr-TR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73050" indent="-273050" defTabSz="914400"/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Nodül ya da nodüllerin kıvamı, yeri,  boyutları , çevre dokulara fikse olup olmadığı </a:t>
            </a:r>
          </a:p>
          <a:p>
            <a:pPr marL="273050" indent="-273050" defTabSz="914400"/>
            <a:endParaRPr lang="tr-TR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73050" indent="-273050" defTabSz="914400"/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Nodül veya tiroidde ağrı </a:t>
            </a:r>
          </a:p>
          <a:p>
            <a:pPr marL="273050" indent="-273050" defTabSz="914400"/>
            <a:endParaRPr lang="tr-TR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73050" indent="-273050" defTabSz="914400"/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Fizik incelemede mukozal nörinomlar ve marfanoid yapı gibi bulgular MEN 2B’yi akla getirmelidir.</a:t>
            </a:r>
          </a:p>
          <a:p>
            <a:pPr marL="273050" indent="-273050" defTabSz="914400"/>
            <a:endParaRPr lang="tr-TR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73050" indent="-273050" defTabSz="914400">
              <a:buFont typeface="Wingdings 3" pitchFamily="18" charset="2"/>
              <a:buNone/>
            </a:pPr>
            <a:endParaRPr lang="tr-TR" sz="20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Başlık 1"/>
          <p:cNvSpPr>
            <a:spLocks noGrp="1"/>
          </p:cNvSpPr>
          <p:nvPr>
            <p:ph type="title" idx="4294967295"/>
          </p:nvPr>
        </p:nvSpPr>
        <p:spPr>
          <a:xfrm>
            <a:off x="1760538" y="561975"/>
            <a:ext cx="8912225" cy="827088"/>
          </a:xfrm>
        </p:spPr>
        <p:txBody>
          <a:bodyPr anchor="b"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</a:rPr>
              <a:t>Tanı - Laboratuvar</a:t>
            </a:r>
          </a:p>
        </p:txBody>
      </p:sp>
      <p:sp>
        <p:nvSpPr>
          <p:cNvPr id="40962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1676400" y="1774825"/>
            <a:ext cx="10148888" cy="3811588"/>
          </a:xfrm>
        </p:spPr>
        <p:txBody>
          <a:bodyPr/>
          <a:lstStyle/>
          <a:p>
            <a:pPr marL="273050" indent="-273050" defTabSz="914400">
              <a:lnSpc>
                <a:spcPct val="90000"/>
              </a:lnSpc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TSH ,  sT4</a:t>
            </a:r>
          </a:p>
          <a:p>
            <a:pPr marL="273050" indent="-273050" defTabSz="914400">
              <a:lnSpc>
                <a:spcPct val="90000"/>
              </a:lnSpc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TSH düşük veya normal düşükseSintigrafi</a:t>
            </a:r>
          </a:p>
          <a:p>
            <a:pPr marL="273050" indent="-273050" defTabSz="914400">
              <a:lnSpc>
                <a:spcPct val="90000"/>
              </a:lnSpc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Yüksek TSH ve Anti-Tg malignite ile ilişkili</a:t>
            </a:r>
            <a:endParaRPr lang="tr-TR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273050" indent="-273050" defTabSz="914400">
              <a:lnSpc>
                <a:spcPct val="90000"/>
              </a:lnSpc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Tiroid nodüllerinin takibinde en az bir kez kalsitonin ölçümü değerli olabilir.</a:t>
            </a:r>
            <a:r>
              <a:rPr lang="sv-SE" sz="200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tr-TR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547688" lvl="1" indent="-273050" defTabSz="914400">
              <a:lnSpc>
                <a:spcPct val="90000"/>
              </a:lnSpc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</a:rPr>
              <a:t>Cerrahi öncesi yararlı</a:t>
            </a:r>
          </a:p>
          <a:p>
            <a:pPr marL="547688" lvl="1" indent="-273050" defTabSz="914400">
              <a:lnSpc>
                <a:spcPct val="90000"/>
              </a:lnSpc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</a:rPr>
              <a:t>MTK ve MEN-2şüphesi varsa şart</a:t>
            </a:r>
          </a:p>
          <a:p>
            <a:pPr marL="273050" indent="-273050" defTabSz="914400">
              <a:lnSpc>
                <a:spcPct val="90000"/>
              </a:lnSpc>
            </a:pPr>
            <a:r>
              <a:rPr lang="sv-SE" sz="2000" smtClean="0">
                <a:solidFill>
                  <a:schemeClr val="tx1"/>
                </a:solidFill>
                <a:latin typeface="Times New Roman" pitchFamily="18" charset="0"/>
              </a:rPr>
              <a:t>Kalsitonin d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ü</a:t>
            </a:r>
            <a:r>
              <a:rPr lang="sv-SE" sz="2000" smtClean="0">
                <a:solidFill>
                  <a:schemeClr val="tx1"/>
                </a:solidFill>
                <a:latin typeface="Times New Roman" pitchFamily="18" charset="0"/>
              </a:rPr>
              <a:t>zeyinin &gt;100 pg/ml olması med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ü</a:t>
            </a:r>
            <a:r>
              <a:rPr lang="sv-SE" sz="2000" smtClean="0">
                <a:solidFill>
                  <a:schemeClr val="tx1"/>
                </a:solidFill>
                <a:latin typeface="Times New Roman" pitchFamily="18" charset="0"/>
              </a:rPr>
              <a:t>ller kans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er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 idx="4294967295"/>
          </p:nvPr>
        </p:nvSpPr>
        <p:spPr>
          <a:xfrm>
            <a:off x="1919288" y="711200"/>
            <a:ext cx="8912225" cy="671513"/>
          </a:xfrm>
        </p:spPr>
        <p:txBody>
          <a:bodyPr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</a:rPr>
              <a:t>Tanı - Görüntüleme </a:t>
            </a:r>
          </a:p>
        </p:txBody>
      </p:sp>
      <p:sp>
        <p:nvSpPr>
          <p:cNvPr id="79875" name="Rectangle 3"/>
          <p:cNvSpPr>
            <a:spLocks noGrp="1"/>
          </p:cNvSpPr>
          <p:nvPr>
            <p:ph type="body" idx="4294967295"/>
          </p:nvPr>
        </p:nvSpPr>
        <p:spPr>
          <a:xfrm>
            <a:off x="1919288" y="1770063"/>
            <a:ext cx="9109075" cy="2286000"/>
          </a:xfrm>
        </p:spPr>
        <p:txBody>
          <a:bodyPr/>
          <a:lstStyle/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Ultrasonografi </a:t>
            </a: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(Ekojenik yapı ,yerleşim, şekil, boyut, sınırlar, içerik, kanlanma özellikleri)</a:t>
            </a:r>
          </a:p>
          <a:p>
            <a:pPr>
              <a:buFont typeface="Wingdings 3" pitchFamily="18" charset="2"/>
              <a:buNone/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</a:rPr>
              <a:t>Sintigrafi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Unvan 1"/>
          <p:cNvSpPr>
            <a:spLocks noGrp="1"/>
          </p:cNvSpPr>
          <p:nvPr>
            <p:ph type="title"/>
          </p:nvPr>
        </p:nvSpPr>
        <p:spPr>
          <a:xfrm>
            <a:off x="2003425" y="741363"/>
            <a:ext cx="8910638" cy="900112"/>
          </a:xfrm>
        </p:spPr>
        <p:txBody>
          <a:bodyPr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Tanı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 </a:t>
            </a:r>
          </a:p>
        </p:txBody>
      </p:sp>
      <p:sp>
        <p:nvSpPr>
          <p:cNvPr id="43010" name="İçerik Yer Tutucusu 2"/>
          <p:cNvSpPr>
            <a:spLocks noGrp="1"/>
          </p:cNvSpPr>
          <p:nvPr>
            <p:ph idx="1"/>
          </p:nvPr>
        </p:nvSpPr>
        <p:spPr>
          <a:xfrm>
            <a:off x="2003425" y="2028825"/>
            <a:ext cx="8915400" cy="3776663"/>
          </a:xfrm>
        </p:spPr>
        <p:txBody>
          <a:bodyPr/>
          <a:lstStyle/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TİİAB 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Cerrahi materyal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Başlık 1"/>
          <p:cNvSpPr>
            <a:spLocks noGrp="1"/>
          </p:cNvSpPr>
          <p:nvPr>
            <p:ph type="title" idx="4294967295"/>
          </p:nvPr>
        </p:nvSpPr>
        <p:spPr>
          <a:xfrm>
            <a:off x="1712913" y="620713"/>
            <a:ext cx="8912225" cy="733425"/>
          </a:xfrm>
        </p:spPr>
        <p:txBody>
          <a:bodyPr anchor="b"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</a:rPr>
              <a:t>  Tiroid Nodülü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1712913" y="1677988"/>
            <a:ext cx="10023475" cy="3892550"/>
          </a:xfrm>
        </p:spPr>
        <p:txBody>
          <a:bodyPr>
            <a:normAutofit/>
          </a:bodyPr>
          <a:lstStyle/>
          <a:p>
            <a:pPr marL="273050" indent="-273050" defTabSz="914400">
              <a:lnSpc>
                <a:spcPct val="70000"/>
              </a:lnSpc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Palpe edilebilen nodül sıklığı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%3 -7 </a:t>
            </a:r>
          </a:p>
          <a:p>
            <a:pPr marL="273050" indent="-273050" defTabSz="914400">
              <a:lnSpc>
                <a:spcPct val="70000"/>
              </a:lnSpc>
            </a:pP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 defTabSz="914400">
              <a:lnSpc>
                <a:spcPct val="70000"/>
              </a:lnSpc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Klinikte saptanamayıp USG’de tespit edilen nodül 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%20-76  </a:t>
            </a:r>
          </a:p>
          <a:p>
            <a:pPr marL="273050" indent="-273050" defTabSz="914400">
              <a:lnSpc>
                <a:spcPct val="70000"/>
              </a:lnSpc>
            </a:pP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 defTabSz="914400">
              <a:lnSpc>
                <a:spcPct val="70000"/>
              </a:lnSpc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Nodüllerde malignite riski %5</a:t>
            </a:r>
          </a:p>
          <a:p>
            <a:pPr marL="273050" indent="-273050" defTabSz="914400">
              <a:lnSpc>
                <a:spcPct val="70000"/>
              </a:lnSpc>
              <a:buFont typeface="Wingdings 3" pitchFamily="18" charset="2"/>
              <a:buNone/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3050" indent="-273050" defTabSz="914400">
              <a:lnSpc>
                <a:spcPct val="70000"/>
              </a:lnSpc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Klinik pratikte tiroidde bir nodül saptandığında en çok korkulan bunun malign olabileceğidir. Ancak bu lezyonların çoğunun benign olduğu ve iyi bir değerlendirmeden sonra hastanın  takip edilebileceği de unutulmamalıdır.</a:t>
            </a:r>
          </a:p>
          <a:p>
            <a:pPr marL="273050" indent="-273050" defTabSz="914400">
              <a:lnSpc>
                <a:spcPct val="70000"/>
              </a:lnSpc>
            </a:pP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Başlık 3"/>
          <p:cNvSpPr>
            <a:spLocks noGrp="1"/>
          </p:cNvSpPr>
          <p:nvPr>
            <p:ph type="title"/>
          </p:nvPr>
        </p:nvSpPr>
        <p:spPr>
          <a:xfrm>
            <a:off x="1766888" y="676275"/>
            <a:ext cx="8534400" cy="758825"/>
          </a:xfrm>
        </p:spPr>
        <p:txBody>
          <a:bodyPr/>
          <a:lstStyle/>
          <a:p>
            <a:pPr eaLnBrk="1" hangingPunct="1"/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 Nodülünde Malignite Riski</a:t>
            </a:r>
          </a:p>
        </p:txBody>
      </p:sp>
      <p:sp>
        <p:nvSpPr>
          <p:cNvPr id="45058" name="İçerik Yer Tutucusu 2"/>
          <p:cNvSpPr>
            <a:spLocks noGrp="1"/>
          </p:cNvSpPr>
          <p:nvPr>
            <p:ph sz="half" idx="1"/>
          </p:nvPr>
        </p:nvSpPr>
        <p:spPr>
          <a:xfrm>
            <a:off x="1454150" y="1719263"/>
            <a:ext cx="2368550" cy="3633787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Klinik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Ailede tiroid kanser    hikayesi(özellikle medüller Ca)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Baş-boyun radyasyon hikayesi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Hızlı büyüyen kitle</a:t>
            </a:r>
          </a:p>
          <a:p>
            <a:pPr lvl="1" eaLnBrk="1" hangingPunct="1"/>
            <a:endParaRPr lang="tr-TR" smtClean="0">
              <a:solidFill>
                <a:schemeClr val="tx1"/>
              </a:solidFill>
            </a:endParaRPr>
          </a:p>
        </p:txBody>
      </p:sp>
      <p:sp>
        <p:nvSpPr>
          <p:cNvPr id="45059" name="İçerik Yer Tutucusu 4"/>
          <p:cNvSpPr>
            <a:spLocks noGrp="1"/>
          </p:cNvSpPr>
          <p:nvPr>
            <p:ph sz="half" idx="2"/>
          </p:nvPr>
        </p:nvSpPr>
        <p:spPr>
          <a:xfrm>
            <a:off x="7654925" y="1719263"/>
            <a:ext cx="3962400" cy="4568825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tr-TR" sz="20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Sonografik Özellikler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Büyük nodül (&gt;4 cm)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Mikrokalsifikasyon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İntranodüler hipervaskularite (Doppler           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ile değerlendirmede)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Hipoekojenite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Düzensiz sınır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Halo olmaması 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Bölgesel LAP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İçerik Yer Tutucusu 2">
            <a:extLst/>
          </p:cNvPr>
          <p:cNvSpPr txBox="1">
            <a:spLocks/>
          </p:cNvSpPr>
          <p:nvPr/>
        </p:nvSpPr>
        <p:spPr>
          <a:xfrm>
            <a:off x="4379913" y="1719263"/>
            <a:ext cx="2824162" cy="4568825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tr-TR" sz="2000" b="1">
                <a:latin typeface="Times New Roman" pitchFamily="18" charset="0"/>
                <a:cs typeface="Times New Roman" pitchFamily="18" charset="0"/>
              </a:rPr>
              <a:t>   Fizik Muayene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tr-TR">
                <a:latin typeface="Times New Roman" pitchFamily="18" charset="0"/>
                <a:cs typeface="Times New Roman" pitchFamily="18" charset="0"/>
              </a:rPr>
              <a:t>Sert kıvam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tr-TR">
                <a:latin typeface="Times New Roman" pitchFamily="18" charset="0"/>
                <a:cs typeface="Times New Roman" pitchFamily="18" charset="0"/>
              </a:rPr>
              <a:t>Çevre dokulara fiksasyon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tr-TR">
                <a:latin typeface="Times New Roman" pitchFamily="18" charset="0"/>
                <a:cs typeface="Times New Roman" pitchFamily="18" charset="0"/>
              </a:rPr>
              <a:t>Bölgesel LAP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tr-TR">
                <a:latin typeface="Times New Roman" pitchFamily="18" charset="0"/>
                <a:cs typeface="Times New Roman" pitchFamily="18" charset="0"/>
              </a:rPr>
              <a:t>Ses kısıklığı(vokal kord paralizisi)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tr-TR">
                <a:latin typeface="Times New Roman" pitchFamily="18" charset="0"/>
                <a:cs typeface="Times New Roman" pitchFamily="18" charset="0"/>
              </a:rPr>
              <a:t>Bası bulguları  (disfaji, dispne, öksürük)</a:t>
            </a: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endParaRPr lang="tr-TR" sz="1600">
              <a:solidFill>
                <a:srgbClr val="40404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İçerik Yer Tutucusu 2"/>
          <p:cNvSpPr>
            <a:spLocks noGrp="1"/>
          </p:cNvSpPr>
          <p:nvPr>
            <p:ph idx="1"/>
          </p:nvPr>
        </p:nvSpPr>
        <p:spPr>
          <a:xfrm>
            <a:off x="2038350" y="992188"/>
            <a:ext cx="8915400" cy="44672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tr-TR" sz="17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r-T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Biyopsi yapılması gereken tiroid nodülleri:</a:t>
            </a:r>
          </a:p>
          <a:p>
            <a:pPr marL="0" indent="0" eaLnBrk="1" hangingPunct="1">
              <a:lnSpc>
                <a:spcPct val="80000"/>
              </a:lnSpc>
            </a:pPr>
            <a:endParaRPr lang="tr-TR" sz="17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Solid: 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Hipoekoik &gt; 1 cm veya &gt; 5 mm risk grubunda hasta veya şüpheli </a:t>
            </a:r>
          </a:p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USG bulguları</a:t>
            </a:r>
          </a:p>
          <a:p>
            <a:pPr marL="0" indent="0" eaLnBrk="1" hangingPunct="1">
              <a:lnSpc>
                <a:spcPct val="80000"/>
              </a:lnSpc>
            </a:pP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İzo-hiperekoik: 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1–1,5 cm</a:t>
            </a:r>
          </a:p>
          <a:p>
            <a:pPr marL="0" indent="0" eaLnBrk="1" hangingPunct="1">
              <a:lnSpc>
                <a:spcPct val="80000"/>
              </a:lnSpc>
            </a:pP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sv-SE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Karışık veya s</a:t>
            </a: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sv-SE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ngerimsi: </a:t>
            </a:r>
            <a:r>
              <a:rPr lang="sv-SE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 1,5–2 cm</a:t>
            </a:r>
          </a:p>
          <a:p>
            <a:pPr marL="0" indent="0" eaLnBrk="1" hangingPunct="1">
              <a:lnSpc>
                <a:spcPct val="80000"/>
              </a:lnSpc>
            </a:pP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Multinodüler: 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büyük nodül ve USG olarak şüpheli diğer nodüller</a:t>
            </a:r>
          </a:p>
          <a:p>
            <a:pPr marL="0" indent="0" eaLnBrk="1" hangingPunct="1">
              <a:lnSpc>
                <a:spcPct val="80000"/>
              </a:lnSpc>
            </a:pP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r-TR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Saf kistik:</a:t>
            </a: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Biopsi gereksiz, büyükse boşaltılmalı</a:t>
            </a:r>
          </a:p>
          <a:p>
            <a:pPr marL="0" indent="0" eaLnBrk="1" hangingPunct="1">
              <a:lnSpc>
                <a:spcPct val="80000"/>
              </a:lnSpc>
            </a:pP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639763"/>
            <a:ext cx="8912225" cy="660400"/>
          </a:xfrm>
        </p:spPr>
        <p:txBody>
          <a:bodyPr/>
          <a:lstStyle/>
          <a:p>
            <a:pPr eaLnBrk="1" hangingPunct="1"/>
            <a:r>
              <a:rPr lang="tr-TR" altLang="tr-TR" sz="2400" b="1" smtClean="0">
                <a:latin typeface="Times New Roman" pitchFamily="18" charset="0"/>
                <a:cs typeface="Times New Roman" pitchFamily="18" charset="0"/>
              </a:rPr>
              <a:t>   PAPİLLER TİROİD KARSİNOMU (PTC</a:t>
            </a:r>
            <a:r>
              <a:rPr lang="tr-TR" altLang="tr-TR" sz="240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tr-TR" altLang="tr-TR" sz="3200" b="1" smtClean="0"/>
              <a:t/>
            </a:r>
            <a:br>
              <a:rPr lang="tr-TR" altLang="tr-TR" sz="3200" b="1" smtClean="0"/>
            </a:br>
            <a:endParaRPr lang="tr-TR" altLang="tr-TR" sz="3200" b="1" smtClean="0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609725"/>
            <a:ext cx="9326563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İyi diferansiye tiroid kanseridir.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Tüm tiroid malignitelerinin %85’ ini oluşturur.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 / E </a:t>
            </a:r>
            <a:r>
              <a:rPr lang="tr-TR" alt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2.5 / 1</a:t>
            </a:r>
            <a:r>
              <a:rPr lang="tr-TR" alt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en sık 30-40 yaş arasında görülür.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sık uzak metastaz akciğer, kemik, karaciğer ve beyine  olur.(uzak metastaz % 20) 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yıllık sağkalım %95’ tir.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b="1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Unvan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PTC - Tanı ve tedavi </a:t>
            </a:r>
          </a:p>
        </p:txBody>
      </p:sp>
      <p:sp>
        <p:nvSpPr>
          <p:cNvPr id="48130" name="İçerik Yer Tutucusu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Tanı 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TİAB  veya cerrahi materyali ile konur.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Tedavi 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Cerrrahi + RAİ (Gerekli olgularda)+Levotiroksin supresyon tedavisi  </a:t>
            </a: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Unvan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eaLnBrk="1" hangingPunct="1"/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PTC - Takip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49154" name="İçerik Yer Tutucusu 2"/>
          <p:cNvSpPr>
            <a:spLocks noGrp="1"/>
          </p:cNvSpPr>
          <p:nvPr>
            <p:ph idx="1"/>
          </p:nvPr>
        </p:nvSpPr>
        <p:spPr>
          <a:xfrm>
            <a:off x="2460625" y="1905000"/>
            <a:ext cx="8915400" cy="3778250"/>
          </a:xfrm>
        </p:spPr>
        <p:txBody>
          <a:bodyPr/>
          <a:lstStyle/>
          <a:p>
            <a:pPr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Cerrahi sonrası hastalara </a:t>
            </a: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supresyon dozunda levotiroksin </a:t>
            </a: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tedavisi başlanır.</a:t>
            </a:r>
          </a:p>
          <a:p>
            <a:pPr eaLnBrk="1" hangingPunct="1"/>
            <a:endParaRPr 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Düşük riskli ve remisyonda olan grupta ;</a:t>
            </a:r>
          </a:p>
          <a:p>
            <a:pPr eaLnBrk="1" hangingPunct="1">
              <a:buFont typeface="Wingdings 3" pitchFamily="18" charset="2"/>
              <a:buNone/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ilk yıl TSH hedef değer &lt; 0.1 mIU/L</a:t>
            </a:r>
          </a:p>
          <a:p>
            <a:pPr eaLnBrk="1" hangingPunct="1">
              <a:buFont typeface="Wingdings 3" pitchFamily="18" charset="2"/>
              <a:buNone/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&gt;1 yıl TSH 0,5–1,0 mIU/L arasında tutulmalıdır.</a:t>
            </a:r>
          </a:p>
          <a:p>
            <a:pPr eaLnBrk="1" hangingPunct="1">
              <a:buFont typeface="Wingdings 3" pitchFamily="18" charset="2"/>
              <a:buNone/>
            </a:pPr>
            <a:endParaRPr 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Yüksek riskli hastalarda ve remisyonda ;</a:t>
            </a:r>
          </a:p>
          <a:p>
            <a:pPr eaLnBrk="1" hangingPunct="1">
              <a:buFont typeface="Wingdings 3" pitchFamily="18" charset="2"/>
              <a:buNone/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TSH 3–5 yıl süre ile &lt;0,1 tutulmalıdır.</a:t>
            </a:r>
          </a:p>
          <a:p>
            <a:pPr eaLnBrk="1" hangingPunct="1">
              <a:buFont typeface="Wingdings 3" pitchFamily="18" charset="2"/>
              <a:buNone/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&gt;5 yıl TSH  </a:t>
            </a:r>
            <a:r>
              <a:rPr lang="fi-FI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0,1–0,5 mIU/L arasında tutulmalıdır.</a:t>
            </a:r>
            <a:endParaRPr 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İçerik Yer Tutucusu 2"/>
          <p:cNvSpPr>
            <a:spLocks noGrp="1"/>
          </p:cNvSpPr>
          <p:nvPr>
            <p:ph idx="1"/>
          </p:nvPr>
        </p:nvSpPr>
        <p:spPr>
          <a:xfrm>
            <a:off x="1412875" y="1136650"/>
            <a:ext cx="9864725" cy="4654550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tr-TR" sz="1800" smtClean="0"/>
              <a:t>              </a:t>
            </a:r>
            <a:r>
              <a:rPr lang="tr-T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Amaç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tr-TR" sz="2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tr-TR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Tiroid maligniteleri hakkında bilgi  vermek 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tr-TR" sz="1800" smtClean="0">
              <a:solidFill>
                <a:schemeClr val="tx1"/>
              </a:solidFill>
            </a:endParaRPr>
          </a:p>
          <a:p>
            <a:pPr marL="0" indent="0" eaLnBrk="1" hangingPunct="1">
              <a:buFont typeface="Wingdings 3" pitchFamily="18" charset="2"/>
              <a:buNone/>
            </a:pPr>
            <a:endParaRPr lang="tr-TR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Unvan 1"/>
          <p:cNvSpPr>
            <a:spLocks noGrp="1"/>
          </p:cNvSpPr>
          <p:nvPr>
            <p:ph type="title"/>
          </p:nvPr>
        </p:nvSpPr>
        <p:spPr>
          <a:xfrm>
            <a:off x="1985963" y="477838"/>
            <a:ext cx="8912225" cy="846137"/>
          </a:xfrm>
        </p:spPr>
        <p:txBody>
          <a:bodyPr/>
          <a:lstStyle/>
          <a:p>
            <a:pPr eaLnBrk="1" hangingPunct="1"/>
            <a:r>
              <a:rPr lang="tr-TR" sz="2400" b="1" smtClean="0"/>
              <a:t> </a:t>
            </a:r>
            <a:r>
              <a:rPr lang="tr-TR" sz="2400" b="1" smtClean="0">
                <a:latin typeface="Times New Roman" pitchFamily="18" charset="0"/>
                <a:cs typeface="Times New Roman" pitchFamily="18" charset="0"/>
              </a:rPr>
              <a:t>Cerrahi Sonrası Risk Değerlendirmesi</a:t>
            </a:r>
            <a:endParaRPr lang="tr-TR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8" name="İçerik Yer Tutucusu 2"/>
          <p:cNvSpPr>
            <a:spLocks noGrp="1"/>
          </p:cNvSpPr>
          <p:nvPr>
            <p:ph idx="1"/>
          </p:nvPr>
        </p:nvSpPr>
        <p:spPr>
          <a:xfrm>
            <a:off x="1982788" y="1323975"/>
            <a:ext cx="8915400" cy="5159375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tr-TR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Düşük riskli: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Cerrahi tam rezeksiyon,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İyi prognoza işaret eden histolojik alt grup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 &lt;1 cm N0M0 (unifokal/multifokal), tiroid dışına mikroskopik ya da makroskopik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yayılım yok 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Ailevi tiroid kanseri olmayan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Yüksek riskli: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 &gt;1 cm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Uzak metastaz,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İnkomplet tümör rezeksiyonu 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Lenf ganglionu metastazı/ kötü prognozlu histolojik alt grupların varlığı</a:t>
            </a:r>
          </a:p>
          <a:p>
            <a:pPr marL="0" indent="0"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Ailevi tiroid kanseri öyküsü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Unvan 1"/>
          <p:cNvSpPr>
            <a:spLocks noGrp="1"/>
          </p:cNvSpPr>
          <p:nvPr>
            <p:ph type="title"/>
          </p:nvPr>
        </p:nvSpPr>
        <p:spPr>
          <a:xfrm>
            <a:off x="2135188" y="565150"/>
            <a:ext cx="8912225" cy="758825"/>
          </a:xfrm>
        </p:spPr>
        <p:txBody>
          <a:bodyPr/>
          <a:lstStyle/>
          <a:p>
            <a:pPr eaLnBrk="1" hangingPunct="1"/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PTC - Takip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48130" name="İçerik Yer Tutucusu 2"/>
          <p:cNvSpPr>
            <a:spLocks noGrp="1"/>
          </p:cNvSpPr>
          <p:nvPr>
            <p:ph idx="1"/>
          </p:nvPr>
        </p:nvSpPr>
        <p:spPr>
          <a:xfrm>
            <a:off x="1979613" y="1833563"/>
            <a:ext cx="8915400" cy="3778250"/>
          </a:xfrm>
        </p:spPr>
        <p:txBody>
          <a:bodyPr/>
          <a:lstStyle/>
          <a:p>
            <a:pPr eaLnBrk="1" hangingPunct="1">
              <a:defRPr/>
            </a:pP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Uzun dönem takipte ;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Yıllık fizik muayene, 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Levotiroksin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tedavisi altında TSH,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 anti-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ölçümleri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Boyun USG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458788"/>
            <a:ext cx="8912225" cy="914400"/>
          </a:xfrm>
        </p:spPr>
        <p:txBody>
          <a:bodyPr/>
          <a:lstStyle/>
          <a:p>
            <a:pPr eaLnBrk="1" hangingPunct="1"/>
            <a:r>
              <a:rPr lang="tr-TR" alt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Folliküler Tiroid Karsinomu (FTC)</a:t>
            </a:r>
            <a:r>
              <a:rPr lang="tr-TR" altLang="tr-TR" sz="3200" b="1" smtClean="0"/>
              <a:t/>
            </a:r>
            <a:br>
              <a:rPr lang="tr-TR" altLang="tr-TR" sz="3200" b="1" smtClean="0"/>
            </a:br>
            <a:endParaRPr lang="tr-TR" altLang="tr-TR" sz="3200" b="1" smtClean="0"/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373188"/>
            <a:ext cx="8642350" cy="5705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İyi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diferansiye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kanseri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kanserlerinin %12’unu oluşturur.</a:t>
            </a:r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tr-TR" alt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K/E: 3/1,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sık 30-50 yaş civarında görülür.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İyot eksikliği olan bölgelerde daha sık görülür.</a:t>
            </a:r>
          </a:p>
          <a:p>
            <a:pPr marL="0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tr-TR" alt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yıllık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mortalite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&lt; 40 yaş %95 ///  &gt; 40 yaş %65 </a:t>
            </a:r>
            <a:endParaRPr lang="tr-TR" alt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Unvan 1"/>
          <p:cNvSpPr>
            <a:spLocks noGrp="1"/>
          </p:cNvSpPr>
          <p:nvPr>
            <p:ph type="title"/>
          </p:nvPr>
        </p:nvSpPr>
        <p:spPr>
          <a:xfrm>
            <a:off x="2333625" y="635000"/>
            <a:ext cx="8912225" cy="712788"/>
          </a:xfrm>
        </p:spPr>
        <p:txBody>
          <a:bodyPr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FTC - Tanı ve Tedavi :</a:t>
            </a:r>
          </a:p>
        </p:txBody>
      </p:sp>
      <p:sp>
        <p:nvSpPr>
          <p:cNvPr id="3" name="İçerik Yer Tutucusu 2">
            <a:extLst/>
          </p:cNvPr>
          <p:cNvSpPr>
            <a:spLocks noGrp="1"/>
          </p:cNvSpPr>
          <p:nvPr>
            <p:ph idx="1"/>
          </p:nvPr>
        </p:nvSpPr>
        <p:spPr>
          <a:xfrm>
            <a:off x="2073275" y="1524000"/>
            <a:ext cx="8915400" cy="45688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İİAB ile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benign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folliküler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lezyonlardan ayrımı güçtür. </a:t>
            </a:r>
          </a:p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Çoğunlukla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soliter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lezyonlar olup kapsül ile çevrilidir.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Malignite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tanısı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kapsüler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vasküler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invazyon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varlığında konulur.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Tedavi 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Cerrahi // RAİ // RT // TSH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supresyon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100" y="512763"/>
            <a:ext cx="8912225" cy="1279525"/>
          </a:xfrm>
        </p:spPr>
        <p:txBody>
          <a:bodyPr/>
          <a:lstStyle/>
          <a:p>
            <a:pPr eaLnBrk="1" hangingPunct="1"/>
            <a:r>
              <a:rPr lang="tr-TR" alt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Medüller Tiroid Karsinomu (MTC)</a:t>
            </a:r>
            <a:r>
              <a:rPr lang="tr-TR" altLang="tr-TR" sz="3200" b="1" smtClean="0"/>
              <a:t/>
            </a:r>
            <a:br>
              <a:rPr lang="tr-TR" altLang="tr-TR" sz="3200" b="1" smtClean="0"/>
            </a:br>
            <a:endParaRPr lang="tr-TR" altLang="tr-TR" sz="3200" b="1" smtClean="0"/>
          </a:p>
        </p:txBody>
      </p:sp>
      <p:sp>
        <p:nvSpPr>
          <p:cNvPr id="29701" name="Rectangle 3">
            <a:extLst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749425"/>
            <a:ext cx="8640763" cy="4311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tiroid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malignitelerinin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yaklaşık % 3-5’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idir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Parafolliküler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hücrelerinden kaynaklanır. </a:t>
            </a:r>
          </a:p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Çoğu olgu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sporadiktir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(%75) ancak %25 olgu MEN 2A, MEN 2B ve ailesel </a:t>
            </a:r>
          </a:p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MTC gibi kalıtsal özellik gösterebilir (RET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germline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mutasyonu sonucu). </a:t>
            </a:r>
          </a:p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CEA ve 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kalsitonin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artışı görülür.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yıllık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sağkalım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yaklaşık %80, lenf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nodu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tutulumu varsa %45’ tir.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Unvan 1"/>
          <p:cNvSpPr>
            <a:spLocks noGrp="1"/>
          </p:cNvSpPr>
          <p:nvPr>
            <p:ph type="title"/>
          </p:nvPr>
        </p:nvSpPr>
        <p:spPr>
          <a:xfrm>
            <a:off x="2025650" y="693738"/>
            <a:ext cx="8912225" cy="935037"/>
          </a:xfrm>
        </p:spPr>
        <p:txBody>
          <a:bodyPr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MTC - Tanı ve Tedavi: </a:t>
            </a:r>
          </a:p>
        </p:txBody>
      </p:sp>
      <p:sp>
        <p:nvSpPr>
          <p:cNvPr id="57346" name="İçerik Yer Tutucusu 2"/>
          <p:cNvSpPr>
            <a:spLocks noGrp="1"/>
          </p:cNvSpPr>
          <p:nvPr>
            <p:ph idx="1"/>
          </p:nvPr>
        </p:nvSpPr>
        <p:spPr>
          <a:xfrm>
            <a:off x="2022475" y="1792288"/>
            <a:ext cx="8915400" cy="3778250"/>
          </a:xfrm>
        </p:spPr>
        <p:txBody>
          <a:bodyPr/>
          <a:lstStyle/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Tanı </a:t>
            </a:r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İİAB ile konulur. 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Tedavi  Cerrahi // RT // KT 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Takip  Postoperatif dönemde CEA ve kalsitonin düzeyleri önemli </a:t>
            </a:r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1933575" y="512763"/>
            <a:ext cx="8912225" cy="1279525"/>
          </a:xfrm>
        </p:spPr>
        <p:txBody>
          <a:bodyPr/>
          <a:lstStyle/>
          <a:p>
            <a:pPr eaLnBrk="1" hangingPunct="1"/>
            <a:r>
              <a:rPr lang="tr-TR" alt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Anaplastik tiroid karsinomu (ATC)</a:t>
            </a:r>
            <a:r>
              <a:rPr lang="tr-TR" altLang="tr-TR" sz="3200" b="1" smtClean="0"/>
              <a:t/>
            </a:r>
            <a:br>
              <a:rPr lang="tr-TR" altLang="tr-TR" sz="3200" b="1" smtClean="0"/>
            </a:br>
            <a:endParaRPr lang="tr-TR" altLang="tr-TR" sz="3200" b="1" smtClean="0"/>
          </a:p>
        </p:txBody>
      </p:sp>
      <p:sp>
        <p:nvSpPr>
          <p:cNvPr id="39941" name="Rectangle 3">
            <a:extLst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33575" y="1481138"/>
            <a:ext cx="9472613" cy="4930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tiroid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malignitelerinin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%1’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/ E: 3/2   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ve 8.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dekadda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daha sık görülür.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 için sıklıkla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insizyonel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biopsi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gerekir.</a:t>
            </a:r>
          </a:p>
          <a:p>
            <a:pPr marL="0" indent="0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Tedavide hava yolu açıklığını sağlamaya yönelik palyatif cerrahi girişim uygulanır.</a:t>
            </a: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Kombine RT ve KT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sağkalıma</a:t>
            </a: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etkili olabilir.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 sonrası yaklaşık 6 ay yaşam süresi vardır.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Unvan 1"/>
          <p:cNvSpPr>
            <a:spLocks noGrp="1"/>
          </p:cNvSpPr>
          <p:nvPr>
            <p:ph type="title"/>
          </p:nvPr>
        </p:nvSpPr>
        <p:spPr>
          <a:xfrm>
            <a:off x="2108200" y="341313"/>
            <a:ext cx="8912225" cy="868362"/>
          </a:xfrm>
        </p:spPr>
        <p:txBody>
          <a:bodyPr/>
          <a:lstStyle/>
          <a:p>
            <a:pPr eaLnBrk="1" hangingPunct="1"/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 lenfoması </a:t>
            </a:r>
          </a:p>
        </p:txBody>
      </p:sp>
      <p:sp>
        <p:nvSpPr>
          <p:cNvPr id="56322" name="İçerik Yer Tutucusu 2"/>
          <p:cNvSpPr>
            <a:spLocks noGrp="1"/>
          </p:cNvSpPr>
          <p:nvPr>
            <p:ph idx="1"/>
          </p:nvPr>
        </p:nvSpPr>
        <p:spPr>
          <a:xfrm>
            <a:off x="2025650" y="1347788"/>
            <a:ext cx="8915400" cy="5510212"/>
          </a:xfrm>
        </p:spPr>
        <p:txBody>
          <a:bodyPr/>
          <a:lstStyle/>
          <a:p>
            <a:pPr eaLnBrk="1" hangingPunct="1">
              <a:defRPr/>
            </a:pP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Tüm </a:t>
            </a:r>
            <a:r>
              <a:rPr lang="tr-TR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malignitelerinin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&lt;%1’ini oluşturur.</a:t>
            </a:r>
          </a:p>
          <a:p>
            <a:pPr eaLnBrk="1" hangingPunct="1">
              <a:defRPr/>
            </a:pPr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 / E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3/1      &gt;60 yaş daha sık </a:t>
            </a:r>
          </a:p>
          <a:p>
            <a:pPr eaLnBrk="1" hangingPunct="1">
              <a:defRPr/>
            </a:pPr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Genellikle kronik </a:t>
            </a:r>
            <a:r>
              <a:rPr lang="tr-TR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tiroidit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zemininde gelişir. </a:t>
            </a:r>
          </a:p>
          <a:p>
            <a:pPr eaLnBrk="1" hangingPunct="1">
              <a:defRPr/>
            </a:pPr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Klinik başvuru genellikle hızlı büyüyen boyun kitlesidir. 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Tanı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İİAB ya da cerrahi</a:t>
            </a:r>
          </a:p>
          <a:p>
            <a:pPr eaLnBrk="1" hangingPunct="1">
              <a:defRPr/>
            </a:pP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Tedavi  Cerrahi // RT // KT</a:t>
            </a:r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Unvan 1"/>
          <p:cNvSpPr>
            <a:spLocks noGrp="1"/>
          </p:cNvSpPr>
          <p:nvPr>
            <p:ph type="title"/>
          </p:nvPr>
        </p:nvSpPr>
        <p:spPr>
          <a:xfrm>
            <a:off x="1677988" y="782638"/>
            <a:ext cx="8912225" cy="682625"/>
          </a:xfrm>
        </p:spPr>
        <p:txBody>
          <a:bodyPr/>
          <a:lstStyle/>
          <a:p>
            <a:r>
              <a:rPr lang="tr-T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Kaynak</a:t>
            </a: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0418" name="İçerik Yer Tutucusu 2"/>
          <p:cNvSpPr>
            <a:spLocks noGrp="1"/>
          </p:cNvSpPr>
          <p:nvPr>
            <p:ph idx="1"/>
          </p:nvPr>
        </p:nvSpPr>
        <p:spPr>
          <a:xfrm>
            <a:off x="1677988" y="1746250"/>
            <a:ext cx="8915400" cy="3778250"/>
          </a:xfrm>
        </p:spPr>
        <p:txBody>
          <a:bodyPr/>
          <a:lstStyle/>
          <a:p>
            <a:pPr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iroid hastalıkları tanı ve tedavi kılavuzu (TEMD)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Dr. Alper AKCAN Erciyes Üniveritesi Tıp Fakültesi Genel Cerrahi Anabilim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Dalı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Meme 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Endokrin Cerrahi Grubu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 kanserleri ,Okmeydanı Tıp Dergisi 28(Ek sayı 1):26-34, 2012 Gökhan Adaş*, Mine Adaş**, Filiz Özülker***, Adem Akçakaya*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 to date </a:t>
            </a:r>
          </a:p>
          <a:p>
            <a:pPr eaLnBrk="1" hangingPunct="1"/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İçerik Yer Tutucusu 2"/>
          <p:cNvSpPr>
            <a:spLocks noGrp="1"/>
          </p:cNvSpPr>
          <p:nvPr>
            <p:ph idx="1"/>
          </p:nvPr>
        </p:nvSpPr>
        <p:spPr>
          <a:xfrm>
            <a:off x="6142038" y="3705225"/>
            <a:ext cx="4643437" cy="808038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tr-TR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Teşekkürler 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Unvan 1"/>
          <p:cNvSpPr>
            <a:spLocks noGrp="1"/>
          </p:cNvSpPr>
          <p:nvPr>
            <p:ph type="title"/>
          </p:nvPr>
        </p:nvSpPr>
        <p:spPr>
          <a:xfrm>
            <a:off x="2170113" y="612775"/>
            <a:ext cx="8912225" cy="1281113"/>
          </a:xfrm>
        </p:spPr>
        <p:txBody>
          <a:bodyPr/>
          <a:lstStyle/>
          <a:p>
            <a:pPr eaLnBrk="1" hangingPunct="1"/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Öğrenim hedefleri </a:t>
            </a:r>
          </a:p>
        </p:txBody>
      </p:sp>
      <p:sp>
        <p:nvSpPr>
          <p:cNvPr id="32770" name="İçerik Yer Tutucusu 2"/>
          <p:cNvSpPr>
            <a:spLocks noGrp="1"/>
          </p:cNvSpPr>
          <p:nvPr>
            <p:ph idx="1"/>
          </p:nvPr>
        </p:nvSpPr>
        <p:spPr>
          <a:xfrm>
            <a:off x="1995488" y="1893888"/>
            <a:ext cx="8915400" cy="3776662"/>
          </a:xfrm>
        </p:spPr>
        <p:txBody>
          <a:bodyPr/>
          <a:lstStyle/>
          <a:p>
            <a:pPr eaLnBrk="1" hangingPunct="1"/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Malignite şüphesi olan tiroid nodüllerinin özelliklerini sayabilmek</a:t>
            </a:r>
          </a:p>
          <a:p>
            <a:pPr eaLnBrk="1" hangingPunct="1"/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 nodülünde İİAB endikasyonlarını sayabilmek </a:t>
            </a:r>
          </a:p>
          <a:p>
            <a:pPr eaLnBrk="1" hangingPunct="1"/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 kanseri risk faktörlerini ve tanısı  için gerekli olan adımları sayabilmek </a:t>
            </a:r>
          </a:p>
          <a:p>
            <a:pPr eaLnBrk="1" hangingPunct="1"/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 malignitelerini sınıflayabilmek </a:t>
            </a:r>
          </a:p>
          <a:p>
            <a:pPr eaLnBrk="1" hangingPunct="1"/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tr-TR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Unvan 1"/>
          <p:cNvSpPr>
            <a:spLocks noGrp="1"/>
          </p:cNvSpPr>
          <p:nvPr>
            <p:ph type="title"/>
          </p:nvPr>
        </p:nvSpPr>
        <p:spPr>
          <a:xfrm>
            <a:off x="2205038" y="673100"/>
            <a:ext cx="8912225" cy="1281113"/>
          </a:xfrm>
        </p:spPr>
        <p:txBody>
          <a:bodyPr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Epidemiyoloji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33794" name="İçerik Yer Tutucusu 2"/>
          <p:cNvSpPr>
            <a:spLocks noGrp="1"/>
          </p:cNvSpPr>
          <p:nvPr>
            <p:ph idx="1"/>
          </p:nvPr>
        </p:nvSpPr>
        <p:spPr>
          <a:xfrm>
            <a:off x="2014538" y="1627188"/>
            <a:ext cx="8804275" cy="4443412"/>
          </a:xfrm>
        </p:spPr>
        <p:txBody>
          <a:bodyPr/>
          <a:lstStyle/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 kanserleri en sık görülen endokrin malignitelerdir. 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Tiroid kanser prevalansı genel populasyonda  % 0.01’dir.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Tüm kanserler içinde yaklaşık % 1 oranında görülür ve kansere bağlı ölümlerin % 0.2’sinden sorumludur.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 / E : 4/1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 yıllarda insidansı giderek artmakta ancak buna bağlı ölümler azalmaktadır.</a:t>
            </a: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2309813" y="419100"/>
            <a:ext cx="8912225" cy="619125"/>
          </a:xfrm>
        </p:spPr>
        <p:txBody>
          <a:bodyPr/>
          <a:lstStyle/>
          <a:p>
            <a:pPr eaLnBrk="1" hangingPunct="1"/>
            <a:r>
              <a:rPr lang="tr-TR" altLang="tr-TR" sz="2800" b="1" smtClean="0">
                <a:latin typeface="Times New Roman" pitchFamily="18" charset="0"/>
                <a:cs typeface="Times New Roman" pitchFamily="18" charset="0"/>
              </a:rPr>
              <a:t>  Tiroid kanserleri  - Sınıflandırma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7663" y="1166813"/>
            <a:ext cx="8208962" cy="4706937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tr-TR" altLang="tr-T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İyi diferansiye</a:t>
            </a:r>
          </a:p>
          <a:p>
            <a:pPr marL="990600" lvl="1" indent="-533400"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Papiller tiroid kanserleri 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%85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Folliküler tiroid kanserleri 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%12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tr-TR" altLang="tr-T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Kötü diferansiye</a:t>
            </a:r>
          </a:p>
          <a:p>
            <a:pPr marL="990600" lvl="1" indent="-533400"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Medüller tiroid kanserleri 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% 3-5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Anaplastik tiroid kanserleri 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%1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>
              <a:buFont typeface="Wingdings 3" pitchFamily="18" charset="2"/>
              <a:buNone/>
            </a:pPr>
            <a:endParaRPr lang="tr-TR" altLang="tr-TR" sz="2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tr-TR" altLang="tr-T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Diğer</a:t>
            </a:r>
          </a:p>
          <a:p>
            <a:pPr marL="990600" lvl="1" indent="-533400"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Lenfoma 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&lt;%1 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/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Metastatik (böbrek, meme, akciğer, melanom)</a:t>
            </a:r>
          </a:p>
          <a:p>
            <a:pPr marL="0" indent="0" eaLnBrk="1" hangingPunct="1"/>
            <a:endParaRPr lang="tr-TR" altLang="tr-TR" sz="28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2065338" y="1336675"/>
            <a:ext cx="8910637" cy="690563"/>
          </a:xfrm>
        </p:spPr>
        <p:txBody>
          <a:bodyPr/>
          <a:lstStyle/>
          <a:p>
            <a:pPr eaLnBrk="1" hangingPunct="1"/>
            <a:r>
              <a:rPr lang="tr-TR" altLang="tr-T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Risk faktörleri</a:t>
            </a:r>
            <a:endParaRPr lang="tr-TR" altLang="tr-TR" sz="2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8975" y="1933575"/>
            <a:ext cx="8147050" cy="4667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İyonizan radyasyon</a:t>
            </a:r>
            <a:endParaRPr lang="tr-TR" altLang="tr-TR" sz="2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Düşük dozlarda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aruziyetten 6-55 (ortalama 25) yıl sonra kanser gelişebilir.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RT sonrası %90 papiller karsinom gelişmekte, genellikle multisentrik olmakta ve lenfatik metastaz riski yüksektir.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Cinsiyet</a:t>
            </a:r>
            <a:endParaRPr lang="tr-TR" altLang="tr-TR" sz="2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Kadınlarda daha sık görülür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tr-TR" sz="20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tr-TR" sz="2000" smtClean="0"/>
          </a:p>
          <a:p>
            <a:pPr eaLnBrk="1" hangingPunct="1">
              <a:lnSpc>
                <a:spcPct val="90000"/>
              </a:lnSpc>
            </a:pPr>
            <a:endParaRPr lang="tr-TR" altLang="tr-TR" sz="2000" smtClean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2065338" y="490538"/>
            <a:ext cx="8910637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/>
            <a:r>
              <a:rPr lang="tr-TR" altLang="tr-TR" sz="2800" b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800" b="1">
                <a:latin typeface="Times New Roman" pitchFamily="18" charset="0"/>
                <a:cs typeface="Times New Roman" pitchFamily="18" charset="0"/>
              </a:rPr>
              <a:t>Etiyoloji</a:t>
            </a:r>
            <a:r>
              <a:rPr lang="tr-TR" altLang="tr-TR" sz="2800" b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Unvan 1"/>
          <p:cNvSpPr>
            <a:spLocks noGrp="1"/>
          </p:cNvSpPr>
          <p:nvPr>
            <p:ph type="title"/>
          </p:nvPr>
        </p:nvSpPr>
        <p:spPr>
          <a:xfrm>
            <a:off x="2208213" y="1243013"/>
            <a:ext cx="8912225" cy="574675"/>
          </a:xfrm>
        </p:spPr>
        <p:txBody>
          <a:bodyPr/>
          <a:lstStyle/>
          <a:p>
            <a:r>
              <a:rPr lang="en-US" altLang="tr-TR" sz="2400" b="1" smtClean="0">
                <a:latin typeface="Times New Roman" pitchFamily="18" charset="0"/>
                <a:cs typeface="Times New Roman" pitchFamily="18" charset="0"/>
              </a:rPr>
              <a:t>Risk faktörleri</a:t>
            </a:r>
            <a:endParaRPr lang="tr-TR" sz="2400" smtClean="0"/>
          </a:p>
        </p:txBody>
      </p:sp>
      <p:sp>
        <p:nvSpPr>
          <p:cNvPr id="36866" name="İçerik Yer Tutucusu 2"/>
          <p:cNvSpPr>
            <a:spLocks noGrp="1"/>
          </p:cNvSpPr>
          <p:nvPr>
            <p:ph idx="1"/>
          </p:nvPr>
        </p:nvSpPr>
        <p:spPr>
          <a:xfrm>
            <a:off x="1968500" y="1700213"/>
            <a:ext cx="8915400" cy="4887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Çevresel faktörler</a:t>
            </a:r>
            <a:endParaRPr lang="tr-TR" altLang="tr-TR" sz="2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Endemik guatr bölgeleri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yot eksikliği (Folliküler, Anaplastik)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Benign nodüller, otoimmün tiroiditler, Graves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tr-T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Genetik</a:t>
            </a:r>
            <a:r>
              <a:rPr lang="en-US" altLang="tr-TR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altLang="tr-TR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Medüller (MEN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RET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Papiller (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FAP- APC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Folliküler (Cowden</a:t>
            </a: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PTEN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smtClean="0"/>
          </a:p>
          <a:p>
            <a:endParaRPr lang="tr-TR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65350" y="482600"/>
            <a:ext cx="891063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/>
            <a:r>
              <a:rPr lang="tr-TR" altLang="tr-TR" sz="2800" b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Etiyoloji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035175" y="669925"/>
            <a:ext cx="8912225" cy="712788"/>
          </a:xfrm>
        </p:spPr>
        <p:txBody>
          <a:bodyPr/>
          <a:lstStyle/>
          <a:p>
            <a:pPr eaLnBrk="1" hangingPunct="1"/>
            <a:r>
              <a:rPr lang="tr-TR" altLang="tr-T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Klinik bulgular 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076450" y="1770063"/>
            <a:ext cx="8915400" cy="3776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 kısıklığı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oyun ağrısı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Dispne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Disfaji</a:t>
            </a:r>
            <a:endParaRPr lang="tr-TR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Halsizlik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Kilo kaybı </a:t>
            </a:r>
            <a:endParaRPr lang="en-US" altLang="tr-TR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5470525" y="1697038"/>
            <a:ext cx="4048125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/>
            <a:r>
              <a:rPr lang="tr-TR" altLang="tr-TR" sz="2800" b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Tiroid nodülü 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5470525" y="3302000"/>
            <a:ext cx="4435475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/>
            <a:r>
              <a:rPr lang="tr-TR" altLang="tr-TR" sz="2800" b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Boyunda LAP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Başlık 1"/>
          <p:cNvSpPr>
            <a:spLocks noGrp="1"/>
          </p:cNvSpPr>
          <p:nvPr>
            <p:ph type="title" idx="4294967295"/>
          </p:nvPr>
        </p:nvSpPr>
        <p:spPr>
          <a:xfrm>
            <a:off x="1830388" y="657225"/>
            <a:ext cx="8912225" cy="638175"/>
          </a:xfrm>
        </p:spPr>
        <p:txBody>
          <a:bodyPr anchor="b"/>
          <a:lstStyle/>
          <a:p>
            <a:r>
              <a:rPr lang="tr-TR" sz="2800" b="1" smtClean="0">
                <a:solidFill>
                  <a:schemeClr val="tx1"/>
                </a:solidFill>
                <a:latin typeface="Times New Roman" pitchFamily="18" charset="0"/>
              </a:rPr>
              <a:t>Tanı - Anamnez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1512888" y="1628775"/>
            <a:ext cx="10412412" cy="4271963"/>
          </a:xfrm>
        </p:spPr>
        <p:txBody>
          <a:bodyPr>
            <a:normAutofit/>
          </a:bodyPr>
          <a:lstStyle/>
          <a:p>
            <a:pPr marL="547688" lvl="1" indent="-273050" defTabSz="914400">
              <a:lnSpc>
                <a:spcPct val="80000"/>
              </a:lnSpc>
            </a:pPr>
            <a:r>
              <a:rPr lang="tr-TR" sz="1900" smtClean="0">
                <a:solidFill>
                  <a:schemeClr val="tx1"/>
                </a:solidFill>
                <a:latin typeface="Times New Roman" pitchFamily="18" charset="0"/>
              </a:rPr>
              <a:t>Cinsiyet /// Yaş</a:t>
            </a:r>
          </a:p>
          <a:p>
            <a:pPr marL="547688" lvl="1" indent="-273050" defTabSz="914400">
              <a:lnSpc>
                <a:spcPct val="80000"/>
              </a:lnSpc>
            </a:pPr>
            <a:endParaRPr lang="tr-TR" sz="19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547688" lvl="1" indent="-273050" defTabSz="914400">
              <a:lnSpc>
                <a:spcPct val="80000"/>
              </a:lnSpc>
            </a:pPr>
            <a:r>
              <a:rPr lang="tr-TR" sz="1900" smtClean="0">
                <a:solidFill>
                  <a:schemeClr val="tx1"/>
                </a:solidFill>
                <a:latin typeface="Times New Roman" pitchFamily="18" charset="0"/>
              </a:rPr>
              <a:t>Ailede tiroid kanser öyküsü </a:t>
            </a:r>
          </a:p>
          <a:p>
            <a:pPr marL="547688" lvl="1" indent="-273050" defTabSz="914400">
              <a:lnSpc>
                <a:spcPct val="80000"/>
              </a:lnSpc>
            </a:pPr>
            <a:endParaRPr lang="tr-TR" sz="19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547688" lvl="1" indent="-273050" defTabSz="914400">
              <a:lnSpc>
                <a:spcPct val="80000"/>
              </a:lnSpc>
            </a:pPr>
            <a:r>
              <a:rPr lang="tr-TR" sz="1900" smtClean="0">
                <a:solidFill>
                  <a:schemeClr val="tx1"/>
                </a:solidFill>
                <a:latin typeface="Times New Roman" pitchFamily="18" charset="0"/>
              </a:rPr>
              <a:t>Baş-boyun bölgesine radyoterapi öyküsü </a:t>
            </a:r>
          </a:p>
          <a:p>
            <a:pPr marL="547688" lvl="1" indent="-273050" defTabSz="914400">
              <a:lnSpc>
                <a:spcPct val="80000"/>
              </a:lnSpc>
            </a:pPr>
            <a:endParaRPr lang="tr-TR" sz="19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547688" lvl="1" indent="-273050" defTabSz="914400">
              <a:lnSpc>
                <a:spcPct val="80000"/>
              </a:lnSpc>
            </a:pPr>
            <a:r>
              <a:rPr lang="tr-TR" sz="1900" smtClean="0">
                <a:solidFill>
                  <a:schemeClr val="tx1"/>
                </a:solidFill>
                <a:latin typeface="Times New Roman" pitchFamily="18" charset="0"/>
              </a:rPr>
              <a:t>İyonize radyasyona maruz kalma (nükleer kazalar)</a:t>
            </a:r>
          </a:p>
          <a:p>
            <a:pPr marL="547688" lvl="1" indent="-273050" defTabSz="914400">
              <a:lnSpc>
                <a:spcPct val="80000"/>
              </a:lnSpc>
            </a:pPr>
            <a:endParaRPr lang="tr-TR" sz="19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547688" lvl="1" indent="-273050" defTabSz="914400">
              <a:lnSpc>
                <a:spcPct val="80000"/>
              </a:lnSpc>
            </a:pPr>
            <a:r>
              <a:rPr lang="tr-TR" sz="1900" smtClean="0">
                <a:solidFill>
                  <a:schemeClr val="tx1"/>
                </a:solidFill>
                <a:latin typeface="Times New Roman" pitchFamily="18" charset="0"/>
              </a:rPr>
              <a:t>Bası bulguları</a:t>
            </a:r>
            <a:r>
              <a:rPr lang="tr-TR" sz="190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tr-TR" sz="1900" smtClean="0">
                <a:solidFill>
                  <a:schemeClr val="tx1"/>
                </a:solidFill>
                <a:latin typeface="Times New Roman" pitchFamily="18" charset="0"/>
              </a:rPr>
              <a:t> ses kısıklığı, nefes darlığı, yutma güçlüğü ve öksürük</a:t>
            </a:r>
          </a:p>
          <a:p>
            <a:pPr marL="547688" lvl="1" indent="-273050" defTabSz="914400">
              <a:lnSpc>
                <a:spcPct val="80000"/>
              </a:lnSpc>
            </a:pPr>
            <a:endParaRPr lang="tr-TR" sz="19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547688" lvl="1" indent="-273050" defTabSz="914400">
              <a:lnSpc>
                <a:spcPct val="80000"/>
              </a:lnSpc>
            </a:pPr>
            <a:endParaRPr lang="tr-TR" sz="190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547688" lvl="1" indent="-273050" defTabSz="914400">
              <a:lnSpc>
                <a:spcPct val="80000"/>
              </a:lnSpc>
              <a:buFont typeface="Wingdings 3" pitchFamily="18" charset="2"/>
              <a:buNone/>
            </a:pPr>
            <a:r>
              <a:rPr lang="tr-TR" sz="190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TM02900771[[fn=Dilim]]</Template>
  <TotalTime>2610</TotalTime>
  <Words>929</Words>
  <Application>Microsoft Office PowerPoint</Application>
  <PresentationFormat>Özel</PresentationFormat>
  <Paragraphs>260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Tasarım Şablonu</vt:lpstr>
      </vt:variant>
      <vt:variant>
        <vt:i4>18</vt:i4>
      </vt:variant>
      <vt:variant>
        <vt:lpstr>Slayt Başlıkları</vt:lpstr>
      </vt:variant>
      <vt:variant>
        <vt:i4>29</vt:i4>
      </vt:variant>
    </vt:vector>
  </HeadingPairs>
  <TitlesOfParts>
    <vt:vector size="55" baseType="lpstr">
      <vt:lpstr>Arial</vt:lpstr>
      <vt:lpstr>Calibri Light</vt:lpstr>
      <vt:lpstr>Calibri</vt:lpstr>
      <vt:lpstr>Wingdings 2</vt:lpstr>
      <vt:lpstr>Century Gothic</vt:lpstr>
      <vt:lpstr>Wingdings 3</vt:lpstr>
      <vt:lpstr>Times New Roman</vt:lpstr>
      <vt:lpstr>Wingdings</vt:lpstr>
      <vt:lpstr>HDOfficeLightV0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Duman</vt:lpstr>
      <vt:lpstr>TİROİD MALİGNİTELERİ </vt:lpstr>
      <vt:lpstr>Slayt 2</vt:lpstr>
      <vt:lpstr> Öğrenim hedefleri </vt:lpstr>
      <vt:lpstr>Epidemiyoloji </vt:lpstr>
      <vt:lpstr>  Tiroid kanserleri  - Sınıflandırma</vt:lpstr>
      <vt:lpstr> Risk faktörleri</vt:lpstr>
      <vt:lpstr>Risk faktörleri</vt:lpstr>
      <vt:lpstr> Klinik bulgular </vt:lpstr>
      <vt:lpstr>Tanı - Anamnez</vt:lpstr>
      <vt:lpstr>Tanı - Fizik Muayene</vt:lpstr>
      <vt:lpstr>Tanı - Laboratuvar</vt:lpstr>
      <vt:lpstr>Tanı - Görüntüleme </vt:lpstr>
      <vt:lpstr>Tanı  </vt:lpstr>
      <vt:lpstr>  Tiroid Nodülü</vt:lpstr>
      <vt:lpstr>Tiroid Nodülünde Malignite Riski</vt:lpstr>
      <vt:lpstr>Slayt 16</vt:lpstr>
      <vt:lpstr>   PAPİLLER TİROİD KARSİNOMU (PTC ) </vt:lpstr>
      <vt:lpstr>PTC - Tanı ve tedavi </vt:lpstr>
      <vt:lpstr>PTC - Takip </vt:lpstr>
      <vt:lpstr> Cerrahi Sonrası Risk Değerlendirmesi</vt:lpstr>
      <vt:lpstr>PTC - Takip </vt:lpstr>
      <vt:lpstr>Folliküler Tiroid Karsinomu (FTC) </vt:lpstr>
      <vt:lpstr>FTC - Tanı ve Tedavi :</vt:lpstr>
      <vt:lpstr>Medüller Tiroid Karsinomu (MTC) </vt:lpstr>
      <vt:lpstr>MTC - Tanı ve Tedavi: </vt:lpstr>
      <vt:lpstr>Anaplastik tiroid karsinomu (ATC) </vt:lpstr>
      <vt:lpstr>Tiroid lenfoması </vt:lpstr>
      <vt:lpstr>Kaynak </vt:lpstr>
      <vt:lpstr>Slayt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TİROİD MALİGNİTELERİ</dc:title>
  <dc:creator>USER</dc:creator>
  <cp:lastModifiedBy>lenovo</cp:lastModifiedBy>
  <cp:revision>103</cp:revision>
  <dcterms:created xsi:type="dcterms:W3CDTF">2017-06-05T19:10:39Z</dcterms:created>
  <dcterms:modified xsi:type="dcterms:W3CDTF">2017-06-13T09:48:37Z</dcterms:modified>
</cp:coreProperties>
</file>