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257" r:id="rId3"/>
    <p:sldId id="258" r:id="rId4"/>
    <p:sldId id="259" r:id="rId5"/>
    <p:sldId id="299" r:id="rId6"/>
    <p:sldId id="261" r:id="rId7"/>
    <p:sldId id="300" r:id="rId8"/>
    <p:sldId id="306" r:id="rId9"/>
    <p:sldId id="307" r:id="rId10"/>
    <p:sldId id="308" r:id="rId11"/>
    <p:sldId id="309" r:id="rId12"/>
    <p:sldId id="343" r:id="rId13"/>
    <p:sldId id="303" r:id="rId14"/>
    <p:sldId id="301" r:id="rId15"/>
    <p:sldId id="304" r:id="rId16"/>
    <p:sldId id="264" r:id="rId17"/>
    <p:sldId id="305" r:id="rId18"/>
    <p:sldId id="302" r:id="rId19"/>
    <p:sldId id="345" r:id="rId20"/>
    <p:sldId id="265" r:id="rId21"/>
    <p:sldId id="268" r:id="rId22"/>
    <p:sldId id="310" r:id="rId23"/>
    <p:sldId id="311" r:id="rId24"/>
    <p:sldId id="312" r:id="rId25"/>
    <p:sldId id="313" r:id="rId26"/>
    <p:sldId id="314" r:id="rId27"/>
    <p:sldId id="262" r:id="rId28"/>
    <p:sldId id="317" r:id="rId29"/>
    <p:sldId id="316" r:id="rId30"/>
    <p:sldId id="333" r:id="rId31"/>
    <p:sldId id="318" r:id="rId32"/>
    <p:sldId id="319" r:id="rId33"/>
    <p:sldId id="320" r:id="rId34"/>
    <p:sldId id="322" r:id="rId35"/>
    <p:sldId id="323" r:id="rId36"/>
    <p:sldId id="324" r:id="rId37"/>
    <p:sldId id="327" r:id="rId38"/>
    <p:sldId id="325" r:id="rId39"/>
    <p:sldId id="329" r:id="rId40"/>
    <p:sldId id="328" r:id="rId41"/>
    <p:sldId id="331" r:id="rId42"/>
    <p:sldId id="332" r:id="rId43"/>
    <p:sldId id="326" r:id="rId44"/>
    <p:sldId id="269" r:id="rId45"/>
    <p:sldId id="278" r:id="rId46"/>
    <p:sldId id="274" r:id="rId47"/>
    <p:sldId id="273" r:id="rId48"/>
    <p:sldId id="276" r:id="rId49"/>
    <p:sldId id="277" r:id="rId50"/>
    <p:sldId id="282" r:id="rId51"/>
    <p:sldId id="281" r:id="rId52"/>
    <p:sldId id="283" r:id="rId53"/>
    <p:sldId id="280" r:id="rId54"/>
    <p:sldId id="284" r:id="rId55"/>
    <p:sldId id="291" r:id="rId56"/>
    <p:sldId id="286" r:id="rId57"/>
    <p:sldId id="285" r:id="rId58"/>
    <p:sldId id="290" r:id="rId59"/>
    <p:sldId id="287" r:id="rId60"/>
    <p:sldId id="288" r:id="rId61"/>
    <p:sldId id="292" r:id="rId62"/>
    <p:sldId id="293" r:id="rId63"/>
    <p:sldId id="271" r:id="rId64"/>
    <p:sldId id="294" r:id="rId65"/>
    <p:sldId id="295" r:id="rId66"/>
    <p:sldId id="297" r:id="rId67"/>
    <p:sldId id="296" r:id="rId68"/>
    <p:sldId id="298" r:id="rId69"/>
    <p:sldId id="334" r:id="rId70"/>
    <p:sldId id="348" r:id="rId71"/>
    <p:sldId id="346" r:id="rId72"/>
    <p:sldId id="347" r:id="rId73"/>
    <p:sldId id="349" r:id="rId74"/>
    <p:sldId id="337" r:id="rId75"/>
    <p:sldId id="338" r:id="rId76"/>
    <p:sldId id="340" r:id="rId77"/>
    <p:sldId id="339" r:id="rId78"/>
    <p:sldId id="341" r:id="rId79"/>
    <p:sldId id="335" r:id="rId80"/>
    <p:sldId id="266" r:id="rId81"/>
    <p:sldId id="272" r:id="rId82"/>
    <p:sldId id="315" r:id="rId8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BCC2C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395" autoAdjust="0"/>
  </p:normalViewPr>
  <p:slideViewPr>
    <p:cSldViewPr snapToGrid="0">
      <p:cViewPr varScale="1">
        <p:scale>
          <a:sx n="43" d="100"/>
          <a:sy n="43" d="100"/>
        </p:scale>
        <p:origin x="22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560A08-BC15-4C91-BA38-ADAA4342BB5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83E42F4-84A4-474F-82CB-00159085002A}">
      <dgm:prSet/>
      <dgm:spPr/>
      <dgm:t>
        <a:bodyPr/>
        <a:lstStyle/>
        <a:p>
          <a:r>
            <a:rPr lang="tr-TR"/>
            <a:t>ESC/ESH 2018</a:t>
          </a:r>
          <a:endParaRPr lang="en-US"/>
        </a:p>
      </dgm:t>
    </dgm:pt>
    <dgm:pt modelId="{2B6B0557-D03A-42CE-B349-095973DD0F4E}" type="parTrans" cxnId="{EDE9346E-A6C8-462A-80A2-719E1246AD74}">
      <dgm:prSet/>
      <dgm:spPr/>
      <dgm:t>
        <a:bodyPr/>
        <a:lstStyle/>
        <a:p>
          <a:endParaRPr lang="en-US"/>
        </a:p>
      </dgm:t>
    </dgm:pt>
    <dgm:pt modelId="{0DDA5594-DAC9-41D2-A601-6394CD372A55}" type="sibTrans" cxnId="{EDE9346E-A6C8-462A-80A2-719E1246AD74}">
      <dgm:prSet/>
      <dgm:spPr/>
      <dgm:t>
        <a:bodyPr/>
        <a:lstStyle/>
        <a:p>
          <a:endParaRPr lang="en-US"/>
        </a:p>
      </dgm:t>
    </dgm:pt>
    <dgm:pt modelId="{B34F578E-1C4C-4C9C-8FC8-25D590C81A02}">
      <dgm:prSet/>
      <dgm:spPr/>
      <dgm:t>
        <a:bodyPr/>
        <a:lstStyle/>
        <a:p>
          <a:r>
            <a:rPr lang="tr-TR"/>
            <a:t>JNC-8</a:t>
          </a:r>
          <a:endParaRPr lang="en-US"/>
        </a:p>
      </dgm:t>
    </dgm:pt>
    <dgm:pt modelId="{7A417D86-A49F-4115-82C9-4493DA52F0C2}" type="parTrans" cxnId="{95D8B6D4-96CF-48AC-B48E-FC1684221B72}">
      <dgm:prSet/>
      <dgm:spPr/>
      <dgm:t>
        <a:bodyPr/>
        <a:lstStyle/>
        <a:p>
          <a:endParaRPr lang="en-US"/>
        </a:p>
      </dgm:t>
    </dgm:pt>
    <dgm:pt modelId="{F576874B-A2C6-4A7A-8574-3E2DB673A837}" type="sibTrans" cxnId="{95D8B6D4-96CF-48AC-B48E-FC1684221B72}">
      <dgm:prSet/>
      <dgm:spPr/>
      <dgm:t>
        <a:bodyPr/>
        <a:lstStyle/>
        <a:p>
          <a:endParaRPr lang="en-US"/>
        </a:p>
      </dgm:t>
    </dgm:pt>
    <dgm:pt modelId="{9FC7AE29-34B9-4612-A76A-0A04FA2BD983}">
      <dgm:prSet/>
      <dgm:spPr/>
      <dgm:t>
        <a:bodyPr/>
        <a:lstStyle/>
        <a:p>
          <a:r>
            <a:rPr lang="tr-TR" dirty="0"/>
            <a:t>AHA /ACC 2018</a:t>
          </a:r>
          <a:endParaRPr lang="en-US" dirty="0"/>
        </a:p>
      </dgm:t>
    </dgm:pt>
    <dgm:pt modelId="{0ABFE005-9D13-43E0-A2D9-56CBB808F4F0}" type="parTrans" cxnId="{75D3FAE6-57AA-4608-88D7-A085FD4A07EC}">
      <dgm:prSet/>
      <dgm:spPr/>
      <dgm:t>
        <a:bodyPr/>
        <a:lstStyle/>
        <a:p>
          <a:endParaRPr lang="en-US"/>
        </a:p>
      </dgm:t>
    </dgm:pt>
    <dgm:pt modelId="{6BDDA36C-CC53-4DE4-B13D-F411F8D9BC8E}" type="sibTrans" cxnId="{75D3FAE6-57AA-4608-88D7-A085FD4A07EC}">
      <dgm:prSet/>
      <dgm:spPr/>
      <dgm:t>
        <a:bodyPr/>
        <a:lstStyle/>
        <a:p>
          <a:endParaRPr lang="en-US"/>
        </a:p>
      </dgm:t>
    </dgm:pt>
    <dgm:pt modelId="{005CD5B3-0F21-4E76-96FB-CD0D015DB613}">
      <dgm:prSet/>
      <dgm:spPr/>
      <dgm:t>
        <a:bodyPr/>
        <a:lstStyle/>
        <a:p>
          <a:r>
            <a:rPr lang="tr-TR"/>
            <a:t>CHEP 2020</a:t>
          </a:r>
          <a:endParaRPr lang="en-US"/>
        </a:p>
      </dgm:t>
    </dgm:pt>
    <dgm:pt modelId="{0A9A244F-A5C8-400C-BE32-45AA4D4A9B8E}" type="parTrans" cxnId="{A60E630F-C6AB-4674-829C-E8AB3B45FB45}">
      <dgm:prSet/>
      <dgm:spPr/>
      <dgm:t>
        <a:bodyPr/>
        <a:lstStyle/>
        <a:p>
          <a:endParaRPr lang="en-US"/>
        </a:p>
      </dgm:t>
    </dgm:pt>
    <dgm:pt modelId="{4014E88F-B980-4C44-9CEB-9BBDAAA5BBE5}" type="sibTrans" cxnId="{A60E630F-C6AB-4674-829C-E8AB3B45FB45}">
      <dgm:prSet/>
      <dgm:spPr/>
      <dgm:t>
        <a:bodyPr/>
        <a:lstStyle/>
        <a:p>
          <a:endParaRPr lang="en-US"/>
        </a:p>
      </dgm:t>
    </dgm:pt>
    <dgm:pt modelId="{21DE6046-ABCC-4447-B73C-1322B807770E}" type="pres">
      <dgm:prSet presAssocID="{5B560A08-BC15-4C91-BA38-ADAA4342BB5E}" presName="linear" presStyleCnt="0">
        <dgm:presLayoutVars>
          <dgm:animLvl val="lvl"/>
          <dgm:resizeHandles val="exact"/>
        </dgm:presLayoutVars>
      </dgm:prSet>
      <dgm:spPr/>
    </dgm:pt>
    <dgm:pt modelId="{5955FD40-F9D6-4DD8-AA1E-8A01DFFCC02A}" type="pres">
      <dgm:prSet presAssocID="{C83E42F4-84A4-474F-82CB-00159085002A}" presName="parentText" presStyleLbl="node1" presStyleIdx="0" presStyleCnt="4">
        <dgm:presLayoutVars>
          <dgm:chMax val="0"/>
          <dgm:bulletEnabled val="1"/>
        </dgm:presLayoutVars>
      </dgm:prSet>
      <dgm:spPr/>
    </dgm:pt>
    <dgm:pt modelId="{03708631-1AC1-4756-8131-336F5B2996DC}" type="pres">
      <dgm:prSet presAssocID="{0DDA5594-DAC9-41D2-A601-6394CD372A55}" presName="spacer" presStyleCnt="0"/>
      <dgm:spPr/>
    </dgm:pt>
    <dgm:pt modelId="{7F408687-7619-48F2-A2BB-E1FBC3ECAE91}" type="pres">
      <dgm:prSet presAssocID="{B34F578E-1C4C-4C9C-8FC8-25D590C81A02}" presName="parentText" presStyleLbl="node1" presStyleIdx="1" presStyleCnt="4" custLinFactNeighborX="0" custLinFactNeighborY="-45490">
        <dgm:presLayoutVars>
          <dgm:chMax val="0"/>
          <dgm:bulletEnabled val="1"/>
        </dgm:presLayoutVars>
      </dgm:prSet>
      <dgm:spPr/>
    </dgm:pt>
    <dgm:pt modelId="{C4F39E2D-7E31-4A43-87CA-D2F03DEE1083}" type="pres">
      <dgm:prSet presAssocID="{F576874B-A2C6-4A7A-8574-3E2DB673A837}" presName="spacer" presStyleCnt="0"/>
      <dgm:spPr/>
    </dgm:pt>
    <dgm:pt modelId="{FFBFF208-EFAE-43C3-9AC9-D78A04573FEC}" type="pres">
      <dgm:prSet presAssocID="{9FC7AE29-34B9-4612-A76A-0A04FA2BD983}" presName="parentText" presStyleLbl="node1" presStyleIdx="2" presStyleCnt="4" custLinFactY="-566" custLinFactNeighborX="0" custLinFactNeighborY="-100000">
        <dgm:presLayoutVars>
          <dgm:chMax val="0"/>
          <dgm:bulletEnabled val="1"/>
        </dgm:presLayoutVars>
      </dgm:prSet>
      <dgm:spPr/>
    </dgm:pt>
    <dgm:pt modelId="{4BEE5CD8-183D-4536-A13A-58397C94AE0E}" type="pres">
      <dgm:prSet presAssocID="{6BDDA36C-CC53-4DE4-B13D-F411F8D9BC8E}" presName="spacer" presStyleCnt="0"/>
      <dgm:spPr/>
    </dgm:pt>
    <dgm:pt modelId="{D81C6E7E-675A-4A29-82E6-98824C88F050}" type="pres">
      <dgm:prSet presAssocID="{005CD5B3-0F21-4E76-96FB-CD0D015DB613}" presName="parentText" presStyleLbl="node1" presStyleIdx="3" presStyleCnt="4" custLinFactY="-212" custLinFactNeighborX="0" custLinFactNeighborY="-100000">
        <dgm:presLayoutVars>
          <dgm:chMax val="0"/>
          <dgm:bulletEnabled val="1"/>
        </dgm:presLayoutVars>
      </dgm:prSet>
      <dgm:spPr/>
    </dgm:pt>
  </dgm:ptLst>
  <dgm:cxnLst>
    <dgm:cxn modelId="{A60E630F-C6AB-4674-829C-E8AB3B45FB45}" srcId="{5B560A08-BC15-4C91-BA38-ADAA4342BB5E}" destId="{005CD5B3-0F21-4E76-96FB-CD0D015DB613}" srcOrd="3" destOrd="0" parTransId="{0A9A244F-A5C8-400C-BE32-45AA4D4A9B8E}" sibTransId="{4014E88F-B980-4C44-9CEB-9BBDAAA5BBE5}"/>
    <dgm:cxn modelId="{0E8B1B3D-DC08-4593-B443-1E2F1C1314C8}" type="presOf" srcId="{005CD5B3-0F21-4E76-96FB-CD0D015DB613}" destId="{D81C6E7E-675A-4A29-82E6-98824C88F050}" srcOrd="0" destOrd="0" presId="urn:microsoft.com/office/officeart/2005/8/layout/vList2"/>
    <dgm:cxn modelId="{64EC7567-CC6B-4302-8B3F-C43A77AEABA4}" type="presOf" srcId="{B34F578E-1C4C-4C9C-8FC8-25D590C81A02}" destId="{7F408687-7619-48F2-A2BB-E1FBC3ECAE91}" srcOrd="0" destOrd="0" presId="urn:microsoft.com/office/officeart/2005/8/layout/vList2"/>
    <dgm:cxn modelId="{EDE9346E-A6C8-462A-80A2-719E1246AD74}" srcId="{5B560A08-BC15-4C91-BA38-ADAA4342BB5E}" destId="{C83E42F4-84A4-474F-82CB-00159085002A}" srcOrd="0" destOrd="0" parTransId="{2B6B0557-D03A-42CE-B349-095973DD0F4E}" sibTransId="{0DDA5594-DAC9-41D2-A601-6394CD372A55}"/>
    <dgm:cxn modelId="{22F8617F-4B28-4D96-AD9E-3DD5D8E6B822}" type="presOf" srcId="{9FC7AE29-34B9-4612-A76A-0A04FA2BD983}" destId="{FFBFF208-EFAE-43C3-9AC9-D78A04573FEC}" srcOrd="0" destOrd="0" presId="urn:microsoft.com/office/officeart/2005/8/layout/vList2"/>
    <dgm:cxn modelId="{F996BA81-A60F-46F6-9776-EE9DDFFE4F33}" type="presOf" srcId="{C83E42F4-84A4-474F-82CB-00159085002A}" destId="{5955FD40-F9D6-4DD8-AA1E-8A01DFFCC02A}" srcOrd="0" destOrd="0" presId="urn:microsoft.com/office/officeart/2005/8/layout/vList2"/>
    <dgm:cxn modelId="{8D8CF198-5EF3-4D8B-ABC4-1CBD81224E2F}" type="presOf" srcId="{5B560A08-BC15-4C91-BA38-ADAA4342BB5E}" destId="{21DE6046-ABCC-4447-B73C-1322B807770E}" srcOrd="0" destOrd="0" presId="urn:microsoft.com/office/officeart/2005/8/layout/vList2"/>
    <dgm:cxn modelId="{95D8B6D4-96CF-48AC-B48E-FC1684221B72}" srcId="{5B560A08-BC15-4C91-BA38-ADAA4342BB5E}" destId="{B34F578E-1C4C-4C9C-8FC8-25D590C81A02}" srcOrd="1" destOrd="0" parTransId="{7A417D86-A49F-4115-82C9-4493DA52F0C2}" sibTransId="{F576874B-A2C6-4A7A-8574-3E2DB673A837}"/>
    <dgm:cxn modelId="{75D3FAE6-57AA-4608-88D7-A085FD4A07EC}" srcId="{5B560A08-BC15-4C91-BA38-ADAA4342BB5E}" destId="{9FC7AE29-34B9-4612-A76A-0A04FA2BD983}" srcOrd="2" destOrd="0" parTransId="{0ABFE005-9D13-43E0-A2D9-56CBB808F4F0}" sibTransId="{6BDDA36C-CC53-4DE4-B13D-F411F8D9BC8E}"/>
    <dgm:cxn modelId="{9F418F24-0FF2-4B8A-96C2-47E3350DDE9E}" type="presParOf" srcId="{21DE6046-ABCC-4447-B73C-1322B807770E}" destId="{5955FD40-F9D6-4DD8-AA1E-8A01DFFCC02A}" srcOrd="0" destOrd="0" presId="urn:microsoft.com/office/officeart/2005/8/layout/vList2"/>
    <dgm:cxn modelId="{18420ECA-8995-4F6D-8A45-73906AE7A481}" type="presParOf" srcId="{21DE6046-ABCC-4447-B73C-1322B807770E}" destId="{03708631-1AC1-4756-8131-336F5B2996DC}" srcOrd="1" destOrd="0" presId="urn:microsoft.com/office/officeart/2005/8/layout/vList2"/>
    <dgm:cxn modelId="{905E31CB-4773-4943-86FD-63903104B1A1}" type="presParOf" srcId="{21DE6046-ABCC-4447-B73C-1322B807770E}" destId="{7F408687-7619-48F2-A2BB-E1FBC3ECAE91}" srcOrd="2" destOrd="0" presId="urn:microsoft.com/office/officeart/2005/8/layout/vList2"/>
    <dgm:cxn modelId="{F3436907-245B-44D0-9B62-9CE5811E76C5}" type="presParOf" srcId="{21DE6046-ABCC-4447-B73C-1322B807770E}" destId="{C4F39E2D-7E31-4A43-87CA-D2F03DEE1083}" srcOrd="3" destOrd="0" presId="urn:microsoft.com/office/officeart/2005/8/layout/vList2"/>
    <dgm:cxn modelId="{B1F66EEB-D135-4262-8F0E-6B07A7D6948E}" type="presParOf" srcId="{21DE6046-ABCC-4447-B73C-1322B807770E}" destId="{FFBFF208-EFAE-43C3-9AC9-D78A04573FEC}" srcOrd="4" destOrd="0" presId="urn:microsoft.com/office/officeart/2005/8/layout/vList2"/>
    <dgm:cxn modelId="{780CBE51-6FA3-4149-A003-19EB30D1C7FD}" type="presParOf" srcId="{21DE6046-ABCC-4447-B73C-1322B807770E}" destId="{4BEE5CD8-183D-4536-A13A-58397C94AE0E}" srcOrd="5" destOrd="0" presId="urn:microsoft.com/office/officeart/2005/8/layout/vList2"/>
    <dgm:cxn modelId="{E9656ED4-AD27-4A77-8F99-6A4F3B54D71A}" type="presParOf" srcId="{21DE6046-ABCC-4447-B73C-1322B807770E}" destId="{D81C6E7E-675A-4A29-82E6-98824C88F050}"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977FA-78D1-45F4-8E0F-5E32BABC7D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993A4E24-9383-4D9F-9F38-730511CE03CF}">
      <dgm:prSet phldrT="[Metin]"/>
      <dgm:spPr/>
      <dgm:t>
        <a:bodyPr/>
        <a:lstStyle/>
        <a:p>
          <a:r>
            <a:rPr lang="tr-TR" dirty="0"/>
            <a:t>Değiştirilemez Risk Faktörleri</a:t>
          </a:r>
        </a:p>
      </dgm:t>
    </dgm:pt>
    <dgm:pt modelId="{D165216C-EEA1-4506-B226-DCEA5F7FAFE4}" type="parTrans" cxnId="{FF9F5778-874E-4A03-BC8A-919DD86CC955}">
      <dgm:prSet/>
      <dgm:spPr/>
      <dgm:t>
        <a:bodyPr/>
        <a:lstStyle/>
        <a:p>
          <a:endParaRPr lang="tr-TR"/>
        </a:p>
      </dgm:t>
    </dgm:pt>
    <dgm:pt modelId="{3F098B84-325E-4C55-A507-04A4A7606376}" type="sibTrans" cxnId="{FF9F5778-874E-4A03-BC8A-919DD86CC955}">
      <dgm:prSet/>
      <dgm:spPr/>
      <dgm:t>
        <a:bodyPr/>
        <a:lstStyle/>
        <a:p>
          <a:endParaRPr lang="tr-TR"/>
        </a:p>
      </dgm:t>
    </dgm:pt>
    <dgm:pt modelId="{439AEA92-AB2E-4526-A8BD-A29EF14D0D25}">
      <dgm:prSet phldrT="[Metin]"/>
      <dgm:spPr/>
      <dgm:t>
        <a:bodyPr/>
        <a:lstStyle/>
        <a:p>
          <a:r>
            <a:rPr lang="tr-TR" dirty="0">
              <a:solidFill>
                <a:srgbClr val="44546A"/>
              </a:solidFill>
            </a:rPr>
            <a:t>Yaş,</a:t>
          </a:r>
        </a:p>
      </dgm:t>
    </dgm:pt>
    <dgm:pt modelId="{11082926-5313-4AC1-AD10-F803EA39430E}" type="parTrans" cxnId="{D0CD2B67-1A9B-48C3-85BC-AC8EEA2AABE5}">
      <dgm:prSet/>
      <dgm:spPr/>
      <dgm:t>
        <a:bodyPr/>
        <a:lstStyle/>
        <a:p>
          <a:endParaRPr lang="tr-TR"/>
        </a:p>
      </dgm:t>
    </dgm:pt>
    <dgm:pt modelId="{4D4D52A3-68B8-46E8-823A-BD7293482E78}" type="sibTrans" cxnId="{D0CD2B67-1A9B-48C3-85BC-AC8EEA2AABE5}">
      <dgm:prSet/>
      <dgm:spPr/>
      <dgm:t>
        <a:bodyPr/>
        <a:lstStyle/>
        <a:p>
          <a:endParaRPr lang="tr-TR"/>
        </a:p>
      </dgm:t>
    </dgm:pt>
    <dgm:pt modelId="{96DB0128-F627-4ED9-8C87-7B2A6054B510}">
      <dgm:prSet phldrT="[Metin]"/>
      <dgm:spPr/>
      <dgm:t>
        <a:bodyPr/>
        <a:lstStyle/>
        <a:p>
          <a:r>
            <a:rPr lang="tr-TR" dirty="0"/>
            <a:t>Değiştirilebilir Risk Faktörleri</a:t>
          </a:r>
        </a:p>
      </dgm:t>
    </dgm:pt>
    <dgm:pt modelId="{184A274C-52F6-4508-A7AD-B2C461012AF8}" type="parTrans" cxnId="{17BC71BC-7B77-445C-B4D6-9E394DFB6B46}">
      <dgm:prSet/>
      <dgm:spPr/>
      <dgm:t>
        <a:bodyPr/>
        <a:lstStyle/>
        <a:p>
          <a:endParaRPr lang="tr-TR"/>
        </a:p>
      </dgm:t>
    </dgm:pt>
    <dgm:pt modelId="{B76F77EF-5EDE-422D-BE47-735C789F5F78}" type="sibTrans" cxnId="{17BC71BC-7B77-445C-B4D6-9E394DFB6B46}">
      <dgm:prSet/>
      <dgm:spPr/>
      <dgm:t>
        <a:bodyPr/>
        <a:lstStyle/>
        <a:p>
          <a:endParaRPr lang="tr-TR"/>
        </a:p>
      </dgm:t>
    </dgm:pt>
    <dgm:pt modelId="{F97B6CBE-C144-43D0-8F8B-D2F75281A6FB}">
      <dgm:prSet phldrT="[Metin]"/>
      <dgm:spPr/>
      <dgm:t>
        <a:bodyPr/>
        <a:lstStyle/>
        <a:p>
          <a:r>
            <a:rPr lang="tr-TR" dirty="0">
              <a:solidFill>
                <a:srgbClr val="44546A"/>
              </a:solidFill>
            </a:rPr>
            <a:t>Beslenme Tarzı</a:t>
          </a:r>
        </a:p>
      </dgm:t>
    </dgm:pt>
    <dgm:pt modelId="{4FD093DD-757B-4325-889F-E7E290F1C76E}" type="parTrans" cxnId="{D6F2CC86-95B4-4F21-9A0E-B80D064C914A}">
      <dgm:prSet/>
      <dgm:spPr/>
      <dgm:t>
        <a:bodyPr/>
        <a:lstStyle/>
        <a:p>
          <a:endParaRPr lang="tr-TR"/>
        </a:p>
      </dgm:t>
    </dgm:pt>
    <dgm:pt modelId="{BCDCA900-8146-44D6-AA55-30D2EE686617}" type="sibTrans" cxnId="{D6F2CC86-95B4-4F21-9A0E-B80D064C914A}">
      <dgm:prSet/>
      <dgm:spPr/>
      <dgm:t>
        <a:bodyPr/>
        <a:lstStyle/>
        <a:p>
          <a:endParaRPr lang="tr-TR"/>
        </a:p>
      </dgm:t>
    </dgm:pt>
    <dgm:pt modelId="{7462E90B-9D03-4B1D-AFE9-896294F13099}">
      <dgm:prSet/>
      <dgm:spPr/>
      <dgm:t>
        <a:bodyPr/>
        <a:lstStyle/>
        <a:p>
          <a:r>
            <a:rPr lang="tr-TR" dirty="0">
              <a:solidFill>
                <a:srgbClr val="44546A"/>
              </a:solidFill>
            </a:rPr>
            <a:t>Cinsiyet,</a:t>
          </a:r>
        </a:p>
      </dgm:t>
    </dgm:pt>
    <dgm:pt modelId="{16ECA4C7-B596-46D1-BA7A-07015CBA5522}" type="parTrans" cxnId="{96805A31-A85D-4BD3-A6F7-AAE1D6D85033}">
      <dgm:prSet/>
      <dgm:spPr/>
      <dgm:t>
        <a:bodyPr/>
        <a:lstStyle/>
        <a:p>
          <a:endParaRPr lang="tr-TR"/>
        </a:p>
      </dgm:t>
    </dgm:pt>
    <dgm:pt modelId="{C015F86D-3DB3-43AA-8E9F-8E507C5F441F}" type="sibTrans" cxnId="{96805A31-A85D-4BD3-A6F7-AAE1D6D85033}">
      <dgm:prSet/>
      <dgm:spPr/>
      <dgm:t>
        <a:bodyPr/>
        <a:lstStyle/>
        <a:p>
          <a:endParaRPr lang="tr-TR"/>
        </a:p>
      </dgm:t>
    </dgm:pt>
    <dgm:pt modelId="{75DEF329-74EC-432A-B2AF-13ECDCC81DCB}">
      <dgm:prSet/>
      <dgm:spPr/>
      <dgm:t>
        <a:bodyPr/>
        <a:lstStyle/>
        <a:p>
          <a:r>
            <a:rPr lang="tr-TR" dirty="0">
              <a:solidFill>
                <a:srgbClr val="44546A"/>
              </a:solidFill>
            </a:rPr>
            <a:t>Etnik köken</a:t>
          </a:r>
        </a:p>
      </dgm:t>
    </dgm:pt>
    <dgm:pt modelId="{1A7E7A2D-36B6-4441-8906-739D6E86FE9A}" type="parTrans" cxnId="{3C26D2CE-1774-41D0-8CE1-C351E804B02A}">
      <dgm:prSet/>
      <dgm:spPr/>
      <dgm:t>
        <a:bodyPr/>
        <a:lstStyle/>
        <a:p>
          <a:endParaRPr lang="tr-TR"/>
        </a:p>
      </dgm:t>
    </dgm:pt>
    <dgm:pt modelId="{38BFBB81-A2FF-46D7-B1D0-9A6DC0FD4A22}" type="sibTrans" cxnId="{3C26D2CE-1774-41D0-8CE1-C351E804B02A}">
      <dgm:prSet/>
      <dgm:spPr/>
      <dgm:t>
        <a:bodyPr/>
        <a:lstStyle/>
        <a:p>
          <a:endParaRPr lang="tr-TR"/>
        </a:p>
      </dgm:t>
    </dgm:pt>
    <dgm:pt modelId="{616E0723-8D1F-4B84-84A7-F4E3E06EEB75}">
      <dgm:prSet/>
      <dgm:spPr/>
      <dgm:t>
        <a:bodyPr/>
        <a:lstStyle/>
        <a:p>
          <a:r>
            <a:rPr lang="tr-TR" dirty="0">
              <a:solidFill>
                <a:srgbClr val="44546A"/>
              </a:solidFill>
            </a:rPr>
            <a:t>Sedanter Yaşam</a:t>
          </a:r>
        </a:p>
      </dgm:t>
    </dgm:pt>
    <dgm:pt modelId="{4488561F-A470-4621-AC9B-82EA91FEC716}" type="parTrans" cxnId="{ABCF9BFC-27D8-4E21-AAB6-774331A0BB63}">
      <dgm:prSet/>
      <dgm:spPr/>
      <dgm:t>
        <a:bodyPr/>
        <a:lstStyle/>
        <a:p>
          <a:endParaRPr lang="tr-TR"/>
        </a:p>
      </dgm:t>
    </dgm:pt>
    <dgm:pt modelId="{9B0F6953-7E7F-451D-A90C-D284D1BE4C08}" type="sibTrans" cxnId="{ABCF9BFC-27D8-4E21-AAB6-774331A0BB63}">
      <dgm:prSet/>
      <dgm:spPr/>
      <dgm:t>
        <a:bodyPr/>
        <a:lstStyle/>
        <a:p>
          <a:endParaRPr lang="tr-TR"/>
        </a:p>
      </dgm:t>
    </dgm:pt>
    <dgm:pt modelId="{3E5866D4-88F2-4BCD-9749-28F91E922EE2}">
      <dgm:prSet/>
      <dgm:spPr/>
      <dgm:t>
        <a:bodyPr/>
        <a:lstStyle/>
        <a:p>
          <a:r>
            <a:rPr lang="tr-TR" dirty="0">
              <a:solidFill>
                <a:srgbClr val="44546A"/>
              </a:solidFill>
            </a:rPr>
            <a:t>Obezite / Fazla kilo</a:t>
          </a:r>
        </a:p>
      </dgm:t>
    </dgm:pt>
    <dgm:pt modelId="{579B90B0-0BB7-4B56-91D1-09CC6158F9F9}" type="parTrans" cxnId="{A2E22B84-FC50-47D4-8B03-2FF4240B382C}">
      <dgm:prSet/>
      <dgm:spPr/>
      <dgm:t>
        <a:bodyPr/>
        <a:lstStyle/>
        <a:p>
          <a:endParaRPr lang="tr-TR"/>
        </a:p>
      </dgm:t>
    </dgm:pt>
    <dgm:pt modelId="{8E0CFE0A-1DB6-49A0-AB20-DB4CA7875CD1}" type="sibTrans" cxnId="{A2E22B84-FC50-47D4-8B03-2FF4240B382C}">
      <dgm:prSet/>
      <dgm:spPr/>
      <dgm:t>
        <a:bodyPr/>
        <a:lstStyle/>
        <a:p>
          <a:endParaRPr lang="tr-TR"/>
        </a:p>
      </dgm:t>
    </dgm:pt>
    <dgm:pt modelId="{4F7B2661-F38B-4D46-A7C8-5D6E7C418CE7}">
      <dgm:prSet/>
      <dgm:spPr/>
      <dgm:t>
        <a:bodyPr/>
        <a:lstStyle/>
        <a:p>
          <a:r>
            <a:rPr lang="tr-TR" dirty="0">
              <a:solidFill>
                <a:srgbClr val="44546A"/>
              </a:solidFill>
            </a:rPr>
            <a:t>Psikososyal Faktörler</a:t>
          </a:r>
        </a:p>
      </dgm:t>
    </dgm:pt>
    <dgm:pt modelId="{E778CEF9-EC4E-4A34-8BBA-2E29AD4FE275}" type="parTrans" cxnId="{73652784-39BA-4FC0-9569-AB2C6034111F}">
      <dgm:prSet/>
      <dgm:spPr/>
      <dgm:t>
        <a:bodyPr/>
        <a:lstStyle/>
        <a:p>
          <a:endParaRPr lang="tr-TR"/>
        </a:p>
      </dgm:t>
    </dgm:pt>
    <dgm:pt modelId="{7EFC1351-253D-4BAE-B804-989855A7A4A7}" type="sibTrans" cxnId="{73652784-39BA-4FC0-9569-AB2C6034111F}">
      <dgm:prSet/>
      <dgm:spPr/>
      <dgm:t>
        <a:bodyPr/>
        <a:lstStyle/>
        <a:p>
          <a:endParaRPr lang="tr-TR"/>
        </a:p>
      </dgm:t>
    </dgm:pt>
    <dgm:pt modelId="{6C166CC4-41E0-4EF1-AB0E-B01E44072D76}">
      <dgm:prSet/>
      <dgm:spPr/>
      <dgm:t>
        <a:bodyPr/>
        <a:lstStyle/>
        <a:p>
          <a:r>
            <a:rPr lang="tr-TR" dirty="0">
              <a:solidFill>
                <a:srgbClr val="44546A"/>
              </a:solidFill>
            </a:rPr>
            <a:t>Sigara</a:t>
          </a:r>
        </a:p>
      </dgm:t>
    </dgm:pt>
    <dgm:pt modelId="{F186B14F-AE55-4CE3-B1E7-34E85A90251F}" type="parTrans" cxnId="{64CF31B1-153C-4F0A-A881-E71DBACA0929}">
      <dgm:prSet/>
      <dgm:spPr/>
      <dgm:t>
        <a:bodyPr/>
        <a:lstStyle/>
        <a:p>
          <a:endParaRPr lang="tr-TR"/>
        </a:p>
      </dgm:t>
    </dgm:pt>
    <dgm:pt modelId="{7CA5590F-307D-42A5-B03E-3726EB2C6114}" type="sibTrans" cxnId="{64CF31B1-153C-4F0A-A881-E71DBACA0929}">
      <dgm:prSet/>
      <dgm:spPr/>
      <dgm:t>
        <a:bodyPr/>
        <a:lstStyle/>
        <a:p>
          <a:endParaRPr lang="tr-TR"/>
        </a:p>
      </dgm:t>
    </dgm:pt>
    <dgm:pt modelId="{8ECADEA9-EC17-4E6F-9612-13146D6FC7EE}">
      <dgm:prSet/>
      <dgm:spPr/>
      <dgm:t>
        <a:bodyPr/>
        <a:lstStyle/>
        <a:p>
          <a:r>
            <a:rPr lang="tr-TR" dirty="0">
              <a:solidFill>
                <a:srgbClr val="44546A"/>
              </a:solidFill>
            </a:rPr>
            <a:t>Alkol</a:t>
          </a:r>
        </a:p>
      </dgm:t>
    </dgm:pt>
    <dgm:pt modelId="{66CF15AA-E163-4178-A70E-C2AC0ED209E1}" type="parTrans" cxnId="{F9490414-9752-4EBC-9490-00D3F6A6E700}">
      <dgm:prSet/>
      <dgm:spPr/>
      <dgm:t>
        <a:bodyPr/>
        <a:lstStyle/>
        <a:p>
          <a:endParaRPr lang="tr-TR"/>
        </a:p>
      </dgm:t>
    </dgm:pt>
    <dgm:pt modelId="{ED0361C1-80E8-4A3A-8C95-163FAF504DDC}" type="sibTrans" cxnId="{F9490414-9752-4EBC-9490-00D3F6A6E700}">
      <dgm:prSet/>
      <dgm:spPr/>
      <dgm:t>
        <a:bodyPr/>
        <a:lstStyle/>
        <a:p>
          <a:endParaRPr lang="tr-TR"/>
        </a:p>
      </dgm:t>
    </dgm:pt>
    <dgm:pt modelId="{088E9E4D-3597-46A7-80F7-8EEFAB3345ED}">
      <dgm:prSet/>
      <dgm:spPr/>
      <dgm:t>
        <a:bodyPr/>
        <a:lstStyle/>
        <a:p>
          <a:r>
            <a:rPr lang="tr-TR" dirty="0">
              <a:solidFill>
                <a:srgbClr val="44546A"/>
              </a:solidFill>
            </a:rPr>
            <a:t>Diyabet</a:t>
          </a:r>
        </a:p>
      </dgm:t>
    </dgm:pt>
    <dgm:pt modelId="{6FF22212-A223-433E-A87E-8177FF670DD7}" type="parTrans" cxnId="{830E5A43-547C-4D34-9F56-2E8B274CB3F1}">
      <dgm:prSet/>
      <dgm:spPr/>
      <dgm:t>
        <a:bodyPr/>
        <a:lstStyle/>
        <a:p>
          <a:endParaRPr lang="tr-TR"/>
        </a:p>
      </dgm:t>
    </dgm:pt>
    <dgm:pt modelId="{9BE08A07-7985-4768-B5CE-F0CA0FA818E4}" type="sibTrans" cxnId="{830E5A43-547C-4D34-9F56-2E8B274CB3F1}">
      <dgm:prSet/>
      <dgm:spPr/>
      <dgm:t>
        <a:bodyPr/>
        <a:lstStyle/>
        <a:p>
          <a:endParaRPr lang="tr-TR"/>
        </a:p>
      </dgm:t>
    </dgm:pt>
    <dgm:pt modelId="{256CBD38-CF68-454A-B45B-CC4B7DFA136C}">
      <dgm:prSet/>
      <dgm:spPr/>
      <dgm:t>
        <a:bodyPr/>
        <a:lstStyle/>
        <a:p>
          <a:r>
            <a:rPr lang="tr-TR" dirty="0">
              <a:solidFill>
                <a:srgbClr val="44546A"/>
              </a:solidFill>
            </a:rPr>
            <a:t>Dislipidemi</a:t>
          </a:r>
        </a:p>
      </dgm:t>
    </dgm:pt>
    <dgm:pt modelId="{C3F32FFF-CEE4-408F-A866-195C96A12FA4}" type="parTrans" cxnId="{194B1862-AFD5-49F0-93DE-1C9C7549E469}">
      <dgm:prSet/>
      <dgm:spPr/>
      <dgm:t>
        <a:bodyPr/>
        <a:lstStyle/>
        <a:p>
          <a:endParaRPr lang="tr-TR"/>
        </a:p>
      </dgm:t>
    </dgm:pt>
    <dgm:pt modelId="{7D7FE471-2F17-40BB-BA5B-B02786BA64B4}" type="sibTrans" cxnId="{194B1862-AFD5-49F0-93DE-1C9C7549E469}">
      <dgm:prSet/>
      <dgm:spPr/>
      <dgm:t>
        <a:bodyPr/>
        <a:lstStyle/>
        <a:p>
          <a:endParaRPr lang="tr-TR"/>
        </a:p>
      </dgm:t>
    </dgm:pt>
    <dgm:pt modelId="{8E681160-9E6C-4C38-BA45-CAFF373EBEB3}">
      <dgm:prSet/>
      <dgm:spPr/>
      <dgm:t>
        <a:bodyPr/>
        <a:lstStyle/>
        <a:p>
          <a:r>
            <a:rPr lang="tr-TR" dirty="0" err="1">
              <a:solidFill>
                <a:srgbClr val="44546A"/>
              </a:solidFill>
            </a:rPr>
            <a:t>Obstruktif</a:t>
          </a:r>
          <a:r>
            <a:rPr lang="tr-TR" dirty="0">
              <a:solidFill>
                <a:srgbClr val="44546A"/>
              </a:solidFill>
            </a:rPr>
            <a:t> Uyku Apnesi</a:t>
          </a:r>
        </a:p>
      </dgm:t>
    </dgm:pt>
    <dgm:pt modelId="{DBA8001B-9AAA-483A-8E3D-BE695F5E6A65}" type="parTrans" cxnId="{7226DD71-AEDC-4AF6-831B-D65FF059A159}">
      <dgm:prSet/>
      <dgm:spPr/>
      <dgm:t>
        <a:bodyPr/>
        <a:lstStyle/>
        <a:p>
          <a:endParaRPr lang="tr-TR"/>
        </a:p>
      </dgm:t>
    </dgm:pt>
    <dgm:pt modelId="{19BE3CB9-E6C2-4F8E-B636-03ADC2DEAB64}" type="sibTrans" cxnId="{7226DD71-AEDC-4AF6-831B-D65FF059A159}">
      <dgm:prSet/>
      <dgm:spPr/>
      <dgm:t>
        <a:bodyPr/>
        <a:lstStyle/>
        <a:p>
          <a:endParaRPr lang="tr-TR"/>
        </a:p>
      </dgm:t>
    </dgm:pt>
    <dgm:pt modelId="{8A3148D6-A719-4280-AA73-1F40AA049EE5}">
      <dgm:prSet/>
      <dgm:spPr/>
      <dgm:t>
        <a:bodyPr/>
        <a:lstStyle/>
        <a:p>
          <a:r>
            <a:rPr lang="tr-TR" dirty="0">
              <a:solidFill>
                <a:srgbClr val="44546A"/>
              </a:solidFill>
            </a:rPr>
            <a:t>İlaçlar / Takviye Gıdalar</a:t>
          </a:r>
        </a:p>
      </dgm:t>
    </dgm:pt>
    <dgm:pt modelId="{DD40446A-C4BC-4F24-8243-A4DC3A7D9C09}" type="parTrans" cxnId="{13CE911C-8D88-42BD-B3F6-A8CC8BE5488A}">
      <dgm:prSet/>
      <dgm:spPr/>
      <dgm:t>
        <a:bodyPr/>
        <a:lstStyle/>
        <a:p>
          <a:endParaRPr lang="tr-TR"/>
        </a:p>
      </dgm:t>
    </dgm:pt>
    <dgm:pt modelId="{424A5301-C10F-4A38-A7C2-27BA87F44339}" type="sibTrans" cxnId="{13CE911C-8D88-42BD-B3F6-A8CC8BE5488A}">
      <dgm:prSet/>
      <dgm:spPr/>
      <dgm:t>
        <a:bodyPr/>
        <a:lstStyle/>
        <a:p>
          <a:endParaRPr lang="tr-TR"/>
        </a:p>
      </dgm:t>
    </dgm:pt>
    <dgm:pt modelId="{1233B34B-F56B-4E02-AA3F-4E5BC88342A6}" type="pres">
      <dgm:prSet presAssocID="{6AD977FA-78D1-45F4-8E0F-5E32BABC7DDD}" presName="linear" presStyleCnt="0">
        <dgm:presLayoutVars>
          <dgm:animLvl val="lvl"/>
          <dgm:resizeHandles val="exact"/>
        </dgm:presLayoutVars>
      </dgm:prSet>
      <dgm:spPr/>
    </dgm:pt>
    <dgm:pt modelId="{6DA226FE-D19A-4AEF-9530-871D3A05DA74}" type="pres">
      <dgm:prSet presAssocID="{993A4E24-9383-4D9F-9F38-730511CE03CF}" presName="parentText" presStyleLbl="node1" presStyleIdx="0" presStyleCnt="2" custScaleX="36961" custLinFactNeighborX="13787" custLinFactNeighborY="87027">
        <dgm:presLayoutVars>
          <dgm:chMax val="0"/>
          <dgm:bulletEnabled val="1"/>
        </dgm:presLayoutVars>
      </dgm:prSet>
      <dgm:spPr/>
    </dgm:pt>
    <dgm:pt modelId="{6AE0F098-0D57-48AE-81BD-76621F853D5F}" type="pres">
      <dgm:prSet presAssocID="{993A4E24-9383-4D9F-9F38-730511CE03CF}" presName="childText" presStyleLbl="revTx" presStyleIdx="0" presStyleCnt="2">
        <dgm:presLayoutVars>
          <dgm:bulletEnabled val="1"/>
        </dgm:presLayoutVars>
      </dgm:prSet>
      <dgm:spPr/>
    </dgm:pt>
    <dgm:pt modelId="{D591F61C-78CF-4978-80E6-6267BCAC142A}" type="pres">
      <dgm:prSet presAssocID="{96DB0128-F627-4ED9-8C87-7B2A6054B510}" presName="parentText" presStyleLbl="node1" presStyleIdx="1" presStyleCnt="2" custScaleX="37231" custLinFactNeighborX="15080" custLinFactNeighborY="51505">
        <dgm:presLayoutVars>
          <dgm:chMax val="0"/>
          <dgm:bulletEnabled val="1"/>
        </dgm:presLayoutVars>
      </dgm:prSet>
      <dgm:spPr/>
    </dgm:pt>
    <dgm:pt modelId="{E8EB4C6A-4486-4F36-BE04-AA703E8FDC9F}" type="pres">
      <dgm:prSet presAssocID="{96DB0128-F627-4ED9-8C87-7B2A6054B510}" presName="childText" presStyleLbl="revTx" presStyleIdx="1" presStyleCnt="2" custLinFactNeighborY="-19119">
        <dgm:presLayoutVars>
          <dgm:bulletEnabled val="1"/>
        </dgm:presLayoutVars>
      </dgm:prSet>
      <dgm:spPr/>
    </dgm:pt>
  </dgm:ptLst>
  <dgm:cxnLst>
    <dgm:cxn modelId="{56497A09-6590-49EE-B8C0-A6055FAAEB9D}" type="presOf" srcId="{F97B6CBE-C144-43D0-8F8B-D2F75281A6FB}" destId="{E8EB4C6A-4486-4F36-BE04-AA703E8FDC9F}" srcOrd="0" destOrd="0" presId="urn:microsoft.com/office/officeart/2005/8/layout/vList2"/>
    <dgm:cxn modelId="{F9490414-9752-4EBC-9490-00D3F6A6E700}" srcId="{96DB0128-F627-4ED9-8C87-7B2A6054B510}" destId="{8ECADEA9-EC17-4E6F-9612-13146D6FC7EE}" srcOrd="5" destOrd="0" parTransId="{66CF15AA-E163-4178-A70E-C2AC0ED209E1}" sibTransId="{ED0361C1-80E8-4A3A-8C95-163FAF504DDC}"/>
    <dgm:cxn modelId="{13CE911C-8D88-42BD-B3F6-A8CC8BE5488A}" srcId="{96DB0128-F627-4ED9-8C87-7B2A6054B510}" destId="{8A3148D6-A719-4280-AA73-1F40AA049EE5}" srcOrd="9" destOrd="0" parTransId="{DD40446A-C4BC-4F24-8243-A4DC3A7D9C09}" sibTransId="{424A5301-C10F-4A38-A7C2-27BA87F44339}"/>
    <dgm:cxn modelId="{13B54B21-E115-445B-990F-A5BEC3D0C4E8}" type="presOf" srcId="{256CBD38-CF68-454A-B45B-CC4B7DFA136C}" destId="{E8EB4C6A-4486-4F36-BE04-AA703E8FDC9F}" srcOrd="0" destOrd="7" presId="urn:microsoft.com/office/officeart/2005/8/layout/vList2"/>
    <dgm:cxn modelId="{76C8DC2B-563B-4DAA-A094-1B09D11F9B4E}" type="presOf" srcId="{8A3148D6-A719-4280-AA73-1F40AA049EE5}" destId="{E8EB4C6A-4486-4F36-BE04-AA703E8FDC9F}" srcOrd="0" destOrd="9" presId="urn:microsoft.com/office/officeart/2005/8/layout/vList2"/>
    <dgm:cxn modelId="{4C1FB32E-1E07-4C71-A84F-7DA504E799DD}" type="presOf" srcId="{616E0723-8D1F-4B84-84A7-F4E3E06EEB75}" destId="{E8EB4C6A-4486-4F36-BE04-AA703E8FDC9F}" srcOrd="0" destOrd="1" presId="urn:microsoft.com/office/officeart/2005/8/layout/vList2"/>
    <dgm:cxn modelId="{96805A31-A85D-4BD3-A6F7-AAE1D6D85033}" srcId="{993A4E24-9383-4D9F-9F38-730511CE03CF}" destId="{7462E90B-9D03-4B1D-AFE9-896294F13099}" srcOrd="1" destOrd="0" parTransId="{16ECA4C7-B596-46D1-BA7A-07015CBA5522}" sibTransId="{C015F86D-3DB3-43AA-8E9F-8E507C5F441F}"/>
    <dgm:cxn modelId="{194B1862-AFD5-49F0-93DE-1C9C7549E469}" srcId="{96DB0128-F627-4ED9-8C87-7B2A6054B510}" destId="{256CBD38-CF68-454A-B45B-CC4B7DFA136C}" srcOrd="7" destOrd="0" parTransId="{C3F32FFF-CEE4-408F-A866-195C96A12FA4}" sibTransId="{7D7FE471-2F17-40BB-BA5B-B02786BA64B4}"/>
    <dgm:cxn modelId="{830E5A43-547C-4D34-9F56-2E8B274CB3F1}" srcId="{96DB0128-F627-4ED9-8C87-7B2A6054B510}" destId="{088E9E4D-3597-46A7-80F7-8EEFAB3345ED}" srcOrd="6" destOrd="0" parTransId="{6FF22212-A223-433E-A87E-8177FF670DD7}" sibTransId="{9BE08A07-7985-4768-B5CE-F0CA0FA818E4}"/>
    <dgm:cxn modelId="{D0CD2B67-1A9B-48C3-85BC-AC8EEA2AABE5}" srcId="{993A4E24-9383-4D9F-9F38-730511CE03CF}" destId="{439AEA92-AB2E-4526-A8BD-A29EF14D0D25}" srcOrd="0" destOrd="0" parTransId="{11082926-5313-4AC1-AD10-F803EA39430E}" sibTransId="{4D4D52A3-68B8-46E8-823A-BD7293482E78}"/>
    <dgm:cxn modelId="{8E89FB67-2866-4B08-8EA4-B218BD21BE97}" type="presOf" srcId="{6C166CC4-41E0-4EF1-AB0E-B01E44072D76}" destId="{E8EB4C6A-4486-4F36-BE04-AA703E8FDC9F}" srcOrd="0" destOrd="4" presId="urn:microsoft.com/office/officeart/2005/8/layout/vList2"/>
    <dgm:cxn modelId="{7226DD71-AEDC-4AF6-831B-D65FF059A159}" srcId="{96DB0128-F627-4ED9-8C87-7B2A6054B510}" destId="{8E681160-9E6C-4C38-BA45-CAFF373EBEB3}" srcOrd="8" destOrd="0" parTransId="{DBA8001B-9AAA-483A-8E3D-BE695F5E6A65}" sibTransId="{19BE3CB9-E6C2-4F8E-B636-03ADC2DEAB64}"/>
    <dgm:cxn modelId="{D0BA4552-07FF-482C-AF3E-92A0A262EBB3}" type="presOf" srcId="{439AEA92-AB2E-4526-A8BD-A29EF14D0D25}" destId="{6AE0F098-0D57-48AE-81BD-76621F853D5F}" srcOrd="0" destOrd="0" presId="urn:microsoft.com/office/officeart/2005/8/layout/vList2"/>
    <dgm:cxn modelId="{BD666254-D682-45AF-B756-51F0C8FD169E}" type="presOf" srcId="{8E681160-9E6C-4C38-BA45-CAFF373EBEB3}" destId="{E8EB4C6A-4486-4F36-BE04-AA703E8FDC9F}" srcOrd="0" destOrd="8" presId="urn:microsoft.com/office/officeart/2005/8/layout/vList2"/>
    <dgm:cxn modelId="{19F59756-EDC6-4315-A5A5-F0A870E3FEFA}" type="presOf" srcId="{3E5866D4-88F2-4BCD-9749-28F91E922EE2}" destId="{E8EB4C6A-4486-4F36-BE04-AA703E8FDC9F}" srcOrd="0" destOrd="2" presId="urn:microsoft.com/office/officeart/2005/8/layout/vList2"/>
    <dgm:cxn modelId="{3E13E757-3D24-4B25-9F4C-212CE46694BA}" type="presOf" srcId="{8ECADEA9-EC17-4E6F-9612-13146D6FC7EE}" destId="{E8EB4C6A-4486-4F36-BE04-AA703E8FDC9F}" srcOrd="0" destOrd="5" presId="urn:microsoft.com/office/officeart/2005/8/layout/vList2"/>
    <dgm:cxn modelId="{FF9F5778-874E-4A03-BC8A-919DD86CC955}" srcId="{6AD977FA-78D1-45F4-8E0F-5E32BABC7DDD}" destId="{993A4E24-9383-4D9F-9F38-730511CE03CF}" srcOrd="0" destOrd="0" parTransId="{D165216C-EEA1-4506-B226-DCEA5F7FAFE4}" sibTransId="{3F098B84-325E-4C55-A507-04A4A7606376}"/>
    <dgm:cxn modelId="{6F2C3E83-8752-4A94-BB65-50751377FF97}" type="presOf" srcId="{088E9E4D-3597-46A7-80F7-8EEFAB3345ED}" destId="{E8EB4C6A-4486-4F36-BE04-AA703E8FDC9F}" srcOrd="0" destOrd="6" presId="urn:microsoft.com/office/officeart/2005/8/layout/vList2"/>
    <dgm:cxn modelId="{73652784-39BA-4FC0-9569-AB2C6034111F}" srcId="{96DB0128-F627-4ED9-8C87-7B2A6054B510}" destId="{4F7B2661-F38B-4D46-A7C8-5D6E7C418CE7}" srcOrd="3" destOrd="0" parTransId="{E778CEF9-EC4E-4A34-8BBA-2E29AD4FE275}" sibTransId="{7EFC1351-253D-4BAE-B804-989855A7A4A7}"/>
    <dgm:cxn modelId="{A2E22B84-FC50-47D4-8B03-2FF4240B382C}" srcId="{96DB0128-F627-4ED9-8C87-7B2A6054B510}" destId="{3E5866D4-88F2-4BCD-9749-28F91E922EE2}" srcOrd="2" destOrd="0" parTransId="{579B90B0-0BB7-4B56-91D1-09CC6158F9F9}" sibTransId="{8E0CFE0A-1DB6-49A0-AB20-DB4CA7875CD1}"/>
    <dgm:cxn modelId="{D6F2CC86-95B4-4F21-9A0E-B80D064C914A}" srcId="{96DB0128-F627-4ED9-8C87-7B2A6054B510}" destId="{F97B6CBE-C144-43D0-8F8B-D2F75281A6FB}" srcOrd="0" destOrd="0" parTransId="{4FD093DD-757B-4325-889F-E7E290F1C76E}" sibTransId="{BCDCA900-8146-44D6-AA55-30D2EE686617}"/>
    <dgm:cxn modelId="{DD78ACA8-57E1-41DE-A760-BA4199C884CF}" type="presOf" srcId="{6AD977FA-78D1-45F4-8E0F-5E32BABC7DDD}" destId="{1233B34B-F56B-4E02-AA3F-4E5BC88342A6}" srcOrd="0" destOrd="0" presId="urn:microsoft.com/office/officeart/2005/8/layout/vList2"/>
    <dgm:cxn modelId="{64CF31B1-153C-4F0A-A881-E71DBACA0929}" srcId="{96DB0128-F627-4ED9-8C87-7B2A6054B510}" destId="{6C166CC4-41E0-4EF1-AB0E-B01E44072D76}" srcOrd="4" destOrd="0" parTransId="{F186B14F-AE55-4CE3-B1E7-34E85A90251F}" sibTransId="{7CA5590F-307D-42A5-B03E-3726EB2C6114}"/>
    <dgm:cxn modelId="{A156A2B3-32B5-422D-872A-6F43A07F9B53}" type="presOf" srcId="{75DEF329-74EC-432A-B2AF-13ECDCC81DCB}" destId="{6AE0F098-0D57-48AE-81BD-76621F853D5F}" srcOrd="0" destOrd="2" presId="urn:microsoft.com/office/officeart/2005/8/layout/vList2"/>
    <dgm:cxn modelId="{17BC71BC-7B77-445C-B4D6-9E394DFB6B46}" srcId="{6AD977FA-78D1-45F4-8E0F-5E32BABC7DDD}" destId="{96DB0128-F627-4ED9-8C87-7B2A6054B510}" srcOrd="1" destOrd="0" parTransId="{184A274C-52F6-4508-A7AD-B2C461012AF8}" sibTransId="{B76F77EF-5EDE-422D-BE47-735C789F5F78}"/>
    <dgm:cxn modelId="{3C26D2CE-1774-41D0-8CE1-C351E804B02A}" srcId="{993A4E24-9383-4D9F-9F38-730511CE03CF}" destId="{75DEF329-74EC-432A-B2AF-13ECDCC81DCB}" srcOrd="2" destOrd="0" parTransId="{1A7E7A2D-36B6-4441-8906-739D6E86FE9A}" sibTransId="{38BFBB81-A2FF-46D7-B1D0-9A6DC0FD4A22}"/>
    <dgm:cxn modelId="{87D823D1-069B-420F-A83C-B8FB17CD6360}" type="presOf" srcId="{993A4E24-9383-4D9F-9F38-730511CE03CF}" destId="{6DA226FE-D19A-4AEF-9530-871D3A05DA74}" srcOrd="0" destOrd="0" presId="urn:microsoft.com/office/officeart/2005/8/layout/vList2"/>
    <dgm:cxn modelId="{D338CBD2-D00F-44D9-A057-83A02219C5E3}" type="presOf" srcId="{96DB0128-F627-4ED9-8C87-7B2A6054B510}" destId="{D591F61C-78CF-4978-80E6-6267BCAC142A}" srcOrd="0" destOrd="0" presId="urn:microsoft.com/office/officeart/2005/8/layout/vList2"/>
    <dgm:cxn modelId="{1914FEDF-2D71-4902-A8CC-6606C8E32518}" type="presOf" srcId="{4F7B2661-F38B-4D46-A7C8-5D6E7C418CE7}" destId="{E8EB4C6A-4486-4F36-BE04-AA703E8FDC9F}" srcOrd="0" destOrd="3" presId="urn:microsoft.com/office/officeart/2005/8/layout/vList2"/>
    <dgm:cxn modelId="{C68E79F9-7236-4B51-95A4-D429F7514664}" type="presOf" srcId="{7462E90B-9D03-4B1D-AFE9-896294F13099}" destId="{6AE0F098-0D57-48AE-81BD-76621F853D5F}" srcOrd="0" destOrd="1" presId="urn:microsoft.com/office/officeart/2005/8/layout/vList2"/>
    <dgm:cxn modelId="{ABCF9BFC-27D8-4E21-AAB6-774331A0BB63}" srcId="{96DB0128-F627-4ED9-8C87-7B2A6054B510}" destId="{616E0723-8D1F-4B84-84A7-F4E3E06EEB75}" srcOrd="1" destOrd="0" parTransId="{4488561F-A470-4621-AC9B-82EA91FEC716}" sibTransId="{9B0F6953-7E7F-451D-A90C-D284D1BE4C08}"/>
    <dgm:cxn modelId="{44515908-E0F2-42E0-9D62-1AA85407C27E}" type="presParOf" srcId="{1233B34B-F56B-4E02-AA3F-4E5BC88342A6}" destId="{6DA226FE-D19A-4AEF-9530-871D3A05DA74}" srcOrd="0" destOrd="0" presId="urn:microsoft.com/office/officeart/2005/8/layout/vList2"/>
    <dgm:cxn modelId="{3C55C7B4-80F7-4C9A-8695-6EC86F0C7ED6}" type="presParOf" srcId="{1233B34B-F56B-4E02-AA3F-4E5BC88342A6}" destId="{6AE0F098-0D57-48AE-81BD-76621F853D5F}" srcOrd="1" destOrd="0" presId="urn:microsoft.com/office/officeart/2005/8/layout/vList2"/>
    <dgm:cxn modelId="{3E4B517E-8482-4DC3-B0AC-2BC22383EADF}" type="presParOf" srcId="{1233B34B-F56B-4E02-AA3F-4E5BC88342A6}" destId="{D591F61C-78CF-4978-80E6-6267BCAC142A}" srcOrd="2" destOrd="0" presId="urn:microsoft.com/office/officeart/2005/8/layout/vList2"/>
    <dgm:cxn modelId="{B2DAD603-7923-497B-AD17-E7F1301E07AF}" type="presParOf" srcId="{1233B34B-F56B-4E02-AA3F-4E5BC88342A6}" destId="{E8EB4C6A-4486-4F36-BE04-AA703E8FDC9F}" srcOrd="3" destOrd="0" presId="urn:microsoft.com/office/officeart/2005/8/layout/vList2"/>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D799D1-107B-4D63-9AA2-3B702C1A4A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EEDCE93-21C9-45FE-9C1E-BB68BA4B1524}">
      <dgm:prSet/>
      <dgm:spPr/>
      <dgm:t>
        <a:bodyPr/>
        <a:lstStyle/>
        <a:p>
          <a:r>
            <a:rPr lang="tr-TR"/>
            <a:t>HİPERTANSİYONDA LABORATUVAR DEĞERLENDİRMESİ </a:t>
          </a:r>
          <a:endParaRPr lang="en-US"/>
        </a:p>
      </dgm:t>
    </dgm:pt>
    <dgm:pt modelId="{274E1953-80FD-48C2-B862-3423B4D55C40}" type="parTrans" cxnId="{B4BFCE45-DC47-4FF3-9041-9B05CFA7F28A}">
      <dgm:prSet/>
      <dgm:spPr/>
      <dgm:t>
        <a:bodyPr/>
        <a:lstStyle/>
        <a:p>
          <a:endParaRPr lang="en-US"/>
        </a:p>
      </dgm:t>
    </dgm:pt>
    <dgm:pt modelId="{8F846FE9-2A6B-40A4-B448-25C68993B61C}" type="sibTrans" cxnId="{B4BFCE45-DC47-4FF3-9041-9B05CFA7F28A}">
      <dgm:prSet/>
      <dgm:spPr/>
      <dgm:t>
        <a:bodyPr/>
        <a:lstStyle/>
        <a:p>
          <a:endParaRPr lang="en-US"/>
        </a:p>
      </dgm:t>
    </dgm:pt>
    <dgm:pt modelId="{9393D997-C78E-46CE-A5CB-DAFC7F3868B4}">
      <dgm:prSet/>
      <dgm:spPr/>
      <dgm:t>
        <a:bodyPr/>
        <a:lstStyle/>
        <a:p>
          <a:r>
            <a:rPr lang="tr-TR" sz="1900" dirty="0">
              <a:solidFill>
                <a:srgbClr val="44546A"/>
              </a:solidFill>
            </a:rPr>
            <a:t>Temel testler                                                                                         </a:t>
          </a:r>
          <a:endParaRPr lang="en-US" sz="1900" dirty="0">
            <a:solidFill>
              <a:srgbClr val="44546A"/>
            </a:solidFill>
          </a:endParaRPr>
        </a:p>
      </dgm:t>
    </dgm:pt>
    <dgm:pt modelId="{C2546FB9-DE1C-4374-A6A0-529DFF842143}" type="parTrans" cxnId="{EA03911D-3014-4CA1-8879-DC1A54E9138C}">
      <dgm:prSet/>
      <dgm:spPr/>
      <dgm:t>
        <a:bodyPr/>
        <a:lstStyle/>
        <a:p>
          <a:endParaRPr lang="en-US"/>
        </a:p>
      </dgm:t>
    </dgm:pt>
    <dgm:pt modelId="{6F250C4C-F601-4E76-856B-8B55F4B225D8}" type="sibTrans" cxnId="{EA03911D-3014-4CA1-8879-DC1A54E9138C}">
      <dgm:prSet/>
      <dgm:spPr/>
      <dgm:t>
        <a:bodyPr/>
        <a:lstStyle/>
        <a:p>
          <a:endParaRPr lang="en-US"/>
        </a:p>
      </dgm:t>
    </dgm:pt>
    <dgm:pt modelId="{BFCF591A-B6FA-451B-9A33-A8568D58A1FF}">
      <dgm:prSet custT="1"/>
      <dgm:spPr/>
      <dgm:t>
        <a:bodyPr/>
        <a:lstStyle/>
        <a:p>
          <a:r>
            <a:rPr lang="tr-TR" sz="1600" dirty="0">
              <a:solidFill>
                <a:srgbClr val="44546A"/>
              </a:solidFill>
            </a:rPr>
            <a:t>Açlık kan glukozu </a:t>
          </a:r>
          <a:endParaRPr lang="en-US" sz="1600" dirty="0">
            <a:solidFill>
              <a:srgbClr val="44546A"/>
            </a:solidFill>
          </a:endParaRPr>
        </a:p>
      </dgm:t>
    </dgm:pt>
    <dgm:pt modelId="{D791AF45-AFFB-4149-B465-1C605103C5FC}" type="parTrans" cxnId="{6C56EB52-BA44-4764-A1CC-B350D4B82435}">
      <dgm:prSet/>
      <dgm:spPr/>
      <dgm:t>
        <a:bodyPr/>
        <a:lstStyle/>
        <a:p>
          <a:endParaRPr lang="en-US"/>
        </a:p>
      </dgm:t>
    </dgm:pt>
    <dgm:pt modelId="{6C6DC778-B028-472F-8CF7-B7EDAEA6E347}" type="sibTrans" cxnId="{6C56EB52-BA44-4764-A1CC-B350D4B82435}">
      <dgm:prSet/>
      <dgm:spPr/>
      <dgm:t>
        <a:bodyPr/>
        <a:lstStyle/>
        <a:p>
          <a:endParaRPr lang="en-US"/>
        </a:p>
      </dgm:t>
    </dgm:pt>
    <dgm:pt modelId="{616551B2-B700-4185-B263-5957D823468C}">
      <dgm:prSet custT="1"/>
      <dgm:spPr/>
      <dgm:t>
        <a:bodyPr/>
        <a:lstStyle/>
        <a:p>
          <a:r>
            <a:rPr lang="tr-TR" sz="1600" dirty="0">
              <a:solidFill>
                <a:srgbClr val="44546A"/>
              </a:solidFill>
            </a:rPr>
            <a:t>Lipid profili </a:t>
          </a:r>
          <a:endParaRPr lang="en-US" sz="1600" dirty="0">
            <a:solidFill>
              <a:srgbClr val="44546A"/>
            </a:solidFill>
          </a:endParaRPr>
        </a:p>
      </dgm:t>
    </dgm:pt>
    <dgm:pt modelId="{9307A8FA-FB43-4057-92ED-3745B3BF137B}" type="parTrans" cxnId="{01496009-4135-48EB-AFD1-04E8DC06AA0A}">
      <dgm:prSet/>
      <dgm:spPr/>
      <dgm:t>
        <a:bodyPr/>
        <a:lstStyle/>
        <a:p>
          <a:endParaRPr lang="en-US"/>
        </a:p>
      </dgm:t>
    </dgm:pt>
    <dgm:pt modelId="{92E197A8-6DF5-4ED6-B256-FE463C5FB800}" type="sibTrans" cxnId="{01496009-4135-48EB-AFD1-04E8DC06AA0A}">
      <dgm:prSet/>
      <dgm:spPr/>
      <dgm:t>
        <a:bodyPr/>
        <a:lstStyle/>
        <a:p>
          <a:endParaRPr lang="en-US"/>
        </a:p>
      </dgm:t>
    </dgm:pt>
    <dgm:pt modelId="{31395829-3DD2-4695-B21D-0EFFDEF4F272}">
      <dgm:prSet custT="1"/>
      <dgm:spPr/>
      <dgm:t>
        <a:bodyPr/>
        <a:lstStyle/>
        <a:p>
          <a:r>
            <a:rPr lang="tr-TR" sz="1600" dirty="0">
              <a:solidFill>
                <a:srgbClr val="44546A"/>
              </a:solidFill>
            </a:rPr>
            <a:t>Serum potasyum </a:t>
          </a:r>
          <a:endParaRPr lang="en-US" sz="1600" dirty="0">
            <a:solidFill>
              <a:srgbClr val="44546A"/>
            </a:solidFill>
          </a:endParaRPr>
        </a:p>
      </dgm:t>
    </dgm:pt>
    <dgm:pt modelId="{21618D02-00B7-4949-953C-D0EB3F93CF95}" type="parTrans" cxnId="{31BC5577-4A83-44E6-AFD9-4E666DC37054}">
      <dgm:prSet/>
      <dgm:spPr/>
      <dgm:t>
        <a:bodyPr/>
        <a:lstStyle/>
        <a:p>
          <a:endParaRPr lang="en-US"/>
        </a:p>
      </dgm:t>
    </dgm:pt>
    <dgm:pt modelId="{DB8F29EF-5A2D-46C9-A0F8-3D61242EE1FC}" type="sibTrans" cxnId="{31BC5577-4A83-44E6-AFD9-4E666DC37054}">
      <dgm:prSet/>
      <dgm:spPr/>
      <dgm:t>
        <a:bodyPr/>
        <a:lstStyle/>
        <a:p>
          <a:endParaRPr lang="en-US"/>
        </a:p>
      </dgm:t>
    </dgm:pt>
    <dgm:pt modelId="{8A17F57A-4D73-49CC-A714-C0AF1BECD9CC}">
      <dgm:prSet custT="1"/>
      <dgm:spPr/>
      <dgm:t>
        <a:bodyPr/>
        <a:lstStyle/>
        <a:p>
          <a:r>
            <a:rPr lang="tr-TR" sz="1600" dirty="0">
              <a:solidFill>
                <a:srgbClr val="44546A"/>
              </a:solidFill>
            </a:rPr>
            <a:t>Serum ürik asit</a:t>
          </a:r>
          <a:endParaRPr lang="en-US" sz="1600" dirty="0">
            <a:solidFill>
              <a:srgbClr val="44546A"/>
            </a:solidFill>
          </a:endParaRPr>
        </a:p>
      </dgm:t>
    </dgm:pt>
    <dgm:pt modelId="{E86E367A-F1B4-4FA1-94DA-DF1458055549}" type="parTrans" cxnId="{4C053420-1591-4FF5-80CB-391FE630DEAA}">
      <dgm:prSet/>
      <dgm:spPr/>
      <dgm:t>
        <a:bodyPr/>
        <a:lstStyle/>
        <a:p>
          <a:endParaRPr lang="en-US"/>
        </a:p>
      </dgm:t>
    </dgm:pt>
    <dgm:pt modelId="{0140337D-0D23-42AA-BE9F-3AC2333BB04A}" type="sibTrans" cxnId="{4C053420-1591-4FF5-80CB-391FE630DEAA}">
      <dgm:prSet/>
      <dgm:spPr/>
      <dgm:t>
        <a:bodyPr/>
        <a:lstStyle/>
        <a:p>
          <a:endParaRPr lang="en-US"/>
        </a:p>
      </dgm:t>
    </dgm:pt>
    <dgm:pt modelId="{826B6ED0-9C32-47A4-B97B-87BF2D5B659D}">
      <dgm:prSet custT="1"/>
      <dgm:spPr/>
      <dgm:t>
        <a:bodyPr/>
        <a:lstStyle/>
        <a:p>
          <a:r>
            <a:rPr lang="tr-TR" sz="1600" dirty="0">
              <a:solidFill>
                <a:srgbClr val="44546A"/>
              </a:solidFill>
            </a:rPr>
            <a:t>Serum kreatinin</a:t>
          </a:r>
          <a:endParaRPr lang="en-US" sz="1600" dirty="0">
            <a:solidFill>
              <a:srgbClr val="44546A"/>
            </a:solidFill>
          </a:endParaRPr>
        </a:p>
      </dgm:t>
    </dgm:pt>
    <dgm:pt modelId="{EDEA10BA-0F4C-40CF-A37B-DCC25EBA079A}" type="parTrans" cxnId="{289C3085-83F7-4637-9A62-05B5F0141DD7}">
      <dgm:prSet/>
      <dgm:spPr/>
      <dgm:t>
        <a:bodyPr/>
        <a:lstStyle/>
        <a:p>
          <a:endParaRPr lang="en-US"/>
        </a:p>
      </dgm:t>
    </dgm:pt>
    <dgm:pt modelId="{0F5F9B59-6FD5-4020-BD3B-C8732FC785D3}" type="sibTrans" cxnId="{289C3085-83F7-4637-9A62-05B5F0141DD7}">
      <dgm:prSet/>
      <dgm:spPr/>
      <dgm:t>
        <a:bodyPr/>
        <a:lstStyle/>
        <a:p>
          <a:endParaRPr lang="en-US"/>
        </a:p>
      </dgm:t>
    </dgm:pt>
    <dgm:pt modelId="{BBACEF0C-3F58-4347-9D3F-0C8D477823CF}">
      <dgm:prSet custT="1"/>
      <dgm:spPr/>
      <dgm:t>
        <a:bodyPr/>
        <a:lstStyle/>
        <a:p>
          <a:r>
            <a:rPr lang="tr-TR" sz="1600" dirty="0">
              <a:solidFill>
                <a:srgbClr val="44546A"/>
              </a:solidFill>
            </a:rPr>
            <a:t>Kreatinin klirens ölçümü ya da glomerüler filtrasyon hızı</a:t>
          </a:r>
          <a:endParaRPr lang="en-US" sz="1600" dirty="0">
            <a:solidFill>
              <a:srgbClr val="44546A"/>
            </a:solidFill>
          </a:endParaRPr>
        </a:p>
      </dgm:t>
    </dgm:pt>
    <dgm:pt modelId="{528C6752-8312-4ABF-A430-C2436137C430}" type="parTrans" cxnId="{9D72F9AC-A395-488B-9E6D-3A36EE8DEBDE}">
      <dgm:prSet/>
      <dgm:spPr/>
      <dgm:t>
        <a:bodyPr/>
        <a:lstStyle/>
        <a:p>
          <a:endParaRPr lang="en-US"/>
        </a:p>
      </dgm:t>
    </dgm:pt>
    <dgm:pt modelId="{48A7914F-4980-4D5E-BE60-851D831D91C2}" type="sibTrans" cxnId="{9D72F9AC-A395-488B-9E6D-3A36EE8DEBDE}">
      <dgm:prSet/>
      <dgm:spPr/>
      <dgm:t>
        <a:bodyPr/>
        <a:lstStyle/>
        <a:p>
          <a:endParaRPr lang="en-US"/>
        </a:p>
      </dgm:t>
    </dgm:pt>
    <dgm:pt modelId="{9CA8A02A-0027-4C1B-8414-586F32BFDFE2}">
      <dgm:prSet/>
      <dgm:spPr/>
      <dgm:t>
        <a:bodyPr/>
        <a:lstStyle/>
        <a:p>
          <a:r>
            <a:rPr lang="tr-TR" sz="1900" dirty="0">
              <a:solidFill>
                <a:srgbClr val="44546A"/>
              </a:solidFill>
            </a:rPr>
            <a:t>Kliniğe göre planlanması gereken testler</a:t>
          </a:r>
          <a:endParaRPr lang="en-US" sz="1900" dirty="0">
            <a:solidFill>
              <a:srgbClr val="44546A"/>
            </a:solidFill>
          </a:endParaRPr>
        </a:p>
      </dgm:t>
    </dgm:pt>
    <dgm:pt modelId="{9C32A8D4-476C-4417-AE28-3987783337B2}" type="parTrans" cxnId="{41EE11A4-D41E-4C98-846A-E7D174F66A28}">
      <dgm:prSet/>
      <dgm:spPr/>
      <dgm:t>
        <a:bodyPr/>
        <a:lstStyle/>
        <a:p>
          <a:endParaRPr lang="en-US"/>
        </a:p>
      </dgm:t>
    </dgm:pt>
    <dgm:pt modelId="{22012F66-5DF5-4700-8363-FF0BDB8D4170}" type="sibTrans" cxnId="{41EE11A4-D41E-4C98-846A-E7D174F66A28}">
      <dgm:prSet/>
      <dgm:spPr/>
      <dgm:t>
        <a:bodyPr/>
        <a:lstStyle/>
        <a:p>
          <a:endParaRPr lang="en-US"/>
        </a:p>
      </dgm:t>
    </dgm:pt>
    <dgm:pt modelId="{0020B255-6F83-421B-8BF8-C79FA1DC223C}">
      <dgm:prSet custT="1"/>
      <dgm:spPr/>
      <dgm:t>
        <a:bodyPr/>
        <a:lstStyle/>
        <a:p>
          <a:r>
            <a:rPr lang="tr-TR" sz="1600" dirty="0">
              <a:solidFill>
                <a:srgbClr val="44546A"/>
              </a:solidFill>
            </a:rPr>
            <a:t>İdrarda </a:t>
          </a:r>
          <a:r>
            <a:rPr lang="tr-TR" sz="1600" dirty="0" err="1">
              <a:solidFill>
                <a:srgbClr val="44546A"/>
              </a:solidFill>
            </a:rPr>
            <a:t>albumin</a:t>
          </a:r>
          <a:r>
            <a:rPr lang="tr-TR" sz="1600" dirty="0">
              <a:solidFill>
                <a:srgbClr val="44546A"/>
              </a:solidFill>
            </a:rPr>
            <a:t> atılım oranı öyküsü olan </a:t>
          </a:r>
          <a:endParaRPr lang="en-US" sz="1600" dirty="0">
            <a:solidFill>
              <a:srgbClr val="44546A"/>
            </a:solidFill>
          </a:endParaRPr>
        </a:p>
      </dgm:t>
    </dgm:pt>
    <dgm:pt modelId="{8358855E-727B-4194-B8B9-BBE3B447C9D6}" type="parTrans" cxnId="{D3DB0D25-0A1D-4F32-A298-726A9A4491AE}">
      <dgm:prSet/>
      <dgm:spPr/>
      <dgm:t>
        <a:bodyPr/>
        <a:lstStyle/>
        <a:p>
          <a:endParaRPr lang="en-US"/>
        </a:p>
      </dgm:t>
    </dgm:pt>
    <dgm:pt modelId="{9667137C-4ACC-415A-B552-E9B47EC84CA9}" type="sibTrans" cxnId="{D3DB0D25-0A1D-4F32-A298-726A9A4491AE}">
      <dgm:prSet/>
      <dgm:spPr/>
      <dgm:t>
        <a:bodyPr/>
        <a:lstStyle/>
        <a:p>
          <a:endParaRPr lang="en-US"/>
        </a:p>
      </dgm:t>
    </dgm:pt>
    <dgm:pt modelId="{2614F69D-0173-4C8E-9E9D-6B0CAEABE93F}">
      <dgm:prSet custT="1"/>
      <dgm:spPr/>
      <dgm:t>
        <a:bodyPr/>
        <a:lstStyle/>
        <a:p>
          <a:r>
            <a:rPr lang="tr-TR" sz="1600" dirty="0">
              <a:solidFill>
                <a:srgbClr val="44546A"/>
              </a:solidFill>
            </a:rPr>
            <a:t>Ekokardiyografi</a:t>
          </a:r>
          <a:endParaRPr lang="en-US" sz="1600" dirty="0">
            <a:solidFill>
              <a:srgbClr val="44546A"/>
            </a:solidFill>
          </a:endParaRPr>
        </a:p>
      </dgm:t>
    </dgm:pt>
    <dgm:pt modelId="{C122AD30-56FC-4066-BDA7-640AC236560D}" type="parTrans" cxnId="{7BC9A73A-B6C3-4680-8922-73AB2525F7E5}">
      <dgm:prSet/>
      <dgm:spPr/>
      <dgm:t>
        <a:bodyPr/>
        <a:lstStyle/>
        <a:p>
          <a:endParaRPr lang="en-US"/>
        </a:p>
      </dgm:t>
    </dgm:pt>
    <dgm:pt modelId="{87294B1F-C14B-40CA-96A3-4DA75C5A77EF}" type="sibTrans" cxnId="{7BC9A73A-B6C3-4680-8922-73AB2525F7E5}">
      <dgm:prSet/>
      <dgm:spPr/>
      <dgm:t>
        <a:bodyPr/>
        <a:lstStyle/>
        <a:p>
          <a:endParaRPr lang="en-US"/>
        </a:p>
      </dgm:t>
    </dgm:pt>
    <dgm:pt modelId="{DF310541-43C3-45CD-8ED3-CEC9BA63066B}">
      <dgm:prSet/>
      <dgm:spPr/>
      <dgm:t>
        <a:bodyPr/>
        <a:lstStyle/>
        <a:p>
          <a:endParaRPr lang="en-US" sz="1900" dirty="0">
            <a:solidFill>
              <a:srgbClr val="44546A"/>
            </a:solidFill>
          </a:endParaRPr>
        </a:p>
      </dgm:t>
    </dgm:pt>
    <dgm:pt modelId="{EFD97204-B01D-42EE-B3DF-A7D3F3F79B50}" type="parTrans" cxnId="{1B7A085E-FE6A-4020-B130-09E97E74CB97}">
      <dgm:prSet/>
      <dgm:spPr/>
      <dgm:t>
        <a:bodyPr/>
        <a:lstStyle/>
        <a:p>
          <a:endParaRPr lang="tr-TR"/>
        </a:p>
      </dgm:t>
    </dgm:pt>
    <dgm:pt modelId="{6492BFB4-9C12-403A-B82D-56713536BC4B}" type="sibTrans" cxnId="{1B7A085E-FE6A-4020-B130-09E97E74CB97}">
      <dgm:prSet/>
      <dgm:spPr/>
      <dgm:t>
        <a:bodyPr/>
        <a:lstStyle/>
        <a:p>
          <a:endParaRPr lang="tr-TR"/>
        </a:p>
      </dgm:t>
    </dgm:pt>
    <dgm:pt modelId="{E364DEAB-22EE-428B-8BB1-FF8768E1D8D7}">
      <dgm:prSet custT="1"/>
      <dgm:spPr/>
      <dgm:t>
        <a:bodyPr/>
        <a:lstStyle/>
        <a:p>
          <a:r>
            <a:rPr lang="tr-TR" sz="1600" dirty="0">
              <a:solidFill>
                <a:srgbClr val="44546A"/>
              </a:solidFill>
            </a:rPr>
            <a:t>OGTT </a:t>
          </a:r>
          <a:endParaRPr lang="en-US" sz="1600" dirty="0">
            <a:solidFill>
              <a:srgbClr val="44546A"/>
            </a:solidFill>
          </a:endParaRPr>
        </a:p>
      </dgm:t>
    </dgm:pt>
    <dgm:pt modelId="{196BCF9E-BCBA-41B3-959B-A4991A540ABA}" type="sibTrans" cxnId="{AA3D6CF4-7B41-42C0-A380-809AAFD3EF4E}">
      <dgm:prSet/>
      <dgm:spPr/>
      <dgm:t>
        <a:bodyPr/>
        <a:lstStyle/>
        <a:p>
          <a:endParaRPr lang="en-US"/>
        </a:p>
      </dgm:t>
    </dgm:pt>
    <dgm:pt modelId="{EC77FB50-92AA-4E00-B861-75AB1306B75B}" type="parTrans" cxnId="{AA3D6CF4-7B41-42C0-A380-809AAFD3EF4E}">
      <dgm:prSet/>
      <dgm:spPr/>
      <dgm:t>
        <a:bodyPr/>
        <a:lstStyle/>
        <a:p>
          <a:endParaRPr lang="en-US"/>
        </a:p>
      </dgm:t>
    </dgm:pt>
    <dgm:pt modelId="{B33A8CD6-7E36-4DB8-BFDC-D6625CDA8180}" type="pres">
      <dgm:prSet presAssocID="{19D799D1-107B-4D63-9AA2-3B702C1A4A50}" presName="linear" presStyleCnt="0">
        <dgm:presLayoutVars>
          <dgm:animLvl val="lvl"/>
          <dgm:resizeHandles val="exact"/>
        </dgm:presLayoutVars>
      </dgm:prSet>
      <dgm:spPr/>
    </dgm:pt>
    <dgm:pt modelId="{054106CC-F801-4A47-99DE-7CAB972CA899}" type="pres">
      <dgm:prSet presAssocID="{CEEDCE93-21C9-45FE-9C1E-BB68BA4B1524}" presName="parentText" presStyleLbl="node1" presStyleIdx="0" presStyleCnt="1">
        <dgm:presLayoutVars>
          <dgm:chMax val="0"/>
          <dgm:bulletEnabled val="1"/>
        </dgm:presLayoutVars>
      </dgm:prSet>
      <dgm:spPr/>
    </dgm:pt>
    <dgm:pt modelId="{A7255003-B8C2-4316-8ED4-7FD55B7BAF6B}" type="pres">
      <dgm:prSet presAssocID="{CEEDCE93-21C9-45FE-9C1E-BB68BA4B1524}" presName="childText" presStyleLbl="revTx" presStyleIdx="0" presStyleCnt="1">
        <dgm:presLayoutVars>
          <dgm:bulletEnabled val="1"/>
        </dgm:presLayoutVars>
      </dgm:prSet>
      <dgm:spPr/>
    </dgm:pt>
  </dgm:ptLst>
  <dgm:cxnLst>
    <dgm:cxn modelId="{01496009-4135-48EB-AFD1-04E8DC06AA0A}" srcId="{9393D997-C78E-46CE-A5CB-DAFC7F3868B4}" destId="{616551B2-B700-4185-B263-5957D823468C}" srcOrd="1" destOrd="0" parTransId="{9307A8FA-FB43-4057-92ED-3745B3BF137B}" sibTransId="{92E197A8-6DF5-4ED6-B256-FE463C5FB800}"/>
    <dgm:cxn modelId="{EA03911D-3014-4CA1-8879-DC1A54E9138C}" srcId="{CEEDCE93-21C9-45FE-9C1E-BB68BA4B1524}" destId="{9393D997-C78E-46CE-A5CB-DAFC7F3868B4}" srcOrd="0" destOrd="0" parTransId="{C2546FB9-DE1C-4374-A6A0-529DFF842143}" sibTransId="{6F250C4C-F601-4E76-856B-8B55F4B225D8}"/>
    <dgm:cxn modelId="{4C053420-1591-4FF5-80CB-391FE630DEAA}" srcId="{9393D997-C78E-46CE-A5CB-DAFC7F3868B4}" destId="{8A17F57A-4D73-49CC-A714-C0AF1BECD9CC}" srcOrd="3" destOrd="0" parTransId="{E86E367A-F1B4-4FA1-94DA-DF1458055549}" sibTransId="{0140337D-0D23-42AA-BE9F-3AC2333BB04A}"/>
    <dgm:cxn modelId="{D3DB0D25-0A1D-4F32-A298-726A9A4491AE}" srcId="{9CA8A02A-0027-4C1B-8414-586F32BFDFE2}" destId="{0020B255-6F83-421B-8BF8-C79FA1DC223C}" srcOrd="1" destOrd="0" parTransId="{8358855E-727B-4194-B8B9-BBE3B447C9D6}" sibTransId="{9667137C-4ACC-415A-B552-E9B47EC84CA9}"/>
    <dgm:cxn modelId="{8343B025-5AD0-485B-A7E7-8BE3916FB8C7}" type="presOf" srcId="{9CA8A02A-0027-4C1B-8414-586F32BFDFE2}" destId="{A7255003-B8C2-4316-8ED4-7FD55B7BAF6B}" srcOrd="0" destOrd="8" presId="urn:microsoft.com/office/officeart/2005/8/layout/vList2"/>
    <dgm:cxn modelId="{4A758927-91AE-45FF-A428-D3D7258CA28E}" type="presOf" srcId="{2614F69D-0173-4C8E-9E9D-6B0CAEABE93F}" destId="{A7255003-B8C2-4316-8ED4-7FD55B7BAF6B}" srcOrd="0" destOrd="11" presId="urn:microsoft.com/office/officeart/2005/8/layout/vList2"/>
    <dgm:cxn modelId="{78B12A38-12C3-4EE7-9897-BA9A2C0AC704}" type="presOf" srcId="{31395829-3DD2-4695-B21D-0EFFDEF4F272}" destId="{A7255003-B8C2-4316-8ED4-7FD55B7BAF6B}" srcOrd="0" destOrd="3" presId="urn:microsoft.com/office/officeart/2005/8/layout/vList2"/>
    <dgm:cxn modelId="{7BC9A73A-B6C3-4680-8922-73AB2525F7E5}" srcId="{9CA8A02A-0027-4C1B-8414-586F32BFDFE2}" destId="{2614F69D-0173-4C8E-9E9D-6B0CAEABE93F}" srcOrd="2" destOrd="0" parTransId="{C122AD30-56FC-4066-BDA7-640AC236560D}" sibTransId="{87294B1F-C14B-40CA-96A3-4DA75C5A77EF}"/>
    <dgm:cxn modelId="{8E5EBF3C-7156-4312-927A-8BD10694386B}" type="presOf" srcId="{DF310541-43C3-45CD-8ED3-CEC9BA63066B}" destId="{A7255003-B8C2-4316-8ED4-7FD55B7BAF6B}" srcOrd="0" destOrd="7" presId="urn:microsoft.com/office/officeart/2005/8/layout/vList2"/>
    <dgm:cxn modelId="{1B7A085E-FE6A-4020-B130-09E97E74CB97}" srcId="{CEEDCE93-21C9-45FE-9C1E-BB68BA4B1524}" destId="{DF310541-43C3-45CD-8ED3-CEC9BA63066B}" srcOrd="1" destOrd="0" parTransId="{EFD97204-B01D-42EE-B3DF-A7D3F3F79B50}" sibTransId="{6492BFB4-9C12-403A-B82D-56713536BC4B}"/>
    <dgm:cxn modelId="{B4BFCE45-DC47-4FF3-9041-9B05CFA7F28A}" srcId="{19D799D1-107B-4D63-9AA2-3B702C1A4A50}" destId="{CEEDCE93-21C9-45FE-9C1E-BB68BA4B1524}" srcOrd="0" destOrd="0" parTransId="{274E1953-80FD-48C2-B862-3423B4D55C40}" sibTransId="{8F846FE9-2A6B-40A4-B448-25C68993B61C}"/>
    <dgm:cxn modelId="{6C56EB52-BA44-4764-A1CC-B350D4B82435}" srcId="{9393D997-C78E-46CE-A5CB-DAFC7F3868B4}" destId="{BFCF591A-B6FA-451B-9A33-A8568D58A1FF}" srcOrd="0" destOrd="0" parTransId="{D791AF45-AFFB-4149-B465-1C605103C5FC}" sibTransId="{6C6DC778-B028-472F-8CF7-B7EDAEA6E347}"/>
    <dgm:cxn modelId="{31BC5577-4A83-44E6-AFD9-4E666DC37054}" srcId="{9393D997-C78E-46CE-A5CB-DAFC7F3868B4}" destId="{31395829-3DD2-4695-B21D-0EFFDEF4F272}" srcOrd="2" destOrd="0" parTransId="{21618D02-00B7-4949-953C-D0EB3F93CF95}" sibTransId="{DB8F29EF-5A2D-46C9-A0F8-3D61242EE1FC}"/>
    <dgm:cxn modelId="{113E2258-36F0-41D6-8998-CCC06218B9F1}" type="presOf" srcId="{BFCF591A-B6FA-451B-9A33-A8568D58A1FF}" destId="{A7255003-B8C2-4316-8ED4-7FD55B7BAF6B}" srcOrd="0" destOrd="1" presId="urn:microsoft.com/office/officeart/2005/8/layout/vList2"/>
    <dgm:cxn modelId="{289C3085-83F7-4637-9A62-05B5F0141DD7}" srcId="{9393D997-C78E-46CE-A5CB-DAFC7F3868B4}" destId="{826B6ED0-9C32-47A4-B97B-87BF2D5B659D}" srcOrd="4" destOrd="0" parTransId="{EDEA10BA-0F4C-40CF-A37B-DCC25EBA079A}" sibTransId="{0F5F9B59-6FD5-4020-BD3B-C8732FC785D3}"/>
    <dgm:cxn modelId="{1DDD519B-54BA-405A-B8A6-A5F69789A038}" type="presOf" srcId="{9393D997-C78E-46CE-A5CB-DAFC7F3868B4}" destId="{A7255003-B8C2-4316-8ED4-7FD55B7BAF6B}" srcOrd="0" destOrd="0" presId="urn:microsoft.com/office/officeart/2005/8/layout/vList2"/>
    <dgm:cxn modelId="{41EE11A4-D41E-4C98-846A-E7D174F66A28}" srcId="{CEEDCE93-21C9-45FE-9C1E-BB68BA4B1524}" destId="{9CA8A02A-0027-4C1B-8414-586F32BFDFE2}" srcOrd="2" destOrd="0" parTransId="{9C32A8D4-476C-4417-AE28-3987783337B2}" sibTransId="{22012F66-5DF5-4700-8363-FF0BDB8D4170}"/>
    <dgm:cxn modelId="{B40410A5-D24D-4610-9636-711006DA0E5B}" type="presOf" srcId="{616551B2-B700-4185-B263-5957D823468C}" destId="{A7255003-B8C2-4316-8ED4-7FD55B7BAF6B}" srcOrd="0" destOrd="2" presId="urn:microsoft.com/office/officeart/2005/8/layout/vList2"/>
    <dgm:cxn modelId="{9D72F9AC-A395-488B-9E6D-3A36EE8DEBDE}" srcId="{9393D997-C78E-46CE-A5CB-DAFC7F3868B4}" destId="{BBACEF0C-3F58-4347-9D3F-0C8D477823CF}" srcOrd="5" destOrd="0" parTransId="{528C6752-8312-4ABF-A430-C2436137C430}" sibTransId="{48A7914F-4980-4D5E-BE60-851D831D91C2}"/>
    <dgm:cxn modelId="{83240AB6-FD99-4689-B177-3CC7CBE63DD7}" type="presOf" srcId="{0020B255-6F83-421B-8BF8-C79FA1DC223C}" destId="{A7255003-B8C2-4316-8ED4-7FD55B7BAF6B}" srcOrd="0" destOrd="10" presId="urn:microsoft.com/office/officeart/2005/8/layout/vList2"/>
    <dgm:cxn modelId="{5401FFCA-A1E5-4F7A-818C-193EF18E1152}" type="presOf" srcId="{826B6ED0-9C32-47A4-B97B-87BF2D5B659D}" destId="{A7255003-B8C2-4316-8ED4-7FD55B7BAF6B}" srcOrd="0" destOrd="5" presId="urn:microsoft.com/office/officeart/2005/8/layout/vList2"/>
    <dgm:cxn modelId="{ACF0E1E4-B30B-420F-B429-E914160DB842}" type="presOf" srcId="{8A17F57A-4D73-49CC-A714-C0AF1BECD9CC}" destId="{A7255003-B8C2-4316-8ED4-7FD55B7BAF6B}" srcOrd="0" destOrd="4" presId="urn:microsoft.com/office/officeart/2005/8/layout/vList2"/>
    <dgm:cxn modelId="{731BD9E9-E5C9-4B4A-B5FB-38FCA1D24D75}" type="presOf" srcId="{CEEDCE93-21C9-45FE-9C1E-BB68BA4B1524}" destId="{054106CC-F801-4A47-99DE-7CAB972CA899}" srcOrd="0" destOrd="0" presId="urn:microsoft.com/office/officeart/2005/8/layout/vList2"/>
    <dgm:cxn modelId="{D9F860F4-CC86-4DDD-8504-B6454C0A3EF9}" type="presOf" srcId="{19D799D1-107B-4D63-9AA2-3B702C1A4A50}" destId="{B33A8CD6-7E36-4DB8-BFDC-D6625CDA8180}" srcOrd="0" destOrd="0" presId="urn:microsoft.com/office/officeart/2005/8/layout/vList2"/>
    <dgm:cxn modelId="{AA3D6CF4-7B41-42C0-A380-809AAFD3EF4E}" srcId="{9CA8A02A-0027-4C1B-8414-586F32BFDFE2}" destId="{E364DEAB-22EE-428B-8BB1-FF8768E1D8D7}" srcOrd="0" destOrd="0" parTransId="{EC77FB50-92AA-4E00-B861-75AB1306B75B}" sibTransId="{196BCF9E-BCBA-41B3-959B-A4991A540ABA}"/>
    <dgm:cxn modelId="{1C2865F7-E8F8-48A7-A8E9-6C743E55B25A}" type="presOf" srcId="{E364DEAB-22EE-428B-8BB1-FF8768E1D8D7}" destId="{A7255003-B8C2-4316-8ED4-7FD55B7BAF6B}" srcOrd="0" destOrd="9" presId="urn:microsoft.com/office/officeart/2005/8/layout/vList2"/>
    <dgm:cxn modelId="{26BA69FD-34E8-4A98-ABD4-908D64444B0E}" type="presOf" srcId="{BBACEF0C-3F58-4347-9D3F-0C8D477823CF}" destId="{A7255003-B8C2-4316-8ED4-7FD55B7BAF6B}" srcOrd="0" destOrd="6" presId="urn:microsoft.com/office/officeart/2005/8/layout/vList2"/>
    <dgm:cxn modelId="{C2DF7824-A4B3-4074-B309-B2EC4C905EF8}" type="presParOf" srcId="{B33A8CD6-7E36-4DB8-BFDC-D6625CDA8180}" destId="{054106CC-F801-4A47-99DE-7CAB972CA899}" srcOrd="0" destOrd="0" presId="urn:microsoft.com/office/officeart/2005/8/layout/vList2"/>
    <dgm:cxn modelId="{EBA413E4-E462-4A68-8A11-1CD5C5AECEB6}" type="presParOf" srcId="{B33A8CD6-7E36-4DB8-BFDC-D6625CDA8180}" destId="{A7255003-B8C2-4316-8ED4-7FD55B7BAF6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2E376D-6825-4CF1-92DC-CE30C2984C0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6DB8CCB-95A9-480A-B3BD-E8C94C15788F}">
      <dgm:prSet/>
      <dgm:spPr/>
      <dgm:t>
        <a:bodyPr/>
        <a:lstStyle/>
        <a:p>
          <a:r>
            <a:rPr lang="tr-TR"/>
            <a:t>Yaşam tarzı değişiklikleri </a:t>
          </a:r>
          <a:endParaRPr lang="en-US"/>
        </a:p>
      </dgm:t>
    </dgm:pt>
    <dgm:pt modelId="{A4EA03EA-E30F-4358-8F79-78FCAA563B93}" type="parTrans" cxnId="{08BF72F9-6CB9-4623-9649-1F6155BDAEC0}">
      <dgm:prSet/>
      <dgm:spPr/>
      <dgm:t>
        <a:bodyPr/>
        <a:lstStyle/>
        <a:p>
          <a:endParaRPr lang="en-US"/>
        </a:p>
      </dgm:t>
    </dgm:pt>
    <dgm:pt modelId="{FEE799D3-6118-4E0C-AD6E-D3744A00170B}" type="sibTrans" cxnId="{08BF72F9-6CB9-4623-9649-1F6155BDAEC0}">
      <dgm:prSet/>
      <dgm:spPr/>
      <dgm:t>
        <a:bodyPr/>
        <a:lstStyle/>
        <a:p>
          <a:endParaRPr lang="en-US"/>
        </a:p>
      </dgm:t>
    </dgm:pt>
    <dgm:pt modelId="{14EC6057-6AC7-4F10-87EC-F456BC586700}">
      <dgm:prSet/>
      <dgm:spPr/>
      <dgm:t>
        <a:bodyPr/>
        <a:lstStyle/>
        <a:p>
          <a:r>
            <a:rPr lang="tr-TR"/>
            <a:t>İlaç tedavisi </a:t>
          </a:r>
          <a:endParaRPr lang="en-US"/>
        </a:p>
      </dgm:t>
    </dgm:pt>
    <dgm:pt modelId="{2BDEA3BB-8807-4DC2-BA49-339F227CE017}" type="parTrans" cxnId="{271F8F84-1CB4-4B15-994B-DC2D8943CD7B}">
      <dgm:prSet/>
      <dgm:spPr/>
      <dgm:t>
        <a:bodyPr/>
        <a:lstStyle/>
        <a:p>
          <a:endParaRPr lang="en-US"/>
        </a:p>
      </dgm:t>
    </dgm:pt>
    <dgm:pt modelId="{D7D0B006-14F9-4F24-B37D-88CA2D76D295}" type="sibTrans" cxnId="{271F8F84-1CB4-4B15-994B-DC2D8943CD7B}">
      <dgm:prSet/>
      <dgm:spPr/>
      <dgm:t>
        <a:bodyPr/>
        <a:lstStyle/>
        <a:p>
          <a:endParaRPr lang="en-US"/>
        </a:p>
      </dgm:t>
    </dgm:pt>
    <dgm:pt modelId="{157D5ACD-4D82-4436-BB23-4E0F72748EA4}">
      <dgm:prSet/>
      <dgm:spPr/>
      <dgm:t>
        <a:bodyPr/>
        <a:lstStyle/>
        <a:p>
          <a:r>
            <a:rPr lang="tr-TR"/>
            <a:t>Risk temelli yaklaşım </a:t>
          </a:r>
          <a:endParaRPr lang="en-US"/>
        </a:p>
      </dgm:t>
    </dgm:pt>
    <dgm:pt modelId="{738DFC39-4143-4587-BA0D-02A3CB58CE98}" type="parTrans" cxnId="{3EC423C7-358E-469A-945D-AAB7EEC031B0}">
      <dgm:prSet/>
      <dgm:spPr/>
      <dgm:t>
        <a:bodyPr/>
        <a:lstStyle/>
        <a:p>
          <a:endParaRPr lang="en-US"/>
        </a:p>
      </dgm:t>
    </dgm:pt>
    <dgm:pt modelId="{50DC4BAE-108D-404C-9653-E9C6120D4B53}" type="sibTrans" cxnId="{3EC423C7-358E-469A-945D-AAB7EEC031B0}">
      <dgm:prSet/>
      <dgm:spPr/>
      <dgm:t>
        <a:bodyPr/>
        <a:lstStyle/>
        <a:p>
          <a:endParaRPr lang="en-US"/>
        </a:p>
      </dgm:t>
    </dgm:pt>
    <dgm:pt modelId="{8E01B897-5EDB-458F-B6D6-FDBE3B21EA67}">
      <dgm:prSet/>
      <dgm:spPr/>
      <dgm:t>
        <a:bodyPr/>
        <a:lstStyle/>
        <a:p>
          <a:r>
            <a:rPr lang="tr-TR"/>
            <a:t>İlaç Seçimi </a:t>
          </a:r>
          <a:endParaRPr lang="en-US"/>
        </a:p>
      </dgm:t>
    </dgm:pt>
    <dgm:pt modelId="{E0283080-2F34-49A2-9C8E-167C51B018CE}" type="parTrans" cxnId="{C49713F9-9FCE-421E-868B-80C5FB0B4028}">
      <dgm:prSet/>
      <dgm:spPr/>
      <dgm:t>
        <a:bodyPr/>
        <a:lstStyle/>
        <a:p>
          <a:endParaRPr lang="en-US"/>
        </a:p>
      </dgm:t>
    </dgm:pt>
    <dgm:pt modelId="{431B15BF-4FDF-4C6B-8BEF-CF2BD3B9435D}" type="sibTrans" cxnId="{C49713F9-9FCE-421E-868B-80C5FB0B4028}">
      <dgm:prSet/>
      <dgm:spPr/>
      <dgm:t>
        <a:bodyPr/>
        <a:lstStyle/>
        <a:p>
          <a:endParaRPr lang="en-US"/>
        </a:p>
      </dgm:t>
    </dgm:pt>
    <dgm:pt modelId="{65FD1468-267A-47A5-8E39-8EEB2F10F469}">
      <dgm:prSet/>
      <dgm:spPr/>
      <dgm:t>
        <a:bodyPr/>
        <a:lstStyle/>
        <a:p>
          <a:r>
            <a:rPr lang="tr-TR"/>
            <a:t>Özel hasta gruplarında hipertansiyon tedavisi </a:t>
          </a:r>
          <a:endParaRPr lang="en-US"/>
        </a:p>
      </dgm:t>
    </dgm:pt>
    <dgm:pt modelId="{5000161E-0D5E-4E18-95DD-D91A209636BF}" type="parTrans" cxnId="{693EDA2F-E564-431A-92C4-C128870B2E49}">
      <dgm:prSet/>
      <dgm:spPr/>
      <dgm:t>
        <a:bodyPr/>
        <a:lstStyle/>
        <a:p>
          <a:endParaRPr lang="en-US"/>
        </a:p>
      </dgm:t>
    </dgm:pt>
    <dgm:pt modelId="{CAA11D5F-92CF-4E96-B7B7-3C049AFD7AF8}" type="sibTrans" cxnId="{693EDA2F-E564-431A-92C4-C128870B2E49}">
      <dgm:prSet/>
      <dgm:spPr/>
      <dgm:t>
        <a:bodyPr/>
        <a:lstStyle/>
        <a:p>
          <a:endParaRPr lang="en-US"/>
        </a:p>
      </dgm:t>
    </dgm:pt>
    <dgm:pt modelId="{EFD33850-0502-4DA6-9098-84281F6E0C60}">
      <dgm:prSet/>
      <dgm:spPr/>
      <dgm:t>
        <a:bodyPr/>
        <a:lstStyle/>
        <a:p>
          <a:r>
            <a:rPr lang="tr-TR" dirty="0">
              <a:solidFill>
                <a:srgbClr val="44546A"/>
              </a:solidFill>
            </a:rPr>
            <a:t>Yaşlılar </a:t>
          </a:r>
          <a:endParaRPr lang="en-US" dirty="0">
            <a:solidFill>
              <a:srgbClr val="44546A"/>
            </a:solidFill>
          </a:endParaRPr>
        </a:p>
      </dgm:t>
    </dgm:pt>
    <dgm:pt modelId="{50C03B3B-99AB-4156-A4E6-C528C8C6A21B}" type="parTrans" cxnId="{9CA133FF-EF39-496F-A67A-B19BD3997873}">
      <dgm:prSet/>
      <dgm:spPr/>
      <dgm:t>
        <a:bodyPr/>
        <a:lstStyle/>
        <a:p>
          <a:endParaRPr lang="en-US"/>
        </a:p>
      </dgm:t>
    </dgm:pt>
    <dgm:pt modelId="{76883DCA-05DD-436C-B195-D6932C4ED712}" type="sibTrans" cxnId="{9CA133FF-EF39-496F-A67A-B19BD3997873}">
      <dgm:prSet/>
      <dgm:spPr/>
      <dgm:t>
        <a:bodyPr/>
        <a:lstStyle/>
        <a:p>
          <a:endParaRPr lang="en-US"/>
        </a:p>
      </dgm:t>
    </dgm:pt>
    <dgm:pt modelId="{50F18224-8D30-4CB2-9059-86C2DB9CE949}">
      <dgm:prSet/>
      <dgm:spPr/>
      <dgm:t>
        <a:bodyPr/>
        <a:lstStyle/>
        <a:p>
          <a:r>
            <a:rPr lang="tr-TR" dirty="0">
              <a:solidFill>
                <a:srgbClr val="44546A"/>
              </a:solidFill>
            </a:rPr>
            <a:t>Diyabetikler </a:t>
          </a:r>
          <a:endParaRPr lang="en-US" dirty="0">
            <a:solidFill>
              <a:srgbClr val="44546A"/>
            </a:solidFill>
          </a:endParaRPr>
        </a:p>
      </dgm:t>
    </dgm:pt>
    <dgm:pt modelId="{FD89A575-BA6D-400A-8623-01B5C3372C07}" type="parTrans" cxnId="{DCD59855-B5B5-4E22-8324-9BAF47D289E3}">
      <dgm:prSet/>
      <dgm:spPr/>
      <dgm:t>
        <a:bodyPr/>
        <a:lstStyle/>
        <a:p>
          <a:endParaRPr lang="en-US"/>
        </a:p>
      </dgm:t>
    </dgm:pt>
    <dgm:pt modelId="{DBAA9590-654A-4136-8D69-A2E617261F73}" type="sibTrans" cxnId="{DCD59855-B5B5-4E22-8324-9BAF47D289E3}">
      <dgm:prSet/>
      <dgm:spPr/>
      <dgm:t>
        <a:bodyPr/>
        <a:lstStyle/>
        <a:p>
          <a:endParaRPr lang="en-US"/>
        </a:p>
      </dgm:t>
    </dgm:pt>
    <dgm:pt modelId="{2AAC28BD-E909-4E14-82DB-4C3AD0F0FA5E}">
      <dgm:prSet/>
      <dgm:spPr/>
      <dgm:t>
        <a:bodyPr/>
        <a:lstStyle/>
        <a:p>
          <a:r>
            <a:rPr lang="tr-TR" dirty="0">
              <a:solidFill>
                <a:srgbClr val="44546A"/>
              </a:solidFill>
            </a:rPr>
            <a:t>Koroner arter hastaları </a:t>
          </a:r>
          <a:endParaRPr lang="en-US" dirty="0">
            <a:solidFill>
              <a:srgbClr val="44546A"/>
            </a:solidFill>
          </a:endParaRPr>
        </a:p>
      </dgm:t>
    </dgm:pt>
    <dgm:pt modelId="{C35700F5-B5FF-4F3B-AB0E-D9948A332C37}" type="parTrans" cxnId="{36FAAE17-EA19-456F-81BD-0E6D1FE5A784}">
      <dgm:prSet/>
      <dgm:spPr/>
      <dgm:t>
        <a:bodyPr/>
        <a:lstStyle/>
        <a:p>
          <a:endParaRPr lang="en-US"/>
        </a:p>
      </dgm:t>
    </dgm:pt>
    <dgm:pt modelId="{25BCF76D-D6BB-4F45-96D7-3BA9AD811003}" type="sibTrans" cxnId="{36FAAE17-EA19-456F-81BD-0E6D1FE5A784}">
      <dgm:prSet/>
      <dgm:spPr/>
      <dgm:t>
        <a:bodyPr/>
        <a:lstStyle/>
        <a:p>
          <a:endParaRPr lang="en-US"/>
        </a:p>
      </dgm:t>
    </dgm:pt>
    <dgm:pt modelId="{E40DC14B-4D45-472C-8A05-ED2DA7069EDF}">
      <dgm:prSet/>
      <dgm:spPr/>
      <dgm:t>
        <a:bodyPr/>
        <a:lstStyle/>
        <a:p>
          <a:r>
            <a:rPr lang="tr-TR">
              <a:solidFill>
                <a:srgbClr val="44546A"/>
              </a:solidFill>
            </a:rPr>
            <a:t>Kronik böbrek hastaları</a:t>
          </a:r>
          <a:endParaRPr lang="en-US">
            <a:solidFill>
              <a:srgbClr val="44546A"/>
            </a:solidFill>
          </a:endParaRPr>
        </a:p>
      </dgm:t>
    </dgm:pt>
    <dgm:pt modelId="{8A71B261-05C7-4454-8EE8-3577D68D1556}" type="parTrans" cxnId="{40DD320D-274D-48DB-AA20-4EAB306D6B57}">
      <dgm:prSet/>
      <dgm:spPr/>
      <dgm:t>
        <a:bodyPr/>
        <a:lstStyle/>
        <a:p>
          <a:endParaRPr lang="en-US"/>
        </a:p>
      </dgm:t>
    </dgm:pt>
    <dgm:pt modelId="{E125BB11-ADAD-4BC8-9533-BFA41DB8DBBF}" type="sibTrans" cxnId="{40DD320D-274D-48DB-AA20-4EAB306D6B57}">
      <dgm:prSet/>
      <dgm:spPr/>
      <dgm:t>
        <a:bodyPr/>
        <a:lstStyle/>
        <a:p>
          <a:endParaRPr lang="en-US"/>
        </a:p>
      </dgm:t>
    </dgm:pt>
    <dgm:pt modelId="{6C4C3799-0619-420E-842D-EA126BB7B282}">
      <dgm:prSet/>
      <dgm:spPr/>
      <dgm:t>
        <a:bodyPr/>
        <a:lstStyle/>
        <a:p>
          <a:r>
            <a:rPr lang="tr-TR" dirty="0">
              <a:solidFill>
                <a:srgbClr val="44546A"/>
              </a:solidFill>
            </a:rPr>
            <a:t>Gebelik ve laktasyon</a:t>
          </a:r>
          <a:endParaRPr lang="en-US" dirty="0">
            <a:solidFill>
              <a:srgbClr val="44546A"/>
            </a:solidFill>
          </a:endParaRPr>
        </a:p>
      </dgm:t>
    </dgm:pt>
    <dgm:pt modelId="{E68DD746-1D4C-4E73-A497-6C325726079D}" type="parTrans" cxnId="{45CD9616-F614-4EE0-8441-5AC0120549B2}">
      <dgm:prSet/>
      <dgm:spPr/>
      <dgm:t>
        <a:bodyPr/>
        <a:lstStyle/>
        <a:p>
          <a:endParaRPr lang="en-US"/>
        </a:p>
      </dgm:t>
    </dgm:pt>
    <dgm:pt modelId="{0DF131E0-8B02-41DA-914D-6F2971D0C3BC}" type="sibTrans" cxnId="{45CD9616-F614-4EE0-8441-5AC0120549B2}">
      <dgm:prSet/>
      <dgm:spPr/>
      <dgm:t>
        <a:bodyPr/>
        <a:lstStyle/>
        <a:p>
          <a:endParaRPr lang="en-US"/>
        </a:p>
      </dgm:t>
    </dgm:pt>
    <dgm:pt modelId="{67763E3B-B152-4809-8204-DD2D4A6ACE1C}" type="pres">
      <dgm:prSet presAssocID="{122E376D-6825-4CF1-92DC-CE30C2984C08}" presName="linear" presStyleCnt="0">
        <dgm:presLayoutVars>
          <dgm:animLvl val="lvl"/>
          <dgm:resizeHandles val="exact"/>
        </dgm:presLayoutVars>
      </dgm:prSet>
      <dgm:spPr/>
    </dgm:pt>
    <dgm:pt modelId="{98E60BAB-D71D-4BF1-921F-3140997C1FCB}" type="pres">
      <dgm:prSet presAssocID="{66DB8CCB-95A9-480A-B3BD-E8C94C15788F}" presName="parentText" presStyleLbl="node1" presStyleIdx="0" presStyleCnt="5">
        <dgm:presLayoutVars>
          <dgm:chMax val="0"/>
          <dgm:bulletEnabled val="1"/>
        </dgm:presLayoutVars>
      </dgm:prSet>
      <dgm:spPr/>
    </dgm:pt>
    <dgm:pt modelId="{78733A75-D1CA-4AE5-9CAD-07AEF981FFF0}" type="pres">
      <dgm:prSet presAssocID="{FEE799D3-6118-4E0C-AD6E-D3744A00170B}" presName="spacer" presStyleCnt="0"/>
      <dgm:spPr/>
    </dgm:pt>
    <dgm:pt modelId="{65351A29-B989-47C0-A783-7993564BC013}" type="pres">
      <dgm:prSet presAssocID="{14EC6057-6AC7-4F10-87EC-F456BC586700}" presName="parentText" presStyleLbl="node1" presStyleIdx="1" presStyleCnt="5">
        <dgm:presLayoutVars>
          <dgm:chMax val="0"/>
          <dgm:bulletEnabled val="1"/>
        </dgm:presLayoutVars>
      </dgm:prSet>
      <dgm:spPr/>
    </dgm:pt>
    <dgm:pt modelId="{1C5F0570-5D8D-43C5-84C1-76FEB68667E3}" type="pres">
      <dgm:prSet presAssocID="{D7D0B006-14F9-4F24-B37D-88CA2D76D295}" presName="spacer" presStyleCnt="0"/>
      <dgm:spPr/>
    </dgm:pt>
    <dgm:pt modelId="{C4B1537A-6F33-4393-8340-C4F2208E9FFB}" type="pres">
      <dgm:prSet presAssocID="{157D5ACD-4D82-4436-BB23-4E0F72748EA4}" presName="parentText" presStyleLbl="node1" presStyleIdx="2" presStyleCnt="5">
        <dgm:presLayoutVars>
          <dgm:chMax val="0"/>
          <dgm:bulletEnabled val="1"/>
        </dgm:presLayoutVars>
      </dgm:prSet>
      <dgm:spPr/>
    </dgm:pt>
    <dgm:pt modelId="{FCA14719-CE4B-44E0-992A-67FADF8A9B3E}" type="pres">
      <dgm:prSet presAssocID="{50DC4BAE-108D-404C-9653-E9C6120D4B53}" presName="spacer" presStyleCnt="0"/>
      <dgm:spPr/>
    </dgm:pt>
    <dgm:pt modelId="{42D0937A-A421-4F95-A945-E79AF02E93F7}" type="pres">
      <dgm:prSet presAssocID="{8E01B897-5EDB-458F-B6D6-FDBE3B21EA67}" presName="parentText" presStyleLbl="node1" presStyleIdx="3" presStyleCnt="5">
        <dgm:presLayoutVars>
          <dgm:chMax val="0"/>
          <dgm:bulletEnabled val="1"/>
        </dgm:presLayoutVars>
      </dgm:prSet>
      <dgm:spPr/>
    </dgm:pt>
    <dgm:pt modelId="{DECC9A8E-62E5-4764-8B6B-4CA903ABE80D}" type="pres">
      <dgm:prSet presAssocID="{431B15BF-4FDF-4C6B-8BEF-CF2BD3B9435D}" presName="spacer" presStyleCnt="0"/>
      <dgm:spPr/>
    </dgm:pt>
    <dgm:pt modelId="{AF9634D1-D6B1-4CF2-9F02-32996686CC81}" type="pres">
      <dgm:prSet presAssocID="{65FD1468-267A-47A5-8E39-8EEB2F10F469}" presName="parentText" presStyleLbl="node1" presStyleIdx="4" presStyleCnt="5">
        <dgm:presLayoutVars>
          <dgm:chMax val="0"/>
          <dgm:bulletEnabled val="1"/>
        </dgm:presLayoutVars>
      </dgm:prSet>
      <dgm:spPr/>
    </dgm:pt>
    <dgm:pt modelId="{0E279ABF-BB11-429E-8C9F-7090115F7411}" type="pres">
      <dgm:prSet presAssocID="{65FD1468-267A-47A5-8E39-8EEB2F10F469}" presName="childText" presStyleLbl="revTx" presStyleIdx="0" presStyleCnt="1">
        <dgm:presLayoutVars>
          <dgm:bulletEnabled val="1"/>
        </dgm:presLayoutVars>
      </dgm:prSet>
      <dgm:spPr/>
    </dgm:pt>
  </dgm:ptLst>
  <dgm:cxnLst>
    <dgm:cxn modelId="{40DD320D-274D-48DB-AA20-4EAB306D6B57}" srcId="{65FD1468-267A-47A5-8E39-8EEB2F10F469}" destId="{E40DC14B-4D45-472C-8A05-ED2DA7069EDF}" srcOrd="3" destOrd="0" parTransId="{8A71B261-05C7-4454-8EE8-3577D68D1556}" sibTransId="{E125BB11-ADAD-4BC8-9533-BFA41DB8DBBF}"/>
    <dgm:cxn modelId="{45CD9616-F614-4EE0-8441-5AC0120549B2}" srcId="{65FD1468-267A-47A5-8E39-8EEB2F10F469}" destId="{6C4C3799-0619-420E-842D-EA126BB7B282}" srcOrd="4" destOrd="0" parTransId="{E68DD746-1D4C-4E73-A497-6C325726079D}" sibTransId="{0DF131E0-8B02-41DA-914D-6F2971D0C3BC}"/>
    <dgm:cxn modelId="{36FAAE17-EA19-456F-81BD-0E6D1FE5A784}" srcId="{65FD1468-267A-47A5-8E39-8EEB2F10F469}" destId="{2AAC28BD-E909-4E14-82DB-4C3AD0F0FA5E}" srcOrd="2" destOrd="0" parTransId="{C35700F5-B5FF-4F3B-AB0E-D9948A332C37}" sibTransId="{25BCF76D-D6BB-4F45-96D7-3BA9AD811003}"/>
    <dgm:cxn modelId="{693EDA2F-E564-431A-92C4-C128870B2E49}" srcId="{122E376D-6825-4CF1-92DC-CE30C2984C08}" destId="{65FD1468-267A-47A5-8E39-8EEB2F10F469}" srcOrd="4" destOrd="0" parTransId="{5000161E-0D5E-4E18-95DD-D91A209636BF}" sibTransId="{CAA11D5F-92CF-4E96-B7B7-3C049AFD7AF8}"/>
    <dgm:cxn modelId="{4D9FF12F-4030-4C2E-8D51-FB0986CF7899}" type="presOf" srcId="{122E376D-6825-4CF1-92DC-CE30C2984C08}" destId="{67763E3B-B152-4809-8204-DD2D4A6ACE1C}" srcOrd="0" destOrd="0" presId="urn:microsoft.com/office/officeart/2005/8/layout/vList2"/>
    <dgm:cxn modelId="{3A016C73-0BC0-4C3A-8BE3-F8C27E56945D}" type="presOf" srcId="{157D5ACD-4D82-4436-BB23-4E0F72748EA4}" destId="{C4B1537A-6F33-4393-8340-C4F2208E9FFB}" srcOrd="0" destOrd="0" presId="urn:microsoft.com/office/officeart/2005/8/layout/vList2"/>
    <dgm:cxn modelId="{DCD59855-B5B5-4E22-8324-9BAF47D289E3}" srcId="{65FD1468-267A-47A5-8E39-8EEB2F10F469}" destId="{50F18224-8D30-4CB2-9059-86C2DB9CE949}" srcOrd="1" destOrd="0" parTransId="{FD89A575-BA6D-400A-8623-01B5C3372C07}" sibTransId="{DBAA9590-654A-4136-8D69-A2E617261F73}"/>
    <dgm:cxn modelId="{271F8F84-1CB4-4B15-994B-DC2D8943CD7B}" srcId="{122E376D-6825-4CF1-92DC-CE30C2984C08}" destId="{14EC6057-6AC7-4F10-87EC-F456BC586700}" srcOrd="1" destOrd="0" parTransId="{2BDEA3BB-8807-4DC2-BA49-339F227CE017}" sibTransId="{D7D0B006-14F9-4F24-B37D-88CA2D76D295}"/>
    <dgm:cxn modelId="{AF66E28C-84BA-455F-A7C4-6C38E770F171}" type="presOf" srcId="{2AAC28BD-E909-4E14-82DB-4C3AD0F0FA5E}" destId="{0E279ABF-BB11-429E-8C9F-7090115F7411}" srcOrd="0" destOrd="2" presId="urn:microsoft.com/office/officeart/2005/8/layout/vList2"/>
    <dgm:cxn modelId="{4F3E2B92-500E-495F-8CB2-1D0B41FB95B2}" type="presOf" srcId="{E40DC14B-4D45-472C-8A05-ED2DA7069EDF}" destId="{0E279ABF-BB11-429E-8C9F-7090115F7411}" srcOrd="0" destOrd="3" presId="urn:microsoft.com/office/officeart/2005/8/layout/vList2"/>
    <dgm:cxn modelId="{957F1497-1A1E-498A-A7D6-2DE55290D877}" type="presOf" srcId="{50F18224-8D30-4CB2-9059-86C2DB9CE949}" destId="{0E279ABF-BB11-429E-8C9F-7090115F7411}" srcOrd="0" destOrd="1" presId="urn:microsoft.com/office/officeart/2005/8/layout/vList2"/>
    <dgm:cxn modelId="{882264B2-3B57-4763-93FF-778D6DB1F370}" type="presOf" srcId="{66DB8CCB-95A9-480A-B3BD-E8C94C15788F}" destId="{98E60BAB-D71D-4BF1-921F-3140997C1FCB}" srcOrd="0" destOrd="0" presId="urn:microsoft.com/office/officeart/2005/8/layout/vList2"/>
    <dgm:cxn modelId="{931703C4-DEF8-42A8-8270-D8697025B8F2}" type="presOf" srcId="{EFD33850-0502-4DA6-9098-84281F6E0C60}" destId="{0E279ABF-BB11-429E-8C9F-7090115F7411}" srcOrd="0" destOrd="0" presId="urn:microsoft.com/office/officeart/2005/8/layout/vList2"/>
    <dgm:cxn modelId="{10A4C8C5-87F6-4520-9E47-4E85ADAE5682}" type="presOf" srcId="{65FD1468-267A-47A5-8E39-8EEB2F10F469}" destId="{AF9634D1-D6B1-4CF2-9F02-32996686CC81}" srcOrd="0" destOrd="0" presId="urn:microsoft.com/office/officeart/2005/8/layout/vList2"/>
    <dgm:cxn modelId="{3EC423C7-358E-469A-945D-AAB7EEC031B0}" srcId="{122E376D-6825-4CF1-92DC-CE30C2984C08}" destId="{157D5ACD-4D82-4436-BB23-4E0F72748EA4}" srcOrd="2" destOrd="0" parTransId="{738DFC39-4143-4587-BA0D-02A3CB58CE98}" sibTransId="{50DC4BAE-108D-404C-9653-E9C6120D4B53}"/>
    <dgm:cxn modelId="{042183D5-AF90-4F09-B978-6208F8CD7A37}" type="presOf" srcId="{14EC6057-6AC7-4F10-87EC-F456BC586700}" destId="{65351A29-B989-47C0-A783-7993564BC013}" srcOrd="0" destOrd="0" presId="urn:microsoft.com/office/officeart/2005/8/layout/vList2"/>
    <dgm:cxn modelId="{F3211BE4-62DB-4D39-B1B2-1EB060F6EBBD}" type="presOf" srcId="{6C4C3799-0619-420E-842D-EA126BB7B282}" destId="{0E279ABF-BB11-429E-8C9F-7090115F7411}" srcOrd="0" destOrd="4" presId="urn:microsoft.com/office/officeart/2005/8/layout/vList2"/>
    <dgm:cxn modelId="{C49713F9-9FCE-421E-868B-80C5FB0B4028}" srcId="{122E376D-6825-4CF1-92DC-CE30C2984C08}" destId="{8E01B897-5EDB-458F-B6D6-FDBE3B21EA67}" srcOrd="3" destOrd="0" parTransId="{E0283080-2F34-49A2-9C8E-167C51B018CE}" sibTransId="{431B15BF-4FDF-4C6B-8BEF-CF2BD3B9435D}"/>
    <dgm:cxn modelId="{6E0D41F9-A68F-4684-9F5A-D87F5C35335E}" type="presOf" srcId="{8E01B897-5EDB-458F-B6D6-FDBE3B21EA67}" destId="{42D0937A-A421-4F95-A945-E79AF02E93F7}" srcOrd="0" destOrd="0" presId="urn:microsoft.com/office/officeart/2005/8/layout/vList2"/>
    <dgm:cxn modelId="{08BF72F9-6CB9-4623-9649-1F6155BDAEC0}" srcId="{122E376D-6825-4CF1-92DC-CE30C2984C08}" destId="{66DB8CCB-95A9-480A-B3BD-E8C94C15788F}" srcOrd="0" destOrd="0" parTransId="{A4EA03EA-E30F-4358-8F79-78FCAA563B93}" sibTransId="{FEE799D3-6118-4E0C-AD6E-D3744A00170B}"/>
    <dgm:cxn modelId="{9CA133FF-EF39-496F-A67A-B19BD3997873}" srcId="{65FD1468-267A-47A5-8E39-8EEB2F10F469}" destId="{EFD33850-0502-4DA6-9098-84281F6E0C60}" srcOrd="0" destOrd="0" parTransId="{50C03B3B-99AB-4156-A4E6-C528C8C6A21B}" sibTransId="{76883DCA-05DD-436C-B195-D6932C4ED712}"/>
    <dgm:cxn modelId="{B48AFF3B-9693-482A-B0FC-6516FFAAB92A}" type="presParOf" srcId="{67763E3B-B152-4809-8204-DD2D4A6ACE1C}" destId="{98E60BAB-D71D-4BF1-921F-3140997C1FCB}" srcOrd="0" destOrd="0" presId="urn:microsoft.com/office/officeart/2005/8/layout/vList2"/>
    <dgm:cxn modelId="{98994141-41DC-4D99-942A-9CBD565281B1}" type="presParOf" srcId="{67763E3B-B152-4809-8204-DD2D4A6ACE1C}" destId="{78733A75-D1CA-4AE5-9CAD-07AEF981FFF0}" srcOrd="1" destOrd="0" presId="urn:microsoft.com/office/officeart/2005/8/layout/vList2"/>
    <dgm:cxn modelId="{66191A74-1D83-4B92-BE59-26C7B53FE623}" type="presParOf" srcId="{67763E3B-B152-4809-8204-DD2D4A6ACE1C}" destId="{65351A29-B989-47C0-A783-7993564BC013}" srcOrd="2" destOrd="0" presId="urn:microsoft.com/office/officeart/2005/8/layout/vList2"/>
    <dgm:cxn modelId="{9634F19A-807F-4216-8F84-CA3FD43385C9}" type="presParOf" srcId="{67763E3B-B152-4809-8204-DD2D4A6ACE1C}" destId="{1C5F0570-5D8D-43C5-84C1-76FEB68667E3}" srcOrd="3" destOrd="0" presId="urn:microsoft.com/office/officeart/2005/8/layout/vList2"/>
    <dgm:cxn modelId="{73271262-12D1-4EFD-9A2F-9CE50A2929FF}" type="presParOf" srcId="{67763E3B-B152-4809-8204-DD2D4A6ACE1C}" destId="{C4B1537A-6F33-4393-8340-C4F2208E9FFB}" srcOrd="4" destOrd="0" presId="urn:microsoft.com/office/officeart/2005/8/layout/vList2"/>
    <dgm:cxn modelId="{65E980D5-0D10-4383-A492-58CA5CEE4845}" type="presParOf" srcId="{67763E3B-B152-4809-8204-DD2D4A6ACE1C}" destId="{FCA14719-CE4B-44E0-992A-67FADF8A9B3E}" srcOrd="5" destOrd="0" presId="urn:microsoft.com/office/officeart/2005/8/layout/vList2"/>
    <dgm:cxn modelId="{986DEDB2-4C3C-4DFC-8CDE-6A69106C9C43}" type="presParOf" srcId="{67763E3B-B152-4809-8204-DD2D4A6ACE1C}" destId="{42D0937A-A421-4F95-A945-E79AF02E93F7}" srcOrd="6" destOrd="0" presId="urn:microsoft.com/office/officeart/2005/8/layout/vList2"/>
    <dgm:cxn modelId="{3CD73A50-16A0-4E90-B0E7-60589C9F8BA6}" type="presParOf" srcId="{67763E3B-B152-4809-8204-DD2D4A6ACE1C}" destId="{DECC9A8E-62E5-4764-8B6B-4CA903ABE80D}" srcOrd="7" destOrd="0" presId="urn:microsoft.com/office/officeart/2005/8/layout/vList2"/>
    <dgm:cxn modelId="{4221896D-3C90-47B1-AE9A-057EF1C0E789}" type="presParOf" srcId="{67763E3B-B152-4809-8204-DD2D4A6ACE1C}" destId="{AF9634D1-D6B1-4CF2-9F02-32996686CC81}" srcOrd="8" destOrd="0" presId="urn:microsoft.com/office/officeart/2005/8/layout/vList2"/>
    <dgm:cxn modelId="{355D2A80-1DAE-4C34-832D-00ECF5E59348}" type="presParOf" srcId="{67763E3B-B152-4809-8204-DD2D4A6ACE1C}" destId="{0E279ABF-BB11-429E-8C9F-7090115F7411}"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4EE3C9-F189-4470-B85E-2676B066380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7B1C77E-2FFB-4332-ABCF-8CCA50C19055}">
      <dgm:prSet/>
      <dgm:spPr/>
      <dgm:t>
        <a:bodyPr/>
        <a:lstStyle/>
        <a:p>
          <a:pPr>
            <a:lnSpc>
              <a:spcPct val="100000"/>
            </a:lnSpc>
          </a:pPr>
          <a:r>
            <a:rPr lang="tr-TR" dirty="0">
              <a:solidFill>
                <a:srgbClr val="44546A"/>
              </a:solidFill>
            </a:rPr>
            <a:t>Monoterapi ile kan basıncı hedef değerlerine ulaşma oranının düşük olması nedeniyle kan basıncı &gt;150/90 mmHg olanlarda ilk basamakta tedaviye kombinasyon tedavisi ile başlanması önerilir </a:t>
          </a:r>
          <a:endParaRPr lang="en-US" dirty="0">
            <a:solidFill>
              <a:srgbClr val="44546A"/>
            </a:solidFill>
          </a:endParaRPr>
        </a:p>
      </dgm:t>
    </dgm:pt>
    <dgm:pt modelId="{7891595C-FF29-4172-BCA3-71F5B5FF766F}" type="parTrans" cxnId="{32722D31-0045-45CF-8951-83ACBE975DFC}">
      <dgm:prSet/>
      <dgm:spPr/>
      <dgm:t>
        <a:bodyPr/>
        <a:lstStyle/>
        <a:p>
          <a:endParaRPr lang="en-US"/>
        </a:p>
      </dgm:t>
    </dgm:pt>
    <dgm:pt modelId="{CB85B29C-0BD8-41E9-A85C-65524679245D}" type="sibTrans" cxnId="{32722D31-0045-45CF-8951-83ACBE975DFC}">
      <dgm:prSet/>
      <dgm:spPr/>
      <dgm:t>
        <a:bodyPr/>
        <a:lstStyle/>
        <a:p>
          <a:endParaRPr lang="en-US"/>
        </a:p>
      </dgm:t>
    </dgm:pt>
    <dgm:pt modelId="{EE22192E-A3BC-4F94-B41E-8E05FBC817AA}">
      <dgm:prSet/>
      <dgm:spPr/>
      <dgm:t>
        <a:bodyPr/>
        <a:lstStyle/>
        <a:p>
          <a:pPr>
            <a:lnSpc>
              <a:spcPct val="100000"/>
            </a:lnSpc>
          </a:pPr>
          <a:r>
            <a:rPr lang="tr-TR" dirty="0">
              <a:solidFill>
                <a:srgbClr val="44546A"/>
              </a:solidFill>
            </a:rPr>
            <a:t>Hasta uyumu açısından tek tablette kombinasyon tedavisi tercih edilmelidir </a:t>
          </a:r>
          <a:endParaRPr lang="en-US" dirty="0">
            <a:solidFill>
              <a:srgbClr val="44546A"/>
            </a:solidFill>
          </a:endParaRPr>
        </a:p>
      </dgm:t>
    </dgm:pt>
    <dgm:pt modelId="{6BC0EB3B-D582-4FBA-9891-B776A4B7AA1F}" type="parTrans" cxnId="{69D78455-F3B7-4679-B727-C92802854E35}">
      <dgm:prSet/>
      <dgm:spPr/>
      <dgm:t>
        <a:bodyPr/>
        <a:lstStyle/>
        <a:p>
          <a:endParaRPr lang="en-US"/>
        </a:p>
      </dgm:t>
    </dgm:pt>
    <dgm:pt modelId="{65E4825D-BD5E-4B0B-B069-BAEF0DCC294D}" type="sibTrans" cxnId="{69D78455-F3B7-4679-B727-C92802854E35}">
      <dgm:prSet/>
      <dgm:spPr/>
      <dgm:t>
        <a:bodyPr/>
        <a:lstStyle/>
        <a:p>
          <a:endParaRPr lang="en-US"/>
        </a:p>
      </dgm:t>
    </dgm:pt>
    <dgm:pt modelId="{C95415EB-BE0A-44F5-9820-504D75DC2C58}">
      <dgm:prSet/>
      <dgm:spPr/>
      <dgm:t>
        <a:bodyPr/>
        <a:lstStyle/>
        <a:p>
          <a:pPr>
            <a:lnSpc>
              <a:spcPct val="100000"/>
            </a:lnSpc>
          </a:pPr>
          <a:r>
            <a:rPr lang="tr-TR" dirty="0">
              <a:solidFill>
                <a:srgbClr val="44546A"/>
              </a:solidFill>
            </a:rPr>
            <a:t>Tedavide birden fazla tablet kullanılıyorsa, en az birinin akşam saatlerinden sonra verilmesi önerilir</a:t>
          </a:r>
          <a:endParaRPr lang="en-US" dirty="0">
            <a:solidFill>
              <a:srgbClr val="44546A"/>
            </a:solidFill>
          </a:endParaRPr>
        </a:p>
      </dgm:t>
    </dgm:pt>
    <dgm:pt modelId="{E0598C62-A44B-49E7-8842-DCE4A5DD2D84}" type="parTrans" cxnId="{D81A5C59-FBD9-4FD7-8E64-1CFD09F0FF6F}">
      <dgm:prSet/>
      <dgm:spPr/>
      <dgm:t>
        <a:bodyPr/>
        <a:lstStyle/>
        <a:p>
          <a:endParaRPr lang="en-US"/>
        </a:p>
      </dgm:t>
    </dgm:pt>
    <dgm:pt modelId="{4130C85E-C455-4994-AEE0-CE49ABE88EA7}" type="sibTrans" cxnId="{D81A5C59-FBD9-4FD7-8E64-1CFD09F0FF6F}">
      <dgm:prSet/>
      <dgm:spPr/>
      <dgm:t>
        <a:bodyPr/>
        <a:lstStyle/>
        <a:p>
          <a:endParaRPr lang="en-US"/>
        </a:p>
      </dgm:t>
    </dgm:pt>
    <dgm:pt modelId="{0CE9B873-EE4F-4B80-B1A4-629C890882CA}" type="pres">
      <dgm:prSet presAssocID="{844EE3C9-F189-4470-B85E-2676B0663805}" presName="root" presStyleCnt="0">
        <dgm:presLayoutVars>
          <dgm:dir/>
          <dgm:resizeHandles val="exact"/>
        </dgm:presLayoutVars>
      </dgm:prSet>
      <dgm:spPr/>
    </dgm:pt>
    <dgm:pt modelId="{E5B6950F-2AD7-4FEF-981F-C50AF306B4C0}" type="pres">
      <dgm:prSet presAssocID="{87B1C77E-2FFB-4332-ABCF-8CCA50C19055}" presName="compNode" presStyleCnt="0"/>
      <dgm:spPr/>
    </dgm:pt>
    <dgm:pt modelId="{D8541740-7920-46DC-B68A-B050DCDBD944}" type="pres">
      <dgm:prSet presAssocID="{87B1C77E-2FFB-4332-ABCF-8CCA50C19055}" presName="bgRect" presStyleLbl="bgShp" presStyleIdx="0" presStyleCnt="3"/>
      <dgm:spPr/>
    </dgm:pt>
    <dgm:pt modelId="{3977C5F1-09B5-41AF-9F6B-6B442C00D740}" type="pres">
      <dgm:prSet presAssocID="{87B1C77E-2FFB-4332-ABCF-8CCA50C1905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nay işareti"/>
        </a:ext>
      </dgm:extLst>
    </dgm:pt>
    <dgm:pt modelId="{A89D9E04-7556-42E1-AAE7-965353A829D2}" type="pres">
      <dgm:prSet presAssocID="{87B1C77E-2FFB-4332-ABCF-8CCA50C19055}" presName="spaceRect" presStyleCnt="0"/>
      <dgm:spPr/>
    </dgm:pt>
    <dgm:pt modelId="{5DE09E89-171B-4A20-85AF-D02F95B18DC8}" type="pres">
      <dgm:prSet presAssocID="{87B1C77E-2FFB-4332-ABCF-8CCA50C19055}" presName="parTx" presStyleLbl="revTx" presStyleIdx="0" presStyleCnt="3">
        <dgm:presLayoutVars>
          <dgm:chMax val="0"/>
          <dgm:chPref val="0"/>
        </dgm:presLayoutVars>
      </dgm:prSet>
      <dgm:spPr/>
    </dgm:pt>
    <dgm:pt modelId="{8D9B4CF2-CFDD-43D3-8CB3-6FC1CC485E68}" type="pres">
      <dgm:prSet presAssocID="{CB85B29C-0BD8-41E9-A85C-65524679245D}" presName="sibTrans" presStyleCnt="0"/>
      <dgm:spPr/>
    </dgm:pt>
    <dgm:pt modelId="{9812AC7F-3160-4C2F-A0EC-0D1FA8B3310A}" type="pres">
      <dgm:prSet presAssocID="{EE22192E-A3BC-4F94-B41E-8E05FBC817AA}" presName="compNode" presStyleCnt="0"/>
      <dgm:spPr/>
    </dgm:pt>
    <dgm:pt modelId="{655903C3-B558-42D8-9DD9-8634F1BB99F1}" type="pres">
      <dgm:prSet presAssocID="{EE22192E-A3BC-4F94-B41E-8E05FBC817AA}" presName="bgRect" presStyleLbl="bgShp" presStyleIdx="1" presStyleCnt="3"/>
      <dgm:spPr/>
    </dgm:pt>
    <dgm:pt modelId="{D974E8DC-35AD-4DEB-90BA-14D3D853331D}" type="pres">
      <dgm:prSet presAssocID="{EE22192E-A3BC-4F94-B41E-8E05FBC817A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ıp"/>
        </a:ext>
      </dgm:extLst>
    </dgm:pt>
    <dgm:pt modelId="{6DD00B40-9DDF-459C-B662-DA0070C24FA8}" type="pres">
      <dgm:prSet presAssocID="{EE22192E-A3BC-4F94-B41E-8E05FBC817AA}" presName="spaceRect" presStyleCnt="0"/>
      <dgm:spPr/>
    </dgm:pt>
    <dgm:pt modelId="{C9747541-46A3-4735-AA06-8A7C7BB16482}" type="pres">
      <dgm:prSet presAssocID="{EE22192E-A3BC-4F94-B41E-8E05FBC817AA}" presName="parTx" presStyleLbl="revTx" presStyleIdx="1" presStyleCnt="3">
        <dgm:presLayoutVars>
          <dgm:chMax val="0"/>
          <dgm:chPref val="0"/>
        </dgm:presLayoutVars>
      </dgm:prSet>
      <dgm:spPr/>
    </dgm:pt>
    <dgm:pt modelId="{C198E449-6C73-4E73-8BE8-B1E41F61EB13}" type="pres">
      <dgm:prSet presAssocID="{65E4825D-BD5E-4B0B-B069-BAEF0DCC294D}" presName="sibTrans" presStyleCnt="0"/>
      <dgm:spPr/>
    </dgm:pt>
    <dgm:pt modelId="{BB730668-40DF-4EE7-9E11-8FDB9780F445}" type="pres">
      <dgm:prSet presAssocID="{C95415EB-BE0A-44F5-9820-504D75DC2C58}" presName="compNode" presStyleCnt="0"/>
      <dgm:spPr/>
    </dgm:pt>
    <dgm:pt modelId="{8CF13A3C-CE25-4562-9D21-59B80189A002}" type="pres">
      <dgm:prSet presAssocID="{C95415EB-BE0A-44F5-9820-504D75DC2C58}" presName="bgRect" presStyleLbl="bgShp" presStyleIdx="2" presStyleCnt="3"/>
      <dgm:spPr/>
    </dgm:pt>
    <dgm:pt modelId="{2724D1C4-4725-486E-8E53-B2BAFBA86E5E}" type="pres">
      <dgm:prSet presAssocID="{C95415EB-BE0A-44F5-9820-504D75DC2C5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mart Phone"/>
        </a:ext>
      </dgm:extLst>
    </dgm:pt>
    <dgm:pt modelId="{E2078A7A-0F56-4681-88AD-9E07F088D5B5}" type="pres">
      <dgm:prSet presAssocID="{C95415EB-BE0A-44F5-9820-504D75DC2C58}" presName="spaceRect" presStyleCnt="0"/>
      <dgm:spPr/>
    </dgm:pt>
    <dgm:pt modelId="{896B4E73-E1CA-418E-807C-E694C46BB5C3}" type="pres">
      <dgm:prSet presAssocID="{C95415EB-BE0A-44F5-9820-504D75DC2C58}" presName="parTx" presStyleLbl="revTx" presStyleIdx="2" presStyleCnt="3">
        <dgm:presLayoutVars>
          <dgm:chMax val="0"/>
          <dgm:chPref val="0"/>
        </dgm:presLayoutVars>
      </dgm:prSet>
      <dgm:spPr/>
    </dgm:pt>
  </dgm:ptLst>
  <dgm:cxnLst>
    <dgm:cxn modelId="{CB3C251E-18E3-43D9-8A00-3B2E02CBA09C}" type="presOf" srcId="{EE22192E-A3BC-4F94-B41E-8E05FBC817AA}" destId="{C9747541-46A3-4735-AA06-8A7C7BB16482}" srcOrd="0" destOrd="0" presId="urn:microsoft.com/office/officeart/2018/2/layout/IconVerticalSolidList"/>
    <dgm:cxn modelId="{32722D31-0045-45CF-8951-83ACBE975DFC}" srcId="{844EE3C9-F189-4470-B85E-2676B0663805}" destId="{87B1C77E-2FFB-4332-ABCF-8CCA50C19055}" srcOrd="0" destOrd="0" parTransId="{7891595C-FF29-4172-BCA3-71F5B5FF766F}" sibTransId="{CB85B29C-0BD8-41E9-A85C-65524679245D}"/>
    <dgm:cxn modelId="{365A2146-3929-4E90-8A9E-03C8959D8894}" type="presOf" srcId="{844EE3C9-F189-4470-B85E-2676B0663805}" destId="{0CE9B873-EE4F-4B80-B1A4-629C890882CA}" srcOrd="0" destOrd="0" presId="urn:microsoft.com/office/officeart/2018/2/layout/IconVerticalSolidList"/>
    <dgm:cxn modelId="{69D78455-F3B7-4679-B727-C92802854E35}" srcId="{844EE3C9-F189-4470-B85E-2676B0663805}" destId="{EE22192E-A3BC-4F94-B41E-8E05FBC817AA}" srcOrd="1" destOrd="0" parTransId="{6BC0EB3B-D582-4FBA-9891-B776A4B7AA1F}" sibTransId="{65E4825D-BD5E-4B0B-B069-BAEF0DCC294D}"/>
    <dgm:cxn modelId="{D81A5C59-FBD9-4FD7-8E64-1CFD09F0FF6F}" srcId="{844EE3C9-F189-4470-B85E-2676B0663805}" destId="{C95415EB-BE0A-44F5-9820-504D75DC2C58}" srcOrd="2" destOrd="0" parTransId="{E0598C62-A44B-49E7-8842-DCE4A5DD2D84}" sibTransId="{4130C85E-C455-4994-AEE0-CE49ABE88EA7}"/>
    <dgm:cxn modelId="{71F5F890-FE8A-4CB9-A8CC-25D4E1D4471A}" type="presOf" srcId="{C95415EB-BE0A-44F5-9820-504D75DC2C58}" destId="{896B4E73-E1CA-418E-807C-E694C46BB5C3}" srcOrd="0" destOrd="0" presId="urn:microsoft.com/office/officeart/2018/2/layout/IconVerticalSolidList"/>
    <dgm:cxn modelId="{35E097B1-0B5A-4BCF-992E-FB30FDC1F095}" type="presOf" srcId="{87B1C77E-2FFB-4332-ABCF-8CCA50C19055}" destId="{5DE09E89-171B-4A20-85AF-D02F95B18DC8}" srcOrd="0" destOrd="0" presId="urn:microsoft.com/office/officeart/2018/2/layout/IconVerticalSolidList"/>
    <dgm:cxn modelId="{90A7171D-090F-4814-8590-F5A6EF5E6016}" type="presParOf" srcId="{0CE9B873-EE4F-4B80-B1A4-629C890882CA}" destId="{E5B6950F-2AD7-4FEF-981F-C50AF306B4C0}" srcOrd="0" destOrd="0" presId="urn:microsoft.com/office/officeart/2018/2/layout/IconVerticalSolidList"/>
    <dgm:cxn modelId="{9DA66FB5-8D56-4D41-B8B1-48F418294411}" type="presParOf" srcId="{E5B6950F-2AD7-4FEF-981F-C50AF306B4C0}" destId="{D8541740-7920-46DC-B68A-B050DCDBD944}" srcOrd="0" destOrd="0" presId="urn:microsoft.com/office/officeart/2018/2/layout/IconVerticalSolidList"/>
    <dgm:cxn modelId="{1A0DBD78-5A4B-40BC-8144-73CF1D945D40}" type="presParOf" srcId="{E5B6950F-2AD7-4FEF-981F-C50AF306B4C0}" destId="{3977C5F1-09B5-41AF-9F6B-6B442C00D740}" srcOrd="1" destOrd="0" presId="urn:microsoft.com/office/officeart/2018/2/layout/IconVerticalSolidList"/>
    <dgm:cxn modelId="{51CFA91B-3A05-4C8B-AE92-25ADDD6AAB70}" type="presParOf" srcId="{E5B6950F-2AD7-4FEF-981F-C50AF306B4C0}" destId="{A89D9E04-7556-42E1-AAE7-965353A829D2}" srcOrd="2" destOrd="0" presId="urn:microsoft.com/office/officeart/2018/2/layout/IconVerticalSolidList"/>
    <dgm:cxn modelId="{1669CC3D-F1B0-41DB-A01D-31924E6893CD}" type="presParOf" srcId="{E5B6950F-2AD7-4FEF-981F-C50AF306B4C0}" destId="{5DE09E89-171B-4A20-85AF-D02F95B18DC8}" srcOrd="3" destOrd="0" presId="urn:microsoft.com/office/officeart/2018/2/layout/IconVerticalSolidList"/>
    <dgm:cxn modelId="{471BDDE1-22D5-4437-A93E-30C680B9A10A}" type="presParOf" srcId="{0CE9B873-EE4F-4B80-B1A4-629C890882CA}" destId="{8D9B4CF2-CFDD-43D3-8CB3-6FC1CC485E68}" srcOrd="1" destOrd="0" presId="urn:microsoft.com/office/officeart/2018/2/layout/IconVerticalSolidList"/>
    <dgm:cxn modelId="{02378763-5BF7-4B26-A4AA-57F44B7BEB47}" type="presParOf" srcId="{0CE9B873-EE4F-4B80-B1A4-629C890882CA}" destId="{9812AC7F-3160-4C2F-A0EC-0D1FA8B3310A}" srcOrd="2" destOrd="0" presId="urn:microsoft.com/office/officeart/2018/2/layout/IconVerticalSolidList"/>
    <dgm:cxn modelId="{ACCECC09-6C88-4ABA-9B40-8334D3471496}" type="presParOf" srcId="{9812AC7F-3160-4C2F-A0EC-0D1FA8B3310A}" destId="{655903C3-B558-42D8-9DD9-8634F1BB99F1}" srcOrd="0" destOrd="0" presId="urn:microsoft.com/office/officeart/2018/2/layout/IconVerticalSolidList"/>
    <dgm:cxn modelId="{3458C215-18FC-44D4-8DFE-FF6CBDBD3453}" type="presParOf" srcId="{9812AC7F-3160-4C2F-A0EC-0D1FA8B3310A}" destId="{D974E8DC-35AD-4DEB-90BA-14D3D853331D}" srcOrd="1" destOrd="0" presId="urn:microsoft.com/office/officeart/2018/2/layout/IconVerticalSolidList"/>
    <dgm:cxn modelId="{4E1A014A-2ADF-497F-AA39-0B287614CBA1}" type="presParOf" srcId="{9812AC7F-3160-4C2F-A0EC-0D1FA8B3310A}" destId="{6DD00B40-9DDF-459C-B662-DA0070C24FA8}" srcOrd="2" destOrd="0" presId="urn:microsoft.com/office/officeart/2018/2/layout/IconVerticalSolidList"/>
    <dgm:cxn modelId="{AFF229B9-71E1-4C03-967F-BCC13E58FF0A}" type="presParOf" srcId="{9812AC7F-3160-4C2F-A0EC-0D1FA8B3310A}" destId="{C9747541-46A3-4735-AA06-8A7C7BB16482}" srcOrd="3" destOrd="0" presId="urn:microsoft.com/office/officeart/2018/2/layout/IconVerticalSolidList"/>
    <dgm:cxn modelId="{6B5DAC74-2862-43DA-822A-92A5A8EF0275}" type="presParOf" srcId="{0CE9B873-EE4F-4B80-B1A4-629C890882CA}" destId="{C198E449-6C73-4E73-8BE8-B1E41F61EB13}" srcOrd="3" destOrd="0" presId="urn:microsoft.com/office/officeart/2018/2/layout/IconVerticalSolidList"/>
    <dgm:cxn modelId="{5A4873D8-AC35-4763-AC48-CCC0106A4A53}" type="presParOf" srcId="{0CE9B873-EE4F-4B80-B1A4-629C890882CA}" destId="{BB730668-40DF-4EE7-9E11-8FDB9780F445}" srcOrd="4" destOrd="0" presId="urn:microsoft.com/office/officeart/2018/2/layout/IconVerticalSolidList"/>
    <dgm:cxn modelId="{03BACAFD-3E4C-4C71-884B-23B1F3A1FDEE}" type="presParOf" srcId="{BB730668-40DF-4EE7-9E11-8FDB9780F445}" destId="{8CF13A3C-CE25-4562-9D21-59B80189A002}" srcOrd="0" destOrd="0" presId="urn:microsoft.com/office/officeart/2018/2/layout/IconVerticalSolidList"/>
    <dgm:cxn modelId="{ADA9121E-1582-4706-A482-3770668A17F6}" type="presParOf" srcId="{BB730668-40DF-4EE7-9E11-8FDB9780F445}" destId="{2724D1C4-4725-486E-8E53-B2BAFBA86E5E}" srcOrd="1" destOrd="0" presId="urn:microsoft.com/office/officeart/2018/2/layout/IconVerticalSolidList"/>
    <dgm:cxn modelId="{E3C0542D-92AA-4422-A524-23C43D33CB0E}" type="presParOf" srcId="{BB730668-40DF-4EE7-9E11-8FDB9780F445}" destId="{E2078A7A-0F56-4681-88AD-9E07F088D5B5}" srcOrd="2" destOrd="0" presId="urn:microsoft.com/office/officeart/2018/2/layout/IconVerticalSolidList"/>
    <dgm:cxn modelId="{CAEF0E5B-7ED3-45E6-BC55-1E9148BBBC27}" type="presParOf" srcId="{BB730668-40DF-4EE7-9E11-8FDB9780F445}" destId="{896B4E73-E1CA-418E-807C-E694C46BB5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5FD40-F9D6-4DD8-AA1E-8A01DFFCC02A}">
      <dsp:nvSpPr>
        <dsp:cNvPr id="0" name=""/>
        <dsp:cNvSpPr/>
      </dsp:nvSpPr>
      <dsp:spPr>
        <a:xfrm>
          <a:off x="0" y="29236"/>
          <a:ext cx="6093911" cy="1151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tr-TR" sz="4800" kern="1200"/>
            <a:t>ESC/ESH 2018</a:t>
          </a:r>
          <a:endParaRPr lang="en-US" sz="4800" kern="1200"/>
        </a:p>
      </dsp:txBody>
      <dsp:txXfrm>
        <a:off x="56201" y="85437"/>
        <a:ext cx="5981509" cy="1038877"/>
      </dsp:txXfrm>
    </dsp:sp>
    <dsp:sp modelId="{7F408687-7619-48F2-A2BB-E1FBC3ECAE91}">
      <dsp:nvSpPr>
        <dsp:cNvPr id="0" name=""/>
        <dsp:cNvSpPr/>
      </dsp:nvSpPr>
      <dsp:spPr>
        <a:xfrm>
          <a:off x="0" y="1255871"/>
          <a:ext cx="6093911" cy="1151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tr-TR" sz="4800" kern="1200"/>
            <a:t>JNC-8</a:t>
          </a:r>
          <a:endParaRPr lang="en-US" sz="4800" kern="1200"/>
        </a:p>
      </dsp:txBody>
      <dsp:txXfrm>
        <a:off x="56201" y="1312072"/>
        <a:ext cx="5981509" cy="1038877"/>
      </dsp:txXfrm>
    </dsp:sp>
    <dsp:sp modelId="{FFBFF208-EFAE-43C3-9AC9-D78A04573FEC}">
      <dsp:nvSpPr>
        <dsp:cNvPr id="0" name=""/>
        <dsp:cNvSpPr/>
      </dsp:nvSpPr>
      <dsp:spPr>
        <a:xfrm>
          <a:off x="0" y="2463520"/>
          <a:ext cx="6093911" cy="1151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tr-TR" sz="4800" kern="1200" dirty="0"/>
            <a:t>AHA /ACC 2018</a:t>
          </a:r>
          <a:endParaRPr lang="en-US" sz="4800" kern="1200" dirty="0"/>
        </a:p>
      </dsp:txBody>
      <dsp:txXfrm>
        <a:off x="56201" y="2519721"/>
        <a:ext cx="5981509" cy="1038877"/>
      </dsp:txXfrm>
    </dsp:sp>
    <dsp:sp modelId="{D81C6E7E-675A-4A29-82E6-98824C88F050}">
      <dsp:nvSpPr>
        <dsp:cNvPr id="0" name=""/>
        <dsp:cNvSpPr/>
      </dsp:nvSpPr>
      <dsp:spPr>
        <a:xfrm>
          <a:off x="0" y="3757115"/>
          <a:ext cx="6093911" cy="1151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tr-TR" sz="4800" kern="1200"/>
            <a:t>CHEP 2020</a:t>
          </a:r>
          <a:endParaRPr lang="en-US" sz="4800" kern="1200"/>
        </a:p>
      </dsp:txBody>
      <dsp:txXfrm>
        <a:off x="56201" y="3813316"/>
        <a:ext cx="5981509" cy="1038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226FE-D19A-4AEF-9530-871D3A05DA74}">
      <dsp:nvSpPr>
        <dsp:cNvPr id="0" name=""/>
        <dsp:cNvSpPr/>
      </dsp:nvSpPr>
      <dsp:spPr>
        <a:xfrm>
          <a:off x="4822992" y="729448"/>
          <a:ext cx="3934592"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Değiştirilemez Risk Faktörleri</a:t>
          </a:r>
        </a:p>
      </dsp:txBody>
      <dsp:txXfrm>
        <a:off x="4847580" y="754036"/>
        <a:ext cx="3885416" cy="454509"/>
      </dsp:txXfrm>
    </dsp:sp>
    <dsp:sp modelId="{6AE0F098-0D57-48AE-81BD-76621F853D5F}">
      <dsp:nvSpPr>
        <dsp:cNvPr id="0" name=""/>
        <dsp:cNvSpPr/>
      </dsp:nvSpPr>
      <dsp:spPr>
        <a:xfrm>
          <a:off x="0" y="514351"/>
          <a:ext cx="10645254"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98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tr-TR" sz="1600" kern="1200" dirty="0">
              <a:solidFill>
                <a:srgbClr val="44546A"/>
              </a:solidFill>
            </a:rPr>
            <a:t>Yaş,</a:t>
          </a:r>
        </a:p>
        <a:p>
          <a:pPr marL="171450" lvl="1" indent="-171450" algn="l" defTabSz="711200">
            <a:lnSpc>
              <a:spcPct val="90000"/>
            </a:lnSpc>
            <a:spcBef>
              <a:spcPct val="0"/>
            </a:spcBef>
            <a:spcAft>
              <a:spcPct val="20000"/>
            </a:spcAft>
            <a:buChar char="•"/>
          </a:pPr>
          <a:r>
            <a:rPr lang="tr-TR" sz="1600" kern="1200" dirty="0">
              <a:solidFill>
                <a:srgbClr val="44546A"/>
              </a:solidFill>
            </a:rPr>
            <a:t>Cinsiyet,</a:t>
          </a:r>
        </a:p>
        <a:p>
          <a:pPr marL="171450" lvl="1" indent="-171450" algn="l" defTabSz="711200">
            <a:lnSpc>
              <a:spcPct val="90000"/>
            </a:lnSpc>
            <a:spcBef>
              <a:spcPct val="0"/>
            </a:spcBef>
            <a:spcAft>
              <a:spcPct val="20000"/>
            </a:spcAft>
            <a:buChar char="•"/>
          </a:pPr>
          <a:r>
            <a:rPr lang="tr-TR" sz="1600" kern="1200" dirty="0">
              <a:solidFill>
                <a:srgbClr val="44546A"/>
              </a:solidFill>
            </a:rPr>
            <a:t>Etnik köken</a:t>
          </a:r>
        </a:p>
      </dsp:txBody>
      <dsp:txXfrm>
        <a:off x="0" y="514351"/>
        <a:ext cx="10645254" cy="825930"/>
      </dsp:txXfrm>
    </dsp:sp>
    <dsp:sp modelId="{D591F61C-78CF-4978-80E6-6267BCAC142A}">
      <dsp:nvSpPr>
        <dsp:cNvPr id="0" name=""/>
        <dsp:cNvSpPr/>
      </dsp:nvSpPr>
      <dsp:spPr>
        <a:xfrm>
          <a:off x="4946264" y="2750802"/>
          <a:ext cx="3963334"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Değiştirilebilir Risk Faktörleri</a:t>
          </a:r>
        </a:p>
      </dsp:txBody>
      <dsp:txXfrm>
        <a:off x="4970852" y="2775390"/>
        <a:ext cx="3914158" cy="454509"/>
      </dsp:txXfrm>
    </dsp:sp>
    <dsp:sp modelId="{E8EB4C6A-4486-4F36-BE04-AA703E8FDC9F}">
      <dsp:nvSpPr>
        <dsp:cNvPr id="0" name=""/>
        <dsp:cNvSpPr/>
      </dsp:nvSpPr>
      <dsp:spPr>
        <a:xfrm>
          <a:off x="0" y="1747666"/>
          <a:ext cx="10645254" cy="273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98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tr-TR" sz="1600" kern="1200" dirty="0">
              <a:solidFill>
                <a:srgbClr val="44546A"/>
              </a:solidFill>
            </a:rPr>
            <a:t>Beslenme Tarzı</a:t>
          </a:r>
        </a:p>
        <a:p>
          <a:pPr marL="171450" lvl="1" indent="-171450" algn="l" defTabSz="711200">
            <a:lnSpc>
              <a:spcPct val="90000"/>
            </a:lnSpc>
            <a:spcBef>
              <a:spcPct val="0"/>
            </a:spcBef>
            <a:spcAft>
              <a:spcPct val="20000"/>
            </a:spcAft>
            <a:buChar char="•"/>
          </a:pPr>
          <a:r>
            <a:rPr lang="tr-TR" sz="1600" kern="1200" dirty="0">
              <a:solidFill>
                <a:srgbClr val="44546A"/>
              </a:solidFill>
            </a:rPr>
            <a:t>Sedanter Yaşam</a:t>
          </a:r>
        </a:p>
        <a:p>
          <a:pPr marL="171450" lvl="1" indent="-171450" algn="l" defTabSz="711200">
            <a:lnSpc>
              <a:spcPct val="90000"/>
            </a:lnSpc>
            <a:spcBef>
              <a:spcPct val="0"/>
            </a:spcBef>
            <a:spcAft>
              <a:spcPct val="20000"/>
            </a:spcAft>
            <a:buChar char="•"/>
          </a:pPr>
          <a:r>
            <a:rPr lang="tr-TR" sz="1600" kern="1200" dirty="0">
              <a:solidFill>
                <a:srgbClr val="44546A"/>
              </a:solidFill>
            </a:rPr>
            <a:t>Obezite / Fazla kilo</a:t>
          </a:r>
        </a:p>
        <a:p>
          <a:pPr marL="171450" lvl="1" indent="-171450" algn="l" defTabSz="711200">
            <a:lnSpc>
              <a:spcPct val="90000"/>
            </a:lnSpc>
            <a:spcBef>
              <a:spcPct val="0"/>
            </a:spcBef>
            <a:spcAft>
              <a:spcPct val="20000"/>
            </a:spcAft>
            <a:buChar char="•"/>
          </a:pPr>
          <a:r>
            <a:rPr lang="tr-TR" sz="1600" kern="1200" dirty="0">
              <a:solidFill>
                <a:srgbClr val="44546A"/>
              </a:solidFill>
            </a:rPr>
            <a:t>Psikososyal Faktörler</a:t>
          </a:r>
        </a:p>
        <a:p>
          <a:pPr marL="171450" lvl="1" indent="-171450" algn="l" defTabSz="711200">
            <a:lnSpc>
              <a:spcPct val="90000"/>
            </a:lnSpc>
            <a:spcBef>
              <a:spcPct val="0"/>
            </a:spcBef>
            <a:spcAft>
              <a:spcPct val="20000"/>
            </a:spcAft>
            <a:buChar char="•"/>
          </a:pPr>
          <a:r>
            <a:rPr lang="tr-TR" sz="1600" kern="1200" dirty="0">
              <a:solidFill>
                <a:srgbClr val="44546A"/>
              </a:solidFill>
            </a:rPr>
            <a:t>Sigara</a:t>
          </a:r>
        </a:p>
        <a:p>
          <a:pPr marL="171450" lvl="1" indent="-171450" algn="l" defTabSz="711200">
            <a:lnSpc>
              <a:spcPct val="90000"/>
            </a:lnSpc>
            <a:spcBef>
              <a:spcPct val="0"/>
            </a:spcBef>
            <a:spcAft>
              <a:spcPct val="20000"/>
            </a:spcAft>
            <a:buChar char="•"/>
          </a:pPr>
          <a:r>
            <a:rPr lang="tr-TR" sz="1600" kern="1200" dirty="0">
              <a:solidFill>
                <a:srgbClr val="44546A"/>
              </a:solidFill>
            </a:rPr>
            <a:t>Alkol</a:t>
          </a:r>
        </a:p>
        <a:p>
          <a:pPr marL="171450" lvl="1" indent="-171450" algn="l" defTabSz="711200">
            <a:lnSpc>
              <a:spcPct val="90000"/>
            </a:lnSpc>
            <a:spcBef>
              <a:spcPct val="0"/>
            </a:spcBef>
            <a:spcAft>
              <a:spcPct val="20000"/>
            </a:spcAft>
            <a:buChar char="•"/>
          </a:pPr>
          <a:r>
            <a:rPr lang="tr-TR" sz="1600" kern="1200" dirty="0">
              <a:solidFill>
                <a:srgbClr val="44546A"/>
              </a:solidFill>
            </a:rPr>
            <a:t>Diyabet</a:t>
          </a:r>
        </a:p>
        <a:p>
          <a:pPr marL="171450" lvl="1" indent="-171450" algn="l" defTabSz="711200">
            <a:lnSpc>
              <a:spcPct val="90000"/>
            </a:lnSpc>
            <a:spcBef>
              <a:spcPct val="0"/>
            </a:spcBef>
            <a:spcAft>
              <a:spcPct val="20000"/>
            </a:spcAft>
            <a:buChar char="•"/>
          </a:pPr>
          <a:r>
            <a:rPr lang="tr-TR" sz="1600" kern="1200" dirty="0">
              <a:solidFill>
                <a:srgbClr val="44546A"/>
              </a:solidFill>
            </a:rPr>
            <a:t>Dislipidemi</a:t>
          </a:r>
        </a:p>
        <a:p>
          <a:pPr marL="171450" lvl="1" indent="-171450" algn="l" defTabSz="711200">
            <a:lnSpc>
              <a:spcPct val="90000"/>
            </a:lnSpc>
            <a:spcBef>
              <a:spcPct val="0"/>
            </a:spcBef>
            <a:spcAft>
              <a:spcPct val="20000"/>
            </a:spcAft>
            <a:buChar char="•"/>
          </a:pPr>
          <a:r>
            <a:rPr lang="tr-TR" sz="1600" kern="1200" dirty="0" err="1">
              <a:solidFill>
                <a:srgbClr val="44546A"/>
              </a:solidFill>
            </a:rPr>
            <a:t>Obstruktif</a:t>
          </a:r>
          <a:r>
            <a:rPr lang="tr-TR" sz="1600" kern="1200" dirty="0">
              <a:solidFill>
                <a:srgbClr val="44546A"/>
              </a:solidFill>
            </a:rPr>
            <a:t> Uyku Apnesi</a:t>
          </a:r>
        </a:p>
        <a:p>
          <a:pPr marL="171450" lvl="1" indent="-171450" algn="l" defTabSz="711200">
            <a:lnSpc>
              <a:spcPct val="90000"/>
            </a:lnSpc>
            <a:spcBef>
              <a:spcPct val="0"/>
            </a:spcBef>
            <a:spcAft>
              <a:spcPct val="20000"/>
            </a:spcAft>
            <a:buChar char="•"/>
          </a:pPr>
          <a:r>
            <a:rPr lang="tr-TR" sz="1600" kern="1200" dirty="0">
              <a:solidFill>
                <a:srgbClr val="44546A"/>
              </a:solidFill>
            </a:rPr>
            <a:t>İlaçlar / Takviye Gıdalar</a:t>
          </a:r>
        </a:p>
      </dsp:txBody>
      <dsp:txXfrm>
        <a:off x="0" y="1747666"/>
        <a:ext cx="10645254" cy="2738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106CC-F801-4A47-99DE-7CAB972CA899}">
      <dsp:nvSpPr>
        <dsp:cNvPr id="0" name=""/>
        <dsp:cNvSpPr/>
      </dsp:nvSpPr>
      <dsp:spPr>
        <a:xfrm>
          <a:off x="0" y="130059"/>
          <a:ext cx="8261555"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t>HİPERTANSİYONDA LABORATUVAR DEĞERLENDİRMESİ </a:t>
          </a:r>
          <a:endParaRPr lang="en-US" sz="2800" kern="1200"/>
        </a:p>
      </dsp:txBody>
      <dsp:txXfrm>
        <a:off x="32784" y="162843"/>
        <a:ext cx="8195987" cy="606012"/>
      </dsp:txXfrm>
    </dsp:sp>
    <dsp:sp modelId="{A7255003-B8C2-4316-8ED4-7FD55B7BAF6B}">
      <dsp:nvSpPr>
        <dsp:cNvPr id="0" name=""/>
        <dsp:cNvSpPr/>
      </dsp:nvSpPr>
      <dsp:spPr>
        <a:xfrm>
          <a:off x="0" y="801639"/>
          <a:ext cx="8261555" cy="341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304" tIns="20320" rIns="113792" bIns="20320" numCol="1" spcCol="1270" anchor="t" anchorCtr="0">
          <a:noAutofit/>
        </a:bodyPr>
        <a:lstStyle/>
        <a:p>
          <a:pPr marL="171450" lvl="1" indent="-171450" algn="l" defTabSz="844550">
            <a:lnSpc>
              <a:spcPct val="90000"/>
            </a:lnSpc>
            <a:spcBef>
              <a:spcPct val="0"/>
            </a:spcBef>
            <a:spcAft>
              <a:spcPct val="20000"/>
            </a:spcAft>
            <a:buChar char="•"/>
          </a:pPr>
          <a:r>
            <a:rPr lang="tr-TR" sz="1900" kern="1200" dirty="0">
              <a:solidFill>
                <a:srgbClr val="44546A"/>
              </a:solidFill>
            </a:rPr>
            <a:t>Temel testler                                                                                         </a:t>
          </a:r>
          <a:endParaRPr lang="en-US" sz="1900" kern="1200" dirty="0">
            <a:solidFill>
              <a:srgbClr val="44546A"/>
            </a:solidFill>
          </a:endParaRPr>
        </a:p>
        <a:p>
          <a:pPr marL="342900" lvl="2" indent="-171450" algn="l" defTabSz="711200">
            <a:lnSpc>
              <a:spcPct val="90000"/>
            </a:lnSpc>
            <a:spcBef>
              <a:spcPct val="0"/>
            </a:spcBef>
            <a:spcAft>
              <a:spcPct val="20000"/>
            </a:spcAft>
            <a:buChar char="•"/>
          </a:pPr>
          <a:r>
            <a:rPr lang="tr-TR" sz="1600" kern="1200" dirty="0">
              <a:solidFill>
                <a:srgbClr val="44546A"/>
              </a:solidFill>
            </a:rPr>
            <a:t>Açlık kan glukozu </a:t>
          </a:r>
          <a:endParaRPr lang="en-US" sz="1600" kern="1200" dirty="0">
            <a:solidFill>
              <a:srgbClr val="44546A"/>
            </a:solidFill>
          </a:endParaRPr>
        </a:p>
        <a:p>
          <a:pPr marL="342900" lvl="2" indent="-171450" algn="l" defTabSz="711200">
            <a:lnSpc>
              <a:spcPct val="90000"/>
            </a:lnSpc>
            <a:spcBef>
              <a:spcPct val="0"/>
            </a:spcBef>
            <a:spcAft>
              <a:spcPct val="20000"/>
            </a:spcAft>
            <a:buChar char="•"/>
          </a:pPr>
          <a:r>
            <a:rPr lang="tr-TR" sz="1600" kern="1200" dirty="0">
              <a:solidFill>
                <a:srgbClr val="44546A"/>
              </a:solidFill>
            </a:rPr>
            <a:t>Lipid profili </a:t>
          </a:r>
          <a:endParaRPr lang="en-US" sz="1600" kern="1200" dirty="0">
            <a:solidFill>
              <a:srgbClr val="44546A"/>
            </a:solidFill>
          </a:endParaRPr>
        </a:p>
        <a:p>
          <a:pPr marL="342900" lvl="2" indent="-171450" algn="l" defTabSz="711200">
            <a:lnSpc>
              <a:spcPct val="90000"/>
            </a:lnSpc>
            <a:spcBef>
              <a:spcPct val="0"/>
            </a:spcBef>
            <a:spcAft>
              <a:spcPct val="20000"/>
            </a:spcAft>
            <a:buChar char="•"/>
          </a:pPr>
          <a:r>
            <a:rPr lang="tr-TR" sz="1600" kern="1200" dirty="0">
              <a:solidFill>
                <a:srgbClr val="44546A"/>
              </a:solidFill>
            </a:rPr>
            <a:t>Serum potasyum </a:t>
          </a:r>
          <a:endParaRPr lang="en-US" sz="1600" kern="1200" dirty="0">
            <a:solidFill>
              <a:srgbClr val="44546A"/>
            </a:solidFill>
          </a:endParaRPr>
        </a:p>
        <a:p>
          <a:pPr marL="342900" lvl="2" indent="-171450" algn="l" defTabSz="711200">
            <a:lnSpc>
              <a:spcPct val="90000"/>
            </a:lnSpc>
            <a:spcBef>
              <a:spcPct val="0"/>
            </a:spcBef>
            <a:spcAft>
              <a:spcPct val="20000"/>
            </a:spcAft>
            <a:buChar char="•"/>
          </a:pPr>
          <a:r>
            <a:rPr lang="tr-TR" sz="1600" kern="1200" dirty="0">
              <a:solidFill>
                <a:srgbClr val="44546A"/>
              </a:solidFill>
            </a:rPr>
            <a:t>Serum ürik asit</a:t>
          </a:r>
          <a:endParaRPr lang="en-US" sz="1600" kern="1200" dirty="0">
            <a:solidFill>
              <a:srgbClr val="44546A"/>
            </a:solidFill>
          </a:endParaRPr>
        </a:p>
        <a:p>
          <a:pPr marL="342900" lvl="2" indent="-171450" algn="l" defTabSz="711200">
            <a:lnSpc>
              <a:spcPct val="90000"/>
            </a:lnSpc>
            <a:spcBef>
              <a:spcPct val="0"/>
            </a:spcBef>
            <a:spcAft>
              <a:spcPct val="20000"/>
            </a:spcAft>
            <a:buChar char="•"/>
          </a:pPr>
          <a:r>
            <a:rPr lang="tr-TR" sz="1600" kern="1200" dirty="0">
              <a:solidFill>
                <a:srgbClr val="44546A"/>
              </a:solidFill>
            </a:rPr>
            <a:t>Serum kreatinin</a:t>
          </a:r>
          <a:endParaRPr lang="en-US" sz="1600" kern="1200" dirty="0">
            <a:solidFill>
              <a:srgbClr val="44546A"/>
            </a:solidFill>
          </a:endParaRPr>
        </a:p>
        <a:p>
          <a:pPr marL="342900" lvl="2" indent="-171450" algn="l" defTabSz="711200">
            <a:lnSpc>
              <a:spcPct val="90000"/>
            </a:lnSpc>
            <a:spcBef>
              <a:spcPct val="0"/>
            </a:spcBef>
            <a:spcAft>
              <a:spcPct val="20000"/>
            </a:spcAft>
            <a:buChar char="•"/>
          </a:pPr>
          <a:r>
            <a:rPr lang="tr-TR" sz="1600" kern="1200" dirty="0">
              <a:solidFill>
                <a:srgbClr val="44546A"/>
              </a:solidFill>
            </a:rPr>
            <a:t>Kreatinin klirens ölçümü ya da glomerüler filtrasyon hızı</a:t>
          </a:r>
          <a:endParaRPr lang="en-US" sz="1600" kern="1200" dirty="0">
            <a:solidFill>
              <a:srgbClr val="44546A"/>
            </a:solidFill>
          </a:endParaRPr>
        </a:p>
        <a:p>
          <a:pPr marL="171450" lvl="1" indent="-171450" algn="l" defTabSz="844550">
            <a:lnSpc>
              <a:spcPct val="90000"/>
            </a:lnSpc>
            <a:spcBef>
              <a:spcPct val="0"/>
            </a:spcBef>
            <a:spcAft>
              <a:spcPct val="20000"/>
            </a:spcAft>
            <a:buChar char="•"/>
          </a:pPr>
          <a:endParaRPr lang="en-US" sz="1900" kern="1200" dirty="0">
            <a:solidFill>
              <a:srgbClr val="44546A"/>
            </a:solidFill>
          </a:endParaRPr>
        </a:p>
        <a:p>
          <a:pPr marL="171450" lvl="1" indent="-171450" algn="l" defTabSz="844550">
            <a:lnSpc>
              <a:spcPct val="90000"/>
            </a:lnSpc>
            <a:spcBef>
              <a:spcPct val="0"/>
            </a:spcBef>
            <a:spcAft>
              <a:spcPct val="20000"/>
            </a:spcAft>
            <a:buChar char="•"/>
          </a:pPr>
          <a:r>
            <a:rPr lang="tr-TR" sz="1900" kern="1200" dirty="0">
              <a:solidFill>
                <a:srgbClr val="44546A"/>
              </a:solidFill>
            </a:rPr>
            <a:t>Kliniğe göre planlanması gereken testler</a:t>
          </a:r>
          <a:endParaRPr lang="en-US" sz="1900" kern="1200" dirty="0">
            <a:solidFill>
              <a:srgbClr val="44546A"/>
            </a:solidFill>
          </a:endParaRPr>
        </a:p>
        <a:p>
          <a:pPr marL="342900" lvl="2" indent="-171450" algn="l" defTabSz="711200">
            <a:lnSpc>
              <a:spcPct val="90000"/>
            </a:lnSpc>
            <a:spcBef>
              <a:spcPct val="0"/>
            </a:spcBef>
            <a:spcAft>
              <a:spcPct val="20000"/>
            </a:spcAft>
            <a:buChar char="•"/>
          </a:pPr>
          <a:r>
            <a:rPr lang="tr-TR" sz="1600" kern="1200" dirty="0">
              <a:solidFill>
                <a:srgbClr val="44546A"/>
              </a:solidFill>
            </a:rPr>
            <a:t>OGTT </a:t>
          </a:r>
          <a:endParaRPr lang="en-US" sz="1600" kern="1200" dirty="0">
            <a:solidFill>
              <a:srgbClr val="44546A"/>
            </a:solidFill>
          </a:endParaRPr>
        </a:p>
        <a:p>
          <a:pPr marL="342900" lvl="2" indent="-171450" algn="l" defTabSz="711200">
            <a:lnSpc>
              <a:spcPct val="90000"/>
            </a:lnSpc>
            <a:spcBef>
              <a:spcPct val="0"/>
            </a:spcBef>
            <a:spcAft>
              <a:spcPct val="20000"/>
            </a:spcAft>
            <a:buChar char="•"/>
          </a:pPr>
          <a:r>
            <a:rPr lang="tr-TR" sz="1600" kern="1200" dirty="0">
              <a:solidFill>
                <a:srgbClr val="44546A"/>
              </a:solidFill>
            </a:rPr>
            <a:t>İdrarda </a:t>
          </a:r>
          <a:r>
            <a:rPr lang="tr-TR" sz="1600" kern="1200" dirty="0" err="1">
              <a:solidFill>
                <a:srgbClr val="44546A"/>
              </a:solidFill>
            </a:rPr>
            <a:t>albumin</a:t>
          </a:r>
          <a:r>
            <a:rPr lang="tr-TR" sz="1600" kern="1200" dirty="0">
              <a:solidFill>
                <a:srgbClr val="44546A"/>
              </a:solidFill>
            </a:rPr>
            <a:t> atılım oranı öyküsü olan </a:t>
          </a:r>
          <a:endParaRPr lang="en-US" sz="1600" kern="1200" dirty="0">
            <a:solidFill>
              <a:srgbClr val="44546A"/>
            </a:solidFill>
          </a:endParaRPr>
        </a:p>
        <a:p>
          <a:pPr marL="342900" lvl="2" indent="-171450" algn="l" defTabSz="711200">
            <a:lnSpc>
              <a:spcPct val="90000"/>
            </a:lnSpc>
            <a:spcBef>
              <a:spcPct val="0"/>
            </a:spcBef>
            <a:spcAft>
              <a:spcPct val="20000"/>
            </a:spcAft>
            <a:buChar char="•"/>
          </a:pPr>
          <a:r>
            <a:rPr lang="tr-TR" sz="1600" kern="1200" dirty="0">
              <a:solidFill>
                <a:srgbClr val="44546A"/>
              </a:solidFill>
            </a:rPr>
            <a:t>Ekokardiyografi</a:t>
          </a:r>
          <a:endParaRPr lang="en-US" sz="1600" kern="1200" dirty="0">
            <a:solidFill>
              <a:srgbClr val="44546A"/>
            </a:solidFill>
          </a:endParaRPr>
        </a:p>
      </dsp:txBody>
      <dsp:txXfrm>
        <a:off x="0" y="801639"/>
        <a:ext cx="8261555" cy="3419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60BAB-D71D-4BF1-921F-3140997C1FCB}">
      <dsp:nvSpPr>
        <dsp:cNvPr id="0" name=""/>
        <dsp:cNvSpPr/>
      </dsp:nvSpPr>
      <dsp:spPr>
        <a:xfrm>
          <a:off x="0" y="1133"/>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Yaşam tarzı değişiklikleri </a:t>
          </a:r>
          <a:endParaRPr lang="en-US" sz="2200" kern="1200"/>
        </a:p>
      </dsp:txBody>
      <dsp:txXfrm>
        <a:off x="25759" y="26892"/>
        <a:ext cx="10464082" cy="476152"/>
      </dsp:txXfrm>
    </dsp:sp>
    <dsp:sp modelId="{65351A29-B989-47C0-A783-7993564BC013}">
      <dsp:nvSpPr>
        <dsp:cNvPr id="0" name=""/>
        <dsp:cNvSpPr/>
      </dsp:nvSpPr>
      <dsp:spPr>
        <a:xfrm>
          <a:off x="0" y="592163"/>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İlaç tedavisi </a:t>
          </a:r>
          <a:endParaRPr lang="en-US" sz="2200" kern="1200"/>
        </a:p>
      </dsp:txBody>
      <dsp:txXfrm>
        <a:off x="25759" y="617922"/>
        <a:ext cx="10464082" cy="476152"/>
      </dsp:txXfrm>
    </dsp:sp>
    <dsp:sp modelId="{C4B1537A-6F33-4393-8340-C4F2208E9FFB}">
      <dsp:nvSpPr>
        <dsp:cNvPr id="0" name=""/>
        <dsp:cNvSpPr/>
      </dsp:nvSpPr>
      <dsp:spPr>
        <a:xfrm>
          <a:off x="0" y="1183194"/>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Risk temelli yaklaşım </a:t>
          </a:r>
          <a:endParaRPr lang="en-US" sz="2200" kern="1200"/>
        </a:p>
      </dsp:txBody>
      <dsp:txXfrm>
        <a:off x="25759" y="1208953"/>
        <a:ext cx="10464082" cy="476152"/>
      </dsp:txXfrm>
    </dsp:sp>
    <dsp:sp modelId="{42D0937A-A421-4F95-A945-E79AF02E93F7}">
      <dsp:nvSpPr>
        <dsp:cNvPr id="0" name=""/>
        <dsp:cNvSpPr/>
      </dsp:nvSpPr>
      <dsp:spPr>
        <a:xfrm>
          <a:off x="0" y="1774224"/>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İlaç Seçimi </a:t>
          </a:r>
          <a:endParaRPr lang="en-US" sz="2200" kern="1200"/>
        </a:p>
      </dsp:txBody>
      <dsp:txXfrm>
        <a:off x="25759" y="1799983"/>
        <a:ext cx="10464082" cy="476152"/>
      </dsp:txXfrm>
    </dsp:sp>
    <dsp:sp modelId="{AF9634D1-D6B1-4CF2-9F02-32996686CC81}">
      <dsp:nvSpPr>
        <dsp:cNvPr id="0" name=""/>
        <dsp:cNvSpPr/>
      </dsp:nvSpPr>
      <dsp:spPr>
        <a:xfrm>
          <a:off x="0" y="2365254"/>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Özel hasta gruplarında hipertansiyon tedavisi </a:t>
          </a:r>
          <a:endParaRPr lang="en-US" sz="2200" kern="1200"/>
        </a:p>
      </dsp:txBody>
      <dsp:txXfrm>
        <a:off x="25759" y="2391013"/>
        <a:ext cx="10464082" cy="476152"/>
      </dsp:txXfrm>
    </dsp:sp>
    <dsp:sp modelId="{0E279ABF-BB11-429E-8C9F-7090115F7411}">
      <dsp:nvSpPr>
        <dsp:cNvPr id="0" name=""/>
        <dsp:cNvSpPr/>
      </dsp:nvSpPr>
      <dsp:spPr>
        <a:xfrm>
          <a:off x="0" y="2892924"/>
          <a:ext cx="10515600"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tr-TR" sz="1700" kern="1200" dirty="0">
              <a:solidFill>
                <a:srgbClr val="44546A"/>
              </a:solidFill>
            </a:rPr>
            <a:t>Yaşlılar </a:t>
          </a:r>
          <a:endParaRPr lang="en-US" sz="1700" kern="1200" dirty="0">
            <a:solidFill>
              <a:srgbClr val="44546A"/>
            </a:solidFill>
          </a:endParaRPr>
        </a:p>
        <a:p>
          <a:pPr marL="171450" lvl="1" indent="-171450" algn="l" defTabSz="755650">
            <a:lnSpc>
              <a:spcPct val="90000"/>
            </a:lnSpc>
            <a:spcBef>
              <a:spcPct val="0"/>
            </a:spcBef>
            <a:spcAft>
              <a:spcPct val="20000"/>
            </a:spcAft>
            <a:buChar char="•"/>
          </a:pPr>
          <a:r>
            <a:rPr lang="tr-TR" sz="1700" kern="1200" dirty="0">
              <a:solidFill>
                <a:srgbClr val="44546A"/>
              </a:solidFill>
            </a:rPr>
            <a:t>Diyabetikler </a:t>
          </a:r>
          <a:endParaRPr lang="en-US" sz="1700" kern="1200" dirty="0">
            <a:solidFill>
              <a:srgbClr val="44546A"/>
            </a:solidFill>
          </a:endParaRPr>
        </a:p>
        <a:p>
          <a:pPr marL="171450" lvl="1" indent="-171450" algn="l" defTabSz="755650">
            <a:lnSpc>
              <a:spcPct val="90000"/>
            </a:lnSpc>
            <a:spcBef>
              <a:spcPct val="0"/>
            </a:spcBef>
            <a:spcAft>
              <a:spcPct val="20000"/>
            </a:spcAft>
            <a:buChar char="•"/>
          </a:pPr>
          <a:r>
            <a:rPr lang="tr-TR" sz="1700" kern="1200" dirty="0">
              <a:solidFill>
                <a:srgbClr val="44546A"/>
              </a:solidFill>
            </a:rPr>
            <a:t>Koroner arter hastaları </a:t>
          </a:r>
          <a:endParaRPr lang="en-US" sz="1700" kern="1200" dirty="0">
            <a:solidFill>
              <a:srgbClr val="44546A"/>
            </a:solidFill>
          </a:endParaRPr>
        </a:p>
        <a:p>
          <a:pPr marL="171450" lvl="1" indent="-171450" algn="l" defTabSz="755650">
            <a:lnSpc>
              <a:spcPct val="90000"/>
            </a:lnSpc>
            <a:spcBef>
              <a:spcPct val="0"/>
            </a:spcBef>
            <a:spcAft>
              <a:spcPct val="20000"/>
            </a:spcAft>
            <a:buChar char="•"/>
          </a:pPr>
          <a:r>
            <a:rPr lang="tr-TR" sz="1700" kern="1200">
              <a:solidFill>
                <a:srgbClr val="44546A"/>
              </a:solidFill>
            </a:rPr>
            <a:t>Kronik böbrek hastaları</a:t>
          </a:r>
          <a:endParaRPr lang="en-US" sz="1700" kern="1200">
            <a:solidFill>
              <a:srgbClr val="44546A"/>
            </a:solidFill>
          </a:endParaRPr>
        </a:p>
        <a:p>
          <a:pPr marL="171450" lvl="1" indent="-171450" algn="l" defTabSz="755650">
            <a:lnSpc>
              <a:spcPct val="90000"/>
            </a:lnSpc>
            <a:spcBef>
              <a:spcPct val="0"/>
            </a:spcBef>
            <a:spcAft>
              <a:spcPct val="20000"/>
            </a:spcAft>
            <a:buChar char="•"/>
          </a:pPr>
          <a:r>
            <a:rPr lang="tr-TR" sz="1700" kern="1200" dirty="0">
              <a:solidFill>
                <a:srgbClr val="44546A"/>
              </a:solidFill>
            </a:rPr>
            <a:t>Gebelik ve laktasyon</a:t>
          </a:r>
          <a:endParaRPr lang="en-US" sz="1700" kern="1200" dirty="0">
            <a:solidFill>
              <a:srgbClr val="44546A"/>
            </a:solidFill>
          </a:endParaRPr>
        </a:p>
      </dsp:txBody>
      <dsp:txXfrm>
        <a:off x="0" y="2892924"/>
        <a:ext cx="10515600" cy="1457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41740-7920-46DC-B68A-B050DCDBD944}">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77C5F1-09B5-41AF-9F6B-6B442C00D74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09E89-171B-4A20-85AF-D02F95B18DC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tr-TR" sz="2100" kern="1200" dirty="0">
              <a:solidFill>
                <a:srgbClr val="44546A"/>
              </a:solidFill>
            </a:rPr>
            <a:t>Monoterapi ile kan basıncı hedef değerlerine ulaşma oranının düşük olması nedeniyle kan basıncı &gt;150/90 mmHg olanlarda ilk basamakta tedaviye kombinasyon tedavisi ile başlanması önerilir </a:t>
          </a:r>
          <a:endParaRPr lang="en-US" sz="2100" kern="1200" dirty="0">
            <a:solidFill>
              <a:srgbClr val="44546A"/>
            </a:solidFill>
          </a:endParaRPr>
        </a:p>
      </dsp:txBody>
      <dsp:txXfrm>
        <a:off x="1435590" y="531"/>
        <a:ext cx="9080009" cy="1242935"/>
      </dsp:txXfrm>
    </dsp:sp>
    <dsp:sp modelId="{655903C3-B558-42D8-9DD9-8634F1BB99F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74E8DC-35AD-4DEB-90BA-14D3D853331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747541-46A3-4735-AA06-8A7C7BB1648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tr-TR" sz="2100" kern="1200" dirty="0">
              <a:solidFill>
                <a:srgbClr val="44546A"/>
              </a:solidFill>
            </a:rPr>
            <a:t>Hasta uyumu açısından tek tablette kombinasyon tedavisi tercih edilmelidir </a:t>
          </a:r>
          <a:endParaRPr lang="en-US" sz="2100" kern="1200" dirty="0">
            <a:solidFill>
              <a:srgbClr val="44546A"/>
            </a:solidFill>
          </a:endParaRPr>
        </a:p>
      </dsp:txBody>
      <dsp:txXfrm>
        <a:off x="1435590" y="1554201"/>
        <a:ext cx="9080009" cy="1242935"/>
      </dsp:txXfrm>
    </dsp:sp>
    <dsp:sp modelId="{8CF13A3C-CE25-4562-9D21-59B80189A002}">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24D1C4-4725-486E-8E53-B2BAFBA86E5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6B4E73-E1CA-418E-807C-E694C46BB5C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tr-TR" sz="2100" kern="1200" dirty="0">
              <a:solidFill>
                <a:srgbClr val="44546A"/>
              </a:solidFill>
            </a:rPr>
            <a:t>Tedavide birden fazla tablet kullanılıyorsa, en az birinin akşam saatlerinden sonra verilmesi önerilir</a:t>
          </a:r>
          <a:endParaRPr lang="en-US" sz="2100" kern="1200" dirty="0">
            <a:solidFill>
              <a:srgbClr val="44546A"/>
            </a:solidFill>
          </a:endParaRP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36D858-3569-4F92-A3A6-3FCAE9DF45DD}" type="datetimeFigureOut">
              <a:rPr lang="tr-TR" smtClean="0"/>
              <a:t>20.09.2022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3A36C-90A6-485A-BCBE-E6D7023F5872}" type="slidenum">
              <a:rPr lang="tr-TR" smtClean="0"/>
              <a:t>‹#›</a:t>
            </a:fld>
            <a:endParaRPr lang="tr-TR"/>
          </a:p>
        </p:txBody>
      </p:sp>
    </p:spTree>
    <p:extLst>
      <p:ext uri="{BB962C8B-B14F-4D97-AF65-F5344CB8AC3E}">
        <p14:creationId xmlns:p14="http://schemas.microsoft.com/office/powerpoint/2010/main" val="716330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estpractice.bmj.com/topics/en-gb/26?utm_source=google&amp;utm_medium=search&amp;utm_campaign=usage&amp;utm_term=essential_hypertension&amp;utm_content=bp_usage_campaign&amp;gclid=CjwKCAjw4JWZBhApEiwAtJUN0MvddScV4jRJuT5vTaXrxTPMOz2mD4wpXLB2pjL0rsqMJmrh2PtvNBoCPQsQAvD_BwE#referencePop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effectLst/>
                <a:latin typeface="Arial" panose="020B0604020202020204" pitchFamily="34" charset="0"/>
              </a:rPr>
              <a:t>ekizinci</a:t>
            </a:r>
            <a:r>
              <a:rPr lang="tr-TR" b="0" i="0" dirty="0">
                <a:effectLst/>
                <a:latin typeface="Arial" panose="020B0604020202020204" pitchFamily="34" charset="0"/>
              </a:rPr>
              <a:t> Ortak Ulusal Komite (JNC 8) kılavuzu, KB ≥140/90 mmHg ise, kronik böbrek hastalığı ve diyabeti olan hastalarda farmakolojik tedaviye başlamayı önerir.</a:t>
            </a:r>
          </a:p>
          <a:p>
            <a:r>
              <a:rPr lang="es-ES" b="0" i="0" dirty="0">
                <a:effectLst/>
                <a:latin typeface="Arial" panose="020B0604020202020204" pitchFamily="34" charset="0"/>
              </a:rPr>
              <a:t>2018 Avrupa Kardiyoloji Derneği (ESC) ve Avrupa Hipertansiyon Derneği (ESH</a:t>
            </a:r>
            <a:r>
              <a:rPr lang="tr-TR" b="0" i="0" dirty="0">
                <a:effectLst/>
                <a:latin typeface="Arial" panose="020B0604020202020204" pitchFamily="34" charset="0"/>
              </a:rPr>
              <a:t>)</a:t>
            </a:r>
          </a:p>
          <a:p>
            <a:r>
              <a:rPr lang="tr-TR" b="0" i="0" dirty="0">
                <a:effectLst/>
                <a:latin typeface="Arial" panose="020B0604020202020204" pitchFamily="34" charset="0"/>
              </a:rPr>
              <a:t>2017 Amerikan Kardiyoloji Koleji/Amerikan Kalp Derneği kılavuzu, hipertansiyonu herhangi bir sistolik kan basıncı ölçümü ≥130 mmHg veya herhangi bir diyastolik KB ölçümü ≥80 mmHg olarak tanımlar. </a:t>
            </a:r>
            <a:r>
              <a:rPr lang="tr-TR" b="0" i="0" u="none" strike="noStrike" dirty="0">
                <a:solidFill>
                  <a:srgbClr val="C50084"/>
                </a:solidFill>
                <a:effectLst/>
                <a:latin typeface="Arial" panose="020B0604020202020204" pitchFamily="34" charset="0"/>
                <a:hlinkClick r:id="rId3"/>
              </a:rPr>
              <a:t>[5]</a:t>
            </a:r>
            <a:r>
              <a:rPr lang="tr-TR" b="0" i="0" dirty="0">
                <a:effectLst/>
                <a:latin typeface="Arial" panose="020B0604020202020204" pitchFamily="34" charset="0"/>
              </a:rPr>
              <a:t> Bu tanım JNC 8, ESC ve ESH kılavuzlarından farklıdır.</a:t>
            </a:r>
            <a:endParaRPr lang="tr-TR" dirty="0"/>
          </a:p>
        </p:txBody>
      </p:sp>
      <p:sp>
        <p:nvSpPr>
          <p:cNvPr id="4" name="Slayt Numarası Yer Tutucusu 3"/>
          <p:cNvSpPr>
            <a:spLocks noGrp="1"/>
          </p:cNvSpPr>
          <p:nvPr>
            <p:ph type="sldNum" sz="quarter" idx="5"/>
          </p:nvPr>
        </p:nvSpPr>
        <p:spPr/>
        <p:txBody>
          <a:bodyPr/>
          <a:lstStyle/>
          <a:p>
            <a:fld id="{17B3A36C-90A6-485A-BCBE-E6D7023F5872}" type="slidenum">
              <a:rPr lang="tr-TR" smtClean="0"/>
              <a:t>5</a:t>
            </a:fld>
            <a:endParaRPr lang="tr-TR"/>
          </a:p>
        </p:txBody>
      </p:sp>
    </p:spTree>
    <p:extLst>
      <p:ext uri="{BB962C8B-B14F-4D97-AF65-F5344CB8AC3E}">
        <p14:creationId xmlns:p14="http://schemas.microsoft.com/office/powerpoint/2010/main" val="1992405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Ülkemizde hipertansiyon prevalansı ile ilgili ilk geniş kapsamlı çalışma “Türk Erişkinlerinde Kalp Hastalıkları ve Risk 8 HİPERTANSİYON TANI ve TEDAVİ KILAVUZU Faktörleri (TEKHARF)” çalışmasıdır. </a:t>
            </a:r>
          </a:p>
          <a:p>
            <a:pPr lvl="1"/>
            <a:r>
              <a:rPr lang="tr-TR" dirty="0"/>
              <a:t>%36.5 (Türkiye Endokrinoloji ve Metabolizma Derneği)</a:t>
            </a:r>
          </a:p>
          <a:p>
            <a:pPr lvl="1"/>
            <a:r>
              <a:rPr lang="tr-TR" dirty="0"/>
              <a:t>%33 (Türk Kardiyoloji Derneği) </a:t>
            </a:r>
          </a:p>
          <a:p>
            <a:pPr lvl="1"/>
            <a:r>
              <a:rPr lang="tr-TR" dirty="0"/>
              <a:t>%30.3 (Türk HT ve Böbrek Hastalıkları Derneği) arasında değişmektedir.</a:t>
            </a:r>
          </a:p>
          <a:p>
            <a:pPr lvl="1"/>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Diyabet ve prediyabet prevalans ve risk faktörlerinin değerlendirildiği TURDEP-2 çalışmasında hipertansiyon prevalansı %31.4 olarak rapor edilmiştir. Hipertansiyon sıklığının yıllar içinde azaldığı görülmüştür (Şekil 1.1).). </a:t>
            </a:r>
          </a:p>
          <a:p>
            <a:pPr lvl="1"/>
            <a:endParaRPr lang="tr-TR" dirty="0"/>
          </a:p>
          <a:p>
            <a:endParaRPr lang="tr-TR" dirty="0"/>
          </a:p>
        </p:txBody>
      </p:sp>
      <p:sp>
        <p:nvSpPr>
          <p:cNvPr id="4" name="Slayt Numarası Yer Tutucusu 3"/>
          <p:cNvSpPr>
            <a:spLocks noGrp="1"/>
          </p:cNvSpPr>
          <p:nvPr>
            <p:ph type="sldNum" sz="quarter" idx="5"/>
          </p:nvPr>
        </p:nvSpPr>
        <p:spPr/>
        <p:txBody>
          <a:bodyPr/>
          <a:lstStyle/>
          <a:p>
            <a:fld id="{17B3A36C-90A6-485A-BCBE-E6D7023F5872}" type="slidenum">
              <a:rPr lang="tr-TR" smtClean="0"/>
              <a:t>15</a:t>
            </a:fld>
            <a:endParaRPr lang="tr-TR"/>
          </a:p>
        </p:txBody>
      </p:sp>
    </p:spTree>
    <p:extLst>
      <p:ext uri="{BB962C8B-B14F-4D97-AF65-F5344CB8AC3E}">
        <p14:creationId xmlns:p14="http://schemas.microsoft.com/office/powerpoint/2010/main" val="2903268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1997-1998 yıllarında gerçekleştirilen çalışma verileri baz alındığında, Türkiye’de hipertansiyon prevalansı %31,5 olarak bulunmuştur (Satman I, TURDEP-I. 2002).  2010 yılında gerçekleştirilen verileri göz önüne alındığında ise hipertansiyon prevalansının %27,1’e düştüğü görülmüştür (Satman I, TURDEP-II. 2013).  TURDEP-II verileri referans alınarak 2020 yılı için hesaplanan yaşa göre standardize edilmiş hipertansiyon prevalansı %29,6 bulunmuştur.  2020 yılında beklenen hipertansiyon hastası erkek nüfusumuz 7,9 milyon kişidir.  2020 yılında beklenen hipertansiyon hastası kadın nüfusumuz 9,2 milyon kişidir.  2010-2020 yılları arasındaki artış eğilimi temel alınarak yapılan projeksiyonda, hipertansiyon hızının 2023 yılında %30,4’e, 2045 yılında ise %36’ya ulaşması öngörülmektedir (Şekil 2).</a:t>
            </a:r>
          </a:p>
        </p:txBody>
      </p:sp>
      <p:sp>
        <p:nvSpPr>
          <p:cNvPr id="4" name="Slayt Numarası Yer Tutucusu 3"/>
          <p:cNvSpPr>
            <a:spLocks noGrp="1"/>
          </p:cNvSpPr>
          <p:nvPr>
            <p:ph type="sldNum" sz="quarter" idx="5"/>
          </p:nvPr>
        </p:nvSpPr>
        <p:spPr/>
        <p:txBody>
          <a:bodyPr/>
          <a:lstStyle/>
          <a:p>
            <a:fld id="{17B3A36C-90A6-485A-BCBE-E6D7023F5872}" type="slidenum">
              <a:rPr lang="tr-TR" smtClean="0"/>
              <a:t>16</a:t>
            </a:fld>
            <a:endParaRPr lang="tr-TR"/>
          </a:p>
        </p:txBody>
      </p:sp>
    </p:spTree>
    <p:extLst>
      <p:ext uri="{BB962C8B-B14F-4D97-AF65-F5344CB8AC3E}">
        <p14:creationId xmlns:p14="http://schemas.microsoft.com/office/powerpoint/2010/main" val="25794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Hipertansiyon komplikasyonları sonrasında </a:t>
            </a:r>
          </a:p>
        </p:txBody>
      </p:sp>
      <p:sp>
        <p:nvSpPr>
          <p:cNvPr id="4" name="Slayt Numarası Yer Tutucusu 3"/>
          <p:cNvSpPr>
            <a:spLocks noGrp="1"/>
          </p:cNvSpPr>
          <p:nvPr>
            <p:ph type="sldNum" sz="quarter" idx="5"/>
          </p:nvPr>
        </p:nvSpPr>
        <p:spPr/>
        <p:txBody>
          <a:bodyPr/>
          <a:lstStyle/>
          <a:p>
            <a:fld id="{17B3A36C-90A6-485A-BCBE-E6D7023F5872}" type="slidenum">
              <a:rPr lang="tr-TR" smtClean="0"/>
              <a:t>17</a:t>
            </a:fld>
            <a:endParaRPr lang="tr-TR"/>
          </a:p>
        </p:txBody>
      </p:sp>
    </p:spTree>
    <p:extLst>
      <p:ext uri="{BB962C8B-B14F-4D97-AF65-F5344CB8AC3E}">
        <p14:creationId xmlns:p14="http://schemas.microsoft.com/office/powerpoint/2010/main" val="521004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Ülkemizde erişkinlerde yapılan metabolik sendrom prevalansının ATPIII ve IDF kriterlerine göre değerlendirildiği bir diğer çalışmada ise HT her iki grupta da en sık rastlanan metabolik sendrom komponenti olarak belirlenmiştir. Yaşla HT sıklığının belirgin arttığı gösterilmiştir </a:t>
            </a:r>
          </a:p>
        </p:txBody>
      </p:sp>
      <p:sp>
        <p:nvSpPr>
          <p:cNvPr id="4" name="Slayt Numarası Yer Tutucusu 3"/>
          <p:cNvSpPr>
            <a:spLocks noGrp="1"/>
          </p:cNvSpPr>
          <p:nvPr>
            <p:ph type="sldNum" sz="quarter" idx="5"/>
          </p:nvPr>
        </p:nvSpPr>
        <p:spPr/>
        <p:txBody>
          <a:bodyPr/>
          <a:lstStyle/>
          <a:p>
            <a:fld id="{17B3A36C-90A6-485A-BCBE-E6D7023F5872}" type="slidenum">
              <a:rPr lang="tr-TR" smtClean="0"/>
              <a:t>18</a:t>
            </a:fld>
            <a:endParaRPr lang="tr-TR"/>
          </a:p>
        </p:txBody>
      </p:sp>
    </p:spTree>
    <p:extLst>
      <p:ext uri="{BB962C8B-B14F-4D97-AF65-F5344CB8AC3E}">
        <p14:creationId xmlns:p14="http://schemas.microsoft.com/office/powerpoint/2010/main" val="2405875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Komplikasyonları anlatan!</a:t>
            </a:r>
          </a:p>
        </p:txBody>
      </p:sp>
      <p:sp>
        <p:nvSpPr>
          <p:cNvPr id="4" name="Slayt Numarası Yer Tutucusu 3"/>
          <p:cNvSpPr>
            <a:spLocks noGrp="1"/>
          </p:cNvSpPr>
          <p:nvPr>
            <p:ph type="sldNum" sz="quarter" idx="5"/>
          </p:nvPr>
        </p:nvSpPr>
        <p:spPr/>
        <p:txBody>
          <a:bodyPr/>
          <a:lstStyle/>
          <a:p>
            <a:fld id="{17B3A36C-90A6-485A-BCBE-E6D7023F5872}" type="slidenum">
              <a:rPr lang="tr-TR" smtClean="0"/>
              <a:t>19</a:t>
            </a:fld>
            <a:endParaRPr lang="tr-TR"/>
          </a:p>
        </p:txBody>
      </p:sp>
    </p:spTree>
    <p:extLst>
      <p:ext uri="{BB962C8B-B14F-4D97-AF65-F5344CB8AC3E}">
        <p14:creationId xmlns:p14="http://schemas.microsoft.com/office/powerpoint/2010/main" val="4016420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Hipertansiyon gelişiminde rol oynayan risk faktörleri değiştirilebilir ve değiştirilemez risk faktörleri olarak 2 grupta sınıflandırılır. § Hipertansiyon gelişimine yol açtığından </a:t>
            </a:r>
            <a:r>
              <a:rPr lang="tr-TR" sz="2000" dirty="0"/>
              <a:t>YÜKSEK SODYUM, DÜŞÜK POTASYUM VE KALSİYUM İÇERİKLİ BESLENMEDEN </a:t>
            </a:r>
            <a:r>
              <a:rPr lang="tr-TR" dirty="0"/>
              <a:t>kaçınılmalıdır. § Hipertansiyon tanı ve tedavisinde psikososyal faktörler mutlaka değerlendirilmeli ve gerekirse bireyler </a:t>
            </a:r>
            <a:r>
              <a:rPr lang="tr-TR" dirty="0" err="1"/>
              <a:t>pskiyatrist</a:t>
            </a:r>
            <a:r>
              <a:rPr lang="tr-TR" dirty="0"/>
              <a:t> veya psikoloğa yönlendirilmelidir. § Obstrüktif uyku apnesi hipertansiyon ile ilişkilidir. Bu nedenle hipertansiyon tanı ve takibinde uyku apnesi sorgulanmalıdır. § Hipertansiyon tanı ve tedavisi sürecinde hastanın kullanmakta olduğu ilaçlar mutlaka sorgulanmalıdır.</a:t>
            </a:r>
          </a:p>
        </p:txBody>
      </p:sp>
      <p:sp>
        <p:nvSpPr>
          <p:cNvPr id="4" name="Slayt Numarası Yer Tutucusu 3"/>
          <p:cNvSpPr>
            <a:spLocks noGrp="1"/>
          </p:cNvSpPr>
          <p:nvPr>
            <p:ph type="sldNum" sz="quarter" idx="5"/>
          </p:nvPr>
        </p:nvSpPr>
        <p:spPr/>
        <p:txBody>
          <a:bodyPr/>
          <a:lstStyle/>
          <a:p>
            <a:fld id="{17B3A36C-90A6-485A-BCBE-E6D7023F5872}" type="slidenum">
              <a:rPr lang="tr-TR" smtClean="0"/>
              <a:t>20</a:t>
            </a:fld>
            <a:endParaRPr lang="tr-TR"/>
          </a:p>
        </p:txBody>
      </p:sp>
    </p:spTree>
    <p:extLst>
      <p:ext uri="{BB962C8B-B14F-4D97-AF65-F5344CB8AC3E}">
        <p14:creationId xmlns:p14="http://schemas.microsoft.com/office/powerpoint/2010/main" val="4140150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B3A36C-90A6-485A-BCBE-E6D7023F5872}" type="slidenum">
              <a:rPr lang="tr-TR" smtClean="0"/>
              <a:t>21</a:t>
            </a:fld>
            <a:endParaRPr lang="tr-TR"/>
          </a:p>
        </p:txBody>
      </p:sp>
    </p:spTree>
    <p:extLst>
      <p:ext uri="{BB962C8B-B14F-4D97-AF65-F5344CB8AC3E}">
        <p14:creationId xmlns:p14="http://schemas.microsoft.com/office/powerpoint/2010/main" val="3825909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Primer hipertansiyon, tüm hipertansiyonun %85-90’lık kısmını </a:t>
            </a:r>
            <a:r>
              <a:rPr lang="tr-TR" dirty="0" err="1"/>
              <a:t>oluşturmaktadır.</a:t>
            </a:r>
            <a:r>
              <a:rPr lang="tr-TR" sz="1200" b="0" i="0" u="none" strike="noStrike" kern="1200" baseline="0" dirty="0" err="1">
                <a:solidFill>
                  <a:schemeClr val="tx1"/>
                </a:solidFill>
                <a:latin typeface="+mn-lt"/>
                <a:ea typeface="+mn-ea"/>
                <a:cs typeface="+mn-cs"/>
              </a:rPr>
              <a:t>primer</a:t>
            </a:r>
            <a:r>
              <a:rPr lang="tr-TR" sz="1200" b="0" i="0" u="none" strike="noStrike" kern="1200" baseline="0" dirty="0">
                <a:solidFill>
                  <a:schemeClr val="tx1"/>
                </a:solidFill>
                <a:latin typeface="+mn-lt"/>
                <a:ea typeface="+mn-ea"/>
                <a:cs typeface="+mn-cs"/>
              </a:rPr>
              <a:t> (esansiyel) hipertansiyon, kesin mekanizması bilinmeyen, herhangi bir ikincil hastalığa bağlı oluşmamış, sistemik arteriyel kan basıncının </a:t>
            </a:r>
            <a:r>
              <a:rPr lang="tr-TR" sz="1200" b="0" i="0" u="none" strike="noStrike" kern="1200" baseline="0" dirty="0" err="1">
                <a:solidFill>
                  <a:schemeClr val="tx1"/>
                </a:solidFill>
                <a:latin typeface="+mn-lt"/>
                <a:ea typeface="+mn-ea"/>
                <a:cs typeface="+mn-cs"/>
              </a:rPr>
              <a:t>surekli</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yuksekliğidir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dirty="0"/>
              <a:t>Hipertansiyon altta yatan tespit edilebilir bir nedene bağlı olarak ortaya çıktığında sekonder hipertansiyon (SHT) olarak tanımlanır. </a:t>
            </a:r>
            <a:r>
              <a:rPr lang="tr-TR" dirty="0" err="1"/>
              <a:t>SHT’un</a:t>
            </a:r>
            <a:r>
              <a:rPr lang="tr-TR" dirty="0"/>
              <a:t> tespit edilmesi etyolojik faktör ortadan kaldırıldığında tedavi edilebilmesi ve uzun dönemde daha iyi kan basıncı kontrolünü sağlaması açısından oldukça önemlidir. Tüm hipertansiyon olgularının yaklaşık %10-15’ini oluşturmaktadır.</a:t>
            </a:r>
          </a:p>
        </p:txBody>
      </p:sp>
      <p:sp>
        <p:nvSpPr>
          <p:cNvPr id="4" name="Slayt Numarası Yer Tutucusu 3"/>
          <p:cNvSpPr>
            <a:spLocks noGrp="1"/>
          </p:cNvSpPr>
          <p:nvPr>
            <p:ph type="sldNum" sz="quarter" idx="5"/>
          </p:nvPr>
        </p:nvSpPr>
        <p:spPr/>
        <p:txBody>
          <a:bodyPr/>
          <a:lstStyle/>
          <a:p>
            <a:fld id="{17B3A36C-90A6-485A-BCBE-E6D7023F5872}" type="slidenum">
              <a:rPr lang="tr-TR" smtClean="0"/>
              <a:t>23</a:t>
            </a:fld>
            <a:endParaRPr lang="tr-TR"/>
          </a:p>
        </p:txBody>
      </p:sp>
    </p:spTree>
    <p:extLst>
      <p:ext uri="{BB962C8B-B14F-4D97-AF65-F5344CB8AC3E}">
        <p14:creationId xmlns:p14="http://schemas.microsoft.com/office/powerpoint/2010/main" val="1188084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Anamnez</a:t>
            </a:r>
            <a:r>
              <a:rPr lang="tr-TR" dirty="0"/>
              <a:t> ve fizik muayene sonrası sekonder hipertansiyona işaret eden bir semptom veya bulgu tespit edildiğinde etyolojik nedene yönelik laboratuvar tetkikleri ve gerekirse görüntüleme yöntemleri planlanmalıdır</a:t>
            </a:r>
          </a:p>
        </p:txBody>
      </p:sp>
      <p:sp>
        <p:nvSpPr>
          <p:cNvPr id="4" name="Slayt Numarası Yer Tutucusu 3"/>
          <p:cNvSpPr>
            <a:spLocks noGrp="1"/>
          </p:cNvSpPr>
          <p:nvPr>
            <p:ph type="sldNum" sz="quarter" idx="5"/>
          </p:nvPr>
        </p:nvSpPr>
        <p:spPr/>
        <p:txBody>
          <a:bodyPr/>
          <a:lstStyle/>
          <a:p>
            <a:fld id="{17B3A36C-90A6-485A-BCBE-E6D7023F5872}" type="slidenum">
              <a:rPr lang="tr-TR" smtClean="0"/>
              <a:t>26</a:t>
            </a:fld>
            <a:endParaRPr lang="tr-TR"/>
          </a:p>
        </p:txBody>
      </p:sp>
    </p:spTree>
    <p:extLst>
      <p:ext uri="{BB962C8B-B14F-4D97-AF65-F5344CB8AC3E}">
        <p14:creationId xmlns:p14="http://schemas.microsoft.com/office/powerpoint/2010/main" val="1511411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Dinlenirken </a:t>
            </a:r>
          </a:p>
        </p:txBody>
      </p:sp>
      <p:sp>
        <p:nvSpPr>
          <p:cNvPr id="4" name="Slayt Numarası Yer Tutucusu 3"/>
          <p:cNvSpPr>
            <a:spLocks noGrp="1"/>
          </p:cNvSpPr>
          <p:nvPr>
            <p:ph type="sldNum" sz="quarter" idx="5"/>
          </p:nvPr>
        </p:nvSpPr>
        <p:spPr/>
        <p:txBody>
          <a:bodyPr/>
          <a:lstStyle/>
          <a:p>
            <a:fld id="{17B3A36C-90A6-485A-BCBE-E6D7023F5872}" type="slidenum">
              <a:rPr lang="tr-TR" smtClean="0"/>
              <a:t>27</a:t>
            </a:fld>
            <a:endParaRPr lang="tr-TR"/>
          </a:p>
        </p:txBody>
      </p:sp>
    </p:spTree>
    <p:extLst>
      <p:ext uri="{BB962C8B-B14F-4D97-AF65-F5344CB8AC3E}">
        <p14:creationId xmlns:p14="http://schemas.microsoft.com/office/powerpoint/2010/main" val="213281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Kan basıncı kardiyak debi ve periferal direncin sonucu olarak ortaya çıkmaktadır. Haliyle artmış kardiyak debi ve periferal direnç, hipertansiyonu ortaya çıkarmaktadır. Artmış kardiyak debideki değişiklikler sistemik vasküler direncin adaptasyonu ile daha kısa süreli kan basıncı değişikliği yaratırken sistemik vasküler </a:t>
            </a:r>
            <a:r>
              <a:rPr lang="tr-TR" dirty="0" err="1"/>
              <a:t>direçte</a:t>
            </a:r>
            <a:r>
              <a:rPr lang="tr-TR" dirty="0"/>
              <a:t> artış daha uzun süreli kan basıncı yüksekliklerine sebep olmaktadır</a:t>
            </a:r>
          </a:p>
          <a:p>
            <a:endParaRPr lang="tr-TR" dirty="0"/>
          </a:p>
        </p:txBody>
      </p:sp>
      <p:sp>
        <p:nvSpPr>
          <p:cNvPr id="4" name="Slayt Numarası Yer Tutucusu 3"/>
          <p:cNvSpPr>
            <a:spLocks noGrp="1"/>
          </p:cNvSpPr>
          <p:nvPr>
            <p:ph type="sldNum" sz="quarter" idx="5"/>
          </p:nvPr>
        </p:nvSpPr>
        <p:spPr/>
        <p:txBody>
          <a:bodyPr/>
          <a:lstStyle/>
          <a:p>
            <a:fld id="{17B3A36C-90A6-485A-BCBE-E6D7023F5872}" type="slidenum">
              <a:rPr lang="tr-TR" smtClean="0"/>
              <a:t>6</a:t>
            </a:fld>
            <a:endParaRPr lang="tr-TR"/>
          </a:p>
        </p:txBody>
      </p:sp>
    </p:spTree>
    <p:extLst>
      <p:ext uri="{BB962C8B-B14F-4D97-AF65-F5344CB8AC3E}">
        <p14:creationId xmlns:p14="http://schemas.microsoft.com/office/powerpoint/2010/main" val="2842597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Tansyon</a:t>
            </a:r>
            <a:r>
              <a:rPr lang="tr-TR" dirty="0"/>
              <a:t> ölçüm</a:t>
            </a:r>
          </a:p>
        </p:txBody>
      </p:sp>
      <p:sp>
        <p:nvSpPr>
          <p:cNvPr id="4" name="Slayt Numarası Yer Tutucusu 3"/>
          <p:cNvSpPr>
            <a:spLocks noGrp="1"/>
          </p:cNvSpPr>
          <p:nvPr>
            <p:ph type="sldNum" sz="quarter" idx="5"/>
          </p:nvPr>
        </p:nvSpPr>
        <p:spPr/>
        <p:txBody>
          <a:bodyPr/>
          <a:lstStyle/>
          <a:p>
            <a:fld id="{17B3A36C-90A6-485A-BCBE-E6D7023F5872}" type="slidenum">
              <a:rPr lang="tr-TR" smtClean="0"/>
              <a:t>28</a:t>
            </a:fld>
            <a:endParaRPr lang="tr-TR"/>
          </a:p>
        </p:txBody>
      </p:sp>
    </p:spTree>
    <p:extLst>
      <p:ext uri="{BB962C8B-B14F-4D97-AF65-F5344CB8AC3E}">
        <p14:creationId xmlns:p14="http://schemas.microsoft.com/office/powerpoint/2010/main" val="4051472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yuvarlak / sek</a:t>
            </a:r>
          </a:p>
          <a:p>
            <a:r>
              <a:rPr lang="tr-TR" dirty="0"/>
              <a:t>Ölçümün günün hangi saatinde yapıldığı bilinmelidir. Yemeklerden ya da egzersizden sonra alınan ölçümler normalden düşük, sigara ya da kahve içimi sonrası ölçümler normalden yüksek çıkabilir. Dolayısıyla ölçüm öncesindeki 30 dakikalık süre içinde hastanın sigara, çay veya kahve içmemiş, kafein almamış ve tercihen yemek yememiş olması gerekir. Nazal dekonjestan veya benzeri adrenerjik uyarıcıların kullanımı da hatalı ölçümlere neden olabilirler. Ölçümlere, hasta sessiz bir odada en az 5 dakika istirahat ettikten sonra başlanmalıdır. Oda sıcaklığı ne soğuk ne de çok sıcak olmalıdır. Hasta sırtını herhangi bir yere -örneğin arkalıklı bir </a:t>
            </a:r>
            <a:r>
              <a:rPr lang="tr-TR" dirty="0" err="1"/>
              <a:t>sandalyeyeyaslayarak</a:t>
            </a:r>
            <a:r>
              <a:rPr lang="tr-TR" dirty="0"/>
              <a:t> oturmalı, tansiyon ölçülecek kolu çıplak olmalıdır. Ölçüm sırasında konuşmamalı, bacak </a:t>
            </a:r>
            <a:r>
              <a:rPr lang="tr-TR" dirty="0" err="1"/>
              <a:t>bacak</a:t>
            </a:r>
            <a:r>
              <a:rPr lang="tr-TR" dirty="0"/>
              <a:t> üstüne atmamalıdır. Manşon kalp düzeyinde duracak şekilde sarılmalı ve hastanın kolu desteklenmelidir. Tansiyon aletinin manşonu alt ucu dirsek çukurunun 2.5-3 cm üzerinde olacak şekilde kolu sarmalıdır. Ölçüm sırasında stetoskop manşonun altına sıkıştırılmamalıdır. Stetoskop dirsek çukurunda serbest durmalı ve cilde hafifçe bastırılmalıdır. Ölçümün hangi koldan ve hangi pozisyonda yapıldığı, sistolik ve diyastolik kan basınçları </a:t>
            </a:r>
            <a:r>
              <a:rPr lang="tr-TR" dirty="0" err="1"/>
              <a:t>kaydedilmelidi</a:t>
            </a:r>
            <a:endParaRPr lang="tr-TR" dirty="0"/>
          </a:p>
        </p:txBody>
      </p:sp>
      <p:sp>
        <p:nvSpPr>
          <p:cNvPr id="4" name="Slayt Numarası Yer Tutucusu 3"/>
          <p:cNvSpPr>
            <a:spLocks noGrp="1"/>
          </p:cNvSpPr>
          <p:nvPr>
            <p:ph type="sldNum" sz="quarter" idx="5"/>
          </p:nvPr>
        </p:nvSpPr>
        <p:spPr/>
        <p:txBody>
          <a:bodyPr/>
          <a:lstStyle/>
          <a:p>
            <a:fld id="{17B3A36C-90A6-485A-BCBE-E6D7023F5872}" type="slidenum">
              <a:rPr lang="tr-TR" smtClean="0"/>
              <a:t>29</a:t>
            </a:fld>
            <a:endParaRPr lang="tr-TR"/>
          </a:p>
        </p:txBody>
      </p:sp>
    </p:spTree>
    <p:extLst>
      <p:ext uri="{BB962C8B-B14F-4D97-AF65-F5344CB8AC3E}">
        <p14:creationId xmlns:p14="http://schemas.microsoft.com/office/powerpoint/2010/main" val="1737614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Evde kan basıncı ölçümü en az 5 dakika dinlendikten sonra yapılmalı ve ölçümden önceki 30 dakika içinde sigara veya kahve içilmemeli, egzersiz yapılmamalıdır. Bir dakika arayla iki ölçüm alınarak bu iki ölçümün ortalaması kaydedilmelidir En az 5 gün sabah ve akşam yapılan kan basıncı ölçümlerinde, ortalama sistolik kan basıncının 135 mmHg veya diyastolik kan basıncının 85 mmHg üzerinde olması durumunda tanı konulur</a:t>
            </a:r>
          </a:p>
        </p:txBody>
      </p:sp>
      <p:sp>
        <p:nvSpPr>
          <p:cNvPr id="4" name="Slayt Numarası Yer Tutucusu 3"/>
          <p:cNvSpPr>
            <a:spLocks noGrp="1"/>
          </p:cNvSpPr>
          <p:nvPr>
            <p:ph type="sldNum" sz="quarter" idx="5"/>
          </p:nvPr>
        </p:nvSpPr>
        <p:spPr/>
        <p:txBody>
          <a:bodyPr/>
          <a:lstStyle/>
          <a:p>
            <a:fld id="{17B3A36C-90A6-485A-BCBE-E6D7023F5872}" type="slidenum">
              <a:rPr lang="tr-TR" smtClean="0"/>
              <a:t>39</a:t>
            </a:fld>
            <a:endParaRPr lang="tr-TR"/>
          </a:p>
        </p:txBody>
      </p:sp>
    </p:spTree>
    <p:extLst>
      <p:ext uri="{BB962C8B-B14F-4D97-AF65-F5344CB8AC3E}">
        <p14:creationId xmlns:p14="http://schemas.microsoft.com/office/powerpoint/2010/main" val="965169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Maskeli hipertansiyon kavramı kan basıncının ofis şartlarında normal sınırlarda olmasına rağmen günlük hayatta “yüksek” olmasını ifade etmektedir. İzole ambulatuvar hipertansiyon gibi farklı isimler ile de tanımlanabilmektedir. Sayısal sınırlar verilecek olursa maskeli hipertansiyon KB’nin ofis şartlarında 140/90 mmHg altında, ancak ev ve/veya ambulatuvar kan basıncı ölçümlerinde (“gündüz” saati değerlerinin) 135/85 mmHg üzerinde olması durumudur. Bir anlamda beyaz önlük hipertansiyonunun tersidir. Maskeli hipertansiyon kavramının tedavi altında olmayan hipertansifler için kullanılması daha doğru</a:t>
            </a:r>
          </a:p>
          <a:p>
            <a:endParaRPr lang="tr-TR" dirty="0"/>
          </a:p>
          <a:p>
            <a:r>
              <a:rPr lang="tr-TR" dirty="0"/>
              <a:t>Evde ve gündüz ambulatuvar kan basıncı ölçümleri normal (&lt;135/85) olmasına karşın, ofis ölçümlerinin yüksek olması ile karakterize bir durumdur. Ofis ölçümünde Evre 1 hipertansiflerin yaklaşık %25’inde, evre 2 hipertansiflerin ise %10 kadarında görülür. Beyaz önlük hipertansiyonu olan bireylerde kardiyovasküler risk, hem ofis hem de </a:t>
            </a:r>
            <a:r>
              <a:rPr lang="tr-TR" dirty="0" err="1"/>
              <a:t>ambulatuar</a:t>
            </a:r>
            <a:r>
              <a:rPr lang="tr-TR" dirty="0"/>
              <a:t> kan basıncı yükselmiş olan bireylere kıyasla daha düşüktür. Bununla birlikte bazı çalışmalarda bu durumun </a:t>
            </a:r>
            <a:r>
              <a:rPr lang="tr-TR" dirty="0" err="1"/>
              <a:t>normotansif</a:t>
            </a:r>
            <a:r>
              <a:rPr lang="tr-TR" dirty="0"/>
              <a:t> bireylerle karşılaştırıldığında daha yüksek organ hasarı ve metabolik bozukluk prevalansıyla ilişkili olduğu bildirilmiştir. Bu sonuçlar beyaz önlük hipertansiyonunun klinik olarak masum bir fenomen olmayabileceğini düşündürmektedir</a:t>
            </a:r>
          </a:p>
        </p:txBody>
      </p:sp>
      <p:sp>
        <p:nvSpPr>
          <p:cNvPr id="4" name="Slayt Numarası Yer Tutucusu 3"/>
          <p:cNvSpPr>
            <a:spLocks noGrp="1"/>
          </p:cNvSpPr>
          <p:nvPr>
            <p:ph type="sldNum" sz="quarter" idx="5"/>
          </p:nvPr>
        </p:nvSpPr>
        <p:spPr/>
        <p:txBody>
          <a:bodyPr/>
          <a:lstStyle/>
          <a:p>
            <a:fld id="{17B3A36C-90A6-485A-BCBE-E6D7023F5872}" type="slidenum">
              <a:rPr lang="tr-TR" smtClean="0"/>
              <a:t>40</a:t>
            </a:fld>
            <a:endParaRPr lang="tr-TR"/>
          </a:p>
        </p:txBody>
      </p:sp>
    </p:spTree>
    <p:extLst>
      <p:ext uri="{BB962C8B-B14F-4D97-AF65-F5344CB8AC3E}">
        <p14:creationId xmlns:p14="http://schemas.microsoft.com/office/powerpoint/2010/main" val="2129852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Ambulatuar</a:t>
            </a:r>
            <a:r>
              <a:rPr lang="tr-TR" dirty="0"/>
              <a:t> kan basıncı ölçümü hipertansiyonun tanısında ve takibinde ideal bir yöntemdir ve imkan olan her durumda kullanılmalıdır İmkanlar kısıtlı ise şu durumlar için </a:t>
            </a:r>
            <a:r>
              <a:rPr lang="tr-TR" dirty="0" err="1"/>
              <a:t>ambulatuar</a:t>
            </a:r>
            <a:r>
              <a:rPr lang="tr-TR" dirty="0"/>
              <a:t> ölçüm </a:t>
            </a:r>
            <a:r>
              <a:rPr lang="tr-TR" dirty="0" err="1"/>
              <a:t>endikedir</a:t>
            </a:r>
            <a:r>
              <a:rPr lang="tr-TR" dirty="0"/>
              <a:t>: klinik kan basıncı ve evde ölçülen kan basıncı arasında belirgin uyumsuzluk olması, </a:t>
            </a:r>
            <a:r>
              <a:rPr lang="tr-TR" dirty="0" err="1"/>
              <a:t>dipping</a:t>
            </a:r>
            <a:r>
              <a:rPr lang="tr-TR" dirty="0"/>
              <a:t> (normalde uykuda kan basıncının düşmesi) varlığının araştırılması, </a:t>
            </a:r>
            <a:r>
              <a:rPr lang="tr-TR" dirty="0" err="1"/>
              <a:t>nokturnal</a:t>
            </a:r>
            <a:r>
              <a:rPr lang="tr-TR" dirty="0"/>
              <a:t> hipertansiyon şüphesi, kan basıncı değişkenliklerinin saptanması </a:t>
            </a:r>
            <a:r>
              <a:rPr lang="tr-TR" dirty="0" err="1"/>
              <a:t>Ambulatuar</a:t>
            </a:r>
            <a:r>
              <a:rPr lang="tr-TR" dirty="0"/>
              <a:t> kan basıncının 24 saatlik ortalaması ≥130/80 mmHg veya gündüz ortalaması ≥135/85 mmHg ise hipertansiyon tanısı konulur</a:t>
            </a:r>
          </a:p>
        </p:txBody>
      </p:sp>
      <p:sp>
        <p:nvSpPr>
          <p:cNvPr id="4" name="Slayt Numarası Yer Tutucusu 3"/>
          <p:cNvSpPr>
            <a:spLocks noGrp="1"/>
          </p:cNvSpPr>
          <p:nvPr>
            <p:ph type="sldNum" sz="quarter" idx="5"/>
          </p:nvPr>
        </p:nvSpPr>
        <p:spPr/>
        <p:txBody>
          <a:bodyPr/>
          <a:lstStyle/>
          <a:p>
            <a:fld id="{17B3A36C-90A6-485A-BCBE-E6D7023F5872}" type="slidenum">
              <a:rPr lang="tr-TR" smtClean="0"/>
              <a:t>42</a:t>
            </a:fld>
            <a:endParaRPr lang="tr-TR"/>
          </a:p>
        </p:txBody>
      </p:sp>
    </p:spTree>
    <p:extLst>
      <p:ext uri="{BB962C8B-B14F-4D97-AF65-F5344CB8AC3E}">
        <p14:creationId xmlns:p14="http://schemas.microsoft.com/office/powerpoint/2010/main" val="2402254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Hipertansiyon en sık görülen önlenebilir ve tedavi edilebilir bir kronik hastalıktır. Erişkin insanlarda hastaneye başvurunun en sık nedenlerinden biri hipertansiyondur. </a:t>
            </a:r>
          </a:p>
          <a:p>
            <a:r>
              <a:rPr lang="tr-TR" dirty="0"/>
              <a:t>Yılda yaklaşık 10 milyon insanı hipertansiyona bağlı nedenlerle kaybediyoruz. Bunların 4.9 milyonu iskemik kalp hastalığı, 2 milyonu hemorajik </a:t>
            </a:r>
            <a:r>
              <a:rPr lang="tr-TR" dirty="0" err="1"/>
              <a:t>stroke</a:t>
            </a:r>
            <a:r>
              <a:rPr lang="tr-TR" dirty="0"/>
              <a:t> ve 1.5 milyonu iskemik </a:t>
            </a:r>
            <a:r>
              <a:rPr lang="tr-TR" dirty="0" err="1"/>
              <a:t>stroka</a:t>
            </a:r>
            <a:r>
              <a:rPr lang="tr-TR" dirty="0"/>
              <a:t> bağlı olarak gerçekleşmektedir.</a:t>
            </a:r>
          </a:p>
          <a:p>
            <a:r>
              <a:rPr lang="tr-TR" dirty="0"/>
              <a:t>2017 yılında </a:t>
            </a:r>
            <a:r>
              <a:rPr lang="tr-TR" dirty="0" err="1"/>
              <a:t>American</a:t>
            </a:r>
            <a:r>
              <a:rPr lang="tr-TR" dirty="0"/>
              <a:t> </a:t>
            </a:r>
            <a:r>
              <a:rPr lang="tr-TR" dirty="0" err="1"/>
              <a:t>College</a:t>
            </a:r>
            <a:r>
              <a:rPr lang="tr-TR" dirty="0"/>
              <a:t> of </a:t>
            </a:r>
            <a:r>
              <a:rPr lang="tr-TR" dirty="0" err="1"/>
              <a:t>Cardiology</a:t>
            </a:r>
            <a:r>
              <a:rPr lang="tr-TR" dirty="0"/>
              <a:t>/</a:t>
            </a:r>
            <a:r>
              <a:rPr lang="tr-TR" dirty="0" err="1"/>
              <a:t>American</a:t>
            </a:r>
            <a:r>
              <a:rPr lang="tr-TR" dirty="0"/>
              <a:t> </a:t>
            </a:r>
            <a:r>
              <a:rPr lang="tr-TR" dirty="0" err="1"/>
              <a:t>Heart</a:t>
            </a:r>
            <a:r>
              <a:rPr lang="tr-TR" dirty="0"/>
              <a:t> </a:t>
            </a:r>
            <a:r>
              <a:rPr lang="tr-TR" dirty="0" err="1"/>
              <a:t>Association</a:t>
            </a:r>
            <a:r>
              <a:rPr lang="tr-TR" dirty="0"/>
              <a:t> (ACC/ AHA), 2018 yılında ise </a:t>
            </a:r>
            <a:r>
              <a:rPr lang="tr-TR" dirty="0" err="1"/>
              <a:t>American</a:t>
            </a:r>
            <a:r>
              <a:rPr lang="tr-TR" dirty="0"/>
              <a:t> </a:t>
            </a:r>
            <a:r>
              <a:rPr lang="tr-TR" dirty="0" err="1"/>
              <a:t>College</a:t>
            </a:r>
            <a:r>
              <a:rPr lang="tr-TR" dirty="0"/>
              <a:t> of </a:t>
            </a:r>
            <a:r>
              <a:rPr lang="tr-TR" dirty="0" err="1"/>
              <a:t>Physicians</a:t>
            </a:r>
            <a:r>
              <a:rPr lang="tr-TR" dirty="0"/>
              <a:t> (ACP) ve </a:t>
            </a:r>
            <a:r>
              <a:rPr lang="tr-TR" dirty="0" err="1"/>
              <a:t>European</a:t>
            </a:r>
            <a:r>
              <a:rPr lang="tr-TR" dirty="0"/>
              <a:t> </a:t>
            </a:r>
            <a:r>
              <a:rPr lang="tr-TR" dirty="0" err="1"/>
              <a:t>Society</a:t>
            </a:r>
            <a:r>
              <a:rPr lang="tr-TR" dirty="0"/>
              <a:t> of </a:t>
            </a:r>
            <a:r>
              <a:rPr lang="tr-TR" dirty="0" err="1"/>
              <a:t>Cardiology</a:t>
            </a:r>
            <a:r>
              <a:rPr lang="tr-TR" dirty="0"/>
              <a:t> (ESC) </a:t>
            </a:r>
            <a:r>
              <a:rPr lang="tr-TR" dirty="0" err="1"/>
              <a:t>güncel</a:t>
            </a:r>
            <a:r>
              <a:rPr lang="tr-TR" dirty="0"/>
              <a:t> hipertansiyon kılavuzlarını </a:t>
            </a:r>
            <a:r>
              <a:rPr lang="tr-TR" dirty="0" err="1"/>
              <a:t>yayınlamıştır</a:t>
            </a:r>
            <a:r>
              <a:rPr lang="tr-TR" dirty="0"/>
              <a:t>. Bu kılavuzların ve yapılan meta-analizlerin üzerinde uzlaştığı nokta ise kan basıncı kontrolünün tüm hipertansif hastalarda (genç-yaşlı, kadın-erkek) kardiyo-vasküler riskin azalmasındaki en önemli belirleyici olduğudur. Hatta seçilmiş gruplarda agresif kan basıncı düşürmenin faydalarını gösteren çok sayıda çalışma bulunmaktadır. Bunların en önemlilerinden olan SPRINT çalışması başta olmak üzere çalışmalarda </a:t>
            </a:r>
            <a:r>
              <a:rPr lang="tr-TR" dirty="0" err="1"/>
              <a:t>non</a:t>
            </a:r>
            <a:r>
              <a:rPr lang="tr-TR" dirty="0"/>
              <a:t>-diyabetik hastalarda daha düşük kan basıncı değerleri hedeflendiğinde tüm nedenlere bağlı mortalitenin, </a:t>
            </a:r>
            <a:r>
              <a:rPr lang="tr-TR" dirty="0" err="1"/>
              <a:t>kardio</a:t>
            </a:r>
            <a:r>
              <a:rPr lang="tr-TR" dirty="0"/>
              <a:t>-vasküler olayların ve </a:t>
            </a:r>
            <a:r>
              <a:rPr lang="tr-TR" dirty="0" err="1"/>
              <a:t>serebro</a:t>
            </a:r>
            <a:r>
              <a:rPr lang="tr-TR" dirty="0"/>
              <a:t>-vasküler hastalıkların progresyonunun azaldığı gösterilmiştir. ACCORD-BP çalışmasının post-hoc analizlerinde diyabetik hastalarda da sıkı kan basıncı kontrolünün olumlu etkiler gösterilmiştir.</a:t>
            </a:r>
          </a:p>
        </p:txBody>
      </p:sp>
      <p:sp>
        <p:nvSpPr>
          <p:cNvPr id="4" name="Slayt Numarası Yer Tutucusu 3"/>
          <p:cNvSpPr>
            <a:spLocks noGrp="1"/>
          </p:cNvSpPr>
          <p:nvPr>
            <p:ph type="sldNum" sz="quarter" idx="5"/>
          </p:nvPr>
        </p:nvSpPr>
        <p:spPr/>
        <p:txBody>
          <a:bodyPr/>
          <a:lstStyle/>
          <a:p>
            <a:fld id="{17B3A36C-90A6-485A-BCBE-E6D7023F5872}" type="slidenum">
              <a:rPr lang="tr-TR" smtClean="0"/>
              <a:t>44</a:t>
            </a:fld>
            <a:endParaRPr lang="tr-TR"/>
          </a:p>
        </p:txBody>
      </p:sp>
    </p:spTree>
    <p:extLst>
      <p:ext uri="{BB962C8B-B14F-4D97-AF65-F5344CB8AC3E}">
        <p14:creationId xmlns:p14="http://schemas.microsoft.com/office/powerpoint/2010/main" val="1003868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Sağlıklı </a:t>
            </a:r>
            <a:r>
              <a:rPr lang="tr-TR" dirty="0" err="1"/>
              <a:t>beslenme:Günde</a:t>
            </a:r>
            <a:r>
              <a:rPr lang="tr-TR" dirty="0"/>
              <a:t> 2-3 fincanı geçmeyecek şekilde kafeinsiz kahve ve çay tüketilebilir. Sağlıklı beslenme ile hipertansif bireylerde sistolik kan basıncında 11 mmHg azalma sağlanabilmektedir. </a:t>
            </a:r>
          </a:p>
          <a:p>
            <a:r>
              <a:rPr lang="tr-TR" dirty="0" err="1"/>
              <a:t>Egzersiz:r</a:t>
            </a:r>
            <a:r>
              <a:rPr lang="tr-TR" dirty="0"/>
              <a:t>. Düzenli egzersiz uygulayan hipertansif hastalarda sistolik kan basıncında 5 mmHg, diastolik kan basıncında 8 mmHg azalma sağlanmaktadır. </a:t>
            </a:r>
          </a:p>
          <a:p>
            <a:r>
              <a:rPr lang="tr-TR" dirty="0"/>
              <a:t>Kilo </a:t>
            </a:r>
            <a:r>
              <a:rPr lang="tr-TR" dirty="0" err="1"/>
              <a:t>kaybı:Kilolu</a:t>
            </a:r>
            <a:r>
              <a:rPr lang="tr-TR" dirty="0"/>
              <a:t> yetişkinlerde her 1 kg azalma hipertansif bireylerde sistolik kan basıncında 5 mmHg azalmaya yol açmaktadır.</a:t>
            </a:r>
          </a:p>
          <a:p>
            <a:r>
              <a:rPr lang="tr-TR" dirty="0"/>
              <a:t>Gıda takviyesi ürünleri: Randomize kontrollü çalışmalarda diyetle alınan sarımsağın kan basıncını düşürdüğü tespit edilmiştir. Ancak diğer önerilere göre kan basıncını kontrol etmedeki etkisi zayıftır. Kakao tüketimi de kan basıncını 2-8 mmHg azaltmakta olup, uzun dönem etkisi bilinmemektedir</a:t>
            </a:r>
          </a:p>
        </p:txBody>
      </p:sp>
      <p:sp>
        <p:nvSpPr>
          <p:cNvPr id="4" name="Slayt Numarası Yer Tutucusu 3"/>
          <p:cNvSpPr>
            <a:spLocks noGrp="1"/>
          </p:cNvSpPr>
          <p:nvPr>
            <p:ph type="sldNum" sz="quarter" idx="5"/>
          </p:nvPr>
        </p:nvSpPr>
        <p:spPr/>
        <p:txBody>
          <a:bodyPr/>
          <a:lstStyle/>
          <a:p>
            <a:fld id="{17B3A36C-90A6-485A-BCBE-E6D7023F5872}" type="slidenum">
              <a:rPr lang="tr-TR" smtClean="0"/>
              <a:t>46</a:t>
            </a:fld>
            <a:endParaRPr lang="tr-TR"/>
          </a:p>
        </p:txBody>
      </p:sp>
    </p:spTree>
    <p:extLst>
      <p:ext uri="{BB962C8B-B14F-4D97-AF65-F5344CB8AC3E}">
        <p14:creationId xmlns:p14="http://schemas.microsoft.com/office/powerpoint/2010/main" val="2310884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B3A36C-90A6-485A-BCBE-E6D7023F5872}" type="slidenum">
              <a:rPr lang="tr-TR" smtClean="0"/>
              <a:t>47</a:t>
            </a:fld>
            <a:endParaRPr lang="tr-TR"/>
          </a:p>
        </p:txBody>
      </p:sp>
    </p:spTree>
    <p:extLst>
      <p:ext uri="{BB962C8B-B14F-4D97-AF65-F5344CB8AC3E}">
        <p14:creationId xmlns:p14="http://schemas.microsoft.com/office/powerpoint/2010/main" val="1145213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JNC-8’de anahtar noktalar • 60 yaş ve üzeri popülasyonda ≥150/90 mmHg KB değerlerinde tıbbi tedavi başlanmalı;  HEDEF &lt;150/90</a:t>
            </a:r>
          </a:p>
          <a:p>
            <a:r>
              <a:rPr lang="tr-TR" dirty="0"/>
              <a:t>60 yaşından genç erişkinlerde, ≥140/90 mmHg KB değerlerinde tıbbi tedavi başlamalı; HEDEF &lt;140/90</a:t>
            </a:r>
          </a:p>
          <a:p>
            <a:endParaRPr lang="tr-TR" dirty="0"/>
          </a:p>
          <a:p>
            <a:r>
              <a:rPr lang="tr-TR" dirty="0"/>
              <a:t>KV riskin çok yüksek olduğu yüksek-normal KB’ye (SKB: 130–139/DKB: 85–89 mmHg) sahip hastalar ile evre 1 HT (SKB: 140-159/ DKB: 90–99 mmHg) hastalarında yaşlı hastaları da kapsayacak şekilde (&gt;65 yaş, &lt; 80 yaş olmak üzere) yaşam tarzı değişikliklerine ilave olarak antihipertansif ilaç tedavisi başlanmalıdır.</a:t>
            </a:r>
          </a:p>
          <a:p>
            <a:endParaRPr lang="tr-TR" dirty="0"/>
          </a:p>
          <a:p>
            <a:r>
              <a:rPr lang="tr-TR" dirty="0"/>
              <a:t>Tüm hastalarda tedavi hedefleri 130/80 mmHg veya daha düşük iken, &lt;65 yaş hastalarda önerilen 120-129 mmHg arası KB değerleridir</a:t>
            </a:r>
          </a:p>
          <a:p>
            <a:r>
              <a:rPr lang="tr-TR" dirty="0"/>
              <a:t>Kronolojik yaştan ziyade kırılganlık düzeyi ve biyolojik yaş KB düşürücü ilaçların tolere edilebilirliğini ve faydasını belirler. 65 yaş üstü hastalar için tedavi hedef değerleri 130-139 mmHg’dir. Olumsuz etkilere yol açabileceğinden, hedefler asla &lt;120mmHg olmamalıdır. </a:t>
            </a:r>
          </a:p>
          <a:p>
            <a:r>
              <a:rPr lang="tr-TR" dirty="0"/>
              <a:t>2018 kılavuzu KB’yi düşürmede çoğu hastada başlangıç tedavisi olarak ikili ilaç kombinasyonunu önermektedir. HT kontrolündeki en önemli faktörlerden birisinin de ilaç uyumu olduğu belirtilerek, ikili hatta üçlü kombinasyonların tek tablet olarak verilmesinin KB kontrolünde etkin olacağı vurgulanmaktadır.</a:t>
            </a:r>
          </a:p>
          <a:p>
            <a:r>
              <a:rPr lang="tr-TR" dirty="0"/>
              <a:t>https://jag.journalagent.com/tahd/pdfs/TAHD_23_2_78_84.pdf</a:t>
            </a:r>
          </a:p>
        </p:txBody>
      </p:sp>
      <p:sp>
        <p:nvSpPr>
          <p:cNvPr id="4" name="Slayt Numarası Yer Tutucusu 3"/>
          <p:cNvSpPr>
            <a:spLocks noGrp="1"/>
          </p:cNvSpPr>
          <p:nvPr>
            <p:ph type="sldNum" sz="quarter" idx="5"/>
          </p:nvPr>
        </p:nvSpPr>
        <p:spPr/>
        <p:txBody>
          <a:bodyPr/>
          <a:lstStyle/>
          <a:p>
            <a:fld id="{17B3A36C-90A6-485A-BCBE-E6D7023F5872}" type="slidenum">
              <a:rPr lang="tr-TR" smtClean="0"/>
              <a:t>49</a:t>
            </a:fld>
            <a:endParaRPr lang="tr-TR"/>
          </a:p>
        </p:txBody>
      </p:sp>
    </p:spTree>
    <p:extLst>
      <p:ext uri="{BB962C8B-B14F-4D97-AF65-F5344CB8AC3E}">
        <p14:creationId xmlns:p14="http://schemas.microsoft.com/office/powerpoint/2010/main" val="421211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B3A36C-90A6-485A-BCBE-E6D7023F5872}" type="slidenum">
              <a:rPr lang="tr-TR" smtClean="0"/>
              <a:t>53</a:t>
            </a:fld>
            <a:endParaRPr lang="tr-TR"/>
          </a:p>
        </p:txBody>
      </p:sp>
    </p:spTree>
    <p:extLst>
      <p:ext uri="{BB962C8B-B14F-4D97-AF65-F5344CB8AC3E}">
        <p14:creationId xmlns:p14="http://schemas.microsoft.com/office/powerpoint/2010/main" val="272793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p>
        </p:txBody>
      </p:sp>
      <p:sp>
        <p:nvSpPr>
          <p:cNvPr id="4" name="Slayt Numarası Yer Tutucusu 3"/>
          <p:cNvSpPr>
            <a:spLocks noGrp="1"/>
          </p:cNvSpPr>
          <p:nvPr>
            <p:ph type="sldNum" sz="quarter" idx="5"/>
          </p:nvPr>
        </p:nvSpPr>
        <p:spPr/>
        <p:txBody>
          <a:bodyPr/>
          <a:lstStyle/>
          <a:p>
            <a:fld id="{17B3A36C-90A6-485A-BCBE-E6D7023F5872}" type="slidenum">
              <a:rPr lang="tr-TR" smtClean="0"/>
              <a:t>7</a:t>
            </a:fld>
            <a:endParaRPr lang="tr-TR"/>
          </a:p>
        </p:txBody>
      </p:sp>
    </p:spTree>
    <p:extLst>
      <p:ext uri="{BB962C8B-B14F-4D97-AF65-F5344CB8AC3E}">
        <p14:creationId xmlns:p14="http://schemas.microsoft.com/office/powerpoint/2010/main" val="1261349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B3A36C-90A6-485A-BCBE-E6D7023F5872}" type="slidenum">
              <a:rPr lang="tr-TR" smtClean="0"/>
              <a:t>56</a:t>
            </a:fld>
            <a:endParaRPr lang="tr-TR"/>
          </a:p>
        </p:txBody>
      </p:sp>
    </p:spTree>
    <p:extLst>
      <p:ext uri="{BB962C8B-B14F-4D97-AF65-F5344CB8AC3E}">
        <p14:creationId xmlns:p14="http://schemas.microsoft.com/office/powerpoint/2010/main" val="391232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Herhangi bir risk faktörü ya da özel bir durumu olmayan hastalarda, sınırlı veriler uzun etkili bir ACEI veya ARB ile DHP KKB kombinasyon tedavisinin kardiyovasküler hastalık ve kronik böbrek yetmezliği gelişme riskini düşürdüğünü gösterdiğinden, tedaviye bu kombinasyonla 100 HİPERTANSİYON TANI ve TEDAVİ KILAVUZU başlanması düşünülebilir . Obezitesi olan bir hastada ise tedaviye </a:t>
            </a:r>
            <a:r>
              <a:rPr lang="tr-TR" dirty="0" err="1"/>
              <a:t>HCTZD’nin</a:t>
            </a:r>
            <a:r>
              <a:rPr lang="tr-TR" dirty="0"/>
              <a:t> ACEI veya ARB ile kombinasyonuyla başlanabilir. Eğer hastanın eşlik eden özel bir riski veya hastalığı varsa, bu durum kombinasyon için seçilecek ajana yön verebilir. Örneğin hastanın konjestif kalp yetmezliği varsa ACEI veya ARB grubuna bir </a:t>
            </a:r>
            <a:r>
              <a:rPr lang="tr-TR" dirty="0" err="1"/>
              <a:t>loop</a:t>
            </a:r>
            <a:r>
              <a:rPr lang="tr-TR" dirty="0"/>
              <a:t> diüretiği ya da bir </a:t>
            </a:r>
            <a:r>
              <a:rPr lang="tr-TR" dirty="0" err="1"/>
              <a:t>mineralokortikoid</a:t>
            </a:r>
            <a:r>
              <a:rPr lang="tr-TR" dirty="0"/>
              <a:t> antagonisti eklemek uygun olabilir. Yakın zamanda geçirilmiş miyokard enfarktüsü öyküsü varsa ACEI veya ARB grubu bir ilaca beta-</a:t>
            </a:r>
            <a:r>
              <a:rPr lang="tr-TR" dirty="0" err="1"/>
              <a:t>bloker</a:t>
            </a:r>
            <a:r>
              <a:rPr lang="tr-TR" dirty="0"/>
              <a:t> eklenmesi düşünülebilir. Hasta tek başına uzun etkili bir ACEI veya ARB kullanıyorsa tedaviye uzun etkili bir DHP KKB eklenmesiyle kronik böbrek yetmezliği ve kardiyovasküler olay riski düşebilir (9). Benzer biçimde DHP KKB kullanan bir hastada tedaviye ACE veya ARB eklenmesi iyi bir seçenek olabilir. Tek başında diüretik kullanan hastalarda ise diüretik kesilip DHP </a:t>
            </a:r>
            <a:r>
              <a:rPr lang="tr-TR" dirty="0" err="1"/>
              <a:t>KKB’ye</a:t>
            </a:r>
            <a:r>
              <a:rPr lang="tr-TR" dirty="0"/>
              <a:t> ek olarak ACEI veya ARB kombinasyonu başlamak akılcı olabilir. Özel durumları nedeniyle tek başına beta </a:t>
            </a:r>
            <a:r>
              <a:rPr lang="tr-TR" dirty="0" err="1"/>
              <a:t>bloker</a:t>
            </a:r>
            <a:r>
              <a:rPr lang="tr-TR" dirty="0"/>
              <a:t> kullanan hastalarda ise, beta </a:t>
            </a:r>
            <a:r>
              <a:rPr lang="tr-TR" dirty="0" err="1"/>
              <a:t>blokerin</a:t>
            </a:r>
            <a:r>
              <a:rPr lang="tr-TR" dirty="0"/>
              <a:t> renin sekresyonunu azaltması nedeniyle, tedaviye ACEI veya ARB eklenmesi kan basıncı kontrolünü sağlama açısından yetersiz kalacağından, ikinci ilaç olarak KKB veya </a:t>
            </a:r>
            <a:r>
              <a:rPr lang="tr-TR" dirty="0" err="1"/>
              <a:t>tiyazit</a:t>
            </a:r>
            <a:r>
              <a:rPr lang="tr-TR" dirty="0"/>
              <a:t> grubu bir diüretik seçmek uygun olabilir (18). Herhangi bir anti-hipertansife alfa-</a:t>
            </a:r>
            <a:r>
              <a:rPr lang="tr-TR" dirty="0" err="1"/>
              <a:t>bloker</a:t>
            </a:r>
            <a:r>
              <a:rPr lang="tr-TR" dirty="0"/>
              <a:t> eklenecek ise hastada </a:t>
            </a:r>
            <a:r>
              <a:rPr lang="tr-TR" dirty="0" err="1"/>
              <a:t>benign</a:t>
            </a:r>
            <a:r>
              <a:rPr lang="tr-TR" dirty="0"/>
              <a:t> prostat hiperplazisi gibi özel bir durum varlığında önerilebilir. Beta-</a:t>
            </a:r>
            <a:r>
              <a:rPr lang="tr-TR" dirty="0" err="1"/>
              <a:t>blokerin</a:t>
            </a:r>
            <a:r>
              <a:rPr lang="tr-TR" dirty="0"/>
              <a:t> </a:t>
            </a:r>
            <a:r>
              <a:rPr lang="tr-TR" dirty="0" err="1"/>
              <a:t>verapamil</a:t>
            </a:r>
            <a:r>
              <a:rPr lang="tr-TR" dirty="0"/>
              <a:t> veya </a:t>
            </a:r>
            <a:r>
              <a:rPr lang="tr-TR" dirty="0" err="1"/>
              <a:t>diltiazem</a:t>
            </a:r>
            <a:r>
              <a:rPr lang="tr-TR" dirty="0"/>
              <a:t> gibi </a:t>
            </a:r>
            <a:r>
              <a:rPr lang="tr-TR" dirty="0" err="1"/>
              <a:t>non</a:t>
            </a:r>
            <a:r>
              <a:rPr lang="tr-TR" dirty="0"/>
              <a:t>-DHP KKB ile kombinasyonu ciddi bradikardiye neden olabileceğinden tercih edilmemelidir. </a:t>
            </a:r>
          </a:p>
          <a:p>
            <a:r>
              <a:rPr lang="tr-TR" dirty="0"/>
              <a:t>Kombinasyon tedavisinde sabit dozlu kombine tabletlerin yeri Kombinasyon tedavisin en önemli dezavantajı, özellikle yandaş hastalıkları nedeniyle çoklu ilaç kullanmak zorunda olan hastalardaki tedaviye uyum sorunudur. Kolay reçetelenebilir olmaları ile sabit doz ikili ilaç kombinasyonları iyi birer seçenek gibi görünse de, dozların hekim tarafından titre edilemiyor olması bir dezavantajdır. </a:t>
            </a:r>
          </a:p>
          <a:p>
            <a:endParaRPr lang="tr-TR" dirty="0"/>
          </a:p>
        </p:txBody>
      </p:sp>
      <p:sp>
        <p:nvSpPr>
          <p:cNvPr id="4" name="Slayt Numarası Yer Tutucusu 3"/>
          <p:cNvSpPr>
            <a:spLocks noGrp="1"/>
          </p:cNvSpPr>
          <p:nvPr>
            <p:ph type="sldNum" sz="quarter" idx="5"/>
          </p:nvPr>
        </p:nvSpPr>
        <p:spPr/>
        <p:txBody>
          <a:bodyPr/>
          <a:lstStyle/>
          <a:p>
            <a:fld id="{17B3A36C-90A6-485A-BCBE-E6D7023F5872}" type="slidenum">
              <a:rPr lang="tr-TR" smtClean="0"/>
              <a:t>58</a:t>
            </a:fld>
            <a:endParaRPr lang="tr-TR"/>
          </a:p>
        </p:txBody>
      </p:sp>
    </p:spTree>
    <p:extLst>
      <p:ext uri="{BB962C8B-B14F-4D97-AF65-F5344CB8AC3E}">
        <p14:creationId xmlns:p14="http://schemas.microsoft.com/office/powerpoint/2010/main" val="4122242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Hipertansiyon (HT) yaşlıda en sık görülen sağlık problemlerinden birisi olup sıklığı %70-80’lere ulaşmaktadır. Ülkemizdeki hipertansiyon sıklığı </a:t>
            </a:r>
            <a:r>
              <a:rPr lang="tr-TR" dirty="0" err="1"/>
              <a:t>Türk</a:t>
            </a:r>
            <a:r>
              <a:rPr lang="tr-TR" dirty="0"/>
              <a:t> Hipertansiyon Prevalans </a:t>
            </a:r>
            <a:r>
              <a:rPr lang="tr-TR" dirty="0" err="1"/>
              <a:t>Çalışmasında</a:t>
            </a:r>
            <a:r>
              <a:rPr lang="tr-TR" dirty="0"/>
              <a:t> ≥65 yaş </a:t>
            </a:r>
            <a:r>
              <a:rPr lang="tr-TR" dirty="0" err="1"/>
              <a:t>popülasyonda</a:t>
            </a:r>
            <a:r>
              <a:rPr lang="tr-TR" dirty="0"/>
              <a:t> %75,1, PatenT-2 </a:t>
            </a:r>
            <a:r>
              <a:rPr lang="tr-TR" dirty="0" err="1"/>
              <a:t>çalışmasında</a:t>
            </a:r>
            <a:r>
              <a:rPr lang="tr-TR" dirty="0"/>
              <a:t> 60-69 yaş arasındakilerde %67,9, 70-79 yaş arasında %85,2, 80 yaş ve üzerindekilerde ise %76,3 olarak rapor </a:t>
            </a:r>
            <a:r>
              <a:rPr lang="tr-TR" dirty="0" err="1"/>
              <a:t>edilmiştir</a:t>
            </a:r>
            <a:r>
              <a:rPr lang="tr-T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a:t>
            </a:r>
            <a:r>
              <a:rPr lang="tr-TR" dirty="0" err="1"/>
              <a:t>Türkiyenin</a:t>
            </a:r>
            <a:r>
              <a:rPr lang="tr-TR" dirty="0"/>
              <a:t> yedi farklı coğrafi bölgesinde yapılan TEMD HT çalışmasında, yaşla birlikte HT sıklığının arttığı, 20-29 yaş grubu ile karşılaştırıldığında HT riskinin 60-69 yaşları arasında 6.8 kat, 70-79 yaşları arasında 9.7 kat, 80 yaş ve üzerinde ise 6.4 kat arttığı bildirilmiştir.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Sistolik ve diyastolik kan basıncı 30-79 yaş arasında kadınlarda yüksek tespit edilirken,</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80 yaş ve üzerindekilerde ise erkeklerde daha yüksek olarak tespit edilmiştir.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Kan basıncı yüksekliği çok ileri yaşlarda bile önemli bir kardiyovasküler (KV) risk faktörüdür.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50-60 yaşına kadar hem sistolik hem de diyastolik kan basıncı tedrici olarak artar. 60 yaşından sonra ise, genelde, sistolik kan basıncı artmaya devam ederken diyastolik kan basıncı sabit kalır ve sonra da düşmeye başlar. Yaşlanmayla ortaya çıkan sistolik kan basıncındaki artış ve diyastolik kan </a:t>
            </a:r>
            <a:r>
              <a:rPr lang="tr-TR" dirty="0" err="1"/>
              <a:t>basıncaki</a:t>
            </a:r>
            <a:r>
              <a:rPr lang="tr-TR" dirty="0"/>
              <a:t> azalma ve artmış nabız basıncının en önemli nedeni yaşla birlikte giderek artan </a:t>
            </a:r>
            <a:r>
              <a:rPr lang="tr-TR" dirty="0" err="1"/>
              <a:t>arteryel</a:t>
            </a:r>
            <a:r>
              <a:rPr lang="tr-TR" dirty="0"/>
              <a:t> sertliktir. </a:t>
            </a:r>
            <a:r>
              <a:rPr lang="tr-TR" dirty="0" err="1"/>
              <a:t>Arteryel</a:t>
            </a:r>
            <a:r>
              <a:rPr lang="tr-TR" dirty="0"/>
              <a:t> sertlik arttıkça artan nabız dalga hızı, sistolik kan basıncı artışına, diyastolik kan basıncında düşmeye ve sonuçta nabız basıncının artmasına neden olur. Yaşlanmayla ortaya çıkan sistolik kan basıncı ve nabız basıncındaki artış, diyastolik kan basıncı yüksekliğinden daha önemli bir KV risk faktörüdür</a:t>
            </a:r>
          </a:p>
          <a:p>
            <a:endParaRPr lang="tr-TR" dirty="0"/>
          </a:p>
        </p:txBody>
      </p:sp>
      <p:sp>
        <p:nvSpPr>
          <p:cNvPr id="4" name="Slayt Numarası Yer Tutucusu 3"/>
          <p:cNvSpPr>
            <a:spLocks noGrp="1"/>
          </p:cNvSpPr>
          <p:nvPr>
            <p:ph type="sldNum" sz="quarter" idx="5"/>
          </p:nvPr>
        </p:nvSpPr>
        <p:spPr/>
        <p:txBody>
          <a:bodyPr/>
          <a:lstStyle/>
          <a:p>
            <a:fld id="{17B3A36C-90A6-485A-BCBE-E6D7023F5872}" type="slidenum">
              <a:rPr lang="tr-TR" smtClean="0"/>
              <a:t>60</a:t>
            </a:fld>
            <a:endParaRPr lang="tr-TR"/>
          </a:p>
        </p:txBody>
      </p:sp>
    </p:spTree>
    <p:extLst>
      <p:ext uri="{BB962C8B-B14F-4D97-AF65-F5344CB8AC3E}">
        <p14:creationId xmlns:p14="http://schemas.microsoft.com/office/powerpoint/2010/main" val="550225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B3A36C-90A6-485A-BCBE-E6D7023F5872}" type="slidenum">
              <a:rPr lang="tr-TR" smtClean="0"/>
              <a:t>61</a:t>
            </a:fld>
            <a:endParaRPr lang="tr-TR"/>
          </a:p>
        </p:txBody>
      </p:sp>
    </p:spTree>
    <p:extLst>
      <p:ext uri="{BB962C8B-B14F-4D97-AF65-F5344CB8AC3E}">
        <p14:creationId xmlns:p14="http://schemas.microsoft.com/office/powerpoint/2010/main" val="334479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Gebelikte hipertansiyon 3 farklı şekilde izlenmektedir: 1. Daha önce hipertansiyon tanısı olan hastada gebelik, 2. Gebelikte tanı alan hipertansiyon, 3. </a:t>
            </a:r>
            <a:r>
              <a:rPr lang="tr-TR" dirty="0" err="1"/>
              <a:t>Preeklampsi</a:t>
            </a:r>
            <a:r>
              <a:rPr lang="tr-TR" dirty="0"/>
              <a:t> (fetal ve </a:t>
            </a:r>
            <a:r>
              <a:rPr lang="tr-TR" dirty="0" err="1"/>
              <a:t>maternal</a:t>
            </a:r>
            <a:r>
              <a:rPr lang="tr-TR" dirty="0"/>
              <a:t> risklerde ciddi artış ve </a:t>
            </a:r>
            <a:r>
              <a:rPr lang="tr-TR" dirty="0" err="1"/>
              <a:t>proteinüri</a:t>
            </a:r>
            <a:r>
              <a:rPr lang="tr-TR" dirty="0"/>
              <a:t> ile beraber seyreden hipertansiyon) Gebelerde hipertansiyon tanısı gebe olmayan kişilerle aynı şekilde konur </a:t>
            </a:r>
            <a:r>
              <a:rPr lang="tr-TR" dirty="0" err="1"/>
              <a:t>Preeklampsi</a:t>
            </a:r>
            <a:r>
              <a:rPr lang="tr-TR" dirty="0"/>
              <a:t> ciddi komplikasyonlara neden olabildiğinden gebelik süresince her prenatal vizitte kan basıncı ölçümü yapılarak </a:t>
            </a:r>
            <a:r>
              <a:rPr lang="tr-TR" dirty="0" err="1"/>
              <a:t>preeklampsi</a:t>
            </a:r>
            <a:r>
              <a:rPr lang="tr-TR" dirty="0"/>
              <a:t> taraması önerilmektedir</a:t>
            </a:r>
          </a:p>
        </p:txBody>
      </p:sp>
      <p:sp>
        <p:nvSpPr>
          <p:cNvPr id="4" name="Slayt Numarası Yer Tutucusu 3"/>
          <p:cNvSpPr>
            <a:spLocks noGrp="1"/>
          </p:cNvSpPr>
          <p:nvPr>
            <p:ph type="sldNum" sz="quarter" idx="5"/>
          </p:nvPr>
        </p:nvSpPr>
        <p:spPr/>
        <p:txBody>
          <a:bodyPr/>
          <a:lstStyle/>
          <a:p>
            <a:fld id="{17B3A36C-90A6-485A-BCBE-E6D7023F5872}" type="slidenum">
              <a:rPr lang="tr-TR" smtClean="0"/>
              <a:t>64</a:t>
            </a:fld>
            <a:endParaRPr lang="tr-TR"/>
          </a:p>
        </p:txBody>
      </p:sp>
    </p:spTree>
    <p:extLst>
      <p:ext uri="{BB962C8B-B14F-4D97-AF65-F5344CB8AC3E}">
        <p14:creationId xmlns:p14="http://schemas.microsoft.com/office/powerpoint/2010/main" val="4137494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Bilinen tüm antihipertansif ilaçlar anne sütüne geçmektedir. Ancak geçiş çok düşük konsantrasyondadır Ancak </a:t>
            </a:r>
            <a:r>
              <a:rPr lang="tr-TR" dirty="0" err="1"/>
              <a:t>propranolol</a:t>
            </a:r>
            <a:r>
              <a:rPr lang="tr-TR" dirty="0"/>
              <a:t> ve </a:t>
            </a:r>
            <a:r>
              <a:rPr lang="tr-TR" dirty="0" err="1"/>
              <a:t>nifedipin’in</a:t>
            </a:r>
            <a:r>
              <a:rPr lang="tr-TR" dirty="0"/>
              <a:t> anne sütündeki konsantrasyonu </a:t>
            </a:r>
            <a:r>
              <a:rPr lang="tr-TR" dirty="0" err="1"/>
              <a:t>maternal</a:t>
            </a:r>
            <a:r>
              <a:rPr lang="tr-TR" dirty="0"/>
              <a:t> plazma ile aynıdır. Bu nedenle, bu iki ilaç laktasyonda mümkünse kullanılmamalıdır </a:t>
            </a:r>
            <a:r>
              <a:rPr lang="tr-TR" dirty="0" err="1"/>
              <a:t>Metildopa’nın</a:t>
            </a:r>
            <a:r>
              <a:rPr lang="tr-TR" dirty="0"/>
              <a:t> </a:t>
            </a:r>
            <a:r>
              <a:rPr lang="tr-TR" dirty="0" err="1"/>
              <a:t>postpartum</a:t>
            </a:r>
            <a:r>
              <a:rPr lang="tr-TR" dirty="0"/>
              <a:t> depresyonla ilişkili </a:t>
            </a:r>
            <a:r>
              <a:rPr lang="tr-TR" dirty="0" err="1"/>
              <a:t>olabileceğ</a:t>
            </a:r>
            <a:endParaRPr lang="tr-TR" dirty="0"/>
          </a:p>
          <a:p>
            <a:endParaRPr lang="tr-TR" dirty="0"/>
          </a:p>
        </p:txBody>
      </p:sp>
      <p:sp>
        <p:nvSpPr>
          <p:cNvPr id="4" name="Slayt Numarası Yer Tutucusu 3"/>
          <p:cNvSpPr>
            <a:spLocks noGrp="1"/>
          </p:cNvSpPr>
          <p:nvPr>
            <p:ph type="sldNum" sz="quarter" idx="5"/>
          </p:nvPr>
        </p:nvSpPr>
        <p:spPr/>
        <p:txBody>
          <a:bodyPr/>
          <a:lstStyle/>
          <a:p>
            <a:fld id="{17B3A36C-90A6-485A-BCBE-E6D7023F5872}" type="slidenum">
              <a:rPr lang="tr-TR" smtClean="0"/>
              <a:t>66</a:t>
            </a:fld>
            <a:endParaRPr lang="tr-TR"/>
          </a:p>
        </p:txBody>
      </p:sp>
    </p:spTree>
    <p:extLst>
      <p:ext uri="{BB962C8B-B14F-4D97-AF65-F5344CB8AC3E}">
        <p14:creationId xmlns:p14="http://schemas.microsoft.com/office/powerpoint/2010/main" val="1254758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7B3A36C-90A6-485A-BCBE-E6D7023F5872}" type="slidenum">
              <a:rPr lang="tr-TR" smtClean="0"/>
              <a:t>67</a:t>
            </a:fld>
            <a:endParaRPr lang="tr-TR"/>
          </a:p>
        </p:txBody>
      </p:sp>
    </p:spTree>
    <p:extLst>
      <p:ext uri="{BB962C8B-B14F-4D97-AF65-F5344CB8AC3E}">
        <p14:creationId xmlns:p14="http://schemas.microsoft.com/office/powerpoint/2010/main" val="72102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İzole sistolik?</a:t>
            </a:r>
          </a:p>
        </p:txBody>
      </p:sp>
      <p:sp>
        <p:nvSpPr>
          <p:cNvPr id="4" name="Slayt Numarası Yer Tutucusu 3"/>
          <p:cNvSpPr>
            <a:spLocks noGrp="1"/>
          </p:cNvSpPr>
          <p:nvPr>
            <p:ph type="sldNum" sz="quarter" idx="5"/>
          </p:nvPr>
        </p:nvSpPr>
        <p:spPr/>
        <p:txBody>
          <a:bodyPr/>
          <a:lstStyle/>
          <a:p>
            <a:fld id="{17B3A36C-90A6-485A-BCBE-E6D7023F5872}" type="slidenum">
              <a:rPr lang="tr-TR" smtClean="0"/>
              <a:t>9</a:t>
            </a:fld>
            <a:endParaRPr lang="tr-TR"/>
          </a:p>
        </p:txBody>
      </p:sp>
    </p:spTree>
    <p:extLst>
      <p:ext uri="{BB962C8B-B14F-4D97-AF65-F5344CB8AC3E}">
        <p14:creationId xmlns:p14="http://schemas.microsoft.com/office/powerpoint/2010/main" val="115539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r>
              <a:rPr lang="tr-TR" dirty="0" err="1"/>
              <a:t>Joint</a:t>
            </a:r>
            <a:r>
              <a:rPr lang="tr-TR" dirty="0"/>
              <a:t> </a:t>
            </a:r>
            <a:r>
              <a:rPr lang="tr-TR" dirty="0" err="1"/>
              <a:t>National</a:t>
            </a:r>
            <a:r>
              <a:rPr lang="tr-TR" dirty="0"/>
              <a:t> </a:t>
            </a:r>
            <a:r>
              <a:rPr lang="tr-TR" dirty="0" err="1"/>
              <a:t>Committee</a:t>
            </a:r>
            <a:r>
              <a:rPr lang="tr-TR" dirty="0"/>
              <a:t>)JNC-8’de anahtar noktalar • 60 yaş ve üzeri popülasyonda ≥150/90 mmHg KB değerlerinde tıbbi tedavi başlanmalı;  HEDEF &lt;150/90</a:t>
            </a:r>
          </a:p>
          <a:p>
            <a:r>
              <a:rPr lang="tr-TR" dirty="0"/>
              <a:t>60 yaşından genç erişkinlerde, ≥140/90 mmHg KB değerlerinde tıbbi tedavi başlamalı; HEDEF &lt;140/90</a:t>
            </a:r>
          </a:p>
          <a:p>
            <a:r>
              <a:rPr lang="tr-TR" dirty="0"/>
              <a:t>JNC-8 ile ilgili en önemli tartışma noktaları, kapsamlı olmaması, medikal kuruluşlarca çokça desteklenmemesi ve yeterli veri tabanına dayanmamasıdır. </a:t>
            </a:r>
          </a:p>
          <a:p>
            <a:r>
              <a:rPr lang="tr-TR" dirty="0"/>
              <a:t>JNC-8’in diğer eleştirildiği bir nokta da, sıkı KB kontrolünden en fazla fayda göreceğine inanılan 60 yaş ve üzeri hasta popülasyonunda KB hedefini daha kabul edilebilir düzeyde hedeflemesidir. Yeni yayımlanan bu kılavuzun önemli ölçüde, ilk sonuçları 2016’da açıklanan SPRINT (</a:t>
            </a:r>
            <a:r>
              <a:rPr lang="tr-TR" dirty="0" err="1"/>
              <a:t>Systolic</a:t>
            </a:r>
            <a:r>
              <a:rPr lang="tr-TR" dirty="0"/>
              <a:t> Blood </a:t>
            </a:r>
            <a:r>
              <a:rPr lang="tr-TR" dirty="0" err="1"/>
              <a:t>Pressure</a:t>
            </a:r>
            <a:r>
              <a:rPr lang="tr-TR" dirty="0"/>
              <a:t> </a:t>
            </a:r>
            <a:r>
              <a:rPr lang="tr-TR" dirty="0" err="1"/>
              <a:t>Reduction</a:t>
            </a:r>
            <a:r>
              <a:rPr lang="tr-TR" dirty="0"/>
              <a:t> </a:t>
            </a:r>
            <a:r>
              <a:rPr lang="tr-TR" dirty="0" err="1"/>
              <a:t>Intervention</a:t>
            </a:r>
            <a:r>
              <a:rPr lang="tr-TR" dirty="0"/>
              <a:t> Trial) çalışmasından etkilendiği gözlenmektedir.(4) Bu çalışmada diyabet, inme veya ileri derece kronik böbrek yetmezliği (KBY) olmayan, yüksek KVH riski taşıyan hastalarda kardiyovasküler hastalıklara (KVH) bağlı olay (ölüm, miyokard infarktüsü, inme, konjestif kalp yetmezliği, böbrek yetmezliği) ve tüm sebeplere bağlı mortaliteyi azaltmak için, KB hedefinin 140 mmHg’dan daha düşük değerlerde olması yerine, 120 mmHg’dan düşük değerlerde olmasının daha üstün olduğu sonucuna ulaşılmıştır.</a:t>
            </a:r>
          </a:p>
          <a:p>
            <a:r>
              <a:rPr lang="tr-TR" dirty="0"/>
              <a:t>Daha düşük KB değerlerini hedefleme görüşünün temel çıkış noktası, daha fazla insanı KV olaydan koruma isteğidir. KV olayların yaklaşık %50’si, 120-140 mmHg arasındaki KB değerlerinde olmaktadır</a:t>
            </a:r>
          </a:p>
        </p:txBody>
      </p:sp>
      <p:sp>
        <p:nvSpPr>
          <p:cNvPr id="4" name="Slayt Numarası Yer Tutucusu 3"/>
          <p:cNvSpPr>
            <a:spLocks noGrp="1"/>
          </p:cNvSpPr>
          <p:nvPr>
            <p:ph type="sldNum" sz="quarter" idx="5"/>
          </p:nvPr>
        </p:nvSpPr>
        <p:spPr/>
        <p:txBody>
          <a:bodyPr/>
          <a:lstStyle/>
          <a:p>
            <a:fld id="{17B3A36C-90A6-485A-BCBE-E6D7023F5872}" type="slidenum">
              <a:rPr lang="tr-TR" smtClean="0"/>
              <a:t>10</a:t>
            </a:fld>
            <a:endParaRPr lang="tr-TR"/>
          </a:p>
        </p:txBody>
      </p:sp>
    </p:spTree>
    <p:extLst>
      <p:ext uri="{BB962C8B-B14F-4D97-AF65-F5344CB8AC3E}">
        <p14:creationId xmlns:p14="http://schemas.microsoft.com/office/powerpoint/2010/main" val="257029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2017 Kasım ayında Amerikan Kardiyoloji Derneği/Amerika Kalp Birliği (ACC/AHA) tarafından yayımlanan yeni kılavuza göre hipertansiyon (HT) eşik değerleri aşağı çekilmiştir. Önceden 140/90mmHg üstü hipertansiyon olarak adlandırılırken; yeni kılavuzla 130- 139 mmHg sistolik veya 80-89 mmHg diyastolik değerleri Evre 1 HT olarak sınıflandırılmıştır. </a:t>
            </a:r>
            <a:r>
              <a:rPr lang="tr-TR" dirty="0" err="1"/>
              <a:t>Prehipertansiyon</a:t>
            </a:r>
            <a:r>
              <a:rPr lang="tr-TR" dirty="0"/>
              <a:t> olarak bilinen kan basıncı (KB) değerlerinin, Evre 1 olarak sınıflandırılması kardiyovasküler olay gelişimini önlemek amacıyla yapılmıştır. </a:t>
            </a:r>
          </a:p>
          <a:p>
            <a:r>
              <a:rPr lang="tr-TR" dirty="0"/>
              <a:t>Yeni belirlenen sınır değerler ile Amerika’daki yetişkin popülasyonun %46’sının HT tanısı alacağı, önceki değerler ile HT tanısı alan hasta oranlarının %32 olduğu belirtilmektedir. r. Yeni eşik değerlerin Amerikan nüfusuna yansıtılması ile yüksek KB prevalansı 45 yaşından genç yetişkin erkeklerde 3 kat, 45 yaşından genç yetişkin kadınlarda ise 2 kat artmış olacaktır. Kılavuz yazarları, antihipertansif tedavi gerektiren hasta sayısındaki artışın ise daha düşük olacağını belirtmektedir.</a:t>
            </a:r>
          </a:p>
          <a:p>
            <a:r>
              <a:rPr lang="tr-TR" dirty="0"/>
              <a:t> Tedavinin altta yatan kardiyovasküler risk durumuna göre şekillendirilmesi ve yaşam tarzı değişikleri ile kombine edilmesi gerektiği belirtilmiştir</a:t>
            </a:r>
          </a:p>
          <a:p>
            <a:r>
              <a:rPr lang="tr-TR" dirty="0"/>
              <a:t>pratik açısından </a:t>
            </a:r>
            <a:r>
              <a:rPr lang="tr-TR" dirty="0" err="1"/>
              <a:t>çekinceleri;KB</a:t>
            </a:r>
            <a:r>
              <a:rPr lang="tr-TR" dirty="0"/>
              <a:t> değerlerinin daha aşağı değerlere çekilmesi için artacak ilaç maliyetleri, tedavi uyum sorunları, özellikle yaşlı hastalarda yaşanabilecek komplikasyonlar ve anksiyete artışı sayılabilir. Yayımlanan çok sayıda HT kılavuzuna rağmen, tedavi yönetiminde ana belirleyicinin aile hekimliğinin en önemli özelliklerinden hasta merkezli bütüncül yaklaşım olduğu </a:t>
            </a:r>
            <a:r>
              <a:rPr lang="tr-TR" dirty="0" err="1"/>
              <a:t>değerlendirilmektedi</a:t>
            </a:r>
            <a:endParaRPr lang="tr-TR" dirty="0"/>
          </a:p>
          <a:p>
            <a:endParaRPr lang="tr-TR" dirty="0"/>
          </a:p>
          <a:p>
            <a:r>
              <a:rPr lang="tr-TR" dirty="0"/>
              <a:t>AAFP (</a:t>
            </a:r>
            <a:r>
              <a:rPr lang="tr-TR" dirty="0" err="1"/>
              <a:t>American</a:t>
            </a:r>
            <a:r>
              <a:rPr lang="tr-TR" dirty="0"/>
              <a:t> Academy of </a:t>
            </a:r>
            <a:r>
              <a:rPr lang="tr-TR" dirty="0" err="1"/>
              <a:t>Family</a:t>
            </a:r>
            <a:r>
              <a:rPr lang="tr-TR" dirty="0"/>
              <a:t> </a:t>
            </a:r>
            <a:r>
              <a:rPr lang="tr-TR" dirty="0" err="1"/>
              <a:t>Physicians</a:t>
            </a:r>
            <a:r>
              <a:rPr lang="tr-TR" dirty="0"/>
              <a:t>) ise ACC/</a:t>
            </a:r>
            <a:r>
              <a:rPr lang="tr-TR" dirty="0" err="1"/>
              <a:t>AHA’nın</a:t>
            </a:r>
            <a:r>
              <a:rPr lang="tr-TR" dirty="0"/>
              <a:t> yayımladığı yeni kılavuzu günlük pratikte uygulamayacağını belirtmiştir</a:t>
            </a:r>
          </a:p>
          <a:p>
            <a:r>
              <a:rPr lang="tr-TR" dirty="0"/>
              <a:t>AAFP ve ACP (</a:t>
            </a:r>
            <a:r>
              <a:rPr lang="tr-TR" dirty="0" err="1"/>
              <a:t>American</a:t>
            </a:r>
            <a:r>
              <a:rPr lang="tr-TR" dirty="0"/>
              <a:t> </a:t>
            </a:r>
            <a:r>
              <a:rPr lang="tr-TR" dirty="0" err="1"/>
              <a:t>College</a:t>
            </a:r>
            <a:r>
              <a:rPr lang="tr-TR" dirty="0"/>
              <a:t> of </a:t>
            </a:r>
            <a:r>
              <a:rPr lang="tr-TR" dirty="0" err="1"/>
              <a:t>Physicians</a:t>
            </a:r>
            <a:r>
              <a:rPr lang="tr-TR" dirty="0"/>
              <a:t>) 60 yaş üstü hastalardaki KB yüksekliğine odaklanan kendi klinik kılavuzlarını yayımlamıştır. Bu birleşik kılavuzun ana önerisi; 150 mmHg ve üzeri SKB değerlerine sahip 60 yaş ve daha yaşlı hasta grubunda, mortalite, inme ve kardiyak olayların gelişim riskini azaltmak için 150 mmHg altı KB değerlerinin hedeflenerek tedavinin başlanmasıdır.(8)</a:t>
            </a:r>
          </a:p>
          <a:p>
            <a:r>
              <a:rPr lang="tr-TR" dirty="0"/>
              <a:t>AAFP/ACP ve ACC/AHA kılavuzlarının sistemik incelenmesi sonucunda; her iki kılavuz da KV olayları azaltmada daha düşük KB hedeflerinin faydalı olabileceğini belirtmiştir. Bununla birlikte her türlü nedene bağlı mortalitede, Mİ veya </a:t>
            </a:r>
            <a:r>
              <a:rPr lang="tr-TR" dirty="0" err="1"/>
              <a:t>böbreketmezliğinde</a:t>
            </a:r>
            <a:r>
              <a:rPr lang="tr-TR" dirty="0"/>
              <a:t> açık bir fayda olduğu saptanmamıştır. Bu değerlendirmeden hareketle, AAFP ve ACP daha düşük KB değerlerinin hedeflenmesini, hasta merkezli değerlendirme sonrasında klinik durumlar da göz önünde bulundurularak yapılmasını önermektedir. Aile hekimlerinin HT yönetiminde hasta merkezli yaklaşarak, hastaların tıbbi öyküleri, risk faktörleri ve tercihleri dikkate alınarak tedavi başlamaları, potansiyel fayda-zarar ilişkisini değerlendirmeleri uygun olacaktır.(</a:t>
            </a:r>
          </a:p>
        </p:txBody>
      </p:sp>
      <p:sp>
        <p:nvSpPr>
          <p:cNvPr id="4" name="Slayt Numarası Yer Tutucusu 3"/>
          <p:cNvSpPr>
            <a:spLocks noGrp="1"/>
          </p:cNvSpPr>
          <p:nvPr>
            <p:ph type="sldNum" sz="quarter" idx="5"/>
          </p:nvPr>
        </p:nvSpPr>
        <p:spPr/>
        <p:txBody>
          <a:bodyPr/>
          <a:lstStyle/>
          <a:p>
            <a:fld id="{17B3A36C-90A6-485A-BCBE-E6D7023F5872}" type="slidenum">
              <a:rPr lang="tr-TR" smtClean="0"/>
              <a:t>11</a:t>
            </a:fld>
            <a:endParaRPr lang="tr-TR"/>
          </a:p>
        </p:txBody>
      </p:sp>
    </p:spTree>
    <p:extLst>
      <p:ext uri="{BB962C8B-B14F-4D97-AF65-F5344CB8AC3E}">
        <p14:creationId xmlns:p14="http://schemas.microsoft.com/office/powerpoint/2010/main" val="264797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!NO</a:t>
            </a:r>
          </a:p>
        </p:txBody>
      </p:sp>
      <p:sp>
        <p:nvSpPr>
          <p:cNvPr id="4" name="Slayt Numarası Yer Tutucusu 3"/>
          <p:cNvSpPr>
            <a:spLocks noGrp="1"/>
          </p:cNvSpPr>
          <p:nvPr>
            <p:ph type="sldNum" sz="quarter" idx="5"/>
          </p:nvPr>
        </p:nvSpPr>
        <p:spPr/>
        <p:txBody>
          <a:bodyPr/>
          <a:lstStyle/>
          <a:p>
            <a:fld id="{17B3A36C-90A6-485A-BCBE-E6D7023F5872}" type="slidenum">
              <a:rPr lang="tr-TR" smtClean="0"/>
              <a:t>12</a:t>
            </a:fld>
            <a:endParaRPr lang="tr-TR"/>
          </a:p>
        </p:txBody>
      </p:sp>
    </p:spTree>
    <p:extLst>
      <p:ext uri="{BB962C8B-B14F-4D97-AF65-F5344CB8AC3E}">
        <p14:creationId xmlns:p14="http://schemas.microsoft.com/office/powerpoint/2010/main" val="1009523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Türkiye Endokrinoloji ve Metabolizma Derneği olarak Türkiye’nin 7 farklı bölgesinde yapılan tarama sonucunda 20 yaş üzeri toplumun %41.4’ünde normal kan basıncı, %22.1’inde </a:t>
            </a:r>
            <a:r>
              <a:rPr lang="tr-TR" dirty="0" err="1"/>
              <a:t>prehipertansiyon</a:t>
            </a:r>
            <a:r>
              <a:rPr lang="tr-TR" dirty="0"/>
              <a:t>, %15.3’ünde evre 1 HT ve %21.2’inde evre 2 HT olduğu belirlenmiştir. Bu taramada %44.9 ile en yüksek HT sıklığı Karadeniz bölgesinde görülmüştür. Diyabet ve prediyabet prevalans ve risk faktörlerinin değerlendirildiği TURDEP-2 çalışmasında hipertansiyon prevalansı %31.4 olarak rapor edilmiştir</a:t>
            </a:r>
          </a:p>
          <a:p>
            <a:endParaRPr lang="tr-TR" dirty="0"/>
          </a:p>
          <a:p>
            <a:r>
              <a:rPr lang="tr-TR" dirty="0"/>
              <a:t>https://www.tuseb.gov.tr/tuhke/uploads/genel/files/hiper_tansiyon_rapor.pdf</a:t>
            </a:r>
          </a:p>
        </p:txBody>
      </p:sp>
      <p:sp>
        <p:nvSpPr>
          <p:cNvPr id="4" name="Slayt Numarası Yer Tutucusu 3"/>
          <p:cNvSpPr>
            <a:spLocks noGrp="1"/>
          </p:cNvSpPr>
          <p:nvPr>
            <p:ph type="sldNum" sz="quarter" idx="5"/>
          </p:nvPr>
        </p:nvSpPr>
        <p:spPr/>
        <p:txBody>
          <a:bodyPr/>
          <a:lstStyle/>
          <a:p>
            <a:fld id="{17B3A36C-90A6-485A-BCBE-E6D7023F5872}" type="slidenum">
              <a:rPr lang="tr-TR" smtClean="0"/>
              <a:t>13</a:t>
            </a:fld>
            <a:endParaRPr lang="tr-TR"/>
          </a:p>
        </p:txBody>
      </p:sp>
    </p:spTree>
    <p:extLst>
      <p:ext uri="{BB962C8B-B14F-4D97-AF65-F5344CB8AC3E}">
        <p14:creationId xmlns:p14="http://schemas.microsoft.com/office/powerpoint/2010/main" val="3686897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Ülkemizde hipertansiyon prevalansı ile ilgili ilk geniş kapsamlı çalışma “Türk Erişkinlerinde Kalp Hastalıkları ve Risk 8 HİPERTANSİYON TANI ve TEDAVİ KILAVUZU Faktörleri (TEKHARF)” çalışmasıdır. </a:t>
            </a:r>
          </a:p>
          <a:p>
            <a:pPr lvl="1"/>
            <a:r>
              <a:rPr lang="tr-TR" dirty="0"/>
              <a:t>%36.5 (Türkiye Endokrinoloji ve Metabolizma Derneği)</a:t>
            </a:r>
          </a:p>
          <a:p>
            <a:pPr lvl="1"/>
            <a:r>
              <a:rPr lang="tr-TR" dirty="0"/>
              <a:t>%33 (Türk Kardiyoloji Derneği) </a:t>
            </a:r>
          </a:p>
          <a:p>
            <a:pPr lvl="1"/>
            <a:r>
              <a:rPr lang="tr-TR" dirty="0"/>
              <a:t>%30.3 (Türk HT ve Böbrek Hastalıkları Derneği) arasında değişmektedir.</a:t>
            </a:r>
          </a:p>
          <a:p>
            <a:endParaRPr lang="tr-TR" dirty="0"/>
          </a:p>
        </p:txBody>
      </p:sp>
      <p:sp>
        <p:nvSpPr>
          <p:cNvPr id="4" name="Slayt Numarası Yer Tutucusu 3"/>
          <p:cNvSpPr>
            <a:spLocks noGrp="1"/>
          </p:cNvSpPr>
          <p:nvPr>
            <p:ph type="sldNum" sz="quarter" idx="5"/>
          </p:nvPr>
        </p:nvSpPr>
        <p:spPr/>
        <p:txBody>
          <a:bodyPr/>
          <a:lstStyle/>
          <a:p>
            <a:fld id="{17B3A36C-90A6-485A-BCBE-E6D7023F5872}" type="slidenum">
              <a:rPr lang="tr-TR" smtClean="0"/>
              <a:t>14</a:t>
            </a:fld>
            <a:endParaRPr lang="tr-TR"/>
          </a:p>
        </p:txBody>
      </p:sp>
    </p:spTree>
    <p:extLst>
      <p:ext uri="{BB962C8B-B14F-4D97-AF65-F5344CB8AC3E}">
        <p14:creationId xmlns:p14="http://schemas.microsoft.com/office/powerpoint/2010/main" val="4169691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675F50-C5AC-F096-3A79-08340EA060F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41567F9-C550-65AD-FA7B-C8C64835F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9B8C089-7E74-7FBB-C07E-3744F02EBBBE}"/>
              </a:ext>
            </a:extLst>
          </p:cNvPr>
          <p:cNvSpPr>
            <a:spLocks noGrp="1"/>
          </p:cNvSpPr>
          <p:nvPr>
            <p:ph type="dt" sz="half" idx="10"/>
          </p:nvPr>
        </p:nvSpPr>
        <p:spPr/>
        <p:txBody>
          <a:bodyPr/>
          <a:lstStyle/>
          <a:p>
            <a:fld id="{DBDD2075-3D24-4AC8-ABEB-47036D14291C}" type="datetimeFigureOut">
              <a:rPr lang="tr-TR" smtClean="0"/>
              <a:t>20.09.2022</a:t>
            </a:fld>
            <a:endParaRPr lang="tr-TR"/>
          </a:p>
        </p:txBody>
      </p:sp>
      <p:sp>
        <p:nvSpPr>
          <p:cNvPr id="5" name="Alt Bilgi Yer Tutucusu 4">
            <a:extLst>
              <a:ext uri="{FF2B5EF4-FFF2-40B4-BE49-F238E27FC236}">
                <a16:creationId xmlns:a16="http://schemas.microsoft.com/office/drawing/2014/main" id="{405761C3-E5F9-D2E0-063A-466F6DF8BB2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D95B880-858B-36FD-2558-9CB9DC74D4FF}"/>
              </a:ext>
            </a:extLst>
          </p:cNvPr>
          <p:cNvSpPr>
            <a:spLocks noGrp="1"/>
          </p:cNvSpPr>
          <p:nvPr>
            <p:ph type="sldNum" sz="quarter" idx="12"/>
          </p:nvPr>
        </p:nvSpPr>
        <p:spPr/>
        <p:txBody>
          <a:bodyPr/>
          <a:lstStyle/>
          <a:p>
            <a:fld id="{1D0E70D7-BB65-412D-BFF3-417C7B39A96E}" type="slidenum">
              <a:rPr lang="tr-TR" smtClean="0"/>
              <a:t>‹#›</a:t>
            </a:fld>
            <a:endParaRPr lang="tr-TR"/>
          </a:p>
        </p:txBody>
      </p:sp>
    </p:spTree>
    <p:extLst>
      <p:ext uri="{BB962C8B-B14F-4D97-AF65-F5344CB8AC3E}">
        <p14:creationId xmlns:p14="http://schemas.microsoft.com/office/powerpoint/2010/main" val="18751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B3E32A-525A-555B-6256-943000029F6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D54D31C-973F-12D1-644B-5D5F03B2847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B33EDC-9F3B-1000-C22E-7B1AF6FB294A}"/>
              </a:ext>
            </a:extLst>
          </p:cNvPr>
          <p:cNvSpPr>
            <a:spLocks noGrp="1"/>
          </p:cNvSpPr>
          <p:nvPr>
            <p:ph type="dt" sz="half" idx="10"/>
          </p:nvPr>
        </p:nvSpPr>
        <p:spPr/>
        <p:txBody>
          <a:bodyPr/>
          <a:lstStyle/>
          <a:p>
            <a:fld id="{DBDD2075-3D24-4AC8-ABEB-47036D14291C}" type="datetimeFigureOut">
              <a:rPr lang="tr-TR" smtClean="0"/>
              <a:t>20.09.2022</a:t>
            </a:fld>
            <a:endParaRPr lang="tr-TR"/>
          </a:p>
        </p:txBody>
      </p:sp>
      <p:sp>
        <p:nvSpPr>
          <p:cNvPr id="5" name="Alt Bilgi Yer Tutucusu 4">
            <a:extLst>
              <a:ext uri="{FF2B5EF4-FFF2-40B4-BE49-F238E27FC236}">
                <a16:creationId xmlns:a16="http://schemas.microsoft.com/office/drawing/2014/main" id="{6C9F2AEC-2911-161F-9D3C-F7C1D34FD8A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E8C6B2E-9721-050F-2025-64E5623A6C39}"/>
              </a:ext>
            </a:extLst>
          </p:cNvPr>
          <p:cNvSpPr>
            <a:spLocks noGrp="1"/>
          </p:cNvSpPr>
          <p:nvPr>
            <p:ph type="sldNum" sz="quarter" idx="12"/>
          </p:nvPr>
        </p:nvSpPr>
        <p:spPr/>
        <p:txBody>
          <a:bodyPr/>
          <a:lstStyle/>
          <a:p>
            <a:fld id="{1D0E70D7-BB65-412D-BFF3-417C7B39A96E}" type="slidenum">
              <a:rPr lang="tr-TR" smtClean="0"/>
              <a:t>‹#›</a:t>
            </a:fld>
            <a:endParaRPr lang="tr-TR"/>
          </a:p>
        </p:txBody>
      </p:sp>
    </p:spTree>
    <p:extLst>
      <p:ext uri="{BB962C8B-B14F-4D97-AF65-F5344CB8AC3E}">
        <p14:creationId xmlns:p14="http://schemas.microsoft.com/office/powerpoint/2010/main" val="183805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00C32DE-498B-F4B9-6573-32C6EE147F8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9CC40DD-EAF1-716D-998A-A2BC436ED7B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0025727-F554-6AD0-2346-CF7970304AAA}"/>
              </a:ext>
            </a:extLst>
          </p:cNvPr>
          <p:cNvSpPr>
            <a:spLocks noGrp="1"/>
          </p:cNvSpPr>
          <p:nvPr>
            <p:ph type="dt" sz="half" idx="10"/>
          </p:nvPr>
        </p:nvSpPr>
        <p:spPr/>
        <p:txBody>
          <a:bodyPr/>
          <a:lstStyle/>
          <a:p>
            <a:fld id="{DBDD2075-3D24-4AC8-ABEB-47036D14291C}" type="datetimeFigureOut">
              <a:rPr lang="tr-TR" smtClean="0"/>
              <a:t>20.09.2022</a:t>
            </a:fld>
            <a:endParaRPr lang="tr-TR"/>
          </a:p>
        </p:txBody>
      </p:sp>
      <p:sp>
        <p:nvSpPr>
          <p:cNvPr id="5" name="Alt Bilgi Yer Tutucusu 4">
            <a:extLst>
              <a:ext uri="{FF2B5EF4-FFF2-40B4-BE49-F238E27FC236}">
                <a16:creationId xmlns:a16="http://schemas.microsoft.com/office/drawing/2014/main" id="{BB07D4B3-B0E8-C5C3-856B-C00794D2FD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870AFAC-2620-4814-BAEA-B656269E208B}"/>
              </a:ext>
            </a:extLst>
          </p:cNvPr>
          <p:cNvSpPr>
            <a:spLocks noGrp="1"/>
          </p:cNvSpPr>
          <p:nvPr>
            <p:ph type="sldNum" sz="quarter" idx="12"/>
          </p:nvPr>
        </p:nvSpPr>
        <p:spPr/>
        <p:txBody>
          <a:bodyPr/>
          <a:lstStyle/>
          <a:p>
            <a:fld id="{1D0E70D7-BB65-412D-BFF3-417C7B39A96E}" type="slidenum">
              <a:rPr lang="tr-TR" smtClean="0"/>
              <a:t>‹#›</a:t>
            </a:fld>
            <a:endParaRPr lang="tr-TR"/>
          </a:p>
        </p:txBody>
      </p:sp>
    </p:spTree>
    <p:extLst>
      <p:ext uri="{BB962C8B-B14F-4D97-AF65-F5344CB8AC3E}">
        <p14:creationId xmlns:p14="http://schemas.microsoft.com/office/powerpoint/2010/main" val="196669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D5E405-7723-0D45-A2A5-477C634890E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B0BEC0-EC70-E0C4-4F6A-AC9CAC36895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121269A-5C73-4B2C-2106-8B111E66CFB7}"/>
              </a:ext>
            </a:extLst>
          </p:cNvPr>
          <p:cNvSpPr>
            <a:spLocks noGrp="1"/>
          </p:cNvSpPr>
          <p:nvPr>
            <p:ph type="dt" sz="half" idx="10"/>
          </p:nvPr>
        </p:nvSpPr>
        <p:spPr/>
        <p:txBody>
          <a:bodyPr/>
          <a:lstStyle/>
          <a:p>
            <a:fld id="{DBDD2075-3D24-4AC8-ABEB-47036D14291C}" type="datetimeFigureOut">
              <a:rPr lang="tr-TR" smtClean="0"/>
              <a:t>20.09.2022</a:t>
            </a:fld>
            <a:endParaRPr lang="tr-TR"/>
          </a:p>
        </p:txBody>
      </p:sp>
      <p:sp>
        <p:nvSpPr>
          <p:cNvPr id="5" name="Alt Bilgi Yer Tutucusu 4">
            <a:extLst>
              <a:ext uri="{FF2B5EF4-FFF2-40B4-BE49-F238E27FC236}">
                <a16:creationId xmlns:a16="http://schemas.microsoft.com/office/drawing/2014/main" id="{C08E59C6-4B88-6608-6590-483B3249793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8736CDA-4291-170A-937D-696E515EB5BF}"/>
              </a:ext>
            </a:extLst>
          </p:cNvPr>
          <p:cNvSpPr>
            <a:spLocks noGrp="1"/>
          </p:cNvSpPr>
          <p:nvPr>
            <p:ph type="sldNum" sz="quarter" idx="12"/>
          </p:nvPr>
        </p:nvSpPr>
        <p:spPr/>
        <p:txBody>
          <a:bodyPr/>
          <a:lstStyle/>
          <a:p>
            <a:fld id="{1D0E70D7-BB65-412D-BFF3-417C7B39A96E}" type="slidenum">
              <a:rPr lang="tr-TR" smtClean="0"/>
              <a:t>‹#›</a:t>
            </a:fld>
            <a:endParaRPr lang="tr-TR"/>
          </a:p>
        </p:txBody>
      </p:sp>
    </p:spTree>
    <p:extLst>
      <p:ext uri="{BB962C8B-B14F-4D97-AF65-F5344CB8AC3E}">
        <p14:creationId xmlns:p14="http://schemas.microsoft.com/office/powerpoint/2010/main" val="83115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6FC1FA-EC2D-49CA-C77A-4171F54E99F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6A344A2-834F-FD67-F76C-D5E5F00E39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A5E0B68-FFCD-0D8E-37E0-D5AA6CF17D9F}"/>
              </a:ext>
            </a:extLst>
          </p:cNvPr>
          <p:cNvSpPr>
            <a:spLocks noGrp="1"/>
          </p:cNvSpPr>
          <p:nvPr>
            <p:ph type="dt" sz="half" idx="10"/>
          </p:nvPr>
        </p:nvSpPr>
        <p:spPr/>
        <p:txBody>
          <a:bodyPr/>
          <a:lstStyle/>
          <a:p>
            <a:fld id="{DBDD2075-3D24-4AC8-ABEB-47036D14291C}" type="datetimeFigureOut">
              <a:rPr lang="tr-TR" smtClean="0"/>
              <a:t>20.09.2022</a:t>
            </a:fld>
            <a:endParaRPr lang="tr-TR"/>
          </a:p>
        </p:txBody>
      </p:sp>
      <p:sp>
        <p:nvSpPr>
          <p:cNvPr id="5" name="Alt Bilgi Yer Tutucusu 4">
            <a:extLst>
              <a:ext uri="{FF2B5EF4-FFF2-40B4-BE49-F238E27FC236}">
                <a16:creationId xmlns:a16="http://schemas.microsoft.com/office/drawing/2014/main" id="{D5317E4B-54E4-DF3B-71DD-0335C3DEB8F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D7A8046-C87A-CC65-33E0-20199BB05E80}"/>
              </a:ext>
            </a:extLst>
          </p:cNvPr>
          <p:cNvSpPr>
            <a:spLocks noGrp="1"/>
          </p:cNvSpPr>
          <p:nvPr>
            <p:ph type="sldNum" sz="quarter" idx="12"/>
          </p:nvPr>
        </p:nvSpPr>
        <p:spPr/>
        <p:txBody>
          <a:bodyPr/>
          <a:lstStyle/>
          <a:p>
            <a:fld id="{1D0E70D7-BB65-412D-BFF3-417C7B39A96E}" type="slidenum">
              <a:rPr lang="tr-TR" smtClean="0"/>
              <a:t>‹#›</a:t>
            </a:fld>
            <a:endParaRPr lang="tr-TR"/>
          </a:p>
        </p:txBody>
      </p:sp>
    </p:spTree>
    <p:extLst>
      <p:ext uri="{BB962C8B-B14F-4D97-AF65-F5344CB8AC3E}">
        <p14:creationId xmlns:p14="http://schemas.microsoft.com/office/powerpoint/2010/main" val="7677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3E33C4-B2FE-7249-01C9-3E8ABD21B5C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FDDE66C-C8B3-419D-8A7E-80AA01E140C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3369655-198D-EB74-9D8F-F2FD6BD59D0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02710FC-11DE-1FF5-7E6F-AFB21B3D85CF}"/>
              </a:ext>
            </a:extLst>
          </p:cNvPr>
          <p:cNvSpPr>
            <a:spLocks noGrp="1"/>
          </p:cNvSpPr>
          <p:nvPr>
            <p:ph type="dt" sz="half" idx="10"/>
          </p:nvPr>
        </p:nvSpPr>
        <p:spPr/>
        <p:txBody>
          <a:bodyPr/>
          <a:lstStyle/>
          <a:p>
            <a:fld id="{DBDD2075-3D24-4AC8-ABEB-47036D14291C}" type="datetimeFigureOut">
              <a:rPr lang="tr-TR" smtClean="0"/>
              <a:t>20.09.2022</a:t>
            </a:fld>
            <a:endParaRPr lang="tr-TR"/>
          </a:p>
        </p:txBody>
      </p:sp>
      <p:sp>
        <p:nvSpPr>
          <p:cNvPr id="6" name="Alt Bilgi Yer Tutucusu 5">
            <a:extLst>
              <a:ext uri="{FF2B5EF4-FFF2-40B4-BE49-F238E27FC236}">
                <a16:creationId xmlns:a16="http://schemas.microsoft.com/office/drawing/2014/main" id="{3D8B3774-2B91-AC42-9153-0E69ACC00BA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30F1CBE-9D26-90B3-D3CB-F2E7164EF322}"/>
              </a:ext>
            </a:extLst>
          </p:cNvPr>
          <p:cNvSpPr>
            <a:spLocks noGrp="1"/>
          </p:cNvSpPr>
          <p:nvPr>
            <p:ph type="sldNum" sz="quarter" idx="12"/>
          </p:nvPr>
        </p:nvSpPr>
        <p:spPr/>
        <p:txBody>
          <a:bodyPr/>
          <a:lstStyle/>
          <a:p>
            <a:fld id="{1D0E70D7-BB65-412D-BFF3-417C7B39A96E}" type="slidenum">
              <a:rPr lang="tr-TR" smtClean="0"/>
              <a:t>‹#›</a:t>
            </a:fld>
            <a:endParaRPr lang="tr-TR"/>
          </a:p>
        </p:txBody>
      </p:sp>
    </p:spTree>
    <p:extLst>
      <p:ext uri="{BB962C8B-B14F-4D97-AF65-F5344CB8AC3E}">
        <p14:creationId xmlns:p14="http://schemas.microsoft.com/office/powerpoint/2010/main" val="74340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6FE8E0-0D70-A489-F916-B2B550E98D3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182AE10-B1DF-617D-5A76-0090450002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90EBF41-2A68-6BED-19AB-7300995DBA4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730945E-5B38-A319-C5A0-0DC8620721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81F39D3-CE08-39E5-517D-B542A3000A4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BA7DD63-6982-7643-9F4B-BFA3E255639B}"/>
              </a:ext>
            </a:extLst>
          </p:cNvPr>
          <p:cNvSpPr>
            <a:spLocks noGrp="1"/>
          </p:cNvSpPr>
          <p:nvPr>
            <p:ph type="dt" sz="half" idx="10"/>
          </p:nvPr>
        </p:nvSpPr>
        <p:spPr/>
        <p:txBody>
          <a:bodyPr/>
          <a:lstStyle/>
          <a:p>
            <a:fld id="{DBDD2075-3D24-4AC8-ABEB-47036D14291C}" type="datetimeFigureOut">
              <a:rPr lang="tr-TR" smtClean="0"/>
              <a:t>20.09.2022</a:t>
            </a:fld>
            <a:endParaRPr lang="tr-TR"/>
          </a:p>
        </p:txBody>
      </p:sp>
      <p:sp>
        <p:nvSpPr>
          <p:cNvPr id="8" name="Alt Bilgi Yer Tutucusu 7">
            <a:extLst>
              <a:ext uri="{FF2B5EF4-FFF2-40B4-BE49-F238E27FC236}">
                <a16:creationId xmlns:a16="http://schemas.microsoft.com/office/drawing/2014/main" id="{47705C51-44DD-6783-0731-A028F10B9EC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9B19E38-2A59-0FD6-37CB-E4A30C071DD9}"/>
              </a:ext>
            </a:extLst>
          </p:cNvPr>
          <p:cNvSpPr>
            <a:spLocks noGrp="1"/>
          </p:cNvSpPr>
          <p:nvPr>
            <p:ph type="sldNum" sz="quarter" idx="12"/>
          </p:nvPr>
        </p:nvSpPr>
        <p:spPr/>
        <p:txBody>
          <a:bodyPr/>
          <a:lstStyle/>
          <a:p>
            <a:fld id="{1D0E70D7-BB65-412D-BFF3-417C7B39A96E}" type="slidenum">
              <a:rPr lang="tr-TR" smtClean="0"/>
              <a:t>‹#›</a:t>
            </a:fld>
            <a:endParaRPr lang="tr-TR"/>
          </a:p>
        </p:txBody>
      </p:sp>
    </p:spTree>
    <p:extLst>
      <p:ext uri="{BB962C8B-B14F-4D97-AF65-F5344CB8AC3E}">
        <p14:creationId xmlns:p14="http://schemas.microsoft.com/office/powerpoint/2010/main" val="118394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D5A448-5A06-A1A1-33F0-0C5E2027D4B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C541A41-6618-BDEF-26D7-AC545625DEFD}"/>
              </a:ext>
            </a:extLst>
          </p:cNvPr>
          <p:cNvSpPr>
            <a:spLocks noGrp="1"/>
          </p:cNvSpPr>
          <p:nvPr>
            <p:ph type="dt" sz="half" idx="10"/>
          </p:nvPr>
        </p:nvSpPr>
        <p:spPr/>
        <p:txBody>
          <a:bodyPr/>
          <a:lstStyle/>
          <a:p>
            <a:fld id="{DBDD2075-3D24-4AC8-ABEB-47036D14291C}" type="datetimeFigureOut">
              <a:rPr lang="tr-TR" smtClean="0"/>
              <a:t>20.09.2022</a:t>
            </a:fld>
            <a:endParaRPr lang="tr-TR"/>
          </a:p>
        </p:txBody>
      </p:sp>
      <p:sp>
        <p:nvSpPr>
          <p:cNvPr id="4" name="Alt Bilgi Yer Tutucusu 3">
            <a:extLst>
              <a:ext uri="{FF2B5EF4-FFF2-40B4-BE49-F238E27FC236}">
                <a16:creationId xmlns:a16="http://schemas.microsoft.com/office/drawing/2014/main" id="{FE9E646F-00DB-47C0-73B4-FA587268094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7865113-7D51-4EF6-EA51-170FBC040C53}"/>
              </a:ext>
            </a:extLst>
          </p:cNvPr>
          <p:cNvSpPr>
            <a:spLocks noGrp="1"/>
          </p:cNvSpPr>
          <p:nvPr>
            <p:ph type="sldNum" sz="quarter" idx="12"/>
          </p:nvPr>
        </p:nvSpPr>
        <p:spPr/>
        <p:txBody>
          <a:bodyPr/>
          <a:lstStyle/>
          <a:p>
            <a:fld id="{1D0E70D7-BB65-412D-BFF3-417C7B39A96E}" type="slidenum">
              <a:rPr lang="tr-TR" smtClean="0"/>
              <a:t>‹#›</a:t>
            </a:fld>
            <a:endParaRPr lang="tr-TR"/>
          </a:p>
        </p:txBody>
      </p:sp>
    </p:spTree>
    <p:extLst>
      <p:ext uri="{BB962C8B-B14F-4D97-AF65-F5344CB8AC3E}">
        <p14:creationId xmlns:p14="http://schemas.microsoft.com/office/powerpoint/2010/main" val="3534414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BEE7F37-5D17-B4E1-A30F-05C718810717}"/>
              </a:ext>
            </a:extLst>
          </p:cNvPr>
          <p:cNvSpPr>
            <a:spLocks noGrp="1"/>
          </p:cNvSpPr>
          <p:nvPr>
            <p:ph type="dt" sz="half" idx="10"/>
          </p:nvPr>
        </p:nvSpPr>
        <p:spPr/>
        <p:txBody>
          <a:bodyPr/>
          <a:lstStyle/>
          <a:p>
            <a:fld id="{DBDD2075-3D24-4AC8-ABEB-47036D14291C}" type="datetimeFigureOut">
              <a:rPr lang="tr-TR" smtClean="0"/>
              <a:t>20.09.2022</a:t>
            </a:fld>
            <a:endParaRPr lang="tr-TR"/>
          </a:p>
        </p:txBody>
      </p:sp>
      <p:sp>
        <p:nvSpPr>
          <p:cNvPr id="3" name="Alt Bilgi Yer Tutucusu 2">
            <a:extLst>
              <a:ext uri="{FF2B5EF4-FFF2-40B4-BE49-F238E27FC236}">
                <a16:creationId xmlns:a16="http://schemas.microsoft.com/office/drawing/2014/main" id="{BEA3326D-F5BC-6F9D-6845-5EE0EBD343C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1DEFB1C-A5A2-D850-EC56-750A9764E25E}"/>
              </a:ext>
            </a:extLst>
          </p:cNvPr>
          <p:cNvSpPr>
            <a:spLocks noGrp="1"/>
          </p:cNvSpPr>
          <p:nvPr>
            <p:ph type="sldNum" sz="quarter" idx="12"/>
          </p:nvPr>
        </p:nvSpPr>
        <p:spPr/>
        <p:txBody>
          <a:bodyPr/>
          <a:lstStyle/>
          <a:p>
            <a:fld id="{1D0E70D7-BB65-412D-BFF3-417C7B39A96E}" type="slidenum">
              <a:rPr lang="tr-TR" smtClean="0"/>
              <a:t>‹#›</a:t>
            </a:fld>
            <a:endParaRPr lang="tr-TR"/>
          </a:p>
        </p:txBody>
      </p:sp>
    </p:spTree>
    <p:extLst>
      <p:ext uri="{BB962C8B-B14F-4D97-AF65-F5344CB8AC3E}">
        <p14:creationId xmlns:p14="http://schemas.microsoft.com/office/powerpoint/2010/main" val="349479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C5DC7E-2D62-C017-AABF-762927ECE4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8977B33-C187-D124-C1B1-F81BBC54F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9E7DCB9-5059-3B06-ED16-67D04511F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6DCFDA-6A57-5712-28DC-023149964A4A}"/>
              </a:ext>
            </a:extLst>
          </p:cNvPr>
          <p:cNvSpPr>
            <a:spLocks noGrp="1"/>
          </p:cNvSpPr>
          <p:nvPr>
            <p:ph type="dt" sz="half" idx="10"/>
          </p:nvPr>
        </p:nvSpPr>
        <p:spPr/>
        <p:txBody>
          <a:bodyPr/>
          <a:lstStyle/>
          <a:p>
            <a:fld id="{DBDD2075-3D24-4AC8-ABEB-47036D14291C}" type="datetimeFigureOut">
              <a:rPr lang="tr-TR" smtClean="0"/>
              <a:t>20.09.2022</a:t>
            </a:fld>
            <a:endParaRPr lang="tr-TR"/>
          </a:p>
        </p:txBody>
      </p:sp>
      <p:sp>
        <p:nvSpPr>
          <p:cNvPr id="6" name="Alt Bilgi Yer Tutucusu 5">
            <a:extLst>
              <a:ext uri="{FF2B5EF4-FFF2-40B4-BE49-F238E27FC236}">
                <a16:creationId xmlns:a16="http://schemas.microsoft.com/office/drawing/2014/main" id="{8F29E3B7-8846-5167-40B9-07D1A31001F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8758F7E-A00A-8DBB-1186-7283B510E000}"/>
              </a:ext>
            </a:extLst>
          </p:cNvPr>
          <p:cNvSpPr>
            <a:spLocks noGrp="1"/>
          </p:cNvSpPr>
          <p:nvPr>
            <p:ph type="sldNum" sz="quarter" idx="12"/>
          </p:nvPr>
        </p:nvSpPr>
        <p:spPr/>
        <p:txBody>
          <a:bodyPr/>
          <a:lstStyle/>
          <a:p>
            <a:fld id="{1D0E70D7-BB65-412D-BFF3-417C7B39A96E}" type="slidenum">
              <a:rPr lang="tr-TR" smtClean="0"/>
              <a:t>‹#›</a:t>
            </a:fld>
            <a:endParaRPr lang="tr-TR"/>
          </a:p>
        </p:txBody>
      </p:sp>
    </p:spTree>
    <p:extLst>
      <p:ext uri="{BB962C8B-B14F-4D97-AF65-F5344CB8AC3E}">
        <p14:creationId xmlns:p14="http://schemas.microsoft.com/office/powerpoint/2010/main" val="328106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2317CD-C87E-178B-064F-FC7B232A9E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8CDF69C-49C3-F950-2E15-FBEDA7C3BF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6D151EE-C01C-110A-E982-DFDCC4137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5D0B801-54D4-9E02-6044-029DD07F356C}"/>
              </a:ext>
            </a:extLst>
          </p:cNvPr>
          <p:cNvSpPr>
            <a:spLocks noGrp="1"/>
          </p:cNvSpPr>
          <p:nvPr>
            <p:ph type="dt" sz="half" idx="10"/>
          </p:nvPr>
        </p:nvSpPr>
        <p:spPr/>
        <p:txBody>
          <a:bodyPr/>
          <a:lstStyle/>
          <a:p>
            <a:fld id="{DBDD2075-3D24-4AC8-ABEB-47036D14291C}" type="datetimeFigureOut">
              <a:rPr lang="tr-TR" smtClean="0"/>
              <a:t>20.09.2022</a:t>
            </a:fld>
            <a:endParaRPr lang="tr-TR"/>
          </a:p>
        </p:txBody>
      </p:sp>
      <p:sp>
        <p:nvSpPr>
          <p:cNvPr id="6" name="Alt Bilgi Yer Tutucusu 5">
            <a:extLst>
              <a:ext uri="{FF2B5EF4-FFF2-40B4-BE49-F238E27FC236}">
                <a16:creationId xmlns:a16="http://schemas.microsoft.com/office/drawing/2014/main" id="{3206EACA-FA3D-D0CA-B62A-69E42AFC8EB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B7C1F67-004C-5DD3-3BB7-2DE32B543CFB}"/>
              </a:ext>
            </a:extLst>
          </p:cNvPr>
          <p:cNvSpPr>
            <a:spLocks noGrp="1"/>
          </p:cNvSpPr>
          <p:nvPr>
            <p:ph type="sldNum" sz="quarter" idx="12"/>
          </p:nvPr>
        </p:nvSpPr>
        <p:spPr/>
        <p:txBody>
          <a:bodyPr/>
          <a:lstStyle/>
          <a:p>
            <a:fld id="{1D0E70D7-BB65-412D-BFF3-417C7B39A96E}" type="slidenum">
              <a:rPr lang="tr-TR" smtClean="0"/>
              <a:t>‹#›</a:t>
            </a:fld>
            <a:endParaRPr lang="tr-TR"/>
          </a:p>
        </p:txBody>
      </p:sp>
    </p:spTree>
    <p:extLst>
      <p:ext uri="{BB962C8B-B14F-4D97-AF65-F5344CB8AC3E}">
        <p14:creationId xmlns:p14="http://schemas.microsoft.com/office/powerpoint/2010/main" val="85461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076A93C-29B1-A229-7F6B-7830830B67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C8DB143-7F49-32EB-C8CD-4750923753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3883526-1EF6-A553-E99B-DAAA88E2D8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D2075-3D24-4AC8-ABEB-47036D14291C}" type="datetimeFigureOut">
              <a:rPr lang="tr-TR" smtClean="0"/>
              <a:t>20.09.2022</a:t>
            </a:fld>
            <a:endParaRPr lang="tr-TR"/>
          </a:p>
        </p:txBody>
      </p:sp>
      <p:sp>
        <p:nvSpPr>
          <p:cNvPr id="5" name="Alt Bilgi Yer Tutucusu 4">
            <a:extLst>
              <a:ext uri="{FF2B5EF4-FFF2-40B4-BE49-F238E27FC236}">
                <a16:creationId xmlns:a16="http://schemas.microsoft.com/office/drawing/2014/main" id="{284C8D8E-2343-AB26-22D9-DA8C22723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0D762F5-E84F-2EA6-3003-5D8E19B12B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E70D7-BB65-412D-BFF3-417C7B39A96E}" type="slidenum">
              <a:rPr lang="tr-TR" smtClean="0"/>
              <a:t>‹#›</a:t>
            </a:fld>
            <a:endParaRPr lang="tr-TR"/>
          </a:p>
        </p:txBody>
      </p:sp>
    </p:spTree>
    <p:extLst>
      <p:ext uri="{BB962C8B-B14F-4D97-AF65-F5344CB8AC3E}">
        <p14:creationId xmlns:p14="http://schemas.microsoft.com/office/powerpoint/2010/main" val="2721697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fif"/><Relationship Id="rId1" Type="http://schemas.openxmlformats.org/officeDocument/2006/relationships/slideLayout" Target="../slideLayouts/slideLayout2.xml"/><Relationship Id="rId4" Type="http://schemas.openxmlformats.org/officeDocument/2006/relationships/image" Target="../media/image25.jf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f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turkhipertansiyon.org/pdf/Onayli_Aletler_2017.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f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f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jpeg"/><Relationship Id="rId7"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4.jpeg"/><Relationship Id="rId10" Type="http://schemas.openxmlformats.org/officeDocument/2006/relationships/diagramColors" Target="../diagrams/colors1.xml"/><Relationship Id="rId4" Type="http://schemas.openxmlformats.org/officeDocument/2006/relationships/image" Target="../media/image3.jpeg"/><Relationship Id="rId9"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6.jpeg"/></Relationships>
</file>

<file path=ppt/slides/_rels/slide7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C9590D09-6917-5F29-FBBE-39969D688642}"/>
              </a:ext>
            </a:extLst>
          </p:cNvPr>
          <p:cNvPicPr>
            <a:picLocks noChangeAspect="1"/>
          </p:cNvPicPr>
          <p:nvPr/>
        </p:nvPicPr>
        <p:blipFill rotWithShape="1">
          <a:blip r:embed="rId2">
            <a:extLst>
              <a:ext uri="{28A0092B-C50C-407E-A947-70E740481C1C}">
                <a14:useLocalDpi xmlns:a14="http://schemas.microsoft.com/office/drawing/2010/main" val="0"/>
              </a:ext>
            </a:extLst>
          </a:blip>
          <a:srcRect l="20889"/>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3A6793E-3D31-9726-506E-FE2CAE438876}"/>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tr-TR" sz="5200">
                <a:solidFill>
                  <a:srgbClr val="FFFFFF"/>
                </a:solidFill>
              </a:rPr>
              <a:t>HİPERTANSİYON</a:t>
            </a:r>
          </a:p>
        </p:txBody>
      </p:sp>
      <p:sp>
        <p:nvSpPr>
          <p:cNvPr id="3" name="Alt Başlık 2">
            <a:extLst>
              <a:ext uri="{FF2B5EF4-FFF2-40B4-BE49-F238E27FC236}">
                <a16:creationId xmlns:a16="http://schemas.microsoft.com/office/drawing/2014/main" id="{E1590129-6F19-C908-6F80-20ED1C6F84CD}"/>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tr-TR" sz="2200" dirty="0">
                <a:solidFill>
                  <a:srgbClr val="FFFFFF"/>
                </a:solidFill>
                <a:cs typeface="Times New Roman" panose="02020603050405020304" pitchFamily="18" charset="0"/>
              </a:rPr>
              <a:t>Arş. Gör. </a:t>
            </a:r>
            <a:r>
              <a:rPr lang="tr-TR" sz="2200">
                <a:solidFill>
                  <a:srgbClr val="FFFFFF"/>
                </a:solidFill>
                <a:cs typeface="Times New Roman" panose="02020603050405020304" pitchFamily="18" charset="0"/>
              </a:rPr>
              <a:t>Dr. </a:t>
            </a:r>
            <a:r>
              <a:rPr lang="tr-TR" sz="2200" dirty="0">
                <a:solidFill>
                  <a:srgbClr val="FFFFFF"/>
                </a:solidFill>
                <a:cs typeface="Times New Roman" panose="02020603050405020304" pitchFamily="18" charset="0"/>
              </a:rPr>
              <a:t>Merve Çilenay SEMİR</a:t>
            </a:r>
          </a:p>
          <a:p>
            <a:r>
              <a:rPr lang="tr-TR" sz="2200" dirty="0">
                <a:solidFill>
                  <a:srgbClr val="FFFFFF"/>
                </a:solidFill>
                <a:cs typeface="Times New Roman" panose="02020603050405020304" pitchFamily="18" charset="0"/>
              </a:rPr>
              <a:t>KTÜ Aile Hekimliği Anabilim Dalı</a:t>
            </a:r>
          </a:p>
          <a:p>
            <a:r>
              <a:rPr lang="tr-TR" sz="2200" dirty="0">
                <a:solidFill>
                  <a:srgbClr val="FFFFFF"/>
                </a:solidFill>
                <a:cs typeface="Times New Roman" panose="02020603050405020304" pitchFamily="18" charset="0"/>
              </a:rPr>
              <a:t>20.09.2022</a:t>
            </a:r>
          </a:p>
          <a:p>
            <a:endParaRPr lang="tr-TR" sz="2200" dirty="0">
              <a:solidFill>
                <a:srgbClr val="FFFFFF"/>
              </a:solidFill>
            </a:endParaRPr>
          </a:p>
        </p:txBody>
      </p:sp>
    </p:spTree>
    <p:extLst>
      <p:ext uri="{BB962C8B-B14F-4D97-AF65-F5344CB8AC3E}">
        <p14:creationId xmlns:p14="http://schemas.microsoft.com/office/powerpoint/2010/main" val="1923498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203F7B-1491-4622-0EA8-B94594E37926}"/>
              </a:ext>
            </a:extLst>
          </p:cNvPr>
          <p:cNvSpPr>
            <a:spLocks noGrp="1"/>
          </p:cNvSpPr>
          <p:nvPr>
            <p:ph type="title"/>
          </p:nvPr>
        </p:nvSpPr>
        <p:spPr/>
        <p:txBody>
          <a:bodyPr/>
          <a:lstStyle/>
          <a:p>
            <a:r>
              <a:rPr lang="tr-TR" dirty="0"/>
              <a:t>JNC 8(JNC 2017) TANIM</a:t>
            </a:r>
          </a:p>
        </p:txBody>
      </p:sp>
      <p:pic>
        <p:nvPicPr>
          <p:cNvPr id="14" name="İçerik Yer Tutucusu 13" descr="tablo içeren bir resim&#10;&#10;Açıklama otomatik olarak oluşturuldu">
            <a:extLst>
              <a:ext uri="{FF2B5EF4-FFF2-40B4-BE49-F238E27FC236}">
                <a16:creationId xmlns:a16="http://schemas.microsoft.com/office/drawing/2014/main" id="{4A5F1C19-262A-D33B-E135-BFB7FD6961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2477" y="2100268"/>
            <a:ext cx="8835396" cy="3382300"/>
          </a:xfrm>
        </p:spPr>
      </p:pic>
    </p:spTree>
    <p:extLst>
      <p:ext uri="{BB962C8B-B14F-4D97-AF65-F5344CB8AC3E}">
        <p14:creationId xmlns:p14="http://schemas.microsoft.com/office/powerpoint/2010/main" val="79884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02E4A38-E6D7-9D64-7838-415423B54846}"/>
              </a:ext>
            </a:extLst>
          </p:cNvPr>
          <p:cNvSpPr>
            <a:spLocks noGrp="1"/>
          </p:cNvSpPr>
          <p:nvPr>
            <p:ph type="title"/>
          </p:nvPr>
        </p:nvSpPr>
        <p:spPr>
          <a:xfrm>
            <a:off x="-713678" y="340866"/>
            <a:ext cx="8285355" cy="2123119"/>
          </a:xfrm>
        </p:spPr>
        <p:txBody>
          <a:bodyPr anchor="ctr">
            <a:normAutofit/>
          </a:bodyPr>
          <a:lstStyle/>
          <a:p>
            <a:pPr algn="ctr"/>
            <a:r>
              <a:rPr lang="tr-TR" dirty="0"/>
              <a:t>AHA /ACC 2018 TANIM</a:t>
            </a:r>
            <a:br>
              <a:rPr lang="tr-TR" sz="3700" dirty="0"/>
            </a:br>
            <a:endParaRPr lang="tr-TR" sz="3700" dirty="0"/>
          </a:p>
        </p:txBody>
      </p:sp>
      <p:pic>
        <p:nvPicPr>
          <p:cNvPr id="8" name="Resim 7" descr="tablo içeren bir resim&#10;&#10;Açıklama otomatik olarak oluşturuldu">
            <a:extLst>
              <a:ext uri="{FF2B5EF4-FFF2-40B4-BE49-F238E27FC236}">
                <a16:creationId xmlns:a16="http://schemas.microsoft.com/office/drawing/2014/main" id="{351D4BDD-CB7C-9341-EFA1-47D5F8D2D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274" y="1925646"/>
            <a:ext cx="6752195" cy="3899393"/>
          </a:xfrm>
          <a:prstGeom prst="rect">
            <a:avLst/>
          </a:prstGeom>
        </p:spPr>
      </p:pic>
      <p:sp>
        <p:nvSpPr>
          <p:cNvPr id="13" name="Metin kutusu 12">
            <a:extLst>
              <a:ext uri="{FF2B5EF4-FFF2-40B4-BE49-F238E27FC236}">
                <a16:creationId xmlns:a16="http://schemas.microsoft.com/office/drawing/2014/main" id="{2B4C9F34-D51C-26B2-8853-528E75D1D9E2}"/>
              </a:ext>
            </a:extLst>
          </p:cNvPr>
          <p:cNvSpPr txBox="1"/>
          <p:nvPr/>
        </p:nvSpPr>
        <p:spPr>
          <a:xfrm>
            <a:off x="2895274" y="6592658"/>
            <a:ext cx="10207112" cy="246221"/>
          </a:xfrm>
          <a:prstGeom prst="rect">
            <a:avLst/>
          </a:prstGeom>
          <a:noFill/>
        </p:spPr>
        <p:txBody>
          <a:bodyPr wrap="square">
            <a:spAutoFit/>
          </a:bodyPr>
          <a:lstStyle/>
          <a:p>
            <a:r>
              <a:rPr lang="tr-TR" sz="1000" b="0" i="0" dirty="0">
                <a:solidFill>
                  <a:srgbClr val="363636"/>
                </a:solidFill>
                <a:effectLst/>
                <a:latin typeface="Roboto" panose="02000000000000000000" pitchFamily="2" charset="0"/>
              </a:rPr>
              <a:t>Yusuf Çetin Doğaner, Ümit Aydoğan. </a:t>
            </a:r>
            <a:r>
              <a:rPr lang="tr-TR" sz="1000" b="0" i="0" dirty="0" err="1">
                <a:solidFill>
                  <a:srgbClr val="363636"/>
                </a:solidFill>
                <a:effectLst/>
                <a:latin typeface="Roboto" panose="02000000000000000000" pitchFamily="2" charset="0"/>
              </a:rPr>
              <a:t>Which</a:t>
            </a:r>
            <a:r>
              <a:rPr lang="tr-TR" sz="1000" b="0" i="0" dirty="0">
                <a:solidFill>
                  <a:srgbClr val="363636"/>
                </a:solidFill>
                <a:effectLst/>
                <a:latin typeface="Roboto" panose="02000000000000000000" pitchFamily="2" charset="0"/>
              </a:rPr>
              <a:t> </a:t>
            </a:r>
            <a:r>
              <a:rPr lang="tr-TR" sz="1000" b="0" i="0" dirty="0" err="1">
                <a:solidFill>
                  <a:srgbClr val="363636"/>
                </a:solidFill>
                <a:effectLst/>
                <a:latin typeface="Roboto" panose="02000000000000000000" pitchFamily="2" charset="0"/>
              </a:rPr>
              <a:t>hypertension</a:t>
            </a:r>
            <a:r>
              <a:rPr lang="tr-TR" sz="1000" b="0" i="0" dirty="0">
                <a:solidFill>
                  <a:srgbClr val="363636"/>
                </a:solidFill>
                <a:effectLst/>
                <a:latin typeface="Roboto" panose="02000000000000000000" pitchFamily="2" charset="0"/>
              </a:rPr>
              <a:t> </a:t>
            </a:r>
            <a:r>
              <a:rPr lang="tr-TR" sz="1000" b="0" i="0" dirty="0" err="1">
                <a:solidFill>
                  <a:srgbClr val="363636"/>
                </a:solidFill>
                <a:effectLst/>
                <a:latin typeface="Roboto" panose="02000000000000000000" pitchFamily="2" charset="0"/>
              </a:rPr>
              <a:t>guideline</a:t>
            </a:r>
            <a:r>
              <a:rPr lang="tr-TR" sz="1000" b="0" i="0" dirty="0">
                <a:solidFill>
                  <a:srgbClr val="363636"/>
                </a:solidFill>
                <a:effectLst/>
                <a:latin typeface="Roboto" panose="02000000000000000000" pitchFamily="2" charset="0"/>
              </a:rPr>
              <a:t> </a:t>
            </a:r>
            <a:r>
              <a:rPr lang="tr-TR" sz="1000" b="0" i="0" dirty="0" err="1">
                <a:solidFill>
                  <a:srgbClr val="363636"/>
                </a:solidFill>
                <a:effectLst/>
                <a:latin typeface="Roboto" panose="02000000000000000000" pitchFamily="2" charset="0"/>
              </a:rPr>
              <a:t>and</a:t>
            </a:r>
            <a:r>
              <a:rPr lang="tr-TR" sz="1000" b="0" i="0" dirty="0">
                <a:solidFill>
                  <a:srgbClr val="363636"/>
                </a:solidFill>
                <a:effectLst/>
                <a:latin typeface="Roboto" panose="02000000000000000000" pitchFamily="2" charset="0"/>
              </a:rPr>
              <a:t> </a:t>
            </a:r>
            <a:r>
              <a:rPr lang="tr-TR" sz="1000" b="0" i="0" dirty="0" err="1">
                <a:solidFill>
                  <a:srgbClr val="363636"/>
                </a:solidFill>
                <a:effectLst/>
                <a:latin typeface="Roboto" panose="02000000000000000000" pitchFamily="2" charset="0"/>
              </a:rPr>
              <a:t>threshold</a:t>
            </a:r>
            <a:r>
              <a:rPr lang="tr-TR" sz="1000" b="0" i="0" dirty="0">
                <a:solidFill>
                  <a:srgbClr val="363636"/>
                </a:solidFill>
                <a:effectLst/>
                <a:latin typeface="Roboto" panose="02000000000000000000" pitchFamily="2" charset="0"/>
              </a:rPr>
              <a:t> </a:t>
            </a:r>
            <a:r>
              <a:rPr lang="tr-TR" sz="1000" b="0" i="0" dirty="0" err="1">
                <a:solidFill>
                  <a:srgbClr val="363636"/>
                </a:solidFill>
                <a:effectLst/>
                <a:latin typeface="Roboto" panose="02000000000000000000" pitchFamily="2" charset="0"/>
              </a:rPr>
              <a:t>values</a:t>
            </a:r>
            <a:r>
              <a:rPr lang="tr-TR" sz="1000" b="0" i="0" dirty="0">
                <a:solidFill>
                  <a:srgbClr val="363636"/>
                </a:solidFill>
                <a:effectLst/>
                <a:latin typeface="Roboto" panose="02000000000000000000" pitchFamily="2" charset="0"/>
              </a:rPr>
              <a:t>? New </a:t>
            </a:r>
            <a:r>
              <a:rPr lang="tr-TR" sz="1000" b="0" i="0" dirty="0" err="1">
                <a:solidFill>
                  <a:srgbClr val="363636"/>
                </a:solidFill>
                <a:effectLst/>
                <a:latin typeface="Roboto" panose="02000000000000000000" pitchFamily="2" charset="0"/>
              </a:rPr>
              <a:t>thresholds</a:t>
            </a:r>
            <a:r>
              <a:rPr lang="tr-TR" sz="1000" b="0" i="0" dirty="0">
                <a:solidFill>
                  <a:srgbClr val="363636"/>
                </a:solidFill>
                <a:effectLst/>
                <a:latin typeface="Roboto" panose="02000000000000000000" pitchFamily="2" charset="0"/>
              </a:rPr>
              <a:t> in </a:t>
            </a:r>
            <a:r>
              <a:rPr lang="tr-TR" sz="1000" b="0" i="0" dirty="0" err="1">
                <a:solidFill>
                  <a:srgbClr val="363636"/>
                </a:solidFill>
                <a:effectLst/>
                <a:latin typeface="Roboto" panose="02000000000000000000" pitchFamily="2" charset="0"/>
              </a:rPr>
              <a:t>hypertension</a:t>
            </a:r>
            <a:r>
              <a:rPr lang="tr-TR" sz="1000" b="0" i="0" dirty="0">
                <a:solidFill>
                  <a:srgbClr val="363636"/>
                </a:solidFill>
                <a:effectLst/>
                <a:latin typeface="Roboto" panose="02000000000000000000" pitchFamily="2" charset="0"/>
              </a:rPr>
              <a:t>. Türk Aile </a:t>
            </a:r>
            <a:r>
              <a:rPr lang="tr-TR" sz="1000" b="0" i="0" dirty="0" err="1">
                <a:solidFill>
                  <a:srgbClr val="363636"/>
                </a:solidFill>
                <a:effectLst/>
                <a:latin typeface="Roboto" panose="02000000000000000000" pitchFamily="2" charset="0"/>
              </a:rPr>
              <a:t>Hek</a:t>
            </a:r>
            <a:r>
              <a:rPr lang="tr-TR" sz="1000" b="0" i="0" dirty="0">
                <a:solidFill>
                  <a:srgbClr val="363636"/>
                </a:solidFill>
                <a:effectLst/>
                <a:latin typeface="Roboto" panose="02000000000000000000" pitchFamily="2" charset="0"/>
              </a:rPr>
              <a:t> </a:t>
            </a:r>
            <a:r>
              <a:rPr lang="tr-TR" sz="1000" b="0" i="0" dirty="0" err="1">
                <a:solidFill>
                  <a:srgbClr val="363636"/>
                </a:solidFill>
                <a:effectLst/>
                <a:latin typeface="Roboto" panose="02000000000000000000" pitchFamily="2" charset="0"/>
              </a:rPr>
              <a:t>Derg</a:t>
            </a:r>
            <a:r>
              <a:rPr lang="tr-TR" sz="1000" b="0" i="0" dirty="0">
                <a:solidFill>
                  <a:srgbClr val="363636"/>
                </a:solidFill>
                <a:effectLst/>
                <a:latin typeface="Roboto" panose="02000000000000000000" pitchFamily="2" charset="0"/>
              </a:rPr>
              <a:t>. 2019; 23(2): 78-84</a:t>
            </a:r>
            <a:endParaRPr lang="tr-TR" sz="1000" dirty="0"/>
          </a:p>
        </p:txBody>
      </p:sp>
      <p:sp>
        <p:nvSpPr>
          <p:cNvPr id="16" name="İçerik Yer Tutucusu 15">
            <a:extLst>
              <a:ext uri="{FF2B5EF4-FFF2-40B4-BE49-F238E27FC236}">
                <a16:creationId xmlns:a16="http://schemas.microsoft.com/office/drawing/2014/main" id="{C029A823-74DD-D264-1A4A-A9F897D75EA4}"/>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453440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7BDFA2-6E49-014B-812C-88F1E9CB9BD9}"/>
              </a:ext>
            </a:extLst>
          </p:cNvPr>
          <p:cNvSpPr>
            <a:spLocks noGrp="1"/>
          </p:cNvSpPr>
          <p:nvPr>
            <p:ph type="title"/>
          </p:nvPr>
        </p:nvSpPr>
        <p:spPr>
          <a:xfrm>
            <a:off x="8325852" y="1118937"/>
            <a:ext cx="3404937" cy="2683187"/>
          </a:xfrm>
        </p:spPr>
        <p:txBody>
          <a:bodyPr vert="horz" lIns="91440" tIns="45720" rIns="91440" bIns="45720" rtlCol="0" anchor="b">
            <a:normAutofit/>
          </a:bodyPr>
          <a:lstStyle/>
          <a:p>
            <a:r>
              <a:rPr lang="en-US" sz="3700" kern="1200">
                <a:solidFill>
                  <a:schemeClr val="tx2"/>
                </a:solidFill>
                <a:latin typeface="+mj-lt"/>
                <a:ea typeface="+mj-ea"/>
                <a:cs typeface="+mj-cs"/>
              </a:rPr>
              <a:t>TÜRK HİPERTANSİYON UZLAŞI RAPORU 2019 TANIM</a:t>
            </a:r>
          </a:p>
        </p:txBody>
      </p:sp>
      <p:pic>
        <p:nvPicPr>
          <p:cNvPr id="5" name="İçerik Yer Tutucusu 4" descr="tablo içeren bir resim&#10;&#10;Açıklama otomatik olarak oluşturuldu">
            <a:extLst>
              <a:ext uri="{FF2B5EF4-FFF2-40B4-BE49-F238E27FC236}">
                <a16:creationId xmlns:a16="http://schemas.microsoft.com/office/drawing/2014/main" id="{3EF3BD8D-1EB7-5613-0A1A-C98B19FC8F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4672" y="1641439"/>
            <a:ext cx="6137549" cy="3575122"/>
          </a:xfrm>
          <a:prstGeom prst="rect">
            <a:avLst/>
          </a:prstGeom>
        </p:spPr>
      </p:pic>
      <p:sp>
        <p:nvSpPr>
          <p:cNvPr id="11" name="Metin kutusu 10">
            <a:extLst>
              <a:ext uri="{FF2B5EF4-FFF2-40B4-BE49-F238E27FC236}">
                <a16:creationId xmlns:a16="http://schemas.microsoft.com/office/drawing/2014/main" id="{353F9253-0F3F-88F7-B862-84D7E428F17F}"/>
              </a:ext>
            </a:extLst>
          </p:cNvPr>
          <p:cNvSpPr txBox="1"/>
          <p:nvPr/>
        </p:nvSpPr>
        <p:spPr>
          <a:xfrm>
            <a:off x="2609286" y="6611779"/>
            <a:ext cx="11433131" cy="246221"/>
          </a:xfrm>
          <a:prstGeom prst="rect">
            <a:avLst/>
          </a:prstGeom>
          <a:noFill/>
        </p:spPr>
        <p:txBody>
          <a:bodyPr wrap="square">
            <a:spAutoFit/>
          </a:bodyPr>
          <a:lstStyle/>
          <a:p>
            <a:r>
              <a:rPr lang="tr-TR" sz="1000" b="0" i="0" dirty="0">
                <a:solidFill>
                  <a:srgbClr val="212121"/>
                </a:solidFill>
                <a:effectLst/>
                <a:latin typeface="BlinkMacSystemFont"/>
              </a:rPr>
              <a:t>Aydoğdu S, Güler K, Bayram F, Altun B, Derici Ü, Abacı A, </a:t>
            </a:r>
            <a:r>
              <a:rPr lang="tr-TR" sz="1000" b="0" i="0" dirty="0" err="1">
                <a:solidFill>
                  <a:srgbClr val="212121"/>
                </a:solidFill>
                <a:effectLst/>
                <a:latin typeface="BlinkMacSystemFont"/>
              </a:rPr>
              <a:t>Tükek</a:t>
            </a:r>
            <a:r>
              <a:rPr lang="tr-TR" sz="1000" b="0" i="0" dirty="0">
                <a:solidFill>
                  <a:srgbClr val="212121"/>
                </a:solidFill>
                <a:effectLst/>
                <a:latin typeface="BlinkMacSystemFont"/>
              </a:rPr>
              <a:t> T, Sabuncu T, Arıcı M, Erdem Y, </a:t>
            </a:r>
            <a:r>
              <a:rPr lang="tr-TR" sz="1000" b="0" i="0" dirty="0" err="1">
                <a:solidFill>
                  <a:srgbClr val="212121"/>
                </a:solidFill>
                <a:effectLst/>
                <a:latin typeface="BlinkMacSystemFont"/>
              </a:rPr>
              <a:t>Özin</a:t>
            </a:r>
            <a:r>
              <a:rPr lang="tr-TR" sz="1000" b="0" i="0" dirty="0">
                <a:solidFill>
                  <a:srgbClr val="212121"/>
                </a:solidFill>
                <a:effectLst/>
                <a:latin typeface="BlinkMacSystemFont"/>
              </a:rPr>
              <a:t> B, Sahin İ, Ertürk Ş, </a:t>
            </a:r>
            <a:r>
              <a:rPr lang="tr-TR" sz="1000" b="0" i="0" dirty="0" err="1">
                <a:solidFill>
                  <a:srgbClr val="212121"/>
                </a:solidFill>
                <a:effectLst/>
                <a:latin typeface="BlinkMacSystemFont"/>
              </a:rPr>
              <a:t>Bitigen</a:t>
            </a:r>
            <a:r>
              <a:rPr lang="tr-TR" sz="1000" b="0" i="0" dirty="0">
                <a:solidFill>
                  <a:srgbClr val="212121"/>
                </a:solidFill>
                <a:effectLst/>
                <a:latin typeface="BlinkMacSystemFont"/>
              </a:rPr>
              <a:t> A, </a:t>
            </a:r>
            <a:r>
              <a:rPr lang="tr-TR" sz="1000" b="0" i="0" dirty="0" err="1">
                <a:solidFill>
                  <a:srgbClr val="212121"/>
                </a:solidFill>
                <a:effectLst/>
                <a:latin typeface="BlinkMacSystemFont"/>
              </a:rPr>
              <a:t>Tokgözoğlu</a:t>
            </a:r>
            <a:r>
              <a:rPr lang="tr-TR" sz="1000" b="0" i="0" dirty="0">
                <a:solidFill>
                  <a:srgbClr val="212121"/>
                </a:solidFill>
                <a:effectLst/>
                <a:latin typeface="BlinkMacSystemFont"/>
              </a:rPr>
              <a:t> L. Türk Hipertansiyon Uzlaşı Raporu 2019 </a:t>
            </a:r>
            <a:endParaRPr lang="tr-TR" sz="1000" dirty="0"/>
          </a:p>
        </p:txBody>
      </p:sp>
    </p:spTree>
    <p:extLst>
      <p:ext uri="{BB962C8B-B14F-4D97-AF65-F5344CB8AC3E}">
        <p14:creationId xmlns:p14="http://schemas.microsoft.com/office/powerpoint/2010/main" val="116570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28" name="Freeform: Shape 27">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9" name="Freeform: Shape 28">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 name="Freeform: Shape 29">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1" name="Freeform: Shape 30">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3" name="Group 32">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34" name="Freeform: Shape 33">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Başlık 1">
            <a:extLst>
              <a:ext uri="{FF2B5EF4-FFF2-40B4-BE49-F238E27FC236}">
                <a16:creationId xmlns:a16="http://schemas.microsoft.com/office/drawing/2014/main" id="{0B346D83-06C2-18A2-7975-A14881E46714}"/>
              </a:ext>
            </a:extLst>
          </p:cNvPr>
          <p:cNvSpPr>
            <a:spLocks noGrp="1"/>
          </p:cNvSpPr>
          <p:nvPr>
            <p:ph type="title"/>
          </p:nvPr>
        </p:nvSpPr>
        <p:spPr>
          <a:xfrm>
            <a:off x="804672" y="802955"/>
            <a:ext cx="5145024" cy="1454051"/>
          </a:xfrm>
        </p:spPr>
        <p:txBody>
          <a:bodyPr anchor="b">
            <a:normAutofit/>
          </a:bodyPr>
          <a:lstStyle/>
          <a:p>
            <a:r>
              <a:rPr lang="tr-TR" sz="3600">
                <a:solidFill>
                  <a:schemeClr val="tx2"/>
                </a:solidFill>
              </a:rPr>
              <a:t>EPİDEMİYOLOJİ</a:t>
            </a:r>
          </a:p>
        </p:txBody>
      </p:sp>
      <p:pic>
        <p:nvPicPr>
          <p:cNvPr id="5" name="Resim 4" descr="metin içeren bir resim&#10;&#10;Açıklama otomatik olarak oluşturuldu">
            <a:extLst>
              <a:ext uri="{FF2B5EF4-FFF2-40B4-BE49-F238E27FC236}">
                <a16:creationId xmlns:a16="http://schemas.microsoft.com/office/drawing/2014/main" id="{2CD8B335-9782-369B-1122-7DBF1CC3A0E3}"/>
              </a:ext>
            </a:extLst>
          </p:cNvPr>
          <p:cNvPicPr>
            <a:picLocks noChangeAspect="1"/>
          </p:cNvPicPr>
          <p:nvPr/>
        </p:nvPicPr>
        <p:blipFill>
          <a:blip r:embed="rId3"/>
          <a:stretch>
            <a:fillRect/>
          </a:stretch>
        </p:blipFill>
        <p:spPr>
          <a:xfrm>
            <a:off x="6198853" y="394118"/>
            <a:ext cx="2629372" cy="1472448"/>
          </a:xfrm>
          <a:prstGeom prst="rect">
            <a:avLst/>
          </a:prstGeom>
        </p:spPr>
      </p:pic>
      <p:sp>
        <p:nvSpPr>
          <p:cNvPr id="3" name="İçerik Yer Tutucusu 2">
            <a:extLst>
              <a:ext uri="{FF2B5EF4-FFF2-40B4-BE49-F238E27FC236}">
                <a16:creationId xmlns:a16="http://schemas.microsoft.com/office/drawing/2014/main" id="{5EC27DCF-4ABC-82C1-D864-609DCE335369}"/>
              </a:ext>
            </a:extLst>
          </p:cNvPr>
          <p:cNvSpPr>
            <a:spLocks noGrp="1"/>
          </p:cNvSpPr>
          <p:nvPr>
            <p:ph idx="1"/>
          </p:nvPr>
        </p:nvSpPr>
        <p:spPr>
          <a:xfrm>
            <a:off x="804672" y="2421682"/>
            <a:ext cx="4553909" cy="3639289"/>
          </a:xfrm>
        </p:spPr>
        <p:txBody>
          <a:bodyPr anchor="ctr">
            <a:normAutofit/>
          </a:bodyPr>
          <a:lstStyle/>
          <a:p>
            <a:r>
              <a:rPr lang="tr-TR" sz="1700" dirty="0">
                <a:solidFill>
                  <a:schemeClr val="tx2"/>
                </a:solidFill>
              </a:rPr>
              <a:t>Hipertansiyon en sık görülen önlenebilir ve tedavi edilebilir bir kronik hastalıktır. </a:t>
            </a:r>
          </a:p>
          <a:p>
            <a:r>
              <a:rPr lang="tr-TR" sz="1700" dirty="0">
                <a:solidFill>
                  <a:schemeClr val="tx2"/>
                </a:solidFill>
              </a:rPr>
              <a:t>Dünyada erken (60 yaş öncesi) ölümlerin başlıca nedenlerinden biri olan hipertansiyon her yıl 9,4 milyon insanın ölümden sorumludur.</a:t>
            </a:r>
          </a:p>
          <a:p>
            <a:r>
              <a:rPr lang="tr-TR" sz="1700" dirty="0">
                <a:solidFill>
                  <a:schemeClr val="tx2"/>
                </a:solidFill>
              </a:rPr>
              <a:t>Hastaneye başvurunun en sık nedenlerinden biri hipertansiyondur. </a:t>
            </a:r>
          </a:p>
          <a:p>
            <a:r>
              <a:rPr lang="tr-TR" sz="1700" dirty="0">
                <a:solidFill>
                  <a:schemeClr val="tx2"/>
                </a:solidFill>
              </a:rPr>
              <a:t>Yılda yaklaşık 10 milyon insanı hipertansiyona bağlı nedenlerle kaybediyoruz</a:t>
            </a:r>
          </a:p>
          <a:p>
            <a:pPr lvl="1"/>
            <a:r>
              <a:rPr lang="tr-TR" sz="1700" b="1" dirty="0">
                <a:solidFill>
                  <a:schemeClr val="tx2"/>
                </a:solidFill>
                <a:highlight>
                  <a:srgbClr val="FFFF00"/>
                </a:highlight>
              </a:rPr>
              <a:t>4.9 milyonu iskemik kalp hastalığı</a:t>
            </a:r>
          </a:p>
          <a:p>
            <a:pPr lvl="1"/>
            <a:r>
              <a:rPr lang="tr-TR" sz="1700" b="1" dirty="0">
                <a:solidFill>
                  <a:schemeClr val="tx2"/>
                </a:solidFill>
                <a:highlight>
                  <a:srgbClr val="FFFF00"/>
                </a:highlight>
              </a:rPr>
              <a:t>2 milyonu hemorajik </a:t>
            </a:r>
            <a:r>
              <a:rPr lang="tr-TR" sz="1700" b="1" dirty="0" err="1">
                <a:solidFill>
                  <a:schemeClr val="tx2"/>
                </a:solidFill>
                <a:highlight>
                  <a:srgbClr val="FFFF00"/>
                </a:highlight>
              </a:rPr>
              <a:t>stroke</a:t>
            </a:r>
            <a:r>
              <a:rPr lang="tr-TR" sz="1700" b="1" dirty="0">
                <a:solidFill>
                  <a:schemeClr val="tx2"/>
                </a:solidFill>
                <a:highlight>
                  <a:srgbClr val="FFFF00"/>
                </a:highlight>
              </a:rPr>
              <a:t> </a:t>
            </a:r>
          </a:p>
          <a:p>
            <a:pPr lvl="1"/>
            <a:r>
              <a:rPr lang="tr-TR" sz="1700" b="1" dirty="0">
                <a:solidFill>
                  <a:schemeClr val="tx2"/>
                </a:solidFill>
                <a:highlight>
                  <a:srgbClr val="FFFF00"/>
                </a:highlight>
              </a:rPr>
              <a:t>1.5 milyonu iskemik </a:t>
            </a:r>
            <a:r>
              <a:rPr lang="tr-TR" sz="1700" b="1" dirty="0" err="1">
                <a:solidFill>
                  <a:schemeClr val="tx2"/>
                </a:solidFill>
                <a:highlight>
                  <a:srgbClr val="FFFF00"/>
                </a:highlight>
              </a:rPr>
              <a:t>stroka</a:t>
            </a:r>
            <a:r>
              <a:rPr lang="tr-TR" sz="1700" b="1" dirty="0">
                <a:solidFill>
                  <a:schemeClr val="tx2"/>
                </a:solidFill>
                <a:highlight>
                  <a:srgbClr val="FFFF00"/>
                </a:highlight>
              </a:rPr>
              <a:t> bağlı</a:t>
            </a:r>
          </a:p>
        </p:txBody>
      </p:sp>
      <p:pic>
        <p:nvPicPr>
          <p:cNvPr id="7" name="Resim 6">
            <a:extLst>
              <a:ext uri="{FF2B5EF4-FFF2-40B4-BE49-F238E27FC236}">
                <a16:creationId xmlns:a16="http://schemas.microsoft.com/office/drawing/2014/main" id="{56032DE8-0E36-CD84-0670-D9493776C0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727" y="3863170"/>
            <a:ext cx="1996361" cy="1996361"/>
          </a:xfrm>
          <a:prstGeom prst="rect">
            <a:avLst/>
          </a:prstGeom>
        </p:spPr>
      </p:pic>
    </p:spTree>
    <p:extLst>
      <p:ext uri="{BB962C8B-B14F-4D97-AF65-F5344CB8AC3E}">
        <p14:creationId xmlns:p14="http://schemas.microsoft.com/office/powerpoint/2010/main" val="1380142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778C992-D31E-0CE6-2A67-B4DEDEF340F4}"/>
              </a:ext>
            </a:extLst>
          </p:cNvPr>
          <p:cNvSpPr>
            <a:spLocks noGrp="1"/>
          </p:cNvSpPr>
          <p:nvPr>
            <p:ph type="title"/>
          </p:nvPr>
        </p:nvSpPr>
        <p:spPr>
          <a:xfrm>
            <a:off x="804672" y="802955"/>
            <a:ext cx="4766330" cy="1454051"/>
          </a:xfrm>
        </p:spPr>
        <p:txBody>
          <a:bodyPr>
            <a:normAutofit/>
          </a:bodyPr>
          <a:lstStyle/>
          <a:p>
            <a:r>
              <a:rPr lang="tr-TR" sz="3600">
                <a:solidFill>
                  <a:schemeClr val="tx2"/>
                </a:solidFill>
              </a:rPr>
              <a:t>EPİDEMİYOLOJİ</a:t>
            </a:r>
          </a:p>
        </p:txBody>
      </p:sp>
      <p:sp>
        <p:nvSpPr>
          <p:cNvPr id="3" name="İçerik Yer Tutucusu 2">
            <a:extLst>
              <a:ext uri="{FF2B5EF4-FFF2-40B4-BE49-F238E27FC236}">
                <a16:creationId xmlns:a16="http://schemas.microsoft.com/office/drawing/2014/main" id="{1678540D-6E00-1801-A4B6-FB69A3705568}"/>
              </a:ext>
            </a:extLst>
          </p:cNvPr>
          <p:cNvSpPr>
            <a:spLocks noGrp="1"/>
          </p:cNvSpPr>
          <p:nvPr>
            <p:ph idx="1"/>
          </p:nvPr>
        </p:nvSpPr>
        <p:spPr>
          <a:xfrm>
            <a:off x="804672" y="2421683"/>
            <a:ext cx="4765949" cy="3353476"/>
          </a:xfrm>
        </p:spPr>
        <p:txBody>
          <a:bodyPr anchor="t">
            <a:normAutofit/>
          </a:bodyPr>
          <a:lstStyle/>
          <a:p>
            <a:r>
              <a:rPr lang="tr-TR" sz="1800" dirty="0">
                <a:solidFill>
                  <a:schemeClr val="tx2"/>
                </a:solidFill>
              </a:rPr>
              <a:t>WHO 18 yaş ve üzerindeki yetişkinlerde hipertansiyon prevalansı 2015 yılında </a:t>
            </a:r>
          </a:p>
          <a:p>
            <a:pPr lvl="1"/>
            <a:r>
              <a:rPr lang="tr-TR" sz="1800" dirty="0">
                <a:solidFill>
                  <a:schemeClr val="tx2"/>
                </a:solidFill>
              </a:rPr>
              <a:t>erkeklerde yaklaşık %24,1</a:t>
            </a:r>
          </a:p>
          <a:p>
            <a:pPr lvl="1"/>
            <a:r>
              <a:rPr lang="tr-TR" sz="1800" dirty="0">
                <a:solidFill>
                  <a:schemeClr val="tx2"/>
                </a:solidFill>
              </a:rPr>
              <a:t>kadınlarda ise %20,1</a:t>
            </a:r>
          </a:p>
          <a:p>
            <a:r>
              <a:rPr lang="tr-TR" sz="1800" dirty="0">
                <a:solidFill>
                  <a:schemeClr val="tx2"/>
                </a:solidFill>
              </a:rPr>
              <a:t>WHO raporlarına göre dünyada hipertansiyonlu yetişkin insanların sayısı </a:t>
            </a:r>
          </a:p>
          <a:p>
            <a:pPr lvl="1"/>
            <a:r>
              <a:rPr lang="tr-TR" sz="1800" dirty="0">
                <a:solidFill>
                  <a:schemeClr val="tx2"/>
                </a:solidFill>
                <a:highlight>
                  <a:srgbClr val="FFFF00"/>
                </a:highlight>
              </a:rPr>
              <a:t>1975'te 594 milyon </a:t>
            </a:r>
          </a:p>
          <a:p>
            <a:pPr lvl="1"/>
            <a:r>
              <a:rPr lang="tr-TR" sz="1800" dirty="0">
                <a:solidFill>
                  <a:schemeClr val="tx2"/>
                </a:solidFill>
                <a:highlight>
                  <a:srgbClr val="FFFF00"/>
                </a:highlight>
              </a:rPr>
              <a:t>1980'de 600 milyon </a:t>
            </a:r>
          </a:p>
          <a:p>
            <a:pPr lvl="1"/>
            <a:r>
              <a:rPr lang="tr-TR" sz="1800" dirty="0">
                <a:solidFill>
                  <a:schemeClr val="tx2"/>
                </a:solidFill>
                <a:highlight>
                  <a:srgbClr val="FFFF00"/>
                </a:highlight>
              </a:rPr>
              <a:t>2008'de 1 milyar</a:t>
            </a:r>
          </a:p>
          <a:p>
            <a:pPr lvl="1"/>
            <a:r>
              <a:rPr lang="tr-TR" sz="1800" dirty="0">
                <a:solidFill>
                  <a:schemeClr val="tx2"/>
                </a:solidFill>
                <a:highlight>
                  <a:srgbClr val="FFFF00"/>
                </a:highlight>
              </a:rPr>
              <a:t>2015'te ise 1,13 milyara yükselmiştir </a:t>
            </a:r>
          </a:p>
        </p:txBody>
      </p:sp>
      <p:grpSp>
        <p:nvGrpSpPr>
          <p:cNvPr id="38" name="Group 2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9" name="Freeform: Shape 2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2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2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2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Resim 14">
            <a:extLst>
              <a:ext uri="{FF2B5EF4-FFF2-40B4-BE49-F238E27FC236}">
                <a16:creationId xmlns:a16="http://schemas.microsoft.com/office/drawing/2014/main" id="{3A23330B-88AB-0A13-D6E8-FFA4C5B1F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392" y="3088215"/>
            <a:ext cx="4142232" cy="1605114"/>
          </a:xfrm>
          <a:prstGeom prst="rect">
            <a:avLst/>
          </a:prstGeom>
        </p:spPr>
      </p:pic>
      <p:sp>
        <p:nvSpPr>
          <p:cNvPr id="16" name="Metin kutusu 15">
            <a:extLst>
              <a:ext uri="{FF2B5EF4-FFF2-40B4-BE49-F238E27FC236}">
                <a16:creationId xmlns:a16="http://schemas.microsoft.com/office/drawing/2014/main" id="{2F3AAE1F-2301-60A1-DB9E-096044FCFED0}"/>
              </a:ext>
            </a:extLst>
          </p:cNvPr>
          <p:cNvSpPr txBox="1"/>
          <p:nvPr/>
        </p:nvSpPr>
        <p:spPr>
          <a:xfrm>
            <a:off x="7819436" y="6581236"/>
            <a:ext cx="8839200" cy="246221"/>
          </a:xfrm>
          <a:prstGeom prst="rect">
            <a:avLst/>
          </a:prstGeom>
          <a:noFill/>
        </p:spPr>
        <p:txBody>
          <a:bodyPr wrap="square">
            <a:spAutoFit/>
          </a:bodyPr>
          <a:lstStyle/>
          <a:p>
            <a:r>
              <a:rPr lang="tr-TR" sz="1000" dirty="0"/>
              <a:t>WHO, A global </a:t>
            </a:r>
            <a:r>
              <a:rPr lang="tr-TR" sz="1000" dirty="0" err="1"/>
              <a:t>brief</a:t>
            </a:r>
            <a:r>
              <a:rPr lang="tr-TR" sz="1000" dirty="0"/>
              <a:t> on </a:t>
            </a:r>
            <a:r>
              <a:rPr lang="tr-TR" sz="1000" dirty="0" err="1"/>
              <a:t>hypertension</a:t>
            </a:r>
            <a:r>
              <a:rPr lang="tr-TR" sz="1000" dirty="0"/>
              <a:t>. 2013; WHO, </a:t>
            </a:r>
            <a:r>
              <a:rPr lang="tr-TR" sz="1000" dirty="0" err="1"/>
              <a:t>Cardiovascular</a:t>
            </a:r>
            <a:r>
              <a:rPr lang="tr-TR" sz="1000" dirty="0"/>
              <a:t> </a:t>
            </a:r>
            <a:r>
              <a:rPr lang="tr-TR" sz="1000" dirty="0" err="1"/>
              <a:t>diseases</a:t>
            </a:r>
            <a:r>
              <a:rPr lang="tr-TR" sz="1000" dirty="0"/>
              <a:t>. 2017</a:t>
            </a:r>
          </a:p>
        </p:txBody>
      </p:sp>
    </p:spTree>
    <p:extLst>
      <p:ext uri="{BB962C8B-B14F-4D97-AF65-F5344CB8AC3E}">
        <p14:creationId xmlns:p14="http://schemas.microsoft.com/office/powerpoint/2010/main" val="328418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48B1169-963E-FE0D-24FB-656EAF5A60EB}"/>
              </a:ext>
            </a:extLst>
          </p:cNvPr>
          <p:cNvSpPr>
            <a:spLocks noGrp="1"/>
          </p:cNvSpPr>
          <p:nvPr>
            <p:ph type="title"/>
          </p:nvPr>
        </p:nvSpPr>
        <p:spPr>
          <a:xfrm>
            <a:off x="804672" y="802955"/>
            <a:ext cx="4766330" cy="1454051"/>
          </a:xfrm>
        </p:spPr>
        <p:txBody>
          <a:bodyPr>
            <a:normAutofit/>
          </a:bodyPr>
          <a:lstStyle/>
          <a:p>
            <a:r>
              <a:rPr lang="tr-TR" sz="3600" dirty="0">
                <a:solidFill>
                  <a:schemeClr val="tx2"/>
                </a:solidFill>
              </a:rPr>
              <a:t>EPİDEMİYOLOJİ</a:t>
            </a:r>
          </a:p>
        </p:txBody>
      </p:sp>
      <p:sp>
        <p:nvSpPr>
          <p:cNvPr id="3" name="İçerik Yer Tutucusu 2">
            <a:extLst>
              <a:ext uri="{FF2B5EF4-FFF2-40B4-BE49-F238E27FC236}">
                <a16:creationId xmlns:a16="http://schemas.microsoft.com/office/drawing/2014/main" id="{0EC67D9C-FA25-424E-E7A3-720AF0AF7744}"/>
              </a:ext>
            </a:extLst>
          </p:cNvPr>
          <p:cNvSpPr>
            <a:spLocks noGrp="1"/>
          </p:cNvSpPr>
          <p:nvPr>
            <p:ph idx="1"/>
          </p:nvPr>
        </p:nvSpPr>
        <p:spPr>
          <a:xfrm>
            <a:off x="804672" y="2421683"/>
            <a:ext cx="4765949" cy="3353476"/>
          </a:xfrm>
        </p:spPr>
        <p:txBody>
          <a:bodyPr anchor="t">
            <a:normAutofit/>
          </a:bodyPr>
          <a:lstStyle/>
          <a:p>
            <a:r>
              <a:rPr lang="tr-TR" sz="1800" dirty="0">
                <a:solidFill>
                  <a:schemeClr val="tx2"/>
                </a:solidFill>
              </a:rPr>
              <a:t>Amerika Birleşik Devletleri ve pek çok Avrupa ülkesinde hipertansiyon </a:t>
            </a:r>
            <a:r>
              <a:rPr lang="tr-TR" sz="1800" dirty="0" err="1">
                <a:solidFill>
                  <a:schemeClr val="tx2"/>
                </a:solidFill>
              </a:rPr>
              <a:t>prevelansı</a:t>
            </a:r>
            <a:endParaRPr lang="tr-TR" sz="1800" dirty="0">
              <a:solidFill>
                <a:schemeClr val="tx2"/>
              </a:solidFill>
            </a:endParaRPr>
          </a:p>
          <a:p>
            <a:pPr lvl="1"/>
            <a:r>
              <a:rPr lang="tr-TR" sz="1800" dirty="0">
                <a:solidFill>
                  <a:schemeClr val="tx2"/>
                </a:solidFill>
              </a:rPr>
              <a:t> </a:t>
            </a:r>
            <a:r>
              <a:rPr lang="tr-TR" sz="1800" b="1" dirty="0">
                <a:solidFill>
                  <a:schemeClr val="tx2"/>
                </a:solidFill>
              </a:rPr>
              <a:t>%25-30</a:t>
            </a:r>
          </a:p>
          <a:p>
            <a:r>
              <a:rPr lang="tr-TR" sz="1800" dirty="0">
                <a:solidFill>
                  <a:schemeClr val="tx2"/>
                </a:solidFill>
              </a:rPr>
              <a:t>Türkiye’de erişkin yaş grubunda yapılan farklı çalışmalarda farklı hipertansiyon prevalansı bulunmuş olup  </a:t>
            </a:r>
          </a:p>
          <a:p>
            <a:pPr lvl="1"/>
            <a:r>
              <a:rPr lang="tr-TR" sz="1800" b="1" dirty="0">
                <a:solidFill>
                  <a:schemeClr val="tx2"/>
                </a:solidFill>
              </a:rPr>
              <a:t>%36.5-%30.3 arasında değişmekte</a:t>
            </a:r>
          </a:p>
          <a:p>
            <a:endParaRPr lang="tr-TR" sz="1800" dirty="0">
              <a:solidFill>
                <a:schemeClr val="tx2"/>
              </a:solidFill>
            </a:endParaRPr>
          </a:p>
        </p:txBody>
      </p:sp>
      <p:grpSp>
        <p:nvGrpSpPr>
          <p:cNvPr id="17" name="Group 1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8" name="Freeform: Shape 1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Resim 7">
            <a:extLst>
              <a:ext uri="{FF2B5EF4-FFF2-40B4-BE49-F238E27FC236}">
                <a16:creationId xmlns:a16="http://schemas.microsoft.com/office/drawing/2014/main" id="{E77D6E68-A301-3099-9647-B15CE4223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5121" y="2172396"/>
            <a:ext cx="3093538" cy="3093538"/>
          </a:xfrm>
          <a:prstGeom prst="rect">
            <a:avLst/>
          </a:prstGeom>
        </p:spPr>
      </p:pic>
      <p:pic>
        <p:nvPicPr>
          <p:cNvPr id="9" name="Resim 8">
            <a:extLst>
              <a:ext uri="{FF2B5EF4-FFF2-40B4-BE49-F238E27FC236}">
                <a16:creationId xmlns:a16="http://schemas.microsoft.com/office/drawing/2014/main" id="{C6BE60F7-10A0-72FD-4421-56B05049A311}"/>
              </a:ext>
            </a:extLst>
          </p:cNvPr>
          <p:cNvPicPr>
            <a:picLocks noChangeAspect="1"/>
          </p:cNvPicPr>
          <p:nvPr/>
        </p:nvPicPr>
        <p:blipFill>
          <a:blip r:embed="rId4"/>
          <a:stretch>
            <a:fillRect/>
          </a:stretch>
        </p:blipFill>
        <p:spPr>
          <a:xfrm>
            <a:off x="7701582" y="6561326"/>
            <a:ext cx="4490113" cy="352740"/>
          </a:xfrm>
          <a:prstGeom prst="rect">
            <a:avLst/>
          </a:prstGeom>
        </p:spPr>
      </p:pic>
    </p:spTree>
    <p:extLst>
      <p:ext uri="{BB962C8B-B14F-4D97-AF65-F5344CB8AC3E}">
        <p14:creationId xmlns:p14="http://schemas.microsoft.com/office/powerpoint/2010/main" val="366801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9">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1">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CC59E52-4EC3-AF30-F2CA-9A361F52C1C5}"/>
              </a:ext>
            </a:extLst>
          </p:cNvPr>
          <p:cNvSpPr>
            <a:spLocks noGrp="1"/>
          </p:cNvSpPr>
          <p:nvPr>
            <p:ph type="title"/>
          </p:nvPr>
        </p:nvSpPr>
        <p:spPr>
          <a:xfrm>
            <a:off x="1335693" y="547919"/>
            <a:ext cx="9829800" cy="1325880"/>
          </a:xfrm>
        </p:spPr>
        <p:txBody>
          <a:bodyPr anchor="b">
            <a:normAutofit/>
          </a:bodyPr>
          <a:lstStyle/>
          <a:p>
            <a:pPr algn="ctr"/>
            <a:r>
              <a:rPr lang="tr-TR" sz="3600" dirty="0">
                <a:solidFill>
                  <a:schemeClr val="tx2"/>
                </a:solidFill>
              </a:rPr>
              <a:t>EPİDEMİYOLOJİ</a:t>
            </a:r>
            <a:br>
              <a:rPr lang="tr-TR" sz="3600" dirty="0">
                <a:solidFill>
                  <a:schemeClr val="tx2"/>
                </a:solidFill>
              </a:rPr>
            </a:br>
            <a:endParaRPr lang="tr-TR" sz="3600" dirty="0">
              <a:solidFill>
                <a:schemeClr val="tx2"/>
              </a:solidFill>
            </a:endParaRPr>
          </a:p>
        </p:txBody>
      </p:sp>
      <p:grpSp>
        <p:nvGrpSpPr>
          <p:cNvPr id="37" name="Group 23">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8" name="Freeform: Shape 24">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25">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26">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27">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İçerik Yer Tutucusu 12">
            <a:extLst>
              <a:ext uri="{FF2B5EF4-FFF2-40B4-BE49-F238E27FC236}">
                <a16:creationId xmlns:a16="http://schemas.microsoft.com/office/drawing/2014/main" id="{FE1BF441-A6ED-FB17-2037-48DC4BF7D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460" y="1486423"/>
            <a:ext cx="7060541" cy="5242452"/>
          </a:xfrm>
          <a:prstGeom prst="rect">
            <a:avLst/>
          </a:prstGeom>
        </p:spPr>
      </p:pic>
      <p:grpSp>
        <p:nvGrpSpPr>
          <p:cNvPr id="30" name="Group 29">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31" name="Freeform: Shape 30">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Freeform: Shape 33">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47787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16" name="Freeform: Shape 15">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22" name="Freeform: Shape 21">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5" name="Freeform: Shape 24">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up 5">
            <a:extLst>
              <a:ext uri="{FF2B5EF4-FFF2-40B4-BE49-F238E27FC236}">
                <a16:creationId xmlns:a16="http://schemas.microsoft.com/office/drawing/2014/main" id="{BAAD19B9-4A05-814E-CEA1-D52149AA2956}"/>
              </a:ext>
            </a:extLst>
          </p:cNvPr>
          <p:cNvGrpSpPr/>
          <p:nvPr/>
        </p:nvGrpSpPr>
        <p:grpSpPr>
          <a:xfrm>
            <a:off x="2557736" y="1761444"/>
            <a:ext cx="7076221" cy="4030084"/>
            <a:chOff x="2183590" y="1184497"/>
            <a:chExt cx="7751979" cy="4438008"/>
          </a:xfrm>
        </p:grpSpPr>
        <p:pic>
          <p:nvPicPr>
            <p:cNvPr id="3" name="İçerik Yer Tutucusu 4">
              <a:extLst>
                <a:ext uri="{FF2B5EF4-FFF2-40B4-BE49-F238E27FC236}">
                  <a16:creationId xmlns:a16="http://schemas.microsoft.com/office/drawing/2014/main" id="{525F0250-9BEF-94B1-AEFE-9A6C0177A58B}"/>
                </a:ext>
              </a:extLst>
            </p:cNvPr>
            <p:cNvPicPr>
              <a:picLocks noChangeAspect="1"/>
            </p:cNvPicPr>
            <p:nvPr/>
          </p:nvPicPr>
          <p:blipFill>
            <a:blip r:embed="rId3"/>
            <a:stretch>
              <a:fillRect/>
            </a:stretch>
          </p:blipFill>
          <p:spPr>
            <a:xfrm>
              <a:off x="2183590" y="1184497"/>
              <a:ext cx="7751979" cy="4438008"/>
            </a:xfrm>
            <a:prstGeom prst="rect">
              <a:avLst/>
            </a:prstGeom>
          </p:spPr>
        </p:pic>
        <p:sp>
          <p:nvSpPr>
            <p:cNvPr id="5" name="Dikdörtgen 4">
              <a:extLst>
                <a:ext uri="{FF2B5EF4-FFF2-40B4-BE49-F238E27FC236}">
                  <a16:creationId xmlns:a16="http://schemas.microsoft.com/office/drawing/2014/main" id="{ACF97D9B-DFE6-E636-C7F7-EB87C48AC29F}"/>
                </a:ext>
              </a:extLst>
            </p:cNvPr>
            <p:cNvSpPr/>
            <p:nvPr/>
          </p:nvSpPr>
          <p:spPr>
            <a:xfrm>
              <a:off x="2474795" y="2522847"/>
              <a:ext cx="2179092" cy="3040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454967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E5B4751-FABB-1D2A-5C65-94A8B399D62D}"/>
              </a:ext>
            </a:extLst>
          </p:cNvPr>
          <p:cNvSpPr>
            <a:spLocks noGrp="1"/>
          </p:cNvSpPr>
          <p:nvPr>
            <p:ph type="title"/>
          </p:nvPr>
        </p:nvSpPr>
        <p:spPr>
          <a:xfrm>
            <a:off x="1430295" y="338880"/>
            <a:ext cx="9829800" cy="1325880"/>
          </a:xfrm>
        </p:spPr>
        <p:txBody>
          <a:bodyPr anchor="b">
            <a:normAutofit/>
          </a:bodyPr>
          <a:lstStyle/>
          <a:p>
            <a:pPr algn="ctr"/>
            <a:r>
              <a:rPr lang="tr-TR" sz="3600" dirty="0">
                <a:solidFill>
                  <a:schemeClr val="tx2"/>
                </a:solidFill>
              </a:rPr>
              <a:t>EPİDEMİYOLOJİ</a:t>
            </a:r>
          </a:p>
        </p:txBody>
      </p:sp>
      <p:grpSp>
        <p:nvGrpSpPr>
          <p:cNvPr id="15" name="Group 14">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16" name="Freeform: Shape 15">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çerik Yer Tutucusu 3">
            <a:extLst>
              <a:ext uri="{FF2B5EF4-FFF2-40B4-BE49-F238E27FC236}">
                <a16:creationId xmlns:a16="http://schemas.microsoft.com/office/drawing/2014/main" id="{54FC8351-0FBF-709F-1599-3193F0B56D42}"/>
              </a:ext>
            </a:extLst>
          </p:cNvPr>
          <p:cNvPicPr>
            <a:picLocks noChangeAspect="1"/>
          </p:cNvPicPr>
          <p:nvPr/>
        </p:nvPicPr>
        <p:blipFill>
          <a:blip r:embed="rId3"/>
          <a:stretch>
            <a:fillRect/>
          </a:stretch>
        </p:blipFill>
        <p:spPr>
          <a:xfrm>
            <a:off x="2933761" y="2033226"/>
            <a:ext cx="6759310" cy="4816011"/>
          </a:xfrm>
          <a:prstGeom prst="rect">
            <a:avLst/>
          </a:prstGeom>
        </p:spPr>
      </p:pic>
      <p:grpSp>
        <p:nvGrpSpPr>
          <p:cNvPr id="21" name="Group 20">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22" name="Freeform: Shape 21">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5" name="Freeform: Shape 24">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Resim 5">
            <a:extLst>
              <a:ext uri="{FF2B5EF4-FFF2-40B4-BE49-F238E27FC236}">
                <a16:creationId xmlns:a16="http://schemas.microsoft.com/office/drawing/2014/main" id="{4AAA2043-AF85-F9E0-6565-4B0517FB1EB2}"/>
              </a:ext>
            </a:extLst>
          </p:cNvPr>
          <p:cNvPicPr>
            <a:picLocks noChangeAspect="1"/>
          </p:cNvPicPr>
          <p:nvPr/>
        </p:nvPicPr>
        <p:blipFill>
          <a:blip r:embed="rId4"/>
          <a:stretch>
            <a:fillRect/>
          </a:stretch>
        </p:blipFill>
        <p:spPr>
          <a:xfrm>
            <a:off x="8402525" y="6413428"/>
            <a:ext cx="3607358" cy="450920"/>
          </a:xfrm>
          <a:prstGeom prst="rect">
            <a:avLst/>
          </a:prstGeom>
        </p:spPr>
      </p:pic>
    </p:spTree>
    <p:extLst>
      <p:ext uri="{BB962C8B-B14F-4D97-AF65-F5344CB8AC3E}">
        <p14:creationId xmlns:p14="http://schemas.microsoft.com/office/powerpoint/2010/main" val="200642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a:extLst>
              <a:ext uri="{FF2B5EF4-FFF2-40B4-BE49-F238E27FC236}">
                <a16:creationId xmlns:a16="http://schemas.microsoft.com/office/drawing/2014/main" id="{DE71940F-D5BF-DDC9-5374-43B15B5D49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0565" y="643467"/>
            <a:ext cx="8570870" cy="5571066"/>
          </a:xfrm>
          <a:prstGeom prst="rect">
            <a:avLst/>
          </a:prstGeom>
        </p:spPr>
      </p:pic>
    </p:spTree>
    <p:extLst>
      <p:ext uri="{BB962C8B-B14F-4D97-AF65-F5344CB8AC3E}">
        <p14:creationId xmlns:p14="http://schemas.microsoft.com/office/powerpoint/2010/main" val="255737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64D3F13A-8DD8-38FA-3D97-4266915580A1}"/>
              </a:ext>
            </a:extLst>
          </p:cNvPr>
          <p:cNvSpPr>
            <a:spLocks noGrp="1"/>
          </p:cNvSpPr>
          <p:nvPr>
            <p:ph type="title"/>
          </p:nvPr>
        </p:nvSpPr>
        <p:spPr>
          <a:xfrm>
            <a:off x="804672" y="2053641"/>
            <a:ext cx="3669161" cy="2760098"/>
          </a:xfrm>
        </p:spPr>
        <p:txBody>
          <a:bodyPr>
            <a:normAutofit/>
          </a:bodyPr>
          <a:lstStyle/>
          <a:p>
            <a:r>
              <a:rPr lang="tr-TR" sz="4000">
                <a:solidFill>
                  <a:schemeClr val="tx2"/>
                </a:solidFill>
              </a:rPr>
              <a:t>Sunum planı</a:t>
            </a:r>
          </a:p>
        </p:txBody>
      </p:sp>
      <p:sp>
        <p:nvSpPr>
          <p:cNvPr id="3" name="İçerik Yer Tutucusu 2">
            <a:extLst>
              <a:ext uri="{FF2B5EF4-FFF2-40B4-BE49-F238E27FC236}">
                <a16:creationId xmlns:a16="http://schemas.microsoft.com/office/drawing/2014/main" id="{FB6987B4-7255-EAB9-C022-4245BF2E00E2}"/>
              </a:ext>
            </a:extLst>
          </p:cNvPr>
          <p:cNvSpPr>
            <a:spLocks noGrp="1"/>
          </p:cNvSpPr>
          <p:nvPr>
            <p:ph idx="1"/>
          </p:nvPr>
        </p:nvSpPr>
        <p:spPr>
          <a:xfrm>
            <a:off x="6090574" y="801866"/>
            <a:ext cx="5306084" cy="5230634"/>
          </a:xfrm>
          <a:noFill/>
          <a:ln>
            <a:noFill/>
          </a:ln>
        </p:spPr>
        <p:txBody>
          <a:bodyPr anchor="ctr">
            <a:normAutofit/>
          </a:bodyPr>
          <a:lstStyle/>
          <a:p>
            <a:r>
              <a:rPr lang="tr-TR" sz="1800" dirty="0">
                <a:solidFill>
                  <a:schemeClr val="tx2"/>
                </a:solidFill>
              </a:rPr>
              <a:t>Amaç</a:t>
            </a:r>
          </a:p>
          <a:p>
            <a:r>
              <a:rPr lang="tr-TR" sz="1800" dirty="0">
                <a:solidFill>
                  <a:schemeClr val="tx2"/>
                </a:solidFill>
              </a:rPr>
              <a:t>Öğrenim Hedefleri</a:t>
            </a:r>
          </a:p>
          <a:p>
            <a:r>
              <a:rPr lang="tr-TR" sz="1800" dirty="0">
                <a:solidFill>
                  <a:schemeClr val="tx2"/>
                </a:solidFill>
              </a:rPr>
              <a:t>Tanım</a:t>
            </a:r>
          </a:p>
          <a:p>
            <a:r>
              <a:rPr lang="tr-TR" sz="1800" dirty="0">
                <a:solidFill>
                  <a:schemeClr val="tx2"/>
                </a:solidFill>
              </a:rPr>
              <a:t>Epidemiyoloji</a:t>
            </a:r>
          </a:p>
          <a:p>
            <a:r>
              <a:rPr lang="tr-TR" sz="1800" dirty="0">
                <a:solidFill>
                  <a:schemeClr val="tx2"/>
                </a:solidFill>
              </a:rPr>
              <a:t>Kan Basıncı Düzeyine Göre Sınıflandırma</a:t>
            </a:r>
          </a:p>
          <a:p>
            <a:r>
              <a:rPr lang="tr-TR" sz="1800">
                <a:solidFill>
                  <a:schemeClr val="tx2"/>
                </a:solidFill>
              </a:rPr>
              <a:t>Tanı</a:t>
            </a:r>
          </a:p>
          <a:p>
            <a:r>
              <a:rPr lang="tr-TR" sz="1800" dirty="0">
                <a:solidFill>
                  <a:schemeClr val="tx2"/>
                </a:solidFill>
              </a:rPr>
              <a:t>Etiyolojik Sınıflandırma</a:t>
            </a:r>
          </a:p>
          <a:p>
            <a:r>
              <a:rPr lang="tr-TR" sz="1800" dirty="0">
                <a:solidFill>
                  <a:schemeClr val="tx2"/>
                </a:solidFill>
              </a:rPr>
              <a:t>Laboratuvar Tetkikleri</a:t>
            </a:r>
          </a:p>
          <a:p>
            <a:r>
              <a:rPr lang="tr-TR" sz="1800" dirty="0">
                <a:solidFill>
                  <a:schemeClr val="tx2"/>
                </a:solidFill>
              </a:rPr>
              <a:t>Tedavi</a:t>
            </a:r>
          </a:p>
          <a:p>
            <a:r>
              <a:rPr lang="tr-TR" sz="1800" dirty="0">
                <a:solidFill>
                  <a:schemeClr val="tx2"/>
                </a:solidFill>
              </a:rPr>
              <a:t>Takip</a:t>
            </a:r>
          </a:p>
          <a:p>
            <a:endParaRPr lang="tr-TR" sz="1800" dirty="0">
              <a:solidFill>
                <a:schemeClr val="tx2"/>
              </a:solidFill>
            </a:endParaRPr>
          </a:p>
        </p:txBody>
      </p:sp>
    </p:spTree>
    <p:extLst>
      <p:ext uri="{BB962C8B-B14F-4D97-AF65-F5344CB8AC3E}">
        <p14:creationId xmlns:p14="http://schemas.microsoft.com/office/powerpoint/2010/main" val="2670712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0C7040-D11A-0BA9-EAF8-2DDBEE55C31E}"/>
              </a:ext>
            </a:extLst>
          </p:cNvPr>
          <p:cNvSpPr>
            <a:spLocks noGrp="1"/>
          </p:cNvSpPr>
          <p:nvPr>
            <p:ph type="title"/>
          </p:nvPr>
        </p:nvSpPr>
        <p:spPr/>
        <p:txBody>
          <a:bodyPr/>
          <a:lstStyle/>
          <a:p>
            <a:r>
              <a:rPr lang="tr-TR" dirty="0">
                <a:solidFill>
                  <a:srgbClr val="44546A"/>
                </a:solidFill>
              </a:rPr>
              <a:t>HİPERTANSİYON RİSK FAKTÖRLERİ</a:t>
            </a:r>
          </a:p>
        </p:txBody>
      </p:sp>
      <p:sp>
        <p:nvSpPr>
          <p:cNvPr id="3" name="İçerik Yer Tutucusu 2">
            <a:extLst>
              <a:ext uri="{FF2B5EF4-FFF2-40B4-BE49-F238E27FC236}">
                <a16:creationId xmlns:a16="http://schemas.microsoft.com/office/drawing/2014/main" id="{6EB9D996-D197-17C8-BAD4-0CB0942DC375}"/>
              </a:ext>
            </a:extLst>
          </p:cNvPr>
          <p:cNvSpPr>
            <a:spLocks noGrp="1"/>
          </p:cNvSpPr>
          <p:nvPr>
            <p:ph idx="1"/>
          </p:nvPr>
        </p:nvSpPr>
        <p:spPr>
          <a:xfrm>
            <a:off x="838200" y="1825625"/>
            <a:ext cx="10148248" cy="4351338"/>
          </a:xfrm>
        </p:spPr>
        <p:style>
          <a:lnRef idx="2">
            <a:schemeClr val="dk1"/>
          </a:lnRef>
          <a:fillRef idx="1">
            <a:schemeClr val="lt1"/>
          </a:fillRef>
          <a:effectRef idx="0">
            <a:schemeClr val="dk1"/>
          </a:effectRef>
          <a:fontRef idx="minor">
            <a:schemeClr val="dk1"/>
          </a:fontRef>
        </p:style>
        <p:txBody>
          <a:bodyPr>
            <a:normAutofit/>
          </a:bodyPr>
          <a:lstStyle/>
          <a:p>
            <a:endParaRPr lang="tr-TR" sz="2100" dirty="0"/>
          </a:p>
        </p:txBody>
      </p:sp>
      <p:graphicFrame>
        <p:nvGraphicFramePr>
          <p:cNvPr id="4" name="Diyagram 3">
            <a:extLst>
              <a:ext uri="{FF2B5EF4-FFF2-40B4-BE49-F238E27FC236}">
                <a16:creationId xmlns:a16="http://schemas.microsoft.com/office/drawing/2014/main" id="{1E616F67-07F7-9F60-A7AB-6BC71CFC69FD}"/>
              </a:ext>
            </a:extLst>
          </p:cNvPr>
          <p:cNvGraphicFramePr/>
          <p:nvPr>
            <p:extLst>
              <p:ext uri="{D42A27DB-BD31-4B8C-83A1-F6EECF244321}">
                <p14:modId xmlns:p14="http://schemas.microsoft.com/office/powerpoint/2010/main" val="1819592223"/>
              </p:ext>
            </p:extLst>
          </p:nvPr>
        </p:nvGraphicFramePr>
        <p:xfrm>
          <a:off x="708546" y="1690688"/>
          <a:ext cx="10645254" cy="4593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Ok: Sağa Bükülü 13">
            <a:extLst>
              <a:ext uri="{FF2B5EF4-FFF2-40B4-BE49-F238E27FC236}">
                <a16:creationId xmlns:a16="http://schemas.microsoft.com/office/drawing/2014/main" id="{DC4BFEBF-CB90-92E2-A1D7-68E04E0AE496}"/>
              </a:ext>
            </a:extLst>
          </p:cNvPr>
          <p:cNvSpPr/>
          <p:nvPr/>
        </p:nvSpPr>
        <p:spPr>
          <a:xfrm>
            <a:off x="3273778" y="3790244"/>
            <a:ext cx="1783645" cy="2091267"/>
          </a:xfrm>
          <a:prstGeom prst="curvedRightArrow">
            <a:avLst>
              <a:gd name="adj1" fmla="val 1985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Ok: Sağa Bükülü 14">
            <a:extLst>
              <a:ext uri="{FF2B5EF4-FFF2-40B4-BE49-F238E27FC236}">
                <a16:creationId xmlns:a16="http://schemas.microsoft.com/office/drawing/2014/main" id="{1B6AA3A4-C52C-8DB5-8E0A-BD67FF5F5B09}"/>
              </a:ext>
            </a:extLst>
          </p:cNvPr>
          <p:cNvSpPr/>
          <p:nvPr/>
        </p:nvSpPr>
        <p:spPr>
          <a:xfrm>
            <a:off x="3939822" y="2336800"/>
            <a:ext cx="519289" cy="59831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00462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C50A3A9-C913-E211-8C8C-840EB1C4ADAD}"/>
              </a:ext>
            </a:extLst>
          </p:cNvPr>
          <p:cNvSpPr>
            <a:spLocks noGrp="1"/>
          </p:cNvSpPr>
          <p:nvPr>
            <p:ph type="title"/>
          </p:nvPr>
        </p:nvSpPr>
        <p:spPr>
          <a:xfrm>
            <a:off x="804672" y="802955"/>
            <a:ext cx="4766330" cy="1454051"/>
          </a:xfrm>
        </p:spPr>
        <p:txBody>
          <a:bodyPr>
            <a:normAutofit/>
          </a:bodyPr>
          <a:lstStyle/>
          <a:p>
            <a:r>
              <a:rPr lang="tr-TR" sz="3600">
                <a:solidFill>
                  <a:schemeClr val="tx2"/>
                </a:solidFill>
              </a:rPr>
              <a:t>TANI  </a:t>
            </a:r>
          </a:p>
        </p:txBody>
      </p:sp>
      <p:sp>
        <p:nvSpPr>
          <p:cNvPr id="3" name="İçerik Yer Tutucusu 2">
            <a:extLst>
              <a:ext uri="{FF2B5EF4-FFF2-40B4-BE49-F238E27FC236}">
                <a16:creationId xmlns:a16="http://schemas.microsoft.com/office/drawing/2014/main" id="{1963F186-A982-7003-3130-8F59B8ADF0F8}"/>
              </a:ext>
            </a:extLst>
          </p:cNvPr>
          <p:cNvSpPr>
            <a:spLocks noGrp="1"/>
          </p:cNvSpPr>
          <p:nvPr>
            <p:ph idx="1"/>
          </p:nvPr>
        </p:nvSpPr>
        <p:spPr>
          <a:xfrm>
            <a:off x="804672" y="2421683"/>
            <a:ext cx="4765949" cy="3353476"/>
          </a:xfrm>
        </p:spPr>
        <p:txBody>
          <a:bodyPr anchor="t">
            <a:normAutofit/>
          </a:bodyPr>
          <a:lstStyle/>
          <a:p>
            <a:endParaRPr lang="tr-TR" sz="1700">
              <a:solidFill>
                <a:schemeClr val="tx2"/>
              </a:solidFill>
            </a:endParaRPr>
          </a:p>
          <a:p>
            <a:r>
              <a:rPr lang="tr-TR" sz="1700">
                <a:solidFill>
                  <a:schemeClr val="tx2"/>
                </a:solidFill>
              </a:rPr>
              <a:t>Erişkinlerde </a:t>
            </a:r>
            <a:r>
              <a:rPr lang="tr-TR" sz="1700" b="1">
                <a:solidFill>
                  <a:schemeClr val="tx2"/>
                </a:solidFill>
              </a:rPr>
              <a:t>her klinik muayenede </a:t>
            </a:r>
            <a:r>
              <a:rPr lang="tr-TR" sz="1700">
                <a:solidFill>
                  <a:schemeClr val="tx2"/>
                </a:solidFill>
              </a:rPr>
              <a:t>kan basıncı mutlaka ölçülmeli ve </a:t>
            </a:r>
            <a:r>
              <a:rPr lang="tr-TR" sz="1700" b="1">
                <a:solidFill>
                  <a:schemeClr val="tx2"/>
                </a:solidFill>
              </a:rPr>
              <a:t>30 saniyeden daha kısa olmamak koşulu ile nabız </a:t>
            </a:r>
            <a:r>
              <a:rPr lang="tr-TR" sz="1700">
                <a:solidFill>
                  <a:schemeClr val="tx2"/>
                </a:solidFill>
              </a:rPr>
              <a:t>sayılmalıdır </a:t>
            </a:r>
          </a:p>
          <a:p>
            <a:endParaRPr lang="tr-TR" sz="1700">
              <a:solidFill>
                <a:schemeClr val="tx2"/>
              </a:solidFill>
            </a:endParaRPr>
          </a:p>
          <a:p>
            <a:r>
              <a:rPr lang="tr-TR" sz="1700">
                <a:solidFill>
                  <a:schemeClr val="tx2"/>
                </a:solidFill>
              </a:rPr>
              <a:t>Hastanın risk faktörlerini belirlemek ve sekonder hipertansiyon nedenlerini sorgulamak amacıyla mutlaka</a:t>
            </a:r>
          </a:p>
          <a:p>
            <a:pPr lvl="1"/>
            <a:r>
              <a:rPr lang="tr-TR" sz="1700">
                <a:solidFill>
                  <a:schemeClr val="tx2"/>
                </a:solidFill>
              </a:rPr>
              <a:t> </a:t>
            </a:r>
            <a:r>
              <a:rPr lang="tr-TR" sz="1700" b="1">
                <a:solidFill>
                  <a:schemeClr val="tx2"/>
                </a:solidFill>
              </a:rPr>
              <a:t>ayrıntılı tıbbi öykü </a:t>
            </a:r>
          </a:p>
          <a:p>
            <a:pPr lvl="1"/>
            <a:r>
              <a:rPr lang="tr-TR" sz="1700" b="1">
                <a:solidFill>
                  <a:schemeClr val="tx2"/>
                </a:solidFill>
              </a:rPr>
              <a:t> sistemik fiziksel muayene</a:t>
            </a:r>
          </a:p>
          <a:p>
            <a:pPr lvl="1"/>
            <a:r>
              <a:rPr lang="tr-TR" sz="1700" b="1">
                <a:solidFill>
                  <a:schemeClr val="tx2"/>
                </a:solidFill>
              </a:rPr>
              <a:t> laboratuvar incelemeleri </a:t>
            </a:r>
          </a:p>
        </p:txBody>
      </p:sp>
      <p:grpSp>
        <p:nvGrpSpPr>
          <p:cNvPr id="14"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Resim 4">
            <a:extLst>
              <a:ext uri="{FF2B5EF4-FFF2-40B4-BE49-F238E27FC236}">
                <a16:creationId xmlns:a16="http://schemas.microsoft.com/office/drawing/2014/main" id="{3AD7559E-6924-3A9E-F93D-3278F8545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4904" y="1972056"/>
            <a:ext cx="3392424" cy="3392424"/>
          </a:xfrm>
          <a:prstGeom prst="rect">
            <a:avLst/>
          </a:prstGeom>
        </p:spPr>
      </p:pic>
    </p:spTree>
    <p:extLst>
      <p:ext uri="{BB962C8B-B14F-4D97-AF65-F5344CB8AC3E}">
        <p14:creationId xmlns:p14="http://schemas.microsoft.com/office/powerpoint/2010/main" val="168477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74CCB8EA-97F5-CAE8-005C-A6503366A436}"/>
              </a:ext>
            </a:extLst>
          </p:cNvPr>
          <p:cNvSpPr>
            <a:spLocks noGrp="1"/>
          </p:cNvSpPr>
          <p:nvPr>
            <p:ph type="title"/>
          </p:nvPr>
        </p:nvSpPr>
        <p:spPr>
          <a:xfrm>
            <a:off x="1179226" y="1755073"/>
            <a:ext cx="9833548" cy="1066802"/>
          </a:xfrm>
        </p:spPr>
        <p:txBody>
          <a:bodyPr anchor="b">
            <a:normAutofit/>
          </a:bodyPr>
          <a:lstStyle/>
          <a:p>
            <a:r>
              <a:rPr lang="tr-TR" sz="3600" dirty="0">
                <a:solidFill>
                  <a:schemeClr val="tx2"/>
                </a:solidFill>
              </a:rPr>
              <a:t>TANI </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7DF0EF11-F0DC-EB6D-0651-60ADD29DBA6F}"/>
              </a:ext>
            </a:extLst>
          </p:cNvPr>
          <p:cNvSpPr>
            <a:spLocks noGrp="1"/>
          </p:cNvSpPr>
          <p:nvPr>
            <p:ph idx="1"/>
          </p:nvPr>
        </p:nvSpPr>
        <p:spPr>
          <a:xfrm>
            <a:off x="1179226" y="3049325"/>
            <a:ext cx="9833548" cy="2945574"/>
          </a:xfrm>
        </p:spPr>
        <p:txBody>
          <a:bodyPr anchor="ctr">
            <a:normAutofit/>
          </a:bodyPr>
          <a:lstStyle/>
          <a:p>
            <a:pPr marL="0" indent="0">
              <a:buNone/>
            </a:pPr>
            <a:r>
              <a:rPr lang="tr-TR" sz="1700" dirty="0">
                <a:solidFill>
                  <a:schemeClr val="tx2"/>
                </a:solidFill>
              </a:rPr>
              <a:t>TIBBİ ÖYKÜ</a:t>
            </a:r>
          </a:p>
          <a:p>
            <a:pPr marL="0" indent="0">
              <a:buNone/>
            </a:pPr>
            <a:r>
              <a:rPr lang="tr-TR" sz="1700" dirty="0">
                <a:solidFill>
                  <a:schemeClr val="tx2"/>
                </a:solidFill>
              </a:rPr>
              <a:t>Hipertansiyonu olan hastalarda;</a:t>
            </a:r>
          </a:p>
          <a:p>
            <a:r>
              <a:rPr lang="tr-TR" sz="1700" dirty="0">
                <a:solidFill>
                  <a:schemeClr val="tx2"/>
                </a:solidFill>
              </a:rPr>
              <a:t>önceki kan basıncı ölçümleri</a:t>
            </a:r>
          </a:p>
          <a:p>
            <a:r>
              <a:rPr lang="tr-TR" sz="1700" dirty="0">
                <a:solidFill>
                  <a:schemeClr val="tx2"/>
                </a:solidFill>
              </a:rPr>
              <a:t>geçirilmiş ve/veya eşlik eden hastalıklar</a:t>
            </a:r>
          </a:p>
          <a:p>
            <a:r>
              <a:rPr lang="tr-TR" sz="1700" dirty="0">
                <a:solidFill>
                  <a:schemeClr val="tx2"/>
                </a:solidFill>
              </a:rPr>
              <a:t>kardiyovasküler hastalık risk faktörleri </a:t>
            </a:r>
          </a:p>
          <a:p>
            <a:r>
              <a:rPr lang="tr-TR" sz="1700" dirty="0">
                <a:solidFill>
                  <a:schemeClr val="tx2"/>
                </a:solidFill>
              </a:rPr>
              <a:t>ailede kalp ve damar hastalığı öyküsü</a:t>
            </a:r>
          </a:p>
          <a:p>
            <a:r>
              <a:rPr lang="tr-TR" sz="1700" dirty="0">
                <a:solidFill>
                  <a:schemeClr val="tx2"/>
                </a:solidFill>
              </a:rPr>
              <a:t>hipertansiyon tedavisi için kullanılmış veya kullanılmakta olan ilaçlar</a:t>
            </a:r>
          </a:p>
          <a:p>
            <a:r>
              <a:rPr lang="tr-TR" sz="1700" dirty="0">
                <a:solidFill>
                  <a:schemeClr val="tx2"/>
                </a:solidFill>
              </a:rPr>
              <a:t>sekonder hipertansiyon nedenlerine ve organ hasarına yönelik belirtiler</a:t>
            </a:r>
          </a:p>
        </p:txBody>
      </p:sp>
    </p:spTree>
    <p:extLst>
      <p:ext uri="{BB962C8B-B14F-4D97-AF65-F5344CB8AC3E}">
        <p14:creationId xmlns:p14="http://schemas.microsoft.com/office/powerpoint/2010/main" val="4183291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039D778-486B-B2EF-5732-6729983C8FC7}"/>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2800">
                <a:solidFill>
                  <a:srgbClr val="2C2C2C"/>
                </a:solidFill>
              </a:rPr>
              <a:t>ETİYOLOJİK SINIFLANDIRMA</a:t>
            </a: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4">
            <a:extLst>
              <a:ext uri="{FF2B5EF4-FFF2-40B4-BE49-F238E27FC236}">
                <a16:creationId xmlns:a16="http://schemas.microsoft.com/office/drawing/2014/main" id="{C1CD2C14-D8ED-6FC1-96F2-79AB0448340D}"/>
              </a:ext>
            </a:extLst>
          </p:cNvPr>
          <p:cNvPicPr>
            <a:picLocks noGrp="1" noChangeAspect="1"/>
          </p:cNvPicPr>
          <p:nvPr>
            <p:ph idx="1"/>
          </p:nvPr>
        </p:nvPicPr>
        <p:blipFill rotWithShape="1">
          <a:blip r:embed="rId3"/>
          <a:srcRect b="986"/>
          <a:stretch/>
        </p:blipFill>
        <p:spPr>
          <a:xfrm>
            <a:off x="4062964" y="942538"/>
            <a:ext cx="7163222" cy="4808332"/>
          </a:xfrm>
          <a:prstGeom prst="rect">
            <a:avLst/>
          </a:prstGeom>
          <a:effectLst/>
        </p:spPr>
      </p:pic>
      <p:pic>
        <p:nvPicPr>
          <p:cNvPr id="6" name="Resim 5">
            <a:extLst>
              <a:ext uri="{FF2B5EF4-FFF2-40B4-BE49-F238E27FC236}">
                <a16:creationId xmlns:a16="http://schemas.microsoft.com/office/drawing/2014/main" id="{C23652E2-2157-46CB-07BF-F6F3D4A447A1}"/>
              </a:ext>
            </a:extLst>
          </p:cNvPr>
          <p:cNvPicPr>
            <a:picLocks noChangeAspect="1"/>
          </p:cNvPicPr>
          <p:nvPr/>
        </p:nvPicPr>
        <p:blipFill>
          <a:blip r:embed="rId4"/>
          <a:stretch>
            <a:fillRect/>
          </a:stretch>
        </p:blipFill>
        <p:spPr>
          <a:xfrm>
            <a:off x="7812270" y="6492875"/>
            <a:ext cx="3607358" cy="450920"/>
          </a:xfrm>
          <a:prstGeom prst="rect">
            <a:avLst/>
          </a:prstGeom>
        </p:spPr>
      </p:pic>
    </p:spTree>
    <p:extLst>
      <p:ext uri="{BB962C8B-B14F-4D97-AF65-F5344CB8AC3E}">
        <p14:creationId xmlns:p14="http://schemas.microsoft.com/office/powerpoint/2010/main" val="436223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5876B2D7-AA2C-A211-E6B4-C6CB9DE39154}"/>
              </a:ext>
            </a:extLst>
          </p:cNvPr>
          <p:cNvSpPr>
            <a:spLocks noGrp="1"/>
          </p:cNvSpPr>
          <p:nvPr>
            <p:ph type="title"/>
          </p:nvPr>
        </p:nvSpPr>
        <p:spPr>
          <a:xfrm>
            <a:off x="1179226" y="1755073"/>
            <a:ext cx="9833548" cy="1066802"/>
          </a:xfrm>
        </p:spPr>
        <p:txBody>
          <a:bodyPr anchor="b">
            <a:normAutofit/>
          </a:bodyPr>
          <a:lstStyle/>
          <a:p>
            <a:r>
              <a:rPr lang="tr-TR" sz="3600" dirty="0">
                <a:solidFill>
                  <a:schemeClr val="tx2"/>
                </a:solidFill>
              </a:rPr>
              <a:t>SEKONDER HİPERTANSİYON</a:t>
            </a: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241ED171-3D97-9B18-D2A9-F3C446B6CB52}"/>
              </a:ext>
            </a:extLst>
          </p:cNvPr>
          <p:cNvSpPr>
            <a:spLocks noGrp="1"/>
          </p:cNvSpPr>
          <p:nvPr>
            <p:ph idx="1"/>
          </p:nvPr>
        </p:nvSpPr>
        <p:spPr>
          <a:xfrm>
            <a:off x="1179226" y="3049325"/>
            <a:ext cx="9833548" cy="2945574"/>
          </a:xfrm>
        </p:spPr>
        <p:txBody>
          <a:bodyPr anchor="ctr">
            <a:normAutofit/>
          </a:bodyPr>
          <a:lstStyle/>
          <a:p>
            <a:r>
              <a:rPr lang="tr-TR" sz="1700" dirty="0">
                <a:solidFill>
                  <a:schemeClr val="tx2"/>
                </a:solidFill>
              </a:rPr>
              <a:t>Kimlerde Sekonder HT Düşünülmelidir? </a:t>
            </a:r>
          </a:p>
          <a:p>
            <a:endParaRPr lang="tr-TR" sz="1700" dirty="0">
              <a:solidFill>
                <a:schemeClr val="tx2"/>
              </a:solidFill>
            </a:endParaRPr>
          </a:p>
          <a:p>
            <a:pPr lvl="1"/>
            <a:r>
              <a:rPr lang="tr-TR" sz="1700" dirty="0">
                <a:solidFill>
                  <a:schemeClr val="tx2"/>
                </a:solidFill>
              </a:rPr>
              <a:t> </a:t>
            </a:r>
            <a:r>
              <a:rPr lang="tr-TR" sz="1700" dirty="0">
                <a:solidFill>
                  <a:srgbClr val="44546A"/>
                </a:solidFill>
              </a:rPr>
              <a:t>Genç yaşta (özellikle otuz yaşından önce) hipertansiyon tanısı alan hastalar</a:t>
            </a:r>
          </a:p>
          <a:p>
            <a:pPr lvl="1"/>
            <a:r>
              <a:rPr lang="tr-TR" sz="1700" dirty="0">
                <a:solidFill>
                  <a:srgbClr val="44546A"/>
                </a:solidFill>
              </a:rPr>
              <a:t> Hipertansiyon ve hipokalemisi olan hastalar </a:t>
            </a:r>
          </a:p>
          <a:p>
            <a:pPr lvl="1"/>
            <a:r>
              <a:rPr lang="tr-TR" sz="1700" dirty="0">
                <a:solidFill>
                  <a:srgbClr val="44546A"/>
                </a:solidFill>
              </a:rPr>
              <a:t> Hipertansiyon ve adrenal adenomu olan hastalar</a:t>
            </a:r>
          </a:p>
          <a:p>
            <a:pPr lvl="1"/>
            <a:r>
              <a:rPr lang="tr-TR" sz="1700" dirty="0">
                <a:solidFill>
                  <a:srgbClr val="44546A"/>
                </a:solidFill>
              </a:rPr>
              <a:t> Dirençli hipertansiyonu (birisi diüretik olmak üzere üç farklı sınıftan antihipertansif ilacı uygun dozda kullanmasın rağmen kan basıncı kontrol altına alınamayan) hastalar</a:t>
            </a:r>
          </a:p>
          <a:p>
            <a:pPr lvl="1"/>
            <a:r>
              <a:rPr lang="tr-TR" sz="1700" dirty="0">
                <a:solidFill>
                  <a:srgbClr val="44546A"/>
                </a:solidFill>
              </a:rPr>
              <a:t> Kan basıncı kontrolü aniden bozulan hastalar </a:t>
            </a:r>
          </a:p>
          <a:p>
            <a:pPr lvl="1"/>
            <a:r>
              <a:rPr lang="tr-TR" sz="1700" dirty="0">
                <a:solidFill>
                  <a:srgbClr val="44546A"/>
                </a:solidFill>
              </a:rPr>
              <a:t> Hipertansiyona yol açabilecek ilaç kullanımı olan hastalar (Oral kontraseptifler, dekonjestanlar, glukokortikoidler, </a:t>
            </a:r>
            <a:r>
              <a:rPr lang="tr-TR" sz="1700" dirty="0" err="1">
                <a:solidFill>
                  <a:srgbClr val="44546A"/>
                </a:solidFill>
              </a:rPr>
              <a:t>non</a:t>
            </a:r>
            <a:r>
              <a:rPr lang="tr-TR" sz="1700" dirty="0">
                <a:solidFill>
                  <a:srgbClr val="44546A"/>
                </a:solidFill>
              </a:rPr>
              <a:t>-steroid anti-</a:t>
            </a:r>
            <a:r>
              <a:rPr lang="tr-TR" sz="1700" dirty="0" err="1">
                <a:solidFill>
                  <a:srgbClr val="44546A"/>
                </a:solidFill>
              </a:rPr>
              <a:t>inflamatuvar</a:t>
            </a:r>
            <a:r>
              <a:rPr lang="tr-TR" sz="1700" dirty="0">
                <a:solidFill>
                  <a:srgbClr val="44546A"/>
                </a:solidFill>
              </a:rPr>
              <a:t> ilaçlar, </a:t>
            </a:r>
            <a:r>
              <a:rPr lang="tr-TR" sz="1700" dirty="0" err="1">
                <a:solidFill>
                  <a:srgbClr val="44546A"/>
                </a:solidFill>
              </a:rPr>
              <a:t>immunsupresif</a:t>
            </a:r>
            <a:r>
              <a:rPr lang="tr-TR" sz="1700" dirty="0">
                <a:solidFill>
                  <a:srgbClr val="44546A"/>
                </a:solidFill>
              </a:rPr>
              <a:t> ilaçlar, madde kullanımı ) </a:t>
            </a:r>
          </a:p>
        </p:txBody>
      </p:sp>
      <p:pic>
        <p:nvPicPr>
          <p:cNvPr id="5" name="Resim 4">
            <a:extLst>
              <a:ext uri="{FF2B5EF4-FFF2-40B4-BE49-F238E27FC236}">
                <a16:creationId xmlns:a16="http://schemas.microsoft.com/office/drawing/2014/main" id="{3B17B20C-0415-FC3C-D201-9E69906F1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2536" y="2016976"/>
            <a:ext cx="1321214" cy="739880"/>
          </a:xfrm>
          <a:prstGeom prst="rect">
            <a:avLst/>
          </a:prstGeom>
        </p:spPr>
      </p:pic>
      <p:pic>
        <p:nvPicPr>
          <p:cNvPr id="7" name="Resim 6">
            <a:extLst>
              <a:ext uri="{FF2B5EF4-FFF2-40B4-BE49-F238E27FC236}">
                <a16:creationId xmlns:a16="http://schemas.microsoft.com/office/drawing/2014/main" id="{BAE334E8-31BE-D984-F093-D1D8D40F2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1713" y="174964"/>
            <a:ext cx="1579055" cy="1262296"/>
          </a:xfrm>
          <a:prstGeom prst="rect">
            <a:avLst/>
          </a:prstGeom>
        </p:spPr>
      </p:pic>
      <p:pic>
        <p:nvPicPr>
          <p:cNvPr id="11" name="Resim 10">
            <a:extLst>
              <a:ext uri="{FF2B5EF4-FFF2-40B4-BE49-F238E27FC236}">
                <a16:creationId xmlns:a16="http://schemas.microsoft.com/office/drawing/2014/main" id="{263870C1-AD79-D006-32D6-5555C74E11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1524" y="1762166"/>
            <a:ext cx="1177395" cy="951335"/>
          </a:xfrm>
          <a:prstGeom prst="rect">
            <a:avLst/>
          </a:prstGeom>
        </p:spPr>
      </p:pic>
      <p:sp>
        <p:nvSpPr>
          <p:cNvPr id="19" name="Metin kutusu 18">
            <a:extLst>
              <a:ext uri="{FF2B5EF4-FFF2-40B4-BE49-F238E27FC236}">
                <a16:creationId xmlns:a16="http://schemas.microsoft.com/office/drawing/2014/main" id="{1BB69334-19ED-9434-3EC7-D9ED71018CAE}"/>
              </a:ext>
            </a:extLst>
          </p:cNvPr>
          <p:cNvSpPr txBox="1"/>
          <p:nvPr/>
        </p:nvSpPr>
        <p:spPr>
          <a:xfrm>
            <a:off x="148709" y="6396335"/>
            <a:ext cx="11433131" cy="461665"/>
          </a:xfrm>
          <a:prstGeom prst="rect">
            <a:avLst/>
          </a:prstGeom>
          <a:noFill/>
        </p:spPr>
        <p:txBody>
          <a:bodyPr wrap="square">
            <a:spAutoFit/>
          </a:bodyPr>
          <a:lstStyle/>
          <a:p>
            <a:r>
              <a:rPr lang="tr-TR" sz="1200" b="0" i="0" dirty="0">
                <a:solidFill>
                  <a:srgbClr val="212121"/>
                </a:solidFill>
                <a:effectLst/>
                <a:latin typeface="BlinkMacSystemFont"/>
              </a:rPr>
              <a:t>Aydoğdu S, Güler K, Bayram F, Altun B, Derici Ü, Abacı A, </a:t>
            </a:r>
            <a:r>
              <a:rPr lang="tr-TR" sz="1200" b="0" i="0" dirty="0" err="1">
                <a:solidFill>
                  <a:srgbClr val="212121"/>
                </a:solidFill>
                <a:effectLst/>
                <a:latin typeface="BlinkMacSystemFont"/>
              </a:rPr>
              <a:t>Tükek</a:t>
            </a:r>
            <a:r>
              <a:rPr lang="tr-TR" sz="1200" b="0" i="0" dirty="0">
                <a:solidFill>
                  <a:srgbClr val="212121"/>
                </a:solidFill>
                <a:effectLst/>
                <a:latin typeface="BlinkMacSystemFont"/>
              </a:rPr>
              <a:t> T, Sabuncu T, Arıcı M, Erdem Y, </a:t>
            </a:r>
            <a:r>
              <a:rPr lang="tr-TR" sz="1200" b="0" i="0" dirty="0" err="1">
                <a:solidFill>
                  <a:srgbClr val="212121"/>
                </a:solidFill>
                <a:effectLst/>
                <a:latin typeface="BlinkMacSystemFont"/>
              </a:rPr>
              <a:t>Özin</a:t>
            </a:r>
            <a:r>
              <a:rPr lang="tr-TR" sz="1200" b="0" i="0" dirty="0">
                <a:solidFill>
                  <a:srgbClr val="212121"/>
                </a:solidFill>
                <a:effectLst/>
                <a:latin typeface="BlinkMacSystemFont"/>
              </a:rPr>
              <a:t> B, Sahin İ, Ertürk Ş, </a:t>
            </a:r>
            <a:r>
              <a:rPr lang="tr-TR" sz="1200" b="0" i="0" dirty="0" err="1">
                <a:solidFill>
                  <a:srgbClr val="212121"/>
                </a:solidFill>
                <a:effectLst/>
                <a:latin typeface="BlinkMacSystemFont"/>
              </a:rPr>
              <a:t>Bitigen</a:t>
            </a:r>
            <a:r>
              <a:rPr lang="tr-TR" sz="1200" b="0" i="0" dirty="0">
                <a:solidFill>
                  <a:srgbClr val="212121"/>
                </a:solidFill>
                <a:effectLst/>
                <a:latin typeface="BlinkMacSystemFont"/>
              </a:rPr>
              <a:t> A, </a:t>
            </a:r>
            <a:r>
              <a:rPr lang="tr-TR" sz="1200" b="0" i="0" dirty="0" err="1">
                <a:solidFill>
                  <a:srgbClr val="212121"/>
                </a:solidFill>
                <a:effectLst/>
                <a:latin typeface="BlinkMacSystemFont"/>
              </a:rPr>
              <a:t>Tokgözoğlu</a:t>
            </a:r>
            <a:r>
              <a:rPr lang="tr-TR" sz="1200" b="0" i="0" dirty="0">
                <a:solidFill>
                  <a:srgbClr val="212121"/>
                </a:solidFill>
                <a:effectLst/>
                <a:latin typeface="BlinkMacSystemFont"/>
              </a:rPr>
              <a:t> L. Türk Hipertansiyon Uzlaşı Raporu 2019 </a:t>
            </a:r>
            <a:endParaRPr lang="tr-TR" sz="1200" dirty="0"/>
          </a:p>
        </p:txBody>
      </p:sp>
    </p:spTree>
    <p:extLst>
      <p:ext uri="{BB962C8B-B14F-4D97-AF65-F5344CB8AC3E}">
        <p14:creationId xmlns:p14="http://schemas.microsoft.com/office/powerpoint/2010/main" val="1207315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C925E513-49A6-0293-9CB7-58EAFC96ECD7}"/>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SEKONDER HİPERTANSİYON</a:t>
            </a:r>
          </a:p>
        </p:txBody>
      </p:sp>
      <p:sp>
        <p:nvSpPr>
          <p:cNvPr id="3" name="İçerik Yer Tutucusu 2">
            <a:extLst>
              <a:ext uri="{FF2B5EF4-FFF2-40B4-BE49-F238E27FC236}">
                <a16:creationId xmlns:a16="http://schemas.microsoft.com/office/drawing/2014/main" id="{C68E2042-BB89-2D93-1C1A-6B622DC62E6C}"/>
              </a:ext>
            </a:extLst>
          </p:cNvPr>
          <p:cNvSpPr>
            <a:spLocks noGrp="1"/>
          </p:cNvSpPr>
          <p:nvPr>
            <p:ph idx="1"/>
          </p:nvPr>
        </p:nvSpPr>
        <p:spPr>
          <a:xfrm>
            <a:off x="6172200" y="804672"/>
            <a:ext cx="5221224" cy="5230368"/>
          </a:xfrm>
        </p:spPr>
        <p:txBody>
          <a:bodyPr anchor="ctr">
            <a:normAutofit/>
          </a:bodyPr>
          <a:lstStyle/>
          <a:p>
            <a:endParaRPr lang="tr-TR" sz="1800" dirty="0">
              <a:solidFill>
                <a:srgbClr val="44546A"/>
              </a:solidFill>
            </a:endParaRPr>
          </a:p>
          <a:p>
            <a:r>
              <a:rPr lang="tr-TR" sz="1800" dirty="0">
                <a:solidFill>
                  <a:srgbClr val="44546A"/>
                </a:solidFill>
              </a:rPr>
              <a:t>Uyku apnesini düşündürecek bulguları olan hastalar</a:t>
            </a:r>
          </a:p>
          <a:p>
            <a:r>
              <a:rPr lang="tr-TR" sz="1800" dirty="0">
                <a:solidFill>
                  <a:srgbClr val="44546A"/>
                </a:solidFill>
              </a:rPr>
              <a:t>ACE veya ARB kullanımı sonrası kreatinin düzeylerinde ciddi yükselme (&gt;%30) olan hastalar</a:t>
            </a:r>
          </a:p>
          <a:p>
            <a:r>
              <a:rPr lang="tr-TR" sz="1800" dirty="0">
                <a:solidFill>
                  <a:srgbClr val="44546A"/>
                </a:solidFill>
              </a:rPr>
              <a:t>Ani kan basıncı yüksekliği, terleme, çarpıntı gibi </a:t>
            </a:r>
            <a:r>
              <a:rPr lang="tr-TR" sz="1800" dirty="0" err="1">
                <a:solidFill>
                  <a:srgbClr val="44546A"/>
                </a:solidFill>
              </a:rPr>
              <a:t>feokromasitomayı</a:t>
            </a:r>
            <a:r>
              <a:rPr lang="tr-TR" sz="1800" dirty="0">
                <a:solidFill>
                  <a:srgbClr val="44546A"/>
                </a:solidFill>
              </a:rPr>
              <a:t> telkin eden bulguları olan hastalar </a:t>
            </a:r>
          </a:p>
          <a:p>
            <a:r>
              <a:rPr lang="tr-TR" sz="1800" dirty="0">
                <a:solidFill>
                  <a:srgbClr val="44546A"/>
                </a:solidFill>
              </a:rPr>
              <a:t>Ailede böbrek hastalığı öyküsü olan hastalar </a:t>
            </a:r>
          </a:p>
          <a:p>
            <a:r>
              <a:rPr lang="tr-TR" sz="1800" dirty="0">
                <a:solidFill>
                  <a:srgbClr val="44546A"/>
                </a:solidFill>
              </a:rPr>
              <a:t>Ekstremiteler arasında kan basıncı farkı bulunan hastalar</a:t>
            </a:r>
          </a:p>
          <a:p>
            <a:r>
              <a:rPr lang="tr-TR" sz="1800" dirty="0">
                <a:solidFill>
                  <a:srgbClr val="44546A"/>
                </a:solidFill>
              </a:rPr>
              <a:t>Kan basıncı düzeyine oranla daha fazla hedef organ hasarı gelişmiş hastalar </a:t>
            </a:r>
          </a:p>
          <a:p>
            <a:r>
              <a:rPr lang="tr-TR" sz="1800" dirty="0">
                <a:solidFill>
                  <a:srgbClr val="44546A"/>
                </a:solidFill>
              </a:rPr>
              <a:t>Santral obezite, proksimal kas güçsüzlüğü, pembe-mor </a:t>
            </a:r>
            <a:r>
              <a:rPr lang="tr-TR" sz="1800" dirty="0" err="1">
                <a:solidFill>
                  <a:srgbClr val="44546A"/>
                </a:solidFill>
              </a:rPr>
              <a:t>strialar</a:t>
            </a:r>
            <a:r>
              <a:rPr lang="tr-TR" sz="1800" dirty="0">
                <a:solidFill>
                  <a:srgbClr val="44546A"/>
                </a:solidFill>
              </a:rPr>
              <a:t> gibi </a:t>
            </a:r>
            <a:r>
              <a:rPr lang="tr-TR" sz="1800" dirty="0" err="1">
                <a:solidFill>
                  <a:srgbClr val="44546A"/>
                </a:solidFill>
              </a:rPr>
              <a:t>Cushing</a:t>
            </a:r>
            <a:r>
              <a:rPr lang="tr-TR" sz="1800" dirty="0">
                <a:solidFill>
                  <a:srgbClr val="44546A"/>
                </a:solidFill>
              </a:rPr>
              <a:t> Sendromu düşündürecek bulguları olan hastalar</a:t>
            </a:r>
          </a:p>
          <a:p>
            <a:endParaRPr lang="tr-TR" sz="1800" dirty="0">
              <a:solidFill>
                <a:schemeClr val="tx2"/>
              </a:solidFill>
            </a:endParaRPr>
          </a:p>
        </p:txBody>
      </p:sp>
      <p:sp>
        <p:nvSpPr>
          <p:cNvPr id="4" name="Metin kutusu 3">
            <a:extLst>
              <a:ext uri="{FF2B5EF4-FFF2-40B4-BE49-F238E27FC236}">
                <a16:creationId xmlns:a16="http://schemas.microsoft.com/office/drawing/2014/main" id="{FA4410BB-D6A0-CE2D-7FE5-488D440BFF0B}"/>
              </a:ext>
            </a:extLst>
          </p:cNvPr>
          <p:cNvSpPr txBox="1"/>
          <p:nvPr/>
        </p:nvSpPr>
        <p:spPr>
          <a:xfrm>
            <a:off x="2586043" y="6502278"/>
            <a:ext cx="11433131" cy="246221"/>
          </a:xfrm>
          <a:prstGeom prst="rect">
            <a:avLst/>
          </a:prstGeom>
          <a:noFill/>
        </p:spPr>
        <p:txBody>
          <a:bodyPr wrap="square">
            <a:spAutoFit/>
          </a:bodyPr>
          <a:lstStyle/>
          <a:p>
            <a:r>
              <a:rPr lang="tr-TR" sz="1000" b="0" i="0" dirty="0">
                <a:solidFill>
                  <a:srgbClr val="212121"/>
                </a:solidFill>
                <a:effectLst/>
                <a:latin typeface="BlinkMacSystemFont"/>
              </a:rPr>
              <a:t>Aydoğdu S, Güler K, Bayram F, Altun B, Derici Ü, Abacı A, </a:t>
            </a:r>
            <a:r>
              <a:rPr lang="tr-TR" sz="1000" b="0" i="0" dirty="0" err="1">
                <a:solidFill>
                  <a:srgbClr val="212121"/>
                </a:solidFill>
                <a:effectLst/>
                <a:latin typeface="BlinkMacSystemFont"/>
              </a:rPr>
              <a:t>Tükek</a:t>
            </a:r>
            <a:r>
              <a:rPr lang="tr-TR" sz="1000" b="0" i="0" dirty="0">
                <a:solidFill>
                  <a:srgbClr val="212121"/>
                </a:solidFill>
                <a:effectLst/>
                <a:latin typeface="BlinkMacSystemFont"/>
              </a:rPr>
              <a:t> T, Sabuncu T, Arıcı M, Erdem Y, </a:t>
            </a:r>
            <a:r>
              <a:rPr lang="tr-TR" sz="1000" b="0" i="0" dirty="0" err="1">
                <a:solidFill>
                  <a:srgbClr val="212121"/>
                </a:solidFill>
                <a:effectLst/>
                <a:latin typeface="BlinkMacSystemFont"/>
              </a:rPr>
              <a:t>Özin</a:t>
            </a:r>
            <a:r>
              <a:rPr lang="tr-TR" sz="1000" b="0" i="0" dirty="0">
                <a:solidFill>
                  <a:srgbClr val="212121"/>
                </a:solidFill>
                <a:effectLst/>
                <a:latin typeface="BlinkMacSystemFont"/>
              </a:rPr>
              <a:t> B, Sahin İ, Ertürk Ş, </a:t>
            </a:r>
            <a:r>
              <a:rPr lang="tr-TR" sz="1000" b="0" i="0" dirty="0" err="1">
                <a:solidFill>
                  <a:srgbClr val="212121"/>
                </a:solidFill>
                <a:effectLst/>
                <a:latin typeface="BlinkMacSystemFont"/>
              </a:rPr>
              <a:t>Bitigen</a:t>
            </a:r>
            <a:r>
              <a:rPr lang="tr-TR" sz="1000" b="0" i="0" dirty="0">
                <a:solidFill>
                  <a:srgbClr val="212121"/>
                </a:solidFill>
                <a:effectLst/>
                <a:latin typeface="BlinkMacSystemFont"/>
              </a:rPr>
              <a:t> A, </a:t>
            </a:r>
            <a:r>
              <a:rPr lang="tr-TR" sz="1000" b="0" i="0" dirty="0" err="1">
                <a:solidFill>
                  <a:srgbClr val="212121"/>
                </a:solidFill>
                <a:effectLst/>
                <a:latin typeface="BlinkMacSystemFont"/>
              </a:rPr>
              <a:t>Tokgözoğlu</a:t>
            </a:r>
            <a:r>
              <a:rPr lang="tr-TR" sz="1000" b="0" i="0" dirty="0">
                <a:solidFill>
                  <a:srgbClr val="212121"/>
                </a:solidFill>
                <a:effectLst/>
                <a:latin typeface="BlinkMacSystemFont"/>
              </a:rPr>
              <a:t> L. Türk Hipertansiyon Uzlaşı Raporu 2019 </a:t>
            </a:r>
            <a:endParaRPr lang="tr-TR" sz="1000" dirty="0"/>
          </a:p>
        </p:txBody>
      </p:sp>
    </p:spTree>
    <p:extLst>
      <p:ext uri="{BB962C8B-B14F-4D97-AF65-F5344CB8AC3E}">
        <p14:creationId xmlns:p14="http://schemas.microsoft.com/office/powerpoint/2010/main" val="589547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909831-325D-CCC5-E341-545E72C54512}"/>
              </a:ext>
            </a:extLst>
          </p:cNvPr>
          <p:cNvSpPr>
            <a:spLocks noGrp="1"/>
          </p:cNvSpPr>
          <p:nvPr>
            <p:ph type="title"/>
          </p:nvPr>
        </p:nvSpPr>
        <p:spPr/>
        <p:txBody>
          <a:bodyPr/>
          <a:lstStyle/>
          <a:p>
            <a:r>
              <a:rPr lang="tr-TR" dirty="0">
                <a:solidFill>
                  <a:srgbClr val="44546A"/>
                </a:solidFill>
              </a:rPr>
              <a:t>LABORATUVAR TETKİKLERİ</a:t>
            </a:r>
          </a:p>
        </p:txBody>
      </p:sp>
      <p:graphicFrame>
        <p:nvGraphicFramePr>
          <p:cNvPr id="8" name="İçerik Yer Tutucusu 2">
            <a:extLst>
              <a:ext uri="{FF2B5EF4-FFF2-40B4-BE49-F238E27FC236}">
                <a16:creationId xmlns:a16="http://schemas.microsoft.com/office/drawing/2014/main" id="{1A89B2A4-F252-D85D-F44F-55B540F0237A}"/>
              </a:ext>
            </a:extLst>
          </p:cNvPr>
          <p:cNvGraphicFramePr>
            <a:graphicFrameLocks noGrp="1"/>
          </p:cNvGraphicFramePr>
          <p:nvPr>
            <p:ph idx="1"/>
            <p:extLst>
              <p:ext uri="{D42A27DB-BD31-4B8C-83A1-F6EECF244321}">
                <p14:modId xmlns:p14="http://schemas.microsoft.com/office/powerpoint/2010/main" val="3772634909"/>
              </p:ext>
            </p:extLst>
          </p:nvPr>
        </p:nvGraphicFramePr>
        <p:xfrm>
          <a:off x="838200" y="1690688"/>
          <a:ext cx="826155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a:extLst>
              <a:ext uri="{FF2B5EF4-FFF2-40B4-BE49-F238E27FC236}">
                <a16:creationId xmlns:a16="http://schemas.microsoft.com/office/drawing/2014/main" id="{7E9B7C75-018C-2286-789E-8F6D581DD2FF}"/>
              </a:ext>
            </a:extLst>
          </p:cNvPr>
          <p:cNvSpPr txBox="1"/>
          <p:nvPr/>
        </p:nvSpPr>
        <p:spPr>
          <a:xfrm>
            <a:off x="6182751" y="2779899"/>
            <a:ext cx="5171049" cy="1815882"/>
          </a:xfrm>
          <a:prstGeom prst="rect">
            <a:avLst/>
          </a:prstGeom>
          <a:noFill/>
        </p:spPr>
        <p:txBody>
          <a:bodyPr wrap="square">
            <a:spAutoFit/>
          </a:bodyPr>
          <a:lstStyle/>
          <a:p>
            <a:pPr marL="285750" indent="-285750" algn="just">
              <a:buFont typeface="Arial" panose="020B0604020202020204" pitchFamily="34" charset="0"/>
              <a:buChar char="•"/>
            </a:pPr>
            <a:r>
              <a:rPr lang="tr-TR" sz="1600" dirty="0">
                <a:solidFill>
                  <a:srgbClr val="44546A"/>
                </a:solidFill>
              </a:rPr>
              <a:t>Hemoglobin ve hematokrit</a:t>
            </a:r>
          </a:p>
          <a:p>
            <a:pPr marL="285750" indent="-285750" algn="just">
              <a:buFont typeface="Arial" panose="020B0604020202020204" pitchFamily="34" charset="0"/>
              <a:buChar char="•"/>
            </a:pPr>
            <a:r>
              <a:rPr lang="tr-TR" sz="1600" dirty="0">
                <a:solidFill>
                  <a:srgbClr val="44546A"/>
                </a:solidFill>
              </a:rPr>
              <a:t>Tam idrar tahlili</a:t>
            </a:r>
          </a:p>
          <a:p>
            <a:pPr marL="285750" indent="-285750" algn="just">
              <a:buFont typeface="Arial" panose="020B0604020202020204" pitchFamily="34" charset="0"/>
              <a:buChar char="•"/>
            </a:pPr>
            <a:r>
              <a:rPr lang="tr-TR" sz="1600" dirty="0">
                <a:solidFill>
                  <a:srgbClr val="44546A"/>
                </a:solidFill>
              </a:rPr>
              <a:t>Elektrokardiyografi</a:t>
            </a:r>
          </a:p>
          <a:p>
            <a:pPr marL="285750" indent="-285750" algn="just">
              <a:buFont typeface="Arial" panose="020B0604020202020204" pitchFamily="34" charset="0"/>
              <a:buChar char="•"/>
            </a:pPr>
            <a:r>
              <a:rPr lang="tr-TR" sz="1600" dirty="0">
                <a:solidFill>
                  <a:srgbClr val="44546A"/>
                </a:solidFill>
              </a:rPr>
              <a:t>Serum kalsiyum </a:t>
            </a:r>
          </a:p>
          <a:p>
            <a:pPr marL="285750" indent="-285750" algn="just">
              <a:buFont typeface="Arial" panose="020B0604020202020204" pitchFamily="34" charset="0"/>
              <a:buChar char="•"/>
            </a:pPr>
            <a:r>
              <a:rPr lang="tr-TR" sz="1600" dirty="0">
                <a:solidFill>
                  <a:srgbClr val="44546A"/>
                </a:solidFill>
              </a:rPr>
              <a:t>DM hastalarında idrarda </a:t>
            </a:r>
            <a:r>
              <a:rPr lang="tr-TR" sz="1600" dirty="0" err="1">
                <a:solidFill>
                  <a:srgbClr val="44546A"/>
                </a:solidFill>
              </a:rPr>
              <a:t>albumin</a:t>
            </a:r>
            <a:r>
              <a:rPr lang="tr-TR" sz="1600" dirty="0">
                <a:solidFill>
                  <a:srgbClr val="44546A"/>
                </a:solidFill>
              </a:rPr>
              <a:t> atılımı </a:t>
            </a:r>
          </a:p>
          <a:p>
            <a:pPr marL="285750" indent="-285750" algn="just">
              <a:buFont typeface="Arial" panose="020B0604020202020204" pitchFamily="34" charset="0"/>
              <a:buChar char="•"/>
            </a:pPr>
            <a:r>
              <a:rPr lang="tr-TR" sz="1600" dirty="0">
                <a:solidFill>
                  <a:srgbClr val="44546A"/>
                </a:solidFill>
              </a:rPr>
              <a:t>DM hastalarında HbA1c </a:t>
            </a:r>
          </a:p>
          <a:p>
            <a:pPr marL="285750" indent="-285750" algn="just">
              <a:buFont typeface="Arial" panose="020B0604020202020204" pitchFamily="34" charset="0"/>
              <a:buChar char="•"/>
            </a:pPr>
            <a:r>
              <a:rPr lang="tr-TR" sz="1600" dirty="0">
                <a:solidFill>
                  <a:srgbClr val="44546A"/>
                </a:solidFill>
              </a:rPr>
              <a:t>TSH</a:t>
            </a:r>
          </a:p>
        </p:txBody>
      </p:sp>
      <p:pic>
        <p:nvPicPr>
          <p:cNvPr id="6" name="Resim 5">
            <a:extLst>
              <a:ext uri="{FF2B5EF4-FFF2-40B4-BE49-F238E27FC236}">
                <a16:creationId xmlns:a16="http://schemas.microsoft.com/office/drawing/2014/main" id="{65ADD51A-9B94-9B9D-82ED-CB7F4323F51B}"/>
              </a:ext>
            </a:extLst>
          </p:cNvPr>
          <p:cNvPicPr>
            <a:picLocks noChangeAspect="1"/>
          </p:cNvPicPr>
          <p:nvPr/>
        </p:nvPicPr>
        <p:blipFill>
          <a:blip r:embed="rId8"/>
          <a:stretch>
            <a:fillRect/>
          </a:stretch>
        </p:blipFill>
        <p:spPr>
          <a:xfrm>
            <a:off x="8339294" y="6313777"/>
            <a:ext cx="3607358" cy="450920"/>
          </a:xfrm>
          <a:prstGeom prst="rect">
            <a:avLst/>
          </a:prstGeom>
        </p:spPr>
      </p:pic>
      <p:cxnSp>
        <p:nvCxnSpPr>
          <p:cNvPr id="4" name="Düz Bağlayıcı 3">
            <a:extLst>
              <a:ext uri="{FF2B5EF4-FFF2-40B4-BE49-F238E27FC236}">
                <a16:creationId xmlns:a16="http://schemas.microsoft.com/office/drawing/2014/main" id="{F590C175-B3C9-0D65-0D14-313BDC93BBFC}"/>
              </a:ext>
            </a:extLst>
          </p:cNvPr>
          <p:cNvCxnSpPr>
            <a:cxnSpLocks/>
          </p:cNvCxnSpPr>
          <p:nvPr/>
        </p:nvCxnSpPr>
        <p:spPr>
          <a:xfrm>
            <a:off x="1064525" y="4595781"/>
            <a:ext cx="8884693"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098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33">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5">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BEA10B6-CFBE-3FE1-8C8D-9928A5BFA1C9}"/>
              </a:ext>
            </a:extLst>
          </p:cNvPr>
          <p:cNvSpPr>
            <a:spLocks noGrp="1"/>
          </p:cNvSpPr>
          <p:nvPr>
            <p:ph type="title"/>
          </p:nvPr>
        </p:nvSpPr>
        <p:spPr>
          <a:xfrm>
            <a:off x="804672" y="802955"/>
            <a:ext cx="4766330" cy="1454051"/>
          </a:xfrm>
        </p:spPr>
        <p:txBody>
          <a:bodyPr>
            <a:normAutofit/>
          </a:bodyPr>
          <a:lstStyle/>
          <a:p>
            <a:r>
              <a:rPr lang="tr-TR" sz="3600">
                <a:solidFill>
                  <a:schemeClr val="tx2"/>
                </a:solidFill>
              </a:rPr>
              <a:t>STANDART KAN BASINCI ÖLÇÜMÜ</a:t>
            </a:r>
          </a:p>
        </p:txBody>
      </p:sp>
      <p:sp>
        <p:nvSpPr>
          <p:cNvPr id="3" name="İçerik Yer Tutucusu 2">
            <a:extLst>
              <a:ext uri="{FF2B5EF4-FFF2-40B4-BE49-F238E27FC236}">
                <a16:creationId xmlns:a16="http://schemas.microsoft.com/office/drawing/2014/main" id="{AF877E3C-A717-0BD3-67A2-1A8352473554}"/>
              </a:ext>
            </a:extLst>
          </p:cNvPr>
          <p:cNvSpPr>
            <a:spLocks noGrp="1"/>
          </p:cNvSpPr>
          <p:nvPr>
            <p:ph idx="1"/>
          </p:nvPr>
        </p:nvSpPr>
        <p:spPr>
          <a:xfrm>
            <a:off x="804672" y="2421683"/>
            <a:ext cx="4765949" cy="3353476"/>
          </a:xfrm>
        </p:spPr>
        <p:txBody>
          <a:bodyPr anchor="t">
            <a:normAutofit/>
          </a:bodyPr>
          <a:lstStyle/>
          <a:p>
            <a:pPr marL="0" indent="0">
              <a:buNone/>
            </a:pPr>
            <a:endParaRPr lang="tr-TR" sz="1800" dirty="0">
              <a:solidFill>
                <a:schemeClr val="tx2"/>
              </a:solidFill>
            </a:endParaRPr>
          </a:p>
          <a:p>
            <a:endParaRPr lang="tr-TR" sz="1800" dirty="0">
              <a:solidFill>
                <a:schemeClr val="tx2"/>
              </a:solidFill>
            </a:endParaRPr>
          </a:p>
          <a:p>
            <a:r>
              <a:rPr lang="tr-TR" sz="1800" dirty="0">
                <a:solidFill>
                  <a:schemeClr val="tx2"/>
                </a:solidFill>
              </a:rPr>
              <a:t>Hipertansiyon tanısı </a:t>
            </a:r>
            <a:r>
              <a:rPr lang="tr-TR" sz="1800" dirty="0" err="1">
                <a:solidFill>
                  <a:schemeClr val="tx2"/>
                </a:solidFill>
              </a:rPr>
              <a:t>icin</a:t>
            </a:r>
            <a:r>
              <a:rPr lang="tr-TR" sz="1800" dirty="0">
                <a:solidFill>
                  <a:schemeClr val="tx2"/>
                </a:solidFill>
              </a:rPr>
              <a:t> kan basıncını doğru bir şekilde ölçmek oldukça önemlidir</a:t>
            </a:r>
          </a:p>
          <a:p>
            <a:endParaRPr lang="tr-TR" sz="1800" dirty="0">
              <a:solidFill>
                <a:schemeClr val="tx2"/>
              </a:solidFill>
            </a:endParaRPr>
          </a:p>
          <a:p>
            <a:r>
              <a:rPr lang="tr-TR" sz="1800" dirty="0">
                <a:solidFill>
                  <a:schemeClr val="tx2"/>
                </a:solidFill>
              </a:rPr>
              <a:t>Ölçüm sırasındaki koşullar kan basıncını önemli derece etkilemektedir</a:t>
            </a:r>
          </a:p>
          <a:p>
            <a:endParaRPr lang="tr-TR" sz="1800" dirty="0">
              <a:solidFill>
                <a:schemeClr val="tx2"/>
              </a:solidFill>
            </a:endParaRPr>
          </a:p>
          <a:p>
            <a:r>
              <a:rPr lang="tr-TR" sz="1800" dirty="0">
                <a:solidFill>
                  <a:schemeClr val="tx2"/>
                </a:solidFill>
              </a:rPr>
              <a:t>Bu nedenle doğru ölçümü yapabilmek için dış faktörlerin etkisini en aza indirmek gereklidir.</a:t>
            </a:r>
          </a:p>
        </p:txBody>
      </p:sp>
      <p:grpSp>
        <p:nvGrpSpPr>
          <p:cNvPr id="52" name="Group 37">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53" name="Freeform: Shape 38">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39">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40">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41">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Resim 3">
            <a:extLst>
              <a:ext uri="{FF2B5EF4-FFF2-40B4-BE49-F238E27FC236}">
                <a16:creationId xmlns:a16="http://schemas.microsoft.com/office/drawing/2014/main" id="{6812CCB0-48BF-5BC0-DE79-0A4E7EF45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8" y="2421683"/>
            <a:ext cx="3767320" cy="25623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97179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3">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5">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F263C10-9D7C-9195-D677-703AC00DF0E3}"/>
              </a:ext>
            </a:extLst>
          </p:cNvPr>
          <p:cNvSpPr>
            <a:spLocks noGrp="1"/>
          </p:cNvSpPr>
          <p:nvPr>
            <p:ph type="title"/>
          </p:nvPr>
        </p:nvSpPr>
        <p:spPr>
          <a:xfrm>
            <a:off x="804672" y="802955"/>
            <a:ext cx="4766330" cy="1454051"/>
          </a:xfrm>
        </p:spPr>
        <p:txBody>
          <a:bodyPr>
            <a:normAutofit/>
          </a:bodyPr>
          <a:lstStyle/>
          <a:p>
            <a:r>
              <a:rPr lang="tr-TR" sz="3600">
                <a:solidFill>
                  <a:schemeClr val="tx2"/>
                </a:solidFill>
              </a:rPr>
              <a:t>STANDART KAN BASINCI ÖLÇÜMÜ</a:t>
            </a:r>
          </a:p>
        </p:txBody>
      </p:sp>
      <p:sp>
        <p:nvSpPr>
          <p:cNvPr id="3" name="İçerik Yer Tutucusu 2">
            <a:extLst>
              <a:ext uri="{FF2B5EF4-FFF2-40B4-BE49-F238E27FC236}">
                <a16:creationId xmlns:a16="http://schemas.microsoft.com/office/drawing/2014/main" id="{604F11A0-DAAE-F170-B867-57451BACC30D}"/>
              </a:ext>
            </a:extLst>
          </p:cNvPr>
          <p:cNvSpPr>
            <a:spLocks noGrp="1"/>
          </p:cNvSpPr>
          <p:nvPr>
            <p:ph idx="1"/>
          </p:nvPr>
        </p:nvSpPr>
        <p:spPr>
          <a:xfrm>
            <a:off x="804672" y="2421683"/>
            <a:ext cx="4765949" cy="3353476"/>
          </a:xfrm>
        </p:spPr>
        <p:txBody>
          <a:bodyPr anchor="t">
            <a:normAutofit/>
          </a:bodyPr>
          <a:lstStyle/>
          <a:p>
            <a:r>
              <a:rPr lang="tr-TR" sz="1100" dirty="0">
                <a:solidFill>
                  <a:schemeClr val="tx2"/>
                </a:solidFill>
              </a:rPr>
              <a:t>Ölçümlere, hasta </a:t>
            </a:r>
            <a:r>
              <a:rPr lang="tr-TR" sz="1100" b="1" dirty="0">
                <a:solidFill>
                  <a:schemeClr val="tx2"/>
                </a:solidFill>
              </a:rPr>
              <a:t>sessiz bir odada en az 5 dakika istiraha</a:t>
            </a:r>
            <a:r>
              <a:rPr lang="tr-TR" sz="1100" dirty="0">
                <a:solidFill>
                  <a:schemeClr val="tx2"/>
                </a:solidFill>
              </a:rPr>
              <a:t>t ettikten sonra başlanmalıdır.</a:t>
            </a:r>
          </a:p>
          <a:p>
            <a:r>
              <a:rPr lang="tr-TR" sz="1100" dirty="0">
                <a:solidFill>
                  <a:schemeClr val="tx2"/>
                </a:solidFill>
              </a:rPr>
              <a:t>Oda sıcaklığı </a:t>
            </a:r>
            <a:r>
              <a:rPr lang="tr-TR" sz="1100" b="1" dirty="0">
                <a:solidFill>
                  <a:schemeClr val="tx2"/>
                </a:solidFill>
              </a:rPr>
              <a:t>ne soğuk ne de çok sıcak </a:t>
            </a:r>
            <a:r>
              <a:rPr lang="tr-TR" sz="1100" dirty="0">
                <a:solidFill>
                  <a:schemeClr val="tx2"/>
                </a:solidFill>
              </a:rPr>
              <a:t>olmalıdır. </a:t>
            </a:r>
          </a:p>
          <a:p>
            <a:r>
              <a:rPr lang="tr-TR" sz="1100" dirty="0">
                <a:solidFill>
                  <a:schemeClr val="tx2"/>
                </a:solidFill>
              </a:rPr>
              <a:t>Hasta sırtını herhangi bir yere </a:t>
            </a:r>
            <a:r>
              <a:rPr lang="tr-TR" sz="1100" b="1" dirty="0">
                <a:solidFill>
                  <a:schemeClr val="tx2"/>
                </a:solidFill>
              </a:rPr>
              <a:t>yaslayarak oturmalı</a:t>
            </a:r>
            <a:r>
              <a:rPr lang="tr-TR" sz="1100" dirty="0">
                <a:solidFill>
                  <a:schemeClr val="tx2"/>
                </a:solidFill>
              </a:rPr>
              <a:t>, tansiyon ölçülecek </a:t>
            </a:r>
            <a:r>
              <a:rPr lang="tr-TR" sz="1100" b="1" dirty="0">
                <a:solidFill>
                  <a:schemeClr val="tx2"/>
                </a:solidFill>
              </a:rPr>
              <a:t>kolu çıplak </a:t>
            </a:r>
            <a:r>
              <a:rPr lang="tr-TR" sz="1100" dirty="0">
                <a:solidFill>
                  <a:schemeClr val="tx2"/>
                </a:solidFill>
              </a:rPr>
              <a:t>olmalıdır. </a:t>
            </a:r>
          </a:p>
          <a:p>
            <a:r>
              <a:rPr lang="tr-TR" sz="1100" dirty="0">
                <a:solidFill>
                  <a:schemeClr val="tx2"/>
                </a:solidFill>
              </a:rPr>
              <a:t>Ölçüm sırasında </a:t>
            </a:r>
            <a:r>
              <a:rPr lang="tr-TR" sz="1100" b="1" dirty="0">
                <a:solidFill>
                  <a:schemeClr val="tx2"/>
                </a:solidFill>
              </a:rPr>
              <a:t>konuşmamalı, </a:t>
            </a:r>
            <a:r>
              <a:rPr lang="tr-TR" sz="1100" b="1">
                <a:solidFill>
                  <a:schemeClr val="tx2"/>
                </a:solidFill>
              </a:rPr>
              <a:t>bacak bacak </a:t>
            </a:r>
            <a:r>
              <a:rPr lang="tr-TR" sz="1100" b="1" dirty="0">
                <a:solidFill>
                  <a:schemeClr val="tx2"/>
                </a:solidFill>
              </a:rPr>
              <a:t>üstüne atmamalıdır</a:t>
            </a:r>
            <a:r>
              <a:rPr lang="tr-TR" sz="1100" dirty="0">
                <a:solidFill>
                  <a:schemeClr val="tx2"/>
                </a:solidFill>
              </a:rPr>
              <a:t>.</a:t>
            </a:r>
          </a:p>
          <a:p>
            <a:r>
              <a:rPr lang="tr-TR" sz="1100" dirty="0">
                <a:solidFill>
                  <a:schemeClr val="tx2"/>
                </a:solidFill>
              </a:rPr>
              <a:t>Manşon kalp düzeyinde duracak şekilde sarılmalı ve hastanın kolu desteklenmelidir. </a:t>
            </a:r>
          </a:p>
          <a:p>
            <a:r>
              <a:rPr lang="tr-TR" sz="1100" dirty="0">
                <a:solidFill>
                  <a:schemeClr val="tx2"/>
                </a:solidFill>
              </a:rPr>
              <a:t>Tansiyon aletinin manşonu </a:t>
            </a:r>
            <a:r>
              <a:rPr lang="tr-TR" sz="1100" b="1" dirty="0">
                <a:solidFill>
                  <a:schemeClr val="tx2"/>
                </a:solidFill>
              </a:rPr>
              <a:t>alt ucu dirsek çukurunun 2.5-3 cm üzerinde </a:t>
            </a:r>
            <a:r>
              <a:rPr lang="tr-TR" sz="1100" dirty="0">
                <a:solidFill>
                  <a:schemeClr val="tx2"/>
                </a:solidFill>
              </a:rPr>
              <a:t>olacak şekilde kolu sarmalıdır.</a:t>
            </a:r>
          </a:p>
          <a:p>
            <a:r>
              <a:rPr lang="tr-TR" sz="1100" dirty="0">
                <a:solidFill>
                  <a:schemeClr val="tx2"/>
                </a:solidFill>
              </a:rPr>
              <a:t>Ölçüm sırasında stetoskop </a:t>
            </a:r>
            <a:r>
              <a:rPr lang="tr-TR" sz="1100" b="1" dirty="0">
                <a:solidFill>
                  <a:schemeClr val="tx2"/>
                </a:solidFill>
              </a:rPr>
              <a:t>manşonun altına sıkıştırılmamalıdır</a:t>
            </a:r>
            <a:r>
              <a:rPr lang="tr-TR" sz="1100" dirty="0">
                <a:solidFill>
                  <a:schemeClr val="tx2"/>
                </a:solidFill>
              </a:rPr>
              <a:t>.</a:t>
            </a:r>
          </a:p>
          <a:p>
            <a:r>
              <a:rPr lang="tr-TR" sz="1100" dirty="0">
                <a:solidFill>
                  <a:schemeClr val="tx2"/>
                </a:solidFill>
              </a:rPr>
              <a:t>Stetoskop dirsek çukurunda serbest durmalı ve cilde hafifçe bastırılmalıdır.</a:t>
            </a:r>
          </a:p>
          <a:p>
            <a:r>
              <a:rPr lang="tr-TR" sz="1100" dirty="0">
                <a:solidFill>
                  <a:schemeClr val="tx2"/>
                </a:solidFill>
              </a:rPr>
              <a:t>Ölçümün </a:t>
            </a:r>
            <a:r>
              <a:rPr lang="tr-TR" sz="1100" b="1" dirty="0">
                <a:solidFill>
                  <a:schemeClr val="tx2"/>
                </a:solidFill>
              </a:rPr>
              <a:t>hangi koldan ve hangi pozisyonda yapıldığı</a:t>
            </a:r>
            <a:r>
              <a:rPr lang="tr-TR" sz="1100" dirty="0">
                <a:solidFill>
                  <a:schemeClr val="tx2"/>
                </a:solidFill>
              </a:rPr>
              <a:t>, sistolik ve diyastolik kan basınçları </a:t>
            </a:r>
            <a:r>
              <a:rPr lang="tr-TR" sz="1100" b="1" dirty="0">
                <a:solidFill>
                  <a:schemeClr val="tx2"/>
                </a:solidFill>
              </a:rPr>
              <a:t>kaydedilmeli</a:t>
            </a:r>
          </a:p>
          <a:p>
            <a:endParaRPr lang="tr-TR" sz="1100" dirty="0">
              <a:solidFill>
                <a:schemeClr val="tx2"/>
              </a:solidFill>
            </a:endParaRPr>
          </a:p>
        </p:txBody>
      </p:sp>
      <p:grpSp>
        <p:nvGrpSpPr>
          <p:cNvPr id="45" name="Group 37">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46" name="Freeform: Shape 38">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39">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0">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Resim 5" descr="metin içeren bir resim&#10;&#10;Açıklama otomatik olarak oluşturuldu">
            <a:extLst>
              <a:ext uri="{FF2B5EF4-FFF2-40B4-BE49-F238E27FC236}">
                <a16:creationId xmlns:a16="http://schemas.microsoft.com/office/drawing/2014/main" id="{C2786E37-2F65-323F-E3FD-510BF4DC5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0899" y="1871174"/>
            <a:ext cx="2895680" cy="35060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1758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41" name="Freeform: Shape 40">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2" name="Freeform: Shape 41">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1" name="Freeform: Shape 42">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2" name="Freeform: Shape 43">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45">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54" name="Freeform: Shape 46">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47">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48">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Başlık 1">
            <a:extLst>
              <a:ext uri="{FF2B5EF4-FFF2-40B4-BE49-F238E27FC236}">
                <a16:creationId xmlns:a16="http://schemas.microsoft.com/office/drawing/2014/main" id="{8211D064-B975-C55E-3059-0E74C66BB326}"/>
              </a:ext>
            </a:extLst>
          </p:cNvPr>
          <p:cNvSpPr>
            <a:spLocks noGrp="1"/>
          </p:cNvSpPr>
          <p:nvPr>
            <p:ph type="title"/>
          </p:nvPr>
        </p:nvSpPr>
        <p:spPr>
          <a:xfrm>
            <a:off x="804672" y="802955"/>
            <a:ext cx="5145024" cy="1454051"/>
          </a:xfrm>
        </p:spPr>
        <p:txBody>
          <a:bodyPr anchor="b">
            <a:normAutofit/>
          </a:bodyPr>
          <a:lstStyle/>
          <a:p>
            <a:r>
              <a:rPr lang="tr-TR" sz="3600">
                <a:solidFill>
                  <a:schemeClr val="tx2"/>
                </a:solidFill>
              </a:rPr>
              <a:t>STANDART KAN BASINCI ÖLÇÜMÜ</a:t>
            </a:r>
          </a:p>
        </p:txBody>
      </p:sp>
      <p:pic>
        <p:nvPicPr>
          <p:cNvPr id="11" name="Resim 10">
            <a:extLst>
              <a:ext uri="{FF2B5EF4-FFF2-40B4-BE49-F238E27FC236}">
                <a16:creationId xmlns:a16="http://schemas.microsoft.com/office/drawing/2014/main" id="{89CBF8A4-6F21-1A9A-C523-77FA9CFC0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281" y="174202"/>
            <a:ext cx="1815558" cy="18155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İçerik Yer Tutucusu 2">
            <a:extLst>
              <a:ext uri="{FF2B5EF4-FFF2-40B4-BE49-F238E27FC236}">
                <a16:creationId xmlns:a16="http://schemas.microsoft.com/office/drawing/2014/main" id="{C50007EF-8357-EDE0-826B-5374D9E36C54}"/>
              </a:ext>
            </a:extLst>
          </p:cNvPr>
          <p:cNvSpPr>
            <a:spLocks noGrp="1"/>
          </p:cNvSpPr>
          <p:nvPr>
            <p:ph idx="1"/>
          </p:nvPr>
        </p:nvSpPr>
        <p:spPr>
          <a:xfrm>
            <a:off x="804672" y="2421682"/>
            <a:ext cx="4553909" cy="3639289"/>
          </a:xfrm>
        </p:spPr>
        <p:txBody>
          <a:bodyPr anchor="ctr">
            <a:normAutofit/>
          </a:bodyPr>
          <a:lstStyle/>
          <a:p>
            <a:r>
              <a:rPr lang="tr-TR" sz="1400" dirty="0">
                <a:solidFill>
                  <a:schemeClr val="tx2"/>
                </a:solidFill>
              </a:rPr>
              <a:t>Kan basıncını etkileyen faktörler;</a:t>
            </a:r>
          </a:p>
          <a:p>
            <a:pPr lvl="1"/>
            <a:r>
              <a:rPr lang="tr-TR" sz="1400" dirty="0">
                <a:solidFill>
                  <a:schemeClr val="tx2"/>
                </a:solidFill>
              </a:rPr>
              <a:t>Sigara</a:t>
            </a:r>
          </a:p>
          <a:p>
            <a:pPr lvl="1"/>
            <a:r>
              <a:rPr lang="tr-TR" sz="1400" dirty="0">
                <a:solidFill>
                  <a:schemeClr val="tx2"/>
                </a:solidFill>
              </a:rPr>
              <a:t>Kahve </a:t>
            </a:r>
          </a:p>
          <a:p>
            <a:pPr lvl="1"/>
            <a:r>
              <a:rPr lang="tr-TR" sz="1400" dirty="0">
                <a:solidFill>
                  <a:schemeClr val="tx2"/>
                </a:solidFill>
              </a:rPr>
              <a:t>Egzersiz</a:t>
            </a:r>
          </a:p>
          <a:p>
            <a:pPr lvl="1"/>
            <a:r>
              <a:rPr lang="tr-TR" sz="1400" dirty="0">
                <a:solidFill>
                  <a:schemeClr val="tx2"/>
                </a:solidFill>
              </a:rPr>
              <a:t>Ağrı</a:t>
            </a:r>
          </a:p>
          <a:p>
            <a:pPr lvl="1"/>
            <a:r>
              <a:rPr lang="tr-TR" sz="1400" dirty="0">
                <a:solidFill>
                  <a:schemeClr val="tx2"/>
                </a:solidFill>
              </a:rPr>
              <a:t>İlaçlar</a:t>
            </a:r>
          </a:p>
          <a:p>
            <a:pPr lvl="1"/>
            <a:r>
              <a:rPr lang="tr-TR" sz="1400" dirty="0">
                <a:solidFill>
                  <a:schemeClr val="tx2"/>
                </a:solidFill>
              </a:rPr>
              <a:t>Yemek </a:t>
            </a:r>
          </a:p>
          <a:p>
            <a:pPr lvl="1"/>
            <a:r>
              <a:rPr lang="tr-TR" sz="1400" dirty="0">
                <a:solidFill>
                  <a:schemeClr val="tx2"/>
                </a:solidFill>
              </a:rPr>
              <a:t>Defekasyon ihtiyacı</a:t>
            </a:r>
          </a:p>
          <a:p>
            <a:pPr lvl="1"/>
            <a:r>
              <a:rPr lang="tr-TR" sz="1400" dirty="0">
                <a:solidFill>
                  <a:schemeClr val="tx2"/>
                </a:solidFill>
              </a:rPr>
              <a:t>Gergin mesane</a:t>
            </a:r>
          </a:p>
          <a:p>
            <a:pPr lvl="1"/>
            <a:r>
              <a:rPr lang="tr-TR" sz="1400" dirty="0">
                <a:solidFill>
                  <a:schemeClr val="tx2"/>
                </a:solidFill>
              </a:rPr>
              <a:t>Nazal dekonjestan veya benzeri adrenerjik uyarıcılar</a:t>
            </a:r>
          </a:p>
          <a:p>
            <a:r>
              <a:rPr lang="tr-TR" sz="1400" dirty="0">
                <a:solidFill>
                  <a:schemeClr val="tx2"/>
                </a:solidFill>
              </a:rPr>
              <a:t>Bu faktörlerden herhangi birisinin bulunması kan basıncı ölçümünden önce en az 30 dakika dinlenmeyi gerektirir.</a:t>
            </a:r>
          </a:p>
          <a:p>
            <a:endParaRPr lang="tr-TR" sz="1400" dirty="0">
              <a:solidFill>
                <a:schemeClr val="tx2"/>
              </a:solidFill>
            </a:endParaRPr>
          </a:p>
          <a:p>
            <a:endParaRPr lang="tr-TR" sz="1400" dirty="0">
              <a:solidFill>
                <a:schemeClr val="tx2"/>
              </a:solidFill>
            </a:endParaRPr>
          </a:p>
        </p:txBody>
      </p:sp>
      <p:pic>
        <p:nvPicPr>
          <p:cNvPr id="7" name="Resim 6" descr="metin içeren bir resim&#10;&#10;Açıklama otomatik olarak oluşturuldu">
            <a:extLst>
              <a:ext uri="{FF2B5EF4-FFF2-40B4-BE49-F238E27FC236}">
                <a16:creationId xmlns:a16="http://schemas.microsoft.com/office/drawing/2014/main" id="{7B021E02-9DBA-9621-6E16-683950FEA6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6180" y="3523731"/>
            <a:ext cx="2715992" cy="2982516"/>
          </a:xfrm>
          <a:prstGeom prst="ellipse">
            <a:avLst/>
          </a:prstGeom>
          <a:ln>
            <a:noFill/>
          </a:ln>
          <a:effectLst>
            <a:softEdge rad="112500"/>
          </a:effectLst>
        </p:spPr>
      </p:pic>
    </p:spTree>
    <p:extLst>
      <p:ext uri="{BB962C8B-B14F-4D97-AF65-F5344CB8AC3E}">
        <p14:creationId xmlns:p14="http://schemas.microsoft.com/office/powerpoint/2010/main" val="314734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163C8EB7-3D8E-B599-2956-C0CEC32D1497}"/>
              </a:ext>
            </a:extLst>
          </p:cNvPr>
          <p:cNvSpPr>
            <a:spLocks noGrp="1"/>
          </p:cNvSpPr>
          <p:nvPr>
            <p:ph type="title"/>
          </p:nvPr>
        </p:nvSpPr>
        <p:spPr>
          <a:xfrm>
            <a:off x="1179226" y="1280679"/>
            <a:ext cx="9833548" cy="1325563"/>
          </a:xfrm>
        </p:spPr>
        <p:txBody>
          <a:bodyPr anchor="b">
            <a:normAutofit/>
          </a:bodyPr>
          <a:lstStyle/>
          <a:p>
            <a:pPr algn="ctr"/>
            <a:r>
              <a:rPr lang="tr-TR" sz="3600">
                <a:solidFill>
                  <a:schemeClr val="tx2"/>
                </a:solidFill>
              </a:rPr>
              <a:t>Amaç </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BB5896AC-FB55-D4F9-C5FC-83A6F2850F06}"/>
              </a:ext>
            </a:extLst>
          </p:cNvPr>
          <p:cNvSpPr>
            <a:spLocks noGrp="1"/>
          </p:cNvSpPr>
          <p:nvPr>
            <p:ph idx="1"/>
          </p:nvPr>
        </p:nvSpPr>
        <p:spPr>
          <a:xfrm>
            <a:off x="1179226" y="2890979"/>
            <a:ext cx="9833548" cy="2693976"/>
          </a:xfrm>
        </p:spPr>
        <p:txBody>
          <a:bodyPr>
            <a:normAutofit/>
          </a:bodyPr>
          <a:lstStyle/>
          <a:p>
            <a:r>
              <a:rPr lang="tr-TR" sz="1800" dirty="0">
                <a:solidFill>
                  <a:schemeClr val="tx2"/>
                </a:solidFill>
              </a:rPr>
              <a:t>Hipertansiyon tanısı, tedavisi ve takibi ile ilgili bilgi vermek</a:t>
            </a:r>
          </a:p>
          <a:p>
            <a:endParaRPr lang="tr-TR"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9428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7"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41FE50FA-FB6D-D83F-9F13-C812078F0E52}"/>
              </a:ext>
            </a:extLst>
          </p:cNvPr>
          <p:cNvSpPr>
            <a:spLocks noGrp="1"/>
          </p:cNvSpPr>
          <p:nvPr>
            <p:ph type="title"/>
          </p:nvPr>
        </p:nvSpPr>
        <p:spPr>
          <a:xfrm>
            <a:off x="804672" y="2053641"/>
            <a:ext cx="3669161" cy="2760098"/>
          </a:xfrm>
        </p:spPr>
        <p:txBody>
          <a:bodyPr>
            <a:normAutofit/>
          </a:bodyPr>
          <a:lstStyle/>
          <a:p>
            <a:r>
              <a:rPr lang="tr-TR" sz="4000">
                <a:solidFill>
                  <a:schemeClr val="tx2"/>
                </a:solidFill>
              </a:rPr>
              <a:t>STANDART KAN BASINCI ÖLÇÜMÜ</a:t>
            </a:r>
          </a:p>
        </p:txBody>
      </p:sp>
      <p:sp>
        <p:nvSpPr>
          <p:cNvPr id="3" name="İçerik Yer Tutucusu 2">
            <a:extLst>
              <a:ext uri="{FF2B5EF4-FFF2-40B4-BE49-F238E27FC236}">
                <a16:creationId xmlns:a16="http://schemas.microsoft.com/office/drawing/2014/main" id="{D4CFEF0D-6A58-874F-33BF-D641DE403DDD}"/>
              </a:ext>
            </a:extLst>
          </p:cNvPr>
          <p:cNvSpPr>
            <a:spLocks noGrp="1"/>
          </p:cNvSpPr>
          <p:nvPr>
            <p:ph idx="1"/>
          </p:nvPr>
        </p:nvSpPr>
        <p:spPr>
          <a:xfrm>
            <a:off x="6090574" y="801866"/>
            <a:ext cx="5306084" cy="5230634"/>
          </a:xfrm>
          <a:noFill/>
          <a:ln>
            <a:noFill/>
          </a:ln>
        </p:spPr>
        <p:txBody>
          <a:bodyPr anchor="ctr">
            <a:normAutofit/>
          </a:bodyPr>
          <a:lstStyle/>
          <a:p>
            <a:endParaRPr lang="tr-TR" sz="1800" dirty="0">
              <a:solidFill>
                <a:schemeClr val="tx2"/>
              </a:solidFill>
            </a:endParaRPr>
          </a:p>
          <a:p>
            <a:endParaRPr lang="tr-TR" sz="1800" dirty="0">
              <a:solidFill>
                <a:schemeClr val="tx2"/>
              </a:solidFill>
            </a:endParaRPr>
          </a:p>
          <a:p>
            <a:r>
              <a:rPr lang="tr-TR" sz="1800" dirty="0">
                <a:solidFill>
                  <a:schemeClr val="tx2"/>
                </a:solidFill>
              </a:rPr>
              <a:t>Hekim tarafından, uygun manşon ile </a:t>
            </a:r>
            <a:r>
              <a:rPr lang="tr-TR" sz="1800" dirty="0" err="1">
                <a:solidFill>
                  <a:schemeClr val="tx2"/>
                </a:solidFill>
              </a:rPr>
              <a:t>oskültatuar</a:t>
            </a:r>
            <a:r>
              <a:rPr lang="tr-TR" sz="1800" dirty="0">
                <a:solidFill>
                  <a:schemeClr val="tx2"/>
                </a:solidFill>
              </a:rPr>
              <a:t> veya otomatik tansiyon ölçüm aletleri kullanılarak </a:t>
            </a:r>
            <a:r>
              <a:rPr lang="tr-TR" sz="1800" b="1" dirty="0">
                <a:solidFill>
                  <a:schemeClr val="tx2"/>
                </a:solidFill>
              </a:rPr>
              <a:t>her iki koldan </a:t>
            </a:r>
            <a:r>
              <a:rPr lang="tr-TR" sz="1800" dirty="0">
                <a:solidFill>
                  <a:schemeClr val="tx2"/>
                </a:solidFill>
              </a:rPr>
              <a:t>ölçüm yapılmalıdır</a:t>
            </a:r>
          </a:p>
          <a:p>
            <a:endParaRPr lang="tr-TR" sz="1800" dirty="0">
              <a:solidFill>
                <a:schemeClr val="tx2"/>
              </a:solidFill>
            </a:endParaRPr>
          </a:p>
          <a:p>
            <a:r>
              <a:rPr lang="tr-TR" sz="1800" dirty="0">
                <a:solidFill>
                  <a:schemeClr val="tx2"/>
                </a:solidFill>
              </a:rPr>
              <a:t>Ölçümler arasında fark varsa ölçümler tekrarlanmalı ve tekrarlanan ölçümlerde sistolik </a:t>
            </a:r>
            <a:r>
              <a:rPr lang="tr-TR" sz="1800" b="1" dirty="0">
                <a:solidFill>
                  <a:schemeClr val="tx2"/>
                </a:solidFill>
              </a:rPr>
              <a:t>kan basıncı farkı &gt;15 mmHg</a:t>
            </a:r>
            <a:r>
              <a:rPr lang="tr-TR" sz="1800" dirty="0">
                <a:solidFill>
                  <a:schemeClr val="tx2"/>
                </a:solidFill>
              </a:rPr>
              <a:t> ise nedeni araştırılmalı </a:t>
            </a:r>
          </a:p>
          <a:p>
            <a:endParaRPr lang="tr-TR" sz="1800" dirty="0">
              <a:solidFill>
                <a:schemeClr val="tx2"/>
              </a:solidFill>
            </a:endParaRPr>
          </a:p>
          <a:p>
            <a:r>
              <a:rPr lang="tr-TR" sz="1800" dirty="0">
                <a:solidFill>
                  <a:schemeClr val="tx2"/>
                </a:solidFill>
              </a:rPr>
              <a:t>Her durumda, sonraki ölçümler kan basıncının </a:t>
            </a:r>
            <a:r>
              <a:rPr lang="tr-TR" sz="1800" b="1" dirty="0">
                <a:solidFill>
                  <a:schemeClr val="tx2"/>
                </a:solidFill>
              </a:rPr>
              <a:t>yüksek olduğu koldan </a:t>
            </a:r>
            <a:r>
              <a:rPr lang="tr-TR" sz="1800" dirty="0">
                <a:solidFill>
                  <a:schemeClr val="tx2"/>
                </a:solidFill>
              </a:rPr>
              <a:t>yapılmalıdır</a:t>
            </a:r>
          </a:p>
        </p:txBody>
      </p:sp>
      <p:sp>
        <p:nvSpPr>
          <p:cNvPr id="4" name="Metin kutusu 3">
            <a:extLst>
              <a:ext uri="{FF2B5EF4-FFF2-40B4-BE49-F238E27FC236}">
                <a16:creationId xmlns:a16="http://schemas.microsoft.com/office/drawing/2014/main" id="{6FD74361-16CA-1DA3-BFB5-67545494CD53}"/>
              </a:ext>
            </a:extLst>
          </p:cNvPr>
          <p:cNvSpPr txBox="1"/>
          <p:nvPr/>
        </p:nvSpPr>
        <p:spPr>
          <a:xfrm>
            <a:off x="148709" y="6396335"/>
            <a:ext cx="11433131" cy="461665"/>
          </a:xfrm>
          <a:prstGeom prst="rect">
            <a:avLst/>
          </a:prstGeom>
          <a:noFill/>
        </p:spPr>
        <p:txBody>
          <a:bodyPr wrap="square">
            <a:spAutoFit/>
          </a:bodyPr>
          <a:lstStyle/>
          <a:p>
            <a:r>
              <a:rPr lang="tr-TR" sz="1200" b="0" i="0" dirty="0">
                <a:solidFill>
                  <a:srgbClr val="212121"/>
                </a:solidFill>
                <a:effectLst/>
                <a:latin typeface="BlinkMacSystemFont"/>
              </a:rPr>
              <a:t>Aydoğdu S, Güler K, Bayram F, Altun B, Derici Ü, Abacı A, </a:t>
            </a:r>
            <a:r>
              <a:rPr lang="tr-TR" sz="1200" b="0" i="0" dirty="0" err="1">
                <a:solidFill>
                  <a:srgbClr val="212121"/>
                </a:solidFill>
                <a:effectLst/>
                <a:latin typeface="BlinkMacSystemFont"/>
              </a:rPr>
              <a:t>Tükek</a:t>
            </a:r>
            <a:r>
              <a:rPr lang="tr-TR" sz="1200" b="0" i="0" dirty="0">
                <a:solidFill>
                  <a:srgbClr val="212121"/>
                </a:solidFill>
                <a:effectLst/>
                <a:latin typeface="BlinkMacSystemFont"/>
              </a:rPr>
              <a:t> T, Sabuncu T, Arıcı M, Erdem Y, </a:t>
            </a:r>
            <a:r>
              <a:rPr lang="tr-TR" sz="1200" b="0" i="0" dirty="0" err="1">
                <a:solidFill>
                  <a:srgbClr val="212121"/>
                </a:solidFill>
                <a:effectLst/>
                <a:latin typeface="BlinkMacSystemFont"/>
              </a:rPr>
              <a:t>Özin</a:t>
            </a:r>
            <a:r>
              <a:rPr lang="tr-TR" sz="1200" b="0" i="0" dirty="0">
                <a:solidFill>
                  <a:srgbClr val="212121"/>
                </a:solidFill>
                <a:effectLst/>
                <a:latin typeface="BlinkMacSystemFont"/>
              </a:rPr>
              <a:t> B, Sahin İ, Ertürk Ş, </a:t>
            </a:r>
            <a:r>
              <a:rPr lang="tr-TR" sz="1200" b="0" i="0" dirty="0" err="1">
                <a:solidFill>
                  <a:srgbClr val="212121"/>
                </a:solidFill>
                <a:effectLst/>
                <a:latin typeface="BlinkMacSystemFont"/>
              </a:rPr>
              <a:t>Bitigen</a:t>
            </a:r>
            <a:r>
              <a:rPr lang="tr-TR" sz="1200" b="0" i="0" dirty="0">
                <a:solidFill>
                  <a:srgbClr val="212121"/>
                </a:solidFill>
                <a:effectLst/>
                <a:latin typeface="BlinkMacSystemFont"/>
              </a:rPr>
              <a:t> A, </a:t>
            </a:r>
            <a:r>
              <a:rPr lang="tr-TR" sz="1200" b="0" i="0" dirty="0" err="1">
                <a:solidFill>
                  <a:srgbClr val="212121"/>
                </a:solidFill>
                <a:effectLst/>
                <a:latin typeface="BlinkMacSystemFont"/>
              </a:rPr>
              <a:t>Tokgözoğlu</a:t>
            </a:r>
            <a:r>
              <a:rPr lang="tr-TR" sz="1200" b="0" i="0" dirty="0">
                <a:solidFill>
                  <a:srgbClr val="212121"/>
                </a:solidFill>
                <a:effectLst/>
                <a:latin typeface="BlinkMacSystemFont"/>
              </a:rPr>
              <a:t> L. Türk Hipertansiyon Uzlaşı Raporu 2019 </a:t>
            </a:r>
            <a:endParaRPr lang="tr-TR" sz="1200" dirty="0"/>
          </a:p>
        </p:txBody>
      </p:sp>
    </p:spTree>
    <p:extLst>
      <p:ext uri="{BB962C8B-B14F-4D97-AF65-F5344CB8AC3E}">
        <p14:creationId xmlns:p14="http://schemas.microsoft.com/office/powerpoint/2010/main" val="535380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CB95F12-E2CB-4A4F-28C1-2036E75CAAAF}"/>
              </a:ext>
            </a:extLst>
          </p:cNvPr>
          <p:cNvSpPr>
            <a:spLocks noGrp="1"/>
          </p:cNvSpPr>
          <p:nvPr>
            <p:ph type="title"/>
          </p:nvPr>
        </p:nvSpPr>
        <p:spPr>
          <a:xfrm>
            <a:off x="1179576" y="1261423"/>
            <a:ext cx="9829800" cy="1325880"/>
          </a:xfrm>
        </p:spPr>
        <p:txBody>
          <a:bodyPr anchor="b">
            <a:normAutofit/>
          </a:bodyPr>
          <a:lstStyle/>
          <a:p>
            <a:pPr algn="ctr"/>
            <a:r>
              <a:rPr lang="tr-TR" sz="3600">
                <a:solidFill>
                  <a:schemeClr val="tx2"/>
                </a:solidFill>
              </a:rPr>
              <a:t>STANDART KAN BASINCI ÖLÇÜMÜ</a:t>
            </a:r>
          </a:p>
        </p:txBody>
      </p:sp>
      <p:grpSp>
        <p:nvGrpSpPr>
          <p:cNvPr id="13" name="Group 12">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4" name="Freeform: Shape 13">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815E025B-0CDA-27FB-3AEA-7BD1BD46F098}"/>
              </a:ext>
            </a:extLst>
          </p:cNvPr>
          <p:cNvSpPr>
            <a:spLocks noGrp="1"/>
          </p:cNvSpPr>
          <p:nvPr>
            <p:ph idx="1"/>
          </p:nvPr>
        </p:nvSpPr>
        <p:spPr>
          <a:xfrm>
            <a:off x="804672" y="2827419"/>
            <a:ext cx="5126896" cy="3227626"/>
          </a:xfrm>
        </p:spPr>
        <p:txBody>
          <a:bodyPr anchor="ctr">
            <a:normAutofit/>
          </a:bodyPr>
          <a:lstStyle/>
          <a:p>
            <a:r>
              <a:rPr lang="tr-TR" sz="1800">
                <a:solidFill>
                  <a:schemeClr val="tx2"/>
                </a:solidFill>
              </a:rPr>
              <a:t>Ölçüm öncesi hasta </a:t>
            </a:r>
          </a:p>
          <a:p>
            <a:pPr lvl="1"/>
            <a:endParaRPr lang="tr-TR" sz="1800" i="0">
              <a:solidFill>
                <a:schemeClr val="tx2"/>
              </a:solidFill>
            </a:endParaRPr>
          </a:p>
          <a:p>
            <a:pPr lvl="1"/>
            <a:r>
              <a:rPr lang="tr-TR" sz="1800">
                <a:solidFill>
                  <a:schemeClr val="tx2"/>
                </a:solidFill>
              </a:rPr>
              <a:t>O</a:t>
            </a:r>
            <a:r>
              <a:rPr lang="tr-TR" sz="1800" i="0">
                <a:solidFill>
                  <a:schemeClr val="tx2"/>
                </a:solidFill>
              </a:rPr>
              <a:t>turur durumda en az 5 dakika dinlenmeli </a:t>
            </a:r>
          </a:p>
          <a:p>
            <a:pPr lvl="1"/>
            <a:endParaRPr lang="tr-TR" sz="1800" i="0">
              <a:solidFill>
                <a:schemeClr val="tx2"/>
              </a:solidFill>
            </a:endParaRPr>
          </a:p>
          <a:p>
            <a:pPr lvl="1"/>
            <a:r>
              <a:rPr lang="tr-TR" sz="1800">
                <a:solidFill>
                  <a:schemeClr val="tx2"/>
                </a:solidFill>
              </a:rPr>
              <a:t>A</a:t>
            </a:r>
            <a:r>
              <a:rPr lang="tr-TR" sz="1800" i="0">
                <a:solidFill>
                  <a:schemeClr val="tx2"/>
                </a:solidFill>
              </a:rPr>
              <a:t>vuç açık, kol kalp seviyesinde olmalı </a:t>
            </a:r>
          </a:p>
          <a:p>
            <a:pPr lvl="1"/>
            <a:endParaRPr lang="tr-TR" sz="1800" i="0">
              <a:solidFill>
                <a:schemeClr val="tx2"/>
              </a:solidFill>
            </a:endParaRPr>
          </a:p>
          <a:p>
            <a:pPr lvl="1"/>
            <a:r>
              <a:rPr lang="tr-TR" sz="1800">
                <a:solidFill>
                  <a:schemeClr val="tx2"/>
                </a:solidFill>
              </a:rPr>
              <a:t>Bir seferde en az iki ölçüm yapılarak (en az 2 dakika ara ile) ortalaması kaydedilmelidir</a:t>
            </a:r>
            <a:endParaRPr lang="tr-TR" sz="1800" i="0">
              <a:solidFill>
                <a:schemeClr val="tx2"/>
              </a:solidFill>
            </a:endParaRPr>
          </a:p>
          <a:p>
            <a:pPr marL="0" indent="0">
              <a:buNone/>
            </a:pPr>
            <a:endParaRPr lang="tr-TR" sz="1800">
              <a:solidFill>
                <a:schemeClr val="tx2"/>
              </a:solidFill>
            </a:endParaRPr>
          </a:p>
        </p:txBody>
      </p:sp>
      <p:grpSp>
        <p:nvGrpSpPr>
          <p:cNvPr id="19" name="Group 18">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0" name="Freeform: Shape 19">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Resim 3">
            <a:extLst>
              <a:ext uri="{FF2B5EF4-FFF2-40B4-BE49-F238E27FC236}">
                <a16:creationId xmlns:a16="http://schemas.microsoft.com/office/drawing/2014/main" id="{AA360AA1-2342-A39A-61C1-84553CB11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78" y="2842296"/>
            <a:ext cx="4954693" cy="3208164"/>
          </a:xfrm>
          <a:prstGeom prst="rect">
            <a:avLst/>
          </a:prstGeom>
        </p:spPr>
      </p:pic>
    </p:spTree>
    <p:extLst>
      <p:ext uri="{BB962C8B-B14F-4D97-AF65-F5344CB8AC3E}">
        <p14:creationId xmlns:p14="http://schemas.microsoft.com/office/powerpoint/2010/main" val="3348748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F5826821-D44F-928A-5D2C-50D839EBEA26}"/>
              </a:ext>
            </a:extLst>
          </p:cNvPr>
          <p:cNvSpPr>
            <a:spLocks noGrp="1"/>
          </p:cNvSpPr>
          <p:nvPr>
            <p:ph type="title"/>
          </p:nvPr>
        </p:nvSpPr>
        <p:spPr>
          <a:xfrm>
            <a:off x="804672" y="1243013"/>
            <a:ext cx="3855720" cy="4371974"/>
          </a:xfrm>
        </p:spPr>
        <p:txBody>
          <a:bodyPr>
            <a:normAutofit/>
          </a:bodyPr>
          <a:lstStyle/>
          <a:p>
            <a:r>
              <a:rPr lang="tr-TR" sz="3600">
                <a:solidFill>
                  <a:schemeClr val="tx2"/>
                </a:solidFill>
              </a:rPr>
              <a:t>STANDART KAN BASINCI ÖLÇÜMÜ</a:t>
            </a:r>
          </a:p>
        </p:txBody>
      </p:sp>
      <p:grpSp>
        <p:nvGrpSpPr>
          <p:cNvPr id="26"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27"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İçerik Yer Tutucusu 2">
            <a:extLst>
              <a:ext uri="{FF2B5EF4-FFF2-40B4-BE49-F238E27FC236}">
                <a16:creationId xmlns:a16="http://schemas.microsoft.com/office/drawing/2014/main" id="{874E4F87-A3D7-8330-7C13-36C5F4B84502}"/>
              </a:ext>
            </a:extLst>
          </p:cNvPr>
          <p:cNvSpPr>
            <a:spLocks noGrp="1"/>
          </p:cNvSpPr>
          <p:nvPr>
            <p:ph idx="1"/>
          </p:nvPr>
        </p:nvSpPr>
        <p:spPr>
          <a:xfrm>
            <a:off x="6632812" y="1032987"/>
            <a:ext cx="4919108" cy="4792027"/>
          </a:xfrm>
        </p:spPr>
        <p:txBody>
          <a:bodyPr anchor="ctr">
            <a:normAutofit/>
          </a:bodyPr>
          <a:lstStyle/>
          <a:p>
            <a:r>
              <a:rPr lang="tr-TR" sz="2000">
                <a:solidFill>
                  <a:schemeClr val="tx2"/>
                </a:solidFill>
              </a:rPr>
              <a:t>Ölçüm için öncelikle manuel olarak brakial arter nabzının kaybolduğu basıncı tesbit etmek ve sonra oskültasyonda bu noktanın 20 mmHg üzerine kadar manşonu şişirmek yöntemi tercih edilmelidir. </a:t>
            </a:r>
          </a:p>
          <a:p>
            <a:endParaRPr lang="tr-TR" sz="2000">
              <a:solidFill>
                <a:schemeClr val="tx2"/>
              </a:solidFill>
            </a:endParaRPr>
          </a:p>
          <a:p>
            <a:r>
              <a:rPr lang="tr-TR" sz="2000">
                <a:solidFill>
                  <a:schemeClr val="tx2"/>
                </a:solidFill>
              </a:rPr>
              <a:t>Aksi taktirde sistolik kan basıncı değerini bilmeden manşonun aşırı fazla şişirilmesi yüksek sistolik kan basıncı ölçümlerine yol açabilir</a:t>
            </a:r>
          </a:p>
          <a:p>
            <a:endParaRPr lang="tr-TR" sz="2000">
              <a:solidFill>
                <a:schemeClr val="tx2"/>
              </a:solidFill>
            </a:endParaRPr>
          </a:p>
          <a:p>
            <a:r>
              <a:rPr lang="tr-TR" sz="2000">
                <a:solidFill>
                  <a:schemeClr val="tx2"/>
                </a:solidFill>
              </a:rPr>
              <a:t>Manşon 2-3 mmHg/sn hızında indirilmelidir</a:t>
            </a:r>
          </a:p>
        </p:txBody>
      </p:sp>
    </p:spTree>
    <p:extLst>
      <p:ext uri="{BB962C8B-B14F-4D97-AF65-F5344CB8AC3E}">
        <p14:creationId xmlns:p14="http://schemas.microsoft.com/office/powerpoint/2010/main" val="1230292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3950C2D-A65E-D640-E5D4-6188623E49F6}"/>
              </a:ext>
            </a:extLst>
          </p:cNvPr>
          <p:cNvSpPr>
            <a:spLocks noGrp="1"/>
          </p:cNvSpPr>
          <p:nvPr>
            <p:ph type="title"/>
          </p:nvPr>
        </p:nvSpPr>
        <p:spPr>
          <a:xfrm>
            <a:off x="1179576" y="1163848"/>
            <a:ext cx="9829800" cy="1325880"/>
          </a:xfrm>
        </p:spPr>
        <p:txBody>
          <a:bodyPr anchor="b">
            <a:normAutofit/>
          </a:bodyPr>
          <a:lstStyle/>
          <a:p>
            <a:pPr algn="ctr"/>
            <a:r>
              <a:rPr lang="tr-TR" sz="3600">
                <a:solidFill>
                  <a:schemeClr val="tx2"/>
                </a:solidFill>
              </a:rPr>
              <a:t>STANDART KAN BASINCI ÖLÇÜMÜ</a:t>
            </a:r>
          </a:p>
        </p:txBody>
      </p:sp>
      <p:grpSp>
        <p:nvGrpSpPr>
          <p:cNvPr id="32" name="Group 31">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3" name="Freeform: Shape 32">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metin, yeşil, lazer içeren bir resim&#10;&#10;Açıklama otomatik olarak oluşturuldu">
            <a:extLst>
              <a:ext uri="{FF2B5EF4-FFF2-40B4-BE49-F238E27FC236}">
                <a16:creationId xmlns:a16="http://schemas.microsoft.com/office/drawing/2014/main" id="{3D4EB5C6-2962-C4DC-E223-4B3A545ED02F}"/>
              </a:ext>
            </a:extLst>
          </p:cNvPr>
          <p:cNvPicPr>
            <a:picLocks noChangeAspect="1"/>
          </p:cNvPicPr>
          <p:nvPr/>
        </p:nvPicPr>
        <p:blipFill rotWithShape="1">
          <a:blip r:embed="rId2"/>
          <a:stretch/>
        </p:blipFill>
        <p:spPr>
          <a:xfrm>
            <a:off x="804671" y="3052871"/>
            <a:ext cx="4954693" cy="2787014"/>
          </a:xfrm>
          <a:prstGeom prst="rect">
            <a:avLst/>
          </a:prstGeom>
        </p:spPr>
      </p:pic>
      <p:sp>
        <p:nvSpPr>
          <p:cNvPr id="3" name="İçerik Yer Tutucusu 2">
            <a:extLst>
              <a:ext uri="{FF2B5EF4-FFF2-40B4-BE49-F238E27FC236}">
                <a16:creationId xmlns:a16="http://schemas.microsoft.com/office/drawing/2014/main" id="{DDCC4A90-97F8-C2EE-63D0-4F625AC4BF75}"/>
              </a:ext>
            </a:extLst>
          </p:cNvPr>
          <p:cNvSpPr>
            <a:spLocks noGrp="1"/>
          </p:cNvSpPr>
          <p:nvPr>
            <p:ph idx="1"/>
          </p:nvPr>
        </p:nvSpPr>
        <p:spPr>
          <a:xfrm>
            <a:off x="6354871" y="2827419"/>
            <a:ext cx="5029200" cy="3227626"/>
          </a:xfrm>
        </p:spPr>
        <p:txBody>
          <a:bodyPr anchor="ctr">
            <a:normAutofit/>
          </a:bodyPr>
          <a:lstStyle/>
          <a:p>
            <a:pPr marL="342900" lvl="1" indent="-342900"/>
            <a:endParaRPr lang="tr-TR" sz="1800">
              <a:solidFill>
                <a:schemeClr val="tx2"/>
              </a:solidFill>
            </a:endParaRPr>
          </a:p>
          <a:p>
            <a:pPr marL="342900" lvl="1" indent="-342900"/>
            <a:r>
              <a:rPr lang="tr-TR" sz="1800">
                <a:solidFill>
                  <a:schemeClr val="tx2"/>
                </a:solidFill>
              </a:rPr>
              <a:t>Hastada </a:t>
            </a:r>
            <a:r>
              <a:rPr lang="tr-TR" sz="1800" b="1">
                <a:solidFill>
                  <a:schemeClr val="tx2"/>
                </a:solidFill>
              </a:rPr>
              <a:t>aritmi varsa otomatik cihazlarla kan basıncı ölçümü hatalı </a:t>
            </a:r>
            <a:r>
              <a:rPr lang="tr-TR" sz="1800">
                <a:solidFill>
                  <a:schemeClr val="tx2"/>
                </a:solidFill>
              </a:rPr>
              <a:t>sonuç verebilir</a:t>
            </a:r>
          </a:p>
          <a:p>
            <a:pPr marL="342900" lvl="1" indent="-342900"/>
            <a:endParaRPr lang="tr-TR" sz="1800">
              <a:solidFill>
                <a:schemeClr val="tx2"/>
              </a:solidFill>
            </a:endParaRPr>
          </a:p>
          <a:p>
            <a:pPr marL="342900" lvl="1" indent="-342900"/>
            <a:r>
              <a:rPr lang="tr-TR" sz="1800">
                <a:solidFill>
                  <a:schemeClr val="tx2"/>
                </a:solidFill>
              </a:rPr>
              <a:t>Bu nedenle mutlaka </a:t>
            </a:r>
            <a:r>
              <a:rPr lang="tr-TR" sz="1800" b="1">
                <a:solidFill>
                  <a:schemeClr val="tx2"/>
                </a:solidFill>
              </a:rPr>
              <a:t>palpasyonla nabız değerlendirilmeli </a:t>
            </a:r>
            <a:r>
              <a:rPr lang="tr-TR" sz="1800">
                <a:solidFill>
                  <a:schemeClr val="tx2"/>
                </a:solidFill>
              </a:rPr>
              <a:t>ve düzensizlik varsa stetoskop kullanılarak </a:t>
            </a:r>
            <a:r>
              <a:rPr lang="tr-TR" sz="1800" b="1">
                <a:solidFill>
                  <a:schemeClr val="tx2"/>
                </a:solidFill>
              </a:rPr>
              <a:t>kan basıncı klasik yöntemle </a:t>
            </a:r>
            <a:r>
              <a:rPr lang="tr-TR" sz="1800">
                <a:solidFill>
                  <a:schemeClr val="tx2"/>
                </a:solidFill>
              </a:rPr>
              <a:t>ölçülmelidir</a:t>
            </a:r>
          </a:p>
          <a:p>
            <a:endParaRPr lang="tr-TR" sz="1800">
              <a:solidFill>
                <a:schemeClr val="tx2"/>
              </a:solidFill>
            </a:endParaRPr>
          </a:p>
        </p:txBody>
      </p:sp>
      <p:grpSp>
        <p:nvGrpSpPr>
          <p:cNvPr id="38" name="Group 37">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39" name="Freeform: Shape 38">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2" name="Freeform: Shape 41">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2347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C66D33C4-FCA4-81FD-AD87-03E0B4672855}"/>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STANDART KAN BASINCI ÖLÇÜMÜ</a:t>
            </a:r>
          </a:p>
        </p:txBody>
      </p:sp>
      <p:sp>
        <p:nvSpPr>
          <p:cNvPr id="3" name="İçerik Yer Tutucusu 2">
            <a:extLst>
              <a:ext uri="{FF2B5EF4-FFF2-40B4-BE49-F238E27FC236}">
                <a16:creationId xmlns:a16="http://schemas.microsoft.com/office/drawing/2014/main" id="{DD6BDA64-3A35-89CE-AF07-F8F9B771B175}"/>
              </a:ext>
            </a:extLst>
          </p:cNvPr>
          <p:cNvSpPr>
            <a:spLocks noGrp="1"/>
          </p:cNvSpPr>
          <p:nvPr>
            <p:ph idx="1"/>
          </p:nvPr>
        </p:nvSpPr>
        <p:spPr>
          <a:xfrm>
            <a:off x="6095847" y="1011916"/>
            <a:ext cx="5221224" cy="5230368"/>
          </a:xfrm>
        </p:spPr>
        <p:txBody>
          <a:bodyPr anchor="ctr">
            <a:normAutofit/>
          </a:bodyPr>
          <a:lstStyle/>
          <a:p>
            <a:r>
              <a:rPr lang="tr-TR" sz="1800" dirty="0">
                <a:solidFill>
                  <a:schemeClr val="tx2"/>
                </a:solidFill>
              </a:rPr>
              <a:t>İlk değerlendirmede KB 140/90 mmHg ve üzerinde saptanan hastalar tanının doğrulanması için mutlaka </a:t>
            </a:r>
            <a:r>
              <a:rPr lang="tr-TR" sz="1800" b="1" dirty="0">
                <a:solidFill>
                  <a:schemeClr val="tx2"/>
                </a:solidFill>
              </a:rPr>
              <a:t>ikinci kez muayeneye </a:t>
            </a:r>
            <a:r>
              <a:rPr lang="tr-TR" sz="1800" dirty="0">
                <a:solidFill>
                  <a:schemeClr val="tx2"/>
                </a:solidFill>
              </a:rPr>
              <a:t>çağrılmalıdır</a:t>
            </a:r>
          </a:p>
          <a:p>
            <a:endParaRPr lang="tr-TR" sz="1800" dirty="0">
              <a:solidFill>
                <a:schemeClr val="tx2"/>
              </a:solidFill>
            </a:endParaRPr>
          </a:p>
          <a:p>
            <a:r>
              <a:rPr lang="tr-TR" sz="1800" dirty="0">
                <a:solidFill>
                  <a:schemeClr val="tx2"/>
                </a:solidFill>
              </a:rPr>
              <a:t>İlk değerlendirmede KB  </a:t>
            </a:r>
            <a:r>
              <a:rPr lang="tr-TR" sz="1800" b="1" dirty="0">
                <a:solidFill>
                  <a:schemeClr val="tx2"/>
                </a:solidFill>
              </a:rPr>
              <a:t>≥</a:t>
            </a:r>
            <a:r>
              <a:rPr lang="tr-TR" sz="1800" dirty="0">
                <a:solidFill>
                  <a:schemeClr val="tx2"/>
                </a:solidFill>
              </a:rPr>
              <a:t>180/110 mmHg saptanan hastalara </a:t>
            </a:r>
            <a:r>
              <a:rPr lang="tr-TR" sz="1800" b="1" dirty="0">
                <a:solidFill>
                  <a:schemeClr val="tx2"/>
                </a:solidFill>
              </a:rPr>
              <a:t>hemen</a:t>
            </a:r>
            <a:r>
              <a:rPr lang="tr-TR" sz="1800" dirty="0">
                <a:solidFill>
                  <a:schemeClr val="tx2"/>
                </a:solidFill>
              </a:rPr>
              <a:t>  hipertansiyon tanısı konulur</a:t>
            </a:r>
          </a:p>
          <a:p>
            <a:endParaRPr lang="tr-TR" sz="1800" dirty="0">
              <a:solidFill>
                <a:schemeClr val="tx2"/>
              </a:solidFill>
            </a:endParaRPr>
          </a:p>
        </p:txBody>
      </p:sp>
      <p:sp>
        <p:nvSpPr>
          <p:cNvPr id="4" name="Metin kutusu 3">
            <a:extLst>
              <a:ext uri="{FF2B5EF4-FFF2-40B4-BE49-F238E27FC236}">
                <a16:creationId xmlns:a16="http://schemas.microsoft.com/office/drawing/2014/main" id="{C24C51D9-4E3C-07B9-729A-EE8B12B1FDC2}"/>
              </a:ext>
            </a:extLst>
          </p:cNvPr>
          <p:cNvSpPr txBox="1"/>
          <p:nvPr/>
        </p:nvSpPr>
        <p:spPr>
          <a:xfrm>
            <a:off x="2586043" y="6550787"/>
            <a:ext cx="11433131" cy="246221"/>
          </a:xfrm>
          <a:prstGeom prst="rect">
            <a:avLst/>
          </a:prstGeom>
          <a:noFill/>
        </p:spPr>
        <p:txBody>
          <a:bodyPr wrap="square">
            <a:spAutoFit/>
          </a:bodyPr>
          <a:lstStyle/>
          <a:p>
            <a:r>
              <a:rPr lang="tr-TR" sz="1000" b="0" i="0" dirty="0">
                <a:solidFill>
                  <a:srgbClr val="212121"/>
                </a:solidFill>
                <a:effectLst/>
                <a:latin typeface="BlinkMacSystemFont"/>
              </a:rPr>
              <a:t>Aydoğdu S, Güler K, Bayram F, Altun B, Derici Ü, Abacı A, </a:t>
            </a:r>
            <a:r>
              <a:rPr lang="tr-TR" sz="1000" b="0" i="0" dirty="0" err="1">
                <a:solidFill>
                  <a:srgbClr val="212121"/>
                </a:solidFill>
                <a:effectLst/>
                <a:latin typeface="BlinkMacSystemFont"/>
              </a:rPr>
              <a:t>Tükek</a:t>
            </a:r>
            <a:r>
              <a:rPr lang="tr-TR" sz="1000" b="0" i="0" dirty="0">
                <a:solidFill>
                  <a:srgbClr val="212121"/>
                </a:solidFill>
                <a:effectLst/>
                <a:latin typeface="BlinkMacSystemFont"/>
              </a:rPr>
              <a:t> T, Sabuncu T, Arıcı M, Erdem Y, </a:t>
            </a:r>
            <a:r>
              <a:rPr lang="tr-TR" sz="1000" b="0" i="0" dirty="0" err="1">
                <a:solidFill>
                  <a:srgbClr val="212121"/>
                </a:solidFill>
                <a:effectLst/>
                <a:latin typeface="BlinkMacSystemFont"/>
              </a:rPr>
              <a:t>Özin</a:t>
            </a:r>
            <a:r>
              <a:rPr lang="tr-TR" sz="1000" b="0" i="0" dirty="0">
                <a:solidFill>
                  <a:srgbClr val="212121"/>
                </a:solidFill>
                <a:effectLst/>
                <a:latin typeface="BlinkMacSystemFont"/>
              </a:rPr>
              <a:t> B, Sahin İ, Ertürk Ş, </a:t>
            </a:r>
            <a:r>
              <a:rPr lang="tr-TR" sz="1000" b="0" i="0" dirty="0" err="1">
                <a:solidFill>
                  <a:srgbClr val="212121"/>
                </a:solidFill>
                <a:effectLst/>
                <a:latin typeface="BlinkMacSystemFont"/>
              </a:rPr>
              <a:t>Bitigen</a:t>
            </a:r>
            <a:r>
              <a:rPr lang="tr-TR" sz="1000" b="0" i="0" dirty="0">
                <a:solidFill>
                  <a:srgbClr val="212121"/>
                </a:solidFill>
                <a:effectLst/>
                <a:latin typeface="BlinkMacSystemFont"/>
              </a:rPr>
              <a:t> A, </a:t>
            </a:r>
            <a:r>
              <a:rPr lang="tr-TR" sz="1000" b="0" i="0" dirty="0" err="1">
                <a:solidFill>
                  <a:srgbClr val="212121"/>
                </a:solidFill>
                <a:effectLst/>
                <a:latin typeface="BlinkMacSystemFont"/>
              </a:rPr>
              <a:t>Tokgözoğlu</a:t>
            </a:r>
            <a:r>
              <a:rPr lang="tr-TR" sz="1000" b="0" i="0" dirty="0">
                <a:solidFill>
                  <a:srgbClr val="212121"/>
                </a:solidFill>
                <a:effectLst/>
                <a:latin typeface="BlinkMacSystemFont"/>
              </a:rPr>
              <a:t> L. Türk Hipertansiyon Uzlaşı Raporu 2019 </a:t>
            </a:r>
            <a:endParaRPr lang="tr-TR" sz="1000" dirty="0"/>
          </a:p>
        </p:txBody>
      </p:sp>
    </p:spTree>
    <p:extLst>
      <p:ext uri="{BB962C8B-B14F-4D97-AF65-F5344CB8AC3E}">
        <p14:creationId xmlns:p14="http://schemas.microsoft.com/office/powerpoint/2010/main" val="2229350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986F8C4B-ACFC-9CEA-7139-93F825AFE22B}"/>
              </a:ext>
            </a:extLst>
          </p:cNvPr>
          <p:cNvSpPr>
            <a:spLocks noGrp="1"/>
          </p:cNvSpPr>
          <p:nvPr>
            <p:ph type="title"/>
          </p:nvPr>
        </p:nvSpPr>
        <p:spPr>
          <a:xfrm>
            <a:off x="1179226" y="1280679"/>
            <a:ext cx="9833548" cy="1325563"/>
          </a:xfrm>
        </p:spPr>
        <p:txBody>
          <a:bodyPr anchor="b">
            <a:normAutofit/>
          </a:bodyPr>
          <a:lstStyle/>
          <a:p>
            <a:pPr algn="ctr"/>
            <a:r>
              <a:rPr lang="tr-TR" sz="3600">
                <a:solidFill>
                  <a:schemeClr val="tx2"/>
                </a:solidFill>
              </a:rPr>
              <a:t>STANDART KAN BASINCI ÖLÇÜMÜ</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E45A47E5-A24B-E464-5747-5F4092D108C0}"/>
              </a:ext>
            </a:extLst>
          </p:cNvPr>
          <p:cNvSpPr>
            <a:spLocks noGrp="1"/>
          </p:cNvSpPr>
          <p:nvPr>
            <p:ph idx="1"/>
          </p:nvPr>
        </p:nvSpPr>
        <p:spPr>
          <a:xfrm>
            <a:off x="1179226" y="2890979"/>
            <a:ext cx="9833548" cy="2693976"/>
          </a:xfrm>
        </p:spPr>
        <p:txBody>
          <a:bodyPr>
            <a:normAutofit/>
          </a:bodyPr>
          <a:lstStyle/>
          <a:p>
            <a:r>
              <a:rPr lang="tr-TR" sz="1800" dirty="0">
                <a:solidFill>
                  <a:schemeClr val="tx2"/>
                </a:solidFill>
              </a:rPr>
              <a:t>İkinci muayeneye kadar geçen sürede, eğer imkan varsa hastaların ev veya ambulatuvar KB ölçümlerini yapması sağlanarak daha doğru bir tanıya ulaşmaya çalışılmalıdır.</a:t>
            </a:r>
          </a:p>
          <a:p>
            <a:endParaRPr lang="tr-TR"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Metin kutusu 3">
            <a:extLst>
              <a:ext uri="{FF2B5EF4-FFF2-40B4-BE49-F238E27FC236}">
                <a16:creationId xmlns:a16="http://schemas.microsoft.com/office/drawing/2014/main" id="{54A6888B-83CE-CE21-170A-381182777491}"/>
              </a:ext>
            </a:extLst>
          </p:cNvPr>
          <p:cNvSpPr txBox="1"/>
          <p:nvPr/>
        </p:nvSpPr>
        <p:spPr>
          <a:xfrm>
            <a:off x="2573324" y="6631191"/>
            <a:ext cx="11433131" cy="246221"/>
          </a:xfrm>
          <a:prstGeom prst="rect">
            <a:avLst/>
          </a:prstGeom>
          <a:noFill/>
        </p:spPr>
        <p:txBody>
          <a:bodyPr wrap="square">
            <a:spAutoFit/>
          </a:bodyPr>
          <a:lstStyle/>
          <a:p>
            <a:r>
              <a:rPr lang="tr-TR" sz="1000" b="0" i="0" dirty="0">
                <a:solidFill>
                  <a:srgbClr val="212121"/>
                </a:solidFill>
                <a:effectLst/>
                <a:latin typeface="BlinkMacSystemFont"/>
              </a:rPr>
              <a:t>Aydoğdu S, Güler K, Bayram F, Altun B, Derici Ü, Abacı A, </a:t>
            </a:r>
            <a:r>
              <a:rPr lang="tr-TR" sz="1000" b="0" i="0" dirty="0" err="1">
                <a:solidFill>
                  <a:srgbClr val="212121"/>
                </a:solidFill>
                <a:effectLst/>
                <a:latin typeface="BlinkMacSystemFont"/>
              </a:rPr>
              <a:t>Tükek</a:t>
            </a:r>
            <a:r>
              <a:rPr lang="tr-TR" sz="1000" b="0" i="0" dirty="0">
                <a:solidFill>
                  <a:srgbClr val="212121"/>
                </a:solidFill>
                <a:effectLst/>
                <a:latin typeface="BlinkMacSystemFont"/>
              </a:rPr>
              <a:t> T, Sabuncu T, Arıcı M, Erdem Y, </a:t>
            </a:r>
            <a:r>
              <a:rPr lang="tr-TR" sz="1000" b="0" i="0" dirty="0" err="1">
                <a:solidFill>
                  <a:srgbClr val="212121"/>
                </a:solidFill>
                <a:effectLst/>
                <a:latin typeface="BlinkMacSystemFont"/>
              </a:rPr>
              <a:t>Özin</a:t>
            </a:r>
            <a:r>
              <a:rPr lang="tr-TR" sz="1000" b="0" i="0" dirty="0">
                <a:solidFill>
                  <a:srgbClr val="212121"/>
                </a:solidFill>
                <a:effectLst/>
                <a:latin typeface="BlinkMacSystemFont"/>
              </a:rPr>
              <a:t> B, Sahin İ, Ertürk Ş, </a:t>
            </a:r>
            <a:r>
              <a:rPr lang="tr-TR" sz="1000" b="0" i="0" dirty="0" err="1">
                <a:solidFill>
                  <a:srgbClr val="212121"/>
                </a:solidFill>
                <a:effectLst/>
                <a:latin typeface="BlinkMacSystemFont"/>
              </a:rPr>
              <a:t>Bitigen</a:t>
            </a:r>
            <a:r>
              <a:rPr lang="tr-TR" sz="1000" b="0" i="0" dirty="0">
                <a:solidFill>
                  <a:srgbClr val="212121"/>
                </a:solidFill>
                <a:effectLst/>
                <a:latin typeface="BlinkMacSystemFont"/>
              </a:rPr>
              <a:t> A, </a:t>
            </a:r>
            <a:r>
              <a:rPr lang="tr-TR" sz="1000" b="0" i="0" dirty="0" err="1">
                <a:solidFill>
                  <a:srgbClr val="212121"/>
                </a:solidFill>
                <a:effectLst/>
                <a:latin typeface="BlinkMacSystemFont"/>
              </a:rPr>
              <a:t>Tokgözoğlu</a:t>
            </a:r>
            <a:r>
              <a:rPr lang="tr-TR" sz="1000" b="0" i="0" dirty="0">
                <a:solidFill>
                  <a:srgbClr val="212121"/>
                </a:solidFill>
                <a:effectLst/>
                <a:latin typeface="BlinkMacSystemFont"/>
              </a:rPr>
              <a:t> L. Türk Hipertansiyon Uzlaşı Raporu 2019 </a:t>
            </a:r>
            <a:endParaRPr lang="tr-TR" sz="1000" dirty="0"/>
          </a:p>
        </p:txBody>
      </p:sp>
    </p:spTree>
    <p:extLst>
      <p:ext uri="{BB962C8B-B14F-4D97-AF65-F5344CB8AC3E}">
        <p14:creationId xmlns:p14="http://schemas.microsoft.com/office/powerpoint/2010/main" val="3643693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60B9561D-1ACB-C7E8-8640-7B27A5C37346}"/>
              </a:ext>
            </a:extLst>
          </p:cNvPr>
          <p:cNvSpPr>
            <a:spLocks noGrp="1"/>
          </p:cNvSpPr>
          <p:nvPr>
            <p:ph type="title"/>
          </p:nvPr>
        </p:nvSpPr>
        <p:spPr>
          <a:xfrm>
            <a:off x="1179226" y="1280679"/>
            <a:ext cx="9833548" cy="1325563"/>
          </a:xfrm>
        </p:spPr>
        <p:txBody>
          <a:bodyPr anchor="b">
            <a:normAutofit/>
          </a:bodyPr>
          <a:lstStyle/>
          <a:p>
            <a:pPr algn="ctr"/>
            <a:r>
              <a:rPr lang="tr-TR" sz="3600">
                <a:solidFill>
                  <a:schemeClr val="tx2"/>
                </a:solidFill>
              </a:rPr>
              <a:t>STANDART KAN BASINCI ÖLÇÜMÜ</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18B2BCDB-043C-6809-F346-49DFE34D38FE}"/>
              </a:ext>
            </a:extLst>
          </p:cNvPr>
          <p:cNvSpPr>
            <a:spLocks noGrp="1"/>
          </p:cNvSpPr>
          <p:nvPr>
            <p:ph idx="1"/>
          </p:nvPr>
        </p:nvSpPr>
        <p:spPr>
          <a:xfrm>
            <a:off x="1179226" y="2890979"/>
            <a:ext cx="9833548" cy="2693976"/>
          </a:xfrm>
        </p:spPr>
        <p:txBody>
          <a:bodyPr>
            <a:normAutofit/>
          </a:bodyPr>
          <a:lstStyle/>
          <a:p>
            <a:r>
              <a:rPr lang="tr-TR" sz="1800" dirty="0">
                <a:solidFill>
                  <a:schemeClr val="tx2"/>
                </a:solidFill>
              </a:rPr>
              <a:t>Hastanın ev/ambulatuvar KB ölçümleri sonrası gelmesi mümkün görünmüyorsa (hasta uyum göstermiyor, evde ölçüm olanağı yok, ulaşım zorluğu var vb.) istenecek rutin laboratuvar tetkiklerinin sonuçlarını göstermeye geldiğinde (genellikle 1–2 gün sonra olur) ikinci KB ölçümleri yapılabilir.</a:t>
            </a:r>
          </a:p>
          <a:p>
            <a:endParaRPr lang="tr-TR"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Metin kutusu 3">
            <a:extLst>
              <a:ext uri="{FF2B5EF4-FFF2-40B4-BE49-F238E27FC236}">
                <a16:creationId xmlns:a16="http://schemas.microsoft.com/office/drawing/2014/main" id="{3DEE5990-94CC-FDFF-DD5D-9584B614C542}"/>
              </a:ext>
            </a:extLst>
          </p:cNvPr>
          <p:cNvSpPr txBox="1"/>
          <p:nvPr/>
        </p:nvSpPr>
        <p:spPr>
          <a:xfrm>
            <a:off x="148709" y="6396335"/>
            <a:ext cx="11433131" cy="461665"/>
          </a:xfrm>
          <a:prstGeom prst="rect">
            <a:avLst/>
          </a:prstGeom>
          <a:noFill/>
        </p:spPr>
        <p:txBody>
          <a:bodyPr wrap="square">
            <a:spAutoFit/>
          </a:bodyPr>
          <a:lstStyle/>
          <a:p>
            <a:r>
              <a:rPr lang="tr-TR" sz="1200" b="0" i="0" dirty="0">
                <a:solidFill>
                  <a:srgbClr val="212121"/>
                </a:solidFill>
                <a:effectLst/>
                <a:latin typeface="BlinkMacSystemFont"/>
              </a:rPr>
              <a:t>Aydoğdu S, Güler K, Bayram F, Altun B, Derici Ü, Abacı A, </a:t>
            </a:r>
            <a:r>
              <a:rPr lang="tr-TR" sz="1200" b="0" i="0" dirty="0" err="1">
                <a:solidFill>
                  <a:srgbClr val="212121"/>
                </a:solidFill>
                <a:effectLst/>
                <a:latin typeface="BlinkMacSystemFont"/>
              </a:rPr>
              <a:t>Tükek</a:t>
            </a:r>
            <a:r>
              <a:rPr lang="tr-TR" sz="1200" b="0" i="0" dirty="0">
                <a:solidFill>
                  <a:srgbClr val="212121"/>
                </a:solidFill>
                <a:effectLst/>
                <a:latin typeface="BlinkMacSystemFont"/>
              </a:rPr>
              <a:t> T, Sabuncu T, Arıcı M, Erdem Y, </a:t>
            </a:r>
            <a:r>
              <a:rPr lang="tr-TR" sz="1200" b="0" i="0" dirty="0" err="1">
                <a:solidFill>
                  <a:srgbClr val="212121"/>
                </a:solidFill>
                <a:effectLst/>
                <a:latin typeface="BlinkMacSystemFont"/>
              </a:rPr>
              <a:t>Özin</a:t>
            </a:r>
            <a:r>
              <a:rPr lang="tr-TR" sz="1200" b="0" i="0" dirty="0">
                <a:solidFill>
                  <a:srgbClr val="212121"/>
                </a:solidFill>
                <a:effectLst/>
                <a:latin typeface="BlinkMacSystemFont"/>
              </a:rPr>
              <a:t> B, Sahin İ, Ertürk Ş, </a:t>
            </a:r>
            <a:r>
              <a:rPr lang="tr-TR" sz="1200" b="0" i="0" dirty="0" err="1">
                <a:solidFill>
                  <a:srgbClr val="212121"/>
                </a:solidFill>
                <a:effectLst/>
                <a:latin typeface="BlinkMacSystemFont"/>
              </a:rPr>
              <a:t>Bitigen</a:t>
            </a:r>
            <a:r>
              <a:rPr lang="tr-TR" sz="1200" b="0" i="0" dirty="0">
                <a:solidFill>
                  <a:srgbClr val="212121"/>
                </a:solidFill>
                <a:effectLst/>
                <a:latin typeface="BlinkMacSystemFont"/>
              </a:rPr>
              <a:t> A, </a:t>
            </a:r>
            <a:r>
              <a:rPr lang="tr-TR" sz="1200" b="0" i="0" dirty="0" err="1">
                <a:solidFill>
                  <a:srgbClr val="212121"/>
                </a:solidFill>
                <a:effectLst/>
                <a:latin typeface="BlinkMacSystemFont"/>
              </a:rPr>
              <a:t>Tokgözoğlu</a:t>
            </a:r>
            <a:r>
              <a:rPr lang="tr-TR" sz="1200" b="0" i="0" dirty="0">
                <a:solidFill>
                  <a:srgbClr val="212121"/>
                </a:solidFill>
                <a:effectLst/>
                <a:latin typeface="BlinkMacSystemFont"/>
              </a:rPr>
              <a:t> L. Türk Hipertansiyon Uzlaşı Raporu 2019 </a:t>
            </a:r>
            <a:endParaRPr lang="tr-TR" sz="1200" dirty="0"/>
          </a:p>
        </p:txBody>
      </p:sp>
    </p:spTree>
    <p:extLst>
      <p:ext uri="{BB962C8B-B14F-4D97-AF65-F5344CB8AC3E}">
        <p14:creationId xmlns:p14="http://schemas.microsoft.com/office/powerpoint/2010/main" val="3143558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7BDD930-0E65-490A-9CE5-554C357C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912C67-99A1-4956-8F68-1846C2177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312E2F1-764A-5759-8FA9-C6C77AF3CF36}"/>
              </a:ext>
            </a:extLst>
          </p:cNvPr>
          <p:cNvSpPr>
            <a:spLocks noGrp="1"/>
          </p:cNvSpPr>
          <p:nvPr>
            <p:ph type="title"/>
          </p:nvPr>
        </p:nvSpPr>
        <p:spPr>
          <a:xfrm>
            <a:off x="804672" y="457200"/>
            <a:ext cx="10579398" cy="1299411"/>
          </a:xfrm>
        </p:spPr>
        <p:txBody>
          <a:bodyPr>
            <a:normAutofit/>
          </a:bodyPr>
          <a:lstStyle/>
          <a:p>
            <a:endParaRPr lang="tr-TR" sz="3600">
              <a:solidFill>
                <a:schemeClr val="tx2"/>
              </a:solidFill>
            </a:endParaRPr>
          </a:p>
        </p:txBody>
      </p:sp>
      <p:sp>
        <p:nvSpPr>
          <p:cNvPr id="8" name="Content Placeholder 7">
            <a:extLst>
              <a:ext uri="{FF2B5EF4-FFF2-40B4-BE49-F238E27FC236}">
                <a16:creationId xmlns:a16="http://schemas.microsoft.com/office/drawing/2014/main" id="{26A4AE52-716F-6C32-8470-0B12FB907853}"/>
              </a:ext>
            </a:extLst>
          </p:cNvPr>
          <p:cNvSpPr>
            <a:spLocks noGrp="1"/>
          </p:cNvSpPr>
          <p:nvPr>
            <p:ph idx="1"/>
          </p:nvPr>
        </p:nvSpPr>
        <p:spPr>
          <a:xfrm>
            <a:off x="6354871" y="2827419"/>
            <a:ext cx="5029200" cy="3227626"/>
          </a:xfrm>
        </p:spPr>
        <p:txBody>
          <a:bodyPr anchor="ctr">
            <a:normAutofit/>
          </a:bodyPr>
          <a:lstStyle/>
          <a:p>
            <a:endParaRPr lang="en-US" sz="1800">
              <a:solidFill>
                <a:schemeClr val="tx2"/>
              </a:solidFill>
            </a:endParaRPr>
          </a:p>
        </p:txBody>
      </p:sp>
      <p:grpSp>
        <p:nvGrpSpPr>
          <p:cNvPr id="15" name="Group 14">
            <a:extLst>
              <a:ext uri="{FF2B5EF4-FFF2-40B4-BE49-F238E27FC236}">
                <a16:creationId xmlns:a16="http://schemas.microsoft.com/office/drawing/2014/main" id="{569E5994-073E-4708-B3E6-43BFED0CE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81784" y="4178643"/>
            <a:ext cx="3061444" cy="2297267"/>
            <a:chOff x="-305" y="-1"/>
            <a:chExt cx="3832880" cy="2876136"/>
          </a:xfrm>
        </p:grpSpPr>
        <p:sp>
          <p:nvSpPr>
            <p:cNvPr id="16" name="Freeform: Shape 15">
              <a:extLst>
                <a:ext uri="{FF2B5EF4-FFF2-40B4-BE49-F238E27FC236}">
                  <a16:creationId xmlns:a16="http://schemas.microsoft.com/office/drawing/2014/main" id="{532F818D-9087-4691-AABA-465619A0C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8B7668A-5C96-4FB9-BFA9-38094EB87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F4F95BD-8661-4C45-94E3-CF3159BF4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E85BBF8A-E2FB-47F6-A60F-4FB855D50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çerik Yer Tutucusu 3">
            <a:extLst>
              <a:ext uri="{FF2B5EF4-FFF2-40B4-BE49-F238E27FC236}">
                <a16:creationId xmlns:a16="http://schemas.microsoft.com/office/drawing/2014/main" id="{0B5E0D58-54D7-E77F-5395-D4A33F6DB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678" y="98877"/>
            <a:ext cx="8181778" cy="6484060"/>
          </a:xfrm>
          <a:prstGeom prst="rect">
            <a:avLst/>
          </a:prstGeom>
        </p:spPr>
      </p:pic>
      <p:grpSp>
        <p:nvGrpSpPr>
          <p:cNvPr id="21" name="Group 20">
            <a:extLst>
              <a:ext uri="{FF2B5EF4-FFF2-40B4-BE49-F238E27FC236}">
                <a16:creationId xmlns:a16="http://schemas.microsoft.com/office/drawing/2014/main" id="{DD81D498-EAA8-40F3-8230-AE4DEDA38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906190" y="0"/>
            <a:ext cx="3282247" cy="2837712"/>
            <a:chOff x="-305" y="-4155"/>
            <a:chExt cx="2514948" cy="2174333"/>
          </a:xfrm>
        </p:grpSpPr>
        <p:sp>
          <p:nvSpPr>
            <p:cNvPr id="22" name="Freeform: Shape 21">
              <a:extLst>
                <a:ext uri="{FF2B5EF4-FFF2-40B4-BE49-F238E27FC236}">
                  <a16:creationId xmlns:a16="http://schemas.microsoft.com/office/drawing/2014/main" id="{262F2402-5879-41A3-ACEC-6D2811BA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BD41895-A230-4959-97BA-80F516383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670BD54-10A6-4092-9E32-647B2F870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5" name="Freeform: Shape 24">
              <a:extLst>
                <a:ext uri="{FF2B5EF4-FFF2-40B4-BE49-F238E27FC236}">
                  <a16:creationId xmlns:a16="http://schemas.microsoft.com/office/drawing/2014/main" id="{1C2B9A82-4826-4BF4-A16E-0B005FE76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Metin kutusu 4">
            <a:extLst>
              <a:ext uri="{FF2B5EF4-FFF2-40B4-BE49-F238E27FC236}">
                <a16:creationId xmlns:a16="http://schemas.microsoft.com/office/drawing/2014/main" id="{D79850A2-91CE-B914-E7DB-58E41FC0B000}"/>
              </a:ext>
            </a:extLst>
          </p:cNvPr>
          <p:cNvSpPr txBox="1"/>
          <p:nvPr/>
        </p:nvSpPr>
        <p:spPr>
          <a:xfrm>
            <a:off x="2488640" y="6584148"/>
            <a:ext cx="11433131" cy="246221"/>
          </a:xfrm>
          <a:prstGeom prst="rect">
            <a:avLst/>
          </a:prstGeom>
          <a:noFill/>
        </p:spPr>
        <p:txBody>
          <a:bodyPr wrap="square">
            <a:spAutoFit/>
          </a:bodyPr>
          <a:lstStyle/>
          <a:p>
            <a:r>
              <a:rPr lang="tr-TR" sz="1000" b="0" i="0" dirty="0">
                <a:solidFill>
                  <a:srgbClr val="212121"/>
                </a:solidFill>
                <a:effectLst/>
                <a:latin typeface="BlinkMacSystemFont"/>
              </a:rPr>
              <a:t>Aydoğdu S, Güler K, Bayram F, Altun B, Derici Ü, Abacı A, </a:t>
            </a:r>
            <a:r>
              <a:rPr lang="tr-TR" sz="1000" b="0" i="0" dirty="0" err="1">
                <a:solidFill>
                  <a:srgbClr val="212121"/>
                </a:solidFill>
                <a:effectLst/>
                <a:latin typeface="BlinkMacSystemFont"/>
              </a:rPr>
              <a:t>Tükek</a:t>
            </a:r>
            <a:r>
              <a:rPr lang="tr-TR" sz="1000" b="0" i="0" dirty="0">
                <a:solidFill>
                  <a:srgbClr val="212121"/>
                </a:solidFill>
                <a:effectLst/>
                <a:latin typeface="BlinkMacSystemFont"/>
              </a:rPr>
              <a:t> T, Sabuncu T, Arıcı M, Erdem Y, </a:t>
            </a:r>
            <a:r>
              <a:rPr lang="tr-TR" sz="1000" b="0" i="0" dirty="0" err="1">
                <a:solidFill>
                  <a:srgbClr val="212121"/>
                </a:solidFill>
                <a:effectLst/>
                <a:latin typeface="BlinkMacSystemFont"/>
              </a:rPr>
              <a:t>Özin</a:t>
            </a:r>
            <a:r>
              <a:rPr lang="tr-TR" sz="1000" b="0" i="0" dirty="0">
                <a:solidFill>
                  <a:srgbClr val="212121"/>
                </a:solidFill>
                <a:effectLst/>
                <a:latin typeface="BlinkMacSystemFont"/>
              </a:rPr>
              <a:t> B, Sahin İ, Ertürk Ş, </a:t>
            </a:r>
            <a:r>
              <a:rPr lang="tr-TR" sz="1000" b="0" i="0" dirty="0" err="1">
                <a:solidFill>
                  <a:srgbClr val="212121"/>
                </a:solidFill>
                <a:effectLst/>
                <a:latin typeface="BlinkMacSystemFont"/>
              </a:rPr>
              <a:t>Bitigen</a:t>
            </a:r>
            <a:r>
              <a:rPr lang="tr-TR" sz="1000" b="0" i="0" dirty="0">
                <a:solidFill>
                  <a:srgbClr val="212121"/>
                </a:solidFill>
                <a:effectLst/>
                <a:latin typeface="BlinkMacSystemFont"/>
              </a:rPr>
              <a:t> A, </a:t>
            </a:r>
            <a:r>
              <a:rPr lang="tr-TR" sz="1000" b="0" i="0" dirty="0" err="1">
                <a:solidFill>
                  <a:srgbClr val="212121"/>
                </a:solidFill>
                <a:effectLst/>
                <a:latin typeface="BlinkMacSystemFont"/>
              </a:rPr>
              <a:t>Tokgözoğlu</a:t>
            </a:r>
            <a:r>
              <a:rPr lang="tr-TR" sz="1000" b="0" i="0" dirty="0">
                <a:solidFill>
                  <a:srgbClr val="212121"/>
                </a:solidFill>
                <a:effectLst/>
                <a:latin typeface="BlinkMacSystemFont"/>
              </a:rPr>
              <a:t> L. Türk Hipertansiyon Uzlaşı Raporu 2019 </a:t>
            </a:r>
            <a:endParaRPr lang="tr-TR" sz="1000" dirty="0"/>
          </a:p>
        </p:txBody>
      </p:sp>
    </p:spTree>
    <p:extLst>
      <p:ext uri="{BB962C8B-B14F-4D97-AF65-F5344CB8AC3E}">
        <p14:creationId xmlns:p14="http://schemas.microsoft.com/office/powerpoint/2010/main" val="430715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7037DA1-80B7-4FAF-1AED-82CAEF0CB964}"/>
              </a:ext>
            </a:extLst>
          </p:cNvPr>
          <p:cNvSpPr>
            <a:spLocks noGrp="1"/>
          </p:cNvSpPr>
          <p:nvPr>
            <p:ph type="title"/>
          </p:nvPr>
        </p:nvSpPr>
        <p:spPr>
          <a:xfrm>
            <a:off x="1179576" y="1163848"/>
            <a:ext cx="9829800" cy="1325880"/>
          </a:xfrm>
        </p:spPr>
        <p:txBody>
          <a:bodyPr anchor="b">
            <a:normAutofit/>
          </a:bodyPr>
          <a:lstStyle/>
          <a:p>
            <a:pPr algn="ctr"/>
            <a:endParaRPr lang="tr-TR" sz="3600">
              <a:solidFill>
                <a:schemeClr val="tx2"/>
              </a:solidFill>
            </a:endParaRPr>
          </a:p>
        </p:txBody>
      </p:sp>
      <p:grpSp>
        <p:nvGrpSpPr>
          <p:cNvPr id="16" name="Group 15">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17" name="Freeform: Shape 16">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çerik Yer Tutucusu 4">
            <a:extLst>
              <a:ext uri="{FF2B5EF4-FFF2-40B4-BE49-F238E27FC236}">
                <a16:creationId xmlns:a16="http://schemas.microsoft.com/office/drawing/2014/main" id="{A474315C-B910-539E-C5D4-572027241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646" y="948693"/>
            <a:ext cx="8911660" cy="4745459"/>
          </a:xfrm>
          <a:prstGeom prst="rect">
            <a:avLst/>
          </a:prstGeom>
        </p:spPr>
      </p:pic>
      <p:sp>
        <p:nvSpPr>
          <p:cNvPr id="9" name="Content Placeholder 8">
            <a:extLst>
              <a:ext uri="{FF2B5EF4-FFF2-40B4-BE49-F238E27FC236}">
                <a16:creationId xmlns:a16="http://schemas.microsoft.com/office/drawing/2014/main" id="{A44D4270-C7AA-AA1D-ABDD-8C2D1CEC3F5E}"/>
              </a:ext>
            </a:extLst>
          </p:cNvPr>
          <p:cNvSpPr>
            <a:spLocks noGrp="1"/>
          </p:cNvSpPr>
          <p:nvPr>
            <p:ph idx="1"/>
          </p:nvPr>
        </p:nvSpPr>
        <p:spPr>
          <a:xfrm>
            <a:off x="6354871" y="2827419"/>
            <a:ext cx="5029200" cy="3227626"/>
          </a:xfrm>
        </p:spPr>
        <p:txBody>
          <a:bodyPr anchor="ctr">
            <a:normAutofit/>
          </a:bodyPr>
          <a:lstStyle/>
          <a:p>
            <a:endParaRPr lang="en-US" sz="1800" dirty="0">
              <a:solidFill>
                <a:schemeClr val="tx2"/>
              </a:solidFill>
            </a:endParaRPr>
          </a:p>
        </p:txBody>
      </p:sp>
      <p:grpSp>
        <p:nvGrpSpPr>
          <p:cNvPr id="22" name="Group 21">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23" name="Freeform: Shape 22">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Metin kutusu 5">
            <a:extLst>
              <a:ext uri="{FF2B5EF4-FFF2-40B4-BE49-F238E27FC236}">
                <a16:creationId xmlns:a16="http://schemas.microsoft.com/office/drawing/2014/main" id="{FD55746D-733C-E42A-3A25-57CA4EB2FB10}"/>
              </a:ext>
            </a:extLst>
          </p:cNvPr>
          <p:cNvSpPr txBox="1"/>
          <p:nvPr/>
        </p:nvSpPr>
        <p:spPr>
          <a:xfrm>
            <a:off x="148709" y="6396335"/>
            <a:ext cx="11433131" cy="461665"/>
          </a:xfrm>
          <a:prstGeom prst="rect">
            <a:avLst/>
          </a:prstGeom>
          <a:noFill/>
        </p:spPr>
        <p:txBody>
          <a:bodyPr wrap="square">
            <a:spAutoFit/>
          </a:bodyPr>
          <a:lstStyle/>
          <a:p>
            <a:r>
              <a:rPr lang="tr-TR" sz="1200" b="0" i="0" dirty="0">
                <a:solidFill>
                  <a:srgbClr val="212121"/>
                </a:solidFill>
                <a:effectLst/>
                <a:latin typeface="BlinkMacSystemFont"/>
              </a:rPr>
              <a:t>Aydoğdu S, Güler K, Bayram F, Altun B, Derici Ü, Abacı A, </a:t>
            </a:r>
            <a:r>
              <a:rPr lang="tr-TR" sz="1200" b="0" i="0" dirty="0" err="1">
                <a:solidFill>
                  <a:srgbClr val="212121"/>
                </a:solidFill>
                <a:effectLst/>
                <a:latin typeface="BlinkMacSystemFont"/>
              </a:rPr>
              <a:t>Tükek</a:t>
            </a:r>
            <a:r>
              <a:rPr lang="tr-TR" sz="1200" b="0" i="0" dirty="0">
                <a:solidFill>
                  <a:srgbClr val="212121"/>
                </a:solidFill>
                <a:effectLst/>
                <a:latin typeface="BlinkMacSystemFont"/>
              </a:rPr>
              <a:t> T, Sabuncu T, Arıcı M, Erdem Y, </a:t>
            </a:r>
            <a:r>
              <a:rPr lang="tr-TR" sz="1200" b="0" i="0" dirty="0" err="1">
                <a:solidFill>
                  <a:srgbClr val="212121"/>
                </a:solidFill>
                <a:effectLst/>
                <a:latin typeface="BlinkMacSystemFont"/>
              </a:rPr>
              <a:t>Özin</a:t>
            </a:r>
            <a:r>
              <a:rPr lang="tr-TR" sz="1200" b="0" i="0" dirty="0">
                <a:solidFill>
                  <a:srgbClr val="212121"/>
                </a:solidFill>
                <a:effectLst/>
                <a:latin typeface="BlinkMacSystemFont"/>
              </a:rPr>
              <a:t> B, Sahin İ, Ertürk Ş, </a:t>
            </a:r>
            <a:r>
              <a:rPr lang="tr-TR" sz="1200" b="0" i="0" dirty="0" err="1">
                <a:solidFill>
                  <a:srgbClr val="212121"/>
                </a:solidFill>
                <a:effectLst/>
                <a:latin typeface="BlinkMacSystemFont"/>
              </a:rPr>
              <a:t>Bitigen</a:t>
            </a:r>
            <a:r>
              <a:rPr lang="tr-TR" sz="1200" b="0" i="0" dirty="0">
                <a:solidFill>
                  <a:srgbClr val="212121"/>
                </a:solidFill>
                <a:effectLst/>
                <a:latin typeface="BlinkMacSystemFont"/>
              </a:rPr>
              <a:t> A, </a:t>
            </a:r>
            <a:r>
              <a:rPr lang="tr-TR" sz="1200" b="0" i="0" dirty="0" err="1">
                <a:solidFill>
                  <a:srgbClr val="212121"/>
                </a:solidFill>
                <a:effectLst/>
                <a:latin typeface="BlinkMacSystemFont"/>
              </a:rPr>
              <a:t>Tokgözoğlu</a:t>
            </a:r>
            <a:r>
              <a:rPr lang="tr-TR" sz="1200" b="0" i="0" dirty="0">
                <a:solidFill>
                  <a:srgbClr val="212121"/>
                </a:solidFill>
                <a:effectLst/>
                <a:latin typeface="BlinkMacSystemFont"/>
              </a:rPr>
              <a:t> L. Türk Hipertansiyon Uzlaşı Raporu 2019 </a:t>
            </a:r>
            <a:endParaRPr lang="tr-TR" sz="1200" dirty="0"/>
          </a:p>
        </p:txBody>
      </p:sp>
    </p:spTree>
    <p:extLst>
      <p:ext uri="{BB962C8B-B14F-4D97-AF65-F5344CB8AC3E}">
        <p14:creationId xmlns:p14="http://schemas.microsoft.com/office/powerpoint/2010/main" val="734210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1AED1CF-151E-7B9D-F553-9BD67DE936D5}"/>
              </a:ext>
            </a:extLst>
          </p:cNvPr>
          <p:cNvSpPr>
            <a:spLocks noGrp="1"/>
          </p:cNvSpPr>
          <p:nvPr>
            <p:ph type="title"/>
          </p:nvPr>
        </p:nvSpPr>
        <p:spPr>
          <a:xfrm>
            <a:off x="804672" y="802955"/>
            <a:ext cx="4977976" cy="1454051"/>
          </a:xfrm>
        </p:spPr>
        <p:txBody>
          <a:bodyPr>
            <a:normAutofit/>
          </a:bodyPr>
          <a:lstStyle/>
          <a:p>
            <a:r>
              <a:rPr lang="tr-TR" sz="3600">
                <a:solidFill>
                  <a:schemeClr val="tx2"/>
                </a:solidFill>
              </a:rPr>
              <a:t>Evde Kan Basıncı Ölçümü</a:t>
            </a:r>
          </a:p>
        </p:txBody>
      </p:sp>
      <p:sp>
        <p:nvSpPr>
          <p:cNvPr id="3" name="İçerik Yer Tutucusu 2">
            <a:extLst>
              <a:ext uri="{FF2B5EF4-FFF2-40B4-BE49-F238E27FC236}">
                <a16:creationId xmlns:a16="http://schemas.microsoft.com/office/drawing/2014/main" id="{FD9F2D7D-6FCF-43A9-B666-B964152DA214}"/>
              </a:ext>
            </a:extLst>
          </p:cNvPr>
          <p:cNvSpPr>
            <a:spLocks noGrp="1"/>
          </p:cNvSpPr>
          <p:nvPr>
            <p:ph idx="1"/>
          </p:nvPr>
        </p:nvSpPr>
        <p:spPr>
          <a:xfrm>
            <a:off x="804672" y="2421682"/>
            <a:ext cx="4977578" cy="3639289"/>
          </a:xfrm>
        </p:spPr>
        <p:txBody>
          <a:bodyPr anchor="ctr">
            <a:normAutofit/>
          </a:bodyPr>
          <a:lstStyle/>
          <a:p>
            <a:r>
              <a:rPr lang="tr-TR" sz="1500" dirty="0">
                <a:solidFill>
                  <a:schemeClr val="tx2"/>
                </a:solidFill>
              </a:rPr>
              <a:t>Evde KB ölçümünde kol için uygun </a:t>
            </a:r>
            <a:r>
              <a:rPr lang="tr-TR" sz="1500" dirty="0" err="1">
                <a:solidFill>
                  <a:schemeClr val="tx2"/>
                </a:solidFill>
              </a:rPr>
              <a:t>manşonlu</a:t>
            </a:r>
            <a:r>
              <a:rPr lang="tr-TR" sz="1500" dirty="0">
                <a:solidFill>
                  <a:schemeClr val="tx2"/>
                </a:solidFill>
              </a:rPr>
              <a:t> mekanik veya elektronik tansiyon ölçüm aleti kullanılabilir.</a:t>
            </a:r>
          </a:p>
          <a:p>
            <a:r>
              <a:rPr lang="tr-TR" sz="1500" dirty="0">
                <a:solidFill>
                  <a:schemeClr val="tx2"/>
                </a:solidFill>
              </a:rPr>
              <a:t>Türk Hipertansiyon ve Böbrek Hastalıkları Derneği tarafından tavsiye edilen tansiyon ölçüm aletleri listesine aşağıdaki linkten ulaşılabilir</a:t>
            </a:r>
          </a:p>
          <a:p>
            <a:r>
              <a:rPr lang="tr-TR" sz="1500" dirty="0">
                <a:solidFill>
                  <a:schemeClr val="tx2"/>
                </a:solidFill>
                <a:hlinkClick r:id="rId3"/>
              </a:rPr>
              <a:t>http://www.turkhipertansiyon.org/pdf/Onayli_Aletler_2017.pdf</a:t>
            </a:r>
            <a:endParaRPr lang="tr-TR" sz="1500" dirty="0">
              <a:solidFill>
                <a:schemeClr val="tx2"/>
              </a:solidFill>
            </a:endParaRPr>
          </a:p>
          <a:p>
            <a:r>
              <a:rPr lang="tr-TR" sz="1500" dirty="0">
                <a:solidFill>
                  <a:schemeClr val="tx2"/>
                </a:solidFill>
              </a:rPr>
              <a:t>Ev ölçümleri en az 5 gün, tercihen 7 gün yapılmalıdır. </a:t>
            </a:r>
          </a:p>
          <a:p>
            <a:pPr lvl="1"/>
            <a:r>
              <a:rPr lang="tr-TR" sz="1500" i="0" dirty="0">
                <a:solidFill>
                  <a:schemeClr val="tx2"/>
                </a:solidFill>
              </a:rPr>
              <a:t>Ölçümler sabah ve akşam saatlerinde, 	</a:t>
            </a:r>
          </a:p>
          <a:p>
            <a:pPr lvl="1"/>
            <a:r>
              <a:rPr lang="tr-TR" sz="1500" i="0" dirty="0">
                <a:solidFill>
                  <a:schemeClr val="tx2"/>
                </a:solidFill>
              </a:rPr>
              <a:t>En az 5 dakika oturur vaziyette istirahat sonrası ve ölçüm için önerilen standart önlemlere dikkat edilerek yapılmalıdır. </a:t>
            </a:r>
          </a:p>
          <a:p>
            <a:endParaRPr lang="tr-TR" sz="1500" dirty="0">
              <a:solidFill>
                <a:schemeClr val="tx2"/>
              </a:solidFill>
            </a:endParaRPr>
          </a:p>
          <a:p>
            <a:endParaRPr lang="tr-TR" sz="1500" dirty="0">
              <a:solidFill>
                <a:schemeClr val="tx2"/>
              </a:solidFill>
            </a:endParaRPr>
          </a:p>
        </p:txBody>
      </p:sp>
      <p:grpSp>
        <p:nvGrpSpPr>
          <p:cNvPr id="34" name="Group 3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35" name="Freeform: Shape 3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Resim 5" descr="metin içeren bir resim&#10;&#10;Açıklama otomatik olarak oluşturuldu">
            <a:extLst>
              <a:ext uri="{FF2B5EF4-FFF2-40B4-BE49-F238E27FC236}">
                <a16:creationId xmlns:a16="http://schemas.microsoft.com/office/drawing/2014/main" id="{D3C79FB9-361B-61EB-6581-4489180269FF}"/>
              </a:ext>
            </a:extLst>
          </p:cNvPr>
          <p:cNvPicPr>
            <a:picLocks noChangeAspect="1"/>
          </p:cNvPicPr>
          <p:nvPr/>
        </p:nvPicPr>
        <p:blipFill rotWithShape="1">
          <a:blip r:embed="rId4">
            <a:extLst>
              <a:ext uri="{28A0092B-C50C-407E-A947-70E740481C1C}">
                <a14:useLocalDpi xmlns:a14="http://schemas.microsoft.com/office/drawing/2010/main" val="0"/>
              </a:ext>
            </a:extLst>
          </a:blip>
          <a:srcRect l="9226" r="29346" b="1738"/>
          <a:stretch/>
        </p:blipFill>
        <p:spPr>
          <a:xfrm>
            <a:off x="7724633" y="2128225"/>
            <a:ext cx="4285397" cy="1720444"/>
          </a:xfrm>
          <a:prstGeom prst="rect">
            <a:avLst/>
          </a:prstGeom>
        </p:spPr>
      </p:pic>
    </p:spTree>
    <p:extLst>
      <p:ext uri="{BB962C8B-B14F-4D97-AF65-F5344CB8AC3E}">
        <p14:creationId xmlns:p14="http://schemas.microsoft.com/office/powerpoint/2010/main" val="408427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309D7BBF-1AA6-3A34-5E80-A52964CBB65C}"/>
              </a:ext>
            </a:extLst>
          </p:cNvPr>
          <p:cNvSpPr>
            <a:spLocks noGrp="1"/>
          </p:cNvSpPr>
          <p:nvPr>
            <p:ph type="title"/>
          </p:nvPr>
        </p:nvSpPr>
        <p:spPr>
          <a:xfrm>
            <a:off x="1179226" y="1594707"/>
            <a:ext cx="9833548" cy="1325563"/>
          </a:xfrm>
        </p:spPr>
        <p:txBody>
          <a:bodyPr anchor="b">
            <a:normAutofit/>
          </a:bodyPr>
          <a:lstStyle/>
          <a:p>
            <a:pPr algn="ctr"/>
            <a:r>
              <a:rPr lang="tr-TR" sz="3600">
                <a:solidFill>
                  <a:schemeClr val="tx2"/>
                </a:solidFill>
              </a:rPr>
              <a:t>Öğrenim hedefleri </a:t>
            </a:r>
          </a:p>
        </p:txBody>
      </p:sp>
      <p:grpSp>
        <p:nvGrpSpPr>
          <p:cNvPr id="26"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7"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4E51C6C3-CBE2-FFED-A2AB-6E9D7A5B7DFA}"/>
              </a:ext>
            </a:extLst>
          </p:cNvPr>
          <p:cNvSpPr>
            <a:spLocks noGrp="1"/>
          </p:cNvSpPr>
          <p:nvPr>
            <p:ph idx="1"/>
          </p:nvPr>
        </p:nvSpPr>
        <p:spPr>
          <a:xfrm>
            <a:off x="1179226" y="3329677"/>
            <a:ext cx="9833548" cy="2457269"/>
          </a:xfrm>
        </p:spPr>
        <p:txBody>
          <a:bodyPr>
            <a:normAutofit/>
          </a:bodyPr>
          <a:lstStyle/>
          <a:p>
            <a:r>
              <a:rPr lang="tr-TR" sz="1500" dirty="0">
                <a:solidFill>
                  <a:schemeClr val="tx2"/>
                </a:solidFill>
              </a:rPr>
              <a:t>Hipertansiyon tanımı yapabilmek </a:t>
            </a:r>
          </a:p>
          <a:p>
            <a:r>
              <a:rPr lang="tr-TR" sz="1500" dirty="0">
                <a:solidFill>
                  <a:schemeClr val="tx2"/>
                </a:solidFill>
              </a:rPr>
              <a:t>Hipertansiyon sınıflandırmasını sayabilmek</a:t>
            </a:r>
          </a:p>
          <a:p>
            <a:r>
              <a:rPr lang="tr-TR" sz="1500" dirty="0">
                <a:solidFill>
                  <a:schemeClr val="tx2"/>
                </a:solidFill>
              </a:rPr>
              <a:t>Sekonder hipertansiyon sebeplerini sayabilmek</a:t>
            </a:r>
          </a:p>
          <a:p>
            <a:r>
              <a:rPr lang="tr-TR" sz="1500" dirty="0">
                <a:solidFill>
                  <a:schemeClr val="tx2"/>
                </a:solidFill>
              </a:rPr>
              <a:t>Standart Kan basıncı ölçümü basamaklarını sayabilmek</a:t>
            </a:r>
          </a:p>
          <a:p>
            <a:r>
              <a:rPr lang="tr-TR" sz="1500" dirty="0">
                <a:solidFill>
                  <a:schemeClr val="tx2"/>
                </a:solidFill>
              </a:rPr>
              <a:t>Kan Basıncı yüksekliği olan hastalarda laboratuvar tetkiklerini sayabilmek</a:t>
            </a:r>
          </a:p>
          <a:p>
            <a:r>
              <a:rPr lang="tr-TR" sz="1500" dirty="0">
                <a:solidFill>
                  <a:schemeClr val="tx2"/>
                </a:solidFill>
              </a:rPr>
              <a:t>İlaç uyumu ve kan basıncı kontrol oranlarının yükseltilmesi için uygulanabilir önerileri sayabilmek</a:t>
            </a:r>
          </a:p>
          <a:p>
            <a:r>
              <a:rPr lang="tr-TR" sz="1500" dirty="0">
                <a:solidFill>
                  <a:schemeClr val="tx2"/>
                </a:solidFill>
              </a:rPr>
              <a:t>Hipertansiyon farmakolojik tedavi ve tedavi hedeflerini sayabilmek</a:t>
            </a:r>
          </a:p>
        </p:txBody>
      </p:sp>
      <p:grpSp>
        <p:nvGrpSpPr>
          <p:cNvPr id="31"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2"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3460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FF89E5BA-DE17-E04B-41BF-4466968C90E7}"/>
              </a:ext>
            </a:extLst>
          </p:cNvPr>
          <p:cNvSpPr>
            <a:spLocks noGrp="1"/>
          </p:cNvSpPr>
          <p:nvPr>
            <p:ph type="title"/>
          </p:nvPr>
        </p:nvSpPr>
        <p:spPr>
          <a:xfrm>
            <a:off x="640080" y="1243013"/>
            <a:ext cx="3855720" cy="4371974"/>
          </a:xfrm>
        </p:spPr>
        <p:txBody>
          <a:bodyPr>
            <a:normAutofit/>
          </a:bodyPr>
          <a:lstStyle/>
          <a:p>
            <a:r>
              <a:rPr lang="tr-TR" sz="3600" dirty="0">
                <a:solidFill>
                  <a:schemeClr val="tx2"/>
                </a:solidFill>
              </a:rPr>
              <a:t>Evde Kan Basıncı Ölçümü </a:t>
            </a:r>
          </a:p>
        </p:txBody>
      </p:sp>
      <p:sp>
        <p:nvSpPr>
          <p:cNvPr id="3" name="İçerik Yer Tutucusu 2">
            <a:extLst>
              <a:ext uri="{FF2B5EF4-FFF2-40B4-BE49-F238E27FC236}">
                <a16:creationId xmlns:a16="http://schemas.microsoft.com/office/drawing/2014/main" id="{436F99D8-EC3E-6847-AFF3-A97F6AD545FA}"/>
              </a:ext>
            </a:extLst>
          </p:cNvPr>
          <p:cNvSpPr>
            <a:spLocks noGrp="1"/>
          </p:cNvSpPr>
          <p:nvPr>
            <p:ph idx="1"/>
          </p:nvPr>
        </p:nvSpPr>
        <p:spPr>
          <a:xfrm>
            <a:off x="6172200" y="804672"/>
            <a:ext cx="5221224" cy="5230368"/>
          </a:xfrm>
        </p:spPr>
        <p:txBody>
          <a:bodyPr anchor="ctr">
            <a:normAutofit/>
          </a:bodyPr>
          <a:lstStyle/>
          <a:p>
            <a:r>
              <a:rPr lang="tr-TR" sz="1800" dirty="0">
                <a:solidFill>
                  <a:schemeClr val="tx2"/>
                </a:solidFill>
              </a:rPr>
              <a:t>Beyaz önlük etkisi veya maskeli hipertansiyon şüphesi varsa ev ölçümleri özellikle istenmelidir. </a:t>
            </a:r>
          </a:p>
          <a:p>
            <a:pPr lvl="1"/>
            <a:endParaRPr lang="tr-TR" sz="1800" i="0" dirty="0">
              <a:solidFill>
                <a:schemeClr val="tx2"/>
              </a:solidFill>
            </a:endParaRPr>
          </a:p>
          <a:p>
            <a:r>
              <a:rPr lang="tr-TR" sz="1800" dirty="0">
                <a:solidFill>
                  <a:schemeClr val="tx2"/>
                </a:solidFill>
              </a:rPr>
              <a:t>En az 5 gün sabah ve akşam yapılan kan basıncı ölçümlerinde, ortalama sistolik kan basıncının 135 mmHg veya diyastolik kan basıncının 85 mmHg üzerinde olması durumunda tanı konulur</a:t>
            </a:r>
          </a:p>
          <a:p>
            <a:endParaRPr lang="tr-TR" sz="1800" dirty="0">
              <a:solidFill>
                <a:schemeClr val="tx2"/>
              </a:solidFill>
            </a:endParaRPr>
          </a:p>
          <a:p>
            <a:r>
              <a:rPr lang="tr-TR" sz="1800" b="1" dirty="0">
                <a:solidFill>
                  <a:schemeClr val="tx2"/>
                </a:solidFill>
                <a:highlight>
                  <a:srgbClr val="FFFF00"/>
                </a:highlight>
              </a:rPr>
              <a:t>Evde kan basıncı ortalaması  ≥135/85 </a:t>
            </a:r>
            <a:r>
              <a:rPr lang="tr-TR" sz="1800" b="1" dirty="0">
                <a:solidFill>
                  <a:schemeClr val="tx2"/>
                </a:solidFill>
              </a:rPr>
              <a:t>olması durumunda hipertansiyon tanısı konulur.</a:t>
            </a:r>
            <a:endParaRPr lang="tr-TR" sz="1800" dirty="0">
              <a:solidFill>
                <a:schemeClr val="tx2"/>
              </a:solidFill>
            </a:endParaRPr>
          </a:p>
        </p:txBody>
      </p:sp>
    </p:spTree>
    <p:extLst>
      <p:ext uri="{BB962C8B-B14F-4D97-AF65-F5344CB8AC3E}">
        <p14:creationId xmlns:p14="http://schemas.microsoft.com/office/powerpoint/2010/main" val="860857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E9F9C64-D346-FD59-9450-BD772063F069}"/>
              </a:ext>
            </a:extLst>
          </p:cNvPr>
          <p:cNvSpPr>
            <a:spLocks noGrp="1"/>
          </p:cNvSpPr>
          <p:nvPr>
            <p:ph type="title"/>
          </p:nvPr>
        </p:nvSpPr>
        <p:spPr>
          <a:xfrm>
            <a:off x="804672" y="802955"/>
            <a:ext cx="4766330" cy="1454051"/>
          </a:xfrm>
        </p:spPr>
        <p:txBody>
          <a:bodyPr>
            <a:normAutofit/>
          </a:bodyPr>
          <a:lstStyle/>
          <a:p>
            <a:r>
              <a:rPr lang="tr-TR" sz="3600" dirty="0">
                <a:solidFill>
                  <a:schemeClr val="tx2"/>
                </a:solidFill>
              </a:rPr>
              <a:t>Ambulatuvar KB Ölçümü</a:t>
            </a:r>
          </a:p>
        </p:txBody>
      </p:sp>
      <p:sp>
        <p:nvSpPr>
          <p:cNvPr id="3" name="İçerik Yer Tutucusu 2">
            <a:extLst>
              <a:ext uri="{FF2B5EF4-FFF2-40B4-BE49-F238E27FC236}">
                <a16:creationId xmlns:a16="http://schemas.microsoft.com/office/drawing/2014/main" id="{427214B8-E734-EE6B-BFBC-8350036A3E9A}"/>
              </a:ext>
            </a:extLst>
          </p:cNvPr>
          <p:cNvSpPr>
            <a:spLocks noGrp="1"/>
          </p:cNvSpPr>
          <p:nvPr>
            <p:ph idx="1"/>
          </p:nvPr>
        </p:nvSpPr>
        <p:spPr>
          <a:xfrm>
            <a:off x="804672" y="2421683"/>
            <a:ext cx="4765949" cy="3353476"/>
          </a:xfrm>
        </p:spPr>
        <p:txBody>
          <a:bodyPr anchor="t">
            <a:normAutofit/>
          </a:bodyPr>
          <a:lstStyle/>
          <a:p>
            <a:r>
              <a:rPr lang="tr-TR" sz="1800" dirty="0">
                <a:solidFill>
                  <a:schemeClr val="tx2"/>
                </a:solidFill>
              </a:rPr>
              <a:t>Özel bir cihazın hasta üzerinde 24 saat süreyle taşınarak günlük aktivite ve uyku sırasında KB kayıtlarının alınması ile yapılan KB ölçümüdür.</a:t>
            </a:r>
          </a:p>
          <a:p>
            <a:r>
              <a:rPr lang="tr-TR" sz="1800" dirty="0">
                <a:solidFill>
                  <a:schemeClr val="tx2"/>
                </a:solidFill>
              </a:rPr>
              <a:t>Hipertansiyonun tanısında ve takibinde ideal bir yöntemdir ve imkan olan her durumda kullanılmalıdır.</a:t>
            </a:r>
          </a:p>
          <a:p>
            <a:r>
              <a:rPr lang="tr-TR" sz="1800" dirty="0" err="1">
                <a:solidFill>
                  <a:schemeClr val="tx2"/>
                </a:solidFill>
              </a:rPr>
              <a:t>Ambulatuar</a:t>
            </a:r>
            <a:r>
              <a:rPr lang="tr-TR" sz="1800" dirty="0">
                <a:solidFill>
                  <a:schemeClr val="tx2"/>
                </a:solidFill>
              </a:rPr>
              <a:t> </a:t>
            </a:r>
            <a:r>
              <a:rPr lang="tr-TR" sz="1800" b="1" dirty="0">
                <a:solidFill>
                  <a:schemeClr val="tx2"/>
                </a:solidFill>
                <a:highlight>
                  <a:srgbClr val="FFFF00"/>
                </a:highlight>
              </a:rPr>
              <a:t>kan basıncının 24 saatlik ortalaması ≥130/80 mmHg veya gündüz ortalaması ≥135/85 </a:t>
            </a:r>
            <a:r>
              <a:rPr lang="tr-TR" sz="1800" dirty="0">
                <a:solidFill>
                  <a:schemeClr val="tx2"/>
                </a:solidFill>
              </a:rPr>
              <a:t>mmHg ise hipertansiyon tanısı konulur</a:t>
            </a:r>
          </a:p>
          <a:p>
            <a:endParaRPr lang="tr-TR" sz="1800" dirty="0">
              <a:solidFill>
                <a:schemeClr val="tx2"/>
              </a:solidFill>
            </a:endParaRPr>
          </a:p>
        </p:txBody>
      </p:sp>
      <p:grpSp>
        <p:nvGrpSpPr>
          <p:cNvPr id="25" name="Group 2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6" name="Freeform: Shape 2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Resim 4" descr="cihaz, adaptör içeren bir resim&#10;&#10;Açıklama otomatik olarak oluşturuldu">
            <a:extLst>
              <a:ext uri="{FF2B5EF4-FFF2-40B4-BE49-F238E27FC236}">
                <a16:creationId xmlns:a16="http://schemas.microsoft.com/office/drawing/2014/main" id="{0A333821-F73E-F66D-5832-FF259C2DB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2063938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42">
            <a:extLst>
              <a:ext uri="{FF2B5EF4-FFF2-40B4-BE49-F238E27FC236}">
                <a16:creationId xmlns:a16="http://schemas.microsoft.com/office/drawing/2014/main" id="{17BDD930-0E65-490A-9CE5-554C357C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4">
            <a:extLst>
              <a:ext uri="{FF2B5EF4-FFF2-40B4-BE49-F238E27FC236}">
                <a16:creationId xmlns:a16="http://schemas.microsoft.com/office/drawing/2014/main" id="{3A912C67-99A1-4956-8F68-1846C2177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0FEA85E-AF4F-EDC5-F9D9-7FB989974ABB}"/>
              </a:ext>
            </a:extLst>
          </p:cNvPr>
          <p:cNvSpPr>
            <a:spLocks noGrp="1"/>
          </p:cNvSpPr>
          <p:nvPr>
            <p:ph type="title"/>
          </p:nvPr>
        </p:nvSpPr>
        <p:spPr>
          <a:xfrm>
            <a:off x="804672" y="457200"/>
            <a:ext cx="10579398" cy="1299411"/>
          </a:xfrm>
        </p:spPr>
        <p:txBody>
          <a:bodyPr>
            <a:normAutofit/>
          </a:bodyPr>
          <a:lstStyle/>
          <a:p>
            <a:r>
              <a:rPr lang="tr-TR" sz="3600" dirty="0">
                <a:solidFill>
                  <a:schemeClr val="tx2"/>
                </a:solidFill>
              </a:rPr>
              <a:t>Ambulatuvar KB Ölçümü</a:t>
            </a:r>
          </a:p>
        </p:txBody>
      </p:sp>
      <p:sp>
        <p:nvSpPr>
          <p:cNvPr id="3" name="İçerik Yer Tutucusu 2">
            <a:extLst>
              <a:ext uri="{FF2B5EF4-FFF2-40B4-BE49-F238E27FC236}">
                <a16:creationId xmlns:a16="http://schemas.microsoft.com/office/drawing/2014/main" id="{00C934D1-5376-2569-E6A1-2580842B5E11}"/>
              </a:ext>
            </a:extLst>
          </p:cNvPr>
          <p:cNvSpPr>
            <a:spLocks noGrp="1"/>
          </p:cNvSpPr>
          <p:nvPr>
            <p:ph idx="1"/>
          </p:nvPr>
        </p:nvSpPr>
        <p:spPr>
          <a:xfrm>
            <a:off x="6354871" y="2827419"/>
            <a:ext cx="5029200" cy="3227626"/>
          </a:xfrm>
        </p:spPr>
        <p:txBody>
          <a:bodyPr anchor="ctr">
            <a:normAutofit/>
          </a:bodyPr>
          <a:lstStyle/>
          <a:p>
            <a:r>
              <a:rPr lang="tr-TR" sz="1800" dirty="0">
                <a:solidFill>
                  <a:schemeClr val="tx2"/>
                </a:solidFill>
              </a:rPr>
              <a:t>Ancak imkanlar kısıtlı ise şu durumlar için ambulatuvar ölçüm </a:t>
            </a:r>
            <a:r>
              <a:rPr lang="tr-TR" sz="1800" dirty="0" err="1">
                <a:solidFill>
                  <a:schemeClr val="tx2"/>
                </a:solidFill>
              </a:rPr>
              <a:t>endikedir</a:t>
            </a:r>
            <a:r>
              <a:rPr lang="tr-TR" sz="1800" dirty="0">
                <a:solidFill>
                  <a:schemeClr val="tx2"/>
                </a:solidFill>
              </a:rPr>
              <a:t>: </a:t>
            </a:r>
          </a:p>
          <a:p>
            <a:pPr lvl="1"/>
            <a:r>
              <a:rPr lang="tr-TR" sz="1800" i="0" dirty="0">
                <a:solidFill>
                  <a:schemeClr val="tx2"/>
                </a:solidFill>
              </a:rPr>
              <a:t>Klinik kan basıncı ölçümü ve evde ölçülen KB arasında belirgin uyumsuzluk olması, </a:t>
            </a:r>
          </a:p>
          <a:p>
            <a:pPr lvl="1"/>
            <a:r>
              <a:rPr lang="tr-TR" sz="1800" i="0" dirty="0" err="1">
                <a:solidFill>
                  <a:schemeClr val="tx2"/>
                </a:solidFill>
              </a:rPr>
              <a:t>Dipping</a:t>
            </a:r>
            <a:r>
              <a:rPr lang="tr-TR" sz="1800" i="0" dirty="0">
                <a:solidFill>
                  <a:schemeClr val="tx2"/>
                </a:solidFill>
              </a:rPr>
              <a:t> (normalde uykuda KB’nin düşmesi) varlığının araştırılması, </a:t>
            </a:r>
          </a:p>
          <a:p>
            <a:pPr lvl="1"/>
            <a:r>
              <a:rPr lang="tr-TR" sz="1800" i="0" dirty="0" err="1">
                <a:solidFill>
                  <a:schemeClr val="tx2"/>
                </a:solidFill>
              </a:rPr>
              <a:t>Nokturnal</a:t>
            </a:r>
            <a:r>
              <a:rPr lang="tr-TR" sz="1800" i="0" dirty="0">
                <a:solidFill>
                  <a:schemeClr val="tx2"/>
                </a:solidFill>
              </a:rPr>
              <a:t> hipertansiyon şüphesi, </a:t>
            </a:r>
          </a:p>
          <a:p>
            <a:pPr lvl="1"/>
            <a:r>
              <a:rPr lang="tr-TR" sz="1800" dirty="0">
                <a:solidFill>
                  <a:schemeClr val="tx2"/>
                </a:solidFill>
              </a:rPr>
              <a:t>Kan basıncı değişkenliklerinin saptanması </a:t>
            </a:r>
          </a:p>
          <a:p>
            <a:pPr lvl="1"/>
            <a:endParaRPr lang="tr-TR" sz="1800" i="0" dirty="0">
              <a:solidFill>
                <a:schemeClr val="tx2"/>
              </a:solidFill>
            </a:endParaRPr>
          </a:p>
          <a:p>
            <a:endParaRPr lang="tr-TR" sz="1800" dirty="0">
              <a:solidFill>
                <a:schemeClr val="tx2"/>
              </a:solidFill>
            </a:endParaRPr>
          </a:p>
        </p:txBody>
      </p:sp>
      <p:grpSp>
        <p:nvGrpSpPr>
          <p:cNvPr id="60" name="Group 46">
            <a:extLst>
              <a:ext uri="{FF2B5EF4-FFF2-40B4-BE49-F238E27FC236}">
                <a16:creationId xmlns:a16="http://schemas.microsoft.com/office/drawing/2014/main" id="{569E5994-073E-4708-B3E6-43BFED0CE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81784" y="4178643"/>
            <a:ext cx="3061444" cy="2297267"/>
            <a:chOff x="-305" y="-1"/>
            <a:chExt cx="3832880" cy="2876136"/>
          </a:xfrm>
        </p:grpSpPr>
        <p:sp>
          <p:nvSpPr>
            <p:cNvPr id="61" name="Freeform: Shape 47">
              <a:extLst>
                <a:ext uri="{FF2B5EF4-FFF2-40B4-BE49-F238E27FC236}">
                  <a16:creationId xmlns:a16="http://schemas.microsoft.com/office/drawing/2014/main" id="{532F818D-9087-4691-AABA-465619A0C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48">
              <a:extLst>
                <a:ext uri="{FF2B5EF4-FFF2-40B4-BE49-F238E27FC236}">
                  <a16:creationId xmlns:a16="http://schemas.microsoft.com/office/drawing/2014/main" id="{68B7668A-5C96-4FB9-BFA9-38094EB87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49">
              <a:extLst>
                <a:ext uri="{FF2B5EF4-FFF2-40B4-BE49-F238E27FC236}">
                  <a16:creationId xmlns:a16="http://schemas.microsoft.com/office/drawing/2014/main" id="{BF4F95BD-8661-4C45-94E3-CF3159BF4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50">
              <a:extLst>
                <a:ext uri="{FF2B5EF4-FFF2-40B4-BE49-F238E27FC236}">
                  <a16:creationId xmlns:a16="http://schemas.microsoft.com/office/drawing/2014/main" id="{E85BBF8A-E2FB-47F6-A60F-4FB855D50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Resim 5" descr="adam, kişi içeren bir resim&#10;&#10;Açıklama otomatik olarak oluşturuldu">
            <a:extLst>
              <a:ext uri="{FF2B5EF4-FFF2-40B4-BE49-F238E27FC236}">
                <a16:creationId xmlns:a16="http://schemas.microsoft.com/office/drawing/2014/main" id="{E7724727-A6FF-8BB8-E3D6-3C74CAE7C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71" y="3076270"/>
            <a:ext cx="4954693" cy="2740216"/>
          </a:xfrm>
          <a:prstGeom prst="rect">
            <a:avLst/>
          </a:prstGeom>
        </p:spPr>
      </p:pic>
      <p:grpSp>
        <p:nvGrpSpPr>
          <p:cNvPr id="53" name="Group 52">
            <a:extLst>
              <a:ext uri="{FF2B5EF4-FFF2-40B4-BE49-F238E27FC236}">
                <a16:creationId xmlns:a16="http://schemas.microsoft.com/office/drawing/2014/main" id="{DD81D498-EAA8-40F3-8230-AE4DEDA38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906190" y="0"/>
            <a:ext cx="3282247" cy="2837712"/>
            <a:chOff x="-305" y="-4155"/>
            <a:chExt cx="2514948" cy="2174333"/>
          </a:xfrm>
        </p:grpSpPr>
        <p:sp>
          <p:nvSpPr>
            <p:cNvPr id="54" name="Freeform: Shape 53">
              <a:extLst>
                <a:ext uri="{FF2B5EF4-FFF2-40B4-BE49-F238E27FC236}">
                  <a16:creationId xmlns:a16="http://schemas.microsoft.com/office/drawing/2014/main" id="{262F2402-5879-41A3-ACEC-6D2811BA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BD41895-A230-4959-97BA-80F516383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670BD54-10A6-4092-9E32-647B2F870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7" name="Freeform: Shape 56">
              <a:extLst>
                <a:ext uri="{FF2B5EF4-FFF2-40B4-BE49-F238E27FC236}">
                  <a16:creationId xmlns:a16="http://schemas.microsoft.com/office/drawing/2014/main" id="{1C2B9A82-4826-4BF4-A16E-0B005FE76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42745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tablo içeren bir resim&#10;&#10;Açıklama otomatik olarak oluşturuldu">
            <a:extLst>
              <a:ext uri="{FF2B5EF4-FFF2-40B4-BE49-F238E27FC236}">
                <a16:creationId xmlns:a16="http://schemas.microsoft.com/office/drawing/2014/main" id="{4D9E1491-95C6-4666-F366-2942047262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6678" y="643467"/>
            <a:ext cx="9058643" cy="5571066"/>
          </a:xfrm>
          <a:prstGeom prst="rect">
            <a:avLst/>
          </a:prstGeom>
        </p:spPr>
      </p:pic>
      <p:sp>
        <p:nvSpPr>
          <p:cNvPr id="2" name="Metin kutusu 1">
            <a:extLst>
              <a:ext uri="{FF2B5EF4-FFF2-40B4-BE49-F238E27FC236}">
                <a16:creationId xmlns:a16="http://schemas.microsoft.com/office/drawing/2014/main" id="{48AC9FB6-26EE-14D9-9583-3787F3B21647}"/>
              </a:ext>
            </a:extLst>
          </p:cNvPr>
          <p:cNvSpPr txBox="1"/>
          <p:nvPr/>
        </p:nvSpPr>
        <p:spPr>
          <a:xfrm>
            <a:off x="148709" y="6396335"/>
            <a:ext cx="11433131" cy="461665"/>
          </a:xfrm>
          <a:prstGeom prst="rect">
            <a:avLst/>
          </a:prstGeom>
          <a:noFill/>
        </p:spPr>
        <p:txBody>
          <a:bodyPr wrap="square">
            <a:spAutoFit/>
          </a:bodyPr>
          <a:lstStyle/>
          <a:p>
            <a:r>
              <a:rPr lang="tr-TR" sz="1200" b="0" i="0" dirty="0">
                <a:solidFill>
                  <a:srgbClr val="212121"/>
                </a:solidFill>
                <a:effectLst/>
                <a:latin typeface="BlinkMacSystemFont"/>
              </a:rPr>
              <a:t>Aydoğdu S, Güler K, Bayram F, Altun B, Derici Ü, Abacı A, </a:t>
            </a:r>
            <a:r>
              <a:rPr lang="tr-TR" sz="1200" b="0" i="0" dirty="0" err="1">
                <a:solidFill>
                  <a:srgbClr val="212121"/>
                </a:solidFill>
                <a:effectLst/>
                <a:latin typeface="BlinkMacSystemFont"/>
              </a:rPr>
              <a:t>Tükek</a:t>
            </a:r>
            <a:r>
              <a:rPr lang="tr-TR" sz="1200" b="0" i="0" dirty="0">
                <a:solidFill>
                  <a:srgbClr val="212121"/>
                </a:solidFill>
                <a:effectLst/>
                <a:latin typeface="BlinkMacSystemFont"/>
              </a:rPr>
              <a:t> T, Sabuncu T, Arıcı M, Erdem Y, </a:t>
            </a:r>
            <a:r>
              <a:rPr lang="tr-TR" sz="1200" b="0" i="0" dirty="0" err="1">
                <a:solidFill>
                  <a:srgbClr val="212121"/>
                </a:solidFill>
                <a:effectLst/>
                <a:latin typeface="BlinkMacSystemFont"/>
              </a:rPr>
              <a:t>Özin</a:t>
            </a:r>
            <a:r>
              <a:rPr lang="tr-TR" sz="1200" b="0" i="0" dirty="0">
                <a:solidFill>
                  <a:srgbClr val="212121"/>
                </a:solidFill>
                <a:effectLst/>
                <a:latin typeface="BlinkMacSystemFont"/>
              </a:rPr>
              <a:t> B, Sahin İ, Ertürk Ş, </a:t>
            </a:r>
            <a:r>
              <a:rPr lang="tr-TR" sz="1200" b="0" i="0" dirty="0" err="1">
                <a:solidFill>
                  <a:srgbClr val="212121"/>
                </a:solidFill>
                <a:effectLst/>
                <a:latin typeface="BlinkMacSystemFont"/>
              </a:rPr>
              <a:t>Bitigen</a:t>
            </a:r>
            <a:r>
              <a:rPr lang="tr-TR" sz="1200" b="0" i="0" dirty="0">
                <a:solidFill>
                  <a:srgbClr val="212121"/>
                </a:solidFill>
                <a:effectLst/>
                <a:latin typeface="BlinkMacSystemFont"/>
              </a:rPr>
              <a:t> A, </a:t>
            </a:r>
            <a:r>
              <a:rPr lang="tr-TR" sz="1200" b="0" i="0" dirty="0" err="1">
                <a:solidFill>
                  <a:srgbClr val="212121"/>
                </a:solidFill>
                <a:effectLst/>
                <a:latin typeface="BlinkMacSystemFont"/>
              </a:rPr>
              <a:t>Tokgözoğlu</a:t>
            </a:r>
            <a:r>
              <a:rPr lang="tr-TR" sz="1200" b="0" i="0" dirty="0">
                <a:solidFill>
                  <a:srgbClr val="212121"/>
                </a:solidFill>
                <a:effectLst/>
                <a:latin typeface="BlinkMacSystemFont"/>
              </a:rPr>
              <a:t> L. Türk Hipertansiyon Uzlaşı Raporu 2019 </a:t>
            </a:r>
            <a:endParaRPr lang="tr-TR" sz="1200" dirty="0"/>
          </a:p>
        </p:txBody>
      </p:sp>
    </p:spTree>
    <p:extLst>
      <p:ext uri="{BB962C8B-B14F-4D97-AF65-F5344CB8AC3E}">
        <p14:creationId xmlns:p14="http://schemas.microsoft.com/office/powerpoint/2010/main" val="230583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92B8BD-708B-A708-1381-67ABD2F3B5B0}"/>
              </a:ext>
            </a:extLst>
          </p:cNvPr>
          <p:cNvSpPr>
            <a:spLocks noGrp="1"/>
          </p:cNvSpPr>
          <p:nvPr>
            <p:ph type="title"/>
          </p:nvPr>
        </p:nvSpPr>
        <p:spPr>
          <a:xfrm>
            <a:off x="838200" y="273685"/>
            <a:ext cx="10515600" cy="1325563"/>
          </a:xfrm>
        </p:spPr>
        <p:txBody>
          <a:bodyPr/>
          <a:lstStyle/>
          <a:p>
            <a:r>
              <a:rPr lang="tr-TR" dirty="0">
                <a:solidFill>
                  <a:srgbClr val="44546A"/>
                </a:solidFill>
              </a:rPr>
              <a:t>TEDAVİ </a:t>
            </a:r>
          </a:p>
        </p:txBody>
      </p:sp>
      <p:graphicFrame>
        <p:nvGraphicFramePr>
          <p:cNvPr id="5" name="İçerik Yer Tutucusu 2">
            <a:extLst>
              <a:ext uri="{FF2B5EF4-FFF2-40B4-BE49-F238E27FC236}">
                <a16:creationId xmlns:a16="http://schemas.microsoft.com/office/drawing/2014/main" id="{BB6462D6-0F74-3A68-FBAC-3C5A124C1F69}"/>
              </a:ext>
            </a:extLst>
          </p:cNvPr>
          <p:cNvGraphicFramePr>
            <a:graphicFrameLocks noGrp="1"/>
          </p:cNvGraphicFramePr>
          <p:nvPr>
            <p:ph idx="1"/>
            <p:extLst>
              <p:ext uri="{D42A27DB-BD31-4B8C-83A1-F6EECF244321}">
                <p14:modId xmlns:p14="http://schemas.microsoft.com/office/powerpoint/2010/main" val="29319477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306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EF65BA-237D-3254-D771-831E914947A9}"/>
              </a:ext>
            </a:extLst>
          </p:cNvPr>
          <p:cNvSpPr>
            <a:spLocks noGrp="1"/>
          </p:cNvSpPr>
          <p:nvPr>
            <p:ph type="title"/>
          </p:nvPr>
        </p:nvSpPr>
        <p:spPr/>
        <p:txBody>
          <a:bodyPr/>
          <a:lstStyle/>
          <a:p>
            <a:r>
              <a:rPr lang="tr-TR" dirty="0"/>
              <a:t>TEDAVİ </a:t>
            </a:r>
          </a:p>
        </p:txBody>
      </p:sp>
      <p:sp>
        <p:nvSpPr>
          <p:cNvPr id="3" name="İçerik Yer Tutucusu 2">
            <a:extLst>
              <a:ext uri="{FF2B5EF4-FFF2-40B4-BE49-F238E27FC236}">
                <a16:creationId xmlns:a16="http://schemas.microsoft.com/office/drawing/2014/main" id="{C50D238D-21C1-BF90-3434-40657D7BEFA0}"/>
              </a:ext>
            </a:extLst>
          </p:cNvPr>
          <p:cNvSpPr>
            <a:spLocks noGrp="1"/>
          </p:cNvSpPr>
          <p:nvPr>
            <p:ph idx="1"/>
          </p:nvPr>
        </p:nvSpPr>
        <p:spPr/>
        <p:txBody>
          <a:bodyPr>
            <a:normAutofit/>
          </a:bodyPr>
          <a:lstStyle/>
          <a:p>
            <a:endParaRPr lang="tr-TR" sz="1800" dirty="0"/>
          </a:p>
          <a:p>
            <a:r>
              <a:rPr lang="tr-TR" sz="1800" dirty="0"/>
              <a:t>Hipertansif hastalarda </a:t>
            </a:r>
            <a:r>
              <a:rPr lang="tr-TR" sz="1800" dirty="0" err="1"/>
              <a:t>ilac</a:t>
            </a:r>
            <a:r>
              <a:rPr lang="tr-TR" sz="1800" dirty="0"/>
              <a:t>̧ tedavisine </a:t>
            </a:r>
            <a:r>
              <a:rPr lang="tr-TR" sz="1800" dirty="0" err="1"/>
              <a:t>başlamak</a:t>
            </a:r>
            <a:r>
              <a:rPr lang="tr-TR" sz="1800" dirty="0"/>
              <a:t> </a:t>
            </a:r>
            <a:r>
              <a:rPr lang="tr-TR" sz="1800" dirty="0" err="1"/>
              <a:t>için</a:t>
            </a:r>
            <a:r>
              <a:rPr lang="tr-TR" sz="1800" dirty="0"/>
              <a:t> sadece kan basıncı </a:t>
            </a:r>
            <a:r>
              <a:rPr lang="tr-TR" sz="1800" dirty="0" err="1"/>
              <a:t>değeri</a:t>
            </a:r>
            <a:r>
              <a:rPr lang="tr-TR" sz="1800" dirty="0"/>
              <a:t> değil, aynı zamanda eşlik eden risk </a:t>
            </a:r>
            <a:r>
              <a:rPr lang="tr-TR" sz="1800" dirty="0" err="1"/>
              <a:t>faktörleri</a:t>
            </a:r>
            <a:r>
              <a:rPr lang="tr-TR" sz="1800" dirty="0"/>
              <a:t> ve </a:t>
            </a:r>
            <a:r>
              <a:rPr lang="tr-TR" sz="1800" dirty="0" err="1"/>
              <a:t>eşlik</a:t>
            </a:r>
            <a:r>
              <a:rPr lang="tr-TR" sz="1800" dirty="0"/>
              <a:t> eden hastalıklar da göz önünde bulundurulmalıdır. </a:t>
            </a:r>
          </a:p>
          <a:p>
            <a:endParaRPr lang="tr-TR" sz="1800" dirty="0"/>
          </a:p>
          <a:p>
            <a:r>
              <a:rPr lang="tr-TR" sz="1800" dirty="0"/>
              <a:t>Özel bazı durumlar dışında tedaviye </a:t>
            </a:r>
            <a:r>
              <a:rPr lang="tr-TR" sz="1800" dirty="0" err="1"/>
              <a:t>başlamak</a:t>
            </a:r>
            <a:r>
              <a:rPr lang="tr-TR" sz="1800" dirty="0"/>
              <a:t> </a:t>
            </a:r>
            <a:r>
              <a:rPr lang="tr-TR" sz="1800" dirty="0" err="1"/>
              <a:t>için</a:t>
            </a:r>
            <a:r>
              <a:rPr lang="tr-TR" sz="1800" dirty="0"/>
              <a:t> </a:t>
            </a:r>
            <a:r>
              <a:rPr lang="tr-TR" sz="1800" dirty="0">
                <a:sym typeface="Wingdings" panose="05000000000000000000" pitchFamily="2" charset="2"/>
              </a:rPr>
              <a:t></a:t>
            </a:r>
            <a:r>
              <a:rPr lang="tr-TR" sz="1800" dirty="0"/>
              <a:t> klinikte/ ofiste ölçülen </a:t>
            </a:r>
            <a:r>
              <a:rPr lang="tr-TR" sz="1800" b="1" dirty="0"/>
              <a:t>SKB ≥140 mmHg </a:t>
            </a:r>
            <a:r>
              <a:rPr lang="tr-TR" sz="1800" dirty="0"/>
              <a:t>veya </a:t>
            </a:r>
            <a:r>
              <a:rPr lang="tr-TR" sz="1800" b="1" dirty="0"/>
              <a:t>DKB ≥90 mmHg  </a:t>
            </a:r>
          </a:p>
          <a:p>
            <a:endParaRPr lang="tr-TR" sz="1800" dirty="0"/>
          </a:p>
          <a:p>
            <a:r>
              <a:rPr lang="tr-TR" sz="1800" dirty="0"/>
              <a:t>Yüksek riskli hastalarda sistolik kan basıncı 130 mmHg üzerinde olduğunda da altı aylık </a:t>
            </a:r>
            <a:r>
              <a:rPr lang="tr-TR" sz="1800" dirty="0" err="1"/>
              <a:t>yaşam</a:t>
            </a:r>
            <a:r>
              <a:rPr lang="tr-TR" sz="1800" dirty="0"/>
              <a:t> tarzı </a:t>
            </a:r>
            <a:r>
              <a:rPr lang="tr-TR" sz="1800" dirty="0" err="1"/>
              <a:t>değişikliği</a:t>
            </a:r>
            <a:r>
              <a:rPr lang="tr-TR" sz="1800" dirty="0"/>
              <a:t> uygulamasını takiben farmakolojik tedavi başlanabilir</a:t>
            </a:r>
          </a:p>
        </p:txBody>
      </p:sp>
    </p:spTree>
    <p:extLst>
      <p:ext uri="{BB962C8B-B14F-4D97-AF65-F5344CB8AC3E}">
        <p14:creationId xmlns:p14="http://schemas.microsoft.com/office/powerpoint/2010/main" val="3185478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6CF8E84-B73E-4C60-30FE-AA4671AAD49F}"/>
              </a:ext>
            </a:extLst>
          </p:cNvPr>
          <p:cNvSpPr>
            <a:spLocks noGrp="1"/>
          </p:cNvSpPr>
          <p:nvPr>
            <p:ph type="title"/>
          </p:nvPr>
        </p:nvSpPr>
        <p:spPr>
          <a:xfrm>
            <a:off x="1179576" y="1261423"/>
            <a:ext cx="9829800" cy="1325880"/>
          </a:xfrm>
        </p:spPr>
        <p:txBody>
          <a:bodyPr anchor="b">
            <a:normAutofit/>
          </a:bodyPr>
          <a:lstStyle/>
          <a:p>
            <a:pPr algn="ctr"/>
            <a:r>
              <a:rPr lang="tr-TR" sz="3600">
                <a:solidFill>
                  <a:schemeClr val="tx2"/>
                </a:solidFill>
              </a:rPr>
              <a:t>Yaşam tarzı değişiklikleri </a:t>
            </a:r>
            <a:br>
              <a:rPr lang="tr-TR" sz="3600">
                <a:solidFill>
                  <a:schemeClr val="tx2"/>
                </a:solidFill>
              </a:rPr>
            </a:br>
            <a:endParaRPr lang="tr-TR" sz="3600">
              <a:solidFill>
                <a:schemeClr val="tx2"/>
              </a:solidFill>
            </a:endParaRPr>
          </a:p>
        </p:txBody>
      </p:sp>
      <p:grpSp>
        <p:nvGrpSpPr>
          <p:cNvPr id="60" name="Group 59">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61" name="Freeform: Shape 60">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51C090A6-E5F2-4A91-3AF4-450DF13416E7}"/>
              </a:ext>
            </a:extLst>
          </p:cNvPr>
          <p:cNvSpPr>
            <a:spLocks noGrp="1"/>
          </p:cNvSpPr>
          <p:nvPr>
            <p:ph idx="1"/>
          </p:nvPr>
        </p:nvSpPr>
        <p:spPr>
          <a:xfrm>
            <a:off x="804672" y="2827419"/>
            <a:ext cx="3526696" cy="1507734"/>
          </a:xfrm>
        </p:spPr>
        <p:txBody>
          <a:bodyPr anchor="ctr">
            <a:normAutofit/>
          </a:bodyPr>
          <a:lstStyle/>
          <a:p>
            <a:r>
              <a:rPr lang="tr-TR" sz="1800" dirty="0">
                <a:solidFill>
                  <a:schemeClr val="tx2"/>
                </a:solidFill>
              </a:rPr>
              <a:t>Hipertansiyonun her evresinde uyulması gerekli</a:t>
            </a:r>
          </a:p>
          <a:p>
            <a:endParaRPr lang="tr-TR" sz="1800" dirty="0">
              <a:solidFill>
                <a:schemeClr val="tx2"/>
              </a:solidFill>
            </a:endParaRPr>
          </a:p>
        </p:txBody>
      </p:sp>
      <p:grpSp>
        <p:nvGrpSpPr>
          <p:cNvPr id="66" name="Group 65">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67" name="Freeform: Shape 66">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70" name="Freeform: Shape 69">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çerik Yer Tutucusu 4" descr="tablo içeren bir resim&#10;&#10;Açıklama otomatik olarak oluşturuldu">
            <a:extLst>
              <a:ext uri="{FF2B5EF4-FFF2-40B4-BE49-F238E27FC236}">
                <a16:creationId xmlns:a16="http://schemas.microsoft.com/office/drawing/2014/main" id="{1C4A98B1-4287-2D6D-50F7-7890DEEED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368" y="2230600"/>
            <a:ext cx="7449746" cy="4209106"/>
          </a:xfrm>
          <a:prstGeom prst="rect">
            <a:avLst/>
          </a:prstGeom>
        </p:spPr>
      </p:pic>
      <p:pic>
        <p:nvPicPr>
          <p:cNvPr id="14" name="Resim 13">
            <a:extLst>
              <a:ext uri="{FF2B5EF4-FFF2-40B4-BE49-F238E27FC236}">
                <a16:creationId xmlns:a16="http://schemas.microsoft.com/office/drawing/2014/main" id="{51066484-86FB-3B32-910E-1339AD5DD069}"/>
              </a:ext>
            </a:extLst>
          </p:cNvPr>
          <p:cNvPicPr>
            <a:picLocks noChangeAspect="1"/>
          </p:cNvPicPr>
          <p:nvPr/>
        </p:nvPicPr>
        <p:blipFill>
          <a:blip r:embed="rId4"/>
          <a:stretch>
            <a:fillRect/>
          </a:stretch>
        </p:blipFill>
        <p:spPr>
          <a:xfrm>
            <a:off x="6639532" y="6325696"/>
            <a:ext cx="5166360" cy="645795"/>
          </a:xfrm>
          <a:prstGeom prst="rect">
            <a:avLst/>
          </a:prstGeom>
        </p:spPr>
      </p:pic>
    </p:spTree>
    <p:extLst>
      <p:ext uri="{BB962C8B-B14F-4D97-AF65-F5344CB8AC3E}">
        <p14:creationId xmlns:p14="http://schemas.microsoft.com/office/powerpoint/2010/main" val="3710886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3BA424D-84B4-9763-2103-504256B5D20D}"/>
              </a:ext>
            </a:extLst>
          </p:cNvPr>
          <p:cNvSpPr>
            <a:spLocks noGrp="1"/>
          </p:cNvSpPr>
          <p:nvPr>
            <p:ph type="title"/>
          </p:nvPr>
        </p:nvSpPr>
        <p:spPr>
          <a:xfrm>
            <a:off x="804672" y="802955"/>
            <a:ext cx="4766330" cy="1454051"/>
          </a:xfrm>
        </p:spPr>
        <p:txBody>
          <a:bodyPr>
            <a:normAutofit/>
          </a:bodyPr>
          <a:lstStyle/>
          <a:p>
            <a:r>
              <a:rPr lang="tr-TR" sz="3600">
                <a:solidFill>
                  <a:schemeClr val="tx2"/>
                </a:solidFill>
              </a:rPr>
              <a:t>Farmakolojik tedavi</a:t>
            </a:r>
          </a:p>
        </p:txBody>
      </p:sp>
      <p:sp>
        <p:nvSpPr>
          <p:cNvPr id="4" name="İçerik Yer Tutucusu 3">
            <a:extLst>
              <a:ext uri="{FF2B5EF4-FFF2-40B4-BE49-F238E27FC236}">
                <a16:creationId xmlns:a16="http://schemas.microsoft.com/office/drawing/2014/main" id="{BB8CC44C-C1F0-DDED-8FEE-BDDD91119E5D}"/>
              </a:ext>
            </a:extLst>
          </p:cNvPr>
          <p:cNvSpPr>
            <a:spLocks noGrp="1"/>
          </p:cNvSpPr>
          <p:nvPr>
            <p:ph idx="1"/>
          </p:nvPr>
        </p:nvSpPr>
        <p:spPr>
          <a:xfrm>
            <a:off x="804672" y="2421683"/>
            <a:ext cx="4765949" cy="3353476"/>
          </a:xfrm>
        </p:spPr>
        <p:txBody>
          <a:bodyPr anchor="t">
            <a:normAutofit/>
          </a:bodyPr>
          <a:lstStyle/>
          <a:p>
            <a:endParaRPr lang="tr-TR" sz="1800">
              <a:solidFill>
                <a:schemeClr val="tx2"/>
              </a:solidFill>
            </a:endParaRPr>
          </a:p>
          <a:p>
            <a:r>
              <a:rPr lang="tr-TR" sz="1800">
                <a:solidFill>
                  <a:schemeClr val="tx2"/>
                </a:solidFill>
              </a:rPr>
              <a:t>Farmakolojik tedaviye başlama kriterleri sistolik ve diyastolik KB düzeyleri ve total KV risk düzeyine göre belirlenir</a:t>
            </a:r>
          </a:p>
          <a:p>
            <a:endParaRPr lang="tr-TR" sz="1800">
              <a:solidFill>
                <a:schemeClr val="tx2"/>
              </a:solidFill>
            </a:endParaRPr>
          </a:p>
          <a:p>
            <a:r>
              <a:rPr lang="tr-TR" sz="1800">
                <a:solidFill>
                  <a:schemeClr val="tx2"/>
                </a:solidFill>
              </a:rPr>
              <a:t>Sigara, dislipidemi, abdominal obezite, diyabet gibi değiştirilebilir risk faktörleri belirlenmeli, birlikte olan koşullarda KB yüksekliği tedavi edilirken uygun yöntemlerle risk faktörleri de tedavi edilmelidir</a:t>
            </a:r>
          </a:p>
        </p:txBody>
      </p:sp>
      <p:grpSp>
        <p:nvGrpSpPr>
          <p:cNvPr id="15" name="Group 1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6" name="Freeform: Shape 1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Resim 5">
            <a:extLst>
              <a:ext uri="{FF2B5EF4-FFF2-40B4-BE49-F238E27FC236}">
                <a16:creationId xmlns:a16="http://schemas.microsoft.com/office/drawing/2014/main" id="{8A2C5A0E-B051-623D-E124-213EFCA46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0849" y="2088597"/>
            <a:ext cx="3246479" cy="3246479"/>
          </a:xfrm>
          <a:prstGeom prst="rect">
            <a:avLst/>
          </a:prstGeom>
        </p:spPr>
      </p:pic>
    </p:spTree>
    <p:extLst>
      <p:ext uri="{BB962C8B-B14F-4D97-AF65-F5344CB8AC3E}">
        <p14:creationId xmlns:p14="http://schemas.microsoft.com/office/powerpoint/2010/main" val="2953546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5BA7A19-250B-87D4-A95C-EFA291F0C54D}"/>
              </a:ext>
            </a:extLst>
          </p:cNvPr>
          <p:cNvSpPr>
            <a:spLocks noGrp="1"/>
          </p:cNvSpPr>
          <p:nvPr>
            <p:ph type="title"/>
          </p:nvPr>
        </p:nvSpPr>
        <p:spPr>
          <a:xfrm>
            <a:off x="6617740" y="802955"/>
            <a:ext cx="4766330" cy="1454051"/>
          </a:xfrm>
        </p:spPr>
        <p:txBody>
          <a:bodyPr>
            <a:normAutofit/>
          </a:bodyPr>
          <a:lstStyle/>
          <a:p>
            <a:r>
              <a:rPr lang="tr-TR" sz="3600">
                <a:solidFill>
                  <a:schemeClr val="tx2"/>
                </a:solidFill>
              </a:rPr>
              <a:t>Farmakolojik tedavi</a:t>
            </a:r>
          </a:p>
        </p:txBody>
      </p:sp>
      <p:grpSp>
        <p:nvGrpSpPr>
          <p:cNvPr id="21" name="Group 12">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22" name="Freeform: Shape 13">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4">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5">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Resim 3" descr="metin içeren bir resim&#10;&#10;Açıklama otomatik olarak oluşturuldu">
            <a:extLst>
              <a:ext uri="{FF2B5EF4-FFF2-40B4-BE49-F238E27FC236}">
                <a16:creationId xmlns:a16="http://schemas.microsoft.com/office/drawing/2014/main" id="{27B97987-B3CD-1D0E-2DBE-09CB54C48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37" y="1700784"/>
            <a:ext cx="3785616" cy="3785616"/>
          </a:xfrm>
          <a:prstGeom prst="rect">
            <a:avLst/>
          </a:prstGeom>
        </p:spPr>
      </p:pic>
      <p:sp>
        <p:nvSpPr>
          <p:cNvPr id="3" name="İçerik Yer Tutucusu 2">
            <a:extLst>
              <a:ext uri="{FF2B5EF4-FFF2-40B4-BE49-F238E27FC236}">
                <a16:creationId xmlns:a16="http://schemas.microsoft.com/office/drawing/2014/main" id="{A58AA44E-484E-776B-8C88-CF5309CFB2F5}"/>
              </a:ext>
            </a:extLst>
          </p:cNvPr>
          <p:cNvSpPr>
            <a:spLocks noGrp="1"/>
          </p:cNvSpPr>
          <p:nvPr>
            <p:ph idx="1"/>
          </p:nvPr>
        </p:nvSpPr>
        <p:spPr>
          <a:xfrm>
            <a:off x="6621072" y="2421683"/>
            <a:ext cx="4765949" cy="3353476"/>
          </a:xfrm>
        </p:spPr>
        <p:txBody>
          <a:bodyPr anchor="t">
            <a:normAutofit/>
          </a:bodyPr>
          <a:lstStyle/>
          <a:p>
            <a:endParaRPr lang="tr-TR" sz="1400">
              <a:solidFill>
                <a:schemeClr val="tx2"/>
              </a:solidFill>
            </a:endParaRPr>
          </a:p>
          <a:p>
            <a:r>
              <a:rPr lang="tr-TR" sz="1400">
                <a:solidFill>
                  <a:schemeClr val="tx2"/>
                </a:solidFill>
              </a:rPr>
              <a:t>Herhangi bir KVH risk düzeyiyle 2. ve 3. derece hipertansiyonu bulunan kişilerde</a:t>
            </a:r>
            <a:r>
              <a:rPr lang="tr-TR" sz="1400">
                <a:solidFill>
                  <a:schemeClr val="tx2"/>
                </a:solidFill>
                <a:sym typeface="Wingdings" panose="05000000000000000000" pitchFamily="2" charset="2"/>
              </a:rPr>
              <a:t> Hemen veya YTD 1-2 hafta sonra ilaç verilebilir</a:t>
            </a:r>
          </a:p>
          <a:p>
            <a:endParaRPr lang="tr-TR" sz="1400">
              <a:solidFill>
                <a:schemeClr val="tx2"/>
              </a:solidFill>
            </a:endParaRPr>
          </a:p>
          <a:p>
            <a:r>
              <a:rPr lang="tr-TR" sz="1400">
                <a:solidFill>
                  <a:schemeClr val="tx2"/>
                </a:solidFill>
              </a:rPr>
              <a:t>Yüksek riskli hastalarda sistolik kan basıncı 130 -140 mmHg aralığında </a:t>
            </a:r>
            <a:r>
              <a:rPr lang="tr-TR" sz="1400">
                <a:solidFill>
                  <a:schemeClr val="tx2"/>
                </a:solidFill>
                <a:sym typeface="Wingdings" panose="05000000000000000000" pitchFamily="2" charset="2"/>
              </a:rPr>
              <a:t></a:t>
            </a:r>
            <a:r>
              <a:rPr lang="tr-TR" sz="1400">
                <a:solidFill>
                  <a:schemeClr val="tx2"/>
                </a:solidFill>
              </a:rPr>
              <a:t> 3-6 aylık YTD sonrasında ilaç düşünülebilir</a:t>
            </a:r>
          </a:p>
          <a:p>
            <a:endParaRPr lang="tr-TR" sz="1400">
              <a:solidFill>
                <a:schemeClr val="tx2"/>
              </a:solidFill>
            </a:endParaRPr>
          </a:p>
          <a:p>
            <a:r>
              <a:rPr lang="tr-TR" sz="1400">
                <a:solidFill>
                  <a:schemeClr val="tx2"/>
                </a:solidFill>
              </a:rPr>
              <a:t> 1. evre HT olsa bile organ hasarı, KBH, diyabet veya KVH nedeniyle toplam KVH riskinin yüksek olduğu durumlarda YTD ile birlikte ilaçlarla KB ‘nın düşürülmesi önerilmektedir</a:t>
            </a:r>
          </a:p>
        </p:txBody>
      </p:sp>
    </p:spTree>
    <p:extLst>
      <p:ext uri="{BB962C8B-B14F-4D97-AF65-F5344CB8AC3E}">
        <p14:creationId xmlns:p14="http://schemas.microsoft.com/office/powerpoint/2010/main" val="4018716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2ABC7C3-2ACD-AD7A-54C7-B8446AF0FA3A}"/>
              </a:ext>
            </a:extLst>
          </p:cNvPr>
          <p:cNvSpPr>
            <a:spLocks noGrp="1"/>
          </p:cNvSpPr>
          <p:nvPr>
            <p:ph type="title"/>
          </p:nvPr>
        </p:nvSpPr>
        <p:spPr>
          <a:xfrm>
            <a:off x="804672" y="802955"/>
            <a:ext cx="4766330" cy="1454051"/>
          </a:xfrm>
        </p:spPr>
        <p:txBody>
          <a:bodyPr>
            <a:normAutofit/>
          </a:bodyPr>
          <a:lstStyle/>
          <a:p>
            <a:r>
              <a:rPr lang="tr-TR" sz="3600">
                <a:solidFill>
                  <a:schemeClr val="tx2"/>
                </a:solidFill>
              </a:rPr>
              <a:t>Farmakolojik tedavi</a:t>
            </a:r>
          </a:p>
        </p:txBody>
      </p:sp>
      <p:sp>
        <p:nvSpPr>
          <p:cNvPr id="3" name="İçerik Yer Tutucusu 2">
            <a:extLst>
              <a:ext uri="{FF2B5EF4-FFF2-40B4-BE49-F238E27FC236}">
                <a16:creationId xmlns:a16="http://schemas.microsoft.com/office/drawing/2014/main" id="{C6C543BD-EA67-6982-A208-C1F58258D83C}"/>
              </a:ext>
            </a:extLst>
          </p:cNvPr>
          <p:cNvSpPr>
            <a:spLocks noGrp="1"/>
          </p:cNvSpPr>
          <p:nvPr>
            <p:ph idx="1"/>
          </p:nvPr>
        </p:nvSpPr>
        <p:spPr>
          <a:xfrm>
            <a:off x="804672" y="2421683"/>
            <a:ext cx="4765949" cy="3353476"/>
          </a:xfrm>
        </p:spPr>
        <p:txBody>
          <a:bodyPr anchor="t">
            <a:normAutofit/>
          </a:bodyPr>
          <a:lstStyle/>
          <a:p>
            <a:pPr marL="0" indent="0">
              <a:buNone/>
            </a:pPr>
            <a:endParaRPr lang="tr-TR" sz="1400" dirty="0">
              <a:solidFill>
                <a:schemeClr val="tx2"/>
              </a:solidFill>
            </a:endParaRPr>
          </a:p>
          <a:p>
            <a:r>
              <a:rPr lang="tr-TR" sz="1400" b="1" dirty="0" err="1">
                <a:solidFill>
                  <a:schemeClr val="tx2"/>
                </a:solidFill>
              </a:rPr>
              <a:t>Yaşlı</a:t>
            </a:r>
            <a:r>
              <a:rPr lang="tr-TR" sz="1400" b="1" dirty="0">
                <a:solidFill>
                  <a:schemeClr val="tx2"/>
                </a:solidFill>
              </a:rPr>
              <a:t> (&gt;80 yaş) </a:t>
            </a:r>
            <a:r>
              <a:rPr lang="tr-TR" sz="1400" dirty="0">
                <a:solidFill>
                  <a:schemeClr val="tx2"/>
                </a:solidFill>
              </a:rPr>
              <a:t>hipertansif hastalarda </a:t>
            </a:r>
            <a:r>
              <a:rPr lang="tr-TR" sz="1400" dirty="0" err="1">
                <a:solidFill>
                  <a:schemeClr val="tx2"/>
                </a:solidFill>
              </a:rPr>
              <a:t>ilac</a:t>
            </a:r>
            <a:r>
              <a:rPr lang="tr-TR" sz="1400" dirty="0">
                <a:solidFill>
                  <a:schemeClr val="tx2"/>
                </a:solidFill>
              </a:rPr>
              <a:t>̧ tedavisi </a:t>
            </a:r>
            <a:r>
              <a:rPr lang="tr-TR" sz="1400" b="1" dirty="0">
                <a:solidFill>
                  <a:schemeClr val="tx2"/>
                </a:solidFill>
              </a:rPr>
              <a:t>SKB &gt;150 mmHg </a:t>
            </a:r>
            <a:r>
              <a:rPr lang="tr-TR" sz="1400" dirty="0" err="1">
                <a:solidFill>
                  <a:schemeClr val="tx2"/>
                </a:solidFill>
              </a:rPr>
              <a:t>olduğunda</a:t>
            </a:r>
            <a:r>
              <a:rPr lang="tr-TR" sz="1400" dirty="0">
                <a:solidFill>
                  <a:schemeClr val="tx2"/>
                </a:solidFill>
              </a:rPr>
              <a:t> </a:t>
            </a:r>
            <a:r>
              <a:rPr lang="tr-TR" sz="1400" dirty="0" err="1">
                <a:solidFill>
                  <a:schemeClr val="tx2"/>
                </a:solidFill>
              </a:rPr>
              <a:t>önerilir</a:t>
            </a:r>
            <a:endParaRPr lang="tr-TR" sz="1400" dirty="0">
              <a:solidFill>
                <a:schemeClr val="tx2"/>
              </a:solidFill>
            </a:endParaRPr>
          </a:p>
          <a:p>
            <a:endParaRPr lang="tr-TR" sz="1400" dirty="0">
              <a:solidFill>
                <a:schemeClr val="tx2"/>
              </a:solidFill>
            </a:endParaRPr>
          </a:p>
          <a:p>
            <a:r>
              <a:rPr lang="tr-TR" sz="1400" b="1" dirty="0">
                <a:solidFill>
                  <a:schemeClr val="tx2"/>
                </a:solidFill>
              </a:rPr>
              <a:t>Yaşı ≥80 olanlar için tavsiye edilen eşik kan basıncı değeri kesin karar verdirici</a:t>
            </a:r>
            <a:r>
              <a:rPr lang="tr-TR" sz="1400" dirty="0">
                <a:solidFill>
                  <a:schemeClr val="tx2"/>
                </a:solidFill>
              </a:rPr>
              <a:t> nitelikte olup, </a:t>
            </a:r>
            <a:r>
              <a:rPr lang="tr-TR" sz="1400" dirty="0" err="1">
                <a:solidFill>
                  <a:schemeClr val="tx2"/>
                </a:solidFill>
              </a:rPr>
              <a:t>diyabetes</a:t>
            </a:r>
            <a:r>
              <a:rPr lang="tr-TR" sz="1400" dirty="0">
                <a:solidFill>
                  <a:schemeClr val="tx2"/>
                </a:solidFill>
              </a:rPr>
              <a:t> </a:t>
            </a:r>
            <a:r>
              <a:rPr lang="tr-TR" sz="1400" dirty="0" err="1">
                <a:solidFill>
                  <a:schemeClr val="tx2"/>
                </a:solidFill>
              </a:rPr>
              <a:t>mellitus</a:t>
            </a:r>
            <a:r>
              <a:rPr lang="tr-TR" sz="1400" dirty="0">
                <a:solidFill>
                  <a:schemeClr val="tx2"/>
                </a:solidFill>
              </a:rPr>
              <a:t>, kronik böbrek hastalığı, koroner arter hastalığı ve yüksek risk varlığında dahi geçerlidir</a:t>
            </a:r>
          </a:p>
          <a:p>
            <a:r>
              <a:rPr lang="tr-TR" sz="1400" dirty="0">
                <a:solidFill>
                  <a:schemeClr val="tx2"/>
                </a:solidFill>
              </a:rPr>
              <a:t>Hedef kan basıncı değeri </a:t>
            </a:r>
            <a:r>
              <a:rPr lang="tr-TR" sz="1400" b="1" dirty="0">
                <a:solidFill>
                  <a:schemeClr val="tx2"/>
                </a:solidFill>
              </a:rPr>
              <a:t>&lt; 65 yaş yüksek riskli hastalarda dahil </a:t>
            </a:r>
            <a:r>
              <a:rPr lang="tr-TR" sz="1400" dirty="0">
                <a:solidFill>
                  <a:schemeClr val="tx2"/>
                </a:solidFill>
              </a:rPr>
              <a:t>olmak üzere </a:t>
            </a:r>
            <a:r>
              <a:rPr lang="tr-TR" sz="1400" b="1" dirty="0">
                <a:solidFill>
                  <a:schemeClr val="tx2"/>
                </a:solidFill>
              </a:rPr>
              <a:t>120– 130/70–80 </a:t>
            </a:r>
            <a:r>
              <a:rPr lang="tr-TR" sz="1400" dirty="0">
                <a:solidFill>
                  <a:schemeClr val="tx2"/>
                </a:solidFill>
              </a:rPr>
              <a:t>mmHg </a:t>
            </a:r>
          </a:p>
          <a:p>
            <a:endParaRPr lang="tr-TR" sz="1400" dirty="0">
              <a:solidFill>
                <a:schemeClr val="tx2"/>
              </a:solidFill>
            </a:endParaRPr>
          </a:p>
          <a:p>
            <a:r>
              <a:rPr lang="tr-TR" sz="1400" b="1" dirty="0">
                <a:solidFill>
                  <a:schemeClr val="tx2"/>
                </a:solidFill>
              </a:rPr>
              <a:t> </a:t>
            </a:r>
            <a:r>
              <a:rPr lang="tr-TR" sz="1400" b="1" dirty="0" err="1">
                <a:solidFill>
                  <a:schemeClr val="tx2"/>
                </a:solidFill>
              </a:rPr>
              <a:t>Yaşlılarda</a:t>
            </a:r>
            <a:r>
              <a:rPr lang="tr-TR" sz="1400" b="1" dirty="0">
                <a:solidFill>
                  <a:schemeClr val="tx2"/>
                </a:solidFill>
              </a:rPr>
              <a:t> (&gt;65 yaş</a:t>
            </a:r>
            <a:r>
              <a:rPr lang="tr-TR" sz="1400" dirty="0">
                <a:solidFill>
                  <a:schemeClr val="tx2"/>
                </a:solidFill>
              </a:rPr>
              <a:t>) antihipertansif tedavinin iyi tolere edilmesi </a:t>
            </a:r>
            <a:r>
              <a:rPr lang="tr-TR" sz="1400" dirty="0" err="1">
                <a:solidFill>
                  <a:schemeClr val="tx2"/>
                </a:solidFill>
              </a:rPr>
              <a:t>koşuluyla</a:t>
            </a:r>
            <a:r>
              <a:rPr lang="tr-TR" sz="1400" dirty="0">
                <a:solidFill>
                  <a:schemeClr val="tx2"/>
                </a:solidFill>
              </a:rPr>
              <a:t> </a:t>
            </a:r>
            <a:r>
              <a:rPr lang="tr-TR" sz="1400" b="1" dirty="0">
                <a:solidFill>
                  <a:schemeClr val="tx2"/>
                </a:solidFill>
              </a:rPr>
              <a:t>hedef SKB &lt; 130-140 </a:t>
            </a:r>
            <a:r>
              <a:rPr lang="tr-TR" sz="1400" dirty="0">
                <a:solidFill>
                  <a:schemeClr val="tx2"/>
                </a:solidFill>
              </a:rPr>
              <a:t>mmHg olabilir</a:t>
            </a:r>
          </a:p>
          <a:p>
            <a:endParaRPr lang="tr-TR" sz="1400" dirty="0">
              <a:solidFill>
                <a:schemeClr val="tx2"/>
              </a:solidFill>
            </a:endParaRPr>
          </a:p>
        </p:txBody>
      </p:sp>
      <p:grpSp>
        <p:nvGrpSpPr>
          <p:cNvPr id="41" name="Group 2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42" name="Freeform: Shape 2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2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2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3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Resim 4" descr="tablo içeren bir resim&#10;&#10;Açıklama otomatik olarak oluşturuldu">
            <a:extLst>
              <a:ext uri="{FF2B5EF4-FFF2-40B4-BE49-F238E27FC236}">
                <a16:creationId xmlns:a16="http://schemas.microsoft.com/office/drawing/2014/main" id="{9B8D6138-CF4D-A7FB-217E-C37C3B71D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228" y="2649658"/>
            <a:ext cx="5507582" cy="2671176"/>
          </a:xfrm>
          <a:prstGeom prst="rect">
            <a:avLst/>
          </a:prstGeom>
        </p:spPr>
      </p:pic>
      <p:sp>
        <p:nvSpPr>
          <p:cNvPr id="9" name="Metin kutusu 8">
            <a:extLst>
              <a:ext uri="{FF2B5EF4-FFF2-40B4-BE49-F238E27FC236}">
                <a16:creationId xmlns:a16="http://schemas.microsoft.com/office/drawing/2014/main" id="{27D27C60-A28D-6E86-1739-BFA9613BFCF4}"/>
              </a:ext>
            </a:extLst>
          </p:cNvPr>
          <p:cNvSpPr txBox="1"/>
          <p:nvPr/>
        </p:nvSpPr>
        <p:spPr>
          <a:xfrm>
            <a:off x="5570621" y="6330493"/>
            <a:ext cx="6581774" cy="461665"/>
          </a:xfrm>
          <a:prstGeom prst="rect">
            <a:avLst/>
          </a:prstGeom>
          <a:noFill/>
        </p:spPr>
        <p:txBody>
          <a:bodyPr wrap="square">
            <a:spAutoFit/>
          </a:bodyPr>
          <a:lstStyle/>
          <a:p>
            <a:r>
              <a:rPr lang="tr-TR" sz="1200" dirty="0"/>
              <a:t>Aydoğdu S, Güler K, Bayram F, Altun B, Derici Ü, Abacı A, </a:t>
            </a:r>
            <a:r>
              <a:rPr lang="tr-TR" sz="1200" dirty="0" err="1"/>
              <a:t>Tükek</a:t>
            </a:r>
            <a:r>
              <a:rPr lang="tr-TR" sz="1200" dirty="0"/>
              <a:t> T, Sabuncu T, Arıcı M, Erdem Y, </a:t>
            </a:r>
            <a:r>
              <a:rPr lang="tr-TR" sz="1200" dirty="0" err="1"/>
              <a:t>Özin</a:t>
            </a:r>
            <a:r>
              <a:rPr lang="tr-TR" sz="1200" dirty="0"/>
              <a:t> B, Sahin İ, Ertürk Ş, </a:t>
            </a:r>
            <a:r>
              <a:rPr lang="tr-TR" sz="1200" dirty="0" err="1"/>
              <a:t>Bitigen</a:t>
            </a:r>
            <a:r>
              <a:rPr lang="tr-TR" sz="1200" dirty="0"/>
              <a:t> A, </a:t>
            </a:r>
            <a:r>
              <a:rPr lang="tr-TR" sz="1200" dirty="0" err="1"/>
              <a:t>Tokgözoğlu</a:t>
            </a:r>
            <a:r>
              <a:rPr lang="tr-TR" sz="1200" dirty="0"/>
              <a:t> L. Türk Hipertansiyon Uzlaşı Raporu 2019</a:t>
            </a:r>
          </a:p>
        </p:txBody>
      </p:sp>
    </p:spTree>
    <p:extLst>
      <p:ext uri="{BB962C8B-B14F-4D97-AF65-F5344CB8AC3E}">
        <p14:creationId xmlns:p14="http://schemas.microsoft.com/office/powerpoint/2010/main" val="250563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DEC2B8-3C5F-7583-49AE-E11948B67151}"/>
              </a:ext>
            </a:extLst>
          </p:cNvPr>
          <p:cNvSpPr>
            <a:spLocks noGrp="1"/>
          </p:cNvSpPr>
          <p:nvPr>
            <p:ph type="title"/>
          </p:nvPr>
        </p:nvSpPr>
        <p:spPr/>
        <p:txBody>
          <a:bodyPr/>
          <a:lstStyle/>
          <a:p>
            <a:r>
              <a:rPr lang="tr-TR" dirty="0">
                <a:solidFill>
                  <a:srgbClr val="44546A"/>
                </a:solidFill>
              </a:rPr>
              <a:t>HİPERTANSİYON KILAVUZLAR </a:t>
            </a:r>
          </a:p>
        </p:txBody>
      </p:sp>
      <p:pic>
        <p:nvPicPr>
          <p:cNvPr id="5" name="İçerik Yer Tutucusu 4">
            <a:extLst>
              <a:ext uri="{FF2B5EF4-FFF2-40B4-BE49-F238E27FC236}">
                <a16:creationId xmlns:a16="http://schemas.microsoft.com/office/drawing/2014/main" id="{BDC38DFC-660E-85C7-B2F0-5DB20877A2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61315" y="5676024"/>
            <a:ext cx="1736609" cy="731936"/>
          </a:xfrm>
        </p:spPr>
      </p:pic>
      <p:pic>
        <p:nvPicPr>
          <p:cNvPr id="11" name="Resim 10" descr="metin içeren bir resim&#10;&#10;Açıklama otomatik olarak oluşturuldu">
            <a:extLst>
              <a:ext uri="{FF2B5EF4-FFF2-40B4-BE49-F238E27FC236}">
                <a16:creationId xmlns:a16="http://schemas.microsoft.com/office/drawing/2014/main" id="{54454B28-5E35-45A6-1A4F-7FBC467E1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263" y="1825490"/>
            <a:ext cx="2888814" cy="1068246"/>
          </a:xfrm>
          <a:prstGeom prst="rect">
            <a:avLst/>
          </a:prstGeom>
        </p:spPr>
      </p:pic>
      <p:pic>
        <p:nvPicPr>
          <p:cNvPr id="13" name="Resim 12" descr="metin içeren bir resim&#10;&#10;Açıklama otomatik olarak oluşturuldu">
            <a:extLst>
              <a:ext uri="{FF2B5EF4-FFF2-40B4-BE49-F238E27FC236}">
                <a16:creationId xmlns:a16="http://schemas.microsoft.com/office/drawing/2014/main" id="{8A67A85B-A321-B05C-1618-37A9B72E5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3532" y="3024990"/>
            <a:ext cx="2811180" cy="1264020"/>
          </a:xfrm>
          <a:prstGeom prst="rect">
            <a:avLst/>
          </a:prstGeom>
        </p:spPr>
      </p:pic>
      <p:pic>
        <p:nvPicPr>
          <p:cNvPr id="25" name="Resim 24">
            <a:extLst>
              <a:ext uri="{FF2B5EF4-FFF2-40B4-BE49-F238E27FC236}">
                <a16:creationId xmlns:a16="http://schemas.microsoft.com/office/drawing/2014/main" id="{457F9E10-89D0-82C6-2D0C-A9A99D06BF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3726" y="4289010"/>
            <a:ext cx="1594198" cy="1057023"/>
          </a:xfrm>
          <a:prstGeom prst="rect">
            <a:avLst/>
          </a:prstGeom>
        </p:spPr>
      </p:pic>
      <p:graphicFrame>
        <p:nvGraphicFramePr>
          <p:cNvPr id="27" name="Metin kutusu 14">
            <a:extLst>
              <a:ext uri="{FF2B5EF4-FFF2-40B4-BE49-F238E27FC236}">
                <a16:creationId xmlns:a16="http://schemas.microsoft.com/office/drawing/2014/main" id="{2603D265-2507-A879-69CB-31D72058793E}"/>
              </a:ext>
            </a:extLst>
          </p:cNvPr>
          <p:cNvGraphicFramePr/>
          <p:nvPr>
            <p:extLst>
              <p:ext uri="{D42A27DB-BD31-4B8C-83A1-F6EECF244321}">
                <p14:modId xmlns:p14="http://schemas.microsoft.com/office/powerpoint/2010/main" val="2250603404"/>
              </p:ext>
            </p:extLst>
          </p:nvPr>
        </p:nvGraphicFramePr>
        <p:xfrm>
          <a:off x="5259888" y="1825490"/>
          <a:ext cx="6093912" cy="50783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78249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DFBD89C-97AE-C202-B606-46C2C7A9AEDC}"/>
              </a:ext>
            </a:extLst>
          </p:cNvPr>
          <p:cNvSpPr>
            <a:spLocks noGrp="1"/>
          </p:cNvSpPr>
          <p:nvPr>
            <p:ph type="title"/>
          </p:nvPr>
        </p:nvSpPr>
        <p:spPr>
          <a:xfrm>
            <a:off x="611524" y="990506"/>
            <a:ext cx="10640754" cy="775845"/>
          </a:xfrm>
        </p:spPr>
        <p:txBody>
          <a:bodyPr vert="horz" lIns="91440" tIns="45720" rIns="91440" bIns="45720" rtlCol="0" anchor="b">
            <a:normAutofit/>
          </a:bodyPr>
          <a:lstStyle/>
          <a:p>
            <a:pPr algn="ctr"/>
            <a:r>
              <a:rPr lang="en-US" sz="4000" kern="1200" dirty="0" err="1">
                <a:solidFill>
                  <a:schemeClr val="tx2"/>
                </a:solidFill>
                <a:latin typeface="+mj-lt"/>
                <a:ea typeface="+mj-ea"/>
                <a:cs typeface="+mj-cs"/>
              </a:rPr>
              <a:t>Farmakolojik</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tedavi</a:t>
            </a:r>
            <a:endParaRPr lang="en-US" sz="4000" kern="1200" dirty="0">
              <a:solidFill>
                <a:schemeClr val="tx2"/>
              </a:solidFill>
              <a:latin typeface="+mj-lt"/>
              <a:ea typeface="+mj-ea"/>
              <a:cs typeface="+mj-cs"/>
            </a:endParaRPr>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çerik Yer Tutucusu 4" descr="tablo içeren bir resim&#10;&#10;Açıklama otomatik olarak oluşturuldu">
            <a:extLst>
              <a:ext uri="{FF2B5EF4-FFF2-40B4-BE49-F238E27FC236}">
                <a16:creationId xmlns:a16="http://schemas.microsoft.com/office/drawing/2014/main" id="{0265F01B-C880-F5E5-04AB-378B9E5E67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6932" y="1857974"/>
            <a:ext cx="8803021" cy="2838974"/>
          </a:xfrm>
          <a:prstGeom prst="rect">
            <a:avLst/>
          </a:prstGeom>
        </p:spPr>
      </p:pic>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Metin kutusu 6">
            <a:extLst>
              <a:ext uri="{FF2B5EF4-FFF2-40B4-BE49-F238E27FC236}">
                <a16:creationId xmlns:a16="http://schemas.microsoft.com/office/drawing/2014/main" id="{714A1755-142C-30F9-7704-E30930DA0E05}"/>
              </a:ext>
            </a:extLst>
          </p:cNvPr>
          <p:cNvSpPr txBox="1"/>
          <p:nvPr/>
        </p:nvSpPr>
        <p:spPr>
          <a:xfrm>
            <a:off x="2791326" y="6262042"/>
            <a:ext cx="9169794" cy="461665"/>
          </a:xfrm>
          <a:prstGeom prst="rect">
            <a:avLst/>
          </a:prstGeom>
          <a:noFill/>
        </p:spPr>
        <p:txBody>
          <a:bodyPr wrap="square">
            <a:spAutoFit/>
          </a:bodyPr>
          <a:lstStyle/>
          <a:p>
            <a:r>
              <a:rPr lang="tr-TR" sz="1200" dirty="0"/>
              <a:t>Aydoğdu S, Güler K, Bayram F, Altun B, Derici Ü, Abacı A, </a:t>
            </a:r>
            <a:r>
              <a:rPr lang="tr-TR" sz="1200" dirty="0" err="1"/>
              <a:t>Tükek</a:t>
            </a:r>
            <a:r>
              <a:rPr lang="tr-TR" sz="1200" dirty="0"/>
              <a:t> T, Sabuncu T, Arıcı M, Erdem Y, </a:t>
            </a:r>
            <a:r>
              <a:rPr lang="tr-TR" sz="1200" dirty="0" err="1"/>
              <a:t>Özin</a:t>
            </a:r>
            <a:r>
              <a:rPr lang="tr-TR" sz="1200" dirty="0"/>
              <a:t> B, Sahin İ, Ertürk Ş, </a:t>
            </a:r>
            <a:r>
              <a:rPr lang="tr-TR" sz="1200" dirty="0" err="1"/>
              <a:t>Bitigen</a:t>
            </a:r>
            <a:r>
              <a:rPr lang="tr-TR" sz="1200" dirty="0"/>
              <a:t> A, </a:t>
            </a:r>
            <a:r>
              <a:rPr lang="tr-TR" sz="1200" dirty="0" err="1"/>
              <a:t>Tokgözoğlu</a:t>
            </a:r>
            <a:r>
              <a:rPr lang="tr-TR" sz="1200" dirty="0"/>
              <a:t> L. Türk Hipertansiyon Uzlaşı Raporu 2019</a:t>
            </a:r>
          </a:p>
        </p:txBody>
      </p:sp>
      <p:pic>
        <p:nvPicPr>
          <p:cNvPr id="3" name="Resim 2" descr="tablo içeren bir resim&#10;&#10;Açıklama otomatik olarak oluşturuldu">
            <a:extLst>
              <a:ext uri="{FF2B5EF4-FFF2-40B4-BE49-F238E27FC236}">
                <a16:creationId xmlns:a16="http://schemas.microsoft.com/office/drawing/2014/main" id="{228E0C5F-6AD0-2A2E-CE24-12C4BE558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949" y="4580306"/>
            <a:ext cx="9169795" cy="1936144"/>
          </a:xfrm>
          <a:prstGeom prst="rect">
            <a:avLst/>
          </a:prstGeom>
        </p:spPr>
      </p:pic>
    </p:spTree>
    <p:extLst>
      <p:ext uri="{BB962C8B-B14F-4D97-AF65-F5344CB8AC3E}">
        <p14:creationId xmlns:p14="http://schemas.microsoft.com/office/powerpoint/2010/main" val="3275237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B9DFEF15-3A15-BADB-C33C-16350E2A7CBB}"/>
              </a:ext>
            </a:extLst>
          </p:cNvPr>
          <p:cNvSpPr>
            <a:spLocks noGrp="1"/>
          </p:cNvSpPr>
          <p:nvPr>
            <p:ph type="title"/>
          </p:nvPr>
        </p:nvSpPr>
        <p:spPr>
          <a:xfrm>
            <a:off x="1179226" y="1755073"/>
            <a:ext cx="9833548" cy="1066802"/>
          </a:xfrm>
        </p:spPr>
        <p:txBody>
          <a:bodyPr anchor="b">
            <a:normAutofit/>
          </a:bodyPr>
          <a:lstStyle/>
          <a:p>
            <a:r>
              <a:rPr lang="tr-TR" sz="3600">
                <a:solidFill>
                  <a:schemeClr val="tx2"/>
                </a:solidFill>
              </a:rPr>
              <a:t>Farmakolojik tedavi</a:t>
            </a:r>
          </a:p>
        </p:txBody>
      </p:sp>
      <p:grpSp>
        <p:nvGrpSpPr>
          <p:cNvPr id="17" name="Group 16">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8" name="Freeform: Shape 17">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İçerik Yer Tutucusu 7">
            <a:extLst>
              <a:ext uri="{FF2B5EF4-FFF2-40B4-BE49-F238E27FC236}">
                <a16:creationId xmlns:a16="http://schemas.microsoft.com/office/drawing/2014/main" id="{4D73057B-3201-1E18-A529-A7467A471A29}"/>
              </a:ext>
            </a:extLst>
          </p:cNvPr>
          <p:cNvSpPr>
            <a:spLocks noGrp="1"/>
          </p:cNvSpPr>
          <p:nvPr>
            <p:ph idx="1"/>
          </p:nvPr>
        </p:nvSpPr>
        <p:spPr>
          <a:xfrm>
            <a:off x="1179226" y="3049325"/>
            <a:ext cx="9833548" cy="2945574"/>
          </a:xfrm>
        </p:spPr>
        <p:txBody>
          <a:bodyPr anchor="ctr">
            <a:normAutofit/>
          </a:bodyPr>
          <a:lstStyle/>
          <a:p>
            <a:endParaRPr lang="tr-TR" sz="1700" dirty="0">
              <a:solidFill>
                <a:schemeClr val="tx2"/>
              </a:solidFill>
            </a:endParaRPr>
          </a:p>
          <a:p>
            <a:r>
              <a:rPr lang="tr-TR" sz="1700" b="1" dirty="0">
                <a:solidFill>
                  <a:schemeClr val="tx2"/>
                </a:solidFill>
              </a:rPr>
              <a:t>Evre 1 hipertansiyonda</a:t>
            </a:r>
            <a:r>
              <a:rPr lang="tr-TR" sz="1700" dirty="0">
                <a:solidFill>
                  <a:schemeClr val="tx2"/>
                </a:solidFill>
              </a:rPr>
              <a:t>; ilaç tedavisine </a:t>
            </a:r>
            <a:r>
              <a:rPr lang="tr-TR" sz="1700" dirty="0" err="1">
                <a:solidFill>
                  <a:schemeClr val="tx2"/>
                </a:solidFill>
              </a:rPr>
              <a:t>diyabetes</a:t>
            </a:r>
            <a:r>
              <a:rPr lang="tr-TR" sz="1700" dirty="0">
                <a:solidFill>
                  <a:schemeClr val="tx2"/>
                </a:solidFill>
              </a:rPr>
              <a:t> </a:t>
            </a:r>
            <a:r>
              <a:rPr lang="tr-TR" sz="1700" dirty="0" err="1">
                <a:solidFill>
                  <a:schemeClr val="tx2"/>
                </a:solidFill>
              </a:rPr>
              <a:t>mellitus</a:t>
            </a:r>
            <a:r>
              <a:rPr lang="tr-TR" sz="1700" dirty="0">
                <a:solidFill>
                  <a:schemeClr val="tx2"/>
                </a:solidFill>
              </a:rPr>
              <a:t>, kronik böbrek hastalığı, koroner arter hastalığı serebrovasküler hastalık veya hedef organ hasarı varlığında </a:t>
            </a:r>
            <a:r>
              <a:rPr lang="tr-TR" sz="1700" b="1" dirty="0">
                <a:solidFill>
                  <a:schemeClr val="tx2"/>
                </a:solidFill>
              </a:rPr>
              <a:t>hemen </a:t>
            </a:r>
            <a:r>
              <a:rPr lang="tr-TR" sz="1700" dirty="0" err="1">
                <a:solidFill>
                  <a:schemeClr val="tx2"/>
                </a:solidFill>
              </a:rPr>
              <a:t>başlanır,bu</a:t>
            </a:r>
            <a:r>
              <a:rPr lang="tr-TR" sz="1700" dirty="0">
                <a:solidFill>
                  <a:schemeClr val="tx2"/>
                </a:solidFill>
              </a:rPr>
              <a:t> hastalıkların olmadığı durumlarda </a:t>
            </a:r>
            <a:r>
              <a:rPr lang="tr-TR" sz="1700" b="1" dirty="0">
                <a:solidFill>
                  <a:schemeClr val="tx2"/>
                </a:solidFill>
              </a:rPr>
              <a:t>yaşam tarzı değişiklikleri </a:t>
            </a:r>
            <a:r>
              <a:rPr lang="tr-TR" sz="1700" dirty="0">
                <a:solidFill>
                  <a:schemeClr val="tx2"/>
                </a:solidFill>
              </a:rPr>
              <a:t>önerilir</a:t>
            </a:r>
          </a:p>
          <a:p>
            <a:endParaRPr lang="tr-TR" sz="1700" dirty="0">
              <a:solidFill>
                <a:schemeClr val="tx2"/>
              </a:solidFill>
            </a:endParaRPr>
          </a:p>
          <a:p>
            <a:r>
              <a:rPr lang="tr-TR" sz="1700" b="1" dirty="0">
                <a:solidFill>
                  <a:schemeClr val="tx2"/>
                </a:solidFill>
              </a:rPr>
              <a:t>Üç ay sonra </a:t>
            </a:r>
            <a:r>
              <a:rPr lang="tr-TR" sz="1700" dirty="0">
                <a:solidFill>
                  <a:schemeClr val="tx2"/>
                </a:solidFill>
              </a:rPr>
              <a:t>kan basıncı </a:t>
            </a:r>
            <a:r>
              <a:rPr lang="tr-TR" sz="1700" b="1" dirty="0">
                <a:solidFill>
                  <a:schemeClr val="tx2"/>
                </a:solidFill>
              </a:rPr>
              <a:t>hâlâ Evre 1’de </a:t>
            </a:r>
            <a:r>
              <a:rPr lang="tr-TR" sz="1700" dirty="0">
                <a:solidFill>
                  <a:schemeClr val="tx2"/>
                </a:solidFill>
              </a:rPr>
              <a:t>ise ilaç tedavisine başlanır. Ancak hastanın günlük yaşam kalitesini etkileyen hipertansiyonla ilişkili semptomları varsa antihipertansif ilaç tedavisine daha erken başlanabilir </a:t>
            </a:r>
          </a:p>
          <a:p>
            <a:endParaRPr lang="tr-TR" sz="1700" dirty="0">
              <a:solidFill>
                <a:schemeClr val="tx2"/>
              </a:solidFill>
            </a:endParaRPr>
          </a:p>
          <a:p>
            <a:r>
              <a:rPr lang="tr-TR" sz="1700" b="1" dirty="0">
                <a:solidFill>
                  <a:schemeClr val="tx2"/>
                </a:solidFill>
              </a:rPr>
              <a:t>Evre 2 ve üzeri hipertansiyonda </a:t>
            </a:r>
            <a:r>
              <a:rPr lang="tr-TR" sz="1700" dirty="0">
                <a:solidFill>
                  <a:schemeClr val="tx2"/>
                </a:solidFill>
              </a:rPr>
              <a:t>ilaç tedavisine hemen başlanmalıdır</a:t>
            </a:r>
          </a:p>
        </p:txBody>
      </p:sp>
      <p:sp>
        <p:nvSpPr>
          <p:cNvPr id="14" name="Metin kutusu 13">
            <a:extLst>
              <a:ext uri="{FF2B5EF4-FFF2-40B4-BE49-F238E27FC236}">
                <a16:creationId xmlns:a16="http://schemas.microsoft.com/office/drawing/2014/main" id="{82D551D3-F7BD-01B7-2969-0666838CBB3E}"/>
              </a:ext>
            </a:extLst>
          </p:cNvPr>
          <p:cNvSpPr txBox="1"/>
          <p:nvPr/>
        </p:nvSpPr>
        <p:spPr>
          <a:xfrm>
            <a:off x="131976" y="6492875"/>
            <a:ext cx="11696307" cy="276999"/>
          </a:xfrm>
          <a:prstGeom prst="rect">
            <a:avLst/>
          </a:prstGeom>
          <a:noFill/>
        </p:spPr>
        <p:txBody>
          <a:bodyPr wrap="square">
            <a:spAutoFit/>
          </a:bodyPr>
          <a:lstStyle/>
          <a:p>
            <a:r>
              <a:rPr lang="tr-TR" sz="1200" dirty="0"/>
              <a:t>Aydoğdu S, Güler K, Bayram F, Altun B, Derici Ü, Abacı A, </a:t>
            </a:r>
            <a:r>
              <a:rPr lang="tr-TR" sz="1200" dirty="0" err="1"/>
              <a:t>Tükek</a:t>
            </a:r>
            <a:r>
              <a:rPr lang="tr-TR" sz="1200" dirty="0"/>
              <a:t> T, Sabuncu T, Arıcı M, Erdem Y, </a:t>
            </a:r>
            <a:r>
              <a:rPr lang="tr-TR" sz="1200" dirty="0" err="1"/>
              <a:t>Özin</a:t>
            </a:r>
            <a:r>
              <a:rPr lang="tr-TR" sz="1200" dirty="0"/>
              <a:t> B, Sahin İ, Ertürk Ş, </a:t>
            </a:r>
            <a:r>
              <a:rPr lang="tr-TR" sz="1200" dirty="0" err="1"/>
              <a:t>Bitigen</a:t>
            </a:r>
            <a:r>
              <a:rPr lang="tr-TR" sz="1200" dirty="0"/>
              <a:t> A, </a:t>
            </a:r>
            <a:r>
              <a:rPr lang="tr-TR" sz="1200" dirty="0" err="1"/>
              <a:t>Tokgözoğlu</a:t>
            </a:r>
            <a:r>
              <a:rPr lang="tr-TR" sz="1200" dirty="0"/>
              <a:t> L. Türk Hipertansiyon Uzlaşı Raporu 2019</a:t>
            </a:r>
          </a:p>
        </p:txBody>
      </p:sp>
    </p:spTree>
    <p:extLst>
      <p:ext uri="{BB962C8B-B14F-4D97-AF65-F5344CB8AC3E}">
        <p14:creationId xmlns:p14="http://schemas.microsoft.com/office/powerpoint/2010/main" val="1391666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8F4A747-8D6F-DC2F-054F-87085FBD8E24}"/>
              </a:ext>
            </a:extLst>
          </p:cNvPr>
          <p:cNvSpPr>
            <a:spLocks noGrp="1"/>
          </p:cNvSpPr>
          <p:nvPr>
            <p:ph type="title"/>
          </p:nvPr>
        </p:nvSpPr>
        <p:spPr>
          <a:xfrm>
            <a:off x="1180947" y="-83204"/>
            <a:ext cx="9829800" cy="1325880"/>
          </a:xfrm>
        </p:spPr>
        <p:txBody>
          <a:bodyPr anchor="b">
            <a:normAutofit/>
          </a:bodyPr>
          <a:lstStyle/>
          <a:p>
            <a:pPr algn="ctr"/>
            <a:r>
              <a:rPr lang="tr-TR" sz="3600" dirty="0">
                <a:solidFill>
                  <a:schemeClr val="tx2"/>
                </a:solidFill>
              </a:rPr>
              <a:t>Farmakolojik tedavi</a:t>
            </a:r>
          </a:p>
        </p:txBody>
      </p:sp>
      <p:grpSp>
        <p:nvGrpSpPr>
          <p:cNvPr id="15" name="Group 14">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6" name="Freeform: Shape 15">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63FF887E-6B68-9DE3-219A-383A6DEA5FBF}"/>
              </a:ext>
            </a:extLst>
          </p:cNvPr>
          <p:cNvSpPr>
            <a:spLocks noGrp="1"/>
          </p:cNvSpPr>
          <p:nvPr>
            <p:ph idx="1"/>
          </p:nvPr>
        </p:nvSpPr>
        <p:spPr>
          <a:xfrm>
            <a:off x="804672" y="2827419"/>
            <a:ext cx="5126896" cy="3227626"/>
          </a:xfrm>
        </p:spPr>
        <p:txBody>
          <a:bodyPr anchor="ctr">
            <a:normAutofit/>
          </a:bodyPr>
          <a:lstStyle/>
          <a:p>
            <a:endParaRPr lang="en-US" sz="1800">
              <a:solidFill>
                <a:schemeClr val="tx2"/>
              </a:solidFill>
            </a:endParaRPr>
          </a:p>
        </p:txBody>
      </p:sp>
      <p:grpSp>
        <p:nvGrpSpPr>
          <p:cNvPr id="21" name="Group 20">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2" name="Freeform: Shape 21">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5" name="Freeform: Shape 24">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çerik Yer Tutucusu 3">
            <a:extLst>
              <a:ext uri="{FF2B5EF4-FFF2-40B4-BE49-F238E27FC236}">
                <a16:creationId xmlns:a16="http://schemas.microsoft.com/office/drawing/2014/main" id="{33060C78-B9C2-FEC6-BFBD-E461680B3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260" y="1163849"/>
            <a:ext cx="8012347" cy="4987685"/>
          </a:xfrm>
          <a:prstGeom prst="rect">
            <a:avLst/>
          </a:prstGeom>
        </p:spPr>
      </p:pic>
      <p:pic>
        <p:nvPicPr>
          <p:cNvPr id="6" name="Resim 5">
            <a:extLst>
              <a:ext uri="{FF2B5EF4-FFF2-40B4-BE49-F238E27FC236}">
                <a16:creationId xmlns:a16="http://schemas.microsoft.com/office/drawing/2014/main" id="{4D596C94-6C66-3EC3-4745-864FFEDC2BB9}"/>
              </a:ext>
            </a:extLst>
          </p:cNvPr>
          <p:cNvPicPr>
            <a:picLocks noChangeAspect="1"/>
          </p:cNvPicPr>
          <p:nvPr/>
        </p:nvPicPr>
        <p:blipFill>
          <a:blip r:embed="rId3"/>
          <a:stretch>
            <a:fillRect/>
          </a:stretch>
        </p:blipFill>
        <p:spPr>
          <a:xfrm>
            <a:off x="5742605" y="6351988"/>
            <a:ext cx="6584251" cy="506012"/>
          </a:xfrm>
          <a:prstGeom prst="rect">
            <a:avLst/>
          </a:prstGeom>
        </p:spPr>
      </p:pic>
    </p:spTree>
    <p:extLst>
      <p:ext uri="{BB962C8B-B14F-4D97-AF65-F5344CB8AC3E}">
        <p14:creationId xmlns:p14="http://schemas.microsoft.com/office/powerpoint/2010/main" val="3810807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9B8A25A-1BC0-FB8D-5F45-D59118DB04C1}"/>
              </a:ext>
            </a:extLst>
          </p:cNvPr>
          <p:cNvSpPr>
            <a:spLocks noGrp="1"/>
          </p:cNvSpPr>
          <p:nvPr>
            <p:ph type="title"/>
          </p:nvPr>
        </p:nvSpPr>
        <p:spPr>
          <a:xfrm>
            <a:off x="804672" y="802955"/>
            <a:ext cx="4766330" cy="1454051"/>
          </a:xfrm>
        </p:spPr>
        <p:txBody>
          <a:bodyPr>
            <a:normAutofit/>
          </a:bodyPr>
          <a:lstStyle/>
          <a:p>
            <a:r>
              <a:rPr lang="tr-TR" sz="3600">
                <a:solidFill>
                  <a:schemeClr val="tx2"/>
                </a:solidFill>
              </a:rPr>
              <a:t>Risk temelli yaklaşım</a:t>
            </a:r>
          </a:p>
        </p:txBody>
      </p:sp>
      <p:sp>
        <p:nvSpPr>
          <p:cNvPr id="3" name="İçerik Yer Tutucusu 2">
            <a:extLst>
              <a:ext uri="{FF2B5EF4-FFF2-40B4-BE49-F238E27FC236}">
                <a16:creationId xmlns:a16="http://schemas.microsoft.com/office/drawing/2014/main" id="{E06CED5E-DCDD-C349-FF67-02B93CC899DC}"/>
              </a:ext>
            </a:extLst>
          </p:cNvPr>
          <p:cNvSpPr>
            <a:spLocks noGrp="1"/>
          </p:cNvSpPr>
          <p:nvPr>
            <p:ph idx="1"/>
          </p:nvPr>
        </p:nvSpPr>
        <p:spPr>
          <a:xfrm>
            <a:off x="804672" y="2421683"/>
            <a:ext cx="4765949" cy="3353476"/>
          </a:xfrm>
        </p:spPr>
        <p:txBody>
          <a:bodyPr anchor="t">
            <a:normAutofit/>
          </a:bodyPr>
          <a:lstStyle/>
          <a:p>
            <a:r>
              <a:rPr lang="tr-TR" sz="1400" dirty="0">
                <a:solidFill>
                  <a:schemeClr val="tx2"/>
                </a:solidFill>
              </a:rPr>
              <a:t>Kan basıncı </a:t>
            </a:r>
            <a:r>
              <a:rPr lang="tr-TR" sz="1400" b="1" dirty="0">
                <a:solidFill>
                  <a:schemeClr val="tx2"/>
                </a:solidFill>
              </a:rPr>
              <a:t>130-139/80-89 mmHg </a:t>
            </a:r>
            <a:r>
              <a:rPr lang="tr-TR" sz="1400" dirty="0">
                <a:solidFill>
                  <a:schemeClr val="tx2"/>
                </a:solidFill>
              </a:rPr>
              <a:t>aralığında olan ve  </a:t>
            </a:r>
            <a:r>
              <a:rPr lang="tr-TR" sz="1400" b="1" dirty="0">
                <a:solidFill>
                  <a:schemeClr val="tx2"/>
                </a:solidFill>
              </a:rPr>
              <a:t>&lt;65 yaş altı kişilerde </a:t>
            </a:r>
            <a:r>
              <a:rPr lang="tr-TR" sz="1400" dirty="0" err="1">
                <a:solidFill>
                  <a:schemeClr val="tx2"/>
                </a:solidFill>
              </a:rPr>
              <a:t>ht</a:t>
            </a:r>
            <a:r>
              <a:rPr lang="tr-TR" sz="1400" dirty="0">
                <a:solidFill>
                  <a:schemeClr val="tx2"/>
                </a:solidFill>
              </a:rPr>
              <a:t> uzlaşı raporunda risk temelli yaklaşım </a:t>
            </a:r>
          </a:p>
          <a:p>
            <a:endParaRPr lang="tr-TR" sz="1400" dirty="0">
              <a:solidFill>
                <a:schemeClr val="tx2"/>
              </a:solidFill>
            </a:endParaRPr>
          </a:p>
          <a:p>
            <a:r>
              <a:rPr lang="tr-TR" sz="1400" dirty="0">
                <a:solidFill>
                  <a:schemeClr val="tx2"/>
                </a:solidFill>
              </a:rPr>
              <a:t>Yüksek riskin değerlendirmesinde ideal olanı SCORE puanlaması kullanılarak </a:t>
            </a:r>
            <a:r>
              <a:rPr lang="tr-TR" sz="1400" dirty="0" err="1">
                <a:solidFill>
                  <a:schemeClr val="tx2"/>
                </a:solidFill>
              </a:rPr>
              <a:t>yapılmasıdır;ancak</a:t>
            </a:r>
            <a:r>
              <a:rPr lang="tr-TR" sz="1400" dirty="0">
                <a:solidFill>
                  <a:schemeClr val="tx2"/>
                </a:solidFill>
              </a:rPr>
              <a:t> pratik uygulamada hipertansiyon uzlaşı raporunda önerilen hesaplama kullanılabilir </a:t>
            </a:r>
          </a:p>
          <a:p>
            <a:endParaRPr lang="tr-TR" sz="1400" dirty="0">
              <a:solidFill>
                <a:schemeClr val="tx2"/>
              </a:solidFill>
            </a:endParaRPr>
          </a:p>
          <a:p>
            <a:r>
              <a:rPr lang="tr-TR" sz="1400" dirty="0">
                <a:solidFill>
                  <a:schemeClr val="tx2"/>
                </a:solidFill>
              </a:rPr>
              <a:t>Risk değerlendirmesine göre kan basıncı </a:t>
            </a:r>
            <a:r>
              <a:rPr lang="tr-TR" sz="1400" b="1" dirty="0">
                <a:solidFill>
                  <a:schemeClr val="tx2"/>
                </a:solidFill>
              </a:rPr>
              <a:t>130-139/80-89 mmHg </a:t>
            </a:r>
            <a:r>
              <a:rPr lang="tr-TR" sz="1400" dirty="0">
                <a:solidFill>
                  <a:schemeClr val="tx2"/>
                </a:solidFill>
              </a:rPr>
              <a:t>olan olgularda </a:t>
            </a:r>
            <a:r>
              <a:rPr lang="tr-TR" sz="1400" b="1" dirty="0">
                <a:solidFill>
                  <a:schemeClr val="tx2"/>
                </a:solidFill>
              </a:rPr>
              <a:t>"yüksek riskli"</a:t>
            </a:r>
            <a:r>
              <a:rPr lang="tr-TR" sz="1400" dirty="0">
                <a:solidFill>
                  <a:schemeClr val="tx2"/>
                </a:solidFill>
              </a:rPr>
              <a:t> olarak tanımlananlarda, </a:t>
            </a:r>
            <a:r>
              <a:rPr lang="tr-TR" sz="1400" b="1" dirty="0">
                <a:solidFill>
                  <a:schemeClr val="tx2"/>
                </a:solidFill>
              </a:rPr>
              <a:t>6 aylık yaşam tarzı değişikliği uygulamasını takiben ilaç tedavisi </a:t>
            </a:r>
            <a:r>
              <a:rPr lang="tr-TR" sz="1400" dirty="0">
                <a:solidFill>
                  <a:schemeClr val="tx2"/>
                </a:solidFill>
              </a:rPr>
              <a:t>başlanması düşünülmelidir</a:t>
            </a:r>
          </a:p>
        </p:txBody>
      </p:sp>
      <p:grpSp>
        <p:nvGrpSpPr>
          <p:cNvPr id="13" name="Group 1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4" name="Freeform: Shape 1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Resim 3" descr="tablo içeren bir resim&#10;&#10;Açıklama otomatik olarak oluşturuldu">
            <a:extLst>
              <a:ext uri="{FF2B5EF4-FFF2-40B4-BE49-F238E27FC236}">
                <a16:creationId xmlns:a16="http://schemas.microsoft.com/office/drawing/2014/main" id="{D0C98001-2415-311F-D8DD-4EE387953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5218" y="1820557"/>
            <a:ext cx="3776009" cy="3473928"/>
          </a:xfrm>
          <a:prstGeom prst="rect">
            <a:avLst/>
          </a:prstGeom>
        </p:spPr>
      </p:pic>
      <p:sp>
        <p:nvSpPr>
          <p:cNvPr id="7" name="Metin kutusu 6">
            <a:extLst>
              <a:ext uri="{FF2B5EF4-FFF2-40B4-BE49-F238E27FC236}">
                <a16:creationId xmlns:a16="http://schemas.microsoft.com/office/drawing/2014/main" id="{88899DB3-A39C-EEE9-035A-223E92440CEE}"/>
              </a:ext>
            </a:extLst>
          </p:cNvPr>
          <p:cNvSpPr txBox="1"/>
          <p:nvPr/>
        </p:nvSpPr>
        <p:spPr>
          <a:xfrm>
            <a:off x="4331368" y="6247841"/>
            <a:ext cx="7604013" cy="461665"/>
          </a:xfrm>
          <a:prstGeom prst="rect">
            <a:avLst/>
          </a:prstGeom>
          <a:noFill/>
        </p:spPr>
        <p:txBody>
          <a:bodyPr wrap="square">
            <a:spAutoFit/>
          </a:bodyPr>
          <a:lstStyle/>
          <a:p>
            <a:r>
              <a:rPr lang="tr-TR" sz="1200" dirty="0"/>
              <a:t>Aydoğdu S, Güler K, Bayram F, Altun B, Derici Ü, Abacı A, </a:t>
            </a:r>
            <a:r>
              <a:rPr lang="tr-TR" sz="1200" dirty="0" err="1"/>
              <a:t>Tükek</a:t>
            </a:r>
            <a:r>
              <a:rPr lang="tr-TR" sz="1200" dirty="0"/>
              <a:t> T, Sabuncu T, Arıcı M, Erdem Y, </a:t>
            </a:r>
            <a:r>
              <a:rPr lang="tr-TR" sz="1200" dirty="0" err="1"/>
              <a:t>Özin</a:t>
            </a:r>
            <a:r>
              <a:rPr lang="tr-TR" sz="1200" dirty="0"/>
              <a:t> B, Sahin İ, Ertürk Ş, </a:t>
            </a:r>
            <a:r>
              <a:rPr lang="tr-TR" sz="1200" dirty="0" err="1"/>
              <a:t>Bitigen</a:t>
            </a:r>
            <a:r>
              <a:rPr lang="tr-TR" sz="1200" dirty="0"/>
              <a:t> A, </a:t>
            </a:r>
            <a:r>
              <a:rPr lang="tr-TR" sz="1200" dirty="0" err="1"/>
              <a:t>Tokgözoğlu</a:t>
            </a:r>
            <a:r>
              <a:rPr lang="tr-TR" sz="1200" dirty="0"/>
              <a:t> L. Türk Hipertansiyon Uzlaşı Raporu 2019</a:t>
            </a:r>
          </a:p>
        </p:txBody>
      </p:sp>
    </p:spTree>
    <p:extLst>
      <p:ext uri="{BB962C8B-B14F-4D97-AF65-F5344CB8AC3E}">
        <p14:creationId xmlns:p14="http://schemas.microsoft.com/office/powerpoint/2010/main" val="1546666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sılanan piller ve tabletler">
            <a:extLst>
              <a:ext uri="{FF2B5EF4-FFF2-40B4-BE49-F238E27FC236}">
                <a16:creationId xmlns:a16="http://schemas.microsoft.com/office/drawing/2014/main" id="{A88CC646-85CE-9BAA-DFBF-7969E6A9AA17}"/>
              </a:ext>
            </a:extLst>
          </p:cNvPr>
          <p:cNvPicPr>
            <a:picLocks noChangeAspect="1"/>
          </p:cNvPicPr>
          <p:nvPr/>
        </p:nvPicPr>
        <p:blipFill rotWithShape="1">
          <a:blip r:embed="rId2">
            <a:alphaModFix/>
          </a:blip>
          <a:srcRect l="21988" r="15775" b="-1"/>
          <a:stretch/>
        </p:blipFill>
        <p:spPr>
          <a:xfrm>
            <a:off x="5833976" y="10"/>
            <a:ext cx="6394152" cy="6857990"/>
          </a:xfrm>
          <a:prstGeom prst="rect">
            <a:avLst/>
          </a:prstGeom>
        </p:spPr>
      </p:pic>
      <p:grpSp>
        <p:nvGrpSpPr>
          <p:cNvPr id="24" name="Group 23">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25" name="Freeform: Shape 24">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Başlık 1">
            <a:extLst>
              <a:ext uri="{FF2B5EF4-FFF2-40B4-BE49-F238E27FC236}">
                <a16:creationId xmlns:a16="http://schemas.microsoft.com/office/drawing/2014/main" id="{42A06506-352D-CD85-FD8D-5DCE7EEBFC1F}"/>
              </a:ext>
            </a:extLst>
          </p:cNvPr>
          <p:cNvSpPr>
            <a:spLocks noGrp="1"/>
          </p:cNvSpPr>
          <p:nvPr>
            <p:ph type="title"/>
          </p:nvPr>
        </p:nvSpPr>
        <p:spPr>
          <a:xfrm>
            <a:off x="804672" y="798445"/>
            <a:ext cx="4803636" cy="1311664"/>
          </a:xfrm>
        </p:spPr>
        <p:txBody>
          <a:bodyPr anchor="b">
            <a:normAutofit/>
          </a:bodyPr>
          <a:lstStyle/>
          <a:p>
            <a:r>
              <a:rPr lang="tr-TR" sz="3600" dirty="0">
                <a:solidFill>
                  <a:srgbClr val="44546A"/>
                </a:solidFill>
              </a:rPr>
              <a:t>İlaç seçimi </a:t>
            </a:r>
          </a:p>
        </p:txBody>
      </p:sp>
      <p:sp>
        <p:nvSpPr>
          <p:cNvPr id="3" name="İçerik Yer Tutucusu 2">
            <a:extLst>
              <a:ext uri="{FF2B5EF4-FFF2-40B4-BE49-F238E27FC236}">
                <a16:creationId xmlns:a16="http://schemas.microsoft.com/office/drawing/2014/main" id="{4B4CA6EF-2CEC-16B9-3854-8095092F9D98}"/>
              </a:ext>
            </a:extLst>
          </p:cNvPr>
          <p:cNvSpPr>
            <a:spLocks noGrp="1"/>
          </p:cNvSpPr>
          <p:nvPr>
            <p:ph idx="1"/>
          </p:nvPr>
        </p:nvSpPr>
        <p:spPr>
          <a:xfrm>
            <a:off x="804672" y="2272143"/>
            <a:ext cx="4706803" cy="3788830"/>
          </a:xfrm>
        </p:spPr>
        <p:txBody>
          <a:bodyPr anchor="ctr">
            <a:normAutofit/>
          </a:bodyPr>
          <a:lstStyle/>
          <a:p>
            <a:r>
              <a:rPr lang="tr-TR" sz="1800" dirty="0">
                <a:solidFill>
                  <a:schemeClr val="tx2"/>
                </a:solidFill>
              </a:rPr>
              <a:t>Ek bir </a:t>
            </a:r>
            <a:r>
              <a:rPr lang="tr-TR" sz="1800" dirty="0" err="1">
                <a:solidFill>
                  <a:schemeClr val="tx2"/>
                </a:solidFill>
              </a:rPr>
              <a:t>bir</a:t>
            </a:r>
            <a:r>
              <a:rPr lang="tr-TR" sz="1800" dirty="0">
                <a:solidFill>
                  <a:schemeClr val="tx2"/>
                </a:solidFill>
              </a:rPr>
              <a:t> hastalığı olmayan hipertansif bireylerde;</a:t>
            </a:r>
          </a:p>
          <a:p>
            <a:pPr lvl="1"/>
            <a:r>
              <a:rPr lang="tr-TR" sz="1800" dirty="0">
                <a:solidFill>
                  <a:schemeClr val="tx2"/>
                </a:solidFill>
              </a:rPr>
              <a:t>Diüretikler </a:t>
            </a:r>
          </a:p>
          <a:p>
            <a:pPr lvl="1"/>
            <a:r>
              <a:rPr lang="tr-TR" sz="1800" dirty="0">
                <a:solidFill>
                  <a:schemeClr val="tx2"/>
                </a:solidFill>
              </a:rPr>
              <a:t>kalsiyum kanal </a:t>
            </a:r>
            <a:r>
              <a:rPr lang="tr-TR" sz="1800" dirty="0" err="1">
                <a:solidFill>
                  <a:schemeClr val="tx2"/>
                </a:solidFill>
              </a:rPr>
              <a:t>blokerleri</a:t>
            </a:r>
            <a:r>
              <a:rPr lang="tr-TR" sz="1800" dirty="0">
                <a:solidFill>
                  <a:schemeClr val="tx2"/>
                </a:solidFill>
              </a:rPr>
              <a:t> (KKB)</a:t>
            </a:r>
          </a:p>
          <a:p>
            <a:pPr lvl="1"/>
            <a:r>
              <a:rPr lang="tr-TR" sz="1800" dirty="0">
                <a:solidFill>
                  <a:schemeClr val="tx2"/>
                </a:solidFill>
              </a:rPr>
              <a:t>ACE </a:t>
            </a:r>
          </a:p>
          <a:p>
            <a:pPr lvl="1"/>
            <a:r>
              <a:rPr lang="tr-TR" sz="1800" dirty="0">
                <a:solidFill>
                  <a:schemeClr val="tx2"/>
                </a:solidFill>
              </a:rPr>
              <a:t>ARB herhangi biri ile veya kombinasyonu ile başlanabilir</a:t>
            </a:r>
          </a:p>
          <a:p>
            <a:pPr lvl="1"/>
            <a:r>
              <a:rPr lang="tr-TR" sz="1800" dirty="0">
                <a:solidFill>
                  <a:schemeClr val="tx2"/>
                </a:solidFill>
              </a:rPr>
              <a:t>Beta </a:t>
            </a:r>
            <a:r>
              <a:rPr lang="tr-TR" sz="1800" dirty="0" err="1">
                <a:solidFill>
                  <a:schemeClr val="tx2"/>
                </a:solidFill>
              </a:rPr>
              <a:t>blokerler</a:t>
            </a:r>
            <a:r>
              <a:rPr lang="tr-TR" sz="1800" dirty="0">
                <a:solidFill>
                  <a:schemeClr val="tx2"/>
                </a:solidFill>
              </a:rPr>
              <a:t>,</a:t>
            </a:r>
          </a:p>
          <a:p>
            <a:pPr lvl="2">
              <a:buFont typeface="Wingdings" panose="05000000000000000000" pitchFamily="2" charset="2"/>
              <a:buChar char="ü"/>
            </a:pPr>
            <a:r>
              <a:rPr lang="tr-TR" sz="1800" dirty="0">
                <a:solidFill>
                  <a:schemeClr val="tx2"/>
                </a:solidFill>
              </a:rPr>
              <a:t> atriyal fibrilasyon</a:t>
            </a:r>
          </a:p>
          <a:p>
            <a:pPr lvl="2">
              <a:buFont typeface="Wingdings" panose="05000000000000000000" pitchFamily="2" charset="2"/>
              <a:buChar char="ü"/>
            </a:pPr>
            <a:r>
              <a:rPr lang="tr-TR" sz="1800" dirty="0">
                <a:solidFill>
                  <a:schemeClr val="tx2"/>
                </a:solidFill>
              </a:rPr>
              <a:t> kalp yetmezliği </a:t>
            </a:r>
          </a:p>
          <a:p>
            <a:pPr lvl="2">
              <a:buFont typeface="Wingdings" panose="05000000000000000000" pitchFamily="2" charset="2"/>
              <a:buChar char="ü"/>
            </a:pPr>
            <a:r>
              <a:rPr lang="tr-TR" sz="1800" dirty="0">
                <a:solidFill>
                  <a:schemeClr val="tx2"/>
                </a:solidFill>
              </a:rPr>
              <a:t>koroner arter hastalığı</a:t>
            </a:r>
          </a:p>
        </p:txBody>
      </p:sp>
    </p:spTree>
    <p:extLst>
      <p:ext uri="{BB962C8B-B14F-4D97-AF65-F5344CB8AC3E}">
        <p14:creationId xmlns:p14="http://schemas.microsoft.com/office/powerpoint/2010/main" val="2800845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04FFE22-E689-7AAE-1F88-574F11E11977}"/>
              </a:ext>
            </a:extLst>
          </p:cNvPr>
          <p:cNvSpPr>
            <a:spLocks noGrp="1"/>
          </p:cNvSpPr>
          <p:nvPr>
            <p:ph type="title"/>
          </p:nvPr>
        </p:nvSpPr>
        <p:spPr>
          <a:xfrm>
            <a:off x="757989" y="802955"/>
            <a:ext cx="10314092" cy="695005"/>
          </a:xfrm>
        </p:spPr>
        <p:txBody>
          <a:bodyPr anchor="b">
            <a:normAutofit/>
          </a:bodyPr>
          <a:lstStyle/>
          <a:p>
            <a:r>
              <a:rPr lang="tr-TR" sz="3600" dirty="0">
                <a:solidFill>
                  <a:schemeClr val="tx2"/>
                </a:solidFill>
              </a:rPr>
              <a:t>İlaç seçimi </a:t>
            </a:r>
          </a:p>
        </p:txBody>
      </p:sp>
      <p:pic>
        <p:nvPicPr>
          <p:cNvPr id="5" name="İçerik Yer Tutucusu 4" descr="tablo içeren bir resim&#10;&#10;Açıklama otomatik olarak oluşturuldu">
            <a:extLst>
              <a:ext uri="{FF2B5EF4-FFF2-40B4-BE49-F238E27FC236}">
                <a16:creationId xmlns:a16="http://schemas.microsoft.com/office/drawing/2014/main" id="{932C8EF5-93A6-9994-FCAC-1F96F51A4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58" y="1855982"/>
            <a:ext cx="5470079" cy="4458115"/>
          </a:xfrm>
          <a:prstGeom prst="rect">
            <a:avLst/>
          </a:prstGeom>
        </p:spPr>
      </p:pic>
      <p:grpSp>
        <p:nvGrpSpPr>
          <p:cNvPr id="16" name="Group 15">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17" name="Freeform: Shape 16">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Resim 6" descr="tablo içeren bir resim&#10;&#10;Açıklama otomatik olarak oluşturuldu">
            <a:extLst>
              <a:ext uri="{FF2B5EF4-FFF2-40B4-BE49-F238E27FC236}">
                <a16:creationId xmlns:a16="http://schemas.microsoft.com/office/drawing/2014/main" id="{8C48730C-F4DC-449D-953A-B3B8F0E4D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220" y="2068458"/>
            <a:ext cx="6136791" cy="4219043"/>
          </a:xfrm>
          <a:prstGeom prst="rect">
            <a:avLst/>
          </a:prstGeom>
        </p:spPr>
      </p:pic>
      <p:pic>
        <p:nvPicPr>
          <p:cNvPr id="9" name="Resim 8">
            <a:extLst>
              <a:ext uri="{FF2B5EF4-FFF2-40B4-BE49-F238E27FC236}">
                <a16:creationId xmlns:a16="http://schemas.microsoft.com/office/drawing/2014/main" id="{AF17ED6B-F8A1-4DD1-1709-12E1FB1C81D3}"/>
              </a:ext>
            </a:extLst>
          </p:cNvPr>
          <p:cNvPicPr>
            <a:picLocks noChangeAspect="1"/>
          </p:cNvPicPr>
          <p:nvPr/>
        </p:nvPicPr>
        <p:blipFill>
          <a:blip r:embed="rId4"/>
          <a:stretch>
            <a:fillRect/>
          </a:stretch>
        </p:blipFill>
        <p:spPr>
          <a:xfrm>
            <a:off x="7483642" y="6521665"/>
            <a:ext cx="4249398" cy="333484"/>
          </a:xfrm>
          <a:prstGeom prst="rect">
            <a:avLst/>
          </a:prstGeom>
        </p:spPr>
      </p:pic>
    </p:spTree>
    <p:extLst>
      <p:ext uri="{BB962C8B-B14F-4D97-AF65-F5344CB8AC3E}">
        <p14:creationId xmlns:p14="http://schemas.microsoft.com/office/powerpoint/2010/main" val="3352588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0A6DCC9-EF17-E6B3-908B-A0E53FEC7C71}"/>
              </a:ext>
            </a:extLst>
          </p:cNvPr>
          <p:cNvSpPr>
            <a:spLocks noGrp="1"/>
          </p:cNvSpPr>
          <p:nvPr>
            <p:ph type="title"/>
          </p:nvPr>
        </p:nvSpPr>
        <p:spPr>
          <a:xfrm>
            <a:off x="8325852" y="1118937"/>
            <a:ext cx="3404937" cy="2683187"/>
          </a:xfrm>
        </p:spPr>
        <p:txBody>
          <a:bodyPr vert="horz" lIns="91440" tIns="45720" rIns="91440" bIns="45720" rtlCol="0" anchor="b">
            <a:normAutofit/>
          </a:bodyPr>
          <a:lstStyle/>
          <a:p>
            <a:r>
              <a:rPr lang="en-US" sz="4000" kern="1200">
                <a:solidFill>
                  <a:schemeClr val="tx2"/>
                </a:solidFill>
                <a:latin typeface="+mj-lt"/>
                <a:ea typeface="+mj-ea"/>
                <a:cs typeface="+mj-cs"/>
              </a:rPr>
              <a:t>İlaç seçimi </a:t>
            </a:r>
          </a:p>
        </p:txBody>
      </p:sp>
      <p:grpSp>
        <p:nvGrpSpPr>
          <p:cNvPr id="14" name="Group 13">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15" name="Freeform: Shape 14">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çerik Yer Tutucusu 4">
            <a:extLst>
              <a:ext uri="{FF2B5EF4-FFF2-40B4-BE49-F238E27FC236}">
                <a16:creationId xmlns:a16="http://schemas.microsoft.com/office/drawing/2014/main" id="{C49C6130-28A9-26EA-80A4-39D8359E05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8903" y="547436"/>
            <a:ext cx="6860865" cy="5763127"/>
          </a:xfrm>
          <a:prstGeom prst="rect">
            <a:avLst/>
          </a:prstGeom>
        </p:spPr>
      </p:pic>
      <p:grpSp>
        <p:nvGrpSpPr>
          <p:cNvPr id="20" name="Group 19">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21" name="Freeform: Shape 20">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Resim 8">
            <a:extLst>
              <a:ext uri="{FF2B5EF4-FFF2-40B4-BE49-F238E27FC236}">
                <a16:creationId xmlns:a16="http://schemas.microsoft.com/office/drawing/2014/main" id="{99234F3E-1B55-B44C-EF3E-BBE1A45F1186}"/>
              </a:ext>
            </a:extLst>
          </p:cNvPr>
          <p:cNvPicPr>
            <a:picLocks noChangeAspect="1"/>
          </p:cNvPicPr>
          <p:nvPr/>
        </p:nvPicPr>
        <p:blipFill>
          <a:blip r:embed="rId4"/>
          <a:stretch>
            <a:fillRect/>
          </a:stretch>
        </p:blipFill>
        <p:spPr>
          <a:xfrm>
            <a:off x="7688179" y="6331275"/>
            <a:ext cx="4500775" cy="506012"/>
          </a:xfrm>
          <a:prstGeom prst="rect">
            <a:avLst/>
          </a:prstGeom>
        </p:spPr>
      </p:pic>
    </p:spTree>
    <p:extLst>
      <p:ext uri="{BB962C8B-B14F-4D97-AF65-F5344CB8AC3E}">
        <p14:creationId xmlns:p14="http://schemas.microsoft.com/office/powerpoint/2010/main" val="4121867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E18867-6D1B-A01C-D117-E7029B3E2055}"/>
              </a:ext>
            </a:extLst>
          </p:cNvPr>
          <p:cNvSpPr>
            <a:spLocks noGrp="1"/>
          </p:cNvSpPr>
          <p:nvPr>
            <p:ph type="title"/>
          </p:nvPr>
        </p:nvSpPr>
        <p:spPr/>
        <p:txBody>
          <a:bodyPr/>
          <a:lstStyle/>
          <a:p>
            <a:r>
              <a:rPr lang="tr-TR" dirty="0">
                <a:solidFill>
                  <a:srgbClr val="44546A"/>
                </a:solidFill>
              </a:rPr>
              <a:t>İlaç seçimi </a:t>
            </a:r>
          </a:p>
        </p:txBody>
      </p:sp>
      <p:graphicFrame>
        <p:nvGraphicFramePr>
          <p:cNvPr id="7" name="İçerik Yer Tutucusu 2">
            <a:extLst>
              <a:ext uri="{FF2B5EF4-FFF2-40B4-BE49-F238E27FC236}">
                <a16:creationId xmlns:a16="http://schemas.microsoft.com/office/drawing/2014/main" id="{38E3A60F-E04E-6631-870C-9DDA05E16F07}"/>
              </a:ext>
            </a:extLst>
          </p:cNvPr>
          <p:cNvGraphicFramePr>
            <a:graphicFrameLocks noGrp="1"/>
          </p:cNvGraphicFramePr>
          <p:nvPr>
            <p:ph idx="1"/>
            <p:extLst>
              <p:ext uri="{D42A27DB-BD31-4B8C-83A1-F6EECF244321}">
                <p14:modId xmlns:p14="http://schemas.microsoft.com/office/powerpoint/2010/main" val="14156105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a:extLst>
              <a:ext uri="{FF2B5EF4-FFF2-40B4-BE49-F238E27FC236}">
                <a16:creationId xmlns:a16="http://schemas.microsoft.com/office/drawing/2014/main" id="{7C32A02D-5540-A708-7A65-AA5B8B5357F6}"/>
              </a:ext>
            </a:extLst>
          </p:cNvPr>
          <p:cNvPicPr>
            <a:picLocks noChangeAspect="1"/>
          </p:cNvPicPr>
          <p:nvPr/>
        </p:nvPicPr>
        <p:blipFill>
          <a:blip r:embed="rId7"/>
          <a:stretch>
            <a:fillRect/>
          </a:stretch>
        </p:blipFill>
        <p:spPr>
          <a:xfrm>
            <a:off x="5742605" y="6351988"/>
            <a:ext cx="6584251" cy="506012"/>
          </a:xfrm>
          <a:prstGeom prst="rect">
            <a:avLst/>
          </a:prstGeom>
        </p:spPr>
      </p:pic>
    </p:spTree>
    <p:extLst>
      <p:ext uri="{BB962C8B-B14F-4D97-AF65-F5344CB8AC3E}">
        <p14:creationId xmlns:p14="http://schemas.microsoft.com/office/powerpoint/2010/main" val="21740002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F2938C1-D657-B3F0-A19E-EB0A059A1341}"/>
              </a:ext>
            </a:extLst>
          </p:cNvPr>
          <p:cNvSpPr>
            <a:spLocks noGrp="1"/>
          </p:cNvSpPr>
          <p:nvPr>
            <p:ph type="title"/>
          </p:nvPr>
        </p:nvSpPr>
        <p:spPr>
          <a:xfrm>
            <a:off x="804672" y="802955"/>
            <a:ext cx="4766330" cy="1454051"/>
          </a:xfrm>
        </p:spPr>
        <p:txBody>
          <a:bodyPr>
            <a:normAutofit/>
          </a:bodyPr>
          <a:lstStyle/>
          <a:p>
            <a:r>
              <a:rPr lang="tr-TR" sz="3600">
                <a:solidFill>
                  <a:schemeClr val="tx2"/>
                </a:solidFill>
              </a:rPr>
              <a:t>İlaç seçimi </a:t>
            </a:r>
          </a:p>
        </p:txBody>
      </p:sp>
      <p:sp>
        <p:nvSpPr>
          <p:cNvPr id="3" name="İçerik Yer Tutucusu 2">
            <a:extLst>
              <a:ext uri="{FF2B5EF4-FFF2-40B4-BE49-F238E27FC236}">
                <a16:creationId xmlns:a16="http://schemas.microsoft.com/office/drawing/2014/main" id="{066D1B92-957E-2248-7D90-02445FC852AA}"/>
              </a:ext>
            </a:extLst>
          </p:cNvPr>
          <p:cNvSpPr>
            <a:spLocks noGrp="1"/>
          </p:cNvSpPr>
          <p:nvPr>
            <p:ph idx="1"/>
          </p:nvPr>
        </p:nvSpPr>
        <p:spPr>
          <a:xfrm>
            <a:off x="804672" y="2421683"/>
            <a:ext cx="4765949" cy="3353476"/>
          </a:xfrm>
        </p:spPr>
        <p:txBody>
          <a:bodyPr anchor="t">
            <a:normAutofit/>
          </a:bodyPr>
          <a:lstStyle/>
          <a:p>
            <a:r>
              <a:rPr lang="tr-TR" sz="1700" dirty="0">
                <a:solidFill>
                  <a:schemeClr val="tx2"/>
                </a:solidFill>
              </a:rPr>
              <a:t>Şu iki durumda kombinasyon tedavisi endikasyonu doğar; </a:t>
            </a:r>
          </a:p>
          <a:p>
            <a:r>
              <a:rPr lang="tr-TR" sz="1700" dirty="0">
                <a:solidFill>
                  <a:schemeClr val="tx2"/>
                </a:solidFill>
              </a:rPr>
              <a:t>Tanı anında sistolik kan basıncı </a:t>
            </a:r>
            <a:r>
              <a:rPr lang="tr-TR" sz="1700" b="1" dirty="0">
                <a:solidFill>
                  <a:schemeClr val="tx2"/>
                </a:solidFill>
              </a:rPr>
              <a:t>hedef kan basıncından ≥20 mmHg yüksek </a:t>
            </a:r>
            <a:r>
              <a:rPr lang="tr-TR" sz="1700" dirty="0">
                <a:solidFill>
                  <a:schemeClr val="tx2"/>
                </a:solidFill>
              </a:rPr>
              <a:t>ve/veya diyastolik kan basıncı </a:t>
            </a:r>
            <a:r>
              <a:rPr lang="tr-TR" sz="1700" b="1" dirty="0">
                <a:solidFill>
                  <a:schemeClr val="tx2"/>
                </a:solidFill>
              </a:rPr>
              <a:t>hedef kan basıncından ≥10 mmHg </a:t>
            </a:r>
            <a:r>
              <a:rPr lang="tr-TR" sz="1700" dirty="0">
                <a:solidFill>
                  <a:schemeClr val="tx2"/>
                </a:solidFill>
              </a:rPr>
              <a:t>yüksekse, ya da </a:t>
            </a:r>
            <a:r>
              <a:rPr lang="tr-TR" sz="1700" b="1" dirty="0">
                <a:solidFill>
                  <a:schemeClr val="tx2"/>
                </a:solidFill>
              </a:rPr>
              <a:t>kan basıncı &gt;140/90 mmHg ise t</a:t>
            </a:r>
            <a:r>
              <a:rPr lang="tr-TR" sz="1700" dirty="0">
                <a:solidFill>
                  <a:schemeClr val="tx2"/>
                </a:solidFill>
              </a:rPr>
              <a:t>edaviye </a:t>
            </a:r>
            <a:r>
              <a:rPr lang="tr-TR" sz="1700" b="1" dirty="0">
                <a:solidFill>
                  <a:schemeClr val="tx2"/>
                </a:solidFill>
              </a:rPr>
              <a:t>iki ilaç kombinasyonu </a:t>
            </a:r>
            <a:r>
              <a:rPr lang="tr-TR" sz="1700" dirty="0">
                <a:solidFill>
                  <a:schemeClr val="tx2"/>
                </a:solidFill>
              </a:rPr>
              <a:t>ile başlanması önerilir.</a:t>
            </a:r>
          </a:p>
          <a:p>
            <a:r>
              <a:rPr lang="tr-TR" sz="1700" dirty="0">
                <a:solidFill>
                  <a:schemeClr val="tx2"/>
                </a:solidFill>
              </a:rPr>
              <a:t> Tek bir ajan kullanan hastaların %25’inde tedavinin birinci yılında, %40’ında ise beşinci yılının sonunda kan basıncı yükselmeye başlar. Bu durumda da yine kombinasyon tedavisi önerilir</a:t>
            </a:r>
          </a:p>
        </p:txBody>
      </p:sp>
      <p:grpSp>
        <p:nvGrpSpPr>
          <p:cNvPr id="14"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Resim 4">
            <a:extLst>
              <a:ext uri="{FF2B5EF4-FFF2-40B4-BE49-F238E27FC236}">
                <a16:creationId xmlns:a16="http://schemas.microsoft.com/office/drawing/2014/main" id="{9726AB15-9F67-FF1D-CDB3-CD86517E9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379" y="645201"/>
            <a:ext cx="5754624" cy="5567598"/>
          </a:xfrm>
          <a:prstGeom prst="rect">
            <a:avLst/>
          </a:prstGeom>
        </p:spPr>
      </p:pic>
      <p:pic>
        <p:nvPicPr>
          <p:cNvPr id="6" name="Resim 5">
            <a:extLst>
              <a:ext uri="{FF2B5EF4-FFF2-40B4-BE49-F238E27FC236}">
                <a16:creationId xmlns:a16="http://schemas.microsoft.com/office/drawing/2014/main" id="{15EB7D91-A70F-7C2B-027A-47D41CB71241}"/>
              </a:ext>
            </a:extLst>
          </p:cNvPr>
          <p:cNvPicPr>
            <a:picLocks noChangeAspect="1"/>
          </p:cNvPicPr>
          <p:nvPr/>
        </p:nvPicPr>
        <p:blipFill>
          <a:blip r:embed="rId4"/>
          <a:stretch>
            <a:fillRect/>
          </a:stretch>
        </p:blipFill>
        <p:spPr>
          <a:xfrm>
            <a:off x="6903939" y="6489525"/>
            <a:ext cx="4249398" cy="333484"/>
          </a:xfrm>
          <a:prstGeom prst="rect">
            <a:avLst/>
          </a:prstGeom>
        </p:spPr>
      </p:pic>
    </p:spTree>
    <p:extLst>
      <p:ext uri="{BB962C8B-B14F-4D97-AF65-F5344CB8AC3E}">
        <p14:creationId xmlns:p14="http://schemas.microsoft.com/office/powerpoint/2010/main" val="18363752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71478074-F07B-B231-51EF-7A6EFCCB60AE}"/>
              </a:ext>
            </a:extLst>
          </p:cNvPr>
          <p:cNvSpPr>
            <a:spLocks noGrp="1"/>
          </p:cNvSpPr>
          <p:nvPr>
            <p:ph type="title"/>
          </p:nvPr>
        </p:nvSpPr>
        <p:spPr>
          <a:xfrm>
            <a:off x="1179226" y="1594707"/>
            <a:ext cx="9833548" cy="1325563"/>
          </a:xfrm>
        </p:spPr>
        <p:txBody>
          <a:bodyPr anchor="b">
            <a:normAutofit/>
          </a:bodyPr>
          <a:lstStyle/>
          <a:p>
            <a:pPr algn="ctr"/>
            <a:r>
              <a:rPr lang="tr-TR" sz="3600">
                <a:solidFill>
                  <a:schemeClr val="tx2"/>
                </a:solidFill>
              </a:rPr>
              <a:t>İlaç seçimi </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72DBDA3E-35A4-A623-169F-C357A779DAA5}"/>
              </a:ext>
            </a:extLst>
          </p:cNvPr>
          <p:cNvSpPr>
            <a:spLocks noGrp="1"/>
          </p:cNvSpPr>
          <p:nvPr>
            <p:ph idx="1"/>
          </p:nvPr>
        </p:nvSpPr>
        <p:spPr>
          <a:xfrm>
            <a:off x="1179226" y="3329677"/>
            <a:ext cx="9833548" cy="2457269"/>
          </a:xfrm>
        </p:spPr>
        <p:txBody>
          <a:bodyPr>
            <a:normAutofit/>
          </a:bodyPr>
          <a:lstStyle/>
          <a:p>
            <a:endParaRPr lang="tr-TR" sz="1500" dirty="0">
              <a:solidFill>
                <a:schemeClr val="tx2"/>
              </a:solidFill>
            </a:endParaRPr>
          </a:p>
          <a:p>
            <a:r>
              <a:rPr lang="tr-TR" sz="1500" dirty="0">
                <a:solidFill>
                  <a:schemeClr val="tx2"/>
                </a:solidFill>
              </a:rPr>
              <a:t>İlaç seçiminde </a:t>
            </a:r>
            <a:r>
              <a:rPr lang="tr-TR" sz="1500" b="1" dirty="0">
                <a:solidFill>
                  <a:schemeClr val="tx2"/>
                </a:solidFill>
              </a:rPr>
              <a:t>ilaçların etki ve yan etkilerine </a:t>
            </a:r>
            <a:r>
              <a:rPr lang="tr-TR" sz="1500" dirty="0">
                <a:solidFill>
                  <a:schemeClr val="tx2"/>
                </a:solidFill>
              </a:rPr>
              <a:t>de dikkat edilmelidir.</a:t>
            </a:r>
          </a:p>
          <a:p>
            <a:r>
              <a:rPr lang="tr-TR" sz="1500" dirty="0">
                <a:solidFill>
                  <a:schemeClr val="tx2"/>
                </a:solidFill>
              </a:rPr>
              <a:t>Günde tek doz kullanılan ve </a:t>
            </a:r>
            <a:r>
              <a:rPr lang="tr-TR" sz="1500" b="1" dirty="0">
                <a:solidFill>
                  <a:schemeClr val="tx2"/>
                </a:solidFill>
              </a:rPr>
              <a:t>24 saat etkinliği olan ilaçlar </a:t>
            </a:r>
            <a:r>
              <a:rPr lang="tr-TR" sz="1500" dirty="0">
                <a:solidFill>
                  <a:schemeClr val="tx2"/>
                </a:solidFill>
              </a:rPr>
              <a:t>tercih edilmelidir</a:t>
            </a:r>
          </a:p>
          <a:p>
            <a:r>
              <a:rPr lang="tr-TR" sz="1500" dirty="0">
                <a:solidFill>
                  <a:schemeClr val="tx2"/>
                </a:solidFill>
              </a:rPr>
              <a:t>Tek bir ilacı maksimum dozda kullanmak yerine, </a:t>
            </a:r>
            <a:r>
              <a:rPr lang="tr-TR" sz="1500" b="1" dirty="0">
                <a:solidFill>
                  <a:schemeClr val="tx2"/>
                </a:solidFill>
              </a:rPr>
              <a:t>birden çok ilacın daha düşük dozlarının kombinasyonu </a:t>
            </a:r>
            <a:r>
              <a:rPr lang="tr-TR" sz="1500" dirty="0">
                <a:solidFill>
                  <a:schemeClr val="tx2"/>
                </a:solidFill>
              </a:rPr>
              <a:t>önerilir</a:t>
            </a:r>
          </a:p>
          <a:p>
            <a:r>
              <a:rPr lang="tr-TR" sz="1500" dirty="0">
                <a:solidFill>
                  <a:schemeClr val="tx2"/>
                </a:solidFill>
              </a:rPr>
              <a:t>İlaç seçiminde </a:t>
            </a:r>
            <a:r>
              <a:rPr lang="tr-TR" sz="1500" b="1" dirty="0">
                <a:solidFill>
                  <a:schemeClr val="tx2"/>
                </a:solidFill>
              </a:rPr>
              <a:t>ilaç kontrendikasyonları, hasta cevabı ve tolere edilebilirlik </a:t>
            </a:r>
            <a:r>
              <a:rPr lang="tr-TR" sz="1500" dirty="0">
                <a:solidFill>
                  <a:schemeClr val="tx2"/>
                </a:solidFill>
              </a:rPr>
              <a:t>dikkate alınmalıdır </a:t>
            </a:r>
          </a:p>
          <a:p>
            <a:r>
              <a:rPr lang="tr-TR" sz="1500" dirty="0">
                <a:solidFill>
                  <a:schemeClr val="tx2"/>
                </a:solidFill>
              </a:rPr>
              <a:t>Eğer kan basıncı </a:t>
            </a:r>
            <a:r>
              <a:rPr lang="tr-TR" sz="1500" b="1" dirty="0">
                <a:solidFill>
                  <a:schemeClr val="tx2"/>
                </a:solidFill>
                <a:highlight>
                  <a:srgbClr val="FFFF00"/>
                </a:highlight>
              </a:rPr>
              <a:t>yeterli dozda verilen ve biri diüretik olan en az üç ilaçla kontrol edilemiyorsa</a:t>
            </a:r>
            <a:r>
              <a:rPr lang="tr-TR" sz="1500" dirty="0">
                <a:solidFill>
                  <a:schemeClr val="tx2"/>
                </a:solidFill>
                <a:highlight>
                  <a:srgbClr val="FFFF00"/>
                </a:highlight>
              </a:rPr>
              <a:t>, hastada </a:t>
            </a:r>
            <a:r>
              <a:rPr lang="tr-TR" sz="1500" b="1" dirty="0">
                <a:solidFill>
                  <a:schemeClr val="tx2"/>
                </a:solidFill>
                <a:highlight>
                  <a:srgbClr val="FFFF00"/>
                </a:highlight>
              </a:rPr>
              <a:t>dirençli hipertansiyon veya sekonder hipertansiyon </a:t>
            </a:r>
            <a:r>
              <a:rPr lang="tr-TR" sz="1500" dirty="0">
                <a:solidFill>
                  <a:schemeClr val="tx2"/>
                </a:solidFill>
              </a:rPr>
              <a:t>var olduğu düşünülmeli ve bu durumda </a:t>
            </a:r>
            <a:r>
              <a:rPr lang="tr-TR" sz="1500" b="1" dirty="0">
                <a:solidFill>
                  <a:schemeClr val="tx2"/>
                </a:solidFill>
                <a:highlight>
                  <a:srgbClr val="FFFF00"/>
                </a:highlight>
              </a:rPr>
              <a:t>uzman hekime sevk </a:t>
            </a:r>
            <a:r>
              <a:rPr lang="tr-TR" sz="1500" dirty="0">
                <a:solidFill>
                  <a:schemeClr val="tx2"/>
                </a:solidFill>
              </a:rPr>
              <a:t>veya diğer tedaviler gündeme alınmalıdır</a:t>
            </a:r>
          </a:p>
          <a:p>
            <a:endParaRPr lang="tr-TR" sz="1500" dirty="0">
              <a:solidFill>
                <a:schemeClr val="tx2"/>
              </a:solidFill>
            </a:endParaRPr>
          </a:p>
          <a:p>
            <a:endParaRPr lang="tr-TR" sz="15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228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B745439-AB2B-4A21-FE69-AE0713E6F487}"/>
              </a:ext>
            </a:extLst>
          </p:cNvPr>
          <p:cNvSpPr>
            <a:spLocks noGrp="1"/>
          </p:cNvSpPr>
          <p:nvPr>
            <p:ph type="title"/>
          </p:nvPr>
        </p:nvSpPr>
        <p:spPr>
          <a:xfrm>
            <a:off x="804672" y="802955"/>
            <a:ext cx="4766330" cy="1454051"/>
          </a:xfrm>
        </p:spPr>
        <p:txBody>
          <a:bodyPr>
            <a:normAutofit/>
          </a:bodyPr>
          <a:lstStyle/>
          <a:p>
            <a:r>
              <a:rPr lang="tr-TR" sz="3600">
                <a:solidFill>
                  <a:schemeClr val="tx2"/>
                </a:solidFill>
              </a:rPr>
              <a:t>TANIM</a:t>
            </a:r>
            <a:br>
              <a:rPr lang="tr-TR" sz="3600">
                <a:solidFill>
                  <a:schemeClr val="tx2"/>
                </a:solidFill>
              </a:rPr>
            </a:br>
            <a:endParaRPr lang="tr-TR" sz="3600">
              <a:solidFill>
                <a:schemeClr val="tx2"/>
              </a:solidFill>
            </a:endParaRPr>
          </a:p>
        </p:txBody>
      </p:sp>
      <p:sp>
        <p:nvSpPr>
          <p:cNvPr id="3" name="İçerik Yer Tutucusu 2">
            <a:extLst>
              <a:ext uri="{FF2B5EF4-FFF2-40B4-BE49-F238E27FC236}">
                <a16:creationId xmlns:a16="http://schemas.microsoft.com/office/drawing/2014/main" id="{6403C4A9-5EB3-387B-6C2F-E33A68ECDBE6}"/>
              </a:ext>
            </a:extLst>
          </p:cNvPr>
          <p:cNvSpPr>
            <a:spLocks noGrp="1"/>
          </p:cNvSpPr>
          <p:nvPr>
            <p:ph idx="1"/>
          </p:nvPr>
        </p:nvSpPr>
        <p:spPr>
          <a:xfrm>
            <a:off x="804672" y="2421683"/>
            <a:ext cx="4765949" cy="3353476"/>
          </a:xfrm>
        </p:spPr>
        <p:txBody>
          <a:bodyPr anchor="t">
            <a:normAutofit/>
          </a:bodyPr>
          <a:lstStyle/>
          <a:p>
            <a:endParaRPr lang="tr-TR" sz="1800">
              <a:solidFill>
                <a:schemeClr val="tx2"/>
              </a:solidFill>
            </a:endParaRPr>
          </a:p>
          <a:p>
            <a:endParaRPr lang="tr-TR" sz="1800">
              <a:solidFill>
                <a:schemeClr val="tx2"/>
              </a:solidFill>
            </a:endParaRPr>
          </a:p>
          <a:p>
            <a:r>
              <a:rPr lang="tr-TR" sz="1800">
                <a:solidFill>
                  <a:schemeClr val="tx2"/>
                </a:solidFill>
              </a:rPr>
              <a:t>Erişkinlerde </a:t>
            </a:r>
            <a:r>
              <a:rPr lang="tr-TR" sz="1800" b="1">
                <a:solidFill>
                  <a:schemeClr val="tx2"/>
                </a:solidFill>
              </a:rPr>
              <a:t>hekim </a:t>
            </a:r>
            <a:r>
              <a:rPr lang="tr-TR" sz="1800">
                <a:solidFill>
                  <a:schemeClr val="tx2"/>
                </a:solidFill>
              </a:rPr>
              <a:t>tarafından yapılan </a:t>
            </a:r>
            <a:r>
              <a:rPr lang="tr-TR" sz="1800" b="1">
                <a:solidFill>
                  <a:schemeClr val="tx2"/>
                </a:solidFill>
              </a:rPr>
              <a:t>tekrarlanan klinik ölçümler </a:t>
            </a:r>
            <a:r>
              <a:rPr lang="tr-TR" sz="1800">
                <a:solidFill>
                  <a:schemeClr val="tx2"/>
                </a:solidFill>
              </a:rPr>
              <a:t>ile sistolik kan basıncı </a:t>
            </a:r>
            <a:r>
              <a:rPr lang="tr-TR" sz="1800" b="1">
                <a:solidFill>
                  <a:schemeClr val="tx2"/>
                </a:solidFill>
              </a:rPr>
              <a:t>≥140 mmHg </a:t>
            </a:r>
            <a:r>
              <a:rPr lang="tr-TR" sz="1800">
                <a:solidFill>
                  <a:schemeClr val="tx2"/>
                </a:solidFill>
              </a:rPr>
              <a:t>ve/veya diyastolik kan basıncı </a:t>
            </a:r>
            <a:r>
              <a:rPr lang="tr-TR" sz="1800" b="1">
                <a:solidFill>
                  <a:schemeClr val="tx2"/>
                </a:solidFill>
              </a:rPr>
              <a:t>≥90 mmHg </a:t>
            </a:r>
            <a:r>
              <a:rPr lang="tr-TR" sz="1800">
                <a:solidFill>
                  <a:schemeClr val="tx2"/>
                </a:solidFill>
              </a:rPr>
              <a:t>olması hipertansiyon olarak tanımlanır</a:t>
            </a:r>
          </a:p>
        </p:txBody>
      </p:sp>
      <p:grpSp>
        <p:nvGrpSpPr>
          <p:cNvPr id="16" name="Group 1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7" name="Freeform: Shape 1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Resim 6" descr="cihaz, kol saati, ölçü aleti içeren bir resim&#10;&#10;Açıklama otomatik olarak oluşturuldu">
            <a:extLst>
              <a:ext uri="{FF2B5EF4-FFF2-40B4-BE49-F238E27FC236}">
                <a16:creationId xmlns:a16="http://schemas.microsoft.com/office/drawing/2014/main" id="{9334CA82-5B72-E372-EAE1-8B54C77DD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392" y="2513480"/>
            <a:ext cx="4142232" cy="2754584"/>
          </a:xfrm>
          <a:prstGeom prst="rect">
            <a:avLst/>
          </a:prstGeom>
        </p:spPr>
      </p:pic>
      <p:sp>
        <p:nvSpPr>
          <p:cNvPr id="8" name="Metin kutusu 7">
            <a:extLst>
              <a:ext uri="{FF2B5EF4-FFF2-40B4-BE49-F238E27FC236}">
                <a16:creationId xmlns:a16="http://schemas.microsoft.com/office/drawing/2014/main" id="{04C0D93C-AC0F-8A0A-7F53-FE92BFCEFBDD}"/>
              </a:ext>
            </a:extLst>
          </p:cNvPr>
          <p:cNvSpPr txBox="1"/>
          <p:nvPr/>
        </p:nvSpPr>
        <p:spPr>
          <a:xfrm>
            <a:off x="148709" y="6396335"/>
            <a:ext cx="11433131" cy="461665"/>
          </a:xfrm>
          <a:prstGeom prst="rect">
            <a:avLst/>
          </a:prstGeom>
          <a:noFill/>
        </p:spPr>
        <p:txBody>
          <a:bodyPr wrap="square">
            <a:spAutoFit/>
          </a:bodyPr>
          <a:lstStyle/>
          <a:p>
            <a:r>
              <a:rPr lang="tr-TR" sz="1200" b="0" i="0" dirty="0">
                <a:solidFill>
                  <a:srgbClr val="212121"/>
                </a:solidFill>
                <a:effectLst/>
                <a:latin typeface="BlinkMacSystemFont"/>
              </a:rPr>
              <a:t>Aydoğdu S, Güler K, Bayram F, Altun B, Derici Ü, Abacı A, </a:t>
            </a:r>
            <a:r>
              <a:rPr lang="tr-TR" sz="1200" b="0" i="0" dirty="0" err="1">
                <a:solidFill>
                  <a:srgbClr val="212121"/>
                </a:solidFill>
                <a:effectLst/>
                <a:latin typeface="BlinkMacSystemFont"/>
              </a:rPr>
              <a:t>Tükek</a:t>
            </a:r>
            <a:r>
              <a:rPr lang="tr-TR" sz="1200" b="0" i="0" dirty="0">
                <a:solidFill>
                  <a:srgbClr val="212121"/>
                </a:solidFill>
                <a:effectLst/>
                <a:latin typeface="BlinkMacSystemFont"/>
              </a:rPr>
              <a:t> T, Sabuncu T, Arıcı M, Erdem Y, </a:t>
            </a:r>
            <a:r>
              <a:rPr lang="tr-TR" sz="1200" b="0" i="0" dirty="0" err="1">
                <a:solidFill>
                  <a:srgbClr val="212121"/>
                </a:solidFill>
                <a:effectLst/>
                <a:latin typeface="BlinkMacSystemFont"/>
              </a:rPr>
              <a:t>Özin</a:t>
            </a:r>
            <a:r>
              <a:rPr lang="tr-TR" sz="1200" b="0" i="0" dirty="0">
                <a:solidFill>
                  <a:srgbClr val="212121"/>
                </a:solidFill>
                <a:effectLst/>
                <a:latin typeface="BlinkMacSystemFont"/>
              </a:rPr>
              <a:t> B, Sahin İ, Ertürk Ş, </a:t>
            </a:r>
            <a:r>
              <a:rPr lang="tr-TR" sz="1200" b="0" i="0" dirty="0" err="1">
                <a:solidFill>
                  <a:srgbClr val="212121"/>
                </a:solidFill>
                <a:effectLst/>
                <a:latin typeface="BlinkMacSystemFont"/>
              </a:rPr>
              <a:t>Bitigen</a:t>
            </a:r>
            <a:r>
              <a:rPr lang="tr-TR" sz="1200" b="0" i="0" dirty="0">
                <a:solidFill>
                  <a:srgbClr val="212121"/>
                </a:solidFill>
                <a:effectLst/>
                <a:latin typeface="BlinkMacSystemFont"/>
              </a:rPr>
              <a:t> A, </a:t>
            </a:r>
            <a:r>
              <a:rPr lang="tr-TR" sz="1200" b="0" i="0" dirty="0" err="1">
                <a:solidFill>
                  <a:srgbClr val="212121"/>
                </a:solidFill>
                <a:effectLst/>
                <a:latin typeface="BlinkMacSystemFont"/>
              </a:rPr>
              <a:t>Tokgözoğlu</a:t>
            </a:r>
            <a:r>
              <a:rPr lang="tr-TR" sz="1200" b="0" i="0" dirty="0">
                <a:solidFill>
                  <a:srgbClr val="212121"/>
                </a:solidFill>
                <a:effectLst/>
                <a:latin typeface="BlinkMacSystemFont"/>
              </a:rPr>
              <a:t> L. Türk Hipertansiyon Uzlaşı Raporu 2019 </a:t>
            </a:r>
            <a:endParaRPr lang="tr-TR" sz="1200" dirty="0"/>
          </a:p>
        </p:txBody>
      </p:sp>
    </p:spTree>
    <p:extLst>
      <p:ext uri="{BB962C8B-B14F-4D97-AF65-F5344CB8AC3E}">
        <p14:creationId xmlns:p14="http://schemas.microsoft.com/office/powerpoint/2010/main" val="28451414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C9111521-B8C0-8474-6096-5B7E0124EDA1}"/>
              </a:ext>
            </a:extLst>
          </p:cNvPr>
          <p:cNvSpPr>
            <a:spLocks noGrp="1"/>
          </p:cNvSpPr>
          <p:nvPr>
            <p:ph type="title"/>
          </p:nvPr>
        </p:nvSpPr>
        <p:spPr>
          <a:xfrm>
            <a:off x="804672" y="1243013"/>
            <a:ext cx="3855720" cy="4371974"/>
          </a:xfrm>
        </p:spPr>
        <p:txBody>
          <a:bodyPr>
            <a:normAutofit/>
          </a:bodyPr>
          <a:lstStyle/>
          <a:p>
            <a:r>
              <a:rPr lang="tr-TR" sz="3600" dirty="0">
                <a:solidFill>
                  <a:schemeClr val="tx2"/>
                </a:solidFill>
              </a:rPr>
              <a:t>Özel hasta gruplarında hipertansiyon tedavisi</a:t>
            </a:r>
          </a:p>
        </p:txBody>
      </p:sp>
      <p:grpSp>
        <p:nvGrpSpPr>
          <p:cNvPr id="38" name="Group 37">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39" name="Freeform: Shape 38">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İçerik Yer Tutucusu 2">
            <a:extLst>
              <a:ext uri="{FF2B5EF4-FFF2-40B4-BE49-F238E27FC236}">
                <a16:creationId xmlns:a16="http://schemas.microsoft.com/office/drawing/2014/main" id="{062AB87C-A987-F4B8-25DE-D623E607D10B}"/>
              </a:ext>
            </a:extLst>
          </p:cNvPr>
          <p:cNvSpPr>
            <a:spLocks noGrp="1"/>
          </p:cNvSpPr>
          <p:nvPr>
            <p:ph idx="1"/>
          </p:nvPr>
        </p:nvSpPr>
        <p:spPr>
          <a:xfrm>
            <a:off x="6632812" y="1032987"/>
            <a:ext cx="4919108" cy="4792027"/>
          </a:xfrm>
        </p:spPr>
        <p:txBody>
          <a:bodyPr anchor="ctr">
            <a:normAutofit/>
          </a:bodyPr>
          <a:lstStyle/>
          <a:p>
            <a:pPr marL="0" indent="0">
              <a:buNone/>
            </a:pPr>
            <a:r>
              <a:rPr lang="tr-TR" sz="2000" dirty="0">
                <a:solidFill>
                  <a:schemeClr val="tx2"/>
                </a:solidFill>
              </a:rPr>
              <a:t>YAŞLILAR</a:t>
            </a:r>
          </a:p>
          <a:p>
            <a:r>
              <a:rPr lang="tr-TR" sz="2000" dirty="0">
                <a:solidFill>
                  <a:schemeClr val="tx2"/>
                </a:solidFill>
              </a:rPr>
              <a:t>Yaşı ≥80 olan hastalarda tedavi başlama eşiği </a:t>
            </a:r>
            <a:r>
              <a:rPr lang="tr-TR" sz="2000" b="1" dirty="0">
                <a:solidFill>
                  <a:schemeClr val="tx2"/>
                </a:solidFill>
              </a:rPr>
              <a:t>SKB ≥150 mmHg</a:t>
            </a:r>
            <a:r>
              <a:rPr lang="tr-TR" sz="2000" dirty="0">
                <a:solidFill>
                  <a:schemeClr val="tx2"/>
                </a:solidFill>
              </a:rPr>
              <a:t>, </a:t>
            </a:r>
            <a:r>
              <a:rPr lang="tr-TR" sz="2000" b="1" dirty="0">
                <a:solidFill>
                  <a:schemeClr val="tx2"/>
                </a:solidFill>
              </a:rPr>
              <a:t>tedavi hedefi 130-140 mmHg’dir</a:t>
            </a:r>
            <a:r>
              <a:rPr lang="tr-TR" sz="2000" dirty="0">
                <a:solidFill>
                  <a:schemeClr val="tx2"/>
                </a:solidFill>
              </a:rPr>
              <a:t> </a:t>
            </a:r>
          </a:p>
          <a:p>
            <a:r>
              <a:rPr lang="tr-TR" sz="2000" dirty="0">
                <a:solidFill>
                  <a:schemeClr val="tx2"/>
                </a:solidFill>
              </a:rPr>
              <a:t>Yaşı ≥65 olan hastalarda ilaç tercihinde 4 grup ilaçtan herhangi biri veya kombinasyonu kullanılabilir </a:t>
            </a:r>
          </a:p>
          <a:p>
            <a:r>
              <a:rPr lang="tr-TR" sz="2000" dirty="0">
                <a:solidFill>
                  <a:schemeClr val="tx2"/>
                </a:solidFill>
              </a:rPr>
              <a:t>Özellikle düşkün yaşlılarda veya </a:t>
            </a:r>
            <a:r>
              <a:rPr lang="tr-TR" sz="2000" dirty="0" err="1">
                <a:solidFill>
                  <a:schemeClr val="tx2"/>
                </a:solidFill>
              </a:rPr>
              <a:t>ortostatik</a:t>
            </a:r>
            <a:r>
              <a:rPr lang="tr-TR" sz="2000" dirty="0">
                <a:solidFill>
                  <a:schemeClr val="tx2"/>
                </a:solidFill>
              </a:rPr>
              <a:t> hipotansiyon riski </a:t>
            </a:r>
            <a:r>
              <a:rPr lang="tr-TR" sz="2000" b="1" dirty="0">
                <a:solidFill>
                  <a:schemeClr val="tx2"/>
                </a:solidFill>
              </a:rPr>
              <a:t>olan yaşlılarda tedaviye tek ilaçla başlanması</a:t>
            </a:r>
            <a:r>
              <a:rPr lang="tr-TR" sz="2000" dirty="0">
                <a:solidFill>
                  <a:schemeClr val="tx2"/>
                </a:solidFill>
              </a:rPr>
              <a:t>, doz artışlarının ve kombinasyona geçişlerin daha yavaş yapılması (düşük başla yavaş artır) önerilir</a:t>
            </a:r>
          </a:p>
        </p:txBody>
      </p:sp>
    </p:spTree>
    <p:extLst>
      <p:ext uri="{BB962C8B-B14F-4D97-AF65-F5344CB8AC3E}">
        <p14:creationId xmlns:p14="http://schemas.microsoft.com/office/powerpoint/2010/main" val="16085116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65B2B4BC-109E-0712-8FCE-6CF3EB030EEB}"/>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Özel hasta gruplarında hipertansiyon tedavisi</a:t>
            </a:r>
          </a:p>
        </p:txBody>
      </p:sp>
      <p:sp>
        <p:nvSpPr>
          <p:cNvPr id="3" name="İçerik Yer Tutucusu 2">
            <a:extLst>
              <a:ext uri="{FF2B5EF4-FFF2-40B4-BE49-F238E27FC236}">
                <a16:creationId xmlns:a16="http://schemas.microsoft.com/office/drawing/2014/main" id="{23FE7378-A4E7-F3FC-75AA-E26455B518EF}"/>
              </a:ext>
            </a:extLst>
          </p:cNvPr>
          <p:cNvSpPr>
            <a:spLocks noGrp="1"/>
          </p:cNvSpPr>
          <p:nvPr>
            <p:ph idx="1"/>
          </p:nvPr>
        </p:nvSpPr>
        <p:spPr>
          <a:xfrm>
            <a:off x="5669280" y="813816"/>
            <a:ext cx="5221224" cy="5230368"/>
          </a:xfrm>
        </p:spPr>
        <p:txBody>
          <a:bodyPr anchor="ctr">
            <a:normAutofit/>
          </a:bodyPr>
          <a:lstStyle/>
          <a:p>
            <a:pPr marL="0" indent="0">
              <a:buNone/>
            </a:pPr>
            <a:r>
              <a:rPr lang="tr-TR" sz="1800" dirty="0">
                <a:solidFill>
                  <a:schemeClr val="tx2"/>
                </a:solidFill>
              </a:rPr>
              <a:t>DİYABETİKLER</a:t>
            </a:r>
          </a:p>
          <a:p>
            <a:r>
              <a:rPr lang="tr-TR" sz="1800" dirty="0">
                <a:solidFill>
                  <a:schemeClr val="tx2"/>
                </a:solidFill>
              </a:rPr>
              <a:t>Kan basıncı </a:t>
            </a:r>
            <a:r>
              <a:rPr lang="tr-TR" sz="1800" b="1" dirty="0">
                <a:solidFill>
                  <a:schemeClr val="tx2"/>
                </a:solidFill>
              </a:rPr>
              <a:t>≥140/90 mmHg </a:t>
            </a:r>
            <a:r>
              <a:rPr lang="tr-TR" sz="1800" dirty="0">
                <a:solidFill>
                  <a:schemeClr val="tx2"/>
                </a:solidFill>
              </a:rPr>
              <a:t>ise ilaç tedavisine başlanmalıdır</a:t>
            </a:r>
          </a:p>
          <a:p>
            <a:r>
              <a:rPr lang="tr-TR" sz="1800" dirty="0">
                <a:solidFill>
                  <a:schemeClr val="tx2"/>
                </a:solidFill>
              </a:rPr>
              <a:t>Tedavide</a:t>
            </a:r>
          </a:p>
          <a:p>
            <a:pPr lvl="1">
              <a:buFont typeface="Wingdings" panose="05000000000000000000" pitchFamily="2" charset="2"/>
              <a:buChar char="ü"/>
            </a:pPr>
            <a:r>
              <a:rPr lang="tr-TR" sz="1400" dirty="0">
                <a:solidFill>
                  <a:schemeClr val="tx2"/>
                </a:solidFill>
              </a:rPr>
              <a:t>diyastolik kan basıncı hedefi: </a:t>
            </a:r>
          </a:p>
          <a:p>
            <a:pPr lvl="2"/>
            <a:r>
              <a:rPr lang="tr-TR" sz="1400" dirty="0">
                <a:solidFill>
                  <a:schemeClr val="tx2"/>
                </a:solidFill>
              </a:rPr>
              <a:t> tüm yaş gruplarında </a:t>
            </a:r>
            <a:r>
              <a:rPr lang="tr-TR" sz="1400" b="1" dirty="0">
                <a:solidFill>
                  <a:schemeClr val="tx2"/>
                </a:solidFill>
              </a:rPr>
              <a:t>70–80 mmHg </a:t>
            </a:r>
          </a:p>
          <a:p>
            <a:pPr lvl="1">
              <a:buFont typeface="Wingdings" panose="05000000000000000000" pitchFamily="2" charset="2"/>
              <a:buChar char="ü"/>
            </a:pPr>
            <a:r>
              <a:rPr lang="tr-TR" sz="1400" dirty="0">
                <a:solidFill>
                  <a:schemeClr val="tx2"/>
                </a:solidFill>
              </a:rPr>
              <a:t>sistolik kan basıncı hedefi: </a:t>
            </a:r>
          </a:p>
          <a:p>
            <a:pPr lvl="2"/>
            <a:r>
              <a:rPr lang="tr-TR" sz="1400" b="1" dirty="0">
                <a:solidFill>
                  <a:schemeClr val="tx2"/>
                </a:solidFill>
              </a:rPr>
              <a:t> &gt;65 </a:t>
            </a:r>
            <a:r>
              <a:rPr lang="tr-TR" sz="1400" dirty="0">
                <a:solidFill>
                  <a:schemeClr val="tx2"/>
                </a:solidFill>
              </a:rPr>
              <a:t>yaş olgularda </a:t>
            </a:r>
            <a:r>
              <a:rPr lang="tr-TR" sz="1400" b="1" dirty="0">
                <a:solidFill>
                  <a:schemeClr val="tx2"/>
                </a:solidFill>
              </a:rPr>
              <a:t>130–140 mmHg</a:t>
            </a:r>
          </a:p>
          <a:p>
            <a:pPr lvl="2"/>
            <a:r>
              <a:rPr lang="tr-TR" sz="1400" dirty="0">
                <a:solidFill>
                  <a:schemeClr val="tx2"/>
                </a:solidFill>
              </a:rPr>
              <a:t> </a:t>
            </a:r>
            <a:r>
              <a:rPr lang="tr-TR" sz="1400" b="1" dirty="0">
                <a:solidFill>
                  <a:schemeClr val="tx2"/>
                </a:solidFill>
              </a:rPr>
              <a:t>≤65 </a:t>
            </a:r>
            <a:r>
              <a:rPr lang="tr-TR" sz="1400" dirty="0">
                <a:solidFill>
                  <a:schemeClr val="tx2"/>
                </a:solidFill>
              </a:rPr>
              <a:t>yaş olgularda ise </a:t>
            </a:r>
            <a:r>
              <a:rPr lang="tr-TR" sz="1400" b="1" dirty="0">
                <a:solidFill>
                  <a:schemeClr val="tx2"/>
                </a:solidFill>
              </a:rPr>
              <a:t>120–130 mmHg</a:t>
            </a:r>
          </a:p>
          <a:p>
            <a:r>
              <a:rPr lang="tr-TR" sz="1800" dirty="0">
                <a:solidFill>
                  <a:schemeClr val="tx2"/>
                </a:solidFill>
              </a:rPr>
              <a:t>Tedaviye tek ilaçla başlanacaksa </a:t>
            </a:r>
            <a:r>
              <a:rPr lang="tr-TR" sz="1800" b="1" dirty="0">
                <a:solidFill>
                  <a:schemeClr val="tx2"/>
                </a:solidFill>
              </a:rPr>
              <a:t>ACE inhibitörü </a:t>
            </a:r>
            <a:r>
              <a:rPr lang="tr-TR" sz="1800" dirty="0">
                <a:solidFill>
                  <a:schemeClr val="tx2"/>
                </a:solidFill>
              </a:rPr>
              <a:t>veya ARB grubu ilaçlardan birinin seçilmesi önerilir</a:t>
            </a:r>
          </a:p>
        </p:txBody>
      </p:sp>
    </p:spTree>
    <p:extLst>
      <p:ext uri="{BB962C8B-B14F-4D97-AF65-F5344CB8AC3E}">
        <p14:creationId xmlns:p14="http://schemas.microsoft.com/office/powerpoint/2010/main" val="5970258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C1F23379-774B-5683-968A-6BC8CFA2E46A}"/>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Özel hasta gruplarında hipertansiyon tedavisi</a:t>
            </a:r>
          </a:p>
        </p:txBody>
      </p:sp>
      <p:sp>
        <p:nvSpPr>
          <p:cNvPr id="3" name="İçerik Yer Tutucusu 2">
            <a:extLst>
              <a:ext uri="{FF2B5EF4-FFF2-40B4-BE49-F238E27FC236}">
                <a16:creationId xmlns:a16="http://schemas.microsoft.com/office/drawing/2014/main" id="{E8A690BC-51DC-B713-ADB2-E326ECE774EE}"/>
              </a:ext>
            </a:extLst>
          </p:cNvPr>
          <p:cNvSpPr>
            <a:spLocks noGrp="1"/>
          </p:cNvSpPr>
          <p:nvPr>
            <p:ph idx="1"/>
          </p:nvPr>
        </p:nvSpPr>
        <p:spPr>
          <a:xfrm>
            <a:off x="6172200" y="804672"/>
            <a:ext cx="5221224" cy="5230368"/>
          </a:xfrm>
        </p:spPr>
        <p:txBody>
          <a:bodyPr anchor="ctr">
            <a:normAutofit/>
          </a:bodyPr>
          <a:lstStyle/>
          <a:p>
            <a:pPr marL="0" indent="0">
              <a:buNone/>
            </a:pPr>
            <a:r>
              <a:rPr lang="tr-TR" sz="1800" dirty="0">
                <a:solidFill>
                  <a:schemeClr val="tx2"/>
                </a:solidFill>
              </a:rPr>
              <a:t>KORONER ARTER HASTALARI</a:t>
            </a:r>
          </a:p>
          <a:p>
            <a:r>
              <a:rPr lang="tr-TR" sz="1800" dirty="0">
                <a:solidFill>
                  <a:schemeClr val="tx2"/>
                </a:solidFill>
              </a:rPr>
              <a:t>Kan basıncı </a:t>
            </a:r>
            <a:r>
              <a:rPr lang="tr-TR" sz="1800" b="1" dirty="0">
                <a:solidFill>
                  <a:schemeClr val="tx2"/>
                </a:solidFill>
              </a:rPr>
              <a:t>≥140/90 mmHg </a:t>
            </a:r>
            <a:r>
              <a:rPr lang="tr-TR" sz="1800" dirty="0">
                <a:solidFill>
                  <a:schemeClr val="tx2"/>
                </a:solidFill>
              </a:rPr>
              <a:t>ise ilaç tedavisine başlanmalıdır </a:t>
            </a:r>
          </a:p>
          <a:p>
            <a:r>
              <a:rPr lang="tr-TR" sz="1800" dirty="0">
                <a:solidFill>
                  <a:schemeClr val="tx2"/>
                </a:solidFill>
              </a:rPr>
              <a:t>Tedavide, diyastolik kan basıncı hedefi:</a:t>
            </a:r>
          </a:p>
          <a:p>
            <a:pPr lvl="1"/>
            <a:r>
              <a:rPr lang="tr-TR" sz="1800" dirty="0">
                <a:solidFill>
                  <a:schemeClr val="tx2"/>
                </a:solidFill>
              </a:rPr>
              <a:t>  tüm yaş gruplarında </a:t>
            </a:r>
            <a:r>
              <a:rPr lang="tr-TR" sz="1800" b="1" dirty="0">
                <a:solidFill>
                  <a:schemeClr val="tx2"/>
                </a:solidFill>
              </a:rPr>
              <a:t>70–80 mmHg’</a:t>
            </a:r>
          </a:p>
          <a:p>
            <a:r>
              <a:rPr lang="tr-TR" sz="1800" dirty="0">
                <a:solidFill>
                  <a:schemeClr val="tx2"/>
                </a:solidFill>
              </a:rPr>
              <a:t>sistolik kan basıncı hedefi: </a:t>
            </a:r>
          </a:p>
          <a:p>
            <a:pPr lvl="1"/>
            <a:r>
              <a:rPr lang="tr-TR" sz="1800" b="1" dirty="0">
                <a:solidFill>
                  <a:schemeClr val="tx2"/>
                </a:solidFill>
              </a:rPr>
              <a:t> &gt;65 yaş </a:t>
            </a:r>
            <a:r>
              <a:rPr lang="tr-TR" sz="1800" dirty="0">
                <a:solidFill>
                  <a:schemeClr val="tx2"/>
                </a:solidFill>
              </a:rPr>
              <a:t>olgularda </a:t>
            </a:r>
            <a:r>
              <a:rPr lang="tr-TR" sz="1800" b="1" dirty="0">
                <a:solidFill>
                  <a:schemeClr val="tx2"/>
                </a:solidFill>
              </a:rPr>
              <a:t>130–140 mmHg </a:t>
            </a:r>
          </a:p>
          <a:p>
            <a:pPr lvl="1"/>
            <a:r>
              <a:rPr lang="tr-TR" sz="1800" dirty="0">
                <a:solidFill>
                  <a:schemeClr val="tx2"/>
                </a:solidFill>
              </a:rPr>
              <a:t> </a:t>
            </a:r>
            <a:r>
              <a:rPr lang="tr-TR" sz="1800" b="1" dirty="0">
                <a:solidFill>
                  <a:schemeClr val="tx2"/>
                </a:solidFill>
              </a:rPr>
              <a:t>≤65 yaş </a:t>
            </a:r>
            <a:r>
              <a:rPr lang="tr-TR" sz="1800" dirty="0">
                <a:solidFill>
                  <a:schemeClr val="tx2"/>
                </a:solidFill>
              </a:rPr>
              <a:t>olgularda ise </a:t>
            </a:r>
            <a:r>
              <a:rPr lang="tr-TR" sz="1800" b="1" dirty="0">
                <a:solidFill>
                  <a:schemeClr val="tx2"/>
                </a:solidFill>
              </a:rPr>
              <a:t>120–130 mmHg</a:t>
            </a:r>
          </a:p>
          <a:p>
            <a:r>
              <a:rPr lang="tr-TR" sz="1800" dirty="0">
                <a:solidFill>
                  <a:schemeClr val="tx2"/>
                </a:solidFill>
              </a:rPr>
              <a:t>Tedavide tercih edilecek ilaç grupları </a:t>
            </a:r>
            <a:r>
              <a:rPr lang="tr-TR" sz="1800" b="1" dirty="0">
                <a:solidFill>
                  <a:schemeClr val="tx2"/>
                </a:solidFill>
              </a:rPr>
              <a:t>beta </a:t>
            </a:r>
            <a:r>
              <a:rPr lang="tr-TR" sz="1800" b="1" dirty="0" err="1">
                <a:solidFill>
                  <a:schemeClr val="tx2"/>
                </a:solidFill>
              </a:rPr>
              <a:t>blokeri</a:t>
            </a:r>
            <a:r>
              <a:rPr lang="tr-TR" sz="1800" b="1" dirty="0">
                <a:solidFill>
                  <a:schemeClr val="tx2"/>
                </a:solidFill>
              </a:rPr>
              <a:t>, ACE inhibitörü, ARB veya </a:t>
            </a:r>
            <a:r>
              <a:rPr lang="tr-TR" sz="1800" b="1" dirty="0" err="1">
                <a:solidFill>
                  <a:schemeClr val="tx2"/>
                </a:solidFill>
              </a:rPr>
              <a:t>KKB’dir</a:t>
            </a:r>
            <a:endParaRPr lang="tr-TR" sz="1800" b="1" dirty="0">
              <a:solidFill>
                <a:schemeClr val="tx2"/>
              </a:solidFill>
            </a:endParaRPr>
          </a:p>
        </p:txBody>
      </p:sp>
    </p:spTree>
    <p:extLst>
      <p:ext uri="{BB962C8B-B14F-4D97-AF65-F5344CB8AC3E}">
        <p14:creationId xmlns:p14="http://schemas.microsoft.com/office/powerpoint/2010/main" val="383736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525AFE8E-800E-951B-3F65-0BE314557658}"/>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Özel hasta gruplarında hipertansiyon tedavisi</a:t>
            </a:r>
          </a:p>
        </p:txBody>
      </p:sp>
      <p:sp>
        <p:nvSpPr>
          <p:cNvPr id="3" name="İçerik Yer Tutucusu 2">
            <a:extLst>
              <a:ext uri="{FF2B5EF4-FFF2-40B4-BE49-F238E27FC236}">
                <a16:creationId xmlns:a16="http://schemas.microsoft.com/office/drawing/2014/main" id="{D54497CF-2777-1FC9-3934-00E46CA08EDA}"/>
              </a:ext>
            </a:extLst>
          </p:cNvPr>
          <p:cNvSpPr>
            <a:spLocks noGrp="1"/>
          </p:cNvSpPr>
          <p:nvPr>
            <p:ph idx="1"/>
          </p:nvPr>
        </p:nvSpPr>
        <p:spPr>
          <a:xfrm>
            <a:off x="5805110" y="813816"/>
            <a:ext cx="5221224" cy="5230368"/>
          </a:xfrm>
        </p:spPr>
        <p:txBody>
          <a:bodyPr anchor="ctr">
            <a:normAutofit/>
          </a:bodyPr>
          <a:lstStyle/>
          <a:p>
            <a:pPr marL="0" indent="0">
              <a:buNone/>
            </a:pPr>
            <a:r>
              <a:rPr lang="tr-TR" sz="1800" dirty="0">
                <a:solidFill>
                  <a:schemeClr val="tx2"/>
                </a:solidFill>
              </a:rPr>
              <a:t>KRONİK BÖBREK HASTALARI</a:t>
            </a:r>
          </a:p>
          <a:p>
            <a:r>
              <a:rPr lang="tr-TR" sz="1800" dirty="0">
                <a:solidFill>
                  <a:schemeClr val="tx2"/>
                </a:solidFill>
              </a:rPr>
              <a:t>Kan basıncı ≥140/90 mmHg ise ilaç tedavisine başlanmalıdır</a:t>
            </a:r>
          </a:p>
          <a:p>
            <a:r>
              <a:rPr lang="tr-TR" sz="1800" dirty="0">
                <a:solidFill>
                  <a:schemeClr val="tx2"/>
                </a:solidFill>
              </a:rPr>
              <a:t>Tedavide, </a:t>
            </a:r>
          </a:p>
          <a:p>
            <a:pPr lvl="1">
              <a:buFont typeface="Wingdings" panose="05000000000000000000" pitchFamily="2" charset="2"/>
              <a:buChar char="ü"/>
            </a:pPr>
            <a:r>
              <a:rPr lang="tr-TR" sz="1400" dirty="0">
                <a:solidFill>
                  <a:schemeClr val="tx2"/>
                </a:solidFill>
              </a:rPr>
              <a:t>diyastolik kan basıncı hedefi:</a:t>
            </a:r>
          </a:p>
          <a:p>
            <a:pPr lvl="2"/>
            <a:r>
              <a:rPr lang="tr-TR" sz="1400" dirty="0">
                <a:solidFill>
                  <a:schemeClr val="tx2"/>
                </a:solidFill>
              </a:rPr>
              <a:t>  tüm yaş gruplarında 70–80 mmHg’dir</a:t>
            </a:r>
          </a:p>
          <a:p>
            <a:pPr lvl="1">
              <a:buFont typeface="Wingdings" panose="05000000000000000000" pitchFamily="2" charset="2"/>
              <a:buChar char="ü"/>
            </a:pPr>
            <a:r>
              <a:rPr lang="tr-TR" sz="1400" dirty="0">
                <a:solidFill>
                  <a:schemeClr val="tx2"/>
                </a:solidFill>
              </a:rPr>
              <a:t>sistolik kan basıncı hedefi: </a:t>
            </a:r>
          </a:p>
          <a:p>
            <a:pPr lvl="2"/>
            <a:r>
              <a:rPr lang="tr-TR" sz="1400" b="1" dirty="0">
                <a:solidFill>
                  <a:schemeClr val="tx2"/>
                </a:solidFill>
              </a:rPr>
              <a:t> &gt;65 yaş </a:t>
            </a:r>
            <a:r>
              <a:rPr lang="tr-TR" sz="1400" dirty="0">
                <a:solidFill>
                  <a:schemeClr val="tx2"/>
                </a:solidFill>
              </a:rPr>
              <a:t>olgularda </a:t>
            </a:r>
            <a:r>
              <a:rPr lang="tr-TR" sz="1400" b="1" dirty="0">
                <a:solidFill>
                  <a:schemeClr val="tx2"/>
                </a:solidFill>
              </a:rPr>
              <a:t>130–140 mmHg</a:t>
            </a:r>
          </a:p>
          <a:p>
            <a:pPr lvl="2"/>
            <a:r>
              <a:rPr lang="tr-TR" sz="1400" dirty="0">
                <a:solidFill>
                  <a:schemeClr val="tx2"/>
                </a:solidFill>
              </a:rPr>
              <a:t> </a:t>
            </a:r>
            <a:r>
              <a:rPr lang="tr-TR" sz="1400" b="1" dirty="0">
                <a:solidFill>
                  <a:schemeClr val="tx2"/>
                </a:solidFill>
              </a:rPr>
              <a:t>≤65 yaş </a:t>
            </a:r>
            <a:r>
              <a:rPr lang="tr-TR" sz="1400" dirty="0">
                <a:solidFill>
                  <a:schemeClr val="tx2"/>
                </a:solidFill>
              </a:rPr>
              <a:t>olgularda ise </a:t>
            </a:r>
            <a:r>
              <a:rPr lang="tr-TR" sz="1400" b="1" dirty="0">
                <a:solidFill>
                  <a:schemeClr val="tx2"/>
                </a:solidFill>
              </a:rPr>
              <a:t>120–130 mmHg</a:t>
            </a:r>
          </a:p>
          <a:p>
            <a:r>
              <a:rPr lang="tr-TR" sz="1800" dirty="0" err="1">
                <a:solidFill>
                  <a:schemeClr val="tx2"/>
                </a:solidFill>
              </a:rPr>
              <a:t>Yaş,diyabet</a:t>
            </a:r>
            <a:r>
              <a:rPr lang="tr-TR" sz="1800" dirty="0">
                <a:solidFill>
                  <a:schemeClr val="tx2"/>
                </a:solidFill>
              </a:rPr>
              <a:t> ve/veya kardiyovasküler hastalık varlığı ve diyaliz durumu göz önünde bulundurularak tedavi bireyselleştirilmeli</a:t>
            </a:r>
          </a:p>
          <a:p>
            <a:r>
              <a:rPr lang="tr-TR" sz="1800" b="1" dirty="0">
                <a:solidFill>
                  <a:schemeClr val="tx2"/>
                </a:solidFill>
              </a:rPr>
              <a:t>ACE inhibitörü v</a:t>
            </a:r>
            <a:r>
              <a:rPr lang="tr-TR" sz="1800" dirty="0">
                <a:solidFill>
                  <a:schemeClr val="tx2"/>
                </a:solidFill>
              </a:rPr>
              <a:t>eya ARB grubu ilaçlar ile başlanması önerilir </a:t>
            </a:r>
          </a:p>
          <a:p>
            <a:r>
              <a:rPr lang="tr-TR" sz="1800" dirty="0">
                <a:solidFill>
                  <a:schemeClr val="tx2"/>
                </a:solidFill>
              </a:rPr>
              <a:t>Böbrek fonksiyon testleri (özellikle </a:t>
            </a:r>
            <a:r>
              <a:rPr lang="tr-TR" sz="1800" b="1" dirty="0">
                <a:solidFill>
                  <a:schemeClr val="tx2"/>
                </a:solidFill>
              </a:rPr>
              <a:t>kan kreatinin ve potasyum düzeyi</a:t>
            </a:r>
            <a:r>
              <a:rPr lang="tr-TR" sz="1800" dirty="0">
                <a:solidFill>
                  <a:schemeClr val="tx2"/>
                </a:solidFill>
              </a:rPr>
              <a:t>) yakından takip edilmelidir.</a:t>
            </a:r>
          </a:p>
        </p:txBody>
      </p:sp>
    </p:spTree>
    <p:extLst>
      <p:ext uri="{BB962C8B-B14F-4D97-AF65-F5344CB8AC3E}">
        <p14:creationId xmlns:p14="http://schemas.microsoft.com/office/powerpoint/2010/main" val="15787611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C3097486-8E7D-D0D8-5E0E-FC280FF89E03}"/>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Özel hasta gruplarında hipertansiyon tedavisi</a:t>
            </a:r>
          </a:p>
        </p:txBody>
      </p:sp>
      <p:sp>
        <p:nvSpPr>
          <p:cNvPr id="3" name="İçerik Yer Tutucusu 2">
            <a:extLst>
              <a:ext uri="{FF2B5EF4-FFF2-40B4-BE49-F238E27FC236}">
                <a16:creationId xmlns:a16="http://schemas.microsoft.com/office/drawing/2014/main" id="{29311E49-C962-7AF0-C737-6C7A4E79DE8D}"/>
              </a:ext>
            </a:extLst>
          </p:cNvPr>
          <p:cNvSpPr>
            <a:spLocks noGrp="1"/>
          </p:cNvSpPr>
          <p:nvPr>
            <p:ph idx="1"/>
          </p:nvPr>
        </p:nvSpPr>
        <p:spPr>
          <a:xfrm>
            <a:off x="6172200" y="804672"/>
            <a:ext cx="5221224" cy="5230368"/>
          </a:xfrm>
        </p:spPr>
        <p:txBody>
          <a:bodyPr anchor="ctr">
            <a:normAutofit/>
          </a:bodyPr>
          <a:lstStyle/>
          <a:p>
            <a:pPr marL="0" indent="0">
              <a:buNone/>
            </a:pPr>
            <a:r>
              <a:rPr lang="tr-TR" sz="1800" dirty="0">
                <a:solidFill>
                  <a:schemeClr val="tx2"/>
                </a:solidFill>
              </a:rPr>
              <a:t>GEBELİK VE LAKTASYON</a:t>
            </a:r>
          </a:p>
          <a:p>
            <a:r>
              <a:rPr lang="tr-TR" sz="1800" dirty="0">
                <a:solidFill>
                  <a:schemeClr val="tx2"/>
                </a:solidFill>
              </a:rPr>
              <a:t>Gebelikte hipertansiyon 3 farklı şekilde izlenmektedir: </a:t>
            </a:r>
          </a:p>
          <a:p>
            <a:pPr lvl="1">
              <a:buFont typeface="Wingdings" panose="05000000000000000000" pitchFamily="2" charset="2"/>
              <a:buChar char="ü"/>
            </a:pPr>
            <a:r>
              <a:rPr lang="tr-TR" sz="1800" dirty="0">
                <a:solidFill>
                  <a:schemeClr val="tx2"/>
                </a:solidFill>
              </a:rPr>
              <a:t>Daha önce hipertansiyon tanısı olan hastada gebelik</a:t>
            </a:r>
          </a:p>
          <a:p>
            <a:pPr lvl="1">
              <a:buFont typeface="Wingdings" panose="05000000000000000000" pitchFamily="2" charset="2"/>
              <a:buChar char="ü"/>
            </a:pPr>
            <a:r>
              <a:rPr lang="tr-TR" sz="1800" dirty="0">
                <a:solidFill>
                  <a:schemeClr val="tx2"/>
                </a:solidFill>
              </a:rPr>
              <a:t> Gebelikte tanı alan hipertansiyon</a:t>
            </a:r>
          </a:p>
          <a:p>
            <a:pPr lvl="1">
              <a:buFont typeface="Wingdings" panose="05000000000000000000" pitchFamily="2" charset="2"/>
              <a:buChar char="ü"/>
            </a:pPr>
            <a:r>
              <a:rPr lang="tr-TR" sz="1800" dirty="0">
                <a:solidFill>
                  <a:schemeClr val="tx2"/>
                </a:solidFill>
              </a:rPr>
              <a:t> </a:t>
            </a:r>
            <a:r>
              <a:rPr lang="tr-TR" sz="1800" dirty="0" err="1">
                <a:solidFill>
                  <a:schemeClr val="tx2"/>
                </a:solidFill>
              </a:rPr>
              <a:t>Preeklampsi</a:t>
            </a:r>
            <a:r>
              <a:rPr lang="tr-TR" sz="1800" dirty="0">
                <a:solidFill>
                  <a:schemeClr val="tx2"/>
                </a:solidFill>
              </a:rPr>
              <a:t> </a:t>
            </a:r>
          </a:p>
          <a:p>
            <a:r>
              <a:rPr lang="tr-TR" sz="1800" b="1" dirty="0">
                <a:solidFill>
                  <a:schemeClr val="tx2"/>
                </a:solidFill>
              </a:rPr>
              <a:t>Gebelerde hipertansiyon </a:t>
            </a:r>
            <a:r>
              <a:rPr lang="tr-TR" sz="1800" dirty="0">
                <a:solidFill>
                  <a:schemeClr val="tx2"/>
                </a:solidFill>
              </a:rPr>
              <a:t>tanısı gebe olmayan kişilerle </a:t>
            </a:r>
            <a:r>
              <a:rPr lang="tr-TR" sz="1800" b="1" dirty="0">
                <a:solidFill>
                  <a:schemeClr val="tx2"/>
                </a:solidFill>
              </a:rPr>
              <a:t>aynı şekilde </a:t>
            </a:r>
            <a:r>
              <a:rPr lang="tr-TR" sz="1800" dirty="0">
                <a:solidFill>
                  <a:schemeClr val="tx2"/>
                </a:solidFill>
              </a:rPr>
              <a:t>konur </a:t>
            </a:r>
          </a:p>
          <a:p>
            <a:r>
              <a:rPr lang="tr-TR" sz="1800" b="1" dirty="0" err="1">
                <a:solidFill>
                  <a:schemeClr val="tx2"/>
                </a:solidFill>
              </a:rPr>
              <a:t>Preeklampsi</a:t>
            </a:r>
            <a:r>
              <a:rPr lang="tr-TR" sz="1800" b="1" dirty="0">
                <a:solidFill>
                  <a:schemeClr val="tx2"/>
                </a:solidFill>
              </a:rPr>
              <a:t> </a:t>
            </a:r>
            <a:r>
              <a:rPr lang="tr-TR" sz="1800" dirty="0">
                <a:solidFill>
                  <a:schemeClr val="tx2"/>
                </a:solidFill>
              </a:rPr>
              <a:t>ciddi komplikasyonlara neden olabildiğinden gebelik süresince </a:t>
            </a:r>
            <a:r>
              <a:rPr lang="tr-TR" sz="1800" b="1" dirty="0">
                <a:solidFill>
                  <a:schemeClr val="tx2"/>
                </a:solidFill>
              </a:rPr>
              <a:t>her prenatal vizitte kan basıncı ölçümü </a:t>
            </a:r>
            <a:r>
              <a:rPr lang="tr-TR" sz="1800" dirty="0">
                <a:solidFill>
                  <a:schemeClr val="tx2"/>
                </a:solidFill>
              </a:rPr>
              <a:t>yapılarak </a:t>
            </a:r>
            <a:r>
              <a:rPr lang="tr-TR" sz="1800" b="1" dirty="0" err="1">
                <a:solidFill>
                  <a:schemeClr val="tx2"/>
                </a:solidFill>
              </a:rPr>
              <a:t>preeklampsi</a:t>
            </a:r>
            <a:r>
              <a:rPr lang="tr-TR" sz="1800" b="1" dirty="0">
                <a:solidFill>
                  <a:schemeClr val="tx2"/>
                </a:solidFill>
              </a:rPr>
              <a:t> taraması </a:t>
            </a:r>
            <a:r>
              <a:rPr lang="tr-TR" sz="1800" dirty="0">
                <a:solidFill>
                  <a:schemeClr val="tx2"/>
                </a:solidFill>
              </a:rPr>
              <a:t>önerilmektedir</a:t>
            </a:r>
          </a:p>
        </p:txBody>
      </p:sp>
    </p:spTree>
    <p:extLst>
      <p:ext uri="{BB962C8B-B14F-4D97-AF65-F5344CB8AC3E}">
        <p14:creationId xmlns:p14="http://schemas.microsoft.com/office/powerpoint/2010/main" val="4663576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ACF041D1-EA44-CDE8-5706-104F81329EF5}"/>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Özel hasta gruplarında hipertansiyon tedavisi</a:t>
            </a:r>
          </a:p>
        </p:txBody>
      </p:sp>
      <p:sp>
        <p:nvSpPr>
          <p:cNvPr id="3" name="İçerik Yer Tutucusu 2">
            <a:extLst>
              <a:ext uri="{FF2B5EF4-FFF2-40B4-BE49-F238E27FC236}">
                <a16:creationId xmlns:a16="http://schemas.microsoft.com/office/drawing/2014/main" id="{691FFBDF-0022-710A-B167-EDF6138AB6A5}"/>
              </a:ext>
            </a:extLst>
          </p:cNvPr>
          <p:cNvSpPr>
            <a:spLocks noGrp="1"/>
          </p:cNvSpPr>
          <p:nvPr>
            <p:ph idx="1"/>
          </p:nvPr>
        </p:nvSpPr>
        <p:spPr>
          <a:xfrm>
            <a:off x="6172200" y="804672"/>
            <a:ext cx="5221224" cy="5230368"/>
          </a:xfrm>
        </p:spPr>
        <p:txBody>
          <a:bodyPr anchor="ctr">
            <a:normAutofit/>
          </a:bodyPr>
          <a:lstStyle/>
          <a:p>
            <a:pPr marL="0" indent="0">
              <a:buNone/>
            </a:pPr>
            <a:r>
              <a:rPr lang="tr-TR" sz="1800" dirty="0">
                <a:solidFill>
                  <a:schemeClr val="tx2"/>
                </a:solidFill>
              </a:rPr>
              <a:t>GEBELİK VE LAKTASYON</a:t>
            </a:r>
          </a:p>
          <a:p>
            <a:r>
              <a:rPr lang="tr-TR" sz="1800" b="1" dirty="0">
                <a:solidFill>
                  <a:schemeClr val="tx2"/>
                </a:solidFill>
              </a:rPr>
              <a:t>Gebelikte sistolik kan basıncının ≥150 mmHg ve/veya diyastolik kan basıncının ≥95 mmHg olduğu gebelerde antihipertansif tedavinin başlanması önerilir </a:t>
            </a:r>
          </a:p>
          <a:p>
            <a:r>
              <a:rPr lang="tr-TR" sz="1800" dirty="0">
                <a:solidFill>
                  <a:schemeClr val="tx2"/>
                </a:solidFill>
              </a:rPr>
              <a:t>Hipertansiyon tanısı olan ve gebelik oluşan veya planlanan hastalarda antihipertansif tedavide aşağıdakiler kullanılmalıdır: </a:t>
            </a:r>
          </a:p>
          <a:p>
            <a:pPr lvl="1"/>
            <a:r>
              <a:rPr lang="tr-TR" sz="1800" b="1" dirty="0" err="1">
                <a:solidFill>
                  <a:schemeClr val="tx2"/>
                </a:solidFill>
              </a:rPr>
              <a:t>metildopa</a:t>
            </a:r>
            <a:r>
              <a:rPr lang="tr-TR" sz="1800" b="1" dirty="0">
                <a:solidFill>
                  <a:schemeClr val="tx2"/>
                </a:solidFill>
              </a:rPr>
              <a:t>, </a:t>
            </a:r>
            <a:r>
              <a:rPr lang="tr-TR" sz="1800" b="1" dirty="0" err="1">
                <a:solidFill>
                  <a:schemeClr val="tx2"/>
                </a:solidFill>
              </a:rPr>
              <a:t>labetolol</a:t>
            </a:r>
            <a:r>
              <a:rPr lang="tr-TR" sz="1800" b="1" dirty="0">
                <a:solidFill>
                  <a:schemeClr val="tx2"/>
                </a:solidFill>
              </a:rPr>
              <a:t> veya </a:t>
            </a:r>
            <a:r>
              <a:rPr lang="tr-TR" sz="1800" b="1" dirty="0" err="1">
                <a:solidFill>
                  <a:schemeClr val="tx2"/>
                </a:solidFill>
              </a:rPr>
              <a:t>nifedipin</a:t>
            </a:r>
            <a:r>
              <a:rPr lang="tr-TR" sz="1800" b="1" dirty="0">
                <a:solidFill>
                  <a:schemeClr val="tx2"/>
                </a:solidFill>
              </a:rPr>
              <a:t> </a:t>
            </a:r>
          </a:p>
          <a:p>
            <a:r>
              <a:rPr lang="tr-TR" sz="1800" dirty="0">
                <a:solidFill>
                  <a:schemeClr val="tx2"/>
                </a:solidFill>
              </a:rPr>
              <a:t>Zorlayıcı endikasyonlar olmadıkça </a:t>
            </a:r>
            <a:r>
              <a:rPr lang="tr-TR" sz="1800" b="1" dirty="0">
                <a:solidFill>
                  <a:schemeClr val="tx2"/>
                </a:solidFill>
              </a:rPr>
              <a:t>diüretik </a:t>
            </a:r>
            <a:r>
              <a:rPr lang="tr-TR" sz="1800" dirty="0">
                <a:solidFill>
                  <a:schemeClr val="tx2"/>
                </a:solidFill>
              </a:rPr>
              <a:t>kullanımından </a:t>
            </a:r>
            <a:r>
              <a:rPr lang="tr-TR" sz="1800" b="1" dirty="0">
                <a:solidFill>
                  <a:schemeClr val="tx2"/>
                </a:solidFill>
              </a:rPr>
              <a:t>kaçınılmalıdır</a:t>
            </a:r>
          </a:p>
          <a:p>
            <a:r>
              <a:rPr lang="tr-TR" sz="1800" b="1" dirty="0">
                <a:solidFill>
                  <a:schemeClr val="tx2"/>
                </a:solidFill>
              </a:rPr>
              <a:t>ACE inhibitörü ve ARB grubu </a:t>
            </a:r>
            <a:r>
              <a:rPr lang="tr-TR" sz="1800" dirty="0">
                <a:solidFill>
                  <a:schemeClr val="tx2"/>
                </a:solidFill>
              </a:rPr>
              <a:t>ilaçların gebelik süresince kullanımları </a:t>
            </a:r>
            <a:r>
              <a:rPr lang="tr-TR" sz="1800" dirty="0" err="1">
                <a:solidFill>
                  <a:schemeClr val="tx2"/>
                </a:solidFill>
              </a:rPr>
              <a:t>fetotoksik</a:t>
            </a:r>
            <a:r>
              <a:rPr lang="tr-TR" sz="1800" dirty="0">
                <a:solidFill>
                  <a:schemeClr val="tx2"/>
                </a:solidFill>
              </a:rPr>
              <a:t> olmaları nedeniyle </a:t>
            </a:r>
            <a:r>
              <a:rPr lang="tr-TR" sz="1800" b="1" dirty="0">
                <a:solidFill>
                  <a:schemeClr val="tx2"/>
                </a:solidFill>
              </a:rPr>
              <a:t>kontrendikedir </a:t>
            </a:r>
          </a:p>
        </p:txBody>
      </p:sp>
    </p:spTree>
    <p:extLst>
      <p:ext uri="{BB962C8B-B14F-4D97-AF65-F5344CB8AC3E}">
        <p14:creationId xmlns:p14="http://schemas.microsoft.com/office/powerpoint/2010/main" val="31005587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69731839-73DB-1C4F-43D5-7CB0511B747B}"/>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Özel hasta gruplarında hipertansiyon tedavisi</a:t>
            </a:r>
          </a:p>
        </p:txBody>
      </p:sp>
      <p:sp>
        <p:nvSpPr>
          <p:cNvPr id="3" name="İçerik Yer Tutucusu 2">
            <a:extLst>
              <a:ext uri="{FF2B5EF4-FFF2-40B4-BE49-F238E27FC236}">
                <a16:creationId xmlns:a16="http://schemas.microsoft.com/office/drawing/2014/main" id="{0FEEFD48-20ED-DA16-963A-0FC21ED923E3}"/>
              </a:ext>
            </a:extLst>
          </p:cNvPr>
          <p:cNvSpPr>
            <a:spLocks noGrp="1"/>
          </p:cNvSpPr>
          <p:nvPr>
            <p:ph idx="1"/>
          </p:nvPr>
        </p:nvSpPr>
        <p:spPr>
          <a:xfrm>
            <a:off x="6172200" y="804672"/>
            <a:ext cx="5221224" cy="5230368"/>
          </a:xfrm>
        </p:spPr>
        <p:txBody>
          <a:bodyPr anchor="ctr">
            <a:normAutofit/>
          </a:bodyPr>
          <a:lstStyle/>
          <a:p>
            <a:pPr marL="0" indent="0">
              <a:buNone/>
            </a:pPr>
            <a:r>
              <a:rPr lang="tr-TR" sz="1800" dirty="0">
                <a:solidFill>
                  <a:schemeClr val="tx2"/>
                </a:solidFill>
              </a:rPr>
              <a:t>GEBELİK VE LAKTASYON</a:t>
            </a:r>
          </a:p>
          <a:p>
            <a:endParaRPr lang="tr-TR" sz="1800" dirty="0">
              <a:solidFill>
                <a:schemeClr val="tx2"/>
              </a:solidFill>
            </a:endParaRPr>
          </a:p>
          <a:p>
            <a:r>
              <a:rPr lang="tr-TR" sz="1800" dirty="0">
                <a:solidFill>
                  <a:schemeClr val="tx2"/>
                </a:solidFill>
              </a:rPr>
              <a:t>Bilinen tüm antihipertansif ilaçlar anne sütüne  çok düşük konsantrasyonda geçmekte </a:t>
            </a:r>
          </a:p>
          <a:p>
            <a:endParaRPr lang="tr-TR" sz="1800" dirty="0">
              <a:solidFill>
                <a:schemeClr val="tx2"/>
              </a:solidFill>
            </a:endParaRPr>
          </a:p>
          <a:p>
            <a:r>
              <a:rPr lang="tr-TR" sz="1800" b="1" dirty="0" err="1">
                <a:solidFill>
                  <a:schemeClr val="tx2"/>
                </a:solidFill>
              </a:rPr>
              <a:t>Propranolol</a:t>
            </a:r>
            <a:r>
              <a:rPr lang="tr-TR" sz="1800" b="1" dirty="0">
                <a:solidFill>
                  <a:schemeClr val="tx2"/>
                </a:solidFill>
              </a:rPr>
              <a:t> ve </a:t>
            </a:r>
            <a:r>
              <a:rPr lang="tr-TR" sz="1800" b="1" dirty="0" err="1">
                <a:solidFill>
                  <a:schemeClr val="tx2"/>
                </a:solidFill>
              </a:rPr>
              <a:t>nifedipin’in</a:t>
            </a:r>
            <a:r>
              <a:rPr lang="tr-TR" sz="1800" b="1" dirty="0">
                <a:solidFill>
                  <a:schemeClr val="tx2"/>
                </a:solidFill>
              </a:rPr>
              <a:t> </a:t>
            </a:r>
            <a:r>
              <a:rPr lang="tr-TR" sz="1800" dirty="0">
                <a:solidFill>
                  <a:schemeClr val="tx2"/>
                </a:solidFill>
              </a:rPr>
              <a:t>anne sütündeki konsantrasyonu </a:t>
            </a:r>
            <a:r>
              <a:rPr lang="tr-TR" sz="1800" dirty="0" err="1">
                <a:solidFill>
                  <a:schemeClr val="tx2"/>
                </a:solidFill>
              </a:rPr>
              <a:t>maternal</a:t>
            </a:r>
            <a:r>
              <a:rPr lang="tr-TR" sz="1800" dirty="0">
                <a:solidFill>
                  <a:schemeClr val="tx2"/>
                </a:solidFill>
              </a:rPr>
              <a:t> plazma ile aynıdır. Bu nedenle, </a:t>
            </a:r>
            <a:r>
              <a:rPr lang="tr-TR" sz="1800" b="1" dirty="0">
                <a:solidFill>
                  <a:schemeClr val="tx2"/>
                </a:solidFill>
              </a:rPr>
              <a:t>bu iki ilaç laktasyonda mümkünse kullanılmamalı</a:t>
            </a:r>
          </a:p>
          <a:p>
            <a:endParaRPr lang="tr-TR" sz="1800" dirty="0">
              <a:solidFill>
                <a:schemeClr val="tx2"/>
              </a:solidFill>
            </a:endParaRPr>
          </a:p>
          <a:p>
            <a:r>
              <a:rPr lang="tr-TR" sz="1800" b="1" dirty="0" err="1">
                <a:solidFill>
                  <a:schemeClr val="tx2"/>
                </a:solidFill>
              </a:rPr>
              <a:t>Metildopa’nın</a:t>
            </a:r>
            <a:r>
              <a:rPr lang="tr-TR" sz="1800" b="1" dirty="0">
                <a:solidFill>
                  <a:schemeClr val="tx2"/>
                </a:solidFill>
              </a:rPr>
              <a:t> </a:t>
            </a:r>
            <a:r>
              <a:rPr lang="tr-TR" sz="1800" b="1" dirty="0" err="1">
                <a:solidFill>
                  <a:schemeClr val="tx2"/>
                </a:solidFill>
              </a:rPr>
              <a:t>postpartum</a:t>
            </a:r>
            <a:r>
              <a:rPr lang="tr-TR" sz="1800" b="1" dirty="0">
                <a:solidFill>
                  <a:schemeClr val="tx2"/>
                </a:solidFill>
              </a:rPr>
              <a:t> depresyonla </a:t>
            </a:r>
            <a:r>
              <a:rPr lang="tr-TR" sz="1800" dirty="0">
                <a:solidFill>
                  <a:schemeClr val="tx2"/>
                </a:solidFill>
              </a:rPr>
              <a:t>ilişkili olabileceği için </a:t>
            </a:r>
            <a:r>
              <a:rPr lang="tr-TR" sz="1800" b="1" dirty="0">
                <a:solidFill>
                  <a:schemeClr val="tx2"/>
                </a:solidFill>
              </a:rPr>
              <a:t>laktasyonda kullanılmamalı</a:t>
            </a:r>
          </a:p>
        </p:txBody>
      </p:sp>
    </p:spTree>
    <p:extLst>
      <p:ext uri="{BB962C8B-B14F-4D97-AF65-F5344CB8AC3E}">
        <p14:creationId xmlns:p14="http://schemas.microsoft.com/office/powerpoint/2010/main" val="9302685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2B43C058-1708-2509-18D9-60CD7226238D}"/>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Anti hipertansif ilaç kullanan hastaların takibi</a:t>
            </a:r>
          </a:p>
        </p:txBody>
      </p:sp>
      <p:sp>
        <p:nvSpPr>
          <p:cNvPr id="3" name="İçerik Yer Tutucusu 2">
            <a:extLst>
              <a:ext uri="{FF2B5EF4-FFF2-40B4-BE49-F238E27FC236}">
                <a16:creationId xmlns:a16="http://schemas.microsoft.com/office/drawing/2014/main" id="{74D0BA43-CC33-54F7-DFB1-C80D100F6B57}"/>
              </a:ext>
            </a:extLst>
          </p:cNvPr>
          <p:cNvSpPr>
            <a:spLocks noGrp="1"/>
          </p:cNvSpPr>
          <p:nvPr>
            <p:ph idx="1"/>
          </p:nvPr>
        </p:nvSpPr>
        <p:spPr>
          <a:xfrm>
            <a:off x="6172200" y="804672"/>
            <a:ext cx="5221224" cy="5230368"/>
          </a:xfrm>
        </p:spPr>
        <p:txBody>
          <a:bodyPr anchor="ctr">
            <a:normAutofit/>
          </a:bodyPr>
          <a:lstStyle/>
          <a:p>
            <a:r>
              <a:rPr lang="tr-TR" sz="1800" dirty="0">
                <a:solidFill>
                  <a:schemeClr val="tx2"/>
                </a:solidFill>
              </a:rPr>
              <a:t>Kan basıncı kontrolünün sağlanıp sağlanmadığı </a:t>
            </a:r>
            <a:r>
              <a:rPr lang="tr-TR" sz="1800" b="1" dirty="0">
                <a:solidFill>
                  <a:schemeClr val="tx2"/>
                </a:solidFill>
              </a:rPr>
              <a:t>3–4 hafta sonra</a:t>
            </a:r>
          </a:p>
          <a:p>
            <a:r>
              <a:rPr lang="tr-TR" sz="1800" dirty="0">
                <a:solidFill>
                  <a:schemeClr val="tx2"/>
                </a:solidFill>
              </a:rPr>
              <a:t>İlaç bu süre içerisinde hiç etki göstermezse, başka bir antihipertansif gruba veya kombinasyon tedavisine geçilmesi önerilir </a:t>
            </a:r>
          </a:p>
          <a:p>
            <a:r>
              <a:rPr lang="tr-TR" sz="1800" dirty="0">
                <a:solidFill>
                  <a:schemeClr val="tx2"/>
                </a:solidFill>
              </a:rPr>
              <a:t>Ev kan basıncı ölçümü istenmeli </a:t>
            </a:r>
          </a:p>
          <a:p>
            <a:r>
              <a:rPr lang="tr-TR" sz="1800" dirty="0">
                <a:solidFill>
                  <a:schemeClr val="tx2"/>
                </a:solidFill>
              </a:rPr>
              <a:t>ilaçların yan etkileri değerlendirilmeli</a:t>
            </a:r>
            <a:endParaRPr lang="tr-TR" sz="1800" b="1" dirty="0">
              <a:solidFill>
                <a:schemeClr val="tx2"/>
              </a:solidFill>
            </a:endParaRPr>
          </a:p>
        </p:txBody>
      </p:sp>
    </p:spTree>
    <p:extLst>
      <p:ext uri="{BB962C8B-B14F-4D97-AF65-F5344CB8AC3E}">
        <p14:creationId xmlns:p14="http://schemas.microsoft.com/office/powerpoint/2010/main" val="30547458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E1A91176-CF6C-505D-506D-978A752566B1}"/>
              </a:ext>
            </a:extLst>
          </p:cNvPr>
          <p:cNvSpPr>
            <a:spLocks noGrp="1"/>
          </p:cNvSpPr>
          <p:nvPr>
            <p:ph type="title"/>
          </p:nvPr>
        </p:nvSpPr>
        <p:spPr>
          <a:xfrm>
            <a:off x="804672" y="1243013"/>
            <a:ext cx="3855720" cy="4371974"/>
          </a:xfrm>
        </p:spPr>
        <p:txBody>
          <a:bodyPr>
            <a:normAutofit/>
          </a:bodyPr>
          <a:lstStyle/>
          <a:p>
            <a:r>
              <a:rPr lang="tr-TR" sz="3600" dirty="0">
                <a:solidFill>
                  <a:schemeClr val="tx2"/>
                </a:solidFill>
              </a:rPr>
              <a:t>İlaç uyumu ve kan basıncı kontrolünün iyileştirilmesi </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İçerik Yer Tutucusu 2">
            <a:extLst>
              <a:ext uri="{FF2B5EF4-FFF2-40B4-BE49-F238E27FC236}">
                <a16:creationId xmlns:a16="http://schemas.microsoft.com/office/drawing/2014/main" id="{5B477159-7A49-9E3B-79EA-F810A82285BE}"/>
              </a:ext>
            </a:extLst>
          </p:cNvPr>
          <p:cNvSpPr>
            <a:spLocks noGrp="1"/>
          </p:cNvSpPr>
          <p:nvPr>
            <p:ph idx="1"/>
          </p:nvPr>
        </p:nvSpPr>
        <p:spPr>
          <a:xfrm>
            <a:off x="6632812" y="1032987"/>
            <a:ext cx="4919108" cy="4792027"/>
          </a:xfrm>
        </p:spPr>
        <p:txBody>
          <a:bodyPr anchor="ctr">
            <a:normAutofit/>
          </a:bodyPr>
          <a:lstStyle/>
          <a:p>
            <a:r>
              <a:rPr lang="tr-TR" sz="2000" dirty="0">
                <a:solidFill>
                  <a:schemeClr val="tx2"/>
                </a:solidFill>
              </a:rPr>
              <a:t>Dikkat edilmesi gereken hususlar</a:t>
            </a:r>
          </a:p>
          <a:p>
            <a:pPr lvl="1"/>
            <a:r>
              <a:rPr lang="tr-TR" sz="2000" dirty="0">
                <a:solidFill>
                  <a:schemeClr val="tx2"/>
                </a:solidFill>
              </a:rPr>
              <a:t>Hastanın hastalığını anlamasına yardımcı olunmalı ve bilgilendirme için gerekirse yazılı kaynaklar temin edilmelidir </a:t>
            </a:r>
          </a:p>
          <a:p>
            <a:pPr lvl="1"/>
            <a:r>
              <a:rPr lang="tr-TR" sz="2000" dirty="0">
                <a:solidFill>
                  <a:schemeClr val="tx2"/>
                </a:solidFill>
              </a:rPr>
              <a:t>Yaşam tarzı önerilerinin ilaç tedavisi kadar önemli olduğu anlatılmalıdır </a:t>
            </a:r>
          </a:p>
          <a:p>
            <a:pPr lvl="1"/>
            <a:r>
              <a:rPr lang="tr-TR" sz="2000" dirty="0">
                <a:solidFill>
                  <a:schemeClr val="tx2"/>
                </a:solidFill>
              </a:rPr>
              <a:t>Hastalığın kronik olduğu, ilaçların sürekli alınması ve düzenli kontrollere gelinmesi gerektiği anlatılmalıdır </a:t>
            </a:r>
          </a:p>
        </p:txBody>
      </p:sp>
    </p:spTree>
    <p:extLst>
      <p:ext uri="{BB962C8B-B14F-4D97-AF65-F5344CB8AC3E}">
        <p14:creationId xmlns:p14="http://schemas.microsoft.com/office/powerpoint/2010/main" val="13857412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Başlık 1">
            <a:extLst>
              <a:ext uri="{FF2B5EF4-FFF2-40B4-BE49-F238E27FC236}">
                <a16:creationId xmlns:a16="http://schemas.microsoft.com/office/drawing/2014/main" id="{9C52FF1F-4936-124D-83CB-E571AEC0714D}"/>
              </a:ext>
            </a:extLst>
          </p:cNvPr>
          <p:cNvSpPr>
            <a:spLocks noGrp="1"/>
          </p:cNvSpPr>
          <p:nvPr>
            <p:ph type="title"/>
          </p:nvPr>
        </p:nvSpPr>
        <p:spPr>
          <a:xfrm>
            <a:off x="804672" y="1243013"/>
            <a:ext cx="3855720" cy="4371974"/>
          </a:xfrm>
        </p:spPr>
        <p:txBody>
          <a:bodyPr>
            <a:normAutofit/>
          </a:bodyPr>
          <a:lstStyle/>
          <a:p>
            <a:r>
              <a:rPr lang="tr-TR" sz="3600" dirty="0">
                <a:solidFill>
                  <a:schemeClr val="tx2"/>
                </a:solidFill>
              </a:rPr>
              <a:t>İlaç uyumu ve kan basıncı kontrolünün iyileştirilmesi </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İçerik Yer Tutucusu 2">
            <a:extLst>
              <a:ext uri="{FF2B5EF4-FFF2-40B4-BE49-F238E27FC236}">
                <a16:creationId xmlns:a16="http://schemas.microsoft.com/office/drawing/2014/main" id="{D98AFA50-8E33-DA01-53A5-9F9832411919}"/>
              </a:ext>
            </a:extLst>
          </p:cNvPr>
          <p:cNvSpPr>
            <a:spLocks noGrp="1"/>
          </p:cNvSpPr>
          <p:nvPr>
            <p:ph idx="1"/>
          </p:nvPr>
        </p:nvSpPr>
        <p:spPr>
          <a:xfrm>
            <a:off x="6632812" y="1032987"/>
            <a:ext cx="4919108" cy="4792027"/>
          </a:xfrm>
        </p:spPr>
        <p:txBody>
          <a:bodyPr anchor="ctr">
            <a:normAutofit/>
          </a:bodyPr>
          <a:lstStyle/>
          <a:p>
            <a:pPr lvl="1"/>
            <a:r>
              <a:rPr lang="tr-TR" sz="1900" dirty="0">
                <a:solidFill>
                  <a:schemeClr val="tx2"/>
                </a:solidFill>
              </a:rPr>
              <a:t>Kan basıncı kontrolde olan hastalarda tıbbi başka bir gerekçe olmadıkça antihipertansif ilaç değişikliği yapılmamalıdır. Gereksiz ilaç de </a:t>
            </a:r>
            <a:r>
              <a:rPr lang="tr-TR" sz="1900" dirty="0" err="1">
                <a:solidFill>
                  <a:schemeClr val="tx2"/>
                </a:solidFill>
              </a:rPr>
              <a:t>ğişiklikleri</a:t>
            </a:r>
            <a:r>
              <a:rPr lang="tr-TR" sz="1900" dirty="0">
                <a:solidFill>
                  <a:schemeClr val="tx2"/>
                </a:solidFill>
              </a:rPr>
              <a:t> tedavi uyumunu bozmaktadır</a:t>
            </a:r>
          </a:p>
          <a:p>
            <a:pPr lvl="1"/>
            <a:r>
              <a:rPr lang="tr-TR" sz="1900" dirty="0">
                <a:solidFill>
                  <a:schemeClr val="tx2"/>
                </a:solidFill>
              </a:rPr>
              <a:t>Kan basıncı kontrolde olmayan hastaların tedavisine gerektiğinde ilaç eklemekten kaçınılmamalıdır </a:t>
            </a:r>
          </a:p>
          <a:p>
            <a:pPr lvl="1"/>
            <a:r>
              <a:rPr lang="tr-TR" sz="1900" dirty="0">
                <a:solidFill>
                  <a:schemeClr val="tx2"/>
                </a:solidFill>
              </a:rPr>
              <a:t>Hastaya yeterince zaman ayrılmalı, hastanın kendini anlatmasına izin verilmeli ve hastayla iyi bir iletişim kurulmalıdır</a:t>
            </a:r>
          </a:p>
          <a:p>
            <a:pPr lvl="1"/>
            <a:r>
              <a:rPr lang="tr-TR" sz="1900" dirty="0">
                <a:solidFill>
                  <a:schemeClr val="tx2"/>
                </a:solidFill>
              </a:rPr>
              <a:t>Gelişen teknolojiyle birlikte “tele-tıp” uygulamalarının kan basıncı kontrolü ve ilaç uyumu içinde kullanılmaya başlanması önerilir</a:t>
            </a:r>
          </a:p>
          <a:p>
            <a:endParaRPr lang="tr-TR" sz="1900" dirty="0">
              <a:solidFill>
                <a:schemeClr val="tx2"/>
              </a:solidFill>
            </a:endParaRPr>
          </a:p>
        </p:txBody>
      </p:sp>
    </p:spTree>
    <p:extLst>
      <p:ext uri="{BB962C8B-B14F-4D97-AF65-F5344CB8AC3E}">
        <p14:creationId xmlns:p14="http://schemas.microsoft.com/office/powerpoint/2010/main" val="181011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57BDFA2-6E49-014B-812C-88F1E9CB9BD9}"/>
              </a:ext>
            </a:extLst>
          </p:cNvPr>
          <p:cNvSpPr>
            <a:spLocks noGrp="1"/>
          </p:cNvSpPr>
          <p:nvPr>
            <p:ph type="title"/>
          </p:nvPr>
        </p:nvSpPr>
        <p:spPr>
          <a:xfrm>
            <a:off x="8325852" y="1118937"/>
            <a:ext cx="3404937" cy="2683187"/>
          </a:xfrm>
        </p:spPr>
        <p:txBody>
          <a:bodyPr vert="horz" lIns="91440" tIns="45720" rIns="91440" bIns="45720" rtlCol="0" anchor="b">
            <a:normAutofit/>
          </a:bodyPr>
          <a:lstStyle/>
          <a:p>
            <a:r>
              <a:rPr lang="en-US" sz="3700" kern="1200">
                <a:solidFill>
                  <a:schemeClr val="tx2"/>
                </a:solidFill>
                <a:latin typeface="+mj-lt"/>
                <a:ea typeface="+mj-ea"/>
                <a:cs typeface="+mj-cs"/>
              </a:rPr>
              <a:t>TÜRK HİPERTANSİYON UZLAŞI RAPORU 2019 TANIM</a:t>
            </a:r>
          </a:p>
        </p:txBody>
      </p:sp>
      <p:grpSp>
        <p:nvGrpSpPr>
          <p:cNvPr id="14" name="Group 13">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15" name="Freeform: Shape 14">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çerik Yer Tutucusu 4" descr="tablo içeren bir resim&#10;&#10;Açıklama otomatik olarak oluşturuldu">
            <a:extLst>
              <a:ext uri="{FF2B5EF4-FFF2-40B4-BE49-F238E27FC236}">
                <a16:creationId xmlns:a16="http://schemas.microsoft.com/office/drawing/2014/main" id="{3EF3BD8D-1EB7-5613-0A1A-C98B19FC8F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4672" y="1641439"/>
            <a:ext cx="6137549" cy="3575122"/>
          </a:xfrm>
          <a:prstGeom prst="rect">
            <a:avLst/>
          </a:prstGeom>
        </p:spPr>
      </p:pic>
      <p:grpSp>
        <p:nvGrpSpPr>
          <p:cNvPr id="20" name="Group 19">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21" name="Freeform: Shape 20">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Metin kutusu 10">
            <a:extLst>
              <a:ext uri="{FF2B5EF4-FFF2-40B4-BE49-F238E27FC236}">
                <a16:creationId xmlns:a16="http://schemas.microsoft.com/office/drawing/2014/main" id="{353F9253-0F3F-88F7-B862-84D7E428F17F}"/>
              </a:ext>
            </a:extLst>
          </p:cNvPr>
          <p:cNvSpPr txBox="1"/>
          <p:nvPr/>
        </p:nvSpPr>
        <p:spPr>
          <a:xfrm>
            <a:off x="148709" y="6396335"/>
            <a:ext cx="11433131" cy="461665"/>
          </a:xfrm>
          <a:prstGeom prst="rect">
            <a:avLst/>
          </a:prstGeom>
          <a:noFill/>
        </p:spPr>
        <p:txBody>
          <a:bodyPr wrap="square">
            <a:spAutoFit/>
          </a:bodyPr>
          <a:lstStyle/>
          <a:p>
            <a:r>
              <a:rPr lang="tr-TR" sz="1200" b="0" i="0" dirty="0">
                <a:solidFill>
                  <a:srgbClr val="212121"/>
                </a:solidFill>
                <a:effectLst/>
                <a:latin typeface="BlinkMacSystemFont"/>
              </a:rPr>
              <a:t>Aydoğdu S, Güler K, Bayram F, Altun B, Derici Ü, Abacı A, </a:t>
            </a:r>
            <a:r>
              <a:rPr lang="tr-TR" sz="1200" b="0" i="0" dirty="0" err="1">
                <a:solidFill>
                  <a:srgbClr val="212121"/>
                </a:solidFill>
                <a:effectLst/>
                <a:latin typeface="BlinkMacSystemFont"/>
              </a:rPr>
              <a:t>Tükek</a:t>
            </a:r>
            <a:r>
              <a:rPr lang="tr-TR" sz="1200" b="0" i="0" dirty="0">
                <a:solidFill>
                  <a:srgbClr val="212121"/>
                </a:solidFill>
                <a:effectLst/>
                <a:latin typeface="BlinkMacSystemFont"/>
              </a:rPr>
              <a:t> T, Sabuncu T, Arıcı M, Erdem Y, </a:t>
            </a:r>
            <a:r>
              <a:rPr lang="tr-TR" sz="1200" b="0" i="0" dirty="0" err="1">
                <a:solidFill>
                  <a:srgbClr val="212121"/>
                </a:solidFill>
                <a:effectLst/>
                <a:latin typeface="BlinkMacSystemFont"/>
              </a:rPr>
              <a:t>Özin</a:t>
            </a:r>
            <a:r>
              <a:rPr lang="tr-TR" sz="1200" b="0" i="0" dirty="0">
                <a:solidFill>
                  <a:srgbClr val="212121"/>
                </a:solidFill>
                <a:effectLst/>
                <a:latin typeface="BlinkMacSystemFont"/>
              </a:rPr>
              <a:t> B, Sahin İ, Ertürk Ş, </a:t>
            </a:r>
            <a:r>
              <a:rPr lang="tr-TR" sz="1200" b="0" i="0" dirty="0" err="1">
                <a:solidFill>
                  <a:srgbClr val="212121"/>
                </a:solidFill>
                <a:effectLst/>
                <a:latin typeface="BlinkMacSystemFont"/>
              </a:rPr>
              <a:t>Bitigen</a:t>
            </a:r>
            <a:r>
              <a:rPr lang="tr-TR" sz="1200" b="0" i="0" dirty="0">
                <a:solidFill>
                  <a:srgbClr val="212121"/>
                </a:solidFill>
                <a:effectLst/>
                <a:latin typeface="BlinkMacSystemFont"/>
              </a:rPr>
              <a:t> A, </a:t>
            </a:r>
            <a:r>
              <a:rPr lang="tr-TR" sz="1200" b="0" i="0" dirty="0" err="1">
                <a:solidFill>
                  <a:srgbClr val="212121"/>
                </a:solidFill>
                <a:effectLst/>
                <a:latin typeface="BlinkMacSystemFont"/>
              </a:rPr>
              <a:t>Tokgözoğlu</a:t>
            </a:r>
            <a:r>
              <a:rPr lang="tr-TR" sz="1200" b="0" i="0" dirty="0">
                <a:solidFill>
                  <a:srgbClr val="212121"/>
                </a:solidFill>
                <a:effectLst/>
                <a:latin typeface="BlinkMacSystemFont"/>
              </a:rPr>
              <a:t> L. Türk Hipertansiyon Uzlaşı Raporu 2019 </a:t>
            </a:r>
            <a:endParaRPr lang="tr-TR" sz="1200" dirty="0"/>
          </a:p>
        </p:txBody>
      </p:sp>
    </p:spTree>
    <p:extLst>
      <p:ext uri="{BB962C8B-B14F-4D97-AF65-F5344CB8AC3E}">
        <p14:creationId xmlns:p14="http://schemas.microsoft.com/office/powerpoint/2010/main" val="8898552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892FB469-0FFF-A131-9018-35FD7C1B8B46}"/>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HİPERTANSİYON SEVK KRİTERLERİ</a:t>
            </a:r>
          </a:p>
        </p:txBody>
      </p:sp>
      <p:sp>
        <p:nvSpPr>
          <p:cNvPr id="3" name="İçerik Yer Tutucusu 2">
            <a:extLst>
              <a:ext uri="{FF2B5EF4-FFF2-40B4-BE49-F238E27FC236}">
                <a16:creationId xmlns:a16="http://schemas.microsoft.com/office/drawing/2014/main" id="{6ABE7E30-E151-099B-E3B3-2618A289EB3C}"/>
              </a:ext>
            </a:extLst>
          </p:cNvPr>
          <p:cNvSpPr>
            <a:spLocks noGrp="1"/>
          </p:cNvSpPr>
          <p:nvPr>
            <p:ph idx="1"/>
          </p:nvPr>
        </p:nvSpPr>
        <p:spPr>
          <a:xfrm>
            <a:off x="6172200" y="804672"/>
            <a:ext cx="5221224" cy="5230368"/>
          </a:xfrm>
        </p:spPr>
        <p:txBody>
          <a:bodyPr anchor="ctr">
            <a:normAutofit/>
          </a:bodyPr>
          <a:lstStyle/>
          <a:p>
            <a:r>
              <a:rPr lang="tr-TR" sz="1800">
                <a:solidFill>
                  <a:schemeClr val="tx2"/>
                </a:solidFill>
              </a:rPr>
              <a:t>Sekonder hipertansiyon düşünülen hastalar </a:t>
            </a:r>
          </a:p>
          <a:p>
            <a:r>
              <a:rPr lang="tr-TR" sz="1800">
                <a:solidFill>
                  <a:schemeClr val="tx2"/>
                </a:solidFill>
              </a:rPr>
              <a:t>Kan basıncı yeterli dozda verilen ve biri diüretik olan en az üç ilaçla kontrol edilemiyorsa</a:t>
            </a:r>
          </a:p>
          <a:p>
            <a:r>
              <a:rPr lang="tr-TR" sz="1800">
                <a:solidFill>
                  <a:schemeClr val="tx2"/>
                </a:solidFill>
              </a:rPr>
              <a:t>Malign HT (&gt;180/110)</a:t>
            </a:r>
          </a:p>
          <a:p>
            <a:r>
              <a:rPr lang="tr-TR" sz="1800">
                <a:solidFill>
                  <a:schemeClr val="tx2"/>
                </a:solidFill>
              </a:rPr>
              <a:t>Hipertansif uç organ hasarı varlığı</a:t>
            </a:r>
          </a:p>
        </p:txBody>
      </p:sp>
    </p:spTree>
    <p:extLst>
      <p:ext uri="{BB962C8B-B14F-4D97-AF65-F5344CB8AC3E}">
        <p14:creationId xmlns:p14="http://schemas.microsoft.com/office/powerpoint/2010/main" val="10341554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7BDD930-0E65-490A-9CE5-554C357C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A912C67-99A1-4956-8F68-1846C2177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A97AEDE-0562-31BC-CDC7-0F3097CA5AEC}"/>
              </a:ext>
            </a:extLst>
          </p:cNvPr>
          <p:cNvSpPr>
            <a:spLocks noGrp="1"/>
          </p:cNvSpPr>
          <p:nvPr>
            <p:ph type="title"/>
          </p:nvPr>
        </p:nvSpPr>
        <p:spPr>
          <a:xfrm>
            <a:off x="804672" y="457200"/>
            <a:ext cx="10579398" cy="1299411"/>
          </a:xfrm>
        </p:spPr>
        <p:txBody>
          <a:bodyPr>
            <a:normAutofit/>
          </a:bodyPr>
          <a:lstStyle/>
          <a:p>
            <a:r>
              <a:rPr lang="tr-TR" sz="3600">
                <a:solidFill>
                  <a:schemeClr val="tx2"/>
                </a:solidFill>
              </a:rPr>
              <a:t>ÖZET</a:t>
            </a:r>
          </a:p>
        </p:txBody>
      </p:sp>
      <p:grpSp>
        <p:nvGrpSpPr>
          <p:cNvPr id="18" name="Group 17">
            <a:extLst>
              <a:ext uri="{FF2B5EF4-FFF2-40B4-BE49-F238E27FC236}">
                <a16:creationId xmlns:a16="http://schemas.microsoft.com/office/drawing/2014/main" id="{569E5994-073E-4708-B3E6-43BFED0CE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81784" y="4178643"/>
            <a:ext cx="3061444" cy="2297267"/>
            <a:chOff x="-305" y="-1"/>
            <a:chExt cx="3832880" cy="2876136"/>
          </a:xfrm>
        </p:grpSpPr>
        <p:sp>
          <p:nvSpPr>
            <p:cNvPr id="19" name="Freeform: Shape 18">
              <a:extLst>
                <a:ext uri="{FF2B5EF4-FFF2-40B4-BE49-F238E27FC236}">
                  <a16:creationId xmlns:a16="http://schemas.microsoft.com/office/drawing/2014/main" id="{532F818D-9087-4691-AABA-465619A0C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8B7668A-5C96-4FB9-BFA9-38094EB87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F4F95BD-8661-4C45-94E3-CF3159BF4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5BBF8A-E2FB-47F6-A60F-4FB855D50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İçerik Yer Tutucusu 4" descr="tablo içeren bir resim&#10;&#10;Açıklama otomatik olarak oluşturuldu">
            <a:extLst>
              <a:ext uri="{FF2B5EF4-FFF2-40B4-BE49-F238E27FC236}">
                <a16:creationId xmlns:a16="http://schemas.microsoft.com/office/drawing/2014/main" id="{D5978C92-CA27-433E-4FCC-34E5ADCE6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323" y="1536821"/>
            <a:ext cx="7083736" cy="4126275"/>
          </a:xfrm>
          <a:prstGeom prst="rect">
            <a:avLst/>
          </a:prstGeom>
        </p:spPr>
      </p:pic>
      <p:grpSp>
        <p:nvGrpSpPr>
          <p:cNvPr id="24" name="Group 23">
            <a:extLst>
              <a:ext uri="{FF2B5EF4-FFF2-40B4-BE49-F238E27FC236}">
                <a16:creationId xmlns:a16="http://schemas.microsoft.com/office/drawing/2014/main" id="{DD81D498-EAA8-40F3-8230-AE4DEDA38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906190" y="0"/>
            <a:ext cx="3282247" cy="2837712"/>
            <a:chOff x="-305" y="-4155"/>
            <a:chExt cx="2514948" cy="2174333"/>
          </a:xfrm>
        </p:grpSpPr>
        <p:sp>
          <p:nvSpPr>
            <p:cNvPr id="25" name="Freeform: Shape 24">
              <a:extLst>
                <a:ext uri="{FF2B5EF4-FFF2-40B4-BE49-F238E27FC236}">
                  <a16:creationId xmlns:a16="http://schemas.microsoft.com/office/drawing/2014/main" id="{262F2402-5879-41A3-ACEC-6D2811BA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BD41895-A230-4959-97BA-80F516383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670BD54-10A6-4092-9E32-647B2F870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1C2B9A82-4826-4BF4-A16E-0B005FE76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427486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5BD72AFA-0583-D8F6-293A-F5B8DD2D83B9}"/>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ÖZET </a:t>
            </a:r>
          </a:p>
        </p:txBody>
      </p:sp>
      <p:sp>
        <p:nvSpPr>
          <p:cNvPr id="3" name="İçerik Yer Tutucusu 2">
            <a:extLst>
              <a:ext uri="{FF2B5EF4-FFF2-40B4-BE49-F238E27FC236}">
                <a16:creationId xmlns:a16="http://schemas.microsoft.com/office/drawing/2014/main" id="{128B1CEE-0FDF-9934-D9B3-9513B8610E7F}"/>
              </a:ext>
            </a:extLst>
          </p:cNvPr>
          <p:cNvSpPr>
            <a:spLocks noGrp="1"/>
          </p:cNvSpPr>
          <p:nvPr>
            <p:ph idx="1"/>
          </p:nvPr>
        </p:nvSpPr>
        <p:spPr>
          <a:xfrm>
            <a:off x="6172200" y="804672"/>
            <a:ext cx="5221224" cy="5230368"/>
          </a:xfrm>
        </p:spPr>
        <p:txBody>
          <a:bodyPr anchor="ctr">
            <a:normAutofit/>
          </a:bodyPr>
          <a:lstStyle/>
          <a:p>
            <a:r>
              <a:rPr lang="tr-TR" sz="1800" b="1">
                <a:solidFill>
                  <a:schemeClr val="tx2"/>
                </a:solidFill>
                <a:highlight>
                  <a:srgbClr val="FFFF00"/>
                </a:highlight>
              </a:rPr>
              <a:t>Klinik kan basıncı ölçümü ≥140/90  </a:t>
            </a:r>
            <a:r>
              <a:rPr lang="tr-TR" sz="1800">
                <a:solidFill>
                  <a:schemeClr val="tx2"/>
                </a:solidFill>
              </a:rPr>
              <a:t>olması durumunda hipertansiyon tanısı konulur </a:t>
            </a:r>
          </a:p>
          <a:p>
            <a:r>
              <a:rPr lang="tr-TR" sz="1800" b="1">
                <a:solidFill>
                  <a:schemeClr val="tx2"/>
                </a:solidFill>
                <a:highlight>
                  <a:srgbClr val="FFFF00"/>
                </a:highlight>
              </a:rPr>
              <a:t>Evde kan basıncı ortalaması  ≥135/85 </a:t>
            </a:r>
            <a:r>
              <a:rPr lang="tr-TR" sz="1800">
                <a:solidFill>
                  <a:schemeClr val="tx2"/>
                </a:solidFill>
              </a:rPr>
              <a:t>olması durumunda hipertansiyon tanısı konulur</a:t>
            </a:r>
            <a:endParaRPr lang="tr-TR" sz="1800" b="1">
              <a:solidFill>
                <a:schemeClr val="tx2"/>
              </a:solidFill>
            </a:endParaRPr>
          </a:p>
          <a:p>
            <a:r>
              <a:rPr lang="tr-TR" sz="1800" b="1">
                <a:solidFill>
                  <a:schemeClr val="tx2"/>
                </a:solidFill>
                <a:highlight>
                  <a:srgbClr val="FFFF00"/>
                </a:highlight>
              </a:rPr>
              <a:t>Ambulatuar kan basıncının 24 saatlik ortalaması ≥130/80 mmHg veya gündüz ortalaması ≥135/85 </a:t>
            </a:r>
            <a:r>
              <a:rPr lang="tr-TR" sz="1800">
                <a:solidFill>
                  <a:schemeClr val="tx2"/>
                </a:solidFill>
              </a:rPr>
              <a:t>mmHg ise hipertansiyon tanısı konulur</a:t>
            </a:r>
          </a:p>
          <a:p>
            <a:endParaRPr lang="tr-TR" sz="1800">
              <a:solidFill>
                <a:schemeClr val="tx2"/>
              </a:solidFill>
            </a:endParaRPr>
          </a:p>
          <a:p>
            <a:r>
              <a:rPr lang="tr-TR" sz="1800">
                <a:solidFill>
                  <a:schemeClr val="tx2"/>
                </a:solidFill>
                <a:highlight>
                  <a:srgbClr val="FFFF00"/>
                </a:highlight>
              </a:rPr>
              <a:t>İlk değerlendirmede KB 140/90 mmHg ve üzerinde saptanan </a:t>
            </a:r>
            <a:r>
              <a:rPr lang="tr-TR" sz="1800">
                <a:solidFill>
                  <a:schemeClr val="tx2"/>
                </a:solidFill>
              </a:rPr>
              <a:t>hastalar tanının doğrulanması için mutlaka </a:t>
            </a:r>
            <a:r>
              <a:rPr lang="tr-TR" sz="1800" b="1">
                <a:solidFill>
                  <a:schemeClr val="tx2"/>
                </a:solidFill>
                <a:highlight>
                  <a:srgbClr val="FF0000"/>
                </a:highlight>
              </a:rPr>
              <a:t>ikinci kez muayeneye </a:t>
            </a:r>
            <a:r>
              <a:rPr lang="tr-TR" sz="1800">
                <a:solidFill>
                  <a:schemeClr val="tx2"/>
                </a:solidFill>
              </a:rPr>
              <a:t>çağrılmalıdır</a:t>
            </a:r>
          </a:p>
          <a:p>
            <a:endParaRPr lang="tr-TR" sz="1800">
              <a:solidFill>
                <a:schemeClr val="tx2"/>
              </a:solidFill>
            </a:endParaRPr>
          </a:p>
          <a:p>
            <a:r>
              <a:rPr lang="tr-TR" sz="1800">
                <a:solidFill>
                  <a:schemeClr val="tx2"/>
                </a:solidFill>
                <a:highlight>
                  <a:srgbClr val="FFFF00"/>
                </a:highlight>
              </a:rPr>
              <a:t>İlk değerlendirmede KB  </a:t>
            </a:r>
            <a:r>
              <a:rPr lang="tr-TR" sz="1800" b="1">
                <a:solidFill>
                  <a:schemeClr val="tx2"/>
                </a:solidFill>
                <a:highlight>
                  <a:srgbClr val="FFFF00"/>
                </a:highlight>
              </a:rPr>
              <a:t>≥</a:t>
            </a:r>
            <a:r>
              <a:rPr lang="tr-TR" sz="1800">
                <a:solidFill>
                  <a:schemeClr val="tx2"/>
                </a:solidFill>
                <a:highlight>
                  <a:srgbClr val="FFFF00"/>
                </a:highlight>
              </a:rPr>
              <a:t>180/110 mmHg saptanan hastalara </a:t>
            </a:r>
            <a:r>
              <a:rPr lang="tr-TR" sz="1800" b="1">
                <a:solidFill>
                  <a:schemeClr val="tx2"/>
                </a:solidFill>
                <a:highlight>
                  <a:srgbClr val="FF0000"/>
                </a:highlight>
              </a:rPr>
              <a:t>hemen</a:t>
            </a:r>
            <a:r>
              <a:rPr lang="tr-TR" sz="1800">
                <a:solidFill>
                  <a:schemeClr val="tx2"/>
                </a:solidFill>
                <a:highlight>
                  <a:srgbClr val="FFFF00"/>
                </a:highlight>
              </a:rPr>
              <a:t>  </a:t>
            </a:r>
            <a:r>
              <a:rPr lang="tr-TR" sz="1800">
                <a:solidFill>
                  <a:schemeClr val="tx2"/>
                </a:solidFill>
              </a:rPr>
              <a:t>hipertansiyon tanısı konulur</a:t>
            </a:r>
          </a:p>
          <a:p>
            <a:endParaRPr lang="tr-TR" sz="1800">
              <a:solidFill>
                <a:schemeClr val="tx2"/>
              </a:solidFill>
            </a:endParaRPr>
          </a:p>
        </p:txBody>
      </p:sp>
    </p:spTree>
    <p:extLst>
      <p:ext uri="{BB962C8B-B14F-4D97-AF65-F5344CB8AC3E}">
        <p14:creationId xmlns:p14="http://schemas.microsoft.com/office/powerpoint/2010/main" val="12178054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Başlık 1">
            <a:extLst>
              <a:ext uri="{FF2B5EF4-FFF2-40B4-BE49-F238E27FC236}">
                <a16:creationId xmlns:a16="http://schemas.microsoft.com/office/drawing/2014/main" id="{0691B3C6-1BB1-5B11-AB0A-62398F3E58EE}"/>
              </a:ext>
            </a:extLst>
          </p:cNvPr>
          <p:cNvSpPr>
            <a:spLocks noGrp="1"/>
          </p:cNvSpPr>
          <p:nvPr>
            <p:ph type="title"/>
          </p:nvPr>
        </p:nvSpPr>
        <p:spPr>
          <a:xfrm>
            <a:off x="640080" y="1243013"/>
            <a:ext cx="3855720" cy="4371974"/>
          </a:xfrm>
        </p:spPr>
        <p:txBody>
          <a:bodyPr>
            <a:normAutofit/>
          </a:bodyPr>
          <a:lstStyle/>
          <a:p>
            <a:r>
              <a:rPr lang="tr-TR" sz="3600">
                <a:solidFill>
                  <a:schemeClr val="tx2"/>
                </a:solidFill>
              </a:rPr>
              <a:t>ÖZET </a:t>
            </a:r>
          </a:p>
        </p:txBody>
      </p:sp>
      <p:sp>
        <p:nvSpPr>
          <p:cNvPr id="3" name="İçerik Yer Tutucusu 2">
            <a:extLst>
              <a:ext uri="{FF2B5EF4-FFF2-40B4-BE49-F238E27FC236}">
                <a16:creationId xmlns:a16="http://schemas.microsoft.com/office/drawing/2014/main" id="{ECFA0263-B903-2730-F2D4-2063000F0C23}"/>
              </a:ext>
            </a:extLst>
          </p:cNvPr>
          <p:cNvSpPr>
            <a:spLocks noGrp="1"/>
          </p:cNvSpPr>
          <p:nvPr>
            <p:ph idx="1"/>
          </p:nvPr>
        </p:nvSpPr>
        <p:spPr>
          <a:xfrm>
            <a:off x="6172200" y="804672"/>
            <a:ext cx="5221224" cy="5230368"/>
          </a:xfrm>
        </p:spPr>
        <p:txBody>
          <a:bodyPr anchor="ctr">
            <a:normAutofit/>
          </a:bodyPr>
          <a:lstStyle/>
          <a:p>
            <a:r>
              <a:rPr lang="tr-TR" sz="1800">
                <a:solidFill>
                  <a:schemeClr val="tx2"/>
                </a:solidFill>
                <a:highlight>
                  <a:srgbClr val="FFFF00"/>
                </a:highlight>
              </a:rPr>
              <a:t>Yaşı ≥80 </a:t>
            </a:r>
            <a:r>
              <a:rPr lang="tr-TR" sz="1800">
                <a:solidFill>
                  <a:schemeClr val="tx2"/>
                </a:solidFill>
              </a:rPr>
              <a:t>olan hastalarda </a:t>
            </a:r>
            <a:r>
              <a:rPr lang="tr-TR" sz="1800">
                <a:solidFill>
                  <a:schemeClr val="tx2"/>
                </a:solidFill>
                <a:highlight>
                  <a:srgbClr val="FFFF00"/>
                </a:highlight>
              </a:rPr>
              <a:t>tedavi başlama eşiği </a:t>
            </a:r>
            <a:r>
              <a:rPr lang="tr-TR" sz="1800" b="1">
                <a:solidFill>
                  <a:schemeClr val="tx2"/>
                </a:solidFill>
                <a:highlight>
                  <a:srgbClr val="FFFF00"/>
                </a:highlight>
              </a:rPr>
              <a:t>SKB ≥150 mmHg</a:t>
            </a:r>
            <a:r>
              <a:rPr lang="tr-TR" sz="1800">
                <a:solidFill>
                  <a:schemeClr val="tx2"/>
                </a:solidFill>
              </a:rPr>
              <a:t>, </a:t>
            </a:r>
            <a:r>
              <a:rPr lang="tr-TR" sz="1800" b="1">
                <a:solidFill>
                  <a:schemeClr val="tx2"/>
                </a:solidFill>
                <a:highlight>
                  <a:srgbClr val="FF0000"/>
                </a:highlight>
              </a:rPr>
              <a:t>tedavi hedefi 130-140 mmHg’dir</a:t>
            </a:r>
            <a:r>
              <a:rPr lang="tr-TR" sz="1800">
                <a:solidFill>
                  <a:schemeClr val="tx2"/>
                </a:solidFill>
                <a:highlight>
                  <a:srgbClr val="FF0000"/>
                </a:highlight>
              </a:rPr>
              <a:t> </a:t>
            </a:r>
          </a:p>
          <a:p>
            <a:r>
              <a:rPr lang="tr-TR" sz="1800" b="1">
                <a:solidFill>
                  <a:schemeClr val="tx2"/>
                </a:solidFill>
                <a:highlight>
                  <a:srgbClr val="FFFF00"/>
                </a:highlight>
              </a:rPr>
              <a:t>Yaşlılarda (&gt;65 yaş</a:t>
            </a:r>
            <a:r>
              <a:rPr lang="tr-TR" sz="1800">
                <a:solidFill>
                  <a:schemeClr val="tx2"/>
                </a:solidFill>
              </a:rPr>
              <a:t>) antihipertansif tedavinin iyi tolere edilmesi koşuluyla </a:t>
            </a:r>
            <a:r>
              <a:rPr lang="tr-TR" sz="1800" b="1">
                <a:solidFill>
                  <a:schemeClr val="tx2"/>
                </a:solidFill>
                <a:highlight>
                  <a:srgbClr val="FF0000"/>
                </a:highlight>
              </a:rPr>
              <a:t>hedef SKB &lt; 130-140 </a:t>
            </a:r>
            <a:r>
              <a:rPr lang="tr-TR" sz="1800">
                <a:solidFill>
                  <a:schemeClr val="tx2"/>
                </a:solidFill>
              </a:rPr>
              <a:t>mmHg olabilir</a:t>
            </a:r>
          </a:p>
          <a:p>
            <a:r>
              <a:rPr lang="tr-TR" sz="1800" b="1">
                <a:solidFill>
                  <a:schemeClr val="tx2"/>
                </a:solidFill>
                <a:highlight>
                  <a:srgbClr val="FFFF00"/>
                </a:highlight>
              </a:rPr>
              <a:t>&lt; 65 yaş yüksek riskli hastalarda dahil </a:t>
            </a:r>
            <a:r>
              <a:rPr lang="tr-TR" sz="1800">
                <a:solidFill>
                  <a:schemeClr val="tx2"/>
                </a:solidFill>
              </a:rPr>
              <a:t>olmak üzere </a:t>
            </a:r>
            <a:r>
              <a:rPr lang="tr-TR" sz="1800" b="1">
                <a:solidFill>
                  <a:schemeClr val="tx2"/>
                </a:solidFill>
                <a:highlight>
                  <a:srgbClr val="FF0000"/>
                </a:highlight>
              </a:rPr>
              <a:t>120– 130/70–80 </a:t>
            </a:r>
            <a:r>
              <a:rPr lang="tr-TR" sz="1800">
                <a:solidFill>
                  <a:schemeClr val="tx2"/>
                </a:solidFill>
              </a:rPr>
              <a:t>mmHg </a:t>
            </a:r>
          </a:p>
          <a:p>
            <a:pPr marL="0" indent="0">
              <a:buNone/>
            </a:pPr>
            <a:endParaRPr lang="tr-TR" sz="1800">
              <a:solidFill>
                <a:schemeClr val="tx2"/>
              </a:solidFill>
            </a:endParaRPr>
          </a:p>
        </p:txBody>
      </p:sp>
    </p:spTree>
    <p:extLst>
      <p:ext uri="{BB962C8B-B14F-4D97-AF65-F5344CB8AC3E}">
        <p14:creationId xmlns:p14="http://schemas.microsoft.com/office/powerpoint/2010/main" val="27934996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055B39-1D82-CB26-EBF8-9F7E8B5A5C03}"/>
              </a:ext>
            </a:extLst>
          </p:cNvPr>
          <p:cNvSpPr>
            <a:spLocks noGrp="1"/>
          </p:cNvSpPr>
          <p:nvPr>
            <p:ph type="title"/>
          </p:nvPr>
        </p:nvSpPr>
        <p:spPr/>
        <p:txBody>
          <a:bodyPr/>
          <a:lstStyle/>
          <a:p>
            <a:r>
              <a:rPr lang="tr-TR" dirty="0">
                <a:solidFill>
                  <a:srgbClr val="44546A"/>
                </a:solidFill>
              </a:rPr>
              <a:t>TÜRKİYE’DEKİ ANTİHİPERTANSİF PREPARATLAR MONOTERAPİLER</a:t>
            </a:r>
          </a:p>
        </p:txBody>
      </p:sp>
      <p:pic>
        <p:nvPicPr>
          <p:cNvPr id="5" name="İçerik Yer Tutucusu 4" descr="tablo içeren bir resim&#10;&#10;Açıklama otomatik olarak oluşturuldu">
            <a:extLst>
              <a:ext uri="{FF2B5EF4-FFF2-40B4-BE49-F238E27FC236}">
                <a16:creationId xmlns:a16="http://schemas.microsoft.com/office/drawing/2014/main" id="{B608CC29-11C3-EF14-161B-936C753235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6728" y="1690688"/>
            <a:ext cx="4108095" cy="4351338"/>
          </a:xfrm>
        </p:spPr>
      </p:pic>
      <p:pic>
        <p:nvPicPr>
          <p:cNvPr id="7" name="Resim 6" descr="tablo içeren bir resim&#10;&#10;Açıklama otomatik olarak oluşturuldu">
            <a:extLst>
              <a:ext uri="{FF2B5EF4-FFF2-40B4-BE49-F238E27FC236}">
                <a16:creationId xmlns:a16="http://schemas.microsoft.com/office/drawing/2014/main" id="{15425586-6F13-360B-6BD1-9D4334C82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750" y="2148840"/>
            <a:ext cx="4038472" cy="3893186"/>
          </a:xfrm>
          <a:prstGeom prst="rect">
            <a:avLst/>
          </a:prstGeom>
        </p:spPr>
      </p:pic>
      <p:pic>
        <p:nvPicPr>
          <p:cNvPr id="12" name="Resim 11">
            <a:extLst>
              <a:ext uri="{FF2B5EF4-FFF2-40B4-BE49-F238E27FC236}">
                <a16:creationId xmlns:a16="http://schemas.microsoft.com/office/drawing/2014/main" id="{36510A1C-B3AF-3040-FBFD-0A5D17B1E671}"/>
              </a:ext>
            </a:extLst>
          </p:cNvPr>
          <p:cNvPicPr>
            <a:picLocks noChangeAspect="1"/>
          </p:cNvPicPr>
          <p:nvPr/>
        </p:nvPicPr>
        <p:blipFill>
          <a:blip r:embed="rId4"/>
          <a:stretch>
            <a:fillRect/>
          </a:stretch>
        </p:blipFill>
        <p:spPr>
          <a:xfrm>
            <a:off x="7483642" y="6521665"/>
            <a:ext cx="4249398" cy="333484"/>
          </a:xfrm>
          <a:prstGeom prst="rect">
            <a:avLst/>
          </a:prstGeom>
        </p:spPr>
      </p:pic>
    </p:spTree>
    <p:extLst>
      <p:ext uri="{BB962C8B-B14F-4D97-AF65-F5344CB8AC3E}">
        <p14:creationId xmlns:p14="http://schemas.microsoft.com/office/powerpoint/2010/main" val="10141407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EE9711-906F-B0AD-3856-96392DDD82ED}"/>
              </a:ext>
            </a:extLst>
          </p:cNvPr>
          <p:cNvSpPr>
            <a:spLocks noGrp="1"/>
          </p:cNvSpPr>
          <p:nvPr>
            <p:ph type="title"/>
          </p:nvPr>
        </p:nvSpPr>
        <p:spPr/>
        <p:txBody>
          <a:bodyPr/>
          <a:lstStyle/>
          <a:p>
            <a:r>
              <a:rPr lang="tr-TR" dirty="0">
                <a:solidFill>
                  <a:srgbClr val="44546A"/>
                </a:solidFill>
              </a:rPr>
              <a:t>TÜRKİYE’DEKİ ANTİHİPERTANSİF PREPARATLAR MONOTERAPİLER</a:t>
            </a:r>
          </a:p>
        </p:txBody>
      </p:sp>
      <p:pic>
        <p:nvPicPr>
          <p:cNvPr id="4" name="İçerik Yer Tutucusu 3">
            <a:extLst>
              <a:ext uri="{FF2B5EF4-FFF2-40B4-BE49-F238E27FC236}">
                <a16:creationId xmlns:a16="http://schemas.microsoft.com/office/drawing/2014/main" id="{C0F3B786-F554-3721-559E-6E1216A4D2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8502" y="1690688"/>
            <a:ext cx="3396650" cy="4351338"/>
          </a:xfrm>
          <a:prstGeom prst="rect">
            <a:avLst/>
          </a:prstGeom>
        </p:spPr>
      </p:pic>
      <p:pic>
        <p:nvPicPr>
          <p:cNvPr id="5" name="Resim 4">
            <a:extLst>
              <a:ext uri="{FF2B5EF4-FFF2-40B4-BE49-F238E27FC236}">
                <a16:creationId xmlns:a16="http://schemas.microsoft.com/office/drawing/2014/main" id="{56F669D3-9461-8463-5EDF-D2E256191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161" y="1757173"/>
            <a:ext cx="3616528" cy="4284853"/>
          </a:xfrm>
          <a:prstGeom prst="rect">
            <a:avLst/>
          </a:prstGeom>
        </p:spPr>
      </p:pic>
      <p:pic>
        <p:nvPicPr>
          <p:cNvPr id="6" name="Resim 5">
            <a:extLst>
              <a:ext uri="{FF2B5EF4-FFF2-40B4-BE49-F238E27FC236}">
                <a16:creationId xmlns:a16="http://schemas.microsoft.com/office/drawing/2014/main" id="{4F3689A1-41AA-FDCF-467C-22D58D27BCC6}"/>
              </a:ext>
            </a:extLst>
          </p:cNvPr>
          <p:cNvPicPr>
            <a:picLocks noChangeAspect="1"/>
          </p:cNvPicPr>
          <p:nvPr/>
        </p:nvPicPr>
        <p:blipFill>
          <a:blip r:embed="rId4"/>
          <a:stretch>
            <a:fillRect/>
          </a:stretch>
        </p:blipFill>
        <p:spPr>
          <a:xfrm>
            <a:off x="7483642" y="6521665"/>
            <a:ext cx="4249398" cy="333484"/>
          </a:xfrm>
          <a:prstGeom prst="rect">
            <a:avLst/>
          </a:prstGeom>
        </p:spPr>
      </p:pic>
    </p:spTree>
    <p:extLst>
      <p:ext uri="{BB962C8B-B14F-4D97-AF65-F5344CB8AC3E}">
        <p14:creationId xmlns:p14="http://schemas.microsoft.com/office/powerpoint/2010/main" val="21939885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E7661-C5EC-9951-6BCD-1FE297EC57E8}"/>
              </a:ext>
            </a:extLst>
          </p:cNvPr>
          <p:cNvSpPr>
            <a:spLocks noGrp="1"/>
          </p:cNvSpPr>
          <p:nvPr>
            <p:ph type="title"/>
          </p:nvPr>
        </p:nvSpPr>
        <p:spPr/>
        <p:txBody>
          <a:bodyPr/>
          <a:lstStyle/>
          <a:p>
            <a:r>
              <a:rPr lang="tr-TR" dirty="0">
                <a:solidFill>
                  <a:srgbClr val="44546A"/>
                </a:solidFill>
              </a:rPr>
              <a:t>TÜRKİYE’DEKİ ANTİHİPERTANSİF PREPARATLAR MONOTERAPİLER</a:t>
            </a:r>
          </a:p>
        </p:txBody>
      </p:sp>
      <p:pic>
        <p:nvPicPr>
          <p:cNvPr id="9" name="İçerik Yer Tutucusu 8" descr="tablo içeren bir resim&#10;&#10;Açıklama otomatik olarak oluşturuldu">
            <a:extLst>
              <a:ext uri="{FF2B5EF4-FFF2-40B4-BE49-F238E27FC236}">
                <a16:creationId xmlns:a16="http://schemas.microsoft.com/office/drawing/2014/main" id="{CA3A995B-71E4-3FA7-9CE5-ADA3559ECC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6726" y="1558892"/>
            <a:ext cx="3730490" cy="5111847"/>
          </a:xfrm>
        </p:spPr>
      </p:pic>
      <p:pic>
        <p:nvPicPr>
          <p:cNvPr id="11" name="Resim 10" descr="tablo içeren bir resim&#10;&#10;Açıklama otomatik olarak oluşturuldu">
            <a:extLst>
              <a:ext uri="{FF2B5EF4-FFF2-40B4-BE49-F238E27FC236}">
                <a16:creationId xmlns:a16="http://schemas.microsoft.com/office/drawing/2014/main" id="{0413CCED-6F4C-BEE4-384D-A408CADCF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742" y="2606041"/>
            <a:ext cx="5235435" cy="2304288"/>
          </a:xfrm>
          <a:prstGeom prst="rect">
            <a:avLst/>
          </a:prstGeom>
        </p:spPr>
      </p:pic>
      <p:pic>
        <p:nvPicPr>
          <p:cNvPr id="12" name="Resim 11">
            <a:extLst>
              <a:ext uri="{FF2B5EF4-FFF2-40B4-BE49-F238E27FC236}">
                <a16:creationId xmlns:a16="http://schemas.microsoft.com/office/drawing/2014/main" id="{EA802919-03B3-AD59-3100-58F491113A5A}"/>
              </a:ext>
            </a:extLst>
          </p:cNvPr>
          <p:cNvPicPr>
            <a:picLocks noChangeAspect="1"/>
          </p:cNvPicPr>
          <p:nvPr/>
        </p:nvPicPr>
        <p:blipFill>
          <a:blip r:embed="rId4"/>
          <a:stretch>
            <a:fillRect/>
          </a:stretch>
        </p:blipFill>
        <p:spPr>
          <a:xfrm>
            <a:off x="7483642" y="6521665"/>
            <a:ext cx="4249398" cy="333484"/>
          </a:xfrm>
          <a:prstGeom prst="rect">
            <a:avLst/>
          </a:prstGeom>
        </p:spPr>
      </p:pic>
    </p:spTree>
    <p:extLst>
      <p:ext uri="{BB962C8B-B14F-4D97-AF65-F5344CB8AC3E}">
        <p14:creationId xmlns:p14="http://schemas.microsoft.com/office/powerpoint/2010/main" val="1433238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95EF99-A6C4-F4CA-C19B-0F4ECAA0A69B}"/>
              </a:ext>
            </a:extLst>
          </p:cNvPr>
          <p:cNvSpPr>
            <a:spLocks noGrp="1"/>
          </p:cNvSpPr>
          <p:nvPr>
            <p:ph type="title"/>
          </p:nvPr>
        </p:nvSpPr>
        <p:spPr/>
        <p:txBody>
          <a:bodyPr>
            <a:normAutofit fontScale="90000"/>
          </a:bodyPr>
          <a:lstStyle/>
          <a:p>
            <a:r>
              <a:rPr lang="tr-TR" dirty="0">
                <a:solidFill>
                  <a:srgbClr val="44546A"/>
                </a:solidFill>
              </a:rPr>
              <a:t>TÜRKİYE’DEKİ ANTİHİPERTANSİF PREPARATLAR İKİLİ KOMBİNASYON TEDAVİLERİ</a:t>
            </a:r>
          </a:p>
        </p:txBody>
      </p:sp>
      <p:pic>
        <p:nvPicPr>
          <p:cNvPr id="5" name="İçerik Yer Tutucusu 4" descr="tablo içeren bir resim&#10;&#10;Açıklama otomatik olarak oluşturuldu">
            <a:extLst>
              <a:ext uri="{FF2B5EF4-FFF2-40B4-BE49-F238E27FC236}">
                <a16:creationId xmlns:a16="http://schemas.microsoft.com/office/drawing/2014/main" id="{48055C07-AB29-834C-6B62-53EF901084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0847" y="1690688"/>
            <a:ext cx="3371372" cy="4351338"/>
          </a:xfrm>
        </p:spPr>
      </p:pic>
      <p:pic>
        <p:nvPicPr>
          <p:cNvPr id="7" name="Resim 6" descr="tablo içeren bir resim&#10;&#10;Açıklama otomatik olarak oluşturuldu">
            <a:extLst>
              <a:ext uri="{FF2B5EF4-FFF2-40B4-BE49-F238E27FC236}">
                <a16:creationId xmlns:a16="http://schemas.microsoft.com/office/drawing/2014/main" id="{3790F54C-AFC3-1CD0-7442-F67CD26D9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5994" y="1690688"/>
            <a:ext cx="3414591" cy="4351338"/>
          </a:xfrm>
          <a:prstGeom prst="rect">
            <a:avLst/>
          </a:prstGeom>
        </p:spPr>
      </p:pic>
      <p:pic>
        <p:nvPicPr>
          <p:cNvPr id="11" name="Resim 10" descr="tablo içeren bir resim&#10;&#10;Açıklama otomatik olarak oluşturuldu">
            <a:extLst>
              <a:ext uri="{FF2B5EF4-FFF2-40B4-BE49-F238E27FC236}">
                <a16:creationId xmlns:a16="http://schemas.microsoft.com/office/drawing/2014/main" id="{0D58B0D4-797A-84F9-835F-4EFCA8016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2219" y="1748917"/>
            <a:ext cx="3013774" cy="4293109"/>
          </a:xfrm>
          <a:prstGeom prst="rect">
            <a:avLst/>
          </a:prstGeom>
        </p:spPr>
      </p:pic>
      <p:pic>
        <p:nvPicPr>
          <p:cNvPr id="14" name="Resim 13">
            <a:extLst>
              <a:ext uri="{FF2B5EF4-FFF2-40B4-BE49-F238E27FC236}">
                <a16:creationId xmlns:a16="http://schemas.microsoft.com/office/drawing/2014/main" id="{4BCE2492-74F5-9578-3DDD-E6485D3ACDDE}"/>
              </a:ext>
            </a:extLst>
          </p:cNvPr>
          <p:cNvPicPr>
            <a:picLocks noChangeAspect="1"/>
          </p:cNvPicPr>
          <p:nvPr/>
        </p:nvPicPr>
        <p:blipFill>
          <a:blip r:embed="rId5"/>
          <a:stretch>
            <a:fillRect/>
          </a:stretch>
        </p:blipFill>
        <p:spPr>
          <a:xfrm>
            <a:off x="7483642" y="6521665"/>
            <a:ext cx="4249398" cy="333484"/>
          </a:xfrm>
          <a:prstGeom prst="rect">
            <a:avLst/>
          </a:prstGeom>
        </p:spPr>
      </p:pic>
    </p:spTree>
    <p:extLst>
      <p:ext uri="{BB962C8B-B14F-4D97-AF65-F5344CB8AC3E}">
        <p14:creationId xmlns:p14="http://schemas.microsoft.com/office/powerpoint/2010/main" val="186743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110F59-B086-89BC-FDD6-9C764ED09B9E}"/>
              </a:ext>
            </a:extLst>
          </p:cNvPr>
          <p:cNvSpPr>
            <a:spLocks noGrp="1"/>
          </p:cNvSpPr>
          <p:nvPr>
            <p:ph type="title"/>
          </p:nvPr>
        </p:nvSpPr>
        <p:spPr/>
        <p:txBody>
          <a:bodyPr>
            <a:normAutofit fontScale="90000"/>
          </a:bodyPr>
          <a:lstStyle/>
          <a:p>
            <a:r>
              <a:rPr lang="tr-TR" dirty="0">
                <a:solidFill>
                  <a:srgbClr val="44546A"/>
                </a:solidFill>
              </a:rPr>
              <a:t>TÜRKİYE’DEKİ ANTİHİPERTANSİF PREPARATLAR İKİLİ – ÜÇLÜ KOMBİNASYON TEDAVİLERİ</a:t>
            </a:r>
          </a:p>
        </p:txBody>
      </p:sp>
      <p:pic>
        <p:nvPicPr>
          <p:cNvPr id="4" name="İçerik Yer Tutucusu 3">
            <a:extLst>
              <a:ext uri="{FF2B5EF4-FFF2-40B4-BE49-F238E27FC236}">
                <a16:creationId xmlns:a16="http://schemas.microsoft.com/office/drawing/2014/main" id="{090EB226-EE1C-7D41-29B8-A8FDF46CC2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9774" y="1690688"/>
            <a:ext cx="3219918" cy="4351338"/>
          </a:xfrm>
          <a:prstGeom prst="rect">
            <a:avLst/>
          </a:prstGeom>
        </p:spPr>
      </p:pic>
      <p:pic>
        <p:nvPicPr>
          <p:cNvPr id="6" name="Resim 5" descr="tablo içeren bir resim&#10;&#10;Açıklama otomatik olarak oluşturuldu">
            <a:extLst>
              <a:ext uri="{FF2B5EF4-FFF2-40B4-BE49-F238E27FC236}">
                <a16:creationId xmlns:a16="http://schemas.microsoft.com/office/drawing/2014/main" id="{E4BC593A-D89A-01AC-E13A-25FD245E6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17803"/>
            <a:ext cx="2736423" cy="4324224"/>
          </a:xfrm>
          <a:prstGeom prst="rect">
            <a:avLst/>
          </a:prstGeom>
        </p:spPr>
      </p:pic>
      <p:pic>
        <p:nvPicPr>
          <p:cNvPr id="7" name="Resim 6">
            <a:extLst>
              <a:ext uri="{FF2B5EF4-FFF2-40B4-BE49-F238E27FC236}">
                <a16:creationId xmlns:a16="http://schemas.microsoft.com/office/drawing/2014/main" id="{77D6C8ED-4ACF-C16E-ED6C-0505B5B8A7CD}"/>
              </a:ext>
            </a:extLst>
          </p:cNvPr>
          <p:cNvPicPr>
            <a:picLocks noChangeAspect="1"/>
          </p:cNvPicPr>
          <p:nvPr/>
        </p:nvPicPr>
        <p:blipFill>
          <a:blip r:embed="rId4"/>
          <a:stretch>
            <a:fillRect/>
          </a:stretch>
        </p:blipFill>
        <p:spPr>
          <a:xfrm>
            <a:off x="7483642" y="6521665"/>
            <a:ext cx="4249398" cy="333484"/>
          </a:xfrm>
          <a:prstGeom prst="rect">
            <a:avLst/>
          </a:prstGeom>
        </p:spPr>
      </p:pic>
    </p:spTree>
    <p:extLst>
      <p:ext uri="{BB962C8B-B14F-4D97-AF65-F5344CB8AC3E}">
        <p14:creationId xmlns:p14="http://schemas.microsoft.com/office/powerpoint/2010/main" val="38264996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B740A45-F9BC-9B49-2969-471BF833801B}"/>
              </a:ext>
            </a:extLst>
          </p:cNvPr>
          <p:cNvSpPr>
            <a:spLocks noGrp="1"/>
          </p:cNvSpPr>
          <p:nvPr>
            <p:ph type="title"/>
          </p:nvPr>
        </p:nvSpPr>
        <p:spPr>
          <a:xfrm>
            <a:off x="6513788" y="365125"/>
            <a:ext cx="4840010" cy="1807305"/>
          </a:xfrm>
        </p:spPr>
        <p:txBody>
          <a:bodyPr>
            <a:normAutofit/>
          </a:bodyPr>
          <a:lstStyle/>
          <a:p>
            <a:endParaRPr lang="tr-TR"/>
          </a:p>
        </p:txBody>
      </p:sp>
      <p:pic>
        <p:nvPicPr>
          <p:cNvPr id="7" name="Resim 6">
            <a:extLst>
              <a:ext uri="{FF2B5EF4-FFF2-40B4-BE49-F238E27FC236}">
                <a16:creationId xmlns:a16="http://schemas.microsoft.com/office/drawing/2014/main" id="{159B9E90-19A8-B4BC-D95D-D28CA3F26F14}"/>
              </a:ext>
            </a:extLst>
          </p:cNvPr>
          <p:cNvPicPr>
            <a:picLocks noChangeAspect="1"/>
          </p:cNvPicPr>
          <p:nvPr/>
        </p:nvPicPr>
        <p:blipFill rotWithShape="1">
          <a:blip r:embed="rId2">
            <a:extLst>
              <a:ext uri="{28A0092B-C50C-407E-A947-70E740481C1C}">
                <a14:useLocalDpi xmlns:a14="http://schemas.microsoft.com/office/drawing/2010/main" val="0"/>
              </a:ext>
            </a:extLst>
          </a:blip>
          <a:srcRect t="9605" r="2" b="10230"/>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EB9A0F42-C1CB-FC45-B939-E8742E623DA1}"/>
              </a:ext>
            </a:extLst>
          </p:cNvPr>
          <p:cNvSpPr>
            <a:spLocks noGrp="1"/>
          </p:cNvSpPr>
          <p:nvPr>
            <p:ph idx="1"/>
          </p:nvPr>
        </p:nvSpPr>
        <p:spPr>
          <a:xfrm>
            <a:off x="6513788" y="2333297"/>
            <a:ext cx="4840010" cy="3843666"/>
          </a:xfrm>
        </p:spPr>
        <p:txBody>
          <a:bodyPr>
            <a:normAutofit/>
          </a:bodyPr>
          <a:lstStyle/>
          <a:p>
            <a:r>
              <a:rPr lang="tr-TR" sz="2000" dirty="0">
                <a:solidFill>
                  <a:srgbClr val="44546A"/>
                </a:solidFill>
              </a:rPr>
              <a:t>Dinlediğiniz için teşekkürler.</a:t>
            </a:r>
          </a:p>
        </p:txBody>
      </p:sp>
    </p:spTree>
    <p:extLst>
      <p:ext uri="{BB962C8B-B14F-4D97-AF65-F5344CB8AC3E}">
        <p14:creationId xmlns:p14="http://schemas.microsoft.com/office/powerpoint/2010/main" val="122694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9489E71-658A-3397-257C-7AAAC865624B}"/>
              </a:ext>
            </a:extLst>
          </p:cNvPr>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4000" kern="1200">
                <a:solidFill>
                  <a:schemeClr val="tx1"/>
                </a:solidFill>
                <a:latin typeface="+mj-lt"/>
                <a:ea typeface="+mj-ea"/>
                <a:cs typeface="+mj-cs"/>
              </a:rPr>
              <a:t>TEMD TANIM </a:t>
            </a:r>
          </a:p>
        </p:txBody>
      </p:sp>
      <p:sp>
        <p:nvSpPr>
          <p:cNvPr id="7" name="Metin kutusu 6">
            <a:extLst>
              <a:ext uri="{FF2B5EF4-FFF2-40B4-BE49-F238E27FC236}">
                <a16:creationId xmlns:a16="http://schemas.microsoft.com/office/drawing/2014/main" id="{867679AC-3334-0245-54D6-2A8E9DD9F200}"/>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indent="-228600" algn="ctr">
              <a:lnSpc>
                <a:spcPct val="90000"/>
              </a:lnSpc>
              <a:spcAft>
                <a:spcPts val="600"/>
              </a:spcAft>
              <a:buFont typeface="Arial" panose="020B0604020202020204" pitchFamily="34" charset="0"/>
              <a:buChar char="•"/>
            </a:pPr>
            <a:r>
              <a:rPr lang="en-US" sz="2000"/>
              <a:t>Ofis ölçümlerinden elde edilmiş olan kan basıncı seviyelerine göre kan basıncı tanımlaması</a:t>
            </a:r>
          </a:p>
        </p:txBody>
      </p:sp>
      <p:pic>
        <p:nvPicPr>
          <p:cNvPr id="4" name="İçerik Yer Tutucusu 4">
            <a:extLst>
              <a:ext uri="{FF2B5EF4-FFF2-40B4-BE49-F238E27FC236}">
                <a16:creationId xmlns:a16="http://schemas.microsoft.com/office/drawing/2014/main" id="{21721CDF-3C0D-F158-0C55-087069067495}"/>
              </a:ext>
            </a:extLst>
          </p:cNvPr>
          <p:cNvPicPr>
            <a:picLocks noGrp="1" noChangeAspect="1"/>
          </p:cNvPicPr>
          <p:nvPr>
            <p:ph idx="1"/>
          </p:nvPr>
        </p:nvPicPr>
        <p:blipFill>
          <a:blip r:embed="rId2"/>
          <a:stretch>
            <a:fillRect/>
          </a:stretch>
        </p:blipFill>
        <p:spPr>
          <a:xfrm>
            <a:off x="835154" y="2527761"/>
            <a:ext cx="10515595" cy="3654169"/>
          </a:xfrm>
          <a:prstGeom prst="rect">
            <a:avLst/>
          </a:prstGeom>
        </p:spPr>
      </p:pic>
      <p:pic>
        <p:nvPicPr>
          <p:cNvPr id="8" name="Resim 7">
            <a:extLst>
              <a:ext uri="{FF2B5EF4-FFF2-40B4-BE49-F238E27FC236}">
                <a16:creationId xmlns:a16="http://schemas.microsoft.com/office/drawing/2014/main" id="{9BFACACE-764A-DBC5-78BA-E9B5908E46FA}"/>
              </a:ext>
            </a:extLst>
          </p:cNvPr>
          <p:cNvPicPr>
            <a:picLocks noChangeAspect="1"/>
          </p:cNvPicPr>
          <p:nvPr/>
        </p:nvPicPr>
        <p:blipFill>
          <a:blip r:embed="rId3"/>
          <a:stretch>
            <a:fillRect/>
          </a:stretch>
        </p:blipFill>
        <p:spPr>
          <a:xfrm>
            <a:off x="6984054" y="6305510"/>
            <a:ext cx="4490113" cy="352740"/>
          </a:xfrm>
          <a:prstGeom prst="rect">
            <a:avLst/>
          </a:prstGeom>
        </p:spPr>
      </p:pic>
    </p:spTree>
    <p:extLst>
      <p:ext uri="{BB962C8B-B14F-4D97-AF65-F5344CB8AC3E}">
        <p14:creationId xmlns:p14="http://schemas.microsoft.com/office/powerpoint/2010/main" val="16437950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a:extLst>
              <a:ext uri="{FF2B5EF4-FFF2-40B4-BE49-F238E27FC236}">
                <a16:creationId xmlns:a16="http://schemas.microsoft.com/office/drawing/2014/main" id="{04D2DB0A-17DA-DC68-CF2B-AC1A87DD0917}"/>
              </a:ext>
            </a:extLst>
          </p:cNvPr>
          <p:cNvPicPr>
            <a:picLocks noChangeAspect="1"/>
          </p:cNvPicPr>
          <p:nvPr/>
        </p:nvPicPr>
        <p:blipFill rotWithShape="1">
          <a:blip r:embed="rId2">
            <a:extLst>
              <a:ext uri="{28A0092B-C50C-407E-A947-70E740481C1C}">
                <a14:useLocalDpi xmlns:a14="http://schemas.microsoft.com/office/drawing/2010/main" val="0"/>
              </a:ext>
            </a:extLst>
          </a:blip>
          <a:srcRect l="20688"/>
          <a:stretch/>
        </p:blipFill>
        <p:spPr>
          <a:xfrm>
            <a:off x="2522356" y="10"/>
            <a:ext cx="9669642" cy="6857990"/>
          </a:xfrm>
          <a:prstGeom prst="rect">
            <a:avLst/>
          </a:prstGeom>
        </p:spPr>
      </p:pic>
      <p:sp>
        <p:nvSpPr>
          <p:cNvPr id="32"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2FB8725A-8227-4CD0-4FE3-1EE336D9980B}"/>
              </a:ext>
            </a:extLst>
          </p:cNvPr>
          <p:cNvSpPr>
            <a:spLocks noGrp="1"/>
          </p:cNvSpPr>
          <p:nvPr>
            <p:ph type="title"/>
          </p:nvPr>
        </p:nvSpPr>
        <p:spPr>
          <a:xfrm>
            <a:off x="838200" y="365125"/>
            <a:ext cx="3822189" cy="1899912"/>
          </a:xfrm>
        </p:spPr>
        <p:txBody>
          <a:bodyPr>
            <a:normAutofit/>
          </a:bodyPr>
          <a:lstStyle/>
          <a:p>
            <a:r>
              <a:rPr lang="tr-TR" sz="4000" dirty="0">
                <a:solidFill>
                  <a:srgbClr val="44546A"/>
                </a:solidFill>
              </a:rPr>
              <a:t>KAYNAKÇA</a:t>
            </a:r>
          </a:p>
        </p:txBody>
      </p:sp>
      <p:sp>
        <p:nvSpPr>
          <p:cNvPr id="3" name="İçerik Yer Tutucusu 2">
            <a:extLst>
              <a:ext uri="{FF2B5EF4-FFF2-40B4-BE49-F238E27FC236}">
                <a16:creationId xmlns:a16="http://schemas.microsoft.com/office/drawing/2014/main" id="{9A597BA4-A75E-C244-DC12-F7F82DD27CB2}"/>
              </a:ext>
            </a:extLst>
          </p:cNvPr>
          <p:cNvSpPr>
            <a:spLocks noGrp="1"/>
          </p:cNvSpPr>
          <p:nvPr>
            <p:ph idx="1"/>
          </p:nvPr>
        </p:nvSpPr>
        <p:spPr>
          <a:xfrm>
            <a:off x="838200" y="2434201"/>
            <a:ext cx="3822189" cy="3742762"/>
          </a:xfrm>
        </p:spPr>
        <p:txBody>
          <a:bodyPr>
            <a:normAutofit/>
          </a:bodyPr>
          <a:lstStyle/>
          <a:p>
            <a:r>
              <a:rPr lang="tr-TR" sz="1000" b="0" i="0">
                <a:effectLst/>
                <a:latin typeface="BlinkMacSystemFont"/>
              </a:rPr>
              <a:t>TEMD HİPERTANSİYON KILAVUZU 2022 GÖZDEN (GEÇİRİLMİŞ ÇEVRİMİÇİ YAYIN AĞUSTOS 2022)</a:t>
            </a:r>
          </a:p>
          <a:p>
            <a:r>
              <a:rPr lang="tr-TR" sz="1000" b="0" i="0">
                <a:effectLst/>
                <a:latin typeface="BlinkMacSystemFont"/>
              </a:rPr>
              <a:t>Aydoğdu S, Güler K, Bayram F, Altun B, Derici Ü, Abacı A, Tükek T, Sabuncu T, Arıcı M, Erdem Y, Özin B, Sahin İ, Ertürk Ş, Bitigen A, Tokgözoğlu L. Türk Hipertansiyon Uzlaşı Raporu 2019 </a:t>
            </a:r>
            <a:endParaRPr lang="tr-TR" sz="1000"/>
          </a:p>
          <a:p>
            <a:r>
              <a:rPr lang="tr-TR" sz="1000"/>
              <a:t>Williams, B., Mancia, G., Spiering, W., Agabiti Rosei, E., Azizi, M., Burnier, M., ... &amp; Kahan, T. (2018). 2018 ESC/ESH Guidelines for the management of arterial hypertension. </a:t>
            </a:r>
            <a:r>
              <a:rPr lang="tr-TR" sz="1000" i="1"/>
              <a:t>European heart journal</a:t>
            </a:r>
            <a:r>
              <a:rPr lang="tr-TR" sz="1000"/>
              <a:t>, </a:t>
            </a:r>
            <a:r>
              <a:rPr lang="tr-TR" sz="1000" i="1"/>
              <a:t>39</a:t>
            </a:r>
            <a:r>
              <a:rPr lang="tr-TR" sz="1000"/>
              <a:t>(33), 3021-3104.</a:t>
            </a:r>
          </a:p>
          <a:p>
            <a:r>
              <a:rPr lang="tr-TR" sz="1000" b="0" i="0">
                <a:effectLst/>
                <a:latin typeface="BlinkMacSystemFont"/>
              </a:rPr>
              <a:t>Flack JM, Adekola B. Blood pressure and the new ACC/AHA hypertension guidelines. Trends Cardiovasc Med. 2020 Apr;30(3):160-164. doi: 10.1016/j.tcm.2019.05.003. Epub 2019 May 15. PMID: 3152148</a:t>
            </a:r>
            <a:endParaRPr lang="tr-TR" sz="1000" b="0" i="0">
              <a:effectLst/>
              <a:latin typeface="Roboto" panose="02000000000000000000" pitchFamily="2" charset="0"/>
            </a:endParaRPr>
          </a:p>
          <a:p>
            <a:r>
              <a:rPr lang="tr-TR" sz="1000" b="0" i="0">
                <a:effectLst/>
                <a:latin typeface="Roboto" panose="02000000000000000000" pitchFamily="2" charset="0"/>
              </a:rPr>
              <a:t>Yusuf Çetin Doğaner, Ümit Aydoğan. Which hypertension guideline and threshold values? New thresholds in hypertension. Türk Aile Hek Derg. 2019; 23(2): 78-84</a:t>
            </a:r>
          </a:p>
          <a:p>
            <a:r>
              <a:rPr lang="tr-TR" sz="1000"/>
              <a:t>https://www.tuseb.gov.tr/tuhke/uploads/genel/files/hiper_tansiyon_rapor.pdf</a:t>
            </a:r>
          </a:p>
          <a:p>
            <a:endParaRPr lang="tr-TR" sz="1000"/>
          </a:p>
          <a:p>
            <a:endParaRPr lang="tr-TR" sz="1000"/>
          </a:p>
        </p:txBody>
      </p:sp>
    </p:spTree>
    <p:extLst>
      <p:ext uri="{BB962C8B-B14F-4D97-AF65-F5344CB8AC3E}">
        <p14:creationId xmlns:p14="http://schemas.microsoft.com/office/powerpoint/2010/main" val="10590252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914E83-744A-6B5D-1CCF-48F693C626F0}"/>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BA7F2AF0-005E-84BB-6E85-33B991CF4ACE}"/>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3644526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648DFE-7930-CC7D-6FA2-792F519C7D0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FF3C47A-887A-1996-DE4A-1CF4628564BF}"/>
              </a:ext>
            </a:extLst>
          </p:cNvPr>
          <p:cNvSpPr>
            <a:spLocks noGrp="1"/>
          </p:cNvSpPr>
          <p:nvPr>
            <p:ph idx="1"/>
          </p:nvPr>
        </p:nvSpPr>
        <p:spPr/>
        <p:txBody>
          <a:bodyPr>
            <a:normAutofit/>
          </a:bodyPr>
          <a:lstStyle/>
          <a:p>
            <a:endParaRPr lang="tr-TR" dirty="0"/>
          </a:p>
        </p:txBody>
      </p:sp>
    </p:spTree>
    <p:extLst>
      <p:ext uri="{BB962C8B-B14F-4D97-AF65-F5344CB8AC3E}">
        <p14:creationId xmlns:p14="http://schemas.microsoft.com/office/powerpoint/2010/main" val="27721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82748B-45CD-661B-12B2-B0EDAE19EBF3}"/>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a:solidFill>
                  <a:schemeClr val="tx1"/>
                </a:solidFill>
                <a:latin typeface="+mj-lt"/>
                <a:ea typeface="+mj-ea"/>
                <a:cs typeface="+mj-cs"/>
              </a:rPr>
              <a:t>ESC/ESH 2018 TANIM</a:t>
            </a:r>
          </a:p>
        </p:txBody>
      </p:sp>
      <p:pic>
        <p:nvPicPr>
          <p:cNvPr id="4" name="İçerik Yer Tutucusu 5">
            <a:extLst>
              <a:ext uri="{FF2B5EF4-FFF2-40B4-BE49-F238E27FC236}">
                <a16:creationId xmlns:a16="http://schemas.microsoft.com/office/drawing/2014/main" id="{645EB271-CA3E-9785-47FB-0E9DBA2081E5}"/>
              </a:ext>
            </a:extLst>
          </p:cNvPr>
          <p:cNvPicPr>
            <a:picLocks noGrp="1" noChangeAspect="1"/>
          </p:cNvPicPr>
          <p:nvPr>
            <p:ph idx="1"/>
          </p:nvPr>
        </p:nvPicPr>
        <p:blipFill>
          <a:blip r:embed="rId3"/>
          <a:stretch>
            <a:fillRect/>
          </a:stretch>
        </p:blipFill>
        <p:spPr>
          <a:xfrm>
            <a:off x="1926284" y="1863801"/>
            <a:ext cx="8339430" cy="4440746"/>
          </a:xfrm>
          <a:prstGeom prst="rect">
            <a:avLst/>
          </a:prstGeom>
        </p:spPr>
      </p:pic>
      <p:sp>
        <p:nvSpPr>
          <p:cNvPr id="6" name="Metin kutusu 5">
            <a:extLst>
              <a:ext uri="{FF2B5EF4-FFF2-40B4-BE49-F238E27FC236}">
                <a16:creationId xmlns:a16="http://schemas.microsoft.com/office/drawing/2014/main" id="{2F9A8821-0BF0-53AC-8773-8D345366B8E7}"/>
              </a:ext>
            </a:extLst>
          </p:cNvPr>
          <p:cNvSpPr txBox="1"/>
          <p:nvPr/>
        </p:nvSpPr>
        <p:spPr>
          <a:xfrm>
            <a:off x="971550" y="6217305"/>
            <a:ext cx="8648700" cy="400110"/>
          </a:xfrm>
          <a:prstGeom prst="rect">
            <a:avLst/>
          </a:prstGeom>
          <a:noFill/>
        </p:spPr>
        <p:txBody>
          <a:bodyPr wrap="square" rtlCol="0">
            <a:spAutoFit/>
          </a:bodyPr>
          <a:lstStyle/>
          <a:p>
            <a:pPr algn="just"/>
            <a:r>
              <a:rPr lang="tr-TR" sz="1000" dirty="0"/>
              <a:t>Williams, B., </a:t>
            </a:r>
            <a:r>
              <a:rPr lang="tr-TR" sz="1000" dirty="0" err="1"/>
              <a:t>Mancia</a:t>
            </a:r>
            <a:r>
              <a:rPr lang="tr-TR" sz="1000" dirty="0"/>
              <a:t>, G., </a:t>
            </a:r>
            <a:r>
              <a:rPr lang="tr-TR" sz="1000" dirty="0" err="1"/>
              <a:t>Spiering</a:t>
            </a:r>
            <a:r>
              <a:rPr lang="tr-TR" sz="1000" dirty="0"/>
              <a:t>, W., </a:t>
            </a:r>
            <a:r>
              <a:rPr lang="tr-TR" sz="1000" dirty="0" err="1"/>
              <a:t>Agabiti</a:t>
            </a:r>
            <a:r>
              <a:rPr lang="tr-TR" sz="1000" dirty="0"/>
              <a:t> </a:t>
            </a:r>
            <a:r>
              <a:rPr lang="tr-TR" sz="1000" dirty="0" err="1"/>
              <a:t>Rosei</a:t>
            </a:r>
            <a:r>
              <a:rPr lang="tr-TR" sz="1000" dirty="0"/>
              <a:t>, E., Azizi, M., </a:t>
            </a:r>
            <a:r>
              <a:rPr lang="tr-TR" sz="1000" dirty="0" err="1"/>
              <a:t>Burnier</a:t>
            </a:r>
            <a:r>
              <a:rPr lang="tr-TR" sz="1000" dirty="0"/>
              <a:t>, M., ... &amp; </a:t>
            </a:r>
            <a:r>
              <a:rPr lang="tr-TR" sz="1000" dirty="0" err="1"/>
              <a:t>Kahan</a:t>
            </a:r>
            <a:r>
              <a:rPr lang="tr-TR" sz="1000" dirty="0"/>
              <a:t>, T. (2018</a:t>
            </a:r>
            <a:r>
              <a:rPr lang="tr-TR" sz="1000" dirty="0">
                <a:solidFill>
                  <a:srgbClr val="FF0000"/>
                </a:solidFill>
              </a:rPr>
              <a:t>). 2018 ESC/ESH </a:t>
            </a:r>
            <a:r>
              <a:rPr lang="tr-TR" sz="1000" dirty="0" err="1"/>
              <a:t>Guidelines</a:t>
            </a:r>
            <a:r>
              <a:rPr lang="tr-TR" sz="1000" dirty="0"/>
              <a:t> </a:t>
            </a:r>
            <a:r>
              <a:rPr lang="tr-TR" sz="1000" dirty="0" err="1"/>
              <a:t>for</a:t>
            </a:r>
            <a:r>
              <a:rPr lang="tr-TR" sz="1000" dirty="0"/>
              <a:t> </a:t>
            </a:r>
            <a:r>
              <a:rPr lang="tr-TR" sz="1000" dirty="0" err="1"/>
              <a:t>the</a:t>
            </a:r>
            <a:r>
              <a:rPr lang="tr-TR" sz="1000" dirty="0"/>
              <a:t> </a:t>
            </a:r>
            <a:r>
              <a:rPr lang="tr-TR" sz="1000" dirty="0" err="1"/>
              <a:t>management</a:t>
            </a:r>
            <a:r>
              <a:rPr lang="tr-TR" sz="1000" dirty="0"/>
              <a:t> of </a:t>
            </a:r>
            <a:r>
              <a:rPr lang="tr-TR" sz="1000" dirty="0" err="1"/>
              <a:t>arterial</a:t>
            </a:r>
            <a:r>
              <a:rPr lang="tr-TR" sz="1000" dirty="0"/>
              <a:t> </a:t>
            </a:r>
            <a:r>
              <a:rPr lang="tr-TR" sz="1000" dirty="0" err="1"/>
              <a:t>hypertension</a:t>
            </a:r>
            <a:r>
              <a:rPr lang="tr-TR" sz="1000" dirty="0"/>
              <a:t>. </a:t>
            </a:r>
            <a:r>
              <a:rPr lang="tr-TR" sz="1000" i="1" dirty="0" err="1"/>
              <a:t>European</a:t>
            </a:r>
            <a:r>
              <a:rPr lang="tr-TR" sz="1000" i="1" dirty="0"/>
              <a:t> </a:t>
            </a:r>
            <a:r>
              <a:rPr lang="tr-TR" sz="1000" i="1" dirty="0" err="1"/>
              <a:t>heart</a:t>
            </a:r>
            <a:r>
              <a:rPr lang="tr-TR" sz="1000" i="1" dirty="0"/>
              <a:t> </a:t>
            </a:r>
            <a:r>
              <a:rPr lang="tr-TR" sz="1000" i="1" dirty="0" err="1"/>
              <a:t>journal</a:t>
            </a:r>
            <a:r>
              <a:rPr lang="tr-TR" sz="1000" dirty="0"/>
              <a:t>, </a:t>
            </a:r>
            <a:r>
              <a:rPr lang="tr-TR" sz="1000" i="1" dirty="0"/>
              <a:t>39</a:t>
            </a:r>
            <a:r>
              <a:rPr lang="tr-TR" sz="1000" dirty="0"/>
              <a:t>(33), 3021-3104.</a:t>
            </a:r>
          </a:p>
        </p:txBody>
      </p:sp>
    </p:spTree>
    <p:extLst>
      <p:ext uri="{BB962C8B-B14F-4D97-AF65-F5344CB8AC3E}">
        <p14:creationId xmlns:p14="http://schemas.microsoft.com/office/powerpoint/2010/main" val="174896905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6129</TotalTime>
  <Words>7186</Words>
  <Application>Microsoft Office PowerPoint</Application>
  <PresentationFormat>Geniş ekran</PresentationFormat>
  <Paragraphs>546</Paragraphs>
  <Slides>82</Slides>
  <Notes>36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82</vt:i4>
      </vt:variant>
    </vt:vector>
  </HeadingPairs>
  <TitlesOfParts>
    <vt:vector size="89" baseType="lpstr">
      <vt:lpstr>Arial</vt:lpstr>
      <vt:lpstr>BlinkMacSystemFont</vt:lpstr>
      <vt:lpstr>Calibri</vt:lpstr>
      <vt:lpstr>Calibri Light</vt:lpstr>
      <vt:lpstr>Roboto</vt:lpstr>
      <vt:lpstr>Wingdings</vt:lpstr>
      <vt:lpstr>Office Teması</vt:lpstr>
      <vt:lpstr>HİPERTANSİYON</vt:lpstr>
      <vt:lpstr>Sunum planı</vt:lpstr>
      <vt:lpstr>Amaç </vt:lpstr>
      <vt:lpstr>Öğrenim hedefleri </vt:lpstr>
      <vt:lpstr>HİPERTANSİYON KILAVUZLAR </vt:lpstr>
      <vt:lpstr>TANIM </vt:lpstr>
      <vt:lpstr>TÜRK HİPERTANSİYON UZLAŞI RAPORU 2019 TANIM</vt:lpstr>
      <vt:lpstr>TEMD TANIM </vt:lpstr>
      <vt:lpstr>ESC/ESH 2018 TANIM</vt:lpstr>
      <vt:lpstr>JNC 8(JNC 2017) TANIM</vt:lpstr>
      <vt:lpstr>AHA /ACC 2018 TANIM </vt:lpstr>
      <vt:lpstr>TÜRK HİPERTANSİYON UZLAŞI RAPORU 2019 TANIM</vt:lpstr>
      <vt:lpstr>EPİDEMİYOLOJİ</vt:lpstr>
      <vt:lpstr>EPİDEMİYOLOJİ</vt:lpstr>
      <vt:lpstr>EPİDEMİYOLOJİ</vt:lpstr>
      <vt:lpstr>EPİDEMİYOLOJİ </vt:lpstr>
      <vt:lpstr>PowerPoint Sunusu</vt:lpstr>
      <vt:lpstr>EPİDEMİYOLOJİ</vt:lpstr>
      <vt:lpstr>PowerPoint Sunusu</vt:lpstr>
      <vt:lpstr>HİPERTANSİYON RİSK FAKTÖRLERİ</vt:lpstr>
      <vt:lpstr>TANI  </vt:lpstr>
      <vt:lpstr>TANI </vt:lpstr>
      <vt:lpstr>ETİYOLOJİK SINIFLANDIRMA</vt:lpstr>
      <vt:lpstr>SEKONDER HİPERTANSİYON</vt:lpstr>
      <vt:lpstr>SEKONDER HİPERTANSİYON</vt:lpstr>
      <vt:lpstr>LABORATUVAR TETKİKLERİ</vt:lpstr>
      <vt:lpstr>STANDART KAN BASINCI ÖLÇÜMÜ</vt:lpstr>
      <vt:lpstr>STANDART KAN BASINCI ÖLÇÜMÜ</vt:lpstr>
      <vt:lpstr>STANDART KAN BASINCI ÖLÇÜMÜ</vt:lpstr>
      <vt:lpstr>STANDART KAN BASINCI ÖLÇÜMÜ</vt:lpstr>
      <vt:lpstr>STANDART KAN BASINCI ÖLÇÜMÜ</vt:lpstr>
      <vt:lpstr>STANDART KAN BASINCI ÖLÇÜMÜ</vt:lpstr>
      <vt:lpstr>STANDART KAN BASINCI ÖLÇÜMÜ</vt:lpstr>
      <vt:lpstr>STANDART KAN BASINCI ÖLÇÜMÜ</vt:lpstr>
      <vt:lpstr>STANDART KAN BASINCI ÖLÇÜMÜ</vt:lpstr>
      <vt:lpstr>STANDART KAN BASINCI ÖLÇÜMÜ</vt:lpstr>
      <vt:lpstr>PowerPoint Sunusu</vt:lpstr>
      <vt:lpstr>PowerPoint Sunusu</vt:lpstr>
      <vt:lpstr>Evde Kan Basıncı Ölçümü</vt:lpstr>
      <vt:lpstr>Evde Kan Basıncı Ölçümü </vt:lpstr>
      <vt:lpstr>Ambulatuvar KB Ölçümü</vt:lpstr>
      <vt:lpstr>Ambulatuvar KB Ölçümü</vt:lpstr>
      <vt:lpstr>PowerPoint Sunusu</vt:lpstr>
      <vt:lpstr>TEDAVİ </vt:lpstr>
      <vt:lpstr>TEDAVİ </vt:lpstr>
      <vt:lpstr>Yaşam tarzı değişiklikleri  </vt:lpstr>
      <vt:lpstr>Farmakolojik tedavi</vt:lpstr>
      <vt:lpstr>Farmakolojik tedavi</vt:lpstr>
      <vt:lpstr>Farmakolojik tedavi</vt:lpstr>
      <vt:lpstr>Farmakolojik tedavi</vt:lpstr>
      <vt:lpstr>Farmakolojik tedavi</vt:lpstr>
      <vt:lpstr>Farmakolojik tedavi</vt:lpstr>
      <vt:lpstr>Risk temelli yaklaşım</vt:lpstr>
      <vt:lpstr>İlaç seçimi </vt:lpstr>
      <vt:lpstr>İlaç seçimi </vt:lpstr>
      <vt:lpstr>İlaç seçimi </vt:lpstr>
      <vt:lpstr>İlaç seçimi </vt:lpstr>
      <vt:lpstr>İlaç seçimi </vt:lpstr>
      <vt:lpstr>İlaç seçimi </vt:lpstr>
      <vt:lpstr>Özel hasta gruplarında hipertansiyon tedavisi</vt:lpstr>
      <vt:lpstr>Özel hasta gruplarında hipertansiyon tedavisi</vt:lpstr>
      <vt:lpstr>Özel hasta gruplarında hipertansiyon tedavisi</vt:lpstr>
      <vt:lpstr>Özel hasta gruplarında hipertansiyon tedavisi</vt:lpstr>
      <vt:lpstr>Özel hasta gruplarında hipertansiyon tedavisi</vt:lpstr>
      <vt:lpstr>Özel hasta gruplarında hipertansiyon tedavisi</vt:lpstr>
      <vt:lpstr>Özel hasta gruplarında hipertansiyon tedavisi</vt:lpstr>
      <vt:lpstr>Anti hipertansif ilaç kullanan hastaların takibi</vt:lpstr>
      <vt:lpstr>İlaç uyumu ve kan basıncı kontrolünün iyileştirilmesi </vt:lpstr>
      <vt:lpstr>İlaç uyumu ve kan basıncı kontrolünün iyileştirilmesi </vt:lpstr>
      <vt:lpstr>HİPERTANSİYON SEVK KRİTERLERİ</vt:lpstr>
      <vt:lpstr>ÖZET</vt:lpstr>
      <vt:lpstr>ÖZET </vt:lpstr>
      <vt:lpstr>ÖZET </vt:lpstr>
      <vt:lpstr>TÜRKİYE’DEKİ ANTİHİPERTANSİF PREPARATLAR MONOTERAPİLER</vt:lpstr>
      <vt:lpstr>TÜRKİYE’DEKİ ANTİHİPERTANSİF PREPARATLAR MONOTERAPİLER</vt:lpstr>
      <vt:lpstr>TÜRKİYE’DEKİ ANTİHİPERTANSİF PREPARATLAR MONOTERAPİLER</vt:lpstr>
      <vt:lpstr>TÜRKİYE’DEKİ ANTİHİPERTANSİF PREPARATLAR İKİLİ KOMBİNASYON TEDAVİLERİ</vt:lpstr>
      <vt:lpstr>TÜRKİYE’DEKİ ANTİHİPERTANSİF PREPARATLAR İKİLİ – ÜÇLÜ KOMBİNASYON TEDAVİLERİ</vt:lpstr>
      <vt:lpstr>PowerPoint Sunusu</vt:lpstr>
      <vt:lpstr>KAYNAKÇA</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HİPERTANSİYON</dc:title>
  <dc:creator>çilenay burucuoğlu</dc:creator>
  <cp:lastModifiedBy>çilenay burucuoğlu</cp:lastModifiedBy>
  <cp:revision>31</cp:revision>
  <dcterms:created xsi:type="dcterms:W3CDTF">2022-09-14T12:37:19Z</dcterms:created>
  <dcterms:modified xsi:type="dcterms:W3CDTF">2022-09-20T08:14:38Z</dcterms:modified>
</cp:coreProperties>
</file>