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5" r:id="rId5"/>
    <p:sldId id="274" r:id="rId6"/>
    <p:sldId id="263" r:id="rId7"/>
    <p:sldId id="264" r:id="rId8"/>
    <p:sldId id="259" r:id="rId9"/>
    <p:sldId id="271" r:id="rId10"/>
    <p:sldId id="262" r:id="rId11"/>
    <p:sldId id="265" r:id="rId12"/>
    <p:sldId id="266" r:id="rId13"/>
    <p:sldId id="269"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7.02.2020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7.02.2020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7.02.2020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7.02.2020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7.02.2020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7.02.2020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7.02.2020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5.xml" /></Relationships>
</file>

<file path=ppt/slides/_rels/slide25.xml.rels><?xml version="1.0" encoding="UTF-8" standalone="yes"?>
<Relationships xmlns="http://schemas.openxmlformats.org/package/2006/relationships"><Relationship Id="rId3" Type="http://schemas.openxmlformats.org/officeDocument/2006/relationships/hyperlink" Target="https://sbu.saglik.gov.tr/" TargetMode="External" /><Relationship Id="rId2" Type="http://schemas.openxmlformats.org/officeDocument/2006/relationships/hyperlink" Target="http://www.thd.org.tr/" TargetMode="Externa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DEMİR EKSİKLİĞİ ANEMİSİ</a:t>
            </a:r>
            <a:br>
              <a:rPr lang="tr-TR" dirty="0"/>
            </a:br>
            <a:r>
              <a:rPr lang="tr-TR" dirty="0"/>
              <a:t>(DEA)</a:t>
            </a:r>
          </a:p>
        </p:txBody>
      </p:sp>
      <p:sp>
        <p:nvSpPr>
          <p:cNvPr id="3" name="Alt Başlık 2"/>
          <p:cNvSpPr>
            <a:spLocks noGrp="1"/>
          </p:cNvSpPr>
          <p:nvPr>
            <p:ph type="subTitle" idx="1"/>
          </p:nvPr>
        </p:nvSpPr>
        <p:spPr>
          <a:xfrm>
            <a:off x="3779912" y="4653136"/>
            <a:ext cx="3992488" cy="985664"/>
          </a:xfrm>
        </p:spPr>
        <p:txBody>
          <a:bodyPr>
            <a:normAutofit fontScale="62500" lnSpcReduction="20000"/>
          </a:bodyPr>
          <a:lstStyle/>
          <a:p>
            <a:r>
              <a:rPr lang="tr-TR" b="1" dirty="0" err="1">
                <a:solidFill>
                  <a:schemeClr val="tx1"/>
                </a:solidFill>
              </a:rPr>
              <a:t>İnt</a:t>
            </a:r>
            <a:r>
              <a:rPr lang="tr-TR" b="1" dirty="0">
                <a:solidFill>
                  <a:schemeClr val="tx1"/>
                </a:solidFill>
              </a:rPr>
              <a:t>. Dr. Emrullah GÜRBÜZ</a:t>
            </a:r>
          </a:p>
          <a:p>
            <a:r>
              <a:rPr lang="tr-TR" b="1" dirty="0">
                <a:solidFill>
                  <a:schemeClr val="tx1"/>
                </a:solidFill>
              </a:rPr>
              <a:t>Aile Hekimliği Stajı</a:t>
            </a:r>
          </a:p>
          <a:p>
            <a:r>
              <a:rPr lang="tr-TR" b="1" dirty="0">
                <a:solidFill>
                  <a:schemeClr val="tx1"/>
                </a:solidFill>
              </a:rPr>
              <a:t>04/02/2020</a:t>
            </a:r>
          </a:p>
        </p:txBody>
      </p:sp>
      <p:pic>
        <p:nvPicPr>
          <p:cNvPr id="4" name="Resim 3"/>
          <p:cNvPicPr>
            <a:picLocks noChangeAspect="1"/>
          </p:cNvPicPr>
          <p:nvPr/>
        </p:nvPicPr>
        <p:blipFill>
          <a:blip r:embed="rId2"/>
          <a:stretch>
            <a:fillRect/>
          </a:stretch>
        </p:blipFill>
        <p:spPr>
          <a:xfrm>
            <a:off x="6732240" y="5600386"/>
            <a:ext cx="1835696" cy="1250243"/>
          </a:xfrm>
          <a:prstGeom prst="rect">
            <a:avLst/>
          </a:prstGeom>
        </p:spPr>
      </p:pic>
    </p:spTree>
    <p:extLst>
      <p:ext uri="{BB962C8B-B14F-4D97-AF65-F5344CB8AC3E}">
        <p14:creationId xmlns:p14="http://schemas.microsoft.com/office/powerpoint/2010/main" val="311978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4906888" cy="1143000"/>
          </a:xfrm>
        </p:spPr>
        <p:txBody>
          <a:bodyPr>
            <a:normAutofit fontScale="90000"/>
          </a:bodyPr>
          <a:lstStyle/>
          <a:p>
            <a:r>
              <a:rPr lang="tr-TR" dirty="0"/>
              <a:t>Semptom ve Bulgular;</a:t>
            </a:r>
          </a:p>
        </p:txBody>
      </p:sp>
      <p:sp>
        <p:nvSpPr>
          <p:cNvPr id="3" name="İçerik Yer Tutucusu 2"/>
          <p:cNvSpPr>
            <a:spLocks noGrp="1"/>
          </p:cNvSpPr>
          <p:nvPr>
            <p:ph sz="half" idx="1"/>
          </p:nvPr>
        </p:nvSpPr>
        <p:spPr/>
        <p:txBody>
          <a:bodyPr>
            <a:normAutofit fontScale="92500" lnSpcReduction="10000"/>
          </a:bodyPr>
          <a:lstStyle/>
          <a:p>
            <a:pPr marL="0" indent="0">
              <a:buNone/>
            </a:pPr>
            <a:r>
              <a:rPr lang="tr-TR" dirty="0"/>
              <a:t>Azalmış efor kapasitesi</a:t>
            </a:r>
          </a:p>
          <a:p>
            <a:pPr marL="0" indent="0">
              <a:buNone/>
            </a:pPr>
            <a:r>
              <a:rPr lang="tr-TR" dirty="0"/>
              <a:t>Halsizlik</a:t>
            </a:r>
          </a:p>
          <a:p>
            <a:pPr marL="0" indent="0">
              <a:buNone/>
            </a:pPr>
            <a:r>
              <a:rPr lang="tr-TR" dirty="0"/>
              <a:t>Yorgunluk </a:t>
            </a:r>
          </a:p>
          <a:p>
            <a:pPr marL="0" indent="0">
              <a:buNone/>
            </a:pPr>
            <a:r>
              <a:rPr lang="tr-TR" dirty="0"/>
              <a:t>Çarpıntı</a:t>
            </a:r>
          </a:p>
          <a:p>
            <a:pPr marL="0" indent="0">
              <a:buNone/>
            </a:pPr>
            <a:r>
              <a:rPr lang="tr-TR" dirty="0"/>
              <a:t>Baş dönmesi</a:t>
            </a:r>
          </a:p>
        </p:txBody>
      </p:sp>
      <p:sp>
        <p:nvSpPr>
          <p:cNvPr id="4" name="İçerik Yer Tutucusu 3"/>
          <p:cNvSpPr>
            <a:spLocks noGrp="1"/>
          </p:cNvSpPr>
          <p:nvPr>
            <p:ph sz="half" idx="2"/>
          </p:nvPr>
        </p:nvSpPr>
        <p:spPr>
          <a:xfrm>
            <a:off x="4716016" y="1600200"/>
            <a:ext cx="3970784" cy="4637112"/>
          </a:xfrm>
        </p:spPr>
        <p:txBody>
          <a:bodyPr>
            <a:normAutofit fontScale="92500" lnSpcReduction="10000"/>
          </a:bodyPr>
          <a:lstStyle/>
          <a:p>
            <a:pPr marL="0" indent="0">
              <a:buNone/>
            </a:pPr>
            <a:r>
              <a:rPr lang="tr-TR" dirty="0"/>
              <a:t>Solukluk</a:t>
            </a:r>
          </a:p>
          <a:p>
            <a:pPr marL="0" indent="0">
              <a:buNone/>
            </a:pPr>
            <a:r>
              <a:rPr lang="tr-TR" dirty="0"/>
              <a:t>Taşikardi</a:t>
            </a:r>
          </a:p>
          <a:p>
            <a:pPr marL="0" indent="0">
              <a:buNone/>
            </a:pPr>
            <a:r>
              <a:rPr lang="tr-TR" dirty="0"/>
              <a:t>Belirgin kalp tepe atımı</a:t>
            </a:r>
          </a:p>
          <a:p>
            <a:pPr marL="0" indent="0">
              <a:buNone/>
            </a:pPr>
            <a:r>
              <a:rPr lang="tr-TR" dirty="0"/>
              <a:t>Kalpte </a:t>
            </a:r>
            <a:r>
              <a:rPr lang="tr-TR" dirty="0" err="1"/>
              <a:t>sistolik</a:t>
            </a:r>
            <a:r>
              <a:rPr lang="tr-TR" dirty="0"/>
              <a:t> üfürüm</a:t>
            </a:r>
          </a:p>
          <a:p>
            <a:pPr marL="0" indent="0">
              <a:buNone/>
            </a:pPr>
            <a:endParaRPr lang="tr-TR" dirty="0"/>
          </a:p>
          <a:p>
            <a:pPr marL="0" indent="0">
              <a:buNone/>
            </a:pPr>
            <a:r>
              <a:rPr lang="tr-TR" b="1" dirty="0"/>
              <a:t>Kaşık tırnak</a:t>
            </a:r>
          </a:p>
          <a:p>
            <a:pPr marL="0" indent="0">
              <a:buNone/>
            </a:pPr>
            <a:r>
              <a:rPr lang="tr-TR" b="1" dirty="0" err="1"/>
              <a:t>Glossit</a:t>
            </a:r>
            <a:endParaRPr lang="tr-TR" b="1" dirty="0"/>
          </a:p>
          <a:p>
            <a:pPr marL="0" indent="0">
              <a:buNone/>
            </a:pPr>
            <a:r>
              <a:rPr lang="tr-TR" b="1" dirty="0"/>
              <a:t>Ağız kenarında çatlaklar</a:t>
            </a:r>
          </a:p>
          <a:p>
            <a:pPr marL="0" indent="0">
              <a:buNone/>
            </a:pPr>
            <a:r>
              <a:rPr lang="tr-TR" b="1" dirty="0" err="1"/>
              <a:t>Disfaji</a:t>
            </a:r>
            <a:r>
              <a:rPr lang="tr-TR" b="1" dirty="0"/>
              <a:t> </a:t>
            </a:r>
          </a:p>
          <a:p>
            <a:pPr marL="0" indent="0">
              <a:buNone/>
            </a:pPr>
            <a:r>
              <a:rPr lang="tr-TR" b="1" dirty="0" err="1"/>
              <a:t>Pika</a:t>
            </a:r>
            <a:endParaRPr lang="tr-TR" b="1" dirty="0"/>
          </a:p>
          <a:p>
            <a:endParaRPr lang="tr-TR" dirty="0"/>
          </a:p>
        </p:txBody>
      </p:sp>
    </p:spTree>
    <p:extLst>
      <p:ext uri="{BB962C8B-B14F-4D97-AF65-F5344CB8AC3E}">
        <p14:creationId xmlns:p14="http://schemas.microsoft.com/office/powerpoint/2010/main" val="275764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908720"/>
            <a:ext cx="4536504" cy="468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103" y="692424"/>
            <a:ext cx="434084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27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5040560" cy="56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5" y="836713"/>
            <a:ext cx="3528393"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20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Laboratuvar;</a:t>
            </a:r>
            <a:endParaRPr lang="tr-TR" dirty="0"/>
          </a:p>
        </p:txBody>
      </p:sp>
      <p:sp>
        <p:nvSpPr>
          <p:cNvPr id="3" name="İçerik Yer Tutucusu 2"/>
          <p:cNvSpPr>
            <a:spLocks noGrp="1"/>
          </p:cNvSpPr>
          <p:nvPr>
            <p:ph sz="half" idx="1"/>
          </p:nvPr>
        </p:nvSpPr>
        <p:spPr/>
        <p:txBody>
          <a:bodyPr>
            <a:normAutofit lnSpcReduction="10000"/>
          </a:bodyPr>
          <a:lstStyle/>
          <a:p>
            <a:pPr marL="0" indent="0">
              <a:buNone/>
            </a:pPr>
            <a:r>
              <a:rPr lang="tr-TR" sz="2000" b="1" dirty="0"/>
              <a:t>Tam kan sayımı</a:t>
            </a:r>
            <a:r>
              <a:rPr lang="tr-TR" sz="2000" dirty="0"/>
              <a:t>:</a:t>
            </a:r>
          </a:p>
          <a:p>
            <a:pPr marL="0" indent="0">
              <a:buNone/>
            </a:pPr>
            <a:r>
              <a:rPr lang="tr-TR" sz="2000" dirty="0" err="1"/>
              <a:t>Mikrositer</a:t>
            </a:r>
            <a:r>
              <a:rPr lang="tr-TR" sz="2000" dirty="0"/>
              <a:t> anemi</a:t>
            </a:r>
          </a:p>
          <a:p>
            <a:pPr marL="0" indent="0">
              <a:buNone/>
            </a:pPr>
            <a:r>
              <a:rPr lang="tr-TR" sz="2000" dirty="0"/>
              <a:t>MCV, MCH, MCHC düşük</a:t>
            </a:r>
          </a:p>
          <a:p>
            <a:pPr marL="0" indent="0">
              <a:buNone/>
            </a:pPr>
            <a:r>
              <a:rPr lang="tr-TR" sz="2000" dirty="0"/>
              <a:t>RDW yüksek</a:t>
            </a:r>
          </a:p>
          <a:p>
            <a:endParaRPr lang="tr-TR" sz="2000" dirty="0"/>
          </a:p>
          <a:p>
            <a:pPr marL="0" indent="0">
              <a:buNone/>
            </a:pPr>
            <a:r>
              <a:rPr lang="tr-TR" sz="2000" b="1" dirty="0" err="1"/>
              <a:t>Periferik</a:t>
            </a:r>
            <a:r>
              <a:rPr lang="tr-TR" sz="2000" b="1" dirty="0"/>
              <a:t> yayma</a:t>
            </a:r>
            <a:r>
              <a:rPr lang="tr-TR" sz="2000" dirty="0"/>
              <a:t>:</a:t>
            </a:r>
          </a:p>
          <a:p>
            <a:pPr marL="0" indent="0">
              <a:buNone/>
            </a:pPr>
            <a:r>
              <a:rPr lang="tr-TR" sz="2000" dirty="0" err="1"/>
              <a:t>Hipokrom</a:t>
            </a:r>
            <a:r>
              <a:rPr lang="tr-TR" sz="2000" dirty="0"/>
              <a:t>/</a:t>
            </a:r>
            <a:r>
              <a:rPr lang="tr-TR" sz="2000" dirty="0" err="1"/>
              <a:t>Mikrositer</a:t>
            </a:r>
            <a:endParaRPr lang="tr-TR" sz="2000" dirty="0"/>
          </a:p>
          <a:p>
            <a:pPr marL="0" indent="0">
              <a:buNone/>
            </a:pPr>
            <a:r>
              <a:rPr lang="tr-TR" sz="2000" dirty="0" err="1"/>
              <a:t>Anizositoz</a:t>
            </a:r>
            <a:endParaRPr lang="tr-TR" sz="2000" dirty="0"/>
          </a:p>
          <a:p>
            <a:pPr marL="0" indent="0">
              <a:buNone/>
            </a:pPr>
            <a:r>
              <a:rPr lang="tr-TR" sz="2000" dirty="0"/>
              <a:t>Kalem hücreleri</a:t>
            </a:r>
          </a:p>
          <a:p>
            <a:pPr marL="0" indent="0">
              <a:buNone/>
            </a:pPr>
            <a:r>
              <a:rPr lang="tr-TR" sz="2000" dirty="0" err="1"/>
              <a:t>Poikilositoz</a:t>
            </a:r>
            <a:endParaRPr lang="tr-TR" sz="2000" dirty="0"/>
          </a:p>
          <a:p>
            <a:pPr marL="0" indent="0">
              <a:buNone/>
            </a:pPr>
            <a:r>
              <a:rPr lang="tr-TR" sz="2000" dirty="0" err="1"/>
              <a:t>Target</a:t>
            </a:r>
            <a:r>
              <a:rPr lang="tr-TR" sz="2000" dirty="0"/>
              <a:t> hücreleri</a:t>
            </a:r>
          </a:p>
          <a:p>
            <a:pPr marL="0" indent="0">
              <a:buNone/>
            </a:pPr>
            <a:r>
              <a:rPr lang="tr-TR" sz="2000" dirty="0" err="1"/>
              <a:t>Retikülosit</a:t>
            </a:r>
            <a:r>
              <a:rPr lang="tr-TR" sz="2000" dirty="0"/>
              <a:t> : Normal/Düşük</a:t>
            </a:r>
          </a:p>
          <a:p>
            <a:endParaRPr lang="tr-TR" dirty="0"/>
          </a:p>
        </p:txBody>
      </p:sp>
      <p:sp>
        <p:nvSpPr>
          <p:cNvPr id="4" name="İçerik Yer Tutucusu 3"/>
          <p:cNvSpPr>
            <a:spLocks noGrp="1"/>
          </p:cNvSpPr>
          <p:nvPr>
            <p:ph sz="half" idx="2"/>
          </p:nvPr>
        </p:nvSpPr>
        <p:spPr/>
        <p:txBody>
          <a:bodyPr>
            <a:normAutofit lnSpcReduction="10000"/>
          </a:bodyPr>
          <a:lstStyle/>
          <a:p>
            <a:pPr marL="0" indent="0">
              <a:buNone/>
            </a:pPr>
            <a:r>
              <a:rPr lang="tr-TR" sz="2000" b="1" dirty="0"/>
              <a:t>Demir İndeksleri:</a:t>
            </a:r>
          </a:p>
          <a:p>
            <a:pPr marL="0" indent="0">
              <a:buNone/>
            </a:pPr>
            <a:r>
              <a:rPr lang="tr-TR" sz="2000" b="1" dirty="0"/>
              <a:t>Demir:  </a:t>
            </a:r>
            <a:r>
              <a:rPr lang="tr-TR" sz="2000" dirty="0"/>
              <a:t>Düşük</a:t>
            </a:r>
          </a:p>
          <a:p>
            <a:pPr marL="0" indent="0">
              <a:buNone/>
            </a:pPr>
            <a:r>
              <a:rPr lang="tr-TR" sz="2000" b="1" dirty="0"/>
              <a:t>SDBK: </a:t>
            </a:r>
            <a:r>
              <a:rPr lang="tr-TR" sz="2000" dirty="0"/>
              <a:t>Artmış</a:t>
            </a:r>
          </a:p>
          <a:p>
            <a:pPr marL="0" indent="0">
              <a:buNone/>
            </a:pPr>
            <a:r>
              <a:rPr lang="tr-TR" sz="2000" b="1" dirty="0" err="1"/>
              <a:t>Transferrin</a:t>
            </a:r>
            <a:r>
              <a:rPr lang="tr-TR" sz="2000" b="1" dirty="0"/>
              <a:t> </a:t>
            </a:r>
            <a:r>
              <a:rPr lang="tr-TR" sz="2000" b="1" dirty="0" err="1"/>
              <a:t>Saturasyonu</a:t>
            </a:r>
            <a:r>
              <a:rPr lang="tr-TR" sz="2000" b="1" dirty="0"/>
              <a:t>: </a:t>
            </a:r>
            <a:r>
              <a:rPr lang="tr-TR" sz="2000" dirty="0"/>
              <a:t>&lt;%10</a:t>
            </a:r>
          </a:p>
          <a:p>
            <a:pPr marL="0" indent="0">
              <a:buNone/>
            </a:pPr>
            <a:r>
              <a:rPr lang="tr-TR" sz="2000" dirty="0"/>
              <a:t>(KHA : %10-30)</a:t>
            </a:r>
          </a:p>
          <a:p>
            <a:pPr marL="0" indent="0">
              <a:buNone/>
            </a:pPr>
            <a:r>
              <a:rPr lang="tr-TR" sz="2000" b="1" dirty="0" err="1"/>
              <a:t>Ferritin</a:t>
            </a:r>
            <a:r>
              <a:rPr lang="tr-TR" sz="2000" b="1" dirty="0"/>
              <a:t>: </a:t>
            </a:r>
            <a:r>
              <a:rPr lang="tr-TR" sz="2000" dirty="0"/>
              <a:t>Düşük</a:t>
            </a:r>
          </a:p>
          <a:p>
            <a:pPr marL="0" indent="0">
              <a:buNone/>
            </a:pPr>
            <a:r>
              <a:rPr lang="tr-TR" sz="2000" b="1" dirty="0"/>
              <a:t>Eritrosit Serbest </a:t>
            </a:r>
          </a:p>
          <a:p>
            <a:pPr marL="0" indent="0">
              <a:buNone/>
            </a:pPr>
            <a:r>
              <a:rPr lang="tr-TR" sz="2000" b="1" dirty="0" err="1"/>
              <a:t>Protoporfirini</a:t>
            </a:r>
            <a:r>
              <a:rPr lang="tr-TR" sz="2000" b="1" dirty="0"/>
              <a:t>: </a:t>
            </a:r>
            <a:r>
              <a:rPr lang="tr-TR" sz="2000" dirty="0"/>
              <a:t>Yüksek</a:t>
            </a:r>
          </a:p>
          <a:p>
            <a:pPr marL="0" indent="0">
              <a:buNone/>
            </a:pPr>
            <a:r>
              <a:rPr lang="tr-TR" sz="2000" b="1" dirty="0"/>
              <a:t>Serum </a:t>
            </a:r>
            <a:r>
              <a:rPr lang="tr-TR" sz="2000" b="1" dirty="0" err="1"/>
              <a:t>Transferrin</a:t>
            </a:r>
            <a:r>
              <a:rPr lang="tr-TR" sz="2000" b="1" dirty="0"/>
              <a:t> </a:t>
            </a:r>
            <a:r>
              <a:rPr lang="tr-TR" sz="2000" b="1" dirty="0" err="1"/>
              <a:t>Res</a:t>
            </a:r>
            <a:r>
              <a:rPr lang="tr-TR" sz="2000" b="1" dirty="0"/>
              <a:t>. : </a:t>
            </a:r>
            <a:r>
              <a:rPr lang="tr-TR" sz="2000" dirty="0"/>
              <a:t>Yüksek</a:t>
            </a:r>
          </a:p>
          <a:p>
            <a:pPr marL="0" indent="0">
              <a:buNone/>
            </a:pPr>
            <a:endParaRPr lang="tr-TR" sz="2000" b="1" dirty="0"/>
          </a:p>
          <a:p>
            <a:pPr marL="0" indent="0">
              <a:buNone/>
            </a:pPr>
            <a:r>
              <a:rPr lang="tr-TR" sz="2000" b="1" dirty="0"/>
              <a:t>  </a:t>
            </a:r>
            <a:r>
              <a:rPr lang="tr-TR" sz="2000" b="1" dirty="0" err="1"/>
              <a:t>sTfR</a:t>
            </a:r>
            <a:r>
              <a:rPr lang="tr-TR" sz="2000" b="1" dirty="0"/>
              <a:t>/ </a:t>
            </a:r>
            <a:r>
              <a:rPr lang="tr-TR" sz="2000" b="1" dirty="0" err="1"/>
              <a:t>Ferritin</a:t>
            </a:r>
            <a:r>
              <a:rPr lang="tr-TR" sz="2000" b="1" dirty="0"/>
              <a:t> : </a:t>
            </a:r>
            <a:r>
              <a:rPr lang="tr-TR" sz="2000" dirty="0"/>
              <a:t>&gt; 5</a:t>
            </a:r>
          </a:p>
          <a:p>
            <a:pPr marL="0" indent="0">
              <a:buNone/>
            </a:pPr>
            <a:r>
              <a:rPr lang="tr-TR" sz="2000" b="1" dirty="0"/>
              <a:t> </a:t>
            </a:r>
          </a:p>
          <a:p>
            <a:pPr marL="0" indent="0">
              <a:buNone/>
            </a:pPr>
            <a:r>
              <a:rPr lang="tr-TR" sz="2000" b="1" dirty="0"/>
              <a:t>  </a:t>
            </a:r>
          </a:p>
          <a:p>
            <a:pPr marL="0" indent="0">
              <a:buNone/>
            </a:pPr>
            <a:endParaRPr lang="tr-TR" sz="2000" b="1" dirty="0"/>
          </a:p>
          <a:p>
            <a:pPr marL="0" indent="0">
              <a:buNone/>
            </a:pPr>
            <a:endParaRPr lang="tr-TR" sz="2000" b="1" dirty="0"/>
          </a:p>
          <a:p>
            <a:endParaRPr lang="tr-TR" sz="2000" b="1" dirty="0"/>
          </a:p>
        </p:txBody>
      </p:sp>
    </p:spTree>
    <p:extLst>
      <p:ext uri="{BB962C8B-B14F-4D97-AF65-F5344CB8AC3E}">
        <p14:creationId xmlns:p14="http://schemas.microsoft.com/office/powerpoint/2010/main" val="243605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half" idx="1"/>
          </p:nvPr>
        </p:nvPicPr>
        <p:blipFill>
          <a:blip r:embed="rId2"/>
          <a:stretch>
            <a:fillRect/>
          </a:stretch>
        </p:blipFill>
        <p:spPr>
          <a:xfrm>
            <a:off x="251520" y="274638"/>
            <a:ext cx="4464496" cy="6034682"/>
          </a:xfrm>
          <a:prstGeom prst="rect">
            <a:avLst/>
          </a:prstGeom>
        </p:spPr>
      </p:pic>
      <p:pic>
        <p:nvPicPr>
          <p:cNvPr id="6" name="İçerik Yer Tutucusu 5"/>
          <p:cNvPicPr>
            <a:picLocks noGrp="1" noChangeAspect="1"/>
          </p:cNvPicPr>
          <p:nvPr>
            <p:ph sz="half" idx="2"/>
          </p:nvPr>
        </p:nvPicPr>
        <p:blipFill>
          <a:blip r:embed="rId3"/>
          <a:stretch>
            <a:fillRect/>
          </a:stretch>
        </p:blipFill>
        <p:spPr>
          <a:xfrm>
            <a:off x="4557752" y="1446466"/>
            <a:ext cx="4038600" cy="3724149"/>
          </a:xfrm>
          <a:prstGeom prst="rect">
            <a:avLst/>
          </a:prstGeom>
        </p:spPr>
      </p:pic>
    </p:spTree>
    <p:extLst>
      <p:ext uri="{BB962C8B-B14F-4D97-AF65-F5344CB8AC3E}">
        <p14:creationId xmlns:p14="http://schemas.microsoft.com/office/powerpoint/2010/main" val="95508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2818656" cy="1143000"/>
          </a:xfrm>
        </p:spPr>
        <p:txBody>
          <a:bodyPr/>
          <a:lstStyle/>
          <a:p>
            <a:r>
              <a:rPr lang="tr-TR" b="1" dirty="0"/>
              <a:t>TEDAVİ;</a:t>
            </a:r>
          </a:p>
        </p:txBody>
      </p:sp>
      <p:sp>
        <p:nvSpPr>
          <p:cNvPr id="3" name="İçerik Yer Tutucusu 2"/>
          <p:cNvSpPr>
            <a:spLocks noGrp="1"/>
          </p:cNvSpPr>
          <p:nvPr>
            <p:ph sz="half" idx="1"/>
          </p:nvPr>
        </p:nvSpPr>
        <p:spPr/>
        <p:txBody>
          <a:bodyPr>
            <a:normAutofit fontScale="92500"/>
          </a:bodyPr>
          <a:lstStyle/>
          <a:p>
            <a:pPr marL="0" indent="0">
              <a:buNone/>
            </a:pPr>
            <a:r>
              <a:rPr lang="tr-TR" sz="1600" dirty="0"/>
              <a:t>1. DEA nedeni belirlenmelidir.</a:t>
            </a:r>
          </a:p>
          <a:p>
            <a:pPr marL="0" indent="0">
              <a:buNone/>
            </a:pPr>
            <a:r>
              <a:rPr lang="tr-TR" sz="1600" dirty="0"/>
              <a:t> Neden bazen çoklu olabilir. </a:t>
            </a:r>
          </a:p>
          <a:p>
            <a:pPr marL="0" indent="0">
              <a:buNone/>
            </a:pPr>
            <a:r>
              <a:rPr lang="tr-TR" sz="1600" dirty="0"/>
              <a:t> Bazen aşikar bir neden olsa bile, yetişkin hastalarda ciddi bir neden olup olmadığı araştırılmalıdır. </a:t>
            </a:r>
          </a:p>
          <a:p>
            <a:pPr marL="0" indent="0">
              <a:buNone/>
            </a:pPr>
            <a:r>
              <a:rPr lang="tr-TR" sz="1600" dirty="0"/>
              <a:t>2. Tedavinin temel amaçları:</a:t>
            </a:r>
          </a:p>
          <a:p>
            <a:pPr marL="0" indent="0">
              <a:buNone/>
            </a:pPr>
            <a:r>
              <a:rPr lang="tr-TR" sz="1600" dirty="0"/>
              <a:t> Hemoglobin düzeyini ve eritrosit indekslerini normalleştirmek ve demir depolarını yerine koymaktır. </a:t>
            </a:r>
          </a:p>
          <a:p>
            <a:pPr marL="0" indent="0">
              <a:buNone/>
            </a:pPr>
            <a:r>
              <a:rPr lang="tr-TR" sz="1600" dirty="0"/>
              <a:t>Altta yatan hastalığa göre bireysel tedaviler uygulanmalıdır. </a:t>
            </a:r>
          </a:p>
        </p:txBody>
      </p:sp>
      <p:sp>
        <p:nvSpPr>
          <p:cNvPr id="4" name="İçerik Yer Tutucusu 3"/>
          <p:cNvSpPr>
            <a:spLocks noGrp="1"/>
          </p:cNvSpPr>
          <p:nvPr>
            <p:ph sz="half" idx="2"/>
          </p:nvPr>
        </p:nvSpPr>
        <p:spPr>
          <a:xfrm>
            <a:off x="4495800" y="1600200"/>
            <a:ext cx="4324672" cy="4525963"/>
          </a:xfrm>
        </p:spPr>
        <p:txBody>
          <a:bodyPr>
            <a:normAutofit fontScale="92500"/>
          </a:bodyPr>
          <a:lstStyle/>
          <a:p>
            <a:pPr marL="0" indent="0">
              <a:buNone/>
            </a:pPr>
            <a:r>
              <a:rPr lang="tr-TR" sz="1600" dirty="0"/>
              <a:t>Oral demir tedavisi: demir sülfat, demir </a:t>
            </a:r>
            <a:r>
              <a:rPr lang="tr-TR" sz="1600" dirty="0" err="1"/>
              <a:t>fumarat</a:t>
            </a:r>
            <a:r>
              <a:rPr lang="tr-TR" sz="1600" dirty="0"/>
              <a:t>, demir </a:t>
            </a:r>
            <a:r>
              <a:rPr lang="tr-TR" sz="1600" dirty="0" err="1"/>
              <a:t>glukonat</a:t>
            </a:r>
            <a:r>
              <a:rPr lang="tr-TR" sz="1600" dirty="0"/>
              <a:t> olarak verilebilir. </a:t>
            </a:r>
          </a:p>
          <a:p>
            <a:pPr marL="0" indent="0">
              <a:buNone/>
            </a:pPr>
            <a:r>
              <a:rPr lang="tr-TR" sz="1600" dirty="0"/>
              <a:t>Yetişkinlerde günlük doz genellikle 180 mg </a:t>
            </a:r>
            <a:r>
              <a:rPr lang="tr-TR" sz="1600" dirty="0" err="1"/>
              <a:t>elemanter</a:t>
            </a:r>
            <a:r>
              <a:rPr lang="tr-TR" sz="1600" dirty="0"/>
              <a:t> demir şeklindedir. Tedavi edici dozlar bulguların şiddetine, </a:t>
            </a:r>
            <a:r>
              <a:rPr lang="tr-TR" sz="1600" dirty="0" err="1"/>
              <a:t>ferritin</a:t>
            </a:r>
            <a:r>
              <a:rPr lang="tr-TR" sz="1600" dirty="0"/>
              <a:t> düzeyine, hastanın yaşına ve </a:t>
            </a:r>
            <a:r>
              <a:rPr lang="tr-TR" sz="1600" dirty="0" err="1"/>
              <a:t>gastrointestinal</a:t>
            </a:r>
            <a:r>
              <a:rPr lang="tr-TR" sz="1600" dirty="0"/>
              <a:t> yan etkilere bağlı olarak 100-200 mg arasında değişebilir. </a:t>
            </a:r>
          </a:p>
          <a:p>
            <a:pPr marL="0" indent="0">
              <a:buNone/>
            </a:pPr>
            <a:r>
              <a:rPr lang="tr-TR" sz="1600" dirty="0"/>
              <a:t>Demire tahammülsüzlük çok sıktır.</a:t>
            </a:r>
          </a:p>
          <a:p>
            <a:pPr marL="0" indent="0">
              <a:buNone/>
            </a:pPr>
            <a:r>
              <a:rPr lang="tr-TR" sz="1600" dirty="0"/>
              <a:t>Oral demir preparatları bulantı, kusma, hazımsızlık, kabızlık, ishal veya koyu renk dışkıya neden olabilir. Bu yan etkileri azaltmak için uygulamalar: </a:t>
            </a:r>
          </a:p>
          <a:p>
            <a:pPr marL="0" indent="0">
              <a:buNone/>
            </a:pPr>
            <a:r>
              <a:rPr lang="tr-TR" sz="1600" dirty="0"/>
              <a:t>Demir preparatını düşük dozla başlamak ve 4-5 gün içinde giderek dozu artırmak; bölünmüş dozlarda veya en düşük dozda veya gıdalarla vermektir. </a:t>
            </a:r>
          </a:p>
          <a:p>
            <a:pPr marL="0" indent="0">
              <a:buNone/>
            </a:pPr>
            <a:r>
              <a:rPr lang="tr-TR" sz="1600" dirty="0"/>
              <a:t>Devamlı salınım yapan demir preparatları daha az </a:t>
            </a:r>
            <a:r>
              <a:rPr lang="tr-TR" sz="1600" dirty="0" err="1"/>
              <a:t>gastrointestinal</a:t>
            </a:r>
            <a:r>
              <a:rPr lang="tr-TR" sz="1600" dirty="0"/>
              <a:t> yan etki yapsa da, bunların emiliminin kötü olması daha az etkili olmalarına yol açabilir. </a:t>
            </a:r>
          </a:p>
        </p:txBody>
      </p:sp>
      <p:pic>
        <p:nvPicPr>
          <p:cNvPr id="5" name="Resim 4"/>
          <p:cNvPicPr>
            <a:picLocks noChangeAspect="1"/>
          </p:cNvPicPr>
          <p:nvPr/>
        </p:nvPicPr>
        <p:blipFill>
          <a:blip r:embed="rId2"/>
          <a:stretch>
            <a:fillRect/>
          </a:stretch>
        </p:blipFill>
        <p:spPr>
          <a:xfrm>
            <a:off x="457200" y="4803775"/>
            <a:ext cx="3028950" cy="1504950"/>
          </a:xfrm>
          <a:prstGeom prst="rect">
            <a:avLst/>
          </a:prstGeom>
        </p:spPr>
      </p:pic>
    </p:spTree>
    <p:extLst>
      <p:ext uri="{BB962C8B-B14F-4D97-AF65-F5344CB8AC3E}">
        <p14:creationId xmlns:p14="http://schemas.microsoft.com/office/powerpoint/2010/main" val="402693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fontScale="55000" lnSpcReduction="20000"/>
          </a:bodyPr>
          <a:lstStyle/>
          <a:p>
            <a:pPr marL="0" indent="0">
              <a:buNone/>
            </a:pPr>
            <a:r>
              <a:rPr lang="tr-TR" sz="3300" dirty="0"/>
              <a:t>Demir emilimi çeşitli ilaçlarla azalabilir. Bu nedenle her iki ilaç arasında en az iki saat boşluk bırakılmalıdır.</a:t>
            </a:r>
          </a:p>
          <a:p>
            <a:pPr marL="0" indent="0">
              <a:buNone/>
            </a:pPr>
            <a:r>
              <a:rPr lang="tr-TR" sz="3300" dirty="0"/>
              <a:t>İlaçlardaki demirin emilimi mide boşken alındığında artar (yemekten 1,5-2 saat sonra). </a:t>
            </a:r>
          </a:p>
          <a:p>
            <a:pPr marL="0" indent="0">
              <a:buNone/>
            </a:pPr>
            <a:r>
              <a:rPr lang="tr-TR" sz="3300" dirty="0"/>
              <a:t>Asitli meyve suları veya C vitamini emilimi artırırken, diğer </a:t>
            </a:r>
            <a:r>
              <a:rPr lang="tr-TR" sz="3300" dirty="0" err="1"/>
              <a:t>multivitaminler</a:t>
            </a:r>
            <a:r>
              <a:rPr lang="tr-TR" sz="3300" dirty="0"/>
              <a:t>, kalsiyum ve antiasitler emilimi azaltırlar.</a:t>
            </a:r>
          </a:p>
          <a:p>
            <a:pPr marL="0" indent="0">
              <a:buNone/>
            </a:pPr>
            <a:r>
              <a:rPr lang="tr-TR" sz="3300" dirty="0"/>
              <a:t>Demir tedavisi eksiklik saptandığında hemen başlanmalı ancak, altta yatan nedeni bulmak ve tedavi etmek esas olmalıdır.</a:t>
            </a:r>
          </a:p>
          <a:p>
            <a:pPr marL="0" indent="0">
              <a:buNone/>
            </a:pPr>
            <a:r>
              <a:rPr lang="tr-TR" sz="3300" dirty="0"/>
              <a:t> </a:t>
            </a:r>
            <a:r>
              <a:rPr lang="tr-TR" sz="3300" dirty="0" err="1"/>
              <a:t>DEA’de</a:t>
            </a:r>
            <a:r>
              <a:rPr lang="tr-TR" sz="3300" dirty="0"/>
              <a:t> oral demir tedavisi ile hemoglobin 2-4 hafta içinde 1-2 g/dl artar. Bu nedenle tedavinin başlanmasından 2-4 hafta sonra bir kan sayımı istenmelidir. </a:t>
            </a:r>
          </a:p>
          <a:p>
            <a:endParaRPr lang="tr-TR" dirty="0"/>
          </a:p>
        </p:txBody>
      </p:sp>
      <p:sp>
        <p:nvSpPr>
          <p:cNvPr id="4" name="İçerik Yer Tutucusu 3"/>
          <p:cNvSpPr>
            <a:spLocks noGrp="1"/>
          </p:cNvSpPr>
          <p:nvPr>
            <p:ph sz="half" idx="2"/>
          </p:nvPr>
        </p:nvSpPr>
        <p:spPr/>
        <p:txBody>
          <a:bodyPr>
            <a:normAutofit fontScale="55000" lnSpcReduction="20000"/>
          </a:bodyPr>
          <a:lstStyle/>
          <a:p>
            <a:pPr marL="0" indent="0">
              <a:buNone/>
            </a:pPr>
            <a:r>
              <a:rPr lang="tr-TR" dirty="0"/>
              <a:t>Uygun demir dozları verilmiş ve altta yatan neden düzeltilmiş ise anemi 2-4 ay içinde düzelecektir.</a:t>
            </a:r>
          </a:p>
          <a:p>
            <a:pPr marL="0" indent="0">
              <a:buNone/>
            </a:pPr>
            <a:r>
              <a:rPr lang="tr-TR" dirty="0"/>
              <a:t>Hemoglobin normalleştikten sonra demir depolarını doldurmak için 3 ay daha demir tedavisine devam edilmelidir.</a:t>
            </a:r>
          </a:p>
          <a:p>
            <a:pPr marL="0" indent="0">
              <a:buNone/>
            </a:pPr>
            <a:r>
              <a:rPr lang="tr-TR" dirty="0"/>
              <a:t> Daha sonraki izlemeler aneminin ağırlık derecesine, altta yatan nedene ve hastanın klinik durumuna göre (doku </a:t>
            </a:r>
            <a:r>
              <a:rPr lang="tr-TR" dirty="0" err="1"/>
              <a:t>hipoksisi</a:t>
            </a:r>
            <a:r>
              <a:rPr lang="tr-TR" dirty="0"/>
              <a:t> ve kalp yetersizliği bulgularının varlığı) değişir.</a:t>
            </a:r>
          </a:p>
          <a:p>
            <a:pPr marL="0" indent="0">
              <a:buNone/>
            </a:pPr>
            <a:r>
              <a:rPr lang="tr-TR" dirty="0"/>
              <a:t> Eğer hastanın klinik durumu gerektiriyorsa kan transfüzyonunun yapılması düşünülebilir.</a:t>
            </a:r>
          </a:p>
          <a:p>
            <a:pPr marL="0" indent="0">
              <a:buNone/>
            </a:pPr>
            <a:r>
              <a:rPr lang="tr-TR" dirty="0"/>
              <a:t>Oral demir tedavisi daha güvenli ve ucuz olduğu için </a:t>
            </a:r>
            <a:r>
              <a:rPr lang="tr-TR" dirty="0" err="1"/>
              <a:t>intravenöz</a:t>
            </a:r>
            <a:r>
              <a:rPr lang="tr-TR" dirty="0"/>
              <a:t> demir tedavisine tercih edilmelidir. </a:t>
            </a:r>
          </a:p>
        </p:txBody>
      </p:sp>
    </p:spTree>
    <p:extLst>
      <p:ext uri="{BB962C8B-B14F-4D97-AF65-F5344CB8AC3E}">
        <p14:creationId xmlns:p14="http://schemas.microsoft.com/office/powerpoint/2010/main" val="325416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980728"/>
            <a:ext cx="9036496" cy="436910"/>
          </a:xfrm>
        </p:spPr>
        <p:txBody>
          <a:bodyPr>
            <a:normAutofit fontScale="90000"/>
          </a:bodyPr>
          <a:lstStyle/>
          <a:p>
            <a:r>
              <a:rPr lang="tr-TR" sz="3100" dirty="0"/>
              <a:t>Verilecek toplam demir dozu (mg)= </a:t>
            </a:r>
            <a:br>
              <a:rPr lang="tr-TR" sz="3100" dirty="0"/>
            </a:br>
            <a:r>
              <a:rPr lang="tr-TR" sz="3100" dirty="0"/>
              <a:t>ağırlık (kg) x Normal-hasta hemoglobin farkı x 2,4 + 500 </a:t>
            </a:r>
            <a:br>
              <a:rPr lang="tr-TR" dirty="0"/>
            </a:br>
            <a:endParaRPr lang="tr-TR" dirty="0"/>
          </a:p>
        </p:txBody>
      </p:sp>
      <p:sp>
        <p:nvSpPr>
          <p:cNvPr id="3" name="İçerik Yer Tutucusu 2"/>
          <p:cNvSpPr>
            <a:spLocks noGrp="1"/>
          </p:cNvSpPr>
          <p:nvPr>
            <p:ph sz="half" idx="1"/>
          </p:nvPr>
        </p:nvSpPr>
        <p:spPr>
          <a:xfrm>
            <a:off x="399728" y="1699637"/>
            <a:ext cx="4172272" cy="4525963"/>
          </a:xfrm>
        </p:spPr>
        <p:txBody>
          <a:bodyPr>
            <a:normAutofit fontScale="55000" lnSpcReduction="20000"/>
          </a:bodyPr>
          <a:lstStyle/>
          <a:p>
            <a:pPr marL="0" indent="0">
              <a:buNone/>
            </a:pPr>
            <a:r>
              <a:rPr lang="tr-TR" dirty="0"/>
              <a:t>Ancak aşağıda belirtilen durumlarda </a:t>
            </a:r>
            <a:r>
              <a:rPr lang="tr-TR" dirty="0" err="1"/>
              <a:t>parenteral</a:t>
            </a:r>
            <a:r>
              <a:rPr lang="tr-TR" dirty="0"/>
              <a:t> demir tedavisi önerilebilir:</a:t>
            </a:r>
          </a:p>
          <a:p>
            <a:pPr marL="0" indent="0">
              <a:buNone/>
            </a:pPr>
            <a:r>
              <a:rPr lang="tr-TR" dirty="0"/>
              <a:t>  Hastanın oral demir tedavisine uyumu ya da tahammülü yoksa</a:t>
            </a:r>
          </a:p>
          <a:p>
            <a:pPr marL="0" indent="0">
              <a:buNone/>
            </a:pPr>
            <a:r>
              <a:rPr lang="tr-TR" dirty="0"/>
              <a:t>  Aneminin ağır olması</a:t>
            </a:r>
          </a:p>
          <a:p>
            <a:pPr marL="0" indent="0">
              <a:buNone/>
            </a:pPr>
            <a:r>
              <a:rPr lang="tr-TR" dirty="0"/>
              <a:t>  Kan kaybının devam etmesi</a:t>
            </a:r>
          </a:p>
          <a:p>
            <a:pPr marL="0" indent="0">
              <a:buNone/>
            </a:pPr>
            <a:r>
              <a:rPr lang="tr-TR" dirty="0"/>
              <a:t>  </a:t>
            </a:r>
            <a:r>
              <a:rPr lang="tr-TR" dirty="0" err="1"/>
              <a:t>Gastrointestinal</a:t>
            </a:r>
            <a:r>
              <a:rPr lang="tr-TR" dirty="0"/>
              <a:t> hastalığın alevlenmesi (</a:t>
            </a:r>
            <a:r>
              <a:rPr lang="tr-TR" dirty="0" err="1"/>
              <a:t>ülseratif</a:t>
            </a:r>
            <a:r>
              <a:rPr lang="tr-TR" dirty="0"/>
              <a:t> kolit)</a:t>
            </a:r>
          </a:p>
          <a:p>
            <a:pPr marL="0" indent="0">
              <a:buNone/>
            </a:pPr>
            <a:r>
              <a:rPr lang="tr-TR" dirty="0"/>
              <a:t>  Demir emilim bozukluğunun olması</a:t>
            </a:r>
          </a:p>
          <a:p>
            <a:pPr marL="0" indent="0">
              <a:buNone/>
            </a:pPr>
            <a:r>
              <a:rPr lang="tr-TR" dirty="0"/>
              <a:t>  Hemodiyaliz hastaları</a:t>
            </a:r>
          </a:p>
          <a:p>
            <a:pPr marL="0" indent="0">
              <a:buNone/>
            </a:pPr>
            <a:r>
              <a:rPr lang="tr-TR" dirty="0"/>
              <a:t>   İşlevsel demir </a:t>
            </a:r>
            <a:r>
              <a:rPr lang="tr-TR"/>
              <a:t>eksikliği (eritropoetin </a:t>
            </a:r>
            <a:r>
              <a:rPr lang="tr-TR" dirty="0"/>
              <a:t>tedavisinde olan </a:t>
            </a:r>
            <a:r>
              <a:rPr lang="tr-TR" dirty="0" err="1"/>
              <a:t>böbrekhastası</a:t>
            </a:r>
            <a:r>
              <a:rPr lang="tr-TR" dirty="0"/>
              <a:t>, kanser hastası, </a:t>
            </a:r>
            <a:r>
              <a:rPr lang="tr-TR" dirty="0" err="1"/>
              <a:t>otolog</a:t>
            </a:r>
            <a:r>
              <a:rPr lang="tr-TR" dirty="0"/>
              <a:t> kan transfüzyonu adayı).</a:t>
            </a:r>
          </a:p>
          <a:p>
            <a:pPr marL="0" indent="0">
              <a:buNone/>
            </a:pPr>
            <a:r>
              <a:rPr lang="tr-TR" dirty="0"/>
              <a:t> </a:t>
            </a:r>
          </a:p>
          <a:p>
            <a:pPr marL="0" indent="0">
              <a:buNone/>
            </a:pPr>
            <a:r>
              <a:rPr lang="tr-TR" dirty="0" err="1"/>
              <a:t>Parenteral</a:t>
            </a:r>
            <a:r>
              <a:rPr lang="tr-TR" dirty="0"/>
              <a:t> tedavi; </a:t>
            </a:r>
            <a:r>
              <a:rPr lang="tr-TR" dirty="0" err="1"/>
              <a:t>intramusküler</a:t>
            </a:r>
            <a:r>
              <a:rPr lang="tr-TR" dirty="0"/>
              <a:t> (uygulama ağrılı olabilir) yada </a:t>
            </a:r>
            <a:r>
              <a:rPr lang="tr-TR" dirty="0" err="1"/>
              <a:t>intravenöz</a:t>
            </a:r>
            <a:r>
              <a:rPr lang="tr-TR" dirty="0"/>
              <a:t> (</a:t>
            </a:r>
            <a:r>
              <a:rPr lang="tr-TR" dirty="0" err="1"/>
              <a:t>demirsükroz</a:t>
            </a:r>
            <a:r>
              <a:rPr lang="tr-TR" dirty="0"/>
              <a:t>, demir </a:t>
            </a:r>
            <a:r>
              <a:rPr lang="tr-TR" dirty="0" err="1"/>
              <a:t>glukonat</a:t>
            </a:r>
            <a:r>
              <a:rPr lang="tr-TR" dirty="0"/>
              <a:t>, demir </a:t>
            </a:r>
            <a:r>
              <a:rPr lang="tr-TR" dirty="0" err="1"/>
              <a:t>dekstran</a:t>
            </a:r>
            <a:r>
              <a:rPr lang="tr-TR" dirty="0"/>
              <a:t>) yolla yapılabilir. Her iki uygulamanın da </a:t>
            </a:r>
            <a:r>
              <a:rPr lang="tr-TR" dirty="0" err="1"/>
              <a:t>allerjik</a:t>
            </a:r>
            <a:r>
              <a:rPr lang="tr-TR" dirty="0"/>
              <a:t> yan etkileri olabileceği akılda tutulmalıdır. </a:t>
            </a:r>
          </a:p>
        </p:txBody>
      </p:sp>
      <p:sp>
        <p:nvSpPr>
          <p:cNvPr id="4" name="İçerik Yer Tutucusu 3"/>
          <p:cNvSpPr>
            <a:spLocks noGrp="1"/>
          </p:cNvSpPr>
          <p:nvPr>
            <p:ph sz="half" idx="2"/>
          </p:nvPr>
        </p:nvSpPr>
        <p:spPr>
          <a:xfrm>
            <a:off x="4648200" y="1600200"/>
            <a:ext cx="4038600" cy="4525963"/>
          </a:xfrm>
        </p:spPr>
        <p:txBody>
          <a:bodyPr>
            <a:normAutofit fontScale="55000" lnSpcReduction="20000"/>
          </a:bodyPr>
          <a:lstStyle/>
          <a:p>
            <a:pPr marL="0" indent="0">
              <a:buNone/>
            </a:pPr>
            <a:r>
              <a:rPr lang="tr-TR" dirty="0"/>
              <a:t>Toplam doz günlere bölünerek ya da bir defada verilebilir.</a:t>
            </a:r>
          </a:p>
          <a:p>
            <a:pPr marL="0" indent="0">
              <a:buNone/>
            </a:pPr>
            <a:r>
              <a:rPr lang="tr-TR" dirty="0" err="1"/>
              <a:t>Parenteral</a:t>
            </a:r>
            <a:r>
              <a:rPr lang="tr-TR" dirty="0"/>
              <a:t> demir tedavisinin sistemik yan etkileri görülebilir. Bunlar:</a:t>
            </a:r>
          </a:p>
          <a:p>
            <a:pPr marL="0" indent="0">
              <a:buNone/>
            </a:pPr>
            <a:r>
              <a:rPr lang="tr-TR" dirty="0"/>
              <a:t>  Erken dönemde; hipotansiyon, kas krampları, </a:t>
            </a:r>
            <a:r>
              <a:rPr lang="tr-TR" dirty="0" err="1"/>
              <a:t>diyare</a:t>
            </a:r>
            <a:r>
              <a:rPr lang="tr-TR" dirty="0"/>
              <a:t>, ürtiker, </a:t>
            </a:r>
            <a:r>
              <a:rPr lang="tr-TR" dirty="0" err="1"/>
              <a:t>ateş,bulantı</a:t>
            </a:r>
            <a:r>
              <a:rPr lang="tr-TR" dirty="0"/>
              <a:t>, kusma, hipertansiyon, göğüs ağrısı, anafilaksi,</a:t>
            </a:r>
          </a:p>
          <a:p>
            <a:pPr marL="0" indent="0">
              <a:buNone/>
            </a:pPr>
            <a:r>
              <a:rPr lang="tr-TR" dirty="0"/>
              <a:t>  Geç dönemde; </a:t>
            </a:r>
            <a:r>
              <a:rPr lang="tr-TR" dirty="0" err="1"/>
              <a:t>lenfadenopati</a:t>
            </a:r>
            <a:r>
              <a:rPr lang="tr-TR" dirty="0"/>
              <a:t>, </a:t>
            </a:r>
            <a:r>
              <a:rPr lang="tr-TR" dirty="0" err="1"/>
              <a:t>miyalji</a:t>
            </a:r>
            <a:r>
              <a:rPr lang="tr-TR" dirty="0"/>
              <a:t>, </a:t>
            </a:r>
            <a:r>
              <a:rPr lang="tr-TR" dirty="0" err="1"/>
              <a:t>artralji</a:t>
            </a:r>
            <a:r>
              <a:rPr lang="tr-TR" dirty="0"/>
              <a:t> ve ateş şeklinde olabilir.</a:t>
            </a:r>
          </a:p>
          <a:p>
            <a:pPr marL="0" indent="0">
              <a:buNone/>
            </a:pPr>
            <a:r>
              <a:rPr lang="tr-TR" dirty="0"/>
              <a:t>Düşük dozda idame : Anemi düzeldikten ve demir depoları normalleştikten sonra ek demir ihtiyacı devam ediyorsa düşük dozda demir idamesi verilebilir (</a:t>
            </a:r>
            <a:r>
              <a:rPr lang="tr-TR" dirty="0" err="1"/>
              <a:t>menoraji,büyüme</a:t>
            </a:r>
            <a:r>
              <a:rPr lang="tr-TR" dirty="0"/>
              <a:t> dönemi). Demir eksikliği olup anemisi olmayan hastalara da aynı tedavi uygulaması düşünülebilir.</a:t>
            </a:r>
          </a:p>
          <a:p>
            <a:pPr marL="0" indent="0">
              <a:buNone/>
            </a:pPr>
            <a:r>
              <a:rPr lang="tr-TR" dirty="0"/>
              <a:t> Demir metabolizmasını kontrol testleri, demir tedavisi bittikten en az sekiz gün sonra yapılmalıdır. </a:t>
            </a:r>
          </a:p>
        </p:txBody>
      </p:sp>
    </p:spTree>
    <p:extLst>
      <p:ext uri="{BB962C8B-B14F-4D97-AF65-F5344CB8AC3E}">
        <p14:creationId xmlns:p14="http://schemas.microsoft.com/office/powerpoint/2010/main" val="196219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fontScale="62500" lnSpcReduction="20000"/>
          </a:bodyPr>
          <a:lstStyle/>
          <a:p>
            <a:pPr marL="0" indent="0">
              <a:buNone/>
            </a:pPr>
            <a:r>
              <a:rPr lang="tr-TR" sz="2600" dirty="0"/>
              <a:t>Eritrosit transfüzyonu: Aktif kanaması olup </a:t>
            </a:r>
            <a:r>
              <a:rPr lang="tr-TR" sz="2600" dirty="0" err="1"/>
              <a:t>hemodinamik</a:t>
            </a:r>
            <a:r>
              <a:rPr lang="tr-TR" sz="2600" dirty="0"/>
              <a:t> olarak durağan olmayan hastalarda veya ağır demir eksikliği anemisine bağlı organ </a:t>
            </a:r>
            <a:r>
              <a:rPr lang="tr-TR" sz="2600" dirty="0" err="1"/>
              <a:t>iskemisine</a:t>
            </a:r>
            <a:r>
              <a:rPr lang="tr-TR" sz="2600" dirty="0"/>
              <a:t> ait bulgu/belirti gösteren hastalarda eritrosit transfüzyonu hastayı kurtarabilir.</a:t>
            </a:r>
          </a:p>
          <a:p>
            <a:pPr marL="0" indent="0">
              <a:buNone/>
            </a:pPr>
            <a:r>
              <a:rPr lang="tr-TR" sz="2600" dirty="0"/>
              <a:t>Demir tedavisine yanıt yetersiz ise</a:t>
            </a:r>
          </a:p>
          <a:p>
            <a:pPr marL="0" indent="0">
              <a:buNone/>
            </a:pPr>
            <a:r>
              <a:rPr lang="tr-TR" sz="2600" dirty="0"/>
              <a:t>  Yanlış tanı</a:t>
            </a:r>
          </a:p>
          <a:p>
            <a:pPr marL="0" indent="0">
              <a:buNone/>
            </a:pPr>
            <a:r>
              <a:rPr lang="tr-TR" sz="2600" dirty="0"/>
              <a:t>  Komplike hastalık (kronik hastalık, </a:t>
            </a:r>
            <a:r>
              <a:rPr lang="tr-TR" sz="2600" dirty="0" err="1"/>
              <a:t>dimorfik</a:t>
            </a:r>
            <a:r>
              <a:rPr lang="tr-TR" sz="2600" dirty="0"/>
              <a:t> anemi)</a:t>
            </a:r>
          </a:p>
          <a:p>
            <a:pPr marL="0" indent="0">
              <a:buNone/>
            </a:pPr>
            <a:r>
              <a:rPr lang="tr-TR" sz="2600" dirty="0"/>
              <a:t> Hastanın tedaviye uyamaması</a:t>
            </a:r>
          </a:p>
          <a:p>
            <a:pPr marL="0" indent="0">
              <a:buNone/>
            </a:pPr>
            <a:r>
              <a:rPr lang="tr-TR" sz="2600" dirty="0"/>
              <a:t> Uygun olmayan reçete (doz veya preparat)</a:t>
            </a:r>
          </a:p>
          <a:p>
            <a:pPr marL="0" indent="0">
              <a:buNone/>
            </a:pPr>
            <a:r>
              <a:rPr lang="tr-TR" sz="2600" dirty="0"/>
              <a:t> Demir emilim bozukluğu</a:t>
            </a:r>
          </a:p>
          <a:p>
            <a:pPr marL="0" indent="0">
              <a:buNone/>
            </a:pPr>
            <a:r>
              <a:rPr lang="tr-TR" sz="2600" dirty="0"/>
              <a:t> Kanamanın devamı düşünülmelidir. </a:t>
            </a:r>
          </a:p>
          <a:p>
            <a:endParaRPr lang="tr-TR" dirty="0"/>
          </a:p>
        </p:txBody>
      </p:sp>
      <p:sp>
        <p:nvSpPr>
          <p:cNvPr id="4" name="İçerik Yer Tutucusu 3"/>
          <p:cNvSpPr>
            <a:spLocks noGrp="1"/>
          </p:cNvSpPr>
          <p:nvPr>
            <p:ph sz="half" idx="2"/>
          </p:nvPr>
        </p:nvSpPr>
        <p:spPr/>
        <p:txBody>
          <a:bodyPr>
            <a:normAutofit fontScale="62500" lnSpcReduction="20000"/>
          </a:bodyPr>
          <a:lstStyle/>
          <a:p>
            <a:pPr marL="0" indent="0">
              <a:buNone/>
            </a:pPr>
            <a:r>
              <a:rPr lang="tr-TR" b="1" dirty="0"/>
              <a:t>Gebelikte demir eksikliği</a:t>
            </a:r>
          </a:p>
          <a:p>
            <a:pPr marL="0" indent="0">
              <a:buNone/>
            </a:pPr>
            <a:r>
              <a:rPr lang="tr-TR" dirty="0"/>
              <a:t> Gebelik, doğum ve emzirme dönemlerinde demir ihtiyacında artma vardır. Toplam demir kaybı 1000 mg dolayındadır.</a:t>
            </a:r>
          </a:p>
          <a:p>
            <a:pPr marL="0" indent="0">
              <a:buNone/>
            </a:pPr>
            <a:r>
              <a:rPr lang="tr-TR" dirty="0"/>
              <a:t>Anemisi olmayan gebelere günde 15-30 mg </a:t>
            </a:r>
            <a:r>
              <a:rPr lang="tr-TR" dirty="0" err="1"/>
              <a:t>elemanter</a:t>
            </a:r>
            <a:r>
              <a:rPr lang="tr-TR" dirty="0"/>
              <a:t> demir verilebilir. Bu bir çok</a:t>
            </a:r>
          </a:p>
          <a:p>
            <a:pPr marL="0" indent="0">
              <a:buNone/>
            </a:pPr>
            <a:r>
              <a:rPr lang="tr-TR" dirty="0"/>
              <a:t>prenatal vitaminlerin formülünde vardır.</a:t>
            </a:r>
          </a:p>
          <a:p>
            <a:pPr marL="0" indent="0">
              <a:buNone/>
            </a:pPr>
            <a:r>
              <a:rPr lang="tr-TR" dirty="0"/>
              <a:t>Gebelikte aneminin tanımlanması şu şekilde olmalıdır:</a:t>
            </a:r>
          </a:p>
          <a:p>
            <a:pPr marL="0" indent="0">
              <a:buNone/>
            </a:pPr>
            <a:r>
              <a:rPr lang="tr-TR" dirty="0"/>
              <a:t> 1. </a:t>
            </a:r>
            <a:r>
              <a:rPr lang="tr-TR" dirty="0" err="1"/>
              <a:t>trimester</a:t>
            </a:r>
            <a:r>
              <a:rPr lang="tr-TR" dirty="0"/>
              <a:t>- hemoglobin &lt; 11g/dl</a:t>
            </a:r>
          </a:p>
          <a:p>
            <a:pPr marL="0" indent="0">
              <a:buNone/>
            </a:pPr>
            <a:r>
              <a:rPr lang="tr-TR" dirty="0"/>
              <a:t> 2. </a:t>
            </a:r>
            <a:r>
              <a:rPr lang="tr-TR" dirty="0" err="1"/>
              <a:t>trimester</a:t>
            </a:r>
            <a:r>
              <a:rPr lang="tr-TR" dirty="0"/>
              <a:t>- hemoglobin &lt; 10,4 g/dl</a:t>
            </a:r>
          </a:p>
          <a:p>
            <a:pPr marL="0" indent="0">
              <a:buNone/>
            </a:pPr>
            <a:r>
              <a:rPr lang="tr-TR" dirty="0"/>
              <a:t> 3. </a:t>
            </a:r>
            <a:r>
              <a:rPr lang="tr-TR" dirty="0" err="1"/>
              <a:t>trimester</a:t>
            </a:r>
            <a:r>
              <a:rPr lang="tr-TR" dirty="0"/>
              <a:t>- hemoglobin &lt; 11g/dl</a:t>
            </a:r>
          </a:p>
          <a:p>
            <a:pPr marL="0" indent="0">
              <a:buNone/>
            </a:pPr>
            <a:r>
              <a:rPr lang="tr-TR" dirty="0"/>
              <a:t> Eğer gerekliyse ikinci ve üçüncü </a:t>
            </a:r>
            <a:r>
              <a:rPr lang="tr-TR" dirty="0" err="1"/>
              <a:t>trimesterde</a:t>
            </a:r>
            <a:r>
              <a:rPr lang="tr-TR" dirty="0"/>
              <a:t> </a:t>
            </a:r>
            <a:r>
              <a:rPr lang="tr-TR" dirty="0" err="1"/>
              <a:t>intravenöz</a:t>
            </a:r>
            <a:r>
              <a:rPr lang="tr-TR" dirty="0"/>
              <a:t> demir güvenle verilebilir. </a:t>
            </a:r>
          </a:p>
          <a:p>
            <a:endParaRPr lang="tr-TR" dirty="0"/>
          </a:p>
        </p:txBody>
      </p:sp>
    </p:spTree>
    <p:extLst>
      <p:ext uri="{BB962C8B-B14F-4D97-AF65-F5344CB8AC3E}">
        <p14:creationId xmlns:p14="http://schemas.microsoft.com/office/powerpoint/2010/main" val="135880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fontScale="70000" lnSpcReduction="20000"/>
          </a:bodyPr>
          <a:lstStyle/>
          <a:p>
            <a:pPr marL="0" indent="0">
              <a:buNone/>
            </a:pPr>
            <a:r>
              <a:rPr lang="tr-TR" dirty="0"/>
              <a:t>İleri Yaşta Demir Eksikliği Bu dönemde anemi sık bir bulgudur ve genellikle birden fazla nedenlere bağlıdır.</a:t>
            </a:r>
          </a:p>
          <a:p>
            <a:pPr marL="0" indent="0">
              <a:buNone/>
            </a:pPr>
            <a:r>
              <a:rPr lang="tr-TR" dirty="0"/>
              <a:t>Aneminin yaşam niteliğine, işlev kaybına ve </a:t>
            </a:r>
            <a:r>
              <a:rPr lang="tr-TR" dirty="0" err="1"/>
              <a:t>mortalite</a:t>
            </a:r>
            <a:r>
              <a:rPr lang="tr-TR" dirty="0"/>
              <a:t> üzerine önemli etkileri vardır. </a:t>
            </a:r>
          </a:p>
          <a:p>
            <a:pPr marL="0" indent="0">
              <a:buNone/>
            </a:pPr>
            <a:r>
              <a:rPr lang="tr-TR" dirty="0"/>
              <a:t> Yaşam beklentisi bir yıldan fazla ise aneminin araştırılması önerilir.</a:t>
            </a:r>
          </a:p>
          <a:p>
            <a:pPr marL="0" indent="0">
              <a:buNone/>
            </a:pPr>
            <a:r>
              <a:rPr lang="tr-TR" dirty="0"/>
              <a:t> Yerine koyma tedavisi genç hastalarda olduğu gibidir. Seksenli yaşlarda eğer standart dozlara tahammül edilemiyorsa düşük doz demir tedavisi (15 mg/g) etkili bir tedavidir. </a:t>
            </a:r>
          </a:p>
          <a:p>
            <a:pPr marL="0" indent="0">
              <a:buNone/>
            </a:pPr>
            <a:r>
              <a:rPr lang="tr-TR" dirty="0"/>
              <a:t>Demir depolarını doldurmak daha uzun zaman gerektirir.</a:t>
            </a:r>
          </a:p>
        </p:txBody>
      </p:sp>
      <p:sp>
        <p:nvSpPr>
          <p:cNvPr id="4" name="İçerik Yer Tutucusu 3"/>
          <p:cNvSpPr>
            <a:spLocks noGrp="1"/>
          </p:cNvSpPr>
          <p:nvPr>
            <p:ph sz="half" idx="2"/>
          </p:nvPr>
        </p:nvSpPr>
        <p:spPr/>
        <p:txBody>
          <a:bodyPr>
            <a:normAutofit fontScale="70000" lnSpcReduction="20000"/>
          </a:bodyPr>
          <a:lstStyle/>
          <a:p>
            <a:endParaRPr lang="tr-TR" dirty="0"/>
          </a:p>
        </p:txBody>
      </p:sp>
    </p:spTree>
    <p:extLst>
      <p:ext uri="{BB962C8B-B14F-4D97-AF65-F5344CB8AC3E}">
        <p14:creationId xmlns:p14="http://schemas.microsoft.com/office/powerpoint/2010/main" val="346004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2098576" cy="1143000"/>
          </a:xfrm>
        </p:spPr>
        <p:txBody>
          <a:bodyPr/>
          <a:lstStyle/>
          <a:p>
            <a:r>
              <a:rPr lang="tr-TR" dirty="0"/>
              <a:t>Amaç;</a:t>
            </a:r>
          </a:p>
        </p:txBody>
      </p:sp>
      <p:sp>
        <p:nvSpPr>
          <p:cNvPr id="3" name="İçerik Yer Tutucusu 2"/>
          <p:cNvSpPr>
            <a:spLocks noGrp="1"/>
          </p:cNvSpPr>
          <p:nvPr>
            <p:ph idx="1"/>
          </p:nvPr>
        </p:nvSpPr>
        <p:spPr>
          <a:xfrm>
            <a:off x="539552" y="1628800"/>
            <a:ext cx="8147248" cy="4497363"/>
          </a:xfrm>
        </p:spPr>
        <p:txBody>
          <a:bodyPr/>
          <a:lstStyle/>
          <a:p>
            <a:pPr marL="0" indent="0">
              <a:buNone/>
            </a:pPr>
            <a:r>
              <a:rPr lang="tr-TR" dirty="0"/>
              <a:t>Demir Eksikliği Anemisinin (DEA)</a:t>
            </a:r>
          </a:p>
          <a:p>
            <a:pPr marL="0" indent="0">
              <a:buNone/>
            </a:pPr>
            <a:r>
              <a:rPr lang="tr-TR" dirty="0"/>
              <a:t>   Semptom ve Bulguları </a:t>
            </a:r>
          </a:p>
          <a:p>
            <a:pPr marL="0" indent="0">
              <a:buNone/>
            </a:pPr>
            <a:r>
              <a:rPr lang="tr-TR" dirty="0"/>
              <a:t>   Tanı ve Tedavisi   hakkında bilgi vermek</a:t>
            </a:r>
          </a:p>
        </p:txBody>
      </p:sp>
    </p:spTree>
    <p:extLst>
      <p:ext uri="{BB962C8B-B14F-4D97-AF65-F5344CB8AC3E}">
        <p14:creationId xmlns:p14="http://schemas.microsoft.com/office/powerpoint/2010/main" val="64011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47500" lnSpcReduction="20000"/>
          </a:bodyPr>
          <a:lstStyle/>
          <a:p>
            <a:pPr marL="0" indent="0">
              <a:buNone/>
            </a:pPr>
            <a:r>
              <a:rPr lang="tr-TR" dirty="0"/>
              <a:t>Tedavide ağızdan alınacak damla veya şurup şeklinde demir içeren ilaçlar verilir.</a:t>
            </a:r>
          </a:p>
          <a:p>
            <a:pPr marL="0" indent="0">
              <a:buNone/>
            </a:pPr>
            <a:r>
              <a:rPr lang="tr-TR" dirty="0"/>
              <a:t>İlaçlar genellikle günde iki kez ve tercihen çocuk aç iken, öğün aralarında verilir. </a:t>
            </a:r>
          </a:p>
          <a:p>
            <a:pPr marL="0" indent="0">
              <a:buNone/>
            </a:pPr>
            <a:r>
              <a:rPr lang="tr-TR" dirty="0"/>
              <a:t>Süt ve süt içeren gıdalarla birlikte verilmez, en az yarım saat geçmiş olmalıdır. C vitamini içeren içecek ve yiyecekler demir emilimini artırır. </a:t>
            </a:r>
            <a:br>
              <a:rPr lang="tr-TR" dirty="0"/>
            </a:br>
            <a:r>
              <a:rPr lang="tr-TR" dirty="0"/>
              <a:t>Demir ilaçlarının düzenli ve yeterli süreyle kullanılması çok önemlidir. </a:t>
            </a:r>
          </a:p>
          <a:p>
            <a:pPr marL="0" indent="0">
              <a:buNone/>
            </a:pPr>
            <a:r>
              <a:rPr lang="tr-TR" dirty="0"/>
              <a:t> Birlikte mutlaka aileye ve hastaya dengeli ve demirden zengin beslenme hakkında bilgi verilir. </a:t>
            </a:r>
          </a:p>
          <a:p>
            <a:pPr marL="0" indent="0">
              <a:buNone/>
            </a:pPr>
            <a:r>
              <a:rPr lang="tr-TR" dirty="0"/>
              <a:t>Kas içine veya damardan iğne ile demir ilaçlarının verilmesi şeklindeki tedavi sadece bazı özel durumlarda gereklidir. Bunlar arasında demirin </a:t>
            </a:r>
            <a:r>
              <a:rPr lang="tr-TR" dirty="0" err="1"/>
              <a:t>barsaklardan</a:t>
            </a:r>
            <a:r>
              <a:rPr lang="tr-TR" dirty="0"/>
              <a:t> emiliminin olmaması, kolit gibi barsak hastalıkları, böbrek yetmezliği gibi durumlar sayılabilir. </a:t>
            </a:r>
            <a:br>
              <a:rPr lang="tr-TR" dirty="0"/>
            </a:br>
            <a:endParaRPr lang="tr-TR" dirty="0"/>
          </a:p>
          <a:p>
            <a:pPr marL="0" indent="0">
              <a:buNone/>
            </a:pPr>
            <a:r>
              <a:rPr lang="tr-TR" dirty="0"/>
              <a:t>Çocuklarda ağır anemi nedeniyle kalp yetmezliği bulgularının ortaya çıkması durumunda eritrosit süspansiyonu 5 ml/kg 3-4 saat içinde </a:t>
            </a:r>
            <a:r>
              <a:rPr lang="tr-TR" dirty="0" err="1"/>
              <a:t>vital</a:t>
            </a:r>
            <a:r>
              <a:rPr lang="tr-TR" dirty="0"/>
              <a:t> bulgular yakından izlenerek verilir. Daha sonra demir tedavisine devam edilir. Kalp yetmezliği bulguları yoksa hastaya kan transfüzyonu yapılmaz.</a:t>
            </a:r>
            <a:br>
              <a:rPr lang="tr-TR" dirty="0"/>
            </a:br>
            <a:r>
              <a:rPr lang="tr-TR" dirty="0"/>
              <a:t>Demirin azı kadar çoğu da zararlı olabilir. Bu nedenle demir ilaçlarını hekimin önerdiği doz ve sürede kullanmak önemlidir. </a:t>
            </a:r>
          </a:p>
          <a:p>
            <a:pPr marL="0" indent="0">
              <a:buNone/>
            </a:pPr>
            <a:r>
              <a:rPr lang="tr-TR" dirty="0"/>
              <a:t>Demir tedavisinin kulanım yolu dozu ve süresi konusunda hekiminizin önerilerine uymanız bu bakımdan da önemlidir.</a:t>
            </a:r>
          </a:p>
        </p:txBody>
      </p:sp>
    </p:spTree>
    <p:extLst>
      <p:ext uri="{BB962C8B-B14F-4D97-AF65-F5344CB8AC3E}">
        <p14:creationId xmlns:p14="http://schemas.microsoft.com/office/powerpoint/2010/main" val="65954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marL="0" indent="0">
              <a:buNone/>
            </a:pPr>
            <a:r>
              <a:rPr lang="tr-TR" dirty="0"/>
              <a:t>Tedavi süresi yaklaşık üç aydır. </a:t>
            </a:r>
          </a:p>
          <a:p>
            <a:pPr marL="0" indent="0">
              <a:buNone/>
            </a:pPr>
            <a:r>
              <a:rPr lang="tr-TR" dirty="0"/>
              <a:t>İlk bir aylık tedaviden sonra hemoglobin değerinin normal sınırlara geldiğini görmek gerekir. </a:t>
            </a:r>
          </a:p>
          <a:p>
            <a:pPr marL="0" indent="0">
              <a:buNone/>
            </a:pPr>
            <a:r>
              <a:rPr lang="tr-TR" dirty="0"/>
              <a:t>Hemoglobin değeri normal değere ulaştıysa demir ilacının dozu azaltılarak 6-8 hafta daha tedaviye devam edilir. Böylece demir depoları da doldurulmuş olur. </a:t>
            </a:r>
          </a:p>
          <a:p>
            <a:pPr marL="0" indent="0">
              <a:buNone/>
            </a:pPr>
            <a:r>
              <a:rPr lang="tr-TR" dirty="0"/>
              <a:t>Demir tedavisi kesildikten üç ay sonra çocuk yeniden değerlendirilmelidir; yine anemi ortaya çıkıyorsa altta yatan bir neden vardır, bunun ortaya çıkarılması gerekir. </a:t>
            </a:r>
            <a:br>
              <a:rPr lang="tr-TR" dirty="0"/>
            </a:br>
            <a:r>
              <a:rPr lang="tr-TR" dirty="0"/>
              <a:t>İlk bir ayda hemoglobin değeri normale ulaşmadıysa bir problem vardır; çocuğun tedaviyi doğru alıp almadığı, ek kayıpların varlığı, tanının doğru olup olmadığı gözden geçirilmelidir.</a:t>
            </a:r>
          </a:p>
        </p:txBody>
      </p:sp>
    </p:spTree>
    <p:extLst>
      <p:ext uri="{BB962C8B-B14F-4D97-AF65-F5344CB8AC3E}">
        <p14:creationId xmlns:p14="http://schemas.microsoft.com/office/powerpoint/2010/main" val="332472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marL="0" indent="0">
              <a:buNone/>
            </a:pPr>
            <a:r>
              <a:rPr lang="tr-TR" dirty="0"/>
              <a:t>Demir içeren ilaçların tadı çok tatlı olmadığından bazı çocuklarda ilaç alımına karşı direnç görülebilir. Bu çocuklarda ilacın portakal suyu ile birlikte verilmesi hem tadı hem de emilimi artırması açısından yararlı olur. </a:t>
            </a:r>
            <a:br>
              <a:rPr lang="tr-TR" dirty="0"/>
            </a:br>
            <a:endParaRPr lang="tr-TR" dirty="0"/>
          </a:p>
          <a:p>
            <a:pPr marL="0" indent="0">
              <a:buNone/>
            </a:pPr>
            <a:r>
              <a:rPr lang="tr-TR" dirty="0"/>
              <a:t>İlaç kullanımı ile birlikte bazı çocuklarda kabızlık veya ishal, karın ağrısı ve midede yanma hissi gelişebilir. </a:t>
            </a:r>
          </a:p>
          <a:p>
            <a:pPr marL="0" indent="0">
              <a:buNone/>
            </a:pPr>
            <a:r>
              <a:rPr lang="tr-TR" dirty="0"/>
              <a:t>Karın ağrısı varsa ilaç açken akşam saatlerinde verilebilir. </a:t>
            </a:r>
          </a:p>
          <a:p>
            <a:pPr marL="0" indent="0">
              <a:buNone/>
            </a:pPr>
            <a:r>
              <a:rPr lang="tr-TR" dirty="0"/>
              <a:t>Midede yanma ilacın tok karnına, yemekten en az yarım saat sonra alınması ile kontrol altına alınabilir. </a:t>
            </a:r>
          </a:p>
          <a:p>
            <a:pPr marL="0" indent="0">
              <a:buNone/>
            </a:pPr>
            <a:r>
              <a:rPr lang="tr-TR" dirty="0"/>
              <a:t>İlacın kullanımı sırasında çocuğun dışkısı renginin siyaha yakın koyulaştığı izlenebilir.</a:t>
            </a:r>
          </a:p>
        </p:txBody>
      </p:sp>
    </p:spTree>
    <p:extLst>
      <p:ext uri="{BB962C8B-B14F-4D97-AF65-F5344CB8AC3E}">
        <p14:creationId xmlns:p14="http://schemas.microsoft.com/office/powerpoint/2010/main" val="2661148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marL="0" indent="0">
              <a:buNone/>
            </a:pPr>
            <a:r>
              <a:rPr lang="tr-TR" dirty="0"/>
              <a:t>Süt çocukluğu döneminde gelişmiş demir eksikliği anemisinin erken tanı konulup tedavi edilmediği durumda çocukta ileride demir tedavisi ile kan değerleri normale ulaşsa bile beyin gelişiminde demir elementinin rol alması nedeniyle zeka düzeyinde düşüklük olur.</a:t>
            </a:r>
          </a:p>
          <a:p>
            <a:pPr marL="0" indent="0">
              <a:buNone/>
            </a:pPr>
            <a:r>
              <a:rPr lang="tr-TR" dirty="0"/>
              <a:t> Demir eksikliği anemisi olan çocuklarda sıralama ve yürümede gecikme şeklinde gelişme geriliği, algılamada gerilik ve dikkat dağınıklığı oluşabilir.</a:t>
            </a:r>
          </a:p>
          <a:p>
            <a:pPr marL="0" indent="0">
              <a:buNone/>
            </a:pPr>
            <a:r>
              <a:rPr lang="tr-TR" dirty="0"/>
              <a:t> Okul başarısı düşer. </a:t>
            </a:r>
          </a:p>
          <a:p>
            <a:pPr marL="0" indent="0">
              <a:buNone/>
            </a:pPr>
            <a:r>
              <a:rPr lang="tr-TR" dirty="0"/>
              <a:t>Ayrıca demir eksikliği anemisi devam ederse giderek ilerleyen halsizlik, yorgunluk, iştahsızlık günlük yaşamı zorlaştırır. </a:t>
            </a:r>
          </a:p>
          <a:p>
            <a:pPr marL="0" indent="0">
              <a:buNone/>
            </a:pPr>
            <a:r>
              <a:rPr lang="tr-TR" dirty="0"/>
              <a:t>Ağır demir eksikliği anemisinde kalp yetmezliği ortaya çıkabilir.</a:t>
            </a:r>
          </a:p>
        </p:txBody>
      </p:sp>
    </p:spTree>
    <p:extLst>
      <p:ext uri="{BB962C8B-B14F-4D97-AF65-F5344CB8AC3E}">
        <p14:creationId xmlns:p14="http://schemas.microsoft.com/office/powerpoint/2010/main" val="2697995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endParaRPr lang="tr-TR"/>
          </a:p>
        </p:txBody>
      </p:sp>
      <p:sp>
        <p:nvSpPr>
          <p:cNvPr id="4" name="İçerik Yer Tutucusu 3"/>
          <p:cNvSpPr>
            <a:spLocks noGrp="1"/>
          </p:cNvSpPr>
          <p:nvPr>
            <p:ph sz="half" idx="2"/>
          </p:nvPr>
        </p:nvSpPr>
        <p:spPr/>
        <p:txBody>
          <a:bodyPr>
            <a:normAutofit fontScale="62500" lnSpcReduction="20000"/>
          </a:bodyPr>
          <a:lstStyle/>
          <a:p>
            <a:pPr marL="0" indent="0">
              <a:buNone/>
            </a:pPr>
            <a:r>
              <a:rPr lang="tr-TR" dirty="0"/>
              <a:t>Demir eksikliğinin önlenmesi için süt çocuklarına zamanında doğmuş ise dördüncü ayın sonunda, erken doğmuş ise birinci ayını doldurunca düşük dozda koruyucu demir ilacı başlanması, zamanı gelince demirden zengin ek gıdaların verilmesi önemlidir.</a:t>
            </a:r>
          </a:p>
          <a:p>
            <a:pPr marL="0" indent="0">
              <a:buNone/>
            </a:pPr>
            <a:r>
              <a:rPr lang="tr-TR" dirty="0"/>
              <a:t> Sağlık Bakanlığı koruyucu demir tedavisi uygulamasını desteklemektedir. </a:t>
            </a:r>
          </a:p>
          <a:p>
            <a:pPr marL="0" indent="0">
              <a:buNone/>
            </a:pPr>
            <a:r>
              <a:rPr lang="tr-TR" dirty="0"/>
              <a:t>Çocukların beslenmesine altıncı aydan sonra demir içeriği fazla olan kırmızı et ve yumurta gibi ek gıdaların eklenmesiyle demir eksikliği anemisinin gelişmesi önlenebilir. </a:t>
            </a:r>
          </a:p>
          <a:p>
            <a:pPr marL="0" indent="0">
              <a:buNone/>
            </a:pPr>
            <a:r>
              <a:rPr lang="tr-TR" dirty="0"/>
              <a:t>Ekonomik durumu iyi olan ailelerin süt çocuklarında ilk yıl inek sütü yerine demir içeren devam mamalarını kullanmaları da demir eksikliği anemisi riskini azaltır. </a:t>
            </a:r>
          </a:p>
          <a:p>
            <a:pPr marL="0" indent="0">
              <a:buNone/>
            </a:pPr>
            <a:r>
              <a:rPr lang="tr-TR" dirty="0"/>
              <a:t>Çocuklara günde 500 ml’den fazla inek sütü verilmemelidir.</a:t>
            </a:r>
          </a:p>
        </p:txBody>
      </p:sp>
      <p:sp>
        <p:nvSpPr>
          <p:cNvPr id="5" name="Metin Yer Tutucusu 4"/>
          <p:cNvSpPr>
            <a:spLocks noGrp="1"/>
          </p:cNvSpPr>
          <p:nvPr>
            <p:ph type="body" sz="quarter" idx="3"/>
          </p:nvPr>
        </p:nvSpPr>
        <p:spPr/>
        <p:txBody>
          <a:bodyPr/>
          <a:lstStyle/>
          <a:p>
            <a:endParaRPr lang="tr-TR"/>
          </a:p>
        </p:txBody>
      </p:sp>
      <p:pic>
        <p:nvPicPr>
          <p:cNvPr id="7" name="İçerik Yer Tutucusu 6"/>
          <p:cNvPicPr>
            <a:picLocks noGrp="1" noChangeAspect="1"/>
          </p:cNvPicPr>
          <p:nvPr>
            <p:ph sz="quarter" idx="4"/>
          </p:nvPr>
        </p:nvPicPr>
        <p:blipFill>
          <a:blip r:embed="rId2"/>
          <a:stretch>
            <a:fillRect/>
          </a:stretch>
        </p:blipFill>
        <p:spPr>
          <a:xfrm>
            <a:off x="5076056" y="2174876"/>
            <a:ext cx="3240359" cy="3885406"/>
          </a:xfrm>
          <a:prstGeom prst="rect">
            <a:avLst/>
          </a:prstGeom>
        </p:spPr>
      </p:pic>
    </p:spTree>
    <p:extLst>
      <p:ext uri="{BB962C8B-B14F-4D97-AF65-F5344CB8AC3E}">
        <p14:creationId xmlns:p14="http://schemas.microsoft.com/office/powerpoint/2010/main" val="1174069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KAYNAKÇA</a:t>
            </a:r>
          </a:p>
        </p:txBody>
      </p:sp>
      <p:sp>
        <p:nvSpPr>
          <p:cNvPr id="3" name="İçerik Yer Tutucusu 2"/>
          <p:cNvSpPr>
            <a:spLocks noGrp="1"/>
          </p:cNvSpPr>
          <p:nvPr>
            <p:ph idx="1"/>
          </p:nvPr>
        </p:nvSpPr>
        <p:spPr/>
        <p:txBody>
          <a:bodyPr/>
          <a:lstStyle/>
          <a:p>
            <a:r>
              <a:rPr lang="tr-TR" dirty="0">
                <a:hlinkClick r:id="rId2"/>
              </a:rPr>
              <a:t>http://www.thd.org.tr</a:t>
            </a:r>
            <a:r>
              <a:rPr lang="tr-TR" dirty="0"/>
              <a:t> Yetişkinde Demir Eksikliği Anemisi (DEA) Tanı ve Tedavi Kılavuzu </a:t>
            </a:r>
          </a:p>
          <a:p>
            <a:r>
              <a:rPr lang="tr-TR" dirty="0">
                <a:hlinkClick r:id="rId2"/>
              </a:rPr>
              <a:t>http://www.thd.org.tr</a:t>
            </a:r>
            <a:r>
              <a:rPr lang="tr-TR" dirty="0"/>
              <a:t> ÇOCUKTA DEMİR EKSİKLİĞİ ANEMİSİ</a:t>
            </a:r>
          </a:p>
          <a:p>
            <a:r>
              <a:rPr lang="tr-TR" dirty="0" err="1"/>
              <a:t>UpToDate</a:t>
            </a:r>
            <a:endParaRPr lang="tr-TR" dirty="0"/>
          </a:p>
          <a:p>
            <a:r>
              <a:rPr lang="tr-TR" dirty="0">
                <a:hlinkClick r:id="rId3"/>
              </a:rPr>
              <a:t>https://sbu.saglik.gov.tr</a:t>
            </a:r>
            <a:r>
              <a:rPr lang="tr-TR" dirty="0"/>
              <a:t> Birinci Basamağa Yönelik Tanı ve Tedavi Rehberleri</a:t>
            </a:r>
          </a:p>
          <a:p>
            <a:endParaRPr lang="tr-TR" dirty="0"/>
          </a:p>
        </p:txBody>
      </p:sp>
    </p:spTree>
    <p:extLst>
      <p:ext uri="{BB962C8B-B14F-4D97-AF65-F5344CB8AC3E}">
        <p14:creationId xmlns:p14="http://schemas.microsoft.com/office/powerpoint/2010/main" val="2011354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r>
              <a:rPr lang="tr-TR" dirty="0"/>
              <a:t>                                                           </a:t>
            </a:r>
          </a:p>
          <a:p>
            <a:pPr marL="0" indent="0">
              <a:buNone/>
            </a:pPr>
            <a:endParaRPr lang="tr-TR" dirty="0"/>
          </a:p>
          <a:p>
            <a:pPr marL="0" indent="0">
              <a:buNone/>
            </a:pPr>
            <a:r>
              <a:rPr lang="tr-TR" dirty="0"/>
              <a:t>                                                           Teşekkürler…</a:t>
            </a:r>
          </a:p>
        </p:txBody>
      </p:sp>
      <p:pic>
        <p:nvPicPr>
          <p:cNvPr id="4" name="Resim 3"/>
          <p:cNvPicPr>
            <a:picLocks noChangeAspect="1"/>
          </p:cNvPicPr>
          <p:nvPr/>
        </p:nvPicPr>
        <p:blipFill>
          <a:blip r:embed="rId2"/>
          <a:stretch>
            <a:fillRect/>
          </a:stretch>
        </p:blipFill>
        <p:spPr>
          <a:xfrm>
            <a:off x="3635896" y="1916832"/>
            <a:ext cx="1581150" cy="2895600"/>
          </a:xfrm>
          <a:prstGeom prst="rect">
            <a:avLst/>
          </a:prstGeom>
        </p:spPr>
      </p:pic>
    </p:spTree>
    <p:extLst>
      <p:ext uri="{BB962C8B-B14F-4D97-AF65-F5344CB8AC3E}">
        <p14:creationId xmlns:p14="http://schemas.microsoft.com/office/powerpoint/2010/main" val="322218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2602632" cy="994122"/>
          </a:xfrm>
        </p:spPr>
        <p:txBody>
          <a:bodyPr/>
          <a:lstStyle/>
          <a:p>
            <a:r>
              <a:rPr lang="tr-TR" dirty="0"/>
              <a:t>Anemi;</a:t>
            </a:r>
          </a:p>
        </p:txBody>
      </p:sp>
      <p:sp>
        <p:nvSpPr>
          <p:cNvPr id="3" name="İçerik Yer Tutucusu 2"/>
          <p:cNvSpPr>
            <a:spLocks noGrp="1"/>
          </p:cNvSpPr>
          <p:nvPr>
            <p:ph idx="1"/>
          </p:nvPr>
        </p:nvSpPr>
        <p:spPr>
          <a:xfrm>
            <a:off x="467544" y="1484784"/>
            <a:ext cx="8136904" cy="4248472"/>
          </a:xfrm>
        </p:spPr>
        <p:txBody>
          <a:bodyPr>
            <a:normAutofit/>
          </a:bodyPr>
          <a:lstStyle/>
          <a:p>
            <a:pPr marL="0" indent="0">
              <a:buNone/>
            </a:pPr>
            <a:r>
              <a:rPr lang="tr-TR" sz="2000" dirty="0"/>
              <a:t>Dünya Sağlık Örgütü’nün tanımlamasına göre anemi: </a:t>
            </a:r>
          </a:p>
          <a:p>
            <a:pPr marL="0" indent="0">
              <a:buNone/>
            </a:pPr>
            <a:r>
              <a:rPr lang="tr-TR" sz="2000" dirty="0"/>
              <a:t>Hemoglobinin, 15 yaşın üstünde erkekte 13g/dl altında, 15 yaşın üstünde ve gebe olmayan kadında 12 g/dl </a:t>
            </a:r>
            <a:r>
              <a:rPr lang="tr-TR" sz="2000" dirty="0" err="1"/>
              <a:t>nin</a:t>
            </a:r>
            <a:r>
              <a:rPr lang="tr-TR" sz="2000" dirty="0"/>
              <a:t> altında, gebelerde ise 11 g/dl’nin altında olarak tanımlanır. </a:t>
            </a:r>
          </a:p>
          <a:p>
            <a:endParaRPr lang="tr-TR" sz="1400" dirty="0"/>
          </a:p>
          <a:p>
            <a:endParaRPr lang="tr-TR" sz="1400" dirty="0"/>
          </a:p>
        </p:txBody>
      </p:sp>
    </p:spTree>
    <p:extLst>
      <p:ext uri="{BB962C8B-B14F-4D97-AF65-F5344CB8AC3E}">
        <p14:creationId xmlns:p14="http://schemas.microsoft.com/office/powerpoint/2010/main" val="174783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ANEMİLERİN SINIFLANDIRILMASI</a:t>
            </a:r>
          </a:p>
        </p:txBody>
      </p:sp>
      <p:sp>
        <p:nvSpPr>
          <p:cNvPr id="3" name="İçerik Yer Tutucusu 2"/>
          <p:cNvSpPr>
            <a:spLocks noGrp="1"/>
          </p:cNvSpPr>
          <p:nvPr>
            <p:ph idx="1"/>
          </p:nvPr>
        </p:nvSpPr>
        <p:spPr/>
        <p:txBody>
          <a:bodyPr>
            <a:normAutofit/>
          </a:bodyPr>
          <a:lstStyle/>
          <a:p>
            <a:pPr marL="0" indent="0">
              <a:buNone/>
            </a:pPr>
            <a:r>
              <a:rPr lang="tr-TR" sz="1800" dirty="0"/>
              <a:t>Anemiler morfolojik ve </a:t>
            </a:r>
            <a:r>
              <a:rPr lang="tr-TR" sz="1800" dirty="0" err="1"/>
              <a:t>etyopatogenetik</a:t>
            </a:r>
            <a:r>
              <a:rPr lang="tr-TR" sz="1800" dirty="0"/>
              <a:t> olarak sınıflandırılır. Pratikte daha</a:t>
            </a:r>
          </a:p>
          <a:p>
            <a:pPr marL="0" indent="0">
              <a:buNone/>
            </a:pPr>
            <a:r>
              <a:rPr lang="tr-TR" sz="1800" dirty="0"/>
              <a:t>çok morfolojik sınıflandırmadan  yararlanılır.</a:t>
            </a:r>
          </a:p>
          <a:p>
            <a:pPr marL="0" indent="0">
              <a:buNone/>
            </a:pPr>
            <a:r>
              <a:rPr lang="tr-TR" sz="1800" b="1" dirty="0"/>
              <a:t>Morfolojik Sınıflandırma</a:t>
            </a:r>
          </a:p>
          <a:p>
            <a:pPr marL="0" indent="0">
              <a:buNone/>
            </a:pPr>
            <a:r>
              <a:rPr lang="tr-TR" sz="1800" dirty="0"/>
              <a:t>Anemiler OEH (ortalama eritrosit hacmi = </a:t>
            </a:r>
            <a:r>
              <a:rPr lang="tr-TR" sz="1800" dirty="0" err="1"/>
              <a:t>mean</a:t>
            </a:r>
            <a:r>
              <a:rPr lang="tr-TR" sz="1800" dirty="0"/>
              <a:t> </a:t>
            </a:r>
            <a:r>
              <a:rPr lang="tr-TR" sz="1800" dirty="0" err="1"/>
              <a:t>corpuscular</a:t>
            </a:r>
            <a:r>
              <a:rPr lang="tr-TR" sz="1800" dirty="0"/>
              <a:t> </a:t>
            </a:r>
            <a:r>
              <a:rPr lang="tr-TR" sz="1800" dirty="0" err="1"/>
              <a:t>volume</a:t>
            </a:r>
            <a:r>
              <a:rPr lang="tr-TR" sz="1800" dirty="0"/>
              <a:t> -MCV)</a:t>
            </a:r>
          </a:p>
          <a:p>
            <a:pPr marL="0" indent="0">
              <a:buNone/>
            </a:pPr>
            <a:r>
              <a:rPr lang="tr-TR" sz="1800" dirty="0"/>
              <a:t>ve eritrosit morfolojisine dayanılarak üç morfolojik tipe ayrılır.</a:t>
            </a:r>
          </a:p>
        </p:txBody>
      </p:sp>
    </p:spTree>
    <p:extLst>
      <p:ext uri="{BB962C8B-B14F-4D97-AF65-F5344CB8AC3E}">
        <p14:creationId xmlns:p14="http://schemas.microsoft.com/office/powerpoint/2010/main" val="258139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97" y="1052736"/>
            <a:ext cx="9144793" cy="4824536"/>
          </a:xfrm>
          <a:prstGeom prst="rect">
            <a:avLst/>
          </a:prstGeom>
        </p:spPr>
      </p:pic>
    </p:spTree>
    <p:extLst>
      <p:ext uri="{BB962C8B-B14F-4D97-AF65-F5344CB8AC3E}">
        <p14:creationId xmlns:p14="http://schemas.microsoft.com/office/powerpoint/2010/main" val="250542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99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94122"/>
          </a:xfrm>
        </p:spPr>
        <p:txBody>
          <a:bodyPr>
            <a:normAutofit fontScale="90000"/>
          </a:bodyPr>
          <a:lstStyle/>
          <a:p>
            <a:r>
              <a:rPr lang="tr-TR" dirty="0"/>
              <a:t>Demir Eksikliği Anemisinde ayırıcı tanı;</a:t>
            </a:r>
            <a:br>
              <a:rPr lang="tr-TR" dirty="0"/>
            </a:br>
            <a:endParaRPr lang="tr-TR" dirty="0"/>
          </a:p>
        </p:txBody>
      </p:sp>
      <p:sp>
        <p:nvSpPr>
          <p:cNvPr id="3" name="Dikdörtgen 2"/>
          <p:cNvSpPr/>
          <p:nvPr/>
        </p:nvSpPr>
        <p:spPr>
          <a:xfrm>
            <a:off x="251520" y="1052736"/>
            <a:ext cx="8712968" cy="4524315"/>
          </a:xfrm>
          <a:prstGeom prst="rect">
            <a:avLst/>
          </a:prstGeom>
        </p:spPr>
        <p:txBody>
          <a:bodyPr wrap="square">
            <a:spAutoFit/>
          </a:bodyPr>
          <a:lstStyle/>
          <a:p>
            <a:endParaRPr lang="tr-TR" dirty="0"/>
          </a:p>
          <a:p>
            <a:r>
              <a:rPr lang="tr-TR" dirty="0"/>
              <a:t>                                            </a:t>
            </a:r>
            <a:r>
              <a:rPr lang="tr-TR" b="1" dirty="0"/>
              <a:t>DEA   </a:t>
            </a:r>
            <a:r>
              <a:rPr lang="tr-TR" dirty="0"/>
              <a:t>         </a:t>
            </a:r>
            <a:r>
              <a:rPr lang="tr-TR" b="1" dirty="0" err="1"/>
              <a:t>Talasemi</a:t>
            </a:r>
            <a:r>
              <a:rPr lang="tr-TR" b="1" dirty="0"/>
              <a:t> minör </a:t>
            </a:r>
            <a:r>
              <a:rPr lang="tr-TR" dirty="0"/>
              <a:t>           </a:t>
            </a:r>
            <a:r>
              <a:rPr lang="tr-TR" b="1" dirty="0"/>
              <a:t>KHA                  SA</a:t>
            </a:r>
          </a:p>
          <a:p>
            <a:r>
              <a:rPr lang="tr-TR" b="1" dirty="0" err="1"/>
              <a:t>Hb</a:t>
            </a:r>
            <a:r>
              <a:rPr lang="tr-TR" b="1" dirty="0"/>
              <a:t> (g/dl)                            </a:t>
            </a:r>
            <a:r>
              <a:rPr lang="tr-TR" dirty="0"/>
              <a:t>3-10                  9-11                         8-11                  5-10</a:t>
            </a:r>
          </a:p>
          <a:p>
            <a:r>
              <a:rPr lang="tr-TR" b="1" dirty="0"/>
              <a:t>Serum </a:t>
            </a:r>
            <a:r>
              <a:rPr lang="tr-TR" b="1" dirty="0" err="1"/>
              <a:t>ferritin</a:t>
            </a:r>
            <a:r>
              <a:rPr lang="tr-TR" b="1" dirty="0"/>
              <a:t>                   </a:t>
            </a:r>
            <a:r>
              <a:rPr lang="tr-TR" dirty="0">
                <a:solidFill>
                  <a:srgbClr val="FF0000"/>
                </a:solidFill>
              </a:rPr>
              <a:t>Düşük </a:t>
            </a:r>
            <a:r>
              <a:rPr lang="tr-TR" dirty="0"/>
              <a:t>            Yüksek              Normal/yüksek       Yüksek</a:t>
            </a:r>
          </a:p>
          <a:p>
            <a:r>
              <a:rPr lang="tr-TR" b="1" dirty="0"/>
              <a:t>Serum demir                    </a:t>
            </a:r>
            <a:r>
              <a:rPr lang="tr-TR" dirty="0"/>
              <a:t>Düşük             Yüksek                     Düşük                 Yüksek</a:t>
            </a:r>
          </a:p>
          <a:p>
            <a:r>
              <a:rPr lang="tr-TR" b="1" dirty="0"/>
              <a:t>TDBK   </a:t>
            </a:r>
            <a:r>
              <a:rPr lang="tr-TR" dirty="0"/>
              <a:t>                               </a:t>
            </a:r>
            <a:r>
              <a:rPr lang="tr-TR" dirty="0">
                <a:solidFill>
                  <a:srgbClr val="FF0000"/>
                </a:solidFill>
              </a:rPr>
              <a:t>Yüksek   </a:t>
            </a:r>
            <a:r>
              <a:rPr lang="tr-TR" dirty="0"/>
              <a:t>         Normal                    Düşük                 Normal</a:t>
            </a:r>
          </a:p>
          <a:p>
            <a:r>
              <a:rPr lang="tr-TR" b="1" dirty="0" err="1"/>
              <a:t>Transferrin</a:t>
            </a:r>
            <a:endParaRPr lang="tr-TR" b="1" dirty="0"/>
          </a:p>
          <a:p>
            <a:r>
              <a:rPr lang="tr-TR" b="1" dirty="0" err="1"/>
              <a:t>satürasyonu</a:t>
            </a:r>
            <a:r>
              <a:rPr lang="tr-TR" b="1" dirty="0"/>
              <a:t>                     </a:t>
            </a:r>
            <a:r>
              <a:rPr lang="tr-TR" dirty="0"/>
              <a:t>Düşük          Yüksek/normal         Düşük                  Artmış</a:t>
            </a:r>
          </a:p>
          <a:p>
            <a:r>
              <a:rPr lang="tr-TR" b="1" dirty="0"/>
              <a:t>Serbest eritrosit</a:t>
            </a:r>
          </a:p>
          <a:p>
            <a:r>
              <a:rPr lang="tr-TR" b="1" dirty="0" err="1"/>
              <a:t>protoporfirini</a:t>
            </a:r>
            <a:r>
              <a:rPr lang="tr-TR" b="1" dirty="0"/>
              <a:t>                  </a:t>
            </a:r>
            <a:r>
              <a:rPr lang="tr-TR" dirty="0"/>
              <a:t>Yüksek            Normal                   Yüksek                 Yüksek</a:t>
            </a:r>
          </a:p>
          <a:p>
            <a:r>
              <a:rPr lang="tr-TR" b="1" dirty="0"/>
              <a:t>HemoglobinA2</a:t>
            </a:r>
            <a:r>
              <a:rPr lang="tr-TR" dirty="0"/>
              <a:t>              Düşük/Normal  Yüksek                Normal                  Normal</a:t>
            </a:r>
          </a:p>
          <a:p>
            <a:r>
              <a:rPr lang="tr-TR" b="1" dirty="0"/>
              <a:t>Kemik iliğinde </a:t>
            </a:r>
          </a:p>
          <a:p>
            <a:r>
              <a:rPr lang="tr-TR" b="1" dirty="0" err="1"/>
              <a:t>Sideroblast</a:t>
            </a:r>
            <a:r>
              <a:rPr lang="tr-TR" b="1" dirty="0"/>
              <a:t> </a:t>
            </a:r>
          </a:p>
          <a:p>
            <a:r>
              <a:rPr lang="tr-TR" b="1" dirty="0"/>
              <a:t>(N:%30-50</a:t>
            </a:r>
            <a:r>
              <a:rPr lang="tr-TR" dirty="0"/>
              <a:t>)                     Azalmış            Normal                  Azalmış               Artmış</a:t>
            </a:r>
          </a:p>
          <a:p>
            <a:r>
              <a:rPr lang="tr-TR" dirty="0"/>
              <a:t>                                                                                                   (%5-20)                (%50)</a:t>
            </a:r>
          </a:p>
          <a:p>
            <a:endParaRPr lang="tr-TR" dirty="0"/>
          </a:p>
        </p:txBody>
      </p:sp>
    </p:spTree>
    <p:extLst>
      <p:ext uri="{BB962C8B-B14F-4D97-AF65-F5344CB8AC3E}">
        <p14:creationId xmlns:p14="http://schemas.microsoft.com/office/powerpoint/2010/main" val="394626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2530624" cy="1143000"/>
          </a:xfrm>
        </p:spPr>
        <p:txBody>
          <a:bodyPr>
            <a:normAutofit fontScale="90000"/>
          </a:bodyPr>
          <a:lstStyle/>
          <a:p>
            <a:r>
              <a:rPr lang="tr-TR" dirty="0"/>
              <a:t> DEA Tanı ;</a:t>
            </a:r>
          </a:p>
        </p:txBody>
      </p:sp>
      <p:sp>
        <p:nvSpPr>
          <p:cNvPr id="3" name="İçerik Yer Tutucusu 2"/>
          <p:cNvSpPr>
            <a:spLocks noGrp="1"/>
          </p:cNvSpPr>
          <p:nvPr>
            <p:ph sz="half" idx="1"/>
          </p:nvPr>
        </p:nvSpPr>
        <p:spPr/>
        <p:txBody>
          <a:bodyPr>
            <a:normAutofit/>
          </a:bodyPr>
          <a:lstStyle/>
          <a:p>
            <a:pPr marL="0" indent="0">
              <a:buNone/>
            </a:pPr>
            <a:r>
              <a:rPr lang="tr-TR" sz="1600" dirty="0"/>
              <a:t>Demir eksikliği, hemoglobin (</a:t>
            </a:r>
            <a:r>
              <a:rPr lang="tr-TR" sz="1600" dirty="0" err="1"/>
              <a:t>Hb</a:t>
            </a:r>
            <a:r>
              <a:rPr lang="tr-TR" sz="1600" dirty="0"/>
              <a:t>) oluşumunu engellemeyecek miktarda vücut demirinin eksik olmasıdır. </a:t>
            </a:r>
            <a:r>
              <a:rPr lang="tr-TR" sz="1600" b="1" dirty="0"/>
              <a:t>Demir eksikliği anemisi (DEA) ise demir eksikliği sonucu </a:t>
            </a:r>
            <a:r>
              <a:rPr lang="tr-TR" sz="1600" b="1" dirty="0" err="1"/>
              <a:t>Hb</a:t>
            </a:r>
            <a:r>
              <a:rPr lang="tr-TR" sz="1600" b="1" dirty="0"/>
              <a:t> miktarının azalmasıdır. </a:t>
            </a:r>
          </a:p>
          <a:p>
            <a:pPr marL="0" indent="0">
              <a:buNone/>
            </a:pPr>
            <a:r>
              <a:rPr lang="tr-TR" sz="1600" dirty="0"/>
              <a:t>Dünyada en sık rastlanılan anemi</a:t>
            </a:r>
          </a:p>
          <a:p>
            <a:pPr marL="0" indent="0">
              <a:buNone/>
            </a:pPr>
            <a:r>
              <a:rPr lang="tr-TR" sz="1600" dirty="0"/>
              <a:t>Kadınlarda ve gebelerde daha fazla</a:t>
            </a:r>
          </a:p>
          <a:p>
            <a:pPr marL="0" indent="0">
              <a:buNone/>
            </a:pPr>
            <a:r>
              <a:rPr lang="tr-TR" sz="1600" dirty="0"/>
              <a:t>Gıda ile alınan demirin %10 u emilir</a:t>
            </a:r>
          </a:p>
          <a:p>
            <a:pPr marL="0" indent="0">
              <a:buNone/>
            </a:pPr>
            <a:r>
              <a:rPr lang="tr-TR" sz="1600" dirty="0"/>
              <a:t>Günlük demir ihtiyacı:</a:t>
            </a:r>
          </a:p>
          <a:p>
            <a:pPr marL="0" indent="0">
              <a:buNone/>
            </a:pPr>
            <a:r>
              <a:rPr lang="tr-TR" sz="1600" b="1" dirty="0"/>
              <a:t>4 ay - 1 yıl </a:t>
            </a:r>
            <a:r>
              <a:rPr lang="tr-TR" sz="1600" dirty="0"/>
              <a:t>1.0 mg </a:t>
            </a:r>
          </a:p>
          <a:p>
            <a:pPr marL="0" indent="0">
              <a:buNone/>
            </a:pPr>
            <a:r>
              <a:rPr lang="tr-TR" sz="1600" b="1" dirty="0"/>
              <a:t>2 yıl -10 yıl </a:t>
            </a:r>
            <a:r>
              <a:rPr lang="tr-TR" sz="1600" dirty="0"/>
              <a:t>0.5 - 1.0 mg </a:t>
            </a:r>
          </a:p>
          <a:p>
            <a:pPr marL="0" indent="0">
              <a:buNone/>
            </a:pPr>
            <a:r>
              <a:rPr lang="tr-TR" sz="1600" b="1" dirty="0"/>
              <a:t>Ergenlik </a:t>
            </a:r>
            <a:r>
              <a:rPr lang="tr-TR" sz="1600" dirty="0"/>
              <a:t>2.0 mg </a:t>
            </a:r>
          </a:p>
          <a:p>
            <a:pPr marL="0" indent="0">
              <a:buNone/>
            </a:pPr>
            <a:r>
              <a:rPr lang="tr-TR" sz="1600" b="1" dirty="0"/>
              <a:t>Erişkin erkek </a:t>
            </a:r>
            <a:r>
              <a:rPr lang="tr-TR" sz="1600" dirty="0"/>
              <a:t>1-2mg </a:t>
            </a:r>
          </a:p>
          <a:p>
            <a:pPr marL="0" indent="0">
              <a:buNone/>
            </a:pPr>
            <a:r>
              <a:rPr lang="tr-TR" sz="1600" b="1" dirty="0"/>
              <a:t>Adet gören kadın </a:t>
            </a:r>
            <a:r>
              <a:rPr lang="tr-TR" sz="1600" dirty="0"/>
              <a:t>2-3 mg </a:t>
            </a:r>
          </a:p>
          <a:p>
            <a:pPr marL="0" indent="0">
              <a:buNone/>
            </a:pPr>
            <a:r>
              <a:rPr lang="tr-TR" sz="1600" b="1" dirty="0"/>
              <a:t>Gebe kadın </a:t>
            </a:r>
            <a:r>
              <a:rPr lang="tr-TR" sz="1600" dirty="0"/>
              <a:t>6 - 6,5 mg</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6056" y="1417639"/>
            <a:ext cx="3184778" cy="496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87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lstStyle/>
          <a:p>
            <a:endParaRPr lang="tr-TR"/>
          </a:p>
        </p:txBody>
      </p:sp>
      <p:sp>
        <p:nvSpPr>
          <p:cNvPr id="4" name="İçerik Yer Tutucusu 3"/>
          <p:cNvSpPr>
            <a:spLocks noGrp="1"/>
          </p:cNvSpPr>
          <p:nvPr>
            <p:ph sz="half" idx="2"/>
          </p:nvPr>
        </p:nvSpPr>
        <p:spPr/>
        <p:txBody>
          <a:bodyPr/>
          <a:lstStyle/>
          <a:p>
            <a:endParaRPr lang="tr-TR"/>
          </a:p>
        </p:txBody>
      </p:sp>
      <p:pic>
        <p:nvPicPr>
          <p:cNvPr id="5" name="Resim 4"/>
          <p:cNvPicPr>
            <a:picLocks noChangeAspect="1"/>
          </p:cNvPicPr>
          <p:nvPr/>
        </p:nvPicPr>
        <p:blipFill>
          <a:blip r:embed="rId2"/>
          <a:stretch>
            <a:fillRect/>
          </a:stretch>
        </p:blipFill>
        <p:spPr>
          <a:xfrm>
            <a:off x="457200" y="274638"/>
            <a:ext cx="8229600" cy="5851525"/>
          </a:xfrm>
          <a:prstGeom prst="rect">
            <a:avLst/>
          </a:prstGeom>
        </p:spPr>
      </p:pic>
    </p:spTree>
    <p:extLst>
      <p:ext uri="{BB962C8B-B14F-4D97-AF65-F5344CB8AC3E}">
        <p14:creationId xmlns:p14="http://schemas.microsoft.com/office/powerpoint/2010/main" val="252508761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1551</Words>
  <Application>Microsoft Office PowerPoint</Application>
  <PresentationFormat>Ekran Gösterisi (4:3)</PresentationFormat>
  <Paragraphs>188</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DEMİR EKSİKLİĞİ ANEMİSİ (DEA)</vt:lpstr>
      <vt:lpstr>Amaç;</vt:lpstr>
      <vt:lpstr>Anemi;</vt:lpstr>
      <vt:lpstr>ANEMİLERİN SINIFLANDIRILMASI</vt:lpstr>
      <vt:lpstr>PowerPoint Sunusu</vt:lpstr>
      <vt:lpstr>PowerPoint Sunusu</vt:lpstr>
      <vt:lpstr>Demir Eksikliği Anemisinde ayırıcı tanı; </vt:lpstr>
      <vt:lpstr> DEA Tanı ;</vt:lpstr>
      <vt:lpstr>PowerPoint Sunusu</vt:lpstr>
      <vt:lpstr>Semptom ve Bulgular;</vt:lpstr>
      <vt:lpstr>PowerPoint Sunusu</vt:lpstr>
      <vt:lpstr>PowerPoint Sunusu</vt:lpstr>
      <vt:lpstr>Laboratuvar;</vt:lpstr>
      <vt:lpstr>PowerPoint Sunusu</vt:lpstr>
      <vt:lpstr>TEDAVİ;</vt:lpstr>
      <vt:lpstr>PowerPoint Sunusu</vt:lpstr>
      <vt:lpstr>Verilecek toplam demir dozu (mg)=  ağırlık (kg) x Normal-hasta hemoglobin farkı x 2,4 + 500  </vt:lpstr>
      <vt:lpstr>PowerPoint Sunusu</vt:lpstr>
      <vt:lpstr>PowerPoint Sunusu</vt:lpstr>
      <vt:lpstr>PowerPoint Sunusu</vt:lpstr>
      <vt:lpstr>PowerPoint Sunusu</vt:lpstr>
      <vt:lpstr>PowerPoint Sunusu</vt:lpstr>
      <vt:lpstr>PowerPoint Sunusu</vt:lpstr>
      <vt:lpstr>PowerPoint Sunusu</vt:lpstr>
      <vt:lpstr>KAYNAKÇA</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DEMİR EKSİKLİĞİ ANEMİSİ</dc:title>
  <dc:creator>YAŞASIN CUMHURİYET!</dc:creator>
  <cp:lastModifiedBy>Emrullah Gürbüz</cp:lastModifiedBy>
  <cp:revision>16</cp:revision>
  <dcterms:created xsi:type="dcterms:W3CDTF">2020-02-03T10:07:21Z</dcterms:created>
  <dcterms:modified xsi:type="dcterms:W3CDTF">2020-02-07T07:58:29Z</dcterms:modified>
</cp:coreProperties>
</file>