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9" r:id="rId3"/>
  </p:sldMasterIdLst>
  <p:notesMasterIdLst>
    <p:notesMasterId r:id="rId20"/>
  </p:notesMasterIdLst>
  <p:sldIdLst>
    <p:sldId id="256" r:id="rId4"/>
    <p:sldId id="313" r:id="rId5"/>
    <p:sldId id="257" r:id="rId6"/>
    <p:sldId id="314" r:id="rId7"/>
    <p:sldId id="310" r:id="rId8"/>
    <p:sldId id="283" r:id="rId9"/>
    <p:sldId id="284" r:id="rId10"/>
    <p:sldId id="307" r:id="rId11"/>
    <p:sldId id="274" r:id="rId12"/>
    <p:sldId id="309" r:id="rId13"/>
    <p:sldId id="299" r:id="rId14"/>
    <p:sldId id="276" r:id="rId15"/>
    <p:sldId id="277" r:id="rId16"/>
    <p:sldId id="290" r:id="rId17"/>
    <p:sldId id="312" r:id="rId18"/>
    <p:sldId id="315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24B56-40CE-465B-9C3F-34F02037070E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5C22-179E-4F05-892A-60F4810B3C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6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CCBDD-DB85-47AB-92A2-23AF919AAE0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28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ayt Resmi Yer Tutucusu 1">
            <a:extLst>
              <a:ext uri="{FF2B5EF4-FFF2-40B4-BE49-F238E27FC236}">
                <a16:creationId xmlns:a16="http://schemas.microsoft.com/office/drawing/2014/main" id="{1ADC586B-2B2A-4925-99CC-9325F2597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 Yer Tutucusu 2">
            <a:extLst>
              <a:ext uri="{FF2B5EF4-FFF2-40B4-BE49-F238E27FC236}">
                <a16:creationId xmlns:a16="http://schemas.microsoft.com/office/drawing/2014/main" id="{D5364D7E-B7C7-43CB-94DC-A6B613E0F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/>
              <a:t>FOLİK ASİT B9 VİTAMİNİ</a:t>
            </a:r>
          </a:p>
        </p:txBody>
      </p:sp>
      <p:sp>
        <p:nvSpPr>
          <p:cNvPr id="10244" name="Slayt Numarası Yer Tutucusu 3">
            <a:extLst>
              <a:ext uri="{FF2B5EF4-FFF2-40B4-BE49-F238E27FC236}">
                <a16:creationId xmlns:a16="http://schemas.microsoft.com/office/drawing/2014/main" id="{36DF606C-C4CB-4E01-AEEA-E311B395E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4235C-8009-4027-B102-BE3BA8DD3DDC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yt Resmi Yer Tutucusu 1">
            <a:extLst>
              <a:ext uri="{FF2B5EF4-FFF2-40B4-BE49-F238E27FC236}">
                <a16:creationId xmlns:a16="http://schemas.microsoft.com/office/drawing/2014/main" id="{7E41AC77-8242-4928-A1C7-A87A0118B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 Yer Tutucusu 2">
            <a:extLst>
              <a:ext uri="{FF2B5EF4-FFF2-40B4-BE49-F238E27FC236}">
                <a16:creationId xmlns:a16="http://schemas.microsoft.com/office/drawing/2014/main" id="{1B3FDA52-6DE2-49D9-967C-0DADBA73E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tr-TR"/>
              <a:t>R PROT=HAPTOCORRİN=tRANSKOBALAMİN1 (görevi B12 vitaminini mide asidi ve sindirm sistemi enzimlerinden korumaktır)</a:t>
            </a:r>
          </a:p>
          <a:p>
            <a:pPr eaLnBrk="1" hangingPunct="1"/>
            <a:r>
              <a:rPr lang="tr-TR" altLang="tr-TR"/>
              <a:t>TCII:gerçek taşıyıcıdır total b12 vitaminin %30 kadarını taşır</a:t>
            </a:r>
          </a:p>
          <a:p>
            <a:pPr eaLnBrk="1" hangingPunct="1"/>
            <a:r>
              <a:rPr lang="tr-TR" altLang="tr-TR"/>
              <a:t>TCIII: nötrofillerde sentezlenir, net görevi bilinmez</a:t>
            </a:r>
          </a:p>
        </p:txBody>
      </p:sp>
      <p:sp>
        <p:nvSpPr>
          <p:cNvPr id="12292" name="Slayt Numarası Yer Tutucusu 3">
            <a:extLst>
              <a:ext uri="{FF2B5EF4-FFF2-40B4-BE49-F238E27FC236}">
                <a16:creationId xmlns:a16="http://schemas.microsoft.com/office/drawing/2014/main" id="{27B3A815-1FFC-4C7F-BB9E-498BF1F71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47D29-1A19-40B5-8D69-6556029D8A3D}" type="slidenum"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CCBDD-DB85-47AB-92A2-23AF919AAE09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63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BA062D-6892-4B74-A622-396EEE31D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B8FEC-91C3-4A63-9D04-7CF6F4BB8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EA6AC-9D3D-40CD-83E7-F7768FC58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BEA70-EF86-4BB5-8FE9-E1BFD4722B6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413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C0003C-F7E3-43E1-B301-346E30746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F09F10-07BB-4330-83F7-E16884321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1EE389-B14C-4BBE-AE9D-A1F03B40B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CBA7-7D21-4EF3-90B9-A22D3366D47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895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DC6EF-1F99-404E-BA4C-3307D763B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FED34E-A1BD-4316-B4FC-2E1C1559D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BFBFAA-7D9C-468E-BB8D-BB2C54F37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273E4-73C9-4B89-9B73-584D992097E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550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5072E-DE72-42D5-B7A2-5C1556949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000F23-4108-441A-B1C9-C6748D973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CB43A-C23A-4CBF-8679-FC30660AB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1D03-2660-4BC8-BA14-D4EEE841EB4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0614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67911-37B5-4C7A-B2CC-96FB7CFB9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00FEC6-F042-46A6-81CB-714A4303E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F78FAD-469B-481B-814F-118DD81E3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6F67-1146-47E7-A6D5-5EA73E40A28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589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84203-18DA-4215-9907-6DBF689DB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BFDA8A9-9DDC-4093-BF46-E1DA3B5EF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C570C6-075C-4DB7-83A7-EAE3FCD8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0E1FA-E487-41FE-A600-E4EAB455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E5B2B4-0B83-4453-95B6-E1C57657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85979-1E35-493D-B09C-04E43C4DC70B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257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9D0DC7-48FB-4DBD-8272-077C417A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9B6507-CB57-47F0-8C0D-FF5A5F08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BAC1A3-EC46-4B9D-B7E5-4D4D1505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E376B5-94DE-4605-9894-DAB40C3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22CED4-34E6-4135-A4BB-0E2397ED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1DDE-0B25-4BE1-BB8E-E2DCEEC88F58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158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DA6B63-7CAA-4C29-8ADE-AB545550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365817-3E4C-4783-AD28-15A2B9CE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877CF5-4A8C-4A6D-B037-A76BEBEB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0A9B39-3703-454A-A667-9F8852E3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74287B-3CE4-45C4-8D1E-37001626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34855-7BD3-4A91-B0FF-BFE728B9D5A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41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D96468-D237-4E76-A782-B0E05E5E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EA482C-EDDC-4250-B1EB-3BB923524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7394BD-27EF-4DB1-B8B2-2D8DBAC2D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55312F-529F-485A-8E5E-F25C6A30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ED4FD3-3D79-4D2E-A415-E7677B85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6964FFE-4F37-4D4D-A552-1A4C5305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080FA-1A99-41EB-94DE-025136FF8C98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3735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7F9E95-53D6-4E56-8BD9-DDD80BDF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2C1FDB-FC0D-46EA-BCFE-F4E1E693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CE9F9A-F1F3-4B7D-A679-2D3CED808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AC7C19D-9111-4B4B-9754-9CA28DD48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4B7581D-DC9A-4875-A4A1-E334288F8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6FE0E-F202-4877-8566-9FC5CA67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196D08-D5F5-4F43-AE6E-57C3A19C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3185BA-F1F5-4590-B066-E89DB51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7E1C6-E53F-4043-A1FC-AD5813DA835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306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C50EF-378F-4E6E-BF19-30A51379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7A9B5B-8B6A-4544-9AFC-430744D9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661EF5-FE81-4DB0-9468-51F6B1F8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09EC54-3BEB-4DA4-8C27-9DE076ED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602DF-E97B-47E5-A267-98F993118930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252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05A7F9-C783-439D-ACEB-99E199B71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ED362-3A0F-484A-AB99-4111664D9C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6792B6-DE6F-4A04-B514-53798DBA8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969A-235E-4E4D-9697-F6E6B8163C5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68802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5649C2-C013-402B-B1F8-78586054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BC2163D-B83C-4217-A85F-8007685D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674FB3-9F37-4BC6-BD48-FFA9BD2D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3C849-E1CB-4F69-AF74-5E69A7D9F283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118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99CD0-03F3-4520-A95D-994AD549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98411-9BAC-4850-AE89-18F36490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76CFE25-4837-4A51-9E68-D33B18AA4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67B315-664C-4FDF-BFE7-4A16FACC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7A23B7-5A26-4C17-87F8-5DFFC76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A11CF8-B5D4-48C5-922C-273C2F19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E0D04-21A0-45F7-8AC8-8B67CF125992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180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4A87D6-9768-48A4-97F4-9C44C770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33AFE44-8CA5-4A70-B5C7-8E1E9210A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32FD8E-6637-4232-9962-94D7A391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A857FE-4CD9-4080-A06D-57C137BB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A20CAC-64F2-419E-BB1F-759B320C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C7989B-BE26-4DF3-B6F3-D7134A10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17992-A5C3-4498-8CB2-8B33885E2424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28714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D5A57-02F1-41C0-8752-4AC5F84D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136CA5-E708-443B-BC33-5B0332B1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51633F-2D39-4DBE-A5F0-723C151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6E8C1E-A3D5-43F4-AAAF-1C0BE5BB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2F25DB-A80F-4D4E-8E7A-64FCFA79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34855-7BD3-4A91-B0FF-BFE728B9D5A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9567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87A3719-4E87-4052-8B6E-EF75397FB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079F23-3F0A-40E9-86F1-0B4FD8DA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6D8A19-5502-4483-A6FE-59FDAE76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62025-9DA2-489E-825C-B6AE8DC4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C72484-1BB8-4477-AD11-9FC2B7FA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CAF33-7EA4-4906-92D0-249E5419DEF6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55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C1F610-3EF8-4038-A43B-44E13E905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320171-8225-425D-820F-06CA111EDD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47FB68-BC9B-4C0D-B6A1-DE0961E1E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AD23-CE46-4615-A6AA-3343A968E444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61128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06A251-3573-4800-A867-4D20D3F7E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5117FE-C39C-437E-B6BA-6E074B30A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714B2-094E-4EC1-898D-C34AFA182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6BEC-F49E-4A40-9FDC-2D892C339CE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2940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B84203-18DA-4215-9907-6DBF689DB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BFDA8A9-9DDC-4093-BF46-E1DA3B5EF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C570C6-075C-4DB7-83A7-EAE3FCD8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0E1FA-E487-41FE-A600-E4EAB455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E5B2B4-0B83-4453-95B6-E1C57657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18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9D0DC7-48FB-4DBD-8272-077C417A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9B6507-CB57-47F0-8C0D-FF5A5F08A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BAC1A3-EC46-4B9D-B7E5-4D4D1505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E376B5-94DE-4605-9894-DAB40C3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322CED4-34E6-4135-A4BB-0E2397ED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448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DA6B63-7CAA-4C29-8ADE-AB545550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365817-3E4C-4783-AD28-15A2B9CE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877CF5-4A8C-4A6D-B037-A76BEBEB5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0A9B39-3703-454A-A667-9F8852E3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74287B-3CE4-45C4-8D1E-37001626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2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2EFACB-40E7-432A-A111-B9890B1F1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9D74F0-BDBD-44E5-9915-B39F62A5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61DD5-E879-47F4-990D-D0D239A0F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78BB1-40AB-498C-9B79-1AB471F8CACC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92437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D96468-D237-4E76-A782-B0E05E5E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EA482C-EDDC-4250-B1EB-3BB923524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7394BD-27EF-4DB1-B8B2-2D8DBAC2D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55312F-529F-485A-8E5E-F25C6A30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ED4FD3-3D79-4D2E-A415-E7677B85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6964FFE-4F37-4D4D-A552-1A4C5305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78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7F9E95-53D6-4E56-8BD9-DDD80BDF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2C1FDB-FC0D-46EA-BCFE-F4E1E693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CE9F9A-F1F3-4B7D-A679-2D3CED808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AC7C19D-9111-4B4B-9754-9CA28DD48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4B7581D-DC9A-4875-A4A1-E334288F8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B76FE0E-F202-4877-8566-9FC5CA67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196D08-D5F5-4F43-AE6E-57C3A19C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23185BA-F1F5-4590-B066-E89DB51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7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C50EF-378F-4E6E-BF19-30A513797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7A9B5B-8B6A-4544-9AFC-430744D9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661EF5-FE81-4DB0-9468-51F6B1F8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309EC54-3BEB-4DA4-8C27-9DE076ED3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717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E5649C2-C013-402B-B1F8-78586054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BC2163D-B83C-4217-A85F-8007685DB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6674FB3-9F37-4BC6-BD48-FFA9BD2D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5588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699CD0-03F3-4520-A95D-994AD549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198411-9BAC-4850-AE89-18F36490F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76CFE25-4837-4A51-9E68-D33B18AA4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67B315-664C-4FDF-BFE7-4A16FACC8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17A23B7-5A26-4C17-87F8-5DFFC76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A11CF8-B5D4-48C5-922C-273C2F19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39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4A87D6-9768-48A4-97F4-9C44C770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33AFE44-8CA5-4A70-B5C7-8E1E9210A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32FD8E-6637-4232-9962-94D7A391F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A857FE-4CD9-4080-A06D-57C137BB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A20CAC-64F2-419E-BB1F-759B320C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C7989B-BE26-4DF3-B6F3-D7134A10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8089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DD5A57-02F1-41C0-8752-4AC5F84D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A136CA5-E708-443B-BC33-5B0332B18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51633F-2D39-4DBE-A5F0-723C151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E6E8C1E-A3D5-43F4-AAAF-1C0BE5BB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22F25DB-A80F-4D4E-8E7A-64FCFA79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502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87A3719-4E87-4052-8B6E-EF75397FB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079F23-3F0A-40E9-86F1-0B4FD8DA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6D8A19-5502-4483-A6FE-59FDAE76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72D9-ED59-4E9E-9CC4-60E81F4E1266}" type="datetimeFigureOut">
              <a:rPr lang="tr-TR" smtClean="0"/>
              <a:t>20.03.2022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62025-9DA2-489E-825C-B6AE8DC4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C72484-1BB8-4477-AD11-9FC2B7FA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2F19-463A-4E1C-9626-43AF8270650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67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D87F8-45A0-4182-AD80-47AAD5789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5524F-6756-4C55-AD5D-96F1AD88E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8F42B-8B5A-4CD2-9764-51A3ACB49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9B5F-9061-4D4C-8A17-C3135BED887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7206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F98C0B-9521-407A-921D-5A6CD67E8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CBFE38-E812-4E84-9F5D-EA428896E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A505F0-3882-429D-A8C0-3D398DAB5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CD08-A6D8-4EC3-AEA2-75D757EC9D1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87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2E6F78-771A-43D3-95B9-22BB7D208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A1C4B2-ECBA-43B9-A50C-6C85D1DF3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EF57C5-AA6B-4D6D-8B3B-8DC522070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12EF-ED0F-4FA3-BA4B-4DEBC7FC6DD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81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CE3DBF-F99A-4934-A545-EDC5165C1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D9B97F-6C4B-4C52-9F30-9C800146F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532B0E-BFA3-4F8A-A735-2AB85F895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9EB8E-5A30-4D93-883B-7C9F25BB7A8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540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974147-B6BC-4C0B-A3EA-093C24A9F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A9C6F-E83C-4A54-9D27-0AE651757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83018E-C7DC-4C80-8977-D434C20A8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70176-9FF3-41E7-AA0D-3E18D526F58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247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B48E6B-2F17-4F85-8A3D-E3D6726AD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96D90-E47A-42CE-A914-534B1B8F0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73932-CD22-4CD1-A546-0F5B988FC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67AF-A57D-4212-BE53-113BB76D1FD1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3061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86C80D-7825-4660-A2D4-6D4AD2EB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7CB69C8-8D00-4B8C-82C0-89D007EA2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A52096-0BE3-41DC-AD06-BE212F21DB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A6A68-E68A-4A3E-B91E-838F8EFCDA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35C7BB-B0FB-4BB6-9AF0-483380E06F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3F21E7-107C-4677-BFFE-B37AB3423AB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519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6BE46C8-E0CA-485E-AF89-4128FAB0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ACB848-B058-49C7-93D5-2477E053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E09903-3A77-43F0-BE8E-E04E317B2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05162-0A6D-4404-93D8-7CEDB4E3B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BA2811-C4EF-41A5-9224-8A6DB997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834855-7BD3-4A91-B0FF-BFE728B9D5A5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506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6BE46C8-E0CA-485E-AF89-4128FAB0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ACB848-B058-49C7-93D5-2477E0534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E09903-3A77-43F0-BE8E-E04E317B2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C05162-0A6D-4404-93D8-7CEDB4E3B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BA2811-C4EF-41A5-9224-8A6DB997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3F21E7-107C-4677-BFFE-B37AB3423ABA}" type="slidenum">
              <a:rPr lang="tr-TR" altLang="tr-TR" smtClean="0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92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BA7D0A-83CF-4827-80DC-7117021F9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B12 EKSİLKİĞİ ANEMİSİ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E0544A-09C3-4630-85FD-9E1DDF0F0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İNT. DR. KADER AŞCIOĞLU-333771</a:t>
            </a:r>
          </a:p>
          <a:p>
            <a:r>
              <a:rPr lang="tr-TR" dirty="0"/>
              <a:t>AİLE HEKİMLİĞİ AD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952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915227C-4E92-4165-9BF6-2497A6E41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25" y="228601"/>
            <a:ext cx="8534400" cy="758825"/>
          </a:xfrm>
        </p:spPr>
        <p:txBody>
          <a:bodyPr/>
          <a:lstStyle/>
          <a:p>
            <a:pPr algn="l" eaLnBrk="1" hangingPunct="1"/>
            <a:r>
              <a:rPr lang="tr-TR" altLang="tr-TR" sz="3200" b="1">
                <a:solidFill>
                  <a:srgbClr val="C00000"/>
                </a:solidFill>
                <a:latin typeface="Calibri" panose="020F0502020204030204" pitchFamily="34" charset="0"/>
              </a:rPr>
              <a:t>B12 EKSİKLİĞİ NÖROLOJİK BULGULAR</a:t>
            </a:r>
            <a:endParaRPr lang="en-US" altLang="tr-TR" sz="32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1A31E-2AE7-4473-BA1A-3945BC71D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289" y="1011238"/>
            <a:ext cx="7439025" cy="52562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 err="1">
                <a:latin typeface="Calibri" panose="020F0502020204030204" pitchFamily="34" charset="0"/>
              </a:rPr>
              <a:t>Parestezi</a:t>
            </a:r>
            <a:r>
              <a:rPr lang="tr-TR" sz="18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Hafıza kaybı</a:t>
            </a: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Uyuşma</a:t>
            </a: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zayıflık</a:t>
            </a: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Pozisyon ve titreşim </a:t>
            </a:r>
            <a:r>
              <a:rPr lang="tr-TR" sz="1800" dirty="0" err="1">
                <a:latin typeface="Calibri" panose="020F0502020204030204" pitchFamily="34" charset="0"/>
              </a:rPr>
              <a:t>aıgısının</a:t>
            </a:r>
            <a:r>
              <a:rPr lang="tr-TR" sz="1800" dirty="0">
                <a:latin typeface="Calibri" panose="020F0502020204030204" pitchFamily="34" charset="0"/>
              </a:rPr>
              <a:t> bozulması nedeniyle el becerisi kaybı</a:t>
            </a: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Kol ve bacaklarda simetrik </a:t>
            </a:r>
            <a:r>
              <a:rPr lang="tr-TR" sz="1800" dirty="0" err="1">
                <a:latin typeface="Calibri" panose="020F0502020204030204" pitchFamily="34" charset="0"/>
              </a:rPr>
              <a:t>nöropati</a:t>
            </a:r>
            <a:endParaRPr lang="tr-TR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>
                <a:latin typeface="Calibri" panose="020F0502020204030204" pitchFamily="34" charset="0"/>
              </a:rPr>
              <a:t>Bacaklarda kollardan daha ağırlıklı semptom ve bulgular vardır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1800" dirty="0" err="1">
                <a:latin typeface="Calibri" panose="020F0502020204030204" pitchFamily="34" charset="0"/>
              </a:rPr>
              <a:t>Parapleji</a:t>
            </a:r>
            <a:r>
              <a:rPr lang="tr-TR" sz="1800" dirty="0">
                <a:latin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</a:rPr>
              <a:t>spastisite</a:t>
            </a:r>
            <a:r>
              <a:rPr lang="tr-TR" sz="1800" dirty="0">
                <a:latin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</a:rPr>
              <a:t>klonus</a:t>
            </a:r>
            <a:r>
              <a:rPr lang="tr-TR" sz="1800" dirty="0">
                <a:latin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</a:rPr>
              <a:t>inkontinans</a:t>
            </a:r>
            <a:r>
              <a:rPr lang="tr-TR" sz="1800" dirty="0">
                <a:latin typeface="Calibri" panose="020F0502020204030204" pitchFamily="34" charset="0"/>
              </a:rPr>
              <a:t>, </a:t>
            </a:r>
            <a:r>
              <a:rPr lang="tr-TR" sz="1800" dirty="0" err="1">
                <a:latin typeface="Calibri" panose="020F0502020204030204" pitchFamily="34" charset="0"/>
              </a:rPr>
              <a:t>demans</a:t>
            </a:r>
            <a:endParaRPr lang="tr-TR" sz="1800" dirty="0">
              <a:latin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Sinir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demyelinizasyonuna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bağlı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dorsal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ve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lateral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spinal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kolonların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subakut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dejenerasyonu sonucu </a:t>
            </a: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Anemi veya </a:t>
            </a:r>
            <a:r>
              <a:rPr lang="tr-TR" sz="1800" b="1" dirty="0" err="1">
                <a:solidFill>
                  <a:srgbClr val="003300"/>
                </a:solidFill>
                <a:latin typeface="Calibri" panose="020F0502020204030204" pitchFamily="34" charset="0"/>
              </a:rPr>
              <a:t>makrositoz</a:t>
            </a:r>
            <a:r>
              <a:rPr lang="tr-TR" sz="1800" b="1" dirty="0">
                <a:solidFill>
                  <a:srgbClr val="003300"/>
                </a:solidFill>
                <a:latin typeface="Calibri" panose="020F0502020204030204" pitchFamily="34" charset="0"/>
              </a:rPr>
              <a:t> olmadan da nörolojik bulgular olabilir</a:t>
            </a:r>
            <a:endParaRPr lang="en-US" sz="1800" b="1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8436" name="Rectangle 5">
            <a:extLst>
              <a:ext uri="{FF2B5EF4-FFF2-40B4-BE49-F238E27FC236}">
                <a16:creationId xmlns:a16="http://schemas.microsoft.com/office/drawing/2014/main" id="{A0AD42FB-3D8D-4A8D-8B96-2B08B1CD3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36525"/>
            <a:ext cx="34925" cy="184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1200">
                <a:solidFill>
                  <a:srgbClr val="212121"/>
                </a:solidFill>
                <a:latin typeface="inherit"/>
              </a:rPr>
              <a:t> </a:t>
            </a:r>
            <a:endParaRPr lang="tr-TR" altLang="tr-TR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LABORATUVAR BULGULARI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 kan sayımı</a:t>
            </a:r>
            <a:r>
              <a:rPr lang="tr-TR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Makrositer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anemi (MCV↑, RDW↑)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Lökosit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trombosit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N/↓,ilerleyen dönemlerde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pansitopeni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505243" y="2644170"/>
            <a:ext cx="6017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Eşlik eden demir eksikliği anemisi,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talasemi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 taşıyıcılığı veya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inflamatuvar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 hastalıkların bulunması halinde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normositer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 veya 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mikrositer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31B4E6">
                    <a:lumMod val="75000"/>
                  </a:srgbClr>
                </a:solidFill>
                <a:effectLst/>
                <a:uLnTx/>
                <a:uFillTx/>
                <a:latin typeface="InterstateLight"/>
                <a:ea typeface="+mn-ea"/>
                <a:cs typeface="+mn-cs"/>
              </a:rPr>
              <a:t> değerler görülebilir.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31B4E6">
                  <a:lumMod val="7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7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05280" y="636970"/>
            <a:ext cx="10586720" cy="5999411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rgbClr val="A53010"/>
              </a:buClr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kan yayması: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Makroovalositoz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anizositoz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poikilositoz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Nötrofillerde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hipersegmentasyon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(100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granülositte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1 tane 6 loblu veya ≥ 5 tane 5 loblu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nötrofil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görülmesi)</a:t>
            </a:r>
            <a:endParaRPr lang="tr-TR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Howell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jolly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cisimleri(B12,folat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eksiklikleri,splenektomi,MDS,ağır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hemolitik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anemilerde görülebilen 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bazofilik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boyanan DNA kalıntıları)</a:t>
            </a:r>
          </a:p>
          <a:p>
            <a:pPr marL="0" lvl="0" indent="0" fontAlgn="base">
              <a:spcAft>
                <a:spcPct val="0"/>
              </a:spcAft>
              <a:buClr>
                <a:srgbClr val="A53010"/>
              </a:buClr>
              <a:buNone/>
            </a:pPr>
            <a:endParaRPr lang="tr-TR" sz="1800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83" y="3636675"/>
            <a:ext cx="6624320" cy="29768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643" y="3636675"/>
            <a:ext cx="2478278" cy="238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1216" y="683612"/>
            <a:ext cx="10688320" cy="5527040"/>
          </a:xfrm>
        </p:spPr>
        <p:txBody>
          <a:bodyPr/>
          <a:lstStyle/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Retikülosit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sayısı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Başvuruda ↓(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normoblastlar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retikülosite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dönüşmeden yıkıldığı için)</a:t>
            </a:r>
          </a:p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Kemik iliği yayması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Megaloblastik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hematopoez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(mavi ilik)</a:t>
            </a:r>
          </a:p>
          <a:p>
            <a:pPr lvl="0" fontAlgn="base">
              <a:spcAft>
                <a:spcPct val="0"/>
              </a:spcAft>
              <a:buClr>
                <a:srgbClr val="A53010"/>
              </a:buClr>
              <a:buFont typeface="Wingdings 3" pitchFamily="18" charset="2"/>
              <a:buChar char=""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Biyokimya</a:t>
            </a:r>
            <a:r>
              <a:rPr lang="tr-TR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Laktat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dehidrogenaz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indirekt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yüksekliği(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inefektif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eritropoeze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bağlı olarak),serum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homosistein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yüksekliği,serum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demir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ferritin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düzeylerinin yüksekliği görülebilir.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47132"/>
            <a:ext cx="5334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0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>
            <a:extLst>
              <a:ext uri="{FF2B5EF4-FFF2-40B4-BE49-F238E27FC236}">
                <a16:creationId xmlns:a16="http://schemas.microsoft.com/office/drawing/2014/main" id="{9A670897-B4B4-497A-A2A8-929B6A8B1612}"/>
              </a:ext>
            </a:extLst>
          </p:cNvPr>
          <p:cNvGraphicFramePr>
            <a:graphicFrameLocks noGrp="1"/>
          </p:cNvGraphicFramePr>
          <p:nvPr/>
        </p:nvGraphicFramePr>
        <p:xfrm>
          <a:off x="1847850" y="1268414"/>
          <a:ext cx="5200218" cy="5395911"/>
        </p:xfrm>
        <a:graphic>
          <a:graphicData uri="http://schemas.openxmlformats.org/drawingml/2006/table">
            <a:tbl>
              <a:tblPr/>
              <a:tblGrid>
                <a:gridCol w="221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3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Vitamin B12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Tedavi şekli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İntramuskuler</a:t>
                      </a: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-oral?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Doz 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1000 mikrogram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Başlangıç tedavisi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2-3 hafta  her gün 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İdame tedavisi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1000 mikrogram 1-3 ayda bir</a:t>
                      </a: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3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Proflaksi</a:t>
                      </a:r>
                      <a:endParaRPr lang="tr-TR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4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Pernisyöz</a:t>
                      </a:r>
                      <a:r>
                        <a:rPr lang="tr-TR" sz="14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anemili annelerin  bebekleri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6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Vegeteryanlar</a:t>
                      </a:r>
                      <a:endParaRPr lang="tr-TR" sz="16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tr-TR" sz="16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gastrektomi</a:t>
                      </a:r>
                      <a:endParaRPr lang="tr-TR" sz="16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Terminal </a:t>
                      </a:r>
                      <a:r>
                        <a:rPr lang="tr-TR" sz="16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ileum</a:t>
                      </a:r>
                      <a:r>
                        <a:rPr lang="tr-TR" sz="16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rezeksiyonu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6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tr-TR" sz="16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 yıldan uzun PPI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ct val="50000"/>
                        </a:spcBef>
                      </a:pPr>
                      <a:r>
                        <a:rPr lang="tr-TR" sz="1600" b="1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Kronik </a:t>
                      </a:r>
                      <a:r>
                        <a:rPr lang="tr-TR" sz="1600" b="1" baseline="0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pankreatit</a:t>
                      </a:r>
                      <a:endParaRPr lang="tr-TR" sz="16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584" name="3 Metin kutusu">
            <a:extLst>
              <a:ext uri="{FF2B5EF4-FFF2-40B4-BE49-F238E27FC236}">
                <a16:creationId xmlns:a16="http://schemas.microsoft.com/office/drawing/2014/main" id="{A416CCAA-E119-43C9-9209-3FC28FDE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33375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b="1" dirty="0">
                <a:solidFill>
                  <a:srgbClr val="FF0000"/>
                </a:solidFill>
                <a:latin typeface="Calibri" panose="020F0502020204030204" pitchFamily="34" charset="0"/>
              </a:rPr>
              <a:t>B12 EKSİKLİĞİNDE TEDAVİ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5 Metin kutusu">
            <a:extLst>
              <a:ext uri="{FF2B5EF4-FFF2-40B4-BE49-F238E27FC236}">
                <a16:creationId xmlns:a16="http://schemas.microsoft.com/office/drawing/2014/main" id="{CBE7E28F-A027-4548-A868-36120396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12875"/>
            <a:ext cx="8497888" cy="57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Tedaviye yanıt çok iyidir, hızlı semptomatik düzelme görülür.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Hematopoez (Kİ düzelme), LDH, İD bilirubin 1-2 gün içerinde normale döner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Ortalama 5-8 gün içinde retikülosit krizi saptanır </a:t>
            </a:r>
          </a:p>
          <a:p>
            <a:pPr fontAlgn="base">
              <a:lnSpc>
                <a:spcPct val="200000"/>
              </a:lnSpc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Hemoglobin 1 hf sonra yükselmeye başlar 4-8 hf da normale döner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Lökosit ve trombosit sayısı 1 hf sonra normale döner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Hipersegmentasyon 2 hf içerisinde normale döner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00"/>
                </a:solidFill>
                <a:latin typeface="Calibri" panose="020F0502020204030204" pitchFamily="34" charset="0"/>
              </a:rPr>
              <a:t>Nöropati 3-12 ay da düzelir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2000" b="1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000">
              <a:solidFill>
                <a:srgbClr val="000000"/>
              </a:solidFill>
            </a:endParaRP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CCCDBB73-40F6-43ED-950B-6C1B8F40B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76250"/>
            <a:ext cx="864235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Tedavi cevabı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97709B-81AC-461C-84B3-16E8C566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FD1D89-4EA1-4A9A-B47B-002F01324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53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6560" y="487680"/>
            <a:ext cx="10505440" cy="2255520"/>
          </a:xfrm>
        </p:spPr>
        <p:txBody>
          <a:bodyPr>
            <a:normAutofit/>
          </a:bodyPr>
          <a:lstStyle/>
          <a:p>
            <a:r>
              <a:rPr lang="tr-TR" sz="3200" dirty="0"/>
              <a:t>VİT B12 </a:t>
            </a:r>
            <a:r>
              <a:rPr lang="tr-TR" sz="3200" dirty="0" err="1"/>
              <a:t>korrin</a:t>
            </a:r>
            <a:r>
              <a:rPr lang="tr-TR" sz="3200" dirty="0"/>
              <a:t>(</a:t>
            </a:r>
            <a:r>
              <a:rPr lang="tr-TR" sz="3200" dirty="0" err="1"/>
              <a:t>tetrapirol</a:t>
            </a:r>
            <a:r>
              <a:rPr lang="tr-TR" sz="3200" dirty="0"/>
              <a:t>) halka yapısına sahip merkezinde kobalt iyonu </a:t>
            </a:r>
            <a:r>
              <a:rPr lang="tr-TR" sz="3200" dirty="0" err="1"/>
              <a:t>bulunan,suda</a:t>
            </a:r>
            <a:r>
              <a:rPr lang="tr-TR" sz="3200" dirty="0"/>
              <a:t> çözünen  bir vitamindir.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4433" y="2111370"/>
            <a:ext cx="3103133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89760" y="284480"/>
            <a:ext cx="10302240" cy="6299200"/>
          </a:xfrm>
        </p:spPr>
        <p:txBody>
          <a:bodyPr>
            <a:normAutofit/>
          </a:bodyPr>
          <a:lstStyle/>
          <a:p>
            <a:br>
              <a:rPr lang="tr-TR" sz="3200" dirty="0"/>
            </a:br>
            <a:r>
              <a:rPr lang="tr-TR" sz="3200" dirty="0"/>
              <a:t>İnsanda 2 </a:t>
            </a:r>
            <a:r>
              <a:rPr lang="tr-TR" sz="3200" dirty="0" err="1"/>
              <a:t>koenzim</a:t>
            </a:r>
            <a:r>
              <a:rPr lang="tr-TR" sz="3200" dirty="0"/>
              <a:t> formu görev almaktadır:</a:t>
            </a:r>
            <a:br>
              <a:rPr lang="tr-TR" sz="3200" dirty="0"/>
            </a:br>
            <a:br>
              <a:rPr lang="tr-TR" sz="3200" dirty="0"/>
            </a:br>
            <a:r>
              <a:rPr lang="tr-TR" sz="3200" dirty="0"/>
              <a:t>*</a:t>
            </a:r>
            <a:r>
              <a:rPr lang="tr-TR" sz="3200" dirty="0" err="1"/>
              <a:t>homosistein</a:t>
            </a:r>
            <a:r>
              <a:rPr lang="tr-TR" sz="3200" dirty="0"/>
              <a:t>                </a:t>
            </a:r>
            <a:r>
              <a:rPr lang="tr-TR" sz="3200" dirty="0" err="1"/>
              <a:t>metiyonin</a:t>
            </a:r>
            <a:br>
              <a:rPr lang="tr-TR" sz="3200" dirty="0"/>
            </a:br>
            <a:r>
              <a:rPr lang="tr-TR" sz="3200" dirty="0"/>
              <a:t>                  </a:t>
            </a:r>
            <a:r>
              <a:rPr lang="tr-TR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metilkobalamin</a:t>
            </a:r>
            <a:br>
              <a:rPr lang="tr-TR" sz="3200" dirty="0"/>
            </a:br>
            <a:r>
              <a:rPr lang="tr-TR" sz="3200" dirty="0"/>
              <a:t>metil H4 folat                     H4 folat</a:t>
            </a:r>
            <a:br>
              <a:rPr lang="tr-TR" sz="3200" dirty="0"/>
            </a:br>
            <a:br>
              <a:rPr lang="tr-TR" sz="3200" dirty="0"/>
            </a:br>
            <a:br>
              <a:rPr lang="tr-TR" sz="3200" dirty="0"/>
            </a:br>
            <a:r>
              <a:rPr lang="tr-TR" sz="3200" dirty="0"/>
              <a:t>*</a:t>
            </a:r>
            <a:r>
              <a:rPr lang="tr-TR" sz="3200" dirty="0" err="1"/>
              <a:t>metilmalonil</a:t>
            </a:r>
            <a:r>
              <a:rPr lang="tr-TR" sz="3200" dirty="0"/>
              <a:t> </a:t>
            </a:r>
            <a:r>
              <a:rPr lang="tr-TR" sz="3200" dirty="0" err="1"/>
              <a:t>coA</a:t>
            </a:r>
            <a:r>
              <a:rPr lang="tr-TR" sz="3200" dirty="0"/>
              <a:t>                </a:t>
            </a:r>
            <a:r>
              <a:rPr lang="tr-TR" sz="3200" dirty="0" err="1"/>
              <a:t>süksinil</a:t>
            </a:r>
            <a:r>
              <a:rPr lang="tr-TR" sz="3200" dirty="0"/>
              <a:t> </a:t>
            </a:r>
            <a:r>
              <a:rPr lang="tr-TR" sz="3200" dirty="0" err="1"/>
              <a:t>coA</a:t>
            </a:r>
            <a:br>
              <a:rPr lang="tr-TR" sz="3200" dirty="0"/>
            </a:br>
            <a:r>
              <a:rPr lang="tr-TR" sz="3200" dirty="0"/>
              <a:t>            </a:t>
            </a:r>
            <a:r>
              <a:rPr lang="tr-TR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deoksiadenozil</a:t>
            </a:r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tr-TR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kobalamin</a:t>
            </a:r>
            <a:br>
              <a:rPr lang="tr-TR" sz="3200" dirty="0"/>
            </a:br>
            <a:endParaRPr lang="tr-TR" sz="3200" dirty="0"/>
          </a:p>
        </p:txBody>
      </p:sp>
      <p:sp>
        <p:nvSpPr>
          <p:cNvPr id="5" name="Sağ Ok 4"/>
          <p:cNvSpPr/>
          <p:nvPr/>
        </p:nvSpPr>
        <p:spPr>
          <a:xfrm>
            <a:off x="4233672" y="2545080"/>
            <a:ext cx="1463040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ağ Ok 5"/>
          <p:cNvSpPr/>
          <p:nvPr/>
        </p:nvSpPr>
        <p:spPr>
          <a:xfrm>
            <a:off x="4427455" y="3388360"/>
            <a:ext cx="1463040" cy="81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ağ Ok 6"/>
          <p:cNvSpPr/>
          <p:nvPr/>
        </p:nvSpPr>
        <p:spPr>
          <a:xfrm>
            <a:off x="5045730" y="4729577"/>
            <a:ext cx="1344168" cy="50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08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3713" y="2261208"/>
            <a:ext cx="11663679" cy="457143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tr-TR" sz="3200" dirty="0"/>
              <a:t>Karaciğerde önemli oranda depo edilir.</a:t>
            </a:r>
            <a:br>
              <a:rPr lang="tr-TR" sz="3200" dirty="0"/>
            </a:br>
            <a:r>
              <a:rPr lang="tr-TR" sz="3200" dirty="0"/>
              <a:t>*Total vücut deposu besinle alınan miktara göre değişmekle birlikte:2-5 mg</a:t>
            </a:r>
            <a:br>
              <a:rPr lang="tr-TR" sz="3200" dirty="0"/>
            </a:br>
            <a:r>
              <a:rPr lang="tr-TR" sz="3200" dirty="0"/>
              <a:t>*Günlük ihtiyaç:2 mikrogram(erişkin)</a:t>
            </a:r>
            <a:br>
              <a:rPr lang="tr-TR" sz="3200" dirty="0"/>
            </a:br>
            <a:r>
              <a:rPr lang="tr-TR" sz="3200" dirty="0"/>
              <a:t>*Depo edilen B12nin yarı ömrü:400 gün</a:t>
            </a:r>
            <a:br>
              <a:rPr lang="tr-TR" sz="3200" dirty="0"/>
            </a:br>
            <a:r>
              <a:rPr lang="tr-TR" sz="3200" dirty="0"/>
              <a:t>*Depo edilen B12 vücudumuzun 3-4 yıllık ihtiyacını karşılayabilmekte.</a:t>
            </a:r>
            <a:br>
              <a:rPr lang="tr-TR" dirty="0"/>
            </a:b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0"/>
            <a:ext cx="3169921" cy="20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>
            <a:extLst>
              <a:ext uri="{FF2B5EF4-FFF2-40B4-BE49-F238E27FC236}">
                <a16:creationId xmlns:a16="http://schemas.microsoft.com/office/drawing/2014/main" id="{2F7F48B2-BF1A-4424-92C0-EF36B5805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83579"/>
              </p:ext>
            </p:extLst>
          </p:nvPr>
        </p:nvGraphicFramePr>
        <p:xfrm>
          <a:off x="1884363" y="1052513"/>
          <a:ext cx="5615212" cy="5183186"/>
        </p:xfrm>
        <a:graphic>
          <a:graphicData uri="http://schemas.openxmlformats.org/drawingml/2006/table">
            <a:tbl>
              <a:tblPr/>
              <a:tblGrid>
                <a:gridCol w="280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4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Vitamin B12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Cobalamin</a:t>
                      </a:r>
                      <a:endParaRPr lang="tr-T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Kaynağı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Hayvansal  gıdalar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Pişirme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Az etkilenir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Minimum günlük ihtiyaç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1-2 mikrogram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Depo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2-5 mg (2-4 yıl)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Absorbsiyon</a:t>
                      </a:r>
                      <a:endParaRPr lang="tr-TR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Terminal </a:t>
                      </a:r>
                      <a:r>
                        <a:rPr lang="tr-TR" sz="2000" b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ileum</a:t>
                      </a:r>
                      <a:endParaRPr lang="tr-TR" sz="2000" b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48" name="Metin kutusu 1">
            <a:extLst>
              <a:ext uri="{FF2B5EF4-FFF2-40B4-BE49-F238E27FC236}">
                <a16:creationId xmlns:a16="http://schemas.microsoft.com/office/drawing/2014/main" id="{42844DBC-4851-4C7C-BF06-C7F74147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298451"/>
            <a:ext cx="813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VİTAMİN B12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2E7F372-B83E-41B1-B4F7-84DA18AD17B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"/>
          <a:stretch>
            <a:fillRect/>
          </a:stretch>
        </p:blipFill>
        <p:spPr>
          <a:xfrm>
            <a:off x="2566988" y="839789"/>
            <a:ext cx="6481762" cy="5699125"/>
          </a:xfrm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029139D-5F65-4881-876E-42D6A302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19088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tr-TR" altLang="tr-TR" sz="2400" b="1">
                <a:solidFill>
                  <a:srgbClr val="C00000"/>
                </a:solidFill>
                <a:latin typeface="Verdana" panose="020B0604030504040204" pitchFamily="34" charset="0"/>
              </a:rPr>
              <a:t>B12 VİTAMİNİ EMİLİMİ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>
            <a:extLst>
              <a:ext uri="{FF2B5EF4-FFF2-40B4-BE49-F238E27FC236}">
                <a16:creationId xmlns:a16="http://schemas.microsoft.com/office/drawing/2014/main" id="{2FCD57E9-8511-452C-A474-4C1CE6DD9E1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063751" y="701675"/>
          <a:ext cx="7859713" cy="6052312"/>
        </p:xfrm>
        <a:graphic>
          <a:graphicData uri="http://schemas.openxmlformats.org/drawingml/2006/table">
            <a:tbl>
              <a:tblPr/>
              <a:tblGrid>
                <a:gridCol w="7859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Malabsorbsiyon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 (en sık nedeni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pernisyöz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 anemi)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Pernisyöz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anemi:Otoimmün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gastrit (%20-50) 10-50/100.000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insidans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sensitivite-spesifite:APCA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%50-70;%90,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sensitive-spesifite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Anti İF %90;%50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Gastrektomi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(%5-35)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İBH: Terminal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ileum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absorbsiyon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kusuru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Terminal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ileum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rezeksiyonu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Pankreatik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yetersizlik: R proteinin B 12’den ayrılamaması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Kör barsak sendromu: Bakteriyel çoğalma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Konjenital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IF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eksilkliği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Diphylobothrium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latum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enfeksiyonu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Alım eksikliği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Vejeteryanlar</a:t>
                      </a:r>
                      <a:endParaRPr kumimoji="0" lang="tr-T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Vejeteryan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annelerin beslediği bebekler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Herediter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absorbsiyon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-Transport bozuklukları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Trasnkobalamin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eksikliği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İmerslund-Grasbeck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sendromu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İlaçlar (b12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absorbsiyonunu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 bozarak)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Neomisin, </a:t>
                      </a:r>
                      <a:r>
                        <a:rPr kumimoji="0" lang="tr-T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metformin</a:t>
                      </a: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PPI     </a:t>
                      </a:r>
                    </a:p>
                  </a:txBody>
                  <a:tcPr marL="91436" marR="91436" marT="45847" marB="458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20" name="Metin kutusu 1">
            <a:extLst>
              <a:ext uri="{FF2B5EF4-FFF2-40B4-BE49-F238E27FC236}">
                <a16:creationId xmlns:a16="http://schemas.microsoft.com/office/drawing/2014/main" id="{338DBD5F-66DE-4B01-B913-2AE038D3A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9" y="115889"/>
            <a:ext cx="828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r-TR" altLang="tr-TR" b="1">
                <a:solidFill>
                  <a:srgbClr val="C00000"/>
                </a:solidFill>
                <a:latin typeface="Calibri" panose="020F0502020204030204" pitchFamily="34" charset="0"/>
              </a:rPr>
              <a:t>B12 VİTAMİN EKSİKLİĞİ NEDENLERİ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12770" y="677823"/>
            <a:ext cx="8911687" cy="1280890"/>
          </a:xfrm>
        </p:spPr>
        <p:txBody>
          <a:bodyPr/>
          <a:lstStyle/>
          <a:p>
            <a:r>
              <a:rPr lang="tr-TR" b="1" dirty="0"/>
              <a:t>BELİRTİ VE BULGULAR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4642" y="1958713"/>
            <a:ext cx="9563844" cy="3777622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Anemiye bağlı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-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halsizlik,yorgunluk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- solukluk(limon sarısı renk) </a:t>
            </a: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-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subikter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  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inefektif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eritropoeze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bağlı yükselen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indirekt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bilirubinin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etkisiyle)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841" y="0"/>
            <a:ext cx="3122645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0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2818" y="681879"/>
            <a:ext cx="10680441" cy="6258145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Dilde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papilla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atrofisi,düz,parlak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kızarık,ağrılı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dil(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hunter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dili),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angüler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cheilitis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aftöz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stomatit</a:t>
            </a:r>
            <a:endParaRPr lang="tr-TR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Pansitopeni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görülebilir:lökopeniye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bağlı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infeksiyonlar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trombositopeniye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bağlı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peteşiler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gelişebilir.</a:t>
            </a:r>
          </a:p>
          <a:p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Hiperhomosisteinemiye bağlı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ateroskleroz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accent2">
                    <a:lumMod val="75000"/>
                  </a:schemeClr>
                </a:solidFill>
              </a:rPr>
              <a:t>tromboza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 yatkınlık olabilir.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rcRect l="34406" t="52379" r="49336" b="12920"/>
          <a:stretch>
            <a:fillRect/>
          </a:stretch>
        </p:blipFill>
        <p:spPr bwMode="auto">
          <a:xfrm>
            <a:off x="1880233" y="3810952"/>
            <a:ext cx="2600960" cy="304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56" y="3810952"/>
            <a:ext cx="3098165" cy="21986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84" y="3810952"/>
            <a:ext cx="3404236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969"/>
      </p:ext>
    </p:extLst>
  </p:cSld>
  <p:clrMapOvr>
    <a:masterClrMapping/>
  </p:clrMapOvr>
</p:sld>
</file>

<file path=ppt/theme/theme1.xml><?xml version="1.0" encoding="utf-8"?>
<a:theme xmlns:a="http://schemas.openxmlformats.org/drawingml/2006/main" name="1_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697</Words>
  <Application>Microsoft Office PowerPoint</Application>
  <PresentationFormat>Geniş ekran</PresentationFormat>
  <Paragraphs>115</Paragraphs>
  <Slides>16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Comic Sans MS</vt:lpstr>
      <vt:lpstr>InterstateLight</vt:lpstr>
      <vt:lpstr>inherit</vt:lpstr>
      <vt:lpstr>Times New Roman</vt:lpstr>
      <vt:lpstr>Verdana</vt:lpstr>
      <vt:lpstr>Wingdings 2</vt:lpstr>
      <vt:lpstr>Wingdings 3</vt:lpstr>
      <vt:lpstr>1_Varsayılan Tasarım</vt:lpstr>
      <vt:lpstr>Office Teması</vt:lpstr>
      <vt:lpstr>1_Office Teması</vt:lpstr>
      <vt:lpstr>B12 EKSİLKİĞİ ANEMİSİ</vt:lpstr>
      <vt:lpstr>VİT B12 korrin(tetrapirol) halka yapısına sahip merkezinde kobalt iyonu bulunan,suda çözünen  bir vitamindir.</vt:lpstr>
      <vt:lpstr> İnsanda 2 koenzim formu görev almaktadır:  *homosistein                metiyonin                   metilkobalamin metil H4 folat                     H4 folat   *metilmalonil coA                süksinil coA             deoksiadenozil kobalamin </vt:lpstr>
      <vt:lpstr>Karaciğerde önemli oranda depo edilir. *Total vücut deposu besinle alınan miktara göre değişmekle birlikte:2-5 mg *Günlük ihtiyaç:2 mikrogram(erişkin) *Depo edilen B12nin yarı ömrü:400 gün *Depo edilen B12 vücudumuzun 3-4 yıllık ihtiyacını karşılayabilmekte. </vt:lpstr>
      <vt:lpstr>PowerPoint Sunusu</vt:lpstr>
      <vt:lpstr>PowerPoint Sunusu</vt:lpstr>
      <vt:lpstr>PowerPoint Sunusu</vt:lpstr>
      <vt:lpstr>BELİRTİ VE BULGULAR</vt:lpstr>
      <vt:lpstr>PowerPoint Sunusu</vt:lpstr>
      <vt:lpstr>B12 EKSİKLİĞİ NÖROLOJİK BULGULAR</vt:lpstr>
      <vt:lpstr>LABORATUVAR BULGULARI</vt:lpstr>
      <vt:lpstr>PowerPoint Sunusu</vt:lpstr>
      <vt:lpstr>PowerPoint Sunusu</vt:lpstr>
      <vt:lpstr>PowerPoint Sunusu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B12 EKSİLKİĞİ ANEMİSİ</dc:title>
  <dc:creator>kader ascioglu</dc:creator>
  <cp:lastModifiedBy>kader ascioglu</cp:lastModifiedBy>
  <cp:revision>3</cp:revision>
  <dcterms:created xsi:type="dcterms:W3CDTF">2022-03-20T16:08:41Z</dcterms:created>
  <dcterms:modified xsi:type="dcterms:W3CDTF">2022-03-20T17:39:10Z</dcterms:modified>
</cp:coreProperties>
</file>