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448" r:id="rId3"/>
    <p:sldId id="449" r:id="rId4"/>
    <p:sldId id="450" r:id="rId5"/>
    <p:sldId id="402" r:id="rId6"/>
    <p:sldId id="301" r:id="rId7"/>
    <p:sldId id="451" r:id="rId8"/>
    <p:sldId id="452" r:id="rId9"/>
    <p:sldId id="299" r:id="rId10"/>
    <p:sldId id="295" r:id="rId11"/>
    <p:sldId id="453" r:id="rId12"/>
    <p:sldId id="262" r:id="rId13"/>
    <p:sldId id="409" r:id="rId14"/>
    <p:sldId id="441" r:id="rId15"/>
    <p:sldId id="302" r:id="rId16"/>
    <p:sldId id="440" r:id="rId17"/>
    <p:sldId id="454" r:id="rId18"/>
    <p:sldId id="455" r:id="rId19"/>
    <p:sldId id="300" r:id="rId20"/>
    <p:sldId id="287" r:id="rId21"/>
    <p:sldId id="456" r:id="rId22"/>
    <p:sldId id="457" r:id="rId23"/>
    <p:sldId id="458" r:id="rId24"/>
    <p:sldId id="464" r:id="rId25"/>
    <p:sldId id="463" r:id="rId26"/>
    <p:sldId id="460" r:id="rId27"/>
    <p:sldId id="465" r:id="rId28"/>
    <p:sldId id="461" r:id="rId29"/>
    <p:sldId id="546" r:id="rId30"/>
    <p:sldId id="462" r:id="rId31"/>
    <p:sldId id="466" r:id="rId32"/>
    <p:sldId id="467" r:id="rId33"/>
    <p:sldId id="468" r:id="rId34"/>
    <p:sldId id="469" r:id="rId35"/>
    <p:sldId id="470" r:id="rId36"/>
    <p:sldId id="471" r:id="rId37"/>
    <p:sldId id="472" r:id="rId38"/>
    <p:sldId id="473" r:id="rId39"/>
    <p:sldId id="474" r:id="rId40"/>
    <p:sldId id="475" r:id="rId41"/>
    <p:sldId id="476" r:id="rId42"/>
    <p:sldId id="477" r:id="rId43"/>
    <p:sldId id="478" r:id="rId44"/>
    <p:sldId id="479" r:id="rId45"/>
    <p:sldId id="480" r:id="rId46"/>
    <p:sldId id="481" r:id="rId47"/>
    <p:sldId id="482" r:id="rId48"/>
    <p:sldId id="483" r:id="rId49"/>
    <p:sldId id="484" r:id="rId50"/>
    <p:sldId id="486" r:id="rId51"/>
    <p:sldId id="485" r:id="rId52"/>
    <p:sldId id="487" r:id="rId53"/>
    <p:sldId id="488" r:id="rId54"/>
    <p:sldId id="489" r:id="rId55"/>
    <p:sldId id="490" r:id="rId56"/>
    <p:sldId id="491" r:id="rId57"/>
    <p:sldId id="492" r:id="rId58"/>
    <p:sldId id="493" r:id="rId59"/>
    <p:sldId id="494" r:id="rId60"/>
    <p:sldId id="495" r:id="rId61"/>
    <p:sldId id="496" r:id="rId62"/>
    <p:sldId id="497" r:id="rId63"/>
    <p:sldId id="498" r:id="rId64"/>
    <p:sldId id="499" r:id="rId65"/>
    <p:sldId id="500" r:id="rId66"/>
    <p:sldId id="501" r:id="rId67"/>
    <p:sldId id="502" r:id="rId68"/>
    <p:sldId id="503" r:id="rId69"/>
    <p:sldId id="504" r:id="rId70"/>
    <p:sldId id="505" r:id="rId71"/>
    <p:sldId id="506" r:id="rId72"/>
    <p:sldId id="507" r:id="rId73"/>
    <p:sldId id="508" r:id="rId74"/>
    <p:sldId id="509" r:id="rId75"/>
    <p:sldId id="510" r:id="rId76"/>
    <p:sldId id="511" r:id="rId77"/>
    <p:sldId id="512" r:id="rId78"/>
    <p:sldId id="513" r:id="rId79"/>
    <p:sldId id="514" r:id="rId80"/>
    <p:sldId id="515" r:id="rId81"/>
    <p:sldId id="516" r:id="rId82"/>
    <p:sldId id="517" r:id="rId83"/>
    <p:sldId id="519" r:id="rId84"/>
    <p:sldId id="523" r:id="rId85"/>
    <p:sldId id="520" r:id="rId86"/>
    <p:sldId id="521" r:id="rId87"/>
    <p:sldId id="522" r:id="rId88"/>
    <p:sldId id="524" r:id="rId89"/>
    <p:sldId id="525" r:id="rId90"/>
    <p:sldId id="526" r:id="rId91"/>
    <p:sldId id="529" r:id="rId92"/>
    <p:sldId id="528" r:id="rId93"/>
    <p:sldId id="531" r:id="rId94"/>
    <p:sldId id="532" r:id="rId95"/>
    <p:sldId id="533" r:id="rId96"/>
    <p:sldId id="534" r:id="rId97"/>
    <p:sldId id="535" r:id="rId98"/>
    <p:sldId id="536" r:id="rId99"/>
    <p:sldId id="537" r:id="rId100"/>
    <p:sldId id="538" r:id="rId101"/>
    <p:sldId id="542" r:id="rId102"/>
    <p:sldId id="539" r:id="rId103"/>
    <p:sldId id="544" r:id="rId104"/>
    <p:sldId id="540" r:id="rId105"/>
    <p:sldId id="545" r:id="rId10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Jİ-W10" initials="FW" lastIdx="1" clrIdx="0">
    <p:extLst>
      <p:ext uri="{19B8F6BF-5375-455C-9EA6-DF929625EA0E}">
        <p15:presenceInfo xmlns:p15="http://schemas.microsoft.com/office/powerpoint/2012/main" userId="FUJİ-W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2ADA4-7906-4266-A5FD-6F9DEEE53C9C}" type="datetimeFigureOut">
              <a:rPr lang="tr-TR" smtClean="0"/>
              <a:t>14.11.2023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E5003-D0BE-4B75-A21B-12CE9CE959DD}" type="slidenum">
              <a:rPr lang="tr-TR" smtClean="0"/>
              <a:t>‹#›</a:t>
            </a:fld>
            <a:endParaRPr lang="tr-TR"/>
          </a:p>
        </p:txBody>
      </p:sp>
    </p:spTree>
    <p:extLst>
      <p:ext uri="{BB962C8B-B14F-4D97-AF65-F5344CB8AC3E}">
        <p14:creationId xmlns:p14="http://schemas.microsoft.com/office/powerpoint/2010/main" val="4093958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4</a:t>
            </a:fld>
            <a:endParaRPr lang="tr-TR"/>
          </a:p>
        </p:txBody>
      </p:sp>
    </p:spTree>
    <p:extLst>
      <p:ext uri="{BB962C8B-B14F-4D97-AF65-F5344CB8AC3E}">
        <p14:creationId xmlns:p14="http://schemas.microsoft.com/office/powerpoint/2010/main" val="1525958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Lipid ölçümlerinde, bazı fizyolojik ve analitik varyasyon kaynakları vardır. Testten önce aç olmamak trigliseritleri yüksektir ve </a:t>
            </a:r>
            <a:r>
              <a:rPr lang="tr-TR" dirty="0" err="1"/>
              <a:t>LDL’nin</a:t>
            </a:r>
            <a:r>
              <a:rPr lang="tr-TR" dirty="0"/>
              <a:t> düşük saptanmasına yol açar. Total kolesterol ve HDL açlık </a:t>
            </a:r>
            <a:r>
              <a:rPr lang="tr-TR" dirty="0" err="1"/>
              <a:t>vey</a:t>
            </a:r>
            <a:r>
              <a:rPr lang="tr-TR" dirty="0"/>
              <a:t> postprandiyal durumda önemli farklılık göstermez. Diyet değişiklikleri yaklaşık 1-2 hafta içindeki lipid ölçümlerinde kendini belli etmeye başlar; bu nedenle, hastalar testten önce üç hafta stabil bir diyet yapmalıdır. Trigliseritler </a:t>
            </a:r>
            <a:r>
              <a:rPr lang="tr-TR" dirty="0" err="1"/>
              <a:t>diürnal</a:t>
            </a:r>
            <a:r>
              <a:rPr lang="tr-TR" dirty="0"/>
              <a:t> varyasyona sahip oldukları- sabah en düşük, öğleden sonra en yüksek değerlere ulaştığı- için sabah örnekleri tercih edilir</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18</a:t>
            </a:fld>
            <a:endParaRPr lang="tr-TR"/>
          </a:p>
        </p:txBody>
      </p:sp>
    </p:spTree>
    <p:extLst>
      <p:ext uri="{BB962C8B-B14F-4D97-AF65-F5344CB8AC3E}">
        <p14:creationId xmlns:p14="http://schemas.microsoft.com/office/powerpoint/2010/main" val="1540222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solidFill>
                  <a:schemeClr val="tx1">
                    <a:lumMod val="85000"/>
                    <a:lumOff val="15000"/>
                  </a:schemeClr>
                </a:solidFill>
              </a:rPr>
              <a:t>Sekonder dislipideminin başlıca nedenleri </a:t>
            </a:r>
          </a:p>
          <a:p>
            <a:pPr lvl="1">
              <a:lnSpc>
                <a:spcPct val="150000"/>
              </a:lnSpc>
              <a:buFont typeface="Wingdings" panose="05000000000000000000" pitchFamily="2" charset="2"/>
              <a:buChar char="v"/>
            </a:pPr>
            <a:r>
              <a:rPr lang="tr-TR" dirty="0" err="1">
                <a:solidFill>
                  <a:schemeClr val="tx1">
                    <a:lumMod val="85000"/>
                    <a:lumOff val="15000"/>
                  </a:schemeClr>
                </a:solidFill>
              </a:rPr>
              <a:t>Diabetes</a:t>
            </a:r>
            <a:r>
              <a:rPr lang="tr-TR" dirty="0">
                <a:solidFill>
                  <a:schemeClr val="tx1">
                    <a:lumMod val="85000"/>
                    <a:lumOff val="15000"/>
                  </a:schemeClr>
                </a:solidFill>
              </a:rPr>
              <a:t> </a:t>
            </a:r>
            <a:r>
              <a:rPr lang="tr-TR" dirty="0" err="1">
                <a:solidFill>
                  <a:schemeClr val="tx1">
                    <a:lumMod val="85000"/>
                    <a:lumOff val="15000"/>
                  </a:schemeClr>
                </a:solidFill>
              </a:rPr>
              <a:t>mellitus</a:t>
            </a:r>
            <a:endParaRPr lang="tr-TR" dirty="0">
              <a:solidFill>
                <a:schemeClr val="tx1">
                  <a:lumMod val="85000"/>
                  <a:lumOff val="15000"/>
                </a:schemeClr>
              </a:solidFill>
            </a:endParaRPr>
          </a:p>
          <a:p>
            <a:pPr lvl="1">
              <a:lnSpc>
                <a:spcPct val="150000"/>
              </a:lnSpc>
              <a:buFont typeface="Wingdings" panose="05000000000000000000" pitchFamily="2" charset="2"/>
              <a:buChar char="v"/>
            </a:pPr>
            <a:r>
              <a:rPr lang="tr-TR" dirty="0">
                <a:solidFill>
                  <a:schemeClr val="tx1">
                    <a:lumMod val="85000"/>
                    <a:lumOff val="15000"/>
                  </a:schemeClr>
                </a:solidFill>
              </a:rPr>
              <a:t>Hipotiroidizm </a:t>
            </a:r>
          </a:p>
          <a:p>
            <a:pPr lvl="1">
              <a:lnSpc>
                <a:spcPct val="150000"/>
              </a:lnSpc>
              <a:buFont typeface="Wingdings" panose="05000000000000000000" pitchFamily="2" charset="2"/>
              <a:buChar char="v"/>
            </a:pPr>
            <a:r>
              <a:rPr lang="tr-TR" dirty="0">
                <a:solidFill>
                  <a:schemeClr val="tx1">
                    <a:lumMod val="85000"/>
                    <a:lumOff val="15000"/>
                  </a:schemeClr>
                </a:solidFill>
              </a:rPr>
              <a:t>Nefrotik sendrom </a:t>
            </a:r>
          </a:p>
          <a:p>
            <a:pPr lvl="1">
              <a:lnSpc>
                <a:spcPct val="150000"/>
              </a:lnSpc>
              <a:buFont typeface="Wingdings" panose="05000000000000000000" pitchFamily="2" charset="2"/>
              <a:buChar char="v"/>
            </a:pPr>
            <a:r>
              <a:rPr lang="tr-TR" dirty="0">
                <a:solidFill>
                  <a:schemeClr val="tx1">
                    <a:lumMod val="85000"/>
                    <a:lumOff val="15000"/>
                  </a:schemeClr>
                </a:solidFill>
              </a:rPr>
              <a:t>Obstrüktif karaciğer hastalığı</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21</a:t>
            </a:fld>
            <a:endParaRPr lang="tr-TR"/>
          </a:p>
        </p:txBody>
      </p:sp>
    </p:spTree>
    <p:extLst>
      <p:ext uri="{BB962C8B-B14F-4D97-AF65-F5344CB8AC3E}">
        <p14:creationId xmlns:p14="http://schemas.microsoft.com/office/powerpoint/2010/main" val="270099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Karaciğer fonksiyon testleri karaciğer hastalıklarını değerlendirmede sıkça kullanılmaktadır. Hepatosellüler hasar için yaygın kullanılan belirteçler aminotransferazlar; aspartat aminotransferaz (AST) ve </a:t>
            </a:r>
            <a:r>
              <a:rPr lang="tr-TR" dirty="0" err="1"/>
              <a:t>alanin</a:t>
            </a:r>
            <a:r>
              <a:rPr lang="tr-TR" dirty="0"/>
              <a:t> aminotransferazdır (ALT). AST; kalp, iskelet kası ve kan gibi diğer dokularda da bulunabilirken ALT karaciğere daha spesifiktir. </a:t>
            </a:r>
            <a:r>
              <a:rPr lang="tr-TR" dirty="0" err="1"/>
              <a:t>Aminotrensferazlar</a:t>
            </a:r>
            <a:r>
              <a:rPr lang="tr-TR" dirty="0"/>
              <a:t>, hücre hasarı ya da ölümü olduğunda hepatositlerden salınır. Geçerli referans aralığı AST için 10-40 U/L, ALT için 15-40 U/L olsa da bazı çalışmalarda ALT için üst sınırın daha aşağı çekilmesi gerektiği önerilmektedir. </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22</a:t>
            </a:fld>
            <a:endParaRPr lang="tr-TR"/>
          </a:p>
        </p:txBody>
      </p:sp>
    </p:spTree>
    <p:extLst>
      <p:ext uri="{BB962C8B-B14F-4D97-AF65-F5344CB8AC3E}">
        <p14:creationId xmlns:p14="http://schemas.microsoft.com/office/powerpoint/2010/main" val="536450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Karaciğer hastalığının şiddeti veya </a:t>
            </a:r>
            <a:r>
              <a:rPr lang="tr-TR" dirty="0" err="1"/>
              <a:t>prognozu</a:t>
            </a:r>
            <a:r>
              <a:rPr lang="tr-TR" dirty="0"/>
              <a:t> ile kesin ilişki bulunmasa da aminotransferazların </a:t>
            </a:r>
            <a:r>
              <a:rPr lang="tr-TR" dirty="0" err="1"/>
              <a:t>yüsekliğinin</a:t>
            </a:r>
            <a:r>
              <a:rPr lang="tr-TR" dirty="0"/>
              <a:t> miktarı ve </a:t>
            </a:r>
            <a:r>
              <a:rPr lang="tr-TR" dirty="0" err="1"/>
              <a:t>AST’nin</a:t>
            </a:r>
            <a:r>
              <a:rPr lang="tr-TR" dirty="0"/>
              <a:t> </a:t>
            </a:r>
            <a:r>
              <a:rPr lang="tr-TR" dirty="0" err="1"/>
              <a:t>ALT’ye</a:t>
            </a:r>
            <a:r>
              <a:rPr lang="tr-TR" dirty="0"/>
              <a:t> oranı hastalığın nedenine yönelik fikir verebilir. Şu da bir gerçek ki, son dönem KC yetmezliği bulunan bir hastada normal ya da çok az yükselmiş aminotransferaz değerleri bulunabilir. </a:t>
            </a:r>
          </a:p>
          <a:p>
            <a:r>
              <a:rPr lang="tr-TR" dirty="0"/>
              <a:t>Hafif yükselmiş ALT ya da AST (üst sınırın beş katından fazla) ve </a:t>
            </a:r>
            <a:r>
              <a:rPr lang="tr-TR" dirty="0" err="1"/>
              <a:t>ALT’nin</a:t>
            </a:r>
            <a:r>
              <a:rPr lang="tr-TR" dirty="0"/>
              <a:t> </a:t>
            </a:r>
            <a:r>
              <a:rPr lang="tr-TR" dirty="0" err="1"/>
              <a:t>AST’den</a:t>
            </a:r>
            <a:r>
              <a:rPr lang="tr-TR" dirty="0"/>
              <a:t> yüksek olduğu durumlar sıklıkla kronik viral hepatit, yağlı KC ve ilaç kullanımı durumları  gibi kronik karaciğer hastalıklarında görülür. </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23</a:t>
            </a:fld>
            <a:endParaRPr lang="tr-TR"/>
          </a:p>
        </p:txBody>
      </p:sp>
    </p:spTree>
    <p:extLst>
      <p:ext uri="{BB962C8B-B14F-4D97-AF65-F5344CB8AC3E}">
        <p14:creationId xmlns:p14="http://schemas.microsoft.com/office/powerpoint/2010/main" val="296332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50000"/>
              </a:lnSpc>
              <a:buFont typeface="Wingdings" panose="05000000000000000000" pitchFamily="2" charset="2"/>
              <a:buChar char="v"/>
            </a:pPr>
            <a:r>
              <a:rPr lang="tr-TR" sz="2400" dirty="0"/>
              <a:t>Hafif yükselmiş AST ya da ALT (üst sınırın beş katından fazla) ve </a:t>
            </a:r>
            <a:r>
              <a:rPr lang="tr-TR" sz="2400" dirty="0" err="1"/>
              <a:t>ALT’nin</a:t>
            </a:r>
            <a:r>
              <a:rPr lang="tr-TR" sz="2400" dirty="0"/>
              <a:t> </a:t>
            </a:r>
            <a:r>
              <a:rPr lang="tr-TR" sz="2400" dirty="0" err="1"/>
              <a:t>AST’den</a:t>
            </a:r>
            <a:r>
              <a:rPr lang="tr-TR" sz="2400" dirty="0"/>
              <a:t> yüksek olduğu durumlar </a:t>
            </a:r>
          </a:p>
          <a:p>
            <a:pPr lvl="1" algn="just">
              <a:lnSpc>
                <a:spcPct val="150000"/>
              </a:lnSpc>
              <a:buFont typeface="Wingdings" panose="05000000000000000000" pitchFamily="2" charset="2"/>
              <a:buChar char="§"/>
            </a:pPr>
            <a:r>
              <a:rPr lang="tr-TR" sz="2000" dirty="0"/>
              <a:t>Kronik viral hepatit </a:t>
            </a:r>
          </a:p>
          <a:p>
            <a:pPr lvl="1" algn="just">
              <a:lnSpc>
                <a:spcPct val="150000"/>
              </a:lnSpc>
              <a:buFont typeface="Wingdings" panose="05000000000000000000" pitchFamily="2" charset="2"/>
              <a:buChar char="§"/>
            </a:pPr>
            <a:r>
              <a:rPr lang="tr-TR" sz="2000" dirty="0"/>
              <a:t>Yağlı KC </a:t>
            </a:r>
          </a:p>
          <a:p>
            <a:pPr lvl="1" algn="just">
              <a:lnSpc>
                <a:spcPct val="150000"/>
              </a:lnSpc>
              <a:buFont typeface="Wingdings" panose="05000000000000000000" pitchFamily="2" charset="2"/>
              <a:buChar char="§"/>
            </a:pPr>
            <a:r>
              <a:rPr lang="tr-TR" sz="2000" dirty="0"/>
              <a:t>İlaç kullanım durumları</a:t>
            </a:r>
          </a:p>
          <a:p>
            <a:pPr marL="251460" indent="-342900" algn="just">
              <a:lnSpc>
                <a:spcPct val="150000"/>
              </a:lnSpc>
              <a:buFont typeface="Wingdings" panose="05000000000000000000" pitchFamily="2" charset="2"/>
              <a:buChar char="v"/>
            </a:pPr>
            <a:r>
              <a:rPr lang="tr-TR" dirty="0" err="1"/>
              <a:t>ALT’nin</a:t>
            </a:r>
            <a:r>
              <a:rPr lang="tr-TR" dirty="0"/>
              <a:t> </a:t>
            </a:r>
            <a:r>
              <a:rPr lang="tr-TR" dirty="0" err="1"/>
              <a:t>AST’den</a:t>
            </a:r>
            <a:r>
              <a:rPr lang="tr-TR" dirty="0"/>
              <a:t> daha yüksek olduğu, hafif yükselmiş aminotransferaz değerlerinin daha az sıklıkla akla gelebilecek nedenleri </a:t>
            </a:r>
          </a:p>
          <a:p>
            <a:pPr lvl="1" algn="just">
              <a:lnSpc>
                <a:spcPct val="150000"/>
              </a:lnSpc>
              <a:buFont typeface="Wingdings" panose="05000000000000000000" pitchFamily="2" charset="2"/>
              <a:buChar char="§"/>
            </a:pPr>
            <a:r>
              <a:rPr lang="tr-TR" dirty="0"/>
              <a:t>Otoimmün hepatit</a:t>
            </a:r>
          </a:p>
          <a:p>
            <a:pPr lvl="1" algn="just">
              <a:lnSpc>
                <a:spcPct val="150000"/>
              </a:lnSpc>
              <a:buFont typeface="Wingdings" panose="05000000000000000000" pitchFamily="2" charset="2"/>
              <a:buChar char="§"/>
            </a:pPr>
            <a:r>
              <a:rPr lang="tr-TR" dirty="0" err="1"/>
              <a:t>Hemokromatoz</a:t>
            </a:r>
            <a:endParaRPr lang="tr-TR" dirty="0"/>
          </a:p>
          <a:p>
            <a:pPr lvl="1" algn="just">
              <a:lnSpc>
                <a:spcPct val="150000"/>
              </a:lnSpc>
              <a:buFont typeface="Wingdings" panose="05000000000000000000" pitchFamily="2" charset="2"/>
              <a:buChar char="§"/>
            </a:pPr>
            <a:r>
              <a:rPr lang="tr-TR" dirty="0"/>
              <a:t>Alfa1-antitripsin hastalığı</a:t>
            </a:r>
          </a:p>
          <a:p>
            <a:pPr lvl="1" algn="just">
              <a:lnSpc>
                <a:spcPct val="150000"/>
              </a:lnSpc>
              <a:buFont typeface="Wingdings" panose="05000000000000000000" pitchFamily="2" charset="2"/>
              <a:buChar char="§"/>
            </a:pPr>
            <a:r>
              <a:rPr lang="tr-TR" dirty="0"/>
              <a:t>Wilson hastalığı</a:t>
            </a:r>
          </a:p>
          <a:p>
            <a:pPr lvl="1" algn="just">
              <a:lnSpc>
                <a:spcPct val="150000"/>
              </a:lnSpc>
              <a:buFont typeface="Wingdings" panose="05000000000000000000" pitchFamily="2" charset="2"/>
              <a:buChar char="§"/>
            </a:pPr>
            <a:r>
              <a:rPr lang="tr-TR" dirty="0"/>
              <a:t>Metastatik hastalıklar</a:t>
            </a:r>
          </a:p>
          <a:p>
            <a:pPr lvl="1" algn="just">
              <a:lnSpc>
                <a:spcPct val="150000"/>
              </a:lnSpc>
              <a:buFont typeface="Wingdings" panose="05000000000000000000" pitchFamily="2" charset="2"/>
              <a:buChar char="§"/>
            </a:pPr>
            <a:r>
              <a:rPr lang="tr-TR" dirty="0" err="1"/>
              <a:t>Kolestatik</a:t>
            </a:r>
            <a:r>
              <a:rPr lang="tr-TR" dirty="0"/>
              <a:t> karaciğer hastalıkları</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25</a:t>
            </a:fld>
            <a:endParaRPr lang="tr-TR"/>
          </a:p>
        </p:txBody>
      </p:sp>
    </p:spTree>
    <p:extLst>
      <p:ext uri="{BB962C8B-B14F-4D97-AF65-F5344CB8AC3E}">
        <p14:creationId xmlns:p14="http://schemas.microsoft.com/office/powerpoint/2010/main" val="220517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51460" indent="-342900" algn="just">
              <a:lnSpc>
                <a:spcPct val="150000"/>
              </a:lnSpc>
              <a:buFont typeface="Wingdings" panose="05000000000000000000" pitchFamily="2" charset="2"/>
              <a:buChar char="v"/>
            </a:pPr>
            <a:r>
              <a:rPr lang="tr-TR" dirty="0"/>
              <a:t>AST ve </a:t>
            </a:r>
            <a:r>
              <a:rPr lang="tr-TR" dirty="0" err="1"/>
              <a:t>ALT’nin</a:t>
            </a:r>
            <a:r>
              <a:rPr lang="tr-TR" dirty="0"/>
              <a:t> belirgin yüksekliklerinde (üst sınırın 15 katından fazla)</a:t>
            </a:r>
          </a:p>
          <a:p>
            <a:pPr lvl="1" algn="just">
              <a:lnSpc>
                <a:spcPct val="150000"/>
              </a:lnSpc>
              <a:buFont typeface="Wingdings" panose="05000000000000000000" pitchFamily="2" charset="2"/>
              <a:buChar char="§"/>
            </a:pPr>
            <a:r>
              <a:rPr lang="tr-TR" dirty="0"/>
              <a:t>Akut viral hepatit veya ilaç ile indüklenen hepatit, </a:t>
            </a:r>
          </a:p>
          <a:p>
            <a:pPr lvl="1" algn="just">
              <a:lnSpc>
                <a:spcPct val="150000"/>
              </a:lnSpc>
              <a:buFont typeface="Wingdings" panose="05000000000000000000" pitchFamily="2" charset="2"/>
              <a:buChar char="§"/>
            </a:pPr>
            <a:r>
              <a:rPr lang="tr-TR" dirty="0"/>
              <a:t>İskemik hepatit ya da akut </a:t>
            </a:r>
            <a:r>
              <a:rPr lang="tr-TR" dirty="0" err="1"/>
              <a:t>bilier</a:t>
            </a:r>
            <a:r>
              <a:rPr lang="tr-TR" dirty="0"/>
              <a:t> obstrüksiyon olgularındaki nekroz akla gelmelidir.</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27</a:t>
            </a:fld>
            <a:endParaRPr lang="tr-TR"/>
          </a:p>
        </p:txBody>
      </p:sp>
    </p:spTree>
    <p:extLst>
      <p:ext uri="{BB962C8B-B14F-4D97-AF65-F5344CB8AC3E}">
        <p14:creationId xmlns:p14="http://schemas.microsoft.com/office/powerpoint/2010/main" val="2962397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28</a:t>
            </a:fld>
            <a:endParaRPr lang="tr-TR"/>
          </a:p>
        </p:txBody>
      </p:sp>
    </p:spTree>
    <p:extLst>
      <p:ext uri="{BB962C8B-B14F-4D97-AF65-F5344CB8AC3E}">
        <p14:creationId xmlns:p14="http://schemas.microsoft.com/office/powerpoint/2010/main" val="4015899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Referans aralıkları, </a:t>
            </a:r>
            <a:r>
              <a:rPr lang="tr-TR" dirty="0" err="1"/>
              <a:t>assay’ler</a:t>
            </a:r>
            <a:r>
              <a:rPr lang="tr-TR" dirty="0"/>
              <a:t> arasında değişiklik gösterir</a:t>
            </a:r>
          </a:p>
        </p:txBody>
      </p:sp>
      <p:sp>
        <p:nvSpPr>
          <p:cNvPr id="4" name="Slayt Numarası Yer Tutucusu 3"/>
          <p:cNvSpPr>
            <a:spLocks noGrp="1"/>
          </p:cNvSpPr>
          <p:nvPr>
            <p:ph type="sldNum" sz="quarter" idx="5"/>
          </p:nvPr>
        </p:nvSpPr>
        <p:spPr/>
        <p:txBody>
          <a:bodyPr/>
          <a:lstStyle/>
          <a:p>
            <a:fld id="{42DE5003-D0BE-4B75-A21B-12CE9CE959DD}" type="slidenum">
              <a:rPr lang="tr-TR" smtClean="0"/>
              <a:t>36</a:t>
            </a:fld>
            <a:endParaRPr lang="tr-TR"/>
          </a:p>
        </p:txBody>
      </p:sp>
    </p:spTree>
    <p:extLst>
      <p:ext uri="{BB962C8B-B14F-4D97-AF65-F5344CB8AC3E}">
        <p14:creationId xmlns:p14="http://schemas.microsoft.com/office/powerpoint/2010/main" val="1937575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b="0" i="0" dirty="0">
                <a:solidFill>
                  <a:srgbClr val="181818"/>
                </a:solidFill>
                <a:effectLst/>
                <a:latin typeface="Roboto" panose="02000000000000000000" pitchFamily="2" charset="0"/>
              </a:rPr>
              <a:t>Alkolik </a:t>
            </a:r>
            <a:r>
              <a:rPr lang="tr-TR" b="0" i="0" dirty="0" err="1">
                <a:solidFill>
                  <a:srgbClr val="181818"/>
                </a:solidFill>
                <a:effectLst/>
                <a:latin typeface="Roboto" panose="02000000000000000000" pitchFamily="2" charset="0"/>
              </a:rPr>
              <a:t>pankreatit</a:t>
            </a:r>
            <a:r>
              <a:rPr lang="tr-TR" b="0" i="0" dirty="0">
                <a:solidFill>
                  <a:srgbClr val="181818"/>
                </a:solidFill>
                <a:effectLst/>
                <a:latin typeface="Roboto" panose="02000000000000000000" pitchFamily="2" charset="0"/>
              </a:rPr>
              <a:t> ve </a:t>
            </a:r>
            <a:r>
              <a:rPr lang="tr-TR" b="0" i="0" dirty="0" err="1">
                <a:solidFill>
                  <a:srgbClr val="181818"/>
                </a:solidFill>
                <a:effectLst/>
                <a:latin typeface="Roboto" panose="02000000000000000000" pitchFamily="2" charset="0"/>
              </a:rPr>
              <a:t>ve</a:t>
            </a:r>
            <a:r>
              <a:rPr lang="tr-TR" b="0" i="0" dirty="0">
                <a:solidFill>
                  <a:srgbClr val="181818"/>
                </a:solidFill>
                <a:effectLst/>
                <a:latin typeface="Roboto" panose="02000000000000000000" pitchFamily="2" charset="0"/>
              </a:rPr>
              <a:t> </a:t>
            </a:r>
            <a:r>
              <a:rPr lang="tr-TR" b="0" i="0" u="none" strike="noStrike" dirty="0" err="1">
                <a:solidFill>
                  <a:srgbClr val="000000"/>
                </a:solidFill>
                <a:effectLst/>
                <a:latin typeface="Roboto" panose="02000000000000000000" pitchFamily="2" charset="0"/>
              </a:rPr>
              <a:t>trigliserid</a:t>
            </a:r>
            <a:r>
              <a:rPr lang="tr-TR" b="0" i="0" dirty="0">
                <a:solidFill>
                  <a:srgbClr val="181818"/>
                </a:solidFill>
                <a:effectLst/>
                <a:latin typeface="Roboto" panose="02000000000000000000" pitchFamily="2" charset="0"/>
              </a:rPr>
              <a:t> yüksekliğine bağlı </a:t>
            </a:r>
            <a:r>
              <a:rPr lang="tr-TR" b="0" i="0" dirty="0" err="1">
                <a:solidFill>
                  <a:srgbClr val="181818"/>
                </a:solidFill>
                <a:effectLst/>
                <a:latin typeface="Roboto" panose="02000000000000000000" pitchFamily="2" charset="0"/>
              </a:rPr>
              <a:t>pankreatitte</a:t>
            </a:r>
            <a:r>
              <a:rPr lang="tr-TR" b="0" i="0" dirty="0">
                <a:solidFill>
                  <a:srgbClr val="181818"/>
                </a:solidFill>
                <a:effectLst/>
                <a:latin typeface="Roboto" panose="02000000000000000000" pitchFamily="2" charset="0"/>
              </a:rPr>
              <a:t> amilaz yükselmeyebilir.</a:t>
            </a:r>
          </a:p>
          <a:p>
            <a:br>
              <a:rPr lang="tr-TR" b="0" i="0" dirty="0">
                <a:solidFill>
                  <a:srgbClr val="181818"/>
                </a:solidFill>
                <a:effectLst/>
                <a:latin typeface="Roboto" panose="02000000000000000000" pitchFamily="2" charset="0"/>
              </a:rPr>
            </a:br>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37</a:t>
            </a:fld>
            <a:endParaRPr lang="tr-TR"/>
          </a:p>
        </p:txBody>
      </p:sp>
    </p:spTree>
    <p:extLst>
      <p:ext uri="{BB962C8B-B14F-4D97-AF65-F5344CB8AC3E}">
        <p14:creationId xmlns:p14="http://schemas.microsoft.com/office/powerpoint/2010/main" val="4040018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Total </a:t>
            </a:r>
            <a:r>
              <a:rPr lang="tr-TR" dirty="0" err="1"/>
              <a:t>bilirubin</a:t>
            </a:r>
            <a:r>
              <a:rPr lang="tr-TR" dirty="0"/>
              <a:t>, yağda-çözünür </a:t>
            </a:r>
            <a:r>
              <a:rPr lang="tr-TR" dirty="0" err="1"/>
              <a:t>konjuge</a:t>
            </a:r>
            <a:r>
              <a:rPr lang="tr-TR" dirty="0"/>
              <a:t> olmayan (</a:t>
            </a:r>
            <a:r>
              <a:rPr lang="tr-TR" dirty="0" err="1"/>
              <a:t>unkonjuge</a:t>
            </a:r>
            <a:r>
              <a:rPr lang="tr-TR" dirty="0"/>
              <a:t>) </a:t>
            </a:r>
            <a:r>
              <a:rPr lang="tr-TR" dirty="0" err="1"/>
              <a:t>bilirubin</a:t>
            </a:r>
            <a:r>
              <a:rPr lang="tr-TR" dirty="0"/>
              <a:t> ile suda-çözünür </a:t>
            </a:r>
            <a:r>
              <a:rPr lang="tr-TR" dirty="0" err="1"/>
              <a:t>konjuge</a:t>
            </a:r>
            <a:r>
              <a:rPr lang="tr-TR" dirty="0"/>
              <a:t> </a:t>
            </a:r>
            <a:r>
              <a:rPr lang="tr-TR" dirty="0" err="1"/>
              <a:t>bilirubin</a:t>
            </a:r>
            <a:r>
              <a:rPr lang="tr-TR" dirty="0"/>
              <a:t> birleşimidir. </a:t>
            </a:r>
          </a:p>
        </p:txBody>
      </p:sp>
      <p:sp>
        <p:nvSpPr>
          <p:cNvPr id="4" name="Slayt Numarası Yer Tutucusu 3"/>
          <p:cNvSpPr>
            <a:spLocks noGrp="1"/>
          </p:cNvSpPr>
          <p:nvPr>
            <p:ph type="sldNum" sz="quarter" idx="5"/>
          </p:nvPr>
        </p:nvSpPr>
        <p:spPr/>
        <p:txBody>
          <a:bodyPr/>
          <a:lstStyle/>
          <a:p>
            <a:fld id="{42DE5003-D0BE-4B75-A21B-12CE9CE959DD}" type="slidenum">
              <a:rPr lang="tr-TR" smtClean="0"/>
              <a:t>38</a:t>
            </a:fld>
            <a:endParaRPr lang="tr-TR"/>
          </a:p>
        </p:txBody>
      </p:sp>
    </p:spTree>
    <p:extLst>
      <p:ext uri="{BB962C8B-B14F-4D97-AF65-F5344CB8AC3E}">
        <p14:creationId xmlns:p14="http://schemas.microsoft.com/office/powerpoint/2010/main" val="418982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u="sng" dirty="0">
                <a:solidFill>
                  <a:srgbClr val="262626"/>
                </a:solidFill>
              </a:rPr>
              <a:t>Test İstem Periyodu Listesi: </a:t>
            </a:r>
            <a:r>
              <a:rPr lang="tr-TR" sz="1200" dirty="0">
                <a:solidFill>
                  <a:srgbClr val="262626"/>
                </a:solidFill>
              </a:rPr>
              <a:t>Hastadan bir testin istenmesinden sonra aynı testin yeniden istenebilmesi için önerilen süreyi tanımlayan, Bakanlıkça oluşturulmuş listedir. </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5</a:t>
            </a:fld>
            <a:endParaRPr lang="tr-TR"/>
          </a:p>
        </p:txBody>
      </p:sp>
    </p:spTree>
    <p:extLst>
      <p:ext uri="{BB962C8B-B14F-4D97-AF65-F5344CB8AC3E}">
        <p14:creationId xmlns:p14="http://schemas.microsoft.com/office/powerpoint/2010/main" val="1128501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böbrek fonksiyonları üst düzeylerde iken </a:t>
            </a:r>
            <a:r>
              <a:rPr lang="tr-TR" dirty="0" err="1"/>
              <a:t>GFR’deki</a:t>
            </a:r>
            <a:r>
              <a:rPr lang="tr-TR" dirty="0"/>
              <a:t> küçük değişikliklerle yansırken; böbrek fonksiyonları alt düzeylerde iken </a:t>
            </a:r>
            <a:r>
              <a:rPr lang="tr-TR" dirty="0" err="1"/>
              <a:t>GFR’deki</a:t>
            </a:r>
            <a:r>
              <a:rPr lang="tr-TR" dirty="0"/>
              <a:t> küçük bir değişiklik </a:t>
            </a:r>
            <a:r>
              <a:rPr lang="tr-TR" dirty="0" err="1"/>
              <a:t>kreatininde</a:t>
            </a:r>
            <a:r>
              <a:rPr lang="tr-TR" dirty="0"/>
              <a:t> büyük bir değişim ile yansır. </a:t>
            </a:r>
          </a:p>
        </p:txBody>
      </p:sp>
      <p:sp>
        <p:nvSpPr>
          <p:cNvPr id="4" name="Slayt Numarası Yer Tutucusu 3"/>
          <p:cNvSpPr>
            <a:spLocks noGrp="1"/>
          </p:cNvSpPr>
          <p:nvPr>
            <p:ph type="sldNum" sz="quarter" idx="5"/>
          </p:nvPr>
        </p:nvSpPr>
        <p:spPr/>
        <p:txBody>
          <a:bodyPr/>
          <a:lstStyle/>
          <a:p>
            <a:fld id="{42DE5003-D0BE-4B75-A21B-12CE9CE959DD}" type="slidenum">
              <a:rPr lang="tr-TR" smtClean="0"/>
              <a:t>45</a:t>
            </a:fld>
            <a:endParaRPr lang="tr-TR"/>
          </a:p>
        </p:txBody>
      </p:sp>
    </p:spTree>
    <p:extLst>
      <p:ext uri="{BB962C8B-B14F-4D97-AF65-F5344CB8AC3E}">
        <p14:creationId xmlns:p14="http://schemas.microsoft.com/office/powerpoint/2010/main" val="3752245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46</a:t>
            </a:fld>
            <a:endParaRPr lang="tr-TR"/>
          </a:p>
        </p:txBody>
      </p:sp>
    </p:spTree>
    <p:extLst>
      <p:ext uri="{BB962C8B-B14F-4D97-AF65-F5344CB8AC3E}">
        <p14:creationId xmlns:p14="http://schemas.microsoft.com/office/powerpoint/2010/main" val="2866869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Testin doğruluğunu etkileyebilecek faktörler ağır veya uzun süreli egzersiz, ayakta kalma, </a:t>
            </a:r>
            <a:r>
              <a:rPr lang="tr-TR" dirty="0" err="1"/>
              <a:t>hematüri</a:t>
            </a:r>
            <a:r>
              <a:rPr lang="tr-TR" dirty="0"/>
              <a:t>, </a:t>
            </a:r>
            <a:r>
              <a:rPr lang="tr-TR" dirty="0" err="1"/>
              <a:t>menstruasyon</a:t>
            </a:r>
            <a:r>
              <a:rPr lang="tr-TR" dirty="0"/>
              <a:t>, </a:t>
            </a:r>
            <a:r>
              <a:rPr lang="tr-TR" dirty="0" err="1"/>
              <a:t>genital</a:t>
            </a:r>
            <a:r>
              <a:rPr lang="tr-TR" dirty="0"/>
              <a:t> ya da </a:t>
            </a:r>
            <a:r>
              <a:rPr lang="tr-TR" dirty="0" err="1"/>
              <a:t>üriner</a:t>
            </a:r>
            <a:r>
              <a:rPr lang="tr-TR" dirty="0"/>
              <a:t> enfeksiyonlar, </a:t>
            </a:r>
            <a:r>
              <a:rPr lang="tr-TR" dirty="0" err="1"/>
              <a:t>konjestif</a:t>
            </a:r>
            <a:r>
              <a:rPr lang="tr-TR" dirty="0"/>
              <a:t> kalp yetmezliği, kontrolsüz hipertansiyon ya da kontrolsüz </a:t>
            </a:r>
            <a:r>
              <a:rPr lang="tr-TR" dirty="0" err="1"/>
              <a:t>hiperglisemi</a:t>
            </a:r>
            <a:r>
              <a:rPr lang="tr-TR" dirty="0"/>
              <a:t> ve yüksek protein ya da tuz alımı durumlarıdır.</a:t>
            </a:r>
          </a:p>
        </p:txBody>
      </p:sp>
      <p:sp>
        <p:nvSpPr>
          <p:cNvPr id="4" name="Slayt Numarası Yer Tutucusu 3"/>
          <p:cNvSpPr>
            <a:spLocks noGrp="1"/>
          </p:cNvSpPr>
          <p:nvPr>
            <p:ph type="sldNum" sz="quarter" idx="5"/>
          </p:nvPr>
        </p:nvSpPr>
        <p:spPr/>
        <p:txBody>
          <a:bodyPr/>
          <a:lstStyle/>
          <a:p>
            <a:fld id="{42DE5003-D0BE-4B75-A21B-12CE9CE959DD}" type="slidenum">
              <a:rPr lang="tr-TR" smtClean="0"/>
              <a:t>50</a:t>
            </a:fld>
            <a:endParaRPr lang="tr-TR"/>
          </a:p>
        </p:txBody>
      </p:sp>
    </p:spTree>
    <p:extLst>
      <p:ext uri="{BB962C8B-B14F-4D97-AF65-F5344CB8AC3E}">
        <p14:creationId xmlns:p14="http://schemas.microsoft.com/office/powerpoint/2010/main" val="210332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Ürik asit düzeyleri diyette artmış pürin alımı, atılımın azalması veya artan yapım ile artar. Buna ek olarak, hacim durumu ürik asit salınımı etkiler. </a:t>
            </a:r>
            <a:r>
              <a:rPr lang="tr-TR" dirty="0" err="1"/>
              <a:t>Ekstraselüler</a:t>
            </a:r>
            <a:r>
              <a:rPr lang="tr-TR" dirty="0"/>
              <a:t> hacimde bir azalma ürik asit atılımı azalır ve serum ürik asit düzeyleri artar. Tersine, hacim genişlemesi ürik asit atılımını artırır ve </a:t>
            </a:r>
            <a:r>
              <a:rPr lang="tr-TR" dirty="0" err="1"/>
              <a:t>hipoürisemi</a:t>
            </a:r>
            <a:r>
              <a:rPr lang="tr-TR" dirty="0"/>
              <a:t> oluşturur. Birçok ilaç böbrekte ürik </a:t>
            </a:r>
            <a:r>
              <a:rPr lang="tr-TR" dirty="0" err="1"/>
              <a:t>asitin</a:t>
            </a:r>
            <a:r>
              <a:rPr lang="tr-TR" dirty="0"/>
              <a:t> geri emilimini </a:t>
            </a:r>
            <a:r>
              <a:rPr lang="tr-TR" dirty="0" err="1"/>
              <a:t>inhibe</a:t>
            </a:r>
            <a:r>
              <a:rPr lang="tr-TR" dirty="0"/>
              <a:t> eder ve bu nedenle </a:t>
            </a:r>
            <a:r>
              <a:rPr lang="tr-TR" dirty="0" err="1"/>
              <a:t>ürikosüriye</a:t>
            </a:r>
            <a:r>
              <a:rPr lang="tr-TR" dirty="0"/>
              <a:t> yol açar.</a:t>
            </a:r>
          </a:p>
        </p:txBody>
      </p:sp>
      <p:sp>
        <p:nvSpPr>
          <p:cNvPr id="4" name="Slayt Numarası Yer Tutucusu 3"/>
          <p:cNvSpPr>
            <a:spLocks noGrp="1"/>
          </p:cNvSpPr>
          <p:nvPr>
            <p:ph type="sldNum" sz="quarter" idx="5"/>
          </p:nvPr>
        </p:nvSpPr>
        <p:spPr/>
        <p:txBody>
          <a:bodyPr/>
          <a:lstStyle/>
          <a:p>
            <a:fld id="{42DE5003-D0BE-4B75-A21B-12CE9CE959DD}" type="slidenum">
              <a:rPr lang="tr-TR" smtClean="0"/>
              <a:t>52</a:t>
            </a:fld>
            <a:endParaRPr lang="tr-TR"/>
          </a:p>
        </p:txBody>
      </p:sp>
    </p:spTree>
    <p:extLst>
      <p:ext uri="{BB962C8B-B14F-4D97-AF65-F5344CB8AC3E}">
        <p14:creationId xmlns:p14="http://schemas.microsoft.com/office/powerpoint/2010/main" val="585182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Vücut sıvı dengesi bozuklukları, çözünen denge için fazla su olduğunda </a:t>
            </a:r>
            <a:r>
              <a:rPr lang="tr-TR" dirty="0" err="1"/>
              <a:t>hipoosmolar</a:t>
            </a:r>
            <a:r>
              <a:rPr lang="tr-TR" dirty="0"/>
              <a:t>, çözünen denge için su azaldığında </a:t>
            </a:r>
            <a:r>
              <a:rPr lang="tr-TR" dirty="0" err="1"/>
              <a:t>hiperosmolar</a:t>
            </a:r>
            <a:r>
              <a:rPr lang="tr-TR" dirty="0"/>
              <a:t> olarak sınıflandırılır. Vücuttaki </a:t>
            </a:r>
            <a:r>
              <a:rPr lang="tr-TR" dirty="0" err="1"/>
              <a:t>primer</a:t>
            </a:r>
            <a:r>
              <a:rPr lang="tr-TR" dirty="0"/>
              <a:t> çözünen sodyum olduğu göz önüne alındığında, bu bozukluklar ya </a:t>
            </a:r>
            <a:r>
              <a:rPr lang="tr-TR" dirty="0" err="1"/>
              <a:t>hiponatremi</a:t>
            </a:r>
            <a:r>
              <a:rPr lang="tr-TR" dirty="0"/>
              <a:t> ya da </a:t>
            </a:r>
            <a:r>
              <a:rPr lang="tr-TR" dirty="0" err="1"/>
              <a:t>hipernatremi</a:t>
            </a:r>
            <a:r>
              <a:rPr lang="tr-TR" dirty="0"/>
              <a:t> olarak kendini gösterir. </a:t>
            </a:r>
          </a:p>
        </p:txBody>
      </p:sp>
      <p:sp>
        <p:nvSpPr>
          <p:cNvPr id="4" name="Slayt Numarası Yer Tutucusu 3"/>
          <p:cNvSpPr>
            <a:spLocks noGrp="1"/>
          </p:cNvSpPr>
          <p:nvPr>
            <p:ph type="sldNum" sz="quarter" idx="5"/>
          </p:nvPr>
        </p:nvSpPr>
        <p:spPr/>
        <p:txBody>
          <a:bodyPr/>
          <a:lstStyle/>
          <a:p>
            <a:fld id="{42DE5003-D0BE-4B75-A21B-12CE9CE959DD}" type="slidenum">
              <a:rPr lang="tr-TR" smtClean="0"/>
              <a:t>54</a:t>
            </a:fld>
            <a:endParaRPr lang="tr-TR"/>
          </a:p>
        </p:txBody>
      </p:sp>
    </p:spTree>
    <p:extLst>
      <p:ext uri="{BB962C8B-B14F-4D97-AF65-F5344CB8AC3E}">
        <p14:creationId xmlns:p14="http://schemas.microsoft.com/office/powerpoint/2010/main" val="4070045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Hipoosmolar</a:t>
            </a:r>
            <a:r>
              <a:rPr lang="tr-TR" dirty="0"/>
              <a:t> </a:t>
            </a:r>
            <a:r>
              <a:rPr lang="tr-TR" dirty="0" err="1"/>
              <a:t>hiponatreminin</a:t>
            </a:r>
            <a:r>
              <a:rPr lang="tr-TR" dirty="0"/>
              <a:t> tanısal değerlendirmesi hastanın hacim durumunun ve idrar elektrolitlerinin değerlendirilmesi ile başlamalıdır. </a:t>
            </a:r>
            <a:r>
              <a:rPr lang="tr-TR" dirty="0" err="1"/>
              <a:t>Hiponatremi</a:t>
            </a:r>
            <a:r>
              <a:rPr lang="tr-TR" dirty="0"/>
              <a:t>; hacim eksikliği, </a:t>
            </a:r>
            <a:r>
              <a:rPr lang="tr-TR" dirty="0" err="1"/>
              <a:t>övolemik</a:t>
            </a:r>
            <a:r>
              <a:rPr lang="tr-TR" dirty="0"/>
              <a:t> durumlar veya </a:t>
            </a:r>
            <a:r>
              <a:rPr lang="tr-TR" dirty="0" err="1"/>
              <a:t>hipervolemik</a:t>
            </a:r>
            <a:r>
              <a:rPr lang="tr-TR" dirty="0"/>
              <a:t> durumlarda ortaya çıkabilir. </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57</a:t>
            </a:fld>
            <a:endParaRPr lang="tr-TR"/>
          </a:p>
        </p:txBody>
      </p:sp>
    </p:spTree>
    <p:extLst>
      <p:ext uri="{BB962C8B-B14F-4D97-AF65-F5344CB8AC3E}">
        <p14:creationId xmlns:p14="http://schemas.microsoft.com/office/powerpoint/2010/main" val="2280760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Klinik olarak </a:t>
            </a:r>
            <a:r>
              <a:rPr lang="tr-TR" dirty="0" err="1"/>
              <a:t>hipernatremi</a:t>
            </a:r>
            <a:r>
              <a:rPr lang="tr-TR" dirty="0"/>
              <a:t>; bu ciddi elektrolit anormalliği genel olarak belirgin bir </a:t>
            </a:r>
            <a:r>
              <a:rPr lang="tr-TR" dirty="0" err="1"/>
              <a:t>allta</a:t>
            </a:r>
            <a:r>
              <a:rPr lang="tr-TR" dirty="0"/>
              <a:t> yatan tıbbı hastalığın varlığında ortaya çıkar. Başlıca nedenler, yetersiz su alımı veya aşırı su atılımıdır. Örneğin, bir hastada ciddi </a:t>
            </a:r>
            <a:r>
              <a:rPr lang="tr-TR" dirty="0" err="1"/>
              <a:t>diyare</a:t>
            </a:r>
            <a:r>
              <a:rPr lang="tr-TR" dirty="0"/>
              <a:t> varsa; hasta, kaybı telafi etmek için yeterli miktarda su içmediğinde </a:t>
            </a:r>
            <a:r>
              <a:rPr lang="tr-TR" dirty="0" err="1"/>
              <a:t>hipernatremi</a:t>
            </a:r>
            <a:r>
              <a:rPr lang="tr-TR" dirty="0"/>
              <a:t> gelişebilir. Klinik değerlendirme net olmadığında, idrar </a:t>
            </a:r>
            <a:r>
              <a:rPr lang="tr-TR" dirty="0" err="1"/>
              <a:t>osmolalitesinin</a:t>
            </a:r>
            <a:r>
              <a:rPr lang="tr-TR" dirty="0"/>
              <a:t> ölçümü yararlıdır.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Hipernatremi</a:t>
            </a:r>
            <a:r>
              <a:rPr lang="tr-TR" dirty="0"/>
              <a:t> ve yetersiz su alımı durumunda, idrar </a:t>
            </a:r>
            <a:r>
              <a:rPr lang="tr-TR" dirty="0" err="1"/>
              <a:t>ozmolalitesi</a:t>
            </a:r>
            <a:r>
              <a:rPr lang="tr-TR" dirty="0"/>
              <a:t> 800 </a:t>
            </a:r>
            <a:r>
              <a:rPr lang="tr-TR" dirty="0" err="1"/>
              <a:t>mOsm</a:t>
            </a:r>
            <a:r>
              <a:rPr lang="tr-TR" dirty="0"/>
              <a:t>/kg </a:t>
            </a:r>
            <a:r>
              <a:rPr lang="tr-TR" dirty="0" err="1"/>
              <a:t>H₂O’dan</a:t>
            </a:r>
            <a:r>
              <a:rPr lang="tr-TR" dirty="0"/>
              <a:t> daha fazla olmak üzere maksimal derecede konsantredir.</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64</a:t>
            </a:fld>
            <a:endParaRPr lang="tr-TR"/>
          </a:p>
        </p:txBody>
      </p:sp>
    </p:spTree>
    <p:extLst>
      <p:ext uri="{BB962C8B-B14F-4D97-AF65-F5344CB8AC3E}">
        <p14:creationId xmlns:p14="http://schemas.microsoft.com/office/powerpoint/2010/main" val="2012768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Trombositoz</a:t>
            </a:r>
            <a:r>
              <a:rPr lang="tr-TR" dirty="0"/>
              <a:t>, </a:t>
            </a:r>
            <a:r>
              <a:rPr lang="tr-TR" dirty="0" err="1"/>
              <a:t>lökositoz</a:t>
            </a:r>
            <a:r>
              <a:rPr lang="tr-TR" dirty="0"/>
              <a:t> veya </a:t>
            </a:r>
            <a:r>
              <a:rPr lang="tr-TR" dirty="0" err="1"/>
              <a:t>flebetomi</a:t>
            </a:r>
            <a:r>
              <a:rPr lang="tr-TR" dirty="0"/>
              <a:t> sırasında </a:t>
            </a:r>
            <a:r>
              <a:rPr lang="tr-TR" dirty="0" err="1"/>
              <a:t>hemoliz</a:t>
            </a:r>
            <a:r>
              <a:rPr lang="tr-TR" dirty="0"/>
              <a:t> ile ilişkili </a:t>
            </a:r>
            <a:r>
              <a:rPr lang="tr-TR" dirty="0" err="1"/>
              <a:t>flebotominin</a:t>
            </a:r>
            <a:r>
              <a:rPr lang="tr-TR" dirty="0"/>
              <a:t> </a:t>
            </a:r>
            <a:r>
              <a:rPr lang="tr-TR" dirty="0" err="1"/>
              <a:t>artefaktı</a:t>
            </a:r>
            <a:r>
              <a:rPr lang="tr-TR" dirty="0"/>
              <a:t> (</a:t>
            </a:r>
            <a:r>
              <a:rPr lang="tr-TR" dirty="0" err="1"/>
              <a:t>psödohiperkalemi</a:t>
            </a:r>
            <a:r>
              <a:rPr lang="tr-TR" dirty="0"/>
              <a:t>) olabilir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Akut </a:t>
            </a:r>
            <a:r>
              <a:rPr lang="tr-TR" dirty="0" err="1"/>
              <a:t>metabolik</a:t>
            </a:r>
            <a:r>
              <a:rPr lang="tr-TR" dirty="0"/>
              <a:t> </a:t>
            </a:r>
            <a:r>
              <a:rPr lang="tr-TR" dirty="0" err="1"/>
              <a:t>asidoz</a:t>
            </a:r>
            <a:r>
              <a:rPr lang="tr-TR" dirty="0"/>
              <a:t>, </a:t>
            </a:r>
            <a:r>
              <a:rPr lang="tr-TR" dirty="0" err="1"/>
              <a:t>crush</a:t>
            </a:r>
            <a:r>
              <a:rPr lang="tr-TR" dirty="0"/>
              <a:t> hasar, yanıklar, insülin eksikliği, </a:t>
            </a:r>
            <a:r>
              <a:rPr lang="el-GR" dirty="0"/>
              <a:t>β</a:t>
            </a:r>
            <a:r>
              <a:rPr lang="tr-TR" dirty="0"/>
              <a:t>-</a:t>
            </a:r>
            <a:r>
              <a:rPr lang="tr-TR" dirty="0" err="1"/>
              <a:t>adrenerjik</a:t>
            </a:r>
            <a:r>
              <a:rPr lang="tr-TR" dirty="0"/>
              <a:t> blokaj ve </a:t>
            </a:r>
            <a:r>
              <a:rPr lang="tr-TR" dirty="0" err="1"/>
              <a:t>hemoliz</a:t>
            </a:r>
            <a:r>
              <a:rPr lang="tr-TR" dirty="0"/>
              <a:t> gibi potasyumun </a:t>
            </a:r>
            <a:r>
              <a:rPr lang="tr-TR" dirty="0" err="1"/>
              <a:t>intrasellülerden</a:t>
            </a:r>
            <a:r>
              <a:rPr lang="tr-TR" dirty="0"/>
              <a:t> </a:t>
            </a:r>
            <a:r>
              <a:rPr lang="tr-TR" dirty="0" err="1"/>
              <a:t>ekstrasellüler</a:t>
            </a:r>
            <a:r>
              <a:rPr lang="tr-TR" dirty="0"/>
              <a:t> sıvılara kayması, geçici bir </a:t>
            </a:r>
            <a:r>
              <a:rPr lang="tr-TR" dirty="0" err="1"/>
              <a:t>hiperkalemi</a:t>
            </a:r>
            <a:r>
              <a:rPr lang="tr-TR" dirty="0"/>
              <a:t> ile ilişkilendirilebilir. </a:t>
            </a:r>
          </a:p>
          <a:p>
            <a:pPr>
              <a:lnSpc>
                <a:spcPct val="150000"/>
              </a:lnSpc>
              <a:buFont typeface="Wingdings" panose="05000000000000000000" pitchFamily="2" charset="2"/>
              <a:buChar char="v"/>
            </a:pPr>
            <a:r>
              <a:rPr lang="tr-TR" dirty="0" err="1"/>
              <a:t>Aldosteron</a:t>
            </a:r>
            <a:r>
              <a:rPr lang="tr-TR" dirty="0"/>
              <a:t> eksikliği azalmış potasyum atılımı için önemli bir neden olduğundan, </a:t>
            </a:r>
          </a:p>
          <a:p>
            <a:pPr lvl="1">
              <a:lnSpc>
                <a:spcPct val="150000"/>
              </a:lnSpc>
              <a:buFont typeface="Wingdings" panose="05000000000000000000" pitchFamily="2" charset="2"/>
              <a:buChar char="§"/>
            </a:pPr>
            <a:r>
              <a:rPr lang="tr-TR" dirty="0" err="1"/>
              <a:t>Hiperrenizm</a:t>
            </a:r>
            <a:r>
              <a:rPr lang="tr-TR" dirty="0"/>
              <a:t>, </a:t>
            </a:r>
            <a:r>
              <a:rPr lang="tr-TR" dirty="0" err="1"/>
              <a:t>Hipoaldestorenizm</a:t>
            </a:r>
            <a:r>
              <a:rPr lang="tr-TR" dirty="0"/>
              <a:t>, </a:t>
            </a:r>
          </a:p>
          <a:p>
            <a:pPr lvl="1">
              <a:lnSpc>
                <a:spcPct val="150000"/>
              </a:lnSpc>
              <a:buFont typeface="Wingdings" panose="05000000000000000000" pitchFamily="2" charset="2"/>
              <a:buChar char="§"/>
            </a:pPr>
            <a:r>
              <a:rPr lang="tr-TR" dirty="0"/>
              <a:t>Tip 4 </a:t>
            </a:r>
            <a:r>
              <a:rPr lang="tr-TR" dirty="0" err="1"/>
              <a:t>renal</a:t>
            </a:r>
            <a:r>
              <a:rPr lang="tr-TR" dirty="0"/>
              <a:t> </a:t>
            </a:r>
            <a:r>
              <a:rPr lang="tr-TR" dirty="0" err="1"/>
              <a:t>tubuler</a:t>
            </a:r>
            <a:r>
              <a:rPr lang="tr-TR" dirty="0"/>
              <a:t> </a:t>
            </a:r>
            <a:r>
              <a:rPr lang="tr-TR" dirty="0" err="1"/>
              <a:t>asidoz</a:t>
            </a:r>
            <a:r>
              <a:rPr lang="tr-TR" dirty="0"/>
              <a:t> ve</a:t>
            </a:r>
          </a:p>
          <a:p>
            <a:pPr lvl="1">
              <a:lnSpc>
                <a:spcPct val="150000"/>
              </a:lnSpc>
              <a:buFont typeface="Wingdings" panose="05000000000000000000" pitchFamily="2" charset="2"/>
              <a:buChar char="§"/>
            </a:pPr>
            <a:r>
              <a:rPr lang="tr-TR" dirty="0" err="1"/>
              <a:t>Aldosteronu</a:t>
            </a:r>
            <a:r>
              <a:rPr lang="tr-TR" dirty="0"/>
              <a:t> </a:t>
            </a:r>
            <a:r>
              <a:rPr lang="tr-TR" dirty="0" err="1"/>
              <a:t>inhibe</a:t>
            </a:r>
            <a:r>
              <a:rPr lang="tr-TR" dirty="0"/>
              <a:t> eden ilaçlarla </a:t>
            </a:r>
            <a:r>
              <a:rPr lang="tr-TR" dirty="0" err="1"/>
              <a:t>hiperkalemi</a:t>
            </a:r>
            <a:r>
              <a:rPr lang="tr-TR" dirty="0"/>
              <a:t> görülür.</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67</a:t>
            </a:fld>
            <a:endParaRPr lang="tr-TR"/>
          </a:p>
        </p:txBody>
      </p:sp>
    </p:spTree>
    <p:extLst>
      <p:ext uri="{BB962C8B-B14F-4D97-AF65-F5344CB8AC3E}">
        <p14:creationId xmlns:p14="http://schemas.microsoft.com/office/powerpoint/2010/main" val="4109163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Hiperkalsemik</a:t>
            </a:r>
            <a:r>
              <a:rPr lang="tr-TR" dirty="0"/>
              <a:t> hastaların %90’dan fazlasında </a:t>
            </a:r>
            <a:r>
              <a:rPr lang="tr-TR" dirty="0" err="1"/>
              <a:t>hiperkalsemi</a:t>
            </a:r>
            <a:r>
              <a:rPr lang="tr-TR" dirty="0"/>
              <a:t> etiyolojisi </a:t>
            </a:r>
            <a:r>
              <a:rPr lang="tr-TR" dirty="0" err="1"/>
              <a:t>hiperparatiroidizm</a:t>
            </a:r>
            <a:r>
              <a:rPr lang="tr-TR" dirty="0"/>
              <a:t> ya da </a:t>
            </a:r>
            <a:r>
              <a:rPr lang="tr-TR" dirty="0" err="1"/>
              <a:t>malignitedir</a:t>
            </a:r>
            <a:r>
              <a:rPr lang="tr-TR" dirty="0"/>
              <a:t>. </a:t>
            </a:r>
            <a:r>
              <a:rPr lang="tr-TR" dirty="0" err="1"/>
              <a:t>Tiyazidler</a:t>
            </a:r>
            <a:r>
              <a:rPr lang="tr-TR" dirty="0"/>
              <a:t> hafif </a:t>
            </a:r>
            <a:r>
              <a:rPr lang="tr-TR" dirty="0" err="1"/>
              <a:t>hiperkalsemiye</a:t>
            </a:r>
            <a:r>
              <a:rPr lang="tr-TR" dirty="0"/>
              <a:t> neden olabilir; tipik olarak yaşlı kadın hastada. </a:t>
            </a:r>
            <a:r>
              <a:rPr lang="tr-TR" dirty="0" err="1"/>
              <a:t>İntakt</a:t>
            </a:r>
            <a:r>
              <a:rPr lang="tr-TR" dirty="0"/>
              <a:t> </a:t>
            </a:r>
            <a:r>
              <a:rPr lang="tr-TR" dirty="0" err="1"/>
              <a:t>paratiroid</a:t>
            </a:r>
            <a:r>
              <a:rPr lang="tr-TR" dirty="0"/>
              <a:t> hormon (PTH, </a:t>
            </a:r>
            <a:r>
              <a:rPr lang="tr-TR" dirty="0" err="1"/>
              <a:t>parathormon</a:t>
            </a:r>
            <a:r>
              <a:rPr lang="tr-TR" dirty="0"/>
              <a:t>) düzeyleri </a:t>
            </a:r>
            <a:r>
              <a:rPr lang="tr-TR" dirty="0" err="1"/>
              <a:t>hiperparatiroidiyi</a:t>
            </a:r>
            <a:r>
              <a:rPr lang="tr-TR" dirty="0"/>
              <a:t> </a:t>
            </a:r>
            <a:r>
              <a:rPr lang="tr-TR" dirty="0" err="1"/>
              <a:t>hiperkalseminin</a:t>
            </a:r>
            <a:r>
              <a:rPr lang="tr-TR" dirty="0"/>
              <a:t> diğer nedenlerinden ayırt edebilir. </a:t>
            </a:r>
            <a:r>
              <a:rPr lang="tr-TR" dirty="0" err="1"/>
              <a:t>Hiperkalseminin</a:t>
            </a:r>
            <a:r>
              <a:rPr lang="tr-TR" dirty="0"/>
              <a:t> </a:t>
            </a:r>
            <a:r>
              <a:rPr lang="tr-TR" dirty="0" err="1"/>
              <a:t>hiperparatiroidi</a:t>
            </a:r>
            <a:r>
              <a:rPr lang="tr-TR" dirty="0"/>
              <a:t> dışı nedenlerinde, düşük ya da ‘’normal’’ </a:t>
            </a:r>
            <a:r>
              <a:rPr lang="tr-TR" dirty="0" err="1"/>
              <a:t>intakt</a:t>
            </a:r>
            <a:r>
              <a:rPr lang="tr-TR" dirty="0"/>
              <a:t> PTH düzeyleri görülürken; </a:t>
            </a:r>
            <a:r>
              <a:rPr lang="tr-TR" dirty="0" err="1"/>
              <a:t>hiperparatiroidizmde</a:t>
            </a:r>
            <a:r>
              <a:rPr lang="tr-TR" dirty="0"/>
              <a:t> PTH düzeyleri yükselir. </a:t>
            </a:r>
          </a:p>
        </p:txBody>
      </p:sp>
      <p:sp>
        <p:nvSpPr>
          <p:cNvPr id="4" name="Slayt Numarası Yer Tutucusu 3"/>
          <p:cNvSpPr>
            <a:spLocks noGrp="1"/>
          </p:cNvSpPr>
          <p:nvPr>
            <p:ph type="sldNum" sz="quarter" idx="5"/>
          </p:nvPr>
        </p:nvSpPr>
        <p:spPr/>
        <p:txBody>
          <a:bodyPr/>
          <a:lstStyle/>
          <a:p>
            <a:fld id="{42DE5003-D0BE-4B75-A21B-12CE9CE959DD}" type="slidenum">
              <a:rPr lang="tr-TR" smtClean="0"/>
              <a:t>73</a:t>
            </a:fld>
            <a:endParaRPr lang="tr-TR"/>
          </a:p>
        </p:txBody>
      </p:sp>
    </p:spTree>
    <p:extLst>
      <p:ext uri="{BB962C8B-B14F-4D97-AF65-F5344CB8AC3E}">
        <p14:creationId xmlns:p14="http://schemas.microsoft.com/office/powerpoint/2010/main" val="1649464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Düşük total kalsiyum düzeyinin en sık nedeni, düşük albümin düzeyi de olabilir. </a:t>
            </a:r>
            <a:r>
              <a:rPr lang="tr-TR" dirty="0" err="1"/>
              <a:t>Hipokalsemi</a:t>
            </a:r>
            <a:r>
              <a:rPr lang="tr-TR" dirty="0"/>
              <a:t> bulunduğunda serum albümin düzeyinin normal olduğuna bakılmalıdır. Eğer serum albümin de düşükse düzeltilmiş kalsiyum </a:t>
            </a:r>
            <a:r>
              <a:rPr lang="tr-TR" dirty="0" err="1"/>
              <a:t>hesapı</a:t>
            </a:r>
            <a:r>
              <a:rPr lang="tr-TR" dirty="0"/>
              <a:t> yapılmalı veya iyonize kalsiyum düzeyi değerlendirilmelidir</a:t>
            </a:r>
          </a:p>
        </p:txBody>
      </p:sp>
      <p:sp>
        <p:nvSpPr>
          <p:cNvPr id="4" name="Slayt Numarası Yer Tutucusu 3"/>
          <p:cNvSpPr>
            <a:spLocks noGrp="1"/>
          </p:cNvSpPr>
          <p:nvPr>
            <p:ph type="sldNum" sz="quarter" idx="5"/>
          </p:nvPr>
        </p:nvSpPr>
        <p:spPr/>
        <p:txBody>
          <a:bodyPr/>
          <a:lstStyle/>
          <a:p>
            <a:fld id="{42DE5003-D0BE-4B75-A21B-12CE9CE959DD}" type="slidenum">
              <a:rPr lang="tr-TR" smtClean="0"/>
              <a:t>76</a:t>
            </a:fld>
            <a:endParaRPr lang="tr-TR"/>
          </a:p>
        </p:txBody>
      </p:sp>
    </p:spTree>
    <p:extLst>
      <p:ext uri="{BB962C8B-B14F-4D97-AF65-F5344CB8AC3E}">
        <p14:creationId xmlns:p14="http://schemas.microsoft.com/office/powerpoint/2010/main" val="60637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Klinik karar sürecinin kolaylaştırılması, hasta güvenliğinin korunması, kalite ve verimliliğin arttırılması amacı</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7</a:t>
            </a:fld>
            <a:endParaRPr lang="tr-TR"/>
          </a:p>
        </p:txBody>
      </p:sp>
    </p:spTree>
    <p:extLst>
      <p:ext uri="{BB962C8B-B14F-4D97-AF65-F5344CB8AC3E}">
        <p14:creationId xmlns:p14="http://schemas.microsoft.com/office/powerpoint/2010/main" val="2517150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Total T₄ veya T₃ düzeyleri, östrojen tedavisi ve karaciğer hastalığı gibi protein bağlanma bozuklukları durumunda yanıltıcı olabilir. </a:t>
            </a:r>
          </a:p>
        </p:txBody>
      </p:sp>
      <p:sp>
        <p:nvSpPr>
          <p:cNvPr id="4" name="Slayt Numarası Yer Tutucusu 3"/>
          <p:cNvSpPr>
            <a:spLocks noGrp="1"/>
          </p:cNvSpPr>
          <p:nvPr>
            <p:ph type="sldNum" sz="quarter" idx="5"/>
          </p:nvPr>
        </p:nvSpPr>
        <p:spPr/>
        <p:txBody>
          <a:bodyPr/>
          <a:lstStyle/>
          <a:p>
            <a:fld id="{42DE5003-D0BE-4B75-A21B-12CE9CE959DD}" type="slidenum">
              <a:rPr lang="tr-TR" smtClean="0"/>
              <a:t>89</a:t>
            </a:fld>
            <a:endParaRPr lang="tr-TR"/>
          </a:p>
        </p:txBody>
      </p:sp>
    </p:spTree>
    <p:extLst>
      <p:ext uri="{BB962C8B-B14F-4D97-AF65-F5344CB8AC3E}">
        <p14:creationId xmlns:p14="http://schemas.microsoft.com/office/powerpoint/2010/main" val="3440933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İyot eksikliği (İE) bölgelerinde en sık </a:t>
            </a:r>
            <a:r>
              <a:rPr lang="tr-TR" dirty="0">
                <a:sym typeface="Wingdings" panose="05000000000000000000" pitchFamily="2" charset="2"/>
              </a:rPr>
              <a:t> İE           </a:t>
            </a:r>
            <a:r>
              <a:rPr lang="tr-TR" dirty="0" err="1"/>
              <a:t>İE</a:t>
            </a:r>
            <a:r>
              <a:rPr lang="tr-TR" dirty="0"/>
              <a:t> yoksa en sık </a:t>
            </a:r>
            <a:r>
              <a:rPr lang="tr-TR" dirty="0">
                <a:sym typeface="Wingdings" panose="05000000000000000000" pitchFamily="2" charset="2"/>
              </a:rPr>
              <a:t></a:t>
            </a:r>
            <a:r>
              <a:rPr lang="tr-TR" dirty="0"/>
              <a:t> </a:t>
            </a:r>
            <a:r>
              <a:rPr lang="tr-TR" dirty="0" err="1"/>
              <a:t>Hashimoto</a:t>
            </a:r>
            <a:r>
              <a:rPr lang="tr-TR" dirty="0"/>
              <a:t> </a:t>
            </a:r>
            <a:r>
              <a:rPr lang="tr-TR" dirty="0" err="1"/>
              <a:t>tiroiditi</a:t>
            </a:r>
            <a:r>
              <a:rPr lang="tr-TR" dirty="0"/>
              <a:t> </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90</a:t>
            </a:fld>
            <a:endParaRPr lang="tr-TR"/>
          </a:p>
        </p:txBody>
      </p:sp>
    </p:spTree>
    <p:extLst>
      <p:ext uri="{BB962C8B-B14F-4D97-AF65-F5344CB8AC3E}">
        <p14:creationId xmlns:p14="http://schemas.microsoft.com/office/powerpoint/2010/main" val="2431305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‘’Vitamin D’’ terimi, D₂ vitamini ve D₃  vitaminini içerir. D₂ vitamini (</a:t>
            </a:r>
            <a:r>
              <a:rPr lang="tr-TR" dirty="0" err="1"/>
              <a:t>kalsiferol</a:t>
            </a:r>
            <a:r>
              <a:rPr lang="tr-TR" dirty="0"/>
              <a:t>) mayadaki bitki sterollerinden, D₃ vitamini (</a:t>
            </a:r>
            <a:r>
              <a:rPr lang="tr-TR" dirty="0" err="1"/>
              <a:t>kolekalsiferol</a:t>
            </a:r>
            <a:r>
              <a:rPr lang="tr-TR" dirty="0"/>
              <a:t>) lanolinden üretilir. D vitamini, karaciğer tarafından vücuttaki D vitaminin dolaşımdaki majör hali olan 25-hidroksivitamin D [25(OH)D]’ye hidroksile edilir. Böbrek 25(OH)D’yi, D vitaminin aktif formu olan 1,25-dihidroksivitamin D [1,25(OH)₂D]’ye çevirir.</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93</a:t>
            </a:fld>
            <a:endParaRPr lang="tr-TR"/>
          </a:p>
        </p:txBody>
      </p:sp>
    </p:spTree>
    <p:extLst>
      <p:ext uri="{BB962C8B-B14F-4D97-AF65-F5344CB8AC3E}">
        <p14:creationId xmlns:p14="http://schemas.microsoft.com/office/powerpoint/2010/main" val="1231538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Eritrosit sedimantasyon hızı (ESH) ile karşılaştırıldığında, CRP daha erken yükselir, daha kısa sürede sınır değere döner ve fizyolojik durumlardan daha az etkilenir.</a:t>
            </a:r>
          </a:p>
        </p:txBody>
      </p:sp>
      <p:sp>
        <p:nvSpPr>
          <p:cNvPr id="4" name="Slayt Numarası Yer Tutucusu 3"/>
          <p:cNvSpPr>
            <a:spLocks noGrp="1"/>
          </p:cNvSpPr>
          <p:nvPr>
            <p:ph type="sldNum" sz="quarter" idx="5"/>
          </p:nvPr>
        </p:nvSpPr>
        <p:spPr/>
        <p:txBody>
          <a:bodyPr/>
          <a:lstStyle/>
          <a:p>
            <a:fld id="{42DE5003-D0BE-4B75-A21B-12CE9CE959DD}" type="slidenum">
              <a:rPr lang="tr-TR" smtClean="0"/>
              <a:t>96</a:t>
            </a:fld>
            <a:endParaRPr lang="tr-TR"/>
          </a:p>
        </p:txBody>
      </p:sp>
    </p:spTree>
    <p:extLst>
      <p:ext uri="{BB962C8B-B14F-4D97-AF65-F5344CB8AC3E}">
        <p14:creationId xmlns:p14="http://schemas.microsoft.com/office/powerpoint/2010/main" val="1554879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i="0" dirty="0">
                <a:solidFill>
                  <a:srgbClr val="333333"/>
                </a:solidFill>
                <a:effectLst/>
                <a:latin typeface="Titillium Web" panose="020B0604020202020204" pitchFamily="2" charset="-94"/>
              </a:rPr>
              <a:t>Normal şartlar altında serum seviyesi çok düşüktür. </a:t>
            </a:r>
            <a:r>
              <a:rPr lang="tr-TR" b="0" i="0" dirty="0" err="1">
                <a:solidFill>
                  <a:srgbClr val="333333"/>
                </a:solidFill>
                <a:effectLst/>
                <a:latin typeface="Titillium Web" panose="020B0604020202020204" pitchFamily="2" charset="-94"/>
              </a:rPr>
              <a:t>Kalsitonin</a:t>
            </a:r>
            <a:r>
              <a:rPr lang="tr-TR" b="0" i="0" dirty="0">
                <a:solidFill>
                  <a:srgbClr val="333333"/>
                </a:solidFill>
                <a:effectLst/>
                <a:latin typeface="Titillium Web" panose="020B0604020202020204" pitchFamily="2" charset="-94"/>
              </a:rPr>
              <a:t> </a:t>
            </a:r>
            <a:r>
              <a:rPr lang="tr-TR" b="0" i="0" dirty="0" err="1">
                <a:solidFill>
                  <a:srgbClr val="333333"/>
                </a:solidFill>
                <a:effectLst/>
                <a:latin typeface="Titillium Web" panose="020B0604020202020204" pitchFamily="2" charset="-94"/>
              </a:rPr>
              <a:t>hiperkalsemiye</a:t>
            </a:r>
            <a:r>
              <a:rPr lang="tr-TR" b="0" i="0" dirty="0">
                <a:solidFill>
                  <a:srgbClr val="333333"/>
                </a:solidFill>
                <a:effectLst/>
                <a:latin typeface="Titillium Web" panose="020B0604020202020204" pitchFamily="2" charset="-94"/>
              </a:rPr>
              <a:t> cevap olarak artarken, </a:t>
            </a:r>
            <a:r>
              <a:rPr lang="tr-TR" b="0" i="0" dirty="0" err="1">
                <a:solidFill>
                  <a:srgbClr val="333333"/>
                </a:solidFill>
                <a:effectLst/>
                <a:latin typeface="Titillium Web" panose="020B0604020202020204" pitchFamily="2" charset="-94"/>
              </a:rPr>
              <a:t>prokalsitonin</a:t>
            </a:r>
            <a:r>
              <a:rPr lang="tr-TR" b="0" i="0" dirty="0">
                <a:solidFill>
                  <a:srgbClr val="333333"/>
                </a:solidFill>
                <a:effectLst/>
                <a:latin typeface="Titillium Web" panose="020B0604020202020204" pitchFamily="2" charset="-94"/>
              </a:rPr>
              <a:t> bundan etkilenmez</a:t>
            </a:r>
            <a:endParaRPr lang="tr-TR" dirty="0"/>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99</a:t>
            </a:fld>
            <a:endParaRPr lang="tr-TR"/>
          </a:p>
        </p:txBody>
      </p:sp>
    </p:spTree>
    <p:extLst>
      <p:ext uri="{BB962C8B-B14F-4D97-AF65-F5344CB8AC3E}">
        <p14:creationId xmlns:p14="http://schemas.microsoft.com/office/powerpoint/2010/main" val="3888174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Yaş ve cinsiyete göre ESH değişebilir. Üst sınır olarak erkeklerde (yaş/2), kadınlarda (yaş + 10)/2 mm/saat kabul edilebilir.</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102</a:t>
            </a:fld>
            <a:endParaRPr lang="tr-TR"/>
          </a:p>
        </p:txBody>
      </p:sp>
    </p:spTree>
    <p:extLst>
      <p:ext uri="{BB962C8B-B14F-4D97-AF65-F5344CB8AC3E}">
        <p14:creationId xmlns:p14="http://schemas.microsoft.com/office/powerpoint/2010/main" val="512214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Bazı eritrosit anormallikleri (orak hücreli anemi, </a:t>
            </a:r>
            <a:r>
              <a:rPr lang="tr-TR" dirty="0" err="1"/>
              <a:t>anizositoz</a:t>
            </a:r>
            <a:r>
              <a:rPr lang="tr-TR" dirty="0"/>
              <a:t>, </a:t>
            </a:r>
            <a:r>
              <a:rPr lang="tr-TR" dirty="0" err="1"/>
              <a:t>sferotoz</a:t>
            </a:r>
            <a:r>
              <a:rPr lang="tr-TR" dirty="0"/>
              <a:t>, </a:t>
            </a:r>
            <a:r>
              <a:rPr lang="tr-TR" dirty="0" err="1"/>
              <a:t>mikrositoz</a:t>
            </a:r>
            <a:r>
              <a:rPr lang="tr-TR" dirty="0"/>
              <a:t>, </a:t>
            </a:r>
            <a:r>
              <a:rPr lang="tr-TR" dirty="0" err="1"/>
              <a:t>polisitemi</a:t>
            </a:r>
            <a:r>
              <a:rPr lang="tr-TR" dirty="0"/>
              <a:t> gibi) aşırı </a:t>
            </a:r>
            <a:r>
              <a:rPr lang="tr-TR" dirty="0" err="1"/>
              <a:t>lökositoz</a:t>
            </a:r>
            <a:r>
              <a:rPr lang="tr-TR" dirty="0"/>
              <a:t>, aşırı yüksek serum safra asit düzeyleri, kalp yetmezliği, </a:t>
            </a:r>
            <a:r>
              <a:rPr lang="tr-TR" dirty="0" err="1"/>
              <a:t>hipofibrinojenemi</a:t>
            </a:r>
            <a:r>
              <a:rPr lang="tr-TR" dirty="0"/>
              <a:t>, kaşeksi, </a:t>
            </a:r>
            <a:r>
              <a:rPr lang="tr-TR" dirty="0" err="1"/>
              <a:t>pıhtılı</a:t>
            </a:r>
            <a:r>
              <a:rPr lang="tr-TR" dirty="0"/>
              <a:t> kan veya kanın ölçüm öncesi fazla bekletilmesi, düşük oda ısısı gibi faktörler </a:t>
            </a:r>
            <a:r>
              <a:rPr lang="tr-TR" dirty="0" err="1"/>
              <a:t>ESH’yi</a:t>
            </a:r>
            <a:r>
              <a:rPr lang="tr-TR" dirty="0"/>
              <a:t> azaltır ve </a:t>
            </a:r>
            <a:r>
              <a:rPr lang="tr-TR" dirty="0" err="1"/>
              <a:t>inflamasyon</a:t>
            </a:r>
            <a:r>
              <a:rPr lang="tr-TR" dirty="0"/>
              <a:t> varsa beklenenden düşük değerler bildirilmesine yol açabilir.</a:t>
            </a:r>
          </a:p>
          <a:p>
            <a:r>
              <a:rPr lang="tr-TR" dirty="0"/>
              <a:t>Kadınlarda </a:t>
            </a:r>
            <a:r>
              <a:rPr lang="tr-TR" dirty="0" err="1"/>
              <a:t>sedimentasyon</a:t>
            </a:r>
            <a:r>
              <a:rPr lang="tr-TR" dirty="0"/>
              <a:t> düzeyi erkekler göre daha yüksektir, </a:t>
            </a:r>
            <a:r>
              <a:rPr lang="tr-TR" dirty="0" err="1"/>
              <a:t>mensturasyon</a:t>
            </a:r>
            <a:r>
              <a:rPr lang="tr-TR" dirty="0"/>
              <a:t>, gebelik, oral </a:t>
            </a:r>
            <a:r>
              <a:rPr lang="tr-TR" dirty="0" err="1"/>
              <a:t>kontraseptif</a:t>
            </a:r>
            <a:r>
              <a:rPr lang="tr-TR" dirty="0"/>
              <a:t> kullanımında geçici yükseklikler saptanabilir.</a:t>
            </a:r>
          </a:p>
        </p:txBody>
      </p:sp>
      <p:sp>
        <p:nvSpPr>
          <p:cNvPr id="4" name="Slayt Numarası Yer Tutucusu 3"/>
          <p:cNvSpPr>
            <a:spLocks noGrp="1"/>
          </p:cNvSpPr>
          <p:nvPr>
            <p:ph type="sldNum" sz="quarter" idx="5"/>
          </p:nvPr>
        </p:nvSpPr>
        <p:spPr/>
        <p:txBody>
          <a:bodyPr/>
          <a:lstStyle/>
          <a:p>
            <a:fld id="{42DE5003-D0BE-4B75-A21B-12CE9CE959DD}" type="slidenum">
              <a:rPr lang="tr-TR" smtClean="0"/>
              <a:t>104</a:t>
            </a:fld>
            <a:endParaRPr lang="tr-TR"/>
          </a:p>
        </p:txBody>
      </p:sp>
    </p:spTree>
    <p:extLst>
      <p:ext uri="{BB962C8B-B14F-4D97-AF65-F5344CB8AC3E}">
        <p14:creationId xmlns:p14="http://schemas.microsoft.com/office/powerpoint/2010/main" val="342631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sz="1800" b="0" i="0" u="none" strike="noStrike" baseline="0" dirty="0">
                <a:latin typeface="SymbolMT"/>
              </a:rPr>
              <a:t>• </a:t>
            </a:r>
            <a:r>
              <a:rPr lang="tr-TR" sz="1800" b="0" i="0" u="none" strike="noStrike" baseline="0" dirty="0">
                <a:latin typeface="TimesNewRomanPSMT"/>
              </a:rPr>
              <a:t>Hem testlerin doğru yorumlanması hem de laboratuvar standardizasyonu açısından hastalar sabah, 10-12 saat açlık sonrası kan vermelidir (Saat 21:00’ dan sonra hiçbir şey yenilip içilmemesi gereklidir). İhtiyaç duyulan miktarda su alınabilir.</a:t>
            </a:r>
          </a:p>
          <a:p>
            <a:pPr algn="l"/>
            <a:r>
              <a:rPr lang="tr-TR" sz="1800" b="0" i="0" u="none" strike="noStrike" baseline="0" dirty="0">
                <a:latin typeface="SymbolMT"/>
              </a:rPr>
              <a:t>• </a:t>
            </a:r>
            <a:r>
              <a:rPr lang="tr-TR" sz="1800" b="0" i="0" u="none" strike="noStrike" baseline="0" dirty="0">
                <a:latin typeface="TimesNewRomanPSMT"/>
              </a:rPr>
              <a:t>Hastaneye gelmeden önce ağır ve zorlayıcı egzersiz yapılmamalıdır. Kan vermeden önce, yarım saat kadar dinlenilmesi önerilir.</a:t>
            </a:r>
          </a:p>
          <a:p>
            <a:pPr algn="l"/>
            <a:r>
              <a:rPr lang="tr-TR" sz="1800" b="0" i="0" u="none" strike="noStrike" baseline="0" dirty="0">
                <a:latin typeface="SymbolMT"/>
              </a:rPr>
              <a:t>• </a:t>
            </a:r>
            <a:r>
              <a:rPr lang="tr-TR" sz="1800" b="0" i="0" u="none" strike="noStrike" baseline="0" dirty="0">
                <a:latin typeface="TimesNewRomanPSMT"/>
              </a:rPr>
              <a:t>İlaç tedavisinin sürdüğü durumlarda mümkünse sabah ilaçlar kullanılmadan önce kan alınmalıdır. </a:t>
            </a:r>
          </a:p>
          <a:p>
            <a:pPr algn="l"/>
            <a:r>
              <a:rPr lang="tr-TR" sz="1800" b="1" i="0" u="none" strike="noStrike" baseline="0" dirty="0">
                <a:latin typeface="TimesNewRomanPS-BoldMT"/>
              </a:rPr>
              <a:t>3.1. Kanda </a:t>
            </a:r>
            <a:r>
              <a:rPr lang="tr-TR" sz="1800" b="1" i="0" u="none" strike="noStrike" baseline="0" dirty="0" err="1">
                <a:latin typeface="TimesNewRomanPS-BoldMT"/>
              </a:rPr>
              <a:t>Lipid</a:t>
            </a:r>
            <a:r>
              <a:rPr lang="tr-TR" sz="1800" b="1" i="0" u="none" strike="noStrike" baseline="0" dirty="0">
                <a:latin typeface="TimesNewRomanPS-BoldMT"/>
              </a:rPr>
              <a:t> ( Kolesterol, TG, HDL, LDL ) Analizi Öncesi Bilinmesi Gerekenler</a:t>
            </a:r>
          </a:p>
          <a:p>
            <a:pPr algn="l"/>
            <a:r>
              <a:rPr lang="tr-TR" sz="1800" b="0" i="0" u="none" strike="noStrike" baseline="0" dirty="0">
                <a:latin typeface="SymbolMT"/>
              </a:rPr>
              <a:t>• </a:t>
            </a:r>
            <a:r>
              <a:rPr lang="tr-TR" sz="1800" b="0" i="0" u="none" strike="noStrike" baseline="0" dirty="0">
                <a:latin typeface="TimesNewRomanPSMT"/>
              </a:rPr>
              <a:t>En az 3 hafta süresince beslenme alışkanlıklarının değiştirilmemesi,</a:t>
            </a:r>
          </a:p>
          <a:p>
            <a:pPr algn="l"/>
            <a:r>
              <a:rPr lang="tr-TR" sz="1800" b="0" i="0" u="none" strike="noStrike" baseline="0" dirty="0">
                <a:latin typeface="SymbolMT"/>
              </a:rPr>
              <a:t>• </a:t>
            </a:r>
            <a:r>
              <a:rPr lang="tr-TR" sz="1800" b="0" i="0" u="none" strike="noStrike" baseline="0" dirty="0">
                <a:latin typeface="TimesNewRomanPSMT"/>
              </a:rPr>
              <a:t>Kilonun sabit olarak korunması (ani kilo değişikliklerinden kaçınılması),</a:t>
            </a:r>
          </a:p>
          <a:p>
            <a:pPr algn="l"/>
            <a:r>
              <a:rPr lang="tr-TR" sz="1800" b="0" i="0" u="none" strike="noStrike" baseline="0" dirty="0">
                <a:latin typeface="SymbolMT"/>
              </a:rPr>
              <a:t>• </a:t>
            </a:r>
            <a:r>
              <a:rPr lang="tr-TR" sz="1800" b="0" i="0" u="none" strike="noStrike" baseline="0" dirty="0">
                <a:latin typeface="TimesNewRomanPSMT"/>
              </a:rPr>
              <a:t>Duygusal ve fiziksel stresten kaçınılması,</a:t>
            </a:r>
          </a:p>
          <a:p>
            <a:pPr algn="l"/>
            <a:r>
              <a:rPr lang="tr-TR" sz="1800" b="0" i="0" u="none" strike="noStrike" baseline="0" dirty="0">
                <a:latin typeface="SymbolMT"/>
              </a:rPr>
              <a:t>• </a:t>
            </a:r>
            <a:r>
              <a:rPr lang="tr-TR" sz="1800" b="0" i="0" u="none" strike="noStrike" baseline="0" dirty="0">
                <a:latin typeface="TimesNewRomanPSMT"/>
              </a:rPr>
              <a:t>3 gün öncesinden itibaren alkol alınmaması önerilir.</a:t>
            </a:r>
            <a:endParaRPr lang="tr-TR" dirty="0"/>
          </a:p>
        </p:txBody>
      </p:sp>
      <p:sp>
        <p:nvSpPr>
          <p:cNvPr id="4" name="Slayt Numarası Yer Tutucusu 3"/>
          <p:cNvSpPr>
            <a:spLocks noGrp="1"/>
          </p:cNvSpPr>
          <p:nvPr>
            <p:ph type="sldNum" sz="quarter" idx="5"/>
          </p:nvPr>
        </p:nvSpPr>
        <p:spPr/>
        <p:txBody>
          <a:bodyPr/>
          <a:lstStyle/>
          <a:p>
            <a:fld id="{94494751-A8D7-45F6-9A8C-59730FDCB31E}" type="slidenum">
              <a:rPr lang="tr-TR" smtClean="0"/>
              <a:t>10</a:t>
            </a:fld>
            <a:endParaRPr lang="tr-TR"/>
          </a:p>
        </p:txBody>
      </p:sp>
    </p:spTree>
    <p:extLst>
      <p:ext uri="{BB962C8B-B14F-4D97-AF65-F5344CB8AC3E}">
        <p14:creationId xmlns:p14="http://schemas.microsoft.com/office/powerpoint/2010/main" val="36660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Açlık plazma </a:t>
            </a:r>
            <a:r>
              <a:rPr lang="tr-TR" dirty="0" err="1"/>
              <a:t>glukoz</a:t>
            </a:r>
            <a:r>
              <a:rPr lang="tr-TR" dirty="0"/>
              <a:t> düzeyinin referans aralığı 70-99 mg/</a:t>
            </a:r>
            <a:r>
              <a:rPr lang="tr-TR" dirty="0" err="1"/>
              <a:t>dL</a:t>
            </a:r>
            <a:r>
              <a:rPr lang="tr-TR" dirty="0"/>
              <a:t> arasındadır. Hipoglisemi, 50 mg/</a:t>
            </a:r>
            <a:r>
              <a:rPr lang="tr-TR" dirty="0" err="1"/>
              <a:t>dL’nin</a:t>
            </a:r>
            <a:r>
              <a:rPr lang="tr-TR" dirty="0"/>
              <a:t> altında bir plazma </a:t>
            </a:r>
            <a:r>
              <a:rPr lang="tr-TR" dirty="0" err="1"/>
              <a:t>venöz</a:t>
            </a:r>
            <a:r>
              <a:rPr lang="tr-TR" dirty="0"/>
              <a:t> </a:t>
            </a:r>
            <a:r>
              <a:rPr lang="tr-TR" dirty="0" err="1"/>
              <a:t>glukoz</a:t>
            </a:r>
            <a:r>
              <a:rPr lang="tr-TR" dirty="0"/>
              <a:t> düzeyi ile belgelendirilir ancak semptomlara neden olan hipoglisemi düzeyinde önemli farklılıklar olabilir. İnsülin veya oral </a:t>
            </a:r>
            <a:r>
              <a:rPr lang="tr-TR" dirty="0" err="1"/>
              <a:t>hipoglisemik</a:t>
            </a:r>
            <a:r>
              <a:rPr lang="tr-TR" dirty="0"/>
              <a:t> ajan kullanmayan bir hastada </a:t>
            </a:r>
            <a:r>
              <a:rPr lang="tr-TR" dirty="0" err="1"/>
              <a:t>asemptomatik</a:t>
            </a:r>
            <a:r>
              <a:rPr lang="tr-TR" dirty="0"/>
              <a:t> hipoglisemi, çalışılan numunede, </a:t>
            </a:r>
            <a:r>
              <a:rPr lang="tr-TR" dirty="0" err="1"/>
              <a:t>glukozun</a:t>
            </a:r>
            <a:r>
              <a:rPr lang="tr-TR" dirty="0"/>
              <a:t> devam eden metabolizması nedeniyle özellikle de numunenin işlenmesinde gecikme olması durumunda </a:t>
            </a:r>
            <a:r>
              <a:rPr lang="tr-TR" dirty="0" err="1"/>
              <a:t>laboratuar</a:t>
            </a:r>
            <a:r>
              <a:rPr lang="tr-TR" dirty="0"/>
              <a:t> hatası olarak görülebilir. Hipoglisemi tanısı en iyi olarak, </a:t>
            </a:r>
            <a:r>
              <a:rPr lang="tr-TR" dirty="0" err="1"/>
              <a:t>labarotuvarla</a:t>
            </a:r>
            <a:r>
              <a:rPr lang="tr-TR" dirty="0"/>
              <a:t> doğrulanan tipik semptomlar ve takiben </a:t>
            </a:r>
            <a:r>
              <a:rPr lang="tr-TR" dirty="0" err="1"/>
              <a:t>glukoz</a:t>
            </a:r>
            <a:r>
              <a:rPr lang="tr-TR" dirty="0"/>
              <a:t> alındıktan sonra semptomların hafiflemesi ile konur. </a:t>
            </a:r>
          </a:p>
        </p:txBody>
      </p:sp>
      <p:sp>
        <p:nvSpPr>
          <p:cNvPr id="4" name="Slayt Numarası Yer Tutucusu 3"/>
          <p:cNvSpPr>
            <a:spLocks noGrp="1"/>
          </p:cNvSpPr>
          <p:nvPr>
            <p:ph type="sldNum" sz="quarter" idx="5"/>
          </p:nvPr>
        </p:nvSpPr>
        <p:spPr/>
        <p:txBody>
          <a:bodyPr/>
          <a:lstStyle/>
          <a:p>
            <a:fld id="{94494751-A8D7-45F6-9A8C-59730FDCB31E}" type="slidenum">
              <a:rPr lang="tr-TR" smtClean="0"/>
              <a:t>12</a:t>
            </a:fld>
            <a:endParaRPr lang="tr-TR"/>
          </a:p>
        </p:txBody>
      </p:sp>
    </p:spTree>
    <p:extLst>
      <p:ext uri="{BB962C8B-B14F-4D97-AF65-F5344CB8AC3E}">
        <p14:creationId xmlns:p14="http://schemas.microsoft.com/office/powerpoint/2010/main" val="4226258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Hipoglisemi </a:t>
            </a:r>
            <a:r>
              <a:rPr lang="tr-TR" dirty="0" err="1"/>
              <a:t>iyatrojenik</a:t>
            </a:r>
            <a:r>
              <a:rPr lang="tr-TR" dirty="0"/>
              <a:t>, </a:t>
            </a:r>
            <a:r>
              <a:rPr lang="tr-TR" dirty="0" err="1"/>
              <a:t>postprandiyal</a:t>
            </a:r>
            <a:r>
              <a:rPr lang="tr-TR" dirty="0"/>
              <a:t> veya açlık olarak tanımlanabilir. </a:t>
            </a:r>
            <a:r>
              <a:rPr lang="tr-TR" dirty="0" err="1"/>
              <a:t>Postprandiyal</a:t>
            </a:r>
            <a:r>
              <a:rPr lang="tr-TR" dirty="0"/>
              <a:t> hipoglisemi yemeklerden sonra ortaya çıkar ve genellikle hafiftir ve kendi kendini sınırlandırır. Hastalarda hızlı </a:t>
            </a:r>
            <a:r>
              <a:rPr lang="tr-TR" dirty="0" err="1"/>
              <a:t>gastrik</a:t>
            </a:r>
            <a:r>
              <a:rPr lang="tr-TR" dirty="0"/>
              <a:t> boşalma olduğunda </a:t>
            </a:r>
            <a:r>
              <a:rPr lang="tr-TR" dirty="0" err="1"/>
              <a:t>sindiri,m</a:t>
            </a:r>
            <a:r>
              <a:rPr lang="tr-TR" dirty="0"/>
              <a:t> hipoglisemisi ortaya çıkar. Bir yemekten sonra insülin düzeyleri hızla yükselir ve </a:t>
            </a:r>
            <a:r>
              <a:rPr lang="tr-TR" dirty="0" err="1"/>
              <a:t>glukoz</a:t>
            </a:r>
            <a:r>
              <a:rPr lang="tr-TR" dirty="0"/>
              <a:t> düzeylerine göre daha yavaş düşer, bu da hipoglisemi ile sonuçlanır. </a:t>
            </a:r>
          </a:p>
        </p:txBody>
      </p:sp>
      <p:sp>
        <p:nvSpPr>
          <p:cNvPr id="4" name="Slayt Numarası Yer Tutucusu 3"/>
          <p:cNvSpPr>
            <a:spLocks noGrp="1"/>
          </p:cNvSpPr>
          <p:nvPr>
            <p:ph type="sldNum" sz="quarter" idx="5"/>
          </p:nvPr>
        </p:nvSpPr>
        <p:spPr/>
        <p:txBody>
          <a:bodyPr/>
          <a:lstStyle/>
          <a:p>
            <a:fld id="{94494751-A8D7-45F6-9A8C-59730FDCB31E}" type="slidenum">
              <a:rPr lang="tr-TR" smtClean="0"/>
              <a:t>13</a:t>
            </a:fld>
            <a:endParaRPr lang="tr-TR"/>
          </a:p>
        </p:txBody>
      </p:sp>
    </p:spTree>
    <p:extLst>
      <p:ext uri="{BB962C8B-B14F-4D97-AF65-F5344CB8AC3E}">
        <p14:creationId xmlns:p14="http://schemas.microsoft.com/office/powerpoint/2010/main" val="217306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Açlık hipoglisemi, reaktif hipoglisemiden çok daha az görülür ve insülin üreten pankreas tümörleri ve </a:t>
            </a:r>
            <a:r>
              <a:rPr lang="tr-TR" dirty="0" err="1"/>
              <a:t>hepatik</a:t>
            </a:r>
            <a:r>
              <a:rPr lang="tr-TR" dirty="0"/>
              <a:t>, adrenal veya </a:t>
            </a:r>
            <a:r>
              <a:rPr lang="tr-TR" dirty="0" err="1"/>
              <a:t>renal</a:t>
            </a:r>
            <a:r>
              <a:rPr lang="tr-TR" dirty="0"/>
              <a:t> yetmezlik de dahil olmak üzere daha şiddetli hastalığın habercisidir veya aşırı insülin veya </a:t>
            </a:r>
            <a:r>
              <a:rPr lang="tr-TR" dirty="0" err="1"/>
              <a:t>sülfonilüre</a:t>
            </a:r>
            <a:r>
              <a:rPr lang="tr-TR" dirty="0"/>
              <a:t> uygulaması sonucunda ortaya çıkabilir. Gerçek açlık hipoglisemisi, uzun süreli açlıkta aynı anda </a:t>
            </a:r>
            <a:r>
              <a:rPr lang="tr-TR" dirty="0" err="1"/>
              <a:t>glukoz</a:t>
            </a:r>
            <a:r>
              <a:rPr lang="tr-TR" dirty="0"/>
              <a:t> ve insülin ölçümü ile teyit edilmelidir. Bu teknik hipogliseminin aşırı insülin ile ilişkili olup olmadığını belirlemeye yardımcı olabilir.</a:t>
            </a:r>
          </a:p>
        </p:txBody>
      </p:sp>
      <p:sp>
        <p:nvSpPr>
          <p:cNvPr id="4" name="Slayt Numarası Yer Tutucusu 3"/>
          <p:cNvSpPr>
            <a:spLocks noGrp="1"/>
          </p:cNvSpPr>
          <p:nvPr>
            <p:ph type="sldNum" sz="quarter" idx="5"/>
          </p:nvPr>
        </p:nvSpPr>
        <p:spPr/>
        <p:txBody>
          <a:bodyPr/>
          <a:lstStyle/>
          <a:p>
            <a:fld id="{94494751-A8D7-45F6-9A8C-59730FDCB31E}" type="slidenum">
              <a:rPr lang="tr-TR" smtClean="0"/>
              <a:t>14</a:t>
            </a:fld>
            <a:endParaRPr lang="tr-TR"/>
          </a:p>
        </p:txBody>
      </p:sp>
    </p:spTree>
    <p:extLst>
      <p:ext uri="{BB962C8B-B14F-4D97-AF65-F5344CB8AC3E}">
        <p14:creationId xmlns:p14="http://schemas.microsoft.com/office/powerpoint/2010/main" val="1735713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Lipid</a:t>
            </a:r>
            <a:r>
              <a:rPr lang="tr-TR" dirty="0"/>
              <a:t> düzeyleri genellikle </a:t>
            </a:r>
            <a:r>
              <a:rPr lang="tr-TR" dirty="0" err="1"/>
              <a:t>kardiyovasküler</a:t>
            </a:r>
            <a:r>
              <a:rPr lang="tr-TR" dirty="0"/>
              <a:t> riski değerlendirmek için istenir. </a:t>
            </a:r>
            <a:r>
              <a:rPr lang="tr-TR" dirty="0" err="1"/>
              <a:t>Şilomikronlar</a:t>
            </a:r>
            <a:r>
              <a:rPr lang="tr-TR" dirty="0"/>
              <a:t>, çok düşük yoğunluklu </a:t>
            </a:r>
            <a:r>
              <a:rPr lang="tr-TR" dirty="0" err="1"/>
              <a:t>lipoprotein</a:t>
            </a:r>
            <a:r>
              <a:rPr lang="tr-TR" dirty="0"/>
              <a:t> (VLDL),), düşük yoğunluklu </a:t>
            </a:r>
            <a:r>
              <a:rPr lang="tr-TR" dirty="0" err="1"/>
              <a:t>lipoprotein</a:t>
            </a:r>
            <a:r>
              <a:rPr lang="tr-TR" dirty="0"/>
              <a:t> (LDL), ve yüksek yoğunluklu </a:t>
            </a:r>
            <a:r>
              <a:rPr lang="tr-TR" dirty="0" err="1"/>
              <a:t>lipoprotein</a:t>
            </a:r>
            <a:r>
              <a:rPr lang="tr-TR" dirty="0"/>
              <a:t> (HDL) olmak üzere dört ana </a:t>
            </a:r>
            <a:r>
              <a:rPr lang="tr-TR" dirty="0" err="1"/>
              <a:t>lipoprotein</a:t>
            </a:r>
            <a:r>
              <a:rPr lang="tr-TR" dirty="0"/>
              <a:t> sınıfı vardır. LDL-C ve KKH riski arasında doğrudan bir ilişki vardır. HDL-C, kolesterolün karaciğere tersine taşınmasında işlev görür. HDL-C ve KKH güçlü bağımsız bir ters ilişkiye sahiptir; </a:t>
            </a:r>
            <a:r>
              <a:rPr lang="tr-TR" dirty="0" err="1"/>
              <a:t>HDL’deki</a:t>
            </a:r>
            <a:r>
              <a:rPr lang="tr-TR" dirty="0"/>
              <a:t> her 1 mg/</a:t>
            </a:r>
            <a:r>
              <a:rPr lang="tr-TR" dirty="0" err="1"/>
              <a:t>dL</a:t>
            </a:r>
            <a:r>
              <a:rPr lang="tr-TR" dirty="0"/>
              <a:t> azalma için koroner arter hastalığı (KAH) riski %2-3 arasında artar. </a:t>
            </a:r>
          </a:p>
        </p:txBody>
      </p:sp>
      <p:sp>
        <p:nvSpPr>
          <p:cNvPr id="4" name="Slayt Numarası Yer Tutucusu 3"/>
          <p:cNvSpPr>
            <a:spLocks noGrp="1"/>
          </p:cNvSpPr>
          <p:nvPr>
            <p:ph type="sldNum" sz="quarter" idx="5"/>
          </p:nvPr>
        </p:nvSpPr>
        <p:spPr/>
        <p:txBody>
          <a:bodyPr/>
          <a:lstStyle/>
          <a:p>
            <a:fld id="{94494751-A8D7-45F6-9A8C-59730FDCB31E}" type="slidenum">
              <a:rPr lang="tr-TR" smtClean="0"/>
              <a:t>16</a:t>
            </a:fld>
            <a:endParaRPr lang="tr-TR"/>
          </a:p>
        </p:txBody>
      </p:sp>
    </p:spTree>
    <p:extLst>
      <p:ext uri="{BB962C8B-B14F-4D97-AF65-F5344CB8AC3E}">
        <p14:creationId xmlns:p14="http://schemas.microsoft.com/office/powerpoint/2010/main" val="376329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Ulusal Kolesterol Eğitim Programının Yetişkin Tedavi Paneli (ATP) III kardiyovasküler hastalık riskinin azaltılmasının teşvik edilmesi için bir araç olarak lipid taramasını önermektedir. ATP III </a:t>
            </a:r>
            <a:r>
              <a:rPr lang="tr-TR" dirty="0" err="1"/>
              <a:t>taraffından</a:t>
            </a:r>
            <a:r>
              <a:rPr lang="tr-TR" dirty="0"/>
              <a:t> tavsiye edilen standart lipid profili, dokuz saatlik açlık sonrası toplam kolesterol, HDL-C, trigliseritlerin ve hesaplanmış LDL-C’nin ölçümünü içerir. </a:t>
            </a:r>
          </a:p>
          <a:p>
            <a:r>
              <a:rPr lang="tr-TR" b="1" dirty="0"/>
              <a:t>LDL=Total kolesterol-HDL-Trigliserit/5</a:t>
            </a:r>
          </a:p>
          <a:p>
            <a:r>
              <a:rPr lang="tr-TR" dirty="0" err="1"/>
              <a:t>LDL’yi</a:t>
            </a:r>
            <a:r>
              <a:rPr lang="tr-TR" dirty="0"/>
              <a:t> hesaplamak için kullanılan </a:t>
            </a:r>
            <a:r>
              <a:rPr lang="tr-TR" dirty="0" err="1"/>
              <a:t>Friedewald</a:t>
            </a:r>
            <a:r>
              <a:rPr lang="tr-TR" dirty="0"/>
              <a:t> formülü , </a:t>
            </a:r>
            <a:r>
              <a:rPr lang="tr-TR" dirty="0" err="1"/>
              <a:t>Şilomikron</a:t>
            </a:r>
            <a:r>
              <a:rPr lang="tr-TR" dirty="0"/>
              <a:t>  mevcut olduğunda, trigliseritler 400 mg/</a:t>
            </a:r>
            <a:r>
              <a:rPr lang="tr-TR" dirty="0" err="1"/>
              <a:t>dL’den</a:t>
            </a:r>
            <a:r>
              <a:rPr lang="tr-TR" dirty="0"/>
              <a:t> yüksek olduğunda ve </a:t>
            </a:r>
            <a:r>
              <a:rPr lang="tr-TR" dirty="0" err="1"/>
              <a:t>disbetalipoproteinemi</a:t>
            </a:r>
            <a:r>
              <a:rPr lang="tr-TR" dirty="0"/>
              <a:t> (tip III hiperlipidemi) olduğunda üç koşulda geçerli değildir: </a:t>
            </a:r>
          </a:p>
          <a:p>
            <a:endParaRPr lang="tr-TR" dirty="0"/>
          </a:p>
        </p:txBody>
      </p:sp>
      <p:sp>
        <p:nvSpPr>
          <p:cNvPr id="4" name="Slayt Numarası Yer Tutucusu 3"/>
          <p:cNvSpPr>
            <a:spLocks noGrp="1"/>
          </p:cNvSpPr>
          <p:nvPr>
            <p:ph type="sldNum" sz="quarter" idx="5"/>
          </p:nvPr>
        </p:nvSpPr>
        <p:spPr/>
        <p:txBody>
          <a:bodyPr/>
          <a:lstStyle/>
          <a:p>
            <a:fld id="{42DE5003-D0BE-4B75-A21B-12CE9CE959DD}" type="slidenum">
              <a:rPr lang="tr-TR" smtClean="0"/>
              <a:t>17</a:t>
            </a:fld>
            <a:endParaRPr lang="tr-TR"/>
          </a:p>
        </p:txBody>
      </p:sp>
    </p:spTree>
    <p:extLst>
      <p:ext uri="{BB962C8B-B14F-4D97-AF65-F5344CB8AC3E}">
        <p14:creationId xmlns:p14="http://schemas.microsoft.com/office/powerpoint/2010/main" val="35094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36EE5C-38A3-44CB-9316-429A42C18BB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4D58345-D911-4B8C-A547-53CC8D1765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1BC03E40-9B96-44D2-8626-3526AB3F0979}"/>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5" name="Alt Bilgi Yer Tutucusu 4">
            <a:extLst>
              <a:ext uri="{FF2B5EF4-FFF2-40B4-BE49-F238E27FC236}">
                <a16:creationId xmlns:a16="http://schemas.microsoft.com/office/drawing/2014/main" id="{A0F4387F-22E0-479D-931E-140748993AB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5E0EA49-E2A0-494D-8E3F-180E5BCA8332}"/>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2826929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611682-D449-4DA3-BF30-B57925D5198A}"/>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1CD7FE4-C7E0-4118-8801-882C3A126413}"/>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38E30B3-8BEC-4960-91BA-0B851BE9EDDF}"/>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5" name="Alt Bilgi Yer Tutucusu 4">
            <a:extLst>
              <a:ext uri="{FF2B5EF4-FFF2-40B4-BE49-F238E27FC236}">
                <a16:creationId xmlns:a16="http://schemas.microsoft.com/office/drawing/2014/main" id="{D9D116B4-7F5F-471A-84EF-44CB6E0337E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347C585-0619-4E8A-B5D9-DADA43B945A1}"/>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2435646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9B692A9-909D-41FC-AC18-B1C7684EB9C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2C8028F-DFEE-4DFB-A12B-270499D30B8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FF750F0-F197-465A-B1A9-0C068CF8FF11}"/>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5" name="Alt Bilgi Yer Tutucusu 4">
            <a:extLst>
              <a:ext uri="{FF2B5EF4-FFF2-40B4-BE49-F238E27FC236}">
                <a16:creationId xmlns:a16="http://schemas.microsoft.com/office/drawing/2014/main" id="{ED3B7FE6-40D7-4C0E-B7C0-86A4802C001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71B48CD-D8A3-4E93-AD7F-B780E1EF1F94}"/>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359256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57D129-F79C-40E1-951A-8A9B5B2993E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034263E-6ABD-49A0-9476-2D02ED23E7E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CAD383D-7EFD-4FE2-A3FD-2B4264144A77}"/>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5" name="Alt Bilgi Yer Tutucusu 4">
            <a:extLst>
              <a:ext uri="{FF2B5EF4-FFF2-40B4-BE49-F238E27FC236}">
                <a16:creationId xmlns:a16="http://schemas.microsoft.com/office/drawing/2014/main" id="{D87FBDF6-BDA9-47FA-A014-47242228D91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C24239D-A94B-4A59-8573-38B0B248A7FE}"/>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682204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2EA8A9-B495-48F7-9AEE-88E3F9DC5D3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AB3EC06-1E7E-49BB-8360-78F9F11898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D6B6C16C-906C-4A1B-9C8C-6A0942DB6FA1}"/>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5" name="Alt Bilgi Yer Tutucusu 4">
            <a:extLst>
              <a:ext uri="{FF2B5EF4-FFF2-40B4-BE49-F238E27FC236}">
                <a16:creationId xmlns:a16="http://schemas.microsoft.com/office/drawing/2014/main" id="{1F89976C-0F34-4943-8DBD-CC9579380C4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019C5C1-F71A-4FA0-B29F-1256772968EE}"/>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242428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0CF292-FB2E-454F-8F4E-151735092C1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52DEA1E-EC47-408D-BCDE-6DCB2955FE6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E77397F-59B5-4D5B-A97D-EA366C2969A7}"/>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0405272-E1D2-4C86-A86A-D1562E82C51D}"/>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6" name="Alt Bilgi Yer Tutucusu 5">
            <a:extLst>
              <a:ext uri="{FF2B5EF4-FFF2-40B4-BE49-F238E27FC236}">
                <a16:creationId xmlns:a16="http://schemas.microsoft.com/office/drawing/2014/main" id="{D61B96E2-522C-48DB-B3B0-F5ECF928CC2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3AC0363-4516-4C0C-999D-A217C0100A6C}"/>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427876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A9D1C6-1D68-4583-978E-677B5A62CDFE}"/>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1620D16-3AA5-498C-A01E-1268F549C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5041A1F-2B82-453C-A87F-1E24A8AC656E}"/>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76604AE-170A-4C52-B9CA-985954B25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7A19FE4-2B6F-433D-A015-0A64EF4CE7B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EDF8BFE-3BC3-4769-8069-C5A95C0A8DD0}"/>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8" name="Alt Bilgi Yer Tutucusu 7">
            <a:extLst>
              <a:ext uri="{FF2B5EF4-FFF2-40B4-BE49-F238E27FC236}">
                <a16:creationId xmlns:a16="http://schemas.microsoft.com/office/drawing/2014/main" id="{20957795-92A7-496C-B845-D33F42CB76C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6C43B98-6606-4D55-A227-528594384B5D}"/>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69318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442B3B-BCCD-4618-9742-5DF82B17BE9F}"/>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C7F1911-6EB0-4CE4-A61F-E1F81A8CC04F}"/>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4" name="Alt Bilgi Yer Tutucusu 3">
            <a:extLst>
              <a:ext uri="{FF2B5EF4-FFF2-40B4-BE49-F238E27FC236}">
                <a16:creationId xmlns:a16="http://schemas.microsoft.com/office/drawing/2014/main" id="{ED7E274E-C5BA-4076-9FE8-45BD5A71F5A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48FA4E5-9DFF-49C4-B96E-3D779E99D413}"/>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244533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6757518-1A2A-4633-B5DF-28A6F8FC018E}"/>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3" name="Alt Bilgi Yer Tutucusu 2">
            <a:extLst>
              <a:ext uri="{FF2B5EF4-FFF2-40B4-BE49-F238E27FC236}">
                <a16:creationId xmlns:a16="http://schemas.microsoft.com/office/drawing/2014/main" id="{A74DD145-91FC-4377-A213-5E74573D9B6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42A316D-F524-4217-9628-12EC59E347F8}"/>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174429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710213-7AE8-4C98-AEAF-69AF3464CB5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E764BC8-C654-4E61-B15A-11D72CF02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733CED4F-8B32-4404-AFAE-9A5ACEE58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71D175A-CE1A-48D7-A1B8-3054BF271704}"/>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6" name="Alt Bilgi Yer Tutucusu 5">
            <a:extLst>
              <a:ext uri="{FF2B5EF4-FFF2-40B4-BE49-F238E27FC236}">
                <a16:creationId xmlns:a16="http://schemas.microsoft.com/office/drawing/2014/main" id="{36975142-25F7-4AA8-B59F-4835FB1308E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70F1066-57B4-4BF5-BAA3-B7D2BD041F30}"/>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987779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675A2A-4E7D-426C-8D48-27DACEDCB43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6F02AA2-534D-416D-A78F-637D12DCAD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012F77F-5506-4F48-A88D-C86CB11CA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123F6CA-ABD1-4ACC-9673-BB257E18380A}"/>
              </a:ext>
            </a:extLst>
          </p:cNvPr>
          <p:cNvSpPr>
            <a:spLocks noGrp="1"/>
          </p:cNvSpPr>
          <p:nvPr>
            <p:ph type="dt" sz="half" idx="10"/>
          </p:nvPr>
        </p:nvSpPr>
        <p:spPr/>
        <p:txBody>
          <a:bodyPr/>
          <a:lstStyle/>
          <a:p>
            <a:fld id="{50440542-B016-4B6D-A5E9-3D9B86926F65}" type="datetimeFigureOut">
              <a:rPr lang="tr-TR" smtClean="0"/>
              <a:t>14.11.2023</a:t>
            </a:fld>
            <a:endParaRPr lang="tr-TR"/>
          </a:p>
        </p:txBody>
      </p:sp>
      <p:sp>
        <p:nvSpPr>
          <p:cNvPr id="6" name="Alt Bilgi Yer Tutucusu 5">
            <a:extLst>
              <a:ext uri="{FF2B5EF4-FFF2-40B4-BE49-F238E27FC236}">
                <a16:creationId xmlns:a16="http://schemas.microsoft.com/office/drawing/2014/main" id="{9FBE2DAF-0947-4014-8006-A6D917C6247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C0FF9BA-11CD-4096-A51B-582F8066F70F}"/>
              </a:ext>
            </a:extLst>
          </p:cNvPr>
          <p:cNvSpPr>
            <a:spLocks noGrp="1"/>
          </p:cNvSpPr>
          <p:nvPr>
            <p:ph type="sldNum" sz="quarter" idx="12"/>
          </p:nvPr>
        </p:nvSpPr>
        <p:spPr/>
        <p:txBody>
          <a:bodyPr/>
          <a:lstStyle/>
          <a:p>
            <a:fld id="{2F7A8A6B-C876-47CA-A587-3B285F4520FF}" type="slidenum">
              <a:rPr lang="tr-TR" smtClean="0"/>
              <a:t>‹#›</a:t>
            </a:fld>
            <a:endParaRPr lang="tr-TR"/>
          </a:p>
        </p:txBody>
      </p:sp>
    </p:spTree>
    <p:extLst>
      <p:ext uri="{BB962C8B-B14F-4D97-AF65-F5344CB8AC3E}">
        <p14:creationId xmlns:p14="http://schemas.microsoft.com/office/powerpoint/2010/main" val="1640040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9708E48-9445-4A33-BF83-509DAA85EC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D1EDF0B-AD83-49A5-B712-98BB8EC479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9F3879-88ED-4B85-97E8-AA6DA6BBBE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40542-B016-4B6D-A5E9-3D9B86926F65}" type="datetimeFigureOut">
              <a:rPr lang="tr-TR" smtClean="0"/>
              <a:t>14.11.2023</a:t>
            </a:fld>
            <a:endParaRPr lang="tr-TR"/>
          </a:p>
        </p:txBody>
      </p:sp>
      <p:sp>
        <p:nvSpPr>
          <p:cNvPr id="5" name="Alt Bilgi Yer Tutucusu 4">
            <a:extLst>
              <a:ext uri="{FF2B5EF4-FFF2-40B4-BE49-F238E27FC236}">
                <a16:creationId xmlns:a16="http://schemas.microsoft.com/office/drawing/2014/main" id="{5384C0BC-F3B2-4394-93D4-677A7535D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6C48B109-BC3D-4C4F-89B2-06118D7566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A8A6B-C876-47CA-A587-3B285F4520FF}" type="slidenum">
              <a:rPr lang="tr-TR" smtClean="0"/>
              <a:t>‹#›</a:t>
            </a:fld>
            <a:endParaRPr lang="tr-TR"/>
          </a:p>
        </p:txBody>
      </p:sp>
    </p:spTree>
    <p:extLst>
      <p:ext uri="{BB962C8B-B14F-4D97-AF65-F5344CB8AC3E}">
        <p14:creationId xmlns:p14="http://schemas.microsoft.com/office/powerpoint/2010/main" val="1592838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ADCB40-F51D-42D0-8F0D-DA66B2A13A88}"/>
              </a:ext>
            </a:extLst>
          </p:cNvPr>
          <p:cNvSpPr>
            <a:spLocks noGrp="1"/>
          </p:cNvSpPr>
          <p:nvPr>
            <p:ph type="ctrTitle"/>
          </p:nvPr>
        </p:nvSpPr>
        <p:spPr/>
        <p:txBody>
          <a:bodyPr>
            <a:normAutofit fontScale="90000"/>
          </a:bodyPr>
          <a:lstStyle/>
          <a:p>
            <a:r>
              <a:rPr lang="tr-TR" b="1" dirty="0">
                <a:effectLst>
                  <a:outerShdw blurRad="38100" dist="38100" dir="2700000" algn="tl">
                    <a:srgbClr val="000000">
                      <a:alpha val="43137"/>
                    </a:srgbClr>
                  </a:outerShdw>
                </a:effectLst>
              </a:rPr>
              <a:t>AKILCI LABORATUVAR KULLANIMI</a:t>
            </a:r>
            <a:br>
              <a:rPr lang="tr-TR" b="1" dirty="0">
                <a:effectLst>
                  <a:outerShdw blurRad="38100" dist="38100" dir="2700000" algn="tl">
                    <a:srgbClr val="000000">
                      <a:alpha val="43137"/>
                    </a:srgbClr>
                  </a:outerShdw>
                </a:effectLst>
              </a:rPr>
            </a:br>
            <a:r>
              <a:rPr lang="tr-TR" b="1" dirty="0">
                <a:effectLst>
                  <a:outerShdw blurRad="38100" dist="38100" dir="2700000" algn="tl">
                    <a:srgbClr val="000000">
                      <a:alpha val="43137"/>
                    </a:srgbClr>
                  </a:outerShdw>
                </a:effectLst>
              </a:rPr>
              <a:t>BİYOKİMYA</a:t>
            </a:r>
          </a:p>
        </p:txBody>
      </p:sp>
      <p:sp>
        <p:nvSpPr>
          <p:cNvPr id="3" name="Alt Başlık 2">
            <a:extLst>
              <a:ext uri="{FF2B5EF4-FFF2-40B4-BE49-F238E27FC236}">
                <a16:creationId xmlns:a16="http://schemas.microsoft.com/office/drawing/2014/main" id="{983D9628-CB67-4F5F-A861-92F5D78FBEBE}"/>
              </a:ext>
            </a:extLst>
          </p:cNvPr>
          <p:cNvSpPr>
            <a:spLocks noGrp="1"/>
          </p:cNvSpPr>
          <p:nvPr>
            <p:ph type="subTitle" idx="1"/>
          </p:nvPr>
        </p:nvSpPr>
        <p:spPr>
          <a:xfrm>
            <a:off x="1524000" y="4690174"/>
            <a:ext cx="9144000" cy="1655762"/>
          </a:xfrm>
        </p:spPr>
        <p:txBody>
          <a:bodyPr/>
          <a:lstStyle/>
          <a:p>
            <a:endParaRPr lang="tr-TR" sz="2400" dirty="0">
              <a:solidFill>
                <a:srgbClr val="FFFFFF"/>
              </a:solidFill>
            </a:endParaRPr>
          </a:p>
          <a:p>
            <a:r>
              <a:rPr lang="tr-TR" sz="2400" dirty="0" err="1">
                <a:solidFill>
                  <a:schemeClr val="tx1">
                    <a:lumMod val="95000"/>
                    <a:lumOff val="5000"/>
                  </a:schemeClr>
                </a:solidFill>
              </a:rPr>
              <a:t>Araş</a:t>
            </a:r>
            <a:r>
              <a:rPr lang="tr-TR" sz="2400" dirty="0">
                <a:solidFill>
                  <a:schemeClr val="tx1">
                    <a:lumMod val="95000"/>
                    <a:lumOff val="5000"/>
                  </a:schemeClr>
                </a:solidFill>
              </a:rPr>
              <a:t>. Gör. Dr. İlayda KARAÇAY</a:t>
            </a:r>
          </a:p>
          <a:p>
            <a:r>
              <a:rPr lang="tr-TR" sz="2400" dirty="0">
                <a:solidFill>
                  <a:schemeClr val="tx1">
                    <a:lumMod val="95000"/>
                    <a:lumOff val="5000"/>
                  </a:schemeClr>
                </a:solidFill>
              </a:rPr>
              <a:t> KTÜ Aile Hekimliği Anabilim Dalı</a:t>
            </a:r>
          </a:p>
          <a:p>
            <a:endParaRPr lang="tr-TR" dirty="0"/>
          </a:p>
        </p:txBody>
      </p:sp>
    </p:spTree>
    <p:extLst>
      <p:ext uri="{BB962C8B-B14F-4D97-AF65-F5344CB8AC3E}">
        <p14:creationId xmlns:p14="http://schemas.microsoft.com/office/powerpoint/2010/main" val="2799625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pPr algn="ctr"/>
            <a:r>
              <a:rPr lang="tr-TR" b="1" dirty="0">
                <a:solidFill>
                  <a:srgbClr val="FF0000"/>
                </a:solidFill>
                <a:latin typeface="+mn-lt"/>
              </a:rPr>
              <a:t>Hastaların Test Öncesi Dikkat Etmesi Gerekenler</a:t>
            </a:r>
          </a:p>
        </p:txBody>
      </p:sp>
      <p:sp>
        <p:nvSpPr>
          <p:cNvPr id="4" name="İçerik Yer Tutucusu 3">
            <a:extLst>
              <a:ext uri="{FF2B5EF4-FFF2-40B4-BE49-F238E27FC236}">
                <a16:creationId xmlns:a16="http://schemas.microsoft.com/office/drawing/2014/main" id="{1ED47CD5-BE39-463D-8E92-690B4B238EF8}"/>
              </a:ext>
            </a:extLst>
          </p:cNvPr>
          <p:cNvSpPr>
            <a:spLocks noGrp="1"/>
          </p:cNvSpPr>
          <p:nvPr>
            <p:ph idx="1"/>
          </p:nvPr>
        </p:nvSpPr>
        <p:spPr>
          <a:xfrm>
            <a:off x="1097280" y="1845733"/>
            <a:ext cx="10058400" cy="4432121"/>
          </a:xfrm>
        </p:spPr>
        <p:txBody>
          <a:bodyPr>
            <a:normAutofit fontScale="85000" lnSpcReduction="20000"/>
          </a:bodyPr>
          <a:lstStyle/>
          <a:p>
            <a:pPr marL="0" indent="0" algn="just">
              <a:lnSpc>
                <a:spcPct val="150000"/>
              </a:lnSpc>
              <a:buNone/>
            </a:pPr>
            <a:r>
              <a:rPr lang="tr-TR" dirty="0">
                <a:sym typeface="Wingdings" panose="05000000000000000000" pitchFamily="2" charset="2"/>
              </a:rPr>
              <a:t></a:t>
            </a:r>
            <a:r>
              <a:rPr lang="tr-TR" dirty="0"/>
              <a:t>Sabah, 10-12 saat açlık sonrası kan verilmeli</a:t>
            </a:r>
          </a:p>
          <a:p>
            <a:pPr marL="0" indent="0" algn="just">
              <a:lnSpc>
                <a:spcPct val="150000"/>
              </a:lnSpc>
              <a:buNone/>
            </a:pPr>
            <a:r>
              <a:rPr lang="tr-TR" dirty="0">
                <a:sym typeface="Wingdings" panose="05000000000000000000" pitchFamily="2" charset="2"/>
              </a:rPr>
              <a:t></a:t>
            </a:r>
            <a:r>
              <a:rPr lang="tr-TR" dirty="0"/>
              <a:t>Hastaneye gelmeden önce ağır ve zorlayıcı egzersiz yapılmamalı</a:t>
            </a:r>
          </a:p>
          <a:p>
            <a:pPr marL="0" indent="0" algn="just">
              <a:lnSpc>
                <a:spcPct val="150000"/>
              </a:lnSpc>
              <a:buNone/>
            </a:pPr>
            <a:r>
              <a:rPr lang="tr-TR" dirty="0">
                <a:sym typeface="Wingdings" panose="05000000000000000000" pitchFamily="2" charset="2"/>
              </a:rPr>
              <a:t></a:t>
            </a:r>
            <a:r>
              <a:rPr lang="tr-TR" dirty="0"/>
              <a:t>İlaç tedavisinin sürdüğü durumlarda mümkünse sabah ilaçlar kullanılmadan önce kan alınmalı</a:t>
            </a:r>
          </a:p>
          <a:p>
            <a:pPr marL="0" indent="0" algn="just">
              <a:lnSpc>
                <a:spcPct val="150000"/>
              </a:lnSpc>
              <a:buNone/>
            </a:pPr>
            <a:r>
              <a:rPr lang="tr-TR" dirty="0">
                <a:sym typeface="Wingdings" panose="05000000000000000000" pitchFamily="2" charset="2"/>
              </a:rPr>
              <a:t></a:t>
            </a:r>
            <a:r>
              <a:rPr lang="tr-TR" dirty="0" err="1"/>
              <a:t>Lipid</a:t>
            </a:r>
            <a:r>
              <a:rPr lang="tr-TR" dirty="0"/>
              <a:t> ( Kolesterol, TG, HDL, LDL ) Analizi Öncesi Bilinmesi Gerekenler</a:t>
            </a:r>
          </a:p>
          <a:p>
            <a:pPr lvl="1" algn="just">
              <a:lnSpc>
                <a:spcPct val="150000"/>
              </a:lnSpc>
              <a:buFont typeface="Wingdings" panose="05000000000000000000" pitchFamily="2" charset="2"/>
              <a:buChar char="§"/>
            </a:pPr>
            <a:r>
              <a:rPr lang="tr-TR" dirty="0"/>
              <a:t>En az 3 hafta süresince beslenme alışkanlıklarının değiştirilmemesi</a:t>
            </a:r>
          </a:p>
          <a:p>
            <a:pPr lvl="1" algn="just">
              <a:lnSpc>
                <a:spcPct val="150000"/>
              </a:lnSpc>
              <a:buFont typeface="Wingdings" panose="05000000000000000000" pitchFamily="2" charset="2"/>
              <a:buChar char="§"/>
            </a:pPr>
            <a:r>
              <a:rPr lang="tr-TR" dirty="0"/>
              <a:t>Kilonun sabit olarak korunması (ani kilo değişikliklerinden kaçınılması)</a:t>
            </a:r>
          </a:p>
          <a:p>
            <a:pPr lvl="1" algn="just">
              <a:lnSpc>
                <a:spcPct val="150000"/>
              </a:lnSpc>
              <a:buFont typeface="Wingdings" panose="05000000000000000000" pitchFamily="2" charset="2"/>
              <a:buChar char="§"/>
            </a:pPr>
            <a:r>
              <a:rPr lang="tr-TR" dirty="0"/>
              <a:t>3 gün öncesinden itibaren alkol alınmaması önerilir.</a:t>
            </a:r>
          </a:p>
        </p:txBody>
      </p:sp>
    </p:spTree>
    <p:extLst>
      <p:ext uri="{BB962C8B-B14F-4D97-AF65-F5344CB8AC3E}">
        <p14:creationId xmlns:p14="http://schemas.microsoft.com/office/powerpoint/2010/main" val="18145244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4696AB-E767-4845-B43F-C6131BDC5918}"/>
              </a:ext>
            </a:extLst>
          </p:cNvPr>
          <p:cNvSpPr>
            <a:spLocks noGrp="1"/>
          </p:cNvSpPr>
          <p:nvPr>
            <p:ph type="title"/>
          </p:nvPr>
        </p:nvSpPr>
        <p:spPr/>
        <p:txBody>
          <a:bodyPr/>
          <a:lstStyle/>
          <a:p>
            <a:r>
              <a:rPr lang="tr-TR" b="1" dirty="0">
                <a:solidFill>
                  <a:srgbClr val="FF0000"/>
                </a:solidFill>
                <a:latin typeface="+mn-lt"/>
              </a:rPr>
              <a:t>PROKALSİTONİN</a:t>
            </a:r>
            <a:endParaRPr lang="tr-TR" dirty="0">
              <a:latin typeface="+mn-lt"/>
            </a:endParaRPr>
          </a:p>
        </p:txBody>
      </p:sp>
      <p:sp>
        <p:nvSpPr>
          <p:cNvPr id="3" name="İçerik Yer Tutucusu 2">
            <a:extLst>
              <a:ext uri="{FF2B5EF4-FFF2-40B4-BE49-F238E27FC236}">
                <a16:creationId xmlns:a16="http://schemas.microsoft.com/office/drawing/2014/main" id="{049F397C-021C-4365-AD91-772FF2E1C7AA}"/>
              </a:ext>
            </a:extLst>
          </p:cNvPr>
          <p:cNvSpPr>
            <a:spLocks noGrp="1"/>
          </p:cNvSpPr>
          <p:nvPr>
            <p:ph idx="1"/>
          </p:nvPr>
        </p:nvSpPr>
        <p:spPr/>
        <p:txBody>
          <a:bodyPr>
            <a:normAutofit/>
          </a:bodyPr>
          <a:lstStyle/>
          <a:p>
            <a:pPr marL="0" indent="0">
              <a:buNone/>
            </a:pPr>
            <a:r>
              <a:rPr lang="tr-TR" sz="2400" b="0" i="0" dirty="0">
                <a:effectLst/>
                <a:sym typeface="Wingdings" panose="05000000000000000000" pitchFamily="2" charset="2"/>
              </a:rPr>
              <a:t></a:t>
            </a:r>
            <a:r>
              <a:rPr lang="tr-TR" sz="2400" b="0" i="0" dirty="0">
                <a:effectLst/>
              </a:rPr>
              <a:t>PCT </a:t>
            </a:r>
            <a:r>
              <a:rPr lang="tr-TR" sz="2400" b="0" i="0" dirty="0" err="1">
                <a:effectLst/>
              </a:rPr>
              <a:t>inflamasyondan</a:t>
            </a:r>
            <a:r>
              <a:rPr lang="tr-TR" sz="2400" b="0" i="0" dirty="0">
                <a:effectLst/>
              </a:rPr>
              <a:t> 4 saat sonra artmaya başlar ve yaklaşık 6 saat içinde pik yapar, </a:t>
            </a:r>
            <a:r>
              <a:rPr lang="tr-TR" sz="2400" b="0" i="0" dirty="0" err="1">
                <a:effectLst/>
              </a:rPr>
              <a:t>inflamasyon</a:t>
            </a:r>
            <a:r>
              <a:rPr lang="tr-TR" sz="2400" b="0" i="0" dirty="0">
                <a:effectLst/>
              </a:rPr>
              <a:t> kontrol altına alındıktan sonra hızla normal değerlerine döner. </a:t>
            </a:r>
          </a:p>
          <a:p>
            <a:endParaRPr lang="tr-TR" sz="2400" b="0" i="0" dirty="0">
              <a:effectLst/>
            </a:endParaRPr>
          </a:p>
          <a:p>
            <a:pPr marL="0" indent="0">
              <a:buNone/>
            </a:pPr>
            <a:r>
              <a:rPr lang="tr-TR" sz="2400" b="0" i="0" dirty="0">
                <a:effectLst/>
                <a:sym typeface="Wingdings" panose="05000000000000000000" pitchFamily="2" charset="2"/>
              </a:rPr>
              <a:t></a:t>
            </a:r>
            <a:r>
              <a:rPr lang="tr-TR" sz="2400" b="0" i="0" dirty="0">
                <a:effectLst/>
              </a:rPr>
              <a:t>Klinikte ilk 48 saat içinde seri ölçümlerle antibiyotik başlama veya başlamama kararı vermede önemli bir gösterge olarak kabul edilmektedir.*</a:t>
            </a:r>
          </a:p>
          <a:p>
            <a:endParaRPr lang="tr-TR" sz="2400" dirty="0"/>
          </a:p>
          <a:p>
            <a:pPr marL="0" indent="0">
              <a:buNone/>
            </a:pPr>
            <a:r>
              <a:rPr lang="tr-TR" sz="2400" b="0" i="0" dirty="0">
                <a:effectLst/>
                <a:sym typeface="Wingdings" panose="05000000000000000000" pitchFamily="2" charset="2"/>
              </a:rPr>
              <a:t></a:t>
            </a:r>
            <a:r>
              <a:rPr lang="tr-TR" sz="2400" b="0" i="0" dirty="0" err="1">
                <a:effectLst/>
              </a:rPr>
              <a:t>Bakteriyal</a:t>
            </a:r>
            <a:r>
              <a:rPr lang="tr-TR" sz="2400" b="0" i="0" dirty="0">
                <a:effectLst/>
              </a:rPr>
              <a:t> </a:t>
            </a:r>
            <a:r>
              <a:rPr lang="tr-TR" sz="2400" b="0" i="0" dirty="0" err="1">
                <a:effectLst/>
              </a:rPr>
              <a:t>tonsillofaranjitinin</a:t>
            </a:r>
            <a:r>
              <a:rPr lang="tr-TR" sz="2400" b="0" i="0" dirty="0">
                <a:effectLst/>
              </a:rPr>
              <a:t> tespitinde </a:t>
            </a:r>
            <a:r>
              <a:rPr lang="tr-TR" sz="2400" b="0" i="0" dirty="0" err="1">
                <a:effectLst/>
              </a:rPr>
              <a:t>prokalsitoninin</a:t>
            </a:r>
            <a:r>
              <a:rPr lang="tr-TR" sz="2400" b="0" i="0" dirty="0">
                <a:effectLst/>
              </a:rPr>
              <a:t> CRP' ye göre daha fazla </a:t>
            </a:r>
            <a:r>
              <a:rPr lang="tr-TR" sz="2400" b="0" i="0" dirty="0" err="1">
                <a:effectLst/>
              </a:rPr>
              <a:t>spesifiteye</a:t>
            </a:r>
            <a:r>
              <a:rPr lang="tr-TR" sz="2400" b="0" i="0" dirty="0">
                <a:effectLst/>
              </a:rPr>
              <a:t> sahip olduğu bildirilmiştir.**</a:t>
            </a:r>
            <a:endParaRPr lang="tr-TR" sz="2400" dirty="0"/>
          </a:p>
        </p:txBody>
      </p:sp>
      <p:sp>
        <p:nvSpPr>
          <p:cNvPr id="4" name="Alt Bilgi Yer Tutucusu 3">
            <a:extLst>
              <a:ext uri="{FF2B5EF4-FFF2-40B4-BE49-F238E27FC236}">
                <a16:creationId xmlns:a16="http://schemas.microsoft.com/office/drawing/2014/main" id="{7CD355F5-B936-42F8-B8A4-43C594D26CD7}"/>
              </a:ext>
            </a:extLst>
          </p:cNvPr>
          <p:cNvSpPr>
            <a:spLocks noGrp="1"/>
          </p:cNvSpPr>
          <p:nvPr>
            <p:ph type="ftr" sz="quarter" idx="11"/>
          </p:nvPr>
        </p:nvSpPr>
        <p:spPr>
          <a:xfrm>
            <a:off x="704088" y="6176963"/>
            <a:ext cx="11622024" cy="365125"/>
          </a:xfrm>
        </p:spPr>
        <p:txBody>
          <a:bodyPr/>
          <a:lstStyle/>
          <a:p>
            <a:pPr algn="l"/>
            <a:r>
              <a:rPr lang="tr-TR" dirty="0">
                <a:solidFill>
                  <a:srgbClr val="555555"/>
                </a:solidFill>
                <a:latin typeface="Titillium Web" panose="00000500000000000000" pitchFamily="2" charset="-94"/>
              </a:rPr>
              <a:t> </a:t>
            </a:r>
            <a:r>
              <a:rPr lang="tr-TR"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Georgopoulou</a:t>
            </a:r>
            <a:r>
              <a:rPr lang="tr-TR" sz="800" b="0" i="0" u="none" strike="noStrike" dirty="0">
                <a:solidFill>
                  <a:srgbClr val="555555"/>
                </a:solidFill>
                <a:effectLst/>
                <a:latin typeface="Titillium Web" panose="00000500000000000000" pitchFamily="2" charset="-94"/>
              </a:rPr>
              <a:t> AP, </a:t>
            </a:r>
            <a:r>
              <a:rPr lang="tr-TR" sz="800" b="0" i="0" u="none" strike="noStrike" dirty="0" err="1">
                <a:solidFill>
                  <a:srgbClr val="555555"/>
                </a:solidFill>
                <a:effectLst/>
                <a:latin typeface="Titillium Web" panose="00000500000000000000" pitchFamily="2" charset="-94"/>
              </a:rPr>
              <a:t>Savva</a:t>
            </a:r>
            <a:r>
              <a:rPr lang="tr-TR" sz="800" b="0" i="0" u="none" strike="noStrike" dirty="0">
                <a:solidFill>
                  <a:srgbClr val="555555"/>
                </a:solidFill>
                <a:effectLst/>
                <a:latin typeface="Titillium Web" panose="00000500000000000000" pitchFamily="2" charset="-94"/>
              </a:rPr>
              <a:t> A, </a:t>
            </a:r>
            <a:r>
              <a:rPr lang="tr-TR" sz="800" b="0" i="0" u="none" strike="noStrike" dirty="0" err="1">
                <a:solidFill>
                  <a:srgbClr val="555555"/>
                </a:solidFill>
                <a:effectLst/>
                <a:latin typeface="Titillium Web" panose="00000500000000000000" pitchFamily="2" charset="-94"/>
              </a:rPr>
              <a:t>Giamarellos-Bourboulis</a:t>
            </a:r>
            <a:r>
              <a:rPr lang="tr-TR" sz="800" b="0" i="0" u="none" strike="noStrike" dirty="0">
                <a:solidFill>
                  <a:srgbClr val="555555"/>
                </a:solidFill>
                <a:effectLst/>
                <a:latin typeface="Titillium Web" panose="00000500000000000000" pitchFamily="2" charset="-94"/>
              </a:rPr>
              <a:t> EJ, </a:t>
            </a:r>
            <a:r>
              <a:rPr lang="tr-TR" sz="800" b="0" i="0" u="none" strike="noStrike" dirty="0" err="1">
                <a:solidFill>
                  <a:srgbClr val="555555"/>
                </a:solidFill>
                <a:effectLst/>
                <a:latin typeface="Titillium Web" panose="00000500000000000000" pitchFamily="2" charset="-94"/>
              </a:rPr>
              <a:t>Georgitsi</a:t>
            </a:r>
            <a:r>
              <a:rPr lang="tr-TR" sz="800" b="0" i="0" u="none" strike="noStrike" dirty="0">
                <a:solidFill>
                  <a:srgbClr val="555555"/>
                </a:solidFill>
                <a:effectLst/>
                <a:latin typeface="Titillium Web" panose="00000500000000000000" pitchFamily="2" charset="-94"/>
              </a:rPr>
              <a:t> M, </a:t>
            </a:r>
            <a:r>
              <a:rPr lang="tr-TR" sz="800" b="0" i="0" u="none" strike="noStrike" dirty="0" err="1">
                <a:solidFill>
                  <a:srgbClr val="555555"/>
                </a:solidFill>
                <a:effectLst/>
                <a:latin typeface="Titillium Web" panose="00000500000000000000" pitchFamily="2" charset="-94"/>
              </a:rPr>
              <a:t>Raftogiannis</a:t>
            </a:r>
            <a:r>
              <a:rPr lang="tr-TR" sz="800" b="0" i="0" u="none" strike="noStrike" dirty="0">
                <a:solidFill>
                  <a:srgbClr val="555555"/>
                </a:solidFill>
                <a:effectLst/>
                <a:latin typeface="Titillium Web" panose="00000500000000000000" pitchFamily="2" charset="-94"/>
              </a:rPr>
              <a:t> M, </a:t>
            </a:r>
            <a:r>
              <a:rPr lang="tr-TR" sz="800" b="0" i="0" u="none" strike="noStrike" dirty="0" err="1">
                <a:solidFill>
                  <a:srgbClr val="555555"/>
                </a:solidFill>
                <a:effectLst/>
                <a:latin typeface="Titillium Web" panose="00000500000000000000" pitchFamily="2" charset="-94"/>
              </a:rPr>
              <a:t>Antonakos</a:t>
            </a:r>
            <a:r>
              <a:rPr lang="tr-TR" sz="800" b="0" i="0" u="none" strike="noStrike" dirty="0">
                <a:solidFill>
                  <a:srgbClr val="555555"/>
                </a:solidFill>
                <a:effectLst/>
                <a:latin typeface="Titillium Web" panose="00000500000000000000" pitchFamily="2" charset="-94"/>
              </a:rPr>
              <a:t> N, et al. </a:t>
            </a:r>
            <a:r>
              <a:rPr lang="tr-TR" sz="800" b="0" i="0" u="none" strike="noStrike" dirty="0" err="1">
                <a:solidFill>
                  <a:srgbClr val="555555"/>
                </a:solidFill>
                <a:effectLst/>
                <a:latin typeface="Titillium Web" panose="00000500000000000000" pitchFamily="2" charset="-94"/>
              </a:rPr>
              <a:t>Early</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changes</a:t>
            </a:r>
            <a:r>
              <a:rPr lang="tr-TR" sz="800" b="0" i="0" u="none" strike="noStrike" dirty="0">
                <a:solidFill>
                  <a:srgbClr val="555555"/>
                </a:solidFill>
                <a:effectLst/>
                <a:latin typeface="Titillium Web" panose="00000500000000000000" pitchFamily="2" charset="-94"/>
              </a:rPr>
              <a:t> of </a:t>
            </a:r>
            <a:r>
              <a:rPr lang="tr-TR" sz="800" b="0" i="0" u="none" strike="noStrike" dirty="0" err="1">
                <a:solidFill>
                  <a:srgbClr val="555555"/>
                </a:solidFill>
                <a:effectLst/>
                <a:latin typeface="Titillium Web" panose="00000500000000000000" pitchFamily="2" charset="-94"/>
              </a:rPr>
              <a:t>procalcitonin</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may</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advise</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about</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prognosis</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and</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appropriateness</a:t>
            </a:r>
            <a:r>
              <a:rPr lang="tr-TR" sz="800" b="0" i="0" u="none" strike="noStrike" dirty="0">
                <a:solidFill>
                  <a:srgbClr val="555555"/>
                </a:solidFill>
                <a:effectLst/>
                <a:latin typeface="Titillium Web" panose="00000500000000000000" pitchFamily="2" charset="-94"/>
              </a:rPr>
              <a:t> of </a:t>
            </a:r>
            <a:r>
              <a:rPr lang="tr-TR" sz="800" b="0" i="0" u="none" strike="noStrike" dirty="0" err="1">
                <a:solidFill>
                  <a:srgbClr val="555555"/>
                </a:solidFill>
                <a:effectLst/>
                <a:latin typeface="Titillium Web" panose="00000500000000000000" pitchFamily="2" charset="-94"/>
              </a:rPr>
              <a:t>antimicrobial</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therapy</a:t>
            </a:r>
            <a:r>
              <a:rPr lang="tr-TR" sz="800" b="0" i="0" u="none" strike="noStrike" dirty="0">
                <a:solidFill>
                  <a:srgbClr val="555555"/>
                </a:solidFill>
                <a:effectLst/>
                <a:latin typeface="Titillium Web" panose="00000500000000000000" pitchFamily="2" charset="-94"/>
              </a:rPr>
              <a:t> in </a:t>
            </a:r>
            <a:r>
              <a:rPr lang="tr-TR" sz="800" b="0" i="0" u="none" strike="noStrike" dirty="0" err="1">
                <a:solidFill>
                  <a:srgbClr val="555555"/>
                </a:solidFill>
                <a:effectLst/>
                <a:latin typeface="Titillium Web" panose="00000500000000000000" pitchFamily="2" charset="-94"/>
              </a:rPr>
              <a:t>sepsis</a:t>
            </a:r>
            <a:r>
              <a:rPr lang="tr-TR" sz="800" b="0" i="0" u="none" strike="noStrike" dirty="0">
                <a:solidFill>
                  <a:srgbClr val="555555"/>
                </a:solidFill>
                <a:effectLst/>
                <a:latin typeface="Titillium Web" panose="00000500000000000000" pitchFamily="2" charset="-94"/>
              </a:rPr>
              <a:t>. J </a:t>
            </a:r>
            <a:r>
              <a:rPr lang="tr-TR" sz="800" b="0" i="0" u="none" strike="noStrike" dirty="0" err="1">
                <a:solidFill>
                  <a:srgbClr val="555555"/>
                </a:solidFill>
                <a:effectLst/>
                <a:latin typeface="Titillium Web" panose="00000500000000000000" pitchFamily="2" charset="-94"/>
              </a:rPr>
              <a:t>Crit</a:t>
            </a:r>
            <a:r>
              <a:rPr lang="tr-TR" sz="800" b="0" i="0" u="none" strike="noStrike" dirty="0">
                <a:solidFill>
                  <a:srgbClr val="555555"/>
                </a:solidFill>
                <a:effectLst/>
                <a:latin typeface="Titillium Web" panose="00000500000000000000" pitchFamily="2" charset="-94"/>
              </a:rPr>
              <a:t> </a:t>
            </a:r>
            <a:r>
              <a:rPr lang="tr-TR" sz="800" b="0" i="0" u="none" strike="noStrike" dirty="0" err="1">
                <a:solidFill>
                  <a:srgbClr val="555555"/>
                </a:solidFill>
                <a:effectLst/>
                <a:latin typeface="Titillium Web" panose="00000500000000000000" pitchFamily="2" charset="-94"/>
              </a:rPr>
              <a:t>Care</a:t>
            </a:r>
            <a:r>
              <a:rPr lang="tr-TR" sz="800" b="0" i="0" u="none" strike="noStrike" dirty="0">
                <a:solidFill>
                  <a:srgbClr val="555555"/>
                </a:solidFill>
                <a:effectLst/>
                <a:latin typeface="Titillium Web" panose="00000500000000000000" pitchFamily="2" charset="-94"/>
              </a:rPr>
              <a:t> 2011;26:331 </a:t>
            </a:r>
          </a:p>
          <a:p>
            <a:pPr algn="l"/>
            <a:r>
              <a:rPr lang="tr-TR" sz="800" dirty="0"/>
              <a:t>**  </a:t>
            </a:r>
            <a:r>
              <a:rPr lang="tr-TR" sz="800" dirty="0" err="1"/>
              <a:t>Elsammak</a:t>
            </a:r>
            <a:r>
              <a:rPr lang="tr-TR" sz="800" dirty="0"/>
              <a:t> M, Hanna H, </a:t>
            </a:r>
            <a:r>
              <a:rPr lang="tr-TR" sz="800" dirty="0" err="1"/>
              <a:t>Ghazal</a:t>
            </a:r>
            <a:r>
              <a:rPr lang="tr-TR" sz="800" dirty="0"/>
              <a:t> A, </a:t>
            </a:r>
            <a:r>
              <a:rPr lang="tr-TR" sz="800" dirty="0" err="1"/>
              <a:t>Edeen</a:t>
            </a:r>
            <a:r>
              <a:rPr lang="tr-TR" sz="800" dirty="0"/>
              <a:t> FB, Kandil M. Pediatr </a:t>
            </a:r>
            <a:r>
              <a:rPr lang="tr-TR" sz="800" dirty="0" err="1"/>
              <a:t>Infect</a:t>
            </a:r>
            <a:r>
              <a:rPr lang="tr-TR" sz="800" dirty="0"/>
              <a:t> </a:t>
            </a:r>
            <a:r>
              <a:rPr lang="tr-TR" sz="800" dirty="0" err="1"/>
              <a:t>Dis</a:t>
            </a:r>
            <a:r>
              <a:rPr lang="tr-TR" sz="800" dirty="0"/>
              <a:t> J. 2006 Feb;25(2):174-6</a:t>
            </a:r>
            <a:r>
              <a:rPr lang="tr-TR" dirty="0"/>
              <a:t>.</a:t>
            </a:r>
          </a:p>
        </p:txBody>
      </p:sp>
    </p:spTree>
    <p:extLst>
      <p:ext uri="{BB962C8B-B14F-4D97-AF65-F5344CB8AC3E}">
        <p14:creationId xmlns:p14="http://schemas.microsoft.com/office/powerpoint/2010/main" val="348282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850DAA-EA2A-40A7-8FC2-22D4A6A8F10C}"/>
              </a:ext>
            </a:extLst>
          </p:cNvPr>
          <p:cNvSpPr>
            <a:spLocks noGrp="1"/>
          </p:cNvSpPr>
          <p:nvPr>
            <p:ph type="title"/>
          </p:nvPr>
        </p:nvSpPr>
        <p:spPr/>
        <p:txBody>
          <a:bodyPr/>
          <a:lstStyle/>
          <a:p>
            <a:r>
              <a:rPr lang="tr-TR" b="1" dirty="0">
                <a:solidFill>
                  <a:srgbClr val="FF0000"/>
                </a:solidFill>
                <a:latin typeface="+mn-lt"/>
              </a:rPr>
              <a:t>PROKALSİTONİN</a:t>
            </a:r>
            <a:endParaRPr lang="tr-TR" dirty="0">
              <a:latin typeface="+mn-lt"/>
            </a:endParaRPr>
          </a:p>
        </p:txBody>
      </p:sp>
      <p:sp>
        <p:nvSpPr>
          <p:cNvPr id="3" name="İçerik Yer Tutucusu 2">
            <a:extLst>
              <a:ext uri="{FF2B5EF4-FFF2-40B4-BE49-F238E27FC236}">
                <a16:creationId xmlns:a16="http://schemas.microsoft.com/office/drawing/2014/main" id="{6EB6696B-56D9-48ED-A6E8-6182D01B039D}"/>
              </a:ext>
            </a:extLst>
          </p:cNvPr>
          <p:cNvSpPr>
            <a:spLocks noGrp="1"/>
          </p:cNvSpPr>
          <p:nvPr>
            <p:ph idx="1"/>
          </p:nvPr>
        </p:nvSpPr>
        <p:spPr>
          <a:xfrm>
            <a:off x="838200" y="1825625"/>
            <a:ext cx="5654040" cy="4351338"/>
          </a:xfrm>
        </p:spPr>
        <p:txBody>
          <a:bodyPr/>
          <a:lstStyle/>
          <a:p>
            <a:r>
              <a:rPr lang="tr-TR" dirty="0" err="1"/>
              <a:t>İnfeksiyon</a:t>
            </a:r>
            <a:r>
              <a:rPr lang="tr-TR" dirty="0"/>
              <a:t> dışı durumlarda da artabilir;</a:t>
            </a:r>
          </a:p>
          <a:p>
            <a:pPr marL="0" indent="0">
              <a:buNone/>
            </a:pPr>
            <a:r>
              <a:rPr lang="tr-TR" dirty="0"/>
              <a:t>  - Yanıklar</a:t>
            </a:r>
          </a:p>
          <a:p>
            <a:pPr marL="0" indent="0">
              <a:buNone/>
            </a:pPr>
            <a:r>
              <a:rPr lang="tr-TR" dirty="0"/>
              <a:t>  - Ciddi travma</a:t>
            </a:r>
          </a:p>
          <a:p>
            <a:pPr marL="0" indent="0">
              <a:buNone/>
            </a:pPr>
            <a:r>
              <a:rPr lang="tr-TR" dirty="0"/>
              <a:t>  - Büyük cerrahi işlemler</a:t>
            </a:r>
          </a:p>
          <a:p>
            <a:pPr marL="0" indent="0">
              <a:buNone/>
            </a:pPr>
            <a:r>
              <a:rPr lang="tr-TR" dirty="0"/>
              <a:t>  - Uzamış dolaşım yetmezliği</a:t>
            </a:r>
          </a:p>
          <a:p>
            <a:pPr marL="0" indent="0">
              <a:buNone/>
            </a:pPr>
            <a:endParaRPr lang="tr-TR" dirty="0"/>
          </a:p>
          <a:p>
            <a:pPr marL="0" indent="0">
              <a:buNone/>
            </a:pPr>
            <a:r>
              <a:rPr lang="tr-TR" dirty="0">
                <a:sym typeface="Wingdings" panose="05000000000000000000" pitchFamily="2" charset="2"/>
              </a:rPr>
              <a:t></a:t>
            </a:r>
            <a:r>
              <a:rPr lang="tr-TR" dirty="0"/>
              <a:t> ANCAK SEPSİSDEKİ KADAR YÜKSEK DEĞERLERE ULAŞMAZ.</a:t>
            </a:r>
          </a:p>
        </p:txBody>
      </p:sp>
      <p:pic>
        <p:nvPicPr>
          <p:cNvPr id="4" name="Resim 3">
            <a:extLst>
              <a:ext uri="{FF2B5EF4-FFF2-40B4-BE49-F238E27FC236}">
                <a16:creationId xmlns:a16="http://schemas.microsoft.com/office/drawing/2014/main" id="{203DB584-8CB4-4E58-9FCA-50D7BE231A1F}"/>
              </a:ext>
            </a:extLst>
          </p:cNvPr>
          <p:cNvPicPr>
            <a:picLocks noChangeAspect="1"/>
          </p:cNvPicPr>
          <p:nvPr/>
        </p:nvPicPr>
        <p:blipFill>
          <a:blip r:embed="rId2"/>
          <a:stretch>
            <a:fillRect/>
          </a:stretch>
        </p:blipFill>
        <p:spPr>
          <a:xfrm>
            <a:off x="5952744" y="1580291"/>
            <a:ext cx="6023136" cy="3697417"/>
          </a:xfrm>
          <a:prstGeom prst="rect">
            <a:avLst/>
          </a:prstGeom>
        </p:spPr>
      </p:pic>
    </p:spTree>
    <p:extLst>
      <p:ext uri="{BB962C8B-B14F-4D97-AF65-F5344CB8AC3E}">
        <p14:creationId xmlns:p14="http://schemas.microsoft.com/office/powerpoint/2010/main" val="3198614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16F754-DF41-40E6-B1E9-88E4B1BD605B}"/>
              </a:ext>
            </a:extLst>
          </p:cNvPr>
          <p:cNvSpPr>
            <a:spLocks noGrp="1"/>
          </p:cNvSpPr>
          <p:nvPr>
            <p:ph type="title"/>
          </p:nvPr>
        </p:nvSpPr>
        <p:spPr/>
        <p:txBody>
          <a:bodyPr/>
          <a:lstStyle/>
          <a:p>
            <a:r>
              <a:rPr lang="tr-TR" b="1" dirty="0">
                <a:solidFill>
                  <a:srgbClr val="FF0000"/>
                </a:solidFill>
                <a:latin typeface="+mn-lt"/>
              </a:rPr>
              <a:t>ERİTROSİT SEDİMENTASYON HIZI</a:t>
            </a:r>
          </a:p>
        </p:txBody>
      </p:sp>
      <p:sp>
        <p:nvSpPr>
          <p:cNvPr id="3" name="İçerik Yer Tutucusu 2">
            <a:extLst>
              <a:ext uri="{FF2B5EF4-FFF2-40B4-BE49-F238E27FC236}">
                <a16:creationId xmlns:a16="http://schemas.microsoft.com/office/drawing/2014/main" id="{72CD91D2-D8C8-4BD4-B9B1-5D313C396C64}"/>
              </a:ext>
            </a:extLst>
          </p:cNvPr>
          <p:cNvSpPr>
            <a:spLocks noGrp="1"/>
          </p:cNvSpPr>
          <p:nvPr>
            <p:ph idx="1"/>
          </p:nvPr>
        </p:nvSpPr>
        <p:spPr/>
        <p:txBody>
          <a:bodyPr>
            <a:normAutofit fontScale="70000" lnSpcReduction="20000"/>
          </a:bodyPr>
          <a:lstStyle/>
          <a:p>
            <a:pPr marL="0" indent="0" algn="just">
              <a:buNone/>
            </a:pPr>
            <a:r>
              <a:rPr lang="tr-TR" b="0" i="0" dirty="0">
                <a:effectLst/>
                <a:sym typeface="Wingdings" panose="05000000000000000000" pitchFamily="2" charset="2"/>
              </a:rPr>
              <a:t></a:t>
            </a:r>
            <a:r>
              <a:rPr lang="tr-TR" b="0" i="0" dirty="0">
                <a:effectLst/>
              </a:rPr>
              <a:t>Eritrosit sedimantasyon hızı (ESH) akut faz yanıtını değerlendirmede kullanılan testlerden biridir. </a:t>
            </a:r>
          </a:p>
          <a:p>
            <a:pPr algn="just"/>
            <a:endParaRPr lang="tr-TR" b="0" i="0" dirty="0">
              <a:effectLst/>
            </a:endParaRPr>
          </a:p>
          <a:p>
            <a:pPr marL="0" indent="0" algn="just">
              <a:buNone/>
            </a:pPr>
            <a:r>
              <a:rPr lang="tr-TR" b="0" i="0" dirty="0">
                <a:effectLst/>
                <a:sym typeface="Wingdings" panose="05000000000000000000" pitchFamily="2" charset="2"/>
              </a:rPr>
              <a:t></a:t>
            </a:r>
            <a:r>
              <a:rPr lang="tr-TR" b="0" i="0" dirty="0">
                <a:effectLst/>
              </a:rPr>
              <a:t>ESH </a:t>
            </a:r>
            <a:r>
              <a:rPr lang="tr-TR" b="0" i="0" dirty="0" err="1">
                <a:effectLst/>
              </a:rPr>
              <a:t>inflamasyonun</a:t>
            </a:r>
            <a:r>
              <a:rPr lang="tr-TR" b="0" i="0" dirty="0">
                <a:effectLst/>
              </a:rPr>
              <a:t> başlangıcından 24 saat sonra yükselir ve düzelme bir ay kadar sürebilir. </a:t>
            </a:r>
          </a:p>
          <a:p>
            <a:pPr algn="just"/>
            <a:endParaRPr lang="tr-TR" b="0" i="0" dirty="0">
              <a:effectLst/>
            </a:endParaRPr>
          </a:p>
          <a:p>
            <a:pPr marL="0" indent="0" algn="just">
              <a:buNone/>
            </a:pPr>
            <a:r>
              <a:rPr lang="tr-TR" b="0" i="0" dirty="0">
                <a:effectLst/>
                <a:sym typeface="Wingdings" panose="05000000000000000000" pitchFamily="2" charset="2"/>
              </a:rPr>
              <a:t></a:t>
            </a:r>
            <a:r>
              <a:rPr lang="tr-TR" b="0" i="0" dirty="0">
                <a:effectLst/>
              </a:rPr>
              <a:t>Testin esası </a:t>
            </a:r>
            <a:r>
              <a:rPr lang="tr-TR" b="0" i="0" dirty="0" err="1">
                <a:effectLst/>
              </a:rPr>
              <a:t>antikoagülan</a:t>
            </a:r>
            <a:r>
              <a:rPr lang="tr-TR" b="0" i="0" dirty="0">
                <a:effectLst/>
              </a:rPr>
              <a:t> eklenmiş, iyi karıştırılmış </a:t>
            </a:r>
            <a:r>
              <a:rPr lang="tr-TR" b="0" i="0" dirty="0" err="1">
                <a:effectLst/>
              </a:rPr>
              <a:t>venöz</a:t>
            </a:r>
            <a:r>
              <a:rPr lang="tr-TR" b="0" i="0" dirty="0">
                <a:effectLst/>
              </a:rPr>
              <a:t> kan, özel tüpte dik pozisyonda tutulduğunda, eritrositler plazmadan daha fazla özgül ağırlığa sahip olduklarından yer çekimi etkisi ile aşağı doğru çökmesidir. Eritrositlerin çökme hızı en çok fibrinojen düzeyinden, daha az olarak da diğer globülin düzeyinden etkilenir. Birçok durumdan etkilediğinden </a:t>
            </a:r>
            <a:r>
              <a:rPr lang="tr-TR" b="1" i="0" dirty="0" err="1">
                <a:effectLst/>
              </a:rPr>
              <a:t>nonspesifik</a:t>
            </a:r>
            <a:r>
              <a:rPr lang="tr-TR" b="0" i="0" dirty="0">
                <a:effectLst/>
              </a:rPr>
              <a:t> bir testtir. </a:t>
            </a:r>
          </a:p>
          <a:p>
            <a:pPr algn="just"/>
            <a:endParaRPr lang="tr-TR" b="0" i="0" dirty="0">
              <a:effectLst/>
            </a:endParaRPr>
          </a:p>
          <a:p>
            <a:pPr marL="0" indent="0" algn="just">
              <a:buNone/>
            </a:pPr>
            <a:r>
              <a:rPr lang="tr-TR" b="0" i="0" dirty="0">
                <a:effectLst/>
                <a:sym typeface="Wingdings" panose="05000000000000000000" pitchFamily="2" charset="2"/>
              </a:rPr>
              <a:t></a:t>
            </a:r>
            <a:r>
              <a:rPr lang="tr-TR" b="0" i="0" dirty="0">
                <a:effectLst/>
              </a:rPr>
              <a:t>Daha hassas </a:t>
            </a:r>
            <a:r>
              <a:rPr lang="tr-TR" b="0" i="0" dirty="0" err="1">
                <a:effectLst/>
              </a:rPr>
              <a:t>laboratuar</a:t>
            </a:r>
            <a:r>
              <a:rPr lang="tr-TR" b="0" i="0" dirty="0">
                <a:effectLst/>
              </a:rPr>
              <a:t> testlerinin geliştirilmesi yaygın kullanımını azaltmıştır. </a:t>
            </a:r>
          </a:p>
          <a:p>
            <a:pPr algn="just"/>
            <a:endParaRPr lang="tr-TR" b="0" i="0" dirty="0">
              <a:effectLst/>
            </a:endParaRPr>
          </a:p>
          <a:p>
            <a:pPr marL="0" indent="0" algn="just">
              <a:buNone/>
            </a:pPr>
            <a:r>
              <a:rPr lang="tr-TR" b="0" i="0" dirty="0">
                <a:effectLst/>
                <a:sym typeface="Wingdings" panose="05000000000000000000" pitchFamily="2" charset="2"/>
              </a:rPr>
              <a:t></a:t>
            </a:r>
            <a:r>
              <a:rPr lang="tr-TR" b="0" i="0" dirty="0" err="1">
                <a:effectLst/>
              </a:rPr>
              <a:t>Temporal</a:t>
            </a:r>
            <a:r>
              <a:rPr lang="tr-TR" b="0" i="0" dirty="0">
                <a:effectLst/>
              </a:rPr>
              <a:t> arterit ve </a:t>
            </a:r>
            <a:r>
              <a:rPr lang="tr-TR" b="0" i="0" dirty="0" err="1">
                <a:effectLst/>
              </a:rPr>
              <a:t>polimyaljiya</a:t>
            </a:r>
            <a:r>
              <a:rPr lang="tr-TR" b="0" i="0" dirty="0">
                <a:effectLst/>
              </a:rPr>
              <a:t> </a:t>
            </a:r>
            <a:r>
              <a:rPr lang="tr-TR" b="0" i="0" dirty="0" err="1">
                <a:effectLst/>
              </a:rPr>
              <a:t>romatika</a:t>
            </a:r>
            <a:r>
              <a:rPr lang="tr-TR" b="0" i="0" dirty="0">
                <a:effectLst/>
              </a:rPr>
              <a:t> da güvenilir olduğu bildirilmiştir, ancak </a:t>
            </a:r>
            <a:r>
              <a:rPr lang="tr-TR" b="0" i="0" dirty="0" err="1">
                <a:effectLst/>
              </a:rPr>
              <a:t>ESH'nın</a:t>
            </a:r>
            <a:r>
              <a:rPr lang="tr-TR" b="0" i="0" dirty="0">
                <a:effectLst/>
              </a:rPr>
              <a:t> normal olması bu hastalıkları dışlamaz. </a:t>
            </a:r>
          </a:p>
          <a:p>
            <a:endParaRPr lang="tr-TR" dirty="0"/>
          </a:p>
        </p:txBody>
      </p:sp>
    </p:spTree>
    <p:extLst>
      <p:ext uri="{BB962C8B-B14F-4D97-AF65-F5344CB8AC3E}">
        <p14:creationId xmlns:p14="http://schemas.microsoft.com/office/powerpoint/2010/main" val="42802514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166C97-CB16-4BA5-8155-1CAD0B63799B}"/>
              </a:ext>
            </a:extLst>
          </p:cNvPr>
          <p:cNvSpPr>
            <a:spLocks noGrp="1"/>
          </p:cNvSpPr>
          <p:nvPr>
            <p:ph type="title"/>
          </p:nvPr>
        </p:nvSpPr>
        <p:spPr/>
        <p:txBody>
          <a:bodyPr/>
          <a:lstStyle/>
          <a:p>
            <a:r>
              <a:rPr lang="tr-TR" b="1" dirty="0">
                <a:solidFill>
                  <a:srgbClr val="FF0000"/>
                </a:solidFill>
                <a:latin typeface="+mn-lt"/>
              </a:rPr>
              <a:t>ERİTROSİT SEDİMENTASYON HIZI</a:t>
            </a:r>
            <a:endParaRPr lang="tr-TR" dirty="0">
              <a:latin typeface="+mn-lt"/>
            </a:endParaRPr>
          </a:p>
        </p:txBody>
      </p:sp>
      <p:sp>
        <p:nvSpPr>
          <p:cNvPr id="3" name="İçerik Yer Tutucusu 2">
            <a:extLst>
              <a:ext uri="{FF2B5EF4-FFF2-40B4-BE49-F238E27FC236}">
                <a16:creationId xmlns:a16="http://schemas.microsoft.com/office/drawing/2014/main" id="{92FE58E0-9B2D-4613-9B16-6DB9A86B4C5E}"/>
              </a:ext>
            </a:extLst>
          </p:cNvPr>
          <p:cNvSpPr>
            <a:spLocks noGrp="1"/>
          </p:cNvSpPr>
          <p:nvPr>
            <p:ph idx="1"/>
          </p:nvPr>
        </p:nvSpPr>
        <p:spPr/>
        <p:txBody>
          <a:bodyPr>
            <a:normAutofit fontScale="92500" lnSpcReduction="10000"/>
          </a:bodyPr>
          <a:lstStyle/>
          <a:p>
            <a:pPr marL="0" indent="0">
              <a:buNone/>
            </a:pPr>
            <a:r>
              <a:rPr lang="tr-TR" dirty="0">
                <a:sym typeface="Wingdings" panose="05000000000000000000" pitchFamily="2" charset="2"/>
              </a:rPr>
              <a:t></a:t>
            </a:r>
            <a:r>
              <a:rPr lang="tr-TR" dirty="0"/>
              <a:t>ESH özellikle kronik enfeksiyonlarda (</a:t>
            </a:r>
            <a:r>
              <a:rPr lang="tr-TR" dirty="0" err="1"/>
              <a:t>osteomiyelit</a:t>
            </a:r>
            <a:r>
              <a:rPr lang="tr-TR" dirty="0"/>
              <a:t>, septik </a:t>
            </a:r>
            <a:r>
              <a:rPr lang="tr-TR" dirty="0" err="1"/>
              <a:t>artrit</a:t>
            </a:r>
            <a:r>
              <a:rPr lang="tr-TR" dirty="0"/>
              <a:t> ve bazen tüberküloz gibi) ve </a:t>
            </a:r>
            <a:r>
              <a:rPr lang="tr-TR" dirty="0" err="1"/>
              <a:t>otoimmün</a:t>
            </a:r>
            <a:r>
              <a:rPr lang="tr-TR" dirty="0"/>
              <a:t> hastalıklarda (özellikle </a:t>
            </a:r>
            <a:r>
              <a:rPr lang="tr-TR" dirty="0" err="1"/>
              <a:t>polimyaljia</a:t>
            </a:r>
            <a:r>
              <a:rPr lang="tr-TR" dirty="0"/>
              <a:t> </a:t>
            </a:r>
            <a:r>
              <a:rPr lang="tr-TR" dirty="0" err="1"/>
              <a:t>romatika</a:t>
            </a:r>
            <a:r>
              <a:rPr lang="tr-TR" dirty="0"/>
              <a:t>, </a:t>
            </a:r>
            <a:r>
              <a:rPr lang="tr-TR" dirty="0" err="1"/>
              <a:t>temporal</a:t>
            </a:r>
            <a:r>
              <a:rPr lang="tr-TR" dirty="0"/>
              <a:t> arterit, JRA, SLE, gibi) yüksek olup, yüksek olduğu durumlarda </a:t>
            </a:r>
            <a:r>
              <a:rPr lang="tr-TR" b="1" dirty="0"/>
              <a:t>tedaviye yanıtın değerlendirilmesinde </a:t>
            </a:r>
            <a:r>
              <a:rPr lang="tr-TR" dirty="0"/>
              <a:t>kullanılabilir.</a:t>
            </a:r>
          </a:p>
          <a:p>
            <a:pPr marL="0" indent="0">
              <a:buNone/>
            </a:pPr>
            <a:endParaRPr lang="tr-TR" dirty="0"/>
          </a:p>
          <a:p>
            <a:pPr marL="0" indent="0">
              <a:buNone/>
            </a:pPr>
            <a:r>
              <a:rPr lang="tr-TR" dirty="0">
                <a:sym typeface="Wingdings" panose="05000000000000000000" pitchFamily="2" charset="2"/>
              </a:rPr>
              <a:t></a:t>
            </a:r>
            <a:r>
              <a:rPr lang="tr-TR" dirty="0"/>
              <a:t>Solid tümörlerde </a:t>
            </a:r>
            <a:r>
              <a:rPr lang="tr-TR" dirty="0" err="1"/>
              <a:t>sedimentasyonun</a:t>
            </a:r>
            <a:r>
              <a:rPr lang="tr-TR" dirty="0"/>
              <a:t> yüksek olması (genellikle &gt;100 mm/</a:t>
            </a:r>
            <a:r>
              <a:rPr lang="tr-TR" dirty="0" err="1"/>
              <a:t>sa</a:t>
            </a:r>
            <a:r>
              <a:rPr lang="tr-TR" dirty="0"/>
              <a:t>) metastazı destekleyebilir.</a:t>
            </a:r>
          </a:p>
          <a:p>
            <a:endParaRPr lang="tr-TR" dirty="0"/>
          </a:p>
          <a:p>
            <a:pPr marL="0" indent="0">
              <a:buNone/>
            </a:pPr>
            <a:r>
              <a:rPr lang="tr-TR" b="0" i="0" dirty="0">
                <a:effectLst/>
                <a:sym typeface="Wingdings" panose="05000000000000000000" pitchFamily="2" charset="2"/>
              </a:rPr>
              <a:t></a:t>
            </a:r>
            <a:r>
              <a:rPr lang="tr-TR" b="0" i="0" dirty="0">
                <a:effectLst/>
              </a:rPr>
              <a:t>Sonuç olarak; pek çok durumda yükselebildiğinden, tek bir hastalığa özgül olmadığından klinik şüpheleri destekleyici veya tanısı konulmuş çeşitli hastalıkların seyrini takip için kullanılır.</a:t>
            </a:r>
          </a:p>
          <a:p>
            <a:endParaRPr lang="tr-TR" dirty="0"/>
          </a:p>
        </p:txBody>
      </p:sp>
    </p:spTree>
    <p:extLst>
      <p:ext uri="{BB962C8B-B14F-4D97-AF65-F5344CB8AC3E}">
        <p14:creationId xmlns:p14="http://schemas.microsoft.com/office/powerpoint/2010/main" val="1876425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614956-EECB-4C30-BD10-98EDCFABCA7F}"/>
              </a:ext>
            </a:extLst>
          </p:cNvPr>
          <p:cNvSpPr>
            <a:spLocks noGrp="1"/>
          </p:cNvSpPr>
          <p:nvPr>
            <p:ph type="title"/>
          </p:nvPr>
        </p:nvSpPr>
        <p:spPr/>
        <p:txBody>
          <a:bodyPr/>
          <a:lstStyle/>
          <a:p>
            <a:endParaRPr lang="tr-TR" dirty="0"/>
          </a:p>
        </p:txBody>
      </p:sp>
      <p:pic>
        <p:nvPicPr>
          <p:cNvPr id="5" name="İçerik Yer Tutucusu 4">
            <a:extLst>
              <a:ext uri="{FF2B5EF4-FFF2-40B4-BE49-F238E27FC236}">
                <a16:creationId xmlns:a16="http://schemas.microsoft.com/office/drawing/2014/main" id="{0433FF3A-58CE-4C5B-A892-635A14115774}"/>
              </a:ext>
            </a:extLst>
          </p:cNvPr>
          <p:cNvPicPr>
            <a:picLocks noGrp="1" noChangeAspect="1"/>
          </p:cNvPicPr>
          <p:nvPr>
            <p:ph idx="1"/>
          </p:nvPr>
        </p:nvPicPr>
        <p:blipFill>
          <a:blip r:embed="rId3"/>
          <a:stretch>
            <a:fillRect/>
          </a:stretch>
        </p:blipFill>
        <p:spPr>
          <a:xfrm>
            <a:off x="2066545" y="675681"/>
            <a:ext cx="7498080" cy="4307799"/>
          </a:xfrm>
        </p:spPr>
      </p:pic>
      <p:sp>
        <p:nvSpPr>
          <p:cNvPr id="3" name="Dikdörtgen: Köşeleri Yuvarlatılmış 2">
            <a:extLst>
              <a:ext uri="{FF2B5EF4-FFF2-40B4-BE49-F238E27FC236}">
                <a16:creationId xmlns:a16="http://schemas.microsoft.com/office/drawing/2014/main" id="{15F0D69C-A9FE-45C4-AFA8-02797FC317A8}"/>
              </a:ext>
            </a:extLst>
          </p:cNvPr>
          <p:cNvSpPr/>
          <p:nvPr/>
        </p:nvSpPr>
        <p:spPr>
          <a:xfrm>
            <a:off x="1783080" y="5385816"/>
            <a:ext cx="3904488" cy="1325563"/>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4649C630-DC7B-4114-A6CC-9751B32FF644}"/>
              </a:ext>
            </a:extLst>
          </p:cNvPr>
          <p:cNvSpPr txBox="1"/>
          <p:nvPr/>
        </p:nvSpPr>
        <p:spPr>
          <a:xfrm>
            <a:off x="1847088" y="5452233"/>
            <a:ext cx="3776472" cy="1077218"/>
          </a:xfrm>
          <a:prstGeom prst="rect">
            <a:avLst/>
          </a:prstGeom>
          <a:noFill/>
        </p:spPr>
        <p:txBody>
          <a:bodyPr wrap="square">
            <a:spAutoFit/>
          </a:bodyPr>
          <a:lstStyle/>
          <a:p>
            <a:r>
              <a:rPr lang="tr-TR" sz="1600" dirty="0"/>
              <a:t>Gebelerde ESH, gebeliğin ikinci yarısında genellikle daha fazla olmakla birlikte gebelik döneminde anemi yoksa bile 14-70 mm/saate kadar yüksek olabilir.</a:t>
            </a:r>
          </a:p>
        </p:txBody>
      </p:sp>
    </p:spTree>
    <p:extLst>
      <p:ext uri="{BB962C8B-B14F-4D97-AF65-F5344CB8AC3E}">
        <p14:creationId xmlns:p14="http://schemas.microsoft.com/office/powerpoint/2010/main" val="32823510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745DBB-E556-4AFE-A112-5D87B71D3354}"/>
              </a:ext>
            </a:extLst>
          </p:cNvPr>
          <p:cNvSpPr>
            <a:spLocks noGrp="1"/>
          </p:cNvSpPr>
          <p:nvPr>
            <p:ph type="title"/>
          </p:nvPr>
        </p:nvSpPr>
        <p:spPr/>
        <p:txBody>
          <a:bodyPr/>
          <a:lstStyle/>
          <a:p>
            <a:r>
              <a:rPr lang="tr-TR" dirty="0"/>
              <a:t>KAYNAKLAR</a:t>
            </a:r>
          </a:p>
        </p:txBody>
      </p:sp>
      <p:sp>
        <p:nvSpPr>
          <p:cNvPr id="3" name="İçerik Yer Tutucusu 2">
            <a:extLst>
              <a:ext uri="{FF2B5EF4-FFF2-40B4-BE49-F238E27FC236}">
                <a16:creationId xmlns:a16="http://schemas.microsoft.com/office/drawing/2014/main" id="{12C13689-292D-4BC9-9E76-CBC592DA126D}"/>
              </a:ext>
            </a:extLst>
          </p:cNvPr>
          <p:cNvSpPr>
            <a:spLocks noGrp="1"/>
          </p:cNvSpPr>
          <p:nvPr>
            <p:ph idx="1"/>
          </p:nvPr>
        </p:nvSpPr>
        <p:spPr/>
        <p:txBody>
          <a:bodyPr>
            <a:normAutofit/>
          </a:bodyPr>
          <a:lstStyle/>
          <a:p>
            <a:r>
              <a:rPr lang="tr-TR" sz="800" dirty="0"/>
              <a:t>T.C. SAĞLIK BAKANLIĞI İSTANBUL İL SAĞLIK MÜDÜRLÜĞÜ, Akılcı Laboratuvar Kullanımı Projesi Bilgi Notu , Ekim 2018</a:t>
            </a:r>
          </a:p>
          <a:p>
            <a:r>
              <a:rPr lang="tr-TR" sz="800" dirty="0"/>
              <a:t>Aile Hekimliği Sık </a:t>
            </a:r>
            <a:r>
              <a:rPr lang="tr-TR" sz="800" dirty="0" err="1"/>
              <a:t>Görilen</a:t>
            </a:r>
            <a:r>
              <a:rPr lang="tr-TR" sz="800" dirty="0"/>
              <a:t> Hastalıklar </a:t>
            </a:r>
            <a:r>
              <a:rPr lang="tr-TR" sz="800" dirty="0" err="1"/>
              <a:t>Reçeteleme</a:t>
            </a:r>
            <a:r>
              <a:rPr lang="tr-TR" sz="800" dirty="0"/>
              <a:t> Rehberi 2.Baskı</a:t>
            </a:r>
          </a:p>
          <a:p>
            <a:r>
              <a:rPr lang="tr-TR" sz="800" dirty="0"/>
              <a:t>https://istanbulism.saglik.gov.tr/TR105318/akilci-laboratuvar-kullanimi.html erişim tarihi: 2021-04-20</a:t>
            </a:r>
          </a:p>
          <a:p>
            <a:r>
              <a:rPr lang="tr-TR" sz="800" dirty="0"/>
              <a:t>https://nefroloji.org.tr/uploads/folders/file/kitap/temel_nefroloji_2019.pdf</a:t>
            </a:r>
          </a:p>
          <a:p>
            <a:r>
              <a:rPr lang="tr-TR" sz="800" dirty="0"/>
              <a:t>https://file.temd.org.tr/Uploads/publications/guides/documents/202305120904-2023tbl_kilavuz.pdf</a:t>
            </a:r>
          </a:p>
          <a:p>
            <a:r>
              <a:rPr lang="tr-TR" sz="800" dirty="0"/>
              <a:t>https://file.temd.org.tr/Uploads/publications/guides/documents/20211026164301-2021tbl_kilavuzb66456ad2f.pdf</a:t>
            </a:r>
          </a:p>
          <a:p>
            <a:pPr algn="l"/>
            <a:r>
              <a:rPr lang="tr-TR" sz="800" b="0" i="0" u="none" strike="noStrike" dirty="0" err="1">
                <a:effectLst/>
                <a:latin typeface="Titillium Web" panose="00000500000000000000" pitchFamily="2" charset="-94"/>
              </a:rPr>
              <a:t>Georgopoulou</a:t>
            </a:r>
            <a:r>
              <a:rPr lang="tr-TR" sz="800" b="0" i="0" u="none" strike="noStrike" dirty="0">
                <a:effectLst/>
                <a:latin typeface="Titillium Web" panose="00000500000000000000" pitchFamily="2" charset="-94"/>
              </a:rPr>
              <a:t> AP, </a:t>
            </a:r>
            <a:r>
              <a:rPr lang="tr-TR" sz="800" b="0" i="0" u="none" strike="noStrike" dirty="0" err="1">
                <a:effectLst/>
                <a:latin typeface="Titillium Web" panose="00000500000000000000" pitchFamily="2" charset="-94"/>
              </a:rPr>
              <a:t>Savva</a:t>
            </a:r>
            <a:r>
              <a:rPr lang="tr-TR" sz="800" b="0" i="0" u="none" strike="noStrike" dirty="0">
                <a:effectLst/>
                <a:latin typeface="Titillium Web" panose="00000500000000000000" pitchFamily="2" charset="-94"/>
              </a:rPr>
              <a:t> A, </a:t>
            </a:r>
            <a:r>
              <a:rPr lang="tr-TR" sz="800" b="0" i="0" u="none" strike="noStrike" dirty="0" err="1">
                <a:effectLst/>
                <a:latin typeface="Titillium Web" panose="00000500000000000000" pitchFamily="2" charset="-94"/>
              </a:rPr>
              <a:t>Giamarellos-Bourboulis</a:t>
            </a:r>
            <a:r>
              <a:rPr lang="tr-TR" sz="800" b="0" i="0" u="none" strike="noStrike" dirty="0">
                <a:effectLst/>
                <a:latin typeface="Titillium Web" panose="00000500000000000000" pitchFamily="2" charset="-94"/>
              </a:rPr>
              <a:t> EJ, </a:t>
            </a:r>
            <a:r>
              <a:rPr lang="tr-TR" sz="800" b="0" i="0" u="none" strike="noStrike" dirty="0" err="1">
                <a:effectLst/>
                <a:latin typeface="Titillium Web" panose="00000500000000000000" pitchFamily="2" charset="-94"/>
              </a:rPr>
              <a:t>Georgitsi</a:t>
            </a:r>
            <a:r>
              <a:rPr lang="tr-TR" sz="800" b="0" i="0" u="none" strike="noStrike" dirty="0">
                <a:effectLst/>
                <a:latin typeface="Titillium Web" panose="00000500000000000000" pitchFamily="2" charset="-94"/>
              </a:rPr>
              <a:t> M, </a:t>
            </a:r>
            <a:r>
              <a:rPr lang="tr-TR" sz="800" b="0" i="0" u="none" strike="noStrike" dirty="0" err="1">
                <a:effectLst/>
                <a:latin typeface="Titillium Web" panose="00000500000000000000" pitchFamily="2" charset="-94"/>
              </a:rPr>
              <a:t>Raftogiannis</a:t>
            </a:r>
            <a:r>
              <a:rPr lang="tr-TR" sz="800" b="0" i="0" u="none" strike="noStrike" dirty="0">
                <a:effectLst/>
                <a:latin typeface="Titillium Web" panose="00000500000000000000" pitchFamily="2" charset="-94"/>
              </a:rPr>
              <a:t> M, </a:t>
            </a:r>
            <a:r>
              <a:rPr lang="tr-TR" sz="800" b="0" i="0" u="none" strike="noStrike" dirty="0" err="1">
                <a:effectLst/>
                <a:latin typeface="Titillium Web" panose="00000500000000000000" pitchFamily="2" charset="-94"/>
              </a:rPr>
              <a:t>Antonakos</a:t>
            </a:r>
            <a:r>
              <a:rPr lang="tr-TR" sz="800" b="0" i="0" u="none" strike="noStrike" dirty="0">
                <a:effectLst/>
                <a:latin typeface="Titillium Web" panose="00000500000000000000" pitchFamily="2" charset="-94"/>
              </a:rPr>
              <a:t> N, et al. </a:t>
            </a:r>
            <a:r>
              <a:rPr lang="tr-TR" sz="800" b="0" i="0" u="none" strike="noStrike" dirty="0" err="1">
                <a:effectLst/>
                <a:latin typeface="Titillium Web" panose="00000500000000000000" pitchFamily="2" charset="-94"/>
              </a:rPr>
              <a:t>Early</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changes</a:t>
            </a:r>
            <a:r>
              <a:rPr lang="tr-TR" sz="800" b="0" i="0" u="none" strike="noStrike" dirty="0">
                <a:effectLst/>
                <a:latin typeface="Titillium Web" panose="00000500000000000000" pitchFamily="2" charset="-94"/>
              </a:rPr>
              <a:t> of </a:t>
            </a:r>
            <a:r>
              <a:rPr lang="tr-TR" sz="800" b="0" i="0" u="none" strike="noStrike" dirty="0" err="1">
                <a:effectLst/>
                <a:latin typeface="Titillium Web" panose="00000500000000000000" pitchFamily="2" charset="-94"/>
              </a:rPr>
              <a:t>procalcitonin</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may</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advise</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about</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prognosis</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and</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appropriateness</a:t>
            </a:r>
            <a:r>
              <a:rPr lang="tr-TR" sz="800" b="0" i="0" u="none" strike="noStrike" dirty="0">
                <a:effectLst/>
                <a:latin typeface="Titillium Web" panose="00000500000000000000" pitchFamily="2" charset="-94"/>
              </a:rPr>
              <a:t> of </a:t>
            </a:r>
            <a:r>
              <a:rPr lang="tr-TR" sz="800" b="0" i="0" u="none" strike="noStrike" dirty="0" err="1">
                <a:effectLst/>
                <a:latin typeface="Titillium Web" panose="00000500000000000000" pitchFamily="2" charset="-94"/>
              </a:rPr>
              <a:t>antimicrobial</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therapy</a:t>
            </a:r>
            <a:r>
              <a:rPr lang="tr-TR" sz="800" b="0" i="0" u="none" strike="noStrike" dirty="0">
                <a:effectLst/>
                <a:latin typeface="Titillium Web" panose="00000500000000000000" pitchFamily="2" charset="-94"/>
              </a:rPr>
              <a:t> in </a:t>
            </a:r>
            <a:r>
              <a:rPr lang="tr-TR" sz="800" b="0" i="0" u="none" strike="noStrike" dirty="0" err="1">
                <a:effectLst/>
                <a:latin typeface="Titillium Web" panose="00000500000000000000" pitchFamily="2" charset="-94"/>
              </a:rPr>
              <a:t>sepsis</a:t>
            </a:r>
            <a:r>
              <a:rPr lang="tr-TR" sz="800" b="0" i="0" u="none" strike="noStrike" dirty="0">
                <a:effectLst/>
                <a:latin typeface="Titillium Web" panose="00000500000000000000" pitchFamily="2" charset="-94"/>
              </a:rPr>
              <a:t>. J </a:t>
            </a:r>
            <a:r>
              <a:rPr lang="tr-TR" sz="800" b="0" i="0" u="none" strike="noStrike" dirty="0" err="1">
                <a:effectLst/>
                <a:latin typeface="Titillium Web" panose="00000500000000000000" pitchFamily="2" charset="-94"/>
              </a:rPr>
              <a:t>Crit</a:t>
            </a:r>
            <a:r>
              <a:rPr lang="tr-TR" sz="800" b="0" i="0" u="none" strike="noStrike" dirty="0">
                <a:effectLst/>
                <a:latin typeface="Titillium Web" panose="00000500000000000000" pitchFamily="2" charset="-94"/>
              </a:rPr>
              <a:t> </a:t>
            </a:r>
            <a:r>
              <a:rPr lang="tr-TR" sz="800" b="0" i="0" u="none" strike="noStrike" dirty="0" err="1">
                <a:effectLst/>
                <a:latin typeface="Titillium Web" panose="00000500000000000000" pitchFamily="2" charset="-94"/>
              </a:rPr>
              <a:t>Care</a:t>
            </a:r>
            <a:r>
              <a:rPr lang="tr-TR" sz="800" b="0" i="0" u="none" strike="noStrike" dirty="0">
                <a:effectLst/>
                <a:latin typeface="Titillium Web" panose="00000500000000000000" pitchFamily="2" charset="-94"/>
              </a:rPr>
              <a:t> 2011;26:331 </a:t>
            </a:r>
          </a:p>
          <a:p>
            <a:pPr algn="l"/>
            <a:r>
              <a:rPr lang="tr-TR" sz="800" dirty="0"/>
              <a:t> </a:t>
            </a:r>
            <a:r>
              <a:rPr lang="tr-TR" sz="800" dirty="0" err="1"/>
              <a:t>Elsammak</a:t>
            </a:r>
            <a:r>
              <a:rPr lang="tr-TR" sz="800" dirty="0"/>
              <a:t> M, Hanna H, </a:t>
            </a:r>
            <a:r>
              <a:rPr lang="tr-TR" sz="800" dirty="0" err="1"/>
              <a:t>Ghazal</a:t>
            </a:r>
            <a:r>
              <a:rPr lang="tr-TR" sz="800" dirty="0"/>
              <a:t> A, </a:t>
            </a:r>
            <a:r>
              <a:rPr lang="tr-TR" sz="800" dirty="0" err="1"/>
              <a:t>Edeen</a:t>
            </a:r>
            <a:r>
              <a:rPr lang="tr-TR" sz="800" dirty="0"/>
              <a:t> FB, Kandil M. Pediatr </a:t>
            </a:r>
            <a:r>
              <a:rPr lang="tr-TR" sz="800" dirty="0" err="1"/>
              <a:t>Infect</a:t>
            </a:r>
            <a:r>
              <a:rPr lang="tr-TR" sz="800" dirty="0"/>
              <a:t> </a:t>
            </a:r>
            <a:r>
              <a:rPr lang="tr-TR" sz="800" dirty="0" err="1"/>
              <a:t>Dis</a:t>
            </a:r>
            <a:r>
              <a:rPr lang="tr-TR" sz="800" dirty="0"/>
              <a:t> J. 2006 Feb;25(2):174-6</a:t>
            </a:r>
          </a:p>
          <a:p>
            <a:pPr algn="l"/>
            <a:r>
              <a:rPr lang="tr-TR" sz="800" dirty="0" err="1"/>
              <a:t>Kushner</a:t>
            </a:r>
            <a:r>
              <a:rPr lang="tr-TR" sz="800" dirty="0"/>
              <a:t> I, </a:t>
            </a:r>
            <a:r>
              <a:rPr lang="tr-TR" sz="800" dirty="0" err="1"/>
              <a:t>Ballou</a:t>
            </a:r>
            <a:r>
              <a:rPr lang="tr-TR" sz="800" dirty="0"/>
              <a:t> SP: </a:t>
            </a:r>
            <a:r>
              <a:rPr lang="tr-TR" sz="800" dirty="0" err="1"/>
              <a:t>Acute</a:t>
            </a:r>
            <a:r>
              <a:rPr lang="tr-TR" sz="800" dirty="0"/>
              <a:t> </a:t>
            </a:r>
            <a:r>
              <a:rPr lang="tr-TR" sz="800" dirty="0" err="1"/>
              <a:t>Phase</a:t>
            </a:r>
            <a:r>
              <a:rPr lang="tr-TR" sz="800" dirty="0"/>
              <a:t> </a:t>
            </a:r>
            <a:r>
              <a:rPr lang="tr-TR" sz="800" dirty="0" err="1"/>
              <a:t>Reactants</a:t>
            </a:r>
            <a:r>
              <a:rPr lang="tr-TR" sz="800" dirty="0"/>
              <a:t> </a:t>
            </a:r>
            <a:r>
              <a:rPr lang="tr-TR" sz="800" dirty="0" err="1"/>
              <a:t>and</a:t>
            </a:r>
            <a:r>
              <a:rPr lang="tr-TR" sz="800" dirty="0"/>
              <a:t> </a:t>
            </a:r>
            <a:r>
              <a:rPr lang="tr-TR" sz="800" dirty="0" err="1"/>
              <a:t>the</a:t>
            </a:r>
            <a:r>
              <a:rPr lang="tr-TR" sz="800" dirty="0"/>
              <a:t> </a:t>
            </a:r>
            <a:r>
              <a:rPr lang="tr-TR" sz="800" dirty="0" err="1"/>
              <a:t>concept</a:t>
            </a:r>
            <a:r>
              <a:rPr lang="tr-TR" sz="800" dirty="0"/>
              <a:t> of </a:t>
            </a:r>
            <a:r>
              <a:rPr lang="tr-TR" sz="800" dirty="0" err="1"/>
              <a:t>inflammation</a:t>
            </a:r>
            <a:r>
              <a:rPr lang="tr-TR" sz="800" dirty="0"/>
              <a:t>. </a:t>
            </a:r>
            <a:r>
              <a:rPr lang="tr-TR" sz="800" dirty="0" err="1"/>
              <a:t>Firestein</a:t>
            </a:r>
            <a:r>
              <a:rPr lang="tr-TR" sz="800" dirty="0"/>
              <a:t> GS, </a:t>
            </a:r>
            <a:r>
              <a:rPr lang="tr-TR" sz="800" dirty="0" err="1"/>
              <a:t>Budd</a:t>
            </a:r>
            <a:r>
              <a:rPr lang="tr-TR" sz="800" dirty="0"/>
              <a:t> RC, Harris ED, </a:t>
            </a:r>
            <a:r>
              <a:rPr lang="tr-TR" sz="800" dirty="0" err="1"/>
              <a:t>McInnes</a:t>
            </a:r>
            <a:r>
              <a:rPr lang="tr-TR" sz="800" dirty="0"/>
              <a:t> IB, </a:t>
            </a:r>
            <a:r>
              <a:rPr lang="tr-TR" sz="800" dirty="0" err="1"/>
              <a:t>Ruddy</a:t>
            </a:r>
            <a:r>
              <a:rPr lang="tr-TR" sz="800" dirty="0"/>
              <a:t> S, </a:t>
            </a:r>
            <a:r>
              <a:rPr lang="tr-TR" sz="800" dirty="0" err="1"/>
              <a:t>Sergent</a:t>
            </a:r>
            <a:r>
              <a:rPr lang="tr-TR" sz="800" dirty="0"/>
              <a:t> JS (</a:t>
            </a:r>
            <a:r>
              <a:rPr lang="tr-TR" sz="800" dirty="0" err="1"/>
              <a:t>eds</a:t>
            </a:r>
            <a:r>
              <a:rPr lang="tr-TR" sz="800" dirty="0"/>
              <a:t>). </a:t>
            </a:r>
            <a:r>
              <a:rPr lang="tr-TR" sz="800" dirty="0" err="1"/>
              <a:t>Kelley</a:t>
            </a:r>
            <a:r>
              <a:rPr lang="tr-TR" sz="800" dirty="0"/>
              <a:t> </a:t>
            </a:r>
            <a:r>
              <a:rPr lang="tr-TR" sz="800" dirty="0" err="1"/>
              <a:t>Textbook</a:t>
            </a:r>
            <a:r>
              <a:rPr lang="tr-TR" sz="800" dirty="0"/>
              <a:t> of </a:t>
            </a:r>
            <a:r>
              <a:rPr lang="tr-TR" sz="800" dirty="0" err="1"/>
              <a:t>Rheumatology</a:t>
            </a:r>
            <a:r>
              <a:rPr lang="tr-TR" sz="800" dirty="0"/>
              <a:t> 8. Baskı, 2008, sf:676- 776. </a:t>
            </a:r>
          </a:p>
          <a:p>
            <a:r>
              <a:rPr lang="tr-TR" sz="800" dirty="0"/>
              <a:t>http://ailehekimi.medicine.ankara.edu.tr/wp-content/uploads/sites/581/2015/02/Laboratuar-Testlerinin-Ak%C4%B1lc%C4%B1-Kullan%C4%B1m%C4%B1.pdf</a:t>
            </a:r>
          </a:p>
          <a:p>
            <a:r>
              <a:rPr lang="tr-TR" sz="800" dirty="0" err="1"/>
              <a:t>Pratt</a:t>
            </a:r>
            <a:r>
              <a:rPr lang="tr-TR" sz="800" dirty="0"/>
              <a:t> DS, Kaplan MM. Evaluation of </a:t>
            </a:r>
            <a:r>
              <a:rPr lang="tr-TR" sz="800" dirty="0" err="1"/>
              <a:t>abnormal</a:t>
            </a:r>
            <a:r>
              <a:rPr lang="tr-TR" sz="800" dirty="0"/>
              <a:t> </a:t>
            </a:r>
            <a:r>
              <a:rPr lang="tr-TR" sz="800" dirty="0" err="1"/>
              <a:t>liver</a:t>
            </a:r>
            <a:r>
              <a:rPr lang="tr-TR" sz="800" dirty="0"/>
              <a:t> </a:t>
            </a:r>
            <a:r>
              <a:rPr lang="tr-TR" sz="800" dirty="0" err="1"/>
              <a:t>enzyme</a:t>
            </a:r>
            <a:r>
              <a:rPr lang="tr-TR" sz="800" dirty="0"/>
              <a:t> </a:t>
            </a:r>
            <a:r>
              <a:rPr lang="tr-TR" sz="800" dirty="0" err="1"/>
              <a:t>results</a:t>
            </a:r>
            <a:r>
              <a:rPr lang="tr-TR" sz="800" dirty="0"/>
              <a:t> in </a:t>
            </a:r>
            <a:r>
              <a:rPr lang="tr-TR" sz="800" dirty="0" err="1"/>
              <a:t>asymptomatic</a:t>
            </a:r>
            <a:r>
              <a:rPr lang="tr-TR" sz="800" dirty="0"/>
              <a:t> </a:t>
            </a:r>
            <a:r>
              <a:rPr lang="tr-TR" sz="800" dirty="0" err="1"/>
              <a:t>patients</a:t>
            </a:r>
            <a:r>
              <a:rPr lang="tr-TR" sz="800" dirty="0"/>
              <a:t>. N </a:t>
            </a:r>
            <a:r>
              <a:rPr lang="tr-TR" sz="800" dirty="0" err="1"/>
              <a:t>Engl</a:t>
            </a:r>
            <a:r>
              <a:rPr lang="tr-TR" sz="800" dirty="0"/>
              <a:t> J </a:t>
            </a:r>
            <a:r>
              <a:rPr lang="tr-TR" sz="800" dirty="0" err="1"/>
              <a:t>Med</a:t>
            </a:r>
            <a:r>
              <a:rPr lang="tr-TR" sz="800" dirty="0"/>
              <a:t> 2000;342:1266–71.</a:t>
            </a:r>
          </a:p>
          <a:p>
            <a:r>
              <a:rPr lang="en-US" sz="800" dirty="0"/>
              <a:t>American gastroenterological association medical position statement: Evaluation of liver </a:t>
            </a:r>
            <a:r>
              <a:rPr lang="en-US" sz="800" dirty="0" err="1"/>
              <a:t>chemisty</a:t>
            </a:r>
            <a:r>
              <a:rPr lang="en-US" sz="800" dirty="0"/>
              <a:t> tests. Gastroenterology 2002;123:1364-1366.</a:t>
            </a:r>
            <a:endParaRPr lang="tr-TR" sz="800" dirty="0"/>
          </a:p>
          <a:p>
            <a:r>
              <a:rPr lang="tr-TR" sz="800" dirty="0"/>
              <a:t>https://guncel.tgv.org.tr/journal/77/pdf/100608.pdf</a:t>
            </a:r>
          </a:p>
        </p:txBody>
      </p:sp>
    </p:spTree>
    <p:extLst>
      <p:ext uri="{BB962C8B-B14F-4D97-AF65-F5344CB8AC3E}">
        <p14:creationId xmlns:p14="http://schemas.microsoft.com/office/powerpoint/2010/main" val="15144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FC2554-039C-8489-17CD-8CE42A14BCAB}"/>
              </a:ext>
            </a:extLst>
          </p:cNvPr>
          <p:cNvSpPr>
            <a:spLocks noGrp="1"/>
          </p:cNvSpPr>
          <p:nvPr>
            <p:ph type="title"/>
          </p:nvPr>
        </p:nvSpPr>
        <p:spPr/>
        <p:txBody>
          <a:bodyPr>
            <a:normAutofit fontScale="90000"/>
          </a:bodyPr>
          <a:lstStyle/>
          <a:p>
            <a:br>
              <a:rPr lang="tr-TR" b="1" dirty="0">
                <a:solidFill>
                  <a:srgbClr val="FF0000"/>
                </a:solidFill>
                <a:effectLst>
                  <a:outerShdw blurRad="38100" dist="38100" dir="2700000" algn="tl">
                    <a:srgbClr val="000000">
                      <a:alpha val="43137"/>
                    </a:srgbClr>
                  </a:outerShdw>
                </a:effectLst>
                <a:latin typeface="+mn-lt"/>
              </a:rPr>
            </a:br>
            <a:r>
              <a:rPr lang="en-US" b="1" dirty="0" err="1">
                <a:solidFill>
                  <a:srgbClr val="FF0000"/>
                </a:solidFill>
                <a:effectLst>
                  <a:outerShdw blurRad="38100" dist="38100" dir="2700000" algn="tl">
                    <a:srgbClr val="000000">
                      <a:alpha val="43137"/>
                    </a:srgbClr>
                  </a:outerShdw>
                </a:effectLst>
                <a:latin typeface="+mn-lt"/>
              </a:rPr>
              <a:t>Akılcı</a:t>
            </a:r>
            <a:r>
              <a:rPr lang="en-US" b="1" dirty="0">
                <a:solidFill>
                  <a:srgbClr val="FF0000"/>
                </a:solidFill>
                <a:effectLst>
                  <a:outerShdw blurRad="38100" dist="38100" dir="2700000" algn="tl">
                    <a:srgbClr val="000000">
                      <a:alpha val="43137"/>
                    </a:srgbClr>
                  </a:outerShdw>
                </a:effectLst>
                <a:latin typeface="+mn-lt"/>
              </a:rPr>
              <a:t> </a:t>
            </a:r>
            <a:r>
              <a:rPr lang="en-US" b="1" dirty="0" err="1">
                <a:solidFill>
                  <a:srgbClr val="FF0000"/>
                </a:solidFill>
                <a:effectLst>
                  <a:outerShdw blurRad="38100" dist="38100" dir="2700000" algn="tl">
                    <a:srgbClr val="000000">
                      <a:alpha val="43137"/>
                    </a:srgbClr>
                  </a:outerShdw>
                </a:effectLst>
                <a:latin typeface="+mn-lt"/>
              </a:rPr>
              <a:t>laboratuvar</a:t>
            </a:r>
            <a:r>
              <a:rPr lang="en-US" b="1" dirty="0">
                <a:solidFill>
                  <a:srgbClr val="FF0000"/>
                </a:solidFill>
                <a:effectLst>
                  <a:outerShdw blurRad="38100" dist="38100" dir="2700000" algn="tl">
                    <a:srgbClr val="000000">
                      <a:alpha val="43137"/>
                    </a:srgbClr>
                  </a:outerShdw>
                </a:effectLst>
                <a:latin typeface="+mn-lt"/>
              </a:rPr>
              <a:t> </a:t>
            </a:r>
            <a:r>
              <a:rPr lang="en-US" b="1" dirty="0" err="1">
                <a:solidFill>
                  <a:srgbClr val="FF0000"/>
                </a:solidFill>
                <a:effectLst>
                  <a:outerShdw blurRad="38100" dist="38100" dir="2700000" algn="tl">
                    <a:srgbClr val="000000">
                      <a:alpha val="43137"/>
                    </a:srgbClr>
                  </a:outerShdw>
                </a:effectLst>
                <a:latin typeface="+mn-lt"/>
              </a:rPr>
              <a:t>kullanımı</a:t>
            </a:r>
            <a:r>
              <a:rPr lang="en-US" b="1" dirty="0">
                <a:solidFill>
                  <a:srgbClr val="FF0000"/>
                </a:solidFill>
                <a:effectLst>
                  <a:outerShdw blurRad="38100" dist="38100" dir="2700000" algn="tl">
                    <a:srgbClr val="000000">
                      <a:alpha val="43137"/>
                    </a:srgbClr>
                  </a:outerShdw>
                </a:effectLst>
                <a:latin typeface="+mn-lt"/>
              </a:rPr>
              <a:t> </a:t>
            </a:r>
            <a:r>
              <a:rPr lang="en-US" b="1" dirty="0" err="1">
                <a:solidFill>
                  <a:srgbClr val="FF0000"/>
                </a:solidFill>
                <a:effectLst>
                  <a:outerShdw blurRad="38100" dist="38100" dir="2700000" algn="tl">
                    <a:srgbClr val="000000">
                      <a:alpha val="43137"/>
                    </a:srgbClr>
                  </a:outerShdw>
                </a:effectLst>
                <a:latin typeface="+mn-lt"/>
              </a:rPr>
              <a:t>ile</a:t>
            </a:r>
            <a:r>
              <a:rPr lang="en-US" b="1" dirty="0">
                <a:solidFill>
                  <a:srgbClr val="FF0000"/>
                </a:solidFill>
                <a:effectLst>
                  <a:outerShdw blurRad="38100" dist="38100" dir="2700000" algn="tl">
                    <a:srgbClr val="000000">
                      <a:alpha val="43137"/>
                    </a:srgbClr>
                  </a:outerShdw>
                </a:effectLst>
                <a:latin typeface="+mn-lt"/>
              </a:rPr>
              <a:t>;</a:t>
            </a:r>
            <a:br>
              <a:rPr lang="en-US" dirty="0"/>
            </a:br>
            <a:endParaRPr lang="tr-TR" dirty="0"/>
          </a:p>
        </p:txBody>
      </p:sp>
      <p:sp>
        <p:nvSpPr>
          <p:cNvPr id="3" name="İçerik Yer Tutucusu 2">
            <a:extLst>
              <a:ext uri="{FF2B5EF4-FFF2-40B4-BE49-F238E27FC236}">
                <a16:creationId xmlns:a16="http://schemas.microsoft.com/office/drawing/2014/main" id="{A702209C-4A0D-0C1A-22E6-46E8F93FFAF5}"/>
              </a:ext>
            </a:extLst>
          </p:cNvPr>
          <p:cNvSpPr>
            <a:spLocks noGrp="1"/>
          </p:cNvSpPr>
          <p:nvPr>
            <p:ph idx="1"/>
          </p:nvPr>
        </p:nvSpPr>
        <p:spPr/>
        <p:txBody>
          <a:bodyPr>
            <a:normAutofit/>
          </a:bodyPr>
          <a:lstStyle/>
          <a:p>
            <a:pPr marL="285750" indent="-285750">
              <a:spcBef>
                <a:spcPct val="20000"/>
              </a:spcBef>
              <a:spcAft>
                <a:spcPts val="600"/>
              </a:spcAft>
              <a:buClr>
                <a:schemeClr val="accent1"/>
              </a:buClr>
              <a:buSzPct val="115000"/>
              <a:buFont typeface="Arial"/>
              <a:buChar char="•"/>
            </a:pPr>
            <a:r>
              <a:rPr lang="tr-TR" dirty="0"/>
              <a:t>K</a:t>
            </a:r>
            <a:r>
              <a:rPr lang="en-US" dirty="0" err="1"/>
              <a:t>linik</a:t>
            </a:r>
            <a:r>
              <a:rPr lang="en-US" dirty="0"/>
              <a:t> </a:t>
            </a:r>
            <a:r>
              <a:rPr lang="en-US" dirty="0" err="1"/>
              <a:t>faydanın</a:t>
            </a:r>
            <a:r>
              <a:rPr lang="en-US" dirty="0"/>
              <a:t> </a:t>
            </a:r>
            <a:r>
              <a:rPr lang="en-US" dirty="0" err="1"/>
              <a:t>arttırılması</a:t>
            </a:r>
            <a:endParaRPr lang="en-US" dirty="0"/>
          </a:p>
          <a:p>
            <a:pPr marL="285750" indent="-285750">
              <a:spcBef>
                <a:spcPct val="20000"/>
              </a:spcBef>
              <a:spcAft>
                <a:spcPts val="600"/>
              </a:spcAft>
              <a:buClr>
                <a:schemeClr val="accent1"/>
              </a:buClr>
              <a:buSzPct val="115000"/>
              <a:buFont typeface="Arial"/>
              <a:buChar char="•"/>
            </a:pPr>
            <a:r>
              <a:rPr lang="tr-TR" dirty="0"/>
              <a:t>D</a:t>
            </a:r>
            <a:r>
              <a:rPr lang="en-US" dirty="0" err="1"/>
              <a:t>oğru</a:t>
            </a:r>
            <a:r>
              <a:rPr lang="en-US" dirty="0"/>
              <a:t> </a:t>
            </a:r>
            <a:r>
              <a:rPr lang="en-US" dirty="0" err="1"/>
              <a:t>tanı</a:t>
            </a:r>
            <a:r>
              <a:rPr lang="en-US" dirty="0"/>
              <a:t> </a:t>
            </a:r>
            <a:r>
              <a:rPr lang="en-US" dirty="0" err="1"/>
              <a:t>konulması</a:t>
            </a:r>
            <a:endParaRPr lang="en-US" dirty="0"/>
          </a:p>
          <a:p>
            <a:pPr marL="285750" indent="-285750">
              <a:spcBef>
                <a:spcPct val="20000"/>
              </a:spcBef>
              <a:spcAft>
                <a:spcPts val="600"/>
              </a:spcAft>
              <a:buClr>
                <a:schemeClr val="accent1"/>
              </a:buClr>
              <a:buSzPct val="115000"/>
              <a:buFont typeface="Arial"/>
              <a:buChar char="•"/>
            </a:pPr>
            <a:r>
              <a:rPr lang="tr-TR" dirty="0"/>
              <a:t>G</a:t>
            </a:r>
            <a:r>
              <a:rPr lang="en-US" dirty="0" err="1"/>
              <a:t>ereksiz</a:t>
            </a:r>
            <a:r>
              <a:rPr lang="en-US" dirty="0"/>
              <a:t> </a:t>
            </a:r>
            <a:r>
              <a:rPr lang="en-US" dirty="0" err="1"/>
              <a:t>ve</a:t>
            </a:r>
            <a:r>
              <a:rPr lang="en-US" dirty="0"/>
              <a:t> </a:t>
            </a:r>
            <a:r>
              <a:rPr lang="en-US" dirty="0" err="1"/>
              <a:t>uygunsuz</a:t>
            </a:r>
            <a:r>
              <a:rPr lang="en-US" dirty="0"/>
              <a:t> </a:t>
            </a:r>
            <a:r>
              <a:rPr lang="en-US" dirty="0" err="1"/>
              <a:t>tetkiklerin</a:t>
            </a:r>
            <a:r>
              <a:rPr lang="en-US" dirty="0"/>
              <a:t> </a:t>
            </a:r>
            <a:r>
              <a:rPr lang="en-US" dirty="0" err="1"/>
              <a:t>önlenmesi</a:t>
            </a:r>
            <a:endParaRPr lang="en-US" dirty="0"/>
          </a:p>
          <a:p>
            <a:pPr marL="285750" indent="-285750">
              <a:spcBef>
                <a:spcPct val="20000"/>
              </a:spcBef>
              <a:spcAft>
                <a:spcPts val="600"/>
              </a:spcAft>
              <a:buClr>
                <a:schemeClr val="accent1"/>
              </a:buClr>
              <a:buSzPct val="115000"/>
              <a:buFont typeface="Arial"/>
              <a:buChar char="•"/>
            </a:pPr>
            <a:r>
              <a:rPr lang="tr-TR" dirty="0"/>
              <a:t>D</a:t>
            </a:r>
            <a:r>
              <a:rPr lang="en-US" dirty="0" err="1"/>
              <a:t>oğru</a:t>
            </a:r>
            <a:r>
              <a:rPr lang="en-US" dirty="0"/>
              <a:t> </a:t>
            </a:r>
            <a:r>
              <a:rPr lang="en-US" dirty="0" err="1"/>
              <a:t>örnek</a:t>
            </a:r>
            <a:r>
              <a:rPr lang="en-US" dirty="0"/>
              <a:t> </a:t>
            </a:r>
            <a:r>
              <a:rPr lang="en-US" dirty="0" err="1"/>
              <a:t>alımı</a:t>
            </a:r>
            <a:r>
              <a:rPr lang="en-US" dirty="0"/>
              <a:t>, </a:t>
            </a:r>
            <a:r>
              <a:rPr lang="en-US" dirty="0" err="1"/>
              <a:t>muhafazası</a:t>
            </a:r>
            <a:r>
              <a:rPr lang="en-US" dirty="0"/>
              <a:t>, </a:t>
            </a:r>
            <a:r>
              <a:rPr lang="en-US" dirty="0" err="1"/>
              <a:t>transferi</a:t>
            </a:r>
            <a:endParaRPr lang="en-US" dirty="0"/>
          </a:p>
          <a:p>
            <a:pPr marL="285750" indent="-285750">
              <a:spcBef>
                <a:spcPct val="20000"/>
              </a:spcBef>
              <a:spcAft>
                <a:spcPts val="600"/>
              </a:spcAft>
              <a:buClr>
                <a:schemeClr val="accent1"/>
              </a:buClr>
              <a:buSzPct val="115000"/>
              <a:buFont typeface="Arial"/>
              <a:buChar char="•"/>
            </a:pPr>
            <a:r>
              <a:rPr lang="tr-TR" dirty="0"/>
              <a:t>A</a:t>
            </a:r>
            <a:r>
              <a:rPr lang="en-US" dirty="0" err="1"/>
              <a:t>naliz</a:t>
            </a:r>
            <a:r>
              <a:rPr lang="en-US" dirty="0"/>
              <a:t> </a:t>
            </a:r>
            <a:r>
              <a:rPr lang="en-US" dirty="0" err="1"/>
              <a:t>sürecinden</a:t>
            </a:r>
            <a:r>
              <a:rPr lang="en-US" dirty="0"/>
              <a:t> </a:t>
            </a:r>
            <a:r>
              <a:rPr lang="en-US" dirty="0" err="1"/>
              <a:t>raporlamaya</a:t>
            </a:r>
            <a:r>
              <a:rPr lang="en-US" dirty="0"/>
              <a:t> </a:t>
            </a:r>
            <a:r>
              <a:rPr lang="en-US" dirty="0" err="1"/>
              <a:t>kadar</a:t>
            </a:r>
            <a:r>
              <a:rPr lang="en-US" dirty="0"/>
              <a:t> </a:t>
            </a:r>
            <a:r>
              <a:rPr lang="en-US" dirty="0" err="1"/>
              <a:t>olan</a:t>
            </a:r>
            <a:r>
              <a:rPr lang="en-US" dirty="0"/>
              <a:t> </a:t>
            </a:r>
            <a:r>
              <a:rPr lang="en-US" dirty="0" err="1"/>
              <a:t>sürecin</a:t>
            </a:r>
            <a:r>
              <a:rPr lang="en-US" dirty="0"/>
              <a:t> </a:t>
            </a:r>
            <a:r>
              <a:rPr lang="en-US" dirty="0" err="1"/>
              <a:t>standardizasyonu</a:t>
            </a:r>
            <a:endParaRPr lang="en-US" dirty="0"/>
          </a:p>
          <a:p>
            <a:pPr marL="285750" indent="-285750">
              <a:spcBef>
                <a:spcPct val="20000"/>
              </a:spcBef>
              <a:spcAft>
                <a:spcPts val="600"/>
              </a:spcAft>
              <a:buClr>
                <a:schemeClr val="accent1"/>
              </a:buClr>
              <a:buSzPct val="115000"/>
              <a:buFont typeface="Arial"/>
              <a:buChar char="•"/>
            </a:pPr>
            <a:r>
              <a:rPr lang="tr-TR" dirty="0"/>
              <a:t>M</a:t>
            </a:r>
            <a:r>
              <a:rPr lang="en-US" dirty="0" err="1"/>
              <a:t>aliyet</a:t>
            </a:r>
            <a:r>
              <a:rPr lang="en-US" dirty="0"/>
              <a:t> </a:t>
            </a:r>
            <a:r>
              <a:rPr lang="en-US" dirty="0" err="1"/>
              <a:t>etkin</a:t>
            </a:r>
            <a:r>
              <a:rPr lang="en-US" dirty="0"/>
              <a:t> </a:t>
            </a:r>
            <a:r>
              <a:rPr lang="en-US" dirty="0" err="1"/>
              <a:t>kullanımı</a:t>
            </a:r>
            <a:endParaRPr lang="en-US" dirty="0"/>
          </a:p>
          <a:p>
            <a:pPr marL="285750" indent="-285750">
              <a:spcBef>
                <a:spcPct val="20000"/>
              </a:spcBef>
              <a:spcAft>
                <a:spcPts val="600"/>
              </a:spcAft>
              <a:buClr>
                <a:schemeClr val="accent1"/>
              </a:buClr>
              <a:buSzPct val="115000"/>
              <a:buFont typeface="Arial"/>
              <a:buChar char="•"/>
            </a:pPr>
            <a:r>
              <a:rPr lang="tr-TR" dirty="0"/>
              <a:t>K</a:t>
            </a:r>
            <a:r>
              <a:rPr lang="en-US" dirty="0" err="1"/>
              <a:t>linisyen</a:t>
            </a:r>
            <a:r>
              <a:rPr lang="en-US" dirty="0"/>
              <a:t> </a:t>
            </a:r>
            <a:r>
              <a:rPr lang="en-US" dirty="0" err="1"/>
              <a:t>ile</a:t>
            </a:r>
            <a:r>
              <a:rPr lang="en-US" dirty="0"/>
              <a:t> </a:t>
            </a:r>
            <a:r>
              <a:rPr lang="en-US" dirty="0" err="1"/>
              <a:t>tıbbi</a:t>
            </a:r>
            <a:r>
              <a:rPr lang="en-US" dirty="0"/>
              <a:t> </a:t>
            </a:r>
            <a:r>
              <a:rPr lang="en-US" dirty="0" err="1"/>
              <a:t>laboratuvar</a:t>
            </a:r>
            <a:r>
              <a:rPr lang="en-US" dirty="0"/>
              <a:t> </a:t>
            </a:r>
            <a:r>
              <a:rPr lang="en-US" dirty="0" err="1"/>
              <a:t>çalışanlarının</a:t>
            </a:r>
            <a:r>
              <a:rPr lang="en-US" dirty="0"/>
              <a:t> </a:t>
            </a:r>
            <a:r>
              <a:rPr lang="en-US" dirty="0" err="1"/>
              <a:t>etkili</a:t>
            </a:r>
            <a:r>
              <a:rPr lang="en-US" dirty="0"/>
              <a:t> </a:t>
            </a:r>
            <a:r>
              <a:rPr lang="en-US" dirty="0" err="1"/>
              <a:t>iletişimi</a:t>
            </a:r>
            <a:r>
              <a:rPr lang="en-US" dirty="0"/>
              <a:t> </a:t>
            </a:r>
            <a:r>
              <a:rPr lang="en-US" dirty="0" err="1"/>
              <a:t>amaçlanmakta</a:t>
            </a:r>
            <a:endParaRPr lang="en-US" dirty="0"/>
          </a:p>
          <a:p>
            <a:endParaRPr lang="tr-TR" dirty="0"/>
          </a:p>
        </p:txBody>
      </p:sp>
    </p:spTree>
    <p:extLst>
      <p:ext uri="{BB962C8B-B14F-4D97-AF65-F5344CB8AC3E}">
        <p14:creationId xmlns:p14="http://schemas.microsoft.com/office/powerpoint/2010/main" val="4173636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solidFill>
                  <a:srgbClr val="FF0000"/>
                </a:solidFill>
                <a:latin typeface="+mn-lt"/>
              </a:rPr>
              <a:t>GLUKOZ</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4"/>
            <a:ext cx="10058400" cy="4447490"/>
          </a:xfrm>
        </p:spPr>
        <p:txBody>
          <a:bodyPr>
            <a:normAutofit fontScale="85000" lnSpcReduction="10000"/>
          </a:bodyPr>
          <a:lstStyle/>
          <a:p>
            <a:pPr marL="0" indent="0">
              <a:lnSpc>
                <a:spcPct val="150000"/>
              </a:lnSpc>
              <a:buNone/>
            </a:pPr>
            <a:r>
              <a:rPr lang="tr-TR" dirty="0">
                <a:sym typeface="Wingdings" panose="05000000000000000000" pitchFamily="2" charset="2"/>
              </a:rPr>
              <a:t></a:t>
            </a:r>
            <a:r>
              <a:rPr lang="tr-TR" dirty="0"/>
              <a:t>Açlık plazma </a:t>
            </a:r>
            <a:r>
              <a:rPr lang="tr-TR" dirty="0" err="1"/>
              <a:t>glukoz</a:t>
            </a:r>
            <a:r>
              <a:rPr lang="tr-TR" dirty="0"/>
              <a:t> düzeyinin referans aralığı 70-99 mg/</a:t>
            </a:r>
            <a:r>
              <a:rPr lang="tr-TR" dirty="0" err="1"/>
              <a:t>dL</a:t>
            </a:r>
            <a:r>
              <a:rPr lang="tr-TR" dirty="0"/>
              <a:t> arasındadır. </a:t>
            </a:r>
          </a:p>
          <a:p>
            <a:pPr marL="0" indent="0">
              <a:lnSpc>
                <a:spcPct val="150000"/>
              </a:lnSpc>
              <a:buNone/>
            </a:pPr>
            <a:r>
              <a:rPr lang="tr-TR" dirty="0">
                <a:sym typeface="Wingdings" panose="05000000000000000000" pitchFamily="2" charset="2"/>
              </a:rPr>
              <a:t></a:t>
            </a:r>
            <a:r>
              <a:rPr lang="tr-TR" dirty="0"/>
              <a:t>Hipoglisemi </a:t>
            </a:r>
            <a:r>
              <a:rPr lang="tr-TR" dirty="0">
                <a:sym typeface="Wingdings" panose="05000000000000000000" pitchFamily="2" charset="2"/>
              </a:rPr>
              <a:t></a:t>
            </a:r>
            <a:r>
              <a:rPr lang="tr-TR" dirty="0"/>
              <a:t> &lt; 50 mg/</a:t>
            </a:r>
            <a:r>
              <a:rPr lang="tr-TR" dirty="0" err="1"/>
              <a:t>dL</a:t>
            </a:r>
            <a:endParaRPr lang="tr-TR" dirty="0"/>
          </a:p>
          <a:p>
            <a:pPr marL="0" indent="0">
              <a:lnSpc>
                <a:spcPct val="150000"/>
              </a:lnSpc>
              <a:buNone/>
            </a:pPr>
            <a:r>
              <a:rPr lang="tr-TR" dirty="0">
                <a:sym typeface="Wingdings" panose="05000000000000000000" pitchFamily="2" charset="2"/>
              </a:rPr>
              <a:t></a:t>
            </a:r>
            <a:r>
              <a:rPr lang="tr-TR" dirty="0"/>
              <a:t>İnsülin veya oral </a:t>
            </a:r>
            <a:r>
              <a:rPr lang="tr-TR" dirty="0" err="1"/>
              <a:t>hipoglisemik</a:t>
            </a:r>
            <a:r>
              <a:rPr lang="tr-TR" dirty="0"/>
              <a:t> ajan kullanmayan bir hastada </a:t>
            </a:r>
            <a:r>
              <a:rPr lang="tr-TR" dirty="0" err="1"/>
              <a:t>asemptomatik</a:t>
            </a:r>
            <a:r>
              <a:rPr lang="tr-TR" dirty="0"/>
              <a:t> hipoglisemi, </a:t>
            </a:r>
          </a:p>
          <a:p>
            <a:pPr lvl="1">
              <a:lnSpc>
                <a:spcPct val="150000"/>
              </a:lnSpc>
              <a:buFont typeface="Wingdings" panose="05000000000000000000" pitchFamily="2" charset="2"/>
              <a:buChar char="§"/>
            </a:pPr>
            <a:r>
              <a:rPr lang="tr-TR" dirty="0"/>
              <a:t>Numunenin işlenmesinde gecikme olması durumunda </a:t>
            </a:r>
            <a:r>
              <a:rPr lang="tr-TR" dirty="0" err="1"/>
              <a:t>laboratuar</a:t>
            </a:r>
            <a:r>
              <a:rPr lang="tr-TR" dirty="0"/>
              <a:t> hatası</a:t>
            </a:r>
          </a:p>
          <a:p>
            <a:pPr marL="0" indent="0">
              <a:lnSpc>
                <a:spcPct val="150000"/>
              </a:lnSpc>
              <a:buNone/>
            </a:pPr>
            <a:r>
              <a:rPr lang="tr-TR" dirty="0">
                <a:sym typeface="Wingdings" panose="05000000000000000000" pitchFamily="2" charset="2"/>
              </a:rPr>
              <a:t></a:t>
            </a:r>
            <a:r>
              <a:rPr lang="tr-TR" dirty="0"/>
              <a:t>Hipoglisemi tanısı en iyi olarak, </a:t>
            </a:r>
          </a:p>
          <a:p>
            <a:pPr lvl="1">
              <a:lnSpc>
                <a:spcPct val="150000"/>
              </a:lnSpc>
              <a:buFont typeface="Wingdings" panose="05000000000000000000" pitchFamily="2" charset="2"/>
              <a:buChar char="§"/>
            </a:pPr>
            <a:r>
              <a:rPr lang="tr-TR" dirty="0" err="1"/>
              <a:t>Labarotuvarla</a:t>
            </a:r>
            <a:r>
              <a:rPr lang="tr-TR" dirty="0"/>
              <a:t> doğrulanan tipik semptomlar ve takiben </a:t>
            </a:r>
            <a:r>
              <a:rPr lang="tr-TR" dirty="0" err="1"/>
              <a:t>glukoz</a:t>
            </a:r>
            <a:r>
              <a:rPr lang="tr-TR" dirty="0"/>
              <a:t> alındıktan sonra semptomların hafiflemesi</a:t>
            </a:r>
          </a:p>
          <a:p>
            <a:pPr marL="0" indent="0">
              <a:buNone/>
            </a:pPr>
            <a:endParaRPr lang="tr-TR" dirty="0">
              <a:solidFill>
                <a:schemeClr val="tx1">
                  <a:lumMod val="85000"/>
                  <a:lumOff val="15000"/>
                </a:schemeClr>
              </a:solidFill>
            </a:endParaRPr>
          </a:p>
        </p:txBody>
      </p:sp>
    </p:spTree>
    <p:extLst>
      <p:ext uri="{BB962C8B-B14F-4D97-AF65-F5344CB8AC3E}">
        <p14:creationId xmlns:p14="http://schemas.microsoft.com/office/powerpoint/2010/main" val="242926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solidFill>
                  <a:srgbClr val="FF0000"/>
                </a:solidFill>
                <a:latin typeface="+mn-lt"/>
              </a:rPr>
              <a:t>GLUKOZ</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378333"/>
          </a:xfrm>
        </p:spPr>
        <p:txBody>
          <a:bodyPr>
            <a:normAutofit/>
          </a:bodyPr>
          <a:lstStyle/>
          <a:p>
            <a:pPr marL="0" indent="0">
              <a:lnSpc>
                <a:spcPct val="150000"/>
              </a:lnSpc>
              <a:buNone/>
            </a:pPr>
            <a:r>
              <a:rPr lang="tr-TR" sz="2200" dirty="0">
                <a:sym typeface="Wingdings" panose="05000000000000000000" pitchFamily="2" charset="2"/>
              </a:rPr>
              <a:t></a:t>
            </a:r>
            <a:r>
              <a:rPr lang="tr-TR" sz="2200" dirty="0"/>
              <a:t>Hipoglisemi; </a:t>
            </a:r>
            <a:r>
              <a:rPr lang="tr-TR" sz="2200" dirty="0" err="1"/>
              <a:t>iyatrojenik</a:t>
            </a:r>
            <a:r>
              <a:rPr lang="tr-TR" sz="2200" dirty="0"/>
              <a:t>, </a:t>
            </a:r>
            <a:r>
              <a:rPr lang="tr-TR" sz="2200" dirty="0" err="1"/>
              <a:t>postprandiyal</a:t>
            </a:r>
            <a:r>
              <a:rPr lang="tr-TR" sz="2200" dirty="0"/>
              <a:t> veya açlık olarak tanımlanabilir. </a:t>
            </a:r>
          </a:p>
          <a:p>
            <a:pPr marL="457200" lvl="1" indent="0">
              <a:lnSpc>
                <a:spcPct val="150000"/>
              </a:lnSpc>
              <a:buNone/>
            </a:pPr>
            <a:r>
              <a:rPr lang="tr-TR" sz="2000" dirty="0">
                <a:sym typeface="Wingdings" panose="05000000000000000000" pitchFamily="2" charset="2"/>
              </a:rPr>
              <a:t></a:t>
            </a:r>
            <a:r>
              <a:rPr lang="tr-TR" sz="2000" dirty="0" err="1"/>
              <a:t>Postprandiyal</a:t>
            </a:r>
            <a:r>
              <a:rPr lang="tr-TR" sz="2000" dirty="0"/>
              <a:t> hipoglisemi, yemeklerden sonra ortaya çıkar ve genellikle hafiftir ve kendi kendini sınırlandırır. </a:t>
            </a:r>
          </a:p>
          <a:p>
            <a:pPr marL="457200" lvl="1" indent="0">
              <a:lnSpc>
                <a:spcPct val="150000"/>
              </a:lnSpc>
              <a:buNone/>
            </a:pPr>
            <a:r>
              <a:rPr lang="tr-TR" sz="2000" dirty="0">
                <a:sym typeface="Wingdings" panose="05000000000000000000" pitchFamily="2" charset="2"/>
              </a:rPr>
              <a:t></a:t>
            </a:r>
            <a:r>
              <a:rPr lang="tr-TR" sz="2000" dirty="0"/>
              <a:t>Bir yemekten sonra insülin düzeyleri hızla yükselir ve glukoz düzeylerine göre daha yavaş düşer, bu da hipoglisemi ile sonuçlanır. </a:t>
            </a:r>
            <a:endParaRPr lang="tr-TR" sz="2000" dirty="0">
              <a:solidFill>
                <a:schemeClr val="tx1">
                  <a:lumMod val="85000"/>
                  <a:lumOff val="15000"/>
                </a:schemeClr>
              </a:solidFill>
            </a:endParaRPr>
          </a:p>
        </p:txBody>
      </p:sp>
    </p:spTree>
    <p:extLst>
      <p:ext uri="{BB962C8B-B14F-4D97-AF65-F5344CB8AC3E}">
        <p14:creationId xmlns:p14="http://schemas.microsoft.com/office/powerpoint/2010/main" val="3064548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p:txBody>
          <a:bodyPr/>
          <a:lstStyle/>
          <a:p>
            <a:r>
              <a:rPr lang="tr-TR" b="1" dirty="0">
                <a:solidFill>
                  <a:srgbClr val="FF0000"/>
                </a:solidFill>
                <a:latin typeface="+mn-lt"/>
              </a:rPr>
              <a:t>GLUKOZ</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10058400" cy="4378333"/>
          </a:xfrm>
        </p:spPr>
        <p:txBody>
          <a:bodyPr>
            <a:normAutofit/>
          </a:bodyPr>
          <a:lstStyle/>
          <a:p>
            <a:pPr marL="0" indent="0">
              <a:lnSpc>
                <a:spcPct val="150000"/>
              </a:lnSpc>
              <a:buNone/>
            </a:pPr>
            <a:r>
              <a:rPr lang="tr-TR" sz="2200" dirty="0">
                <a:sym typeface="Wingdings" panose="05000000000000000000" pitchFamily="2" charset="2"/>
              </a:rPr>
              <a:t></a:t>
            </a:r>
            <a:r>
              <a:rPr lang="tr-TR" sz="2200" dirty="0"/>
              <a:t>Açlık hipoglisemisi</a:t>
            </a:r>
          </a:p>
          <a:p>
            <a:pPr lvl="1">
              <a:lnSpc>
                <a:spcPct val="150000"/>
              </a:lnSpc>
              <a:buFont typeface="Wingdings" panose="05000000000000000000" pitchFamily="2" charset="2"/>
              <a:buChar char="§"/>
            </a:pPr>
            <a:r>
              <a:rPr lang="tr-TR" sz="2000" dirty="0"/>
              <a:t>Reaktif hipoglisemiden çok daha az görülür </a:t>
            </a:r>
          </a:p>
          <a:p>
            <a:pPr lvl="1">
              <a:lnSpc>
                <a:spcPct val="150000"/>
              </a:lnSpc>
              <a:buFont typeface="Wingdings" panose="05000000000000000000" pitchFamily="2" charset="2"/>
              <a:buChar char="§"/>
            </a:pPr>
            <a:r>
              <a:rPr lang="tr-TR" sz="2000" dirty="0"/>
              <a:t>İnsülin üreten pankreas tümörleri ve </a:t>
            </a:r>
            <a:r>
              <a:rPr lang="tr-TR" sz="2000" dirty="0" err="1"/>
              <a:t>hepatik</a:t>
            </a:r>
            <a:r>
              <a:rPr lang="tr-TR" sz="2000" dirty="0"/>
              <a:t>, adrenal veya </a:t>
            </a:r>
            <a:r>
              <a:rPr lang="tr-TR" sz="2000" dirty="0" err="1"/>
              <a:t>renal</a:t>
            </a:r>
            <a:r>
              <a:rPr lang="tr-TR" sz="2000" dirty="0"/>
              <a:t> yetmezlik de dahil olmak üzere daha şiddetli hastalığın habercisi</a:t>
            </a:r>
          </a:p>
          <a:p>
            <a:pPr lvl="1">
              <a:lnSpc>
                <a:spcPct val="150000"/>
              </a:lnSpc>
              <a:buFont typeface="Wingdings" panose="05000000000000000000" pitchFamily="2" charset="2"/>
              <a:buChar char="§"/>
            </a:pPr>
            <a:r>
              <a:rPr lang="tr-TR" sz="2000" dirty="0"/>
              <a:t>Aşırı insülin veya </a:t>
            </a:r>
            <a:r>
              <a:rPr lang="tr-TR" sz="2000" dirty="0" err="1"/>
              <a:t>sülfonilüre</a:t>
            </a:r>
            <a:r>
              <a:rPr lang="tr-TR" sz="2000" dirty="0"/>
              <a:t> uygulaması sonucu</a:t>
            </a:r>
          </a:p>
          <a:p>
            <a:pPr marL="0" indent="0">
              <a:lnSpc>
                <a:spcPct val="150000"/>
              </a:lnSpc>
              <a:buNone/>
            </a:pPr>
            <a:r>
              <a:rPr lang="tr-TR" sz="2200" dirty="0">
                <a:sym typeface="Wingdings" panose="05000000000000000000" pitchFamily="2" charset="2"/>
              </a:rPr>
              <a:t></a:t>
            </a:r>
            <a:r>
              <a:rPr lang="tr-TR" sz="2200" dirty="0"/>
              <a:t>Gerçek açlık hipoglisemisi</a:t>
            </a:r>
          </a:p>
          <a:p>
            <a:pPr lvl="1">
              <a:lnSpc>
                <a:spcPct val="150000"/>
              </a:lnSpc>
              <a:buFont typeface="Wingdings" panose="05000000000000000000" pitchFamily="2" charset="2"/>
              <a:buChar char="§"/>
            </a:pPr>
            <a:r>
              <a:rPr lang="tr-TR" sz="2000" dirty="0"/>
              <a:t>Uzun süreli açlıkta aynı anda glukoz ve insülin ölçümü ile teyit edilmelidir. Bu teknik hipogliseminin aşırı insülin ile ilişkili olup olmadığını belirlemeye yardımcı olabilir.</a:t>
            </a:r>
          </a:p>
          <a:p>
            <a:pPr>
              <a:buFont typeface="Wingdings" panose="05000000000000000000" pitchFamily="2" charset="2"/>
              <a:buChar char="v"/>
            </a:pPr>
            <a:endParaRPr lang="tr-TR" sz="2200" dirty="0">
              <a:solidFill>
                <a:schemeClr val="tx1">
                  <a:lumMod val="85000"/>
                  <a:lumOff val="15000"/>
                </a:schemeClr>
              </a:solidFill>
            </a:endParaRPr>
          </a:p>
        </p:txBody>
      </p:sp>
    </p:spTree>
    <p:extLst>
      <p:ext uri="{BB962C8B-B14F-4D97-AF65-F5344CB8AC3E}">
        <p14:creationId xmlns:p14="http://schemas.microsoft.com/office/powerpoint/2010/main" val="3280424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4AE8B1-75E6-4A55-BB4D-ABC9390A23A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9EB47D1-568C-4283-8A7F-6B7D03E0EF83}"/>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1330173-DA9B-B260-38A7-CF8039974D69}"/>
              </a:ext>
            </a:extLst>
          </p:cNvPr>
          <p:cNvPicPr>
            <a:picLocks noChangeAspect="1"/>
          </p:cNvPicPr>
          <p:nvPr/>
        </p:nvPicPr>
        <p:blipFill>
          <a:blip r:embed="rId2"/>
          <a:stretch>
            <a:fillRect/>
          </a:stretch>
        </p:blipFill>
        <p:spPr>
          <a:xfrm>
            <a:off x="2231136" y="845630"/>
            <a:ext cx="7571231" cy="4805362"/>
          </a:xfrm>
          <a:prstGeom prst="rect">
            <a:avLst/>
          </a:prstGeom>
        </p:spPr>
      </p:pic>
    </p:spTree>
    <p:extLst>
      <p:ext uri="{BB962C8B-B14F-4D97-AF65-F5344CB8AC3E}">
        <p14:creationId xmlns:p14="http://schemas.microsoft.com/office/powerpoint/2010/main" val="1465807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A8A77-A8F5-4638-8A3A-9E9BB5FB66E5}"/>
              </a:ext>
            </a:extLst>
          </p:cNvPr>
          <p:cNvSpPr>
            <a:spLocks noGrp="1"/>
          </p:cNvSpPr>
          <p:nvPr>
            <p:ph type="title"/>
          </p:nvPr>
        </p:nvSpPr>
        <p:spPr>
          <a:xfrm>
            <a:off x="1097280" y="520170"/>
            <a:ext cx="10515600" cy="1325563"/>
          </a:xfrm>
        </p:spPr>
        <p:txBody>
          <a:bodyPr/>
          <a:lstStyle/>
          <a:p>
            <a:r>
              <a:rPr lang="tr-TR" b="1" dirty="0">
                <a:solidFill>
                  <a:srgbClr val="FF0000"/>
                </a:solidFill>
                <a:latin typeface="+mn-lt"/>
              </a:rPr>
              <a:t>LİPİD PROFİLİ</a:t>
            </a:r>
          </a:p>
        </p:txBody>
      </p:sp>
      <p:sp>
        <p:nvSpPr>
          <p:cNvPr id="3" name="İçerik Yer Tutucusu 2">
            <a:extLst>
              <a:ext uri="{FF2B5EF4-FFF2-40B4-BE49-F238E27FC236}">
                <a16:creationId xmlns:a16="http://schemas.microsoft.com/office/drawing/2014/main" id="{34054CDC-0AAA-4BB5-9ABC-D93283F19C85}"/>
              </a:ext>
            </a:extLst>
          </p:cNvPr>
          <p:cNvSpPr>
            <a:spLocks noGrp="1"/>
          </p:cNvSpPr>
          <p:nvPr>
            <p:ph idx="1"/>
          </p:nvPr>
        </p:nvSpPr>
        <p:spPr>
          <a:xfrm>
            <a:off x="1097280" y="1845733"/>
            <a:ext cx="9680648" cy="4424437"/>
          </a:xfrm>
        </p:spPr>
        <p:txBody>
          <a:bodyPr>
            <a:normAutofit/>
          </a:bodyPr>
          <a:lstStyle/>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Genellikle kardiyovasküler riski değerlendirmek için  </a:t>
            </a:r>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Dört ana </a:t>
            </a:r>
            <a:r>
              <a:rPr lang="tr-TR" dirty="0" err="1">
                <a:solidFill>
                  <a:schemeClr val="tx1">
                    <a:lumMod val="85000"/>
                    <a:lumOff val="15000"/>
                  </a:schemeClr>
                </a:solidFill>
              </a:rPr>
              <a:t>lipoprotein</a:t>
            </a:r>
            <a:r>
              <a:rPr lang="tr-TR" dirty="0">
                <a:solidFill>
                  <a:schemeClr val="tx1">
                    <a:lumMod val="85000"/>
                    <a:lumOff val="15000"/>
                  </a:schemeClr>
                </a:solidFill>
              </a:rPr>
              <a:t> sınıfı</a:t>
            </a:r>
          </a:p>
          <a:p>
            <a:pPr lvl="1">
              <a:lnSpc>
                <a:spcPct val="150000"/>
              </a:lnSpc>
              <a:buFont typeface="Wingdings" panose="05000000000000000000" pitchFamily="2" charset="2"/>
              <a:buChar char="v"/>
            </a:pPr>
            <a:r>
              <a:rPr lang="tr-TR" dirty="0" err="1">
                <a:solidFill>
                  <a:schemeClr val="tx1">
                    <a:lumMod val="85000"/>
                    <a:lumOff val="15000"/>
                  </a:schemeClr>
                </a:solidFill>
              </a:rPr>
              <a:t>Şilomikronlar</a:t>
            </a:r>
            <a:endParaRPr lang="tr-TR" dirty="0">
              <a:solidFill>
                <a:schemeClr val="tx1">
                  <a:lumMod val="85000"/>
                  <a:lumOff val="15000"/>
                </a:schemeClr>
              </a:solidFill>
            </a:endParaRPr>
          </a:p>
          <a:p>
            <a:pPr lvl="1">
              <a:lnSpc>
                <a:spcPct val="150000"/>
              </a:lnSpc>
              <a:buFont typeface="Wingdings" panose="05000000000000000000" pitchFamily="2" charset="2"/>
              <a:buChar char="v"/>
            </a:pPr>
            <a:r>
              <a:rPr lang="tr-TR" dirty="0">
                <a:solidFill>
                  <a:schemeClr val="tx1">
                    <a:lumMod val="85000"/>
                    <a:lumOff val="15000"/>
                  </a:schemeClr>
                </a:solidFill>
              </a:rPr>
              <a:t>Çok düşük yoğunluklu lipoprotein (VLDL), kolesterol (VLDL-C)</a:t>
            </a:r>
          </a:p>
          <a:p>
            <a:pPr lvl="1">
              <a:lnSpc>
                <a:spcPct val="150000"/>
              </a:lnSpc>
              <a:buFont typeface="Wingdings" panose="05000000000000000000" pitchFamily="2" charset="2"/>
              <a:buChar char="v"/>
            </a:pPr>
            <a:r>
              <a:rPr lang="tr-TR" dirty="0">
                <a:solidFill>
                  <a:schemeClr val="tx1">
                    <a:lumMod val="85000"/>
                    <a:lumOff val="15000"/>
                  </a:schemeClr>
                </a:solidFill>
              </a:rPr>
              <a:t>Düşük yoğunluklu lipoprotein (LDL), kolesterol (LDL-C) v</a:t>
            </a:r>
          </a:p>
          <a:p>
            <a:pPr lvl="1">
              <a:lnSpc>
                <a:spcPct val="150000"/>
              </a:lnSpc>
              <a:buFont typeface="Wingdings" panose="05000000000000000000" pitchFamily="2" charset="2"/>
              <a:buChar char="v"/>
            </a:pPr>
            <a:r>
              <a:rPr lang="tr-TR" dirty="0">
                <a:solidFill>
                  <a:schemeClr val="tx1">
                    <a:lumMod val="85000"/>
                    <a:lumOff val="15000"/>
                  </a:schemeClr>
                </a:solidFill>
              </a:rPr>
              <a:t>Yüksek yoğunluklu </a:t>
            </a:r>
            <a:r>
              <a:rPr lang="tr-TR" dirty="0" err="1">
                <a:solidFill>
                  <a:schemeClr val="tx1">
                    <a:lumMod val="85000"/>
                    <a:lumOff val="15000"/>
                  </a:schemeClr>
                </a:solidFill>
              </a:rPr>
              <a:t>lipoprotein</a:t>
            </a:r>
            <a:r>
              <a:rPr lang="tr-TR" dirty="0">
                <a:solidFill>
                  <a:schemeClr val="tx1">
                    <a:lumMod val="85000"/>
                    <a:lumOff val="15000"/>
                  </a:schemeClr>
                </a:solidFill>
              </a:rPr>
              <a:t> (HDL), kolesterol (HDL-C) </a:t>
            </a:r>
          </a:p>
        </p:txBody>
      </p:sp>
      <p:pic>
        <p:nvPicPr>
          <p:cNvPr id="5" name="Resim 4">
            <a:extLst>
              <a:ext uri="{FF2B5EF4-FFF2-40B4-BE49-F238E27FC236}">
                <a16:creationId xmlns:a16="http://schemas.microsoft.com/office/drawing/2014/main" id="{066B3570-321E-4EC5-B322-39D5379C1175}"/>
              </a:ext>
            </a:extLst>
          </p:cNvPr>
          <p:cNvPicPr>
            <a:picLocks noChangeAspect="1"/>
          </p:cNvPicPr>
          <p:nvPr/>
        </p:nvPicPr>
        <p:blipFill>
          <a:blip r:embed="rId3"/>
          <a:stretch>
            <a:fillRect/>
          </a:stretch>
        </p:blipFill>
        <p:spPr>
          <a:xfrm>
            <a:off x="8711084" y="157135"/>
            <a:ext cx="3319272" cy="2051632"/>
          </a:xfrm>
          <a:prstGeom prst="rect">
            <a:avLst/>
          </a:prstGeom>
        </p:spPr>
      </p:pic>
    </p:spTree>
    <p:extLst>
      <p:ext uri="{BB962C8B-B14F-4D97-AF65-F5344CB8AC3E}">
        <p14:creationId xmlns:p14="http://schemas.microsoft.com/office/powerpoint/2010/main" val="2691699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757F0E-AB31-0A1B-D1FD-B1954792F1D2}"/>
              </a:ext>
            </a:extLst>
          </p:cNvPr>
          <p:cNvSpPr>
            <a:spLocks noGrp="1"/>
          </p:cNvSpPr>
          <p:nvPr>
            <p:ph type="title"/>
          </p:nvPr>
        </p:nvSpPr>
        <p:spPr/>
        <p:txBody>
          <a:bodyPr/>
          <a:lstStyle/>
          <a:p>
            <a:r>
              <a:rPr lang="tr-TR" b="1" dirty="0">
                <a:solidFill>
                  <a:srgbClr val="FF0000"/>
                </a:solidFill>
                <a:latin typeface="+mn-lt"/>
              </a:rPr>
              <a:t>LİPİD PROFİLİ</a:t>
            </a:r>
          </a:p>
        </p:txBody>
      </p:sp>
      <p:sp>
        <p:nvSpPr>
          <p:cNvPr id="3" name="İçerik Yer Tutucusu 2">
            <a:extLst>
              <a:ext uri="{FF2B5EF4-FFF2-40B4-BE49-F238E27FC236}">
                <a16:creationId xmlns:a16="http://schemas.microsoft.com/office/drawing/2014/main" id="{EFDD41EE-1195-B2C1-3FEE-1B7B7D685177}"/>
              </a:ext>
            </a:extLst>
          </p:cNvPr>
          <p:cNvSpPr>
            <a:spLocks noGrp="1"/>
          </p:cNvSpPr>
          <p:nvPr>
            <p:ph idx="1"/>
          </p:nvPr>
        </p:nvSpPr>
        <p:spPr/>
        <p:txBody>
          <a:bodyPr/>
          <a:lstStyle/>
          <a:p>
            <a:pPr marL="0" indent="0">
              <a:buNone/>
            </a:pPr>
            <a:r>
              <a:rPr lang="tr-TR" dirty="0">
                <a:sym typeface="Wingdings" panose="05000000000000000000" pitchFamily="2" charset="2"/>
              </a:rPr>
              <a:t></a:t>
            </a:r>
            <a:r>
              <a:rPr lang="tr-TR" dirty="0"/>
              <a:t>Ulusal Kolesterol Eğitim Programının Yetişkin Tedavi Paneli (ATP) III kardiyovasküler hastalık riskinin azaltılmasının teşvik edilmesi için bir araç olarak lipid taramasını önermektedir.</a:t>
            </a:r>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ATP III tarafından tavsiye edilen standart lipid profili </a:t>
            </a:r>
          </a:p>
          <a:p>
            <a:pPr lvl="1">
              <a:lnSpc>
                <a:spcPct val="150000"/>
              </a:lnSpc>
              <a:buFont typeface="Wingdings" panose="05000000000000000000" pitchFamily="2" charset="2"/>
              <a:buChar char="§"/>
            </a:pPr>
            <a:r>
              <a:rPr lang="tr-TR" dirty="0">
                <a:solidFill>
                  <a:schemeClr val="tx1">
                    <a:lumMod val="85000"/>
                    <a:lumOff val="15000"/>
                  </a:schemeClr>
                </a:solidFill>
              </a:rPr>
              <a:t>Dokuz saatlik açlık sonrası toplam kolesterol, HDL, trigliseritlerin ve hesaplanmış </a:t>
            </a:r>
            <a:r>
              <a:rPr lang="tr-TR" dirty="0" err="1">
                <a:solidFill>
                  <a:schemeClr val="tx1">
                    <a:lumMod val="85000"/>
                    <a:lumOff val="15000"/>
                  </a:schemeClr>
                </a:solidFill>
              </a:rPr>
              <a:t>LDL’nin</a:t>
            </a:r>
            <a:r>
              <a:rPr lang="tr-TR" dirty="0">
                <a:solidFill>
                  <a:schemeClr val="tx1">
                    <a:lumMod val="85000"/>
                    <a:lumOff val="15000"/>
                  </a:schemeClr>
                </a:solidFill>
              </a:rPr>
              <a:t> ölçümünü içerir. </a:t>
            </a:r>
          </a:p>
          <a:p>
            <a:pPr lvl="1">
              <a:lnSpc>
                <a:spcPct val="150000"/>
              </a:lnSpc>
              <a:buFont typeface="Wingdings" panose="05000000000000000000" pitchFamily="2" charset="2"/>
              <a:buChar char="§"/>
            </a:pPr>
            <a:r>
              <a:rPr lang="tr-TR" dirty="0">
                <a:solidFill>
                  <a:schemeClr val="tx1">
                    <a:lumMod val="85000"/>
                    <a:lumOff val="15000"/>
                  </a:schemeClr>
                </a:solidFill>
              </a:rPr>
              <a:t>LDL=Total kolesterol-HDL-Trigliserit/5   (</a:t>
            </a:r>
            <a:r>
              <a:rPr lang="tr-TR" dirty="0" err="1">
                <a:solidFill>
                  <a:schemeClr val="tx1">
                    <a:lumMod val="85000"/>
                    <a:lumOff val="15000"/>
                  </a:schemeClr>
                </a:solidFill>
              </a:rPr>
              <a:t>Friedewald</a:t>
            </a:r>
            <a:r>
              <a:rPr lang="tr-TR" dirty="0">
                <a:solidFill>
                  <a:schemeClr val="tx1">
                    <a:lumMod val="85000"/>
                    <a:lumOff val="15000"/>
                  </a:schemeClr>
                </a:solidFill>
              </a:rPr>
              <a:t> formülü )</a:t>
            </a:r>
          </a:p>
          <a:p>
            <a:endParaRPr lang="tr-TR" dirty="0"/>
          </a:p>
        </p:txBody>
      </p:sp>
      <p:sp>
        <p:nvSpPr>
          <p:cNvPr id="5" name="Dikdörtgen: Köşeleri Yuvarlatılmış 4">
            <a:extLst>
              <a:ext uri="{FF2B5EF4-FFF2-40B4-BE49-F238E27FC236}">
                <a16:creationId xmlns:a16="http://schemas.microsoft.com/office/drawing/2014/main" id="{BEA99533-124B-3CB2-5D75-4B50378CDDEB}"/>
              </a:ext>
            </a:extLst>
          </p:cNvPr>
          <p:cNvSpPr/>
          <p:nvPr/>
        </p:nvSpPr>
        <p:spPr>
          <a:xfrm>
            <a:off x="1169233" y="5036695"/>
            <a:ext cx="9084039" cy="734518"/>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75847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4F43F0-52D6-C3D3-5586-1292F0A77931}"/>
              </a:ext>
            </a:extLst>
          </p:cNvPr>
          <p:cNvSpPr>
            <a:spLocks noGrp="1"/>
          </p:cNvSpPr>
          <p:nvPr>
            <p:ph type="title"/>
          </p:nvPr>
        </p:nvSpPr>
        <p:spPr/>
        <p:txBody>
          <a:bodyPr/>
          <a:lstStyle/>
          <a:p>
            <a:r>
              <a:rPr lang="tr-TR" b="1" dirty="0">
                <a:solidFill>
                  <a:srgbClr val="FF0000"/>
                </a:solidFill>
                <a:latin typeface="+mn-lt"/>
              </a:rPr>
              <a:t>LİPİD PROFİLİ</a:t>
            </a:r>
            <a:endParaRPr lang="tr-TR" dirty="0">
              <a:latin typeface="+mn-lt"/>
            </a:endParaRPr>
          </a:p>
        </p:txBody>
      </p:sp>
      <p:sp>
        <p:nvSpPr>
          <p:cNvPr id="3" name="İçerik Yer Tutucusu 2">
            <a:extLst>
              <a:ext uri="{FF2B5EF4-FFF2-40B4-BE49-F238E27FC236}">
                <a16:creationId xmlns:a16="http://schemas.microsoft.com/office/drawing/2014/main" id="{87D1CECB-6936-BD92-13E3-E472D7D37631}"/>
              </a:ext>
            </a:extLst>
          </p:cNvPr>
          <p:cNvSpPr>
            <a:spLocks noGrp="1"/>
          </p:cNvSpPr>
          <p:nvPr>
            <p:ph idx="1"/>
          </p:nvPr>
        </p:nvSpPr>
        <p:spPr/>
        <p:txBody>
          <a:bodyPr>
            <a:normAutofit fontScale="77500" lnSpcReduction="20000"/>
          </a:bodyPr>
          <a:lstStyle/>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Testten önce aç olmamak </a:t>
            </a:r>
          </a:p>
          <a:p>
            <a:pPr lvl="1">
              <a:lnSpc>
                <a:spcPct val="150000"/>
              </a:lnSpc>
              <a:buFont typeface="Wingdings" panose="05000000000000000000" pitchFamily="2" charset="2"/>
              <a:buChar char="§"/>
            </a:pPr>
            <a:r>
              <a:rPr lang="tr-TR" dirty="0">
                <a:solidFill>
                  <a:schemeClr val="tx1">
                    <a:lumMod val="85000"/>
                    <a:lumOff val="15000"/>
                  </a:schemeClr>
                </a:solidFill>
              </a:rPr>
              <a:t>Trigliseritin yüksek ve </a:t>
            </a:r>
            <a:r>
              <a:rPr lang="tr-TR" dirty="0" err="1">
                <a:solidFill>
                  <a:schemeClr val="tx1">
                    <a:lumMod val="85000"/>
                    <a:lumOff val="15000"/>
                  </a:schemeClr>
                </a:solidFill>
              </a:rPr>
              <a:t>LDL’nin</a:t>
            </a:r>
            <a:r>
              <a:rPr lang="tr-TR" dirty="0">
                <a:solidFill>
                  <a:schemeClr val="tx1">
                    <a:lumMod val="85000"/>
                    <a:lumOff val="15000"/>
                  </a:schemeClr>
                </a:solidFill>
              </a:rPr>
              <a:t> düşük saptanmasına yol açar.</a:t>
            </a:r>
          </a:p>
          <a:p>
            <a:pPr lvl="1">
              <a:lnSpc>
                <a:spcPct val="150000"/>
              </a:lnSpc>
              <a:buFont typeface="Wingdings" panose="05000000000000000000" pitchFamily="2" charset="2"/>
              <a:buChar char="§"/>
            </a:pPr>
            <a:r>
              <a:rPr lang="tr-TR" dirty="0">
                <a:solidFill>
                  <a:schemeClr val="tx1">
                    <a:lumMod val="85000"/>
                    <a:lumOff val="15000"/>
                  </a:schemeClr>
                </a:solidFill>
              </a:rPr>
              <a:t>Total kolesterol ve HDL açlık veya postprandiyal durumda önemli farklılık göstermez. </a:t>
            </a:r>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Diyet değişiklikleri yaklaşık 1-2 hafta içindeki lipid ölçümlerinde kendini belli etmeye başlar</a:t>
            </a:r>
          </a:p>
          <a:p>
            <a:pPr lvl="1">
              <a:lnSpc>
                <a:spcPct val="150000"/>
              </a:lnSpc>
              <a:buFont typeface="Wingdings" panose="05000000000000000000" pitchFamily="2" charset="2"/>
              <a:buChar char="§"/>
            </a:pPr>
            <a:r>
              <a:rPr lang="tr-TR" dirty="0">
                <a:solidFill>
                  <a:schemeClr val="tx1">
                    <a:lumMod val="85000"/>
                    <a:lumOff val="15000"/>
                  </a:schemeClr>
                </a:solidFill>
              </a:rPr>
              <a:t>Hastalar testten önce üç hafta stabil bir diyet yapmalıdır. </a:t>
            </a:r>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err="1">
                <a:solidFill>
                  <a:schemeClr val="tx1">
                    <a:lumMod val="85000"/>
                    <a:lumOff val="15000"/>
                  </a:schemeClr>
                </a:solidFill>
              </a:rPr>
              <a:t>Trigliseritler</a:t>
            </a:r>
            <a:r>
              <a:rPr lang="tr-TR" dirty="0">
                <a:solidFill>
                  <a:schemeClr val="tx1">
                    <a:lumMod val="85000"/>
                    <a:lumOff val="15000"/>
                  </a:schemeClr>
                </a:solidFill>
              </a:rPr>
              <a:t> </a:t>
            </a:r>
            <a:r>
              <a:rPr lang="tr-TR" dirty="0" err="1">
                <a:solidFill>
                  <a:schemeClr val="tx1">
                    <a:lumMod val="85000"/>
                    <a:lumOff val="15000"/>
                  </a:schemeClr>
                </a:solidFill>
              </a:rPr>
              <a:t>diürnal</a:t>
            </a:r>
            <a:r>
              <a:rPr lang="tr-TR" dirty="0">
                <a:solidFill>
                  <a:schemeClr val="tx1">
                    <a:lumMod val="85000"/>
                    <a:lumOff val="15000"/>
                  </a:schemeClr>
                </a:solidFill>
              </a:rPr>
              <a:t> varyasyona sahip</a:t>
            </a:r>
          </a:p>
          <a:p>
            <a:pPr lvl="1">
              <a:lnSpc>
                <a:spcPct val="150000"/>
              </a:lnSpc>
              <a:buFont typeface="Wingdings" panose="05000000000000000000" pitchFamily="2" charset="2"/>
              <a:buChar char="§"/>
            </a:pPr>
            <a:r>
              <a:rPr lang="tr-TR" dirty="0">
                <a:solidFill>
                  <a:schemeClr val="tx1">
                    <a:lumMod val="85000"/>
                    <a:lumOff val="15000"/>
                  </a:schemeClr>
                </a:solidFill>
              </a:rPr>
              <a:t>Sabah en düşük, öğleden sonra en yüksek değerler</a:t>
            </a:r>
          </a:p>
          <a:p>
            <a:pPr lvl="1">
              <a:lnSpc>
                <a:spcPct val="150000"/>
              </a:lnSpc>
              <a:buFont typeface="Wingdings" panose="05000000000000000000" pitchFamily="2" charset="2"/>
              <a:buChar char="§"/>
            </a:pPr>
            <a:r>
              <a:rPr lang="tr-TR" dirty="0">
                <a:solidFill>
                  <a:schemeClr val="tx1">
                    <a:lumMod val="85000"/>
                    <a:lumOff val="15000"/>
                  </a:schemeClr>
                </a:solidFill>
              </a:rPr>
              <a:t>Sabah örnekleri tercih edilir. </a:t>
            </a:r>
          </a:p>
          <a:p>
            <a:endParaRPr lang="tr-TR" dirty="0"/>
          </a:p>
        </p:txBody>
      </p:sp>
    </p:spTree>
    <p:extLst>
      <p:ext uri="{BB962C8B-B14F-4D97-AF65-F5344CB8AC3E}">
        <p14:creationId xmlns:p14="http://schemas.microsoft.com/office/powerpoint/2010/main" val="2375755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D3B663-CCBB-4BA0-9BE8-A2CE805C81CD}"/>
              </a:ext>
            </a:extLst>
          </p:cNvPr>
          <p:cNvSpPr>
            <a:spLocks noGrp="1"/>
          </p:cNvSpPr>
          <p:nvPr>
            <p:ph type="title"/>
          </p:nvPr>
        </p:nvSpPr>
        <p:spPr/>
        <p:txBody>
          <a:bodyPr/>
          <a:lstStyle/>
          <a:p>
            <a:r>
              <a:rPr lang="tr-TR" b="1" dirty="0">
                <a:solidFill>
                  <a:srgbClr val="FF0000"/>
                </a:solidFill>
                <a:latin typeface="+mn-lt"/>
              </a:rPr>
              <a:t>LİPİD PROFİLİ</a:t>
            </a:r>
            <a:endParaRPr lang="tr-TR" dirty="0">
              <a:latin typeface="+mn-lt"/>
            </a:endParaRPr>
          </a:p>
        </p:txBody>
      </p:sp>
      <p:sp>
        <p:nvSpPr>
          <p:cNvPr id="3" name="İçerik Yer Tutucusu 2">
            <a:extLst>
              <a:ext uri="{FF2B5EF4-FFF2-40B4-BE49-F238E27FC236}">
                <a16:creationId xmlns:a16="http://schemas.microsoft.com/office/drawing/2014/main" id="{740A4DD5-4433-410D-84BD-2C92248AB5B7}"/>
              </a:ext>
            </a:extLst>
          </p:cNvPr>
          <p:cNvSpPr>
            <a:spLocks noGrp="1"/>
          </p:cNvSpPr>
          <p:nvPr>
            <p:ph idx="1"/>
          </p:nvPr>
        </p:nvSpPr>
        <p:spPr/>
        <p:txBody>
          <a:bodyPr/>
          <a:lstStyle/>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err="1">
                <a:solidFill>
                  <a:schemeClr val="tx1">
                    <a:lumMod val="85000"/>
                    <a:lumOff val="15000"/>
                  </a:schemeClr>
                </a:solidFill>
              </a:rPr>
              <a:t>Major</a:t>
            </a:r>
            <a:r>
              <a:rPr lang="tr-TR" dirty="0">
                <a:solidFill>
                  <a:schemeClr val="tx1">
                    <a:lumMod val="85000"/>
                    <a:lumOff val="15000"/>
                  </a:schemeClr>
                </a:solidFill>
              </a:rPr>
              <a:t> yaralanma durumlarında lipid ölçümü için 2-3 ay beklemek gerekebilir.</a:t>
            </a:r>
          </a:p>
          <a:p>
            <a:pPr marL="0" indent="0">
              <a:lnSpc>
                <a:spcPct val="150000"/>
              </a:lnSpc>
              <a:buNone/>
            </a:pPr>
            <a:endParaRPr lang="tr-TR" dirty="0">
              <a:solidFill>
                <a:schemeClr val="tx1">
                  <a:lumMod val="85000"/>
                  <a:lumOff val="15000"/>
                </a:schemeClr>
              </a:solidFill>
            </a:endParaRPr>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Kolesterol, miyokard enfarktüsü sonrası 24 saatte azalır ve 12 haftaya kadar baskılanmış olarak görülür.</a:t>
            </a:r>
          </a:p>
          <a:p>
            <a:endParaRPr lang="tr-TR" dirty="0"/>
          </a:p>
        </p:txBody>
      </p:sp>
    </p:spTree>
    <p:extLst>
      <p:ext uri="{BB962C8B-B14F-4D97-AF65-F5344CB8AC3E}">
        <p14:creationId xmlns:p14="http://schemas.microsoft.com/office/powerpoint/2010/main" val="172240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A00071-B836-2D44-29E2-D45843F24AFC}"/>
              </a:ext>
            </a:extLst>
          </p:cNvPr>
          <p:cNvSpPr>
            <a:spLocks noGrp="1"/>
          </p:cNvSpPr>
          <p:nvPr>
            <p:ph type="title"/>
          </p:nvPr>
        </p:nvSpPr>
        <p:spPr/>
        <p:txBody>
          <a:bodyPr/>
          <a:lstStyle/>
          <a:p>
            <a:r>
              <a:rPr lang="tr-TR" b="1" dirty="0"/>
              <a:t>Amaç</a:t>
            </a:r>
          </a:p>
        </p:txBody>
      </p:sp>
      <p:sp>
        <p:nvSpPr>
          <p:cNvPr id="3" name="İçerik Yer Tutucusu 2">
            <a:extLst>
              <a:ext uri="{FF2B5EF4-FFF2-40B4-BE49-F238E27FC236}">
                <a16:creationId xmlns:a16="http://schemas.microsoft.com/office/drawing/2014/main" id="{342C8D33-B346-4E0F-FCBF-3DD43B742204}"/>
              </a:ext>
            </a:extLst>
          </p:cNvPr>
          <p:cNvSpPr>
            <a:spLocks noGrp="1"/>
          </p:cNvSpPr>
          <p:nvPr>
            <p:ph idx="1"/>
          </p:nvPr>
        </p:nvSpPr>
        <p:spPr/>
        <p:txBody>
          <a:bodyPr/>
          <a:lstStyle/>
          <a:p>
            <a:r>
              <a:rPr lang="tr-TR" dirty="0"/>
              <a:t>Akılcı laboratuvar kullanımı hakkında bilgi vermek</a:t>
            </a:r>
          </a:p>
          <a:p>
            <a:endParaRPr lang="tr-TR" dirty="0"/>
          </a:p>
        </p:txBody>
      </p:sp>
    </p:spTree>
    <p:extLst>
      <p:ext uri="{BB962C8B-B14F-4D97-AF65-F5344CB8AC3E}">
        <p14:creationId xmlns:p14="http://schemas.microsoft.com/office/powerpoint/2010/main" val="559687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10ED2C-34B8-4358-A289-B0FC1F7552A9}"/>
              </a:ext>
            </a:extLst>
          </p:cNvPr>
          <p:cNvSpPr>
            <a:spLocks noGrp="1"/>
          </p:cNvSpPr>
          <p:nvPr>
            <p:ph type="title"/>
          </p:nvPr>
        </p:nvSpPr>
        <p:spPr/>
        <p:txBody>
          <a:bodyPr/>
          <a:lstStyle/>
          <a:p>
            <a:r>
              <a:rPr lang="tr-TR" b="1" dirty="0">
                <a:solidFill>
                  <a:srgbClr val="FF0000"/>
                </a:solidFill>
                <a:latin typeface="+mn-lt"/>
              </a:rPr>
              <a:t>LİPİD PROFİLİ</a:t>
            </a:r>
            <a:endParaRPr lang="tr-TR" dirty="0">
              <a:latin typeface="+mn-lt"/>
            </a:endParaRPr>
          </a:p>
        </p:txBody>
      </p:sp>
      <p:sp>
        <p:nvSpPr>
          <p:cNvPr id="3" name="İçerik Yer Tutucusu 2">
            <a:extLst>
              <a:ext uri="{FF2B5EF4-FFF2-40B4-BE49-F238E27FC236}">
                <a16:creationId xmlns:a16="http://schemas.microsoft.com/office/drawing/2014/main" id="{ABAF9C71-B3C9-431C-A42D-1025E130900C}"/>
              </a:ext>
            </a:extLst>
          </p:cNvPr>
          <p:cNvSpPr>
            <a:spLocks noGrp="1"/>
          </p:cNvSpPr>
          <p:nvPr>
            <p:ph idx="1"/>
          </p:nvPr>
        </p:nvSpPr>
        <p:spPr/>
        <p:txBody>
          <a:bodyPr>
            <a:normAutofit lnSpcReduction="10000"/>
          </a:bodyPr>
          <a:lstStyle/>
          <a:p>
            <a:pPr marL="0" indent="0">
              <a:buNone/>
            </a:pPr>
            <a:r>
              <a:rPr lang="tr-TR" dirty="0">
                <a:sym typeface="Wingdings" panose="05000000000000000000" pitchFamily="2" charset="2"/>
              </a:rPr>
              <a:t></a:t>
            </a:r>
            <a:r>
              <a:rPr lang="tr-TR" dirty="0" err="1"/>
              <a:t>Hiperlipidemi</a:t>
            </a:r>
            <a:r>
              <a:rPr lang="tr-TR" dirty="0"/>
              <a:t> taraması asemptomatik, KVH veya risk faktörü bulunmayan bireylerde 20 yaşından itibaren 1 defa/5 yıl, 40 yaşından itibaren erkeklerde 1-2 defa/yıl, 50 yaşından itibaren kadınlarda 1-2 defa/yıl ve 65 yaş üzeri 1 defa/yıl olarak önerilmektedir.</a:t>
            </a:r>
          </a:p>
          <a:p>
            <a:pPr marL="0" indent="0">
              <a:buNone/>
            </a:pPr>
            <a:endParaRPr lang="tr-TR" dirty="0"/>
          </a:p>
          <a:p>
            <a:pPr marL="0" indent="0">
              <a:buNone/>
            </a:pPr>
            <a:r>
              <a:rPr lang="tr-TR" dirty="0">
                <a:sym typeface="Wingdings" panose="05000000000000000000" pitchFamily="2" charset="2"/>
              </a:rPr>
              <a:t></a:t>
            </a:r>
            <a:r>
              <a:rPr lang="tr-TR" dirty="0" err="1"/>
              <a:t>Aterosklerotik</a:t>
            </a:r>
            <a:r>
              <a:rPr lang="tr-TR" dirty="0"/>
              <a:t> hastalık düşündüren klinik bulgular varlığında, tip 1 ve tip 2 DM, birinci derece akrabalarda erken KVH veya hiperlipidemi öyküsü, hipertansiyon, obezite, sigara tüketimi, KBY, kronik </a:t>
            </a:r>
            <a:r>
              <a:rPr lang="tr-TR" dirty="0" err="1"/>
              <a:t>enflamatuar</a:t>
            </a:r>
            <a:r>
              <a:rPr lang="tr-TR" dirty="0"/>
              <a:t> hastalıklar, </a:t>
            </a:r>
            <a:r>
              <a:rPr lang="tr-TR" dirty="0" err="1"/>
              <a:t>ksantom</a:t>
            </a:r>
            <a:r>
              <a:rPr lang="tr-TR" dirty="0"/>
              <a:t>, </a:t>
            </a:r>
            <a:r>
              <a:rPr lang="tr-TR" dirty="0" err="1"/>
              <a:t>ksantelasma</a:t>
            </a:r>
            <a:r>
              <a:rPr lang="tr-TR" dirty="0"/>
              <a:t>, </a:t>
            </a:r>
            <a:r>
              <a:rPr lang="tr-TR" dirty="0" err="1"/>
              <a:t>arkus</a:t>
            </a:r>
            <a:r>
              <a:rPr lang="tr-TR" dirty="0"/>
              <a:t> kornea </a:t>
            </a:r>
            <a:r>
              <a:rPr lang="tr-TR" dirty="0" err="1"/>
              <a:t>vb</a:t>
            </a:r>
            <a:r>
              <a:rPr lang="tr-TR" dirty="0"/>
              <a:t> ailesel hiperlipidemi bulguları ve HIV enfeksiyonu varlığında </a:t>
            </a:r>
            <a:r>
              <a:rPr lang="tr-TR" b="1" dirty="0"/>
              <a:t>yıllık</a:t>
            </a:r>
            <a:r>
              <a:rPr lang="tr-TR" dirty="0"/>
              <a:t> </a:t>
            </a:r>
            <a:r>
              <a:rPr lang="tr-TR" b="1" dirty="0"/>
              <a:t>hiperlipidemi taraması </a:t>
            </a:r>
            <a:r>
              <a:rPr lang="tr-TR" dirty="0"/>
              <a:t>yapılmalıdır.</a:t>
            </a:r>
          </a:p>
        </p:txBody>
      </p:sp>
    </p:spTree>
    <p:extLst>
      <p:ext uri="{BB962C8B-B14F-4D97-AF65-F5344CB8AC3E}">
        <p14:creationId xmlns:p14="http://schemas.microsoft.com/office/powerpoint/2010/main" val="881962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ED7334-FF87-20AD-9E0D-419F669B896D}"/>
              </a:ext>
            </a:extLst>
          </p:cNvPr>
          <p:cNvSpPr>
            <a:spLocks noGrp="1"/>
          </p:cNvSpPr>
          <p:nvPr>
            <p:ph type="title"/>
          </p:nvPr>
        </p:nvSpPr>
        <p:spPr/>
        <p:txBody>
          <a:bodyPr/>
          <a:lstStyle/>
          <a:p>
            <a:r>
              <a:rPr lang="tr-TR" b="1" dirty="0">
                <a:solidFill>
                  <a:srgbClr val="FF0000"/>
                </a:solidFill>
                <a:latin typeface="+mn-lt"/>
              </a:rPr>
              <a:t>LİPİD PROFİLİ</a:t>
            </a:r>
            <a:endParaRPr lang="tr-TR" dirty="0">
              <a:latin typeface="+mn-lt"/>
            </a:endParaRPr>
          </a:p>
        </p:txBody>
      </p:sp>
      <p:sp>
        <p:nvSpPr>
          <p:cNvPr id="3" name="İçerik Yer Tutucusu 2">
            <a:extLst>
              <a:ext uri="{FF2B5EF4-FFF2-40B4-BE49-F238E27FC236}">
                <a16:creationId xmlns:a16="http://schemas.microsoft.com/office/drawing/2014/main" id="{A598A835-73DD-697E-0522-59F372D71EB4}"/>
              </a:ext>
            </a:extLst>
          </p:cNvPr>
          <p:cNvSpPr>
            <a:spLocks noGrp="1"/>
          </p:cNvSpPr>
          <p:nvPr>
            <p:ph idx="1"/>
          </p:nvPr>
        </p:nvSpPr>
        <p:spPr/>
        <p:txBody>
          <a:bodyPr>
            <a:normAutofit/>
          </a:bodyPr>
          <a:lstStyle/>
          <a:p>
            <a:pPr marL="0" indent="0">
              <a:buNone/>
            </a:pPr>
            <a:r>
              <a:rPr lang="tr-TR" dirty="0">
                <a:sym typeface="Wingdings" panose="05000000000000000000" pitchFamily="2" charset="2"/>
              </a:rPr>
              <a:t></a:t>
            </a:r>
            <a:r>
              <a:rPr lang="tr-TR" dirty="0" err="1"/>
              <a:t>Hiperlipidemi</a:t>
            </a:r>
            <a:r>
              <a:rPr lang="tr-TR" dirty="0"/>
              <a:t> saptanan hastalarda sekonder nedenlerin ekarte edilmesi amacıyla açlık kan glukozu, TSH, kreatinin, </a:t>
            </a:r>
            <a:r>
              <a:rPr lang="tr-TR" dirty="0" err="1"/>
              <a:t>eGFR</a:t>
            </a:r>
            <a:r>
              <a:rPr lang="tr-TR" dirty="0"/>
              <a:t> , tam idrar analizi(</a:t>
            </a:r>
            <a:r>
              <a:rPr lang="tr-TR" dirty="0" err="1"/>
              <a:t>proteinüri</a:t>
            </a:r>
            <a:r>
              <a:rPr lang="tr-TR" dirty="0"/>
              <a:t>) ve karaciğer enzimleri değerlendirilmelidir.</a:t>
            </a:r>
          </a:p>
          <a:p>
            <a:endParaRPr lang="tr-TR" dirty="0"/>
          </a:p>
        </p:txBody>
      </p:sp>
    </p:spTree>
    <p:extLst>
      <p:ext uri="{BB962C8B-B14F-4D97-AF65-F5344CB8AC3E}">
        <p14:creationId xmlns:p14="http://schemas.microsoft.com/office/powerpoint/2010/main" val="2937029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B6E9A1-1342-4D08-B80A-0FFB71F939C8}"/>
              </a:ext>
            </a:extLst>
          </p:cNvPr>
          <p:cNvSpPr>
            <a:spLocks noGrp="1"/>
          </p:cNvSpPr>
          <p:nvPr>
            <p:ph type="title"/>
          </p:nvPr>
        </p:nvSpPr>
        <p:spPr/>
        <p:txBody>
          <a:bodyPr/>
          <a:lstStyle/>
          <a:p>
            <a:r>
              <a:rPr lang="tr-TR" b="1" dirty="0">
                <a:solidFill>
                  <a:srgbClr val="FF0000"/>
                </a:solidFill>
                <a:latin typeface="+mn-lt"/>
              </a:rPr>
              <a:t>AMİNOTRANSFERAZLAR</a:t>
            </a:r>
          </a:p>
        </p:txBody>
      </p:sp>
      <p:sp>
        <p:nvSpPr>
          <p:cNvPr id="3" name="İçerik Yer Tutucusu 2">
            <a:extLst>
              <a:ext uri="{FF2B5EF4-FFF2-40B4-BE49-F238E27FC236}">
                <a16:creationId xmlns:a16="http://schemas.microsoft.com/office/drawing/2014/main" id="{CA6E3404-6CE5-50DE-39F5-C0A62133A946}"/>
              </a:ext>
            </a:extLst>
          </p:cNvPr>
          <p:cNvSpPr>
            <a:spLocks noGrp="1"/>
          </p:cNvSpPr>
          <p:nvPr>
            <p:ph idx="1"/>
          </p:nvPr>
        </p:nvSpPr>
        <p:spPr/>
        <p:txBody>
          <a:bodyPr>
            <a:normAutofit/>
          </a:bodyPr>
          <a:lstStyle/>
          <a:p>
            <a:pPr marL="0" indent="0" algn="just">
              <a:lnSpc>
                <a:spcPct val="150000"/>
              </a:lnSpc>
              <a:buNone/>
            </a:pPr>
            <a:r>
              <a:rPr lang="tr-TR" dirty="0">
                <a:sym typeface="Wingdings" panose="05000000000000000000" pitchFamily="2" charset="2"/>
              </a:rPr>
              <a:t></a:t>
            </a:r>
            <a:r>
              <a:rPr lang="tr-TR" dirty="0"/>
              <a:t>Hücre hasarı ya da ölümü olduğunda hepatositlerden salınırlar.</a:t>
            </a:r>
          </a:p>
          <a:p>
            <a:pPr marL="0" indent="0" algn="just">
              <a:lnSpc>
                <a:spcPct val="150000"/>
              </a:lnSpc>
              <a:buNone/>
            </a:pPr>
            <a:r>
              <a:rPr lang="tr-TR" dirty="0">
                <a:sym typeface="Wingdings" panose="05000000000000000000" pitchFamily="2" charset="2"/>
              </a:rPr>
              <a:t></a:t>
            </a:r>
            <a:r>
              <a:rPr lang="tr-TR" dirty="0"/>
              <a:t>AST; kalp, iskelet kası ve kan gibi diğer dokularda da bulunabilirken,</a:t>
            </a:r>
          </a:p>
          <a:p>
            <a:pPr marL="0" indent="0" algn="just">
              <a:lnSpc>
                <a:spcPct val="150000"/>
              </a:lnSpc>
              <a:buNone/>
            </a:pPr>
            <a:r>
              <a:rPr lang="tr-TR" dirty="0">
                <a:sym typeface="Wingdings" panose="05000000000000000000" pitchFamily="2" charset="2"/>
              </a:rPr>
              <a:t></a:t>
            </a:r>
            <a:r>
              <a:rPr lang="tr-TR" dirty="0"/>
              <a:t>ALT karaciğere daha spesifiktir.</a:t>
            </a:r>
          </a:p>
          <a:p>
            <a:pPr marL="0" indent="0" algn="just">
              <a:lnSpc>
                <a:spcPct val="150000"/>
              </a:lnSpc>
              <a:buNone/>
            </a:pPr>
            <a:r>
              <a:rPr lang="tr-TR" dirty="0">
                <a:sym typeface="Wingdings" panose="05000000000000000000" pitchFamily="2" charset="2"/>
              </a:rPr>
              <a:t></a:t>
            </a:r>
            <a:r>
              <a:rPr lang="tr-TR" dirty="0"/>
              <a:t>AST için 10-40 U/L</a:t>
            </a:r>
          </a:p>
          <a:p>
            <a:pPr marL="0" indent="0" algn="just">
              <a:lnSpc>
                <a:spcPct val="150000"/>
              </a:lnSpc>
              <a:buNone/>
            </a:pPr>
            <a:r>
              <a:rPr lang="tr-TR" dirty="0">
                <a:sym typeface="Wingdings" panose="05000000000000000000" pitchFamily="2" charset="2"/>
              </a:rPr>
              <a:t></a:t>
            </a:r>
            <a:r>
              <a:rPr lang="tr-TR" dirty="0"/>
              <a:t>ALT için 15-40 U/L </a:t>
            </a:r>
          </a:p>
          <a:p>
            <a:endParaRPr lang="tr-TR" dirty="0"/>
          </a:p>
        </p:txBody>
      </p:sp>
      <p:pic>
        <p:nvPicPr>
          <p:cNvPr id="4" name="Resim 3">
            <a:extLst>
              <a:ext uri="{FF2B5EF4-FFF2-40B4-BE49-F238E27FC236}">
                <a16:creationId xmlns:a16="http://schemas.microsoft.com/office/drawing/2014/main" id="{BE04357D-57CB-A8EF-7AEB-7B3B9CC72D55}"/>
              </a:ext>
            </a:extLst>
          </p:cNvPr>
          <p:cNvPicPr>
            <a:picLocks noChangeAspect="1"/>
          </p:cNvPicPr>
          <p:nvPr/>
        </p:nvPicPr>
        <p:blipFill>
          <a:blip r:embed="rId3"/>
          <a:stretch>
            <a:fillRect/>
          </a:stretch>
        </p:blipFill>
        <p:spPr>
          <a:xfrm>
            <a:off x="6968068" y="3790979"/>
            <a:ext cx="3682303" cy="1914310"/>
          </a:xfrm>
          <a:prstGeom prst="rect">
            <a:avLst/>
          </a:prstGeom>
        </p:spPr>
      </p:pic>
    </p:spTree>
    <p:extLst>
      <p:ext uri="{BB962C8B-B14F-4D97-AF65-F5344CB8AC3E}">
        <p14:creationId xmlns:p14="http://schemas.microsoft.com/office/powerpoint/2010/main" val="61235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CBBCAA-863F-3C5C-159F-DF6EA9EC6B63}"/>
              </a:ext>
            </a:extLst>
          </p:cNvPr>
          <p:cNvSpPr>
            <a:spLocks noGrp="1"/>
          </p:cNvSpPr>
          <p:nvPr>
            <p:ph type="title"/>
          </p:nvPr>
        </p:nvSpPr>
        <p:spPr/>
        <p:txBody>
          <a:bodyPr/>
          <a:lstStyle/>
          <a:p>
            <a:r>
              <a:rPr lang="tr-TR" b="1" dirty="0">
                <a:solidFill>
                  <a:srgbClr val="FF0000"/>
                </a:solidFill>
                <a:latin typeface="+mn-lt"/>
              </a:rPr>
              <a:t>AMİNOTRANSFERAZLAR</a:t>
            </a:r>
            <a:endParaRPr lang="tr-TR" dirty="0">
              <a:latin typeface="+mn-lt"/>
            </a:endParaRPr>
          </a:p>
        </p:txBody>
      </p:sp>
      <p:sp>
        <p:nvSpPr>
          <p:cNvPr id="3" name="İçerik Yer Tutucusu 2">
            <a:extLst>
              <a:ext uri="{FF2B5EF4-FFF2-40B4-BE49-F238E27FC236}">
                <a16:creationId xmlns:a16="http://schemas.microsoft.com/office/drawing/2014/main" id="{2951E8DB-40D4-5067-4361-BCB6EEBDF74A}"/>
              </a:ext>
            </a:extLst>
          </p:cNvPr>
          <p:cNvSpPr>
            <a:spLocks noGrp="1"/>
          </p:cNvSpPr>
          <p:nvPr>
            <p:ph idx="1"/>
          </p:nvPr>
        </p:nvSpPr>
        <p:spPr>
          <a:xfrm>
            <a:off x="838200" y="1825625"/>
            <a:ext cx="10089630" cy="4351338"/>
          </a:xfrm>
        </p:spPr>
        <p:txBody>
          <a:bodyPr>
            <a:normAutofit fontScale="85000" lnSpcReduction="20000"/>
          </a:bodyPr>
          <a:lstStyle/>
          <a:p>
            <a:pPr marL="0" indent="0" algn="just">
              <a:lnSpc>
                <a:spcPct val="150000"/>
              </a:lnSpc>
              <a:buNone/>
            </a:pPr>
            <a:r>
              <a:rPr lang="tr-TR" dirty="0">
                <a:sym typeface="Wingdings" panose="05000000000000000000" pitchFamily="2" charset="2"/>
              </a:rPr>
              <a:t></a:t>
            </a:r>
            <a:r>
              <a:rPr lang="tr-TR" dirty="0"/>
              <a:t>Karaciğer hastalığının şiddeti veya </a:t>
            </a:r>
            <a:r>
              <a:rPr lang="tr-TR" dirty="0" err="1"/>
              <a:t>prognozu</a:t>
            </a:r>
            <a:r>
              <a:rPr lang="tr-TR" dirty="0"/>
              <a:t> ile kesin ilişki bulunmasa da aminotransferazların </a:t>
            </a:r>
            <a:r>
              <a:rPr lang="tr-TR" dirty="0" err="1"/>
              <a:t>yüsekliğinin</a:t>
            </a:r>
            <a:r>
              <a:rPr lang="tr-TR" dirty="0"/>
              <a:t> miktarı ve </a:t>
            </a:r>
            <a:r>
              <a:rPr lang="tr-TR" dirty="0" err="1"/>
              <a:t>AST’nin</a:t>
            </a:r>
            <a:r>
              <a:rPr lang="tr-TR" dirty="0"/>
              <a:t> </a:t>
            </a:r>
            <a:r>
              <a:rPr lang="tr-TR" dirty="0" err="1"/>
              <a:t>ALT’ye</a:t>
            </a:r>
            <a:r>
              <a:rPr lang="tr-TR" dirty="0"/>
              <a:t> oranı hastalığın nedenine yönelik fikir vermektedir.</a:t>
            </a:r>
          </a:p>
          <a:p>
            <a:pPr marL="0" indent="0" algn="just">
              <a:lnSpc>
                <a:spcPct val="150000"/>
              </a:lnSpc>
              <a:buNone/>
            </a:pPr>
            <a:endParaRPr lang="tr-TR" dirty="0"/>
          </a:p>
          <a:p>
            <a:pPr marL="0" indent="0" algn="just">
              <a:lnSpc>
                <a:spcPct val="150000"/>
              </a:lnSpc>
              <a:buNone/>
            </a:pPr>
            <a:r>
              <a:rPr lang="tr-TR" dirty="0">
                <a:sym typeface="Wingdings" panose="05000000000000000000" pitchFamily="2" charset="2"/>
              </a:rPr>
              <a:t></a:t>
            </a:r>
            <a:r>
              <a:rPr lang="tr-TR" dirty="0" err="1"/>
              <a:t>Aminotransferaz</a:t>
            </a:r>
            <a:r>
              <a:rPr lang="tr-TR" dirty="0"/>
              <a:t> yüksekliği genellikle ciddi derecede yükseklik (genellikle normalin 15 katından fazla), orta derecede yükseklik (normal değerinin 5-15 kat arası yükseklik) ve hafif derecede yükseklik (normalin 5 katından daha az yükseklik) olarak üç ayrı seviyede değerlendirilebilir.</a:t>
            </a:r>
          </a:p>
          <a:p>
            <a:endParaRPr lang="tr-TR" dirty="0"/>
          </a:p>
        </p:txBody>
      </p:sp>
    </p:spTree>
    <p:extLst>
      <p:ext uri="{BB962C8B-B14F-4D97-AF65-F5344CB8AC3E}">
        <p14:creationId xmlns:p14="http://schemas.microsoft.com/office/powerpoint/2010/main" val="3025578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5EDD1C-7513-0F28-832E-94BED29D683C}"/>
              </a:ext>
            </a:extLst>
          </p:cNvPr>
          <p:cNvSpPr>
            <a:spLocks noGrp="1"/>
          </p:cNvSpPr>
          <p:nvPr>
            <p:ph type="title"/>
          </p:nvPr>
        </p:nvSpPr>
        <p:spPr/>
        <p:txBody>
          <a:bodyPr/>
          <a:lstStyle/>
          <a:p>
            <a:r>
              <a:rPr lang="tr-TR" b="1" dirty="0">
                <a:solidFill>
                  <a:srgbClr val="FF0000"/>
                </a:solidFill>
                <a:latin typeface="+mn-lt"/>
              </a:rPr>
              <a:t>AMİNOTRANSFERAZLAR</a:t>
            </a:r>
            <a:endParaRPr lang="tr-TR" dirty="0">
              <a:latin typeface="+mn-lt"/>
            </a:endParaRPr>
          </a:p>
        </p:txBody>
      </p:sp>
      <p:sp>
        <p:nvSpPr>
          <p:cNvPr id="3" name="İçerik Yer Tutucusu 2">
            <a:extLst>
              <a:ext uri="{FF2B5EF4-FFF2-40B4-BE49-F238E27FC236}">
                <a16:creationId xmlns:a16="http://schemas.microsoft.com/office/drawing/2014/main" id="{2FC2E0DF-9C73-727D-7FEC-D2A3F4300E28}"/>
              </a:ext>
            </a:extLst>
          </p:cNvPr>
          <p:cNvSpPr>
            <a:spLocks noGrp="1"/>
          </p:cNvSpPr>
          <p:nvPr>
            <p:ph idx="1"/>
          </p:nvPr>
        </p:nvSpPr>
        <p:spPr/>
        <p:txBody>
          <a:bodyPr/>
          <a:lstStyle/>
          <a:p>
            <a:pPr marL="0" indent="0">
              <a:buNone/>
            </a:pPr>
            <a:r>
              <a:rPr lang="tr-TR" dirty="0">
                <a:sym typeface="Wingdings" panose="05000000000000000000" pitchFamily="2" charset="2"/>
              </a:rPr>
              <a:t></a:t>
            </a:r>
            <a:r>
              <a:rPr lang="tr-TR" dirty="0" err="1"/>
              <a:t>Aminotransferaz</a:t>
            </a:r>
            <a:r>
              <a:rPr lang="tr-TR" dirty="0"/>
              <a:t> yüksekliğinin değerlendirilmesinde ilk yapılması gereken iyi bir </a:t>
            </a:r>
            <a:r>
              <a:rPr lang="tr-TR" dirty="0" err="1"/>
              <a:t>anamnez</a:t>
            </a:r>
            <a:r>
              <a:rPr lang="tr-TR" dirty="0"/>
              <a:t> ve fizik muayene olmalıdır. </a:t>
            </a:r>
          </a:p>
          <a:p>
            <a:endParaRPr lang="tr-TR" dirty="0"/>
          </a:p>
          <a:p>
            <a:pPr marL="0" indent="0">
              <a:buNone/>
            </a:pPr>
            <a:r>
              <a:rPr lang="tr-TR" dirty="0">
                <a:sym typeface="Wingdings" panose="05000000000000000000" pitchFamily="2" charset="2"/>
              </a:rPr>
              <a:t></a:t>
            </a:r>
            <a:r>
              <a:rPr lang="tr-TR" dirty="0" err="1"/>
              <a:t>Anamnezde</a:t>
            </a:r>
            <a:r>
              <a:rPr lang="tr-TR" dirty="0"/>
              <a:t>; alışkanlıklar, kullanılan ilaçlar (genç bayanlarda doğum kontrol hapı, yaşlılarda diyabete yönelik ilaçlar ve romatizma ilaçları), kronik viral hepatitlere yönelik olarak herhangi bir operasyon ve kan transfüzyonu öyküsünün olup olmadığı, ailede sarılık hikayesi, ishal ve kilo kaybının varlığı dikkatle sorgulanmalıdır.</a:t>
            </a:r>
          </a:p>
        </p:txBody>
      </p:sp>
    </p:spTree>
    <p:extLst>
      <p:ext uri="{BB962C8B-B14F-4D97-AF65-F5344CB8AC3E}">
        <p14:creationId xmlns:p14="http://schemas.microsoft.com/office/powerpoint/2010/main" val="171264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FC8E14-7D80-14B9-3BC3-88659114ED87}"/>
              </a:ext>
            </a:extLst>
          </p:cNvPr>
          <p:cNvSpPr>
            <a:spLocks noGrp="1"/>
          </p:cNvSpPr>
          <p:nvPr>
            <p:ph type="title"/>
          </p:nvPr>
        </p:nvSpPr>
        <p:spPr/>
        <p:txBody>
          <a:bodyPr/>
          <a:lstStyle/>
          <a:p>
            <a:r>
              <a:rPr lang="tr-TR" sz="4400" b="1" dirty="0">
                <a:solidFill>
                  <a:srgbClr val="FF0000"/>
                </a:solidFill>
                <a:latin typeface="+mn-lt"/>
              </a:rPr>
              <a:t>Hafif yükselmiş AST ya da ALT (üst sınırın beş katından </a:t>
            </a:r>
            <a:r>
              <a:rPr lang="tr-TR" b="1" dirty="0">
                <a:solidFill>
                  <a:srgbClr val="FF0000"/>
                </a:solidFill>
                <a:latin typeface="+mn-lt"/>
              </a:rPr>
              <a:t>az</a:t>
            </a:r>
            <a:r>
              <a:rPr lang="tr-TR" sz="4400" b="1" dirty="0">
                <a:solidFill>
                  <a:srgbClr val="FF0000"/>
                </a:solidFill>
                <a:latin typeface="+mn-lt"/>
              </a:rPr>
              <a:t>) </a:t>
            </a:r>
            <a:endParaRPr lang="tr-TR" b="1" dirty="0">
              <a:solidFill>
                <a:srgbClr val="FF0000"/>
              </a:solidFill>
              <a:latin typeface="+mn-lt"/>
            </a:endParaRPr>
          </a:p>
        </p:txBody>
      </p:sp>
      <p:pic>
        <p:nvPicPr>
          <p:cNvPr id="7" name="İçerik Yer Tutucusu 6">
            <a:extLst>
              <a:ext uri="{FF2B5EF4-FFF2-40B4-BE49-F238E27FC236}">
                <a16:creationId xmlns:a16="http://schemas.microsoft.com/office/drawing/2014/main" id="{24BD3EE8-A6F9-F0A6-9640-40C6CD709B1E}"/>
              </a:ext>
            </a:extLst>
          </p:cNvPr>
          <p:cNvPicPr>
            <a:picLocks noGrp="1" noChangeAspect="1"/>
          </p:cNvPicPr>
          <p:nvPr>
            <p:ph idx="1"/>
          </p:nvPr>
        </p:nvPicPr>
        <p:blipFill>
          <a:blip r:embed="rId3"/>
          <a:stretch>
            <a:fillRect/>
          </a:stretch>
        </p:blipFill>
        <p:spPr>
          <a:xfrm>
            <a:off x="3765029" y="2087060"/>
            <a:ext cx="4661941" cy="4268770"/>
          </a:xfrm>
        </p:spPr>
      </p:pic>
    </p:spTree>
    <p:extLst>
      <p:ext uri="{BB962C8B-B14F-4D97-AF65-F5344CB8AC3E}">
        <p14:creationId xmlns:p14="http://schemas.microsoft.com/office/powerpoint/2010/main" val="4008830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C21478-952E-5FD3-6610-9F7F2653818B}"/>
              </a:ext>
            </a:extLst>
          </p:cNvPr>
          <p:cNvSpPr>
            <a:spLocks noGrp="1"/>
          </p:cNvSpPr>
          <p:nvPr>
            <p:ph type="title"/>
          </p:nvPr>
        </p:nvSpPr>
        <p:spPr/>
        <p:txBody>
          <a:bodyPr/>
          <a:lstStyle/>
          <a:p>
            <a:r>
              <a:rPr lang="tr-TR" b="1" dirty="0">
                <a:solidFill>
                  <a:srgbClr val="FF0000"/>
                </a:solidFill>
                <a:latin typeface="+mn-lt"/>
              </a:rPr>
              <a:t>AMİNOTRANSFERAZLAR</a:t>
            </a:r>
            <a:endParaRPr lang="tr-TR" dirty="0">
              <a:latin typeface="+mn-lt"/>
            </a:endParaRPr>
          </a:p>
        </p:txBody>
      </p:sp>
      <p:sp>
        <p:nvSpPr>
          <p:cNvPr id="3" name="İçerik Yer Tutucusu 2">
            <a:extLst>
              <a:ext uri="{FF2B5EF4-FFF2-40B4-BE49-F238E27FC236}">
                <a16:creationId xmlns:a16="http://schemas.microsoft.com/office/drawing/2014/main" id="{AEE93083-D349-76CD-ADD4-9DE52FFB3B9E}"/>
              </a:ext>
            </a:extLst>
          </p:cNvPr>
          <p:cNvSpPr>
            <a:spLocks noGrp="1"/>
          </p:cNvSpPr>
          <p:nvPr>
            <p:ph idx="1"/>
          </p:nvPr>
        </p:nvSpPr>
        <p:spPr/>
        <p:txBody>
          <a:bodyPr>
            <a:normAutofit fontScale="92500" lnSpcReduction="10000"/>
          </a:bodyPr>
          <a:lstStyle/>
          <a:p>
            <a:pPr marL="251460" indent="-342900" algn="just">
              <a:lnSpc>
                <a:spcPct val="150000"/>
              </a:lnSpc>
              <a:buFont typeface="Wingdings" panose="05000000000000000000" pitchFamily="2" charset="2"/>
              <a:buChar char="v"/>
            </a:pPr>
            <a:r>
              <a:rPr lang="tr-TR" dirty="0"/>
              <a:t>Alkolik hepatitte </a:t>
            </a:r>
            <a:r>
              <a:rPr lang="tr-TR" dirty="0">
                <a:sym typeface="Wingdings" panose="05000000000000000000" pitchFamily="2" charset="2"/>
              </a:rPr>
              <a:t> </a:t>
            </a:r>
            <a:r>
              <a:rPr lang="tr-TR" dirty="0"/>
              <a:t>AST düzeyleri </a:t>
            </a:r>
            <a:r>
              <a:rPr lang="tr-TR" dirty="0" err="1"/>
              <a:t>ALT’nin</a:t>
            </a:r>
            <a:r>
              <a:rPr lang="tr-TR" dirty="0"/>
              <a:t>  yaklaşık iki katıdır ancak AST düzeyleri nadiren 300 U/L’yi aşar.</a:t>
            </a:r>
          </a:p>
          <a:p>
            <a:pPr marL="251460" indent="-342900" algn="just">
              <a:lnSpc>
                <a:spcPct val="150000"/>
              </a:lnSpc>
              <a:buFont typeface="Wingdings" panose="05000000000000000000" pitchFamily="2" charset="2"/>
              <a:buChar char="v"/>
            </a:pPr>
            <a:r>
              <a:rPr lang="tr-TR" dirty="0"/>
              <a:t>AST ve </a:t>
            </a:r>
            <a:r>
              <a:rPr lang="tr-TR" dirty="0" err="1"/>
              <a:t>ALT’nin</a:t>
            </a:r>
            <a:r>
              <a:rPr lang="tr-TR" dirty="0"/>
              <a:t> belirgin yüksekliklerinde (üst sınırın 15 katından fazla)</a:t>
            </a:r>
          </a:p>
          <a:p>
            <a:pPr lvl="1" algn="just">
              <a:lnSpc>
                <a:spcPct val="150000"/>
              </a:lnSpc>
              <a:buFont typeface="Wingdings" panose="05000000000000000000" pitchFamily="2" charset="2"/>
              <a:buChar char="§"/>
            </a:pPr>
            <a:r>
              <a:rPr lang="tr-TR" dirty="0"/>
              <a:t>Akut viral hepatit veya ilaç ile indüklenen hepatit, </a:t>
            </a:r>
          </a:p>
          <a:p>
            <a:pPr lvl="1" algn="just">
              <a:lnSpc>
                <a:spcPct val="150000"/>
              </a:lnSpc>
              <a:buFont typeface="Wingdings" panose="05000000000000000000" pitchFamily="2" charset="2"/>
              <a:buChar char="§"/>
            </a:pPr>
            <a:r>
              <a:rPr lang="tr-TR" dirty="0"/>
              <a:t>İskemik hepatit ya da akut </a:t>
            </a:r>
            <a:r>
              <a:rPr lang="tr-TR" dirty="0" err="1"/>
              <a:t>bilier</a:t>
            </a:r>
            <a:r>
              <a:rPr lang="tr-TR" dirty="0"/>
              <a:t> obstrüksiyon olgularındaki nekroz akla gelmelidir.</a:t>
            </a:r>
          </a:p>
          <a:p>
            <a:pPr marL="251460" indent="-342900" algn="just">
              <a:lnSpc>
                <a:spcPct val="150000"/>
              </a:lnSpc>
              <a:buFont typeface="Wingdings" panose="05000000000000000000" pitchFamily="2" charset="2"/>
              <a:buChar char="v"/>
            </a:pPr>
            <a:r>
              <a:rPr lang="tr-TR" dirty="0"/>
              <a:t>ALT yüksekliği olmaksızın AST yüksekliğinde, karaciğer dışı nedenler değerlendirilmelidir.</a:t>
            </a:r>
          </a:p>
          <a:p>
            <a:pPr marL="251460" indent="-342900" algn="just">
              <a:lnSpc>
                <a:spcPct val="150000"/>
              </a:lnSpc>
              <a:buFont typeface="Wingdings" panose="05000000000000000000" pitchFamily="2" charset="2"/>
              <a:buChar char="v"/>
            </a:pPr>
            <a:endParaRPr lang="tr-TR" dirty="0"/>
          </a:p>
          <a:p>
            <a:pPr marL="251460" indent="-342900" algn="just">
              <a:lnSpc>
                <a:spcPct val="150000"/>
              </a:lnSpc>
              <a:buFont typeface="Wingdings" panose="05000000000000000000" pitchFamily="2" charset="2"/>
              <a:buChar char="v"/>
            </a:pPr>
            <a:endParaRPr lang="tr-TR" dirty="0"/>
          </a:p>
          <a:p>
            <a:endParaRPr lang="tr-TR" dirty="0"/>
          </a:p>
        </p:txBody>
      </p:sp>
    </p:spTree>
    <p:extLst>
      <p:ext uri="{BB962C8B-B14F-4D97-AF65-F5344CB8AC3E}">
        <p14:creationId xmlns:p14="http://schemas.microsoft.com/office/powerpoint/2010/main" val="3907445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1D2AF6-FAB6-174A-B0E2-95D33982B030}"/>
              </a:ext>
            </a:extLst>
          </p:cNvPr>
          <p:cNvSpPr>
            <a:spLocks noGrp="1"/>
          </p:cNvSpPr>
          <p:nvPr>
            <p:ph type="title"/>
          </p:nvPr>
        </p:nvSpPr>
        <p:spPr/>
        <p:txBody>
          <a:bodyPr>
            <a:normAutofit fontScale="90000"/>
          </a:bodyPr>
          <a:lstStyle/>
          <a:p>
            <a:br>
              <a:rPr lang="tr-TR" b="1" dirty="0">
                <a:solidFill>
                  <a:srgbClr val="FF0000"/>
                </a:solidFill>
              </a:rPr>
            </a:br>
            <a:r>
              <a:rPr lang="tr-TR" b="1" dirty="0">
                <a:solidFill>
                  <a:srgbClr val="FF0000"/>
                </a:solidFill>
                <a:latin typeface="+mn-lt"/>
              </a:rPr>
              <a:t>AST ve </a:t>
            </a:r>
            <a:r>
              <a:rPr lang="tr-TR" b="1" dirty="0" err="1">
                <a:solidFill>
                  <a:srgbClr val="FF0000"/>
                </a:solidFill>
                <a:latin typeface="+mn-lt"/>
              </a:rPr>
              <a:t>ALT’nin</a:t>
            </a:r>
            <a:r>
              <a:rPr lang="tr-TR" b="1" dirty="0">
                <a:solidFill>
                  <a:srgbClr val="FF0000"/>
                </a:solidFill>
                <a:latin typeface="+mn-lt"/>
              </a:rPr>
              <a:t> belirgin yüksekliklerinde (üst sınırın 15 katından fazla)</a:t>
            </a:r>
            <a:br>
              <a:rPr lang="tr-TR" dirty="0"/>
            </a:br>
            <a:endParaRPr lang="tr-TR" dirty="0"/>
          </a:p>
        </p:txBody>
      </p:sp>
      <p:pic>
        <p:nvPicPr>
          <p:cNvPr id="5" name="İçerik Yer Tutucusu 4">
            <a:extLst>
              <a:ext uri="{FF2B5EF4-FFF2-40B4-BE49-F238E27FC236}">
                <a16:creationId xmlns:a16="http://schemas.microsoft.com/office/drawing/2014/main" id="{3578BC56-C90C-28DA-D99F-5E41BF8EFEE2}"/>
              </a:ext>
            </a:extLst>
          </p:cNvPr>
          <p:cNvPicPr>
            <a:picLocks noGrp="1" noChangeAspect="1"/>
          </p:cNvPicPr>
          <p:nvPr>
            <p:ph idx="1"/>
          </p:nvPr>
        </p:nvPicPr>
        <p:blipFill>
          <a:blip r:embed="rId3"/>
          <a:stretch>
            <a:fillRect/>
          </a:stretch>
        </p:blipFill>
        <p:spPr>
          <a:xfrm>
            <a:off x="3242369" y="2068642"/>
            <a:ext cx="5707261" cy="3627619"/>
          </a:xfrm>
        </p:spPr>
      </p:pic>
    </p:spTree>
    <p:extLst>
      <p:ext uri="{BB962C8B-B14F-4D97-AF65-F5344CB8AC3E}">
        <p14:creationId xmlns:p14="http://schemas.microsoft.com/office/powerpoint/2010/main" val="2031658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44725B-FDDC-BA99-A8B8-B2034FDA12A0}"/>
              </a:ext>
            </a:extLst>
          </p:cNvPr>
          <p:cNvSpPr>
            <a:spLocks noGrp="1"/>
          </p:cNvSpPr>
          <p:nvPr>
            <p:ph type="title"/>
          </p:nvPr>
        </p:nvSpPr>
        <p:spPr/>
        <p:txBody>
          <a:bodyPr/>
          <a:lstStyle/>
          <a:p>
            <a:r>
              <a:rPr lang="tr-TR" b="1" dirty="0">
                <a:solidFill>
                  <a:srgbClr val="FF0000"/>
                </a:solidFill>
                <a:latin typeface="+mn-lt"/>
              </a:rPr>
              <a:t>AMİNOTRANSFERAZLAR</a:t>
            </a:r>
            <a:endParaRPr lang="tr-TR" dirty="0">
              <a:latin typeface="+mn-lt"/>
            </a:endParaRPr>
          </a:p>
        </p:txBody>
      </p:sp>
      <p:sp>
        <p:nvSpPr>
          <p:cNvPr id="3" name="İçerik Yer Tutucusu 2">
            <a:extLst>
              <a:ext uri="{FF2B5EF4-FFF2-40B4-BE49-F238E27FC236}">
                <a16:creationId xmlns:a16="http://schemas.microsoft.com/office/drawing/2014/main" id="{BA944E32-B67E-36BA-7F16-378CDDB65579}"/>
              </a:ext>
            </a:extLst>
          </p:cNvPr>
          <p:cNvSpPr>
            <a:spLocks noGrp="1"/>
          </p:cNvSpPr>
          <p:nvPr>
            <p:ph idx="1"/>
          </p:nvPr>
        </p:nvSpPr>
        <p:spPr/>
        <p:txBody>
          <a:bodyPr>
            <a:normAutofit/>
          </a:bodyPr>
          <a:lstStyle/>
          <a:p>
            <a:pPr marL="0" indent="0" algn="just">
              <a:lnSpc>
                <a:spcPct val="150000"/>
              </a:lnSpc>
              <a:buNone/>
            </a:pPr>
            <a:r>
              <a:rPr lang="tr-TR" dirty="0">
                <a:sym typeface="Wingdings" panose="05000000000000000000" pitchFamily="2" charset="2"/>
              </a:rPr>
              <a:t></a:t>
            </a:r>
            <a:r>
              <a:rPr lang="tr-TR" b="1" dirty="0" err="1"/>
              <a:t>Laktat</a:t>
            </a:r>
            <a:r>
              <a:rPr lang="tr-TR" b="1" dirty="0"/>
              <a:t> Dehidrogenaz (LDH) </a:t>
            </a:r>
          </a:p>
          <a:p>
            <a:pPr lvl="1" algn="just">
              <a:lnSpc>
                <a:spcPct val="150000"/>
              </a:lnSpc>
              <a:buFont typeface="Wingdings" panose="05000000000000000000" pitchFamily="2" charset="2"/>
              <a:buChar char="§"/>
            </a:pPr>
            <a:r>
              <a:rPr lang="tr-TR" dirty="0"/>
              <a:t>Karaciğer hastalığında yükselir  fakat </a:t>
            </a:r>
            <a:r>
              <a:rPr lang="tr-TR" dirty="0" err="1"/>
              <a:t>non</a:t>
            </a:r>
            <a:r>
              <a:rPr lang="tr-TR" dirty="0"/>
              <a:t>-spesifiktir.</a:t>
            </a:r>
          </a:p>
          <a:p>
            <a:pPr lvl="1" algn="just">
              <a:lnSpc>
                <a:spcPct val="150000"/>
              </a:lnSpc>
              <a:buFont typeface="Wingdings" panose="05000000000000000000" pitchFamily="2" charset="2"/>
              <a:buChar char="§"/>
            </a:pPr>
            <a:r>
              <a:rPr lang="tr-TR" dirty="0"/>
              <a:t>Aynı zamanda iskelet kası, kalp kası, kan ve bazı </a:t>
            </a:r>
            <a:r>
              <a:rPr lang="tr-TR" dirty="0" err="1"/>
              <a:t>pulmoner</a:t>
            </a:r>
            <a:r>
              <a:rPr lang="tr-TR" dirty="0"/>
              <a:t> bozukluklarda da yükselir. </a:t>
            </a:r>
          </a:p>
          <a:p>
            <a:pPr marL="0" indent="0" algn="just">
              <a:lnSpc>
                <a:spcPct val="150000"/>
              </a:lnSpc>
              <a:buNone/>
            </a:pPr>
            <a:r>
              <a:rPr lang="tr-TR" dirty="0">
                <a:sym typeface="Wingdings" panose="05000000000000000000" pitchFamily="2" charset="2"/>
              </a:rPr>
              <a:t></a:t>
            </a:r>
            <a:r>
              <a:rPr lang="tr-TR" dirty="0"/>
              <a:t>LDH ölçümü karaciğer hastalığının değerlendirmesinde nadiren kullanışlıdır. </a:t>
            </a:r>
          </a:p>
          <a:p>
            <a:endParaRPr lang="tr-TR" dirty="0"/>
          </a:p>
        </p:txBody>
      </p:sp>
    </p:spTree>
    <p:extLst>
      <p:ext uri="{BB962C8B-B14F-4D97-AF65-F5344CB8AC3E}">
        <p14:creationId xmlns:p14="http://schemas.microsoft.com/office/powerpoint/2010/main" val="132737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100F09-169D-2C14-448B-3F9D99062F40}"/>
              </a:ext>
            </a:extLst>
          </p:cNvPr>
          <p:cNvSpPr>
            <a:spLocks noGrp="1"/>
          </p:cNvSpPr>
          <p:nvPr>
            <p:ph type="title"/>
          </p:nvPr>
        </p:nvSpPr>
        <p:spPr/>
        <p:txBody>
          <a:bodyPr/>
          <a:lstStyle/>
          <a:p>
            <a:r>
              <a:rPr lang="tr-TR" b="1" dirty="0">
                <a:solidFill>
                  <a:srgbClr val="FF0000"/>
                </a:solidFill>
                <a:latin typeface="+mn-lt"/>
              </a:rPr>
              <a:t>AMİNOTRANSFERAZLAR</a:t>
            </a:r>
            <a:endParaRPr lang="tr-TR" dirty="0"/>
          </a:p>
        </p:txBody>
      </p:sp>
      <p:sp>
        <p:nvSpPr>
          <p:cNvPr id="3" name="İçerik Yer Tutucusu 2">
            <a:extLst>
              <a:ext uri="{FF2B5EF4-FFF2-40B4-BE49-F238E27FC236}">
                <a16:creationId xmlns:a16="http://schemas.microsoft.com/office/drawing/2014/main" id="{5D71FA36-8780-25F2-5560-287F6D4188F4}"/>
              </a:ext>
            </a:extLst>
          </p:cNvPr>
          <p:cNvSpPr>
            <a:spLocks noGrp="1"/>
          </p:cNvSpPr>
          <p:nvPr>
            <p:ph idx="1"/>
          </p:nvPr>
        </p:nvSpPr>
        <p:spPr/>
        <p:txBody>
          <a:bodyPr>
            <a:normAutofit fontScale="92500" lnSpcReduction="10000"/>
          </a:bodyPr>
          <a:lstStyle/>
          <a:p>
            <a:pPr marL="0" indent="0">
              <a:buNone/>
            </a:pPr>
            <a:r>
              <a:rPr lang="tr-TR" dirty="0">
                <a:sym typeface="Wingdings" panose="05000000000000000000" pitchFamily="2" charset="2"/>
              </a:rPr>
              <a:t></a:t>
            </a:r>
            <a:r>
              <a:rPr lang="tr-TR" b="1" dirty="0"/>
              <a:t>Laktat Dehidrogenaz (LDH) </a:t>
            </a:r>
          </a:p>
          <a:p>
            <a:r>
              <a:rPr lang="tr-TR" dirty="0"/>
              <a:t>LDH vücuttaki birçok dokuda bulunan sitoplazmik bir enzim</a:t>
            </a:r>
          </a:p>
          <a:p>
            <a:r>
              <a:rPr lang="tr-TR" dirty="0"/>
              <a:t>Serumda </a:t>
            </a:r>
            <a:r>
              <a:rPr lang="tr-TR" dirty="0" err="1"/>
              <a:t>LDH’nin</a:t>
            </a:r>
            <a:r>
              <a:rPr lang="tr-TR" dirty="0"/>
              <a:t> beş izoenzim formu bulunur ve bunlar çeşitli elektroforetik tekniklerle ayrılabilir. </a:t>
            </a:r>
          </a:p>
          <a:p>
            <a:r>
              <a:rPr lang="tr-TR" dirty="0"/>
              <a:t>En yavaş göç eden bant karaciğer kökenli izoenzimi ifade eder. </a:t>
            </a:r>
          </a:p>
          <a:p>
            <a:r>
              <a:rPr lang="tr-TR" dirty="0"/>
              <a:t>Bu test, karaciğer patolojileri için aminotransferazlar kadar hassas değildir ve izoenzim analizi kullanılsa bile, tanısal özgüllüğü düşüktür. </a:t>
            </a:r>
          </a:p>
          <a:p>
            <a:r>
              <a:rPr lang="tr-TR" dirty="0"/>
              <a:t>Hemoliz belirteci olarak daha faydalıdır. </a:t>
            </a:r>
          </a:p>
          <a:p>
            <a:r>
              <a:rPr lang="tr-TR" dirty="0"/>
              <a:t>Özellikle iskemik hepatiti viral hepatitten ayırt etmek için kullanılır. İskemik ve toksik hepatitlerde LDH düzeylerinde genellikle belirgin artış gözlenir.</a:t>
            </a:r>
          </a:p>
          <a:p>
            <a:endParaRPr lang="tr-TR" dirty="0"/>
          </a:p>
          <a:p>
            <a:pPr marL="0" indent="0">
              <a:buNone/>
            </a:pPr>
            <a:endParaRPr lang="tr-TR" dirty="0"/>
          </a:p>
        </p:txBody>
      </p:sp>
    </p:spTree>
    <p:extLst>
      <p:ext uri="{BB962C8B-B14F-4D97-AF65-F5344CB8AC3E}">
        <p14:creationId xmlns:p14="http://schemas.microsoft.com/office/powerpoint/2010/main" val="201674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33CFFB-4C0E-01D8-B880-7FB4F0C54724}"/>
              </a:ext>
            </a:extLst>
          </p:cNvPr>
          <p:cNvSpPr>
            <a:spLocks noGrp="1"/>
          </p:cNvSpPr>
          <p:nvPr>
            <p:ph type="title"/>
          </p:nvPr>
        </p:nvSpPr>
        <p:spPr/>
        <p:txBody>
          <a:bodyPr/>
          <a:lstStyle/>
          <a:p>
            <a:r>
              <a:rPr lang="tr-TR" b="1" dirty="0"/>
              <a:t>Öğrenim Hedefleri</a:t>
            </a:r>
          </a:p>
        </p:txBody>
      </p:sp>
      <p:sp>
        <p:nvSpPr>
          <p:cNvPr id="3" name="İçerik Yer Tutucusu 2">
            <a:extLst>
              <a:ext uri="{FF2B5EF4-FFF2-40B4-BE49-F238E27FC236}">
                <a16:creationId xmlns:a16="http://schemas.microsoft.com/office/drawing/2014/main" id="{1B7B5485-A32B-9D19-0630-793C207AFD71}"/>
              </a:ext>
            </a:extLst>
          </p:cNvPr>
          <p:cNvSpPr>
            <a:spLocks noGrp="1"/>
          </p:cNvSpPr>
          <p:nvPr>
            <p:ph idx="1"/>
          </p:nvPr>
        </p:nvSpPr>
        <p:spPr/>
        <p:txBody>
          <a:bodyPr/>
          <a:lstStyle/>
          <a:p>
            <a:r>
              <a:rPr lang="tr-TR" dirty="0"/>
              <a:t>Akılcı laboratuvar kullanımıyla neler amaçlandığını sayabilmek </a:t>
            </a:r>
          </a:p>
          <a:p>
            <a:r>
              <a:rPr lang="tr-TR" dirty="0"/>
              <a:t>Biyokimya tetkiklerini akılcı şekilde yorumlayabilmek</a:t>
            </a:r>
          </a:p>
          <a:p>
            <a:pPr marL="0" indent="0">
              <a:buNone/>
            </a:pPr>
            <a:endParaRPr lang="tr-TR" dirty="0"/>
          </a:p>
        </p:txBody>
      </p:sp>
    </p:spTree>
    <p:extLst>
      <p:ext uri="{BB962C8B-B14F-4D97-AF65-F5344CB8AC3E}">
        <p14:creationId xmlns:p14="http://schemas.microsoft.com/office/powerpoint/2010/main" val="564452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EF922F-8337-1118-1CD0-457C816EB43C}"/>
              </a:ext>
            </a:extLst>
          </p:cNvPr>
          <p:cNvSpPr>
            <a:spLocks noGrp="1"/>
          </p:cNvSpPr>
          <p:nvPr>
            <p:ph type="title"/>
          </p:nvPr>
        </p:nvSpPr>
        <p:spPr/>
        <p:txBody>
          <a:bodyPr/>
          <a:lstStyle/>
          <a:p>
            <a:r>
              <a:rPr lang="tr-TR" b="1" dirty="0">
                <a:solidFill>
                  <a:srgbClr val="FF0000"/>
                </a:solidFill>
                <a:latin typeface="+mn-lt"/>
              </a:rPr>
              <a:t>AMİNOTRANSFERAZLAR</a:t>
            </a:r>
            <a:endParaRPr lang="tr-TR" dirty="0">
              <a:latin typeface="+mn-lt"/>
            </a:endParaRPr>
          </a:p>
        </p:txBody>
      </p:sp>
      <p:sp>
        <p:nvSpPr>
          <p:cNvPr id="3" name="İçerik Yer Tutucusu 2">
            <a:extLst>
              <a:ext uri="{FF2B5EF4-FFF2-40B4-BE49-F238E27FC236}">
                <a16:creationId xmlns:a16="http://schemas.microsoft.com/office/drawing/2014/main" id="{7890262C-086E-61DD-918E-B94BAA0356AD}"/>
              </a:ext>
            </a:extLst>
          </p:cNvPr>
          <p:cNvSpPr>
            <a:spLocks noGrp="1"/>
          </p:cNvSpPr>
          <p:nvPr>
            <p:ph idx="1"/>
          </p:nvPr>
        </p:nvSpPr>
        <p:spPr/>
        <p:txBody>
          <a:bodyPr>
            <a:normAutofit fontScale="92500" lnSpcReduction="10000"/>
          </a:bodyPr>
          <a:lstStyle/>
          <a:p>
            <a:pPr marL="0" indent="0" algn="just">
              <a:lnSpc>
                <a:spcPct val="150000"/>
              </a:lnSpc>
              <a:buNone/>
            </a:pPr>
            <a:r>
              <a:rPr lang="tr-TR" b="1" dirty="0">
                <a:sym typeface="Wingdings" panose="05000000000000000000" pitchFamily="2" charset="2"/>
              </a:rPr>
              <a:t></a:t>
            </a:r>
            <a:r>
              <a:rPr lang="tr-TR" b="1" dirty="0"/>
              <a:t>Gama-</a:t>
            </a:r>
            <a:r>
              <a:rPr lang="tr-TR" b="1" dirty="0" err="1"/>
              <a:t>glutamiltransferaz</a:t>
            </a:r>
            <a:r>
              <a:rPr lang="tr-TR" b="1" dirty="0"/>
              <a:t> (GGT) </a:t>
            </a:r>
          </a:p>
          <a:p>
            <a:pPr lvl="1" algn="just">
              <a:lnSpc>
                <a:spcPct val="150000"/>
              </a:lnSpc>
              <a:buFont typeface="Wingdings" panose="05000000000000000000" pitchFamily="2" charset="2"/>
              <a:buChar char="§"/>
            </a:pPr>
            <a:r>
              <a:rPr lang="tr-TR" dirty="0"/>
              <a:t>Alkol, </a:t>
            </a:r>
            <a:r>
              <a:rPr lang="tr-TR" dirty="0" err="1"/>
              <a:t>warfarin</a:t>
            </a:r>
            <a:r>
              <a:rPr lang="tr-TR" dirty="0"/>
              <a:t> ile </a:t>
            </a:r>
            <a:r>
              <a:rPr lang="tr-TR" dirty="0" err="1"/>
              <a:t>antikonvülzan</a:t>
            </a:r>
            <a:r>
              <a:rPr lang="tr-TR" dirty="0"/>
              <a:t> ilaçlar gibi bazı ilaçlarla indüklenebilir mikrozomal bir enzimdir. </a:t>
            </a:r>
          </a:p>
          <a:p>
            <a:pPr lvl="1" algn="just">
              <a:lnSpc>
                <a:spcPct val="150000"/>
              </a:lnSpc>
              <a:buFont typeface="Wingdings" panose="05000000000000000000" pitchFamily="2" charset="2"/>
              <a:buChar char="§"/>
            </a:pPr>
            <a:r>
              <a:rPr lang="tr-TR" dirty="0"/>
              <a:t>GGT, hepatositler ve </a:t>
            </a:r>
            <a:r>
              <a:rPr lang="tr-TR" dirty="0" err="1"/>
              <a:t>biliyer</a:t>
            </a:r>
            <a:r>
              <a:rPr lang="tr-TR" dirty="0"/>
              <a:t> epitel hücrelerinde bulunur. </a:t>
            </a:r>
          </a:p>
          <a:p>
            <a:pPr lvl="1" algn="just">
              <a:lnSpc>
                <a:spcPct val="150000"/>
              </a:lnSpc>
              <a:buFont typeface="Wingdings" panose="05000000000000000000" pitchFamily="2" charset="2"/>
              <a:buChar char="§"/>
            </a:pPr>
            <a:r>
              <a:rPr lang="tr-TR" dirty="0"/>
              <a:t>Pankreas hastalıklarında, miyokard </a:t>
            </a:r>
            <a:r>
              <a:rPr lang="tr-TR" dirty="0" err="1"/>
              <a:t>enfaktüsünde</a:t>
            </a:r>
            <a:r>
              <a:rPr lang="tr-TR" dirty="0"/>
              <a:t>, böbrek yetmezliğinde, kronik obstrüktif akciğer hastalığında, </a:t>
            </a:r>
            <a:r>
              <a:rPr lang="tr-TR" dirty="0" err="1"/>
              <a:t>diabetes</a:t>
            </a:r>
            <a:r>
              <a:rPr lang="tr-TR" dirty="0"/>
              <a:t> </a:t>
            </a:r>
            <a:r>
              <a:rPr lang="tr-TR" dirty="0" err="1"/>
              <a:t>mellitusta</a:t>
            </a:r>
            <a:r>
              <a:rPr lang="tr-TR" dirty="0"/>
              <a:t> ve alkol kullanımında GGT yüksekliği saptanabilir. </a:t>
            </a:r>
          </a:p>
          <a:p>
            <a:pPr lvl="1" algn="just">
              <a:lnSpc>
                <a:spcPct val="150000"/>
              </a:lnSpc>
              <a:buFont typeface="Wingdings" panose="05000000000000000000" pitchFamily="2" charset="2"/>
              <a:buChar char="§"/>
            </a:pPr>
            <a:r>
              <a:rPr lang="tr-TR" dirty="0"/>
              <a:t>Fenitoin, </a:t>
            </a:r>
            <a:r>
              <a:rPr lang="tr-TR" dirty="0" err="1"/>
              <a:t>karbamezapin</a:t>
            </a:r>
            <a:r>
              <a:rPr lang="tr-TR" dirty="0"/>
              <a:t> ve barbitürat kullanımında da GGT yükselebilir.</a:t>
            </a:r>
          </a:p>
          <a:p>
            <a:endParaRPr lang="tr-TR" dirty="0"/>
          </a:p>
        </p:txBody>
      </p:sp>
    </p:spTree>
    <p:extLst>
      <p:ext uri="{BB962C8B-B14F-4D97-AF65-F5344CB8AC3E}">
        <p14:creationId xmlns:p14="http://schemas.microsoft.com/office/powerpoint/2010/main" val="2575512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D02DC3-DC0B-9E51-76A3-0A4B78C8E2E0}"/>
              </a:ext>
            </a:extLst>
          </p:cNvPr>
          <p:cNvSpPr>
            <a:spLocks noGrp="1"/>
          </p:cNvSpPr>
          <p:nvPr>
            <p:ph type="title"/>
          </p:nvPr>
        </p:nvSpPr>
        <p:spPr/>
        <p:txBody>
          <a:bodyPr/>
          <a:lstStyle/>
          <a:p>
            <a:r>
              <a:rPr lang="tr-TR" b="1" dirty="0">
                <a:solidFill>
                  <a:srgbClr val="FF0000"/>
                </a:solidFill>
                <a:latin typeface="+mn-lt"/>
              </a:rPr>
              <a:t>AMİNOTRANSFERAZLAR</a:t>
            </a:r>
            <a:endParaRPr lang="tr-TR" dirty="0">
              <a:latin typeface="+mn-lt"/>
            </a:endParaRPr>
          </a:p>
        </p:txBody>
      </p:sp>
      <p:sp>
        <p:nvSpPr>
          <p:cNvPr id="3" name="İçerik Yer Tutucusu 2">
            <a:extLst>
              <a:ext uri="{FF2B5EF4-FFF2-40B4-BE49-F238E27FC236}">
                <a16:creationId xmlns:a16="http://schemas.microsoft.com/office/drawing/2014/main" id="{21B5F710-C2DA-59BE-093E-D4A5CD2DB108}"/>
              </a:ext>
            </a:extLst>
          </p:cNvPr>
          <p:cNvSpPr>
            <a:spLocks noGrp="1"/>
          </p:cNvSpPr>
          <p:nvPr>
            <p:ph idx="1"/>
          </p:nvPr>
        </p:nvSpPr>
        <p:spPr/>
        <p:txBody>
          <a:bodyPr/>
          <a:lstStyle/>
          <a:p>
            <a:pPr marL="0" indent="0" algn="just">
              <a:lnSpc>
                <a:spcPct val="150000"/>
              </a:lnSpc>
              <a:buNone/>
            </a:pPr>
            <a:r>
              <a:rPr lang="tr-TR" b="1" dirty="0">
                <a:sym typeface="Wingdings" panose="05000000000000000000" pitchFamily="2" charset="2"/>
              </a:rPr>
              <a:t></a:t>
            </a:r>
            <a:r>
              <a:rPr lang="tr-TR" b="1" dirty="0"/>
              <a:t>Gama-</a:t>
            </a:r>
            <a:r>
              <a:rPr lang="tr-TR" b="1" dirty="0" err="1"/>
              <a:t>glutamiltransferaz</a:t>
            </a:r>
            <a:r>
              <a:rPr lang="tr-TR" b="1" dirty="0"/>
              <a:t> (GGT) </a:t>
            </a:r>
          </a:p>
          <a:p>
            <a:pPr lvl="1" algn="just">
              <a:lnSpc>
                <a:spcPct val="150000"/>
              </a:lnSpc>
              <a:buFont typeface="Wingdings" panose="05000000000000000000" pitchFamily="2" charset="2"/>
              <a:buChar char="§"/>
            </a:pPr>
            <a:r>
              <a:rPr lang="tr-TR" dirty="0"/>
              <a:t>Alkol kötüye kullanımına spesifik olmasa da </a:t>
            </a:r>
            <a:r>
              <a:rPr lang="tr-TR" dirty="0">
                <a:effectLst>
                  <a:outerShdw blurRad="38100" dist="38100" dir="2700000" algn="tl">
                    <a:srgbClr val="000000">
                      <a:alpha val="43137"/>
                    </a:srgbClr>
                  </a:outerShdw>
                </a:effectLst>
              </a:rPr>
              <a:t>en duyarlı</a:t>
            </a:r>
            <a:r>
              <a:rPr lang="tr-TR" dirty="0"/>
              <a:t> karaciğer enzimidir.</a:t>
            </a:r>
          </a:p>
          <a:p>
            <a:pPr lvl="1" algn="just">
              <a:lnSpc>
                <a:spcPct val="150000"/>
              </a:lnSpc>
              <a:buFont typeface="Wingdings" panose="05000000000000000000" pitchFamily="2" charset="2"/>
              <a:buChar char="§"/>
            </a:pPr>
            <a:r>
              <a:rPr lang="tr-TR" dirty="0"/>
              <a:t>Diğer karaciğer enzimleri ile beraber yüksekliği GGT kaynağının karaciğer olduğunu düşündürür. </a:t>
            </a:r>
          </a:p>
          <a:p>
            <a:pPr lvl="1" algn="just">
              <a:lnSpc>
                <a:spcPct val="150000"/>
              </a:lnSpc>
              <a:buFont typeface="Wingdings" panose="05000000000000000000" pitchFamily="2" charset="2"/>
              <a:buChar char="§"/>
            </a:pPr>
            <a:r>
              <a:rPr lang="tr-TR" dirty="0"/>
              <a:t>Özellikle GGT yüksekliği yanında AST/ALT oranı 2’nin üzerinde ise alkole bağlı karaciğer hastalığı varlığından bahsedilebilir.</a:t>
            </a:r>
          </a:p>
          <a:p>
            <a:endParaRPr lang="tr-TR" dirty="0"/>
          </a:p>
        </p:txBody>
      </p:sp>
    </p:spTree>
    <p:extLst>
      <p:ext uri="{BB962C8B-B14F-4D97-AF65-F5344CB8AC3E}">
        <p14:creationId xmlns:p14="http://schemas.microsoft.com/office/powerpoint/2010/main" val="4155186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B8D2E0-EBA0-17DE-ACB2-E6E56121BA16}"/>
              </a:ext>
            </a:extLst>
          </p:cNvPr>
          <p:cNvSpPr>
            <a:spLocks noGrp="1"/>
          </p:cNvSpPr>
          <p:nvPr>
            <p:ph type="title"/>
          </p:nvPr>
        </p:nvSpPr>
        <p:spPr/>
        <p:txBody>
          <a:bodyPr/>
          <a:lstStyle/>
          <a:p>
            <a:r>
              <a:rPr lang="tr-TR" b="1" dirty="0">
                <a:solidFill>
                  <a:srgbClr val="FF0000"/>
                </a:solidFill>
                <a:latin typeface="+mn-lt"/>
              </a:rPr>
              <a:t>ALKALEN FOSFATAZ</a:t>
            </a:r>
          </a:p>
        </p:txBody>
      </p:sp>
      <p:sp>
        <p:nvSpPr>
          <p:cNvPr id="3" name="İçerik Yer Tutucusu 2">
            <a:extLst>
              <a:ext uri="{FF2B5EF4-FFF2-40B4-BE49-F238E27FC236}">
                <a16:creationId xmlns:a16="http://schemas.microsoft.com/office/drawing/2014/main" id="{F7EB406E-2A7E-EBA0-87AC-EB7B9668BCE5}"/>
              </a:ext>
            </a:extLst>
          </p:cNvPr>
          <p:cNvSpPr>
            <a:spLocks noGrp="1"/>
          </p:cNvSpPr>
          <p:nvPr>
            <p:ph idx="1"/>
          </p:nvPr>
        </p:nvSpPr>
        <p:spPr/>
        <p:txBody>
          <a:bodyPr/>
          <a:lstStyle/>
          <a:p>
            <a:pPr marL="0" indent="0" algn="just">
              <a:lnSpc>
                <a:spcPct val="150000"/>
              </a:lnSpc>
              <a:buNone/>
            </a:pPr>
            <a:r>
              <a:rPr lang="tr-TR" dirty="0">
                <a:sym typeface="Wingdings" panose="05000000000000000000" pitchFamily="2" charset="2"/>
              </a:rPr>
              <a:t></a:t>
            </a:r>
            <a:r>
              <a:rPr lang="tr-TR" dirty="0"/>
              <a:t>Karaciğer, kemik, bağırsak ve plasenta dahil çok çeşitli dokularda bulunur.</a:t>
            </a:r>
          </a:p>
          <a:p>
            <a:pPr marL="0" indent="0" algn="just">
              <a:lnSpc>
                <a:spcPct val="150000"/>
              </a:lnSpc>
              <a:buNone/>
            </a:pPr>
            <a:r>
              <a:rPr lang="tr-TR" dirty="0">
                <a:sym typeface="Wingdings" panose="05000000000000000000" pitchFamily="2" charset="2"/>
              </a:rPr>
              <a:t></a:t>
            </a:r>
            <a:r>
              <a:rPr lang="tr-TR" dirty="0"/>
              <a:t>ALP için referans değer yaş ve cinsiyete bağlıdır; </a:t>
            </a:r>
          </a:p>
          <a:p>
            <a:pPr lvl="1" algn="just">
              <a:lnSpc>
                <a:spcPct val="150000"/>
              </a:lnSpc>
              <a:buFont typeface="Wingdings" panose="05000000000000000000" pitchFamily="2" charset="2"/>
              <a:buChar char="§"/>
            </a:pPr>
            <a:r>
              <a:rPr lang="tr-TR" dirty="0"/>
              <a:t>Çocukluk, ergenlik ve gebelikte daha yüksek değerlerdedir. </a:t>
            </a:r>
          </a:p>
          <a:p>
            <a:pPr lvl="1" algn="just">
              <a:lnSpc>
                <a:spcPct val="150000"/>
              </a:lnSpc>
              <a:buFont typeface="Wingdings" panose="05000000000000000000" pitchFamily="2" charset="2"/>
              <a:buChar char="§"/>
            </a:pPr>
            <a:r>
              <a:rPr lang="tr-TR" dirty="0"/>
              <a:t>Yetişkinlerde tipik referans aralığı 25 ile 100 U/L  şeklindedir. </a:t>
            </a:r>
          </a:p>
          <a:p>
            <a:endParaRPr lang="tr-TR" dirty="0"/>
          </a:p>
        </p:txBody>
      </p:sp>
    </p:spTree>
    <p:extLst>
      <p:ext uri="{BB962C8B-B14F-4D97-AF65-F5344CB8AC3E}">
        <p14:creationId xmlns:p14="http://schemas.microsoft.com/office/powerpoint/2010/main" val="1277529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4E0243-6C74-EEBB-4225-457FF8B54B4B}"/>
              </a:ext>
            </a:extLst>
          </p:cNvPr>
          <p:cNvSpPr>
            <a:spLocks noGrp="1"/>
          </p:cNvSpPr>
          <p:nvPr>
            <p:ph type="title"/>
          </p:nvPr>
        </p:nvSpPr>
        <p:spPr/>
        <p:txBody>
          <a:bodyPr/>
          <a:lstStyle/>
          <a:p>
            <a:r>
              <a:rPr lang="tr-TR" b="1" dirty="0">
                <a:solidFill>
                  <a:srgbClr val="FF0000"/>
                </a:solidFill>
                <a:latin typeface="+mn-lt"/>
              </a:rPr>
              <a:t>ALKALEN FOSFATAZ</a:t>
            </a:r>
            <a:endParaRPr lang="tr-TR" dirty="0">
              <a:latin typeface="+mn-lt"/>
            </a:endParaRPr>
          </a:p>
        </p:txBody>
      </p:sp>
      <p:sp>
        <p:nvSpPr>
          <p:cNvPr id="3" name="İçerik Yer Tutucusu 2">
            <a:extLst>
              <a:ext uri="{FF2B5EF4-FFF2-40B4-BE49-F238E27FC236}">
                <a16:creationId xmlns:a16="http://schemas.microsoft.com/office/drawing/2014/main" id="{79FD29B7-0E24-FE77-E7AF-60E48244B122}"/>
              </a:ext>
            </a:extLst>
          </p:cNvPr>
          <p:cNvSpPr>
            <a:spLocks noGrp="1"/>
          </p:cNvSpPr>
          <p:nvPr>
            <p:ph idx="1"/>
          </p:nvPr>
        </p:nvSpPr>
        <p:spPr>
          <a:xfrm>
            <a:off x="560832" y="2950337"/>
            <a:ext cx="4593336" cy="4351338"/>
          </a:xfrm>
        </p:spPr>
        <p:txBody>
          <a:bodyPr>
            <a:normAutofit/>
          </a:bodyPr>
          <a:lstStyle/>
          <a:p>
            <a:r>
              <a:rPr lang="tr-TR" dirty="0"/>
              <a:t>Yetişkinlerde yüksek ALP nedenleri karaciğer, kemik veya ilaç kullanımı kaynaklı</a:t>
            </a:r>
            <a:endParaRPr lang="tr-TR" dirty="0">
              <a:solidFill>
                <a:schemeClr val="tx1">
                  <a:lumMod val="85000"/>
                  <a:lumOff val="15000"/>
                </a:schemeClr>
              </a:solidFill>
            </a:endParaRPr>
          </a:p>
          <a:p>
            <a:endParaRPr lang="tr-TR" dirty="0"/>
          </a:p>
          <a:p>
            <a:pPr marL="0" indent="0">
              <a:buNone/>
            </a:pPr>
            <a:r>
              <a:rPr lang="tr-TR" sz="1800" b="1" dirty="0"/>
              <a:t>Fizyolojik olarak ALP, özellikle gebeliğin üçüncü </a:t>
            </a:r>
            <a:r>
              <a:rPr lang="tr-TR" sz="1800" b="1" dirty="0" err="1"/>
              <a:t>trimesterinde</a:t>
            </a:r>
            <a:r>
              <a:rPr lang="tr-TR" sz="1800" b="1" dirty="0"/>
              <a:t> </a:t>
            </a:r>
            <a:r>
              <a:rPr lang="tr-TR" sz="1800" b="1" dirty="0" err="1"/>
              <a:t>plasental</a:t>
            </a:r>
            <a:r>
              <a:rPr lang="tr-TR" sz="1800" b="1" dirty="0"/>
              <a:t> kaynaklı olarak ve gelişim çağındaki çocuklarda kemik kaynaklı olarak yükselebilir.</a:t>
            </a:r>
          </a:p>
        </p:txBody>
      </p:sp>
      <p:pic>
        <p:nvPicPr>
          <p:cNvPr id="5" name="Resim 4">
            <a:extLst>
              <a:ext uri="{FF2B5EF4-FFF2-40B4-BE49-F238E27FC236}">
                <a16:creationId xmlns:a16="http://schemas.microsoft.com/office/drawing/2014/main" id="{77762533-CB57-43E9-B251-848B06E168A1}"/>
              </a:ext>
            </a:extLst>
          </p:cNvPr>
          <p:cNvPicPr>
            <a:picLocks noChangeAspect="1"/>
          </p:cNvPicPr>
          <p:nvPr/>
        </p:nvPicPr>
        <p:blipFill>
          <a:blip r:embed="rId2"/>
          <a:stretch>
            <a:fillRect/>
          </a:stretch>
        </p:blipFill>
        <p:spPr>
          <a:xfrm>
            <a:off x="6293615" y="1825625"/>
            <a:ext cx="4505954" cy="4105848"/>
          </a:xfrm>
          <a:prstGeom prst="rect">
            <a:avLst/>
          </a:prstGeom>
        </p:spPr>
      </p:pic>
      <p:pic>
        <p:nvPicPr>
          <p:cNvPr id="6" name="Resim 5">
            <a:extLst>
              <a:ext uri="{FF2B5EF4-FFF2-40B4-BE49-F238E27FC236}">
                <a16:creationId xmlns:a16="http://schemas.microsoft.com/office/drawing/2014/main" id="{42EDC5D6-379B-4C0D-9BC1-D25C1916A093}"/>
              </a:ext>
            </a:extLst>
          </p:cNvPr>
          <p:cNvPicPr>
            <a:picLocks noChangeAspect="1"/>
          </p:cNvPicPr>
          <p:nvPr/>
        </p:nvPicPr>
        <p:blipFill>
          <a:blip r:embed="rId3"/>
          <a:stretch>
            <a:fillRect/>
          </a:stretch>
        </p:blipFill>
        <p:spPr>
          <a:xfrm>
            <a:off x="4980432" y="3218687"/>
            <a:ext cx="1115568" cy="850393"/>
          </a:xfrm>
          <a:prstGeom prst="rect">
            <a:avLst/>
          </a:prstGeom>
        </p:spPr>
      </p:pic>
      <p:sp>
        <p:nvSpPr>
          <p:cNvPr id="7" name="Dikdörtgen: Köşeleri Yuvarlatılmış 6">
            <a:extLst>
              <a:ext uri="{FF2B5EF4-FFF2-40B4-BE49-F238E27FC236}">
                <a16:creationId xmlns:a16="http://schemas.microsoft.com/office/drawing/2014/main" id="{1C9C17A1-33D3-4887-AE48-3606E33249AB}"/>
              </a:ext>
            </a:extLst>
          </p:cNvPr>
          <p:cNvSpPr/>
          <p:nvPr/>
        </p:nvSpPr>
        <p:spPr>
          <a:xfrm>
            <a:off x="560832" y="4501197"/>
            <a:ext cx="4593336" cy="1655064"/>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17183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24926-F3E1-4C83-B09F-CCA78ABF5CE0}"/>
              </a:ext>
            </a:extLst>
          </p:cNvPr>
          <p:cNvSpPr>
            <a:spLocks noGrp="1"/>
          </p:cNvSpPr>
          <p:nvPr>
            <p:ph type="title"/>
          </p:nvPr>
        </p:nvSpPr>
        <p:spPr/>
        <p:txBody>
          <a:bodyPr/>
          <a:lstStyle/>
          <a:p>
            <a:r>
              <a:rPr lang="tr-TR" b="1" dirty="0">
                <a:solidFill>
                  <a:srgbClr val="FF0000"/>
                </a:solidFill>
                <a:latin typeface="+mn-lt"/>
              </a:rPr>
              <a:t>ALKALEN FOSFATAZ</a:t>
            </a:r>
            <a:endParaRPr lang="tr-TR" dirty="0">
              <a:latin typeface="+mn-lt"/>
            </a:endParaRPr>
          </a:p>
        </p:txBody>
      </p:sp>
      <p:sp>
        <p:nvSpPr>
          <p:cNvPr id="3" name="İçerik Yer Tutucusu 2">
            <a:extLst>
              <a:ext uri="{FF2B5EF4-FFF2-40B4-BE49-F238E27FC236}">
                <a16:creationId xmlns:a16="http://schemas.microsoft.com/office/drawing/2014/main" id="{1B9811FC-97BC-44A2-95A3-F4299532F2A8}"/>
              </a:ext>
            </a:extLst>
          </p:cNvPr>
          <p:cNvSpPr>
            <a:spLocks noGrp="1"/>
          </p:cNvSpPr>
          <p:nvPr>
            <p:ph idx="1"/>
          </p:nvPr>
        </p:nvSpPr>
        <p:spPr/>
        <p:txBody>
          <a:bodyPr>
            <a:normAutofit fontScale="92500"/>
          </a:bodyPr>
          <a:lstStyle/>
          <a:p>
            <a:pPr marL="0" indent="0" algn="just">
              <a:lnSpc>
                <a:spcPct val="150000"/>
              </a:lnSpc>
              <a:buNone/>
            </a:pPr>
            <a:r>
              <a:rPr lang="tr-TR" dirty="0">
                <a:sym typeface="Wingdings" panose="05000000000000000000" pitchFamily="2" charset="2"/>
              </a:rPr>
              <a:t></a:t>
            </a:r>
            <a:r>
              <a:rPr lang="tr-TR" dirty="0"/>
              <a:t>Hafif düzey ALP yüksekliği (referans aralığının bir ila iki katı) </a:t>
            </a:r>
          </a:p>
          <a:p>
            <a:pPr lvl="1" algn="just">
              <a:lnSpc>
                <a:spcPct val="150000"/>
              </a:lnSpc>
              <a:buFont typeface="Wingdings" panose="05000000000000000000" pitchFamily="2" charset="2"/>
              <a:buChar char="§"/>
            </a:pPr>
            <a:r>
              <a:rPr lang="tr-TR" dirty="0"/>
              <a:t>Hepatit veya siroz gibi </a:t>
            </a:r>
            <a:r>
              <a:rPr lang="tr-TR" dirty="0" err="1"/>
              <a:t>parankimal</a:t>
            </a:r>
            <a:r>
              <a:rPr lang="tr-TR" dirty="0"/>
              <a:t> karaciğer hastalıklarında ortaya çıkabilir. </a:t>
            </a:r>
          </a:p>
          <a:p>
            <a:pPr marL="0" indent="0" algn="just">
              <a:lnSpc>
                <a:spcPct val="150000"/>
              </a:lnSpc>
              <a:buNone/>
            </a:pPr>
            <a:r>
              <a:rPr lang="tr-TR" dirty="0">
                <a:sym typeface="Wingdings" panose="05000000000000000000" pitchFamily="2" charset="2"/>
              </a:rPr>
              <a:t></a:t>
            </a:r>
            <a:r>
              <a:rPr lang="tr-TR" dirty="0"/>
              <a:t>Belirgin olan ALP yükseklikleri </a:t>
            </a:r>
          </a:p>
          <a:p>
            <a:pPr lvl="1" algn="just">
              <a:lnSpc>
                <a:spcPct val="150000"/>
              </a:lnSpc>
              <a:buFont typeface="Wingdings" panose="05000000000000000000" pitchFamily="2" charset="2"/>
              <a:buChar char="§"/>
            </a:pPr>
            <a:r>
              <a:rPr lang="tr-TR" dirty="0" err="1"/>
              <a:t>İnfiltratif</a:t>
            </a:r>
            <a:r>
              <a:rPr lang="tr-TR" dirty="0"/>
              <a:t> karaciğer hastalığı ya da </a:t>
            </a:r>
            <a:r>
              <a:rPr lang="tr-TR" dirty="0" err="1"/>
              <a:t>intarahepatik</a:t>
            </a:r>
            <a:r>
              <a:rPr lang="tr-TR" dirty="0"/>
              <a:t>  veya </a:t>
            </a:r>
            <a:r>
              <a:rPr lang="tr-TR" dirty="0" err="1"/>
              <a:t>ekstrahepatik</a:t>
            </a:r>
            <a:r>
              <a:rPr lang="tr-TR" dirty="0"/>
              <a:t> </a:t>
            </a:r>
            <a:r>
              <a:rPr lang="tr-TR" dirty="0" err="1"/>
              <a:t>bilier</a:t>
            </a:r>
            <a:r>
              <a:rPr lang="tr-TR" dirty="0"/>
              <a:t> tıkanıklıklarda meydana gelir. </a:t>
            </a:r>
          </a:p>
          <a:p>
            <a:pPr marL="0" indent="0" algn="just">
              <a:lnSpc>
                <a:spcPct val="150000"/>
              </a:lnSpc>
              <a:buNone/>
            </a:pPr>
            <a:r>
              <a:rPr lang="tr-TR" dirty="0">
                <a:sym typeface="Wingdings" panose="05000000000000000000" pitchFamily="2" charset="2"/>
              </a:rPr>
              <a:t></a:t>
            </a:r>
            <a:r>
              <a:rPr lang="tr-TR" dirty="0"/>
              <a:t>Kalıcı yüksek ALP düzeyi</a:t>
            </a:r>
          </a:p>
          <a:p>
            <a:pPr lvl="1" algn="just">
              <a:lnSpc>
                <a:spcPct val="150000"/>
              </a:lnSpc>
              <a:buFont typeface="Wingdings" panose="05000000000000000000" pitchFamily="2" charset="2"/>
              <a:buChar char="§"/>
            </a:pPr>
            <a:r>
              <a:rPr lang="tr-TR" dirty="0" err="1"/>
              <a:t>Primer</a:t>
            </a:r>
            <a:r>
              <a:rPr lang="tr-TR" dirty="0"/>
              <a:t> </a:t>
            </a:r>
            <a:r>
              <a:rPr lang="tr-TR" dirty="0" err="1"/>
              <a:t>bilier</a:t>
            </a:r>
            <a:r>
              <a:rPr lang="tr-TR" dirty="0"/>
              <a:t> sirozun erken bulgusu olabilir. </a:t>
            </a:r>
            <a:endParaRPr lang="tr-TR" dirty="0">
              <a:solidFill>
                <a:schemeClr val="tx1">
                  <a:lumMod val="85000"/>
                  <a:lumOff val="15000"/>
                </a:schemeClr>
              </a:solidFill>
            </a:endParaRPr>
          </a:p>
          <a:p>
            <a:endParaRPr lang="tr-TR" dirty="0"/>
          </a:p>
        </p:txBody>
      </p:sp>
    </p:spTree>
    <p:extLst>
      <p:ext uri="{BB962C8B-B14F-4D97-AF65-F5344CB8AC3E}">
        <p14:creationId xmlns:p14="http://schemas.microsoft.com/office/powerpoint/2010/main" val="390460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679ADD-D9BD-4212-AC7A-540E202667A9}"/>
              </a:ext>
            </a:extLst>
          </p:cNvPr>
          <p:cNvSpPr>
            <a:spLocks noGrp="1"/>
          </p:cNvSpPr>
          <p:nvPr>
            <p:ph type="title"/>
          </p:nvPr>
        </p:nvSpPr>
        <p:spPr/>
        <p:txBody>
          <a:bodyPr/>
          <a:lstStyle/>
          <a:p>
            <a:r>
              <a:rPr lang="tr-TR" b="1" dirty="0">
                <a:solidFill>
                  <a:srgbClr val="FF0000"/>
                </a:solidFill>
                <a:latin typeface="+mn-lt"/>
              </a:rPr>
              <a:t>ALKALEN FOSFATAZ</a:t>
            </a:r>
            <a:endParaRPr lang="tr-TR" dirty="0">
              <a:latin typeface="+mn-lt"/>
            </a:endParaRPr>
          </a:p>
        </p:txBody>
      </p:sp>
      <p:sp>
        <p:nvSpPr>
          <p:cNvPr id="3" name="İçerik Yer Tutucusu 2">
            <a:extLst>
              <a:ext uri="{FF2B5EF4-FFF2-40B4-BE49-F238E27FC236}">
                <a16:creationId xmlns:a16="http://schemas.microsoft.com/office/drawing/2014/main" id="{3F696981-D06C-4347-A180-A01CBD014E0B}"/>
              </a:ext>
            </a:extLst>
          </p:cNvPr>
          <p:cNvSpPr>
            <a:spLocks noGrp="1"/>
          </p:cNvSpPr>
          <p:nvPr>
            <p:ph idx="1"/>
          </p:nvPr>
        </p:nvSpPr>
        <p:spPr/>
        <p:txBody>
          <a:bodyPr/>
          <a:lstStyle/>
          <a:p>
            <a:pPr marL="0" indent="0" algn="just">
              <a:lnSpc>
                <a:spcPct val="150000"/>
              </a:lnSpc>
              <a:buNone/>
            </a:pPr>
            <a:r>
              <a:rPr lang="tr-TR" dirty="0">
                <a:sym typeface="Wingdings" panose="05000000000000000000" pitchFamily="2" charset="2"/>
              </a:rPr>
              <a:t></a:t>
            </a:r>
            <a:r>
              <a:rPr lang="tr-TR" dirty="0"/>
              <a:t>ALP yüksekliğinin KC kaynaklı olup olmadığını anlamada </a:t>
            </a:r>
          </a:p>
          <a:p>
            <a:pPr lvl="1" algn="just">
              <a:lnSpc>
                <a:spcPct val="150000"/>
              </a:lnSpc>
              <a:buFont typeface="Wingdings" panose="05000000000000000000" pitchFamily="2" charset="2"/>
              <a:buChar char="§"/>
            </a:pPr>
            <a:r>
              <a:rPr lang="tr-TR" dirty="0"/>
              <a:t>Herhangi bir anda serum GGT ölçümü yapılabilir  </a:t>
            </a:r>
          </a:p>
          <a:p>
            <a:pPr lvl="1" algn="just">
              <a:lnSpc>
                <a:spcPct val="150000"/>
              </a:lnSpc>
              <a:buFont typeface="Wingdings" panose="05000000000000000000" pitchFamily="2" charset="2"/>
              <a:buChar char="§"/>
            </a:pPr>
            <a:r>
              <a:rPr lang="tr-TR" dirty="0" err="1"/>
              <a:t>Obstruktif</a:t>
            </a:r>
            <a:r>
              <a:rPr lang="tr-TR" dirty="0"/>
              <a:t> KC hastalıklarında yüksek çıkan GGT kemik hastalıklarında yüksek olmaz. </a:t>
            </a:r>
          </a:p>
          <a:p>
            <a:pPr marL="0" indent="0" algn="just">
              <a:lnSpc>
                <a:spcPct val="150000"/>
              </a:lnSpc>
              <a:buNone/>
            </a:pPr>
            <a:r>
              <a:rPr lang="tr-TR" dirty="0">
                <a:sym typeface="Wingdings" panose="05000000000000000000" pitchFamily="2" charset="2"/>
              </a:rPr>
              <a:t></a:t>
            </a:r>
            <a:r>
              <a:rPr lang="tr-TR" dirty="0"/>
              <a:t>KC kaynaklı ALP yüksekliğinde, KC görüntülemeleriyle USG veya BT ile obstrüksiyonun anatomik kaynağı belirlenebilir.</a:t>
            </a:r>
          </a:p>
          <a:p>
            <a:endParaRPr lang="tr-TR" dirty="0"/>
          </a:p>
        </p:txBody>
      </p:sp>
    </p:spTree>
    <p:extLst>
      <p:ext uri="{BB962C8B-B14F-4D97-AF65-F5344CB8AC3E}">
        <p14:creationId xmlns:p14="http://schemas.microsoft.com/office/powerpoint/2010/main" val="613832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A1B53B-0424-4F95-8CD9-0CA24AADDC88}"/>
              </a:ext>
            </a:extLst>
          </p:cNvPr>
          <p:cNvSpPr>
            <a:spLocks noGrp="1"/>
          </p:cNvSpPr>
          <p:nvPr>
            <p:ph type="title"/>
          </p:nvPr>
        </p:nvSpPr>
        <p:spPr/>
        <p:txBody>
          <a:bodyPr/>
          <a:lstStyle/>
          <a:p>
            <a:r>
              <a:rPr lang="tr-TR" b="1" dirty="0">
                <a:solidFill>
                  <a:srgbClr val="FF0000"/>
                </a:solidFill>
                <a:latin typeface="+mn-lt"/>
              </a:rPr>
              <a:t>AMİLAZ- LİPAZ</a:t>
            </a:r>
          </a:p>
        </p:txBody>
      </p:sp>
      <p:sp>
        <p:nvSpPr>
          <p:cNvPr id="3" name="İçerik Yer Tutucusu 2">
            <a:extLst>
              <a:ext uri="{FF2B5EF4-FFF2-40B4-BE49-F238E27FC236}">
                <a16:creationId xmlns:a16="http://schemas.microsoft.com/office/drawing/2014/main" id="{6A68F980-9589-409B-A44D-298C9C9B471A}"/>
              </a:ext>
            </a:extLst>
          </p:cNvPr>
          <p:cNvSpPr>
            <a:spLocks noGrp="1"/>
          </p:cNvSpPr>
          <p:nvPr>
            <p:ph idx="1"/>
          </p:nvPr>
        </p:nvSpPr>
        <p:spPr/>
        <p:txBody>
          <a:bodyPr>
            <a:normAutofit fontScale="92500" lnSpcReduction="20000"/>
          </a:bodyPr>
          <a:lstStyle/>
          <a:p>
            <a:pPr marL="0" indent="0" algn="just">
              <a:lnSpc>
                <a:spcPct val="150000"/>
              </a:lnSpc>
              <a:buNone/>
            </a:pPr>
            <a:r>
              <a:rPr lang="tr-TR" dirty="0">
                <a:sym typeface="Wingdings" panose="05000000000000000000" pitchFamily="2" charset="2"/>
              </a:rPr>
              <a:t></a:t>
            </a:r>
            <a:r>
              <a:rPr lang="tr-TR" dirty="0" err="1"/>
              <a:t>Pankreatik</a:t>
            </a:r>
            <a:r>
              <a:rPr lang="tr-TR" dirty="0"/>
              <a:t> hastalıklar özellikle akut </a:t>
            </a:r>
            <a:r>
              <a:rPr lang="tr-TR" dirty="0" err="1"/>
              <a:t>pankreatit</a:t>
            </a:r>
            <a:r>
              <a:rPr lang="tr-TR" dirty="0"/>
              <a:t> sıklıkla amilaz ve </a:t>
            </a:r>
            <a:r>
              <a:rPr lang="tr-TR" dirty="0" err="1"/>
              <a:t>lipaz</a:t>
            </a:r>
            <a:r>
              <a:rPr lang="tr-TR" dirty="0"/>
              <a:t> yüksekliği ile ilişkilidir. </a:t>
            </a:r>
          </a:p>
          <a:p>
            <a:pPr marL="0" indent="0" algn="just">
              <a:lnSpc>
                <a:spcPct val="150000"/>
              </a:lnSpc>
              <a:buNone/>
            </a:pPr>
            <a:r>
              <a:rPr lang="tr-TR" dirty="0">
                <a:sym typeface="Wingdings" panose="05000000000000000000" pitchFamily="2" charset="2"/>
              </a:rPr>
              <a:t></a:t>
            </a:r>
            <a:r>
              <a:rPr lang="tr-TR" dirty="0" err="1"/>
              <a:t>Lipaz</a:t>
            </a:r>
            <a:r>
              <a:rPr lang="tr-TR" dirty="0"/>
              <a:t> ölçümü amilaz ölçümüne göre, daha yüksek duyarlılık ve özgüllüğü nedeniyle akut </a:t>
            </a:r>
            <a:r>
              <a:rPr lang="tr-TR" dirty="0" err="1"/>
              <a:t>pankreatit</a:t>
            </a:r>
            <a:r>
              <a:rPr lang="tr-TR" dirty="0"/>
              <a:t> tanısını koymada daha çok önerilir. </a:t>
            </a:r>
          </a:p>
          <a:p>
            <a:pPr lvl="1" algn="just">
              <a:lnSpc>
                <a:spcPct val="150000"/>
              </a:lnSpc>
              <a:buFont typeface="Wingdings" panose="05000000000000000000" pitchFamily="2" charset="2"/>
              <a:buChar char="§"/>
            </a:pPr>
            <a:r>
              <a:rPr lang="tr-TR" dirty="0"/>
              <a:t>Amilaz ve lipaz değerleri akut pankreatitin başlangıcından 3-6 saat sonra yükselmeye başlar ve ikisi de yaklaşık 24 saatte zirve yaparak yükselir.</a:t>
            </a:r>
          </a:p>
          <a:p>
            <a:pPr lvl="1" algn="just">
              <a:lnSpc>
                <a:spcPct val="150000"/>
              </a:lnSpc>
              <a:buFont typeface="Wingdings" panose="05000000000000000000" pitchFamily="2" charset="2"/>
              <a:buChar char="§"/>
            </a:pPr>
            <a:r>
              <a:rPr lang="tr-TR" dirty="0"/>
              <a:t>Amilaz düzeyi 3-5 gün içinde normal düzeylere iner; lipaz düzeyi 8-14 gün arasında normale döner.</a:t>
            </a:r>
            <a:endParaRPr lang="tr-TR" dirty="0">
              <a:solidFill>
                <a:schemeClr val="tx1">
                  <a:lumMod val="85000"/>
                  <a:lumOff val="15000"/>
                </a:schemeClr>
              </a:solidFill>
            </a:endParaRPr>
          </a:p>
          <a:p>
            <a:endParaRPr lang="tr-TR" dirty="0"/>
          </a:p>
        </p:txBody>
      </p:sp>
      <p:pic>
        <p:nvPicPr>
          <p:cNvPr id="4" name="Resim 3">
            <a:extLst>
              <a:ext uri="{FF2B5EF4-FFF2-40B4-BE49-F238E27FC236}">
                <a16:creationId xmlns:a16="http://schemas.microsoft.com/office/drawing/2014/main" id="{4184167A-2020-4492-8654-B096F48F3A42}"/>
              </a:ext>
            </a:extLst>
          </p:cNvPr>
          <p:cNvPicPr>
            <a:picLocks noChangeAspect="1"/>
          </p:cNvPicPr>
          <p:nvPr/>
        </p:nvPicPr>
        <p:blipFill>
          <a:blip r:embed="rId3"/>
          <a:stretch>
            <a:fillRect/>
          </a:stretch>
        </p:blipFill>
        <p:spPr>
          <a:xfrm>
            <a:off x="9564624" y="0"/>
            <a:ext cx="2206876" cy="1840223"/>
          </a:xfrm>
          <a:prstGeom prst="rect">
            <a:avLst/>
          </a:prstGeom>
        </p:spPr>
      </p:pic>
    </p:spTree>
    <p:extLst>
      <p:ext uri="{BB962C8B-B14F-4D97-AF65-F5344CB8AC3E}">
        <p14:creationId xmlns:p14="http://schemas.microsoft.com/office/powerpoint/2010/main" val="3716785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ABB990-54FD-465E-A36E-E82C7A76B035}"/>
              </a:ext>
            </a:extLst>
          </p:cNvPr>
          <p:cNvSpPr>
            <a:spLocks noGrp="1"/>
          </p:cNvSpPr>
          <p:nvPr>
            <p:ph type="title"/>
          </p:nvPr>
        </p:nvSpPr>
        <p:spPr/>
        <p:txBody>
          <a:bodyPr/>
          <a:lstStyle/>
          <a:p>
            <a:r>
              <a:rPr lang="tr-TR" b="1" dirty="0">
                <a:solidFill>
                  <a:srgbClr val="FF0000"/>
                </a:solidFill>
                <a:latin typeface="+mn-lt"/>
              </a:rPr>
              <a:t>AMİLAZ- LİPAZ</a:t>
            </a:r>
            <a:endParaRPr lang="tr-TR" dirty="0">
              <a:latin typeface="+mn-lt"/>
            </a:endParaRPr>
          </a:p>
        </p:txBody>
      </p:sp>
      <p:sp>
        <p:nvSpPr>
          <p:cNvPr id="3" name="İçerik Yer Tutucusu 2">
            <a:extLst>
              <a:ext uri="{FF2B5EF4-FFF2-40B4-BE49-F238E27FC236}">
                <a16:creationId xmlns:a16="http://schemas.microsoft.com/office/drawing/2014/main" id="{CAB58B33-D845-4D55-9AF7-33612574FD22}"/>
              </a:ext>
            </a:extLst>
          </p:cNvPr>
          <p:cNvSpPr>
            <a:spLocks noGrp="1"/>
          </p:cNvSpPr>
          <p:nvPr>
            <p:ph idx="1"/>
          </p:nvPr>
        </p:nvSpPr>
        <p:spPr/>
        <p:txBody>
          <a:bodyPr>
            <a:normAutofit/>
          </a:bodyPr>
          <a:lstStyle/>
          <a:p>
            <a:pPr marL="0" indent="0" algn="l">
              <a:buNone/>
            </a:pPr>
            <a:r>
              <a:rPr lang="tr-TR" dirty="0">
                <a:sym typeface="Wingdings" panose="05000000000000000000" pitchFamily="2" charset="2"/>
              </a:rPr>
              <a:t></a:t>
            </a:r>
            <a:r>
              <a:rPr lang="tr-TR" b="0" i="0" dirty="0">
                <a:solidFill>
                  <a:srgbClr val="181818"/>
                </a:solidFill>
                <a:effectLst/>
              </a:rPr>
              <a:t>Alkolik pankreatit ve </a:t>
            </a:r>
            <a:r>
              <a:rPr lang="tr-TR" b="0" i="0" dirty="0" err="1">
                <a:solidFill>
                  <a:srgbClr val="181818"/>
                </a:solidFill>
                <a:effectLst/>
              </a:rPr>
              <a:t>ve</a:t>
            </a:r>
            <a:r>
              <a:rPr lang="tr-TR" b="0" i="0" dirty="0">
                <a:solidFill>
                  <a:srgbClr val="181818"/>
                </a:solidFill>
                <a:effectLst/>
              </a:rPr>
              <a:t> </a:t>
            </a:r>
            <a:r>
              <a:rPr lang="tr-TR" b="0" i="0" u="none" strike="noStrike" dirty="0" err="1">
                <a:solidFill>
                  <a:srgbClr val="000000"/>
                </a:solidFill>
                <a:effectLst/>
              </a:rPr>
              <a:t>trigliserid</a:t>
            </a:r>
            <a:r>
              <a:rPr lang="tr-TR" b="0" i="0" dirty="0">
                <a:solidFill>
                  <a:srgbClr val="181818"/>
                </a:solidFill>
                <a:effectLst/>
              </a:rPr>
              <a:t> yüksekliğine bağlı pankreatitte </a:t>
            </a:r>
          </a:p>
          <a:p>
            <a:pPr marL="0" indent="0" algn="l">
              <a:buNone/>
            </a:pPr>
            <a:r>
              <a:rPr lang="tr-TR" b="0" i="0" dirty="0">
                <a:solidFill>
                  <a:srgbClr val="181818"/>
                </a:solidFill>
                <a:effectLst/>
              </a:rPr>
              <a:t>amilaz yükselmeyebilir.</a:t>
            </a:r>
          </a:p>
          <a:p>
            <a:pPr marL="0" indent="0" algn="l">
              <a:buNone/>
            </a:pPr>
            <a:endParaRPr lang="tr-TR" b="0" i="0" dirty="0">
              <a:solidFill>
                <a:srgbClr val="181818"/>
              </a:solidFill>
              <a:effectLst/>
            </a:endParaRPr>
          </a:p>
          <a:p>
            <a:pPr marL="0" indent="0" algn="just">
              <a:lnSpc>
                <a:spcPct val="150000"/>
              </a:lnSpc>
              <a:buNone/>
            </a:pPr>
            <a:r>
              <a:rPr lang="tr-TR" dirty="0">
                <a:sym typeface="Wingdings" panose="05000000000000000000" pitchFamily="2" charset="2"/>
              </a:rPr>
              <a:t>Bu yüzden</a:t>
            </a:r>
            <a:r>
              <a:rPr lang="tr-TR" dirty="0"/>
              <a:t> </a:t>
            </a:r>
            <a:r>
              <a:rPr lang="tr-TR" b="1" dirty="0" err="1"/>
              <a:t>hipertrigliseridemi</a:t>
            </a:r>
            <a:r>
              <a:rPr lang="tr-TR" b="1" dirty="0"/>
              <a:t> varsa </a:t>
            </a:r>
            <a:r>
              <a:rPr lang="tr-TR" dirty="0"/>
              <a:t>normal amilaz düzeyi olsa bile </a:t>
            </a:r>
            <a:r>
              <a:rPr lang="tr-TR" b="1" dirty="0"/>
              <a:t>pankreatit dışlanamaz.</a:t>
            </a:r>
          </a:p>
          <a:p>
            <a:endParaRPr lang="tr-TR" dirty="0"/>
          </a:p>
        </p:txBody>
      </p:sp>
    </p:spTree>
    <p:extLst>
      <p:ext uri="{BB962C8B-B14F-4D97-AF65-F5344CB8AC3E}">
        <p14:creationId xmlns:p14="http://schemas.microsoft.com/office/powerpoint/2010/main" val="1788533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795A8E-50E2-43CD-AA0D-E91315A2B329}"/>
              </a:ext>
            </a:extLst>
          </p:cNvPr>
          <p:cNvSpPr>
            <a:spLocks noGrp="1"/>
          </p:cNvSpPr>
          <p:nvPr>
            <p:ph type="title"/>
          </p:nvPr>
        </p:nvSpPr>
        <p:spPr/>
        <p:txBody>
          <a:bodyPr/>
          <a:lstStyle/>
          <a:p>
            <a:r>
              <a:rPr lang="tr-TR" b="1" dirty="0">
                <a:solidFill>
                  <a:srgbClr val="FF0000"/>
                </a:solidFill>
                <a:latin typeface="+mn-lt"/>
              </a:rPr>
              <a:t>BİLLURİBİN</a:t>
            </a:r>
          </a:p>
        </p:txBody>
      </p:sp>
      <p:sp>
        <p:nvSpPr>
          <p:cNvPr id="3" name="İçerik Yer Tutucusu 2">
            <a:extLst>
              <a:ext uri="{FF2B5EF4-FFF2-40B4-BE49-F238E27FC236}">
                <a16:creationId xmlns:a16="http://schemas.microsoft.com/office/drawing/2014/main" id="{27843755-9D22-463F-A797-F592F091C831}"/>
              </a:ext>
            </a:extLst>
          </p:cNvPr>
          <p:cNvSpPr>
            <a:spLocks noGrp="1"/>
          </p:cNvSpPr>
          <p:nvPr>
            <p:ph idx="1"/>
          </p:nvPr>
        </p:nvSpPr>
        <p:spPr/>
        <p:txBody>
          <a:bodyPr>
            <a:normAutofit lnSpcReduction="10000"/>
          </a:bodyPr>
          <a:lstStyle/>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err="1">
                <a:solidFill>
                  <a:schemeClr val="tx1">
                    <a:lumMod val="85000"/>
                    <a:lumOff val="15000"/>
                  </a:schemeClr>
                </a:solidFill>
              </a:rPr>
              <a:t>Ekstrahepatik</a:t>
            </a:r>
            <a:r>
              <a:rPr lang="tr-TR" dirty="0">
                <a:solidFill>
                  <a:schemeClr val="tx1">
                    <a:lumMod val="85000"/>
                    <a:lumOff val="15000"/>
                  </a:schemeClr>
                </a:solidFill>
              </a:rPr>
              <a:t> dokulardaki hem katabolizması ile üretilir.</a:t>
            </a:r>
          </a:p>
          <a:p>
            <a:pPr lvl="1">
              <a:lnSpc>
                <a:spcPct val="150000"/>
              </a:lnSpc>
              <a:buFont typeface="Wingdings" panose="05000000000000000000" pitchFamily="2" charset="2"/>
              <a:buChar char="§"/>
            </a:pPr>
            <a:r>
              <a:rPr lang="tr-TR" dirty="0" err="1">
                <a:solidFill>
                  <a:schemeClr val="tx1">
                    <a:lumMod val="85000"/>
                    <a:lumOff val="15000"/>
                  </a:schemeClr>
                </a:solidFill>
              </a:rPr>
              <a:t>Hepatositler</a:t>
            </a:r>
            <a:r>
              <a:rPr lang="tr-TR" dirty="0">
                <a:solidFill>
                  <a:schemeClr val="tx1">
                    <a:lumMod val="85000"/>
                    <a:lumOff val="15000"/>
                  </a:schemeClr>
                </a:solidFill>
              </a:rPr>
              <a:t> </a:t>
            </a:r>
            <a:r>
              <a:rPr lang="tr-TR" dirty="0" err="1">
                <a:solidFill>
                  <a:schemeClr val="tx1">
                    <a:lumMod val="85000"/>
                    <a:lumOff val="15000"/>
                  </a:schemeClr>
                </a:solidFill>
              </a:rPr>
              <a:t>bilirubini</a:t>
            </a:r>
            <a:r>
              <a:rPr lang="tr-TR" dirty="0">
                <a:solidFill>
                  <a:schemeClr val="tx1">
                    <a:lumMod val="85000"/>
                    <a:lumOff val="15000"/>
                  </a:schemeClr>
                </a:solidFill>
              </a:rPr>
              <a:t> </a:t>
            </a:r>
            <a:r>
              <a:rPr lang="tr-TR" dirty="0" err="1">
                <a:solidFill>
                  <a:schemeClr val="tx1">
                    <a:lumMod val="85000"/>
                    <a:lumOff val="15000"/>
                  </a:schemeClr>
                </a:solidFill>
              </a:rPr>
              <a:t>konjuge</a:t>
            </a:r>
            <a:r>
              <a:rPr lang="tr-TR" dirty="0">
                <a:solidFill>
                  <a:schemeClr val="tx1">
                    <a:lumMod val="85000"/>
                    <a:lumOff val="15000"/>
                  </a:schemeClr>
                </a:solidFill>
              </a:rPr>
              <a:t> ederler ve sonra </a:t>
            </a:r>
            <a:r>
              <a:rPr lang="tr-TR" dirty="0" err="1">
                <a:solidFill>
                  <a:schemeClr val="tx1">
                    <a:lumMod val="85000"/>
                    <a:lumOff val="15000"/>
                  </a:schemeClr>
                </a:solidFill>
              </a:rPr>
              <a:t>bilirubin</a:t>
            </a:r>
            <a:r>
              <a:rPr lang="tr-TR" dirty="0">
                <a:solidFill>
                  <a:schemeClr val="tx1">
                    <a:lumMod val="85000"/>
                    <a:lumOff val="15000"/>
                  </a:schemeClr>
                </a:solidFill>
              </a:rPr>
              <a:t> safraya </a:t>
            </a:r>
            <a:r>
              <a:rPr lang="tr-TR" dirty="0" err="1">
                <a:solidFill>
                  <a:schemeClr val="tx1">
                    <a:lumMod val="85000"/>
                    <a:lumOff val="15000"/>
                  </a:schemeClr>
                </a:solidFill>
              </a:rPr>
              <a:t>ekskrete</a:t>
            </a:r>
            <a:r>
              <a:rPr lang="tr-TR" dirty="0">
                <a:solidFill>
                  <a:schemeClr val="tx1">
                    <a:lumMod val="85000"/>
                    <a:lumOff val="15000"/>
                  </a:schemeClr>
                </a:solidFill>
              </a:rPr>
              <a:t> edilir. </a:t>
            </a:r>
          </a:p>
          <a:p>
            <a:pPr lvl="1">
              <a:lnSpc>
                <a:spcPct val="150000"/>
              </a:lnSpc>
              <a:buFont typeface="Wingdings" panose="05000000000000000000" pitchFamily="2" charset="2"/>
              <a:buChar char="§"/>
            </a:pPr>
            <a:r>
              <a:rPr lang="tr-TR" dirty="0">
                <a:solidFill>
                  <a:schemeClr val="tx1">
                    <a:lumMod val="85000"/>
                    <a:lumOff val="15000"/>
                  </a:schemeClr>
                </a:solidFill>
              </a:rPr>
              <a:t>Total </a:t>
            </a:r>
            <a:r>
              <a:rPr lang="tr-TR" dirty="0" err="1">
                <a:solidFill>
                  <a:schemeClr val="tx1">
                    <a:lumMod val="85000"/>
                    <a:lumOff val="15000"/>
                  </a:schemeClr>
                </a:solidFill>
              </a:rPr>
              <a:t>bilirubin</a:t>
            </a:r>
            <a:r>
              <a:rPr lang="tr-TR" dirty="0">
                <a:solidFill>
                  <a:schemeClr val="tx1">
                    <a:lumMod val="85000"/>
                    <a:lumOff val="15000"/>
                  </a:schemeClr>
                </a:solidFill>
              </a:rPr>
              <a:t> 1,5 mg/</a:t>
            </a:r>
            <a:r>
              <a:rPr lang="tr-TR" dirty="0" err="1">
                <a:solidFill>
                  <a:schemeClr val="tx1">
                    <a:lumMod val="85000"/>
                    <a:lumOff val="15000"/>
                  </a:schemeClr>
                </a:solidFill>
              </a:rPr>
              <a:t>dL’den</a:t>
            </a:r>
            <a:r>
              <a:rPr lang="tr-TR" dirty="0">
                <a:solidFill>
                  <a:schemeClr val="tx1">
                    <a:lumMod val="85000"/>
                    <a:lumOff val="15000"/>
                  </a:schemeClr>
                </a:solidFill>
              </a:rPr>
              <a:t> azdır ve normalde başlıca </a:t>
            </a:r>
            <a:r>
              <a:rPr lang="tr-TR" dirty="0" err="1">
                <a:solidFill>
                  <a:schemeClr val="tx1">
                    <a:lumMod val="85000"/>
                    <a:lumOff val="15000"/>
                  </a:schemeClr>
                </a:solidFill>
              </a:rPr>
              <a:t>unkonjuge</a:t>
            </a:r>
            <a:r>
              <a:rPr lang="tr-TR" dirty="0">
                <a:solidFill>
                  <a:schemeClr val="tx1">
                    <a:lumMod val="85000"/>
                    <a:lumOff val="15000"/>
                  </a:schemeClr>
                </a:solidFill>
              </a:rPr>
              <a:t> </a:t>
            </a:r>
            <a:r>
              <a:rPr lang="tr-TR" dirty="0" err="1">
                <a:solidFill>
                  <a:schemeClr val="tx1">
                    <a:lumMod val="85000"/>
                    <a:lumOff val="15000"/>
                  </a:schemeClr>
                </a:solidFill>
              </a:rPr>
              <a:t>bilirubinden</a:t>
            </a:r>
            <a:r>
              <a:rPr lang="tr-TR" dirty="0">
                <a:solidFill>
                  <a:schemeClr val="tx1">
                    <a:lumMod val="85000"/>
                    <a:lumOff val="15000"/>
                  </a:schemeClr>
                </a:solidFill>
              </a:rPr>
              <a:t> oluşur.</a:t>
            </a:r>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Yüksek </a:t>
            </a:r>
            <a:r>
              <a:rPr lang="tr-TR" dirty="0" err="1">
                <a:solidFill>
                  <a:schemeClr val="tx1">
                    <a:lumMod val="85000"/>
                    <a:lumOff val="15000"/>
                  </a:schemeClr>
                </a:solidFill>
              </a:rPr>
              <a:t>bilirubin</a:t>
            </a:r>
            <a:r>
              <a:rPr lang="tr-TR" dirty="0">
                <a:solidFill>
                  <a:schemeClr val="tx1">
                    <a:lumMod val="85000"/>
                    <a:lumOff val="15000"/>
                  </a:schemeClr>
                </a:solidFill>
              </a:rPr>
              <a:t> düzeyini değerlendirmede ilk olarak </a:t>
            </a:r>
            <a:r>
              <a:rPr lang="tr-TR" dirty="0" err="1">
                <a:solidFill>
                  <a:schemeClr val="tx1">
                    <a:lumMod val="85000"/>
                    <a:lumOff val="15000"/>
                  </a:schemeClr>
                </a:solidFill>
              </a:rPr>
              <a:t>konjuge</a:t>
            </a:r>
            <a:r>
              <a:rPr lang="tr-TR" dirty="0">
                <a:solidFill>
                  <a:schemeClr val="tx1">
                    <a:lumMod val="85000"/>
                    <a:lumOff val="15000"/>
                  </a:schemeClr>
                </a:solidFill>
              </a:rPr>
              <a:t> (direkt) ya da </a:t>
            </a:r>
            <a:r>
              <a:rPr lang="tr-TR" dirty="0" err="1">
                <a:solidFill>
                  <a:schemeClr val="tx1">
                    <a:lumMod val="85000"/>
                    <a:lumOff val="15000"/>
                  </a:schemeClr>
                </a:solidFill>
              </a:rPr>
              <a:t>unkonjuge</a:t>
            </a:r>
            <a:r>
              <a:rPr lang="tr-TR" dirty="0">
                <a:solidFill>
                  <a:schemeClr val="tx1">
                    <a:lumMod val="85000"/>
                    <a:lumOff val="15000"/>
                  </a:schemeClr>
                </a:solidFill>
              </a:rPr>
              <a:t> (</a:t>
            </a:r>
            <a:r>
              <a:rPr lang="tr-TR" dirty="0" err="1">
                <a:solidFill>
                  <a:schemeClr val="tx1">
                    <a:lumMod val="85000"/>
                    <a:lumOff val="15000"/>
                  </a:schemeClr>
                </a:solidFill>
              </a:rPr>
              <a:t>indirekt</a:t>
            </a:r>
            <a:r>
              <a:rPr lang="tr-TR" dirty="0">
                <a:solidFill>
                  <a:schemeClr val="tx1">
                    <a:lumMod val="85000"/>
                    <a:lumOff val="15000"/>
                  </a:schemeClr>
                </a:solidFill>
              </a:rPr>
              <a:t>) </a:t>
            </a:r>
            <a:r>
              <a:rPr lang="tr-TR" dirty="0" err="1">
                <a:solidFill>
                  <a:schemeClr val="tx1">
                    <a:lumMod val="85000"/>
                    <a:lumOff val="15000"/>
                  </a:schemeClr>
                </a:solidFill>
              </a:rPr>
              <a:t>hiperbilirubinemi</a:t>
            </a:r>
            <a:r>
              <a:rPr lang="tr-TR" dirty="0">
                <a:solidFill>
                  <a:schemeClr val="tx1">
                    <a:lumMod val="85000"/>
                    <a:lumOff val="15000"/>
                  </a:schemeClr>
                </a:solidFill>
              </a:rPr>
              <a:t> ayrımı yapılmalı</a:t>
            </a:r>
          </a:p>
          <a:p>
            <a:endParaRPr lang="tr-TR" dirty="0"/>
          </a:p>
        </p:txBody>
      </p:sp>
    </p:spTree>
    <p:extLst>
      <p:ext uri="{BB962C8B-B14F-4D97-AF65-F5344CB8AC3E}">
        <p14:creationId xmlns:p14="http://schemas.microsoft.com/office/powerpoint/2010/main" val="2885080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A454DD-2613-4A37-808A-9B06C5E5F08D}"/>
              </a:ext>
            </a:extLst>
          </p:cNvPr>
          <p:cNvSpPr>
            <a:spLocks noGrp="1"/>
          </p:cNvSpPr>
          <p:nvPr>
            <p:ph type="title"/>
          </p:nvPr>
        </p:nvSpPr>
        <p:spPr/>
        <p:txBody>
          <a:bodyPr/>
          <a:lstStyle/>
          <a:p>
            <a:r>
              <a:rPr lang="tr-TR" b="1" dirty="0">
                <a:solidFill>
                  <a:srgbClr val="FF0000"/>
                </a:solidFill>
                <a:latin typeface="+mn-lt"/>
              </a:rPr>
              <a:t>BİLLURİBİN</a:t>
            </a:r>
            <a:endParaRPr lang="tr-TR" dirty="0">
              <a:latin typeface="+mn-lt"/>
            </a:endParaRPr>
          </a:p>
        </p:txBody>
      </p:sp>
      <p:sp>
        <p:nvSpPr>
          <p:cNvPr id="3" name="İçerik Yer Tutucusu 2">
            <a:extLst>
              <a:ext uri="{FF2B5EF4-FFF2-40B4-BE49-F238E27FC236}">
                <a16:creationId xmlns:a16="http://schemas.microsoft.com/office/drawing/2014/main" id="{D8681FEE-C012-4ED8-90EB-E58A75982154}"/>
              </a:ext>
            </a:extLst>
          </p:cNvPr>
          <p:cNvSpPr>
            <a:spLocks noGrp="1"/>
          </p:cNvSpPr>
          <p:nvPr>
            <p:ph idx="1"/>
          </p:nvPr>
        </p:nvSpPr>
        <p:spPr>
          <a:xfrm>
            <a:off x="682727" y="1953641"/>
            <a:ext cx="5151120" cy="4351338"/>
          </a:xfrm>
        </p:spPr>
        <p:txBody>
          <a:bodyPr/>
          <a:lstStyle/>
          <a:p>
            <a:pPr marL="0" indent="0">
              <a:lnSpc>
                <a:spcPct val="150000"/>
              </a:lnSpc>
              <a:buNone/>
            </a:pPr>
            <a:r>
              <a:rPr lang="tr-TR" sz="2200" dirty="0">
                <a:solidFill>
                  <a:schemeClr val="tx1">
                    <a:lumMod val="85000"/>
                    <a:lumOff val="15000"/>
                  </a:schemeClr>
                </a:solidFill>
                <a:sym typeface="Wingdings" panose="05000000000000000000" pitchFamily="2" charset="2"/>
              </a:rPr>
              <a:t></a:t>
            </a:r>
            <a:r>
              <a:rPr lang="tr-TR" sz="2200" dirty="0" err="1">
                <a:solidFill>
                  <a:schemeClr val="tx1">
                    <a:lumMod val="85000"/>
                    <a:lumOff val="15000"/>
                  </a:schemeClr>
                </a:solidFill>
              </a:rPr>
              <a:t>Unkonjuge</a:t>
            </a:r>
            <a:r>
              <a:rPr lang="tr-TR" sz="2200" dirty="0">
                <a:solidFill>
                  <a:schemeClr val="tx1">
                    <a:lumMod val="85000"/>
                    <a:lumOff val="15000"/>
                  </a:schemeClr>
                </a:solidFill>
              </a:rPr>
              <a:t> </a:t>
            </a:r>
            <a:r>
              <a:rPr lang="tr-TR" sz="2200" dirty="0" err="1">
                <a:solidFill>
                  <a:schemeClr val="tx1">
                    <a:lumMod val="85000"/>
                    <a:lumOff val="15000"/>
                  </a:schemeClr>
                </a:solidFill>
              </a:rPr>
              <a:t>hiperbilirubineminin</a:t>
            </a:r>
            <a:r>
              <a:rPr lang="tr-TR" sz="2200" dirty="0">
                <a:solidFill>
                  <a:schemeClr val="tx1">
                    <a:lumMod val="85000"/>
                    <a:lumOff val="15000"/>
                  </a:schemeClr>
                </a:solidFill>
              </a:rPr>
              <a:t> muhtemel en sık nedeni </a:t>
            </a:r>
          </a:p>
          <a:p>
            <a:pPr marL="457200" lvl="1" indent="0">
              <a:lnSpc>
                <a:spcPct val="150000"/>
              </a:lnSpc>
              <a:buNone/>
            </a:pPr>
            <a:r>
              <a:rPr lang="tr-TR" sz="2000" dirty="0">
                <a:solidFill>
                  <a:schemeClr val="tx1">
                    <a:lumMod val="85000"/>
                    <a:lumOff val="15000"/>
                  </a:schemeClr>
                </a:solidFill>
                <a:sym typeface="Wingdings" panose="05000000000000000000" pitchFamily="2" charset="2"/>
              </a:rPr>
              <a:t></a:t>
            </a:r>
            <a:r>
              <a:rPr lang="tr-TR" sz="2000" dirty="0" err="1">
                <a:solidFill>
                  <a:schemeClr val="tx1">
                    <a:lumMod val="85000"/>
                    <a:lumOff val="15000"/>
                  </a:schemeClr>
                </a:solidFill>
              </a:rPr>
              <a:t>Benign</a:t>
            </a:r>
            <a:r>
              <a:rPr lang="tr-TR" sz="2000" dirty="0">
                <a:solidFill>
                  <a:schemeClr val="tx1">
                    <a:lumMod val="85000"/>
                    <a:lumOff val="15000"/>
                  </a:schemeClr>
                </a:solidFill>
              </a:rPr>
              <a:t> bir durum olan popülasyonun %5’ine kadarını etkileyen </a:t>
            </a:r>
            <a:r>
              <a:rPr lang="tr-TR" sz="2000" b="1" dirty="0" err="1">
                <a:solidFill>
                  <a:schemeClr val="tx1">
                    <a:lumMod val="85000"/>
                    <a:lumOff val="15000"/>
                  </a:schemeClr>
                </a:solidFill>
              </a:rPr>
              <a:t>Gilbert</a:t>
            </a:r>
            <a:r>
              <a:rPr lang="tr-TR" sz="2000" b="1" dirty="0">
                <a:solidFill>
                  <a:schemeClr val="tx1">
                    <a:lumMod val="85000"/>
                    <a:lumOff val="15000"/>
                  </a:schemeClr>
                </a:solidFill>
              </a:rPr>
              <a:t> sendromu</a:t>
            </a:r>
          </a:p>
          <a:p>
            <a:endParaRPr lang="tr-TR" dirty="0"/>
          </a:p>
        </p:txBody>
      </p:sp>
      <p:pic>
        <p:nvPicPr>
          <p:cNvPr id="5" name="Resim 4">
            <a:extLst>
              <a:ext uri="{FF2B5EF4-FFF2-40B4-BE49-F238E27FC236}">
                <a16:creationId xmlns:a16="http://schemas.microsoft.com/office/drawing/2014/main" id="{A4F2BE4B-1968-4FA5-AEAE-740FEC048D2C}"/>
              </a:ext>
            </a:extLst>
          </p:cNvPr>
          <p:cNvPicPr>
            <a:picLocks noChangeAspect="1"/>
          </p:cNvPicPr>
          <p:nvPr/>
        </p:nvPicPr>
        <p:blipFill>
          <a:blip r:embed="rId2"/>
          <a:stretch>
            <a:fillRect/>
          </a:stretch>
        </p:blipFill>
        <p:spPr>
          <a:xfrm>
            <a:off x="5966399" y="2726079"/>
            <a:ext cx="1115665" cy="853514"/>
          </a:xfrm>
          <a:prstGeom prst="rect">
            <a:avLst/>
          </a:prstGeom>
        </p:spPr>
      </p:pic>
      <p:sp>
        <p:nvSpPr>
          <p:cNvPr id="6" name="Metin kutusu 5">
            <a:extLst>
              <a:ext uri="{FF2B5EF4-FFF2-40B4-BE49-F238E27FC236}">
                <a16:creationId xmlns:a16="http://schemas.microsoft.com/office/drawing/2014/main" id="{A34C3199-AC27-4345-BFA3-EBBEDF6A9222}"/>
              </a:ext>
            </a:extLst>
          </p:cNvPr>
          <p:cNvSpPr txBox="1"/>
          <p:nvPr/>
        </p:nvSpPr>
        <p:spPr>
          <a:xfrm>
            <a:off x="7397496" y="1785139"/>
            <a:ext cx="3471672" cy="2957861"/>
          </a:xfrm>
          <a:prstGeom prst="rect">
            <a:avLst/>
          </a:prstGeom>
          <a:noFill/>
        </p:spPr>
        <p:txBody>
          <a:bodyPr wrap="square" rtlCol="0">
            <a:spAutoFit/>
          </a:bodyPr>
          <a:lstStyle/>
          <a:p>
            <a:pPr lvl="1">
              <a:lnSpc>
                <a:spcPct val="150000"/>
              </a:lnSpc>
            </a:pPr>
            <a:r>
              <a:rPr lang="tr-TR" dirty="0">
                <a:solidFill>
                  <a:schemeClr val="tx1">
                    <a:lumMod val="85000"/>
                    <a:lumOff val="15000"/>
                  </a:schemeClr>
                </a:solidFill>
                <a:sym typeface="Wingdings" panose="05000000000000000000" pitchFamily="2" charset="2"/>
              </a:rPr>
              <a:t> </a:t>
            </a:r>
            <a:r>
              <a:rPr lang="tr-TR" dirty="0" err="1">
                <a:solidFill>
                  <a:schemeClr val="tx1">
                    <a:lumMod val="85000"/>
                    <a:lumOff val="15000"/>
                  </a:schemeClr>
                </a:solidFill>
              </a:rPr>
              <a:t>A</a:t>
            </a:r>
            <a:r>
              <a:rPr lang="tr-TR" sz="1800" dirty="0" err="1">
                <a:solidFill>
                  <a:schemeClr val="tx1">
                    <a:lumMod val="85000"/>
                    <a:lumOff val="15000"/>
                  </a:schemeClr>
                </a:solidFill>
              </a:rPr>
              <a:t>semptomatik</a:t>
            </a:r>
            <a:r>
              <a:rPr lang="tr-TR" sz="1800" dirty="0">
                <a:solidFill>
                  <a:schemeClr val="tx1">
                    <a:lumMod val="85000"/>
                    <a:lumOff val="15000"/>
                  </a:schemeClr>
                </a:solidFill>
              </a:rPr>
              <a:t> kişide hafif yükselmiş </a:t>
            </a:r>
            <a:r>
              <a:rPr lang="tr-TR" sz="1800" dirty="0" err="1">
                <a:solidFill>
                  <a:schemeClr val="tx1">
                    <a:lumMod val="85000"/>
                    <a:lumOff val="15000"/>
                  </a:schemeClr>
                </a:solidFill>
              </a:rPr>
              <a:t>unkonjuge</a:t>
            </a:r>
            <a:r>
              <a:rPr lang="tr-TR" sz="1800" dirty="0">
                <a:solidFill>
                  <a:schemeClr val="tx1">
                    <a:lumMod val="85000"/>
                    <a:lumOff val="15000"/>
                  </a:schemeClr>
                </a:solidFill>
              </a:rPr>
              <a:t> </a:t>
            </a:r>
            <a:r>
              <a:rPr lang="tr-TR" sz="1800" dirty="0" err="1">
                <a:solidFill>
                  <a:schemeClr val="tx1">
                    <a:lumMod val="85000"/>
                    <a:lumOff val="15000"/>
                  </a:schemeClr>
                </a:solidFill>
              </a:rPr>
              <a:t>hiperbilirubinemi</a:t>
            </a:r>
            <a:r>
              <a:rPr lang="tr-TR" sz="1800" dirty="0">
                <a:solidFill>
                  <a:schemeClr val="tx1">
                    <a:lumMod val="85000"/>
                    <a:lumOff val="15000"/>
                  </a:schemeClr>
                </a:solidFill>
              </a:rPr>
              <a:t> (&lt;4 mg/dl) </a:t>
            </a:r>
          </a:p>
          <a:p>
            <a:pPr marL="742950" lvl="1" indent="-285750">
              <a:lnSpc>
                <a:spcPct val="150000"/>
              </a:lnSpc>
              <a:buFont typeface="Wingdings" panose="05000000000000000000" pitchFamily="2" charset="2"/>
              <a:buChar char="à"/>
            </a:pPr>
            <a:r>
              <a:rPr lang="tr-TR" sz="1800" dirty="0" err="1">
                <a:solidFill>
                  <a:schemeClr val="tx1">
                    <a:lumMod val="85000"/>
                    <a:lumOff val="15000"/>
                  </a:schemeClr>
                </a:solidFill>
              </a:rPr>
              <a:t>Bilirubin</a:t>
            </a:r>
            <a:r>
              <a:rPr lang="tr-TR" sz="1800" dirty="0">
                <a:solidFill>
                  <a:schemeClr val="tx1">
                    <a:lumMod val="85000"/>
                    <a:lumOff val="15000"/>
                  </a:schemeClr>
                </a:solidFill>
              </a:rPr>
              <a:t> yüksekliği yapan ilaç kullanımı ve </a:t>
            </a:r>
            <a:r>
              <a:rPr lang="tr-TR" dirty="0" err="1">
                <a:solidFill>
                  <a:schemeClr val="tx1">
                    <a:lumMod val="85000"/>
                    <a:lumOff val="15000"/>
                  </a:schemeClr>
                </a:solidFill>
              </a:rPr>
              <a:t>h</a:t>
            </a:r>
            <a:r>
              <a:rPr lang="tr-TR" sz="1800" dirty="0" err="1">
                <a:solidFill>
                  <a:schemeClr val="tx1">
                    <a:lumMod val="85000"/>
                    <a:lumOff val="15000"/>
                  </a:schemeClr>
                </a:solidFill>
              </a:rPr>
              <a:t>emoliz</a:t>
            </a:r>
            <a:r>
              <a:rPr lang="tr-TR" sz="1800" dirty="0">
                <a:solidFill>
                  <a:schemeClr val="tx1">
                    <a:lumMod val="85000"/>
                    <a:lumOff val="15000"/>
                  </a:schemeClr>
                </a:solidFill>
              </a:rPr>
              <a:t> bulgusu yoksa</a:t>
            </a:r>
          </a:p>
          <a:p>
            <a:pPr marL="742950" lvl="1" indent="-285750">
              <a:lnSpc>
                <a:spcPct val="150000"/>
              </a:lnSpc>
              <a:buFont typeface="Wingdings" panose="05000000000000000000" pitchFamily="2" charset="2"/>
              <a:buChar char="à"/>
            </a:pPr>
            <a:r>
              <a:rPr lang="tr-TR" dirty="0">
                <a:solidFill>
                  <a:schemeClr val="tx1">
                    <a:lumMod val="85000"/>
                    <a:lumOff val="15000"/>
                  </a:schemeClr>
                </a:solidFill>
              </a:rPr>
              <a:t>KC enzimleri normalse</a:t>
            </a:r>
            <a:endParaRPr lang="tr-TR" dirty="0"/>
          </a:p>
        </p:txBody>
      </p:sp>
    </p:spTree>
    <p:extLst>
      <p:ext uri="{BB962C8B-B14F-4D97-AF65-F5344CB8AC3E}">
        <p14:creationId xmlns:p14="http://schemas.microsoft.com/office/powerpoint/2010/main" val="31747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071277-6A7B-03AD-53BA-EC6EC342D1C8}"/>
              </a:ext>
            </a:extLst>
          </p:cNvPr>
          <p:cNvSpPr>
            <a:spLocks noGrp="1"/>
          </p:cNvSpPr>
          <p:nvPr>
            <p:ph type="title"/>
          </p:nvPr>
        </p:nvSpPr>
        <p:spPr>
          <a:xfrm>
            <a:off x="838200" y="365125"/>
            <a:ext cx="3255546" cy="1325563"/>
          </a:xfrm>
        </p:spPr>
        <p:txBody>
          <a:bodyPr/>
          <a:lstStyle/>
          <a:p>
            <a:endParaRPr lang="tr-TR" dirty="0"/>
          </a:p>
        </p:txBody>
      </p:sp>
      <p:sp>
        <p:nvSpPr>
          <p:cNvPr id="3" name="İçerik Yer Tutucusu 2">
            <a:extLst>
              <a:ext uri="{FF2B5EF4-FFF2-40B4-BE49-F238E27FC236}">
                <a16:creationId xmlns:a16="http://schemas.microsoft.com/office/drawing/2014/main" id="{31F72ACA-3133-D9A5-72EF-88C03C57D5EA}"/>
              </a:ext>
            </a:extLst>
          </p:cNvPr>
          <p:cNvSpPr>
            <a:spLocks noGrp="1"/>
          </p:cNvSpPr>
          <p:nvPr>
            <p:ph idx="1"/>
          </p:nvPr>
        </p:nvSpPr>
        <p:spPr>
          <a:xfrm>
            <a:off x="4850033" y="804341"/>
            <a:ext cx="5747479" cy="4351338"/>
          </a:xfrm>
        </p:spPr>
        <p:txBody>
          <a:bodyPr>
            <a:normAutofit fontScale="77500" lnSpcReduction="20000"/>
          </a:bodyPr>
          <a:lstStyle/>
          <a:p>
            <a:pPr>
              <a:buFont typeface="Wingdings" panose="05000000000000000000" pitchFamily="2" charset="2"/>
              <a:buChar char="à"/>
            </a:pPr>
            <a:r>
              <a:rPr lang="tr-TR" dirty="0"/>
              <a:t>Hastaya doğru tanı konulmasını sağlamak </a:t>
            </a:r>
          </a:p>
          <a:p>
            <a:pPr>
              <a:buFont typeface="Wingdings" panose="05000000000000000000" pitchFamily="2" charset="2"/>
              <a:buChar char="à"/>
            </a:pPr>
            <a:endParaRPr lang="tr-TR" dirty="0"/>
          </a:p>
          <a:p>
            <a:pPr>
              <a:buFont typeface="Wingdings" panose="05000000000000000000" pitchFamily="2" charset="2"/>
              <a:buChar char="à"/>
            </a:pPr>
            <a:r>
              <a:rPr lang="tr-TR" dirty="0"/>
              <a:t>Test sonuçlarının klinik yararlılığını arttırmak </a:t>
            </a:r>
          </a:p>
          <a:p>
            <a:pPr>
              <a:buFont typeface="Wingdings" panose="05000000000000000000" pitchFamily="2" charset="2"/>
              <a:buChar char="à"/>
            </a:pPr>
            <a:endParaRPr lang="tr-TR" dirty="0"/>
          </a:p>
          <a:p>
            <a:pPr>
              <a:buFont typeface="Wingdings" panose="05000000000000000000" pitchFamily="2" charset="2"/>
              <a:buChar char="à"/>
            </a:pPr>
            <a:r>
              <a:rPr lang="tr-TR" dirty="0"/>
              <a:t>Tıbbi laboratuvar alanında üretilen hastaya verilecek olan tetkik sonuç raporlarının standardize etmek </a:t>
            </a:r>
          </a:p>
          <a:p>
            <a:pPr>
              <a:buFont typeface="Wingdings" panose="05000000000000000000" pitchFamily="2" charset="2"/>
              <a:buChar char="à"/>
            </a:pPr>
            <a:endParaRPr lang="tr-TR" dirty="0"/>
          </a:p>
          <a:p>
            <a:pPr>
              <a:buFont typeface="Wingdings" panose="05000000000000000000" pitchFamily="2" charset="2"/>
              <a:buChar char="à"/>
            </a:pPr>
            <a:r>
              <a:rPr lang="tr-TR" dirty="0"/>
              <a:t>Gereksiz test istemini önlemek </a:t>
            </a:r>
          </a:p>
          <a:p>
            <a:pPr>
              <a:buFont typeface="Wingdings" panose="05000000000000000000" pitchFamily="2" charset="2"/>
              <a:buChar char="à"/>
            </a:pPr>
            <a:endParaRPr lang="tr-TR" dirty="0"/>
          </a:p>
          <a:p>
            <a:pPr>
              <a:buFont typeface="Wingdings" panose="05000000000000000000" pitchFamily="2" charset="2"/>
              <a:buChar char="à"/>
            </a:pPr>
            <a:r>
              <a:rPr lang="tr-TR" dirty="0"/>
              <a:t>Klinisyen ile tıbbi laboratuvar uzmanı arasında iletişim, teknik danışmanlık ve bilgi alışverişini sağlamak </a:t>
            </a:r>
          </a:p>
          <a:p>
            <a:pPr>
              <a:buFont typeface="Wingdings" panose="05000000000000000000" pitchFamily="2" charset="2"/>
              <a:buChar char="à"/>
            </a:pPr>
            <a:endParaRPr lang="tr-TR" dirty="0"/>
          </a:p>
          <a:p>
            <a:endParaRPr lang="tr-TR" dirty="0"/>
          </a:p>
        </p:txBody>
      </p:sp>
      <p:pic>
        <p:nvPicPr>
          <p:cNvPr id="4" name="Resim 3">
            <a:extLst>
              <a:ext uri="{FF2B5EF4-FFF2-40B4-BE49-F238E27FC236}">
                <a16:creationId xmlns:a16="http://schemas.microsoft.com/office/drawing/2014/main" id="{7B0551F6-8B80-3881-6571-27C71DF45137}"/>
              </a:ext>
            </a:extLst>
          </p:cNvPr>
          <p:cNvPicPr>
            <a:picLocks noChangeAspect="1"/>
          </p:cNvPicPr>
          <p:nvPr/>
        </p:nvPicPr>
        <p:blipFill>
          <a:blip r:embed="rId3"/>
          <a:stretch>
            <a:fillRect/>
          </a:stretch>
        </p:blipFill>
        <p:spPr>
          <a:xfrm>
            <a:off x="838200" y="894997"/>
            <a:ext cx="3255546" cy="4170025"/>
          </a:xfrm>
          <a:prstGeom prst="rect">
            <a:avLst/>
          </a:prstGeom>
        </p:spPr>
      </p:pic>
    </p:spTree>
    <p:extLst>
      <p:ext uri="{BB962C8B-B14F-4D97-AF65-F5344CB8AC3E}">
        <p14:creationId xmlns:p14="http://schemas.microsoft.com/office/powerpoint/2010/main" val="1231853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5682EA-E41D-4F22-B43A-63B1CB4FEF24}"/>
              </a:ext>
            </a:extLst>
          </p:cNvPr>
          <p:cNvSpPr>
            <a:spLocks noGrp="1"/>
          </p:cNvSpPr>
          <p:nvPr>
            <p:ph type="title"/>
          </p:nvPr>
        </p:nvSpPr>
        <p:spPr/>
        <p:txBody>
          <a:bodyPr/>
          <a:lstStyle/>
          <a:p>
            <a:r>
              <a:rPr lang="tr-TR" b="1" dirty="0">
                <a:solidFill>
                  <a:srgbClr val="FF0000"/>
                </a:solidFill>
                <a:latin typeface="+mn-lt"/>
              </a:rPr>
              <a:t>BİLLURİBİN</a:t>
            </a:r>
            <a:endParaRPr lang="tr-TR" dirty="0">
              <a:latin typeface="+mn-lt"/>
            </a:endParaRPr>
          </a:p>
        </p:txBody>
      </p:sp>
      <p:sp>
        <p:nvSpPr>
          <p:cNvPr id="3" name="İçerik Yer Tutucusu 2">
            <a:extLst>
              <a:ext uri="{FF2B5EF4-FFF2-40B4-BE49-F238E27FC236}">
                <a16:creationId xmlns:a16="http://schemas.microsoft.com/office/drawing/2014/main" id="{9CEEC8AD-BD7B-4561-8BE4-B43EE1E2ED53}"/>
              </a:ext>
            </a:extLst>
          </p:cNvPr>
          <p:cNvSpPr>
            <a:spLocks noGrp="1"/>
          </p:cNvSpPr>
          <p:nvPr>
            <p:ph idx="1"/>
          </p:nvPr>
        </p:nvSpPr>
        <p:spPr/>
        <p:txBody>
          <a:bodyPr/>
          <a:lstStyle/>
          <a:p>
            <a:pPr marL="0" indent="0">
              <a:lnSpc>
                <a:spcPct val="150000"/>
              </a:lnSpc>
              <a:buNone/>
            </a:pPr>
            <a:r>
              <a:rPr lang="tr-TR" sz="2200" dirty="0">
                <a:solidFill>
                  <a:schemeClr val="tx1">
                    <a:lumMod val="85000"/>
                    <a:lumOff val="15000"/>
                  </a:schemeClr>
                </a:solidFill>
                <a:sym typeface="Wingdings" panose="05000000000000000000" pitchFamily="2" charset="2"/>
              </a:rPr>
              <a:t></a:t>
            </a:r>
            <a:r>
              <a:rPr lang="tr-TR" sz="2200" dirty="0" err="1">
                <a:solidFill>
                  <a:schemeClr val="tx1">
                    <a:lumMod val="85000"/>
                    <a:lumOff val="15000"/>
                  </a:schemeClr>
                </a:solidFill>
              </a:rPr>
              <a:t>Unkonjuge</a:t>
            </a:r>
            <a:r>
              <a:rPr lang="tr-TR" sz="2200" dirty="0">
                <a:solidFill>
                  <a:schemeClr val="tx1">
                    <a:lumMod val="85000"/>
                    <a:lumOff val="15000"/>
                  </a:schemeClr>
                </a:solidFill>
              </a:rPr>
              <a:t> </a:t>
            </a:r>
            <a:r>
              <a:rPr lang="tr-TR" sz="2200" dirty="0" err="1">
                <a:solidFill>
                  <a:schemeClr val="tx1">
                    <a:lumMod val="85000"/>
                    <a:lumOff val="15000"/>
                  </a:schemeClr>
                </a:solidFill>
              </a:rPr>
              <a:t>hiperbilirubineminin</a:t>
            </a:r>
            <a:r>
              <a:rPr lang="tr-TR" sz="2200" dirty="0">
                <a:solidFill>
                  <a:schemeClr val="tx1">
                    <a:lumMod val="85000"/>
                    <a:lumOff val="15000"/>
                  </a:schemeClr>
                </a:solidFill>
              </a:rPr>
              <a:t> diğer nedenleri </a:t>
            </a:r>
          </a:p>
          <a:p>
            <a:pPr lvl="1">
              <a:lnSpc>
                <a:spcPct val="150000"/>
              </a:lnSpc>
              <a:buFont typeface="Wingdings" panose="05000000000000000000" pitchFamily="2" charset="2"/>
              <a:buChar char="§"/>
            </a:pPr>
            <a:r>
              <a:rPr lang="tr-TR" sz="2000" dirty="0" err="1">
                <a:solidFill>
                  <a:schemeClr val="tx1">
                    <a:lumMod val="85000"/>
                    <a:lumOff val="15000"/>
                  </a:schemeClr>
                </a:solidFill>
              </a:rPr>
              <a:t>Hemoliz</a:t>
            </a:r>
            <a:r>
              <a:rPr lang="tr-TR" sz="2000" dirty="0">
                <a:solidFill>
                  <a:schemeClr val="tx1">
                    <a:lumMod val="85000"/>
                    <a:lumOff val="15000"/>
                  </a:schemeClr>
                </a:solidFill>
              </a:rPr>
              <a:t> (</a:t>
            </a:r>
            <a:r>
              <a:rPr lang="tr-TR" sz="2000" dirty="0" err="1">
                <a:solidFill>
                  <a:schemeClr val="tx1">
                    <a:lumMod val="85000"/>
                    <a:lumOff val="15000"/>
                  </a:schemeClr>
                </a:solidFill>
              </a:rPr>
              <a:t>hemoliz</a:t>
            </a:r>
            <a:r>
              <a:rPr lang="tr-TR" sz="2000" dirty="0">
                <a:solidFill>
                  <a:schemeClr val="tx1">
                    <a:lumMod val="85000"/>
                    <a:lumOff val="15000"/>
                  </a:schemeClr>
                </a:solidFill>
              </a:rPr>
              <a:t> ile ilişkili </a:t>
            </a:r>
            <a:r>
              <a:rPr lang="tr-TR" sz="2000" dirty="0" err="1">
                <a:solidFill>
                  <a:schemeClr val="tx1">
                    <a:lumMod val="85000"/>
                    <a:lumOff val="15000"/>
                  </a:schemeClr>
                </a:solidFill>
              </a:rPr>
              <a:t>bilirubin</a:t>
            </a:r>
            <a:r>
              <a:rPr lang="tr-TR" sz="2000" dirty="0">
                <a:solidFill>
                  <a:schemeClr val="tx1">
                    <a:lumMod val="85000"/>
                    <a:lumOff val="15000"/>
                  </a:schemeClr>
                </a:solidFill>
              </a:rPr>
              <a:t> düzeyleri 5 mg/dl’den fazla olmaz)</a:t>
            </a:r>
          </a:p>
          <a:p>
            <a:pPr lvl="1">
              <a:lnSpc>
                <a:spcPct val="150000"/>
              </a:lnSpc>
              <a:buFont typeface="Wingdings" panose="05000000000000000000" pitchFamily="2" charset="2"/>
              <a:buChar char="§"/>
            </a:pPr>
            <a:r>
              <a:rPr lang="tr-TR" sz="2000" dirty="0" err="1">
                <a:solidFill>
                  <a:schemeClr val="tx1">
                    <a:lumMod val="85000"/>
                    <a:lumOff val="15000"/>
                  </a:schemeClr>
                </a:solidFill>
              </a:rPr>
              <a:t>İnefektif</a:t>
            </a:r>
            <a:r>
              <a:rPr lang="tr-TR" sz="2000" dirty="0">
                <a:solidFill>
                  <a:schemeClr val="tx1">
                    <a:lumMod val="85000"/>
                    <a:lumOff val="15000"/>
                  </a:schemeClr>
                </a:solidFill>
              </a:rPr>
              <a:t> </a:t>
            </a:r>
            <a:r>
              <a:rPr lang="tr-TR" sz="2000" dirty="0" err="1">
                <a:solidFill>
                  <a:schemeClr val="tx1">
                    <a:lumMod val="85000"/>
                    <a:lumOff val="15000"/>
                  </a:schemeClr>
                </a:solidFill>
              </a:rPr>
              <a:t>eritropoez</a:t>
            </a:r>
            <a:r>
              <a:rPr lang="tr-TR" sz="2000" dirty="0">
                <a:solidFill>
                  <a:schemeClr val="tx1">
                    <a:lumMod val="85000"/>
                    <a:lumOff val="15000"/>
                  </a:schemeClr>
                </a:solidFill>
              </a:rPr>
              <a:t> (</a:t>
            </a:r>
            <a:r>
              <a:rPr lang="tr-TR" sz="2000" dirty="0" err="1">
                <a:solidFill>
                  <a:schemeClr val="tx1">
                    <a:lumMod val="85000"/>
                    <a:lumOff val="15000"/>
                  </a:schemeClr>
                </a:solidFill>
              </a:rPr>
              <a:t>megaloblastik</a:t>
            </a:r>
            <a:r>
              <a:rPr lang="tr-TR" sz="2000" dirty="0">
                <a:solidFill>
                  <a:schemeClr val="tx1">
                    <a:lumMod val="85000"/>
                    <a:lumOff val="15000"/>
                  </a:schemeClr>
                </a:solidFill>
              </a:rPr>
              <a:t> anemilerdeki gibi)  </a:t>
            </a:r>
          </a:p>
          <a:p>
            <a:pPr lvl="1">
              <a:lnSpc>
                <a:spcPct val="150000"/>
              </a:lnSpc>
              <a:buFont typeface="Wingdings" panose="05000000000000000000" pitchFamily="2" charset="2"/>
              <a:buChar char="§"/>
            </a:pPr>
            <a:r>
              <a:rPr lang="tr-TR" sz="2000" dirty="0">
                <a:solidFill>
                  <a:schemeClr val="tx1">
                    <a:lumMod val="85000"/>
                    <a:lumOff val="15000"/>
                  </a:schemeClr>
                </a:solidFill>
              </a:rPr>
              <a:t>Yakın zamanda oluşmuş </a:t>
            </a:r>
            <a:r>
              <a:rPr lang="tr-TR" sz="2000" dirty="0" err="1">
                <a:solidFill>
                  <a:schemeClr val="tx1">
                    <a:lumMod val="85000"/>
                    <a:lumOff val="15000"/>
                  </a:schemeClr>
                </a:solidFill>
              </a:rPr>
              <a:t>hematom</a:t>
            </a:r>
            <a:endParaRPr lang="tr-TR" sz="2000" dirty="0">
              <a:solidFill>
                <a:schemeClr val="tx1">
                  <a:lumMod val="85000"/>
                  <a:lumOff val="15000"/>
                </a:schemeClr>
              </a:solidFill>
            </a:endParaRPr>
          </a:p>
          <a:p>
            <a:endParaRPr lang="tr-TR" dirty="0"/>
          </a:p>
        </p:txBody>
      </p:sp>
    </p:spTree>
    <p:extLst>
      <p:ext uri="{BB962C8B-B14F-4D97-AF65-F5344CB8AC3E}">
        <p14:creationId xmlns:p14="http://schemas.microsoft.com/office/powerpoint/2010/main" val="797902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ABB93A-EE6F-4652-9C50-CD1AE4A69924}"/>
              </a:ext>
            </a:extLst>
          </p:cNvPr>
          <p:cNvSpPr>
            <a:spLocks noGrp="1"/>
          </p:cNvSpPr>
          <p:nvPr>
            <p:ph type="title"/>
          </p:nvPr>
        </p:nvSpPr>
        <p:spPr/>
        <p:txBody>
          <a:bodyPr/>
          <a:lstStyle/>
          <a:p>
            <a:r>
              <a:rPr lang="tr-TR" b="1" dirty="0">
                <a:solidFill>
                  <a:srgbClr val="FF0000"/>
                </a:solidFill>
                <a:latin typeface="+mn-lt"/>
              </a:rPr>
              <a:t>BİLLURİBİN</a:t>
            </a:r>
            <a:endParaRPr lang="tr-TR" dirty="0">
              <a:latin typeface="+mn-lt"/>
            </a:endParaRPr>
          </a:p>
        </p:txBody>
      </p:sp>
      <p:sp>
        <p:nvSpPr>
          <p:cNvPr id="3" name="İçerik Yer Tutucusu 2">
            <a:extLst>
              <a:ext uri="{FF2B5EF4-FFF2-40B4-BE49-F238E27FC236}">
                <a16:creationId xmlns:a16="http://schemas.microsoft.com/office/drawing/2014/main" id="{64FCB189-932D-4493-A83E-A21A25113DD7}"/>
              </a:ext>
            </a:extLst>
          </p:cNvPr>
          <p:cNvSpPr>
            <a:spLocks noGrp="1"/>
          </p:cNvSpPr>
          <p:nvPr>
            <p:ph idx="1"/>
          </p:nvPr>
        </p:nvSpPr>
        <p:spPr/>
        <p:txBody>
          <a:bodyPr/>
          <a:lstStyle/>
          <a:p>
            <a:pPr marL="0" indent="0">
              <a:buNone/>
            </a:pPr>
            <a:r>
              <a:rPr lang="tr-TR" sz="2200" dirty="0">
                <a:solidFill>
                  <a:schemeClr val="tx1">
                    <a:lumMod val="85000"/>
                    <a:lumOff val="15000"/>
                  </a:schemeClr>
                </a:solidFill>
                <a:sym typeface="Wingdings" panose="05000000000000000000" pitchFamily="2" charset="2"/>
              </a:rPr>
              <a:t></a:t>
            </a:r>
            <a:r>
              <a:rPr lang="tr-TR" sz="2200" dirty="0" err="1">
                <a:solidFill>
                  <a:schemeClr val="tx1">
                    <a:lumMod val="85000"/>
                    <a:lumOff val="15000"/>
                  </a:schemeClr>
                </a:solidFill>
              </a:rPr>
              <a:t>Konjuge</a:t>
            </a:r>
            <a:r>
              <a:rPr lang="tr-TR" sz="2200" dirty="0">
                <a:solidFill>
                  <a:schemeClr val="tx1">
                    <a:lumMod val="85000"/>
                    <a:lumOff val="15000"/>
                  </a:schemeClr>
                </a:solidFill>
              </a:rPr>
              <a:t> </a:t>
            </a:r>
            <a:r>
              <a:rPr lang="tr-TR" sz="2200" dirty="0" err="1">
                <a:solidFill>
                  <a:schemeClr val="tx1">
                    <a:lumMod val="85000"/>
                    <a:lumOff val="15000"/>
                  </a:schemeClr>
                </a:solidFill>
              </a:rPr>
              <a:t>hiperbilirubinemi</a:t>
            </a:r>
            <a:r>
              <a:rPr lang="tr-TR" sz="2200" dirty="0">
                <a:solidFill>
                  <a:schemeClr val="tx1">
                    <a:lumMod val="85000"/>
                    <a:lumOff val="15000"/>
                  </a:schemeClr>
                </a:solidFill>
              </a:rPr>
              <a:t> genellikle </a:t>
            </a:r>
          </a:p>
          <a:p>
            <a:pPr lvl="1">
              <a:lnSpc>
                <a:spcPct val="150000"/>
              </a:lnSpc>
              <a:buFont typeface="Wingdings" panose="05000000000000000000" pitchFamily="2" charset="2"/>
              <a:buChar char="§"/>
            </a:pPr>
            <a:r>
              <a:rPr lang="tr-TR" sz="2000" dirty="0" err="1">
                <a:solidFill>
                  <a:schemeClr val="tx1">
                    <a:lumMod val="85000"/>
                    <a:lumOff val="15000"/>
                  </a:schemeClr>
                </a:solidFill>
              </a:rPr>
              <a:t>Ekstrahepatik</a:t>
            </a:r>
            <a:r>
              <a:rPr lang="tr-TR" sz="2000" dirty="0">
                <a:solidFill>
                  <a:schemeClr val="tx1">
                    <a:lumMod val="85000"/>
                    <a:lumOff val="15000"/>
                  </a:schemeClr>
                </a:solidFill>
              </a:rPr>
              <a:t> </a:t>
            </a:r>
            <a:r>
              <a:rPr lang="tr-TR" sz="2000" dirty="0" err="1">
                <a:solidFill>
                  <a:schemeClr val="tx1">
                    <a:lumMod val="85000"/>
                    <a:lumOff val="15000"/>
                  </a:schemeClr>
                </a:solidFill>
              </a:rPr>
              <a:t>biliyer</a:t>
            </a:r>
            <a:r>
              <a:rPr lang="tr-TR" sz="2000" dirty="0">
                <a:solidFill>
                  <a:schemeClr val="tx1">
                    <a:lumMod val="85000"/>
                    <a:lumOff val="15000"/>
                  </a:schemeClr>
                </a:solidFill>
              </a:rPr>
              <a:t> obstrüksiyon </a:t>
            </a:r>
          </a:p>
          <a:p>
            <a:pPr lvl="1">
              <a:lnSpc>
                <a:spcPct val="150000"/>
              </a:lnSpc>
              <a:buFont typeface="Wingdings" panose="05000000000000000000" pitchFamily="2" charset="2"/>
              <a:buChar char="§"/>
            </a:pPr>
            <a:r>
              <a:rPr lang="tr-TR" sz="2000" dirty="0" err="1">
                <a:solidFill>
                  <a:schemeClr val="tx1">
                    <a:lumMod val="85000"/>
                    <a:lumOff val="15000"/>
                  </a:schemeClr>
                </a:solidFill>
              </a:rPr>
              <a:t>İntrahepatik</a:t>
            </a:r>
            <a:r>
              <a:rPr lang="tr-TR" sz="2000" dirty="0">
                <a:solidFill>
                  <a:schemeClr val="tx1">
                    <a:lumMod val="85000"/>
                    <a:lumOff val="15000"/>
                  </a:schemeClr>
                </a:solidFill>
              </a:rPr>
              <a:t> </a:t>
            </a:r>
            <a:r>
              <a:rPr lang="tr-TR" sz="2000" dirty="0" err="1">
                <a:solidFill>
                  <a:schemeClr val="tx1">
                    <a:lumMod val="85000"/>
                    <a:lumOff val="15000"/>
                  </a:schemeClr>
                </a:solidFill>
              </a:rPr>
              <a:t>kolestaz</a:t>
            </a:r>
            <a:endParaRPr lang="tr-TR" sz="2000" dirty="0">
              <a:solidFill>
                <a:schemeClr val="tx1">
                  <a:lumMod val="85000"/>
                  <a:lumOff val="15000"/>
                </a:schemeClr>
              </a:solidFill>
            </a:endParaRPr>
          </a:p>
          <a:p>
            <a:pPr lvl="1">
              <a:lnSpc>
                <a:spcPct val="150000"/>
              </a:lnSpc>
              <a:buFont typeface="Wingdings" panose="05000000000000000000" pitchFamily="2" charset="2"/>
              <a:buChar char="§"/>
            </a:pPr>
            <a:r>
              <a:rPr lang="tr-TR" sz="2000" dirty="0">
                <a:solidFill>
                  <a:schemeClr val="tx1">
                    <a:lumMod val="85000"/>
                    <a:lumOff val="15000"/>
                  </a:schemeClr>
                </a:solidFill>
              </a:rPr>
              <a:t>Siroz </a:t>
            </a:r>
          </a:p>
          <a:p>
            <a:pPr lvl="1">
              <a:lnSpc>
                <a:spcPct val="150000"/>
              </a:lnSpc>
              <a:buFont typeface="Wingdings" panose="05000000000000000000" pitchFamily="2" charset="2"/>
              <a:buChar char="§"/>
            </a:pPr>
            <a:r>
              <a:rPr lang="tr-TR" sz="2000" dirty="0">
                <a:solidFill>
                  <a:schemeClr val="tx1">
                    <a:lumMod val="85000"/>
                    <a:lumOff val="15000"/>
                  </a:schemeClr>
                </a:solidFill>
              </a:rPr>
              <a:t>Hepatit ve toksinler</a:t>
            </a:r>
          </a:p>
          <a:p>
            <a:endParaRPr lang="tr-TR" dirty="0"/>
          </a:p>
        </p:txBody>
      </p:sp>
      <p:pic>
        <p:nvPicPr>
          <p:cNvPr id="4" name="Resim 3">
            <a:extLst>
              <a:ext uri="{FF2B5EF4-FFF2-40B4-BE49-F238E27FC236}">
                <a16:creationId xmlns:a16="http://schemas.microsoft.com/office/drawing/2014/main" id="{E1B323E0-1A8A-48A7-A64B-F55B018AB0B6}"/>
              </a:ext>
            </a:extLst>
          </p:cNvPr>
          <p:cNvPicPr>
            <a:picLocks noChangeAspect="1"/>
          </p:cNvPicPr>
          <p:nvPr/>
        </p:nvPicPr>
        <p:blipFill>
          <a:blip r:embed="rId2"/>
          <a:stretch>
            <a:fillRect/>
          </a:stretch>
        </p:blipFill>
        <p:spPr>
          <a:xfrm>
            <a:off x="6653403" y="1789049"/>
            <a:ext cx="4133850" cy="4181475"/>
          </a:xfrm>
          <a:prstGeom prst="rect">
            <a:avLst/>
          </a:prstGeom>
        </p:spPr>
      </p:pic>
    </p:spTree>
    <p:extLst>
      <p:ext uri="{BB962C8B-B14F-4D97-AF65-F5344CB8AC3E}">
        <p14:creationId xmlns:p14="http://schemas.microsoft.com/office/powerpoint/2010/main" val="950356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A5B261-70DE-4CA7-954E-F98D02682BB4}"/>
              </a:ext>
            </a:extLst>
          </p:cNvPr>
          <p:cNvSpPr>
            <a:spLocks noGrp="1"/>
          </p:cNvSpPr>
          <p:nvPr>
            <p:ph type="title"/>
          </p:nvPr>
        </p:nvSpPr>
        <p:spPr/>
        <p:txBody>
          <a:bodyPr/>
          <a:lstStyle/>
          <a:p>
            <a:r>
              <a:rPr lang="tr-TR" b="1" dirty="0">
                <a:solidFill>
                  <a:srgbClr val="FF0000"/>
                </a:solidFill>
                <a:latin typeface="+mn-lt"/>
              </a:rPr>
              <a:t>KAN ÜRE AZOTU VE KREATİNİN</a:t>
            </a:r>
          </a:p>
        </p:txBody>
      </p:sp>
      <p:sp>
        <p:nvSpPr>
          <p:cNvPr id="3" name="İçerik Yer Tutucusu 2">
            <a:extLst>
              <a:ext uri="{FF2B5EF4-FFF2-40B4-BE49-F238E27FC236}">
                <a16:creationId xmlns:a16="http://schemas.microsoft.com/office/drawing/2014/main" id="{029C92F5-F8A8-4456-8B4C-2C9BA12BAE1A}"/>
              </a:ext>
            </a:extLst>
          </p:cNvPr>
          <p:cNvSpPr>
            <a:spLocks noGrp="1"/>
          </p:cNvSpPr>
          <p:nvPr>
            <p:ph idx="1"/>
          </p:nvPr>
        </p:nvSpPr>
        <p:spPr/>
        <p:txBody>
          <a:bodyPr/>
          <a:lstStyle/>
          <a:p>
            <a:pPr marL="0" indent="0">
              <a:lnSpc>
                <a:spcPct val="150000"/>
              </a:lnSpc>
              <a:buNone/>
            </a:pPr>
            <a:r>
              <a:rPr lang="tr-TR" sz="2200" dirty="0">
                <a:solidFill>
                  <a:schemeClr val="tx1">
                    <a:lumMod val="85000"/>
                    <a:lumOff val="15000"/>
                  </a:schemeClr>
                </a:solidFill>
                <a:sym typeface="Wingdings" panose="05000000000000000000" pitchFamily="2" charset="2"/>
              </a:rPr>
              <a:t></a:t>
            </a:r>
            <a:r>
              <a:rPr lang="tr-TR" sz="2200" dirty="0">
                <a:solidFill>
                  <a:schemeClr val="tx1">
                    <a:lumMod val="85000"/>
                    <a:lumOff val="15000"/>
                  </a:schemeClr>
                </a:solidFill>
              </a:rPr>
              <a:t>Kan üre azotu (BUN) ve </a:t>
            </a:r>
            <a:r>
              <a:rPr lang="tr-TR" sz="2200" dirty="0" err="1">
                <a:solidFill>
                  <a:schemeClr val="tx1">
                    <a:lumMod val="85000"/>
                    <a:lumOff val="15000"/>
                  </a:schemeClr>
                </a:solidFill>
              </a:rPr>
              <a:t>kreatinin</a:t>
            </a:r>
            <a:r>
              <a:rPr lang="tr-TR" sz="2200" dirty="0">
                <a:solidFill>
                  <a:schemeClr val="tx1">
                    <a:lumMod val="85000"/>
                    <a:lumOff val="15000"/>
                  </a:schemeClr>
                </a:solidFill>
              </a:rPr>
              <a:t> ölçümleri </a:t>
            </a:r>
            <a:r>
              <a:rPr lang="tr-TR" sz="2200" dirty="0" err="1">
                <a:solidFill>
                  <a:schemeClr val="tx1">
                    <a:lumMod val="85000"/>
                    <a:lumOff val="15000"/>
                  </a:schemeClr>
                </a:solidFill>
              </a:rPr>
              <a:t>renal</a:t>
            </a:r>
            <a:r>
              <a:rPr lang="tr-TR" sz="2200" dirty="0">
                <a:solidFill>
                  <a:schemeClr val="tx1">
                    <a:lumMod val="85000"/>
                    <a:lumOff val="15000"/>
                  </a:schemeClr>
                </a:solidFill>
              </a:rPr>
              <a:t> fonksiyonu değerlendirmede kullanılır. </a:t>
            </a:r>
          </a:p>
          <a:p>
            <a:pPr lvl="1">
              <a:lnSpc>
                <a:spcPct val="150000"/>
              </a:lnSpc>
              <a:buFont typeface="Wingdings" panose="05000000000000000000" pitchFamily="2" charset="2"/>
              <a:buChar char="§"/>
            </a:pPr>
            <a:r>
              <a:rPr lang="tr-TR" sz="2000" dirty="0">
                <a:solidFill>
                  <a:schemeClr val="tx1">
                    <a:lumMod val="85000"/>
                    <a:lumOff val="15000"/>
                  </a:schemeClr>
                </a:solidFill>
              </a:rPr>
              <a:t>BUN için referans aralık 7-18 mg/</a:t>
            </a:r>
            <a:r>
              <a:rPr lang="tr-TR" sz="2000" dirty="0" err="1">
                <a:solidFill>
                  <a:schemeClr val="tx1">
                    <a:lumMod val="85000"/>
                    <a:lumOff val="15000"/>
                  </a:schemeClr>
                </a:solidFill>
              </a:rPr>
              <a:t>dL’dir</a:t>
            </a:r>
            <a:r>
              <a:rPr lang="tr-TR" sz="2000" dirty="0">
                <a:solidFill>
                  <a:schemeClr val="tx1">
                    <a:lumMod val="85000"/>
                    <a:lumOff val="15000"/>
                  </a:schemeClr>
                </a:solidFill>
              </a:rPr>
              <a:t>. </a:t>
            </a:r>
          </a:p>
          <a:p>
            <a:pPr marL="457200" lvl="1" indent="0">
              <a:lnSpc>
                <a:spcPct val="150000"/>
              </a:lnSpc>
              <a:buNone/>
            </a:pPr>
            <a:r>
              <a:rPr lang="tr-TR" sz="2000" dirty="0">
                <a:solidFill>
                  <a:schemeClr val="tx1">
                    <a:lumMod val="85000"/>
                    <a:lumOff val="15000"/>
                  </a:schemeClr>
                </a:solidFill>
                <a:sym typeface="Wingdings" panose="05000000000000000000" pitchFamily="2" charset="2"/>
              </a:rPr>
              <a:t></a:t>
            </a:r>
            <a:r>
              <a:rPr lang="tr-TR" sz="2000" dirty="0">
                <a:solidFill>
                  <a:schemeClr val="tx1">
                    <a:lumMod val="85000"/>
                    <a:lumOff val="15000"/>
                  </a:schemeClr>
                </a:solidFill>
              </a:rPr>
              <a:t>BUN yüksekliği </a:t>
            </a:r>
            <a:r>
              <a:rPr lang="tr-TR" sz="2000" dirty="0" err="1">
                <a:solidFill>
                  <a:schemeClr val="tx1">
                    <a:lumMod val="85000"/>
                    <a:lumOff val="15000"/>
                  </a:schemeClr>
                </a:solidFill>
              </a:rPr>
              <a:t>intrinsik</a:t>
            </a:r>
            <a:r>
              <a:rPr lang="tr-TR" sz="2000" dirty="0">
                <a:solidFill>
                  <a:schemeClr val="tx1">
                    <a:lumMod val="85000"/>
                    <a:lumOff val="15000"/>
                  </a:schemeClr>
                </a:solidFill>
              </a:rPr>
              <a:t> böbrek hastalıklarına özgül değildir.</a:t>
            </a:r>
          </a:p>
          <a:p>
            <a:pPr lvl="2">
              <a:lnSpc>
                <a:spcPct val="150000"/>
              </a:lnSpc>
              <a:buFont typeface="Courier New" panose="02070309020205020404" pitchFamily="49" charset="0"/>
              <a:buChar char="o"/>
            </a:pPr>
            <a:r>
              <a:rPr lang="tr-TR" sz="1600" dirty="0" err="1">
                <a:solidFill>
                  <a:schemeClr val="tx1">
                    <a:lumMod val="85000"/>
                    <a:lumOff val="15000"/>
                  </a:schemeClr>
                </a:solidFill>
              </a:rPr>
              <a:t>Hipovolemi</a:t>
            </a:r>
            <a:r>
              <a:rPr lang="tr-TR" sz="1600" dirty="0">
                <a:solidFill>
                  <a:schemeClr val="tx1">
                    <a:lumMod val="85000"/>
                    <a:lumOff val="15000"/>
                  </a:schemeClr>
                </a:solidFill>
              </a:rPr>
              <a:t> , artmış protein alımı, </a:t>
            </a:r>
            <a:r>
              <a:rPr lang="tr-TR" sz="1600" dirty="0" err="1">
                <a:solidFill>
                  <a:schemeClr val="tx1">
                    <a:lumMod val="85000"/>
                    <a:lumOff val="15000"/>
                  </a:schemeClr>
                </a:solidFill>
              </a:rPr>
              <a:t>kortikosteroid</a:t>
            </a:r>
            <a:r>
              <a:rPr lang="tr-TR" sz="1600" dirty="0">
                <a:solidFill>
                  <a:schemeClr val="tx1">
                    <a:lumMod val="85000"/>
                    <a:lumOff val="15000"/>
                  </a:schemeClr>
                </a:solidFill>
              </a:rPr>
              <a:t> kullanımı, </a:t>
            </a:r>
            <a:r>
              <a:rPr lang="tr-TR" sz="1600" dirty="0" err="1">
                <a:solidFill>
                  <a:schemeClr val="tx1">
                    <a:lumMod val="85000"/>
                    <a:lumOff val="15000"/>
                  </a:schemeClr>
                </a:solidFill>
              </a:rPr>
              <a:t>hiperkatabolizm</a:t>
            </a:r>
            <a:r>
              <a:rPr lang="tr-TR" sz="1600" dirty="0">
                <a:solidFill>
                  <a:schemeClr val="tx1">
                    <a:lumMod val="85000"/>
                    <a:lumOff val="15000"/>
                  </a:schemeClr>
                </a:solidFill>
              </a:rPr>
              <a:t> ve </a:t>
            </a:r>
            <a:r>
              <a:rPr lang="tr-TR" sz="1600" dirty="0" err="1">
                <a:solidFill>
                  <a:schemeClr val="tx1">
                    <a:lumMod val="85000"/>
                    <a:lumOff val="15000"/>
                  </a:schemeClr>
                </a:solidFill>
              </a:rPr>
              <a:t>gastrointestinal</a:t>
            </a:r>
            <a:r>
              <a:rPr lang="tr-TR" sz="1600" dirty="0">
                <a:solidFill>
                  <a:schemeClr val="tx1">
                    <a:lumMod val="85000"/>
                    <a:lumOff val="15000"/>
                  </a:schemeClr>
                </a:solidFill>
              </a:rPr>
              <a:t> kanama durumlarında da görülebilir. </a:t>
            </a:r>
          </a:p>
          <a:p>
            <a:pPr marL="457200" lvl="1" indent="0">
              <a:lnSpc>
                <a:spcPct val="150000"/>
              </a:lnSpc>
              <a:buNone/>
            </a:pPr>
            <a:r>
              <a:rPr lang="tr-TR" sz="2000" dirty="0">
                <a:solidFill>
                  <a:schemeClr val="tx1">
                    <a:lumMod val="85000"/>
                    <a:lumOff val="15000"/>
                  </a:schemeClr>
                </a:solidFill>
                <a:sym typeface="Wingdings" panose="05000000000000000000" pitchFamily="2" charset="2"/>
              </a:rPr>
              <a:t></a:t>
            </a:r>
            <a:r>
              <a:rPr lang="tr-TR" sz="2000" dirty="0">
                <a:solidFill>
                  <a:schemeClr val="tx1">
                    <a:lumMod val="85000"/>
                    <a:lumOff val="15000"/>
                  </a:schemeClr>
                </a:solidFill>
              </a:rPr>
              <a:t>Sıvı hacminin azalmasıyla </a:t>
            </a:r>
            <a:r>
              <a:rPr lang="tr-TR" sz="2000" dirty="0"/>
              <a:t>üre </a:t>
            </a:r>
            <a:r>
              <a:rPr lang="tr-TR" sz="2000" dirty="0" err="1"/>
              <a:t>tübüllerden</a:t>
            </a:r>
            <a:r>
              <a:rPr lang="tr-TR" sz="2000" dirty="0"/>
              <a:t> </a:t>
            </a:r>
            <a:r>
              <a:rPr lang="tr-TR" sz="2000" dirty="0" err="1"/>
              <a:t>reabsorbe</a:t>
            </a:r>
            <a:r>
              <a:rPr lang="tr-TR" sz="2000" dirty="0"/>
              <a:t> edilir ve </a:t>
            </a:r>
            <a:r>
              <a:rPr lang="tr-TR" sz="2000" dirty="0">
                <a:solidFill>
                  <a:schemeClr val="tx1">
                    <a:lumMod val="85000"/>
                    <a:lumOff val="15000"/>
                  </a:schemeClr>
                </a:solidFill>
              </a:rPr>
              <a:t>BUN, </a:t>
            </a:r>
            <a:r>
              <a:rPr lang="tr-TR" sz="2000" dirty="0" err="1">
                <a:solidFill>
                  <a:schemeClr val="tx1">
                    <a:lumMod val="85000"/>
                    <a:lumOff val="15000"/>
                  </a:schemeClr>
                </a:solidFill>
              </a:rPr>
              <a:t>kreatinine</a:t>
            </a:r>
            <a:r>
              <a:rPr lang="tr-TR" sz="2000" dirty="0">
                <a:solidFill>
                  <a:schemeClr val="tx1">
                    <a:lumMod val="85000"/>
                    <a:lumOff val="15000"/>
                  </a:schemeClr>
                </a:solidFill>
              </a:rPr>
              <a:t> kıyasla daha çok yükselir.</a:t>
            </a:r>
          </a:p>
          <a:p>
            <a:endParaRPr lang="tr-TR" dirty="0"/>
          </a:p>
        </p:txBody>
      </p:sp>
      <p:pic>
        <p:nvPicPr>
          <p:cNvPr id="4" name="Resim 3">
            <a:extLst>
              <a:ext uri="{FF2B5EF4-FFF2-40B4-BE49-F238E27FC236}">
                <a16:creationId xmlns:a16="http://schemas.microsoft.com/office/drawing/2014/main" id="{58A8DA44-CAB3-4F27-A614-59F640CE7354}"/>
              </a:ext>
            </a:extLst>
          </p:cNvPr>
          <p:cNvPicPr>
            <a:picLocks noChangeAspect="1"/>
          </p:cNvPicPr>
          <p:nvPr/>
        </p:nvPicPr>
        <p:blipFill>
          <a:blip r:embed="rId2"/>
          <a:stretch>
            <a:fillRect/>
          </a:stretch>
        </p:blipFill>
        <p:spPr>
          <a:xfrm>
            <a:off x="10076688" y="5001768"/>
            <a:ext cx="1770888" cy="1591056"/>
          </a:xfrm>
          <a:prstGeom prst="rect">
            <a:avLst/>
          </a:prstGeom>
        </p:spPr>
      </p:pic>
    </p:spTree>
    <p:extLst>
      <p:ext uri="{BB962C8B-B14F-4D97-AF65-F5344CB8AC3E}">
        <p14:creationId xmlns:p14="http://schemas.microsoft.com/office/powerpoint/2010/main" val="554246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F525A0-D1BB-4BBF-AF03-B0C6AFA7DB8C}"/>
              </a:ext>
            </a:extLst>
          </p:cNvPr>
          <p:cNvSpPr>
            <a:spLocks noGrp="1"/>
          </p:cNvSpPr>
          <p:nvPr>
            <p:ph type="title"/>
          </p:nvPr>
        </p:nvSpPr>
        <p:spPr/>
        <p:txBody>
          <a:bodyPr/>
          <a:lstStyle/>
          <a:p>
            <a:r>
              <a:rPr lang="tr-TR" b="1" dirty="0">
                <a:solidFill>
                  <a:srgbClr val="FF0000"/>
                </a:solidFill>
                <a:latin typeface="+mn-lt"/>
              </a:rPr>
              <a:t>KAN ÜRE AZOTU VE KREATİNİN</a:t>
            </a:r>
            <a:endParaRPr lang="tr-TR" dirty="0">
              <a:latin typeface="+mn-lt"/>
            </a:endParaRPr>
          </a:p>
        </p:txBody>
      </p:sp>
      <p:sp>
        <p:nvSpPr>
          <p:cNvPr id="3" name="İçerik Yer Tutucusu 2">
            <a:extLst>
              <a:ext uri="{FF2B5EF4-FFF2-40B4-BE49-F238E27FC236}">
                <a16:creationId xmlns:a16="http://schemas.microsoft.com/office/drawing/2014/main" id="{0116CFE5-9911-411D-AA11-230A045DA1C5}"/>
              </a:ext>
            </a:extLst>
          </p:cNvPr>
          <p:cNvSpPr>
            <a:spLocks noGrp="1"/>
          </p:cNvSpPr>
          <p:nvPr>
            <p:ph idx="1"/>
          </p:nvPr>
        </p:nvSpPr>
        <p:spPr/>
        <p:txBody>
          <a:bodyPr/>
          <a:lstStyle/>
          <a:p>
            <a:pPr marL="0" indent="0">
              <a:lnSpc>
                <a:spcPct val="150000"/>
              </a:lnSpc>
              <a:buNone/>
            </a:pPr>
            <a:r>
              <a:rPr lang="tr-TR" sz="2200" dirty="0">
                <a:solidFill>
                  <a:schemeClr val="tx1">
                    <a:lumMod val="85000"/>
                    <a:lumOff val="15000"/>
                  </a:schemeClr>
                </a:solidFill>
                <a:sym typeface="Wingdings" panose="05000000000000000000" pitchFamily="2" charset="2"/>
              </a:rPr>
              <a:t> </a:t>
            </a:r>
            <a:r>
              <a:rPr lang="tr-TR" sz="2200" dirty="0">
                <a:solidFill>
                  <a:schemeClr val="tx1">
                    <a:lumMod val="85000"/>
                    <a:lumOff val="15000"/>
                  </a:schemeClr>
                </a:solidFill>
              </a:rPr>
              <a:t>BUN/kreatinin oranı </a:t>
            </a:r>
          </a:p>
          <a:p>
            <a:pPr lvl="1">
              <a:lnSpc>
                <a:spcPct val="150000"/>
              </a:lnSpc>
              <a:buFont typeface="Wingdings" panose="05000000000000000000" pitchFamily="2" charset="2"/>
              <a:buChar char="§"/>
            </a:pPr>
            <a:r>
              <a:rPr lang="tr-TR" sz="2000" dirty="0" err="1">
                <a:solidFill>
                  <a:schemeClr val="tx1">
                    <a:lumMod val="85000"/>
                    <a:lumOff val="15000"/>
                  </a:schemeClr>
                </a:solidFill>
              </a:rPr>
              <a:t>Renal</a:t>
            </a:r>
            <a:r>
              <a:rPr lang="tr-TR" sz="2000" dirty="0">
                <a:solidFill>
                  <a:schemeClr val="tx1">
                    <a:lumMod val="85000"/>
                    <a:lumOff val="15000"/>
                  </a:schemeClr>
                </a:solidFill>
              </a:rPr>
              <a:t> yetmezliğin </a:t>
            </a:r>
            <a:r>
              <a:rPr lang="tr-TR" sz="2000" dirty="0" err="1">
                <a:solidFill>
                  <a:schemeClr val="tx1">
                    <a:lumMod val="85000"/>
                    <a:lumOff val="15000"/>
                  </a:schemeClr>
                </a:solidFill>
              </a:rPr>
              <a:t>prerenal</a:t>
            </a:r>
            <a:r>
              <a:rPr lang="tr-TR" sz="2000" dirty="0">
                <a:solidFill>
                  <a:schemeClr val="tx1">
                    <a:lumMod val="85000"/>
                    <a:lumOff val="15000"/>
                  </a:schemeClr>
                </a:solidFill>
              </a:rPr>
              <a:t> ve </a:t>
            </a:r>
            <a:r>
              <a:rPr lang="tr-TR" sz="2000" dirty="0" err="1">
                <a:solidFill>
                  <a:schemeClr val="tx1">
                    <a:lumMod val="85000"/>
                    <a:lumOff val="15000"/>
                  </a:schemeClr>
                </a:solidFill>
              </a:rPr>
              <a:t>postrenal</a:t>
            </a:r>
            <a:r>
              <a:rPr lang="tr-TR" sz="2000" dirty="0">
                <a:solidFill>
                  <a:schemeClr val="tx1">
                    <a:lumMod val="85000"/>
                    <a:lumOff val="15000"/>
                  </a:schemeClr>
                </a:solidFill>
              </a:rPr>
              <a:t> nedenlerini, </a:t>
            </a:r>
            <a:r>
              <a:rPr lang="tr-TR" sz="2000" dirty="0" err="1">
                <a:solidFill>
                  <a:schemeClr val="tx1">
                    <a:lumMod val="85000"/>
                    <a:lumOff val="15000"/>
                  </a:schemeClr>
                </a:solidFill>
              </a:rPr>
              <a:t>intrensek</a:t>
            </a:r>
            <a:r>
              <a:rPr lang="tr-TR" sz="2000" dirty="0">
                <a:solidFill>
                  <a:schemeClr val="tx1">
                    <a:lumMod val="85000"/>
                    <a:lumOff val="15000"/>
                  </a:schemeClr>
                </a:solidFill>
              </a:rPr>
              <a:t> </a:t>
            </a:r>
            <a:r>
              <a:rPr lang="tr-TR" sz="2000" dirty="0" err="1">
                <a:solidFill>
                  <a:schemeClr val="tx1">
                    <a:lumMod val="85000"/>
                    <a:lumOff val="15000"/>
                  </a:schemeClr>
                </a:solidFill>
              </a:rPr>
              <a:t>renal</a:t>
            </a:r>
            <a:r>
              <a:rPr lang="tr-TR" sz="2000" dirty="0">
                <a:solidFill>
                  <a:schemeClr val="tx1">
                    <a:lumMod val="85000"/>
                    <a:lumOff val="15000"/>
                  </a:schemeClr>
                </a:solidFill>
              </a:rPr>
              <a:t> </a:t>
            </a:r>
            <a:r>
              <a:rPr lang="tr-TR" sz="2000" dirty="0" err="1">
                <a:solidFill>
                  <a:schemeClr val="tx1">
                    <a:lumMod val="85000"/>
                    <a:lumOff val="15000"/>
                  </a:schemeClr>
                </a:solidFill>
              </a:rPr>
              <a:t>hastalıklaktan</a:t>
            </a:r>
            <a:r>
              <a:rPr lang="tr-TR" sz="2000" dirty="0">
                <a:solidFill>
                  <a:schemeClr val="tx1">
                    <a:lumMod val="85000"/>
                    <a:lumOff val="15000"/>
                  </a:schemeClr>
                </a:solidFill>
              </a:rPr>
              <a:t> ayırt etmede yardımcı olabilir. </a:t>
            </a:r>
          </a:p>
          <a:p>
            <a:pPr lvl="1">
              <a:lnSpc>
                <a:spcPct val="150000"/>
              </a:lnSpc>
              <a:buFont typeface="Wingdings" panose="05000000000000000000" pitchFamily="2" charset="2"/>
              <a:buChar char="§"/>
            </a:pPr>
            <a:r>
              <a:rPr lang="tr-TR" sz="2000" dirty="0">
                <a:solidFill>
                  <a:schemeClr val="tx1">
                    <a:lumMod val="85000"/>
                    <a:lumOff val="15000"/>
                  </a:schemeClr>
                </a:solidFill>
              </a:rPr>
              <a:t>10:1 oranı </a:t>
            </a:r>
            <a:r>
              <a:rPr lang="tr-TR" sz="2000" dirty="0">
                <a:solidFill>
                  <a:srgbClr val="FF0000"/>
                </a:solidFill>
                <a:sym typeface="Wingdings" panose="05000000000000000000" pitchFamily="2" charset="2"/>
              </a:rPr>
              <a:t></a:t>
            </a:r>
            <a:r>
              <a:rPr lang="tr-TR" sz="2000" dirty="0">
                <a:solidFill>
                  <a:schemeClr val="tx1">
                    <a:lumMod val="85000"/>
                    <a:lumOff val="15000"/>
                  </a:schemeClr>
                </a:solidFill>
                <a:sym typeface="Wingdings" panose="05000000000000000000" pitchFamily="2" charset="2"/>
              </a:rPr>
              <a:t> </a:t>
            </a:r>
            <a:r>
              <a:rPr lang="tr-TR" sz="2000" dirty="0">
                <a:solidFill>
                  <a:schemeClr val="tx1">
                    <a:lumMod val="85000"/>
                    <a:lumOff val="15000"/>
                  </a:schemeClr>
                </a:solidFill>
              </a:rPr>
              <a:t> </a:t>
            </a:r>
            <a:r>
              <a:rPr lang="tr-TR" sz="2000" dirty="0" err="1">
                <a:solidFill>
                  <a:schemeClr val="tx1">
                    <a:lumMod val="85000"/>
                    <a:lumOff val="15000"/>
                  </a:schemeClr>
                </a:solidFill>
              </a:rPr>
              <a:t>intrensek</a:t>
            </a:r>
            <a:r>
              <a:rPr lang="tr-TR" sz="2000" dirty="0">
                <a:solidFill>
                  <a:schemeClr val="tx1">
                    <a:lumMod val="85000"/>
                    <a:lumOff val="15000"/>
                  </a:schemeClr>
                </a:solidFill>
              </a:rPr>
              <a:t> </a:t>
            </a:r>
            <a:r>
              <a:rPr lang="tr-TR" sz="2000" dirty="0" err="1">
                <a:solidFill>
                  <a:schemeClr val="tx1">
                    <a:lumMod val="85000"/>
                    <a:lumOff val="15000"/>
                  </a:schemeClr>
                </a:solidFill>
              </a:rPr>
              <a:t>renal</a:t>
            </a:r>
            <a:r>
              <a:rPr lang="tr-TR" sz="2000" dirty="0">
                <a:solidFill>
                  <a:schemeClr val="tx1">
                    <a:lumMod val="85000"/>
                    <a:lumOff val="15000"/>
                  </a:schemeClr>
                </a:solidFill>
              </a:rPr>
              <a:t> patolojiyi </a:t>
            </a:r>
          </a:p>
          <a:p>
            <a:pPr lvl="1">
              <a:lnSpc>
                <a:spcPct val="150000"/>
              </a:lnSpc>
              <a:buFont typeface="Wingdings" panose="05000000000000000000" pitchFamily="2" charset="2"/>
              <a:buChar char="§"/>
            </a:pPr>
            <a:r>
              <a:rPr lang="tr-TR" sz="2000" dirty="0">
                <a:solidFill>
                  <a:schemeClr val="tx1">
                    <a:lumMod val="85000"/>
                    <a:lumOff val="15000"/>
                  </a:schemeClr>
                </a:solidFill>
              </a:rPr>
              <a:t>20:1’den büyük oran </a:t>
            </a:r>
            <a:r>
              <a:rPr lang="tr-TR" sz="2000" dirty="0">
                <a:solidFill>
                  <a:srgbClr val="FF0000"/>
                </a:solidFill>
                <a:sym typeface="Wingdings" panose="05000000000000000000" pitchFamily="2" charset="2"/>
              </a:rPr>
              <a:t></a:t>
            </a:r>
            <a:r>
              <a:rPr lang="tr-TR" sz="2000" dirty="0">
                <a:solidFill>
                  <a:schemeClr val="tx1">
                    <a:lumMod val="85000"/>
                    <a:lumOff val="15000"/>
                  </a:schemeClr>
                </a:solidFill>
              </a:rPr>
              <a:t> </a:t>
            </a:r>
            <a:r>
              <a:rPr lang="tr-TR" sz="2000" dirty="0" err="1">
                <a:solidFill>
                  <a:schemeClr val="tx1">
                    <a:lumMod val="85000"/>
                    <a:lumOff val="15000"/>
                  </a:schemeClr>
                </a:solidFill>
              </a:rPr>
              <a:t>prerenal</a:t>
            </a:r>
            <a:r>
              <a:rPr lang="tr-TR" sz="2000" dirty="0">
                <a:solidFill>
                  <a:schemeClr val="tx1">
                    <a:lumMod val="85000"/>
                    <a:lumOff val="15000"/>
                  </a:schemeClr>
                </a:solidFill>
              </a:rPr>
              <a:t> ya da </a:t>
            </a:r>
            <a:r>
              <a:rPr lang="tr-TR" sz="2000" dirty="0" err="1">
                <a:solidFill>
                  <a:schemeClr val="tx1">
                    <a:lumMod val="85000"/>
                    <a:lumOff val="15000"/>
                  </a:schemeClr>
                </a:solidFill>
              </a:rPr>
              <a:t>postrenal</a:t>
            </a:r>
            <a:r>
              <a:rPr lang="tr-TR" sz="2000" dirty="0">
                <a:solidFill>
                  <a:schemeClr val="tx1">
                    <a:lumMod val="85000"/>
                    <a:lumOff val="15000"/>
                  </a:schemeClr>
                </a:solidFill>
              </a:rPr>
              <a:t> nedenleri</a:t>
            </a:r>
          </a:p>
          <a:p>
            <a:endParaRPr lang="tr-TR" dirty="0"/>
          </a:p>
        </p:txBody>
      </p:sp>
    </p:spTree>
    <p:extLst>
      <p:ext uri="{BB962C8B-B14F-4D97-AF65-F5344CB8AC3E}">
        <p14:creationId xmlns:p14="http://schemas.microsoft.com/office/powerpoint/2010/main" val="2478139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FC99CF-0056-470E-B2CC-20B943AC4406}"/>
              </a:ext>
            </a:extLst>
          </p:cNvPr>
          <p:cNvSpPr>
            <a:spLocks noGrp="1"/>
          </p:cNvSpPr>
          <p:nvPr>
            <p:ph type="title"/>
          </p:nvPr>
        </p:nvSpPr>
        <p:spPr/>
        <p:txBody>
          <a:bodyPr/>
          <a:lstStyle/>
          <a:p>
            <a:r>
              <a:rPr lang="tr-TR" b="1" dirty="0">
                <a:solidFill>
                  <a:srgbClr val="FF0000"/>
                </a:solidFill>
                <a:latin typeface="+mn-lt"/>
              </a:rPr>
              <a:t>KAN ÜRE AZOTU VE KREATİNİN</a:t>
            </a:r>
            <a:endParaRPr lang="tr-TR" dirty="0">
              <a:latin typeface="+mn-lt"/>
            </a:endParaRPr>
          </a:p>
        </p:txBody>
      </p:sp>
      <p:sp>
        <p:nvSpPr>
          <p:cNvPr id="3" name="İçerik Yer Tutucusu 2">
            <a:extLst>
              <a:ext uri="{FF2B5EF4-FFF2-40B4-BE49-F238E27FC236}">
                <a16:creationId xmlns:a16="http://schemas.microsoft.com/office/drawing/2014/main" id="{762B6B28-4AE7-4154-96E8-2832588CD38A}"/>
              </a:ext>
            </a:extLst>
          </p:cNvPr>
          <p:cNvSpPr>
            <a:spLocks noGrp="1"/>
          </p:cNvSpPr>
          <p:nvPr>
            <p:ph idx="1"/>
          </p:nvPr>
        </p:nvSpPr>
        <p:spPr/>
        <p:txBody>
          <a:bodyPr/>
          <a:lstStyle/>
          <a:p>
            <a:pPr marL="0" indent="0">
              <a:lnSpc>
                <a:spcPct val="150000"/>
              </a:lnSpc>
              <a:buNone/>
            </a:pPr>
            <a:r>
              <a:rPr lang="tr-TR" sz="2200" dirty="0">
                <a:solidFill>
                  <a:schemeClr val="tx1">
                    <a:lumMod val="85000"/>
                    <a:lumOff val="15000"/>
                  </a:schemeClr>
                </a:solidFill>
                <a:sym typeface="Wingdings" panose="05000000000000000000" pitchFamily="2" charset="2"/>
              </a:rPr>
              <a:t></a:t>
            </a:r>
            <a:r>
              <a:rPr lang="tr-TR" sz="2200" dirty="0">
                <a:solidFill>
                  <a:schemeClr val="tx1">
                    <a:lumMod val="85000"/>
                    <a:lumOff val="15000"/>
                  </a:schemeClr>
                </a:solidFill>
              </a:rPr>
              <a:t>Günümüzde </a:t>
            </a:r>
            <a:r>
              <a:rPr lang="tr-TR" sz="2200" dirty="0" err="1">
                <a:solidFill>
                  <a:schemeClr val="tx1">
                    <a:lumMod val="85000"/>
                    <a:lumOff val="15000"/>
                  </a:schemeClr>
                </a:solidFill>
              </a:rPr>
              <a:t>glomeruler</a:t>
            </a:r>
            <a:r>
              <a:rPr lang="tr-TR" sz="2200" dirty="0">
                <a:solidFill>
                  <a:schemeClr val="tx1">
                    <a:lumMod val="85000"/>
                    <a:lumOff val="15000"/>
                  </a:schemeClr>
                </a:solidFill>
              </a:rPr>
              <a:t> </a:t>
            </a:r>
            <a:r>
              <a:rPr lang="tr-TR" sz="2200" dirty="0" err="1">
                <a:solidFill>
                  <a:schemeClr val="tx1">
                    <a:lumMod val="85000"/>
                    <a:lumOff val="15000"/>
                  </a:schemeClr>
                </a:solidFill>
              </a:rPr>
              <a:t>filtrasyon</a:t>
            </a:r>
            <a:r>
              <a:rPr lang="tr-TR" sz="2200" dirty="0">
                <a:solidFill>
                  <a:schemeClr val="tx1">
                    <a:lumMod val="85000"/>
                    <a:lumOff val="15000"/>
                  </a:schemeClr>
                </a:solidFill>
              </a:rPr>
              <a:t> hızını (GFR) hesaplamada en yaygın kullanılan </a:t>
            </a:r>
            <a:r>
              <a:rPr lang="tr-TR" sz="2200" dirty="0" err="1">
                <a:solidFill>
                  <a:schemeClr val="tx1">
                    <a:lumMod val="85000"/>
                    <a:lumOff val="15000"/>
                  </a:schemeClr>
                </a:solidFill>
              </a:rPr>
              <a:t>laboratuar</a:t>
            </a:r>
            <a:r>
              <a:rPr lang="tr-TR" sz="2200" dirty="0">
                <a:solidFill>
                  <a:schemeClr val="tx1">
                    <a:lumMod val="85000"/>
                    <a:lumOff val="15000"/>
                  </a:schemeClr>
                </a:solidFill>
              </a:rPr>
              <a:t> testi </a:t>
            </a:r>
            <a:r>
              <a:rPr lang="tr-TR" sz="2200" dirty="0" err="1">
                <a:solidFill>
                  <a:schemeClr val="tx1">
                    <a:lumMod val="85000"/>
                    <a:lumOff val="15000"/>
                  </a:schemeClr>
                </a:solidFill>
              </a:rPr>
              <a:t>kreatinindir</a:t>
            </a:r>
            <a:r>
              <a:rPr lang="tr-TR" sz="2200" dirty="0">
                <a:solidFill>
                  <a:schemeClr val="tx1">
                    <a:lumMod val="85000"/>
                    <a:lumOff val="15000"/>
                  </a:schemeClr>
                </a:solidFill>
              </a:rPr>
              <a:t>. </a:t>
            </a:r>
          </a:p>
          <a:p>
            <a:pPr marL="0" indent="0">
              <a:lnSpc>
                <a:spcPct val="150000"/>
              </a:lnSpc>
              <a:buNone/>
            </a:pPr>
            <a:r>
              <a:rPr lang="tr-TR" sz="2200" dirty="0">
                <a:solidFill>
                  <a:schemeClr val="tx1">
                    <a:lumMod val="85000"/>
                    <a:lumOff val="15000"/>
                  </a:schemeClr>
                </a:solidFill>
                <a:sym typeface="Wingdings" panose="05000000000000000000" pitchFamily="2" charset="2"/>
              </a:rPr>
              <a:t></a:t>
            </a:r>
            <a:r>
              <a:rPr lang="tr-TR" sz="2200" dirty="0">
                <a:solidFill>
                  <a:schemeClr val="tx1">
                    <a:lumMod val="85000"/>
                    <a:lumOff val="15000"/>
                  </a:schemeClr>
                </a:solidFill>
              </a:rPr>
              <a:t>Kas metabolizmasının bir ürünü olan </a:t>
            </a:r>
            <a:r>
              <a:rPr lang="tr-TR" sz="2200" dirty="0" err="1">
                <a:solidFill>
                  <a:schemeClr val="tx1">
                    <a:lumMod val="85000"/>
                    <a:lumOff val="15000"/>
                  </a:schemeClr>
                </a:solidFill>
              </a:rPr>
              <a:t>kreatinin</a:t>
            </a:r>
            <a:r>
              <a:rPr lang="tr-TR" sz="2200" dirty="0">
                <a:solidFill>
                  <a:schemeClr val="tx1">
                    <a:lumMod val="85000"/>
                    <a:lumOff val="15000"/>
                  </a:schemeClr>
                </a:solidFill>
              </a:rPr>
              <a:t> düzeyleri </a:t>
            </a:r>
          </a:p>
          <a:p>
            <a:pPr lvl="1">
              <a:lnSpc>
                <a:spcPct val="150000"/>
              </a:lnSpc>
              <a:buFont typeface="Wingdings" panose="05000000000000000000" pitchFamily="2" charset="2"/>
              <a:buChar char="§"/>
            </a:pPr>
            <a:r>
              <a:rPr lang="tr-TR" sz="2000" dirty="0">
                <a:solidFill>
                  <a:schemeClr val="tx1">
                    <a:lumMod val="85000"/>
                    <a:lumOff val="15000"/>
                  </a:schemeClr>
                </a:solidFill>
              </a:rPr>
              <a:t>Kas kütlesine</a:t>
            </a:r>
          </a:p>
          <a:p>
            <a:pPr lvl="1">
              <a:lnSpc>
                <a:spcPct val="150000"/>
              </a:lnSpc>
              <a:buFont typeface="Wingdings" panose="05000000000000000000" pitchFamily="2" charset="2"/>
              <a:buChar char="§"/>
            </a:pPr>
            <a:r>
              <a:rPr lang="tr-TR" sz="2000" dirty="0">
                <a:solidFill>
                  <a:schemeClr val="tx1">
                    <a:lumMod val="85000"/>
                    <a:lumOff val="15000"/>
                  </a:schemeClr>
                </a:solidFill>
              </a:rPr>
              <a:t>Yaş</a:t>
            </a:r>
          </a:p>
          <a:p>
            <a:pPr lvl="1">
              <a:lnSpc>
                <a:spcPct val="150000"/>
              </a:lnSpc>
              <a:buFont typeface="Wingdings" panose="05000000000000000000" pitchFamily="2" charset="2"/>
              <a:buChar char="§"/>
            </a:pPr>
            <a:r>
              <a:rPr lang="tr-TR" sz="2000" dirty="0">
                <a:solidFill>
                  <a:schemeClr val="tx1">
                    <a:lumMod val="85000"/>
                    <a:lumOff val="15000"/>
                  </a:schemeClr>
                </a:solidFill>
              </a:rPr>
              <a:t>Cinsiyet</a:t>
            </a:r>
          </a:p>
          <a:p>
            <a:pPr lvl="1">
              <a:lnSpc>
                <a:spcPct val="150000"/>
              </a:lnSpc>
              <a:buFont typeface="Wingdings" panose="05000000000000000000" pitchFamily="2" charset="2"/>
              <a:buChar char="§"/>
            </a:pPr>
            <a:r>
              <a:rPr lang="tr-TR" sz="2000" dirty="0">
                <a:solidFill>
                  <a:schemeClr val="tx1">
                    <a:lumMod val="85000"/>
                    <a:lumOff val="15000"/>
                  </a:schemeClr>
                </a:solidFill>
              </a:rPr>
              <a:t>Irk ve </a:t>
            </a:r>
          </a:p>
          <a:p>
            <a:pPr lvl="1">
              <a:lnSpc>
                <a:spcPct val="150000"/>
              </a:lnSpc>
              <a:buFont typeface="Wingdings" panose="05000000000000000000" pitchFamily="2" charset="2"/>
              <a:buChar char="§"/>
            </a:pPr>
            <a:r>
              <a:rPr lang="tr-TR" sz="2000" dirty="0">
                <a:solidFill>
                  <a:schemeClr val="tx1">
                    <a:lumMod val="85000"/>
                    <a:lumOff val="15000"/>
                  </a:schemeClr>
                </a:solidFill>
              </a:rPr>
              <a:t>Diyetle alınan et oranıyla ilişkili</a:t>
            </a:r>
          </a:p>
          <a:p>
            <a:endParaRPr lang="tr-TR" dirty="0"/>
          </a:p>
        </p:txBody>
      </p:sp>
    </p:spTree>
    <p:extLst>
      <p:ext uri="{BB962C8B-B14F-4D97-AF65-F5344CB8AC3E}">
        <p14:creationId xmlns:p14="http://schemas.microsoft.com/office/powerpoint/2010/main" val="1653075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95DBBA-0653-4E74-A139-B85F5F5DFBDE}"/>
              </a:ext>
            </a:extLst>
          </p:cNvPr>
          <p:cNvSpPr>
            <a:spLocks noGrp="1"/>
          </p:cNvSpPr>
          <p:nvPr>
            <p:ph type="title"/>
          </p:nvPr>
        </p:nvSpPr>
        <p:spPr/>
        <p:txBody>
          <a:bodyPr/>
          <a:lstStyle/>
          <a:p>
            <a:r>
              <a:rPr lang="tr-TR" b="1" dirty="0">
                <a:solidFill>
                  <a:srgbClr val="FF0000"/>
                </a:solidFill>
                <a:latin typeface="+mn-lt"/>
              </a:rPr>
              <a:t>KAN ÜRE AZOTU VE KREATİNİN</a:t>
            </a:r>
            <a:endParaRPr lang="tr-TR" dirty="0">
              <a:latin typeface="+mn-lt"/>
            </a:endParaRPr>
          </a:p>
        </p:txBody>
      </p:sp>
      <p:sp>
        <p:nvSpPr>
          <p:cNvPr id="3" name="İçerik Yer Tutucusu 2">
            <a:extLst>
              <a:ext uri="{FF2B5EF4-FFF2-40B4-BE49-F238E27FC236}">
                <a16:creationId xmlns:a16="http://schemas.microsoft.com/office/drawing/2014/main" id="{A3AA8A06-78BB-4C00-AF0E-8B682B9ED447}"/>
              </a:ext>
            </a:extLst>
          </p:cNvPr>
          <p:cNvSpPr>
            <a:spLocks noGrp="1"/>
          </p:cNvSpPr>
          <p:nvPr>
            <p:ph idx="1"/>
          </p:nvPr>
        </p:nvSpPr>
        <p:spPr/>
        <p:txBody>
          <a:bodyPr>
            <a:normAutofit/>
          </a:bodyPr>
          <a:lstStyle/>
          <a:p>
            <a:pPr marL="0" indent="0">
              <a:buNone/>
            </a:pPr>
            <a:r>
              <a:rPr lang="tr-TR" sz="2400" dirty="0">
                <a:sym typeface="Wingdings" panose="05000000000000000000" pitchFamily="2" charset="2"/>
              </a:rPr>
              <a:t></a:t>
            </a:r>
            <a:r>
              <a:rPr lang="tr-TR" sz="2400" dirty="0"/>
              <a:t>Böbrek fonksiyonları normalken, </a:t>
            </a:r>
            <a:r>
              <a:rPr lang="tr-TR" sz="2400" dirty="0" err="1"/>
              <a:t>üriner</a:t>
            </a:r>
            <a:r>
              <a:rPr lang="tr-TR" sz="2400" dirty="0"/>
              <a:t> </a:t>
            </a:r>
            <a:r>
              <a:rPr lang="tr-TR" sz="2400" dirty="0" err="1"/>
              <a:t>kreatinin</a:t>
            </a:r>
            <a:r>
              <a:rPr lang="tr-TR" sz="2400" dirty="0"/>
              <a:t> </a:t>
            </a:r>
            <a:r>
              <a:rPr lang="tr-TR" sz="2400" dirty="0" err="1"/>
              <a:t>ekskresyonunun</a:t>
            </a:r>
            <a:r>
              <a:rPr lang="tr-TR" sz="2400" dirty="0"/>
              <a:t> çoğu </a:t>
            </a:r>
            <a:r>
              <a:rPr lang="tr-TR" sz="2400" dirty="0" err="1"/>
              <a:t>glomerüler</a:t>
            </a:r>
            <a:r>
              <a:rPr lang="tr-TR" sz="2400" dirty="0"/>
              <a:t> </a:t>
            </a:r>
            <a:r>
              <a:rPr lang="tr-TR" sz="2400" dirty="0" err="1"/>
              <a:t>filtrasyonla</a:t>
            </a:r>
            <a:r>
              <a:rPr lang="tr-TR" sz="2400" dirty="0"/>
              <a:t>; %5-10 arası </a:t>
            </a:r>
            <a:r>
              <a:rPr lang="tr-TR" sz="2400" dirty="0" err="1"/>
              <a:t>tübüler</a:t>
            </a:r>
            <a:r>
              <a:rPr lang="tr-TR" sz="2400" dirty="0"/>
              <a:t> </a:t>
            </a:r>
            <a:r>
              <a:rPr lang="tr-TR" sz="2400" dirty="0" err="1"/>
              <a:t>sekresyonla</a:t>
            </a:r>
            <a:r>
              <a:rPr lang="tr-TR" sz="2400" dirty="0"/>
              <a:t> olur. </a:t>
            </a:r>
          </a:p>
          <a:p>
            <a:pPr marL="0" indent="0">
              <a:buNone/>
            </a:pPr>
            <a:endParaRPr lang="tr-TR" sz="2400" dirty="0"/>
          </a:p>
          <a:p>
            <a:pPr marL="0" indent="0">
              <a:buNone/>
            </a:pPr>
            <a:r>
              <a:rPr lang="tr-TR" sz="2400" dirty="0">
                <a:sym typeface="Wingdings" panose="05000000000000000000" pitchFamily="2" charset="2"/>
              </a:rPr>
              <a:t></a:t>
            </a:r>
            <a:r>
              <a:rPr lang="tr-TR" sz="2400" dirty="0"/>
              <a:t>GFR düştükçe </a:t>
            </a:r>
            <a:r>
              <a:rPr lang="tr-TR" sz="2400" dirty="0" err="1"/>
              <a:t>kreatinin</a:t>
            </a:r>
            <a:r>
              <a:rPr lang="tr-TR" sz="2400" dirty="0"/>
              <a:t> atılımının daha büyük oranı </a:t>
            </a:r>
            <a:r>
              <a:rPr lang="tr-TR" sz="2400" dirty="0" err="1"/>
              <a:t>tübüler</a:t>
            </a:r>
            <a:r>
              <a:rPr lang="tr-TR" sz="2400" dirty="0"/>
              <a:t> </a:t>
            </a:r>
            <a:r>
              <a:rPr lang="tr-TR" sz="2400" dirty="0" err="1"/>
              <a:t>sekresyonla</a:t>
            </a:r>
            <a:r>
              <a:rPr lang="tr-TR" sz="2400" dirty="0"/>
              <a:t> olur. </a:t>
            </a:r>
          </a:p>
          <a:p>
            <a:pPr marL="0" indent="0">
              <a:buNone/>
            </a:pPr>
            <a:endParaRPr lang="tr-TR" sz="2400" dirty="0"/>
          </a:p>
          <a:p>
            <a:pPr marL="0" indent="0">
              <a:buNone/>
            </a:pPr>
            <a:r>
              <a:rPr lang="tr-TR" sz="2400" dirty="0">
                <a:sym typeface="Wingdings" panose="05000000000000000000" pitchFamily="2" charset="2"/>
              </a:rPr>
              <a:t></a:t>
            </a:r>
            <a:r>
              <a:rPr lang="tr-TR" sz="2400" dirty="0" err="1"/>
              <a:t>Kreatinin</a:t>
            </a:r>
            <a:r>
              <a:rPr lang="tr-TR" sz="2400" dirty="0"/>
              <a:t> düzeyleri böbrek fonksiyonları azaldıkça parabolik</a:t>
            </a:r>
          </a:p>
          <a:p>
            <a:pPr marL="0" indent="0">
              <a:buNone/>
            </a:pPr>
            <a:r>
              <a:rPr lang="tr-TR" sz="2400" dirty="0"/>
              <a:t> bir şekilde yükselir.</a:t>
            </a:r>
            <a:endParaRPr lang="tr-TR" sz="2400" dirty="0">
              <a:solidFill>
                <a:schemeClr val="tx1">
                  <a:lumMod val="85000"/>
                  <a:lumOff val="15000"/>
                </a:schemeClr>
              </a:solidFill>
            </a:endParaRPr>
          </a:p>
          <a:p>
            <a:endParaRPr lang="tr-TR" dirty="0"/>
          </a:p>
          <a:p>
            <a:pPr marL="0" indent="0">
              <a:buNone/>
            </a:pPr>
            <a:endParaRPr lang="tr-TR" dirty="0"/>
          </a:p>
        </p:txBody>
      </p:sp>
      <p:pic>
        <p:nvPicPr>
          <p:cNvPr id="4" name="Resim 3">
            <a:extLst>
              <a:ext uri="{FF2B5EF4-FFF2-40B4-BE49-F238E27FC236}">
                <a16:creationId xmlns:a16="http://schemas.microsoft.com/office/drawing/2014/main" id="{6637C22E-3C8B-49C2-818C-58F88C803E5D}"/>
              </a:ext>
            </a:extLst>
          </p:cNvPr>
          <p:cNvPicPr>
            <a:picLocks noChangeAspect="1"/>
          </p:cNvPicPr>
          <p:nvPr/>
        </p:nvPicPr>
        <p:blipFill>
          <a:blip r:embed="rId3"/>
          <a:stretch>
            <a:fillRect/>
          </a:stretch>
        </p:blipFill>
        <p:spPr>
          <a:xfrm>
            <a:off x="4989576" y="4810379"/>
            <a:ext cx="2212848" cy="1682496"/>
          </a:xfrm>
          <a:prstGeom prst="rect">
            <a:avLst/>
          </a:prstGeom>
        </p:spPr>
      </p:pic>
    </p:spTree>
    <p:extLst>
      <p:ext uri="{BB962C8B-B14F-4D97-AF65-F5344CB8AC3E}">
        <p14:creationId xmlns:p14="http://schemas.microsoft.com/office/powerpoint/2010/main" val="34778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08C088-712B-411B-97B5-A424622CCF23}"/>
              </a:ext>
            </a:extLst>
          </p:cNvPr>
          <p:cNvSpPr>
            <a:spLocks noGrp="1"/>
          </p:cNvSpPr>
          <p:nvPr>
            <p:ph type="title"/>
          </p:nvPr>
        </p:nvSpPr>
        <p:spPr/>
        <p:txBody>
          <a:bodyPr/>
          <a:lstStyle/>
          <a:p>
            <a:r>
              <a:rPr lang="tr-TR" b="1" dirty="0">
                <a:solidFill>
                  <a:srgbClr val="FF0000"/>
                </a:solidFill>
                <a:latin typeface="+mn-lt"/>
              </a:rPr>
              <a:t>KAN ÜRE AZOTU VE KREATİNİN</a:t>
            </a:r>
            <a:endParaRPr lang="tr-TR" dirty="0">
              <a:latin typeface="+mn-lt"/>
            </a:endParaRPr>
          </a:p>
        </p:txBody>
      </p:sp>
      <p:sp>
        <p:nvSpPr>
          <p:cNvPr id="3" name="İçerik Yer Tutucusu 2">
            <a:extLst>
              <a:ext uri="{FF2B5EF4-FFF2-40B4-BE49-F238E27FC236}">
                <a16:creationId xmlns:a16="http://schemas.microsoft.com/office/drawing/2014/main" id="{047D1DFA-F0E1-4AD0-9D66-44036E5F6B28}"/>
              </a:ext>
            </a:extLst>
          </p:cNvPr>
          <p:cNvSpPr>
            <a:spLocks noGrp="1"/>
          </p:cNvSpPr>
          <p:nvPr>
            <p:ph idx="1"/>
          </p:nvPr>
        </p:nvSpPr>
        <p:spPr/>
        <p:txBody>
          <a:bodyPr>
            <a:normAutofit fontScale="77500" lnSpcReduction="20000"/>
          </a:bodyPr>
          <a:lstStyle/>
          <a:p>
            <a:pPr marL="0" indent="0">
              <a:lnSpc>
                <a:spcPct val="150000"/>
              </a:lnSpc>
              <a:buNone/>
            </a:pPr>
            <a:r>
              <a:rPr lang="tr-TR" dirty="0">
                <a:sym typeface="Wingdings" panose="05000000000000000000" pitchFamily="2" charset="2"/>
              </a:rPr>
              <a:t></a:t>
            </a:r>
            <a:r>
              <a:rPr lang="tr-TR" dirty="0"/>
              <a:t>Serum </a:t>
            </a:r>
            <a:r>
              <a:rPr lang="tr-TR" dirty="0" err="1"/>
              <a:t>kreatinini</a:t>
            </a:r>
            <a:r>
              <a:rPr lang="tr-TR" dirty="0"/>
              <a:t> uzun zamandan beri böbrek fonksiyonlarını değerlendirmede kullanılıyor olsa da, </a:t>
            </a:r>
            <a:r>
              <a:rPr lang="tr-TR" dirty="0" err="1"/>
              <a:t>Nationatal</a:t>
            </a:r>
            <a:r>
              <a:rPr lang="tr-TR" dirty="0"/>
              <a:t> </a:t>
            </a:r>
            <a:r>
              <a:rPr lang="tr-TR" dirty="0" err="1"/>
              <a:t>Kidney</a:t>
            </a:r>
            <a:r>
              <a:rPr lang="tr-TR" dirty="0"/>
              <a:t> Foundation (Ulusal Böbrek Vakfı) tarafından hazırlanan güncel kılavuzlar, serum </a:t>
            </a:r>
            <a:r>
              <a:rPr lang="tr-TR" dirty="0" err="1"/>
              <a:t>kreatininden</a:t>
            </a:r>
            <a:r>
              <a:rPr lang="tr-TR" dirty="0"/>
              <a:t> hesaplanmış GFH(</a:t>
            </a:r>
            <a:r>
              <a:rPr lang="tr-TR" dirty="0" err="1"/>
              <a:t>eGFR</a:t>
            </a:r>
            <a:r>
              <a:rPr lang="tr-TR" dirty="0"/>
              <a:t>) kullanımını önermektedir. </a:t>
            </a:r>
          </a:p>
          <a:p>
            <a:pPr marL="0" indent="0">
              <a:lnSpc>
                <a:spcPct val="150000"/>
              </a:lnSpc>
              <a:buNone/>
            </a:pPr>
            <a:endParaRPr lang="tr-TR" dirty="0"/>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err="1">
                <a:solidFill>
                  <a:schemeClr val="tx1">
                    <a:lumMod val="85000"/>
                    <a:lumOff val="15000"/>
                  </a:schemeClr>
                </a:solidFill>
              </a:rPr>
              <a:t>eGFR</a:t>
            </a:r>
            <a:r>
              <a:rPr lang="tr-TR" dirty="0">
                <a:solidFill>
                  <a:schemeClr val="tx1">
                    <a:lumMod val="85000"/>
                    <a:lumOff val="15000"/>
                  </a:schemeClr>
                </a:solidFill>
              </a:rPr>
              <a:t>, ‘’</a:t>
            </a:r>
            <a:r>
              <a:rPr lang="tr-TR" dirty="0" err="1">
                <a:solidFill>
                  <a:schemeClr val="tx1">
                    <a:lumMod val="85000"/>
                    <a:lumOff val="15000"/>
                  </a:schemeClr>
                </a:solidFill>
              </a:rPr>
              <a:t>Renal</a:t>
            </a:r>
            <a:r>
              <a:rPr lang="tr-TR" dirty="0">
                <a:solidFill>
                  <a:schemeClr val="tx1">
                    <a:lumMod val="85000"/>
                    <a:lumOff val="15000"/>
                  </a:schemeClr>
                </a:solidFill>
              </a:rPr>
              <a:t> Hastalıklarda Diyet Modifikasyonu’’/ </a:t>
            </a:r>
            <a:r>
              <a:rPr lang="tr-TR" dirty="0" err="1">
                <a:solidFill>
                  <a:schemeClr val="tx1">
                    <a:lumMod val="85000"/>
                    <a:lumOff val="15000"/>
                  </a:schemeClr>
                </a:solidFill>
              </a:rPr>
              <a:t>Modification</a:t>
            </a:r>
            <a:r>
              <a:rPr lang="tr-TR" dirty="0">
                <a:solidFill>
                  <a:schemeClr val="tx1">
                    <a:lumMod val="85000"/>
                    <a:lumOff val="15000"/>
                  </a:schemeClr>
                </a:solidFill>
              </a:rPr>
              <a:t> of </a:t>
            </a:r>
            <a:r>
              <a:rPr lang="tr-TR" dirty="0" err="1">
                <a:solidFill>
                  <a:schemeClr val="tx1">
                    <a:lumMod val="85000"/>
                    <a:lumOff val="15000"/>
                  </a:schemeClr>
                </a:solidFill>
              </a:rPr>
              <a:t>Diet</a:t>
            </a:r>
            <a:r>
              <a:rPr lang="tr-TR" dirty="0">
                <a:solidFill>
                  <a:schemeClr val="tx1">
                    <a:lumMod val="85000"/>
                    <a:lumOff val="15000"/>
                  </a:schemeClr>
                </a:solidFill>
              </a:rPr>
              <a:t> in </a:t>
            </a:r>
            <a:r>
              <a:rPr lang="tr-TR" dirty="0" err="1">
                <a:solidFill>
                  <a:schemeClr val="tx1">
                    <a:lumMod val="85000"/>
                    <a:lumOff val="15000"/>
                  </a:schemeClr>
                </a:solidFill>
              </a:rPr>
              <a:t>Renal</a:t>
            </a:r>
            <a:r>
              <a:rPr lang="tr-TR" dirty="0">
                <a:solidFill>
                  <a:schemeClr val="tx1">
                    <a:lumMod val="85000"/>
                    <a:lumOff val="15000"/>
                  </a:schemeClr>
                </a:solidFill>
              </a:rPr>
              <a:t> </a:t>
            </a:r>
            <a:r>
              <a:rPr lang="tr-TR" dirty="0" err="1">
                <a:solidFill>
                  <a:schemeClr val="tx1">
                    <a:lumMod val="85000"/>
                    <a:lumOff val="15000"/>
                  </a:schemeClr>
                </a:solidFill>
              </a:rPr>
              <a:t>Disease</a:t>
            </a:r>
            <a:r>
              <a:rPr lang="tr-TR" dirty="0">
                <a:solidFill>
                  <a:schemeClr val="tx1">
                    <a:lumMod val="85000"/>
                    <a:lumOff val="15000"/>
                  </a:schemeClr>
                </a:solidFill>
              </a:rPr>
              <a:t> (MDRD) denklemiyle hesaplanmakta</a:t>
            </a:r>
          </a:p>
          <a:p>
            <a:pPr lvl="1">
              <a:lnSpc>
                <a:spcPct val="150000"/>
              </a:lnSpc>
              <a:buFont typeface="Wingdings" panose="05000000000000000000" pitchFamily="2" charset="2"/>
              <a:buChar char="§"/>
            </a:pPr>
            <a:r>
              <a:rPr lang="tr-TR" dirty="0">
                <a:solidFill>
                  <a:schemeClr val="tx1">
                    <a:lumMod val="85000"/>
                    <a:lumOff val="15000"/>
                  </a:schemeClr>
                </a:solidFill>
              </a:rPr>
              <a:t>Bu denklem; yaş, cinsiyet ve  serum kreatinin kullanarak tahmini </a:t>
            </a:r>
            <a:r>
              <a:rPr lang="tr-TR" dirty="0" err="1">
                <a:solidFill>
                  <a:schemeClr val="tx1">
                    <a:lumMod val="85000"/>
                    <a:lumOff val="15000"/>
                  </a:schemeClr>
                </a:solidFill>
              </a:rPr>
              <a:t>GFR’nin</a:t>
            </a:r>
            <a:r>
              <a:rPr lang="tr-TR" dirty="0">
                <a:solidFill>
                  <a:schemeClr val="tx1">
                    <a:lumMod val="85000"/>
                    <a:lumOff val="15000"/>
                  </a:schemeClr>
                </a:solidFill>
              </a:rPr>
              <a:t> hesaplanmasını sağlar ve </a:t>
            </a:r>
            <a:r>
              <a:rPr lang="tr-TR" dirty="0" err="1">
                <a:solidFill>
                  <a:schemeClr val="tx1">
                    <a:lumMod val="85000"/>
                    <a:lumOff val="15000"/>
                  </a:schemeClr>
                </a:solidFill>
              </a:rPr>
              <a:t>GFR’yi</a:t>
            </a:r>
            <a:r>
              <a:rPr lang="tr-TR" dirty="0">
                <a:solidFill>
                  <a:schemeClr val="tx1">
                    <a:lumMod val="85000"/>
                    <a:lumOff val="15000"/>
                  </a:schemeClr>
                </a:solidFill>
              </a:rPr>
              <a:t> </a:t>
            </a:r>
            <a:r>
              <a:rPr lang="tr-TR" dirty="0" err="1">
                <a:solidFill>
                  <a:schemeClr val="tx1">
                    <a:lumMod val="85000"/>
                    <a:lumOff val="15000"/>
                  </a:schemeClr>
                </a:solidFill>
              </a:rPr>
              <a:t>mL</a:t>
            </a:r>
            <a:r>
              <a:rPr lang="tr-TR" dirty="0">
                <a:solidFill>
                  <a:schemeClr val="tx1">
                    <a:lumMod val="85000"/>
                    <a:lumOff val="15000"/>
                  </a:schemeClr>
                </a:solidFill>
              </a:rPr>
              <a:t>/dk/1,73m² cinsinden verir</a:t>
            </a:r>
          </a:p>
          <a:p>
            <a:endParaRPr lang="tr-TR" dirty="0"/>
          </a:p>
        </p:txBody>
      </p:sp>
    </p:spTree>
    <p:extLst>
      <p:ext uri="{BB962C8B-B14F-4D97-AF65-F5344CB8AC3E}">
        <p14:creationId xmlns:p14="http://schemas.microsoft.com/office/powerpoint/2010/main" val="2121578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786BBF-CE97-4D53-B41A-A9EDE1DF3FEC}"/>
              </a:ext>
            </a:extLst>
          </p:cNvPr>
          <p:cNvSpPr>
            <a:spLocks noGrp="1"/>
          </p:cNvSpPr>
          <p:nvPr>
            <p:ph type="title"/>
          </p:nvPr>
        </p:nvSpPr>
        <p:spPr/>
        <p:txBody>
          <a:bodyPr/>
          <a:lstStyle/>
          <a:p>
            <a:r>
              <a:rPr lang="tr-TR" b="1" dirty="0">
                <a:solidFill>
                  <a:srgbClr val="FF0000"/>
                </a:solidFill>
                <a:latin typeface="+mn-lt"/>
              </a:rPr>
              <a:t>ALBÜMİN</a:t>
            </a:r>
          </a:p>
        </p:txBody>
      </p:sp>
      <p:sp>
        <p:nvSpPr>
          <p:cNvPr id="3" name="İçerik Yer Tutucusu 2">
            <a:extLst>
              <a:ext uri="{FF2B5EF4-FFF2-40B4-BE49-F238E27FC236}">
                <a16:creationId xmlns:a16="http://schemas.microsoft.com/office/drawing/2014/main" id="{AB9A3EF5-1F8E-4E2B-9538-EA60D4D35B3A}"/>
              </a:ext>
            </a:extLst>
          </p:cNvPr>
          <p:cNvSpPr>
            <a:spLocks noGrp="1"/>
          </p:cNvSpPr>
          <p:nvPr>
            <p:ph idx="1"/>
          </p:nvPr>
        </p:nvSpPr>
        <p:spPr/>
        <p:txBody>
          <a:bodyPr/>
          <a:lstStyle/>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Çoğunluğu karaciğerde üretilen ve </a:t>
            </a:r>
            <a:r>
              <a:rPr lang="tr-TR" dirty="0" err="1">
                <a:solidFill>
                  <a:schemeClr val="tx1">
                    <a:lumMod val="85000"/>
                    <a:lumOff val="15000"/>
                  </a:schemeClr>
                </a:solidFill>
              </a:rPr>
              <a:t>osmotik</a:t>
            </a:r>
            <a:r>
              <a:rPr lang="tr-TR" dirty="0">
                <a:solidFill>
                  <a:schemeClr val="tx1">
                    <a:lumMod val="85000"/>
                    <a:lumOff val="15000"/>
                  </a:schemeClr>
                </a:solidFill>
              </a:rPr>
              <a:t> basıncı sağlayan taşıyıcı protein</a:t>
            </a:r>
          </a:p>
          <a:p>
            <a:pPr lvl="1">
              <a:lnSpc>
                <a:spcPct val="150000"/>
              </a:lnSpc>
              <a:buFont typeface="Wingdings" panose="05000000000000000000" pitchFamily="2" charset="2"/>
              <a:buChar char="§"/>
            </a:pPr>
            <a:r>
              <a:rPr lang="tr-TR" dirty="0">
                <a:solidFill>
                  <a:schemeClr val="tx1">
                    <a:lumMod val="85000"/>
                    <a:lumOff val="15000"/>
                  </a:schemeClr>
                </a:solidFill>
              </a:rPr>
              <a:t>Yarı-ömrü uzundur (20 gün) </a:t>
            </a:r>
          </a:p>
          <a:p>
            <a:pPr lvl="1">
              <a:lnSpc>
                <a:spcPct val="150000"/>
              </a:lnSpc>
              <a:buFont typeface="Wingdings" panose="05000000000000000000" pitchFamily="2" charset="2"/>
              <a:buChar char="§"/>
            </a:pPr>
            <a:r>
              <a:rPr lang="tr-TR" dirty="0">
                <a:solidFill>
                  <a:schemeClr val="tx1">
                    <a:lumMod val="85000"/>
                    <a:lumOff val="15000"/>
                  </a:schemeClr>
                </a:solidFill>
              </a:rPr>
              <a:t>Doğumdan sonra bir yaşına kadar yükselir.</a:t>
            </a:r>
          </a:p>
          <a:p>
            <a:pPr lvl="1">
              <a:lnSpc>
                <a:spcPct val="150000"/>
              </a:lnSpc>
              <a:buFont typeface="Wingdings" panose="05000000000000000000" pitchFamily="2" charset="2"/>
              <a:buChar char="§"/>
            </a:pPr>
            <a:r>
              <a:rPr lang="tr-TR" dirty="0">
                <a:solidFill>
                  <a:schemeClr val="tx1">
                    <a:lumMod val="85000"/>
                    <a:lumOff val="15000"/>
                  </a:schemeClr>
                </a:solidFill>
              </a:rPr>
              <a:t>3,5-5,5 gr/</a:t>
            </a:r>
            <a:r>
              <a:rPr lang="tr-TR" dirty="0" err="1">
                <a:solidFill>
                  <a:schemeClr val="tx1">
                    <a:lumMod val="85000"/>
                    <a:lumOff val="15000"/>
                  </a:schemeClr>
                </a:solidFill>
              </a:rPr>
              <a:t>dL</a:t>
            </a:r>
            <a:r>
              <a:rPr lang="tr-TR" dirty="0">
                <a:solidFill>
                  <a:schemeClr val="tx1">
                    <a:lumMod val="85000"/>
                    <a:lumOff val="15000"/>
                  </a:schemeClr>
                </a:solidFill>
              </a:rPr>
              <a:t> düzeylerinde tüm yetişkin yaşamı boyunca sabit </a:t>
            </a:r>
          </a:p>
          <a:p>
            <a:endParaRPr lang="tr-TR" dirty="0"/>
          </a:p>
        </p:txBody>
      </p:sp>
    </p:spTree>
    <p:extLst>
      <p:ext uri="{BB962C8B-B14F-4D97-AF65-F5344CB8AC3E}">
        <p14:creationId xmlns:p14="http://schemas.microsoft.com/office/powerpoint/2010/main" val="1195297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291EF8-98F0-4DDC-8715-3E2EEBD2630D}"/>
              </a:ext>
            </a:extLst>
          </p:cNvPr>
          <p:cNvSpPr>
            <a:spLocks noGrp="1"/>
          </p:cNvSpPr>
          <p:nvPr>
            <p:ph type="title"/>
          </p:nvPr>
        </p:nvSpPr>
        <p:spPr/>
        <p:txBody>
          <a:bodyPr/>
          <a:lstStyle/>
          <a:p>
            <a:r>
              <a:rPr lang="tr-TR" b="1" dirty="0">
                <a:solidFill>
                  <a:srgbClr val="FF0000"/>
                </a:solidFill>
                <a:latin typeface="+mn-lt"/>
              </a:rPr>
              <a:t>ALBÜMİN</a:t>
            </a:r>
            <a:endParaRPr lang="tr-TR" dirty="0">
              <a:latin typeface="+mn-lt"/>
            </a:endParaRPr>
          </a:p>
        </p:txBody>
      </p:sp>
      <p:sp>
        <p:nvSpPr>
          <p:cNvPr id="3" name="İçerik Yer Tutucusu 2">
            <a:extLst>
              <a:ext uri="{FF2B5EF4-FFF2-40B4-BE49-F238E27FC236}">
                <a16:creationId xmlns:a16="http://schemas.microsoft.com/office/drawing/2014/main" id="{27C8DCF9-B11B-440E-AF00-6C60F8766529}"/>
              </a:ext>
            </a:extLst>
          </p:cNvPr>
          <p:cNvSpPr>
            <a:spLocks noGrp="1"/>
          </p:cNvSpPr>
          <p:nvPr>
            <p:ph idx="1"/>
          </p:nvPr>
        </p:nvSpPr>
        <p:spPr/>
        <p:txBody>
          <a:bodyPr/>
          <a:lstStyle/>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Albümin düzeyleri azalır;</a:t>
            </a:r>
          </a:p>
          <a:p>
            <a:pPr lvl="1">
              <a:lnSpc>
                <a:spcPct val="150000"/>
              </a:lnSpc>
              <a:buFont typeface="Wingdings" panose="05000000000000000000" pitchFamily="2" charset="2"/>
              <a:buChar char="§"/>
            </a:pPr>
            <a:r>
              <a:rPr lang="tr-TR" dirty="0">
                <a:solidFill>
                  <a:schemeClr val="tx1">
                    <a:lumMod val="85000"/>
                    <a:lumOff val="15000"/>
                  </a:schemeClr>
                </a:solidFill>
              </a:rPr>
              <a:t>İlerlemiş karaciğer hastalıkları </a:t>
            </a:r>
          </a:p>
          <a:p>
            <a:pPr lvl="1">
              <a:lnSpc>
                <a:spcPct val="150000"/>
              </a:lnSpc>
              <a:buFont typeface="Wingdings" panose="05000000000000000000" pitchFamily="2" charset="2"/>
              <a:buChar char="§"/>
            </a:pPr>
            <a:r>
              <a:rPr lang="tr-TR" dirty="0" err="1">
                <a:solidFill>
                  <a:schemeClr val="tx1">
                    <a:lumMod val="85000"/>
                    <a:lumOff val="15000"/>
                  </a:schemeClr>
                </a:solidFill>
              </a:rPr>
              <a:t>Nefrotik</a:t>
            </a:r>
            <a:r>
              <a:rPr lang="tr-TR" dirty="0">
                <a:solidFill>
                  <a:schemeClr val="tx1">
                    <a:lumMod val="85000"/>
                    <a:lumOff val="15000"/>
                  </a:schemeClr>
                </a:solidFill>
              </a:rPr>
              <a:t> sendrom</a:t>
            </a:r>
          </a:p>
          <a:p>
            <a:pPr lvl="1">
              <a:lnSpc>
                <a:spcPct val="150000"/>
              </a:lnSpc>
              <a:buFont typeface="Wingdings" panose="05000000000000000000" pitchFamily="2" charset="2"/>
              <a:buChar char="§"/>
            </a:pPr>
            <a:r>
              <a:rPr lang="tr-TR" dirty="0">
                <a:solidFill>
                  <a:schemeClr val="tx1">
                    <a:lumMod val="85000"/>
                    <a:lumOff val="15000"/>
                  </a:schemeClr>
                </a:solidFill>
              </a:rPr>
              <a:t>Protein kaybettiren </a:t>
            </a:r>
            <a:r>
              <a:rPr lang="tr-TR" dirty="0" err="1">
                <a:solidFill>
                  <a:schemeClr val="tx1">
                    <a:lumMod val="85000"/>
                    <a:lumOff val="15000"/>
                  </a:schemeClr>
                </a:solidFill>
              </a:rPr>
              <a:t>enteropati</a:t>
            </a:r>
            <a:r>
              <a:rPr lang="tr-TR" dirty="0">
                <a:solidFill>
                  <a:schemeClr val="tx1">
                    <a:lumMod val="85000"/>
                    <a:lumOff val="15000"/>
                  </a:schemeClr>
                </a:solidFill>
              </a:rPr>
              <a:t> </a:t>
            </a:r>
          </a:p>
          <a:p>
            <a:pPr lvl="1">
              <a:lnSpc>
                <a:spcPct val="150000"/>
              </a:lnSpc>
              <a:buFont typeface="Wingdings" panose="05000000000000000000" pitchFamily="2" charset="2"/>
              <a:buChar char="§"/>
            </a:pPr>
            <a:r>
              <a:rPr lang="tr-TR" dirty="0" err="1">
                <a:solidFill>
                  <a:schemeClr val="tx1">
                    <a:lumMod val="85000"/>
                    <a:lumOff val="15000"/>
                  </a:schemeClr>
                </a:solidFill>
              </a:rPr>
              <a:t>Malnutrisyon</a:t>
            </a:r>
            <a:r>
              <a:rPr lang="tr-TR" dirty="0">
                <a:solidFill>
                  <a:schemeClr val="tx1">
                    <a:lumMod val="85000"/>
                    <a:lumOff val="15000"/>
                  </a:schemeClr>
                </a:solidFill>
              </a:rPr>
              <a:t> ve bazı </a:t>
            </a:r>
            <a:r>
              <a:rPr lang="tr-TR" dirty="0" err="1">
                <a:solidFill>
                  <a:schemeClr val="tx1">
                    <a:lumMod val="85000"/>
                    <a:lumOff val="15000"/>
                  </a:schemeClr>
                </a:solidFill>
              </a:rPr>
              <a:t>enflamatuar</a:t>
            </a:r>
            <a:r>
              <a:rPr lang="tr-TR" dirty="0">
                <a:solidFill>
                  <a:schemeClr val="tx1">
                    <a:lumMod val="85000"/>
                    <a:lumOff val="15000"/>
                  </a:schemeClr>
                </a:solidFill>
              </a:rPr>
              <a:t> hastalıklarda </a:t>
            </a:r>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Serum albümininin yükselmesi ise </a:t>
            </a:r>
            <a:r>
              <a:rPr lang="tr-TR" dirty="0" err="1">
                <a:solidFill>
                  <a:schemeClr val="tx1">
                    <a:lumMod val="85000"/>
                    <a:lumOff val="15000"/>
                  </a:schemeClr>
                </a:solidFill>
              </a:rPr>
              <a:t>dehidratasyon</a:t>
            </a:r>
            <a:r>
              <a:rPr lang="tr-TR" dirty="0">
                <a:solidFill>
                  <a:schemeClr val="tx1">
                    <a:lumMod val="85000"/>
                    <a:lumOff val="15000"/>
                  </a:schemeClr>
                </a:solidFill>
              </a:rPr>
              <a:t> dışında nadir</a:t>
            </a:r>
          </a:p>
          <a:p>
            <a:endParaRPr lang="tr-TR" dirty="0"/>
          </a:p>
        </p:txBody>
      </p:sp>
    </p:spTree>
    <p:extLst>
      <p:ext uri="{BB962C8B-B14F-4D97-AF65-F5344CB8AC3E}">
        <p14:creationId xmlns:p14="http://schemas.microsoft.com/office/powerpoint/2010/main" val="1957973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DF55A7-79BC-4168-B49D-9CFD1F5BBB4C}"/>
              </a:ext>
            </a:extLst>
          </p:cNvPr>
          <p:cNvSpPr>
            <a:spLocks noGrp="1"/>
          </p:cNvSpPr>
          <p:nvPr>
            <p:ph type="title"/>
          </p:nvPr>
        </p:nvSpPr>
        <p:spPr/>
        <p:txBody>
          <a:bodyPr/>
          <a:lstStyle/>
          <a:p>
            <a:r>
              <a:rPr lang="tr-TR" b="1" dirty="0">
                <a:solidFill>
                  <a:srgbClr val="FF0000"/>
                </a:solidFill>
                <a:latin typeface="+mn-lt"/>
              </a:rPr>
              <a:t>ALBÜMİN</a:t>
            </a:r>
            <a:endParaRPr lang="tr-TR" dirty="0">
              <a:latin typeface="+mn-lt"/>
            </a:endParaRPr>
          </a:p>
        </p:txBody>
      </p:sp>
      <p:sp>
        <p:nvSpPr>
          <p:cNvPr id="3" name="İçerik Yer Tutucusu 2">
            <a:extLst>
              <a:ext uri="{FF2B5EF4-FFF2-40B4-BE49-F238E27FC236}">
                <a16:creationId xmlns:a16="http://schemas.microsoft.com/office/drawing/2014/main" id="{297182AD-07B5-4A75-8FA1-FF7B18FB4D9C}"/>
              </a:ext>
            </a:extLst>
          </p:cNvPr>
          <p:cNvSpPr>
            <a:spLocks noGrp="1"/>
          </p:cNvSpPr>
          <p:nvPr>
            <p:ph idx="1"/>
          </p:nvPr>
        </p:nvSpPr>
        <p:spPr>
          <a:xfrm>
            <a:off x="838200" y="1825625"/>
            <a:ext cx="6047232" cy="4351338"/>
          </a:xfrm>
        </p:spPr>
        <p:txBody>
          <a:bodyPr>
            <a:normAutofit fontScale="92500" lnSpcReduction="20000"/>
          </a:bodyPr>
          <a:lstStyle/>
          <a:p>
            <a:pPr marL="0" indent="0">
              <a:buNone/>
            </a:pPr>
            <a:r>
              <a:rPr lang="tr-TR" dirty="0">
                <a:sym typeface="Wingdings" panose="05000000000000000000" pitchFamily="2" charset="2"/>
              </a:rPr>
              <a:t></a:t>
            </a:r>
            <a:r>
              <a:rPr lang="tr-TR" dirty="0"/>
              <a:t>Ciddi akut enfeksiyon varlığında albümin üretiminin azalmasıyla birlikte artmış yıkım serum albümin düzeyinde 12-36. saat içinde düşmeye neden olarak en düşük değerine yaklaşık beş günde ulaşır. </a:t>
            </a:r>
          </a:p>
          <a:p>
            <a:pPr marL="0" indent="0">
              <a:buNone/>
            </a:pPr>
            <a:endParaRPr lang="tr-TR" dirty="0"/>
          </a:p>
          <a:p>
            <a:pPr marL="0" indent="0">
              <a:buNone/>
            </a:pPr>
            <a:r>
              <a:rPr lang="tr-TR" dirty="0">
                <a:sym typeface="Wingdings" panose="05000000000000000000" pitchFamily="2" charset="2"/>
              </a:rPr>
              <a:t></a:t>
            </a:r>
            <a:r>
              <a:rPr lang="tr-TR" dirty="0" err="1"/>
              <a:t>Malnutrisyon</a:t>
            </a:r>
            <a:r>
              <a:rPr lang="tr-TR" dirty="0"/>
              <a:t> için bir belirteç olarak albümin düzeyleri nispeten geç düşer.</a:t>
            </a:r>
          </a:p>
          <a:p>
            <a:pPr marL="0" indent="0">
              <a:buNone/>
            </a:pPr>
            <a:endParaRPr lang="tr-TR" dirty="0"/>
          </a:p>
          <a:p>
            <a:pPr marL="0" indent="0">
              <a:buNone/>
            </a:pPr>
            <a:r>
              <a:rPr lang="tr-TR" dirty="0">
                <a:sym typeface="Wingdings" panose="05000000000000000000" pitchFamily="2" charset="2"/>
              </a:rPr>
              <a:t></a:t>
            </a:r>
            <a:r>
              <a:rPr lang="tr-TR" dirty="0"/>
              <a:t>Albümin düzeyi en çok ödem, karaciğer hastalıkları ve </a:t>
            </a:r>
            <a:r>
              <a:rPr lang="tr-TR" dirty="0" err="1"/>
              <a:t>proteinürinin</a:t>
            </a:r>
            <a:r>
              <a:rPr lang="tr-TR" dirty="0"/>
              <a:t> değerlendirilmesinde yardımcıdır. </a:t>
            </a:r>
          </a:p>
          <a:p>
            <a:endParaRPr lang="tr-TR" dirty="0"/>
          </a:p>
        </p:txBody>
      </p:sp>
      <p:pic>
        <p:nvPicPr>
          <p:cNvPr id="4" name="Resim 3">
            <a:extLst>
              <a:ext uri="{FF2B5EF4-FFF2-40B4-BE49-F238E27FC236}">
                <a16:creationId xmlns:a16="http://schemas.microsoft.com/office/drawing/2014/main" id="{0BF27D44-A7AB-4FDC-84DE-F97C5C739EAF}"/>
              </a:ext>
            </a:extLst>
          </p:cNvPr>
          <p:cNvPicPr>
            <a:picLocks noChangeAspect="1"/>
          </p:cNvPicPr>
          <p:nvPr/>
        </p:nvPicPr>
        <p:blipFill>
          <a:blip r:embed="rId2"/>
          <a:stretch>
            <a:fillRect/>
          </a:stretch>
        </p:blipFill>
        <p:spPr>
          <a:xfrm>
            <a:off x="7583270" y="4119408"/>
            <a:ext cx="3554276" cy="1792379"/>
          </a:xfrm>
          <a:prstGeom prst="rect">
            <a:avLst/>
          </a:prstGeom>
        </p:spPr>
      </p:pic>
      <p:pic>
        <p:nvPicPr>
          <p:cNvPr id="5" name="Resim 4">
            <a:extLst>
              <a:ext uri="{FF2B5EF4-FFF2-40B4-BE49-F238E27FC236}">
                <a16:creationId xmlns:a16="http://schemas.microsoft.com/office/drawing/2014/main" id="{1E1C65E1-7566-4ADB-81B6-9B8443233A21}"/>
              </a:ext>
            </a:extLst>
          </p:cNvPr>
          <p:cNvPicPr>
            <a:picLocks noChangeAspect="1"/>
          </p:cNvPicPr>
          <p:nvPr/>
        </p:nvPicPr>
        <p:blipFill>
          <a:blip r:embed="rId3"/>
          <a:stretch>
            <a:fillRect/>
          </a:stretch>
        </p:blipFill>
        <p:spPr>
          <a:xfrm>
            <a:off x="8028432" y="1531620"/>
            <a:ext cx="2532888" cy="1897380"/>
          </a:xfrm>
          <a:prstGeom prst="rect">
            <a:avLst/>
          </a:prstGeom>
        </p:spPr>
      </p:pic>
    </p:spTree>
    <p:extLst>
      <p:ext uri="{BB962C8B-B14F-4D97-AF65-F5344CB8AC3E}">
        <p14:creationId xmlns:p14="http://schemas.microsoft.com/office/powerpoint/2010/main" val="2980856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D3212C83-9E6A-431D-97A5-A4A9B41334CE}"/>
              </a:ext>
            </a:extLst>
          </p:cNvPr>
          <p:cNvSpPr>
            <a:spLocks noGrp="1"/>
          </p:cNvSpPr>
          <p:nvPr>
            <p:ph idx="1"/>
          </p:nvPr>
        </p:nvSpPr>
        <p:spPr>
          <a:xfrm>
            <a:off x="2204625" y="1800444"/>
            <a:ext cx="7408863" cy="1368425"/>
          </a:xfrm>
        </p:spPr>
        <p:txBody>
          <a:bodyPr rtlCol="0">
            <a:normAutofit/>
          </a:bodyPr>
          <a:lstStyle/>
          <a:p>
            <a:pPr marL="0" indent="0">
              <a:buNone/>
              <a:defRPr/>
            </a:pPr>
            <a:r>
              <a:rPr lang="tr-TR" dirty="0"/>
              <a:t>Belirlenen süreler içerisinde </a:t>
            </a:r>
            <a:r>
              <a:rPr lang="tr-TR" dirty="0" err="1"/>
              <a:t>klinisyen</a:t>
            </a:r>
            <a:r>
              <a:rPr lang="tr-TR" dirty="0"/>
              <a:t> tarafından yapılabilecek gereksiz test istemini azaltmak amaçlı kullanılan uyarı sistemidir.</a:t>
            </a:r>
          </a:p>
          <a:p>
            <a:pPr marL="0" indent="0">
              <a:buNone/>
              <a:defRPr/>
            </a:pPr>
            <a:endParaRPr lang="tr-TR" dirty="0"/>
          </a:p>
        </p:txBody>
      </p:sp>
      <p:sp>
        <p:nvSpPr>
          <p:cNvPr id="36867" name="Unvan 2">
            <a:extLst>
              <a:ext uri="{FF2B5EF4-FFF2-40B4-BE49-F238E27FC236}">
                <a16:creationId xmlns:a16="http://schemas.microsoft.com/office/drawing/2014/main" id="{401FDB7E-149D-4CE6-8D8A-60AC97FA0C71}"/>
              </a:ext>
            </a:extLst>
          </p:cNvPr>
          <p:cNvSpPr>
            <a:spLocks noGrp="1"/>
          </p:cNvSpPr>
          <p:nvPr>
            <p:ph type="title"/>
          </p:nvPr>
        </p:nvSpPr>
        <p:spPr>
          <a:xfrm>
            <a:off x="531336" y="382588"/>
            <a:ext cx="10515600" cy="1325563"/>
          </a:xfrm>
        </p:spPr>
        <p:txBody>
          <a:bodyPr/>
          <a:lstStyle/>
          <a:p>
            <a:pPr algn="ctr"/>
            <a:r>
              <a:rPr lang="tr-TR" altLang="tr-TR" b="1" dirty="0">
                <a:solidFill>
                  <a:srgbClr val="FF0000"/>
                </a:solidFill>
                <a:latin typeface="+mn-lt"/>
              </a:rPr>
              <a:t>Test İstemi Uyarı Sistemi </a:t>
            </a:r>
            <a:endParaRPr lang="tr-TR" altLang="tr-TR" dirty="0">
              <a:solidFill>
                <a:srgbClr val="FF0000"/>
              </a:solidFill>
              <a:latin typeface="+mn-lt"/>
            </a:endParaRPr>
          </a:p>
        </p:txBody>
      </p:sp>
      <p:sp>
        <p:nvSpPr>
          <p:cNvPr id="36869" name="Dikdörtgen 4">
            <a:extLst>
              <a:ext uri="{FF2B5EF4-FFF2-40B4-BE49-F238E27FC236}">
                <a16:creationId xmlns:a16="http://schemas.microsoft.com/office/drawing/2014/main" id="{5ECDBDF0-F7E7-482A-93F1-346609649718}"/>
              </a:ext>
            </a:extLst>
          </p:cNvPr>
          <p:cNvSpPr>
            <a:spLocks noChangeArrowheads="1"/>
          </p:cNvSpPr>
          <p:nvPr/>
        </p:nvSpPr>
        <p:spPr bwMode="auto">
          <a:xfrm flipH="1">
            <a:off x="9840913" y="3659189"/>
            <a:ext cx="532280" cy="130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tr-TR" altLang="tr-TR" sz="4000" b="1" dirty="0">
                <a:solidFill>
                  <a:schemeClr val="bg1"/>
                </a:solidFill>
                <a:latin typeface="Candara" panose="020E0502030303020204" pitchFamily="34" charset="0"/>
              </a:rPr>
              <a:t>Test İstem Periyodu Listesi</a:t>
            </a:r>
            <a:endParaRPr lang="tr-TR" altLang="tr-TR" sz="4000" dirty="0">
              <a:solidFill>
                <a:schemeClr val="bg1"/>
              </a:solidFill>
              <a:latin typeface="Candara" panose="020E0502030303020204" pitchFamily="34" charset="0"/>
            </a:endParaRPr>
          </a:p>
        </p:txBody>
      </p:sp>
      <p:pic>
        <p:nvPicPr>
          <p:cNvPr id="3" name="Resim 2">
            <a:extLst>
              <a:ext uri="{FF2B5EF4-FFF2-40B4-BE49-F238E27FC236}">
                <a16:creationId xmlns:a16="http://schemas.microsoft.com/office/drawing/2014/main" id="{398AD6C3-6320-1F8F-AAE1-8CCD4C7A9DA3}"/>
              </a:ext>
            </a:extLst>
          </p:cNvPr>
          <p:cNvPicPr>
            <a:picLocks noChangeAspect="1"/>
          </p:cNvPicPr>
          <p:nvPr/>
        </p:nvPicPr>
        <p:blipFill>
          <a:blip r:embed="rId3"/>
          <a:stretch>
            <a:fillRect/>
          </a:stretch>
        </p:blipFill>
        <p:spPr>
          <a:xfrm>
            <a:off x="1729886" y="3689132"/>
            <a:ext cx="8358340" cy="205453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DEBEA8-8939-4B6D-9C0F-70D577B0256D}"/>
              </a:ext>
            </a:extLst>
          </p:cNvPr>
          <p:cNvSpPr>
            <a:spLocks noGrp="1"/>
          </p:cNvSpPr>
          <p:nvPr>
            <p:ph type="title"/>
          </p:nvPr>
        </p:nvSpPr>
        <p:spPr/>
        <p:txBody>
          <a:bodyPr/>
          <a:lstStyle/>
          <a:p>
            <a:r>
              <a:rPr lang="tr-TR" b="1" dirty="0">
                <a:solidFill>
                  <a:srgbClr val="FF0000"/>
                </a:solidFill>
                <a:latin typeface="+mn-lt"/>
              </a:rPr>
              <a:t>ALBÜMİN</a:t>
            </a:r>
            <a:endParaRPr lang="tr-TR" dirty="0">
              <a:latin typeface="+mn-lt"/>
            </a:endParaRPr>
          </a:p>
        </p:txBody>
      </p:sp>
      <p:sp>
        <p:nvSpPr>
          <p:cNvPr id="3" name="İçerik Yer Tutucusu 2">
            <a:extLst>
              <a:ext uri="{FF2B5EF4-FFF2-40B4-BE49-F238E27FC236}">
                <a16:creationId xmlns:a16="http://schemas.microsoft.com/office/drawing/2014/main" id="{EE3105D7-3EBE-4F99-BAF7-90839A81E792}"/>
              </a:ext>
            </a:extLst>
          </p:cNvPr>
          <p:cNvSpPr>
            <a:spLocks noGrp="1"/>
          </p:cNvSpPr>
          <p:nvPr>
            <p:ph idx="1"/>
          </p:nvPr>
        </p:nvSpPr>
        <p:spPr/>
        <p:txBody>
          <a:bodyPr>
            <a:normAutofit fontScale="70000" lnSpcReduction="20000"/>
          </a:bodyPr>
          <a:lstStyle/>
          <a:p>
            <a:pPr marL="0" indent="0">
              <a:buNone/>
            </a:pPr>
            <a:r>
              <a:rPr lang="tr-TR" dirty="0">
                <a:sym typeface="Wingdings" panose="05000000000000000000" pitchFamily="2" charset="2"/>
              </a:rPr>
              <a:t></a:t>
            </a:r>
            <a:r>
              <a:rPr lang="tr-TR" dirty="0"/>
              <a:t>Böbreklerde filtre edilen albüminin çoğu geri emilir, bu yüzden idrarda belirgin albümin varlığı anormal </a:t>
            </a:r>
            <a:r>
              <a:rPr lang="tr-TR" dirty="0" err="1"/>
              <a:t>renal</a:t>
            </a:r>
            <a:r>
              <a:rPr lang="tr-TR" dirty="0"/>
              <a:t> fonksiyonun işaretidir.</a:t>
            </a:r>
          </a:p>
          <a:p>
            <a:pPr marL="0" indent="0">
              <a:buNone/>
            </a:pPr>
            <a:r>
              <a:rPr lang="tr-TR" dirty="0"/>
              <a:t> </a:t>
            </a:r>
          </a:p>
          <a:p>
            <a:pPr marL="0" indent="0">
              <a:buNone/>
            </a:pPr>
            <a:r>
              <a:rPr lang="tr-TR" dirty="0">
                <a:sym typeface="Wingdings" panose="05000000000000000000" pitchFamily="2" charset="2"/>
              </a:rPr>
              <a:t></a:t>
            </a:r>
            <a:r>
              <a:rPr lang="tr-TR" dirty="0" err="1"/>
              <a:t>Üriner</a:t>
            </a:r>
            <a:r>
              <a:rPr lang="tr-TR" dirty="0"/>
              <a:t> albümin; spot idrar örneğinde idrar </a:t>
            </a:r>
            <a:r>
              <a:rPr lang="tr-TR" dirty="0" err="1"/>
              <a:t>kreatinini</a:t>
            </a:r>
            <a:r>
              <a:rPr lang="tr-TR" dirty="0"/>
              <a:t> olarak düzeltilerek ya da 24 saatlik idrar toplanarak ölçülebilir.</a:t>
            </a:r>
          </a:p>
          <a:p>
            <a:pPr marL="0" indent="0">
              <a:buNone/>
            </a:pPr>
            <a:endParaRPr lang="tr-TR" dirty="0"/>
          </a:p>
          <a:p>
            <a:pPr marL="0" indent="0">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24 saatlik idrar albümin </a:t>
            </a:r>
            <a:r>
              <a:rPr lang="tr-TR" dirty="0" err="1">
                <a:solidFill>
                  <a:schemeClr val="tx1">
                    <a:lumMod val="85000"/>
                    <a:lumOff val="15000"/>
                  </a:schemeClr>
                </a:solidFill>
              </a:rPr>
              <a:t>ekskresyonu</a:t>
            </a:r>
            <a:r>
              <a:rPr lang="tr-TR" dirty="0">
                <a:solidFill>
                  <a:schemeClr val="tx1">
                    <a:lumMod val="85000"/>
                    <a:lumOff val="15000"/>
                  </a:schemeClr>
                </a:solidFill>
              </a:rPr>
              <a:t> mg/gün değeri, spot idrarda albümin (mg)/ </a:t>
            </a:r>
            <a:r>
              <a:rPr lang="tr-TR" dirty="0" err="1">
                <a:solidFill>
                  <a:schemeClr val="tx1">
                    <a:lumMod val="85000"/>
                    <a:lumOff val="15000"/>
                  </a:schemeClr>
                </a:solidFill>
              </a:rPr>
              <a:t>kreatinin</a:t>
            </a:r>
            <a:r>
              <a:rPr lang="tr-TR" dirty="0">
                <a:solidFill>
                  <a:schemeClr val="tx1">
                    <a:lumMod val="85000"/>
                    <a:lumOff val="15000"/>
                  </a:schemeClr>
                </a:solidFill>
              </a:rPr>
              <a:t> (g) oranına eşit tutulur.</a:t>
            </a:r>
          </a:p>
          <a:p>
            <a:pPr marL="0" indent="0">
              <a:buNone/>
            </a:pPr>
            <a:endParaRPr lang="tr-TR" dirty="0">
              <a:solidFill>
                <a:schemeClr val="tx1">
                  <a:lumMod val="85000"/>
                  <a:lumOff val="15000"/>
                </a:schemeClr>
              </a:solidFill>
            </a:endParaRPr>
          </a:p>
          <a:p>
            <a:pPr marL="0" indent="0">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Referans aralıklar 30’un altı normal, 30-300 arası </a:t>
            </a:r>
            <a:r>
              <a:rPr lang="tr-TR" dirty="0" err="1">
                <a:solidFill>
                  <a:schemeClr val="tx1">
                    <a:lumMod val="85000"/>
                    <a:lumOff val="15000"/>
                  </a:schemeClr>
                </a:solidFill>
              </a:rPr>
              <a:t>mikroalbüminüri</a:t>
            </a:r>
            <a:r>
              <a:rPr lang="tr-TR" dirty="0">
                <a:solidFill>
                  <a:schemeClr val="tx1">
                    <a:lumMod val="85000"/>
                    <a:lumOff val="15000"/>
                  </a:schemeClr>
                </a:solidFill>
              </a:rPr>
              <a:t>, 300’den fazlası klinik </a:t>
            </a:r>
            <a:r>
              <a:rPr lang="tr-TR" dirty="0" err="1">
                <a:solidFill>
                  <a:schemeClr val="tx1">
                    <a:lumMod val="85000"/>
                    <a:lumOff val="15000"/>
                  </a:schemeClr>
                </a:solidFill>
              </a:rPr>
              <a:t>albüminüri</a:t>
            </a:r>
            <a:r>
              <a:rPr lang="tr-TR" dirty="0">
                <a:solidFill>
                  <a:schemeClr val="tx1">
                    <a:lumMod val="85000"/>
                    <a:lumOff val="15000"/>
                  </a:schemeClr>
                </a:solidFill>
              </a:rPr>
              <a:t> olarak tanımlanır.</a:t>
            </a:r>
          </a:p>
          <a:p>
            <a:pPr marL="0" indent="0">
              <a:buNone/>
            </a:pPr>
            <a:endParaRPr lang="tr-TR" dirty="0">
              <a:solidFill>
                <a:schemeClr val="tx1">
                  <a:lumMod val="85000"/>
                  <a:lumOff val="15000"/>
                </a:schemeClr>
              </a:solidFill>
            </a:endParaRPr>
          </a:p>
          <a:p>
            <a:pPr marL="0" indent="0">
              <a:buNone/>
            </a:pPr>
            <a:r>
              <a:rPr lang="tr-TR" dirty="0">
                <a:solidFill>
                  <a:schemeClr val="tx1">
                    <a:lumMod val="85000"/>
                    <a:lumOff val="15000"/>
                  </a:schemeClr>
                </a:solidFill>
                <a:sym typeface="Wingdings" panose="05000000000000000000" pitchFamily="2" charset="2"/>
              </a:rPr>
              <a:t></a:t>
            </a:r>
            <a:r>
              <a:rPr lang="tr-TR" dirty="0" err="1">
                <a:solidFill>
                  <a:schemeClr val="tx1">
                    <a:lumMod val="85000"/>
                    <a:lumOff val="15000"/>
                  </a:schemeClr>
                </a:solidFill>
              </a:rPr>
              <a:t>Mikroalbüminüri</a:t>
            </a:r>
            <a:r>
              <a:rPr lang="tr-TR" dirty="0">
                <a:solidFill>
                  <a:schemeClr val="tx1">
                    <a:lumMod val="85000"/>
                    <a:lumOff val="15000"/>
                  </a:schemeClr>
                </a:solidFill>
              </a:rPr>
              <a:t> erken dönemde diyabetik </a:t>
            </a:r>
            <a:r>
              <a:rPr lang="tr-TR" dirty="0" err="1">
                <a:solidFill>
                  <a:schemeClr val="tx1">
                    <a:lumMod val="85000"/>
                    <a:lumOff val="15000"/>
                  </a:schemeClr>
                </a:solidFill>
              </a:rPr>
              <a:t>nefropatinin</a:t>
            </a:r>
            <a:r>
              <a:rPr lang="tr-TR" dirty="0">
                <a:solidFill>
                  <a:schemeClr val="tx1">
                    <a:lumMod val="85000"/>
                    <a:lumOff val="15000"/>
                  </a:schemeClr>
                </a:solidFill>
              </a:rPr>
              <a:t> belirteci ve </a:t>
            </a:r>
            <a:r>
              <a:rPr lang="tr-TR" dirty="0" err="1">
                <a:solidFill>
                  <a:schemeClr val="tx1">
                    <a:lumMod val="85000"/>
                    <a:lumOff val="15000"/>
                  </a:schemeClr>
                </a:solidFill>
              </a:rPr>
              <a:t>makrovasküler</a:t>
            </a:r>
            <a:r>
              <a:rPr lang="tr-TR" dirty="0">
                <a:solidFill>
                  <a:schemeClr val="tx1">
                    <a:lumMod val="85000"/>
                    <a:lumOff val="15000"/>
                  </a:schemeClr>
                </a:solidFill>
              </a:rPr>
              <a:t> hastalığı öngörür. </a:t>
            </a:r>
          </a:p>
          <a:p>
            <a:endParaRPr lang="tr-TR" dirty="0">
              <a:solidFill>
                <a:schemeClr val="tx1">
                  <a:lumMod val="85000"/>
                  <a:lumOff val="15000"/>
                </a:schemeClr>
              </a:solidFill>
            </a:endParaRPr>
          </a:p>
          <a:p>
            <a:endParaRPr lang="tr-TR" dirty="0">
              <a:solidFill>
                <a:schemeClr val="tx1">
                  <a:lumMod val="85000"/>
                  <a:lumOff val="15000"/>
                </a:schemeClr>
              </a:solidFill>
            </a:endParaRPr>
          </a:p>
          <a:p>
            <a:endParaRPr lang="tr-TR" dirty="0"/>
          </a:p>
        </p:txBody>
      </p:sp>
    </p:spTree>
    <p:extLst>
      <p:ext uri="{BB962C8B-B14F-4D97-AF65-F5344CB8AC3E}">
        <p14:creationId xmlns:p14="http://schemas.microsoft.com/office/powerpoint/2010/main" val="3108457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F4DB0B-BAEE-4640-84BB-8BE7149EFA57}"/>
              </a:ext>
            </a:extLst>
          </p:cNvPr>
          <p:cNvSpPr>
            <a:spLocks noGrp="1"/>
          </p:cNvSpPr>
          <p:nvPr>
            <p:ph type="title"/>
          </p:nvPr>
        </p:nvSpPr>
        <p:spPr/>
        <p:txBody>
          <a:bodyPr/>
          <a:lstStyle/>
          <a:p>
            <a:r>
              <a:rPr lang="tr-TR" b="1" dirty="0">
                <a:solidFill>
                  <a:srgbClr val="FF0000"/>
                </a:solidFill>
                <a:latin typeface="+mn-lt"/>
              </a:rPr>
              <a:t>ALBÜMİN</a:t>
            </a:r>
            <a:endParaRPr lang="tr-TR" dirty="0">
              <a:latin typeface="+mn-lt"/>
            </a:endParaRPr>
          </a:p>
        </p:txBody>
      </p:sp>
      <p:sp>
        <p:nvSpPr>
          <p:cNvPr id="3" name="İçerik Yer Tutucusu 2">
            <a:extLst>
              <a:ext uri="{FF2B5EF4-FFF2-40B4-BE49-F238E27FC236}">
                <a16:creationId xmlns:a16="http://schemas.microsoft.com/office/drawing/2014/main" id="{0B580B58-93CE-4279-B1BE-946FDCE8FB6B}"/>
              </a:ext>
            </a:extLst>
          </p:cNvPr>
          <p:cNvSpPr>
            <a:spLocks noGrp="1"/>
          </p:cNvSpPr>
          <p:nvPr>
            <p:ph idx="1"/>
          </p:nvPr>
        </p:nvSpPr>
        <p:spPr>
          <a:xfrm>
            <a:off x="838200" y="1825625"/>
            <a:ext cx="6659880" cy="4351338"/>
          </a:xfrm>
        </p:spPr>
        <p:txBody>
          <a:bodyPr>
            <a:normAutofit fontScale="92500"/>
          </a:bodyPr>
          <a:lstStyle/>
          <a:p>
            <a:pPr marL="0" indent="0">
              <a:buNone/>
            </a:pPr>
            <a:r>
              <a:rPr lang="tr-TR" dirty="0">
                <a:sym typeface="Wingdings" panose="05000000000000000000" pitchFamily="2" charset="2"/>
              </a:rPr>
              <a:t></a:t>
            </a:r>
            <a:r>
              <a:rPr lang="tr-TR" dirty="0"/>
              <a:t>Serum albümin düzeyi ile asit sıvısı arasındaki serum asit albümin </a:t>
            </a:r>
            <a:r>
              <a:rPr lang="tr-TR" dirty="0" err="1"/>
              <a:t>gradiyent</a:t>
            </a:r>
            <a:r>
              <a:rPr lang="tr-TR" dirty="0"/>
              <a:t> (SAAG) düzeylerinin farkı, portal hipertansiyonu diğer asit nedenlerinden ayırmada yardımcıdır.</a:t>
            </a:r>
          </a:p>
          <a:p>
            <a:pPr lvl="1">
              <a:lnSpc>
                <a:spcPct val="150000"/>
              </a:lnSpc>
              <a:buFont typeface="Wingdings" panose="05000000000000000000" pitchFamily="2" charset="2"/>
              <a:buChar char="§"/>
            </a:pPr>
            <a:r>
              <a:rPr lang="tr-TR" dirty="0">
                <a:solidFill>
                  <a:schemeClr val="tx1">
                    <a:lumMod val="85000"/>
                    <a:lumOff val="15000"/>
                  </a:schemeClr>
                </a:solidFill>
              </a:rPr>
              <a:t>SAAG 1,1 g/</a:t>
            </a:r>
            <a:r>
              <a:rPr lang="tr-TR" dirty="0" err="1">
                <a:solidFill>
                  <a:schemeClr val="tx1">
                    <a:lumMod val="85000"/>
                    <a:lumOff val="15000"/>
                  </a:schemeClr>
                </a:solidFill>
              </a:rPr>
              <a:t>dL’den</a:t>
            </a:r>
            <a:r>
              <a:rPr lang="tr-TR" dirty="0">
                <a:solidFill>
                  <a:schemeClr val="tx1">
                    <a:lumMod val="85000"/>
                    <a:lumOff val="15000"/>
                  </a:schemeClr>
                </a:solidFill>
              </a:rPr>
              <a:t> büyük ise portal hipertansiyon; </a:t>
            </a:r>
          </a:p>
          <a:p>
            <a:pPr lvl="1">
              <a:lnSpc>
                <a:spcPct val="150000"/>
              </a:lnSpc>
              <a:buFont typeface="Wingdings" panose="05000000000000000000" pitchFamily="2" charset="2"/>
              <a:buChar char="§"/>
            </a:pPr>
            <a:r>
              <a:rPr lang="tr-TR" dirty="0">
                <a:solidFill>
                  <a:schemeClr val="tx1">
                    <a:lumMod val="85000"/>
                    <a:lumOff val="15000"/>
                  </a:schemeClr>
                </a:solidFill>
              </a:rPr>
              <a:t>SAAG 1,1 g/</a:t>
            </a:r>
            <a:r>
              <a:rPr lang="tr-TR" dirty="0" err="1">
                <a:solidFill>
                  <a:schemeClr val="tx1">
                    <a:lumMod val="85000"/>
                    <a:lumOff val="15000"/>
                  </a:schemeClr>
                </a:solidFill>
              </a:rPr>
              <a:t>dL’den</a:t>
            </a:r>
            <a:r>
              <a:rPr lang="tr-TR" dirty="0">
                <a:solidFill>
                  <a:schemeClr val="tx1">
                    <a:lumMod val="85000"/>
                    <a:lumOff val="15000"/>
                  </a:schemeClr>
                </a:solidFill>
              </a:rPr>
              <a:t> küçük ise </a:t>
            </a:r>
            <a:r>
              <a:rPr lang="tr-TR" dirty="0" err="1">
                <a:solidFill>
                  <a:schemeClr val="tx1">
                    <a:lumMod val="85000"/>
                    <a:lumOff val="15000"/>
                  </a:schemeClr>
                </a:solidFill>
              </a:rPr>
              <a:t>peritoneal</a:t>
            </a:r>
            <a:r>
              <a:rPr lang="tr-TR" dirty="0">
                <a:solidFill>
                  <a:schemeClr val="tx1">
                    <a:lumMod val="85000"/>
                    <a:lumOff val="15000"/>
                  </a:schemeClr>
                </a:solidFill>
              </a:rPr>
              <a:t> </a:t>
            </a:r>
            <a:r>
              <a:rPr lang="tr-TR" dirty="0" err="1">
                <a:solidFill>
                  <a:schemeClr val="tx1">
                    <a:lumMod val="85000"/>
                    <a:lumOff val="15000"/>
                  </a:schemeClr>
                </a:solidFill>
              </a:rPr>
              <a:t>enflamasyon</a:t>
            </a:r>
            <a:r>
              <a:rPr lang="tr-TR" dirty="0">
                <a:solidFill>
                  <a:schemeClr val="tx1">
                    <a:lumMod val="85000"/>
                    <a:lumOff val="15000"/>
                  </a:schemeClr>
                </a:solidFill>
              </a:rPr>
              <a:t> ya da </a:t>
            </a:r>
            <a:r>
              <a:rPr lang="tr-TR" dirty="0" err="1">
                <a:solidFill>
                  <a:schemeClr val="tx1">
                    <a:lumMod val="85000"/>
                    <a:lumOff val="15000"/>
                  </a:schemeClr>
                </a:solidFill>
              </a:rPr>
              <a:t>malignite</a:t>
            </a:r>
            <a:r>
              <a:rPr lang="tr-TR" dirty="0">
                <a:solidFill>
                  <a:schemeClr val="tx1">
                    <a:lumMod val="85000"/>
                    <a:lumOff val="15000"/>
                  </a:schemeClr>
                </a:solidFill>
              </a:rPr>
              <a:t> gibi diğer asit nedenleri lehine</a:t>
            </a:r>
          </a:p>
          <a:p>
            <a:endParaRPr lang="tr-TR" dirty="0"/>
          </a:p>
        </p:txBody>
      </p:sp>
      <p:pic>
        <p:nvPicPr>
          <p:cNvPr id="4" name="Resim 3">
            <a:extLst>
              <a:ext uri="{FF2B5EF4-FFF2-40B4-BE49-F238E27FC236}">
                <a16:creationId xmlns:a16="http://schemas.microsoft.com/office/drawing/2014/main" id="{CFEBB00C-0C0C-4F8B-9C1F-E1240A00FA6A}"/>
              </a:ext>
            </a:extLst>
          </p:cNvPr>
          <p:cNvPicPr>
            <a:picLocks noChangeAspect="1"/>
          </p:cNvPicPr>
          <p:nvPr/>
        </p:nvPicPr>
        <p:blipFill>
          <a:blip r:embed="rId2"/>
          <a:stretch>
            <a:fillRect/>
          </a:stretch>
        </p:blipFill>
        <p:spPr>
          <a:xfrm>
            <a:off x="7627430" y="1825625"/>
            <a:ext cx="4369498" cy="2707132"/>
          </a:xfrm>
          <a:prstGeom prst="rect">
            <a:avLst/>
          </a:prstGeom>
        </p:spPr>
      </p:pic>
      <p:pic>
        <p:nvPicPr>
          <p:cNvPr id="5" name="Resim 4">
            <a:extLst>
              <a:ext uri="{FF2B5EF4-FFF2-40B4-BE49-F238E27FC236}">
                <a16:creationId xmlns:a16="http://schemas.microsoft.com/office/drawing/2014/main" id="{9B2E84F7-6100-4D4D-9680-F64AF1BD5E7C}"/>
              </a:ext>
            </a:extLst>
          </p:cNvPr>
          <p:cNvPicPr>
            <a:picLocks noChangeAspect="1"/>
          </p:cNvPicPr>
          <p:nvPr/>
        </p:nvPicPr>
        <p:blipFill>
          <a:blip r:embed="rId3"/>
          <a:stretch>
            <a:fillRect/>
          </a:stretch>
        </p:blipFill>
        <p:spPr>
          <a:xfrm>
            <a:off x="8458199" y="4683315"/>
            <a:ext cx="2962657" cy="2130552"/>
          </a:xfrm>
          <a:prstGeom prst="rect">
            <a:avLst/>
          </a:prstGeom>
        </p:spPr>
      </p:pic>
    </p:spTree>
    <p:extLst>
      <p:ext uri="{BB962C8B-B14F-4D97-AF65-F5344CB8AC3E}">
        <p14:creationId xmlns:p14="http://schemas.microsoft.com/office/powerpoint/2010/main" val="4072607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A4C192-B57C-4041-838D-582DC2411BE7}"/>
              </a:ext>
            </a:extLst>
          </p:cNvPr>
          <p:cNvSpPr>
            <a:spLocks noGrp="1"/>
          </p:cNvSpPr>
          <p:nvPr>
            <p:ph type="title"/>
          </p:nvPr>
        </p:nvSpPr>
        <p:spPr/>
        <p:txBody>
          <a:bodyPr/>
          <a:lstStyle/>
          <a:p>
            <a:r>
              <a:rPr lang="tr-TR" b="1" dirty="0">
                <a:solidFill>
                  <a:srgbClr val="FF0000"/>
                </a:solidFill>
                <a:latin typeface="+mn-lt"/>
              </a:rPr>
              <a:t>ÜRİK ASİT</a:t>
            </a:r>
            <a:endParaRPr lang="tr-TR" dirty="0">
              <a:solidFill>
                <a:srgbClr val="FF0000"/>
              </a:solidFill>
              <a:latin typeface="+mn-lt"/>
            </a:endParaRPr>
          </a:p>
        </p:txBody>
      </p:sp>
      <p:sp>
        <p:nvSpPr>
          <p:cNvPr id="3" name="İçerik Yer Tutucusu 2">
            <a:extLst>
              <a:ext uri="{FF2B5EF4-FFF2-40B4-BE49-F238E27FC236}">
                <a16:creationId xmlns:a16="http://schemas.microsoft.com/office/drawing/2014/main" id="{4EFCD10D-56D2-40C1-AD25-157B314ABBD3}"/>
              </a:ext>
            </a:extLst>
          </p:cNvPr>
          <p:cNvSpPr>
            <a:spLocks noGrp="1"/>
          </p:cNvSpPr>
          <p:nvPr>
            <p:ph idx="1"/>
          </p:nvPr>
        </p:nvSpPr>
        <p:spPr>
          <a:xfrm>
            <a:off x="838200" y="1825625"/>
            <a:ext cx="4053840" cy="4351338"/>
          </a:xfrm>
        </p:spPr>
        <p:txBody>
          <a:bodyPr>
            <a:normAutofit fontScale="92500" lnSpcReduction="10000"/>
          </a:bodyPr>
          <a:lstStyle/>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Pürin metabolizmasının bir yan ürünü olarak karaciğerde üretilir.</a:t>
            </a:r>
          </a:p>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Ürik asit ölçümü, gut değerlendirilmesi ve bazı kemoterapi tiplerinin izlenmesinde yararlıdır.</a:t>
            </a:r>
          </a:p>
          <a:p>
            <a:endParaRPr lang="tr-TR" dirty="0"/>
          </a:p>
        </p:txBody>
      </p:sp>
      <p:pic>
        <p:nvPicPr>
          <p:cNvPr id="5" name="Resim 4">
            <a:extLst>
              <a:ext uri="{FF2B5EF4-FFF2-40B4-BE49-F238E27FC236}">
                <a16:creationId xmlns:a16="http://schemas.microsoft.com/office/drawing/2014/main" id="{041E6AD1-E8FE-4FD3-AF1C-F630EE509936}"/>
              </a:ext>
            </a:extLst>
          </p:cNvPr>
          <p:cNvPicPr>
            <a:picLocks noChangeAspect="1"/>
          </p:cNvPicPr>
          <p:nvPr/>
        </p:nvPicPr>
        <p:blipFill>
          <a:blip r:embed="rId3"/>
          <a:stretch>
            <a:fillRect/>
          </a:stretch>
        </p:blipFill>
        <p:spPr>
          <a:xfrm>
            <a:off x="5533213" y="2187279"/>
            <a:ext cx="6173061" cy="3324689"/>
          </a:xfrm>
          <a:prstGeom prst="rect">
            <a:avLst/>
          </a:prstGeom>
        </p:spPr>
      </p:pic>
    </p:spTree>
    <p:extLst>
      <p:ext uri="{BB962C8B-B14F-4D97-AF65-F5344CB8AC3E}">
        <p14:creationId xmlns:p14="http://schemas.microsoft.com/office/powerpoint/2010/main" val="2488065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CB5460-F366-4BAD-81B2-13FC4A684977}"/>
              </a:ext>
            </a:extLst>
          </p:cNvPr>
          <p:cNvSpPr>
            <a:spLocks noGrp="1"/>
          </p:cNvSpPr>
          <p:nvPr>
            <p:ph type="title"/>
          </p:nvPr>
        </p:nvSpPr>
        <p:spPr/>
        <p:txBody>
          <a:bodyPr/>
          <a:lstStyle/>
          <a:p>
            <a:r>
              <a:rPr lang="tr-TR" b="1" dirty="0">
                <a:solidFill>
                  <a:srgbClr val="FF0000"/>
                </a:solidFill>
                <a:latin typeface="+mn-lt"/>
              </a:rPr>
              <a:t>ÜRİK ASİT</a:t>
            </a:r>
            <a:endParaRPr lang="tr-TR" dirty="0">
              <a:latin typeface="+mn-lt"/>
            </a:endParaRPr>
          </a:p>
        </p:txBody>
      </p:sp>
      <p:sp>
        <p:nvSpPr>
          <p:cNvPr id="3" name="İçerik Yer Tutucusu 2">
            <a:extLst>
              <a:ext uri="{FF2B5EF4-FFF2-40B4-BE49-F238E27FC236}">
                <a16:creationId xmlns:a16="http://schemas.microsoft.com/office/drawing/2014/main" id="{51E3BE32-C697-413F-8D9E-4992999691AF}"/>
              </a:ext>
            </a:extLst>
          </p:cNvPr>
          <p:cNvSpPr>
            <a:spLocks noGrp="1"/>
          </p:cNvSpPr>
          <p:nvPr>
            <p:ph idx="1"/>
          </p:nvPr>
        </p:nvSpPr>
        <p:spPr>
          <a:xfrm>
            <a:off x="838200" y="1825625"/>
            <a:ext cx="4959096" cy="4351338"/>
          </a:xfrm>
        </p:spPr>
        <p:txBody>
          <a:bodyPr>
            <a:normAutofit fontScale="92500" lnSpcReduction="10000"/>
          </a:bodyPr>
          <a:lstStyle/>
          <a:p>
            <a:pPr marL="0" indent="0">
              <a:lnSpc>
                <a:spcPct val="150000"/>
              </a:lnSpc>
              <a:buNone/>
            </a:pPr>
            <a:r>
              <a:rPr lang="tr-TR" dirty="0">
                <a:solidFill>
                  <a:schemeClr val="tx1">
                    <a:lumMod val="85000"/>
                    <a:lumOff val="15000"/>
                  </a:schemeClr>
                </a:solidFill>
                <a:sym typeface="Wingdings" panose="05000000000000000000" pitchFamily="2" charset="2"/>
              </a:rPr>
              <a:t></a:t>
            </a:r>
            <a:r>
              <a:rPr lang="tr-TR" dirty="0" err="1">
                <a:solidFill>
                  <a:schemeClr val="tx1">
                    <a:lumMod val="85000"/>
                    <a:lumOff val="15000"/>
                  </a:schemeClr>
                </a:solidFill>
              </a:rPr>
              <a:t>Progresif</a:t>
            </a:r>
            <a:r>
              <a:rPr lang="tr-TR" dirty="0">
                <a:solidFill>
                  <a:schemeClr val="tx1">
                    <a:lumMod val="85000"/>
                    <a:lumOff val="15000"/>
                  </a:schemeClr>
                </a:solidFill>
              </a:rPr>
              <a:t> olarak aşırı yüksek </a:t>
            </a:r>
            <a:r>
              <a:rPr lang="tr-TR" dirty="0" err="1">
                <a:solidFill>
                  <a:schemeClr val="tx1">
                    <a:lumMod val="85000"/>
                    <a:lumOff val="15000"/>
                  </a:schemeClr>
                </a:solidFill>
              </a:rPr>
              <a:t>hiperürisemi</a:t>
            </a:r>
            <a:r>
              <a:rPr lang="tr-TR" dirty="0">
                <a:solidFill>
                  <a:schemeClr val="tx1">
                    <a:lumMod val="85000"/>
                    <a:lumOff val="15000"/>
                  </a:schemeClr>
                </a:solidFill>
              </a:rPr>
              <a:t> düzeyleri gut </a:t>
            </a:r>
            <a:r>
              <a:rPr lang="tr-TR" dirty="0" err="1">
                <a:solidFill>
                  <a:schemeClr val="tx1">
                    <a:lumMod val="85000"/>
                    <a:lumOff val="15000"/>
                  </a:schemeClr>
                </a:solidFill>
              </a:rPr>
              <a:t>olasığını</a:t>
            </a:r>
            <a:r>
              <a:rPr lang="tr-TR" dirty="0">
                <a:solidFill>
                  <a:schemeClr val="tx1">
                    <a:lumMod val="85000"/>
                    <a:lumOff val="15000"/>
                  </a:schemeClr>
                </a:solidFill>
              </a:rPr>
              <a:t> öngörür.</a:t>
            </a:r>
          </a:p>
          <a:p>
            <a:pPr lvl="1">
              <a:lnSpc>
                <a:spcPct val="150000"/>
              </a:lnSpc>
              <a:buFont typeface="Wingdings" panose="05000000000000000000" pitchFamily="2" charset="2"/>
              <a:buChar char="§"/>
            </a:pPr>
            <a:r>
              <a:rPr lang="tr-TR" dirty="0">
                <a:solidFill>
                  <a:schemeClr val="tx1">
                    <a:lumMod val="85000"/>
                    <a:lumOff val="15000"/>
                  </a:schemeClr>
                </a:solidFill>
              </a:rPr>
              <a:t>Gut hastalarının çoğunda ürik asit düzeyleri bir süre 7 mg/dl’den yüksek </a:t>
            </a:r>
          </a:p>
          <a:p>
            <a:pPr lvl="1">
              <a:lnSpc>
                <a:spcPct val="150000"/>
              </a:lnSpc>
              <a:buFont typeface="Wingdings" panose="05000000000000000000" pitchFamily="2" charset="2"/>
              <a:buChar char="§"/>
            </a:pPr>
            <a:r>
              <a:rPr lang="tr-TR" dirty="0">
                <a:solidFill>
                  <a:schemeClr val="tx1">
                    <a:lumMod val="85000"/>
                    <a:lumOff val="15000"/>
                  </a:schemeClr>
                </a:solidFill>
              </a:rPr>
              <a:t>Akut gut atağı sırasında normal ürik asit düzeylerine sahip olabilirler.</a:t>
            </a:r>
          </a:p>
          <a:p>
            <a:pPr lvl="1">
              <a:lnSpc>
                <a:spcPct val="150000"/>
              </a:lnSpc>
              <a:buFont typeface="Wingdings" panose="05000000000000000000" pitchFamily="2" charset="2"/>
              <a:buChar char="§"/>
            </a:pPr>
            <a:endParaRPr lang="tr-TR" dirty="0"/>
          </a:p>
        </p:txBody>
      </p:sp>
      <p:sp>
        <p:nvSpPr>
          <p:cNvPr id="4" name="Metin kutusu 3">
            <a:extLst>
              <a:ext uri="{FF2B5EF4-FFF2-40B4-BE49-F238E27FC236}">
                <a16:creationId xmlns:a16="http://schemas.microsoft.com/office/drawing/2014/main" id="{59BD9CE9-AD5A-4D03-B0A3-E831C76D1F89}"/>
              </a:ext>
            </a:extLst>
          </p:cNvPr>
          <p:cNvSpPr txBox="1"/>
          <p:nvPr/>
        </p:nvSpPr>
        <p:spPr>
          <a:xfrm>
            <a:off x="6096000" y="1440103"/>
            <a:ext cx="4727448" cy="4755148"/>
          </a:xfrm>
          <a:prstGeom prst="rect">
            <a:avLst/>
          </a:prstGeom>
          <a:noFill/>
        </p:spPr>
        <p:txBody>
          <a:bodyPr wrap="square" rtlCol="0">
            <a:spAutoFit/>
          </a:bodyPr>
          <a:lstStyle/>
          <a:p>
            <a:pPr lvl="1">
              <a:lnSpc>
                <a:spcPct val="150000"/>
              </a:lnSpc>
              <a:buFont typeface="Wingdings" panose="05000000000000000000" pitchFamily="2" charset="2"/>
              <a:buChar char="§"/>
            </a:pPr>
            <a:endParaRPr lang="tr-TR" dirty="0">
              <a:solidFill>
                <a:schemeClr val="tx1">
                  <a:lumMod val="85000"/>
                  <a:lumOff val="15000"/>
                </a:schemeClr>
              </a:solidFill>
            </a:endParaRPr>
          </a:p>
          <a:p>
            <a:pPr lvl="1">
              <a:lnSpc>
                <a:spcPct val="150000"/>
              </a:lnSpc>
              <a:buFont typeface="Wingdings" panose="05000000000000000000" pitchFamily="2" charset="2"/>
              <a:buChar char="§"/>
            </a:pPr>
            <a:r>
              <a:rPr lang="tr-TR" dirty="0"/>
              <a:t> Biyolojik açıdan önemli ürik asit düzeyi 6,8 mg/</a:t>
            </a:r>
            <a:r>
              <a:rPr lang="tr-TR" dirty="0" err="1"/>
              <a:t>dL’den</a:t>
            </a:r>
            <a:r>
              <a:rPr lang="tr-TR" dirty="0"/>
              <a:t> yüksek olmasına rağmen popülasyon çalışmalarına dayalı ‘’normal’’ üst limitler, erkekler için 7,7 mg/</a:t>
            </a:r>
            <a:r>
              <a:rPr lang="tr-TR" dirty="0" err="1"/>
              <a:t>dL</a:t>
            </a:r>
            <a:r>
              <a:rPr lang="tr-TR" dirty="0"/>
              <a:t> ve kadınlar için 6,8 mg/</a:t>
            </a:r>
            <a:r>
              <a:rPr lang="tr-TR" dirty="0" err="1"/>
              <a:t>dL’dir</a:t>
            </a:r>
            <a:r>
              <a:rPr lang="tr-TR" dirty="0"/>
              <a:t>.</a:t>
            </a:r>
            <a:endParaRPr lang="tr-TR" dirty="0">
              <a:solidFill>
                <a:schemeClr val="tx1">
                  <a:lumMod val="85000"/>
                  <a:lumOff val="15000"/>
                </a:schemeClr>
              </a:solidFill>
            </a:endParaRPr>
          </a:p>
          <a:p>
            <a:pPr lvl="1">
              <a:lnSpc>
                <a:spcPct val="150000"/>
              </a:lnSpc>
              <a:buFont typeface="Wingdings" panose="05000000000000000000" pitchFamily="2" charset="2"/>
              <a:buChar char="§"/>
            </a:pPr>
            <a:r>
              <a:rPr lang="tr-TR" dirty="0">
                <a:solidFill>
                  <a:schemeClr val="tx1">
                    <a:lumMod val="85000"/>
                    <a:lumOff val="15000"/>
                  </a:schemeClr>
                </a:solidFill>
              </a:rPr>
              <a:t>Gut </a:t>
            </a:r>
            <a:r>
              <a:rPr lang="tr-TR" dirty="0" err="1">
                <a:solidFill>
                  <a:schemeClr val="tx1">
                    <a:lumMod val="85000"/>
                    <a:lumOff val="15000"/>
                  </a:schemeClr>
                </a:solidFill>
              </a:rPr>
              <a:t>insidansı</a:t>
            </a:r>
            <a:r>
              <a:rPr lang="tr-TR" dirty="0">
                <a:solidFill>
                  <a:schemeClr val="tx1">
                    <a:lumMod val="85000"/>
                    <a:lumOff val="15000"/>
                  </a:schemeClr>
                </a:solidFill>
              </a:rPr>
              <a:t> </a:t>
            </a:r>
          </a:p>
          <a:p>
            <a:pPr lvl="2">
              <a:lnSpc>
                <a:spcPct val="150000"/>
              </a:lnSpc>
              <a:buFont typeface="Courier New" panose="02070309020205020404" pitchFamily="49" charset="0"/>
              <a:buChar char="o"/>
            </a:pPr>
            <a:r>
              <a:rPr lang="tr-TR" sz="1600" dirty="0">
                <a:solidFill>
                  <a:schemeClr val="tx1">
                    <a:lumMod val="85000"/>
                    <a:lumOff val="15000"/>
                  </a:schemeClr>
                </a:solidFill>
              </a:rPr>
              <a:t>Ürik asit düzeyi 9 mg/dl’den yüksek erkeklerde yılda yaklaşık %5 iken </a:t>
            </a:r>
          </a:p>
          <a:p>
            <a:pPr lvl="2">
              <a:lnSpc>
                <a:spcPct val="150000"/>
              </a:lnSpc>
              <a:buFont typeface="Courier New" panose="02070309020205020404" pitchFamily="49" charset="0"/>
              <a:buChar char="o"/>
            </a:pPr>
            <a:r>
              <a:rPr lang="tr-TR" sz="1600" dirty="0">
                <a:solidFill>
                  <a:schemeClr val="tx1">
                    <a:lumMod val="85000"/>
                    <a:lumOff val="15000"/>
                  </a:schemeClr>
                </a:solidFill>
              </a:rPr>
              <a:t>Ürik asit düzeyleri 7-8,9 mg/dl olan erkekler için yılda sadece %0,5</a:t>
            </a:r>
          </a:p>
          <a:p>
            <a:endParaRPr lang="tr-TR" dirty="0"/>
          </a:p>
        </p:txBody>
      </p:sp>
      <p:pic>
        <p:nvPicPr>
          <p:cNvPr id="7" name="Resim 6">
            <a:extLst>
              <a:ext uri="{FF2B5EF4-FFF2-40B4-BE49-F238E27FC236}">
                <a16:creationId xmlns:a16="http://schemas.microsoft.com/office/drawing/2014/main" id="{A104D3FB-1167-434F-B7E8-4BD9E56E6927}"/>
              </a:ext>
            </a:extLst>
          </p:cNvPr>
          <p:cNvPicPr>
            <a:picLocks noChangeAspect="1"/>
          </p:cNvPicPr>
          <p:nvPr/>
        </p:nvPicPr>
        <p:blipFill>
          <a:blip r:embed="rId2"/>
          <a:stretch>
            <a:fillRect/>
          </a:stretch>
        </p:blipFill>
        <p:spPr>
          <a:xfrm>
            <a:off x="8129016" y="87341"/>
            <a:ext cx="3611880" cy="1881129"/>
          </a:xfrm>
          <a:prstGeom prst="rect">
            <a:avLst/>
          </a:prstGeom>
        </p:spPr>
      </p:pic>
    </p:spTree>
    <p:extLst>
      <p:ext uri="{BB962C8B-B14F-4D97-AF65-F5344CB8AC3E}">
        <p14:creationId xmlns:p14="http://schemas.microsoft.com/office/powerpoint/2010/main" val="995803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86DE5C-55F5-4E86-A5E0-3E066AF4CE01}"/>
              </a:ext>
            </a:extLst>
          </p:cNvPr>
          <p:cNvSpPr>
            <a:spLocks noGrp="1"/>
          </p:cNvSpPr>
          <p:nvPr>
            <p:ph type="title"/>
          </p:nvPr>
        </p:nvSpPr>
        <p:spPr/>
        <p:txBody>
          <a:bodyPr/>
          <a:lstStyle/>
          <a:p>
            <a:r>
              <a:rPr lang="tr-TR" b="1" dirty="0">
                <a:solidFill>
                  <a:srgbClr val="FF0000"/>
                </a:solidFill>
                <a:latin typeface="+mn-lt"/>
              </a:rPr>
              <a:t>SODYUM</a:t>
            </a:r>
          </a:p>
        </p:txBody>
      </p:sp>
      <p:sp>
        <p:nvSpPr>
          <p:cNvPr id="3" name="İçerik Yer Tutucusu 2">
            <a:extLst>
              <a:ext uri="{FF2B5EF4-FFF2-40B4-BE49-F238E27FC236}">
                <a16:creationId xmlns:a16="http://schemas.microsoft.com/office/drawing/2014/main" id="{57342C59-D371-438F-A1E1-AED6072D6BF5}"/>
              </a:ext>
            </a:extLst>
          </p:cNvPr>
          <p:cNvSpPr>
            <a:spLocks noGrp="1"/>
          </p:cNvSpPr>
          <p:nvPr>
            <p:ph idx="1"/>
          </p:nvPr>
        </p:nvSpPr>
        <p:spPr>
          <a:xfrm>
            <a:off x="838200" y="1825625"/>
            <a:ext cx="6696456" cy="4351338"/>
          </a:xfrm>
        </p:spPr>
        <p:txBody>
          <a:bodyPr>
            <a:normAutofit fontScale="85000" lnSpcReduction="10000"/>
          </a:bodyPr>
          <a:lstStyle/>
          <a:p>
            <a:pPr marL="0" indent="0">
              <a:buNone/>
            </a:pPr>
            <a:r>
              <a:rPr lang="tr-TR" dirty="0">
                <a:sym typeface="Wingdings" panose="05000000000000000000" pitchFamily="2" charset="2"/>
              </a:rPr>
              <a:t></a:t>
            </a:r>
            <a:r>
              <a:rPr lang="tr-TR" dirty="0"/>
              <a:t>Serum sodyum konsantrasyonu için referans aralık </a:t>
            </a:r>
            <a:r>
              <a:rPr lang="tr-TR" dirty="0">
                <a:effectLst>
                  <a:outerShdw blurRad="38100" dist="38100" dir="2700000" algn="tl">
                    <a:srgbClr val="000000">
                      <a:alpha val="43137"/>
                    </a:srgbClr>
                  </a:outerShdw>
                </a:effectLst>
              </a:rPr>
              <a:t>135-145 </a:t>
            </a:r>
            <a:r>
              <a:rPr lang="tr-TR" dirty="0" err="1">
                <a:effectLst>
                  <a:outerShdw blurRad="38100" dist="38100" dir="2700000" algn="tl">
                    <a:srgbClr val="000000">
                      <a:alpha val="43137"/>
                    </a:srgbClr>
                  </a:outerShdw>
                </a:effectLst>
              </a:rPr>
              <a:t>mmol</a:t>
            </a:r>
            <a:r>
              <a:rPr lang="tr-TR" dirty="0">
                <a:effectLst>
                  <a:outerShdw blurRad="38100" dist="38100" dir="2700000" algn="tl">
                    <a:srgbClr val="000000">
                      <a:alpha val="43137"/>
                    </a:srgbClr>
                  </a:outerShdw>
                </a:effectLst>
              </a:rPr>
              <a:t>/L</a:t>
            </a:r>
          </a:p>
          <a:p>
            <a:pPr marL="0" indent="0" algn="just">
              <a:lnSpc>
                <a:spcPct val="150000"/>
              </a:lnSpc>
              <a:buNone/>
            </a:pPr>
            <a:r>
              <a:rPr lang="tr-TR" dirty="0">
                <a:sym typeface="Wingdings" panose="05000000000000000000" pitchFamily="2" charset="2"/>
              </a:rPr>
              <a:t></a:t>
            </a:r>
            <a:r>
              <a:rPr lang="tr-TR" dirty="0"/>
              <a:t>Vücut sıvı dengesi bozuklukları; </a:t>
            </a:r>
          </a:p>
          <a:p>
            <a:pPr lvl="1" algn="just">
              <a:lnSpc>
                <a:spcPct val="150000"/>
              </a:lnSpc>
              <a:buFont typeface="Wingdings" panose="05000000000000000000" pitchFamily="2" charset="2"/>
              <a:buChar char="§"/>
            </a:pPr>
            <a:r>
              <a:rPr lang="tr-TR" dirty="0"/>
              <a:t>çözünen denge için fazla su olduğunda </a:t>
            </a:r>
            <a:r>
              <a:rPr lang="tr-TR" dirty="0" err="1"/>
              <a:t>hipoosmolar</a:t>
            </a:r>
            <a:endParaRPr lang="tr-TR" dirty="0"/>
          </a:p>
          <a:p>
            <a:pPr lvl="1" algn="just">
              <a:lnSpc>
                <a:spcPct val="150000"/>
              </a:lnSpc>
              <a:buFont typeface="Wingdings" panose="05000000000000000000" pitchFamily="2" charset="2"/>
              <a:buChar char="§"/>
            </a:pPr>
            <a:r>
              <a:rPr lang="tr-TR" dirty="0"/>
              <a:t>çözünen denge için su azaldığında </a:t>
            </a:r>
            <a:r>
              <a:rPr lang="tr-TR" dirty="0" err="1"/>
              <a:t>hiperosmolar</a:t>
            </a:r>
            <a:r>
              <a:rPr lang="tr-TR" dirty="0"/>
              <a:t> </a:t>
            </a:r>
          </a:p>
          <a:p>
            <a:pPr marL="0" indent="0" algn="just">
              <a:lnSpc>
                <a:spcPct val="150000"/>
              </a:lnSpc>
              <a:buNone/>
            </a:pPr>
            <a:r>
              <a:rPr lang="tr-TR" dirty="0">
                <a:sym typeface="Wingdings" panose="05000000000000000000" pitchFamily="2" charset="2"/>
              </a:rPr>
              <a:t></a:t>
            </a:r>
            <a:r>
              <a:rPr lang="tr-TR" dirty="0"/>
              <a:t>Vücuttaki </a:t>
            </a:r>
            <a:r>
              <a:rPr lang="tr-TR" dirty="0" err="1"/>
              <a:t>primer</a:t>
            </a:r>
            <a:r>
              <a:rPr lang="tr-TR" dirty="0"/>
              <a:t> çözünen sodyum olduğu göz önüne alındığında, </a:t>
            </a:r>
          </a:p>
          <a:p>
            <a:pPr lvl="1" algn="just">
              <a:lnSpc>
                <a:spcPct val="150000"/>
              </a:lnSpc>
              <a:buFont typeface="Wingdings" panose="05000000000000000000" pitchFamily="2" charset="2"/>
              <a:buChar char="§"/>
            </a:pPr>
            <a:r>
              <a:rPr lang="tr-TR" dirty="0"/>
              <a:t>bu bozukluklar ya </a:t>
            </a:r>
            <a:r>
              <a:rPr lang="tr-TR" dirty="0" err="1"/>
              <a:t>hiponatremi</a:t>
            </a:r>
            <a:r>
              <a:rPr lang="tr-TR" dirty="0"/>
              <a:t> ya da </a:t>
            </a:r>
            <a:r>
              <a:rPr lang="tr-TR" dirty="0" err="1"/>
              <a:t>hipernatremi</a:t>
            </a:r>
            <a:endParaRPr lang="tr-TR" dirty="0"/>
          </a:p>
          <a:p>
            <a:pPr lvl="1" algn="just">
              <a:lnSpc>
                <a:spcPct val="150000"/>
              </a:lnSpc>
              <a:buFont typeface="Wingdings" panose="05000000000000000000" pitchFamily="2" charset="2"/>
              <a:buChar char="§"/>
            </a:pPr>
            <a:endParaRPr lang="tr-TR" dirty="0"/>
          </a:p>
          <a:p>
            <a:endParaRPr lang="tr-TR" dirty="0"/>
          </a:p>
        </p:txBody>
      </p:sp>
      <p:pic>
        <p:nvPicPr>
          <p:cNvPr id="4" name="Resim 3">
            <a:extLst>
              <a:ext uri="{FF2B5EF4-FFF2-40B4-BE49-F238E27FC236}">
                <a16:creationId xmlns:a16="http://schemas.microsoft.com/office/drawing/2014/main" id="{23BFE388-E365-4C20-BC7A-4976DBD67A32}"/>
              </a:ext>
            </a:extLst>
          </p:cNvPr>
          <p:cNvPicPr>
            <a:picLocks noChangeAspect="1"/>
          </p:cNvPicPr>
          <p:nvPr/>
        </p:nvPicPr>
        <p:blipFill>
          <a:blip r:embed="rId3"/>
          <a:stretch>
            <a:fillRect/>
          </a:stretch>
        </p:blipFill>
        <p:spPr>
          <a:xfrm>
            <a:off x="8016078" y="2389517"/>
            <a:ext cx="3731075" cy="2645893"/>
          </a:xfrm>
          <a:prstGeom prst="rect">
            <a:avLst/>
          </a:prstGeom>
        </p:spPr>
      </p:pic>
    </p:spTree>
    <p:extLst>
      <p:ext uri="{BB962C8B-B14F-4D97-AF65-F5344CB8AC3E}">
        <p14:creationId xmlns:p14="http://schemas.microsoft.com/office/powerpoint/2010/main" val="2501953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294140-9CCE-4BC2-BE3C-20579303D4FB}"/>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C7C3B29F-ADF6-4716-9330-ECF8F655ADC7}"/>
              </a:ext>
            </a:extLst>
          </p:cNvPr>
          <p:cNvSpPr>
            <a:spLocks noGrp="1"/>
          </p:cNvSpPr>
          <p:nvPr>
            <p:ph idx="1"/>
          </p:nvPr>
        </p:nvSpPr>
        <p:spPr/>
        <p:txBody>
          <a:bodyPr/>
          <a:lstStyle/>
          <a:p>
            <a:pPr marL="0" indent="0" algn="just">
              <a:lnSpc>
                <a:spcPct val="150000"/>
              </a:lnSpc>
              <a:buNone/>
            </a:pPr>
            <a:r>
              <a:rPr lang="tr-TR" sz="2000" dirty="0">
                <a:sym typeface="Wingdings" panose="05000000000000000000" pitchFamily="2" charset="2"/>
              </a:rPr>
              <a:t></a:t>
            </a:r>
            <a:r>
              <a:rPr lang="tr-TR" sz="2000" dirty="0"/>
              <a:t>Anormal sodyum düzeylerinin değerlendirilmesinde tipik olarak 280-295 </a:t>
            </a:r>
            <a:r>
              <a:rPr lang="tr-TR" sz="2000" dirty="0" err="1"/>
              <a:t>mOsm</a:t>
            </a:r>
            <a:r>
              <a:rPr lang="tr-TR" sz="2000" dirty="0"/>
              <a:t>/kg H₂O aralığına sahip olan plazma </a:t>
            </a:r>
            <a:r>
              <a:rPr lang="tr-TR" sz="2000" dirty="0" err="1"/>
              <a:t>osmolalitesinin</a:t>
            </a:r>
            <a:r>
              <a:rPr lang="tr-TR" sz="2000" dirty="0"/>
              <a:t> ölçülmesi veya hesaplanması yararlıdır.</a:t>
            </a:r>
          </a:p>
          <a:p>
            <a:pPr marL="0" indent="0" algn="just">
              <a:lnSpc>
                <a:spcPct val="150000"/>
              </a:lnSpc>
              <a:buNone/>
            </a:pPr>
            <a:r>
              <a:rPr lang="tr-TR" sz="2000" dirty="0">
                <a:sym typeface="Wingdings" panose="05000000000000000000" pitchFamily="2" charset="2"/>
              </a:rPr>
              <a:t></a:t>
            </a:r>
            <a:r>
              <a:rPr lang="tr-TR" sz="2000" dirty="0"/>
              <a:t>Hesaplanan </a:t>
            </a:r>
            <a:r>
              <a:rPr lang="tr-TR" sz="2000" dirty="0" err="1"/>
              <a:t>osmolalite</a:t>
            </a:r>
            <a:r>
              <a:rPr lang="tr-TR" sz="2000" dirty="0"/>
              <a:t> = (2*</a:t>
            </a:r>
            <a:r>
              <a:rPr lang="tr-TR" sz="2000" dirty="0" err="1"/>
              <a:t>Na</a:t>
            </a:r>
            <a:r>
              <a:rPr lang="tr-TR" sz="2000" dirty="0"/>
              <a:t>) + (BUN/2.8) + </a:t>
            </a:r>
            <a:r>
              <a:rPr lang="tr-TR" sz="2000" dirty="0" err="1"/>
              <a:t>glukoz</a:t>
            </a:r>
            <a:r>
              <a:rPr lang="tr-TR" sz="2000" dirty="0"/>
              <a:t>/18</a:t>
            </a:r>
          </a:p>
          <a:p>
            <a:endParaRPr lang="tr-TR" dirty="0"/>
          </a:p>
        </p:txBody>
      </p:sp>
      <p:pic>
        <p:nvPicPr>
          <p:cNvPr id="4" name="Resim 3">
            <a:extLst>
              <a:ext uri="{FF2B5EF4-FFF2-40B4-BE49-F238E27FC236}">
                <a16:creationId xmlns:a16="http://schemas.microsoft.com/office/drawing/2014/main" id="{39717431-0EFB-4567-B708-9465E58CA4B9}"/>
              </a:ext>
            </a:extLst>
          </p:cNvPr>
          <p:cNvPicPr>
            <a:picLocks noChangeAspect="1"/>
          </p:cNvPicPr>
          <p:nvPr/>
        </p:nvPicPr>
        <p:blipFill>
          <a:blip r:embed="rId2"/>
          <a:stretch>
            <a:fillRect/>
          </a:stretch>
        </p:blipFill>
        <p:spPr>
          <a:xfrm>
            <a:off x="1389511" y="3800130"/>
            <a:ext cx="8699746" cy="2511770"/>
          </a:xfrm>
          <a:prstGeom prst="rect">
            <a:avLst/>
          </a:prstGeom>
        </p:spPr>
      </p:pic>
    </p:spTree>
    <p:extLst>
      <p:ext uri="{BB962C8B-B14F-4D97-AF65-F5344CB8AC3E}">
        <p14:creationId xmlns:p14="http://schemas.microsoft.com/office/powerpoint/2010/main" val="4054671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F4943F-13E5-4A7B-A87C-EA5F254141EF}"/>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A70C979C-7ED9-40C5-A46F-55F08B6CC1B6}"/>
              </a:ext>
            </a:extLst>
          </p:cNvPr>
          <p:cNvSpPr>
            <a:spLocks noGrp="1"/>
          </p:cNvSpPr>
          <p:nvPr>
            <p:ph idx="1"/>
          </p:nvPr>
        </p:nvSpPr>
        <p:spPr/>
        <p:txBody>
          <a:bodyPr>
            <a:normAutofit fontScale="70000" lnSpcReduction="20000"/>
          </a:bodyPr>
          <a:lstStyle/>
          <a:p>
            <a:pPr marL="0" indent="0">
              <a:buNone/>
            </a:pPr>
            <a:r>
              <a:rPr lang="tr-TR" dirty="0">
                <a:sym typeface="Wingdings" panose="05000000000000000000" pitchFamily="2" charset="2"/>
              </a:rPr>
              <a:t></a:t>
            </a:r>
            <a:r>
              <a:rPr lang="tr-TR" dirty="0"/>
              <a:t>Çoğu olguda, hiponatremi </a:t>
            </a:r>
            <a:r>
              <a:rPr lang="tr-TR" dirty="0" err="1"/>
              <a:t>hipoozmolalite</a:t>
            </a:r>
            <a:r>
              <a:rPr lang="tr-TR" dirty="0"/>
              <a:t> ile ilişkilidir. </a:t>
            </a:r>
          </a:p>
          <a:p>
            <a:pPr marL="0" indent="0">
              <a:buNone/>
            </a:pPr>
            <a:endParaRPr lang="tr-TR" dirty="0"/>
          </a:p>
          <a:p>
            <a:pPr marL="0" indent="0">
              <a:buNone/>
            </a:pPr>
            <a:r>
              <a:rPr lang="tr-TR" dirty="0">
                <a:sym typeface="Wingdings" panose="05000000000000000000" pitchFamily="2" charset="2"/>
              </a:rPr>
              <a:t></a:t>
            </a:r>
            <a:r>
              <a:rPr lang="tr-TR" dirty="0"/>
              <a:t>Yapay olarak düşük serum sodyum düzeylerine neden olan </a:t>
            </a:r>
            <a:r>
              <a:rPr lang="tr-TR" dirty="0" err="1"/>
              <a:t>psödohiponatremi</a:t>
            </a:r>
            <a:r>
              <a:rPr lang="tr-TR" dirty="0"/>
              <a:t>, çok yüksek glikoz veya protein düzeyleri ile görülebilir; bu durumlarda ölçülen </a:t>
            </a:r>
            <a:r>
              <a:rPr lang="tr-TR" dirty="0" err="1"/>
              <a:t>plasma</a:t>
            </a:r>
            <a:r>
              <a:rPr lang="tr-TR" dirty="0"/>
              <a:t> </a:t>
            </a:r>
            <a:r>
              <a:rPr lang="tr-TR" dirty="0" err="1"/>
              <a:t>osmolalitesi</a:t>
            </a:r>
            <a:r>
              <a:rPr lang="tr-TR" dirty="0"/>
              <a:t> normaldir. </a:t>
            </a:r>
          </a:p>
          <a:p>
            <a:pPr marL="0" indent="0">
              <a:buNone/>
            </a:pPr>
            <a:endParaRPr lang="tr-TR" dirty="0"/>
          </a:p>
          <a:p>
            <a:pPr marL="0" indent="0">
              <a:buNone/>
            </a:pPr>
            <a:r>
              <a:rPr lang="tr-TR" dirty="0">
                <a:sym typeface="Wingdings" panose="05000000000000000000" pitchFamily="2" charset="2"/>
              </a:rPr>
              <a:t></a:t>
            </a:r>
            <a:r>
              <a:rPr lang="tr-TR" dirty="0" err="1"/>
              <a:t>Hiperglisemi</a:t>
            </a:r>
            <a:r>
              <a:rPr lang="tr-TR" dirty="0"/>
              <a:t> durumunda, </a:t>
            </a:r>
            <a:r>
              <a:rPr lang="tr-TR" dirty="0" err="1"/>
              <a:t>glukozdaki</a:t>
            </a:r>
            <a:r>
              <a:rPr lang="tr-TR" dirty="0"/>
              <a:t> her 100 mg/dl yükselme, serum sodyumunu 1.6 </a:t>
            </a:r>
            <a:r>
              <a:rPr lang="tr-TR" dirty="0" err="1"/>
              <a:t>mmol</a:t>
            </a:r>
            <a:r>
              <a:rPr lang="tr-TR" dirty="0"/>
              <a:t>/L düşürür.</a:t>
            </a:r>
          </a:p>
          <a:p>
            <a:pPr marL="0" indent="0">
              <a:buNone/>
            </a:pPr>
            <a:endParaRPr lang="tr-TR" dirty="0"/>
          </a:p>
          <a:p>
            <a:pPr marL="0" indent="0">
              <a:buNone/>
            </a:pPr>
            <a:r>
              <a:rPr lang="tr-TR" dirty="0">
                <a:sym typeface="Wingdings" panose="05000000000000000000" pitchFamily="2" charset="2"/>
              </a:rPr>
              <a:t></a:t>
            </a:r>
            <a:r>
              <a:rPr lang="tr-TR" dirty="0"/>
              <a:t>Plazma protein konsantrasyonundaki 1 g/</a:t>
            </a:r>
            <a:r>
              <a:rPr lang="tr-TR" dirty="0" err="1"/>
              <a:t>dL'lik</a:t>
            </a:r>
            <a:r>
              <a:rPr lang="tr-TR" dirty="0"/>
              <a:t> bir artış, serum </a:t>
            </a:r>
            <a:r>
              <a:rPr lang="tr-TR" dirty="0" err="1"/>
              <a:t>Na</a:t>
            </a:r>
            <a:r>
              <a:rPr lang="tr-TR" dirty="0"/>
              <a:t> yaklaşık 0,7 </a:t>
            </a:r>
            <a:r>
              <a:rPr lang="tr-TR" dirty="0" err="1"/>
              <a:t>mEq</a:t>
            </a:r>
            <a:r>
              <a:rPr lang="tr-TR" dirty="0"/>
              <a:t> / L azaltır. </a:t>
            </a:r>
          </a:p>
          <a:p>
            <a:pPr marL="0" indent="0">
              <a:buNone/>
            </a:pPr>
            <a:endParaRPr lang="tr-TR" dirty="0"/>
          </a:p>
          <a:p>
            <a:pPr marL="0" indent="0">
              <a:buNone/>
            </a:pPr>
            <a:r>
              <a:rPr lang="tr-TR" dirty="0">
                <a:sym typeface="Wingdings" panose="05000000000000000000" pitchFamily="2" charset="2"/>
              </a:rPr>
              <a:t></a:t>
            </a:r>
            <a:r>
              <a:rPr lang="tr-TR" dirty="0"/>
              <a:t>Plazma </a:t>
            </a:r>
            <a:r>
              <a:rPr lang="tr-TR" dirty="0" err="1"/>
              <a:t>trigliseritlerinde</a:t>
            </a:r>
            <a:r>
              <a:rPr lang="tr-TR" dirty="0"/>
              <a:t> 10 </a:t>
            </a:r>
            <a:r>
              <a:rPr lang="tr-TR" dirty="0" err="1"/>
              <a:t>mmol</a:t>
            </a:r>
            <a:r>
              <a:rPr lang="tr-TR" dirty="0"/>
              <a:t> / L (886 mg / </a:t>
            </a:r>
            <a:r>
              <a:rPr lang="tr-TR" dirty="0" err="1"/>
              <a:t>dL</a:t>
            </a:r>
            <a:r>
              <a:rPr lang="tr-TR" dirty="0"/>
              <a:t>) artış, serum </a:t>
            </a:r>
            <a:r>
              <a:rPr lang="tr-TR" dirty="0" err="1"/>
              <a:t>Na</a:t>
            </a:r>
            <a:r>
              <a:rPr lang="tr-TR" dirty="0"/>
              <a:t> yaklaşık 1 </a:t>
            </a:r>
            <a:r>
              <a:rPr lang="tr-TR" dirty="0" err="1"/>
              <a:t>mEq</a:t>
            </a:r>
            <a:r>
              <a:rPr lang="tr-TR" dirty="0"/>
              <a:t> / L azaltır.</a:t>
            </a:r>
          </a:p>
          <a:p>
            <a:endParaRPr lang="tr-TR" dirty="0"/>
          </a:p>
        </p:txBody>
      </p:sp>
    </p:spTree>
    <p:extLst>
      <p:ext uri="{BB962C8B-B14F-4D97-AF65-F5344CB8AC3E}">
        <p14:creationId xmlns:p14="http://schemas.microsoft.com/office/powerpoint/2010/main" val="346040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903BDE-D88B-4E43-BEE8-FBA938CF4266}"/>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E5880CB9-FE24-4486-BC66-6867D1A4D044}"/>
              </a:ext>
            </a:extLst>
          </p:cNvPr>
          <p:cNvSpPr>
            <a:spLocks noGrp="1"/>
          </p:cNvSpPr>
          <p:nvPr>
            <p:ph idx="1"/>
          </p:nvPr>
        </p:nvSpPr>
        <p:spPr>
          <a:xfrm>
            <a:off x="838200" y="1825625"/>
            <a:ext cx="4675632" cy="4351338"/>
          </a:xfrm>
        </p:spPr>
        <p:txBody>
          <a:bodyPr>
            <a:normAutofit/>
          </a:bodyPr>
          <a:lstStyle/>
          <a:p>
            <a:pPr marL="0" indent="0" algn="just">
              <a:lnSpc>
                <a:spcPct val="150000"/>
              </a:lnSpc>
              <a:buNone/>
            </a:pPr>
            <a:r>
              <a:rPr lang="tr-TR" sz="2000" dirty="0">
                <a:sym typeface="Wingdings" panose="05000000000000000000" pitchFamily="2" charset="2"/>
              </a:rPr>
              <a:t></a:t>
            </a:r>
            <a:r>
              <a:rPr lang="tr-TR" sz="2000" dirty="0" err="1"/>
              <a:t>Hipoosmolar</a:t>
            </a:r>
            <a:r>
              <a:rPr lang="tr-TR" sz="2000" dirty="0"/>
              <a:t> hiponatreminin tanısal değerlendirmesi; </a:t>
            </a:r>
          </a:p>
          <a:p>
            <a:pPr marL="457200" lvl="1" indent="0" algn="just">
              <a:lnSpc>
                <a:spcPct val="150000"/>
              </a:lnSpc>
              <a:buNone/>
            </a:pPr>
            <a:r>
              <a:rPr lang="tr-TR" sz="2000" dirty="0">
                <a:sym typeface="Wingdings" panose="05000000000000000000" pitchFamily="2" charset="2"/>
              </a:rPr>
              <a:t>Hastanın </a:t>
            </a:r>
            <a:r>
              <a:rPr lang="tr-TR" sz="2000" b="1" dirty="0">
                <a:effectLst>
                  <a:outerShdw blurRad="38100" dist="38100" dir="2700000" algn="tl">
                    <a:srgbClr val="000000">
                      <a:alpha val="43137"/>
                    </a:srgbClr>
                  </a:outerShdw>
                </a:effectLst>
                <a:sym typeface="Wingdings" panose="05000000000000000000" pitchFamily="2" charset="2"/>
              </a:rPr>
              <a:t>hacim durumunun </a:t>
            </a:r>
            <a:r>
              <a:rPr lang="tr-TR" sz="2000" dirty="0">
                <a:sym typeface="Wingdings" panose="05000000000000000000" pitchFamily="2" charset="2"/>
              </a:rPr>
              <a:t>ve </a:t>
            </a:r>
            <a:r>
              <a:rPr lang="tr-TR" sz="2000" b="1" dirty="0">
                <a:effectLst>
                  <a:outerShdw blurRad="38100" dist="38100" dir="2700000" algn="tl">
                    <a:srgbClr val="000000">
                      <a:alpha val="43137"/>
                    </a:srgbClr>
                  </a:outerShdw>
                </a:effectLst>
                <a:sym typeface="Wingdings" panose="05000000000000000000" pitchFamily="2" charset="2"/>
              </a:rPr>
              <a:t>idrar elektrolitlerinin</a:t>
            </a:r>
            <a:r>
              <a:rPr lang="tr-TR" sz="2000" dirty="0">
                <a:sym typeface="Wingdings" panose="05000000000000000000" pitchFamily="2" charset="2"/>
              </a:rPr>
              <a:t> değerlendirilmesi ile başlanmalıdır.</a:t>
            </a:r>
            <a:endParaRPr lang="tr-TR" sz="2000" dirty="0"/>
          </a:p>
        </p:txBody>
      </p:sp>
      <p:pic>
        <p:nvPicPr>
          <p:cNvPr id="4" name="Resim 3">
            <a:extLst>
              <a:ext uri="{FF2B5EF4-FFF2-40B4-BE49-F238E27FC236}">
                <a16:creationId xmlns:a16="http://schemas.microsoft.com/office/drawing/2014/main" id="{8E5307F9-5B03-4BF7-B07B-AF9AB7165531}"/>
              </a:ext>
            </a:extLst>
          </p:cNvPr>
          <p:cNvPicPr>
            <a:picLocks noChangeAspect="1"/>
          </p:cNvPicPr>
          <p:nvPr/>
        </p:nvPicPr>
        <p:blipFill>
          <a:blip r:embed="rId3"/>
          <a:stretch>
            <a:fillRect/>
          </a:stretch>
        </p:blipFill>
        <p:spPr>
          <a:xfrm>
            <a:off x="6352032" y="1690688"/>
            <a:ext cx="5371042" cy="3218967"/>
          </a:xfrm>
          <a:prstGeom prst="rect">
            <a:avLst/>
          </a:prstGeom>
        </p:spPr>
      </p:pic>
    </p:spTree>
    <p:extLst>
      <p:ext uri="{BB962C8B-B14F-4D97-AF65-F5344CB8AC3E}">
        <p14:creationId xmlns:p14="http://schemas.microsoft.com/office/powerpoint/2010/main" val="3153921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074F95-36BF-4A5F-B76F-C7A7D09F8957}"/>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5D9596F4-3487-4D74-9750-17681F8B3B02}"/>
              </a:ext>
            </a:extLst>
          </p:cNvPr>
          <p:cNvSpPr>
            <a:spLocks noGrp="1"/>
          </p:cNvSpPr>
          <p:nvPr>
            <p:ph idx="1"/>
          </p:nvPr>
        </p:nvSpPr>
        <p:spPr>
          <a:xfrm>
            <a:off x="838200" y="1825625"/>
            <a:ext cx="6632448" cy="4351338"/>
          </a:xfrm>
        </p:spPr>
        <p:txBody>
          <a:bodyPr>
            <a:normAutofit lnSpcReduction="10000"/>
          </a:bodyPr>
          <a:lstStyle/>
          <a:p>
            <a:pPr marL="0" indent="0" algn="just">
              <a:lnSpc>
                <a:spcPct val="150000"/>
              </a:lnSpc>
              <a:buNone/>
            </a:pPr>
            <a:r>
              <a:rPr lang="tr-TR" sz="2000" b="1" dirty="0">
                <a:sym typeface="Wingdings" panose="05000000000000000000" pitchFamily="2" charset="2"/>
              </a:rPr>
              <a:t></a:t>
            </a:r>
            <a:r>
              <a:rPr lang="tr-TR" sz="2000" b="1" dirty="0" err="1"/>
              <a:t>Hipovolemik</a:t>
            </a:r>
            <a:r>
              <a:rPr lang="tr-TR" sz="2000" b="1" dirty="0"/>
              <a:t> </a:t>
            </a:r>
            <a:r>
              <a:rPr lang="tr-TR" sz="2000" b="1" dirty="0" err="1"/>
              <a:t>hiponatremi</a:t>
            </a:r>
            <a:r>
              <a:rPr lang="tr-TR" sz="2000" b="1" dirty="0"/>
              <a:t> </a:t>
            </a:r>
          </a:p>
          <a:p>
            <a:pPr lvl="1" algn="just">
              <a:lnSpc>
                <a:spcPct val="150000"/>
              </a:lnSpc>
              <a:buFont typeface="Wingdings" panose="05000000000000000000" pitchFamily="2" charset="2"/>
              <a:buChar char="§"/>
            </a:pPr>
            <a:r>
              <a:rPr lang="tr-TR" sz="2000" dirty="0"/>
              <a:t>GI, </a:t>
            </a:r>
            <a:r>
              <a:rPr lang="tr-TR" sz="2000" dirty="0" err="1"/>
              <a:t>renal</a:t>
            </a:r>
            <a:r>
              <a:rPr lang="tr-TR" sz="2000" dirty="0"/>
              <a:t> veya üçüncü boşluk kayıplarıyla</a:t>
            </a:r>
          </a:p>
          <a:p>
            <a:pPr lvl="1" algn="just">
              <a:lnSpc>
                <a:spcPct val="150000"/>
              </a:lnSpc>
              <a:buFont typeface="Wingdings" panose="05000000000000000000" pitchFamily="2" charset="2"/>
              <a:buChar char="§"/>
            </a:pPr>
            <a:r>
              <a:rPr lang="tr-TR" sz="2000" dirty="0"/>
              <a:t>Hastalar tipik olarak </a:t>
            </a:r>
            <a:r>
              <a:rPr lang="tr-TR" sz="2000" dirty="0" err="1"/>
              <a:t>hipovoleminin</a:t>
            </a:r>
            <a:r>
              <a:rPr lang="tr-TR" sz="2000" dirty="0"/>
              <a:t> klinik bulgularını sergiler</a:t>
            </a:r>
          </a:p>
          <a:p>
            <a:pPr lvl="1" algn="just">
              <a:lnSpc>
                <a:spcPct val="150000"/>
              </a:lnSpc>
              <a:buFont typeface="Wingdings" panose="05000000000000000000" pitchFamily="2" charset="2"/>
              <a:buChar char="§"/>
            </a:pPr>
            <a:r>
              <a:rPr lang="tr-TR" sz="2000" dirty="0" err="1"/>
              <a:t>Non-renal</a:t>
            </a:r>
            <a:r>
              <a:rPr lang="tr-TR" sz="2000" dirty="0"/>
              <a:t> nedenlerle idrar  </a:t>
            </a:r>
            <a:r>
              <a:rPr lang="tr-TR" sz="2000" dirty="0" err="1"/>
              <a:t>Na</a:t>
            </a:r>
            <a:r>
              <a:rPr lang="tr-TR" sz="2000" dirty="0"/>
              <a:t>⁺ 20 </a:t>
            </a:r>
            <a:r>
              <a:rPr lang="tr-TR" sz="2000" dirty="0" err="1"/>
              <a:t>mmol</a:t>
            </a:r>
            <a:r>
              <a:rPr lang="tr-TR" sz="2000" dirty="0"/>
              <a:t>/L’nin altında ve idrar </a:t>
            </a:r>
            <a:r>
              <a:rPr lang="tr-TR" sz="2000" dirty="0" err="1"/>
              <a:t>osmolalitesi</a:t>
            </a:r>
            <a:r>
              <a:rPr lang="tr-TR" sz="2000" dirty="0"/>
              <a:t> 100 </a:t>
            </a:r>
            <a:r>
              <a:rPr lang="tr-TR" sz="2000" dirty="0" err="1"/>
              <a:t>mOsm</a:t>
            </a:r>
            <a:r>
              <a:rPr lang="tr-TR" sz="2000" dirty="0"/>
              <a:t>/kg </a:t>
            </a:r>
            <a:r>
              <a:rPr lang="tr-TR" sz="2000" dirty="0" err="1"/>
              <a:t>H₂O’dan</a:t>
            </a:r>
            <a:r>
              <a:rPr lang="tr-TR" sz="2000" dirty="0"/>
              <a:t> yüksek olmalıdır. </a:t>
            </a:r>
          </a:p>
          <a:p>
            <a:pPr marL="0" indent="0" algn="just">
              <a:lnSpc>
                <a:spcPct val="150000"/>
              </a:lnSpc>
              <a:buNone/>
            </a:pPr>
            <a:r>
              <a:rPr lang="tr-TR" sz="2000" dirty="0">
                <a:sym typeface="Wingdings" panose="05000000000000000000" pitchFamily="2" charset="2"/>
              </a:rPr>
              <a:t></a:t>
            </a:r>
            <a:r>
              <a:rPr lang="tr-TR" sz="2000" dirty="0" err="1"/>
              <a:t>Hipovolemik</a:t>
            </a:r>
            <a:r>
              <a:rPr lang="tr-TR" sz="2000" dirty="0"/>
              <a:t> </a:t>
            </a:r>
            <a:r>
              <a:rPr lang="tr-TR" sz="2000" dirty="0" err="1"/>
              <a:t>hiponatremi</a:t>
            </a:r>
            <a:r>
              <a:rPr lang="tr-TR" sz="2000" dirty="0"/>
              <a:t>, </a:t>
            </a:r>
            <a:r>
              <a:rPr lang="tr-TR" sz="2000" dirty="0" err="1"/>
              <a:t>izotonik</a:t>
            </a:r>
            <a:r>
              <a:rPr lang="tr-TR" sz="2000" dirty="0"/>
              <a:t> sıvı </a:t>
            </a:r>
            <a:r>
              <a:rPr lang="tr-TR" sz="2000" dirty="0" err="1"/>
              <a:t>replasmanına</a:t>
            </a:r>
            <a:r>
              <a:rPr lang="tr-TR" sz="2000" dirty="0"/>
              <a:t> kolayca yanıt verir.</a:t>
            </a:r>
          </a:p>
          <a:p>
            <a:endParaRPr lang="tr-TR" dirty="0"/>
          </a:p>
        </p:txBody>
      </p:sp>
      <p:pic>
        <p:nvPicPr>
          <p:cNvPr id="5" name="Resim 4">
            <a:extLst>
              <a:ext uri="{FF2B5EF4-FFF2-40B4-BE49-F238E27FC236}">
                <a16:creationId xmlns:a16="http://schemas.microsoft.com/office/drawing/2014/main" id="{A31DE717-B55B-4DF5-BA5F-3D46D8ADC19E}"/>
              </a:ext>
            </a:extLst>
          </p:cNvPr>
          <p:cNvPicPr>
            <a:picLocks noChangeAspect="1"/>
          </p:cNvPicPr>
          <p:nvPr/>
        </p:nvPicPr>
        <p:blipFill>
          <a:blip r:embed="rId2"/>
          <a:stretch>
            <a:fillRect/>
          </a:stretch>
        </p:blipFill>
        <p:spPr>
          <a:xfrm>
            <a:off x="8550988" y="2484650"/>
            <a:ext cx="2514951" cy="3315163"/>
          </a:xfrm>
          <a:prstGeom prst="rect">
            <a:avLst/>
          </a:prstGeom>
        </p:spPr>
      </p:pic>
    </p:spTree>
    <p:extLst>
      <p:ext uri="{BB962C8B-B14F-4D97-AF65-F5344CB8AC3E}">
        <p14:creationId xmlns:p14="http://schemas.microsoft.com/office/powerpoint/2010/main" val="4219688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F4AB6A-D3C1-4428-BF74-ED413B9F1079}"/>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D37D6F2F-D8FD-4D13-B925-9B0AF537748E}"/>
              </a:ext>
            </a:extLst>
          </p:cNvPr>
          <p:cNvSpPr>
            <a:spLocks noGrp="1"/>
          </p:cNvSpPr>
          <p:nvPr>
            <p:ph idx="1"/>
          </p:nvPr>
        </p:nvSpPr>
        <p:spPr>
          <a:xfrm>
            <a:off x="838200" y="1825625"/>
            <a:ext cx="9147048" cy="4351338"/>
          </a:xfrm>
        </p:spPr>
        <p:txBody>
          <a:bodyPr>
            <a:normAutofit/>
          </a:bodyPr>
          <a:lstStyle/>
          <a:p>
            <a:pPr marL="0" indent="0" algn="just">
              <a:lnSpc>
                <a:spcPct val="150000"/>
              </a:lnSpc>
              <a:buNone/>
            </a:pPr>
            <a:r>
              <a:rPr lang="tr-TR" sz="2000" b="1" dirty="0">
                <a:sym typeface="Wingdings" panose="05000000000000000000" pitchFamily="2" charset="2"/>
              </a:rPr>
              <a:t></a:t>
            </a:r>
            <a:r>
              <a:rPr lang="tr-TR" sz="2000" b="1" dirty="0" err="1"/>
              <a:t>Hipervolemik</a:t>
            </a:r>
            <a:r>
              <a:rPr lang="tr-TR" sz="2000" b="1" dirty="0"/>
              <a:t> </a:t>
            </a:r>
            <a:r>
              <a:rPr lang="tr-TR" sz="2000" b="1" dirty="0" err="1"/>
              <a:t>hiponatremi</a:t>
            </a:r>
            <a:r>
              <a:rPr lang="tr-TR" sz="2000" dirty="0"/>
              <a:t>,  total vücut sodyum aşırı yükü ve ödem varlığında; </a:t>
            </a:r>
          </a:p>
          <a:p>
            <a:pPr lvl="1" algn="just">
              <a:lnSpc>
                <a:spcPct val="150000"/>
              </a:lnSpc>
              <a:buFont typeface="Wingdings" panose="05000000000000000000" pitchFamily="2" charset="2"/>
              <a:buChar char="§"/>
            </a:pPr>
            <a:r>
              <a:rPr lang="tr-TR" sz="2000" dirty="0"/>
              <a:t>İlerlemiş </a:t>
            </a:r>
            <a:r>
              <a:rPr lang="tr-TR" sz="2000" dirty="0" err="1"/>
              <a:t>konjestif</a:t>
            </a:r>
            <a:r>
              <a:rPr lang="tr-TR" sz="2000" dirty="0"/>
              <a:t> kalp yetmezliği</a:t>
            </a:r>
          </a:p>
          <a:p>
            <a:pPr lvl="1" algn="just">
              <a:lnSpc>
                <a:spcPct val="150000"/>
              </a:lnSpc>
              <a:buFont typeface="Wingdings" panose="05000000000000000000" pitchFamily="2" charset="2"/>
              <a:buChar char="§"/>
            </a:pPr>
            <a:r>
              <a:rPr lang="tr-TR" sz="2000" dirty="0"/>
              <a:t>Siroz </a:t>
            </a:r>
          </a:p>
          <a:p>
            <a:pPr lvl="1" algn="just">
              <a:lnSpc>
                <a:spcPct val="150000"/>
              </a:lnSpc>
              <a:buFont typeface="Wingdings" panose="05000000000000000000" pitchFamily="2" charset="2"/>
              <a:buChar char="§"/>
            </a:pPr>
            <a:r>
              <a:rPr lang="tr-TR" sz="2000" dirty="0" err="1"/>
              <a:t>Nefrotik</a:t>
            </a:r>
            <a:r>
              <a:rPr lang="tr-TR" sz="2000" dirty="0"/>
              <a:t> sendrom  </a:t>
            </a:r>
          </a:p>
          <a:p>
            <a:pPr lvl="1" algn="just">
              <a:lnSpc>
                <a:spcPct val="150000"/>
              </a:lnSpc>
              <a:buFont typeface="Wingdings" panose="05000000000000000000" pitchFamily="2" charset="2"/>
              <a:buChar char="§"/>
            </a:pPr>
            <a:r>
              <a:rPr lang="tr-TR" sz="2000" dirty="0"/>
              <a:t>Böbrek yetmezliği ile ortaya çıkabilir.</a:t>
            </a:r>
          </a:p>
          <a:p>
            <a:pPr marL="457200" lvl="1" indent="0" algn="just">
              <a:lnSpc>
                <a:spcPct val="150000"/>
              </a:lnSpc>
              <a:buNone/>
            </a:pPr>
            <a:r>
              <a:rPr lang="tr-TR" sz="2000" dirty="0">
                <a:sym typeface="Wingdings" panose="05000000000000000000" pitchFamily="2" charset="2"/>
              </a:rPr>
              <a:t></a:t>
            </a:r>
            <a:r>
              <a:rPr lang="tr-TR" sz="1800" dirty="0"/>
              <a:t>Bu bozukluklarda; efektif </a:t>
            </a:r>
            <a:r>
              <a:rPr lang="tr-TR" sz="1800" dirty="0" err="1"/>
              <a:t>renal</a:t>
            </a:r>
            <a:r>
              <a:rPr lang="tr-TR" sz="1800" dirty="0"/>
              <a:t> kan akımı azalır, </a:t>
            </a:r>
            <a:r>
              <a:rPr lang="tr-TR" sz="1800" dirty="0" err="1"/>
              <a:t>antidiüretik</a:t>
            </a:r>
            <a:r>
              <a:rPr lang="tr-TR" sz="1800" dirty="0"/>
              <a:t> hormon (ADH) olarak da bilinen ve suyun </a:t>
            </a:r>
            <a:r>
              <a:rPr lang="tr-TR" sz="1800" dirty="0" err="1"/>
              <a:t>renal</a:t>
            </a:r>
            <a:r>
              <a:rPr lang="tr-TR" sz="1800" dirty="0"/>
              <a:t> atılımını azaltan </a:t>
            </a:r>
            <a:r>
              <a:rPr lang="tr-TR" sz="1800" dirty="0" err="1"/>
              <a:t>arjinin</a:t>
            </a:r>
            <a:r>
              <a:rPr lang="tr-TR" sz="1800" dirty="0"/>
              <a:t> </a:t>
            </a:r>
            <a:r>
              <a:rPr lang="tr-TR" sz="1800" dirty="0" err="1"/>
              <a:t>vazopressin</a:t>
            </a:r>
            <a:r>
              <a:rPr lang="tr-TR" sz="1800" dirty="0"/>
              <a:t> (AVP) salınımı uyarılır. Hem sodyum hem de su artar ancak orantılı olarak sodyumdan daha fazla su artar. </a:t>
            </a:r>
          </a:p>
          <a:p>
            <a:endParaRPr lang="tr-TR" dirty="0"/>
          </a:p>
        </p:txBody>
      </p:sp>
      <p:pic>
        <p:nvPicPr>
          <p:cNvPr id="5" name="Resim 4">
            <a:extLst>
              <a:ext uri="{FF2B5EF4-FFF2-40B4-BE49-F238E27FC236}">
                <a16:creationId xmlns:a16="http://schemas.microsoft.com/office/drawing/2014/main" id="{62F53758-F4B9-46E0-907C-E0C800DB03EE}"/>
              </a:ext>
            </a:extLst>
          </p:cNvPr>
          <p:cNvPicPr>
            <a:picLocks noChangeAspect="1"/>
          </p:cNvPicPr>
          <p:nvPr/>
        </p:nvPicPr>
        <p:blipFill rotWithShape="1">
          <a:blip r:embed="rId2"/>
          <a:srcRect r="3370" b="11298"/>
          <a:stretch/>
        </p:blipFill>
        <p:spPr>
          <a:xfrm>
            <a:off x="9985248" y="2093887"/>
            <a:ext cx="2052786" cy="2670226"/>
          </a:xfrm>
          <a:prstGeom prst="rect">
            <a:avLst/>
          </a:prstGeom>
        </p:spPr>
      </p:pic>
    </p:spTree>
    <p:extLst>
      <p:ext uri="{BB962C8B-B14F-4D97-AF65-F5344CB8AC3E}">
        <p14:creationId xmlns:p14="http://schemas.microsoft.com/office/powerpoint/2010/main" val="388096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F0A7B0-8C46-402C-A9DC-0E277ED74E9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0D1A963-1E47-4415-8632-26B63ECD56C7}"/>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E5B0E50-6CD6-42DA-A6AD-557F4DD0B122}"/>
              </a:ext>
            </a:extLst>
          </p:cNvPr>
          <p:cNvPicPr>
            <a:picLocks noChangeAspect="1"/>
          </p:cNvPicPr>
          <p:nvPr/>
        </p:nvPicPr>
        <p:blipFill>
          <a:blip r:embed="rId2"/>
          <a:stretch>
            <a:fillRect/>
          </a:stretch>
        </p:blipFill>
        <p:spPr>
          <a:xfrm>
            <a:off x="594433" y="268345"/>
            <a:ext cx="9869277" cy="6449325"/>
          </a:xfrm>
          <a:prstGeom prst="rect">
            <a:avLst/>
          </a:prstGeom>
        </p:spPr>
      </p:pic>
    </p:spTree>
    <p:extLst>
      <p:ext uri="{BB962C8B-B14F-4D97-AF65-F5344CB8AC3E}">
        <p14:creationId xmlns:p14="http://schemas.microsoft.com/office/powerpoint/2010/main" val="1696288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2F3E13-5225-4D3A-9031-483891310B36}"/>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263661AA-D0B7-4393-8280-87CF6E392949}"/>
              </a:ext>
            </a:extLst>
          </p:cNvPr>
          <p:cNvSpPr>
            <a:spLocks noGrp="1"/>
          </p:cNvSpPr>
          <p:nvPr>
            <p:ph idx="1"/>
          </p:nvPr>
        </p:nvSpPr>
        <p:spPr>
          <a:xfrm>
            <a:off x="838200" y="1825625"/>
            <a:ext cx="4062984" cy="4351338"/>
          </a:xfrm>
        </p:spPr>
        <p:txBody>
          <a:bodyPr>
            <a:normAutofit fontScale="92500" lnSpcReduction="10000"/>
          </a:bodyPr>
          <a:lstStyle/>
          <a:p>
            <a:pPr marL="0" indent="0" algn="just">
              <a:lnSpc>
                <a:spcPct val="150000"/>
              </a:lnSpc>
              <a:buNone/>
            </a:pPr>
            <a:r>
              <a:rPr lang="tr-TR" dirty="0">
                <a:sym typeface="Wingdings" panose="05000000000000000000" pitchFamily="2" charset="2"/>
              </a:rPr>
              <a:t> </a:t>
            </a:r>
            <a:r>
              <a:rPr lang="tr-TR" dirty="0" err="1"/>
              <a:t>Övolemik</a:t>
            </a:r>
            <a:r>
              <a:rPr lang="tr-TR" dirty="0"/>
              <a:t> </a:t>
            </a:r>
            <a:r>
              <a:rPr lang="tr-TR" dirty="0" err="1"/>
              <a:t>hiponatreminin</a:t>
            </a:r>
            <a:r>
              <a:rPr lang="tr-TR" dirty="0"/>
              <a:t>   en sık görülen nedeni; </a:t>
            </a:r>
          </a:p>
          <a:p>
            <a:pPr lvl="1" algn="just">
              <a:lnSpc>
                <a:spcPct val="150000"/>
              </a:lnSpc>
              <a:buFont typeface="Wingdings" panose="05000000000000000000" pitchFamily="2" charset="2"/>
              <a:buChar char="§"/>
            </a:pPr>
            <a:r>
              <a:rPr lang="tr-TR" dirty="0"/>
              <a:t>ADH salınımı için uyarıcının </a:t>
            </a:r>
            <a:r>
              <a:rPr lang="tr-TR" dirty="0" err="1"/>
              <a:t>ozmolarite</a:t>
            </a:r>
            <a:r>
              <a:rPr lang="tr-TR" dirty="0"/>
              <a:t> veya azalmış </a:t>
            </a:r>
            <a:r>
              <a:rPr lang="tr-TR" dirty="0" err="1"/>
              <a:t>renal</a:t>
            </a:r>
            <a:r>
              <a:rPr lang="tr-TR" dirty="0"/>
              <a:t> akımı ile ilişkili olmadığında ortaya çıkan </a:t>
            </a:r>
            <a:r>
              <a:rPr lang="tr-TR" b="1" dirty="0"/>
              <a:t>Uygunsuz ADH salınımı (UADHS) sendromu</a:t>
            </a:r>
            <a:r>
              <a:rPr lang="tr-TR" dirty="0"/>
              <a:t>dur. </a:t>
            </a:r>
          </a:p>
          <a:p>
            <a:endParaRPr lang="tr-TR" dirty="0"/>
          </a:p>
        </p:txBody>
      </p:sp>
      <p:pic>
        <p:nvPicPr>
          <p:cNvPr id="5" name="Resim 4">
            <a:extLst>
              <a:ext uri="{FF2B5EF4-FFF2-40B4-BE49-F238E27FC236}">
                <a16:creationId xmlns:a16="http://schemas.microsoft.com/office/drawing/2014/main" id="{E7AE35A6-45AA-4B6F-909E-618C5B9B16E9}"/>
              </a:ext>
            </a:extLst>
          </p:cNvPr>
          <p:cNvPicPr>
            <a:picLocks noChangeAspect="1"/>
          </p:cNvPicPr>
          <p:nvPr/>
        </p:nvPicPr>
        <p:blipFill>
          <a:blip r:embed="rId2"/>
          <a:stretch>
            <a:fillRect/>
          </a:stretch>
        </p:blipFill>
        <p:spPr>
          <a:xfrm>
            <a:off x="6199632" y="1825625"/>
            <a:ext cx="5239188" cy="4132517"/>
          </a:xfrm>
          <a:prstGeom prst="rect">
            <a:avLst/>
          </a:prstGeom>
        </p:spPr>
      </p:pic>
    </p:spTree>
    <p:extLst>
      <p:ext uri="{BB962C8B-B14F-4D97-AF65-F5344CB8AC3E}">
        <p14:creationId xmlns:p14="http://schemas.microsoft.com/office/powerpoint/2010/main" val="28589538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D6970C-160C-4FD8-9F8C-A19F5B61DD6B}"/>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3E6CFBF1-645E-43D7-B657-AB1E8878A766}"/>
              </a:ext>
            </a:extLst>
          </p:cNvPr>
          <p:cNvSpPr>
            <a:spLocks noGrp="1"/>
          </p:cNvSpPr>
          <p:nvPr>
            <p:ph idx="1"/>
          </p:nvPr>
        </p:nvSpPr>
        <p:spPr/>
        <p:txBody>
          <a:bodyPr>
            <a:normAutofit fontScale="92500"/>
          </a:bodyPr>
          <a:lstStyle/>
          <a:p>
            <a:pPr marL="0" indent="0" algn="just">
              <a:lnSpc>
                <a:spcPct val="150000"/>
              </a:lnSpc>
              <a:buNone/>
            </a:pPr>
            <a:r>
              <a:rPr lang="tr-TR" b="1" dirty="0">
                <a:sym typeface="Wingdings" panose="05000000000000000000" pitchFamily="2" charset="2"/>
              </a:rPr>
              <a:t></a:t>
            </a:r>
            <a:r>
              <a:rPr lang="tr-TR" b="1" dirty="0"/>
              <a:t>UADHS</a:t>
            </a:r>
            <a:r>
              <a:rPr lang="tr-TR" dirty="0"/>
              <a:t> tanı kriterleri şunlardır: </a:t>
            </a:r>
          </a:p>
          <a:p>
            <a:pPr lvl="1" algn="just">
              <a:lnSpc>
                <a:spcPct val="150000"/>
              </a:lnSpc>
              <a:buFont typeface="Wingdings" panose="05000000000000000000" pitchFamily="2" charset="2"/>
              <a:buChar char="§"/>
            </a:pPr>
            <a:r>
              <a:rPr lang="tr-TR" dirty="0"/>
              <a:t>1. </a:t>
            </a:r>
            <a:r>
              <a:rPr lang="tr-TR" dirty="0" err="1"/>
              <a:t>Hipo-ozmolalite</a:t>
            </a:r>
            <a:r>
              <a:rPr lang="tr-TR" dirty="0"/>
              <a:t> varlığı (</a:t>
            </a:r>
            <a:r>
              <a:rPr lang="tr-TR" dirty="0" err="1"/>
              <a:t>posm</a:t>
            </a:r>
            <a:r>
              <a:rPr lang="tr-TR" dirty="0"/>
              <a:t>&lt;275 </a:t>
            </a:r>
            <a:r>
              <a:rPr lang="tr-TR" dirty="0" err="1"/>
              <a:t>mosm</a:t>
            </a:r>
            <a:r>
              <a:rPr lang="tr-TR" dirty="0"/>
              <a:t>/kg H₂O) ile </a:t>
            </a:r>
            <a:r>
              <a:rPr lang="tr-TR" dirty="0" err="1"/>
              <a:t>irlikte</a:t>
            </a:r>
            <a:r>
              <a:rPr lang="tr-TR" dirty="0"/>
              <a:t> </a:t>
            </a:r>
            <a:r>
              <a:rPr lang="tr-TR" dirty="0" err="1"/>
              <a:t>hiponatremi</a:t>
            </a:r>
            <a:endParaRPr lang="tr-TR" dirty="0"/>
          </a:p>
          <a:p>
            <a:pPr lvl="1" algn="just">
              <a:lnSpc>
                <a:spcPct val="150000"/>
              </a:lnSpc>
              <a:buFont typeface="Wingdings" panose="05000000000000000000" pitchFamily="2" charset="2"/>
              <a:buChar char="§"/>
            </a:pPr>
            <a:r>
              <a:rPr lang="tr-TR" dirty="0"/>
              <a:t>2. Buna uygunsuz olarak </a:t>
            </a:r>
            <a:r>
              <a:rPr lang="tr-TR" dirty="0" err="1"/>
              <a:t>üriner</a:t>
            </a:r>
            <a:r>
              <a:rPr lang="tr-TR" dirty="0"/>
              <a:t> konsantrasyon (</a:t>
            </a:r>
            <a:r>
              <a:rPr lang="tr-TR" dirty="0" err="1"/>
              <a:t>üriner</a:t>
            </a:r>
            <a:r>
              <a:rPr lang="tr-TR" dirty="0"/>
              <a:t> </a:t>
            </a:r>
            <a:r>
              <a:rPr lang="tr-TR" dirty="0" err="1"/>
              <a:t>ozmolalite</a:t>
            </a:r>
            <a:r>
              <a:rPr lang="tr-TR" dirty="0"/>
              <a:t> &gt;100 </a:t>
            </a:r>
            <a:r>
              <a:rPr lang="tr-TR" dirty="0" err="1"/>
              <a:t>mosmol</a:t>
            </a:r>
            <a:r>
              <a:rPr lang="tr-TR" dirty="0"/>
              <a:t>/kg)</a:t>
            </a:r>
          </a:p>
          <a:p>
            <a:pPr lvl="1" algn="just">
              <a:lnSpc>
                <a:spcPct val="150000"/>
              </a:lnSpc>
              <a:buFont typeface="Wingdings" panose="05000000000000000000" pitchFamily="2" charset="2"/>
              <a:buChar char="§"/>
            </a:pPr>
            <a:r>
              <a:rPr lang="tr-TR" dirty="0"/>
              <a:t>3. İdrar sodyum düzeyi &gt; 20 </a:t>
            </a:r>
            <a:r>
              <a:rPr lang="tr-TR" dirty="0" err="1"/>
              <a:t>mmol</a:t>
            </a:r>
            <a:r>
              <a:rPr lang="tr-TR" dirty="0"/>
              <a:t>/l</a:t>
            </a:r>
          </a:p>
          <a:p>
            <a:pPr lvl="1" algn="just">
              <a:lnSpc>
                <a:spcPct val="150000"/>
              </a:lnSpc>
              <a:buFont typeface="Wingdings" panose="05000000000000000000" pitchFamily="2" charset="2"/>
              <a:buChar char="§"/>
            </a:pPr>
            <a:r>
              <a:rPr lang="tr-TR" dirty="0"/>
              <a:t>4. Volüm kaybı veya volüm yüklemesine ait klinik bulguların olmaması</a:t>
            </a:r>
          </a:p>
          <a:p>
            <a:pPr lvl="1" algn="just">
              <a:lnSpc>
                <a:spcPct val="150000"/>
              </a:lnSpc>
              <a:buFont typeface="Wingdings" panose="05000000000000000000" pitchFamily="2" charset="2"/>
              <a:buChar char="§"/>
            </a:pPr>
            <a:r>
              <a:rPr lang="tr-TR" dirty="0"/>
              <a:t>5. Normal böbrek fonksiyonu</a:t>
            </a:r>
          </a:p>
          <a:p>
            <a:pPr lvl="1" algn="just">
              <a:lnSpc>
                <a:spcPct val="150000"/>
              </a:lnSpc>
              <a:buFont typeface="Wingdings" panose="05000000000000000000" pitchFamily="2" charset="2"/>
              <a:buChar char="§"/>
            </a:pPr>
            <a:r>
              <a:rPr lang="tr-TR" dirty="0"/>
              <a:t>6. </a:t>
            </a:r>
            <a:r>
              <a:rPr lang="tr-TR" dirty="0" err="1"/>
              <a:t>Diüretik</a:t>
            </a:r>
            <a:r>
              <a:rPr lang="tr-TR" dirty="0"/>
              <a:t> tedavinin bulunmaması, </a:t>
            </a:r>
            <a:r>
              <a:rPr lang="tr-TR" dirty="0" err="1"/>
              <a:t>hipotiroidizm</a:t>
            </a:r>
            <a:r>
              <a:rPr lang="tr-TR" dirty="0"/>
              <a:t>, </a:t>
            </a:r>
            <a:r>
              <a:rPr lang="tr-TR" dirty="0" err="1"/>
              <a:t>glukokortikoid</a:t>
            </a:r>
            <a:r>
              <a:rPr lang="tr-TR" dirty="0"/>
              <a:t> eksikliği olmaması</a:t>
            </a:r>
          </a:p>
          <a:p>
            <a:endParaRPr lang="tr-TR" dirty="0"/>
          </a:p>
        </p:txBody>
      </p:sp>
    </p:spTree>
    <p:extLst>
      <p:ext uri="{BB962C8B-B14F-4D97-AF65-F5344CB8AC3E}">
        <p14:creationId xmlns:p14="http://schemas.microsoft.com/office/powerpoint/2010/main" val="846574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08A2DB-1C30-4838-A7F7-9E5CB700B88F}"/>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F9C9D1BD-798F-40D5-B5EC-3B870AB14EAF}"/>
              </a:ext>
            </a:extLst>
          </p:cNvPr>
          <p:cNvSpPr>
            <a:spLocks noGrp="1"/>
          </p:cNvSpPr>
          <p:nvPr>
            <p:ph idx="1"/>
          </p:nvPr>
        </p:nvSpPr>
        <p:spPr/>
        <p:txBody>
          <a:bodyPr>
            <a:normAutofit fontScale="92500" lnSpcReduction="20000"/>
          </a:bodyPr>
          <a:lstStyle/>
          <a:p>
            <a:r>
              <a:rPr lang="tr-TR" dirty="0" err="1"/>
              <a:t>UADHS’yi</a:t>
            </a:r>
            <a:r>
              <a:rPr lang="tr-TR" dirty="0"/>
              <a:t> akla getiren diğer </a:t>
            </a:r>
            <a:r>
              <a:rPr lang="tr-TR" dirty="0" err="1"/>
              <a:t>laboratuar</a:t>
            </a:r>
            <a:r>
              <a:rPr lang="tr-TR" dirty="0"/>
              <a:t> bulguları;</a:t>
            </a:r>
          </a:p>
          <a:p>
            <a:pPr marL="0" indent="0">
              <a:buNone/>
            </a:pPr>
            <a:r>
              <a:rPr lang="tr-TR" dirty="0">
                <a:sym typeface="Wingdings" panose="05000000000000000000" pitchFamily="2" charset="2"/>
              </a:rPr>
              <a:t></a:t>
            </a:r>
            <a:r>
              <a:rPr lang="tr-TR" dirty="0"/>
              <a:t>Ürik asit düzeyinin 3 </a:t>
            </a:r>
            <a:r>
              <a:rPr lang="tr-TR" dirty="0" err="1"/>
              <a:t>mEq</a:t>
            </a:r>
            <a:r>
              <a:rPr lang="tr-TR" dirty="0"/>
              <a:t>/</a:t>
            </a:r>
            <a:r>
              <a:rPr lang="tr-TR" dirty="0" err="1"/>
              <a:t>dL’den</a:t>
            </a:r>
            <a:r>
              <a:rPr lang="tr-TR" dirty="0"/>
              <a:t> ve </a:t>
            </a:r>
            <a:r>
              <a:rPr lang="tr-TR" dirty="0" err="1"/>
              <a:t>BUN’un</a:t>
            </a:r>
            <a:r>
              <a:rPr lang="tr-TR" dirty="0"/>
              <a:t> 10 mg/</a:t>
            </a:r>
            <a:r>
              <a:rPr lang="tr-TR" dirty="0" err="1"/>
              <a:t>dL’den</a:t>
            </a:r>
            <a:r>
              <a:rPr lang="tr-TR" dirty="0"/>
              <a:t> düşük olmasıdır. </a:t>
            </a:r>
          </a:p>
          <a:p>
            <a:pPr marL="0" indent="0">
              <a:buNone/>
            </a:pPr>
            <a:endParaRPr lang="tr-TR" dirty="0"/>
          </a:p>
          <a:p>
            <a:pPr marL="0" indent="0">
              <a:buNone/>
            </a:pPr>
            <a:r>
              <a:rPr lang="tr-TR" dirty="0">
                <a:sym typeface="Wingdings" panose="05000000000000000000" pitchFamily="2" charset="2"/>
              </a:rPr>
              <a:t></a:t>
            </a:r>
            <a:r>
              <a:rPr lang="tr-TR" dirty="0"/>
              <a:t>Serum ADH düzeyleri yardımcı değildir çünkü çoğu </a:t>
            </a:r>
            <a:r>
              <a:rPr lang="tr-TR" dirty="0" err="1"/>
              <a:t>hiponatremi</a:t>
            </a:r>
            <a:r>
              <a:rPr lang="tr-TR" dirty="0"/>
              <a:t> nedeni artmış ADH düzeyleri ile ilişkilidir. </a:t>
            </a:r>
          </a:p>
          <a:p>
            <a:pPr marL="0" indent="0">
              <a:buNone/>
            </a:pPr>
            <a:endParaRPr lang="tr-TR" dirty="0"/>
          </a:p>
          <a:p>
            <a:pPr>
              <a:buFont typeface="Wingdings" panose="05000000000000000000" pitchFamily="2" charset="2"/>
              <a:buChar char="à"/>
            </a:pPr>
            <a:r>
              <a:rPr lang="tr-TR" dirty="0" err="1"/>
              <a:t>UADHS’nin</a:t>
            </a:r>
            <a:r>
              <a:rPr lang="tr-TR" dirty="0"/>
              <a:t> majör nedenleri ilaçlar, </a:t>
            </a:r>
            <a:r>
              <a:rPr lang="tr-TR" dirty="0" err="1"/>
              <a:t>pulmoner</a:t>
            </a:r>
            <a:r>
              <a:rPr lang="tr-TR" dirty="0"/>
              <a:t> ve santral sinir sistemi hastalıklarıdır. </a:t>
            </a:r>
          </a:p>
          <a:p>
            <a:pPr>
              <a:buFont typeface="Wingdings" panose="05000000000000000000" pitchFamily="2" charset="2"/>
              <a:buChar char="à"/>
            </a:pPr>
            <a:endParaRPr lang="tr-TR" dirty="0"/>
          </a:p>
          <a:p>
            <a:pPr>
              <a:buFont typeface="Wingdings" panose="05000000000000000000" pitchFamily="2" charset="2"/>
              <a:buChar char="à"/>
            </a:pPr>
            <a:r>
              <a:rPr lang="tr-TR" dirty="0"/>
              <a:t>UADHS, sıvı kısıtlamasına veya altta yatan bozukluğun düzeltilmesine yanıt verebilir. </a:t>
            </a:r>
          </a:p>
        </p:txBody>
      </p:sp>
    </p:spTree>
    <p:extLst>
      <p:ext uri="{BB962C8B-B14F-4D97-AF65-F5344CB8AC3E}">
        <p14:creationId xmlns:p14="http://schemas.microsoft.com/office/powerpoint/2010/main" val="504984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C4CF9B-FFAA-48C9-AF9B-6861AED61E31}"/>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A8DFB08C-9088-40B0-B877-75B2429D1799}"/>
              </a:ext>
            </a:extLst>
          </p:cNvPr>
          <p:cNvSpPr>
            <a:spLocks noGrp="1"/>
          </p:cNvSpPr>
          <p:nvPr>
            <p:ph idx="1"/>
          </p:nvPr>
        </p:nvSpPr>
        <p:spPr/>
        <p:txBody>
          <a:bodyPr/>
          <a:lstStyle/>
          <a:p>
            <a:pPr marL="0" indent="0">
              <a:buNone/>
            </a:pPr>
            <a:r>
              <a:rPr lang="tr-TR" b="1" dirty="0">
                <a:sym typeface="Wingdings" panose="05000000000000000000" pitchFamily="2" charset="2"/>
              </a:rPr>
              <a:t></a:t>
            </a:r>
            <a:r>
              <a:rPr lang="tr-TR" b="1" dirty="0" err="1"/>
              <a:t>Övolemik</a:t>
            </a:r>
            <a:r>
              <a:rPr lang="tr-TR" b="1" dirty="0"/>
              <a:t> hiponatreminin </a:t>
            </a:r>
            <a:r>
              <a:rPr lang="tr-TR" dirty="0"/>
              <a:t>bir başka nedeni fazla miktarda su tüketen ve çok fazla miktarda idrara çıkan insanlarda görülen, </a:t>
            </a:r>
            <a:r>
              <a:rPr lang="tr-TR" b="1" dirty="0"/>
              <a:t>primer polidipsi</a:t>
            </a:r>
            <a:r>
              <a:rPr lang="tr-TR" dirty="0"/>
              <a:t>dir. </a:t>
            </a:r>
          </a:p>
          <a:p>
            <a:pPr lvl="1" algn="just">
              <a:lnSpc>
                <a:spcPct val="150000"/>
              </a:lnSpc>
              <a:buFont typeface="Wingdings" panose="05000000000000000000" pitchFamily="2" charset="2"/>
              <a:buChar char="§"/>
            </a:pPr>
            <a:r>
              <a:rPr lang="tr-TR" dirty="0" err="1"/>
              <a:t>Plasma</a:t>
            </a:r>
            <a:r>
              <a:rPr lang="tr-TR" dirty="0"/>
              <a:t> </a:t>
            </a:r>
            <a:r>
              <a:rPr lang="tr-TR" dirty="0" err="1"/>
              <a:t>ozmolaritesi</a:t>
            </a:r>
            <a:r>
              <a:rPr lang="tr-TR" dirty="0"/>
              <a:t> hafif düşüktür. </a:t>
            </a:r>
          </a:p>
          <a:p>
            <a:pPr lvl="1" algn="just">
              <a:lnSpc>
                <a:spcPct val="150000"/>
              </a:lnSpc>
              <a:buFont typeface="Wingdings" panose="05000000000000000000" pitchFamily="2" charset="2"/>
              <a:buChar char="§"/>
            </a:pPr>
            <a:r>
              <a:rPr lang="tr-TR" dirty="0"/>
              <a:t>Bu kişilerin idrarı </a:t>
            </a:r>
            <a:r>
              <a:rPr lang="tr-TR" dirty="0" err="1"/>
              <a:t>dilüe</a:t>
            </a:r>
            <a:r>
              <a:rPr lang="tr-TR" dirty="0"/>
              <a:t> ve idrarı sodyumu düşüktür. </a:t>
            </a:r>
          </a:p>
          <a:p>
            <a:pPr lvl="1" algn="just">
              <a:lnSpc>
                <a:spcPct val="150000"/>
              </a:lnSpc>
              <a:buFont typeface="Wingdings" panose="05000000000000000000" pitchFamily="2" charset="2"/>
              <a:buChar char="§"/>
            </a:pPr>
            <a:r>
              <a:rPr lang="tr-TR" dirty="0" err="1"/>
              <a:t>Hiponatremi</a:t>
            </a:r>
            <a:r>
              <a:rPr lang="tr-TR" dirty="0"/>
              <a:t> sıvı kısıtlamasına çabuk yanıt verir. </a:t>
            </a:r>
          </a:p>
          <a:p>
            <a:endParaRPr lang="tr-TR" dirty="0"/>
          </a:p>
        </p:txBody>
      </p:sp>
    </p:spTree>
    <p:extLst>
      <p:ext uri="{BB962C8B-B14F-4D97-AF65-F5344CB8AC3E}">
        <p14:creationId xmlns:p14="http://schemas.microsoft.com/office/powerpoint/2010/main" val="1015187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A4B984-A935-4CDF-A7B6-F0CAEC31AC37}"/>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59E8ADFC-FA0D-4023-BA2D-CAE22844C7FA}"/>
              </a:ext>
            </a:extLst>
          </p:cNvPr>
          <p:cNvSpPr>
            <a:spLocks noGrp="1"/>
          </p:cNvSpPr>
          <p:nvPr>
            <p:ph idx="1"/>
          </p:nvPr>
        </p:nvSpPr>
        <p:spPr/>
        <p:txBody>
          <a:bodyPr>
            <a:normAutofit lnSpcReduction="10000"/>
          </a:bodyPr>
          <a:lstStyle/>
          <a:p>
            <a:pPr>
              <a:lnSpc>
                <a:spcPct val="150000"/>
              </a:lnSpc>
              <a:buFont typeface="Wingdings" panose="05000000000000000000" pitchFamily="2" charset="2"/>
              <a:buChar char="v"/>
            </a:pPr>
            <a:r>
              <a:rPr lang="tr-TR" b="1" dirty="0" err="1"/>
              <a:t>Hipernatremi</a:t>
            </a:r>
            <a:r>
              <a:rPr lang="tr-TR" dirty="0"/>
              <a:t>; </a:t>
            </a:r>
          </a:p>
          <a:p>
            <a:pPr marL="457200" lvl="1" indent="0">
              <a:lnSpc>
                <a:spcPct val="150000"/>
              </a:lnSpc>
              <a:buNone/>
            </a:pPr>
            <a:r>
              <a:rPr lang="tr-TR" dirty="0">
                <a:sym typeface="Wingdings" panose="05000000000000000000" pitchFamily="2" charset="2"/>
              </a:rPr>
              <a:t></a:t>
            </a:r>
            <a:r>
              <a:rPr lang="tr-TR" dirty="0"/>
              <a:t>Başlıca nedenler </a:t>
            </a:r>
            <a:r>
              <a:rPr lang="tr-TR" b="1" dirty="0"/>
              <a:t>yetersiz su alımı veya aşırı su atılımı</a:t>
            </a:r>
          </a:p>
          <a:p>
            <a:pPr marL="457200" lvl="1" indent="0">
              <a:lnSpc>
                <a:spcPct val="150000"/>
              </a:lnSpc>
              <a:buNone/>
            </a:pPr>
            <a:r>
              <a:rPr lang="tr-TR" dirty="0">
                <a:sym typeface="Wingdings" panose="05000000000000000000" pitchFamily="2" charset="2"/>
              </a:rPr>
              <a:t></a:t>
            </a:r>
            <a:r>
              <a:rPr lang="tr-TR" dirty="0"/>
              <a:t>Genel olarak belirgin bir alta yatan tıbbı hastalığın varlığında ortaya çıkar. </a:t>
            </a:r>
            <a:endParaRPr lang="tr-TR" b="1" dirty="0"/>
          </a:p>
          <a:p>
            <a:pPr>
              <a:lnSpc>
                <a:spcPct val="150000"/>
              </a:lnSpc>
              <a:buFont typeface="Wingdings" panose="05000000000000000000" pitchFamily="2" charset="2"/>
              <a:buChar char="v"/>
            </a:pPr>
            <a:r>
              <a:rPr lang="tr-TR" dirty="0"/>
              <a:t>Klinik değerlendirme net olmadığında, idrar </a:t>
            </a:r>
            <a:r>
              <a:rPr lang="tr-TR" dirty="0" err="1"/>
              <a:t>osmolalitesinin</a:t>
            </a:r>
            <a:r>
              <a:rPr lang="tr-TR" dirty="0"/>
              <a:t> ölçümü yararlıdır.</a:t>
            </a:r>
          </a:p>
          <a:p>
            <a:pPr marL="457200" lvl="1" indent="0">
              <a:lnSpc>
                <a:spcPct val="150000"/>
              </a:lnSpc>
              <a:buNone/>
            </a:pPr>
            <a:r>
              <a:rPr lang="tr-TR" dirty="0">
                <a:sym typeface="Wingdings" panose="05000000000000000000" pitchFamily="2" charset="2"/>
              </a:rPr>
              <a:t></a:t>
            </a:r>
            <a:r>
              <a:rPr lang="tr-TR" dirty="0" err="1"/>
              <a:t>Hipernatremi</a:t>
            </a:r>
            <a:r>
              <a:rPr lang="tr-TR" dirty="0"/>
              <a:t> ve yetersiz su alımı durumunda, idrar </a:t>
            </a:r>
            <a:r>
              <a:rPr lang="tr-TR" dirty="0" err="1"/>
              <a:t>ozmolalitesi</a:t>
            </a:r>
            <a:r>
              <a:rPr lang="tr-TR" dirty="0"/>
              <a:t> 800 </a:t>
            </a:r>
            <a:r>
              <a:rPr lang="tr-TR" dirty="0" err="1"/>
              <a:t>mOsm</a:t>
            </a:r>
            <a:r>
              <a:rPr lang="tr-TR" dirty="0"/>
              <a:t>/kg </a:t>
            </a:r>
            <a:r>
              <a:rPr lang="tr-TR" dirty="0" err="1"/>
              <a:t>H₂O’dan</a:t>
            </a:r>
            <a:r>
              <a:rPr lang="tr-TR" dirty="0"/>
              <a:t> daha fazla olmak üzere maksimal derecede konsantredir.</a:t>
            </a:r>
          </a:p>
          <a:p>
            <a:endParaRPr lang="tr-TR" dirty="0"/>
          </a:p>
        </p:txBody>
      </p:sp>
    </p:spTree>
    <p:extLst>
      <p:ext uri="{BB962C8B-B14F-4D97-AF65-F5344CB8AC3E}">
        <p14:creationId xmlns:p14="http://schemas.microsoft.com/office/powerpoint/2010/main" val="1837415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6B3A1B-CD67-4479-89C9-E1FB86D39E67}"/>
              </a:ext>
            </a:extLst>
          </p:cNvPr>
          <p:cNvSpPr>
            <a:spLocks noGrp="1"/>
          </p:cNvSpPr>
          <p:nvPr>
            <p:ph type="title"/>
          </p:nvPr>
        </p:nvSpPr>
        <p:spPr/>
        <p:txBody>
          <a:bodyPr/>
          <a:lstStyle/>
          <a:p>
            <a:r>
              <a:rPr lang="tr-TR" b="1" dirty="0">
                <a:solidFill>
                  <a:srgbClr val="FF0000"/>
                </a:solidFill>
                <a:latin typeface="+mn-lt"/>
              </a:rPr>
              <a:t>SODYUM</a:t>
            </a:r>
            <a:endParaRPr lang="tr-TR" dirty="0">
              <a:latin typeface="+mn-lt"/>
            </a:endParaRPr>
          </a:p>
        </p:txBody>
      </p:sp>
      <p:sp>
        <p:nvSpPr>
          <p:cNvPr id="3" name="İçerik Yer Tutucusu 2">
            <a:extLst>
              <a:ext uri="{FF2B5EF4-FFF2-40B4-BE49-F238E27FC236}">
                <a16:creationId xmlns:a16="http://schemas.microsoft.com/office/drawing/2014/main" id="{4B64A94B-B131-48DA-A45F-E19AABE36E40}"/>
              </a:ext>
            </a:extLst>
          </p:cNvPr>
          <p:cNvSpPr>
            <a:spLocks noGrp="1"/>
          </p:cNvSpPr>
          <p:nvPr>
            <p:ph idx="1"/>
          </p:nvPr>
        </p:nvSpPr>
        <p:spPr/>
        <p:txBody>
          <a:bodyPr>
            <a:normAutofit fontScale="92500" lnSpcReduction="10000"/>
          </a:bodyPr>
          <a:lstStyle/>
          <a:p>
            <a:pPr marL="0" indent="0">
              <a:buNone/>
            </a:pPr>
            <a:r>
              <a:rPr lang="tr-TR" dirty="0">
                <a:sym typeface="Wingdings" panose="05000000000000000000" pitchFamily="2" charset="2"/>
              </a:rPr>
              <a:t></a:t>
            </a:r>
            <a:r>
              <a:rPr lang="tr-TR" dirty="0" err="1"/>
              <a:t>Hipernatremi</a:t>
            </a:r>
            <a:r>
              <a:rPr lang="tr-TR" dirty="0"/>
              <a:t> durumunda eğer idrar </a:t>
            </a:r>
            <a:r>
              <a:rPr lang="tr-TR" dirty="0" err="1"/>
              <a:t>ozmolalitesi</a:t>
            </a:r>
            <a:r>
              <a:rPr lang="tr-TR" dirty="0"/>
              <a:t> 800 </a:t>
            </a:r>
            <a:r>
              <a:rPr lang="tr-TR" dirty="0" err="1"/>
              <a:t>mOsm</a:t>
            </a:r>
            <a:r>
              <a:rPr lang="tr-TR" dirty="0"/>
              <a:t>/kg </a:t>
            </a:r>
            <a:r>
              <a:rPr lang="tr-TR" dirty="0" err="1"/>
              <a:t>H₂O’dan</a:t>
            </a:r>
            <a:r>
              <a:rPr lang="tr-TR" dirty="0"/>
              <a:t> düşükse </a:t>
            </a:r>
            <a:r>
              <a:rPr lang="tr-TR" dirty="0" err="1"/>
              <a:t>renal</a:t>
            </a:r>
            <a:r>
              <a:rPr lang="tr-TR" dirty="0"/>
              <a:t> konsantrasyon bozukluğu var demektir.</a:t>
            </a:r>
          </a:p>
          <a:p>
            <a:pPr marL="0" indent="0">
              <a:buNone/>
            </a:pPr>
            <a:r>
              <a:rPr lang="tr-TR" dirty="0"/>
              <a:t> </a:t>
            </a:r>
          </a:p>
          <a:p>
            <a:pPr marL="0" indent="0">
              <a:buNone/>
            </a:pPr>
            <a:r>
              <a:rPr lang="tr-TR" dirty="0">
                <a:sym typeface="Wingdings" panose="05000000000000000000" pitchFamily="2" charset="2"/>
              </a:rPr>
              <a:t></a:t>
            </a:r>
            <a:r>
              <a:rPr lang="tr-TR" dirty="0"/>
              <a:t>Bu durum </a:t>
            </a:r>
            <a:r>
              <a:rPr lang="tr-TR" dirty="0" err="1"/>
              <a:t>ozmotik</a:t>
            </a:r>
            <a:r>
              <a:rPr lang="tr-TR" dirty="0"/>
              <a:t> </a:t>
            </a:r>
            <a:r>
              <a:rPr lang="tr-TR" dirty="0" err="1"/>
              <a:t>diürez</a:t>
            </a:r>
            <a:r>
              <a:rPr lang="tr-TR" dirty="0"/>
              <a:t> sebebi olan </a:t>
            </a:r>
            <a:r>
              <a:rPr lang="tr-TR" dirty="0" err="1"/>
              <a:t>hiperglisemi</a:t>
            </a:r>
            <a:r>
              <a:rPr lang="tr-TR" dirty="0"/>
              <a:t> veya </a:t>
            </a:r>
            <a:r>
              <a:rPr lang="tr-TR" dirty="0" err="1"/>
              <a:t>diabetes</a:t>
            </a:r>
            <a:r>
              <a:rPr lang="tr-TR" dirty="0"/>
              <a:t> </a:t>
            </a:r>
            <a:r>
              <a:rPr lang="tr-TR" dirty="0" err="1"/>
              <a:t>insipidus</a:t>
            </a:r>
            <a:r>
              <a:rPr lang="tr-TR" dirty="0"/>
              <a:t> ile birlikte görülebilir.</a:t>
            </a:r>
          </a:p>
          <a:p>
            <a:endParaRPr lang="tr-TR" dirty="0"/>
          </a:p>
          <a:p>
            <a:pPr marL="0" indent="0">
              <a:buNone/>
            </a:pPr>
            <a:r>
              <a:rPr lang="tr-TR" dirty="0">
                <a:sym typeface="Wingdings" panose="05000000000000000000" pitchFamily="2" charset="2"/>
              </a:rPr>
              <a:t></a:t>
            </a:r>
            <a:r>
              <a:rPr lang="tr-TR" dirty="0" err="1"/>
              <a:t>Desmopressinin</a:t>
            </a:r>
            <a:r>
              <a:rPr lang="tr-TR" dirty="0"/>
              <a:t> uygulanmasından sonra idrar</a:t>
            </a:r>
          </a:p>
          <a:p>
            <a:pPr marL="0" indent="0">
              <a:buNone/>
            </a:pPr>
            <a:r>
              <a:rPr lang="tr-TR" dirty="0" err="1"/>
              <a:t>osmolalitesinde</a:t>
            </a:r>
            <a:r>
              <a:rPr lang="tr-TR" dirty="0"/>
              <a:t> artış santral </a:t>
            </a:r>
            <a:r>
              <a:rPr lang="tr-TR" dirty="0" err="1"/>
              <a:t>diabetes</a:t>
            </a:r>
            <a:r>
              <a:rPr lang="tr-TR" dirty="0"/>
              <a:t> </a:t>
            </a:r>
          </a:p>
          <a:p>
            <a:pPr marL="0" indent="0">
              <a:buNone/>
            </a:pPr>
            <a:r>
              <a:rPr lang="tr-TR" dirty="0" err="1"/>
              <a:t>insipidusu</a:t>
            </a:r>
            <a:r>
              <a:rPr lang="tr-TR" dirty="0"/>
              <a:t> </a:t>
            </a:r>
            <a:r>
              <a:rPr lang="tr-TR" dirty="0" err="1"/>
              <a:t>nefrojenik</a:t>
            </a:r>
            <a:r>
              <a:rPr lang="tr-TR" dirty="0"/>
              <a:t> </a:t>
            </a:r>
            <a:r>
              <a:rPr lang="tr-TR" dirty="0" err="1"/>
              <a:t>diabetes</a:t>
            </a:r>
            <a:r>
              <a:rPr lang="tr-TR" dirty="0"/>
              <a:t> </a:t>
            </a:r>
            <a:r>
              <a:rPr lang="tr-TR" dirty="0" err="1"/>
              <a:t>insipidusdan</a:t>
            </a:r>
            <a:r>
              <a:rPr lang="tr-TR" dirty="0"/>
              <a:t> </a:t>
            </a:r>
          </a:p>
          <a:p>
            <a:pPr marL="0" indent="0">
              <a:buNone/>
            </a:pPr>
            <a:r>
              <a:rPr lang="tr-TR" dirty="0"/>
              <a:t>ayırt eder.</a:t>
            </a:r>
          </a:p>
        </p:txBody>
      </p:sp>
      <p:pic>
        <p:nvPicPr>
          <p:cNvPr id="5" name="Resim 4">
            <a:extLst>
              <a:ext uri="{FF2B5EF4-FFF2-40B4-BE49-F238E27FC236}">
                <a16:creationId xmlns:a16="http://schemas.microsoft.com/office/drawing/2014/main" id="{B8F4CE53-40FF-4431-A7CC-4B553A3484A7}"/>
              </a:ext>
            </a:extLst>
          </p:cNvPr>
          <p:cNvPicPr>
            <a:picLocks noChangeAspect="1"/>
          </p:cNvPicPr>
          <p:nvPr/>
        </p:nvPicPr>
        <p:blipFill>
          <a:blip r:embed="rId2"/>
          <a:stretch>
            <a:fillRect/>
          </a:stretch>
        </p:blipFill>
        <p:spPr>
          <a:xfrm>
            <a:off x="7808976" y="4297680"/>
            <a:ext cx="3730752" cy="2014220"/>
          </a:xfrm>
          <a:prstGeom prst="rect">
            <a:avLst/>
          </a:prstGeom>
        </p:spPr>
      </p:pic>
    </p:spTree>
    <p:extLst>
      <p:ext uri="{BB962C8B-B14F-4D97-AF65-F5344CB8AC3E}">
        <p14:creationId xmlns:p14="http://schemas.microsoft.com/office/powerpoint/2010/main" val="32754425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F17367-2902-4859-8C05-1ADAC745F72E}"/>
              </a:ext>
            </a:extLst>
          </p:cNvPr>
          <p:cNvSpPr>
            <a:spLocks noGrp="1"/>
          </p:cNvSpPr>
          <p:nvPr>
            <p:ph type="title"/>
          </p:nvPr>
        </p:nvSpPr>
        <p:spPr/>
        <p:txBody>
          <a:bodyPr/>
          <a:lstStyle/>
          <a:p>
            <a:r>
              <a:rPr lang="tr-TR" b="1" dirty="0">
                <a:solidFill>
                  <a:srgbClr val="FF0000"/>
                </a:solidFill>
                <a:latin typeface="+mn-lt"/>
              </a:rPr>
              <a:t>POTASYUM</a:t>
            </a:r>
          </a:p>
        </p:txBody>
      </p:sp>
      <p:sp>
        <p:nvSpPr>
          <p:cNvPr id="3" name="İçerik Yer Tutucusu 2">
            <a:extLst>
              <a:ext uri="{FF2B5EF4-FFF2-40B4-BE49-F238E27FC236}">
                <a16:creationId xmlns:a16="http://schemas.microsoft.com/office/drawing/2014/main" id="{AB5E8ABE-EF22-4A49-B259-5A06C32DA949}"/>
              </a:ext>
            </a:extLst>
          </p:cNvPr>
          <p:cNvSpPr>
            <a:spLocks noGrp="1"/>
          </p:cNvSpPr>
          <p:nvPr>
            <p:ph idx="1"/>
          </p:nvPr>
        </p:nvSpPr>
        <p:spPr/>
        <p:txBody>
          <a:bodyPr/>
          <a:lstStyle/>
          <a:p>
            <a:pPr marL="0" indent="0">
              <a:lnSpc>
                <a:spcPct val="150000"/>
              </a:lnSpc>
              <a:buNone/>
            </a:pPr>
            <a:r>
              <a:rPr lang="tr-TR" dirty="0">
                <a:sym typeface="Wingdings" panose="05000000000000000000" pitchFamily="2" charset="2"/>
              </a:rPr>
              <a:t></a:t>
            </a:r>
            <a:r>
              <a:rPr lang="tr-TR" dirty="0"/>
              <a:t>Vücuttaki en fazla miktarda bulunan katyon</a:t>
            </a:r>
          </a:p>
          <a:p>
            <a:pPr>
              <a:lnSpc>
                <a:spcPct val="150000"/>
              </a:lnSpc>
              <a:buFont typeface="Wingdings" panose="05000000000000000000" pitchFamily="2" charset="2"/>
              <a:buChar char="v"/>
            </a:pPr>
            <a:endParaRPr lang="tr-TR" dirty="0"/>
          </a:p>
          <a:p>
            <a:pPr marL="0" indent="0">
              <a:lnSpc>
                <a:spcPct val="150000"/>
              </a:lnSpc>
              <a:buNone/>
            </a:pPr>
            <a:r>
              <a:rPr lang="tr-TR" dirty="0">
                <a:sym typeface="Wingdings" panose="05000000000000000000" pitchFamily="2" charset="2"/>
              </a:rPr>
              <a:t></a:t>
            </a:r>
            <a:r>
              <a:rPr lang="tr-TR" dirty="0" err="1"/>
              <a:t>İntrasellüler</a:t>
            </a:r>
            <a:r>
              <a:rPr lang="tr-TR" dirty="0"/>
              <a:t> boşlukta </a:t>
            </a:r>
            <a:r>
              <a:rPr lang="tr-TR" dirty="0" err="1"/>
              <a:t>ekstrasellüler</a:t>
            </a:r>
            <a:r>
              <a:rPr lang="tr-TR" dirty="0"/>
              <a:t> sıvılardan çok daha yüksek bir </a:t>
            </a:r>
            <a:r>
              <a:rPr lang="tr-TR" dirty="0" err="1"/>
              <a:t>konstrasyona</a:t>
            </a:r>
            <a:r>
              <a:rPr lang="tr-TR" dirty="0"/>
              <a:t> sahip </a:t>
            </a:r>
          </a:p>
          <a:p>
            <a:endParaRPr lang="tr-TR" dirty="0"/>
          </a:p>
        </p:txBody>
      </p:sp>
      <p:pic>
        <p:nvPicPr>
          <p:cNvPr id="4" name="Resim 3">
            <a:extLst>
              <a:ext uri="{FF2B5EF4-FFF2-40B4-BE49-F238E27FC236}">
                <a16:creationId xmlns:a16="http://schemas.microsoft.com/office/drawing/2014/main" id="{6398C1A4-64C6-4D95-969D-45E9DB6B3033}"/>
              </a:ext>
            </a:extLst>
          </p:cNvPr>
          <p:cNvPicPr>
            <a:picLocks noChangeAspect="1"/>
          </p:cNvPicPr>
          <p:nvPr/>
        </p:nvPicPr>
        <p:blipFill>
          <a:blip r:embed="rId2"/>
          <a:stretch>
            <a:fillRect/>
          </a:stretch>
        </p:blipFill>
        <p:spPr>
          <a:xfrm>
            <a:off x="7833360" y="365125"/>
            <a:ext cx="3520440" cy="1811147"/>
          </a:xfrm>
          <a:prstGeom prst="rect">
            <a:avLst/>
          </a:prstGeom>
        </p:spPr>
      </p:pic>
    </p:spTree>
    <p:extLst>
      <p:ext uri="{BB962C8B-B14F-4D97-AF65-F5344CB8AC3E}">
        <p14:creationId xmlns:p14="http://schemas.microsoft.com/office/powerpoint/2010/main" val="3240003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08D26-B6DC-4D06-B984-F975359267BE}"/>
              </a:ext>
            </a:extLst>
          </p:cNvPr>
          <p:cNvSpPr>
            <a:spLocks noGrp="1"/>
          </p:cNvSpPr>
          <p:nvPr>
            <p:ph type="title"/>
          </p:nvPr>
        </p:nvSpPr>
        <p:spPr/>
        <p:txBody>
          <a:bodyPr/>
          <a:lstStyle/>
          <a:p>
            <a:r>
              <a:rPr lang="tr-TR" b="1" dirty="0">
                <a:solidFill>
                  <a:srgbClr val="FF0000"/>
                </a:solidFill>
                <a:latin typeface="+mn-lt"/>
              </a:rPr>
              <a:t>POTASYUM</a:t>
            </a:r>
            <a:endParaRPr lang="tr-TR" dirty="0">
              <a:latin typeface="+mn-lt"/>
            </a:endParaRPr>
          </a:p>
        </p:txBody>
      </p:sp>
      <p:sp>
        <p:nvSpPr>
          <p:cNvPr id="3" name="İçerik Yer Tutucusu 2">
            <a:extLst>
              <a:ext uri="{FF2B5EF4-FFF2-40B4-BE49-F238E27FC236}">
                <a16:creationId xmlns:a16="http://schemas.microsoft.com/office/drawing/2014/main" id="{BACF0F21-C6DE-4555-8FAE-A0C54B80D5C1}"/>
              </a:ext>
            </a:extLst>
          </p:cNvPr>
          <p:cNvSpPr>
            <a:spLocks noGrp="1"/>
          </p:cNvSpPr>
          <p:nvPr>
            <p:ph idx="1"/>
          </p:nvPr>
        </p:nvSpPr>
        <p:spPr>
          <a:xfrm>
            <a:off x="838200" y="1825625"/>
            <a:ext cx="4437888" cy="4351338"/>
          </a:xfrm>
        </p:spPr>
        <p:txBody>
          <a:bodyPr/>
          <a:lstStyle/>
          <a:p>
            <a:r>
              <a:rPr lang="tr-TR" b="1" dirty="0" err="1"/>
              <a:t>Hiperkalemi</a:t>
            </a:r>
            <a:r>
              <a:rPr lang="tr-TR" b="1" dirty="0"/>
              <a:t> </a:t>
            </a:r>
            <a:r>
              <a:rPr lang="tr-TR" b="1" dirty="0">
                <a:sym typeface="Wingdings" panose="05000000000000000000" pitchFamily="2" charset="2"/>
              </a:rPr>
              <a:t></a:t>
            </a:r>
            <a:r>
              <a:rPr lang="tr-TR" b="1" dirty="0"/>
              <a:t> </a:t>
            </a:r>
            <a:r>
              <a:rPr lang="tr-TR" dirty="0"/>
              <a:t>serum potasyum düzeyi &gt; 5.1 </a:t>
            </a:r>
            <a:r>
              <a:rPr lang="tr-TR" dirty="0" err="1"/>
              <a:t>mmol</a:t>
            </a:r>
            <a:r>
              <a:rPr lang="tr-TR" dirty="0"/>
              <a:t>/L</a:t>
            </a:r>
          </a:p>
          <a:p>
            <a:endParaRPr lang="tr-TR" dirty="0"/>
          </a:p>
        </p:txBody>
      </p:sp>
      <p:pic>
        <p:nvPicPr>
          <p:cNvPr id="7" name="Resim 6">
            <a:extLst>
              <a:ext uri="{FF2B5EF4-FFF2-40B4-BE49-F238E27FC236}">
                <a16:creationId xmlns:a16="http://schemas.microsoft.com/office/drawing/2014/main" id="{27D48BCE-9E8B-43EF-B3D8-34C911346A95}"/>
              </a:ext>
            </a:extLst>
          </p:cNvPr>
          <p:cNvPicPr>
            <a:picLocks noChangeAspect="1"/>
          </p:cNvPicPr>
          <p:nvPr/>
        </p:nvPicPr>
        <p:blipFill>
          <a:blip r:embed="rId3"/>
          <a:stretch>
            <a:fillRect/>
          </a:stretch>
        </p:blipFill>
        <p:spPr>
          <a:xfrm>
            <a:off x="5276088" y="1647098"/>
            <a:ext cx="6134956" cy="5210902"/>
          </a:xfrm>
          <a:prstGeom prst="rect">
            <a:avLst/>
          </a:prstGeom>
        </p:spPr>
      </p:pic>
      <p:sp>
        <p:nvSpPr>
          <p:cNvPr id="8" name="Dikdörtgen: Köşeleri Yuvarlatılmış 7">
            <a:extLst>
              <a:ext uri="{FF2B5EF4-FFF2-40B4-BE49-F238E27FC236}">
                <a16:creationId xmlns:a16="http://schemas.microsoft.com/office/drawing/2014/main" id="{769B0D45-DBF0-4BDB-A8AB-14B435FE026B}"/>
              </a:ext>
            </a:extLst>
          </p:cNvPr>
          <p:cNvSpPr/>
          <p:nvPr/>
        </p:nvSpPr>
        <p:spPr>
          <a:xfrm>
            <a:off x="950976" y="3675888"/>
            <a:ext cx="3639312" cy="1728216"/>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ln w="22225">
                <a:solidFill>
                  <a:schemeClr val="accent2"/>
                </a:solidFill>
                <a:prstDash val="solid"/>
              </a:ln>
              <a:solidFill>
                <a:schemeClr val="accent2">
                  <a:lumMod val="40000"/>
                  <a:lumOff val="60000"/>
                </a:schemeClr>
              </a:solidFill>
            </a:endParaRPr>
          </a:p>
        </p:txBody>
      </p:sp>
      <p:sp>
        <p:nvSpPr>
          <p:cNvPr id="10" name="Metin kutusu 9">
            <a:extLst>
              <a:ext uri="{FF2B5EF4-FFF2-40B4-BE49-F238E27FC236}">
                <a16:creationId xmlns:a16="http://schemas.microsoft.com/office/drawing/2014/main" id="{0C78DC87-DE68-49D0-AF8F-FEBE1E732A73}"/>
              </a:ext>
            </a:extLst>
          </p:cNvPr>
          <p:cNvSpPr txBox="1"/>
          <p:nvPr/>
        </p:nvSpPr>
        <p:spPr>
          <a:xfrm>
            <a:off x="1376172" y="3864202"/>
            <a:ext cx="3008376" cy="1351588"/>
          </a:xfrm>
          <a:prstGeom prst="rect">
            <a:avLst/>
          </a:prstGeom>
          <a:noFill/>
        </p:spPr>
        <p:txBody>
          <a:bodyPr wrap="square">
            <a:spAutoFit/>
          </a:bodyPr>
          <a:lstStyle/>
          <a:p>
            <a:pPr>
              <a:lnSpc>
                <a:spcPct val="150000"/>
              </a:lnSpc>
            </a:pPr>
            <a:r>
              <a:rPr lang="tr-TR" sz="1400" dirty="0">
                <a:solidFill>
                  <a:srgbClr val="FF0000"/>
                </a:solidFill>
                <a:sym typeface="Wingdings" panose="05000000000000000000" pitchFamily="2" charset="2"/>
              </a:rPr>
              <a:t></a:t>
            </a:r>
            <a:r>
              <a:rPr lang="tr-TR" sz="1400" b="1" dirty="0" err="1"/>
              <a:t>Persistan</a:t>
            </a:r>
            <a:r>
              <a:rPr lang="tr-TR" sz="1400" b="1" dirty="0"/>
              <a:t> </a:t>
            </a:r>
            <a:r>
              <a:rPr lang="tr-TR" sz="1400" b="1" dirty="0" err="1"/>
              <a:t>hiperkalemi</a:t>
            </a:r>
            <a:r>
              <a:rPr lang="tr-TR" sz="1400" b="1" dirty="0"/>
              <a:t> </a:t>
            </a:r>
            <a:r>
              <a:rPr lang="tr-TR" sz="1400" dirty="0"/>
              <a:t>genellikle azalan potasyum atılımına bağlıdır;</a:t>
            </a:r>
          </a:p>
          <a:p>
            <a:pPr lvl="1">
              <a:lnSpc>
                <a:spcPct val="150000"/>
              </a:lnSpc>
              <a:buFont typeface="Wingdings" panose="05000000000000000000" pitchFamily="2" charset="2"/>
              <a:buChar char="§"/>
            </a:pPr>
            <a:r>
              <a:rPr lang="tr-TR" sz="1400" dirty="0"/>
              <a:t> </a:t>
            </a:r>
            <a:r>
              <a:rPr lang="tr-TR" sz="1400" b="1" dirty="0" err="1">
                <a:effectLst>
                  <a:outerShdw blurRad="38100" dist="38100" dir="2700000" algn="tl">
                    <a:srgbClr val="000000">
                      <a:alpha val="43137"/>
                    </a:srgbClr>
                  </a:outerShdw>
                </a:effectLst>
              </a:rPr>
              <a:t>Oligüri</a:t>
            </a:r>
            <a:r>
              <a:rPr lang="tr-TR" sz="1400" b="1" dirty="0">
                <a:effectLst>
                  <a:outerShdw blurRad="38100" dist="38100" dir="2700000" algn="tl">
                    <a:srgbClr val="000000">
                      <a:alpha val="43137"/>
                    </a:srgbClr>
                  </a:outerShdw>
                </a:effectLst>
              </a:rPr>
              <a:t> ve anüri</a:t>
            </a:r>
            <a:r>
              <a:rPr lang="tr-TR" sz="1400" dirty="0"/>
              <a:t>, </a:t>
            </a:r>
            <a:r>
              <a:rPr lang="tr-TR" sz="1400" dirty="0" err="1"/>
              <a:t>hiperkalemi</a:t>
            </a:r>
            <a:r>
              <a:rPr lang="tr-TR" sz="1400" dirty="0"/>
              <a:t> için önemli nedenler</a:t>
            </a:r>
          </a:p>
        </p:txBody>
      </p:sp>
    </p:spTree>
    <p:extLst>
      <p:ext uri="{BB962C8B-B14F-4D97-AF65-F5344CB8AC3E}">
        <p14:creationId xmlns:p14="http://schemas.microsoft.com/office/powerpoint/2010/main" val="107566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08E85C-D08C-4479-AEF8-61B3DCA391E0}"/>
              </a:ext>
            </a:extLst>
          </p:cNvPr>
          <p:cNvSpPr>
            <a:spLocks noGrp="1"/>
          </p:cNvSpPr>
          <p:nvPr>
            <p:ph type="title"/>
          </p:nvPr>
        </p:nvSpPr>
        <p:spPr/>
        <p:txBody>
          <a:bodyPr/>
          <a:lstStyle/>
          <a:p>
            <a:r>
              <a:rPr lang="tr-TR" b="1" dirty="0">
                <a:solidFill>
                  <a:srgbClr val="FF0000"/>
                </a:solidFill>
                <a:latin typeface="+mn-lt"/>
              </a:rPr>
              <a:t>POTASYUM</a:t>
            </a:r>
            <a:endParaRPr lang="tr-TR" dirty="0">
              <a:latin typeface="+mn-lt"/>
            </a:endParaRPr>
          </a:p>
        </p:txBody>
      </p:sp>
      <p:sp>
        <p:nvSpPr>
          <p:cNvPr id="3" name="İçerik Yer Tutucusu 2">
            <a:extLst>
              <a:ext uri="{FF2B5EF4-FFF2-40B4-BE49-F238E27FC236}">
                <a16:creationId xmlns:a16="http://schemas.microsoft.com/office/drawing/2014/main" id="{515C94CE-8898-4E88-BBE7-E8AA3E8B93C4}"/>
              </a:ext>
            </a:extLst>
          </p:cNvPr>
          <p:cNvSpPr>
            <a:spLocks noGrp="1"/>
          </p:cNvSpPr>
          <p:nvPr>
            <p:ph idx="1"/>
          </p:nvPr>
        </p:nvSpPr>
        <p:spPr/>
        <p:txBody>
          <a:bodyPr/>
          <a:lstStyle/>
          <a:p>
            <a:r>
              <a:rPr lang="tr-TR" b="1" dirty="0" err="1"/>
              <a:t>Hipokalemi</a:t>
            </a:r>
            <a:r>
              <a:rPr lang="tr-TR" dirty="0"/>
              <a:t> </a:t>
            </a:r>
            <a:r>
              <a:rPr lang="tr-TR" dirty="0">
                <a:sym typeface="Wingdings" panose="05000000000000000000" pitchFamily="2" charset="2"/>
              </a:rPr>
              <a:t> &lt; </a:t>
            </a:r>
            <a:r>
              <a:rPr lang="tr-TR" dirty="0"/>
              <a:t>3,5 </a:t>
            </a:r>
            <a:r>
              <a:rPr lang="tr-TR" dirty="0" err="1"/>
              <a:t>mmol</a:t>
            </a:r>
            <a:r>
              <a:rPr lang="tr-TR" dirty="0"/>
              <a:t>/L</a:t>
            </a:r>
          </a:p>
          <a:p>
            <a:r>
              <a:rPr lang="tr-TR" dirty="0" err="1"/>
              <a:t>Geçiçi</a:t>
            </a:r>
            <a:r>
              <a:rPr lang="tr-TR" dirty="0"/>
              <a:t> </a:t>
            </a:r>
            <a:r>
              <a:rPr lang="tr-TR" dirty="0" err="1"/>
              <a:t>hipokalemi</a:t>
            </a:r>
            <a:r>
              <a:rPr lang="tr-TR" dirty="0"/>
              <a:t> atakları, </a:t>
            </a:r>
            <a:r>
              <a:rPr lang="tr-TR" dirty="0" err="1"/>
              <a:t>ekstrasellülerden</a:t>
            </a:r>
            <a:r>
              <a:rPr lang="tr-TR" dirty="0"/>
              <a:t> </a:t>
            </a:r>
            <a:r>
              <a:rPr lang="tr-TR" dirty="0" err="1"/>
              <a:t>intrasellülere</a:t>
            </a:r>
            <a:r>
              <a:rPr lang="tr-TR" dirty="0"/>
              <a:t> potasyum </a:t>
            </a:r>
            <a:r>
              <a:rPr lang="tr-TR" dirty="0" err="1"/>
              <a:t>şiftlerinin</a:t>
            </a:r>
            <a:r>
              <a:rPr lang="tr-TR" dirty="0"/>
              <a:t> artmasıyla ilişkilidir ve </a:t>
            </a:r>
            <a:r>
              <a:rPr lang="tr-TR" dirty="0" err="1"/>
              <a:t>katekolamin</a:t>
            </a:r>
            <a:r>
              <a:rPr lang="tr-TR" dirty="0"/>
              <a:t> artışı, </a:t>
            </a:r>
            <a:r>
              <a:rPr lang="tr-TR" dirty="0" err="1"/>
              <a:t>hiperinsülinemi</a:t>
            </a:r>
            <a:r>
              <a:rPr lang="tr-TR" dirty="0"/>
              <a:t> ve </a:t>
            </a:r>
            <a:r>
              <a:rPr lang="tr-TR" dirty="0" err="1"/>
              <a:t>bronkodilatörler</a:t>
            </a:r>
            <a:r>
              <a:rPr lang="tr-TR" dirty="0"/>
              <a:t> gibi </a:t>
            </a:r>
            <a:r>
              <a:rPr lang="tr-TR" dirty="0" err="1"/>
              <a:t>adrenerjik</a:t>
            </a:r>
            <a:r>
              <a:rPr lang="tr-TR" dirty="0"/>
              <a:t> ilaçlarla ortaya çıkar. </a:t>
            </a:r>
          </a:p>
          <a:p>
            <a:r>
              <a:rPr lang="tr-TR" sz="2200" dirty="0"/>
              <a:t>Daha sıklıkla </a:t>
            </a:r>
            <a:r>
              <a:rPr lang="tr-TR" sz="2200" dirty="0" err="1"/>
              <a:t>hipokalemi</a:t>
            </a:r>
            <a:r>
              <a:rPr lang="tr-TR" sz="2200" dirty="0"/>
              <a:t>; </a:t>
            </a:r>
          </a:p>
          <a:p>
            <a:pPr marL="457200" lvl="1" indent="0">
              <a:lnSpc>
                <a:spcPct val="150000"/>
              </a:lnSpc>
              <a:buNone/>
            </a:pPr>
            <a:r>
              <a:rPr lang="tr-TR" sz="2000" dirty="0">
                <a:sym typeface="Wingdings" panose="05000000000000000000" pitchFamily="2" charset="2"/>
              </a:rPr>
              <a:t></a:t>
            </a:r>
            <a:r>
              <a:rPr lang="tr-TR" sz="2000" dirty="0" err="1"/>
              <a:t>Loop</a:t>
            </a:r>
            <a:r>
              <a:rPr lang="tr-TR" sz="2000" dirty="0"/>
              <a:t> veya </a:t>
            </a:r>
            <a:r>
              <a:rPr lang="tr-TR" sz="2000" dirty="0" err="1"/>
              <a:t>tiazid</a:t>
            </a:r>
            <a:r>
              <a:rPr lang="tr-TR" sz="2000" dirty="0"/>
              <a:t> </a:t>
            </a:r>
            <a:r>
              <a:rPr lang="tr-TR" sz="2000" dirty="0" err="1"/>
              <a:t>diüretik</a:t>
            </a:r>
            <a:r>
              <a:rPr lang="tr-TR" sz="2000" dirty="0"/>
              <a:t> tedavisinin veya </a:t>
            </a:r>
          </a:p>
          <a:p>
            <a:pPr marL="457200" lvl="1" indent="0">
              <a:lnSpc>
                <a:spcPct val="150000"/>
              </a:lnSpc>
              <a:buNone/>
            </a:pPr>
            <a:r>
              <a:rPr lang="tr-TR" sz="2000" dirty="0">
                <a:sym typeface="Wingdings" panose="05000000000000000000" pitchFamily="2" charset="2"/>
              </a:rPr>
              <a:t></a:t>
            </a:r>
            <a:r>
              <a:rPr lang="tr-TR" sz="2000" dirty="0"/>
              <a:t>Uzun süreli kusma, </a:t>
            </a:r>
            <a:r>
              <a:rPr lang="tr-TR" sz="2000" dirty="0" err="1"/>
              <a:t>diyare</a:t>
            </a:r>
            <a:r>
              <a:rPr lang="tr-TR" sz="2000" dirty="0"/>
              <a:t> ve </a:t>
            </a:r>
            <a:r>
              <a:rPr lang="tr-TR" sz="2000" dirty="0" err="1"/>
              <a:t>laksatif</a:t>
            </a:r>
            <a:r>
              <a:rPr lang="tr-TR" sz="2000" dirty="0"/>
              <a:t> kötüye kullanımı gibi GI potasyum kayıplarının bir sonucu</a:t>
            </a:r>
          </a:p>
          <a:p>
            <a:endParaRPr lang="tr-TR" dirty="0"/>
          </a:p>
        </p:txBody>
      </p:sp>
    </p:spTree>
    <p:extLst>
      <p:ext uri="{BB962C8B-B14F-4D97-AF65-F5344CB8AC3E}">
        <p14:creationId xmlns:p14="http://schemas.microsoft.com/office/powerpoint/2010/main" val="8039002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1BE525-2381-4A69-990B-73C9A8E80F7E}"/>
              </a:ext>
            </a:extLst>
          </p:cNvPr>
          <p:cNvSpPr>
            <a:spLocks noGrp="1"/>
          </p:cNvSpPr>
          <p:nvPr>
            <p:ph type="title"/>
          </p:nvPr>
        </p:nvSpPr>
        <p:spPr/>
        <p:txBody>
          <a:bodyPr/>
          <a:lstStyle/>
          <a:p>
            <a:r>
              <a:rPr lang="tr-TR" b="1" dirty="0">
                <a:solidFill>
                  <a:srgbClr val="FF0000"/>
                </a:solidFill>
                <a:latin typeface="+mn-lt"/>
              </a:rPr>
              <a:t>POTASYUM</a:t>
            </a:r>
            <a:endParaRPr lang="tr-TR" dirty="0">
              <a:latin typeface="+mn-lt"/>
            </a:endParaRPr>
          </a:p>
        </p:txBody>
      </p:sp>
      <p:sp>
        <p:nvSpPr>
          <p:cNvPr id="3" name="İçerik Yer Tutucusu 2">
            <a:extLst>
              <a:ext uri="{FF2B5EF4-FFF2-40B4-BE49-F238E27FC236}">
                <a16:creationId xmlns:a16="http://schemas.microsoft.com/office/drawing/2014/main" id="{04329AB7-25C2-4943-8E50-A9F618613640}"/>
              </a:ext>
            </a:extLst>
          </p:cNvPr>
          <p:cNvSpPr>
            <a:spLocks noGrp="1"/>
          </p:cNvSpPr>
          <p:nvPr>
            <p:ph idx="1"/>
          </p:nvPr>
        </p:nvSpPr>
        <p:spPr>
          <a:xfrm>
            <a:off x="838200" y="1825625"/>
            <a:ext cx="5032248" cy="4351338"/>
          </a:xfrm>
        </p:spPr>
        <p:txBody>
          <a:bodyPr/>
          <a:lstStyle/>
          <a:p>
            <a:pPr marL="0" indent="0">
              <a:lnSpc>
                <a:spcPct val="150000"/>
              </a:lnSpc>
              <a:buNone/>
            </a:pPr>
            <a:r>
              <a:rPr lang="tr-TR" sz="2200" dirty="0">
                <a:sym typeface="Wingdings" panose="05000000000000000000" pitchFamily="2" charset="2"/>
              </a:rPr>
              <a:t></a:t>
            </a:r>
            <a:r>
              <a:rPr lang="tr-TR" sz="2200" dirty="0" err="1"/>
              <a:t>Hipokaleminin</a:t>
            </a:r>
            <a:r>
              <a:rPr lang="tr-TR" sz="2200" dirty="0"/>
              <a:t> diğer nedenleri arasında </a:t>
            </a:r>
          </a:p>
          <a:p>
            <a:pPr lvl="1">
              <a:lnSpc>
                <a:spcPct val="150000"/>
              </a:lnSpc>
              <a:buFont typeface="Wingdings" panose="05000000000000000000" pitchFamily="2" charset="2"/>
              <a:buChar char="§"/>
            </a:pPr>
            <a:r>
              <a:rPr lang="tr-TR" sz="2000" dirty="0" err="1"/>
              <a:t>Hipomagnezemi</a:t>
            </a:r>
            <a:endParaRPr lang="tr-TR" sz="2000" dirty="0"/>
          </a:p>
          <a:p>
            <a:pPr lvl="1">
              <a:lnSpc>
                <a:spcPct val="150000"/>
              </a:lnSpc>
              <a:buFont typeface="Wingdings" panose="05000000000000000000" pitchFamily="2" charset="2"/>
              <a:buChar char="§"/>
            </a:pPr>
            <a:r>
              <a:rPr lang="tr-TR" sz="2000" dirty="0"/>
              <a:t>İlaçlar</a:t>
            </a:r>
          </a:p>
          <a:p>
            <a:pPr lvl="1">
              <a:lnSpc>
                <a:spcPct val="150000"/>
              </a:lnSpc>
              <a:buFont typeface="Wingdings" panose="05000000000000000000" pitchFamily="2" charset="2"/>
              <a:buChar char="§"/>
            </a:pPr>
            <a:r>
              <a:rPr lang="tr-TR" sz="2000" dirty="0" err="1"/>
              <a:t>Metabolik</a:t>
            </a:r>
            <a:r>
              <a:rPr lang="tr-TR" sz="2000" dirty="0"/>
              <a:t> </a:t>
            </a:r>
            <a:r>
              <a:rPr lang="tr-TR" sz="2000" dirty="0" err="1"/>
              <a:t>alkaloz</a:t>
            </a:r>
            <a:endParaRPr lang="tr-TR" sz="2000" dirty="0"/>
          </a:p>
          <a:p>
            <a:pPr lvl="1">
              <a:lnSpc>
                <a:spcPct val="150000"/>
              </a:lnSpc>
              <a:buFont typeface="Wingdings" panose="05000000000000000000" pitchFamily="2" charset="2"/>
              <a:buChar char="§"/>
            </a:pPr>
            <a:r>
              <a:rPr lang="tr-TR" sz="2000" dirty="0"/>
              <a:t>Deri kayıpları ve artmış </a:t>
            </a:r>
            <a:r>
              <a:rPr lang="tr-TR" sz="2000" dirty="0" err="1"/>
              <a:t>üriner</a:t>
            </a:r>
            <a:r>
              <a:rPr lang="tr-TR" sz="2000" dirty="0"/>
              <a:t> kayıplar</a:t>
            </a:r>
          </a:p>
          <a:p>
            <a:pPr marL="0" indent="0">
              <a:lnSpc>
                <a:spcPct val="150000"/>
              </a:lnSpc>
              <a:buNone/>
            </a:pPr>
            <a:r>
              <a:rPr lang="tr-TR" sz="2200" dirty="0">
                <a:sym typeface="Wingdings" panose="05000000000000000000" pitchFamily="2" charset="2"/>
              </a:rPr>
              <a:t></a:t>
            </a:r>
            <a:r>
              <a:rPr lang="tr-TR" sz="2200" dirty="0" err="1"/>
              <a:t>Hipokaleminin</a:t>
            </a:r>
            <a:r>
              <a:rPr lang="tr-TR" sz="2200" dirty="0"/>
              <a:t> nedeni belli değilse idrar potasyumunun ölçülmesi yararlıdır. </a:t>
            </a:r>
          </a:p>
          <a:p>
            <a:endParaRPr lang="tr-TR" dirty="0"/>
          </a:p>
        </p:txBody>
      </p:sp>
      <p:pic>
        <p:nvPicPr>
          <p:cNvPr id="4" name="Resim 3">
            <a:extLst>
              <a:ext uri="{FF2B5EF4-FFF2-40B4-BE49-F238E27FC236}">
                <a16:creationId xmlns:a16="http://schemas.microsoft.com/office/drawing/2014/main" id="{26516DD1-9994-4061-B5C4-DA73F064F340}"/>
              </a:ext>
            </a:extLst>
          </p:cNvPr>
          <p:cNvPicPr>
            <a:picLocks noChangeAspect="1"/>
          </p:cNvPicPr>
          <p:nvPr/>
        </p:nvPicPr>
        <p:blipFill>
          <a:blip r:embed="rId2"/>
          <a:stretch>
            <a:fillRect/>
          </a:stretch>
        </p:blipFill>
        <p:spPr>
          <a:xfrm>
            <a:off x="6321554" y="1690688"/>
            <a:ext cx="5529331" cy="3904488"/>
          </a:xfrm>
          <a:prstGeom prst="rect">
            <a:avLst/>
          </a:prstGeom>
        </p:spPr>
      </p:pic>
    </p:spTree>
    <p:extLst>
      <p:ext uri="{BB962C8B-B14F-4D97-AF65-F5344CB8AC3E}">
        <p14:creationId xmlns:p14="http://schemas.microsoft.com/office/powerpoint/2010/main" val="161487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F58923-5D04-0D63-8395-E251D9F7BC51}"/>
              </a:ext>
            </a:extLst>
          </p:cNvPr>
          <p:cNvSpPr>
            <a:spLocks noGrp="1"/>
          </p:cNvSpPr>
          <p:nvPr>
            <p:ph type="title"/>
          </p:nvPr>
        </p:nvSpPr>
        <p:spPr/>
        <p:txBody>
          <a:bodyPr/>
          <a:lstStyle/>
          <a:p>
            <a:r>
              <a:rPr lang="tr-TR" b="1" dirty="0">
                <a:solidFill>
                  <a:srgbClr val="FF0000"/>
                </a:solidFill>
                <a:latin typeface="+mn-lt"/>
              </a:rPr>
              <a:t>KARAR SINIRI(EŞİK DEĞER)</a:t>
            </a:r>
          </a:p>
        </p:txBody>
      </p:sp>
      <p:sp>
        <p:nvSpPr>
          <p:cNvPr id="3" name="İçerik Yer Tutucusu 2">
            <a:extLst>
              <a:ext uri="{FF2B5EF4-FFF2-40B4-BE49-F238E27FC236}">
                <a16:creationId xmlns:a16="http://schemas.microsoft.com/office/drawing/2014/main" id="{49B78339-C300-B5C2-9784-96EDF0BE7C36}"/>
              </a:ext>
            </a:extLst>
          </p:cNvPr>
          <p:cNvSpPr>
            <a:spLocks noGrp="1"/>
          </p:cNvSpPr>
          <p:nvPr>
            <p:ph idx="1"/>
          </p:nvPr>
        </p:nvSpPr>
        <p:spPr>
          <a:xfrm>
            <a:off x="838201" y="1825625"/>
            <a:ext cx="7241498" cy="4351338"/>
          </a:xfrm>
        </p:spPr>
        <p:txBody>
          <a:bodyPr/>
          <a:lstStyle/>
          <a:p>
            <a:r>
              <a:rPr lang="tr-TR" dirty="0"/>
              <a:t>Belirli hastalıklarda hasta popülasyonundan elde edilen veriler ile belirlenir.</a:t>
            </a:r>
          </a:p>
          <a:p>
            <a:endParaRPr lang="tr-TR" dirty="0"/>
          </a:p>
          <a:p>
            <a:r>
              <a:rPr lang="tr-TR" dirty="0"/>
              <a:t>Tek bir değeri işaret eder.</a:t>
            </a:r>
          </a:p>
          <a:p>
            <a:endParaRPr lang="tr-TR" dirty="0"/>
          </a:p>
          <a:p>
            <a:r>
              <a:rPr lang="tr-TR" dirty="0"/>
              <a:t>Bu sınırın üstü ve altındaki değerler hastalık için karar verme, tanıya yönelme açısından kullanılmaktadır.</a:t>
            </a:r>
          </a:p>
        </p:txBody>
      </p:sp>
      <p:pic>
        <p:nvPicPr>
          <p:cNvPr id="4" name="Resim 3">
            <a:extLst>
              <a:ext uri="{FF2B5EF4-FFF2-40B4-BE49-F238E27FC236}">
                <a16:creationId xmlns:a16="http://schemas.microsoft.com/office/drawing/2014/main" id="{44F2C17F-01DF-1075-A703-771DA3E093BC}"/>
              </a:ext>
            </a:extLst>
          </p:cNvPr>
          <p:cNvPicPr>
            <a:picLocks noChangeAspect="1"/>
          </p:cNvPicPr>
          <p:nvPr/>
        </p:nvPicPr>
        <p:blipFill rotWithShape="1">
          <a:blip r:embed="rId3"/>
          <a:srcRect l="69094" t="39513" b="-12516"/>
          <a:stretch/>
        </p:blipFill>
        <p:spPr>
          <a:xfrm>
            <a:off x="8919522" y="1520094"/>
            <a:ext cx="2749070" cy="2938047"/>
          </a:xfrm>
          <a:prstGeom prst="rect">
            <a:avLst/>
          </a:prstGeom>
        </p:spPr>
      </p:pic>
    </p:spTree>
    <p:extLst>
      <p:ext uri="{BB962C8B-B14F-4D97-AF65-F5344CB8AC3E}">
        <p14:creationId xmlns:p14="http://schemas.microsoft.com/office/powerpoint/2010/main" val="1432709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2D6B37-3944-4F47-A0DB-AA52E7F82DDA}"/>
              </a:ext>
            </a:extLst>
          </p:cNvPr>
          <p:cNvSpPr>
            <a:spLocks noGrp="1"/>
          </p:cNvSpPr>
          <p:nvPr>
            <p:ph type="title"/>
          </p:nvPr>
        </p:nvSpPr>
        <p:spPr/>
        <p:txBody>
          <a:bodyPr/>
          <a:lstStyle/>
          <a:p>
            <a:r>
              <a:rPr lang="tr-TR" b="1" dirty="0">
                <a:solidFill>
                  <a:srgbClr val="FF0000"/>
                </a:solidFill>
                <a:latin typeface="+mn-lt"/>
              </a:rPr>
              <a:t>KALSİYUM</a:t>
            </a:r>
          </a:p>
        </p:txBody>
      </p:sp>
      <p:sp>
        <p:nvSpPr>
          <p:cNvPr id="3" name="İçerik Yer Tutucusu 2">
            <a:extLst>
              <a:ext uri="{FF2B5EF4-FFF2-40B4-BE49-F238E27FC236}">
                <a16:creationId xmlns:a16="http://schemas.microsoft.com/office/drawing/2014/main" id="{0420DBA5-5EB9-4CEF-BF7B-C611731F0369}"/>
              </a:ext>
            </a:extLst>
          </p:cNvPr>
          <p:cNvSpPr>
            <a:spLocks noGrp="1"/>
          </p:cNvSpPr>
          <p:nvPr>
            <p:ph idx="1"/>
          </p:nvPr>
        </p:nvSpPr>
        <p:spPr/>
        <p:txBody>
          <a:bodyPr>
            <a:normAutofit fontScale="92500" lnSpcReduction="20000"/>
          </a:bodyPr>
          <a:lstStyle/>
          <a:p>
            <a:pPr marL="0" indent="0">
              <a:lnSpc>
                <a:spcPct val="150000"/>
              </a:lnSpc>
              <a:buNone/>
            </a:pPr>
            <a:r>
              <a:rPr lang="tr-TR" dirty="0">
                <a:sym typeface="Wingdings" panose="05000000000000000000" pitchFamily="2" charset="2"/>
              </a:rPr>
              <a:t></a:t>
            </a:r>
            <a:r>
              <a:rPr lang="tr-TR" dirty="0"/>
              <a:t>Total kalsiyum düzeyi serbest (iyonize) kalsiyum, proteine bağlı kalsiyum ve </a:t>
            </a:r>
            <a:r>
              <a:rPr lang="tr-TR" dirty="0" err="1"/>
              <a:t>şelatlı</a:t>
            </a:r>
            <a:r>
              <a:rPr lang="tr-TR" dirty="0"/>
              <a:t> kısmının ölçümüdür. </a:t>
            </a:r>
          </a:p>
          <a:p>
            <a:pPr marL="0" indent="0">
              <a:lnSpc>
                <a:spcPct val="150000"/>
              </a:lnSpc>
              <a:buNone/>
            </a:pPr>
            <a:endParaRPr lang="tr-TR" dirty="0"/>
          </a:p>
          <a:p>
            <a:pPr marL="0" indent="0">
              <a:lnSpc>
                <a:spcPct val="150000"/>
              </a:lnSpc>
              <a:buNone/>
            </a:pPr>
            <a:r>
              <a:rPr lang="tr-TR" dirty="0">
                <a:sym typeface="Wingdings" panose="05000000000000000000" pitchFamily="2" charset="2"/>
              </a:rPr>
              <a:t></a:t>
            </a:r>
            <a:r>
              <a:rPr lang="tr-TR" dirty="0"/>
              <a:t>Total kalsiyumun yaklaşık %50’si iyonize, %40-50’si albümine bağlı, %5-20’si diğer iyonlarla bağlıdır. </a:t>
            </a:r>
          </a:p>
          <a:p>
            <a:pPr marL="0" indent="0">
              <a:lnSpc>
                <a:spcPct val="150000"/>
              </a:lnSpc>
              <a:buNone/>
            </a:pPr>
            <a:endParaRPr lang="tr-TR" dirty="0"/>
          </a:p>
          <a:p>
            <a:pPr marL="0" indent="0">
              <a:lnSpc>
                <a:spcPct val="150000"/>
              </a:lnSpc>
              <a:buNone/>
            </a:pPr>
            <a:r>
              <a:rPr lang="tr-TR" dirty="0">
                <a:sym typeface="Wingdings" panose="05000000000000000000" pitchFamily="2" charset="2"/>
              </a:rPr>
              <a:t></a:t>
            </a:r>
            <a:r>
              <a:rPr lang="tr-TR" dirty="0"/>
              <a:t>Sadece serbest ya da iyonize olan formu fizyolojik olarak aktiftir. </a:t>
            </a:r>
          </a:p>
          <a:p>
            <a:endParaRPr lang="tr-TR" dirty="0"/>
          </a:p>
        </p:txBody>
      </p:sp>
    </p:spTree>
    <p:extLst>
      <p:ext uri="{BB962C8B-B14F-4D97-AF65-F5344CB8AC3E}">
        <p14:creationId xmlns:p14="http://schemas.microsoft.com/office/powerpoint/2010/main" val="1222041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6D09E0-177C-480B-B02C-88E8E65A4884}"/>
              </a:ext>
            </a:extLst>
          </p:cNvPr>
          <p:cNvSpPr>
            <a:spLocks noGrp="1"/>
          </p:cNvSpPr>
          <p:nvPr>
            <p:ph type="title"/>
          </p:nvPr>
        </p:nvSpPr>
        <p:spPr/>
        <p:txBody>
          <a:bodyPr/>
          <a:lstStyle/>
          <a:p>
            <a:r>
              <a:rPr lang="tr-TR" b="1" dirty="0">
                <a:solidFill>
                  <a:srgbClr val="FF0000"/>
                </a:solidFill>
                <a:latin typeface="+mn-lt"/>
              </a:rPr>
              <a:t>KALSİYUM</a:t>
            </a:r>
            <a:endParaRPr lang="tr-TR" dirty="0">
              <a:latin typeface="+mn-lt"/>
            </a:endParaRPr>
          </a:p>
        </p:txBody>
      </p:sp>
      <p:sp>
        <p:nvSpPr>
          <p:cNvPr id="3" name="İçerik Yer Tutucusu 2">
            <a:extLst>
              <a:ext uri="{FF2B5EF4-FFF2-40B4-BE49-F238E27FC236}">
                <a16:creationId xmlns:a16="http://schemas.microsoft.com/office/drawing/2014/main" id="{681FAF8C-BFA0-4B1B-8062-372A7382689E}"/>
              </a:ext>
            </a:extLst>
          </p:cNvPr>
          <p:cNvSpPr>
            <a:spLocks noGrp="1"/>
          </p:cNvSpPr>
          <p:nvPr>
            <p:ph idx="1"/>
          </p:nvPr>
        </p:nvSpPr>
        <p:spPr/>
        <p:txBody>
          <a:bodyPr>
            <a:normAutofit lnSpcReduction="10000"/>
          </a:bodyPr>
          <a:lstStyle/>
          <a:p>
            <a:pPr marL="0" indent="0">
              <a:buNone/>
            </a:pPr>
            <a:r>
              <a:rPr lang="tr-TR" dirty="0">
                <a:sym typeface="Wingdings" panose="05000000000000000000" pitchFamily="2" charset="2"/>
              </a:rPr>
              <a:t></a:t>
            </a:r>
            <a:r>
              <a:rPr lang="tr-TR" dirty="0"/>
              <a:t>Kalsiyumun albümin ile bağlanması nedeniyle, kalsiyum bozukluklarını değerlendirirken kalsiyum ve albümin değeri aynı anda ölçülmelidir. </a:t>
            </a:r>
          </a:p>
          <a:p>
            <a:pPr marL="0" indent="0">
              <a:buNone/>
            </a:pPr>
            <a:endParaRPr lang="tr-TR" dirty="0"/>
          </a:p>
          <a:p>
            <a:pPr marL="0" indent="0">
              <a:buNone/>
            </a:pPr>
            <a:r>
              <a:rPr lang="tr-TR" dirty="0">
                <a:sym typeface="Wingdings" panose="05000000000000000000" pitchFamily="2" charset="2"/>
              </a:rPr>
              <a:t></a:t>
            </a:r>
            <a:r>
              <a:rPr lang="tr-TR" dirty="0"/>
              <a:t>Serum albümin düzeyinin 4 g/dl’nin altındaki her 1 g/dl düşüşü için, ölçülen kalsiyum düzeyine 0,8 mg/dl eklenerek serum kalsiyum değeri düzeltilir. </a:t>
            </a:r>
          </a:p>
          <a:p>
            <a:pPr marL="0" indent="0">
              <a:buNone/>
            </a:pPr>
            <a:endParaRPr lang="tr-TR" dirty="0"/>
          </a:p>
          <a:p>
            <a:pPr marL="0" indent="0">
              <a:buNone/>
            </a:pPr>
            <a:r>
              <a:rPr lang="tr-TR" dirty="0">
                <a:sym typeface="Wingdings" panose="05000000000000000000" pitchFamily="2" charset="2"/>
              </a:rPr>
              <a:t></a:t>
            </a:r>
            <a:r>
              <a:rPr lang="tr-TR" dirty="0"/>
              <a:t>Bir alternatif de serum albümin anormallikleri olanlarda iyonize kalsiyum değerini ölçmektir. </a:t>
            </a:r>
          </a:p>
          <a:p>
            <a:endParaRPr lang="tr-TR" dirty="0"/>
          </a:p>
          <a:p>
            <a:endParaRPr lang="tr-TR" dirty="0"/>
          </a:p>
          <a:p>
            <a:endParaRPr lang="tr-TR" dirty="0"/>
          </a:p>
        </p:txBody>
      </p:sp>
    </p:spTree>
    <p:extLst>
      <p:ext uri="{BB962C8B-B14F-4D97-AF65-F5344CB8AC3E}">
        <p14:creationId xmlns:p14="http://schemas.microsoft.com/office/powerpoint/2010/main" val="3663352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C539C9-FB3B-4C94-B947-980FBAED6AA0}"/>
              </a:ext>
            </a:extLst>
          </p:cNvPr>
          <p:cNvSpPr>
            <a:spLocks noGrp="1"/>
          </p:cNvSpPr>
          <p:nvPr>
            <p:ph type="title"/>
          </p:nvPr>
        </p:nvSpPr>
        <p:spPr/>
        <p:txBody>
          <a:bodyPr/>
          <a:lstStyle/>
          <a:p>
            <a:r>
              <a:rPr lang="tr-TR" b="1" dirty="0">
                <a:solidFill>
                  <a:srgbClr val="FF0000"/>
                </a:solidFill>
                <a:latin typeface="+mn-lt"/>
              </a:rPr>
              <a:t>KALSİYUM</a:t>
            </a:r>
            <a:endParaRPr lang="tr-TR" dirty="0">
              <a:latin typeface="+mn-lt"/>
            </a:endParaRPr>
          </a:p>
        </p:txBody>
      </p:sp>
      <p:sp>
        <p:nvSpPr>
          <p:cNvPr id="3" name="İçerik Yer Tutucusu 2">
            <a:extLst>
              <a:ext uri="{FF2B5EF4-FFF2-40B4-BE49-F238E27FC236}">
                <a16:creationId xmlns:a16="http://schemas.microsoft.com/office/drawing/2014/main" id="{A7D9B962-7057-4CA6-A39A-54C97D291038}"/>
              </a:ext>
            </a:extLst>
          </p:cNvPr>
          <p:cNvSpPr>
            <a:spLocks noGrp="1"/>
          </p:cNvSpPr>
          <p:nvPr>
            <p:ph idx="1"/>
          </p:nvPr>
        </p:nvSpPr>
        <p:spPr/>
        <p:txBody>
          <a:bodyPr/>
          <a:lstStyle/>
          <a:p>
            <a:pPr marL="0" indent="0">
              <a:buNone/>
            </a:pPr>
            <a:r>
              <a:rPr lang="tr-TR" dirty="0">
                <a:sym typeface="Wingdings" panose="05000000000000000000" pitchFamily="2" charset="2"/>
              </a:rPr>
              <a:t></a:t>
            </a:r>
            <a:r>
              <a:rPr lang="tr-TR" dirty="0"/>
              <a:t>Referans aralığı </a:t>
            </a:r>
            <a:r>
              <a:rPr lang="tr-TR" b="1" dirty="0"/>
              <a:t>serum kalsiyumu için</a:t>
            </a:r>
            <a:r>
              <a:rPr lang="tr-TR" dirty="0"/>
              <a:t> </a:t>
            </a:r>
            <a:r>
              <a:rPr lang="tr-TR" dirty="0">
                <a:effectLst>
                  <a:outerShdw blurRad="38100" dist="38100" dir="2700000" algn="tl">
                    <a:srgbClr val="000000">
                      <a:alpha val="43137"/>
                    </a:srgbClr>
                  </a:outerShdw>
                </a:effectLst>
              </a:rPr>
              <a:t>8,5-10,5 mg/dl</a:t>
            </a:r>
            <a:r>
              <a:rPr lang="tr-TR" dirty="0"/>
              <a:t>, </a:t>
            </a:r>
            <a:r>
              <a:rPr lang="tr-TR" b="1" dirty="0"/>
              <a:t>iyonize kalsiyum</a:t>
            </a:r>
            <a:r>
              <a:rPr lang="tr-TR" dirty="0"/>
              <a:t> için </a:t>
            </a:r>
            <a:r>
              <a:rPr lang="tr-TR" dirty="0">
                <a:effectLst>
                  <a:outerShdw blurRad="38100" dist="38100" dir="2700000" algn="tl">
                    <a:srgbClr val="000000">
                      <a:alpha val="43137"/>
                    </a:srgbClr>
                  </a:outerShdw>
                </a:effectLst>
              </a:rPr>
              <a:t>4,65-5,28 mg/dl</a:t>
            </a:r>
            <a:r>
              <a:rPr lang="tr-TR" dirty="0"/>
              <a:t>’dir. </a:t>
            </a:r>
          </a:p>
          <a:p>
            <a:pPr marL="0" indent="0">
              <a:buNone/>
            </a:pPr>
            <a:r>
              <a:rPr lang="tr-TR" dirty="0"/>
              <a:t> </a:t>
            </a:r>
          </a:p>
          <a:p>
            <a:pPr marL="0" indent="0">
              <a:buNone/>
            </a:pPr>
            <a:r>
              <a:rPr lang="tr-TR" dirty="0">
                <a:sym typeface="Wingdings" panose="05000000000000000000" pitchFamily="2" charset="2"/>
              </a:rPr>
              <a:t></a:t>
            </a:r>
            <a:r>
              <a:rPr lang="tr-TR" dirty="0" err="1"/>
              <a:t>Dehidratasyon</a:t>
            </a:r>
            <a:r>
              <a:rPr lang="tr-TR" dirty="0"/>
              <a:t> ve uzamış turnike kullanımı kalsiyum düzeylerinin yüksek çıkmasına neden olabilir.</a:t>
            </a:r>
          </a:p>
          <a:p>
            <a:pPr marL="0" indent="0">
              <a:buNone/>
            </a:pPr>
            <a:endParaRPr lang="tr-TR" dirty="0">
              <a:sym typeface="Wingdings" panose="05000000000000000000" pitchFamily="2" charset="2"/>
            </a:endParaRPr>
          </a:p>
          <a:p>
            <a:pPr marL="0" indent="0">
              <a:buNone/>
            </a:pPr>
            <a:r>
              <a:rPr lang="tr-TR" dirty="0">
                <a:sym typeface="Wingdings" panose="05000000000000000000" pitchFamily="2" charset="2"/>
              </a:rPr>
              <a:t></a:t>
            </a:r>
            <a:r>
              <a:rPr lang="tr-TR" dirty="0"/>
              <a:t>Tek bir serum kalsiyum ölçümü hiperkalsemi tanısı için kesinlik sağlamaz, başlangıçta anormal olan kalsiyum değeri tekrar edilmelidir.</a:t>
            </a:r>
          </a:p>
          <a:p>
            <a:endParaRPr lang="tr-TR" dirty="0"/>
          </a:p>
        </p:txBody>
      </p:sp>
    </p:spTree>
    <p:extLst>
      <p:ext uri="{BB962C8B-B14F-4D97-AF65-F5344CB8AC3E}">
        <p14:creationId xmlns:p14="http://schemas.microsoft.com/office/powerpoint/2010/main" val="208256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1177EA-8BCA-4ED1-8196-80DCCA82D0FF}"/>
              </a:ext>
            </a:extLst>
          </p:cNvPr>
          <p:cNvSpPr>
            <a:spLocks noGrp="1"/>
          </p:cNvSpPr>
          <p:nvPr>
            <p:ph type="title"/>
          </p:nvPr>
        </p:nvSpPr>
        <p:spPr/>
        <p:txBody>
          <a:bodyPr/>
          <a:lstStyle/>
          <a:p>
            <a:r>
              <a:rPr lang="tr-TR" b="1" dirty="0">
                <a:solidFill>
                  <a:srgbClr val="FF0000"/>
                </a:solidFill>
                <a:latin typeface="+mn-lt"/>
              </a:rPr>
              <a:t>KALSİYUM</a:t>
            </a:r>
            <a:endParaRPr lang="tr-TR" dirty="0">
              <a:latin typeface="+mn-lt"/>
            </a:endParaRPr>
          </a:p>
        </p:txBody>
      </p:sp>
      <p:sp>
        <p:nvSpPr>
          <p:cNvPr id="3" name="İçerik Yer Tutucusu 2">
            <a:extLst>
              <a:ext uri="{FF2B5EF4-FFF2-40B4-BE49-F238E27FC236}">
                <a16:creationId xmlns:a16="http://schemas.microsoft.com/office/drawing/2014/main" id="{25C13806-1274-4776-A21F-59C935B844AE}"/>
              </a:ext>
            </a:extLst>
          </p:cNvPr>
          <p:cNvSpPr>
            <a:spLocks noGrp="1"/>
          </p:cNvSpPr>
          <p:nvPr>
            <p:ph idx="1"/>
          </p:nvPr>
        </p:nvSpPr>
        <p:spPr/>
        <p:txBody>
          <a:bodyPr>
            <a:normAutofit/>
          </a:bodyPr>
          <a:lstStyle/>
          <a:p>
            <a:pPr marL="0" indent="0">
              <a:lnSpc>
                <a:spcPct val="150000"/>
              </a:lnSpc>
              <a:buNone/>
            </a:pPr>
            <a:r>
              <a:rPr lang="tr-TR" dirty="0">
                <a:sym typeface="Wingdings" panose="05000000000000000000" pitchFamily="2" charset="2"/>
              </a:rPr>
              <a:t></a:t>
            </a:r>
            <a:r>
              <a:rPr lang="tr-TR" dirty="0" err="1"/>
              <a:t>Hiperkalsemik</a:t>
            </a:r>
            <a:r>
              <a:rPr lang="tr-TR" dirty="0"/>
              <a:t> hastaların %90’dan fazlasında </a:t>
            </a:r>
          </a:p>
          <a:p>
            <a:pPr lvl="1">
              <a:lnSpc>
                <a:spcPct val="150000"/>
              </a:lnSpc>
              <a:buFont typeface="Wingdings" panose="05000000000000000000" pitchFamily="2" charset="2"/>
              <a:buChar char="§"/>
            </a:pPr>
            <a:r>
              <a:rPr lang="tr-TR" dirty="0" err="1"/>
              <a:t>Hiperparatiroidizm</a:t>
            </a:r>
            <a:r>
              <a:rPr lang="tr-TR" dirty="0"/>
              <a:t> ya da </a:t>
            </a:r>
            <a:r>
              <a:rPr lang="tr-TR" dirty="0" err="1"/>
              <a:t>malignite</a:t>
            </a:r>
            <a:r>
              <a:rPr lang="tr-TR" dirty="0"/>
              <a:t> </a:t>
            </a:r>
          </a:p>
          <a:p>
            <a:pPr marL="0" indent="0">
              <a:lnSpc>
                <a:spcPct val="150000"/>
              </a:lnSpc>
              <a:buNone/>
            </a:pPr>
            <a:r>
              <a:rPr lang="tr-TR" dirty="0">
                <a:sym typeface="Wingdings" panose="05000000000000000000" pitchFamily="2" charset="2"/>
              </a:rPr>
              <a:t></a:t>
            </a:r>
            <a:r>
              <a:rPr lang="tr-TR" dirty="0" err="1"/>
              <a:t>Hiperparatiroidi</a:t>
            </a:r>
            <a:r>
              <a:rPr lang="tr-TR" dirty="0"/>
              <a:t> dışı nedenlerde düşük ya da normal intakt PTH düzeyleri görülürken hiperparatiroidizmde PTH düzeyleri yükselir. </a:t>
            </a:r>
          </a:p>
          <a:p>
            <a:endParaRPr lang="tr-TR" dirty="0"/>
          </a:p>
        </p:txBody>
      </p:sp>
      <p:pic>
        <p:nvPicPr>
          <p:cNvPr id="4" name="Resim 3">
            <a:extLst>
              <a:ext uri="{FF2B5EF4-FFF2-40B4-BE49-F238E27FC236}">
                <a16:creationId xmlns:a16="http://schemas.microsoft.com/office/drawing/2014/main" id="{0968EF93-E7DB-424B-BBD7-51AC411EB51B}"/>
              </a:ext>
            </a:extLst>
          </p:cNvPr>
          <p:cNvPicPr>
            <a:picLocks noChangeAspect="1"/>
          </p:cNvPicPr>
          <p:nvPr/>
        </p:nvPicPr>
        <p:blipFill>
          <a:blip r:embed="rId3"/>
          <a:stretch>
            <a:fillRect/>
          </a:stretch>
        </p:blipFill>
        <p:spPr>
          <a:xfrm>
            <a:off x="9006840" y="194883"/>
            <a:ext cx="2048397" cy="2859213"/>
          </a:xfrm>
          <a:prstGeom prst="rect">
            <a:avLst/>
          </a:prstGeom>
        </p:spPr>
      </p:pic>
    </p:spTree>
    <p:extLst>
      <p:ext uri="{BB962C8B-B14F-4D97-AF65-F5344CB8AC3E}">
        <p14:creationId xmlns:p14="http://schemas.microsoft.com/office/powerpoint/2010/main" val="4021697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D6851B-E791-41EB-AC81-F382096CF3EB}"/>
              </a:ext>
            </a:extLst>
          </p:cNvPr>
          <p:cNvSpPr>
            <a:spLocks noGrp="1"/>
          </p:cNvSpPr>
          <p:nvPr>
            <p:ph type="title"/>
          </p:nvPr>
        </p:nvSpPr>
        <p:spPr/>
        <p:txBody>
          <a:bodyPr/>
          <a:lstStyle/>
          <a:p>
            <a:r>
              <a:rPr lang="tr-TR" b="1" dirty="0">
                <a:solidFill>
                  <a:srgbClr val="FF0000"/>
                </a:solidFill>
                <a:latin typeface="+mn-lt"/>
              </a:rPr>
              <a:t>KALSİYUM</a:t>
            </a:r>
            <a:endParaRPr lang="tr-TR" dirty="0">
              <a:latin typeface="+mn-lt"/>
            </a:endParaRPr>
          </a:p>
        </p:txBody>
      </p:sp>
      <p:sp>
        <p:nvSpPr>
          <p:cNvPr id="3" name="İçerik Yer Tutucusu 2">
            <a:extLst>
              <a:ext uri="{FF2B5EF4-FFF2-40B4-BE49-F238E27FC236}">
                <a16:creationId xmlns:a16="http://schemas.microsoft.com/office/drawing/2014/main" id="{37F8D8B4-1995-4088-A33F-070D207C0C15}"/>
              </a:ext>
            </a:extLst>
          </p:cNvPr>
          <p:cNvSpPr>
            <a:spLocks noGrp="1"/>
          </p:cNvSpPr>
          <p:nvPr>
            <p:ph idx="1"/>
          </p:nvPr>
        </p:nvSpPr>
        <p:spPr/>
        <p:txBody>
          <a:bodyPr/>
          <a:lstStyle/>
          <a:p>
            <a:pPr marL="0" indent="0">
              <a:lnSpc>
                <a:spcPct val="150000"/>
              </a:lnSpc>
              <a:buNone/>
            </a:pPr>
            <a:r>
              <a:rPr lang="tr-TR" dirty="0">
                <a:sym typeface="Wingdings" panose="05000000000000000000" pitchFamily="2" charset="2"/>
              </a:rPr>
              <a:t> </a:t>
            </a:r>
            <a:r>
              <a:rPr lang="tr-TR" dirty="0"/>
              <a:t>Tipik olarak </a:t>
            </a:r>
            <a:r>
              <a:rPr lang="tr-TR" dirty="0" err="1"/>
              <a:t>hiperparatiroidizm</a:t>
            </a:r>
            <a:r>
              <a:rPr lang="tr-TR" dirty="0"/>
              <a:t> </a:t>
            </a:r>
            <a:r>
              <a:rPr lang="tr-TR" dirty="0" err="1"/>
              <a:t>hiperkalsemisi</a:t>
            </a:r>
            <a:r>
              <a:rPr lang="tr-TR" dirty="0"/>
              <a:t>; </a:t>
            </a:r>
          </a:p>
          <a:p>
            <a:pPr lvl="1">
              <a:lnSpc>
                <a:spcPct val="150000"/>
              </a:lnSpc>
              <a:buFont typeface="Wingdings" panose="05000000000000000000" pitchFamily="2" charset="2"/>
              <a:buChar char="§"/>
            </a:pPr>
            <a:r>
              <a:rPr lang="tr-TR" dirty="0"/>
              <a:t>11 mg/dl’den düşük kalsiyum düzeyleri ve minimal semptomlarla en hafif olanıdır.</a:t>
            </a:r>
          </a:p>
          <a:p>
            <a:pPr marL="0" indent="0">
              <a:lnSpc>
                <a:spcPct val="150000"/>
              </a:lnSpc>
              <a:buNone/>
            </a:pPr>
            <a:r>
              <a:rPr lang="tr-TR" dirty="0">
                <a:sym typeface="Wingdings" panose="05000000000000000000" pitchFamily="2" charset="2"/>
              </a:rPr>
              <a:t></a:t>
            </a:r>
            <a:r>
              <a:rPr lang="tr-TR" dirty="0"/>
              <a:t>Yatan hastalarda </a:t>
            </a:r>
            <a:r>
              <a:rPr lang="tr-TR" dirty="0" err="1"/>
              <a:t>hiperkalsemi</a:t>
            </a:r>
            <a:r>
              <a:rPr lang="tr-TR" dirty="0"/>
              <a:t> nedeni olarak </a:t>
            </a:r>
            <a:r>
              <a:rPr lang="tr-TR" dirty="0" err="1"/>
              <a:t>malignite</a:t>
            </a:r>
            <a:r>
              <a:rPr lang="tr-TR" dirty="0"/>
              <a:t> ihtimali daha yüksektir. </a:t>
            </a:r>
          </a:p>
          <a:p>
            <a:pPr lvl="1">
              <a:lnSpc>
                <a:spcPct val="150000"/>
              </a:lnSpc>
              <a:buFont typeface="Wingdings" panose="05000000000000000000" pitchFamily="2" charset="2"/>
              <a:buChar char="§"/>
            </a:pPr>
            <a:r>
              <a:rPr lang="tr-TR" dirty="0"/>
              <a:t>Kalsiyum düzeyleri 13 mg/dl’den yüksekse sıklıkla </a:t>
            </a:r>
            <a:r>
              <a:rPr lang="tr-TR" dirty="0" err="1"/>
              <a:t>malignite</a:t>
            </a:r>
            <a:r>
              <a:rPr lang="tr-TR" dirty="0"/>
              <a:t> ile ilişkilidir.  </a:t>
            </a:r>
          </a:p>
          <a:p>
            <a:pPr marL="0" indent="0">
              <a:buNone/>
            </a:pPr>
            <a:endParaRPr lang="tr-TR" dirty="0"/>
          </a:p>
        </p:txBody>
      </p:sp>
      <p:pic>
        <p:nvPicPr>
          <p:cNvPr id="4" name="Resim 3">
            <a:extLst>
              <a:ext uri="{FF2B5EF4-FFF2-40B4-BE49-F238E27FC236}">
                <a16:creationId xmlns:a16="http://schemas.microsoft.com/office/drawing/2014/main" id="{09E3026C-6DBE-4BC0-B688-6369475C666C}"/>
              </a:ext>
            </a:extLst>
          </p:cNvPr>
          <p:cNvPicPr>
            <a:picLocks noChangeAspect="1"/>
          </p:cNvPicPr>
          <p:nvPr/>
        </p:nvPicPr>
        <p:blipFill>
          <a:blip r:embed="rId2"/>
          <a:stretch>
            <a:fillRect/>
          </a:stretch>
        </p:blipFill>
        <p:spPr>
          <a:xfrm>
            <a:off x="8186927" y="76066"/>
            <a:ext cx="4005073" cy="2127638"/>
          </a:xfrm>
          <a:prstGeom prst="rect">
            <a:avLst/>
          </a:prstGeom>
        </p:spPr>
      </p:pic>
    </p:spTree>
    <p:extLst>
      <p:ext uri="{BB962C8B-B14F-4D97-AF65-F5344CB8AC3E}">
        <p14:creationId xmlns:p14="http://schemas.microsoft.com/office/powerpoint/2010/main" val="1472724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ECCC5C-6E4A-4C54-9DE7-F16333D8005D}"/>
              </a:ext>
            </a:extLst>
          </p:cNvPr>
          <p:cNvSpPr>
            <a:spLocks noGrp="1"/>
          </p:cNvSpPr>
          <p:nvPr>
            <p:ph type="title"/>
          </p:nvPr>
        </p:nvSpPr>
        <p:spPr/>
        <p:txBody>
          <a:bodyPr/>
          <a:lstStyle/>
          <a:p>
            <a:r>
              <a:rPr lang="tr-TR" b="1" dirty="0">
                <a:solidFill>
                  <a:srgbClr val="FF0000"/>
                </a:solidFill>
                <a:latin typeface="+mn-lt"/>
              </a:rPr>
              <a:t>KALSİYUM</a:t>
            </a:r>
            <a:endParaRPr lang="tr-TR" dirty="0">
              <a:latin typeface="+mn-lt"/>
            </a:endParaRPr>
          </a:p>
        </p:txBody>
      </p:sp>
      <p:sp>
        <p:nvSpPr>
          <p:cNvPr id="3" name="İçerik Yer Tutucusu 2">
            <a:extLst>
              <a:ext uri="{FF2B5EF4-FFF2-40B4-BE49-F238E27FC236}">
                <a16:creationId xmlns:a16="http://schemas.microsoft.com/office/drawing/2014/main" id="{2DBC1139-2311-4271-A6FF-BE8E74843F2E}"/>
              </a:ext>
            </a:extLst>
          </p:cNvPr>
          <p:cNvSpPr>
            <a:spLocks noGrp="1"/>
          </p:cNvSpPr>
          <p:nvPr>
            <p:ph idx="1"/>
          </p:nvPr>
        </p:nvSpPr>
        <p:spPr/>
        <p:txBody>
          <a:bodyPr/>
          <a:lstStyle/>
          <a:p>
            <a:pPr marL="0" indent="0">
              <a:buNone/>
            </a:pPr>
            <a:r>
              <a:rPr lang="tr-TR" dirty="0">
                <a:sym typeface="Wingdings" panose="05000000000000000000" pitchFamily="2" charset="2"/>
              </a:rPr>
              <a:t></a:t>
            </a:r>
            <a:r>
              <a:rPr lang="tr-TR" dirty="0"/>
              <a:t>Hiperkalsemi aile öyküsü olan hastalarda kalsiyum </a:t>
            </a:r>
            <a:r>
              <a:rPr lang="tr-TR" dirty="0" err="1"/>
              <a:t>ekskresyonunda</a:t>
            </a:r>
            <a:r>
              <a:rPr lang="tr-TR" dirty="0"/>
              <a:t> azalma ve ailesel </a:t>
            </a:r>
            <a:r>
              <a:rPr lang="tr-TR" dirty="0" err="1"/>
              <a:t>hipokalsiürik</a:t>
            </a:r>
            <a:r>
              <a:rPr lang="tr-TR" dirty="0"/>
              <a:t> hiperkalsemi görülür. </a:t>
            </a:r>
          </a:p>
          <a:p>
            <a:endParaRPr lang="tr-TR" dirty="0"/>
          </a:p>
          <a:p>
            <a:pPr marL="0" indent="0">
              <a:buNone/>
            </a:pPr>
            <a:r>
              <a:rPr lang="tr-TR" dirty="0">
                <a:sym typeface="Wingdings" panose="05000000000000000000" pitchFamily="2" charset="2"/>
              </a:rPr>
              <a:t></a:t>
            </a:r>
            <a:r>
              <a:rPr lang="tr-TR" dirty="0" err="1"/>
              <a:t>Hiperkalseminin</a:t>
            </a:r>
            <a:r>
              <a:rPr lang="tr-TR" dirty="0"/>
              <a:t> diğer nedenleri arasında artmış </a:t>
            </a:r>
            <a:r>
              <a:rPr lang="tr-TR" dirty="0" err="1"/>
              <a:t>gastrointestinal</a:t>
            </a:r>
            <a:r>
              <a:rPr lang="tr-TR" dirty="0"/>
              <a:t> (GI) emilim, artmış kemik </a:t>
            </a:r>
            <a:r>
              <a:rPr lang="tr-TR" dirty="0" err="1"/>
              <a:t>rezorpsiyonu</a:t>
            </a:r>
            <a:r>
              <a:rPr lang="tr-TR" dirty="0"/>
              <a:t> ve azalmış </a:t>
            </a:r>
            <a:r>
              <a:rPr lang="tr-TR" dirty="0" err="1"/>
              <a:t>renal</a:t>
            </a:r>
            <a:r>
              <a:rPr lang="tr-TR" dirty="0"/>
              <a:t> </a:t>
            </a:r>
            <a:r>
              <a:rPr lang="tr-TR" dirty="0" err="1"/>
              <a:t>ekskresyon</a:t>
            </a:r>
            <a:r>
              <a:rPr lang="tr-TR" dirty="0"/>
              <a:t> vardır. </a:t>
            </a:r>
          </a:p>
        </p:txBody>
      </p:sp>
    </p:spTree>
    <p:extLst>
      <p:ext uri="{BB962C8B-B14F-4D97-AF65-F5344CB8AC3E}">
        <p14:creationId xmlns:p14="http://schemas.microsoft.com/office/powerpoint/2010/main" val="18643805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7778C4-DD25-4B8B-BECD-B908C3994D18}"/>
              </a:ext>
            </a:extLst>
          </p:cNvPr>
          <p:cNvSpPr>
            <a:spLocks noGrp="1"/>
          </p:cNvSpPr>
          <p:nvPr>
            <p:ph type="title"/>
          </p:nvPr>
        </p:nvSpPr>
        <p:spPr/>
        <p:txBody>
          <a:bodyPr/>
          <a:lstStyle/>
          <a:p>
            <a:r>
              <a:rPr lang="tr-TR" b="1" dirty="0">
                <a:solidFill>
                  <a:srgbClr val="FF0000"/>
                </a:solidFill>
                <a:latin typeface="+mn-lt"/>
              </a:rPr>
              <a:t>KALSİYUM</a:t>
            </a:r>
            <a:endParaRPr lang="tr-TR" dirty="0">
              <a:latin typeface="+mn-lt"/>
            </a:endParaRPr>
          </a:p>
        </p:txBody>
      </p:sp>
      <p:sp>
        <p:nvSpPr>
          <p:cNvPr id="3" name="İçerik Yer Tutucusu 2">
            <a:extLst>
              <a:ext uri="{FF2B5EF4-FFF2-40B4-BE49-F238E27FC236}">
                <a16:creationId xmlns:a16="http://schemas.microsoft.com/office/drawing/2014/main" id="{043C39A5-ED75-4FA1-A4EC-18E945558E20}"/>
              </a:ext>
            </a:extLst>
          </p:cNvPr>
          <p:cNvSpPr>
            <a:spLocks noGrp="1"/>
          </p:cNvSpPr>
          <p:nvPr>
            <p:ph idx="1"/>
          </p:nvPr>
        </p:nvSpPr>
        <p:spPr/>
        <p:txBody>
          <a:bodyPr>
            <a:normAutofit lnSpcReduction="10000"/>
          </a:bodyPr>
          <a:lstStyle/>
          <a:p>
            <a:pPr marL="0" indent="0">
              <a:lnSpc>
                <a:spcPct val="150000"/>
              </a:lnSpc>
              <a:buNone/>
            </a:pPr>
            <a:r>
              <a:rPr lang="tr-TR" dirty="0">
                <a:sym typeface="Wingdings" panose="05000000000000000000" pitchFamily="2" charset="2"/>
              </a:rPr>
              <a:t> </a:t>
            </a:r>
            <a:r>
              <a:rPr lang="tr-TR" dirty="0"/>
              <a:t>Düşük total kalsiyum düzeyinin en sık nedeni, düşük albümin düzeyi de olabilir. </a:t>
            </a:r>
          </a:p>
          <a:p>
            <a:pPr lvl="1">
              <a:lnSpc>
                <a:spcPct val="150000"/>
              </a:lnSpc>
              <a:buFont typeface="Wingdings" panose="05000000000000000000" pitchFamily="2" charset="2"/>
              <a:buChar char="§"/>
            </a:pPr>
            <a:r>
              <a:rPr lang="tr-TR" dirty="0" err="1"/>
              <a:t>Hipokalsemi</a:t>
            </a:r>
            <a:r>
              <a:rPr lang="tr-TR" dirty="0"/>
              <a:t> bulunduğunda serum albümin düzeyinin normal olduğuna bakılmalı</a:t>
            </a:r>
          </a:p>
          <a:p>
            <a:pPr marL="0" indent="0">
              <a:lnSpc>
                <a:spcPct val="150000"/>
              </a:lnSpc>
              <a:buNone/>
            </a:pPr>
            <a:r>
              <a:rPr lang="tr-TR" dirty="0">
                <a:sym typeface="Wingdings" panose="05000000000000000000" pitchFamily="2" charset="2"/>
              </a:rPr>
              <a:t> </a:t>
            </a:r>
            <a:r>
              <a:rPr lang="tr-TR" dirty="0"/>
              <a:t>Hipokalseminin diğer bir önemli nedeni hipomagnezemidir.</a:t>
            </a:r>
          </a:p>
          <a:p>
            <a:pPr lvl="1">
              <a:lnSpc>
                <a:spcPct val="150000"/>
              </a:lnSpc>
              <a:buFont typeface="Wingdings" panose="05000000000000000000" pitchFamily="2" charset="2"/>
              <a:buChar char="§"/>
            </a:pPr>
            <a:r>
              <a:rPr lang="tr-TR" dirty="0"/>
              <a:t>PTH direncine ya da azalmış PTH salınımına yol açabilir.</a:t>
            </a:r>
          </a:p>
          <a:p>
            <a:pPr lvl="1">
              <a:lnSpc>
                <a:spcPct val="150000"/>
              </a:lnSpc>
              <a:buFont typeface="Wingdings" panose="05000000000000000000" pitchFamily="2" charset="2"/>
              <a:buChar char="§"/>
            </a:pPr>
            <a:r>
              <a:rPr lang="tr-TR" dirty="0"/>
              <a:t>Magnezyum eksikliği düzelince hipokalsemi de düzelir.</a:t>
            </a:r>
          </a:p>
          <a:p>
            <a:endParaRPr lang="tr-TR" dirty="0"/>
          </a:p>
        </p:txBody>
      </p:sp>
    </p:spTree>
    <p:extLst>
      <p:ext uri="{BB962C8B-B14F-4D97-AF65-F5344CB8AC3E}">
        <p14:creationId xmlns:p14="http://schemas.microsoft.com/office/powerpoint/2010/main" val="10248509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482D85-506B-4871-A92D-23916E6D5AD7}"/>
              </a:ext>
            </a:extLst>
          </p:cNvPr>
          <p:cNvSpPr>
            <a:spLocks noGrp="1"/>
          </p:cNvSpPr>
          <p:nvPr>
            <p:ph type="title"/>
          </p:nvPr>
        </p:nvSpPr>
        <p:spPr/>
        <p:txBody>
          <a:bodyPr/>
          <a:lstStyle/>
          <a:p>
            <a:endParaRPr lang="tr-TR" dirty="0"/>
          </a:p>
        </p:txBody>
      </p:sp>
      <p:pic>
        <p:nvPicPr>
          <p:cNvPr id="4" name="İçerik Yer Tutucusu 3">
            <a:extLst>
              <a:ext uri="{FF2B5EF4-FFF2-40B4-BE49-F238E27FC236}">
                <a16:creationId xmlns:a16="http://schemas.microsoft.com/office/drawing/2014/main" id="{5DCAD2AC-D705-4D63-B72B-AEB6998C80BD}"/>
              </a:ext>
            </a:extLst>
          </p:cNvPr>
          <p:cNvPicPr>
            <a:picLocks noGrp="1" noChangeAspect="1"/>
          </p:cNvPicPr>
          <p:nvPr>
            <p:ph idx="1"/>
          </p:nvPr>
        </p:nvPicPr>
        <p:blipFill>
          <a:blip r:embed="rId2"/>
          <a:stretch>
            <a:fillRect/>
          </a:stretch>
        </p:blipFill>
        <p:spPr>
          <a:xfrm>
            <a:off x="2433828" y="460978"/>
            <a:ext cx="7324344" cy="5171726"/>
          </a:xfrm>
          <a:prstGeom prst="rect">
            <a:avLst/>
          </a:prstGeom>
        </p:spPr>
      </p:pic>
    </p:spTree>
    <p:extLst>
      <p:ext uri="{BB962C8B-B14F-4D97-AF65-F5344CB8AC3E}">
        <p14:creationId xmlns:p14="http://schemas.microsoft.com/office/powerpoint/2010/main" val="6839094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C5DD5B-215B-401E-9AB6-ACAE3FA4173A}"/>
              </a:ext>
            </a:extLst>
          </p:cNvPr>
          <p:cNvSpPr>
            <a:spLocks noGrp="1"/>
          </p:cNvSpPr>
          <p:nvPr>
            <p:ph type="title"/>
          </p:nvPr>
        </p:nvSpPr>
        <p:spPr/>
        <p:txBody>
          <a:bodyPr/>
          <a:lstStyle/>
          <a:p>
            <a:r>
              <a:rPr lang="tr-TR" b="1" dirty="0">
                <a:solidFill>
                  <a:srgbClr val="FF0000"/>
                </a:solidFill>
                <a:latin typeface="+mn-lt"/>
              </a:rPr>
              <a:t>FOSFOR</a:t>
            </a:r>
          </a:p>
        </p:txBody>
      </p:sp>
      <p:sp>
        <p:nvSpPr>
          <p:cNvPr id="3" name="İçerik Yer Tutucusu 2">
            <a:extLst>
              <a:ext uri="{FF2B5EF4-FFF2-40B4-BE49-F238E27FC236}">
                <a16:creationId xmlns:a16="http://schemas.microsoft.com/office/drawing/2014/main" id="{928DDCCD-7F6A-427C-9719-E6D5931D1974}"/>
              </a:ext>
            </a:extLst>
          </p:cNvPr>
          <p:cNvSpPr>
            <a:spLocks noGrp="1"/>
          </p:cNvSpPr>
          <p:nvPr>
            <p:ph idx="1"/>
          </p:nvPr>
        </p:nvSpPr>
        <p:spPr/>
        <p:txBody>
          <a:bodyPr/>
          <a:lstStyle/>
          <a:p>
            <a:pPr marL="0" indent="0">
              <a:lnSpc>
                <a:spcPct val="150000"/>
              </a:lnSpc>
              <a:buNone/>
            </a:pPr>
            <a:r>
              <a:rPr lang="tr-TR" dirty="0">
                <a:sym typeface="Wingdings" panose="05000000000000000000" pitchFamily="2" charset="2"/>
              </a:rPr>
              <a:t> </a:t>
            </a:r>
            <a:r>
              <a:rPr lang="tr-TR" dirty="0"/>
              <a:t>Serum fosfor düzeyi için referans aralık yetişkinlerde 2,5-4,8 mg/</a:t>
            </a:r>
            <a:r>
              <a:rPr lang="tr-TR" dirty="0" err="1"/>
              <a:t>dL</a:t>
            </a:r>
            <a:r>
              <a:rPr lang="tr-TR" dirty="0"/>
              <a:t> ve çocuklarda 4-6 mg/</a:t>
            </a:r>
            <a:r>
              <a:rPr lang="tr-TR" dirty="0" err="1"/>
              <a:t>dL</a:t>
            </a:r>
            <a:r>
              <a:rPr lang="tr-TR" dirty="0"/>
              <a:t> </a:t>
            </a:r>
          </a:p>
          <a:p>
            <a:pPr lvl="1">
              <a:lnSpc>
                <a:spcPct val="150000"/>
              </a:lnSpc>
              <a:buFont typeface="Wingdings" panose="05000000000000000000" pitchFamily="2" charset="2"/>
              <a:buChar char="v"/>
            </a:pPr>
            <a:r>
              <a:rPr lang="tr-TR" dirty="0" err="1"/>
              <a:t>Postprandiyal</a:t>
            </a:r>
            <a:r>
              <a:rPr lang="tr-TR" dirty="0"/>
              <a:t> </a:t>
            </a:r>
            <a:r>
              <a:rPr lang="tr-TR" dirty="0" err="1"/>
              <a:t>glukoz</a:t>
            </a:r>
            <a:r>
              <a:rPr lang="tr-TR" dirty="0"/>
              <a:t> </a:t>
            </a:r>
            <a:r>
              <a:rPr lang="tr-TR" dirty="0" err="1"/>
              <a:t>fosforilasyonu</a:t>
            </a:r>
            <a:r>
              <a:rPr lang="tr-TR" dirty="0"/>
              <a:t>, serum fosfor düzeyini düşürebildiğinden, açlık numuneleri doğru olur. </a:t>
            </a:r>
          </a:p>
          <a:p>
            <a:pPr lvl="1">
              <a:lnSpc>
                <a:spcPct val="150000"/>
              </a:lnSpc>
              <a:buFont typeface="Wingdings" panose="05000000000000000000" pitchFamily="2" charset="2"/>
              <a:buChar char="v"/>
            </a:pPr>
            <a:endParaRPr lang="tr-TR" dirty="0"/>
          </a:p>
          <a:p>
            <a:pPr marL="0" indent="0">
              <a:buNone/>
            </a:pPr>
            <a:r>
              <a:rPr lang="tr-TR" dirty="0">
                <a:sym typeface="Wingdings" panose="05000000000000000000" pitchFamily="2" charset="2"/>
              </a:rPr>
              <a:t> </a:t>
            </a:r>
            <a:r>
              <a:rPr lang="tr-TR" dirty="0" err="1"/>
              <a:t>Hiperfosfatemi</a:t>
            </a:r>
            <a:r>
              <a:rPr lang="tr-TR" dirty="0"/>
              <a:t> çoğunlukla böbrek yetmezliğinden dolayı böbrek atılımının azalması durumunda ortaya çıkar. </a:t>
            </a:r>
          </a:p>
        </p:txBody>
      </p:sp>
      <p:pic>
        <p:nvPicPr>
          <p:cNvPr id="4" name="Resim 3">
            <a:extLst>
              <a:ext uri="{FF2B5EF4-FFF2-40B4-BE49-F238E27FC236}">
                <a16:creationId xmlns:a16="http://schemas.microsoft.com/office/drawing/2014/main" id="{7CD1EB83-F720-446F-9BD0-124A77E05FAA}"/>
              </a:ext>
            </a:extLst>
          </p:cNvPr>
          <p:cNvPicPr>
            <a:picLocks noChangeAspect="1"/>
          </p:cNvPicPr>
          <p:nvPr/>
        </p:nvPicPr>
        <p:blipFill>
          <a:blip r:embed="rId2"/>
          <a:stretch>
            <a:fillRect/>
          </a:stretch>
        </p:blipFill>
        <p:spPr>
          <a:xfrm>
            <a:off x="7982711" y="159127"/>
            <a:ext cx="3639313" cy="1737557"/>
          </a:xfrm>
          <a:prstGeom prst="rect">
            <a:avLst/>
          </a:prstGeom>
        </p:spPr>
      </p:pic>
    </p:spTree>
    <p:extLst>
      <p:ext uri="{BB962C8B-B14F-4D97-AF65-F5344CB8AC3E}">
        <p14:creationId xmlns:p14="http://schemas.microsoft.com/office/powerpoint/2010/main" val="37049872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C927DB-E61A-42EE-B095-1C96C077CD20}"/>
              </a:ext>
            </a:extLst>
          </p:cNvPr>
          <p:cNvSpPr>
            <a:spLocks noGrp="1"/>
          </p:cNvSpPr>
          <p:nvPr>
            <p:ph type="title"/>
          </p:nvPr>
        </p:nvSpPr>
        <p:spPr/>
        <p:txBody>
          <a:bodyPr/>
          <a:lstStyle/>
          <a:p>
            <a:r>
              <a:rPr lang="tr-TR" b="1" dirty="0">
                <a:solidFill>
                  <a:srgbClr val="FF0000"/>
                </a:solidFill>
                <a:latin typeface="+mn-lt"/>
              </a:rPr>
              <a:t>FOSFOR</a:t>
            </a:r>
            <a:endParaRPr lang="tr-TR" dirty="0">
              <a:latin typeface="+mn-lt"/>
            </a:endParaRPr>
          </a:p>
        </p:txBody>
      </p:sp>
      <p:sp>
        <p:nvSpPr>
          <p:cNvPr id="3" name="İçerik Yer Tutucusu 2">
            <a:extLst>
              <a:ext uri="{FF2B5EF4-FFF2-40B4-BE49-F238E27FC236}">
                <a16:creationId xmlns:a16="http://schemas.microsoft.com/office/drawing/2014/main" id="{78060322-F323-4B11-8E3F-64936E70B850}"/>
              </a:ext>
            </a:extLst>
          </p:cNvPr>
          <p:cNvSpPr>
            <a:spLocks noGrp="1"/>
          </p:cNvSpPr>
          <p:nvPr>
            <p:ph idx="1"/>
          </p:nvPr>
        </p:nvSpPr>
        <p:spPr/>
        <p:txBody>
          <a:bodyPr/>
          <a:lstStyle/>
          <a:p>
            <a:pPr>
              <a:buFont typeface="Wingdings" panose="05000000000000000000" pitchFamily="2" charset="2"/>
              <a:buChar char="à"/>
            </a:pPr>
            <a:r>
              <a:rPr lang="tr-TR" b="1" dirty="0" err="1"/>
              <a:t>Hiperfosfatemi</a:t>
            </a:r>
            <a:r>
              <a:rPr lang="tr-TR" b="1" dirty="0"/>
              <a:t> </a:t>
            </a:r>
            <a:r>
              <a:rPr lang="tr-TR" dirty="0"/>
              <a:t>diğer nedenleri arasında ya oral olarak ya da fosfat içeren </a:t>
            </a:r>
            <a:r>
              <a:rPr lang="tr-TR" dirty="0" err="1"/>
              <a:t>enemalar</a:t>
            </a:r>
            <a:r>
              <a:rPr lang="tr-TR" dirty="0"/>
              <a:t> ile aşırı fosfat alımı, </a:t>
            </a:r>
            <a:r>
              <a:rPr lang="tr-TR" dirty="0" err="1"/>
              <a:t>hipoparatiroidizm</a:t>
            </a:r>
            <a:r>
              <a:rPr lang="tr-TR" dirty="0"/>
              <a:t> ve </a:t>
            </a:r>
            <a:r>
              <a:rPr lang="tr-TR" dirty="0" err="1"/>
              <a:t>trombositoz</a:t>
            </a:r>
            <a:r>
              <a:rPr lang="tr-TR" dirty="0"/>
              <a:t> gibi sahte nedenler bulunmaktadır. </a:t>
            </a:r>
          </a:p>
          <a:p>
            <a:pPr>
              <a:buFont typeface="Wingdings" panose="05000000000000000000" pitchFamily="2" charset="2"/>
              <a:buChar char="à"/>
            </a:pPr>
            <a:endParaRPr lang="tr-TR" dirty="0"/>
          </a:p>
          <a:p>
            <a:pPr>
              <a:buFont typeface="Wingdings" panose="05000000000000000000" pitchFamily="2" charset="2"/>
              <a:buChar char="à"/>
            </a:pPr>
            <a:r>
              <a:rPr lang="tr-TR" dirty="0"/>
              <a:t>Daha az yaygın nedenler; akromegali, </a:t>
            </a:r>
            <a:r>
              <a:rPr lang="tr-TR" dirty="0" err="1"/>
              <a:t>hipertirodizm</a:t>
            </a:r>
            <a:r>
              <a:rPr lang="tr-TR" dirty="0"/>
              <a:t>, </a:t>
            </a:r>
            <a:r>
              <a:rPr lang="tr-TR" dirty="0" err="1"/>
              <a:t>asidoz</a:t>
            </a:r>
            <a:r>
              <a:rPr lang="tr-TR" dirty="0"/>
              <a:t> ve </a:t>
            </a:r>
            <a:r>
              <a:rPr lang="tr-TR" dirty="0" err="1"/>
              <a:t>hemolize</a:t>
            </a:r>
            <a:r>
              <a:rPr lang="tr-TR" dirty="0"/>
              <a:t> bağlı masif hücre </a:t>
            </a:r>
            <a:r>
              <a:rPr lang="tr-TR" dirty="0" err="1"/>
              <a:t>lizisi</a:t>
            </a:r>
            <a:r>
              <a:rPr lang="tr-TR" dirty="0"/>
              <a:t>, </a:t>
            </a:r>
            <a:r>
              <a:rPr lang="tr-TR" dirty="0" err="1"/>
              <a:t>rabdomiyoliz</a:t>
            </a:r>
            <a:r>
              <a:rPr lang="tr-TR" dirty="0"/>
              <a:t> ve kemoterapiden sonra tümör </a:t>
            </a:r>
            <a:r>
              <a:rPr lang="tr-TR" dirty="0" err="1"/>
              <a:t>lizisini</a:t>
            </a:r>
            <a:r>
              <a:rPr lang="tr-TR" dirty="0"/>
              <a:t> içerir.</a:t>
            </a:r>
          </a:p>
        </p:txBody>
      </p:sp>
    </p:spTree>
    <p:extLst>
      <p:ext uri="{BB962C8B-B14F-4D97-AF65-F5344CB8AC3E}">
        <p14:creationId xmlns:p14="http://schemas.microsoft.com/office/powerpoint/2010/main" val="190341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52A814-7315-6469-D669-92E9725AAE62}"/>
              </a:ext>
            </a:extLst>
          </p:cNvPr>
          <p:cNvSpPr>
            <a:spLocks noGrp="1"/>
          </p:cNvSpPr>
          <p:nvPr>
            <p:ph type="title"/>
          </p:nvPr>
        </p:nvSpPr>
        <p:spPr/>
        <p:txBody>
          <a:bodyPr/>
          <a:lstStyle/>
          <a:p>
            <a:r>
              <a:rPr lang="tr-TR" b="1" dirty="0">
                <a:solidFill>
                  <a:srgbClr val="FF0000"/>
                </a:solidFill>
                <a:latin typeface="+mn-lt"/>
              </a:rPr>
              <a:t>KRİTİK(PANİK) DEĞER</a:t>
            </a:r>
          </a:p>
        </p:txBody>
      </p:sp>
      <p:sp>
        <p:nvSpPr>
          <p:cNvPr id="3" name="İçerik Yer Tutucusu 2">
            <a:extLst>
              <a:ext uri="{FF2B5EF4-FFF2-40B4-BE49-F238E27FC236}">
                <a16:creationId xmlns:a16="http://schemas.microsoft.com/office/drawing/2014/main" id="{BC940EE9-9A5C-692F-5745-F3113C785232}"/>
              </a:ext>
            </a:extLst>
          </p:cNvPr>
          <p:cNvSpPr>
            <a:spLocks noGrp="1"/>
          </p:cNvSpPr>
          <p:nvPr>
            <p:ph idx="1"/>
          </p:nvPr>
        </p:nvSpPr>
        <p:spPr>
          <a:xfrm>
            <a:off x="838200" y="1690688"/>
            <a:ext cx="10515600" cy="4351338"/>
          </a:xfrm>
        </p:spPr>
        <p:txBody>
          <a:bodyPr/>
          <a:lstStyle/>
          <a:p>
            <a:r>
              <a:rPr lang="tr-TR" dirty="0">
                <a:sym typeface="Wingdings" panose="05000000000000000000" pitchFamily="2" charset="2"/>
              </a:rPr>
              <a:t>L</a:t>
            </a:r>
            <a:r>
              <a:rPr lang="tr-TR" dirty="0"/>
              <a:t>aboratuvar testinde, hasta için risk oluşturabilecek durumlarda en kısa zamanda hastanın hekiminin bilgilendirilmesini ve ileri tanısal, terapötik ve/veya koruyucu tıbbi müdahalenin yapılmasını gerektiren sonuç değerleri</a:t>
            </a:r>
          </a:p>
        </p:txBody>
      </p:sp>
      <p:pic>
        <p:nvPicPr>
          <p:cNvPr id="4" name="Resim 3">
            <a:extLst>
              <a:ext uri="{FF2B5EF4-FFF2-40B4-BE49-F238E27FC236}">
                <a16:creationId xmlns:a16="http://schemas.microsoft.com/office/drawing/2014/main" id="{356F54E6-A806-C406-CB84-CFFFC4FB802C}"/>
              </a:ext>
            </a:extLst>
          </p:cNvPr>
          <p:cNvPicPr>
            <a:picLocks noChangeAspect="1"/>
          </p:cNvPicPr>
          <p:nvPr/>
        </p:nvPicPr>
        <p:blipFill rotWithShape="1">
          <a:blip r:embed="rId2"/>
          <a:srcRect t="6045" r="1493"/>
          <a:stretch/>
        </p:blipFill>
        <p:spPr>
          <a:xfrm>
            <a:off x="1974147" y="3429000"/>
            <a:ext cx="8243705" cy="3320321"/>
          </a:xfrm>
          <a:prstGeom prst="rect">
            <a:avLst/>
          </a:prstGeom>
        </p:spPr>
      </p:pic>
    </p:spTree>
    <p:extLst>
      <p:ext uri="{BB962C8B-B14F-4D97-AF65-F5344CB8AC3E}">
        <p14:creationId xmlns:p14="http://schemas.microsoft.com/office/powerpoint/2010/main" val="22007647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D2C9E9-18EB-49D8-9E0B-CBF202391A45}"/>
              </a:ext>
            </a:extLst>
          </p:cNvPr>
          <p:cNvSpPr>
            <a:spLocks noGrp="1"/>
          </p:cNvSpPr>
          <p:nvPr>
            <p:ph type="title"/>
          </p:nvPr>
        </p:nvSpPr>
        <p:spPr/>
        <p:txBody>
          <a:bodyPr/>
          <a:lstStyle/>
          <a:p>
            <a:r>
              <a:rPr lang="tr-TR" b="1" dirty="0">
                <a:solidFill>
                  <a:srgbClr val="FF0000"/>
                </a:solidFill>
                <a:latin typeface="+mn-lt"/>
              </a:rPr>
              <a:t>FOSFOR</a:t>
            </a:r>
            <a:endParaRPr lang="tr-TR" dirty="0">
              <a:latin typeface="+mn-lt"/>
            </a:endParaRPr>
          </a:p>
        </p:txBody>
      </p:sp>
      <p:sp>
        <p:nvSpPr>
          <p:cNvPr id="3" name="İçerik Yer Tutucusu 2">
            <a:extLst>
              <a:ext uri="{FF2B5EF4-FFF2-40B4-BE49-F238E27FC236}">
                <a16:creationId xmlns:a16="http://schemas.microsoft.com/office/drawing/2014/main" id="{14770880-3E1D-48EB-9F07-917DD1FDF722}"/>
              </a:ext>
            </a:extLst>
          </p:cNvPr>
          <p:cNvSpPr>
            <a:spLocks noGrp="1"/>
          </p:cNvSpPr>
          <p:nvPr>
            <p:ph idx="1"/>
          </p:nvPr>
        </p:nvSpPr>
        <p:spPr/>
        <p:txBody>
          <a:bodyPr>
            <a:normAutofit fontScale="92500"/>
          </a:bodyPr>
          <a:lstStyle/>
          <a:p>
            <a:pPr marL="0" indent="0">
              <a:lnSpc>
                <a:spcPct val="150000"/>
              </a:lnSpc>
              <a:buNone/>
            </a:pPr>
            <a:r>
              <a:rPr lang="tr-TR" b="1" dirty="0">
                <a:sym typeface="Wingdings" panose="05000000000000000000" pitchFamily="2" charset="2"/>
              </a:rPr>
              <a:t> </a:t>
            </a:r>
            <a:r>
              <a:rPr lang="tr-TR" b="1" dirty="0" err="1"/>
              <a:t>Hipofosfatemi</a:t>
            </a:r>
            <a:r>
              <a:rPr lang="tr-TR" dirty="0"/>
              <a:t>, serum fosfor düzeyinin 2,5 mg/dl’nin altında olması olarak tanımlanmaktadır. </a:t>
            </a:r>
          </a:p>
          <a:p>
            <a:pPr lvl="1">
              <a:lnSpc>
                <a:spcPct val="150000"/>
              </a:lnSpc>
              <a:buFont typeface="Wingdings" panose="05000000000000000000" pitchFamily="2" charset="2"/>
              <a:buChar char="§"/>
            </a:pPr>
            <a:r>
              <a:rPr lang="tr-TR" dirty="0"/>
              <a:t>Klinik olarak anlamlı </a:t>
            </a:r>
            <a:r>
              <a:rPr lang="tr-TR" dirty="0" err="1"/>
              <a:t>hipofosfatemi</a:t>
            </a:r>
            <a:r>
              <a:rPr lang="tr-TR" dirty="0"/>
              <a:t> 1,5 mg/dl’nin altındaki düzeylerde ortaya çıkar. </a:t>
            </a:r>
          </a:p>
          <a:p>
            <a:pPr marL="0" indent="0">
              <a:lnSpc>
                <a:spcPct val="150000"/>
              </a:lnSpc>
              <a:buNone/>
            </a:pPr>
            <a:r>
              <a:rPr lang="tr-TR" dirty="0">
                <a:sym typeface="Wingdings" panose="05000000000000000000" pitchFamily="2" charset="2"/>
              </a:rPr>
              <a:t> </a:t>
            </a:r>
            <a:r>
              <a:rPr lang="tr-TR" dirty="0" err="1"/>
              <a:t>Hipofosfatemi</a:t>
            </a:r>
            <a:r>
              <a:rPr lang="tr-TR" dirty="0"/>
              <a:t> ile ilişkili üç temel mekanizma </a:t>
            </a:r>
          </a:p>
          <a:p>
            <a:pPr lvl="1">
              <a:lnSpc>
                <a:spcPct val="150000"/>
              </a:lnSpc>
              <a:buFont typeface="Wingdings" panose="05000000000000000000" pitchFamily="2" charset="2"/>
              <a:buChar char="§"/>
            </a:pPr>
            <a:r>
              <a:rPr lang="tr-TR" dirty="0"/>
              <a:t>Bağırsak </a:t>
            </a:r>
            <a:r>
              <a:rPr lang="tr-TR" dirty="0" err="1"/>
              <a:t>absorpsiyonunun</a:t>
            </a:r>
            <a:r>
              <a:rPr lang="tr-TR" dirty="0"/>
              <a:t> azalması  </a:t>
            </a:r>
            <a:r>
              <a:rPr lang="tr-TR" dirty="0">
                <a:solidFill>
                  <a:srgbClr val="FF0000"/>
                </a:solidFill>
                <a:sym typeface="Wingdings" panose="05000000000000000000" pitchFamily="2" charset="2"/>
              </a:rPr>
              <a:t>  </a:t>
            </a:r>
            <a:r>
              <a:rPr lang="tr-TR" dirty="0">
                <a:sym typeface="Wingdings" panose="05000000000000000000" pitchFamily="2" charset="2"/>
              </a:rPr>
              <a:t>Ç</a:t>
            </a:r>
            <a:r>
              <a:rPr lang="tr-TR" dirty="0"/>
              <a:t>oğunlukla </a:t>
            </a:r>
            <a:r>
              <a:rPr lang="tr-TR" dirty="0" err="1"/>
              <a:t>antiasid</a:t>
            </a:r>
            <a:r>
              <a:rPr lang="tr-TR" dirty="0"/>
              <a:t> kullanımı ile ortaya çıkar. </a:t>
            </a:r>
            <a:endParaRPr lang="tr-TR" dirty="0">
              <a:solidFill>
                <a:srgbClr val="FF0000"/>
              </a:solidFill>
            </a:endParaRPr>
          </a:p>
          <a:p>
            <a:pPr lvl="1">
              <a:lnSpc>
                <a:spcPct val="150000"/>
              </a:lnSpc>
              <a:buFont typeface="Wingdings" panose="05000000000000000000" pitchFamily="2" charset="2"/>
              <a:buChar char="§"/>
            </a:pPr>
            <a:r>
              <a:rPr lang="tr-TR" dirty="0"/>
              <a:t>Böbrekteki fosfat kaybının artması ve </a:t>
            </a:r>
          </a:p>
          <a:p>
            <a:pPr lvl="1">
              <a:lnSpc>
                <a:spcPct val="150000"/>
              </a:lnSpc>
              <a:buFont typeface="Wingdings" panose="05000000000000000000" pitchFamily="2" charset="2"/>
              <a:buChar char="§"/>
            </a:pPr>
            <a:r>
              <a:rPr lang="tr-TR" dirty="0"/>
              <a:t>Fosforun kemiklere artmış kaymasıdır. </a:t>
            </a:r>
          </a:p>
          <a:p>
            <a:endParaRPr lang="tr-TR" dirty="0"/>
          </a:p>
        </p:txBody>
      </p:sp>
    </p:spTree>
    <p:extLst>
      <p:ext uri="{BB962C8B-B14F-4D97-AF65-F5344CB8AC3E}">
        <p14:creationId xmlns:p14="http://schemas.microsoft.com/office/powerpoint/2010/main" val="2411564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9F121A-47D1-41A4-8A64-28C36ACBE3D2}"/>
              </a:ext>
            </a:extLst>
          </p:cNvPr>
          <p:cNvSpPr>
            <a:spLocks noGrp="1"/>
          </p:cNvSpPr>
          <p:nvPr>
            <p:ph type="title"/>
          </p:nvPr>
        </p:nvSpPr>
        <p:spPr/>
        <p:txBody>
          <a:bodyPr/>
          <a:lstStyle/>
          <a:p>
            <a:r>
              <a:rPr lang="tr-TR" b="1" dirty="0">
                <a:solidFill>
                  <a:srgbClr val="FF0000"/>
                </a:solidFill>
                <a:latin typeface="+mn-lt"/>
              </a:rPr>
              <a:t>FOSFOR</a:t>
            </a:r>
            <a:endParaRPr lang="tr-TR" dirty="0">
              <a:latin typeface="+mn-lt"/>
            </a:endParaRPr>
          </a:p>
        </p:txBody>
      </p:sp>
      <p:sp>
        <p:nvSpPr>
          <p:cNvPr id="3" name="İçerik Yer Tutucusu 2">
            <a:extLst>
              <a:ext uri="{FF2B5EF4-FFF2-40B4-BE49-F238E27FC236}">
                <a16:creationId xmlns:a16="http://schemas.microsoft.com/office/drawing/2014/main" id="{93DDD08A-799D-49A5-B019-73AF6CD06E18}"/>
              </a:ext>
            </a:extLst>
          </p:cNvPr>
          <p:cNvSpPr>
            <a:spLocks noGrp="1"/>
          </p:cNvSpPr>
          <p:nvPr>
            <p:ph idx="1"/>
          </p:nvPr>
        </p:nvSpPr>
        <p:spPr/>
        <p:txBody>
          <a:bodyPr/>
          <a:lstStyle/>
          <a:p>
            <a:pPr marL="0" indent="0">
              <a:lnSpc>
                <a:spcPct val="150000"/>
              </a:lnSpc>
              <a:buNone/>
            </a:pPr>
            <a:r>
              <a:rPr lang="tr-TR" dirty="0">
                <a:sym typeface="Wingdings" panose="05000000000000000000" pitchFamily="2" charset="2"/>
              </a:rPr>
              <a:t> </a:t>
            </a:r>
            <a:r>
              <a:rPr lang="tr-TR" dirty="0"/>
              <a:t>Kalıcı </a:t>
            </a:r>
            <a:r>
              <a:rPr lang="tr-TR" dirty="0" err="1"/>
              <a:t>hipofosfatemi</a:t>
            </a:r>
            <a:r>
              <a:rPr lang="tr-TR" dirty="0"/>
              <a:t>; </a:t>
            </a:r>
          </a:p>
          <a:p>
            <a:pPr lvl="1">
              <a:lnSpc>
                <a:spcPct val="150000"/>
              </a:lnSpc>
              <a:buFont typeface="Wingdings" panose="05000000000000000000" pitchFamily="2" charset="2"/>
              <a:buChar char="v"/>
            </a:pPr>
            <a:r>
              <a:rPr lang="tr-TR" dirty="0" err="1"/>
              <a:t>Hiperparatiroidizm</a:t>
            </a:r>
            <a:r>
              <a:rPr lang="tr-TR" dirty="0"/>
              <a:t>(EN SIK) </a:t>
            </a:r>
          </a:p>
          <a:p>
            <a:pPr lvl="1">
              <a:lnSpc>
                <a:spcPct val="150000"/>
              </a:lnSpc>
              <a:buFont typeface="Wingdings" panose="05000000000000000000" pitchFamily="2" charset="2"/>
              <a:buChar char="v"/>
            </a:pPr>
            <a:r>
              <a:rPr lang="tr-TR" dirty="0"/>
              <a:t>D </a:t>
            </a:r>
            <a:r>
              <a:rPr lang="tr-TR" dirty="0" err="1"/>
              <a:t>vit</a:t>
            </a:r>
            <a:r>
              <a:rPr lang="tr-TR" dirty="0"/>
              <a:t> eksikliği </a:t>
            </a:r>
          </a:p>
          <a:p>
            <a:pPr lvl="1">
              <a:lnSpc>
                <a:spcPct val="150000"/>
              </a:lnSpc>
              <a:buFont typeface="Wingdings" panose="05000000000000000000" pitchFamily="2" charset="2"/>
              <a:buChar char="v"/>
            </a:pPr>
            <a:r>
              <a:rPr lang="tr-TR" dirty="0" err="1"/>
              <a:t>Renal</a:t>
            </a:r>
            <a:r>
              <a:rPr lang="tr-TR" dirty="0"/>
              <a:t> </a:t>
            </a:r>
            <a:r>
              <a:rPr lang="tr-TR" dirty="0" err="1"/>
              <a:t>tubuler</a:t>
            </a:r>
            <a:r>
              <a:rPr lang="tr-TR" dirty="0"/>
              <a:t> hastalık </a:t>
            </a:r>
          </a:p>
          <a:p>
            <a:pPr lvl="1">
              <a:lnSpc>
                <a:spcPct val="150000"/>
              </a:lnSpc>
              <a:buFont typeface="Wingdings" panose="05000000000000000000" pitchFamily="2" charset="2"/>
              <a:buChar char="v"/>
            </a:pPr>
            <a:r>
              <a:rPr lang="tr-TR" dirty="0"/>
              <a:t>Kronik </a:t>
            </a:r>
            <a:r>
              <a:rPr lang="tr-TR" dirty="0" err="1"/>
              <a:t>asidoz</a:t>
            </a:r>
            <a:r>
              <a:rPr lang="tr-TR" dirty="0"/>
              <a:t> ve </a:t>
            </a:r>
          </a:p>
          <a:p>
            <a:pPr lvl="1">
              <a:lnSpc>
                <a:spcPct val="150000"/>
              </a:lnSpc>
              <a:buFont typeface="Wingdings" panose="05000000000000000000" pitchFamily="2" charset="2"/>
              <a:buChar char="v"/>
            </a:pPr>
            <a:r>
              <a:rPr lang="tr-TR" dirty="0" err="1"/>
              <a:t>Rikets</a:t>
            </a:r>
            <a:r>
              <a:rPr lang="tr-TR" dirty="0"/>
              <a:t> gibi böbrekte artmış fosfat kaybına neden olan bozukluklardan kaynaklanmaktadır.</a:t>
            </a:r>
            <a:endParaRPr lang="tr-TR" dirty="0">
              <a:solidFill>
                <a:schemeClr val="tx1">
                  <a:lumMod val="85000"/>
                  <a:lumOff val="15000"/>
                </a:schemeClr>
              </a:solidFill>
            </a:endParaRPr>
          </a:p>
          <a:p>
            <a:endParaRPr lang="tr-TR" dirty="0"/>
          </a:p>
        </p:txBody>
      </p:sp>
      <p:pic>
        <p:nvPicPr>
          <p:cNvPr id="4" name="Resim 3">
            <a:extLst>
              <a:ext uri="{FF2B5EF4-FFF2-40B4-BE49-F238E27FC236}">
                <a16:creationId xmlns:a16="http://schemas.microsoft.com/office/drawing/2014/main" id="{D9A982E9-6C79-458A-85D6-593629FFFFFF}"/>
              </a:ext>
            </a:extLst>
          </p:cNvPr>
          <p:cNvPicPr>
            <a:picLocks noChangeAspect="1"/>
          </p:cNvPicPr>
          <p:nvPr/>
        </p:nvPicPr>
        <p:blipFill>
          <a:blip r:embed="rId2"/>
          <a:stretch>
            <a:fillRect/>
          </a:stretch>
        </p:blipFill>
        <p:spPr>
          <a:xfrm>
            <a:off x="6678095" y="1462202"/>
            <a:ext cx="1670449" cy="2383743"/>
          </a:xfrm>
          <a:prstGeom prst="rect">
            <a:avLst/>
          </a:prstGeom>
        </p:spPr>
      </p:pic>
      <p:pic>
        <p:nvPicPr>
          <p:cNvPr id="5" name="Resim 4">
            <a:extLst>
              <a:ext uri="{FF2B5EF4-FFF2-40B4-BE49-F238E27FC236}">
                <a16:creationId xmlns:a16="http://schemas.microsoft.com/office/drawing/2014/main" id="{CAD03DE7-49D3-43B1-A20F-A911E96B9592}"/>
              </a:ext>
            </a:extLst>
          </p:cNvPr>
          <p:cNvPicPr>
            <a:picLocks noChangeAspect="1"/>
          </p:cNvPicPr>
          <p:nvPr/>
        </p:nvPicPr>
        <p:blipFill>
          <a:blip r:embed="rId3"/>
          <a:stretch>
            <a:fillRect/>
          </a:stretch>
        </p:blipFill>
        <p:spPr>
          <a:xfrm>
            <a:off x="8686800" y="365125"/>
            <a:ext cx="2587752" cy="1722199"/>
          </a:xfrm>
          <a:prstGeom prst="rect">
            <a:avLst/>
          </a:prstGeom>
        </p:spPr>
      </p:pic>
      <p:pic>
        <p:nvPicPr>
          <p:cNvPr id="6" name="Resim 5">
            <a:extLst>
              <a:ext uri="{FF2B5EF4-FFF2-40B4-BE49-F238E27FC236}">
                <a16:creationId xmlns:a16="http://schemas.microsoft.com/office/drawing/2014/main" id="{817DAA76-D45B-44B3-B354-A7D939AE1CBF}"/>
              </a:ext>
            </a:extLst>
          </p:cNvPr>
          <p:cNvPicPr>
            <a:picLocks noChangeAspect="1"/>
          </p:cNvPicPr>
          <p:nvPr/>
        </p:nvPicPr>
        <p:blipFill>
          <a:blip r:embed="rId4"/>
          <a:stretch>
            <a:fillRect/>
          </a:stretch>
        </p:blipFill>
        <p:spPr>
          <a:xfrm>
            <a:off x="8686800" y="2714500"/>
            <a:ext cx="3456432" cy="2262890"/>
          </a:xfrm>
          <a:prstGeom prst="rect">
            <a:avLst/>
          </a:prstGeom>
        </p:spPr>
      </p:pic>
    </p:spTree>
    <p:extLst>
      <p:ext uri="{BB962C8B-B14F-4D97-AF65-F5344CB8AC3E}">
        <p14:creationId xmlns:p14="http://schemas.microsoft.com/office/powerpoint/2010/main" val="3165490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369092-2666-474B-A271-FDF17CDB106B}"/>
              </a:ext>
            </a:extLst>
          </p:cNvPr>
          <p:cNvSpPr>
            <a:spLocks noGrp="1"/>
          </p:cNvSpPr>
          <p:nvPr>
            <p:ph type="title"/>
          </p:nvPr>
        </p:nvSpPr>
        <p:spPr/>
        <p:txBody>
          <a:bodyPr/>
          <a:lstStyle/>
          <a:p>
            <a:r>
              <a:rPr lang="tr-TR" b="1" dirty="0">
                <a:solidFill>
                  <a:srgbClr val="FF0000"/>
                </a:solidFill>
                <a:latin typeface="+mn-lt"/>
              </a:rPr>
              <a:t>MAGNEZYUM</a:t>
            </a:r>
          </a:p>
        </p:txBody>
      </p:sp>
      <p:sp>
        <p:nvSpPr>
          <p:cNvPr id="3" name="İçerik Yer Tutucusu 2">
            <a:extLst>
              <a:ext uri="{FF2B5EF4-FFF2-40B4-BE49-F238E27FC236}">
                <a16:creationId xmlns:a16="http://schemas.microsoft.com/office/drawing/2014/main" id="{457F0F20-6A68-4987-A3DB-69E4B8171FAB}"/>
              </a:ext>
            </a:extLst>
          </p:cNvPr>
          <p:cNvSpPr>
            <a:spLocks noGrp="1"/>
          </p:cNvSpPr>
          <p:nvPr>
            <p:ph idx="1"/>
          </p:nvPr>
        </p:nvSpPr>
        <p:spPr/>
        <p:txBody>
          <a:bodyPr/>
          <a:lstStyle/>
          <a:p>
            <a:pPr marL="0" indent="0">
              <a:buNone/>
            </a:pPr>
            <a:r>
              <a:rPr lang="tr-TR" dirty="0">
                <a:sym typeface="Wingdings" panose="05000000000000000000" pitchFamily="2" charset="2"/>
              </a:rPr>
              <a:t></a:t>
            </a:r>
            <a:r>
              <a:rPr lang="tr-TR" dirty="0"/>
              <a:t>Serum magnezyum referans aralığı </a:t>
            </a:r>
            <a:r>
              <a:rPr lang="tr-TR" b="1" dirty="0">
                <a:effectLst>
                  <a:outerShdw blurRad="38100" dist="38100" dir="2700000" algn="tl">
                    <a:srgbClr val="000000">
                      <a:alpha val="43137"/>
                    </a:srgbClr>
                  </a:outerShdw>
                </a:effectLst>
              </a:rPr>
              <a:t>1,7-2,2 mg/</a:t>
            </a:r>
            <a:r>
              <a:rPr lang="tr-TR" b="1" dirty="0" err="1">
                <a:effectLst>
                  <a:outerShdw blurRad="38100" dist="38100" dir="2700000" algn="tl">
                    <a:srgbClr val="000000">
                      <a:alpha val="43137"/>
                    </a:srgbClr>
                  </a:outerShdw>
                </a:effectLst>
              </a:rPr>
              <a:t>dL</a:t>
            </a:r>
            <a:r>
              <a:rPr lang="tr-TR" b="1" dirty="0">
                <a:effectLst>
                  <a:outerShdw blurRad="38100" dist="38100" dir="2700000" algn="tl">
                    <a:srgbClr val="000000">
                      <a:alpha val="43137"/>
                    </a:srgbClr>
                  </a:outerShdw>
                </a:effectLst>
              </a:rPr>
              <a:t> </a:t>
            </a:r>
            <a:r>
              <a:rPr lang="tr-TR" dirty="0"/>
              <a:t>(1,5-1,7 </a:t>
            </a:r>
            <a:r>
              <a:rPr lang="tr-TR" dirty="0" err="1"/>
              <a:t>mEq</a:t>
            </a:r>
            <a:r>
              <a:rPr lang="tr-TR" dirty="0"/>
              <a:t>/L veya 0,75-0,95 </a:t>
            </a:r>
            <a:r>
              <a:rPr lang="tr-TR" dirty="0" err="1"/>
              <a:t>mmol</a:t>
            </a:r>
            <a:r>
              <a:rPr lang="tr-TR" dirty="0"/>
              <a:t>/L)</a:t>
            </a:r>
          </a:p>
          <a:p>
            <a:endParaRPr lang="tr-TR" dirty="0"/>
          </a:p>
          <a:p>
            <a:pPr marL="0" indent="0">
              <a:buNone/>
            </a:pPr>
            <a:r>
              <a:rPr lang="tr-TR" dirty="0">
                <a:sym typeface="Wingdings" panose="05000000000000000000" pitchFamily="2" charset="2"/>
              </a:rPr>
              <a:t></a:t>
            </a:r>
            <a:r>
              <a:rPr lang="tr-TR" dirty="0" err="1"/>
              <a:t>Hipermagnezemi</a:t>
            </a:r>
            <a:r>
              <a:rPr lang="tr-TR" dirty="0"/>
              <a:t> semptomları 4-6 mg/</a:t>
            </a:r>
            <a:r>
              <a:rPr lang="tr-TR" dirty="0" err="1"/>
              <a:t>dL’den</a:t>
            </a:r>
            <a:r>
              <a:rPr lang="tr-TR" dirty="0"/>
              <a:t> yüksek düzeylerde görülür. </a:t>
            </a:r>
          </a:p>
          <a:p>
            <a:endParaRPr lang="tr-TR" dirty="0"/>
          </a:p>
          <a:p>
            <a:pPr marL="0" indent="0">
              <a:buNone/>
            </a:pPr>
            <a:r>
              <a:rPr lang="tr-TR" dirty="0">
                <a:sym typeface="Wingdings" panose="05000000000000000000" pitchFamily="2" charset="2"/>
              </a:rPr>
              <a:t></a:t>
            </a:r>
            <a:r>
              <a:rPr lang="tr-TR" dirty="0"/>
              <a:t>Kronik böbrek hastalığı olan bir hastada </a:t>
            </a:r>
            <a:r>
              <a:rPr lang="tr-TR" dirty="0" err="1"/>
              <a:t>hipermagnezeminin</a:t>
            </a:r>
            <a:r>
              <a:rPr lang="tr-TR" dirty="0"/>
              <a:t> en yaygın nedeni fazla magnezyum alımıdır. </a:t>
            </a:r>
          </a:p>
        </p:txBody>
      </p:sp>
      <p:pic>
        <p:nvPicPr>
          <p:cNvPr id="4" name="Resim 3">
            <a:extLst>
              <a:ext uri="{FF2B5EF4-FFF2-40B4-BE49-F238E27FC236}">
                <a16:creationId xmlns:a16="http://schemas.microsoft.com/office/drawing/2014/main" id="{AC8ACF8F-5B99-471F-9ADD-7454BAE8737B}"/>
              </a:ext>
            </a:extLst>
          </p:cNvPr>
          <p:cNvPicPr>
            <a:picLocks noChangeAspect="1"/>
          </p:cNvPicPr>
          <p:nvPr/>
        </p:nvPicPr>
        <p:blipFill>
          <a:blip r:embed="rId2"/>
          <a:stretch>
            <a:fillRect/>
          </a:stretch>
        </p:blipFill>
        <p:spPr>
          <a:xfrm>
            <a:off x="8612154" y="121413"/>
            <a:ext cx="2509935" cy="1636744"/>
          </a:xfrm>
          <a:prstGeom prst="rect">
            <a:avLst/>
          </a:prstGeom>
        </p:spPr>
      </p:pic>
    </p:spTree>
    <p:extLst>
      <p:ext uri="{BB962C8B-B14F-4D97-AF65-F5344CB8AC3E}">
        <p14:creationId xmlns:p14="http://schemas.microsoft.com/office/powerpoint/2010/main" val="27169793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C8825D-7B47-45D4-A50E-6074E677B6F4}"/>
              </a:ext>
            </a:extLst>
          </p:cNvPr>
          <p:cNvSpPr>
            <a:spLocks noGrp="1"/>
          </p:cNvSpPr>
          <p:nvPr>
            <p:ph type="title"/>
          </p:nvPr>
        </p:nvSpPr>
        <p:spPr/>
        <p:txBody>
          <a:bodyPr/>
          <a:lstStyle/>
          <a:p>
            <a:r>
              <a:rPr lang="tr-TR" b="1" dirty="0">
                <a:solidFill>
                  <a:srgbClr val="FF0000"/>
                </a:solidFill>
                <a:latin typeface="+mn-lt"/>
              </a:rPr>
              <a:t>MAGNEZYUM</a:t>
            </a:r>
            <a:endParaRPr lang="tr-TR" dirty="0">
              <a:latin typeface="+mn-lt"/>
            </a:endParaRPr>
          </a:p>
        </p:txBody>
      </p:sp>
      <p:sp>
        <p:nvSpPr>
          <p:cNvPr id="3" name="İçerik Yer Tutucusu 2">
            <a:extLst>
              <a:ext uri="{FF2B5EF4-FFF2-40B4-BE49-F238E27FC236}">
                <a16:creationId xmlns:a16="http://schemas.microsoft.com/office/drawing/2014/main" id="{FFC0B45E-5E23-471B-8575-C094CB0C816A}"/>
              </a:ext>
            </a:extLst>
          </p:cNvPr>
          <p:cNvSpPr>
            <a:spLocks noGrp="1"/>
          </p:cNvSpPr>
          <p:nvPr>
            <p:ph idx="1"/>
          </p:nvPr>
        </p:nvSpPr>
        <p:spPr/>
        <p:txBody>
          <a:bodyPr>
            <a:normAutofit/>
          </a:bodyPr>
          <a:lstStyle/>
          <a:p>
            <a:pPr marL="0" indent="0">
              <a:buNone/>
            </a:pPr>
            <a:r>
              <a:rPr lang="tr-TR" b="1" dirty="0">
                <a:sym typeface="Wingdings" panose="05000000000000000000" pitchFamily="2" charset="2"/>
              </a:rPr>
              <a:t></a:t>
            </a:r>
            <a:r>
              <a:rPr lang="tr-TR" b="1" dirty="0" err="1"/>
              <a:t>Hipomagnezemi</a:t>
            </a:r>
            <a:r>
              <a:rPr lang="tr-TR" dirty="0"/>
              <a:t>, </a:t>
            </a:r>
            <a:r>
              <a:rPr lang="tr-TR" dirty="0" err="1"/>
              <a:t>hipermagnezemiden</a:t>
            </a:r>
            <a:r>
              <a:rPr lang="tr-TR" dirty="0"/>
              <a:t> daha yaygın</a:t>
            </a:r>
          </a:p>
          <a:p>
            <a:pPr marL="0" indent="0">
              <a:buNone/>
            </a:pPr>
            <a:r>
              <a:rPr lang="tr-TR" dirty="0">
                <a:sym typeface="Wingdings" panose="05000000000000000000" pitchFamily="2" charset="2"/>
              </a:rPr>
              <a:t></a:t>
            </a:r>
            <a:r>
              <a:rPr lang="tr-TR" dirty="0" err="1"/>
              <a:t>Hipomagnezemiye</a:t>
            </a:r>
            <a:r>
              <a:rPr lang="tr-TR" dirty="0"/>
              <a:t> neden olan üç mekanizma; </a:t>
            </a:r>
          </a:p>
          <a:p>
            <a:pPr lvl="1">
              <a:lnSpc>
                <a:spcPct val="150000"/>
              </a:lnSpc>
              <a:buFont typeface="Wingdings" panose="05000000000000000000" pitchFamily="2" charset="2"/>
              <a:buChar char="§"/>
            </a:pPr>
            <a:r>
              <a:rPr lang="tr-TR" dirty="0"/>
              <a:t>Malnütrisyon veya </a:t>
            </a:r>
            <a:r>
              <a:rPr lang="tr-TR" dirty="0" err="1"/>
              <a:t>malabsobsiyondan</a:t>
            </a:r>
            <a:r>
              <a:rPr lang="tr-TR" dirty="0"/>
              <a:t> dolayı bağırsak absorpsiyonun azalması, </a:t>
            </a:r>
          </a:p>
          <a:p>
            <a:pPr lvl="1">
              <a:lnSpc>
                <a:spcPct val="150000"/>
              </a:lnSpc>
              <a:buFont typeface="Wingdings" panose="05000000000000000000" pitchFamily="2" charset="2"/>
              <a:buChar char="§"/>
            </a:pPr>
            <a:r>
              <a:rPr lang="tr-TR" dirty="0"/>
              <a:t>Artmış üriner kayıplar ve </a:t>
            </a:r>
          </a:p>
          <a:p>
            <a:pPr lvl="1">
              <a:lnSpc>
                <a:spcPct val="150000"/>
              </a:lnSpc>
              <a:buFont typeface="Wingdings" panose="05000000000000000000" pitchFamily="2" charset="2"/>
              <a:buChar char="§"/>
            </a:pPr>
            <a:r>
              <a:rPr lang="tr-TR" dirty="0" err="1"/>
              <a:t>İntrasellüler</a:t>
            </a:r>
            <a:r>
              <a:rPr lang="tr-TR" dirty="0"/>
              <a:t> şiftler</a:t>
            </a:r>
          </a:p>
          <a:p>
            <a:pPr marL="0" indent="0">
              <a:buNone/>
            </a:pPr>
            <a:r>
              <a:rPr lang="tr-TR" dirty="0">
                <a:sym typeface="Wingdings" panose="05000000000000000000" pitchFamily="2" charset="2"/>
              </a:rPr>
              <a:t></a:t>
            </a:r>
            <a:r>
              <a:rPr lang="tr-TR" dirty="0" err="1"/>
              <a:t>Hipomagnezemi</a:t>
            </a:r>
            <a:r>
              <a:rPr lang="tr-TR" dirty="0"/>
              <a:t> tipik olarak alkol kötüye kullanımı, </a:t>
            </a:r>
            <a:r>
              <a:rPr lang="tr-TR" dirty="0" err="1"/>
              <a:t>hipokalemi</a:t>
            </a:r>
            <a:r>
              <a:rPr lang="tr-TR" dirty="0"/>
              <a:t>, </a:t>
            </a:r>
            <a:r>
              <a:rPr lang="tr-TR" dirty="0" err="1"/>
              <a:t>hipokalsemi</a:t>
            </a:r>
            <a:r>
              <a:rPr lang="tr-TR" dirty="0"/>
              <a:t> ve kronik </a:t>
            </a:r>
            <a:r>
              <a:rPr lang="tr-TR" dirty="0" err="1"/>
              <a:t>diyare</a:t>
            </a:r>
            <a:r>
              <a:rPr lang="tr-TR" dirty="0"/>
              <a:t> ile ilişkilidir. </a:t>
            </a:r>
          </a:p>
          <a:p>
            <a:endParaRPr lang="tr-TR" dirty="0"/>
          </a:p>
        </p:txBody>
      </p:sp>
    </p:spTree>
    <p:extLst>
      <p:ext uri="{BB962C8B-B14F-4D97-AF65-F5344CB8AC3E}">
        <p14:creationId xmlns:p14="http://schemas.microsoft.com/office/powerpoint/2010/main" val="3383633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446DC4-8992-48D4-B383-6FAB4A2F4DEE}"/>
              </a:ext>
            </a:extLst>
          </p:cNvPr>
          <p:cNvSpPr>
            <a:spLocks noGrp="1"/>
          </p:cNvSpPr>
          <p:nvPr>
            <p:ph type="title"/>
          </p:nvPr>
        </p:nvSpPr>
        <p:spPr/>
        <p:txBody>
          <a:bodyPr/>
          <a:lstStyle/>
          <a:p>
            <a:r>
              <a:rPr lang="tr-TR" b="1" dirty="0">
                <a:solidFill>
                  <a:srgbClr val="FF0000"/>
                </a:solidFill>
                <a:latin typeface="+mn-lt"/>
              </a:rPr>
              <a:t>MAGNEZYUM</a:t>
            </a:r>
            <a:endParaRPr lang="tr-TR" dirty="0">
              <a:latin typeface="+mn-lt"/>
            </a:endParaRPr>
          </a:p>
        </p:txBody>
      </p:sp>
      <p:sp>
        <p:nvSpPr>
          <p:cNvPr id="3" name="İçerik Yer Tutucusu 2">
            <a:extLst>
              <a:ext uri="{FF2B5EF4-FFF2-40B4-BE49-F238E27FC236}">
                <a16:creationId xmlns:a16="http://schemas.microsoft.com/office/drawing/2014/main" id="{492D470A-3877-43E1-ABE0-F99A6FF9A9AD}"/>
              </a:ext>
            </a:extLst>
          </p:cNvPr>
          <p:cNvSpPr>
            <a:spLocks noGrp="1"/>
          </p:cNvSpPr>
          <p:nvPr>
            <p:ph idx="1"/>
          </p:nvPr>
        </p:nvSpPr>
        <p:spPr/>
        <p:txBody>
          <a:bodyPr>
            <a:normAutofit fontScale="92500" lnSpcReduction="10000"/>
          </a:bodyPr>
          <a:lstStyle/>
          <a:p>
            <a:pPr marL="0" indent="0">
              <a:buNone/>
            </a:pPr>
            <a:r>
              <a:rPr lang="tr-TR" dirty="0">
                <a:sym typeface="Wingdings" panose="05000000000000000000" pitchFamily="2" charset="2"/>
              </a:rPr>
              <a:t></a:t>
            </a:r>
            <a:r>
              <a:rPr lang="tr-TR" dirty="0"/>
              <a:t>Semptomlar serum </a:t>
            </a:r>
            <a:r>
              <a:rPr lang="tr-TR" dirty="0" err="1"/>
              <a:t>konstrasyonları</a:t>
            </a:r>
            <a:r>
              <a:rPr lang="tr-TR" dirty="0"/>
              <a:t> 1 </a:t>
            </a:r>
            <a:r>
              <a:rPr lang="tr-TR" dirty="0" err="1"/>
              <a:t>mEq</a:t>
            </a:r>
            <a:r>
              <a:rPr lang="tr-TR" dirty="0"/>
              <a:t>/L’den az olduğunda</a:t>
            </a:r>
          </a:p>
          <a:p>
            <a:pPr marL="0" indent="0">
              <a:buNone/>
            </a:pPr>
            <a:endParaRPr lang="tr-TR" dirty="0"/>
          </a:p>
          <a:p>
            <a:pPr marL="0" indent="0">
              <a:buNone/>
            </a:pPr>
            <a:r>
              <a:rPr lang="tr-TR" dirty="0">
                <a:sym typeface="Wingdings" panose="05000000000000000000" pitchFamily="2" charset="2"/>
              </a:rPr>
              <a:t></a:t>
            </a:r>
            <a:r>
              <a:rPr lang="tr-TR" dirty="0"/>
              <a:t>Klinik olarak </a:t>
            </a:r>
            <a:r>
              <a:rPr lang="tr-TR" dirty="0" err="1"/>
              <a:t>hipomagnezemi</a:t>
            </a:r>
            <a:r>
              <a:rPr lang="tr-TR" dirty="0"/>
              <a:t> tremorlar, </a:t>
            </a:r>
            <a:r>
              <a:rPr lang="tr-TR" dirty="0" err="1"/>
              <a:t>tetani</a:t>
            </a:r>
            <a:r>
              <a:rPr lang="tr-TR" dirty="0"/>
              <a:t> ve nadiren nöbetler de dahil </a:t>
            </a:r>
            <a:r>
              <a:rPr lang="tr-TR" dirty="0" err="1"/>
              <a:t>nöromüsküler</a:t>
            </a:r>
            <a:r>
              <a:rPr lang="tr-TR" dirty="0"/>
              <a:t> </a:t>
            </a:r>
            <a:r>
              <a:rPr lang="tr-TR" dirty="0" err="1"/>
              <a:t>hiperreaktive</a:t>
            </a:r>
            <a:r>
              <a:rPr lang="tr-TR" dirty="0"/>
              <a:t> ile ilişkilidir. </a:t>
            </a:r>
          </a:p>
          <a:p>
            <a:pPr marL="0" indent="0">
              <a:buNone/>
            </a:pPr>
            <a:endParaRPr lang="tr-TR" dirty="0"/>
          </a:p>
          <a:p>
            <a:pPr marL="0" indent="0">
              <a:buNone/>
            </a:pPr>
            <a:r>
              <a:rPr lang="tr-TR" dirty="0">
                <a:sym typeface="Wingdings" panose="05000000000000000000" pitchFamily="2" charset="2"/>
              </a:rPr>
              <a:t></a:t>
            </a:r>
            <a:r>
              <a:rPr lang="tr-TR" dirty="0" err="1"/>
              <a:t>Hipomagnezemi</a:t>
            </a:r>
            <a:r>
              <a:rPr lang="tr-TR" dirty="0"/>
              <a:t> nedeni olarak </a:t>
            </a:r>
            <a:r>
              <a:rPr lang="tr-TR" dirty="0" err="1"/>
              <a:t>renal</a:t>
            </a:r>
            <a:r>
              <a:rPr lang="tr-TR" dirty="0"/>
              <a:t> atılımı, </a:t>
            </a:r>
            <a:r>
              <a:rPr lang="tr-TR" dirty="0" err="1"/>
              <a:t>ekstrarenal</a:t>
            </a:r>
            <a:r>
              <a:rPr lang="tr-TR" dirty="0"/>
              <a:t> kayıplardan ayırt etmede; </a:t>
            </a:r>
          </a:p>
          <a:p>
            <a:pPr lvl="1">
              <a:lnSpc>
                <a:spcPct val="150000"/>
              </a:lnSpc>
              <a:buFont typeface="Wingdings" panose="05000000000000000000" pitchFamily="2" charset="2"/>
              <a:buChar char="§"/>
            </a:pPr>
            <a:r>
              <a:rPr lang="tr-TR" dirty="0"/>
              <a:t>24 saatlik idrar </a:t>
            </a:r>
            <a:r>
              <a:rPr lang="tr-TR" dirty="0" err="1"/>
              <a:t>ekskresyonunun</a:t>
            </a:r>
            <a:r>
              <a:rPr lang="tr-TR" dirty="0"/>
              <a:t> 24 mg’dan fazla olması veya spot idrarda </a:t>
            </a:r>
            <a:r>
              <a:rPr lang="tr-TR" dirty="0" err="1"/>
              <a:t>fraksiyonel</a:t>
            </a:r>
            <a:r>
              <a:rPr lang="tr-TR" dirty="0"/>
              <a:t> magnezyum atılımının %2’den daha fazla olması </a:t>
            </a:r>
            <a:r>
              <a:rPr lang="tr-TR" dirty="0" err="1"/>
              <a:t>hipomagnezemi</a:t>
            </a:r>
            <a:r>
              <a:rPr lang="tr-TR" dirty="0"/>
              <a:t> nedeninin aşırı böbrek kayıpları olduğunu düşündürmektedir.</a:t>
            </a:r>
          </a:p>
          <a:p>
            <a:endParaRPr lang="tr-TR" dirty="0"/>
          </a:p>
        </p:txBody>
      </p:sp>
    </p:spTree>
    <p:extLst>
      <p:ext uri="{BB962C8B-B14F-4D97-AF65-F5344CB8AC3E}">
        <p14:creationId xmlns:p14="http://schemas.microsoft.com/office/powerpoint/2010/main" val="20898306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7C5BAD-C1CD-4937-BA90-A13B53DCE721}"/>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B9309A29-2B62-4F10-A8AA-1DC04764A130}"/>
              </a:ext>
            </a:extLst>
          </p:cNvPr>
          <p:cNvPicPr>
            <a:picLocks noGrp="1" noChangeAspect="1"/>
          </p:cNvPicPr>
          <p:nvPr>
            <p:ph idx="1"/>
          </p:nvPr>
        </p:nvPicPr>
        <p:blipFill>
          <a:blip r:embed="rId2"/>
          <a:stretch>
            <a:fillRect/>
          </a:stretch>
        </p:blipFill>
        <p:spPr>
          <a:xfrm>
            <a:off x="1828800" y="557784"/>
            <a:ext cx="8650224" cy="5422392"/>
          </a:xfrm>
          <a:prstGeom prst="rect">
            <a:avLst/>
          </a:prstGeom>
        </p:spPr>
      </p:pic>
    </p:spTree>
    <p:extLst>
      <p:ext uri="{BB962C8B-B14F-4D97-AF65-F5344CB8AC3E}">
        <p14:creationId xmlns:p14="http://schemas.microsoft.com/office/powerpoint/2010/main" val="7552081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F982FE-EC2A-4006-A07E-8DF9FE926056}"/>
              </a:ext>
            </a:extLst>
          </p:cNvPr>
          <p:cNvSpPr>
            <a:spLocks noGrp="1"/>
          </p:cNvSpPr>
          <p:nvPr>
            <p:ph type="title"/>
          </p:nvPr>
        </p:nvSpPr>
        <p:spPr/>
        <p:txBody>
          <a:bodyPr/>
          <a:lstStyle/>
          <a:p>
            <a:r>
              <a:rPr lang="tr-TR" b="1" dirty="0">
                <a:solidFill>
                  <a:srgbClr val="FF0000"/>
                </a:solidFill>
                <a:latin typeface="+mn-lt"/>
              </a:rPr>
              <a:t>TİROİD FONKSİYON TESTLERİ</a:t>
            </a:r>
          </a:p>
        </p:txBody>
      </p:sp>
      <p:sp>
        <p:nvSpPr>
          <p:cNvPr id="3" name="İçerik Yer Tutucusu 2">
            <a:extLst>
              <a:ext uri="{FF2B5EF4-FFF2-40B4-BE49-F238E27FC236}">
                <a16:creationId xmlns:a16="http://schemas.microsoft.com/office/drawing/2014/main" id="{D4592708-FFD8-4F46-9517-197CC0BB9950}"/>
              </a:ext>
            </a:extLst>
          </p:cNvPr>
          <p:cNvSpPr>
            <a:spLocks noGrp="1"/>
          </p:cNvSpPr>
          <p:nvPr>
            <p:ph idx="1"/>
          </p:nvPr>
        </p:nvSpPr>
        <p:spPr/>
        <p:txBody>
          <a:bodyPr>
            <a:normAutofit fontScale="92500" lnSpcReduction="20000"/>
          </a:bodyPr>
          <a:lstStyle/>
          <a:p>
            <a:pPr marL="0" indent="0">
              <a:buNone/>
            </a:pPr>
            <a:r>
              <a:rPr lang="tr-TR" dirty="0">
                <a:sym typeface="Wingdings" panose="05000000000000000000" pitchFamily="2" charset="2"/>
              </a:rPr>
              <a:t></a:t>
            </a:r>
            <a:r>
              <a:rPr lang="tr-TR" dirty="0" err="1"/>
              <a:t>Tiroid</a:t>
            </a:r>
            <a:r>
              <a:rPr lang="tr-TR" dirty="0"/>
              <a:t> fonksiyonlarını değerlendirmek için mevcut testler tiroidin fonksiyonel aktivitesini, </a:t>
            </a:r>
            <a:r>
              <a:rPr lang="tr-TR" dirty="0" err="1"/>
              <a:t>hipotalamik-pituiter-tiroid</a:t>
            </a:r>
            <a:r>
              <a:rPr lang="tr-TR" dirty="0"/>
              <a:t> aksı veya </a:t>
            </a:r>
            <a:r>
              <a:rPr lang="tr-TR" dirty="0" err="1"/>
              <a:t>tiroid</a:t>
            </a:r>
            <a:r>
              <a:rPr lang="tr-TR" dirty="0"/>
              <a:t> hormon düzeylerini ölçer.  </a:t>
            </a:r>
          </a:p>
          <a:p>
            <a:endParaRPr lang="tr-TR" dirty="0"/>
          </a:p>
          <a:p>
            <a:pPr marL="0" indent="0">
              <a:buNone/>
            </a:pPr>
            <a:r>
              <a:rPr lang="tr-TR" dirty="0">
                <a:sym typeface="Wingdings" panose="05000000000000000000" pitchFamily="2" charset="2"/>
              </a:rPr>
              <a:t></a:t>
            </a:r>
            <a:r>
              <a:rPr lang="tr-TR" dirty="0" err="1"/>
              <a:t>Tiroid</a:t>
            </a:r>
            <a:r>
              <a:rPr lang="tr-TR" dirty="0"/>
              <a:t> </a:t>
            </a:r>
            <a:r>
              <a:rPr lang="tr-TR" dirty="0" err="1"/>
              <a:t>stimülan</a:t>
            </a:r>
            <a:r>
              <a:rPr lang="tr-TR" dirty="0"/>
              <a:t> hormon (TSH) testi </a:t>
            </a:r>
            <a:r>
              <a:rPr lang="tr-TR" dirty="0" err="1"/>
              <a:t>primer</a:t>
            </a:r>
            <a:r>
              <a:rPr lang="tr-TR" dirty="0"/>
              <a:t> </a:t>
            </a:r>
            <a:r>
              <a:rPr lang="tr-TR" dirty="0" err="1"/>
              <a:t>tiroid</a:t>
            </a:r>
            <a:r>
              <a:rPr lang="tr-TR" dirty="0"/>
              <a:t> hastalığını doğrulamak veya dışlamak için en iyi yöntemdir. </a:t>
            </a:r>
          </a:p>
          <a:p>
            <a:endParaRPr lang="tr-TR" dirty="0"/>
          </a:p>
          <a:p>
            <a:pPr marL="0" indent="0">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TSH testi ayrıca </a:t>
            </a:r>
            <a:r>
              <a:rPr lang="tr-TR" dirty="0" err="1">
                <a:solidFill>
                  <a:schemeClr val="tx1">
                    <a:lumMod val="85000"/>
                    <a:lumOff val="15000"/>
                  </a:schemeClr>
                </a:solidFill>
              </a:rPr>
              <a:t>replasman</a:t>
            </a:r>
            <a:r>
              <a:rPr lang="tr-TR" dirty="0">
                <a:solidFill>
                  <a:schemeClr val="tx1">
                    <a:lumMod val="85000"/>
                    <a:lumOff val="15000"/>
                  </a:schemeClr>
                </a:solidFill>
              </a:rPr>
              <a:t> veya </a:t>
            </a:r>
            <a:r>
              <a:rPr lang="tr-TR" dirty="0" err="1">
                <a:solidFill>
                  <a:schemeClr val="tx1">
                    <a:lumMod val="85000"/>
                    <a:lumOff val="15000"/>
                  </a:schemeClr>
                </a:solidFill>
              </a:rPr>
              <a:t>süpresif</a:t>
            </a:r>
            <a:r>
              <a:rPr lang="tr-TR" dirty="0">
                <a:solidFill>
                  <a:schemeClr val="tx1">
                    <a:lumMod val="85000"/>
                    <a:lumOff val="15000"/>
                  </a:schemeClr>
                </a:solidFill>
              </a:rPr>
              <a:t> tedavinin sonuçlarını izlemenin en iyi yoludur.</a:t>
            </a:r>
          </a:p>
          <a:p>
            <a:pPr marL="0" indent="0">
              <a:buNone/>
            </a:pPr>
            <a:endParaRPr lang="tr-TR" dirty="0"/>
          </a:p>
          <a:p>
            <a:pPr marL="0" indent="0">
              <a:buNone/>
            </a:pPr>
            <a:r>
              <a:rPr lang="tr-TR" dirty="0">
                <a:sym typeface="Wingdings" panose="05000000000000000000" pitchFamily="2" charset="2"/>
              </a:rPr>
              <a:t></a:t>
            </a:r>
            <a:r>
              <a:rPr lang="tr-TR" dirty="0"/>
              <a:t>TSH, hipofiz tarafından üretilir ve dolaşımdaki tiroksin (T₄) ve </a:t>
            </a:r>
            <a:r>
              <a:rPr lang="tr-TR" dirty="0" err="1"/>
              <a:t>triiodotironin</a:t>
            </a:r>
            <a:r>
              <a:rPr lang="tr-TR" dirty="0"/>
              <a:t> (T₃) ile </a:t>
            </a:r>
            <a:r>
              <a:rPr lang="tr-TR" dirty="0" err="1"/>
              <a:t>inhibe</a:t>
            </a:r>
            <a:r>
              <a:rPr lang="tr-TR" dirty="0"/>
              <a:t> edilir. </a:t>
            </a:r>
          </a:p>
          <a:p>
            <a:endParaRPr lang="tr-TR" dirty="0"/>
          </a:p>
        </p:txBody>
      </p:sp>
    </p:spTree>
    <p:extLst>
      <p:ext uri="{BB962C8B-B14F-4D97-AF65-F5344CB8AC3E}">
        <p14:creationId xmlns:p14="http://schemas.microsoft.com/office/powerpoint/2010/main" val="4028055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F21DB9-84FE-41C5-8F28-87624178D706}"/>
              </a:ext>
            </a:extLst>
          </p:cNvPr>
          <p:cNvSpPr>
            <a:spLocks noGrp="1"/>
          </p:cNvSpPr>
          <p:nvPr>
            <p:ph type="title"/>
          </p:nvPr>
        </p:nvSpPr>
        <p:spPr/>
        <p:txBody>
          <a:bodyPr/>
          <a:lstStyle/>
          <a:p>
            <a:r>
              <a:rPr lang="tr-TR" b="1" dirty="0">
                <a:solidFill>
                  <a:srgbClr val="FF0000"/>
                </a:solidFill>
                <a:latin typeface="+mn-lt"/>
              </a:rPr>
              <a:t>TİROİD FONKSİYON TESTLERİ</a:t>
            </a:r>
            <a:endParaRPr lang="tr-TR" dirty="0">
              <a:latin typeface="+mn-lt"/>
            </a:endParaRPr>
          </a:p>
        </p:txBody>
      </p:sp>
      <p:sp>
        <p:nvSpPr>
          <p:cNvPr id="3" name="İçerik Yer Tutucusu 2">
            <a:extLst>
              <a:ext uri="{FF2B5EF4-FFF2-40B4-BE49-F238E27FC236}">
                <a16:creationId xmlns:a16="http://schemas.microsoft.com/office/drawing/2014/main" id="{D5EDA919-DC47-49D0-BE38-D639E161E56B}"/>
              </a:ext>
            </a:extLst>
          </p:cNvPr>
          <p:cNvSpPr>
            <a:spLocks noGrp="1"/>
          </p:cNvSpPr>
          <p:nvPr>
            <p:ph idx="1"/>
          </p:nvPr>
        </p:nvSpPr>
        <p:spPr/>
        <p:txBody>
          <a:bodyPr>
            <a:normAutofit/>
          </a:bodyPr>
          <a:lstStyle/>
          <a:p>
            <a:pPr>
              <a:lnSpc>
                <a:spcPct val="150000"/>
              </a:lnSpc>
              <a:buFont typeface="Wingdings" panose="05000000000000000000" pitchFamily="2" charset="2"/>
              <a:buChar char="à"/>
            </a:pPr>
            <a:r>
              <a:rPr lang="tr-TR" dirty="0">
                <a:solidFill>
                  <a:schemeClr val="tx1">
                    <a:lumMod val="85000"/>
                    <a:lumOff val="15000"/>
                  </a:schemeClr>
                </a:solidFill>
              </a:rPr>
              <a:t>Normal  TSH düzeyi;  </a:t>
            </a:r>
            <a:r>
              <a:rPr lang="tr-TR" sz="2800" b="1" dirty="0"/>
              <a:t>TSH:  0.35-4.5 </a:t>
            </a:r>
            <a:r>
              <a:rPr lang="tr-TR" sz="2800" b="1" dirty="0" err="1"/>
              <a:t>mU</a:t>
            </a:r>
            <a:r>
              <a:rPr lang="tr-TR" sz="2800" b="1" dirty="0"/>
              <a:t>/</a:t>
            </a:r>
            <a:r>
              <a:rPr lang="tr-TR" b="1" dirty="0" err="1"/>
              <a:t>mL</a:t>
            </a:r>
            <a:endParaRPr lang="tr-TR" sz="2800" b="1" dirty="0"/>
          </a:p>
          <a:p>
            <a:pPr>
              <a:lnSpc>
                <a:spcPct val="150000"/>
              </a:lnSpc>
              <a:buFont typeface="Wingdings" panose="05000000000000000000" pitchFamily="2" charset="2"/>
              <a:buChar char="à"/>
            </a:pPr>
            <a:r>
              <a:rPr lang="en-US" sz="2800" dirty="0" err="1"/>
              <a:t>Yaşla</a:t>
            </a:r>
            <a:r>
              <a:rPr lang="en-US" sz="2800" dirty="0"/>
              <a:t> TSH </a:t>
            </a:r>
            <a:r>
              <a:rPr lang="en-US" sz="2800" dirty="0" err="1"/>
              <a:t>fizyolojik</a:t>
            </a:r>
            <a:r>
              <a:rPr lang="en-US" sz="2800" dirty="0"/>
              <a:t> </a:t>
            </a:r>
            <a:r>
              <a:rPr lang="en-US" sz="2800" dirty="0" err="1"/>
              <a:t>olarak</a:t>
            </a:r>
            <a:r>
              <a:rPr lang="en-US" sz="2800" dirty="0"/>
              <a:t> </a:t>
            </a:r>
            <a:r>
              <a:rPr lang="en-US" sz="2800" dirty="0" err="1"/>
              <a:t>yükselir</a:t>
            </a:r>
            <a:r>
              <a:rPr lang="tr-TR" b="1" dirty="0"/>
              <a:t>.</a:t>
            </a:r>
          </a:p>
          <a:p>
            <a:pPr>
              <a:lnSpc>
                <a:spcPct val="150000"/>
              </a:lnSpc>
              <a:buFont typeface="Wingdings" panose="05000000000000000000" pitchFamily="2" charset="2"/>
              <a:buChar char="à"/>
            </a:pPr>
            <a:r>
              <a:rPr lang="tr-TR" sz="2800" b="1" dirty="0"/>
              <a:t>TSH Üst Sınırları; </a:t>
            </a:r>
            <a:endParaRPr lang="tr-TR" sz="2800" b="1" dirty="0">
              <a:solidFill>
                <a:schemeClr val="tx1">
                  <a:lumMod val="85000"/>
                  <a:lumOff val="15000"/>
                </a:schemeClr>
              </a:solidFill>
            </a:endParaRPr>
          </a:p>
          <a:p>
            <a:pPr>
              <a:lnSpc>
                <a:spcPct val="150000"/>
              </a:lnSpc>
              <a:buFont typeface="Wingdings" panose="05000000000000000000" pitchFamily="2" charset="2"/>
              <a:buChar char="à"/>
            </a:pPr>
            <a:endParaRPr lang="tr-TR" dirty="0">
              <a:solidFill>
                <a:schemeClr val="tx1">
                  <a:lumMod val="85000"/>
                  <a:lumOff val="15000"/>
                </a:schemeClr>
              </a:solidFill>
            </a:endParaRPr>
          </a:p>
          <a:p>
            <a:endParaRPr lang="tr-TR" dirty="0"/>
          </a:p>
        </p:txBody>
      </p:sp>
      <p:pic>
        <p:nvPicPr>
          <p:cNvPr id="4" name="Resim 3">
            <a:extLst>
              <a:ext uri="{FF2B5EF4-FFF2-40B4-BE49-F238E27FC236}">
                <a16:creationId xmlns:a16="http://schemas.microsoft.com/office/drawing/2014/main" id="{5CE0E625-3E03-4E6E-8819-D68CD9D37CF2}"/>
              </a:ext>
            </a:extLst>
          </p:cNvPr>
          <p:cNvPicPr>
            <a:picLocks noChangeAspect="1"/>
          </p:cNvPicPr>
          <p:nvPr/>
        </p:nvPicPr>
        <p:blipFill>
          <a:blip r:embed="rId2"/>
          <a:stretch>
            <a:fillRect/>
          </a:stretch>
        </p:blipFill>
        <p:spPr>
          <a:xfrm>
            <a:off x="3837259" y="3550812"/>
            <a:ext cx="3987130" cy="2481287"/>
          </a:xfrm>
          <a:prstGeom prst="rect">
            <a:avLst/>
          </a:prstGeom>
        </p:spPr>
      </p:pic>
    </p:spTree>
    <p:extLst>
      <p:ext uri="{BB962C8B-B14F-4D97-AF65-F5344CB8AC3E}">
        <p14:creationId xmlns:p14="http://schemas.microsoft.com/office/powerpoint/2010/main" val="897987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8520C1-47FE-418C-AF9B-1930D1819A35}"/>
              </a:ext>
            </a:extLst>
          </p:cNvPr>
          <p:cNvSpPr>
            <a:spLocks noGrp="1"/>
          </p:cNvSpPr>
          <p:nvPr>
            <p:ph type="title"/>
          </p:nvPr>
        </p:nvSpPr>
        <p:spPr/>
        <p:txBody>
          <a:bodyPr/>
          <a:lstStyle/>
          <a:p>
            <a:r>
              <a:rPr lang="tr-TR" b="1" dirty="0">
                <a:solidFill>
                  <a:srgbClr val="FF0000"/>
                </a:solidFill>
                <a:latin typeface="+mn-lt"/>
              </a:rPr>
              <a:t>TİROİD FONKSİYON TESTLERİ</a:t>
            </a:r>
            <a:endParaRPr lang="tr-TR" dirty="0">
              <a:latin typeface="+mn-lt"/>
            </a:endParaRPr>
          </a:p>
        </p:txBody>
      </p:sp>
      <p:sp>
        <p:nvSpPr>
          <p:cNvPr id="3" name="İçerik Yer Tutucusu 2">
            <a:extLst>
              <a:ext uri="{FF2B5EF4-FFF2-40B4-BE49-F238E27FC236}">
                <a16:creationId xmlns:a16="http://schemas.microsoft.com/office/drawing/2014/main" id="{194B22A3-07D8-4E39-8835-B4F6AB324E48}"/>
              </a:ext>
            </a:extLst>
          </p:cNvPr>
          <p:cNvSpPr>
            <a:spLocks noGrp="1"/>
          </p:cNvSpPr>
          <p:nvPr>
            <p:ph idx="1"/>
          </p:nvPr>
        </p:nvSpPr>
        <p:spPr/>
        <p:txBody>
          <a:bodyPr>
            <a:normAutofit fontScale="92500" lnSpcReduction="20000"/>
          </a:bodyPr>
          <a:lstStyle/>
          <a:p>
            <a:pPr marL="0" indent="0">
              <a:lnSpc>
                <a:spcPct val="150000"/>
              </a:lnSpc>
              <a:buNone/>
            </a:pPr>
            <a:r>
              <a:rPr lang="tr-TR" dirty="0">
                <a:solidFill>
                  <a:schemeClr val="tx1">
                    <a:lumMod val="85000"/>
                    <a:lumOff val="15000"/>
                  </a:schemeClr>
                </a:solidFill>
                <a:sym typeface="Wingdings" panose="05000000000000000000" pitchFamily="2" charset="2"/>
              </a:rPr>
              <a:t> </a:t>
            </a:r>
            <a:r>
              <a:rPr lang="tr-TR" dirty="0">
                <a:solidFill>
                  <a:schemeClr val="tx1">
                    <a:lumMod val="85000"/>
                    <a:lumOff val="15000"/>
                  </a:schemeClr>
                </a:solidFill>
              </a:rPr>
              <a:t>6-10 </a:t>
            </a:r>
            <a:r>
              <a:rPr lang="tr-TR" dirty="0" err="1">
                <a:solidFill>
                  <a:schemeClr val="tx1">
                    <a:lumMod val="85000"/>
                    <a:lumOff val="15000"/>
                  </a:schemeClr>
                </a:solidFill>
              </a:rPr>
              <a:t>mIU</a:t>
            </a:r>
            <a:r>
              <a:rPr lang="tr-TR" dirty="0">
                <a:solidFill>
                  <a:schemeClr val="tx1">
                    <a:lumMod val="85000"/>
                    <a:lumOff val="15000"/>
                  </a:schemeClr>
                </a:solidFill>
              </a:rPr>
              <a:t>/L düzeyleri çoğu kez </a:t>
            </a:r>
            <a:r>
              <a:rPr lang="tr-TR" dirty="0" err="1">
                <a:solidFill>
                  <a:schemeClr val="tx1">
                    <a:lumMod val="85000"/>
                    <a:lumOff val="15000"/>
                  </a:schemeClr>
                </a:solidFill>
              </a:rPr>
              <a:t>subklinik</a:t>
            </a:r>
            <a:r>
              <a:rPr lang="tr-TR" dirty="0">
                <a:solidFill>
                  <a:schemeClr val="tx1">
                    <a:lumMod val="85000"/>
                    <a:lumOff val="15000"/>
                  </a:schemeClr>
                </a:solidFill>
              </a:rPr>
              <a:t> </a:t>
            </a:r>
            <a:r>
              <a:rPr lang="tr-TR" dirty="0" err="1">
                <a:solidFill>
                  <a:schemeClr val="tx1">
                    <a:lumMod val="85000"/>
                    <a:lumOff val="15000"/>
                  </a:schemeClr>
                </a:solidFill>
              </a:rPr>
              <a:t>hipotiroidizmi</a:t>
            </a:r>
            <a:r>
              <a:rPr lang="tr-TR" dirty="0">
                <a:solidFill>
                  <a:schemeClr val="tx1">
                    <a:lumMod val="85000"/>
                    <a:lumOff val="15000"/>
                  </a:schemeClr>
                </a:solidFill>
              </a:rPr>
              <a:t> akla getirmekte </a:t>
            </a:r>
          </a:p>
          <a:p>
            <a:pPr lvl="1">
              <a:lnSpc>
                <a:spcPct val="150000"/>
              </a:lnSpc>
              <a:buFont typeface="Wingdings" panose="05000000000000000000" pitchFamily="2" charset="2"/>
              <a:buChar char="§"/>
            </a:pPr>
            <a:r>
              <a:rPr lang="tr-TR" dirty="0">
                <a:solidFill>
                  <a:schemeClr val="tx1">
                    <a:lumMod val="85000"/>
                    <a:lumOff val="15000"/>
                  </a:schemeClr>
                </a:solidFill>
              </a:rPr>
              <a:t>Genellikle normal serbest T₄ düzeyleri ile ilişkilidir ve genellikle semptomlarla ilişkili değil</a:t>
            </a:r>
            <a:endParaRPr lang="tr-TR" dirty="0">
              <a:solidFill>
                <a:schemeClr val="tx1">
                  <a:lumMod val="85000"/>
                  <a:lumOff val="15000"/>
                </a:schemeClr>
              </a:solidFill>
              <a:sym typeface="Wingdings" panose="05000000000000000000" pitchFamily="2" charset="2"/>
            </a:endParaRPr>
          </a:p>
          <a:p>
            <a:pPr marL="0" indent="0">
              <a:lnSpc>
                <a:spcPct val="150000"/>
              </a:lnSpc>
              <a:buNone/>
            </a:pPr>
            <a:r>
              <a:rPr lang="tr-TR" dirty="0">
                <a:solidFill>
                  <a:schemeClr val="tx1">
                    <a:lumMod val="85000"/>
                    <a:lumOff val="15000"/>
                  </a:schemeClr>
                </a:solidFill>
                <a:sym typeface="Wingdings" panose="05000000000000000000" pitchFamily="2" charset="2"/>
              </a:rPr>
              <a:t> </a:t>
            </a:r>
            <a:r>
              <a:rPr lang="tr-TR" dirty="0" err="1">
                <a:solidFill>
                  <a:schemeClr val="tx1">
                    <a:lumMod val="85000"/>
                    <a:lumOff val="15000"/>
                  </a:schemeClr>
                </a:solidFill>
              </a:rPr>
              <a:t>Subklinik</a:t>
            </a:r>
            <a:r>
              <a:rPr lang="tr-TR" dirty="0">
                <a:solidFill>
                  <a:schemeClr val="tx1">
                    <a:lumMod val="85000"/>
                    <a:lumOff val="15000"/>
                  </a:schemeClr>
                </a:solidFill>
              </a:rPr>
              <a:t> </a:t>
            </a:r>
            <a:r>
              <a:rPr lang="tr-TR" dirty="0" err="1">
                <a:solidFill>
                  <a:schemeClr val="tx1">
                    <a:lumMod val="85000"/>
                    <a:lumOff val="15000"/>
                  </a:schemeClr>
                </a:solidFill>
              </a:rPr>
              <a:t>hipotiroidizmli</a:t>
            </a:r>
            <a:r>
              <a:rPr lang="tr-TR" dirty="0">
                <a:solidFill>
                  <a:schemeClr val="tx1">
                    <a:lumMod val="85000"/>
                    <a:lumOff val="15000"/>
                  </a:schemeClr>
                </a:solidFill>
              </a:rPr>
              <a:t> hastalarda </a:t>
            </a:r>
            <a:r>
              <a:rPr lang="tr-TR" dirty="0" err="1">
                <a:solidFill>
                  <a:schemeClr val="tx1">
                    <a:lumMod val="85000"/>
                    <a:lumOff val="15000"/>
                  </a:schemeClr>
                </a:solidFill>
              </a:rPr>
              <a:t>tiroid</a:t>
            </a:r>
            <a:r>
              <a:rPr lang="tr-TR" dirty="0">
                <a:solidFill>
                  <a:schemeClr val="tx1">
                    <a:lumMod val="85000"/>
                    <a:lumOff val="15000"/>
                  </a:schemeClr>
                </a:solidFill>
              </a:rPr>
              <a:t> antikorlarının varlığı, </a:t>
            </a:r>
          </a:p>
          <a:p>
            <a:pPr lvl="1">
              <a:lnSpc>
                <a:spcPct val="150000"/>
              </a:lnSpc>
              <a:buFont typeface="Wingdings" panose="05000000000000000000" pitchFamily="2" charset="2"/>
              <a:buChar char="§"/>
            </a:pPr>
            <a:r>
              <a:rPr lang="tr-TR" dirty="0">
                <a:solidFill>
                  <a:schemeClr val="tx1">
                    <a:lumMod val="85000"/>
                    <a:lumOff val="15000"/>
                  </a:schemeClr>
                </a:solidFill>
              </a:rPr>
              <a:t>Aşikar </a:t>
            </a:r>
            <a:r>
              <a:rPr lang="tr-TR" dirty="0" err="1">
                <a:solidFill>
                  <a:schemeClr val="tx1">
                    <a:lumMod val="85000"/>
                    <a:lumOff val="15000"/>
                  </a:schemeClr>
                </a:solidFill>
              </a:rPr>
              <a:t>hipotiroidizme</a:t>
            </a:r>
            <a:r>
              <a:rPr lang="tr-TR" dirty="0">
                <a:solidFill>
                  <a:schemeClr val="tx1">
                    <a:lumMod val="85000"/>
                    <a:lumOff val="15000"/>
                  </a:schemeClr>
                </a:solidFill>
              </a:rPr>
              <a:t> dönüşüm riskinin yılda yaklaşık %5 oranında olduğunu düşündürmekte </a:t>
            </a:r>
          </a:p>
          <a:p>
            <a:pPr marL="0" indent="0">
              <a:lnSpc>
                <a:spcPct val="150000"/>
              </a:lnSpc>
              <a:buNone/>
            </a:pPr>
            <a:r>
              <a:rPr lang="tr-TR" dirty="0">
                <a:solidFill>
                  <a:schemeClr val="tx1">
                    <a:lumMod val="85000"/>
                    <a:lumOff val="15000"/>
                  </a:schemeClr>
                </a:solidFill>
                <a:sym typeface="Wingdings" panose="05000000000000000000" pitchFamily="2" charset="2"/>
              </a:rPr>
              <a:t> </a:t>
            </a:r>
            <a:r>
              <a:rPr lang="tr-TR" dirty="0" err="1">
                <a:solidFill>
                  <a:schemeClr val="tx1">
                    <a:lumMod val="85000"/>
                    <a:lumOff val="15000"/>
                  </a:schemeClr>
                </a:solidFill>
              </a:rPr>
              <a:t>Semptomatik</a:t>
            </a:r>
            <a:r>
              <a:rPr lang="tr-TR" dirty="0">
                <a:solidFill>
                  <a:schemeClr val="tx1">
                    <a:lumMod val="85000"/>
                    <a:lumOff val="15000"/>
                  </a:schemeClr>
                </a:solidFill>
              </a:rPr>
              <a:t> </a:t>
            </a:r>
            <a:r>
              <a:rPr lang="tr-TR" dirty="0" err="1">
                <a:solidFill>
                  <a:schemeClr val="tx1">
                    <a:lumMod val="85000"/>
                    <a:lumOff val="15000"/>
                  </a:schemeClr>
                </a:solidFill>
              </a:rPr>
              <a:t>hipotiroidi</a:t>
            </a:r>
            <a:r>
              <a:rPr lang="tr-TR" dirty="0">
                <a:solidFill>
                  <a:schemeClr val="tx1">
                    <a:lumMod val="85000"/>
                    <a:lumOff val="15000"/>
                  </a:schemeClr>
                </a:solidFill>
              </a:rPr>
              <a:t>, TSH düzeyleri 10 </a:t>
            </a:r>
            <a:r>
              <a:rPr lang="tr-TR" dirty="0" err="1">
                <a:solidFill>
                  <a:schemeClr val="tx1">
                    <a:lumMod val="85000"/>
                    <a:lumOff val="15000"/>
                  </a:schemeClr>
                </a:solidFill>
              </a:rPr>
              <a:t>mIU</a:t>
            </a:r>
            <a:r>
              <a:rPr lang="tr-TR" dirty="0">
                <a:solidFill>
                  <a:schemeClr val="tx1">
                    <a:lumMod val="85000"/>
                    <a:lumOff val="15000"/>
                  </a:schemeClr>
                </a:solidFill>
              </a:rPr>
              <a:t>/L’den yüksek olduğunda ortaya çıkar.</a:t>
            </a:r>
          </a:p>
          <a:p>
            <a:endParaRPr lang="tr-TR" dirty="0"/>
          </a:p>
        </p:txBody>
      </p:sp>
    </p:spTree>
    <p:extLst>
      <p:ext uri="{BB962C8B-B14F-4D97-AF65-F5344CB8AC3E}">
        <p14:creationId xmlns:p14="http://schemas.microsoft.com/office/powerpoint/2010/main" val="3456054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54E6D6-AA7B-4870-A4FC-924292104C0E}"/>
              </a:ext>
            </a:extLst>
          </p:cNvPr>
          <p:cNvSpPr>
            <a:spLocks noGrp="1"/>
          </p:cNvSpPr>
          <p:nvPr>
            <p:ph type="title"/>
          </p:nvPr>
        </p:nvSpPr>
        <p:spPr/>
        <p:txBody>
          <a:bodyPr/>
          <a:lstStyle/>
          <a:p>
            <a:r>
              <a:rPr lang="tr-TR" b="1" dirty="0">
                <a:solidFill>
                  <a:srgbClr val="FF0000"/>
                </a:solidFill>
                <a:latin typeface="+mn-lt"/>
              </a:rPr>
              <a:t>TİROİD FONKSİYON TESTLERİ</a:t>
            </a:r>
            <a:endParaRPr lang="tr-TR" dirty="0">
              <a:latin typeface="+mn-lt"/>
            </a:endParaRPr>
          </a:p>
        </p:txBody>
      </p:sp>
      <p:sp>
        <p:nvSpPr>
          <p:cNvPr id="3" name="İçerik Yer Tutucusu 2">
            <a:extLst>
              <a:ext uri="{FF2B5EF4-FFF2-40B4-BE49-F238E27FC236}">
                <a16:creationId xmlns:a16="http://schemas.microsoft.com/office/drawing/2014/main" id="{FA424F08-6E61-4EF2-BDA8-EBE090DD4280}"/>
              </a:ext>
            </a:extLst>
          </p:cNvPr>
          <p:cNvSpPr>
            <a:spLocks noGrp="1"/>
          </p:cNvSpPr>
          <p:nvPr>
            <p:ph idx="1"/>
          </p:nvPr>
        </p:nvSpPr>
        <p:spPr>
          <a:xfrm>
            <a:off x="838200" y="1825625"/>
            <a:ext cx="5434584" cy="4351338"/>
          </a:xfrm>
        </p:spPr>
        <p:txBody>
          <a:bodyPr>
            <a:normAutofit/>
          </a:bodyPr>
          <a:lstStyle/>
          <a:p>
            <a:pPr marL="0" indent="0">
              <a:buNone/>
            </a:pPr>
            <a:r>
              <a:rPr lang="tr-TR" sz="2000" dirty="0">
                <a:sym typeface="Wingdings" panose="05000000000000000000" pitchFamily="2" charset="2"/>
              </a:rPr>
              <a:t></a:t>
            </a:r>
            <a:r>
              <a:rPr lang="tr-TR" sz="2000" dirty="0" err="1"/>
              <a:t>Tiroid</a:t>
            </a:r>
            <a:r>
              <a:rPr lang="tr-TR" sz="2000" dirty="0"/>
              <a:t> fonksiyon anomalilerinin erken tanısı amacıyla ailesinde </a:t>
            </a:r>
            <a:r>
              <a:rPr lang="tr-TR" sz="2000" dirty="0" err="1"/>
              <a:t>tiroid</a:t>
            </a:r>
            <a:r>
              <a:rPr lang="tr-TR" sz="2000" dirty="0"/>
              <a:t> hastalığı öyküsü bulunanlara ilk muayenede olmak üzere ve 35 yaşın üzerindeki tüm erişkinlere beş yılda bir </a:t>
            </a:r>
            <a:r>
              <a:rPr lang="tr-TR" sz="2000" dirty="0" err="1"/>
              <a:t>tiroid</a:t>
            </a:r>
            <a:r>
              <a:rPr lang="tr-TR" sz="2000" dirty="0"/>
              <a:t> fonksiyon testlerinin (TSH) yapılması önerilir.</a:t>
            </a:r>
          </a:p>
          <a:p>
            <a:endParaRPr lang="tr-TR" sz="2000" dirty="0"/>
          </a:p>
          <a:p>
            <a:r>
              <a:rPr lang="tr-TR" sz="2000" dirty="0">
                <a:cs typeface="+mj-lt"/>
                <a:sym typeface="+mn-ea"/>
              </a:rPr>
              <a:t>Birinci basamak tarama testi </a:t>
            </a:r>
            <a:r>
              <a:rPr lang="tr-TR" sz="2000" dirty="0">
                <a:solidFill>
                  <a:srgbClr val="FF0000"/>
                </a:solidFill>
                <a:cs typeface="+mj-lt"/>
                <a:sym typeface="Wingdings" panose="05000000000000000000" pitchFamily="2" charset="2"/>
              </a:rPr>
              <a:t></a:t>
            </a:r>
            <a:r>
              <a:rPr lang="tr-TR" sz="2000" dirty="0">
                <a:cs typeface="+mj-lt"/>
                <a:sym typeface="Wingdings" panose="05000000000000000000" pitchFamily="2" charset="2"/>
              </a:rPr>
              <a:t> </a:t>
            </a:r>
            <a:r>
              <a:rPr lang="tr-TR" sz="2000" b="1" dirty="0">
                <a:effectLst>
                  <a:outerShdw blurRad="38100" dist="38100" dir="2700000" algn="tl">
                    <a:srgbClr val="000000">
                      <a:alpha val="43137"/>
                    </a:srgbClr>
                  </a:outerShdw>
                </a:effectLst>
                <a:cs typeface="+mj-lt"/>
                <a:sym typeface="+mn-ea"/>
              </a:rPr>
              <a:t>TSH</a:t>
            </a:r>
            <a:endParaRPr lang="tr-TR" sz="2000" b="1" dirty="0">
              <a:effectLst>
                <a:outerShdw blurRad="38100" dist="38100" dir="2700000" algn="tl">
                  <a:srgbClr val="000000">
                    <a:alpha val="43137"/>
                  </a:srgbClr>
                </a:outerShdw>
              </a:effectLst>
              <a:cs typeface="+mj-lt"/>
            </a:endParaRPr>
          </a:p>
          <a:p>
            <a:endParaRPr lang="tr-TR" sz="2000" dirty="0"/>
          </a:p>
          <a:p>
            <a:endParaRPr lang="tr-TR" sz="2000" dirty="0"/>
          </a:p>
          <a:p>
            <a:pPr marL="0" indent="0">
              <a:buNone/>
            </a:pPr>
            <a:r>
              <a:rPr lang="tr-TR" sz="2000" dirty="0">
                <a:effectLst/>
                <a:ea typeface="Calibri" panose="020F0502020204030204" pitchFamily="34" charset="0"/>
                <a:cs typeface="+mj-lt"/>
                <a:sym typeface="Wingdings" panose="05000000000000000000" pitchFamily="2" charset="2"/>
              </a:rPr>
              <a:t></a:t>
            </a:r>
            <a:r>
              <a:rPr lang="tr-TR" sz="2000" dirty="0">
                <a:effectLst/>
                <a:ea typeface="Calibri" panose="020F0502020204030204" pitchFamily="34" charset="0"/>
                <a:cs typeface="+mj-lt"/>
              </a:rPr>
              <a:t>Daha az rastlanan durumları atlamamak için taramaya sT4 ilave edilebilir.</a:t>
            </a:r>
          </a:p>
          <a:p>
            <a:endParaRPr lang="tr-TR" dirty="0"/>
          </a:p>
          <a:p>
            <a:pPr marL="285750" indent="-285750">
              <a:buFont typeface="Wingdings" panose="05000000000000000000" pitchFamily="2" charset="2"/>
              <a:buChar char="ü"/>
            </a:pPr>
            <a:endParaRPr lang="tr-TR" sz="2800" dirty="0">
              <a:latin typeface="+mj-lt"/>
              <a:cs typeface="+mj-lt"/>
              <a:sym typeface="+mn-ea"/>
            </a:endParaRPr>
          </a:p>
          <a:p>
            <a:pPr marL="0" indent="0">
              <a:buNone/>
            </a:pPr>
            <a:endParaRPr lang="tr-TR" sz="2800" dirty="0">
              <a:latin typeface="+mj-lt"/>
              <a:ea typeface="Calibri" panose="020F0502020204030204" pitchFamily="34" charset="0"/>
              <a:cs typeface="+mj-lt"/>
            </a:endParaRPr>
          </a:p>
          <a:p>
            <a:endParaRPr lang="tr-TR" dirty="0"/>
          </a:p>
        </p:txBody>
      </p:sp>
      <p:pic>
        <p:nvPicPr>
          <p:cNvPr id="4" name="Resim 3">
            <a:extLst>
              <a:ext uri="{FF2B5EF4-FFF2-40B4-BE49-F238E27FC236}">
                <a16:creationId xmlns:a16="http://schemas.microsoft.com/office/drawing/2014/main" id="{C6C0F79B-C8E8-4402-9C9B-D78FBC308D10}"/>
              </a:ext>
            </a:extLst>
          </p:cNvPr>
          <p:cNvPicPr>
            <a:picLocks noChangeAspect="1"/>
          </p:cNvPicPr>
          <p:nvPr/>
        </p:nvPicPr>
        <p:blipFill>
          <a:blip r:embed="rId3"/>
          <a:stretch>
            <a:fillRect/>
          </a:stretch>
        </p:blipFill>
        <p:spPr>
          <a:xfrm>
            <a:off x="6196584" y="2949643"/>
            <a:ext cx="5779307" cy="2103302"/>
          </a:xfrm>
          <a:prstGeom prst="rect">
            <a:avLst/>
          </a:prstGeom>
        </p:spPr>
      </p:pic>
    </p:spTree>
    <p:extLst>
      <p:ext uri="{BB962C8B-B14F-4D97-AF65-F5344CB8AC3E}">
        <p14:creationId xmlns:p14="http://schemas.microsoft.com/office/powerpoint/2010/main" val="70744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F4BCEA-64BA-4F7A-87B4-8733B3641BFE}"/>
              </a:ext>
            </a:extLst>
          </p:cNvPr>
          <p:cNvSpPr>
            <a:spLocks noGrp="1"/>
          </p:cNvSpPr>
          <p:nvPr>
            <p:ph type="title"/>
          </p:nvPr>
        </p:nvSpPr>
        <p:spPr/>
        <p:txBody>
          <a:bodyPr/>
          <a:lstStyle/>
          <a:p>
            <a:pPr algn="ctr"/>
            <a:r>
              <a:rPr lang="tr-TR" b="1" dirty="0">
                <a:latin typeface="+mn-lt"/>
              </a:rPr>
              <a:t>RENKLENDİRME ÖZELLİĞİ İLE PANİK DEĞER UYARIMI</a:t>
            </a:r>
          </a:p>
        </p:txBody>
      </p:sp>
      <p:sp>
        <p:nvSpPr>
          <p:cNvPr id="3" name="İçerik Yer Tutucusu 2">
            <a:extLst>
              <a:ext uri="{FF2B5EF4-FFF2-40B4-BE49-F238E27FC236}">
                <a16:creationId xmlns:a16="http://schemas.microsoft.com/office/drawing/2014/main" id="{AC3FABBC-54D8-4B18-90CB-2AB29FB50E1B}"/>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B6072452-273D-4302-99ED-7835577DCBFB}"/>
              </a:ext>
            </a:extLst>
          </p:cNvPr>
          <p:cNvPicPr>
            <a:picLocks noChangeAspect="1"/>
          </p:cNvPicPr>
          <p:nvPr/>
        </p:nvPicPr>
        <p:blipFill>
          <a:blip r:embed="rId2"/>
          <a:stretch>
            <a:fillRect/>
          </a:stretch>
        </p:blipFill>
        <p:spPr>
          <a:xfrm>
            <a:off x="903417" y="1825625"/>
            <a:ext cx="10450383" cy="4963218"/>
          </a:xfrm>
          <a:prstGeom prst="rect">
            <a:avLst/>
          </a:prstGeom>
        </p:spPr>
      </p:pic>
    </p:spTree>
    <p:extLst>
      <p:ext uri="{BB962C8B-B14F-4D97-AF65-F5344CB8AC3E}">
        <p14:creationId xmlns:p14="http://schemas.microsoft.com/office/powerpoint/2010/main" val="31290907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039586-31F2-4D68-BD1F-8921BE7E3225}"/>
              </a:ext>
            </a:extLst>
          </p:cNvPr>
          <p:cNvSpPr>
            <a:spLocks noGrp="1"/>
          </p:cNvSpPr>
          <p:nvPr>
            <p:ph type="title"/>
          </p:nvPr>
        </p:nvSpPr>
        <p:spPr/>
        <p:txBody>
          <a:bodyPr/>
          <a:lstStyle/>
          <a:p>
            <a:r>
              <a:rPr lang="tr-TR" b="1" dirty="0">
                <a:solidFill>
                  <a:srgbClr val="FF0000"/>
                </a:solidFill>
                <a:latin typeface="+mn-lt"/>
              </a:rPr>
              <a:t>TİROİD FONKSİYON TESTLERİ</a:t>
            </a:r>
            <a:endParaRPr lang="tr-TR" dirty="0">
              <a:latin typeface="+mn-lt"/>
            </a:endParaRPr>
          </a:p>
        </p:txBody>
      </p:sp>
      <p:sp>
        <p:nvSpPr>
          <p:cNvPr id="3" name="İçerik Yer Tutucusu 2">
            <a:extLst>
              <a:ext uri="{FF2B5EF4-FFF2-40B4-BE49-F238E27FC236}">
                <a16:creationId xmlns:a16="http://schemas.microsoft.com/office/drawing/2014/main" id="{33B30CBC-EEDA-4A72-B6EA-5BEC284C392F}"/>
              </a:ext>
            </a:extLst>
          </p:cNvPr>
          <p:cNvSpPr>
            <a:spLocks noGrp="1"/>
          </p:cNvSpPr>
          <p:nvPr>
            <p:ph idx="1"/>
          </p:nvPr>
        </p:nvSpPr>
        <p:spPr>
          <a:xfrm>
            <a:off x="838200" y="1825625"/>
            <a:ext cx="5257800" cy="4351338"/>
          </a:xfrm>
        </p:spPr>
        <p:txBody>
          <a:bodyPr>
            <a:normAutofit/>
          </a:bodyPr>
          <a:lstStyle/>
          <a:p>
            <a:pPr marL="0" indent="0">
              <a:lnSpc>
                <a:spcPct val="150000"/>
              </a:lnSpc>
              <a:buNone/>
            </a:pPr>
            <a:r>
              <a:rPr lang="tr-TR" sz="2000" dirty="0">
                <a:solidFill>
                  <a:schemeClr val="tx1">
                    <a:lumMod val="85000"/>
                    <a:lumOff val="15000"/>
                  </a:schemeClr>
                </a:solidFill>
                <a:sym typeface="Wingdings" panose="05000000000000000000" pitchFamily="2" charset="2"/>
              </a:rPr>
              <a:t> </a:t>
            </a:r>
            <a:r>
              <a:rPr lang="tr-TR" sz="2000" dirty="0" err="1">
                <a:solidFill>
                  <a:schemeClr val="tx1">
                    <a:lumMod val="85000"/>
                    <a:lumOff val="15000"/>
                  </a:schemeClr>
                </a:solidFill>
              </a:rPr>
              <a:t>Primer</a:t>
            </a:r>
            <a:r>
              <a:rPr lang="tr-TR" sz="2000" dirty="0">
                <a:solidFill>
                  <a:schemeClr val="tx1">
                    <a:lumMod val="85000"/>
                    <a:lumOff val="15000"/>
                  </a:schemeClr>
                </a:solidFill>
              </a:rPr>
              <a:t> </a:t>
            </a:r>
            <a:r>
              <a:rPr lang="tr-TR" sz="2000" dirty="0" err="1">
                <a:solidFill>
                  <a:schemeClr val="tx1">
                    <a:lumMod val="85000"/>
                    <a:lumOff val="15000"/>
                  </a:schemeClr>
                </a:solidFill>
              </a:rPr>
              <a:t>hipotiroidizm</a:t>
            </a:r>
            <a:r>
              <a:rPr lang="tr-TR" sz="2000" dirty="0">
                <a:solidFill>
                  <a:schemeClr val="tx1">
                    <a:lumMod val="85000"/>
                    <a:lumOff val="15000"/>
                  </a:schemeClr>
                </a:solidFill>
              </a:rPr>
              <a:t>, </a:t>
            </a:r>
          </a:p>
          <a:p>
            <a:pPr lvl="1">
              <a:lnSpc>
                <a:spcPct val="150000"/>
              </a:lnSpc>
              <a:buFont typeface="Wingdings" panose="05000000000000000000" pitchFamily="2" charset="2"/>
              <a:buChar char="§"/>
            </a:pPr>
            <a:r>
              <a:rPr lang="tr-TR" sz="2000" dirty="0">
                <a:solidFill>
                  <a:schemeClr val="tx1">
                    <a:lumMod val="85000"/>
                    <a:lumOff val="15000"/>
                  </a:schemeClr>
                </a:solidFill>
              </a:rPr>
              <a:t>Hipotiroidizm olgularının %95’inden fazlasını oluşturur.</a:t>
            </a:r>
          </a:p>
          <a:p>
            <a:pPr lvl="1">
              <a:lnSpc>
                <a:spcPct val="150000"/>
              </a:lnSpc>
              <a:buFont typeface="Wingdings" panose="05000000000000000000" pitchFamily="2" charset="2"/>
              <a:buChar char="§"/>
            </a:pPr>
            <a:r>
              <a:rPr lang="tr-TR" sz="2000" dirty="0">
                <a:solidFill>
                  <a:schemeClr val="tx1">
                    <a:lumMod val="85000"/>
                    <a:lumOff val="15000"/>
                  </a:schemeClr>
                </a:solidFill>
              </a:rPr>
              <a:t>Yükselmiş TSH ve azalmış serbest T₄ </a:t>
            </a:r>
          </a:p>
          <a:p>
            <a:pPr marL="0" indent="0">
              <a:lnSpc>
                <a:spcPct val="150000"/>
              </a:lnSpc>
              <a:buNone/>
            </a:pPr>
            <a:r>
              <a:rPr lang="tr-TR" sz="2000" dirty="0">
                <a:solidFill>
                  <a:schemeClr val="tx1">
                    <a:lumMod val="85000"/>
                    <a:lumOff val="15000"/>
                  </a:schemeClr>
                </a:solidFill>
                <a:sym typeface="Wingdings" panose="05000000000000000000" pitchFamily="2" charset="2"/>
              </a:rPr>
              <a:t> </a:t>
            </a:r>
            <a:r>
              <a:rPr lang="tr-TR" sz="2000" dirty="0">
                <a:solidFill>
                  <a:schemeClr val="tx1">
                    <a:lumMod val="85000"/>
                    <a:lumOff val="15000"/>
                  </a:schemeClr>
                </a:solidFill>
              </a:rPr>
              <a:t>Santral </a:t>
            </a:r>
            <a:r>
              <a:rPr lang="tr-TR" sz="2000" dirty="0" err="1">
                <a:solidFill>
                  <a:schemeClr val="tx1">
                    <a:lumMod val="85000"/>
                    <a:lumOff val="15000"/>
                  </a:schemeClr>
                </a:solidFill>
              </a:rPr>
              <a:t>hipotiroidizm</a:t>
            </a:r>
            <a:r>
              <a:rPr lang="tr-TR" sz="2000" dirty="0">
                <a:solidFill>
                  <a:schemeClr val="tx1">
                    <a:lumMod val="85000"/>
                    <a:lumOff val="15000"/>
                  </a:schemeClr>
                </a:solidFill>
              </a:rPr>
              <a:t> (</a:t>
            </a:r>
            <a:r>
              <a:rPr lang="tr-TR" sz="2000" dirty="0" err="1">
                <a:solidFill>
                  <a:schemeClr val="tx1">
                    <a:lumMod val="85000"/>
                    <a:lumOff val="15000"/>
                  </a:schemeClr>
                </a:solidFill>
              </a:rPr>
              <a:t>sekonder</a:t>
            </a:r>
            <a:r>
              <a:rPr lang="tr-TR" sz="2000" dirty="0">
                <a:solidFill>
                  <a:schemeClr val="tx1">
                    <a:lumMod val="85000"/>
                    <a:lumOff val="15000"/>
                  </a:schemeClr>
                </a:solidFill>
              </a:rPr>
              <a:t> veya tersiyer)</a:t>
            </a:r>
          </a:p>
          <a:p>
            <a:pPr lvl="1">
              <a:lnSpc>
                <a:spcPct val="150000"/>
              </a:lnSpc>
              <a:buFont typeface="Wingdings" panose="05000000000000000000" pitchFamily="2" charset="2"/>
              <a:buChar char="§"/>
            </a:pPr>
            <a:r>
              <a:rPr lang="tr-TR" sz="2000" dirty="0">
                <a:solidFill>
                  <a:schemeClr val="tx1">
                    <a:lumMod val="85000"/>
                    <a:lumOff val="15000"/>
                  </a:schemeClr>
                </a:solidFill>
              </a:rPr>
              <a:t>Düşük serbest T₄ ve normal-düşük TSH </a:t>
            </a:r>
          </a:p>
          <a:p>
            <a:endParaRPr lang="tr-TR" dirty="0"/>
          </a:p>
        </p:txBody>
      </p:sp>
      <p:pic>
        <p:nvPicPr>
          <p:cNvPr id="4" name="Resim 3">
            <a:extLst>
              <a:ext uri="{FF2B5EF4-FFF2-40B4-BE49-F238E27FC236}">
                <a16:creationId xmlns:a16="http://schemas.microsoft.com/office/drawing/2014/main" id="{50230C58-8C69-4A9F-B04E-21355DD94567}"/>
              </a:ext>
            </a:extLst>
          </p:cNvPr>
          <p:cNvPicPr>
            <a:picLocks noChangeAspect="1"/>
          </p:cNvPicPr>
          <p:nvPr/>
        </p:nvPicPr>
        <p:blipFill>
          <a:blip r:embed="rId3"/>
          <a:stretch>
            <a:fillRect/>
          </a:stretch>
        </p:blipFill>
        <p:spPr>
          <a:xfrm>
            <a:off x="6278635" y="2136521"/>
            <a:ext cx="5651482" cy="3572566"/>
          </a:xfrm>
          <a:prstGeom prst="rect">
            <a:avLst/>
          </a:prstGeom>
        </p:spPr>
      </p:pic>
    </p:spTree>
    <p:extLst>
      <p:ext uri="{BB962C8B-B14F-4D97-AF65-F5344CB8AC3E}">
        <p14:creationId xmlns:p14="http://schemas.microsoft.com/office/powerpoint/2010/main" val="3719365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249152-E8AA-4930-9115-36DB6FE8C228}"/>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CCAF6A20-C145-4677-A1D2-4A17B51EF826}"/>
              </a:ext>
            </a:extLst>
          </p:cNvPr>
          <p:cNvPicPr>
            <a:picLocks noGrp="1" noChangeAspect="1"/>
          </p:cNvPicPr>
          <p:nvPr>
            <p:ph idx="1"/>
          </p:nvPr>
        </p:nvPicPr>
        <p:blipFill>
          <a:blip r:embed="rId2"/>
          <a:stretch>
            <a:fillRect/>
          </a:stretch>
        </p:blipFill>
        <p:spPr>
          <a:xfrm>
            <a:off x="2322895" y="764921"/>
            <a:ext cx="7235311" cy="4351338"/>
          </a:xfrm>
          <a:prstGeom prst="rect">
            <a:avLst/>
          </a:prstGeom>
        </p:spPr>
      </p:pic>
      <p:sp>
        <p:nvSpPr>
          <p:cNvPr id="5" name="Oval 4">
            <a:extLst>
              <a:ext uri="{FF2B5EF4-FFF2-40B4-BE49-F238E27FC236}">
                <a16:creationId xmlns:a16="http://schemas.microsoft.com/office/drawing/2014/main" id="{0603963E-9739-4DC6-8811-745275432BC8}"/>
              </a:ext>
            </a:extLst>
          </p:cNvPr>
          <p:cNvSpPr/>
          <p:nvPr/>
        </p:nvSpPr>
        <p:spPr>
          <a:xfrm>
            <a:off x="7580376" y="1690688"/>
            <a:ext cx="896112" cy="3758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a:extLst>
              <a:ext uri="{FF2B5EF4-FFF2-40B4-BE49-F238E27FC236}">
                <a16:creationId xmlns:a16="http://schemas.microsoft.com/office/drawing/2014/main" id="{2F3417F8-0FF6-4F7C-A666-3FAF6B93C02F}"/>
              </a:ext>
            </a:extLst>
          </p:cNvPr>
          <p:cNvSpPr/>
          <p:nvPr/>
        </p:nvSpPr>
        <p:spPr>
          <a:xfrm>
            <a:off x="6986016" y="2596896"/>
            <a:ext cx="768096" cy="3758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id="{54CFF7DE-7F0D-4740-BBAC-8FBC030B7989}"/>
              </a:ext>
            </a:extLst>
          </p:cNvPr>
          <p:cNvSpPr/>
          <p:nvPr/>
        </p:nvSpPr>
        <p:spPr>
          <a:xfrm>
            <a:off x="8293608" y="2596896"/>
            <a:ext cx="768096" cy="3954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27D2C32F-7B2A-468B-8142-5ABD3F119B18}"/>
              </a:ext>
            </a:extLst>
          </p:cNvPr>
          <p:cNvSpPr/>
          <p:nvPr/>
        </p:nvSpPr>
        <p:spPr>
          <a:xfrm>
            <a:off x="6858000" y="3179445"/>
            <a:ext cx="1024128" cy="448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a:extLst>
              <a:ext uri="{FF2B5EF4-FFF2-40B4-BE49-F238E27FC236}">
                <a16:creationId xmlns:a16="http://schemas.microsoft.com/office/drawing/2014/main" id="{BD0B912C-C13E-4FF0-948A-7CA4BB61EA40}"/>
              </a:ext>
            </a:extLst>
          </p:cNvPr>
          <p:cNvSpPr/>
          <p:nvPr/>
        </p:nvSpPr>
        <p:spPr>
          <a:xfrm>
            <a:off x="8165592" y="3179445"/>
            <a:ext cx="1024128" cy="448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a:extLst>
              <a:ext uri="{FF2B5EF4-FFF2-40B4-BE49-F238E27FC236}">
                <a16:creationId xmlns:a16="http://schemas.microsoft.com/office/drawing/2014/main" id="{B8F5EB3B-1753-4F6C-AD47-6055F808C82D}"/>
              </a:ext>
            </a:extLst>
          </p:cNvPr>
          <p:cNvSpPr/>
          <p:nvPr/>
        </p:nvSpPr>
        <p:spPr>
          <a:xfrm>
            <a:off x="8101584" y="3840480"/>
            <a:ext cx="1216152" cy="7680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82737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F02A6-820B-44C4-8C55-61C333F163B2}"/>
              </a:ext>
            </a:extLst>
          </p:cNvPr>
          <p:cNvSpPr>
            <a:spLocks noGrp="1"/>
          </p:cNvSpPr>
          <p:nvPr>
            <p:ph type="title"/>
          </p:nvPr>
        </p:nvSpPr>
        <p:spPr/>
        <p:txBody>
          <a:bodyPr/>
          <a:lstStyle/>
          <a:p>
            <a:r>
              <a:rPr lang="tr-TR" b="1" dirty="0">
                <a:solidFill>
                  <a:srgbClr val="FF0000"/>
                </a:solidFill>
                <a:latin typeface="+mn-lt"/>
              </a:rPr>
              <a:t>TİROİD FONKSİYON TESTLERİ</a:t>
            </a:r>
            <a:endParaRPr lang="tr-TR" dirty="0">
              <a:latin typeface="+mn-lt"/>
            </a:endParaRPr>
          </a:p>
        </p:txBody>
      </p:sp>
      <p:sp>
        <p:nvSpPr>
          <p:cNvPr id="3" name="İçerik Yer Tutucusu 2">
            <a:extLst>
              <a:ext uri="{FF2B5EF4-FFF2-40B4-BE49-F238E27FC236}">
                <a16:creationId xmlns:a16="http://schemas.microsoft.com/office/drawing/2014/main" id="{B6F6B655-AE2A-4BD0-A2F7-D28C8E381313}"/>
              </a:ext>
            </a:extLst>
          </p:cNvPr>
          <p:cNvSpPr>
            <a:spLocks noGrp="1"/>
          </p:cNvSpPr>
          <p:nvPr>
            <p:ph idx="1"/>
          </p:nvPr>
        </p:nvSpPr>
        <p:spPr/>
        <p:txBody>
          <a:bodyPr/>
          <a:lstStyle/>
          <a:p>
            <a:pPr marL="0" indent="0">
              <a:lnSpc>
                <a:spcPct val="150000"/>
              </a:lnSpc>
              <a:buNone/>
            </a:pPr>
            <a:r>
              <a:rPr lang="tr-TR" sz="2000" dirty="0">
                <a:solidFill>
                  <a:schemeClr val="tx1">
                    <a:lumMod val="85000"/>
                    <a:lumOff val="15000"/>
                  </a:schemeClr>
                </a:solidFill>
                <a:sym typeface="Wingdings" panose="05000000000000000000" pitchFamily="2" charset="2"/>
              </a:rPr>
              <a:t> </a:t>
            </a:r>
            <a:r>
              <a:rPr lang="tr-TR" sz="2000" dirty="0" err="1">
                <a:solidFill>
                  <a:schemeClr val="tx1">
                    <a:lumMod val="85000"/>
                    <a:lumOff val="15000"/>
                  </a:schemeClr>
                </a:solidFill>
              </a:rPr>
              <a:t>Primer</a:t>
            </a:r>
            <a:r>
              <a:rPr lang="tr-TR" sz="2000" dirty="0">
                <a:solidFill>
                  <a:schemeClr val="tx1">
                    <a:lumMod val="85000"/>
                    <a:lumOff val="15000"/>
                  </a:schemeClr>
                </a:solidFill>
              </a:rPr>
              <a:t> </a:t>
            </a:r>
            <a:r>
              <a:rPr lang="tr-TR" sz="2000" dirty="0" err="1">
                <a:solidFill>
                  <a:schemeClr val="tx1">
                    <a:lumMod val="85000"/>
                    <a:lumOff val="15000"/>
                  </a:schemeClr>
                </a:solidFill>
              </a:rPr>
              <a:t>hipertiroidizm</a:t>
            </a:r>
            <a:r>
              <a:rPr lang="tr-TR" sz="2000" dirty="0">
                <a:solidFill>
                  <a:schemeClr val="tx1">
                    <a:lumMod val="85000"/>
                    <a:lumOff val="15000"/>
                  </a:schemeClr>
                </a:solidFill>
              </a:rPr>
              <a:t>, </a:t>
            </a:r>
          </a:p>
          <a:p>
            <a:pPr lvl="1">
              <a:lnSpc>
                <a:spcPct val="150000"/>
              </a:lnSpc>
              <a:buFont typeface="Wingdings" panose="05000000000000000000" pitchFamily="2" charset="2"/>
              <a:buChar char="§"/>
            </a:pPr>
            <a:r>
              <a:rPr lang="tr-TR" sz="2000" dirty="0" err="1">
                <a:solidFill>
                  <a:schemeClr val="tx1">
                    <a:lumMod val="85000"/>
                    <a:lumOff val="15000"/>
                  </a:schemeClr>
                </a:solidFill>
              </a:rPr>
              <a:t>Suprese</a:t>
            </a:r>
            <a:r>
              <a:rPr lang="tr-TR" sz="2000" dirty="0">
                <a:solidFill>
                  <a:schemeClr val="tx1">
                    <a:lumMod val="85000"/>
                    <a:lumOff val="15000"/>
                  </a:schemeClr>
                </a:solidFill>
              </a:rPr>
              <a:t> TSH ve yükselmiş serbest T₄  ile ilişkili </a:t>
            </a:r>
          </a:p>
          <a:p>
            <a:pPr lvl="1">
              <a:lnSpc>
                <a:spcPct val="150000"/>
              </a:lnSpc>
              <a:buFont typeface="Wingdings" panose="05000000000000000000" pitchFamily="2" charset="2"/>
              <a:buChar char="§"/>
            </a:pPr>
            <a:endParaRPr lang="tr-TR" sz="2000" dirty="0">
              <a:solidFill>
                <a:schemeClr val="tx1">
                  <a:lumMod val="85000"/>
                  <a:lumOff val="15000"/>
                </a:schemeClr>
              </a:solidFill>
            </a:endParaRPr>
          </a:p>
          <a:p>
            <a:pPr>
              <a:lnSpc>
                <a:spcPct val="150000"/>
              </a:lnSpc>
              <a:buFont typeface="Wingdings" panose="05000000000000000000" pitchFamily="2" charset="2"/>
              <a:buChar char="à"/>
            </a:pPr>
            <a:r>
              <a:rPr lang="tr-TR" sz="2000" dirty="0" err="1">
                <a:solidFill>
                  <a:schemeClr val="tx1">
                    <a:lumMod val="85000"/>
                    <a:lumOff val="15000"/>
                  </a:schemeClr>
                </a:solidFill>
              </a:rPr>
              <a:t>Subklinik</a:t>
            </a:r>
            <a:r>
              <a:rPr lang="tr-TR" sz="2000" dirty="0">
                <a:solidFill>
                  <a:schemeClr val="tx1">
                    <a:lumMod val="85000"/>
                    <a:lumOff val="15000"/>
                  </a:schemeClr>
                </a:solidFill>
              </a:rPr>
              <a:t> </a:t>
            </a:r>
            <a:r>
              <a:rPr lang="tr-TR" sz="2000" dirty="0" err="1">
                <a:solidFill>
                  <a:schemeClr val="tx1">
                    <a:lumMod val="85000"/>
                    <a:lumOff val="15000"/>
                  </a:schemeClr>
                </a:solidFill>
              </a:rPr>
              <a:t>hipertiroidizm</a:t>
            </a:r>
            <a:endParaRPr lang="tr-TR" sz="2000" dirty="0">
              <a:solidFill>
                <a:schemeClr val="tx1">
                  <a:lumMod val="85000"/>
                  <a:lumOff val="15000"/>
                </a:schemeClr>
              </a:solidFill>
            </a:endParaRPr>
          </a:p>
          <a:p>
            <a:pPr lvl="1">
              <a:lnSpc>
                <a:spcPct val="150000"/>
              </a:lnSpc>
              <a:buFont typeface="Wingdings" panose="05000000000000000000" pitchFamily="2" charset="2"/>
              <a:buChar char="§"/>
            </a:pPr>
            <a:r>
              <a:rPr lang="tr-TR" sz="2000" dirty="0">
                <a:solidFill>
                  <a:schemeClr val="tx1">
                    <a:lumMod val="85000"/>
                    <a:lumOff val="15000"/>
                  </a:schemeClr>
                </a:solidFill>
              </a:rPr>
              <a:t>Azalmış TSH ancak normal serbest T₄  ve T₃ düzeyleri ile ilişkili</a:t>
            </a:r>
          </a:p>
          <a:p>
            <a:pPr lvl="1">
              <a:lnSpc>
                <a:spcPct val="150000"/>
              </a:lnSpc>
              <a:buFont typeface="Wingdings" panose="05000000000000000000" pitchFamily="2" charset="2"/>
              <a:buChar char="§"/>
            </a:pPr>
            <a:endParaRPr lang="tr-TR" sz="2000" dirty="0">
              <a:solidFill>
                <a:schemeClr val="tx1">
                  <a:lumMod val="85000"/>
                  <a:lumOff val="15000"/>
                </a:schemeClr>
              </a:solidFill>
            </a:endParaRPr>
          </a:p>
          <a:p>
            <a:pPr marL="0" indent="0">
              <a:lnSpc>
                <a:spcPct val="150000"/>
              </a:lnSpc>
              <a:buNone/>
            </a:pPr>
            <a:endParaRPr lang="tr-TR" sz="2000" dirty="0">
              <a:solidFill>
                <a:schemeClr val="tx1">
                  <a:lumMod val="85000"/>
                  <a:lumOff val="15000"/>
                </a:schemeClr>
              </a:solidFill>
            </a:endParaRPr>
          </a:p>
        </p:txBody>
      </p:sp>
      <p:pic>
        <p:nvPicPr>
          <p:cNvPr id="4" name="Resim 3">
            <a:extLst>
              <a:ext uri="{FF2B5EF4-FFF2-40B4-BE49-F238E27FC236}">
                <a16:creationId xmlns:a16="http://schemas.microsoft.com/office/drawing/2014/main" id="{09BC56E0-22AC-4DC5-BF3D-DD83B4BD985F}"/>
              </a:ext>
            </a:extLst>
          </p:cNvPr>
          <p:cNvPicPr>
            <a:picLocks noChangeAspect="1"/>
          </p:cNvPicPr>
          <p:nvPr/>
        </p:nvPicPr>
        <p:blipFill>
          <a:blip r:embed="rId2"/>
          <a:stretch>
            <a:fillRect/>
          </a:stretch>
        </p:blipFill>
        <p:spPr>
          <a:xfrm>
            <a:off x="8382715" y="727790"/>
            <a:ext cx="3348322" cy="2633654"/>
          </a:xfrm>
          <a:prstGeom prst="rect">
            <a:avLst/>
          </a:prstGeom>
        </p:spPr>
      </p:pic>
      <p:pic>
        <p:nvPicPr>
          <p:cNvPr id="5" name="Resim 4">
            <a:extLst>
              <a:ext uri="{FF2B5EF4-FFF2-40B4-BE49-F238E27FC236}">
                <a16:creationId xmlns:a16="http://schemas.microsoft.com/office/drawing/2014/main" id="{BAE44A8A-6982-477C-9EB2-808E062F8F35}"/>
              </a:ext>
            </a:extLst>
          </p:cNvPr>
          <p:cNvPicPr>
            <a:picLocks noChangeAspect="1"/>
          </p:cNvPicPr>
          <p:nvPr/>
        </p:nvPicPr>
        <p:blipFill>
          <a:blip r:embed="rId3"/>
          <a:stretch>
            <a:fillRect/>
          </a:stretch>
        </p:blipFill>
        <p:spPr>
          <a:xfrm>
            <a:off x="8382714" y="3703955"/>
            <a:ext cx="3721608" cy="2788920"/>
          </a:xfrm>
          <a:prstGeom prst="rect">
            <a:avLst/>
          </a:prstGeom>
        </p:spPr>
      </p:pic>
    </p:spTree>
    <p:extLst>
      <p:ext uri="{BB962C8B-B14F-4D97-AF65-F5344CB8AC3E}">
        <p14:creationId xmlns:p14="http://schemas.microsoft.com/office/powerpoint/2010/main" val="1131092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871FEC-529C-450D-9DC3-99A4F671CFDF}"/>
              </a:ext>
            </a:extLst>
          </p:cNvPr>
          <p:cNvSpPr>
            <a:spLocks noGrp="1"/>
          </p:cNvSpPr>
          <p:nvPr>
            <p:ph type="title"/>
          </p:nvPr>
        </p:nvSpPr>
        <p:spPr/>
        <p:txBody>
          <a:bodyPr/>
          <a:lstStyle/>
          <a:p>
            <a:r>
              <a:rPr lang="tr-TR" b="1" dirty="0">
                <a:solidFill>
                  <a:srgbClr val="FF0000"/>
                </a:solidFill>
                <a:latin typeface="+mn-lt"/>
              </a:rPr>
              <a:t>D VİTAMİNİ</a:t>
            </a:r>
            <a:endParaRPr lang="tr-TR" dirty="0">
              <a:latin typeface="+mn-lt"/>
            </a:endParaRPr>
          </a:p>
        </p:txBody>
      </p:sp>
      <p:sp>
        <p:nvSpPr>
          <p:cNvPr id="3" name="İçerik Yer Tutucusu 2">
            <a:extLst>
              <a:ext uri="{FF2B5EF4-FFF2-40B4-BE49-F238E27FC236}">
                <a16:creationId xmlns:a16="http://schemas.microsoft.com/office/drawing/2014/main" id="{013CEAA1-5EAC-4F97-BB2D-8998A31DD4E3}"/>
              </a:ext>
            </a:extLst>
          </p:cNvPr>
          <p:cNvSpPr>
            <a:spLocks noGrp="1"/>
          </p:cNvSpPr>
          <p:nvPr>
            <p:ph idx="1"/>
          </p:nvPr>
        </p:nvSpPr>
        <p:spPr>
          <a:xfrm>
            <a:off x="838200" y="1825625"/>
            <a:ext cx="5257800" cy="4351338"/>
          </a:xfrm>
        </p:spPr>
        <p:txBody>
          <a:bodyPr>
            <a:normAutofit fontScale="92500" lnSpcReduction="20000"/>
          </a:bodyPr>
          <a:lstStyle/>
          <a:p>
            <a:r>
              <a:rPr lang="tr-TR" dirty="0">
                <a:solidFill>
                  <a:schemeClr val="tx1">
                    <a:lumMod val="85000"/>
                    <a:lumOff val="15000"/>
                  </a:schemeClr>
                </a:solidFill>
              </a:rPr>
              <a:t>D vitaminin test edilmesi </a:t>
            </a:r>
            <a:r>
              <a:rPr lang="tr-TR" dirty="0">
                <a:solidFill>
                  <a:schemeClr val="tx1">
                    <a:lumMod val="85000"/>
                    <a:lumOff val="15000"/>
                  </a:schemeClr>
                </a:solidFill>
                <a:sym typeface="Wingdings" panose="05000000000000000000" pitchFamily="2" charset="2"/>
              </a:rPr>
              <a:t> </a:t>
            </a:r>
            <a:r>
              <a:rPr lang="tr-TR" dirty="0">
                <a:solidFill>
                  <a:schemeClr val="tx1">
                    <a:lumMod val="85000"/>
                    <a:lumOff val="15000"/>
                  </a:schemeClr>
                </a:solidFill>
              </a:rPr>
              <a:t> D vitamini eksikliği riski yüksek olan hastalarda </a:t>
            </a:r>
          </a:p>
          <a:p>
            <a:pPr lvl="1" algn="just">
              <a:lnSpc>
                <a:spcPct val="150000"/>
              </a:lnSpc>
              <a:buFont typeface="Wingdings" panose="05000000000000000000" pitchFamily="2" charset="2"/>
              <a:buChar char="§"/>
            </a:pPr>
            <a:r>
              <a:rPr lang="tr-TR" dirty="0">
                <a:solidFill>
                  <a:schemeClr val="tx1">
                    <a:lumMod val="85000"/>
                    <a:lumOff val="15000"/>
                  </a:schemeClr>
                </a:solidFill>
              </a:rPr>
              <a:t>Yaşlı hastalar</a:t>
            </a:r>
          </a:p>
          <a:p>
            <a:pPr lvl="1" algn="just">
              <a:lnSpc>
                <a:spcPct val="150000"/>
              </a:lnSpc>
              <a:buFont typeface="Wingdings" panose="05000000000000000000" pitchFamily="2" charset="2"/>
              <a:buChar char="§"/>
            </a:pPr>
            <a:r>
              <a:rPr lang="tr-TR" dirty="0">
                <a:solidFill>
                  <a:schemeClr val="tx1">
                    <a:lumMod val="85000"/>
                    <a:lumOff val="15000"/>
                  </a:schemeClr>
                </a:solidFill>
              </a:rPr>
              <a:t>Osteoporoz, </a:t>
            </a:r>
            <a:r>
              <a:rPr lang="tr-TR" dirty="0" err="1">
                <a:solidFill>
                  <a:schemeClr val="tx1">
                    <a:lumMod val="85000"/>
                    <a:lumOff val="15000"/>
                  </a:schemeClr>
                </a:solidFill>
              </a:rPr>
              <a:t>osteopeni</a:t>
            </a:r>
            <a:r>
              <a:rPr lang="tr-TR" dirty="0">
                <a:solidFill>
                  <a:schemeClr val="tx1">
                    <a:lumMod val="85000"/>
                    <a:lumOff val="15000"/>
                  </a:schemeClr>
                </a:solidFill>
              </a:rPr>
              <a:t> </a:t>
            </a:r>
          </a:p>
          <a:p>
            <a:pPr lvl="1" algn="just">
              <a:lnSpc>
                <a:spcPct val="150000"/>
              </a:lnSpc>
              <a:buFont typeface="Wingdings" panose="05000000000000000000" pitchFamily="2" charset="2"/>
              <a:buChar char="§"/>
            </a:pPr>
            <a:r>
              <a:rPr lang="tr-TR" dirty="0">
                <a:solidFill>
                  <a:schemeClr val="tx1">
                    <a:lumMod val="85000"/>
                    <a:lumOff val="15000"/>
                  </a:schemeClr>
                </a:solidFill>
              </a:rPr>
              <a:t>Yağ </a:t>
            </a:r>
            <a:r>
              <a:rPr lang="tr-TR" dirty="0" err="1">
                <a:solidFill>
                  <a:schemeClr val="tx1">
                    <a:lumMod val="85000"/>
                    <a:lumOff val="15000"/>
                  </a:schemeClr>
                </a:solidFill>
              </a:rPr>
              <a:t>malabsorpsiyonu</a:t>
            </a:r>
            <a:r>
              <a:rPr lang="tr-TR" dirty="0">
                <a:solidFill>
                  <a:schemeClr val="tx1">
                    <a:lumMod val="85000"/>
                    <a:lumOff val="15000"/>
                  </a:schemeClr>
                </a:solidFill>
              </a:rPr>
              <a:t> </a:t>
            </a:r>
          </a:p>
          <a:p>
            <a:pPr lvl="1" algn="just">
              <a:lnSpc>
                <a:spcPct val="150000"/>
              </a:lnSpc>
              <a:buFont typeface="Wingdings" panose="05000000000000000000" pitchFamily="2" charset="2"/>
              <a:buChar char="§"/>
            </a:pPr>
            <a:r>
              <a:rPr lang="tr-TR" dirty="0">
                <a:solidFill>
                  <a:schemeClr val="tx1">
                    <a:lumMod val="85000"/>
                    <a:lumOff val="15000"/>
                  </a:schemeClr>
                </a:solidFill>
              </a:rPr>
              <a:t>Kronik böbrek hastalığı  </a:t>
            </a:r>
          </a:p>
          <a:p>
            <a:pPr lvl="1" algn="just">
              <a:lnSpc>
                <a:spcPct val="150000"/>
              </a:lnSpc>
              <a:buFont typeface="Wingdings" panose="05000000000000000000" pitchFamily="2" charset="2"/>
              <a:buChar char="§"/>
            </a:pPr>
            <a:r>
              <a:rPr lang="tr-TR" dirty="0">
                <a:solidFill>
                  <a:schemeClr val="tx1">
                    <a:lumMod val="85000"/>
                    <a:lumOff val="15000"/>
                  </a:schemeClr>
                </a:solidFill>
              </a:rPr>
              <a:t>Artmış deri pigmentasyonu olanlar gibi </a:t>
            </a:r>
            <a:r>
              <a:rPr lang="tr-TR" dirty="0"/>
              <a:t>D vitamini eksikliği riski yüksek olan hastalar</a:t>
            </a:r>
          </a:p>
        </p:txBody>
      </p:sp>
      <p:pic>
        <p:nvPicPr>
          <p:cNvPr id="7" name="Resim 6">
            <a:extLst>
              <a:ext uri="{FF2B5EF4-FFF2-40B4-BE49-F238E27FC236}">
                <a16:creationId xmlns:a16="http://schemas.microsoft.com/office/drawing/2014/main" id="{0CF57992-2501-4377-9EA0-AE3FFD75D526}"/>
              </a:ext>
            </a:extLst>
          </p:cNvPr>
          <p:cNvPicPr>
            <a:picLocks noChangeAspect="1"/>
          </p:cNvPicPr>
          <p:nvPr/>
        </p:nvPicPr>
        <p:blipFill>
          <a:blip r:embed="rId3"/>
          <a:stretch>
            <a:fillRect/>
          </a:stretch>
        </p:blipFill>
        <p:spPr>
          <a:xfrm>
            <a:off x="7048500" y="2020062"/>
            <a:ext cx="4305300" cy="3238500"/>
          </a:xfrm>
          <a:prstGeom prst="rect">
            <a:avLst/>
          </a:prstGeom>
        </p:spPr>
      </p:pic>
    </p:spTree>
    <p:extLst>
      <p:ext uri="{BB962C8B-B14F-4D97-AF65-F5344CB8AC3E}">
        <p14:creationId xmlns:p14="http://schemas.microsoft.com/office/powerpoint/2010/main" val="27056251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BB6E78-ADDD-4EF8-8942-5B5D07B2DD25}"/>
              </a:ext>
            </a:extLst>
          </p:cNvPr>
          <p:cNvSpPr>
            <a:spLocks noGrp="1"/>
          </p:cNvSpPr>
          <p:nvPr>
            <p:ph type="title"/>
          </p:nvPr>
        </p:nvSpPr>
        <p:spPr/>
        <p:txBody>
          <a:bodyPr/>
          <a:lstStyle/>
          <a:p>
            <a:r>
              <a:rPr lang="tr-TR" b="1" dirty="0">
                <a:solidFill>
                  <a:srgbClr val="FF0000"/>
                </a:solidFill>
                <a:latin typeface="+mn-lt"/>
              </a:rPr>
              <a:t>D VİTAMİNİ</a:t>
            </a:r>
            <a:endParaRPr lang="tr-TR" dirty="0">
              <a:latin typeface="+mn-lt"/>
            </a:endParaRPr>
          </a:p>
        </p:txBody>
      </p:sp>
      <p:sp>
        <p:nvSpPr>
          <p:cNvPr id="3" name="İçerik Yer Tutucusu 2">
            <a:extLst>
              <a:ext uri="{FF2B5EF4-FFF2-40B4-BE49-F238E27FC236}">
                <a16:creationId xmlns:a16="http://schemas.microsoft.com/office/drawing/2014/main" id="{7BAF9894-E7A4-46E6-9ABF-394FE91EC7EA}"/>
              </a:ext>
            </a:extLst>
          </p:cNvPr>
          <p:cNvSpPr>
            <a:spLocks noGrp="1"/>
          </p:cNvSpPr>
          <p:nvPr>
            <p:ph idx="1"/>
          </p:nvPr>
        </p:nvSpPr>
        <p:spPr/>
        <p:txBody>
          <a:bodyPr>
            <a:normAutofit fontScale="92500"/>
          </a:bodyPr>
          <a:lstStyle/>
          <a:p>
            <a:pPr marL="0" indent="0">
              <a:buNone/>
            </a:pPr>
            <a:r>
              <a:rPr lang="tr-TR" dirty="0">
                <a:solidFill>
                  <a:schemeClr val="tx1">
                    <a:lumMod val="85000"/>
                    <a:lumOff val="15000"/>
                  </a:schemeClr>
                </a:solidFill>
                <a:sym typeface="Wingdings" panose="05000000000000000000" pitchFamily="2" charset="2"/>
              </a:rPr>
              <a:t></a:t>
            </a:r>
            <a:r>
              <a:rPr lang="tr-TR" dirty="0">
                <a:solidFill>
                  <a:schemeClr val="tx1">
                    <a:lumMod val="85000"/>
                    <a:lumOff val="15000"/>
                  </a:schemeClr>
                </a:solidFill>
              </a:rPr>
              <a:t>D vitamini eksikliğinin laboratuvar tanısı 25(OH)D düzeylerinin ölçülmesiyle koyulur. </a:t>
            </a:r>
          </a:p>
          <a:p>
            <a:pPr lvl="1" algn="just">
              <a:lnSpc>
                <a:spcPct val="150000"/>
              </a:lnSpc>
              <a:buFont typeface="Wingdings" panose="05000000000000000000" pitchFamily="2" charset="2"/>
              <a:buChar char="§"/>
            </a:pPr>
            <a:r>
              <a:rPr lang="tr-TR" dirty="0">
                <a:solidFill>
                  <a:schemeClr val="tx1">
                    <a:lumMod val="85000"/>
                    <a:lumOff val="15000"/>
                  </a:schemeClr>
                </a:solidFill>
              </a:rPr>
              <a:t>1,25(OH)₂D, D </a:t>
            </a:r>
            <a:r>
              <a:rPr lang="tr-TR" dirty="0" err="1">
                <a:solidFill>
                  <a:schemeClr val="tx1">
                    <a:lumMod val="85000"/>
                    <a:lumOff val="15000"/>
                  </a:schemeClr>
                </a:solidFill>
              </a:rPr>
              <a:t>vit</a:t>
            </a:r>
            <a:r>
              <a:rPr lang="tr-TR" dirty="0">
                <a:solidFill>
                  <a:schemeClr val="tx1">
                    <a:lumMod val="85000"/>
                    <a:lumOff val="15000"/>
                  </a:schemeClr>
                </a:solidFill>
              </a:rPr>
              <a:t> durumunun güvenilir bir göstergesi olmadığı için klinik uygulamada önerilmemekte</a:t>
            </a:r>
          </a:p>
          <a:p>
            <a:pPr lvl="1" algn="just">
              <a:lnSpc>
                <a:spcPct val="150000"/>
              </a:lnSpc>
              <a:buFont typeface="Wingdings" panose="05000000000000000000" pitchFamily="2" charset="2"/>
              <a:buChar char="§"/>
            </a:pPr>
            <a:r>
              <a:rPr lang="tr-TR" dirty="0">
                <a:solidFill>
                  <a:schemeClr val="tx1">
                    <a:lumMod val="85000"/>
                    <a:lumOff val="15000"/>
                  </a:schemeClr>
                </a:solidFill>
              </a:rPr>
              <a:t>1,25(OH)₂D yarı ömrü sadece dört saat iken 25(OH)D yarı ömrü yaklaşık 3 hafta</a:t>
            </a:r>
          </a:p>
          <a:p>
            <a:pPr lvl="1" algn="just">
              <a:lnSpc>
                <a:spcPct val="150000"/>
              </a:lnSpc>
              <a:buFont typeface="Wingdings" panose="05000000000000000000" pitchFamily="2" charset="2"/>
              <a:buChar char="§"/>
            </a:pPr>
            <a:r>
              <a:rPr lang="tr-TR" dirty="0"/>
              <a:t>25(OH)D düzeyleri 30 ng/</a:t>
            </a:r>
            <a:r>
              <a:rPr lang="tr-TR" dirty="0" err="1"/>
              <a:t>mL’den</a:t>
            </a:r>
            <a:r>
              <a:rPr lang="tr-TR" dirty="0"/>
              <a:t> düşük olduğunda PTH yükselir. </a:t>
            </a:r>
          </a:p>
          <a:p>
            <a:pPr lvl="1" algn="just">
              <a:lnSpc>
                <a:spcPct val="150000"/>
              </a:lnSpc>
              <a:buFont typeface="Wingdings" panose="05000000000000000000" pitchFamily="2" charset="2"/>
              <a:buChar char="§"/>
            </a:pPr>
            <a:r>
              <a:rPr lang="tr-TR" dirty="0"/>
              <a:t>Artan PTH düzeyleri, 25(OH)D’nin 1,25(OH)₂D’ye dönüşmesini </a:t>
            </a:r>
            <a:r>
              <a:rPr lang="tr-TR" dirty="0" err="1"/>
              <a:t>stimüle</a:t>
            </a:r>
            <a:r>
              <a:rPr lang="tr-TR" dirty="0"/>
              <a:t> ettiği için 1,25(OH)₂D  düzeyleri D vitamini eksikliği ile artabilir.</a:t>
            </a:r>
            <a:endParaRPr lang="tr-TR" dirty="0">
              <a:solidFill>
                <a:schemeClr val="tx1">
                  <a:lumMod val="85000"/>
                  <a:lumOff val="15000"/>
                </a:schemeClr>
              </a:solidFill>
            </a:endParaRPr>
          </a:p>
          <a:p>
            <a:endParaRPr lang="tr-TR" dirty="0"/>
          </a:p>
        </p:txBody>
      </p:sp>
      <p:pic>
        <p:nvPicPr>
          <p:cNvPr id="4" name="Resim 3">
            <a:extLst>
              <a:ext uri="{FF2B5EF4-FFF2-40B4-BE49-F238E27FC236}">
                <a16:creationId xmlns:a16="http://schemas.microsoft.com/office/drawing/2014/main" id="{8D86DB49-06C7-403B-B4AE-424CA597C4F5}"/>
              </a:ext>
            </a:extLst>
          </p:cNvPr>
          <p:cNvPicPr>
            <a:picLocks noChangeAspect="1"/>
          </p:cNvPicPr>
          <p:nvPr/>
        </p:nvPicPr>
        <p:blipFill>
          <a:blip r:embed="rId2"/>
          <a:stretch>
            <a:fillRect/>
          </a:stretch>
        </p:blipFill>
        <p:spPr>
          <a:xfrm>
            <a:off x="10640506" y="0"/>
            <a:ext cx="1426588" cy="1463167"/>
          </a:xfrm>
          <a:prstGeom prst="rect">
            <a:avLst/>
          </a:prstGeom>
        </p:spPr>
      </p:pic>
    </p:spTree>
    <p:extLst>
      <p:ext uri="{BB962C8B-B14F-4D97-AF65-F5344CB8AC3E}">
        <p14:creationId xmlns:p14="http://schemas.microsoft.com/office/powerpoint/2010/main" val="11284502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9CCE00-6CAE-4DB8-A7D8-00BB843A576F}"/>
              </a:ext>
            </a:extLst>
          </p:cNvPr>
          <p:cNvSpPr>
            <a:spLocks noGrp="1"/>
          </p:cNvSpPr>
          <p:nvPr>
            <p:ph type="title"/>
          </p:nvPr>
        </p:nvSpPr>
        <p:spPr/>
        <p:txBody>
          <a:bodyPr/>
          <a:lstStyle/>
          <a:p>
            <a:r>
              <a:rPr lang="tr-TR" b="1" dirty="0">
                <a:solidFill>
                  <a:srgbClr val="FF0000"/>
                </a:solidFill>
                <a:latin typeface="+mn-lt"/>
              </a:rPr>
              <a:t>D VİTAMİNİ</a:t>
            </a:r>
            <a:endParaRPr lang="tr-TR" dirty="0">
              <a:latin typeface="+mn-lt"/>
            </a:endParaRPr>
          </a:p>
        </p:txBody>
      </p:sp>
      <p:sp>
        <p:nvSpPr>
          <p:cNvPr id="3" name="İçerik Yer Tutucusu 2">
            <a:extLst>
              <a:ext uri="{FF2B5EF4-FFF2-40B4-BE49-F238E27FC236}">
                <a16:creationId xmlns:a16="http://schemas.microsoft.com/office/drawing/2014/main" id="{E912DBD4-087A-4C5C-85F9-843F0CE36B5F}"/>
              </a:ext>
            </a:extLst>
          </p:cNvPr>
          <p:cNvSpPr>
            <a:spLocks noGrp="1"/>
          </p:cNvSpPr>
          <p:nvPr>
            <p:ph idx="1"/>
          </p:nvPr>
        </p:nvSpPr>
        <p:spPr/>
        <p:txBody>
          <a:bodyPr>
            <a:normAutofit lnSpcReduction="10000"/>
          </a:bodyPr>
          <a:lstStyle/>
          <a:p>
            <a:pPr marL="0" indent="0">
              <a:buNone/>
            </a:pPr>
            <a:r>
              <a:rPr lang="tr-TR" dirty="0">
                <a:sym typeface="Wingdings" panose="05000000000000000000" pitchFamily="2" charset="2"/>
              </a:rPr>
              <a:t></a:t>
            </a:r>
            <a:r>
              <a:rPr lang="tr-TR" dirty="0"/>
              <a:t>Serum 25(OH)D, alınan ve güneşe maruz kaldıktan sonra vücutta üretilen D vitamininin bir ölçümüdür. </a:t>
            </a:r>
          </a:p>
          <a:p>
            <a:pPr marL="0" indent="0">
              <a:buNone/>
            </a:pPr>
            <a:endParaRPr lang="tr-TR" dirty="0"/>
          </a:p>
          <a:p>
            <a:pPr marL="0" indent="0">
              <a:buNone/>
            </a:pPr>
            <a:r>
              <a:rPr lang="tr-TR" dirty="0">
                <a:sym typeface="Wingdings" panose="05000000000000000000" pitchFamily="2" charset="2"/>
              </a:rPr>
              <a:t></a:t>
            </a:r>
            <a:r>
              <a:rPr lang="tr-TR" dirty="0"/>
              <a:t>Bazı laboratuvarlar 25(OH)D₂ ve 25(OH)D₃ düzeylerini rapor edebilir ancak D vitamini durumunu izlemek için klinik olarak kullanılan total düzeyidir. </a:t>
            </a:r>
          </a:p>
          <a:p>
            <a:pPr marL="0" indent="0">
              <a:buNone/>
            </a:pPr>
            <a:endParaRPr lang="tr-TR" dirty="0"/>
          </a:p>
          <a:p>
            <a:pPr marL="0" indent="0">
              <a:buNone/>
            </a:pPr>
            <a:r>
              <a:rPr lang="tr-TR" dirty="0">
                <a:sym typeface="Wingdings" panose="05000000000000000000" pitchFamily="2" charset="2"/>
              </a:rPr>
              <a:t></a:t>
            </a:r>
            <a:r>
              <a:rPr lang="tr-TR" dirty="0"/>
              <a:t>25(OH)D’nin tercih edilen düzeyi 30-60 </a:t>
            </a:r>
            <a:r>
              <a:rPr lang="tr-TR" dirty="0" err="1"/>
              <a:t>ng</a:t>
            </a:r>
            <a:r>
              <a:rPr lang="tr-TR" dirty="0"/>
              <a:t>/</a:t>
            </a:r>
            <a:r>
              <a:rPr lang="tr-TR" dirty="0" err="1"/>
              <a:t>mL</a:t>
            </a:r>
            <a:r>
              <a:rPr lang="tr-TR" dirty="0"/>
              <a:t>, yetmezlik 20-30 </a:t>
            </a:r>
            <a:r>
              <a:rPr lang="tr-TR" dirty="0" err="1"/>
              <a:t>ng</a:t>
            </a:r>
            <a:r>
              <a:rPr lang="tr-TR" dirty="0"/>
              <a:t>/</a:t>
            </a:r>
            <a:r>
              <a:rPr lang="tr-TR" dirty="0" err="1"/>
              <a:t>mL</a:t>
            </a:r>
            <a:r>
              <a:rPr lang="tr-TR" dirty="0"/>
              <a:t> olarak değerlendirilirken, eksiklik var demek için 20 </a:t>
            </a:r>
            <a:r>
              <a:rPr lang="tr-TR" dirty="0" err="1"/>
              <a:t>ng</a:t>
            </a:r>
            <a:r>
              <a:rPr lang="tr-TR" dirty="0"/>
              <a:t>/</a:t>
            </a:r>
            <a:r>
              <a:rPr lang="tr-TR" dirty="0" err="1"/>
              <a:t>mL’den</a:t>
            </a:r>
            <a:r>
              <a:rPr lang="tr-TR" dirty="0"/>
              <a:t> düşük olması gerekir.</a:t>
            </a:r>
          </a:p>
          <a:p>
            <a:endParaRPr lang="tr-TR" dirty="0"/>
          </a:p>
        </p:txBody>
      </p:sp>
      <p:pic>
        <p:nvPicPr>
          <p:cNvPr id="4" name="Resim 3">
            <a:extLst>
              <a:ext uri="{FF2B5EF4-FFF2-40B4-BE49-F238E27FC236}">
                <a16:creationId xmlns:a16="http://schemas.microsoft.com/office/drawing/2014/main" id="{9752610B-0FC6-496C-BF74-9A8F7DA9E460}"/>
              </a:ext>
            </a:extLst>
          </p:cNvPr>
          <p:cNvPicPr>
            <a:picLocks noChangeAspect="1"/>
          </p:cNvPicPr>
          <p:nvPr/>
        </p:nvPicPr>
        <p:blipFill>
          <a:blip r:embed="rId2"/>
          <a:stretch>
            <a:fillRect/>
          </a:stretch>
        </p:blipFill>
        <p:spPr>
          <a:xfrm>
            <a:off x="10460736" y="137160"/>
            <a:ext cx="1426464" cy="1463040"/>
          </a:xfrm>
          <a:prstGeom prst="rect">
            <a:avLst/>
          </a:prstGeom>
        </p:spPr>
      </p:pic>
    </p:spTree>
    <p:extLst>
      <p:ext uri="{BB962C8B-B14F-4D97-AF65-F5344CB8AC3E}">
        <p14:creationId xmlns:p14="http://schemas.microsoft.com/office/powerpoint/2010/main" val="14371557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F5BC6D-29B6-48E4-BE24-18B30CD9B7CD}"/>
              </a:ext>
            </a:extLst>
          </p:cNvPr>
          <p:cNvSpPr>
            <a:spLocks noGrp="1"/>
          </p:cNvSpPr>
          <p:nvPr>
            <p:ph type="title"/>
          </p:nvPr>
        </p:nvSpPr>
        <p:spPr/>
        <p:txBody>
          <a:bodyPr/>
          <a:lstStyle/>
          <a:p>
            <a:r>
              <a:rPr lang="tr-TR" b="1" dirty="0">
                <a:solidFill>
                  <a:srgbClr val="FF0000"/>
                </a:solidFill>
                <a:latin typeface="+mn-lt"/>
              </a:rPr>
              <a:t>CRP</a:t>
            </a:r>
            <a:endParaRPr lang="tr-TR" dirty="0">
              <a:solidFill>
                <a:srgbClr val="FF0000"/>
              </a:solidFill>
              <a:latin typeface="+mn-lt"/>
            </a:endParaRPr>
          </a:p>
        </p:txBody>
      </p:sp>
      <p:sp>
        <p:nvSpPr>
          <p:cNvPr id="3" name="İçerik Yer Tutucusu 2">
            <a:extLst>
              <a:ext uri="{FF2B5EF4-FFF2-40B4-BE49-F238E27FC236}">
                <a16:creationId xmlns:a16="http://schemas.microsoft.com/office/drawing/2014/main" id="{75503955-0493-4A0F-8DBF-11A6FD5DC880}"/>
              </a:ext>
            </a:extLst>
          </p:cNvPr>
          <p:cNvSpPr>
            <a:spLocks noGrp="1"/>
          </p:cNvSpPr>
          <p:nvPr>
            <p:ph idx="1"/>
          </p:nvPr>
        </p:nvSpPr>
        <p:spPr/>
        <p:txBody>
          <a:bodyPr>
            <a:normAutofit fontScale="70000" lnSpcReduction="20000"/>
          </a:bodyPr>
          <a:lstStyle/>
          <a:p>
            <a:pPr marL="0" indent="0">
              <a:buNone/>
            </a:pPr>
            <a:r>
              <a:rPr lang="tr-TR" dirty="0">
                <a:sym typeface="Wingdings" panose="05000000000000000000" pitchFamily="2" charset="2"/>
              </a:rPr>
              <a:t></a:t>
            </a:r>
            <a:r>
              <a:rPr lang="tr-TR" dirty="0" err="1"/>
              <a:t>Glikoprotein</a:t>
            </a:r>
            <a:r>
              <a:rPr lang="tr-TR" dirty="0"/>
              <a:t> yapıda bir akut faz </a:t>
            </a:r>
            <a:r>
              <a:rPr lang="tr-TR" dirty="0" err="1"/>
              <a:t>reaktanı</a:t>
            </a:r>
            <a:r>
              <a:rPr lang="tr-TR" dirty="0"/>
              <a:t> olan, C-reaktif protein (CRP) </a:t>
            </a:r>
            <a:r>
              <a:rPr lang="tr-TR" dirty="0" err="1"/>
              <a:t>enflamasyon</a:t>
            </a:r>
            <a:r>
              <a:rPr lang="tr-TR" dirty="0"/>
              <a:t> ile ilişkilidir. </a:t>
            </a:r>
          </a:p>
          <a:p>
            <a:pPr marL="0" indent="0">
              <a:buNone/>
            </a:pPr>
            <a:endParaRPr lang="tr-TR" dirty="0"/>
          </a:p>
          <a:p>
            <a:pPr marL="0" indent="0">
              <a:buNone/>
            </a:pPr>
            <a:r>
              <a:rPr lang="tr-TR" dirty="0">
                <a:sym typeface="Wingdings" panose="05000000000000000000" pitchFamily="2" charset="2"/>
              </a:rPr>
              <a:t></a:t>
            </a:r>
            <a:r>
              <a:rPr lang="tr-TR" dirty="0"/>
              <a:t>CRP, </a:t>
            </a:r>
            <a:r>
              <a:rPr lang="tr-TR" dirty="0" err="1"/>
              <a:t>enflamatuar</a:t>
            </a:r>
            <a:r>
              <a:rPr lang="tr-TR" dirty="0"/>
              <a:t> bir süreç başladıktan sonra yükselen ilk proteinlerden biridir ve </a:t>
            </a:r>
            <a:r>
              <a:rPr lang="tr-TR" dirty="0" err="1"/>
              <a:t>enflamasyon</a:t>
            </a:r>
            <a:r>
              <a:rPr lang="tr-TR" dirty="0"/>
              <a:t> azaldığında hızla düşer. </a:t>
            </a:r>
          </a:p>
          <a:p>
            <a:pPr marL="0" indent="0">
              <a:buNone/>
            </a:pPr>
            <a:endParaRPr lang="tr-TR" dirty="0"/>
          </a:p>
          <a:p>
            <a:pPr marL="0" indent="0">
              <a:buNone/>
            </a:pPr>
            <a:r>
              <a:rPr lang="tr-TR" b="0" i="0" dirty="0">
                <a:effectLst/>
                <a:sym typeface="Wingdings" panose="05000000000000000000" pitchFamily="2" charset="2"/>
              </a:rPr>
              <a:t></a:t>
            </a:r>
            <a:r>
              <a:rPr lang="tr-TR" b="0" i="0" dirty="0">
                <a:effectLst/>
              </a:rPr>
              <a:t>CRP düzeylerini raporlamak için kullanılan birimlerde tekdüzelik olmadığına dikkat etmek çok önemlidir. Bazı laboratuvarlar CRP konsantrasyonlarını mg/</a:t>
            </a:r>
            <a:r>
              <a:rPr lang="tr-TR" b="0" i="0" dirty="0" err="1">
                <a:effectLst/>
              </a:rPr>
              <a:t>dL</a:t>
            </a:r>
            <a:r>
              <a:rPr lang="tr-TR" b="0" i="0" dirty="0">
                <a:effectLst/>
              </a:rPr>
              <a:t> olarak bildirirken, diğerleri mg/L kullanır.</a:t>
            </a:r>
          </a:p>
          <a:p>
            <a:pPr marL="0" indent="0">
              <a:buNone/>
            </a:pPr>
            <a:endParaRPr lang="tr-TR" b="0" i="0" dirty="0">
              <a:effectLst/>
            </a:endParaRPr>
          </a:p>
          <a:p>
            <a:pPr marL="0" indent="0">
              <a:buNone/>
            </a:pPr>
            <a:r>
              <a:rPr lang="tr-TR" dirty="0">
                <a:sym typeface="Wingdings" panose="05000000000000000000" pitchFamily="2" charset="2"/>
              </a:rPr>
              <a:t></a:t>
            </a:r>
            <a:r>
              <a:rPr lang="tr-TR" dirty="0"/>
              <a:t>CRP yaş, ırk veya besin alımından etkilenmez ve belirgin </a:t>
            </a:r>
            <a:r>
              <a:rPr lang="tr-TR" dirty="0" err="1"/>
              <a:t>sirkadiyen</a:t>
            </a:r>
            <a:r>
              <a:rPr lang="tr-TR" dirty="0"/>
              <a:t> değişime sahip değildir. </a:t>
            </a:r>
          </a:p>
          <a:p>
            <a:pPr marL="0" indent="0">
              <a:buNone/>
            </a:pPr>
            <a:endParaRPr lang="tr-TR" dirty="0"/>
          </a:p>
          <a:p>
            <a:pPr marL="0" indent="0">
              <a:buNone/>
            </a:pPr>
            <a:r>
              <a:rPr lang="tr-TR" dirty="0">
                <a:sym typeface="Wingdings" panose="05000000000000000000" pitchFamily="2" charset="2"/>
              </a:rPr>
              <a:t></a:t>
            </a:r>
            <a:r>
              <a:rPr lang="tr-TR" dirty="0">
                <a:solidFill>
                  <a:schemeClr val="tx1">
                    <a:lumMod val="85000"/>
                    <a:lumOff val="15000"/>
                  </a:schemeClr>
                </a:solidFill>
              </a:rPr>
              <a:t>Eritrosit sedimantasyon hızı (ESH) ile karşılaştırıldığında, daha erken yükselir, daha kısa sürede sınır değere döner ve fizyolojik durumlardan daha az etkilenir.</a:t>
            </a:r>
          </a:p>
          <a:p>
            <a:pPr marL="0" indent="0">
              <a:buNone/>
            </a:pPr>
            <a:endParaRPr lang="tr-TR" dirty="0"/>
          </a:p>
        </p:txBody>
      </p:sp>
    </p:spTree>
    <p:extLst>
      <p:ext uri="{BB962C8B-B14F-4D97-AF65-F5344CB8AC3E}">
        <p14:creationId xmlns:p14="http://schemas.microsoft.com/office/powerpoint/2010/main" val="24237718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A01A02-C35B-4B4F-93DD-720521F1E87B}"/>
              </a:ext>
            </a:extLst>
          </p:cNvPr>
          <p:cNvSpPr>
            <a:spLocks noGrp="1"/>
          </p:cNvSpPr>
          <p:nvPr>
            <p:ph type="title"/>
          </p:nvPr>
        </p:nvSpPr>
        <p:spPr/>
        <p:txBody>
          <a:bodyPr/>
          <a:lstStyle/>
          <a:p>
            <a:r>
              <a:rPr lang="tr-TR" b="1" dirty="0">
                <a:solidFill>
                  <a:srgbClr val="FF0000"/>
                </a:solidFill>
                <a:latin typeface="+mn-lt"/>
              </a:rPr>
              <a:t>CRP</a:t>
            </a:r>
            <a:endParaRPr lang="tr-TR" dirty="0">
              <a:latin typeface="+mn-lt"/>
            </a:endParaRPr>
          </a:p>
        </p:txBody>
      </p:sp>
      <p:sp>
        <p:nvSpPr>
          <p:cNvPr id="3" name="İçerik Yer Tutucusu 2">
            <a:extLst>
              <a:ext uri="{FF2B5EF4-FFF2-40B4-BE49-F238E27FC236}">
                <a16:creationId xmlns:a16="http://schemas.microsoft.com/office/drawing/2014/main" id="{7DDA0895-4045-466D-9B0E-52ACB0C09C6A}"/>
              </a:ext>
            </a:extLst>
          </p:cNvPr>
          <p:cNvSpPr>
            <a:spLocks noGrp="1"/>
          </p:cNvSpPr>
          <p:nvPr>
            <p:ph idx="1"/>
          </p:nvPr>
        </p:nvSpPr>
        <p:spPr/>
        <p:txBody>
          <a:bodyPr>
            <a:normAutofit fontScale="77500" lnSpcReduction="20000"/>
          </a:bodyPr>
          <a:lstStyle/>
          <a:p>
            <a:r>
              <a:rPr lang="tr-TR" b="1" dirty="0">
                <a:effectLst>
                  <a:outerShdw blurRad="38100" dist="38100" dir="2700000" algn="tl">
                    <a:srgbClr val="000000">
                      <a:alpha val="43137"/>
                    </a:srgbClr>
                  </a:outerShdw>
                </a:effectLst>
              </a:rPr>
              <a:t>CRP&gt;100 mg/dl </a:t>
            </a:r>
            <a:r>
              <a:rPr lang="tr-TR" dirty="0"/>
              <a:t>aşabildiği durumlar;</a:t>
            </a:r>
          </a:p>
          <a:p>
            <a:pPr marL="0" indent="0">
              <a:lnSpc>
                <a:spcPct val="150000"/>
              </a:lnSpc>
              <a:buNone/>
            </a:pPr>
            <a:r>
              <a:rPr lang="tr-TR" dirty="0"/>
              <a:t>    -</a:t>
            </a:r>
            <a:r>
              <a:rPr lang="tr-TR" dirty="0">
                <a:solidFill>
                  <a:schemeClr val="tx1">
                    <a:lumMod val="85000"/>
                    <a:lumOff val="15000"/>
                  </a:schemeClr>
                </a:solidFill>
              </a:rPr>
              <a:t> Bakteri ve </a:t>
            </a:r>
            <a:r>
              <a:rPr lang="tr-TR" dirty="0" err="1">
                <a:solidFill>
                  <a:schemeClr val="tx1">
                    <a:lumMod val="85000"/>
                    <a:lumOff val="15000"/>
                  </a:schemeClr>
                </a:solidFill>
              </a:rPr>
              <a:t>viral</a:t>
            </a:r>
            <a:r>
              <a:rPr lang="tr-TR" dirty="0">
                <a:solidFill>
                  <a:schemeClr val="tx1">
                    <a:lumMod val="85000"/>
                    <a:lumOff val="15000"/>
                  </a:schemeClr>
                </a:solidFill>
              </a:rPr>
              <a:t> enfeksiyonlar </a:t>
            </a:r>
          </a:p>
          <a:p>
            <a:pPr marL="0" indent="0">
              <a:lnSpc>
                <a:spcPct val="150000"/>
              </a:lnSpc>
              <a:buNone/>
            </a:pPr>
            <a:r>
              <a:rPr lang="tr-TR" dirty="0">
                <a:solidFill>
                  <a:schemeClr val="tx1">
                    <a:lumMod val="85000"/>
                    <a:lumOff val="15000"/>
                  </a:schemeClr>
                </a:solidFill>
              </a:rPr>
              <a:t>    - </a:t>
            </a:r>
            <a:r>
              <a:rPr lang="tr-TR" dirty="0" err="1">
                <a:solidFill>
                  <a:schemeClr val="tx1">
                    <a:lumMod val="85000"/>
                    <a:lumOff val="15000"/>
                  </a:schemeClr>
                </a:solidFill>
              </a:rPr>
              <a:t>Enflamasyon</a:t>
            </a:r>
            <a:r>
              <a:rPr lang="tr-TR" dirty="0">
                <a:solidFill>
                  <a:schemeClr val="tx1">
                    <a:lumMod val="85000"/>
                    <a:lumOff val="15000"/>
                  </a:schemeClr>
                </a:solidFill>
              </a:rPr>
              <a:t> </a:t>
            </a:r>
          </a:p>
          <a:p>
            <a:pPr marL="0" indent="0">
              <a:lnSpc>
                <a:spcPct val="150000"/>
              </a:lnSpc>
              <a:buNone/>
            </a:pPr>
            <a:r>
              <a:rPr lang="tr-TR" dirty="0">
                <a:solidFill>
                  <a:schemeClr val="tx1">
                    <a:lumMod val="85000"/>
                    <a:lumOff val="15000"/>
                  </a:schemeClr>
                </a:solidFill>
              </a:rPr>
              <a:t>    - Şiddetli travma</a:t>
            </a:r>
          </a:p>
          <a:p>
            <a:pPr marL="0" indent="0">
              <a:lnSpc>
                <a:spcPct val="150000"/>
              </a:lnSpc>
              <a:buNone/>
            </a:pPr>
            <a:r>
              <a:rPr lang="tr-TR" dirty="0">
                <a:solidFill>
                  <a:schemeClr val="tx1">
                    <a:lumMod val="85000"/>
                    <a:lumOff val="15000"/>
                  </a:schemeClr>
                </a:solidFill>
              </a:rPr>
              <a:t>    - Ameliyat</a:t>
            </a:r>
          </a:p>
          <a:p>
            <a:pPr marL="0" indent="0">
              <a:lnSpc>
                <a:spcPct val="150000"/>
              </a:lnSpc>
              <a:buNone/>
            </a:pPr>
            <a:r>
              <a:rPr lang="tr-TR" dirty="0">
                <a:solidFill>
                  <a:schemeClr val="tx1">
                    <a:lumMod val="85000"/>
                    <a:lumOff val="15000"/>
                  </a:schemeClr>
                </a:solidFill>
              </a:rPr>
              <a:t>    - </a:t>
            </a:r>
            <a:r>
              <a:rPr lang="tr-TR" dirty="0" err="1">
                <a:solidFill>
                  <a:schemeClr val="tx1">
                    <a:lumMod val="85000"/>
                    <a:lumOff val="15000"/>
                  </a:schemeClr>
                </a:solidFill>
              </a:rPr>
              <a:t>Neoplastik</a:t>
            </a:r>
            <a:r>
              <a:rPr lang="tr-TR" dirty="0">
                <a:solidFill>
                  <a:schemeClr val="tx1">
                    <a:lumMod val="85000"/>
                    <a:lumOff val="15000"/>
                  </a:schemeClr>
                </a:solidFill>
              </a:rPr>
              <a:t> </a:t>
            </a:r>
            <a:r>
              <a:rPr lang="tr-TR" dirty="0" err="1">
                <a:solidFill>
                  <a:schemeClr val="tx1">
                    <a:lumMod val="85000"/>
                    <a:lumOff val="15000"/>
                  </a:schemeClr>
                </a:solidFill>
              </a:rPr>
              <a:t>proliferasyon</a:t>
            </a:r>
            <a:r>
              <a:rPr lang="tr-TR" dirty="0">
                <a:solidFill>
                  <a:schemeClr val="tx1">
                    <a:lumMod val="85000"/>
                    <a:lumOff val="15000"/>
                  </a:schemeClr>
                </a:solidFill>
              </a:rPr>
              <a:t> </a:t>
            </a:r>
          </a:p>
          <a:p>
            <a:pPr marL="0" indent="0">
              <a:lnSpc>
                <a:spcPct val="150000"/>
              </a:lnSpc>
              <a:buNone/>
            </a:pPr>
            <a:r>
              <a:rPr lang="tr-TR" dirty="0">
                <a:solidFill>
                  <a:schemeClr val="tx1">
                    <a:lumMod val="85000"/>
                    <a:lumOff val="15000"/>
                  </a:schemeClr>
                </a:solidFill>
              </a:rPr>
              <a:t>    - Doku hasarı, nekroz </a:t>
            </a:r>
          </a:p>
          <a:p>
            <a:pPr marL="0" indent="0">
              <a:lnSpc>
                <a:spcPct val="150000"/>
              </a:lnSpc>
              <a:buNone/>
            </a:pPr>
            <a:r>
              <a:rPr lang="tr-TR" dirty="0">
                <a:solidFill>
                  <a:schemeClr val="tx1">
                    <a:lumMod val="85000"/>
                    <a:lumOff val="15000"/>
                  </a:schemeClr>
                </a:solidFill>
              </a:rPr>
              <a:t>    - </a:t>
            </a:r>
            <a:r>
              <a:rPr lang="tr-TR" dirty="0" err="1">
                <a:solidFill>
                  <a:schemeClr val="tx1">
                    <a:lumMod val="85000"/>
                    <a:lumOff val="15000"/>
                  </a:schemeClr>
                </a:solidFill>
              </a:rPr>
              <a:t>Transplant</a:t>
            </a:r>
            <a:r>
              <a:rPr lang="tr-TR" dirty="0">
                <a:solidFill>
                  <a:schemeClr val="tx1">
                    <a:lumMod val="85000"/>
                    <a:lumOff val="15000"/>
                  </a:schemeClr>
                </a:solidFill>
              </a:rPr>
              <a:t> reddi varlığında </a:t>
            </a:r>
            <a:endParaRPr lang="tr-TR" dirty="0"/>
          </a:p>
        </p:txBody>
      </p:sp>
    </p:spTree>
    <p:extLst>
      <p:ext uri="{BB962C8B-B14F-4D97-AF65-F5344CB8AC3E}">
        <p14:creationId xmlns:p14="http://schemas.microsoft.com/office/powerpoint/2010/main" val="7301443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CD6DD0-4C9E-4A0A-9F1B-D64AE5AE6C6E}"/>
              </a:ext>
            </a:extLst>
          </p:cNvPr>
          <p:cNvSpPr>
            <a:spLocks noGrp="1"/>
          </p:cNvSpPr>
          <p:nvPr>
            <p:ph type="title"/>
          </p:nvPr>
        </p:nvSpPr>
        <p:spPr/>
        <p:txBody>
          <a:bodyPr/>
          <a:lstStyle/>
          <a:p>
            <a:r>
              <a:rPr lang="tr-TR" b="1" dirty="0">
                <a:solidFill>
                  <a:srgbClr val="FF0000"/>
                </a:solidFill>
                <a:latin typeface="+mn-lt"/>
              </a:rPr>
              <a:t>CRP</a:t>
            </a:r>
            <a:endParaRPr lang="tr-TR" dirty="0">
              <a:latin typeface="+mn-lt"/>
            </a:endParaRPr>
          </a:p>
        </p:txBody>
      </p:sp>
      <p:sp>
        <p:nvSpPr>
          <p:cNvPr id="3" name="İçerik Yer Tutucusu 2">
            <a:extLst>
              <a:ext uri="{FF2B5EF4-FFF2-40B4-BE49-F238E27FC236}">
                <a16:creationId xmlns:a16="http://schemas.microsoft.com/office/drawing/2014/main" id="{4F1EAA58-81A6-43E2-A4D7-EEFD33900142}"/>
              </a:ext>
            </a:extLst>
          </p:cNvPr>
          <p:cNvSpPr>
            <a:spLocks noGrp="1"/>
          </p:cNvSpPr>
          <p:nvPr>
            <p:ph idx="1"/>
          </p:nvPr>
        </p:nvSpPr>
        <p:spPr/>
        <p:txBody>
          <a:bodyPr>
            <a:normAutofit fontScale="92500" lnSpcReduction="20000"/>
          </a:bodyPr>
          <a:lstStyle/>
          <a:p>
            <a:r>
              <a:rPr lang="tr-TR" dirty="0"/>
              <a:t>CRP düzeyinde </a:t>
            </a:r>
            <a:r>
              <a:rPr lang="tr-TR" b="1" dirty="0">
                <a:effectLst>
                  <a:outerShdw blurRad="38100" dist="38100" dir="2700000" algn="tl">
                    <a:srgbClr val="000000">
                      <a:alpha val="43137"/>
                    </a:srgbClr>
                  </a:outerShdw>
                </a:effectLst>
              </a:rPr>
              <a:t>orta dereceli yükselme </a:t>
            </a:r>
            <a:r>
              <a:rPr lang="tr-TR" dirty="0"/>
              <a:t>görülebilen durumlar;</a:t>
            </a:r>
          </a:p>
          <a:p>
            <a:pPr marL="0" indent="0">
              <a:lnSpc>
                <a:spcPct val="150000"/>
              </a:lnSpc>
              <a:buNone/>
            </a:pPr>
            <a:r>
              <a:rPr lang="tr-TR" dirty="0"/>
              <a:t>   - </a:t>
            </a:r>
            <a:r>
              <a:rPr lang="tr-TR" dirty="0" err="1">
                <a:solidFill>
                  <a:schemeClr val="tx1">
                    <a:lumMod val="85000"/>
                    <a:lumOff val="15000"/>
                  </a:schemeClr>
                </a:solidFill>
              </a:rPr>
              <a:t>Miyokard</a:t>
            </a:r>
            <a:r>
              <a:rPr lang="tr-TR" dirty="0">
                <a:solidFill>
                  <a:schemeClr val="tx1">
                    <a:lumMod val="85000"/>
                    <a:lumOff val="15000"/>
                  </a:schemeClr>
                </a:solidFill>
              </a:rPr>
              <a:t> enfarktüsü </a:t>
            </a:r>
          </a:p>
          <a:p>
            <a:pPr marL="0" indent="0">
              <a:lnSpc>
                <a:spcPct val="150000"/>
              </a:lnSpc>
              <a:buNone/>
            </a:pPr>
            <a:r>
              <a:rPr lang="tr-TR" dirty="0">
                <a:solidFill>
                  <a:schemeClr val="tx1">
                    <a:lumMod val="85000"/>
                    <a:lumOff val="15000"/>
                  </a:schemeClr>
                </a:solidFill>
              </a:rPr>
              <a:t>   - </a:t>
            </a:r>
            <a:r>
              <a:rPr lang="tr-TR" dirty="0" err="1">
                <a:solidFill>
                  <a:schemeClr val="tx1">
                    <a:lumMod val="85000"/>
                    <a:lumOff val="15000"/>
                  </a:schemeClr>
                </a:solidFill>
              </a:rPr>
              <a:t>Otoimmün</a:t>
            </a:r>
            <a:r>
              <a:rPr lang="tr-TR" dirty="0">
                <a:solidFill>
                  <a:schemeClr val="tx1">
                    <a:lumMod val="85000"/>
                    <a:lumOff val="15000"/>
                  </a:schemeClr>
                </a:solidFill>
              </a:rPr>
              <a:t> hastalıklar </a:t>
            </a:r>
          </a:p>
          <a:p>
            <a:pPr marL="0" indent="0">
              <a:lnSpc>
                <a:spcPct val="150000"/>
              </a:lnSpc>
              <a:buNone/>
            </a:pPr>
            <a:r>
              <a:rPr lang="tr-TR" dirty="0">
                <a:solidFill>
                  <a:schemeClr val="tx1">
                    <a:lumMod val="85000"/>
                    <a:lumOff val="15000"/>
                  </a:schemeClr>
                </a:solidFill>
              </a:rPr>
              <a:t>   - </a:t>
            </a:r>
            <a:r>
              <a:rPr lang="tr-TR" dirty="0" err="1">
                <a:solidFill>
                  <a:schemeClr val="tx1">
                    <a:lumMod val="85000"/>
                    <a:lumOff val="15000"/>
                  </a:schemeClr>
                </a:solidFill>
              </a:rPr>
              <a:t>Romatizmal</a:t>
            </a:r>
            <a:r>
              <a:rPr lang="tr-TR" dirty="0">
                <a:solidFill>
                  <a:schemeClr val="tx1">
                    <a:lumMod val="85000"/>
                    <a:lumOff val="15000"/>
                  </a:schemeClr>
                </a:solidFill>
              </a:rPr>
              <a:t> hastalıklar</a:t>
            </a:r>
          </a:p>
          <a:p>
            <a:pPr marL="0" indent="0">
              <a:lnSpc>
                <a:spcPct val="150000"/>
              </a:lnSpc>
              <a:buNone/>
            </a:pPr>
            <a:r>
              <a:rPr lang="tr-TR" dirty="0">
                <a:solidFill>
                  <a:schemeClr val="tx1">
                    <a:lumMod val="85000"/>
                    <a:lumOff val="15000"/>
                  </a:schemeClr>
                </a:solidFill>
              </a:rPr>
              <a:t>   - Gebelik</a:t>
            </a:r>
          </a:p>
          <a:p>
            <a:pPr marL="0" indent="0">
              <a:lnSpc>
                <a:spcPct val="150000"/>
              </a:lnSpc>
              <a:buNone/>
            </a:pPr>
            <a:r>
              <a:rPr lang="tr-TR" dirty="0">
                <a:solidFill>
                  <a:schemeClr val="tx1">
                    <a:lumMod val="85000"/>
                    <a:lumOff val="15000"/>
                  </a:schemeClr>
                </a:solidFill>
              </a:rPr>
              <a:t>   - </a:t>
            </a:r>
            <a:r>
              <a:rPr lang="tr-TR" dirty="0" err="1">
                <a:solidFill>
                  <a:schemeClr val="tx1">
                    <a:lumMod val="85000"/>
                    <a:lumOff val="15000"/>
                  </a:schemeClr>
                </a:solidFill>
              </a:rPr>
              <a:t>Obezite</a:t>
            </a:r>
            <a:r>
              <a:rPr lang="tr-TR" dirty="0">
                <a:solidFill>
                  <a:schemeClr val="tx1">
                    <a:lumMod val="85000"/>
                    <a:lumOff val="15000"/>
                  </a:schemeClr>
                </a:solidFill>
              </a:rPr>
              <a:t> </a:t>
            </a:r>
          </a:p>
          <a:p>
            <a:pPr marL="0" indent="0">
              <a:lnSpc>
                <a:spcPct val="150000"/>
              </a:lnSpc>
              <a:buNone/>
            </a:pPr>
            <a:r>
              <a:rPr lang="tr-TR" dirty="0">
                <a:solidFill>
                  <a:schemeClr val="tx1">
                    <a:lumMod val="85000"/>
                    <a:lumOff val="15000"/>
                  </a:schemeClr>
                </a:solidFill>
              </a:rPr>
              <a:t>   - </a:t>
            </a:r>
            <a:r>
              <a:rPr lang="tr-TR" dirty="0" err="1">
                <a:solidFill>
                  <a:schemeClr val="tx1">
                    <a:lumMod val="85000"/>
                    <a:lumOff val="15000"/>
                  </a:schemeClr>
                </a:solidFill>
              </a:rPr>
              <a:t>Postoperatif</a:t>
            </a:r>
            <a:r>
              <a:rPr lang="tr-TR" dirty="0">
                <a:solidFill>
                  <a:schemeClr val="tx1">
                    <a:lumMod val="85000"/>
                    <a:lumOff val="15000"/>
                  </a:schemeClr>
                </a:solidFill>
              </a:rPr>
              <a:t> dönem</a:t>
            </a:r>
            <a:endParaRPr lang="tr-TR" dirty="0"/>
          </a:p>
        </p:txBody>
      </p:sp>
    </p:spTree>
    <p:extLst>
      <p:ext uri="{BB962C8B-B14F-4D97-AF65-F5344CB8AC3E}">
        <p14:creationId xmlns:p14="http://schemas.microsoft.com/office/powerpoint/2010/main" val="39545585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18B0D4-3112-4797-89FE-A73E85FD7FE7}"/>
              </a:ext>
            </a:extLst>
          </p:cNvPr>
          <p:cNvSpPr>
            <a:spLocks noGrp="1"/>
          </p:cNvSpPr>
          <p:nvPr>
            <p:ph type="title"/>
          </p:nvPr>
        </p:nvSpPr>
        <p:spPr/>
        <p:txBody>
          <a:bodyPr/>
          <a:lstStyle/>
          <a:p>
            <a:r>
              <a:rPr lang="tr-TR" b="1" dirty="0">
                <a:solidFill>
                  <a:srgbClr val="FF0000"/>
                </a:solidFill>
                <a:latin typeface="+mn-lt"/>
              </a:rPr>
              <a:t>PROKALSİTONİN</a:t>
            </a:r>
          </a:p>
        </p:txBody>
      </p:sp>
      <p:sp>
        <p:nvSpPr>
          <p:cNvPr id="3" name="İçerik Yer Tutucusu 2">
            <a:extLst>
              <a:ext uri="{FF2B5EF4-FFF2-40B4-BE49-F238E27FC236}">
                <a16:creationId xmlns:a16="http://schemas.microsoft.com/office/drawing/2014/main" id="{AFF6B1D8-43AB-4F92-8393-D8AF4959A19E}"/>
              </a:ext>
            </a:extLst>
          </p:cNvPr>
          <p:cNvSpPr>
            <a:spLocks noGrp="1"/>
          </p:cNvSpPr>
          <p:nvPr>
            <p:ph idx="1"/>
          </p:nvPr>
        </p:nvSpPr>
        <p:spPr/>
        <p:txBody>
          <a:bodyPr>
            <a:normAutofit fontScale="92500" lnSpcReduction="20000"/>
          </a:bodyPr>
          <a:lstStyle/>
          <a:p>
            <a:pPr marL="0" indent="0">
              <a:buNone/>
            </a:pPr>
            <a:r>
              <a:rPr lang="tr-TR" sz="2400" b="0" i="0" dirty="0">
                <a:effectLst/>
                <a:sym typeface="Wingdings" panose="05000000000000000000" pitchFamily="2" charset="2"/>
              </a:rPr>
              <a:t></a:t>
            </a:r>
            <a:r>
              <a:rPr lang="tr-TR" sz="2400" b="0" i="0" dirty="0">
                <a:effectLst/>
              </a:rPr>
              <a:t>PCT, </a:t>
            </a:r>
            <a:r>
              <a:rPr lang="tr-TR" sz="2400" b="0" i="0" dirty="0" err="1">
                <a:effectLst/>
              </a:rPr>
              <a:t>tiroid</a:t>
            </a:r>
            <a:r>
              <a:rPr lang="tr-TR" sz="2400" b="0" i="0" dirty="0">
                <a:effectLst/>
              </a:rPr>
              <a:t> bezinin C hücrelerinden salgılanan </a:t>
            </a:r>
            <a:r>
              <a:rPr lang="tr-TR" sz="2400" b="0" i="0" dirty="0" err="1">
                <a:effectLst/>
              </a:rPr>
              <a:t>kalsitoninin</a:t>
            </a:r>
            <a:r>
              <a:rPr lang="tr-TR" sz="2400" b="0" i="0" dirty="0">
                <a:effectLst/>
              </a:rPr>
              <a:t> öncü maddesidir. </a:t>
            </a:r>
          </a:p>
          <a:p>
            <a:pPr marL="0" indent="0">
              <a:buNone/>
            </a:pPr>
            <a:endParaRPr lang="tr-TR" sz="2400" b="0" i="0" dirty="0">
              <a:effectLst/>
            </a:endParaRPr>
          </a:p>
          <a:p>
            <a:pPr marL="0" indent="0">
              <a:buNone/>
            </a:pPr>
            <a:r>
              <a:rPr lang="tr-TR" sz="2400" b="0" i="0" dirty="0">
                <a:effectLst/>
                <a:sym typeface="Wingdings" panose="05000000000000000000" pitchFamily="2" charset="2"/>
              </a:rPr>
              <a:t></a:t>
            </a:r>
            <a:r>
              <a:rPr lang="tr-TR" sz="2400" b="0" i="0" dirty="0">
                <a:effectLst/>
              </a:rPr>
              <a:t>Enfeksiyon ve </a:t>
            </a:r>
            <a:r>
              <a:rPr lang="tr-TR" sz="2400" b="0" i="0" dirty="0" err="1">
                <a:effectLst/>
              </a:rPr>
              <a:t>inflamasyon</a:t>
            </a:r>
            <a:r>
              <a:rPr lang="tr-TR" sz="2400" b="0" i="0" dirty="0">
                <a:effectLst/>
              </a:rPr>
              <a:t> esnasında karaciğer, pankreas, akciğer gibi organlarda sentezlendiğinin bilinmesine rağmen mekanizma tam olarak aydınlatılamamıştır</a:t>
            </a:r>
            <a:r>
              <a:rPr lang="tr-TR" sz="2400" dirty="0"/>
              <a:t>.</a:t>
            </a:r>
          </a:p>
          <a:p>
            <a:pPr marL="0" indent="0">
              <a:buNone/>
            </a:pPr>
            <a:endParaRPr lang="tr-TR" sz="2400" b="0" i="0" dirty="0">
              <a:effectLst/>
            </a:endParaRPr>
          </a:p>
          <a:p>
            <a:pPr marL="0" indent="0">
              <a:buNone/>
            </a:pPr>
            <a:r>
              <a:rPr lang="tr-TR" sz="2400" b="0" i="0" dirty="0">
                <a:effectLst/>
                <a:sym typeface="Wingdings" panose="05000000000000000000" pitchFamily="2" charset="2"/>
              </a:rPr>
              <a:t></a:t>
            </a:r>
            <a:r>
              <a:rPr lang="tr-TR" sz="2400" b="0" i="0" dirty="0" err="1">
                <a:effectLst/>
              </a:rPr>
              <a:t>PCT'nin</a:t>
            </a:r>
            <a:r>
              <a:rPr lang="tr-TR" sz="2400" b="0" i="0" dirty="0">
                <a:effectLst/>
              </a:rPr>
              <a:t> üretimi </a:t>
            </a:r>
            <a:r>
              <a:rPr lang="tr-TR" sz="2400" b="0" i="0" dirty="0" err="1">
                <a:effectLst/>
              </a:rPr>
              <a:t>endotoksinler</a:t>
            </a:r>
            <a:r>
              <a:rPr lang="tr-TR" sz="2400" b="0" i="0" dirty="0">
                <a:effectLst/>
              </a:rPr>
              <a:t> veya bakteriyel enfeksiyonlara yanıt olarak üretilen </a:t>
            </a:r>
            <a:r>
              <a:rPr lang="tr-TR" sz="2400" b="0" i="0" dirty="0" err="1">
                <a:effectLst/>
              </a:rPr>
              <a:t>mediyatörlerce</a:t>
            </a:r>
            <a:r>
              <a:rPr lang="tr-TR" sz="2400" b="0" i="0" dirty="0">
                <a:effectLst/>
              </a:rPr>
              <a:t> (TNF- </a:t>
            </a:r>
            <a:r>
              <a:rPr lang="el-GR" sz="2400" b="0" i="0" dirty="0">
                <a:effectLst/>
              </a:rPr>
              <a:t>α ,</a:t>
            </a:r>
            <a:r>
              <a:rPr lang="tr-TR" sz="2400" b="0" i="0" dirty="0">
                <a:effectLst/>
              </a:rPr>
              <a:t>IL-1, IL-6) sağlanır. </a:t>
            </a:r>
          </a:p>
          <a:p>
            <a:pPr marL="0" indent="0">
              <a:buNone/>
            </a:pPr>
            <a:endParaRPr lang="tr-TR" sz="2400" b="0" i="0" dirty="0">
              <a:effectLst/>
            </a:endParaRPr>
          </a:p>
          <a:p>
            <a:pPr marL="0" indent="0">
              <a:buNone/>
            </a:pPr>
            <a:r>
              <a:rPr lang="tr-TR" sz="2400" b="0" i="0" dirty="0">
                <a:effectLst/>
                <a:sym typeface="Wingdings" panose="05000000000000000000" pitchFamily="2" charset="2"/>
              </a:rPr>
              <a:t></a:t>
            </a:r>
            <a:r>
              <a:rPr lang="tr-TR" sz="2400" b="0" i="0" dirty="0">
                <a:effectLst/>
              </a:rPr>
              <a:t>Serum düzeyi </a:t>
            </a:r>
            <a:r>
              <a:rPr lang="tr-TR" sz="2400" b="0" i="0" dirty="0" err="1">
                <a:effectLst/>
              </a:rPr>
              <a:t>bakteriyal</a:t>
            </a:r>
            <a:r>
              <a:rPr lang="tr-TR" sz="2400" b="0" i="0" dirty="0">
                <a:effectLst/>
              </a:rPr>
              <a:t> enfeksiyonların yaygınlığı ve şiddeti ile kuvvetli olarak ilişki göstermektedir.  </a:t>
            </a:r>
          </a:p>
          <a:p>
            <a:pPr marL="0" indent="0">
              <a:buNone/>
            </a:pPr>
            <a:endParaRPr lang="tr-TR" sz="2400" b="0" i="0" dirty="0">
              <a:effectLst/>
            </a:endParaRPr>
          </a:p>
          <a:p>
            <a:pPr marL="0" indent="0">
              <a:buNone/>
            </a:pPr>
            <a:r>
              <a:rPr lang="tr-TR" sz="2400" b="0" i="0" dirty="0">
                <a:effectLst/>
                <a:sym typeface="Wingdings" panose="05000000000000000000" pitchFamily="2" charset="2"/>
              </a:rPr>
              <a:t></a:t>
            </a:r>
            <a:r>
              <a:rPr lang="tr-TR" sz="2400" b="0" i="0" dirty="0" err="1">
                <a:effectLst/>
              </a:rPr>
              <a:t>Viral</a:t>
            </a:r>
            <a:r>
              <a:rPr lang="tr-TR" sz="2400" b="0" i="0" dirty="0">
                <a:effectLst/>
              </a:rPr>
              <a:t> enfeksiyonlar sırasında artan interferon gamma (INF-</a:t>
            </a:r>
            <a:r>
              <a:rPr lang="el-GR" sz="2400" b="0" i="0" dirty="0">
                <a:effectLst/>
              </a:rPr>
              <a:t>γ) </a:t>
            </a:r>
            <a:r>
              <a:rPr lang="tr-TR" sz="2400" b="0" i="0" dirty="0">
                <a:effectLst/>
              </a:rPr>
              <a:t>PCT üretimini baskılar. Buna bağlı olarak </a:t>
            </a:r>
            <a:r>
              <a:rPr lang="tr-TR" sz="2400" b="1" i="0" dirty="0" err="1">
                <a:effectLst/>
              </a:rPr>
              <a:t>viral</a:t>
            </a:r>
            <a:r>
              <a:rPr lang="tr-TR" sz="2400" b="1" i="0" dirty="0">
                <a:effectLst/>
              </a:rPr>
              <a:t> ve bakteriyel enfeksiyonların ayırımında</a:t>
            </a:r>
            <a:r>
              <a:rPr lang="tr-TR" sz="2400" b="0" i="0" dirty="0">
                <a:effectLst/>
              </a:rPr>
              <a:t> faydalı olabilir.</a:t>
            </a:r>
          </a:p>
        </p:txBody>
      </p:sp>
    </p:spTree>
    <p:extLst>
      <p:ext uri="{BB962C8B-B14F-4D97-AF65-F5344CB8AC3E}">
        <p14:creationId xmlns:p14="http://schemas.microsoft.com/office/powerpoint/2010/main" val="188453606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1978</TotalTime>
  <Words>7137</Words>
  <Application>Microsoft Office PowerPoint</Application>
  <PresentationFormat>Geniş ekran</PresentationFormat>
  <Paragraphs>694</Paragraphs>
  <Slides>105</Slides>
  <Notes>36</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105</vt:i4>
      </vt:variant>
    </vt:vector>
  </HeadingPairs>
  <TitlesOfParts>
    <vt:vector size="117" baseType="lpstr">
      <vt:lpstr>Arial</vt:lpstr>
      <vt:lpstr>Calibri</vt:lpstr>
      <vt:lpstr>Calibri Light</vt:lpstr>
      <vt:lpstr>Candara</vt:lpstr>
      <vt:lpstr>Courier New</vt:lpstr>
      <vt:lpstr>Roboto</vt:lpstr>
      <vt:lpstr>SymbolMT</vt:lpstr>
      <vt:lpstr>TimesNewRomanPS-BoldMT</vt:lpstr>
      <vt:lpstr>TimesNewRomanPSMT</vt:lpstr>
      <vt:lpstr>Titillium Web</vt:lpstr>
      <vt:lpstr>Wingdings</vt:lpstr>
      <vt:lpstr>Office Teması</vt:lpstr>
      <vt:lpstr>AKILCI LABORATUVAR KULLANIMI BİYOKİMYA</vt:lpstr>
      <vt:lpstr>Amaç</vt:lpstr>
      <vt:lpstr>Öğrenim Hedefleri</vt:lpstr>
      <vt:lpstr>PowerPoint Sunusu</vt:lpstr>
      <vt:lpstr>Test İstemi Uyarı Sistemi </vt:lpstr>
      <vt:lpstr>PowerPoint Sunusu</vt:lpstr>
      <vt:lpstr>KARAR SINIRI(EŞİK DEĞER)</vt:lpstr>
      <vt:lpstr>KRİTİK(PANİK) DEĞER</vt:lpstr>
      <vt:lpstr>RENKLENDİRME ÖZELLİĞİ İLE PANİK DEĞER UYARIMI</vt:lpstr>
      <vt:lpstr>Hastaların Test Öncesi Dikkat Etmesi Gerekenler</vt:lpstr>
      <vt:lpstr> Akılcı laboratuvar kullanımı ile; </vt:lpstr>
      <vt:lpstr>GLUKOZ</vt:lpstr>
      <vt:lpstr>GLUKOZ</vt:lpstr>
      <vt:lpstr>GLUKOZ</vt:lpstr>
      <vt:lpstr>PowerPoint Sunusu</vt:lpstr>
      <vt:lpstr>LİPİD PROFİLİ</vt:lpstr>
      <vt:lpstr>LİPİD PROFİLİ</vt:lpstr>
      <vt:lpstr>LİPİD PROFİLİ</vt:lpstr>
      <vt:lpstr>LİPİD PROFİLİ</vt:lpstr>
      <vt:lpstr>LİPİD PROFİLİ</vt:lpstr>
      <vt:lpstr>LİPİD PROFİLİ</vt:lpstr>
      <vt:lpstr>AMİNOTRANSFERAZLAR</vt:lpstr>
      <vt:lpstr>AMİNOTRANSFERAZLAR</vt:lpstr>
      <vt:lpstr>AMİNOTRANSFERAZLAR</vt:lpstr>
      <vt:lpstr>Hafif yükselmiş AST ya da ALT (üst sınırın beş katından az) </vt:lpstr>
      <vt:lpstr>AMİNOTRANSFERAZLAR</vt:lpstr>
      <vt:lpstr> AST ve ALT’nin belirgin yüksekliklerinde (üst sınırın 15 katından fazla) </vt:lpstr>
      <vt:lpstr>AMİNOTRANSFERAZLAR</vt:lpstr>
      <vt:lpstr>AMİNOTRANSFERAZLAR</vt:lpstr>
      <vt:lpstr>AMİNOTRANSFERAZLAR</vt:lpstr>
      <vt:lpstr>AMİNOTRANSFERAZLAR</vt:lpstr>
      <vt:lpstr>ALKALEN FOSFATAZ</vt:lpstr>
      <vt:lpstr>ALKALEN FOSFATAZ</vt:lpstr>
      <vt:lpstr>ALKALEN FOSFATAZ</vt:lpstr>
      <vt:lpstr>ALKALEN FOSFATAZ</vt:lpstr>
      <vt:lpstr>AMİLAZ- LİPAZ</vt:lpstr>
      <vt:lpstr>AMİLAZ- LİPAZ</vt:lpstr>
      <vt:lpstr>BİLLURİBİN</vt:lpstr>
      <vt:lpstr>BİLLURİBİN</vt:lpstr>
      <vt:lpstr>BİLLURİBİN</vt:lpstr>
      <vt:lpstr>BİLLURİBİN</vt:lpstr>
      <vt:lpstr>KAN ÜRE AZOTU VE KREATİNİN</vt:lpstr>
      <vt:lpstr>KAN ÜRE AZOTU VE KREATİNİN</vt:lpstr>
      <vt:lpstr>KAN ÜRE AZOTU VE KREATİNİN</vt:lpstr>
      <vt:lpstr>KAN ÜRE AZOTU VE KREATİNİN</vt:lpstr>
      <vt:lpstr>KAN ÜRE AZOTU VE KREATİNİN</vt:lpstr>
      <vt:lpstr>ALBÜMİN</vt:lpstr>
      <vt:lpstr>ALBÜMİN</vt:lpstr>
      <vt:lpstr>ALBÜMİN</vt:lpstr>
      <vt:lpstr>ALBÜMİN</vt:lpstr>
      <vt:lpstr>ALBÜMİN</vt:lpstr>
      <vt:lpstr>ÜRİK ASİT</vt:lpstr>
      <vt:lpstr>ÜRİK ASİT</vt:lpstr>
      <vt:lpstr>SODYUM</vt:lpstr>
      <vt:lpstr>SODYUM</vt:lpstr>
      <vt:lpstr>SODYUM</vt:lpstr>
      <vt:lpstr>SODYUM</vt:lpstr>
      <vt:lpstr>SODYUM</vt:lpstr>
      <vt:lpstr>SODYUM</vt:lpstr>
      <vt:lpstr>SODYUM</vt:lpstr>
      <vt:lpstr>SODYUM</vt:lpstr>
      <vt:lpstr>SODYUM</vt:lpstr>
      <vt:lpstr>SODYUM</vt:lpstr>
      <vt:lpstr>SODYUM</vt:lpstr>
      <vt:lpstr>SODYUM</vt:lpstr>
      <vt:lpstr>POTASYUM</vt:lpstr>
      <vt:lpstr>POTASYUM</vt:lpstr>
      <vt:lpstr>POTASYUM</vt:lpstr>
      <vt:lpstr>POTASYUM</vt:lpstr>
      <vt:lpstr>KALSİYUM</vt:lpstr>
      <vt:lpstr>KALSİYUM</vt:lpstr>
      <vt:lpstr>KALSİYUM</vt:lpstr>
      <vt:lpstr>KALSİYUM</vt:lpstr>
      <vt:lpstr>KALSİYUM</vt:lpstr>
      <vt:lpstr>KALSİYUM</vt:lpstr>
      <vt:lpstr>KALSİYUM</vt:lpstr>
      <vt:lpstr>PowerPoint Sunusu</vt:lpstr>
      <vt:lpstr>FOSFOR</vt:lpstr>
      <vt:lpstr>FOSFOR</vt:lpstr>
      <vt:lpstr>FOSFOR</vt:lpstr>
      <vt:lpstr>FOSFOR</vt:lpstr>
      <vt:lpstr>MAGNEZYUM</vt:lpstr>
      <vt:lpstr>MAGNEZYUM</vt:lpstr>
      <vt:lpstr>MAGNEZYUM</vt:lpstr>
      <vt:lpstr>PowerPoint Sunusu</vt:lpstr>
      <vt:lpstr>TİROİD FONKSİYON TESTLERİ</vt:lpstr>
      <vt:lpstr>TİROİD FONKSİYON TESTLERİ</vt:lpstr>
      <vt:lpstr>TİROİD FONKSİYON TESTLERİ</vt:lpstr>
      <vt:lpstr>TİROİD FONKSİYON TESTLERİ</vt:lpstr>
      <vt:lpstr>TİROİD FONKSİYON TESTLERİ</vt:lpstr>
      <vt:lpstr>PowerPoint Sunusu</vt:lpstr>
      <vt:lpstr>TİROİD FONKSİYON TESTLERİ</vt:lpstr>
      <vt:lpstr>D VİTAMİNİ</vt:lpstr>
      <vt:lpstr>D VİTAMİNİ</vt:lpstr>
      <vt:lpstr>D VİTAMİNİ</vt:lpstr>
      <vt:lpstr>CRP</vt:lpstr>
      <vt:lpstr>CRP</vt:lpstr>
      <vt:lpstr>CRP</vt:lpstr>
      <vt:lpstr>PROKALSİTONİN</vt:lpstr>
      <vt:lpstr>PROKALSİTONİN</vt:lpstr>
      <vt:lpstr>PROKALSİTONİN</vt:lpstr>
      <vt:lpstr>ERİTROSİT SEDİMENTASYON HIZI</vt:lpstr>
      <vt:lpstr>ERİTROSİT SEDİMENTASYON HIZI</vt:lpstr>
      <vt:lpstr>PowerPoint Sunusu</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AKILCI LABORATUVAR KULLANIMI BİYOKİMYA</dc:title>
  <dc:creator>FUJİ-W10</dc:creator>
  <cp:lastModifiedBy>FUJİ-W10</cp:lastModifiedBy>
  <cp:revision>212</cp:revision>
  <dcterms:created xsi:type="dcterms:W3CDTF">2023-11-03T06:17:54Z</dcterms:created>
  <dcterms:modified xsi:type="dcterms:W3CDTF">2023-11-14T07:49:27Z</dcterms:modified>
</cp:coreProperties>
</file>