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57" r:id="rId6"/>
    <p:sldId id="262" r:id="rId7"/>
    <p:sldId id="263" r:id="rId8"/>
    <p:sldId id="264" r:id="rId9"/>
    <p:sldId id="265" r:id="rId10"/>
    <p:sldId id="267" r:id="rId11"/>
    <p:sldId id="269" r:id="rId12"/>
    <p:sldId id="270" r:id="rId13"/>
    <p:sldId id="271" r:id="rId14"/>
    <p:sldId id="272" r:id="rId15"/>
    <p:sldId id="266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4" roundtripDataSignature="AMtx7mjGpgJ3lCWoGSj4cAiKNY/WgAZy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848" autoAdjust="0"/>
  </p:normalViewPr>
  <p:slideViewPr>
    <p:cSldViewPr snapToGrid="0">
      <p:cViewPr varScale="1">
        <p:scale>
          <a:sx n="89" d="100"/>
          <a:sy n="89" d="100"/>
        </p:scale>
        <p:origin x="6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35782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İLAÇ GELİŞTİRMEDE KLİNİK FARMAKOLOJİ DERGİSİ</a:t>
            </a:r>
            <a:r>
              <a:rPr lang="tr-TR" baseline="0" dirty="0"/>
              <a:t> </a:t>
            </a:r>
            <a:r>
              <a:rPr lang="tr-TR" baseline="0" dirty="0" smtClean="0"/>
              <a:t>2022 MAYIS SAYISI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baseline="0" dirty="0" smtClean="0"/>
              <a:t>SAĞLIKLI GÖNÜLLÜLERDE RALOKSİFEN VE KOLEKALSİFEROL ARASINDAKİ FARMAKOKİNETİK İLAÇ ETKİLEŞİMİ</a:t>
            </a:r>
            <a:endParaRPr lang="tr-TR" dirty="0" smtClean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7882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0443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1390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4" name="Google Shape;17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3358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dirty="0" smtClean="0"/>
              <a:t>BİYOEŞDEĞERLİLİK:  </a:t>
            </a:r>
            <a:r>
              <a:rPr lang="tr-TR" dirty="0" smtClean="0"/>
              <a:t>ETKEN</a:t>
            </a:r>
            <a:r>
              <a:rPr lang="tr-TR" baseline="0" dirty="0" smtClean="0"/>
              <a:t> </a:t>
            </a:r>
            <a:r>
              <a:rPr lang="tr-TR" dirty="0" smtClean="0"/>
              <a:t>MADDESİ AYNI OLAN İKİ İLAÇ AYNI DOZDA ORAL UYGULANDIĞINDA</a:t>
            </a:r>
            <a:r>
              <a:rPr lang="tr-TR" baseline="0" dirty="0" smtClean="0"/>
              <a:t> BİYOYARARLANIMLAR ARASINDA FARK OLMAMASI.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baseline="0" dirty="0" smtClean="0"/>
              <a:t>FARMAKOKİNETİK ETKİLEŞİM::BİR İLACIN DİĞERİNİN EMİLİM,DAĞILIM,METABOLİZMA,ATILIM INI DEĞİŞTİRMESİ</a:t>
            </a:r>
            <a:endParaRPr dirty="0"/>
          </a:p>
        </p:txBody>
      </p:sp>
      <p:sp>
        <p:nvSpPr>
          <p:cNvPr id="180" name="Google Shape;18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0659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7674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Tek başına oral </a:t>
            </a:r>
            <a:r>
              <a:rPr lang="tr-TR" sz="1000" dirty="0" err="1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raloksifen</a:t>
            </a: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(60 mg) veya </a:t>
            </a:r>
            <a:r>
              <a:rPr lang="tr-TR" sz="1000" dirty="0" err="1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kolekalsiferol</a:t>
            </a: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(2000 IU) ve </a:t>
            </a:r>
            <a:r>
              <a:rPr lang="tr-TR" sz="1000" dirty="0" err="1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raloksifen</a:t>
            </a: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ile </a:t>
            </a:r>
            <a:r>
              <a:rPr lang="tr-TR" sz="1000" dirty="0" err="1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kolekalsiferolün</a:t>
            </a: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birlikte uygulanmasından sonra </a:t>
            </a:r>
            <a:r>
              <a:rPr lang="tr-TR" sz="1000" dirty="0" err="1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raloksifen</a:t>
            </a: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ve </a:t>
            </a:r>
            <a:r>
              <a:rPr lang="tr-TR" sz="1000" dirty="0" err="1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kolekalsiferolün</a:t>
            </a:r>
            <a:r>
              <a:rPr lang="tr-TR" sz="1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ortalama plazma konsantrasyon-zaman profilleri.</a:t>
            </a:r>
            <a:endParaRPr sz="1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342900" lvl="0" indent="-2336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tr-TR" sz="1000" dirty="0" err="1" smtClean="0"/>
              <a:t>Raloksifen</a:t>
            </a:r>
            <a:r>
              <a:rPr lang="tr-TR" sz="1000" dirty="0" smtClean="0"/>
              <a:t> </a:t>
            </a:r>
            <a:r>
              <a:rPr lang="tr-TR" sz="1000" dirty="0"/>
              <a:t>(60 mg) ve </a:t>
            </a:r>
            <a:r>
              <a:rPr lang="tr-TR" sz="1000" dirty="0" err="1"/>
              <a:t>kolekalsiferolün</a:t>
            </a:r>
            <a:r>
              <a:rPr lang="tr-TR" sz="1000" dirty="0"/>
              <a:t> (2000 IU) birlikte uygulanmasından ve her bir ilacın tek başına uygulanmasından sonra </a:t>
            </a:r>
            <a:r>
              <a:rPr lang="tr-TR" sz="1000" dirty="0" err="1"/>
              <a:t>raloksifenin</a:t>
            </a:r>
            <a:r>
              <a:rPr lang="tr-TR" sz="1000" dirty="0"/>
              <a:t>, başlangıca göre düzeltilmiş </a:t>
            </a:r>
            <a:r>
              <a:rPr lang="tr-TR" sz="1000" dirty="0" err="1"/>
              <a:t>kolekalsiferol</a:t>
            </a:r>
            <a:r>
              <a:rPr lang="tr-TR" sz="1000" dirty="0"/>
              <a:t> ve başlangıca göre düzeltilmemiş </a:t>
            </a:r>
            <a:r>
              <a:rPr lang="tr-TR" sz="1000" dirty="0" err="1"/>
              <a:t>kolekalsiferolün</a:t>
            </a:r>
            <a:r>
              <a:rPr lang="tr-TR" sz="1000" dirty="0"/>
              <a:t> ortalama (SD) plazma konsantrasyonu-zaman profilleri </a:t>
            </a:r>
            <a:endParaRPr sz="1000" dirty="0"/>
          </a:p>
          <a:p>
            <a:pPr marL="342900" lvl="0" indent="-2336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endParaRPr sz="1000" dirty="0"/>
          </a:p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6122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tr-TR" sz="2200" dirty="0" err="1"/>
              <a:t>Raloksifenin</a:t>
            </a:r>
            <a:r>
              <a:rPr lang="tr-TR" sz="2200" dirty="0"/>
              <a:t> </a:t>
            </a:r>
            <a:r>
              <a:rPr lang="tr-TR" sz="2200" dirty="0" err="1"/>
              <a:t>GMR'si</a:t>
            </a:r>
            <a:r>
              <a:rPr lang="tr-TR" sz="2200" dirty="0"/>
              <a:t> için %90 GA, </a:t>
            </a:r>
            <a:r>
              <a:rPr lang="tr-TR" sz="2200" dirty="0" err="1"/>
              <a:t>Cmax</a:t>
            </a:r>
            <a:r>
              <a:rPr lang="tr-TR" sz="2200" dirty="0"/>
              <a:t> için 0,70 ila 1,08 ve AUC0-t için 0,87 ila 1,20 idi.</a:t>
            </a:r>
            <a:endParaRPr sz="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3" name="Google Shape;193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1956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tr-TR" sz="2800"/>
              <a:t> </a:t>
            </a:r>
            <a:r>
              <a:rPr lang="tr-TR"/>
              <a:t>Başlangıca göre düzeltilmiş kolekalsiferol için, GMR için %90 GA, Cmaks için 0,92 ila 1,06 ve AUC0-t için 0,93 ila 1,09 idi.</a:t>
            </a:r>
            <a:endParaRPr sz="600"/>
          </a:p>
        </p:txBody>
      </p:sp>
      <p:sp>
        <p:nvSpPr>
          <p:cNvPr id="200" name="Google Shape;20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6711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tr-TR" sz="1300"/>
              <a:t> Başlangıçta düzeltilmemiş kolekalsiferol için, GMR için %90 GA, Cmaks için 0,92 ila 1,06 ve AUC0-t için 0,91 ila 1,07 idi.</a:t>
            </a:r>
            <a:endParaRPr sz="1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"/>
          </a:p>
        </p:txBody>
      </p:sp>
      <p:sp>
        <p:nvSpPr>
          <p:cNvPr id="207" name="Google Shape;20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1966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4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959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tr-TR" sz="1500"/>
              <a:t>antiresorptif ajanlar:bifosfonatlar, nükleer faktör kappa-B ligand inhibitörü denosumab reseptör aktivatörü, östrojenler ve SERM'ler</a:t>
            </a:r>
            <a:endParaRPr sz="1500"/>
          </a:p>
          <a:p>
            <a:pPr marL="342900" lvl="0" indent="-2959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tr-TR" sz="1500"/>
              <a:t> anabolik ajanlar:paratiroid hormonu 1-34, teriparatid</a:t>
            </a:r>
            <a:endParaRPr sz="100"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9759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3b4b93b4b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3b4b93b4b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23b4b93b4b4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720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19142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0584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3b4b93b4b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3b4b93b4b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g23b4b93b4b4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7006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65313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590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070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390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tr-TR" sz="1700"/>
              <a:t>D3 vitamini karaciğerde 25-hidroksilazlar (CYP2R1, CYP27A1 ve CYP3A4) tarafından metabolize edilerek 25-hidroksivitamin D3 [25(OH)D3] üretilir. 19 25(OH)D3 böbrekte 1α-hidroksilaz (CYP27B1) tarafından D3 vitamininin aktif formu olan 1α, 25-dihidroksivitamin D3'e hidroksile edilir.</a:t>
            </a:r>
            <a:endParaRPr sz="100"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3353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3ac27e95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3ac27e95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225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endParaRPr sz="100"/>
          </a:p>
        </p:txBody>
      </p:sp>
      <p:sp>
        <p:nvSpPr>
          <p:cNvPr id="94" name="Google Shape;94;g23ac27e957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423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3ac27e957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3ac27e957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23ac27e957a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244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6706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9725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Slaydı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, Dikey Metin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key Başlık ve Metin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5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ölüm Üstbilgis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İki İçerik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rşılaştırma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3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Yalnızca Başlık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ş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İçerik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Resi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4235825" y="5479675"/>
            <a:ext cx="47973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tr-TR" sz="2900"/>
              <a:t>Arş.Gör.Dr.Merve Dilekci</a:t>
            </a:r>
            <a:endParaRPr sz="2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tr-TR" sz="2900"/>
              <a:t>Aile Hekimliği  A.B.D.</a:t>
            </a:r>
            <a:endParaRPr sz="2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tr-TR" sz="2900"/>
              <a:t>02.05.2023</a:t>
            </a:r>
            <a:endParaRPr sz="2900"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23625"/>
            <a:ext cx="9033126" cy="415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/>
              <a:t>Raloksifen ve Kolekalsiferol Kantifikasyonu</a:t>
            </a:r>
            <a:endParaRPr/>
          </a:p>
        </p:txBody>
      </p:sp>
      <p:sp>
        <p:nvSpPr>
          <p:cNvPr id="159" name="Google Shape;159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21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tr-TR" sz="2100" dirty="0" err="1"/>
              <a:t>Raloksifen</a:t>
            </a:r>
            <a:r>
              <a:rPr lang="tr-TR" sz="2100" dirty="0"/>
              <a:t> ve </a:t>
            </a:r>
            <a:r>
              <a:rPr lang="tr-TR" sz="2100" dirty="0" err="1"/>
              <a:t>kolekalsiferolün</a:t>
            </a:r>
            <a:r>
              <a:rPr lang="tr-TR" sz="2100" dirty="0"/>
              <a:t> </a:t>
            </a:r>
            <a:r>
              <a:rPr lang="tr-TR" sz="2100" dirty="0" err="1"/>
              <a:t>farmakokinetik</a:t>
            </a:r>
            <a:r>
              <a:rPr lang="tr-TR" sz="2100" dirty="0"/>
              <a:t> profillerini belirlemek için, </a:t>
            </a:r>
            <a:endParaRPr lang="tr-TR" sz="21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lang="tr-TR" sz="2100" dirty="0" smtClean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tr-TR" sz="2100" dirty="0"/>
              <a:t> </a:t>
            </a:r>
            <a:r>
              <a:rPr lang="tr-TR" sz="2100" dirty="0" smtClean="0"/>
              <a:t>     </a:t>
            </a:r>
            <a:endParaRPr sz="2100" dirty="0" smtClean="0"/>
          </a:p>
          <a:p>
            <a:pPr marL="342900" lvl="0" indent="-303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smtClean="0"/>
              <a:t>60 mg </a:t>
            </a:r>
            <a:r>
              <a:rPr lang="tr-TR" sz="2100" dirty="0" err="1" smtClean="0"/>
              <a:t>Raloksifen</a:t>
            </a:r>
            <a:r>
              <a:rPr lang="tr-TR" sz="2100" dirty="0" smtClean="0"/>
              <a:t> 2000 IU </a:t>
            </a:r>
            <a:r>
              <a:rPr lang="tr-TR" sz="2100" dirty="0" err="1" smtClean="0"/>
              <a:t>Kolekalsiferol</a:t>
            </a:r>
            <a:r>
              <a:rPr lang="tr-TR" sz="2100" dirty="0" smtClean="0"/>
              <a:t> uygulandı</a:t>
            </a:r>
          </a:p>
          <a:p>
            <a:pPr marL="342900" indent="-303530">
              <a:lnSpc>
                <a:spcPct val="80000"/>
              </a:lnSpc>
              <a:spcBef>
                <a:spcPts val="0"/>
              </a:spcBef>
              <a:buSzPts val="2100"/>
            </a:pPr>
            <a:endParaRPr lang="tr-TR" sz="2100" dirty="0" smtClean="0"/>
          </a:p>
          <a:p>
            <a:pPr marL="342900" indent="-303530">
              <a:lnSpc>
                <a:spcPct val="80000"/>
              </a:lnSpc>
              <a:spcBef>
                <a:spcPts val="0"/>
              </a:spcBef>
              <a:buSzPts val="2100"/>
            </a:pPr>
            <a:r>
              <a:rPr lang="tr-TR" sz="2100" dirty="0" smtClean="0"/>
              <a:t>Her </a:t>
            </a:r>
            <a:r>
              <a:rPr lang="tr-TR" sz="2100" dirty="0" err="1" smtClean="0"/>
              <a:t>Raloksifen</a:t>
            </a:r>
            <a:r>
              <a:rPr lang="tr-TR" sz="2100" dirty="0" smtClean="0"/>
              <a:t> </a:t>
            </a:r>
            <a:r>
              <a:rPr lang="tr-TR" sz="2100" dirty="0"/>
              <a:t>dozundan 12, 24, 48, 72 ve 96 saat sonra </a:t>
            </a:r>
          </a:p>
          <a:p>
            <a:pPr marL="342900" lvl="0" indent="-303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endParaRPr lang="tr-TR" sz="2100" dirty="0" smtClean="0"/>
          </a:p>
          <a:p>
            <a:pPr marL="342900" lvl="0" indent="-303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smtClean="0"/>
              <a:t>Her </a:t>
            </a:r>
            <a:r>
              <a:rPr lang="tr-TR" sz="2100" dirty="0" err="1"/>
              <a:t>K</a:t>
            </a:r>
            <a:r>
              <a:rPr lang="tr-TR" sz="2100" dirty="0" err="1" smtClean="0"/>
              <a:t>olekalsiferol</a:t>
            </a:r>
            <a:r>
              <a:rPr lang="tr-TR" sz="2100" dirty="0" smtClean="0"/>
              <a:t> </a:t>
            </a:r>
            <a:r>
              <a:rPr lang="tr-TR" sz="2100" dirty="0"/>
              <a:t>dozundan 24, 36, 48, 72 ve 84 saat sonra</a:t>
            </a:r>
            <a:endParaRPr sz="2100" dirty="0"/>
          </a:p>
          <a:p>
            <a:pPr marL="342900" lvl="0" indent="-303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err="1" smtClean="0"/>
              <a:t>Kolekalsiferolün</a:t>
            </a:r>
            <a:r>
              <a:rPr lang="tr-TR" sz="2100" dirty="0" smtClean="0"/>
              <a:t> </a:t>
            </a:r>
            <a:r>
              <a:rPr lang="tr-TR" sz="2100" dirty="0" err="1"/>
              <a:t>endojen</a:t>
            </a:r>
            <a:r>
              <a:rPr lang="tr-TR" sz="2100" dirty="0"/>
              <a:t> plazma konsantrasyonlarını ölçmek için </a:t>
            </a:r>
            <a:r>
              <a:rPr lang="tr-TR" sz="2100" dirty="0" err="1"/>
              <a:t>dozlamadan</a:t>
            </a:r>
            <a:r>
              <a:rPr lang="tr-TR" sz="2100" dirty="0"/>
              <a:t> 20, 16, 12 ve 0 saat önce kan örnekleri alındı. Her numunedeki doz öncesi </a:t>
            </a:r>
            <a:r>
              <a:rPr lang="tr-TR" sz="2100" dirty="0" err="1"/>
              <a:t>endojen</a:t>
            </a:r>
            <a:r>
              <a:rPr lang="tr-TR" sz="2100" dirty="0"/>
              <a:t> </a:t>
            </a:r>
            <a:r>
              <a:rPr lang="tr-TR" sz="2100" dirty="0" err="1"/>
              <a:t>kolekalsiferol</a:t>
            </a:r>
            <a:r>
              <a:rPr lang="tr-TR" sz="2100" dirty="0"/>
              <a:t> konsantrasyonlarının ortalaması, doz sonrası plazma </a:t>
            </a:r>
            <a:r>
              <a:rPr lang="tr-TR" sz="2100" dirty="0" err="1"/>
              <a:t>kolekalsiferol</a:t>
            </a:r>
            <a:r>
              <a:rPr lang="tr-TR" sz="2100" dirty="0"/>
              <a:t> konsantrasyonlarından </a:t>
            </a:r>
            <a:r>
              <a:rPr lang="tr-TR" sz="2100" dirty="0" smtClean="0"/>
              <a:t>çıkarıldı.</a:t>
            </a:r>
          </a:p>
          <a:p>
            <a:pPr marL="342900" lvl="0" indent="-303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endParaRPr lang="tr-TR" sz="2100" dirty="0" smtClean="0"/>
          </a:p>
          <a:p>
            <a:pPr marL="342900" lvl="0" indent="-303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endParaRPr sz="2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71" name="Google Shape;17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2882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Tedavi alan her bireyin güvenliği, tedaviye bağlı advers olaylar (AE)incelenerek belirlendi. </a:t>
            </a: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2882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Deneme boyunca, denekler herhangi bir semptomu  bildirdiler</a:t>
            </a: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2882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Güvenliği belirlemek için vital bulgular, fizik muayene, klinik laboratuvar değerlendirmeleri ve 12 derivasyonlu EKG yapıldı.</a:t>
            </a:r>
            <a:endParaRPr sz="2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/>
              <a:t>İstatistiksel Analiz</a:t>
            </a:r>
            <a:endParaRPr/>
          </a:p>
        </p:txBody>
      </p:sp>
      <p:sp>
        <p:nvSpPr>
          <p:cNvPr id="177" name="Google Shape;17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endParaRPr lang="tr-TR" sz="2160" dirty="0" smtClean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endParaRPr lang="tr-TR"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r>
              <a:rPr lang="tr-TR" sz="2160" dirty="0" err="1" smtClean="0"/>
              <a:t>Raloksifen</a:t>
            </a:r>
            <a:r>
              <a:rPr lang="tr-TR" sz="2160" dirty="0" smtClean="0"/>
              <a:t> </a:t>
            </a:r>
            <a:r>
              <a:rPr lang="tr-TR" sz="2160" dirty="0"/>
              <a:t>ve </a:t>
            </a:r>
            <a:r>
              <a:rPr lang="tr-TR" sz="2160" dirty="0" err="1"/>
              <a:t>kolekalsiferolün</a:t>
            </a:r>
            <a:r>
              <a:rPr lang="tr-TR" sz="2160" dirty="0"/>
              <a:t> birlikte uygulandığındaki </a:t>
            </a:r>
            <a:r>
              <a:rPr lang="tr-TR" sz="2160" dirty="0" err="1"/>
              <a:t>farmakokinetik</a:t>
            </a:r>
            <a:r>
              <a:rPr lang="tr-TR" sz="2160" dirty="0"/>
              <a:t> özellikleri, eşleştirilmiş t-testleri veya </a:t>
            </a:r>
            <a:r>
              <a:rPr lang="tr-TR" sz="2160" dirty="0" err="1"/>
              <a:t>Wilcoxon</a:t>
            </a:r>
            <a:r>
              <a:rPr lang="tr-TR" sz="2160" dirty="0"/>
              <a:t> işaretli sıralama testi kullanılarak ilaçların tekli uygulandığı zamanki özelliklerle karşılaştırıldı. 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r>
              <a:rPr lang="tr-TR" sz="2160" dirty="0"/>
              <a:t>P değeri </a:t>
            </a:r>
            <a:r>
              <a:rPr lang="tr-TR" sz="2160" dirty="0" smtClean="0"/>
              <a:t>&lt;0.5</a:t>
            </a:r>
            <a:r>
              <a:rPr lang="tr-TR" sz="2160" dirty="0"/>
              <a:t>, istatistiksel olarak anlamlı olarak tanımlandı. 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r>
              <a:rPr lang="tr-TR" sz="2160" dirty="0" err="1"/>
              <a:t>Farmakokinetik</a:t>
            </a:r>
            <a:r>
              <a:rPr lang="tr-TR" sz="2160" dirty="0"/>
              <a:t> üzerinde klinik olarak anlamlı ilaç-ilaç etkileşimi etkisinin olmadığı, </a:t>
            </a:r>
            <a:r>
              <a:rPr lang="tr-TR" sz="2160" dirty="0" err="1"/>
              <a:t>GMR'lerin</a:t>
            </a:r>
            <a:r>
              <a:rPr lang="tr-TR" sz="2160" dirty="0"/>
              <a:t> %90 </a:t>
            </a:r>
            <a:r>
              <a:rPr lang="tr-TR" sz="2160" dirty="0" err="1"/>
              <a:t>GA'larının</a:t>
            </a:r>
            <a:r>
              <a:rPr lang="tr-TR" sz="2160" dirty="0"/>
              <a:t> hem </a:t>
            </a:r>
            <a:r>
              <a:rPr lang="tr-TR" sz="2160" dirty="0" err="1"/>
              <a:t>Cmaks</a:t>
            </a:r>
            <a:r>
              <a:rPr lang="tr-TR" sz="2160" dirty="0"/>
              <a:t> hem de EAA için </a:t>
            </a:r>
            <a:r>
              <a:rPr lang="tr-TR" sz="2160" dirty="0" smtClean="0"/>
              <a:t>geometrik ortalama (GMR) %80 - %125 </a:t>
            </a:r>
            <a:r>
              <a:rPr lang="tr-TR" sz="2160" dirty="0"/>
              <a:t>aralığında olması durumunda sonuca varılacaktır.</a:t>
            </a:r>
            <a:endParaRPr sz="216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83" name="Google Shape;183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lvl="0" indent="-30353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Bu çalışmanın amacı </a:t>
            </a:r>
            <a:r>
              <a:rPr lang="tr-TR" sz="2100" dirty="0" err="1"/>
              <a:t>biyoeşdeğerliği</a:t>
            </a:r>
            <a:r>
              <a:rPr lang="tr-TR" sz="2100" dirty="0"/>
              <a:t> göstermek değil, daha ziyade </a:t>
            </a:r>
            <a:r>
              <a:rPr lang="tr-TR" sz="2100" dirty="0" err="1"/>
              <a:t>farmakokinetik</a:t>
            </a:r>
            <a:r>
              <a:rPr lang="tr-TR" sz="2100" dirty="0"/>
              <a:t> etkileşim olasılığını araştırmak olduğundan, yalnızca 1. periyodun başlangıcından önce ayrılan kişiler, ek bekleme listesi katılımcıları ile </a:t>
            </a:r>
            <a:r>
              <a:rPr lang="tr-TR" sz="2100" dirty="0" smtClean="0"/>
              <a:t>değiştirilebildi</a:t>
            </a:r>
            <a:endParaRPr sz="2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/>
              <a:t>Bulgular</a:t>
            </a:r>
            <a:endParaRPr/>
          </a:p>
        </p:txBody>
      </p:sp>
      <p:sp>
        <p:nvSpPr>
          <p:cNvPr id="189" name="Google Shape;189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endParaRPr lang="tr-TR" sz="2100" dirty="0" smtClean="0"/>
          </a:p>
          <a:p>
            <a:pPr marL="34290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smtClean="0"/>
              <a:t>45 gönüllü </a:t>
            </a:r>
            <a:r>
              <a:rPr lang="tr-TR" sz="2100" dirty="0"/>
              <a:t>tarandı ve çalışmaya 24 sağlıklı Koreli erkek katıldı. </a:t>
            </a: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Çalışma sırasında, rızası olmayan 4 kişi idi</a:t>
            </a: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19 ila 36 yaş arası , 56,9 - 88,7 kg ağırlığında ,vücut kitle indeksi 18,4- 26,3 kg/m2 olan 20 kişi çalışmayı tamamladı.</a:t>
            </a:r>
            <a:endParaRPr sz="2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52" name="Google Shape;152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53" name="Google Shape;153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4073"/>
            <a:ext cx="9144000" cy="6614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96" name="Google Shape;196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97" name="Google Shape;197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126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Yuvarlatılmış Dikdörtgen 1"/>
          <p:cNvSpPr/>
          <p:nvPr/>
        </p:nvSpPr>
        <p:spPr>
          <a:xfrm>
            <a:off x="7573383" y="3063087"/>
            <a:ext cx="1473798" cy="60527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Yuvarlatılmış Dikdörtgen 2"/>
          <p:cNvSpPr/>
          <p:nvPr/>
        </p:nvSpPr>
        <p:spPr>
          <a:xfrm>
            <a:off x="7573383" y="3668358"/>
            <a:ext cx="1473798" cy="6024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/>
          </a:p>
        </p:txBody>
      </p:sp>
      <p:sp>
        <p:nvSpPr>
          <p:cNvPr id="203" name="Google Shape;203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204" name="Google Shape;204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520" y="1366838"/>
            <a:ext cx="8892479" cy="47264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Yuvarlatılmış Dikdörtgen 1"/>
          <p:cNvSpPr/>
          <p:nvPr/>
        </p:nvSpPr>
        <p:spPr>
          <a:xfrm>
            <a:off x="7928386" y="2517289"/>
            <a:ext cx="1086522" cy="14200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/>
          </a:p>
        </p:txBody>
      </p:sp>
      <p:sp>
        <p:nvSpPr>
          <p:cNvPr id="210" name="Google Shape;210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211" name="Google Shape;21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520" y="836712"/>
            <a:ext cx="8640960" cy="51125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Yuvarlatılmış Dikdörtgen 1"/>
          <p:cNvSpPr/>
          <p:nvPr/>
        </p:nvSpPr>
        <p:spPr>
          <a:xfrm>
            <a:off x="7853082" y="2248348"/>
            <a:ext cx="1140311" cy="14415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217" name="Google Shape;217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1877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Çalışma ilacını en az bir kez alan 24 gönüllü değerlendirildi. </a:t>
            </a: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1877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4  gönüllüde tedaviyle ortaya çıkan toplam 6 AE yaşandı.</a:t>
            </a: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1877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 Bu çalışmada hiçbir ciddi veya şiddetli AE bildirilmemiştir ve gönüllülerin hiçbiri AE'ler nedeniyle çalışmayı bırakmamıştır. </a:t>
            </a: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tr-TR"/>
              <a:t>Giriş</a:t>
            </a: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r>
              <a:rPr lang="tr-TR" sz="2160" dirty="0"/>
              <a:t>Osteoporoz, düşük kemik kütlesi ve kemik yapısının bozulması ile karakterize , genellikle kemik kırılganlığına ve kırık riskinin artmasına neden olan yaygın bir iskelet hastalığıdır. 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r>
              <a:rPr lang="tr-TR" sz="2160" dirty="0"/>
              <a:t>Osteoporoz tedavisinde farmakolojik olmayan müdahaleler, kalsiyum ve D vitamini takviyesi, ağırlık taşıma egzersizi, sigarayı bırakma ve düşmeyi önleme stratejileri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37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Char char="•"/>
            </a:pPr>
            <a:r>
              <a:rPr lang="tr-TR" sz="2160" dirty="0"/>
              <a:t>Mevcut FDA onaylı farmakolojik tedavi seçenekleri, </a:t>
            </a:r>
            <a:r>
              <a:rPr lang="tr-TR" sz="2160" dirty="0" err="1"/>
              <a:t>bifosfonatlar</a:t>
            </a:r>
            <a:r>
              <a:rPr lang="tr-TR" sz="2160" dirty="0"/>
              <a:t>, nükleer faktör </a:t>
            </a:r>
            <a:r>
              <a:rPr lang="tr-TR" sz="2160" dirty="0" err="1"/>
              <a:t>kappa</a:t>
            </a:r>
            <a:r>
              <a:rPr lang="tr-TR" sz="2160" dirty="0"/>
              <a:t>-B </a:t>
            </a:r>
            <a:r>
              <a:rPr lang="tr-TR" sz="2160" dirty="0" err="1"/>
              <a:t>ligand</a:t>
            </a:r>
            <a:r>
              <a:rPr lang="tr-TR" sz="2160" dirty="0"/>
              <a:t> inhibitörü </a:t>
            </a:r>
            <a:r>
              <a:rPr lang="tr-TR" sz="2160" dirty="0" err="1"/>
              <a:t>denosumab</a:t>
            </a:r>
            <a:r>
              <a:rPr lang="tr-TR" sz="2160" dirty="0"/>
              <a:t> reseptör </a:t>
            </a:r>
            <a:r>
              <a:rPr lang="tr-TR" sz="2160" dirty="0" err="1"/>
              <a:t>aktivatörü</a:t>
            </a:r>
            <a:r>
              <a:rPr lang="tr-TR" sz="2160" dirty="0"/>
              <a:t>, </a:t>
            </a:r>
            <a:r>
              <a:rPr lang="tr-TR" sz="2160" dirty="0" err="1" smtClean="0"/>
              <a:t>östrojenler,SERM</a:t>
            </a:r>
            <a:r>
              <a:rPr lang="tr-TR" sz="2160" dirty="0" smtClean="0"/>
              <a:t> </a:t>
            </a:r>
            <a:r>
              <a:rPr lang="tr-TR" sz="2160" dirty="0"/>
              <a:t>veya </a:t>
            </a:r>
            <a:r>
              <a:rPr lang="tr-TR" sz="2160" dirty="0" err="1"/>
              <a:t>paratiroid</a:t>
            </a:r>
            <a:r>
              <a:rPr lang="tr-TR" sz="2160" dirty="0"/>
              <a:t> hormonu</a:t>
            </a:r>
            <a:endParaRPr sz="216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3b4b93b4b4_0_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23b4b93b4b4_0_6"/>
          <p:cNvSpPr txBox="1">
            <a:spLocks noGrp="1"/>
          </p:cNvSpPr>
          <p:nvPr>
            <p:ph type="body" idx="1"/>
          </p:nvPr>
        </p:nvSpPr>
        <p:spPr>
          <a:xfrm>
            <a:off x="457200" y="1768275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tr-TR" sz="2160" dirty="0"/>
              <a:t>6 </a:t>
            </a:r>
            <a:r>
              <a:rPr lang="tr-TR" sz="2160" dirty="0" err="1"/>
              <a:t>AE'den</a:t>
            </a:r>
            <a:r>
              <a:rPr lang="tr-TR" sz="2160" dirty="0"/>
              <a:t> 4'ünün muhtemelen çalışma ilacıyla ilişkili olduğu belirlendi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tr-TR" sz="2160" dirty="0" smtClean="0"/>
              <a:t>Vakaların her birinde hafif ve geçici ALT artışı</a:t>
            </a:r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endParaRPr lang="tr-TR" sz="2160" dirty="0" smtClean="0"/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tr-TR" sz="2160" dirty="0" smtClean="0"/>
              <a:t>Tek </a:t>
            </a:r>
            <a:r>
              <a:rPr lang="tr-TR" sz="2160" dirty="0"/>
              <a:t>başına </a:t>
            </a:r>
            <a:r>
              <a:rPr lang="tr-TR" sz="2160" dirty="0" err="1"/>
              <a:t>Raloksifen</a:t>
            </a:r>
            <a:r>
              <a:rPr lang="tr-TR" sz="2160" dirty="0"/>
              <a:t> uygulanmasını takiben </a:t>
            </a:r>
            <a:r>
              <a:rPr lang="tr-TR" sz="2160" dirty="0" smtClean="0"/>
              <a:t>baş </a:t>
            </a:r>
            <a:r>
              <a:rPr lang="tr-TR" sz="2160" dirty="0"/>
              <a:t>ağrısı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tr-TR" sz="2160" dirty="0"/>
              <a:t>Tek başına </a:t>
            </a:r>
            <a:r>
              <a:rPr lang="tr-TR" sz="2160" dirty="0" err="1"/>
              <a:t>Kolekalsiferol</a:t>
            </a:r>
            <a:r>
              <a:rPr lang="tr-TR" sz="2160" dirty="0"/>
              <a:t> uygulamasını takiben 1 </a:t>
            </a:r>
            <a:r>
              <a:rPr lang="tr-TR" sz="2160" dirty="0" err="1"/>
              <a:t>hiperkalsiüri</a:t>
            </a:r>
            <a:r>
              <a:rPr lang="tr-TR" sz="2160" dirty="0"/>
              <a:t> vakası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tr-TR" sz="2160" dirty="0"/>
              <a:t>Kombine tedavi uygulanmasından sonra 1 baş ağrısı vakası </a:t>
            </a:r>
            <a:endParaRPr sz="2160" dirty="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60" dirty="0"/>
          </a:p>
          <a:p>
            <a:pPr marL="342900" lvl="0" indent="-3225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tr-TR" sz="2160" dirty="0"/>
              <a:t>Tüm </a:t>
            </a:r>
            <a:r>
              <a:rPr lang="tr-TR" sz="2160" dirty="0" err="1"/>
              <a:t>AE'ler</a:t>
            </a:r>
            <a:r>
              <a:rPr lang="tr-TR" sz="2160" dirty="0"/>
              <a:t> geçiciydi ve </a:t>
            </a:r>
            <a:r>
              <a:rPr lang="tr-TR" sz="2160" dirty="0" err="1"/>
              <a:t>AE'leri</a:t>
            </a:r>
            <a:r>
              <a:rPr lang="tr-TR" sz="2160" dirty="0"/>
              <a:t> olan tüm gönüllüler herhangi bir ilaç kullanmadan iyileşti.</a:t>
            </a:r>
            <a:endParaRPr sz="2160" dirty="0"/>
          </a:p>
          <a:p>
            <a:pPr marL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018"/>
              <a:buNone/>
            </a:pPr>
            <a:endParaRPr sz="296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 dirty="0"/>
              <a:t>Tartışma</a:t>
            </a:r>
            <a:endParaRPr dirty="0"/>
          </a:p>
        </p:txBody>
      </p:sp>
      <p:sp>
        <p:nvSpPr>
          <p:cNvPr id="236" name="Google Shape;236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57" dirty="0"/>
          </a:p>
          <a:p>
            <a:pPr marL="342900" lvl="0" indent="-33723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tr-TR" sz="2600" dirty="0"/>
              <a:t>D vitamini eksikliği, </a:t>
            </a:r>
            <a:r>
              <a:rPr lang="tr-TR" sz="2600" dirty="0" err="1"/>
              <a:t>kolekalsiferolün</a:t>
            </a:r>
            <a:r>
              <a:rPr lang="tr-TR" sz="2600" dirty="0"/>
              <a:t> </a:t>
            </a:r>
            <a:r>
              <a:rPr lang="tr-TR" sz="2600" dirty="0" err="1"/>
              <a:t>farmakokinetik</a:t>
            </a:r>
            <a:r>
              <a:rPr lang="tr-TR" sz="2600" dirty="0"/>
              <a:t> profillerini etkileyebilse de, serum 25(OH)D seviyesi &gt;30 </a:t>
            </a:r>
            <a:r>
              <a:rPr lang="tr-TR" sz="2600" dirty="0" err="1"/>
              <a:t>ng</a:t>
            </a:r>
            <a:r>
              <a:rPr lang="tr-TR" sz="2600" dirty="0"/>
              <a:t>/</a:t>
            </a:r>
            <a:r>
              <a:rPr lang="tr-TR" sz="2600" dirty="0" err="1"/>
              <a:t>mL</a:t>
            </a:r>
            <a:r>
              <a:rPr lang="tr-TR" sz="2600" dirty="0"/>
              <a:t> olan gönüllüden oluşan sınırlı havuz nedeniyle, D vitamini eksikliği olan gönüllüler dışlanamadı. </a:t>
            </a:r>
            <a:endParaRPr sz="26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  <a:p>
            <a:pPr marL="342900" lvl="0" indent="-33723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tr-TR" sz="2600" dirty="0"/>
              <a:t>Güneşe maruz kalma veya diyet takviyesinden kaynaklanan D vitamini aktivasyonunu azaltmak için, güneşe maruz kalma, giyim, şapka ve güneş kremi ile sınırlandırıldı </a:t>
            </a:r>
            <a:endParaRPr sz="26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  <a:p>
            <a:pPr marL="342900" lvl="0" indent="-33723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tr-TR" sz="2600" dirty="0"/>
              <a:t>D vitamini açısından zengin gıdalar, D vitamini ile güçlendirilmiş gıdalar ve D vitamini ve kalsiyum takviyeleri yasaklandı.</a:t>
            </a:r>
            <a:endParaRPr sz="26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57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/>
              <a:t>Tartışma</a:t>
            </a:r>
            <a:endParaRPr/>
          </a:p>
        </p:txBody>
      </p:sp>
      <p:sp>
        <p:nvSpPr>
          <p:cNvPr id="242" name="Google Shape;242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3340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Başlangıca göre düzeltilmiş </a:t>
            </a:r>
            <a:r>
              <a:rPr lang="tr-TR" sz="2100" dirty="0" err="1"/>
              <a:t>kolekalsiferolün</a:t>
            </a:r>
            <a:r>
              <a:rPr lang="tr-TR" sz="2100" dirty="0"/>
              <a:t> EAA ve </a:t>
            </a:r>
            <a:r>
              <a:rPr lang="tr-TR" sz="2100" dirty="0" err="1"/>
              <a:t>Cmaks</a:t>
            </a:r>
            <a:r>
              <a:rPr lang="tr-TR" sz="2100" dirty="0"/>
              <a:t> için %90CI değerlerine göre </a:t>
            </a:r>
            <a:r>
              <a:rPr lang="tr-TR" sz="2100" dirty="0" err="1"/>
              <a:t>kolekalsiferolün</a:t>
            </a:r>
            <a:r>
              <a:rPr lang="tr-TR" sz="2100" dirty="0"/>
              <a:t> </a:t>
            </a:r>
            <a:r>
              <a:rPr lang="tr-TR" sz="2100" dirty="0" err="1"/>
              <a:t>farmakokinetiğinin</a:t>
            </a:r>
            <a:r>
              <a:rPr lang="tr-TR" sz="2100" dirty="0"/>
              <a:t> </a:t>
            </a:r>
            <a:r>
              <a:rPr lang="tr-TR" sz="2100" dirty="0" err="1"/>
              <a:t>raloksifen</a:t>
            </a:r>
            <a:r>
              <a:rPr lang="tr-TR" sz="2100" dirty="0"/>
              <a:t> ile birlikte uygulandığında önemli ölçüde etkilenmediğini gösterir. </a:t>
            </a:r>
            <a:endParaRPr sz="2100" dirty="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3340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err="1"/>
              <a:t>Raloksifen</a:t>
            </a:r>
            <a:r>
              <a:rPr lang="tr-TR" sz="2100" dirty="0"/>
              <a:t> için, EAA için %90CI değerlerine göre tedavi sırasında </a:t>
            </a:r>
            <a:r>
              <a:rPr lang="tr-TR" sz="2100" dirty="0" err="1"/>
              <a:t>raloksifen</a:t>
            </a:r>
            <a:r>
              <a:rPr lang="tr-TR" sz="2100" dirty="0"/>
              <a:t> </a:t>
            </a:r>
            <a:r>
              <a:rPr lang="tr-TR" sz="2100" dirty="0" err="1"/>
              <a:t>maruziyetinin</a:t>
            </a:r>
            <a:r>
              <a:rPr lang="tr-TR" sz="2100" dirty="0"/>
              <a:t> </a:t>
            </a:r>
            <a:r>
              <a:rPr lang="tr-TR" sz="2100" dirty="0" err="1"/>
              <a:t>kolekalsiferolden</a:t>
            </a:r>
            <a:r>
              <a:rPr lang="tr-TR" sz="2100" dirty="0"/>
              <a:t> önemli ölçüde etkilenmediğini gösterir.</a:t>
            </a:r>
            <a:endParaRPr sz="2100" dirty="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3b4b93b4b4_0_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733"/>
              <a:t>Tartışma</a:t>
            </a:r>
            <a:endParaRPr/>
          </a:p>
        </p:txBody>
      </p:sp>
      <p:sp>
        <p:nvSpPr>
          <p:cNvPr id="249" name="Google Shape;249;g23b4b93b4b4_0_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3401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tr-TR" sz="2100"/>
              <a:t>Raloksifenin Cmax'ındaki %90CI, 0.80 ila 1.25 aralığının biraz dışına düştü ve bu çalışmada kolekalsiferol içeren veya içermeyen raloksifenin Cmax'ının %13 azaldığını gösterdi. </a:t>
            </a:r>
            <a:endParaRPr sz="21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3401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tr-TR" sz="2100"/>
              <a:t>Raloksifen Cmaks'ı yüksek kişi içi değişkenliği dikkate alındığında,bu azalma klinik olarak anlamlı değildi.</a:t>
            </a:r>
            <a:endParaRPr sz="21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 dirty="0" smtClean="0"/>
              <a:t>Sonuç</a:t>
            </a:r>
            <a:endParaRPr dirty="0"/>
          </a:p>
        </p:txBody>
      </p:sp>
      <p:sp>
        <p:nvSpPr>
          <p:cNvPr id="255" name="Google Shape;255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Sonuç olarak, </a:t>
            </a:r>
            <a:r>
              <a:rPr lang="tr-TR" sz="2100" dirty="0" err="1"/>
              <a:t>raloksifen</a:t>
            </a:r>
            <a:r>
              <a:rPr lang="tr-TR" sz="2100" dirty="0"/>
              <a:t> ve </a:t>
            </a:r>
            <a:r>
              <a:rPr lang="tr-TR" sz="2100" dirty="0" err="1"/>
              <a:t>kolekalsiferolün</a:t>
            </a:r>
            <a:r>
              <a:rPr lang="tr-TR" sz="2100" dirty="0"/>
              <a:t> bireysel </a:t>
            </a:r>
            <a:r>
              <a:rPr lang="tr-TR" sz="2100" dirty="0" err="1"/>
              <a:t>farmakokinetiği</a:t>
            </a:r>
            <a:r>
              <a:rPr lang="tr-TR" sz="2100" dirty="0"/>
              <a:t>, bunların birlikte uygulanmasından etkilenmemiştir ve ciddi veya beklenmeyen </a:t>
            </a:r>
            <a:r>
              <a:rPr lang="tr-TR" sz="2100" dirty="0" err="1"/>
              <a:t>AE'ler</a:t>
            </a:r>
            <a:r>
              <a:rPr lang="tr-TR" sz="2100" dirty="0"/>
              <a:t> olmamıştır.</a:t>
            </a:r>
            <a:endParaRPr sz="2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261" name="Google Shape;261;p33"/>
          <p:cNvSpPr txBox="1">
            <a:spLocks noGrp="1"/>
          </p:cNvSpPr>
          <p:nvPr>
            <p:ph type="body" idx="1"/>
          </p:nvPr>
        </p:nvSpPr>
        <p:spPr>
          <a:xfrm>
            <a:off x="658900" y="18355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/>
              <a:t>                      TEŞEKKÜRLER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tr-TR"/>
              <a:t>Giriş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457200" y="1714501"/>
            <a:ext cx="8229600" cy="44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3644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Bir SERM olan </a:t>
            </a:r>
            <a:r>
              <a:rPr lang="tr-TR" sz="2100" dirty="0" err="1"/>
              <a:t>raloksifen</a:t>
            </a:r>
            <a:r>
              <a:rPr lang="tr-TR" sz="2100" dirty="0"/>
              <a:t> </a:t>
            </a:r>
            <a:r>
              <a:rPr lang="tr-TR" sz="2100" dirty="0" err="1"/>
              <a:t>hidroklorür</a:t>
            </a:r>
            <a:r>
              <a:rPr lang="tr-TR" sz="2100" dirty="0"/>
              <a:t>, </a:t>
            </a:r>
            <a:r>
              <a:rPr lang="tr-TR" sz="2100" dirty="0" err="1"/>
              <a:t>östrojenik</a:t>
            </a:r>
            <a:r>
              <a:rPr lang="tr-TR" sz="2100" dirty="0"/>
              <a:t> yollarda kemik ve </a:t>
            </a:r>
            <a:r>
              <a:rPr lang="tr-TR" sz="2100" dirty="0" err="1"/>
              <a:t>lipid</a:t>
            </a:r>
            <a:r>
              <a:rPr lang="tr-TR" sz="2100" dirty="0"/>
              <a:t> metabolizması üzerinde </a:t>
            </a:r>
            <a:r>
              <a:rPr lang="tr-TR" sz="2100" dirty="0" err="1"/>
              <a:t>agonistik</a:t>
            </a:r>
            <a:r>
              <a:rPr lang="tr-TR" sz="2100" dirty="0"/>
              <a:t> </a:t>
            </a:r>
            <a:r>
              <a:rPr lang="tr-TR" sz="2100" dirty="0" smtClean="0"/>
              <a:t>etki </a:t>
            </a:r>
            <a:r>
              <a:rPr lang="tr-TR" sz="2100" dirty="0" smtClean="0"/>
              <a:t>, </a:t>
            </a:r>
            <a:r>
              <a:rPr lang="tr-TR" sz="2100" dirty="0" err="1" smtClean="0"/>
              <a:t>endometrium</a:t>
            </a:r>
            <a:r>
              <a:rPr lang="tr-TR" sz="2100" dirty="0" smtClean="0"/>
              <a:t> </a:t>
            </a:r>
            <a:r>
              <a:rPr lang="tr-TR" sz="2100" dirty="0"/>
              <a:t>ve meme üzerinde </a:t>
            </a:r>
            <a:r>
              <a:rPr lang="tr-TR" sz="2100" dirty="0" err="1"/>
              <a:t>antagonistik</a:t>
            </a:r>
            <a:r>
              <a:rPr lang="tr-TR" sz="2100" dirty="0"/>
              <a:t> </a:t>
            </a:r>
            <a:r>
              <a:rPr lang="tr-TR" sz="2100" dirty="0" smtClean="0"/>
              <a:t>etki gösterir</a:t>
            </a:r>
            <a:r>
              <a:rPr lang="tr-TR" sz="2100" dirty="0"/>
              <a:t>. </a:t>
            </a: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3644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err="1"/>
              <a:t>Raloksifen</a:t>
            </a:r>
            <a:r>
              <a:rPr lang="tr-TR" sz="2100" dirty="0"/>
              <a:t>, </a:t>
            </a:r>
            <a:r>
              <a:rPr lang="tr-TR" sz="2100" dirty="0" err="1"/>
              <a:t>postmenopozal</a:t>
            </a:r>
            <a:r>
              <a:rPr lang="tr-TR" sz="2100" dirty="0"/>
              <a:t> osteoporozu önlemek ve tedavi etmek için, özellikle birincil amacı omurga kırığının azaltılması olan hastalarda birinci basamak tedavi olarak kullanılmıştır. </a:t>
            </a: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100" dirty="0"/>
              <a:t> </a:t>
            </a:r>
            <a:endParaRPr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tr-TR"/>
              <a:t>Giriş</a:t>
            </a:r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  <a:p>
            <a:pPr marL="342900" lvl="0" indent="-3644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/>
              <a:t>D3 Vitamini (</a:t>
            </a:r>
            <a:r>
              <a:rPr lang="tr-TR" sz="2100" dirty="0" err="1"/>
              <a:t>kolekalsiferol</a:t>
            </a:r>
            <a:r>
              <a:rPr lang="tr-TR" sz="2100" dirty="0"/>
              <a:t>), kalsiyum emiliminde ve kemik sağlığında önemli bir rol oynar ve yetersiz D vitamini seviyeleri, osteoporoz, kas zayıflığı, düşme ve kırılma gelişimi ile ilişkilendirilmiştir. </a:t>
            </a: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3ac27e957a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/>
              <a:t>Giriş</a:t>
            </a:r>
            <a:endParaRPr/>
          </a:p>
        </p:txBody>
      </p:sp>
      <p:sp>
        <p:nvSpPr>
          <p:cNvPr id="97" name="Google Shape;97;g23ac27e957a_0_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20"/>
              <a:buChar char="•"/>
            </a:pPr>
            <a:r>
              <a:rPr lang="tr-TR" sz="2120"/>
              <a:t>Bu çalışma, sağlıklı yetişkin erkek Koreli gönüllülerde raloksifen ve kolekalsiferol arasındaki olası farmakokinetik etkileşimleri değerlendirmeyi amaçladı. </a:t>
            </a:r>
            <a:endParaRPr sz="212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20"/>
          </a:p>
          <a:p>
            <a:pPr marL="34290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20"/>
              <a:buChar char="•"/>
            </a:pPr>
            <a:r>
              <a:rPr lang="tr-TR" sz="2120"/>
              <a:t>Yirmi denek, bu açık etiketli, randomize, tek dozlu, 3 periyodlu, 6 sekanslı, </a:t>
            </a:r>
            <a:endParaRPr sz="212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tr-TR" sz="2120"/>
              <a:t>çapraz faz 1 çalışmasını 14 günlük bir arınma periyoduyla tamamladı. </a:t>
            </a:r>
            <a:endParaRPr sz="212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20"/>
          </a:p>
          <a:p>
            <a:pPr marL="34290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20"/>
              <a:buChar char="•"/>
            </a:pPr>
            <a:r>
              <a:rPr lang="tr-TR" sz="2120"/>
              <a:t>Dozlamadan 20 saat önce dozlamadan 96 saat sonraya kadar seri kan örnekleri alındı. </a:t>
            </a:r>
            <a:endParaRPr sz="2120"/>
          </a:p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20"/>
          </a:p>
          <a:p>
            <a:pPr marL="342900" lvl="0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20"/>
              <a:buChar char="•"/>
            </a:pPr>
            <a:r>
              <a:rPr lang="tr-TR" sz="2120"/>
              <a:t>Raloksifen ve kolekalsiferolün plazma konsantrasyonları, tandem kütle spektrometresi ile yüksek performanslı sıvı kromatografisi için onaylanmış bir yöntem kullanılarak belirlendi.</a:t>
            </a:r>
            <a:endParaRPr sz="212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/>
              <a:t>Yöntem</a:t>
            </a: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Taramada, vücut ağırlığı ≥50 kg olan ve ideal vücut kütlelerinde olan &gt;19 yaşındaki sağlıklı Koreli erkek gönüllüler dahil edildi.</a:t>
            </a:r>
            <a:endParaRPr sz="210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3429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/>
              <a:t>İlk dozdan 10 gün önce ve deneme süresince kıyafet, kask ve güneş kremi giyerek güneşe maruz kalmamaları,D vitamini açısından zengin öğünler, D vitamini takviyeli gıdalar ve D vitamini haplarından uzak durmaları talimatı verildi.</a:t>
            </a:r>
            <a:endParaRPr sz="210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3ac27e957a_0_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/>
              <a:t>Yöntem</a:t>
            </a:r>
            <a:endParaRPr/>
          </a:p>
        </p:txBody>
      </p:sp>
      <p:sp>
        <p:nvSpPr>
          <p:cNvPr id="134" name="Google Shape;134;g23ac27e957a_0_12"/>
          <p:cNvSpPr txBox="1">
            <a:spLocks noGrp="1"/>
          </p:cNvSpPr>
          <p:nvPr>
            <p:ph type="body" idx="1"/>
          </p:nvPr>
        </p:nvSpPr>
        <p:spPr>
          <a:xfrm>
            <a:off x="457200" y="2003625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200" dirty="0"/>
              <a:t>Hariç tutma kriterleri:</a:t>
            </a:r>
            <a:endParaRPr sz="22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/>
          </a:p>
          <a:p>
            <a:pPr marL="342900" lvl="0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tr-TR" sz="2200" dirty="0"/>
              <a:t>Tıbbi hastalık öyküsü </a:t>
            </a:r>
            <a:endParaRPr sz="2200" dirty="0"/>
          </a:p>
          <a:p>
            <a:pPr marL="342900" lvl="0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tr-TR" sz="2200" dirty="0" err="1"/>
              <a:t>Raloksifen</a:t>
            </a:r>
            <a:r>
              <a:rPr lang="tr-TR" sz="2200" dirty="0"/>
              <a:t> veya </a:t>
            </a:r>
            <a:r>
              <a:rPr lang="tr-TR" sz="2200" dirty="0" err="1"/>
              <a:t>kolekalsiferole</a:t>
            </a:r>
            <a:r>
              <a:rPr lang="tr-TR" sz="2200" dirty="0"/>
              <a:t> aşırı duyarlılık öyküsü ilk dozdan önceki 1 ay içinde yüksek dozda D3 vitamini (&gt;50.000 IU) alma öyküsü</a:t>
            </a:r>
            <a:endParaRPr sz="2200" dirty="0"/>
          </a:p>
          <a:p>
            <a:pPr marL="342900" lvl="0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tr-TR" sz="2200" dirty="0"/>
              <a:t>Serum 25(OH)D3 düzeylerinin &gt;9 </a:t>
            </a:r>
            <a:r>
              <a:rPr lang="tr-TR" sz="2200" dirty="0" err="1"/>
              <a:t>ng</a:t>
            </a:r>
            <a:r>
              <a:rPr lang="tr-TR" sz="2200" dirty="0"/>
              <a:t>/</a:t>
            </a:r>
            <a:r>
              <a:rPr lang="tr-TR" sz="2200" dirty="0" err="1"/>
              <a:t>mL</a:t>
            </a:r>
            <a:r>
              <a:rPr lang="tr-TR" sz="2200" dirty="0"/>
              <a:t> </a:t>
            </a:r>
            <a:r>
              <a:rPr lang="tr-TR" sz="2200" dirty="0" smtClean="0"/>
              <a:t>varlığı</a:t>
            </a:r>
            <a:endParaRPr sz="2200" dirty="0"/>
          </a:p>
          <a:p>
            <a:pPr marL="342900" lvl="0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tr-TR" sz="2200" dirty="0"/>
              <a:t>Serum fosfor düzeylerinin referans değerden yüksek olması</a:t>
            </a:r>
            <a:endParaRPr sz="2200" dirty="0"/>
          </a:p>
          <a:p>
            <a:pPr marL="342900" lvl="0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tr-TR" sz="2200" dirty="0"/>
              <a:t>Serum alkalin </a:t>
            </a:r>
            <a:r>
              <a:rPr lang="tr-TR" sz="2200" dirty="0" err="1"/>
              <a:t>fosfataz</a:t>
            </a:r>
            <a:r>
              <a:rPr lang="tr-TR" sz="2200" dirty="0"/>
              <a:t> düzeylerinin normalin üst sınırının ≥2 katı olması</a:t>
            </a:r>
            <a:endParaRPr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/>
              <a:t>Yöntem</a:t>
            </a:r>
            <a:endParaRPr/>
          </a:p>
        </p:txBody>
      </p:sp>
      <p:sp>
        <p:nvSpPr>
          <p:cNvPr id="140" name="Google Shape;140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lvl="0" indent="-3240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4"/>
              <a:buChar char="•"/>
            </a:pPr>
            <a:r>
              <a:rPr lang="tr-TR" sz="2183" dirty="0"/>
              <a:t>Her katılımcı, her dönemde 3 tek doz terapiden </a:t>
            </a:r>
            <a:r>
              <a:rPr lang="tr-TR" sz="2183" dirty="0" smtClean="0"/>
              <a:t>bir</a:t>
            </a:r>
            <a:r>
              <a:rPr lang="tr-TR" sz="2183" dirty="0" smtClean="0"/>
              <a:t>ini </a:t>
            </a:r>
            <a:r>
              <a:rPr lang="tr-TR" sz="2183" dirty="0"/>
              <a:t>aldı: </a:t>
            </a:r>
            <a:endParaRPr sz="2183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83" dirty="0"/>
          </a:p>
          <a:p>
            <a:pPr marL="342900" lvl="0" indent="-3240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4"/>
              <a:buChar char="•"/>
            </a:pPr>
            <a:r>
              <a:rPr lang="tr-TR" sz="2183" dirty="0"/>
              <a:t>Tek başına 2000 IU </a:t>
            </a:r>
            <a:r>
              <a:rPr lang="tr-TR" sz="2183" dirty="0" err="1"/>
              <a:t>kolekalsiferol</a:t>
            </a:r>
            <a:r>
              <a:rPr lang="tr-TR" sz="2183" dirty="0"/>
              <a:t> (tedavi A</a:t>
            </a:r>
            <a:r>
              <a:rPr lang="tr-TR" sz="2183" dirty="0" smtClean="0"/>
              <a:t>)</a:t>
            </a:r>
            <a:endParaRPr sz="2183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83" dirty="0"/>
          </a:p>
          <a:p>
            <a:pPr marL="342900" lvl="0" indent="-3240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4"/>
              <a:buChar char="•"/>
            </a:pPr>
            <a:r>
              <a:rPr lang="tr-TR" sz="2183" dirty="0" err="1"/>
              <a:t>Tekbaşına</a:t>
            </a:r>
            <a:r>
              <a:rPr lang="tr-TR" sz="2183" dirty="0"/>
              <a:t> 60 mg </a:t>
            </a:r>
            <a:r>
              <a:rPr lang="tr-TR" sz="2183" dirty="0" err="1"/>
              <a:t>raloksifen</a:t>
            </a:r>
            <a:r>
              <a:rPr lang="tr-TR" sz="2183" dirty="0"/>
              <a:t> (tedavi B</a:t>
            </a:r>
            <a:r>
              <a:rPr lang="tr-TR" sz="2183" dirty="0" smtClean="0"/>
              <a:t>)</a:t>
            </a:r>
            <a:endParaRPr sz="2183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83" dirty="0"/>
          </a:p>
          <a:p>
            <a:pPr marL="342900" lvl="0" indent="-3240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4"/>
              <a:buChar char="•"/>
            </a:pPr>
            <a:r>
              <a:rPr lang="tr-TR" sz="2183" dirty="0"/>
              <a:t>2000 IU </a:t>
            </a:r>
            <a:r>
              <a:rPr lang="tr-TR" sz="2183" dirty="0" err="1"/>
              <a:t>kolekalsiferol</a:t>
            </a:r>
            <a:r>
              <a:rPr lang="tr-TR" sz="2183" dirty="0"/>
              <a:t> ve 60 mg </a:t>
            </a:r>
            <a:r>
              <a:rPr lang="tr-TR" sz="2183" dirty="0" err="1"/>
              <a:t>raloksifen</a:t>
            </a:r>
            <a:r>
              <a:rPr lang="tr-TR" sz="2183" dirty="0"/>
              <a:t> kombine (tedavi C)</a:t>
            </a:r>
            <a:endParaRPr sz="2183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83" dirty="0"/>
          </a:p>
          <a:p>
            <a:pPr marL="342900" lvl="0" indent="-3240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4"/>
              <a:buChar char="•"/>
            </a:pPr>
            <a:r>
              <a:rPr lang="tr-TR" sz="2183" dirty="0"/>
              <a:t>Her biri 3 terapinin tümünü içeren 6 terapi dizisinden (ABC, ACB, BAC, BCA, CAB ve CBA) birine rastgele atandı. </a:t>
            </a:r>
            <a:endParaRPr sz="2183" dirty="0"/>
          </a:p>
          <a:p>
            <a:pPr marL="342900" lvl="0" indent="-34949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84"/>
              <a:buChar char="•"/>
            </a:pPr>
            <a:r>
              <a:rPr lang="tr-TR" sz="2183" dirty="0" err="1"/>
              <a:t>Dozlama</a:t>
            </a:r>
            <a:r>
              <a:rPr lang="tr-TR" sz="2183" dirty="0"/>
              <a:t> aralıkları arasında en az 14 gün arınma oluştu</a:t>
            </a:r>
            <a:r>
              <a:rPr lang="tr-TR" sz="2583" dirty="0"/>
              <a:t>.</a:t>
            </a:r>
            <a:endParaRPr sz="2583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tr-TR" sz="4455"/>
              <a:t>Yöntem</a:t>
            </a:r>
            <a:endParaRPr sz="3955"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  <a:p>
            <a:pPr marL="342900" lvl="0" indent="-3200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endParaRPr lang="tr-TR" sz="2100" dirty="0" smtClean="0"/>
          </a:p>
          <a:p>
            <a:pPr marL="342900" lvl="0" indent="-3200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tr-TR" sz="2100" dirty="0" smtClean="0"/>
              <a:t>Tüm </a:t>
            </a:r>
            <a:r>
              <a:rPr lang="tr-TR" sz="2100" dirty="0"/>
              <a:t>bireylere araştırma ilaçları 150 </a:t>
            </a:r>
            <a:r>
              <a:rPr lang="tr-TR" sz="2100" dirty="0" err="1"/>
              <a:t>mL</a:t>
            </a:r>
            <a:r>
              <a:rPr lang="tr-TR" sz="2100" dirty="0"/>
              <a:t> su ile en az 10 saat aç bırakılarak verildi.</a:t>
            </a:r>
            <a:endParaRPr sz="2100" dirty="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342900" lvl="0" indent="-2882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tr-TR" sz="2100" dirty="0" err="1"/>
              <a:t>Dozlamadan</a:t>
            </a:r>
            <a:r>
              <a:rPr lang="tr-TR" sz="2100" dirty="0"/>
              <a:t> 2 saat sonra su </a:t>
            </a:r>
            <a:r>
              <a:rPr lang="tr-TR" sz="2100" dirty="0" smtClean="0"/>
              <a:t>, </a:t>
            </a:r>
            <a:r>
              <a:rPr lang="tr-TR" sz="2100" dirty="0" smtClean="0"/>
              <a:t>4 </a:t>
            </a:r>
            <a:r>
              <a:rPr lang="tr-TR" sz="2100" dirty="0"/>
              <a:t>saat sonra gıda tüketimi yasaklandı. </a:t>
            </a:r>
            <a:endParaRPr sz="2100" dirty="0"/>
          </a:p>
          <a:p>
            <a:pPr marL="3429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1261</Words>
  <Application>Microsoft Office PowerPoint</Application>
  <PresentationFormat>Ekran Gösterisi (4:3)</PresentationFormat>
  <Paragraphs>163</Paragraphs>
  <Slides>25</Slides>
  <Notes>25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8" baseType="lpstr">
      <vt:lpstr>Arial</vt:lpstr>
      <vt:lpstr>Calibri</vt:lpstr>
      <vt:lpstr>Ofis Teması</vt:lpstr>
      <vt:lpstr>PowerPoint Sunusu</vt:lpstr>
      <vt:lpstr>Giriş</vt:lpstr>
      <vt:lpstr>Giriş</vt:lpstr>
      <vt:lpstr>Giriş</vt:lpstr>
      <vt:lpstr>Giriş</vt:lpstr>
      <vt:lpstr>Yöntem</vt:lpstr>
      <vt:lpstr>Yöntem</vt:lpstr>
      <vt:lpstr>Yöntem</vt:lpstr>
      <vt:lpstr>Yöntem</vt:lpstr>
      <vt:lpstr>Raloksifen ve Kolekalsiferol Kantifikasyonu</vt:lpstr>
      <vt:lpstr>PowerPoint Sunusu</vt:lpstr>
      <vt:lpstr>İstatistiksel Analiz</vt:lpstr>
      <vt:lpstr>PowerPoint Sunusu</vt:lpstr>
      <vt:lpstr>Bulgular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Tartışma</vt:lpstr>
      <vt:lpstr>Tartışma</vt:lpstr>
      <vt:lpstr>Tartışma</vt:lpstr>
      <vt:lpstr>Sonuç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lenovo</cp:lastModifiedBy>
  <cp:revision>7</cp:revision>
  <dcterms:created xsi:type="dcterms:W3CDTF">2023-04-26T07:31:26Z</dcterms:created>
  <dcterms:modified xsi:type="dcterms:W3CDTF">2023-05-02T06:26:05Z</dcterms:modified>
</cp:coreProperties>
</file>