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420" r:id="rId2"/>
    <p:sldId id="421" r:id="rId3"/>
    <p:sldId id="422" r:id="rId4"/>
    <p:sldId id="312" r:id="rId5"/>
    <p:sldId id="309" r:id="rId6"/>
    <p:sldId id="418" r:id="rId7"/>
    <p:sldId id="424" r:id="rId8"/>
    <p:sldId id="311" r:id="rId9"/>
    <p:sldId id="313" r:id="rId10"/>
    <p:sldId id="315" r:id="rId11"/>
    <p:sldId id="369" r:id="rId12"/>
    <p:sldId id="314" r:id="rId13"/>
    <p:sldId id="366" r:id="rId14"/>
    <p:sldId id="316" r:id="rId15"/>
    <p:sldId id="370" r:id="rId16"/>
    <p:sldId id="371" r:id="rId17"/>
    <p:sldId id="372" r:id="rId18"/>
    <p:sldId id="317" r:id="rId19"/>
    <p:sldId id="318" r:id="rId20"/>
    <p:sldId id="374" r:id="rId21"/>
    <p:sldId id="375" r:id="rId22"/>
    <p:sldId id="373" r:id="rId23"/>
    <p:sldId id="319" r:id="rId24"/>
    <p:sldId id="320" r:id="rId25"/>
    <p:sldId id="321" r:id="rId26"/>
    <p:sldId id="322" r:id="rId27"/>
    <p:sldId id="425" r:id="rId28"/>
    <p:sldId id="323" r:id="rId29"/>
    <p:sldId id="324" r:id="rId30"/>
    <p:sldId id="325" r:id="rId31"/>
    <p:sldId id="326" r:id="rId32"/>
    <p:sldId id="327" r:id="rId33"/>
    <p:sldId id="376" r:id="rId34"/>
    <p:sldId id="329" r:id="rId35"/>
    <p:sldId id="330" r:id="rId36"/>
    <p:sldId id="331" r:id="rId37"/>
    <p:sldId id="377" r:id="rId38"/>
    <p:sldId id="332" r:id="rId39"/>
    <p:sldId id="378" r:id="rId40"/>
    <p:sldId id="333" r:id="rId41"/>
    <p:sldId id="379" r:id="rId42"/>
    <p:sldId id="334" r:id="rId43"/>
    <p:sldId id="380" r:id="rId44"/>
    <p:sldId id="335" r:id="rId45"/>
    <p:sldId id="336" r:id="rId46"/>
    <p:sldId id="381" r:id="rId47"/>
    <p:sldId id="338" r:id="rId48"/>
    <p:sldId id="337" r:id="rId49"/>
    <p:sldId id="382" r:id="rId50"/>
    <p:sldId id="340" r:id="rId51"/>
    <p:sldId id="341" r:id="rId52"/>
    <p:sldId id="383" r:id="rId53"/>
    <p:sldId id="342" r:id="rId54"/>
    <p:sldId id="384" r:id="rId55"/>
    <p:sldId id="343" r:id="rId56"/>
    <p:sldId id="385" r:id="rId57"/>
    <p:sldId id="344" r:id="rId58"/>
    <p:sldId id="386" r:id="rId59"/>
    <p:sldId id="387" r:id="rId60"/>
    <p:sldId id="346" r:id="rId61"/>
    <p:sldId id="347" r:id="rId62"/>
    <p:sldId id="388" r:id="rId63"/>
    <p:sldId id="348" r:id="rId64"/>
    <p:sldId id="349" r:id="rId65"/>
    <p:sldId id="389" r:id="rId66"/>
    <p:sldId id="350" r:id="rId67"/>
    <p:sldId id="351" r:id="rId68"/>
    <p:sldId id="352" r:id="rId69"/>
    <p:sldId id="390" r:id="rId70"/>
    <p:sldId id="353" r:id="rId71"/>
    <p:sldId id="391" r:id="rId72"/>
    <p:sldId id="392" r:id="rId73"/>
    <p:sldId id="354" r:id="rId74"/>
    <p:sldId id="393" r:id="rId75"/>
    <p:sldId id="355" r:id="rId76"/>
    <p:sldId id="426" r:id="rId77"/>
    <p:sldId id="356" r:id="rId78"/>
    <p:sldId id="357" r:id="rId79"/>
    <p:sldId id="358" r:id="rId80"/>
    <p:sldId id="394" r:id="rId81"/>
    <p:sldId id="359" r:id="rId82"/>
    <p:sldId id="427" r:id="rId83"/>
    <p:sldId id="360" r:id="rId84"/>
    <p:sldId id="361" r:id="rId85"/>
    <p:sldId id="362" r:id="rId86"/>
    <p:sldId id="363" r:id="rId87"/>
    <p:sldId id="428" r:id="rId88"/>
    <p:sldId id="423" r:id="rId89"/>
    <p:sldId id="429" r:id="rId90"/>
    <p:sldId id="397" r:id="rId91"/>
    <p:sldId id="419" r:id="rId9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2031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538B-473B-4EC4-A31B-DB15ADCF76D9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FC265-5DF7-4325-A880-C0DA79E305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19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3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peripartum</a:t>
            </a:r>
            <a:r>
              <a:rPr lang="tr-TR" dirty="0"/>
              <a:t> dönemde</a:t>
            </a:r>
            <a:r>
              <a:rPr lang="tr-TR" dirty="0">
                <a:solidFill>
                  <a:srgbClr val="FF0000"/>
                </a:solidFill>
              </a:rPr>
              <a:t> (doğum öncesi ve doğum sonrası beş günlük dönemde)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28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Genital</a:t>
            </a:r>
            <a:r>
              <a:rPr lang="tr-TR" dirty="0"/>
              <a:t> bölgede </a:t>
            </a:r>
            <a:r>
              <a:rPr lang="tr-TR" dirty="0">
                <a:solidFill>
                  <a:srgbClr val="FF0000"/>
                </a:solidFill>
              </a:rPr>
              <a:t>(en sık </a:t>
            </a:r>
            <a:r>
              <a:rPr lang="tr-TR" dirty="0" err="1">
                <a:solidFill>
                  <a:srgbClr val="FF0000"/>
                </a:solidFill>
              </a:rPr>
              <a:t>serviksde</a:t>
            </a:r>
            <a:r>
              <a:rPr lang="tr-TR" dirty="0">
                <a:solidFill>
                  <a:srgbClr val="FF0000"/>
                </a:solidFill>
              </a:rPr>
              <a:t> olur) </a:t>
            </a:r>
            <a:r>
              <a:rPr lang="tr-TR" dirty="0"/>
              <a:t>aktif </a:t>
            </a:r>
            <a:r>
              <a:rPr lang="tr-TR" dirty="0" err="1"/>
              <a:t>herpes</a:t>
            </a:r>
            <a:r>
              <a:rPr lang="tr-TR" dirty="0"/>
              <a:t> lezyonu olanlarda </a:t>
            </a:r>
            <a:r>
              <a:rPr lang="tr-TR" dirty="0" err="1"/>
              <a:t>antiviral</a:t>
            </a:r>
            <a:r>
              <a:rPr lang="tr-TR" dirty="0"/>
              <a:t> tedavi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asiklovir</a:t>
            </a:r>
            <a:r>
              <a:rPr lang="tr-TR" dirty="0">
                <a:solidFill>
                  <a:srgbClr val="FF0000"/>
                </a:solidFill>
              </a:rPr>
              <a:t> veya </a:t>
            </a:r>
            <a:r>
              <a:rPr lang="tr-TR" dirty="0" err="1">
                <a:solidFill>
                  <a:srgbClr val="FF0000"/>
                </a:solidFill>
              </a:rPr>
              <a:t>valasiklovir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/>
              <a:t>+ </a:t>
            </a:r>
            <a:r>
              <a:rPr lang="tr-TR" dirty="0" err="1"/>
              <a:t>sezeryan</a:t>
            </a:r>
            <a:r>
              <a:rPr lang="tr-TR" dirty="0"/>
              <a:t>; olmayanlar da ise doğum vajinal yolla yaptırılır.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78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( TPHA, FTA-ABS) . </a:t>
            </a:r>
            <a:r>
              <a:rPr lang="tr-TR" dirty="0" err="1">
                <a:solidFill>
                  <a:srgbClr val="FF0000"/>
                </a:solidFill>
              </a:rPr>
              <a:t>Treponema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pallidum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Hemaglütinasyon</a:t>
            </a:r>
            <a:r>
              <a:rPr lang="tr-TR" dirty="0">
                <a:solidFill>
                  <a:srgbClr val="FF0000"/>
                </a:solidFill>
              </a:rPr>
              <a:t> Testi </a:t>
            </a:r>
          </a:p>
          <a:p>
            <a:r>
              <a:rPr lang="tr-TR" dirty="0">
                <a:solidFill>
                  <a:srgbClr val="FF0000"/>
                </a:solidFill>
              </a:rPr>
              <a:t> Floresan </a:t>
            </a:r>
            <a:r>
              <a:rPr lang="tr-TR" dirty="0" err="1">
                <a:solidFill>
                  <a:srgbClr val="FF0000"/>
                </a:solidFill>
              </a:rPr>
              <a:t>Treponemal</a:t>
            </a:r>
            <a:r>
              <a:rPr lang="tr-TR" dirty="0">
                <a:solidFill>
                  <a:srgbClr val="FF0000"/>
                </a:solidFill>
              </a:rPr>
              <a:t> Antikor </a:t>
            </a:r>
            <a:r>
              <a:rPr lang="tr-TR" dirty="0" err="1">
                <a:solidFill>
                  <a:srgbClr val="FF0000"/>
                </a:solidFill>
              </a:rPr>
              <a:t>absorpsiyon</a:t>
            </a:r>
            <a:r>
              <a:rPr lang="tr-TR" dirty="0">
                <a:solidFill>
                  <a:srgbClr val="FF0000"/>
                </a:solidFill>
              </a:rPr>
              <a:t> testi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19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İdrar kültüründe &gt; 10</a:t>
            </a:r>
            <a:r>
              <a:rPr lang="tr-TR" baseline="30000" dirty="0"/>
              <a:t>5</a:t>
            </a:r>
            <a:r>
              <a:rPr lang="tr-TR" dirty="0"/>
              <a:t> </a:t>
            </a:r>
            <a:r>
              <a:rPr lang="tr-TR" dirty="0" err="1"/>
              <a:t>cfu</a:t>
            </a:r>
            <a:r>
              <a:rPr lang="tr-TR" dirty="0"/>
              <a:t>/Ml ;idrar örneğinde bakteri veya idrar </a:t>
            </a:r>
            <a:r>
              <a:rPr lang="tr-TR" dirty="0" err="1"/>
              <a:t>strick</a:t>
            </a:r>
            <a:r>
              <a:rPr lang="tr-TR" dirty="0"/>
              <a:t> testinde lökosit, </a:t>
            </a:r>
            <a:r>
              <a:rPr lang="tr-TR" dirty="0" err="1"/>
              <a:t>nitrit</a:t>
            </a:r>
            <a:r>
              <a:rPr lang="tr-TR" dirty="0"/>
              <a:t> yada her ikisinin pozitif olması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3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CFU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Coloni-Forming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Units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FC265-5DF7-4325-A880-C0DA79E30548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990656" cy="1944215"/>
          </a:xfrm>
        </p:spPr>
        <p:txBody>
          <a:bodyPr>
            <a:normAutofit/>
          </a:bodyPr>
          <a:lstStyle/>
          <a:p>
            <a:r>
              <a:rPr lang="tr-TR" dirty="0"/>
              <a:t>GEBELİKTE ENFEKSİYON HASTALIKLARI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KTÜ Aile Hekimliği ABD</a:t>
            </a:r>
          </a:p>
          <a:p>
            <a:r>
              <a:rPr lang="tr-TR" dirty="0"/>
              <a:t>Dr. Abdul Vahap BİR</a:t>
            </a:r>
          </a:p>
          <a:p>
            <a:r>
              <a:rPr lang="tr-TR" dirty="0"/>
              <a:t>22.03.2022</a:t>
            </a:r>
          </a:p>
        </p:txBody>
      </p:sp>
    </p:spTree>
    <p:extLst>
      <p:ext uri="{BB962C8B-B14F-4D97-AF65-F5344CB8AC3E}">
        <p14:creationId xmlns:p14="http://schemas.microsoft.com/office/powerpoint/2010/main" val="18147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Toksoplazmoz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Toxoplasma</a:t>
            </a:r>
            <a:r>
              <a:rPr lang="tr-TR" sz="2400" dirty="0"/>
              <a:t> </a:t>
            </a:r>
            <a:r>
              <a:rPr lang="tr-TR" sz="2400" dirty="0" err="1"/>
              <a:t>gondii</a:t>
            </a:r>
            <a:r>
              <a:rPr lang="tr-TR" sz="2400" dirty="0"/>
              <a:t> isimli bir </a:t>
            </a:r>
            <a:r>
              <a:rPr lang="tr-TR" sz="2400" dirty="0" err="1"/>
              <a:t>protozoonun</a:t>
            </a:r>
            <a:r>
              <a:rPr lang="tr-TR" sz="2400" dirty="0"/>
              <a:t> doku </a:t>
            </a:r>
            <a:r>
              <a:rPr lang="tr-TR" sz="2400" dirty="0" err="1"/>
              <a:t>kistlerininin</a:t>
            </a:r>
            <a:r>
              <a:rPr lang="tr-TR" sz="2400" dirty="0"/>
              <a:t> veya </a:t>
            </a:r>
            <a:r>
              <a:rPr lang="tr-TR" sz="2400" dirty="0" err="1"/>
              <a:t>ookistlerinin</a:t>
            </a:r>
            <a:r>
              <a:rPr lang="tr-TR" sz="2400" dirty="0"/>
              <a:t> oral alınmasıyla bulaşmaktadır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Gebelik döneminde akut </a:t>
            </a:r>
            <a:r>
              <a:rPr lang="tr-TR" sz="2400" dirty="0" err="1"/>
              <a:t>toksoplazmoz</a:t>
            </a:r>
            <a:r>
              <a:rPr lang="tr-TR" sz="2400" dirty="0"/>
              <a:t> görülme sıklığı ∼%0.1’dir. </a:t>
            </a:r>
          </a:p>
          <a:p>
            <a:endParaRPr lang="tr-TR" sz="2400" dirty="0"/>
          </a:p>
          <a:p>
            <a:r>
              <a:rPr lang="tr-TR" sz="2400" dirty="0"/>
              <a:t>Gebelikte geçirilen </a:t>
            </a:r>
            <a:r>
              <a:rPr lang="tr-TR" sz="2400" dirty="0" err="1"/>
              <a:t>primer</a:t>
            </a:r>
            <a:r>
              <a:rPr lang="tr-TR" sz="2400" dirty="0"/>
              <a:t> enfeksiyon sonucu </a:t>
            </a:r>
            <a:r>
              <a:rPr lang="tr-TR" sz="2400" dirty="0" err="1"/>
              <a:t>fetus</a:t>
            </a:r>
            <a:r>
              <a:rPr lang="tr-TR" sz="2400" dirty="0"/>
              <a:t> ∼%30 oranında </a:t>
            </a:r>
            <a:r>
              <a:rPr lang="tr-TR" sz="2400" dirty="0" err="1"/>
              <a:t>enfekte</a:t>
            </a:r>
            <a:r>
              <a:rPr lang="tr-TR" sz="2400" dirty="0"/>
              <a:t> olur.</a:t>
            </a:r>
          </a:p>
        </p:txBody>
      </p:sp>
    </p:spTree>
    <p:extLst>
      <p:ext uri="{BB962C8B-B14F-4D97-AF65-F5344CB8AC3E}">
        <p14:creationId xmlns:p14="http://schemas.microsoft.com/office/powerpoint/2010/main" val="189391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09563"/>
            <a:ext cx="83248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5976" y="510208"/>
            <a:ext cx="2160240" cy="3744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bradizoitler</a:t>
            </a:r>
            <a:r>
              <a:rPr kumimoji="0" lang="tr-TR" sz="13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 içeren doku kistleri</a:t>
            </a:r>
            <a:r>
              <a:rPr kumimoji="0" lang="tr-T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92817" y="1442650"/>
            <a:ext cx="791948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r-TR" sz="1300" b="1" dirty="0" err="1"/>
              <a:t>Fekal</a:t>
            </a:r>
            <a:r>
              <a:rPr lang="tr-TR" sz="1300" b="1" dirty="0"/>
              <a:t> </a:t>
            </a:r>
          </a:p>
          <a:p>
            <a:pPr algn="ctr"/>
            <a:r>
              <a:rPr lang="tr-TR" sz="1300" b="1" dirty="0" err="1"/>
              <a:t>ookistler</a:t>
            </a:r>
            <a:endParaRPr lang="tr-TR" sz="1300" b="1" dirty="0"/>
          </a:p>
        </p:txBody>
      </p:sp>
      <p:sp>
        <p:nvSpPr>
          <p:cNvPr id="6" name="Dikdörtgen 5"/>
          <p:cNvSpPr/>
          <p:nvPr/>
        </p:nvSpPr>
        <p:spPr>
          <a:xfrm>
            <a:off x="4811518" y="1150262"/>
            <a:ext cx="607602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sz="1300" b="1" dirty="0" err="1"/>
              <a:t>ookist</a:t>
            </a:r>
            <a:endParaRPr lang="tr-TR" sz="1300" b="1" dirty="0"/>
          </a:p>
        </p:txBody>
      </p:sp>
      <p:sp>
        <p:nvSpPr>
          <p:cNvPr id="7" name="Dikdörtgen 6"/>
          <p:cNvSpPr/>
          <p:nvPr/>
        </p:nvSpPr>
        <p:spPr>
          <a:xfrm>
            <a:off x="723561" y="1442648"/>
            <a:ext cx="1512168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300" b="1" dirty="0" err="1"/>
              <a:t>Ookist</a:t>
            </a:r>
            <a:r>
              <a:rPr lang="tr-TR" sz="1300" b="1" dirty="0"/>
              <a:t> içeren kedi kumu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11560" y="2492896"/>
            <a:ext cx="1114216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sz="1300" b="1" dirty="0"/>
              <a:t>1-2 gün sonra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306939" y="1311815"/>
            <a:ext cx="1944216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1300" b="1" dirty="0"/>
              <a:t>hayvanlar tarafından alınan oositler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115319" y="2789154"/>
            <a:ext cx="8248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b="1" dirty="0"/>
              <a:t>hayvanlar tarafından alınan oositler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123728" y="2630447"/>
            <a:ext cx="1080120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1300" b="1" dirty="0" err="1"/>
              <a:t>Yıknamamış</a:t>
            </a:r>
            <a:r>
              <a:rPr lang="tr-TR" sz="1300" b="1" dirty="0"/>
              <a:t> meyve sebzelerdeki </a:t>
            </a:r>
            <a:r>
              <a:rPr lang="tr-TR" sz="1300" b="1" dirty="0" err="1"/>
              <a:t>ookistler</a:t>
            </a:r>
            <a:endParaRPr lang="tr-TR" sz="1300" b="1" dirty="0"/>
          </a:p>
        </p:txBody>
      </p:sp>
      <p:sp>
        <p:nvSpPr>
          <p:cNvPr id="12" name="Dikdörtgen 11"/>
          <p:cNvSpPr/>
          <p:nvPr/>
        </p:nvSpPr>
        <p:spPr>
          <a:xfrm>
            <a:off x="6084169" y="1975155"/>
            <a:ext cx="265025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b="1" dirty="0" err="1"/>
              <a:t>Ookistlerle</a:t>
            </a:r>
            <a:r>
              <a:rPr lang="tr-TR" sz="1200" b="1" dirty="0"/>
              <a:t> </a:t>
            </a:r>
            <a:r>
              <a:rPr lang="tr-TR" sz="1200" b="1" dirty="0" err="1"/>
              <a:t>kontamine</a:t>
            </a:r>
            <a:r>
              <a:rPr lang="tr-TR" sz="1200" b="1" dirty="0"/>
              <a:t> toprak, su, çim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942261" y="3933056"/>
            <a:ext cx="2792164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300" b="1" dirty="0"/>
              <a:t>az pişmiş veya çiğ etlerde </a:t>
            </a:r>
            <a:r>
              <a:rPr lang="tr-TR" sz="1300" b="1" dirty="0" err="1"/>
              <a:t>bradizoit</a:t>
            </a:r>
            <a:r>
              <a:rPr lang="tr-TR" sz="1300" b="1" dirty="0"/>
              <a:t> içeren doku kistleri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824469" y="5517232"/>
            <a:ext cx="2792164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300" b="1" dirty="0"/>
              <a:t>doku kistlerinde </a:t>
            </a:r>
            <a:r>
              <a:rPr lang="tr-TR" sz="1300" b="1" dirty="0" err="1"/>
              <a:t>bradizoit</a:t>
            </a:r>
            <a:r>
              <a:rPr lang="tr-TR" sz="1300" b="1" dirty="0"/>
              <a:t> içeren organlar veya </a:t>
            </a:r>
            <a:r>
              <a:rPr lang="tr-TR" sz="1300" b="1" dirty="0" err="1"/>
              <a:t>takizoid</a:t>
            </a:r>
            <a:r>
              <a:rPr lang="tr-TR" sz="1300" b="1" dirty="0"/>
              <a:t> içeren kan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998723" y="5170983"/>
            <a:ext cx="1205126" cy="692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300" b="1" dirty="0" err="1"/>
              <a:t>Takizoidlerin</a:t>
            </a:r>
            <a:r>
              <a:rPr lang="tr-TR" sz="1300" b="1" dirty="0"/>
              <a:t> plasentayla </a:t>
            </a:r>
            <a:r>
              <a:rPr lang="tr-TR" sz="1300" b="1" dirty="0" err="1"/>
              <a:t>fetusa</a:t>
            </a:r>
            <a:r>
              <a:rPr lang="tr-TR" sz="1300" b="1" dirty="0"/>
              <a:t> </a:t>
            </a:r>
            <a:r>
              <a:rPr lang="tr-TR" sz="1300" b="1" dirty="0" err="1"/>
              <a:t>geşmesi</a:t>
            </a:r>
            <a:endParaRPr lang="tr-TR" sz="1300" b="1" dirty="0"/>
          </a:p>
        </p:txBody>
      </p:sp>
      <p:sp>
        <p:nvSpPr>
          <p:cNvPr id="17" name="Dikdörtgen 16"/>
          <p:cNvSpPr/>
          <p:nvPr/>
        </p:nvSpPr>
        <p:spPr>
          <a:xfrm>
            <a:off x="4660117" y="3640668"/>
            <a:ext cx="607602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sz="1300" b="1" dirty="0" err="1"/>
              <a:t>ookist</a:t>
            </a:r>
            <a:endParaRPr lang="tr-TR" sz="1300" b="1" dirty="0"/>
          </a:p>
        </p:txBody>
      </p:sp>
      <p:sp>
        <p:nvSpPr>
          <p:cNvPr id="18" name="Dikdörtgen 17"/>
          <p:cNvSpPr/>
          <p:nvPr/>
        </p:nvSpPr>
        <p:spPr>
          <a:xfrm>
            <a:off x="2984990" y="3786862"/>
            <a:ext cx="607602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sz="1300" b="1" dirty="0" err="1"/>
              <a:t>ookist</a:t>
            </a:r>
            <a:endParaRPr lang="tr-TR" sz="1300" b="1" dirty="0"/>
          </a:p>
        </p:txBody>
      </p:sp>
      <p:sp>
        <p:nvSpPr>
          <p:cNvPr id="19" name="Dikdörtgen 18"/>
          <p:cNvSpPr/>
          <p:nvPr/>
        </p:nvSpPr>
        <p:spPr>
          <a:xfrm>
            <a:off x="2123728" y="4033083"/>
            <a:ext cx="607602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r-TR" sz="1300" b="1" dirty="0" err="1"/>
              <a:t>ookist</a:t>
            </a:r>
            <a:endParaRPr lang="tr-TR" sz="1300" b="1" dirty="0"/>
          </a:p>
        </p:txBody>
      </p:sp>
    </p:spTree>
    <p:extLst>
      <p:ext uri="{BB962C8B-B14F-4D97-AF65-F5344CB8AC3E}">
        <p14:creationId xmlns:p14="http://schemas.microsoft.com/office/powerpoint/2010/main" val="234940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Klinik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Gebeliğin akut </a:t>
            </a:r>
            <a:r>
              <a:rPr lang="tr-TR" sz="2400" dirty="0" err="1"/>
              <a:t>toksoplazmozu</a:t>
            </a:r>
            <a:r>
              <a:rPr lang="tr-TR" sz="2400" dirty="0"/>
              <a:t> çoğunlukla </a:t>
            </a:r>
            <a:r>
              <a:rPr lang="tr-TR" sz="2400" dirty="0" err="1"/>
              <a:t>asemptomatiktir</a:t>
            </a:r>
            <a:r>
              <a:rPr lang="tr-TR" sz="2400" dirty="0"/>
              <a:t>. </a:t>
            </a:r>
          </a:p>
          <a:p>
            <a:r>
              <a:rPr lang="tr-TR" sz="2400" dirty="0" err="1"/>
              <a:t>Mononukleoz</a:t>
            </a:r>
            <a:r>
              <a:rPr lang="tr-TR" sz="2400" dirty="0"/>
              <a:t> benzeri klinik tablo veya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servikal</a:t>
            </a:r>
            <a:r>
              <a:rPr lang="tr-TR" sz="2400" dirty="0"/>
              <a:t> LAP</a:t>
            </a:r>
          </a:p>
          <a:p>
            <a:r>
              <a:rPr lang="tr-TR" sz="2400" dirty="0" err="1"/>
              <a:t>Fetusun</a:t>
            </a:r>
            <a:r>
              <a:rPr lang="tr-TR" sz="2400" dirty="0"/>
              <a:t> </a:t>
            </a:r>
            <a:r>
              <a:rPr lang="tr-TR" sz="2400" dirty="0" err="1"/>
              <a:t>enfekte</a:t>
            </a:r>
            <a:r>
              <a:rPr lang="tr-TR" sz="2400" dirty="0"/>
              <a:t> olma olasılığı gebelik yaşı ilerledikçe artar ve üçüncü </a:t>
            </a:r>
            <a:r>
              <a:rPr lang="tr-TR" sz="2400" dirty="0" err="1"/>
              <a:t>trimesterde</a:t>
            </a:r>
            <a:r>
              <a:rPr lang="tr-TR" sz="2400" dirty="0"/>
              <a:t> en yüksektir. </a:t>
            </a:r>
          </a:p>
          <a:p>
            <a:r>
              <a:rPr lang="tr-TR" sz="2400" dirty="0"/>
              <a:t>Ciddi enfeksiyon ilk </a:t>
            </a:r>
            <a:r>
              <a:rPr lang="tr-TR" sz="2400" dirty="0" err="1"/>
              <a:t>trimesterde</a:t>
            </a:r>
            <a:r>
              <a:rPr lang="tr-TR" sz="2400" dirty="0"/>
              <a:t> daha fazla</a:t>
            </a:r>
          </a:p>
          <a:p>
            <a:r>
              <a:rPr lang="tr-TR" sz="2400" dirty="0"/>
              <a:t>Gebeliğin geç döneminde ise </a:t>
            </a:r>
            <a:r>
              <a:rPr lang="tr-TR" sz="2400" dirty="0" err="1"/>
              <a:t>enfekte</a:t>
            </a:r>
            <a:r>
              <a:rPr lang="tr-TR" sz="2400" dirty="0"/>
              <a:t> </a:t>
            </a:r>
            <a:r>
              <a:rPr lang="tr-TR" sz="2400" dirty="0" err="1"/>
              <a:t>fetus</a:t>
            </a:r>
            <a:r>
              <a:rPr lang="tr-TR" sz="2400" dirty="0"/>
              <a:t> çoğunlukla </a:t>
            </a:r>
            <a:r>
              <a:rPr lang="tr-TR" sz="2400" dirty="0" err="1"/>
              <a:t>asemptomatiktir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33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81991"/>
              </p:ext>
            </p:extLst>
          </p:nvPr>
        </p:nvGraphicFramePr>
        <p:xfrm>
          <a:off x="1259632" y="733639"/>
          <a:ext cx="2880320" cy="545115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115">
                <a:tc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Etkilenmiş </a:t>
                      </a:r>
                      <a:r>
                        <a:rPr lang="tr-TR" sz="24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Yenidoğan</a:t>
                      </a:r>
                      <a:endParaRPr lang="tr-TR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24664"/>
              </p:ext>
            </p:extLst>
          </p:nvPr>
        </p:nvGraphicFramePr>
        <p:xfrm>
          <a:off x="611560" y="1556792"/>
          <a:ext cx="1728192" cy="45720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tr-TR" sz="2400" dirty="0" err="1"/>
                        <a:t>koriyoretinit</a:t>
                      </a:r>
                      <a:r>
                        <a:rPr lang="tr-TR" sz="2400" dirty="0"/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09728"/>
              </p:ext>
            </p:extLst>
          </p:nvPr>
        </p:nvGraphicFramePr>
        <p:xfrm>
          <a:off x="611560" y="2204864"/>
          <a:ext cx="1584176" cy="457200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mikrosefali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16424"/>
              </p:ext>
            </p:extLst>
          </p:nvPr>
        </p:nvGraphicFramePr>
        <p:xfrm>
          <a:off x="2915816" y="1556792"/>
          <a:ext cx="2160240" cy="109728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serebral</a:t>
                      </a:r>
                      <a:r>
                        <a:rPr lang="tr-TR" sz="2400" dirty="0"/>
                        <a:t> kalsifikasyonlar 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97360"/>
              </p:ext>
            </p:extLst>
          </p:nvPr>
        </p:nvGraphicFramePr>
        <p:xfrm>
          <a:off x="611560" y="2852936"/>
          <a:ext cx="2723745" cy="731520"/>
        </p:xfrm>
        <a:graphic>
          <a:graphicData uri="http://schemas.openxmlformats.org/drawingml/2006/table">
            <a:tbl>
              <a:tblPr/>
              <a:tblGrid>
                <a:gridCol w="272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hepatosplenomegali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54692"/>
              </p:ext>
            </p:extLst>
          </p:nvPr>
        </p:nvGraphicFramePr>
        <p:xfrm>
          <a:off x="3779912" y="2852936"/>
          <a:ext cx="1008112" cy="576064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sarılık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65256"/>
              </p:ext>
            </p:extLst>
          </p:nvPr>
        </p:nvGraphicFramePr>
        <p:xfrm>
          <a:off x="2915816" y="3789040"/>
          <a:ext cx="2160240" cy="109728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makulopapuler</a:t>
                      </a:r>
                      <a:r>
                        <a:rPr lang="tr-TR" sz="2400" dirty="0"/>
                        <a:t> döküntü 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4098"/>
              </p:ext>
            </p:extLst>
          </p:nvPr>
        </p:nvGraphicFramePr>
        <p:xfrm>
          <a:off x="611560" y="3789040"/>
          <a:ext cx="1656184" cy="82296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668">
                <a:tc>
                  <a:txBody>
                    <a:bodyPr/>
                    <a:lstStyle/>
                    <a:p>
                      <a:r>
                        <a:rPr lang="tr-TR" sz="2400" dirty="0" err="1"/>
                        <a:t>intersitisyel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pnomoni</a:t>
                      </a:r>
                      <a:r>
                        <a:rPr lang="tr-TR" sz="2400" dirty="0"/>
                        <a:t> 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My Notes for USMLE — Nemotecnia: toxoplasmosis neona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5863" r="2986" b="2685"/>
          <a:stretch/>
        </p:blipFill>
        <p:spPr bwMode="auto">
          <a:xfrm rot="5400000">
            <a:off x="4803915" y="1684917"/>
            <a:ext cx="4513634" cy="25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7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Gebede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En sık başvurulan </a:t>
            </a:r>
            <a:r>
              <a:rPr lang="tr-TR" sz="2400" dirty="0" err="1"/>
              <a:t>serolojik</a:t>
            </a:r>
            <a:r>
              <a:rPr lang="tr-TR" sz="2400" dirty="0"/>
              <a:t> tanı testi </a:t>
            </a:r>
            <a:r>
              <a:rPr lang="tr-TR" sz="2400" dirty="0" err="1"/>
              <a:t>ELISA’dır</a:t>
            </a:r>
            <a:r>
              <a:rPr lang="tr-TR" sz="2400" dirty="0"/>
              <a:t>. </a:t>
            </a:r>
          </a:p>
          <a:p>
            <a:r>
              <a:rPr lang="tr-TR" sz="2400" dirty="0" err="1"/>
              <a:t>Toksoplazma</a:t>
            </a:r>
            <a:r>
              <a:rPr lang="tr-TR" sz="2400" dirty="0"/>
              <a:t> </a:t>
            </a:r>
            <a:r>
              <a:rPr lang="tr-TR" sz="2400" dirty="0" err="1"/>
              <a:t>IgM</a:t>
            </a:r>
            <a:r>
              <a:rPr lang="tr-TR" sz="2400" dirty="0"/>
              <a:t> ve </a:t>
            </a:r>
            <a:r>
              <a:rPr lang="tr-TR" sz="2400" dirty="0" err="1"/>
              <a:t>IgG</a:t>
            </a:r>
            <a:r>
              <a:rPr lang="tr-TR" sz="2400" dirty="0"/>
              <a:t> antikorları ELISA ile araştırılır. </a:t>
            </a:r>
          </a:p>
          <a:p>
            <a:r>
              <a:rPr lang="tr-TR" sz="2400" dirty="0" err="1"/>
              <a:t>IgM</a:t>
            </a:r>
            <a:r>
              <a:rPr lang="tr-TR" sz="2400" dirty="0"/>
              <a:t> antikorları </a:t>
            </a:r>
            <a:r>
              <a:rPr lang="nn-NO" sz="2400" dirty="0"/>
              <a:t>yeni bir enfeksiyon</a:t>
            </a:r>
            <a:r>
              <a:rPr lang="tr-TR" sz="2400" dirty="0"/>
              <a:t>u</a:t>
            </a:r>
            <a:r>
              <a:rPr lang="nn-NO" sz="2400" dirty="0"/>
              <a:t> g</a:t>
            </a:r>
            <a:r>
              <a:rPr lang="tr-TR" sz="2400" dirty="0"/>
              <a:t>ö</a:t>
            </a:r>
            <a:r>
              <a:rPr lang="nn-NO" sz="2400" dirty="0"/>
              <a:t>stermekle birlikte, bu antikorlar </a:t>
            </a:r>
            <a:r>
              <a:rPr lang="tr-TR" sz="2400" dirty="0"/>
              <a:t>18 aya kadar pozitif kalabilir. </a:t>
            </a:r>
          </a:p>
          <a:p>
            <a:r>
              <a:rPr lang="tr-TR" sz="2400" dirty="0"/>
              <a:t>Bu nedenle </a:t>
            </a:r>
            <a:r>
              <a:rPr lang="tr-TR" sz="2400" dirty="0" err="1"/>
              <a:t>IgM</a:t>
            </a:r>
            <a:r>
              <a:rPr lang="tr-TR" sz="2400" dirty="0"/>
              <a:t> pozitif gebelerde olayın yeni bir enfeksiyon sonucu olduğuna, artan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titreleri</a:t>
            </a:r>
            <a:r>
              <a:rPr lang="tr-TR" sz="2400" dirty="0"/>
              <a:t> veya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avidite</a:t>
            </a:r>
            <a:r>
              <a:rPr lang="tr-TR" sz="2400" dirty="0"/>
              <a:t> testi ile karar verilir. </a:t>
            </a:r>
          </a:p>
          <a:p>
            <a:r>
              <a:rPr lang="tr-TR" sz="2400" dirty="0" err="1"/>
              <a:t>Avidite</a:t>
            </a:r>
            <a:r>
              <a:rPr lang="tr-TR" sz="2400" dirty="0"/>
              <a:t> testi ile belirli değerlerin üzerindeki titre üç aydan daha eski bir enfeksiyonu gösterir .</a:t>
            </a:r>
          </a:p>
        </p:txBody>
      </p:sp>
    </p:spTree>
    <p:extLst>
      <p:ext uri="{BB962C8B-B14F-4D97-AF65-F5344CB8AC3E}">
        <p14:creationId xmlns:p14="http://schemas.microsoft.com/office/powerpoint/2010/main" val="258720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13874"/>
              </p:ext>
            </p:extLst>
          </p:nvPr>
        </p:nvGraphicFramePr>
        <p:xfrm>
          <a:off x="611560" y="188640"/>
          <a:ext cx="7272808" cy="593387"/>
        </p:xfrm>
        <a:graphic>
          <a:graphicData uri="http://schemas.openxmlformats.org/drawingml/2006/table">
            <a:tbl>
              <a:tblPr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387">
                <a:tc>
                  <a:txBody>
                    <a:bodyPr/>
                    <a:lstStyle/>
                    <a:p>
                      <a:pPr algn="ctr"/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Toksoplazma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Yorumlaması</a:t>
                      </a:r>
                      <a:endParaRPr lang="tr-TR" sz="24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25969"/>
              </p:ext>
            </p:extLst>
          </p:nvPr>
        </p:nvGraphicFramePr>
        <p:xfrm>
          <a:off x="323528" y="1225689"/>
          <a:ext cx="2880320" cy="500625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IgG</a:t>
                      </a:r>
                      <a:r>
                        <a:rPr lang="tr-TR" baseline="0" dirty="0"/>
                        <a:t> Negatif / </a:t>
                      </a:r>
                      <a:r>
                        <a:rPr lang="tr-TR" dirty="0" err="1"/>
                        <a:t>IgM</a:t>
                      </a:r>
                      <a:r>
                        <a:rPr lang="tr-TR" dirty="0"/>
                        <a:t> Negatif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09958"/>
              </p:ext>
            </p:extLst>
          </p:nvPr>
        </p:nvGraphicFramePr>
        <p:xfrm>
          <a:off x="4355976" y="4437112"/>
          <a:ext cx="3816424" cy="1944216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 err="1"/>
                        <a:t>Serokonversiyon</a:t>
                      </a:r>
                      <a:r>
                        <a:rPr lang="tr-TR" dirty="0"/>
                        <a:t> gelişmiş.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Gebelikte oluşmuş enfeksiyon</a:t>
                      </a:r>
                    </a:p>
                    <a:p>
                      <a:r>
                        <a:rPr lang="tr-TR" dirty="0"/>
                        <a:t>olarak değerlendir,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Fetüs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 err="1"/>
                        <a:t>konjenital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toksoplazmozis</a:t>
                      </a:r>
                      <a:endParaRPr lang="tr-TR" dirty="0"/>
                    </a:p>
                    <a:p>
                      <a:r>
                        <a:rPr lang="tr-TR" dirty="0"/>
                        <a:t>açısından riskte, tedavi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başlanmalıdır.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PCR ve USG.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49424"/>
              </p:ext>
            </p:extLst>
          </p:nvPr>
        </p:nvGraphicFramePr>
        <p:xfrm>
          <a:off x="467544" y="1916832"/>
          <a:ext cx="2592288" cy="173736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66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Geçirilmiş enfeksiyon kanıtı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yok.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Gebelikte enfeksiyon riski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var.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tr-TR" dirty="0"/>
                        <a:t>Korunma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yöntemlerini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anlat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23679"/>
              </p:ext>
            </p:extLst>
          </p:nvPr>
        </p:nvGraphicFramePr>
        <p:xfrm>
          <a:off x="4788024" y="1196752"/>
          <a:ext cx="2592288" cy="500625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25">
                <a:tc>
                  <a:txBody>
                    <a:bodyPr/>
                    <a:lstStyle/>
                    <a:p>
                      <a:r>
                        <a:rPr lang="tr-TR" dirty="0" err="1"/>
                        <a:t>IgG</a:t>
                      </a:r>
                      <a:r>
                        <a:rPr lang="tr-TR" dirty="0"/>
                        <a:t> Negatif /  </a:t>
                      </a:r>
                      <a:r>
                        <a:rPr lang="tr-TR" dirty="0" err="1"/>
                        <a:t>IgM</a:t>
                      </a:r>
                      <a:r>
                        <a:rPr lang="tr-TR" dirty="0"/>
                        <a:t> pozitif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06505"/>
              </p:ext>
            </p:extLst>
          </p:nvPr>
        </p:nvGraphicFramePr>
        <p:xfrm>
          <a:off x="467544" y="3861048"/>
          <a:ext cx="2592288" cy="93610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Gebelikte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 err="1"/>
                        <a:t>serokonversiyon</a:t>
                      </a:r>
                      <a:endParaRPr lang="tr-TR" dirty="0"/>
                    </a:p>
                    <a:p>
                      <a:pPr algn="ctr"/>
                      <a:r>
                        <a:rPr lang="tr-TR" dirty="0"/>
                        <a:t>açısından takip et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18963"/>
              </p:ext>
            </p:extLst>
          </p:nvPr>
        </p:nvGraphicFramePr>
        <p:xfrm>
          <a:off x="179512" y="5013176"/>
          <a:ext cx="3312368" cy="1188720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Eğer </a:t>
                      </a:r>
                      <a:r>
                        <a:rPr lang="tr-TR" dirty="0" err="1"/>
                        <a:t>IgG</a:t>
                      </a:r>
                      <a:r>
                        <a:rPr lang="tr-TR" dirty="0"/>
                        <a:t> negatif/</a:t>
                      </a:r>
                      <a:r>
                        <a:rPr lang="tr-TR" dirty="0" err="1"/>
                        <a:t>IgM</a:t>
                      </a:r>
                      <a:r>
                        <a:rPr lang="tr-TR" dirty="0"/>
                        <a:t> pozitif</a:t>
                      </a:r>
                    </a:p>
                    <a:p>
                      <a:pPr algn="ctr"/>
                      <a:r>
                        <a:rPr lang="tr-TR" dirty="0"/>
                        <a:t>veya </a:t>
                      </a:r>
                    </a:p>
                    <a:p>
                      <a:pPr algn="ctr"/>
                      <a:r>
                        <a:rPr lang="tr-TR" dirty="0" err="1"/>
                        <a:t>IgG</a:t>
                      </a:r>
                      <a:r>
                        <a:rPr lang="tr-TR" dirty="0"/>
                        <a:t> pozitif/</a:t>
                      </a:r>
                      <a:r>
                        <a:rPr lang="tr-TR" dirty="0" err="1"/>
                        <a:t>IgM</a:t>
                      </a:r>
                      <a:r>
                        <a:rPr lang="tr-TR" dirty="0"/>
                        <a:t> pozitif </a:t>
                      </a:r>
                    </a:p>
                    <a:p>
                      <a:pPr algn="ctr"/>
                      <a:r>
                        <a:rPr lang="tr-TR" dirty="0"/>
                        <a:t>olursa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14912"/>
              </p:ext>
            </p:extLst>
          </p:nvPr>
        </p:nvGraphicFramePr>
        <p:xfrm>
          <a:off x="4788024" y="2132856"/>
          <a:ext cx="2664296" cy="500625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25">
                <a:tc>
                  <a:txBody>
                    <a:bodyPr/>
                    <a:lstStyle/>
                    <a:p>
                      <a:r>
                        <a:rPr lang="sv-SE" dirty="0"/>
                        <a:t>1-3 hafta sonra tekrar et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26272"/>
              </p:ext>
            </p:extLst>
          </p:nvPr>
        </p:nvGraphicFramePr>
        <p:xfrm>
          <a:off x="4788024" y="3068960"/>
          <a:ext cx="2664296" cy="437001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001">
                <a:tc>
                  <a:txBody>
                    <a:bodyPr/>
                    <a:lstStyle/>
                    <a:p>
                      <a:r>
                        <a:rPr lang="tr-TR" dirty="0" err="1"/>
                        <a:t>IgG</a:t>
                      </a:r>
                      <a:r>
                        <a:rPr lang="tr-TR" dirty="0"/>
                        <a:t> pozitif / </a:t>
                      </a:r>
                      <a:r>
                        <a:rPr lang="tr-TR" dirty="0" err="1"/>
                        <a:t>IgM</a:t>
                      </a:r>
                      <a:r>
                        <a:rPr lang="tr-TR" dirty="0"/>
                        <a:t> pozitif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Düz Ok Bağlayıcısı 13"/>
          <p:cNvCxnSpPr/>
          <p:nvPr/>
        </p:nvCxnSpPr>
        <p:spPr>
          <a:xfrm>
            <a:off x="3563888" y="5517232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084168" y="3573016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2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85789"/>
              </p:ext>
            </p:extLst>
          </p:nvPr>
        </p:nvGraphicFramePr>
        <p:xfrm>
          <a:off x="1043608" y="260648"/>
          <a:ext cx="7272808" cy="521379"/>
        </p:xfrm>
        <a:graphic>
          <a:graphicData uri="http://schemas.openxmlformats.org/drawingml/2006/table">
            <a:tbl>
              <a:tblPr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379">
                <a:tc>
                  <a:txBody>
                    <a:bodyPr/>
                    <a:lstStyle/>
                    <a:p>
                      <a:pPr algn="ctr"/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Toksoplazma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Yorumlaması</a:t>
                      </a:r>
                      <a:endParaRPr lang="tr-TR" sz="24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14409"/>
              </p:ext>
            </p:extLst>
          </p:nvPr>
        </p:nvGraphicFramePr>
        <p:xfrm>
          <a:off x="683568" y="1268760"/>
          <a:ext cx="3816424" cy="500625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pozitif/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negatif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5799"/>
              </p:ext>
            </p:extLst>
          </p:nvPr>
        </p:nvGraphicFramePr>
        <p:xfrm>
          <a:off x="5220072" y="1268760"/>
          <a:ext cx="3528392" cy="500625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pozitif/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pozitif  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92341"/>
              </p:ext>
            </p:extLst>
          </p:nvPr>
        </p:nvGraphicFramePr>
        <p:xfrm>
          <a:off x="467544" y="1916832"/>
          <a:ext cx="1368152" cy="64008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&lt;18</a:t>
                      </a:r>
                      <a:r>
                        <a:rPr lang="tr-TR" baseline="0" dirty="0"/>
                        <a:t> haftalık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gebelik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82896"/>
              </p:ext>
            </p:extLst>
          </p:nvPr>
        </p:nvGraphicFramePr>
        <p:xfrm>
          <a:off x="323528" y="2780928"/>
          <a:ext cx="1584176" cy="230425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Enfeksiyon gebelikten önce alınmış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err="1"/>
                        <a:t>Konjenital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toksoplazmoz</a:t>
                      </a:r>
                      <a:r>
                        <a:rPr lang="tr-TR" baseline="0" dirty="0"/>
                        <a:t> riski yok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24754"/>
              </p:ext>
            </p:extLst>
          </p:nvPr>
        </p:nvGraphicFramePr>
        <p:xfrm>
          <a:off x="2195736" y="2780928"/>
          <a:ext cx="2880320" cy="228600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baseline="0" dirty="0"/>
                        <a:t>Enfeksiyon gebelikten önce mi alındı sonra mı alındı karar vermek zor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baseline="0" dirty="0"/>
                        <a:t>Gebelik öncesi ve gebelik başında yapılmış olan testlere bakarak değerlendirmek gerekir</a:t>
                      </a: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91046"/>
              </p:ext>
            </p:extLst>
          </p:nvPr>
        </p:nvGraphicFramePr>
        <p:xfrm>
          <a:off x="2843808" y="1916832"/>
          <a:ext cx="1296144" cy="64008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&gt;18 haftalık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 gebelik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47661"/>
              </p:ext>
            </p:extLst>
          </p:nvPr>
        </p:nvGraphicFramePr>
        <p:xfrm>
          <a:off x="7413568" y="3407048"/>
          <a:ext cx="1368152" cy="14630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Referans laboratuvarında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Kontrol edilmelidir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7469143" y="5301208"/>
            <a:ext cx="122413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%40 akut enfeksiyon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618714" y="3356992"/>
            <a:ext cx="129614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2-3 hafta sonra test tekrarı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220072" y="1988840"/>
            <a:ext cx="36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Yakın zamanda geçirilmiş enfeksiyon ya da </a:t>
            </a:r>
          </a:p>
          <a:p>
            <a:pPr algn="ctr"/>
            <a:r>
              <a:rPr lang="tr-TR" dirty="0"/>
              <a:t>yanlış pozitif sonuç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438694" y="4557027"/>
            <a:ext cx="165618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IgG</a:t>
            </a:r>
            <a:r>
              <a:rPr lang="tr-TR" dirty="0"/>
              <a:t> antikor seviyesinde</a:t>
            </a:r>
          </a:p>
          <a:p>
            <a:pPr algn="ctr"/>
            <a:r>
              <a:rPr lang="tr-TR" dirty="0"/>
              <a:t> 4 kat artış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508104" y="5798278"/>
            <a:ext cx="164207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Yakın zamanda geçirilmiş enfeksiyon</a:t>
            </a:r>
          </a:p>
        </p:txBody>
      </p:sp>
    </p:spTree>
    <p:extLst>
      <p:ext uri="{BB962C8B-B14F-4D97-AF65-F5344CB8AC3E}">
        <p14:creationId xmlns:p14="http://schemas.microsoft.com/office/powerpoint/2010/main" val="423744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22402"/>
              </p:ext>
            </p:extLst>
          </p:nvPr>
        </p:nvGraphicFramePr>
        <p:xfrm>
          <a:off x="575556" y="476672"/>
          <a:ext cx="7272808" cy="593387"/>
        </p:xfrm>
        <a:graphic>
          <a:graphicData uri="http://schemas.openxmlformats.org/drawingml/2006/table">
            <a:tbl>
              <a:tblPr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387">
                <a:tc>
                  <a:txBody>
                    <a:bodyPr/>
                    <a:lstStyle/>
                    <a:p>
                      <a:pPr algn="ctr"/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Toksoplazma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tr-TR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Yorumlaması</a:t>
                      </a:r>
                      <a:endParaRPr lang="tr-TR" sz="24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17684"/>
              </p:ext>
            </p:extLst>
          </p:nvPr>
        </p:nvGraphicFramePr>
        <p:xfrm>
          <a:off x="2786100" y="1484784"/>
          <a:ext cx="3816424" cy="36576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pozitif/</a:t>
                      </a:r>
                      <a:r>
                        <a:rPr lang="tr-T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IgG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negatif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915816" y="2451931"/>
            <a:ext cx="36724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1-3 Hafta sonra </a:t>
            </a:r>
            <a:r>
              <a:rPr lang="tr-TR" dirty="0" err="1"/>
              <a:t>IgM</a:t>
            </a:r>
            <a:r>
              <a:rPr lang="tr-TR" dirty="0"/>
              <a:t> ve </a:t>
            </a:r>
            <a:r>
              <a:rPr lang="tr-TR" dirty="0" err="1"/>
              <a:t>IgG</a:t>
            </a:r>
            <a:r>
              <a:rPr lang="tr-TR" dirty="0"/>
              <a:t> tekrar et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66037" y="3356992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IgM</a:t>
            </a:r>
            <a:r>
              <a:rPr lang="tr-TR" dirty="0"/>
              <a:t> pozitif </a:t>
            </a:r>
            <a:r>
              <a:rPr lang="tr-TR" dirty="0" err="1"/>
              <a:t>IgG</a:t>
            </a:r>
            <a:r>
              <a:rPr lang="tr-TR" dirty="0"/>
              <a:t> negatif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55576" y="4293096"/>
            <a:ext cx="38884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/>
              <a:t>IgM</a:t>
            </a:r>
            <a:r>
              <a:rPr lang="tr-TR" dirty="0"/>
              <a:t> pozitifliğinin klinik önemi yok</a:t>
            </a:r>
          </a:p>
          <a:p>
            <a:r>
              <a:rPr lang="tr-TR" dirty="0" err="1"/>
              <a:t>IgM</a:t>
            </a:r>
            <a:r>
              <a:rPr lang="tr-TR" dirty="0"/>
              <a:t> negatif </a:t>
            </a:r>
            <a:r>
              <a:rPr lang="tr-TR" dirty="0" err="1"/>
              <a:t>IgG</a:t>
            </a:r>
            <a:r>
              <a:rPr lang="tr-TR" dirty="0"/>
              <a:t> negatif gebe gibi takibe devam edilir.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364088" y="3356992"/>
            <a:ext cx="28083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IgM</a:t>
            </a:r>
            <a:r>
              <a:rPr lang="tr-TR" dirty="0"/>
              <a:t> pozitif </a:t>
            </a:r>
            <a:r>
              <a:rPr lang="tr-TR" dirty="0" err="1"/>
              <a:t>IgG</a:t>
            </a:r>
            <a:r>
              <a:rPr lang="tr-TR" dirty="0"/>
              <a:t> pozitif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824028" y="4283324"/>
            <a:ext cx="3888432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tr-TR" dirty="0" err="1"/>
              <a:t>Serokonversiyon</a:t>
            </a:r>
            <a:r>
              <a:rPr lang="tr-TR" dirty="0"/>
              <a:t> gelişmiş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tr-TR" dirty="0" err="1"/>
              <a:t>Fetus</a:t>
            </a:r>
            <a:r>
              <a:rPr lang="tr-TR" dirty="0"/>
              <a:t>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toksoplazmoz</a:t>
            </a:r>
            <a:r>
              <a:rPr lang="tr-TR" dirty="0"/>
              <a:t> açısından riskli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tr-TR" dirty="0"/>
              <a:t>Tedavi başlanmalı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tr-TR" dirty="0"/>
              <a:t>18 hafta ve sonrasında </a:t>
            </a:r>
            <a:r>
              <a:rPr lang="tr-TR" dirty="0" err="1"/>
              <a:t>amniosentez</a:t>
            </a:r>
            <a:r>
              <a:rPr lang="tr-TR" dirty="0"/>
              <a:t> ve PCR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tr-TR" dirty="0" err="1"/>
              <a:t>Fetal</a:t>
            </a:r>
            <a:r>
              <a:rPr lang="tr-TR" dirty="0"/>
              <a:t> USG</a:t>
            </a:r>
          </a:p>
          <a:p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3851920" y="2830870"/>
            <a:ext cx="360040" cy="454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5004048" y="2830870"/>
            <a:ext cx="360040" cy="454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2411760" y="3726324"/>
            <a:ext cx="0" cy="55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744847" y="3736096"/>
            <a:ext cx="0" cy="55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4620611" y="1894931"/>
            <a:ext cx="0" cy="55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0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/>
              <a:t>Fetusta</a:t>
            </a:r>
            <a:r>
              <a:rPr lang="tr-TR" sz="2400" b="1" dirty="0"/>
              <a:t> tanı</a:t>
            </a:r>
          </a:p>
          <a:p>
            <a:r>
              <a:rPr lang="tr-TR" sz="2400" dirty="0" err="1"/>
              <a:t>Fetusun</a:t>
            </a:r>
            <a:r>
              <a:rPr lang="tr-TR" sz="2400" dirty="0"/>
              <a:t> </a:t>
            </a:r>
            <a:r>
              <a:rPr lang="tr-TR" sz="2400" dirty="0" err="1"/>
              <a:t>enfekte</a:t>
            </a:r>
            <a:r>
              <a:rPr lang="tr-TR" sz="2400" dirty="0"/>
              <a:t> olduğu </a:t>
            </a:r>
            <a:r>
              <a:rPr lang="tr-TR" sz="2400" dirty="0" err="1"/>
              <a:t>amniyosentezle</a:t>
            </a:r>
            <a:r>
              <a:rPr lang="tr-TR" sz="2400" dirty="0"/>
              <a:t> alınan klinik örnekte PCR ile DNA araştırılarak </a:t>
            </a:r>
          </a:p>
          <a:p>
            <a:r>
              <a:rPr lang="tr-TR" sz="2400" dirty="0"/>
              <a:t>PCR duyarlılığı ∼ % 75 ve özgüllüğü &gt;%95. </a:t>
            </a:r>
          </a:p>
          <a:p>
            <a:r>
              <a:rPr lang="tr-TR" sz="2400" dirty="0" err="1"/>
              <a:t>Kordosentezle</a:t>
            </a:r>
            <a:r>
              <a:rPr lang="tr-TR" sz="2400" dirty="0"/>
              <a:t> alınan kanda özgül </a:t>
            </a:r>
            <a:r>
              <a:rPr lang="tr-TR" sz="2400" dirty="0" err="1"/>
              <a:t>IgM</a:t>
            </a:r>
            <a:r>
              <a:rPr lang="tr-TR" sz="2400" dirty="0"/>
              <a:t> bakılabilir</a:t>
            </a:r>
            <a:endParaRPr lang="tr-TR" sz="2400" b="1" dirty="0"/>
          </a:p>
          <a:p>
            <a:r>
              <a:rPr lang="tr-TR" sz="2400" b="1" dirty="0" err="1"/>
              <a:t>Yenidoğanda</a:t>
            </a:r>
            <a:r>
              <a:rPr lang="tr-TR" sz="2400" b="1" dirty="0"/>
              <a:t> tanı</a:t>
            </a:r>
          </a:p>
          <a:p>
            <a:r>
              <a:rPr lang="tr-TR" sz="2400" dirty="0" err="1"/>
              <a:t>IgM</a:t>
            </a:r>
            <a:r>
              <a:rPr lang="tr-TR" sz="2400" dirty="0"/>
              <a:t> antikorlarının saptanması ve yaşamın ilk 6 ayında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titrelerinde</a:t>
            </a:r>
            <a:r>
              <a:rPr lang="tr-TR" sz="2400" dirty="0"/>
              <a:t> artış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Yenidoğan</a:t>
            </a:r>
            <a:r>
              <a:rPr lang="tr-TR" sz="2400" dirty="0"/>
              <a:t> kanı ve </a:t>
            </a:r>
            <a:r>
              <a:rPr lang="tr-TR" sz="2400" dirty="0" err="1"/>
              <a:t>BOS’unda</a:t>
            </a:r>
            <a:r>
              <a:rPr lang="tr-TR" sz="2400" dirty="0"/>
              <a:t> PCR analizi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5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Akut </a:t>
            </a:r>
            <a:r>
              <a:rPr lang="tr-TR" sz="2400" dirty="0" err="1"/>
              <a:t>toksoplazmoz</a:t>
            </a:r>
            <a:r>
              <a:rPr lang="tr-TR" sz="2400" dirty="0"/>
              <a:t> tanısı konan gebelerde </a:t>
            </a:r>
            <a:r>
              <a:rPr lang="tr-TR" sz="2400" dirty="0" err="1"/>
              <a:t>konjenital</a:t>
            </a:r>
            <a:r>
              <a:rPr lang="tr-TR" sz="2400" dirty="0"/>
              <a:t> enfeksiyonu önlemek için  </a:t>
            </a:r>
            <a:r>
              <a:rPr lang="tr-TR" sz="2400" dirty="0" err="1"/>
              <a:t>spiramisin</a:t>
            </a:r>
            <a:r>
              <a:rPr lang="tr-TR" sz="2400" dirty="0"/>
              <a:t> (3 g/gün; 1 g 8 saate bir) gebelik dönemi boyunca verilmelidir. </a:t>
            </a:r>
          </a:p>
          <a:p>
            <a:endParaRPr lang="tr-TR" sz="2400" dirty="0"/>
          </a:p>
          <a:p>
            <a:r>
              <a:rPr lang="tr-TR" sz="2400" dirty="0" err="1"/>
              <a:t>Spiramisin</a:t>
            </a:r>
            <a:r>
              <a:rPr lang="tr-TR" sz="2400" dirty="0"/>
              <a:t> plasentadan geçmediğinden </a:t>
            </a:r>
            <a:r>
              <a:rPr lang="tr-TR" sz="2400" dirty="0" err="1"/>
              <a:t>enfekte</a:t>
            </a:r>
            <a:r>
              <a:rPr lang="tr-TR" sz="2400" dirty="0"/>
              <a:t> olan </a:t>
            </a:r>
            <a:r>
              <a:rPr lang="tr-TR" sz="2400" dirty="0" err="1"/>
              <a:t>fetusu</a:t>
            </a:r>
            <a:r>
              <a:rPr lang="tr-TR" sz="2400" dirty="0"/>
              <a:t> tedavi edici etki göstermez.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3104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Gebelerde enfeksiyon hastalıklarına yaklaşım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298791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92721"/>
            <a:ext cx="288032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Akut </a:t>
            </a:r>
            <a:r>
              <a:rPr lang="tr-TR" dirty="0" err="1"/>
              <a:t>toksoplazmoz</a:t>
            </a:r>
            <a:r>
              <a:rPr lang="tr-TR" dirty="0"/>
              <a:t> tanısı konan gebelerde</a:t>
            </a:r>
          </a:p>
          <a:p>
            <a:pPr algn="ctr"/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enfeksiyon yoksa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23528" y="2420888"/>
            <a:ext cx="28803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b="1" dirty="0" err="1"/>
              <a:t>spiramisin</a:t>
            </a:r>
            <a:r>
              <a:rPr lang="tr-TR" dirty="0"/>
              <a:t> (3 g/gün; 1 g 8 saate bir) gebelik dönemi boyunca verilmelidir.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284459" y="1968514"/>
            <a:ext cx="457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tr-TR" b="1" dirty="0" err="1"/>
              <a:t>Primetamin</a:t>
            </a:r>
            <a:r>
              <a:rPr lang="tr-TR" dirty="0"/>
              <a:t> (25 mg/gün) + </a:t>
            </a:r>
            <a:r>
              <a:rPr lang="tr-TR" b="1" dirty="0" err="1"/>
              <a:t>sulfadiazin</a:t>
            </a:r>
            <a:r>
              <a:rPr lang="tr-TR" dirty="0"/>
              <a:t> ( 4 g/gün-4 dozda) + </a:t>
            </a:r>
            <a:r>
              <a:rPr lang="tr-TR" b="1" dirty="0" err="1"/>
              <a:t>folinik</a:t>
            </a:r>
            <a:r>
              <a:rPr lang="tr-TR" b="1" dirty="0"/>
              <a:t> asit </a:t>
            </a:r>
            <a:r>
              <a:rPr lang="tr-TR" dirty="0"/>
              <a:t>(5-15 mg/gün) kombinasyonu </a:t>
            </a:r>
          </a:p>
          <a:p>
            <a:pPr algn="ctr"/>
            <a:r>
              <a:rPr lang="tr-TR" dirty="0"/>
              <a:t>doğuma kadar sürekli uygulanır.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076056" y="992470"/>
            <a:ext cx="25254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Fetal</a:t>
            </a:r>
            <a:r>
              <a:rPr lang="tr-TR" dirty="0"/>
              <a:t> enfeksiyon</a:t>
            </a:r>
          </a:p>
          <a:p>
            <a:pPr algn="ctr"/>
            <a:r>
              <a:rPr lang="tr-TR" dirty="0"/>
              <a:t> kanıtlanırsa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284459" y="3284983"/>
            <a:ext cx="4572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tr-TR" dirty="0" err="1"/>
              <a:t>Primetamin</a:t>
            </a:r>
            <a:r>
              <a:rPr lang="tr-TR" dirty="0"/>
              <a:t> </a:t>
            </a:r>
            <a:r>
              <a:rPr lang="tr-TR" dirty="0" err="1"/>
              <a:t>teratojenik</a:t>
            </a:r>
            <a:r>
              <a:rPr lang="tr-TR" dirty="0"/>
              <a:t>, ilk </a:t>
            </a:r>
            <a:r>
              <a:rPr lang="tr-TR" dirty="0" err="1"/>
              <a:t>trimesterinde</a:t>
            </a:r>
            <a:r>
              <a:rPr lang="tr-TR" dirty="0"/>
              <a:t> verilmez. </a:t>
            </a:r>
          </a:p>
          <a:p>
            <a:pPr algn="ctr"/>
            <a:r>
              <a:rPr lang="tr-TR" dirty="0"/>
              <a:t>İlk </a:t>
            </a:r>
            <a:r>
              <a:rPr lang="tr-TR" dirty="0" err="1"/>
              <a:t>trimesterde</a:t>
            </a:r>
            <a:r>
              <a:rPr lang="tr-TR" dirty="0"/>
              <a:t> sadece </a:t>
            </a:r>
            <a:r>
              <a:rPr lang="tr-TR" dirty="0" err="1"/>
              <a:t>sulfadiazin</a:t>
            </a:r>
            <a:r>
              <a:rPr lang="tr-TR" dirty="0"/>
              <a:t> kullanılır.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23528" y="3423483"/>
            <a:ext cx="288032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Klaritromisin</a:t>
            </a:r>
            <a:r>
              <a:rPr lang="tr-TR" dirty="0"/>
              <a:t> </a:t>
            </a:r>
            <a:r>
              <a:rPr lang="tr-TR" dirty="0" err="1"/>
              <a:t>spiramisine</a:t>
            </a:r>
            <a:r>
              <a:rPr lang="tr-TR" dirty="0"/>
              <a:t> alternatif olarak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120348" y="5013176"/>
            <a:ext cx="45720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tr-TR" b="1" dirty="0" err="1"/>
              <a:t>primetamin</a:t>
            </a:r>
            <a:r>
              <a:rPr lang="tr-TR" b="1" dirty="0"/>
              <a:t> </a:t>
            </a:r>
            <a:r>
              <a:rPr lang="tr-TR" dirty="0"/>
              <a:t>(2 mg/kg/gün-2 gün, sonra 1 mg/kg/gün-6 ay, sonra 1 mg/kg/gün- haftada 3 kez) </a:t>
            </a:r>
            <a:r>
              <a:rPr lang="tr-TR" b="1" dirty="0"/>
              <a:t>+ </a:t>
            </a:r>
            <a:r>
              <a:rPr lang="tr-TR" b="1" dirty="0" err="1"/>
              <a:t>sulfadiazin</a:t>
            </a:r>
            <a:r>
              <a:rPr lang="tr-TR" b="1" dirty="0"/>
              <a:t> </a:t>
            </a:r>
            <a:r>
              <a:rPr lang="tr-TR" dirty="0"/>
              <a:t>(50 mg/kg, günde 2 kez) + </a:t>
            </a:r>
            <a:r>
              <a:rPr lang="tr-TR" dirty="0" err="1"/>
              <a:t>folinik</a:t>
            </a:r>
            <a:r>
              <a:rPr lang="tr-TR" dirty="0"/>
              <a:t> asit (10 mg, haftada 3 kez) kombinasyonu </a:t>
            </a:r>
            <a:r>
              <a:rPr lang="tr-TR" b="1" dirty="0"/>
              <a:t>en az 12 ay </a:t>
            </a:r>
            <a:r>
              <a:rPr lang="tr-TR" dirty="0"/>
              <a:t>kullanılır.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23529" y="5382508"/>
            <a:ext cx="259228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Yenidoğan</a:t>
            </a:r>
            <a:r>
              <a:rPr lang="tr-TR" dirty="0"/>
              <a:t> </a:t>
            </a:r>
            <a:r>
              <a:rPr lang="tr-TR" dirty="0" err="1"/>
              <a:t>toksoplazmoz</a:t>
            </a:r>
            <a:r>
              <a:rPr lang="tr-TR" dirty="0"/>
              <a:t> tedavisi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2987824" y="5705673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1619672" y="1968514"/>
            <a:ext cx="0" cy="452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6338777" y="1650155"/>
            <a:ext cx="0" cy="3183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46987"/>
              </p:ext>
            </p:extLst>
          </p:nvPr>
        </p:nvGraphicFramePr>
        <p:xfrm>
          <a:off x="395536" y="548680"/>
          <a:ext cx="8136904" cy="51636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832">
                <a:tc>
                  <a:txBody>
                    <a:bodyPr/>
                    <a:lstStyle/>
                    <a:p>
                      <a:r>
                        <a:rPr lang="tr-TR" dirty="0"/>
                        <a:t>Hastalık formu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Tedavi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Süre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496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/>
                        <a:t>Akut</a:t>
                      </a:r>
                    </a:p>
                    <a:p>
                      <a:r>
                        <a:rPr lang="tr-TR" sz="1800" u="none" strike="noStrike" kern="1200" baseline="0" dirty="0" err="1"/>
                        <a:t>toksoplazmozlu</a:t>
                      </a:r>
                      <a:endParaRPr lang="tr-TR" sz="1800" u="none" strike="noStrike" kern="1200" baseline="0" dirty="0"/>
                    </a:p>
                    <a:p>
                      <a:r>
                        <a:rPr lang="tr-TR" sz="1800" u="none" strike="noStrike" kern="1200" baseline="0" dirty="0"/>
                        <a:t>gebe</a:t>
                      </a:r>
                    </a:p>
                    <a:p>
                      <a:r>
                        <a:rPr lang="tr-TR" sz="1800" u="none" strike="noStrike" kern="1200" baseline="0" dirty="0"/>
                        <a:t>ilk 18 hafta</a:t>
                      </a:r>
                    </a:p>
                    <a:p>
                      <a:r>
                        <a:rPr lang="tr-TR" sz="1800" u="none" strike="noStrike" kern="1200" baseline="0" dirty="0"/>
                        <a:t>ya da</a:t>
                      </a:r>
                    </a:p>
                    <a:p>
                      <a:r>
                        <a:rPr lang="tr-TR" sz="1800" u="none" strike="noStrike" kern="1200" baseline="0" dirty="0" err="1"/>
                        <a:t>fetus</a:t>
                      </a:r>
                      <a:endParaRPr lang="tr-TR" sz="1800" u="none" strike="noStrike" kern="1200" baseline="0" dirty="0"/>
                    </a:p>
                    <a:p>
                      <a:r>
                        <a:rPr lang="tr-TR" sz="1800" u="none" strike="noStrike" kern="1200" baseline="0" dirty="0" err="1"/>
                        <a:t>enfekte</a:t>
                      </a:r>
                      <a:r>
                        <a:rPr lang="tr-TR" sz="1800" u="none" strike="noStrike" kern="1200" baseline="0" dirty="0"/>
                        <a:t> değilse</a:t>
                      </a:r>
                    </a:p>
                    <a:p>
                      <a:r>
                        <a:rPr lang="tr-TR" sz="1800" u="none" strike="noStrike" kern="1200" baseline="0" dirty="0"/>
                        <a:t>doğuma kadar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err="1"/>
                        <a:t>Spiramisin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baseline="0" dirty="0"/>
                        <a:t>3 gr/gün, 3 doza bölerek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sz="1800" u="none" strike="noStrike" kern="1200" baseline="0" dirty="0" err="1"/>
                        <a:t>Fetal</a:t>
                      </a:r>
                      <a:r>
                        <a:rPr lang="tr-TR" sz="1800" u="none" strike="noStrike" kern="1200" baseline="0" dirty="0"/>
                        <a:t> enfeksiyon</a:t>
                      </a:r>
                    </a:p>
                    <a:p>
                      <a:r>
                        <a:rPr lang="tr-TR" sz="1800" u="none" strike="noStrike" kern="1200" baseline="0" dirty="0"/>
                        <a:t>ekarte</a:t>
                      </a:r>
                    </a:p>
                    <a:p>
                      <a:r>
                        <a:rPr lang="tr-TR" sz="1800" u="none" strike="noStrike" kern="1200" baseline="0" dirty="0"/>
                        <a:t>edilene</a:t>
                      </a:r>
                    </a:p>
                    <a:p>
                      <a:r>
                        <a:rPr lang="tr-TR" sz="1800" u="none" strike="noStrike" kern="1200" baseline="0" dirty="0"/>
                        <a:t>ya da saptanana kadar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55">
                <a:tc rowSpan="3">
                  <a:txBody>
                    <a:bodyPr/>
                    <a:lstStyle/>
                    <a:p>
                      <a:r>
                        <a:rPr lang="tr-TR" sz="1800" u="none" strike="noStrike" kern="1200" baseline="0" dirty="0" err="1"/>
                        <a:t>Fetal</a:t>
                      </a:r>
                      <a:r>
                        <a:rPr lang="tr-TR" sz="1800" u="none" strike="noStrike" kern="1200" baseline="0" dirty="0"/>
                        <a:t> enfeksiyon</a:t>
                      </a:r>
                    </a:p>
                    <a:p>
                      <a:r>
                        <a:rPr lang="tr-TR" sz="1800" u="none" strike="noStrike" kern="1200" baseline="0" dirty="0"/>
                        <a:t>saptandığında</a:t>
                      </a:r>
                    </a:p>
                    <a:p>
                      <a:r>
                        <a:rPr lang="tr-TR" sz="1800" u="none" strike="noStrike" kern="1200" baseline="0" dirty="0"/>
                        <a:t>ve 18. </a:t>
                      </a:r>
                      <a:r>
                        <a:rPr lang="tr-TR" sz="1800" u="none" strike="noStrike" kern="1200" baseline="0" dirty="0" err="1"/>
                        <a:t>gestasyon</a:t>
                      </a:r>
                      <a:endParaRPr lang="tr-TR" sz="1800" u="none" strike="noStrike" kern="1200" baseline="0" dirty="0"/>
                    </a:p>
                    <a:p>
                      <a:r>
                        <a:rPr lang="tr-TR" sz="1800" u="none" strike="noStrike" kern="1200" baseline="0" dirty="0"/>
                        <a:t>haftasından</a:t>
                      </a:r>
                    </a:p>
                    <a:p>
                      <a:r>
                        <a:rPr lang="tr-TR" sz="1800" u="none" strike="noStrike" kern="1200" baseline="0" dirty="0"/>
                        <a:t>Sonra</a:t>
                      </a:r>
                    </a:p>
                    <a:p>
                      <a:endParaRPr lang="tr-TR" dirty="0"/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err="1"/>
                        <a:t>Primetamin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tr-TR" sz="1800" u="none" strike="noStrike" kern="1200" baseline="0" dirty="0"/>
                        <a:t>Yükleme: 100 mg/gün, 2 gün, 2 doza bölerek</a:t>
                      </a:r>
                    </a:p>
                    <a:p>
                      <a:r>
                        <a:rPr lang="nn-NO" sz="1800" u="none" strike="noStrike" kern="1200" baseline="0" dirty="0"/>
                        <a:t>İdame: 50 mg/gün, tek doz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tr-TR" sz="1800" u="none" strike="noStrike" kern="1200" baseline="0" dirty="0"/>
                    </a:p>
                    <a:p>
                      <a:endParaRPr lang="tr-TR" sz="1800" u="none" strike="noStrike" kern="1200" baseline="0" dirty="0"/>
                    </a:p>
                    <a:p>
                      <a:endParaRPr lang="tr-TR" sz="1800" u="none" strike="noStrike" kern="1200" baseline="0" dirty="0"/>
                    </a:p>
                    <a:p>
                      <a:r>
                        <a:rPr lang="tr-TR" sz="1800" u="none" strike="noStrike" kern="1200" baseline="0" dirty="0"/>
                        <a:t>Doğuma kadar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err="1"/>
                        <a:t>Sülfadiazin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tr-TR" sz="1800" u="none" strike="noStrike" kern="1200" baseline="0" dirty="0"/>
                        <a:t>Yükleme: 75 mg/kg/gün tek doz</a:t>
                      </a:r>
                    </a:p>
                    <a:p>
                      <a:r>
                        <a:rPr lang="tr-TR" sz="1800" u="none" strike="noStrike" kern="1200" baseline="0" dirty="0"/>
                        <a:t>İdame: 100 mg/kg/gün 2 doza bölerek (maksimum 4 gr/gün)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err="1"/>
                        <a:t>Folinik</a:t>
                      </a:r>
                      <a:r>
                        <a:rPr lang="tr-TR" sz="1800" u="none" strike="noStrike" kern="1200" baseline="0" dirty="0"/>
                        <a:t> </a:t>
                      </a:r>
                      <a:r>
                        <a:rPr lang="tr-TR" sz="1800" u="none" strike="noStrike" kern="1200" baseline="0" dirty="0" err="1"/>
                        <a:t>asid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/>
                        <a:t>10-20 mg /gün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95536" y="6381328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Stanford Guide to Antimicrobial Therapy 2009; thirty-ninth edition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56756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Gebelik sonlandırılması? </a:t>
            </a:r>
          </a:p>
          <a:p>
            <a:r>
              <a:rPr lang="tr-TR" sz="2400" dirty="0" err="1"/>
              <a:t>Ultrasonografik</a:t>
            </a:r>
            <a:r>
              <a:rPr lang="tr-TR" sz="2400" dirty="0"/>
              <a:t> anomalisi olmayan </a:t>
            </a:r>
            <a:r>
              <a:rPr lang="tr-TR" sz="2400" dirty="0" err="1"/>
              <a:t>fetuslarda</a:t>
            </a:r>
            <a:r>
              <a:rPr lang="tr-TR" sz="2400" dirty="0"/>
              <a:t> tedavi sonuçları daha başarılıdır. </a:t>
            </a:r>
          </a:p>
          <a:p>
            <a:r>
              <a:rPr lang="tr-TR" sz="2400" dirty="0"/>
              <a:t>Diğer antibiyotik seçenekleri: </a:t>
            </a:r>
            <a:r>
              <a:rPr lang="tr-TR" sz="2400" dirty="0" err="1"/>
              <a:t>azitromisin</a:t>
            </a:r>
            <a:r>
              <a:rPr lang="tr-TR" sz="2400" dirty="0"/>
              <a:t>,   </a:t>
            </a:r>
          </a:p>
          <a:p>
            <a:pPr marL="0" indent="0">
              <a:buNone/>
            </a:pPr>
            <a:r>
              <a:rPr lang="tr-TR" sz="2400" dirty="0"/>
              <a:t>                                                         </a:t>
            </a:r>
            <a:r>
              <a:rPr lang="tr-TR" sz="2400" dirty="0" err="1"/>
              <a:t>klaritromisin</a:t>
            </a:r>
            <a:r>
              <a:rPr lang="tr-TR" sz="2400" dirty="0"/>
              <a:t>,   </a:t>
            </a:r>
          </a:p>
          <a:p>
            <a:pPr marL="0" indent="0">
              <a:buNone/>
            </a:pPr>
            <a:r>
              <a:rPr lang="tr-TR" sz="2400" dirty="0"/>
              <a:t>                                                         </a:t>
            </a:r>
            <a:r>
              <a:rPr lang="tr-TR" sz="2400" dirty="0" err="1"/>
              <a:t>kotrimokzasol</a:t>
            </a:r>
            <a:endParaRPr lang="tr-TR" sz="2400" dirty="0"/>
          </a:p>
          <a:p>
            <a:r>
              <a:rPr lang="tr-TR" sz="2400" dirty="0"/>
              <a:t>Tedavi edilmeyen </a:t>
            </a:r>
            <a:r>
              <a:rPr lang="tr-TR" sz="2400" dirty="0" err="1"/>
              <a:t>yenidoğanlarda</a:t>
            </a:r>
            <a:r>
              <a:rPr lang="tr-TR" sz="2400" dirty="0"/>
              <a:t> </a:t>
            </a:r>
            <a:r>
              <a:rPr lang="tr-TR" sz="2400" dirty="0" err="1"/>
              <a:t>korioretinit</a:t>
            </a:r>
            <a:r>
              <a:rPr lang="tr-TR" sz="2400" dirty="0"/>
              <a:t>, </a:t>
            </a:r>
            <a:r>
              <a:rPr lang="tr-TR" sz="2400" dirty="0" err="1"/>
              <a:t>konvülzüyonlar</a:t>
            </a:r>
            <a:r>
              <a:rPr lang="tr-TR" sz="2400" dirty="0"/>
              <a:t>, ciddi </a:t>
            </a:r>
            <a:r>
              <a:rPr lang="tr-TR" sz="2400" dirty="0" err="1"/>
              <a:t>psikomotor</a:t>
            </a:r>
            <a:r>
              <a:rPr lang="tr-TR" sz="2400" dirty="0"/>
              <a:t> gerilik</a:t>
            </a:r>
          </a:p>
        </p:txBody>
      </p:sp>
    </p:spTree>
    <p:extLst>
      <p:ext uri="{BB962C8B-B14F-4D97-AF65-F5344CB8AC3E}">
        <p14:creationId xmlns:p14="http://schemas.microsoft.com/office/powerpoint/2010/main" val="8002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Gebeler veya gebe kalacaklar kedilerle temas etmemelidir. </a:t>
            </a:r>
          </a:p>
          <a:p>
            <a:endParaRPr lang="tr-TR" dirty="0"/>
          </a:p>
          <a:p>
            <a:r>
              <a:rPr lang="tr-TR" dirty="0"/>
              <a:t>Zorunluluk halinde eldiven giyerek temas edilmeli, eldivenler çıkarıldıktan sonra eller su ve sabunla yıkanmalıdır. </a:t>
            </a:r>
          </a:p>
          <a:p>
            <a:endParaRPr lang="tr-TR" dirty="0"/>
          </a:p>
          <a:p>
            <a:r>
              <a:rPr lang="tr-TR" dirty="0"/>
              <a:t>Çiğ et veya iyi pişmemiş et yenmemelidir; etler en az 66 derece üzerinde pişirilmeli</a:t>
            </a:r>
            <a:endParaRPr lang="tr-TR" sz="4500" dirty="0">
              <a:solidFill>
                <a:srgbClr val="00B050"/>
              </a:solidFill>
            </a:endParaRPr>
          </a:p>
          <a:p>
            <a:endParaRPr lang="tr-TR" dirty="0"/>
          </a:p>
          <a:p>
            <a:r>
              <a:rPr lang="tr-TR" dirty="0"/>
              <a:t>Meyve ve sebzeler çok iyi yıkandıktan sonra yenmelidir. </a:t>
            </a:r>
          </a:p>
          <a:p>
            <a:endParaRPr lang="tr-TR" dirty="0"/>
          </a:p>
          <a:p>
            <a:r>
              <a:rPr lang="tr-TR" dirty="0"/>
              <a:t>Et ürünleri, meyve ve sebzelere dokunulan ellerle mukozalara dokunmamalı; temas sonrası eller yıkanmalıdır. </a:t>
            </a:r>
          </a:p>
          <a:p>
            <a:endParaRPr lang="tr-TR" dirty="0"/>
          </a:p>
          <a:p>
            <a:r>
              <a:rPr lang="tr-TR" dirty="0"/>
              <a:t>Çiğ yumurta ve pastörize olmayan süt kullanılmamalı</a:t>
            </a:r>
            <a:endParaRPr lang="tr-TR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1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Kızamıkçık (</a:t>
            </a:r>
            <a:r>
              <a:rPr lang="tr-TR" dirty="0" err="1"/>
              <a:t>Rubella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Togaviridae ailesinden zarflı RNA virusu</a:t>
            </a:r>
            <a:endParaRPr lang="tr-TR" sz="2400" dirty="0"/>
          </a:p>
          <a:p>
            <a:r>
              <a:rPr lang="tr-TR" sz="2400" dirty="0"/>
              <a:t>Çocuklarda ve erişkinlerde hafif </a:t>
            </a:r>
          </a:p>
          <a:p>
            <a:r>
              <a:rPr lang="tr-TR" sz="2400" dirty="0"/>
              <a:t>Gebelerde ise ilk </a:t>
            </a:r>
            <a:r>
              <a:rPr lang="tr-TR" sz="2400" dirty="0" err="1"/>
              <a:t>trimesterde</a:t>
            </a:r>
            <a:r>
              <a:rPr lang="tr-TR" sz="2400" dirty="0"/>
              <a:t> çok ciddi seyirli </a:t>
            </a:r>
            <a:r>
              <a:rPr lang="tr-TR" sz="2400" dirty="0" err="1"/>
              <a:t>konjenital</a:t>
            </a:r>
            <a:r>
              <a:rPr lang="tr-TR" sz="2400" dirty="0"/>
              <a:t> kızamıkçık hastalığına neden olmakta ve </a:t>
            </a:r>
            <a:r>
              <a:rPr lang="tr-TR" sz="2400" dirty="0" err="1"/>
              <a:t>teratogenez</a:t>
            </a:r>
            <a:r>
              <a:rPr lang="tr-TR" sz="2400" dirty="0"/>
              <a:t> veya düşük ile sonuçlanmaktadır. </a:t>
            </a:r>
          </a:p>
          <a:p>
            <a:r>
              <a:rPr lang="tr-TR" sz="2400" dirty="0"/>
              <a:t>Birinci </a:t>
            </a:r>
            <a:r>
              <a:rPr lang="tr-TR" sz="2400" dirty="0" err="1"/>
              <a:t>trimesterden</a:t>
            </a:r>
            <a:r>
              <a:rPr lang="tr-TR" sz="2400" dirty="0"/>
              <a:t> sonra geçirilen enfeksiyon ise yaygın hastalık nedenidir. </a:t>
            </a:r>
          </a:p>
          <a:p>
            <a:r>
              <a:rPr lang="tr-TR" sz="2400" dirty="0"/>
              <a:t>Bulaşma; enfeksiyonu geçirenlerle uzun süreli yakın temas sonrası olur. </a:t>
            </a:r>
          </a:p>
          <a:p>
            <a:r>
              <a:rPr lang="tr-TR" sz="2400" dirty="0"/>
              <a:t>Temas sonrası 14-21 gün içinde yüzden başlayıp boyun gövde kol ve bacaklara yayılan </a:t>
            </a:r>
            <a:r>
              <a:rPr lang="tr-TR" sz="2400" dirty="0" err="1"/>
              <a:t>makulopapüler</a:t>
            </a:r>
            <a:r>
              <a:rPr lang="tr-TR" sz="2400" dirty="0"/>
              <a:t> döküntüler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5654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Aşısız toplumlarda kızamıkçık </a:t>
            </a:r>
            <a:r>
              <a:rPr lang="tr-TR" sz="2400" dirty="0" err="1"/>
              <a:t>seropozitfliği</a:t>
            </a:r>
            <a:r>
              <a:rPr lang="tr-TR" sz="2400" dirty="0"/>
              <a:t> ∼ %90</a:t>
            </a:r>
          </a:p>
          <a:p>
            <a:endParaRPr lang="tr-TR" sz="2400" dirty="0"/>
          </a:p>
          <a:p>
            <a:r>
              <a:rPr lang="tr-TR" sz="2400" dirty="0"/>
              <a:t>Ülkemiz gebelerinde kızamıkçık </a:t>
            </a:r>
            <a:r>
              <a:rPr lang="tr-TR" sz="2400" dirty="0" err="1"/>
              <a:t>IgG</a:t>
            </a:r>
            <a:r>
              <a:rPr lang="tr-TR" sz="2400" dirty="0"/>
              <a:t> %65-90, </a:t>
            </a:r>
            <a:r>
              <a:rPr lang="tr-TR" sz="2400" dirty="0" err="1"/>
              <a:t>IgM</a:t>
            </a:r>
            <a:r>
              <a:rPr lang="tr-TR" sz="2400" dirty="0"/>
              <a:t> ise %3 oranında pozitif saptanmıştır. </a:t>
            </a:r>
          </a:p>
          <a:p>
            <a:endParaRPr lang="tr-TR" sz="2400" dirty="0"/>
          </a:p>
          <a:p>
            <a:r>
              <a:rPr lang="tr-TR" sz="2400" dirty="0"/>
              <a:t>Kızamıkçığın </a:t>
            </a:r>
            <a:r>
              <a:rPr lang="tr-TR" sz="2400" dirty="0" err="1"/>
              <a:t>fetusa</a:t>
            </a:r>
            <a:r>
              <a:rPr lang="tr-TR" sz="2400" dirty="0"/>
              <a:t> bulaşma oranı ilk </a:t>
            </a:r>
            <a:r>
              <a:rPr lang="tr-TR" sz="2400" dirty="0" err="1"/>
              <a:t>trimesterde</a:t>
            </a:r>
            <a:r>
              <a:rPr lang="tr-TR" sz="2400" dirty="0"/>
              <a:t>  %90, 13-16 haftada %50 iken 16. haftadan sonra bulaşma oranı azalır</a:t>
            </a:r>
          </a:p>
          <a:p>
            <a:endParaRPr lang="tr-TR" sz="2400" dirty="0"/>
          </a:p>
          <a:p>
            <a:pPr marL="0" indent="0" algn="ctr">
              <a:buNone/>
            </a:pPr>
            <a:r>
              <a:rPr lang="tr-TR" sz="2400" dirty="0" err="1"/>
              <a:t>Konjenital</a:t>
            </a:r>
            <a:r>
              <a:rPr lang="tr-TR" sz="2400" dirty="0"/>
              <a:t> kızamıkçıkta en sık görülen üçlü bulgu;</a:t>
            </a:r>
          </a:p>
          <a:p>
            <a:pPr marL="0" indent="0" algn="ctr">
              <a:buNone/>
            </a:pPr>
            <a:r>
              <a:rPr lang="tr-TR" sz="2400" b="1" dirty="0"/>
              <a:t>Katarakt, kalp anomalileri ve sağırlık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1997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Gebede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ELISA ile kızamıkçık </a:t>
            </a:r>
            <a:r>
              <a:rPr lang="tr-TR" sz="2400" dirty="0" err="1"/>
              <a:t>IgM</a:t>
            </a:r>
            <a:r>
              <a:rPr lang="tr-TR" sz="2400" dirty="0"/>
              <a:t> ve </a:t>
            </a:r>
            <a:r>
              <a:rPr lang="tr-TR" sz="2400" dirty="0" err="1"/>
              <a:t>IgG</a:t>
            </a:r>
            <a:r>
              <a:rPr lang="tr-TR" sz="2400" dirty="0"/>
              <a:t> antikorları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Akut enfeksiyon tanısı klinik bulguların varlığı ve </a:t>
            </a:r>
            <a:r>
              <a:rPr lang="tr-TR" sz="2400" dirty="0" err="1"/>
              <a:t>IgM</a:t>
            </a:r>
            <a:r>
              <a:rPr lang="tr-TR" sz="2400" dirty="0"/>
              <a:t> pozitifliği ile konur. 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Klinik bulgular yoksa </a:t>
            </a:r>
            <a:r>
              <a:rPr lang="tr-TR" sz="2400" dirty="0" err="1"/>
              <a:t>IgG</a:t>
            </a:r>
            <a:r>
              <a:rPr lang="tr-TR" sz="2400" dirty="0"/>
              <a:t> titre artışıyla, daha iyisi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avidite</a:t>
            </a:r>
            <a:r>
              <a:rPr lang="tr-TR" sz="2400" dirty="0"/>
              <a:t> testiyle tanı konur. </a:t>
            </a:r>
          </a:p>
          <a:p>
            <a:endParaRPr lang="tr-TR" sz="2400" dirty="0"/>
          </a:p>
          <a:p>
            <a:r>
              <a:rPr lang="tr-TR" sz="2400" dirty="0" err="1"/>
              <a:t>IgM</a:t>
            </a:r>
            <a:r>
              <a:rPr lang="tr-TR" sz="2400" dirty="0"/>
              <a:t> pozitif, ama </a:t>
            </a:r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avidite</a:t>
            </a:r>
            <a:r>
              <a:rPr lang="tr-TR" sz="2400" dirty="0"/>
              <a:t> testi yüksek bulunursa;  hastalık en az 3 ay önce bulaşmış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9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0" y="548680"/>
            <a:ext cx="8164907" cy="56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67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Fetusta</a:t>
            </a:r>
            <a:r>
              <a:rPr lang="tr-TR" dirty="0"/>
              <a:t>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 err="1"/>
              <a:t>Fetal</a:t>
            </a:r>
            <a:r>
              <a:rPr lang="tr-TR" sz="2400" dirty="0"/>
              <a:t> kanda ELISA ile </a:t>
            </a:r>
            <a:r>
              <a:rPr lang="tr-TR" sz="2400" dirty="0" err="1"/>
              <a:t>IgM</a:t>
            </a:r>
            <a:r>
              <a:rPr lang="tr-TR" sz="2400" dirty="0"/>
              <a:t> antikorlarının saptanmasıyla veya </a:t>
            </a:r>
          </a:p>
          <a:p>
            <a:endParaRPr lang="tr-TR" sz="2400" dirty="0"/>
          </a:p>
          <a:p>
            <a:r>
              <a:rPr lang="tr-TR" sz="2400" dirty="0" err="1"/>
              <a:t>Amniyosentez</a:t>
            </a:r>
            <a:r>
              <a:rPr lang="tr-TR" sz="2400" dirty="0"/>
              <a:t> örneğinde PCR ile </a:t>
            </a:r>
            <a:r>
              <a:rPr lang="tr-TR" sz="2400" dirty="0" err="1"/>
              <a:t>virus</a:t>
            </a:r>
            <a:r>
              <a:rPr lang="tr-TR" sz="2400" dirty="0"/>
              <a:t> nükleik asidinin </a:t>
            </a:r>
            <a:r>
              <a:rPr lang="tr-TR" sz="2400" dirty="0" err="1"/>
              <a:t>amplifiye</a:t>
            </a:r>
            <a:r>
              <a:rPr lang="tr-TR" sz="2400" dirty="0"/>
              <a:t> edilmesiyle konur. </a:t>
            </a:r>
          </a:p>
          <a:p>
            <a:endParaRPr lang="tr-TR" sz="2400" dirty="0"/>
          </a:p>
          <a:p>
            <a:r>
              <a:rPr lang="tr-TR" sz="2400" dirty="0"/>
              <a:t>Klinik örneklerde </a:t>
            </a:r>
            <a:r>
              <a:rPr lang="tr-TR" sz="2400" dirty="0" err="1"/>
              <a:t>virusun</a:t>
            </a:r>
            <a:r>
              <a:rPr lang="tr-TR" sz="2400" dirty="0"/>
              <a:t> üretilmesi de mümkündür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2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ve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İlk </a:t>
            </a:r>
            <a:r>
              <a:rPr lang="tr-TR" sz="2400" dirty="0" err="1"/>
              <a:t>trimesterde</a:t>
            </a:r>
            <a:r>
              <a:rPr lang="tr-TR" sz="2400" dirty="0"/>
              <a:t> </a:t>
            </a:r>
            <a:r>
              <a:rPr lang="tr-TR" sz="2400" dirty="0" err="1"/>
              <a:t>fetal</a:t>
            </a:r>
            <a:r>
              <a:rPr lang="tr-TR" sz="2400" dirty="0"/>
              <a:t> anomali riski yüksektir</a:t>
            </a:r>
          </a:p>
          <a:p>
            <a:r>
              <a:rPr lang="tr-TR" sz="2400" dirty="0"/>
              <a:t>Gebeliğin ilk 12 haftasında kızamıkçık geçiren gebelerde gebelik sonlandırılır. </a:t>
            </a:r>
          </a:p>
          <a:p>
            <a:r>
              <a:rPr lang="tr-TR" sz="2400" dirty="0"/>
              <a:t>12-16 haftalık dönemde prenatal tanı uygulanıp </a:t>
            </a:r>
            <a:r>
              <a:rPr lang="tr-TR" sz="2400" dirty="0" err="1"/>
              <a:t>fetusun</a:t>
            </a:r>
            <a:r>
              <a:rPr lang="tr-TR" sz="2400" dirty="0"/>
              <a:t> </a:t>
            </a:r>
            <a:r>
              <a:rPr lang="tr-TR" sz="2400" dirty="0" err="1"/>
              <a:t>enfekte</a:t>
            </a:r>
            <a:r>
              <a:rPr lang="tr-TR" sz="2400" dirty="0"/>
              <a:t> olduğu kanıtlanırsa gebelik sonlandırılabilir. </a:t>
            </a:r>
          </a:p>
          <a:p>
            <a:r>
              <a:rPr lang="tr-TR" sz="2400" dirty="0"/>
              <a:t>16 haftadan sonra </a:t>
            </a:r>
            <a:r>
              <a:rPr lang="tr-TR" sz="2400" dirty="0" err="1"/>
              <a:t>fetusun</a:t>
            </a:r>
            <a:r>
              <a:rPr lang="tr-TR" sz="2400" dirty="0"/>
              <a:t> ciddi zarar görme riski düşüktür. </a:t>
            </a:r>
          </a:p>
          <a:p>
            <a:r>
              <a:rPr lang="tr-TR" sz="2400" dirty="0"/>
              <a:t>Tüm gebeler kızamıkçık açısından </a:t>
            </a:r>
            <a:r>
              <a:rPr lang="tr-TR" sz="2400" dirty="0" err="1"/>
              <a:t>serolojik</a:t>
            </a:r>
            <a:r>
              <a:rPr lang="tr-TR" sz="2400" dirty="0"/>
              <a:t> olarak taranmalı</a:t>
            </a:r>
          </a:p>
          <a:p>
            <a:r>
              <a:rPr lang="tr-TR" sz="2400" dirty="0"/>
              <a:t>Ayrıca tüm genç kızlar da evlilik öncesi taranmalı ve </a:t>
            </a:r>
            <a:r>
              <a:rPr lang="tr-TR" sz="2400" dirty="0" err="1"/>
              <a:t>seronegatif</a:t>
            </a:r>
            <a:r>
              <a:rPr lang="tr-TR" sz="2400" dirty="0"/>
              <a:t> olanlar aşılanmalıdır. </a:t>
            </a:r>
          </a:p>
          <a:p>
            <a:r>
              <a:rPr lang="tr-TR" sz="2400" dirty="0"/>
              <a:t>Aşı olanlar üç ay gebe kalmamalıdır (son öneriler 28 gün). </a:t>
            </a:r>
          </a:p>
          <a:p>
            <a:r>
              <a:rPr lang="tr-TR" sz="2400" dirty="0" err="1"/>
              <a:t>Enfekte</a:t>
            </a:r>
            <a:r>
              <a:rPr lang="tr-TR" sz="2400" dirty="0"/>
              <a:t> </a:t>
            </a:r>
            <a:r>
              <a:rPr lang="tr-TR" sz="2400" dirty="0" err="1"/>
              <a:t>yenidoğanlar</a:t>
            </a:r>
            <a:r>
              <a:rPr lang="tr-TR" sz="2400" dirty="0"/>
              <a:t> </a:t>
            </a:r>
            <a:r>
              <a:rPr lang="tr-TR" sz="2400" dirty="0" err="1"/>
              <a:t>virusu</a:t>
            </a:r>
            <a:r>
              <a:rPr lang="tr-TR" sz="2400" dirty="0"/>
              <a:t> aylarca etrafa saçarlar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/>
              <a:t>TORCH enfeksiyonları hakkında bilgi sahibi olmak</a:t>
            </a:r>
          </a:p>
          <a:p>
            <a:endParaRPr lang="tr-TR" sz="2400" dirty="0"/>
          </a:p>
          <a:p>
            <a:r>
              <a:rPr lang="tr-TR" sz="2400" dirty="0"/>
              <a:t>Gebelerde İdrar yolu Enfeksiyonlarının tanısı tedavisi hakkında bilgi sahibi olmak</a:t>
            </a:r>
          </a:p>
          <a:p>
            <a:endParaRPr lang="tr-TR" sz="2400" dirty="0"/>
          </a:p>
          <a:p>
            <a:r>
              <a:rPr lang="tr-TR" sz="2400" dirty="0"/>
              <a:t>Gebelerde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bakteriüriye</a:t>
            </a:r>
            <a:r>
              <a:rPr lang="tr-TR" sz="2400" dirty="0"/>
              <a:t> yaklaşım</a:t>
            </a:r>
          </a:p>
          <a:p>
            <a:endParaRPr lang="tr-TR" sz="2400" dirty="0"/>
          </a:p>
          <a:p>
            <a:r>
              <a:rPr lang="tr-TR" sz="2400" dirty="0"/>
              <a:t>Gebelerde </a:t>
            </a:r>
            <a:r>
              <a:rPr lang="tr-TR" sz="2400" dirty="0" err="1"/>
              <a:t>inflenzaya</a:t>
            </a:r>
            <a:r>
              <a:rPr lang="tr-TR" sz="2400" dirty="0"/>
              <a:t> yaklaşışım</a:t>
            </a:r>
          </a:p>
          <a:p>
            <a:endParaRPr lang="tr-TR" sz="2400" dirty="0"/>
          </a:p>
          <a:p>
            <a:r>
              <a:rPr lang="tr-TR" sz="2400" dirty="0"/>
              <a:t>Gebelerde Tüberküloz hastalığı hakkında </a:t>
            </a:r>
          </a:p>
          <a:p>
            <a:endParaRPr lang="tr-TR" sz="2400" dirty="0"/>
          </a:p>
          <a:p>
            <a:r>
              <a:rPr lang="tr-TR" sz="2400" dirty="0"/>
              <a:t>Gebelerde bağışıklama hakkında bilgi sahibi olmak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73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Cytomegalovirus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 kadınlara ana bulaşma kaynağı çocuklarla temas ve cinsel ilişkidir. </a:t>
            </a:r>
          </a:p>
          <a:p>
            <a:endParaRPr lang="tr-TR" sz="2400" dirty="0"/>
          </a:p>
          <a:p>
            <a:r>
              <a:rPr lang="tr-TR" sz="2400" dirty="0"/>
              <a:t>En sık rastlanan </a:t>
            </a:r>
            <a:r>
              <a:rPr lang="tr-TR" sz="2400" dirty="0" err="1"/>
              <a:t>konjenital</a:t>
            </a:r>
            <a:r>
              <a:rPr lang="tr-TR" sz="2400" dirty="0"/>
              <a:t> enfeksiyon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Gebeliklerin ∼%1’inde </a:t>
            </a:r>
            <a:r>
              <a:rPr lang="tr-TR" sz="2400" dirty="0" err="1"/>
              <a:t>primer</a:t>
            </a:r>
            <a:r>
              <a:rPr lang="tr-TR" sz="2400" dirty="0"/>
              <a:t> CMV enfeksiyonuna rastlanır; </a:t>
            </a:r>
            <a:r>
              <a:rPr lang="tr-TR" sz="2400" dirty="0" err="1"/>
              <a:t>fetus</a:t>
            </a:r>
            <a:r>
              <a:rPr lang="tr-TR" sz="2400" dirty="0"/>
              <a:t> ∼%30 oranında </a:t>
            </a:r>
            <a:r>
              <a:rPr lang="tr-TR" sz="2400" dirty="0" err="1"/>
              <a:t>enfekte</a:t>
            </a:r>
            <a:r>
              <a:rPr lang="tr-TR" sz="2400" dirty="0"/>
              <a:t> olur. </a:t>
            </a:r>
          </a:p>
          <a:p>
            <a:endParaRPr lang="tr-TR" sz="2400" dirty="0"/>
          </a:p>
          <a:p>
            <a:r>
              <a:rPr lang="tr-TR" sz="2400" dirty="0" err="1"/>
              <a:t>Yenidoğanlarda</a:t>
            </a:r>
            <a:r>
              <a:rPr lang="tr-TR" sz="2400" dirty="0"/>
              <a:t> en sık saptanan </a:t>
            </a:r>
            <a:r>
              <a:rPr lang="tr-TR" sz="2400" dirty="0" err="1"/>
              <a:t>virus</a:t>
            </a:r>
            <a:r>
              <a:rPr lang="tr-TR" sz="2400" dirty="0"/>
              <a:t> olup ana bulaş yolu </a:t>
            </a:r>
            <a:r>
              <a:rPr lang="tr-TR" sz="2400" dirty="0" err="1"/>
              <a:t>transplasentaldır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731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İntrauterin</a:t>
            </a:r>
            <a:r>
              <a:rPr lang="tr-TR" sz="2400" dirty="0"/>
              <a:t> CMV enfeksiyonu geçiren bebeklerin; </a:t>
            </a:r>
          </a:p>
          <a:p>
            <a:pPr marL="0" indent="0">
              <a:buNone/>
            </a:pPr>
            <a:r>
              <a:rPr lang="tr-TR" sz="2400" dirty="0"/>
              <a:t>     ∼%10’u </a:t>
            </a:r>
            <a:r>
              <a:rPr lang="tr-TR" sz="2400" dirty="0" err="1"/>
              <a:t>semptomatik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     ∼%90’ı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</a:p>
          <a:p>
            <a:r>
              <a:rPr lang="tr-TR" sz="2400" dirty="0" err="1"/>
              <a:t>Semptomatik</a:t>
            </a:r>
            <a:r>
              <a:rPr lang="tr-TR" sz="2400" dirty="0"/>
              <a:t> çocukların ∼%10 ’ü ölür. </a:t>
            </a:r>
          </a:p>
          <a:p>
            <a:r>
              <a:rPr lang="tr-TR" sz="2400" dirty="0" err="1"/>
              <a:t>Asemptomatiklerin</a:t>
            </a:r>
            <a:r>
              <a:rPr lang="tr-TR" sz="2400" dirty="0"/>
              <a:t> ise ∼%10 unda geç nörolojik sekeller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Yenidoğanda</a:t>
            </a:r>
            <a:r>
              <a:rPr lang="tr-TR" sz="2400" dirty="0"/>
              <a:t> ciddi CMV hastalığı sıklıkla </a:t>
            </a:r>
            <a:r>
              <a:rPr lang="tr-TR" sz="2400" b="1" dirty="0" err="1"/>
              <a:t>purpura</a:t>
            </a:r>
            <a:r>
              <a:rPr lang="tr-TR" sz="2400" b="1" dirty="0"/>
              <a:t>, </a:t>
            </a:r>
            <a:r>
              <a:rPr lang="tr-TR" sz="2400" b="1" dirty="0" err="1"/>
              <a:t>hepatosplenomegali</a:t>
            </a:r>
            <a:r>
              <a:rPr lang="tr-TR" sz="2400" b="1" dirty="0"/>
              <a:t> ve sarılıkla</a:t>
            </a:r>
            <a:r>
              <a:rPr lang="tr-TR" sz="2400" dirty="0"/>
              <a:t> karakterize</a:t>
            </a:r>
          </a:p>
          <a:p>
            <a:r>
              <a:rPr lang="tr-TR" sz="2400" dirty="0"/>
              <a:t>Ayrıca </a:t>
            </a:r>
            <a:r>
              <a:rPr lang="tr-TR" sz="2400" dirty="0" err="1"/>
              <a:t>korioretinit</a:t>
            </a:r>
            <a:r>
              <a:rPr lang="tr-TR" sz="2400" dirty="0"/>
              <a:t>, </a:t>
            </a:r>
            <a:r>
              <a:rPr lang="tr-TR" sz="2400" dirty="0" err="1"/>
              <a:t>mikrosfefali</a:t>
            </a:r>
            <a:r>
              <a:rPr lang="tr-TR" sz="2400" dirty="0"/>
              <a:t>, </a:t>
            </a:r>
            <a:r>
              <a:rPr lang="tr-TR" sz="2400" dirty="0" err="1"/>
              <a:t>serebral</a:t>
            </a:r>
            <a:r>
              <a:rPr lang="tr-TR" sz="2400" dirty="0"/>
              <a:t> kalsifikasyon, hepatit ve </a:t>
            </a:r>
            <a:r>
              <a:rPr lang="tr-TR" sz="2400" dirty="0" err="1"/>
              <a:t>hemolitik</a:t>
            </a:r>
            <a:r>
              <a:rPr lang="tr-TR" sz="2400" dirty="0"/>
              <a:t> anemi gözlenebilir. </a:t>
            </a:r>
          </a:p>
          <a:p>
            <a:r>
              <a:rPr lang="tr-TR" sz="2400" dirty="0"/>
              <a:t>İşitme kaybı en sık görülen bulgu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222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Gebede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Annede ELİSA ile CMV </a:t>
            </a:r>
            <a:r>
              <a:rPr lang="tr-TR" sz="2400" dirty="0" err="1"/>
              <a:t>IgM</a:t>
            </a:r>
            <a:r>
              <a:rPr lang="tr-TR" sz="2400" dirty="0"/>
              <a:t>, </a:t>
            </a:r>
            <a:r>
              <a:rPr lang="tr-TR" sz="2400" dirty="0" err="1"/>
              <a:t>IgG</a:t>
            </a:r>
            <a:r>
              <a:rPr lang="tr-TR" sz="2400" dirty="0"/>
              <a:t> bakılır. </a:t>
            </a:r>
          </a:p>
          <a:p>
            <a:endParaRPr lang="tr-TR" sz="2400" dirty="0"/>
          </a:p>
          <a:p>
            <a:r>
              <a:rPr lang="tr-TR" sz="2400" dirty="0" err="1"/>
              <a:t>IgM</a:t>
            </a:r>
            <a:r>
              <a:rPr lang="tr-TR" sz="2400" dirty="0"/>
              <a:t> pozitif olgularda </a:t>
            </a:r>
            <a:r>
              <a:rPr lang="tr-TR" sz="2400" dirty="0" err="1"/>
              <a:t>IgG</a:t>
            </a:r>
            <a:r>
              <a:rPr lang="tr-TR" sz="2400" dirty="0"/>
              <a:t> titre artışı          yeni enfeksiyon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r>
              <a:rPr lang="tr-TR" sz="2400" dirty="0" err="1"/>
              <a:t>IgG</a:t>
            </a:r>
            <a:r>
              <a:rPr lang="tr-TR" sz="2400" dirty="0"/>
              <a:t> </a:t>
            </a:r>
            <a:r>
              <a:rPr lang="tr-TR" sz="2400" dirty="0" err="1"/>
              <a:t>avidite</a:t>
            </a:r>
            <a:r>
              <a:rPr lang="tr-TR" sz="2400" dirty="0"/>
              <a:t> testi          hastalığın son üç ay içinde gelişip gelişmediği 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5220072" y="278092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2843808" y="364502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99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dirty="0" err="1"/>
              <a:t>Fetusta</a:t>
            </a:r>
            <a:r>
              <a:rPr lang="tr-TR" sz="3400" dirty="0"/>
              <a:t>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err="1"/>
              <a:t>Amniyon</a:t>
            </a:r>
            <a:r>
              <a:rPr lang="tr-TR" sz="2000" dirty="0"/>
              <a:t> sıvısında </a:t>
            </a:r>
            <a:r>
              <a:rPr lang="tr-TR" sz="2000" dirty="0" err="1"/>
              <a:t>virus</a:t>
            </a:r>
            <a:r>
              <a:rPr lang="tr-TR" sz="2000" dirty="0"/>
              <a:t> kültürü veya PCR ile </a:t>
            </a:r>
            <a:r>
              <a:rPr lang="tr-TR" sz="2000" dirty="0" err="1"/>
              <a:t>viral</a:t>
            </a:r>
            <a:r>
              <a:rPr lang="tr-TR" sz="2000" dirty="0"/>
              <a:t> DNA araştırılması 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 err="1"/>
              <a:t>Fetal</a:t>
            </a:r>
            <a:r>
              <a:rPr lang="tr-TR" sz="2000" dirty="0"/>
              <a:t> kanda özgül </a:t>
            </a:r>
            <a:r>
              <a:rPr lang="tr-TR" sz="2000" dirty="0" err="1"/>
              <a:t>IgM</a:t>
            </a:r>
            <a:r>
              <a:rPr lang="tr-TR" sz="2000" dirty="0"/>
              <a:t> antikorları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 err="1"/>
              <a:t>Amniyon</a:t>
            </a:r>
            <a:r>
              <a:rPr lang="tr-TR" sz="2000" dirty="0"/>
              <a:t> sıvısı </a:t>
            </a:r>
            <a:r>
              <a:rPr lang="tr-TR" sz="2000" dirty="0" err="1"/>
              <a:t>maternal</a:t>
            </a:r>
            <a:r>
              <a:rPr lang="tr-TR" sz="2000" dirty="0"/>
              <a:t> enfeksiyondan 4-6 hafta sonra alınmalı</a:t>
            </a:r>
          </a:p>
          <a:p>
            <a:r>
              <a:rPr lang="tr-TR" sz="2000" dirty="0" err="1"/>
              <a:t>Konjenital</a:t>
            </a:r>
            <a:r>
              <a:rPr lang="tr-TR" sz="2000" dirty="0"/>
              <a:t> CMV enfeksiyonu tanısında USG ile izlem yararlıdır 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itchFamily="2" charset="2"/>
              <a:buChar char="ü"/>
            </a:pPr>
            <a:r>
              <a:rPr lang="tr-TR" sz="2000" dirty="0"/>
              <a:t>Mikrosefali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err="1"/>
              <a:t>hiperekojenik</a:t>
            </a:r>
            <a:r>
              <a:rPr lang="tr-TR" sz="2000" dirty="0"/>
              <a:t> </a:t>
            </a:r>
            <a:r>
              <a:rPr lang="tr-TR" sz="2000" dirty="0" err="1"/>
              <a:t>fetal</a:t>
            </a:r>
            <a:r>
              <a:rPr lang="tr-TR" sz="2000" dirty="0"/>
              <a:t> barsak,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err="1"/>
              <a:t>hepatosplenomegali</a:t>
            </a:r>
            <a:r>
              <a:rPr lang="tr-TR" sz="2000" dirty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err="1"/>
              <a:t>assit</a:t>
            </a:r>
            <a:r>
              <a:rPr lang="tr-TR" sz="2000" dirty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err="1"/>
              <a:t>intrakranial</a:t>
            </a:r>
            <a:r>
              <a:rPr lang="tr-TR" sz="2000" dirty="0"/>
              <a:t> kalsifikasyonlar,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err="1"/>
              <a:t>fetal</a:t>
            </a:r>
            <a:r>
              <a:rPr lang="tr-TR" sz="2000" dirty="0"/>
              <a:t> büyüme geriliği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139952" y="422108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Bunların görülemeyişi </a:t>
            </a:r>
            <a:r>
              <a:rPr lang="tr-TR" dirty="0" err="1">
                <a:solidFill>
                  <a:srgbClr val="FF0000"/>
                </a:solidFill>
              </a:rPr>
              <a:t>konjential</a:t>
            </a:r>
            <a:r>
              <a:rPr lang="tr-TR" dirty="0">
                <a:solidFill>
                  <a:srgbClr val="FF0000"/>
                </a:solidFill>
              </a:rPr>
              <a:t> enfeksiyon tanısını dışlatmaz. </a:t>
            </a:r>
          </a:p>
        </p:txBody>
      </p:sp>
    </p:spTree>
    <p:extLst>
      <p:ext uri="{BB962C8B-B14F-4D97-AF65-F5344CB8AC3E}">
        <p14:creationId xmlns:p14="http://schemas.microsoft.com/office/powerpoint/2010/main" val="337699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ve 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/>
          </a:p>
          <a:p>
            <a:r>
              <a:rPr lang="tr-TR" sz="2400" dirty="0"/>
              <a:t>Gebelik döneminde gelişen CMV enfeksiyonundan </a:t>
            </a:r>
            <a:r>
              <a:rPr lang="tr-TR" sz="2400" dirty="0" err="1"/>
              <a:t>fetusu</a:t>
            </a:r>
            <a:r>
              <a:rPr lang="tr-TR" sz="2400" dirty="0"/>
              <a:t> koruyan bir tedavi yoktur. </a:t>
            </a:r>
          </a:p>
          <a:p>
            <a:endParaRPr lang="tr-TR" sz="2400" dirty="0"/>
          </a:p>
          <a:p>
            <a:r>
              <a:rPr lang="tr-TR" sz="2400" dirty="0"/>
              <a:t>Kişisel hijyen kurallarına uyum gebeyi başta CMV olmak üzere diğer enfeksiyonlardan da korur.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15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 Çiçeği ve Zona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Her iki enfeksiyon da </a:t>
            </a:r>
            <a:r>
              <a:rPr lang="tr-TR" sz="2400" dirty="0" err="1"/>
              <a:t>varicella-zoster</a:t>
            </a:r>
            <a:r>
              <a:rPr lang="tr-TR" sz="2400" dirty="0"/>
              <a:t> </a:t>
            </a:r>
            <a:r>
              <a:rPr lang="tr-TR" sz="2400" dirty="0" err="1"/>
              <a:t>virusu</a:t>
            </a:r>
            <a:r>
              <a:rPr lang="tr-TR" sz="2400" dirty="0"/>
              <a:t> (VZV) ile oluşur; </a:t>
            </a:r>
          </a:p>
          <a:p>
            <a:endParaRPr lang="tr-TR" sz="2400" dirty="0"/>
          </a:p>
          <a:p>
            <a:r>
              <a:rPr lang="tr-TR" sz="2400" dirty="0"/>
              <a:t>Zona su çiçeği sonrası </a:t>
            </a:r>
            <a:r>
              <a:rPr lang="tr-TR" sz="2400" dirty="0" err="1"/>
              <a:t>latent</a:t>
            </a:r>
            <a:r>
              <a:rPr lang="tr-TR" sz="2400" dirty="0"/>
              <a:t> hale gelen </a:t>
            </a:r>
            <a:r>
              <a:rPr lang="tr-TR" sz="2400" dirty="0" err="1"/>
              <a:t>virusun</a:t>
            </a:r>
            <a:r>
              <a:rPr lang="tr-TR" sz="2400" dirty="0"/>
              <a:t> yeniden aktive olmasıyla gelişir. </a:t>
            </a:r>
          </a:p>
          <a:p>
            <a:endParaRPr lang="tr-TR" sz="2400" dirty="0"/>
          </a:p>
          <a:p>
            <a:r>
              <a:rPr lang="tr-TR" sz="2400" dirty="0"/>
              <a:t>Su çiçeği hava yoluyla bulaşır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r>
              <a:rPr lang="tr-TR" sz="2400" dirty="0"/>
              <a:t>Bulaşma döküntülerin ortaya çıkışından iki gün önce başlar, son lezyonun kabuklanmasına kadar sürer. </a:t>
            </a:r>
          </a:p>
          <a:p>
            <a:endParaRPr lang="tr-TR" sz="2400" dirty="0"/>
          </a:p>
          <a:p>
            <a:r>
              <a:rPr lang="tr-TR" sz="2400" dirty="0"/>
              <a:t>Zona lezyonları su çiçeğinden daha az bulaştırıcıdır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Gebelik döneminde VZV 3 klinik tabloya yol açabilir; </a:t>
            </a:r>
          </a:p>
          <a:p>
            <a:endParaRPr lang="tr-TR" sz="2400" dirty="0"/>
          </a:p>
          <a:p>
            <a:r>
              <a:rPr lang="tr-TR" sz="2400" dirty="0"/>
              <a:t>1) gebede su çiçeği, </a:t>
            </a:r>
          </a:p>
          <a:p>
            <a:endParaRPr lang="tr-TR" sz="2400" dirty="0"/>
          </a:p>
          <a:p>
            <a:r>
              <a:rPr lang="tr-TR" sz="2400" dirty="0"/>
              <a:t>2) </a:t>
            </a:r>
            <a:r>
              <a:rPr lang="tr-TR" sz="2400" dirty="0" err="1"/>
              <a:t>intraüterin</a:t>
            </a:r>
            <a:r>
              <a:rPr lang="tr-TR" sz="2400" dirty="0"/>
              <a:t> enfeksiyon, düşük veya </a:t>
            </a:r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varisella</a:t>
            </a:r>
            <a:r>
              <a:rPr lang="tr-TR" sz="2400" dirty="0"/>
              <a:t> sendromuna (KVS)</a:t>
            </a:r>
          </a:p>
          <a:p>
            <a:endParaRPr lang="tr-TR" sz="2400" dirty="0"/>
          </a:p>
          <a:p>
            <a:r>
              <a:rPr lang="tr-TR" sz="2400" dirty="0"/>
              <a:t>3) </a:t>
            </a:r>
            <a:r>
              <a:rPr lang="tr-TR" sz="2400" dirty="0" err="1"/>
              <a:t>neonatal</a:t>
            </a:r>
            <a:r>
              <a:rPr lang="tr-TR" sz="2400" dirty="0"/>
              <a:t> su çiçeği</a:t>
            </a:r>
          </a:p>
        </p:txBody>
      </p:sp>
    </p:spTree>
    <p:extLst>
      <p:ext uri="{BB962C8B-B14F-4D97-AF65-F5344CB8AC3E}">
        <p14:creationId xmlns:p14="http://schemas.microsoft.com/office/powerpoint/2010/main" val="1399324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Gebelikte su çiçeği; düşük veya </a:t>
            </a:r>
            <a:r>
              <a:rPr lang="tr-TR" sz="2000" dirty="0" err="1"/>
              <a:t>Konjenital</a:t>
            </a:r>
            <a:r>
              <a:rPr lang="tr-TR" sz="2000" dirty="0"/>
              <a:t> </a:t>
            </a:r>
            <a:r>
              <a:rPr lang="tr-TR" sz="2000" dirty="0" err="1"/>
              <a:t>Varicella</a:t>
            </a:r>
            <a:r>
              <a:rPr lang="tr-TR" sz="2000" dirty="0"/>
              <a:t> </a:t>
            </a:r>
            <a:r>
              <a:rPr lang="tr-TR" sz="2000" dirty="0" err="1"/>
              <a:t>Sendromununa</a:t>
            </a:r>
            <a:r>
              <a:rPr lang="tr-TR" sz="2000" dirty="0"/>
              <a:t> yol açar. </a:t>
            </a:r>
          </a:p>
          <a:p>
            <a:endParaRPr lang="tr-TR" sz="2000" dirty="0"/>
          </a:p>
          <a:p>
            <a:r>
              <a:rPr lang="tr-TR" sz="1800" dirty="0"/>
              <a:t>KVS ;</a:t>
            </a:r>
          </a:p>
          <a:p>
            <a:r>
              <a:rPr lang="tr-TR" sz="1800" dirty="0"/>
              <a:t>Genellikle ilk 2 </a:t>
            </a:r>
            <a:r>
              <a:rPr lang="tr-TR" sz="1800" dirty="0" err="1"/>
              <a:t>trimesterde</a:t>
            </a:r>
            <a:r>
              <a:rPr lang="tr-TR" sz="1800" dirty="0"/>
              <a:t> (~%1) Sağırlık</a:t>
            </a:r>
          </a:p>
          <a:p>
            <a:r>
              <a:rPr lang="tr-TR" sz="1800" dirty="0" err="1"/>
              <a:t>Psikomotor</a:t>
            </a:r>
            <a:r>
              <a:rPr lang="tr-TR" sz="1800" dirty="0"/>
              <a:t> gerilik </a:t>
            </a:r>
          </a:p>
          <a:p>
            <a:r>
              <a:rPr lang="tr-TR" sz="1800" dirty="0" err="1"/>
              <a:t>Mikroftalmi</a:t>
            </a:r>
            <a:endParaRPr lang="tr-TR" sz="1800" dirty="0"/>
          </a:p>
          <a:p>
            <a:r>
              <a:rPr lang="tr-TR" sz="1800" dirty="0" err="1"/>
              <a:t>Korioretinit</a:t>
            </a:r>
            <a:r>
              <a:rPr lang="tr-TR" sz="1800" dirty="0"/>
              <a:t> </a:t>
            </a:r>
          </a:p>
          <a:p>
            <a:r>
              <a:rPr lang="tr-TR" sz="1800" dirty="0" err="1"/>
              <a:t>Ekstremite</a:t>
            </a:r>
            <a:r>
              <a:rPr lang="tr-TR" sz="1800" dirty="0"/>
              <a:t> </a:t>
            </a:r>
            <a:r>
              <a:rPr lang="tr-TR" sz="1800" dirty="0" err="1"/>
              <a:t>hipoplazisi</a:t>
            </a:r>
            <a:r>
              <a:rPr lang="tr-TR" sz="1800" dirty="0"/>
              <a:t> ve deride </a:t>
            </a:r>
            <a:r>
              <a:rPr lang="tr-TR" sz="1800" dirty="0" err="1"/>
              <a:t>eskar</a:t>
            </a:r>
            <a:endParaRPr lang="tr-TR" sz="1800" dirty="0"/>
          </a:p>
          <a:p>
            <a:endParaRPr lang="tr-TR" sz="2000" dirty="0"/>
          </a:p>
          <a:p>
            <a:r>
              <a:rPr lang="tr-TR" sz="2000" dirty="0"/>
              <a:t>Gebe; </a:t>
            </a:r>
            <a:r>
              <a:rPr lang="tr-TR" sz="2000" dirty="0" err="1"/>
              <a:t>peripartum</a:t>
            </a:r>
            <a:r>
              <a:rPr lang="tr-TR" sz="2000" dirty="0"/>
              <a:t> dönemde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su çiçeği geçirirse &lt;%30 oranında </a:t>
            </a:r>
            <a:r>
              <a:rPr lang="tr-TR" sz="2000" dirty="0" err="1"/>
              <a:t>neonatal</a:t>
            </a:r>
            <a:r>
              <a:rPr lang="tr-TR" sz="2000" dirty="0"/>
              <a:t> enfeksiyon gelişir ve </a:t>
            </a:r>
            <a:r>
              <a:rPr lang="tr-TR" sz="2000" dirty="0" err="1"/>
              <a:t>mortalitesi</a:t>
            </a:r>
            <a:r>
              <a:rPr lang="tr-TR" sz="2000" dirty="0"/>
              <a:t> yüksektir (~%30).</a:t>
            </a:r>
          </a:p>
          <a:p>
            <a:endParaRPr lang="tr-TR" sz="2000" dirty="0"/>
          </a:p>
          <a:p>
            <a:r>
              <a:rPr lang="tr-TR" sz="2000" dirty="0"/>
              <a:t>Gebelikte zona geçirilmesinin ise </a:t>
            </a:r>
            <a:r>
              <a:rPr lang="tr-TR" sz="2000" dirty="0" err="1"/>
              <a:t>fetal</a:t>
            </a:r>
            <a:r>
              <a:rPr lang="tr-TR" sz="2000" dirty="0"/>
              <a:t> riski yoktur. </a:t>
            </a:r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467544" y="2348880"/>
            <a:ext cx="8208912" cy="2376264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9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Gebede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Tanısı genellikle kliniktir. </a:t>
            </a:r>
          </a:p>
          <a:p>
            <a:endParaRPr lang="tr-TR" sz="2400" dirty="0"/>
          </a:p>
          <a:p>
            <a:r>
              <a:rPr lang="tr-TR" sz="2400" dirty="0"/>
              <a:t>ELISA (</a:t>
            </a:r>
            <a:r>
              <a:rPr lang="tr-TR" sz="2400" dirty="0" err="1"/>
              <a:t>IgM</a:t>
            </a:r>
            <a:r>
              <a:rPr lang="tr-TR" sz="2400" dirty="0"/>
              <a:t> 3. günde ,  </a:t>
            </a:r>
            <a:r>
              <a:rPr lang="tr-TR" sz="2400" dirty="0" err="1"/>
              <a:t>IgG</a:t>
            </a:r>
            <a:r>
              <a:rPr lang="tr-TR" sz="2400" dirty="0"/>
              <a:t> 7. günde saptanabilir) veya </a:t>
            </a:r>
          </a:p>
          <a:p>
            <a:endParaRPr lang="tr-TR" sz="2400" dirty="0"/>
          </a:p>
          <a:p>
            <a:r>
              <a:rPr lang="tr-TR" sz="2400" dirty="0"/>
              <a:t>PCR veya </a:t>
            </a:r>
          </a:p>
          <a:p>
            <a:endParaRPr lang="tr-TR" sz="2400" dirty="0"/>
          </a:p>
          <a:p>
            <a:r>
              <a:rPr lang="tr-TR" sz="2400" dirty="0" err="1"/>
              <a:t>Virus</a:t>
            </a:r>
            <a:r>
              <a:rPr lang="tr-TR" sz="2400" dirty="0"/>
              <a:t> kültürü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5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Prenatal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err="1"/>
              <a:t>Amniyosentez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Perkütan</a:t>
            </a:r>
            <a:r>
              <a:rPr lang="tr-TR" sz="2400" dirty="0"/>
              <a:t> </a:t>
            </a:r>
            <a:r>
              <a:rPr lang="tr-TR" sz="2400" dirty="0" err="1"/>
              <a:t>umbilikal</a:t>
            </a:r>
            <a:r>
              <a:rPr lang="tr-TR" sz="2400" dirty="0"/>
              <a:t> kan örneği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Seroloji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Nükleik asit </a:t>
            </a:r>
            <a:r>
              <a:rPr lang="tr-TR" sz="2400" dirty="0" err="1"/>
              <a:t>amplifikasyonu</a:t>
            </a:r>
            <a:r>
              <a:rPr lang="tr-TR" sz="2400" dirty="0"/>
              <a:t> ve </a:t>
            </a:r>
          </a:p>
          <a:p>
            <a:endParaRPr lang="tr-TR" sz="2400" dirty="0"/>
          </a:p>
          <a:p>
            <a:r>
              <a:rPr lang="tr-TR" sz="2400" dirty="0" err="1"/>
              <a:t>Virus</a:t>
            </a:r>
            <a:r>
              <a:rPr lang="tr-TR" sz="2400" dirty="0"/>
              <a:t> kültürü yapılır. </a:t>
            </a:r>
          </a:p>
          <a:p>
            <a:endParaRPr lang="tr-TR" sz="2400" dirty="0"/>
          </a:p>
          <a:p>
            <a:r>
              <a:rPr lang="tr-TR" sz="2400" dirty="0"/>
              <a:t>Seri ultrason muayeneleri</a:t>
            </a:r>
          </a:p>
        </p:txBody>
      </p:sp>
    </p:spTree>
    <p:extLst>
      <p:ext uri="{BB962C8B-B14F-4D97-AF65-F5344CB8AC3E}">
        <p14:creationId xmlns:p14="http://schemas.microsoft.com/office/powerpoint/2010/main" val="152132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Gebede enfeksiyonun saptanması durumunda aşağıdaki sorular cevaplanmalıdır:</a:t>
            </a:r>
          </a:p>
          <a:p>
            <a:pPr marL="0" indent="0">
              <a:buNone/>
            </a:pPr>
            <a:r>
              <a:rPr lang="tr-TR" sz="2400" dirty="0"/>
              <a:t>1. Enfeksiyonun </a:t>
            </a:r>
            <a:r>
              <a:rPr lang="tr-TR" sz="2400" dirty="0" err="1"/>
              <a:t>fetusa</a:t>
            </a:r>
            <a:r>
              <a:rPr lang="tr-TR" sz="2400" dirty="0"/>
              <a:t> bulaşma riski ne kadar?</a:t>
            </a:r>
          </a:p>
          <a:p>
            <a:pPr marL="0" indent="0">
              <a:buNone/>
            </a:pPr>
            <a:r>
              <a:rPr lang="tr-TR" sz="2400" dirty="0"/>
              <a:t>2. Bulaştığı takdirde fetüsteki riskler neler?</a:t>
            </a:r>
          </a:p>
          <a:p>
            <a:pPr marL="0" indent="0">
              <a:buNone/>
            </a:pPr>
            <a:r>
              <a:rPr lang="tr-TR" sz="2400" dirty="0"/>
              <a:t>3. </a:t>
            </a:r>
            <a:r>
              <a:rPr lang="tr-TR" sz="2400" dirty="0" err="1"/>
              <a:t>Fetusa</a:t>
            </a:r>
            <a:r>
              <a:rPr lang="tr-TR" sz="2400" dirty="0"/>
              <a:t> bulaşma ve risk oluşturma acısından gebelik haftasının</a:t>
            </a:r>
          </a:p>
          <a:p>
            <a:pPr marL="0" indent="0">
              <a:buNone/>
            </a:pPr>
            <a:r>
              <a:rPr lang="tr-TR" sz="2400" dirty="0"/>
              <a:t>önemi nedir?</a:t>
            </a:r>
          </a:p>
          <a:p>
            <a:pPr marL="0" indent="0">
              <a:buNone/>
            </a:pPr>
            <a:r>
              <a:rPr lang="tr-TR" sz="2400" dirty="0"/>
              <a:t>4. Fetüste enfeksiyon tanısı imkanı </a:t>
            </a:r>
            <a:r>
              <a:rPr lang="tr-TR" sz="2400" dirty="0" err="1"/>
              <a:t>varmı</a:t>
            </a:r>
            <a:r>
              <a:rPr lang="tr-TR" sz="2400" dirty="0"/>
              <a:t>?</a:t>
            </a:r>
          </a:p>
          <a:p>
            <a:pPr marL="0" indent="0">
              <a:buNone/>
            </a:pPr>
            <a:r>
              <a:rPr lang="tr-TR" sz="2400" dirty="0"/>
              <a:t>5. </a:t>
            </a:r>
            <a:r>
              <a:rPr lang="tr-TR" sz="2400" dirty="0" err="1"/>
              <a:t>Fetusa</a:t>
            </a:r>
            <a:r>
              <a:rPr lang="tr-TR" sz="2400" dirty="0"/>
              <a:t> bulaşmayı önleyecek ve bulaşma olmuşsa </a:t>
            </a:r>
            <a:r>
              <a:rPr lang="tr-TR" sz="2400" dirty="0" err="1"/>
              <a:t>fetusu</a:t>
            </a:r>
            <a:r>
              <a:rPr lang="tr-TR" sz="2400" dirty="0"/>
              <a:t> tedavi</a:t>
            </a:r>
          </a:p>
          <a:p>
            <a:pPr marL="0" indent="0">
              <a:buNone/>
            </a:pPr>
            <a:r>
              <a:rPr lang="tr-TR" sz="2400" dirty="0"/>
              <a:t>edecek seçenekler var mı?</a:t>
            </a:r>
          </a:p>
          <a:p>
            <a:pPr marL="0" indent="0">
              <a:buNone/>
            </a:pPr>
            <a:r>
              <a:rPr lang="tr-TR" sz="2400" dirty="0"/>
              <a:t>6. İlgili gebelik sonlandırılmalı mı?</a:t>
            </a:r>
          </a:p>
        </p:txBody>
      </p:sp>
    </p:spTree>
    <p:extLst>
      <p:ext uri="{BB962C8B-B14F-4D97-AF65-F5344CB8AC3E}">
        <p14:creationId xmlns:p14="http://schemas.microsoft.com/office/powerpoint/2010/main" val="1883148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 ve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Seronegatif</a:t>
            </a:r>
            <a:r>
              <a:rPr lang="tr-TR" sz="2400" dirty="0"/>
              <a:t> gebe suçiçeği geçirmekte olan hastayla temas ederse ilk iki </a:t>
            </a:r>
            <a:r>
              <a:rPr lang="tr-TR" sz="2400" dirty="0" err="1"/>
              <a:t>trimesterde</a:t>
            </a:r>
            <a:r>
              <a:rPr lang="tr-TR" sz="2400" dirty="0"/>
              <a:t> izlenir. </a:t>
            </a:r>
          </a:p>
          <a:p>
            <a:endParaRPr lang="tr-TR" sz="2400" dirty="0"/>
          </a:p>
          <a:p>
            <a:r>
              <a:rPr lang="tr-TR" sz="2400" dirty="0"/>
              <a:t>Gebede suçiçeği gelişirse </a:t>
            </a:r>
            <a:r>
              <a:rPr lang="tr-TR" sz="2400" dirty="0" err="1"/>
              <a:t>pnömoni</a:t>
            </a:r>
            <a:r>
              <a:rPr lang="tr-TR" sz="2400" dirty="0"/>
              <a:t> gelişip gelişmediği yönünden izlenir. </a:t>
            </a:r>
          </a:p>
          <a:p>
            <a:endParaRPr lang="tr-TR" sz="2400" dirty="0"/>
          </a:p>
          <a:p>
            <a:r>
              <a:rPr lang="tr-TR" sz="2400" dirty="0"/>
              <a:t>Erişkinlerin su çiçeğinde </a:t>
            </a:r>
            <a:r>
              <a:rPr lang="tr-TR" sz="2400" dirty="0" err="1"/>
              <a:t>pnömoni</a:t>
            </a:r>
            <a:r>
              <a:rPr lang="tr-TR" sz="2400" dirty="0"/>
              <a:t> görülme oranı ∼%20’dir ve bu oran gebelerde de aynıdır. </a:t>
            </a:r>
          </a:p>
          <a:p>
            <a:endParaRPr lang="tr-TR" sz="2400" dirty="0"/>
          </a:p>
          <a:p>
            <a:r>
              <a:rPr lang="tr-TR" sz="2400" dirty="0"/>
              <a:t>Ancak gebelerde </a:t>
            </a:r>
            <a:r>
              <a:rPr lang="tr-TR" sz="2400" dirty="0" err="1"/>
              <a:t>varisella</a:t>
            </a:r>
            <a:r>
              <a:rPr lang="tr-TR" sz="2400" dirty="0"/>
              <a:t> </a:t>
            </a:r>
            <a:r>
              <a:rPr lang="tr-TR" sz="2400" dirty="0" err="1"/>
              <a:t>pnömonisi</a:t>
            </a:r>
            <a:r>
              <a:rPr lang="tr-TR" sz="2400" dirty="0"/>
              <a:t> daha ağır seyredebilir.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322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Gebede su çiçeği </a:t>
            </a:r>
            <a:r>
              <a:rPr lang="tr-TR" sz="2400" dirty="0" err="1"/>
              <a:t>pnömonisi</a:t>
            </a:r>
            <a:r>
              <a:rPr lang="tr-TR" sz="2400" dirty="0"/>
              <a:t> tıbbi acillerdendir</a:t>
            </a:r>
          </a:p>
          <a:p>
            <a:endParaRPr lang="tr-TR" sz="2400" dirty="0"/>
          </a:p>
          <a:p>
            <a:r>
              <a:rPr lang="tr-TR" sz="2400" dirty="0"/>
              <a:t>Hemen İV </a:t>
            </a:r>
            <a:r>
              <a:rPr lang="tr-TR" sz="2400" dirty="0" err="1"/>
              <a:t>asiklovir</a:t>
            </a:r>
            <a:r>
              <a:rPr lang="tr-TR" sz="2400" dirty="0"/>
              <a:t> ve destek tedavisi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Asiklovir</a:t>
            </a:r>
            <a:r>
              <a:rPr lang="tr-TR" sz="2400" dirty="0"/>
              <a:t> deri lezyonlarına da etkili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Gebede </a:t>
            </a:r>
            <a:r>
              <a:rPr lang="tr-TR" sz="2400" dirty="0" err="1"/>
              <a:t>pnömoni</a:t>
            </a:r>
            <a:r>
              <a:rPr lang="tr-TR" sz="2400" dirty="0"/>
              <a:t> gelişmemişse </a:t>
            </a:r>
            <a:r>
              <a:rPr lang="tr-TR" sz="2400" dirty="0" err="1"/>
              <a:t>asiklovir</a:t>
            </a:r>
            <a:r>
              <a:rPr lang="tr-TR" sz="2400" dirty="0"/>
              <a:t> önerilmez. </a:t>
            </a:r>
          </a:p>
          <a:p>
            <a:endParaRPr lang="tr-TR" sz="2400" dirty="0"/>
          </a:p>
          <a:p>
            <a:r>
              <a:rPr lang="tr-TR" sz="2400" dirty="0"/>
              <a:t>Prenatal takip yapılır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 ve Tedavi</a:t>
            </a:r>
          </a:p>
        </p:txBody>
      </p:sp>
    </p:spTree>
    <p:extLst>
      <p:ext uri="{BB962C8B-B14F-4D97-AF65-F5344CB8AC3E}">
        <p14:creationId xmlns:p14="http://schemas.microsoft.com/office/powerpoint/2010/main" val="2019399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Gebe su çiçeği olmuş ise; 1. ve 2. </a:t>
            </a:r>
            <a:r>
              <a:rPr lang="tr-TR" sz="2400" dirty="0" err="1"/>
              <a:t>trimesterde</a:t>
            </a:r>
            <a:r>
              <a:rPr lang="tr-TR" sz="2400" dirty="0"/>
              <a:t> KVS yönünden değerlendirilir. </a:t>
            </a:r>
          </a:p>
          <a:p>
            <a:endParaRPr lang="tr-TR" sz="2400" dirty="0"/>
          </a:p>
          <a:p>
            <a:r>
              <a:rPr lang="tr-TR" sz="2400" dirty="0"/>
              <a:t>3. </a:t>
            </a:r>
            <a:r>
              <a:rPr lang="tr-TR" sz="2400" dirty="0" err="1"/>
              <a:t>trimesterde</a:t>
            </a:r>
            <a:r>
              <a:rPr lang="tr-TR" sz="2400" dirty="0"/>
              <a:t> ise: Su çiçeğini doğumdan ≥5-21 gün önce olmuş ise gebe </a:t>
            </a:r>
            <a:r>
              <a:rPr lang="tr-TR" sz="2400" dirty="0" err="1"/>
              <a:t>varisella</a:t>
            </a:r>
            <a:r>
              <a:rPr lang="tr-TR" sz="2400" dirty="0"/>
              <a:t> </a:t>
            </a:r>
            <a:r>
              <a:rPr lang="tr-TR" sz="2400" dirty="0" err="1"/>
              <a:t>pnömonisi</a:t>
            </a:r>
            <a:r>
              <a:rPr lang="tr-TR" sz="2400" dirty="0"/>
              <a:t> yönünden izlenir ve </a:t>
            </a:r>
            <a:r>
              <a:rPr lang="tr-TR" sz="2400" dirty="0" err="1"/>
              <a:t>pnömoni</a:t>
            </a:r>
            <a:r>
              <a:rPr lang="tr-TR" sz="2400" dirty="0"/>
              <a:t> gelişirse </a:t>
            </a:r>
            <a:r>
              <a:rPr lang="tr-TR" sz="2400" dirty="0" err="1"/>
              <a:t>asiklovir</a:t>
            </a:r>
            <a:r>
              <a:rPr lang="tr-TR" sz="2400" dirty="0"/>
              <a:t> verilir.</a:t>
            </a:r>
          </a:p>
          <a:p>
            <a:endParaRPr lang="tr-TR" sz="2400" dirty="0"/>
          </a:p>
          <a:p>
            <a:r>
              <a:rPr lang="tr-TR" sz="2400" dirty="0" err="1"/>
              <a:t>Yenidoğan</a:t>
            </a:r>
            <a:r>
              <a:rPr lang="tr-TR" sz="2400" dirty="0"/>
              <a:t> ve annede lezyonlar gözlenirse negatif basınçlı özel odada izole edilerek izlenirler. </a:t>
            </a:r>
          </a:p>
          <a:p>
            <a:endParaRPr lang="tr-TR" sz="2400" dirty="0"/>
          </a:p>
          <a:p>
            <a:r>
              <a:rPr lang="tr-TR" sz="2400" dirty="0"/>
              <a:t>Zona tedavisi: 50 yaşın altında </a:t>
            </a:r>
            <a:r>
              <a:rPr lang="tr-TR" sz="2400" dirty="0" err="1"/>
              <a:t>immünnormal</a:t>
            </a:r>
            <a:r>
              <a:rPr lang="tr-TR" sz="2400" dirty="0"/>
              <a:t> erişkinlerde </a:t>
            </a:r>
            <a:r>
              <a:rPr lang="tr-TR" sz="2400" b="1" dirty="0" err="1"/>
              <a:t>oftalmik</a:t>
            </a:r>
            <a:r>
              <a:rPr lang="tr-TR" sz="2400" b="1" dirty="0"/>
              <a:t> tutulum </a:t>
            </a:r>
            <a:r>
              <a:rPr lang="tr-TR" sz="2400" dirty="0"/>
              <a:t>olmadıkça tedavi önerilmez.</a:t>
            </a:r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 ve Tedavi</a:t>
            </a:r>
          </a:p>
        </p:txBody>
      </p:sp>
    </p:spTree>
    <p:extLst>
      <p:ext uri="{BB962C8B-B14F-4D97-AF65-F5344CB8AC3E}">
        <p14:creationId xmlns:p14="http://schemas.microsoft.com/office/powerpoint/2010/main" val="3801492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VariZIG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3122854" y="2744923"/>
            <a:ext cx="1233122" cy="109583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833639" y="3840760"/>
            <a:ext cx="228600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err="1"/>
              <a:t>Seronegatif</a:t>
            </a:r>
            <a:r>
              <a:rPr lang="tr-TR" sz="2000" dirty="0"/>
              <a:t> anne su çiçeği veya zonası olan biriyle temas etmiş ise </a:t>
            </a:r>
            <a:r>
              <a:rPr lang="tr-TR" sz="2000" dirty="0">
                <a:solidFill>
                  <a:srgbClr val="FF0000"/>
                </a:solidFill>
              </a:rPr>
              <a:t>temas sonrası dönemde 24-72 saat içinde (96 saate kadar)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4826354" y="3861048"/>
            <a:ext cx="324036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/>
              <a:t>Gebe doğuma 4 gün kala veya doğumdan sonraki 2 gün içinde </a:t>
            </a:r>
            <a:r>
              <a:rPr lang="tr-TR" sz="2000" dirty="0" err="1"/>
              <a:t>suçiçekli</a:t>
            </a:r>
            <a:r>
              <a:rPr lang="tr-TR" sz="2000" dirty="0"/>
              <a:t> ise </a:t>
            </a:r>
            <a:r>
              <a:rPr lang="tr-TR" sz="2000" dirty="0" err="1"/>
              <a:t>yenidoğana</a:t>
            </a:r>
            <a:endParaRPr lang="tr-TR" sz="2000" dirty="0"/>
          </a:p>
        </p:txBody>
      </p:sp>
      <p:sp>
        <p:nvSpPr>
          <p:cNvPr id="10" name="Dikdörtgen 9"/>
          <p:cNvSpPr/>
          <p:nvPr/>
        </p:nvSpPr>
        <p:spPr>
          <a:xfrm>
            <a:off x="251520" y="1340768"/>
            <a:ext cx="8712968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200" dirty="0" err="1"/>
              <a:t>Varisella</a:t>
            </a:r>
            <a:r>
              <a:rPr lang="tr-TR" sz="2200" dirty="0"/>
              <a:t> </a:t>
            </a:r>
            <a:r>
              <a:rPr lang="tr-TR" sz="2200" dirty="0" err="1"/>
              <a:t>zoster</a:t>
            </a:r>
            <a:r>
              <a:rPr lang="tr-TR" sz="2200" dirty="0"/>
              <a:t> </a:t>
            </a:r>
            <a:r>
              <a:rPr lang="tr-TR" sz="2200" dirty="0" err="1"/>
              <a:t>immun</a:t>
            </a:r>
            <a:r>
              <a:rPr lang="tr-TR" sz="2200" dirty="0"/>
              <a:t> </a:t>
            </a:r>
            <a:r>
              <a:rPr lang="tr-TR" sz="2200" dirty="0" err="1"/>
              <a:t>globulin</a:t>
            </a:r>
            <a:r>
              <a:rPr lang="tr-TR" sz="2200" dirty="0"/>
              <a:t> (</a:t>
            </a:r>
            <a:r>
              <a:rPr lang="tr-TR" sz="2200" dirty="0" err="1"/>
              <a:t>VariZİG</a:t>
            </a:r>
            <a:r>
              <a:rPr lang="tr-TR" sz="2200" dirty="0"/>
              <a:t>: </a:t>
            </a:r>
            <a:r>
              <a:rPr lang="tr-TR" sz="2200" dirty="0" err="1"/>
              <a:t>pürifiye</a:t>
            </a:r>
            <a:r>
              <a:rPr lang="tr-TR" sz="2200" dirty="0"/>
              <a:t> insan </a:t>
            </a:r>
            <a:r>
              <a:rPr lang="tr-TR" sz="2200" dirty="0" err="1"/>
              <a:t>immün</a:t>
            </a:r>
            <a:r>
              <a:rPr lang="tr-TR" sz="2200" dirty="0"/>
              <a:t> </a:t>
            </a:r>
            <a:r>
              <a:rPr lang="tr-TR" sz="2200" dirty="0" err="1"/>
              <a:t>globilini</a:t>
            </a:r>
            <a:r>
              <a:rPr lang="tr-TR" sz="2200" dirty="0"/>
              <a:t>)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334113" y="2283258"/>
            <a:ext cx="447013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400" dirty="0"/>
              <a:t>Bulaş sonrası korunmada kullanılır. 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4355976" y="2744923"/>
            <a:ext cx="470378" cy="111612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70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Varisella</a:t>
            </a:r>
            <a:r>
              <a:rPr lang="tr-TR" sz="2400" dirty="0"/>
              <a:t> aşısı canlı aşıdır</a:t>
            </a:r>
          </a:p>
          <a:p>
            <a:r>
              <a:rPr lang="tr-TR" sz="2400" dirty="0"/>
              <a:t>13 yaş altındaki çocuklara ve </a:t>
            </a:r>
            <a:r>
              <a:rPr lang="tr-TR" sz="2400" dirty="0" err="1"/>
              <a:t>seronegatif</a:t>
            </a:r>
            <a:r>
              <a:rPr lang="tr-TR" sz="2400" dirty="0"/>
              <a:t> erişkinlere</a:t>
            </a:r>
          </a:p>
          <a:p>
            <a:r>
              <a:rPr lang="tr-TR" sz="2400" dirty="0"/>
              <a:t>4-8 hafta arayla iki doz</a:t>
            </a:r>
          </a:p>
          <a:p>
            <a:r>
              <a:rPr lang="tr-TR" sz="2400" dirty="0"/>
              <a:t>Çocuklarda koruyuculuğu yüksektir (∼%90). </a:t>
            </a:r>
          </a:p>
          <a:p>
            <a:r>
              <a:rPr lang="tr-TR" sz="2400" dirty="0"/>
              <a:t>Gebe bakımı veren sağlık personelinin de aşılı olması önerilmektedir. </a:t>
            </a:r>
          </a:p>
          <a:p>
            <a:r>
              <a:rPr lang="tr-TR" sz="2400" dirty="0"/>
              <a:t>Gebelere aşı önerilmez. </a:t>
            </a:r>
          </a:p>
          <a:p>
            <a:r>
              <a:rPr lang="tr-TR" sz="2400" dirty="0"/>
              <a:t>Gebe olmayanlar aşılamadan sonraki 1 aylık sürede gebe kalmamalıdırlar.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94501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Simpleks</a:t>
            </a:r>
            <a:r>
              <a:rPr lang="tr-TR" dirty="0"/>
              <a:t> </a:t>
            </a:r>
            <a:r>
              <a:rPr lang="tr-TR" dirty="0" err="1"/>
              <a:t>Virus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HSV tip 1 genelde (%80) vücut üst kısmında, tip 2 ise </a:t>
            </a:r>
            <a:r>
              <a:rPr lang="tr-TR" sz="2400" dirty="0" err="1"/>
              <a:t>genital</a:t>
            </a:r>
            <a:r>
              <a:rPr lang="tr-TR" sz="2400" dirty="0"/>
              <a:t> bölgede hastalık yapar. </a:t>
            </a:r>
          </a:p>
          <a:p>
            <a:endParaRPr lang="tr-TR" sz="2400" dirty="0"/>
          </a:p>
          <a:p>
            <a:r>
              <a:rPr lang="tr-TR" sz="2400" dirty="0"/>
              <a:t>Tip 2 çoğunlukla cinsel temasla bulaşmakta</a:t>
            </a:r>
          </a:p>
          <a:p>
            <a:endParaRPr lang="tr-TR" sz="2400" dirty="0"/>
          </a:p>
          <a:p>
            <a:r>
              <a:rPr lang="tr-TR" sz="2400" dirty="0"/>
              <a:t>Aktif lezyonu olanlarla temas edenlerde bulaşma riski daha fazla</a:t>
            </a:r>
          </a:p>
          <a:p>
            <a:endParaRPr lang="tr-TR" sz="2400" dirty="0"/>
          </a:p>
          <a:p>
            <a:r>
              <a:rPr lang="tr-TR" sz="2400" dirty="0"/>
              <a:t>Gebelerin ∼%2’sinde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11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HSV de CMV gibi gebede </a:t>
            </a:r>
            <a:r>
              <a:rPr lang="tr-TR" sz="2400" dirty="0" err="1"/>
              <a:t>primer</a:t>
            </a:r>
            <a:r>
              <a:rPr lang="tr-TR" sz="2400" dirty="0"/>
              <a:t> veya </a:t>
            </a:r>
            <a:r>
              <a:rPr lang="tr-TR" sz="2400" dirty="0" err="1"/>
              <a:t>sekonder</a:t>
            </a:r>
            <a:r>
              <a:rPr lang="tr-TR" sz="2400" dirty="0"/>
              <a:t> enfeksiyona neden olur. </a:t>
            </a:r>
          </a:p>
          <a:p>
            <a:endParaRPr lang="tr-TR" sz="2400" dirty="0"/>
          </a:p>
          <a:p>
            <a:r>
              <a:rPr lang="tr-TR" sz="2400" dirty="0"/>
              <a:t>Gebelikte </a:t>
            </a:r>
            <a:r>
              <a:rPr lang="tr-TR" sz="2400" dirty="0" err="1"/>
              <a:t>herpes</a:t>
            </a:r>
            <a:r>
              <a:rPr lang="tr-TR" sz="2400" dirty="0"/>
              <a:t> </a:t>
            </a:r>
            <a:r>
              <a:rPr lang="tr-TR" sz="2400" dirty="0" err="1"/>
              <a:t>virus</a:t>
            </a:r>
            <a:r>
              <a:rPr lang="tr-TR" sz="2400" dirty="0"/>
              <a:t> enfeksiyonun seyri normal kişilerdeki gibidir. </a:t>
            </a:r>
          </a:p>
          <a:p>
            <a:endParaRPr lang="tr-TR" sz="2400" dirty="0"/>
          </a:p>
          <a:p>
            <a:r>
              <a:rPr lang="tr-TR" sz="2400" dirty="0"/>
              <a:t>Esas bulaşma doğum esnasında olmaktadır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Aktif </a:t>
            </a:r>
            <a:r>
              <a:rPr lang="tr-TR" sz="2400" dirty="0" err="1"/>
              <a:t>genital</a:t>
            </a:r>
            <a:r>
              <a:rPr lang="tr-TR" sz="2400" dirty="0"/>
              <a:t> </a:t>
            </a:r>
            <a:r>
              <a:rPr lang="tr-TR" sz="2400" dirty="0" err="1"/>
              <a:t>herpesi</a:t>
            </a:r>
            <a:r>
              <a:rPr lang="tr-TR" sz="2400" dirty="0"/>
              <a:t> olan gebelerin vajinal doğumları sırasında ∼%50 oranında </a:t>
            </a:r>
            <a:r>
              <a:rPr lang="tr-TR" sz="2400" dirty="0" err="1"/>
              <a:t>neonatal</a:t>
            </a:r>
            <a:r>
              <a:rPr lang="tr-TR" sz="2400" dirty="0"/>
              <a:t> </a:t>
            </a:r>
            <a:r>
              <a:rPr lang="tr-TR" sz="2400" dirty="0" err="1"/>
              <a:t>herpes</a:t>
            </a:r>
            <a:r>
              <a:rPr lang="tr-TR" sz="2400" dirty="0"/>
              <a:t> enfeksiyonu gelişir.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87039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HSV </a:t>
            </a:r>
            <a:r>
              <a:rPr lang="tr-TR" sz="2400" dirty="0" err="1"/>
              <a:t>yenidoğanda</a:t>
            </a:r>
            <a:r>
              <a:rPr lang="tr-TR" sz="2400" dirty="0"/>
              <a:t> 3 klinik tabloya neden olabilir;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827584" y="2636912"/>
            <a:ext cx="7416824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tr-TR" sz="2000" dirty="0"/>
              <a:t>1)deri, göz ve ağız hastalığı</a:t>
            </a:r>
          </a:p>
          <a:p>
            <a:endParaRPr lang="tr-TR" sz="2000" dirty="0"/>
          </a:p>
          <a:p>
            <a:r>
              <a:rPr lang="tr-TR" sz="2000" dirty="0"/>
              <a:t>2)MSS hastalığı </a:t>
            </a:r>
          </a:p>
          <a:p>
            <a:endParaRPr lang="tr-TR" sz="2000" dirty="0"/>
          </a:p>
          <a:p>
            <a:r>
              <a:rPr lang="tr-TR" sz="2000" dirty="0"/>
              <a:t>3)Yaygın hastalık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433714" y="3212976"/>
            <a:ext cx="201529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sarılık</a:t>
            </a:r>
          </a:p>
          <a:p>
            <a:r>
              <a:rPr lang="tr-TR" sz="2000" dirty="0" err="1"/>
              <a:t>hepatomegali</a:t>
            </a:r>
            <a:endParaRPr lang="tr-TR" sz="2000" dirty="0"/>
          </a:p>
          <a:p>
            <a:r>
              <a:rPr lang="tr-TR" sz="2000" dirty="0" err="1"/>
              <a:t>pnömoni</a:t>
            </a:r>
            <a:r>
              <a:rPr lang="tr-TR" sz="2000" dirty="0"/>
              <a:t> </a:t>
            </a:r>
          </a:p>
          <a:p>
            <a:r>
              <a:rPr lang="tr-TR" sz="2000" dirty="0"/>
              <a:t>kanama </a:t>
            </a:r>
            <a:r>
              <a:rPr lang="tr-TR" sz="2000" dirty="0" err="1"/>
              <a:t>diyatezi</a:t>
            </a:r>
            <a:endParaRPr lang="tr-TR" sz="2000" dirty="0"/>
          </a:p>
          <a:p>
            <a:r>
              <a:rPr lang="tr-TR" sz="2000" dirty="0"/>
              <a:t>MSS bulguları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749863" y="4077072"/>
            <a:ext cx="576064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5449005" y="370541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mortalite</a:t>
            </a:r>
            <a:r>
              <a:rPr lang="tr-TR" dirty="0">
                <a:solidFill>
                  <a:srgbClr val="FF0000"/>
                </a:solidFill>
              </a:rPr>
              <a:t> %80 olup yaşayanların büyük kısmında sekel gelişir). </a:t>
            </a:r>
          </a:p>
        </p:txBody>
      </p:sp>
    </p:spTree>
    <p:extLst>
      <p:ext uri="{BB962C8B-B14F-4D97-AF65-F5344CB8AC3E}">
        <p14:creationId xmlns:p14="http://schemas.microsoft.com/office/powerpoint/2010/main" val="3555718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Gebede Tanı </a:t>
            </a:r>
          </a:p>
          <a:p>
            <a:r>
              <a:rPr lang="tr-TR" sz="2400" dirty="0"/>
              <a:t>ELISA ile HSV tip 1 ve 2 </a:t>
            </a:r>
            <a:r>
              <a:rPr lang="tr-TR" sz="2400" dirty="0" err="1"/>
              <a:t>IgM</a:t>
            </a:r>
            <a:r>
              <a:rPr lang="tr-TR" sz="2400" dirty="0"/>
              <a:t> ve </a:t>
            </a:r>
            <a:r>
              <a:rPr lang="tr-TR" sz="2400" dirty="0" err="1"/>
              <a:t>IgG</a:t>
            </a:r>
            <a:r>
              <a:rPr lang="tr-TR" sz="2400" dirty="0"/>
              <a:t> antikorları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Yenidoğanda</a:t>
            </a:r>
            <a:r>
              <a:rPr lang="tr-TR" sz="2400" dirty="0"/>
              <a:t> Tanı </a:t>
            </a:r>
          </a:p>
          <a:p>
            <a:r>
              <a:rPr lang="tr-TR" sz="2400" dirty="0"/>
              <a:t>ELISA ile tipe özgül </a:t>
            </a:r>
            <a:r>
              <a:rPr lang="tr-TR" sz="2400" dirty="0" err="1"/>
              <a:t>IgM</a:t>
            </a:r>
            <a:r>
              <a:rPr lang="tr-TR" sz="2400" dirty="0"/>
              <a:t> ve </a:t>
            </a:r>
            <a:r>
              <a:rPr lang="tr-TR" sz="2400" dirty="0" err="1"/>
              <a:t>IgG</a:t>
            </a:r>
            <a:r>
              <a:rPr lang="tr-TR" sz="2400" dirty="0"/>
              <a:t> antikorları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Viral</a:t>
            </a:r>
            <a:r>
              <a:rPr lang="tr-TR" sz="2400" dirty="0"/>
              <a:t> kültür</a:t>
            </a:r>
          </a:p>
          <a:p>
            <a:r>
              <a:rPr lang="tr-TR" sz="2400" dirty="0" err="1"/>
              <a:t>BOS’da</a:t>
            </a:r>
            <a:r>
              <a:rPr lang="tr-TR" sz="2400" dirty="0"/>
              <a:t> PCR ile </a:t>
            </a:r>
            <a:r>
              <a:rPr lang="tr-TR" sz="2400" dirty="0" err="1"/>
              <a:t>herpes</a:t>
            </a:r>
            <a:r>
              <a:rPr lang="tr-TR" sz="2400" dirty="0"/>
              <a:t> </a:t>
            </a:r>
            <a:r>
              <a:rPr lang="tr-TR" sz="2400" dirty="0" err="1"/>
              <a:t>virus</a:t>
            </a:r>
            <a:r>
              <a:rPr lang="tr-TR" sz="2400" dirty="0"/>
              <a:t> DNA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Deri lezyonların </a:t>
            </a:r>
            <a:r>
              <a:rPr lang="tr-TR" sz="2400" dirty="0" err="1"/>
              <a:t>Tzanck</a:t>
            </a:r>
            <a:r>
              <a:rPr lang="tr-TR" sz="2400" dirty="0"/>
              <a:t> yaymasında </a:t>
            </a:r>
            <a:r>
              <a:rPr lang="tr-TR" sz="2400" dirty="0" err="1"/>
              <a:t>sitolojik</a:t>
            </a:r>
            <a:r>
              <a:rPr lang="tr-TR" sz="2400" dirty="0"/>
              <a:t> incelenme ile </a:t>
            </a:r>
            <a:r>
              <a:rPr lang="tr-TR" sz="2400" dirty="0" err="1"/>
              <a:t>multinükleer</a:t>
            </a:r>
            <a:r>
              <a:rPr lang="tr-TR" sz="2400" dirty="0"/>
              <a:t> dev hücrelerin varlığı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4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54328"/>
              </p:ext>
            </p:extLst>
          </p:nvPr>
        </p:nvGraphicFramePr>
        <p:xfrm>
          <a:off x="457433" y="836712"/>
          <a:ext cx="8400255" cy="562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Tedavi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İlaç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Doz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Süre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r>
                        <a:rPr lang="tr-TR" dirty="0" err="1"/>
                        <a:t>Genital</a:t>
                      </a:r>
                      <a:r>
                        <a:rPr lang="tr-TR" dirty="0"/>
                        <a:t> bölgede aktif </a:t>
                      </a:r>
                      <a:r>
                        <a:rPr lang="tr-TR" dirty="0" err="1"/>
                        <a:t>herpes</a:t>
                      </a:r>
                      <a:r>
                        <a:rPr lang="tr-TR" dirty="0"/>
                        <a:t> lezyonu var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Antiviral</a:t>
                      </a:r>
                      <a:r>
                        <a:rPr lang="tr-TR" dirty="0"/>
                        <a:t> tedavi</a:t>
                      </a:r>
                    </a:p>
                    <a:p>
                      <a:pPr algn="ctr"/>
                      <a:r>
                        <a:rPr lang="tr-TR" dirty="0"/>
                        <a:t>+</a:t>
                      </a:r>
                    </a:p>
                    <a:p>
                      <a:pPr algn="ctr"/>
                      <a:r>
                        <a:rPr lang="tr-TR" dirty="0" err="1"/>
                        <a:t>sezeryan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Oral </a:t>
                      </a:r>
                    </a:p>
                    <a:p>
                      <a:r>
                        <a:rPr lang="tr-TR" dirty="0" err="1"/>
                        <a:t>asiklovir</a:t>
                      </a:r>
                      <a:r>
                        <a:rPr lang="tr-T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400 mgx3/gün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7-10 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valasiklovir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1g x2/gün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Genital</a:t>
                      </a:r>
                      <a:r>
                        <a:rPr lang="tr-TR" dirty="0"/>
                        <a:t> bölgede aktif </a:t>
                      </a:r>
                      <a:r>
                        <a:rPr lang="tr-TR" dirty="0" err="1"/>
                        <a:t>herpes</a:t>
                      </a:r>
                      <a:r>
                        <a:rPr lang="tr-TR" dirty="0"/>
                        <a:t> lezyonu yok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Vajinal yolla doğum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768">
                <a:tc rowSpan="4"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Sık </a:t>
                      </a:r>
                      <a:r>
                        <a:rPr lang="tr-TR" dirty="0" err="1"/>
                        <a:t>rekürren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genital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herpesliler</a:t>
                      </a:r>
                      <a:endParaRPr lang="tr-TR" dirty="0"/>
                    </a:p>
                    <a:p>
                      <a:r>
                        <a:rPr lang="tr-TR" dirty="0"/>
                        <a:t>(≥ 6 </a:t>
                      </a:r>
                      <a:r>
                        <a:rPr lang="tr-TR" dirty="0" err="1"/>
                        <a:t>epizod</a:t>
                      </a:r>
                      <a:r>
                        <a:rPr lang="tr-TR" dirty="0"/>
                        <a:t> veya </a:t>
                      </a:r>
                      <a:r>
                        <a:rPr lang="tr-TR" dirty="0" err="1"/>
                        <a:t>rekürrens</a:t>
                      </a:r>
                      <a:r>
                        <a:rPr lang="tr-TR" dirty="0"/>
                        <a:t> / her yıl)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1) </a:t>
                      </a:r>
                      <a:r>
                        <a:rPr lang="tr-TR" dirty="0" err="1"/>
                        <a:t>Süpressif</a:t>
                      </a:r>
                      <a:r>
                        <a:rPr lang="tr-TR" dirty="0"/>
                        <a:t> tedavi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Oral </a:t>
                      </a:r>
                    </a:p>
                    <a:p>
                      <a:r>
                        <a:rPr lang="tr-TR" dirty="0" err="1"/>
                        <a:t>asiklovir</a:t>
                      </a:r>
                      <a:r>
                        <a:rPr lang="tr-T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 mgx2/gün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tr-TR" dirty="0"/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1yıl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Valasiklovir</a:t>
                      </a:r>
                      <a:r>
                        <a:rPr lang="tr-T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500 mg/gün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2) </a:t>
                      </a:r>
                      <a:r>
                        <a:rPr lang="tr-TR" dirty="0" err="1"/>
                        <a:t>Epizodik</a:t>
                      </a:r>
                      <a:r>
                        <a:rPr lang="tr-TR" dirty="0"/>
                        <a:t> tedavi</a:t>
                      </a:r>
                    </a:p>
                    <a:p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Sürekli </a:t>
                      </a:r>
                      <a:r>
                        <a:rPr lang="tr-TR" dirty="0" err="1">
                          <a:solidFill>
                            <a:srgbClr val="FF0000"/>
                          </a:solidFill>
                        </a:rPr>
                        <a:t>süpresyon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 yerine her epizotta kısa süreli tedavi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oral </a:t>
                      </a:r>
                    </a:p>
                    <a:p>
                      <a:r>
                        <a:rPr lang="tr-TR" dirty="0" err="1"/>
                        <a:t>asiklovir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 mgx3/gün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5 gün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Semptomların ilk günü başlanmalıdır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1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valasiklovir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 g 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Asiklovir</a:t>
                      </a:r>
                      <a:r>
                        <a:rPr lang="tr-TR" dirty="0"/>
                        <a:t> ve </a:t>
                      </a:r>
                      <a:r>
                        <a:rPr lang="tr-TR" dirty="0" err="1"/>
                        <a:t>Valasiklovir</a:t>
                      </a:r>
                      <a:r>
                        <a:rPr lang="tr-TR" dirty="0"/>
                        <a:t> FDA risk kategorisi</a:t>
                      </a:r>
                      <a:r>
                        <a:rPr lang="tr-TR" baseline="0" dirty="0"/>
                        <a:t> B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Başlık 1"/>
          <p:cNvSpPr txBox="1">
            <a:spLocks/>
          </p:cNvSpPr>
          <p:nvPr/>
        </p:nvSpPr>
        <p:spPr>
          <a:xfrm>
            <a:off x="457433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/>
              <a:t>Tedavi</a:t>
            </a:r>
          </a:p>
        </p:txBody>
      </p:sp>
    </p:spTree>
    <p:extLst>
      <p:ext uri="{BB962C8B-B14F-4D97-AF65-F5344CB8AC3E}">
        <p14:creationId xmlns:p14="http://schemas.microsoft.com/office/powerpoint/2010/main" val="196872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Fetus</a:t>
            </a:r>
            <a:r>
              <a:rPr lang="tr-TR" sz="2400" dirty="0"/>
              <a:t> enfeksiyonlara </a:t>
            </a:r>
            <a:r>
              <a:rPr lang="tr-TR" sz="2400" dirty="0" err="1"/>
              <a:t>cok</a:t>
            </a:r>
            <a:r>
              <a:rPr lang="tr-TR" sz="2400" dirty="0"/>
              <a:t> duyarlıdır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 Gebede oluşan bazı enfeksiyonlar değişik klinik tablolara neden olabilmektedir :</a:t>
            </a:r>
          </a:p>
          <a:p>
            <a:r>
              <a:rPr lang="tr-TR" sz="2400" dirty="0"/>
              <a:t>Düşük</a:t>
            </a:r>
          </a:p>
          <a:p>
            <a:r>
              <a:rPr lang="tr-TR" sz="2400" dirty="0" err="1"/>
              <a:t>Konjenital</a:t>
            </a:r>
            <a:r>
              <a:rPr lang="tr-TR" sz="2400" dirty="0"/>
              <a:t> anomaliler</a:t>
            </a:r>
          </a:p>
          <a:p>
            <a:r>
              <a:rPr lang="tr-TR" sz="2400" dirty="0"/>
              <a:t>Ölü doğum</a:t>
            </a:r>
          </a:p>
          <a:p>
            <a:r>
              <a:rPr lang="tr-TR" sz="2400" dirty="0"/>
              <a:t>Erken doğum</a:t>
            </a:r>
          </a:p>
          <a:p>
            <a:r>
              <a:rPr lang="tr-TR" sz="2400" dirty="0"/>
              <a:t>Düşük doğum tartılı bebek</a:t>
            </a:r>
          </a:p>
          <a:p>
            <a:r>
              <a:rPr lang="tr-TR" sz="2400" dirty="0"/>
              <a:t>Doğarken enfeksiyon hastalıklı olma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1949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HSV-1 , HSV-2 ile </a:t>
            </a:r>
            <a:r>
              <a:rPr lang="tr-TR" sz="2400" dirty="0" err="1"/>
              <a:t>enfekte</a:t>
            </a:r>
            <a:r>
              <a:rPr lang="tr-TR" sz="2400" dirty="0"/>
              <a:t> olmamış gebeler, HSV-1 ya da HSV-2 ile </a:t>
            </a:r>
            <a:r>
              <a:rPr lang="tr-TR" sz="2400" dirty="0" err="1"/>
              <a:t>enfekte</a:t>
            </a:r>
            <a:r>
              <a:rPr lang="tr-TR" sz="2400" dirty="0"/>
              <a:t> eşleriyle gebeliğin 3. </a:t>
            </a:r>
            <a:r>
              <a:rPr lang="tr-TR" sz="2400" dirty="0" err="1"/>
              <a:t>trimesterinde</a:t>
            </a:r>
            <a:r>
              <a:rPr lang="tr-TR" sz="2400" dirty="0"/>
              <a:t> cinsel ilişkide bulunmamalıdırlar. </a:t>
            </a:r>
          </a:p>
          <a:p>
            <a:r>
              <a:rPr lang="tr-TR" sz="2400" dirty="0"/>
              <a:t>Gebeliğinin 34. haftasından sonra ilk </a:t>
            </a:r>
            <a:r>
              <a:rPr lang="tr-TR" sz="2400" dirty="0" err="1"/>
              <a:t>genital</a:t>
            </a:r>
            <a:r>
              <a:rPr lang="tr-TR" sz="2400" dirty="0"/>
              <a:t> </a:t>
            </a:r>
            <a:r>
              <a:rPr lang="tr-TR" sz="2400" dirty="0" err="1"/>
              <a:t>herpes</a:t>
            </a:r>
            <a:r>
              <a:rPr lang="tr-TR" sz="2400" dirty="0"/>
              <a:t> epizodu olan bütün gebelere ve </a:t>
            </a:r>
            <a:r>
              <a:rPr lang="tr-TR" sz="2400" dirty="0" err="1"/>
              <a:t>genital</a:t>
            </a:r>
            <a:r>
              <a:rPr lang="tr-TR" sz="2400" dirty="0"/>
              <a:t> kanalda aktif </a:t>
            </a:r>
            <a:r>
              <a:rPr lang="tr-TR" sz="2400" dirty="0" err="1"/>
              <a:t>herpes</a:t>
            </a:r>
            <a:r>
              <a:rPr lang="tr-TR" sz="2400" dirty="0"/>
              <a:t> lezyonu saptananlara </a:t>
            </a:r>
            <a:r>
              <a:rPr lang="tr-TR" sz="2400" dirty="0" err="1"/>
              <a:t>sezeryan</a:t>
            </a:r>
            <a:r>
              <a:rPr lang="tr-TR" sz="2400" dirty="0"/>
              <a:t> önerilmelidir. </a:t>
            </a:r>
          </a:p>
          <a:p>
            <a:r>
              <a:rPr lang="tr-TR" sz="2400" dirty="0"/>
              <a:t>Tüm </a:t>
            </a:r>
            <a:r>
              <a:rPr lang="tr-TR" sz="2400" dirty="0" err="1"/>
              <a:t>genital</a:t>
            </a:r>
            <a:r>
              <a:rPr lang="tr-TR" sz="2400" dirty="0"/>
              <a:t> </a:t>
            </a:r>
            <a:r>
              <a:rPr lang="tr-TR" sz="2400" dirty="0" err="1"/>
              <a:t>herpesliler</a:t>
            </a:r>
            <a:r>
              <a:rPr lang="tr-TR" sz="2400" dirty="0"/>
              <a:t> lezyonlarının aktif olduğu dönemde </a:t>
            </a:r>
            <a:r>
              <a:rPr lang="tr-TR" sz="2400" dirty="0" err="1"/>
              <a:t>infekte</a:t>
            </a:r>
            <a:r>
              <a:rPr lang="tr-TR" sz="2400" dirty="0"/>
              <a:t> olmamış (</a:t>
            </a:r>
            <a:r>
              <a:rPr lang="tr-TR" sz="2400" dirty="0" err="1"/>
              <a:t>seronegatif</a:t>
            </a:r>
            <a:r>
              <a:rPr lang="tr-TR" sz="2400" dirty="0"/>
              <a:t>) eşleriyle cinsel ilişkiye girmemelidirler. </a:t>
            </a:r>
          </a:p>
          <a:p>
            <a:r>
              <a:rPr lang="tr-TR" sz="2400" dirty="0"/>
              <a:t>Aktif lezyonu olmayanlarda uygun ve doğru kullanılan lateks kondomlar bulaşma riskini azaltır.</a:t>
            </a:r>
          </a:p>
        </p:txBody>
      </p:sp>
    </p:spTree>
    <p:extLst>
      <p:ext uri="{BB962C8B-B14F-4D97-AF65-F5344CB8AC3E}">
        <p14:creationId xmlns:p14="http://schemas.microsoft.com/office/powerpoint/2010/main" val="1332737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Sifiliz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Etkeni </a:t>
            </a:r>
            <a:r>
              <a:rPr lang="tr-TR" sz="2400" dirty="0" err="1"/>
              <a:t>Treponema</a:t>
            </a:r>
            <a:r>
              <a:rPr lang="tr-TR" sz="2400" dirty="0"/>
              <a:t> </a:t>
            </a:r>
            <a:r>
              <a:rPr lang="tr-TR" sz="2400" dirty="0" err="1"/>
              <a:t>pallidum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Ana bulaş yolu cinsel ilişki</a:t>
            </a:r>
          </a:p>
          <a:p>
            <a:endParaRPr lang="tr-TR" sz="2400" dirty="0"/>
          </a:p>
          <a:p>
            <a:r>
              <a:rPr lang="tr-TR" sz="2400" dirty="0" err="1"/>
              <a:t>Fetusa</a:t>
            </a:r>
            <a:r>
              <a:rPr lang="tr-TR" sz="2400" dirty="0"/>
              <a:t> sıklıkla </a:t>
            </a:r>
            <a:r>
              <a:rPr lang="tr-TR" sz="2400" dirty="0" err="1"/>
              <a:t>transplasental</a:t>
            </a:r>
            <a:r>
              <a:rPr lang="tr-TR" sz="2400" dirty="0"/>
              <a:t> yolla bulaşır. </a:t>
            </a:r>
          </a:p>
          <a:p>
            <a:endParaRPr lang="tr-TR" sz="2400" dirty="0"/>
          </a:p>
          <a:p>
            <a:r>
              <a:rPr lang="tr-TR" sz="2400" dirty="0" err="1"/>
              <a:t>Sifilizde</a:t>
            </a:r>
            <a:r>
              <a:rPr lang="tr-TR" sz="2400" dirty="0"/>
              <a:t> cinsel yolla bulaşma her zaman enfeksiyonun ilk 2 yılında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Memede </a:t>
            </a:r>
            <a:r>
              <a:rPr lang="tr-TR" sz="2400" dirty="0" err="1"/>
              <a:t>infeksiyöz</a:t>
            </a:r>
            <a:r>
              <a:rPr lang="tr-TR" sz="2400" dirty="0"/>
              <a:t> lezyonlar olmadıkça,  emzirmeyle bulaşmaz</a:t>
            </a:r>
          </a:p>
        </p:txBody>
      </p:sp>
    </p:spTree>
    <p:extLst>
      <p:ext uri="{BB962C8B-B14F-4D97-AF65-F5344CB8AC3E}">
        <p14:creationId xmlns:p14="http://schemas.microsoft.com/office/powerpoint/2010/main" val="4177090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T. </a:t>
            </a:r>
            <a:r>
              <a:rPr lang="tr-TR" sz="2400" dirty="0" err="1"/>
              <a:t>pallidum</a:t>
            </a:r>
            <a:r>
              <a:rPr lang="tr-TR" sz="2400" dirty="0"/>
              <a:t> plasentayı kolay geçer </a:t>
            </a:r>
          </a:p>
          <a:p>
            <a:endParaRPr lang="tr-TR" sz="2400" dirty="0"/>
          </a:p>
          <a:p>
            <a:r>
              <a:rPr lang="tr-TR" sz="2400" dirty="0" err="1"/>
              <a:t>Vertikal</a:t>
            </a:r>
            <a:r>
              <a:rPr lang="tr-TR" sz="2400" dirty="0"/>
              <a:t> bulaşma</a:t>
            </a:r>
          </a:p>
          <a:p>
            <a:endParaRPr lang="tr-TR" sz="2400" dirty="0"/>
          </a:p>
          <a:p>
            <a:r>
              <a:rPr lang="tr-TR" sz="2400" dirty="0"/>
              <a:t>Bulaşma riski </a:t>
            </a:r>
            <a:r>
              <a:rPr lang="tr-TR" sz="2400" dirty="0" err="1"/>
              <a:t>maternal</a:t>
            </a:r>
            <a:r>
              <a:rPr lang="tr-TR" sz="2400" dirty="0"/>
              <a:t> </a:t>
            </a:r>
            <a:r>
              <a:rPr lang="tr-TR" sz="2400" dirty="0" err="1"/>
              <a:t>sifiliz</a:t>
            </a:r>
            <a:r>
              <a:rPr lang="tr-TR" sz="2400" dirty="0"/>
              <a:t> evresi ilerledikçe azalır</a:t>
            </a:r>
          </a:p>
          <a:p>
            <a:endParaRPr lang="tr-TR" sz="2400" dirty="0"/>
          </a:p>
          <a:p>
            <a:r>
              <a:rPr lang="tr-TR" sz="2400" dirty="0"/>
              <a:t>Tedavi edilmemiş </a:t>
            </a:r>
            <a:r>
              <a:rPr lang="tr-TR" sz="2400" dirty="0" err="1"/>
              <a:t>primer</a:t>
            </a:r>
            <a:r>
              <a:rPr lang="tr-TR" sz="2400" dirty="0"/>
              <a:t> ve </a:t>
            </a:r>
            <a:r>
              <a:rPr lang="tr-TR" sz="2400" dirty="0" err="1"/>
              <a:t>sekonder</a:t>
            </a:r>
            <a:r>
              <a:rPr lang="tr-TR" sz="2400" dirty="0"/>
              <a:t> </a:t>
            </a:r>
            <a:r>
              <a:rPr lang="tr-TR" sz="2400" dirty="0" err="1"/>
              <a:t>sifilizde</a:t>
            </a:r>
            <a:r>
              <a:rPr lang="tr-TR" sz="2400" dirty="0"/>
              <a:t> </a:t>
            </a:r>
            <a:r>
              <a:rPr lang="tr-TR" sz="2400" dirty="0" err="1"/>
              <a:t>vertikal</a:t>
            </a:r>
            <a:r>
              <a:rPr lang="tr-TR" sz="2400" dirty="0"/>
              <a:t> bulaşma oranı ∼%80, erken </a:t>
            </a:r>
            <a:r>
              <a:rPr lang="tr-TR" sz="2400" dirty="0" err="1"/>
              <a:t>latent</a:t>
            </a:r>
            <a:r>
              <a:rPr lang="tr-TR" sz="2400" dirty="0"/>
              <a:t> </a:t>
            </a:r>
            <a:r>
              <a:rPr lang="tr-TR" sz="2400" dirty="0" err="1"/>
              <a:t>sifilizde</a:t>
            </a:r>
            <a:r>
              <a:rPr lang="tr-TR" sz="2400" dirty="0"/>
              <a:t> %40 ve geç </a:t>
            </a:r>
            <a:r>
              <a:rPr lang="tr-TR" sz="2400" dirty="0" err="1"/>
              <a:t>latent</a:t>
            </a:r>
            <a:r>
              <a:rPr lang="tr-TR" sz="2400" dirty="0"/>
              <a:t> </a:t>
            </a:r>
            <a:r>
              <a:rPr lang="tr-TR" sz="2400" dirty="0" err="1"/>
              <a:t>sifilizde</a:t>
            </a:r>
            <a:r>
              <a:rPr lang="tr-TR" sz="2400" dirty="0"/>
              <a:t> ise %10’dur. </a:t>
            </a:r>
          </a:p>
          <a:p>
            <a:endParaRPr lang="tr-TR" sz="2400" dirty="0"/>
          </a:p>
          <a:p>
            <a:r>
              <a:rPr lang="tr-TR" sz="2400" dirty="0"/>
              <a:t>Tedavi edilen </a:t>
            </a:r>
            <a:r>
              <a:rPr lang="tr-TR" sz="2400" dirty="0" err="1"/>
              <a:t>primer</a:t>
            </a:r>
            <a:r>
              <a:rPr lang="tr-TR" sz="2400" dirty="0"/>
              <a:t> ve </a:t>
            </a:r>
            <a:r>
              <a:rPr lang="tr-TR" sz="2400" dirty="0" err="1"/>
              <a:t>sekonder</a:t>
            </a:r>
            <a:r>
              <a:rPr lang="tr-TR" sz="2400" dirty="0"/>
              <a:t> </a:t>
            </a:r>
            <a:r>
              <a:rPr lang="tr-TR" sz="2400" dirty="0" err="1"/>
              <a:t>sifilizde</a:t>
            </a:r>
            <a:r>
              <a:rPr lang="tr-TR" sz="2400" dirty="0"/>
              <a:t> bulaşma oranı %1 kadar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36986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sifiliz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Konjenital</a:t>
            </a:r>
            <a:r>
              <a:rPr lang="tr-TR" sz="2400" dirty="0"/>
              <a:t> enfeksiyon bulguları 18. gebelik haftasından sonra görülür.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23928" y="2420888"/>
            <a:ext cx="345638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/>
              <a:t>Ölüm</a:t>
            </a:r>
          </a:p>
          <a:p>
            <a:r>
              <a:rPr lang="tr-TR" dirty="0"/>
              <a:t>Erken doğum</a:t>
            </a:r>
          </a:p>
          <a:p>
            <a:r>
              <a:rPr lang="tr-TR" dirty="0"/>
              <a:t>Düşük doğum ağırlıklı bebek</a:t>
            </a:r>
          </a:p>
          <a:p>
            <a:r>
              <a:rPr lang="tr-TR" dirty="0" err="1"/>
              <a:t>Konjental</a:t>
            </a:r>
            <a:r>
              <a:rPr lang="tr-TR" dirty="0"/>
              <a:t> anomaliler</a:t>
            </a:r>
          </a:p>
          <a:p>
            <a:r>
              <a:rPr lang="tr-TR" dirty="0" err="1"/>
              <a:t>Yenidoğanda</a:t>
            </a:r>
            <a:r>
              <a:rPr lang="tr-TR" dirty="0"/>
              <a:t> aktif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sifiliz</a:t>
            </a:r>
            <a:r>
              <a:rPr lang="tr-TR" dirty="0"/>
              <a:t> 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87824" y="3159552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59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12934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sifiliz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             </a:t>
            </a:r>
            <a:r>
              <a:rPr lang="tr-TR" sz="2800" dirty="0">
                <a:solidFill>
                  <a:srgbClr val="FF0000"/>
                </a:solidFill>
              </a:rPr>
              <a:t>2 klinik sendroma ayrılır: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02082" y="2476291"/>
            <a:ext cx="34563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1) Erken </a:t>
            </a:r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sifiliz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(doğum sonrası ilk 2 yıl)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44008" y="2476291"/>
            <a:ext cx="396044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2) Geç </a:t>
            </a:r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sifiliz</a:t>
            </a:r>
            <a:r>
              <a:rPr lang="tr-TR" sz="2400" dirty="0"/>
              <a:t> </a:t>
            </a:r>
          </a:p>
          <a:p>
            <a:r>
              <a:rPr lang="tr-TR" sz="2400" dirty="0">
                <a:solidFill>
                  <a:srgbClr val="FF0000"/>
                </a:solidFill>
              </a:rPr>
              <a:t>(2 yaşından sonra; kliniği genellikle </a:t>
            </a:r>
            <a:r>
              <a:rPr lang="tr-TR" sz="2400" dirty="0" err="1">
                <a:solidFill>
                  <a:srgbClr val="FF0000"/>
                </a:solidFill>
              </a:rPr>
              <a:t>puberteye</a:t>
            </a:r>
            <a:r>
              <a:rPr lang="tr-TR" sz="2400" dirty="0">
                <a:solidFill>
                  <a:srgbClr val="FF0000"/>
                </a:solidFill>
              </a:rPr>
              <a:t> yakın ortaya çıkar)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13284" y="4074318"/>
            <a:ext cx="331236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SSS tutulumu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 err="1"/>
              <a:t>Koryoretinit</a:t>
            </a:r>
            <a:endParaRPr lang="tr-T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Nefrit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 err="1"/>
              <a:t>Keratit</a:t>
            </a:r>
            <a:endParaRPr lang="tr-T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Sarılık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Sağırlık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Yüksek damak, diş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bozuklukları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83218" y="3307288"/>
            <a:ext cx="329411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Burun akıntısı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/>
              <a:t>Osteokondrit</a:t>
            </a: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/>
              <a:t>Makulopapüler</a:t>
            </a:r>
            <a:r>
              <a:rPr lang="tr-TR" dirty="0"/>
              <a:t> döküntü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Anemi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HSM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Göbek bağında kızarıklık</a:t>
            </a:r>
          </a:p>
        </p:txBody>
      </p:sp>
    </p:spTree>
    <p:extLst>
      <p:ext uri="{BB962C8B-B14F-4D97-AF65-F5344CB8AC3E}">
        <p14:creationId xmlns:p14="http://schemas.microsoft.com/office/powerpoint/2010/main" val="1840415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Gebede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Bütün gebeler, HIV ve </a:t>
            </a:r>
            <a:r>
              <a:rPr lang="tr-TR" sz="2400" dirty="0" err="1"/>
              <a:t>sifiliz</a:t>
            </a:r>
            <a:r>
              <a:rPr lang="tr-TR" sz="2400" dirty="0"/>
              <a:t> açısından taranmalıdır. </a:t>
            </a:r>
          </a:p>
          <a:p>
            <a:endParaRPr lang="tr-TR" sz="2400" dirty="0"/>
          </a:p>
          <a:p>
            <a:r>
              <a:rPr lang="tr-TR" sz="2400" dirty="0" err="1"/>
              <a:t>Sifilizde</a:t>
            </a:r>
            <a:r>
              <a:rPr lang="tr-TR" sz="2400" dirty="0"/>
              <a:t> tarama özgül olmayan </a:t>
            </a:r>
            <a:r>
              <a:rPr lang="tr-TR" sz="2400" dirty="0" err="1"/>
              <a:t>serolojik</a:t>
            </a:r>
            <a:r>
              <a:rPr lang="tr-TR" sz="2400" dirty="0"/>
              <a:t> testlerle (VDRL, RPR) yapılır. </a:t>
            </a:r>
          </a:p>
          <a:p>
            <a:endParaRPr lang="tr-TR" sz="2400" dirty="0"/>
          </a:p>
          <a:p>
            <a:r>
              <a:rPr lang="tr-TR" sz="2400" dirty="0"/>
              <a:t>Pozitif sonuçlar özgül testlerle ( TPHA, FTA-ABS) doğrulanır. </a:t>
            </a:r>
          </a:p>
        </p:txBody>
      </p:sp>
    </p:spTree>
    <p:extLst>
      <p:ext uri="{BB962C8B-B14F-4D97-AF65-F5344CB8AC3E}">
        <p14:creationId xmlns:p14="http://schemas.microsoft.com/office/powerpoint/2010/main" val="3226272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Yenidoğanda</a:t>
            </a:r>
            <a:r>
              <a:rPr lang="tr-TR" dirty="0"/>
              <a:t>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Serolojik</a:t>
            </a:r>
            <a:r>
              <a:rPr lang="tr-TR" sz="2400" dirty="0"/>
              <a:t> inceleme 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Maternal</a:t>
            </a:r>
            <a:r>
              <a:rPr lang="tr-TR" sz="2400" dirty="0"/>
              <a:t> öykü, </a:t>
            </a:r>
            <a:r>
              <a:rPr lang="tr-TR" sz="2400" dirty="0" err="1"/>
              <a:t>maternal</a:t>
            </a:r>
            <a:r>
              <a:rPr lang="tr-TR" sz="2400" dirty="0"/>
              <a:t> </a:t>
            </a:r>
            <a:r>
              <a:rPr lang="tr-TR" sz="2400" dirty="0" err="1"/>
              <a:t>seroloji</a:t>
            </a:r>
            <a:r>
              <a:rPr lang="tr-TR" sz="2400" dirty="0"/>
              <a:t> veya fizik muayene bulguları nedeniyle </a:t>
            </a:r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sifiliz</a:t>
            </a:r>
            <a:r>
              <a:rPr lang="tr-TR" sz="2400" dirty="0"/>
              <a:t> tanısından şüphe edilen tüm </a:t>
            </a:r>
            <a:r>
              <a:rPr lang="tr-TR" sz="2400" dirty="0" err="1"/>
              <a:t>yenidoğanlar</a:t>
            </a:r>
            <a:r>
              <a:rPr lang="tr-TR" sz="2400" dirty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/>
              <a:t>Ayrıntılı fizik muayene 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err="1"/>
              <a:t>Seroloji</a:t>
            </a:r>
            <a:r>
              <a:rPr lang="tr-TR" sz="24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/>
              <a:t>Uzun kemiklerin radyolojik tetkiki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err="1"/>
              <a:t>Lomber</a:t>
            </a:r>
            <a:r>
              <a:rPr lang="tr-TR" sz="2400" dirty="0"/>
              <a:t> </a:t>
            </a:r>
            <a:r>
              <a:rPr lang="tr-TR" sz="2400" dirty="0" err="1"/>
              <a:t>ponksiyon’la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değerlendirilmelidir</a:t>
            </a:r>
          </a:p>
          <a:p>
            <a:r>
              <a:rPr lang="tr-TR" sz="2400" dirty="0"/>
              <a:t>Plasenta, </a:t>
            </a:r>
            <a:r>
              <a:rPr lang="tr-TR" sz="2400" dirty="0" err="1"/>
              <a:t>spiroketler</a:t>
            </a:r>
            <a:r>
              <a:rPr lang="tr-TR" sz="2400" dirty="0"/>
              <a:t> açısından incelenmelidir.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399471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 err="1"/>
              <a:t>Sifiliz</a:t>
            </a:r>
            <a:r>
              <a:rPr lang="tr-TR" sz="2400" dirty="0"/>
              <a:t> erken tanısı!!! 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İlk üç aydan sonra yani geç başlanan tedavi durumunda %15 oranında başarısızlık olur. </a:t>
            </a:r>
          </a:p>
          <a:p>
            <a:endParaRPr lang="tr-TR" sz="2400" dirty="0"/>
          </a:p>
          <a:p>
            <a:r>
              <a:rPr lang="tr-TR" sz="2400" dirty="0"/>
              <a:t>Tarama ve doğrulama testleri pozitif olanlar ve </a:t>
            </a:r>
            <a:r>
              <a:rPr lang="tr-TR" sz="2400" dirty="0" err="1"/>
              <a:t>sifilizli</a:t>
            </a:r>
            <a:r>
              <a:rPr lang="tr-TR" sz="2400" dirty="0"/>
              <a:t> biriyle cinsel ilişkisi olanlar hemen tedavi programına alınmalı</a:t>
            </a:r>
          </a:p>
        </p:txBody>
      </p:sp>
    </p:spTree>
    <p:extLst>
      <p:ext uri="{BB962C8B-B14F-4D97-AF65-F5344CB8AC3E}">
        <p14:creationId xmlns:p14="http://schemas.microsoft.com/office/powerpoint/2010/main" val="284840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Tedavide ilk tercih edilecek antibiyotik:  </a:t>
            </a:r>
            <a:r>
              <a:rPr lang="tr-TR" sz="2400" b="1" dirty="0"/>
              <a:t>PENİSİLİN</a:t>
            </a:r>
          </a:p>
          <a:p>
            <a:endParaRPr lang="tr-TR" sz="2400" b="1" dirty="0"/>
          </a:p>
          <a:p>
            <a:r>
              <a:rPr lang="tr-TR" sz="2400" dirty="0" err="1"/>
              <a:t>T.pallidum’da</a:t>
            </a:r>
            <a:r>
              <a:rPr lang="tr-TR" sz="2400" dirty="0"/>
              <a:t> penisiline karşı henüz direnç gelişmemiştir. 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err="1"/>
              <a:t>Seftriakson</a:t>
            </a:r>
            <a:r>
              <a:rPr lang="tr-TR" sz="2400" dirty="0"/>
              <a:t> diğer bir seçenektir;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8988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8929"/>
              </p:ext>
            </p:extLst>
          </p:nvPr>
        </p:nvGraphicFramePr>
        <p:xfrm>
          <a:off x="251520" y="980728"/>
          <a:ext cx="8640960" cy="56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İLAÇ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SÜRE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UYGULANIŞI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 err="1"/>
                        <a:t>Primer</a:t>
                      </a:r>
                      <a:r>
                        <a:rPr lang="tr-TR" baseline="0" dirty="0"/>
                        <a:t>, </a:t>
                      </a:r>
                      <a:r>
                        <a:rPr lang="tr-TR" baseline="0" dirty="0" err="1"/>
                        <a:t>sekonder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Sifiliz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Benzatin</a:t>
                      </a:r>
                      <a:r>
                        <a:rPr lang="tr-TR" dirty="0"/>
                        <a:t> penisilin 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2.4 milyon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IM </a:t>
                      </a:r>
                    </a:p>
                    <a:p>
                      <a:pPr algn="ctr"/>
                      <a:r>
                        <a:rPr lang="tr-TR" dirty="0"/>
                        <a:t>tek doz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her iki kalçaya 1,2 milyon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Erken </a:t>
                      </a:r>
                      <a:r>
                        <a:rPr lang="tr-TR" dirty="0" err="1"/>
                        <a:t>latent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sifiliz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Benzatin</a:t>
                      </a:r>
                      <a:r>
                        <a:rPr lang="tr-TR" dirty="0"/>
                        <a:t> penisilin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2.4 milyon Ü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IM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tek doz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her iki kalçaya 1,2 milyon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/>
                        <a:t>Geç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latent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sifiliz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Benzatin</a:t>
                      </a:r>
                      <a:r>
                        <a:rPr lang="tr-TR" dirty="0"/>
                        <a:t> penisilin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7.2 milyon 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 hafta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Haftada bir IM 2.4 milyon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Ü </a:t>
                      </a:r>
                      <a:r>
                        <a:rPr lang="tr-TR" baseline="0" dirty="0"/>
                        <a:t>H</a:t>
                      </a:r>
                      <a:r>
                        <a:rPr lang="tr-TR" dirty="0"/>
                        <a:t>er iki kalçaya 1,2 m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/>
                        <a:t>Tersiyer </a:t>
                      </a:r>
                      <a:r>
                        <a:rPr lang="tr-TR" dirty="0" err="1"/>
                        <a:t>sifiliz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Benzatin</a:t>
                      </a:r>
                      <a:r>
                        <a:rPr lang="tr-TR" dirty="0"/>
                        <a:t> penisilin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7.2 milyon 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 hafta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Haftada bir IM 2.4 milyon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Ü </a:t>
                      </a:r>
                      <a:r>
                        <a:rPr lang="tr-TR" baseline="0" dirty="0"/>
                        <a:t>H</a:t>
                      </a:r>
                      <a:r>
                        <a:rPr lang="tr-TR" dirty="0"/>
                        <a:t>er iki kalçaya 1,2 m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/>
                        <a:t>Süresi bilinmeyen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sifiliz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Benzatin</a:t>
                      </a:r>
                      <a:r>
                        <a:rPr lang="tr-TR" dirty="0"/>
                        <a:t> penisilin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7.2 milyon 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 hafta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Haftada bir IM 2.4 milyon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Ü </a:t>
                      </a:r>
                      <a:r>
                        <a:rPr lang="tr-TR" baseline="0" dirty="0"/>
                        <a:t>H</a:t>
                      </a:r>
                      <a:r>
                        <a:rPr lang="tr-TR" dirty="0"/>
                        <a:t>er iki kalçaya 1,2 m 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 err="1"/>
                        <a:t>Nörosifiliz</a:t>
                      </a:r>
                      <a:r>
                        <a:rPr lang="tr-TR" baseline="0" dirty="0"/>
                        <a:t>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Kristalize penisilin 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24 milyon Ü /gün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14 gün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 milyon Ü İV </a:t>
                      </a:r>
                      <a:r>
                        <a:rPr lang="tr-TR" dirty="0" err="1"/>
                        <a:t>infüzyon</a:t>
                      </a:r>
                      <a:r>
                        <a:rPr lang="tr-TR" dirty="0"/>
                        <a:t>, her 4 saatte bir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655">
                <a:tc>
                  <a:txBody>
                    <a:bodyPr/>
                    <a:lstStyle/>
                    <a:p>
                      <a:r>
                        <a:rPr lang="tr-TR" dirty="0"/>
                        <a:t>Kuşkulu veya kanıtlanmış hastalığı olan çocuklar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Kristalize penisilin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50,000 </a:t>
                      </a:r>
                    </a:p>
                    <a:p>
                      <a:r>
                        <a:rPr lang="tr-TR" dirty="0"/>
                        <a:t>U/kg/doz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10-14 gün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 saatte bir yaşamın ilk haftasında , 7. günden sonra 8 saatte bir olacak şekilde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Başlık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0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TORCH; 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de-DE" sz="2400" dirty="0"/>
              <a:t>T:Toksoplazmoz,</a:t>
            </a:r>
          </a:p>
          <a:p>
            <a:r>
              <a:rPr lang="tr-TR" sz="2400" dirty="0"/>
              <a:t>O: </a:t>
            </a:r>
            <a:r>
              <a:rPr lang="tr-TR" sz="2400" dirty="0" err="1"/>
              <a:t>Others</a:t>
            </a:r>
            <a:r>
              <a:rPr lang="tr-TR" sz="2400" dirty="0"/>
              <a:t> ( </a:t>
            </a:r>
            <a:r>
              <a:rPr lang="tr-TR" sz="2400" dirty="0" err="1"/>
              <a:t>Sifiliz</a:t>
            </a:r>
            <a:r>
              <a:rPr lang="tr-TR" sz="2400" dirty="0"/>
              <a:t>, </a:t>
            </a:r>
            <a:r>
              <a:rPr lang="tr-TR" sz="2400" dirty="0" err="1"/>
              <a:t>Parvovirus</a:t>
            </a:r>
            <a:r>
              <a:rPr lang="tr-TR" sz="2400" dirty="0"/>
              <a:t> </a:t>
            </a:r>
            <a:r>
              <a:rPr lang="tr-TR" sz="2400" dirty="0" err="1"/>
              <a:t>vs</a:t>
            </a:r>
            <a:r>
              <a:rPr lang="tr-TR" sz="2400" dirty="0"/>
              <a:t>), </a:t>
            </a:r>
          </a:p>
          <a:p>
            <a:r>
              <a:rPr lang="tr-TR" sz="2400" dirty="0"/>
              <a:t>R:Rubella (</a:t>
            </a:r>
            <a:r>
              <a:rPr lang="tr-TR" sz="2400" dirty="0" err="1"/>
              <a:t>kızamıkcık</a:t>
            </a:r>
            <a:r>
              <a:rPr lang="tr-TR" sz="2400" dirty="0"/>
              <a:t>),</a:t>
            </a:r>
          </a:p>
          <a:p>
            <a:r>
              <a:rPr lang="tr-TR" sz="2400" dirty="0"/>
              <a:t>C: </a:t>
            </a:r>
            <a:r>
              <a:rPr lang="tr-TR" sz="2400" dirty="0" err="1"/>
              <a:t>Cytomegalovirus</a:t>
            </a:r>
            <a:r>
              <a:rPr lang="tr-TR" sz="2400" dirty="0"/>
              <a:t>, </a:t>
            </a:r>
          </a:p>
          <a:p>
            <a:r>
              <a:rPr lang="tr-TR" sz="2400" dirty="0"/>
              <a:t>H:Herpes </a:t>
            </a:r>
            <a:r>
              <a:rPr lang="tr-TR" sz="2400" dirty="0" err="1"/>
              <a:t>simpleks</a:t>
            </a:r>
            <a:r>
              <a:rPr lang="tr-TR" sz="2400" dirty="0"/>
              <a:t> virüsünü temsil etmektedir.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31322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İzlem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VDRL, RPR Testleri  tedavi sonrası 1, 3, 6, 12 ve 24 . aylarda kontrol edilmelidir. </a:t>
            </a:r>
          </a:p>
          <a:p>
            <a:r>
              <a:rPr lang="tr-TR" sz="2000" dirty="0"/>
              <a:t>Tedavi sonrası 6. aya kadar titre 4 kat düşmeli, 12-24 ay sonra negatif olmalıdır. 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 err="1"/>
              <a:t>Lomber</a:t>
            </a:r>
            <a:r>
              <a:rPr lang="tr-TR" sz="2000" dirty="0"/>
              <a:t> ponksiyon Tedavi edilen bebekler 3 aylık iken ve daha sonra RPR ve VDRL </a:t>
            </a:r>
            <a:r>
              <a:rPr lang="tr-TR" sz="2000" dirty="0" err="1"/>
              <a:t>titreleri</a:t>
            </a:r>
            <a:r>
              <a:rPr lang="tr-TR" sz="2000" dirty="0"/>
              <a:t> düşene kadar her 6 ayda bir görülmeli ve </a:t>
            </a:r>
            <a:r>
              <a:rPr lang="tr-TR" sz="2000" dirty="0" err="1"/>
              <a:t>serolojik</a:t>
            </a:r>
            <a:r>
              <a:rPr lang="tr-TR" sz="2000" dirty="0"/>
              <a:t> testler, BOS incelemesi (başlangıç BOS bulguları anormal ise) ve klinik değerlendirme yapılmalıdır. </a:t>
            </a:r>
          </a:p>
          <a:p>
            <a:r>
              <a:rPr lang="tr-TR" sz="2000" dirty="0"/>
              <a:t>Tedavi edilmeyen olgular ise 1, 2, 4, 6 ve 12 aylık iken görülmelidir. </a:t>
            </a:r>
          </a:p>
          <a:p>
            <a:r>
              <a:rPr lang="tr-TR" sz="2000" dirty="0"/>
              <a:t>RPR ve VDRL </a:t>
            </a:r>
            <a:r>
              <a:rPr lang="tr-TR" sz="2000" dirty="0" err="1"/>
              <a:t>titreleri</a:t>
            </a:r>
            <a:r>
              <a:rPr lang="tr-TR" sz="2000" dirty="0"/>
              <a:t> 3 aylık iken, FTA-ABS </a:t>
            </a:r>
            <a:r>
              <a:rPr lang="tr-TR" sz="2000" dirty="0" err="1"/>
              <a:t>titreleri</a:t>
            </a:r>
            <a:r>
              <a:rPr lang="tr-TR" sz="2000" dirty="0"/>
              <a:t> ise 6. aydan itibaren düşmeye başlamalıdır. </a:t>
            </a:r>
          </a:p>
          <a:p>
            <a:r>
              <a:rPr lang="tr-TR" sz="2000" dirty="0"/>
              <a:t>Antikor </a:t>
            </a:r>
            <a:r>
              <a:rPr lang="tr-TR" sz="2000" dirty="0" err="1"/>
              <a:t>titreleri</a:t>
            </a:r>
            <a:r>
              <a:rPr lang="tr-TR" sz="2000" dirty="0"/>
              <a:t> yüksek kalırsa veya artış gösterirse yeniden değerlendirme ve tedavi şarttır.</a:t>
            </a:r>
          </a:p>
        </p:txBody>
      </p:sp>
    </p:spTree>
    <p:extLst>
      <p:ext uri="{BB962C8B-B14F-4D97-AF65-F5344CB8AC3E}">
        <p14:creationId xmlns:p14="http://schemas.microsoft.com/office/powerpoint/2010/main" val="1532711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 grubu streptokok enfeksiyonları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 grubu streptokoklar (BGS) vajinaya </a:t>
            </a:r>
            <a:r>
              <a:rPr lang="tr-TR" sz="2400" dirty="0" err="1"/>
              <a:t>kolonize</a:t>
            </a:r>
            <a:r>
              <a:rPr lang="tr-TR" sz="2400" dirty="0"/>
              <a:t> olurlar ve </a:t>
            </a:r>
            <a:r>
              <a:rPr lang="tr-TR" sz="2400" dirty="0" err="1"/>
              <a:t>perinatal</a:t>
            </a:r>
            <a:r>
              <a:rPr lang="tr-TR" sz="2400" dirty="0"/>
              <a:t> enfeksiyonlara yol açabilirler. </a:t>
            </a:r>
          </a:p>
          <a:p>
            <a:endParaRPr lang="tr-TR" sz="2400" dirty="0"/>
          </a:p>
          <a:p>
            <a:r>
              <a:rPr lang="tr-TR" sz="2400" dirty="0"/>
              <a:t>Batı ülkelerinde ve ABD’de vajinal taşıyıcılık (</a:t>
            </a:r>
            <a:r>
              <a:rPr lang="tr-TR" sz="2400" dirty="0" err="1"/>
              <a:t>kolonizasyon</a:t>
            </a:r>
            <a:r>
              <a:rPr lang="tr-TR" sz="2400" dirty="0"/>
              <a:t>) oranları yüksektir (&lt;%40). </a:t>
            </a:r>
          </a:p>
          <a:p>
            <a:endParaRPr lang="tr-TR" sz="2400" dirty="0"/>
          </a:p>
          <a:p>
            <a:r>
              <a:rPr lang="tr-TR" sz="2400" dirty="0"/>
              <a:t>Ülkemizde </a:t>
            </a:r>
            <a:r>
              <a:rPr lang="tr-TR" sz="2400" dirty="0" err="1"/>
              <a:t>vaginal</a:t>
            </a:r>
            <a:r>
              <a:rPr lang="tr-TR" sz="2400" dirty="0"/>
              <a:t> </a:t>
            </a:r>
            <a:r>
              <a:rPr lang="tr-TR" sz="2400" dirty="0" err="1"/>
              <a:t>kolonizasyon</a:t>
            </a:r>
            <a:r>
              <a:rPr lang="tr-TR" sz="2400" dirty="0"/>
              <a:t> &lt;%15 oranında </a:t>
            </a:r>
          </a:p>
          <a:p>
            <a:endParaRPr lang="tr-TR" sz="2400" dirty="0"/>
          </a:p>
          <a:p>
            <a:r>
              <a:rPr lang="tr-TR" sz="2400" dirty="0"/>
              <a:t>Vajina </a:t>
            </a:r>
            <a:r>
              <a:rPr lang="tr-TR" sz="2400" dirty="0" err="1"/>
              <a:t>kolonizasyonu</a:t>
            </a:r>
            <a:r>
              <a:rPr lang="tr-TR" sz="2400" dirty="0"/>
              <a:t> gebelik döneminde sürekli veya geçici şekilde görülebilir. </a:t>
            </a:r>
          </a:p>
        </p:txBody>
      </p:sp>
    </p:spTree>
    <p:extLst>
      <p:ext uri="{BB962C8B-B14F-4D97-AF65-F5344CB8AC3E}">
        <p14:creationId xmlns:p14="http://schemas.microsoft.com/office/powerpoint/2010/main" val="9780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BGS vajinal </a:t>
            </a:r>
            <a:r>
              <a:rPr lang="tr-TR" sz="2400" dirty="0" err="1"/>
              <a:t>kolonizasyonu</a:t>
            </a:r>
            <a:r>
              <a:rPr lang="tr-TR" sz="2400" dirty="0"/>
              <a:t> olan annelerin </a:t>
            </a:r>
            <a:r>
              <a:rPr lang="tr-TR" sz="2400" dirty="0" err="1"/>
              <a:t>yenidoğanlarında</a:t>
            </a:r>
            <a:r>
              <a:rPr lang="tr-TR" sz="2400" dirty="0"/>
              <a:t> ∼%1 oranında enfeksiyon gelişebilmektedir</a:t>
            </a:r>
            <a:r>
              <a:rPr lang="tr-TR" sz="2400" dirty="0">
                <a:solidFill>
                  <a:srgbClr val="FF0000"/>
                </a:solidFill>
              </a:rPr>
              <a:t>. </a:t>
            </a:r>
          </a:p>
          <a:p>
            <a:r>
              <a:rPr lang="tr-TR" sz="2400" dirty="0"/>
              <a:t>Gebelerde de enfeksiyonlara yol açabilir</a:t>
            </a:r>
          </a:p>
          <a:p>
            <a:r>
              <a:rPr lang="tr-TR" sz="2400" dirty="0"/>
              <a:t>35-37. haftada BGS </a:t>
            </a:r>
            <a:r>
              <a:rPr lang="tr-TR" sz="2400" dirty="0" err="1"/>
              <a:t>kolonizasyonu</a:t>
            </a:r>
            <a:r>
              <a:rPr lang="tr-TR" sz="2400" dirty="0"/>
              <a:t> açısından taranma !! </a:t>
            </a:r>
          </a:p>
          <a:p>
            <a:r>
              <a:rPr lang="tr-TR" sz="2400" dirty="0"/>
              <a:t>Eğer taşıyıcılık saptanırsa doğum döneminde </a:t>
            </a:r>
            <a:r>
              <a:rPr lang="tr-TR" sz="2400" dirty="0" err="1"/>
              <a:t>profilaksi</a:t>
            </a:r>
            <a:r>
              <a:rPr lang="tr-TR" sz="2400" dirty="0"/>
              <a:t> önerilmektedir. </a:t>
            </a:r>
          </a:p>
          <a:p>
            <a:r>
              <a:rPr lang="tr-TR" sz="2400" dirty="0" err="1"/>
              <a:t>Membranların</a:t>
            </a:r>
            <a:r>
              <a:rPr lang="tr-TR" sz="2400" dirty="0"/>
              <a:t> uzun süreli yırtılmış durumda olması (≥18 saat) veya erken </a:t>
            </a:r>
            <a:r>
              <a:rPr lang="tr-TR" sz="2400" dirty="0" err="1"/>
              <a:t>mebran</a:t>
            </a:r>
            <a:r>
              <a:rPr lang="tr-TR" sz="2400" dirty="0"/>
              <a:t> </a:t>
            </a:r>
            <a:r>
              <a:rPr lang="tr-TR" sz="2400" dirty="0" err="1"/>
              <a:t>rüptürü</a:t>
            </a:r>
            <a:r>
              <a:rPr lang="tr-TR" sz="2400" dirty="0"/>
              <a:t> BGS enfeksiyon riskini arttıran faktörlerdir.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78998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Erişkinde </a:t>
            </a:r>
            <a:r>
              <a:rPr lang="tr-TR" sz="2400" dirty="0" err="1"/>
              <a:t>ampisilin</a:t>
            </a:r>
            <a:r>
              <a:rPr lang="tr-TR" sz="2400" dirty="0"/>
              <a:t> kullanılır. </a:t>
            </a:r>
          </a:p>
          <a:p>
            <a:endParaRPr lang="tr-TR" sz="2400" dirty="0"/>
          </a:p>
          <a:p>
            <a:r>
              <a:rPr lang="tr-TR" sz="2400" dirty="0"/>
              <a:t>Gebelerin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bakteriürisinde</a:t>
            </a:r>
            <a:r>
              <a:rPr lang="tr-TR" sz="2400" dirty="0"/>
              <a:t> 10 gün süreyle </a:t>
            </a:r>
            <a:r>
              <a:rPr lang="tr-TR" sz="2400" b="1" dirty="0" err="1"/>
              <a:t>ampisilin</a:t>
            </a:r>
            <a:r>
              <a:rPr lang="tr-TR" sz="2400" b="1" dirty="0"/>
              <a:t> veya </a:t>
            </a:r>
            <a:r>
              <a:rPr lang="tr-TR" sz="2400" b="1" dirty="0" err="1"/>
              <a:t>sefaleksin</a:t>
            </a:r>
            <a:r>
              <a:rPr lang="tr-TR" sz="2400" b="1" dirty="0"/>
              <a:t> </a:t>
            </a:r>
            <a:r>
              <a:rPr lang="tr-TR" sz="2400" dirty="0"/>
              <a:t>verilir</a:t>
            </a:r>
          </a:p>
          <a:p>
            <a:endParaRPr lang="tr-TR" sz="2400" dirty="0"/>
          </a:p>
          <a:p>
            <a:r>
              <a:rPr lang="tr-TR" sz="2400" dirty="0" err="1"/>
              <a:t>Pyelonefrit</a:t>
            </a:r>
            <a:r>
              <a:rPr lang="tr-TR" sz="2400" dirty="0"/>
              <a:t>, </a:t>
            </a:r>
            <a:r>
              <a:rPr lang="tr-TR" sz="2400" dirty="0" err="1"/>
              <a:t>yenidoğan</a:t>
            </a:r>
            <a:r>
              <a:rPr lang="tr-TR" sz="2400" dirty="0"/>
              <a:t> </a:t>
            </a:r>
            <a:r>
              <a:rPr lang="tr-TR" sz="2400" dirty="0" err="1"/>
              <a:t>sepsis</a:t>
            </a:r>
            <a:r>
              <a:rPr lang="tr-TR" sz="2400" dirty="0"/>
              <a:t> ve </a:t>
            </a:r>
            <a:r>
              <a:rPr lang="tr-TR" sz="2400" dirty="0" err="1"/>
              <a:t>menejitlerinde</a:t>
            </a:r>
            <a:r>
              <a:rPr lang="tr-TR" sz="2400" dirty="0"/>
              <a:t> </a:t>
            </a:r>
            <a:r>
              <a:rPr lang="tr-TR" sz="2400" b="1" dirty="0" err="1"/>
              <a:t>ampisilin</a:t>
            </a:r>
            <a:r>
              <a:rPr lang="tr-TR" sz="2400" b="1" dirty="0"/>
              <a:t> + </a:t>
            </a:r>
            <a:r>
              <a:rPr lang="tr-TR" sz="2400" b="1" dirty="0" err="1"/>
              <a:t>gentamisin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6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Yenidoğan</a:t>
            </a:r>
            <a:r>
              <a:rPr lang="tr-TR" sz="2400" dirty="0"/>
              <a:t> BGS enfeksiyonlarını önlemenin en etkin yol annede </a:t>
            </a:r>
            <a:r>
              <a:rPr lang="tr-TR" sz="2400" dirty="0" err="1"/>
              <a:t>kolonizasyonu</a:t>
            </a:r>
            <a:r>
              <a:rPr lang="tr-TR" sz="2400" dirty="0"/>
              <a:t> belirleyip, </a:t>
            </a:r>
            <a:r>
              <a:rPr lang="tr-TR" sz="2400" dirty="0" err="1"/>
              <a:t>intrapartum</a:t>
            </a:r>
            <a:r>
              <a:rPr lang="tr-TR" sz="2400" dirty="0"/>
              <a:t> </a:t>
            </a:r>
            <a:r>
              <a:rPr lang="tr-TR" sz="2400" dirty="0" err="1"/>
              <a:t>antimikrobial</a:t>
            </a:r>
            <a:r>
              <a:rPr lang="tr-TR" sz="2400" dirty="0"/>
              <a:t> </a:t>
            </a:r>
            <a:r>
              <a:rPr lang="tr-TR" sz="2400" dirty="0" err="1"/>
              <a:t>profilaksi</a:t>
            </a:r>
            <a:r>
              <a:rPr lang="tr-TR" sz="2400" dirty="0"/>
              <a:t> uygulamasıdır. </a:t>
            </a:r>
          </a:p>
          <a:p>
            <a:endParaRPr lang="tr-TR" sz="2400" dirty="0"/>
          </a:p>
          <a:p>
            <a:r>
              <a:rPr lang="tr-TR" sz="2400" dirty="0" err="1"/>
              <a:t>Profilakside</a:t>
            </a:r>
            <a:r>
              <a:rPr lang="tr-TR" sz="2400" dirty="0"/>
              <a:t> en sık önerilen antibiyotik </a:t>
            </a:r>
            <a:r>
              <a:rPr lang="tr-TR" sz="2400" b="1" dirty="0" err="1"/>
              <a:t>AMPİSİLİN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Etkili bir koruma için doğumdan en az dört saat önce antibiyotik başlanmış olmalıdır.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7218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792909"/>
            <a:ext cx="17508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r-TR" sz="2400" dirty="0"/>
              <a:t>Doğum </a:t>
            </a:r>
          </a:p>
          <a:p>
            <a:pPr algn="ctr"/>
            <a:r>
              <a:rPr lang="tr-TR" sz="2400" dirty="0"/>
              <a:t>başladığında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86000" y="1237401"/>
            <a:ext cx="336612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İV </a:t>
            </a:r>
            <a:r>
              <a:rPr lang="tr-TR" sz="2400" dirty="0" err="1"/>
              <a:t>infüzyonla</a:t>
            </a:r>
            <a:r>
              <a:rPr lang="tr-TR" sz="2400" dirty="0"/>
              <a:t> </a:t>
            </a:r>
          </a:p>
          <a:p>
            <a:pPr algn="ctr"/>
            <a:r>
              <a:rPr lang="tr-TR" sz="2400" dirty="0"/>
              <a:t>5 milyon ünite kristalize penisilin </a:t>
            </a:r>
          </a:p>
          <a:p>
            <a:pPr algn="ctr"/>
            <a:r>
              <a:rPr lang="tr-TR" sz="2400" dirty="0"/>
              <a:t>veya </a:t>
            </a:r>
          </a:p>
          <a:p>
            <a:pPr algn="ctr"/>
            <a:r>
              <a:rPr lang="tr-TR" sz="2400" dirty="0"/>
              <a:t>2 g </a:t>
            </a:r>
            <a:r>
              <a:rPr lang="tr-TR" sz="2400" dirty="0" err="1"/>
              <a:t>ampisilin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6000034" y="1052735"/>
            <a:ext cx="288032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doğuma kadar </a:t>
            </a:r>
          </a:p>
          <a:p>
            <a:pPr algn="ctr"/>
            <a:r>
              <a:rPr lang="tr-TR" sz="2400" dirty="0"/>
              <a:t>dört saatte bir 2, 5 milyon ünite </a:t>
            </a:r>
          </a:p>
          <a:p>
            <a:pPr algn="ctr"/>
            <a:r>
              <a:rPr lang="tr-TR" sz="2400" dirty="0"/>
              <a:t>kristalize penisilin </a:t>
            </a:r>
          </a:p>
          <a:p>
            <a:pPr algn="ctr"/>
            <a:r>
              <a:rPr lang="tr-TR" sz="2400" dirty="0"/>
              <a:t>veya </a:t>
            </a:r>
          </a:p>
          <a:p>
            <a:pPr algn="ctr"/>
            <a:r>
              <a:rPr lang="tr-TR" sz="2400" dirty="0"/>
              <a:t>1 g İV </a:t>
            </a:r>
            <a:r>
              <a:rPr lang="tr-TR" sz="2400" dirty="0" err="1"/>
              <a:t>ampisilin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5892022" y="4045714"/>
            <a:ext cx="309634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Penisiline alerjik olan ama anafilaksi riski düşük olanlarda başlangıçta</a:t>
            </a:r>
          </a:p>
          <a:p>
            <a:pPr algn="ctr"/>
            <a:r>
              <a:rPr lang="tr-TR" sz="2400" dirty="0"/>
              <a:t> </a:t>
            </a:r>
            <a:r>
              <a:rPr lang="tr-TR" sz="2400" dirty="0" err="1"/>
              <a:t>sefazolin</a:t>
            </a:r>
            <a:r>
              <a:rPr lang="tr-TR" sz="2400" dirty="0"/>
              <a:t> 2 g İV</a:t>
            </a:r>
          </a:p>
          <a:p>
            <a:pPr algn="ctr"/>
            <a:r>
              <a:rPr lang="tr-TR" sz="2400" dirty="0"/>
              <a:t>sonra 8 saatte bir 1 g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3861048"/>
            <a:ext cx="381642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Penisilin anafilaksi riski yüksek olanlara </a:t>
            </a:r>
          </a:p>
          <a:p>
            <a:pPr algn="ctr"/>
            <a:r>
              <a:rPr lang="tr-TR" sz="2400" dirty="0" err="1"/>
              <a:t>Klindamisin</a:t>
            </a:r>
            <a:endParaRPr lang="tr-TR" sz="2400" dirty="0"/>
          </a:p>
          <a:p>
            <a:pPr algn="ctr"/>
            <a:r>
              <a:rPr lang="tr-TR" sz="2400" dirty="0"/>
              <a:t> veya </a:t>
            </a:r>
          </a:p>
          <a:p>
            <a:pPr algn="ctr"/>
            <a:r>
              <a:rPr lang="tr-TR" sz="2400" dirty="0" err="1"/>
              <a:t>Aritromisin</a:t>
            </a:r>
            <a:r>
              <a:rPr lang="tr-TR" sz="2400" dirty="0"/>
              <a:t> </a:t>
            </a:r>
          </a:p>
          <a:p>
            <a:pPr algn="ctr"/>
            <a:r>
              <a:rPr lang="tr-TR" sz="2400" dirty="0"/>
              <a:t>Veya</a:t>
            </a:r>
          </a:p>
          <a:p>
            <a:pPr algn="ctr"/>
            <a:r>
              <a:rPr lang="tr-TR" sz="2400" dirty="0" err="1"/>
              <a:t>Azitromisin</a:t>
            </a:r>
            <a:endParaRPr lang="tr-TR" sz="2400" dirty="0"/>
          </a:p>
        </p:txBody>
      </p:sp>
      <p:cxnSp>
        <p:nvCxnSpPr>
          <p:cNvPr id="8" name="Düz Ok Bağlayıcısı 7"/>
          <p:cNvCxnSpPr>
            <a:stCxn id="2" idx="3"/>
            <a:endCxn id="3" idx="1"/>
          </p:cNvCxnSpPr>
          <p:nvPr/>
        </p:nvCxnSpPr>
        <p:spPr>
          <a:xfrm flipV="1">
            <a:off x="1930312" y="2206897"/>
            <a:ext cx="355688" cy="151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5652120" y="2208408"/>
            <a:ext cx="355688" cy="151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4" idx="2"/>
            <a:endCxn id="5" idx="0"/>
          </p:cNvCxnSpPr>
          <p:nvPr/>
        </p:nvCxnSpPr>
        <p:spPr>
          <a:xfrm>
            <a:off x="7440194" y="3361059"/>
            <a:ext cx="0" cy="68465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4860032" y="5199876"/>
            <a:ext cx="96993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435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HIV Enfeksiyonu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HIV </a:t>
            </a:r>
            <a:r>
              <a:rPr lang="tr-TR" sz="2400" dirty="0" err="1"/>
              <a:t>teratojenik</a:t>
            </a:r>
            <a:r>
              <a:rPr lang="tr-TR" sz="2400" dirty="0"/>
              <a:t> olmamasına rağmen fetüse geçebilir ve çocukta öldürücü olabilir</a:t>
            </a:r>
          </a:p>
          <a:p>
            <a:endParaRPr lang="tr-TR" sz="2400" dirty="0"/>
          </a:p>
          <a:p>
            <a:r>
              <a:rPr lang="tr-TR" sz="2400" dirty="0" err="1"/>
              <a:t>Antiretroviral</a:t>
            </a:r>
            <a:r>
              <a:rPr lang="tr-TR" sz="2400" dirty="0"/>
              <a:t> (HAART) tedavi alan gebelerde, HIV enfeksiyonu normal konaktaki gibi seyreder.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Gebeliğin HIV enfeksiyonu üzerine olumsuz bir etkisi yoktur</a:t>
            </a:r>
          </a:p>
          <a:p>
            <a:endParaRPr lang="tr-TR" sz="2400" dirty="0"/>
          </a:p>
          <a:p>
            <a:r>
              <a:rPr lang="tr-TR" sz="2400" dirty="0"/>
              <a:t>HAART içinde FDA risk kategorisi D’de yer alan tek ilaç </a:t>
            </a:r>
            <a:r>
              <a:rPr lang="tr-TR" sz="2400" dirty="0" err="1"/>
              <a:t>efavirenz</a:t>
            </a:r>
            <a:r>
              <a:rPr lang="tr-TR" sz="2400" dirty="0"/>
              <a:t>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81974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HIV ile </a:t>
            </a:r>
            <a:r>
              <a:rPr lang="tr-TR" sz="2400" dirty="0" err="1"/>
              <a:t>enfekte</a:t>
            </a:r>
            <a:r>
              <a:rPr lang="tr-TR" sz="2400" dirty="0"/>
              <a:t> bir anneden </a:t>
            </a:r>
            <a:r>
              <a:rPr lang="tr-TR" sz="2400" dirty="0" err="1"/>
              <a:t>fetusa</a:t>
            </a:r>
            <a:r>
              <a:rPr lang="tr-TR" sz="2400" dirty="0"/>
              <a:t> ya da </a:t>
            </a:r>
            <a:r>
              <a:rPr lang="tr-TR" sz="2400" dirty="0" err="1"/>
              <a:t>yenidoğana</a:t>
            </a:r>
            <a:r>
              <a:rPr lang="tr-TR" sz="2400" dirty="0"/>
              <a:t> HIV 3 yolla bulaşabilir. 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/>
              <a:t>    1) in </a:t>
            </a:r>
            <a:r>
              <a:rPr lang="tr-TR" sz="2400" dirty="0" err="1"/>
              <a:t>utero-transplasental</a:t>
            </a:r>
            <a:r>
              <a:rPr lang="tr-TR" sz="2400" dirty="0"/>
              <a:t> yol (∼%25)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/>
              <a:t>    2) </a:t>
            </a:r>
            <a:r>
              <a:rPr lang="tr-TR" sz="2400" dirty="0" err="1"/>
              <a:t>intrapartum</a:t>
            </a:r>
            <a:r>
              <a:rPr lang="tr-TR" sz="2400" dirty="0"/>
              <a:t> - doğum sırasında (∼%60)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/>
              <a:t>    3) </a:t>
            </a:r>
            <a:r>
              <a:rPr lang="tr-TR" sz="2400" dirty="0" err="1"/>
              <a:t>postpartum</a:t>
            </a:r>
            <a:r>
              <a:rPr lang="tr-TR" sz="2400" dirty="0"/>
              <a:t> (emzirmeyle) (∼%15).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Emzirme ve </a:t>
            </a:r>
            <a:r>
              <a:rPr lang="tr-TR" sz="2400" dirty="0" err="1"/>
              <a:t>amniosentez</a:t>
            </a:r>
            <a:r>
              <a:rPr lang="tr-TR" sz="2400" dirty="0"/>
              <a:t> KE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5163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Yenidoğanlara</a:t>
            </a:r>
            <a:r>
              <a:rPr lang="tr-TR" sz="2400" dirty="0"/>
              <a:t> en sık doğum sırasında bulaşmaktadır.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Bulaşmada en önemli faktör annenin </a:t>
            </a:r>
            <a:r>
              <a:rPr lang="tr-TR" sz="2400" dirty="0" err="1"/>
              <a:t>viral</a:t>
            </a:r>
            <a:r>
              <a:rPr lang="tr-TR" sz="2400" dirty="0"/>
              <a:t> yüküdür; </a:t>
            </a:r>
          </a:p>
          <a:p>
            <a:endParaRPr lang="tr-TR" sz="2400" dirty="0"/>
          </a:p>
          <a:p>
            <a:r>
              <a:rPr lang="tr-TR" sz="2400" dirty="0"/>
              <a:t>HIV RNA &lt;1000 kopya/ml ise bulaşma oranı düşük (&lt;%1), </a:t>
            </a:r>
          </a:p>
          <a:p>
            <a:endParaRPr lang="tr-TR" sz="2400" dirty="0"/>
          </a:p>
          <a:p>
            <a:r>
              <a:rPr lang="tr-TR" sz="2400" dirty="0" err="1"/>
              <a:t>Viral</a:t>
            </a:r>
            <a:r>
              <a:rPr lang="tr-TR" sz="2400" dirty="0"/>
              <a:t> yük &gt; 100.000 kopya/ml ise bulaşma oranı yüksektir (%40)</a:t>
            </a:r>
          </a:p>
        </p:txBody>
      </p:sp>
    </p:spTree>
    <p:extLst>
      <p:ext uri="{BB962C8B-B14F-4D97-AF65-F5344CB8AC3E}">
        <p14:creationId xmlns:p14="http://schemas.microsoft.com/office/powerpoint/2010/main" val="177479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Anneden çocuğa HIV bulaşmasının azaltılmasında  3 önlem:</a:t>
            </a:r>
          </a:p>
          <a:p>
            <a:pPr marL="0" indent="0">
              <a:buNone/>
            </a:pPr>
            <a:r>
              <a:rPr lang="tr-TR" sz="2400" dirty="0"/>
              <a:t>     1) </a:t>
            </a:r>
            <a:r>
              <a:rPr lang="tr-TR" sz="2400" dirty="0" err="1"/>
              <a:t>antiretroviral</a:t>
            </a:r>
            <a:r>
              <a:rPr lang="tr-TR" sz="2400" dirty="0"/>
              <a:t> </a:t>
            </a:r>
            <a:r>
              <a:rPr lang="tr-TR" sz="2400" dirty="0" err="1"/>
              <a:t>profilaksi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/>
              <a:t>     2) </a:t>
            </a:r>
            <a:r>
              <a:rPr lang="tr-TR" sz="2400" dirty="0" err="1"/>
              <a:t>sezeryan</a:t>
            </a:r>
            <a:r>
              <a:rPr lang="tr-TR" sz="2400" dirty="0"/>
              <a:t> ile doğum</a:t>
            </a:r>
          </a:p>
          <a:p>
            <a:pPr marL="0" indent="0">
              <a:buNone/>
            </a:pPr>
            <a:r>
              <a:rPr lang="tr-TR" sz="2400" dirty="0"/>
              <a:t>     3) doğum sonrası anne sütünün verilmemesi. </a:t>
            </a:r>
          </a:p>
          <a:p>
            <a:endParaRPr lang="tr-TR" sz="2400" dirty="0"/>
          </a:p>
          <a:p>
            <a:r>
              <a:rPr lang="tr-TR" sz="2400" dirty="0"/>
              <a:t>ABD’de bu 3 yöntemin uygulanmasıyla HIV enfeksiyonu bulaşması &lt;%2 düşürülmüş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88064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dirty="0"/>
              <a:t>Gebelik döneminde TORCH </a:t>
            </a:r>
            <a:r>
              <a:rPr lang="tr-TR" sz="3200" dirty="0" err="1"/>
              <a:t>taramanmalı</a:t>
            </a:r>
            <a:r>
              <a:rPr lang="tr-TR" sz="3200" dirty="0"/>
              <a:t> mı?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ACOG  Hamileliğin erken dönemlerinde;</a:t>
            </a:r>
          </a:p>
          <a:p>
            <a:r>
              <a:rPr lang="tr-TR" sz="2400" dirty="0"/>
              <a:t>kızamıkçık</a:t>
            </a:r>
          </a:p>
          <a:p>
            <a:r>
              <a:rPr lang="tr-TR" sz="2400" dirty="0"/>
              <a:t>hepatit B ve hepatit C</a:t>
            </a:r>
          </a:p>
          <a:p>
            <a:r>
              <a:rPr lang="tr-TR" sz="2400" dirty="0"/>
              <a:t>cinsel yolla bulaşan enfeksiyonlar (CYBE)</a:t>
            </a:r>
          </a:p>
          <a:p>
            <a:r>
              <a:rPr lang="tr-TR" sz="2400" dirty="0"/>
              <a:t>HIV</a:t>
            </a:r>
          </a:p>
          <a:p>
            <a:r>
              <a:rPr lang="tr-TR" sz="2400" dirty="0"/>
              <a:t>Tüberküloz taramasını yapılmasını öneriyor.</a:t>
            </a:r>
          </a:p>
          <a:p>
            <a:r>
              <a:rPr lang="tr-TR" sz="2400" dirty="0"/>
              <a:t>HIV enfeksiyonuna yakalanma riski yüksek, başlangıçta HIV antikor testleri negatif olan gebelere üçüncü </a:t>
            </a:r>
            <a:r>
              <a:rPr lang="tr-TR" sz="2400" dirty="0" err="1"/>
              <a:t>trimesterde</a:t>
            </a:r>
            <a:r>
              <a:rPr lang="tr-TR" sz="2400" dirty="0"/>
              <a:t>, tercihen gebeliğin 36. haftasından önce HIV testinin tekrarlanması önerilir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61233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1-Antepartum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Perinatal</a:t>
            </a:r>
            <a:r>
              <a:rPr lang="tr-TR" sz="2400" dirty="0"/>
              <a:t> HIV bulaşmasını önlemek için  </a:t>
            </a:r>
            <a:r>
              <a:rPr lang="tr-TR" sz="2400" dirty="0" err="1"/>
              <a:t>antiretroviral</a:t>
            </a:r>
            <a:r>
              <a:rPr lang="tr-TR" sz="2400" dirty="0"/>
              <a:t> </a:t>
            </a:r>
            <a:r>
              <a:rPr lang="tr-TR" sz="2400" dirty="0" err="1"/>
              <a:t>profilaksi</a:t>
            </a:r>
            <a:r>
              <a:rPr lang="tr-TR" sz="2400" dirty="0"/>
              <a:t> HIV ile </a:t>
            </a:r>
            <a:r>
              <a:rPr lang="tr-TR" sz="2400" dirty="0" err="1"/>
              <a:t>enfekte</a:t>
            </a:r>
            <a:r>
              <a:rPr lang="tr-TR" sz="2400" dirty="0"/>
              <a:t> tüm gebelere verilmeli</a:t>
            </a:r>
          </a:p>
          <a:p>
            <a:r>
              <a:rPr lang="tr-TR" sz="2400" dirty="0"/>
              <a:t>Önce </a:t>
            </a:r>
            <a:r>
              <a:rPr lang="tr-TR" sz="2400" dirty="0" err="1"/>
              <a:t>antiretroviral</a:t>
            </a:r>
            <a:r>
              <a:rPr lang="tr-TR" sz="2400" dirty="0"/>
              <a:t> direnç testi yaptırılır ve gebeye ilk </a:t>
            </a:r>
            <a:r>
              <a:rPr lang="tr-TR" sz="2400" dirty="0" err="1"/>
              <a:t>trimesterden</a:t>
            </a:r>
            <a:r>
              <a:rPr lang="tr-TR" sz="2400" dirty="0"/>
              <a:t> sonra HAART (3’lü </a:t>
            </a:r>
            <a:r>
              <a:rPr lang="tr-TR" sz="2400" dirty="0" err="1"/>
              <a:t>antiviral</a:t>
            </a:r>
            <a:r>
              <a:rPr lang="tr-TR" sz="2400" dirty="0"/>
              <a:t>)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başlanır. </a:t>
            </a:r>
          </a:p>
          <a:p>
            <a:r>
              <a:rPr lang="tr-TR" sz="2400" dirty="0"/>
              <a:t>Tek başına </a:t>
            </a:r>
            <a:r>
              <a:rPr lang="tr-TR" sz="2400" dirty="0" err="1"/>
              <a:t>zidovudin</a:t>
            </a:r>
            <a:r>
              <a:rPr lang="tr-TR" sz="2400" dirty="0"/>
              <a:t> (ZDV) </a:t>
            </a:r>
            <a:r>
              <a:rPr lang="tr-TR" sz="2400" dirty="0" err="1"/>
              <a:t>profilaksisi</a:t>
            </a:r>
            <a:r>
              <a:rPr lang="tr-TR" sz="2400" dirty="0"/>
              <a:t> tartışmalı olsa da; önceden tedavi almamışlarda HIV RNA &lt; 1.000 kopya /ml ise verilebilir. </a:t>
            </a:r>
          </a:p>
          <a:p>
            <a:r>
              <a:rPr lang="tr-TR" sz="2400" dirty="0"/>
              <a:t>ZDV tek başına bulaşmayı %70 oranında azaltabilir. </a:t>
            </a:r>
          </a:p>
          <a:p>
            <a:r>
              <a:rPr lang="tr-TR" sz="2400" dirty="0"/>
              <a:t>HAART ise bulaşma olasılığını &lt; %2 indirmiştir. </a:t>
            </a:r>
          </a:p>
        </p:txBody>
      </p:sp>
    </p:spTree>
    <p:extLst>
      <p:ext uri="{BB962C8B-B14F-4D97-AF65-F5344CB8AC3E}">
        <p14:creationId xmlns:p14="http://schemas.microsoft.com/office/powerpoint/2010/main" val="280933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2-İntrapartum Tedavi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Doğuma yakın HIV RNA ≥1000 kopya/</a:t>
            </a:r>
            <a:r>
              <a:rPr lang="tr-TR" sz="2400" dirty="0" err="1"/>
              <a:t>mL</a:t>
            </a:r>
            <a:r>
              <a:rPr lang="tr-TR" sz="2400" dirty="0"/>
              <a:t> ise 38. haftada </a:t>
            </a:r>
            <a:r>
              <a:rPr lang="tr-TR" sz="2400" dirty="0" err="1"/>
              <a:t>seksiyo</a:t>
            </a:r>
            <a:r>
              <a:rPr lang="tr-TR" sz="2400" dirty="0"/>
              <a:t> yaptırılır. </a:t>
            </a:r>
          </a:p>
          <a:p>
            <a:endParaRPr lang="tr-TR" sz="2400" dirty="0"/>
          </a:p>
          <a:p>
            <a:r>
              <a:rPr lang="tr-TR" sz="2400" dirty="0"/>
              <a:t>Doğum anında HAART sürdürülür; ZDV sürekli </a:t>
            </a:r>
            <a:r>
              <a:rPr lang="tr-TR" sz="2400" dirty="0" err="1"/>
              <a:t>infüzyon</a:t>
            </a:r>
            <a:r>
              <a:rPr lang="tr-TR" sz="2400" dirty="0"/>
              <a:t>, diğerleri oral verilir.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024997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3-Postpartum Dönem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Anne için </a:t>
            </a:r>
            <a:r>
              <a:rPr lang="tr-TR" sz="2400" dirty="0" err="1"/>
              <a:t>HAART’ın</a:t>
            </a:r>
            <a:r>
              <a:rPr lang="tr-TR" sz="2400" dirty="0"/>
              <a:t> devamına veya kesilmesine karar verilir. </a:t>
            </a:r>
          </a:p>
          <a:p>
            <a:endParaRPr lang="tr-TR" sz="2400" dirty="0"/>
          </a:p>
          <a:p>
            <a:r>
              <a:rPr lang="tr-TR" sz="2400" dirty="0" err="1"/>
              <a:t>Yenidoğana</a:t>
            </a:r>
            <a:r>
              <a:rPr lang="tr-TR" sz="2400" dirty="0"/>
              <a:t> doğum sonrası 6-12 saat içinde başlamak koşuluyla 6 hafta süreyle ZDV verilir. </a:t>
            </a:r>
          </a:p>
          <a:p>
            <a:endParaRPr lang="tr-TR" sz="2400" dirty="0"/>
          </a:p>
          <a:p>
            <a:r>
              <a:rPr lang="tr-TR" sz="2400" dirty="0"/>
              <a:t>Gebeye HAART </a:t>
            </a:r>
            <a:r>
              <a:rPr lang="tr-TR" sz="2400" dirty="0" err="1"/>
              <a:t>profilaksisi</a:t>
            </a:r>
            <a:r>
              <a:rPr lang="tr-TR" sz="2400" dirty="0"/>
              <a:t> verilmemiş olsa bile bebeğe doğumdan sonra mümkün olan en erken dönemde ZDV başlanmalıdır. </a:t>
            </a:r>
          </a:p>
          <a:p>
            <a:endParaRPr lang="tr-TR" sz="2400" dirty="0"/>
          </a:p>
          <a:p>
            <a:r>
              <a:rPr lang="tr-TR" sz="2400" dirty="0" err="1"/>
              <a:t>Yenidoğana</a:t>
            </a:r>
            <a:r>
              <a:rPr lang="tr-TR" sz="2400" dirty="0"/>
              <a:t> doğumdan 2 gün sonra  başlanacak olan ZDV </a:t>
            </a:r>
            <a:r>
              <a:rPr lang="tr-TR" sz="2400" dirty="0" err="1"/>
              <a:t>profilaksisi</a:t>
            </a:r>
            <a:r>
              <a:rPr lang="tr-TR" sz="2400" dirty="0"/>
              <a:t> bebekte bulaşmayı önlemekte yeterli olmayacaktır.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49317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Anne sütü ile besleme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HIV ile </a:t>
            </a:r>
            <a:r>
              <a:rPr lang="tr-TR" sz="2400" dirty="0" err="1"/>
              <a:t>infekte</a:t>
            </a:r>
            <a:r>
              <a:rPr lang="tr-TR" sz="2400" dirty="0"/>
              <a:t> olan annelerden bebeklerine anne sütü yolu ile HIV bulaşmaktadır.</a:t>
            </a:r>
          </a:p>
          <a:p>
            <a:endParaRPr lang="tr-TR" sz="2400" dirty="0"/>
          </a:p>
          <a:p>
            <a:r>
              <a:rPr lang="tr-TR" sz="2400" dirty="0"/>
              <a:t>Gelişmiş ülkelerde, HIV ile </a:t>
            </a:r>
            <a:r>
              <a:rPr lang="tr-TR" sz="2400" dirty="0" err="1"/>
              <a:t>enfekte</a:t>
            </a:r>
            <a:r>
              <a:rPr lang="tr-TR" sz="2400" dirty="0"/>
              <a:t> kadınlara doğum sonrası bebeklerine süt vermeleri yasaklanmıştır. </a:t>
            </a:r>
          </a:p>
        </p:txBody>
      </p:sp>
    </p:spTree>
    <p:extLst>
      <p:ext uri="{BB962C8B-B14F-4D97-AF65-F5344CB8AC3E}">
        <p14:creationId xmlns:p14="http://schemas.microsoft.com/office/powerpoint/2010/main" val="1905047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Yenidoğanda</a:t>
            </a:r>
            <a:r>
              <a:rPr lang="tr-TR" sz="2400" dirty="0"/>
              <a:t> Tanı </a:t>
            </a:r>
          </a:p>
          <a:p>
            <a:endParaRPr lang="tr-TR" sz="2400" dirty="0"/>
          </a:p>
          <a:p>
            <a:r>
              <a:rPr lang="tr-TR" sz="2400" dirty="0"/>
              <a:t>HIV antikor testleri (ELISA, Western </a:t>
            </a:r>
            <a:r>
              <a:rPr lang="tr-TR" sz="2400" dirty="0" err="1"/>
              <a:t>Blot</a:t>
            </a:r>
            <a:r>
              <a:rPr lang="tr-TR" sz="2400" dirty="0"/>
              <a:t>) anneden geçen antikorlar nedeniyle 18 aya kadar bir değer taşımaz. </a:t>
            </a:r>
          </a:p>
          <a:p>
            <a:endParaRPr lang="tr-TR" sz="2400" dirty="0"/>
          </a:p>
          <a:p>
            <a:r>
              <a:rPr lang="tr-TR" sz="2400" dirty="0"/>
              <a:t>1, 3 ve 6.aylarda PCR ile HIV RNA araştırılır.</a:t>
            </a:r>
          </a:p>
          <a:p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7369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Grip (</a:t>
            </a:r>
            <a:r>
              <a:rPr lang="tr-TR" dirty="0" err="1"/>
              <a:t>influenza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Gebeler grip için risk grubunda yer almaktadır.</a:t>
            </a:r>
          </a:p>
          <a:p>
            <a:endParaRPr lang="tr-TR" sz="2400" dirty="0"/>
          </a:p>
          <a:p>
            <a:r>
              <a:rPr lang="tr-TR" sz="2400" dirty="0" err="1"/>
              <a:t>Virus</a:t>
            </a:r>
            <a:r>
              <a:rPr lang="tr-TR" sz="2400" dirty="0"/>
              <a:t> </a:t>
            </a:r>
            <a:r>
              <a:rPr lang="tr-TR" sz="2400" dirty="0" err="1"/>
              <a:t>tranplasental</a:t>
            </a:r>
            <a:r>
              <a:rPr lang="tr-TR" sz="2400" dirty="0"/>
              <a:t> yolla bulaşabilir, ama </a:t>
            </a:r>
            <a:r>
              <a:rPr lang="tr-TR" sz="2400" dirty="0" err="1"/>
              <a:t>fetal</a:t>
            </a:r>
            <a:r>
              <a:rPr lang="tr-TR" sz="2400" dirty="0"/>
              <a:t> enfeksiyon çok nadirdir. </a:t>
            </a:r>
          </a:p>
          <a:p>
            <a:endParaRPr lang="tr-TR" sz="2400" dirty="0"/>
          </a:p>
          <a:p>
            <a:r>
              <a:rPr lang="tr-TR" sz="2400" dirty="0"/>
              <a:t>Gebe kalmayı düşünen kişiler ya da gebeler grip sezonunda mutlaka grip aşısı yaptırmalıdır.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Muhtemel tanı ya da ispatlanmış bir tanı varsa </a:t>
            </a:r>
            <a:r>
              <a:rPr lang="tr-TR" sz="2400" dirty="0" err="1"/>
              <a:t>oseltamivir</a:t>
            </a:r>
            <a:r>
              <a:rPr lang="tr-TR" sz="2400" dirty="0"/>
              <a:t> uygulanmalıdır (ilk 48 saatte başlanırsa en etkili)</a:t>
            </a:r>
          </a:p>
        </p:txBody>
      </p:sp>
    </p:spTree>
    <p:extLst>
      <p:ext uri="{BB962C8B-B14F-4D97-AF65-F5344CB8AC3E}">
        <p14:creationId xmlns:p14="http://schemas.microsoft.com/office/powerpoint/2010/main" val="13502211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Gebelikte </a:t>
            </a:r>
            <a:r>
              <a:rPr lang="tr-TR" sz="2400" dirty="0" err="1"/>
              <a:t>oseltamivir</a:t>
            </a:r>
            <a:r>
              <a:rPr lang="tr-TR" sz="2400" dirty="0"/>
              <a:t> ve </a:t>
            </a:r>
            <a:r>
              <a:rPr lang="tr-TR" sz="2400" dirty="0" err="1"/>
              <a:t>zanamivir</a:t>
            </a:r>
            <a:r>
              <a:rPr lang="tr-TR" sz="2400" dirty="0"/>
              <a:t> kullanımı için </a:t>
            </a:r>
            <a:r>
              <a:rPr lang="tr-TR" sz="2400" dirty="0" err="1"/>
              <a:t>kontraendikasyon</a:t>
            </a:r>
            <a:r>
              <a:rPr lang="tr-TR" sz="2400" dirty="0"/>
              <a:t> yok</a:t>
            </a:r>
          </a:p>
          <a:p>
            <a:endParaRPr lang="tr-TR" sz="2400" dirty="0"/>
          </a:p>
          <a:p>
            <a:r>
              <a:rPr lang="tr-TR" sz="2400" dirty="0"/>
              <a:t>Grip aşısı gebeliğin herhangi bir döneminde yapılabilir</a:t>
            </a:r>
          </a:p>
          <a:p>
            <a:endParaRPr lang="tr-TR" sz="2400" dirty="0"/>
          </a:p>
          <a:p>
            <a:r>
              <a:rPr lang="tr-TR" sz="2400" dirty="0" err="1"/>
              <a:t>Nasal</a:t>
            </a:r>
            <a:r>
              <a:rPr lang="tr-TR" sz="2400" dirty="0"/>
              <a:t> sprey aşının gebede kullanımı henüz onay almamıştır.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55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Gebelikte </a:t>
            </a:r>
            <a:r>
              <a:rPr lang="tr-TR" dirty="0" err="1"/>
              <a:t>Üriner</a:t>
            </a:r>
            <a:r>
              <a:rPr lang="tr-TR" dirty="0"/>
              <a:t> Sistem Enfeksiyonları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Gebelik döneminde en sık görülen enfeksiyonlar </a:t>
            </a:r>
            <a:r>
              <a:rPr lang="tr-TR" sz="2400" dirty="0" err="1"/>
              <a:t>üriner</a:t>
            </a:r>
            <a:r>
              <a:rPr lang="tr-TR" sz="2400" dirty="0"/>
              <a:t> sistem enfeksiyonlarıdır  </a:t>
            </a:r>
          </a:p>
          <a:p>
            <a:r>
              <a:rPr lang="tr-TR" sz="2400" dirty="0"/>
              <a:t>(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r>
              <a:rPr lang="tr-TR" sz="2400" dirty="0"/>
              <a:t>, akut sistit ve akut </a:t>
            </a:r>
            <a:r>
              <a:rPr lang="tr-TR" sz="2400" dirty="0" err="1"/>
              <a:t>pyelonefrit</a:t>
            </a:r>
            <a:r>
              <a:rPr lang="tr-TR" sz="2400" dirty="0"/>
              <a:t>). </a:t>
            </a:r>
          </a:p>
          <a:p>
            <a:r>
              <a:rPr lang="tr-TR" sz="2400" dirty="0"/>
              <a:t>Gebelikte oluşan </a:t>
            </a:r>
            <a:r>
              <a:rPr lang="tr-TR" sz="2400" dirty="0" err="1"/>
              <a:t>hormonal</a:t>
            </a:r>
            <a:r>
              <a:rPr lang="tr-TR" sz="2400" dirty="0"/>
              <a:t> değişiklikler ve mekanik baskılar </a:t>
            </a:r>
          </a:p>
          <a:p>
            <a:r>
              <a:rPr lang="tr-TR" sz="2400" dirty="0" err="1"/>
              <a:t>ÜSE’nın</a:t>
            </a:r>
            <a:r>
              <a:rPr lang="tr-TR" sz="2400" dirty="0"/>
              <a:t> </a:t>
            </a:r>
            <a:r>
              <a:rPr lang="tr-TR" sz="2400" dirty="0" err="1"/>
              <a:t>fetus</a:t>
            </a:r>
            <a:r>
              <a:rPr lang="tr-TR" sz="2400" dirty="0"/>
              <a:t> üzerine olumsuz etkisi vardır </a:t>
            </a:r>
          </a:p>
          <a:p>
            <a:r>
              <a:rPr lang="tr-TR" sz="2400" dirty="0"/>
              <a:t>Gebelikte </a:t>
            </a:r>
            <a:r>
              <a:rPr lang="tr-TR" sz="2400" dirty="0" err="1"/>
              <a:t>asemptomaik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r>
              <a:rPr lang="tr-TR" sz="2400" dirty="0"/>
              <a:t>, sistit ve </a:t>
            </a:r>
            <a:r>
              <a:rPr lang="tr-TR" sz="2400" dirty="0" err="1"/>
              <a:t>pyelonefritin</a:t>
            </a:r>
            <a:r>
              <a:rPr lang="tr-TR" sz="2400" dirty="0"/>
              <a:t> en sık nedeni : </a:t>
            </a:r>
            <a:r>
              <a:rPr lang="tr-TR" sz="2400" b="1" dirty="0" err="1"/>
              <a:t>E.coli</a:t>
            </a:r>
            <a:r>
              <a:rPr lang="tr-TR" sz="2400" dirty="0" err="1"/>
              <a:t>’dir</a:t>
            </a:r>
            <a:r>
              <a:rPr lang="tr-TR" sz="2400" dirty="0"/>
              <a:t> (∼%80). </a:t>
            </a:r>
          </a:p>
          <a:p>
            <a:r>
              <a:rPr lang="tr-TR" sz="2400" dirty="0"/>
              <a:t>Diğer </a:t>
            </a:r>
            <a:r>
              <a:rPr lang="tr-TR" sz="2400" dirty="0" err="1"/>
              <a:t>enterik</a:t>
            </a:r>
            <a:r>
              <a:rPr lang="tr-TR" sz="2400" dirty="0"/>
              <a:t> bakteriler </a:t>
            </a:r>
            <a:r>
              <a:rPr lang="tr-TR" sz="2400" dirty="0" err="1"/>
              <a:t>enterokoklar</a:t>
            </a:r>
            <a:r>
              <a:rPr lang="tr-TR" sz="2400" dirty="0"/>
              <a:t> ve </a:t>
            </a:r>
            <a:r>
              <a:rPr lang="tr-TR" sz="2400" dirty="0" err="1"/>
              <a:t>BGS’lar</a:t>
            </a:r>
            <a:r>
              <a:rPr lang="tr-TR" sz="2400" dirty="0"/>
              <a:t> da etken olabilir. </a:t>
            </a:r>
          </a:p>
        </p:txBody>
      </p:sp>
    </p:spTree>
    <p:extLst>
      <p:ext uri="{BB962C8B-B14F-4D97-AF65-F5344CB8AC3E}">
        <p14:creationId xmlns:p14="http://schemas.microsoft.com/office/powerpoint/2010/main" val="26534945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Tanı : Klinik + </a:t>
            </a:r>
            <a:r>
              <a:rPr lang="tr-TR" sz="2400" dirty="0" err="1"/>
              <a:t>piyüri</a:t>
            </a:r>
            <a:r>
              <a:rPr lang="tr-TR" sz="2400" dirty="0"/>
              <a:t> (pozitif lökosit </a:t>
            </a:r>
            <a:r>
              <a:rPr lang="tr-TR" sz="2400" dirty="0" err="1"/>
              <a:t>esteraz</a:t>
            </a:r>
            <a:r>
              <a:rPr lang="tr-TR" sz="2400" dirty="0"/>
              <a:t> testi) + idrar kültürü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Tedavi: Penisilinler, </a:t>
            </a:r>
            <a:r>
              <a:rPr lang="tr-TR" sz="2400" dirty="0" err="1"/>
              <a:t>sefalosporinler</a:t>
            </a:r>
            <a:r>
              <a:rPr lang="tr-TR" sz="2400" dirty="0"/>
              <a:t> ,</a:t>
            </a:r>
            <a:r>
              <a:rPr lang="tr-TR" sz="2400" dirty="0" err="1"/>
              <a:t>Fosfomisin</a:t>
            </a:r>
            <a:endParaRPr lang="tr-TR" sz="2400" dirty="0"/>
          </a:p>
          <a:p>
            <a:r>
              <a:rPr lang="tr-TR" sz="2400" dirty="0" err="1"/>
              <a:t>Nitrofurantoin</a:t>
            </a:r>
            <a:r>
              <a:rPr lang="tr-TR" sz="2400" dirty="0"/>
              <a:t> ve </a:t>
            </a:r>
            <a:r>
              <a:rPr lang="tr-TR" sz="2400" dirty="0" err="1"/>
              <a:t>sulfonamidler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 doğuma yakın dönemde kullanılmaz. </a:t>
            </a:r>
          </a:p>
          <a:p>
            <a:r>
              <a:rPr lang="tr-TR" sz="2400" dirty="0" err="1"/>
              <a:t>Sulfonamitler</a:t>
            </a:r>
            <a:r>
              <a:rPr lang="tr-TR" sz="2400" dirty="0"/>
              <a:t> ise doğuma yakın dönemde kullanıldığında </a:t>
            </a:r>
            <a:r>
              <a:rPr lang="tr-TR" sz="2400" dirty="0" err="1"/>
              <a:t>yenidoğanda</a:t>
            </a:r>
            <a:r>
              <a:rPr lang="tr-TR" sz="2400" dirty="0"/>
              <a:t> </a:t>
            </a:r>
            <a:r>
              <a:rPr lang="tr-TR" sz="2400" dirty="0" err="1"/>
              <a:t>hiperbilirubinemi</a:t>
            </a:r>
            <a:r>
              <a:rPr lang="tr-TR" sz="2400" dirty="0"/>
              <a:t> yapabilir. </a:t>
            </a:r>
          </a:p>
          <a:p>
            <a:r>
              <a:rPr lang="tr-TR" sz="2400" dirty="0"/>
              <a:t>TMP </a:t>
            </a:r>
            <a:r>
              <a:rPr lang="tr-TR" sz="2400" dirty="0" err="1"/>
              <a:t>folik</a:t>
            </a:r>
            <a:r>
              <a:rPr lang="tr-TR" sz="2400" dirty="0"/>
              <a:t> asit eksikliği  yapar ve ilk </a:t>
            </a:r>
            <a:r>
              <a:rPr lang="tr-TR" sz="2400" dirty="0" err="1"/>
              <a:t>trimesterde</a:t>
            </a:r>
            <a:r>
              <a:rPr lang="tr-TR" sz="2400" dirty="0"/>
              <a:t> kullanılmaz. </a:t>
            </a:r>
          </a:p>
          <a:p>
            <a:r>
              <a:rPr lang="tr-TR" sz="2400" dirty="0" err="1"/>
              <a:t>Florokinolonlar</a:t>
            </a:r>
            <a:r>
              <a:rPr lang="tr-TR" sz="2400" dirty="0"/>
              <a:t> gebelikte KE</a:t>
            </a:r>
          </a:p>
        </p:txBody>
      </p:sp>
    </p:spTree>
    <p:extLst>
      <p:ext uri="{BB962C8B-B14F-4D97-AF65-F5344CB8AC3E}">
        <p14:creationId xmlns:p14="http://schemas.microsoft.com/office/powerpoint/2010/main" val="26314624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Gebelerin ~%5’inde saptanır</a:t>
            </a:r>
          </a:p>
          <a:p>
            <a:endParaRPr lang="tr-TR" sz="2400" dirty="0"/>
          </a:p>
          <a:p>
            <a:r>
              <a:rPr lang="tr-TR" sz="2400" dirty="0"/>
              <a:t>Tedavi edilmeyenlerde akut </a:t>
            </a:r>
            <a:r>
              <a:rPr lang="tr-TR" sz="2400" dirty="0" err="1"/>
              <a:t>piyelonefrit</a:t>
            </a:r>
            <a:r>
              <a:rPr lang="tr-TR" sz="2400" dirty="0"/>
              <a:t>, prematüre doğum ve düşük doğum tartılı bebek doğma olasılığı artmaktadır. </a:t>
            </a:r>
          </a:p>
          <a:p>
            <a:endParaRPr lang="tr-TR" sz="2400" dirty="0"/>
          </a:p>
          <a:p>
            <a:r>
              <a:rPr lang="tr-TR" sz="2400" dirty="0"/>
              <a:t>Gebelik </a:t>
            </a:r>
            <a:r>
              <a:rPr lang="tr-TR" sz="2400" dirty="0" err="1"/>
              <a:t>piyelonefritlerinin</a:t>
            </a:r>
            <a:r>
              <a:rPr lang="tr-TR" sz="2400" dirty="0"/>
              <a:t> ~%75’i tedavi edilmemiş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r>
              <a:rPr lang="tr-TR" sz="2400" dirty="0"/>
              <a:t> sonucunda gelişmektedir.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6093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Daha önce </a:t>
            </a:r>
            <a:r>
              <a:rPr lang="tr-TR" sz="2400" dirty="0" err="1"/>
              <a:t>rubella</a:t>
            </a:r>
            <a:r>
              <a:rPr lang="tr-TR" sz="2400" dirty="0"/>
              <a:t> </a:t>
            </a:r>
            <a:r>
              <a:rPr lang="tr-TR" sz="2400" dirty="0" err="1"/>
              <a:t>gecirmemiş</a:t>
            </a:r>
            <a:r>
              <a:rPr lang="tr-TR" sz="2400" dirty="0"/>
              <a:t> ve aşı olmamışlarda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HIV enfeksiyonu ve </a:t>
            </a:r>
            <a:r>
              <a:rPr lang="tr-TR" sz="2400" dirty="0" err="1"/>
              <a:t>sifilizin</a:t>
            </a:r>
            <a:r>
              <a:rPr lang="tr-TR" sz="2400" dirty="0"/>
              <a:t> de onam alınarak taranması</a:t>
            </a:r>
          </a:p>
          <a:p>
            <a:endParaRPr lang="tr-TR" sz="2400" dirty="0"/>
          </a:p>
          <a:p>
            <a:r>
              <a:rPr lang="tr-TR" sz="2400" dirty="0"/>
              <a:t>Diğerlerinin rutin taranması maliyet-etkin bulunmamıştır.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75656" y="4365104"/>
            <a:ext cx="57250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tr-TR" sz="2400" dirty="0"/>
              <a:t>Doğum Öncesi Bakım Yönetim Rehberi 2018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087724" y="5390040"/>
            <a:ext cx="396044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Aşılanmış olsa dahi </a:t>
            </a:r>
            <a:r>
              <a:rPr lang="tr-TR" dirty="0" err="1"/>
              <a:t>HBsAg</a:t>
            </a:r>
            <a:r>
              <a:rPr lang="tr-TR" dirty="0"/>
              <a:t>  bakılması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err="1"/>
              <a:t>Sifiliz</a:t>
            </a:r>
            <a:r>
              <a:rPr lang="tr-TR" dirty="0"/>
              <a:t> taraması,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Gebenin onayıyla HIV testi yapılması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4067944" y="4826769"/>
            <a:ext cx="0" cy="5464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69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Gebe kadınlar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r>
              <a:rPr lang="tr-TR" sz="2400" dirty="0"/>
              <a:t> açısından rutin olarak taranması ve tedavi edilmesi gereken tek gruptur</a:t>
            </a:r>
          </a:p>
          <a:p>
            <a:endParaRPr lang="tr-TR" sz="2400" dirty="0"/>
          </a:p>
          <a:p>
            <a:r>
              <a:rPr lang="tr-TR" sz="2400" dirty="0"/>
              <a:t>Tarama: 12.-16. gebelik haftası</a:t>
            </a:r>
          </a:p>
          <a:p>
            <a:endParaRPr lang="tr-TR" sz="2400" dirty="0"/>
          </a:p>
          <a:p>
            <a:r>
              <a:rPr lang="tr-TR" sz="2400" dirty="0"/>
              <a:t>Tarama idrar kültürü ile yapılmalıdır </a:t>
            </a:r>
          </a:p>
          <a:p>
            <a:endParaRPr lang="tr-TR" sz="2400" dirty="0"/>
          </a:p>
          <a:p>
            <a:r>
              <a:rPr lang="tr-TR" sz="2400" dirty="0"/>
              <a:t>Tanı: </a:t>
            </a:r>
            <a:r>
              <a:rPr lang="tr-TR" sz="2400" dirty="0" err="1"/>
              <a:t>Asemptomatik</a:t>
            </a:r>
            <a:r>
              <a:rPr lang="tr-TR" sz="2400" dirty="0"/>
              <a:t> gebede, ardışık 2 idrar kültüründe &gt;100.000 </a:t>
            </a:r>
            <a:r>
              <a:rPr lang="tr-TR" sz="2400" dirty="0" err="1"/>
              <a:t>cfu</a:t>
            </a:r>
            <a:r>
              <a:rPr lang="tr-TR" sz="2400" dirty="0"/>
              <a:t> /ml aynı bakterinin üretilmesi ile koyulur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982574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Tedavi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r>
              <a:rPr lang="tr-TR" sz="2400" dirty="0"/>
              <a:t>Tedavi süresi 3-7 gündür  ve oral verilir. </a:t>
            </a:r>
          </a:p>
          <a:p>
            <a:r>
              <a:rPr lang="tr-TR" sz="2400" dirty="0"/>
              <a:t>Belirgin direnç veya penisilin </a:t>
            </a:r>
            <a:r>
              <a:rPr lang="tr-TR" sz="2400" dirty="0" err="1"/>
              <a:t>allerjisi</a:t>
            </a:r>
            <a:r>
              <a:rPr lang="tr-TR" sz="2400" dirty="0"/>
              <a:t> yoksa </a:t>
            </a:r>
            <a:r>
              <a:rPr lang="tr-TR" sz="2400" dirty="0">
                <a:sym typeface="Wingdings" panose="05000000000000000000" pitchFamily="2" charset="2"/>
              </a:rPr>
              <a:t> </a:t>
            </a:r>
            <a:r>
              <a:rPr lang="tr-TR" sz="2400" b="1" dirty="0">
                <a:sym typeface="Wingdings" panose="05000000000000000000" pitchFamily="2" charset="2"/>
              </a:rPr>
              <a:t>7 gün </a:t>
            </a:r>
            <a:r>
              <a:rPr lang="tr-TR" sz="2400" b="1" dirty="0" err="1">
                <a:sym typeface="Wingdings" panose="05000000000000000000" pitchFamily="2" charset="2"/>
              </a:rPr>
              <a:t>amoksisilin</a:t>
            </a:r>
            <a:endParaRPr lang="tr-TR" sz="2400" b="1" dirty="0">
              <a:sym typeface="Wingdings" panose="05000000000000000000" pitchFamily="2" charset="2"/>
            </a:endParaRPr>
          </a:p>
          <a:p>
            <a:r>
              <a:rPr lang="tr-TR" sz="2400" dirty="0">
                <a:sym typeface="Wingdings" panose="05000000000000000000" pitchFamily="2" charset="2"/>
              </a:rPr>
              <a:t>Penisilin </a:t>
            </a:r>
            <a:r>
              <a:rPr lang="tr-TR" sz="2400" dirty="0" err="1">
                <a:sym typeface="Wingdings" panose="05000000000000000000" pitchFamily="2" charset="2"/>
              </a:rPr>
              <a:t>allerjisi</a:t>
            </a:r>
            <a:r>
              <a:rPr lang="tr-TR" sz="2400" dirty="0">
                <a:sym typeface="Wingdings" panose="05000000000000000000" pitchFamily="2" charset="2"/>
              </a:rPr>
              <a:t> olan gebelerde </a:t>
            </a:r>
            <a:r>
              <a:rPr lang="tr-TR" sz="2400" b="1" dirty="0">
                <a:sym typeface="Wingdings" panose="05000000000000000000" pitchFamily="2" charset="2"/>
              </a:rPr>
              <a:t>7 gün </a:t>
            </a:r>
            <a:r>
              <a:rPr lang="tr-TR" sz="2400" b="1" dirty="0" err="1">
                <a:sym typeface="Wingdings" panose="05000000000000000000" pitchFamily="2" charset="2"/>
              </a:rPr>
              <a:t>nitrofrantoin</a:t>
            </a:r>
            <a:r>
              <a:rPr lang="tr-TR" sz="2400" b="1" dirty="0">
                <a:sym typeface="Wingdings" panose="05000000000000000000" pitchFamily="2" charset="2"/>
              </a:rPr>
              <a:t> </a:t>
            </a:r>
            <a:r>
              <a:rPr lang="tr-TR" sz="2400" dirty="0">
                <a:sym typeface="Wingdings" panose="05000000000000000000" pitchFamily="2" charset="2"/>
              </a:rPr>
              <a:t>veya </a:t>
            </a:r>
            <a:r>
              <a:rPr lang="tr-TR" sz="2400" b="1" dirty="0" err="1">
                <a:sym typeface="Wingdings" panose="05000000000000000000" pitchFamily="2" charset="2"/>
              </a:rPr>
              <a:t>sefalosporin</a:t>
            </a:r>
            <a:r>
              <a:rPr lang="tr-TR" sz="2400" dirty="0">
                <a:sym typeface="Wingdings" panose="05000000000000000000" pitchFamily="2" charset="2"/>
              </a:rPr>
              <a:t> </a:t>
            </a:r>
            <a:endParaRPr lang="tr-TR" sz="2400" dirty="0"/>
          </a:p>
          <a:p>
            <a:r>
              <a:rPr lang="tr-TR" sz="2400" dirty="0"/>
              <a:t>Tedavi edilen olgularda tekrar tarama önerilmez. </a:t>
            </a:r>
          </a:p>
          <a:p>
            <a:r>
              <a:rPr lang="tr-TR" sz="2400" dirty="0"/>
              <a:t>Tedaviyi tamamladıktan 1 hafta sonra kültür yapılır.</a:t>
            </a:r>
          </a:p>
          <a:p>
            <a:r>
              <a:rPr lang="tr-TR" sz="2400" dirty="0"/>
              <a:t>En az 2 kez tedavi verilen gebede </a:t>
            </a:r>
            <a:r>
              <a:rPr lang="tr-TR" sz="2400" dirty="0" err="1"/>
              <a:t>bakteriürü</a:t>
            </a:r>
            <a:r>
              <a:rPr lang="tr-TR" sz="2400" dirty="0"/>
              <a:t> devam ederse doğuma kadar yatarken düşük doz oral tedavi (</a:t>
            </a:r>
            <a:r>
              <a:rPr lang="tr-TR" sz="2400" b="1" dirty="0" err="1"/>
              <a:t>nitrofurantoin</a:t>
            </a:r>
            <a:r>
              <a:rPr lang="tr-TR" sz="2400" dirty="0"/>
              <a:t>: 100 mg/gün veya </a:t>
            </a:r>
            <a:r>
              <a:rPr lang="tr-TR" sz="2400" dirty="0" err="1"/>
              <a:t>sefaleksin</a:t>
            </a:r>
            <a:r>
              <a:rPr lang="tr-TR" sz="2400" dirty="0"/>
              <a:t>: 500 mg/gün)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148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51237"/>
              </p:ext>
            </p:extLst>
          </p:nvPr>
        </p:nvGraphicFramePr>
        <p:xfrm>
          <a:off x="395536" y="908720"/>
          <a:ext cx="8424936" cy="537388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89211044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098196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4443803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139354076"/>
                    </a:ext>
                  </a:extLst>
                </a:gridCol>
              </a:tblGrid>
              <a:tr h="3084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Antibiyotik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Doz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Süre</a:t>
                      </a:r>
                      <a:endParaRPr lang="tr-TR" sz="16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dirty="0">
                          <a:effectLst/>
                        </a:rPr>
                        <a:t>Notlar</a:t>
                      </a:r>
                      <a:endParaRPr lang="tr-TR" sz="16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0579"/>
                  </a:ext>
                </a:extLst>
              </a:tr>
              <a:tr h="150580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Nitrofurantoin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Her 12 saatte bir ağızdan 100 mg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5-7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Böbreklerde </a:t>
                      </a:r>
                      <a:r>
                        <a:rPr lang="tr-TR" sz="1500" dirty="0" err="1">
                          <a:effectLst/>
                        </a:rPr>
                        <a:t>terapötik</a:t>
                      </a:r>
                      <a:r>
                        <a:rPr lang="tr-TR" sz="1500" dirty="0">
                          <a:effectLst/>
                        </a:rPr>
                        <a:t> seviyelere ulaşmaz, bu nedenle </a:t>
                      </a:r>
                      <a:r>
                        <a:rPr lang="tr-TR" sz="1500" dirty="0" err="1">
                          <a:effectLst/>
                        </a:rPr>
                        <a:t>piyelonefrit</a:t>
                      </a:r>
                      <a:r>
                        <a:rPr lang="tr-TR" sz="1500" dirty="0">
                          <a:effectLst/>
                        </a:rPr>
                        <a:t> şüphesi varsa kullanılmamalıdır.</a:t>
                      </a:r>
                    </a:p>
                    <a:p>
                      <a:pPr fontAlgn="t"/>
                      <a:r>
                        <a:rPr lang="tr-TR" sz="1500" dirty="0">
                          <a:effectLst/>
                        </a:rPr>
                        <a:t>Diğer seçenekler mevcutsa, ilk üç aylık dönemde ve </a:t>
                      </a:r>
                      <a:r>
                        <a:rPr lang="tr-TR" sz="1500" dirty="0" err="1">
                          <a:effectLst/>
                        </a:rPr>
                        <a:t>termde</a:t>
                      </a:r>
                      <a:r>
                        <a:rPr lang="tr-TR" sz="1500" dirty="0">
                          <a:effectLst/>
                        </a:rPr>
                        <a:t> kullanmaktan kaçının.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65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Amoksisilin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Her 8 saatte bir ağızdan 500 mg veya</a:t>
                      </a:r>
                    </a:p>
                    <a:p>
                      <a:pPr fontAlgn="t"/>
                      <a:r>
                        <a:rPr lang="tr-TR" sz="1500" dirty="0">
                          <a:effectLst/>
                        </a:rPr>
                        <a:t>12 saatte bir ağızdan 875 mg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5-7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Direnç, gram negatif patojenler arasındaki faydasını sınırlayabilir.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79013"/>
                  </a:ext>
                </a:extLst>
              </a:tr>
              <a:tr h="59460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Amoksisilin-klavulanat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8 saatte bir ağızdan 500 mg veya</a:t>
                      </a:r>
                      <a:br>
                        <a:rPr lang="tr-TR" sz="1500">
                          <a:effectLst/>
                        </a:rPr>
                      </a:br>
                      <a:r>
                        <a:rPr lang="tr-TR" sz="1500">
                          <a:effectLst/>
                        </a:rPr>
                        <a:t>12 saatte bir ağızdan 875 mg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5-7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 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08939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Sefaleksin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Her 6 saatte bir ağızdan 250 ila 500 mg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5-7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 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42616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Sefpodoksim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>
                          <a:effectLst/>
                        </a:rPr>
                        <a:t>Her 12 saatte bir ağızdan 100 mg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5-7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 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29374"/>
                  </a:ext>
                </a:extLst>
              </a:tr>
              <a:tr h="87686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Fosfomisin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n-NO" sz="1500">
                          <a:effectLst/>
                        </a:rPr>
                        <a:t>Tek doz olarak ağızdan 3 g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 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Böbreklerde </a:t>
                      </a:r>
                      <a:r>
                        <a:rPr lang="tr-TR" sz="1500" dirty="0" err="1">
                          <a:effectLst/>
                        </a:rPr>
                        <a:t>terapötik</a:t>
                      </a:r>
                      <a:r>
                        <a:rPr lang="tr-TR" sz="1500" dirty="0">
                          <a:effectLst/>
                        </a:rPr>
                        <a:t> seviyelere ulaşmaz, bu nedenle </a:t>
                      </a:r>
                      <a:r>
                        <a:rPr lang="tr-TR" sz="1500" dirty="0" err="1">
                          <a:effectLst/>
                        </a:rPr>
                        <a:t>piyelonefrit</a:t>
                      </a:r>
                      <a:r>
                        <a:rPr lang="tr-TR" sz="1500" dirty="0">
                          <a:effectLst/>
                        </a:rPr>
                        <a:t> şüphesi varsa kullanılmamalıdır.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97919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b="1" dirty="0" err="1">
                          <a:effectLst/>
                        </a:rPr>
                        <a:t>Trimetoprim-sülfametoksazol</a:t>
                      </a:r>
                      <a:endParaRPr lang="tr-TR" sz="1500" b="1" dirty="0">
                        <a:effectLst/>
                      </a:endParaRP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500" dirty="0">
                          <a:effectLst/>
                        </a:rPr>
                        <a:t>Her 12 saatte bir 800/160 mg (bir çift doz tablet)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500" dirty="0">
                          <a:effectLst/>
                        </a:rPr>
                        <a:t>3 Gün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dirty="0">
                          <a:effectLst/>
                        </a:rPr>
                        <a:t>İlk </a:t>
                      </a:r>
                      <a:r>
                        <a:rPr lang="tr-TR" sz="1500" dirty="0" err="1">
                          <a:effectLst/>
                        </a:rPr>
                        <a:t>trimesterde</a:t>
                      </a:r>
                      <a:r>
                        <a:rPr lang="tr-TR" sz="1500" dirty="0">
                          <a:effectLst/>
                        </a:rPr>
                        <a:t> ve </a:t>
                      </a:r>
                      <a:r>
                        <a:rPr lang="tr-TR" sz="1500" dirty="0" err="1">
                          <a:effectLst/>
                        </a:rPr>
                        <a:t>termde</a:t>
                      </a:r>
                      <a:r>
                        <a:rPr lang="tr-TR" sz="1500" dirty="0">
                          <a:effectLst/>
                        </a:rPr>
                        <a:t> kaçının.</a:t>
                      </a:r>
                    </a:p>
                  </a:txBody>
                  <a:tcPr marL="18282" marR="18282" marT="12188" marB="12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95015"/>
                  </a:ext>
                </a:extLst>
              </a:tr>
            </a:tbl>
          </a:graphicData>
        </a:graphic>
      </p:graphicFrame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20937" cy="577517"/>
          </a:xfrm>
        </p:spPr>
        <p:txBody>
          <a:bodyPr>
            <a:normAutofit/>
          </a:bodyPr>
          <a:lstStyle/>
          <a:p>
            <a:r>
              <a:rPr lang="tr-TR" sz="2400" dirty="0"/>
              <a:t>GEBELERDE ASEMPTOMATİK BAKTERİÜRİ TEDAVİSİ </a:t>
            </a:r>
          </a:p>
        </p:txBody>
      </p:sp>
    </p:spTree>
    <p:extLst>
      <p:ext uri="{BB962C8B-B14F-4D97-AF65-F5344CB8AC3E}">
        <p14:creationId xmlns:p14="http://schemas.microsoft.com/office/powerpoint/2010/main" val="20721928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Akut sistit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Gebelerin ~%1’inde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Komplike </a:t>
            </a:r>
            <a:r>
              <a:rPr lang="tr-TR" sz="2400" dirty="0" err="1"/>
              <a:t>üriner</a:t>
            </a:r>
            <a:r>
              <a:rPr lang="tr-TR" sz="2400" dirty="0"/>
              <a:t> sistem enfeksiyonu kabul edilir ve tümünde idrar kültürü yapılmalıdır. </a:t>
            </a:r>
          </a:p>
          <a:p>
            <a:endParaRPr lang="tr-TR" sz="2400" dirty="0"/>
          </a:p>
          <a:p>
            <a:r>
              <a:rPr lang="tr-TR" sz="2400" dirty="0"/>
              <a:t>Sistit yakınmaları ve </a:t>
            </a:r>
            <a:r>
              <a:rPr lang="tr-TR" sz="2400" dirty="0" err="1"/>
              <a:t>piyürisi</a:t>
            </a:r>
            <a:r>
              <a:rPr lang="tr-TR" sz="2400" dirty="0"/>
              <a:t> olan gebelerde idrar kültüründe ≥ 100 </a:t>
            </a:r>
            <a:r>
              <a:rPr lang="tr-TR" sz="2400" dirty="0" err="1"/>
              <a:t>cfu</a:t>
            </a:r>
            <a:r>
              <a:rPr lang="tr-TR" sz="2400" dirty="0"/>
              <a:t> /ml bakteri üretilmesi anlamlı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Tedavi </a:t>
            </a: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bakteriüri</a:t>
            </a:r>
            <a:r>
              <a:rPr lang="tr-TR" sz="2400" dirty="0"/>
              <a:t> ile aynı</a:t>
            </a:r>
          </a:p>
          <a:p>
            <a:endParaRPr lang="tr-TR" sz="2400" dirty="0"/>
          </a:p>
          <a:p>
            <a:r>
              <a:rPr lang="tr-TR" sz="2400" dirty="0"/>
              <a:t>Tedavi bitiminden 1 hafta sonra kültür</a:t>
            </a:r>
          </a:p>
        </p:txBody>
      </p:sp>
    </p:spTree>
    <p:extLst>
      <p:ext uri="{BB962C8B-B14F-4D97-AF65-F5344CB8AC3E}">
        <p14:creationId xmlns:p14="http://schemas.microsoft.com/office/powerpoint/2010/main" val="5990340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Akut </a:t>
            </a:r>
            <a:r>
              <a:rPr lang="tr-TR" dirty="0" err="1"/>
              <a:t>Piyelonefrit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Gebe kadınların ~%1’inde ve çoğunlukla (~%50) 2. </a:t>
            </a:r>
            <a:r>
              <a:rPr lang="tr-TR" sz="2400" dirty="0" err="1"/>
              <a:t>trimesterde</a:t>
            </a:r>
            <a:r>
              <a:rPr lang="tr-TR" sz="2400" dirty="0"/>
              <a:t> 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Tanı:  Klinik + </a:t>
            </a:r>
            <a:r>
              <a:rPr lang="tr-TR" sz="2400" dirty="0" err="1"/>
              <a:t>piyüri</a:t>
            </a:r>
            <a:r>
              <a:rPr lang="tr-TR" sz="2400" dirty="0"/>
              <a:t>+ idrar kültürü</a:t>
            </a:r>
          </a:p>
          <a:p>
            <a:r>
              <a:rPr lang="tr-TR" sz="2400" b="1" dirty="0"/>
              <a:t>Tedavi</a:t>
            </a:r>
          </a:p>
          <a:p>
            <a:r>
              <a:rPr lang="tr-TR" sz="2400" dirty="0" err="1"/>
              <a:t>Ampisilin</a:t>
            </a:r>
            <a:r>
              <a:rPr lang="tr-TR" sz="2400" dirty="0"/>
              <a:t> + </a:t>
            </a:r>
            <a:r>
              <a:rPr lang="tr-TR" sz="2400" dirty="0" err="1"/>
              <a:t>gentamisin</a:t>
            </a:r>
            <a:r>
              <a:rPr lang="tr-TR" sz="2400" dirty="0"/>
              <a:t>, </a:t>
            </a:r>
            <a:r>
              <a:rPr lang="tr-TR" sz="2400" dirty="0" err="1"/>
              <a:t>seftriakson</a:t>
            </a:r>
            <a:r>
              <a:rPr lang="tr-TR" sz="2400" dirty="0"/>
              <a:t>, </a:t>
            </a:r>
            <a:r>
              <a:rPr lang="tr-TR" sz="2400" dirty="0" err="1"/>
              <a:t>piperasilin</a:t>
            </a:r>
            <a:r>
              <a:rPr lang="tr-TR" sz="2400" dirty="0"/>
              <a:t> / </a:t>
            </a:r>
            <a:r>
              <a:rPr lang="tr-TR" sz="2400" dirty="0" err="1"/>
              <a:t>tazobaktam</a:t>
            </a:r>
            <a:r>
              <a:rPr lang="tr-TR" sz="2400" dirty="0"/>
              <a:t>, </a:t>
            </a:r>
            <a:r>
              <a:rPr lang="tr-TR" sz="2400" dirty="0" err="1"/>
              <a:t>imipenem</a:t>
            </a:r>
            <a:r>
              <a:rPr lang="tr-TR" sz="2400" dirty="0"/>
              <a:t> kullanılabilir</a:t>
            </a:r>
          </a:p>
          <a:p>
            <a:r>
              <a:rPr lang="tr-TR" sz="2400" dirty="0"/>
              <a:t>Tedavi süresi 14 gündür.</a:t>
            </a:r>
          </a:p>
          <a:p>
            <a:r>
              <a:rPr lang="tr-TR" sz="2400" dirty="0" err="1"/>
              <a:t>Nitrofurantoin</a:t>
            </a:r>
            <a:r>
              <a:rPr lang="tr-TR" sz="2400" dirty="0"/>
              <a:t> ve </a:t>
            </a:r>
            <a:r>
              <a:rPr lang="tr-TR" sz="2400" dirty="0" err="1"/>
              <a:t>fosfomisin</a:t>
            </a:r>
            <a:r>
              <a:rPr lang="tr-TR" sz="2400" dirty="0"/>
              <a:t> </a:t>
            </a:r>
            <a:r>
              <a:rPr lang="tr-TR" sz="2400" dirty="0" err="1"/>
              <a:t>pyelonefritte</a:t>
            </a:r>
            <a:r>
              <a:rPr lang="tr-TR" sz="2400" dirty="0"/>
              <a:t> kullanılmaz. </a:t>
            </a:r>
          </a:p>
          <a:p>
            <a:r>
              <a:rPr lang="tr-TR" sz="2400" dirty="0" err="1"/>
              <a:t>Seftriakson</a:t>
            </a:r>
            <a:r>
              <a:rPr lang="tr-TR" sz="2400" dirty="0"/>
              <a:t> uygun bir seçenektir</a:t>
            </a:r>
          </a:p>
          <a:p>
            <a:r>
              <a:rPr lang="tr-TR" sz="2400" dirty="0"/>
              <a:t>Tedavi bitiminden bir hafta sonra kültür yapılır.. </a:t>
            </a:r>
          </a:p>
          <a:p>
            <a:r>
              <a:rPr lang="tr-TR" sz="2400" dirty="0" err="1"/>
              <a:t>Rekürren</a:t>
            </a:r>
            <a:r>
              <a:rPr lang="tr-TR" sz="2400" dirty="0"/>
              <a:t> </a:t>
            </a:r>
            <a:r>
              <a:rPr lang="tr-TR" sz="2400" dirty="0" err="1"/>
              <a:t>piyelonefrit</a:t>
            </a:r>
            <a:r>
              <a:rPr lang="tr-TR" sz="2400" dirty="0"/>
              <a:t> gebelerin ~%7’sinde görülür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24301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</a:t>
            </a:r>
            <a:r>
              <a:rPr lang="tr-TR" dirty="0" err="1"/>
              <a:t>Tuberküloz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25963"/>
          </a:xfrm>
        </p:spPr>
        <p:txBody>
          <a:bodyPr>
            <a:noAutofit/>
          </a:bodyPr>
          <a:lstStyle/>
          <a:p>
            <a:r>
              <a:rPr lang="tr-TR" sz="2400" dirty="0"/>
              <a:t>Gebelik PPD yanıtını değiştirmez. </a:t>
            </a:r>
          </a:p>
          <a:p>
            <a:r>
              <a:rPr lang="tr-TR" sz="2400" dirty="0"/>
              <a:t>Akciğer tüberküloz (TB)’u kliniği olan gebede gebeliğin dönemine bakılmaksızın, akciğer </a:t>
            </a:r>
            <a:r>
              <a:rPr lang="tr-TR" sz="2400" dirty="0" err="1"/>
              <a:t>grafisi</a:t>
            </a:r>
            <a:r>
              <a:rPr lang="tr-TR" sz="2400" dirty="0"/>
              <a:t> çektirilmelidir</a:t>
            </a:r>
          </a:p>
          <a:p>
            <a:r>
              <a:rPr lang="tr-TR" sz="2400" dirty="0" err="1"/>
              <a:t>Grafi</a:t>
            </a:r>
            <a:r>
              <a:rPr lang="tr-TR" sz="2400" dirty="0"/>
              <a:t> bulgusu TB ile uyumlu ise balgamın </a:t>
            </a:r>
            <a:r>
              <a:rPr lang="tr-TR" sz="2400" dirty="0" err="1"/>
              <a:t>mikobakteri</a:t>
            </a:r>
            <a:r>
              <a:rPr lang="tr-TR" sz="2400" dirty="0"/>
              <a:t> incelemesi (EZN ve TB kültürü) yapılmalıdır. </a:t>
            </a:r>
          </a:p>
          <a:p>
            <a:r>
              <a:rPr lang="tr-TR" sz="2400" dirty="0" err="1"/>
              <a:t>TB’un</a:t>
            </a:r>
            <a:r>
              <a:rPr lang="tr-TR" sz="2400" dirty="0"/>
              <a:t> </a:t>
            </a:r>
            <a:r>
              <a:rPr lang="tr-TR" sz="2400" dirty="0" err="1"/>
              <a:t>transplasental</a:t>
            </a:r>
            <a:r>
              <a:rPr lang="tr-TR" sz="2400" dirty="0"/>
              <a:t> bulaşması enderdir ve çoğunlukla plasenta </a:t>
            </a:r>
            <a:r>
              <a:rPr lang="tr-TR" sz="2400" dirty="0" err="1"/>
              <a:t>TB’u</a:t>
            </a:r>
            <a:r>
              <a:rPr lang="tr-TR" sz="2400" dirty="0"/>
              <a:t> sonucu </a:t>
            </a:r>
            <a:r>
              <a:rPr lang="tr-TR" sz="2400" dirty="0" err="1"/>
              <a:t>konjenital</a:t>
            </a:r>
            <a:r>
              <a:rPr lang="tr-TR" sz="2400" dirty="0"/>
              <a:t> TB gelişir. </a:t>
            </a:r>
          </a:p>
          <a:p>
            <a:r>
              <a:rPr lang="tr-TR" sz="2400" dirty="0" err="1"/>
              <a:t>Dissemine</a:t>
            </a:r>
            <a:r>
              <a:rPr lang="tr-TR" sz="2400" dirty="0"/>
              <a:t> TB  dışındaki TB klinik formlarında </a:t>
            </a:r>
            <a:r>
              <a:rPr lang="tr-TR" sz="2400" dirty="0" err="1"/>
              <a:t>fetal</a:t>
            </a:r>
            <a:r>
              <a:rPr lang="tr-TR" sz="2400" dirty="0"/>
              <a:t> bulaşma risk çok düşük </a:t>
            </a:r>
          </a:p>
          <a:p>
            <a:r>
              <a:rPr lang="tr-TR" sz="2400" dirty="0"/>
              <a:t>Tedavi edilmeyen gebe TB’larında düşük doğum tartılı bebeğe ve ender de olsa </a:t>
            </a:r>
            <a:r>
              <a:rPr lang="tr-TR" sz="2400" dirty="0" err="1"/>
              <a:t>yenidoğan</a:t>
            </a:r>
            <a:r>
              <a:rPr lang="tr-TR" sz="2400" dirty="0"/>
              <a:t> </a:t>
            </a:r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TB’na</a:t>
            </a:r>
            <a:r>
              <a:rPr lang="tr-TR" sz="2400" dirty="0"/>
              <a:t> </a:t>
            </a:r>
            <a:r>
              <a:rPr lang="tr-TR" sz="2400" dirty="0" err="1"/>
              <a:t>rastlanılabilinir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5682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INH/RIF/EMB kombinasyonu 9 ay süreyle kullanılması önerilmektedir.  </a:t>
            </a:r>
          </a:p>
          <a:p>
            <a:endParaRPr lang="tr-TR" sz="2400" dirty="0"/>
          </a:p>
          <a:p>
            <a:r>
              <a:rPr lang="tr-TR" sz="2400" dirty="0"/>
              <a:t>Tedavi döneminde süt verme sürdürülür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Süt veren anneye ve bebeğine (INH almıyor olsa da) </a:t>
            </a:r>
            <a:r>
              <a:rPr lang="tr-TR" sz="2400" dirty="0" err="1"/>
              <a:t>piridoksin</a:t>
            </a:r>
            <a:r>
              <a:rPr lang="tr-TR" sz="2400" dirty="0"/>
              <a:t> verilir.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91101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Tetanoz</a:t>
            </a:r>
            <a:r>
              <a:rPr lang="tr-TR" sz="2400" dirty="0"/>
              <a:t>, difteri ve </a:t>
            </a:r>
            <a:r>
              <a:rPr lang="tr-TR" sz="2400" dirty="0" err="1"/>
              <a:t>aselüler</a:t>
            </a:r>
            <a:r>
              <a:rPr lang="tr-TR" sz="2400" dirty="0"/>
              <a:t> boğmaca (</a:t>
            </a:r>
            <a:r>
              <a:rPr lang="tr-TR" sz="2400" dirty="0" err="1"/>
              <a:t>Tdap</a:t>
            </a:r>
            <a:r>
              <a:rPr lang="tr-TR" sz="2400" dirty="0"/>
              <a:t>) 20. haftadan sonra her gebeye önerilir</a:t>
            </a:r>
          </a:p>
          <a:p>
            <a:endParaRPr lang="tr-TR" sz="2400" dirty="0"/>
          </a:p>
          <a:p>
            <a:r>
              <a:rPr lang="tr-TR" sz="2400" dirty="0" err="1"/>
              <a:t>İnaktive</a:t>
            </a:r>
            <a:r>
              <a:rPr lang="tr-TR" sz="2400" dirty="0"/>
              <a:t> </a:t>
            </a:r>
            <a:r>
              <a:rPr lang="tr-TR" sz="2400" dirty="0" err="1"/>
              <a:t>influenza</a:t>
            </a:r>
            <a:r>
              <a:rPr lang="tr-TR" sz="2400" dirty="0"/>
              <a:t> aşısı: gebelikte kullanımı güvenlidir</a:t>
            </a:r>
          </a:p>
          <a:p>
            <a:endParaRPr lang="tr-TR" sz="2400" dirty="0"/>
          </a:p>
          <a:p>
            <a:r>
              <a:rPr lang="tr-TR" sz="2400" dirty="0"/>
              <a:t>Hepatit B Aşısı:  Aşıya başladıktan sonra gebe kalanlar takvimi tamamlayabilir. Gebelikte aşılama, sadece risk altındakilere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+mn-lt"/>
              </a:rPr>
              <a:t>Gebelerde Bağışıklama</a:t>
            </a:r>
          </a:p>
        </p:txBody>
      </p:sp>
    </p:spTree>
    <p:extLst>
      <p:ext uri="{BB962C8B-B14F-4D97-AF65-F5344CB8AC3E}">
        <p14:creationId xmlns:p14="http://schemas.microsoft.com/office/powerpoint/2010/main" val="4292948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1954"/>
              </p:ext>
            </p:extLst>
          </p:nvPr>
        </p:nvGraphicFramePr>
        <p:xfrm>
          <a:off x="395535" y="1397000"/>
          <a:ext cx="828092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Doz sayısı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Uygulama zamanı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Koruma süresi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Gebeliğin 4. ayında - İlk karşılaşmada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Yok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1’den en az 4 hafta sonra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1-3 yıl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2’den en az 6 ay sonra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 yıl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3’den en az 1 yıl sonra ya da bir sonraki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gebelikte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 yıl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Td</a:t>
                      </a:r>
                      <a:r>
                        <a:rPr lang="tr-TR" dirty="0"/>
                        <a:t> 4’den en az 1 yıl sonra ya da bir sonraki gebelikte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Doğurganlık çağı boyunca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95536" y="4272677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/>
              <a:t>Hiç aşılanmamış gebelerin en az iki doz </a:t>
            </a:r>
            <a:r>
              <a:rPr lang="tr-TR" sz="2000" dirty="0" err="1"/>
              <a:t>Td</a:t>
            </a:r>
            <a:r>
              <a:rPr lang="tr-TR" sz="2000" dirty="0"/>
              <a:t> aşısı almaları sağlanmalıdır. </a:t>
            </a:r>
          </a:p>
          <a:p>
            <a:endParaRPr lang="tr-T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/>
              <a:t>İkinci doz doğumdan en az iki hafta önce tamamlanmalıdır.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/>
              <a:t>Yeterli süre sağlanamadıysa tek doz </a:t>
            </a:r>
            <a:r>
              <a:rPr lang="tr-TR" sz="2000" dirty="0" err="1"/>
              <a:t>Td</a:t>
            </a:r>
            <a:r>
              <a:rPr lang="tr-TR" sz="2000" dirty="0"/>
              <a:t> almış gebenin ve bebeğinin </a:t>
            </a:r>
            <a:r>
              <a:rPr lang="tr-TR" sz="2000" dirty="0" err="1"/>
              <a:t>tetanoz</a:t>
            </a:r>
            <a:r>
              <a:rPr lang="tr-TR" sz="2000" dirty="0"/>
              <a:t> hastalığı açısından risk altında olduğu dikkate alınmalıdır. </a:t>
            </a:r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2052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Özel durumlarda gebelikte yapılması önerilen aşılar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Hepatit A: Sadece risk altındakilere önerilmektedir.</a:t>
            </a:r>
          </a:p>
          <a:p>
            <a:r>
              <a:rPr lang="tr-TR" sz="2400" dirty="0" err="1"/>
              <a:t>İnaktive</a:t>
            </a:r>
            <a:r>
              <a:rPr lang="tr-TR" sz="2400" dirty="0"/>
              <a:t> </a:t>
            </a:r>
            <a:r>
              <a:rPr lang="tr-TR" sz="2400" dirty="0" err="1"/>
              <a:t>polio</a:t>
            </a:r>
            <a:r>
              <a:rPr lang="tr-TR" sz="2400" dirty="0"/>
              <a:t>: mecburiyet halinde kullanılmalıdır</a:t>
            </a:r>
          </a:p>
          <a:p>
            <a:r>
              <a:rPr lang="tr-TR" sz="2400" dirty="0" err="1"/>
              <a:t>Pnomokok</a:t>
            </a:r>
            <a:r>
              <a:rPr lang="tr-TR" sz="2400" dirty="0"/>
              <a:t> aşılaması  gebelikten önce yapılmalıdır. Ancak gebeliğin ikinci ve son </a:t>
            </a:r>
            <a:r>
              <a:rPr lang="tr-TR" sz="2400" dirty="0" err="1"/>
              <a:t>üçayında</a:t>
            </a:r>
            <a:r>
              <a:rPr lang="tr-TR" sz="2400" dirty="0"/>
              <a:t> da güvenle kullanılabilir.</a:t>
            </a:r>
          </a:p>
          <a:p>
            <a:r>
              <a:rPr lang="tr-TR" sz="2400" dirty="0"/>
              <a:t>Sarı humma Canlı aşıdır. Eğer bu alanlara yolculuk kaçınılmazsa </a:t>
            </a:r>
            <a:r>
              <a:rPr lang="tr-TR" sz="2400" dirty="0" err="1"/>
              <a:t>infeksiyon</a:t>
            </a:r>
            <a:r>
              <a:rPr lang="tr-TR" sz="2400" dirty="0"/>
              <a:t> hastalıkları uzmanına danışılmalıdır.</a:t>
            </a:r>
          </a:p>
          <a:p>
            <a:r>
              <a:rPr lang="tr-TR" sz="2400" dirty="0"/>
              <a:t>BCG, Japon </a:t>
            </a:r>
            <a:r>
              <a:rPr lang="tr-TR" sz="2400" dirty="0" err="1"/>
              <a:t>ensefaliti</a:t>
            </a:r>
            <a:r>
              <a:rPr lang="tr-TR" sz="2400" dirty="0"/>
              <a:t> ve Tifo:  gebelikte kullanımı önerilmez.</a:t>
            </a:r>
          </a:p>
          <a:p>
            <a:r>
              <a:rPr lang="tr-TR" sz="2400" dirty="0"/>
              <a:t>Kuduz : Potansiyel zararları göz önüne alındığında kullanılabilir.</a:t>
            </a:r>
          </a:p>
          <a:p>
            <a:r>
              <a:rPr lang="tr-TR" sz="2400" dirty="0"/>
              <a:t>Emzirme döneminde aşılama: Canlı ya da </a:t>
            </a:r>
            <a:r>
              <a:rPr lang="tr-TR" sz="2400" dirty="0" err="1"/>
              <a:t>inaktive</a:t>
            </a:r>
            <a:r>
              <a:rPr lang="tr-TR" sz="2400" dirty="0"/>
              <a:t> aşıların emzirme döneminde kullanımıyla ilgili bir engel bulunmamaktadır</a:t>
            </a:r>
          </a:p>
        </p:txBody>
      </p:sp>
    </p:spTree>
    <p:extLst>
      <p:ext uri="{BB962C8B-B14F-4D97-AF65-F5344CB8AC3E}">
        <p14:creationId xmlns:p14="http://schemas.microsoft.com/office/powerpoint/2010/main" val="198455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TORCH tanısına genel yaklaşım</a:t>
            </a:r>
          </a:p>
          <a:p>
            <a:pPr marL="0" indent="0">
              <a:buNone/>
            </a:pPr>
            <a:r>
              <a:rPr lang="tr-TR" sz="2400" b="1" dirty="0"/>
              <a:t>I- Gebede tanı</a:t>
            </a:r>
            <a:r>
              <a:rPr lang="tr-TR" sz="2400" dirty="0"/>
              <a:t>→ Klinik + </a:t>
            </a:r>
            <a:r>
              <a:rPr lang="tr-TR" sz="2400" dirty="0" err="1"/>
              <a:t>Serolojik</a:t>
            </a:r>
            <a:r>
              <a:rPr lang="tr-TR" sz="2400" dirty="0"/>
              <a:t> tanı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sv-SE" sz="2400" b="1" dirty="0"/>
              <a:t>II- Fetus</a:t>
            </a:r>
            <a:r>
              <a:rPr lang="tr-TR" sz="2400" b="1" dirty="0"/>
              <a:t>t</a:t>
            </a:r>
            <a:r>
              <a:rPr lang="sv-SE" sz="2400" b="1" dirty="0"/>
              <a:t>a tanı </a:t>
            </a: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1- </a:t>
            </a:r>
            <a:r>
              <a:rPr lang="tr-TR" sz="2400" dirty="0" err="1"/>
              <a:t>Amniosentez</a:t>
            </a:r>
            <a:r>
              <a:rPr lang="tr-TR" sz="2400" dirty="0"/>
              <a:t>; → PCR, </a:t>
            </a:r>
            <a:r>
              <a:rPr lang="tr-TR" sz="2400" dirty="0" err="1"/>
              <a:t>viral</a:t>
            </a:r>
            <a:r>
              <a:rPr lang="tr-TR" sz="2400" dirty="0"/>
              <a:t> kültür </a:t>
            </a:r>
          </a:p>
          <a:p>
            <a:pPr marL="0" indent="0">
              <a:buNone/>
            </a:pPr>
            <a:r>
              <a:rPr lang="tr-TR" sz="2400" dirty="0"/>
              <a:t>2- </a:t>
            </a:r>
            <a:r>
              <a:rPr lang="tr-TR" sz="2400" dirty="0" err="1"/>
              <a:t>Kordosentez</a:t>
            </a:r>
            <a:r>
              <a:rPr lang="tr-TR" sz="2400" dirty="0"/>
              <a:t> </a:t>
            </a:r>
            <a:r>
              <a:rPr lang="sv-SE" sz="2400" dirty="0"/>
              <a:t>→ELISA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/>
              <a:t>3- USG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III- </a:t>
            </a:r>
            <a:r>
              <a:rPr lang="tr-TR" sz="2400" b="1" dirty="0" err="1"/>
              <a:t>Yenidoğanda</a:t>
            </a:r>
            <a:r>
              <a:rPr lang="tr-TR" sz="2400" b="1" dirty="0"/>
              <a:t> tanı</a:t>
            </a:r>
            <a:r>
              <a:rPr lang="tr-TR" sz="2400" dirty="0"/>
              <a:t>→ Klinik + </a:t>
            </a:r>
            <a:r>
              <a:rPr lang="tr-TR" sz="2400" dirty="0" err="1"/>
              <a:t>seroloji</a:t>
            </a:r>
            <a:r>
              <a:rPr lang="tr-TR" sz="2400" dirty="0"/>
              <a:t> (ELISA) + BOS</a:t>
            </a:r>
          </a:p>
        </p:txBody>
      </p:sp>
    </p:spTree>
    <p:extLst>
      <p:ext uri="{BB962C8B-B14F-4D97-AF65-F5344CB8AC3E}">
        <p14:creationId xmlns:p14="http://schemas.microsoft.com/office/powerpoint/2010/main" val="18074854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Türkiye Halk Sağlığı Kurumu Kadın ve Üreme Sağlığı Daire Başkanlığı Doğum Öncesi Bakım Yönetim Rehberi 2018</a:t>
            </a:r>
          </a:p>
          <a:p>
            <a:r>
              <a:rPr lang="tr-TR" sz="2400" dirty="0"/>
              <a:t>Türkiye Halk Sağlığı Kurumu Kadın ve Üreme Sağlığı Daire Başkanlığı Riskli Gebelik Yönetim Rehberi 2014</a:t>
            </a:r>
          </a:p>
          <a:p>
            <a:r>
              <a:rPr lang="tr-TR" sz="2400" dirty="0" err="1"/>
              <a:t>Rakel</a:t>
            </a:r>
            <a:r>
              <a:rPr lang="tr-TR" sz="2400" dirty="0"/>
              <a:t> aile Hekimliği 2012</a:t>
            </a:r>
          </a:p>
          <a:p>
            <a:r>
              <a:rPr lang="tr-TR" sz="2400" dirty="0"/>
              <a:t>Gebelikte </a:t>
            </a:r>
            <a:r>
              <a:rPr lang="tr-TR" sz="2400" dirty="0" err="1"/>
              <a:t>Enfensiyon</a:t>
            </a:r>
            <a:r>
              <a:rPr lang="tr-TR" sz="2400" dirty="0"/>
              <a:t> Hastalıkları, Dr. Ali MERT, Dr. Recep ÖZTÜRK İstanbul Üniversitesi Cerrahpaşa Tıp Fakültesi, Enfeksiyon Hastalıkları ve Klinik Mikrobiyoloji Anabilim Dalı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839405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04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4872</Words>
  <Application>Microsoft Office PowerPoint</Application>
  <PresentationFormat>Ekran Gösterisi (4:3)</PresentationFormat>
  <Paragraphs>910</Paragraphs>
  <Slides>91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96" baseType="lpstr">
      <vt:lpstr>Arial</vt:lpstr>
      <vt:lpstr>Calibri</vt:lpstr>
      <vt:lpstr>inherit</vt:lpstr>
      <vt:lpstr>Wingdings</vt:lpstr>
      <vt:lpstr>Ofis Teması</vt:lpstr>
      <vt:lpstr>GEBELİKTE ENFEKSİYON HASTALIKLARI</vt:lpstr>
      <vt:lpstr>AMAÇ</vt:lpstr>
      <vt:lpstr>Hedefler</vt:lpstr>
      <vt:lpstr>PowerPoint Sunusu</vt:lpstr>
      <vt:lpstr>PowerPoint Sunusu</vt:lpstr>
      <vt:lpstr>PowerPoint Sunusu</vt:lpstr>
      <vt:lpstr>Gebelik döneminde TORCH taramanmalı mı?</vt:lpstr>
      <vt:lpstr>PowerPoint Sunusu</vt:lpstr>
      <vt:lpstr>PowerPoint Sunusu</vt:lpstr>
      <vt:lpstr>Toksoplazmoz</vt:lpstr>
      <vt:lpstr>PowerPoint Sunusu</vt:lpstr>
      <vt:lpstr>Klinik</vt:lpstr>
      <vt:lpstr>PowerPoint Sunusu</vt:lpstr>
      <vt:lpstr>Gebede tanı</vt:lpstr>
      <vt:lpstr>PowerPoint Sunusu</vt:lpstr>
      <vt:lpstr>PowerPoint Sunusu</vt:lpstr>
      <vt:lpstr>PowerPoint Sunusu</vt:lpstr>
      <vt:lpstr>PowerPoint Sunusu</vt:lpstr>
      <vt:lpstr>Tedavi</vt:lpstr>
      <vt:lpstr>PowerPoint Sunusu</vt:lpstr>
      <vt:lpstr>PowerPoint Sunusu</vt:lpstr>
      <vt:lpstr>PowerPoint Sunusu</vt:lpstr>
      <vt:lpstr>Korunma</vt:lpstr>
      <vt:lpstr>Kızamıkçık (Rubella)</vt:lpstr>
      <vt:lpstr>PowerPoint Sunusu</vt:lpstr>
      <vt:lpstr>Gebede Tanı</vt:lpstr>
      <vt:lpstr>PowerPoint Sunusu</vt:lpstr>
      <vt:lpstr>Fetusta Tanı</vt:lpstr>
      <vt:lpstr>Tedavi ve Korunma</vt:lpstr>
      <vt:lpstr>Cytomegalovirus</vt:lpstr>
      <vt:lpstr>Klinik</vt:lpstr>
      <vt:lpstr>Gebede Tanı </vt:lpstr>
      <vt:lpstr>Fetusta Tanı </vt:lpstr>
      <vt:lpstr>Tedavi ve korunma</vt:lpstr>
      <vt:lpstr>Su Çiçeği ve Zona</vt:lpstr>
      <vt:lpstr>PowerPoint Sunusu</vt:lpstr>
      <vt:lpstr>PowerPoint Sunusu</vt:lpstr>
      <vt:lpstr>Gebede Tanı </vt:lpstr>
      <vt:lpstr>Prenatal Tanı</vt:lpstr>
      <vt:lpstr>Korunma ve Tedavi</vt:lpstr>
      <vt:lpstr>Korunma ve Tedavi</vt:lpstr>
      <vt:lpstr>Korunma ve Tedavi</vt:lpstr>
      <vt:lpstr>VariZIG</vt:lpstr>
      <vt:lpstr>Aşılama</vt:lpstr>
      <vt:lpstr>Herpes Simpleks Virus</vt:lpstr>
      <vt:lpstr>PowerPoint Sunusu</vt:lpstr>
      <vt:lpstr>Klinik</vt:lpstr>
      <vt:lpstr>PowerPoint Sunusu</vt:lpstr>
      <vt:lpstr>PowerPoint Sunusu</vt:lpstr>
      <vt:lpstr>Korunma</vt:lpstr>
      <vt:lpstr>Sifiliz</vt:lpstr>
      <vt:lpstr>PowerPoint Sunusu</vt:lpstr>
      <vt:lpstr>Klinik</vt:lpstr>
      <vt:lpstr>PowerPoint Sunusu</vt:lpstr>
      <vt:lpstr>Gebede Tanı </vt:lpstr>
      <vt:lpstr>Yenidoğanda Tanı </vt:lpstr>
      <vt:lpstr>Tedavi</vt:lpstr>
      <vt:lpstr>PowerPoint Sunusu</vt:lpstr>
      <vt:lpstr>PowerPoint Sunusu</vt:lpstr>
      <vt:lpstr>İzlem</vt:lpstr>
      <vt:lpstr>B grubu streptokok enfeksiyonları</vt:lpstr>
      <vt:lpstr>PowerPoint Sunusu</vt:lpstr>
      <vt:lpstr>Tedavi</vt:lpstr>
      <vt:lpstr>Korunma</vt:lpstr>
      <vt:lpstr>PowerPoint Sunusu</vt:lpstr>
      <vt:lpstr>HIV Enfeksiyonu</vt:lpstr>
      <vt:lpstr>PowerPoint Sunusu</vt:lpstr>
      <vt:lpstr>PowerPoint Sunusu</vt:lpstr>
      <vt:lpstr>PowerPoint Sunusu</vt:lpstr>
      <vt:lpstr>1-Antepartum Tedavi</vt:lpstr>
      <vt:lpstr>2-İntrapartum Tedavi </vt:lpstr>
      <vt:lpstr>3-Postpartum Dönem </vt:lpstr>
      <vt:lpstr>Anne sütü ile besleme </vt:lpstr>
      <vt:lpstr>PowerPoint Sunusu</vt:lpstr>
      <vt:lpstr>Grip (influenza)</vt:lpstr>
      <vt:lpstr>PowerPoint Sunusu</vt:lpstr>
      <vt:lpstr>Gebelikte Üriner Sistem Enfeksiyonları</vt:lpstr>
      <vt:lpstr>PowerPoint Sunusu</vt:lpstr>
      <vt:lpstr>Asemptomatik Bakteriüri</vt:lpstr>
      <vt:lpstr>PowerPoint Sunusu</vt:lpstr>
      <vt:lpstr>Tedavi </vt:lpstr>
      <vt:lpstr>GEBELERDE ASEMPTOMATİK BAKTERİÜRİ TEDAVİSİ </vt:lpstr>
      <vt:lpstr>Akut sistit  </vt:lpstr>
      <vt:lpstr>Akut Piyelonefrit </vt:lpstr>
      <vt:lpstr>Gebelikte Tuberküloz</vt:lpstr>
      <vt:lpstr>Tedavi</vt:lpstr>
      <vt:lpstr>Gebelerde Bağışıklama</vt:lpstr>
      <vt:lpstr>PowerPoint Sunusu</vt:lpstr>
      <vt:lpstr>Özel durumlarda gebelikte yapılması önerilen aşılar</vt:lpstr>
      <vt:lpstr>Kaynaklar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Şebnem</dc:creator>
  <cp:lastModifiedBy>vahap bir</cp:lastModifiedBy>
  <cp:revision>213</cp:revision>
  <dcterms:created xsi:type="dcterms:W3CDTF">2022-03-06T13:15:14Z</dcterms:created>
  <dcterms:modified xsi:type="dcterms:W3CDTF">2022-03-22T11:03:08Z</dcterms:modified>
</cp:coreProperties>
</file>