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257" r:id="rId4"/>
    <p:sldId id="261" r:id="rId5"/>
    <p:sldId id="260" r:id="rId6"/>
    <p:sldId id="259" r:id="rId7"/>
    <p:sldId id="263" r:id="rId8"/>
    <p:sldId id="28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03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85" r:id="rId25"/>
    <p:sldId id="286" r:id="rId26"/>
    <p:sldId id="315" r:id="rId27"/>
    <p:sldId id="316" r:id="rId28"/>
    <p:sldId id="306" r:id="rId29"/>
    <p:sldId id="318" r:id="rId30"/>
    <p:sldId id="319" r:id="rId31"/>
    <p:sldId id="317" r:id="rId32"/>
    <p:sldId id="287" r:id="rId33"/>
    <p:sldId id="307" r:id="rId34"/>
    <p:sldId id="311" r:id="rId35"/>
    <p:sldId id="312" r:id="rId36"/>
    <p:sldId id="313" r:id="rId37"/>
    <p:sldId id="314" r:id="rId38"/>
    <p:sldId id="322" r:id="rId39"/>
    <p:sldId id="304" r:id="rId40"/>
    <p:sldId id="305" r:id="rId41"/>
    <p:sldId id="320" r:id="rId42"/>
    <p:sldId id="288" r:id="rId43"/>
    <p:sldId id="289" r:id="rId44"/>
    <p:sldId id="323" r:id="rId45"/>
    <p:sldId id="324" r:id="rId46"/>
    <p:sldId id="325" r:id="rId47"/>
    <p:sldId id="326" r:id="rId48"/>
    <p:sldId id="330" r:id="rId49"/>
    <p:sldId id="327" r:id="rId50"/>
    <p:sldId id="328" r:id="rId51"/>
    <p:sldId id="32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281" r:id="rId6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8500C-B96B-4943-BACF-CD7001E086F9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E2B38-0E12-4897-9D2F-497D560BD5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30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D4DFED-B4E4-2A2A-E86B-5C5D2D4A7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295797F-C16D-004F-0DA2-3C65CAFF4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8E84E02-E332-0A1A-A047-6577CCDE6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35DEDA-A146-7CE4-A944-A876099C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09514FF-E880-3591-A9CB-4E133DF7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50FEEF-A63B-F55E-10EC-4D27D256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0B6D46C-FB85-035E-9B0E-5A2409937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CB1D042-F5A5-C919-771D-4EB85C77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1EFDDA-8D50-8BAB-BF45-6BC61E72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62B39CC-0052-32FB-22DA-E21780F7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854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1443054-F76A-EFD6-A9FB-F801515A0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32C94A0-7A02-8A4E-4097-FB1ADC4DD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DB78E3-B1E8-9396-D824-24C89B11E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4DA95F6-CAC9-4EBD-8076-0B31A7E8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1CE4416-BA2F-9530-D6A3-3D279EB3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829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80ADF1-65FA-2524-CC79-F805D3CA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CFB1C6-F795-E49A-8296-10037F898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D50A5A-484F-6D0F-7FE4-8CC50FD4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4C29066-F6A9-502E-E6B2-78D5BC56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993593-C18D-A7D9-7532-B53DE40F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56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E468F7-528A-8281-B121-3E69213F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CFE6D7E-9B33-8B07-BD9F-5A1E01AF3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AC54EA2-5DF5-14A0-3017-DD19DB28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51DC7D4-67D1-9C14-D34B-23397BF0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1C99FBE-D5BE-AE77-0E69-E2D2B04A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353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92D784-7BD6-C5AD-4AF8-46913622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F149AF-3B5B-2ED9-1179-7567BEBA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21883C7-BB9F-AA84-76F8-852903C86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13252F6-DBEB-4D61-FEF2-6C2C4A2D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AB5975-6C9E-AE8C-8DBF-5D1E5B598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E3C1872-3017-7CA5-A0A9-FE4B9999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066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90F42F-D54B-B1D8-302E-64DBFB4D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7850EF4-21E5-1230-F400-1F5873045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78A372B-CE6A-8682-EF00-A43A4BA0B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450EF70-6CF6-26F8-4F0E-1054A8095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EC7A9ED-E61E-FBDD-4DC9-073AA6743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7024DCF-ACCE-83DE-3599-39E1386D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DFD158B-DFCF-090F-1A2A-262ED7AE6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355E6BA-78D4-5002-F4F8-13D22F4C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728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BB7FFA-AEDC-40D5-6915-1CE0F99A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33FB314-A9A2-8C31-4321-AA5D8EBA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7CEB1DC-3E06-FFE3-1BAB-BFA488D4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A7DF83E-EA2F-0C31-DEAA-015E4709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02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D6A146A-09B2-F538-8BD0-596AD7D7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ABEA4C1-9487-5CCC-2FF4-C50E894D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32ACD0-4782-FB5B-8F9E-FBE4116C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815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6ADC11-ED9C-D93B-1FB6-B6EBBE50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631697-C63A-0EA5-19C1-6A91E2F8C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701A1A9-1EFB-1DFE-82DF-98D42869B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57BFB87-47E3-8F27-7D9E-F79001AC5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27FBA4B-FC85-79A9-3FE5-8368F86D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17E0A7C-366D-311A-21B7-29A8509B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519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804EB5-B0DE-9DB4-3360-F638C2C1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4B4AD9C-6335-AC3C-1056-E74EE9B05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1EACE6A-B76A-DC4A-B19A-9C01A01E5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9CDA0DF-F099-9C72-7ECD-66B6C476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FA8BEBA-446A-A9AF-0A03-8BD7D1D83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783AA9-4FA3-1E76-9096-68918B93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061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BC58E7C-57C2-27BD-79AC-F95CFFC9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5F6B2D2-3D3F-C3DF-483E-EE5E7CB0C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8BA52D6-4785-17D5-0E79-CA2D29917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C9E91-24DE-4019-AD37-92CB65111F2F}" type="datetimeFigureOut">
              <a:rPr lang="tr-TR" smtClean="0"/>
              <a:t>14.02.2023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2429DF2-15FC-F19A-E067-07B49912F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CC663C-B036-4BC2-CFEB-706C985EA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2902-60B4-4073-8823-C002CF4B255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1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onjunctivitis?source=history_widget#H1997607373" TargetMode="External"/><Relationship Id="rId7" Type="http://schemas.openxmlformats.org/officeDocument/2006/relationships/hyperlink" Target="https://www.aafp.org/pubs/afp.html" TargetMode="External"/><Relationship Id="rId2" Type="http://schemas.openxmlformats.org/officeDocument/2006/relationships/hyperlink" Target="https://www.uptodate.com/contents/the-red-eye-evaluation-and-management?topicRef=6907&amp;source=se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std/treatment-guidelines/gonorrhea-neonates.htm" TargetMode="External"/><Relationship Id="rId5" Type="http://schemas.openxmlformats.org/officeDocument/2006/relationships/hyperlink" Target="https://www.aafp.org/pubs/afp/issues/1998/0215/p735.html#afp19980215p735-b10" TargetMode="External"/><Relationship Id="rId4" Type="http://schemas.openxmlformats.org/officeDocument/2006/relationships/hyperlink" Target="https://www.uptodate.com/contents/trachoma?sectionName=TREATMENT&amp;topicRef=6907&amp;anchor=H890461627&amp;source=see_link#H573640866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24A4B8-B48E-A721-F76E-EAF34FA40C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1" dirty="0">
                <a:latin typeface="+mn-lt"/>
                <a:cs typeface="Times New Roman" panose="02020603050405020304" pitchFamily="18" charset="0"/>
              </a:rPr>
              <a:t>KONJONKTİVİTLER</a:t>
            </a:r>
            <a:br>
              <a:rPr lang="tr-TR" b="1" dirty="0">
                <a:latin typeface="+mn-lt"/>
                <a:cs typeface="Times New Roman" panose="02020603050405020304" pitchFamily="18" charset="0"/>
              </a:rPr>
            </a:br>
            <a:endParaRPr lang="tr-TR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2692713-73C4-4EF8-227E-C8782884C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tr-TR" sz="2400" b="1" dirty="0">
                <a:cs typeface="Times New Roman" panose="02020603050405020304" pitchFamily="18" charset="0"/>
              </a:rPr>
              <a:t>ARŞ.GÖR.DR. E.İ.ŞAMİL ARICI</a:t>
            </a:r>
          </a:p>
          <a:p>
            <a:pPr>
              <a:lnSpc>
                <a:spcPct val="110000"/>
              </a:lnSpc>
            </a:pPr>
            <a:r>
              <a:rPr lang="tr-TR" b="1" dirty="0">
                <a:cs typeface="Times New Roman" panose="02020603050405020304" pitchFamily="18" charset="0"/>
              </a:rPr>
              <a:t>KTÜ AİLE HEKİMLİĞİ ANABİLİM DALI</a:t>
            </a:r>
          </a:p>
          <a:p>
            <a:pPr>
              <a:lnSpc>
                <a:spcPct val="110000"/>
              </a:lnSpc>
            </a:pPr>
            <a:r>
              <a:rPr lang="tr-TR" b="1" dirty="0"/>
              <a:t>14</a:t>
            </a:r>
            <a:r>
              <a:rPr lang="tr-TR" sz="2400" b="1" dirty="0">
                <a:cs typeface="Times New Roman" panose="02020603050405020304" pitchFamily="18" charset="0"/>
              </a:rPr>
              <a:t>.02.2023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812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295BAF-AAA6-85DE-2FAF-215ECF00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069F8B4-9337-FFE1-78E5-08ACAF20C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619889" cy="5852795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D1C2100-A554-0184-0FF4-FF05D1928AE2}"/>
              </a:ext>
            </a:extLst>
          </p:cNvPr>
          <p:cNvSpPr txBox="1"/>
          <p:nvPr/>
        </p:nvSpPr>
        <p:spPr>
          <a:xfrm>
            <a:off x="0" y="6396335"/>
            <a:ext cx="1061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Distinguishing bacterial, viral, and allergic conjunctivitis</a:t>
            </a:r>
            <a:endParaRPr lang="tr-T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https://www.uptodate.com/contents/image?csi=2fc98f86-4c3c-4ecb-9827-b8c30c8b73f7&amp;source=contentShare&amp;imageKey=PC%2F139015</a:t>
            </a:r>
          </a:p>
        </p:txBody>
      </p:sp>
    </p:spTree>
    <p:extLst>
      <p:ext uri="{BB962C8B-B14F-4D97-AF65-F5344CB8AC3E}">
        <p14:creationId xmlns:p14="http://schemas.microsoft.com/office/powerpoint/2010/main" val="31355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E01378-7D00-2BAD-6972-146FF620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Semptomlar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785A8C-5384-D17F-F1C7-3ECD3A149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Spesifik olmayan semptomlar </a:t>
            </a:r>
          </a:p>
          <a:p>
            <a:pPr marL="457200" lvl="1" indent="0">
              <a:buNone/>
            </a:pPr>
            <a:r>
              <a:rPr lang="tr-TR" sz="2800" dirty="0"/>
              <a:t>sulanma, yabancı cisim hissi, batma ve yanmadır.</a:t>
            </a:r>
          </a:p>
          <a:p>
            <a:endParaRPr lang="tr-TR" dirty="0"/>
          </a:p>
          <a:p>
            <a:r>
              <a:rPr lang="tr-TR" dirty="0"/>
              <a:t>Kaşıntı alerjik hastalığın göstergesidir.</a:t>
            </a:r>
          </a:p>
          <a:p>
            <a:endParaRPr lang="tr-TR" dirty="0"/>
          </a:p>
          <a:p>
            <a:r>
              <a:rPr lang="tr-TR" dirty="0"/>
              <a:t>Görme keskinliği etkilenmez.</a:t>
            </a:r>
          </a:p>
          <a:p>
            <a:endParaRPr lang="tr-TR" dirty="0"/>
          </a:p>
          <a:p>
            <a:r>
              <a:rPr lang="tr-TR" dirty="0"/>
              <a:t>Belirgin ağrı, fotofobi ya da belirgin bir yabancı cisim hissi kornea tutulumunu gösterir.</a:t>
            </a:r>
          </a:p>
        </p:txBody>
      </p:sp>
    </p:spTree>
    <p:extLst>
      <p:ext uri="{BB962C8B-B14F-4D97-AF65-F5344CB8AC3E}">
        <p14:creationId xmlns:p14="http://schemas.microsoft.com/office/powerpoint/2010/main" val="183676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386D79-ABA7-12D2-713F-8C3062DC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Akıntı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09AF61-1A8B-BE08-17FB-CE060A45A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/>
              <a:t>Sulu</a:t>
            </a:r>
            <a:r>
              <a:rPr lang="tr-TR" dirty="0"/>
              <a:t> salgı </a:t>
            </a:r>
            <a:r>
              <a:rPr lang="tr-TR" dirty="0" err="1"/>
              <a:t>seröz</a:t>
            </a:r>
            <a:r>
              <a:rPr lang="tr-TR" dirty="0"/>
              <a:t> </a:t>
            </a:r>
            <a:r>
              <a:rPr lang="tr-TR" dirty="0" err="1"/>
              <a:t>eksüda</a:t>
            </a:r>
            <a:r>
              <a:rPr lang="tr-TR" dirty="0"/>
              <a:t> ve göz yaşından oluşur akut viral veya akut alerjik konjonktivitte görülür.</a:t>
            </a:r>
          </a:p>
          <a:p>
            <a:endParaRPr lang="tr-TR" b="1" dirty="0"/>
          </a:p>
          <a:p>
            <a:r>
              <a:rPr lang="tr-TR" b="1" dirty="0" err="1"/>
              <a:t>Müköz</a:t>
            </a:r>
            <a:r>
              <a:rPr lang="tr-TR" dirty="0"/>
              <a:t> salgı kronik alerjik konjonktivit için tipiktir.</a:t>
            </a:r>
          </a:p>
          <a:p>
            <a:endParaRPr lang="tr-TR" b="1" dirty="0"/>
          </a:p>
          <a:p>
            <a:r>
              <a:rPr lang="tr-TR" b="1" dirty="0" err="1"/>
              <a:t>Mukopürülan</a:t>
            </a:r>
            <a:r>
              <a:rPr lang="tr-TR" dirty="0"/>
              <a:t> salgı </a:t>
            </a:r>
            <a:r>
              <a:rPr lang="tr-TR" dirty="0" err="1"/>
              <a:t>klamidya</a:t>
            </a:r>
            <a:r>
              <a:rPr lang="tr-TR" dirty="0"/>
              <a:t> ve akut bakteriyel enfeksiyonda oluşur.</a:t>
            </a:r>
          </a:p>
          <a:p>
            <a:endParaRPr lang="tr-TR" b="1" dirty="0"/>
          </a:p>
          <a:p>
            <a:r>
              <a:rPr lang="tr-TR" b="1" dirty="0"/>
              <a:t>Orta düzeyde </a:t>
            </a:r>
            <a:r>
              <a:rPr lang="tr-TR" b="1" dirty="0" err="1"/>
              <a:t>pürülan</a:t>
            </a:r>
            <a:r>
              <a:rPr lang="tr-TR" b="1" dirty="0"/>
              <a:t> </a:t>
            </a:r>
            <a:r>
              <a:rPr lang="tr-TR" dirty="0"/>
              <a:t>salgı akut bakteriyel konjonktivitte oluşur.</a:t>
            </a:r>
          </a:p>
          <a:p>
            <a:endParaRPr lang="tr-TR" b="1" dirty="0"/>
          </a:p>
          <a:p>
            <a:r>
              <a:rPr lang="tr-TR" b="1" dirty="0" err="1"/>
              <a:t>Siddetli</a:t>
            </a:r>
            <a:r>
              <a:rPr lang="tr-TR" b="1" dirty="0"/>
              <a:t> </a:t>
            </a:r>
            <a:r>
              <a:rPr lang="tr-TR" b="1" dirty="0" err="1"/>
              <a:t>pürülan</a:t>
            </a:r>
            <a:r>
              <a:rPr lang="tr-TR" b="1" dirty="0"/>
              <a:t> </a:t>
            </a:r>
            <a:r>
              <a:rPr lang="tr-TR" dirty="0"/>
              <a:t>salgı </a:t>
            </a:r>
            <a:r>
              <a:rPr lang="tr-TR" dirty="0" err="1"/>
              <a:t>gonokokal</a:t>
            </a:r>
            <a:r>
              <a:rPr lang="tr-TR" dirty="0"/>
              <a:t> enfeksiyonu düşündürür.</a:t>
            </a:r>
          </a:p>
        </p:txBody>
      </p:sp>
    </p:spTree>
    <p:extLst>
      <p:ext uri="{BB962C8B-B14F-4D97-AF65-F5344CB8AC3E}">
        <p14:creationId xmlns:p14="http://schemas.microsoft.com/office/powerpoint/2010/main" val="182713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CE002B8-A94A-8793-9B64-493ADD319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781" y="79870"/>
            <a:ext cx="5458438" cy="677813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1A1DD0D-A102-EB4C-4D44-331E4EAB7C35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s169</a:t>
            </a:r>
          </a:p>
        </p:txBody>
      </p:sp>
    </p:spTree>
    <p:extLst>
      <p:ext uri="{BB962C8B-B14F-4D97-AF65-F5344CB8AC3E}">
        <p14:creationId xmlns:p14="http://schemas.microsoft.com/office/powerpoint/2010/main" val="1495412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63DAD7-3033-B063-4299-6427A719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Lenfadenopati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BB368C-E62B-A239-BECF-5C4A99E02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Konjonktivit ile ilişkili lenfadenopatinin en önemli nedeni viral enfeksiyondur.</a:t>
            </a:r>
          </a:p>
          <a:p>
            <a:endParaRPr lang="tr-TR" dirty="0"/>
          </a:p>
          <a:p>
            <a:r>
              <a:rPr lang="tr-TR" dirty="0"/>
              <a:t>Özellikle </a:t>
            </a:r>
            <a:r>
              <a:rPr lang="tr-TR" dirty="0" err="1"/>
              <a:t>preauriküler</a:t>
            </a:r>
            <a:r>
              <a:rPr lang="tr-TR" dirty="0"/>
              <a:t> bölgede görülür.</a:t>
            </a:r>
          </a:p>
          <a:p>
            <a:endParaRPr lang="tr-TR" dirty="0"/>
          </a:p>
          <a:p>
            <a:r>
              <a:rPr lang="tr-TR" dirty="0" err="1"/>
              <a:t>Klamidyal</a:t>
            </a:r>
            <a:r>
              <a:rPr lang="tr-TR" dirty="0"/>
              <a:t> ve şiddetli bakteriyel enfeksiyonda da görülebilir.</a:t>
            </a:r>
          </a:p>
        </p:txBody>
      </p:sp>
    </p:spTree>
    <p:extLst>
      <p:ext uri="{BB962C8B-B14F-4D97-AF65-F5344CB8AC3E}">
        <p14:creationId xmlns:p14="http://schemas.microsoft.com/office/powerpoint/2010/main" val="291725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9245B1-5938-A8D3-018B-F19453CF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Bakteriyel Konjonktivit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FBA5B0-F23B-ECD4-FCEE-EF83201E6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Bulaş yolu → Direkt temas</a:t>
            </a:r>
          </a:p>
          <a:p>
            <a:r>
              <a:rPr lang="tr-TR" dirty="0"/>
              <a:t>En sık etkenler</a:t>
            </a:r>
          </a:p>
          <a:p>
            <a:pPr lvl="1"/>
            <a:r>
              <a:rPr lang="tr-TR" i="1" dirty="0" err="1"/>
              <a:t>Streptococcus</a:t>
            </a:r>
            <a:r>
              <a:rPr lang="tr-TR" i="1" dirty="0"/>
              <a:t> </a:t>
            </a:r>
            <a:r>
              <a:rPr lang="tr-TR" i="1" dirty="0" err="1"/>
              <a:t>pneumoniae</a:t>
            </a:r>
            <a:endParaRPr lang="tr-TR" i="1" dirty="0"/>
          </a:p>
          <a:p>
            <a:pPr lvl="1"/>
            <a:r>
              <a:rPr lang="tr-TR" i="1" dirty="0" err="1"/>
              <a:t>Staphylococcus</a:t>
            </a:r>
            <a:r>
              <a:rPr lang="tr-TR" i="1" dirty="0"/>
              <a:t> </a:t>
            </a:r>
            <a:r>
              <a:rPr lang="tr-TR" i="1" dirty="0" err="1"/>
              <a:t>aureus</a:t>
            </a:r>
            <a:endParaRPr lang="tr-TR" i="1" dirty="0"/>
          </a:p>
          <a:p>
            <a:pPr lvl="1"/>
            <a:r>
              <a:rPr lang="tr-TR" i="1" dirty="0" err="1"/>
              <a:t>Haemophilus</a:t>
            </a:r>
            <a:r>
              <a:rPr lang="tr-TR" i="1" dirty="0"/>
              <a:t> </a:t>
            </a:r>
            <a:r>
              <a:rPr lang="tr-TR" i="1" dirty="0" err="1"/>
              <a:t>influenzae</a:t>
            </a:r>
            <a:endParaRPr lang="tr-TR" i="1" dirty="0"/>
          </a:p>
          <a:p>
            <a:pPr lvl="1"/>
            <a:r>
              <a:rPr lang="tr-TR" i="1" dirty="0" err="1"/>
              <a:t>Moraxella</a:t>
            </a:r>
            <a:r>
              <a:rPr lang="tr-TR" i="1" dirty="0"/>
              <a:t> </a:t>
            </a:r>
            <a:r>
              <a:rPr lang="tr-TR" i="1" dirty="0" err="1"/>
              <a:t>catarrhalis</a:t>
            </a:r>
            <a:endParaRPr lang="tr-TR" i="1" dirty="0"/>
          </a:p>
          <a:p>
            <a:pPr lvl="1"/>
            <a:r>
              <a:rPr lang="tr-TR" i="1" dirty="0" err="1"/>
              <a:t>Pseudomonas</a:t>
            </a:r>
            <a:r>
              <a:rPr lang="tr-TR" i="1" dirty="0"/>
              <a:t> </a:t>
            </a:r>
            <a:r>
              <a:rPr lang="tr-TR" i="1" dirty="0" err="1"/>
              <a:t>aeruginosa</a:t>
            </a:r>
            <a:r>
              <a:rPr lang="tr-TR" i="1" dirty="0"/>
              <a:t> </a:t>
            </a:r>
            <a:r>
              <a:rPr lang="tr-TR" dirty="0"/>
              <a:t>(</a:t>
            </a:r>
            <a:r>
              <a:rPr lang="tr-TR" dirty="0" err="1"/>
              <a:t>Kontakt</a:t>
            </a:r>
            <a:r>
              <a:rPr lang="tr-TR" dirty="0"/>
              <a:t> lens kullananlarda)</a:t>
            </a:r>
          </a:p>
          <a:p>
            <a:endParaRPr lang="tr-TR" dirty="0"/>
          </a:p>
          <a:p>
            <a:r>
              <a:rPr lang="tr-TR" dirty="0" err="1"/>
              <a:t>Hiperakut</a:t>
            </a:r>
            <a:r>
              <a:rPr lang="tr-TR" dirty="0"/>
              <a:t> </a:t>
            </a:r>
            <a:r>
              <a:rPr lang="tr-TR" dirty="0" err="1"/>
              <a:t>konjoktivitin</a:t>
            </a:r>
            <a:r>
              <a:rPr lang="tr-TR" dirty="0"/>
              <a:t> en sık görülen nedenleri;</a:t>
            </a:r>
          </a:p>
          <a:p>
            <a:pPr lvl="1"/>
            <a:r>
              <a:rPr lang="tr-TR" i="1" dirty="0"/>
              <a:t> </a:t>
            </a:r>
            <a:r>
              <a:rPr lang="tr-TR" i="1" dirty="0" err="1"/>
              <a:t>Neisseria</a:t>
            </a:r>
            <a:r>
              <a:rPr lang="tr-TR" i="1" dirty="0"/>
              <a:t> </a:t>
            </a:r>
            <a:r>
              <a:rPr lang="tr-TR" i="1" dirty="0" err="1"/>
              <a:t>gonorrhoeae</a:t>
            </a:r>
            <a:r>
              <a:rPr lang="tr-TR" i="1" dirty="0"/>
              <a:t> </a:t>
            </a:r>
            <a:r>
              <a:rPr lang="tr-TR" dirty="0"/>
              <a:t>ve </a:t>
            </a:r>
            <a:r>
              <a:rPr lang="tr-TR" i="1" dirty="0" err="1"/>
              <a:t>Neisseria</a:t>
            </a:r>
            <a:r>
              <a:rPr lang="tr-TR" i="1" dirty="0"/>
              <a:t> </a:t>
            </a:r>
            <a:r>
              <a:rPr lang="tr-TR" i="1" dirty="0" err="1"/>
              <a:t>meningitidis</a:t>
            </a:r>
            <a:endParaRPr lang="tr-TR" dirty="0"/>
          </a:p>
          <a:p>
            <a:pPr lvl="2"/>
            <a:endParaRPr lang="tr-TR" dirty="0"/>
          </a:p>
          <a:p>
            <a:pPr lvl="2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4833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1196C7-44D2-25EC-C6A7-620A74A8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7D9AC3-4420-E053-9C42-3235DA4B1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Risk faktörleri</a:t>
            </a:r>
          </a:p>
          <a:p>
            <a:endParaRPr lang="tr-TR" dirty="0"/>
          </a:p>
          <a:p>
            <a:r>
              <a:rPr lang="tr-TR" dirty="0"/>
              <a:t>Enfekte kişiyle temas</a:t>
            </a:r>
          </a:p>
          <a:p>
            <a:r>
              <a:rPr lang="tr-TR" dirty="0"/>
              <a:t>Bozulmuş immün sistem</a:t>
            </a:r>
          </a:p>
          <a:p>
            <a:r>
              <a:rPr lang="tr-TR" dirty="0" err="1"/>
              <a:t>Nazolakrimal</a:t>
            </a:r>
            <a:r>
              <a:rPr lang="tr-TR" dirty="0"/>
              <a:t> kanal tıkanıklığı</a:t>
            </a:r>
          </a:p>
          <a:p>
            <a:r>
              <a:rPr lang="tr-TR" dirty="0"/>
              <a:t>Sinüzit</a:t>
            </a:r>
          </a:p>
        </p:txBody>
      </p:sp>
    </p:spTree>
    <p:extLst>
      <p:ext uri="{BB962C8B-B14F-4D97-AF65-F5344CB8AC3E}">
        <p14:creationId xmlns:p14="http://schemas.microsoft.com/office/powerpoint/2010/main" val="391463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F01FD1-1577-515F-9D03-C61707B5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9365DE-24E4-65FD-C493-6AF54F391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/>
              <a:t>Semptomlar</a:t>
            </a:r>
          </a:p>
          <a:p>
            <a:endParaRPr lang="tr-TR" dirty="0"/>
          </a:p>
          <a:p>
            <a:r>
              <a:rPr lang="tr-TR" dirty="0"/>
              <a:t>Akut başlayan kızarıklık, batma, yanma ve çapaklanma</a:t>
            </a:r>
          </a:p>
          <a:p>
            <a:r>
              <a:rPr lang="tr-TR" dirty="0"/>
              <a:t>Genellikle 2 taraflı</a:t>
            </a:r>
          </a:p>
          <a:p>
            <a:r>
              <a:rPr lang="tr-TR" dirty="0"/>
              <a:t>Uyanırken göz kapakları birbirine yapışır ve açmak zordur</a:t>
            </a:r>
          </a:p>
          <a:p>
            <a:endParaRPr lang="tr-TR" dirty="0"/>
          </a:p>
          <a:p>
            <a:r>
              <a:rPr lang="tr-TR" dirty="0"/>
              <a:t>Sistemik semptomlar gonokoklar, </a:t>
            </a:r>
            <a:r>
              <a:rPr lang="tr-TR" dirty="0" err="1"/>
              <a:t>meningokoklar</a:t>
            </a:r>
            <a:r>
              <a:rPr lang="tr-TR" dirty="0"/>
              <a:t>, </a:t>
            </a:r>
            <a:r>
              <a:rPr lang="tr-TR" dirty="0" err="1"/>
              <a:t>klamidya</a:t>
            </a:r>
            <a:r>
              <a:rPr lang="tr-TR" dirty="0"/>
              <a:t> ve H. İnfluenza ya bağlı şiddetli konjonktivitte ortaya çıkabilir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6140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8C6325-69DC-6ED2-4CC1-ABBAF63B3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5374"/>
            <a:ext cx="10515600" cy="5421589"/>
          </a:xfrm>
        </p:spPr>
        <p:txBody>
          <a:bodyPr/>
          <a:lstStyle/>
          <a:p>
            <a:r>
              <a:rPr lang="tr-TR" b="1" i="1" dirty="0"/>
              <a:t>Bulgular</a:t>
            </a:r>
          </a:p>
          <a:p>
            <a:endParaRPr lang="tr-TR" dirty="0"/>
          </a:p>
          <a:p>
            <a:r>
              <a:rPr lang="tr-TR" dirty="0"/>
              <a:t>Görme genelde normaldir</a:t>
            </a:r>
          </a:p>
          <a:p>
            <a:r>
              <a:rPr lang="tr-TR" dirty="0"/>
              <a:t>Göz kapağı ödemi ve </a:t>
            </a:r>
            <a:r>
              <a:rPr lang="tr-TR" dirty="0" err="1"/>
              <a:t>eritemi</a:t>
            </a:r>
            <a:r>
              <a:rPr lang="tr-TR" dirty="0"/>
              <a:t> şiddetli enfeksiyonda görülebilir</a:t>
            </a:r>
          </a:p>
          <a:p>
            <a:r>
              <a:rPr lang="tr-TR" dirty="0"/>
              <a:t>Akıntı başta sulu olabilir fakat hızlıca </a:t>
            </a:r>
            <a:r>
              <a:rPr lang="tr-TR" dirty="0" err="1"/>
              <a:t>mukopürülana</a:t>
            </a:r>
            <a:r>
              <a:rPr lang="tr-TR" dirty="0"/>
              <a:t> dönüşür</a:t>
            </a:r>
          </a:p>
          <a:p>
            <a:endParaRPr lang="tr-TR" dirty="0"/>
          </a:p>
          <a:p>
            <a:r>
              <a:rPr lang="tr-TR" dirty="0" err="1"/>
              <a:t>Hiperakut</a:t>
            </a:r>
            <a:r>
              <a:rPr lang="tr-TR" dirty="0"/>
              <a:t> </a:t>
            </a:r>
            <a:r>
              <a:rPr lang="tr-TR" dirty="0" err="1"/>
              <a:t>pürülan</a:t>
            </a:r>
            <a:r>
              <a:rPr lang="tr-TR" dirty="0"/>
              <a:t> akıntı </a:t>
            </a:r>
            <a:r>
              <a:rPr lang="tr-TR" dirty="0" err="1"/>
              <a:t>meningokokkal</a:t>
            </a:r>
            <a:r>
              <a:rPr lang="tr-TR" dirty="0"/>
              <a:t> veya </a:t>
            </a:r>
            <a:r>
              <a:rPr lang="tr-TR" dirty="0" err="1"/>
              <a:t>gonokokkal</a:t>
            </a:r>
            <a:r>
              <a:rPr lang="tr-TR" dirty="0"/>
              <a:t> enfeksiyonun işareti olabilir</a:t>
            </a:r>
          </a:p>
          <a:p>
            <a:r>
              <a:rPr lang="tr-TR" dirty="0"/>
              <a:t>Şiddetli </a:t>
            </a:r>
            <a:r>
              <a:rPr lang="tr-TR" dirty="0" err="1"/>
              <a:t>gonokokkal</a:t>
            </a:r>
            <a:r>
              <a:rPr lang="tr-TR" dirty="0"/>
              <a:t> ve </a:t>
            </a:r>
            <a:r>
              <a:rPr lang="tr-TR" dirty="0" err="1"/>
              <a:t>meningokokkal</a:t>
            </a:r>
            <a:r>
              <a:rPr lang="tr-TR" dirty="0"/>
              <a:t> enfeksiyon harici lenfadenopati görülmez</a:t>
            </a:r>
          </a:p>
        </p:txBody>
      </p:sp>
    </p:spTree>
    <p:extLst>
      <p:ext uri="{BB962C8B-B14F-4D97-AF65-F5344CB8AC3E}">
        <p14:creationId xmlns:p14="http://schemas.microsoft.com/office/powerpoint/2010/main" val="350112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867A1E1-7CBA-4B46-49B0-D0D49DC5B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199" y="91440"/>
            <a:ext cx="7919633" cy="667512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1D47103-5905-AB76-BCF0-0265C0F8A9A3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s171</a:t>
            </a:r>
          </a:p>
        </p:txBody>
      </p:sp>
    </p:spTree>
    <p:extLst>
      <p:ext uri="{BB962C8B-B14F-4D97-AF65-F5344CB8AC3E}">
        <p14:creationId xmlns:p14="http://schemas.microsoft.com/office/powerpoint/2010/main" val="7903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C2A54D-CE4E-8CA5-0212-AB9E0811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AA6DE3-0248-AABD-B93D-6FD966F32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Kırmızı göz ile gelen hastaya yaklaşım ve hasta yönetimi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Konjoktivitlerin</a:t>
            </a:r>
            <a:r>
              <a:rPr lang="tr-TR" dirty="0"/>
              <a:t> genel semptom ve bulguları</a:t>
            </a:r>
          </a:p>
          <a:p>
            <a:pPr>
              <a:lnSpc>
                <a:spcPct val="150000"/>
              </a:lnSpc>
            </a:pPr>
            <a:r>
              <a:rPr lang="tr-TR" dirty="0"/>
              <a:t>Konjonktivit türlerinin tanı, ayırıcı tanı ve tedavisi</a:t>
            </a:r>
          </a:p>
          <a:p>
            <a:pPr>
              <a:lnSpc>
                <a:spcPct val="150000"/>
              </a:lnSpc>
            </a:pPr>
            <a:r>
              <a:rPr lang="tr-TR" dirty="0"/>
              <a:t>Yenidoğan konjonktiviti (</a:t>
            </a:r>
            <a:r>
              <a:rPr lang="tr-TR" dirty="0" err="1"/>
              <a:t>Oftalmia</a:t>
            </a:r>
            <a:r>
              <a:rPr lang="tr-TR" dirty="0"/>
              <a:t> </a:t>
            </a:r>
            <a:r>
              <a:rPr lang="tr-TR" dirty="0" err="1"/>
              <a:t>Neonatorum</a:t>
            </a:r>
            <a:r>
              <a:rPr lang="tr-TR" dirty="0"/>
              <a:t>)</a:t>
            </a:r>
          </a:p>
          <a:p>
            <a:pPr>
              <a:lnSpc>
                <a:spcPct val="150000"/>
              </a:lnSpc>
            </a:pPr>
            <a:r>
              <a:rPr lang="tr-TR" dirty="0"/>
              <a:t>Kaynakça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004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8801FF-F799-8CDF-20A8-6656DAC77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435"/>
            <a:ext cx="10515600" cy="5050528"/>
          </a:xfrm>
        </p:spPr>
        <p:txBody>
          <a:bodyPr/>
          <a:lstStyle/>
          <a:p>
            <a:r>
              <a:rPr lang="tr-TR" b="1" dirty="0"/>
              <a:t>Tetkik</a:t>
            </a:r>
            <a:r>
              <a:rPr lang="tr-TR" dirty="0"/>
              <a:t> rutin olarak yapılmaz</a:t>
            </a:r>
          </a:p>
          <a:p>
            <a:endParaRPr lang="tr-TR" dirty="0"/>
          </a:p>
          <a:p>
            <a:r>
              <a:rPr lang="tr-TR" dirty="0"/>
              <a:t>Şiddetli olgularda </a:t>
            </a:r>
            <a:r>
              <a:rPr lang="tr-TR" dirty="0" err="1"/>
              <a:t>gonakokkal</a:t>
            </a:r>
            <a:r>
              <a:rPr lang="tr-TR" dirty="0"/>
              <a:t> ve </a:t>
            </a:r>
            <a:r>
              <a:rPr lang="tr-TR" dirty="0" err="1"/>
              <a:t>meningokokkal</a:t>
            </a:r>
            <a:r>
              <a:rPr lang="tr-TR" dirty="0"/>
              <a:t> enfeksiyonu ekarte etmek için acil gram boyama </a:t>
            </a:r>
          </a:p>
          <a:p>
            <a:endParaRPr lang="tr-TR" dirty="0"/>
          </a:p>
          <a:p>
            <a:r>
              <a:rPr lang="tr-TR" dirty="0"/>
              <a:t>Kültür şiddetli enfeksiyonlarda alınmalıdır </a:t>
            </a:r>
          </a:p>
          <a:p>
            <a:pPr lvl="1"/>
            <a:r>
              <a:rPr lang="tr-TR" dirty="0"/>
              <a:t>özellikle </a:t>
            </a:r>
            <a:r>
              <a:rPr lang="tr-TR" i="1" dirty="0"/>
              <a:t>N. </a:t>
            </a:r>
            <a:r>
              <a:rPr lang="tr-TR" i="1" dirty="0" err="1"/>
              <a:t>gonorrhoeae</a:t>
            </a:r>
            <a:r>
              <a:rPr lang="tr-TR" dirty="0"/>
              <a:t> için zenginleştirilmiş çikolata </a:t>
            </a:r>
            <a:r>
              <a:rPr lang="tr-TR" dirty="0" err="1"/>
              <a:t>agar</a:t>
            </a:r>
            <a:r>
              <a:rPr lang="tr-TR" dirty="0"/>
              <a:t> veya </a:t>
            </a:r>
            <a:r>
              <a:rPr lang="tr-TR" dirty="0" err="1"/>
              <a:t>Thayer</a:t>
            </a:r>
            <a:r>
              <a:rPr lang="tr-TR" dirty="0"/>
              <a:t>-Martin </a:t>
            </a:r>
            <a:r>
              <a:rPr lang="tr-TR" dirty="0" err="1"/>
              <a:t>agar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950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28DB3C-BA76-7CD1-AC09-DBF64C1A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9DFF4C-E794-8813-9854-B8AF194AC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Yaklaşık %60 tedavisiz 5 günde düzelir</a:t>
            </a:r>
          </a:p>
          <a:p>
            <a:r>
              <a:rPr lang="tr-TR" b="1" dirty="0"/>
              <a:t>Topikal antibiyotikler </a:t>
            </a:r>
            <a:r>
              <a:rPr lang="tr-TR" dirty="0"/>
              <a:t>günde 4 kez 1 hafta</a:t>
            </a:r>
          </a:p>
          <a:p>
            <a:r>
              <a:rPr lang="tr-TR" dirty="0"/>
              <a:t>Herhangi bir antibiyotiğin daha etkili olduğu ile ilgili bir kanıt mevcut değil</a:t>
            </a:r>
          </a:p>
          <a:p>
            <a:r>
              <a:rPr lang="tr-TR" dirty="0"/>
              <a:t>Merhemler damlalara göre daha uzun süre daha yüksek ilaç konsantrasyonu sağlar, fakat bulanık görme yapabilir</a:t>
            </a:r>
          </a:p>
          <a:p>
            <a:r>
              <a:rPr lang="tr-TR" b="1" dirty="0"/>
              <a:t>Sistemik antibiyotikler</a:t>
            </a:r>
            <a:r>
              <a:rPr lang="tr-TR" dirty="0"/>
              <a:t> </a:t>
            </a:r>
          </a:p>
          <a:p>
            <a:pPr lvl="1"/>
            <a:r>
              <a:rPr lang="tr-TR" dirty="0" err="1"/>
              <a:t>Gonokokal</a:t>
            </a:r>
            <a:r>
              <a:rPr lang="tr-TR" dirty="0"/>
              <a:t> enfeksiyonlarda </a:t>
            </a:r>
            <a:r>
              <a:rPr lang="tr-TR" dirty="0" err="1"/>
              <a:t>seftriakson</a:t>
            </a:r>
            <a:endParaRPr lang="tr-TR" dirty="0"/>
          </a:p>
          <a:p>
            <a:pPr lvl="1"/>
            <a:r>
              <a:rPr lang="tr-TR" dirty="0"/>
              <a:t>H. İnfluenza enfeksiyonunda amoksisilin ve </a:t>
            </a:r>
            <a:r>
              <a:rPr lang="tr-TR" dirty="0" err="1"/>
              <a:t>klavulonik</a:t>
            </a:r>
            <a:r>
              <a:rPr lang="tr-TR" dirty="0"/>
              <a:t> asit (özellikle çocuklarda)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023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FAD4462-2CEA-8668-76D1-7DF7791AC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691" y="216280"/>
            <a:ext cx="7980617" cy="5965063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EA2354B-75E6-4EC9-ECDE-93D5308662BF}"/>
              </a:ext>
            </a:extLst>
          </p:cNvPr>
          <p:cNvSpPr txBox="1"/>
          <p:nvPr/>
        </p:nvSpPr>
        <p:spPr>
          <a:xfrm>
            <a:off x="0" y="6581001"/>
            <a:ext cx="9729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Therapy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conjunctivitis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https://www.uptodate.com/contents/conjunctivitis?source=history_widget#H22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963E1C3-8E62-E3EB-C40E-782B7757C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8" y="42574"/>
            <a:ext cx="1134303" cy="210493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EAFC83B-949C-F66A-E6D7-EA5F56380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6" t="1" r="9978" b="30873"/>
          <a:stretch/>
        </p:blipFill>
        <p:spPr>
          <a:xfrm>
            <a:off x="49787" y="2199558"/>
            <a:ext cx="2003157" cy="117611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67BC8CB-EA3F-E6D0-2FEF-BE38F51884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75" t="20066" r="26904" b="3947"/>
          <a:stretch/>
        </p:blipFill>
        <p:spPr>
          <a:xfrm>
            <a:off x="352018" y="4550527"/>
            <a:ext cx="1160271" cy="203047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E796B67-DFD4-B34A-3F65-544D2BB545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09" t="5526" r="29810" b="3114"/>
          <a:stretch/>
        </p:blipFill>
        <p:spPr>
          <a:xfrm>
            <a:off x="10442713" y="145775"/>
            <a:ext cx="1225826" cy="235029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899E4DF-6718-F341-DC95-4C18596A9B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28" r="28261" b="887"/>
          <a:stretch/>
        </p:blipFill>
        <p:spPr>
          <a:xfrm>
            <a:off x="10408880" y="4689874"/>
            <a:ext cx="1293491" cy="202962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A0D05AC-676A-00E3-5E0E-33F9246DCB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42" r="38334" b="-900"/>
          <a:stretch/>
        </p:blipFill>
        <p:spPr>
          <a:xfrm>
            <a:off x="10570265" y="2496067"/>
            <a:ext cx="970722" cy="217279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19C8E100-805A-70C1-9371-A2EB0EDA51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3" t="3444" r="-814" b="18841"/>
          <a:stretch/>
        </p:blipFill>
        <p:spPr>
          <a:xfrm>
            <a:off x="23573" y="3429000"/>
            <a:ext cx="2055584" cy="10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69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C1C232-8439-FC1C-497E-B151CC1EF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7530"/>
            <a:ext cx="10515600" cy="5229433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tr-TR" b="1" i="0" dirty="0">
                <a:effectLst/>
              </a:rPr>
              <a:t>Topikal steroidler veya antibiyotik-steroid kombinasyonları</a:t>
            </a:r>
          </a:p>
          <a:p>
            <a:pPr algn="l" rtl="0"/>
            <a:endParaRPr lang="tr-TR" b="0" i="0" dirty="0">
              <a:effectLst/>
            </a:endParaRPr>
          </a:p>
          <a:p>
            <a:pPr algn="l" rtl="0"/>
            <a:r>
              <a:rPr lang="tr-TR" i="0" dirty="0">
                <a:effectLst/>
              </a:rPr>
              <a:t>1. Steroidler, tespit edilmemiş bir korneal </a:t>
            </a:r>
            <a:r>
              <a:rPr lang="tr-TR" i="0" dirty="0" err="1">
                <a:effectLst/>
              </a:rPr>
              <a:t>herpetik</a:t>
            </a:r>
            <a:r>
              <a:rPr lang="tr-TR" i="0" dirty="0">
                <a:effectLst/>
              </a:rPr>
              <a:t> enfeksiyonun daha derin kornea tabakalarına yayılmasını kolaylaştırabilir ve korneal perforasyona neden olabilir.</a:t>
            </a:r>
          </a:p>
          <a:p>
            <a:pPr algn="l" rtl="0"/>
            <a:r>
              <a:rPr lang="tr-TR" i="0" dirty="0">
                <a:effectLst/>
              </a:rPr>
              <a:t>2. Uzun süreli lokal kortikosteroid kullanımı (genellikle &gt;2 hafta) kronik açık-açılı glokoma neden olabilir.</a:t>
            </a:r>
          </a:p>
          <a:p>
            <a:pPr algn="l" rtl="0"/>
            <a:r>
              <a:rPr lang="tr-TR" i="0" dirty="0">
                <a:effectLst/>
              </a:rPr>
              <a:t>3. Uzun süreli topikal kortikosteroid kullanımı katarakta neden olabilir.</a:t>
            </a:r>
          </a:p>
          <a:p>
            <a:pPr algn="l" rtl="0"/>
            <a:r>
              <a:rPr lang="tr-TR" i="0" dirty="0">
                <a:effectLst/>
              </a:rPr>
              <a:t>4. Topikal kortikosteroidler </a:t>
            </a:r>
            <a:r>
              <a:rPr lang="tr-TR" i="0" dirty="0" err="1">
                <a:effectLst/>
              </a:rPr>
              <a:t>fungal</a:t>
            </a:r>
            <a:r>
              <a:rPr lang="tr-TR" i="0" dirty="0">
                <a:effectLst/>
              </a:rPr>
              <a:t> kornea ülseri gelişimini artırabilir. </a:t>
            </a:r>
          </a:p>
          <a:p>
            <a:pPr algn="l" rtl="0"/>
            <a:endParaRPr lang="tr-TR" i="0" dirty="0">
              <a:effectLst/>
            </a:endParaRPr>
          </a:p>
          <a:p>
            <a:pPr algn="l" rtl="0"/>
            <a:r>
              <a:rPr lang="tr-TR" i="0" dirty="0">
                <a:effectLst/>
              </a:rPr>
              <a:t>Genel olarak, topikal steroidler bir göz hekimi kontrolü altındaki hastalar için saklanmalıdır.</a:t>
            </a:r>
          </a:p>
          <a:p>
            <a:pPr algn="l" rtl="0"/>
            <a:endParaRPr lang="tr-TR" b="0" i="0" dirty="0"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3572142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245454-B730-537E-57B0-B32DB8ED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Oküler </a:t>
            </a:r>
            <a:r>
              <a:rPr lang="tr-TR" sz="4000" b="1" dirty="0" err="1"/>
              <a:t>Klamidyal</a:t>
            </a:r>
            <a:r>
              <a:rPr lang="tr-TR" sz="4000" b="1" dirty="0"/>
              <a:t> Enfeksiyonlar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567C67-35C4-7412-0AED-FB894B2C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2 farklı klinik form mevcut</a:t>
            </a:r>
          </a:p>
          <a:p>
            <a:endParaRPr lang="tr-TR" dirty="0"/>
          </a:p>
          <a:p>
            <a:r>
              <a:rPr lang="tr-TR" b="1" dirty="0"/>
              <a:t>Trahom </a:t>
            </a:r>
            <a:r>
              <a:rPr lang="tr-TR" dirty="0"/>
              <a:t> </a:t>
            </a:r>
          </a:p>
          <a:p>
            <a:pPr lvl="1"/>
            <a:r>
              <a:rPr lang="tr-TR" i="1" dirty="0" err="1"/>
              <a:t>Chlamydia</a:t>
            </a:r>
            <a:r>
              <a:rPr lang="tr-TR" i="1" dirty="0"/>
              <a:t> </a:t>
            </a:r>
            <a:r>
              <a:rPr lang="tr-TR" i="1" dirty="0" err="1"/>
              <a:t>trachomatis</a:t>
            </a:r>
            <a:r>
              <a:rPr lang="tr-TR" i="1" dirty="0"/>
              <a:t> </a:t>
            </a:r>
            <a:r>
              <a:rPr lang="tr-TR" dirty="0"/>
              <a:t>A, B, C serotipleri</a:t>
            </a:r>
          </a:p>
          <a:p>
            <a:endParaRPr lang="tr-TR" dirty="0"/>
          </a:p>
          <a:p>
            <a:r>
              <a:rPr lang="tr-TR" b="1" dirty="0"/>
              <a:t>İnklüzyon konjonktiviti </a:t>
            </a:r>
          </a:p>
          <a:p>
            <a:pPr lvl="1"/>
            <a:r>
              <a:rPr lang="tr-TR" i="1" dirty="0" err="1"/>
              <a:t>Chlamydia</a:t>
            </a:r>
            <a:r>
              <a:rPr lang="tr-TR" i="1" dirty="0"/>
              <a:t> </a:t>
            </a:r>
            <a:r>
              <a:rPr lang="tr-TR" i="1" dirty="0" err="1"/>
              <a:t>trachomatis</a:t>
            </a:r>
            <a:r>
              <a:rPr lang="tr-TR" dirty="0"/>
              <a:t>  D-K serotipleri, </a:t>
            </a:r>
            <a:r>
              <a:rPr lang="tr-TR" i="1" dirty="0"/>
              <a:t>C. </a:t>
            </a:r>
            <a:r>
              <a:rPr lang="tr-TR" i="1" dirty="0" err="1"/>
              <a:t>Psittaci</a:t>
            </a:r>
            <a:r>
              <a:rPr lang="tr-TR" i="1" dirty="0"/>
              <a:t>, C. </a:t>
            </a:r>
            <a:r>
              <a:rPr lang="tr-TR" i="1" dirty="0" err="1"/>
              <a:t>Pneumoniae</a:t>
            </a:r>
            <a:r>
              <a:rPr lang="tr-TR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165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82A683-7E8A-7E8C-F9F4-AAABE851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Trahom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3EEE3F-FCDE-44E1-6FA8-D76804007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09142A"/>
                </a:solidFill>
                <a:effectLst/>
              </a:rPr>
              <a:t>Kronik bir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keratokonjonktivit</a:t>
            </a:r>
            <a:endParaRPr lang="tr-TR" b="1" i="0" dirty="0">
              <a:solidFill>
                <a:srgbClr val="09142A"/>
              </a:solidFill>
              <a:effectLst/>
            </a:endParaRPr>
          </a:p>
          <a:p>
            <a:endParaRPr lang="tr-TR" dirty="0">
              <a:solidFill>
                <a:srgbClr val="09142A"/>
              </a:solidFill>
            </a:endParaRPr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Tüm dünyada oküler morbiditenin ve önlenebilir körlüğün en yaygın nedenidir.</a:t>
            </a:r>
          </a:p>
          <a:p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Gelişmekte olan ülkelerin kırsal alanlarında, özellikle Afrika, Asya ve Orta Doğu'da önemli bir halk sağlığı sorunudur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9207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AD5A6F-391E-C864-6E44-A72A73B2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F71404-642D-40BB-EE2D-AA5F3E718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İlk C. </a:t>
            </a:r>
            <a:r>
              <a:rPr lang="tr-TR" dirty="0" err="1"/>
              <a:t>trachomatis</a:t>
            </a:r>
            <a:r>
              <a:rPr lang="tr-TR" dirty="0"/>
              <a:t> enfeksiyonu, hafif, kendi kendini sınırlayan bir foliküler konjonktivite neden olur. </a:t>
            </a:r>
          </a:p>
          <a:p>
            <a:endParaRPr lang="tr-TR" dirty="0"/>
          </a:p>
          <a:p>
            <a:r>
              <a:rPr lang="tr-TR" dirty="0"/>
              <a:t>Aktif trahomlu hastaların çoğu asemptomatiktir.</a:t>
            </a:r>
          </a:p>
          <a:p>
            <a:endParaRPr lang="tr-TR" dirty="0"/>
          </a:p>
          <a:p>
            <a:r>
              <a:rPr lang="tr-TR" dirty="0"/>
              <a:t>Semptomlar varsa, kronik konjonktivite özgüdür; </a:t>
            </a:r>
          </a:p>
          <a:p>
            <a:pPr marL="457200" lvl="1" indent="0">
              <a:buNone/>
            </a:pPr>
            <a:r>
              <a:rPr lang="tr-TR" sz="2800" dirty="0"/>
              <a:t>kızarıklık, rahatsızlık, ışık hassasiyeti ve </a:t>
            </a:r>
            <a:r>
              <a:rPr lang="tr-TR" sz="2800" dirty="0" err="1"/>
              <a:t>mukopürülan</a:t>
            </a:r>
            <a:r>
              <a:rPr lang="tr-TR" sz="2800" dirty="0"/>
              <a:t> akıntı içerir. </a:t>
            </a:r>
          </a:p>
        </p:txBody>
      </p:sp>
    </p:spTree>
    <p:extLst>
      <p:ext uri="{BB962C8B-B14F-4D97-AF65-F5344CB8AC3E}">
        <p14:creationId xmlns:p14="http://schemas.microsoft.com/office/powerpoint/2010/main" val="1276175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820924-FDB1-B6C5-021E-88C390B1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FE82AE-7AE6-AF93-5B53-21BE3269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Tekrarlanan enfeksiyon atakları, belirgin konjonktival inflamasyona neden olarak göz kapağında </a:t>
            </a:r>
            <a:r>
              <a:rPr lang="tr-TR" dirty="0" err="1"/>
              <a:t>skarlaşmaya</a:t>
            </a:r>
            <a:r>
              <a:rPr lang="tr-TR" dirty="0"/>
              <a:t> neden olur.</a:t>
            </a:r>
          </a:p>
          <a:p>
            <a:endParaRPr lang="tr-TR" dirty="0"/>
          </a:p>
          <a:p>
            <a:r>
              <a:rPr lang="tr-TR" dirty="0"/>
              <a:t>Göz kapağı </a:t>
            </a:r>
            <a:r>
              <a:rPr lang="tr-TR" dirty="0" err="1"/>
              <a:t>skar</a:t>
            </a:r>
            <a:r>
              <a:rPr lang="tr-TR" dirty="0"/>
              <a:t> dokusu sonunda kasılır ve kapak kenarını bozarak </a:t>
            </a:r>
          </a:p>
          <a:p>
            <a:pPr marL="457200" lvl="1" indent="0">
              <a:buNone/>
            </a:pPr>
            <a:r>
              <a:rPr lang="tr-TR" sz="2800" dirty="0" err="1"/>
              <a:t>entropiyona</a:t>
            </a:r>
            <a:r>
              <a:rPr lang="tr-TR" sz="2800" dirty="0"/>
              <a:t> (göz kapağının içe doğru yuvarlanması) ve </a:t>
            </a:r>
          </a:p>
          <a:p>
            <a:pPr marL="457200" lvl="1" indent="0">
              <a:buNone/>
            </a:pPr>
            <a:r>
              <a:rPr lang="tr-TR" sz="2800" dirty="0" err="1"/>
              <a:t>trikiyazise</a:t>
            </a:r>
            <a:r>
              <a:rPr lang="tr-TR" sz="2800" dirty="0"/>
              <a:t> (kirpiklerin göz küresine sürtünmesine) neden olabilir.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8361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48A2B5-AA3D-5631-8D83-E2099436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75DED2-ABB0-3633-BB8C-2D5AF60260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" y="0"/>
            <a:ext cx="9428551" cy="65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0497D61-A4F2-667E-00E1-97FF053383A0}"/>
              </a:ext>
            </a:extLst>
          </p:cNvPr>
          <p:cNvSpPr txBox="1"/>
          <p:nvPr/>
        </p:nvSpPr>
        <p:spPr>
          <a:xfrm>
            <a:off x="0" y="6581001"/>
            <a:ext cx="9729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Trachomahttps://www.uptodate.com/contents/images/ID/78281/Epidemiologyoftrachoma.gif</a:t>
            </a:r>
          </a:p>
        </p:txBody>
      </p:sp>
    </p:spTree>
    <p:extLst>
      <p:ext uri="{BB962C8B-B14F-4D97-AF65-F5344CB8AC3E}">
        <p14:creationId xmlns:p14="http://schemas.microsoft.com/office/powerpoint/2010/main" val="1570470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210B28E-EC78-4526-5436-C22708920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001" y="278986"/>
            <a:ext cx="8199998" cy="612775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79F5D1A-46A1-11F3-C945-C0F40EE9F041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s174</a:t>
            </a:r>
          </a:p>
        </p:txBody>
      </p:sp>
    </p:spTree>
    <p:extLst>
      <p:ext uri="{BB962C8B-B14F-4D97-AF65-F5344CB8AC3E}">
        <p14:creationId xmlns:p14="http://schemas.microsoft.com/office/powerpoint/2010/main" val="246042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F70449-146C-FB02-C0BC-7841970A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7B3532-6861-E79A-8C70-21FB319FA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Kırmızı göz ile gelen hastaya yaklaşım ve konjonktivit türleri hakkında bilgi vermek.</a:t>
            </a:r>
          </a:p>
        </p:txBody>
      </p:sp>
    </p:spTree>
    <p:extLst>
      <p:ext uri="{BB962C8B-B14F-4D97-AF65-F5344CB8AC3E}">
        <p14:creationId xmlns:p14="http://schemas.microsoft.com/office/powerpoint/2010/main" val="240441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B8DADE-2957-EF89-7FB4-FEC6A4CE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8949FFC-A0D6-202B-F94B-63C6A29EC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6757" y="17149"/>
            <a:ext cx="6078486" cy="6840851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CB5A331-C4D1-FC49-0EFD-0EEE1C0966EB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s175</a:t>
            </a:r>
          </a:p>
        </p:txBody>
      </p:sp>
    </p:spTree>
    <p:extLst>
      <p:ext uri="{BB962C8B-B14F-4D97-AF65-F5344CB8AC3E}">
        <p14:creationId xmlns:p14="http://schemas.microsoft.com/office/powerpoint/2010/main" val="250845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28DB32-982F-77E8-4F71-747A8A60C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Trahom tedavisi</a:t>
            </a:r>
            <a:r>
              <a:rPr lang="tr-TR" dirty="0"/>
              <a:t>nde DSÖ ve diğer örgütler tarafından desteklenen </a:t>
            </a:r>
            <a:r>
              <a:rPr lang="tr-TR" b="1" dirty="0"/>
              <a:t>SAFE</a:t>
            </a:r>
            <a:r>
              <a:rPr lang="tr-TR" dirty="0"/>
              <a:t> stratejisi </a:t>
            </a: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r>
              <a:rPr lang="tr-TR" dirty="0" err="1"/>
              <a:t>Trikiyazis</a:t>
            </a:r>
            <a:r>
              <a:rPr lang="tr-TR" dirty="0"/>
              <a:t> için cerrahi (</a:t>
            </a:r>
            <a:r>
              <a:rPr lang="tr-TR" b="1" dirty="0" err="1"/>
              <a:t>S</a:t>
            </a:r>
            <a:r>
              <a:rPr lang="tr-TR" dirty="0" err="1"/>
              <a:t>urgery</a:t>
            </a:r>
            <a:r>
              <a:rPr lang="tr-TR" dirty="0"/>
              <a:t>), </a:t>
            </a:r>
          </a:p>
          <a:p>
            <a:pPr lvl="1"/>
            <a:r>
              <a:rPr lang="tr-TR" dirty="0"/>
              <a:t>Aktif hastalık için </a:t>
            </a:r>
            <a:r>
              <a:rPr lang="tr-TR" b="1" dirty="0"/>
              <a:t>A</a:t>
            </a:r>
            <a:r>
              <a:rPr lang="tr-TR" dirty="0"/>
              <a:t>ntibiyotikler, </a:t>
            </a:r>
          </a:p>
          <a:p>
            <a:pPr lvl="1"/>
            <a:r>
              <a:rPr lang="tr-TR" dirty="0"/>
              <a:t>Yüz (</a:t>
            </a:r>
            <a:r>
              <a:rPr lang="tr-TR" b="1" dirty="0" err="1"/>
              <a:t>F</a:t>
            </a:r>
            <a:r>
              <a:rPr lang="tr-TR" dirty="0" err="1"/>
              <a:t>acial</a:t>
            </a:r>
            <a:r>
              <a:rPr lang="tr-TR" dirty="0"/>
              <a:t>) hijyeni, </a:t>
            </a:r>
          </a:p>
          <a:p>
            <a:pPr lvl="1"/>
            <a:r>
              <a:rPr lang="tr-TR" dirty="0"/>
              <a:t>Çevresel (</a:t>
            </a:r>
            <a:r>
              <a:rPr lang="tr-TR" b="1" dirty="0" err="1"/>
              <a:t>E</a:t>
            </a:r>
            <a:r>
              <a:rPr lang="tr-TR" dirty="0" err="1"/>
              <a:t>nvironmental</a:t>
            </a:r>
            <a:r>
              <a:rPr lang="tr-TR" dirty="0"/>
              <a:t>) iyileştirme.</a:t>
            </a:r>
          </a:p>
        </p:txBody>
      </p:sp>
    </p:spTree>
    <p:extLst>
      <p:ext uri="{BB962C8B-B14F-4D97-AF65-F5344CB8AC3E}">
        <p14:creationId xmlns:p14="http://schemas.microsoft.com/office/powerpoint/2010/main" val="2937866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DAFF36-42AC-D10E-984C-A8D955D4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İnklüzyon konjonktiviti</a:t>
            </a: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E213BA-9410-2922-FC85-66679EA58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Hem</a:t>
            </a:r>
            <a:r>
              <a:rPr lang="tr-TR" b="1" dirty="0"/>
              <a:t> </a:t>
            </a:r>
            <a:r>
              <a:rPr lang="tr-TR" dirty="0"/>
              <a:t>yenidoğanlarda (</a:t>
            </a:r>
            <a:r>
              <a:rPr lang="tr-TR" dirty="0" err="1"/>
              <a:t>ophthalmia</a:t>
            </a:r>
            <a:r>
              <a:rPr lang="tr-TR" dirty="0"/>
              <a:t> </a:t>
            </a:r>
            <a:r>
              <a:rPr lang="tr-TR" dirty="0" err="1"/>
              <a:t>neonatorum</a:t>
            </a:r>
            <a:r>
              <a:rPr lang="tr-TR" dirty="0"/>
              <a:t>) hem de yetişkinlerde (erişkin inklüzyon konjonktiviti) ortaya çıkan yaygın, birincil olarak cinsel yolla bulaşan bir hastalıktır.</a:t>
            </a:r>
          </a:p>
          <a:p>
            <a:endParaRPr lang="tr-TR" dirty="0"/>
          </a:p>
          <a:p>
            <a:r>
              <a:rPr lang="tr-TR" dirty="0"/>
              <a:t>Erişkin inklüzyon konjonktiviti tipik olarak 18 ila 30 yaşları arasındaki genç, cinsel açıdan aktif kişilerde ortaya çıkar. </a:t>
            </a:r>
          </a:p>
          <a:p>
            <a:endParaRPr lang="tr-TR" dirty="0"/>
          </a:p>
          <a:p>
            <a:r>
              <a:rPr lang="tr-TR" dirty="0"/>
              <a:t>Bulaşma en sık enfekte </a:t>
            </a:r>
            <a:r>
              <a:rPr lang="tr-TR" dirty="0" err="1"/>
              <a:t>genital</a:t>
            </a:r>
            <a:r>
              <a:rPr lang="tr-TR" dirty="0"/>
              <a:t> sekresyonlardan </a:t>
            </a:r>
            <a:r>
              <a:rPr lang="tr-TR" dirty="0" err="1"/>
              <a:t>otoinokülasyon</a:t>
            </a:r>
            <a:r>
              <a:rPr lang="tr-TR" dirty="0"/>
              <a:t> yoluyla gerçekleşir.</a:t>
            </a:r>
          </a:p>
        </p:txBody>
      </p:sp>
    </p:spTree>
    <p:extLst>
      <p:ext uri="{BB962C8B-B14F-4D97-AF65-F5344CB8AC3E}">
        <p14:creationId xmlns:p14="http://schemas.microsoft.com/office/powerpoint/2010/main" val="3970492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9E6142-EBD5-D4CB-6421-D7C19D4E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5617"/>
            <a:ext cx="10515600" cy="5461346"/>
          </a:xfrm>
        </p:spPr>
        <p:txBody>
          <a:bodyPr>
            <a:normAutofit/>
          </a:bodyPr>
          <a:lstStyle/>
          <a:p>
            <a:r>
              <a:rPr lang="tr-TR" b="1" dirty="0"/>
              <a:t> Genellikle klinik</a:t>
            </a:r>
            <a:r>
              <a:rPr lang="tr-TR" dirty="0"/>
              <a:t>, </a:t>
            </a:r>
          </a:p>
          <a:p>
            <a:pPr lvl="1"/>
            <a:r>
              <a:rPr lang="tr-TR" dirty="0"/>
              <a:t>tek taraflı veya çift taraflı kızarıklık</a:t>
            </a:r>
          </a:p>
          <a:p>
            <a:pPr lvl="1"/>
            <a:r>
              <a:rPr lang="tr-TR" dirty="0" err="1"/>
              <a:t>mukopürülan</a:t>
            </a:r>
            <a:r>
              <a:rPr lang="tr-TR" dirty="0"/>
              <a:t> akıntı</a:t>
            </a:r>
          </a:p>
          <a:p>
            <a:pPr lvl="1"/>
            <a:r>
              <a:rPr lang="tr-TR" dirty="0"/>
              <a:t>yabancı cisim hissi</a:t>
            </a:r>
          </a:p>
          <a:p>
            <a:pPr lvl="1"/>
            <a:r>
              <a:rPr lang="tr-TR" dirty="0" err="1"/>
              <a:t>preauriküler</a:t>
            </a:r>
            <a:r>
              <a:rPr lang="tr-TR" dirty="0"/>
              <a:t> lenfadenopati </a:t>
            </a:r>
          </a:p>
          <a:p>
            <a:r>
              <a:rPr lang="tr-TR" dirty="0"/>
              <a:t>ile karakterize </a:t>
            </a:r>
            <a:r>
              <a:rPr lang="tr-TR" dirty="0" err="1"/>
              <a:t>subakut</a:t>
            </a:r>
            <a:r>
              <a:rPr lang="tr-TR" dirty="0"/>
              <a:t> veya kronik enfeksiyondur.</a:t>
            </a:r>
          </a:p>
          <a:p>
            <a:endParaRPr lang="tr-TR" dirty="0"/>
          </a:p>
          <a:p>
            <a:r>
              <a:rPr lang="tr-TR" dirty="0"/>
              <a:t>Etkilenen yetişkinlerin en az yüzde 50'sinde eşzamanlı, muhtemelen asemptomatik </a:t>
            </a:r>
            <a:r>
              <a:rPr lang="tr-TR" dirty="0" err="1"/>
              <a:t>klamidyal</a:t>
            </a:r>
            <a:r>
              <a:rPr lang="tr-TR" dirty="0"/>
              <a:t> </a:t>
            </a:r>
            <a:r>
              <a:rPr lang="tr-TR" dirty="0" err="1"/>
              <a:t>üretrit</a:t>
            </a:r>
            <a:r>
              <a:rPr lang="tr-TR" dirty="0"/>
              <a:t> veya </a:t>
            </a:r>
            <a:r>
              <a:rPr lang="tr-TR" dirty="0" err="1"/>
              <a:t>servisit</a:t>
            </a:r>
            <a:r>
              <a:rPr lang="tr-TR" dirty="0"/>
              <a:t> vardır.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9856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EAD1AB-8CB9-668D-309B-4A99206E1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2539"/>
            <a:ext cx="10515600" cy="4414424"/>
          </a:xfrm>
        </p:spPr>
        <p:txBody>
          <a:bodyPr/>
          <a:lstStyle/>
          <a:p>
            <a:r>
              <a:rPr lang="tr-TR" dirty="0"/>
              <a:t>Diğer cinsel yolla bulaşan hastalıklara neden olan patojenlerle </a:t>
            </a:r>
            <a:r>
              <a:rPr lang="tr-TR" dirty="0" err="1"/>
              <a:t>ko</a:t>
            </a:r>
            <a:r>
              <a:rPr lang="tr-TR" dirty="0"/>
              <a:t>-enfeksiyon nadir değildir. </a:t>
            </a:r>
          </a:p>
          <a:p>
            <a:endParaRPr lang="tr-TR" dirty="0"/>
          </a:p>
          <a:p>
            <a:r>
              <a:rPr lang="tr-TR" dirty="0"/>
              <a:t>Bu nedenle, tanı konulduktan sonra, antibiyotik tedavisine başlanmadan önce hastanın ve cinsel temaslarının </a:t>
            </a:r>
            <a:r>
              <a:rPr lang="tr-TR" dirty="0" err="1"/>
              <a:t>genital</a:t>
            </a:r>
            <a:r>
              <a:rPr lang="tr-TR" dirty="0"/>
              <a:t> muayenesi yapılmalıdır.</a:t>
            </a:r>
          </a:p>
        </p:txBody>
      </p:sp>
    </p:spTree>
    <p:extLst>
      <p:ext uri="{BB962C8B-B14F-4D97-AF65-F5344CB8AC3E}">
        <p14:creationId xmlns:p14="http://schemas.microsoft.com/office/powerpoint/2010/main" val="289348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1A93C4-323D-523C-B2FA-FE63C67E7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1270"/>
            <a:ext cx="10515600" cy="5295693"/>
          </a:xfrm>
        </p:spPr>
        <p:txBody>
          <a:bodyPr/>
          <a:lstStyle/>
          <a:p>
            <a:r>
              <a:rPr lang="tr-TR" b="1" dirty="0"/>
              <a:t>Sistemik tedavi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Olguların %30'unda ikinci veya üçüncü kür gerekse de bir hafta sonra tekrar edilen 1 g </a:t>
            </a:r>
            <a:r>
              <a:rPr lang="tr-TR" dirty="0" err="1"/>
              <a:t>azitromisin</a:t>
            </a:r>
            <a:r>
              <a:rPr lang="tr-TR" dirty="0"/>
              <a:t> genelde tedavi seçeneğidir.</a:t>
            </a:r>
          </a:p>
          <a:p>
            <a:r>
              <a:rPr lang="tr-TR" dirty="0"/>
              <a:t>Bazı kılavuzlar sadece tek doz 1 g tavsiye eder.</a:t>
            </a:r>
          </a:p>
          <a:p>
            <a:endParaRPr lang="tr-TR" b="1" dirty="0"/>
          </a:p>
          <a:p>
            <a:r>
              <a:rPr lang="tr-TR" b="1" dirty="0"/>
              <a:t>Topikal antibiyotikler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Eritromisin</a:t>
            </a:r>
            <a:r>
              <a:rPr lang="tr-TR" dirty="0"/>
              <a:t> veya </a:t>
            </a:r>
            <a:r>
              <a:rPr lang="tr-TR" dirty="0" err="1"/>
              <a:t>tetrasiklin</a:t>
            </a:r>
            <a:r>
              <a:rPr lang="tr-TR" dirty="0"/>
              <a:t> </a:t>
            </a:r>
            <a:r>
              <a:rPr lang="tr-TR" dirty="0" err="1"/>
              <a:t>pomad</a:t>
            </a:r>
            <a:r>
              <a:rPr lang="tr-TR" dirty="0"/>
              <a:t>, bazen oküler semptomların hızlı düzelmesi için kullanılabilirler fakat tek başına yetersizdir.</a:t>
            </a:r>
          </a:p>
        </p:txBody>
      </p:sp>
    </p:spTree>
    <p:extLst>
      <p:ext uri="{BB962C8B-B14F-4D97-AF65-F5344CB8AC3E}">
        <p14:creationId xmlns:p14="http://schemas.microsoft.com/office/powerpoint/2010/main" val="1267330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3CF8E0-81A0-5646-9061-F3DDE42B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Yenidoğan konjonktiviti (</a:t>
            </a:r>
            <a:r>
              <a:rPr lang="tr-TR" sz="4000" b="1" dirty="0" err="1"/>
              <a:t>Oftalmia</a:t>
            </a:r>
            <a:r>
              <a:rPr lang="tr-TR" sz="4000" b="1" dirty="0"/>
              <a:t> </a:t>
            </a:r>
            <a:r>
              <a:rPr lang="tr-TR" sz="4000" b="1" dirty="0" err="1"/>
              <a:t>Neonatorum</a:t>
            </a:r>
            <a:r>
              <a:rPr lang="tr-TR" sz="4000" b="1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4D2205B-723C-2426-EF91-F5BA998B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Doğumun ilk ayında ortaya çıkan konjonktivit olarak tanımlanır. </a:t>
            </a:r>
          </a:p>
          <a:p>
            <a:endParaRPr lang="tr-TR" dirty="0"/>
          </a:p>
          <a:p>
            <a:r>
              <a:rPr lang="tr-TR" dirty="0"/>
              <a:t>%10 görülme oranıyla yenidoğanlarda gözüken en sık enfeksiyondur. </a:t>
            </a:r>
          </a:p>
          <a:p>
            <a:endParaRPr lang="tr-TR" dirty="0"/>
          </a:p>
          <a:p>
            <a:r>
              <a:rPr lang="tr-TR" dirty="0"/>
              <a:t>Ciddi sonuçlara yol açabilmesi ve genelde doğum sırasında anneden infanta geçmesi nedeniyle daha büyük infantlarda görülen konjonktivitten farklı spesifik bir antite olarak kabul edilir.</a:t>
            </a:r>
          </a:p>
        </p:txBody>
      </p:sp>
    </p:spTree>
    <p:extLst>
      <p:ext uri="{BB962C8B-B14F-4D97-AF65-F5344CB8AC3E}">
        <p14:creationId xmlns:p14="http://schemas.microsoft.com/office/powerpoint/2010/main" val="1911318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A23B58-D5EC-21E4-A440-457DBB16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3"/>
            <a:ext cx="10515600" cy="5302320"/>
          </a:xfrm>
        </p:spPr>
        <p:txBody>
          <a:bodyPr>
            <a:noAutofit/>
          </a:bodyPr>
          <a:lstStyle/>
          <a:p>
            <a:r>
              <a:rPr lang="tr-TR" b="1" dirty="0"/>
              <a:t>Vajinal doğum sırasında edinilen organizmalar</a:t>
            </a:r>
            <a:r>
              <a:rPr lang="tr-TR" dirty="0"/>
              <a:t>:</a:t>
            </a:r>
          </a:p>
          <a:p>
            <a:pPr lvl="1"/>
            <a:endParaRPr lang="tr-TR" sz="2800" i="1" dirty="0"/>
          </a:p>
          <a:p>
            <a:pPr lvl="1"/>
            <a:r>
              <a:rPr lang="tr-TR" sz="2800" i="1" dirty="0"/>
              <a:t>C. </a:t>
            </a:r>
            <a:r>
              <a:rPr lang="tr-TR" sz="2800" i="1" dirty="0" err="1"/>
              <a:t>Trachomatis</a:t>
            </a:r>
            <a:r>
              <a:rPr lang="tr-TR" sz="2800" i="1" dirty="0"/>
              <a:t> </a:t>
            </a:r>
            <a:r>
              <a:rPr lang="tr-TR" sz="2800" dirty="0"/>
              <a:t>(orta şiddetli konjonktiva inflamasyonu olanlarda en sık etken)</a:t>
            </a:r>
          </a:p>
          <a:p>
            <a:pPr lvl="1"/>
            <a:r>
              <a:rPr lang="tr-TR" sz="2800" i="1" dirty="0"/>
              <a:t>N. </a:t>
            </a:r>
            <a:r>
              <a:rPr lang="tr-TR" sz="2800" i="1" dirty="0" err="1"/>
              <a:t>gonorrhoeae</a:t>
            </a:r>
            <a:r>
              <a:rPr lang="tr-TR" sz="2800" i="1" dirty="0"/>
              <a:t> </a:t>
            </a:r>
            <a:r>
              <a:rPr lang="tr-TR" sz="2800" dirty="0"/>
              <a:t>(günümüzde zengin ülkelerde nadirdir, fakat önceden çocukluk çağı körlüklerinin %25’inden sorumluydu) </a:t>
            </a:r>
          </a:p>
          <a:p>
            <a:pPr lvl="1"/>
            <a:r>
              <a:rPr lang="tr-TR" sz="2800" dirty="0"/>
              <a:t>Herpes </a:t>
            </a:r>
            <a:r>
              <a:rPr lang="tr-TR" sz="2800" dirty="0" err="1"/>
              <a:t>simpleks</a:t>
            </a:r>
            <a:r>
              <a:rPr lang="tr-TR" sz="2800" dirty="0"/>
              <a:t> </a:t>
            </a:r>
            <a:r>
              <a:rPr lang="tr-TR" sz="2800" dirty="0" err="1"/>
              <a:t>virus</a:t>
            </a:r>
            <a:r>
              <a:rPr lang="tr-TR" sz="2800" dirty="0"/>
              <a:t> (tipik olarak HSV-2)</a:t>
            </a:r>
          </a:p>
          <a:p>
            <a:endParaRPr lang="tr-TR" dirty="0"/>
          </a:p>
          <a:p>
            <a:r>
              <a:rPr lang="tr-TR" b="1" dirty="0"/>
              <a:t>Stafilokoklar genelde orta şiddette konjonktivitle ilişkilidir</a:t>
            </a:r>
            <a:r>
              <a:rPr lang="tr-TR" dirty="0"/>
              <a:t>. </a:t>
            </a:r>
          </a:p>
          <a:p>
            <a:r>
              <a:rPr lang="tr-TR" dirty="0"/>
              <a:t>Diğer bakteriyel nedenler streptokoklar, H. </a:t>
            </a:r>
            <a:r>
              <a:rPr lang="tr-TR" dirty="0" err="1"/>
              <a:t>İnfluenzae</a:t>
            </a:r>
            <a:r>
              <a:rPr lang="tr-TR" dirty="0"/>
              <a:t> ve çeşitli Gram-negatif organizmalardır.</a:t>
            </a:r>
          </a:p>
        </p:txBody>
      </p:sp>
    </p:spTree>
    <p:extLst>
      <p:ext uri="{BB962C8B-B14F-4D97-AF65-F5344CB8AC3E}">
        <p14:creationId xmlns:p14="http://schemas.microsoft.com/office/powerpoint/2010/main" val="2544918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6DF708-5D2C-A498-E947-0C30D1BB4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513"/>
            <a:ext cx="10515600" cy="4573450"/>
          </a:xfrm>
        </p:spPr>
        <p:txBody>
          <a:bodyPr/>
          <a:lstStyle/>
          <a:p>
            <a:r>
              <a:rPr lang="tr-TR" b="1" dirty="0"/>
              <a:t>Kimyasal konjonktivit</a:t>
            </a:r>
            <a:r>
              <a:rPr lang="tr-TR" dirty="0"/>
              <a:t>, enfeksiyona karşı proflaksi amacıyla kullanılan topikal preparatların konjonktivada irritasyona neden olmasıdır.</a:t>
            </a:r>
          </a:p>
          <a:p>
            <a:endParaRPr lang="tr-TR" b="1" dirty="0"/>
          </a:p>
          <a:p>
            <a:endParaRPr lang="tr-TR" b="1" dirty="0"/>
          </a:p>
          <a:p>
            <a:r>
              <a:rPr lang="tr-TR" b="1" dirty="0"/>
              <a:t>Konjenital </a:t>
            </a:r>
            <a:r>
              <a:rPr lang="tr-TR" b="1" dirty="0" err="1"/>
              <a:t>nazolakrimal</a:t>
            </a:r>
            <a:r>
              <a:rPr lang="tr-TR" b="1" dirty="0"/>
              <a:t> tıkanıklık</a:t>
            </a:r>
            <a:r>
              <a:rPr lang="tr-TR" dirty="0"/>
              <a:t>, yenidoğanda gözyaşı salınımının az olmasına rağmen sürekli olarak hafif düzeyde sulu bir göz ve </a:t>
            </a:r>
            <a:r>
              <a:rPr lang="tr-TR" dirty="0" err="1"/>
              <a:t>rekürren</a:t>
            </a:r>
            <a:r>
              <a:rPr lang="tr-TR" dirty="0"/>
              <a:t> hafif konjonktivit tıkalı lakrimal kanala bağlı olabilir.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9617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88D67C-4760-AF8C-CD4B-0102CB828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861"/>
            <a:ext cx="10515600" cy="4739102"/>
          </a:xfrm>
        </p:spPr>
        <p:txBody>
          <a:bodyPr/>
          <a:lstStyle/>
          <a:p>
            <a:r>
              <a:rPr lang="tr-TR" dirty="0"/>
              <a:t>Kimyasal konjonktivit ve </a:t>
            </a:r>
            <a:r>
              <a:rPr lang="tr-TR" dirty="0" err="1"/>
              <a:t>HSV'de</a:t>
            </a:r>
            <a:r>
              <a:rPr lang="tr-TR" dirty="0"/>
              <a:t> akıntı tipik olarak suludur</a:t>
            </a:r>
          </a:p>
          <a:p>
            <a:r>
              <a:rPr lang="tr-TR" dirty="0" err="1"/>
              <a:t>Klamidya</a:t>
            </a:r>
            <a:r>
              <a:rPr lang="tr-TR" dirty="0"/>
              <a:t> enfeksiyonunda </a:t>
            </a:r>
            <a:r>
              <a:rPr lang="tr-TR" dirty="0" err="1"/>
              <a:t>mukopürülandır</a:t>
            </a:r>
            <a:endParaRPr lang="tr-TR" dirty="0"/>
          </a:p>
          <a:p>
            <a:r>
              <a:rPr lang="tr-TR" dirty="0"/>
              <a:t>Bakteriyel enfeksiyonda </a:t>
            </a:r>
            <a:r>
              <a:rPr lang="tr-TR" dirty="0" err="1"/>
              <a:t>pürülandır</a:t>
            </a:r>
            <a:endParaRPr lang="tr-TR" dirty="0"/>
          </a:p>
          <a:p>
            <a:r>
              <a:rPr lang="tr-TR" dirty="0" err="1"/>
              <a:t>Gonokokkal</a:t>
            </a:r>
            <a:r>
              <a:rPr lang="tr-TR" dirty="0"/>
              <a:t> konjonktivitte ise </a:t>
            </a:r>
            <a:r>
              <a:rPr lang="tr-TR" dirty="0" err="1"/>
              <a:t>hiperpürülandır</a:t>
            </a:r>
            <a:endParaRPr lang="tr-TR" dirty="0"/>
          </a:p>
          <a:p>
            <a:endParaRPr lang="tr-TR" dirty="0"/>
          </a:p>
          <a:p>
            <a:r>
              <a:rPr lang="tr-TR" dirty="0"/>
              <a:t>Göz kapağı ve </a:t>
            </a:r>
            <a:r>
              <a:rPr lang="tr-TR" dirty="0" err="1"/>
              <a:t>perioküler</a:t>
            </a:r>
            <a:r>
              <a:rPr lang="tr-TR" dirty="0"/>
              <a:t> veziküller HSV enfeksiyonunda görülebilir ve erken tanı ve tedaviyi kolaylaştırabilir</a:t>
            </a:r>
          </a:p>
        </p:txBody>
      </p:sp>
    </p:spTree>
    <p:extLst>
      <p:ext uri="{BB962C8B-B14F-4D97-AF65-F5344CB8AC3E}">
        <p14:creationId xmlns:p14="http://schemas.microsoft.com/office/powerpoint/2010/main" val="177936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95D9BD-637B-762F-7B32-9571E4C59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Konjonktiva Anatomisi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B87AF59-4319-E17B-988E-3100EF830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975"/>
          <a:stretch/>
        </p:blipFill>
        <p:spPr>
          <a:xfrm>
            <a:off x="2559748" y="1690688"/>
            <a:ext cx="7072503" cy="4596538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F36E5E1-ECC0-9F44-E2E1-25908E32A06E}"/>
              </a:ext>
            </a:extLst>
          </p:cNvPr>
          <p:cNvSpPr txBox="1"/>
          <p:nvPr/>
        </p:nvSpPr>
        <p:spPr>
          <a:xfrm>
            <a:off x="0" y="6543893"/>
            <a:ext cx="1032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Anatomy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conjunctiva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https://www.uptodate.com/contents/image?imageKey=ID%2F54272&amp;topicKey=PC%2F6907&amp;source=see_link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2528432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AC40B9-BA7E-7FB2-C977-1023CB40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0904"/>
            <a:ext cx="10515600" cy="5236059"/>
          </a:xfrm>
        </p:spPr>
        <p:txBody>
          <a:bodyPr/>
          <a:lstStyle/>
          <a:p>
            <a:r>
              <a:rPr lang="tr-TR" dirty="0" err="1"/>
              <a:t>Gonokokkal</a:t>
            </a:r>
            <a:r>
              <a:rPr lang="tr-TR" dirty="0"/>
              <a:t> </a:t>
            </a:r>
            <a:r>
              <a:rPr lang="tr-TR" dirty="0" err="1"/>
              <a:t>konjonktivitli</a:t>
            </a:r>
            <a:r>
              <a:rPr lang="tr-TR" dirty="0"/>
              <a:t> bebekte </a:t>
            </a:r>
          </a:p>
          <a:p>
            <a:pPr lvl="1"/>
            <a:r>
              <a:rPr lang="tr-TR" dirty="0"/>
              <a:t>Şişmiş göz kapakları</a:t>
            </a:r>
          </a:p>
          <a:p>
            <a:pPr lvl="1"/>
            <a:r>
              <a:rPr lang="tr-TR" dirty="0" err="1"/>
              <a:t>Pürülan</a:t>
            </a:r>
            <a:r>
              <a:rPr lang="tr-TR" dirty="0"/>
              <a:t> </a:t>
            </a:r>
            <a:r>
              <a:rPr lang="tr-TR" dirty="0" err="1"/>
              <a:t>eksüda</a:t>
            </a:r>
            <a:endParaRPr lang="tr-TR" dirty="0"/>
          </a:p>
          <a:p>
            <a:pPr lvl="1"/>
            <a:r>
              <a:rPr lang="tr-TR" dirty="0"/>
              <a:t>Parlak-kırmızı konjonktiva</a:t>
            </a:r>
          </a:p>
          <a:p>
            <a:pPr lvl="1"/>
            <a:r>
              <a:rPr lang="tr-TR" dirty="0"/>
              <a:t>Konjonktival ödem</a:t>
            </a:r>
          </a:p>
          <a:p>
            <a:r>
              <a:rPr lang="tr-TR" dirty="0"/>
              <a:t>Tanı ve tedavi gecikirse, </a:t>
            </a:r>
            <a:r>
              <a:rPr lang="tr-TR" dirty="0" err="1"/>
              <a:t>gonokokal</a:t>
            </a:r>
            <a:r>
              <a:rPr lang="tr-TR" dirty="0"/>
              <a:t> organizma sağlam kornea epiteline hızla penetre olabilir ve korneal perforasyon oluşturabilir</a:t>
            </a:r>
          </a:p>
          <a:p>
            <a:endParaRPr lang="tr-TR" dirty="0"/>
          </a:p>
          <a:p>
            <a:r>
              <a:rPr lang="tr-TR" dirty="0" err="1"/>
              <a:t>Gonokokal</a:t>
            </a:r>
            <a:r>
              <a:rPr lang="tr-TR" dirty="0"/>
              <a:t> konjonktivitten şüphelenildiğinde, göz hekimine sevk kritik öneme sahiptir</a:t>
            </a:r>
          </a:p>
        </p:txBody>
      </p:sp>
    </p:spTree>
    <p:extLst>
      <p:ext uri="{BB962C8B-B14F-4D97-AF65-F5344CB8AC3E}">
        <p14:creationId xmlns:p14="http://schemas.microsoft.com/office/powerpoint/2010/main" val="3737206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8DFA944-AEC3-ACD0-1A98-4653267B4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356" y="0"/>
            <a:ext cx="6607287" cy="6855683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94C7F0A-809D-648C-3D98-6F90986B2AFA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s176</a:t>
            </a:r>
          </a:p>
        </p:txBody>
      </p:sp>
    </p:spTree>
    <p:extLst>
      <p:ext uri="{BB962C8B-B14F-4D97-AF65-F5344CB8AC3E}">
        <p14:creationId xmlns:p14="http://schemas.microsoft.com/office/powerpoint/2010/main" val="2345723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C7B9A5-47A2-3E15-C6D5-F1F90EC42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8017"/>
            <a:ext cx="10515600" cy="5308946"/>
          </a:xfrm>
        </p:spPr>
        <p:txBody>
          <a:bodyPr/>
          <a:lstStyle/>
          <a:p>
            <a:r>
              <a:rPr lang="tr-TR" b="1" dirty="0"/>
              <a:t>Profilaksi </a:t>
            </a:r>
            <a:r>
              <a:rPr lang="tr-TR" dirty="0"/>
              <a:t>rutin olarak uygulansa da standart bir protokol yoktur</a:t>
            </a:r>
          </a:p>
          <a:p>
            <a:endParaRPr lang="tr-TR" dirty="0"/>
          </a:p>
          <a:p>
            <a:r>
              <a:rPr lang="tr-TR" dirty="0" err="1"/>
              <a:t>Eritromisin</a:t>
            </a:r>
            <a:r>
              <a:rPr lang="tr-TR" dirty="0"/>
              <a:t> yenidoğanlarda kullanılması önerilen tek </a:t>
            </a:r>
            <a:r>
              <a:rPr lang="tr-TR" dirty="0" err="1"/>
              <a:t>oftalmik</a:t>
            </a:r>
            <a:r>
              <a:rPr lang="tr-TR" dirty="0"/>
              <a:t> merhemdir</a:t>
            </a:r>
          </a:p>
          <a:p>
            <a:r>
              <a:rPr lang="tr-TR" dirty="0"/>
              <a:t>Gümüş nitrat ve </a:t>
            </a:r>
            <a:r>
              <a:rPr lang="tr-TR" dirty="0" err="1"/>
              <a:t>tetrasiklin</a:t>
            </a:r>
            <a:r>
              <a:rPr lang="tr-TR" dirty="0"/>
              <a:t> </a:t>
            </a:r>
            <a:r>
              <a:rPr lang="tr-TR" dirty="0" err="1"/>
              <a:t>oftalmik</a:t>
            </a:r>
            <a:r>
              <a:rPr lang="tr-TR" dirty="0"/>
              <a:t> merhemler artık Amerika Birleşik Devletleri'nde üretilmemektedir</a:t>
            </a:r>
          </a:p>
          <a:p>
            <a:r>
              <a:rPr lang="tr-TR" dirty="0" err="1"/>
              <a:t>Basitrasin</a:t>
            </a:r>
            <a:r>
              <a:rPr lang="tr-TR" dirty="0"/>
              <a:t> etkisizdir ve </a:t>
            </a:r>
            <a:r>
              <a:rPr lang="tr-TR" dirty="0" err="1"/>
              <a:t>povidon</a:t>
            </a:r>
            <a:r>
              <a:rPr lang="tr-TR" dirty="0"/>
              <a:t> iyot yeterince çalışılmamıştır</a:t>
            </a:r>
          </a:p>
          <a:p>
            <a:r>
              <a:rPr lang="tr-TR" dirty="0" err="1"/>
              <a:t>Gentamisin</a:t>
            </a:r>
            <a:r>
              <a:rPr lang="tr-TR" dirty="0"/>
              <a:t> </a:t>
            </a:r>
            <a:r>
              <a:rPr lang="tr-TR" dirty="0" err="1"/>
              <a:t>oftalmik</a:t>
            </a:r>
            <a:r>
              <a:rPr lang="tr-TR" dirty="0"/>
              <a:t> merhem ciddi oküler reaksiyonlarla ilişkilendirilmiştir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9F1DC1A-7ADE-A0A7-44B9-0EF049E10F02}"/>
              </a:ext>
            </a:extLst>
          </p:cNvPr>
          <p:cNvSpPr txBox="1"/>
          <p:nvPr/>
        </p:nvSpPr>
        <p:spPr>
          <a:xfrm>
            <a:off x="0" y="6581001"/>
            <a:ext cx="9729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CDC,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Sexually Transmitted Infections Treatment Guidelines, 2021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https://www.cdc.gov/std/treatment-guidelines/gonorrhea-neonates.htm</a:t>
            </a:r>
          </a:p>
        </p:txBody>
      </p:sp>
    </p:spTree>
    <p:extLst>
      <p:ext uri="{BB962C8B-B14F-4D97-AF65-F5344CB8AC3E}">
        <p14:creationId xmlns:p14="http://schemas.microsoft.com/office/powerpoint/2010/main" val="908333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B5476E-657D-7E3B-4740-581E79FE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8870"/>
            <a:ext cx="10515600" cy="5448093"/>
          </a:xfrm>
        </p:spPr>
        <p:txBody>
          <a:bodyPr>
            <a:normAutofit lnSpcReduction="10000"/>
          </a:bodyPr>
          <a:lstStyle/>
          <a:p>
            <a:r>
              <a:rPr lang="tr-TR" dirty="0"/>
              <a:t>Türkiye genelinde, 24 üniversite ve 24 devlet hastanesinin katıldığı bir anket çalışmasına göre profilaksi uygulama oranı %58.3 oranında bulunmuştur</a:t>
            </a:r>
          </a:p>
          <a:p>
            <a:endParaRPr lang="tr-TR" dirty="0"/>
          </a:p>
          <a:p>
            <a:r>
              <a:rPr lang="tr-TR" dirty="0"/>
              <a:t>Bu oran üniversite hastanelerinde %66.7, devlet hastanelerinde ise %50 olarak bulunmuştur.</a:t>
            </a:r>
          </a:p>
          <a:p>
            <a:endParaRPr lang="tr-TR" dirty="0"/>
          </a:p>
          <a:p>
            <a:r>
              <a:rPr lang="tr-TR" dirty="0"/>
              <a:t>Aynı araştırmada, proflakside en sık kullanılan iki ilacın </a:t>
            </a:r>
            <a:r>
              <a:rPr lang="tr-TR" dirty="0" err="1"/>
              <a:t>gentamisin</a:t>
            </a:r>
            <a:r>
              <a:rPr lang="tr-TR" dirty="0"/>
              <a:t> (%64.3) ve </a:t>
            </a:r>
            <a:r>
              <a:rPr lang="tr-TR" dirty="0" err="1"/>
              <a:t>tobramisin</a:t>
            </a:r>
            <a:r>
              <a:rPr lang="tr-TR" dirty="0"/>
              <a:t> (%8.3) olduğu saptanmıştır</a:t>
            </a:r>
          </a:p>
          <a:p>
            <a:endParaRPr lang="tr-TR" dirty="0"/>
          </a:p>
          <a:p>
            <a:r>
              <a:rPr lang="tr-TR" dirty="0"/>
              <a:t>Diğer kullanılan ilaçlar ise </a:t>
            </a:r>
            <a:r>
              <a:rPr lang="tr-TR" dirty="0" err="1"/>
              <a:t>tetrasiklin</a:t>
            </a:r>
            <a:r>
              <a:rPr lang="tr-TR" dirty="0"/>
              <a:t>, gümüş nitrat, </a:t>
            </a:r>
            <a:r>
              <a:rPr lang="tr-TR" dirty="0" err="1"/>
              <a:t>povidon</a:t>
            </a:r>
            <a:r>
              <a:rPr lang="tr-TR" dirty="0"/>
              <a:t> iyot, </a:t>
            </a:r>
            <a:r>
              <a:rPr lang="tr-TR" dirty="0" err="1"/>
              <a:t>basitrasin</a:t>
            </a:r>
            <a:r>
              <a:rPr lang="tr-TR" dirty="0"/>
              <a:t> + neomisin ve penisilin G idi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D40C102-69B3-F227-ED45-B2B2D0D9CBBC}"/>
              </a:ext>
            </a:extLst>
          </p:cNvPr>
          <p:cNvSpPr txBox="1"/>
          <p:nvPr/>
        </p:nvSpPr>
        <p:spPr>
          <a:xfrm>
            <a:off x="-1" y="6581001"/>
            <a:ext cx="9833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Eser I. A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nationwide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survey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prophylaxis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against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ophthalmia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neomatorum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Turkey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Turk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2009;39(5):771-774 doi:10.3906/sag-0808-23</a:t>
            </a:r>
          </a:p>
        </p:txBody>
      </p:sp>
    </p:spTree>
    <p:extLst>
      <p:ext uri="{BB962C8B-B14F-4D97-AF65-F5344CB8AC3E}">
        <p14:creationId xmlns:p14="http://schemas.microsoft.com/office/powerpoint/2010/main" val="1894716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D7EBE4-EE8B-998C-B8E3-B532E77A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Viral konjonktivitler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AA815D-1DBF-6CA0-FC61-F335B18FC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Sık görülen yüzeysel enfeksiyonlardır (%90)  </a:t>
            </a:r>
          </a:p>
          <a:p>
            <a:endParaRPr lang="tr-TR" dirty="0"/>
          </a:p>
          <a:p>
            <a:r>
              <a:rPr lang="tr-TR" dirty="0"/>
              <a:t>En sık etken adenovirüstür</a:t>
            </a:r>
          </a:p>
          <a:p>
            <a:endParaRPr lang="tr-TR" dirty="0"/>
          </a:p>
          <a:p>
            <a:r>
              <a:rPr lang="tr-TR" dirty="0"/>
              <a:t>Sporadik olabilecekleri gibi, iş yerleri (hastaneler dahil), okullar ve yüzme havuzlarında epidemik olarak ortaya çıkabilirler</a:t>
            </a:r>
          </a:p>
          <a:p>
            <a:endParaRPr lang="tr-TR" dirty="0"/>
          </a:p>
          <a:p>
            <a:r>
              <a:rPr lang="tr-TR" dirty="0"/>
              <a:t>Bulaşıcılıkları çok yüksektir ve bulaşmayı önlemek için çok özen gösterilmelidir.</a:t>
            </a:r>
          </a:p>
        </p:txBody>
      </p:sp>
    </p:spTree>
    <p:extLst>
      <p:ext uri="{BB962C8B-B14F-4D97-AF65-F5344CB8AC3E}">
        <p14:creationId xmlns:p14="http://schemas.microsoft.com/office/powerpoint/2010/main" val="2207298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27BB86-A646-4151-DE85-548652CE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Klinik tablolar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D79A8D-0D72-666C-9660-13D1CCF71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/>
              <a:t>Non</a:t>
            </a:r>
            <a:r>
              <a:rPr lang="tr-TR" b="1" dirty="0"/>
              <a:t>-spesifik akut foliküler konjonktivit </a:t>
            </a:r>
          </a:p>
          <a:p>
            <a:pPr lvl="1"/>
            <a:r>
              <a:rPr lang="tr-TR" dirty="0"/>
              <a:t>Viral konjonktivitin en sık klinik şeklidir ve adenovirüsün serolojik tiplerine bağlı oluşmaktadır. </a:t>
            </a:r>
          </a:p>
          <a:p>
            <a:pPr lvl="1"/>
            <a:r>
              <a:rPr lang="tr-TR" dirty="0"/>
              <a:t>Tek taraflı sulanma, kızarıklık, irritasyon ve/veya kaşıntı ve orta düzeyde fotofobi ortaya çıkmaktadır </a:t>
            </a:r>
          </a:p>
          <a:p>
            <a:pPr lvl="1"/>
            <a:r>
              <a:rPr lang="tr-TR" dirty="0"/>
              <a:t>Diğer gözde genelde 1-2 gün sonra ortaya çıkmaktadır (genelde daha hafif olarak)</a:t>
            </a:r>
          </a:p>
          <a:p>
            <a:r>
              <a:rPr lang="tr-TR" b="1" dirty="0" err="1"/>
              <a:t>Faringokonjonktival</a:t>
            </a:r>
            <a:r>
              <a:rPr lang="tr-TR" b="1" dirty="0"/>
              <a:t> ateş (FKA) </a:t>
            </a:r>
          </a:p>
          <a:p>
            <a:pPr lvl="1"/>
            <a:r>
              <a:rPr lang="tr-TR" dirty="0"/>
              <a:t>Genel olarak </a:t>
            </a:r>
            <a:r>
              <a:rPr lang="tr-TR" dirty="0" err="1"/>
              <a:t>adenovirus</a:t>
            </a:r>
            <a:r>
              <a:rPr lang="tr-TR" dirty="0"/>
              <a:t> serotip 3, 4 ve 7 tarafından oluşturulur</a:t>
            </a:r>
          </a:p>
          <a:p>
            <a:pPr lvl="1"/>
            <a:r>
              <a:rPr lang="tr-TR" dirty="0"/>
              <a:t>Üst solunum yolu enfeksiyonu olan ailelerde damlacık yoluyla yayılır</a:t>
            </a:r>
          </a:p>
          <a:p>
            <a:pPr lvl="1"/>
            <a:r>
              <a:rPr lang="tr-TR" dirty="0"/>
              <a:t>Semptomlar üstte anlatıldığı gibidir, tipik olarak boğaz ağrısı belirgindir</a:t>
            </a:r>
          </a:p>
        </p:txBody>
      </p:sp>
    </p:spTree>
    <p:extLst>
      <p:ext uri="{BB962C8B-B14F-4D97-AF65-F5344CB8AC3E}">
        <p14:creationId xmlns:p14="http://schemas.microsoft.com/office/powerpoint/2010/main" val="1975652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FDCC049-4B9F-BDC7-1B5E-17326F973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191"/>
            <a:ext cx="10515600" cy="5010772"/>
          </a:xfrm>
        </p:spPr>
        <p:txBody>
          <a:bodyPr>
            <a:normAutofit/>
          </a:bodyPr>
          <a:lstStyle/>
          <a:p>
            <a:r>
              <a:rPr lang="tr-TR" b="1" dirty="0"/>
              <a:t>Epidemik </a:t>
            </a:r>
            <a:r>
              <a:rPr lang="tr-TR" b="1" dirty="0" err="1"/>
              <a:t>keratokonjonktivit</a:t>
            </a:r>
            <a:r>
              <a:rPr lang="tr-TR" b="1" dirty="0"/>
              <a:t> (EKK)</a:t>
            </a:r>
          </a:p>
          <a:p>
            <a:pPr lvl="1"/>
            <a:r>
              <a:rPr lang="tr-TR" dirty="0"/>
              <a:t>Tipik olarak etken adenovirüs serotip 8, 19 ve 37 </a:t>
            </a:r>
            <a:r>
              <a:rPr lang="tr-TR" dirty="0" err="1"/>
              <a:t>dir</a:t>
            </a:r>
            <a:r>
              <a:rPr lang="tr-TR" dirty="0"/>
              <a:t> ve en şiddetli oküler adenovirüs enfeksiyonudur. </a:t>
            </a:r>
          </a:p>
          <a:p>
            <a:pPr lvl="1"/>
            <a:r>
              <a:rPr lang="tr-TR" dirty="0"/>
              <a:t>Şiddetli olabilen keratit olguların yaklaşık %80’ninde gözükür.</a:t>
            </a:r>
          </a:p>
          <a:p>
            <a:endParaRPr lang="tr-TR" b="1" dirty="0"/>
          </a:p>
          <a:p>
            <a:r>
              <a:rPr lang="tr-TR" b="1" dirty="0"/>
              <a:t>Akut hemorajik konjonktivit</a:t>
            </a:r>
          </a:p>
          <a:p>
            <a:pPr lvl="1"/>
            <a:r>
              <a:rPr lang="tr-TR" dirty="0"/>
              <a:t>Genel olarak tropikal bölgelerde görülür</a:t>
            </a:r>
          </a:p>
          <a:p>
            <a:pPr lvl="1"/>
            <a:r>
              <a:rPr lang="tr-TR" dirty="0"/>
              <a:t>Diğer mikroorganizmalara benzer şekilde ortaya çıksa da tipik olarak etken </a:t>
            </a:r>
            <a:r>
              <a:rPr lang="tr-TR" dirty="0" err="1"/>
              <a:t>enterovirus</a:t>
            </a:r>
            <a:r>
              <a:rPr lang="tr-TR" dirty="0"/>
              <a:t> ve </a:t>
            </a:r>
            <a:r>
              <a:rPr lang="tr-TR" dirty="0" err="1"/>
              <a:t>koksaki</a:t>
            </a:r>
            <a:r>
              <a:rPr lang="tr-TR" dirty="0"/>
              <a:t> virüstür</a:t>
            </a:r>
          </a:p>
          <a:p>
            <a:pPr lvl="1"/>
            <a:r>
              <a:rPr lang="tr-TR" dirty="0"/>
              <a:t>Hızlı başlar ve 1-2 hafta içinde düzelir. </a:t>
            </a:r>
          </a:p>
          <a:p>
            <a:pPr lvl="1"/>
            <a:r>
              <a:rPr lang="tr-TR" dirty="0"/>
              <a:t>Konjonktiva kanaması genel olarak belirgindir</a:t>
            </a:r>
          </a:p>
        </p:txBody>
      </p:sp>
    </p:spTree>
    <p:extLst>
      <p:ext uri="{BB962C8B-B14F-4D97-AF65-F5344CB8AC3E}">
        <p14:creationId xmlns:p14="http://schemas.microsoft.com/office/powerpoint/2010/main" val="2541873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6585C5-018C-9149-0B18-EE78B1878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1792"/>
            <a:ext cx="10515600" cy="5555170"/>
          </a:xfrm>
        </p:spPr>
        <p:txBody>
          <a:bodyPr>
            <a:normAutofit/>
          </a:bodyPr>
          <a:lstStyle/>
          <a:p>
            <a:r>
              <a:rPr lang="tr-TR" b="1" dirty="0"/>
              <a:t>Herpes </a:t>
            </a:r>
            <a:r>
              <a:rPr lang="tr-TR" b="1" dirty="0" err="1"/>
              <a:t>simplex</a:t>
            </a:r>
            <a:r>
              <a:rPr lang="tr-TR" b="1" dirty="0"/>
              <a:t> virüsü (HSV)</a:t>
            </a:r>
          </a:p>
          <a:p>
            <a:pPr lvl="1"/>
            <a:r>
              <a:rPr lang="tr-TR" dirty="0"/>
              <a:t>Özellikle primer enfeksiyonda foliküler konjonktivite neden olabilir</a:t>
            </a:r>
          </a:p>
          <a:p>
            <a:pPr lvl="1"/>
            <a:r>
              <a:rPr lang="tr-TR" dirty="0"/>
              <a:t>Bu genelde </a:t>
            </a:r>
            <a:r>
              <a:rPr lang="tr-TR" dirty="0" err="1"/>
              <a:t>ünilateraldir</a:t>
            </a:r>
            <a:r>
              <a:rPr lang="tr-TR" dirty="0"/>
              <a:t> ve genelde cilt vezikülleri vardır</a:t>
            </a:r>
          </a:p>
          <a:p>
            <a:r>
              <a:rPr lang="tr-TR" b="1" dirty="0"/>
              <a:t>Sistemik viral enfeksiyonlar</a:t>
            </a:r>
            <a:r>
              <a:rPr lang="tr-TR" dirty="0"/>
              <a:t>, </a:t>
            </a:r>
          </a:p>
          <a:p>
            <a:pPr lvl="1"/>
            <a:r>
              <a:rPr lang="tr-TR" dirty="0"/>
              <a:t>Çocuklukta sık görülenler, su çiçeği, kızamık, kabakulak gibi enfeksiyonlarla İlişkili foliküler konjonktivit görülebilir</a:t>
            </a:r>
          </a:p>
          <a:p>
            <a:r>
              <a:rPr lang="tr-TR" b="1" dirty="0" err="1"/>
              <a:t>Molluscum</a:t>
            </a:r>
            <a:r>
              <a:rPr lang="tr-TR" b="1" dirty="0"/>
              <a:t> </a:t>
            </a:r>
            <a:r>
              <a:rPr lang="tr-TR" b="1" dirty="0" err="1"/>
              <a:t>contagiosum</a:t>
            </a:r>
            <a:r>
              <a:rPr lang="tr-TR" b="1" dirty="0"/>
              <a:t> </a:t>
            </a:r>
          </a:p>
          <a:p>
            <a:pPr lvl="1"/>
            <a:r>
              <a:rPr lang="tr-TR" dirty="0"/>
              <a:t>İnsana özgü çift sarmallı DNA </a:t>
            </a:r>
            <a:r>
              <a:rPr lang="tr-TR" dirty="0" err="1"/>
              <a:t>pox</a:t>
            </a:r>
            <a:r>
              <a:rPr lang="tr-TR" dirty="0"/>
              <a:t> virüsünün neden olduğu cilt enfeksiyonudur ve tipik olarak sağlıklı çocukları etkiler, en yüksek insidans 2-4 yaş arasıdır.</a:t>
            </a:r>
          </a:p>
          <a:p>
            <a:pPr lvl="1"/>
            <a:r>
              <a:rPr lang="tr-TR" dirty="0"/>
              <a:t>Bulaşma teması takiben </a:t>
            </a:r>
            <a:r>
              <a:rPr lang="tr-TR" dirty="0" err="1"/>
              <a:t>otoinokülasyon</a:t>
            </a:r>
            <a:r>
              <a:rPr lang="tr-TR" dirty="0"/>
              <a:t> şeklindedir</a:t>
            </a:r>
          </a:p>
          <a:p>
            <a:pPr lvl="1"/>
            <a:r>
              <a:rPr lang="tr-TR" dirty="0"/>
              <a:t>Kronik tek taraflı oküler irritasyon ve hafif akıntı tipiktir</a:t>
            </a:r>
          </a:p>
          <a:p>
            <a:pPr lvl="1"/>
            <a:r>
              <a:rPr lang="tr-TR" dirty="0"/>
              <a:t>Kronik konjonktiviti olan hastalarda </a:t>
            </a:r>
            <a:r>
              <a:rPr lang="tr-TR" dirty="0" err="1"/>
              <a:t>molluscum</a:t>
            </a:r>
            <a:r>
              <a:rPr lang="tr-TR" dirty="0"/>
              <a:t> lezyonunu atlamamak için kirpik çizgisi dikkatli bir şekilde muayene edilmelidir.</a:t>
            </a:r>
          </a:p>
        </p:txBody>
      </p:sp>
    </p:spTree>
    <p:extLst>
      <p:ext uri="{BB962C8B-B14F-4D97-AF65-F5344CB8AC3E}">
        <p14:creationId xmlns:p14="http://schemas.microsoft.com/office/powerpoint/2010/main" val="2902542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3FE88030-D53B-091C-3472-AF234C202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972" y="439494"/>
            <a:ext cx="8992056" cy="5979012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952A314-D1F4-FC52-37D6-632F9AD6A0EF}"/>
              </a:ext>
            </a:extLst>
          </p:cNvPr>
          <p:cNvSpPr txBox="1"/>
          <p:nvPr/>
        </p:nvSpPr>
        <p:spPr>
          <a:xfrm>
            <a:off x="0" y="6581001"/>
            <a:ext cx="10619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Date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Viral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Conjonctivitis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https://www.uptodate.com/contents/image?imageKey=PC%2F56481&amp;topicKey=PC%2F6907&amp;source=see_link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2057911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98D422-524A-F6E9-A30B-075D9FBA6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7896"/>
            <a:ext cx="10515600" cy="5289067"/>
          </a:xfrm>
        </p:spPr>
        <p:txBody>
          <a:bodyPr/>
          <a:lstStyle/>
          <a:p>
            <a:r>
              <a:rPr lang="tr-TR" dirty="0"/>
              <a:t>Oküler enfeksiyon en az yedi gün boyunca bulaşıcı olduğundan, hastalara semptomların başlamasından sonra en az bir hafta boyunca başka kişilerle doğrudan temastan kaçınmaları talimatı verilmelidir</a:t>
            </a:r>
          </a:p>
          <a:p>
            <a:endParaRPr lang="tr-TR" dirty="0"/>
          </a:p>
          <a:p>
            <a:r>
              <a:rPr lang="tr-TR" dirty="0"/>
              <a:t>Tedavi destekleyicidir. Soğuk kompresler ve topikal vazokonstriktörler semptomatik rahatlama sağlayabilir</a:t>
            </a:r>
          </a:p>
          <a:p>
            <a:endParaRPr lang="tr-TR" dirty="0"/>
          </a:p>
          <a:p>
            <a:r>
              <a:rPr lang="tr-TR" dirty="0"/>
              <a:t>Topikal antibiyotikler nadiren gereklidir, çünkü sekonder bakteriyel enfeksiyon nadirdir</a:t>
            </a:r>
          </a:p>
        </p:txBody>
      </p:sp>
    </p:spTree>
    <p:extLst>
      <p:ext uri="{BB962C8B-B14F-4D97-AF65-F5344CB8AC3E}">
        <p14:creationId xmlns:p14="http://schemas.microsoft.com/office/powerpoint/2010/main" val="2834645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3811A4-3B84-AEBE-D129-99745BA8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Kırmızı Göz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8F9DFE-527D-E77A-879D-4E297B97E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Aile hekimlerinin sık karşılaştığı bir durumdur.</a:t>
            </a:r>
          </a:p>
          <a:p>
            <a:endParaRPr lang="tr-TR" dirty="0"/>
          </a:p>
          <a:p>
            <a:r>
              <a:rPr lang="tr-TR" dirty="0"/>
              <a:t>Genellikle, konjonktivit veya </a:t>
            </a:r>
            <a:r>
              <a:rPr lang="tr-TR" dirty="0" err="1"/>
              <a:t>subkonjonktival</a:t>
            </a:r>
            <a:r>
              <a:rPr lang="tr-TR" dirty="0"/>
              <a:t> kanama gibi basit bir </a:t>
            </a:r>
            <a:r>
              <a:rPr lang="tr-TR" dirty="0" err="1"/>
              <a:t>bozuklukdur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Bununla birlikte kırmızı göz, </a:t>
            </a:r>
            <a:r>
              <a:rPr lang="tr-TR" dirty="0" err="1"/>
              <a:t>iritis</a:t>
            </a:r>
            <a:r>
              <a:rPr lang="tr-TR" dirty="0"/>
              <a:t>, akut açı-kapanması </a:t>
            </a:r>
            <a:r>
              <a:rPr lang="tr-TR" dirty="0" err="1"/>
              <a:t>glukomu</a:t>
            </a:r>
            <a:r>
              <a:rPr lang="tr-TR" dirty="0"/>
              <a:t>, </a:t>
            </a:r>
            <a:r>
              <a:rPr lang="tr-TR" dirty="0" err="1"/>
              <a:t>oftalmia</a:t>
            </a:r>
            <a:r>
              <a:rPr lang="tr-TR" dirty="0"/>
              <a:t> </a:t>
            </a:r>
            <a:r>
              <a:rPr lang="tr-TR" dirty="0" err="1"/>
              <a:t>neonatarum</a:t>
            </a:r>
            <a:r>
              <a:rPr lang="tr-TR" dirty="0"/>
              <a:t> gibi daha şiddetli bir bozukluğun semptomu da olabilir.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0067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0E1E90-8701-38F1-2543-C881487F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5130"/>
            <a:ext cx="10515600" cy="5381833"/>
          </a:xfrm>
        </p:spPr>
        <p:txBody>
          <a:bodyPr>
            <a:normAutofit/>
          </a:bodyPr>
          <a:lstStyle/>
          <a:p>
            <a:r>
              <a:rPr lang="tr-TR" b="0" i="0" dirty="0">
                <a:solidFill>
                  <a:srgbClr val="09142A"/>
                </a:solidFill>
                <a:effectLst/>
              </a:rPr>
              <a:t>Herpes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simpleks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virüsü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keratokonjonktiviti</a:t>
            </a:r>
            <a:r>
              <a:rPr lang="tr-TR" b="0" i="0" dirty="0">
                <a:solidFill>
                  <a:srgbClr val="09142A"/>
                </a:solidFill>
                <a:effectLst/>
              </a:rPr>
              <a:t>, oküler adenovirüs enfeksiyonunun kliniğini taklit edebilir. </a:t>
            </a:r>
          </a:p>
          <a:p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Bu tür hastalarda topikal kortikosteroid tedavisi, kontrolsüz virüs çoğalmasının bir sonucu olarak ciddi oküler komplikasyonlara yol açabilir. </a:t>
            </a:r>
          </a:p>
          <a:p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Bu nedenle topikal kortikosteroidler, bir göz doktorunun yönlendirmesi olmadıkça enfeksiyöz konjonktivit tedavisinde kullanılmamalıdır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2850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31E6EA-4003-F735-305B-31BAFDFA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Alerjik Konjonktivit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7E3C2A-2868-1C17-210D-467AD0051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3600" dirty="0"/>
          </a:p>
          <a:p>
            <a:r>
              <a:rPr lang="tr-TR" sz="3600" dirty="0"/>
              <a:t>1. Mevsimsel ve yıl boyu süren Konjonktivit</a:t>
            </a:r>
          </a:p>
          <a:p>
            <a:endParaRPr lang="tr-TR" sz="3600" dirty="0"/>
          </a:p>
          <a:p>
            <a:r>
              <a:rPr lang="tr-TR" sz="3600" dirty="0"/>
              <a:t>2. </a:t>
            </a:r>
            <a:r>
              <a:rPr lang="tr-TR" sz="3600" dirty="0" err="1"/>
              <a:t>Vernal</a:t>
            </a:r>
            <a:r>
              <a:rPr lang="tr-TR" sz="3600" dirty="0"/>
              <a:t> </a:t>
            </a:r>
            <a:r>
              <a:rPr lang="tr-TR" sz="3600" dirty="0" err="1"/>
              <a:t>Keratokonjonktivit</a:t>
            </a:r>
            <a:endParaRPr lang="tr-TR" sz="3600" dirty="0"/>
          </a:p>
          <a:p>
            <a:endParaRPr lang="tr-TR" sz="3600" dirty="0"/>
          </a:p>
          <a:p>
            <a:r>
              <a:rPr lang="tr-TR" sz="3600" dirty="0"/>
              <a:t>3. Atopik </a:t>
            </a:r>
            <a:r>
              <a:rPr lang="tr-TR" sz="3600" dirty="0" err="1"/>
              <a:t>Keratokonjoktivit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893249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98B305-E433-34D5-1C14-7224C9C2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Mevsimsel ve Yıl boyu süren Konjonktivit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71DEE7-3738-68AD-4CA1-7FCE7AEE8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dirty="0"/>
          </a:p>
          <a:p>
            <a:r>
              <a:rPr lang="tr-TR" b="1" dirty="0"/>
              <a:t>Mevsimsel alerjik konjonktivit </a:t>
            </a:r>
            <a:r>
              <a:rPr lang="tr-TR" dirty="0"/>
              <a:t>('saman nezlesi gözleri'), İlkbahar ve yazın kötüleşen tipi en sık gözükür. Spesifik alerjen coğrafik lokalizasyona göre değişse de en sık gözüken alerjenler ağaç ve çimen polenleridir. </a:t>
            </a:r>
          </a:p>
          <a:p>
            <a:endParaRPr lang="tr-TR" b="1" dirty="0"/>
          </a:p>
          <a:p>
            <a:r>
              <a:rPr lang="tr-TR" b="1" dirty="0"/>
              <a:t>Yıl boyu süren alerjik konjonktivit </a:t>
            </a:r>
            <a:r>
              <a:rPr lang="tr-TR" dirty="0"/>
              <a:t>yıl boyu semptomlara neden olsa da ev tozu akarlarına, hayvan kepeği ve </a:t>
            </a:r>
            <a:r>
              <a:rPr lang="tr-TR" dirty="0" err="1"/>
              <a:t>fungal</a:t>
            </a:r>
            <a:r>
              <a:rPr lang="tr-TR" dirty="0"/>
              <a:t> alerjenlere bağlı olarak genelde sonbaharda kötüleşir. Daha seyrek görülür ve mevsimsel forma göre daha hafif seyreder.</a:t>
            </a:r>
          </a:p>
        </p:txBody>
      </p:sp>
    </p:spTree>
    <p:extLst>
      <p:ext uri="{BB962C8B-B14F-4D97-AF65-F5344CB8AC3E}">
        <p14:creationId xmlns:p14="http://schemas.microsoft.com/office/powerpoint/2010/main" val="1751035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A65A89-E95E-DA04-1530-668F444F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40D1AD-9432-9006-5716-330E7ED6A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Semptomlar,</a:t>
            </a:r>
            <a:r>
              <a:rPr lang="tr-TR" dirty="0"/>
              <a:t> Hapşırma ve burun akıntısının da eşlik ettiği geçici akut veya </a:t>
            </a:r>
            <a:r>
              <a:rPr lang="tr-TR" dirty="0" err="1"/>
              <a:t>subakut</a:t>
            </a:r>
            <a:r>
              <a:rPr lang="tr-TR" dirty="0"/>
              <a:t> kızarıklık, sulanma ve kaşınma </a:t>
            </a:r>
          </a:p>
          <a:p>
            <a:endParaRPr lang="tr-TR" dirty="0"/>
          </a:p>
          <a:p>
            <a:r>
              <a:rPr lang="tr-TR" b="1" dirty="0"/>
              <a:t>Bulgular,</a:t>
            </a:r>
            <a:r>
              <a:rPr lang="tr-TR" dirty="0"/>
              <a:t> Görme normal. Görece olarak hafif papiller reaksiyon, değişken </a:t>
            </a:r>
            <a:r>
              <a:rPr lang="tr-TR" dirty="0" err="1"/>
              <a:t>kemozis</a:t>
            </a:r>
            <a:r>
              <a:rPr lang="tr-TR" dirty="0"/>
              <a:t> ve kapak ödemi</a:t>
            </a:r>
          </a:p>
          <a:p>
            <a:endParaRPr lang="tr-TR" dirty="0"/>
          </a:p>
          <a:p>
            <a:r>
              <a:rPr lang="tr-TR" b="1" dirty="0"/>
              <a:t>Tetkik, </a:t>
            </a:r>
            <a:r>
              <a:rPr lang="tr-TR" dirty="0"/>
              <a:t>konjonktiva kazıntıları aktif olguların çoğunda </a:t>
            </a:r>
            <a:r>
              <a:rPr lang="tr-TR" dirty="0" err="1"/>
              <a:t>eosinofillerin</a:t>
            </a:r>
            <a:r>
              <a:rPr lang="tr-TR" dirty="0"/>
              <a:t> varlığını gösterse de genelde tetkik yapılmaz bir alerjen için teste nadiren İhtiyaç duyulur.</a:t>
            </a:r>
          </a:p>
        </p:txBody>
      </p:sp>
    </p:spTree>
    <p:extLst>
      <p:ext uri="{BB962C8B-B14F-4D97-AF65-F5344CB8AC3E}">
        <p14:creationId xmlns:p14="http://schemas.microsoft.com/office/powerpoint/2010/main" val="252257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D88515-8B26-EBA4-219A-A0B424A1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618577-25DB-E19A-4E2D-C9FC1201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200" b="1" dirty="0"/>
              <a:t>Suni gözyaşları</a:t>
            </a:r>
            <a:r>
              <a:rPr lang="tr-TR" sz="2200" dirty="0"/>
              <a:t> hafif vakalar için</a:t>
            </a:r>
          </a:p>
          <a:p>
            <a:r>
              <a:rPr lang="tr-TR" sz="2200" b="1" dirty="0" err="1"/>
              <a:t>Mast</a:t>
            </a:r>
            <a:r>
              <a:rPr lang="tr-TR" sz="2200" b="1" dirty="0"/>
              <a:t> hücresi stabilizatörleri </a:t>
            </a:r>
            <a:r>
              <a:rPr lang="tr-TR" sz="2200" dirty="0"/>
              <a:t>(</a:t>
            </a:r>
            <a:r>
              <a:rPr lang="tr-TR" sz="2200" dirty="0" err="1"/>
              <a:t>Örn</a:t>
            </a:r>
            <a:r>
              <a:rPr lang="tr-TR" sz="2200" dirty="0"/>
              <a:t>. sodyum </a:t>
            </a:r>
            <a:r>
              <a:rPr lang="tr-TR" sz="2200" dirty="0" err="1"/>
              <a:t>kromoglikat</a:t>
            </a:r>
            <a:r>
              <a:rPr lang="tr-TR" sz="2200" dirty="0"/>
              <a:t>, </a:t>
            </a:r>
            <a:r>
              <a:rPr lang="tr-TR" sz="2200" dirty="0" err="1"/>
              <a:t>nedokromil</a:t>
            </a:r>
            <a:r>
              <a:rPr lang="tr-TR" sz="2200" dirty="0"/>
              <a:t> sodyum, </a:t>
            </a:r>
            <a:r>
              <a:rPr lang="tr-TR" sz="2200" dirty="0" err="1"/>
              <a:t>lodoksamid</a:t>
            </a:r>
            <a:r>
              <a:rPr lang="tr-TR" sz="2200" dirty="0"/>
              <a:t>) maksimum etkilerinin ortaya çıkması İçin birkaç gün geçmesi gerekir, fakat gerektiğinde uzun dönem (</a:t>
            </a:r>
            <a:r>
              <a:rPr lang="tr-TR" sz="2200" dirty="0" err="1"/>
              <a:t>lodoksamid</a:t>
            </a:r>
            <a:r>
              <a:rPr lang="tr-TR" sz="2200" dirty="0"/>
              <a:t> hariç) kullanım için uygundurlar</a:t>
            </a:r>
          </a:p>
          <a:p>
            <a:r>
              <a:rPr lang="tr-TR" sz="2200" b="1" dirty="0"/>
              <a:t>Topikal </a:t>
            </a:r>
            <a:r>
              <a:rPr lang="tr-TR" sz="2200" b="1" dirty="0" err="1"/>
              <a:t>antihistaminikIer</a:t>
            </a:r>
            <a:r>
              <a:rPr lang="tr-TR" sz="2200" dirty="0"/>
              <a:t> (</a:t>
            </a:r>
            <a:r>
              <a:rPr lang="tr-TR" sz="2200" dirty="0" err="1"/>
              <a:t>Örn</a:t>
            </a:r>
            <a:r>
              <a:rPr lang="tr-TR" sz="2200" dirty="0"/>
              <a:t>. </a:t>
            </a:r>
            <a:r>
              <a:rPr lang="tr-TR" sz="2200" dirty="0" err="1"/>
              <a:t>emedastin</a:t>
            </a:r>
            <a:r>
              <a:rPr lang="tr-TR" sz="2200" dirty="0"/>
              <a:t>, </a:t>
            </a:r>
            <a:r>
              <a:rPr lang="tr-TR" sz="2200" dirty="0" err="1"/>
              <a:t>epinastin</a:t>
            </a:r>
            <a:r>
              <a:rPr lang="tr-TR" sz="2200" dirty="0"/>
              <a:t>, </a:t>
            </a:r>
            <a:r>
              <a:rPr lang="tr-TR" sz="2200" dirty="0" err="1"/>
              <a:t>levokabastin</a:t>
            </a:r>
            <a:r>
              <a:rPr lang="tr-TR" sz="2200" dirty="0"/>
              <a:t>, </a:t>
            </a:r>
            <a:r>
              <a:rPr lang="tr-TR" sz="2200" dirty="0" err="1"/>
              <a:t>bepotastin</a:t>
            </a:r>
            <a:r>
              <a:rPr lang="tr-TR" sz="2200" dirty="0"/>
              <a:t>) semptomatik alevlenmelerde kullanılabilir ve </a:t>
            </a:r>
            <a:r>
              <a:rPr lang="tr-TR" sz="2200" dirty="0" err="1"/>
              <a:t>mast</a:t>
            </a:r>
            <a:r>
              <a:rPr lang="tr-TR" sz="2200" dirty="0"/>
              <a:t> hücresi stabilizatörleri kadar etkilidir</a:t>
            </a:r>
          </a:p>
          <a:p>
            <a:r>
              <a:rPr lang="tr-TR" sz="2200" b="1" dirty="0"/>
              <a:t>Çift etkili antihistaminikler ve </a:t>
            </a:r>
            <a:r>
              <a:rPr lang="tr-TR" sz="2200" b="1" dirty="0" err="1"/>
              <a:t>mast</a:t>
            </a:r>
            <a:r>
              <a:rPr lang="tr-TR" sz="2200" b="1" dirty="0"/>
              <a:t> hücresi </a:t>
            </a:r>
            <a:r>
              <a:rPr lang="tr-TR" sz="2200" b="1" dirty="0" err="1"/>
              <a:t>stabilizatörIeri</a:t>
            </a:r>
            <a:r>
              <a:rPr lang="tr-TR" sz="2200" b="1" dirty="0"/>
              <a:t> </a:t>
            </a:r>
            <a:r>
              <a:rPr lang="tr-TR" sz="2200" dirty="0"/>
              <a:t>(</a:t>
            </a:r>
            <a:r>
              <a:rPr lang="tr-TR" sz="2200" dirty="0" err="1"/>
              <a:t>Örn</a:t>
            </a:r>
            <a:r>
              <a:rPr lang="tr-TR" sz="2200" dirty="0"/>
              <a:t>. </a:t>
            </a:r>
            <a:r>
              <a:rPr lang="tr-TR" sz="2200" dirty="0" err="1"/>
              <a:t>azelastin</a:t>
            </a:r>
            <a:r>
              <a:rPr lang="tr-TR" sz="2200" dirty="0"/>
              <a:t>, </a:t>
            </a:r>
            <a:r>
              <a:rPr lang="tr-TR" sz="2200" dirty="0" err="1"/>
              <a:t>ketotifen</a:t>
            </a:r>
            <a:r>
              <a:rPr lang="tr-TR" sz="2200" dirty="0"/>
              <a:t>, </a:t>
            </a:r>
            <a:r>
              <a:rPr lang="tr-TR" sz="2200" dirty="0" err="1"/>
              <a:t>olopatadin</a:t>
            </a:r>
            <a:r>
              <a:rPr lang="tr-TR" sz="2200" dirty="0"/>
              <a:t>) etkileri hızlı başlar ve genelde alevlenmelerde çok etkilidirler</a:t>
            </a:r>
          </a:p>
          <a:p>
            <a:r>
              <a:rPr lang="tr-TR" sz="2200" b="1" dirty="0" err="1"/>
              <a:t>Non</a:t>
            </a:r>
            <a:r>
              <a:rPr lang="tr-TR" sz="2200" b="1" dirty="0"/>
              <a:t>-steroid anti inflamatuar preparatlar </a:t>
            </a:r>
            <a:r>
              <a:rPr lang="tr-TR" sz="2200" dirty="0"/>
              <a:t>(</a:t>
            </a:r>
            <a:r>
              <a:rPr lang="tr-TR" sz="2200" dirty="0" err="1"/>
              <a:t>örn</a:t>
            </a:r>
            <a:r>
              <a:rPr lang="tr-TR" sz="2200" dirty="0"/>
              <a:t>. diklofenak) semptomatik rahatlama sağlayabilir fakat nadiren kullanılırlar</a:t>
            </a:r>
          </a:p>
          <a:p>
            <a:r>
              <a:rPr lang="tr-TR" sz="2200" b="1" dirty="0"/>
              <a:t>Topikal steroidler </a:t>
            </a:r>
            <a:r>
              <a:rPr lang="tr-TR" sz="2200" dirty="0"/>
              <a:t>etkilidir fakat nadiren gereklidir</a:t>
            </a:r>
          </a:p>
          <a:p>
            <a:r>
              <a:rPr lang="tr-TR" sz="2200" b="1" dirty="0"/>
              <a:t>Oral antihistaminikler </a:t>
            </a:r>
            <a:r>
              <a:rPr lang="tr-TR" sz="2200" dirty="0"/>
              <a:t>şiddetli olgular için </a:t>
            </a:r>
            <a:r>
              <a:rPr lang="tr-TR" sz="2200" dirty="0" err="1"/>
              <a:t>endikedir</a:t>
            </a:r>
            <a:endParaRPr lang="tr-TR" sz="22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2D4ED8-C6A1-D9E4-C356-E323DAF23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7" t="7439" r="25362" b="11306"/>
          <a:stretch/>
        </p:blipFill>
        <p:spPr>
          <a:xfrm>
            <a:off x="7376932" y="439627"/>
            <a:ext cx="697110" cy="172940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0608907-EDD7-D53D-FFEB-9A871313D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9" t="6000" r="32522" b="6812"/>
          <a:stretch/>
        </p:blipFill>
        <p:spPr>
          <a:xfrm>
            <a:off x="8426443" y="385866"/>
            <a:ext cx="869303" cy="172940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C846F50-60B9-ED6E-D841-BDCE929F8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5" t="8915" r="30105" b="8645"/>
          <a:stretch/>
        </p:blipFill>
        <p:spPr>
          <a:xfrm>
            <a:off x="9648147" y="329543"/>
            <a:ext cx="893289" cy="184205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1DCD92B-589D-80E0-1FF7-62FAF79C8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708" y="5223668"/>
            <a:ext cx="1036165" cy="149606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05D73F1-5707-4EB0-B1BA-5A3479DE9D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79" t="4507" r="38054" b="4195"/>
          <a:stretch/>
        </p:blipFill>
        <p:spPr>
          <a:xfrm>
            <a:off x="8426443" y="5223668"/>
            <a:ext cx="599306" cy="149606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7BE75BC-D29F-E78A-2034-029BBBEA92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13" t="7899" r="47609" b="6159"/>
          <a:stretch/>
        </p:blipFill>
        <p:spPr>
          <a:xfrm>
            <a:off x="10893837" y="385866"/>
            <a:ext cx="885304" cy="184205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BC84E9F-9798-35C8-FE3E-BF78CA7C40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79" t="12077" r="23605" b="11980"/>
          <a:stretch/>
        </p:blipFill>
        <p:spPr>
          <a:xfrm>
            <a:off x="5688542" y="385866"/>
            <a:ext cx="1263049" cy="18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44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9DF9DC-C7C6-AFB8-836B-E3821369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err="1"/>
              <a:t>Vernal</a:t>
            </a:r>
            <a:r>
              <a:rPr lang="tr-TR" sz="4000" b="1" dirty="0"/>
              <a:t> </a:t>
            </a:r>
            <a:r>
              <a:rPr lang="tr-TR" sz="4000" b="1" dirty="0" err="1"/>
              <a:t>Keratokonjonktivit</a:t>
            </a:r>
            <a:endParaRPr lang="tr-TR" sz="40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4C9F17-35CC-647F-84D1-0E376D324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/>
              <a:t>IgE</a:t>
            </a:r>
            <a:r>
              <a:rPr lang="tr-TR" dirty="0"/>
              <a:t> ve hücre aracılı immün reaksiyonun önemli rol oynadığı </a:t>
            </a:r>
            <a:r>
              <a:rPr lang="tr-TR" dirty="0" err="1"/>
              <a:t>rekürren</a:t>
            </a:r>
            <a:r>
              <a:rPr lang="tr-TR" dirty="0"/>
              <a:t> bilateral hastalıktır. </a:t>
            </a:r>
          </a:p>
          <a:p>
            <a:r>
              <a:rPr lang="tr-TR" dirty="0"/>
              <a:t>Genelde erkek çocukları etkiler ve başlangıç yaşı 5 tir. </a:t>
            </a:r>
          </a:p>
          <a:p>
            <a:r>
              <a:rPr lang="tr-TR" dirty="0"/>
              <a:t>Olguların %95'inde onlu yaşların sonuna doğru remisyon olur, geri kalanların çoğu ise atopik </a:t>
            </a:r>
            <a:r>
              <a:rPr lang="tr-TR" dirty="0" err="1"/>
              <a:t>keratokonjonktivite</a:t>
            </a:r>
            <a:r>
              <a:rPr lang="tr-TR" dirty="0"/>
              <a:t> dönüşür. </a:t>
            </a:r>
          </a:p>
          <a:p>
            <a:r>
              <a:rPr lang="tr-TR" dirty="0"/>
              <a:t>VKK ılıman kuşakta nadirdir, fakat Akdeniz, Sahra Altı Afrika ve Orta Doğu gibi sıcak kuru iklimlerde daha sıktır. </a:t>
            </a:r>
          </a:p>
          <a:p>
            <a:r>
              <a:rPr lang="tr-TR" dirty="0"/>
              <a:t>Ilıman kuşakta olguların %90'ında astım ve egzama gibi diğer atopik durumlar vardır ve 2/3'ünde </a:t>
            </a:r>
            <a:r>
              <a:rPr lang="tr-TR" dirty="0" err="1"/>
              <a:t>atopi</a:t>
            </a:r>
            <a:r>
              <a:rPr lang="tr-TR" dirty="0"/>
              <a:t> hikayesi vardır. </a:t>
            </a:r>
          </a:p>
          <a:p>
            <a:r>
              <a:rPr lang="tr-TR" dirty="0"/>
              <a:t>Yıl boyu hafif semptomlar olabilse de VKK genelde mevsimsel olarak ortaya çıkar en yüksek insidans ilk baharın sonunda doğru ve yazdır.</a:t>
            </a:r>
          </a:p>
        </p:txBody>
      </p:sp>
    </p:spTree>
    <p:extLst>
      <p:ext uri="{BB962C8B-B14F-4D97-AF65-F5344CB8AC3E}">
        <p14:creationId xmlns:p14="http://schemas.microsoft.com/office/powerpoint/2010/main" val="2930663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A1EA0A-E72D-10AF-177F-B8E92FA4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Sınıflandırma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698546-0ACC-F0EA-3721-34B66B7AA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Palpebral VKK </a:t>
            </a:r>
            <a:r>
              <a:rPr lang="tr-TR" dirty="0"/>
              <a:t>primer olarak üst </a:t>
            </a:r>
            <a:r>
              <a:rPr lang="tr-TR" dirty="0" err="1"/>
              <a:t>tarsal</a:t>
            </a:r>
            <a:r>
              <a:rPr lang="tr-TR" dirty="0"/>
              <a:t> konjonktivayı tutar. </a:t>
            </a:r>
            <a:r>
              <a:rPr lang="tr-TR" dirty="0" err="1"/>
              <a:t>İnflame</a:t>
            </a:r>
            <a:r>
              <a:rPr lang="tr-TR" dirty="0"/>
              <a:t> konjonktiva ve kornea epitelinin yakın teması nedeniyle belirgin kornea hastalığı eşlik edebilir.</a:t>
            </a:r>
          </a:p>
          <a:p>
            <a:endParaRPr lang="tr-TR" b="1" dirty="0"/>
          </a:p>
          <a:p>
            <a:r>
              <a:rPr lang="tr-TR" b="1" dirty="0" err="1"/>
              <a:t>Limbal</a:t>
            </a:r>
            <a:r>
              <a:rPr lang="tr-TR" b="1" dirty="0"/>
              <a:t> hastalık </a:t>
            </a:r>
            <a:r>
              <a:rPr lang="tr-TR" dirty="0"/>
              <a:t>tipik olarak siyahileri ve </a:t>
            </a:r>
            <a:r>
              <a:rPr lang="tr-TR" dirty="0" err="1"/>
              <a:t>asyalıları</a:t>
            </a:r>
            <a:r>
              <a:rPr lang="tr-TR" dirty="0"/>
              <a:t> etkiler.</a:t>
            </a:r>
          </a:p>
          <a:p>
            <a:endParaRPr lang="tr-TR" b="1" dirty="0"/>
          </a:p>
          <a:p>
            <a:r>
              <a:rPr lang="tr-TR" b="1" dirty="0" err="1"/>
              <a:t>Mikst</a:t>
            </a:r>
            <a:r>
              <a:rPr lang="tr-TR" b="1" dirty="0"/>
              <a:t> VKK </a:t>
            </a:r>
            <a:r>
              <a:rPr lang="tr-TR" dirty="0"/>
              <a:t>palpebral ve </a:t>
            </a:r>
            <a:r>
              <a:rPr lang="tr-TR" dirty="0" err="1"/>
              <a:t>limbal</a:t>
            </a:r>
            <a:r>
              <a:rPr lang="tr-TR" dirty="0"/>
              <a:t> hastalığın özelliklerine sahiptir.</a:t>
            </a:r>
          </a:p>
        </p:txBody>
      </p:sp>
    </p:spTree>
    <p:extLst>
      <p:ext uri="{BB962C8B-B14F-4D97-AF65-F5344CB8AC3E}">
        <p14:creationId xmlns:p14="http://schemas.microsoft.com/office/powerpoint/2010/main" val="24983437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7B0C639-B150-F67F-86EE-23788AADC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976" y="137039"/>
            <a:ext cx="8237472" cy="6583921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CA66474-D2FF-61BE-736D-E9DB5C4F7CB3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s182</a:t>
            </a:r>
          </a:p>
        </p:txBody>
      </p:sp>
    </p:spTree>
    <p:extLst>
      <p:ext uri="{BB962C8B-B14F-4D97-AF65-F5344CB8AC3E}">
        <p14:creationId xmlns:p14="http://schemas.microsoft.com/office/powerpoint/2010/main" val="688476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990F297-5725-C653-8104-54895257E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967" y="192342"/>
            <a:ext cx="7846765" cy="3213438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B6089F5-A585-E378-2370-BC5943D3480C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s182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2D819B2-9A13-C560-63D3-4281EDD5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267" y="3356244"/>
            <a:ext cx="7903465" cy="32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5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908455-9213-89D5-02EA-FD23CCF2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Atopik </a:t>
            </a:r>
            <a:r>
              <a:rPr lang="tr-TR" sz="4000" b="1" dirty="0" err="1"/>
              <a:t>Keratokonjoktivit</a:t>
            </a:r>
            <a:endParaRPr lang="tr-TR" sz="40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01E62B-751E-B2DD-33D8-B42636A30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Uzun süren atopik dermatit (</a:t>
            </a:r>
            <a:r>
              <a:rPr lang="tr-TR" dirty="0" err="1"/>
              <a:t>egzema</a:t>
            </a:r>
            <a:r>
              <a:rPr lang="tr-TR" dirty="0"/>
              <a:t>) sonrası erişkinlikte (en yüksek insidans 30-50 yaş) ortaya çıkan nadir görülen bilateral bir hastalıktır. </a:t>
            </a:r>
          </a:p>
          <a:p>
            <a:r>
              <a:rPr lang="tr-TR" dirty="0"/>
              <a:t>Bu hastalarda özellikle astım çok sıktır</a:t>
            </a:r>
          </a:p>
          <a:p>
            <a:r>
              <a:rPr lang="tr-TR" dirty="0"/>
              <a:t>Yaklaşık %5'i çocukluğunda VKK geçirmiştir</a:t>
            </a:r>
          </a:p>
          <a:p>
            <a:r>
              <a:rPr lang="tr-TR" dirty="0"/>
              <a:t>Cinsiyet farkı yoktur</a:t>
            </a:r>
          </a:p>
          <a:p>
            <a:r>
              <a:rPr lang="tr-TR" dirty="0"/>
              <a:t>AKK kronik ve </a:t>
            </a:r>
            <a:r>
              <a:rPr lang="tr-TR" dirty="0" err="1"/>
              <a:t>remisyonsuzdur</a:t>
            </a:r>
            <a:r>
              <a:rPr lang="tr-TR" dirty="0"/>
              <a:t>, düzelme beklentisi görece olarak düşüktür ve görme kaybı ihtimali yüksektir</a:t>
            </a:r>
          </a:p>
          <a:p>
            <a:r>
              <a:rPr lang="tr-TR" dirty="0"/>
              <a:t>VKK genelde mevsimselken ve ilkbaharda kötüleşirken AKK yıl boyu devam eder ve kışın kötüleşir</a:t>
            </a:r>
          </a:p>
          <a:p>
            <a:r>
              <a:rPr lang="tr-TR" dirty="0"/>
              <a:t>Hastalar çok çeşitli hava kaynaklı alerjenlere karşı duyarlıdır</a:t>
            </a:r>
          </a:p>
        </p:txBody>
      </p:sp>
    </p:spTree>
    <p:extLst>
      <p:ext uri="{BB962C8B-B14F-4D97-AF65-F5344CB8AC3E}">
        <p14:creationId xmlns:p14="http://schemas.microsoft.com/office/powerpoint/2010/main" val="10404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822459AB-390B-5A2A-B027-BB70460E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Kırmızı Göz Nedenleri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3FA921EA-9FB8-9D54-2853-880D5E96F3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b="1" dirty="0"/>
              <a:t>İyi huylu durumlar</a:t>
            </a:r>
          </a:p>
          <a:p>
            <a:r>
              <a:rPr lang="tr-TR" dirty="0">
                <a:latin typeface="+mj-lt"/>
              </a:rPr>
              <a:t>Arpacık</a:t>
            </a:r>
          </a:p>
          <a:p>
            <a:r>
              <a:rPr lang="tr-TR" dirty="0" err="1">
                <a:latin typeface="+mj-lt"/>
              </a:rPr>
              <a:t>Şalazyon</a:t>
            </a:r>
            <a:endParaRPr lang="tr-TR" dirty="0">
              <a:latin typeface="+mj-lt"/>
            </a:endParaRPr>
          </a:p>
          <a:p>
            <a:r>
              <a:rPr lang="tr-TR" dirty="0" err="1">
                <a:latin typeface="+mj-lt"/>
              </a:rPr>
              <a:t>Blefarit</a:t>
            </a:r>
            <a:endParaRPr lang="tr-TR" dirty="0">
              <a:latin typeface="+mj-lt"/>
            </a:endParaRPr>
          </a:p>
          <a:p>
            <a:r>
              <a:rPr lang="tr-TR" dirty="0" err="1">
                <a:latin typeface="+mj-lt"/>
              </a:rPr>
              <a:t>Subkonjonktival</a:t>
            </a:r>
            <a:r>
              <a:rPr lang="tr-TR" dirty="0">
                <a:latin typeface="+mj-lt"/>
              </a:rPr>
              <a:t> kanama</a:t>
            </a:r>
          </a:p>
          <a:p>
            <a:r>
              <a:rPr lang="tr-TR" b="0" i="0" dirty="0">
                <a:solidFill>
                  <a:srgbClr val="232323"/>
                </a:solidFill>
                <a:effectLst/>
                <a:latin typeface="+mj-lt"/>
              </a:rPr>
              <a:t>Konjonktivit</a:t>
            </a:r>
          </a:p>
          <a:p>
            <a:r>
              <a:rPr lang="tr-TR" b="0" i="0" dirty="0">
                <a:solidFill>
                  <a:srgbClr val="232323"/>
                </a:solidFill>
                <a:effectLst/>
                <a:latin typeface="+mj-lt"/>
              </a:rPr>
              <a:t>Kuru göz sendromu</a:t>
            </a:r>
          </a:p>
          <a:p>
            <a:r>
              <a:rPr lang="tr-TR" dirty="0" err="1">
                <a:latin typeface="+mj-lt"/>
              </a:rPr>
              <a:t>Episklerit</a:t>
            </a:r>
            <a:endParaRPr lang="tr-TR" dirty="0">
              <a:latin typeface="+mj-lt"/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36E016A-E871-E46A-ABA9-7F50955E54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b="1" dirty="0"/>
              <a:t>Sevk edilmesi gereken durumlar</a:t>
            </a:r>
          </a:p>
          <a:p>
            <a:r>
              <a:rPr lang="tr-TR" dirty="0"/>
              <a:t>Açı kapanması glokomu (E)</a:t>
            </a:r>
          </a:p>
          <a:p>
            <a:r>
              <a:rPr lang="tr-TR" dirty="0" err="1"/>
              <a:t>Hifema</a:t>
            </a:r>
            <a:r>
              <a:rPr lang="tr-TR" dirty="0"/>
              <a:t> (E)</a:t>
            </a:r>
          </a:p>
          <a:p>
            <a:r>
              <a:rPr lang="tr-TR" dirty="0" err="1"/>
              <a:t>Hipopiyon</a:t>
            </a:r>
            <a:r>
              <a:rPr lang="tr-TR" dirty="0"/>
              <a:t> (E)</a:t>
            </a:r>
          </a:p>
          <a:p>
            <a:r>
              <a:rPr lang="tr-TR" dirty="0" err="1"/>
              <a:t>İritis</a:t>
            </a:r>
            <a:r>
              <a:rPr lang="tr-TR" dirty="0"/>
              <a:t> (U)</a:t>
            </a:r>
          </a:p>
          <a:p>
            <a:r>
              <a:rPr lang="tr-TR" dirty="0"/>
              <a:t>Enfeksiyöz keratit (E)</a:t>
            </a:r>
          </a:p>
          <a:p>
            <a:r>
              <a:rPr lang="tr-TR" dirty="0" err="1"/>
              <a:t>Sklerit</a:t>
            </a:r>
            <a:r>
              <a:rPr lang="tr-TR" dirty="0"/>
              <a:t> (U)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1225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99A68EA-9098-8FA7-B72B-A23C00157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837" y="217037"/>
            <a:ext cx="5300326" cy="6423925"/>
          </a:xfr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6B5AF9C-76F8-4BB6-AC94-87A25143840F}"/>
              </a:ext>
            </a:extLst>
          </p:cNvPr>
          <p:cNvSpPr txBox="1"/>
          <p:nvPr/>
        </p:nvSpPr>
        <p:spPr>
          <a:xfrm>
            <a:off x="0" y="6581001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Kanski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Klinik Oftalmoloji 9.Baskı s185</a:t>
            </a:r>
          </a:p>
        </p:txBody>
      </p:sp>
    </p:spTree>
    <p:extLst>
      <p:ext uri="{BB962C8B-B14F-4D97-AF65-F5344CB8AC3E}">
        <p14:creationId xmlns:p14="http://schemas.microsoft.com/office/powerpoint/2010/main" val="1111445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606DF2-FA42-9248-8DFF-612FA404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VKK ve AKK tedavisi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5D25FF-EDE1-6F66-F3B7-D864A7BB0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Genel önlemler </a:t>
            </a:r>
          </a:p>
          <a:p>
            <a:endParaRPr lang="tr-TR" b="1" dirty="0"/>
          </a:p>
          <a:p>
            <a:r>
              <a:rPr lang="tr-TR" b="1" dirty="0"/>
              <a:t>Alerjenlerden kaçınma</a:t>
            </a:r>
            <a:r>
              <a:rPr lang="tr-TR" dirty="0"/>
              <a:t>, mümkünse. Alerjen testleri (</a:t>
            </a:r>
            <a:r>
              <a:rPr lang="tr-TR" dirty="0" err="1"/>
              <a:t>Örn</a:t>
            </a:r>
            <a:r>
              <a:rPr lang="tr-TR" dirty="0"/>
              <a:t>. yama) bazen faydalıdır fakat çoğunda sonuçlar </a:t>
            </a:r>
            <a:r>
              <a:rPr lang="tr-TR" dirty="0" err="1"/>
              <a:t>nonspesifiktir</a:t>
            </a:r>
            <a:endParaRPr lang="tr-TR" dirty="0"/>
          </a:p>
          <a:p>
            <a:r>
              <a:rPr lang="tr-TR" b="1" dirty="0"/>
              <a:t>Soğuk pansuman </a:t>
            </a:r>
            <a:r>
              <a:rPr lang="tr-TR" dirty="0"/>
              <a:t>faydalı olabilir</a:t>
            </a:r>
          </a:p>
          <a:p>
            <a:r>
              <a:rPr lang="tr-TR" b="1" dirty="0"/>
              <a:t>Kapak hijyeni </a:t>
            </a:r>
            <a:r>
              <a:rPr lang="tr-TR" dirty="0"/>
              <a:t>eşlik eden stafilokok </a:t>
            </a:r>
            <a:r>
              <a:rPr lang="tr-TR" dirty="0" err="1"/>
              <a:t>blefaritinde</a:t>
            </a:r>
            <a:r>
              <a:rPr lang="tr-TR" dirty="0"/>
              <a:t> kullanılmalıdır. E45 içeren nemlendirici kremler kuru ve çatlak cilde uygulanmalıdır</a:t>
            </a:r>
          </a:p>
          <a:p>
            <a:r>
              <a:rPr lang="tr-TR" b="1" dirty="0"/>
              <a:t>Bandaj </a:t>
            </a:r>
            <a:r>
              <a:rPr lang="tr-TR" b="1" dirty="0" err="1"/>
              <a:t>kontakt</a:t>
            </a:r>
            <a:r>
              <a:rPr lang="tr-TR" b="1" dirty="0"/>
              <a:t> lens </a:t>
            </a:r>
            <a:r>
              <a:rPr lang="tr-TR" dirty="0"/>
              <a:t>persistan epitel defektlerinin iyileşmesi İçin kullanılabilir</a:t>
            </a:r>
          </a:p>
        </p:txBody>
      </p:sp>
    </p:spTree>
    <p:extLst>
      <p:ext uri="{BB962C8B-B14F-4D97-AF65-F5344CB8AC3E}">
        <p14:creationId xmlns:p14="http://schemas.microsoft.com/office/powerpoint/2010/main" val="1786794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224323-AB9E-919C-FA25-AB08D09FD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6656"/>
            <a:ext cx="10515600" cy="5500307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Lokal tedavi</a:t>
            </a:r>
          </a:p>
          <a:p>
            <a:endParaRPr lang="tr-TR" b="1" dirty="0"/>
          </a:p>
          <a:p>
            <a:r>
              <a:rPr lang="tr-TR" sz="2800" b="1" dirty="0" err="1"/>
              <a:t>Mast</a:t>
            </a:r>
            <a:r>
              <a:rPr lang="tr-TR" sz="2800" b="1" dirty="0"/>
              <a:t> hücresi stabilizatörleri </a:t>
            </a:r>
            <a:r>
              <a:rPr lang="tr-TR" sz="2800" dirty="0"/>
              <a:t>(</a:t>
            </a:r>
            <a:r>
              <a:rPr lang="tr-TR" sz="2800" dirty="0" err="1"/>
              <a:t>Örn</a:t>
            </a:r>
            <a:r>
              <a:rPr lang="tr-TR" sz="2800" dirty="0"/>
              <a:t>. sodyum </a:t>
            </a:r>
            <a:r>
              <a:rPr lang="tr-TR" sz="2800" dirty="0" err="1"/>
              <a:t>kromoglikat</a:t>
            </a:r>
            <a:r>
              <a:rPr lang="tr-TR" sz="2800" dirty="0"/>
              <a:t>, </a:t>
            </a:r>
            <a:r>
              <a:rPr lang="tr-TR" sz="2800" dirty="0" err="1"/>
              <a:t>nedokromil</a:t>
            </a:r>
            <a:r>
              <a:rPr lang="tr-TR" sz="2800" dirty="0"/>
              <a:t> sodyum, </a:t>
            </a:r>
            <a:r>
              <a:rPr lang="tr-TR" sz="2800" dirty="0" err="1"/>
              <a:t>lodoksamid</a:t>
            </a:r>
            <a:r>
              <a:rPr lang="tr-TR" sz="2800" dirty="0"/>
              <a:t>)</a:t>
            </a:r>
          </a:p>
          <a:p>
            <a:r>
              <a:rPr lang="tr-TR" sz="2800" b="1" dirty="0"/>
              <a:t>Topikal </a:t>
            </a:r>
            <a:r>
              <a:rPr lang="tr-TR" sz="2800" b="1" dirty="0" err="1"/>
              <a:t>antihistaminikIer</a:t>
            </a:r>
            <a:r>
              <a:rPr lang="tr-TR" sz="2800" dirty="0"/>
              <a:t> (</a:t>
            </a:r>
            <a:r>
              <a:rPr lang="tr-TR" sz="2800" dirty="0" err="1"/>
              <a:t>Örn</a:t>
            </a:r>
            <a:r>
              <a:rPr lang="tr-TR" sz="2800" dirty="0"/>
              <a:t>. </a:t>
            </a:r>
            <a:r>
              <a:rPr lang="tr-TR" sz="2800" dirty="0" err="1"/>
              <a:t>emedastin</a:t>
            </a:r>
            <a:r>
              <a:rPr lang="tr-TR" sz="2800" dirty="0"/>
              <a:t>, </a:t>
            </a:r>
            <a:r>
              <a:rPr lang="tr-TR" sz="2800" dirty="0" err="1"/>
              <a:t>epinastin</a:t>
            </a:r>
            <a:r>
              <a:rPr lang="tr-TR" sz="2800" dirty="0"/>
              <a:t>, </a:t>
            </a:r>
            <a:r>
              <a:rPr lang="tr-TR" sz="2800" dirty="0" err="1"/>
              <a:t>levokabastin</a:t>
            </a:r>
            <a:r>
              <a:rPr lang="tr-TR" sz="2800" dirty="0"/>
              <a:t>, </a:t>
            </a:r>
            <a:r>
              <a:rPr lang="tr-TR" sz="2800" dirty="0" err="1"/>
              <a:t>bepotastin</a:t>
            </a:r>
            <a:r>
              <a:rPr lang="tr-TR" sz="2800" dirty="0"/>
              <a:t>)</a:t>
            </a:r>
          </a:p>
          <a:p>
            <a:r>
              <a:rPr lang="tr-TR" sz="2800" b="1" dirty="0"/>
              <a:t>Kombine etkili </a:t>
            </a:r>
            <a:r>
              <a:rPr lang="tr-TR" sz="2800" b="1" dirty="0" err="1"/>
              <a:t>antihistaninik</a:t>
            </a:r>
            <a:r>
              <a:rPr lang="tr-TR" sz="2800" b="1" dirty="0"/>
              <a:t>/</a:t>
            </a:r>
            <a:r>
              <a:rPr lang="tr-TR" sz="2800" b="1" dirty="0" err="1"/>
              <a:t>mast</a:t>
            </a:r>
            <a:r>
              <a:rPr lang="tr-TR" sz="2800" b="1" dirty="0"/>
              <a:t> hücre </a:t>
            </a:r>
            <a:r>
              <a:rPr lang="tr-TR" sz="2800" b="1" dirty="0" err="1"/>
              <a:t>stabilazörü</a:t>
            </a:r>
            <a:r>
              <a:rPr lang="tr-TR" sz="2800" b="1" dirty="0"/>
              <a:t> </a:t>
            </a:r>
            <a:r>
              <a:rPr lang="tr-TR" sz="2800" dirty="0"/>
              <a:t>(</a:t>
            </a:r>
            <a:r>
              <a:rPr lang="tr-TR" sz="2800" dirty="0" err="1"/>
              <a:t>Örn</a:t>
            </a:r>
            <a:r>
              <a:rPr lang="tr-TR" sz="2800" dirty="0"/>
              <a:t>. </a:t>
            </a:r>
            <a:r>
              <a:rPr lang="tr-TR" sz="2800" dirty="0" err="1"/>
              <a:t>azelastin</a:t>
            </a:r>
            <a:r>
              <a:rPr lang="tr-TR" sz="2800" dirty="0"/>
              <a:t>, </a:t>
            </a:r>
            <a:r>
              <a:rPr lang="tr-TR" sz="2800" dirty="0" err="1"/>
              <a:t>ketotifen</a:t>
            </a:r>
            <a:r>
              <a:rPr lang="tr-TR" sz="2800" dirty="0"/>
              <a:t>, </a:t>
            </a:r>
            <a:r>
              <a:rPr lang="tr-TR" sz="2800" dirty="0" err="1"/>
              <a:t>olopatadin</a:t>
            </a:r>
            <a:r>
              <a:rPr lang="tr-TR" sz="2800" dirty="0"/>
              <a:t>)</a:t>
            </a:r>
          </a:p>
          <a:p>
            <a:r>
              <a:rPr lang="tr-TR" sz="2800" b="1" dirty="0" err="1"/>
              <a:t>Non</a:t>
            </a:r>
            <a:r>
              <a:rPr lang="tr-TR" sz="2800" b="1" dirty="0"/>
              <a:t>-steroid anti-inflamatuar preparatlar </a:t>
            </a:r>
            <a:r>
              <a:rPr lang="tr-TR" sz="2800" dirty="0"/>
              <a:t>(</a:t>
            </a:r>
            <a:r>
              <a:rPr lang="tr-TR" sz="2800" dirty="0" err="1"/>
              <a:t>örn</a:t>
            </a:r>
            <a:r>
              <a:rPr lang="tr-TR" sz="2800" dirty="0"/>
              <a:t>. diklofenak)</a:t>
            </a:r>
          </a:p>
          <a:p>
            <a:r>
              <a:rPr lang="tr-TR" sz="2800" b="1" dirty="0"/>
              <a:t>Topikal steroidler </a:t>
            </a:r>
            <a:r>
              <a:rPr lang="tr-TR" sz="2800" dirty="0"/>
              <a:t>(</a:t>
            </a:r>
            <a:r>
              <a:rPr lang="tr-TR" sz="2800" dirty="0" err="1"/>
              <a:t>örn</a:t>
            </a:r>
            <a:r>
              <a:rPr lang="tr-TR" dirty="0"/>
              <a:t>.</a:t>
            </a:r>
            <a:r>
              <a:rPr lang="tr-TR" sz="2800" dirty="0"/>
              <a:t> </a:t>
            </a:r>
            <a:r>
              <a:rPr lang="tr-TR" sz="2800" dirty="0" err="1"/>
              <a:t>florometolon</a:t>
            </a:r>
            <a:r>
              <a:rPr lang="tr-TR" sz="2800" dirty="0"/>
              <a:t>, </a:t>
            </a:r>
            <a:r>
              <a:rPr lang="tr-TR" sz="2800" dirty="0" err="1"/>
              <a:t>rimeksolone</a:t>
            </a:r>
            <a:r>
              <a:rPr lang="tr-TR" sz="2800" dirty="0"/>
              <a:t>, </a:t>
            </a:r>
            <a:r>
              <a:rPr lang="tr-TR" sz="2800" dirty="0" err="1"/>
              <a:t>prednisolon</a:t>
            </a:r>
            <a:r>
              <a:rPr lang="tr-TR" sz="2800" dirty="0"/>
              <a:t> %0,5, </a:t>
            </a:r>
            <a:r>
              <a:rPr lang="tr-TR" sz="2800" dirty="0" err="1"/>
              <a:t>loteprednol</a:t>
            </a:r>
            <a:r>
              <a:rPr lang="tr-TR" sz="2800" dirty="0"/>
              <a:t> </a:t>
            </a:r>
            <a:r>
              <a:rPr lang="tr-TR" sz="2800" dirty="0" err="1"/>
              <a:t>etabonal</a:t>
            </a:r>
            <a:r>
              <a:rPr lang="tr-TR" sz="2800" dirty="0"/>
              <a:t> %0,2 veya %0,5)</a:t>
            </a:r>
          </a:p>
          <a:p>
            <a:endParaRPr lang="tr-TR" dirty="0"/>
          </a:p>
          <a:p>
            <a:r>
              <a:rPr lang="tr-TR" sz="2800" dirty="0"/>
              <a:t>Ayrıca Steroid </a:t>
            </a:r>
            <a:r>
              <a:rPr lang="tr-TR" sz="2800" dirty="0" err="1"/>
              <a:t>pomadlar</a:t>
            </a:r>
            <a:r>
              <a:rPr lang="tr-TR" sz="2800" dirty="0"/>
              <a:t>, Antibiyotikler, </a:t>
            </a:r>
            <a:r>
              <a:rPr lang="tr-TR" sz="2800" dirty="0" err="1"/>
              <a:t>İmmünmodülatör</a:t>
            </a:r>
            <a:r>
              <a:rPr lang="tr-TR" sz="2800" dirty="0"/>
              <a:t> ajanlar ve Cerrahi</a:t>
            </a:r>
            <a:r>
              <a:rPr lang="tr-TR" dirty="0"/>
              <a:t>…</a:t>
            </a:r>
            <a:endParaRPr lang="tr-TR" sz="2800" dirty="0"/>
          </a:p>
          <a:p>
            <a:endParaRPr lang="tr-TR" sz="2800" dirty="0"/>
          </a:p>
          <a:p>
            <a:endParaRPr lang="tr-TR" b="1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3AEE5D8-4A8C-62D4-9716-5B329B423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96" t="1" r="30530" b="1165"/>
          <a:stretch/>
        </p:blipFill>
        <p:spPr>
          <a:xfrm>
            <a:off x="10846792" y="4811989"/>
            <a:ext cx="1100042" cy="192473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77B2E87-FED3-FE80-C92B-275B364FB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1" t="13526" r="33570" b="9930"/>
          <a:stretch/>
        </p:blipFill>
        <p:spPr>
          <a:xfrm>
            <a:off x="10760034" y="116895"/>
            <a:ext cx="1145804" cy="242707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AB6F554-2F9C-AB87-7E50-C474A68C4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7" t="10136" r="48366" b="8559"/>
          <a:stretch/>
        </p:blipFill>
        <p:spPr>
          <a:xfrm>
            <a:off x="10898927" y="2618086"/>
            <a:ext cx="868017" cy="21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DB8D1E-F8EC-7DCC-4D79-76C5424C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DD879A-73FF-3D00-B530-5C09995C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sz="2800" dirty="0" err="1"/>
              <a:t>Rakel</a:t>
            </a:r>
            <a:r>
              <a:rPr lang="tr-TR" sz="2800" dirty="0"/>
              <a:t> Aile Hekimliği 9. Baskı 2019</a:t>
            </a:r>
          </a:p>
          <a:p>
            <a:r>
              <a:rPr lang="tr-TR" sz="2800" dirty="0" err="1"/>
              <a:t>Kanski</a:t>
            </a:r>
            <a:r>
              <a:rPr lang="tr-TR" sz="2800" dirty="0"/>
              <a:t> Klinik Oftalmoloji 9.Baskı 2021</a:t>
            </a:r>
          </a:p>
          <a:p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Date</a:t>
            </a:r>
            <a:r>
              <a:rPr lang="tr-TR" dirty="0"/>
              <a:t> - </a:t>
            </a:r>
            <a:r>
              <a:rPr lang="en-US" dirty="0"/>
              <a:t>The red eye: Evaluation and management</a:t>
            </a:r>
            <a:r>
              <a:rPr lang="tr-TR" dirty="0"/>
              <a:t>, </a:t>
            </a:r>
            <a:r>
              <a:rPr lang="tr-TR" dirty="0" err="1"/>
              <a:t>Conjunctivitis</a:t>
            </a:r>
            <a:r>
              <a:rPr lang="tr-TR" dirty="0"/>
              <a:t>, </a:t>
            </a:r>
            <a:r>
              <a:rPr lang="tr-TR" dirty="0" err="1"/>
              <a:t>Trachoma</a:t>
            </a:r>
            <a:r>
              <a:rPr lang="tr-TR" dirty="0"/>
              <a:t> </a:t>
            </a:r>
          </a:p>
          <a:p>
            <a:pPr lvl="1"/>
            <a:r>
              <a:rPr lang="tr-TR" sz="1400" dirty="0">
                <a:hlinkClick r:id="rId2"/>
              </a:rPr>
              <a:t>https://www.uptodate.com/contents/the-red-eye-evaluation-and-management?topicRef=6907&amp;source=see_link#</a:t>
            </a:r>
            <a:endParaRPr lang="tr-TR" sz="1400" dirty="0"/>
          </a:p>
          <a:p>
            <a:pPr lvl="1"/>
            <a:r>
              <a:rPr lang="tr-TR" sz="1400" dirty="0"/>
              <a:t> </a:t>
            </a:r>
            <a:r>
              <a:rPr lang="tr-TR" sz="1400" dirty="0">
                <a:hlinkClick r:id="rId3"/>
              </a:rPr>
              <a:t>https://www.uptodate.com/contents/conjunctivitis?source=history_widget#H1997607373</a:t>
            </a:r>
            <a:endParaRPr lang="tr-TR" sz="1400" dirty="0"/>
          </a:p>
          <a:p>
            <a:pPr lvl="1"/>
            <a:r>
              <a:rPr lang="tr-TR" sz="1400" dirty="0">
                <a:hlinkClick r:id="rId4"/>
              </a:rPr>
              <a:t>https://www.uptodate.com/contents/trachoma?sectionName=TREATMENT&amp;topicRef=6907&amp;anchor=H890461627&amp;source=see_link#H573640866</a:t>
            </a:r>
            <a:endParaRPr lang="tr-TR" sz="1400" dirty="0"/>
          </a:p>
          <a:p>
            <a:r>
              <a:rPr lang="tr-TR" dirty="0" err="1"/>
              <a:t>Americacan</a:t>
            </a:r>
            <a:r>
              <a:rPr lang="tr-TR" dirty="0"/>
              <a:t> </a:t>
            </a:r>
            <a:r>
              <a:rPr lang="tr-TR" dirty="0" err="1"/>
              <a:t>Family</a:t>
            </a:r>
            <a:r>
              <a:rPr lang="tr-TR" dirty="0"/>
              <a:t> </a:t>
            </a:r>
            <a:r>
              <a:rPr lang="tr-TR" dirty="0" err="1"/>
              <a:t>Physician</a:t>
            </a:r>
            <a:r>
              <a:rPr lang="tr-TR" dirty="0"/>
              <a:t> –</a:t>
            </a:r>
            <a:r>
              <a:rPr lang="tr-TR" dirty="0" err="1"/>
              <a:t>Conjunctivitis</a:t>
            </a:r>
            <a:endParaRPr lang="tr-TR" dirty="0"/>
          </a:p>
          <a:p>
            <a:pPr lvl="1"/>
            <a:r>
              <a:rPr lang="tr-TR" sz="1400" dirty="0">
                <a:hlinkClick r:id="rId5"/>
              </a:rPr>
              <a:t>https://www.aafp.org/pubs/afp/issues/1998/0215/p735.html#afp19980215p735-b10</a:t>
            </a:r>
            <a:endParaRPr lang="tr-TR" dirty="0"/>
          </a:p>
          <a:p>
            <a:r>
              <a:rPr lang="tr-TR" dirty="0"/>
              <a:t>CDC, </a:t>
            </a:r>
            <a:r>
              <a:rPr lang="en-US" dirty="0"/>
              <a:t>Sexually Transmitted Infections Treatment Guidelines, 2021</a:t>
            </a:r>
            <a:endParaRPr lang="tr-TR" dirty="0"/>
          </a:p>
          <a:p>
            <a:pPr lvl="1"/>
            <a:r>
              <a:rPr lang="tr-TR" dirty="0">
                <a:hlinkClick r:id="rId6"/>
              </a:rPr>
              <a:t>https://www.cdc.gov/std/treatment-guidelines/gonorrhea-neonates.htm</a:t>
            </a:r>
            <a:endParaRPr lang="tr-TR" dirty="0"/>
          </a:p>
          <a:p>
            <a:r>
              <a:rPr lang="tr-TR" dirty="0"/>
              <a:t>Eser I. A </a:t>
            </a:r>
            <a:r>
              <a:rPr lang="tr-TR" dirty="0" err="1"/>
              <a:t>nationwide</a:t>
            </a:r>
            <a:r>
              <a:rPr lang="tr-TR" dirty="0"/>
              <a:t> </a:t>
            </a:r>
            <a:r>
              <a:rPr lang="tr-TR" dirty="0" err="1"/>
              <a:t>survey</a:t>
            </a:r>
            <a:r>
              <a:rPr lang="tr-TR" dirty="0"/>
              <a:t> of </a:t>
            </a:r>
            <a:r>
              <a:rPr lang="tr-TR" dirty="0" err="1"/>
              <a:t>prophylaxis</a:t>
            </a:r>
            <a:r>
              <a:rPr lang="tr-TR" dirty="0"/>
              <a:t> </a:t>
            </a:r>
            <a:r>
              <a:rPr lang="tr-TR" dirty="0" err="1"/>
              <a:t>against</a:t>
            </a:r>
            <a:r>
              <a:rPr lang="tr-TR" dirty="0"/>
              <a:t> </a:t>
            </a:r>
            <a:r>
              <a:rPr lang="tr-TR" dirty="0" err="1"/>
              <a:t>ophthalmia</a:t>
            </a:r>
            <a:r>
              <a:rPr lang="tr-TR" dirty="0"/>
              <a:t> </a:t>
            </a:r>
            <a:r>
              <a:rPr lang="tr-TR" dirty="0" err="1"/>
              <a:t>neomatorum</a:t>
            </a:r>
            <a:r>
              <a:rPr lang="tr-TR" dirty="0"/>
              <a:t> in </a:t>
            </a:r>
            <a:r>
              <a:rPr lang="tr-TR" dirty="0" err="1"/>
              <a:t>Turkey</a:t>
            </a:r>
            <a:r>
              <a:rPr lang="tr-TR" dirty="0"/>
              <a:t>. </a:t>
            </a:r>
            <a:r>
              <a:rPr lang="tr-TR" dirty="0" err="1"/>
              <a:t>Turk</a:t>
            </a:r>
            <a:r>
              <a:rPr lang="tr-TR" dirty="0"/>
              <a:t> J </a:t>
            </a:r>
            <a:r>
              <a:rPr lang="tr-TR" dirty="0" err="1"/>
              <a:t>Med</a:t>
            </a:r>
            <a:r>
              <a:rPr lang="tr-TR" dirty="0"/>
              <a:t> </a:t>
            </a:r>
            <a:r>
              <a:rPr lang="tr-TR" dirty="0" err="1"/>
              <a:t>Sci</a:t>
            </a:r>
            <a:r>
              <a:rPr lang="tr-TR" dirty="0"/>
              <a:t>. 2009;39(5):771-774</a:t>
            </a:r>
          </a:p>
        </p:txBody>
      </p:sp>
      <p:sp>
        <p:nvSpPr>
          <p:cNvPr id="4" name="AutoShape 2" descr="brand logo">
            <a:hlinkClick r:id="rId7"/>
            <a:extLst>
              <a:ext uri="{FF2B5EF4-FFF2-40B4-BE49-F238E27FC236}">
                <a16:creationId xmlns:a16="http://schemas.microsoft.com/office/drawing/2014/main" id="{05D4EEB3-C204-B33A-D6B0-765ACDF23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04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2E49BE-30EE-20EC-19C7-9064FFC29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Kırmızı Göz ile Başvuran Hastaya Yaklaşım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AFEFC3-CBB4-D702-3EE4-A7FD2CAE7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dirty="0"/>
              <a:t>Aşağıdaki belirti ve bulguları kontrol edin:</a:t>
            </a:r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Görmede azalma</a:t>
            </a:r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Ağrı</a:t>
            </a:r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Fotofobi</a:t>
            </a:r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Korneal Lekelenme</a:t>
            </a:r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Korneal Ödem</a:t>
            </a:r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Eşit olmayan </a:t>
            </a:r>
            <a:r>
              <a:rPr lang="tr-TR" dirty="0" err="1"/>
              <a:t>pupiller</a:t>
            </a:r>
            <a:endParaRPr lang="tr-TR" dirty="0"/>
          </a:p>
          <a:p>
            <a:pPr marL="971550" lvl="1" indent="-514350">
              <a:buFont typeface="+mj-lt"/>
              <a:buAutoNum type="alphaLcPeriod"/>
            </a:pPr>
            <a:r>
              <a:rPr lang="tr-TR" dirty="0"/>
              <a:t>Göz içi basınç artışı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tr-TR" dirty="0"/>
              <a:t>Bu bulguların herhangi biri varsa göz hekimine sevk edin.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tr-TR" dirty="0"/>
              <a:t>Yukarıdakilerden hiçbiri yoksa tanı olasılıkla konjonktivittir.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tr-TR" dirty="0"/>
              <a:t>Kırmızı göz, ağrı ve görme kaybı üçlüsü, hekimi her zaman potansiyel bir körlük nedeni konusunda uyarmalıdır.</a:t>
            </a:r>
          </a:p>
          <a:p>
            <a:pPr marL="514350" indent="-514350">
              <a:buFont typeface="+mj-lt"/>
              <a:buAutoNum type="arabicPeriod" startAt="2"/>
            </a:pP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8556295-C1EB-6326-8A86-63677A0574F7}"/>
              </a:ext>
            </a:extLst>
          </p:cNvPr>
          <p:cNvSpPr txBox="1"/>
          <p:nvPr/>
        </p:nvSpPr>
        <p:spPr>
          <a:xfrm>
            <a:off x="0" y="6550223"/>
            <a:ext cx="1051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Rakel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Aile Hekimliği 9. Baskı s275</a:t>
            </a:r>
          </a:p>
        </p:txBody>
      </p:sp>
    </p:spTree>
    <p:extLst>
      <p:ext uri="{BB962C8B-B14F-4D97-AF65-F5344CB8AC3E}">
        <p14:creationId xmlns:p14="http://schemas.microsoft.com/office/powerpoint/2010/main" val="129866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FE4568-F860-DDC3-8A4A-DFB20DA40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-1146"/>
          <a:stretch/>
        </p:blipFill>
        <p:spPr bwMode="auto">
          <a:xfrm>
            <a:off x="3517392" y="312725"/>
            <a:ext cx="5157216" cy="623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0C1505E-210E-F717-2222-ADAC8CEC8B6A}"/>
              </a:ext>
            </a:extLst>
          </p:cNvPr>
          <p:cNvSpPr txBox="1"/>
          <p:nvPr/>
        </p:nvSpPr>
        <p:spPr>
          <a:xfrm>
            <a:off x="0" y="6396335"/>
            <a:ext cx="1181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Americacan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Family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Physician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tr-T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Conjunctivitis</a:t>
            </a:r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</a:p>
          <a:p>
            <a:r>
              <a: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https://www.aafp.org/pubs/afp/issues/1998/0215/p735/jcr:content/root/aafp-article-primary-content-container/aafp_article_main_par/aafp_figure0.enlarge.html</a:t>
            </a:r>
          </a:p>
        </p:txBody>
      </p:sp>
    </p:spTree>
    <p:extLst>
      <p:ext uri="{BB962C8B-B14F-4D97-AF65-F5344CB8AC3E}">
        <p14:creationId xmlns:p14="http://schemas.microsoft.com/office/powerpoint/2010/main" val="256413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01C3F8-8505-4808-1AFD-DCCDED80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Konjonktivit Nedenleri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1BAEAA-A8E5-6127-7B99-520770382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tr-TR" sz="3600" dirty="0"/>
          </a:p>
          <a:p>
            <a:pPr marL="514350" indent="-514350">
              <a:buFont typeface="+mj-lt"/>
              <a:buAutoNum type="arabicPeriod"/>
            </a:pPr>
            <a:r>
              <a:rPr lang="tr-TR" sz="3600" dirty="0"/>
              <a:t>Bakteriyel Konjonktivit</a:t>
            </a:r>
          </a:p>
          <a:p>
            <a:pPr marL="514350" indent="-514350">
              <a:buFont typeface="+mj-lt"/>
              <a:buAutoNum type="arabicPeriod"/>
            </a:pPr>
            <a:endParaRPr lang="tr-TR" sz="3600" dirty="0"/>
          </a:p>
          <a:p>
            <a:pPr marL="514350" indent="-514350">
              <a:buFont typeface="+mj-lt"/>
              <a:buAutoNum type="arabicPeriod"/>
            </a:pPr>
            <a:r>
              <a:rPr lang="tr-TR" sz="3600" dirty="0"/>
              <a:t>Viral Konjonktivit</a:t>
            </a:r>
          </a:p>
          <a:p>
            <a:pPr marL="514350" indent="-514350">
              <a:buFont typeface="+mj-lt"/>
              <a:buAutoNum type="arabicPeriod"/>
            </a:pPr>
            <a:endParaRPr lang="tr-TR" sz="3600" dirty="0"/>
          </a:p>
          <a:p>
            <a:pPr marL="514350" indent="-514350">
              <a:buFont typeface="+mj-lt"/>
              <a:buAutoNum type="arabicPeriod"/>
            </a:pPr>
            <a:r>
              <a:rPr lang="tr-TR" sz="3600" dirty="0"/>
              <a:t>Alerjik konjonktivit</a:t>
            </a:r>
          </a:p>
        </p:txBody>
      </p:sp>
    </p:spTree>
    <p:extLst>
      <p:ext uri="{BB962C8B-B14F-4D97-AF65-F5344CB8AC3E}">
        <p14:creationId xmlns:p14="http://schemas.microsoft.com/office/powerpoint/2010/main" val="1543759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2848</Words>
  <Application>Microsoft Office PowerPoint</Application>
  <PresentationFormat>Geniş ekran</PresentationFormat>
  <Paragraphs>380</Paragraphs>
  <Slides>63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Google Sans</vt:lpstr>
      <vt:lpstr>Roboto</vt:lpstr>
      <vt:lpstr>Times New Roman</vt:lpstr>
      <vt:lpstr>Office Teması</vt:lpstr>
      <vt:lpstr> KONJONKTİVİTLER </vt:lpstr>
      <vt:lpstr>Sunum Planı</vt:lpstr>
      <vt:lpstr>Amaç</vt:lpstr>
      <vt:lpstr>Konjonktiva Anatomisi</vt:lpstr>
      <vt:lpstr>Kırmızı Göz</vt:lpstr>
      <vt:lpstr>Kırmızı Göz Nedenleri</vt:lpstr>
      <vt:lpstr>Kırmızı Göz ile Başvuran Hastaya Yaklaşım</vt:lpstr>
      <vt:lpstr>PowerPoint Sunusu</vt:lpstr>
      <vt:lpstr>Konjonktivit Nedenleri</vt:lpstr>
      <vt:lpstr>PowerPoint Sunusu</vt:lpstr>
      <vt:lpstr>Semptomlar</vt:lpstr>
      <vt:lpstr>Akıntı</vt:lpstr>
      <vt:lpstr>PowerPoint Sunusu</vt:lpstr>
      <vt:lpstr>Lenfadenopati</vt:lpstr>
      <vt:lpstr>Bakteriyel Konjonktivit</vt:lpstr>
      <vt:lpstr>PowerPoint Sunusu</vt:lpstr>
      <vt:lpstr>Tanı</vt:lpstr>
      <vt:lpstr>PowerPoint Sunusu</vt:lpstr>
      <vt:lpstr>PowerPoint Sunusu</vt:lpstr>
      <vt:lpstr>PowerPoint Sunusu</vt:lpstr>
      <vt:lpstr>Tedavi</vt:lpstr>
      <vt:lpstr>PowerPoint Sunusu</vt:lpstr>
      <vt:lpstr>PowerPoint Sunusu</vt:lpstr>
      <vt:lpstr>Oküler Klamidyal Enfeksiyonlar</vt:lpstr>
      <vt:lpstr>Trahom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İnklüzyon konjonktiviti</vt:lpstr>
      <vt:lpstr>PowerPoint Sunusu</vt:lpstr>
      <vt:lpstr>PowerPoint Sunusu</vt:lpstr>
      <vt:lpstr>PowerPoint Sunusu</vt:lpstr>
      <vt:lpstr>Yenidoğan konjonktiviti (Oftalmia Neonatorum)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Viral konjonktivitler</vt:lpstr>
      <vt:lpstr>Klinik tablolar</vt:lpstr>
      <vt:lpstr>PowerPoint Sunusu</vt:lpstr>
      <vt:lpstr>PowerPoint Sunusu</vt:lpstr>
      <vt:lpstr>PowerPoint Sunusu</vt:lpstr>
      <vt:lpstr>PowerPoint Sunusu</vt:lpstr>
      <vt:lpstr>PowerPoint Sunusu</vt:lpstr>
      <vt:lpstr>Alerjik Konjonktivit</vt:lpstr>
      <vt:lpstr>Mevsimsel ve Yıl boyu süren Konjonktivit</vt:lpstr>
      <vt:lpstr>Tanı</vt:lpstr>
      <vt:lpstr>Tedavi</vt:lpstr>
      <vt:lpstr>Vernal Keratokonjonktivit</vt:lpstr>
      <vt:lpstr>Sınıflandırma</vt:lpstr>
      <vt:lpstr>PowerPoint Sunusu</vt:lpstr>
      <vt:lpstr>PowerPoint Sunusu</vt:lpstr>
      <vt:lpstr>Atopik Keratokonjoktivit</vt:lpstr>
      <vt:lpstr>PowerPoint Sunusu</vt:lpstr>
      <vt:lpstr>VKK ve AKK tedavisi</vt:lpstr>
      <vt:lpstr>PowerPoint Sunusu</vt:lpstr>
      <vt:lpstr>Kaynakça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KONJONKTİVİTLER </dc:title>
  <dc:creator>Şamil Arıcı</dc:creator>
  <cp:lastModifiedBy>Şamil Arıcı</cp:lastModifiedBy>
  <cp:revision>17</cp:revision>
  <dcterms:created xsi:type="dcterms:W3CDTF">2023-01-30T10:15:45Z</dcterms:created>
  <dcterms:modified xsi:type="dcterms:W3CDTF">2023-02-13T21:35:19Z</dcterms:modified>
</cp:coreProperties>
</file>