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5" r:id="rId19"/>
    <p:sldId id="276" r:id="rId20"/>
    <p:sldId id="277" r:id="rId21"/>
    <p:sldId id="279" r:id="rId22"/>
    <p:sldId id="278"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5" r:id="rId36"/>
    <p:sldId id="293" r:id="rId37"/>
    <p:sldId id="294" r:id="rId38"/>
    <p:sldId id="292" r:id="rId39"/>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94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5A155A4-EF45-4B96-8955-DE0DE02E6A8D}" type="datetimeFigureOut">
              <a:rPr lang="tr-TR"/>
              <a:pPr>
                <a:defRPr/>
              </a:pPr>
              <a:t>23.12.2014</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12AA17D8-CA97-4A1E-84A8-4B5030659EC9}"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1 Slayt Görüntüsü Yer Tutucusu"/>
          <p:cNvSpPr>
            <a:spLocks noGrp="1" noRot="1" noChangeAspect="1"/>
          </p:cNvSpPr>
          <p:nvPr>
            <p:ph type="sldImg"/>
          </p:nvPr>
        </p:nvSpPr>
        <p:spPr bwMode="auto">
          <a:noFill/>
          <a:ln>
            <a:solidFill>
              <a:srgbClr val="000000"/>
            </a:solidFill>
            <a:miter lim="800000"/>
            <a:headEnd/>
            <a:tailEnd/>
          </a:ln>
        </p:spPr>
      </p:sp>
      <p:sp>
        <p:nvSpPr>
          <p:cNvPr id="53250"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b="1" smtClean="0"/>
          </a:p>
        </p:txBody>
      </p:sp>
      <p:sp>
        <p:nvSpPr>
          <p:cNvPr id="50179"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26E37B-7626-4682-89EB-727873AB2EDF}" type="slidenum">
              <a:rPr lang="tr-TR"/>
              <a:pPr fontAlgn="base">
                <a:spcBef>
                  <a:spcPct val="0"/>
                </a:spcBef>
                <a:spcAft>
                  <a:spcPct val="0"/>
                </a:spcAft>
                <a:defRPr/>
              </a:pPr>
              <a:t>38</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fld id="{0BAFBF01-E0D8-4110-8A58-5DD6C5B44713}" type="datetimeFigureOut">
              <a:rPr lang="tr-TR"/>
              <a:pPr>
                <a:defRPr/>
              </a:pPr>
              <a:t>23.12.2014</a:t>
            </a:fld>
            <a:endParaRPr lang="tr-TR"/>
          </a:p>
        </p:txBody>
      </p:sp>
      <p:sp>
        <p:nvSpPr>
          <p:cNvPr id="5" name="18 Altbilgi Yer Tutucusu"/>
          <p:cNvSpPr>
            <a:spLocks noGrp="1"/>
          </p:cNvSpPr>
          <p:nvPr>
            <p:ph type="ftr" sz="quarter" idx="11"/>
          </p:nvPr>
        </p:nvSpPr>
        <p:spPr/>
        <p:txBody>
          <a:bodyPr/>
          <a:lstStyle>
            <a:lvl1pPr>
              <a:defRPr/>
            </a:lvl1pPr>
          </a:lstStyle>
          <a:p>
            <a:pPr>
              <a:defRPr/>
            </a:pPr>
            <a:endParaRPr lang="tr-TR"/>
          </a:p>
        </p:txBody>
      </p:sp>
      <p:sp>
        <p:nvSpPr>
          <p:cNvPr id="6" name="26 Slayt Numarası Yer Tutucusu"/>
          <p:cNvSpPr>
            <a:spLocks noGrp="1"/>
          </p:cNvSpPr>
          <p:nvPr>
            <p:ph type="sldNum" sz="quarter" idx="12"/>
          </p:nvPr>
        </p:nvSpPr>
        <p:spPr/>
        <p:txBody>
          <a:bodyPr/>
          <a:lstStyle>
            <a:lvl1pPr>
              <a:defRPr/>
            </a:lvl1pPr>
          </a:lstStyle>
          <a:p>
            <a:pPr>
              <a:defRPr/>
            </a:pPr>
            <a:fld id="{57D57967-6CDA-47D6-9745-58C74BDE4102}"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CD1E7F39-9CE3-49C4-A8AA-D85E34B6ABF9}" type="datetimeFigureOut">
              <a:rPr lang="tr-TR"/>
              <a:pPr>
                <a:defRPr/>
              </a:pPr>
              <a:t>23.12.2014</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905399A9-91FA-4DF6-9834-802BD95F1D2A}"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BB9DB40D-6A22-4BF4-8401-9DF3F4CB5629}" type="datetimeFigureOut">
              <a:rPr lang="tr-TR"/>
              <a:pPr>
                <a:defRPr/>
              </a:pPr>
              <a:t>23.12.2014</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35BC03C3-5D44-4D44-AC47-2D5859D61197}"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AFEF7039-D29E-48EE-A3E8-904FC921B262}" type="datetimeFigureOut">
              <a:rPr lang="tr-TR"/>
              <a:pPr>
                <a:defRPr/>
              </a:pPr>
              <a:t>23.12.2014</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B1EDB29E-4939-49DB-91FB-28F5178180B2}"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724A9F58-6FF9-4CD4-9796-0FFB0B326B1A}" type="datetimeFigureOut">
              <a:rPr lang="tr-TR"/>
              <a:pPr>
                <a:defRPr/>
              </a:pPr>
              <a:t>23.12.2014</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0E1C76E2-2188-4038-83A4-F20FA48E3388}"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00DE1796-EE62-4068-8433-4B68AFF3AC84}" type="datetimeFigureOut">
              <a:rPr lang="tr-TR"/>
              <a:pPr>
                <a:defRPr/>
              </a:pPr>
              <a:t>23.12.2014</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F7469390-CE30-43FB-86B6-13F8971FF465}"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fld id="{525E3A6B-74B2-4976-B30B-51897DBA20F3}" type="datetimeFigureOut">
              <a:rPr lang="tr-TR"/>
              <a:pPr>
                <a:defRPr/>
              </a:pPr>
              <a:t>23.12.2014</a:t>
            </a:fld>
            <a:endParaRPr lang="tr-TR"/>
          </a:p>
        </p:txBody>
      </p:sp>
      <p:sp>
        <p:nvSpPr>
          <p:cNvPr id="8" name="21 Altbilgi Yer Tutucusu"/>
          <p:cNvSpPr>
            <a:spLocks noGrp="1"/>
          </p:cNvSpPr>
          <p:nvPr>
            <p:ph type="ftr" sz="quarter" idx="11"/>
          </p:nvPr>
        </p:nvSpPr>
        <p:spPr/>
        <p:txBody>
          <a:bodyPr/>
          <a:lstStyle>
            <a:lvl1pPr>
              <a:defRPr/>
            </a:lvl1pPr>
          </a:lstStyle>
          <a:p>
            <a:pPr>
              <a:defRPr/>
            </a:pPr>
            <a:endParaRPr lang="tr-TR"/>
          </a:p>
        </p:txBody>
      </p:sp>
      <p:sp>
        <p:nvSpPr>
          <p:cNvPr id="9" name="17 Slayt Numarası Yer Tutucusu"/>
          <p:cNvSpPr>
            <a:spLocks noGrp="1"/>
          </p:cNvSpPr>
          <p:nvPr>
            <p:ph type="sldNum" sz="quarter" idx="12"/>
          </p:nvPr>
        </p:nvSpPr>
        <p:spPr/>
        <p:txBody>
          <a:bodyPr/>
          <a:lstStyle>
            <a:lvl1pPr>
              <a:defRPr/>
            </a:lvl1pPr>
          </a:lstStyle>
          <a:p>
            <a:pPr>
              <a:defRPr/>
            </a:pPr>
            <a:fld id="{CB6679B1-6193-4D08-B429-BB4E9AA9B3FF}"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fld id="{07FC26AB-A1DD-4F9C-8B79-94D36CA13D7F}" type="datetimeFigureOut">
              <a:rPr lang="tr-TR"/>
              <a:pPr>
                <a:defRPr/>
              </a:pPr>
              <a:t>23.12.2014</a:t>
            </a:fld>
            <a:endParaRPr lang="tr-TR"/>
          </a:p>
        </p:txBody>
      </p:sp>
      <p:sp>
        <p:nvSpPr>
          <p:cNvPr id="4" name="21 Altbilgi Yer Tutucusu"/>
          <p:cNvSpPr>
            <a:spLocks noGrp="1"/>
          </p:cNvSpPr>
          <p:nvPr>
            <p:ph type="ftr" sz="quarter" idx="11"/>
          </p:nvPr>
        </p:nvSpPr>
        <p:spPr/>
        <p:txBody>
          <a:bodyPr/>
          <a:lstStyle>
            <a:lvl1pPr>
              <a:defRPr/>
            </a:lvl1pPr>
          </a:lstStyle>
          <a:p>
            <a:pPr>
              <a:defRPr/>
            </a:pPr>
            <a:endParaRPr lang="tr-TR"/>
          </a:p>
        </p:txBody>
      </p:sp>
      <p:sp>
        <p:nvSpPr>
          <p:cNvPr id="5" name="17 Slayt Numarası Yer Tutucusu"/>
          <p:cNvSpPr>
            <a:spLocks noGrp="1"/>
          </p:cNvSpPr>
          <p:nvPr>
            <p:ph type="sldNum" sz="quarter" idx="12"/>
          </p:nvPr>
        </p:nvSpPr>
        <p:spPr/>
        <p:txBody>
          <a:bodyPr/>
          <a:lstStyle>
            <a:lvl1pPr>
              <a:defRPr/>
            </a:lvl1pPr>
          </a:lstStyle>
          <a:p>
            <a:pPr>
              <a:defRPr/>
            </a:pPr>
            <a:fld id="{AEE907BC-7777-437A-A88A-DF57A29C1EDA}"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F044417D-D402-450B-887B-B332FED443FB}" type="datetimeFigureOut">
              <a:rPr lang="tr-TR"/>
              <a:pPr>
                <a:defRPr/>
              </a:pPr>
              <a:t>23.12.2014</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7E007AC4-80A3-48ED-9975-9D8716F55B4B}"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CE59FA57-B684-48E1-BFB1-506190281A4D}" type="datetimeFigureOut">
              <a:rPr lang="tr-TR"/>
              <a:pPr>
                <a:defRPr/>
              </a:pPr>
              <a:t>23.12.2014</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0CD5BC6A-22DD-452D-91A8-1345171589C1}"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8 Tek Köşesi Kesik ve Yuvarlatılmış Dikdörtgen"/>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1 Dik Üçgen"/>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1 Başlık"/>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fld id="{59AC06EC-6E5D-450F-8A4B-1CB58F8DC7E7}" type="datetimeFigureOut">
              <a:rPr lang="tr-TR"/>
              <a:pPr>
                <a:defRPr/>
              </a:pPr>
              <a:t>23.12.2014</a:t>
            </a:fld>
            <a:endParaRPr lang="tr-TR"/>
          </a:p>
        </p:txBody>
      </p:sp>
      <p:sp>
        <p:nvSpPr>
          <p:cNvPr id="10" name="5 Altbilgi Yer Tutucusu"/>
          <p:cNvSpPr>
            <a:spLocks noGrp="1"/>
          </p:cNvSpPr>
          <p:nvPr>
            <p:ph type="ftr" sz="quarter" idx="11"/>
          </p:nvPr>
        </p:nvSpPr>
        <p:spPr/>
        <p:txBody>
          <a:bodyPr/>
          <a:lstStyle>
            <a:lvl1pPr>
              <a:defRPr/>
            </a:lvl1pPr>
          </a:lstStyle>
          <a:p>
            <a:pPr>
              <a:defRPr/>
            </a:pPr>
            <a:endParaRPr lang="tr-TR"/>
          </a:p>
        </p:txBody>
      </p:sp>
      <p:sp>
        <p:nvSpPr>
          <p:cNvPr id="11" name="6 Slayt Numarası Yer Tutucusu"/>
          <p:cNvSpPr>
            <a:spLocks noGrp="1"/>
          </p:cNvSpPr>
          <p:nvPr>
            <p:ph type="sldNum" sz="quarter" idx="12"/>
          </p:nvPr>
        </p:nvSpPr>
        <p:spPr>
          <a:xfrm>
            <a:off x="8077200" y="6356350"/>
            <a:ext cx="609600" cy="365125"/>
          </a:xfrm>
        </p:spPr>
        <p:txBody>
          <a:bodyPr/>
          <a:lstStyle>
            <a:lvl1pPr>
              <a:defRPr/>
            </a:lvl1pPr>
          </a:lstStyle>
          <a:p>
            <a:pPr>
              <a:defRPr/>
            </a:pPr>
            <a:fld id="{1846256F-43D2-4F63-86BD-799F43E74FB0}"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7 Serbest Form"/>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8 Başlık Yer Tutucusu"/>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tr-TR" smtClean="0"/>
              <a:t>Asıl başlık stili için tıklatın</a:t>
            </a:r>
            <a:endParaRPr lang="en-US" smtClean="0"/>
          </a:p>
        </p:txBody>
      </p:sp>
      <p:sp>
        <p:nvSpPr>
          <p:cNvPr id="1029" name="29 Metin Yer Tutucusu"/>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F086E70C-F497-4E0C-B28C-150A6D515BA4}" type="datetimeFigureOut">
              <a:rPr lang="tr-TR"/>
              <a:pPr>
                <a:defRPr/>
              </a:pPr>
              <a:t>23.12.2014</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8B908EBD-2281-409A-9FB1-7C85E243AE44}" type="slidenum">
              <a:rPr lang="tr-TR"/>
              <a:pPr>
                <a:defRPr/>
              </a:pPr>
              <a:t>‹#›</a:t>
            </a:fld>
            <a:endParaRPr lang="tr-TR"/>
          </a:p>
        </p:txBody>
      </p:sp>
      <p:grpSp>
        <p:nvGrpSpPr>
          <p:cNvPr id="1033" name="1 Grup"/>
          <p:cNvGrpSpPr>
            <a:grpSpLocks/>
          </p:cNvGrpSpPr>
          <p:nvPr/>
        </p:nvGrpSpPr>
        <p:grpSpPr bwMode="auto">
          <a:xfrm>
            <a:off x="-19050" y="203200"/>
            <a:ext cx="9180513"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720" r:id="rId1"/>
    <p:sldLayoutId id="2147483712" r:id="rId2"/>
    <p:sldLayoutId id="2147483721" r:id="rId3"/>
    <p:sldLayoutId id="2147483713" r:id="rId4"/>
    <p:sldLayoutId id="2147483714" r:id="rId5"/>
    <p:sldLayoutId id="2147483715" r:id="rId6"/>
    <p:sldLayoutId id="2147483716" r:id="rId7"/>
    <p:sldLayoutId id="2147483717" r:id="rId8"/>
    <p:sldLayoutId id="2147483722" r:id="rId9"/>
    <p:sldLayoutId id="2147483718" r:id="rId10"/>
    <p:sldLayoutId id="2147483719"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hyperlink" Target="mailto:aile@yahoogroups.com"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prndergi.web.tr/"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hyperlink" Target="http://www.ailehekimligidergisi.org/"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tuik.gov.tr/pre&#305;statistikTablo.do?istab_id=255"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pPr eaLnBrk="1" fontAlgn="auto" hangingPunct="1">
              <a:spcAft>
                <a:spcPts val="0"/>
              </a:spcAft>
              <a:defRPr/>
            </a:pPr>
            <a:r>
              <a:rPr lang="tr-TR" sz="3200" dirty="0" smtClean="0">
                <a:solidFill>
                  <a:srgbClr val="C00000"/>
                </a:solidFill>
              </a:rPr>
              <a:t>TÜRKİYE’DE AİLE HEKİMLİĞİ’NİN TARİHÇESİ</a:t>
            </a:r>
            <a:endParaRPr lang="tr-TR" sz="3200" dirty="0">
              <a:solidFill>
                <a:srgbClr val="C00000"/>
              </a:solidFill>
            </a:endParaRPr>
          </a:p>
        </p:txBody>
      </p:sp>
      <p:sp>
        <p:nvSpPr>
          <p:cNvPr id="14338" name="2 Alt Başlık"/>
          <p:cNvSpPr>
            <a:spLocks noGrp="1"/>
          </p:cNvSpPr>
          <p:nvPr>
            <p:ph type="subTitle" idx="1"/>
          </p:nvPr>
        </p:nvSpPr>
        <p:spPr>
          <a:xfrm>
            <a:off x="533400" y="4214813"/>
            <a:ext cx="7854950" cy="766762"/>
          </a:xfrm>
        </p:spPr>
        <p:txBody>
          <a:bodyPr/>
          <a:lstStyle/>
          <a:p>
            <a:pPr marR="0" eaLnBrk="1" hangingPunct="1"/>
            <a:r>
              <a:rPr lang="tr-TR" sz="2400" smtClean="0">
                <a:solidFill>
                  <a:srgbClr val="C00000"/>
                </a:solidFill>
              </a:rPr>
              <a:t>Dr. Makbule Nurdan ÖZKAYA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2 İçerik Yer Tutucusu"/>
          <p:cNvSpPr>
            <a:spLocks noGrp="1"/>
          </p:cNvSpPr>
          <p:nvPr>
            <p:ph idx="1"/>
          </p:nvPr>
        </p:nvSpPr>
        <p:spPr>
          <a:xfrm>
            <a:off x="457200" y="785813"/>
            <a:ext cx="8229600" cy="5538787"/>
          </a:xfrm>
        </p:spPr>
        <p:txBody>
          <a:bodyPr/>
          <a:lstStyle/>
          <a:p>
            <a:pPr eaLnBrk="1" hangingPunct="1">
              <a:lnSpc>
                <a:spcPct val="90000"/>
              </a:lnSpc>
            </a:pPr>
            <a:r>
              <a:rPr lang="tr-TR" sz="2200" smtClean="0"/>
              <a:t>Aynı yıl Ad Hoc Committee in Education for Family Practice of Council on Medical education of the American Medical Association,</a:t>
            </a:r>
            <a:r>
              <a:rPr lang="tr-TR" sz="2200" b="1" i="1" smtClean="0"/>
              <a:t>William Willard,M.D</a:t>
            </a:r>
            <a:r>
              <a:rPr lang="tr-TR" sz="2200" smtClean="0"/>
              <a:t>.,University of Kentucky,Lexington başkanlığında yayınladığı raporda halkın sağlık gereksinimlerinin karşılanabilmesi için </a:t>
            </a:r>
            <a:r>
              <a:rPr lang="tr-TR" sz="2200" b="1" i="1" smtClean="0"/>
              <a:t>‘’family practice’’ </a:t>
            </a:r>
            <a:r>
              <a:rPr lang="tr-TR" sz="2200" smtClean="0"/>
              <a:t>olarak isimlendirilecek yeni bir uzmanlık dalının kurulmasından bahsediyordu.(</a:t>
            </a:r>
            <a:r>
              <a:rPr lang="tr-TR" sz="2200" b="1" i="1" smtClean="0"/>
              <a:t>Willard Raporu</a:t>
            </a:r>
            <a:r>
              <a:rPr lang="tr-TR" sz="2200" smtClean="0"/>
              <a:t>)</a:t>
            </a:r>
          </a:p>
          <a:p>
            <a:pPr eaLnBrk="1" hangingPunct="1">
              <a:lnSpc>
                <a:spcPct val="90000"/>
              </a:lnSpc>
            </a:pPr>
            <a:endParaRPr lang="tr-TR" sz="2200" smtClean="0"/>
          </a:p>
          <a:p>
            <a:pPr eaLnBrk="1" hangingPunct="1">
              <a:lnSpc>
                <a:spcPct val="90000"/>
              </a:lnSpc>
            </a:pPr>
            <a:r>
              <a:rPr lang="tr-TR" sz="2200" smtClean="0"/>
              <a:t>Bu raporlar üzerine  1947’den bu yana  adı </a:t>
            </a:r>
            <a:r>
              <a:rPr lang="tr-TR" sz="2200" b="1" i="1" smtClean="0"/>
              <a:t>‘’American Board of General Practice’’ </a:t>
            </a:r>
            <a:r>
              <a:rPr lang="tr-TR" sz="2200" smtClean="0"/>
              <a:t>olan kuruluş</a:t>
            </a:r>
            <a:r>
              <a:rPr lang="tr-TR" sz="2200" smtClean="0">
                <a:latin typeface="Arial" charset="0"/>
              </a:rPr>
              <a:t>, </a:t>
            </a:r>
            <a:r>
              <a:rPr lang="tr-TR" sz="2200" smtClean="0"/>
              <a:t>adını ‘</a:t>
            </a:r>
            <a:r>
              <a:rPr lang="tr-TR" sz="2200" b="1" i="1" smtClean="0"/>
              <a:t>’American Board of Family Practice’’ </a:t>
            </a:r>
            <a:r>
              <a:rPr lang="tr-TR" sz="2200" smtClean="0"/>
              <a:t>olarak değiştirdi.</a:t>
            </a:r>
          </a:p>
          <a:p>
            <a:pPr eaLnBrk="1" hangingPunct="1">
              <a:lnSpc>
                <a:spcPct val="90000"/>
              </a:lnSpc>
            </a:pPr>
            <a:endParaRPr lang="tr-TR" sz="2200" smtClean="0"/>
          </a:p>
          <a:p>
            <a:pPr eaLnBrk="1" hangingPunct="1">
              <a:lnSpc>
                <a:spcPct val="90000"/>
              </a:lnSpc>
            </a:pPr>
            <a:r>
              <a:rPr lang="tr-TR" sz="2200" smtClean="0"/>
              <a:t>Bu yeni uzmanlığın adının ‘’family practice’’ (aile uygulaması) olması ise ‘’aile’’ adının sıcaklığından değil, kişiyi ailesinin içinde ele alıp tanı ve tedavi sürecine  aileyi de dahil etmesinden kaynaklanıyordu.</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2 İçerik Yer Tutucusu"/>
          <p:cNvSpPr>
            <a:spLocks noGrp="1"/>
          </p:cNvSpPr>
          <p:nvPr>
            <p:ph idx="1"/>
          </p:nvPr>
        </p:nvSpPr>
        <p:spPr>
          <a:xfrm>
            <a:off x="457200" y="928688"/>
            <a:ext cx="8229600" cy="5395912"/>
          </a:xfrm>
        </p:spPr>
        <p:txBody>
          <a:bodyPr/>
          <a:lstStyle/>
          <a:p>
            <a:pPr eaLnBrk="1" hangingPunct="1">
              <a:lnSpc>
                <a:spcPct val="90000"/>
              </a:lnSpc>
            </a:pPr>
            <a:r>
              <a:rPr lang="tr-TR" sz="2200" smtClean="0"/>
              <a:t>ABD’de bu gelişmeler olurken aynı yıllarda İngiltere’de genel pratisyenliği geliştirmek,standartlarını yükseltmek ve genel pratisyenlerin sesi olmak amacıyla 1952 yılında College of General Practitioners kuruldu.</a:t>
            </a:r>
          </a:p>
          <a:p>
            <a:pPr eaLnBrk="1" hangingPunct="1">
              <a:lnSpc>
                <a:spcPct val="90000"/>
              </a:lnSpc>
            </a:pPr>
            <a:endParaRPr lang="tr-TR" sz="2200" smtClean="0"/>
          </a:p>
          <a:p>
            <a:pPr eaLnBrk="1" hangingPunct="1">
              <a:lnSpc>
                <a:spcPct val="90000"/>
              </a:lnSpc>
            </a:pPr>
            <a:r>
              <a:rPr lang="tr-TR" sz="2200" smtClean="0"/>
              <a:t>Avrupa’da Aile Hekimliği/Genel Pratisyenlik kavramları, 1967’de UEMO(Avrupa Genel Prat</a:t>
            </a:r>
            <a:r>
              <a:rPr lang="tr-TR" sz="2200" smtClean="0">
                <a:latin typeface="Arial" charset="0"/>
              </a:rPr>
              <a:t>i</a:t>
            </a:r>
            <a:r>
              <a:rPr lang="tr-TR" sz="2200" smtClean="0"/>
              <a:t>syenler Birliği’nin) kurulmasıyla birlikte ivme kazandı.</a:t>
            </a:r>
          </a:p>
          <a:p>
            <a:pPr eaLnBrk="1" hangingPunct="1">
              <a:lnSpc>
                <a:spcPct val="90000"/>
              </a:lnSpc>
            </a:pPr>
            <a:endParaRPr lang="tr-TR" sz="2200" smtClean="0"/>
          </a:p>
          <a:p>
            <a:pPr eaLnBrk="1" hangingPunct="1">
              <a:lnSpc>
                <a:spcPct val="90000"/>
              </a:lnSpc>
            </a:pPr>
            <a:r>
              <a:rPr lang="tr-TR" sz="2200" smtClean="0"/>
              <a:t>1986’da Avrupa’da aile hekimi/genel pratisyenlerin eğitimleri için asgari bir standart oluşturulmasını garanti altına alan yönetmelik kabul edildi.</a:t>
            </a:r>
          </a:p>
          <a:p>
            <a:pPr eaLnBrk="1" hangingPunct="1">
              <a:lnSpc>
                <a:spcPct val="90000"/>
              </a:lnSpc>
            </a:pPr>
            <a:endParaRPr lang="tr-TR" sz="2200" smtClean="0"/>
          </a:p>
          <a:p>
            <a:pPr eaLnBrk="1" hangingPunct="1">
              <a:lnSpc>
                <a:spcPct val="90000"/>
              </a:lnSpc>
            </a:pPr>
            <a:r>
              <a:rPr lang="tr-TR" sz="2200" smtClean="0"/>
              <a:t>Bu yönetmelik mezuniyet sonrası birinci basamağa yönelik eğitiminin en az 2 yıl olmasını öngörmekteydi.</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2 İçerik Yer Tutucusu"/>
          <p:cNvSpPr>
            <a:spLocks noGrp="1"/>
          </p:cNvSpPr>
          <p:nvPr>
            <p:ph idx="1"/>
          </p:nvPr>
        </p:nvSpPr>
        <p:spPr>
          <a:xfrm>
            <a:off x="457200" y="857250"/>
            <a:ext cx="8229600" cy="5467350"/>
          </a:xfrm>
        </p:spPr>
        <p:txBody>
          <a:bodyPr/>
          <a:lstStyle/>
          <a:p>
            <a:pPr eaLnBrk="1" hangingPunct="1"/>
            <a:r>
              <a:rPr lang="tr-TR" sz="2000" smtClean="0"/>
              <a:t>Avrupa’da aile hekimliği kavramının ilk savunucu ve uygulayıcı ülkesi olan İngiltere’de ilk üniversite kürsüsü 1963 yılında Edinburg’da kurulmuş,</a:t>
            </a:r>
          </a:p>
          <a:p>
            <a:pPr eaLnBrk="1" hangingPunct="1"/>
            <a:r>
              <a:rPr lang="tr-TR" sz="2000" smtClean="0"/>
              <a:t>1967 yılında Kraliyetçe kabul edilmiş,</a:t>
            </a:r>
          </a:p>
          <a:p>
            <a:pPr eaLnBrk="1" hangingPunct="1"/>
            <a:r>
              <a:rPr lang="tr-TR" sz="2000" smtClean="0"/>
              <a:t>1972 yılında ‘’The Royal College of General Practititoners’’olarak kurumsallaşmıştır.</a:t>
            </a:r>
          </a:p>
          <a:p>
            <a:pPr eaLnBrk="1" hangingPunct="1"/>
            <a:endParaRPr lang="tr-TR" sz="2000" smtClean="0"/>
          </a:p>
          <a:p>
            <a:pPr eaLnBrk="1" hangingPunct="1"/>
            <a:r>
              <a:rPr lang="tr-TR" sz="2000" smtClean="0"/>
              <a:t>1970’li yılların başında, idari kabul aşamasını tamamlayan aile hekimliği uzmanlığının tüm dünyada kabul edilmiş bir tanımının yapılması gerekliliği ortaya çıkmış ve aynı yıl </a:t>
            </a:r>
            <a:r>
              <a:rPr lang="tr-TR" sz="2000" b="1" i="1" smtClean="0"/>
              <a:t>Hollanda’da </a:t>
            </a:r>
            <a:r>
              <a:rPr lang="tr-TR" sz="2000" smtClean="0"/>
              <a:t>yapılan</a:t>
            </a:r>
            <a:r>
              <a:rPr lang="tr-TR" sz="2000" b="1" i="1" smtClean="0"/>
              <a:t> İkinci Avrupa Aile Hekimleri Eğitimi toplantısında birinci basamak hekimliğinin insanı</a:t>
            </a:r>
            <a:r>
              <a:rPr lang="tr-TR" sz="2000" b="1" i="1" smtClean="0">
                <a:latin typeface="Arial" charset="0"/>
              </a:rPr>
              <a:t>, </a:t>
            </a:r>
            <a:r>
              <a:rPr lang="tr-TR" sz="2000" b="1" i="1" smtClean="0"/>
              <a:t>organ ya da sistemlerini esas alarak inceleyen, diğer klinik uzmanlık dallarından farklı bir uzmanlık dalı olduğu vurgulanarak tanımı yapılmıştır.</a:t>
            </a:r>
          </a:p>
          <a:p>
            <a:pPr eaLnBrk="1" hangingPunct="1"/>
            <a:r>
              <a:rPr lang="tr-TR" sz="2000" smtClean="0"/>
              <a:t>Bu tanıma göre,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2 İçerik Yer Tutucusu"/>
          <p:cNvSpPr>
            <a:spLocks noGrp="1"/>
          </p:cNvSpPr>
          <p:nvPr>
            <p:ph idx="1"/>
          </p:nvPr>
        </p:nvSpPr>
        <p:spPr>
          <a:xfrm>
            <a:off x="457200" y="714375"/>
            <a:ext cx="8229600" cy="5610225"/>
          </a:xfrm>
        </p:spPr>
        <p:txBody>
          <a:bodyPr/>
          <a:lstStyle/>
          <a:p>
            <a:pPr eaLnBrk="1" hangingPunct="1"/>
            <a:r>
              <a:rPr lang="tr-TR" sz="2000" i="1" smtClean="0"/>
              <a:t>‘’Yaş,cinsiyet ve hastalık ayrımı yapmaksızın kişiler, aileler ve belirli bir topluluğa kişisel, birinci basamak, sürekli ve devamlı bakım veren lisanslı tıp doktorudur. Bu fonksiyonların bir sentezini yapması onu diğer  uzmanlık dallarından ayırır. Hastalarına; muayenehanesinde, evde ve bazen bir klinik ya da hastanede bakar. Amacı erken tanı koymaktır. Hastalık ve sağlık hakkındaki düşüncelerine fiziksel, psikolojik ve sosyal faktörleri de dahil eder. Kendisine bir hekim olarak getirilen tüm sağlık problemleri hakkında bir ilk değerlendirme yapar.</a:t>
            </a:r>
          </a:p>
          <a:p>
            <a:pPr eaLnBrk="1" hangingPunct="1"/>
            <a:r>
              <a:rPr lang="tr-TR" sz="2000" i="1" smtClean="0"/>
              <a:t>Kronik, tekrarlayıcı ya da terminal hastalığı olan hastalarının devamlı bakımını üstlenir.</a:t>
            </a:r>
          </a:p>
          <a:p>
            <a:pPr eaLnBrk="1" hangingPunct="1"/>
            <a:r>
              <a:rPr lang="tr-TR" sz="2000" i="1" smtClean="0"/>
              <a:t>Hastasıyla uzun süreli ilişki kurması, her hastası için tekrarlayan zamanlarda profesyonel olarak kullanabileceği bilgiler toplayabilmesi ve karşılıklı güvene dayalı bir ilişki kurması anlamına gelir.</a:t>
            </a:r>
          </a:p>
          <a:p>
            <a:pPr eaLnBrk="1" hangingPunct="1"/>
            <a:r>
              <a:rPr lang="tr-TR" sz="2000" i="1" smtClean="0"/>
              <a:t>Diğer medikal ve paramedikal uzmanlarla birlikte çalışır. Hastalarının ve ailelerinin sağlığını artırabilmek için tedavi, koruma ve eğitim hizmetleri arasında nasıl ve ne zaman geçiş yapılacağını bilir. Topluma karşı da profesyonel sorumluluğu olduğunu da unutmaz.’’</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2 İçerik Yer Tutucusu"/>
          <p:cNvSpPr>
            <a:spLocks noGrp="1"/>
          </p:cNvSpPr>
          <p:nvPr>
            <p:ph sz="half" idx="1"/>
          </p:nvPr>
        </p:nvSpPr>
        <p:spPr>
          <a:xfrm>
            <a:off x="457200" y="1285875"/>
            <a:ext cx="4038600" cy="5068888"/>
          </a:xfrm>
        </p:spPr>
        <p:txBody>
          <a:bodyPr/>
          <a:lstStyle/>
          <a:p>
            <a:pPr eaLnBrk="1" hangingPunct="1"/>
            <a:r>
              <a:rPr lang="tr-TR" smtClean="0"/>
              <a:t>1978 Almaata Konferansı</a:t>
            </a:r>
          </a:p>
          <a:p>
            <a:pPr eaLnBrk="1" hangingPunct="1"/>
            <a:r>
              <a:rPr lang="tr-TR" smtClean="0"/>
              <a:t>‘</a:t>
            </a:r>
            <a:r>
              <a:rPr lang="tr-TR" sz="2000" smtClean="0"/>
              <a:t>’2000 Yılında Herkese Sağlık’’</a:t>
            </a:r>
            <a:endParaRPr lang="tr-TR" sz="2000" smtClean="0">
              <a:latin typeface="Arial" charset="0"/>
            </a:endParaRPr>
          </a:p>
          <a:p>
            <a:pPr eaLnBrk="1" hangingPunct="1"/>
            <a:endParaRPr lang="tr-TR" sz="2000" smtClean="0"/>
          </a:p>
          <a:p>
            <a:pPr eaLnBrk="1" hangingPunct="1"/>
            <a:r>
              <a:rPr lang="tr-TR" sz="2000" smtClean="0"/>
              <a:t>Birinci basamak sağlık hizmetlerinin uzmanlaşmış hekimlerce verilmesi gerektiği</a:t>
            </a:r>
          </a:p>
          <a:p>
            <a:pPr eaLnBrk="1" hangingPunct="1"/>
            <a:endParaRPr lang="tr-TR" smtClean="0"/>
          </a:p>
          <a:p>
            <a:pPr eaLnBrk="1" hangingPunct="1"/>
            <a:r>
              <a:rPr lang="tr-TR" smtClean="0"/>
              <a:t>1991 WONCA</a:t>
            </a:r>
          </a:p>
          <a:p>
            <a:pPr eaLnBrk="1" hangingPunct="1"/>
            <a:r>
              <a:rPr lang="tr-TR" smtClean="0"/>
              <a:t>Dünya Aile Hekimleri Akademileri Birliği </a:t>
            </a:r>
          </a:p>
          <a:p>
            <a:pPr eaLnBrk="1" hangingPunct="1"/>
            <a:r>
              <a:rPr lang="tr-TR" smtClean="0"/>
              <a:t>Yeni bir tanım gerekliliği</a:t>
            </a:r>
          </a:p>
        </p:txBody>
      </p:sp>
      <p:sp>
        <p:nvSpPr>
          <p:cNvPr id="27650" name="3 İçerik Yer Tutucusu"/>
          <p:cNvSpPr>
            <a:spLocks noGrp="1"/>
          </p:cNvSpPr>
          <p:nvPr>
            <p:ph sz="half" idx="2"/>
          </p:nvPr>
        </p:nvSpPr>
        <p:spPr>
          <a:xfrm>
            <a:off x="4643438" y="1268413"/>
            <a:ext cx="4038600" cy="4997450"/>
          </a:xfrm>
        </p:spPr>
        <p:txBody>
          <a:bodyPr/>
          <a:lstStyle/>
          <a:p>
            <a:pPr eaLnBrk="1" hangingPunct="1"/>
            <a:r>
              <a:rPr lang="tr-TR" sz="2800" smtClean="0"/>
              <a:t>2000 Olesen tanımı</a:t>
            </a:r>
          </a:p>
          <a:p>
            <a:pPr eaLnBrk="1" hangingPunct="1"/>
            <a:endParaRPr lang="tr-TR" sz="2400" smtClean="0"/>
          </a:p>
          <a:p>
            <a:pPr eaLnBrk="1" hangingPunct="1"/>
            <a:endParaRPr lang="tr-TR" sz="2400" smtClean="0"/>
          </a:p>
          <a:p>
            <a:pPr eaLnBrk="1" hangingPunct="1"/>
            <a:endParaRPr lang="tr-TR" sz="2400" smtClean="0"/>
          </a:p>
          <a:p>
            <a:pPr eaLnBrk="1" hangingPunct="1"/>
            <a:endParaRPr lang="tr-TR" sz="2800" smtClean="0"/>
          </a:p>
          <a:p>
            <a:pPr eaLnBrk="1" hangingPunct="1"/>
            <a:endParaRPr lang="tr-TR" sz="2800" smtClean="0"/>
          </a:p>
          <a:p>
            <a:pPr eaLnBrk="1" hangingPunct="1"/>
            <a:r>
              <a:rPr lang="tr-TR" sz="2800" smtClean="0"/>
              <a:t>2001 Ekim Barcelona</a:t>
            </a:r>
          </a:p>
          <a:p>
            <a:pPr eaLnBrk="1" hangingPunct="1"/>
            <a:endParaRPr lang="tr-TR" sz="2400" smtClean="0"/>
          </a:p>
          <a:p>
            <a:pPr eaLnBrk="1" hangingPunct="1"/>
            <a:r>
              <a:rPr lang="tr-TR" sz="2400" smtClean="0"/>
              <a:t>Tanımda yeni düzenlemeler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85813"/>
            <a:ext cx="8229600" cy="714375"/>
          </a:xfrm>
        </p:spPr>
        <p:txBody>
          <a:bodyPr>
            <a:normAutofit fontScale="90000"/>
          </a:bodyPr>
          <a:lstStyle/>
          <a:p>
            <a:pPr eaLnBrk="1" fontAlgn="auto" hangingPunct="1">
              <a:spcAft>
                <a:spcPts val="0"/>
              </a:spcAft>
              <a:defRPr/>
            </a:pPr>
            <a:r>
              <a:rPr lang="tr-TR" dirty="0" smtClean="0"/>
              <a:t>2001 </a:t>
            </a:r>
            <a:r>
              <a:rPr lang="tr-TR" dirty="0" err="1" smtClean="0"/>
              <a:t>Barcelona</a:t>
            </a:r>
            <a:endParaRPr lang="tr-TR" dirty="0"/>
          </a:p>
        </p:txBody>
      </p:sp>
      <p:sp>
        <p:nvSpPr>
          <p:cNvPr id="28674" name="2 İçerik Yer Tutucusu"/>
          <p:cNvSpPr>
            <a:spLocks noGrp="1"/>
          </p:cNvSpPr>
          <p:nvPr>
            <p:ph idx="1"/>
          </p:nvPr>
        </p:nvSpPr>
        <p:spPr>
          <a:xfrm>
            <a:off x="457200" y="1643063"/>
            <a:ext cx="8229600" cy="4681537"/>
          </a:xfrm>
        </p:spPr>
        <p:txBody>
          <a:bodyPr/>
          <a:lstStyle/>
          <a:p>
            <a:pPr eaLnBrk="1" hangingPunct="1"/>
            <a:r>
              <a:rPr lang="tr-TR" sz="2000" i="1" smtClean="0"/>
              <a:t>Aile hekimleri aile hekimliği prensipleri içinde eğitilmiş uzman hekimlerdir. Temel olarak tıbbi bakıma gereksinimi olan herkese yaş, cinsiyet ve hastalık ayrımı yapmaksızın kapsamlı ve devamlı bir bakım vermekle yükümlü kişisel doktorlardır. Kişilere aileleri, yaşadıkları topluluk ve kültürleri bağlamında bakım verirler. Topluma karşı da profesyonel sorumlulukları olduğunu da kabul ederler. Hastalarıyla birlikte bakım planı oluştururken tekrarlayan görüşmelerde elde ettikleri bilgi ve güveni kullanarak hastası hakkındaki fiziksel, psikolojik ve sosyal faktörleri entegre ederler.</a:t>
            </a:r>
          </a:p>
          <a:p>
            <a:pPr eaLnBrk="1" hangingPunct="1"/>
            <a:r>
              <a:rPr lang="tr-TR" sz="2000" i="1" smtClean="0"/>
              <a:t>Aile hekimleri profesyonel rollerini ya doğrudan ya da hastanın sağlık gereksinimi ve hizmet ettikleri topluluktaki kaynakların uygunluğuna bağlı olarak; hastanın diğer servisleri kullanmasına yardımcı olup sağlığını yükselterek, tedavi, bakım ya da palyasyon sağlayarak yaparlar.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Başlık"/>
          <p:cNvSpPr>
            <a:spLocks noGrp="1"/>
          </p:cNvSpPr>
          <p:nvPr>
            <p:ph type="title"/>
          </p:nvPr>
        </p:nvSpPr>
        <p:spPr>
          <a:xfrm>
            <a:off x="457200" y="704850"/>
            <a:ext cx="8229600" cy="938213"/>
          </a:xfrm>
        </p:spPr>
        <p:txBody>
          <a:bodyPr/>
          <a:lstStyle/>
          <a:p>
            <a:pPr eaLnBrk="1" hangingPunct="1"/>
            <a:r>
              <a:rPr lang="tr-TR" sz="3200" smtClean="0"/>
              <a:t>Türkiye’ye Özgü Tanımlamalar</a:t>
            </a:r>
          </a:p>
        </p:txBody>
      </p:sp>
      <p:sp>
        <p:nvSpPr>
          <p:cNvPr id="29698" name="2 İçerik Yer Tutucusu"/>
          <p:cNvSpPr>
            <a:spLocks noGrp="1"/>
          </p:cNvSpPr>
          <p:nvPr>
            <p:ph idx="1"/>
          </p:nvPr>
        </p:nvSpPr>
        <p:spPr/>
        <p:txBody>
          <a:bodyPr/>
          <a:lstStyle/>
          <a:p>
            <a:pPr eaLnBrk="1" hangingPunct="1"/>
            <a:r>
              <a:rPr lang="tr-TR" sz="2200" smtClean="0"/>
              <a:t>Genel Pratisyen / Aile Hekimi: Birinci Basamak Hekimi (Aile Doktoru):</a:t>
            </a:r>
          </a:p>
          <a:p>
            <a:pPr eaLnBrk="1" hangingPunct="1"/>
            <a:r>
              <a:rPr lang="tr-TR" sz="2200" smtClean="0"/>
              <a:t>6 temmuz 2005 tarihinde çıkan Aile Hekimliği pilot uygulaması hakkındaki yönetmelikte aile hekimliği bir uzmanlık dalının adı olarak değil bir görev unvanı olarak tanımlanmıştır. Buna göre aile hekimi: Kişiye yönelik koruyucu sağlık hizmetleri ile birinci basamak teşhis, tedavi ve rehabilite edici sağlık hizmetlerini, yaş,cinsiyet ve hastalık ayrımı yapmaksızın,her kişiye kapsamlı ve devamlı olarak belli bir mekanda vermekle yükümlü,gerektiği ölçüde gezici sağlık hizmeti veren ve tam gün esasına göre çalışan aile hekimliği uzmanı veya bakanlığın öngördüğü eğitimleri alan uzman tabip veya tabiplerdir.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Başlık"/>
          <p:cNvSpPr>
            <a:spLocks noGrp="1"/>
          </p:cNvSpPr>
          <p:nvPr>
            <p:ph type="title"/>
          </p:nvPr>
        </p:nvSpPr>
        <p:spPr>
          <a:xfrm>
            <a:off x="457200" y="704850"/>
            <a:ext cx="8229600" cy="795338"/>
          </a:xfrm>
        </p:spPr>
        <p:txBody>
          <a:bodyPr/>
          <a:lstStyle/>
          <a:p>
            <a:pPr eaLnBrk="1" hangingPunct="1"/>
            <a:r>
              <a:rPr lang="tr-TR" sz="3200" smtClean="0"/>
              <a:t>TÜRKİYE’DE AİLE HEKİMLİĞİNİN GELİŞİMİ</a:t>
            </a:r>
          </a:p>
        </p:txBody>
      </p:sp>
      <p:sp>
        <p:nvSpPr>
          <p:cNvPr id="30722" name="2 İçerik Yer Tutucusu"/>
          <p:cNvSpPr>
            <a:spLocks noGrp="1"/>
          </p:cNvSpPr>
          <p:nvPr>
            <p:ph idx="1"/>
          </p:nvPr>
        </p:nvSpPr>
        <p:spPr>
          <a:xfrm>
            <a:off x="457200" y="1714500"/>
            <a:ext cx="8229600" cy="4610100"/>
          </a:xfrm>
        </p:spPr>
        <p:txBody>
          <a:bodyPr/>
          <a:lstStyle/>
          <a:p>
            <a:pPr eaLnBrk="1" hangingPunct="1"/>
            <a:r>
              <a:rPr lang="tr-TR" smtClean="0"/>
              <a:t>Aile hekimliği bir tıp disiplinidir.</a:t>
            </a:r>
          </a:p>
          <a:p>
            <a:pPr eaLnBrk="1" hangingPunct="1"/>
            <a:r>
              <a:rPr lang="tr-TR" smtClean="0"/>
              <a:t>Tıp disiplinlerinin olmazsa olmaz üç özelliği;</a:t>
            </a:r>
          </a:p>
          <a:p>
            <a:pPr eaLnBrk="1" hangingPunct="1"/>
            <a:endParaRPr lang="tr-TR" smtClean="0"/>
          </a:p>
          <a:p>
            <a:pPr eaLnBrk="1" hangingPunct="1"/>
            <a:r>
              <a:rPr lang="tr-TR" smtClean="0"/>
              <a:t>1-anabilim dallarının kurulması</a:t>
            </a:r>
          </a:p>
          <a:p>
            <a:pPr eaLnBrk="1" hangingPunct="1"/>
            <a:r>
              <a:rPr lang="tr-TR" smtClean="0"/>
              <a:t>2-derneği</a:t>
            </a:r>
          </a:p>
          <a:p>
            <a:pPr eaLnBrk="1" hangingPunct="1"/>
            <a:r>
              <a:rPr lang="tr-TR" smtClean="0"/>
              <a:t>3-sürekli yayınlanan dergisinin olmasıdır.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2 İçerik Yer Tutucusu"/>
          <p:cNvSpPr>
            <a:spLocks noGrp="1"/>
          </p:cNvSpPr>
          <p:nvPr>
            <p:ph sz="half" idx="1"/>
          </p:nvPr>
        </p:nvSpPr>
        <p:spPr>
          <a:xfrm>
            <a:off x="457200" y="1196975"/>
            <a:ext cx="4038600" cy="5157788"/>
          </a:xfrm>
        </p:spPr>
        <p:txBody>
          <a:bodyPr/>
          <a:lstStyle/>
          <a:p>
            <a:pPr eaLnBrk="1" hangingPunct="1"/>
            <a:r>
              <a:rPr lang="tr-TR" sz="2400" smtClean="0"/>
              <a:t>1923 Peabody:</a:t>
            </a:r>
          </a:p>
          <a:p>
            <a:pPr eaLnBrk="1" hangingPunct="1"/>
            <a:endParaRPr lang="tr-TR" sz="2400" smtClean="0"/>
          </a:p>
          <a:p>
            <a:pPr eaLnBrk="1" hangingPunct="1"/>
            <a:r>
              <a:rPr lang="tr-TR" sz="2400" smtClean="0"/>
              <a:t>‘’Tıp bilimlerinde uzmanlaşma sonucunda hastaların ortada kaldığını ve insanları bir bütün olarak ele alacak bir uzmanlık dalının olması gerektiğini’’</a:t>
            </a:r>
          </a:p>
        </p:txBody>
      </p:sp>
      <p:sp>
        <p:nvSpPr>
          <p:cNvPr id="31746" name="3 İçerik Yer Tutucusu"/>
          <p:cNvSpPr>
            <a:spLocks noGrp="1"/>
          </p:cNvSpPr>
          <p:nvPr>
            <p:ph sz="half" idx="2"/>
          </p:nvPr>
        </p:nvSpPr>
        <p:spPr>
          <a:xfrm>
            <a:off x="4648200" y="1268413"/>
            <a:ext cx="4038600" cy="5086350"/>
          </a:xfrm>
        </p:spPr>
        <p:txBody>
          <a:bodyPr/>
          <a:lstStyle/>
          <a:p>
            <a:pPr eaLnBrk="1" hangingPunct="1"/>
            <a:r>
              <a:rPr lang="tr-TR" sz="2400" smtClean="0"/>
              <a:t>Türkiye Cumhuriyeti, Kurtuluş Savaşı sonrası sağlık alanında, yeni yapılanma </a:t>
            </a:r>
          </a:p>
          <a:p>
            <a:pPr eaLnBrk="1" hangingPunct="1"/>
            <a:r>
              <a:rPr lang="tr-TR" sz="2400" smtClean="0"/>
              <a:t>bulaşıcı hastalıklar sorunu</a:t>
            </a:r>
          </a:p>
          <a:p>
            <a:pPr eaLnBrk="1" hangingPunct="1"/>
            <a:r>
              <a:rPr lang="tr-TR" sz="2400" smtClean="0"/>
              <a:t>dikey(hizmete özel) bir organizasyon uygulaması</a:t>
            </a:r>
          </a:p>
          <a:p>
            <a:pPr eaLnBrk="1" hangingPunct="1"/>
            <a:r>
              <a:rPr lang="tr-TR" sz="2400" smtClean="0"/>
              <a:t>1928 yılında hekim başına düşen kişi:12841</a:t>
            </a:r>
          </a:p>
          <a:p>
            <a:pPr eaLnBrk="1" hangingPunct="1"/>
            <a:r>
              <a:rPr lang="tr-TR" sz="2400" smtClean="0"/>
              <a:t>2004 yılında bu oran:691</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813"/>
            <a:ext cx="8229600" cy="5538787"/>
          </a:xfrm>
        </p:spPr>
        <p:txBody>
          <a:bodyPr>
            <a:normAutofit lnSpcReduction="10000"/>
          </a:bodyPr>
          <a:lstStyle/>
          <a:p>
            <a:pPr marL="274320" indent="-274320" eaLnBrk="1" fontAlgn="auto" hangingPunct="1">
              <a:spcAft>
                <a:spcPts val="0"/>
              </a:spcAft>
              <a:buClr>
                <a:schemeClr val="accent3"/>
              </a:buClr>
              <a:buFont typeface="Wingdings 2"/>
              <a:buChar char=""/>
              <a:defRPr/>
            </a:pPr>
            <a:r>
              <a:rPr lang="tr-TR" dirty="0" smtClean="0"/>
              <a:t>1932 yılında 23 Nisan töreni: ‘’Aile Tabibi (istiyoruz)’’</a:t>
            </a:r>
          </a:p>
          <a:p>
            <a:pPr marL="274320" indent="-274320" eaLnBrk="1" fontAlgn="auto" hangingPunct="1">
              <a:spcAft>
                <a:spcPts val="0"/>
              </a:spcAft>
              <a:buClr>
                <a:schemeClr val="accent3"/>
              </a:buClr>
              <a:buFont typeface="Wingdings 2"/>
              <a:buChar char=""/>
              <a:defRPr/>
            </a:pPr>
            <a:r>
              <a:rPr lang="tr-TR" dirty="0" smtClean="0"/>
              <a:t>1947 yılında,Dr. Behçet Uz’un Sağlık Bakanlığı döneminde ‘’Genel Sağlık Uzmanlığı’’ adı ile yeni bir uzmanlık eğitimine başlanıldı.1955’de son verildi.</a:t>
            </a:r>
          </a:p>
          <a:p>
            <a:pPr marL="274320" indent="-274320" eaLnBrk="1" fontAlgn="auto" hangingPunct="1">
              <a:spcAft>
                <a:spcPts val="0"/>
              </a:spcAft>
              <a:buClr>
                <a:schemeClr val="accent3"/>
              </a:buClr>
              <a:buFont typeface="Wingdings 2"/>
              <a:buChar char=""/>
              <a:defRPr/>
            </a:pPr>
            <a:r>
              <a:rPr lang="tr-TR" dirty="0" smtClean="0"/>
              <a:t>1947 İngiltere’de AH uygulamaları başlamış.Genel Pratisyenlik Koleji 1952’de, Kanada AH Koleji ise 1954’te kurulmuştur.</a:t>
            </a:r>
          </a:p>
          <a:p>
            <a:pPr marL="274320" indent="-274320" eaLnBrk="1" fontAlgn="auto" hangingPunct="1">
              <a:spcAft>
                <a:spcPts val="0"/>
              </a:spcAft>
              <a:buClr>
                <a:schemeClr val="accent3"/>
              </a:buClr>
              <a:buFont typeface="Wingdings 2"/>
              <a:buChar char=""/>
              <a:defRPr/>
            </a:pPr>
            <a:r>
              <a:rPr lang="tr-TR" dirty="0" smtClean="0"/>
              <a:t>1970’li yıllarda ‘’aile hekimi’’ terimi ülkemizde kullanılmaya başlanmış; bu yıllar </a:t>
            </a:r>
            <a:r>
              <a:rPr lang="tr-TR" dirty="0" err="1" smtClean="0"/>
              <a:t>Millis</a:t>
            </a:r>
            <a:r>
              <a:rPr lang="tr-TR" dirty="0" smtClean="0"/>
              <a:t> ve </a:t>
            </a:r>
            <a:r>
              <a:rPr lang="tr-TR" dirty="0" err="1" smtClean="0"/>
              <a:t>Willard</a:t>
            </a:r>
            <a:r>
              <a:rPr lang="tr-TR" dirty="0" smtClean="0"/>
              <a:t> Raporları’nın yayınlanmasının (1966) ve </a:t>
            </a:r>
            <a:r>
              <a:rPr lang="tr-TR" dirty="0" err="1" smtClean="0"/>
              <a:t>American</a:t>
            </a:r>
            <a:r>
              <a:rPr lang="tr-TR" dirty="0" smtClean="0"/>
              <a:t> Board of </a:t>
            </a:r>
            <a:r>
              <a:rPr lang="tr-TR" dirty="0" err="1" smtClean="0"/>
              <a:t>Family</a:t>
            </a:r>
            <a:r>
              <a:rPr lang="tr-TR" dirty="0" smtClean="0"/>
              <a:t> </a:t>
            </a:r>
            <a:r>
              <a:rPr lang="tr-TR" dirty="0" err="1" smtClean="0"/>
              <a:t>Practice’in</a:t>
            </a:r>
            <a:r>
              <a:rPr lang="tr-TR" dirty="0" smtClean="0"/>
              <a:t> kurulmasını(1969) takip eden yıllardır.</a:t>
            </a:r>
          </a:p>
          <a:p>
            <a:pPr marL="274320" indent="-274320" eaLnBrk="1" fontAlgn="auto" hangingPunct="1">
              <a:spcAft>
                <a:spcPts val="0"/>
              </a:spcAft>
              <a:buClr>
                <a:schemeClr val="accent3"/>
              </a:buClr>
              <a:buFont typeface="Wingdings 2"/>
              <a:buChar char=""/>
              <a:defRPr/>
            </a:pPr>
            <a:r>
              <a:rPr lang="tr-TR" dirty="0" smtClean="0"/>
              <a:t>AH  gelişiminde iki kilometre taşı: 1974 </a:t>
            </a:r>
            <a:r>
              <a:rPr lang="tr-TR" dirty="0" err="1" smtClean="0"/>
              <a:t>Leeuwenhorst</a:t>
            </a:r>
            <a:r>
              <a:rPr lang="tr-TR" dirty="0" smtClean="0"/>
              <a:t>, 1978 </a:t>
            </a:r>
            <a:r>
              <a:rPr lang="tr-TR" dirty="0" err="1" smtClean="0"/>
              <a:t>Almaata</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Başlık"/>
          <p:cNvSpPr>
            <a:spLocks noGrp="1"/>
          </p:cNvSpPr>
          <p:nvPr>
            <p:ph type="title"/>
          </p:nvPr>
        </p:nvSpPr>
        <p:spPr>
          <a:xfrm>
            <a:off x="457200" y="704850"/>
            <a:ext cx="8229600" cy="652463"/>
          </a:xfrm>
        </p:spPr>
        <p:txBody>
          <a:bodyPr/>
          <a:lstStyle/>
          <a:p>
            <a:pPr eaLnBrk="1" hangingPunct="1"/>
            <a:r>
              <a:rPr lang="tr-TR" sz="3200" smtClean="0"/>
              <a:t>GENEL BİLGİLER</a:t>
            </a:r>
          </a:p>
        </p:txBody>
      </p:sp>
      <p:sp>
        <p:nvSpPr>
          <p:cNvPr id="3" name="2 İçerik Yer Tutucusu"/>
          <p:cNvSpPr>
            <a:spLocks noGrp="1"/>
          </p:cNvSpPr>
          <p:nvPr>
            <p:ph idx="1"/>
          </p:nvPr>
        </p:nvSpPr>
        <p:spPr>
          <a:xfrm>
            <a:off x="457200" y="1571625"/>
            <a:ext cx="8229600" cy="4752975"/>
          </a:xfrm>
        </p:spPr>
        <p:txBody>
          <a:bodyPr>
            <a:normAutofit lnSpcReduction="10000"/>
          </a:bodyPr>
          <a:lstStyle/>
          <a:p>
            <a:pPr marL="274320" indent="-274320" eaLnBrk="1" fontAlgn="auto" hangingPunct="1">
              <a:spcAft>
                <a:spcPts val="0"/>
              </a:spcAft>
              <a:buClr>
                <a:schemeClr val="accent3"/>
              </a:buClr>
              <a:buFont typeface="Wingdings 2"/>
              <a:buChar char=""/>
              <a:defRPr/>
            </a:pPr>
            <a:endParaRPr lang="tr-TR" sz="2400" dirty="0" smtClean="0"/>
          </a:p>
          <a:p>
            <a:pPr marL="274320" indent="-274320" eaLnBrk="1" fontAlgn="auto" hangingPunct="1">
              <a:spcAft>
                <a:spcPts val="0"/>
              </a:spcAft>
              <a:buClr>
                <a:schemeClr val="accent3"/>
              </a:buClr>
              <a:buFont typeface="Wingdings 2"/>
              <a:buChar char=""/>
              <a:defRPr/>
            </a:pPr>
            <a:r>
              <a:rPr lang="tr-TR" sz="2400" dirty="0" smtClean="0"/>
              <a:t>19.yüzyılın ikinci yarısında </a:t>
            </a:r>
          </a:p>
          <a:p>
            <a:pPr marL="274320" indent="-274320" eaLnBrk="1" fontAlgn="auto" hangingPunct="1">
              <a:spcAft>
                <a:spcPts val="0"/>
              </a:spcAft>
              <a:buClr>
                <a:schemeClr val="accent3"/>
              </a:buClr>
              <a:buFont typeface="Wingdings 2"/>
              <a:buChar char=""/>
              <a:defRPr/>
            </a:pPr>
            <a:endParaRPr lang="tr-TR" sz="2400" dirty="0" smtClean="0"/>
          </a:p>
          <a:p>
            <a:pPr marL="274320" indent="-274320" eaLnBrk="1" fontAlgn="auto" hangingPunct="1">
              <a:spcAft>
                <a:spcPts val="0"/>
              </a:spcAft>
              <a:buClr>
                <a:schemeClr val="accent3"/>
              </a:buClr>
              <a:buFont typeface="Wingdings 2"/>
              <a:buChar char=""/>
              <a:defRPr/>
            </a:pPr>
            <a:r>
              <a:rPr lang="tr-TR" sz="2400" dirty="0" smtClean="0"/>
              <a:t>mikroskobun geliştirilmesi, </a:t>
            </a:r>
          </a:p>
          <a:p>
            <a:pPr marL="274320" indent="-274320" eaLnBrk="1" fontAlgn="auto" hangingPunct="1">
              <a:spcAft>
                <a:spcPts val="0"/>
              </a:spcAft>
              <a:buClr>
                <a:schemeClr val="accent3"/>
              </a:buClr>
              <a:buFont typeface="Wingdings 2"/>
              <a:buChar char=""/>
              <a:defRPr/>
            </a:pPr>
            <a:endParaRPr lang="tr-TR" sz="2400" dirty="0" smtClean="0"/>
          </a:p>
          <a:p>
            <a:pPr marL="274320" indent="-274320" eaLnBrk="1" fontAlgn="auto" hangingPunct="1">
              <a:spcAft>
                <a:spcPts val="0"/>
              </a:spcAft>
              <a:buClr>
                <a:schemeClr val="accent3"/>
              </a:buClr>
              <a:buFont typeface="Wingdings 2"/>
              <a:buChar char=""/>
              <a:defRPr/>
            </a:pPr>
            <a:r>
              <a:rPr lang="tr-TR" sz="2400" dirty="0" smtClean="0"/>
              <a:t>anestezinin tıbbın kullanımına girmesi, </a:t>
            </a:r>
          </a:p>
          <a:p>
            <a:pPr marL="274320" indent="-274320" eaLnBrk="1" fontAlgn="auto" hangingPunct="1">
              <a:spcAft>
                <a:spcPts val="0"/>
              </a:spcAft>
              <a:buClr>
                <a:schemeClr val="accent3"/>
              </a:buClr>
              <a:buFont typeface="Wingdings 2"/>
              <a:buChar char=""/>
              <a:defRPr/>
            </a:pPr>
            <a:endParaRPr lang="tr-TR" sz="2400" dirty="0" smtClean="0"/>
          </a:p>
          <a:p>
            <a:pPr marL="274320" indent="-274320" eaLnBrk="1" fontAlgn="auto" hangingPunct="1">
              <a:spcAft>
                <a:spcPts val="0"/>
              </a:spcAft>
              <a:buClr>
                <a:schemeClr val="accent3"/>
              </a:buClr>
              <a:buFont typeface="Wingdings 2"/>
              <a:buChar char=""/>
              <a:defRPr/>
            </a:pPr>
            <a:r>
              <a:rPr lang="tr-TR" sz="2400" dirty="0" smtClean="0"/>
              <a:t>sanayi ve teknolojinin ilerlemesi ve</a:t>
            </a:r>
          </a:p>
          <a:p>
            <a:pPr marL="274320" indent="-274320" eaLnBrk="1" fontAlgn="auto" hangingPunct="1">
              <a:spcAft>
                <a:spcPts val="0"/>
              </a:spcAft>
              <a:buClr>
                <a:schemeClr val="accent3"/>
              </a:buClr>
              <a:buFont typeface="Wingdings 2"/>
              <a:buChar char=""/>
              <a:defRPr/>
            </a:pPr>
            <a:endParaRPr lang="tr-TR" sz="2400" dirty="0" smtClean="0"/>
          </a:p>
          <a:p>
            <a:pPr marL="274320" indent="-274320" eaLnBrk="1" fontAlgn="auto" hangingPunct="1">
              <a:spcAft>
                <a:spcPts val="0"/>
              </a:spcAft>
              <a:buClr>
                <a:schemeClr val="accent3"/>
              </a:buClr>
              <a:buFont typeface="Wingdings 2"/>
              <a:buChar char=""/>
              <a:defRPr/>
            </a:pPr>
            <a:r>
              <a:rPr lang="tr-TR" sz="2400" dirty="0" smtClean="0"/>
              <a:t>bilgilerin daha hızlı yayılması gibi nedenlerle hızlanan tıptaki bilgi artışı beraberinde ihtisaslaşmayı getirmiştir.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3 Başlık"/>
          <p:cNvSpPr>
            <a:spLocks noGrp="1"/>
          </p:cNvSpPr>
          <p:nvPr>
            <p:ph type="title"/>
          </p:nvPr>
        </p:nvSpPr>
        <p:spPr/>
        <p:txBody>
          <a:bodyPr/>
          <a:lstStyle/>
          <a:p>
            <a:pPr eaLnBrk="1" hangingPunct="1"/>
            <a:r>
              <a:rPr lang="tr-TR" smtClean="0"/>
              <a:t>UZMANLIK EĞİTİMİ</a:t>
            </a:r>
          </a:p>
        </p:txBody>
      </p:sp>
      <p:sp>
        <p:nvSpPr>
          <p:cNvPr id="33794" name="2 İçerik Yer Tutucusu"/>
          <p:cNvSpPr>
            <a:spLocks noGrp="1"/>
          </p:cNvSpPr>
          <p:nvPr>
            <p:ph idx="1"/>
          </p:nvPr>
        </p:nvSpPr>
        <p:spPr/>
        <p:txBody>
          <a:bodyPr/>
          <a:lstStyle/>
          <a:p>
            <a:pPr eaLnBrk="1" hangingPunct="1">
              <a:buFont typeface="Wingdings 2" pitchFamily="18" charset="2"/>
              <a:buNone/>
            </a:pPr>
            <a:endParaRPr lang="tr-TR" smtClean="0"/>
          </a:p>
          <a:p>
            <a:pPr eaLnBrk="1" hangingPunct="1"/>
            <a:r>
              <a:rPr lang="tr-TR" smtClean="0"/>
              <a:t>Ülkemizde AH Uzmanlığı 5 Temmuz 1983’te Tababet Uzmanlık Tüzüğü’nde yer almış ve ilk AH anabilim dalı 1984 yılında Gazi Üniversitesi’nde kurulmuştur.</a:t>
            </a:r>
          </a:p>
          <a:p>
            <a:pPr eaLnBrk="1" hangingPunct="1"/>
            <a:endParaRPr lang="tr-TR" smtClean="0"/>
          </a:p>
          <a:p>
            <a:pPr eaLnBrk="1" hangingPunct="1"/>
            <a:r>
              <a:rPr lang="tr-TR" smtClean="0"/>
              <a:t>Uzmanlık eğitimi ise; ilk olarak 1985’te Ankara, İstanbul ve İzmir’de SB eğitim hastanelerinde başlanılmıştır.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8 Başlık"/>
          <p:cNvSpPr>
            <a:spLocks noGrp="1"/>
          </p:cNvSpPr>
          <p:nvPr>
            <p:ph type="title"/>
          </p:nvPr>
        </p:nvSpPr>
        <p:spPr>
          <a:xfrm>
            <a:off x="457200" y="704850"/>
            <a:ext cx="8229600" cy="1143000"/>
          </a:xfrm>
        </p:spPr>
        <p:txBody>
          <a:bodyPr/>
          <a:lstStyle/>
          <a:p>
            <a:pPr eaLnBrk="1" hangingPunct="1"/>
            <a:r>
              <a:rPr lang="tr-TR" smtClean="0"/>
              <a:t>TARİHSEL SÜREÇ</a:t>
            </a:r>
          </a:p>
        </p:txBody>
      </p:sp>
      <p:sp>
        <p:nvSpPr>
          <p:cNvPr id="34818" name="9 İçerik Yer Tutucusu"/>
          <p:cNvSpPr>
            <a:spLocks noGrp="1"/>
          </p:cNvSpPr>
          <p:nvPr>
            <p:ph sz="half" idx="1"/>
          </p:nvPr>
        </p:nvSpPr>
        <p:spPr>
          <a:xfrm>
            <a:off x="457200" y="1920875"/>
            <a:ext cx="4038600" cy="4433888"/>
          </a:xfrm>
        </p:spPr>
        <p:txBody>
          <a:bodyPr/>
          <a:lstStyle/>
          <a:p>
            <a:pPr eaLnBrk="1" hangingPunct="1"/>
            <a:r>
              <a:rPr lang="tr-TR" sz="2400" smtClean="0"/>
              <a:t>1992 yılı</a:t>
            </a:r>
          </a:p>
          <a:p>
            <a:pPr eaLnBrk="1" hangingPunct="1"/>
            <a:r>
              <a:rPr lang="tr-TR" sz="2400" smtClean="0"/>
              <a:t>1-2 Eylül 1992’de SB Sağlık Projesi Genel Koordinatörlüğü tarafından Ankara’da ‘’Birinci Basamak Sağlık Hizmetlerinin Gelişmesi için Aile Hekimliği Eğitimi’’ konulu grup çalışması düzenlendi.</a:t>
            </a:r>
          </a:p>
        </p:txBody>
      </p:sp>
      <p:sp>
        <p:nvSpPr>
          <p:cNvPr id="34819" name="10 İçerik Yer Tutucusu"/>
          <p:cNvSpPr>
            <a:spLocks noGrp="1"/>
          </p:cNvSpPr>
          <p:nvPr>
            <p:ph sz="half" idx="2"/>
          </p:nvPr>
        </p:nvSpPr>
        <p:spPr>
          <a:xfrm>
            <a:off x="4648200" y="1920875"/>
            <a:ext cx="4038600" cy="4433888"/>
          </a:xfrm>
        </p:spPr>
        <p:txBody>
          <a:bodyPr/>
          <a:lstStyle/>
          <a:p>
            <a:pPr eaLnBrk="1" hangingPunct="1"/>
            <a:r>
              <a:rPr lang="tr-TR" sz="2400" smtClean="0"/>
              <a:t>1993 yılı</a:t>
            </a:r>
          </a:p>
          <a:p>
            <a:pPr eaLnBrk="1" hangingPunct="1"/>
            <a:r>
              <a:rPr lang="tr-TR" sz="2400" smtClean="0"/>
              <a:t>İlk ‘’Aile Hekimi Eğiticisi Kursu’’ Ankara’da ve İzmir’de,</a:t>
            </a:r>
          </a:p>
          <a:p>
            <a:pPr eaLnBrk="1" hangingPunct="1"/>
            <a:r>
              <a:rPr lang="tr-TR" sz="2400" smtClean="0"/>
              <a:t>İngiltere Bristol ve Exeter Üniversitesi ile Royal College of General Practitioners’ın eğitim desteği ile</a:t>
            </a:r>
          </a:p>
          <a:p>
            <a:pPr eaLnBrk="1" hangingPunct="1"/>
            <a:r>
              <a:rPr lang="tr-TR" sz="2400" smtClean="0"/>
              <a:t>88 aile hekimliği ‘’Eğitici Eğitimi’’ sertifikası</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1 Başlık"/>
          <p:cNvSpPr>
            <a:spLocks noGrp="1"/>
          </p:cNvSpPr>
          <p:nvPr>
            <p:ph type="title"/>
          </p:nvPr>
        </p:nvSpPr>
        <p:spPr>
          <a:xfrm>
            <a:off x="395288" y="476250"/>
            <a:ext cx="8229600" cy="1143000"/>
          </a:xfrm>
        </p:spPr>
        <p:txBody>
          <a:bodyPr/>
          <a:lstStyle/>
          <a:p>
            <a:pPr eaLnBrk="1" hangingPunct="1"/>
            <a:r>
              <a:rPr lang="tr-TR" smtClean="0"/>
              <a:t>TAHUD</a:t>
            </a:r>
          </a:p>
        </p:txBody>
      </p:sp>
      <p:sp>
        <p:nvSpPr>
          <p:cNvPr id="35842" name="2 İçerik Yer Tutucusu"/>
          <p:cNvSpPr>
            <a:spLocks noGrp="1"/>
          </p:cNvSpPr>
          <p:nvPr>
            <p:ph idx="1"/>
          </p:nvPr>
        </p:nvSpPr>
        <p:spPr>
          <a:xfrm>
            <a:off x="395288" y="1557338"/>
            <a:ext cx="8229600" cy="4751387"/>
          </a:xfrm>
        </p:spPr>
        <p:txBody>
          <a:bodyPr/>
          <a:lstStyle/>
          <a:p>
            <a:pPr eaLnBrk="1" hangingPunct="1"/>
            <a:endParaRPr lang="tr-TR" smtClean="0"/>
          </a:p>
          <a:p>
            <a:pPr eaLnBrk="1" hangingPunct="1"/>
            <a:r>
              <a:rPr lang="tr-TR" smtClean="0"/>
              <a:t>Aile Hekimleri Uzmanlık Derneği(AHUD) 24 Temmuz 1990’da kuruldu.</a:t>
            </a:r>
          </a:p>
          <a:p>
            <a:pPr eaLnBrk="1" hangingPunct="1"/>
            <a:r>
              <a:rPr lang="tr-TR" smtClean="0"/>
              <a:t>2 Mart 1998’de Bakanlar Kurulu kararı ile Türkiye Aile Hekimleri Uzmanlık Derneği (TAHUD) olarak adı değiştirildi. </a:t>
            </a:r>
          </a:p>
          <a:p>
            <a:pPr eaLnBrk="1" hangingPunct="1"/>
            <a:r>
              <a:rPr lang="tr-TR" smtClean="0"/>
              <a:t>Ankara, İstanbul, İzmir, Bursa, Adana, Antalya, Edirne ve Van’da olmak üzere 8 şubesi vardır.</a:t>
            </a:r>
          </a:p>
          <a:p>
            <a:pPr eaLnBrk="1" hangingPunct="1"/>
            <a:r>
              <a:rPr lang="tr-TR" smtClean="0"/>
              <a:t>2003 yılına kadar WONCA gözlemci üye, 2003 yılında tam üye olarak uluslar arası platformda yerini almıştır.</a:t>
            </a:r>
          </a:p>
          <a:p>
            <a:pPr eaLnBrk="1" hangingPunct="1"/>
            <a:endParaRPr lang="tr-TR"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1 Başlık"/>
          <p:cNvSpPr>
            <a:spLocks noGrp="1"/>
          </p:cNvSpPr>
          <p:nvPr>
            <p:ph type="title"/>
          </p:nvPr>
        </p:nvSpPr>
        <p:spPr>
          <a:xfrm>
            <a:off x="611188" y="549275"/>
            <a:ext cx="8229600" cy="1143000"/>
          </a:xfrm>
        </p:spPr>
        <p:txBody>
          <a:bodyPr/>
          <a:lstStyle/>
          <a:p>
            <a:pPr eaLnBrk="1" hangingPunct="1"/>
            <a:r>
              <a:rPr lang="tr-TR" smtClean="0"/>
              <a:t>1993 yılı</a:t>
            </a:r>
          </a:p>
        </p:txBody>
      </p:sp>
      <p:sp>
        <p:nvSpPr>
          <p:cNvPr id="3" name="2 İçerik Yer Tutucusu"/>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Char char=""/>
              <a:defRPr/>
            </a:pPr>
            <a:r>
              <a:rPr lang="tr-TR" dirty="0" smtClean="0"/>
              <a:t>16 Temmuz 1993’te Yükse Öğretim Kurulu 12547 sayılı kararı ile tıp fakültelerinde aile hekimliği anabilim dallarının kurulmasını uygun gördü.</a:t>
            </a:r>
          </a:p>
          <a:p>
            <a:pPr marL="274320" indent="-274320" eaLnBrk="1" fontAlgn="auto" hangingPunct="1">
              <a:spcAft>
                <a:spcPts val="0"/>
              </a:spcAft>
              <a:buClr>
                <a:schemeClr val="accent3"/>
              </a:buClr>
              <a:buFont typeface="Wingdings 2"/>
              <a:buChar char=""/>
              <a:defRPr/>
            </a:pPr>
            <a:r>
              <a:rPr lang="tr-TR" dirty="0" smtClean="0"/>
              <a:t>İlk anabilim dalı 17 Eylül 1993’de Trakya Üniversitesi’nde kuruldu.</a:t>
            </a:r>
          </a:p>
          <a:p>
            <a:pPr marL="274320" indent="-274320" eaLnBrk="1" fontAlgn="auto" hangingPunct="1">
              <a:spcAft>
                <a:spcPts val="0"/>
              </a:spcAft>
              <a:buClr>
                <a:schemeClr val="accent3"/>
              </a:buClr>
              <a:buFont typeface="Wingdings 2"/>
              <a:buChar char=""/>
              <a:defRPr/>
            </a:pPr>
            <a:r>
              <a:rPr lang="tr-TR" dirty="0" smtClean="0"/>
              <a:t>25-26 Kasım 1993’de 1.Ulusal AH Kongresi AHUD tarafından İstanbul’da düzenlendi.</a:t>
            </a:r>
          </a:p>
          <a:p>
            <a:pPr marL="274320" indent="-274320" eaLnBrk="1" fontAlgn="auto" hangingPunct="1">
              <a:spcAft>
                <a:spcPts val="0"/>
              </a:spcAft>
              <a:buClr>
                <a:schemeClr val="accent3"/>
              </a:buClr>
              <a:buFont typeface="Wingdings 2"/>
              <a:buChar char=""/>
              <a:defRPr/>
            </a:pPr>
            <a:r>
              <a:rPr lang="tr-TR" dirty="0" smtClean="0"/>
              <a:t>Bugüne kadar 8 ulusal AH kongresi düzenlenmiştir.</a:t>
            </a:r>
          </a:p>
          <a:p>
            <a:pPr marL="274320" indent="-274320" eaLnBrk="1" fontAlgn="auto" hangingPunct="1">
              <a:spcAft>
                <a:spcPts val="0"/>
              </a:spcAft>
              <a:buClr>
                <a:schemeClr val="accent3"/>
              </a:buClr>
              <a:buFont typeface="Wingdings 2"/>
              <a:buChar char=""/>
              <a:defRPr/>
            </a:pPr>
            <a:r>
              <a:rPr lang="tr-TR" dirty="0" smtClean="0"/>
              <a:t>2001’den itibaren ulusal kongrelerin düzenlenmediği yıllarda organize edilen Ulusal AH Günleri’nin sayısı ise 5’e ulaşmıştır.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4 İçerik Yer Tutucusu"/>
          <p:cNvSpPr>
            <a:spLocks noGrp="1"/>
          </p:cNvSpPr>
          <p:nvPr>
            <p:ph sz="half" idx="1"/>
          </p:nvPr>
        </p:nvSpPr>
        <p:spPr>
          <a:xfrm>
            <a:off x="457200" y="1000125"/>
            <a:ext cx="4038600" cy="5354638"/>
          </a:xfrm>
        </p:spPr>
        <p:txBody>
          <a:bodyPr/>
          <a:lstStyle/>
          <a:p>
            <a:pPr eaLnBrk="1" hangingPunct="1"/>
            <a:r>
              <a:rPr lang="tr-TR" sz="4000" smtClean="0"/>
              <a:t>1994 yılı</a:t>
            </a:r>
          </a:p>
          <a:p>
            <a:pPr eaLnBrk="1" hangingPunct="1"/>
            <a:endParaRPr lang="tr-TR" smtClean="0"/>
          </a:p>
          <a:p>
            <a:pPr eaLnBrk="1" hangingPunct="1"/>
            <a:r>
              <a:rPr lang="tr-TR" smtClean="0"/>
              <a:t>İlk defa bir aile hekimi uzmanı Dr. İlhami Ünlüoğlu Osmangazi Üniversitesi Tıp Fakültesi’ne yardımcı doçent olarak akademik kadroya atandı.</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850"/>
            <a:ext cx="8229600" cy="723900"/>
          </a:xfrm>
        </p:spPr>
        <p:txBody>
          <a:bodyPr>
            <a:normAutofit fontScale="90000"/>
          </a:bodyPr>
          <a:lstStyle/>
          <a:p>
            <a:pPr eaLnBrk="1" fontAlgn="auto" hangingPunct="1">
              <a:spcAft>
                <a:spcPts val="0"/>
              </a:spcAft>
              <a:defRPr/>
            </a:pPr>
            <a:r>
              <a:rPr lang="tr-TR" dirty="0" smtClean="0"/>
              <a:t>1995 yılı</a:t>
            </a:r>
            <a:endParaRPr lang="tr-TR" dirty="0"/>
          </a:p>
        </p:txBody>
      </p:sp>
      <p:sp>
        <p:nvSpPr>
          <p:cNvPr id="38914" name="3 İçerik Yer Tutucusu"/>
          <p:cNvSpPr>
            <a:spLocks noGrp="1"/>
          </p:cNvSpPr>
          <p:nvPr>
            <p:ph sz="half" idx="1"/>
          </p:nvPr>
        </p:nvSpPr>
        <p:spPr>
          <a:xfrm>
            <a:off x="395288" y="1341438"/>
            <a:ext cx="4038600" cy="4854575"/>
          </a:xfrm>
        </p:spPr>
        <p:txBody>
          <a:bodyPr/>
          <a:lstStyle/>
          <a:p>
            <a:pPr eaLnBrk="1" hangingPunct="1">
              <a:lnSpc>
                <a:spcPct val="80000"/>
              </a:lnSpc>
              <a:buFont typeface="Wingdings 2" pitchFamily="18" charset="2"/>
              <a:buNone/>
            </a:pPr>
            <a:endParaRPr lang="tr-TR" smtClean="0"/>
          </a:p>
          <a:p>
            <a:pPr eaLnBrk="1" hangingPunct="1">
              <a:lnSpc>
                <a:spcPct val="80000"/>
              </a:lnSpc>
            </a:pPr>
            <a:r>
              <a:rPr lang="tr-TR" smtClean="0"/>
              <a:t>AHUD aile hekimi uzman ve asistanlarına yönelik mezuniyet sonrası eğitimlere başladı. </a:t>
            </a:r>
          </a:p>
          <a:p>
            <a:pPr eaLnBrk="1" hangingPunct="1">
              <a:lnSpc>
                <a:spcPct val="80000"/>
              </a:lnSpc>
            </a:pPr>
            <a:r>
              <a:rPr lang="tr-TR" smtClean="0"/>
              <a:t>İzmir’de düzenlenen ‘’Bağışıklık Kursu’’ bu alanda sertifikalandırılan ilk etkinlik oldu.</a:t>
            </a:r>
          </a:p>
          <a:p>
            <a:pPr eaLnBrk="1" hangingPunct="1">
              <a:lnSpc>
                <a:spcPct val="80000"/>
              </a:lnSpc>
            </a:pPr>
            <a:r>
              <a:rPr lang="tr-TR" smtClean="0"/>
              <a:t>200’den fazla tıp mensubunun katılımıyla ‘’AH Uzmanlık Müfredatı’’ yayınlandı.</a:t>
            </a:r>
          </a:p>
          <a:p>
            <a:pPr eaLnBrk="1" hangingPunct="1">
              <a:lnSpc>
                <a:spcPct val="80000"/>
              </a:lnSpc>
            </a:pPr>
            <a:endParaRPr lang="tr-TR" sz="2400" smtClean="0"/>
          </a:p>
        </p:txBody>
      </p:sp>
      <p:sp>
        <p:nvSpPr>
          <p:cNvPr id="38915" name="4 İçerik Yer Tutucusu"/>
          <p:cNvSpPr>
            <a:spLocks noGrp="1"/>
          </p:cNvSpPr>
          <p:nvPr>
            <p:ph sz="half" idx="2"/>
          </p:nvPr>
        </p:nvSpPr>
        <p:spPr>
          <a:xfrm>
            <a:off x="4648200" y="1500188"/>
            <a:ext cx="4038600" cy="4854575"/>
          </a:xfrm>
        </p:spPr>
        <p:txBody>
          <a:bodyPr/>
          <a:lstStyle/>
          <a:p>
            <a:pPr eaLnBrk="1" hangingPunct="1">
              <a:lnSpc>
                <a:spcPct val="80000"/>
              </a:lnSpc>
            </a:pPr>
            <a:r>
              <a:rPr lang="tr-TR" sz="2400" smtClean="0"/>
              <a:t>AHUD, WONCA Avrupa Bölge Toplantısı’na katıldı.</a:t>
            </a:r>
          </a:p>
          <a:p>
            <a:pPr eaLnBrk="1" hangingPunct="1">
              <a:lnSpc>
                <a:spcPct val="80000"/>
              </a:lnSpc>
            </a:pPr>
            <a:endParaRPr lang="tr-TR" sz="2400" smtClean="0"/>
          </a:p>
          <a:p>
            <a:pPr eaLnBrk="1" hangingPunct="1">
              <a:lnSpc>
                <a:spcPct val="80000"/>
              </a:lnSpc>
            </a:pPr>
            <a:r>
              <a:rPr lang="tr-TR" sz="2400" smtClean="0"/>
              <a:t>Nisan 1995 TUS’unda  üniversite kadrosuna atanan ilk aile hekimliği asistanı Dr. İsmail Hamdi Kara, Dicle Üniv. Tıp Fakültesi’nde göreve başladı.</a:t>
            </a:r>
          </a:p>
          <a:p>
            <a:pPr eaLnBrk="1" hangingPunct="1">
              <a:lnSpc>
                <a:spcPct val="80000"/>
              </a:lnSpc>
            </a:pPr>
            <a:endParaRPr lang="tr-TR" sz="2400" smtClean="0"/>
          </a:p>
          <a:p>
            <a:pPr eaLnBrk="1" hangingPunct="1">
              <a:lnSpc>
                <a:spcPct val="80000"/>
              </a:lnSpc>
            </a:pPr>
            <a:r>
              <a:rPr lang="tr-TR" sz="2400" smtClean="0"/>
              <a:t>Eylül TUS’unda ikinci olarak Çukurova Üniv. Tıp Fakültesi AH asistan kadrosu açmıştır.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1 Başlık"/>
          <p:cNvSpPr>
            <a:spLocks noGrp="1"/>
          </p:cNvSpPr>
          <p:nvPr>
            <p:ph type="title"/>
          </p:nvPr>
        </p:nvSpPr>
        <p:spPr>
          <a:xfrm>
            <a:off x="468313" y="404813"/>
            <a:ext cx="8229600" cy="1143000"/>
          </a:xfrm>
        </p:spPr>
        <p:txBody>
          <a:bodyPr/>
          <a:lstStyle/>
          <a:p>
            <a:pPr eaLnBrk="1" hangingPunct="1"/>
            <a:r>
              <a:rPr lang="tr-TR" smtClean="0"/>
              <a:t>1995 yılı</a:t>
            </a:r>
          </a:p>
        </p:txBody>
      </p:sp>
      <p:sp>
        <p:nvSpPr>
          <p:cNvPr id="3" name="2 İçerik Yer Tutucusu"/>
          <p:cNvSpPr>
            <a:spLocks noGrp="1"/>
          </p:cNvSpPr>
          <p:nvPr>
            <p:ph sz="half" idx="1"/>
          </p:nvPr>
        </p:nvSpPr>
        <p:spPr>
          <a:xfrm>
            <a:off x="323850" y="1628775"/>
            <a:ext cx="4038600" cy="4433888"/>
          </a:xfrm>
        </p:spPr>
        <p:txBody>
          <a:bodyPr>
            <a:normAutofit fontScale="92500"/>
          </a:bodyPr>
          <a:lstStyle/>
          <a:p>
            <a:pPr marL="274320" indent="-274320" eaLnBrk="1" fontAlgn="auto" hangingPunct="1">
              <a:spcAft>
                <a:spcPts val="0"/>
              </a:spcAft>
              <a:buClr>
                <a:schemeClr val="accent3"/>
              </a:buClr>
              <a:buFont typeface="Wingdings 2"/>
              <a:buChar char=""/>
              <a:defRPr/>
            </a:pPr>
            <a:r>
              <a:rPr lang="tr-TR" dirty="0" smtClean="0"/>
              <a:t>‘’Aile Hekimliği Sempozyumu’’ Aralık 1995’te  Adana’da,Çukurova </a:t>
            </a:r>
            <a:r>
              <a:rPr lang="tr-TR" dirty="0" err="1" smtClean="0"/>
              <a:t>Üniv</a:t>
            </a:r>
            <a:r>
              <a:rPr lang="tr-TR" dirty="0" smtClean="0"/>
              <a:t>.Tıp Fakültesi,AH Anabilim Dalı tarafından düzenlendi.</a:t>
            </a:r>
          </a:p>
          <a:p>
            <a:pPr marL="274320" indent="-274320" eaLnBrk="1" fontAlgn="auto" hangingPunct="1">
              <a:spcAft>
                <a:spcPts val="0"/>
              </a:spcAft>
              <a:buClr>
                <a:schemeClr val="accent3"/>
              </a:buClr>
              <a:buFont typeface="Wingdings 2"/>
              <a:buChar char=""/>
              <a:defRPr/>
            </a:pPr>
            <a:endParaRPr lang="tr-TR" dirty="0" smtClean="0"/>
          </a:p>
          <a:p>
            <a:pPr marL="274320" indent="-274320" eaLnBrk="1" fontAlgn="auto" hangingPunct="1">
              <a:spcAft>
                <a:spcPts val="0"/>
              </a:spcAft>
              <a:buClr>
                <a:schemeClr val="accent3"/>
              </a:buClr>
              <a:buFont typeface="Wingdings 2"/>
              <a:buChar char=""/>
              <a:defRPr/>
            </a:pPr>
            <a:r>
              <a:rPr lang="tr-TR" dirty="0" smtClean="0"/>
              <a:t>Trakya </a:t>
            </a:r>
            <a:r>
              <a:rPr lang="tr-TR" dirty="0" err="1" smtClean="0"/>
              <a:t>Üniv</a:t>
            </a:r>
            <a:r>
              <a:rPr lang="tr-TR" dirty="0" smtClean="0"/>
              <a:t>. Tıp Fakültesi AH Anabilim Dalı, AH sempozyumu gerçekleştirdi.</a:t>
            </a:r>
            <a:endParaRPr lang="tr-TR" dirty="0"/>
          </a:p>
        </p:txBody>
      </p:sp>
      <p:sp>
        <p:nvSpPr>
          <p:cNvPr id="39939" name="3 İçerik Yer Tutucusu"/>
          <p:cNvSpPr>
            <a:spLocks noGrp="1"/>
          </p:cNvSpPr>
          <p:nvPr>
            <p:ph sz="half" idx="2"/>
          </p:nvPr>
        </p:nvSpPr>
        <p:spPr>
          <a:xfrm>
            <a:off x="4643438" y="1628775"/>
            <a:ext cx="4038600" cy="4433888"/>
          </a:xfrm>
        </p:spPr>
        <p:txBody>
          <a:bodyPr/>
          <a:lstStyle/>
          <a:p>
            <a:pPr eaLnBrk="1" hangingPunct="1"/>
            <a:r>
              <a:rPr lang="tr-TR" sz="2200" smtClean="0"/>
              <a:t>‘’Aile Hekimi (Family Physician) Dergisi’’ Kocaeli Üniv Tıp Fakültesi Aile Hekimliği ABD Dergisi olarak 1.sayı ile yayın hayatına başladı. İki ayda bir çıkarılması planlanan dergi yayın hayatına devam edemedi.</a:t>
            </a:r>
          </a:p>
          <a:p>
            <a:pPr eaLnBrk="1" hangingPunct="1"/>
            <a:r>
              <a:rPr lang="tr-TR" sz="2200" smtClean="0"/>
              <a:t>Aile Hekimliği I-II kitabı(Ed:Haluk Çağlayaner) İletişim yayınlarından çıktı.</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5 Metin Yer Tutucusu"/>
          <p:cNvSpPr>
            <a:spLocks noGrp="1"/>
          </p:cNvSpPr>
          <p:nvPr>
            <p:ph type="body" idx="1"/>
          </p:nvPr>
        </p:nvSpPr>
        <p:spPr>
          <a:xfrm>
            <a:off x="611188" y="765175"/>
            <a:ext cx="4040187" cy="928688"/>
          </a:xfrm>
        </p:spPr>
        <p:txBody>
          <a:bodyPr/>
          <a:lstStyle/>
          <a:p>
            <a:pPr eaLnBrk="1" hangingPunct="1"/>
            <a:r>
              <a:rPr lang="tr-TR" smtClean="0"/>
              <a:t>1997  yılı</a:t>
            </a:r>
          </a:p>
        </p:txBody>
      </p:sp>
      <p:sp>
        <p:nvSpPr>
          <p:cNvPr id="40962" name="6 İçerik Yer Tutucusu"/>
          <p:cNvSpPr>
            <a:spLocks noGrp="1"/>
          </p:cNvSpPr>
          <p:nvPr>
            <p:ph sz="quarter" idx="2"/>
          </p:nvPr>
        </p:nvSpPr>
        <p:spPr>
          <a:xfrm>
            <a:off x="457200" y="2000250"/>
            <a:ext cx="4040188" cy="4360863"/>
          </a:xfrm>
        </p:spPr>
        <p:txBody>
          <a:bodyPr/>
          <a:lstStyle/>
          <a:p>
            <a:pPr eaLnBrk="1" hangingPunct="1"/>
            <a:r>
              <a:rPr lang="tr-TR" smtClean="0"/>
              <a:t>‘’Türkiye Aile Hekimliği Dergisi’’ 1997’den bu yana düzenli yayınlanmakta olup Türk Tıp Dizini’ne kayıtlıdır.</a:t>
            </a:r>
          </a:p>
          <a:p>
            <a:pPr eaLnBrk="1" hangingPunct="1"/>
            <a:endParaRPr lang="tr-TR" sz="2400" b="1" smtClean="0"/>
          </a:p>
          <a:p>
            <a:pPr eaLnBrk="1" hangingPunct="1"/>
            <a:r>
              <a:rPr lang="tr-TR" sz="2400" b="1" smtClean="0">
                <a:solidFill>
                  <a:schemeClr val="tx2"/>
                </a:solidFill>
              </a:rPr>
              <a:t>1998 yılı</a:t>
            </a:r>
          </a:p>
          <a:p>
            <a:pPr eaLnBrk="1" hangingPunct="1">
              <a:buFont typeface="Wingdings 2" pitchFamily="18" charset="2"/>
              <a:buNone/>
            </a:pPr>
            <a:r>
              <a:rPr lang="tr-TR" sz="2000" smtClean="0"/>
              <a:t>    Türkiye Aile Hekimliği Uzman ve Asistanlarının internet grubu ‘aile’ (</a:t>
            </a:r>
            <a:r>
              <a:rPr lang="tr-TR" sz="2000" smtClean="0">
                <a:hlinkClick r:id="rId2"/>
              </a:rPr>
              <a:t>aile@yahoogroups.com</a:t>
            </a:r>
            <a:r>
              <a:rPr lang="tr-TR" sz="2000" smtClean="0"/>
              <a:t>) kuruldu.</a:t>
            </a:r>
          </a:p>
          <a:p>
            <a:pPr eaLnBrk="1" hangingPunct="1">
              <a:buFont typeface="Wingdings 2" pitchFamily="18" charset="2"/>
              <a:buNone/>
            </a:pPr>
            <a:r>
              <a:rPr lang="tr-TR" sz="2000" smtClean="0"/>
              <a:t>    TAHUD Ankara şubesi kuruldu.</a:t>
            </a:r>
          </a:p>
        </p:txBody>
      </p:sp>
      <p:sp>
        <p:nvSpPr>
          <p:cNvPr id="40963" name="8 İçerik Yer Tutucusu"/>
          <p:cNvSpPr>
            <a:spLocks noGrp="1"/>
          </p:cNvSpPr>
          <p:nvPr>
            <p:ph sz="quarter" idx="4"/>
          </p:nvPr>
        </p:nvSpPr>
        <p:spPr>
          <a:xfrm>
            <a:off x="4645025" y="1071563"/>
            <a:ext cx="4041775" cy="5289550"/>
          </a:xfrm>
        </p:spPr>
        <p:txBody>
          <a:bodyPr/>
          <a:lstStyle/>
          <a:p>
            <a:pPr eaLnBrk="1" hangingPunct="1"/>
            <a:r>
              <a:rPr lang="tr-TR" sz="2400" b="1" smtClean="0">
                <a:solidFill>
                  <a:schemeClr val="tx2"/>
                </a:solidFill>
              </a:rPr>
              <a:t>1998 yılı</a:t>
            </a:r>
          </a:p>
          <a:p>
            <a:pPr eaLnBrk="1" hangingPunct="1"/>
            <a:r>
              <a:rPr lang="tr-TR" sz="2000" smtClean="0"/>
              <a:t>Türkiye Aile Hekimliği Yeterlilik Kurulu (TAHYK) kuruldu. </a:t>
            </a:r>
          </a:p>
          <a:p>
            <a:pPr eaLnBrk="1" hangingPunct="1"/>
            <a:r>
              <a:rPr lang="tr-TR" sz="2000" smtClean="0"/>
              <a:t>‘’Aile Hekimliği Uzmanlık Eğitimi Çekirdek Müfredatı’’ ve ‘’Asistan Karnesi’’ yayınlanmıştır.</a:t>
            </a:r>
          </a:p>
          <a:p>
            <a:pPr eaLnBrk="1" hangingPunct="1"/>
            <a:endParaRPr lang="tr-TR" sz="2000" smtClean="0"/>
          </a:p>
          <a:p>
            <a:pPr eaLnBrk="1" hangingPunct="1"/>
            <a:r>
              <a:rPr lang="tr-TR" sz="2400" b="1" smtClean="0">
                <a:solidFill>
                  <a:schemeClr val="tx2"/>
                </a:solidFill>
              </a:rPr>
              <a:t>1999 yılı</a:t>
            </a:r>
          </a:p>
          <a:p>
            <a:pPr eaLnBrk="1" hangingPunct="1"/>
            <a:r>
              <a:rPr lang="tr-TR" sz="2000" smtClean="0"/>
              <a:t>‘’Aile Hekimliği Ders Notları’’adlı kitap Ç.Ü Tıp Fakültesi AH tarafından çıkarıldı.</a:t>
            </a:r>
          </a:p>
          <a:p>
            <a:pPr eaLnBrk="1" hangingPunct="1"/>
            <a:r>
              <a:rPr lang="tr-TR" sz="2000" smtClean="0"/>
              <a:t>4.Ulusal AH kongresi yapıldı.</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2 Metin Yer Tutucusu"/>
          <p:cNvSpPr>
            <a:spLocks noGrp="1"/>
          </p:cNvSpPr>
          <p:nvPr>
            <p:ph type="body" idx="1"/>
          </p:nvPr>
        </p:nvSpPr>
        <p:spPr>
          <a:xfrm>
            <a:off x="357188" y="928688"/>
            <a:ext cx="4040187" cy="658812"/>
          </a:xfrm>
        </p:spPr>
        <p:txBody>
          <a:bodyPr/>
          <a:lstStyle/>
          <a:p>
            <a:pPr eaLnBrk="1" hangingPunct="1"/>
            <a:r>
              <a:rPr lang="tr-TR" smtClean="0"/>
              <a:t>2000 yılı</a:t>
            </a:r>
          </a:p>
        </p:txBody>
      </p:sp>
      <p:sp>
        <p:nvSpPr>
          <p:cNvPr id="41986" name="3 Metin Yer Tutucusu"/>
          <p:cNvSpPr>
            <a:spLocks noGrp="1"/>
          </p:cNvSpPr>
          <p:nvPr>
            <p:ph type="body" sz="half" idx="3"/>
          </p:nvPr>
        </p:nvSpPr>
        <p:spPr>
          <a:xfrm>
            <a:off x="4643438" y="1000125"/>
            <a:ext cx="4041775" cy="654050"/>
          </a:xfrm>
        </p:spPr>
        <p:txBody>
          <a:bodyPr/>
          <a:lstStyle/>
          <a:p>
            <a:pPr eaLnBrk="1" hangingPunct="1"/>
            <a:r>
              <a:rPr lang="tr-TR" smtClean="0"/>
              <a:t>2001 yılı</a:t>
            </a:r>
          </a:p>
        </p:txBody>
      </p:sp>
      <p:sp>
        <p:nvSpPr>
          <p:cNvPr id="41987" name="4 İçerik Yer Tutucusu"/>
          <p:cNvSpPr>
            <a:spLocks noGrp="1"/>
          </p:cNvSpPr>
          <p:nvPr>
            <p:ph sz="quarter" idx="2"/>
          </p:nvPr>
        </p:nvSpPr>
        <p:spPr>
          <a:xfrm>
            <a:off x="357188" y="1785938"/>
            <a:ext cx="4040187" cy="4575175"/>
          </a:xfrm>
        </p:spPr>
        <p:txBody>
          <a:bodyPr/>
          <a:lstStyle/>
          <a:p>
            <a:pPr eaLnBrk="1" hangingPunct="1">
              <a:lnSpc>
                <a:spcPct val="90000"/>
              </a:lnSpc>
            </a:pPr>
            <a:r>
              <a:rPr lang="tr-TR" sz="2000" smtClean="0"/>
              <a:t>TAHUD Bursa şubesi açıldı.</a:t>
            </a:r>
          </a:p>
          <a:p>
            <a:pPr eaLnBrk="1" hangingPunct="1">
              <a:lnSpc>
                <a:spcPct val="90000"/>
              </a:lnSpc>
            </a:pPr>
            <a:r>
              <a:rPr lang="tr-TR" sz="2000" smtClean="0"/>
              <a:t>Trakya Üniversitesi AH polikliniği Osmanlı döneminde tıp fakültesi olarak hizmet veren ve günümüzde tıp müzesi olarak kullanılan tarihi bir mekanda açıldı.</a:t>
            </a:r>
          </a:p>
          <a:p>
            <a:pPr eaLnBrk="1" hangingPunct="1">
              <a:lnSpc>
                <a:spcPct val="90000"/>
              </a:lnSpc>
            </a:pPr>
            <a:r>
              <a:rPr lang="tr-TR" sz="2000" smtClean="0"/>
              <a:t>I.EURACT Alan Eğiticileri Eğitimi kursu( the EURACT  Course on Teaching on the Theachers in General Practice) Birinci basamakta Eğitim Yöntemleri bire-bir tutoryal eğitim,grup çalışması Kuşadası-Aydın’da düzenlendi.</a:t>
            </a:r>
          </a:p>
        </p:txBody>
      </p:sp>
      <p:sp>
        <p:nvSpPr>
          <p:cNvPr id="41988" name="5 İçerik Yer Tutucusu"/>
          <p:cNvSpPr>
            <a:spLocks noGrp="1"/>
          </p:cNvSpPr>
          <p:nvPr>
            <p:ph sz="quarter" idx="4"/>
          </p:nvPr>
        </p:nvSpPr>
        <p:spPr>
          <a:xfrm>
            <a:off x="4645025" y="1785938"/>
            <a:ext cx="4041775" cy="4575175"/>
          </a:xfrm>
        </p:spPr>
        <p:txBody>
          <a:bodyPr/>
          <a:lstStyle/>
          <a:p>
            <a:pPr eaLnBrk="1" hangingPunct="1"/>
            <a:r>
              <a:rPr lang="tr-TR" smtClean="0"/>
              <a:t>EURACT Alan Eğiticileri kursu 3-5 Ekim 2001’dee Aydın’da; 28-30 Haziran’da çeşme-İzmir’de düzenlendi.</a:t>
            </a:r>
          </a:p>
          <a:p>
            <a:pPr eaLnBrk="1" hangingPunct="1"/>
            <a:endParaRPr lang="tr-TR" smtClean="0"/>
          </a:p>
          <a:p>
            <a:pPr eaLnBrk="1" hangingPunct="1"/>
            <a:r>
              <a:rPr lang="tr-TR" smtClean="0"/>
              <a:t>Uluslar arası katılımlı 1.Ulusal Aile Hekimliği Günleri 2-5 Kasım 2001 tarihlerinde Edirne’de yapıldı.</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2 Metin Yer Tutucusu"/>
          <p:cNvSpPr>
            <a:spLocks noGrp="1"/>
          </p:cNvSpPr>
          <p:nvPr>
            <p:ph type="body" idx="1"/>
          </p:nvPr>
        </p:nvSpPr>
        <p:spPr>
          <a:xfrm>
            <a:off x="357188" y="928688"/>
            <a:ext cx="4040187" cy="658812"/>
          </a:xfrm>
        </p:spPr>
        <p:txBody>
          <a:bodyPr/>
          <a:lstStyle/>
          <a:p>
            <a:pPr eaLnBrk="1" hangingPunct="1"/>
            <a:r>
              <a:rPr lang="tr-TR" smtClean="0"/>
              <a:t>2003 yılı</a:t>
            </a:r>
          </a:p>
        </p:txBody>
      </p:sp>
      <p:sp>
        <p:nvSpPr>
          <p:cNvPr id="43010" name="3 Metin Yer Tutucusu"/>
          <p:cNvSpPr>
            <a:spLocks noGrp="1"/>
          </p:cNvSpPr>
          <p:nvPr>
            <p:ph type="body" sz="half" idx="3"/>
          </p:nvPr>
        </p:nvSpPr>
        <p:spPr>
          <a:xfrm>
            <a:off x="4716463" y="908050"/>
            <a:ext cx="4041775" cy="654050"/>
          </a:xfrm>
        </p:spPr>
        <p:txBody>
          <a:bodyPr/>
          <a:lstStyle/>
          <a:p>
            <a:pPr eaLnBrk="1" hangingPunct="1"/>
            <a:r>
              <a:rPr lang="tr-TR" smtClean="0"/>
              <a:t>2004 yılı</a:t>
            </a:r>
          </a:p>
        </p:txBody>
      </p:sp>
      <p:sp>
        <p:nvSpPr>
          <p:cNvPr id="43011" name="4 İçerik Yer Tutucusu"/>
          <p:cNvSpPr>
            <a:spLocks noGrp="1"/>
          </p:cNvSpPr>
          <p:nvPr>
            <p:ph sz="quarter" idx="2"/>
          </p:nvPr>
        </p:nvSpPr>
        <p:spPr>
          <a:xfrm>
            <a:off x="357188" y="1714500"/>
            <a:ext cx="4040187" cy="4646613"/>
          </a:xfrm>
        </p:spPr>
        <p:txBody>
          <a:bodyPr/>
          <a:lstStyle/>
          <a:p>
            <a:pPr eaLnBrk="1" hangingPunct="1"/>
            <a:r>
              <a:rPr lang="tr-TR" sz="2000" smtClean="0"/>
              <a:t>WONCA tarafından ‘’ Temmuz Ayının Global Doktoru’’ Dr. Füsun ERSOY-Türkiye’de Aile Hekimliği Disiplininin gelişmesi sürecinde göstermiş olduğu çalışmalar ve ilklere imza atması nedeniyle- seçilmiştir.</a:t>
            </a:r>
          </a:p>
          <a:p>
            <a:pPr eaLnBrk="1" hangingPunct="1"/>
            <a:endParaRPr lang="tr-TR" sz="2000" smtClean="0"/>
          </a:p>
          <a:p>
            <a:pPr eaLnBrk="1" hangingPunct="1"/>
            <a:r>
              <a:rPr lang="tr-TR" sz="2000" smtClean="0"/>
              <a:t>17 Mart 2003’te Temel Sağlık Hizmetleri Genel Müdürlüğü bünyesinde ‘’Aile Hekimliği Daire Başkanlığı’’ kurulmuştur.</a:t>
            </a:r>
          </a:p>
        </p:txBody>
      </p:sp>
      <p:sp>
        <p:nvSpPr>
          <p:cNvPr id="43012" name="5 İçerik Yer Tutucusu"/>
          <p:cNvSpPr>
            <a:spLocks noGrp="1"/>
          </p:cNvSpPr>
          <p:nvPr>
            <p:ph sz="quarter" idx="4"/>
          </p:nvPr>
        </p:nvSpPr>
        <p:spPr>
          <a:xfrm>
            <a:off x="4572000" y="1714500"/>
            <a:ext cx="4041775" cy="4646613"/>
          </a:xfrm>
        </p:spPr>
        <p:txBody>
          <a:bodyPr/>
          <a:lstStyle/>
          <a:p>
            <a:pPr eaLnBrk="1" hangingPunct="1"/>
            <a:r>
              <a:rPr lang="tr-TR" smtClean="0"/>
              <a:t>Board Genel Kurulu Toplantısı, Yürütme ve Hakem Kurulları oluşturuldu.</a:t>
            </a:r>
          </a:p>
          <a:p>
            <a:pPr eaLnBrk="1" hangingPunct="1"/>
            <a:r>
              <a:rPr lang="tr-TR" smtClean="0"/>
              <a:t>Türkiye Aile Hekimliği Yeterlilik Kurulu(TAHYK) nun ilk başkanlığına Doç. Dr. İlhami Ünlüoğlu seçildi.</a:t>
            </a:r>
          </a:p>
          <a:p>
            <a:pPr eaLnBrk="1" hangingPunct="1"/>
            <a:r>
              <a:rPr lang="tr-TR" smtClean="0"/>
              <a:t>24 kasım 2004 tarihinde kabul edilen 5258 sayılı ‘’Aile Hekimliği Pilot Uygulaması Hakkında Kanun’’ Resmi Gazete’de yayınlandı.</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2 İçerik Yer Tutucusu"/>
          <p:cNvSpPr>
            <a:spLocks noGrp="1"/>
          </p:cNvSpPr>
          <p:nvPr>
            <p:ph idx="1"/>
          </p:nvPr>
        </p:nvSpPr>
        <p:spPr>
          <a:xfrm>
            <a:off x="457200" y="928688"/>
            <a:ext cx="8229600" cy="5395912"/>
          </a:xfrm>
        </p:spPr>
        <p:txBody>
          <a:bodyPr/>
          <a:lstStyle/>
          <a:p>
            <a:pPr eaLnBrk="1" hangingPunct="1"/>
            <a:r>
              <a:rPr lang="tr-TR" sz="2400" smtClean="0"/>
              <a:t>20. yüzyıla gelindiğinde bu derinleşme iyice hızlanmış ve hastalar  gün geçtikçe daha küçük parçalar  halinde incelenmeye başlanmıştır.</a:t>
            </a:r>
          </a:p>
          <a:p>
            <a:pPr eaLnBrk="1" hangingPunct="1"/>
            <a:r>
              <a:rPr lang="tr-TR" sz="2400" smtClean="0"/>
              <a:t>Tıp alanındaki bilgilerin artmasının kaçınılmaz bir sonucu olarak ortaya çıkan bu durum ,hastaların önceleri tedavi şekillerine göre(cerrahi-dahiliye), daha sonraları ise yaşa (pediatri-geriatri), cinse (kadın hastalıkları), hastalıkların tuttuğu organlara göre (nefroloji,kardiyoloji vb)ayrılmasına neden olmuştur.</a:t>
            </a:r>
          </a:p>
          <a:p>
            <a:pPr eaLnBrk="1" hangingPunct="1"/>
            <a:r>
              <a:rPr lang="tr-TR" sz="2400" smtClean="0"/>
              <a:t>Günümüzde bu bölünme artık hastalıkların bulguları düzeyine inmiş örneğin sadece ağrı üzerinde ihtisaslaşmış bir hekim grubu ortaya çıkmıştır.</a:t>
            </a:r>
          </a:p>
          <a:p>
            <a:pPr eaLnBrk="1" hangingPunct="1"/>
            <a:endParaRPr lang="tr-TR" sz="24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2 İçerik Yer Tutucusu"/>
          <p:cNvSpPr>
            <a:spLocks noGrp="1"/>
          </p:cNvSpPr>
          <p:nvPr>
            <p:ph idx="1"/>
          </p:nvPr>
        </p:nvSpPr>
        <p:spPr>
          <a:xfrm>
            <a:off x="457200" y="642938"/>
            <a:ext cx="8229600" cy="5681662"/>
          </a:xfrm>
        </p:spPr>
        <p:txBody>
          <a:bodyPr/>
          <a:lstStyle/>
          <a:p>
            <a:pPr eaLnBrk="1" hangingPunct="1"/>
            <a:r>
              <a:rPr lang="tr-TR" sz="2400" smtClean="0"/>
              <a:t>2005 yılı, ‘’Aile Hekimliği Uzmanlık Eğitimi Çekirdek Müfredatı Oluşturma Çalıştayı’’ 5-6 Mart 2005 tarihinde İstanbul’da yapıldı.</a:t>
            </a:r>
          </a:p>
          <a:p>
            <a:pPr eaLnBrk="1" hangingPunct="1"/>
            <a:r>
              <a:rPr lang="tr-TR" sz="2400" smtClean="0"/>
              <a:t>6 Temmuz 2005 tarih 25867 sayılı ‘’Aile Hekimliği Pilot Uygulaması Hakkında Yönetmelik’’ Resmi Gazete’de yayınlandı.</a:t>
            </a:r>
          </a:p>
          <a:p>
            <a:pPr eaLnBrk="1" hangingPunct="1"/>
            <a:r>
              <a:rPr lang="tr-TR" sz="2400" smtClean="0"/>
              <a:t>15 Eylül 2005 tarihinde Düzce’de Aile Hekimliği pilot uygulaması başladı.</a:t>
            </a:r>
          </a:p>
          <a:p>
            <a:pPr eaLnBrk="1" hangingPunct="1"/>
            <a:r>
              <a:rPr lang="tr-TR" sz="2400" smtClean="0"/>
              <a:t>TAHUD Adana şubesi olarak Çukurova Üniv. Başkent Üniv. Mersin Üniv. Hatay M.Kemal Üniv. Kahramanmaraş Sütçü İmam Üniv AH ABD öğretim üyeleri,bölgedeki AH uzmanları, asistanları ve pratisyen hekimlerin katılımları ile ‘’Aile Hekimliği Günleri’’ düzenlenmeye başlandı.</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2 Metin Yer Tutucusu"/>
          <p:cNvSpPr>
            <a:spLocks noGrp="1"/>
          </p:cNvSpPr>
          <p:nvPr>
            <p:ph type="body" idx="1"/>
          </p:nvPr>
        </p:nvSpPr>
        <p:spPr>
          <a:xfrm>
            <a:off x="684213" y="620713"/>
            <a:ext cx="4040187" cy="658812"/>
          </a:xfrm>
        </p:spPr>
        <p:txBody>
          <a:bodyPr/>
          <a:lstStyle/>
          <a:p>
            <a:pPr eaLnBrk="1" hangingPunct="1"/>
            <a:r>
              <a:rPr lang="tr-TR" sz="2800" smtClean="0"/>
              <a:t>2006 yılı</a:t>
            </a:r>
          </a:p>
        </p:txBody>
      </p:sp>
      <p:sp>
        <p:nvSpPr>
          <p:cNvPr id="45058" name="4 İçerik Yer Tutucusu"/>
          <p:cNvSpPr>
            <a:spLocks noGrp="1"/>
          </p:cNvSpPr>
          <p:nvPr>
            <p:ph sz="quarter" idx="2"/>
          </p:nvPr>
        </p:nvSpPr>
        <p:spPr>
          <a:xfrm>
            <a:off x="457200" y="1357313"/>
            <a:ext cx="7972425" cy="5003800"/>
          </a:xfrm>
        </p:spPr>
        <p:txBody>
          <a:bodyPr/>
          <a:lstStyle/>
          <a:p>
            <a:pPr eaLnBrk="1" hangingPunct="1"/>
            <a:r>
              <a:rPr lang="tr-TR" smtClean="0"/>
              <a:t>PRN Aile Hekimliği Dergisi (Ed:Uz. Dr. Suna Tuzcu) yayınlanmaya başladı. (</a:t>
            </a:r>
            <a:r>
              <a:rPr lang="tr-TR" smtClean="0">
                <a:hlinkClick r:id="rId2"/>
              </a:rPr>
              <a:t>www.prndergi.web.tr</a:t>
            </a:r>
            <a:r>
              <a:rPr lang="tr-TR" smtClean="0"/>
              <a:t>)</a:t>
            </a:r>
          </a:p>
          <a:p>
            <a:pPr eaLnBrk="1" hangingPunct="1"/>
            <a:endParaRPr lang="tr-TR" smtClean="0"/>
          </a:p>
          <a:p>
            <a:pPr eaLnBrk="1" hangingPunct="1"/>
            <a:r>
              <a:rPr lang="tr-TR" smtClean="0"/>
              <a:t>Bu dergide Annals of Family Medicine, Journal of Family Practice, Family Practice Management ve American Board of Family Practice adlı dergilerde yayınlanan seçilmiş makaleler Türkçe’ye çevrilerek sunulmaktadır.</a:t>
            </a:r>
          </a:p>
          <a:p>
            <a:pPr eaLnBrk="1" hangingPunct="1"/>
            <a:endParaRPr lang="tr-TR" smtClean="0"/>
          </a:p>
          <a:p>
            <a:pPr eaLnBrk="1" hangingPunct="1"/>
            <a:r>
              <a:rPr lang="tr-TR" smtClean="0"/>
              <a:t>AH ABD Akademisyenlerinin Pratik Eğitimi Projesi,Avrupa Birliği,Leonardo Hareketlilik Projeleri kapsamında Almanya’da Türk Alman tabipleri Birliği tarafından belirlenen Aile Hekimliği muayenehanesinde 16-30 Eylül 2006 tarihleri arasında pratik, görgü ve bilgi artırma ziyareti yapıldı.</a:t>
            </a:r>
          </a:p>
          <a:p>
            <a:pPr eaLnBrk="1" hangingPunct="1"/>
            <a:endParaRPr lang="tr-TR"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650" y="692150"/>
            <a:ext cx="8229600" cy="581025"/>
          </a:xfrm>
        </p:spPr>
        <p:txBody>
          <a:bodyPr>
            <a:normAutofit fontScale="90000"/>
          </a:bodyPr>
          <a:lstStyle/>
          <a:p>
            <a:pPr eaLnBrk="1" fontAlgn="auto" hangingPunct="1">
              <a:spcAft>
                <a:spcPts val="0"/>
              </a:spcAft>
              <a:defRPr/>
            </a:pPr>
            <a:r>
              <a:rPr lang="tr-TR" dirty="0" smtClean="0"/>
              <a:t>2007 yılı</a:t>
            </a:r>
            <a:endParaRPr lang="tr-TR" dirty="0"/>
          </a:p>
        </p:txBody>
      </p:sp>
      <p:sp>
        <p:nvSpPr>
          <p:cNvPr id="3" name="2 İçerik Yer Tutucusu"/>
          <p:cNvSpPr>
            <a:spLocks noGrp="1"/>
          </p:cNvSpPr>
          <p:nvPr>
            <p:ph idx="1"/>
          </p:nvPr>
        </p:nvSpPr>
        <p:spPr>
          <a:xfrm>
            <a:off x="457200" y="1357313"/>
            <a:ext cx="8229600" cy="5072062"/>
          </a:xfrm>
        </p:spPr>
        <p:txBody>
          <a:bodyPr>
            <a:normAutofit fontScale="92500" lnSpcReduction="10000"/>
          </a:bodyPr>
          <a:lstStyle/>
          <a:p>
            <a:pPr marL="274320" indent="-274320" eaLnBrk="1" fontAlgn="auto" hangingPunct="1">
              <a:spcAft>
                <a:spcPts val="0"/>
              </a:spcAft>
              <a:buClr>
                <a:schemeClr val="accent3"/>
              </a:buClr>
              <a:buFont typeface="Wingdings 2"/>
              <a:buChar char=""/>
              <a:defRPr/>
            </a:pPr>
            <a:r>
              <a:rPr lang="tr-TR" sz="2000" dirty="0" smtClean="0"/>
              <a:t>‘’</a:t>
            </a:r>
            <a:r>
              <a:rPr lang="tr-TR" sz="2000" dirty="0" err="1" smtClean="0"/>
              <a:t>Turkish</a:t>
            </a:r>
            <a:r>
              <a:rPr lang="tr-TR" sz="2000" dirty="0" smtClean="0"/>
              <a:t> </a:t>
            </a:r>
            <a:r>
              <a:rPr lang="tr-TR" sz="2000" dirty="0" err="1" smtClean="0"/>
              <a:t>Journal</a:t>
            </a:r>
            <a:r>
              <a:rPr lang="tr-TR" sz="2000" dirty="0" smtClean="0"/>
              <a:t> of </a:t>
            </a:r>
            <a:r>
              <a:rPr lang="tr-TR" sz="2000" dirty="0" err="1" smtClean="0"/>
              <a:t>Medicine</a:t>
            </a:r>
            <a:r>
              <a:rPr lang="tr-TR" sz="2000" dirty="0" smtClean="0"/>
              <a:t> </a:t>
            </a:r>
            <a:r>
              <a:rPr lang="tr-TR" sz="2000" dirty="0" err="1" smtClean="0"/>
              <a:t>and</a:t>
            </a:r>
            <a:r>
              <a:rPr lang="tr-TR" sz="2000" dirty="0" smtClean="0"/>
              <a:t> </a:t>
            </a:r>
            <a:r>
              <a:rPr lang="tr-TR" sz="2000" dirty="0" err="1" smtClean="0"/>
              <a:t>Primary</a:t>
            </a:r>
            <a:r>
              <a:rPr lang="tr-TR" sz="2000" dirty="0" smtClean="0"/>
              <a:t> </a:t>
            </a:r>
            <a:r>
              <a:rPr lang="tr-TR" sz="2000" dirty="0" err="1" smtClean="0"/>
              <a:t>Care</a:t>
            </a:r>
            <a:r>
              <a:rPr lang="tr-TR" sz="2000" dirty="0" smtClean="0"/>
              <a:t>’’ elektronik dergisi (Ed: Prof. Dr. Nafiz </a:t>
            </a:r>
            <a:r>
              <a:rPr lang="tr-TR" sz="2000" dirty="0" err="1" smtClean="0"/>
              <a:t>Bozdemir</a:t>
            </a:r>
            <a:r>
              <a:rPr lang="tr-TR" sz="2000" dirty="0" smtClean="0"/>
              <a:t>) AH ABD tarafından çıkarılan 2.dergi olarak yayın hayatına girdi.</a:t>
            </a:r>
          </a:p>
          <a:p>
            <a:pPr marL="274320" indent="-274320" eaLnBrk="1" fontAlgn="auto" hangingPunct="1">
              <a:spcAft>
                <a:spcPts val="0"/>
              </a:spcAft>
              <a:buClr>
                <a:schemeClr val="accent3"/>
              </a:buClr>
              <a:buFont typeface="Wingdings 2"/>
              <a:buChar char=""/>
              <a:defRPr/>
            </a:pPr>
            <a:r>
              <a:rPr lang="tr-TR" sz="2000" dirty="0" smtClean="0"/>
              <a:t>Çeşitli illerde Sürekli Tıp Eğitimi (STE) Kulübü kuruldu.Bu kapsamda ‘’Birinci Basamakta PA Akciğer filmi ve EKG okuma becerisi’’ kursları(Eğiticiler: </a:t>
            </a:r>
            <a:r>
              <a:rPr lang="tr-TR" sz="2000" dirty="0" err="1" smtClean="0"/>
              <a:t>Uzm</a:t>
            </a:r>
            <a:r>
              <a:rPr lang="tr-TR" sz="2000" dirty="0" smtClean="0"/>
              <a:t>.Dr. Kenan Taştan ve </a:t>
            </a:r>
            <a:r>
              <a:rPr lang="tr-TR" sz="2000" dirty="0" err="1" smtClean="0"/>
              <a:t>Uzm</a:t>
            </a:r>
            <a:r>
              <a:rPr lang="tr-TR" sz="2000" dirty="0" smtClean="0"/>
              <a:t>.Dr. Turan Set) düzenleniyor.</a:t>
            </a:r>
          </a:p>
          <a:p>
            <a:pPr marL="274320" indent="-274320" eaLnBrk="1" fontAlgn="auto" hangingPunct="1">
              <a:spcAft>
                <a:spcPts val="0"/>
              </a:spcAft>
              <a:buClr>
                <a:schemeClr val="accent3"/>
              </a:buClr>
              <a:buFont typeface="Wingdings 2"/>
              <a:buChar char=""/>
              <a:defRPr/>
            </a:pPr>
            <a:r>
              <a:rPr lang="tr-TR" sz="2000" dirty="0" smtClean="0"/>
              <a:t>Bir diğer STE faaliyeti ‘’</a:t>
            </a:r>
            <a:r>
              <a:rPr lang="tr-TR" sz="2000" dirty="0" err="1" smtClean="0"/>
              <a:t>Metabolik</a:t>
            </a:r>
            <a:r>
              <a:rPr lang="tr-TR" sz="2000" dirty="0" smtClean="0"/>
              <a:t> Sendrom Kursu’’çeşitli illerde düzenlenmeye devam ediyor.</a:t>
            </a:r>
          </a:p>
          <a:p>
            <a:pPr marL="274320" indent="-274320" eaLnBrk="1" fontAlgn="auto" hangingPunct="1">
              <a:spcAft>
                <a:spcPts val="0"/>
              </a:spcAft>
              <a:buClr>
                <a:schemeClr val="accent3"/>
              </a:buClr>
              <a:buFont typeface="Wingdings 2"/>
              <a:buChar char=""/>
              <a:defRPr/>
            </a:pPr>
            <a:r>
              <a:rPr lang="tr-TR" sz="2000" dirty="0" smtClean="0"/>
              <a:t>Editörlüğünü Füsun Ersoy’un yaptığı aile hekimliği dergisi (</a:t>
            </a:r>
            <a:r>
              <a:rPr lang="tr-TR" sz="2000" dirty="0" smtClean="0">
                <a:hlinkClick r:id="rId2"/>
              </a:rPr>
              <a:t>www.</a:t>
            </a:r>
            <a:r>
              <a:rPr lang="tr-TR" sz="2000" dirty="0" err="1" smtClean="0">
                <a:hlinkClick r:id="rId2"/>
              </a:rPr>
              <a:t>ailehekimligidergisi</a:t>
            </a:r>
            <a:r>
              <a:rPr lang="tr-TR" sz="2000" dirty="0" smtClean="0">
                <a:hlinkClick r:id="rId2"/>
              </a:rPr>
              <a:t>.org</a:t>
            </a:r>
            <a:r>
              <a:rPr lang="tr-TR" sz="2000" dirty="0" smtClean="0"/>
              <a:t>) yayın hayatına başladı.</a:t>
            </a:r>
          </a:p>
          <a:p>
            <a:pPr marL="274320" indent="-274320" eaLnBrk="1" fontAlgn="auto" hangingPunct="1">
              <a:spcAft>
                <a:spcPts val="0"/>
              </a:spcAft>
              <a:buClr>
                <a:schemeClr val="accent3"/>
              </a:buClr>
              <a:buFont typeface="Wingdings 2"/>
              <a:buChar char=""/>
              <a:defRPr/>
            </a:pPr>
            <a:r>
              <a:rPr lang="tr-TR" sz="2000" dirty="0" smtClean="0"/>
              <a:t>Aktif yürütücülüğünü Adnan Menderes </a:t>
            </a:r>
            <a:r>
              <a:rPr lang="tr-TR" sz="2000" dirty="0" err="1" smtClean="0"/>
              <a:t>Üniv</a:t>
            </a:r>
            <a:r>
              <a:rPr lang="tr-TR" sz="2000" dirty="0" smtClean="0"/>
              <a:t> Tıp Fakültesi Aile Hekimliği ABD’nin yaptığı ve üç Avrupa ülkesinden beş ortağı olan ‘</a:t>
            </a:r>
            <a:r>
              <a:rPr lang="tr-TR" sz="2000" dirty="0" err="1" smtClean="0"/>
              <a:t>AH’nin</a:t>
            </a:r>
            <a:r>
              <a:rPr lang="tr-TR" sz="2000" dirty="0" smtClean="0"/>
              <a:t> mezuniyet sonrası ve sürekli eğitimleri için Avrupa Bilgi ağının geliştirilmesine doğru ‘’FAMİLYMED projesi’’ 2007 AB Leonardo da Vinci yaşam boyu öğrenme programı kapsamında Ulusal Ajans ve Avrupa Birliği Komisyonu tarafından onaylandı.</a:t>
            </a:r>
          </a:p>
          <a:p>
            <a:pPr marL="274320" indent="-274320" eaLnBrk="1" fontAlgn="auto" hangingPunct="1">
              <a:spcAft>
                <a:spcPts val="0"/>
              </a:spcAft>
              <a:buClr>
                <a:schemeClr val="accent3"/>
              </a:buClr>
              <a:buFont typeface="Wingdings 2"/>
              <a:buChar char=""/>
              <a:defRPr/>
            </a:pPr>
            <a:r>
              <a:rPr lang="tr-TR" sz="2000" dirty="0" smtClean="0"/>
              <a:t>Aile Hekimliği Akademisi kuruldu.</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4213" y="692150"/>
            <a:ext cx="8229600" cy="581025"/>
          </a:xfrm>
        </p:spPr>
        <p:txBody>
          <a:bodyPr>
            <a:normAutofit fontScale="90000"/>
          </a:bodyPr>
          <a:lstStyle/>
          <a:p>
            <a:pPr eaLnBrk="1" fontAlgn="auto" hangingPunct="1">
              <a:spcAft>
                <a:spcPts val="0"/>
              </a:spcAft>
              <a:defRPr/>
            </a:pPr>
            <a:r>
              <a:rPr lang="tr-TR" dirty="0" smtClean="0"/>
              <a:t>2008 yılı</a:t>
            </a:r>
            <a:endParaRPr lang="tr-TR" dirty="0"/>
          </a:p>
        </p:txBody>
      </p:sp>
      <p:sp>
        <p:nvSpPr>
          <p:cNvPr id="47106" name="2 İçerik Yer Tutucusu"/>
          <p:cNvSpPr>
            <a:spLocks noGrp="1"/>
          </p:cNvSpPr>
          <p:nvPr>
            <p:ph idx="1"/>
          </p:nvPr>
        </p:nvSpPr>
        <p:spPr>
          <a:xfrm>
            <a:off x="457200" y="1357313"/>
            <a:ext cx="8229600" cy="4967287"/>
          </a:xfrm>
        </p:spPr>
        <p:txBody>
          <a:bodyPr/>
          <a:lstStyle/>
          <a:p>
            <a:pPr eaLnBrk="1" hangingPunct="1"/>
            <a:r>
              <a:rPr lang="tr-TR" smtClean="0"/>
              <a:t>Ülkemizde Aile hekimliği uygulamasının geliştirilmesinde ve süreç içinde doğacak problemlerin çözümlenmesine katkı sağlamak amacını taşıyan ve 8 ilin Aile Hekimleri Derneklerinin bir araya getirilmesi ile ‘’Aile Hekimleri Dernekleri Federasyonu’’ kuruldu.</a:t>
            </a:r>
          </a:p>
          <a:p>
            <a:pPr eaLnBrk="1" hangingPunct="1"/>
            <a:endParaRPr lang="tr-TR" smtClean="0"/>
          </a:p>
          <a:p>
            <a:pPr eaLnBrk="1" hangingPunct="1"/>
            <a:r>
              <a:rPr lang="tr-TR" smtClean="0"/>
              <a:t>14. WONCA Avrupa 2008 Konferansı 1-7 Eylül 2008 tarihleri arasında İstanbul’da yapıldı.57 farklı ülkeden toplam 4706 kişi katıldı.</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2 Metin Yer Tutucusu"/>
          <p:cNvSpPr>
            <a:spLocks noGrp="1"/>
          </p:cNvSpPr>
          <p:nvPr>
            <p:ph type="body" idx="1"/>
          </p:nvPr>
        </p:nvSpPr>
        <p:spPr>
          <a:xfrm>
            <a:off x="539750" y="765175"/>
            <a:ext cx="4040188" cy="658813"/>
          </a:xfrm>
        </p:spPr>
        <p:txBody>
          <a:bodyPr/>
          <a:lstStyle/>
          <a:p>
            <a:pPr eaLnBrk="1" hangingPunct="1"/>
            <a:r>
              <a:rPr lang="tr-TR" sz="3600" smtClean="0"/>
              <a:t>2009 yılı</a:t>
            </a:r>
          </a:p>
        </p:txBody>
      </p:sp>
      <p:sp>
        <p:nvSpPr>
          <p:cNvPr id="48130" name="3 Metin Yer Tutucusu"/>
          <p:cNvSpPr>
            <a:spLocks noGrp="1"/>
          </p:cNvSpPr>
          <p:nvPr>
            <p:ph type="body" sz="half" idx="3"/>
          </p:nvPr>
        </p:nvSpPr>
        <p:spPr>
          <a:xfrm>
            <a:off x="4859338" y="692150"/>
            <a:ext cx="4041775" cy="654050"/>
          </a:xfrm>
        </p:spPr>
        <p:txBody>
          <a:bodyPr/>
          <a:lstStyle/>
          <a:p>
            <a:pPr eaLnBrk="1" hangingPunct="1"/>
            <a:r>
              <a:rPr lang="tr-TR" sz="3600" smtClean="0"/>
              <a:t>2010 yılı</a:t>
            </a:r>
          </a:p>
        </p:txBody>
      </p:sp>
      <p:sp>
        <p:nvSpPr>
          <p:cNvPr id="48131" name="4 İçerik Yer Tutucusu"/>
          <p:cNvSpPr>
            <a:spLocks noGrp="1"/>
          </p:cNvSpPr>
          <p:nvPr>
            <p:ph sz="quarter" idx="2"/>
          </p:nvPr>
        </p:nvSpPr>
        <p:spPr>
          <a:xfrm>
            <a:off x="285750" y="1500188"/>
            <a:ext cx="4040188" cy="4789487"/>
          </a:xfrm>
        </p:spPr>
        <p:txBody>
          <a:bodyPr/>
          <a:lstStyle/>
          <a:p>
            <a:pPr eaLnBrk="1" hangingPunct="1"/>
            <a:r>
              <a:rPr lang="tr-TR" smtClean="0"/>
              <a:t>AHEAD (Aile Hekimliği Eğitim ve Araştırma Derneği) 20 Ocak 2009’da İstanbul’da kuruldu.</a:t>
            </a:r>
          </a:p>
          <a:p>
            <a:pPr eaLnBrk="1" hangingPunct="1"/>
            <a:endParaRPr lang="tr-TR" smtClean="0"/>
          </a:p>
          <a:p>
            <a:pPr eaLnBrk="1" hangingPunct="1"/>
            <a:r>
              <a:rPr lang="tr-TR" smtClean="0"/>
              <a:t>AH ABDları tarafından yayınlanan 3.dergi olarak Prof. Dr. İsmail Hamdi Kara’nın editörlüğünü yaptığı ‘’Konuralp Tıp Dergisi’’ Düzce’de yayın hayatına başladı.</a:t>
            </a:r>
          </a:p>
        </p:txBody>
      </p:sp>
      <p:sp>
        <p:nvSpPr>
          <p:cNvPr id="48132" name="5 İçerik Yer Tutucusu"/>
          <p:cNvSpPr>
            <a:spLocks noGrp="1"/>
          </p:cNvSpPr>
          <p:nvPr>
            <p:ph sz="quarter" idx="4"/>
          </p:nvPr>
        </p:nvSpPr>
        <p:spPr>
          <a:xfrm>
            <a:off x="4645025" y="1428750"/>
            <a:ext cx="4041775" cy="4932363"/>
          </a:xfrm>
        </p:spPr>
        <p:txBody>
          <a:bodyPr/>
          <a:lstStyle/>
          <a:p>
            <a:pPr eaLnBrk="1" hangingPunct="1"/>
            <a:r>
              <a:rPr lang="tr-TR" smtClean="0"/>
              <a:t>Türk Tabipler Birliği’nin çağrısıyla Birinci Basamakta çalışan hekimlerin temsilcileri Ankara’da bir araya geldi.10 Ocak 2010 günü yapılan toplantıya AH Dernekleri Federasyonu, pratisyen Hekimlik Derneği, TTB Pratisyen Hekimlik Kolu ve Genel Pratisyenlik Enstitüsü temsilcileri katıldı.</a:t>
            </a:r>
          </a:p>
          <a:p>
            <a:pPr eaLnBrk="1" hangingPunct="1"/>
            <a:r>
              <a:rPr lang="tr-TR" smtClean="0"/>
              <a:t>2010 yılı sonunda tüm illerde aile hekimliği uygulamasına başlanacağı açıklandı.</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4"/>
          <p:cNvSpPr>
            <a:spLocks noGrp="1"/>
          </p:cNvSpPr>
          <p:nvPr>
            <p:ph type="body" idx="1"/>
          </p:nvPr>
        </p:nvSpPr>
        <p:spPr>
          <a:xfrm>
            <a:off x="457200" y="692150"/>
            <a:ext cx="8229600" cy="5632450"/>
          </a:xfrm>
          <a:noFill/>
          <a:ln/>
        </p:spPr>
        <p:txBody>
          <a:bodyPr/>
          <a:lstStyle/>
          <a:p>
            <a:endParaRPr lang="tr-TR" sz="2000" smtClean="0">
              <a:latin typeface="Arial" charset="0"/>
            </a:endParaRPr>
          </a:p>
          <a:p>
            <a:r>
              <a:rPr lang="tr-TR" sz="2000" smtClean="0">
                <a:latin typeface="Arial" charset="0"/>
              </a:rPr>
              <a:t>2001 yılında Trakya Üniversitesi mezuniyet öncesi tıp eğitimine tıp uygulamalarında kullanılan temel sağlık hizmetleri ilkelerini öğretmek konusunda dersler ve temel prosedürleri ile başladı.</a:t>
            </a:r>
          </a:p>
          <a:p>
            <a:endParaRPr lang="tr-TR" sz="2000" smtClean="0">
              <a:latin typeface="Arial" charset="0"/>
            </a:endParaRPr>
          </a:p>
          <a:p>
            <a:r>
              <a:rPr lang="tr-TR" sz="2000" smtClean="0">
                <a:latin typeface="Arial" charset="0"/>
              </a:rPr>
              <a:t>2001 yılında Türkiye'de 47 tıp fakülteleri arasında eğitim veren fakülte sayısı sadece yediydi.Bugün 75 bölüm bulunmaktadır;ve sayıları giderek artış göstermektedir.</a:t>
            </a:r>
          </a:p>
          <a:p>
            <a:endParaRPr lang="tr-TR" sz="2000" smtClean="0">
              <a:latin typeface="Arial" charset="0"/>
            </a:endParaRPr>
          </a:p>
          <a:p>
            <a:r>
              <a:rPr lang="tr-TR" sz="2000" smtClean="0">
                <a:latin typeface="Arial" charset="0"/>
              </a:rPr>
              <a:t>Şu anda Sağlık Bakanlığı çatısı altında faaliyet gösteren 20 eğitim ve araştırma hastanelerine ek olarak 83 tıp fakültesinden 55inde aile hekimliği eğitimi veriliyor.</a:t>
            </a:r>
          </a:p>
          <a:p>
            <a:endParaRPr lang="tr-TR" sz="2000" smtClean="0">
              <a:latin typeface="Arial" charset="0"/>
            </a:endParaRPr>
          </a:p>
          <a:p>
            <a:r>
              <a:rPr lang="tr-TR" sz="2000" smtClean="0">
                <a:latin typeface="Arial" charset="0"/>
              </a:rPr>
              <a:t>Türkiye genelinde 39 profesör 74 doçent ve 40 yardımcı doçent öğretim görevlisi ve 98 diğer eğitmen kadrosu bulunmaktadır.</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3"/>
          <p:cNvSpPr>
            <a:spLocks noGrp="1"/>
          </p:cNvSpPr>
          <p:nvPr>
            <p:ph type="body" idx="1"/>
          </p:nvPr>
        </p:nvSpPr>
        <p:spPr>
          <a:xfrm>
            <a:off x="457200" y="765175"/>
            <a:ext cx="8229600" cy="5559425"/>
          </a:xfrm>
        </p:spPr>
        <p:txBody>
          <a:bodyPr/>
          <a:lstStyle/>
          <a:p>
            <a:pPr eaLnBrk="1" hangingPunct="1"/>
            <a:endParaRPr lang="tr-TR" smtClean="0"/>
          </a:p>
          <a:p>
            <a:pPr eaLnBrk="1" hangingPunct="1"/>
            <a:endParaRPr lang="tr-TR" smtClean="0"/>
          </a:p>
          <a:p>
            <a:pPr eaLnBrk="1" hangingPunct="1"/>
            <a:endParaRPr lang="tr-TR" smtClean="0"/>
          </a:p>
          <a:p>
            <a:pPr eaLnBrk="1" hangingPunct="1"/>
            <a:r>
              <a:rPr lang="tr-TR" smtClean="0"/>
              <a:t>Bugün aile hekimliği, genç bir disiplin olmanın yanı sıra toplum gereksinimlerinin kazandırdığı dinamizmi, kaliteli hizmet sunumuna inancı, bu yolda geleceklerini ortaya koyarak çalışan yetişmiş ve deneyimli kadrosu ile ülkemizin sağlıklı geleceğinin güvencelerinden biridir.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p:cNvSpPr>
          <p:nvPr>
            <p:ph type="title"/>
          </p:nvPr>
        </p:nvSpPr>
        <p:spPr/>
        <p:txBody>
          <a:bodyPr/>
          <a:lstStyle/>
          <a:p>
            <a:pPr eaLnBrk="1" hangingPunct="1"/>
            <a:r>
              <a:rPr lang="tr-TR" smtClean="0"/>
              <a:t>  KAYNAKLAR</a:t>
            </a:r>
          </a:p>
        </p:txBody>
      </p:sp>
      <p:sp>
        <p:nvSpPr>
          <p:cNvPr id="51202" name="Rectangle 3"/>
          <p:cNvSpPr>
            <a:spLocks noGrp="1"/>
          </p:cNvSpPr>
          <p:nvPr>
            <p:ph type="body" idx="1"/>
          </p:nvPr>
        </p:nvSpPr>
        <p:spPr/>
        <p:txBody>
          <a:bodyPr/>
          <a:lstStyle/>
          <a:p>
            <a:pPr eaLnBrk="1" hangingPunct="1"/>
            <a:r>
              <a:rPr lang="tr-TR" smtClean="0"/>
              <a:t>Birinci Basamakta Tanı ve Tedavi,Prof. Dr. Nafiz Bozdemir, Prof.Dr. İsmail Hamdi Kara</a:t>
            </a:r>
          </a:p>
          <a:p>
            <a:pPr eaLnBrk="1" hangingPunct="1"/>
            <a:r>
              <a:rPr lang="tr-TR" smtClean="0"/>
              <a:t>Rakel RE. The family physcian. In:Textbook of Family Practice. Philadelphia, Sauners, 1995:2-3</a:t>
            </a:r>
          </a:p>
          <a:p>
            <a:pPr eaLnBrk="1" hangingPunct="1"/>
            <a:r>
              <a:rPr lang="tr-TR" smtClean="0"/>
              <a:t>Türkiye İstatistik Kurumu, Sağlık Personeli Başına Düşen Kişi Sayısı, </a:t>
            </a:r>
            <a:r>
              <a:rPr lang="tr-TR" smtClean="0">
                <a:hlinkClick r:id="rId2"/>
              </a:rPr>
              <a:t>http://wwwtuik.gov.tr/preıstatistikTablo.do?istab_id=255</a:t>
            </a:r>
            <a:endParaRPr lang="tr-TR" smtClean="0"/>
          </a:p>
          <a:p>
            <a:pPr eaLnBrk="1" hangingPunct="1">
              <a:buFont typeface="Wingdings 2" pitchFamily="18" charset="2"/>
              <a:buNone/>
            </a:pPr>
            <a:endParaRPr lang="tr-TR"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5" name="Picture 2" descr="C:\Users\win 7\Desktop\Yeni Klasör\11111111.jpg"/>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52226" name="4 İçerik Yer Tutucusu"/>
          <p:cNvSpPr>
            <a:spLocks noGrp="1"/>
          </p:cNvSpPr>
          <p:nvPr>
            <p:ph idx="1"/>
          </p:nvPr>
        </p:nvSpPr>
        <p:spPr>
          <a:xfrm>
            <a:off x="500063" y="5500688"/>
            <a:ext cx="8229600" cy="1038225"/>
          </a:xfrm>
        </p:spPr>
        <p:txBody>
          <a:bodyPr/>
          <a:lstStyle/>
          <a:p>
            <a:pPr eaLnBrk="1" hangingPunct="1">
              <a:buFont typeface="Wingdings 2" pitchFamily="18" charset="2"/>
              <a:buNone/>
            </a:pPr>
            <a:r>
              <a:rPr lang="tr-TR" sz="3200" smtClean="0">
                <a:solidFill>
                  <a:srgbClr val="C00000"/>
                </a:solidFill>
              </a:rPr>
              <a:t>                                                  TEŞEKKÜRLER..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2 İçerik Yer Tutucusu"/>
          <p:cNvSpPr>
            <a:spLocks noGrp="1"/>
          </p:cNvSpPr>
          <p:nvPr>
            <p:ph idx="1"/>
          </p:nvPr>
        </p:nvSpPr>
        <p:spPr>
          <a:xfrm>
            <a:off x="457200" y="785813"/>
            <a:ext cx="8229600" cy="5538787"/>
          </a:xfrm>
        </p:spPr>
        <p:txBody>
          <a:bodyPr/>
          <a:lstStyle/>
          <a:p>
            <a:pPr eaLnBrk="1" hangingPunct="1"/>
            <a:endParaRPr lang="tr-TR" sz="2400" smtClean="0"/>
          </a:p>
          <a:p>
            <a:pPr eaLnBrk="1" hangingPunct="1"/>
            <a:r>
              <a:rPr lang="tr-TR" sz="2400" smtClean="0"/>
              <a:t>Bu parçalanmanın sonucunda hasta ile hekim arasındaki ilişki,hastalık ile hekim arasındaki ilişkiye dönüşmüş,</a:t>
            </a:r>
          </a:p>
          <a:p>
            <a:pPr eaLnBrk="1" hangingPunct="1"/>
            <a:endParaRPr lang="tr-TR" sz="2400" smtClean="0"/>
          </a:p>
          <a:p>
            <a:pPr eaLnBrk="1" hangingPunct="1"/>
            <a:r>
              <a:rPr lang="tr-TR" sz="2400" smtClean="0"/>
              <a:t>Hastanın bir bütün olarak sorumluluğunu hiçbir hekim almamaya başlamıştır.</a:t>
            </a:r>
          </a:p>
          <a:p>
            <a:pPr eaLnBrk="1" hangingPunct="1"/>
            <a:endParaRPr lang="tr-TR" sz="2400" smtClean="0"/>
          </a:p>
          <a:p>
            <a:pPr eaLnBrk="1" hangingPunct="1"/>
            <a:r>
              <a:rPr lang="tr-TR" sz="2400" smtClean="0"/>
              <a:t>Bu durumda bir hasta için önerilen tedavi seçeneklerini koordine ederek hasta için en uygun şemayı çıkarmak imkansız hale gelmiş, bu iş genellikle hastanın kendisine terk edilmiştir.</a:t>
            </a:r>
          </a:p>
          <a:p>
            <a:pPr eaLnBrk="1" hangingPunct="1"/>
            <a:endParaRPr lang="tr-TR" sz="2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2 İçerik Yer Tutucusu"/>
          <p:cNvSpPr>
            <a:spLocks noGrp="1"/>
          </p:cNvSpPr>
          <p:nvPr>
            <p:ph idx="1"/>
          </p:nvPr>
        </p:nvSpPr>
        <p:spPr>
          <a:xfrm>
            <a:off x="457200" y="785813"/>
            <a:ext cx="8229600" cy="5538787"/>
          </a:xfrm>
        </p:spPr>
        <p:txBody>
          <a:bodyPr/>
          <a:lstStyle/>
          <a:p>
            <a:pPr eaLnBrk="1" hangingPunct="1"/>
            <a:r>
              <a:rPr lang="tr-TR" smtClean="0"/>
              <a:t>Bunun sonucunda tedaviyi tam olarak uygulayamadığı için,</a:t>
            </a:r>
          </a:p>
          <a:p>
            <a:pPr eaLnBrk="1" hangingPunct="1"/>
            <a:r>
              <a:rPr lang="tr-TR" smtClean="0"/>
              <a:t>Bir türlü iyileşemeyen,</a:t>
            </a:r>
          </a:p>
          <a:p>
            <a:pPr eaLnBrk="1" hangingPunct="1"/>
            <a:r>
              <a:rPr lang="tr-TR" smtClean="0"/>
              <a:t>Defalarca hekime başvurmak zorunda kalan ve</a:t>
            </a:r>
          </a:p>
          <a:p>
            <a:pPr eaLnBrk="1" hangingPunct="1"/>
            <a:r>
              <a:rPr lang="tr-TR" smtClean="0"/>
              <a:t>Başvurduğu hekimlere de çok fazla güveni olmayan bir hasta topluluğu oluşmuştur.</a:t>
            </a:r>
          </a:p>
          <a:p>
            <a:pPr eaLnBrk="1" hangingPunct="1"/>
            <a:r>
              <a:rPr lang="tr-TR" smtClean="0"/>
              <a:t>Hastalarla sağlıkçılar arasındaki ilişkilerin bozulmasına neden olan bu durum ilk kez 1923 yılında Amerikalı bir hekim olan Francis Peabody tarafından ortaya konmuş,fakat o dönemdeki bilimsel hırs bu deklarasyonun dikkate alınmasına engel olmuştur.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813"/>
            <a:ext cx="8229600" cy="5538787"/>
          </a:xfrm>
        </p:spPr>
        <p:txBody>
          <a:bodyPr>
            <a:normAutofit lnSpcReduction="10000"/>
          </a:bodyPr>
          <a:lstStyle/>
          <a:p>
            <a:pPr marL="274320" indent="-274320" eaLnBrk="1" fontAlgn="auto" hangingPunct="1">
              <a:spcAft>
                <a:spcPts val="0"/>
              </a:spcAft>
              <a:buClr>
                <a:schemeClr val="accent3"/>
              </a:buClr>
              <a:buFont typeface="Wingdings 2"/>
              <a:buChar char=""/>
              <a:defRPr/>
            </a:pPr>
            <a:r>
              <a:rPr lang="tr-TR" sz="2400" dirty="0" smtClean="0"/>
              <a:t>1945 yılında Birleşmiş Milletler</a:t>
            </a:r>
          </a:p>
          <a:p>
            <a:pPr marL="274320" indent="-274320" eaLnBrk="1" fontAlgn="auto" hangingPunct="1">
              <a:spcAft>
                <a:spcPts val="0"/>
              </a:spcAft>
              <a:buClr>
                <a:schemeClr val="accent3"/>
              </a:buClr>
              <a:buFont typeface="Wingdings 2"/>
              <a:buChar char=""/>
              <a:defRPr/>
            </a:pPr>
            <a:r>
              <a:rPr lang="tr-TR" sz="2400" dirty="0" smtClean="0"/>
              <a:t>1948 yılında Dünya Sağlık Örgütü</a:t>
            </a:r>
          </a:p>
          <a:p>
            <a:pPr marL="274320" indent="-274320" eaLnBrk="1" fontAlgn="auto" hangingPunct="1">
              <a:spcAft>
                <a:spcPts val="0"/>
              </a:spcAft>
              <a:buClr>
                <a:schemeClr val="accent3"/>
              </a:buClr>
              <a:buFont typeface="Wingdings 2"/>
              <a:buChar char=""/>
              <a:defRPr/>
            </a:pPr>
            <a:endParaRPr lang="tr-TR" sz="2000" dirty="0" smtClean="0"/>
          </a:p>
          <a:p>
            <a:pPr marL="274320" indent="-274320" eaLnBrk="1" fontAlgn="auto" hangingPunct="1">
              <a:spcAft>
                <a:spcPts val="0"/>
              </a:spcAft>
              <a:buClr>
                <a:schemeClr val="accent3"/>
              </a:buClr>
              <a:buFont typeface="Wingdings 2"/>
              <a:buChar char=""/>
              <a:defRPr/>
            </a:pPr>
            <a:r>
              <a:rPr lang="tr-TR" sz="2000" dirty="0" smtClean="0"/>
              <a:t>Herkese gereksindiği hizmet götürülmeli,</a:t>
            </a:r>
          </a:p>
          <a:p>
            <a:pPr marL="274320" indent="-274320" eaLnBrk="1" fontAlgn="auto" hangingPunct="1">
              <a:spcAft>
                <a:spcPts val="0"/>
              </a:spcAft>
              <a:buClr>
                <a:schemeClr val="accent3"/>
              </a:buClr>
              <a:buFont typeface="Wingdings 2"/>
              <a:buChar char=""/>
              <a:defRPr/>
            </a:pPr>
            <a:endParaRPr lang="tr-TR" sz="2000" dirty="0" smtClean="0"/>
          </a:p>
          <a:p>
            <a:pPr marL="274320" indent="-274320" eaLnBrk="1" fontAlgn="auto" hangingPunct="1">
              <a:spcAft>
                <a:spcPts val="0"/>
              </a:spcAft>
              <a:buClr>
                <a:schemeClr val="accent3"/>
              </a:buClr>
              <a:buFont typeface="Wingdings 2"/>
              <a:buChar char=""/>
              <a:defRPr/>
            </a:pPr>
            <a:r>
              <a:rPr lang="tr-TR" sz="2000" dirty="0" smtClean="0"/>
              <a:t>Örgütün işletme maliyeti ülke kaynaklarını aşmamalı,</a:t>
            </a:r>
          </a:p>
          <a:p>
            <a:pPr marL="274320" indent="-274320" eaLnBrk="1" fontAlgn="auto" hangingPunct="1">
              <a:spcAft>
                <a:spcPts val="0"/>
              </a:spcAft>
              <a:buClr>
                <a:schemeClr val="accent3"/>
              </a:buClr>
              <a:buFont typeface="Wingdings 2"/>
              <a:buChar char=""/>
              <a:defRPr/>
            </a:pPr>
            <a:endParaRPr lang="tr-TR" sz="2000" dirty="0" smtClean="0"/>
          </a:p>
          <a:p>
            <a:pPr marL="274320" indent="-274320" eaLnBrk="1" fontAlgn="auto" hangingPunct="1">
              <a:spcAft>
                <a:spcPts val="0"/>
              </a:spcAft>
              <a:buClr>
                <a:schemeClr val="accent3"/>
              </a:buClr>
              <a:buFont typeface="Wingdings 2"/>
              <a:buChar char=""/>
              <a:defRPr/>
            </a:pPr>
            <a:r>
              <a:rPr lang="tr-TR" sz="2000" dirty="0" smtClean="0"/>
              <a:t>Kullanılan teknoloji ülke olanaklarına uygun olmalı ve olanaklar elverdikçe bu teknoloji geliştirilmeli,</a:t>
            </a:r>
          </a:p>
          <a:p>
            <a:pPr marL="274320" indent="-274320" eaLnBrk="1" fontAlgn="auto" hangingPunct="1">
              <a:spcAft>
                <a:spcPts val="0"/>
              </a:spcAft>
              <a:buClr>
                <a:schemeClr val="accent3"/>
              </a:buClr>
              <a:buFont typeface="Wingdings 2"/>
              <a:buChar char=""/>
              <a:defRPr/>
            </a:pPr>
            <a:endParaRPr lang="tr-TR" sz="2000" dirty="0" smtClean="0"/>
          </a:p>
          <a:p>
            <a:pPr marL="274320" indent="-274320" eaLnBrk="1" fontAlgn="auto" hangingPunct="1">
              <a:spcAft>
                <a:spcPts val="0"/>
              </a:spcAft>
              <a:buClr>
                <a:schemeClr val="accent3"/>
              </a:buClr>
              <a:buFont typeface="Wingdings 2"/>
              <a:buChar char=""/>
              <a:defRPr/>
            </a:pPr>
            <a:r>
              <a:rPr lang="tr-TR" sz="2000" dirty="0" smtClean="0"/>
              <a:t>Kişiye yönelik koruyucu hekimlik hizmetleri ile ayakta ve evde hasta tedavisi hizmetleri entegre olarak yürütülmeli(bütüncül yaklaşım),</a:t>
            </a:r>
          </a:p>
          <a:p>
            <a:pPr marL="274320" indent="-274320" eaLnBrk="1" fontAlgn="auto" hangingPunct="1">
              <a:spcAft>
                <a:spcPts val="0"/>
              </a:spcAft>
              <a:buClr>
                <a:schemeClr val="accent3"/>
              </a:buClr>
              <a:buFont typeface="Wingdings 2"/>
              <a:buChar char=""/>
              <a:defRPr/>
            </a:pPr>
            <a:endParaRPr lang="tr-TR" sz="2000" dirty="0" smtClean="0"/>
          </a:p>
          <a:p>
            <a:pPr marL="274320" indent="-274320" eaLnBrk="1" fontAlgn="auto" hangingPunct="1">
              <a:spcAft>
                <a:spcPts val="0"/>
              </a:spcAft>
              <a:buClr>
                <a:schemeClr val="accent3"/>
              </a:buClr>
              <a:buFont typeface="Wingdings 2"/>
              <a:buChar char=""/>
              <a:defRPr/>
            </a:pPr>
            <a:r>
              <a:rPr lang="tr-TR" sz="2000" dirty="0" smtClean="0"/>
              <a:t>Tedavi hizmetlerinin örgütlenmesinde hastaların ayakta-evde tedavisi ile hastanede tedavisi bir bütün olarak ele alınmalıdır(kademe ve sevk zinciri) </a:t>
            </a:r>
            <a:endParaRPr lang="tr-TR" dirty="0" smtClean="0"/>
          </a:p>
          <a:p>
            <a:pPr marL="274320" indent="-274320" eaLnBrk="1" fontAlgn="auto" hangingPunct="1">
              <a:spcAft>
                <a:spcPts val="0"/>
              </a:spcAft>
              <a:buClr>
                <a:schemeClr val="accent3"/>
              </a:buClr>
              <a:buFont typeface="Wingdings 2"/>
              <a:buChar char=""/>
              <a:defRPr/>
            </a:pPr>
            <a:endParaRPr lang="tr-TR" dirty="0" smtClean="0"/>
          </a:p>
          <a:p>
            <a:pPr marL="274320" indent="-274320" eaLnBrk="1" fontAlgn="auto" hangingPunct="1">
              <a:spcAft>
                <a:spcPts val="0"/>
              </a:spcAft>
              <a:buClr>
                <a:schemeClr val="accent3"/>
              </a:buClr>
              <a:buFont typeface="Wingdings 2"/>
              <a:buChar char=""/>
              <a:defRPr/>
            </a:pP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2 İçerik Yer Tutucusu"/>
          <p:cNvSpPr>
            <a:spLocks noGrp="1"/>
          </p:cNvSpPr>
          <p:nvPr>
            <p:ph idx="1"/>
          </p:nvPr>
        </p:nvSpPr>
        <p:spPr>
          <a:xfrm>
            <a:off x="457200" y="785813"/>
            <a:ext cx="8229600" cy="5538787"/>
          </a:xfrm>
        </p:spPr>
        <p:txBody>
          <a:bodyPr/>
          <a:lstStyle/>
          <a:p>
            <a:pPr eaLnBrk="1" hangingPunct="1"/>
            <a:endParaRPr lang="tr-TR" sz="2400" smtClean="0"/>
          </a:p>
          <a:p>
            <a:pPr eaLnBrk="1" hangingPunct="1"/>
            <a:r>
              <a:rPr lang="tr-TR" sz="2400" smtClean="0"/>
              <a:t>Gerek ekonomik zorlamalar, gerekse sağlık bakım anlayışının  değişerek bireyin biyolojik, sosyal ve kültürel çevresiyle birlikte değerlendirilmesi gerekliliğinin anlaşılmasıyla,</a:t>
            </a:r>
          </a:p>
          <a:p>
            <a:pPr eaLnBrk="1" hangingPunct="1"/>
            <a:endParaRPr lang="tr-TR" sz="2400" smtClean="0"/>
          </a:p>
          <a:p>
            <a:pPr eaLnBrk="1" hangingPunct="1"/>
            <a:r>
              <a:rPr lang="tr-TR" sz="2400" smtClean="0"/>
              <a:t>Bireyi her şeyi ile bir bütün olarak gören;</a:t>
            </a:r>
          </a:p>
          <a:p>
            <a:pPr eaLnBrk="1" hangingPunct="1"/>
            <a:endParaRPr lang="tr-TR" sz="2400" smtClean="0"/>
          </a:p>
          <a:p>
            <a:pPr eaLnBrk="1" hangingPunct="1"/>
            <a:r>
              <a:rPr lang="tr-TR" sz="2400" smtClean="0"/>
              <a:t>Onun yaşadığı çevreyi tanıyan;</a:t>
            </a:r>
          </a:p>
          <a:p>
            <a:pPr eaLnBrk="1" hangingPunct="1"/>
            <a:endParaRPr lang="tr-TR" sz="2400" smtClean="0"/>
          </a:p>
          <a:p>
            <a:pPr eaLnBrk="1" hangingPunct="1"/>
            <a:r>
              <a:rPr lang="tr-TR" sz="2400" smtClean="0"/>
              <a:t>Koruma</a:t>
            </a:r>
            <a:r>
              <a:rPr lang="tr-TR" sz="2400" smtClean="0">
                <a:latin typeface="Arial" charset="0"/>
              </a:rPr>
              <a:t>, </a:t>
            </a:r>
            <a:r>
              <a:rPr lang="tr-TR" sz="2400" smtClean="0"/>
              <a:t>tanı ve tedavi sürecine bu bilgilerini dahil edebilen bir hekim tipine ihtiyaç duyuldu.</a:t>
            </a:r>
          </a:p>
          <a:p>
            <a:pPr eaLnBrk="1" hangingPunct="1"/>
            <a:endParaRPr lang="tr-TR" sz="24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813"/>
            <a:ext cx="8229600" cy="5538787"/>
          </a:xfrm>
        </p:spPr>
        <p:txBody>
          <a:bodyPr>
            <a:normAutofit lnSpcReduction="10000"/>
          </a:bodyPr>
          <a:lstStyle/>
          <a:p>
            <a:pPr marL="274320" indent="-274320" eaLnBrk="1" fontAlgn="auto" hangingPunct="1">
              <a:spcAft>
                <a:spcPts val="0"/>
              </a:spcAft>
              <a:buClr>
                <a:schemeClr val="accent3"/>
              </a:buClr>
              <a:buFont typeface="Wingdings 2"/>
              <a:buChar char=""/>
              <a:defRPr/>
            </a:pPr>
            <a:r>
              <a:rPr lang="tr-TR" sz="2400" dirty="0" smtClean="0"/>
              <a:t>O zaman için en uygun çözüm henüz hiçbir konuda uzmanlaşmamış/uzmanlaşamamış tıp fakültesi mezunlarının bu işlevi üslenmeleriydi.</a:t>
            </a:r>
          </a:p>
          <a:p>
            <a:pPr marL="274320" indent="-274320" eaLnBrk="1" fontAlgn="auto" hangingPunct="1">
              <a:spcAft>
                <a:spcPts val="0"/>
              </a:spcAft>
              <a:buClr>
                <a:schemeClr val="accent3"/>
              </a:buClr>
              <a:buFont typeface="Wingdings 2"/>
              <a:buChar char=""/>
              <a:defRPr/>
            </a:pPr>
            <a:endParaRPr lang="tr-TR" sz="2400" dirty="0" smtClean="0"/>
          </a:p>
          <a:p>
            <a:pPr marL="274320" indent="-274320" eaLnBrk="1" fontAlgn="auto" hangingPunct="1">
              <a:spcAft>
                <a:spcPts val="0"/>
              </a:spcAft>
              <a:buClr>
                <a:schemeClr val="accent3"/>
              </a:buClr>
              <a:buFont typeface="Wingdings 2"/>
              <a:buChar char=""/>
              <a:defRPr/>
            </a:pPr>
            <a:r>
              <a:rPr lang="tr-TR" sz="2400" dirty="0" smtClean="0"/>
              <a:t>Böylelikle kısa sürede ve çok sayıda, sık görülen hastalıkların tanı ve tedavisini yapabilen bir hekim sınıfı oluşturuldu.</a:t>
            </a:r>
          </a:p>
          <a:p>
            <a:pPr marL="274320" indent="-274320" eaLnBrk="1" fontAlgn="auto" hangingPunct="1">
              <a:spcAft>
                <a:spcPts val="0"/>
              </a:spcAft>
              <a:buClr>
                <a:schemeClr val="accent3"/>
              </a:buClr>
              <a:buFont typeface="Wingdings 2"/>
              <a:buChar char=""/>
              <a:defRPr/>
            </a:pPr>
            <a:endParaRPr lang="tr-TR" sz="2400" dirty="0" smtClean="0"/>
          </a:p>
          <a:p>
            <a:pPr marL="274320" indent="-274320" eaLnBrk="1" fontAlgn="auto" hangingPunct="1">
              <a:spcAft>
                <a:spcPts val="0"/>
              </a:spcAft>
              <a:buClr>
                <a:schemeClr val="accent3"/>
              </a:buClr>
              <a:buFont typeface="Wingdings 2"/>
              <a:buChar char=""/>
              <a:defRPr/>
            </a:pPr>
            <a:r>
              <a:rPr lang="tr-TR" sz="2400" dirty="0" smtClean="0"/>
              <a:t>Bu hekimler, hastanelerde uzmanlaşmış hekimler tarafından ileri teknoloji desteğiyle geliştirilen tanı ve tedavi  yöntemlerini halka uygulayacaklardı.</a:t>
            </a:r>
          </a:p>
          <a:p>
            <a:pPr marL="274320" indent="-274320" eaLnBrk="1" fontAlgn="auto" hangingPunct="1">
              <a:spcAft>
                <a:spcPts val="0"/>
              </a:spcAft>
              <a:buClr>
                <a:schemeClr val="accent3"/>
              </a:buClr>
              <a:buFont typeface="Wingdings 2"/>
              <a:buChar char=""/>
              <a:defRPr/>
            </a:pPr>
            <a:endParaRPr lang="tr-TR" sz="2400" dirty="0" smtClean="0"/>
          </a:p>
          <a:p>
            <a:pPr marL="274320" indent="-274320" eaLnBrk="1" fontAlgn="auto" hangingPunct="1">
              <a:spcAft>
                <a:spcPts val="0"/>
              </a:spcAft>
              <a:buClr>
                <a:schemeClr val="accent3"/>
              </a:buClr>
              <a:buFont typeface="Wingdings 2"/>
              <a:buChar char=""/>
              <a:defRPr/>
            </a:pPr>
            <a:r>
              <a:rPr lang="tr-TR" sz="2400" dirty="0" smtClean="0"/>
              <a:t>Bu nedenle adları da yaptıkları işle uyumlu olarak ‘’ general </a:t>
            </a:r>
            <a:r>
              <a:rPr lang="tr-TR" sz="2400" dirty="0" err="1" smtClean="0"/>
              <a:t>practitioner</a:t>
            </a:r>
            <a:r>
              <a:rPr lang="tr-TR" sz="2400" dirty="0" smtClean="0"/>
              <a:t>’’ (genel uygulayıcı) oldu.</a:t>
            </a:r>
            <a:endParaRPr lang="tr-TR"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2 İçerik Yer Tutucusu"/>
          <p:cNvSpPr>
            <a:spLocks noGrp="1"/>
          </p:cNvSpPr>
          <p:nvPr>
            <p:ph idx="1"/>
          </p:nvPr>
        </p:nvSpPr>
        <p:spPr>
          <a:xfrm>
            <a:off x="457200" y="785813"/>
            <a:ext cx="8229600" cy="5538787"/>
          </a:xfrm>
        </p:spPr>
        <p:txBody>
          <a:bodyPr/>
          <a:lstStyle/>
          <a:p>
            <a:pPr eaLnBrk="1" hangingPunct="1"/>
            <a:endParaRPr lang="tr-TR" smtClean="0"/>
          </a:p>
          <a:p>
            <a:pPr eaLnBrk="1" hangingPunct="1"/>
            <a:r>
              <a:rPr lang="tr-TR" smtClean="0"/>
              <a:t>1950’lerden 1960’lı yılların sonuna kadar kadar yaklaşık 20 yıl birçok sıkıntılar yaşandı.</a:t>
            </a:r>
          </a:p>
          <a:p>
            <a:pPr eaLnBrk="1" hangingPunct="1"/>
            <a:r>
              <a:rPr lang="tr-TR" smtClean="0"/>
              <a:t>Sonuç olarak bu sıkıntılar halka verilen sağlık hizmetlerinin kalitesinde düşmeye neden oldu.</a:t>
            </a:r>
          </a:p>
          <a:p>
            <a:pPr eaLnBrk="1" hangingPunct="1"/>
            <a:r>
              <a:rPr lang="tr-TR" smtClean="0"/>
              <a:t>1966 yılında Case Western Reserve University, Cleveland’dan </a:t>
            </a:r>
            <a:r>
              <a:rPr lang="tr-TR" b="1" i="1" smtClean="0"/>
              <a:t>John Millis,Ph.D </a:t>
            </a:r>
            <a:r>
              <a:rPr lang="tr-TR" smtClean="0"/>
              <a:t>başkanlığındaki bir heyet (The Citizens Commission on Graduate Medical Education), ‘</a:t>
            </a:r>
            <a:r>
              <a:rPr lang="tr-TR" b="1" i="1" smtClean="0"/>
              <a:t>’Millis Raporu</a:t>
            </a:r>
            <a:r>
              <a:rPr lang="tr-TR" smtClean="0"/>
              <a:t>’’ olarak bilinen bir raporu yayınladı. Bu raporda birinci basamak sağlık bakımı (primary care) için mezuniyet sonrası eğitimin gerekliliği vurgulanıyordu.</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573</TotalTime>
  <Words>2373</Words>
  <Application>Microsoft Office PowerPoint</Application>
  <PresentationFormat>Ekran Gösterisi (4:3)</PresentationFormat>
  <Paragraphs>240</Paragraphs>
  <Slides>38</Slides>
  <Notes>1</Notes>
  <HiddenSlides>0</HiddenSlides>
  <MMClips>0</MMClips>
  <ScaleCrop>false</ScaleCrop>
  <HeadingPairs>
    <vt:vector size="6" baseType="variant">
      <vt:variant>
        <vt:lpstr>Kullanılan Yazı Tipleri</vt:lpstr>
      </vt:variant>
      <vt:variant>
        <vt:i4>4</vt:i4>
      </vt:variant>
      <vt:variant>
        <vt:lpstr>Tasarım Şablonu</vt:lpstr>
      </vt:variant>
      <vt:variant>
        <vt:i4>4</vt:i4>
      </vt:variant>
      <vt:variant>
        <vt:lpstr>Slayt Başlıkları</vt:lpstr>
      </vt:variant>
      <vt:variant>
        <vt:i4>38</vt:i4>
      </vt:variant>
    </vt:vector>
  </HeadingPairs>
  <TitlesOfParts>
    <vt:vector size="46" baseType="lpstr">
      <vt:lpstr>Arial</vt:lpstr>
      <vt:lpstr>Calibri</vt:lpstr>
      <vt:lpstr>Constantia</vt:lpstr>
      <vt:lpstr>Wingdings 2</vt:lpstr>
      <vt:lpstr>Akış</vt:lpstr>
      <vt:lpstr>Akış</vt:lpstr>
      <vt:lpstr>Akış</vt:lpstr>
      <vt:lpstr>Akış</vt:lpstr>
      <vt:lpstr>Slayt 1</vt:lpstr>
      <vt:lpstr>GENEL BİLGİLER</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2001 Barcelona</vt:lpstr>
      <vt:lpstr>Türkiye’ye Özgü Tanımlamalar</vt:lpstr>
      <vt:lpstr>TÜRKİYE’DE AİLE HEKİMLİĞİNİN GELİŞİMİ</vt:lpstr>
      <vt:lpstr>Slayt 18</vt:lpstr>
      <vt:lpstr>Slayt 19</vt:lpstr>
      <vt:lpstr>UZMANLIK EĞİTİMİ</vt:lpstr>
      <vt:lpstr>TARİHSEL SÜREÇ</vt:lpstr>
      <vt:lpstr>TAHUD</vt:lpstr>
      <vt:lpstr>1993 yılı</vt:lpstr>
      <vt:lpstr>Slayt 24</vt:lpstr>
      <vt:lpstr>1995 yılı</vt:lpstr>
      <vt:lpstr>1995 yılı</vt:lpstr>
      <vt:lpstr>Slayt 27</vt:lpstr>
      <vt:lpstr>Slayt 28</vt:lpstr>
      <vt:lpstr>Slayt 29</vt:lpstr>
      <vt:lpstr>Slayt 30</vt:lpstr>
      <vt:lpstr>Slayt 31</vt:lpstr>
      <vt:lpstr>2007 yılı</vt:lpstr>
      <vt:lpstr>2008 yılı</vt:lpstr>
      <vt:lpstr>Slayt 34</vt:lpstr>
      <vt:lpstr>Slayt 35</vt:lpstr>
      <vt:lpstr>Slayt 36</vt:lpstr>
      <vt:lpstr>  KAYNAKLAR</vt:lpstr>
      <vt:lpstr>Slayt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TÜRKİYE’DE AİLE HEKİMLİĞİ’NİN TARİHÇESİ</dc:title>
  <dc:creator>win 7</dc:creator>
  <cp:lastModifiedBy>Windows Xp</cp:lastModifiedBy>
  <cp:revision>95</cp:revision>
  <dcterms:created xsi:type="dcterms:W3CDTF">2014-12-22T23:37:31Z</dcterms:created>
  <dcterms:modified xsi:type="dcterms:W3CDTF">2014-12-23T10:50:56Z</dcterms:modified>
</cp:coreProperties>
</file>