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notesMasterIdLst>
    <p:notesMasterId r:id="rId39"/>
  </p:notesMasterIdLst>
  <p:sldIdLst>
    <p:sldId id="256" r:id="rId2"/>
    <p:sldId id="320" r:id="rId3"/>
    <p:sldId id="321" r:id="rId4"/>
    <p:sldId id="348" r:id="rId5"/>
    <p:sldId id="290" r:id="rId6"/>
    <p:sldId id="316" r:id="rId7"/>
    <p:sldId id="302" r:id="rId8"/>
    <p:sldId id="322" r:id="rId9"/>
    <p:sldId id="323" r:id="rId10"/>
    <p:sldId id="324" r:id="rId11"/>
    <p:sldId id="325" r:id="rId12"/>
    <p:sldId id="326" r:id="rId13"/>
    <p:sldId id="303" r:id="rId14"/>
    <p:sldId id="327" r:id="rId15"/>
    <p:sldId id="328" r:id="rId16"/>
    <p:sldId id="344" r:id="rId17"/>
    <p:sldId id="329" r:id="rId18"/>
    <p:sldId id="330" r:id="rId19"/>
    <p:sldId id="331" r:id="rId20"/>
    <p:sldId id="346" r:id="rId21"/>
    <p:sldId id="304" r:id="rId22"/>
    <p:sldId id="332" r:id="rId23"/>
    <p:sldId id="335" r:id="rId24"/>
    <p:sldId id="334" r:id="rId25"/>
    <p:sldId id="336" r:id="rId26"/>
    <p:sldId id="345" r:id="rId27"/>
    <p:sldId id="305" r:id="rId28"/>
    <p:sldId id="337" r:id="rId29"/>
    <p:sldId id="339" r:id="rId30"/>
    <p:sldId id="338" r:id="rId31"/>
    <p:sldId id="347" r:id="rId32"/>
    <p:sldId id="306" r:id="rId33"/>
    <p:sldId id="340" r:id="rId34"/>
    <p:sldId id="307" r:id="rId35"/>
    <p:sldId id="342" r:id="rId36"/>
    <p:sldId id="343" r:id="rId37"/>
    <p:sldId id="299" r:id="rId3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39" autoAdjust="0"/>
  </p:normalViewPr>
  <p:slideViewPr>
    <p:cSldViewPr>
      <p:cViewPr>
        <p:scale>
          <a:sx n="76" d="100"/>
          <a:sy n="76" d="100"/>
        </p:scale>
        <p:origin x="-262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9F1AA13-A004-4A32-BD13-E6B1A05A0293}" type="datetimeFigureOut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C4E816-40D4-4A6B-942E-4554BD1E55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4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ayt Görüntüsü Yer Tutucus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Bağlam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şey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meydana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gelirken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içinde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bulunduğu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ilişkili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koşullardır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Başka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deyişle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bağlam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söz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davranışın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içinde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geliştiği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anlam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kazandıran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çevre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olarak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da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tanımlamaktadır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Aslında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tanım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içinde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geçen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ilişkili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koşullar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ifadesinden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bağlamın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karmaşık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faktörlerin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araya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gelmesi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sonucunda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oluştuğu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ortaya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çıkmaktadır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bunlar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düşünüldüğünde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bağlamın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karmaşık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çeşitli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boyutları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kapsayıcı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kavram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olduğu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görülebilir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</a:t>
            </a:r>
            <a:endParaRPr lang="tr-TR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59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2E1C89-2A69-4556-8075-583B32C06108}" type="slidenum">
              <a:rPr lang="tr-TR" smtClean="0">
                <a:ea typeface="ＭＳ Ｐゴシック" pitchFamily="34" charset="-128"/>
              </a:rPr>
              <a:pPr/>
              <a:t>6</a:t>
            </a:fld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“Normal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olarak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”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deyimi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majör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travma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gibi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bazı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durumlarda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ilk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temas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noktası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olmayabileceğini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belirtmek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için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kullanılmaktadır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Bununla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birlikte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aile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hekimliği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başka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birçok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durumda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ilk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temas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noktası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olmalıdır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Kişilerin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aile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hekimlerine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ulaşmasında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hiçbir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engel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bulunmamalı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aile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hekimleri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genç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ya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da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yaşlı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kadın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ya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da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erkek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tüm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hastalarla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onların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tüm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sağlık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sorunlarıyla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ilgilenmelidir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Genel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pratisyenlik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temel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birinci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kaynaktır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Hastaların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istek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gereksinimleriyle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belirlenmiş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oldukça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geniş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etkinliklerde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bulunur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. Bu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bakış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açısı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disiplinin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birçok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yönünün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belirginleşmesine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yol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açar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bunların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birey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toplum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sorunlarının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yönetiminde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kullanılması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için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fırsatlar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yaratır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.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C557F0-D900-4272-A110-82E41A0D65FC}" type="slidenum">
              <a:rPr lang="tr-TR" smtClean="0">
                <a:ea typeface="ＭＳ Ｐゴシック" pitchFamily="34" charset="-128"/>
              </a:rPr>
              <a:pPr/>
              <a:t>8</a:t>
            </a:fld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88FCC9-50AA-4009-943B-CCDB6D65E4E8}" type="slidenum">
              <a:rPr lang="tr-TR" smtClean="0">
                <a:ea typeface="ＭＳ Ｐゴシック" pitchFamily="34" charset="-128"/>
              </a:rPr>
              <a:pPr/>
              <a:t>37</a:t>
            </a:fld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ikdörtgen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ikdörtgen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ikdörtgen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üz Bağlayıcı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Düz Bağlayıcı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üz Bağlayıcı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Düz Bağlayıcı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8587-AFD3-42D1-9F41-4BE23881BD2C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23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4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F036-A584-4488-B699-D7BE9BAFED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6CA5-1199-4D8F-9A4E-AB1EE360D5A0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9DC9-237F-48A2-9B2C-92D322ECA9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BEAE-1021-420A-9137-899DBACEBBA9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2223-F879-4CA9-B4FF-B40CEBF048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6CDDF1-6782-4032-94B5-D2AC82592576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5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0BD88B-9A99-453D-AAE7-C32A8826AB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ikdörtgen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ikdörtgen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ikdörtgen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üz Bağlayıcı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Düz Bağlayıcı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Düz Bağlayıcı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Düz Bağlayıcı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83B9-A03F-422D-8DBE-C5DF4C0B5BB6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21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78F2-ED1B-4ADF-83EC-FED48F5452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E558-E0C9-4B52-92B9-BAFEACBE84F4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DDC5-0A9A-42D2-B683-DA8EC67743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08FB-4886-48D2-85C2-0D7C1DDEEC10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7FCA-FA1B-46F7-9626-1458D56265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B6226C-53D6-42B2-A1C0-B570BFACA919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4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66FEC1-6239-4A7E-A9AA-054AC349BE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9079-B81C-402F-A010-4B00FDEEC631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3A51-22CC-492D-A841-F61980861F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üz Bağlayıcı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Veri Yer Tutucusu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10EBE9-EEA0-4029-BBB4-8EBC569C0CB2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13" name="Slayt Numarası Yer Tutucus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EA8FB7-2A0D-4640-892D-8C70F4E2A6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Altbilgi Yer Tutucusu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Düz Bağlayıcı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48DCC8-5EBF-498D-A1B5-42DCE7DEB2C2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13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D53D27-CA65-4902-876A-354C14E4FD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28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A97C248-E0E4-48F2-8A53-13BAA2C2AEB2}" type="datetime1">
              <a:rPr lang="tr-TR"/>
              <a:pPr>
                <a:defRPr/>
              </a:pPr>
              <a:t>06.10.2017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A8AACF-33C9-4E12-9759-923950EC75F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1" r:id="rId4"/>
    <p:sldLayoutId id="2147484072" r:id="rId5"/>
    <p:sldLayoutId id="2147484079" r:id="rId6"/>
    <p:sldLayoutId id="2147484073" r:id="rId7"/>
    <p:sldLayoutId id="2147484080" r:id="rId8"/>
    <p:sldLayoutId id="2147484081" r:id="rId9"/>
    <p:sldLayoutId id="2147484074" r:id="rId10"/>
    <p:sldLayoutId id="21474840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47D8A2-3601-497D-8536-1DD76A16530E}" type="slidenum">
              <a:rPr lang="tr-TR" smtClean="0">
                <a:ea typeface="ＭＳ Ｐゴシック" pitchFamily="34" charset="-128"/>
              </a:rPr>
              <a:pPr/>
              <a:t>1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7848600" cy="3048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mbria" charset="0"/>
              </a:rPr>
              <a:t>AİLE HEKİMLİĞİNİN </a:t>
            </a:r>
            <a:br>
              <a:rPr lang="tr-TR" sz="4800" dirty="0">
                <a:latin typeface="Cambria" charset="0"/>
              </a:rPr>
            </a:br>
            <a:r>
              <a:rPr lang="tr-TR" sz="4800" dirty="0">
                <a:latin typeface="Cambria" charset="0"/>
              </a:rPr>
              <a:t>TEMEL ÖZELLİKLERİ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51288"/>
            <a:ext cx="7772400" cy="1706562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3200" smtClean="0">
                <a:solidFill>
                  <a:schemeClr val="tx2"/>
                </a:solidFill>
                <a:latin typeface="Calibri" pitchFamily="34" charset="0"/>
              </a:rPr>
              <a:t>Araş. Gör. Dr. Ahmet Kar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3200" smtClean="0">
                <a:solidFill>
                  <a:schemeClr val="tx2"/>
                </a:solidFill>
                <a:latin typeface="Calibri" pitchFamily="34" charset="0"/>
              </a:rPr>
              <a:t>KTÜ Aile Hekimliği AD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3200" smtClean="0">
                <a:solidFill>
                  <a:schemeClr val="tx2"/>
                </a:solidFill>
                <a:latin typeface="Calibri" pitchFamily="34" charset="0"/>
              </a:rPr>
              <a:t>10.10.2017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1-BİRİNCİ BASAMAK YÖNETİMİ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600" smtClean="0">
                <a:latin typeface="Calibri" pitchFamily="34" charset="0"/>
              </a:rPr>
              <a:t>KOORDİNASYON VE SAVUNUCULUK</a:t>
            </a:r>
          </a:p>
          <a:p>
            <a:pPr eaLnBrk="1" hangingPunct="1">
              <a:lnSpc>
                <a:spcPct val="90000"/>
              </a:lnSpc>
            </a:pPr>
            <a:endParaRPr lang="tr-TR" sz="260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mtClean="0">
                <a:latin typeface="Calibri" pitchFamily="34" charset="0"/>
              </a:rPr>
              <a:t>Bu eşgüdüm sağlama rolü;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smtClean="0">
                <a:latin typeface="Calibri" pitchFamily="34" charset="0"/>
              </a:rPr>
              <a:t>Nitelikli birinci basamak sağlık hizmetlerinin anahtar özelliklerinden biri olan ve hastaların özel sorunları için en uygun sağlık çalışanını görmelerini sağlayan verimliliği (maliyet-etkin olma) oluşturur. </a:t>
            </a:r>
          </a:p>
          <a:p>
            <a:pPr lvl="2" eaLnBrk="1" hangingPunct="1">
              <a:lnSpc>
                <a:spcPct val="90000"/>
              </a:lnSpc>
            </a:pPr>
            <a:endParaRPr lang="tr-TR" sz="180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mtClean="0">
                <a:latin typeface="Calibri" pitchFamily="34" charset="0"/>
              </a:rPr>
              <a:t>Farklı hizmet sunucularının sentezi, bilginin uygun dağıtımı ve tedavi düzenlemeleri, eşgüdüm biriminin varlığına bağlıdır. </a:t>
            </a:r>
          </a:p>
          <a:p>
            <a:pPr lvl="1" eaLnBrk="1" hangingPunct="1">
              <a:lnSpc>
                <a:spcPct val="90000"/>
              </a:lnSpc>
            </a:pPr>
            <a:endParaRPr lang="tr-TR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mtClean="0">
                <a:latin typeface="Calibri" pitchFamily="34" charset="0"/>
              </a:rPr>
              <a:t>Genel pratisyenlik ancak yapısal koşullar izin verirse bu çok önemli görevi yerine getirebilir. 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A59336-E83A-4796-9E68-A3F64119ABEB}" type="slidenum">
              <a:rPr lang="tr-TR" smtClean="0">
                <a:ea typeface="ＭＳ Ｐゴシック" pitchFamily="34" charset="-128"/>
              </a:rPr>
              <a:pPr/>
              <a:t>10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0"/>
            <a:ext cx="403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1-BİRİNCİ BASAMAK YÖNETİMİ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600" smtClean="0">
                <a:latin typeface="Calibri" pitchFamily="34" charset="0"/>
              </a:rPr>
              <a:t>KOORDİNASYON VE SAVUNUCULUK</a:t>
            </a:r>
          </a:p>
          <a:p>
            <a:pPr eaLnBrk="1" hangingPunct="1">
              <a:lnSpc>
                <a:spcPct val="90000"/>
              </a:lnSpc>
            </a:pPr>
            <a:endParaRPr lang="tr-TR" sz="260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mtClean="0">
                <a:latin typeface="Calibri" pitchFamily="34" charset="0"/>
              </a:rPr>
              <a:t>Hastanın çevresinde tüm sağlık çalışanlarıyla bir ekip oluşturma hizmetin niteliğini artırır.</a:t>
            </a:r>
          </a:p>
          <a:p>
            <a:pPr lvl="1" eaLnBrk="1" hangingPunct="1">
              <a:lnSpc>
                <a:spcPct val="90000"/>
              </a:lnSpc>
            </a:pPr>
            <a:endParaRPr lang="tr-TR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mtClean="0">
                <a:latin typeface="Calibri" pitchFamily="34" charset="0"/>
              </a:rPr>
              <a:t>Diğer uzmanların sunduğu hizmetlerle teması yöneterek aile hekimliği, ikinci basamaktaki yüksek teknoloji hizmetlerine gereksinim duyanların bu hizmetlere uygun bir şekilde ulaşmalarını sağlar.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5797A8-5C66-4973-B8D5-A4D3C7A27720}" type="slidenum">
              <a:rPr lang="tr-TR" smtClean="0">
                <a:ea typeface="ＭＳ Ｐゴシック" pitchFamily="34" charset="-128"/>
              </a:rPr>
              <a:pPr/>
              <a:t>11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800600"/>
            <a:ext cx="38100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1-BİRİNCİ BASAMAK YÖNETİMİ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z="2600" smtClean="0">
                <a:latin typeface="Calibri" pitchFamily="34" charset="0"/>
              </a:rPr>
              <a:t>KOORDİNASYON VE SAVUNUCULUK</a:t>
            </a:r>
          </a:p>
          <a:p>
            <a:pPr eaLnBrk="1" hangingPunct="1"/>
            <a:endParaRPr lang="tr-TR" sz="2600" smtClean="0">
              <a:latin typeface="Calibri" pitchFamily="34" charset="0"/>
            </a:endParaRPr>
          </a:p>
          <a:p>
            <a:pPr lvl="1" eaLnBrk="1" hangingPunct="1"/>
            <a:r>
              <a:rPr lang="tr-TR" smtClean="0">
                <a:latin typeface="Calibri" pitchFamily="34" charset="0"/>
              </a:rPr>
              <a:t>Savunmanlık yaparak gereksiz tarama, test ve tedavilerin yol açabileceği zararlardan hastaları korumak ve sağlık sisteminin karmaşıklığı içinde onlara kılavuzluk etmek, disiplinin temel görevidir. </a:t>
            </a:r>
          </a:p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42D1FFA-9D38-4993-8CAA-713F9ACA54E1}" type="slidenum">
              <a:rPr lang="tr-TR" smtClean="0">
                <a:ea typeface="ＭＳ Ｐゴシック" pitchFamily="34" charset="-128"/>
              </a:rPr>
              <a:pPr/>
              <a:t>12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876800"/>
            <a:ext cx="38100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0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0"/>
            <a:ext cx="9132887" cy="6850063"/>
          </a:xfrm>
        </p:spPr>
      </p:pic>
      <p:sp>
        <p:nvSpPr>
          <p:cNvPr id="27651" name="Slayt Numarası Yer Tutucusu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77FAEC5-6D09-4541-9734-A25B95990FB2}" type="slidenum">
              <a:rPr lang="tr-TR" smtClean="0">
                <a:ea typeface="ＭＳ Ｐゴシック" pitchFamily="34" charset="-128"/>
              </a:rPr>
              <a:pPr/>
              <a:t>13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14488" y="3073400"/>
            <a:ext cx="2452687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Calibri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Calibri" charset="0"/>
              </a:rPr>
              <a:t>Bireye</a:t>
            </a:r>
            <a:r>
              <a:rPr lang="tr-TR" dirty="0">
                <a:latin typeface="Calibri" charset="0"/>
              </a:rPr>
              <a:t>, ailesine ve topluma yönelik kişi-merkezli bir yaklaşım geliştirir.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>
              <a:latin typeface="Calibri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Calibri" charset="0"/>
              </a:rPr>
              <a:t>Aile hekimliği hastalık merkezli olmaktan çok, öncelikle birey merkezlidir.</a:t>
            </a:r>
          </a:p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7368485-D7E8-4687-A516-2CA87C071C5F}" type="slidenum">
              <a:rPr lang="tr-TR" smtClean="0">
                <a:ea typeface="ＭＳ Ｐゴシック" pitchFamily="34" charset="-128"/>
              </a:rPr>
              <a:pPr/>
              <a:t>14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4100513"/>
            <a:ext cx="41148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z="2600" smtClean="0">
                <a:latin typeface="Calibri" pitchFamily="34" charset="0"/>
              </a:rPr>
              <a:t>HASTA VE ORTAMA DAYALI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600" smtClean="0">
                <a:latin typeface="Calibri" pitchFamily="34" charset="0"/>
              </a:rPr>
              <a:t>                        </a:t>
            </a:r>
          </a:p>
          <a:p>
            <a:pPr lvl="1" eaLnBrk="1" hangingPunct="1"/>
            <a:r>
              <a:rPr lang="tr-TR" sz="2200" smtClean="0">
                <a:latin typeface="Calibri" pitchFamily="34" charset="0"/>
              </a:rPr>
              <a:t>Aile hekimliği; </a:t>
            </a:r>
          </a:p>
          <a:p>
            <a:pPr lvl="2" eaLnBrk="1" hangingPunct="1"/>
            <a:r>
              <a:rPr lang="tr-TR" sz="2200" smtClean="0">
                <a:latin typeface="Calibri" pitchFamily="34" charset="0"/>
              </a:rPr>
              <a:t>Kişisel olmayan patoloji ya da “olgularla” değil, insanlarla ve onların yaşadıkları ortamlarda oluşan sorunlarıyla ilgilenir. </a:t>
            </a:r>
          </a:p>
          <a:p>
            <a:pPr lvl="2" eaLnBrk="1" hangingPunct="1"/>
            <a:endParaRPr lang="tr-TR" sz="2200" smtClean="0">
              <a:latin typeface="Calibri" pitchFamily="34" charset="0"/>
            </a:endParaRPr>
          </a:p>
          <a:p>
            <a:pPr lvl="2" eaLnBrk="1" hangingPunct="1"/>
            <a:r>
              <a:rPr lang="tr-TR" sz="2200" smtClean="0">
                <a:latin typeface="Calibri" pitchFamily="34" charset="0"/>
              </a:rPr>
              <a:t>Sürecin başlama noktası hastadır. </a:t>
            </a:r>
          </a:p>
          <a:p>
            <a:pPr lvl="2" eaLnBrk="1" hangingPunct="1"/>
            <a:endParaRPr lang="tr-TR" sz="1800" smtClean="0">
              <a:latin typeface="Calibri" pitchFamily="34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64566FE-DE77-4471-8783-E6062BF5CE87}" type="slidenum">
              <a:rPr lang="tr-TR" smtClean="0">
                <a:ea typeface="ＭＳ Ｐゴシック" pitchFamily="34" charset="-128"/>
              </a:rPr>
              <a:pPr/>
              <a:t>15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7" y="4953001"/>
            <a:ext cx="3832964" cy="191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latin typeface="Calibri" charset="0"/>
              </a:rPr>
              <a:t/>
            </a:r>
            <a:br>
              <a:rPr lang="tr-TR" sz="3200" dirty="0">
                <a:latin typeface="Calibri" charset="0"/>
              </a:rPr>
            </a:br>
            <a:endParaRPr lang="tr-TR" dirty="0"/>
          </a:p>
        </p:txBody>
      </p:sp>
      <p:sp>
        <p:nvSpPr>
          <p:cNvPr id="30722" name="İçerik Yer Tutucusu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7467600" cy="4873625"/>
          </a:xfrm>
        </p:spPr>
        <p:txBody>
          <a:bodyPr/>
          <a:lstStyle/>
          <a:p>
            <a:pPr eaLnBrk="1" hangingPunct="1"/>
            <a:r>
              <a:rPr lang="tr-TR" sz="2600" smtClean="0">
                <a:latin typeface="Calibri" pitchFamily="34" charset="0"/>
              </a:rPr>
              <a:t>HASTA VE ORTAMA DAYALI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600" smtClean="0">
                <a:latin typeface="Calibri" pitchFamily="34" charset="0"/>
              </a:rPr>
              <a:t>                        </a:t>
            </a:r>
          </a:p>
          <a:p>
            <a:pPr lvl="1" eaLnBrk="1" hangingPunct="1"/>
            <a:r>
              <a:rPr lang="tr-TR" sz="2400" smtClean="0">
                <a:latin typeface="Calibri" pitchFamily="34" charset="0"/>
              </a:rPr>
              <a:t>Hastanın kendi rahatsızlığına nasıl yaklaştığını ve onunla nasıl başa çıktığını anlamak, hastalık sürecinin bizzat kendisiyle uğraşmak kadar önemlidir. </a:t>
            </a:r>
          </a:p>
          <a:p>
            <a:pPr lvl="1" eaLnBrk="1" hangingPunct="1"/>
            <a:r>
              <a:rPr lang="tr-TR" sz="2400" smtClean="0">
                <a:latin typeface="Calibri" pitchFamily="34" charset="0"/>
              </a:rPr>
              <a:t>Ortak payda inanışları, korkuları, beklentileri ve gereksinimleri olan kişidir. </a:t>
            </a:r>
          </a:p>
          <a:p>
            <a:pPr eaLnBrk="1" hangingPunct="1"/>
            <a:endParaRPr lang="tr-TR" smtClean="0"/>
          </a:p>
        </p:txBody>
      </p:sp>
      <p:sp>
        <p:nvSpPr>
          <p:cNvPr id="30723" name="Slayt Numarası Yer Tutucus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A9E8500-B1FE-4710-A4E8-8529BB89ECFE}" type="slidenum">
              <a:rPr lang="tr-TR" smtClean="0">
                <a:ea typeface="ＭＳ Ｐゴシック" pitchFamily="34" charset="-128"/>
              </a:rPr>
              <a:pPr/>
              <a:t>16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8899"/>
            <a:ext cx="4409945" cy="26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mtClean="0">
                <a:latin typeface="Calibri" pitchFamily="34" charset="0"/>
              </a:rPr>
              <a:t>DOKTOR HASTA İLİŞKİSİ</a:t>
            </a:r>
          </a:p>
          <a:p>
            <a:pPr eaLnBrk="1" hangingPunct="1"/>
            <a:endParaRPr lang="tr-TR" smtClean="0">
              <a:latin typeface="Calibri" pitchFamily="34" charset="0"/>
            </a:endParaRPr>
          </a:p>
          <a:p>
            <a:pPr lvl="1" eaLnBrk="1" hangingPunct="1"/>
            <a:r>
              <a:rPr lang="tr-TR" smtClean="0">
                <a:latin typeface="Calibri" pitchFamily="34" charset="0"/>
              </a:rPr>
              <a:t>Kendine özgü bir hastayla görüşme süreci vardır. Bu süreç etkili bir iletişimle, doktor ve hasta arasında zaman içinde gelişen bir ilişki kurulmasını sağlar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675B26D-6B22-4675-B0B6-ED1611F2B833}" type="slidenum">
              <a:rPr lang="tr-TR" smtClean="0">
                <a:ea typeface="ＭＳ Ｐゴシック" pitchFamily="34" charset="-128"/>
              </a:rPr>
              <a:pPr/>
              <a:t>17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6291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mtClean="0">
                <a:latin typeface="Calibri" pitchFamily="34" charset="0"/>
              </a:rPr>
              <a:t>DOKTOR HASTA İLİŞKİSİ</a:t>
            </a:r>
          </a:p>
          <a:p>
            <a:pPr eaLnBrk="1" hangingPunct="1"/>
            <a:endParaRPr lang="tr-TR" smtClean="0">
              <a:latin typeface="Calibri" pitchFamily="34" charset="0"/>
            </a:endParaRPr>
          </a:p>
          <a:p>
            <a:pPr lvl="1" eaLnBrk="1" hangingPunct="1"/>
            <a:r>
              <a:rPr lang="tr-TR" smtClean="0">
                <a:latin typeface="Calibri" pitchFamily="34" charset="0"/>
              </a:rPr>
              <a:t>Hasta ve aile hekimi arasında kurulan her temas;</a:t>
            </a:r>
          </a:p>
          <a:p>
            <a:pPr lvl="2" eaLnBrk="1" hangingPunct="1"/>
            <a:r>
              <a:rPr lang="tr-TR" sz="1800" smtClean="0">
                <a:latin typeface="Calibri" pitchFamily="34" charset="0"/>
              </a:rPr>
              <a:t>Yavaş yavaş gelişen bir öyküye katkıda bulunur  </a:t>
            </a:r>
          </a:p>
          <a:p>
            <a:pPr lvl="2" eaLnBrk="1" hangingPunct="1"/>
            <a:r>
              <a:rPr lang="tr-TR" sz="1800" smtClean="0">
                <a:latin typeface="Calibri" pitchFamily="34" charset="0"/>
              </a:rPr>
              <a:t>Hastayla yapılan her bir görüşme önceki ortak deneyimin üzerine kurulur. </a:t>
            </a:r>
          </a:p>
          <a:p>
            <a:pPr lvl="2" eaLnBrk="1" hangingPunct="1"/>
            <a:endParaRPr lang="tr-TR" sz="1800" smtClean="0">
              <a:latin typeface="Calibri" pitchFamily="34" charset="0"/>
            </a:endParaRPr>
          </a:p>
          <a:p>
            <a:pPr lvl="1" eaLnBrk="1" hangingPunct="1"/>
            <a:r>
              <a:rPr lang="tr-TR" smtClean="0">
                <a:latin typeface="Calibri" pitchFamily="34" charset="0"/>
              </a:rPr>
              <a:t>Bu kişisel ilişki, aile hekiminin iletişim becerileriyle değer kazanır ve kendi başına iyileştirici bir nitelik taşır.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EC9ED6F-C19E-4128-9AD7-EE9CDA8A5B09}" type="slidenum">
              <a:rPr lang="tr-TR" smtClean="0">
                <a:ea typeface="ＭＳ Ｐゴシック" pitchFamily="34" charset="-128"/>
              </a:rPr>
              <a:pPr/>
              <a:t>18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3429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mtClean="0">
                <a:latin typeface="Calibri" pitchFamily="34" charset="0"/>
              </a:rPr>
              <a:t>SÜREKLİLİK</a:t>
            </a:r>
          </a:p>
          <a:p>
            <a:pPr eaLnBrk="1" hangingPunct="1"/>
            <a:endParaRPr lang="tr-TR" smtClean="0">
              <a:latin typeface="Calibri" pitchFamily="34" charset="0"/>
            </a:endParaRPr>
          </a:p>
          <a:p>
            <a:pPr lvl="1" eaLnBrk="1" hangingPunct="1"/>
            <a:r>
              <a:rPr lang="tr-TR" smtClean="0"/>
              <a:t>Aile hekimliği uygulamaları hastalığın sadece belirli bir evresiyle sınırlı değildir. Kişilerin sağlıklı dönemlerini de kapsar.</a:t>
            </a:r>
            <a:endParaRPr lang="en-US" smtClean="0"/>
          </a:p>
          <a:p>
            <a:pPr lvl="1" eaLnBrk="1" hangingPunct="1"/>
            <a:r>
              <a:rPr lang="en-US" smtClean="0"/>
              <a:t>Aile hekimliği hastalarını tüm yaşamları boyunca izleyerek bakımın sürekliliğini sağlar.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4B1414-C93C-418D-9B9E-B10179D4EA4A}" type="slidenum">
              <a:rPr lang="tr-TR" smtClean="0">
                <a:ea typeface="ＭＳ Ｐゴシック" pitchFamily="34" charset="-128"/>
              </a:rPr>
              <a:pPr/>
              <a:t>19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" y="4572000"/>
            <a:ext cx="4314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mbria" charset="0"/>
              </a:rPr>
              <a:t>Amaç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tr-TR" smtClean="0">
              <a:latin typeface="Calibri" pitchFamily="34" charset="0"/>
            </a:endParaRPr>
          </a:p>
          <a:p>
            <a:pPr eaLnBrk="1" hangingPunct="1"/>
            <a:r>
              <a:rPr lang="tr-TR" smtClean="0">
                <a:latin typeface="Calibri" pitchFamily="34" charset="0"/>
              </a:rPr>
              <a:t>Aile hekimliğinin temel özellikleri hakkında bilgi vermek</a:t>
            </a:r>
          </a:p>
          <a:p>
            <a:pPr eaLnBrk="1" hangingPunct="1"/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C306F99-3030-4D55-B009-5957ABD34A6D}" type="slidenum">
              <a:rPr lang="tr-TR" smtClean="0">
                <a:ea typeface="ＭＳ Ｐゴシック" pitchFamily="34" charset="-128"/>
              </a:rPr>
              <a:pPr/>
              <a:t>2</a:t>
            </a:fld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4818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mtClean="0">
                <a:latin typeface="Calibri" pitchFamily="34" charset="0"/>
              </a:rPr>
              <a:t>SÜREKLİLİK</a:t>
            </a:r>
          </a:p>
          <a:p>
            <a:pPr eaLnBrk="1" hangingPunct="1"/>
            <a:endParaRPr lang="tr-TR" smtClean="0">
              <a:latin typeface="Calibri" pitchFamily="34" charset="0"/>
            </a:endParaRPr>
          </a:p>
          <a:p>
            <a:pPr lvl="1" eaLnBrk="1" hangingPunct="1"/>
            <a:r>
              <a:rPr lang="en-US" sz="2200" smtClean="0"/>
              <a:t>Ayrıca, 24 saat boyunca sağlık hizmeti sunmaktan ve bunu kişisel olarak yapamadığı durumlarda başkalarına devretmek ve koordine etmekten sorumludurlar. </a:t>
            </a:r>
            <a:endParaRPr lang="tr-TR" sz="2200" smtClean="0">
              <a:latin typeface="Calibri" pitchFamily="34" charset="0"/>
            </a:endParaRPr>
          </a:p>
          <a:p>
            <a:pPr lvl="1" eaLnBrk="1" hangingPunct="1"/>
            <a:endParaRPr lang="tr-TR" sz="2200" smtClean="0"/>
          </a:p>
          <a:p>
            <a:pPr eaLnBrk="1" hangingPunct="1"/>
            <a:endParaRPr lang="tr-TR" smtClean="0"/>
          </a:p>
        </p:txBody>
      </p:sp>
      <p:sp>
        <p:nvSpPr>
          <p:cNvPr id="34819" name="Slayt Numarası Yer Tutucus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854DA9-B093-4A40-9138-6C5640793A69}" type="slidenum">
              <a:rPr lang="tr-TR" smtClean="0">
                <a:ea typeface="ＭＳ Ｐゴシック" pitchFamily="34" charset="-128"/>
              </a:rPr>
              <a:pPr/>
              <a:t>20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1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2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3" name="Slayt Numarası Yer Tutucusu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A5F0B26-7D7D-46D2-8353-5B96D42C30E3}" type="slidenum">
              <a:rPr lang="tr-TR" smtClean="0">
                <a:ea typeface="ＭＳ Ｐゴシック" pitchFamily="34" charset="-128"/>
              </a:rPr>
              <a:pPr/>
              <a:t>21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1219200"/>
            <a:ext cx="2452688" cy="9906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>
                <a:latin typeface="Calibri" charset="0"/>
              </a:rPr>
              <a:t>3- ÖZGÜN PROBLEM ÇÖZME </a:t>
            </a:r>
            <a:r>
              <a:rPr lang="tr-TR" sz="4000" dirty="0" smtClean="0">
                <a:latin typeface="Calibri" charset="0"/>
              </a:rPr>
              <a:t>BECERİSİ</a:t>
            </a:r>
            <a:endParaRPr lang="en-US" sz="4000" dirty="0"/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600" smtClean="0">
                <a:latin typeface="Calibri" pitchFamily="34" charset="0"/>
              </a:rPr>
              <a:t>İNSİDANS VE PREVALANSA BAĞLI KARAR VERME</a:t>
            </a:r>
          </a:p>
          <a:p>
            <a:pPr eaLnBrk="1" hangingPunct="1">
              <a:lnSpc>
                <a:spcPct val="80000"/>
              </a:lnSpc>
            </a:pPr>
            <a:endParaRPr lang="tr-TR" sz="260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2200" smtClean="0">
                <a:latin typeface="Calibri" pitchFamily="34" charset="0"/>
              </a:rPr>
              <a:t>Problemler, toplum ortamında çalışan aile hekimlerine, ikinci basamakta olduğundan çok farklı bir şekilde sunulur. </a:t>
            </a:r>
          </a:p>
          <a:p>
            <a:pPr lvl="1" eaLnBrk="1" hangingPunct="1">
              <a:lnSpc>
                <a:spcPct val="80000"/>
              </a:lnSpc>
            </a:pPr>
            <a:endParaRPr lang="tr-TR" sz="220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2200" smtClean="0">
                <a:latin typeface="Calibri" pitchFamily="34" charset="0"/>
              </a:rPr>
              <a:t>Hiçbir ön eleme olmadığı için rahatsızlıkların prevalans ve insidansı hastane ortamından farklıdır ve ciddi hastalıklar birinci basamakta hastanede olduğundan daha az sıklıkla görülür. </a:t>
            </a:r>
          </a:p>
          <a:p>
            <a:pPr lvl="1" eaLnBrk="1" hangingPunct="1">
              <a:lnSpc>
                <a:spcPct val="80000"/>
              </a:lnSpc>
            </a:pPr>
            <a:endParaRPr lang="tr-TR" sz="2200" smtClean="0">
              <a:latin typeface="Calibri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tr-TR" sz="1800" smtClean="0">
                <a:latin typeface="Calibri" pitchFamily="34" charset="0"/>
              </a:rPr>
              <a:t>Bu ise hastalara ve içinde yaşadıkları topluma ilişkin bilgilerin kullanıldığı ve olasılığa dayalı özgün bir karar verme süreci gerektirir.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A28F81-E532-4ED4-A04C-8C9D8021EEE0}" type="slidenum">
              <a:rPr lang="tr-TR" smtClean="0">
                <a:ea typeface="ＭＳ Ｐゴシック" pitchFamily="34" charset="-128"/>
              </a:rPr>
              <a:pPr/>
              <a:t>22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5210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>
                <a:latin typeface="Calibri" charset="0"/>
              </a:rPr>
              <a:t>3- ÖZGÜN PROBLEM ÇÖZME </a:t>
            </a:r>
            <a:r>
              <a:rPr lang="tr-TR" sz="4000" dirty="0" smtClean="0">
                <a:latin typeface="Calibri" charset="0"/>
              </a:rPr>
              <a:t>BECERİSİ</a:t>
            </a:r>
            <a:endParaRPr lang="en-US" sz="4000" dirty="0"/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600" smtClean="0">
                <a:latin typeface="Calibri" pitchFamily="34" charset="0"/>
              </a:rPr>
              <a:t>İNSİDANS VE PREVALANSA BAĞLI KARAR VERME</a:t>
            </a:r>
          </a:p>
          <a:p>
            <a:pPr eaLnBrk="1" hangingPunct="1">
              <a:lnSpc>
                <a:spcPct val="80000"/>
              </a:lnSpc>
            </a:pPr>
            <a:endParaRPr lang="tr-TR" sz="2600" smtClean="0">
              <a:latin typeface="Calibri" pitchFamily="34" charset="0"/>
            </a:endParaRPr>
          </a:p>
          <a:p>
            <a:pPr lvl="1" eaLnBrk="1" hangingPunct="1"/>
            <a:r>
              <a:rPr lang="tr-TR" sz="2200" smtClean="0">
                <a:latin typeface="Calibri" pitchFamily="34" charset="0"/>
              </a:rPr>
              <a:t>Klinik bir belirtinin ya da tanısal bir testin olumlu ya da olumsuz kestirim değeri, hastane ortamı ile kıyaslandığında aile hekimliğinde farklı bir ağırlığa sahiptir. </a:t>
            </a:r>
          </a:p>
          <a:p>
            <a:pPr lvl="1" eaLnBrk="1" hangingPunct="1"/>
            <a:endParaRPr lang="tr-TR" sz="2200" smtClean="0">
              <a:latin typeface="Calibri" pitchFamily="34" charset="0"/>
            </a:endParaRPr>
          </a:p>
          <a:p>
            <a:pPr lvl="1" eaLnBrk="1" hangingPunct="1"/>
            <a:r>
              <a:rPr lang="tr-TR" sz="2200" smtClean="0">
                <a:latin typeface="Calibri" pitchFamily="34" charset="0"/>
              </a:rPr>
              <a:t>Aile hekimleri sıklıkla, ilk kez saptanan bir rahatsızlıkla ilişkili anksiyetesi olan kişilere böyle bir rahatsızlığın olmadığı yönünde güven vermek zorundadırlar.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0901E5F-7505-4953-B439-35AB49AE5BEF}" type="slidenum">
              <a:rPr lang="tr-TR" smtClean="0">
                <a:ea typeface="ＭＳ Ｐゴシック" pitchFamily="34" charset="-128"/>
              </a:rPr>
              <a:pPr/>
              <a:t>23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76800"/>
            <a:ext cx="46482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>
                <a:latin typeface="Calibri" charset="0"/>
              </a:rPr>
              <a:t>3- ÖZGÜN PROBLEM ÇÖZME BECERİSİ</a:t>
            </a:r>
            <a:endParaRPr lang="en-US" sz="4000" dirty="0"/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mtClean="0">
                <a:latin typeface="Calibri" pitchFamily="34" charset="0"/>
              </a:rPr>
              <a:t>AYRIŞMAMIŞ HASTALIKLAR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Hasta sıklıkla semptomların henüz başlangıcında başvurur ve bu erken evrede tanı koymak güçtür.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Bunun anlamı; hasta için önemli kararların sınırlı bilgiler temelinde alınmak zorunda kalınması ve klinik bakı ve testlerin kestirim değerinin daha az kesin olmasıdır.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3FBED5-C475-4F2E-95FF-D9A0F1F46BF2}" type="slidenum">
              <a:rPr lang="tr-TR" smtClean="0">
                <a:ea typeface="ＭＳ Ｐゴシック" pitchFamily="34" charset="-128"/>
              </a:rPr>
              <a:pPr/>
              <a:t>24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800600"/>
            <a:ext cx="3581400" cy="207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>
                <a:latin typeface="Calibri" charset="0"/>
              </a:rPr>
              <a:t>3- ÖZGÜN PROBLEM ÇÖZME BECERİSİ</a:t>
            </a:r>
            <a:endParaRPr lang="en-US" sz="4000" dirty="0"/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Calibri" pitchFamily="34" charset="0"/>
              </a:rPr>
              <a:t>AYRIŞMAMIŞ HASTALIKLAR</a:t>
            </a:r>
          </a:p>
          <a:p>
            <a:pPr eaLnBrk="1" hangingPunct="1"/>
            <a:endParaRPr lang="tr-TR" dirty="0" smtClean="0">
              <a:latin typeface="Calibri" pitchFamily="34" charset="0"/>
            </a:endParaRPr>
          </a:p>
          <a:p>
            <a:pPr lvl="1" eaLnBrk="1" hangingPunct="1"/>
            <a:r>
              <a:rPr lang="en-US" dirty="0" smtClean="0"/>
              <a:t>Belli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hastalığın</a:t>
            </a:r>
            <a:r>
              <a:rPr lang="en-US" dirty="0" smtClean="0"/>
              <a:t> </a:t>
            </a:r>
            <a:r>
              <a:rPr lang="en-US" dirty="0" err="1" smtClean="0"/>
              <a:t>belirtileri</a:t>
            </a:r>
            <a:r>
              <a:rPr lang="en-US" dirty="0" smtClean="0"/>
              <a:t> </a:t>
            </a:r>
            <a:r>
              <a:rPr lang="en-US" dirty="0" err="1" smtClean="0"/>
              <a:t>genelde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biliniyor</a:t>
            </a:r>
            <a:r>
              <a:rPr lang="en-US" dirty="0" smtClean="0"/>
              <a:t> </a:t>
            </a:r>
            <a:r>
              <a:rPr lang="en-US" dirty="0" err="1" smtClean="0"/>
              <a:t>olsa</a:t>
            </a:r>
            <a:r>
              <a:rPr lang="en-US" dirty="0" smtClean="0"/>
              <a:t> bile </a:t>
            </a:r>
            <a:r>
              <a:rPr lang="en-US" dirty="0" err="1" smtClean="0"/>
              <a:t>bu</a:t>
            </a:r>
            <a:r>
              <a:rPr lang="en-US" dirty="0" smtClean="0"/>
              <a:t>, </a:t>
            </a:r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özgül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hastalıkta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görülebilen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belirtiler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geçerli</a:t>
            </a:r>
            <a:r>
              <a:rPr lang="en-US" dirty="0" smtClean="0"/>
              <a:t> </a:t>
            </a:r>
            <a:r>
              <a:rPr lang="en-US" dirty="0" err="1" smtClean="0"/>
              <a:t>değildir</a:t>
            </a:r>
            <a:r>
              <a:rPr lang="en-US" dirty="0" smtClean="0"/>
              <a:t>.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Bu </a:t>
            </a:r>
            <a:r>
              <a:rPr lang="en-US" dirty="0" err="1" smtClean="0"/>
              <a:t>koşullar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risk </a:t>
            </a:r>
            <a:r>
              <a:rPr lang="en-US" dirty="0" err="1" smtClean="0"/>
              <a:t>yönetimi</a:t>
            </a:r>
            <a:r>
              <a:rPr lang="en-US" dirty="0" smtClean="0"/>
              <a:t> </a:t>
            </a:r>
            <a:r>
              <a:rPr lang="en-US" dirty="0" err="1" smtClean="0"/>
              <a:t>disiplinin</a:t>
            </a:r>
            <a:r>
              <a:rPr lang="en-US" dirty="0" smtClean="0"/>
              <a:t> </a:t>
            </a:r>
            <a:r>
              <a:rPr lang="en-US" dirty="0" err="1" smtClean="0"/>
              <a:t>anahtar</a:t>
            </a:r>
            <a:r>
              <a:rPr lang="en-US" dirty="0" smtClean="0"/>
              <a:t> </a:t>
            </a:r>
            <a:r>
              <a:rPr lang="en-US" dirty="0" err="1" smtClean="0"/>
              <a:t>özelliğidir</a:t>
            </a:r>
            <a:r>
              <a:rPr lang="en-US" dirty="0" smtClean="0"/>
              <a:t>.</a:t>
            </a:r>
          </a:p>
          <a:p>
            <a:pPr lvl="1" eaLnBrk="1" hangingPunct="1"/>
            <a:endParaRPr lang="tr-TR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22DAC1-F11D-4A94-B4AC-8F8503A609B5}" type="slidenum">
              <a:rPr lang="tr-TR" smtClean="0">
                <a:ea typeface="ＭＳ Ｐゴシック" pitchFamily="34" charset="-128"/>
              </a:rPr>
              <a:pPr/>
              <a:t>25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876800"/>
            <a:ext cx="3581400" cy="19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0962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dirty="0">
                <a:latin typeface="Calibri" pitchFamily="34" charset="0"/>
              </a:rPr>
              <a:t>AYRIŞMAMIŞ </a:t>
            </a:r>
            <a:r>
              <a:rPr lang="tr-TR" dirty="0" smtClean="0">
                <a:latin typeface="Calibri" pitchFamily="34" charset="0"/>
              </a:rPr>
              <a:t>HASTALIKLAR</a:t>
            </a:r>
          </a:p>
          <a:p>
            <a:pPr eaLnBrk="1" hangingPunct="1"/>
            <a:endParaRPr lang="tr-TR" dirty="0">
              <a:latin typeface="Calibri" pitchFamily="34" charset="0"/>
            </a:endParaRPr>
          </a:p>
          <a:p>
            <a:pPr lvl="1" eaLnBrk="1" hangingPunct="1"/>
            <a:r>
              <a:rPr lang="en-US" sz="2400" dirty="0" err="1" smtClean="0"/>
              <a:t>Hemen</a:t>
            </a:r>
            <a:r>
              <a:rPr lang="en-US" sz="2400" dirty="0" smtClean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çıkabilecek</a:t>
            </a:r>
            <a:r>
              <a:rPr lang="en-US" sz="2400" dirty="0"/>
              <a:t> </a:t>
            </a:r>
            <a:r>
              <a:rPr lang="en-US" sz="2400" dirty="0" err="1"/>
              <a:t>ciddi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gelişme</a:t>
            </a:r>
            <a:r>
              <a:rPr lang="en-US" sz="2400" dirty="0"/>
              <a:t> </a:t>
            </a:r>
            <a:r>
              <a:rPr lang="en-US" sz="2400" dirty="0" err="1"/>
              <a:t>dışlandığında</a:t>
            </a:r>
            <a:r>
              <a:rPr lang="en-US" sz="2400" dirty="0"/>
              <a:t>, </a:t>
            </a:r>
            <a:r>
              <a:rPr lang="en-US" sz="2400" dirty="0" err="1"/>
              <a:t>ileri</a:t>
            </a:r>
            <a:r>
              <a:rPr lang="en-US" sz="2400" dirty="0"/>
              <a:t> </a:t>
            </a:r>
            <a:r>
              <a:rPr lang="en-US" sz="2400" dirty="0" err="1"/>
              <a:t>gelişmeleri</a:t>
            </a:r>
            <a:r>
              <a:rPr lang="en-US" sz="2400" dirty="0"/>
              <a:t> </a:t>
            </a:r>
            <a:r>
              <a:rPr lang="en-US" sz="2400" dirty="0" err="1"/>
              <a:t>bekleme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yeniden</a:t>
            </a:r>
            <a:r>
              <a:rPr lang="en-US" sz="2400" dirty="0"/>
              <a:t> </a:t>
            </a:r>
            <a:r>
              <a:rPr lang="en-US" sz="2400" dirty="0" err="1"/>
              <a:t>gözden</a:t>
            </a:r>
            <a:r>
              <a:rPr lang="en-US" sz="2400" dirty="0"/>
              <a:t> </a:t>
            </a:r>
            <a:r>
              <a:rPr lang="en-US" sz="2400" dirty="0" err="1"/>
              <a:t>geçirme</a:t>
            </a:r>
            <a:r>
              <a:rPr lang="en-US" sz="2400" dirty="0"/>
              <a:t> </a:t>
            </a:r>
            <a:r>
              <a:rPr lang="en-US" sz="2400" dirty="0" err="1"/>
              <a:t>kararı</a:t>
            </a:r>
            <a:r>
              <a:rPr lang="en-US" sz="2400" dirty="0"/>
              <a:t> </a:t>
            </a:r>
            <a:r>
              <a:rPr lang="en-US" sz="2400" dirty="0" err="1"/>
              <a:t>yerinde</a:t>
            </a:r>
            <a:r>
              <a:rPr lang="en-US" sz="2400" dirty="0"/>
              <a:t> </a:t>
            </a:r>
            <a:r>
              <a:rPr lang="en-US" sz="2400" dirty="0" err="1"/>
              <a:t>olabilir</a:t>
            </a:r>
            <a:r>
              <a:rPr lang="en-US" sz="2400" dirty="0"/>
              <a:t>. </a:t>
            </a:r>
          </a:p>
          <a:p>
            <a:pPr lvl="1" eaLnBrk="1" hangingPunct="1"/>
            <a:endParaRPr lang="tr-TR" sz="2400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40963" name="Slayt Numarası Yer Tutucus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824B64-7D3F-4458-AB6A-303F77B3A439}" type="slidenum">
              <a:rPr lang="tr-TR" smtClean="0">
                <a:ea typeface="ＭＳ Ｐゴシック" pitchFamily="34" charset="-128"/>
              </a:rPr>
              <a:pPr/>
              <a:t>26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42148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6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8"/>
            <a:ext cx="9144000" cy="6745287"/>
          </a:xfrm>
        </p:spPr>
      </p:pic>
      <p:sp>
        <p:nvSpPr>
          <p:cNvPr id="41987" name="Slayt Numarası Yer Tutucusu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ECEEC0-025C-4658-9A66-21EAC7215A31}" type="slidenum">
              <a:rPr lang="tr-TR" smtClean="0">
                <a:ea typeface="ＭＳ Ｐゴシック" pitchFamily="34" charset="-128"/>
              </a:rPr>
              <a:pPr/>
              <a:t>27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200" y="14986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 4- KAPSAMLI YAKLAŞIM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mtClean="0">
                <a:latin typeface="Calibri" pitchFamily="34" charset="0"/>
              </a:rPr>
              <a:t>AKUT VE KRONİK PROBLEMLER</a:t>
            </a:r>
          </a:p>
          <a:p>
            <a:pPr eaLnBrk="1" hangingPunct="1"/>
            <a:endParaRPr lang="tr-TR" smtClean="0">
              <a:latin typeface="Calibri" pitchFamily="34" charset="0"/>
            </a:endParaRPr>
          </a:p>
          <a:p>
            <a:pPr lvl="1" eaLnBrk="1" hangingPunct="1"/>
            <a:r>
              <a:rPr lang="en-US" smtClean="0"/>
              <a:t>Aile hekimliği bir hastanın tüm sağlık sorunlarıyla ilgilenmek zorundadır.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Kişinin yalnızca o günkü rahatsızlığının yönetimiyle kendini sınırlayamaz ve doktor sıklıkla çok sayıda sorunu yönetmek zorunda kalır.</a:t>
            </a:r>
          </a:p>
          <a:p>
            <a:pPr lvl="1"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E45F91E-E533-49C2-91C8-3C3A1EC36CFB}" type="slidenum">
              <a:rPr lang="tr-TR" smtClean="0">
                <a:ea typeface="ＭＳ Ｐゴシック" pitchFamily="34" charset="-128"/>
              </a:rPr>
              <a:pPr/>
              <a:t>28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3" y="4572000"/>
            <a:ext cx="3286125" cy="230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 4- KAPSAMLI YAKLAŞIM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Calibri" pitchFamily="34" charset="0"/>
              </a:rPr>
              <a:t>AKUT VE KRONİK PROBLEMLER</a:t>
            </a:r>
          </a:p>
          <a:p>
            <a:pPr eaLnBrk="1" hangingPunct="1"/>
            <a:endParaRPr lang="tr-TR" dirty="0" smtClean="0">
              <a:latin typeface="Calibri" pitchFamily="34" charset="0"/>
            </a:endParaRPr>
          </a:p>
          <a:p>
            <a:pPr lvl="1" eaLnBrk="1" hangingPunct="1"/>
            <a:r>
              <a:rPr lang="en-US" dirty="0" smtClean="0"/>
              <a:t>Hasta </a:t>
            </a:r>
            <a:r>
              <a:rPr lang="en-US" dirty="0" err="1" smtClean="0"/>
              <a:t>çoğunlukla</a:t>
            </a:r>
            <a:r>
              <a:rPr lang="en-US" dirty="0" smtClean="0"/>
              <a:t> </a:t>
            </a:r>
            <a:r>
              <a:rPr lang="en-US" dirty="0" err="1" smtClean="0"/>
              <a:t>yaşla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artan</a:t>
            </a:r>
            <a:r>
              <a:rPr lang="en-US" dirty="0" smtClean="0"/>
              <a:t> </a:t>
            </a:r>
            <a:r>
              <a:rPr lang="en-US" dirty="0" err="1" smtClean="0"/>
              <a:t>sayıda</a:t>
            </a:r>
            <a:r>
              <a:rPr lang="en-US" dirty="0" smtClean="0"/>
              <a:t> </a:t>
            </a:r>
            <a:r>
              <a:rPr lang="en-US" dirty="0" err="1" smtClean="0"/>
              <a:t>çeşitli</a:t>
            </a:r>
            <a:r>
              <a:rPr lang="en-US" dirty="0" smtClean="0"/>
              <a:t> </a:t>
            </a:r>
            <a:r>
              <a:rPr lang="en-US" dirty="0" err="1" smtClean="0"/>
              <a:t>yakınmalar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doktora</a:t>
            </a:r>
            <a:r>
              <a:rPr lang="en-US" dirty="0" smtClean="0"/>
              <a:t> </a:t>
            </a:r>
            <a:r>
              <a:rPr lang="en-US" dirty="0" err="1" smtClean="0"/>
              <a:t>başvurur</a:t>
            </a:r>
            <a:r>
              <a:rPr lang="en-US" dirty="0" smtClean="0"/>
              <a:t>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err="1" smtClean="0"/>
              <a:t>Çeşitli</a:t>
            </a:r>
            <a:r>
              <a:rPr lang="en-US" dirty="0" smtClean="0"/>
              <a:t> </a:t>
            </a:r>
            <a:r>
              <a:rPr lang="en-US" dirty="0" err="1" smtClean="0"/>
              <a:t>isteklere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yanıt</a:t>
            </a:r>
            <a:r>
              <a:rPr lang="en-US" dirty="0" smtClean="0"/>
              <a:t>, </a:t>
            </a:r>
            <a:r>
              <a:rPr lang="en-US" dirty="0" err="1" smtClean="0"/>
              <a:t>sorunların</a:t>
            </a:r>
            <a:r>
              <a:rPr lang="en-US" dirty="0" smtClean="0"/>
              <a:t> hem </a:t>
            </a:r>
            <a:r>
              <a:rPr lang="en-US" dirty="0" err="1" smtClean="0"/>
              <a:t>hastanın</a:t>
            </a:r>
            <a:r>
              <a:rPr lang="en-US" dirty="0" smtClean="0"/>
              <a:t> hem de </a:t>
            </a:r>
            <a:r>
              <a:rPr lang="en-US" dirty="0" err="1" smtClean="0"/>
              <a:t>doktorun</a:t>
            </a:r>
            <a:r>
              <a:rPr lang="en-US" dirty="0" smtClean="0"/>
              <a:t> </a:t>
            </a:r>
            <a:r>
              <a:rPr lang="en-US" dirty="0" err="1" smtClean="0"/>
              <a:t>öncelikleri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alınarak</a:t>
            </a:r>
            <a:r>
              <a:rPr lang="en-US" dirty="0" smtClean="0"/>
              <a:t> </a:t>
            </a:r>
            <a:r>
              <a:rPr lang="en-US" dirty="0" err="1" smtClean="0"/>
              <a:t>hiyerarşik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sırayla</a:t>
            </a:r>
            <a:r>
              <a:rPr lang="en-US" dirty="0" smtClean="0"/>
              <a:t> </a:t>
            </a:r>
            <a:r>
              <a:rPr lang="en-US" dirty="0" err="1" smtClean="0"/>
              <a:t>yönetilmesini</a:t>
            </a:r>
            <a:r>
              <a:rPr lang="en-US" dirty="0" smtClean="0"/>
              <a:t> </a:t>
            </a:r>
            <a:r>
              <a:rPr lang="en-US" dirty="0" err="1" smtClean="0"/>
              <a:t>zorunlu</a:t>
            </a:r>
            <a:r>
              <a:rPr lang="en-US" dirty="0" smtClean="0"/>
              <a:t> </a:t>
            </a:r>
            <a:r>
              <a:rPr lang="en-US" dirty="0" err="1" smtClean="0"/>
              <a:t>kılar</a:t>
            </a:r>
            <a:r>
              <a:rPr lang="en-US" dirty="0" smtClean="0"/>
              <a:t>. 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F32E639-0986-43D7-8797-18FC4978BD02}" type="slidenum">
              <a:rPr lang="tr-TR" smtClean="0">
                <a:ea typeface="ＭＳ Ｐゴシック" pitchFamily="34" charset="-128"/>
              </a:rPr>
              <a:pPr/>
              <a:t>29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876800"/>
            <a:ext cx="3048000" cy="199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ea typeface="ＭＳ Ｐゴシック" pitchFamily="34" charset="-128"/>
              </a:rPr>
              <a:t>Hedefler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3399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Calibri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Calibri" charset="0"/>
              </a:rPr>
              <a:t>Aile </a:t>
            </a:r>
            <a:r>
              <a:rPr lang="tr-TR" dirty="0">
                <a:latin typeface="Calibri" charset="0"/>
              </a:rPr>
              <a:t>hekimliği </a:t>
            </a:r>
            <a:r>
              <a:rPr lang="tr-TR" dirty="0" smtClean="0">
                <a:latin typeface="Calibri" charset="0"/>
              </a:rPr>
              <a:t>6 çekirdek yeterliliğini sayabilmek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Calibri" charset="0"/>
              </a:rPr>
              <a:t>Aile hekimliğinin temel </a:t>
            </a:r>
            <a:r>
              <a:rPr lang="tr-TR" dirty="0" smtClean="0">
                <a:latin typeface="Calibri" charset="0"/>
              </a:rPr>
              <a:t>özelliklerinden en az 10 tanesini sayabilmek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Calibri" charset="0"/>
              </a:rPr>
              <a:t>Süreklilik özelliğini açıklayabilmek</a:t>
            </a:r>
            <a:endParaRPr lang="tr-TR" dirty="0" smtClean="0">
              <a:latin typeface="Calibri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Calibri" charset="0"/>
              </a:rPr>
              <a:t>Kapsamlı </a:t>
            </a:r>
            <a:r>
              <a:rPr lang="tr-TR" dirty="0" smtClean="0">
                <a:latin typeface="Calibri" charset="0"/>
              </a:rPr>
              <a:t>yaklaşımı </a:t>
            </a:r>
            <a:r>
              <a:rPr lang="tr-TR" dirty="0" smtClean="0">
                <a:latin typeface="Calibri" charset="0"/>
              </a:rPr>
              <a:t>açıklayabilmek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Calibri" charset="0"/>
              </a:rPr>
              <a:t>Kişi merkezli bakımı açıklayabilmek</a:t>
            </a:r>
            <a:endParaRPr lang="tr-TR" dirty="0">
              <a:latin typeface="Calibri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tr-TR" dirty="0">
              <a:latin typeface="Calibri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C0CC2F8-93BA-4DD9-B6CB-7E39BE67A729}" type="slidenum">
              <a:rPr lang="tr-TR" smtClean="0">
                <a:ea typeface="ＭＳ Ｐゴシック" pitchFamily="34" charset="-128"/>
              </a:rPr>
              <a:pPr/>
              <a:t>3</a:t>
            </a:fld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>
                <a:latin typeface="Calibri" charset="0"/>
              </a:rPr>
              <a:t> 4- KAPSAMLI YAKLAŞIM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tr-TR" dirty="0" smtClean="0">
                <a:latin typeface="Calibri" pitchFamily="34" charset="0"/>
              </a:rPr>
              <a:t>SAĞLIK VE İYİLİĞİN TEŞVİKİ</a:t>
            </a:r>
          </a:p>
          <a:p>
            <a:pPr eaLnBrk="1" hangingPunct="1"/>
            <a:endParaRPr lang="tr-TR" dirty="0" smtClean="0">
              <a:latin typeface="Calibri" pitchFamily="34" charset="0"/>
            </a:endParaRPr>
          </a:p>
          <a:p>
            <a:pPr lvl="1" eaLnBrk="1" hangingPunct="1"/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girişimlerle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iyilik</a:t>
            </a:r>
            <a:r>
              <a:rPr lang="en-US" dirty="0" smtClean="0"/>
              <a:t> </a:t>
            </a:r>
            <a:r>
              <a:rPr lang="en-US" dirty="0" err="1" smtClean="0"/>
              <a:t>durumunu</a:t>
            </a:r>
            <a:r>
              <a:rPr lang="en-US" dirty="0" smtClean="0"/>
              <a:t> </a:t>
            </a:r>
            <a:r>
              <a:rPr lang="en-US" dirty="0" err="1" smtClean="0"/>
              <a:t>geliştirir</a:t>
            </a:r>
            <a:r>
              <a:rPr lang="en-US" dirty="0" smtClean="0"/>
              <a:t>.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tr-TR" dirty="0" smtClean="0"/>
              <a:t>Girişimler uygun ve etkili olmalı, ve olabilen her durumda sağlam kanıtlara dayandırılmalıdır. </a:t>
            </a:r>
          </a:p>
          <a:p>
            <a:pPr lvl="1" eaLnBrk="1" hangingPunct="1"/>
            <a:endParaRPr lang="tr-TR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EF9004A-1A99-4DC5-BFE7-07A546173F4F}" type="slidenum">
              <a:rPr lang="tr-TR" smtClean="0">
                <a:ea typeface="ＭＳ Ｐゴシック" pitchFamily="34" charset="-128"/>
              </a:rPr>
              <a:pPr/>
              <a:t>30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3627"/>
            <a:ext cx="3238500" cy="202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6082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dirty="0">
                <a:latin typeface="Calibri" pitchFamily="34" charset="0"/>
              </a:rPr>
              <a:t>SAĞLIK VE İYİLİĞİN TEŞVİKİ</a:t>
            </a:r>
          </a:p>
          <a:p>
            <a:pPr eaLnBrk="1" hangingPunct="1"/>
            <a:endParaRPr lang="tr-TR" dirty="0">
              <a:latin typeface="Calibri" pitchFamily="34" charset="0"/>
            </a:endParaRPr>
          </a:p>
          <a:p>
            <a:pPr lvl="1" eaLnBrk="1" hangingPunct="1"/>
            <a:r>
              <a:rPr lang="tr-TR" dirty="0"/>
              <a:t>Gereksinim olmadan yapılan girişimler zarara neden olabilir ve değerli sağlık kaynaklarının boşa harcanmasına yol açar.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tr-TR" dirty="0" smtClean="0"/>
          </a:p>
        </p:txBody>
      </p:sp>
      <p:sp>
        <p:nvSpPr>
          <p:cNvPr id="46083" name="Slayt Numarası Yer Tutucus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748EF2-C597-4D3E-A632-28F67731CAD5}" type="slidenum">
              <a:rPr lang="tr-TR" smtClean="0">
                <a:ea typeface="ＭＳ Ｐゴシック" pitchFamily="34" charset="-128"/>
              </a:rPr>
              <a:pPr/>
              <a:t>31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1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7106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75" y="0"/>
            <a:ext cx="9159875" cy="6870700"/>
          </a:xfrm>
        </p:spPr>
      </p:pic>
      <p:sp>
        <p:nvSpPr>
          <p:cNvPr id="47107" name="Slayt Numarası Yer Tutucusu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D7F073-FFBB-447A-BB16-B730EC7308F0}" type="slidenum">
              <a:rPr lang="tr-TR" smtClean="0">
                <a:ea typeface="ＭＳ Ｐゴシック" pitchFamily="34" charset="-128"/>
              </a:rPr>
              <a:pPr/>
              <a:t>32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89100" y="21209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 5- TOPLUM YÖNELİMLİ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Calibri" charset="0"/>
              </a:rPr>
              <a:t>TOPLUMUN SAĞLIĞINDAN SORUMLU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i="1" dirty="0">
              <a:latin typeface="Calibri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/>
              <a:t>Toplumun sağlığı için özel bir sorumluluk üstlenir.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/>
              <a:t>Disiplin, sağlık konularında hem bireylere hem de topluma karşı bir sorumluluk taşıdığını kabul eder. </a:t>
            </a:r>
          </a:p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B6FE01A-46AF-47F1-99F5-6677EBDA5178}" type="slidenum">
              <a:rPr lang="tr-TR" smtClean="0">
                <a:ea typeface="ＭＳ Ｐゴシック" pitchFamily="34" charset="-128"/>
              </a:rPr>
              <a:pPr/>
              <a:t>33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6200"/>
            <a:ext cx="53340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4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875"/>
            <a:ext cx="9144000" cy="6858000"/>
          </a:xfrm>
        </p:spPr>
      </p:pic>
      <p:sp>
        <p:nvSpPr>
          <p:cNvPr id="49155" name="Slayt Numarası Yer Tutucusu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6D635A5-F86C-47BF-9A3F-6D533E4F8CFC}" type="slidenum">
              <a:rPr lang="tr-TR" smtClean="0">
                <a:ea typeface="ＭＳ Ｐゴシック" pitchFamily="34" charset="-128"/>
              </a:rPr>
              <a:pPr/>
              <a:t>34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0600" y="33401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latin typeface="Calibri" charset="0"/>
              </a:rPr>
              <a:t> </a:t>
            </a:r>
            <a:r>
              <a:rPr lang="tr-TR" sz="4800" dirty="0">
                <a:latin typeface="Calibri" charset="0"/>
              </a:rPr>
              <a:t>6- BÜTÜNCÜL MODELLEME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mtClean="0">
                <a:latin typeface="Calibri" pitchFamily="34" charset="0"/>
              </a:rPr>
              <a:t>FİZİK, PSİKOLOJİK, SOSYAL, KÜLTÜREL, VAROLUŞÇU</a:t>
            </a:r>
          </a:p>
          <a:p>
            <a:pPr lvl="1" eaLnBrk="1" hangingPunct="1"/>
            <a:endParaRPr lang="tr-TR" smtClean="0">
              <a:latin typeface="Calibri" pitchFamily="34" charset="0"/>
            </a:endParaRPr>
          </a:p>
          <a:p>
            <a:pPr lvl="1" eaLnBrk="1" hangingPunct="1"/>
            <a:r>
              <a:rPr lang="tr-TR" smtClean="0">
                <a:latin typeface="Calibri" pitchFamily="34" charset="0"/>
              </a:rPr>
              <a:t>Sağlık sorunlarını fiziksel, ruhsal, toplumsal, kültürel ve varoluş boyutlarıyla ele alır. </a:t>
            </a:r>
          </a:p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50375D-99CA-48A8-A541-1E65A8830A78}" type="slidenum">
              <a:rPr lang="tr-TR" smtClean="0">
                <a:ea typeface="ＭＳ Ｐゴシック" pitchFamily="34" charset="-128"/>
              </a:rPr>
              <a:pPr/>
              <a:t>35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latin typeface="Calibri" charset="0"/>
              </a:rPr>
              <a:t> </a:t>
            </a:r>
            <a:r>
              <a:rPr lang="tr-TR" sz="4800" dirty="0">
                <a:latin typeface="Calibri" charset="0"/>
              </a:rPr>
              <a:t>6- BÜTÜNCÜL MODELLEME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Calibri" charset="0"/>
              </a:rPr>
              <a:t>FİZİK, PSİKOLOJİK, SOSYAL, KÜLTÜREL, VAROLUŞÇU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>
              <a:latin typeface="Calibri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>
                <a:latin typeface="Calibri" charset="0"/>
              </a:rPr>
              <a:t>Disiplin tüm bu boyutları aynı anda tanımak ve her birine gereken önemi vermek zorundadır.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>
              <a:latin typeface="Calibri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>
                <a:latin typeface="Calibri" charset="0"/>
              </a:rPr>
              <a:t>Bunların çoğu rahatsızlık davranışını ve hastalık kalıplarını değiştirir ve çoğu mutsuzluğun nedeni hasta için sorunun temelindeki nedeni dikkate almayan girişimlerdir. </a:t>
            </a:r>
          </a:p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A17B5DC-633E-48AE-A324-76A9F400302E}" type="slidenum">
              <a:rPr lang="tr-TR" smtClean="0">
                <a:ea typeface="ＭＳ Ｐゴシック" pitchFamily="34" charset="-128"/>
              </a:rPr>
              <a:pPr/>
              <a:t>36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dirty="0" err="1" smtClean="0">
                <a:latin typeface="+mn-lt"/>
              </a:rPr>
              <a:t>KAYNAK</a:t>
            </a:r>
            <a:r>
              <a:rPr lang="tr-TR" sz="4400" dirty="0" err="1" smtClean="0">
                <a:latin typeface="+mn-lt"/>
              </a:rPr>
              <a:t>lar</a:t>
            </a:r>
            <a:endParaRPr lang="tr-TR" sz="4400" dirty="0">
              <a:latin typeface="+mn-lt"/>
            </a:endParaRPr>
          </a:p>
        </p:txBody>
      </p:sp>
      <p:sp>
        <p:nvSpPr>
          <p:cNvPr id="5222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362923-2FBA-453C-8A7F-525280BC7C2B}" type="slidenum">
              <a:rPr lang="tr-TR" smtClean="0">
                <a:ea typeface="ＭＳ Ｐゴシック" pitchFamily="34" charset="-128"/>
              </a:rPr>
              <a:pPr/>
              <a:t>37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0" y="1719263"/>
            <a:ext cx="7772400" cy="4411662"/>
          </a:xfrm>
        </p:spPr>
        <p:txBody>
          <a:bodyPr/>
          <a:lstStyle/>
          <a:p>
            <a:pPr eaLnBrk="1" hangingPunct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Aile Hekimliği Avrupa Tanımı WONCA Avrupa 2002-2011 </a:t>
            </a:r>
          </a:p>
          <a:p>
            <a:pPr eaLnBrk="1" hangingPunct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Aile Hekimliğinde Tanımlar Kavramlar ve Türkiye’ye Özgü Durumlar; Prof. Dr. Süleyman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Görpelioğlu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Aile hekimi;</a:t>
            </a:r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        ‘Yaş</a:t>
            </a:r>
            <a:r>
              <a:rPr lang="tr-TR" i="1" dirty="0"/>
              <a:t>, cinsiyet ve hastalık ayrımı yapmaksızın kişiler, aileler ve belirli bir topluluğa kişisel, birinci basamak, sürekli ve devamlı bakım veren lisanslı tıp doktorudur. Bu fonksiyonların bir sentezini yapması onu diğer </a:t>
            </a:r>
            <a:r>
              <a:rPr lang="tr-TR" i="1" dirty="0" smtClean="0"/>
              <a:t>uzmanlık </a:t>
            </a:r>
            <a:r>
              <a:rPr lang="tr-TR" i="1" dirty="0"/>
              <a:t>dallarından </a:t>
            </a:r>
            <a:r>
              <a:rPr lang="tr-TR" i="1" dirty="0" smtClean="0"/>
              <a:t>ayırır.’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sz="800" dirty="0"/>
              <a:t>İkinci Avrupa Aile Hekimleri Eğitimi </a:t>
            </a:r>
            <a:r>
              <a:rPr lang="tr-TR" sz="800" dirty="0" smtClean="0"/>
              <a:t>toplantısı, </a:t>
            </a:r>
            <a:r>
              <a:rPr lang="tr-TR" sz="800" dirty="0" err="1"/>
              <a:t>Leeuwenhorst</a:t>
            </a:r>
            <a:r>
              <a:rPr lang="tr-TR" sz="800" dirty="0"/>
              <a:t> </a:t>
            </a:r>
            <a:r>
              <a:rPr lang="tr-TR" sz="800" dirty="0" smtClean="0"/>
              <a:t>, Hollanda, 1974</a:t>
            </a:r>
            <a:endParaRPr lang="tr-TR" sz="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0BD88B-9A99-453D-AAE7-C32A8826AB3A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6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C95CE49-DC28-4A5D-A568-2ECCB9CC7105}" type="slidenum">
              <a:rPr lang="tr-TR" smtClean="0">
                <a:ea typeface="ＭＳ Ｐゴシック" pitchFamily="34" charset="-128"/>
              </a:rPr>
              <a:pPr/>
              <a:t>5</a:t>
            </a:fld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3"/>
          <a:srcRect l="21780" t="71780" r="24384"/>
          <a:stretch>
            <a:fillRect/>
          </a:stretch>
        </p:blipFill>
        <p:spPr bwMode="auto">
          <a:xfrm>
            <a:off x="1797050" y="685800"/>
            <a:ext cx="492283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7712E6E-1502-4AFF-BE40-E1B22C64569B}" type="slidenum">
              <a:rPr lang="tr-TR" smtClean="0">
                <a:ea typeface="ＭＳ Ｐゴシック" pitchFamily="34" charset="-128"/>
              </a:rPr>
              <a:pPr/>
              <a:t>6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2" name="Dikdörtgen Belirtme Çizgisi 1"/>
          <p:cNvSpPr/>
          <p:nvPr/>
        </p:nvSpPr>
        <p:spPr>
          <a:xfrm>
            <a:off x="228600" y="3295650"/>
            <a:ext cx="2286000" cy="2800350"/>
          </a:xfrm>
          <a:prstGeom prst="wedgeRectCallout">
            <a:avLst>
              <a:gd name="adj1" fmla="val 39841"/>
              <a:gd name="adj2" fmla="val -90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Doktorun mesleksel yeteneklerine, değerlerine ve etiğe dayalı olma</a:t>
            </a:r>
          </a:p>
        </p:txBody>
      </p:sp>
      <p:sp>
        <p:nvSpPr>
          <p:cNvPr id="5" name="Dikdörtgen Belirtme Çizgisi 4"/>
          <p:cNvSpPr/>
          <p:nvPr/>
        </p:nvSpPr>
        <p:spPr>
          <a:xfrm>
            <a:off x="3124200" y="3276600"/>
            <a:ext cx="2286000" cy="2819400"/>
          </a:xfrm>
          <a:prstGeom prst="wedgeRectCallout">
            <a:avLst>
              <a:gd name="adj1" fmla="val 389"/>
              <a:gd name="adj2" fmla="val -91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Tıbbi uygulamaya eleştirel ve araştırmaya dayalı bir yaklaşım gösterme ve sürekli öğrenme ve kalite geliştirme yoluyla bunu sürdürme</a:t>
            </a:r>
          </a:p>
        </p:txBody>
      </p:sp>
      <p:sp>
        <p:nvSpPr>
          <p:cNvPr id="6" name="Dikdörtgen Belirtme Çizgisi 5"/>
          <p:cNvSpPr/>
          <p:nvPr/>
        </p:nvSpPr>
        <p:spPr>
          <a:xfrm>
            <a:off x="5943600" y="3276600"/>
            <a:ext cx="2133600" cy="2819400"/>
          </a:xfrm>
          <a:prstGeom prst="wedgeRectCallout">
            <a:avLst>
              <a:gd name="adj1" fmla="val -41803"/>
              <a:gd name="adj2" fmla="val -91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Kişi, aile, toplum ve kültürleri arasındaki </a:t>
            </a:r>
            <a:r>
              <a:rPr lang="tr-TR" sz="2000" b="1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bağlantısal</a:t>
            </a:r>
            <a:r>
              <a:rPr lang="tr-TR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ilişkileri kullanma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2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-5" b="-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Slayt Numarası Yer Tutucusu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2FD827-CDC5-4ECD-B474-2DDDC36676C1}" type="slidenum">
              <a:rPr lang="tr-TR" smtClean="0">
                <a:ea typeface="ＭＳ Ｐゴシック" pitchFamily="34" charset="-128"/>
              </a:rPr>
              <a:pPr/>
              <a:t>7</a:t>
            </a:fld>
            <a:endParaRPr lang="tr-TR" smtClean="0"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14900" y="24130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>
                <a:latin typeface="Calibri" charset="0"/>
              </a:rPr>
              <a:t>1-BİRİNCİ BASAMAK YÖNETİMİ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Calibri" charset="0"/>
              </a:rPr>
              <a:t>İLK </a:t>
            </a:r>
            <a:r>
              <a:rPr lang="tr-TR" dirty="0" smtClean="0">
                <a:latin typeface="Calibri" charset="0"/>
              </a:rPr>
              <a:t>TEMAS, AÇIK ERİŞİM, TÜM SAĞLIK SORUNLARI</a:t>
            </a:r>
            <a:endParaRPr lang="tr-TR" dirty="0" smtClean="0">
              <a:latin typeface="Calibri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>
              <a:latin typeface="Calibri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>
                <a:latin typeface="Calibri" charset="0"/>
              </a:rPr>
              <a:t>Normal </a:t>
            </a:r>
            <a:r>
              <a:rPr lang="en-US" i="1" dirty="0" err="1">
                <a:latin typeface="Calibri" charset="0"/>
              </a:rPr>
              <a:t>olarak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sağlık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sistemiyle</a:t>
            </a:r>
            <a:r>
              <a:rPr lang="en-US" i="1" dirty="0">
                <a:latin typeface="Calibri" charset="0"/>
              </a:rPr>
              <a:t> ilk </a:t>
            </a:r>
            <a:r>
              <a:rPr lang="en-US" i="1" dirty="0" err="1">
                <a:latin typeface="Calibri" charset="0"/>
              </a:rPr>
              <a:t>tıbbi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temas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noktasını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oluşturur</a:t>
            </a:r>
            <a:r>
              <a:rPr lang="en-US" i="1" dirty="0">
                <a:latin typeface="Calibri" charset="0"/>
              </a:rPr>
              <a:t>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i="1" dirty="0">
              <a:latin typeface="Calibri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err="1">
                <a:latin typeface="Calibri" charset="0"/>
              </a:rPr>
              <a:t>Hizmet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almak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isteyenlere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açık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ve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sınırsız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bir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giriş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sağlar</a:t>
            </a:r>
            <a:r>
              <a:rPr lang="en-US" i="1" dirty="0">
                <a:latin typeface="Calibri" charset="0"/>
              </a:rPr>
              <a:t>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i="1" dirty="0">
              <a:latin typeface="Calibri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err="1">
                <a:latin typeface="Calibri" charset="0"/>
              </a:rPr>
              <a:t>Yaş</a:t>
            </a:r>
            <a:r>
              <a:rPr lang="en-US" i="1" dirty="0">
                <a:latin typeface="Calibri" charset="0"/>
              </a:rPr>
              <a:t>, </a:t>
            </a:r>
            <a:r>
              <a:rPr lang="en-US" i="1" dirty="0" err="1">
                <a:latin typeface="Calibri" charset="0"/>
              </a:rPr>
              <a:t>cinsiyet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ya</a:t>
            </a:r>
            <a:r>
              <a:rPr lang="en-US" i="1" dirty="0">
                <a:latin typeface="Calibri" charset="0"/>
              </a:rPr>
              <a:t> da </a:t>
            </a:r>
            <a:r>
              <a:rPr lang="en-US" i="1" dirty="0" err="1">
                <a:latin typeface="Calibri" charset="0"/>
              </a:rPr>
              <a:t>kişinin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başka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herhangi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bir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özelliğine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bakmaksızın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tüm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sağlık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sorunlarıyla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ilgilenir</a:t>
            </a:r>
            <a:r>
              <a:rPr lang="en-US" i="1" dirty="0">
                <a:latin typeface="Calibri" charset="0"/>
              </a:rPr>
              <a:t>. </a:t>
            </a:r>
            <a:endParaRPr lang="en-US" dirty="0">
              <a:latin typeface="Calibri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3B34F1E-CDB8-4F78-82FA-AADBE4E8D965}" type="slidenum">
              <a:rPr lang="tr-TR" smtClean="0">
                <a:ea typeface="ＭＳ Ｐゴシック" pitchFamily="34" charset="-128"/>
              </a:rPr>
              <a:pPr/>
              <a:t>8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55296"/>
            <a:ext cx="3733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>
                <a:latin typeface="Calibri" charset="0"/>
              </a:rPr>
              <a:t> </a:t>
            </a:r>
            <a:r>
              <a:rPr lang="tr-TR" sz="4800" dirty="0">
                <a:latin typeface="Calibri" charset="0"/>
              </a:rPr>
              <a:t>1-BİRİNCİ BASAMAK YÖNETİMİ</a:t>
            </a:r>
            <a:endParaRPr lang="en-US" sz="4800" dirty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z="2600" smtClean="0">
                <a:latin typeface="Calibri" pitchFamily="34" charset="0"/>
              </a:rPr>
              <a:t>KOORDİNASYON VE SAVUNUCULUK</a:t>
            </a:r>
          </a:p>
          <a:p>
            <a:pPr eaLnBrk="1" hangingPunct="1"/>
            <a:endParaRPr lang="tr-TR" sz="2600" smtClean="0">
              <a:latin typeface="Calibri" pitchFamily="34" charset="0"/>
            </a:endParaRPr>
          </a:p>
          <a:p>
            <a:pPr lvl="1" eaLnBrk="1" hangingPunct="1"/>
            <a:r>
              <a:rPr lang="tr-TR" sz="2200" smtClean="0">
                <a:latin typeface="Calibri" pitchFamily="34" charset="0"/>
              </a:rPr>
              <a:t>Sağlık kaynaklarının etkili kullanımını sağlar. </a:t>
            </a:r>
          </a:p>
          <a:p>
            <a:pPr lvl="1" eaLnBrk="1" hangingPunct="1"/>
            <a:endParaRPr lang="tr-TR" sz="2200" smtClean="0">
              <a:latin typeface="Calibri" pitchFamily="34" charset="0"/>
            </a:endParaRPr>
          </a:p>
          <a:p>
            <a:pPr lvl="2" eaLnBrk="1" hangingPunct="1"/>
            <a:r>
              <a:rPr lang="tr-TR" sz="1800" smtClean="0">
                <a:latin typeface="Calibri" pitchFamily="34" charset="0"/>
              </a:rPr>
              <a:t>Bunu bireylere sunulan bakımı koordine ederek, </a:t>
            </a:r>
          </a:p>
          <a:p>
            <a:pPr lvl="2" eaLnBrk="1" hangingPunct="1"/>
            <a:endParaRPr lang="tr-TR" sz="1800" smtClean="0">
              <a:latin typeface="Calibri" pitchFamily="34" charset="0"/>
            </a:endParaRPr>
          </a:p>
          <a:p>
            <a:pPr lvl="2" eaLnBrk="1" hangingPunct="1"/>
            <a:r>
              <a:rPr lang="tr-TR" sz="1800" smtClean="0">
                <a:latin typeface="Calibri" pitchFamily="34" charset="0"/>
              </a:rPr>
              <a:t>Birinci basamakta diğer sağlık çalışanlarıyla birlikte çalışarak,</a:t>
            </a:r>
          </a:p>
          <a:p>
            <a:pPr lvl="2" eaLnBrk="1" hangingPunct="1"/>
            <a:endParaRPr lang="tr-TR" sz="1800" smtClean="0">
              <a:latin typeface="Calibri" pitchFamily="34" charset="0"/>
            </a:endParaRPr>
          </a:p>
          <a:p>
            <a:pPr lvl="2" eaLnBrk="1" hangingPunct="1"/>
            <a:r>
              <a:rPr lang="tr-TR" sz="1800" smtClean="0">
                <a:latin typeface="Calibri" pitchFamily="34" charset="0"/>
              </a:rPr>
              <a:t>Gerektiğinde hasta adına üstlendiği savunmanlık göreviyle diğer uzmanların sunduğu hizmetlerle teması yöneterek yapar.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7992D29-08E0-430B-B4D0-B21F642EF6B9}" type="slidenum">
              <a:rPr lang="tr-TR" smtClean="0">
                <a:ea typeface="ＭＳ Ｐゴシック" pitchFamily="34" charset="-128"/>
              </a:rPr>
              <a:pPr/>
              <a:t>9</a:t>
            </a:fld>
            <a:endParaRPr lang="tr-TR" smtClean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" y="5394542"/>
            <a:ext cx="3733800" cy="146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mb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741</TotalTime>
  <Words>1318</Words>
  <Application>Microsoft Office PowerPoint</Application>
  <PresentationFormat>Ekran Gösterisi (4:3)</PresentationFormat>
  <Paragraphs>215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Cumba</vt:lpstr>
      <vt:lpstr>AİLE HEKİMLİĞİNİN  TEMEL ÖZELLİKLERİ</vt:lpstr>
      <vt:lpstr>Amaç</vt:lpstr>
      <vt:lpstr>Hedefler</vt:lpstr>
      <vt:lpstr>PowerPoint Sunusu</vt:lpstr>
      <vt:lpstr>PowerPoint Sunusu</vt:lpstr>
      <vt:lpstr>PowerPoint Sunusu</vt:lpstr>
      <vt:lpstr>PowerPoint Sunusu</vt:lpstr>
      <vt:lpstr>1-BİRİNCİ BASAMAK YÖNETİMİ</vt:lpstr>
      <vt:lpstr> 1-BİRİNCİ BASAMAK YÖNETİMİ</vt:lpstr>
      <vt:lpstr>1-BİRİNCİ BASAMAK YÖNETİMİ</vt:lpstr>
      <vt:lpstr>1-BİRİNCİ BASAMAK YÖNETİMİ</vt:lpstr>
      <vt:lpstr>1-BİRİNCİ BASAMAK YÖNETİMİ</vt:lpstr>
      <vt:lpstr>PowerPoint Sunusu</vt:lpstr>
      <vt:lpstr>2-KİŞİ MERKEZLİ BAKIM</vt:lpstr>
      <vt:lpstr>2-KİŞİ MERKEZLİ BAKIM</vt:lpstr>
      <vt:lpstr> </vt:lpstr>
      <vt:lpstr>2-KİŞİ MERKEZLİ BAKIM</vt:lpstr>
      <vt:lpstr>2-KİŞİ MERKEZLİ BAKIM</vt:lpstr>
      <vt:lpstr>2-KİŞİ MERKEZLİ BAKIM</vt:lpstr>
      <vt:lpstr>PowerPoint Sunusu</vt:lpstr>
      <vt:lpstr>PowerPoint Sunusu</vt:lpstr>
      <vt:lpstr>3- ÖZGÜN PROBLEM ÇÖZME BECERİSİ</vt:lpstr>
      <vt:lpstr>3- ÖZGÜN PROBLEM ÇÖZME BECERİSİ</vt:lpstr>
      <vt:lpstr>3- ÖZGÜN PROBLEM ÇÖZME BECERİSİ</vt:lpstr>
      <vt:lpstr>3- ÖZGÜN PROBLEM ÇÖZME BECERİSİ</vt:lpstr>
      <vt:lpstr>PowerPoint Sunusu</vt:lpstr>
      <vt:lpstr>PowerPoint Sunusu</vt:lpstr>
      <vt:lpstr> 4- KAPSAMLI YAKLAŞIM</vt:lpstr>
      <vt:lpstr> 4- KAPSAMLI YAKLAŞIM</vt:lpstr>
      <vt:lpstr> 4- KAPSAMLI YAKLAŞIM</vt:lpstr>
      <vt:lpstr>PowerPoint Sunusu</vt:lpstr>
      <vt:lpstr>PowerPoint Sunusu</vt:lpstr>
      <vt:lpstr> 5- TOPLUM YÖNELİMLİ</vt:lpstr>
      <vt:lpstr>PowerPoint Sunusu</vt:lpstr>
      <vt:lpstr> 6- BÜTÜNCÜL MODELLEME</vt:lpstr>
      <vt:lpstr> 6- BÜTÜNCÜL MODELLEME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127</cp:revision>
  <cp:lastPrinted>1601-01-01T00:00:00Z</cp:lastPrinted>
  <dcterms:created xsi:type="dcterms:W3CDTF">1601-01-01T00:00:00Z</dcterms:created>
  <dcterms:modified xsi:type="dcterms:W3CDTF">2017-10-06T12:36:12Z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