
<file path=[Content_Types].xml><?xml version="1.0" encoding="utf-8"?>
<Types xmlns="http://schemas.openxmlformats.org/package/2006/content-types">
  <Default Extension="tmp" ContentType="image/pn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notesMasterIdLst>
    <p:notesMasterId r:id="rId51"/>
  </p:notesMasterIdLst>
  <p:sldIdLst>
    <p:sldId id="256" r:id="rId2"/>
    <p:sldId id="305" r:id="rId3"/>
    <p:sldId id="286" r:id="rId4"/>
    <p:sldId id="287" r:id="rId5"/>
    <p:sldId id="257" r:id="rId6"/>
    <p:sldId id="259" r:id="rId7"/>
    <p:sldId id="312" r:id="rId8"/>
    <p:sldId id="258" r:id="rId9"/>
    <p:sldId id="262" r:id="rId10"/>
    <p:sldId id="306" r:id="rId11"/>
    <p:sldId id="264" r:id="rId12"/>
    <p:sldId id="263" r:id="rId13"/>
    <p:sldId id="265" r:id="rId14"/>
    <p:sldId id="266" r:id="rId15"/>
    <p:sldId id="289" r:id="rId16"/>
    <p:sldId id="268" r:id="rId17"/>
    <p:sldId id="303" r:id="rId18"/>
    <p:sldId id="269" r:id="rId19"/>
    <p:sldId id="307" r:id="rId20"/>
    <p:sldId id="270" r:id="rId21"/>
    <p:sldId id="271" r:id="rId22"/>
    <p:sldId id="272" r:id="rId23"/>
    <p:sldId id="273" r:id="rId24"/>
    <p:sldId id="277" r:id="rId25"/>
    <p:sldId id="274" r:id="rId26"/>
    <p:sldId id="311" r:id="rId27"/>
    <p:sldId id="275" r:id="rId28"/>
    <p:sldId id="278" r:id="rId29"/>
    <p:sldId id="279" r:id="rId30"/>
    <p:sldId id="280" r:id="rId31"/>
    <p:sldId id="281" r:id="rId32"/>
    <p:sldId id="282" r:id="rId33"/>
    <p:sldId id="284" r:id="rId34"/>
    <p:sldId id="285" r:id="rId35"/>
    <p:sldId id="290" r:id="rId36"/>
    <p:sldId id="292" r:id="rId37"/>
    <p:sldId id="293" r:id="rId38"/>
    <p:sldId id="308" r:id="rId39"/>
    <p:sldId id="294" r:id="rId40"/>
    <p:sldId id="291" r:id="rId41"/>
    <p:sldId id="295" r:id="rId42"/>
    <p:sldId id="296" r:id="rId43"/>
    <p:sldId id="297" r:id="rId44"/>
    <p:sldId id="300" r:id="rId45"/>
    <p:sldId id="304" r:id="rId46"/>
    <p:sldId id="298" r:id="rId47"/>
    <p:sldId id="299" r:id="rId48"/>
    <p:sldId id="276" r:id="rId49"/>
    <p:sldId id="310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37468-D284-431C-ABCC-1846B487C0D8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C3B9FA-3857-4480-86A1-E6096E72CF36}">
      <dgm:prSet custT="1"/>
      <dgm:spPr/>
      <dgm:t>
        <a:bodyPr/>
        <a:lstStyle/>
        <a:p>
          <a:r>
            <a:rPr lang="tr-TR" sz="2400"/>
            <a:t>Akut anal fissür</a:t>
          </a:r>
          <a:endParaRPr lang="en-US" sz="2400" dirty="0"/>
        </a:p>
      </dgm:t>
    </dgm:pt>
    <dgm:pt modelId="{5F843F8A-2771-4ADB-8B7B-F6516E72A85C}" type="parTrans" cxnId="{84FDFBE4-697E-4FE0-8162-876FF6523BD9}">
      <dgm:prSet/>
      <dgm:spPr/>
      <dgm:t>
        <a:bodyPr/>
        <a:lstStyle/>
        <a:p>
          <a:endParaRPr lang="en-US"/>
        </a:p>
      </dgm:t>
    </dgm:pt>
    <dgm:pt modelId="{02E40613-3A7F-4101-AE7B-DD2E7E3D0DA8}" type="sibTrans" cxnId="{84FDFBE4-697E-4FE0-8162-876FF6523BD9}">
      <dgm:prSet/>
      <dgm:spPr/>
      <dgm:t>
        <a:bodyPr/>
        <a:lstStyle/>
        <a:p>
          <a:endParaRPr lang="en-US"/>
        </a:p>
      </dgm:t>
    </dgm:pt>
    <dgm:pt modelId="{95C52F64-EA95-44CE-B820-8789C0928D89}">
      <dgm:prSet custT="1"/>
      <dgm:spPr/>
      <dgm:t>
        <a:bodyPr/>
        <a:lstStyle/>
        <a:p>
          <a:r>
            <a:rPr lang="tr-TR" sz="2400"/>
            <a:t>Kronik anal fissür</a:t>
          </a:r>
          <a:endParaRPr lang="en-US" sz="2400" dirty="0"/>
        </a:p>
      </dgm:t>
    </dgm:pt>
    <dgm:pt modelId="{73E0722B-11F7-451E-A977-864570054A12}" type="parTrans" cxnId="{9F9EF207-EE51-4B61-87D4-2E00B18C8D79}">
      <dgm:prSet/>
      <dgm:spPr/>
      <dgm:t>
        <a:bodyPr/>
        <a:lstStyle/>
        <a:p>
          <a:endParaRPr lang="en-US"/>
        </a:p>
      </dgm:t>
    </dgm:pt>
    <dgm:pt modelId="{030D4D43-F3DC-4A58-96DC-47CE1054C3E6}" type="sibTrans" cxnId="{9F9EF207-EE51-4B61-87D4-2E00B18C8D79}">
      <dgm:prSet/>
      <dgm:spPr/>
      <dgm:t>
        <a:bodyPr/>
        <a:lstStyle/>
        <a:p>
          <a:endParaRPr lang="en-US"/>
        </a:p>
      </dgm:t>
    </dgm:pt>
    <dgm:pt modelId="{AE37A8EA-066E-487F-B115-767395CA9179}">
      <dgm:prSet custT="1"/>
      <dgm:spPr/>
      <dgm:t>
        <a:bodyPr/>
        <a:lstStyle/>
        <a:p>
          <a:r>
            <a:rPr lang="tr-TR" sz="2400"/>
            <a:t>Tipik anal fissür</a:t>
          </a:r>
          <a:endParaRPr lang="en-US" sz="2400" dirty="0"/>
        </a:p>
      </dgm:t>
    </dgm:pt>
    <dgm:pt modelId="{755E3A3B-0869-46E8-95E1-EE2B155EB2AC}" type="parTrans" cxnId="{49EA8C6B-0B92-4F66-9CA3-A5E24CE458B3}">
      <dgm:prSet/>
      <dgm:spPr/>
      <dgm:t>
        <a:bodyPr/>
        <a:lstStyle/>
        <a:p>
          <a:endParaRPr lang="en-US"/>
        </a:p>
      </dgm:t>
    </dgm:pt>
    <dgm:pt modelId="{05544704-4791-4BA2-A3B3-0380F8A919E0}" type="sibTrans" cxnId="{49EA8C6B-0B92-4F66-9CA3-A5E24CE458B3}">
      <dgm:prSet/>
      <dgm:spPr/>
      <dgm:t>
        <a:bodyPr/>
        <a:lstStyle/>
        <a:p>
          <a:endParaRPr lang="en-US"/>
        </a:p>
      </dgm:t>
    </dgm:pt>
    <dgm:pt modelId="{BA55BB0C-40CA-4B0A-B738-6F83CA28A3F2}">
      <dgm:prSet custT="1"/>
      <dgm:spPr/>
      <dgm:t>
        <a:bodyPr/>
        <a:lstStyle/>
        <a:p>
          <a:r>
            <a:rPr lang="tr-TR" sz="2400"/>
            <a:t>Atipik anal fissür</a:t>
          </a:r>
          <a:endParaRPr lang="en-US" sz="2400" dirty="0"/>
        </a:p>
      </dgm:t>
    </dgm:pt>
    <dgm:pt modelId="{F9CF1DD4-BFE9-455F-9269-6A1141D7DFA3}" type="parTrans" cxnId="{2AA91F82-4192-4389-8B81-4CF4B6EF8CA6}">
      <dgm:prSet/>
      <dgm:spPr/>
      <dgm:t>
        <a:bodyPr/>
        <a:lstStyle/>
        <a:p>
          <a:endParaRPr lang="en-US"/>
        </a:p>
      </dgm:t>
    </dgm:pt>
    <dgm:pt modelId="{2126F9AE-D160-489E-9C5C-F56112E29A41}" type="sibTrans" cxnId="{2AA91F82-4192-4389-8B81-4CF4B6EF8CA6}">
      <dgm:prSet/>
      <dgm:spPr/>
      <dgm:t>
        <a:bodyPr/>
        <a:lstStyle/>
        <a:p>
          <a:endParaRPr lang="en-US"/>
        </a:p>
      </dgm:t>
    </dgm:pt>
    <dgm:pt modelId="{EE62EFFF-6693-4F44-8E0B-6BD8C1581EE0}" type="pres">
      <dgm:prSet presAssocID="{68537468-D284-431C-ABCC-1846B487C0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ED3E87-8720-4E8A-A003-5F6035CCA3CC}" type="pres">
      <dgm:prSet presAssocID="{E2C3B9FA-3857-4480-86A1-E6096E72CF36}" presName="parentLin" presStyleCnt="0"/>
      <dgm:spPr/>
    </dgm:pt>
    <dgm:pt modelId="{32E9424C-DA7A-4F25-8324-520C84203A12}" type="pres">
      <dgm:prSet presAssocID="{E2C3B9FA-3857-4480-86A1-E6096E72CF36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EA186CD2-8896-41A7-B3A1-0DEF521715A9}" type="pres">
      <dgm:prSet presAssocID="{E2C3B9FA-3857-4480-86A1-E6096E72CF3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0CE3EB-C472-482E-BEF2-DDB9673E71B2}" type="pres">
      <dgm:prSet presAssocID="{E2C3B9FA-3857-4480-86A1-E6096E72CF36}" presName="negativeSpace" presStyleCnt="0"/>
      <dgm:spPr/>
    </dgm:pt>
    <dgm:pt modelId="{FF4C727A-1647-40C4-8702-110630E0E988}" type="pres">
      <dgm:prSet presAssocID="{E2C3B9FA-3857-4480-86A1-E6096E72CF36}" presName="childText" presStyleLbl="conFgAcc1" presStyleIdx="0" presStyleCnt="4">
        <dgm:presLayoutVars>
          <dgm:bulletEnabled val="1"/>
        </dgm:presLayoutVars>
      </dgm:prSet>
      <dgm:spPr/>
    </dgm:pt>
    <dgm:pt modelId="{158B8C50-E25F-4DA5-BC26-D1F73322C50B}" type="pres">
      <dgm:prSet presAssocID="{02E40613-3A7F-4101-AE7B-DD2E7E3D0DA8}" presName="spaceBetweenRectangles" presStyleCnt="0"/>
      <dgm:spPr/>
    </dgm:pt>
    <dgm:pt modelId="{73AA6326-C504-47C7-9BB4-9C65561BE4CA}" type="pres">
      <dgm:prSet presAssocID="{95C52F64-EA95-44CE-B820-8789C0928D89}" presName="parentLin" presStyleCnt="0"/>
      <dgm:spPr/>
    </dgm:pt>
    <dgm:pt modelId="{BD78D65F-AD62-4ED4-A9BC-FAEB6E7CA952}" type="pres">
      <dgm:prSet presAssocID="{95C52F64-EA95-44CE-B820-8789C0928D89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53108B95-4032-461B-A221-903B60719EBF}" type="pres">
      <dgm:prSet presAssocID="{95C52F64-EA95-44CE-B820-8789C0928D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75B13A-DC6C-4D9F-A3FB-1B20F86707AA}" type="pres">
      <dgm:prSet presAssocID="{95C52F64-EA95-44CE-B820-8789C0928D89}" presName="negativeSpace" presStyleCnt="0"/>
      <dgm:spPr/>
    </dgm:pt>
    <dgm:pt modelId="{64A63740-AA5B-475D-9AAF-D11187F54E14}" type="pres">
      <dgm:prSet presAssocID="{95C52F64-EA95-44CE-B820-8789C0928D89}" presName="childText" presStyleLbl="conFgAcc1" presStyleIdx="1" presStyleCnt="4">
        <dgm:presLayoutVars>
          <dgm:bulletEnabled val="1"/>
        </dgm:presLayoutVars>
      </dgm:prSet>
      <dgm:spPr/>
    </dgm:pt>
    <dgm:pt modelId="{2FAAFCA2-CC1D-4562-A92A-54DC791525EB}" type="pres">
      <dgm:prSet presAssocID="{030D4D43-F3DC-4A58-96DC-47CE1054C3E6}" presName="spaceBetweenRectangles" presStyleCnt="0"/>
      <dgm:spPr/>
    </dgm:pt>
    <dgm:pt modelId="{F937B73B-FE96-4CA8-951D-23CD32536518}" type="pres">
      <dgm:prSet presAssocID="{AE37A8EA-066E-487F-B115-767395CA9179}" presName="parentLin" presStyleCnt="0"/>
      <dgm:spPr/>
    </dgm:pt>
    <dgm:pt modelId="{60548DB5-ADB5-4DF0-8D0D-74CA2E44129B}" type="pres">
      <dgm:prSet presAssocID="{AE37A8EA-066E-487F-B115-767395CA9179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405E565D-B011-42A5-A876-6F459895789D}" type="pres">
      <dgm:prSet presAssocID="{AE37A8EA-066E-487F-B115-767395CA917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843C0D-57C1-4089-84AB-F754A02D4715}" type="pres">
      <dgm:prSet presAssocID="{AE37A8EA-066E-487F-B115-767395CA9179}" presName="negativeSpace" presStyleCnt="0"/>
      <dgm:spPr/>
    </dgm:pt>
    <dgm:pt modelId="{80B0F9CF-055B-4AD0-93D1-8869C00E3C50}" type="pres">
      <dgm:prSet presAssocID="{AE37A8EA-066E-487F-B115-767395CA9179}" presName="childText" presStyleLbl="conFgAcc1" presStyleIdx="2" presStyleCnt="4">
        <dgm:presLayoutVars>
          <dgm:bulletEnabled val="1"/>
        </dgm:presLayoutVars>
      </dgm:prSet>
      <dgm:spPr/>
    </dgm:pt>
    <dgm:pt modelId="{486CB81F-3368-445E-B3D2-DF708DE05B7B}" type="pres">
      <dgm:prSet presAssocID="{05544704-4791-4BA2-A3B3-0380F8A919E0}" presName="spaceBetweenRectangles" presStyleCnt="0"/>
      <dgm:spPr/>
    </dgm:pt>
    <dgm:pt modelId="{FEA6A549-97C0-4C67-918E-3A56CA86275C}" type="pres">
      <dgm:prSet presAssocID="{BA55BB0C-40CA-4B0A-B738-6F83CA28A3F2}" presName="parentLin" presStyleCnt="0"/>
      <dgm:spPr/>
    </dgm:pt>
    <dgm:pt modelId="{C5D8D72B-8C91-48F7-8BB7-26401201ECAF}" type="pres">
      <dgm:prSet presAssocID="{BA55BB0C-40CA-4B0A-B738-6F83CA28A3F2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569EE7F8-C432-43B8-9631-77BFE00014A9}" type="pres">
      <dgm:prSet presAssocID="{BA55BB0C-40CA-4B0A-B738-6F83CA28A3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633B5D-53AA-48BE-BD2B-C1867E15DA18}" type="pres">
      <dgm:prSet presAssocID="{BA55BB0C-40CA-4B0A-B738-6F83CA28A3F2}" presName="negativeSpace" presStyleCnt="0"/>
      <dgm:spPr/>
    </dgm:pt>
    <dgm:pt modelId="{5696195E-8FAC-431B-897E-24C46C228F25}" type="pres">
      <dgm:prSet presAssocID="{BA55BB0C-40CA-4B0A-B738-6F83CA28A3F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F9EF207-EE51-4B61-87D4-2E00B18C8D79}" srcId="{68537468-D284-431C-ABCC-1846B487C0D8}" destId="{95C52F64-EA95-44CE-B820-8789C0928D89}" srcOrd="1" destOrd="0" parTransId="{73E0722B-11F7-451E-A977-864570054A12}" sibTransId="{030D4D43-F3DC-4A58-96DC-47CE1054C3E6}"/>
    <dgm:cxn modelId="{97C2AECB-47A1-43E7-8DCB-EE7F9BBD1320}" type="presOf" srcId="{BA55BB0C-40CA-4B0A-B738-6F83CA28A3F2}" destId="{569EE7F8-C432-43B8-9631-77BFE00014A9}" srcOrd="1" destOrd="0" presId="urn:microsoft.com/office/officeart/2005/8/layout/list1"/>
    <dgm:cxn modelId="{ADE879D0-B40C-4EE2-88AE-8E9E372ECE0E}" type="presOf" srcId="{95C52F64-EA95-44CE-B820-8789C0928D89}" destId="{BD78D65F-AD62-4ED4-A9BC-FAEB6E7CA952}" srcOrd="0" destOrd="0" presId="urn:microsoft.com/office/officeart/2005/8/layout/list1"/>
    <dgm:cxn modelId="{4F62344C-B40E-4798-A4C8-89801AC085D6}" type="presOf" srcId="{95C52F64-EA95-44CE-B820-8789C0928D89}" destId="{53108B95-4032-461B-A221-903B60719EBF}" srcOrd="1" destOrd="0" presId="urn:microsoft.com/office/officeart/2005/8/layout/list1"/>
    <dgm:cxn modelId="{9124480F-3397-42CD-BEEB-CEDB5D36E361}" type="presOf" srcId="{68537468-D284-431C-ABCC-1846B487C0D8}" destId="{EE62EFFF-6693-4F44-8E0B-6BD8C1581EE0}" srcOrd="0" destOrd="0" presId="urn:microsoft.com/office/officeart/2005/8/layout/list1"/>
    <dgm:cxn modelId="{49EA8C6B-0B92-4F66-9CA3-A5E24CE458B3}" srcId="{68537468-D284-431C-ABCC-1846B487C0D8}" destId="{AE37A8EA-066E-487F-B115-767395CA9179}" srcOrd="2" destOrd="0" parTransId="{755E3A3B-0869-46E8-95E1-EE2B155EB2AC}" sibTransId="{05544704-4791-4BA2-A3B3-0380F8A919E0}"/>
    <dgm:cxn modelId="{0C34B926-0654-436D-81D7-814F44609BE6}" type="presOf" srcId="{E2C3B9FA-3857-4480-86A1-E6096E72CF36}" destId="{32E9424C-DA7A-4F25-8324-520C84203A12}" srcOrd="0" destOrd="0" presId="urn:microsoft.com/office/officeart/2005/8/layout/list1"/>
    <dgm:cxn modelId="{F0048F28-3A3B-4522-BF04-21C9152E7A6F}" type="presOf" srcId="{E2C3B9FA-3857-4480-86A1-E6096E72CF36}" destId="{EA186CD2-8896-41A7-B3A1-0DEF521715A9}" srcOrd="1" destOrd="0" presId="urn:microsoft.com/office/officeart/2005/8/layout/list1"/>
    <dgm:cxn modelId="{CFBFE8ED-C7AE-43F0-BDC2-CA4F460F054E}" type="presOf" srcId="{BA55BB0C-40CA-4B0A-B738-6F83CA28A3F2}" destId="{C5D8D72B-8C91-48F7-8BB7-26401201ECAF}" srcOrd="0" destOrd="0" presId="urn:microsoft.com/office/officeart/2005/8/layout/list1"/>
    <dgm:cxn modelId="{C27A464D-EB44-4A2B-8B7E-7E08E6BB483F}" type="presOf" srcId="{AE37A8EA-066E-487F-B115-767395CA9179}" destId="{405E565D-B011-42A5-A876-6F459895789D}" srcOrd="1" destOrd="0" presId="urn:microsoft.com/office/officeart/2005/8/layout/list1"/>
    <dgm:cxn modelId="{2AA91F82-4192-4389-8B81-4CF4B6EF8CA6}" srcId="{68537468-D284-431C-ABCC-1846B487C0D8}" destId="{BA55BB0C-40CA-4B0A-B738-6F83CA28A3F2}" srcOrd="3" destOrd="0" parTransId="{F9CF1DD4-BFE9-455F-9269-6A1141D7DFA3}" sibTransId="{2126F9AE-D160-489E-9C5C-F56112E29A41}"/>
    <dgm:cxn modelId="{57E8F33E-B36F-4FE5-A3F0-4B33B1955A50}" type="presOf" srcId="{AE37A8EA-066E-487F-B115-767395CA9179}" destId="{60548DB5-ADB5-4DF0-8D0D-74CA2E44129B}" srcOrd="0" destOrd="0" presId="urn:microsoft.com/office/officeart/2005/8/layout/list1"/>
    <dgm:cxn modelId="{84FDFBE4-697E-4FE0-8162-876FF6523BD9}" srcId="{68537468-D284-431C-ABCC-1846B487C0D8}" destId="{E2C3B9FA-3857-4480-86A1-E6096E72CF36}" srcOrd="0" destOrd="0" parTransId="{5F843F8A-2771-4ADB-8B7B-F6516E72A85C}" sibTransId="{02E40613-3A7F-4101-AE7B-DD2E7E3D0DA8}"/>
    <dgm:cxn modelId="{13FE2D50-B497-414A-9262-1ED335EC8077}" type="presParOf" srcId="{EE62EFFF-6693-4F44-8E0B-6BD8C1581EE0}" destId="{7EED3E87-8720-4E8A-A003-5F6035CCA3CC}" srcOrd="0" destOrd="0" presId="urn:microsoft.com/office/officeart/2005/8/layout/list1"/>
    <dgm:cxn modelId="{8008FFBD-EDD1-4D0B-8EC5-4EEC389F8B56}" type="presParOf" srcId="{7EED3E87-8720-4E8A-A003-5F6035CCA3CC}" destId="{32E9424C-DA7A-4F25-8324-520C84203A12}" srcOrd="0" destOrd="0" presId="urn:microsoft.com/office/officeart/2005/8/layout/list1"/>
    <dgm:cxn modelId="{0EDFEBBC-8D2F-4AAE-A3EE-2082DDCA9A5A}" type="presParOf" srcId="{7EED3E87-8720-4E8A-A003-5F6035CCA3CC}" destId="{EA186CD2-8896-41A7-B3A1-0DEF521715A9}" srcOrd="1" destOrd="0" presId="urn:microsoft.com/office/officeart/2005/8/layout/list1"/>
    <dgm:cxn modelId="{9F1B7274-6F7B-4054-A7F0-616948598DA1}" type="presParOf" srcId="{EE62EFFF-6693-4F44-8E0B-6BD8C1581EE0}" destId="{BF0CE3EB-C472-482E-BEF2-DDB9673E71B2}" srcOrd="1" destOrd="0" presId="urn:microsoft.com/office/officeart/2005/8/layout/list1"/>
    <dgm:cxn modelId="{93D879CB-8AC6-47D7-8D87-5347527E9B13}" type="presParOf" srcId="{EE62EFFF-6693-4F44-8E0B-6BD8C1581EE0}" destId="{FF4C727A-1647-40C4-8702-110630E0E988}" srcOrd="2" destOrd="0" presId="urn:microsoft.com/office/officeart/2005/8/layout/list1"/>
    <dgm:cxn modelId="{6EA38D8F-50CE-4A53-9B21-972B814CC42E}" type="presParOf" srcId="{EE62EFFF-6693-4F44-8E0B-6BD8C1581EE0}" destId="{158B8C50-E25F-4DA5-BC26-D1F73322C50B}" srcOrd="3" destOrd="0" presId="urn:microsoft.com/office/officeart/2005/8/layout/list1"/>
    <dgm:cxn modelId="{0C5DB696-9131-4952-B3A0-E0A5917C45D6}" type="presParOf" srcId="{EE62EFFF-6693-4F44-8E0B-6BD8C1581EE0}" destId="{73AA6326-C504-47C7-9BB4-9C65561BE4CA}" srcOrd="4" destOrd="0" presId="urn:microsoft.com/office/officeart/2005/8/layout/list1"/>
    <dgm:cxn modelId="{C3B2CFF5-D155-43B9-AEB7-E013F3C718A5}" type="presParOf" srcId="{73AA6326-C504-47C7-9BB4-9C65561BE4CA}" destId="{BD78D65F-AD62-4ED4-A9BC-FAEB6E7CA952}" srcOrd="0" destOrd="0" presId="urn:microsoft.com/office/officeart/2005/8/layout/list1"/>
    <dgm:cxn modelId="{B0CE93F3-F3AB-492B-9C6B-AECA5ACA995C}" type="presParOf" srcId="{73AA6326-C504-47C7-9BB4-9C65561BE4CA}" destId="{53108B95-4032-461B-A221-903B60719EBF}" srcOrd="1" destOrd="0" presId="urn:microsoft.com/office/officeart/2005/8/layout/list1"/>
    <dgm:cxn modelId="{5894619B-F27D-4633-94DA-EF5A3968E460}" type="presParOf" srcId="{EE62EFFF-6693-4F44-8E0B-6BD8C1581EE0}" destId="{AC75B13A-DC6C-4D9F-A3FB-1B20F86707AA}" srcOrd="5" destOrd="0" presId="urn:microsoft.com/office/officeart/2005/8/layout/list1"/>
    <dgm:cxn modelId="{01AF4E72-C95F-445F-900E-68BD9CF23D28}" type="presParOf" srcId="{EE62EFFF-6693-4F44-8E0B-6BD8C1581EE0}" destId="{64A63740-AA5B-475D-9AAF-D11187F54E14}" srcOrd="6" destOrd="0" presId="urn:microsoft.com/office/officeart/2005/8/layout/list1"/>
    <dgm:cxn modelId="{6A05D643-AAEF-4E72-8317-04843F634BA6}" type="presParOf" srcId="{EE62EFFF-6693-4F44-8E0B-6BD8C1581EE0}" destId="{2FAAFCA2-CC1D-4562-A92A-54DC791525EB}" srcOrd="7" destOrd="0" presId="urn:microsoft.com/office/officeart/2005/8/layout/list1"/>
    <dgm:cxn modelId="{7F2DB32C-33F6-4C1B-BD2D-D2C2D9121CAB}" type="presParOf" srcId="{EE62EFFF-6693-4F44-8E0B-6BD8C1581EE0}" destId="{F937B73B-FE96-4CA8-951D-23CD32536518}" srcOrd="8" destOrd="0" presId="urn:microsoft.com/office/officeart/2005/8/layout/list1"/>
    <dgm:cxn modelId="{0023C124-9795-4B78-978E-B60D86473F31}" type="presParOf" srcId="{F937B73B-FE96-4CA8-951D-23CD32536518}" destId="{60548DB5-ADB5-4DF0-8D0D-74CA2E44129B}" srcOrd="0" destOrd="0" presId="urn:microsoft.com/office/officeart/2005/8/layout/list1"/>
    <dgm:cxn modelId="{49513620-43BA-42DC-90E2-3C4455380C65}" type="presParOf" srcId="{F937B73B-FE96-4CA8-951D-23CD32536518}" destId="{405E565D-B011-42A5-A876-6F459895789D}" srcOrd="1" destOrd="0" presId="urn:microsoft.com/office/officeart/2005/8/layout/list1"/>
    <dgm:cxn modelId="{24B0D085-CE67-447A-8ACF-DA3990EC13D4}" type="presParOf" srcId="{EE62EFFF-6693-4F44-8E0B-6BD8C1581EE0}" destId="{E0843C0D-57C1-4089-84AB-F754A02D4715}" srcOrd="9" destOrd="0" presId="urn:microsoft.com/office/officeart/2005/8/layout/list1"/>
    <dgm:cxn modelId="{8898FD9B-8CA6-4CE2-8B05-E3AA4E52C538}" type="presParOf" srcId="{EE62EFFF-6693-4F44-8E0B-6BD8C1581EE0}" destId="{80B0F9CF-055B-4AD0-93D1-8869C00E3C50}" srcOrd="10" destOrd="0" presId="urn:microsoft.com/office/officeart/2005/8/layout/list1"/>
    <dgm:cxn modelId="{0415548D-198E-4C51-9606-430A1F84CB6F}" type="presParOf" srcId="{EE62EFFF-6693-4F44-8E0B-6BD8C1581EE0}" destId="{486CB81F-3368-445E-B3D2-DF708DE05B7B}" srcOrd="11" destOrd="0" presId="urn:microsoft.com/office/officeart/2005/8/layout/list1"/>
    <dgm:cxn modelId="{3146FD66-38E4-4C15-A3F4-2EF1BE286469}" type="presParOf" srcId="{EE62EFFF-6693-4F44-8E0B-6BD8C1581EE0}" destId="{FEA6A549-97C0-4C67-918E-3A56CA86275C}" srcOrd="12" destOrd="0" presId="urn:microsoft.com/office/officeart/2005/8/layout/list1"/>
    <dgm:cxn modelId="{AF852A4D-A277-4C5F-BAE0-03DF7CCE8D25}" type="presParOf" srcId="{FEA6A549-97C0-4C67-918E-3A56CA86275C}" destId="{C5D8D72B-8C91-48F7-8BB7-26401201ECAF}" srcOrd="0" destOrd="0" presId="urn:microsoft.com/office/officeart/2005/8/layout/list1"/>
    <dgm:cxn modelId="{E044595B-40BA-4656-A17F-FAF243C637E4}" type="presParOf" srcId="{FEA6A549-97C0-4C67-918E-3A56CA86275C}" destId="{569EE7F8-C432-43B8-9631-77BFE00014A9}" srcOrd="1" destOrd="0" presId="urn:microsoft.com/office/officeart/2005/8/layout/list1"/>
    <dgm:cxn modelId="{6FBEB809-06FE-4787-983E-31F812136577}" type="presParOf" srcId="{EE62EFFF-6693-4F44-8E0B-6BD8C1581EE0}" destId="{2B633B5D-53AA-48BE-BD2B-C1867E15DA18}" srcOrd="13" destOrd="0" presId="urn:microsoft.com/office/officeart/2005/8/layout/list1"/>
    <dgm:cxn modelId="{4928C2D0-AAC0-4620-869B-DB91B07776E1}" type="presParOf" srcId="{EE62EFFF-6693-4F44-8E0B-6BD8C1581EE0}" destId="{5696195E-8FAC-431B-897E-24C46C228F2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648EA9-A0B3-4702-8661-F8CB0DC3618B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09BF052-7B1D-4BBD-8863-83F81A6671FE}">
      <dgm:prSet custT="1"/>
      <dgm:spPr/>
      <dgm:t>
        <a:bodyPr/>
        <a:lstStyle/>
        <a:p>
          <a:r>
            <a:rPr lang="tr-TR" sz="2000" b="1" dirty="0"/>
            <a:t>Cerrahi dışı tedavi</a:t>
          </a:r>
        </a:p>
        <a:p>
          <a:r>
            <a:rPr lang="tr-TR" sz="1800" dirty="0"/>
            <a:t>-Bol sıvı ve lifli gıdalar içeren diyet</a:t>
          </a:r>
        </a:p>
        <a:p>
          <a:pPr>
            <a:buFont typeface="Arial" panose="020B0604020202020204" pitchFamily="34" charset="0"/>
            <a:buChar char="•"/>
          </a:pPr>
          <a:r>
            <a:rPr lang="tr-TR" sz="1800" dirty="0"/>
            <a:t>-Sıcak su oturma banyoları</a:t>
          </a:r>
        </a:p>
        <a:p>
          <a:pPr>
            <a:buFont typeface="Arial" panose="020B0604020202020204" pitchFamily="34" charset="0"/>
            <a:buChar char="•"/>
          </a:pPr>
          <a:r>
            <a:rPr lang="tr-TR" sz="1800" dirty="0"/>
            <a:t>-</a:t>
          </a:r>
          <a:r>
            <a:rPr lang="tr-TR" sz="1800" dirty="0" err="1"/>
            <a:t>Laksatifler</a:t>
          </a:r>
          <a:r>
            <a:rPr lang="tr-TR" sz="1800" dirty="0"/>
            <a:t> </a:t>
          </a:r>
        </a:p>
        <a:p>
          <a:pPr>
            <a:buFont typeface="Arial" panose="020B0604020202020204" pitchFamily="34" charset="0"/>
            <a:buChar char="•"/>
          </a:pPr>
          <a:r>
            <a:rPr lang="tr-TR" sz="1800" dirty="0"/>
            <a:t>-</a:t>
          </a:r>
          <a:r>
            <a:rPr lang="tr-TR" sz="1800" dirty="0" err="1"/>
            <a:t>Topikal</a:t>
          </a:r>
          <a:r>
            <a:rPr lang="tr-TR" sz="1800" dirty="0"/>
            <a:t> kremler (</a:t>
          </a:r>
          <a:r>
            <a:rPr lang="tr-TR" sz="1800" dirty="0" err="1"/>
            <a:t>gliseril</a:t>
          </a:r>
          <a:r>
            <a:rPr lang="tr-TR" sz="1800" dirty="0"/>
            <a:t> </a:t>
          </a:r>
          <a:r>
            <a:rPr lang="tr-TR" sz="1800" dirty="0" err="1"/>
            <a:t>trinitrat</a:t>
          </a:r>
          <a:r>
            <a:rPr lang="tr-TR" sz="1800" dirty="0"/>
            <a:t>, </a:t>
          </a:r>
          <a:r>
            <a:rPr lang="tr-TR" sz="1800" dirty="0" err="1"/>
            <a:t>isosorbid</a:t>
          </a:r>
          <a:r>
            <a:rPr lang="tr-TR" sz="1800" dirty="0"/>
            <a:t> </a:t>
          </a:r>
          <a:r>
            <a:rPr lang="tr-TR" sz="1800" dirty="0" err="1"/>
            <a:t>dinitrat</a:t>
          </a:r>
          <a:r>
            <a:rPr lang="tr-TR" sz="1800" dirty="0"/>
            <a:t>, </a:t>
          </a:r>
          <a:r>
            <a:rPr lang="tr-TR" sz="1800" dirty="0" err="1"/>
            <a:t>topikal</a:t>
          </a:r>
          <a:r>
            <a:rPr lang="tr-TR" sz="1800" dirty="0"/>
            <a:t> </a:t>
          </a:r>
          <a:r>
            <a:rPr lang="tr-TR" sz="1800" dirty="0" err="1"/>
            <a:t>nifedipin</a:t>
          </a:r>
          <a:r>
            <a:rPr lang="tr-TR" sz="1800" dirty="0"/>
            <a:t>, </a:t>
          </a:r>
          <a:r>
            <a:rPr lang="tr-TR" sz="1800" dirty="0" err="1"/>
            <a:t>anestezik</a:t>
          </a:r>
          <a:r>
            <a:rPr lang="tr-TR" sz="1800" dirty="0"/>
            <a:t> pomat) </a:t>
          </a:r>
        </a:p>
        <a:p>
          <a:pPr>
            <a:buFont typeface="Arial" panose="020B0604020202020204" pitchFamily="34" charset="0"/>
            <a:buChar char="•"/>
          </a:pPr>
          <a:r>
            <a:rPr lang="tr-TR" sz="1800" dirty="0"/>
            <a:t>-</a:t>
          </a:r>
          <a:r>
            <a:rPr lang="tr-TR" sz="1800" dirty="0" err="1"/>
            <a:t>Botox</a:t>
          </a:r>
          <a:r>
            <a:rPr lang="tr-TR" sz="1800" dirty="0"/>
            <a:t> enjeksiyonu</a:t>
          </a:r>
          <a:endParaRPr lang="en-US" sz="1800" dirty="0"/>
        </a:p>
      </dgm:t>
    </dgm:pt>
    <dgm:pt modelId="{01959D58-59F2-490A-8DA0-35CF51CF38A4}" type="parTrans" cxnId="{5EFC2330-DE39-474B-88EC-88198C54F968}">
      <dgm:prSet/>
      <dgm:spPr/>
      <dgm:t>
        <a:bodyPr/>
        <a:lstStyle/>
        <a:p>
          <a:endParaRPr lang="en-US"/>
        </a:p>
      </dgm:t>
    </dgm:pt>
    <dgm:pt modelId="{DC11A7F1-262B-475F-9025-B61AA80A4BDA}" type="sibTrans" cxnId="{5EFC2330-DE39-474B-88EC-88198C54F96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BAE6AC3-37E6-43EE-A049-01D72231B124}">
      <dgm:prSet custT="1"/>
      <dgm:spPr/>
      <dgm:t>
        <a:bodyPr/>
        <a:lstStyle/>
        <a:p>
          <a:r>
            <a:rPr lang="tr-TR" sz="2000" b="1" dirty="0"/>
            <a:t>Cerrahi tedavi </a:t>
          </a:r>
        </a:p>
        <a:p>
          <a:r>
            <a:rPr lang="tr-TR" sz="1800" dirty="0"/>
            <a:t>-</a:t>
          </a:r>
          <a:r>
            <a:rPr lang="tr-TR" sz="1800" dirty="0" err="1"/>
            <a:t>Lateral</a:t>
          </a:r>
          <a:r>
            <a:rPr lang="tr-TR" sz="1800" dirty="0"/>
            <a:t> </a:t>
          </a:r>
          <a:r>
            <a:rPr lang="tr-TR" sz="1800" dirty="0" err="1"/>
            <a:t>internal</a:t>
          </a:r>
          <a:r>
            <a:rPr lang="tr-TR" sz="1800" dirty="0"/>
            <a:t> </a:t>
          </a:r>
          <a:r>
            <a:rPr lang="tr-TR" sz="1800" dirty="0" err="1"/>
            <a:t>sfinkterotomi</a:t>
          </a:r>
          <a:r>
            <a:rPr lang="tr-TR" sz="1800" dirty="0"/>
            <a:t> (LİS)</a:t>
          </a:r>
          <a:endParaRPr lang="en-US" sz="1800" dirty="0"/>
        </a:p>
      </dgm:t>
    </dgm:pt>
    <dgm:pt modelId="{0CBA4C74-7D44-4F66-934E-21043599D0D4}" type="parTrans" cxnId="{525C4FA9-98DA-474A-89EF-AC533F1AF27D}">
      <dgm:prSet/>
      <dgm:spPr/>
      <dgm:t>
        <a:bodyPr/>
        <a:lstStyle/>
        <a:p>
          <a:endParaRPr lang="en-US"/>
        </a:p>
      </dgm:t>
    </dgm:pt>
    <dgm:pt modelId="{79650626-6156-41C6-950E-05C80C864F7B}" type="sibTrans" cxnId="{525C4FA9-98DA-474A-89EF-AC533F1AF27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58E0D9C-979D-4001-B528-78DE36035317}" type="pres">
      <dgm:prSet presAssocID="{CC648EA9-A0B3-4702-8661-F8CB0DC3618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78BCA04-B2F8-408D-A78D-9F6AD3C332B2}" type="pres">
      <dgm:prSet presAssocID="{D09BF052-7B1D-4BBD-8863-83F81A6671FE}" presName="compositeNode" presStyleCnt="0">
        <dgm:presLayoutVars>
          <dgm:bulletEnabled val="1"/>
        </dgm:presLayoutVars>
      </dgm:prSet>
      <dgm:spPr/>
    </dgm:pt>
    <dgm:pt modelId="{13E93AFA-2A90-4344-9848-4308A0A84C76}" type="pres">
      <dgm:prSet presAssocID="{D09BF052-7B1D-4BBD-8863-83F81A6671FE}" presName="bgRect" presStyleLbl="bgAccFollowNode1" presStyleIdx="0" presStyleCnt="2" custLinFactNeighborX="-22" custLinFactNeighborY="-6732"/>
      <dgm:spPr/>
      <dgm:t>
        <a:bodyPr/>
        <a:lstStyle/>
        <a:p>
          <a:endParaRPr lang="tr-TR"/>
        </a:p>
      </dgm:t>
    </dgm:pt>
    <dgm:pt modelId="{B145AD63-AB7F-4C54-A123-38725C6DE16D}" type="pres">
      <dgm:prSet presAssocID="{DC11A7F1-262B-475F-9025-B61AA80A4BDA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2AB4D03A-ED54-4834-A79E-231A76EF3E1F}" type="pres">
      <dgm:prSet presAssocID="{D09BF052-7B1D-4BBD-8863-83F81A6671FE}" presName="bottomLine" presStyleLbl="alignNode1" presStyleIdx="1" presStyleCnt="4">
        <dgm:presLayoutVars/>
      </dgm:prSet>
      <dgm:spPr/>
    </dgm:pt>
    <dgm:pt modelId="{8ABB0522-08B8-4402-B168-5473C6FD5308}" type="pres">
      <dgm:prSet presAssocID="{D09BF052-7B1D-4BBD-8863-83F81A6671FE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628F6D-8605-4861-A4B3-9B8EE52FE4EC}" type="pres">
      <dgm:prSet presAssocID="{DC11A7F1-262B-475F-9025-B61AA80A4BDA}" presName="sibTrans" presStyleCnt="0"/>
      <dgm:spPr/>
    </dgm:pt>
    <dgm:pt modelId="{E9D7D344-1E39-49C1-8E06-5752DD5CE640}" type="pres">
      <dgm:prSet presAssocID="{8BAE6AC3-37E6-43EE-A049-01D72231B124}" presName="compositeNode" presStyleCnt="0">
        <dgm:presLayoutVars>
          <dgm:bulletEnabled val="1"/>
        </dgm:presLayoutVars>
      </dgm:prSet>
      <dgm:spPr/>
    </dgm:pt>
    <dgm:pt modelId="{026AAAE2-654F-4020-969F-CA0532645BD3}" type="pres">
      <dgm:prSet presAssocID="{8BAE6AC3-37E6-43EE-A049-01D72231B124}" presName="bgRect" presStyleLbl="bgAccFollowNode1" presStyleIdx="1" presStyleCnt="2" custLinFactNeighborY="1671"/>
      <dgm:spPr/>
      <dgm:t>
        <a:bodyPr/>
        <a:lstStyle/>
        <a:p>
          <a:endParaRPr lang="tr-TR"/>
        </a:p>
      </dgm:t>
    </dgm:pt>
    <dgm:pt modelId="{FD53B3F4-4998-4CA3-831D-E6AC3209350C}" type="pres">
      <dgm:prSet presAssocID="{79650626-6156-41C6-950E-05C80C864F7B}" presName="sibTransNodeCircle" presStyleLbl="alignNode1" presStyleIdx="2" presStyleCnt="4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77DD4388-8181-43AB-A315-1786BE2CE86E}" type="pres">
      <dgm:prSet presAssocID="{8BAE6AC3-37E6-43EE-A049-01D72231B124}" presName="bottomLine" presStyleLbl="alignNode1" presStyleIdx="3" presStyleCnt="4">
        <dgm:presLayoutVars/>
      </dgm:prSet>
      <dgm:spPr/>
    </dgm:pt>
    <dgm:pt modelId="{A38052DA-26EC-4AAD-8425-AF387F0E299E}" type="pres">
      <dgm:prSet presAssocID="{8BAE6AC3-37E6-43EE-A049-01D72231B124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D7BAAE-44F3-43E5-B344-3DD80B01C728}" type="presOf" srcId="{CC648EA9-A0B3-4702-8661-F8CB0DC3618B}" destId="{958E0D9C-979D-4001-B528-78DE36035317}" srcOrd="0" destOrd="0" presId="urn:microsoft.com/office/officeart/2016/7/layout/BasicLinearProcessNumbered"/>
    <dgm:cxn modelId="{F8C5944C-600C-4A13-B12D-B152CB573642}" type="presOf" srcId="{79650626-6156-41C6-950E-05C80C864F7B}" destId="{FD53B3F4-4998-4CA3-831D-E6AC3209350C}" srcOrd="0" destOrd="0" presId="urn:microsoft.com/office/officeart/2016/7/layout/BasicLinearProcessNumbered"/>
    <dgm:cxn modelId="{CB1443DD-5FA2-4E98-A734-866249E07C61}" type="presOf" srcId="{8BAE6AC3-37E6-43EE-A049-01D72231B124}" destId="{026AAAE2-654F-4020-969F-CA0532645BD3}" srcOrd="0" destOrd="0" presId="urn:microsoft.com/office/officeart/2016/7/layout/BasicLinearProcessNumbered"/>
    <dgm:cxn modelId="{E631EC10-7AA7-43E9-AB4B-81FABD1EBACE}" type="presOf" srcId="{DC11A7F1-262B-475F-9025-B61AA80A4BDA}" destId="{B145AD63-AB7F-4C54-A123-38725C6DE16D}" srcOrd="0" destOrd="0" presId="urn:microsoft.com/office/officeart/2016/7/layout/BasicLinearProcessNumbered"/>
    <dgm:cxn modelId="{394BF289-E313-4162-9513-A8417DD6CA07}" type="presOf" srcId="{D09BF052-7B1D-4BBD-8863-83F81A6671FE}" destId="{13E93AFA-2A90-4344-9848-4308A0A84C76}" srcOrd="0" destOrd="0" presId="urn:microsoft.com/office/officeart/2016/7/layout/BasicLinearProcessNumbered"/>
    <dgm:cxn modelId="{7149D89C-1975-4176-8CFB-27A72D8E2755}" type="presOf" srcId="{D09BF052-7B1D-4BBD-8863-83F81A6671FE}" destId="{8ABB0522-08B8-4402-B168-5473C6FD5308}" srcOrd="1" destOrd="0" presId="urn:microsoft.com/office/officeart/2016/7/layout/BasicLinearProcessNumbered"/>
    <dgm:cxn modelId="{5EFC2330-DE39-474B-88EC-88198C54F968}" srcId="{CC648EA9-A0B3-4702-8661-F8CB0DC3618B}" destId="{D09BF052-7B1D-4BBD-8863-83F81A6671FE}" srcOrd="0" destOrd="0" parTransId="{01959D58-59F2-490A-8DA0-35CF51CF38A4}" sibTransId="{DC11A7F1-262B-475F-9025-B61AA80A4BDA}"/>
    <dgm:cxn modelId="{525C4FA9-98DA-474A-89EF-AC533F1AF27D}" srcId="{CC648EA9-A0B3-4702-8661-F8CB0DC3618B}" destId="{8BAE6AC3-37E6-43EE-A049-01D72231B124}" srcOrd="1" destOrd="0" parTransId="{0CBA4C74-7D44-4F66-934E-21043599D0D4}" sibTransId="{79650626-6156-41C6-950E-05C80C864F7B}"/>
    <dgm:cxn modelId="{7BB90725-A2E3-4305-83C7-C821007FD475}" type="presOf" srcId="{8BAE6AC3-37E6-43EE-A049-01D72231B124}" destId="{A38052DA-26EC-4AAD-8425-AF387F0E299E}" srcOrd="1" destOrd="0" presId="urn:microsoft.com/office/officeart/2016/7/layout/BasicLinearProcessNumbered"/>
    <dgm:cxn modelId="{574B06E2-79B4-4474-B378-D536079A2128}" type="presParOf" srcId="{958E0D9C-979D-4001-B528-78DE36035317}" destId="{278BCA04-B2F8-408D-A78D-9F6AD3C332B2}" srcOrd="0" destOrd="0" presId="urn:microsoft.com/office/officeart/2016/7/layout/BasicLinearProcessNumbered"/>
    <dgm:cxn modelId="{F2FA99FE-CBF7-4B38-9676-67D609DF5602}" type="presParOf" srcId="{278BCA04-B2F8-408D-A78D-9F6AD3C332B2}" destId="{13E93AFA-2A90-4344-9848-4308A0A84C76}" srcOrd="0" destOrd="0" presId="urn:microsoft.com/office/officeart/2016/7/layout/BasicLinearProcessNumbered"/>
    <dgm:cxn modelId="{B9A4CE16-9643-45D4-85FA-9CEDD03DFC20}" type="presParOf" srcId="{278BCA04-B2F8-408D-A78D-9F6AD3C332B2}" destId="{B145AD63-AB7F-4C54-A123-38725C6DE16D}" srcOrd="1" destOrd="0" presId="urn:microsoft.com/office/officeart/2016/7/layout/BasicLinearProcessNumbered"/>
    <dgm:cxn modelId="{AFC9A355-2982-4269-A204-E601CC3239BA}" type="presParOf" srcId="{278BCA04-B2F8-408D-A78D-9F6AD3C332B2}" destId="{2AB4D03A-ED54-4834-A79E-231A76EF3E1F}" srcOrd="2" destOrd="0" presId="urn:microsoft.com/office/officeart/2016/7/layout/BasicLinearProcessNumbered"/>
    <dgm:cxn modelId="{2311B64A-F235-4A11-AB83-AF2F55841A69}" type="presParOf" srcId="{278BCA04-B2F8-408D-A78D-9F6AD3C332B2}" destId="{8ABB0522-08B8-4402-B168-5473C6FD5308}" srcOrd="3" destOrd="0" presId="urn:microsoft.com/office/officeart/2016/7/layout/BasicLinearProcessNumbered"/>
    <dgm:cxn modelId="{4C242734-A660-4C29-B596-E37BA1368BE7}" type="presParOf" srcId="{958E0D9C-979D-4001-B528-78DE36035317}" destId="{F1628F6D-8605-4861-A4B3-9B8EE52FE4EC}" srcOrd="1" destOrd="0" presId="urn:microsoft.com/office/officeart/2016/7/layout/BasicLinearProcessNumbered"/>
    <dgm:cxn modelId="{DF7A949D-BC34-4469-90C9-ED6FDEB40410}" type="presParOf" srcId="{958E0D9C-979D-4001-B528-78DE36035317}" destId="{E9D7D344-1E39-49C1-8E06-5752DD5CE640}" srcOrd="2" destOrd="0" presId="urn:microsoft.com/office/officeart/2016/7/layout/BasicLinearProcessNumbered"/>
    <dgm:cxn modelId="{E422590D-B4B4-453B-B6FB-FCF6EAE3121B}" type="presParOf" srcId="{E9D7D344-1E39-49C1-8E06-5752DD5CE640}" destId="{026AAAE2-654F-4020-969F-CA0532645BD3}" srcOrd="0" destOrd="0" presId="urn:microsoft.com/office/officeart/2016/7/layout/BasicLinearProcessNumbered"/>
    <dgm:cxn modelId="{DFEDD9DE-A439-4967-BE09-2A6FF74C895C}" type="presParOf" srcId="{E9D7D344-1E39-49C1-8E06-5752DD5CE640}" destId="{FD53B3F4-4998-4CA3-831D-E6AC3209350C}" srcOrd="1" destOrd="0" presId="urn:microsoft.com/office/officeart/2016/7/layout/BasicLinearProcessNumbered"/>
    <dgm:cxn modelId="{BF7B6F79-ADC5-4564-8D99-F106D7299A4B}" type="presParOf" srcId="{E9D7D344-1E39-49C1-8E06-5752DD5CE640}" destId="{77DD4388-8181-43AB-A315-1786BE2CE86E}" srcOrd="2" destOrd="0" presId="urn:microsoft.com/office/officeart/2016/7/layout/BasicLinearProcessNumbered"/>
    <dgm:cxn modelId="{0DF0909D-DF2E-4849-AB40-4B4B62D0F6A1}" type="presParOf" srcId="{E9D7D344-1E39-49C1-8E06-5752DD5CE640}" destId="{A38052DA-26EC-4AAD-8425-AF387F0E299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648EA9-A0B3-4702-8661-F8CB0DC3618B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09BF052-7B1D-4BBD-8863-83F81A6671FE}">
      <dgm:prSet custT="1"/>
      <dgm:spPr/>
      <dgm:t>
        <a:bodyPr/>
        <a:lstStyle/>
        <a:p>
          <a:r>
            <a:rPr lang="tr-TR" sz="2000" b="1" dirty="0"/>
            <a:t>Tıbbi tedavi</a:t>
          </a:r>
        </a:p>
        <a:p>
          <a:r>
            <a:rPr lang="tr-TR" sz="2000" dirty="0"/>
            <a:t>-Bol sıvı ve lifli gıdalar</a:t>
          </a:r>
        </a:p>
        <a:p>
          <a:r>
            <a:rPr lang="tr-TR" sz="2000" dirty="0"/>
            <a:t>-Sıcak su oturma banyosu</a:t>
          </a:r>
        </a:p>
        <a:p>
          <a:r>
            <a:rPr lang="tr-TR" sz="2000" dirty="0"/>
            <a:t>-Lokal analjezik, </a:t>
          </a:r>
          <a:r>
            <a:rPr lang="tr-TR" sz="2000" dirty="0" err="1"/>
            <a:t>steroidli</a:t>
          </a:r>
          <a:r>
            <a:rPr lang="tr-TR" sz="2000" dirty="0"/>
            <a:t> kremler</a:t>
          </a:r>
        </a:p>
        <a:p>
          <a:r>
            <a:rPr lang="tr-TR" sz="2000" dirty="0"/>
            <a:t>-</a:t>
          </a:r>
          <a:r>
            <a:rPr lang="tr-TR" sz="2000" dirty="0" err="1"/>
            <a:t>Venöz</a:t>
          </a:r>
          <a:r>
            <a:rPr lang="tr-TR" sz="2000" dirty="0"/>
            <a:t> düzenleyici ilaçlar</a:t>
          </a:r>
          <a:endParaRPr lang="en-US" sz="2000" dirty="0"/>
        </a:p>
      </dgm:t>
    </dgm:pt>
    <dgm:pt modelId="{01959D58-59F2-490A-8DA0-35CF51CF38A4}" type="parTrans" cxnId="{5EFC2330-DE39-474B-88EC-88198C54F968}">
      <dgm:prSet/>
      <dgm:spPr/>
      <dgm:t>
        <a:bodyPr/>
        <a:lstStyle/>
        <a:p>
          <a:endParaRPr lang="en-US"/>
        </a:p>
      </dgm:t>
    </dgm:pt>
    <dgm:pt modelId="{DC11A7F1-262B-475F-9025-B61AA80A4BDA}" type="sibTrans" cxnId="{5EFC2330-DE39-474B-88EC-88198C54F96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BAE6AC3-37E6-43EE-A049-01D72231B124}">
      <dgm:prSet custT="1"/>
      <dgm:spPr/>
      <dgm:t>
        <a:bodyPr/>
        <a:lstStyle/>
        <a:p>
          <a:r>
            <a:rPr lang="tr-TR" sz="2000" b="1" dirty="0"/>
            <a:t>Cerrahi dışı tedavi </a:t>
          </a:r>
        </a:p>
        <a:p>
          <a:r>
            <a:rPr lang="tr-TR" sz="2000" dirty="0"/>
            <a:t>-</a:t>
          </a:r>
          <a:r>
            <a:rPr lang="tr-TR" sz="2000" dirty="0" err="1"/>
            <a:t>Band</a:t>
          </a:r>
          <a:r>
            <a:rPr lang="tr-TR" sz="2000" dirty="0"/>
            <a:t> </a:t>
          </a:r>
          <a:r>
            <a:rPr lang="tr-TR" sz="2000" dirty="0" err="1"/>
            <a:t>ligasyonu</a:t>
          </a:r>
          <a:endParaRPr lang="tr-TR" sz="2000" dirty="0"/>
        </a:p>
        <a:p>
          <a:r>
            <a:rPr lang="tr-TR" sz="2000" dirty="0"/>
            <a:t>-</a:t>
          </a:r>
          <a:r>
            <a:rPr lang="tr-TR" sz="2000" dirty="0" err="1"/>
            <a:t>Skleroterapi</a:t>
          </a:r>
          <a:endParaRPr lang="tr-TR" sz="2000" dirty="0"/>
        </a:p>
        <a:p>
          <a:r>
            <a:rPr lang="tr-TR" sz="2000" dirty="0"/>
            <a:t>-</a:t>
          </a:r>
          <a:r>
            <a:rPr lang="tr-TR" sz="2000" dirty="0" err="1"/>
            <a:t>İnfrared</a:t>
          </a:r>
          <a:r>
            <a:rPr lang="tr-TR" sz="2000" dirty="0"/>
            <a:t> </a:t>
          </a:r>
          <a:r>
            <a:rPr lang="tr-TR" sz="2000" dirty="0" err="1"/>
            <a:t>fotokoagülasyon</a:t>
          </a:r>
          <a:endParaRPr lang="tr-TR" sz="2000" dirty="0"/>
        </a:p>
        <a:p>
          <a:r>
            <a:rPr lang="tr-TR" sz="2000" dirty="0"/>
            <a:t>-</a:t>
          </a:r>
          <a:r>
            <a:rPr lang="tr-TR" sz="2000" dirty="0" err="1"/>
            <a:t>Krioterapi</a:t>
          </a:r>
          <a:r>
            <a:rPr lang="tr-TR" sz="2000" dirty="0"/>
            <a:t>, </a:t>
          </a:r>
          <a:r>
            <a:rPr lang="tr-TR" sz="2000" dirty="0" err="1"/>
            <a:t>bipolar</a:t>
          </a:r>
          <a:r>
            <a:rPr lang="tr-TR" sz="2000" dirty="0"/>
            <a:t> </a:t>
          </a:r>
          <a:r>
            <a:rPr lang="tr-TR" sz="2000" dirty="0" err="1"/>
            <a:t>diyatermi</a:t>
          </a:r>
          <a:r>
            <a:rPr lang="tr-TR" sz="2000" dirty="0"/>
            <a:t>, doğru akım tedavisi</a:t>
          </a:r>
          <a:endParaRPr lang="en-US" sz="2000" dirty="0"/>
        </a:p>
      </dgm:t>
    </dgm:pt>
    <dgm:pt modelId="{0CBA4C74-7D44-4F66-934E-21043599D0D4}" type="parTrans" cxnId="{525C4FA9-98DA-474A-89EF-AC533F1AF27D}">
      <dgm:prSet/>
      <dgm:spPr/>
      <dgm:t>
        <a:bodyPr/>
        <a:lstStyle/>
        <a:p>
          <a:endParaRPr lang="en-US"/>
        </a:p>
      </dgm:t>
    </dgm:pt>
    <dgm:pt modelId="{79650626-6156-41C6-950E-05C80C864F7B}" type="sibTrans" cxnId="{525C4FA9-98DA-474A-89EF-AC533F1AF27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C8EBCF7-E0BC-440E-8F7D-FF7C48D18BC8}">
      <dgm:prSet custT="1"/>
      <dgm:spPr/>
      <dgm:t>
        <a:bodyPr/>
        <a:lstStyle/>
        <a:p>
          <a:r>
            <a:rPr lang="tr-TR" sz="2000" b="1" dirty="0"/>
            <a:t>Cerrahi tedavi</a:t>
          </a:r>
        </a:p>
        <a:p>
          <a:r>
            <a:rPr lang="tr-TR" sz="2000" dirty="0"/>
            <a:t>-</a:t>
          </a:r>
          <a:r>
            <a:rPr lang="tr-TR" sz="2000" dirty="0" err="1"/>
            <a:t>Hemoroid</a:t>
          </a:r>
          <a:r>
            <a:rPr lang="tr-TR" sz="2000" dirty="0"/>
            <a:t> </a:t>
          </a:r>
          <a:r>
            <a:rPr lang="tr-TR" sz="2000" dirty="0" err="1"/>
            <a:t>eksizyonu</a:t>
          </a:r>
          <a:r>
            <a:rPr lang="tr-TR" sz="2000" dirty="0"/>
            <a:t> veya </a:t>
          </a:r>
          <a:r>
            <a:rPr lang="tr-TR" sz="2000" dirty="0" err="1"/>
            <a:t>sütür</a:t>
          </a:r>
          <a:endParaRPr lang="tr-TR" sz="2000" dirty="0"/>
        </a:p>
        <a:p>
          <a:r>
            <a:rPr lang="tr-TR" sz="2000" dirty="0"/>
            <a:t>-</a:t>
          </a:r>
          <a:r>
            <a:rPr lang="tr-TR" sz="2000" dirty="0" err="1"/>
            <a:t>Hemoroidektomi</a:t>
          </a:r>
          <a:r>
            <a:rPr lang="tr-TR" sz="2000" dirty="0"/>
            <a:t>, </a:t>
          </a:r>
          <a:r>
            <a:rPr lang="tr-TR" sz="2000" dirty="0" err="1"/>
            <a:t>hemoroidopeksi</a:t>
          </a:r>
          <a:endParaRPr lang="en-US" sz="2000" dirty="0"/>
        </a:p>
      </dgm:t>
    </dgm:pt>
    <dgm:pt modelId="{5B4D09B2-270C-4DDF-A25C-3C5D9561A25C}" type="parTrans" cxnId="{3B44169F-18C4-4D41-A22C-86FB4FFF28E0}">
      <dgm:prSet/>
      <dgm:spPr/>
      <dgm:t>
        <a:bodyPr/>
        <a:lstStyle/>
        <a:p>
          <a:endParaRPr lang="en-US"/>
        </a:p>
      </dgm:t>
    </dgm:pt>
    <dgm:pt modelId="{BB5B49C1-5A41-4784-8209-6005CE3E8924}" type="sibTrans" cxnId="{3B44169F-18C4-4D41-A22C-86FB4FFF28E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58E0D9C-979D-4001-B528-78DE36035317}" type="pres">
      <dgm:prSet presAssocID="{CC648EA9-A0B3-4702-8661-F8CB0DC3618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78BCA04-B2F8-408D-A78D-9F6AD3C332B2}" type="pres">
      <dgm:prSet presAssocID="{D09BF052-7B1D-4BBD-8863-83F81A6671FE}" presName="compositeNode" presStyleCnt="0">
        <dgm:presLayoutVars>
          <dgm:bulletEnabled val="1"/>
        </dgm:presLayoutVars>
      </dgm:prSet>
      <dgm:spPr/>
    </dgm:pt>
    <dgm:pt modelId="{13E93AFA-2A90-4344-9848-4308A0A84C76}" type="pres">
      <dgm:prSet presAssocID="{D09BF052-7B1D-4BBD-8863-83F81A6671FE}" presName="bgRect" presStyleLbl="bgAccFollowNode1" presStyleIdx="0" presStyleCnt="3" custScaleY="103750" custLinFactNeighborX="5" custLinFactNeighborY="2023"/>
      <dgm:spPr/>
      <dgm:t>
        <a:bodyPr/>
        <a:lstStyle/>
        <a:p>
          <a:endParaRPr lang="tr-TR"/>
        </a:p>
      </dgm:t>
    </dgm:pt>
    <dgm:pt modelId="{B145AD63-AB7F-4C54-A123-38725C6DE16D}" type="pres">
      <dgm:prSet presAssocID="{DC11A7F1-262B-475F-9025-B61AA80A4BDA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2AB4D03A-ED54-4834-A79E-231A76EF3E1F}" type="pres">
      <dgm:prSet presAssocID="{D09BF052-7B1D-4BBD-8863-83F81A6671FE}" presName="bottomLine" presStyleLbl="alignNode1" presStyleIdx="1" presStyleCnt="6">
        <dgm:presLayoutVars/>
      </dgm:prSet>
      <dgm:spPr/>
    </dgm:pt>
    <dgm:pt modelId="{8ABB0522-08B8-4402-B168-5473C6FD5308}" type="pres">
      <dgm:prSet presAssocID="{D09BF052-7B1D-4BBD-8863-83F81A6671FE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628F6D-8605-4861-A4B3-9B8EE52FE4EC}" type="pres">
      <dgm:prSet presAssocID="{DC11A7F1-262B-475F-9025-B61AA80A4BDA}" presName="sibTrans" presStyleCnt="0"/>
      <dgm:spPr/>
    </dgm:pt>
    <dgm:pt modelId="{E9D7D344-1E39-49C1-8E06-5752DD5CE640}" type="pres">
      <dgm:prSet presAssocID="{8BAE6AC3-37E6-43EE-A049-01D72231B124}" presName="compositeNode" presStyleCnt="0">
        <dgm:presLayoutVars>
          <dgm:bulletEnabled val="1"/>
        </dgm:presLayoutVars>
      </dgm:prSet>
      <dgm:spPr/>
    </dgm:pt>
    <dgm:pt modelId="{026AAAE2-654F-4020-969F-CA0532645BD3}" type="pres">
      <dgm:prSet presAssocID="{8BAE6AC3-37E6-43EE-A049-01D72231B124}" presName="bgRect" presStyleLbl="bgAccFollowNode1" presStyleIdx="1" presStyleCnt="3" custScaleY="103750" custLinFactNeighborY="1671"/>
      <dgm:spPr/>
      <dgm:t>
        <a:bodyPr/>
        <a:lstStyle/>
        <a:p>
          <a:endParaRPr lang="tr-TR"/>
        </a:p>
      </dgm:t>
    </dgm:pt>
    <dgm:pt modelId="{FD53B3F4-4998-4CA3-831D-E6AC3209350C}" type="pres">
      <dgm:prSet presAssocID="{79650626-6156-41C6-950E-05C80C864F7B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77DD4388-8181-43AB-A315-1786BE2CE86E}" type="pres">
      <dgm:prSet presAssocID="{8BAE6AC3-37E6-43EE-A049-01D72231B124}" presName="bottomLine" presStyleLbl="alignNode1" presStyleIdx="3" presStyleCnt="6" custScaleY="2000000">
        <dgm:presLayoutVars/>
      </dgm:prSet>
      <dgm:spPr/>
    </dgm:pt>
    <dgm:pt modelId="{A38052DA-26EC-4AAD-8425-AF387F0E299E}" type="pres">
      <dgm:prSet presAssocID="{8BAE6AC3-37E6-43EE-A049-01D72231B124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F8C66E-EE79-465C-9859-378211EE97B0}" type="pres">
      <dgm:prSet presAssocID="{79650626-6156-41C6-950E-05C80C864F7B}" presName="sibTrans" presStyleCnt="0"/>
      <dgm:spPr/>
    </dgm:pt>
    <dgm:pt modelId="{73E95F64-EAFA-442B-8108-E2E5B452BDCA}" type="pres">
      <dgm:prSet presAssocID="{3C8EBCF7-E0BC-440E-8F7D-FF7C48D18BC8}" presName="compositeNode" presStyleCnt="0">
        <dgm:presLayoutVars>
          <dgm:bulletEnabled val="1"/>
        </dgm:presLayoutVars>
      </dgm:prSet>
      <dgm:spPr/>
    </dgm:pt>
    <dgm:pt modelId="{8CDD5E14-9CC9-46EC-AA31-BEEB0F5F020E}" type="pres">
      <dgm:prSet presAssocID="{3C8EBCF7-E0BC-440E-8F7D-FF7C48D18BC8}" presName="bgRect" presStyleLbl="bgAccFollowNode1" presStyleIdx="2" presStyleCnt="3" custScaleY="103750"/>
      <dgm:spPr/>
      <dgm:t>
        <a:bodyPr/>
        <a:lstStyle/>
        <a:p>
          <a:endParaRPr lang="tr-TR"/>
        </a:p>
      </dgm:t>
    </dgm:pt>
    <dgm:pt modelId="{628846C6-ECC5-4B3F-860B-595F68024660}" type="pres">
      <dgm:prSet presAssocID="{BB5B49C1-5A41-4784-8209-6005CE3E8924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911984E3-1050-430C-B10D-78DF482E5601}" type="pres">
      <dgm:prSet presAssocID="{3C8EBCF7-E0BC-440E-8F7D-FF7C48D18BC8}" presName="bottomLine" presStyleLbl="alignNode1" presStyleIdx="5" presStyleCnt="6">
        <dgm:presLayoutVars/>
      </dgm:prSet>
      <dgm:spPr/>
    </dgm:pt>
    <dgm:pt modelId="{42E74450-BC40-439D-B600-25311A791569}" type="pres">
      <dgm:prSet presAssocID="{3C8EBCF7-E0BC-440E-8F7D-FF7C48D18BC8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D7BAAE-44F3-43E5-B344-3DD80B01C728}" type="presOf" srcId="{CC648EA9-A0B3-4702-8661-F8CB0DC3618B}" destId="{958E0D9C-979D-4001-B528-78DE36035317}" srcOrd="0" destOrd="0" presId="urn:microsoft.com/office/officeart/2016/7/layout/BasicLinearProcessNumbered"/>
    <dgm:cxn modelId="{3B44169F-18C4-4D41-A22C-86FB4FFF28E0}" srcId="{CC648EA9-A0B3-4702-8661-F8CB0DC3618B}" destId="{3C8EBCF7-E0BC-440E-8F7D-FF7C48D18BC8}" srcOrd="2" destOrd="0" parTransId="{5B4D09B2-270C-4DDF-A25C-3C5D9561A25C}" sibTransId="{BB5B49C1-5A41-4784-8209-6005CE3E8924}"/>
    <dgm:cxn modelId="{F8C5944C-600C-4A13-B12D-B152CB573642}" type="presOf" srcId="{79650626-6156-41C6-950E-05C80C864F7B}" destId="{FD53B3F4-4998-4CA3-831D-E6AC3209350C}" srcOrd="0" destOrd="0" presId="urn:microsoft.com/office/officeart/2016/7/layout/BasicLinearProcessNumbered"/>
    <dgm:cxn modelId="{CB1443DD-5FA2-4E98-A734-866249E07C61}" type="presOf" srcId="{8BAE6AC3-37E6-43EE-A049-01D72231B124}" destId="{026AAAE2-654F-4020-969F-CA0532645BD3}" srcOrd="0" destOrd="0" presId="urn:microsoft.com/office/officeart/2016/7/layout/BasicLinearProcessNumbered"/>
    <dgm:cxn modelId="{E631EC10-7AA7-43E9-AB4B-81FABD1EBACE}" type="presOf" srcId="{DC11A7F1-262B-475F-9025-B61AA80A4BDA}" destId="{B145AD63-AB7F-4C54-A123-38725C6DE16D}" srcOrd="0" destOrd="0" presId="urn:microsoft.com/office/officeart/2016/7/layout/BasicLinearProcessNumbered"/>
    <dgm:cxn modelId="{9CC474BC-8B99-49AC-8D35-445DF1887A74}" type="presOf" srcId="{3C8EBCF7-E0BC-440E-8F7D-FF7C48D18BC8}" destId="{42E74450-BC40-439D-B600-25311A791569}" srcOrd="1" destOrd="0" presId="urn:microsoft.com/office/officeart/2016/7/layout/BasicLinearProcessNumbered"/>
    <dgm:cxn modelId="{394BF289-E313-4162-9513-A8417DD6CA07}" type="presOf" srcId="{D09BF052-7B1D-4BBD-8863-83F81A6671FE}" destId="{13E93AFA-2A90-4344-9848-4308A0A84C76}" srcOrd="0" destOrd="0" presId="urn:microsoft.com/office/officeart/2016/7/layout/BasicLinearProcessNumbered"/>
    <dgm:cxn modelId="{03EBD09F-6BDA-429B-8599-7BB72D0EDFF9}" type="presOf" srcId="{3C8EBCF7-E0BC-440E-8F7D-FF7C48D18BC8}" destId="{8CDD5E14-9CC9-46EC-AA31-BEEB0F5F020E}" srcOrd="0" destOrd="0" presId="urn:microsoft.com/office/officeart/2016/7/layout/BasicLinearProcessNumbered"/>
    <dgm:cxn modelId="{7149D89C-1975-4176-8CFB-27A72D8E2755}" type="presOf" srcId="{D09BF052-7B1D-4BBD-8863-83F81A6671FE}" destId="{8ABB0522-08B8-4402-B168-5473C6FD5308}" srcOrd="1" destOrd="0" presId="urn:microsoft.com/office/officeart/2016/7/layout/BasicLinearProcessNumbered"/>
    <dgm:cxn modelId="{5EFC2330-DE39-474B-88EC-88198C54F968}" srcId="{CC648EA9-A0B3-4702-8661-F8CB0DC3618B}" destId="{D09BF052-7B1D-4BBD-8863-83F81A6671FE}" srcOrd="0" destOrd="0" parTransId="{01959D58-59F2-490A-8DA0-35CF51CF38A4}" sibTransId="{DC11A7F1-262B-475F-9025-B61AA80A4BDA}"/>
    <dgm:cxn modelId="{525C4FA9-98DA-474A-89EF-AC533F1AF27D}" srcId="{CC648EA9-A0B3-4702-8661-F8CB0DC3618B}" destId="{8BAE6AC3-37E6-43EE-A049-01D72231B124}" srcOrd="1" destOrd="0" parTransId="{0CBA4C74-7D44-4F66-934E-21043599D0D4}" sibTransId="{79650626-6156-41C6-950E-05C80C864F7B}"/>
    <dgm:cxn modelId="{7BB90725-A2E3-4305-83C7-C821007FD475}" type="presOf" srcId="{8BAE6AC3-37E6-43EE-A049-01D72231B124}" destId="{A38052DA-26EC-4AAD-8425-AF387F0E299E}" srcOrd="1" destOrd="0" presId="urn:microsoft.com/office/officeart/2016/7/layout/BasicLinearProcessNumbered"/>
    <dgm:cxn modelId="{2BCA4DC9-B463-4B5E-9B3E-C196213084D5}" type="presOf" srcId="{BB5B49C1-5A41-4784-8209-6005CE3E8924}" destId="{628846C6-ECC5-4B3F-860B-595F68024660}" srcOrd="0" destOrd="0" presId="urn:microsoft.com/office/officeart/2016/7/layout/BasicLinearProcessNumbered"/>
    <dgm:cxn modelId="{574B06E2-79B4-4474-B378-D536079A2128}" type="presParOf" srcId="{958E0D9C-979D-4001-B528-78DE36035317}" destId="{278BCA04-B2F8-408D-A78D-9F6AD3C332B2}" srcOrd="0" destOrd="0" presId="urn:microsoft.com/office/officeart/2016/7/layout/BasicLinearProcessNumbered"/>
    <dgm:cxn modelId="{F2FA99FE-CBF7-4B38-9676-67D609DF5602}" type="presParOf" srcId="{278BCA04-B2F8-408D-A78D-9F6AD3C332B2}" destId="{13E93AFA-2A90-4344-9848-4308A0A84C76}" srcOrd="0" destOrd="0" presId="urn:microsoft.com/office/officeart/2016/7/layout/BasicLinearProcessNumbered"/>
    <dgm:cxn modelId="{B9A4CE16-9643-45D4-85FA-9CEDD03DFC20}" type="presParOf" srcId="{278BCA04-B2F8-408D-A78D-9F6AD3C332B2}" destId="{B145AD63-AB7F-4C54-A123-38725C6DE16D}" srcOrd="1" destOrd="0" presId="urn:microsoft.com/office/officeart/2016/7/layout/BasicLinearProcessNumbered"/>
    <dgm:cxn modelId="{AFC9A355-2982-4269-A204-E601CC3239BA}" type="presParOf" srcId="{278BCA04-B2F8-408D-A78D-9F6AD3C332B2}" destId="{2AB4D03A-ED54-4834-A79E-231A76EF3E1F}" srcOrd="2" destOrd="0" presId="urn:microsoft.com/office/officeart/2016/7/layout/BasicLinearProcessNumbered"/>
    <dgm:cxn modelId="{2311B64A-F235-4A11-AB83-AF2F55841A69}" type="presParOf" srcId="{278BCA04-B2F8-408D-A78D-9F6AD3C332B2}" destId="{8ABB0522-08B8-4402-B168-5473C6FD5308}" srcOrd="3" destOrd="0" presId="urn:microsoft.com/office/officeart/2016/7/layout/BasicLinearProcessNumbered"/>
    <dgm:cxn modelId="{4C242734-A660-4C29-B596-E37BA1368BE7}" type="presParOf" srcId="{958E0D9C-979D-4001-B528-78DE36035317}" destId="{F1628F6D-8605-4861-A4B3-9B8EE52FE4EC}" srcOrd="1" destOrd="0" presId="urn:microsoft.com/office/officeart/2016/7/layout/BasicLinearProcessNumbered"/>
    <dgm:cxn modelId="{DF7A949D-BC34-4469-90C9-ED6FDEB40410}" type="presParOf" srcId="{958E0D9C-979D-4001-B528-78DE36035317}" destId="{E9D7D344-1E39-49C1-8E06-5752DD5CE640}" srcOrd="2" destOrd="0" presId="urn:microsoft.com/office/officeart/2016/7/layout/BasicLinearProcessNumbered"/>
    <dgm:cxn modelId="{E422590D-B4B4-453B-B6FB-FCF6EAE3121B}" type="presParOf" srcId="{E9D7D344-1E39-49C1-8E06-5752DD5CE640}" destId="{026AAAE2-654F-4020-969F-CA0532645BD3}" srcOrd="0" destOrd="0" presId="urn:microsoft.com/office/officeart/2016/7/layout/BasicLinearProcessNumbered"/>
    <dgm:cxn modelId="{DFEDD9DE-A439-4967-BE09-2A6FF74C895C}" type="presParOf" srcId="{E9D7D344-1E39-49C1-8E06-5752DD5CE640}" destId="{FD53B3F4-4998-4CA3-831D-E6AC3209350C}" srcOrd="1" destOrd="0" presId="urn:microsoft.com/office/officeart/2016/7/layout/BasicLinearProcessNumbered"/>
    <dgm:cxn modelId="{BF7B6F79-ADC5-4564-8D99-F106D7299A4B}" type="presParOf" srcId="{E9D7D344-1E39-49C1-8E06-5752DD5CE640}" destId="{77DD4388-8181-43AB-A315-1786BE2CE86E}" srcOrd="2" destOrd="0" presId="urn:microsoft.com/office/officeart/2016/7/layout/BasicLinearProcessNumbered"/>
    <dgm:cxn modelId="{0DF0909D-DF2E-4849-AB40-4B4B62D0F6A1}" type="presParOf" srcId="{E9D7D344-1E39-49C1-8E06-5752DD5CE640}" destId="{A38052DA-26EC-4AAD-8425-AF387F0E299E}" srcOrd="3" destOrd="0" presId="urn:microsoft.com/office/officeart/2016/7/layout/BasicLinearProcessNumbered"/>
    <dgm:cxn modelId="{2A7E8D1E-BB1D-4800-BC8D-F3F865766025}" type="presParOf" srcId="{958E0D9C-979D-4001-B528-78DE36035317}" destId="{24F8C66E-EE79-465C-9859-378211EE97B0}" srcOrd="3" destOrd="0" presId="urn:microsoft.com/office/officeart/2016/7/layout/BasicLinearProcessNumbered"/>
    <dgm:cxn modelId="{4140BAAF-99F7-40B4-A28D-0F8C33CD19AF}" type="presParOf" srcId="{958E0D9C-979D-4001-B528-78DE36035317}" destId="{73E95F64-EAFA-442B-8108-E2E5B452BDCA}" srcOrd="4" destOrd="0" presId="urn:microsoft.com/office/officeart/2016/7/layout/BasicLinearProcessNumbered"/>
    <dgm:cxn modelId="{7121F562-DF07-4885-84B6-24BBB6028871}" type="presParOf" srcId="{73E95F64-EAFA-442B-8108-E2E5B452BDCA}" destId="{8CDD5E14-9CC9-46EC-AA31-BEEB0F5F020E}" srcOrd="0" destOrd="0" presId="urn:microsoft.com/office/officeart/2016/7/layout/BasicLinearProcessNumbered"/>
    <dgm:cxn modelId="{4987B606-EB5B-4114-8B97-8CC706E3AF82}" type="presParOf" srcId="{73E95F64-EAFA-442B-8108-E2E5B452BDCA}" destId="{628846C6-ECC5-4B3F-860B-595F68024660}" srcOrd="1" destOrd="0" presId="urn:microsoft.com/office/officeart/2016/7/layout/BasicLinearProcessNumbered"/>
    <dgm:cxn modelId="{6A69FFD8-C6CE-4FCE-97F5-85EB85432952}" type="presParOf" srcId="{73E95F64-EAFA-442B-8108-E2E5B452BDCA}" destId="{911984E3-1050-430C-B10D-78DF482E5601}" srcOrd="2" destOrd="0" presId="urn:microsoft.com/office/officeart/2016/7/layout/BasicLinearProcessNumbered"/>
    <dgm:cxn modelId="{8D578692-8BD6-41DB-927B-C042D18A779F}" type="presParOf" srcId="{73E95F64-EAFA-442B-8108-E2E5B452BDCA}" destId="{42E74450-BC40-439D-B600-25311A79156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93AFA-2A90-4344-9848-4308A0A84C76}">
      <dsp:nvSpPr>
        <dsp:cNvPr id="0" name=""/>
        <dsp:cNvSpPr/>
      </dsp:nvSpPr>
      <dsp:spPr>
        <a:xfrm>
          <a:off x="172" y="-2"/>
          <a:ext cx="3446859" cy="500656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31" tIns="330200" rIns="268731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/>
            <a:t>Tıbbi tedavi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-Bol sıvı ve lifli gıdalar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-Sıcak su oturma banyosu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-Lokal analjezik, </a:t>
          </a:r>
          <a:r>
            <a:rPr lang="tr-TR" sz="2000" kern="1200" dirty="0" err="1"/>
            <a:t>steroidli</a:t>
          </a:r>
          <a:r>
            <a:rPr lang="tr-TR" sz="2000" kern="1200" dirty="0"/>
            <a:t> kremler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-</a:t>
          </a:r>
          <a:r>
            <a:rPr lang="tr-TR" sz="2000" kern="1200" dirty="0" err="1"/>
            <a:t>Venöz</a:t>
          </a:r>
          <a:r>
            <a:rPr lang="tr-TR" sz="2000" kern="1200" dirty="0"/>
            <a:t> düzenleyici ilaçlar</a:t>
          </a:r>
          <a:endParaRPr lang="en-US" sz="2000" kern="1200" dirty="0"/>
        </a:p>
      </dsp:txBody>
      <dsp:txXfrm>
        <a:off x="172" y="1902491"/>
        <a:ext cx="3446859" cy="3003937"/>
      </dsp:txXfrm>
    </dsp:sp>
    <dsp:sp modelId="{B145AD63-AB7F-4C54-A123-38725C6DE16D}">
      <dsp:nvSpPr>
        <dsp:cNvPr id="0" name=""/>
        <dsp:cNvSpPr/>
      </dsp:nvSpPr>
      <dsp:spPr>
        <a:xfrm>
          <a:off x="999589" y="573038"/>
          <a:ext cx="1447680" cy="144768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shade val="5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867" tIns="12700" rIns="112867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1211597" y="785046"/>
        <a:ext cx="1023664" cy="1023664"/>
      </dsp:txXfrm>
    </dsp:sp>
    <dsp:sp modelId="{2AB4D03A-ED54-4834-A79E-231A76EF3E1F}">
      <dsp:nvSpPr>
        <dsp:cNvPr id="0" name=""/>
        <dsp:cNvSpPr/>
      </dsp:nvSpPr>
      <dsp:spPr>
        <a:xfrm>
          <a:off x="0" y="4916009"/>
          <a:ext cx="3446859" cy="7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78742"/>
                <a:satOff val="-20201"/>
                <a:lumOff val="19599"/>
                <a:alphaOff val="0"/>
                <a:tint val="98000"/>
                <a:lumMod val="110000"/>
              </a:schemeClr>
            </a:gs>
            <a:gs pos="84000">
              <a:schemeClr val="accent1">
                <a:shade val="50000"/>
                <a:hueOff val="178742"/>
                <a:satOff val="-20201"/>
                <a:lumOff val="1959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50000"/>
              <a:hueOff val="178742"/>
              <a:satOff val="-20201"/>
              <a:lumOff val="1959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6AAAE2-654F-4020-969F-CA0532645BD3}">
      <dsp:nvSpPr>
        <dsp:cNvPr id="0" name=""/>
        <dsp:cNvSpPr/>
      </dsp:nvSpPr>
      <dsp:spPr>
        <a:xfrm>
          <a:off x="3791545" y="-2"/>
          <a:ext cx="3446859" cy="500656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31" tIns="330200" rIns="268731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/>
            <a:t>Cerrahi dışı tedavi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-</a:t>
          </a:r>
          <a:r>
            <a:rPr lang="tr-TR" sz="2000" kern="1200" dirty="0" err="1"/>
            <a:t>Band</a:t>
          </a:r>
          <a:r>
            <a:rPr lang="tr-TR" sz="2000" kern="1200" dirty="0"/>
            <a:t> </a:t>
          </a:r>
          <a:r>
            <a:rPr lang="tr-TR" sz="2000" kern="1200" dirty="0" err="1"/>
            <a:t>ligasyonu</a:t>
          </a:r>
          <a:endParaRPr lang="tr-TR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-</a:t>
          </a:r>
          <a:r>
            <a:rPr lang="tr-TR" sz="2000" kern="1200" dirty="0" err="1"/>
            <a:t>Skleroterapi</a:t>
          </a:r>
          <a:endParaRPr lang="tr-TR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-</a:t>
          </a:r>
          <a:r>
            <a:rPr lang="tr-TR" sz="2000" kern="1200" dirty="0" err="1"/>
            <a:t>İnfrared</a:t>
          </a:r>
          <a:r>
            <a:rPr lang="tr-TR" sz="2000" kern="1200" dirty="0"/>
            <a:t> </a:t>
          </a:r>
          <a:r>
            <a:rPr lang="tr-TR" sz="2000" kern="1200" dirty="0" err="1"/>
            <a:t>fotokoagülasyon</a:t>
          </a:r>
          <a:endParaRPr lang="tr-TR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-</a:t>
          </a:r>
          <a:r>
            <a:rPr lang="tr-TR" sz="2000" kern="1200" dirty="0" err="1"/>
            <a:t>Krioterapi</a:t>
          </a:r>
          <a:r>
            <a:rPr lang="tr-TR" sz="2000" kern="1200" dirty="0"/>
            <a:t>, </a:t>
          </a:r>
          <a:r>
            <a:rPr lang="tr-TR" sz="2000" kern="1200" dirty="0" err="1"/>
            <a:t>bipolar</a:t>
          </a:r>
          <a:r>
            <a:rPr lang="tr-TR" sz="2000" kern="1200" dirty="0"/>
            <a:t> </a:t>
          </a:r>
          <a:r>
            <a:rPr lang="tr-TR" sz="2000" kern="1200" dirty="0" err="1"/>
            <a:t>diyatermi</a:t>
          </a:r>
          <a:r>
            <a:rPr lang="tr-TR" sz="2000" kern="1200" dirty="0"/>
            <a:t>, doğru akım tedavisi</a:t>
          </a:r>
          <a:endParaRPr lang="en-US" sz="2000" kern="1200" dirty="0"/>
        </a:p>
      </dsp:txBody>
      <dsp:txXfrm>
        <a:off x="3791545" y="1902491"/>
        <a:ext cx="3446859" cy="3003937"/>
      </dsp:txXfrm>
    </dsp:sp>
    <dsp:sp modelId="{FD53B3F4-4998-4CA3-831D-E6AC3209350C}">
      <dsp:nvSpPr>
        <dsp:cNvPr id="0" name=""/>
        <dsp:cNvSpPr/>
      </dsp:nvSpPr>
      <dsp:spPr>
        <a:xfrm>
          <a:off x="4791134" y="573038"/>
          <a:ext cx="1447680" cy="144768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57484"/>
                <a:satOff val="-40403"/>
                <a:lumOff val="39199"/>
                <a:alphaOff val="0"/>
                <a:tint val="98000"/>
                <a:lumMod val="110000"/>
              </a:schemeClr>
            </a:gs>
            <a:gs pos="84000">
              <a:schemeClr val="accent1">
                <a:shade val="50000"/>
                <a:hueOff val="357484"/>
                <a:satOff val="-40403"/>
                <a:lumOff val="3919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50000"/>
              <a:hueOff val="357484"/>
              <a:satOff val="-40403"/>
              <a:lumOff val="3919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867" tIns="12700" rIns="112867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5003142" y="785046"/>
        <a:ext cx="1023664" cy="1023664"/>
      </dsp:txXfrm>
    </dsp:sp>
    <dsp:sp modelId="{77DD4388-8181-43AB-A315-1786BE2CE86E}">
      <dsp:nvSpPr>
        <dsp:cNvPr id="0" name=""/>
        <dsp:cNvSpPr/>
      </dsp:nvSpPr>
      <dsp:spPr>
        <a:xfrm>
          <a:off x="3791545" y="4915325"/>
          <a:ext cx="3446859" cy="144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536226"/>
                <a:satOff val="-60604"/>
                <a:lumOff val="58798"/>
                <a:alphaOff val="0"/>
                <a:tint val="98000"/>
                <a:lumMod val="110000"/>
              </a:schemeClr>
            </a:gs>
            <a:gs pos="84000">
              <a:schemeClr val="accent1">
                <a:shade val="50000"/>
                <a:hueOff val="536226"/>
                <a:satOff val="-60604"/>
                <a:lumOff val="58798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50000"/>
              <a:hueOff val="536226"/>
              <a:satOff val="-60604"/>
              <a:lumOff val="587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DD5E14-9CC9-46EC-AA31-BEEB0F5F020E}">
      <dsp:nvSpPr>
        <dsp:cNvPr id="0" name=""/>
        <dsp:cNvSpPr/>
      </dsp:nvSpPr>
      <dsp:spPr>
        <a:xfrm>
          <a:off x="7583090" y="-2"/>
          <a:ext cx="3446859" cy="500656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31" tIns="330200" rIns="268731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/>
            <a:t>Cerrahi tedavi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-</a:t>
          </a:r>
          <a:r>
            <a:rPr lang="tr-TR" sz="2000" kern="1200" dirty="0" err="1"/>
            <a:t>Hemoroid</a:t>
          </a:r>
          <a:r>
            <a:rPr lang="tr-TR" sz="2000" kern="1200" dirty="0"/>
            <a:t> </a:t>
          </a:r>
          <a:r>
            <a:rPr lang="tr-TR" sz="2000" kern="1200" dirty="0" err="1"/>
            <a:t>eksizyonu</a:t>
          </a:r>
          <a:r>
            <a:rPr lang="tr-TR" sz="2000" kern="1200" dirty="0"/>
            <a:t> veya </a:t>
          </a:r>
          <a:r>
            <a:rPr lang="tr-TR" sz="2000" kern="1200" dirty="0" err="1"/>
            <a:t>sütür</a:t>
          </a:r>
          <a:endParaRPr lang="tr-TR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-</a:t>
          </a:r>
          <a:r>
            <a:rPr lang="tr-TR" sz="2000" kern="1200" dirty="0" err="1"/>
            <a:t>Hemoroidektomi</a:t>
          </a:r>
          <a:r>
            <a:rPr lang="tr-TR" sz="2000" kern="1200" dirty="0"/>
            <a:t>, </a:t>
          </a:r>
          <a:r>
            <a:rPr lang="tr-TR" sz="2000" kern="1200" dirty="0" err="1"/>
            <a:t>hemoroidopeksi</a:t>
          </a:r>
          <a:endParaRPr lang="en-US" sz="2000" kern="1200" dirty="0"/>
        </a:p>
      </dsp:txBody>
      <dsp:txXfrm>
        <a:off x="7583090" y="1902491"/>
        <a:ext cx="3446859" cy="3003937"/>
      </dsp:txXfrm>
    </dsp:sp>
    <dsp:sp modelId="{628846C6-ECC5-4B3F-860B-595F68024660}">
      <dsp:nvSpPr>
        <dsp:cNvPr id="0" name=""/>
        <dsp:cNvSpPr/>
      </dsp:nvSpPr>
      <dsp:spPr>
        <a:xfrm>
          <a:off x="8582679" y="573038"/>
          <a:ext cx="1447680" cy="144768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57484"/>
                <a:satOff val="-40403"/>
                <a:lumOff val="39199"/>
                <a:alphaOff val="0"/>
                <a:tint val="98000"/>
                <a:lumMod val="110000"/>
              </a:schemeClr>
            </a:gs>
            <a:gs pos="84000">
              <a:schemeClr val="accent1">
                <a:shade val="50000"/>
                <a:hueOff val="357484"/>
                <a:satOff val="-40403"/>
                <a:lumOff val="3919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50000"/>
              <a:hueOff val="357484"/>
              <a:satOff val="-40403"/>
              <a:lumOff val="3919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867" tIns="12700" rIns="112867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8794687" y="785046"/>
        <a:ext cx="1023664" cy="1023664"/>
      </dsp:txXfrm>
    </dsp:sp>
    <dsp:sp modelId="{911984E3-1050-430C-B10D-78DF482E5601}">
      <dsp:nvSpPr>
        <dsp:cNvPr id="0" name=""/>
        <dsp:cNvSpPr/>
      </dsp:nvSpPr>
      <dsp:spPr>
        <a:xfrm>
          <a:off x="7583090" y="4916009"/>
          <a:ext cx="3446859" cy="7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78742"/>
                <a:satOff val="-20201"/>
                <a:lumOff val="19599"/>
                <a:alphaOff val="0"/>
                <a:tint val="98000"/>
                <a:lumMod val="110000"/>
              </a:schemeClr>
            </a:gs>
            <a:gs pos="84000">
              <a:schemeClr val="accent1">
                <a:shade val="50000"/>
                <a:hueOff val="178742"/>
                <a:satOff val="-20201"/>
                <a:lumOff val="1959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50000"/>
              <a:hueOff val="178742"/>
              <a:satOff val="-20201"/>
              <a:lumOff val="1959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B8891-351F-494C-9CD3-63E6052410E8}" type="datetimeFigureOut">
              <a:rPr lang="tr-TR" smtClean="0"/>
              <a:t>03.04.2018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3A77A-7966-48A4-9ADE-982F2A1A0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41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A77A-7966-48A4-9ADE-982F2A1A027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50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Defekasyonla</a:t>
            </a:r>
            <a:r>
              <a:rPr lang="tr-TR" dirty="0"/>
              <a:t> provoke ağrı, </a:t>
            </a:r>
            <a:r>
              <a:rPr lang="tr-TR" dirty="0" err="1"/>
              <a:t>defekasyon</a:t>
            </a:r>
            <a:r>
              <a:rPr lang="tr-TR" dirty="0"/>
              <a:t> sonrası da farklı sürelerde devam edebilir.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A77A-7966-48A4-9ADE-982F2A1A027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03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A77A-7966-48A4-9ADE-982F2A1A027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42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/>
              <a:t>Tedavi hedefi İAS gevşemesini sağlamak</a:t>
            </a:r>
          </a:p>
          <a:p>
            <a:r>
              <a:rPr lang="tr-TR" sz="1200" dirty="0"/>
              <a:t>Sıcak su oturma banyosu: 24-38</a:t>
            </a:r>
            <a:r>
              <a:rPr lang="tr-TR" sz="1200" baseline="30000" dirty="0"/>
              <a:t>0</a:t>
            </a:r>
            <a:r>
              <a:rPr lang="tr-TR" sz="1200" baseline="0" dirty="0"/>
              <a:t> ılık suda günde 2 kez 15 </a:t>
            </a:r>
            <a:r>
              <a:rPr lang="tr-TR" sz="1200" baseline="0" dirty="0" err="1"/>
              <a:t>dk</a:t>
            </a:r>
            <a:r>
              <a:rPr lang="tr-TR" sz="1200" baseline="0" dirty="0"/>
              <a:t> süreli oturma banyosu. Oturma banyosunun ardından 5 </a:t>
            </a:r>
            <a:r>
              <a:rPr lang="tr-TR" sz="1200" baseline="0" dirty="0" err="1"/>
              <a:t>dk</a:t>
            </a:r>
            <a:r>
              <a:rPr lang="tr-TR" sz="1200" baseline="0" dirty="0"/>
              <a:t> süreli buz kompresyon uygulaması da ağrıyı belirgin azaltabilir.</a:t>
            </a:r>
          </a:p>
          <a:p>
            <a:endParaRPr lang="tr-TR" sz="1200" baseline="0" dirty="0"/>
          </a:p>
          <a:p>
            <a:endParaRPr lang="tr-TR" baseline="0" dirty="0"/>
          </a:p>
          <a:p>
            <a:r>
              <a:rPr lang="tr-TR" dirty="0" err="1"/>
              <a:t>Band</a:t>
            </a:r>
            <a:r>
              <a:rPr lang="tr-TR" dirty="0"/>
              <a:t> </a:t>
            </a:r>
            <a:r>
              <a:rPr lang="tr-TR" dirty="0" err="1"/>
              <a:t>ligasyonu</a:t>
            </a:r>
            <a:r>
              <a:rPr lang="tr-TR" dirty="0"/>
              <a:t>: </a:t>
            </a:r>
            <a:r>
              <a:rPr lang="tr-TR" dirty="0" err="1"/>
              <a:t>semptomatik</a:t>
            </a:r>
            <a:r>
              <a:rPr lang="tr-TR" dirty="0"/>
              <a:t> </a:t>
            </a: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hemoroid</a:t>
            </a:r>
            <a:r>
              <a:rPr lang="tr-TR" dirty="0"/>
              <a:t> tedavisinde kullanılır.</a:t>
            </a:r>
          </a:p>
          <a:p>
            <a:r>
              <a:rPr lang="tr-TR" dirty="0" err="1"/>
              <a:t>Skleroterapi</a:t>
            </a:r>
            <a:r>
              <a:rPr lang="tr-TR" dirty="0"/>
              <a:t>: erken evre </a:t>
            </a: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hemoroidlerde</a:t>
            </a:r>
            <a:r>
              <a:rPr lang="tr-TR" dirty="0"/>
              <a:t> uygulanır; </a:t>
            </a:r>
            <a:r>
              <a:rPr lang="tr-TR" dirty="0" err="1"/>
              <a:t>tromboze-eksternal</a:t>
            </a:r>
            <a:r>
              <a:rPr lang="tr-TR" dirty="0"/>
              <a:t> ve </a:t>
            </a:r>
            <a:r>
              <a:rPr lang="tr-TR" dirty="0" err="1"/>
              <a:t>immünsupresif</a:t>
            </a:r>
            <a:r>
              <a:rPr lang="tr-TR" dirty="0"/>
              <a:t> kişilerde </a:t>
            </a:r>
            <a:r>
              <a:rPr lang="tr-TR" dirty="0" err="1"/>
              <a:t>kontrendikedir</a:t>
            </a:r>
            <a:r>
              <a:rPr lang="tr-T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/>
              <a:t>İnfrared</a:t>
            </a:r>
            <a:r>
              <a:rPr lang="tr-TR" sz="1200" dirty="0"/>
              <a:t> </a:t>
            </a:r>
            <a:r>
              <a:rPr lang="tr-TR" sz="1200" dirty="0" err="1"/>
              <a:t>fotokoagülasyon</a:t>
            </a:r>
            <a:r>
              <a:rPr lang="tr-TR" sz="1200" dirty="0"/>
              <a:t>: erken evrelerde </a:t>
            </a:r>
            <a:r>
              <a:rPr lang="tr-TR" sz="1200" dirty="0" err="1"/>
              <a:t>band</a:t>
            </a:r>
            <a:r>
              <a:rPr lang="tr-TR" sz="1200" dirty="0"/>
              <a:t> </a:t>
            </a:r>
            <a:r>
              <a:rPr lang="tr-TR" sz="1200" dirty="0" err="1"/>
              <a:t>ligasyonu</a:t>
            </a:r>
            <a:r>
              <a:rPr lang="tr-TR" sz="1200" dirty="0"/>
              <a:t> yapılamayanlarda uygulanır.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CERRAHİ TEDAVİ:  </a:t>
            </a:r>
            <a:r>
              <a:rPr lang="tr-TR" sz="1200" dirty="0" err="1"/>
              <a:t>tromboze</a:t>
            </a:r>
            <a:r>
              <a:rPr lang="tr-TR" sz="1200" dirty="0"/>
              <a:t> ve </a:t>
            </a:r>
            <a:r>
              <a:rPr lang="tr-TR" sz="1200" dirty="0" err="1"/>
              <a:t>semptomatik</a:t>
            </a:r>
            <a:r>
              <a:rPr lang="tr-TR" sz="1200" dirty="0"/>
              <a:t> </a:t>
            </a:r>
            <a:r>
              <a:rPr lang="tr-TR" sz="1200" dirty="0" err="1"/>
              <a:t>eksternal</a:t>
            </a:r>
            <a:r>
              <a:rPr lang="tr-TR" sz="1200" dirty="0"/>
              <a:t> </a:t>
            </a:r>
            <a:r>
              <a:rPr lang="tr-TR" sz="1200" dirty="0" err="1"/>
              <a:t>hemoroidlerde</a:t>
            </a:r>
            <a:r>
              <a:rPr lang="tr-TR" sz="1200" dirty="0"/>
              <a:t> </a:t>
            </a:r>
            <a:r>
              <a:rPr lang="tr-TR" sz="1200" dirty="0" err="1"/>
              <a:t>eksizyon</a:t>
            </a:r>
            <a:r>
              <a:rPr lang="tr-TR" sz="1200" dirty="0"/>
              <a:t> uygulanır.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/>
              <a:t>İnternal</a:t>
            </a:r>
            <a:r>
              <a:rPr lang="tr-TR" sz="1200" dirty="0"/>
              <a:t> </a:t>
            </a:r>
            <a:r>
              <a:rPr lang="tr-TR" sz="1200" dirty="0" err="1"/>
              <a:t>hemoroidlerde</a:t>
            </a:r>
            <a:r>
              <a:rPr lang="tr-TR" sz="1200" dirty="0"/>
              <a:t> erken </a:t>
            </a:r>
            <a:r>
              <a:rPr lang="tr-TR" sz="1200" dirty="0" err="1"/>
              <a:t>erede</a:t>
            </a:r>
            <a:r>
              <a:rPr lang="tr-TR" sz="1200" dirty="0"/>
              <a:t> cerrahi dışı yöntemlerden sonra </a:t>
            </a:r>
            <a:r>
              <a:rPr lang="tr-TR" sz="1200" dirty="0" err="1"/>
              <a:t>eksizyonuygulanırken</a:t>
            </a:r>
            <a:r>
              <a:rPr lang="tr-TR" sz="1200" dirty="0"/>
              <a:t>; evre 4 te </a:t>
            </a:r>
            <a:r>
              <a:rPr lang="tr-TR" sz="1200" dirty="0" err="1"/>
              <a:t>eksizyon</a:t>
            </a:r>
            <a:r>
              <a:rPr lang="tr-TR" sz="1200" dirty="0"/>
              <a:t> uygulanmalıdır.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A77A-7966-48A4-9ADE-982F2A1A027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723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Tromboze</a:t>
            </a:r>
            <a:r>
              <a:rPr lang="tr-TR" dirty="0"/>
              <a:t> </a:t>
            </a:r>
            <a:r>
              <a:rPr lang="tr-TR" dirty="0" err="1"/>
              <a:t>hemoroid</a:t>
            </a:r>
            <a:r>
              <a:rPr lang="tr-TR" dirty="0"/>
              <a:t> genelde </a:t>
            </a:r>
            <a:r>
              <a:rPr lang="tr-TR" dirty="0" err="1"/>
              <a:t>eksternal</a:t>
            </a:r>
            <a:r>
              <a:rPr lang="tr-TR" dirty="0"/>
              <a:t> </a:t>
            </a:r>
            <a:r>
              <a:rPr lang="tr-TR" dirty="0" err="1"/>
              <a:t>hemoroidde</a:t>
            </a:r>
            <a:r>
              <a:rPr lang="tr-TR" dirty="0"/>
              <a:t> görülür. </a:t>
            </a:r>
            <a:r>
              <a:rPr lang="tr-TR" dirty="0" err="1"/>
              <a:t>Tromboze</a:t>
            </a:r>
            <a:r>
              <a:rPr lang="tr-TR" dirty="0"/>
              <a:t> </a:t>
            </a:r>
            <a:r>
              <a:rPr lang="tr-TR" dirty="0" err="1"/>
              <a:t>hemoroid</a:t>
            </a:r>
            <a:r>
              <a:rPr lang="tr-TR" dirty="0"/>
              <a:t> ağrısı genelde zor bir dışkılamayı takiben aniden başlayan bir ağrıdır. Tipik olarak dokunmakla veya ister istemez </a:t>
            </a:r>
            <a:r>
              <a:rPr lang="tr-TR" dirty="0" err="1"/>
              <a:t>defekasyon</a:t>
            </a:r>
            <a:r>
              <a:rPr lang="tr-TR" dirty="0"/>
              <a:t> sırasında ağrıda artış olur.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A77A-7966-48A4-9ADE-982F2A1A027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79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İnternal</a:t>
            </a:r>
            <a:r>
              <a:rPr lang="tr-TR" dirty="0"/>
              <a:t> </a:t>
            </a:r>
            <a:r>
              <a:rPr lang="tr-TR" dirty="0" err="1"/>
              <a:t>hemoroid</a:t>
            </a:r>
            <a:r>
              <a:rPr lang="tr-TR" dirty="0"/>
              <a:t>: </a:t>
            </a:r>
            <a:r>
              <a:rPr lang="tr-TR" dirty="0" err="1"/>
              <a:t>Dentat</a:t>
            </a:r>
            <a:r>
              <a:rPr lang="tr-TR" dirty="0"/>
              <a:t> çizginin </a:t>
            </a:r>
            <a:r>
              <a:rPr lang="tr-TR" dirty="0" err="1"/>
              <a:t>proksimalinde</a:t>
            </a:r>
            <a:r>
              <a:rPr lang="tr-TR" dirty="0"/>
              <a:t> gelişen </a:t>
            </a:r>
            <a:r>
              <a:rPr lang="tr-TR" dirty="0" err="1"/>
              <a:t>hemoroidler</a:t>
            </a:r>
            <a:endParaRPr lang="tr-TR" dirty="0"/>
          </a:p>
          <a:p>
            <a:r>
              <a:rPr lang="tr-TR" dirty="0" err="1"/>
              <a:t>Eksternal</a:t>
            </a:r>
            <a:r>
              <a:rPr lang="tr-TR" dirty="0"/>
              <a:t> </a:t>
            </a:r>
            <a:r>
              <a:rPr lang="tr-TR" dirty="0" err="1"/>
              <a:t>hemoroid</a:t>
            </a:r>
            <a:r>
              <a:rPr lang="tr-TR" dirty="0"/>
              <a:t>: </a:t>
            </a:r>
            <a:r>
              <a:rPr lang="tr-TR" dirty="0" err="1"/>
              <a:t>dentat</a:t>
            </a:r>
            <a:r>
              <a:rPr lang="tr-TR" dirty="0"/>
              <a:t> çizginin </a:t>
            </a:r>
            <a:r>
              <a:rPr lang="tr-TR" dirty="0" err="1"/>
              <a:t>distalinde</a:t>
            </a:r>
            <a:r>
              <a:rPr lang="tr-TR" dirty="0"/>
              <a:t> gelişen </a:t>
            </a:r>
            <a:r>
              <a:rPr lang="tr-TR" dirty="0" err="1"/>
              <a:t>hemoroidler</a:t>
            </a:r>
            <a:endParaRPr lang="tr-TR" dirty="0"/>
          </a:p>
          <a:p>
            <a:r>
              <a:rPr lang="tr-TR" dirty="0"/>
              <a:t> </a:t>
            </a:r>
            <a:r>
              <a:rPr lang="tr-TR" dirty="0" err="1"/>
              <a:t>Eksternal</a:t>
            </a:r>
            <a:r>
              <a:rPr lang="tr-TR" dirty="0"/>
              <a:t> </a:t>
            </a:r>
            <a:r>
              <a:rPr lang="tr-TR" dirty="0" err="1"/>
              <a:t>hemoroidler</a:t>
            </a:r>
            <a:r>
              <a:rPr lang="tr-TR" dirty="0"/>
              <a:t> derili ve dolayısıyla </a:t>
            </a:r>
            <a:r>
              <a:rPr lang="tr-TR" dirty="0" err="1"/>
              <a:t>sensitif</a:t>
            </a:r>
            <a:r>
              <a:rPr lang="tr-TR" dirty="0"/>
              <a:t> sinirlerle </a:t>
            </a:r>
            <a:r>
              <a:rPr lang="tr-TR" dirty="0" err="1"/>
              <a:t>innerve</a:t>
            </a:r>
            <a:r>
              <a:rPr lang="tr-TR" dirty="0"/>
              <a:t> oldukları için daha en baştan ağrılı ve daha çok rahatsızlık vericidirler. </a:t>
            </a:r>
          </a:p>
          <a:p>
            <a:r>
              <a:rPr lang="tr-TR" dirty="0"/>
              <a:t>Mixed </a:t>
            </a:r>
            <a:r>
              <a:rPr lang="tr-TR" dirty="0" err="1"/>
              <a:t>hemoroid</a:t>
            </a:r>
            <a:r>
              <a:rPr lang="tr-TR" dirty="0"/>
              <a:t>: </a:t>
            </a:r>
            <a:r>
              <a:rPr lang="tr-TR" dirty="0" err="1"/>
              <a:t>dentat</a:t>
            </a:r>
            <a:r>
              <a:rPr lang="tr-TR" dirty="0"/>
              <a:t> çizginin hem </a:t>
            </a:r>
            <a:r>
              <a:rPr lang="tr-TR" dirty="0" err="1"/>
              <a:t>proksimalinde</a:t>
            </a:r>
            <a:r>
              <a:rPr lang="tr-TR" dirty="0"/>
              <a:t> hem </a:t>
            </a:r>
            <a:r>
              <a:rPr lang="tr-TR" dirty="0" err="1"/>
              <a:t>distalinde</a:t>
            </a:r>
            <a:r>
              <a:rPr lang="tr-TR" dirty="0"/>
              <a:t> </a:t>
            </a:r>
            <a:r>
              <a:rPr lang="tr-TR" dirty="0" err="1"/>
              <a:t>hemoroidal</a:t>
            </a:r>
            <a:r>
              <a:rPr lang="tr-TR" dirty="0"/>
              <a:t> hastalığın olmasıdır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A77A-7966-48A4-9ADE-982F2A1A027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3900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Ayırıcı tanıyı semptomlara göre düşündüğümüzde ise aklımızda şöyle bir sistem kurabiliriz. Eğer hastanın akut başlayan ağrısı varsa </a:t>
            </a:r>
            <a:r>
              <a:rPr lang="tr-TR" dirty="0" err="1"/>
              <a:t>tromboze</a:t>
            </a:r>
            <a:r>
              <a:rPr lang="tr-TR" dirty="0"/>
              <a:t> </a:t>
            </a:r>
            <a:r>
              <a:rPr lang="tr-TR" dirty="0" err="1"/>
              <a:t>hemoroid</a:t>
            </a:r>
            <a:r>
              <a:rPr lang="tr-TR" dirty="0"/>
              <a:t> </a:t>
            </a:r>
            <a:r>
              <a:rPr lang="tr-TR" dirty="0" err="1"/>
              <a:t>yanısıra</a:t>
            </a:r>
            <a:r>
              <a:rPr lang="tr-TR" dirty="0"/>
              <a:t> akla apse/fistül, akut </a:t>
            </a:r>
            <a:r>
              <a:rPr lang="tr-TR" dirty="0" err="1"/>
              <a:t>fissür</a:t>
            </a:r>
            <a:r>
              <a:rPr lang="tr-TR" dirty="0"/>
              <a:t>; kronik ağrılarda dış </a:t>
            </a:r>
            <a:r>
              <a:rPr lang="tr-TR" dirty="0" err="1"/>
              <a:t>hemoroidlerle</a:t>
            </a:r>
            <a:r>
              <a:rPr lang="tr-TR" dirty="0"/>
              <a:t> birlikte yine apse/fistül, anal </a:t>
            </a:r>
            <a:r>
              <a:rPr lang="tr-TR" dirty="0" err="1"/>
              <a:t>stenoz</a:t>
            </a:r>
            <a:r>
              <a:rPr lang="tr-TR" dirty="0"/>
              <a:t>, </a:t>
            </a:r>
            <a:r>
              <a:rPr lang="tr-TR" dirty="0" err="1"/>
              <a:t>fissür</a:t>
            </a:r>
            <a:r>
              <a:rPr lang="tr-TR" dirty="0"/>
              <a:t> ve anal </a:t>
            </a:r>
            <a:r>
              <a:rPr lang="tr-TR" dirty="0" err="1"/>
              <a:t>Crohn</a:t>
            </a:r>
            <a:r>
              <a:rPr lang="tr-TR" dirty="0"/>
              <a:t> hastalığı; kanama şikayeti olan hastalarda </a:t>
            </a:r>
            <a:r>
              <a:rPr lang="tr-TR" dirty="0" err="1"/>
              <a:t>fissür</a:t>
            </a:r>
            <a:r>
              <a:rPr lang="tr-TR" dirty="0"/>
              <a:t>, </a:t>
            </a:r>
            <a:r>
              <a:rPr lang="tr-TR" dirty="0" err="1"/>
              <a:t>neoplastik</a:t>
            </a:r>
            <a:r>
              <a:rPr lang="tr-TR" dirty="0"/>
              <a:t> hastalıklar, </a:t>
            </a:r>
            <a:r>
              <a:rPr lang="tr-TR" dirty="0" err="1"/>
              <a:t>proktit</a:t>
            </a:r>
            <a:r>
              <a:rPr lang="tr-TR" dirty="0"/>
              <a:t>, </a:t>
            </a:r>
            <a:r>
              <a:rPr lang="tr-TR" dirty="0" err="1"/>
              <a:t>inflamatuar</a:t>
            </a:r>
            <a:r>
              <a:rPr lang="tr-TR" dirty="0"/>
              <a:t> barsak hastalıkları; kaşıntı olan hastalarda fistül, anal </a:t>
            </a:r>
            <a:r>
              <a:rPr lang="tr-TR" dirty="0" err="1"/>
              <a:t>inkontinens</a:t>
            </a:r>
            <a:r>
              <a:rPr lang="tr-TR" dirty="0"/>
              <a:t>, </a:t>
            </a:r>
            <a:r>
              <a:rPr lang="tr-TR" dirty="0" err="1"/>
              <a:t>pruritus</a:t>
            </a:r>
            <a:r>
              <a:rPr lang="tr-TR" dirty="0"/>
              <a:t> ani, </a:t>
            </a:r>
            <a:r>
              <a:rPr lang="tr-TR" dirty="0" err="1"/>
              <a:t>paraziter</a:t>
            </a:r>
            <a:r>
              <a:rPr lang="tr-TR" dirty="0"/>
              <a:t> hastalıklar, cinsel yolla bulaşan anal hastalıklar; ele gelen memeden söz eden hastalarda ise yine başta anüs ve rektumun </a:t>
            </a:r>
            <a:r>
              <a:rPr lang="tr-TR" dirty="0" err="1"/>
              <a:t>neoplastik</a:t>
            </a:r>
            <a:r>
              <a:rPr lang="tr-TR" dirty="0"/>
              <a:t> hastalıkları, apse, </a:t>
            </a:r>
            <a:r>
              <a:rPr lang="tr-TR" dirty="0" err="1"/>
              <a:t>rektal</a:t>
            </a:r>
            <a:r>
              <a:rPr lang="tr-TR" dirty="0"/>
              <a:t> </a:t>
            </a:r>
            <a:r>
              <a:rPr lang="tr-TR" dirty="0" err="1"/>
              <a:t>prolapsus</a:t>
            </a:r>
            <a:r>
              <a:rPr lang="tr-TR" dirty="0"/>
              <a:t>, anal </a:t>
            </a:r>
            <a:r>
              <a:rPr lang="tr-TR" dirty="0" err="1"/>
              <a:t>Crohn</a:t>
            </a:r>
            <a:r>
              <a:rPr lang="tr-TR" dirty="0"/>
              <a:t> hastalığı ve anal </a:t>
            </a:r>
            <a:r>
              <a:rPr lang="tr-TR" dirty="0" err="1"/>
              <a:t>kondilomlar</a:t>
            </a:r>
            <a:r>
              <a:rPr lang="tr-TR" dirty="0"/>
              <a:t> gelmelidir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A77A-7966-48A4-9ADE-982F2A1A027C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458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Band</a:t>
            </a:r>
            <a:r>
              <a:rPr lang="tr-TR" dirty="0"/>
              <a:t> </a:t>
            </a:r>
            <a:r>
              <a:rPr lang="tr-TR" dirty="0" err="1"/>
              <a:t>ligasyonu</a:t>
            </a:r>
            <a:r>
              <a:rPr lang="tr-TR" dirty="0"/>
              <a:t>: </a:t>
            </a:r>
            <a:r>
              <a:rPr lang="tr-TR" dirty="0" err="1"/>
              <a:t>semptomatik</a:t>
            </a:r>
            <a:r>
              <a:rPr lang="tr-TR" dirty="0"/>
              <a:t> </a:t>
            </a: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hemoroid</a:t>
            </a:r>
            <a:r>
              <a:rPr lang="tr-TR" dirty="0"/>
              <a:t> tedavisinde kullanılır.</a:t>
            </a:r>
          </a:p>
          <a:p>
            <a:r>
              <a:rPr lang="tr-TR" dirty="0" err="1"/>
              <a:t>Skleroterapi</a:t>
            </a:r>
            <a:r>
              <a:rPr lang="tr-TR" dirty="0"/>
              <a:t>: erken evre </a:t>
            </a: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hemoroidlerde</a:t>
            </a:r>
            <a:r>
              <a:rPr lang="tr-TR" dirty="0"/>
              <a:t> uygulanır; </a:t>
            </a:r>
            <a:r>
              <a:rPr lang="tr-TR" dirty="0" err="1"/>
              <a:t>tromboze-eksternal</a:t>
            </a:r>
            <a:r>
              <a:rPr lang="tr-TR" dirty="0"/>
              <a:t> ve </a:t>
            </a:r>
            <a:r>
              <a:rPr lang="tr-TR" dirty="0" err="1"/>
              <a:t>immünsupresif</a:t>
            </a:r>
            <a:r>
              <a:rPr lang="tr-TR" dirty="0"/>
              <a:t> kişilerde </a:t>
            </a:r>
            <a:r>
              <a:rPr lang="tr-TR" dirty="0" err="1"/>
              <a:t>kontrendikedir</a:t>
            </a:r>
            <a:r>
              <a:rPr lang="tr-T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/>
              <a:t>İnfrared</a:t>
            </a:r>
            <a:r>
              <a:rPr lang="tr-TR" sz="1200" dirty="0"/>
              <a:t> </a:t>
            </a:r>
            <a:r>
              <a:rPr lang="tr-TR" sz="1200" dirty="0" err="1"/>
              <a:t>fotokoagülasyon</a:t>
            </a:r>
            <a:r>
              <a:rPr lang="tr-TR" sz="1200" dirty="0"/>
              <a:t>: erken evrelerde </a:t>
            </a:r>
            <a:r>
              <a:rPr lang="tr-TR" sz="1200" dirty="0" err="1"/>
              <a:t>band</a:t>
            </a:r>
            <a:r>
              <a:rPr lang="tr-TR" sz="1200" dirty="0"/>
              <a:t> </a:t>
            </a:r>
            <a:r>
              <a:rPr lang="tr-TR" sz="1200" dirty="0" err="1"/>
              <a:t>ligasyonu</a:t>
            </a:r>
            <a:r>
              <a:rPr lang="tr-TR" sz="1200" dirty="0"/>
              <a:t> yapılamayanlarda uygulanır.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CERRAHİ TEDAVİ:  </a:t>
            </a:r>
            <a:r>
              <a:rPr lang="tr-TR" sz="1200" dirty="0" err="1"/>
              <a:t>tromboze</a:t>
            </a:r>
            <a:r>
              <a:rPr lang="tr-TR" sz="1200" dirty="0"/>
              <a:t> ve </a:t>
            </a:r>
            <a:r>
              <a:rPr lang="tr-TR" sz="1200" dirty="0" err="1"/>
              <a:t>semptomatik</a:t>
            </a:r>
            <a:r>
              <a:rPr lang="tr-TR" sz="1200" dirty="0"/>
              <a:t> </a:t>
            </a:r>
            <a:r>
              <a:rPr lang="tr-TR" sz="1200" dirty="0" err="1"/>
              <a:t>eksternal</a:t>
            </a:r>
            <a:r>
              <a:rPr lang="tr-TR" sz="1200" dirty="0"/>
              <a:t> </a:t>
            </a:r>
            <a:r>
              <a:rPr lang="tr-TR" sz="1200" dirty="0" err="1"/>
              <a:t>hemoroidlerde</a:t>
            </a:r>
            <a:r>
              <a:rPr lang="tr-TR" sz="1200" dirty="0"/>
              <a:t> </a:t>
            </a:r>
            <a:r>
              <a:rPr lang="tr-TR" sz="1200" dirty="0" err="1"/>
              <a:t>eksizyon</a:t>
            </a:r>
            <a:r>
              <a:rPr lang="tr-TR" sz="1200" dirty="0"/>
              <a:t> uygulanır.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/>
              <a:t>İnternal</a:t>
            </a:r>
            <a:r>
              <a:rPr lang="tr-TR" sz="1200" dirty="0"/>
              <a:t> </a:t>
            </a:r>
            <a:r>
              <a:rPr lang="tr-TR" sz="1200" dirty="0" err="1"/>
              <a:t>hemoroidlerde</a:t>
            </a:r>
            <a:r>
              <a:rPr lang="tr-TR" sz="1200" dirty="0"/>
              <a:t> erken </a:t>
            </a:r>
            <a:r>
              <a:rPr lang="tr-TR" sz="1200" dirty="0" err="1"/>
              <a:t>erede</a:t>
            </a:r>
            <a:r>
              <a:rPr lang="tr-TR" sz="1200" dirty="0"/>
              <a:t> cerrahi dışı yöntemlerden sonra </a:t>
            </a:r>
            <a:r>
              <a:rPr lang="tr-TR" sz="1200" dirty="0" err="1"/>
              <a:t>eksizyonuygulanırken</a:t>
            </a:r>
            <a:r>
              <a:rPr lang="tr-TR" sz="1200" dirty="0"/>
              <a:t>; evre 4 te </a:t>
            </a:r>
            <a:r>
              <a:rPr lang="tr-TR" sz="1200" dirty="0" err="1"/>
              <a:t>eksizyon</a:t>
            </a:r>
            <a:r>
              <a:rPr lang="tr-TR" sz="1200" dirty="0"/>
              <a:t> uygulanmalıdır.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A77A-7966-48A4-9ADE-982F2A1A027C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11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BA0A47-7CF7-48DD-9DF9-BAA78011EE3F}" type="datetimeFigureOut">
              <a:rPr lang="tr-TR" smtClean="0"/>
              <a:t>03.04.2018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F774F0C-88E4-4C7E-9D1C-6F96F4C7F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69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A47-7CF7-48DD-9DF9-BAA78011EE3F}" type="datetimeFigureOut">
              <a:rPr lang="tr-TR" smtClean="0"/>
              <a:t>03.04.2018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F0C-88E4-4C7E-9D1C-6F96F4C7F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97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BA0A47-7CF7-48DD-9DF9-BAA78011EE3F}" type="datetimeFigureOut">
              <a:rPr lang="tr-TR" smtClean="0"/>
              <a:t>03.04.2018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F774F0C-88E4-4C7E-9D1C-6F96F4C7F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86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A47-7CF7-48DD-9DF9-BAA78011EE3F}" type="datetimeFigureOut">
              <a:rPr lang="tr-TR" smtClean="0"/>
              <a:t>03.04.2018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F774F0C-88E4-4C7E-9D1C-6F96F4C7F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04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BA0A47-7CF7-48DD-9DF9-BAA78011EE3F}" type="datetimeFigureOut">
              <a:rPr lang="tr-TR" smtClean="0"/>
              <a:t>03.04.2018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F774F0C-88E4-4C7E-9D1C-6F96F4C7F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76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A47-7CF7-48DD-9DF9-BAA78011EE3F}" type="datetimeFigureOut">
              <a:rPr lang="tr-TR" smtClean="0"/>
              <a:t>03.04.2018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F0C-88E4-4C7E-9D1C-6F96F4C7F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17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A47-7CF7-48DD-9DF9-BAA78011EE3F}" type="datetimeFigureOut">
              <a:rPr lang="tr-TR" smtClean="0"/>
              <a:t>03.04.2018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F0C-88E4-4C7E-9D1C-6F96F4C7F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31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A47-7CF7-48DD-9DF9-BAA78011EE3F}" type="datetimeFigureOut">
              <a:rPr lang="tr-TR" smtClean="0"/>
              <a:t>03.04.2018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F0C-88E4-4C7E-9D1C-6F96F4C7F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082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A47-7CF7-48DD-9DF9-BAA78011EE3F}" type="datetimeFigureOut">
              <a:rPr lang="tr-TR" smtClean="0"/>
              <a:t>03.04.2018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F0C-88E4-4C7E-9D1C-6F96F4C7F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56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BA0A47-7CF7-48DD-9DF9-BAA78011EE3F}" type="datetimeFigureOut">
              <a:rPr lang="tr-TR" smtClean="0"/>
              <a:t>03.04.2018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F774F0C-88E4-4C7E-9D1C-6F96F4C7F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66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A47-7CF7-48DD-9DF9-BAA78011EE3F}" type="datetimeFigureOut">
              <a:rPr lang="tr-TR" smtClean="0"/>
              <a:t>03.04.2018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F0C-88E4-4C7E-9D1C-6F96F4C7F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18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1BA0A47-7CF7-48DD-9DF9-BAA78011EE3F}" type="datetimeFigureOut">
              <a:rPr lang="tr-TR" smtClean="0"/>
              <a:t>03.04.2018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F774F0C-88E4-4C7E-9D1C-6F96F4C7F85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28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EC7AA7E-81E8-4755-AC3D-2CE40312D0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BC678D-D15E-4FC5-8CBF-5308E841AF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4352" y="4244454"/>
            <a:ext cx="9961115" cy="207248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B956FD-3E35-4658-9C8B-3A48FD2DB4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4419" y="457200"/>
            <a:ext cx="9961047" cy="36780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D188C2F-B457-4F86-B4B4-79703666D7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D75BD92F-2A8C-4178-BF36-0A78BC879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278" y="668740"/>
            <a:ext cx="7574507" cy="3330055"/>
          </a:xfrm>
        </p:spPr>
        <p:txBody>
          <a:bodyPr anchor="t"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/>
            </a:r>
            <a:br>
              <a:rPr lang="tr-TR" sz="4000" dirty="0">
                <a:solidFill>
                  <a:srgbClr val="FFFFFF"/>
                </a:solidFill>
              </a:rPr>
            </a:br>
            <a:r>
              <a:rPr lang="tr-TR" sz="4000" dirty="0">
                <a:solidFill>
                  <a:srgbClr val="FFFFFF"/>
                </a:solidFill>
              </a:rPr>
              <a:t/>
            </a:r>
            <a:br>
              <a:rPr lang="tr-TR" sz="4000" dirty="0">
                <a:solidFill>
                  <a:srgbClr val="FFFFFF"/>
                </a:solidFill>
              </a:rPr>
            </a:br>
            <a:r>
              <a:rPr lang="tr-TR" sz="4000" dirty="0">
                <a:solidFill>
                  <a:srgbClr val="FFFFFF"/>
                </a:solidFill>
              </a:rPr>
              <a:t>anal </a:t>
            </a:r>
            <a:r>
              <a:rPr lang="tr-TR" sz="4000">
                <a:solidFill>
                  <a:srgbClr val="FFFFFF"/>
                </a:solidFill>
              </a:rPr>
              <a:t>fissür</a:t>
            </a:r>
            <a:r>
              <a:rPr lang="tr-TR" sz="4000" dirty="0">
                <a:solidFill>
                  <a:srgbClr val="FFFFFF"/>
                </a:solidFill>
              </a:rPr>
              <a:t>, </a:t>
            </a:r>
            <a:r>
              <a:rPr lang="tr-TR" sz="4000">
                <a:solidFill>
                  <a:srgbClr val="FFFFFF"/>
                </a:solidFill>
              </a:rPr>
              <a:t>hemoroid</a:t>
            </a:r>
            <a:r>
              <a:rPr lang="tr-TR" sz="4000" dirty="0">
                <a:solidFill>
                  <a:srgbClr val="FFFFFF"/>
                </a:solidFill>
              </a:rPr>
              <a:t>,  </a:t>
            </a:r>
            <a:r>
              <a:rPr lang="tr-TR" sz="4000">
                <a:solidFill>
                  <a:srgbClr val="FFFFFF"/>
                </a:solidFill>
              </a:rPr>
              <a:t>perianal</a:t>
            </a:r>
            <a:r>
              <a:rPr lang="tr-TR" sz="4000" dirty="0">
                <a:solidFill>
                  <a:srgbClr val="FFFFFF"/>
                </a:solidFill>
              </a:rPr>
              <a:t> apse ve fistül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962C2389-2DBB-48D3-B72F-738D2DB2A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6302" y="4464764"/>
            <a:ext cx="7574507" cy="1640983"/>
          </a:xfrm>
        </p:spPr>
        <p:txBody>
          <a:bodyPr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              Arş. Gör. Dr. </a:t>
            </a:r>
            <a:r>
              <a:rPr lang="tr-TR" sz="2400" dirty="0" err="1">
                <a:solidFill>
                  <a:schemeClr val="accent4">
                    <a:lumMod val="50000"/>
                  </a:schemeClr>
                </a:solidFill>
              </a:rPr>
              <a:t>Esranur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 Akbulut</a:t>
            </a:r>
          </a:p>
          <a:p>
            <a:pPr algn="r">
              <a:lnSpc>
                <a:spcPct val="90000"/>
              </a:lnSpc>
            </a:pPr>
            <a:r>
              <a:rPr lang="tr-TR" sz="2400" dirty="0" err="1">
                <a:solidFill>
                  <a:schemeClr val="accent4">
                    <a:lumMod val="50000"/>
                  </a:schemeClr>
                </a:solidFill>
              </a:rPr>
              <a:t>Ktü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 tıp fakültesi aile hekimliği </a:t>
            </a:r>
            <a:r>
              <a:rPr lang="tr-TR" sz="2400" dirty="0" err="1">
                <a:solidFill>
                  <a:schemeClr val="accent4">
                    <a:lumMod val="50000"/>
                  </a:schemeClr>
                </a:solidFill>
              </a:rPr>
              <a:t>abd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03.04.2018</a:t>
            </a:r>
          </a:p>
        </p:txBody>
      </p:sp>
    </p:spTree>
    <p:extLst>
      <p:ext uri="{BB962C8B-B14F-4D97-AF65-F5344CB8AC3E}">
        <p14:creationId xmlns:p14="http://schemas.microsoft.com/office/powerpoint/2010/main" val="41733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C8E9AD3-E99F-4BE0-AF6F-9C0E3EF8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sz="3100" dirty="0"/>
              <a:t>Kronik anal </a:t>
            </a:r>
            <a:r>
              <a:rPr lang="tr-TR" sz="3100" dirty="0" err="1"/>
              <a:t>fissür</a:t>
            </a:r>
            <a:r>
              <a:rPr lang="tr-TR" sz="3100" dirty="0"/>
              <a:t/>
            </a:r>
            <a:br>
              <a:rPr lang="tr-TR" sz="3100" dirty="0"/>
            </a:br>
            <a:endParaRPr lang="tr-TR" sz="31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6DD64CB-2D9B-4567-A764-78C7837D0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4" descr="Ekran Kırpma">
            <a:extLst>
              <a:ext uri="{FF2B5EF4-FFF2-40B4-BE49-F238E27FC236}">
                <a16:creationId xmlns:a16="http://schemas.microsoft.com/office/drawing/2014/main" xmlns="" id="{21894D9E-DCC9-4441-A3BA-9A3179986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22" y="2685079"/>
            <a:ext cx="7782499" cy="330666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C05954D8-C90A-45C3-976C-22DA18F983DE}"/>
              </a:ext>
            </a:extLst>
          </p:cNvPr>
          <p:cNvSpPr/>
          <p:nvPr/>
        </p:nvSpPr>
        <p:spPr>
          <a:xfrm>
            <a:off x="3546146" y="3611299"/>
            <a:ext cx="1161586" cy="145422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A04800FB-28AB-4E37-9006-DEECE5D2E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8622" y="2973444"/>
            <a:ext cx="1961381" cy="1332742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71B611C7-DF0C-4208-9BBC-1060E963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81" y="685800"/>
            <a:ext cx="6562905" cy="1485900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C2A76B-D0FE-4921-A425-7B7C1D92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181" y="2286000"/>
            <a:ext cx="6562905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/>
              <a:t>Atipik</a:t>
            </a:r>
            <a:r>
              <a:rPr lang="tr-TR" sz="2400" b="1" dirty="0"/>
              <a:t> </a:t>
            </a:r>
            <a:r>
              <a:rPr lang="tr-TR" sz="2400" b="1" dirty="0" err="1"/>
              <a:t>fissürler</a:t>
            </a:r>
            <a:endParaRPr lang="tr-TR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Crohn</a:t>
            </a:r>
            <a:r>
              <a:rPr lang="tr-TR" dirty="0"/>
              <a:t>, AIDS, kanser, </a:t>
            </a:r>
            <a:r>
              <a:rPr lang="tr-TR" dirty="0" err="1"/>
              <a:t>Tbc</a:t>
            </a:r>
            <a:r>
              <a:rPr lang="tr-TR" dirty="0"/>
              <a:t> gibi hastalıklara </a:t>
            </a:r>
            <a:r>
              <a:rPr lang="tr-TR" dirty="0" err="1"/>
              <a:t>sekonder</a:t>
            </a:r>
            <a:r>
              <a:rPr lang="tr-TR" dirty="0"/>
              <a:t> gelişen </a:t>
            </a:r>
            <a:r>
              <a:rPr lang="tr-TR" dirty="0" err="1"/>
              <a:t>fissürlerdir</a:t>
            </a:r>
            <a:r>
              <a:rPr lang="tr-TR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Çoğunun </a:t>
            </a:r>
            <a:r>
              <a:rPr lang="tr-TR" dirty="0" err="1"/>
              <a:t>lateralde</a:t>
            </a:r>
            <a:r>
              <a:rPr lang="tr-TR" dirty="0"/>
              <a:t> lokalize olabilmeleri, ağrısız olabilmeleri ve İAS </a:t>
            </a:r>
            <a:r>
              <a:rPr lang="tr-TR" dirty="0" err="1"/>
              <a:t>hipertonisitesi</a:t>
            </a:r>
            <a:r>
              <a:rPr lang="tr-TR" dirty="0"/>
              <a:t> saptanmaması gibi olağan dışı özelliklerine dikkat etmek gerekir.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Bu özellikte </a:t>
            </a:r>
            <a:r>
              <a:rPr lang="tr-TR" dirty="0" err="1"/>
              <a:t>fissürlerin</a:t>
            </a:r>
            <a:r>
              <a:rPr lang="tr-TR" dirty="0"/>
              <a:t> ayrıntılı araştırılmaları ihmal edilmemelidir.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765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716A669-4E8A-43C5-B45C-AEAFE07B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Anal </a:t>
            </a:r>
            <a:r>
              <a:rPr lang="tr-TR" sz="3200" dirty="0" err="1"/>
              <a:t>fissür</a:t>
            </a:r>
            <a:r>
              <a:rPr lang="tr-TR" sz="3200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DC985FB-05AD-4591-8D37-039182541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b="1" dirty="0"/>
              <a:t>Belirti ve bulgular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Dışkılama ile provoke olan şiddetli ağrı (yırtılır tarzda ağrı)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Ülsere epitelyum zemininden kanama olabilir.  </a:t>
            </a:r>
            <a:r>
              <a:rPr lang="tr-TR" b="1" dirty="0"/>
              <a:t>Ancak anal </a:t>
            </a:r>
            <a:r>
              <a:rPr lang="tr-TR" b="1" dirty="0" err="1"/>
              <a:t>fissürlerde</a:t>
            </a:r>
            <a:r>
              <a:rPr lang="tr-TR" b="1" dirty="0"/>
              <a:t> </a:t>
            </a:r>
            <a:r>
              <a:rPr lang="tr-TR" b="1" dirty="0" err="1"/>
              <a:t>rektal</a:t>
            </a:r>
            <a:r>
              <a:rPr lang="tr-TR" b="1" dirty="0"/>
              <a:t> kanama, </a:t>
            </a:r>
            <a:r>
              <a:rPr lang="tr-TR" b="1" dirty="0" err="1"/>
              <a:t>hemoroid</a:t>
            </a:r>
            <a:r>
              <a:rPr lang="tr-TR" b="1" dirty="0"/>
              <a:t> hastalığından farklı olarak hemen her zaman ikinci plandadır.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Nadiren </a:t>
            </a:r>
            <a:r>
              <a:rPr lang="tr-TR" dirty="0" err="1"/>
              <a:t>dizüri</a:t>
            </a:r>
            <a:r>
              <a:rPr lang="tr-TR" dirty="0"/>
              <a:t> veya idrar </a:t>
            </a:r>
            <a:r>
              <a:rPr lang="tr-TR" dirty="0" err="1"/>
              <a:t>retansiyonu</a:t>
            </a:r>
            <a:r>
              <a:rPr lang="tr-TR" dirty="0"/>
              <a:t> görülebilir.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i="1" dirty="0"/>
              <a:t>**Tipik bir ağrı semptomu olmayan ve hekim tarafından anal muayenede saptanan </a:t>
            </a:r>
            <a:r>
              <a:rPr lang="tr-TR" b="1" i="1" dirty="0" err="1"/>
              <a:t>atipik</a:t>
            </a:r>
            <a:r>
              <a:rPr lang="tr-TR" b="1" i="1" dirty="0"/>
              <a:t> </a:t>
            </a:r>
            <a:r>
              <a:rPr lang="tr-TR" b="1" i="1" dirty="0" err="1"/>
              <a:t>fissür</a:t>
            </a:r>
            <a:r>
              <a:rPr lang="tr-TR" b="1" i="1" dirty="0"/>
              <a:t> </a:t>
            </a:r>
            <a:r>
              <a:rPr lang="tr-TR" b="1" i="1" dirty="0" err="1"/>
              <a:t>prezentasyonu</a:t>
            </a:r>
            <a:r>
              <a:rPr lang="tr-TR" b="1" i="1" dirty="0"/>
              <a:t> özel önem </a:t>
            </a:r>
            <a:r>
              <a:rPr lang="tr-TR" b="1" i="1" dirty="0" err="1"/>
              <a:t>arzeder</a:t>
            </a:r>
            <a:r>
              <a:rPr lang="tr-TR" b="1" i="1" dirty="0"/>
              <a:t> ve ayrıntılı araştırılmaları ihmal edilmemelidir.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787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DC821FA-BD9B-492E-87C6-C62B8B6A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/>
              <a:t>Tanı </a:t>
            </a:r>
            <a:br>
              <a:rPr lang="tr-TR" sz="3600" b="1" dirty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dirty="0"/>
              <a:t>anal </a:t>
            </a:r>
            <a:r>
              <a:rPr lang="tr-TR" sz="3600" dirty="0" err="1"/>
              <a:t>fissür</a:t>
            </a:r>
            <a:r>
              <a:rPr lang="tr-TR" sz="3600" dirty="0"/>
              <a:t>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A7B462D-8ECD-4893-99A8-C43DE6026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60009"/>
            <a:ext cx="11029615" cy="367830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0" indent="0">
              <a:buNone/>
            </a:pPr>
            <a:r>
              <a:rPr lang="tr-TR" sz="2400" b="1" dirty="0"/>
              <a:t>Tanı   </a:t>
            </a:r>
          </a:p>
          <a:p>
            <a:pPr marL="0" indent="0">
              <a:buNone/>
            </a:pPr>
            <a:r>
              <a:rPr lang="tr-TR" sz="2000" dirty="0"/>
              <a:t>Öykü ve </a:t>
            </a:r>
            <a:r>
              <a:rPr lang="tr-TR" sz="2000" dirty="0" err="1"/>
              <a:t>inspeksiyon</a:t>
            </a:r>
            <a:endParaRPr lang="tr-TR" sz="2000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Anal kenar düzeyinden </a:t>
            </a:r>
            <a:r>
              <a:rPr lang="tr-TR" dirty="0" err="1"/>
              <a:t>proksimale</a:t>
            </a:r>
            <a:r>
              <a:rPr lang="tr-TR" dirty="0"/>
              <a:t> doğru uzanan, farklı uzunluk ve derinlikte, genellikle tek, nadiren birden fazla </a:t>
            </a:r>
            <a:r>
              <a:rPr lang="tr-TR" dirty="0" err="1"/>
              <a:t>fissür</a:t>
            </a:r>
            <a:r>
              <a:rPr lang="tr-TR" dirty="0"/>
              <a:t> görünümü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Fissürün</a:t>
            </a:r>
            <a:r>
              <a:rPr lang="tr-TR" dirty="0"/>
              <a:t> yeri, derinliği, İAS liflerinin tabanında görülüp görülmemesi, lezyon çevresinde kronik </a:t>
            </a:r>
            <a:r>
              <a:rPr lang="tr-TR" dirty="0" err="1"/>
              <a:t>inflamasyon</a:t>
            </a:r>
            <a:r>
              <a:rPr lang="tr-TR" dirty="0"/>
              <a:t> bulguları (skin </a:t>
            </a:r>
            <a:r>
              <a:rPr lang="tr-TR" dirty="0" err="1"/>
              <a:t>tag</a:t>
            </a:r>
            <a:r>
              <a:rPr lang="tr-TR" dirty="0"/>
              <a:t>) mevcudiyeti ve olası ek lezyonlar tanımlanmalı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Anal </a:t>
            </a:r>
            <a:r>
              <a:rPr lang="tr-TR" dirty="0" err="1"/>
              <a:t>fissürlü</a:t>
            </a:r>
            <a:r>
              <a:rPr lang="tr-TR" dirty="0"/>
              <a:t> hastada aşırı duyarlılık ve ağrı nedeniyle </a:t>
            </a:r>
            <a:r>
              <a:rPr lang="tr-TR" dirty="0" err="1"/>
              <a:t>rektoskopi</a:t>
            </a:r>
            <a:r>
              <a:rPr lang="tr-TR" dirty="0"/>
              <a:t> gibi tetkiklerden ve hatta </a:t>
            </a:r>
            <a:r>
              <a:rPr lang="tr-TR" dirty="0" err="1"/>
              <a:t>digital</a:t>
            </a:r>
            <a:r>
              <a:rPr lang="tr-TR" dirty="0"/>
              <a:t> muayeneden kaçınılması gerekebilir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167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D0C53A6-4955-40DB-AC29-DDB5B783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Anal </a:t>
            </a:r>
            <a:r>
              <a:rPr lang="tr-TR" sz="3200" dirty="0" err="1"/>
              <a:t>fissür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5B0CC06-1125-4101-A580-1A6B1F4E0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/>
              <a:t>Ayırıcı tanı</a:t>
            </a:r>
          </a:p>
          <a:p>
            <a:r>
              <a:rPr lang="tr-TR" dirty="0" err="1"/>
              <a:t>Hemoroid</a:t>
            </a:r>
            <a:endParaRPr lang="tr-TR" dirty="0"/>
          </a:p>
          <a:p>
            <a:r>
              <a:rPr lang="tr-TR" dirty="0" err="1"/>
              <a:t>Perianal</a:t>
            </a:r>
            <a:r>
              <a:rPr lang="tr-TR" dirty="0"/>
              <a:t> ülser</a:t>
            </a:r>
          </a:p>
          <a:p>
            <a:r>
              <a:rPr lang="tr-TR" dirty="0" err="1"/>
              <a:t>Soliter</a:t>
            </a:r>
            <a:r>
              <a:rPr lang="tr-TR" dirty="0"/>
              <a:t> </a:t>
            </a:r>
            <a:r>
              <a:rPr lang="tr-TR" dirty="0" err="1"/>
              <a:t>rektal</a:t>
            </a:r>
            <a:r>
              <a:rPr lang="tr-TR" dirty="0"/>
              <a:t> ülser</a:t>
            </a:r>
          </a:p>
          <a:p>
            <a:r>
              <a:rPr lang="tr-TR" dirty="0"/>
              <a:t>Anal fistül</a:t>
            </a:r>
          </a:p>
          <a:p>
            <a:r>
              <a:rPr lang="tr-TR" dirty="0"/>
              <a:t>Kolon tümörleri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457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72B3D25-D08D-403D-92C3-B03381D3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FEFF"/>
                </a:solidFill>
              </a:rPr>
              <a:t>Anal </a:t>
            </a:r>
            <a:r>
              <a:rPr lang="tr-TR" dirty="0" err="1">
                <a:solidFill>
                  <a:srgbClr val="FFFEFF"/>
                </a:solidFill>
              </a:rPr>
              <a:t>fissür</a:t>
            </a:r>
            <a:r>
              <a:rPr lang="tr-TR" dirty="0">
                <a:solidFill>
                  <a:srgbClr val="FFFEFF"/>
                </a:solidFill>
              </a:rPr>
              <a:t> - Tedavi 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36467B95-71F6-4A00-9154-792647C0A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286992"/>
              </p:ext>
            </p:extLst>
          </p:nvPr>
        </p:nvGraphicFramePr>
        <p:xfrm>
          <a:off x="581025" y="2181225"/>
          <a:ext cx="11029950" cy="46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693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4" descr="Ekran Kırpma">
            <a:extLst>
              <a:ext uri="{FF2B5EF4-FFF2-40B4-BE49-F238E27FC236}">
                <a16:creationId xmlns:a16="http://schemas.microsoft.com/office/drawing/2014/main" xmlns="" id="{506CA3E1-78F1-4424-AE18-BE4E54BA9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44" y="643467"/>
            <a:ext cx="46379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1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9EB002E-A05A-440C-AA96-693B2ED0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FEFF"/>
                </a:solidFill>
              </a:rPr>
              <a:t>Anal </a:t>
            </a:r>
            <a:r>
              <a:rPr lang="tr-TR" dirty="0" err="1">
                <a:solidFill>
                  <a:srgbClr val="FFFEFF"/>
                </a:solidFill>
              </a:rPr>
              <a:t>fissür</a:t>
            </a:r>
            <a:r>
              <a:rPr lang="tr-TR" dirty="0">
                <a:solidFill>
                  <a:srgbClr val="FFFEFF"/>
                </a:solidFill>
              </a:rPr>
              <a:t> - Tedavi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D52BF0C-A2AC-41A2-9E67-49039B098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/>
              <a:t>Nitrogliserin </a:t>
            </a:r>
          </a:p>
          <a:p>
            <a:r>
              <a:rPr lang="tr-TR" dirty="0"/>
              <a:t>Nitrogliserin tipik bir NO </a:t>
            </a:r>
            <a:r>
              <a:rPr lang="tr-TR" dirty="0" err="1"/>
              <a:t>donörüdür</a:t>
            </a:r>
            <a:r>
              <a:rPr lang="tr-TR" dirty="0"/>
              <a:t> ve artmış İAS basıncını azaltarak </a:t>
            </a:r>
            <a:r>
              <a:rPr lang="tr-TR" dirty="0" err="1"/>
              <a:t>anodermal</a:t>
            </a:r>
            <a:r>
              <a:rPr lang="tr-TR" dirty="0"/>
              <a:t> kan akımına olumlu katkı sağlar</a:t>
            </a:r>
          </a:p>
          <a:p>
            <a:r>
              <a:rPr lang="tr-TR" dirty="0" err="1"/>
              <a:t>Non-adrenerjik</a:t>
            </a:r>
            <a:r>
              <a:rPr lang="tr-TR" dirty="0"/>
              <a:t>, </a:t>
            </a:r>
            <a:r>
              <a:rPr lang="tr-TR" dirty="0" err="1"/>
              <a:t>non-kolinerjik</a:t>
            </a:r>
            <a:r>
              <a:rPr lang="tr-TR" dirty="0"/>
              <a:t> bir gevşeme süreci ile etki gösterir.</a:t>
            </a:r>
          </a:p>
          <a:p>
            <a:r>
              <a:rPr lang="tr-TR" dirty="0"/>
              <a:t>Nitrogliserin uygulaması </a:t>
            </a:r>
            <a:r>
              <a:rPr lang="tr-TR" dirty="0" err="1"/>
              <a:t>İAS’de</a:t>
            </a:r>
            <a:r>
              <a:rPr lang="tr-TR" dirty="0"/>
              <a:t> herhangi bir hasar oluşturmaz.</a:t>
            </a:r>
          </a:p>
          <a:p>
            <a:r>
              <a:rPr lang="tr-TR" dirty="0"/>
              <a:t>Yan etki baş ağrısı %20-25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7347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1448BAF-EFFE-44D8-82A5-9FE59432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Anal </a:t>
            </a:r>
            <a:r>
              <a:rPr lang="tr-TR" sz="2400" dirty="0" err="1"/>
              <a:t>fissür</a:t>
            </a:r>
            <a:r>
              <a:rPr lang="tr-TR" sz="2400" dirty="0"/>
              <a:t> -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DCA1DA8-3640-44D6-A990-8B6247F3C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Topikal</a:t>
            </a:r>
            <a:r>
              <a:rPr lang="tr-TR" dirty="0"/>
              <a:t> </a:t>
            </a:r>
            <a:r>
              <a:rPr lang="tr-TR" dirty="0" err="1"/>
              <a:t>nifedipine</a:t>
            </a:r>
            <a:r>
              <a:rPr lang="tr-TR" dirty="0"/>
              <a:t>, </a:t>
            </a:r>
            <a:r>
              <a:rPr lang="tr-TR" dirty="0" err="1"/>
              <a:t>topikal</a:t>
            </a:r>
            <a:r>
              <a:rPr lang="tr-TR" dirty="0"/>
              <a:t> nitrogliserine göre daha etkili ve daha az yan etkiye sahip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*Kronik anal </a:t>
            </a:r>
            <a:r>
              <a:rPr lang="tr-TR" dirty="0" err="1"/>
              <a:t>fissürü</a:t>
            </a:r>
            <a:r>
              <a:rPr lang="tr-TR" dirty="0"/>
              <a:t> olan 52 hasta ile yapılan bir çalışmada </a:t>
            </a:r>
            <a:r>
              <a:rPr lang="tr-TR" dirty="0" err="1"/>
              <a:t>topikal</a:t>
            </a:r>
            <a:r>
              <a:rPr lang="tr-TR" dirty="0"/>
              <a:t> </a:t>
            </a:r>
            <a:r>
              <a:rPr lang="tr-TR" dirty="0" err="1"/>
              <a:t>nifedipin</a:t>
            </a:r>
            <a:r>
              <a:rPr lang="tr-TR" dirty="0"/>
              <a:t> %89, </a:t>
            </a:r>
            <a:r>
              <a:rPr lang="tr-TR" dirty="0" err="1"/>
              <a:t>topikal</a:t>
            </a:r>
            <a:r>
              <a:rPr lang="tr-TR" dirty="0"/>
              <a:t> nitrogliserin %58 yarar sağladığı; yan etki görülme oranı ise </a:t>
            </a:r>
            <a:r>
              <a:rPr lang="tr-TR" dirty="0" err="1"/>
              <a:t>topikal</a:t>
            </a:r>
            <a:r>
              <a:rPr lang="tr-TR" dirty="0"/>
              <a:t> </a:t>
            </a:r>
            <a:r>
              <a:rPr lang="tr-TR" dirty="0" err="1"/>
              <a:t>nifedipinde</a:t>
            </a:r>
            <a:r>
              <a:rPr lang="tr-TR" dirty="0"/>
              <a:t> %5, </a:t>
            </a:r>
            <a:r>
              <a:rPr lang="tr-TR" dirty="0" err="1"/>
              <a:t>topikal</a:t>
            </a:r>
            <a:r>
              <a:rPr lang="tr-TR" dirty="0"/>
              <a:t> nitrogliserinde %40 olarak bulunmuştur. Her iki tedavi ile </a:t>
            </a:r>
            <a:r>
              <a:rPr lang="tr-TR" dirty="0" err="1"/>
              <a:t>rekürrens</a:t>
            </a:r>
            <a:r>
              <a:rPr lang="tr-TR" dirty="0"/>
              <a:t>  sıklığı arasında fark saptanmamış.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sz="1000" dirty="0"/>
          </a:p>
          <a:p>
            <a:pPr marL="0" indent="0">
              <a:buNone/>
            </a:pPr>
            <a:endParaRPr lang="tr-TR" sz="1000" dirty="0"/>
          </a:p>
          <a:p>
            <a:pPr marL="0" indent="0">
              <a:buNone/>
            </a:pPr>
            <a:endParaRPr lang="tr-TR" sz="1000" dirty="0"/>
          </a:p>
          <a:p>
            <a:pPr marL="0" indent="0">
              <a:buNone/>
            </a:pPr>
            <a:endParaRPr lang="tr-TR" sz="1000" dirty="0"/>
          </a:p>
          <a:p>
            <a:pPr marL="0" indent="0">
              <a:buNone/>
            </a:pPr>
            <a:r>
              <a:rPr lang="tr-TR" sz="1000" dirty="0"/>
              <a:t>*</a:t>
            </a:r>
            <a:r>
              <a:rPr lang="tr-TR" sz="1000" dirty="0" err="1"/>
              <a:t>Ezri</a:t>
            </a:r>
            <a:r>
              <a:rPr lang="tr-TR" sz="1000" dirty="0"/>
              <a:t> T SS. </a:t>
            </a:r>
            <a:r>
              <a:rPr lang="tr-TR" sz="1000" dirty="0" err="1"/>
              <a:t>Topical</a:t>
            </a:r>
            <a:r>
              <a:rPr lang="tr-TR" sz="1000" dirty="0"/>
              <a:t> </a:t>
            </a:r>
            <a:r>
              <a:rPr lang="tr-TR" sz="1000" dirty="0" err="1"/>
              <a:t>nifedipine</a:t>
            </a:r>
            <a:r>
              <a:rPr lang="tr-TR" sz="1000" dirty="0"/>
              <a:t> vs. </a:t>
            </a:r>
            <a:r>
              <a:rPr lang="tr-TR" sz="1000" dirty="0" err="1"/>
              <a:t>topical</a:t>
            </a:r>
            <a:r>
              <a:rPr lang="tr-TR" sz="1000" dirty="0"/>
              <a:t> </a:t>
            </a:r>
            <a:r>
              <a:rPr lang="tr-TR" sz="1000" dirty="0" err="1"/>
              <a:t>glyceryl</a:t>
            </a:r>
            <a:r>
              <a:rPr lang="tr-TR" sz="1000" dirty="0"/>
              <a:t> </a:t>
            </a:r>
            <a:r>
              <a:rPr lang="tr-TR" sz="1000" dirty="0" err="1"/>
              <a:t>trinitrate</a:t>
            </a:r>
            <a:r>
              <a:rPr lang="tr-TR" sz="1000" dirty="0"/>
              <a:t> </a:t>
            </a:r>
            <a:r>
              <a:rPr lang="tr-TR" sz="1000" dirty="0" err="1"/>
              <a:t>for</a:t>
            </a:r>
            <a:r>
              <a:rPr lang="tr-TR" sz="1000" dirty="0"/>
              <a:t> </a:t>
            </a:r>
            <a:r>
              <a:rPr lang="tr-TR" sz="1000" dirty="0" err="1"/>
              <a:t>treatment</a:t>
            </a:r>
            <a:r>
              <a:rPr lang="tr-TR" sz="1000" dirty="0"/>
              <a:t> of </a:t>
            </a:r>
            <a:r>
              <a:rPr lang="tr-TR" sz="1000" dirty="0" err="1"/>
              <a:t>chronic</a:t>
            </a:r>
            <a:r>
              <a:rPr lang="tr-TR" sz="1000" dirty="0"/>
              <a:t> anal </a:t>
            </a:r>
            <a:r>
              <a:rPr lang="tr-TR" sz="1000" dirty="0" err="1"/>
              <a:t>fissure</a:t>
            </a:r>
            <a:r>
              <a:rPr lang="tr-TR" sz="1000" dirty="0"/>
              <a:t>. 2003.</a:t>
            </a:r>
          </a:p>
        </p:txBody>
      </p:sp>
    </p:spTree>
    <p:extLst>
      <p:ext uri="{BB962C8B-B14F-4D97-AF65-F5344CB8AC3E}">
        <p14:creationId xmlns:p14="http://schemas.microsoft.com/office/powerpoint/2010/main" val="1356855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BF02761-BC92-47A3-A973-081D66EF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 </a:t>
            </a:r>
            <a:r>
              <a:rPr lang="tr-TR" dirty="0" err="1"/>
              <a:t>fissür</a:t>
            </a:r>
            <a:r>
              <a:rPr lang="tr-TR" dirty="0"/>
              <a:t> -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19A65FE-FECE-4586-A1A6-749F48A94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 err="1"/>
              <a:t>Majistral</a:t>
            </a:r>
            <a:r>
              <a:rPr lang="tr-TR" sz="2400" dirty="0"/>
              <a:t> reçete örneği</a:t>
            </a:r>
          </a:p>
          <a:p>
            <a:pPr marL="0" indent="0">
              <a:buNone/>
            </a:pPr>
            <a:r>
              <a:rPr lang="tr-TR" dirty="0"/>
              <a:t>  </a:t>
            </a:r>
          </a:p>
          <a:p>
            <a:pPr marL="0" indent="0">
              <a:buNone/>
            </a:pPr>
            <a:r>
              <a:rPr lang="tr-TR" dirty="0" err="1"/>
              <a:t>Rp</a:t>
            </a:r>
            <a:r>
              <a:rPr lang="tr-TR" dirty="0"/>
              <a:t>//</a:t>
            </a:r>
          </a:p>
          <a:p>
            <a:pPr marL="0" indent="0">
              <a:buNone/>
            </a:pPr>
            <a:r>
              <a:rPr lang="tr-TR" dirty="0"/>
              <a:t>        1- </a:t>
            </a:r>
            <a:r>
              <a:rPr lang="tr-TR" dirty="0" err="1"/>
              <a:t>Gliseril</a:t>
            </a:r>
            <a:r>
              <a:rPr lang="tr-TR" dirty="0"/>
              <a:t> </a:t>
            </a:r>
            <a:r>
              <a:rPr lang="tr-TR" dirty="0" err="1"/>
              <a:t>trinitrat</a:t>
            </a:r>
            <a:r>
              <a:rPr lang="tr-TR" dirty="0"/>
              <a:t> % 0,2 gr</a:t>
            </a:r>
          </a:p>
          <a:p>
            <a:pPr marL="0" indent="0">
              <a:buNone/>
            </a:pPr>
            <a:r>
              <a:rPr lang="tr-TR" dirty="0"/>
              <a:t>        II-  Vazelin 70 gr</a:t>
            </a:r>
          </a:p>
          <a:p>
            <a:pPr marL="0" indent="0">
              <a:buNone/>
            </a:pPr>
            <a:r>
              <a:rPr lang="tr-TR" dirty="0"/>
              <a:t>        III- Lanolin 30 gr</a:t>
            </a:r>
          </a:p>
        </p:txBody>
      </p:sp>
    </p:spTree>
    <p:extLst>
      <p:ext uri="{BB962C8B-B14F-4D97-AF65-F5344CB8AC3E}">
        <p14:creationId xmlns:p14="http://schemas.microsoft.com/office/powerpoint/2010/main" val="400107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87EBFBA-AA80-4803-9F86-BCBA32BC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814741C-D278-4968-9D93-482E6B2BD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45 yaşında erkek hasta</a:t>
            </a:r>
          </a:p>
          <a:p>
            <a:r>
              <a:rPr lang="tr-TR" sz="2000" dirty="0"/>
              <a:t>Şikayet: Dışkılama sırasında ağrı ve </a:t>
            </a:r>
            <a:r>
              <a:rPr lang="tr-TR" sz="2000" dirty="0" err="1"/>
              <a:t>rektal</a:t>
            </a:r>
            <a:r>
              <a:rPr lang="tr-TR" sz="2000" dirty="0"/>
              <a:t> kanama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592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CBC7C30-5311-454B-9391-622E2E32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Botox</a:t>
            </a:r>
            <a:r>
              <a:rPr lang="tr-TR" dirty="0"/>
              <a:t> enjeksiyonu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D210FEE-2CCB-4113-84DE-04021EA88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Clostridium</a:t>
            </a:r>
            <a:r>
              <a:rPr lang="tr-TR" dirty="0"/>
              <a:t> </a:t>
            </a:r>
            <a:r>
              <a:rPr lang="tr-TR" dirty="0" err="1"/>
              <a:t>botulinum’un</a:t>
            </a:r>
            <a:r>
              <a:rPr lang="tr-TR" dirty="0"/>
              <a:t> </a:t>
            </a:r>
            <a:r>
              <a:rPr lang="tr-TR" dirty="0" err="1"/>
              <a:t>toksik</a:t>
            </a:r>
            <a:r>
              <a:rPr lang="tr-TR" dirty="0"/>
              <a:t> bir ürünü olup, </a:t>
            </a:r>
            <a:r>
              <a:rPr lang="tr-TR" dirty="0" err="1"/>
              <a:t>sinaptik</a:t>
            </a:r>
            <a:r>
              <a:rPr lang="tr-TR" dirty="0"/>
              <a:t> aralığa </a:t>
            </a:r>
            <a:r>
              <a:rPr lang="tr-TR" dirty="0" err="1"/>
              <a:t>asetilkolin</a:t>
            </a:r>
            <a:r>
              <a:rPr lang="tr-TR" dirty="0"/>
              <a:t> salınımını </a:t>
            </a:r>
            <a:r>
              <a:rPr lang="tr-TR" dirty="0" err="1"/>
              <a:t>inhibe</a:t>
            </a:r>
            <a:r>
              <a:rPr lang="tr-TR" dirty="0"/>
              <a:t> eder ve güçlü bir </a:t>
            </a:r>
            <a:r>
              <a:rPr lang="tr-TR" dirty="0" err="1"/>
              <a:t>nöromuskuler</a:t>
            </a:r>
            <a:r>
              <a:rPr lang="tr-TR" dirty="0"/>
              <a:t> blokaj oluşturur. </a:t>
            </a:r>
          </a:p>
          <a:p>
            <a:r>
              <a:rPr lang="tr-TR" dirty="0" err="1"/>
              <a:t>İAS’de</a:t>
            </a:r>
            <a:r>
              <a:rPr lang="tr-TR" dirty="0"/>
              <a:t> haftalarca süren bir </a:t>
            </a:r>
            <a:r>
              <a:rPr lang="tr-TR" dirty="0" err="1"/>
              <a:t>pareziye</a:t>
            </a:r>
            <a:r>
              <a:rPr lang="tr-TR" dirty="0"/>
              <a:t> neden olmakta ve bu süreçte anal kanal basıncını düşürerek </a:t>
            </a:r>
            <a:r>
              <a:rPr lang="tr-TR" dirty="0" err="1"/>
              <a:t>fissür</a:t>
            </a:r>
            <a:r>
              <a:rPr lang="tr-TR" dirty="0"/>
              <a:t> iyileşmesini olanaklı kılmaktadır. Etkisi yaklaşık 4 ay zarfında geri döner.</a:t>
            </a:r>
          </a:p>
          <a:p>
            <a:r>
              <a:rPr lang="tr-TR" dirty="0"/>
              <a:t>Yapılan çalışmalarda yan etki ve komplikasyon bakımından </a:t>
            </a:r>
            <a:r>
              <a:rPr lang="tr-TR" dirty="0" err="1"/>
              <a:t>LİS’e</a:t>
            </a:r>
            <a:r>
              <a:rPr lang="tr-TR" dirty="0"/>
              <a:t> kıyasla daha avantajlıdır ancak uzun süreli takiplerde </a:t>
            </a:r>
            <a:r>
              <a:rPr lang="tr-TR" dirty="0" err="1"/>
              <a:t>nüks</a:t>
            </a:r>
            <a:r>
              <a:rPr lang="tr-TR" dirty="0"/>
              <a:t> oranı daha fazladır.</a:t>
            </a:r>
          </a:p>
        </p:txBody>
      </p:sp>
    </p:spTree>
    <p:extLst>
      <p:ext uri="{BB962C8B-B14F-4D97-AF65-F5344CB8AC3E}">
        <p14:creationId xmlns:p14="http://schemas.microsoft.com/office/powerpoint/2010/main" val="2352542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4A003DB-D519-4E89-904E-3021D676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/>
              <a:t>Hemoroid</a:t>
            </a:r>
            <a:r>
              <a:rPr lang="tr-TR" sz="3200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EC07547-5EC5-4D65-A93A-81C42297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574444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/>
              <a:t>Epidemiyoloji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Görülme sıklığı yaklaşık %45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45-65 yaş arası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Cinsiyetler arasında görülme sıklığı benzer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0" indent="0">
              <a:buNone/>
            </a:pPr>
            <a:r>
              <a:rPr lang="tr-TR" sz="2800" b="1" dirty="0" err="1"/>
              <a:t>Patogenez</a:t>
            </a:r>
            <a:endParaRPr lang="tr-TR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Anal bölgede </a:t>
            </a:r>
            <a:r>
              <a:rPr lang="tr-TR" dirty="0" err="1"/>
              <a:t>venöz</a:t>
            </a:r>
            <a:r>
              <a:rPr lang="tr-TR" dirty="0"/>
              <a:t> geri dönüşün azalması ve </a:t>
            </a:r>
            <a:r>
              <a:rPr lang="tr-TR" dirty="0" err="1"/>
              <a:t>venlerin</a:t>
            </a:r>
            <a:r>
              <a:rPr lang="tr-TR" dirty="0"/>
              <a:t> genişlemesi sonucu oluşur.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2590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048ED26-B3D1-4E00-8700-E661B3AE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/>
              <a:t>Hemoroid</a:t>
            </a:r>
            <a:r>
              <a:rPr lang="tr-TR" sz="3200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36D70EB-67BB-47BA-BA4B-E0CF055C2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2" y="2147777"/>
            <a:ext cx="9916578" cy="451883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11200" b="1" dirty="0"/>
              <a:t>   </a:t>
            </a:r>
          </a:p>
          <a:p>
            <a:pPr marL="0" indent="0">
              <a:buNone/>
            </a:pPr>
            <a:r>
              <a:rPr lang="tr-TR" sz="11200" b="1" dirty="0"/>
              <a:t> Etiyoloji </a:t>
            </a:r>
            <a:endParaRPr lang="tr-TR" sz="8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sz="8000" i="0" dirty="0"/>
              <a:t>Kalıtsal faktörler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8000" i="0" dirty="0"/>
              <a:t>Beslenme alışkanlıkları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8000" i="0" dirty="0"/>
              <a:t>Kronik ishal veya kabızlık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8000" i="0" dirty="0"/>
              <a:t>Uzun süre ayakta durma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8000" i="0" dirty="0"/>
              <a:t>Hareketsizlik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8000" i="0" dirty="0"/>
              <a:t>Gebelik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8000" i="0" dirty="0"/>
              <a:t>Kalp yetmezliği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8000" i="0" dirty="0" err="1"/>
              <a:t>Kc</a:t>
            </a:r>
            <a:r>
              <a:rPr lang="tr-TR" sz="8000" i="0" dirty="0"/>
              <a:t> sirozu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8000" i="0" dirty="0"/>
              <a:t>Uzun süre öksürme ve kusmalar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8000" i="0" dirty="0" err="1"/>
              <a:t>Rektal</a:t>
            </a:r>
            <a:r>
              <a:rPr lang="tr-TR" sz="8000" i="0" dirty="0"/>
              <a:t> tümörler </a:t>
            </a:r>
          </a:p>
          <a:p>
            <a:pPr marL="0" indent="0">
              <a:buNone/>
            </a:pPr>
            <a:endParaRPr lang="tr-TR" sz="6200" b="1" dirty="0"/>
          </a:p>
          <a:p>
            <a:pPr marL="0" indent="0">
              <a:buNone/>
            </a:pP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622417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BB6BD92-5ED3-437C-97DD-8B35715F1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/>
              <a:t>hemoroid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4553B67-6C8C-4B68-8B98-14AC8593C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b="1" dirty="0"/>
              <a:t>Belirti ve bulgular</a:t>
            </a:r>
          </a:p>
          <a:p>
            <a:pPr marL="0" indent="0">
              <a:buNone/>
            </a:pPr>
            <a:r>
              <a:rPr lang="tr-TR" dirty="0"/>
              <a:t>%40 </a:t>
            </a:r>
            <a:r>
              <a:rPr lang="tr-TR" dirty="0" err="1"/>
              <a:t>asemptomatik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Dışkılamayla birlikte veya sonrasında olan kırmızı renkli kanama (genelde dışkılamayı takiben damla damla kanama)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Tromboze</a:t>
            </a:r>
            <a:r>
              <a:rPr lang="tr-TR" dirty="0"/>
              <a:t> </a:t>
            </a:r>
            <a:r>
              <a:rPr lang="tr-TR" dirty="0" err="1"/>
              <a:t>hemoroid</a:t>
            </a:r>
            <a:r>
              <a:rPr lang="tr-TR" dirty="0"/>
              <a:t> varlığında şiddetli ağrı ve </a:t>
            </a:r>
            <a:r>
              <a:rPr lang="tr-TR" dirty="0" err="1"/>
              <a:t>perianal</a:t>
            </a:r>
            <a:r>
              <a:rPr lang="tr-TR" dirty="0"/>
              <a:t> yumru ve </a:t>
            </a:r>
            <a:r>
              <a:rPr lang="tr-TR" dirty="0" err="1"/>
              <a:t>perianal</a:t>
            </a:r>
            <a:r>
              <a:rPr lang="tr-TR" dirty="0"/>
              <a:t> bölgede </a:t>
            </a:r>
            <a:r>
              <a:rPr lang="tr-TR" dirty="0" err="1"/>
              <a:t>inflamasyon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Prolabe</a:t>
            </a:r>
            <a:r>
              <a:rPr lang="tr-TR" dirty="0"/>
              <a:t> olan </a:t>
            </a: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hemoroid</a:t>
            </a:r>
            <a:r>
              <a:rPr lang="tr-TR" dirty="0"/>
              <a:t> varlığında </a:t>
            </a:r>
            <a:r>
              <a:rPr lang="tr-TR" dirty="0" err="1"/>
              <a:t>fekal</a:t>
            </a:r>
            <a:r>
              <a:rPr lang="tr-TR" dirty="0"/>
              <a:t> </a:t>
            </a:r>
            <a:r>
              <a:rPr lang="tr-TR" dirty="0" err="1"/>
              <a:t>inkontinans</a:t>
            </a:r>
            <a:r>
              <a:rPr lang="tr-TR" dirty="0"/>
              <a:t>, mukus boşalması, </a:t>
            </a:r>
            <a:r>
              <a:rPr lang="tr-TR" dirty="0" err="1"/>
              <a:t>perianal</a:t>
            </a:r>
            <a:r>
              <a:rPr lang="tr-TR" dirty="0"/>
              <a:t> dolgunluk hissi, ıslaklık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İrritasyon</a:t>
            </a:r>
            <a:r>
              <a:rPr lang="tr-TR" dirty="0"/>
              <a:t>, kaşıntı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Kabızlık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717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4" descr="Ekran Kırpma">
            <a:extLst>
              <a:ext uri="{FF2B5EF4-FFF2-40B4-BE49-F238E27FC236}">
                <a16:creationId xmlns:a16="http://schemas.microsoft.com/office/drawing/2014/main" xmlns="" id="{3529EB3D-946A-411F-8BFB-9E48D0CF9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2" y="2361056"/>
            <a:ext cx="4477570" cy="3649219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36AD1C31-CE37-4A16-829A-BDF7A96A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Hemoroid - Sınıflandırma </a:t>
            </a: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A561D504-28FE-4A7D-9C4C-F46552413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tr-TR"/>
              <a:t>Eksternal hemoroid</a:t>
            </a:r>
          </a:p>
          <a:p>
            <a:r>
              <a:rPr lang="tr-TR"/>
              <a:t>İnternal hemoroid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/>
              <a:t>Grade 1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/>
              <a:t>Grade 2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/>
              <a:t>Grade 3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/>
              <a:t>Grade 4</a:t>
            </a:r>
          </a:p>
          <a:p>
            <a:r>
              <a:rPr lang="tr-TR"/>
              <a:t>Mixed hemoroid</a:t>
            </a:r>
          </a:p>
        </p:txBody>
      </p:sp>
    </p:spTree>
    <p:extLst>
      <p:ext uri="{BB962C8B-B14F-4D97-AF65-F5344CB8AC3E}">
        <p14:creationId xmlns:p14="http://schemas.microsoft.com/office/powerpoint/2010/main" val="1404073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48DB091-5C74-4011-88EE-F0539D5C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İnternal</a:t>
            </a:r>
            <a:r>
              <a:rPr lang="tr-TR" dirty="0"/>
              <a:t> </a:t>
            </a:r>
            <a:r>
              <a:rPr lang="tr-TR" dirty="0" err="1"/>
              <a:t>hemoroid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784A321-E13B-4A3F-B131-64868565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Grade 1:  </a:t>
            </a:r>
            <a:r>
              <a:rPr lang="tr-TR" dirty="0" err="1"/>
              <a:t>Anoskopi</a:t>
            </a:r>
            <a:r>
              <a:rPr lang="tr-TR" dirty="0"/>
              <a:t> ile gözlenebilir, lümen içine doğru çıkıntı gelişebilir ancak </a:t>
            </a:r>
            <a:r>
              <a:rPr lang="tr-TR" dirty="0" err="1"/>
              <a:t>dentat</a:t>
            </a:r>
            <a:r>
              <a:rPr lang="tr-TR" dirty="0"/>
              <a:t> çizginin altına </a:t>
            </a:r>
            <a:r>
              <a:rPr lang="tr-TR" dirty="0" err="1"/>
              <a:t>prolabe</a:t>
            </a:r>
            <a:r>
              <a:rPr lang="tr-TR" dirty="0"/>
              <a:t> olmaz.</a:t>
            </a:r>
          </a:p>
          <a:p>
            <a:r>
              <a:rPr lang="tr-TR" b="1" dirty="0"/>
              <a:t>Grade 2:  </a:t>
            </a:r>
            <a:r>
              <a:rPr lang="tr-TR" dirty="0"/>
              <a:t>Dışkılama veya zorlanma ile anal kanala </a:t>
            </a:r>
            <a:r>
              <a:rPr lang="tr-TR" dirty="0" err="1"/>
              <a:t>prolabe</a:t>
            </a:r>
            <a:r>
              <a:rPr lang="tr-TR" dirty="0"/>
              <a:t> olabilir ancak kendiliğinden </a:t>
            </a:r>
            <a:r>
              <a:rPr lang="tr-TR" dirty="0" err="1"/>
              <a:t>redükte</a:t>
            </a:r>
            <a:r>
              <a:rPr lang="tr-TR" dirty="0"/>
              <a:t> olur.</a:t>
            </a:r>
          </a:p>
          <a:p>
            <a:r>
              <a:rPr lang="tr-TR" b="1" dirty="0"/>
              <a:t>Grade 3:  </a:t>
            </a:r>
            <a:r>
              <a:rPr lang="tr-TR" dirty="0"/>
              <a:t>Dışkılama veya zorlanma ile anal kanala </a:t>
            </a:r>
            <a:r>
              <a:rPr lang="tr-TR" dirty="0" err="1"/>
              <a:t>prolabe</a:t>
            </a:r>
            <a:r>
              <a:rPr lang="tr-TR" dirty="0"/>
              <a:t> olur, manuel redüksiyon gerektirir.</a:t>
            </a:r>
          </a:p>
          <a:p>
            <a:r>
              <a:rPr lang="tr-TR" b="1" dirty="0"/>
              <a:t>Grade 4:  </a:t>
            </a:r>
            <a:r>
              <a:rPr lang="tr-TR" dirty="0" err="1"/>
              <a:t>Redükte</a:t>
            </a:r>
            <a:r>
              <a:rPr lang="tr-TR" dirty="0"/>
              <a:t> edilemez, </a:t>
            </a:r>
            <a:r>
              <a:rPr lang="tr-TR" dirty="0" err="1"/>
              <a:t>strangüle</a:t>
            </a:r>
            <a:r>
              <a:rPr lang="tr-TR" dirty="0"/>
              <a:t> olabilir.</a:t>
            </a:r>
          </a:p>
        </p:txBody>
      </p:sp>
    </p:spTree>
    <p:extLst>
      <p:ext uri="{BB962C8B-B14F-4D97-AF65-F5344CB8AC3E}">
        <p14:creationId xmlns:p14="http://schemas.microsoft.com/office/powerpoint/2010/main" val="4083963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017432B-CADC-4CC0-A09E-096F23E1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Hemoroid</a:t>
            </a:r>
            <a:r>
              <a:rPr lang="tr-TR" dirty="0"/>
              <a:t> </a:t>
            </a:r>
          </a:p>
        </p:txBody>
      </p:sp>
      <p:pic>
        <p:nvPicPr>
          <p:cNvPr id="7" name="İçerik Yer Tutucusu 6" descr="iç mekan, kişi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186FB80D-63A4-44EE-8A2A-96D4A1F6F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37" y="2181225"/>
            <a:ext cx="4449126" cy="3678238"/>
          </a:xfrm>
        </p:spPr>
      </p:pic>
    </p:spTree>
    <p:extLst>
      <p:ext uri="{BB962C8B-B14F-4D97-AF65-F5344CB8AC3E}">
        <p14:creationId xmlns:p14="http://schemas.microsoft.com/office/powerpoint/2010/main" val="286245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68DEC3A-8001-4B30-BC8A-60A88902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 descr="Ekran Kırpma">
            <a:extLst>
              <a:ext uri="{FF2B5EF4-FFF2-40B4-BE49-F238E27FC236}">
                <a16:creationId xmlns:a16="http://schemas.microsoft.com/office/drawing/2014/main" xmlns="" id="{9C501F94-63FD-4A16-B1C3-76C11F406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51" y="2318771"/>
            <a:ext cx="6521785" cy="3387675"/>
          </a:xfrm>
        </p:spPr>
      </p:pic>
    </p:spTree>
    <p:extLst>
      <p:ext uri="{BB962C8B-B14F-4D97-AF65-F5344CB8AC3E}">
        <p14:creationId xmlns:p14="http://schemas.microsoft.com/office/powerpoint/2010/main" val="304011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EE581D-BB2A-4F13-8542-326715E5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/>
              <a:t>hemoroid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0B11697-3B4F-4065-939F-7A41EB8B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sz="2000" dirty="0"/>
          </a:p>
          <a:p>
            <a:pPr marL="0" indent="0">
              <a:buNone/>
            </a:pPr>
            <a:r>
              <a:rPr lang="tr-TR" sz="2800" b="1" dirty="0"/>
              <a:t>Tanı </a:t>
            </a:r>
          </a:p>
          <a:p>
            <a:r>
              <a:rPr lang="tr-TR" sz="2000" dirty="0"/>
              <a:t>Öykü</a:t>
            </a:r>
          </a:p>
          <a:p>
            <a:r>
              <a:rPr lang="tr-TR" sz="2000" dirty="0" err="1"/>
              <a:t>Rektal</a:t>
            </a:r>
            <a:r>
              <a:rPr lang="tr-TR" sz="2000" dirty="0"/>
              <a:t> tuşe ( kitle, </a:t>
            </a:r>
            <a:r>
              <a:rPr lang="tr-TR" sz="2000" dirty="0" err="1"/>
              <a:t>fluktuasyon</a:t>
            </a:r>
            <a:r>
              <a:rPr lang="tr-TR" sz="2000" dirty="0"/>
              <a:t>, hassasiyet, anal </a:t>
            </a:r>
            <a:r>
              <a:rPr lang="tr-TR" sz="2000" dirty="0" err="1"/>
              <a:t>sfinkter</a:t>
            </a:r>
            <a:r>
              <a:rPr lang="tr-TR" sz="2000" dirty="0"/>
              <a:t> </a:t>
            </a:r>
            <a:r>
              <a:rPr lang="tr-TR" sz="2000" dirty="0" err="1"/>
              <a:t>tonusu</a:t>
            </a:r>
            <a:r>
              <a:rPr lang="tr-TR" sz="2000" dirty="0"/>
              <a:t>)</a:t>
            </a:r>
          </a:p>
          <a:p>
            <a:r>
              <a:rPr lang="tr-TR" sz="2000" dirty="0" err="1"/>
              <a:t>Anoskopik</a:t>
            </a:r>
            <a:r>
              <a:rPr lang="tr-TR" sz="2000" dirty="0"/>
              <a:t> muayene</a:t>
            </a:r>
          </a:p>
          <a:p>
            <a:pPr lvl="2"/>
            <a:r>
              <a:rPr lang="tr-TR" sz="2000" dirty="0"/>
              <a:t>Kitle</a:t>
            </a:r>
          </a:p>
          <a:p>
            <a:pPr lvl="2"/>
            <a:r>
              <a:rPr lang="tr-TR" sz="2000" dirty="0"/>
              <a:t>Kanama</a:t>
            </a:r>
          </a:p>
          <a:p>
            <a:pPr lvl="2"/>
            <a:r>
              <a:rPr lang="tr-TR" sz="2000" dirty="0" err="1"/>
              <a:t>Perianal</a:t>
            </a:r>
            <a:r>
              <a:rPr lang="tr-TR" sz="2000" dirty="0"/>
              <a:t> ağrı</a:t>
            </a:r>
          </a:p>
          <a:p>
            <a:r>
              <a:rPr lang="tr-TR" sz="2000" dirty="0"/>
              <a:t>Endoskopik değerlendirme  (anemi, demir eksikliği, </a:t>
            </a:r>
            <a:r>
              <a:rPr lang="tr-TR" sz="2000" dirty="0" err="1"/>
              <a:t>inflamatuvar</a:t>
            </a:r>
            <a:r>
              <a:rPr lang="tr-TR" sz="2000" dirty="0"/>
              <a:t> bağırsak hastalığı veya kolon </a:t>
            </a:r>
            <a:r>
              <a:rPr lang="tr-TR" sz="2000" dirty="0" err="1"/>
              <a:t>tümöleri</a:t>
            </a:r>
            <a:r>
              <a:rPr lang="tr-TR" sz="2000" dirty="0"/>
              <a:t> için risk faktörleri varlığında )</a:t>
            </a:r>
          </a:p>
          <a:p>
            <a:pPr marL="630000" lvl="2" indent="0">
              <a:buNone/>
            </a:pPr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388378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D842854-CA0C-4566-9822-F8E85081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hemoroid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6D1FEBE-1D6A-4E15-969C-FF07D7A49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/>
              <a:t>Ayırıcı tanı</a:t>
            </a:r>
          </a:p>
          <a:p>
            <a:r>
              <a:rPr lang="tr-TR" dirty="0"/>
              <a:t>Anal </a:t>
            </a:r>
            <a:r>
              <a:rPr lang="tr-TR" dirty="0" err="1"/>
              <a:t>fissür</a:t>
            </a:r>
            <a:r>
              <a:rPr lang="tr-TR" dirty="0"/>
              <a:t> ve fistüller</a:t>
            </a:r>
          </a:p>
          <a:p>
            <a:r>
              <a:rPr lang="tr-TR" dirty="0"/>
              <a:t>Anal apse</a:t>
            </a:r>
          </a:p>
          <a:p>
            <a:r>
              <a:rPr lang="tr-TR" dirty="0" err="1"/>
              <a:t>Kondiloma</a:t>
            </a:r>
            <a:endParaRPr lang="tr-TR" dirty="0"/>
          </a:p>
          <a:p>
            <a:r>
              <a:rPr lang="tr-TR" dirty="0" err="1"/>
              <a:t>Rektal</a:t>
            </a:r>
            <a:r>
              <a:rPr lang="tr-TR" dirty="0"/>
              <a:t> tümörler</a:t>
            </a:r>
          </a:p>
          <a:p>
            <a:r>
              <a:rPr lang="tr-TR" dirty="0"/>
              <a:t>Anal </a:t>
            </a:r>
            <a:r>
              <a:rPr lang="tr-TR" dirty="0" err="1"/>
              <a:t>inkontinans</a:t>
            </a:r>
            <a:endParaRPr lang="tr-TR" dirty="0"/>
          </a:p>
          <a:p>
            <a:r>
              <a:rPr lang="tr-TR" dirty="0"/>
              <a:t>İltihabi bağırsak hastalığı</a:t>
            </a:r>
          </a:p>
          <a:p>
            <a:r>
              <a:rPr lang="tr-TR" dirty="0" err="1"/>
              <a:t>Rektal</a:t>
            </a:r>
            <a:r>
              <a:rPr lang="tr-TR" dirty="0"/>
              <a:t> </a:t>
            </a:r>
            <a:r>
              <a:rPr lang="tr-TR" dirty="0" err="1"/>
              <a:t>motilite</a:t>
            </a:r>
            <a:r>
              <a:rPr lang="tr-TR" dirty="0"/>
              <a:t> bozuklukları</a:t>
            </a:r>
          </a:p>
          <a:p>
            <a:r>
              <a:rPr lang="tr-TR" dirty="0"/>
              <a:t>Anal kanalın </a:t>
            </a:r>
            <a:r>
              <a:rPr lang="tr-TR" dirty="0" err="1"/>
              <a:t>Paget</a:t>
            </a:r>
            <a:r>
              <a:rPr lang="tr-TR" dirty="0"/>
              <a:t>, </a:t>
            </a:r>
            <a:r>
              <a:rPr lang="tr-TR" dirty="0" err="1"/>
              <a:t>Bowen</a:t>
            </a:r>
            <a:r>
              <a:rPr lang="tr-TR" dirty="0"/>
              <a:t>, HPV gibi </a:t>
            </a:r>
            <a:r>
              <a:rPr lang="tr-TR" dirty="0" err="1"/>
              <a:t>prekanseröz</a:t>
            </a:r>
            <a:r>
              <a:rPr lang="tr-TR" dirty="0"/>
              <a:t> lezyonları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158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8A7A6CA-9B40-4698-A59F-E89E5920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4F5762D-9690-4456-A482-F79391271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Anal </a:t>
            </a:r>
            <a:r>
              <a:rPr lang="tr-TR" dirty="0" err="1"/>
              <a:t>fissür</a:t>
            </a:r>
            <a:r>
              <a:rPr lang="tr-TR" dirty="0"/>
              <a:t>,  </a:t>
            </a:r>
            <a:r>
              <a:rPr lang="tr-TR" dirty="0" err="1"/>
              <a:t>hemoroid</a:t>
            </a:r>
            <a:r>
              <a:rPr lang="tr-TR" dirty="0"/>
              <a:t>,  </a:t>
            </a:r>
            <a:r>
              <a:rPr lang="tr-TR" dirty="0" err="1"/>
              <a:t>perianal</a:t>
            </a:r>
            <a:r>
              <a:rPr lang="tr-TR" dirty="0"/>
              <a:t> apse ve fistül tanı ve tedavisi hakkında bilgi vermek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6352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72B3D25-D08D-403D-92C3-B03381D3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rgbClr val="FFFEFF"/>
                </a:solidFill>
              </a:rPr>
              <a:t>Hemoroid</a:t>
            </a:r>
            <a:r>
              <a:rPr lang="tr-TR" dirty="0">
                <a:solidFill>
                  <a:srgbClr val="FFFEFF"/>
                </a:solidFill>
              </a:rPr>
              <a:t> - Tedavi 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36467B95-71F6-4A00-9154-792647C0A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098546"/>
              </p:ext>
            </p:extLst>
          </p:nvPr>
        </p:nvGraphicFramePr>
        <p:xfrm>
          <a:off x="580858" y="1851441"/>
          <a:ext cx="11029950" cy="500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3109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4" descr="Ekran Kırpma">
            <a:extLst>
              <a:ext uri="{FF2B5EF4-FFF2-40B4-BE49-F238E27FC236}">
                <a16:creationId xmlns:a16="http://schemas.microsoft.com/office/drawing/2014/main" xmlns="" id="{1F49543C-702C-4D63-90E8-736526A14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" y="913226"/>
            <a:ext cx="11292143" cy="45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Ekran Kırpma">
            <a:extLst>
              <a:ext uri="{FF2B5EF4-FFF2-40B4-BE49-F238E27FC236}">
                <a16:creationId xmlns:a16="http://schemas.microsoft.com/office/drawing/2014/main" xmlns="" id="{B2048127-6C2F-44EB-9DD4-438978AA6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" y="1068494"/>
            <a:ext cx="11292143" cy="42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636F6DB7-CF8D-494A-82F6-13B58DCA98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B7E5194-6E82-4A44-99C3-FE7D87F341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80E5C91-3840-45CD-9550-6827663152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5034" y="619125"/>
            <a:ext cx="7499291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2" name="İçerik Yer Tutucusu 4" descr="Ekran Kırpma">
            <a:extLst>
              <a:ext uri="{FF2B5EF4-FFF2-40B4-BE49-F238E27FC236}">
                <a16:creationId xmlns:a16="http://schemas.microsoft.com/office/drawing/2014/main" xmlns="" id="{2A88F773-F6D7-4F3E-8A6F-5B616706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35" y="948412"/>
            <a:ext cx="6311347" cy="5647965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5B85E148-6A2B-423D-9E22-2A65659F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26026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rgbClr val="FFFFFF"/>
                </a:solidFill>
              </a:rPr>
              <a:t>İnternal hemoro</a:t>
            </a:r>
            <a:r>
              <a:rPr lang="tr-TR" sz="2200">
                <a:solidFill>
                  <a:srgbClr val="FFFFFF"/>
                </a:solidFill>
              </a:rPr>
              <a:t>i</a:t>
            </a:r>
            <a:r>
              <a:rPr lang="en-US" sz="2200">
                <a:solidFill>
                  <a:srgbClr val="FFFFFF"/>
                </a:solidFill>
              </a:rPr>
              <a:t>dde yönet</a:t>
            </a:r>
            <a:r>
              <a:rPr lang="tr-TR" sz="2200">
                <a:solidFill>
                  <a:srgbClr val="FFFFFF"/>
                </a:solidFill>
              </a:rPr>
              <a:t>i</a:t>
            </a:r>
            <a:r>
              <a:rPr lang="en-US" sz="2200">
                <a:solidFill>
                  <a:srgbClr val="FFFFFF"/>
                </a:solidFill>
              </a:rPr>
              <a:t>m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xmlns="" id="{9425808D-90FB-4CFC-8EAE-E82F24F87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F3CF-2712-401B-A01B-7A7D0172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Perianal</a:t>
            </a:r>
            <a:r>
              <a:rPr lang="tr-TR" dirty="0"/>
              <a:t> apse ve fistül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F886189-E12A-40E3-A7B7-E4C7C3374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7400" b="1" dirty="0"/>
              <a:t>Tanım ve Epidemiyoloji</a:t>
            </a:r>
          </a:p>
          <a:p>
            <a:pPr marL="0" indent="0">
              <a:buNone/>
            </a:pPr>
            <a:endParaRPr lang="tr-TR" sz="2600" b="1" dirty="0"/>
          </a:p>
          <a:p>
            <a:pPr marL="0" indent="0">
              <a:buNone/>
            </a:pPr>
            <a:r>
              <a:rPr lang="tr-TR" sz="5500" dirty="0" err="1"/>
              <a:t>Perianal</a:t>
            </a:r>
            <a:r>
              <a:rPr lang="tr-TR" sz="5500" dirty="0"/>
              <a:t> enfeksiyonlar;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4900" dirty="0"/>
              <a:t>Akut </a:t>
            </a:r>
            <a:r>
              <a:rPr lang="tr-TR" sz="4900" dirty="0">
                <a:sym typeface="Wingdings" panose="05000000000000000000" pitchFamily="2" charset="2"/>
              </a:rPr>
              <a:t></a:t>
            </a:r>
            <a:r>
              <a:rPr lang="tr-TR" sz="4900" dirty="0"/>
              <a:t> Anal apse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4900" dirty="0"/>
              <a:t>Kronik </a:t>
            </a:r>
            <a:r>
              <a:rPr lang="tr-TR" sz="4900" dirty="0">
                <a:sym typeface="Wingdings" panose="05000000000000000000" pitchFamily="2" charset="2"/>
              </a:rPr>
              <a:t></a:t>
            </a:r>
            <a:r>
              <a:rPr lang="tr-TR" sz="4900" dirty="0"/>
              <a:t> </a:t>
            </a:r>
            <a:r>
              <a:rPr lang="tr-TR" sz="4900" dirty="0" err="1"/>
              <a:t>Perianal</a:t>
            </a:r>
            <a:r>
              <a:rPr lang="tr-TR" sz="4900" dirty="0"/>
              <a:t> fistül</a:t>
            </a:r>
          </a:p>
          <a:p>
            <a:r>
              <a:rPr lang="tr-TR" sz="5500" dirty="0"/>
              <a:t>Erkeklerde 2-7 kat daha sık</a:t>
            </a:r>
          </a:p>
          <a:p>
            <a:r>
              <a:rPr lang="tr-TR" sz="5500" dirty="0"/>
              <a:t>30-50 yaş aralığında sık </a:t>
            </a:r>
          </a:p>
          <a:p>
            <a:r>
              <a:rPr lang="tr-TR" sz="5500" dirty="0"/>
              <a:t>Çoğunlukla </a:t>
            </a:r>
            <a:r>
              <a:rPr lang="tr-TR" sz="5500" dirty="0" err="1"/>
              <a:t>primer</a:t>
            </a:r>
            <a:r>
              <a:rPr lang="tr-TR" sz="5500" dirty="0"/>
              <a:t> yani </a:t>
            </a:r>
            <a:r>
              <a:rPr lang="tr-TR" sz="5500" dirty="0" err="1"/>
              <a:t>kriptoglandüler</a:t>
            </a:r>
            <a:r>
              <a:rPr lang="tr-TR" sz="5500" dirty="0"/>
              <a:t> kaynaklıdır</a:t>
            </a:r>
          </a:p>
          <a:p>
            <a:r>
              <a:rPr lang="tr-TR" sz="5500" dirty="0"/>
              <a:t>Bazı hastalıklarla beraber görülebilir (</a:t>
            </a:r>
            <a:r>
              <a:rPr lang="tr-TR" sz="5500" dirty="0" err="1"/>
              <a:t>Crohn</a:t>
            </a:r>
            <a:r>
              <a:rPr lang="tr-TR" sz="5500" dirty="0"/>
              <a:t> hastalığı, tüberküloz ve AIDS)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2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C7417B7-D31B-4E25-BE01-13BCBFEF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Perianal</a:t>
            </a:r>
            <a:r>
              <a:rPr lang="tr-TR" dirty="0"/>
              <a:t> apse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B6A14ED-AD68-4D97-A166-90C004FFC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err="1"/>
              <a:t>Fizyopatoloji</a:t>
            </a:r>
            <a:r>
              <a:rPr lang="tr-TR" sz="2400" b="1" dirty="0"/>
              <a:t> ve Etiyoloji </a:t>
            </a:r>
          </a:p>
          <a:p>
            <a:r>
              <a:rPr lang="tr-TR" dirty="0"/>
              <a:t> Anal </a:t>
            </a:r>
            <a:r>
              <a:rPr lang="tr-TR" dirty="0" err="1"/>
              <a:t>gland</a:t>
            </a:r>
            <a:r>
              <a:rPr lang="tr-TR" dirty="0"/>
              <a:t> kanalı koyu </a:t>
            </a:r>
            <a:r>
              <a:rPr lang="tr-TR" dirty="0" err="1"/>
              <a:t>sekresyonla</a:t>
            </a:r>
            <a:r>
              <a:rPr lang="tr-TR" dirty="0"/>
              <a:t> tıkanır, </a:t>
            </a:r>
            <a:r>
              <a:rPr lang="tr-TR" dirty="0" err="1"/>
              <a:t>glandda</a:t>
            </a:r>
            <a:r>
              <a:rPr lang="tr-TR" dirty="0"/>
              <a:t> </a:t>
            </a:r>
            <a:r>
              <a:rPr lang="tr-TR" dirty="0" err="1"/>
              <a:t>kistik</a:t>
            </a:r>
            <a:r>
              <a:rPr lang="tr-TR" dirty="0"/>
              <a:t> </a:t>
            </a:r>
            <a:r>
              <a:rPr lang="tr-TR" dirty="0" err="1"/>
              <a:t>dilatasyon</a:t>
            </a:r>
            <a:r>
              <a:rPr lang="tr-TR" dirty="0"/>
              <a:t> gelişir, </a:t>
            </a:r>
            <a:r>
              <a:rPr lang="tr-TR" dirty="0" err="1"/>
              <a:t>dilate</a:t>
            </a:r>
            <a:r>
              <a:rPr lang="tr-TR" dirty="0"/>
              <a:t> </a:t>
            </a:r>
            <a:r>
              <a:rPr lang="tr-TR" dirty="0" err="1"/>
              <a:t>gland</a:t>
            </a:r>
            <a:r>
              <a:rPr lang="tr-TR" dirty="0"/>
              <a:t> kanal boyunca gelen bakterilerle </a:t>
            </a:r>
            <a:r>
              <a:rPr lang="tr-TR" dirty="0" err="1"/>
              <a:t>infekte</a:t>
            </a:r>
            <a:r>
              <a:rPr lang="tr-TR" dirty="0"/>
              <a:t> olur ve apse gelişir.</a:t>
            </a:r>
          </a:p>
          <a:p>
            <a:r>
              <a:rPr lang="tr-TR" dirty="0"/>
              <a:t> Boşalamayan </a:t>
            </a:r>
            <a:r>
              <a:rPr lang="tr-TR" dirty="0" err="1"/>
              <a:t>infeksiyon</a:t>
            </a:r>
            <a:r>
              <a:rPr lang="tr-TR" dirty="0"/>
              <a:t> en az direnç bulduğu yöne ilerler.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95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91B6C08-B6DD-46EA-9813-1FFB55B2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perianal</a:t>
            </a:r>
            <a:r>
              <a:rPr lang="tr-TR" dirty="0"/>
              <a:t> apse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7196200-D683-4763-A3EE-97D85345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/>
              <a:t>Belirti ve bulgular </a:t>
            </a:r>
          </a:p>
          <a:p>
            <a:r>
              <a:rPr lang="tr-TR" dirty="0"/>
              <a:t>Hasta otururken veya </a:t>
            </a:r>
            <a:r>
              <a:rPr lang="tr-TR" dirty="0" err="1"/>
              <a:t>defekasyon</a:t>
            </a:r>
            <a:r>
              <a:rPr lang="tr-TR" dirty="0"/>
              <a:t> sırasında artan ağrı</a:t>
            </a:r>
          </a:p>
          <a:p>
            <a:r>
              <a:rPr lang="tr-TR" dirty="0"/>
              <a:t>Anal kenara yakın hassas, ağrılı, kızarık kitle görünümü</a:t>
            </a:r>
          </a:p>
          <a:p>
            <a:r>
              <a:rPr lang="tr-TR" dirty="0"/>
              <a:t>Kitle üzerinde </a:t>
            </a:r>
            <a:r>
              <a:rPr lang="tr-TR" dirty="0" err="1"/>
              <a:t>fluktuasyon</a:t>
            </a:r>
            <a:endParaRPr lang="tr-TR" dirty="0"/>
          </a:p>
          <a:p>
            <a:r>
              <a:rPr lang="tr-TR" dirty="0"/>
              <a:t> Ateş ve </a:t>
            </a:r>
            <a:r>
              <a:rPr lang="tr-TR" dirty="0" err="1"/>
              <a:t>lökositoz</a:t>
            </a:r>
            <a:r>
              <a:rPr lang="tr-TR" dirty="0"/>
              <a:t> nadir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13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Kırpma">
            <a:extLst>
              <a:ext uri="{FF2B5EF4-FFF2-40B4-BE49-F238E27FC236}">
                <a16:creationId xmlns:a16="http://schemas.microsoft.com/office/drawing/2014/main" xmlns="" id="{7ED926D7-F51B-4E28-AC1C-4E3C5B7C4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3106316"/>
            <a:ext cx="5062855" cy="2532484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5C1DBEE2-CE3E-4E75-B6E8-A8E058FE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rgbClr val="FFFFFF"/>
                </a:solidFill>
              </a:rPr>
              <a:t>Perianal</a:t>
            </a:r>
            <a:r>
              <a:rPr lang="tr-TR" dirty="0">
                <a:solidFill>
                  <a:srgbClr val="FFFFFF"/>
                </a:solidFill>
              </a:rPr>
              <a:t> apse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3699295-A431-4554-A326-3E6702F8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Tanı</a:t>
            </a:r>
          </a:p>
          <a:p>
            <a:r>
              <a:rPr lang="tr-TR" dirty="0"/>
              <a:t>Muayenede </a:t>
            </a:r>
            <a:r>
              <a:rPr lang="tr-TR" dirty="0" err="1"/>
              <a:t>yüzeyel</a:t>
            </a:r>
            <a:r>
              <a:rPr lang="tr-TR" dirty="0"/>
              <a:t> apselerde şişlik, kızarıklık, sertlik ve </a:t>
            </a:r>
            <a:r>
              <a:rPr lang="tr-TR" dirty="0" err="1"/>
              <a:t>palpasyonla</a:t>
            </a:r>
            <a:r>
              <a:rPr lang="tr-TR" dirty="0"/>
              <a:t> ağrı</a:t>
            </a:r>
          </a:p>
          <a:p>
            <a:r>
              <a:rPr lang="tr-TR" dirty="0" err="1"/>
              <a:t>Rektal</a:t>
            </a:r>
            <a:r>
              <a:rPr lang="tr-TR" dirty="0"/>
              <a:t> tuşe </a:t>
            </a:r>
          </a:p>
          <a:p>
            <a:r>
              <a:rPr lang="tr-TR" dirty="0"/>
              <a:t>Yüksek seviyeli apselerde BT ve MRG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4D0AB3E-4EA6-4422-98A7-116883402822}"/>
              </a:ext>
            </a:extLst>
          </p:cNvPr>
          <p:cNvSpPr/>
          <p:nvPr/>
        </p:nvSpPr>
        <p:spPr>
          <a:xfrm>
            <a:off x="1302026" y="3607904"/>
            <a:ext cx="1490870" cy="139147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0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C12EDD6-937D-4FB1-A482-90AE13D7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FFFF"/>
                </a:solidFill>
              </a:rPr>
              <a:t>Perianal</a:t>
            </a:r>
            <a:r>
              <a:rPr lang="tr-TR" dirty="0">
                <a:solidFill>
                  <a:srgbClr val="FFFFFF"/>
                </a:solidFill>
              </a:rPr>
              <a:t> apse </a:t>
            </a:r>
            <a:endParaRPr lang="tr-TR" dirty="0"/>
          </a:p>
        </p:txBody>
      </p:sp>
      <p:pic>
        <p:nvPicPr>
          <p:cNvPr id="5" name="İçerik Yer Tutucusu 4" descr="meyv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DEF4ADC2-0F35-4567-9630-6CDB1C725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88" y="1935822"/>
            <a:ext cx="5761821" cy="4511192"/>
          </a:xfrm>
        </p:spPr>
      </p:pic>
    </p:spTree>
    <p:extLst>
      <p:ext uri="{BB962C8B-B14F-4D97-AF65-F5344CB8AC3E}">
        <p14:creationId xmlns:p14="http://schemas.microsoft.com/office/powerpoint/2010/main" val="10141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DFF762C-4381-4219-B355-5A6BFAAD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Perianal</a:t>
            </a:r>
            <a:r>
              <a:rPr lang="tr-TR" dirty="0"/>
              <a:t> apse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5EDF59A-1E03-4929-AE5E-44F12C96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7827"/>
            <a:ext cx="11029615" cy="394054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7400" b="1" dirty="0"/>
              <a:t>Tedavi </a:t>
            </a:r>
          </a:p>
          <a:p>
            <a:pPr marL="0" indent="0">
              <a:buNone/>
            </a:pPr>
            <a:r>
              <a:rPr lang="tr-TR" sz="5500" dirty="0" err="1"/>
              <a:t>Yüzeyel</a:t>
            </a:r>
            <a:r>
              <a:rPr lang="tr-TR" sz="5500" dirty="0"/>
              <a:t> apselerde ;</a:t>
            </a:r>
          </a:p>
          <a:p>
            <a:r>
              <a:rPr lang="tr-TR" sz="5500" dirty="0"/>
              <a:t>Lokal anestezi ile anal kenara yakın bir yerden drenaj</a:t>
            </a:r>
          </a:p>
          <a:p>
            <a:r>
              <a:rPr lang="tr-TR" sz="5500" dirty="0"/>
              <a:t>Kalp kapak protezi bulunanlar veya </a:t>
            </a:r>
            <a:r>
              <a:rPr lang="tr-TR" sz="5500" dirty="0" err="1"/>
              <a:t>immünsupresif</a:t>
            </a:r>
            <a:r>
              <a:rPr lang="tr-TR" sz="5500" dirty="0"/>
              <a:t> olanlar haricinde antibiyotik gerekmez.</a:t>
            </a:r>
          </a:p>
          <a:p>
            <a:r>
              <a:rPr lang="tr-TR" sz="5500" dirty="0"/>
              <a:t>Tedavi sonrası %50-87 oranında anal fistül gelişebilir</a:t>
            </a:r>
          </a:p>
          <a:p>
            <a:endParaRPr lang="tr-TR" sz="5500" dirty="0"/>
          </a:p>
          <a:p>
            <a:pPr marL="0" indent="0">
              <a:buNone/>
            </a:pPr>
            <a:r>
              <a:rPr lang="tr-TR" sz="5500" dirty="0"/>
              <a:t>Derin apselerde;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5500" dirty="0"/>
              <a:t>Genel veya </a:t>
            </a:r>
            <a:r>
              <a:rPr lang="tr-TR" sz="5500" dirty="0" err="1"/>
              <a:t>spinal</a:t>
            </a:r>
            <a:r>
              <a:rPr lang="tr-TR" sz="5500" dirty="0"/>
              <a:t> anestezi altında, gerekirse </a:t>
            </a:r>
            <a:r>
              <a:rPr lang="tr-TR" sz="5500" dirty="0" err="1"/>
              <a:t>sfinkter</a:t>
            </a:r>
            <a:r>
              <a:rPr lang="tr-TR" sz="5500" dirty="0"/>
              <a:t> kesilerek drenaj uygulanır.</a:t>
            </a:r>
          </a:p>
          <a:p>
            <a:pPr marL="0" indent="0">
              <a:buNone/>
            </a:pPr>
            <a:r>
              <a:rPr lang="tr-TR" sz="5500" b="1" dirty="0"/>
              <a:t>**Zamanında tedavi edilmeyen apseler doku kaybı, </a:t>
            </a:r>
            <a:r>
              <a:rPr lang="tr-TR" sz="5500" b="1" dirty="0" err="1"/>
              <a:t>sfinkter</a:t>
            </a:r>
            <a:r>
              <a:rPr lang="tr-TR" sz="5500" b="1" dirty="0"/>
              <a:t> </a:t>
            </a:r>
            <a:r>
              <a:rPr lang="tr-TR" sz="5500" b="1" dirty="0" err="1"/>
              <a:t>harabiyeti</a:t>
            </a:r>
            <a:r>
              <a:rPr lang="tr-TR" sz="5500" b="1" dirty="0"/>
              <a:t> ve </a:t>
            </a:r>
            <a:r>
              <a:rPr lang="tr-TR" sz="5500" b="1" dirty="0" err="1"/>
              <a:t>sepsise</a:t>
            </a:r>
            <a:r>
              <a:rPr lang="tr-TR" sz="5500" b="1" dirty="0"/>
              <a:t> neden olabilir.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45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95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54AD2CF-DD69-48C6-8826-00E75AEC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Öğrenim hedefleri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BABCBEF-8B27-45E6-B44A-BA3671BA2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7290"/>
            <a:ext cx="11029615" cy="3661509"/>
          </a:xfrm>
        </p:spPr>
        <p:txBody>
          <a:bodyPr>
            <a:normAutofit lnSpcReduction="1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Anal </a:t>
            </a:r>
            <a:r>
              <a:rPr lang="tr-TR" dirty="0" err="1"/>
              <a:t>fissür</a:t>
            </a:r>
            <a:r>
              <a:rPr lang="tr-TR" dirty="0"/>
              <a:t> belirti ve fizik muayene bulgularını sayabilmek</a:t>
            </a:r>
          </a:p>
          <a:p>
            <a:r>
              <a:rPr lang="tr-TR" dirty="0" err="1"/>
              <a:t>Hemoroid</a:t>
            </a:r>
            <a:r>
              <a:rPr lang="tr-TR" dirty="0"/>
              <a:t> belirti ve fizik muayene bulgularını sayabilmek</a:t>
            </a:r>
          </a:p>
          <a:p>
            <a:r>
              <a:rPr lang="tr-TR" dirty="0" err="1"/>
              <a:t>Perianal</a:t>
            </a:r>
            <a:r>
              <a:rPr lang="tr-TR" dirty="0"/>
              <a:t> apse belirti ve fizik muayene bulgularını sayabilmek</a:t>
            </a:r>
          </a:p>
          <a:p>
            <a:r>
              <a:rPr lang="tr-TR" dirty="0"/>
              <a:t>Anal fistül belirti ve fizik muayene bulgularını sayabilmek</a:t>
            </a:r>
          </a:p>
          <a:p>
            <a:r>
              <a:rPr lang="tr-TR" dirty="0"/>
              <a:t>Anal </a:t>
            </a:r>
            <a:r>
              <a:rPr lang="tr-TR" dirty="0" err="1"/>
              <a:t>fissür</a:t>
            </a:r>
            <a:r>
              <a:rPr lang="tr-TR" dirty="0"/>
              <a:t> ile </a:t>
            </a:r>
            <a:r>
              <a:rPr lang="tr-TR" dirty="0" err="1"/>
              <a:t>hemoroid</a:t>
            </a:r>
            <a:r>
              <a:rPr lang="tr-TR" dirty="0"/>
              <a:t> ayırıcı tanısını yapabilmek</a:t>
            </a:r>
          </a:p>
          <a:p>
            <a:r>
              <a:rPr lang="tr-TR" dirty="0" err="1"/>
              <a:t>Perianal</a:t>
            </a:r>
            <a:r>
              <a:rPr lang="tr-TR" dirty="0"/>
              <a:t> bölge selim hastalıklarının birinci basamak tedavi yaklaşımını açıklayabilmek</a:t>
            </a:r>
          </a:p>
          <a:p>
            <a:r>
              <a:rPr lang="tr-TR" dirty="0"/>
              <a:t>Cerrahi tedavi gerektirebilecek durumları belirleyebilmek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037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26A3C32-F794-44C3-837D-18B98902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Perianal</a:t>
            </a:r>
            <a:r>
              <a:rPr lang="tr-TR" dirty="0"/>
              <a:t> fistül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BAE31EF-591F-4E5E-B408-D33F9C965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/>
              <a:t>Tanım ve Epidemiyoloji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Perianal</a:t>
            </a:r>
            <a:r>
              <a:rPr lang="tr-TR" dirty="0"/>
              <a:t> cilt ile </a:t>
            </a:r>
            <a:r>
              <a:rPr lang="tr-TR" dirty="0" err="1"/>
              <a:t>anorektal</a:t>
            </a:r>
            <a:r>
              <a:rPr lang="tr-TR" dirty="0"/>
              <a:t> lümen arasında </a:t>
            </a:r>
            <a:r>
              <a:rPr lang="tr-TR" dirty="0" err="1"/>
              <a:t>granülasyon</a:t>
            </a:r>
            <a:r>
              <a:rPr lang="tr-TR" dirty="0"/>
              <a:t> dokusu ile döşeli ve </a:t>
            </a:r>
            <a:r>
              <a:rPr lang="tr-TR" dirty="0" err="1"/>
              <a:t>glanddaki</a:t>
            </a:r>
            <a:r>
              <a:rPr lang="tr-TR" dirty="0"/>
              <a:t> </a:t>
            </a:r>
            <a:r>
              <a:rPr lang="tr-TR" dirty="0" err="1"/>
              <a:t>infeksiyon</a:t>
            </a:r>
            <a:r>
              <a:rPr lang="tr-TR" dirty="0"/>
              <a:t> nedeni ile kapanamayan bir yoldur ve </a:t>
            </a:r>
            <a:r>
              <a:rPr lang="tr-TR" dirty="0" err="1"/>
              <a:t>perianal</a:t>
            </a:r>
            <a:r>
              <a:rPr lang="tr-TR" dirty="0"/>
              <a:t> </a:t>
            </a:r>
            <a:r>
              <a:rPr lang="tr-TR" dirty="0" err="1"/>
              <a:t>infeksiyonların</a:t>
            </a:r>
            <a:r>
              <a:rPr lang="tr-TR" dirty="0"/>
              <a:t> kronik evresidir.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Fistül her iki taraftan </a:t>
            </a:r>
            <a:r>
              <a:rPr lang="tr-TR" dirty="0" err="1"/>
              <a:t>epitelize</a:t>
            </a:r>
            <a:r>
              <a:rPr lang="tr-TR" dirty="0"/>
              <a:t> olduğu için kapanamayabilir.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Erkeklerde 2 kat daha sık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Ortalama görülme yaşı 40 yaş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77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203C226-0E56-4B48-9787-6D7D5425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Perianal</a:t>
            </a:r>
            <a:r>
              <a:rPr lang="tr-TR" dirty="0"/>
              <a:t> fistül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9B42939-C61E-4E17-9C04-DB41FEAF0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err="1"/>
              <a:t>Fizyopatoloji</a:t>
            </a:r>
            <a:r>
              <a:rPr lang="tr-TR" sz="2400" b="1" dirty="0"/>
              <a:t> ve Etiyoloji</a:t>
            </a:r>
          </a:p>
          <a:p>
            <a:r>
              <a:rPr lang="tr-TR" dirty="0" err="1"/>
              <a:t>Enfekte</a:t>
            </a:r>
            <a:r>
              <a:rPr lang="tr-TR" dirty="0"/>
              <a:t> anal </a:t>
            </a:r>
            <a:r>
              <a:rPr lang="tr-TR" dirty="0" err="1"/>
              <a:t>gland</a:t>
            </a:r>
            <a:r>
              <a:rPr lang="tr-TR" dirty="0"/>
              <a:t> etiyolojiden sorumlu</a:t>
            </a:r>
          </a:p>
          <a:p>
            <a:r>
              <a:rPr lang="tr-TR" dirty="0"/>
              <a:t>Çoğunlukla tekrarlayan anal apselerin bir komplikasyonudur.</a:t>
            </a:r>
          </a:p>
          <a:p>
            <a:r>
              <a:rPr lang="tr-TR" dirty="0"/>
              <a:t>Bazı hastalıklara </a:t>
            </a:r>
            <a:r>
              <a:rPr lang="tr-TR" dirty="0" err="1"/>
              <a:t>sekonder</a:t>
            </a:r>
            <a:r>
              <a:rPr lang="tr-TR" dirty="0"/>
              <a:t> görülebilir ( </a:t>
            </a:r>
            <a:r>
              <a:rPr lang="tr-TR" dirty="0" err="1"/>
              <a:t>Crohn</a:t>
            </a:r>
            <a:r>
              <a:rPr lang="tr-TR" dirty="0"/>
              <a:t> hastalığı, tüberküloz, </a:t>
            </a:r>
            <a:r>
              <a:rPr lang="tr-TR" dirty="0" err="1"/>
              <a:t>lenfogranuloma</a:t>
            </a:r>
            <a:r>
              <a:rPr lang="tr-TR" dirty="0"/>
              <a:t> </a:t>
            </a:r>
            <a:r>
              <a:rPr lang="tr-TR" dirty="0" err="1"/>
              <a:t>venerum</a:t>
            </a:r>
            <a:r>
              <a:rPr lang="tr-TR" dirty="0"/>
              <a:t>, radyasyon </a:t>
            </a:r>
            <a:r>
              <a:rPr lang="tr-TR" dirty="0" err="1"/>
              <a:t>proktiti</a:t>
            </a:r>
            <a:r>
              <a:rPr lang="tr-TR" dirty="0"/>
              <a:t>, </a:t>
            </a:r>
            <a:r>
              <a:rPr lang="tr-TR" dirty="0" err="1"/>
              <a:t>rektal</a:t>
            </a:r>
            <a:r>
              <a:rPr lang="tr-TR" dirty="0"/>
              <a:t> yabancı cisim, </a:t>
            </a:r>
            <a:r>
              <a:rPr lang="tr-TR" dirty="0" err="1"/>
              <a:t>aktinomikoz</a:t>
            </a:r>
            <a:r>
              <a:rPr lang="tr-TR" dirty="0"/>
              <a:t>, doğum travmaları)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04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75959AB-DAAF-420D-988A-A6A829DF3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Perianal</a:t>
            </a:r>
            <a:r>
              <a:rPr lang="tr-TR" dirty="0"/>
              <a:t> fistül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AF067BD-3DBC-4FBE-9218-8AB53BA36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/>
              <a:t>Belirti ve bulgular</a:t>
            </a:r>
          </a:p>
          <a:p>
            <a:r>
              <a:rPr lang="tr-TR" dirty="0" err="1"/>
              <a:t>Perianal</a:t>
            </a:r>
            <a:r>
              <a:rPr lang="tr-TR" dirty="0"/>
              <a:t> akıntı </a:t>
            </a:r>
          </a:p>
          <a:p>
            <a:r>
              <a:rPr lang="tr-TR" dirty="0" err="1"/>
              <a:t>Perianal</a:t>
            </a:r>
            <a:r>
              <a:rPr lang="tr-TR" dirty="0"/>
              <a:t> kitle</a:t>
            </a:r>
          </a:p>
          <a:p>
            <a:r>
              <a:rPr lang="tr-TR" dirty="0" err="1"/>
              <a:t>Defekasyonda</a:t>
            </a:r>
            <a:r>
              <a:rPr lang="tr-TR" dirty="0"/>
              <a:t> ve/veya sonrasında ağrı</a:t>
            </a:r>
          </a:p>
          <a:p>
            <a:r>
              <a:rPr lang="tr-TR" dirty="0"/>
              <a:t>Anal kanama</a:t>
            </a:r>
          </a:p>
          <a:p>
            <a:r>
              <a:rPr lang="tr-TR" dirty="0"/>
              <a:t>Dış delik etrafında </a:t>
            </a:r>
            <a:r>
              <a:rPr lang="tr-TR" dirty="0" err="1"/>
              <a:t>granülasyon</a:t>
            </a:r>
            <a:r>
              <a:rPr lang="tr-TR" dirty="0"/>
              <a:t>, nedbe, renk değişikliği </a:t>
            </a:r>
          </a:p>
          <a:p>
            <a:r>
              <a:rPr lang="tr-TR" dirty="0"/>
              <a:t>Ateş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26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44A186D-FF9F-45AB-B2EA-D124F872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Perianal</a:t>
            </a:r>
            <a:r>
              <a:rPr lang="tr-TR" dirty="0"/>
              <a:t> fistül -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532C04E-2FF3-4AC9-AC41-A85A78E0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dirty="0"/>
              <a:t>Öykü ve fizik muayene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Dış ve iç ağızın yeri, fistülün </a:t>
            </a:r>
            <a:r>
              <a:rPr lang="tr-TR" dirty="0" err="1"/>
              <a:t>traktı</a:t>
            </a:r>
            <a:r>
              <a:rPr lang="tr-TR" dirty="0"/>
              <a:t>, </a:t>
            </a:r>
            <a:r>
              <a:rPr lang="tr-TR" dirty="0" err="1"/>
              <a:t>sekonder</a:t>
            </a:r>
            <a:r>
              <a:rPr lang="tr-TR" dirty="0"/>
              <a:t> yollar veya kör uçlar ve varsa </a:t>
            </a:r>
            <a:r>
              <a:rPr lang="tr-TR" dirty="0" err="1"/>
              <a:t>sekonder</a:t>
            </a:r>
            <a:r>
              <a:rPr lang="tr-TR" dirty="0"/>
              <a:t> hastalıklar belirlenmeli</a:t>
            </a:r>
          </a:p>
          <a:p>
            <a:r>
              <a:rPr lang="tr-TR" dirty="0"/>
              <a:t>Genellikle akıntılı, etrafı </a:t>
            </a:r>
            <a:r>
              <a:rPr lang="tr-TR" dirty="0" err="1"/>
              <a:t>granülasyon</a:t>
            </a:r>
            <a:r>
              <a:rPr lang="tr-TR" dirty="0"/>
              <a:t> dokusu ile kabarık bir delik görülür.</a:t>
            </a:r>
          </a:p>
          <a:p>
            <a:r>
              <a:rPr lang="tr-TR" dirty="0"/>
              <a:t>Akıntı her zaman olmayabilir, ya da </a:t>
            </a:r>
            <a:r>
              <a:rPr lang="tr-TR" dirty="0" err="1"/>
              <a:t>trase</a:t>
            </a:r>
            <a:r>
              <a:rPr lang="tr-TR" dirty="0"/>
              <a:t> üzeri sıvazlanırsa akıntı görülür.  Akıntının fazla olduğu durumlarda delik etrafında </a:t>
            </a:r>
            <a:r>
              <a:rPr lang="tr-TR" dirty="0" err="1"/>
              <a:t>perianal</a:t>
            </a:r>
            <a:r>
              <a:rPr lang="tr-TR" dirty="0"/>
              <a:t> deride kızarıklık, </a:t>
            </a:r>
            <a:r>
              <a:rPr lang="tr-TR" dirty="0" err="1"/>
              <a:t>maserasyon</a:t>
            </a:r>
            <a:r>
              <a:rPr lang="tr-TR" dirty="0"/>
              <a:t> gelişebilir.</a:t>
            </a:r>
          </a:p>
          <a:p>
            <a:r>
              <a:rPr lang="tr-TR" dirty="0"/>
              <a:t>Dış delik anal </a:t>
            </a:r>
            <a:r>
              <a:rPr lang="tr-TR" dirty="0" err="1"/>
              <a:t>verje</a:t>
            </a:r>
            <a:r>
              <a:rPr lang="tr-TR" dirty="0"/>
              <a:t> ne kadar yakınsa basit fistül olasılığı </a:t>
            </a:r>
            <a:r>
              <a:rPr lang="tr-TR" dirty="0" err="1"/>
              <a:t>okadar</a:t>
            </a:r>
            <a:r>
              <a:rPr lang="tr-TR" dirty="0"/>
              <a:t> yüksektir.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05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86D004B-B05F-4D83-A110-69B95CB4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Perianal</a:t>
            </a:r>
            <a:r>
              <a:rPr lang="tr-TR" dirty="0"/>
              <a:t> fistül -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B9C1183-5385-44B8-810B-8DD9B277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Dış delik belirlendikten sonra </a:t>
            </a:r>
            <a:r>
              <a:rPr lang="tr-TR" dirty="0" err="1"/>
              <a:t>perianal</a:t>
            </a:r>
            <a:r>
              <a:rPr lang="tr-TR" dirty="0"/>
              <a:t> bölge </a:t>
            </a:r>
            <a:r>
              <a:rPr lang="tr-TR" dirty="0" err="1"/>
              <a:t>palpe</a:t>
            </a:r>
            <a:r>
              <a:rPr lang="tr-TR" dirty="0"/>
              <a:t> edilir.  </a:t>
            </a:r>
            <a:r>
              <a:rPr lang="tr-TR" dirty="0" err="1"/>
              <a:t>Primer</a:t>
            </a:r>
            <a:r>
              <a:rPr lang="tr-TR" dirty="0"/>
              <a:t> yola ait </a:t>
            </a:r>
            <a:r>
              <a:rPr lang="tr-TR" dirty="0" err="1"/>
              <a:t>indurasyon</a:t>
            </a:r>
            <a:r>
              <a:rPr lang="tr-TR" dirty="0"/>
              <a:t> aranır. </a:t>
            </a:r>
          </a:p>
          <a:p>
            <a:r>
              <a:rPr lang="tr-TR" dirty="0"/>
              <a:t>Sonra </a:t>
            </a:r>
            <a:r>
              <a:rPr lang="tr-TR" dirty="0" err="1"/>
              <a:t>rektal</a:t>
            </a:r>
            <a:r>
              <a:rPr lang="tr-TR" dirty="0"/>
              <a:t> tuşe yapılır.  </a:t>
            </a:r>
            <a:r>
              <a:rPr lang="tr-TR" dirty="0" err="1"/>
              <a:t>Rektal</a:t>
            </a:r>
            <a:r>
              <a:rPr lang="tr-TR" dirty="0"/>
              <a:t> tuşe sırasında da başparmağı dış delik üzerine koyup içe doğru sıvazlayarak, iki parmak arasında hissedilmeye çalışılarak kordonumsu sertliğin gidiş yönüne bakılır. </a:t>
            </a:r>
          </a:p>
          <a:p>
            <a:r>
              <a:rPr lang="tr-TR" b="1" dirty="0"/>
              <a:t>İç deliğin belirlenmesinde anestezi altında muayene altın kuraldır.</a:t>
            </a:r>
            <a:endParaRPr lang="tr-TR" dirty="0"/>
          </a:p>
          <a:p>
            <a:r>
              <a:rPr lang="tr-TR" dirty="0"/>
              <a:t>Komplike ve </a:t>
            </a:r>
            <a:r>
              <a:rPr lang="tr-TR" dirty="0" err="1"/>
              <a:t>nüks</a:t>
            </a:r>
            <a:r>
              <a:rPr lang="tr-TR" dirty="0"/>
              <a:t> fistüllerde </a:t>
            </a:r>
            <a:r>
              <a:rPr lang="tr-TR" dirty="0" err="1"/>
              <a:t>transrektal</a:t>
            </a:r>
            <a:r>
              <a:rPr lang="tr-TR" dirty="0"/>
              <a:t> </a:t>
            </a:r>
            <a:r>
              <a:rPr lang="tr-TR" dirty="0" err="1"/>
              <a:t>usg</a:t>
            </a:r>
            <a:r>
              <a:rPr lang="tr-TR" dirty="0"/>
              <a:t> ve MRG kullanılabilir.</a:t>
            </a:r>
          </a:p>
          <a:p>
            <a:r>
              <a:rPr lang="tr-TR" dirty="0" err="1"/>
              <a:t>Fistülografi</a:t>
            </a:r>
            <a:r>
              <a:rPr lang="tr-TR" dirty="0"/>
              <a:t> (etkinliği az)</a:t>
            </a:r>
          </a:p>
          <a:p>
            <a:r>
              <a:rPr lang="tr-TR" dirty="0"/>
              <a:t>Günümüzde anestezi altında muayene ve MR </a:t>
            </a:r>
            <a:r>
              <a:rPr lang="tr-TR" dirty="0" err="1"/>
              <a:t>fistülografi</a:t>
            </a:r>
            <a:r>
              <a:rPr lang="tr-TR" dirty="0"/>
              <a:t>, fistül iç deliğinin ve yolunun belirlenmesinde en iyi muayene ve görüntüleme yöntemi olarak kabul edilmektedir.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23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668FD87-0A11-4435-9A2C-BB024E2A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periAnal</a:t>
            </a:r>
            <a:r>
              <a:rPr lang="tr-TR" dirty="0"/>
              <a:t> fistül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DAC6C47E-91A2-4C79-A6D9-A39521AD7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685" y="2265765"/>
            <a:ext cx="8031180" cy="42350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4B8C7B0A-7239-4ECD-A597-1ECFCB6385CE}"/>
              </a:ext>
            </a:extLst>
          </p:cNvPr>
          <p:cNvSpPr/>
          <p:nvPr/>
        </p:nvSpPr>
        <p:spPr>
          <a:xfrm>
            <a:off x="4544444" y="4229344"/>
            <a:ext cx="1114831" cy="76694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2EEBE9F-3425-4E74-835C-D3FEC1EFA89E}"/>
              </a:ext>
            </a:extLst>
          </p:cNvPr>
          <p:cNvSpPr/>
          <p:nvPr/>
        </p:nvSpPr>
        <p:spPr>
          <a:xfrm>
            <a:off x="2743201" y="4747726"/>
            <a:ext cx="918596" cy="105346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63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1785AE1-E5C5-4A0E-A9CB-C9F74D94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Perianal</a:t>
            </a:r>
            <a:r>
              <a:rPr lang="tr-TR" dirty="0"/>
              <a:t> fistül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6DF6706-EF7C-4EF0-9F5F-90E91BA8B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3400" b="1" dirty="0"/>
              <a:t>Ayırıcı tanı</a:t>
            </a:r>
          </a:p>
          <a:p>
            <a:r>
              <a:rPr lang="tr-TR" sz="2600" dirty="0"/>
              <a:t>Anal apse</a:t>
            </a:r>
          </a:p>
          <a:p>
            <a:r>
              <a:rPr lang="tr-TR" sz="2600" dirty="0"/>
              <a:t>Anal </a:t>
            </a:r>
            <a:r>
              <a:rPr lang="tr-TR" sz="2600" dirty="0" err="1"/>
              <a:t>fissür</a:t>
            </a:r>
            <a:endParaRPr lang="tr-TR" sz="2600" dirty="0"/>
          </a:p>
          <a:p>
            <a:r>
              <a:rPr lang="tr-TR" sz="2600" dirty="0"/>
              <a:t>Anal ülser ve yaralar</a:t>
            </a:r>
          </a:p>
          <a:p>
            <a:r>
              <a:rPr lang="tr-TR" sz="2600" dirty="0" err="1"/>
              <a:t>Hemoroid</a:t>
            </a:r>
            <a:r>
              <a:rPr lang="tr-TR" sz="2600" dirty="0"/>
              <a:t> </a:t>
            </a:r>
          </a:p>
          <a:p>
            <a:r>
              <a:rPr lang="tr-TR" sz="2600" dirty="0" err="1"/>
              <a:t>Hidradenitis</a:t>
            </a:r>
            <a:endParaRPr lang="tr-TR" sz="2600" dirty="0"/>
          </a:p>
          <a:p>
            <a:r>
              <a:rPr lang="tr-TR" sz="2600" dirty="0" err="1"/>
              <a:t>Pilonidal</a:t>
            </a:r>
            <a:r>
              <a:rPr lang="tr-TR" sz="2600" dirty="0"/>
              <a:t> sinüs</a:t>
            </a:r>
          </a:p>
          <a:p>
            <a:r>
              <a:rPr lang="tr-TR" sz="2600" dirty="0" err="1"/>
              <a:t>Rektal</a:t>
            </a:r>
            <a:r>
              <a:rPr lang="tr-TR" sz="2600" dirty="0"/>
              <a:t> tümörler</a:t>
            </a:r>
          </a:p>
          <a:p>
            <a:endParaRPr lang="tr-TR" sz="26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58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304443E-D2F9-4B6C-B6A1-7BE1E602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Perianal</a:t>
            </a:r>
            <a:r>
              <a:rPr lang="tr-TR" dirty="0"/>
              <a:t> fistül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8CA0CC1-6875-496A-9AA9-3BAADF626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endParaRPr lang="tr-TR" sz="2600" b="1" dirty="0"/>
          </a:p>
          <a:p>
            <a:pPr marL="0" indent="0">
              <a:buNone/>
            </a:pPr>
            <a:r>
              <a:rPr lang="tr-TR" sz="2600" b="1" dirty="0"/>
              <a:t>Tedavi </a:t>
            </a:r>
          </a:p>
          <a:p>
            <a:r>
              <a:rPr lang="tr-TR" sz="1900" dirty="0"/>
              <a:t>Cerrahi</a:t>
            </a:r>
          </a:p>
          <a:p>
            <a:r>
              <a:rPr lang="tr-TR" sz="1900" dirty="0"/>
              <a:t>Fistülün </a:t>
            </a:r>
            <a:r>
              <a:rPr lang="tr-TR" sz="1900" dirty="0" err="1"/>
              <a:t>sfinkterle</a:t>
            </a:r>
            <a:r>
              <a:rPr lang="tr-TR" sz="1900" dirty="0"/>
              <a:t> olan ilişkisine göre cerrahi yöntemler belirlenir.</a:t>
            </a:r>
          </a:p>
          <a:p>
            <a:pPr marL="324000" lvl="1" indent="0">
              <a:buNone/>
            </a:pPr>
            <a:r>
              <a:rPr lang="tr-TR" sz="1900" dirty="0">
                <a:sym typeface="Wingdings" panose="05000000000000000000" pitchFamily="2" charset="2"/>
              </a:rPr>
              <a:t></a:t>
            </a:r>
            <a:r>
              <a:rPr lang="tr-TR" sz="1900" dirty="0" err="1"/>
              <a:t>Fistülotomi</a:t>
            </a:r>
            <a:endParaRPr lang="tr-TR" sz="1900" dirty="0"/>
          </a:p>
          <a:p>
            <a:pPr marL="324000" lvl="1" indent="0">
              <a:buNone/>
            </a:pPr>
            <a:r>
              <a:rPr lang="tr-TR" sz="1900" dirty="0">
                <a:sym typeface="Wingdings" panose="05000000000000000000" pitchFamily="2" charset="2"/>
              </a:rPr>
              <a:t></a:t>
            </a:r>
            <a:r>
              <a:rPr lang="tr-TR" sz="1900" dirty="0" err="1"/>
              <a:t>Seton</a:t>
            </a:r>
            <a:r>
              <a:rPr lang="tr-TR" sz="1900" dirty="0"/>
              <a:t> uygulamaları</a:t>
            </a:r>
          </a:p>
          <a:p>
            <a:pPr marL="324000" lvl="1" indent="0">
              <a:buNone/>
            </a:pPr>
            <a:r>
              <a:rPr lang="tr-TR" sz="1900" dirty="0">
                <a:sym typeface="Wingdings" panose="05000000000000000000" pitchFamily="2" charset="2"/>
              </a:rPr>
              <a:t></a:t>
            </a:r>
            <a:r>
              <a:rPr lang="tr-TR" sz="1900" dirty="0"/>
              <a:t>Fibrin yapıştırıcı ve biyolojik tıkaç uygulamaları</a:t>
            </a:r>
          </a:p>
          <a:p>
            <a:pPr marL="324000" lvl="1" indent="0">
              <a:buNone/>
            </a:pPr>
            <a:r>
              <a:rPr lang="tr-TR" sz="1900" dirty="0">
                <a:sym typeface="Wingdings" panose="05000000000000000000" pitchFamily="2" charset="2"/>
              </a:rPr>
              <a:t></a:t>
            </a:r>
            <a:r>
              <a:rPr lang="tr-TR" sz="1900" dirty="0"/>
              <a:t>Lift-</a:t>
            </a:r>
            <a:r>
              <a:rPr lang="tr-TR" sz="1900" dirty="0" err="1"/>
              <a:t>Flep</a:t>
            </a:r>
            <a:r>
              <a:rPr lang="tr-TR" sz="1900" dirty="0"/>
              <a:t> uygulamaları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40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70EB4A2-FB7E-4A00-8D6B-782F2E94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9854E03-EC17-473D-8033-3DED0C919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en-US" dirty="0"/>
              <a:t>1.</a:t>
            </a:r>
            <a:r>
              <a:rPr lang="tr-TR" dirty="0"/>
              <a:t>  </a:t>
            </a:r>
            <a:r>
              <a:rPr lang="en-US" dirty="0"/>
              <a:t>David B Stewart M, FACS, FASCRS. Anal fissure: Clinical manifestations, diagnosis, prevention. Dec 09, 2017.</a:t>
            </a:r>
            <a:endParaRPr lang="tr-TR" dirty="0"/>
          </a:p>
          <a:p>
            <a:r>
              <a:rPr lang="en-US" dirty="0"/>
              <a:t>2.</a:t>
            </a:r>
            <a:r>
              <a:rPr lang="tr-TR" dirty="0"/>
              <a:t>  </a:t>
            </a:r>
            <a:r>
              <a:rPr lang="en-US" dirty="0"/>
              <a:t>Prof. Dr. </a:t>
            </a:r>
            <a:r>
              <a:rPr lang="en-US" dirty="0" err="1"/>
              <a:t>Bülent</a:t>
            </a:r>
            <a:r>
              <a:rPr lang="en-US" dirty="0"/>
              <a:t> </a:t>
            </a:r>
            <a:r>
              <a:rPr lang="en-US" dirty="0" err="1"/>
              <a:t>Menteş</a:t>
            </a:r>
            <a:r>
              <a:rPr lang="en-US" dirty="0"/>
              <a:t> PDMTB, Prof. Dr. </a:t>
            </a:r>
            <a:r>
              <a:rPr lang="en-US" dirty="0" err="1"/>
              <a:t>Ömer</a:t>
            </a:r>
            <a:r>
              <a:rPr lang="en-US" dirty="0"/>
              <a:t> </a:t>
            </a:r>
            <a:r>
              <a:rPr lang="en-US" dirty="0" err="1"/>
              <a:t>Alabaz</a:t>
            </a:r>
            <a:r>
              <a:rPr lang="en-US" dirty="0"/>
              <a:t>, </a:t>
            </a:r>
            <a:r>
              <a:rPr lang="en-US" dirty="0" err="1"/>
              <a:t>Doç</a:t>
            </a:r>
            <a:r>
              <a:rPr lang="en-US" dirty="0"/>
              <a:t>. Dr. </a:t>
            </a:r>
            <a:r>
              <a:rPr lang="en-US" dirty="0" err="1"/>
              <a:t>Sezai</a:t>
            </a:r>
            <a:r>
              <a:rPr lang="en-US" dirty="0"/>
              <a:t> </a:t>
            </a:r>
            <a:r>
              <a:rPr lang="en-US" dirty="0" err="1"/>
              <a:t>Leventoğlu</a:t>
            </a:r>
            <a:r>
              <a:rPr lang="en-US" dirty="0"/>
              <a:t>. </a:t>
            </a:r>
            <a:r>
              <a:rPr lang="en-US" dirty="0" err="1"/>
              <a:t>Anorektal</a:t>
            </a:r>
            <a:r>
              <a:rPr lang="en-US" dirty="0"/>
              <a:t> </a:t>
            </a:r>
            <a:r>
              <a:rPr lang="en-US" dirty="0" err="1"/>
              <a:t>Bölgenin</a:t>
            </a:r>
            <a:r>
              <a:rPr lang="en-US" dirty="0"/>
              <a:t> Selim </a:t>
            </a:r>
            <a:r>
              <a:rPr lang="en-US" dirty="0" err="1"/>
              <a:t>Hastalıkları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3.</a:t>
            </a:r>
            <a:r>
              <a:rPr lang="tr-TR" dirty="0"/>
              <a:t>  </a:t>
            </a:r>
            <a:r>
              <a:rPr lang="en-US" dirty="0"/>
              <a:t>Ronald </a:t>
            </a:r>
            <a:r>
              <a:rPr lang="en-US" dirty="0" err="1"/>
              <a:t>Bleday</a:t>
            </a:r>
            <a:r>
              <a:rPr lang="en-US" dirty="0"/>
              <a:t> M, Martin Weiser, MD, Lawrence S Friedman, MD. Anal fissure: Medical management. Nov 08, 2017.</a:t>
            </a:r>
            <a:endParaRPr lang="tr-TR" dirty="0"/>
          </a:p>
          <a:p>
            <a:r>
              <a:rPr lang="tr-TR" dirty="0"/>
              <a:t>4</a:t>
            </a:r>
            <a:r>
              <a:rPr lang="en-US" dirty="0"/>
              <a:t>.</a:t>
            </a:r>
            <a:r>
              <a:rPr lang="tr-TR" dirty="0"/>
              <a:t>  </a:t>
            </a:r>
            <a:r>
              <a:rPr lang="en-US" dirty="0"/>
              <a:t>Ronald </a:t>
            </a:r>
            <a:r>
              <a:rPr lang="en-US" dirty="0" err="1"/>
              <a:t>Bleday</a:t>
            </a:r>
            <a:r>
              <a:rPr lang="en-US" dirty="0"/>
              <a:t> M, Elizabeth Breen, MD. Home and office treatment of symptomatic hemorrhoids. Aug 16, 2017.</a:t>
            </a:r>
            <a:endParaRPr lang="tr-TR" dirty="0"/>
          </a:p>
          <a:p>
            <a:r>
              <a:rPr lang="tr-TR" dirty="0"/>
              <a:t>5</a:t>
            </a:r>
            <a:r>
              <a:rPr lang="en-US" dirty="0"/>
              <a:t>.</a:t>
            </a:r>
            <a:r>
              <a:rPr lang="tr-TR" dirty="0"/>
              <a:t>  </a:t>
            </a:r>
            <a:r>
              <a:rPr lang="en-US" dirty="0"/>
              <a:t>Ronald </a:t>
            </a:r>
            <a:r>
              <a:rPr lang="en-US" dirty="0" err="1"/>
              <a:t>Bleday</a:t>
            </a:r>
            <a:r>
              <a:rPr lang="en-US" dirty="0"/>
              <a:t> M, Elizabeth Breen, MD. Hemorrhoids: Clinical manifestations and diagnosis. Apr 05, 2017.</a:t>
            </a:r>
            <a:endParaRPr lang="tr-TR" dirty="0"/>
          </a:p>
          <a:p>
            <a:r>
              <a:rPr lang="tr-TR" dirty="0"/>
              <a:t>6.  </a:t>
            </a:r>
            <a:r>
              <a:rPr lang="en-US" dirty="0"/>
              <a:t>Jon D Vogel M, FACS, FASCRS. Anorectal fistula: Clinical manifestations, diagnosis, and management principles. Nov 16, 2017.</a:t>
            </a:r>
            <a:endParaRPr lang="tr-TR" dirty="0"/>
          </a:p>
          <a:p>
            <a:r>
              <a:rPr lang="tr-TR" dirty="0"/>
              <a:t>7.  Temel Aile Hekimliği; </a:t>
            </a:r>
            <a:r>
              <a:rPr lang="tr-TR" dirty="0" err="1"/>
              <a:t>Hemoroidal</a:t>
            </a:r>
            <a:r>
              <a:rPr lang="tr-TR" dirty="0"/>
              <a:t> </a:t>
            </a:r>
            <a:r>
              <a:rPr lang="tr-TR"/>
              <a:t>Hastalıklar, Anal </a:t>
            </a:r>
            <a:r>
              <a:rPr lang="tr-TR" dirty="0" err="1"/>
              <a:t>Fissür</a:t>
            </a:r>
            <a:r>
              <a:rPr lang="tr-TR" dirty="0"/>
              <a:t>, </a:t>
            </a:r>
            <a:r>
              <a:rPr lang="tr-TR" dirty="0" err="1"/>
              <a:t>Perianal</a:t>
            </a:r>
            <a:r>
              <a:rPr lang="tr-TR" dirty="0"/>
              <a:t> Apse ve Fistül.  Ümit Aydoğan, Bayram Koç,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87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FFF5B022-D1BE-4E43-8055-9F2C78707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31" y="599724"/>
            <a:ext cx="6218661" cy="52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3F8A07B-14A0-4E83-BF45-C7E87C07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ANAL FİSSÜR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DB4880B-DBC4-44C6-9411-29184FD2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/>
          <a:lstStyle/>
          <a:p>
            <a:pPr marL="0" indent="0">
              <a:buNone/>
            </a:pPr>
            <a:endParaRPr lang="tr-TR" sz="3200" b="1" dirty="0"/>
          </a:p>
          <a:p>
            <a:pPr marL="0" indent="0">
              <a:buNone/>
            </a:pPr>
            <a:r>
              <a:rPr lang="tr-TR" sz="2400" b="1" dirty="0"/>
              <a:t>Tanım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Anal kanalın çok katlı yassı </a:t>
            </a:r>
            <a:r>
              <a:rPr lang="tr-TR" dirty="0" err="1"/>
              <a:t>epitel</a:t>
            </a:r>
            <a:r>
              <a:rPr lang="tr-TR" dirty="0"/>
              <a:t> örtüsünde (</a:t>
            </a:r>
            <a:r>
              <a:rPr lang="tr-TR" dirty="0" err="1"/>
              <a:t>anoderm</a:t>
            </a:r>
            <a:r>
              <a:rPr lang="tr-TR" dirty="0"/>
              <a:t>), genelde 1 cm boyutta, 1-2 mm genişliğinde oluşan lineer yırtıklardır.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Genellikle anal kanalın arka orta hattında lokalizedir.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Genç ve orta yaş grubunda daha sık görülür.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738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B9F96EC-C8DC-472A-93B9-23543E93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b="1" dirty="0"/>
              <a:t/>
            </a:r>
            <a:br>
              <a:rPr lang="tr-TR" sz="3200" b="1" dirty="0"/>
            </a:br>
            <a:r>
              <a:rPr lang="tr-TR" sz="3200" b="1" dirty="0"/>
              <a:t/>
            </a:r>
            <a:br>
              <a:rPr lang="tr-TR" sz="3200" b="1" dirty="0"/>
            </a:br>
            <a:r>
              <a:rPr lang="tr-TR" sz="3600" dirty="0"/>
              <a:t>anal </a:t>
            </a:r>
            <a:r>
              <a:rPr lang="tr-TR" sz="3600" dirty="0" err="1"/>
              <a:t>fissür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655B242-62EE-4F00-8DB8-5AD546E12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err="1"/>
              <a:t>Fizyopatoloji</a:t>
            </a:r>
            <a:r>
              <a:rPr lang="tr-TR" sz="2400" b="1" dirty="0"/>
              <a:t> ve Etiyoloji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Anal kanal </a:t>
            </a: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sfinkter</a:t>
            </a:r>
            <a:r>
              <a:rPr lang="tr-TR" dirty="0"/>
              <a:t> basıncında artma ve anal kanal arka orta hattaki kanlanmanın azalması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Kronik </a:t>
            </a:r>
            <a:r>
              <a:rPr lang="tr-TR" dirty="0" err="1"/>
              <a:t>konstipasyon</a:t>
            </a:r>
            <a:r>
              <a:rPr lang="tr-TR" dirty="0"/>
              <a:t> ve katı/zorlu bir gaita geçişi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Crohn</a:t>
            </a:r>
            <a:r>
              <a:rPr lang="tr-TR" dirty="0"/>
              <a:t>, </a:t>
            </a:r>
            <a:r>
              <a:rPr lang="tr-TR" dirty="0" err="1"/>
              <a:t>ülseratif</a:t>
            </a:r>
            <a:r>
              <a:rPr lang="tr-TR" dirty="0"/>
              <a:t> kolit, doğum travmaları, </a:t>
            </a:r>
            <a:r>
              <a:rPr lang="tr-TR" dirty="0" err="1"/>
              <a:t>sifiliz</a:t>
            </a:r>
            <a:r>
              <a:rPr lang="tr-TR" dirty="0"/>
              <a:t>, lösemi, HIV pozitifliği, tüberküloz vb.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29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3CAC408-7C42-4304-9698-554C916D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>
                <a:solidFill>
                  <a:srgbClr val="FFFEFF"/>
                </a:solidFill>
              </a:rPr>
              <a:t>                             anal fissür - Sınıflama</a:t>
            </a:r>
            <a:endParaRPr lang="tr-TR" dirty="0">
              <a:solidFill>
                <a:srgbClr val="FFFE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FA477AC8-934B-45F3-9CDA-7EC48D927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768497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172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İçerik Yer Tutucusu 4" descr="Ekran Kırpma">
            <a:extLst>
              <a:ext uri="{FF2B5EF4-FFF2-40B4-BE49-F238E27FC236}">
                <a16:creationId xmlns:a16="http://schemas.microsoft.com/office/drawing/2014/main" xmlns="" id="{946C40E5-4443-43C6-8637-64A7B64C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2" y="2369786"/>
            <a:ext cx="4959403" cy="3786058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71B611C7-DF0C-4208-9BBC-1060E963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/>
              <a:t/>
            </a:r>
            <a:br>
              <a:rPr lang="tr-TR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C2A76B-D0FE-4921-A425-7B7C1D92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b="1" dirty="0"/>
              <a:t>Akut anal </a:t>
            </a:r>
            <a:r>
              <a:rPr lang="tr-TR" sz="2400" b="1" dirty="0" err="1"/>
              <a:t>fissür</a:t>
            </a:r>
            <a:endParaRPr lang="tr-TR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800" i="0" dirty="0"/>
              <a:t>Yeni oluşan, kısa süreli, </a:t>
            </a:r>
            <a:r>
              <a:rPr lang="tr-TR" sz="1800" i="0" dirty="0" err="1"/>
              <a:t>yüzeyel</a:t>
            </a:r>
            <a:r>
              <a:rPr lang="tr-TR" sz="1800" i="0" dirty="0"/>
              <a:t> lezyonlardır. Etrafında kronik bir </a:t>
            </a:r>
            <a:r>
              <a:rPr lang="tr-TR" sz="1800" i="0" dirty="0" err="1"/>
              <a:t>inflamasyonun</a:t>
            </a:r>
            <a:r>
              <a:rPr lang="tr-TR" sz="1800" i="0" dirty="0"/>
              <a:t> bulgularını taşımaz.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800" i="0" dirty="0" err="1"/>
              <a:t>Proktolojik</a:t>
            </a:r>
            <a:r>
              <a:rPr lang="tr-TR" sz="1800" i="0" dirty="0"/>
              <a:t> muayenede </a:t>
            </a:r>
            <a:r>
              <a:rPr lang="tr-TR" sz="1800" i="0" dirty="0" err="1"/>
              <a:t>anodermin</a:t>
            </a:r>
            <a:r>
              <a:rPr lang="tr-TR" sz="1800" i="0" dirty="0"/>
              <a:t> bir </a:t>
            </a:r>
            <a:r>
              <a:rPr lang="tr-TR" sz="1800" i="0" dirty="0" err="1"/>
              <a:t>bistüri</a:t>
            </a:r>
            <a:r>
              <a:rPr lang="tr-TR" sz="1800" i="0" dirty="0"/>
              <a:t> ile çizilmiş olmasını andıran görünüm vardır.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800" i="0" dirty="0" err="1"/>
              <a:t>Konstipasyon</a:t>
            </a:r>
            <a:r>
              <a:rPr lang="tr-TR" sz="1800" i="0" dirty="0"/>
              <a:t> ve </a:t>
            </a:r>
            <a:r>
              <a:rPr lang="tr-TR" sz="1800" i="0" dirty="0" err="1"/>
              <a:t>diare</a:t>
            </a:r>
            <a:r>
              <a:rPr lang="tr-TR" sz="1800" i="0" dirty="0"/>
              <a:t> ataklarından sonra gelişebilir.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1971303" y="4061363"/>
            <a:ext cx="380010" cy="997527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Kırpma">
            <a:extLst>
              <a:ext uri="{FF2B5EF4-FFF2-40B4-BE49-F238E27FC236}">
                <a16:creationId xmlns:a16="http://schemas.microsoft.com/office/drawing/2014/main" xmlns="" id="{549821E4-9C18-4892-A783-323DD775B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9" y="2349244"/>
            <a:ext cx="5182385" cy="3508745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71B611C7-DF0C-4208-9BBC-1060E963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/>
            </a:r>
            <a:br>
              <a:rPr lang="tr-TR">
                <a:solidFill>
                  <a:srgbClr val="FFFFFF"/>
                </a:solidFill>
              </a:rPr>
            </a:b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C2A76B-D0FE-4921-A425-7B7C1D92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sz="2400" b="1" dirty="0"/>
              <a:t>Kronik anal </a:t>
            </a:r>
            <a:r>
              <a:rPr lang="tr-TR" sz="2400" b="1" dirty="0" err="1"/>
              <a:t>fissür</a:t>
            </a:r>
            <a:endParaRPr lang="tr-TR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Derin ve inatçı </a:t>
            </a:r>
            <a:r>
              <a:rPr lang="tr-TR" dirty="0" err="1"/>
              <a:t>fissürlerdir</a:t>
            </a:r>
            <a:r>
              <a:rPr lang="tr-T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Tabanında </a:t>
            </a:r>
            <a:r>
              <a:rPr lang="tr-TR" dirty="0" err="1"/>
              <a:t>internal</a:t>
            </a:r>
            <a:r>
              <a:rPr lang="tr-TR" dirty="0"/>
              <a:t> anal </a:t>
            </a:r>
            <a:r>
              <a:rPr lang="tr-TR" dirty="0" err="1"/>
              <a:t>sfinkter</a:t>
            </a:r>
            <a:r>
              <a:rPr lang="tr-TR" dirty="0"/>
              <a:t> lifleri izlenir.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Lezyon çevresi kronik </a:t>
            </a:r>
            <a:r>
              <a:rPr lang="tr-TR" dirty="0" err="1"/>
              <a:t>inflamasyon</a:t>
            </a:r>
            <a:r>
              <a:rPr lang="tr-TR" dirty="0"/>
              <a:t>/</a:t>
            </a:r>
            <a:r>
              <a:rPr lang="tr-TR" dirty="0" err="1"/>
              <a:t>skarlaşma</a:t>
            </a:r>
            <a:r>
              <a:rPr lang="tr-TR" dirty="0"/>
              <a:t> nedeniyle kabarıktır.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Anal kanal içinde de </a:t>
            </a:r>
            <a:r>
              <a:rPr lang="tr-TR" dirty="0" err="1"/>
              <a:t>hipertrofik</a:t>
            </a:r>
            <a:r>
              <a:rPr lang="tr-TR" dirty="0"/>
              <a:t> bir </a:t>
            </a:r>
            <a:r>
              <a:rPr lang="tr-TR" dirty="0" err="1"/>
              <a:t>papilla</a:t>
            </a:r>
            <a:r>
              <a:rPr lang="tr-TR" dirty="0"/>
              <a:t> görünümü ya da hissi saptanabilir.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6–8 haftadan daha uzun süren ağrı mevcuttur.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F3F57F8C-95F3-46C9-90AE-55FBA3251363}"/>
              </a:ext>
            </a:extLst>
          </p:cNvPr>
          <p:cNvSpPr/>
          <p:nvPr/>
        </p:nvSpPr>
        <p:spPr>
          <a:xfrm>
            <a:off x="1310887" y="3183874"/>
            <a:ext cx="1156891" cy="1839487"/>
          </a:xfrm>
          <a:prstGeom prst="ellipse">
            <a:avLst/>
          </a:prstGeom>
          <a:noFill/>
          <a:ln w="53975" cap="flat" cmpd="sng">
            <a:solidFill>
              <a:srgbClr val="FFFF00"/>
            </a:solidFill>
            <a:bevel/>
          </a:ln>
          <a:scene3d>
            <a:camera prst="orthographicFront">
              <a:rot lat="20666172" lon="21387920" rev="2047378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7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11494</TotalTime>
  <Words>2169</Words>
  <Application>Microsoft Office PowerPoint</Application>
  <PresentationFormat>Geniş ekran</PresentationFormat>
  <Paragraphs>375</Paragraphs>
  <Slides>49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5" baseType="lpstr">
      <vt:lpstr>Arial</vt:lpstr>
      <vt:lpstr>Calibri</vt:lpstr>
      <vt:lpstr>Gill Sans MT</vt:lpstr>
      <vt:lpstr>Wingdings</vt:lpstr>
      <vt:lpstr>Wingdings 2</vt:lpstr>
      <vt:lpstr>Kar Payı</vt:lpstr>
      <vt:lpstr>  anal fissür, hemoroid,  perianal apse ve fistül</vt:lpstr>
      <vt:lpstr>VAKA</vt:lpstr>
      <vt:lpstr>amaç</vt:lpstr>
      <vt:lpstr>Öğrenim hedefleri</vt:lpstr>
      <vt:lpstr>ANAL FİSSÜR</vt:lpstr>
      <vt:lpstr>  anal fissür</vt:lpstr>
      <vt:lpstr>                             anal fissür - Sınıflama</vt:lpstr>
      <vt:lpstr> </vt:lpstr>
      <vt:lpstr> </vt:lpstr>
      <vt:lpstr>        Kronik anal fissür </vt:lpstr>
      <vt:lpstr> </vt:lpstr>
      <vt:lpstr>Anal fissür </vt:lpstr>
      <vt:lpstr>Tanı      anal fissür </vt:lpstr>
      <vt:lpstr>Anal fissür</vt:lpstr>
      <vt:lpstr>Anal fissür - Tedavi </vt:lpstr>
      <vt:lpstr>PowerPoint Sunusu</vt:lpstr>
      <vt:lpstr>Anal fissür - Tedavi </vt:lpstr>
      <vt:lpstr>Anal fissür - tedavi</vt:lpstr>
      <vt:lpstr>Anal fissür - tedavi</vt:lpstr>
      <vt:lpstr>Botox enjeksiyonu</vt:lpstr>
      <vt:lpstr>Hemoroid </vt:lpstr>
      <vt:lpstr>Hemoroid </vt:lpstr>
      <vt:lpstr>hemoroid</vt:lpstr>
      <vt:lpstr>Hemoroid - Sınıflandırma </vt:lpstr>
      <vt:lpstr>İnternal hemoroid</vt:lpstr>
      <vt:lpstr>Hemoroid </vt:lpstr>
      <vt:lpstr>PowerPoint Sunusu</vt:lpstr>
      <vt:lpstr>hemoroid</vt:lpstr>
      <vt:lpstr>hemoroid</vt:lpstr>
      <vt:lpstr>Hemoroid - Tedavi </vt:lpstr>
      <vt:lpstr>PowerPoint Sunusu</vt:lpstr>
      <vt:lpstr>PowerPoint Sunusu</vt:lpstr>
      <vt:lpstr>İnternal hemoroidde yönetim</vt:lpstr>
      <vt:lpstr>Perianal apse ve fistül</vt:lpstr>
      <vt:lpstr>Perianal apse</vt:lpstr>
      <vt:lpstr>perianal apse </vt:lpstr>
      <vt:lpstr>Perianal apse </vt:lpstr>
      <vt:lpstr>Perianal apse </vt:lpstr>
      <vt:lpstr>Perianal apse</vt:lpstr>
      <vt:lpstr>Perianal fistül</vt:lpstr>
      <vt:lpstr>Perianal fistül</vt:lpstr>
      <vt:lpstr>Perianal fistül</vt:lpstr>
      <vt:lpstr>Perianal fistül - tanı</vt:lpstr>
      <vt:lpstr>Perianal fistül - tanı</vt:lpstr>
      <vt:lpstr>periAnal fistül</vt:lpstr>
      <vt:lpstr>Perianal fistül</vt:lpstr>
      <vt:lpstr>Perianal fistül</vt:lpstr>
      <vt:lpstr>Kaynaklar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Perianal fissür, hemoroid ve perianal fistül</dc:title>
  <dc:creator>esranur0609@gmail.com</dc:creator>
  <cp:lastModifiedBy>lenovo</cp:lastModifiedBy>
  <cp:revision>182</cp:revision>
  <dcterms:created xsi:type="dcterms:W3CDTF">2018-03-19T07:34:56Z</dcterms:created>
  <dcterms:modified xsi:type="dcterms:W3CDTF">2018-04-03T09:36:01Z</dcterms:modified>
</cp:coreProperties>
</file>