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259" r:id="rId3"/>
    <p:sldId id="260" r:id="rId4"/>
    <p:sldId id="261" r:id="rId5"/>
    <p:sldId id="418" r:id="rId6"/>
    <p:sldId id="262" r:id="rId7"/>
    <p:sldId id="263" r:id="rId8"/>
    <p:sldId id="355" r:id="rId9"/>
    <p:sldId id="265" r:id="rId10"/>
    <p:sldId id="384" r:id="rId11"/>
    <p:sldId id="267" r:id="rId12"/>
    <p:sldId id="386" r:id="rId13"/>
    <p:sldId id="407" r:id="rId14"/>
    <p:sldId id="387" r:id="rId15"/>
    <p:sldId id="408" r:id="rId16"/>
    <p:sldId id="406" r:id="rId17"/>
    <p:sldId id="357" r:id="rId18"/>
    <p:sldId id="409" r:id="rId19"/>
    <p:sldId id="389" r:id="rId20"/>
    <p:sldId id="410" r:id="rId21"/>
    <p:sldId id="388" r:id="rId22"/>
    <p:sldId id="264" r:id="rId23"/>
    <p:sldId id="266" r:id="rId24"/>
    <p:sldId id="425" r:id="rId25"/>
    <p:sldId id="268" r:id="rId26"/>
    <p:sldId id="269" r:id="rId27"/>
    <p:sldId id="270" r:id="rId28"/>
    <p:sldId id="257" r:id="rId29"/>
    <p:sldId id="423" r:id="rId30"/>
    <p:sldId id="346" r:id="rId31"/>
    <p:sldId id="360" r:id="rId32"/>
    <p:sldId id="359" r:id="rId33"/>
    <p:sldId id="347" r:id="rId34"/>
    <p:sldId id="364" r:id="rId35"/>
    <p:sldId id="348" r:id="rId36"/>
    <p:sldId id="349" r:id="rId37"/>
    <p:sldId id="411" r:id="rId38"/>
    <p:sldId id="412" r:id="rId39"/>
    <p:sldId id="414" r:id="rId40"/>
    <p:sldId id="415" r:id="rId41"/>
    <p:sldId id="413" r:id="rId42"/>
    <p:sldId id="352" r:id="rId43"/>
    <p:sldId id="350" r:id="rId44"/>
    <p:sldId id="416" r:id="rId45"/>
    <p:sldId id="353" r:id="rId46"/>
    <p:sldId id="354" r:id="rId47"/>
    <p:sldId id="417" r:id="rId48"/>
    <p:sldId id="390" r:id="rId49"/>
    <p:sldId id="391" r:id="rId50"/>
    <p:sldId id="392" r:id="rId51"/>
    <p:sldId id="369" r:id="rId52"/>
    <p:sldId id="393" r:id="rId53"/>
    <p:sldId id="394" r:id="rId54"/>
    <p:sldId id="395" r:id="rId55"/>
    <p:sldId id="396" r:id="rId56"/>
    <p:sldId id="420" r:id="rId57"/>
    <p:sldId id="397" r:id="rId58"/>
    <p:sldId id="398" r:id="rId59"/>
    <p:sldId id="404" r:id="rId60"/>
    <p:sldId id="405" r:id="rId61"/>
    <p:sldId id="399" r:id="rId62"/>
    <p:sldId id="400" r:id="rId63"/>
    <p:sldId id="401" r:id="rId64"/>
    <p:sldId id="402" r:id="rId65"/>
    <p:sldId id="403" r:id="rId66"/>
    <p:sldId id="422" r:id="rId67"/>
    <p:sldId id="421" r:id="rId68"/>
    <p:sldId id="383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suf Fikret Karateke" initials="YFK" lastIdx="1" clrIdx="0">
    <p:extLst>
      <p:ext uri="{19B8F6BF-5375-455C-9EA6-DF929625EA0E}">
        <p15:presenceInfo xmlns:p15="http://schemas.microsoft.com/office/powerpoint/2012/main" userId="Yusuf Fikret Karate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8A88A4-E614-442B-86BE-9BD308A4E648}" v="1" dt="2019-01-09T06:39:34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80315" autoAdjust="0"/>
  </p:normalViewPr>
  <p:slideViewPr>
    <p:cSldViewPr snapToGrid="0">
      <p:cViewPr varScale="1">
        <p:scale>
          <a:sx n="72" d="100"/>
          <a:sy n="72" d="100"/>
        </p:scale>
        <p:origin x="330" y="66"/>
      </p:cViewPr>
      <p:guideLst/>
    </p:cSldViewPr>
  </p:slideViewPr>
  <p:outlineViewPr>
    <p:cViewPr>
      <p:scale>
        <a:sx n="33" d="100"/>
        <a:sy n="33" d="100"/>
      </p:scale>
      <p:origin x="0" y="-57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suf Fikret Karateke" userId="S::yfkarateke@ktu.edu.tr::1bb8eccc-47e4-4ec0-be09-9f23aa630a48" providerId="AD" clId="Web-{3566487D-E9F7-1B96-0192-27EF2AB36CA4}"/>
    <pc:docChg chg="modSld">
      <pc:chgData name="Yusuf Fikret Karateke" userId="S::yfkarateke@ktu.edu.tr::1bb8eccc-47e4-4ec0-be09-9f23aa630a48" providerId="AD" clId="Web-{3566487D-E9F7-1B96-0192-27EF2AB36CA4}" dt="2019-01-09T08:09:29.650" v="23" actId="20577"/>
      <pc:docMkLst>
        <pc:docMk/>
      </pc:docMkLst>
      <pc:sldChg chg="modSp">
        <pc:chgData name="Yusuf Fikret Karateke" userId="S::yfkarateke@ktu.edu.tr::1bb8eccc-47e4-4ec0-be09-9f23aa630a48" providerId="AD" clId="Web-{3566487D-E9F7-1B96-0192-27EF2AB36CA4}" dt="2019-01-09T08:08:43.587" v="2" actId="20577"/>
        <pc:sldMkLst>
          <pc:docMk/>
          <pc:sldMk cId="2244262215" sldId="260"/>
        </pc:sldMkLst>
        <pc:spChg chg="mod">
          <ac:chgData name="Yusuf Fikret Karateke" userId="S::yfkarateke@ktu.edu.tr::1bb8eccc-47e4-4ec0-be09-9f23aa630a48" providerId="AD" clId="Web-{3566487D-E9F7-1B96-0192-27EF2AB36CA4}" dt="2019-01-09T08:08:43.587" v="2" actId="20577"/>
          <ac:spMkLst>
            <pc:docMk/>
            <pc:sldMk cId="2244262215" sldId="260"/>
            <ac:spMk id="3" creationId="{693B3FA4-4787-4201-AC67-BA46DC6188A6}"/>
          </ac:spMkLst>
        </pc:spChg>
      </pc:sldChg>
      <pc:sldChg chg="modSp">
        <pc:chgData name="Yusuf Fikret Karateke" userId="S::yfkarateke@ktu.edu.tr::1bb8eccc-47e4-4ec0-be09-9f23aa630a48" providerId="AD" clId="Web-{3566487D-E9F7-1B96-0192-27EF2AB36CA4}" dt="2019-01-09T08:08:49.915" v="9" actId="20577"/>
        <pc:sldMkLst>
          <pc:docMk/>
          <pc:sldMk cId="750546488" sldId="261"/>
        </pc:sldMkLst>
        <pc:spChg chg="mod">
          <ac:chgData name="Yusuf Fikret Karateke" userId="S::yfkarateke@ktu.edu.tr::1bb8eccc-47e4-4ec0-be09-9f23aa630a48" providerId="AD" clId="Web-{3566487D-E9F7-1B96-0192-27EF2AB36CA4}" dt="2019-01-09T08:08:49.915" v="9" actId="20577"/>
          <ac:spMkLst>
            <pc:docMk/>
            <pc:sldMk cId="750546488" sldId="261"/>
            <ac:spMk id="3" creationId="{693B3FA4-4787-4201-AC67-BA46DC6188A6}"/>
          </ac:spMkLst>
        </pc:spChg>
      </pc:sldChg>
      <pc:sldChg chg="modSp">
        <pc:chgData name="Yusuf Fikret Karateke" userId="S::yfkarateke@ktu.edu.tr::1bb8eccc-47e4-4ec0-be09-9f23aa630a48" providerId="AD" clId="Web-{3566487D-E9F7-1B96-0192-27EF2AB36CA4}" dt="2019-01-09T08:09:29.650" v="22" actId="20577"/>
        <pc:sldMkLst>
          <pc:docMk/>
          <pc:sldMk cId="4261119688" sldId="263"/>
        </pc:sldMkLst>
        <pc:spChg chg="mod">
          <ac:chgData name="Yusuf Fikret Karateke" userId="S::yfkarateke@ktu.edu.tr::1bb8eccc-47e4-4ec0-be09-9f23aa630a48" providerId="AD" clId="Web-{3566487D-E9F7-1B96-0192-27EF2AB36CA4}" dt="2019-01-09T08:09:29.650" v="22" actId="20577"/>
          <ac:spMkLst>
            <pc:docMk/>
            <pc:sldMk cId="4261119688" sldId="263"/>
            <ac:spMk id="3" creationId="{693B3FA4-4787-4201-AC67-BA46DC6188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09A027A8-FCD8-4225-9A1A-633CD514CB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91792C-5287-4E38-B2BD-91EF90DEBC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A6E98-7564-4282-B58B-F0C0CDBA97E6}" type="datetimeFigureOut">
              <a:rPr lang="tr-TR" smtClean="0"/>
              <a:t>14.01.2019</a:t>
            </a:fld>
            <a:endParaRPr lang="tr-TR"/>
          </a:p>
        </p:txBody>
      </p:sp>
      <p:sp>
        <p:nvSpPr>
          <p:cNvPr id="4" name="Slayt Resmi Yer Tutucusu 3">
            <a:extLst>
              <a:ext uri="{FF2B5EF4-FFF2-40B4-BE49-F238E27FC236}">
                <a16:creationId xmlns:a16="http://schemas.microsoft.com/office/drawing/2014/main" id="{CC658F63-D8FD-45A6-92EC-B60150AFB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>
            <a:extLst>
              <a:ext uri="{FF2B5EF4-FFF2-40B4-BE49-F238E27FC236}">
                <a16:creationId xmlns:a16="http://schemas.microsoft.com/office/drawing/2014/main" id="{8F293FD2-0CBD-43CE-BB6C-D4B564800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6B1E33B-A13C-4FA7-BF33-2528725152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111F155-E90A-401A-9AA1-8B41FDB70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5BCF4-67C1-4C6B-8BBF-FF673159361B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Orta kulak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inflamasyon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belirtileri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Ateş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Şiddetli kulak ağrısı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Çocukta ağlama, huzursuzluk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İşitme azlığı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Kusma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Kulak kepçesini kurcalama (bebekte)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Kulak akıntısı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Halsizlik,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irritabilite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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Tinnitus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vertigo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914AE-5FD5-4FAB-A09E-278C59FD0754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97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1A1BF-EC0F-47AB-A2EA-1E8892C9B7E9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20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93FA-ECF9-42D5-B8FD-72F9236FDC2F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43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C40AD-640E-4821-A1A5-26C1BA4C90F9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721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83CB-4F3F-4F1D-953C-8CC1CCB0B8CB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04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F1FA-2ADC-48A7-A10D-2E01D3ED6802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1B3FB-EA97-4565-ABF9-2E9D8C7091F9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86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D48D-74E8-459B-B844-C5014743D925}" type="datetime1">
              <a:rPr lang="tr-TR" smtClean="0"/>
              <a:t>14.01.2019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087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FCA8-4DC5-472C-B9B8-229628D0AC9B}" type="datetime1">
              <a:rPr lang="tr-TR" smtClean="0"/>
              <a:t>14.01.2019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81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3AA4-E60B-4CC2-818B-C1A8EB4C6899}" type="datetime1">
              <a:rPr lang="tr-TR" smtClean="0"/>
              <a:t>14.01.2019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9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9E7397-B9C3-4E96-AAB9-E328FF5347A1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440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CECB-3146-42A9-AEB9-E3C63A6DA75D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8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04E0C6-0B91-4ED2-BFC4-C41B8990E072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8B26038-AFD7-490C-BAC6-52EB13298FFB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52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3778C79-F03D-4E29-971C-DED1026AED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/>
              <a:t>Kulak Enfeksiyonları</a:t>
            </a:r>
            <a:br>
              <a:rPr lang="tr-TR" dirty="0"/>
            </a:br>
            <a:r>
              <a:rPr lang="tr-TR" dirty="0"/>
              <a:t>Ve</a:t>
            </a:r>
            <a:br>
              <a:rPr lang="tr-TR" dirty="0"/>
            </a:br>
            <a:r>
              <a:rPr lang="tr-TR" dirty="0"/>
              <a:t>Ani İşitme Kaybı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124E7AA-44BD-4E29-BE76-416AB7DC16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ARAŞ.GÖR.DR. YUSUF FİKRET KARATEKE</a:t>
            </a:r>
          </a:p>
          <a:p>
            <a:r>
              <a:rPr lang="tr-TR" dirty="0"/>
              <a:t>KTÜ AİLE HEKİMLİĞİ ANABİLİM DALI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2ED508-586B-4698-BF1D-42DFD63B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518" y="6294783"/>
            <a:ext cx="2590034" cy="530127"/>
          </a:xfrm>
        </p:spPr>
        <p:txBody>
          <a:bodyPr/>
          <a:lstStyle/>
          <a:p>
            <a:r>
              <a:rPr lang="tr-TR" sz="1100" dirty="0"/>
              <a:t>15.01.2019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399A01F-E64A-4716-816F-368829FC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493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Tanı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82A5C9E-036F-4D2C-A506-55EE4B46B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" y="1737360"/>
            <a:ext cx="3685840" cy="2880000"/>
          </a:xfr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9D83359-6CAD-4434-AB6F-5411AADCE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24" y="1737360"/>
            <a:ext cx="3729951" cy="28800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853FD73-326B-48BC-AB94-08434A6EA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84" y="1737360"/>
            <a:ext cx="2429214" cy="3153215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7540F5D-7F71-488A-B269-CE19D427E43E}"/>
              </a:ext>
            </a:extLst>
          </p:cNvPr>
          <p:cNvSpPr txBox="1"/>
          <p:nvPr/>
        </p:nvSpPr>
        <p:spPr>
          <a:xfrm>
            <a:off x="212091" y="4890575"/>
            <a:ext cx="368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Hafif Hastalık</a:t>
            </a:r>
          </a:p>
          <a:p>
            <a:r>
              <a:rPr lang="tr-TR" dirty="0"/>
              <a:t>Kaşıntı, minör rahatsızlık ve minimal kanal ödemi ile karakterizedir.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493886A-02D9-4323-B998-39FB100CD4DB}"/>
              </a:ext>
            </a:extLst>
          </p:cNvPr>
          <p:cNvSpPr txBox="1"/>
          <p:nvPr/>
        </p:nvSpPr>
        <p:spPr>
          <a:xfrm>
            <a:off x="4776624" y="4890575"/>
            <a:ext cx="3729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Orta şiddetli hastalık</a:t>
            </a:r>
          </a:p>
          <a:p>
            <a:r>
              <a:rPr lang="tr-TR" dirty="0"/>
              <a:t>Kaşıntı, orta dereceli ağrı ve kısmen tıkalı bir kanal ile karakterizedir.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A0A5B1C-8D42-421F-872C-F032783393AE}"/>
              </a:ext>
            </a:extLst>
          </p:cNvPr>
          <p:cNvSpPr txBox="1"/>
          <p:nvPr/>
        </p:nvSpPr>
        <p:spPr>
          <a:xfrm>
            <a:off x="8506574" y="4890575"/>
            <a:ext cx="3685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Şiddetli hastalık</a:t>
            </a:r>
          </a:p>
          <a:p>
            <a:r>
              <a:rPr lang="tr-TR" dirty="0"/>
              <a:t>Tam kanal tıkanıklığı, yoğun ağrı, </a:t>
            </a:r>
            <a:r>
              <a:rPr lang="tr-TR" dirty="0" err="1"/>
              <a:t>periauriküler</a:t>
            </a:r>
            <a:r>
              <a:rPr lang="tr-TR" dirty="0"/>
              <a:t> </a:t>
            </a:r>
            <a:r>
              <a:rPr lang="tr-TR" dirty="0" err="1"/>
              <a:t>eritem</a:t>
            </a:r>
            <a:r>
              <a:rPr lang="tr-TR" dirty="0"/>
              <a:t>, </a:t>
            </a:r>
            <a:r>
              <a:rPr lang="tr-TR" dirty="0" err="1"/>
              <a:t>adenopati</a:t>
            </a:r>
            <a:r>
              <a:rPr lang="tr-TR" dirty="0"/>
              <a:t> ve ateş ile karakterizedir.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F378174-E82F-45F9-8EBE-F9CD5C06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1822E-6B62-42D7-8BC9-B01A4F1DEC8F}" type="datetime1">
              <a:rPr lang="tr-TR" smtClean="0"/>
              <a:t>14.01.2019</a:t>
            </a:fld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1B8AE4C-9E46-409E-8660-8DA6F7513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4206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Kulak kanalı temizleme</a:t>
            </a:r>
            <a:endParaRPr lang="tr-TR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Ağrı </a:t>
            </a:r>
            <a:r>
              <a:rPr lang="tr-TR" sz="2400" dirty="0" err="1">
                <a:latin typeface="Times New Roman"/>
                <a:cs typeface="Times New Roman"/>
              </a:rPr>
              <a:t>kontrolu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İltihap/Enfeksiyonun tedavi edilmesi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871EBE-6B52-46DB-86D6-8A2170EC0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BD0D-B1FB-4AA8-85D4-1346E3DBEE94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FE38D33-B624-4E91-A867-B020BB51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6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b="1">
                <a:solidFill>
                  <a:srgbClr val="000000"/>
                </a:solidFill>
                <a:latin typeface="Times New Roman"/>
                <a:cs typeface="Times New Roman"/>
              </a:rPr>
              <a:t>Otitis Externa 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233318" cy="439604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200" dirty="0">
                <a:latin typeface="Times New Roman"/>
                <a:cs typeface="Times New Roman"/>
              </a:rPr>
              <a:t>Kulak kanalı temizleme: Tedavide ilk adımdır.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damlalarının iltihap bölgesine nüfuzunu artırır.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200" dirty="0">
                <a:latin typeface="Times New Roman"/>
                <a:cs typeface="Times New Roman"/>
              </a:rPr>
              <a:t>Temizlik, tel ve pamuklu çubuğun kullanılmasına izin veren </a:t>
            </a:r>
            <a:r>
              <a:rPr lang="tr-TR" sz="2200" dirty="0" err="1">
                <a:latin typeface="Times New Roman"/>
                <a:cs typeface="Times New Roman"/>
              </a:rPr>
              <a:t>otoskopla</a:t>
            </a:r>
            <a:r>
              <a:rPr lang="tr-TR" sz="2200" dirty="0">
                <a:latin typeface="Times New Roman"/>
                <a:cs typeface="Times New Roman"/>
              </a:rPr>
              <a:t> yapılır.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zarı bozulmamışsa, kulak kanalı, vücut sıcaklığında su ve %3 hidrojen peroksit ile 1:1 oranında sulandırılabilir.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6BE673-2585-479B-A950-21F1644D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98739D1A-129F-4D2A-BBEC-43B517527EEB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F271373-D476-4ACD-9348-CBE753A2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E8B26038-AFD7-490C-BAC6-52EB13298FFB}" type="slidenum">
              <a:rPr lang="tr-TR" smtClean="0"/>
              <a:t>12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DE7F016-167D-497B-AE29-1A3656849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98" y="2002109"/>
            <a:ext cx="3667637" cy="35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43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b="1" err="1">
                <a:latin typeface="Times New Roman"/>
                <a:cs typeface="Times New Roman"/>
              </a:rPr>
              <a:t>Otitis</a:t>
            </a:r>
            <a:r>
              <a:rPr lang="tr-TR" b="1">
                <a:latin typeface="Times New Roman"/>
                <a:cs typeface="Times New Roman"/>
              </a:rPr>
              <a:t> </a:t>
            </a:r>
            <a:r>
              <a:rPr lang="tr-TR" b="1" err="1">
                <a:latin typeface="Times New Roman"/>
                <a:cs typeface="Times New Roman"/>
              </a:rPr>
              <a:t>Externa</a:t>
            </a:r>
            <a:endParaRPr lang="tr-TR" err="1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7543138" cy="4023360"/>
          </a:xfrm>
        </p:spPr>
        <p:txBody>
          <a:bodyPr vert="horz" lIns="0" tIns="45720" rIns="0" bIns="45720" rtlCol="0">
            <a:normAutofit fontScale="92500"/>
          </a:bodyPr>
          <a:lstStyle/>
          <a:p>
            <a:pPr marL="0" indent="0">
              <a:buNone/>
            </a:pPr>
            <a:r>
              <a:rPr lang="tr-TR" b="1" dirty="0">
                <a:latin typeface="Times New Roman"/>
                <a:cs typeface="Times New Roman"/>
              </a:rPr>
              <a:t>Tedavi 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200" dirty="0">
                <a:latin typeface="Times New Roman"/>
                <a:cs typeface="Times New Roman"/>
              </a:rPr>
              <a:t>Ağrı kontrolü: Ağrı yaygın bir semptomdur ve şiddeti değişkendir.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nonsteroidal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antiinflamatuar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ajanlar ve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asitaminofen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 sağlanır.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Benzokain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kulak damlaları, antibiyotikli kulak damlalarının etkinliğini tehlikeye atabilir.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200" dirty="0" err="1">
                <a:latin typeface="Times New Roman"/>
                <a:cs typeface="Times New Roman"/>
              </a:rPr>
              <a:t>Topikal</a:t>
            </a:r>
            <a:r>
              <a:rPr lang="tr-TR" sz="2200" dirty="0">
                <a:latin typeface="Times New Roman"/>
                <a:cs typeface="Times New Roman"/>
              </a:rPr>
              <a:t> </a:t>
            </a:r>
            <a:r>
              <a:rPr lang="tr-TR" sz="2200" dirty="0" err="1">
                <a:latin typeface="Times New Roman"/>
                <a:cs typeface="Times New Roman"/>
              </a:rPr>
              <a:t>benzokain</a:t>
            </a:r>
            <a:r>
              <a:rPr lang="tr-TR" sz="2200" dirty="0">
                <a:latin typeface="Times New Roman"/>
                <a:cs typeface="Times New Roman"/>
              </a:rPr>
              <a:t> preparatlarının etkinliğini destekleyen verilerin eksikliği bu tedavinin </a:t>
            </a:r>
            <a:r>
              <a:rPr lang="tr-TR" sz="2200" dirty="0" err="1">
                <a:latin typeface="Times New Roman"/>
                <a:cs typeface="Times New Roman"/>
              </a:rPr>
              <a:t>rolunu</a:t>
            </a:r>
            <a:r>
              <a:rPr lang="tr-TR" sz="2200" dirty="0">
                <a:latin typeface="Times New Roman"/>
                <a:cs typeface="Times New Roman"/>
              </a:rPr>
              <a:t> sınırlar.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8FE1AE3-8E1C-4795-BFCE-49DD0DD5B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26523" b="-1"/>
          <a:stretch/>
        </p:blipFill>
        <p:spPr>
          <a:xfrm>
            <a:off x="8749440" y="1956074"/>
            <a:ext cx="3135109" cy="3471012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BDEBB3-5BE7-41EF-8A70-A753EB9A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87CBB1-1700-4AF4-B0E2-A858F86E55C7}" type="datetime1">
              <a:rPr lang="tr-TR" smtClean="0"/>
              <a:pPr>
                <a:spcAft>
                  <a:spcPts val="600"/>
                </a:spcAft>
              </a:pPr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9E39CA-BF01-4C63-A33A-D27DCD02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B26038-AFD7-490C-BAC6-52EB13298FFB}" type="slidenum">
              <a:rPr lang="tr-TR" smtClean="0"/>
              <a:pPr>
                <a:spcAft>
                  <a:spcPts val="600"/>
                </a:spcAft>
              </a:p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813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045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/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Topikal</a:t>
            </a:r>
            <a:r>
              <a:rPr lang="tr-TR" sz="2400" dirty="0">
                <a:latin typeface="Times New Roman"/>
                <a:cs typeface="Times New Roman"/>
              </a:rPr>
              <a:t> preparatlar, tedavinin temel dayanaklarıdır.</a:t>
            </a:r>
            <a:endParaRPr lang="tr-TR" dirty="0">
              <a:latin typeface="Times New Roman"/>
              <a:cs typeface="Times New Roman"/>
            </a:endParaRPr>
          </a:p>
          <a:p>
            <a:pPr marL="63550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/>
                <a:cs typeface="Times New Roman"/>
              </a:rPr>
              <a:t>Antiseptikler, </a:t>
            </a:r>
            <a:r>
              <a:rPr lang="tr-TR" sz="2200" dirty="0" err="1">
                <a:latin typeface="Times New Roman"/>
                <a:cs typeface="Times New Roman"/>
              </a:rPr>
              <a:t>Asitleştirici</a:t>
            </a:r>
            <a:r>
              <a:rPr lang="tr-TR" sz="2200" dirty="0">
                <a:latin typeface="Times New Roman"/>
                <a:cs typeface="Times New Roman"/>
              </a:rPr>
              <a:t> çözeltiler, </a:t>
            </a:r>
          </a:p>
          <a:p>
            <a:pPr marL="63550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/>
                <a:cs typeface="Times New Roman"/>
              </a:rPr>
              <a:t>Antibiyotikler (</a:t>
            </a:r>
            <a:r>
              <a:rPr lang="tr-TR" sz="2200" dirty="0" err="1">
                <a:latin typeface="Times New Roman"/>
                <a:cs typeface="Times New Roman"/>
              </a:rPr>
              <a:t>aminoglikozid</a:t>
            </a:r>
            <a:r>
              <a:rPr lang="tr-TR" sz="2200" dirty="0">
                <a:latin typeface="Times New Roman"/>
                <a:cs typeface="Times New Roman"/>
              </a:rPr>
              <a:t>, </a:t>
            </a:r>
            <a:r>
              <a:rPr lang="tr-TR" sz="2200" dirty="0" err="1">
                <a:latin typeface="Times New Roman"/>
                <a:cs typeface="Times New Roman"/>
              </a:rPr>
              <a:t>polimiksin</a:t>
            </a:r>
            <a:r>
              <a:rPr lang="tr-TR" sz="2200" dirty="0">
                <a:latin typeface="Times New Roman"/>
                <a:cs typeface="Times New Roman"/>
              </a:rPr>
              <a:t> </a:t>
            </a:r>
            <a:r>
              <a:rPr lang="tr-TR" sz="2200" dirty="0" err="1">
                <a:latin typeface="Times New Roman"/>
                <a:cs typeface="Times New Roman"/>
              </a:rPr>
              <a:t>B,kinolon</a:t>
            </a:r>
            <a:r>
              <a:rPr lang="tr-TR" sz="2200" dirty="0">
                <a:latin typeface="Times New Roman"/>
                <a:cs typeface="Times New Roman"/>
              </a:rPr>
              <a:t>), </a:t>
            </a:r>
          </a:p>
          <a:p>
            <a:pPr marL="63550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/>
                <a:cs typeface="Times New Roman"/>
              </a:rPr>
              <a:t>Glukokortikoidler</a:t>
            </a:r>
            <a:endParaRPr lang="tr-TR" sz="2200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Kortikosteroid</a:t>
            </a:r>
            <a:r>
              <a:rPr lang="tr-TR" sz="2400" dirty="0">
                <a:latin typeface="Times New Roman"/>
                <a:cs typeface="Times New Roman"/>
              </a:rPr>
              <a:t> ilaveli ajanlar, ağrı ,kanal ödemi ve </a:t>
            </a:r>
            <a:r>
              <a:rPr lang="tr-TR" sz="2400" dirty="0" err="1">
                <a:latin typeface="Times New Roman"/>
                <a:cs typeface="Times New Roman"/>
              </a:rPr>
              <a:t>eritem</a:t>
            </a:r>
            <a:r>
              <a:rPr lang="tr-TR" sz="2400" dirty="0">
                <a:latin typeface="Times New Roman"/>
                <a:cs typeface="Times New Roman"/>
              </a:rPr>
              <a:t> gibi semptomlarda daha hızlı iyileşme sağlar.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BDEBB3-5BE7-41EF-8A70-A753EB9A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CBB1-1700-4AF4-B0E2-A858F86E55C7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9E39CA-BF01-4C63-A33A-D27DCD02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14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69397C5-D2EF-49B1-961E-B7926ACF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90" y="1737359"/>
            <a:ext cx="1754435" cy="310807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71045CF-AA8B-4B98-8659-B14B0F22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06" y="1737358"/>
            <a:ext cx="1940074" cy="31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Externa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  <a:endParaRPr lang="tr-TR" dirty="0"/>
          </a:p>
          <a:p>
            <a:pPr marL="0" indent="0">
              <a:buNone/>
            </a:pPr>
            <a:r>
              <a:rPr lang="tr-TR" sz="2400" dirty="0">
                <a:latin typeface="Times New Roman"/>
                <a:cs typeface="Times New Roman"/>
              </a:rPr>
              <a:t>19 </a:t>
            </a:r>
            <a:r>
              <a:rPr lang="tr-TR" sz="2400" dirty="0" err="1">
                <a:latin typeface="Times New Roman"/>
                <a:cs typeface="Times New Roman"/>
              </a:rPr>
              <a:t>randomize</a:t>
            </a:r>
            <a:r>
              <a:rPr lang="tr-TR" sz="2400" dirty="0">
                <a:latin typeface="Times New Roman"/>
                <a:cs typeface="Times New Roman"/>
              </a:rPr>
              <a:t> kontrollü çalışmanın meta-analizinde; 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Çeşitli </a:t>
            </a:r>
            <a:r>
              <a:rPr lang="tr-TR" sz="2400" dirty="0" err="1">
                <a:latin typeface="Times New Roman"/>
                <a:cs typeface="Times New Roman"/>
              </a:rPr>
              <a:t>topikal</a:t>
            </a:r>
            <a:r>
              <a:rPr lang="tr-TR" sz="2400" dirty="0">
                <a:latin typeface="Times New Roman"/>
                <a:cs typeface="Times New Roman"/>
              </a:rPr>
              <a:t> ajanlar arasında klinik olarak anlamlı bir fark bulunamamıştır.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Semptomları bir haftaya kadar iyileşmeyen hastalarda asetik asidin, antibiyotik/</a:t>
            </a:r>
            <a:r>
              <a:rPr lang="tr-TR" sz="2400" dirty="0" err="1">
                <a:latin typeface="Times New Roman"/>
                <a:cs typeface="Times New Roman"/>
              </a:rPr>
              <a:t>glukokortikoid</a:t>
            </a:r>
            <a:r>
              <a:rPr lang="tr-TR" sz="2400" dirty="0">
                <a:latin typeface="Times New Roman"/>
                <a:cs typeface="Times New Roman"/>
              </a:rPr>
              <a:t> damlalardan daha az etkili olduğu saptanmıştır.*</a:t>
            </a:r>
            <a:endParaRPr lang="tr-TR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tr-T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833DE5E-5B40-43A7-9B9A-65E695259102}"/>
              </a:ext>
            </a:extLst>
          </p:cNvPr>
          <p:cNvSpPr txBox="1"/>
          <p:nvPr/>
        </p:nvSpPr>
        <p:spPr>
          <a:xfrm>
            <a:off x="1097280" y="5977468"/>
            <a:ext cx="8218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Kaushik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V, Malik T, Saeed SR 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Cochrane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2010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BDEBB3-5BE7-41EF-8A70-A753EB9A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CBB1-1700-4AF4-B0E2-A858F86E55C7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9E39CA-BF01-4C63-A33A-D27DCD02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82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7F82259-6DC6-40BE-84AB-3D4BDA53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394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24" y="634946"/>
            <a:ext cx="4821283" cy="1450757"/>
          </a:xfrm>
        </p:spPr>
        <p:txBody>
          <a:bodyPr>
            <a:normAutofit/>
          </a:bodyPr>
          <a:lstStyle/>
          <a:p>
            <a:r>
              <a:rPr lang="tr-TR" b="1" err="1">
                <a:latin typeface="Times New Roman"/>
                <a:cs typeface="Times New Roman"/>
              </a:rPr>
              <a:t>Otitis</a:t>
            </a:r>
            <a:r>
              <a:rPr lang="tr-TR" b="1">
                <a:latin typeface="Times New Roman"/>
                <a:cs typeface="Times New Roman"/>
              </a:rPr>
              <a:t> </a:t>
            </a:r>
            <a:r>
              <a:rPr lang="tr-TR" b="1" err="1">
                <a:latin typeface="Times New Roman"/>
                <a:cs typeface="Times New Roman"/>
              </a:rPr>
              <a:t>Externa</a:t>
            </a:r>
            <a:r>
              <a:rPr lang="tr-TR" b="1">
                <a:latin typeface="Times New Roman"/>
                <a:cs typeface="Times New Roman"/>
              </a:rPr>
              <a:t> </a:t>
            </a:r>
            <a:endParaRPr lang="tr-TR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69DA3-1975-44C7-B7ED-053710F94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25071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24" y="2198913"/>
            <a:ext cx="5255734" cy="4024139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dirty="0" err="1">
                <a:latin typeface="Times New Roman"/>
                <a:cs typeface="Times New Roman"/>
              </a:rPr>
              <a:t>Timpanik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membran</a:t>
            </a:r>
            <a:r>
              <a:rPr lang="tr-TR" dirty="0">
                <a:latin typeface="Times New Roman"/>
                <a:cs typeface="Times New Roman"/>
              </a:rPr>
              <a:t> sağlamsa ve </a:t>
            </a:r>
            <a:r>
              <a:rPr lang="tr-TR" dirty="0" err="1">
                <a:latin typeface="Times New Roman"/>
                <a:cs typeface="Times New Roman"/>
              </a:rPr>
              <a:t>aminoglikozidlere</a:t>
            </a:r>
            <a:r>
              <a:rPr lang="tr-TR" dirty="0">
                <a:latin typeface="Times New Roman"/>
                <a:cs typeface="Times New Roman"/>
              </a:rPr>
              <a:t> karşı aşırı duyarlılık söz konusu değilse </a:t>
            </a:r>
            <a:endParaRPr lang="tr-TR" dirty="0">
              <a:cs typeface="Calibri"/>
            </a:endParaRP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tr-TR" sz="2000" dirty="0">
                <a:latin typeface="Times New Roman"/>
                <a:cs typeface="Times New Roman"/>
              </a:rPr>
              <a:t>Neomisin/ </a:t>
            </a:r>
            <a:r>
              <a:rPr lang="tr-TR" sz="2000" dirty="0" err="1">
                <a:latin typeface="Times New Roman"/>
                <a:cs typeface="Times New Roman"/>
              </a:rPr>
              <a:t>Polimiksin</a:t>
            </a:r>
            <a:r>
              <a:rPr lang="tr-TR" sz="2000" dirty="0">
                <a:latin typeface="Times New Roman"/>
                <a:cs typeface="Times New Roman"/>
              </a:rPr>
              <a:t> B/ </a:t>
            </a:r>
            <a:r>
              <a:rPr lang="tr-TR" sz="2000" dirty="0" err="1">
                <a:latin typeface="Times New Roman"/>
                <a:cs typeface="Times New Roman"/>
              </a:rPr>
              <a:t>Hidrokortizon</a:t>
            </a:r>
            <a:r>
              <a:rPr lang="tr-TR" sz="2000" dirty="0">
                <a:latin typeface="Times New Roman"/>
                <a:cs typeface="Times New Roman"/>
              </a:rPr>
              <a:t>        kulak damlası, 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memban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sağlam değil veya durumu bilinmiyorsa,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aminoglikozidlere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karşı aşırı duyarlılık varsa </a:t>
            </a: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tr-TR" sz="2000" dirty="0" err="1">
                <a:latin typeface="Times New Roman"/>
                <a:cs typeface="Times New Roman"/>
              </a:rPr>
              <a:t>Ofloksasin</a:t>
            </a:r>
            <a:r>
              <a:rPr lang="tr-TR" sz="2000" dirty="0">
                <a:latin typeface="Times New Roman"/>
                <a:cs typeface="Times New Roman"/>
              </a:rPr>
              <a:t>/ </a:t>
            </a:r>
            <a:r>
              <a:rPr lang="tr-TR" sz="2000" dirty="0" err="1">
                <a:latin typeface="Times New Roman"/>
                <a:cs typeface="Times New Roman"/>
              </a:rPr>
              <a:t>Siprofloksasin</a:t>
            </a:r>
            <a:r>
              <a:rPr lang="tr-TR" sz="2000" dirty="0">
                <a:latin typeface="Times New Roman"/>
                <a:cs typeface="Times New Roman"/>
              </a:rPr>
              <a:t>/ </a:t>
            </a:r>
            <a:r>
              <a:rPr lang="tr-TR" sz="2000" dirty="0" err="1">
                <a:latin typeface="Times New Roman"/>
                <a:cs typeface="Times New Roman"/>
              </a:rPr>
              <a:t>Dexametazon</a:t>
            </a:r>
            <a:r>
              <a:rPr lang="tr-TR" sz="2000" dirty="0">
                <a:latin typeface="Times New Roman"/>
                <a:cs typeface="Times New Roman"/>
              </a:rPr>
              <a:t>        kulak damlası seçilmelidir.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490A1A-AA28-463A-AA3C-C84B88ED5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358" y="691672"/>
            <a:ext cx="2636076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3A069F09-4864-4F47-ACB6-166CB70E0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96" y="879053"/>
            <a:ext cx="2099438" cy="21058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CBAC0BF-B249-46F8-B6CE-50488DCA1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8185" y="691673"/>
            <a:ext cx="2644595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3DEAAD-C42F-417F-96C1-36AC52AA5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358" y="3345545"/>
            <a:ext cx="2631017" cy="248183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F555EF8-2516-41B0-84D5-18AEFD9A1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90" y="879053"/>
            <a:ext cx="2208491" cy="211876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9259C9E-EB60-4136-BFB3-C6AA8EABC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8185" y="3336707"/>
            <a:ext cx="2644595" cy="249067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5A06E71-1399-48C8-9343-BCEF8B422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2" y="3492817"/>
            <a:ext cx="2331368" cy="223043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4B207C-AE62-4FA8-B469-5E0EDADF8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1354F6-7F92-40AE-A769-AC17DBD95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BDEBB3-5BE7-41EF-8A70-A753EB9A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87CBB1-1700-4AF4-B0E2-A858F86E55C7}" type="datetime1">
              <a:rPr lang="tr-TR" smtClean="0"/>
              <a:pPr>
                <a:spcAft>
                  <a:spcPts val="600"/>
                </a:spcAft>
              </a:pPr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9E39CA-BF01-4C63-A33A-D27DCD02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B26038-AFD7-490C-BAC6-52EB13298FFB}" type="slidenum">
              <a:rPr lang="tr-TR" smtClean="0"/>
              <a:pPr>
                <a:spcAft>
                  <a:spcPts val="600"/>
                </a:spcAft>
              </a:pPr>
              <a:t>16</a:t>
            </a:fld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97111ED-2A88-4B9C-9E6D-52DE08B23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68" y="3568159"/>
            <a:ext cx="2243979" cy="215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8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Externa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76701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Sistemik antibiyotikler, yan etki riski, dirençli organizma oluşumu ve </a:t>
            </a:r>
            <a:r>
              <a:rPr lang="tr-TR" sz="2400" dirty="0" err="1">
                <a:latin typeface="Times New Roman"/>
                <a:cs typeface="Times New Roman"/>
              </a:rPr>
              <a:t>nüksü</a:t>
            </a:r>
            <a:r>
              <a:rPr lang="tr-TR" sz="2400" dirty="0">
                <a:latin typeface="Times New Roman"/>
                <a:cs typeface="Times New Roman"/>
              </a:rPr>
              <a:t> artırması sebebiyle</a:t>
            </a:r>
            <a:endParaRPr lang="tr-TR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Enfeksiyonun kulak kanalının ötesine yayıldığında,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Kontrolsüz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diabetlilerde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yetmezlikli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hastalarda, 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Radyoterapi öyküsü olanlarda, 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İleri HIV enfeksiyonlularda kullanılır.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9496236-0178-44BE-9266-B45E4A58C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CDAC-5530-4C2D-AB0B-9885C984E66F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B6220F3-0EB4-4BB7-8858-2F78CE34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684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Externa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058399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Sistemik antibiyotikler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err="1">
                <a:latin typeface="Times New Roman"/>
                <a:cs typeface="Times New Roman"/>
              </a:rPr>
              <a:t>S.Aureus</a:t>
            </a:r>
            <a:r>
              <a:rPr lang="tr-TR" sz="2400" dirty="0">
                <a:latin typeface="Times New Roman"/>
                <a:cs typeface="Times New Roman"/>
              </a:rPr>
              <a:t> ,</a:t>
            </a:r>
            <a:r>
              <a:rPr lang="tr-TR" sz="2400" dirty="0" err="1">
                <a:latin typeface="Times New Roman"/>
                <a:cs typeface="Times New Roman"/>
              </a:rPr>
              <a:t>P.Aureginosa</a:t>
            </a:r>
            <a:r>
              <a:rPr lang="tr-TR" sz="2400" dirty="0">
                <a:latin typeface="Times New Roman"/>
                <a:cs typeface="Times New Roman"/>
              </a:rPr>
              <a:t> karşı etkili </a:t>
            </a:r>
            <a:r>
              <a:rPr lang="tr-TR" sz="2400" dirty="0" err="1">
                <a:latin typeface="Times New Roman"/>
                <a:cs typeface="Times New Roman"/>
              </a:rPr>
              <a:t>siprofloksasin</a:t>
            </a:r>
            <a:r>
              <a:rPr lang="tr-TR" sz="2400" dirty="0">
                <a:latin typeface="Times New Roman"/>
                <a:cs typeface="Times New Roman"/>
              </a:rPr>
              <a:t> veya </a:t>
            </a:r>
            <a:r>
              <a:rPr lang="tr-TR" sz="2400" dirty="0" err="1">
                <a:latin typeface="Times New Roman"/>
                <a:cs typeface="Times New Roman"/>
              </a:rPr>
              <a:t>ofloksasin</a:t>
            </a:r>
            <a:r>
              <a:rPr lang="tr-TR" sz="2400" dirty="0">
                <a:latin typeface="Times New Roman"/>
                <a:cs typeface="Times New Roman"/>
              </a:rPr>
              <a:t> gibi bir </a:t>
            </a:r>
            <a:r>
              <a:rPr lang="tr-TR" sz="2400" dirty="0" err="1">
                <a:latin typeface="Times New Roman"/>
                <a:cs typeface="Times New Roman"/>
              </a:rPr>
              <a:t>kinolon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Yetişkinlerde, günde 2 kez 500 mg 7-10 gün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Çocuklarda, günde 2 kez (maksimum 500 mg) 10 mg/kg/doz olarak 7-10 gün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9496236-0178-44BE-9266-B45E4A58C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CDAC-5530-4C2D-AB0B-9885C984E66F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B6220F3-0EB4-4BB7-8858-2F78CE34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13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endParaRPr lang="tr-TR" dirty="0" err="1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Tedavi</a:t>
            </a:r>
            <a:endParaRPr lang="tr-TR" dirty="0"/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Şiddetli hastalığı olanlarda, şişlik </a:t>
            </a:r>
            <a:r>
              <a:rPr lang="tr-TR" sz="2400" dirty="0" err="1">
                <a:latin typeface="Times New Roman"/>
                <a:cs typeface="Times New Roman"/>
              </a:rPr>
              <a:t>medial</a:t>
            </a:r>
            <a:r>
              <a:rPr lang="tr-TR" sz="2400" dirty="0">
                <a:latin typeface="Times New Roman"/>
                <a:cs typeface="Times New Roman"/>
              </a:rPr>
              <a:t> kanala </a:t>
            </a:r>
            <a:r>
              <a:rPr lang="tr-TR" sz="2400" dirty="0" err="1">
                <a:latin typeface="Times New Roman"/>
                <a:cs typeface="Times New Roman"/>
              </a:rPr>
              <a:t>topikal</a:t>
            </a:r>
            <a:r>
              <a:rPr lang="tr-TR" sz="2400" dirty="0">
                <a:latin typeface="Times New Roman"/>
                <a:cs typeface="Times New Roman"/>
              </a:rPr>
              <a:t> ajanların yeterli erişimini engelliyorsa, fitil yerleştirilmelidir.</a:t>
            </a:r>
            <a:endParaRPr lang="tr-TR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Etkilenen bölgelerde </a:t>
            </a:r>
            <a:r>
              <a:rPr lang="tr-TR" sz="2400" dirty="0" err="1">
                <a:latin typeface="Times New Roman"/>
                <a:cs typeface="Times New Roman"/>
              </a:rPr>
              <a:t>topikal</a:t>
            </a:r>
            <a:r>
              <a:rPr lang="tr-TR" sz="2400" dirty="0">
                <a:latin typeface="Times New Roman"/>
                <a:cs typeface="Times New Roman"/>
              </a:rPr>
              <a:t> ajanın daha uzun süre tutulmasını kolaylaştırır.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Şişlik devam ederse fitiller her 3 günde bir değiştirilmelidir.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ACD9E90-5152-4B98-88B2-E1D626B2C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29C3-2FD4-439B-955B-5ADEC7DDF578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356046-5CC2-44A7-BD38-B1CB3D9B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160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Sunum Planı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Hedefler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Enfeksiyonları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işitme kaybı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Kaynaklar</a:t>
            </a:r>
          </a:p>
          <a:p>
            <a:endParaRPr lang="tr-TR" sz="2400" b="1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24434E-1ABF-49B3-9ADF-2B50D657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414C-4F63-41E4-9BBE-59FB3E175749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8CDF614-352B-4815-BB70-D20A6E1A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0943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 Wick Placement Job Aid - Final - YouTube">
            <a:hlinkClick r:id="" action="ppaction://media"/>
            <a:extLst>
              <a:ext uri="{FF2B5EF4-FFF2-40B4-BE49-F238E27FC236}">
                <a16:creationId xmlns:a16="http://schemas.microsoft.com/office/drawing/2014/main" id="{51C511AD-744B-45A3-983A-472EBEFDFD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139" y="1848217"/>
            <a:ext cx="10060328" cy="4490012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ACD9E90-5152-4B98-88B2-E1D626B2C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29C3-2FD4-439B-955B-5ADEC7DDF578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356046-5CC2-44A7-BD38-B1CB3D9B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60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Antibiyotik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81E31D7-F702-4813-B9F2-434425828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737360"/>
            <a:ext cx="10119360" cy="430661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B78681D-9B40-473F-9592-D2B9010AA73E}"/>
              </a:ext>
            </a:extLst>
          </p:cNvPr>
          <p:cNvSpPr txBox="1"/>
          <p:nvPr/>
        </p:nvSpPr>
        <p:spPr>
          <a:xfrm>
            <a:off x="2883864" y="6388447"/>
            <a:ext cx="82718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solidFill>
                  <a:srgbClr val="FFC000"/>
                </a:solidFill>
              </a:rPr>
              <a:t>https://www.uptodate.com/contents/image?imageKey=PC%2F113296&amp;topicKey=PC%2F16516&amp;search=otitis%20externa&amp;rank=1~88&amp;source=see_link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8D5677-0F68-425E-9D43-1AB593AA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9963-D8A3-40A6-AB98-B4632995A975}" type="datetime1">
              <a:rPr lang="tr-TR" smtClean="0"/>
              <a:t>14.01.2019</a:t>
            </a:fld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E94A617-5916-4F61-9DB1-8776754F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7808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b="1">
                <a:solidFill>
                  <a:srgbClr val="000000"/>
                </a:solidFill>
                <a:latin typeface="Times New Roman"/>
                <a:cs typeface="Times New Roman"/>
              </a:rPr>
              <a:t>Otitis Externa</a:t>
            </a:r>
            <a:endParaRPr lang="tr-TR" dirty="0" err="1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296" y="1831285"/>
            <a:ext cx="6549225" cy="4534575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latin typeface="Times New Roman"/>
                <a:cs typeface="Times New Roman"/>
              </a:rPr>
              <a:t>Korunma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Yüzme sırasında kulak tıkacı kullanımı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düşük ayarda saç kurutma makinesi kullanımı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kanalını temizlerken dikkatli olunması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Asetik asit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çözeltileri                                        (suya maruz kaldıktan sonra 2 ile 5 damla kullanımı)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Hiçbir </a:t>
            </a:r>
            <a:r>
              <a:rPr lang="tr-TR" sz="2400" dirty="0" err="1">
                <a:latin typeface="Times New Roman"/>
                <a:cs typeface="Times New Roman"/>
              </a:rPr>
              <a:t>randomize</a:t>
            </a:r>
            <a:r>
              <a:rPr lang="tr-TR" sz="2400" dirty="0">
                <a:latin typeface="Times New Roman"/>
                <a:cs typeface="Times New Roman"/>
              </a:rPr>
              <a:t> çalışma bu önlemlerin herhangi birinin etkinliğini incelememiştir.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0B9D29-86BE-4B88-A8C2-CF1BAC19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8DDEDED6-783D-4709-87D2-32BD5599097E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8762A17-7293-4F68-BD79-92AE2B00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E8B26038-AFD7-490C-BAC6-52EB13298FFB}" type="slidenum">
              <a:rPr lang="tr-TR" smtClean="0"/>
              <a:t>22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8BFD237-0CEA-45D0-8BE3-2A2E5C0FB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1831285"/>
            <a:ext cx="3443425" cy="218892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A1CC442-759D-428F-B654-90B74915F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7" y="4176938"/>
            <a:ext cx="3443425" cy="20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11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E5DF62-D46D-4FF1-B322-52F61B5D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92B5-C867-4F3F-BE3E-064C538CA83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8F1E522-5169-4CE9-8776-2A017313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23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A2A87B0-F7CE-4CD1-A9E0-521F7048C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37360"/>
            <a:ext cx="10115203" cy="456884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6761AB8-404B-471D-B5CC-D949ED28B674}"/>
              </a:ext>
            </a:extLst>
          </p:cNvPr>
          <p:cNvSpPr txBox="1"/>
          <p:nvPr/>
        </p:nvSpPr>
        <p:spPr>
          <a:xfrm>
            <a:off x="6891130" y="6448286"/>
            <a:ext cx="4057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solidFill>
                  <a:srgbClr val="FFC000"/>
                </a:solidFill>
              </a:rPr>
              <a:t>https://www.aafp.org/afp/2012/1201/p1055.html#afp20121201p1055-t3</a:t>
            </a:r>
          </a:p>
        </p:txBody>
      </p:sp>
    </p:spTree>
    <p:extLst>
      <p:ext uri="{BB962C8B-B14F-4D97-AF65-F5344CB8AC3E}">
        <p14:creationId xmlns:p14="http://schemas.microsoft.com/office/powerpoint/2010/main" val="4216456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E5DF62-D46D-4FF1-B322-52F61B5D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92B5-C867-4F3F-BE3E-064C538CA83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8F1E522-5169-4CE9-8776-2A017313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24</a:t>
            </a:fld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6761AB8-404B-471D-B5CC-D949ED28B674}"/>
              </a:ext>
            </a:extLst>
          </p:cNvPr>
          <p:cNvSpPr txBox="1"/>
          <p:nvPr/>
        </p:nvSpPr>
        <p:spPr>
          <a:xfrm>
            <a:off x="6891130" y="6448286"/>
            <a:ext cx="36375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>
                <a:solidFill>
                  <a:srgbClr val="FFC000"/>
                </a:solidFill>
              </a:rPr>
              <a:t>https://www.aafp.org/afp/2012/1201/p1055.html#afp20121201p1055-t3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FC43788-6746-4F5D-B21C-033DB6C6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60" y="485091"/>
            <a:ext cx="2629267" cy="280074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23933A6-7E01-4AF1-84CA-9AD7E8172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60" y="3403228"/>
            <a:ext cx="2648320" cy="281026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2744174-2365-4954-95C3-04CA5781B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7" y="1737359"/>
            <a:ext cx="3315163" cy="3410426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D7135882-8476-4CF1-9413-40B3B23EDA2F}"/>
              </a:ext>
            </a:extLst>
          </p:cNvPr>
          <p:cNvSpPr txBox="1"/>
          <p:nvPr/>
        </p:nvSpPr>
        <p:spPr>
          <a:xfrm>
            <a:off x="4074653" y="6586785"/>
            <a:ext cx="68739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>
                <a:solidFill>
                  <a:srgbClr val="FFC000"/>
                </a:solidFill>
              </a:rPr>
              <a:t>https://www.uptodate.com/contents/image?imageKey=PC%2F70837&amp;topicKey=PC%2F6866&amp;search=acute%20otitis%20externa&amp;rank=2~150&amp;source=see_link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282FB93E-E6DA-49ED-A772-EC87D9573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19" y="2138462"/>
            <a:ext cx="2591162" cy="2608221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0A4D0D66-D099-4B05-A480-E65107E98A7A}"/>
              </a:ext>
            </a:extLst>
          </p:cNvPr>
          <p:cNvSpPr txBox="1"/>
          <p:nvPr/>
        </p:nvSpPr>
        <p:spPr>
          <a:xfrm>
            <a:off x="5174236" y="4682393"/>
            <a:ext cx="20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Malign</a:t>
            </a:r>
            <a:r>
              <a:rPr lang="tr-TR" dirty="0"/>
              <a:t> </a:t>
            </a:r>
            <a:r>
              <a:rPr lang="tr-TR" dirty="0" err="1"/>
              <a:t>external</a:t>
            </a:r>
            <a:r>
              <a:rPr lang="tr-TR" dirty="0"/>
              <a:t> </a:t>
            </a:r>
            <a:r>
              <a:rPr lang="tr-TR" dirty="0" err="1"/>
              <a:t>otit</a:t>
            </a:r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9D48BBD-D20D-4F5D-BC1B-27C1A72E2A5E}"/>
              </a:ext>
            </a:extLst>
          </p:cNvPr>
          <p:cNvSpPr txBox="1"/>
          <p:nvPr/>
        </p:nvSpPr>
        <p:spPr>
          <a:xfrm>
            <a:off x="8984844" y="3011215"/>
            <a:ext cx="196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Otomikoz</a:t>
            </a:r>
            <a:r>
              <a:rPr lang="tr-TR" dirty="0"/>
              <a:t> -</a:t>
            </a:r>
            <a:r>
              <a:rPr lang="tr-TR" dirty="0" err="1"/>
              <a:t>Candida</a:t>
            </a:r>
            <a:endParaRPr lang="tr-TR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6124B6E2-B130-4002-83EC-2823ED28AC51}"/>
              </a:ext>
            </a:extLst>
          </p:cNvPr>
          <p:cNvSpPr txBox="1"/>
          <p:nvPr/>
        </p:nvSpPr>
        <p:spPr>
          <a:xfrm>
            <a:off x="9066489" y="5971163"/>
            <a:ext cx="221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Otomikoz</a:t>
            </a:r>
            <a:r>
              <a:rPr lang="tr-TR" dirty="0"/>
              <a:t>- </a:t>
            </a:r>
            <a:r>
              <a:rPr lang="tr-TR" dirty="0" err="1"/>
              <a:t>Aspergillus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0583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endParaRPr lang="tr-TR" dirty="0" err="1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24929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latin typeface="Times New Roman"/>
                <a:cs typeface="Times New Roman"/>
              </a:rPr>
              <a:t>İzlem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Hastalar genellikle tedaviye başlandıktan 36-48 saat içinde bir miktar semptom düzelmesi yaşarlar, tam düzelme yaklaşık 6 gündür.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Hafif hastalığı olanlarda semptomlar 1 haftadan uzun sürerse 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şiddetli 1-2 hafta sonra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Şiddetli hastalığı olanlar 1 hafta sonra veya şikayet halinde daha erken görülmesi gerekir.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6BE85D-ED68-4637-8991-3C533FB3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77C58-32E6-4A9B-A4A9-F59D2F8548D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B6B6657-4160-4EA4-9318-4A3701E0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00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endParaRPr lang="tr-TR" dirty="0" err="1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Komplikasyon</a:t>
            </a:r>
            <a:endParaRPr lang="tr-TR" dirty="0"/>
          </a:p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 err="1">
                <a:latin typeface="Times New Roman"/>
                <a:cs typeface="Times New Roman"/>
              </a:rPr>
              <a:t>Periaurikuler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sellülit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 err="1">
                <a:latin typeface="Times New Roman"/>
                <a:cs typeface="Times New Roman"/>
              </a:rPr>
              <a:t>Malign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external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otit</a:t>
            </a:r>
            <a:endParaRPr lang="tr-TR" sz="2400" dirty="0">
              <a:latin typeface="Times New Roman"/>
              <a:cs typeface="Times New Roman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5717E2-BEF8-4E92-824D-060E1717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7782-5AC5-4B82-AFEA-0A0EB52BC628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29B64FC-E439-4E88-8A03-632B22FA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803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endParaRPr lang="tr-TR" dirty="0" err="1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latin typeface="Times New Roman"/>
                <a:cs typeface="Times New Roman"/>
              </a:rPr>
              <a:t>Sevk Kriterleri</a:t>
            </a:r>
            <a:endParaRPr lang="tr-TR" b="1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Eşlik eden </a:t>
            </a:r>
            <a:r>
              <a:rPr lang="tr-TR" sz="2400" dirty="0" err="1">
                <a:latin typeface="Times New Roman"/>
                <a:cs typeface="Times New Roman"/>
              </a:rPr>
              <a:t>kraniyal</a:t>
            </a:r>
            <a:r>
              <a:rPr lang="tr-TR" sz="2400" dirty="0">
                <a:latin typeface="Times New Roman"/>
                <a:cs typeface="Times New Roman"/>
              </a:rPr>
              <a:t> sinir </a:t>
            </a:r>
            <a:r>
              <a:rPr lang="tr-TR" sz="2400" dirty="0" err="1">
                <a:latin typeface="Times New Roman"/>
                <a:cs typeface="Times New Roman"/>
              </a:rPr>
              <a:t>disfonksiyonu</a:t>
            </a:r>
            <a:r>
              <a:rPr lang="tr-TR" sz="2400" dirty="0">
                <a:latin typeface="Times New Roman"/>
                <a:cs typeface="Times New Roman"/>
              </a:rPr>
              <a:t> veya </a:t>
            </a:r>
            <a:r>
              <a:rPr lang="tr-TR" sz="2400" dirty="0" err="1">
                <a:latin typeface="Times New Roman"/>
                <a:cs typeface="Times New Roman"/>
              </a:rPr>
              <a:t>vertigosu</a:t>
            </a:r>
            <a:r>
              <a:rPr lang="tr-TR" sz="2400" dirty="0">
                <a:latin typeface="Times New Roman"/>
                <a:cs typeface="Times New Roman"/>
              </a:rPr>
              <a:t> olanlar</a:t>
            </a:r>
            <a:endParaRPr lang="tr-TR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Tedaviye rağmen 1 haftadır semptomları düzelmeyenler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 gelişen hastalar </a:t>
            </a:r>
          </a:p>
          <a:p>
            <a:pPr marL="342900" indent="-342900">
              <a:buFont typeface="Courier New" panose="020F0502020204030204" pitchFamily="34" charset="0"/>
              <a:buChar char="o"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5F8F7E-DD69-47BD-BE33-C4294F9F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29CF-457E-4850-8DB2-FADBBBDC6710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197B64F-1F63-4519-908C-F646EA8B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9470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>
                <a:solidFill>
                  <a:schemeClr val="tx1">
                    <a:lumMod val="85000"/>
                    <a:lumOff val="15000"/>
                  </a:schemeClr>
                </a:solidFill>
              </a:rPr>
              <a:t>Otitis Media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8F9F390-8F10-46D5-AAF2-7CDC1F73E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011" y="640081"/>
            <a:ext cx="4886193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2FDCE4C-1324-49BA-A99D-38DFCBBE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7945C5F-7CFF-4677-A89C-84BC1E365CEA}" type="datetime1">
              <a:rPr lang="en-US" smtClean="0"/>
              <a:pPr defTabSz="914400">
                <a:spcAft>
                  <a:spcPts val="600"/>
                </a:spcAft>
              </a:pPr>
              <a:t>1/14/2019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8E34317-9909-44ED-B125-77286878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B26038-AFD7-490C-BAC6-52EB13298FFB}" type="slidenum">
              <a:rPr lang="en-US" smtClean="0"/>
              <a:pPr defTabSz="914400"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2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Efüzyonlu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Kronik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A1DF0E-DBAE-4219-899A-14EA1DEA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6A50-EE40-4C8F-A42E-AD1CB92FBC5D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96E9ACF-8418-493D-825F-C33734E0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402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3870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yolu enfeksiyonları ve ani işitme kaybı hakkında bilgi vermek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81A66BA-9611-4302-A07A-78D25B8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FA61-F011-46FC-8D42-BC10765C3642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A3B38D8-D7C2-471A-B803-854A44D3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4262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254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kulak ve hava boşluklarının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süpüratif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enfeksiyonudur.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yaşamın ilk iki yılı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içersinde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görülmektedir.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Erkeklerde kızlardan biraz daha yaygındır.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yaşına kadar çocukların %93’ü en az bir kez geçirmiştir, %75 inde tekrarlayan enfeksiyonlar oluşmuştur.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akut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üst solunum yolu enfeksiyonu sırasında ortaya çıkan östaki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disfonksiyonun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komplikasyonudur.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A1DF0E-DBAE-4219-899A-14EA1DEA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6A50-EE40-4C8F-A42E-AD1CB92FBC5D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96E9ACF-8418-493D-825F-C33734E0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916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 Media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158396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Etiyoloji</a:t>
            </a:r>
            <a:endParaRPr lang="tr-T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Sıklıkla bakteriyel, etken orta kulağa </a:t>
            </a:r>
            <a:r>
              <a:rPr lang="tr-TR" sz="2400" dirty="0" err="1">
                <a:latin typeface="Times New Roman"/>
                <a:cs typeface="Times New Roman"/>
              </a:rPr>
              <a:t>nazofarenksten</a:t>
            </a:r>
            <a:r>
              <a:rPr lang="tr-TR" sz="2400" dirty="0">
                <a:latin typeface="Times New Roman"/>
                <a:cs typeface="Times New Roman"/>
              </a:rPr>
              <a:t> ulaşır.</a:t>
            </a:r>
            <a:endParaRPr lang="tr-TR">
              <a:latin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200" dirty="0" err="1">
                <a:latin typeface="Times New Roman"/>
                <a:cs typeface="Times New Roman"/>
              </a:rPr>
              <a:t>S.Pneumonia</a:t>
            </a:r>
            <a:r>
              <a:rPr lang="tr-TR" sz="2200" dirty="0">
                <a:latin typeface="Times New Roman"/>
                <a:cs typeface="Times New Roman"/>
              </a:rPr>
              <a:t> %25-50 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200" dirty="0" err="1">
                <a:latin typeface="Times New Roman"/>
                <a:cs typeface="Times New Roman"/>
              </a:rPr>
              <a:t>H.İnfluenza</a:t>
            </a:r>
            <a:r>
              <a:rPr lang="tr-TR" sz="2200" dirty="0">
                <a:latin typeface="Times New Roman"/>
                <a:cs typeface="Times New Roman"/>
              </a:rPr>
              <a:t> %10-30 (5 yaşından küçük </a:t>
            </a:r>
            <a:r>
              <a:rPr lang="tr-TR" sz="2200" dirty="0" err="1">
                <a:latin typeface="Times New Roman"/>
                <a:cs typeface="Times New Roman"/>
              </a:rPr>
              <a:t>çoçuklarda</a:t>
            </a:r>
            <a:r>
              <a:rPr lang="tr-TR" sz="2200" dirty="0">
                <a:latin typeface="Times New Roman"/>
                <a:cs typeface="Times New Roman"/>
              </a:rPr>
              <a:t>)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200" dirty="0" err="1">
                <a:latin typeface="Times New Roman"/>
                <a:cs typeface="Times New Roman"/>
              </a:rPr>
              <a:t>M.Catarrhalis</a:t>
            </a:r>
            <a:r>
              <a:rPr lang="tr-TR" sz="2200" dirty="0">
                <a:latin typeface="Times New Roman"/>
                <a:cs typeface="Times New Roman"/>
              </a:rPr>
              <a:t> %2-15 </a:t>
            </a: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err="1">
                <a:latin typeface="Times New Roman"/>
                <a:cs typeface="Times New Roman"/>
              </a:rPr>
              <a:t>Pnomokok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err="1">
                <a:latin typeface="Times New Roman"/>
                <a:cs typeface="Times New Roman"/>
              </a:rPr>
              <a:t>konjugat</a:t>
            </a:r>
            <a:r>
              <a:rPr lang="tr-TR" sz="2400" dirty="0">
                <a:latin typeface="Times New Roman"/>
                <a:cs typeface="Times New Roman"/>
              </a:rPr>
              <a:t> aşısı sonrası şiddetli ve </a:t>
            </a:r>
            <a:r>
              <a:rPr lang="tr-TR" sz="2400" err="1">
                <a:latin typeface="Times New Roman"/>
                <a:cs typeface="Times New Roman"/>
              </a:rPr>
              <a:t>refrakter</a:t>
            </a:r>
            <a:r>
              <a:rPr lang="tr-TR" sz="2400" dirty="0">
                <a:latin typeface="Times New Roman"/>
                <a:cs typeface="Times New Roman"/>
              </a:rPr>
              <a:t> AOM ‘</a:t>
            </a:r>
            <a:r>
              <a:rPr lang="tr-TR" sz="2400" err="1">
                <a:latin typeface="Times New Roman"/>
                <a:cs typeface="Times New Roman"/>
              </a:rPr>
              <a:t>lu</a:t>
            </a:r>
            <a:r>
              <a:rPr lang="tr-TR" sz="2400" dirty="0">
                <a:latin typeface="Times New Roman"/>
                <a:cs typeface="Times New Roman"/>
              </a:rPr>
              <a:t> çocuklar arasında en yaygın mikroorganizma </a:t>
            </a:r>
            <a:r>
              <a:rPr lang="tr-TR" sz="2400" err="1">
                <a:latin typeface="Times New Roman"/>
                <a:cs typeface="Times New Roman"/>
              </a:rPr>
              <a:t>H.influenza</a:t>
            </a:r>
            <a:r>
              <a:rPr lang="tr-TR" sz="2400" dirty="0">
                <a:latin typeface="Times New Roman"/>
                <a:cs typeface="Times New Roman"/>
              </a:rPr>
              <a:t>*</a:t>
            </a:r>
            <a:endParaRPr lang="tr-TR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82D84C-E7EC-479A-B935-5891880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C872-14F7-4431-960D-D5F27ACD1521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B3C19A3-665F-4E2F-A941-1FB89AF9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31</a:t>
            </a:fld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DFB2571-EFFE-4E41-B725-A7AA20E2190F}"/>
              </a:ext>
            </a:extLst>
          </p:cNvPr>
          <p:cNvSpPr txBox="1"/>
          <p:nvPr/>
        </p:nvSpPr>
        <p:spPr>
          <a:xfrm>
            <a:off x="1097280" y="6041329"/>
            <a:ext cx="101008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*</a:t>
            </a:r>
            <a:r>
              <a:rPr lang="tr-TR" sz="1000" dirty="0" err="1"/>
              <a:t>Coker</a:t>
            </a:r>
            <a:r>
              <a:rPr lang="tr-TR" sz="1000" dirty="0"/>
              <a:t> TR, </a:t>
            </a:r>
            <a:r>
              <a:rPr lang="tr-TR" sz="1000" dirty="0" err="1"/>
              <a:t>Chan</a:t>
            </a:r>
            <a:r>
              <a:rPr lang="tr-TR" sz="1000" dirty="0"/>
              <a:t> LS, </a:t>
            </a:r>
            <a:r>
              <a:rPr lang="tr-TR" sz="1000" dirty="0" err="1"/>
              <a:t>Newberry</a:t>
            </a:r>
            <a:r>
              <a:rPr lang="tr-TR" sz="1000" dirty="0"/>
              <a:t> SJ, et al. </a:t>
            </a:r>
            <a:r>
              <a:rPr lang="tr-TR" sz="1000" dirty="0" err="1"/>
              <a:t>Diagnosis</a:t>
            </a:r>
            <a:r>
              <a:rPr lang="tr-TR" sz="1000" dirty="0"/>
              <a:t>, </a:t>
            </a:r>
            <a:r>
              <a:rPr lang="tr-TR" sz="1000" dirty="0" err="1"/>
              <a:t>microbial</a:t>
            </a:r>
            <a:r>
              <a:rPr lang="tr-TR" sz="1000" dirty="0"/>
              <a:t> </a:t>
            </a:r>
            <a:r>
              <a:rPr lang="tr-TR" sz="1000" dirty="0" err="1"/>
              <a:t>epidemiology</a:t>
            </a:r>
            <a:r>
              <a:rPr lang="tr-TR" sz="1000" dirty="0"/>
              <a:t>,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antibiotic</a:t>
            </a:r>
            <a:r>
              <a:rPr lang="tr-TR" sz="1000" dirty="0"/>
              <a:t> </a:t>
            </a:r>
            <a:r>
              <a:rPr lang="tr-TR" sz="1000" dirty="0" err="1"/>
              <a:t>treatment</a:t>
            </a:r>
            <a:r>
              <a:rPr lang="tr-TR" sz="1000" dirty="0"/>
              <a:t> of </a:t>
            </a:r>
            <a:r>
              <a:rPr lang="tr-TR" sz="1000" dirty="0" err="1"/>
              <a:t>acute</a:t>
            </a:r>
            <a:r>
              <a:rPr lang="tr-TR" sz="1000" dirty="0"/>
              <a:t> </a:t>
            </a:r>
            <a:r>
              <a:rPr lang="tr-TR" sz="1000" dirty="0" err="1"/>
              <a:t>otitis</a:t>
            </a:r>
            <a:r>
              <a:rPr lang="tr-TR" sz="1000" dirty="0"/>
              <a:t> </a:t>
            </a:r>
            <a:r>
              <a:rPr lang="tr-TR" sz="1000" dirty="0" err="1"/>
              <a:t>media</a:t>
            </a:r>
            <a:r>
              <a:rPr lang="tr-TR" sz="1000" dirty="0"/>
              <a:t> in </a:t>
            </a:r>
            <a:r>
              <a:rPr lang="tr-TR" sz="1000" dirty="0" err="1"/>
              <a:t>children</a:t>
            </a:r>
            <a:r>
              <a:rPr lang="tr-TR" sz="1000" dirty="0"/>
              <a:t>: a </a:t>
            </a:r>
            <a:r>
              <a:rPr lang="tr-TR" sz="1000" dirty="0" err="1"/>
              <a:t>systematic</a:t>
            </a:r>
            <a:r>
              <a:rPr lang="tr-TR" sz="1000" dirty="0"/>
              <a:t> </a:t>
            </a:r>
            <a:r>
              <a:rPr lang="tr-TR" sz="1000" dirty="0" err="1"/>
              <a:t>review</a:t>
            </a:r>
            <a:r>
              <a:rPr lang="tr-TR" sz="1000" dirty="0"/>
              <a:t>. </a:t>
            </a:r>
            <a:r>
              <a:rPr lang="tr-TR" sz="1000" i="1" dirty="0"/>
              <a:t>JAMA</a:t>
            </a:r>
            <a:r>
              <a:rPr lang="tr-TR" sz="1000" dirty="0"/>
              <a:t>. 2010;304(19):2161–2169.</a:t>
            </a:r>
          </a:p>
        </p:txBody>
      </p:sp>
    </p:spTree>
    <p:extLst>
      <p:ext uri="{BB962C8B-B14F-4D97-AF65-F5344CB8AC3E}">
        <p14:creationId xmlns:p14="http://schemas.microsoft.com/office/powerpoint/2010/main" val="1545341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Epidemiyoloji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 vert="horz" lIns="0" tIns="45720" rIns="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tr-TR" sz="2600" b="1" dirty="0">
                <a:solidFill>
                  <a:schemeClr val="tx1"/>
                </a:solidFill>
                <a:latin typeface="Times New Roman"/>
                <a:cs typeface="Times New Roman"/>
              </a:rPr>
              <a:t>Epidemiyoloji</a:t>
            </a:r>
            <a:endParaRPr lang="tr-TR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tr-TR" sz="2600" dirty="0" err="1">
                <a:latin typeface="Times New Roman"/>
                <a:cs typeface="Times New Roman"/>
              </a:rPr>
              <a:t>Çoçuklarda</a:t>
            </a:r>
            <a:r>
              <a:rPr lang="tr-TR" sz="2600" dirty="0">
                <a:latin typeface="Times New Roman"/>
                <a:cs typeface="Times New Roman"/>
              </a:rPr>
              <a:t> AOM </a:t>
            </a:r>
            <a:r>
              <a:rPr lang="tr-TR" sz="2600" dirty="0" err="1">
                <a:latin typeface="Times New Roman"/>
                <a:cs typeface="Times New Roman"/>
              </a:rPr>
              <a:t>insidansi</a:t>
            </a:r>
            <a:r>
              <a:rPr lang="tr-TR" sz="2600" dirty="0">
                <a:latin typeface="Times New Roman"/>
                <a:cs typeface="Times New Roman"/>
              </a:rPr>
              <a:t>, bebeklerin </a:t>
            </a:r>
            <a:r>
              <a:rPr lang="tr-TR" sz="2600" dirty="0" err="1">
                <a:latin typeface="Times New Roman"/>
                <a:cs typeface="Times New Roman"/>
              </a:rPr>
              <a:t>pnomokok</a:t>
            </a:r>
            <a:r>
              <a:rPr lang="tr-TR" sz="2600" dirty="0">
                <a:latin typeface="Times New Roman"/>
                <a:cs typeface="Times New Roman"/>
              </a:rPr>
              <a:t> </a:t>
            </a:r>
            <a:r>
              <a:rPr lang="tr-TR" sz="2600" dirty="0" err="1">
                <a:latin typeface="Times New Roman"/>
                <a:cs typeface="Times New Roman"/>
              </a:rPr>
              <a:t>konjugat</a:t>
            </a:r>
            <a:r>
              <a:rPr lang="tr-TR" sz="2600" dirty="0">
                <a:latin typeface="Times New Roman"/>
                <a:cs typeface="Times New Roman"/>
              </a:rPr>
              <a:t> aşısı ile evrensel </a:t>
            </a:r>
            <a:r>
              <a:rPr lang="tr-TR" sz="2600" dirty="0" err="1">
                <a:latin typeface="Times New Roman"/>
                <a:cs typeface="Times New Roman"/>
              </a:rPr>
              <a:t>immünizasyonu</a:t>
            </a:r>
            <a:r>
              <a:rPr lang="tr-TR" sz="2600" dirty="0">
                <a:latin typeface="Times New Roman"/>
                <a:cs typeface="Times New Roman"/>
              </a:rPr>
              <a:t> sonrası azalmıştır.</a:t>
            </a:r>
            <a:endParaRPr lang="tr-TR" dirty="0">
              <a:latin typeface="Times New Roman"/>
              <a:cs typeface="Times New Roman"/>
            </a:endParaRPr>
          </a:p>
          <a:p>
            <a:pPr marL="749300" lvl="1" indent="-457200">
              <a:lnSpc>
                <a:spcPct val="170000"/>
              </a:lnSpc>
              <a:buFont typeface="Courier New" pitchFamily="34" charset="0"/>
              <a:buChar char="o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2006-2016 yılları arasında 4 yaşından küçük 615 çocukla yapılan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prospektif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kohortta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7880" lvl="2" indent="-342900">
              <a:lnSpc>
                <a:spcPct val="170000"/>
              </a:lnSpc>
              <a:buFont typeface="Arial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yaşına kadar çocukların % 23’ü,</a:t>
            </a:r>
          </a:p>
          <a:p>
            <a:pPr marL="817880" lvl="2" indent="-342900">
              <a:lnSpc>
                <a:spcPct val="170000"/>
              </a:lnSpc>
              <a:buFont typeface="Arial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yaşına kadar çocukların % 42’si,</a:t>
            </a:r>
          </a:p>
          <a:p>
            <a:pPr marL="817880" lvl="2" indent="-342900">
              <a:lnSpc>
                <a:spcPct val="170000"/>
              </a:lnSpc>
              <a:buFont typeface="Arial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yaşına kadar çocukların %60’ı en az bir kez AOM atağı geçirmiştir.*</a:t>
            </a:r>
          </a:p>
          <a:p>
            <a:pPr marL="749300" lvl="1" indent="-457200">
              <a:lnSpc>
                <a:spcPct val="170000"/>
              </a:lnSpc>
              <a:buFont typeface="Courier New" pitchFamily="34" charset="0"/>
              <a:buChar char="o"/>
            </a:pPr>
            <a:r>
              <a:rPr lang="tr-TR" sz="2600" dirty="0">
                <a:latin typeface="Times New Roman"/>
                <a:cs typeface="Times New Roman"/>
              </a:rPr>
              <a:t>1977-1984 yılları arasında 877 çocuğun 7 yaşına kadar izlendiği </a:t>
            </a:r>
            <a:r>
              <a:rPr lang="tr-TR" sz="2600" dirty="0" err="1">
                <a:latin typeface="Times New Roman"/>
                <a:cs typeface="Times New Roman"/>
              </a:rPr>
              <a:t>prospektif</a:t>
            </a:r>
            <a:r>
              <a:rPr lang="tr-TR" sz="2600" dirty="0">
                <a:latin typeface="Times New Roman"/>
                <a:cs typeface="Times New Roman"/>
              </a:rPr>
              <a:t> </a:t>
            </a:r>
            <a:r>
              <a:rPr lang="tr-TR" sz="2600" dirty="0" err="1">
                <a:latin typeface="Times New Roman"/>
                <a:cs typeface="Times New Roman"/>
              </a:rPr>
              <a:t>kohortta</a:t>
            </a:r>
            <a:endParaRPr lang="tr-TR" sz="2600" dirty="0">
              <a:latin typeface="Times New Roman"/>
              <a:cs typeface="Times New Roman"/>
            </a:endParaRPr>
          </a:p>
          <a:p>
            <a:pPr marL="817880" lvl="2" indent="-342900">
              <a:lnSpc>
                <a:spcPct val="170000"/>
              </a:lnSpc>
              <a:buFont typeface="Arial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yaşına kadar çocukların %62’si  ve 3 yaşına kadar %83’ü AOM atağı geçirmiştir.**</a:t>
            </a:r>
          </a:p>
          <a:p>
            <a:pPr marL="760730" lvl="2" indent="-285750">
              <a:buFont typeface="Courier New" pitchFamily="34" charset="0"/>
              <a:buChar char="o"/>
            </a:pP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lvl="1" indent="0">
              <a:buNone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92100" lvl="1" indent="0">
              <a:buNone/>
            </a:pPr>
            <a:endParaRPr lang="tr-TR" sz="1300" dirty="0">
              <a:cs typeface="Calibri" panose="020F0502020204030204"/>
            </a:endParaRPr>
          </a:p>
          <a:p>
            <a:pPr marL="292100" lvl="1" indent="0">
              <a:buNone/>
            </a:pPr>
            <a:endParaRPr lang="tr-TR" sz="1300" dirty="0"/>
          </a:p>
          <a:p>
            <a:pPr marL="292100" lvl="1" indent="0">
              <a:buNone/>
            </a:pPr>
            <a:endParaRPr lang="tr-TR" sz="1300" dirty="0"/>
          </a:p>
          <a:p>
            <a:pPr marL="292100" lvl="1" indent="0">
              <a:buNone/>
            </a:pPr>
            <a:r>
              <a:rPr lang="tr-TR" sz="1300" dirty="0"/>
              <a:t>*</a:t>
            </a:r>
            <a:r>
              <a:rPr lang="en-US" sz="1300" dirty="0"/>
              <a:t>Epidemiology of Acute Otitis Media in the </a:t>
            </a:r>
            <a:r>
              <a:rPr lang="en-US" sz="1300" dirty="0" err="1"/>
              <a:t>Postpneumococcal</a:t>
            </a:r>
            <a:r>
              <a:rPr lang="en-US" sz="1300" dirty="0"/>
              <a:t> Conjugate Vaccine Era.</a:t>
            </a:r>
            <a:r>
              <a:rPr lang="tr-TR" sz="1300" dirty="0"/>
              <a:t> </a:t>
            </a:r>
            <a:r>
              <a:rPr lang="tr-TR" sz="1300" dirty="0" err="1"/>
              <a:t>Kaur</a:t>
            </a:r>
            <a:r>
              <a:rPr lang="tr-TR" sz="1300" dirty="0"/>
              <a:t> R, Morris M, </a:t>
            </a:r>
            <a:r>
              <a:rPr lang="tr-TR" sz="1300" dirty="0" err="1"/>
              <a:t>Pichichero</a:t>
            </a:r>
            <a:r>
              <a:rPr lang="tr-TR" sz="1300" dirty="0"/>
              <a:t> ME </a:t>
            </a:r>
            <a:r>
              <a:rPr lang="tr-TR" sz="1300" dirty="0" err="1"/>
              <a:t>Pediatrics</a:t>
            </a:r>
            <a:r>
              <a:rPr lang="tr-TR" sz="1300" dirty="0"/>
              <a:t>. 2017;140(3) </a:t>
            </a:r>
            <a:r>
              <a:rPr lang="tr-TR" sz="1300" dirty="0" err="1"/>
              <a:t>Epub</a:t>
            </a:r>
            <a:r>
              <a:rPr lang="tr-TR" sz="1300" dirty="0"/>
              <a:t> 2017 </a:t>
            </a:r>
            <a:r>
              <a:rPr lang="tr-TR" sz="1300" dirty="0" err="1"/>
              <a:t>Aug</a:t>
            </a:r>
            <a:r>
              <a:rPr lang="tr-TR" sz="1300" dirty="0"/>
              <a:t> 7. </a:t>
            </a:r>
            <a:br>
              <a:rPr lang="tr-TR" sz="1300" dirty="0">
                <a:cs typeface="Calibri"/>
              </a:rPr>
            </a:br>
            <a:r>
              <a:rPr lang="tr-TR" sz="1300" dirty="0"/>
              <a:t>**</a:t>
            </a:r>
            <a:r>
              <a:rPr lang="en-US" sz="1300" dirty="0"/>
              <a:t>Epidemiology of otitis media during the first seven years of life in children in greater Boston: a prospective, cohort study.</a:t>
            </a:r>
            <a:r>
              <a:rPr lang="fi-FI" sz="1300" dirty="0"/>
              <a:t> Teele DW, Klein JO, Rosner B</a:t>
            </a:r>
            <a:r>
              <a:rPr lang="tr-TR" sz="1300" dirty="0"/>
              <a:t>,</a:t>
            </a:r>
            <a:r>
              <a:rPr lang="fr-FR" sz="1300" dirty="0"/>
              <a:t> J Infect Dis. 1989;160(1):83. </a:t>
            </a:r>
            <a:endParaRPr lang="tr-TR" sz="1300" dirty="0">
              <a:cs typeface="Calibri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6DA41A0-1197-47E0-A96F-37F13AD6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2BB-E9FC-41D0-A419-03B9C449EB7B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59EF604-E7DE-44D3-9AF4-B384492B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4668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Faktörleri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Risk Faktörleri</a:t>
            </a:r>
            <a:endParaRPr lang="tr-TR" dirty="0"/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Erkek</a:t>
            </a:r>
            <a:endParaRPr lang="tr-TR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Kreş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Emzirmenin yetersizliği veya olmaması 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Emzik kullanımı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Yetişkin sigara kullanımı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960844-E72E-441C-8857-41A62694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82E94-D456-4F08-ADFB-31027A7C6B2F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50D16C3-3DD6-48AB-ACA7-6CAF20A3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33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C49C802-620C-4372-A70E-9F64B9CA9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78" y="2095168"/>
            <a:ext cx="4285925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8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972801" cy="4476701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Tanı</a:t>
            </a:r>
            <a:endParaRPr lang="tr-TR" dirty="0"/>
          </a:p>
          <a:p>
            <a:pPr marL="0" indent="0">
              <a:buNone/>
            </a:pPr>
            <a:r>
              <a:rPr lang="tr-TR" sz="2800" dirty="0" err="1">
                <a:latin typeface="Times New Roman"/>
                <a:cs typeface="Times New Roman"/>
              </a:rPr>
              <a:t>Öykü+Fizik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mauyene</a:t>
            </a:r>
            <a:r>
              <a:rPr lang="tr-TR" sz="2800" dirty="0">
                <a:latin typeface="Times New Roman"/>
                <a:cs typeface="Times New Roman"/>
              </a:rPr>
              <a:t> (</a:t>
            </a:r>
            <a:r>
              <a:rPr lang="tr-TR" sz="2800" dirty="0" err="1">
                <a:latin typeface="Times New Roman"/>
                <a:cs typeface="Times New Roman"/>
              </a:rPr>
              <a:t>otoskopik</a:t>
            </a:r>
            <a:r>
              <a:rPr lang="tr-TR" sz="2800" dirty="0">
                <a:latin typeface="Times New Roman"/>
                <a:cs typeface="Times New Roman"/>
              </a:rPr>
              <a:t> bulguları)</a:t>
            </a:r>
            <a:endParaRPr lang="tr-TR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Anamnezde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Şiddetli kulak ağrısı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Geçirilmiş ÜSYE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Çoçuklarda</a:t>
            </a:r>
            <a:r>
              <a:rPr lang="tr-TR" sz="2400" dirty="0">
                <a:latin typeface="Times New Roman"/>
                <a:cs typeface="Times New Roman"/>
              </a:rPr>
              <a:t> ateş, ağlama, huzursuzluk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akıntısı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Kulaklarda çınlama ve dolgunluk </a:t>
            </a:r>
          </a:p>
          <a:p>
            <a:pPr marL="0" indent="0">
              <a:buNone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13E97E-828C-4589-AF66-FD9E41BD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121B-F413-48C8-8EE0-C9C17E8981D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259D7C6-ADD4-47D1-835A-1A5E205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34</a:t>
            </a:fld>
            <a:endParaRPr lang="tr-TR"/>
          </a:p>
        </p:txBody>
      </p:sp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51DF0E03-B20E-4768-B0EF-BBAEC7915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34" y="2437802"/>
            <a:ext cx="4967509" cy="372663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5DCF402-A97C-4E4E-8959-5953126E6047}"/>
              </a:ext>
            </a:extLst>
          </p:cNvPr>
          <p:cNvSpPr txBox="1"/>
          <p:nvPr/>
        </p:nvSpPr>
        <p:spPr>
          <a:xfrm>
            <a:off x="5553644" y="6380776"/>
            <a:ext cx="66383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>
                <a:solidFill>
                  <a:srgbClr val="FFC000"/>
                </a:solidFill>
              </a:rPr>
              <a:t>https://www.uptodate.com/contents/image?imageKey=PEDS%2F63268&amp;topicKey=PEDS%2F6021&amp;search=otitisl%20media&amp;rank=4~150&amp;source=see_link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2651784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Media</a:t>
            </a:r>
            <a:endParaRPr lang="tr-TR" dirty="0">
              <a:latin typeface="Times New Roman"/>
              <a:cs typeface="Times New Roman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8643069" cy="4502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 kriterleri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 başlayan (48 saatten kısa süreli) kulak ağrısı veya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 birlikte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zarda hafif bombeleşme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zarda orta veya şiddetli bombeleşme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olmaksızın yeni başlangıçlı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otore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Laboratuvar incelemesi gerekmez.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204579-6121-4C05-B023-105521F9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23D8-5F65-45EA-A22F-ED2BC43550ED}" type="datetime1">
              <a:rPr lang="tr-TR" smtClean="0"/>
              <a:t>14.01.2019</a:t>
            </a:fld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EE07E4-B86D-497B-9C2D-666106E1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35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476F488-3339-4181-BED7-AD4AB02E0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3180523"/>
            <a:ext cx="5115338" cy="297679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7F4927A-AEE6-45BA-98D5-840084BE8382}"/>
              </a:ext>
            </a:extLst>
          </p:cNvPr>
          <p:cNvSpPr txBox="1"/>
          <p:nvPr/>
        </p:nvSpPr>
        <p:spPr>
          <a:xfrm>
            <a:off x="5553643" y="6391300"/>
            <a:ext cx="66383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>
                <a:solidFill>
                  <a:srgbClr val="FFC000"/>
                </a:solidFill>
              </a:rPr>
              <a:t>https://www.uptodate.com/contents/image?imageKey=PEDS%2F97608&amp;topicKey=PEDS%2F6021&amp;search=otitisl%20media&amp;rank=4~150&amp;source=see_link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796749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/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Ağrının giderilmesi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kulak havalanmasının sağlanması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Enfeksiyonun giderilmesi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Komplikasyonların önlenmesi 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7F94C9-1404-493E-B3BA-5C69E14B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2C4C-A2DA-4320-BF1D-17B9A4D57B1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3DCEA8D-AF1F-49F1-BFB6-E9056C6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1173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/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giderilmesi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ibuprofen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asetaminofen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Topikal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lidokain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benzokain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yaşından büyük çocuklarda bir alternatiftir.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perforasyonu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olanlarda kullanılmamalı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7F94C9-1404-493E-B3BA-5C69E14B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2C4C-A2DA-4320-BF1D-17B9A4D57B1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3DCEA8D-AF1F-49F1-BFB6-E9056C6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37</a:t>
            </a:fld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6372837-D81C-4863-9FED-1ED69361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51" y="1853110"/>
            <a:ext cx="3105583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7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220076" cy="4834037"/>
          </a:xfrm>
        </p:spPr>
        <p:txBody>
          <a:bodyPr vert="horz" lIns="0" tIns="45720" rIns="0" bIns="45720" rtlCol="0" anchor="t">
            <a:normAutofit fontScale="62500" lnSpcReduction="20000"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Antibiyotik tedavisi –Gözlem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&lt;6 ay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AOM’lu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bebeklerde hemen uygun bir antibiyotik ile tedaviye başlanmalıdır.                         (&lt;60 günden bebekler !!)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6-24 aylık hafif semptomları olan(48 saatten kısa süreli kulak ağrısı ve ateşi &lt;39°C)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unilateral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AOM’lu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çocuklarda--Gözlem (Amerikan Pediatri Akademisi-AAP 2013)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yaşından büyük çocuklarda </a:t>
            </a:r>
          </a:p>
          <a:p>
            <a:pPr marL="635508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Toksik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görünüm varsa </a:t>
            </a:r>
          </a:p>
          <a:p>
            <a:pPr marL="635508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48 saat içinde 39°C ateş</a:t>
            </a:r>
          </a:p>
          <a:p>
            <a:pPr marL="635508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AOM veya </a:t>
            </a:r>
            <a:r>
              <a:rPr lang="tr-TR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otore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varsa hemen uygun bir antibiyotik ile tedaviye başlanmalıdır. 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7F94C9-1404-493E-B3BA-5C69E14B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2C4C-A2DA-4320-BF1D-17B9A4D57B1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3DCEA8D-AF1F-49F1-BFB6-E9056C6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7841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4" y="1845733"/>
            <a:ext cx="11039061" cy="4725663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randomize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çalışmanın 2015 yılındaki meta-analizinde* 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(3401 çocuk,3938 AOM atağı)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perforasyonunu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azaltmıştır.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(RR:0,37, 95%Cl 0.18-0.76)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Kontralateral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AOM ataklarını azaltmıştır.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(RR:0,49, 95%Cl 0.25-0.95)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Rekürrens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oranını azaltmıştır.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Adverse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olayları arttırmıştır.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(RR:1.38, 95%Cl 1.19-1.59)</a:t>
            </a:r>
          </a:p>
          <a:p>
            <a:pPr marL="0">
              <a:lnSpc>
                <a:spcPct val="110000"/>
              </a:lnSpc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AOM’lu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birçok çocukta sadece gözlem ve analjezik tedavisi ile iyi sonuç alındığı, antibiyotik tedavisinin yararları mütevazidir.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7F94C9-1404-493E-B3BA-5C69E14B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2C4C-A2DA-4320-BF1D-17B9A4D57B1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3DCEA8D-AF1F-49F1-BFB6-E9056C6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39</a:t>
            </a:fld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B8AC214-E0BF-49BA-ACD7-8EAFE1F65A95}"/>
              </a:ext>
            </a:extLst>
          </p:cNvPr>
          <p:cNvSpPr txBox="1"/>
          <p:nvPr/>
        </p:nvSpPr>
        <p:spPr>
          <a:xfrm>
            <a:off x="940904" y="5968196"/>
            <a:ext cx="1125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*</a:t>
            </a:r>
            <a:r>
              <a:rPr lang="en-US" sz="1100" dirty="0"/>
              <a:t>Antibiotics for acute otitis media in children.</a:t>
            </a:r>
            <a:r>
              <a:rPr lang="tr-TR" sz="1100" dirty="0"/>
              <a:t> </a:t>
            </a:r>
            <a:r>
              <a:rPr lang="tr-TR" sz="1100" dirty="0" err="1"/>
              <a:t>Venekamp</a:t>
            </a:r>
            <a:r>
              <a:rPr lang="tr-TR" sz="1100" dirty="0"/>
              <a:t> RP, </a:t>
            </a:r>
            <a:r>
              <a:rPr lang="tr-TR" sz="1100" dirty="0" err="1"/>
              <a:t>Sanders</a:t>
            </a:r>
            <a:r>
              <a:rPr lang="tr-TR" sz="1100" dirty="0"/>
              <a:t> SL, </a:t>
            </a:r>
            <a:r>
              <a:rPr lang="tr-TR" sz="1100" dirty="0" err="1"/>
              <a:t>Glasziou</a:t>
            </a:r>
            <a:r>
              <a:rPr lang="tr-TR" sz="1100" dirty="0"/>
              <a:t> PP, Del Mar CB, </a:t>
            </a:r>
            <a:r>
              <a:rPr lang="tr-TR" sz="1100" dirty="0" err="1"/>
              <a:t>Rovers</a:t>
            </a:r>
            <a:r>
              <a:rPr lang="tr-TR" sz="1100" dirty="0"/>
              <a:t> MM , </a:t>
            </a:r>
            <a:r>
              <a:rPr lang="tr-TR" sz="1100" dirty="0" err="1"/>
              <a:t>Cochrane</a:t>
            </a:r>
            <a:r>
              <a:rPr lang="tr-TR" sz="1100" dirty="0"/>
              <a:t> Database </a:t>
            </a:r>
            <a:r>
              <a:rPr lang="tr-TR" sz="1100" dirty="0" err="1"/>
              <a:t>Syst</a:t>
            </a:r>
            <a:r>
              <a:rPr lang="tr-TR" sz="1100" dirty="0"/>
              <a:t> </a:t>
            </a:r>
            <a:r>
              <a:rPr lang="tr-TR" sz="1100" dirty="0" err="1"/>
              <a:t>Rev</a:t>
            </a:r>
            <a:r>
              <a:rPr lang="tr-TR" sz="1100" dirty="0"/>
              <a:t>. 2015;</a:t>
            </a:r>
            <a:r>
              <a:rPr lang="tr-T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74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Hedefler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>
                <a:latin typeface="Times New Roman"/>
                <a:cs typeface="Times New Roman"/>
              </a:rPr>
              <a:t>Akut </a:t>
            </a: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externa</a:t>
            </a:r>
            <a:r>
              <a:rPr lang="tr-TR" sz="2400" dirty="0">
                <a:latin typeface="Times New Roman"/>
                <a:cs typeface="Times New Roman"/>
              </a:rPr>
              <a:t> ve </a:t>
            </a:r>
            <a:r>
              <a:rPr lang="tr-TR" sz="2400" dirty="0" err="1">
                <a:latin typeface="Times New Roman"/>
                <a:cs typeface="Times New Roman"/>
              </a:rPr>
              <a:t>media</a:t>
            </a:r>
            <a:r>
              <a:rPr lang="tr-TR" sz="2400" dirty="0">
                <a:latin typeface="Times New Roman"/>
                <a:cs typeface="Times New Roman"/>
              </a:rPr>
              <a:t> tanı kriterlerini sayabilmek ,</a:t>
            </a:r>
          </a:p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>
                <a:latin typeface="Times New Roman"/>
                <a:cs typeface="Times New Roman"/>
              </a:rPr>
              <a:t>Akut </a:t>
            </a: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externa</a:t>
            </a:r>
            <a:r>
              <a:rPr lang="tr-TR" sz="2400" dirty="0">
                <a:latin typeface="Times New Roman"/>
                <a:cs typeface="Times New Roman"/>
              </a:rPr>
              <a:t> ve </a:t>
            </a:r>
            <a:r>
              <a:rPr lang="tr-TR" sz="2400" dirty="0" err="1">
                <a:latin typeface="Times New Roman"/>
                <a:cs typeface="Times New Roman"/>
              </a:rPr>
              <a:t>media</a:t>
            </a:r>
            <a:r>
              <a:rPr lang="tr-TR" sz="2400" dirty="0">
                <a:latin typeface="Times New Roman"/>
                <a:cs typeface="Times New Roman"/>
              </a:rPr>
              <a:t> tedavisini planlayabilmek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>
                <a:latin typeface="Times New Roman"/>
                <a:cs typeface="Times New Roman"/>
              </a:rPr>
              <a:t>Akut </a:t>
            </a: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externa</a:t>
            </a:r>
            <a:r>
              <a:rPr lang="tr-TR" sz="2400" dirty="0">
                <a:latin typeface="Times New Roman"/>
                <a:cs typeface="Times New Roman"/>
              </a:rPr>
              <a:t> ve </a:t>
            </a:r>
            <a:r>
              <a:rPr lang="tr-TR" sz="2400" dirty="0" err="1">
                <a:latin typeface="Times New Roman"/>
                <a:cs typeface="Times New Roman"/>
              </a:rPr>
              <a:t>media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komplikasyonlarını ve sevk kriterlerini sayabilmek </a:t>
            </a:r>
          </a:p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>
                <a:latin typeface="Times New Roman"/>
                <a:cs typeface="Times New Roman"/>
              </a:rPr>
              <a:t>Ani işitme kaybını tanımlayabilmek , </a:t>
            </a:r>
          </a:p>
          <a:p>
            <a:pPr>
              <a:lnSpc>
                <a:spcPct val="150000"/>
              </a:lnSpc>
              <a:buFont typeface="Wingdings" panose="020F0502020204030204" pitchFamily="34" charset="0"/>
              <a:buChar char="§"/>
            </a:pPr>
            <a:r>
              <a:rPr lang="tr-TR" sz="2400" dirty="0">
                <a:latin typeface="Times New Roman"/>
                <a:cs typeface="Times New Roman"/>
              </a:rPr>
              <a:t>Ani işitme kaybı nedenleri sayabilmek,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6630F1-DDD4-42AE-9BCA-01B7B12B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7ED5-3006-4A0C-91F2-8DE93412D76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0B1EBCE-98D3-4D12-8BB1-428F3E08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0546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/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Birinci tercih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Önceki 30 gün içinde beta-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laktam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antibiyotik almamışsa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Eşlik eden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pürülan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konjuktivit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yoksa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Tekrarlayan AOM öyküsü yoksa AMOKSİSİLİN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7F94C9-1404-493E-B3BA-5C69E14B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2C4C-A2DA-4320-BF1D-17B9A4D57B1C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3DCEA8D-AF1F-49F1-BFB6-E9056C6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621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5668869-DF3B-4406-A445-92860777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B0C60C1-A000-4509-B08B-D92F48D6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83CB-4F3F-4F1D-953C-8CC1CCB0B8CB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2497A3B-4E58-4C58-8BD3-A7C4C81E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41</a:t>
            </a:fld>
            <a:endParaRPr lang="tr-TR"/>
          </a:p>
        </p:txBody>
      </p:sp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DFE08A82-369E-4C7F-AC93-C3CA3830F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38070"/>
            <a:ext cx="10115203" cy="4257778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1BB070F-CB9C-447B-9FE7-A5DD59CE0F23}"/>
              </a:ext>
            </a:extLst>
          </p:cNvPr>
          <p:cNvSpPr txBox="1"/>
          <p:nvPr/>
        </p:nvSpPr>
        <p:spPr>
          <a:xfrm>
            <a:off x="6983895" y="6396126"/>
            <a:ext cx="3826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solidFill>
                  <a:srgbClr val="FFC000"/>
                </a:solidFill>
              </a:rPr>
              <a:t>https://www.aafp.org/afp/2013/1001/hi-res/afp20131001p435-t3.gif</a:t>
            </a:r>
          </a:p>
        </p:txBody>
      </p:sp>
    </p:spTree>
    <p:extLst>
      <p:ext uri="{BB962C8B-B14F-4D97-AF65-F5344CB8AC3E}">
        <p14:creationId xmlns:p14="http://schemas.microsoft.com/office/powerpoint/2010/main" val="1118451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İzlem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Tedavi başladıktan 2-3 gün sonra kontrol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zarı ve işitme muayenesi için 4-6 hafta sonra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A98648-A687-4652-86B9-EFF8398B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594E-7A01-48EF-8D21-EF0DC7297D5D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5B224E8-68CE-4EF5-B4C3-EDF45E0D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5296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Korunma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Viral</a:t>
            </a:r>
            <a:r>
              <a:rPr lang="tr-TR" sz="2400" dirty="0">
                <a:latin typeface="Times New Roman"/>
                <a:cs typeface="Times New Roman"/>
              </a:rPr>
              <a:t> ÜSYE sırasında burun hava yolu açık tutulmalı</a:t>
            </a:r>
            <a:endParaRPr lang="tr-TR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 sütü ile beslenme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sigara içilmemeli</a:t>
            </a: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Süt çocuklarının yatarak beslenmemesi, 45 derecelik açıyla tutulması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DF58EE-39B4-45C1-BE50-B9251855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22C1-F4A2-48EB-91D0-CA61FE1CF7D7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FA5492-9C3D-4027-A306-986E30BC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8169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Ayırıcı Tanı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Bebekte ağlamaya bağlı kulak kızarıklığı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Çene veya diş kaynaklı ağrı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Ağız boşluğu veya boğaz enfeksiyonu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Externa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Kronik </a:t>
            </a: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Media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DF58EE-39B4-45C1-BE50-B9251855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22C1-F4A2-48EB-91D0-CA61FE1CF7D7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FA5492-9C3D-4027-A306-986E30BC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4856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2200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tr-TR" sz="3400" b="1" dirty="0">
                <a:latin typeface="Times New Roman"/>
                <a:cs typeface="Times New Roman"/>
              </a:rPr>
              <a:t>Komplikasyon</a:t>
            </a:r>
            <a:endParaRPr lang="tr-TR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>
              <a:buFont typeface="Courier New" panose="020F0502020204030204" pitchFamily="34" charset="0"/>
              <a:buChar char="o"/>
            </a:pPr>
            <a:r>
              <a:rPr lang="tr-TR" sz="3400" dirty="0" err="1">
                <a:latin typeface="Times New Roman"/>
                <a:cs typeface="Times New Roman"/>
              </a:rPr>
              <a:t>İntratemporal</a:t>
            </a:r>
            <a:r>
              <a:rPr lang="tr-TR" sz="3400" dirty="0">
                <a:latin typeface="Times New Roman"/>
                <a:cs typeface="Times New Roman"/>
              </a:rPr>
              <a:t> komplikasyonlar</a:t>
            </a:r>
            <a:endParaRPr lang="tr-TR" dirty="0">
              <a:latin typeface="Times New Roman"/>
              <a:cs typeface="Times New Roman"/>
            </a:endParaRP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 err="1">
                <a:latin typeface="Times New Roman"/>
                <a:cs typeface="Times New Roman"/>
              </a:rPr>
              <a:t>Timpanik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membran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perforasyonu</a:t>
            </a:r>
            <a:r>
              <a:rPr lang="tr-TR" sz="2400" dirty="0">
                <a:latin typeface="Times New Roman"/>
                <a:cs typeface="Times New Roman"/>
              </a:rPr>
              <a:t>, </a:t>
            </a:r>
            <a:r>
              <a:rPr lang="tr-TR" sz="2400" dirty="0" err="1">
                <a:latin typeface="Times New Roman"/>
                <a:cs typeface="Times New Roman"/>
              </a:rPr>
              <a:t>timpanoskleroz</a:t>
            </a:r>
            <a:endParaRPr lang="tr-TR" sz="2400" dirty="0">
              <a:latin typeface="Times New Roman"/>
              <a:cs typeface="Times New Roman"/>
            </a:endParaRP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İşitme kaybı ve denge problemleri</a:t>
            </a: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 err="1">
                <a:latin typeface="Times New Roman"/>
                <a:cs typeface="Times New Roman"/>
              </a:rPr>
              <a:t>Kolesteatom</a:t>
            </a:r>
            <a:endParaRPr lang="tr-TR" sz="2400" dirty="0">
              <a:latin typeface="Times New Roman"/>
              <a:cs typeface="Times New Roman"/>
            </a:endParaRP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>
                <a:latin typeface="Times New Roman"/>
                <a:cs typeface="Times New Roman"/>
              </a:rPr>
              <a:t>Akut </a:t>
            </a:r>
            <a:r>
              <a:rPr lang="tr-TR" sz="2400" dirty="0" err="1">
                <a:latin typeface="Times New Roman"/>
                <a:cs typeface="Times New Roman"/>
              </a:rPr>
              <a:t>mastoidit</a:t>
            </a:r>
            <a:endParaRPr lang="tr-TR" sz="2400" dirty="0">
              <a:latin typeface="Times New Roman"/>
              <a:cs typeface="Times New Roman"/>
            </a:endParaRP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 err="1">
                <a:latin typeface="Times New Roman"/>
                <a:cs typeface="Times New Roman"/>
              </a:rPr>
              <a:t>Fasial</a:t>
            </a:r>
            <a:r>
              <a:rPr lang="tr-TR" sz="2400" dirty="0">
                <a:latin typeface="Times New Roman"/>
                <a:cs typeface="Times New Roman"/>
              </a:rPr>
              <a:t> paralizi</a:t>
            </a:r>
          </a:p>
          <a:p>
            <a:pPr>
              <a:buFont typeface="Courier New" panose="020F0502020204030204" pitchFamily="34" charset="0"/>
              <a:buChar char="o"/>
            </a:pP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İntrakraniyal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komplikasyonlar</a:t>
            </a: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Menenjit </a:t>
            </a: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Periost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Beyin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absesi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0" lvl="1" indent="-342900">
              <a:buFont typeface="Arial" pitchFamily="34" charset="0"/>
              <a:buChar char="•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karotid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sinüs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trombozu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F0502020204030204" pitchFamily="34" charset="0"/>
              <a:buChar char="o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Kronik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94943E-3412-4BC9-9E50-30E40545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D81C-43CB-4A40-A9AC-5E587A87CD20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5B0E4CE-2DD2-4A11-9D7F-EAD0312C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8537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8473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Sevk Kriterleri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Kulak zarı </a:t>
            </a:r>
            <a:r>
              <a:rPr lang="tr-TR" sz="2400" dirty="0" err="1">
                <a:latin typeface="Times New Roman"/>
                <a:cs typeface="Times New Roman"/>
              </a:rPr>
              <a:t>perforasyonu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İkinci seçenek antibiyotiğe başlandıktan 48-72 saat sonra bulguların gerilememesi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Altı ay içinde 3, bir yıl içinde 4 veya daha fazla AOM saptanması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 gelişmesi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Tedavinin başlangıcından 6 hafta sonra işitme azlığının devam etmesi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684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>
                <a:solidFill>
                  <a:schemeClr val="tx1">
                    <a:lumMod val="85000"/>
                    <a:lumOff val="15000"/>
                  </a:schemeClr>
                </a:solidFill>
              </a:rPr>
              <a:t>Ani İşitme Kaybı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AE42C34F-323A-4453-9B1B-A439847A9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09" y="640080"/>
            <a:ext cx="4444400" cy="36027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A0E2698-698E-4B05-BA31-A41A11FCD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4000772" cy="360273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2FDCE4C-1324-49BA-A99D-38DFCBBE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7945C5F-7CFF-4677-A89C-84BC1E365CEA}" type="datetime1">
              <a:rPr lang="en-US" smtClean="0"/>
              <a:pPr>
                <a:spcAft>
                  <a:spcPts val="600"/>
                </a:spcAft>
              </a:pPr>
              <a:t>1/14/2019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8E34317-9909-44ED-B125-77286878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8B26038-AFD7-490C-BAC6-52EB13298FFB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4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 İşitme Kaybı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2628"/>
            <a:ext cx="10115203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Amerikan Kulak Burun Boğaz-Baş Boyun Cerrahisi                                       (AAO-NHS);                                               </a:t>
            </a:r>
          </a:p>
          <a:p>
            <a:pPr marL="0" indent="0" algn="just">
              <a:buNone/>
            </a:pPr>
            <a:r>
              <a:rPr lang="tr-TR" sz="2400" dirty="0">
                <a:latin typeface="Times New Roman"/>
                <a:cs typeface="Times New Roman"/>
              </a:rPr>
              <a:t>"3 günden daha kısa zaman içinde gelişen, </a:t>
            </a:r>
            <a:r>
              <a:rPr lang="tr-TR" sz="2400" dirty="0" err="1">
                <a:latin typeface="Times New Roman"/>
                <a:cs typeface="Times New Roman"/>
              </a:rPr>
              <a:t>ardarda</a:t>
            </a:r>
            <a:r>
              <a:rPr lang="tr-TR" sz="2400" dirty="0">
                <a:latin typeface="Times New Roman"/>
                <a:cs typeface="Times New Roman"/>
              </a:rPr>
              <a:t> 3 frekansta birden 30 </a:t>
            </a:r>
            <a:r>
              <a:rPr lang="tr-TR" sz="2400" dirty="0" err="1">
                <a:latin typeface="Times New Roman"/>
                <a:cs typeface="Times New Roman"/>
              </a:rPr>
              <a:t>db</a:t>
            </a:r>
            <a:r>
              <a:rPr lang="tr-TR" sz="2400" dirty="0">
                <a:latin typeface="Times New Roman"/>
                <a:cs typeface="Times New Roman"/>
              </a:rPr>
              <a:t> den daha fazla bir kayıpla ortaya çıkan </a:t>
            </a:r>
            <a:r>
              <a:rPr lang="tr-TR" sz="2400" dirty="0" err="1">
                <a:latin typeface="Times New Roman"/>
                <a:cs typeface="Times New Roman"/>
              </a:rPr>
              <a:t>sensorinöral</a:t>
            </a:r>
            <a:r>
              <a:rPr lang="tr-TR" sz="2400" dirty="0">
                <a:latin typeface="Times New Roman"/>
                <a:cs typeface="Times New Roman"/>
              </a:rPr>
              <a:t> işitme kaybı’’ olarak tanımlamıştır.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Genellikle ortaya çıkışı dakikalar veya saatler içinde olur.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Ani işitme kaybı (AİK) acil bir durumdur.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1893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02094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latin typeface="Times New Roman"/>
                <a:cs typeface="Times New Roman"/>
              </a:rPr>
              <a:t>Epidemiyoloji</a:t>
            </a:r>
            <a:endParaRPr lang="tr-TR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AİK </a:t>
            </a:r>
            <a:r>
              <a:rPr lang="tr-TR" sz="2400" dirty="0" err="1">
                <a:latin typeface="Times New Roman"/>
                <a:cs typeface="Times New Roman"/>
              </a:rPr>
              <a:t>insidansı</a:t>
            </a:r>
            <a:r>
              <a:rPr lang="tr-TR" sz="2400" dirty="0">
                <a:latin typeface="Times New Roman"/>
                <a:cs typeface="Times New Roman"/>
              </a:rPr>
              <a:t> 5-20/100.000 </a:t>
            </a:r>
            <a:endParaRPr lang="tr-TR">
              <a:cs typeface="Calibri" panose="020F0502020204030204"/>
            </a:endParaRP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Tüm yaş gruplarında görülebilmesine karşın çocukluk ve yaşlılıkta nadirdir.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40-60 yaş grubunda </a:t>
            </a:r>
            <a:r>
              <a:rPr lang="tr-TR" sz="2400" dirty="0" err="1">
                <a:latin typeface="Times New Roman"/>
                <a:cs typeface="Times New Roman"/>
              </a:rPr>
              <a:t>insidansı</a:t>
            </a:r>
            <a:r>
              <a:rPr lang="tr-TR" sz="2400" dirty="0">
                <a:latin typeface="Times New Roman"/>
                <a:cs typeface="Times New Roman"/>
              </a:rPr>
              <a:t> daha yüksek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Nadiren </a:t>
            </a:r>
            <a:r>
              <a:rPr lang="tr-TR" sz="2400" dirty="0" err="1">
                <a:latin typeface="Times New Roman"/>
                <a:cs typeface="Times New Roman"/>
              </a:rPr>
              <a:t>bilateraldir</a:t>
            </a:r>
            <a:r>
              <a:rPr lang="tr-TR" sz="2400" dirty="0">
                <a:latin typeface="Times New Roman"/>
                <a:cs typeface="Times New Roman"/>
              </a:rPr>
              <a:t>. (%1-2)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Cinsiyet üstünlüğü yoktur. (E=K)</a:t>
            </a:r>
          </a:p>
          <a:p>
            <a:pPr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üstünlüğü yoktur.(sağ kulak= sol kulak)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275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49CD72AB-0F5D-40E0-A777-7CA3B628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(Yüzücü Kulağı)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D55BAA4E-7DF3-4C5C-9F18-C977C98B8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7" y="640080"/>
            <a:ext cx="5651350" cy="36027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3615292-32F0-4A76-AC52-5614CC05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1CB83CB-4F3F-4F1D-953C-8CC1CCB0B8CB}" type="datetime1">
              <a:rPr lang="en-US" smtClean="0"/>
              <a:pPr defTabSz="914400">
                <a:spcAft>
                  <a:spcPts val="600"/>
                </a:spcAft>
              </a:pPr>
              <a:t>1/14/2019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9C372B0-00E3-45D5-9D49-95A2F1E7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B26038-AFD7-490C-BAC6-52EB13298FFB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49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921364" cy="4422544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Etiyoloji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AİK’da</a:t>
            </a:r>
            <a:r>
              <a:rPr lang="tr-TR" sz="2400" dirty="0">
                <a:latin typeface="Times New Roman"/>
                <a:cs typeface="Times New Roman"/>
              </a:rPr>
              <a:t> spesifik etiyoloji ancak vakaların %10’unda bulunabilir.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Yeterli araştırmaya rağmen </a:t>
            </a:r>
          </a:p>
          <a:p>
            <a:pPr marL="63550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/>
                <a:cs typeface="Times New Roman"/>
              </a:rPr>
              <a:t>Nedeni bulunamayan ani işitme kayıplarına </a:t>
            </a:r>
            <a:r>
              <a:rPr lang="tr-TR" sz="2200" dirty="0" err="1">
                <a:latin typeface="Times New Roman"/>
                <a:cs typeface="Times New Roman"/>
              </a:rPr>
              <a:t>idiyopatik</a:t>
            </a:r>
            <a:r>
              <a:rPr lang="tr-TR" sz="2200" dirty="0">
                <a:latin typeface="Times New Roman"/>
                <a:cs typeface="Times New Roman"/>
              </a:rPr>
              <a:t> AİK denir </a:t>
            </a:r>
          </a:p>
          <a:p>
            <a:pPr marL="63550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/>
                <a:cs typeface="Times New Roman"/>
              </a:rPr>
              <a:t> %90 olgu </a:t>
            </a:r>
            <a:r>
              <a:rPr lang="tr-TR" sz="2200" dirty="0" err="1">
                <a:latin typeface="Times New Roman"/>
                <a:cs typeface="Times New Roman"/>
              </a:rPr>
              <a:t>idiyopatiktir</a:t>
            </a:r>
            <a:r>
              <a:rPr lang="tr-TR" sz="2200" dirty="0">
                <a:latin typeface="Times New Roman"/>
                <a:cs typeface="Times New Roman"/>
              </a:rPr>
              <a:t>.</a:t>
            </a:r>
            <a:endParaRPr lang="tr-TR" dirty="0">
              <a:latin typeface="Times New Roman"/>
              <a:cs typeface="Times New Roman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931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dsız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320" y="238539"/>
            <a:ext cx="10119360" cy="5989983"/>
          </a:xfrm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38987FA-7D02-4465-8078-066C24F6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4AD0-7567-4747-A8BA-E1A6A1A80EF4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4B46EB4-AF8A-450A-ADE4-060A436E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51</a:t>
            </a:fld>
            <a:endParaRPr lang="tr-T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44220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 err="1">
                <a:latin typeface="Times New Roman"/>
                <a:cs typeface="Times New Roman"/>
              </a:rPr>
              <a:t>Viral</a:t>
            </a:r>
            <a:r>
              <a:rPr lang="tr-TR" sz="2400" b="1" dirty="0">
                <a:latin typeface="Times New Roman"/>
                <a:cs typeface="Times New Roman"/>
              </a:rPr>
              <a:t> nedenler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Vakaların çoğunda virüslerin rol oynadığı gösterilmiştir.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teoriyi destekleyen bulgular</a:t>
            </a:r>
          </a:p>
          <a:p>
            <a:pPr marL="457200" indent="-457200">
              <a:lnSpc>
                <a:spcPct val="150000"/>
              </a:lnSpc>
              <a:buFont typeface="Courier New" panose="020F0302020204030204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ÜSYE öyküsü (%25’inde AİK başlamadan birkaç hafta önce)  </a:t>
            </a:r>
          </a:p>
          <a:p>
            <a:pPr marL="457200" indent="-457200">
              <a:lnSpc>
                <a:spcPct val="150000"/>
              </a:lnSpc>
              <a:buFont typeface="Courier New" panose="020F0302020204030204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Serolojik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çalışmalarda kanda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titrelerde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artış</a:t>
            </a:r>
          </a:p>
          <a:p>
            <a:pPr marL="457200" indent="-457200">
              <a:lnSpc>
                <a:spcPct val="150000"/>
              </a:lnSpc>
              <a:buFont typeface="Courier New" panose="020F0302020204030204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Postmortem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kemik çalışmalarında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histopatolojik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olarak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labirentit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Courier New" panose="020F0302020204030204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Deney hayvanlarında gösterilmesi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29312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2493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 err="1">
                <a:latin typeface="Times New Roman"/>
                <a:cs typeface="Times New Roman"/>
              </a:rPr>
              <a:t>Vaskuler</a:t>
            </a:r>
            <a:r>
              <a:rPr lang="tr-TR" sz="2400" b="1" dirty="0">
                <a:latin typeface="Times New Roman"/>
                <a:cs typeface="Times New Roman"/>
              </a:rPr>
              <a:t> </a:t>
            </a:r>
            <a:r>
              <a:rPr lang="tr-TR" sz="2400" b="1" dirty="0" err="1">
                <a:latin typeface="Times New Roman"/>
                <a:cs typeface="Times New Roman"/>
              </a:rPr>
              <a:t>Oklüzyon</a:t>
            </a:r>
            <a:endParaRPr lang="tr-TR" dirty="0" err="1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/>
                <a:cs typeface="Times New Roman"/>
              </a:rPr>
              <a:t>Koklear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vaskuler</a:t>
            </a:r>
            <a:r>
              <a:rPr lang="tr-TR" sz="2400" dirty="0">
                <a:latin typeface="Times New Roman"/>
                <a:cs typeface="Times New Roman"/>
              </a:rPr>
              <a:t> yapıların tam veya kısmı </a:t>
            </a:r>
            <a:r>
              <a:rPr lang="tr-TR" sz="2400" dirty="0" err="1">
                <a:latin typeface="Times New Roman"/>
                <a:cs typeface="Times New Roman"/>
              </a:rPr>
              <a:t>oklüzyonu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AİK’e</a:t>
            </a:r>
            <a:r>
              <a:rPr lang="tr-TR" sz="2400" dirty="0">
                <a:latin typeface="Times New Roman"/>
                <a:cs typeface="Times New Roman"/>
              </a:rPr>
              <a:t> neden olabilir.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Vaskuler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teoriyi destekleyen bulgular</a:t>
            </a:r>
          </a:p>
          <a:p>
            <a:pPr marL="457200" indent="-457200">
              <a:buFont typeface="Courier New" panose="020F0302020204030204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başlangıçlı olması</a:t>
            </a:r>
          </a:p>
          <a:p>
            <a:pPr marL="457200" indent="-457200">
              <a:buFont typeface="Courier New" panose="020F0302020204030204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Bilinen sistemik bir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vasküler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 olan kişilerde olması</a:t>
            </a:r>
          </a:p>
          <a:p>
            <a:pPr marL="457200" indent="-457200">
              <a:buFont typeface="Courier New" panose="020F0302020204030204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Hayvan modellerinde gösterilmesi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İç kulak kanlanmasının terminal damarlarla olması nedeniyle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vasküler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olaylarda kolay etkilenir,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hipoksi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anoksiye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çok hassastır.</a:t>
            </a: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Vazospazm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tromboz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hemoraji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hiperkoagulasyon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sonucu AİK gelişebilir.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235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5164666"/>
          </a:xfrm>
        </p:spPr>
        <p:txBody>
          <a:bodyPr vert="horz" lIns="0" tIns="45720" rIns="0" bIns="45720" rtlCol="0" anchor="t"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tr-TR" sz="2900" b="1" dirty="0">
                <a:latin typeface="Times New Roman"/>
                <a:cs typeface="Times New Roman"/>
              </a:rPr>
              <a:t>Semptomlar</a:t>
            </a:r>
            <a:endParaRPr lang="tr-TR" sz="2900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60000"/>
              </a:lnSpc>
              <a:buFont typeface="Courier New" panose="020F0502020204030204" pitchFamily="34" charset="0"/>
              <a:buChar char="o"/>
            </a:pPr>
            <a:r>
              <a:rPr lang="tr-TR" sz="2900" dirty="0">
                <a:latin typeface="Times New Roman"/>
                <a:cs typeface="Times New Roman"/>
              </a:rPr>
              <a:t>Hastalığın majör bulgusu işitme kaybıdır. Özellikle </a:t>
            </a:r>
            <a:r>
              <a:rPr lang="tr-TR" sz="2900" dirty="0" err="1">
                <a:latin typeface="Times New Roman"/>
                <a:cs typeface="Times New Roman"/>
              </a:rPr>
              <a:t>unilateral</a:t>
            </a:r>
            <a:r>
              <a:rPr lang="tr-TR" sz="2900" dirty="0">
                <a:latin typeface="Times New Roman"/>
                <a:cs typeface="Times New Roman"/>
              </a:rPr>
              <a:t> tutulum vardır.</a:t>
            </a:r>
            <a:endParaRPr lang="tr-TR" sz="2900" dirty="0">
              <a:cs typeface="Calibri" panose="020F0502020204030204"/>
            </a:endParaRPr>
          </a:p>
          <a:p>
            <a:pPr marL="342900" indent="-342900">
              <a:lnSpc>
                <a:spcPct val="160000"/>
              </a:lnSpc>
              <a:buFont typeface="Courier New" panose="020F0502020204030204" pitchFamily="34" charset="0"/>
              <a:buChar char="o"/>
            </a:pPr>
            <a:r>
              <a:rPr lang="tr-TR" sz="2900" dirty="0">
                <a:latin typeface="Times New Roman"/>
                <a:cs typeface="Times New Roman"/>
              </a:rPr>
              <a:t>Yaklaşık vakaların 1/3 işitme kaybını sabah uyandığında </a:t>
            </a:r>
            <a:r>
              <a:rPr lang="tr-TR" sz="2900" dirty="0" err="1">
                <a:latin typeface="Times New Roman"/>
                <a:cs typeface="Times New Roman"/>
              </a:rPr>
              <a:t>farkeder</a:t>
            </a:r>
            <a:r>
              <a:rPr lang="tr-TR" sz="29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60000"/>
              </a:lnSpc>
              <a:buFont typeface="Courier New" panose="020F0502020204030204" pitchFamily="34" charset="0"/>
              <a:buChar char="o"/>
            </a:pPr>
            <a:r>
              <a:rPr lang="tr-TR" sz="2900" dirty="0">
                <a:latin typeface="Times New Roman"/>
                <a:cs typeface="Times New Roman"/>
              </a:rPr>
              <a:t>Tipik olarak telefonda </a:t>
            </a:r>
            <a:r>
              <a:rPr lang="tr-TR" sz="2900" dirty="0" err="1">
                <a:latin typeface="Times New Roman"/>
                <a:cs typeface="Times New Roman"/>
              </a:rPr>
              <a:t>farkedilebilir</a:t>
            </a:r>
            <a:r>
              <a:rPr lang="tr-TR" sz="29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60000"/>
              </a:lnSpc>
              <a:buFont typeface="Courier New" panose="020F0502020204030204" pitchFamily="34" charset="0"/>
              <a:buChar char="o"/>
            </a:pPr>
            <a:r>
              <a:rPr lang="tr-TR" sz="2900" dirty="0">
                <a:latin typeface="Times New Roman"/>
                <a:cs typeface="Times New Roman"/>
              </a:rPr>
              <a:t>Hastaların %70 kadarında </a:t>
            </a:r>
            <a:r>
              <a:rPr lang="tr-TR" sz="2900" dirty="0" err="1">
                <a:latin typeface="Times New Roman"/>
                <a:cs typeface="Times New Roman"/>
              </a:rPr>
              <a:t>tinnitus</a:t>
            </a:r>
            <a:r>
              <a:rPr lang="tr-TR" sz="2900" dirty="0">
                <a:latin typeface="Times New Roman"/>
                <a:cs typeface="Times New Roman"/>
              </a:rPr>
              <a:t> da vardır. </a:t>
            </a:r>
          </a:p>
          <a:p>
            <a:pPr marL="342900" indent="-342900">
              <a:lnSpc>
                <a:spcPct val="160000"/>
              </a:lnSpc>
              <a:buFont typeface="Courier New" panose="020F0502020204030204" pitchFamily="34" charset="0"/>
              <a:buChar char="o"/>
            </a:pPr>
            <a:r>
              <a:rPr lang="tr-TR" sz="2900" dirty="0">
                <a:latin typeface="Times New Roman"/>
                <a:cs typeface="Times New Roman"/>
              </a:rPr>
              <a:t>Yaklaşık yarısında </a:t>
            </a:r>
            <a:r>
              <a:rPr lang="tr-TR" sz="2900" dirty="0" err="1">
                <a:latin typeface="Times New Roman"/>
                <a:cs typeface="Times New Roman"/>
              </a:rPr>
              <a:t>vestibuler</a:t>
            </a:r>
            <a:r>
              <a:rPr lang="tr-TR" sz="2900" dirty="0">
                <a:latin typeface="Times New Roman"/>
                <a:cs typeface="Times New Roman"/>
              </a:rPr>
              <a:t> semptomlarda vardır.</a:t>
            </a:r>
          </a:p>
          <a:p>
            <a:pPr marL="342900" indent="-342900">
              <a:lnSpc>
                <a:spcPct val="160000"/>
              </a:lnSpc>
              <a:buFont typeface="Courier New" panose="020F0502020204030204" pitchFamily="34" charset="0"/>
              <a:buChar char="o"/>
            </a:pPr>
            <a:r>
              <a:rPr lang="tr-TR" sz="2900" dirty="0" err="1">
                <a:latin typeface="Times New Roman"/>
                <a:cs typeface="Times New Roman"/>
              </a:rPr>
              <a:t>Vertigo</a:t>
            </a:r>
            <a:r>
              <a:rPr lang="tr-TR" sz="2900" dirty="0">
                <a:latin typeface="Times New Roman"/>
                <a:cs typeface="Times New Roman"/>
              </a:rPr>
              <a:t> yüksek frekanslı ve derin işitme kayıplı vakalarda daha sık 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2015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999798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latin typeface="Times New Roman"/>
                <a:cs typeface="Times New Roman"/>
              </a:rPr>
              <a:t>Tanı</a:t>
            </a:r>
            <a:endParaRPr lang="tr-TR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Anamnez</a:t>
            </a:r>
            <a:r>
              <a:rPr lang="tr-TR" sz="2400" dirty="0">
                <a:latin typeface="Times New Roman"/>
                <a:cs typeface="Times New Roman"/>
              </a:rPr>
              <a:t>, Fizik Muayene ve </a:t>
            </a:r>
            <a:r>
              <a:rPr lang="tr-TR" sz="2400" dirty="0" err="1">
                <a:latin typeface="Times New Roman"/>
                <a:cs typeface="Times New Roman"/>
              </a:rPr>
              <a:t>Odyolojik</a:t>
            </a:r>
            <a:r>
              <a:rPr lang="tr-TR" sz="2400" dirty="0">
                <a:latin typeface="Times New Roman"/>
                <a:cs typeface="Times New Roman"/>
              </a:rPr>
              <a:t> testlerle konur.</a:t>
            </a:r>
            <a:endParaRPr lang="tr-TR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Fizik Muayene: </a:t>
            </a:r>
          </a:p>
          <a:p>
            <a:pPr marL="63550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Diapozon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testlerinin SNİK ile uyumlu olması dışında özellik yoktur.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55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67C6346-BE14-499E-ADAD-4B2C15985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825" y="1737360"/>
            <a:ext cx="4029637" cy="4572638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FF85BD3-E4FB-4812-8665-1EBC26BB08BE}"/>
              </a:ext>
            </a:extLst>
          </p:cNvPr>
          <p:cNvSpPr txBox="1"/>
          <p:nvPr/>
        </p:nvSpPr>
        <p:spPr>
          <a:xfrm>
            <a:off x="3988905" y="6389899"/>
            <a:ext cx="6896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>
                <a:solidFill>
                  <a:srgbClr val="FFC000"/>
                </a:solidFill>
              </a:rPr>
              <a:t>https://www.uptodate.com/contents/image?imageKey=PC%2F58032&amp;topicKey=PC%2F6847&amp;search=sudden%20hearing%20loss&amp;rank=1~150&amp;source=see_link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3213250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56</a:t>
            </a:fld>
            <a:endParaRPr lang="tr-TR"/>
          </a:p>
        </p:txBody>
      </p:sp>
      <p:pic>
        <p:nvPicPr>
          <p:cNvPr id="6" name="Hearing Test (Rinne and Weber Examinations) - ENT - YouTube">
            <a:hlinkClick r:id="" action="ppaction://media"/>
            <a:extLst>
              <a:ext uri="{FF2B5EF4-FFF2-40B4-BE49-F238E27FC236}">
                <a16:creationId xmlns:a16="http://schemas.microsoft.com/office/drawing/2014/main" id="{A15AED2D-4E21-49E6-956D-E1ABB4AEF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1714499"/>
            <a:ext cx="10115203" cy="46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5939624" cy="4356282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Tanı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/>
                <a:cs typeface="Times New Roman"/>
              </a:rPr>
              <a:t>Odyolojik</a:t>
            </a:r>
            <a:r>
              <a:rPr lang="tr-TR" sz="2400" dirty="0">
                <a:latin typeface="Times New Roman"/>
                <a:cs typeface="Times New Roman"/>
              </a:rPr>
              <a:t> testler:</a:t>
            </a:r>
            <a:endParaRPr lang="tr-TR" dirty="0"/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İşitme kaybı varlığını ve </a:t>
            </a:r>
            <a:r>
              <a:rPr lang="tr-TR" sz="2400" dirty="0" err="1">
                <a:latin typeface="Times New Roman"/>
                <a:cs typeface="Times New Roman"/>
              </a:rPr>
              <a:t>sensorinöral</a:t>
            </a:r>
            <a:r>
              <a:rPr lang="tr-TR" sz="2400" dirty="0">
                <a:latin typeface="Times New Roman"/>
                <a:cs typeface="Times New Roman"/>
              </a:rPr>
              <a:t> tipte olduğunu göstermek için mutlaka </a:t>
            </a:r>
            <a:r>
              <a:rPr lang="tr-TR" sz="2400" dirty="0" err="1">
                <a:latin typeface="Times New Roman"/>
                <a:cs typeface="Times New Roman"/>
              </a:rPr>
              <a:t>odyometrik</a:t>
            </a:r>
            <a:r>
              <a:rPr lang="tr-TR" sz="2400" dirty="0">
                <a:latin typeface="Times New Roman"/>
                <a:cs typeface="Times New Roman"/>
              </a:rPr>
              <a:t> test yapılmalıdır.</a:t>
            </a: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Ardarda</a:t>
            </a:r>
            <a:r>
              <a:rPr lang="tr-TR" sz="2400" dirty="0">
                <a:latin typeface="Times New Roman"/>
                <a:cs typeface="Times New Roman"/>
              </a:rPr>
              <a:t> 3 frekansı birden tutan orta dereceden totale kadar değişen şiddette SNİK saptanması tanı koydurucudur.</a:t>
            </a: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Timpanometri</a:t>
            </a:r>
            <a:r>
              <a:rPr lang="tr-TR" sz="2400" dirty="0">
                <a:latin typeface="Times New Roman"/>
                <a:cs typeface="Times New Roman"/>
              </a:rPr>
              <a:t> normaldir.</a:t>
            </a: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Stapes</a:t>
            </a:r>
            <a:r>
              <a:rPr lang="tr-TR" sz="2400" dirty="0">
                <a:latin typeface="Times New Roman"/>
                <a:cs typeface="Times New Roman"/>
              </a:rPr>
              <a:t> refleks eşikleri işitme kaybı 60 </a:t>
            </a:r>
            <a:r>
              <a:rPr lang="tr-TR" sz="2400" dirty="0" err="1">
                <a:latin typeface="Times New Roman"/>
                <a:cs typeface="Times New Roman"/>
              </a:rPr>
              <a:t>dB’li</a:t>
            </a:r>
            <a:r>
              <a:rPr lang="tr-TR" sz="2400" dirty="0">
                <a:latin typeface="Times New Roman"/>
                <a:cs typeface="Times New Roman"/>
              </a:rPr>
              <a:t> aşmamışsa genellikle etkilenmez.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57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9B9DAAB-0CFF-4B38-9498-692FA484C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5" y="1204475"/>
            <a:ext cx="4759523" cy="444904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0F3D97F1-B566-427C-ADB9-DDCDE3744527}"/>
              </a:ext>
            </a:extLst>
          </p:cNvPr>
          <p:cNvSpPr txBox="1"/>
          <p:nvPr/>
        </p:nvSpPr>
        <p:spPr>
          <a:xfrm>
            <a:off x="6586331" y="6394445"/>
            <a:ext cx="3756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solidFill>
                  <a:srgbClr val="FFC000"/>
                </a:solidFill>
              </a:rPr>
              <a:t>https://www.aafp.org/afp/2013/0101/hi-res/afp20130101p41-f3.gif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AFC812F-1B50-4408-B8C1-99E722D573C4}"/>
              </a:ext>
            </a:extLst>
          </p:cNvPr>
          <p:cNvSpPr txBox="1"/>
          <p:nvPr/>
        </p:nvSpPr>
        <p:spPr>
          <a:xfrm>
            <a:off x="6965441" y="5683660"/>
            <a:ext cx="5245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Şekil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A-B:Bilateral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gürültüye bağlı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sensörinöral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işitme kaybı</a:t>
            </a:r>
          </a:p>
        </p:txBody>
      </p:sp>
    </p:spTree>
    <p:extLst>
      <p:ext uri="{BB962C8B-B14F-4D97-AF65-F5344CB8AC3E}">
        <p14:creationId xmlns:p14="http://schemas.microsoft.com/office/powerpoint/2010/main" val="3937323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b="1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357607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Tanı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tr-TR" sz="2400" dirty="0">
                <a:latin typeface="Times New Roman"/>
                <a:cs typeface="Times New Roman"/>
              </a:rPr>
              <a:t>Radyolojik testler:</a:t>
            </a:r>
            <a:endParaRPr lang="tr-TR" dirty="0">
              <a:latin typeface="Times New Roman"/>
              <a:cs typeface="Times New Roman"/>
            </a:endParaRP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Rutin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kranial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gerekmez.</a:t>
            </a: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Ancak %1 olguda akustik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norinom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olabileceği için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tumoral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neden düşünülüyorsa ayırıcı tanı için MR yapılır.</a:t>
            </a:r>
          </a:p>
          <a:p>
            <a:pPr marL="342900" indent="-342900">
              <a:buFont typeface="Courier New" panose="020F0502020204030204" pitchFamily="34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Auditory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Brainstem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(ABR)                            (İşitsel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Beyinsapı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Potansiyeli),                            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retrokoklear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patolojileri saptamada faydalıdır.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E8B26038-AFD7-490C-BAC6-52EB13298FFB}" type="slidenum">
              <a:rPr lang="tr-TR" smtClean="0"/>
              <a:t>58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F885802-0D65-433C-9915-63D6C0FDE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87" y="1845734"/>
            <a:ext cx="3644348" cy="4210508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A14DB54-DC80-4AC7-BCB3-02F0669F6471}"/>
              </a:ext>
            </a:extLst>
          </p:cNvPr>
          <p:cNvSpPr txBox="1"/>
          <p:nvPr/>
        </p:nvSpPr>
        <p:spPr>
          <a:xfrm>
            <a:off x="4776083" y="6404757"/>
            <a:ext cx="6894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>
                <a:solidFill>
                  <a:srgbClr val="FFC000"/>
                </a:solidFill>
              </a:rPr>
              <a:t>https://www.uptodate.com/contents/image?imageKey=RADIOL%2F86508&amp;topicKey=ONC%2F5222&amp;search=acoustic%20neuroma&amp;rank=1~38&amp;source=see_link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1412186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Prognoz</a:t>
            </a: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-Olumlu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/>
                <a:cs typeface="Times New Roman"/>
              </a:rPr>
              <a:t>tek taraflı işitme kaybı</a:t>
            </a:r>
            <a:endParaRPr lang="tr-TR">
              <a:latin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İşitme kaybının hafif-orta derece olması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Vestibuler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semptomların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vertigo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eşlik etmemesi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Odyogramda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yükselen eğri şeklinde kayıp (düşük frekansları tutan)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Tedaviye erken başlanması (7-10 gün içinde)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Sistemik hastalık olmaması, genç sağlıklı kişi olması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60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(Yüzücü Kulağı)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8431034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kanalının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iltahaplanmasını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içeren yaygın durumdur.</a:t>
            </a:r>
            <a:endParaRPr lang="tr-TR" sz="2400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İnsanların yaklaşık %10’u yaşamları boyunca bir kez geçirmiştir.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Çoçuklukta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daha sık görülürken yaşla birlikte azalır.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Yaz aylarında kış aylarına göre daha fazla 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546B2FD-F254-4DBA-8499-8F4690416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26" y="3193774"/>
            <a:ext cx="3929692" cy="3128251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D60450-CD30-441D-8810-09AA415D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61069E8-6735-4265-B9AE-2DD783ACAC86}" type="datetime1">
              <a:rPr lang="tr-TR" smtClean="0"/>
              <a:pPr>
                <a:spcAft>
                  <a:spcPts val="600"/>
                </a:spcAft>
              </a:pPr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ABBA41A-BCCA-489A-B148-5CDC2784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B26038-AFD7-490C-BAC6-52EB13298FFB}" type="slidenum">
              <a:rPr lang="tr-TR" smtClean="0"/>
              <a:pPr>
                <a:spcAft>
                  <a:spcPts val="600"/>
                </a:spcAft>
              </a:pPr>
              <a:t>6</a:t>
            </a:fld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F220713-8B39-4E82-89BC-AD646D4B8BFC}"/>
              </a:ext>
            </a:extLst>
          </p:cNvPr>
          <p:cNvSpPr txBox="1"/>
          <p:nvPr/>
        </p:nvSpPr>
        <p:spPr>
          <a:xfrm>
            <a:off x="9825647" y="6091193"/>
            <a:ext cx="23663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https://bestpractice.bmj.com/topics/en-gb/40</a:t>
            </a:r>
          </a:p>
        </p:txBody>
      </p:sp>
    </p:spTree>
    <p:extLst>
      <p:ext uri="{BB962C8B-B14F-4D97-AF65-F5344CB8AC3E}">
        <p14:creationId xmlns:p14="http://schemas.microsoft.com/office/powerpoint/2010/main" val="476270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/>
                <a:cs typeface="Times New Roman"/>
              </a:rPr>
              <a:t>Ani İşitme Kaybı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1405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Prognoz</a:t>
            </a:r>
            <a:r>
              <a:rPr lang="tr-TR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-Olumsuz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/>
                <a:cs typeface="Times New Roman"/>
              </a:rPr>
              <a:t>İleri yaş(60 yaş üstünde </a:t>
            </a:r>
            <a:r>
              <a:rPr lang="tr-TR" sz="2400" dirty="0" err="1">
                <a:latin typeface="Times New Roman"/>
                <a:cs typeface="Times New Roman"/>
              </a:rPr>
              <a:t>prognoz</a:t>
            </a:r>
            <a:r>
              <a:rPr lang="tr-TR" sz="2400" dirty="0">
                <a:latin typeface="Times New Roman"/>
                <a:cs typeface="Times New Roman"/>
              </a:rPr>
              <a:t> daha kötü) veya </a:t>
            </a:r>
            <a:r>
              <a:rPr lang="tr-TR" sz="2400" dirty="0" err="1">
                <a:latin typeface="Times New Roman"/>
                <a:cs typeface="Times New Roman"/>
              </a:rPr>
              <a:t>Çoçuk</a:t>
            </a:r>
            <a:r>
              <a:rPr lang="tr-TR" sz="2400" dirty="0">
                <a:latin typeface="Times New Roman"/>
                <a:cs typeface="Times New Roman"/>
              </a:rPr>
              <a:t> hasta </a:t>
            </a:r>
            <a:endParaRPr lang="tr-TR" dirty="0"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İleri veya total işitme kaybı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Tedaviye geç başlanması(15. günden sonra)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Vestibuler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semptomların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vetigo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eşlik etmesi(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tinnitus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olup olmaması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prognoza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etkisi net değil)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DM, HT gibi sistemik hastalık mevcudiyeti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Odyogram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şeklinin inen tipte olması (yüksek frekansları tutan)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işitme kaybı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3714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716495" cy="4486347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Birçok değişik tedavi protokolleri uygulanmaktadır.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Nadir olmakla birlikte hiçbir tedavi uygulanmayan klinikler vardır.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AİK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nedenli bir hastalık olarak kabul edilmekte ve bu yüzden hiçbir ilaç kullanılmamakta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Üstelik hastaların çoğu kendiliğinden iyileşmekte(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spontan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iyileşme oranı %65)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Diğer uçta ise pek çok ilacın birlikte kullanıldığı tedavi şekilleri vardır. Burada daha çok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vasküler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nedenler ön planda tutulur.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400" dirty="0">
                <a:latin typeface="Times New Roman"/>
                <a:cs typeface="Times New Roman"/>
              </a:rPr>
              <a:t>üm protokollerde istirahat, </a:t>
            </a:r>
            <a:r>
              <a:rPr lang="tr-TR" sz="2400" dirty="0" err="1">
                <a:latin typeface="Times New Roman"/>
                <a:cs typeface="Times New Roman"/>
              </a:rPr>
              <a:t>sedasyon</a:t>
            </a:r>
            <a:r>
              <a:rPr lang="tr-TR" sz="2400" dirty="0">
                <a:latin typeface="Times New Roman"/>
                <a:cs typeface="Times New Roman"/>
              </a:rPr>
              <a:t>, tuzsuz </a:t>
            </a:r>
            <a:r>
              <a:rPr lang="tr-TR" sz="2400" dirty="0" err="1">
                <a:latin typeface="Times New Roman"/>
                <a:cs typeface="Times New Roman"/>
              </a:rPr>
              <a:t>diet</a:t>
            </a:r>
            <a:r>
              <a:rPr lang="tr-TR" sz="2400" dirty="0">
                <a:latin typeface="Times New Roman"/>
                <a:cs typeface="Times New Roman"/>
              </a:rPr>
              <a:t>, sigara ve alkol almaması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115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8473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Tedaviye hemen başlanmalıdır.</a:t>
            </a:r>
            <a:endParaRPr lang="tr-TR" dirty="0"/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hasta mutlaka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hospitalize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edilmeli ve yatak istirahatinde tutulmalıdır.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Tuzsuz, karbonhidrat ve yağdan kısıtlı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uygulanmalıdır.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Alkol, sigara ve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stimülan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ajanlar yasaklanmalıdır.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Bilinen etiyoloji varsa ona yönelik önlemler alınır.</a:t>
            </a:r>
          </a:p>
          <a:p>
            <a:pPr marL="635000" lvl="1" indent="-342900"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/>
                <a:cs typeface="Times New Roman"/>
              </a:rPr>
              <a:t>Ototoksik</a:t>
            </a:r>
            <a:r>
              <a:rPr lang="tr-TR" sz="2200" dirty="0">
                <a:latin typeface="Times New Roman"/>
                <a:cs typeface="Times New Roman"/>
              </a:rPr>
              <a:t> ilaç&gt;&gt; Kesilir</a:t>
            </a:r>
          </a:p>
          <a:p>
            <a:pPr marL="635000" lvl="1" indent="-342900"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/>
                <a:cs typeface="Times New Roman"/>
              </a:rPr>
              <a:t>Metabolik</a:t>
            </a:r>
            <a:r>
              <a:rPr lang="tr-TR" sz="2200" dirty="0">
                <a:latin typeface="Times New Roman"/>
                <a:cs typeface="Times New Roman"/>
              </a:rPr>
              <a:t> problem&gt;&gt; Laboratuvar tetkikleri</a:t>
            </a:r>
          </a:p>
          <a:p>
            <a:pPr marL="635000" lvl="1" indent="-342900">
              <a:buFont typeface="Arial" panose="020B0604020202020204" pitchFamily="34" charset="0"/>
              <a:buChar char="•"/>
            </a:pPr>
            <a:r>
              <a:rPr lang="tr-TR" sz="2200" dirty="0" err="1">
                <a:latin typeface="Times New Roman"/>
                <a:cs typeface="Times New Roman"/>
              </a:rPr>
              <a:t>Travmatik</a:t>
            </a:r>
            <a:r>
              <a:rPr lang="tr-TR" sz="2200" dirty="0">
                <a:latin typeface="Times New Roman"/>
                <a:cs typeface="Times New Roman"/>
              </a:rPr>
              <a:t> neden&gt;&gt; </a:t>
            </a:r>
            <a:r>
              <a:rPr lang="tr-TR" sz="2200" dirty="0" err="1">
                <a:latin typeface="Times New Roman"/>
                <a:cs typeface="Times New Roman"/>
              </a:rPr>
              <a:t>Perilenf</a:t>
            </a:r>
            <a:r>
              <a:rPr lang="tr-TR" sz="2200" dirty="0">
                <a:latin typeface="Times New Roman"/>
                <a:cs typeface="Times New Roman"/>
              </a:rPr>
              <a:t> fistülü düşünülerek </a:t>
            </a:r>
            <a:r>
              <a:rPr lang="tr-TR" sz="2200" dirty="0" err="1">
                <a:latin typeface="Times New Roman"/>
                <a:cs typeface="Times New Roman"/>
              </a:rPr>
              <a:t>explaratif</a:t>
            </a:r>
            <a:r>
              <a:rPr lang="tr-TR" sz="2200" dirty="0">
                <a:latin typeface="Times New Roman"/>
                <a:cs typeface="Times New Roman"/>
              </a:rPr>
              <a:t> </a:t>
            </a:r>
            <a:r>
              <a:rPr lang="tr-TR" sz="2200" dirty="0" err="1">
                <a:latin typeface="Times New Roman"/>
                <a:cs typeface="Times New Roman"/>
              </a:rPr>
              <a:t>timpanotomi</a:t>
            </a:r>
            <a:endParaRPr lang="tr-TR" sz="2200" dirty="0">
              <a:latin typeface="Times New Roman"/>
              <a:cs typeface="Times New Roman"/>
            </a:endParaRPr>
          </a:p>
          <a:p>
            <a:pPr marL="635000" lvl="1" indent="-342900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/>
                <a:cs typeface="Times New Roman"/>
              </a:rPr>
              <a:t>Enfeksiyon&gt;&gt; </a:t>
            </a:r>
            <a:r>
              <a:rPr lang="tr-TR" sz="2200" dirty="0" err="1">
                <a:latin typeface="Times New Roman"/>
                <a:cs typeface="Times New Roman"/>
              </a:rPr>
              <a:t>Serolojik</a:t>
            </a:r>
            <a:r>
              <a:rPr lang="tr-TR" sz="2200" dirty="0">
                <a:latin typeface="Times New Roman"/>
                <a:cs typeface="Times New Roman"/>
              </a:rPr>
              <a:t> çalışmalar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8940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705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Spontan</a:t>
            </a:r>
            <a:r>
              <a:rPr lang="tr-TR" sz="2400" dirty="0">
                <a:latin typeface="Times New Roman"/>
                <a:cs typeface="Times New Roman"/>
              </a:rPr>
              <a:t> iyileşme oranı çok yüksek olduğu için ilaçlardan </a:t>
            </a:r>
            <a:r>
              <a:rPr lang="tr-TR" sz="2400" dirty="0" err="1">
                <a:latin typeface="Times New Roman"/>
                <a:cs typeface="Times New Roman"/>
              </a:rPr>
              <a:t>steroidler</a:t>
            </a:r>
            <a:r>
              <a:rPr lang="tr-TR" sz="2400" dirty="0">
                <a:latin typeface="Times New Roman"/>
                <a:cs typeface="Times New Roman"/>
              </a:rPr>
              <a:t> hariç, hiçbir ilaç etkinliği ile ilgili net bir bilgi yoktur.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nedenle son yayınlanan kılavuza göre tedavi protokolünde olması gereken tek ilaç sistemik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steroid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ayrıca düzelme yoksa 3 ay içinde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hiperbarik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oksijen tedavisine yönlendirilmelidir.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Genelde 60 mg (1-2 mg/kg) dozunda başlanan ve 10 gün sonra azaltılarak kademeli olarak kesilen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prednizolon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kullanılır.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steroid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tedavisine cevap alınmayınca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intratimpanik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steroid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perfüzyonu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hastaya önerilmekte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72608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381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Tedavide kullanılmış ilaçlar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Hemodilüsyon</a:t>
            </a:r>
            <a:r>
              <a:rPr lang="tr-TR" sz="2400" dirty="0">
                <a:latin typeface="Times New Roman"/>
                <a:cs typeface="Times New Roman"/>
              </a:rPr>
              <a:t>(plazma-volüm genişleticiler)(düşük molekül ağırlıklı </a:t>
            </a:r>
            <a:r>
              <a:rPr lang="tr-TR" sz="2400" dirty="0" err="1">
                <a:latin typeface="Times New Roman"/>
                <a:cs typeface="Times New Roman"/>
              </a:rPr>
              <a:t>dextran</a:t>
            </a:r>
            <a:r>
              <a:rPr lang="tr-TR" sz="2400" dirty="0">
                <a:latin typeface="Times New Roman"/>
                <a:cs typeface="Times New Roman"/>
              </a:rPr>
              <a:t>)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Diüretikler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Tiazid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Antiviraller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Asiklovir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Vazodilatörler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Betahistin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Histamin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Nikotinik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asit)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Vitaminler (B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Pentoksifilin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Otoimmün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Azitiopürin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1795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Ani İşitme Kaybı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705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/>
                <a:cs typeface="Times New Roman"/>
              </a:rPr>
              <a:t>Tedavide ilaç dışı yöntemler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 err="1">
                <a:latin typeface="Times New Roman"/>
                <a:cs typeface="Times New Roman"/>
              </a:rPr>
              <a:t>Hiperbarik</a:t>
            </a:r>
            <a:r>
              <a:rPr lang="tr-TR" sz="2400" dirty="0">
                <a:latin typeface="Times New Roman"/>
                <a:cs typeface="Times New Roman"/>
              </a:rPr>
              <a:t> oksijen tedavisi:</a:t>
            </a:r>
            <a:endParaRPr lang="tr-TR" dirty="0">
              <a:latin typeface="Times New Roman"/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intrakoklear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alanda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parsiyel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oksijen basıncını artırmaktır.                        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Daha etkili olması için tedaviye ilk 2-3 gün içinde başlanması önerilir.                                                  (son kılavuzlarda hasta 3 aya kadar yönlendirilebilir.)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Görme bozukluğu ve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barotravma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gibi aynı etkileri vardır.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Cerrahi tedavi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Exploratif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timpanotomi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Perilen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fistülü, yuvarlak ya da oval pencerede tespit edilen fistüller, akustik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norinom</a:t>
            </a: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1475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Özet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7056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Akut </a:t>
            </a: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Externa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tr-TR" sz="2400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Akut </a:t>
            </a:r>
            <a:r>
              <a:rPr lang="tr-TR" sz="2400" dirty="0" err="1">
                <a:latin typeface="Times New Roman"/>
                <a:cs typeface="Times New Roman"/>
              </a:rPr>
              <a:t>Otitis</a:t>
            </a:r>
            <a:r>
              <a:rPr lang="tr-TR" sz="2400" dirty="0">
                <a:latin typeface="Times New Roman"/>
                <a:cs typeface="Times New Roman"/>
              </a:rPr>
              <a:t> Media</a:t>
            </a:r>
          </a:p>
          <a:p>
            <a:pPr>
              <a:buFont typeface="Courier New" panose="02070309020205020404" pitchFamily="49" charset="0"/>
              <a:buChar char="o"/>
            </a:pPr>
            <a:endParaRPr lang="tr-TR" sz="2400" dirty="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Ani İşitme Kaybı</a:t>
            </a:r>
          </a:p>
          <a:p>
            <a:pPr>
              <a:buFont typeface="Courier New" panose="02070309020205020404" pitchFamily="49" charset="0"/>
              <a:buChar char="o"/>
            </a:pP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58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Kaynaklar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7056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latin typeface="Times New Roman"/>
                <a:cs typeface="Times New Roman"/>
              </a:rPr>
              <a:t>Laura a </a:t>
            </a:r>
            <a:r>
              <a:rPr lang="tr-TR" dirty="0" err="1">
                <a:latin typeface="Times New Roman"/>
                <a:cs typeface="Times New Roman"/>
              </a:rPr>
              <a:t>Goguen</a:t>
            </a:r>
            <a:r>
              <a:rPr lang="tr-TR" dirty="0">
                <a:latin typeface="Times New Roman"/>
                <a:cs typeface="Times New Roman"/>
              </a:rPr>
              <a:t>; </a:t>
            </a:r>
            <a:r>
              <a:rPr lang="tr-TR" dirty="0" err="1">
                <a:latin typeface="Times New Roman"/>
                <a:cs typeface="Times New Roman"/>
              </a:rPr>
              <a:t>External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otitis:Pathogenesis,clinical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features,diagnosis,treatment</a:t>
            </a:r>
            <a:r>
              <a:rPr lang="tr-TR" dirty="0">
                <a:latin typeface="Times New Roman"/>
                <a:cs typeface="Times New Roman"/>
              </a:rPr>
              <a:t> – </a:t>
            </a:r>
            <a:r>
              <a:rPr lang="tr-TR" dirty="0" err="1">
                <a:latin typeface="Times New Roman"/>
                <a:cs typeface="Times New Roman"/>
              </a:rPr>
              <a:t>Uptodate</a:t>
            </a:r>
            <a:endParaRPr lang="tr-TR" dirty="0">
              <a:latin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Stephon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Pelton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chilren:Epidemiology,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manifestations,complications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Uptodate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j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Lawrence r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Lustig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adult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Uptodate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Kathryn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Alexender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Blackwood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AAFP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Schaefer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Reginald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Baugh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–AAFP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c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Webber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Sudden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sensorineural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hearing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Uptodate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DA8BE-C45D-487A-A712-E8A2E141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43EB-A9AB-4157-8B90-45FD347256A3}" type="datetime1">
              <a:rPr lang="tr-TR" smtClean="0"/>
              <a:t>14.01.2019</a:t>
            </a:fld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8B61B7-1566-414E-8670-BC212E6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18569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sz="4000" dirty="0"/>
              <a:t>           </a:t>
            </a:r>
          </a:p>
          <a:p>
            <a:pPr>
              <a:buNone/>
            </a:pPr>
            <a:endParaRPr lang="tr-TR" sz="4000" dirty="0"/>
          </a:p>
          <a:p>
            <a:pPr>
              <a:buNone/>
            </a:pPr>
            <a:endParaRPr lang="tr-TR" sz="4000" dirty="0"/>
          </a:p>
          <a:p>
            <a:pPr>
              <a:buNone/>
            </a:pPr>
            <a:endParaRPr lang="tr-TR" sz="4000" dirty="0"/>
          </a:p>
          <a:p>
            <a:pPr>
              <a:buNone/>
            </a:pPr>
            <a:r>
              <a:rPr lang="tr-TR" sz="4000" dirty="0"/>
              <a:t>                      TEŞEKKÜRLER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D0B109-6726-4B31-8402-74BC1EB1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01A-8B8B-4E65-938A-EDE03EFD1AF4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2541065-5B37-4D9C-8148-0814CCD7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68</a:t>
            </a:fld>
            <a:endParaRPr lang="tr-T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tr-TR" b="1" dirty="0">
                <a:latin typeface="Times New Roman"/>
                <a:cs typeface="Times New Roman"/>
              </a:rPr>
            </a:b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latin typeface="Times New Roman"/>
                <a:cs typeface="Times New Roman"/>
              </a:rPr>
              <a:t>   </a:t>
            </a:r>
            <a:endParaRPr lang="tr-TR" dirty="0">
              <a:latin typeface="Times New Roman"/>
              <a:cs typeface="Times New Roman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9182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Etiyoloji</a:t>
            </a:r>
            <a:endParaRPr lang="tr-TR" dirty="0">
              <a:cs typeface="Calibri" panose="020F0502020204030204"/>
            </a:endParaRPr>
          </a:p>
          <a:p>
            <a:pPr marL="383540" lvl="1">
              <a:lnSpc>
                <a:spcPct val="150000"/>
              </a:lnSpc>
            </a:pPr>
            <a:r>
              <a:rPr lang="tr-TR" sz="2200" dirty="0">
                <a:latin typeface="Times New Roman"/>
                <a:cs typeface="Times New Roman"/>
              </a:rPr>
              <a:t>Vakaların %90 dan fazlası bakteriyeldir.</a:t>
            </a:r>
          </a:p>
          <a:p>
            <a:pPr marL="817880" lvl="2" indent="-342900">
              <a:lnSpc>
                <a:spcPct val="150000"/>
              </a:lnSpc>
            </a:pPr>
            <a:r>
              <a:rPr lang="tr-TR" sz="2200" dirty="0" err="1">
                <a:latin typeface="Times New Roman"/>
                <a:cs typeface="Times New Roman"/>
              </a:rPr>
              <a:t>P.Aeruginosa</a:t>
            </a:r>
            <a:r>
              <a:rPr lang="tr-TR" sz="2200" dirty="0">
                <a:latin typeface="Times New Roman"/>
                <a:cs typeface="Times New Roman"/>
              </a:rPr>
              <a:t>, S. </a:t>
            </a:r>
            <a:r>
              <a:rPr lang="tr-TR" sz="2200" dirty="0" err="1">
                <a:latin typeface="Times New Roman"/>
                <a:cs typeface="Times New Roman"/>
              </a:rPr>
              <a:t>Aureus</a:t>
            </a:r>
            <a:r>
              <a:rPr lang="tr-TR" sz="2200" dirty="0">
                <a:latin typeface="Times New Roman"/>
                <a:cs typeface="Times New Roman"/>
              </a:rPr>
              <a:t>, Diğer aerobik ve </a:t>
            </a:r>
            <a:r>
              <a:rPr lang="tr-TR" sz="2200" dirty="0" err="1">
                <a:latin typeface="Times New Roman"/>
                <a:cs typeface="Times New Roman"/>
              </a:rPr>
              <a:t>anerobik</a:t>
            </a:r>
            <a:r>
              <a:rPr lang="tr-TR" sz="2200" dirty="0">
                <a:latin typeface="Times New Roman"/>
                <a:cs typeface="Times New Roman"/>
              </a:rPr>
              <a:t> patojen</a:t>
            </a:r>
          </a:p>
          <a:p>
            <a:pPr marL="383540" lvl="1">
              <a:lnSpc>
                <a:spcPct val="150000"/>
              </a:lnSpc>
            </a:pPr>
            <a:r>
              <a:rPr lang="tr-TR" sz="2200" dirty="0">
                <a:latin typeface="Times New Roman"/>
                <a:cs typeface="Times New Roman"/>
              </a:rPr>
              <a:t>Üçte biri </a:t>
            </a:r>
            <a:r>
              <a:rPr lang="tr-TR" sz="2200" dirty="0" err="1">
                <a:latin typeface="Times New Roman"/>
                <a:cs typeface="Times New Roman"/>
              </a:rPr>
              <a:t>polimikrobiyaldir</a:t>
            </a:r>
            <a:r>
              <a:rPr lang="tr-TR" sz="2200" dirty="0">
                <a:latin typeface="Times New Roman"/>
                <a:cs typeface="Times New Roman"/>
              </a:rPr>
              <a:t>.</a:t>
            </a:r>
          </a:p>
          <a:p>
            <a:pPr marL="383540" lvl="1">
              <a:lnSpc>
                <a:spcPct val="150000"/>
              </a:lnSpc>
            </a:pPr>
            <a:r>
              <a:rPr lang="tr-TR" sz="2200" dirty="0" err="1">
                <a:latin typeface="Times New Roman"/>
                <a:cs typeface="Times New Roman"/>
              </a:rPr>
              <a:t>Fungal</a:t>
            </a:r>
            <a:r>
              <a:rPr lang="tr-TR" sz="2200" dirty="0">
                <a:latin typeface="Times New Roman"/>
                <a:cs typeface="Times New Roman"/>
              </a:rPr>
              <a:t> patojenler daha önce antibiyotik tedavisi alanlarda sıktır.</a:t>
            </a:r>
          </a:p>
          <a:p>
            <a:pPr marL="383540" lvl="1">
              <a:lnSpc>
                <a:spcPct val="150000"/>
              </a:lnSpc>
            </a:pPr>
            <a:r>
              <a:rPr lang="tr-TR" sz="2200" dirty="0">
                <a:latin typeface="Times New Roman"/>
                <a:cs typeface="Times New Roman"/>
              </a:rPr>
              <a:t>Alerjik reaksiyonlar</a:t>
            </a:r>
          </a:p>
          <a:p>
            <a:pPr marL="383540" lvl="1">
              <a:lnSpc>
                <a:spcPct val="150000"/>
              </a:lnSpc>
            </a:pPr>
            <a:r>
              <a:rPr lang="tr-TR" sz="2200" dirty="0">
                <a:latin typeface="Times New Roman"/>
                <a:cs typeface="Times New Roman"/>
              </a:rPr>
              <a:t>Dermatolojik hastalıklar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FFD319-8872-4B96-B746-3E923F21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D6F05-E200-4A6B-86BE-2B4D1C719439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0659120-3E11-435B-BD3D-A3573073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11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Otitis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Externa</a:t>
            </a:r>
            <a:r>
              <a:rPr lang="tr-TR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14052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Risk Faktörleri</a:t>
            </a:r>
            <a:endParaRPr lang="tr-TR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tr-TR" sz="2400" dirty="0">
                <a:latin typeface="Times New Roman"/>
                <a:cs typeface="Times New Roman"/>
              </a:rPr>
              <a:t>Yüzme, suya maruz kalma</a:t>
            </a:r>
            <a:endParaRPr lang="tr-TR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kiri (buşon) çıkarımından kaynaklı travma, </a:t>
            </a:r>
          </a:p>
          <a:p>
            <a:pPr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İşitme cihazları, kulaklık </a:t>
            </a:r>
          </a:p>
          <a:p>
            <a:pPr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Alerjik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kontakt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dermatit (Şampuan, kimyasal kozmetikler)</a:t>
            </a:r>
          </a:p>
          <a:p>
            <a:pPr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Dermatolojik durumlar (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psoriazis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atopik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dermatit)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1EF89C-4658-4401-906A-14F90B1F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3C15-9816-4429-8684-021882EBBDED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07A7247-EA84-4D0F-AD58-6B123FA6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8</a:t>
            </a:fld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3CA5E54-ED37-4E25-8EF1-799F4B390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848" y="2156964"/>
            <a:ext cx="3629532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1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041FE0-83A1-4E1C-8363-63B38833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B3FA4-4787-4201-AC67-BA46DC61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89891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latin typeface="Times New Roman"/>
                <a:cs typeface="Times New Roman"/>
              </a:rPr>
              <a:t>Tanı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Klinik öykü ve Fizik muayene ile konur.</a:t>
            </a:r>
            <a:endParaRPr lang="tr-TR" dirty="0">
              <a:latin typeface="Times New Roman"/>
              <a:cs typeface="Times New Roman"/>
            </a:endParaRPr>
          </a:p>
          <a:p>
            <a:pPr marL="635000" lvl="1" indent="-342900">
              <a:lnSpc>
                <a:spcPct val="150000"/>
              </a:lnSpc>
              <a:buFont typeface="Courier New" pitchFamily="34" charset="0"/>
              <a:buChar char="o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üç hafta içinde hızlı başlayan (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genellike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 saat içinde) semptomlar</a:t>
            </a:r>
          </a:p>
          <a:p>
            <a:pPr marL="635000" lvl="1" indent="-342900">
              <a:lnSpc>
                <a:spcPct val="150000"/>
              </a:lnSpc>
              <a:buFont typeface="Courier New" pitchFamily="34" charset="0"/>
              <a:buChar char="o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kanalı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inflamasyon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semptomları</a:t>
            </a:r>
          </a:p>
          <a:p>
            <a:pPr marL="76073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ağrısı, kaşıntı, dolgunluk</a:t>
            </a:r>
          </a:p>
          <a:p>
            <a:pPr marL="76073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tr-TR" sz="1800" dirty="0">
                <a:latin typeface="Times New Roman"/>
                <a:cs typeface="Times New Roman"/>
              </a:rPr>
              <a:t>±İşitme kaybı , çene ağrısı</a:t>
            </a:r>
          </a:p>
          <a:p>
            <a:pPr marL="635000" lvl="1" indent="-342900">
              <a:lnSpc>
                <a:spcPct val="150000"/>
              </a:lnSpc>
              <a:buFont typeface="Courier New" pitchFamily="34" charset="0"/>
              <a:buChar char="o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Kulak kanalı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inflamasyon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bulguları</a:t>
            </a:r>
          </a:p>
          <a:p>
            <a:pPr marL="76073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Tragus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pinna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hassasiyet, kulak kanalı ödem/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73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Otore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timpanik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membran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pinna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sellüliti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lokal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lenfadenit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D6ED75-DF39-4D19-98FC-279B4675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6AE5-2F4D-4DA0-B021-23F8462FA116}" type="datetime1">
              <a:rPr lang="tr-TR" smtClean="0"/>
              <a:t>14.01.2019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9E1CF15-B1EC-4AEE-9AA9-A9CE9D7D0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6038-AFD7-490C-BAC6-52EB13298FFB}" type="slidenum">
              <a:rPr lang="tr-TR" smtClean="0"/>
              <a:t>9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CFFC373-FA07-4237-BDC5-8D5CC52ED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14" y="865747"/>
            <a:ext cx="5277587" cy="212437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89FD72C-359F-4597-A83A-CDB2A084ED69}"/>
              </a:ext>
            </a:extLst>
          </p:cNvPr>
          <p:cNvSpPr txBox="1"/>
          <p:nvPr/>
        </p:nvSpPr>
        <p:spPr>
          <a:xfrm>
            <a:off x="4371155" y="6381218"/>
            <a:ext cx="76883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>
                <a:solidFill>
                  <a:srgbClr val="FFC000"/>
                </a:solidFill>
              </a:rPr>
              <a:t>https://www.uptodate.com/contents/image?</a:t>
            </a:r>
            <a:r>
              <a:rPr lang="tr-TR" sz="800" dirty="0">
                <a:solidFill>
                  <a:srgbClr val="FFC000"/>
                </a:solidFill>
              </a:rPr>
              <a:t>imageKey</a:t>
            </a:r>
            <a:r>
              <a:rPr lang="tr-TR" sz="900" dirty="0">
                <a:solidFill>
                  <a:srgbClr val="FFC000"/>
                </a:solidFill>
              </a:rPr>
              <a:t>=PC%2F93798&amp;topicKey=PC%2F6866&amp;search=acute%20otitis%20externa&amp;rank=2~150&amp;source=see_link</a:t>
            </a:r>
          </a:p>
        </p:txBody>
      </p:sp>
      <p:pic>
        <p:nvPicPr>
          <p:cNvPr id="11" name="pneumat1conv">
            <a:hlinkClick r:id="" action="ppaction://media"/>
            <a:extLst>
              <a:ext uri="{FF2B5EF4-FFF2-40B4-BE49-F238E27FC236}">
                <a16:creationId xmlns:a16="http://schemas.microsoft.com/office/drawing/2014/main" id="{9656F2F3-32DA-47D1-AFDA-D413C90FC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9588" y="3459756"/>
            <a:ext cx="298173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2610</Words>
  <Application>Microsoft Office PowerPoint</Application>
  <PresentationFormat>Geniş ekran</PresentationFormat>
  <Paragraphs>587</Paragraphs>
  <Slides>68</Slides>
  <Notes>2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Courier New</vt:lpstr>
      <vt:lpstr>Times New Roman</vt:lpstr>
      <vt:lpstr>Wingdings</vt:lpstr>
      <vt:lpstr>Geçmişe bakış</vt:lpstr>
      <vt:lpstr>Kulak Enfeksiyonları Ve Ani İşitme Kaybı</vt:lpstr>
      <vt:lpstr>Sunum Planı</vt:lpstr>
      <vt:lpstr>Amaç</vt:lpstr>
      <vt:lpstr>Hedefler</vt:lpstr>
      <vt:lpstr>Otitis Externa (Yüzücü Kulağı)</vt:lpstr>
      <vt:lpstr>Otitis Externa (Yüzücü Kulağı)</vt:lpstr>
      <vt:lpstr> Otitis Externa    </vt:lpstr>
      <vt:lpstr>Otitis Externa </vt:lpstr>
      <vt:lpstr>Otitis Externa </vt:lpstr>
      <vt:lpstr>Tanı</vt:lpstr>
      <vt:lpstr>Otitis Externa </vt:lpstr>
      <vt:lpstr>Otitis Externa </vt:lpstr>
      <vt:lpstr>Otitis Externa</vt:lpstr>
      <vt:lpstr>Otitis Externa </vt:lpstr>
      <vt:lpstr>Otitis Externa </vt:lpstr>
      <vt:lpstr>Otitis Externa </vt:lpstr>
      <vt:lpstr>Otitis Externa </vt:lpstr>
      <vt:lpstr>Otitis Externa </vt:lpstr>
      <vt:lpstr>Otitis Externa</vt:lpstr>
      <vt:lpstr>Tedavi</vt:lpstr>
      <vt:lpstr>Tedavi</vt:lpstr>
      <vt:lpstr>Otitis Externa</vt:lpstr>
      <vt:lpstr>Ayırıcı Tanı</vt:lpstr>
      <vt:lpstr>Ayırıcı Tanı</vt:lpstr>
      <vt:lpstr>Otitis Externa</vt:lpstr>
      <vt:lpstr>Otitis Externa</vt:lpstr>
      <vt:lpstr>Otitis Externa</vt:lpstr>
      <vt:lpstr>Otitis Media</vt:lpstr>
      <vt:lpstr>Otitis Media</vt:lpstr>
      <vt:lpstr>Otitis Media</vt:lpstr>
      <vt:lpstr>Otitis Media</vt:lpstr>
      <vt:lpstr>Epidemiyoloji</vt:lpstr>
      <vt:lpstr>Risk Faktörleri</vt:lpstr>
      <vt:lpstr>Tanı</vt:lpstr>
      <vt:lpstr>Otitis Media</vt:lpstr>
      <vt:lpstr>Otitis Media</vt:lpstr>
      <vt:lpstr>Otitis Media</vt:lpstr>
      <vt:lpstr>Otitis Media</vt:lpstr>
      <vt:lpstr>Otitis Media</vt:lpstr>
      <vt:lpstr>Otitis Media</vt:lpstr>
      <vt:lpstr>Tedavi</vt:lpstr>
      <vt:lpstr>Otitis Media</vt:lpstr>
      <vt:lpstr>Otitis Media</vt:lpstr>
      <vt:lpstr>Otitis Media</vt:lpstr>
      <vt:lpstr>Otitis Media</vt:lpstr>
      <vt:lpstr>Otitis Media</vt:lpstr>
      <vt:lpstr>Ani İşitme Kaybı</vt:lpstr>
      <vt:lpstr>Ani İşitme Kaybı</vt:lpstr>
      <vt:lpstr>Ani İşitme Kaybı</vt:lpstr>
      <vt:lpstr>Ani İşitme Kaybı</vt:lpstr>
      <vt:lpstr>PowerPoint Sunusu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Ani İşitme Kaybı</vt:lpstr>
      <vt:lpstr>Özet</vt:lpstr>
      <vt:lpstr>Kaynaklar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Kulak Enfeksiyonları Ve Ani İşitme Kaybı</dc:title>
  <dc:creator>Yusuf Fikret Karateke</dc:creator>
  <cp:lastModifiedBy>Yusuf Fikret Karateke</cp:lastModifiedBy>
  <cp:revision>44</cp:revision>
  <dcterms:created xsi:type="dcterms:W3CDTF">2019-01-12T13:30:20Z</dcterms:created>
  <dcterms:modified xsi:type="dcterms:W3CDTF">2019-01-14T20:32:20Z</dcterms:modified>
</cp:coreProperties>
</file>