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310" r:id="rId5"/>
    <p:sldId id="276" r:id="rId6"/>
    <p:sldId id="316" r:id="rId7"/>
    <p:sldId id="263" r:id="rId8"/>
    <p:sldId id="264" r:id="rId9"/>
    <p:sldId id="293" r:id="rId10"/>
    <p:sldId id="267" r:id="rId11"/>
    <p:sldId id="268" r:id="rId12"/>
    <p:sldId id="295" r:id="rId13"/>
    <p:sldId id="271" r:id="rId14"/>
    <p:sldId id="299" r:id="rId15"/>
    <p:sldId id="311" r:id="rId16"/>
    <p:sldId id="303" r:id="rId17"/>
    <p:sldId id="302" r:id="rId18"/>
    <p:sldId id="272" r:id="rId19"/>
    <p:sldId id="304" r:id="rId20"/>
    <p:sldId id="306" r:id="rId21"/>
    <p:sldId id="278" r:id="rId22"/>
    <p:sldId id="307" r:id="rId23"/>
    <p:sldId id="309" r:id="rId24"/>
    <p:sldId id="280" r:id="rId25"/>
    <p:sldId id="312" r:id="rId26"/>
    <p:sldId id="284" r:id="rId27"/>
    <p:sldId id="313" r:id="rId28"/>
    <p:sldId id="285" r:id="rId29"/>
    <p:sldId id="287" r:id="rId30"/>
    <p:sldId id="288" r:id="rId31"/>
    <p:sldId id="289" r:id="rId32"/>
    <p:sldId id="315" r:id="rId33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6651D-E15A-4BD4-868D-F633F8DC99A0}" type="datetimeFigureOut">
              <a:rPr lang="tr-TR"/>
              <a:pPr>
                <a:defRPr/>
              </a:pPr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0DAA1-338B-4807-8BEE-789CCCCDE18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10B52-8F21-4005-94D3-4E1251254968}" type="datetimeFigureOut">
              <a:rPr lang="tr-TR"/>
              <a:pPr>
                <a:defRPr/>
              </a:pPr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B7629-ABAB-4F87-9532-EFA158C58D2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654D5-A19A-40A5-9D1B-7FCBC1432A04}" type="datetimeFigureOut">
              <a:rPr lang="tr-TR"/>
              <a:pPr>
                <a:defRPr/>
              </a:pPr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55187-851B-4297-9795-991C93D7C71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F5C3A-3994-459A-937C-5893750D8612}" type="datetimeFigureOut">
              <a:rPr lang="tr-TR"/>
              <a:pPr>
                <a:defRPr/>
              </a:pPr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F5F02-8474-4F79-888B-D2D21050998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0E6C6-1CD1-49CD-876D-6D92C81C369E}" type="datetimeFigureOut">
              <a:rPr lang="tr-TR"/>
              <a:pPr>
                <a:defRPr/>
              </a:pPr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5F5A7-EFBA-450E-9817-4626E1EB3D2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12410-80D9-4BD7-91CA-61331A596D50}" type="datetimeFigureOut">
              <a:rPr lang="tr-TR"/>
              <a:pPr>
                <a:defRPr/>
              </a:pPr>
              <a:t>28.11.2017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B251F-DBEA-4389-AC8A-2F8BC367CC4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0650A-ACBB-4428-9EAA-6E8F6EA212CD}" type="datetimeFigureOut">
              <a:rPr lang="tr-TR"/>
              <a:pPr>
                <a:defRPr/>
              </a:pPr>
              <a:t>28.11.2017</a:t>
            </a:fld>
            <a:endParaRPr lang="tr-TR"/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0AD75-FDF3-4B86-A914-14AEFCD8D6A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ACC93-EDD8-454B-92CB-F70F0FC99F71}" type="datetimeFigureOut">
              <a:rPr lang="tr-TR"/>
              <a:pPr>
                <a:defRPr/>
              </a:pPr>
              <a:t>28.11.2017</a:t>
            </a:fld>
            <a:endParaRPr lang="tr-TR"/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169B4-7883-4DE5-9147-E6C5C946DC0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3761A-48F2-465F-A766-E182DCF6C7D7}" type="datetimeFigureOut">
              <a:rPr lang="tr-TR"/>
              <a:pPr>
                <a:defRPr/>
              </a:pPr>
              <a:t>28.11.2017</a:t>
            </a:fld>
            <a:endParaRPr lang="tr-TR"/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E3981-61F9-4BD0-906E-48D2C327EA6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6D750-EC7B-44B5-A90B-0E7A4A1DCF83}" type="datetimeFigureOut">
              <a:rPr lang="tr-TR"/>
              <a:pPr>
                <a:defRPr/>
              </a:pPr>
              <a:t>28.11.2017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A9931-A5A3-45CC-BB37-E957D5E14CA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3F925-11F9-45C4-B88C-1EEE06B05846}" type="datetimeFigureOut">
              <a:rPr lang="tr-TR"/>
              <a:pPr>
                <a:defRPr/>
              </a:pPr>
              <a:t>28.11.2017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7725E-AE32-4D1F-82BD-0C62AD1990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17E3AD3-C465-43E9-A292-42E63D5D5E34}" type="datetimeFigureOut">
              <a:rPr lang="tr-TR"/>
              <a:pPr>
                <a:defRPr/>
              </a:pPr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EEEB36-0977-4629-A874-F9411294209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9650" y="1052513"/>
            <a:ext cx="708660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Metin kutusu 3"/>
          <p:cNvSpPr txBox="1">
            <a:spLocks noChangeArrowheads="1"/>
          </p:cNvSpPr>
          <p:nvPr/>
        </p:nvSpPr>
        <p:spPr bwMode="auto">
          <a:xfrm>
            <a:off x="4221163" y="4437063"/>
            <a:ext cx="41687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r-TR">
                <a:latin typeface="Times New Roman" pitchFamily="18" charset="0"/>
                <a:cs typeface="Times New Roman" pitchFamily="18" charset="0"/>
              </a:rPr>
              <a:t>Arş. Gör. Dr. Ayşegül ÖZSALİH YILMAZ</a:t>
            </a:r>
          </a:p>
          <a:p>
            <a:pPr algn="ctr"/>
            <a:r>
              <a:rPr lang="tr-TR">
                <a:latin typeface="Times New Roman" pitchFamily="18" charset="0"/>
                <a:cs typeface="Times New Roman" pitchFamily="18" charset="0"/>
              </a:rPr>
              <a:t>KTÜ Tıp Fakültesi</a:t>
            </a:r>
          </a:p>
          <a:p>
            <a:pPr algn="ctr"/>
            <a:r>
              <a:rPr lang="tr-TR">
                <a:latin typeface="Times New Roman" pitchFamily="18" charset="0"/>
                <a:cs typeface="Times New Roman" pitchFamily="18" charset="0"/>
              </a:rPr>
              <a:t>Aile Hekimliği AD</a:t>
            </a:r>
          </a:p>
          <a:p>
            <a:pPr algn="ctr"/>
            <a:r>
              <a:rPr lang="tr-TR">
                <a:latin typeface="Times New Roman" pitchFamily="18" charset="0"/>
                <a:cs typeface="Times New Roman" pitchFamily="18" charset="0"/>
              </a:rPr>
              <a:t>28/11/2017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latin typeface="Times New Roman" pitchFamily="18" charset="0"/>
                <a:cs typeface="Times New Roman" pitchFamily="18" charset="0"/>
              </a:rPr>
              <a:t>Analizler</a:t>
            </a:r>
          </a:p>
        </p:txBody>
      </p:sp>
      <p:sp>
        <p:nvSpPr>
          <p:cNvPr id="21506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3000" smtClean="0">
                <a:latin typeface="Times New Roman" pitchFamily="18" charset="0"/>
                <a:cs typeface="Times New Roman" pitchFamily="18" charset="0"/>
              </a:rPr>
              <a:t>p-değeri &lt;0.05 olanlar anlamlı kabul edildi.</a:t>
            </a:r>
          </a:p>
          <a:p>
            <a:pPr eaLnBrk="1" hangingPunct="1"/>
            <a:endParaRPr lang="tr-TR" sz="3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tr-TR" sz="3000" smtClean="0">
                <a:latin typeface="Times New Roman" pitchFamily="18" charset="0"/>
                <a:cs typeface="Times New Roman" pitchFamily="18" charset="0"/>
              </a:rPr>
              <a:t>Bu çalışmada hasta isimleri kullanılmadığından herhangi bir etik onaya ihtiyaç yoktu ve bu durum University Medical Center Groningen tıp etik kurulu tarafından onaylandı.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latin typeface="Times New Roman" pitchFamily="18" charset="0"/>
                <a:cs typeface="Times New Roman" pitchFamily="18" charset="0"/>
              </a:rPr>
              <a:t>Bulgular</a:t>
            </a:r>
          </a:p>
        </p:txBody>
      </p:sp>
      <p:sp>
        <p:nvSpPr>
          <p:cNvPr id="22530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tr-TR" sz="3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tr-TR" sz="3000" smtClean="0">
                <a:latin typeface="Times New Roman" pitchFamily="18" charset="0"/>
                <a:cs typeface="Times New Roman" pitchFamily="18" charset="0"/>
              </a:rPr>
              <a:t>Bu çalışmada 18 yaş ve üzeri yıllık ortalama 22343 hasta vardı.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latin typeface="Times New Roman" pitchFamily="18" charset="0"/>
                <a:cs typeface="Times New Roman" pitchFamily="18" charset="0"/>
              </a:rPr>
              <a:t>Yıllık Başvuru Sayısı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2001-2010 yılları arasında </a:t>
            </a:r>
            <a:r>
              <a:rPr lang="tr-TR" sz="3000" dirty="0" err="1" smtClean="0">
                <a:latin typeface="Times New Roman" pitchFamily="18" charset="0"/>
                <a:cs typeface="Times New Roman" pitchFamily="18" charset="0"/>
              </a:rPr>
              <a:t>malignite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 şüphesi bulunan cilt lezyonları için 7034 farklı hastanın 16337 başvuru kaydı yapılmıştır.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sz="3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Yıllık toplam başvuru sayısı 2001'de  ‰ 60.6’dan 2010'da  ‰ 93.8’e yükselerek % 54.8 artmıştır.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sz="3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Yıllık  % 7.3 artışla anlamlı bir artış saptanmıştır. (p&lt;0.01)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24578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875" y="1628775"/>
            <a:ext cx="7864475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27088" y="1916113"/>
            <a:ext cx="7697787" cy="35941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2662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3000" smtClean="0">
                <a:latin typeface="Times New Roman" pitchFamily="18" charset="0"/>
                <a:cs typeface="Times New Roman" pitchFamily="18" charset="0"/>
              </a:rPr>
              <a:t>Yıllık artış hem malign (%11.8) hem de malign olmayan (%6.9) lezyonlarda görülmüştür.</a:t>
            </a:r>
          </a:p>
          <a:p>
            <a:pPr eaLnBrk="1" hangingPunct="1"/>
            <a:endParaRPr lang="tr-TR" sz="3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tr-TR" sz="3000" smtClean="0">
                <a:latin typeface="Times New Roman" pitchFamily="18" charset="0"/>
                <a:cs typeface="Times New Roman" pitchFamily="18" charset="0"/>
              </a:rPr>
              <a:t> 2010 yılında malignite şüphesi bulunan 10 deri lezyonundan sadece 1'i maligndi.</a:t>
            </a:r>
          </a:p>
          <a:p>
            <a:pPr eaLnBrk="1" hangingPunct="1"/>
            <a:endParaRPr lang="tr-TR" sz="30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20750" y="1844675"/>
            <a:ext cx="7323138" cy="38814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19250" y="1636713"/>
            <a:ext cx="5616575" cy="42354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latin typeface="Times New Roman" pitchFamily="18" charset="0"/>
                <a:cs typeface="Times New Roman" pitchFamily="18" charset="0"/>
              </a:rPr>
              <a:t>Minör Cerrahi Yapılan Hastalar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2006 yılından itibaren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malignite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şüpheli cilt lezyonu için toplam 4513 hasta ilk kez başvuruda bulunmuştu.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Bu hastaların % 31.2’sine bir yıl içinde pratisyen hekimler tarafından minör cerrahi yapıldı. İlk başvurudan minör cerrahiye kadar geçen ortalama süre 6 gündür.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Tüm minör cerrahilerin % 91.8'i ilk 30 günde, 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% 96.9‘u ilk 90 günde gerçekleşmiştir.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3072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sz="3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tr-TR" sz="3000" smtClean="0">
                <a:latin typeface="Times New Roman" pitchFamily="18" charset="0"/>
                <a:cs typeface="Times New Roman" pitchFamily="18" charset="0"/>
              </a:rPr>
              <a:t>Minör cerrahi yapılan toplam hasta sayısı, 2006 yılında ‰ 13.7’den 2010 yılında ‰ 18.4’e yükselerek yıllık %7.9 artış göstermiştir. (p=0.13)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latin typeface="Times New Roman" pitchFamily="18" charset="0"/>
                <a:cs typeface="Times New Roman" pitchFamily="18" charset="0"/>
              </a:rPr>
              <a:t>Giriş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525962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Cilt kanseri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insidansı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gün geçtikçe artmaktadır. Hollanda'da, altı kişiden birinde cilt kanseri gelişmesi beklenmektedir.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Birçok toplumsal bilgilendirme kampanyasının sonucunda halkın farkındalığı ve hekime başvurma oranı artmaktadır.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Malignite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şüphesi olan bir cilt lezyonu için başvuran hastaların çoğunluğunda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benign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özellikli cilt lezyonları bulunmaktadır.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31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23900" y="1773238"/>
            <a:ext cx="7591425" cy="41243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latin typeface="Times New Roman" pitchFamily="18" charset="0"/>
                <a:cs typeface="Times New Roman" pitchFamily="18" charset="0"/>
              </a:rPr>
              <a:t>Sevk Edilen Hastalar</a:t>
            </a:r>
          </a:p>
        </p:txBody>
      </p:sp>
      <p:sp>
        <p:nvSpPr>
          <p:cNvPr id="3277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3000" smtClean="0">
                <a:latin typeface="Times New Roman" pitchFamily="18" charset="0"/>
                <a:cs typeface="Times New Roman" pitchFamily="18" charset="0"/>
              </a:rPr>
              <a:t>2001 yılından itibaren malignite şüpheli cilt lezyonu için ilk kez başvuran 8228 hastanın %13’ü ilk başvuruda veya bir yıl içinde ikinci basamak sağlık hizmetlerine sevk edildi.</a:t>
            </a:r>
          </a:p>
          <a:p>
            <a:pPr eaLnBrk="1" hangingPunct="1"/>
            <a:endParaRPr lang="tr-TR" sz="3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tr-TR" sz="3000" smtClean="0">
                <a:latin typeface="Times New Roman" pitchFamily="18" charset="0"/>
                <a:cs typeface="Times New Roman" pitchFamily="18" charset="0"/>
              </a:rPr>
              <a:t>Sevk edilen hastaların yarısından fazlası ilk başvuruda, % 88.1’i ilk başvurudan sonraki 30 gün içinde, % 92’si sonraki 90 gün içinde sevk edilmişti.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3379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3000" smtClean="0">
                <a:latin typeface="Times New Roman" pitchFamily="18" charset="0"/>
                <a:cs typeface="Times New Roman" pitchFamily="18" charset="0"/>
              </a:rPr>
              <a:t>Toplam sevk sayısı 2001 yılında ‰ 4.7’den</a:t>
            </a:r>
          </a:p>
          <a:p>
            <a:pPr eaLnBrk="1" hangingPunct="1">
              <a:buFont typeface="Arial" charset="0"/>
              <a:buNone/>
            </a:pPr>
            <a:r>
              <a:rPr lang="tr-TR" sz="3000" smtClean="0">
                <a:latin typeface="Times New Roman" pitchFamily="18" charset="0"/>
                <a:cs typeface="Times New Roman" pitchFamily="18" charset="0"/>
              </a:rPr>
              <a:t>	2010 yılında ‰ 8.7’ye yükselmiştir.</a:t>
            </a:r>
          </a:p>
          <a:p>
            <a:pPr eaLnBrk="1" hangingPunct="1"/>
            <a:endParaRPr lang="tr-TR" sz="3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tr-TR" sz="3000" smtClean="0">
                <a:latin typeface="Times New Roman" pitchFamily="18" charset="0"/>
                <a:cs typeface="Times New Roman" pitchFamily="18" charset="0"/>
              </a:rPr>
              <a:t>Yıllık  % 8.3'lük bir artış saptanmıştır. (p &lt;0.01)</a:t>
            </a:r>
          </a:p>
          <a:p>
            <a:pPr eaLnBrk="1" hangingPunct="1">
              <a:buFont typeface="Arial" charset="0"/>
              <a:buNone/>
            </a:pPr>
            <a:endParaRPr lang="tr-TR" sz="30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348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62000" y="1628775"/>
            <a:ext cx="7626350" cy="41544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latin typeface="Times New Roman" pitchFamily="18" charset="0"/>
                <a:cs typeface="Times New Roman" pitchFamily="18" charset="0"/>
              </a:rPr>
              <a:t>Tartışma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Bu çalışma, </a:t>
            </a:r>
            <a:r>
              <a:rPr lang="tr-TR" sz="3000" dirty="0" err="1" smtClean="0">
                <a:latin typeface="Times New Roman" pitchFamily="18" charset="0"/>
                <a:cs typeface="Times New Roman" pitchFamily="18" charset="0"/>
              </a:rPr>
              <a:t>malignite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 şüphesi olan cilt lezyonlarının genel pratikte artan bir yük oluşturduğunu göstermektedir.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sz="3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 2001-2010 yılları arasında </a:t>
            </a:r>
            <a:r>
              <a:rPr lang="tr-TR" sz="3000" dirty="0" err="1" smtClean="0">
                <a:latin typeface="Times New Roman" pitchFamily="18" charset="0"/>
                <a:cs typeface="Times New Roman" pitchFamily="18" charset="0"/>
              </a:rPr>
              <a:t>malignite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 şüphesi bulunan cilt lezyonları için tedavi talebi 2010 yılında ‰ 93’e ulaşarak yıllık  % 7.3'lük artışla anlamlı bir artış göstermiştir (p &lt;0.01).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sz="3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Bu başvuruların çoğunluğu </a:t>
            </a:r>
            <a:r>
              <a:rPr lang="tr-TR" sz="3000" dirty="0" err="1" smtClean="0">
                <a:latin typeface="Times New Roman" pitchFamily="18" charset="0"/>
                <a:cs typeface="Times New Roman" pitchFamily="18" charset="0"/>
              </a:rPr>
              <a:t>benign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 lezyonlardı.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3686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3000" smtClean="0">
                <a:latin typeface="Times New Roman" pitchFamily="18" charset="0"/>
                <a:cs typeface="Times New Roman" pitchFamily="18" charset="0"/>
              </a:rPr>
              <a:t>Yeni lezyonların % 13’ü ikinci basamağa sevk edilmiş ve %31’den fazlasına pratisyen hekim tarafından minör cerrahi yapılmıştır.</a:t>
            </a:r>
          </a:p>
          <a:p>
            <a:pPr eaLnBrk="1" hangingPunct="1"/>
            <a:endParaRPr lang="tr-TR" sz="3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tr-TR" sz="3000" smtClean="0">
                <a:latin typeface="Times New Roman" pitchFamily="18" charset="0"/>
                <a:cs typeface="Times New Roman" pitchFamily="18" charset="0"/>
              </a:rPr>
              <a:t>Tüm sevklerin ve minör cerrahilerin neredeyse tamamının  ilk başvurudan sonraki 30 gün içinde gerçekleştirilmiş olması pratisyen hekimlerin tedaviyle ilgili hızlı  kararlar verdiğini göstermektedir.</a:t>
            </a:r>
          </a:p>
          <a:p>
            <a:pPr eaLnBrk="1" hangingPunct="1"/>
            <a:endParaRPr lang="tr-TR" sz="30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mtClean="0">
                <a:latin typeface="Times New Roman" pitchFamily="18" charset="0"/>
                <a:cs typeface="Times New Roman" pitchFamily="18" charset="0"/>
              </a:rPr>
            </a:br>
            <a:r>
              <a:rPr lang="tr-TR" smtClean="0">
                <a:latin typeface="Times New Roman" pitchFamily="18" charset="0"/>
                <a:cs typeface="Times New Roman" pitchFamily="18" charset="0"/>
              </a:rPr>
              <a:t>Sonuçların Etkileri</a:t>
            </a:r>
            <a:br>
              <a:rPr lang="tr-TR" smtClean="0">
                <a:latin typeface="Times New Roman" pitchFamily="18" charset="0"/>
                <a:cs typeface="Times New Roman" pitchFamily="18" charset="0"/>
              </a:rPr>
            </a:br>
            <a:endParaRPr lang="tr-TR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Çalışmamızın gösterdiği gibi, pratisyen hekimler </a:t>
            </a:r>
            <a:r>
              <a:rPr lang="tr-TR" sz="3000" dirty="0" err="1" smtClean="0">
                <a:latin typeface="Times New Roman" pitchFamily="18" charset="0"/>
                <a:cs typeface="Times New Roman" pitchFamily="18" charset="0"/>
              </a:rPr>
              <a:t>malignite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 şüphesi olan cilt lezyonlarının tedavisi ile giderek daha fazla karşı karşıya kalmaktadır.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3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Bu lezyonların çoğu </a:t>
            </a:r>
            <a:r>
              <a:rPr lang="tr-TR" sz="3000" dirty="0" err="1" smtClean="0">
                <a:latin typeface="Times New Roman" pitchFamily="18" charset="0"/>
                <a:cs typeface="Times New Roman" pitchFamily="18" charset="0"/>
              </a:rPr>
              <a:t>benigndir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sz="3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3000" dirty="0" err="1" smtClean="0">
                <a:latin typeface="Times New Roman" pitchFamily="18" charset="0"/>
                <a:cs typeface="Times New Roman" pitchFamily="18" charset="0"/>
              </a:rPr>
              <a:t>Malign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 lezyonlar için başvuru sayısı </a:t>
            </a:r>
            <a:r>
              <a:rPr lang="tr-TR" sz="3000" dirty="0" err="1" smtClean="0">
                <a:latin typeface="Times New Roman" pitchFamily="18" charset="0"/>
                <a:cs typeface="Times New Roman" pitchFamily="18" charset="0"/>
              </a:rPr>
              <a:t>benign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 lezyonlardan daha fazla olmasına rağmen, 2010 yılında </a:t>
            </a:r>
            <a:r>
              <a:rPr lang="tr-TR" sz="3000" dirty="0" err="1" smtClean="0">
                <a:latin typeface="Times New Roman" pitchFamily="18" charset="0"/>
                <a:cs typeface="Times New Roman" pitchFamily="18" charset="0"/>
              </a:rPr>
              <a:t>malignite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 şüphesi olan 10 deri lezyonundan sadece 1'i </a:t>
            </a:r>
            <a:r>
              <a:rPr lang="tr-TR" sz="3000" dirty="0" err="1" smtClean="0">
                <a:latin typeface="Times New Roman" pitchFamily="18" charset="0"/>
                <a:cs typeface="Times New Roman" pitchFamily="18" charset="0"/>
              </a:rPr>
              <a:t>maligndi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3891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3000" smtClean="0">
                <a:latin typeface="Times New Roman" pitchFamily="18" charset="0"/>
                <a:cs typeface="Times New Roman" pitchFamily="18" charset="0"/>
              </a:rPr>
              <a:t>Minör cerrahilerin ve sevklerin toplam sayısı, sırasıyla % 7.9 ve % 8.3'lük bir artış göstererek, malignite şüphesi bulunan cilt lezyonlarındaki toplam % 7.3'lük artışa kıyasla biraz daha yüksektir.</a:t>
            </a:r>
          </a:p>
          <a:p>
            <a:pPr eaLnBrk="1" hangingPunct="1"/>
            <a:endParaRPr lang="tr-TR" sz="3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tr-TR" sz="3000" smtClean="0">
                <a:latin typeface="Times New Roman" pitchFamily="18" charset="0"/>
                <a:cs typeface="Times New Roman" pitchFamily="18" charset="0"/>
              </a:rPr>
              <a:t>Genel pratikte tedavi talebindeki ve ikinci basamağa sevkteki artış, sağlık hizmetleri maliyetleri üzerinde artan bir yük oluşturmaktadır.</a:t>
            </a:r>
          </a:p>
          <a:p>
            <a:pPr eaLnBrk="1" hangingPunct="1"/>
            <a:endParaRPr lang="tr-TR" sz="30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Erken tanı hayat kurtarabileceğinden pratisyen hekimlerin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malignite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şüpheli cilt lezyonlarının tanı ve tedavisinde yeterli olarak eğitilmiş olması önemlidir.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Melanom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vakalarında erken evrede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malignite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dışlanarak gereksiz, pahalı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eksizyonlar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ve ikinci basamak sağlık hizmetlerine sevkler önlenebilir.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Pratisyen hekimlerin cilt kanserinin doğru tanı ve tedavisi için yeterli düzeyde dermatolojik bilgi edinmesini sağlamak öncelikli olmalıdır.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mtClean="0">
                <a:latin typeface="Times New Roman" pitchFamily="18" charset="0"/>
                <a:cs typeface="Times New Roman" pitchFamily="18" charset="0"/>
              </a:rPr>
            </a:br>
            <a:r>
              <a:rPr lang="tr-TR" smtClean="0">
                <a:latin typeface="Times New Roman" pitchFamily="18" charset="0"/>
                <a:cs typeface="Times New Roman" pitchFamily="18" charset="0"/>
              </a:rPr>
              <a:t>Güçlü Yönler ve Kısıtlılıklar</a:t>
            </a:r>
            <a:br>
              <a:rPr lang="tr-TR" smtClean="0">
                <a:latin typeface="Times New Roman" pitchFamily="18" charset="0"/>
                <a:cs typeface="Times New Roman" pitchFamily="18" charset="0"/>
              </a:rPr>
            </a:br>
            <a:endParaRPr lang="tr-TR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Güvenilirlik her arşivde olduğu gibi kayıt doğruluğuna bağlıdır.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sz="3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tr-TR" sz="3000" dirty="0" err="1" smtClean="0">
                <a:latin typeface="Times New Roman" pitchFamily="18" charset="0"/>
                <a:cs typeface="Times New Roman" pitchFamily="18" charset="0"/>
              </a:rPr>
              <a:t>veritabanının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 eksikliği, hasta ya da hekim tarafından saptanmış </a:t>
            </a:r>
            <a:r>
              <a:rPr lang="tr-TR" sz="3000" dirty="0" err="1" smtClean="0">
                <a:latin typeface="Times New Roman" pitchFamily="18" charset="0"/>
                <a:cs typeface="Times New Roman" pitchFamily="18" charset="0"/>
              </a:rPr>
              <a:t>malignite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 şüphesi bulunan cilt lezyonları için başvuru ile diğer başvurular arasında ayrım yapmamasıdır.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sz="3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tr-TR" sz="3000" dirty="0" err="1" smtClean="0">
                <a:latin typeface="Times New Roman" pitchFamily="18" charset="0"/>
                <a:cs typeface="Times New Roman" pitchFamily="18" charset="0"/>
              </a:rPr>
              <a:t>veritabanında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, bir sonraki başvuru sebebinin aynı lezyon veya başka bir lezyon nedeniyle olup olmadığı açık değildir.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sz="3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Hollanda'da hastalar herhangi bir sağlık sorunu için ilk olarak </a:t>
            </a:r>
            <a:r>
              <a:rPr lang="tr-TR" sz="3000" dirty="0" err="1" smtClean="0">
                <a:latin typeface="Times New Roman" pitchFamily="18" charset="0"/>
                <a:cs typeface="Times New Roman" pitchFamily="18" charset="0"/>
              </a:rPr>
              <a:t>prastisyen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 hekime başvurmaktadır.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sz="3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Pratisyen hekim şüpheli bir lezyon durumunda lezyonu eksize edebilir veya bir dermatologa sevk edebilir.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sz="3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Cilt lezyonları ile çok sık karşılaşmalarına rağmen, birçok pratisyen hekim bu konuda yeterli bilgiye sahip değildir.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Birinci basamak veritabanına dayanan bu geniş analiz,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malignite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şüpheli cilt lezyonlarının genel pratikte yük olduğu konusunda geçerli sonuçlar çıkarmamızı sağlamıştır.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Bu çalışma Hollanda'nın kuzey kesiminde yapılmasına rağmen, Avrupa'daki cilt kanseri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insidans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hızlarının artmasıyla birlikte, bu çalışmada gözlenen sonuçların diğer ülkelerde de benzer olması beklenir.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mtClean="0">
                <a:latin typeface="Times New Roman" pitchFamily="18" charset="0"/>
                <a:cs typeface="Times New Roman" pitchFamily="18" charset="0"/>
              </a:rPr>
            </a:br>
            <a:r>
              <a:rPr lang="tr-TR" smtClean="0">
                <a:latin typeface="Times New Roman" pitchFamily="18" charset="0"/>
                <a:cs typeface="Times New Roman" pitchFamily="18" charset="0"/>
              </a:rPr>
              <a:t>Sonuçlar</a:t>
            </a:r>
            <a:br>
              <a:rPr lang="tr-TR" smtClean="0">
                <a:latin typeface="Times New Roman" pitchFamily="18" charset="0"/>
                <a:cs typeface="Times New Roman" pitchFamily="18" charset="0"/>
              </a:rPr>
            </a:br>
            <a:endParaRPr lang="tr-TR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1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3000" smtClean="0">
                <a:latin typeface="Times New Roman" pitchFamily="18" charset="0"/>
                <a:cs typeface="Times New Roman" pitchFamily="18" charset="0"/>
              </a:rPr>
              <a:t>Malignite şüpheli cilt lezyonları birinci basamak sağlık hizmetlerine ve sağlık hizmetleri maliyetlerine artan bir yük getirmektedir. </a:t>
            </a:r>
          </a:p>
          <a:p>
            <a:pPr eaLnBrk="1" hangingPunct="1"/>
            <a:endParaRPr lang="tr-TR" sz="3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tr-TR" sz="3000" smtClean="0">
                <a:latin typeface="Times New Roman" pitchFamily="18" charset="0"/>
                <a:cs typeface="Times New Roman" pitchFamily="18" charset="0"/>
              </a:rPr>
              <a:t>Özellikle, bu lezyonların birçoğu ya eksize edilir ya da ikinci basamak sağlık hizmetlerine sevk edilir.</a:t>
            </a:r>
          </a:p>
          <a:p>
            <a:pPr eaLnBrk="1" hangingPunct="1"/>
            <a:endParaRPr lang="tr-TR" sz="30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4403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>
                <a:latin typeface="Times New Roman" pitchFamily="18" charset="0"/>
                <a:cs typeface="Times New Roman" pitchFamily="18" charset="0"/>
              </a:rPr>
              <a:t>Melanom vakalarında yüksek tanısal doğruluk hayat kurtarabileceği için pratisyen hekimler şüpheli lezyonlara tanı koyabilme konusunda eğitilmelidir.</a:t>
            </a:r>
          </a:p>
          <a:p>
            <a:pPr eaLnBrk="1" hangingPunct="1"/>
            <a:endParaRPr lang="tr-TR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tr-TR" smtClean="0">
                <a:latin typeface="Times New Roman" pitchFamily="18" charset="0"/>
                <a:cs typeface="Times New Roman" pitchFamily="18" charset="0"/>
              </a:rPr>
              <a:t>Böylece gereksiz pahalı eksizyonlar ve ikinci basamak sağlık hizmetlerine sevkler önlenebilir.</a:t>
            </a:r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638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3000" smtClean="0">
                <a:latin typeface="Times New Roman" pitchFamily="18" charset="0"/>
                <a:cs typeface="Times New Roman" pitchFamily="18" charset="0"/>
              </a:rPr>
              <a:t>Bu çalışmanın amacı 2001-2010 yılları arasında genel pratikte malignite şüphesi olan cilt lezyonları nedeniyle tedavi talebini belirlemektir.</a:t>
            </a:r>
          </a:p>
          <a:p>
            <a:pPr eaLnBrk="1" hangingPunct="1"/>
            <a:endParaRPr lang="tr-TR" sz="3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tr-TR" sz="3000" smtClean="0">
                <a:latin typeface="Times New Roman" pitchFamily="18" charset="0"/>
                <a:cs typeface="Times New Roman" pitchFamily="18" charset="0"/>
              </a:rPr>
              <a:t>Başvuru oranları ve pratisyen hekimlerin uyguladıkları tedaviler, yakın izlem, lezyonun eksizyonu ve ikinci basamağa sevk durumları özellikle değerlendirildi.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latin typeface="Times New Roman" pitchFamily="18" charset="0"/>
                <a:cs typeface="Times New Roman" pitchFamily="18" charset="0"/>
              </a:rPr>
              <a:t>Metod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3000" dirty="0" err="1" smtClean="0">
                <a:latin typeface="Times New Roman" pitchFamily="18" charset="0"/>
                <a:cs typeface="Times New Roman" pitchFamily="18" charset="0"/>
              </a:rPr>
              <a:t>Registration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 Network Groningen (RNG) verilerinden retrospektif bir analiz yapıldı.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sz="3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RNG 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yıllık ortalama 30000 hastadan oluşan dinamik bir nüfusa sahiptir.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sz="3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sz="30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sz="3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Tüm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hastalar için, International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Classification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Primary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Care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(ICPC)’e  göre hem semptomlar hem de teşhisler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kodlanmıştır.</a:t>
            </a:r>
          </a:p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Minor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cerrahi ve sevkler de kayıt altına alınmıştır.</a:t>
            </a:r>
          </a:p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0231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8434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000" smtClean="0">
                <a:latin typeface="Times New Roman" pitchFamily="18" charset="0"/>
                <a:cs typeface="Times New Roman" pitchFamily="18" charset="0"/>
              </a:rPr>
              <a:t>2001 ile 2010 yılları arasında malignite şüphesi olan cilt lezyonları için başvuran 18 yaş ve üzeri tüm hastalar seçildi. </a:t>
            </a:r>
          </a:p>
          <a:p>
            <a:pPr eaLnBrk="1" hangingPunct="1">
              <a:buFont typeface="Arial" charset="0"/>
              <a:buNone/>
            </a:pPr>
            <a:r>
              <a:rPr lang="tr-TR" sz="20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tr-TR" sz="2000" smtClean="0">
                <a:latin typeface="Times New Roman" pitchFamily="18" charset="0"/>
                <a:cs typeface="Times New Roman" pitchFamily="18" charset="0"/>
              </a:rPr>
              <a:t> ICPC kodları</a:t>
            </a:r>
          </a:p>
          <a:p>
            <a:pPr eaLnBrk="1" hangingPunct="1">
              <a:buFont typeface="Arial" charset="0"/>
              <a:buNone/>
            </a:pPr>
            <a:r>
              <a:rPr lang="tr-TR" sz="2000" smtClean="0">
                <a:latin typeface="Times New Roman" pitchFamily="18" charset="0"/>
                <a:cs typeface="Times New Roman" pitchFamily="18" charset="0"/>
              </a:rPr>
              <a:t>      	* S26 (Cilt kanseri korkusu), </a:t>
            </a:r>
          </a:p>
          <a:p>
            <a:pPr eaLnBrk="1" hangingPunct="1">
              <a:buFont typeface="Arial" charset="0"/>
              <a:buNone/>
            </a:pPr>
            <a:r>
              <a:rPr lang="tr-TR" sz="2000" smtClean="0">
                <a:latin typeface="Times New Roman" pitchFamily="18" charset="0"/>
                <a:cs typeface="Times New Roman" pitchFamily="18" charset="0"/>
              </a:rPr>
              <a:t>      	* S77 (derinin malign neoplazmı) </a:t>
            </a:r>
          </a:p>
          <a:p>
            <a:pPr eaLnBrk="1" hangingPunct="1">
              <a:buFont typeface="Arial" charset="0"/>
              <a:buNone/>
            </a:pPr>
            <a:r>
              <a:rPr lang="tr-TR" sz="2000" smtClean="0">
                <a:latin typeface="Times New Roman" pitchFamily="18" charset="0"/>
                <a:cs typeface="Times New Roman" pitchFamily="18" charset="0"/>
              </a:rPr>
              <a:t>      	* S79 (derinin benign neoplazmı) </a:t>
            </a:r>
          </a:p>
          <a:p>
            <a:pPr eaLnBrk="1" hangingPunct="1">
              <a:buFont typeface="Arial" charset="0"/>
              <a:buNone/>
            </a:pPr>
            <a:r>
              <a:rPr lang="tr-TR" sz="2000" smtClean="0">
                <a:latin typeface="Times New Roman" pitchFamily="18" charset="0"/>
                <a:cs typeface="Times New Roman" pitchFamily="18" charset="0"/>
              </a:rPr>
              <a:t>      	* S80 (derinin tanımlanmamış neoplazmı, diğer) </a:t>
            </a:r>
          </a:p>
          <a:p>
            <a:pPr eaLnBrk="1" hangingPunct="1">
              <a:buFont typeface="Arial" charset="0"/>
              <a:buNone/>
            </a:pPr>
            <a:r>
              <a:rPr lang="tr-TR" sz="2000" smtClean="0">
                <a:latin typeface="Times New Roman" pitchFamily="18" charset="0"/>
                <a:cs typeface="Times New Roman" pitchFamily="18" charset="0"/>
              </a:rPr>
              <a:t>      	* S81 (Hemanjiom / lenfanjiom) </a:t>
            </a:r>
          </a:p>
          <a:p>
            <a:pPr eaLnBrk="1" hangingPunct="1">
              <a:buFont typeface="Arial" charset="0"/>
              <a:buNone/>
            </a:pPr>
            <a:r>
              <a:rPr lang="tr-TR" sz="2000" smtClean="0">
                <a:latin typeface="Times New Roman" pitchFamily="18" charset="0"/>
                <a:cs typeface="Times New Roman" pitchFamily="18" charset="0"/>
              </a:rPr>
              <a:t>      	* S82 (Nevus)</a:t>
            </a:r>
          </a:p>
          <a:p>
            <a:pPr eaLnBrk="1" hangingPunct="1">
              <a:buFont typeface="Arial" charset="0"/>
              <a:buNone/>
            </a:pPr>
            <a:r>
              <a:rPr lang="tr-TR" sz="2000" smtClean="0">
                <a:latin typeface="Times New Roman" pitchFamily="18" charset="0"/>
                <a:cs typeface="Times New Roman" pitchFamily="18" charset="0"/>
              </a:rPr>
              <a:t>      	* S83 (Konjenital deri anomalisi, diğer)  </a:t>
            </a:r>
          </a:p>
          <a:p>
            <a:pPr eaLnBrk="1" hangingPunct="1">
              <a:buFont typeface="Arial" charset="0"/>
              <a:buNone/>
            </a:pPr>
            <a:r>
              <a:rPr lang="tr-TR" sz="2000" smtClean="0">
                <a:latin typeface="Times New Roman" pitchFamily="18" charset="0"/>
                <a:cs typeface="Times New Roman" pitchFamily="18" charset="0"/>
              </a:rPr>
              <a:t>      	* S99 (Deri hastalığı, diğer)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9458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3000" smtClean="0">
                <a:latin typeface="Times New Roman" pitchFamily="18" charset="0"/>
                <a:cs typeface="Times New Roman" pitchFamily="18" charset="0"/>
              </a:rPr>
              <a:t>Her 1000 hasta için malignite şüphesi bulunan lezyonlardaki yıllık başvuru, sevk ve minör cerrahi sayısı hesaplandı.</a:t>
            </a:r>
          </a:p>
          <a:p>
            <a:pPr eaLnBrk="1" hangingPunct="1"/>
            <a:endParaRPr lang="tr-TR" sz="3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tr-TR" sz="3000" smtClean="0">
                <a:latin typeface="Times New Roman" pitchFamily="18" charset="0"/>
                <a:cs typeface="Times New Roman" pitchFamily="18" charset="0"/>
              </a:rPr>
              <a:t>Bunun için önce veritabanında yıllık toplam hasta sayısı hesaplandı.</a:t>
            </a:r>
          </a:p>
          <a:p>
            <a:pPr eaLnBrk="1" hangingPunct="1"/>
            <a:endParaRPr lang="tr-TR" sz="30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Başvurudan bir yıl sonra hastaların ne kadarına minör cerrahi uygulandığı veya ikinci basamak sağlık kuruluşuna sevk edildiği belirlendi.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Yıllık başvuru sayısı &lt;25 olması nedeniyle, S26 (Cilt kanseri korkusu), S81 (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Hemanjiom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lenfanjiom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) ve S83 (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Konjenital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deri anomalisi) kodları analizlere dahil edilmedi.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Minör cerrahi için, 2006 yılından itibaren ilk kez başvuran hastalar seçildi. 2006'dan önce minör cerrahide güvenilir veriler elde edilemedi.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</TotalTime>
  <Words>1011</Words>
  <Application>Microsoft Office PowerPoint</Application>
  <PresentationFormat>Ekran Gösterisi (4:3)</PresentationFormat>
  <Paragraphs>123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33" baseType="lpstr">
      <vt:lpstr>Ofis Teması</vt:lpstr>
      <vt:lpstr>PowerPoint Sunusu</vt:lpstr>
      <vt:lpstr>Giriş</vt:lpstr>
      <vt:lpstr>PowerPoint Sunusu</vt:lpstr>
      <vt:lpstr>PowerPoint Sunusu</vt:lpstr>
      <vt:lpstr>Metod</vt:lpstr>
      <vt:lpstr>PowerPoint Sunusu</vt:lpstr>
      <vt:lpstr>PowerPoint Sunusu</vt:lpstr>
      <vt:lpstr>PowerPoint Sunusu</vt:lpstr>
      <vt:lpstr>PowerPoint Sunusu</vt:lpstr>
      <vt:lpstr>Analizler</vt:lpstr>
      <vt:lpstr>Bulgular</vt:lpstr>
      <vt:lpstr>Yıllık Başvuru Sayısı</vt:lpstr>
      <vt:lpstr>PowerPoint Sunusu</vt:lpstr>
      <vt:lpstr>PowerPoint Sunusu</vt:lpstr>
      <vt:lpstr>PowerPoint Sunusu</vt:lpstr>
      <vt:lpstr>PowerPoint Sunusu</vt:lpstr>
      <vt:lpstr>PowerPoint Sunusu</vt:lpstr>
      <vt:lpstr>Minör Cerrahi Yapılan Hastalar</vt:lpstr>
      <vt:lpstr>PowerPoint Sunusu</vt:lpstr>
      <vt:lpstr>PowerPoint Sunusu</vt:lpstr>
      <vt:lpstr>Sevk Edilen Hastalar</vt:lpstr>
      <vt:lpstr>PowerPoint Sunusu</vt:lpstr>
      <vt:lpstr>PowerPoint Sunusu</vt:lpstr>
      <vt:lpstr>Tartışma</vt:lpstr>
      <vt:lpstr>PowerPoint Sunusu</vt:lpstr>
      <vt:lpstr> Sonuçların Etkileri </vt:lpstr>
      <vt:lpstr>PowerPoint Sunusu</vt:lpstr>
      <vt:lpstr>PowerPoint Sunusu</vt:lpstr>
      <vt:lpstr> Güçlü Yönler ve Kısıtlılıklar </vt:lpstr>
      <vt:lpstr>PowerPoint Sunusu</vt:lpstr>
      <vt:lpstr> Sonuçlar 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Win7</dc:creator>
  <cp:lastModifiedBy>Win7</cp:lastModifiedBy>
  <cp:revision>171</cp:revision>
  <dcterms:created xsi:type="dcterms:W3CDTF">2017-11-10T09:37:28Z</dcterms:created>
  <dcterms:modified xsi:type="dcterms:W3CDTF">2017-11-28T07:46:57Z</dcterms:modified>
</cp:coreProperties>
</file>