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7" r:id="rId16"/>
    <p:sldId id="271" r:id="rId17"/>
    <p:sldId id="272" r:id="rId18"/>
    <p:sldId id="273" r:id="rId19"/>
    <p:sldId id="274" r:id="rId20"/>
    <p:sldId id="291" r:id="rId21"/>
    <p:sldId id="293" r:id="rId22"/>
    <p:sldId id="275" r:id="rId23"/>
    <p:sldId id="278" r:id="rId24"/>
    <p:sldId id="279" r:id="rId25"/>
    <p:sldId id="294" r:id="rId26"/>
    <p:sldId id="280" r:id="rId27"/>
    <p:sldId id="295" r:id="rId28"/>
    <p:sldId id="281" r:id="rId29"/>
    <p:sldId id="282" r:id="rId30"/>
    <p:sldId id="302" r:id="rId31"/>
    <p:sldId id="297" r:id="rId32"/>
    <p:sldId id="298" r:id="rId33"/>
    <p:sldId id="299" r:id="rId34"/>
    <p:sldId id="300" r:id="rId35"/>
    <p:sldId id="301" r:id="rId36"/>
    <p:sldId id="305" r:id="rId37"/>
    <p:sldId id="303" r:id="rId38"/>
    <p:sldId id="304" r:id="rId39"/>
    <p:sldId id="306" r:id="rId40"/>
    <p:sldId id="307" r:id="rId41"/>
    <p:sldId id="308" r:id="rId42"/>
    <p:sldId id="309" r:id="rId43"/>
    <p:sldId id="310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7FD8B-04D9-4FE3-81E0-D6BC1135B6E6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80312-6389-4A92-8862-EB12438109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978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Daha şiddetli egzama daha yüksek organizma yoğunluğu ile ilişkilidir.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80312-6389-4A92-8862-EB1243810998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15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03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43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42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78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41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65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73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07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976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031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32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C871A2C-D12F-483D-BDCE-044E421E7584}" type="datetimeFigureOut">
              <a:rPr lang="tr-TR" smtClean="0"/>
              <a:t>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D5AE883-849F-4FF9-92F0-5BE1273C99E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53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848B20B0-66BC-43F7-8F78-5A3D50C70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550" y="194104"/>
            <a:ext cx="10122130" cy="3234896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5622171D-65BB-48B9-9D38-7BC58717E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518550"/>
            <a:ext cx="10058400" cy="891510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Çocuklarda Klinik Olarak </a:t>
            </a:r>
            <a:r>
              <a:rPr lang="tr-TR" sz="2400" b="1" dirty="0" err="1"/>
              <a:t>Enfekte</a:t>
            </a:r>
            <a:r>
              <a:rPr lang="tr-TR" sz="2400" b="1" dirty="0"/>
              <a:t> Egzama için Oral ve </a:t>
            </a:r>
            <a:r>
              <a:rPr lang="tr-TR" sz="2400" b="1" dirty="0" err="1"/>
              <a:t>Topikal</a:t>
            </a:r>
            <a:r>
              <a:rPr lang="tr-TR" sz="2400" b="1" dirty="0"/>
              <a:t> Antibiyotikler: Ayaktan Tedavide Pragmatik </a:t>
            </a:r>
            <a:r>
              <a:rPr lang="tr-TR" sz="2400" b="1" dirty="0" err="1"/>
              <a:t>Randomize</a:t>
            </a:r>
            <a:r>
              <a:rPr lang="tr-TR" sz="2400" b="1" dirty="0"/>
              <a:t> Kontrollü Bir Deneme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6583679-5908-4117-80C0-410B9EC27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5010590"/>
            <a:ext cx="10058400" cy="891510"/>
          </a:xfrm>
        </p:spPr>
        <p:txBody>
          <a:bodyPr>
            <a:normAutofit/>
          </a:bodyPr>
          <a:lstStyle/>
          <a:p>
            <a:pPr algn="ctr"/>
            <a:r>
              <a:rPr lang="tr-TR" sz="1800" dirty="0"/>
              <a:t>					</a:t>
            </a:r>
            <a:r>
              <a:rPr lang="tr-TR" sz="1800" cap="none" dirty="0" err="1">
                <a:solidFill>
                  <a:schemeClr val="tx1"/>
                </a:solidFill>
                <a:latin typeface="+mn-lt"/>
              </a:rPr>
              <a:t>Araş</a:t>
            </a:r>
            <a:r>
              <a:rPr lang="tr-TR" sz="1800" cap="none" dirty="0">
                <a:solidFill>
                  <a:schemeClr val="tx1"/>
                </a:solidFill>
                <a:latin typeface="+mn-lt"/>
              </a:rPr>
              <a:t>. Gör. Dr. Abdullah Kaan KURT</a:t>
            </a:r>
            <a:br>
              <a:rPr lang="tr-TR" sz="1800" dirty="0">
                <a:solidFill>
                  <a:schemeClr val="tx1"/>
                </a:solidFill>
                <a:latin typeface="+mn-lt"/>
              </a:rPr>
            </a:br>
            <a:r>
              <a:rPr lang="tr-TR" sz="1800" dirty="0">
                <a:solidFill>
                  <a:schemeClr val="tx1"/>
                </a:solidFill>
                <a:latin typeface="+mn-lt"/>
              </a:rPr>
              <a:t>					9/10/2018</a:t>
            </a:r>
          </a:p>
        </p:txBody>
      </p:sp>
    </p:spTree>
    <p:extLst>
      <p:ext uri="{BB962C8B-B14F-4D97-AF65-F5344CB8AC3E}">
        <p14:creationId xmlns:p14="http://schemas.microsoft.com/office/powerpoint/2010/main" val="2114642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Müdahaleler</a:t>
            </a:r>
            <a:endParaRPr lang="tr-TR" dirty="0"/>
          </a:p>
          <a:p>
            <a:r>
              <a:rPr lang="tr-TR" dirty="0"/>
              <a:t>Değerlendirilen oral antibiyotikler penisilin alerjisi olanlar için </a:t>
            </a:r>
            <a:r>
              <a:rPr lang="tr-TR" dirty="0" err="1"/>
              <a:t>fluksoksililin</a:t>
            </a:r>
            <a:r>
              <a:rPr lang="tr-TR" dirty="0"/>
              <a:t> (</a:t>
            </a:r>
            <a:r>
              <a:rPr lang="tr-TR" dirty="0" err="1"/>
              <a:t>floksasilin</a:t>
            </a:r>
            <a:r>
              <a:rPr lang="tr-TR" dirty="0"/>
              <a:t>) süspansiyonu (250mg / 5mL) veya </a:t>
            </a:r>
            <a:r>
              <a:rPr lang="tr-TR" dirty="0" err="1"/>
              <a:t>eritromisin</a:t>
            </a:r>
            <a:r>
              <a:rPr lang="tr-TR" dirty="0"/>
              <a:t> süspansiyonu (250mg / 5mL) idi.</a:t>
            </a:r>
          </a:p>
          <a:p>
            <a:r>
              <a:rPr lang="tr-TR" dirty="0"/>
              <a:t>Ebeveynlere 7 gün boyunca, 2 yaş ve altı katılımcılara günde 4 kez 2,5mL (125mg), büyük katılımcılar için günde 4 kez 5mL (250mg) ilaç uygulama talimatı verildi. </a:t>
            </a:r>
          </a:p>
        </p:txBody>
      </p:sp>
    </p:spTree>
    <p:extLst>
      <p:ext uri="{BB962C8B-B14F-4D97-AF65-F5344CB8AC3E}">
        <p14:creationId xmlns:p14="http://schemas.microsoft.com/office/powerpoint/2010/main" val="290531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Müdahaleler</a:t>
            </a:r>
            <a:endParaRPr lang="tr-TR" dirty="0"/>
          </a:p>
          <a:p>
            <a:r>
              <a:rPr lang="tr-TR" dirty="0"/>
              <a:t>Tüm katılımcılara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</a:t>
            </a:r>
            <a:r>
              <a:rPr lang="tr-TR" dirty="0"/>
              <a:t> (yüz için % 1 </a:t>
            </a:r>
            <a:r>
              <a:rPr lang="tr-TR" dirty="0" err="1"/>
              <a:t>hidrokortizon</a:t>
            </a:r>
            <a:r>
              <a:rPr lang="tr-TR" dirty="0"/>
              <a:t>, vücudun diğer bölümleri için % 0.05 </a:t>
            </a:r>
            <a:r>
              <a:rPr lang="tr-TR" dirty="0" err="1"/>
              <a:t>klobetasone</a:t>
            </a:r>
            <a:r>
              <a:rPr lang="tr-TR" dirty="0"/>
              <a:t> </a:t>
            </a:r>
            <a:r>
              <a:rPr lang="tr-TR" dirty="0" err="1"/>
              <a:t>bütirat</a:t>
            </a:r>
            <a:r>
              <a:rPr lang="tr-TR" dirty="0"/>
              <a:t> (veya eşdeğeri)) ve tercih ettikleri bir nemlendirici (</a:t>
            </a:r>
            <a:r>
              <a:rPr lang="tr-TR" dirty="0" err="1"/>
              <a:t>antimikrobiyal</a:t>
            </a:r>
            <a:r>
              <a:rPr lang="tr-TR" dirty="0"/>
              <a:t> içeren nemlendirici hariç) reçete edildi.</a:t>
            </a:r>
          </a:p>
        </p:txBody>
      </p:sp>
    </p:spTree>
    <p:extLst>
      <p:ext uri="{BB962C8B-B14F-4D97-AF65-F5344CB8AC3E}">
        <p14:creationId xmlns:p14="http://schemas.microsoft.com/office/powerpoint/2010/main" val="3686569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Veri koleksiyonu</a:t>
            </a:r>
          </a:p>
          <a:p>
            <a:r>
              <a:rPr lang="tr-TR" dirty="0"/>
              <a:t>Mümkün olan en kısa sürede onam almak, başlangıç verilerini toplamak ve çalışma ilacı sağlamak için  bir başlangıç görüşmesi gerçekleştirildi.</a:t>
            </a:r>
          </a:p>
          <a:p>
            <a:r>
              <a:rPr lang="tr-TR" dirty="0"/>
              <a:t>Toplanan temel veriler demografik bilgileri, mevcut alevlenme süresini, ilaçları, semptomları, ateşi ve enfeksiyon belirtilerini içeriyordu.</a:t>
            </a:r>
          </a:p>
          <a:p>
            <a:r>
              <a:rPr lang="tr-TR" dirty="0"/>
              <a:t>Ebeveynlerden 4 hafta günlük semptom şiddeti durumunu (cilt kızarıklığı, çatlama, ağrı, kaşıntı, uyku bozukluğu, sızma , kanama ve ateş), yan etkileri (mide bulantısı, kusma, ishal, karın ağrısı, eklem ağrıları ve yeni döküntü), ilaç kullanımını ve konsültasyonları kayıt etmeleri istenildi. </a:t>
            </a:r>
          </a:p>
          <a:p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35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Veri koleksiyonu</a:t>
            </a:r>
          </a:p>
          <a:p>
            <a:r>
              <a:rPr lang="tr-TR" dirty="0"/>
              <a:t>Katılımcılar 2 ve 4 hafta sonra tekrar ziyaret edildi ve 3 ay sonra tıbbi kayıtları gözden geçirildi. </a:t>
            </a:r>
          </a:p>
          <a:p>
            <a:r>
              <a:rPr lang="tr-TR" dirty="0"/>
              <a:t>Bu noktada, katılımcıların ebeveynlerinden bir e posta anketi doldurmaları istenildi.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0478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Veri koleksiyonu</a:t>
            </a:r>
          </a:p>
          <a:p>
            <a:r>
              <a:rPr lang="tr-TR" dirty="0" err="1"/>
              <a:t>Primer</a:t>
            </a:r>
            <a:r>
              <a:rPr lang="tr-TR" dirty="0"/>
              <a:t> sonuç 2 haftada Hasta Odaklı Egzama Ölçümü (POEM) skoru idi.</a:t>
            </a:r>
          </a:p>
          <a:p>
            <a:r>
              <a:rPr lang="tr-TR" dirty="0"/>
              <a:t>POEM sübjektif egzama şiddetini bir önceki haftaya göre ölçer. </a:t>
            </a:r>
          </a:p>
          <a:p>
            <a:r>
              <a:rPr lang="tr-TR" dirty="0"/>
              <a:t>0 ile 28 arasında bir puan alır ve daha yüksek skorlar daha şiddetli egzama şiddeti gösterir. </a:t>
            </a:r>
          </a:p>
          <a:p>
            <a:r>
              <a:rPr lang="tr-TR" dirty="0"/>
              <a:t>POEM için klinik açıdan minimum önemli fark yaklaşık 3'tür</a:t>
            </a:r>
          </a:p>
        </p:txBody>
      </p:sp>
    </p:spTree>
    <p:extLst>
      <p:ext uri="{BB962C8B-B14F-4D97-AF65-F5344CB8AC3E}">
        <p14:creationId xmlns:p14="http://schemas.microsoft.com/office/powerpoint/2010/main" val="2086200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45D2EF5-DA60-4D8A-80D4-3CA3476FC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CC312E0-3FAA-40A7-BEC1-76154FE33F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16243"/>
            <a:ext cx="6723260" cy="4225513"/>
          </a:xfrm>
          <a:prstGeom prst="rect">
            <a:avLst/>
          </a:prstGeom>
        </p:spPr>
      </p:pic>
      <p:pic>
        <p:nvPicPr>
          <p:cNvPr id="1026" name="Picture 2" descr="Patient Oriented Eczema Measure ile ilgili gÃ¶rsel sonucu">
            <a:extLst>
              <a:ext uri="{FF2B5EF4-FFF2-40B4-BE49-F238E27FC236}">
                <a16:creationId xmlns:a16="http://schemas.microsoft.com/office/drawing/2014/main" id="{744A461F-AA34-40ED-BBFF-8D3227FDD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260" y="257553"/>
            <a:ext cx="5417332" cy="655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551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Veri koleksiyonu</a:t>
            </a:r>
          </a:p>
          <a:p>
            <a:r>
              <a:rPr lang="tr-TR" dirty="0"/>
              <a:t>Egzama cilt, boğaz ve burun </a:t>
            </a:r>
            <a:r>
              <a:rPr lang="tr-TR" dirty="0" err="1"/>
              <a:t>sürüntü</a:t>
            </a:r>
            <a:r>
              <a:rPr lang="tr-TR" dirty="0"/>
              <a:t> örnekleri başlangıçta, 2. haftada ve 3. ayda  alındı.</a:t>
            </a:r>
          </a:p>
          <a:p>
            <a:r>
              <a:rPr lang="tr-TR" dirty="0"/>
              <a:t>Başlangıçtaki örnekler, katılımcıların </a:t>
            </a:r>
            <a:r>
              <a:rPr lang="tr-TR" dirty="0" err="1"/>
              <a:t>ekzematöz</a:t>
            </a:r>
            <a:r>
              <a:rPr lang="tr-TR" dirty="0"/>
              <a:t> cildinde bulunan S. </a:t>
            </a:r>
            <a:r>
              <a:rPr lang="tr-TR" dirty="0" err="1"/>
              <a:t>aureus</a:t>
            </a:r>
            <a:r>
              <a:rPr lang="tr-TR" dirty="0"/>
              <a:t> </a:t>
            </a:r>
            <a:r>
              <a:rPr lang="tr-TR" dirty="0" err="1"/>
              <a:t>prevalansını</a:t>
            </a:r>
            <a:r>
              <a:rPr lang="tr-TR" dirty="0"/>
              <a:t> tanımlamak için kullanıldı.</a:t>
            </a:r>
          </a:p>
          <a:p>
            <a:r>
              <a:rPr lang="tr-TR" dirty="0"/>
              <a:t>S. </a:t>
            </a:r>
            <a:r>
              <a:rPr lang="tr-TR" dirty="0" err="1"/>
              <a:t>aureus</a:t>
            </a:r>
            <a:r>
              <a:rPr lang="tr-TR" dirty="0"/>
              <a:t> ve beta-</a:t>
            </a:r>
            <a:r>
              <a:rPr lang="tr-TR" dirty="0" err="1"/>
              <a:t>hemolitik</a:t>
            </a:r>
            <a:r>
              <a:rPr lang="tr-TR" dirty="0"/>
              <a:t> streptokoklarda </a:t>
            </a:r>
            <a:r>
              <a:rPr lang="tr-TR" dirty="0" err="1"/>
              <a:t>antimikrobiyal</a:t>
            </a:r>
            <a:r>
              <a:rPr lang="tr-TR" dirty="0"/>
              <a:t> direncin tanımlanması için başlangıç ve takip örnekleri kullanıldı.</a:t>
            </a:r>
          </a:p>
          <a:p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323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Analiz</a:t>
            </a:r>
            <a:endParaRPr lang="tr-TR" dirty="0"/>
          </a:p>
          <a:p>
            <a:r>
              <a:rPr lang="el-GR" dirty="0"/>
              <a:t>α = 0.025 </a:t>
            </a:r>
            <a:r>
              <a:rPr lang="tr-TR" dirty="0"/>
              <a:t>ve 90% güç kullanarak tedavi grubu başına 137 katılımcıya ihtiyacın olduğu belirlendi.</a:t>
            </a:r>
          </a:p>
          <a:p>
            <a:r>
              <a:rPr lang="tr-TR" dirty="0"/>
              <a:t>% 20'lik bir kayıp </a:t>
            </a:r>
            <a:r>
              <a:rPr lang="tr-TR" dirty="0" err="1"/>
              <a:t>olucağı</a:t>
            </a:r>
            <a:r>
              <a:rPr lang="tr-TR" dirty="0"/>
              <a:t> göz önünde bulundurularak 411 kişiye ulaşmak için hedef olarak 517 katılımcı belirlendi.</a:t>
            </a:r>
          </a:p>
          <a:p>
            <a:r>
              <a:rPr lang="tr-TR" dirty="0"/>
              <a:t>Nisan 2014'te, ilk 69 katılımcıdan alınan verileri kullanarak örneklem büyüklüğündeki hesaplama tekrar gözden geçirildi ve analiz için gerekli toplam veri  225 olarak belirlendi.</a:t>
            </a:r>
          </a:p>
        </p:txBody>
      </p:sp>
    </p:spTree>
    <p:extLst>
      <p:ext uri="{BB962C8B-B14F-4D97-AF65-F5344CB8AC3E}">
        <p14:creationId xmlns:p14="http://schemas.microsoft.com/office/powerpoint/2010/main" val="2370614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Analiz</a:t>
            </a:r>
            <a:endParaRPr lang="tr-TR" dirty="0"/>
          </a:p>
          <a:p>
            <a:r>
              <a:rPr lang="tr-TR" dirty="0"/>
              <a:t>Öncelikli analizler </a:t>
            </a:r>
            <a:r>
              <a:rPr lang="tr-TR" dirty="0" err="1"/>
              <a:t>anova</a:t>
            </a:r>
            <a:r>
              <a:rPr lang="tr-TR" dirty="0"/>
              <a:t> testi kullanılarak , 2 müdahale grubunun her birinde kontrol edilen 2 haftalık POEM puanları kontrol grubu ile karşılaştırıldı. </a:t>
            </a:r>
          </a:p>
          <a:p>
            <a:r>
              <a:rPr lang="tr-TR" dirty="0"/>
              <a:t>Her grup için ortalama günlük semptom skor </a:t>
            </a:r>
            <a:r>
              <a:rPr lang="tr-TR" dirty="0" err="1"/>
              <a:t>grafisi</a:t>
            </a:r>
            <a:r>
              <a:rPr lang="tr-TR" dirty="0"/>
              <a:t> çizildi ve analizler eğri altındaki alandan yararlanılarak karşılaştırıldı. </a:t>
            </a:r>
          </a:p>
        </p:txBody>
      </p:sp>
    </p:spTree>
    <p:extLst>
      <p:ext uri="{BB962C8B-B14F-4D97-AF65-F5344CB8AC3E}">
        <p14:creationId xmlns:p14="http://schemas.microsoft.com/office/powerpoint/2010/main" val="3851898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Analiz</a:t>
            </a:r>
            <a:endParaRPr lang="tr-TR" dirty="0"/>
          </a:p>
          <a:p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kortikosteroidler</a:t>
            </a:r>
            <a:r>
              <a:rPr lang="tr-TR" dirty="0"/>
              <a:t>, British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Formulary</a:t>
            </a:r>
            <a:r>
              <a:rPr lang="tr-TR" dirty="0"/>
              <a:t> sınıflandırması kullanılarak hafif, orta, güçlü veya çok güçlü olarak sınıflandırıldı. </a:t>
            </a:r>
          </a:p>
          <a:p>
            <a:r>
              <a:rPr lang="tr-TR" dirty="0"/>
              <a:t>Eksik veriden kaynaklanan potansiyel bilgi sapmasını değerlendirmek için duyarlılık analizleri gerçekleştirildi.</a:t>
            </a:r>
          </a:p>
          <a:p>
            <a:r>
              <a:rPr lang="tr-TR" dirty="0"/>
              <a:t>Analizler SPSS 20 versiyonu (IBM </a:t>
            </a:r>
            <a:r>
              <a:rPr lang="tr-TR" dirty="0" err="1"/>
              <a:t>Corp</a:t>
            </a:r>
            <a:r>
              <a:rPr lang="tr-TR" dirty="0"/>
              <a:t>) kullanılarak yapıldı. Çalışma, Ulusal Araştırma Etik Servisi Güney Galler Etik Komitesi (Referans: 12 / WA / 0180) tarafından onaylandı. </a:t>
            </a:r>
          </a:p>
        </p:txBody>
      </p:sp>
    </p:spTree>
    <p:extLst>
      <p:ext uri="{BB962C8B-B14F-4D97-AF65-F5344CB8AC3E}">
        <p14:creationId xmlns:p14="http://schemas.microsoft.com/office/powerpoint/2010/main" val="205000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C3A09A-1EFA-41CD-8CF8-E187D973F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67ED42-4C7B-4105-BEA1-8FC379539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Egzama Amerika Birleşik Devletleri ve Birleşik </a:t>
            </a:r>
            <a:r>
              <a:rPr lang="tr-TR" dirty="0" err="1"/>
              <a:t>Krallık’ta</a:t>
            </a:r>
            <a:r>
              <a:rPr lang="tr-TR" dirty="0"/>
              <a:t> neredeyse her 5 kişiden birini etkiler ve yaşam kalitesini önemli ölçüde azaltır.</a:t>
            </a:r>
          </a:p>
          <a:p>
            <a:pPr algn="just"/>
            <a:r>
              <a:rPr lang="tr-TR" dirty="0"/>
              <a:t>Bu durum alevlenmeler ve </a:t>
            </a:r>
            <a:r>
              <a:rPr lang="tr-TR" dirty="0" err="1"/>
              <a:t>remisyonlarla</a:t>
            </a:r>
            <a:r>
              <a:rPr lang="tr-TR" dirty="0"/>
              <a:t> karakterizedir. Ancak, alevlenmelerin nedeni belirsizliğini korumaktadır.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3891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113 katılımcı </a:t>
            </a:r>
            <a:r>
              <a:rPr lang="tr-TR" dirty="0" err="1"/>
              <a:t>randomize</a:t>
            </a:r>
            <a:r>
              <a:rPr lang="tr-TR" dirty="0"/>
              <a:t> edildi. (hedef örnek büyüklüğünden daha azdı.)</a:t>
            </a:r>
          </a:p>
          <a:p>
            <a:r>
              <a:rPr lang="tr-TR" dirty="0"/>
              <a:t>Üç katılımcının penisilin alerjisi vardı, ancak hiçbiri oral antibiyotik grubuna </a:t>
            </a:r>
            <a:r>
              <a:rPr lang="tr-TR" dirty="0" err="1"/>
              <a:t>randomize</a:t>
            </a:r>
            <a:r>
              <a:rPr lang="tr-TR" dirty="0"/>
              <a:t> edilmedi, bu nedenle hiçbir katılımcıya oral </a:t>
            </a:r>
            <a:r>
              <a:rPr lang="tr-TR" dirty="0" err="1"/>
              <a:t>eritromisin</a:t>
            </a:r>
            <a:r>
              <a:rPr lang="tr-TR" dirty="0"/>
              <a:t> verilmedi. </a:t>
            </a:r>
          </a:p>
          <a:p>
            <a:r>
              <a:rPr lang="tr-TR" dirty="0"/>
              <a:t>3 grubun başlangıç özelliklerinde anlamlı fark yoktu. </a:t>
            </a:r>
          </a:p>
        </p:txBody>
      </p:sp>
    </p:spTree>
    <p:extLst>
      <p:ext uri="{BB962C8B-B14F-4D97-AF65-F5344CB8AC3E}">
        <p14:creationId xmlns:p14="http://schemas.microsoft.com/office/powerpoint/2010/main" val="571578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421124A-EC3A-48B2-9AEF-AF32D4DEC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B03B1A68-22CA-4F01-BB0F-49CB419495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5398" y="-34692"/>
            <a:ext cx="4389119" cy="680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7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Katılımcıların % 90'ından fazlasında </a:t>
            </a:r>
            <a:r>
              <a:rPr lang="tr-TR" dirty="0" err="1"/>
              <a:t>klinisyeni</a:t>
            </a:r>
            <a:r>
              <a:rPr lang="tr-TR" dirty="0"/>
              <a:t> tarafından kaydedilen 1 veya daha fazla klasik enfeksiyon belirtisi mevcuttu.</a:t>
            </a:r>
          </a:p>
          <a:p>
            <a:r>
              <a:rPr lang="tr-TR" dirty="0"/>
              <a:t>Katılımcıların % 70'inde ise bir deri örneğinden izole edilen S. </a:t>
            </a:r>
            <a:r>
              <a:rPr lang="tr-TR" dirty="0" err="1"/>
              <a:t>aureus</a:t>
            </a:r>
            <a:r>
              <a:rPr lang="tr-TR" dirty="0"/>
              <a:t> vardı.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4756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 değerlendirmelerinde (n = 100) </a:t>
            </a:r>
          </a:p>
          <a:p>
            <a:pPr lvl="1"/>
            <a:r>
              <a:rPr lang="tr-TR" dirty="0"/>
              <a:t>% 53.0 </a:t>
            </a:r>
            <a:r>
              <a:rPr lang="tr-TR" dirty="0" err="1"/>
              <a:t>eritem</a:t>
            </a:r>
            <a:r>
              <a:rPr lang="tr-TR" dirty="0"/>
              <a:t>, </a:t>
            </a:r>
          </a:p>
          <a:p>
            <a:pPr lvl="1"/>
            <a:r>
              <a:rPr lang="tr-TR" dirty="0"/>
              <a:t>% 30.0 orta veya şiddetli kabuklanma,</a:t>
            </a:r>
          </a:p>
          <a:p>
            <a:pPr lvl="1"/>
            <a:r>
              <a:rPr lang="tr-TR" dirty="0"/>
              <a:t>% 10.1 </a:t>
            </a:r>
            <a:r>
              <a:rPr lang="tr-TR" dirty="0" err="1"/>
              <a:t>iltihab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% 6.8 püstül saptandı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32101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POEM skorları başlangıçta 3 grupta benzerdi ve 3 grubun hepsinde 2 haftada azaldı (düzeldi) (Tablo 2). </a:t>
            </a:r>
          </a:p>
          <a:p>
            <a:r>
              <a:rPr lang="tr-TR" dirty="0"/>
              <a:t>2 hafta sonra Kontrol grubuyla karşılaştırıldığında 2 müdahale grubunda da POEM skorları arasında anlamlı fark bulunmadı.</a:t>
            </a:r>
          </a:p>
          <a:p>
            <a:r>
              <a:rPr lang="tr-TR" dirty="0"/>
              <a:t>4. hafta ve 3. ay POEM skorları ve diğer </a:t>
            </a:r>
            <a:r>
              <a:rPr lang="tr-TR" dirty="0" err="1"/>
              <a:t>sekonder</a:t>
            </a:r>
            <a:r>
              <a:rPr lang="tr-TR" dirty="0"/>
              <a:t> sonuçlar, oral ve </a:t>
            </a:r>
            <a:r>
              <a:rPr lang="tr-TR" dirty="0" err="1"/>
              <a:t>topikal</a:t>
            </a:r>
            <a:r>
              <a:rPr lang="tr-TR" dirty="0"/>
              <a:t> antibiyotiklerden hiç veya çok az klinik yarar sağlandığını göstermiştir.</a:t>
            </a:r>
          </a:p>
        </p:txBody>
      </p:sp>
    </p:spTree>
    <p:extLst>
      <p:ext uri="{BB962C8B-B14F-4D97-AF65-F5344CB8AC3E}">
        <p14:creationId xmlns:p14="http://schemas.microsoft.com/office/powerpoint/2010/main" val="19975363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6B23E6-0CFC-46B5-B12E-733A6448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E2714725-1A51-40D3-AF4E-1467D268C5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69796"/>
            <a:ext cx="8382489" cy="295084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896DC2EB-7D2E-4552-BB7F-89C67DE58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4489" y="2169796"/>
            <a:ext cx="3951792" cy="295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9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Toplam günlük semptom skorları ilk hafta boyunca azaldı ve daha sonra nispeten stabil kaldı</a:t>
            </a:r>
          </a:p>
          <a:p>
            <a:r>
              <a:rPr lang="tr-TR" dirty="0"/>
              <a:t>3 grubun semptom skorları arasında anlamlı fark yoktu. </a:t>
            </a:r>
          </a:p>
          <a:p>
            <a:r>
              <a:rPr lang="tr-TR" dirty="0"/>
              <a:t>Gruplar arasında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kortikosteroidlerin</a:t>
            </a:r>
            <a:r>
              <a:rPr lang="tr-TR" dirty="0"/>
              <a:t> kullanımı açısından anlamlı fark yoktu. </a:t>
            </a:r>
          </a:p>
        </p:txBody>
      </p:sp>
    </p:spTree>
    <p:extLst>
      <p:ext uri="{BB962C8B-B14F-4D97-AF65-F5344CB8AC3E}">
        <p14:creationId xmlns:p14="http://schemas.microsoft.com/office/powerpoint/2010/main" val="252413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88151D-CA59-4B0E-95B0-D6CBF4693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1C27EACC-803F-47EE-AF81-AA7D7D872C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9089" y="2236108"/>
            <a:ext cx="10353821" cy="270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73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İlaç kullanımı veya eksik veri için yapılan düzeltmeler sonuçları etkilemedi.</a:t>
            </a:r>
          </a:p>
          <a:p>
            <a:r>
              <a:rPr lang="tr-TR" dirty="0"/>
              <a:t>Başlangıçta hastaların yüzde yetmişinde </a:t>
            </a:r>
            <a:r>
              <a:rPr lang="tr-TR" dirty="0" err="1"/>
              <a:t>ekzematöz</a:t>
            </a:r>
            <a:r>
              <a:rPr lang="tr-TR" dirty="0"/>
              <a:t> deriden kültürlenmiş S. </a:t>
            </a:r>
            <a:r>
              <a:rPr lang="tr-TR" dirty="0" err="1"/>
              <a:t>aureus</a:t>
            </a:r>
            <a:r>
              <a:rPr lang="tr-TR" dirty="0"/>
              <a:t> vardı; Yüzde 2. hafta ve 3. ayda sırasıyla % 44 ve % 36'ya düştü, gruplar arasında anlamlı fark yoktu.</a:t>
            </a:r>
          </a:p>
        </p:txBody>
      </p:sp>
    </p:spTree>
    <p:extLst>
      <p:ext uri="{BB962C8B-B14F-4D97-AF65-F5344CB8AC3E}">
        <p14:creationId xmlns:p14="http://schemas.microsoft.com/office/powerpoint/2010/main" val="3643397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Hiçbir ciddi yan etki bildirilmedi. </a:t>
            </a:r>
          </a:p>
          <a:p>
            <a:r>
              <a:rPr lang="tr-TR" dirty="0"/>
              <a:t>Yeni döküntü, ishal ve kusma en sık görülen </a:t>
            </a:r>
            <a:r>
              <a:rPr lang="tr-TR" dirty="0" err="1"/>
              <a:t>advers</a:t>
            </a:r>
            <a:r>
              <a:rPr lang="tr-TR" dirty="0"/>
              <a:t> olaylardı, sırasıyla % 17.5, % 15.5 ve % 12.4 olarak saptandı. Tedavi </a:t>
            </a:r>
            <a:r>
              <a:rPr lang="tr-TR" dirty="0" err="1"/>
              <a:t>grubları</a:t>
            </a:r>
            <a:r>
              <a:rPr lang="tr-TR" dirty="0"/>
              <a:t> arasında dikkate değer fark yoktu.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211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C3A09A-1EFA-41CD-8CF8-E187D973F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67ED42-4C7B-4105-BEA1-8FC379539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Egzama alevlenmelerinin birinci basamakta nasıl yönetildiği konusunda yayınlanmış bir veri yoktur, ancak % 40'ının </a:t>
            </a:r>
            <a:r>
              <a:rPr lang="tr-TR" dirty="0" err="1"/>
              <a:t>topikal</a:t>
            </a:r>
            <a:r>
              <a:rPr lang="tr-TR" dirty="0"/>
              <a:t> antibiyotiklerle tedavi edildiği tahmin edilmektedir. </a:t>
            </a:r>
          </a:p>
          <a:p>
            <a:r>
              <a:rPr lang="tr-TR" dirty="0" err="1"/>
              <a:t>Antibiotiklerin</a:t>
            </a:r>
            <a:r>
              <a:rPr lang="tr-TR" dirty="0"/>
              <a:t> yaygın kullanımı </a:t>
            </a:r>
            <a:r>
              <a:rPr lang="tr-TR" dirty="0" err="1"/>
              <a:t>antimikrobiyal</a:t>
            </a:r>
            <a:r>
              <a:rPr lang="tr-TR" dirty="0"/>
              <a:t> direncin gelişmesine önemli ölçüde katkıda bulunur.</a:t>
            </a:r>
          </a:p>
        </p:txBody>
      </p:sp>
    </p:spTree>
    <p:extLst>
      <p:ext uri="{BB962C8B-B14F-4D97-AF65-F5344CB8AC3E}">
        <p14:creationId xmlns:p14="http://schemas.microsoft.com/office/powerpoint/2010/main" val="1913965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çalışmada, klinik olarak </a:t>
            </a:r>
            <a:r>
              <a:rPr lang="tr-TR" dirty="0" err="1"/>
              <a:t>enfekte</a:t>
            </a:r>
            <a:r>
              <a:rPr lang="tr-TR" dirty="0"/>
              <a:t> olmuş egzama alevlenmeleri olan çocuklarda birinci basamakta hafif ve orta şiddette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</a:t>
            </a:r>
            <a:r>
              <a:rPr lang="tr-TR" dirty="0"/>
              <a:t> kullanımı ile hızlı bir iyileşme görülmüştür.</a:t>
            </a:r>
          </a:p>
          <a:p>
            <a:pPr algn="just"/>
            <a:r>
              <a:rPr lang="tr-TR" dirty="0" err="1"/>
              <a:t>Kortikosteroid</a:t>
            </a:r>
            <a:r>
              <a:rPr lang="tr-TR" dirty="0"/>
              <a:t> kullanıma ek oral veya </a:t>
            </a:r>
            <a:r>
              <a:rPr lang="tr-TR" dirty="0" err="1"/>
              <a:t>topikal</a:t>
            </a:r>
            <a:r>
              <a:rPr lang="tr-TR" dirty="0"/>
              <a:t> antibiyotiklerin ilavesinden ek fayda </a:t>
            </a:r>
            <a:r>
              <a:rPr lang="tr-TR" dirty="0" err="1"/>
              <a:t>sağlanılamamıştır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1315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 hedef katılımcı </a:t>
            </a:r>
            <a:r>
              <a:rPr lang="tr-TR" dirty="0" err="1"/>
              <a:t>saytısına</a:t>
            </a:r>
            <a:r>
              <a:rPr lang="tr-TR" dirty="0"/>
              <a:t> </a:t>
            </a:r>
            <a:r>
              <a:rPr lang="tr-TR" dirty="0" err="1"/>
              <a:t>ulaşamadı.her</a:t>
            </a:r>
            <a:r>
              <a:rPr lang="tr-TR" dirty="0"/>
              <a:t> iki grubun tedavi edici güven aralığı alt bandı (–1.4 ve –1.6) POEM için yayınlanan minimal klinik önemli </a:t>
            </a:r>
            <a:r>
              <a:rPr lang="tr-TR" dirty="0" err="1"/>
              <a:t>farkdan</a:t>
            </a:r>
            <a:r>
              <a:rPr lang="tr-TR" dirty="0"/>
              <a:t> daha düşüktü</a:t>
            </a:r>
          </a:p>
          <a:p>
            <a:r>
              <a:rPr lang="en-US" dirty="0"/>
              <a:t>Bu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şansa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örnek</a:t>
            </a:r>
            <a:r>
              <a:rPr lang="en-US" dirty="0"/>
              <a:t> </a:t>
            </a:r>
            <a:r>
              <a:rPr lang="en-US" dirty="0" err="1"/>
              <a:t>büyüklüğüne</a:t>
            </a:r>
            <a:r>
              <a:rPr lang="en-US" dirty="0"/>
              <a:t> </a:t>
            </a:r>
            <a:r>
              <a:rPr lang="en-US" dirty="0" err="1"/>
              <a:t>ulaşılmış</a:t>
            </a:r>
            <a:r>
              <a:rPr lang="en-US" dirty="0"/>
              <a:t> </a:t>
            </a:r>
            <a:r>
              <a:rPr lang="en-US" dirty="0" err="1"/>
              <a:t>olsa</a:t>
            </a:r>
            <a:r>
              <a:rPr lang="en-US" dirty="0"/>
              <a:t> bile </a:t>
            </a:r>
            <a:r>
              <a:rPr lang="en-US" dirty="0" err="1"/>
              <a:t>antibiyotiklerin</a:t>
            </a:r>
            <a:r>
              <a:rPr lang="en-US" dirty="0"/>
              <a:t> </a:t>
            </a:r>
            <a:r>
              <a:rPr lang="en-US" dirty="0" err="1"/>
              <a:t>anlamlı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fayda</a:t>
            </a:r>
            <a:r>
              <a:rPr lang="en-US" dirty="0"/>
              <a:t> </a:t>
            </a:r>
            <a:r>
              <a:rPr lang="en-US" dirty="0" err="1"/>
              <a:t>sağlamadığı</a:t>
            </a:r>
            <a:r>
              <a:rPr lang="en-US" dirty="0"/>
              <a:t> </a:t>
            </a:r>
            <a:r>
              <a:rPr lang="en-US" dirty="0" err="1"/>
              <a:t>sonucunun</a:t>
            </a:r>
            <a:r>
              <a:rPr lang="en-US" dirty="0"/>
              <a:t> </a:t>
            </a:r>
            <a:r>
              <a:rPr lang="en-US" dirty="0" err="1"/>
              <a:t>değişmesi</a:t>
            </a:r>
            <a:r>
              <a:rPr lang="en-US" dirty="0"/>
              <a:t> </a:t>
            </a:r>
            <a:r>
              <a:rPr lang="en-US" dirty="0" err="1"/>
              <a:t>olası</a:t>
            </a:r>
            <a:r>
              <a:rPr lang="en-US" dirty="0"/>
              <a:t> </a:t>
            </a:r>
            <a:r>
              <a:rPr lang="en-US" dirty="0" err="1"/>
              <a:t>görünmemektedir</a:t>
            </a:r>
            <a:r>
              <a:rPr lang="en-US" dirty="0"/>
              <a:t>.</a:t>
            </a:r>
            <a:endParaRPr lang="tr-TR" dirty="0"/>
          </a:p>
          <a:p>
            <a:r>
              <a:rPr lang="tr-TR" dirty="0"/>
              <a:t>İkincil analizlerin hepsi tutarlı ve aynı yönde olup, sıfır içeren küçük etki büyüklükleri ve güven aralıkları göstermiştir.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17710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Güç ve sınırlamalar</a:t>
            </a:r>
            <a:endParaRPr lang="tr-TR" dirty="0"/>
          </a:p>
          <a:p>
            <a:r>
              <a:rPr lang="tr-TR" dirty="0"/>
              <a:t>Çocuklarda klinik olarak </a:t>
            </a:r>
            <a:r>
              <a:rPr lang="tr-TR" dirty="0" err="1"/>
              <a:t>enfekte</a:t>
            </a:r>
            <a:r>
              <a:rPr lang="tr-TR" dirty="0"/>
              <a:t> egzama  </a:t>
            </a:r>
            <a:r>
              <a:rPr lang="tr-TR" dirty="0" err="1"/>
              <a:t>tedavisininde</a:t>
            </a:r>
            <a:r>
              <a:rPr lang="tr-TR" dirty="0"/>
              <a:t>  oral ve </a:t>
            </a:r>
            <a:r>
              <a:rPr lang="tr-TR" dirty="0" err="1"/>
              <a:t>topikal</a:t>
            </a:r>
            <a:r>
              <a:rPr lang="tr-TR" dirty="0"/>
              <a:t> antibiyotik etkisini değerlendirmek için yapılmış en büyük çalışma olması,</a:t>
            </a:r>
          </a:p>
          <a:p>
            <a:r>
              <a:rPr lang="tr-TR" dirty="0"/>
              <a:t>Ayaktan bakımda </a:t>
            </a:r>
            <a:r>
              <a:rPr lang="tr-TR" dirty="0" err="1"/>
              <a:t>egzema</a:t>
            </a:r>
            <a:r>
              <a:rPr lang="tr-TR" dirty="0"/>
              <a:t> alevlenmeleri olan çocukların çoğunun tedavi edildiği tek çalışma olması,</a:t>
            </a:r>
          </a:p>
          <a:p>
            <a:r>
              <a:rPr lang="tr-TR" dirty="0" err="1"/>
              <a:t>Randomizasyonun</a:t>
            </a:r>
            <a:r>
              <a:rPr lang="tr-TR" dirty="0"/>
              <a:t> bağımsız olarak gerçekleştirilmesi, eşleştirilmiş </a:t>
            </a:r>
            <a:r>
              <a:rPr lang="tr-TR" dirty="0" err="1"/>
              <a:t>plaseboların</a:t>
            </a:r>
            <a:r>
              <a:rPr lang="tr-TR" dirty="0"/>
              <a:t> kullanılması ve paylaştırmada herhangi bir ihlalin olmaması çalışmanın güçlü yönleridir.</a:t>
            </a:r>
          </a:p>
        </p:txBody>
      </p:sp>
    </p:spTree>
    <p:extLst>
      <p:ext uri="{BB962C8B-B14F-4D97-AF65-F5344CB8AC3E}">
        <p14:creationId xmlns:p14="http://schemas.microsoft.com/office/powerpoint/2010/main" val="36606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Güç ve sınırlamalar</a:t>
            </a:r>
            <a:endParaRPr lang="tr-TR" dirty="0"/>
          </a:p>
          <a:p>
            <a:r>
              <a:rPr lang="tr-TR" dirty="0"/>
              <a:t>Başlangıçta ve takipte </a:t>
            </a:r>
            <a:r>
              <a:rPr lang="tr-TR" dirty="0" err="1"/>
              <a:t>subjektif</a:t>
            </a:r>
            <a:r>
              <a:rPr lang="tr-TR" dirty="0"/>
              <a:t> ve objektif egzama şiddetini değerlendirmek için onaylanmış formlar kullanılmıştır. </a:t>
            </a:r>
          </a:p>
          <a:p>
            <a:r>
              <a:rPr lang="tr-TR" dirty="0"/>
              <a:t>Yüksek takip oranları sağlandı ve birincil analiz amacı tedavi etme niyetindeydi. </a:t>
            </a:r>
          </a:p>
          <a:p>
            <a:r>
              <a:rPr lang="tr-TR" dirty="0"/>
              <a:t>Daha uzun süreli izlem analizi ve eksik verilerin kontrol edilmesi için yapılan analizlerde, ne </a:t>
            </a:r>
            <a:r>
              <a:rPr lang="tr-TR" dirty="0" err="1"/>
              <a:t>topikal</a:t>
            </a:r>
            <a:r>
              <a:rPr lang="tr-TR" dirty="0"/>
              <a:t> ne de oral antibiyotiklerin klinik açıdan önemli bir fayda sağlamaması ana bulgularla tutarlıydı.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58517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Güç ve sınırlamalar</a:t>
            </a:r>
            <a:endParaRPr lang="tr-TR" dirty="0"/>
          </a:p>
          <a:p>
            <a:r>
              <a:rPr lang="tr-TR" dirty="0" err="1"/>
              <a:t>Enfekte</a:t>
            </a:r>
            <a:r>
              <a:rPr lang="tr-TR" dirty="0"/>
              <a:t> </a:t>
            </a:r>
            <a:r>
              <a:rPr lang="tr-TR" dirty="0" err="1"/>
              <a:t>ekzamanın</a:t>
            </a:r>
            <a:r>
              <a:rPr lang="tr-TR" dirty="0"/>
              <a:t> standart bir tanımı yoktur, bu nedenle enfeksiyonun klinik şüphesine dayalı katılım kriterleri kullanıldı.</a:t>
            </a:r>
          </a:p>
          <a:p>
            <a:r>
              <a:rPr lang="tr-TR" dirty="0"/>
              <a:t>Dahil edilen katılımcılar, egzamalarında belirgin başlangıç noktası  olan POEM puanlarının diğer ayaktan bakım çalışmalarında bulunanlara göre daha yüksek olduğunu (sırasıyla </a:t>
            </a:r>
            <a:r>
              <a:rPr lang="tr-TR" dirty="0" err="1"/>
              <a:t>COMET’te</a:t>
            </a:r>
            <a:r>
              <a:rPr lang="tr-TR" dirty="0"/>
              <a:t> ve </a:t>
            </a:r>
            <a:r>
              <a:rPr lang="tr-TR" dirty="0" err="1"/>
              <a:t>BATHE’de</a:t>
            </a:r>
            <a:r>
              <a:rPr lang="tr-TR" dirty="0"/>
              <a:t> 8.9 ve 9.8) işaret ettiler.</a:t>
            </a:r>
          </a:p>
          <a:p>
            <a:r>
              <a:rPr lang="tr-TR" dirty="0"/>
              <a:t>Tüm gruplarda takip süresi boyunca şiddet skorlarında anlamlı bir iyileşme vardı.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56352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Güçlü ve sınırlamalar</a:t>
            </a:r>
            <a:endParaRPr lang="tr-TR" dirty="0"/>
          </a:p>
          <a:p>
            <a:r>
              <a:rPr lang="tr-TR" dirty="0"/>
              <a:t>Katılımcıların % 90'dan fazlasında 1 veya daha fazla klasik enfeksiyon belirtisi vardı ve % 70'inden S. </a:t>
            </a:r>
            <a:r>
              <a:rPr lang="tr-TR" dirty="0" err="1"/>
              <a:t>Aureus</a:t>
            </a:r>
            <a:r>
              <a:rPr lang="tr-TR" dirty="0"/>
              <a:t> izole edildi. </a:t>
            </a:r>
          </a:p>
          <a:p>
            <a:r>
              <a:rPr lang="tr-TR" dirty="0"/>
              <a:t>Bununla birlikte, üçte birinden daha azında orta ila şiddetli kabuklanma vardı ve sadece %10’unda orta ve şiddetli </a:t>
            </a:r>
            <a:r>
              <a:rPr lang="tr-TR" dirty="0" err="1"/>
              <a:t>iltihab</a:t>
            </a:r>
            <a:r>
              <a:rPr lang="tr-TR" dirty="0"/>
              <a:t> vardı, bu nedenle tüm katılımcıların enfeksiyon geçirmemiş olması olası idi.</a:t>
            </a:r>
          </a:p>
        </p:txBody>
      </p:sp>
    </p:spTree>
    <p:extLst>
      <p:ext uri="{BB962C8B-B14F-4D97-AF65-F5344CB8AC3E}">
        <p14:creationId xmlns:p14="http://schemas.microsoft.com/office/powerpoint/2010/main" val="21460994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Diğer Çalışmalar ile Karşılaştırma</a:t>
            </a:r>
          </a:p>
          <a:p>
            <a:r>
              <a:rPr lang="tr-TR" dirty="0"/>
              <a:t>Klinik olarak </a:t>
            </a:r>
            <a:r>
              <a:rPr lang="tr-TR" dirty="0" err="1"/>
              <a:t>enfekte</a:t>
            </a:r>
            <a:r>
              <a:rPr lang="tr-TR" dirty="0"/>
              <a:t> olmuş egzamaya sahip çocuklarda bir antibiyotiğin etkisini değerlendiren bir önceki çalışma sadece 33 çocuğu içermiştir ve </a:t>
            </a:r>
            <a:r>
              <a:rPr lang="tr-TR" dirty="0" err="1"/>
              <a:t>sefadroksile</a:t>
            </a:r>
            <a:r>
              <a:rPr lang="tr-TR" dirty="0"/>
              <a:t> </a:t>
            </a:r>
            <a:r>
              <a:rPr lang="tr-TR" dirty="0" err="1"/>
              <a:t>randomize</a:t>
            </a:r>
            <a:r>
              <a:rPr lang="tr-TR" dirty="0"/>
              <a:t> edilenler ile </a:t>
            </a:r>
            <a:r>
              <a:rPr lang="tr-TR" dirty="0" err="1"/>
              <a:t>plaseboya</a:t>
            </a:r>
            <a:r>
              <a:rPr lang="tr-TR" dirty="0"/>
              <a:t> </a:t>
            </a:r>
            <a:r>
              <a:rPr lang="tr-TR" dirty="0" err="1"/>
              <a:t>randomize</a:t>
            </a:r>
            <a:r>
              <a:rPr lang="tr-TR" dirty="0"/>
              <a:t> edilenler arasında hiçbir fark bulamamıştır. </a:t>
            </a:r>
          </a:p>
        </p:txBody>
      </p:sp>
    </p:spTree>
    <p:extLst>
      <p:ext uri="{BB962C8B-B14F-4D97-AF65-F5344CB8AC3E}">
        <p14:creationId xmlns:p14="http://schemas.microsoft.com/office/powerpoint/2010/main" val="1250785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Diğer Çalışmalar ile Karşılaştırma</a:t>
            </a:r>
            <a:endParaRPr lang="tr-TR" dirty="0"/>
          </a:p>
          <a:p>
            <a:r>
              <a:rPr lang="tr-TR" dirty="0"/>
              <a:t>Diğer iki çalışma, klinik olarak </a:t>
            </a:r>
            <a:r>
              <a:rPr lang="tr-TR" dirty="0" err="1"/>
              <a:t>enfekte</a:t>
            </a:r>
            <a:r>
              <a:rPr lang="tr-TR" dirty="0"/>
              <a:t> egzama olan çocuklarda ve yetişkinlerde </a:t>
            </a:r>
            <a:r>
              <a:rPr lang="tr-TR" dirty="0" err="1"/>
              <a:t>topikal</a:t>
            </a:r>
            <a:r>
              <a:rPr lang="tr-TR" dirty="0"/>
              <a:t> antibiyotiklerin etkilerini incelemiştir.</a:t>
            </a:r>
          </a:p>
          <a:p>
            <a:r>
              <a:rPr lang="tr-TR" dirty="0"/>
              <a:t>Her ikisi de her bir bileşene kıyasla kombine antibiyotik / </a:t>
            </a:r>
            <a:r>
              <a:rPr lang="tr-TR" dirty="0" err="1"/>
              <a:t>steroid</a:t>
            </a:r>
            <a:r>
              <a:rPr lang="tr-TR" dirty="0"/>
              <a:t> ile tedavi edilenlerde anlamlı olarak daha iyi takip skorları bildirmiştir. </a:t>
            </a:r>
          </a:p>
          <a:p>
            <a:r>
              <a:rPr lang="tr-TR" dirty="0"/>
              <a:t>Bununla birlikte, her iki çalışma da hasta tarafından bildirilmiş veya onaylanmış sonuç ölçütlerini kullanmamıştır</a:t>
            </a:r>
          </a:p>
        </p:txBody>
      </p:sp>
    </p:spTree>
    <p:extLst>
      <p:ext uri="{BB962C8B-B14F-4D97-AF65-F5344CB8AC3E}">
        <p14:creationId xmlns:p14="http://schemas.microsoft.com/office/powerpoint/2010/main" val="24192018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Veriler, klinik olarak </a:t>
            </a:r>
            <a:r>
              <a:rPr lang="tr-TR" dirty="0" err="1"/>
              <a:t>enfekte</a:t>
            </a:r>
            <a:r>
              <a:rPr lang="tr-TR" dirty="0"/>
              <a:t> olmuş egzama olan tüm çocukların antibiyotiklerle tedavi edilmemesi gerektiğini gösteren güçlü kanıtlar sunmaktadır. </a:t>
            </a:r>
          </a:p>
          <a:p>
            <a:r>
              <a:rPr lang="tr-TR" dirty="0"/>
              <a:t>Bununla birlikte, potansiyel olarak uygun çalışma konularının sadece küçük bir kısmını ele alındı ve ciddi enfeksiyonu olan hastalar dışlandı.</a:t>
            </a:r>
          </a:p>
        </p:txBody>
      </p:sp>
    </p:spTree>
    <p:extLst>
      <p:ext uri="{BB962C8B-B14F-4D97-AF65-F5344CB8AC3E}">
        <p14:creationId xmlns:p14="http://schemas.microsoft.com/office/powerpoint/2010/main" val="6261491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 özelliklerinin tablosu, çalışmanın nispeten hafif bir enfeksiyon belirtisine sahip katılımcılardan oluştuğunu düşündürmektedir, bu nedenle sonuçlar klinik olarak </a:t>
            </a:r>
            <a:r>
              <a:rPr lang="tr-TR" dirty="0" err="1"/>
              <a:t>enfekte</a:t>
            </a:r>
            <a:r>
              <a:rPr lang="tr-TR" dirty="0"/>
              <a:t> olmuş egzama olan tüm çocuklara </a:t>
            </a:r>
            <a:r>
              <a:rPr lang="tr-TR" dirty="0" err="1"/>
              <a:t>genellenebilir</a:t>
            </a:r>
            <a:r>
              <a:rPr lang="tr-TR" dirty="0"/>
              <a:t> olmayabilir. </a:t>
            </a:r>
          </a:p>
        </p:txBody>
      </p:sp>
    </p:spTree>
    <p:extLst>
      <p:ext uri="{BB962C8B-B14F-4D97-AF65-F5344CB8AC3E}">
        <p14:creationId xmlns:p14="http://schemas.microsoft.com/office/powerpoint/2010/main" val="1391641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C3A09A-1EFA-41CD-8CF8-E187D973F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67ED42-4C7B-4105-BEA1-8FC379539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Egzaması olan hastaların yaklaşık % 70'inde lezyonlu deriden </a:t>
            </a:r>
            <a:r>
              <a:rPr lang="tr-TR" dirty="0" err="1"/>
              <a:t>Staphylococcus</a:t>
            </a:r>
            <a:r>
              <a:rPr lang="tr-TR" dirty="0"/>
              <a:t> </a:t>
            </a:r>
            <a:r>
              <a:rPr lang="tr-TR" dirty="0" err="1"/>
              <a:t>aureus</a:t>
            </a:r>
            <a:r>
              <a:rPr lang="tr-TR" dirty="0"/>
              <a:t> (S. </a:t>
            </a:r>
            <a:r>
              <a:rPr lang="tr-TR" dirty="0" err="1"/>
              <a:t>aureus</a:t>
            </a:r>
            <a:r>
              <a:rPr lang="tr-TR" dirty="0"/>
              <a:t>), izole edilebilir.</a:t>
            </a:r>
          </a:p>
          <a:p>
            <a:pPr algn="just"/>
            <a:r>
              <a:rPr lang="tr-TR" dirty="0"/>
              <a:t>Egzama ve S. </a:t>
            </a:r>
            <a:r>
              <a:rPr lang="tr-TR" dirty="0" err="1"/>
              <a:t>aureus'un</a:t>
            </a:r>
            <a:r>
              <a:rPr lang="tr-TR" dirty="0"/>
              <a:t> varlığı arasında açık bir ilişki olmasına rağmen, neyin enfeksiyon oluşturduğuna ve antibiyotik tedavilerinin ne derece fayda sağladığına dair belirsizlik mevcuttur.</a:t>
            </a:r>
          </a:p>
          <a:p>
            <a:pPr algn="just"/>
            <a:r>
              <a:rPr lang="tr-TR" dirty="0"/>
              <a:t>Egzamaya yönelik </a:t>
            </a:r>
            <a:r>
              <a:rPr lang="tr-TR" dirty="0" err="1"/>
              <a:t>antimikrobiyal</a:t>
            </a:r>
            <a:r>
              <a:rPr lang="tr-TR" dirty="0"/>
              <a:t> müdahaleler hakkındaki bir </a:t>
            </a:r>
            <a:r>
              <a:rPr lang="tr-TR" dirty="0" err="1"/>
              <a:t>Cochrane</a:t>
            </a:r>
            <a:r>
              <a:rPr lang="tr-TR" dirty="0"/>
              <a:t> derlemesi, ilgili çalışmaların çoğunun küçük ve kalitesiz olduğunu belirtmektedir.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8512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çalışmada bazı hastalar hiç enfeksiyon geçirmemiş olabilir. </a:t>
            </a:r>
          </a:p>
          <a:p>
            <a:pPr algn="just"/>
            <a:r>
              <a:rPr lang="tr-TR" dirty="0"/>
              <a:t>Klinik olarak </a:t>
            </a:r>
            <a:r>
              <a:rPr lang="tr-TR" dirty="0" err="1"/>
              <a:t>enfekte</a:t>
            </a:r>
            <a:r>
              <a:rPr lang="tr-TR" dirty="0"/>
              <a:t> olmuş egzamayı daha iyi tanımlamak için daha fazla araştırma yararlı olabilir.</a:t>
            </a:r>
          </a:p>
          <a:p>
            <a:pPr algn="just"/>
            <a:r>
              <a:rPr lang="tr-TR" dirty="0"/>
              <a:t>Ancak bazı durumlarda </a:t>
            </a:r>
            <a:r>
              <a:rPr lang="tr-TR" dirty="0" err="1"/>
              <a:t>enfekte</a:t>
            </a:r>
            <a:r>
              <a:rPr lang="tr-TR" dirty="0"/>
              <a:t> olmuş </a:t>
            </a:r>
            <a:r>
              <a:rPr lang="tr-TR" dirty="0" err="1"/>
              <a:t>egzema</a:t>
            </a:r>
            <a:r>
              <a:rPr lang="tr-TR" dirty="0"/>
              <a:t> olarak tanımlanan bazı hastaların </a:t>
            </a:r>
            <a:r>
              <a:rPr lang="tr-TR" dirty="0" err="1"/>
              <a:t>antimikrobiyal</a:t>
            </a:r>
            <a:r>
              <a:rPr lang="tr-TR" dirty="0"/>
              <a:t> tedaviden fayda görmediği açıktır. </a:t>
            </a:r>
          </a:p>
        </p:txBody>
      </p:sp>
    </p:spTree>
    <p:extLst>
      <p:ext uri="{BB962C8B-B14F-4D97-AF65-F5344CB8AC3E}">
        <p14:creationId xmlns:p14="http://schemas.microsoft.com/office/powerpoint/2010/main" val="20884179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Topikal</a:t>
            </a:r>
            <a:r>
              <a:rPr lang="tr-TR" dirty="0"/>
              <a:t> antibiyotikler, özellikle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</a:t>
            </a:r>
            <a:r>
              <a:rPr lang="tr-TR" dirty="0"/>
              <a:t> içeren kombinasyon ürünlerinde, ayaktan bakımda sıklıkla kullanılır ve bunların kullanımı, direnç, alerji ve cilt hassasiyetini artırabilir. </a:t>
            </a:r>
          </a:p>
        </p:txBody>
      </p:sp>
    </p:spTree>
    <p:extLst>
      <p:ext uri="{BB962C8B-B14F-4D97-AF65-F5344CB8AC3E}">
        <p14:creationId xmlns:p14="http://schemas.microsoft.com/office/powerpoint/2010/main" val="32936047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 üç tedavi grubundaki çocuklar, </a:t>
            </a:r>
            <a:r>
              <a:rPr lang="tr-TR" dirty="0" err="1"/>
              <a:t>randomizasyondan</a:t>
            </a:r>
            <a:r>
              <a:rPr lang="tr-TR" dirty="0"/>
              <a:t> sonraki ilk hafta boyunca egzama ciddiyetinde ciddi iyileşme yaşadılar.</a:t>
            </a:r>
          </a:p>
          <a:p>
            <a:r>
              <a:rPr lang="tr-TR" dirty="0"/>
              <a:t>ilk hafta </a:t>
            </a:r>
            <a:r>
              <a:rPr lang="tr-TR" dirty="0" err="1"/>
              <a:t>semptomatik</a:t>
            </a:r>
            <a:r>
              <a:rPr lang="tr-TR" dirty="0"/>
              <a:t> iyileşmenin meydana gelmesi ve daha sonra seviyelerin düştüğü bulgusu,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kortikosteroidler</a:t>
            </a:r>
            <a:r>
              <a:rPr lang="tr-TR" dirty="0"/>
              <a:t> ve nemlendiriciler ile tedavi edilen klinik olarak </a:t>
            </a:r>
            <a:r>
              <a:rPr lang="tr-TR" dirty="0" err="1"/>
              <a:t>enfekte</a:t>
            </a:r>
            <a:r>
              <a:rPr lang="tr-TR" dirty="0"/>
              <a:t> olmuş egzama alevlenmelerinde, iyileşme hakkında mümkün olan en iyi kanıtı sağlar.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02273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EEF7A3-A001-4FB0-BB34-802255986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F472CD-858E-4937-BB5D-84F1E949E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Egzama alevlenmeleri için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kortikosteroidlerin</a:t>
            </a:r>
            <a:r>
              <a:rPr lang="tr-TR" dirty="0"/>
              <a:t> kullanımı önemli bir kanıt tabanına sahiptir ve katılımcılar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kortikosteroidler</a:t>
            </a:r>
            <a:r>
              <a:rPr lang="tr-TR" dirty="0"/>
              <a:t> ve nemlendirici kullanımı ile iyi iyileşmiştir. </a:t>
            </a:r>
          </a:p>
          <a:p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kortikosteroidlerin</a:t>
            </a:r>
            <a:r>
              <a:rPr lang="tr-TR" dirty="0"/>
              <a:t> ve nemlendirici maddelerin sağlanması (veya kuvvetini arttırmak</a:t>
            </a:r>
            <a:r>
              <a:rPr lang="tr-TR"/>
              <a:t>), klinik olarak daha hafif </a:t>
            </a:r>
            <a:r>
              <a:rPr lang="tr-TR" dirty="0" err="1"/>
              <a:t>enfekte</a:t>
            </a:r>
            <a:r>
              <a:rPr lang="tr-TR" dirty="0"/>
              <a:t> olmuş egzama alevlenmelerinin bakımında ana odak noktası olmalıdır.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0953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C3A09A-1EFA-41CD-8CF8-E187D973F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67ED42-4C7B-4105-BEA1-8FC379539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	Bu çalışma klinik olarak </a:t>
            </a:r>
            <a:r>
              <a:rPr lang="tr-TR" dirty="0" err="1"/>
              <a:t>enfekte</a:t>
            </a:r>
            <a:r>
              <a:rPr lang="tr-TR" dirty="0"/>
              <a:t> egzaması olan çocuklarda,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kortikosteroidlerle</a:t>
            </a:r>
            <a:r>
              <a:rPr lang="tr-TR" dirty="0"/>
              <a:t> standart tedaviye ek olarak oral veya </a:t>
            </a:r>
            <a:r>
              <a:rPr lang="tr-TR" dirty="0" err="1"/>
              <a:t>topikal</a:t>
            </a:r>
            <a:r>
              <a:rPr lang="tr-TR" dirty="0"/>
              <a:t> antibiyotiklerin, </a:t>
            </a:r>
            <a:r>
              <a:rPr lang="tr-TR" dirty="0" err="1"/>
              <a:t>subjektif</a:t>
            </a:r>
            <a:r>
              <a:rPr lang="tr-TR" dirty="0"/>
              <a:t> egzama şiddetini azaltmada </a:t>
            </a:r>
            <a:r>
              <a:rPr lang="tr-TR" dirty="0" err="1"/>
              <a:t>plasebodan</a:t>
            </a:r>
            <a:r>
              <a:rPr lang="tr-TR" dirty="0"/>
              <a:t> daha etkili olup olmadığını değerlendirmek üzere tasarlandı ve egzama alevlenmeleri için devam eden antibiyotik kullanımını sorguladı.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384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en-US" dirty="0"/>
              <a:t>CREAM (Children with Eczema Antibiotic Management study)</a:t>
            </a:r>
            <a:r>
              <a:rPr lang="tr-TR" dirty="0"/>
              <a:t> </a:t>
            </a:r>
          </a:p>
          <a:p>
            <a:r>
              <a:rPr lang="tr-TR" dirty="0"/>
              <a:t>Bu çalışma Birleşik </a:t>
            </a:r>
            <a:r>
              <a:rPr lang="tr-TR" dirty="0" err="1"/>
              <a:t>Krallık'ta</a:t>
            </a:r>
            <a:r>
              <a:rPr lang="tr-TR" dirty="0"/>
              <a:t> ayaktan tedavide; çift kör, bireysel </a:t>
            </a:r>
            <a:r>
              <a:rPr lang="tr-TR" dirty="0" err="1"/>
              <a:t>randomize</a:t>
            </a:r>
            <a:r>
              <a:rPr lang="tr-TR" dirty="0"/>
              <a:t> kontrollü bir çalışma olarak tasarlandı.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031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Katılımcılar</a:t>
            </a:r>
          </a:p>
          <a:p>
            <a:r>
              <a:rPr lang="tr-TR" dirty="0"/>
              <a:t>  	</a:t>
            </a:r>
            <a:r>
              <a:rPr lang="tr-TR" dirty="0" err="1"/>
              <a:t>Klinisyenlerden</a:t>
            </a:r>
            <a:r>
              <a:rPr lang="tr-TR" dirty="0"/>
              <a:t>, </a:t>
            </a:r>
            <a:r>
              <a:rPr lang="tr-TR" dirty="0" err="1"/>
              <a:t>enfekte</a:t>
            </a:r>
            <a:r>
              <a:rPr lang="tr-TR" dirty="0"/>
              <a:t> egzama olduklarını düşündükleri 3 ay ila 7 yaş arası hastaları dahil etmeleri istendi.</a:t>
            </a:r>
          </a:p>
          <a:p>
            <a:r>
              <a:rPr lang="tr-TR" dirty="0" err="1"/>
              <a:t>Klinisyenlere</a:t>
            </a:r>
            <a:r>
              <a:rPr lang="tr-TR" dirty="0"/>
              <a:t> enfeksiyona işaret eden semptom veya bulguların aşağıdakileri içerebileceği konusunda rehberlik verildi.</a:t>
            </a:r>
          </a:p>
          <a:p>
            <a:pPr lvl="1"/>
            <a:r>
              <a:rPr lang="tr-TR" dirty="0"/>
              <a:t>Nemlendiricilerle ve / veya orta ila hafif etkili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kortikosteroidlerle</a:t>
            </a:r>
            <a:r>
              <a:rPr lang="tr-TR" dirty="0"/>
              <a:t> standart tedaviye cevap vermeyen egzama</a:t>
            </a:r>
          </a:p>
          <a:p>
            <a:pPr lvl="1"/>
            <a:r>
              <a:rPr lang="tr-TR" dirty="0" err="1"/>
              <a:t>Egzemanın</a:t>
            </a:r>
            <a:r>
              <a:rPr lang="tr-TR" dirty="0"/>
              <a:t> şiddetinde veya genişliğinde bir alevlenme</a:t>
            </a:r>
          </a:p>
          <a:p>
            <a:pPr lvl="1"/>
            <a:r>
              <a:rPr lang="tr-TR" dirty="0" err="1"/>
              <a:t>İltahap</a:t>
            </a:r>
            <a:r>
              <a:rPr lang="tr-TR" dirty="0"/>
              <a:t> akıtan veya kabuklanan </a:t>
            </a:r>
            <a:r>
              <a:rPr lang="tr-TR" dirty="0" err="1"/>
              <a:t>egzema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6681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Katılımcılar</a:t>
            </a:r>
          </a:p>
          <a:p>
            <a:pPr marL="0" indent="0">
              <a:buNone/>
            </a:pPr>
            <a:r>
              <a:rPr lang="tr-TR" dirty="0"/>
              <a:t>	Yakın zamanda güçlü veya çok güçlü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kortikosteroid</a:t>
            </a:r>
            <a:r>
              <a:rPr lang="tr-TR" dirty="0"/>
              <a:t> veya antibiyotik kullananlar, şiddetli enfeksiyon veya önemli </a:t>
            </a:r>
            <a:r>
              <a:rPr lang="tr-TR" dirty="0" err="1"/>
              <a:t>komorbid</a:t>
            </a:r>
            <a:r>
              <a:rPr lang="tr-TR" dirty="0"/>
              <a:t> hastalığı olan çocuklar hariç tutulmuştur.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3185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DAC328-9F3D-4AB0-8FFD-81F77971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tr-TR" dirty="0"/>
            </a:br>
            <a:r>
              <a:rPr lang="tr-TR" b="1" dirty="0"/>
              <a:t>METOD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A4B73-04B6-4D3B-BEC5-6CDC04FCA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Müdahaleler</a:t>
            </a:r>
            <a:endParaRPr lang="tr-TR" dirty="0"/>
          </a:p>
          <a:p>
            <a:r>
              <a:rPr lang="tr-TR" dirty="0"/>
              <a:t>Katılımcılar 3 çalışma grubuna </a:t>
            </a:r>
            <a:r>
              <a:rPr lang="tr-TR" dirty="0" err="1"/>
              <a:t>randomize</a:t>
            </a:r>
            <a:r>
              <a:rPr lang="tr-TR" dirty="0"/>
              <a:t> edildi:</a:t>
            </a:r>
          </a:p>
          <a:p>
            <a:pPr lvl="1"/>
            <a:r>
              <a:rPr lang="tr-TR" dirty="0"/>
              <a:t> Oral ve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plasebolar</a:t>
            </a:r>
            <a:r>
              <a:rPr lang="tr-TR" dirty="0"/>
              <a:t> (kontrol grubu);</a:t>
            </a:r>
          </a:p>
          <a:p>
            <a:pPr lvl="1"/>
            <a:r>
              <a:rPr lang="tr-TR" dirty="0"/>
              <a:t> Oral antibiyotik ve </a:t>
            </a:r>
            <a:r>
              <a:rPr lang="tr-TR" dirty="0" err="1"/>
              <a:t>topikal</a:t>
            </a:r>
            <a:r>
              <a:rPr lang="tr-TR" dirty="0"/>
              <a:t> </a:t>
            </a:r>
            <a:r>
              <a:rPr lang="tr-TR" dirty="0" err="1"/>
              <a:t>plasebo</a:t>
            </a:r>
            <a:r>
              <a:rPr lang="tr-TR" dirty="0"/>
              <a:t> (oral antibiyotik grubu veya OA)</a:t>
            </a:r>
          </a:p>
          <a:p>
            <a:pPr lvl="1"/>
            <a:r>
              <a:rPr lang="tr-TR" dirty="0"/>
              <a:t> </a:t>
            </a:r>
            <a:r>
              <a:rPr lang="tr-TR" dirty="0" err="1"/>
              <a:t>Topikal</a:t>
            </a:r>
            <a:r>
              <a:rPr lang="tr-TR" dirty="0"/>
              <a:t> antibiyotik ve oral </a:t>
            </a:r>
            <a:r>
              <a:rPr lang="tr-TR" dirty="0" err="1"/>
              <a:t>plasebo</a:t>
            </a:r>
            <a:r>
              <a:rPr lang="tr-TR" dirty="0"/>
              <a:t> (</a:t>
            </a:r>
            <a:r>
              <a:rPr lang="tr-TR" dirty="0" err="1"/>
              <a:t>topikal</a:t>
            </a:r>
            <a:r>
              <a:rPr lang="tr-TR" dirty="0"/>
              <a:t> antibiyotik grubu veya TA</a:t>
            </a:r>
            <a:r>
              <a:rPr lang="tr-TR" i="1" dirty="0"/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019539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542</TotalTime>
  <Words>1696</Words>
  <Application>Microsoft Office PowerPoint</Application>
  <PresentationFormat>Geniş ekran</PresentationFormat>
  <Paragraphs>157</Paragraphs>
  <Slides>43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6" baseType="lpstr">
      <vt:lpstr>Calibri</vt:lpstr>
      <vt:lpstr>Calibri Light</vt:lpstr>
      <vt:lpstr>Geçmişe bakış</vt:lpstr>
      <vt:lpstr>Çocuklarda Klinik Olarak Enfekte Egzama için Oral ve Topikal Antibiyotikler: Ayaktan Tedavide Pragmatik Randomize Kontrollü Bir Deneme</vt:lpstr>
      <vt:lpstr>GİRİŞ</vt:lpstr>
      <vt:lpstr>GİRİŞ</vt:lpstr>
      <vt:lpstr>GİRİŞ</vt:lpstr>
      <vt:lpstr>GİRİŞ</vt:lpstr>
      <vt:lpstr> METOD</vt:lpstr>
      <vt:lpstr> METOD</vt:lpstr>
      <vt:lpstr> METOD</vt:lpstr>
      <vt:lpstr> METOD</vt:lpstr>
      <vt:lpstr> METOD</vt:lpstr>
      <vt:lpstr> METOD</vt:lpstr>
      <vt:lpstr> METOD</vt:lpstr>
      <vt:lpstr> METOD</vt:lpstr>
      <vt:lpstr> METOD</vt:lpstr>
      <vt:lpstr>PowerPoint Sunusu</vt:lpstr>
      <vt:lpstr> METOD</vt:lpstr>
      <vt:lpstr> METOD</vt:lpstr>
      <vt:lpstr> METOD</vt:lpstr>
      <vt:lpstr> METOD</vt:lpstr>
      <vt:lpstr> BULGULAR</vt:lpstr>
      <vt:lpstr>PowerPoint Sunusu</vt:lpstr>
      <vt:lpstr> BULGULAR</vt:lpstr>
      <vt:lpstr> BULGULAR</vt:lpstr>
      <vt:lpstr> BULGULAR</vt:lpstr>
      <vt:lpstr>PowerPoint Sunusu</vt:lpstr>
      <vt:lpstr> BULGULAR</vt:lpstr>
      <vt:lpstr>PowerPoint Sunusu</vt:lpstr>
      <vt:lpstr> BULGULAR</vt:lpstr>
      <vt:lpstr> BULGULAR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Çocuklarda Klinik Olarak Enfekte Egzama için Oral ve Topikal Antibiyotikler: Ayaktan Tedavide Pragmatik Randomize Kontrollü Bir Deneme</dc:title>
  <dc:creator>lenovo</dc:creator>
  <cp:lastModifiedBy>lenovo</cp:lastModifiedBy>
  <cp:revision>120</cp:revision>
  <dcterms:created xsi:type="dcterms:W3CDTF">2018-10-07T19:30:09Z</dcterms:created>
  <dcterms:modified xsi:type="dcterms:W3CDTF">2018-10-09T08:00:08Z</dcterms:modified>
</cp:coreProperties>
</file>