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60" r:id="rId3"/>
    <p:sldId id="257" r:id="rId4"/>
    <p:sldId id="258" r:id="rId5"/>
    <p:sldId id="259"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6" r:id="rId20"/>
    <p:sldId id="277" r:id="rId21"/>
    <p:sldId id="278" r:id="rId22"/>
    <p:sldId id="279" r:id="rId23"/>
    <p:sldId id="280" r:id="rId24"/>
    <p:sldId id="281" r:id="rId25"/>
    <p:sldId id="282" r:id="rId26"/>
    <p:sldId id="283" r:id="rId27"/>
    <p:sldId id="285" r:id="rId28"/>
    <p:sldId id="286" r:id="rId29"/>
    <p:sldId id="287" r:id="rId30"/>
    <p:sldId id="319" r:id="rId31"/>
    <p:sldId id="320" r:id="rId32"/>
    <p:sldId id="321" r:id="rId33"/>
    <p:sldId id="288" r:id="rId34"/>
    <p:sldId id="324" r:id="rId35"/>
    <p:sldId id="325" r:id="rId36"/>
    <p:sldId id="289" r:id="rId37"/>
    <p:sldId id="290" r:id="rId38"/>
    <p:sldId id="291" r:id="rId39"/>
    <p:sldId id="292" r:id="rId40"/>
    <p:sldId id="294" r:id="rId41"/>
    <p:sldId id="295" r:id="rId42"/>
    <p:sldId id="322" r:id="rId43"/>
    <p:sldId id="296" r:id="rId44"/>
    <p:sldId id="297" r:id="rId45"/>
    <p:sldId id="298" r:id="rId46"/>
    <p:sldId id="323" r:id="rId47"/>
    <p:sldId id="299" r:id="rId48"/>
    <p:sldId id="300" r:id="rId49"/>
    <p:sldId id="301" r:id="rId50"/>
    <p:sldId id="302" r:id="rId51"/>
    <p:sldId id="303" r:id="rId52"/>
    <p:sldId id="304" r:id="rId53"/>
    <p:sldId id="305" r:id="rId54"/>
    <p:sldId id="293" r:id="rId55"/>
    <p:sldId id="306" r:id="rId56"/>
    <p:sldId id="307" r:id="rId57"/>
    <p:sldId id="308" r:id="rId58"/>
    <p:sldId id="309" r:id="rId59"/>
    <p:sldId id="310" r:id="rId60"/>
    <p:sldId id="311" r:id="rId61"/>
    <p:sldId id="312" r:id="rId62"/>
    <p:sldId id="313" r:id="rId63"/>
    <p:sldId id="314" r:id="rId64"/>
    <p:sldId id="315" r:id="rId65"/>
    <p:sldId id="316" r:id="rId66"/>
    <p:sldId id="318" r:id="rId6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053" autoAdjust="0"/>
  </p:normalViewPr>
  <p:slideViewPr>
    <p:cSldViewPr>
      <p:cViewPr>
        <p:scale>
          <a:sx n="75" d="100"/>
          <a:sy n="75" d="100"/>
        </p:scale>
        <p:origin x="-12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9F9A8-F022-4B80-AEBD-34597A69FBD4}" type="datetimeFigureOut">
              <a:rPr lang="tr-TR" smtClean="0"/>
              <a:t>15.03.2022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9022F5-45D5-4B54-8CC3-313D481F6FAD}" type="slidenum">
              <a:rPr lang="tr-TR" smtClean="0"/>
              <a:t>‹#›</a:t>
            </a:fld>
            <a:endParaRPr lang="tr-TR"/>
          </a:p>
        </p:txBody>
      </p:sp>
    </p:spTree>
    <p:extLst>
      <p:ext uri="{BB962C8B-B14F-4D97-AF65-F5344CB8AC3E}">
        <p14:creationId xmlns:p14="http://schemas.microsoft.com/office/powerpoint/2010/main" val="266949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cbi.nlm.nih.gov/pmc/articles/PMC7395856/#R7"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kern="1200" dirty="0" smtClean="0">
                <a:solidFill>
                  <a:schemeClr val="tx1"/>
                </a:solidFill>
                <a:effectLst/>
                <a:latin typeface="+mn-lt"/>
                <a:ea typeface="+mn-ea"/>
                <a:cs typeface="+mn-cs"/>
              </a:rPr>
              <a:t>**suicidal ideation (SI): intihar düşüncesi</a:t>
            </a:r>
          </a:p>
          <a:p>
            <a:r>
              <a:rPr lang="tr-TR" sz="1200" b="0" i="0" kern="1200" dirty="0" smtClean="0">
                <a:solidFill>
                  <a:schemeClr val="tx1"/>
                </a:solidFill>
                <a:effectLst/>
                <a:latin typeface="+mn-lt"/>
                <a:ea typeface="+mn-ea"/>
                <a:cs typeface="+mn-cs"/>
              </a:rPr>
              <a:t>--FFT:</a:t>
            </a:r>
            <a:r>
              <a:rPr lang="tr-TR" sz="1200" b="0" i="0" kern="1200" baseline="0" dirty="0" smtClean="0">
                <a:solidFill>
                  <a:schemeClr val="tx1"/>
                </a:solidFill>
                <a:effectLst/>
                <a:latin typeface="+mn-lt"/>
                <a:ea typeface="+mn-ea"/>
                <a:cs typeface="+mn-cs"/>
              </a:rPr>
              <a:t> </a:t>
            </a:r>
            <a:r>
              <a:rPr lang="tr-TR" sz="1200" b="0" i="0" kern="1200" dirty="0" smtClean="0">
                <a:solidFill>
                  <a:schemeClr val="tx1"/>
                </a:solidFill>
                <a:effectLst/>
                <a:latin typeface="+mn-lt"/>
                <a:ea typeface="+mn-ea"/>
                <a:cs typeface="+mn-cs"/>
              </a:rPr>
              <a:t>4 aylık psikoeğitim, iletişim eğitimi ve problem çözme becerileri eğitiminde 12 seans</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3</a:t>
            </a:fld>
            <a:endParaRPr lang="tr-TR"/>
          </a:p>
        </p:txBody>
      </p:sp>
    </p:spTree>
    <p:extLst>
      <p:ext uri="{BB962C8B-B14F-4D97-AF65-F5344CB8AC3E}">
        <p14:creationId xmlns:p14="http://schemas.microsoft.com/office/powerpoint/2010/main" val="2806121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-standardized psychoeducational treatment (Enhanced Care-gelişmiş bakım, EC): standart psikoeğitim tedavisi EC)</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16</a:t>
            </a:fld>
            <a:endParaRPr lang="tr-TR"/>
          </a:p>
        </p:txBody>
      </p:sp>
    </p:spTree>
    <p:extLst>
      <p:ext uri="{BB962C8B-B14F-4D97-AF65-F5344CB8AC3E}">
        <p14:creationId xmlns:p14="http://schemas.microsoft.com/office/powerpoint/2010/main" val="2415582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t>
            </a:r>
            <a:r>
              <a:rPr lang="tr-TR" sz="1200" b="0" i="0" kern="1200" dirty="0" smtClean="0">
                <a:solidFill>
                  <a:schemeClr val="tx1"/>
                </a:solidFill>
                <a:effectLst/>
                <a:latin typeface="+mn-lt"/>
                <a:ea typeface="+mn-ea"/>
                <a:cs typeface="+mn-cs"/>
              </a:rPr>
              <a:t>randomizasyondan 4 ay (17 hafta) önce</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17</a:t>
            </a:fld>
            <a:endParaRPr lang="tr-TR"/>
          </a:p>
        </p:txBody>
      </p:sp>
    </p:spTree>
    <p:extLst>
      <p:ext uri="{BB962C8B-B14F-4D97-AF65-F5344CB8AC3E}">
        <p14:creationId xmlns:p14="http://schemas.microsoft.com/office/powerpoint/2010/main" val="1512264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Psychiatric Status Ratings (PSRs;):  Psikiyatrik Durum Derecelendirmeleri</a:t>
            </a:r>
          </a:p>
          <a:p>
            <a:r>
              <a:rPr lang="tr-TR" dirty="0" smtClean="0"/>
              <a:t>--</a:t>
            </a:r>
            <a:r>
              <a:rPr lang="tr-TR" sz="1200" b="0" i="0" kern="1200" dirty="0" smtClean="0">
                <a:solidFill>
                  <a:schemeClr val="tx1"/>
                </a:solidFill>
                <a:effectLst/>
                <a:latin typeface="+mn-lt"/>
                <a:ea typeface="+mn-ea"/>
                <a:cs typeface="+mn-cs"/>
              </a:rPr>
              <a:t>PSR-SI'da 1 veya 2 puanlar SI kanıtının olmadığını veya çok az olduğunu gösterirken, 3 puan (hafif; “belirli bir yöntem olmaksızın ara sıra intihar düşünceleri”) veya üzeri puanlar klinik olarak anlamlı SI'yı gösterir.</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0" i="0" kern="1200" dirty="0" smtClean="0">
                <a:solidFill>
                  <a:schemeClr val="tx1"/>
                </a:solidFill>
                <a:effectLst/>
                <a:latin typeface="+mn-lt"/>
                <a:ea typeface="+mn-ea"/>
                <a:cs typeface="+mn-cs"/>
              </a:rPr>
              <a:t>--</a:t>
            </a:r>
            <a:r>
              <a:rPr lang="tr-TR" dirty="0" smtClean="0"/>
              <a:t>PSR-SI'de daha yüksek puanlar, belirli bir planın zihinsel olarak provasını yapmak veya iletişimsel bir intihar hareketi yapmak (5, şiddetli) veya potansiyel olarak ölümcül bir intihar girişimi için hazırlık yapmak (6, aşırı) için verilir.</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18</a:t>
            </a:fld>
            <a:endParaRPr lang="tr-TR"/>
          </a:p>
        </p:txBody>
      </p:sp>
    </p:spTree>
    <p:extLst>
      <p:ext uri="{BB962C8B-B14F-4D97-AF65-F5344CB8AC3E}">
        <p14:creationId xmlns:p14="http://schemas.microsoft.com/office/powerpoint/2010/main" val="22464068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t>
            </a:r>
            <a:r>
              <a:rPr lang="tr-TR" sz="1200" b="0" i="0" kern="1200" dirty="0" smtClean="0">
                <a:solidFill>
                  <a:schemeClr val="tx1"/>
                </a:solidFill>
                <a:effectLst/>
                <a:latin typeface="+mn-lt"/>
                <a:ea typeface="+mn-ea"/>
                <a:cs typeface="+mn-cs"/>
              </a:rPr>
              <a:t>konsensüs:tartışmalı bir konuda uzlaşılarak ulaşılan genel görüş birliği, uzlaşı, uzlaşım.</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19</a:t>
            </a:fld>
            <a:endParaRPr lang="tr-TR"/>
          </a:p>
        </p:txBody>
      </p:sp>
    </p:spTree>
    <p:extLst>
      <p:ext uri="{BB962C8B-B14F-4D97-AF65-F5344CB8AC3E}">
        <p14:creationId xmlns:p14="http://schemas.microsoft.com/office/powerpoint/2010/main" val="505477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-Young Mania Rating Scale (Genç Mani Derecelendirme Ölçeği)</a:t>
            </a:r>
          </a:p>
          <a:p>
            <a:r>
              <a:rPr lang="tr-TR" dirty="0" smtClean="0"/>
              <a:t>-Children's Depression Rating Scale, Revised (Çocukların Depresyon Derecelendirme Ölçeği)</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20</a:t>
            </a:fld>
            <a:endParaRPr lang="tr-TR"/>
          </a:p>
        </p:txBody>
      </p:sp>
    </p:spTree>
    <p:extLst>
      <p:ext uri="{BB962C8B-B14F-4D97-AF65-F5344CB8AC3E}">
        <p14:creationId xmlns:p14="http://schemas.microsoft.com/office/powerpoint/2010/main" val="16514545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--Suicidal Ideation Questionnaire (SIQ):</a:t>
            </a:r>
            <a:r>
              <a:rPr lang="tr-TR" baseline="0" dirty="0" smtClean="0"/>
              <a:t> İntihar Düşüncesi Anketi (SIQ)</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21</a:t>
            </a:fld>
            <a:endParaRPr lang="tr-TR"/>
          </a:p>
        </p:txBody>
      </p:sp>
    </p:spTree>
    <p:extLst>
      <p:ext uri="{BB962C8B-B14F-4D97-AF65-F5344CB8AC3E}">
        <p14:creationId xmlns:p14="http://schemas.microsoft.com/office/powerpoint/2010/main" val="2887159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-Conflict Behavior Questionnaire (CBQ): Çatışma Davranışı Anketi (CBQ)</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22</a:t>
            </a:fld>
            <a:endParaRPr lang="tr-TR"/>
          </a:p>
        </p:txBody>
      </p:sp>
    </p:spTree>
    <p:extLst>
      <p:ext uri="{BB962C8B-B14F-4D97-AF65-F5344CB8AC3E}">
        <p14:creationId xmlns:p14="http://schemas.microsoft.com/office/powerpoint/2010/main" val="2240071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--Suicidal Ideation Questionnaire (SIQ):</a:t>
            </a:r>
            <a:r>
              <a:rPr lang="tr-TR" baseline="0" dirty="0" smtClean="0"/>
              <a:t> İntihar Düşüncesi Anketi (SIQ)</a:t>
            </a:r>
            <a:endParaRPr lang="tr-T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 Psychiatric Status Ratings (PSRs;):  Psikiyatrik Durum Derecelendirmeleri</a:t>
            </a:r>
          </a:p>
          <a:p>
            <a:endParaRPr lang="tr-TR" dirty="0" smtClean="0"/>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23</a:t>
            </a:fld>
            <a:endParaRPr lang="tr-TR"/>
          </a:p>
        </p:txBody>
      </p:sp>
    </p:spTree>
    <p:extLst>
      <p:ext uri="{BB962C8B-B14F-4D97-AF65-F5344CB8AC3E}">
        <p14:creationId xmlns:p14="http://schemas.microsoft.com/office/powerpoint/2010/main" val="37332890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24</a:t>
            </a:fld>
            <a:endParaRPr lang="tr-TR"/>
          </a:p>
        </p:txBody>
      </p:sp>
    </p:spTree>
    <p:extLst>
      <p:ext uri="{BB962C8B-B14F-4D97-AF65-F5344CB8AC3E}">
        <p14:creationId xmlns:p14="http://schemas.microsoft.com/office/powerpoint/2010/main" val="3601747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-Psychiatric Status Ratings (PSRs;):  Psikiyatrik Durum Derecelendirmeleri</a:t>
            </a:r>
          </a:p>
          <a:p>
            <a:r>
              <a:rPr lang="tr-TR" dirty="0" smtClean="0"/>
              <a:t>-Young Mania Rating Scale (Genç Mani Derecelendirme Ölçeği)</a:t>
            </a:r>
          </a:p>
          <a:p>
            <a:r>
              <a:rPr lang="tr-TR" dirty="0" smtClean="0"/>
              <a:t>-Children's Depression Rating Scale, Revised (Çocukların Depresyon Derecelendirme Ölçeği)</a:t>
            </a: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r>
              <a:rPr lang="tr-TR" dirty="0" smtClean="0"/>
              <a:t>**</a:t>
            </a:r>
            <a:r>
              <a:rPr lang="tr-TR" sz="1200" b="0" i="0" kern="1200" dirty="0" smtClean="0">
                <a:solidFill>
                  <a:schemeClr val="tx1"/>
                </a:solidFill>
                <a:effectLst/>
                <a:latin typeface="+mn-lt"/>
                <a:ea typeface="+mn-ea"/>
                <a:cs typeface="+mn-cs"/>
              </a:rPr>
              <a:t>Randomizasyondan önceki 17 haftadan birinde PSR-SI'de (≥ 3) bir yükselme olup olmadığını gösteren sahte kodlu ortak değişken ve takip haftalarının sayısı için bir terim.</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25</a:t>
            </a:fld>
            <a:endParaRPr lang="tr-TR"/>
          </a:p>
        </p:txBody>
      </p:sp>
    </p:spTree>
    <p:extLst>
      <p:ext uri="{BB962C8B-B14F-4D97-AF65-F5344CB8AC3E}">
        <p14:creationId xmlns:p14="http://schemas.microsoft.com/office/powerpoint/2010/main" val="1437285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5</a:t>
            </a:fld>
            <a:endParaRPr lang="tr-TR"/>
          </a:p>
        </p:txBody>
      </p:sp>
    </p:spTree>
    <p:extLst>
      <p:ext uri="{BB962C8B-B14F-4D97-AF65-F5344CB8AC3E}">
        <p14:creationId xmlns:p14="http://schemas.microsoft.com/office/powerpoint/2010/main" val="22257366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-Conflict Behavior Questionnaire (CBQ): Çatışma Davranışı Anketi (CBQ)</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26</a:t>
            </a:fld>
            <a:endParaRPr lang="tr-TR"/>
          </a:p>
        </p:txBody>
      </p:sp>
    </p:spTree>
    <p:extLst>
      <p:ext uri="{BB962C8B-B14F-4D97-AF65-F5344CB8AC3E}">
        <p14:creationId xmlns:p14="http://schemas.microsoft.com/office/powerpoint/2010/main" val="34245330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-psikoeğitimsel tedaviden (Gelişmiş Bakım, EC)</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29</a:t>
            </a:fld>
            <a:endParaRPr lang="tr-TR"/>
          </a:p>
        </p:txBody>
      </p:sp>
    </p:spTree>
    <p:extLst>
      <p:ext uri="{BB962C8B-B14F-4D97-AF65-F5344CB8AC3E}">
        <p14:creationId xmlns:p14="http://schemas.microsoft.com/office/powerpoint/2010/main" val="24430386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-demografik ve hastalık geçmişi özellikleri. (N = 127).</a:t>
            </a:r>
          </a:p>
          <a:p>
            <a:r>
              <a:rPr lang="tr-TR" dirty="0" smtClean="0"/>
              <a:t>-Genç Mani Derecelendirme Ölçeği (YMRS) &gt;11</a:t>
            </a:r>
          </a:p>
          <a:p>
            <a:r>
              <a:rPr lang="tr-TR" dirty="0" smtClean="0"/>
              <a:t>-Çocukların Depresyon Derecelendirme Ölçeği başlangıç (CDRS-R) &gt;29</a:t>
            </a:r>
          </a:p>
          <a:p>
            <a:r>
              <a:rPr lang="tr-TR" dirty="0" smtClean="0"/>
              <a:t>-İntihar Düşüncesi Anketi, başlangıç, son 1 ay.</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-PSR-SI skorları (Psychiatric Status Ratings (PSRs;):  Psikiyatrik Durum Derecelendirmeleri) ≥ 3  (3 veya üzerinde)</a:t>
            </a:r>
          </a:p>
          <a:p>
            <a:endParaRPr lang="tr-TR" dirty="0" smtClean="0"/>
          </a:p>
          <a:p>
            <a:r>
              <a:rPr lang="tr-TR" dirty="0" smtClean="0"/>
              <a:t>--; Genç Mani Derecelendirme Ölçeği (YMRS) puanları &gt; 11, Çocukların Depresyon Derecelendirme Ölçeği (CDRS-R) puanları &gt; 29</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30</a:t>
            </a:fld>
            <a:endParaRPr lang="tr-TR"/>
          </a:p>
        </p:txBody>
      </p:sp>
    </p:spTree>
    <p:extLst>
      <p:ext uri="{BB962C8B-B14F-4D97-AF65-F5344CB8AC3E}">
        <p14:creationId xmlns:p14="http://schemas.microsoft.com/office/powerpoint/2010/main" val="11560268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-127 katılımcıdan 82’si kadın</a:t>
            </a:r>
          </a:p>
          <a:p>
            <a:r>
              <a:rPr lang="tr-TR" dirty="0" smtClean="0"/>
              <a:t>-ırk, etnik köken</a:t>
            </a:r>
          </a:p>
          <a:p>
            <a:r>
              <a:rPr lang="tr-TR" dirty="0" smtClean="0"/>
              <a:t>-</a:t>
            </a:r>
            <a:r>
              <a:rPr lang="tr-TR" sz="1200" b="0" i="0" u="none" strike="noStrike" kern="1200" baseline="0" dirty="0" smtClean="0">
                <a:solidFill>
                  <a:schemeClr val="tx1"/>
                </a:solidFill>
                <a:latin typeface="+mn-lt"/>
                <a:ea typeface="+mn-ea"/>
                <a:cs typeface="+mn-cs"/>
              </a:rPr>
              <a:t>Mood polarity at study entry: çalışmaya girişte duygudurumu: </a:t>
            </a:r>
            <a:r>
              <a:rPr lang="tr-TR" sz="1200" b="0" i="0" kern="1200" dirty="0" smtClean="0">
                <a:solidFill>
                  <a:schemeClr val="tx1"/>
                </a:solidFill>
                <a:effectLst/>
                <a:latin typeface="+mn-lt"/>
                <a:ea typeface="+mn-ea"/>
                <a:cs typeface="+mn-cs"/>
              </a:rPr>
              <a:t>Majör depresyon; hipomani yok veya eşik altı,</a:t>
            </a:r>
            <a:r>
              <a:rPr lang="tr-TR" sz="1200" b="0" i="0" kern="1200" baseline="0" dirty="0" smtClean="0">
                <a:solidFill>
                  <a:schemeClr val="tx1"/>
                </a:solidFill>
                <a:effectLst/>
                <a:latin typeface="+mn-lt"/>
                <a:ea typeface="+mn-ea"/>
                <a:cs typeface="+mn-cs"/>
              </a:rPr>
              <a:t> </a:t>
            </a:r>
            <a:r>
              <a:rPr lang="tr-TR" sz="1200" b="0" i="0" kern="1200" dirty="0" smtClean="0">
                <a:solidFill>
                  <a:schemeClr val="tx1"/>
                </a:solidFill>
                <a:effectLst/>
                <a:latin typeface="+mn-lt"/>
                <a:ea typeface="+mn-ea"/>
                <a:cs typeface="+mn-cs"/>
              </a:rPr>
              <a:t>Hipomani</a:t>
            </a:r>
            <a:r>
              <a:rPr lang="tr-TR" sz="1200" b="0" i="0" kern="1200" baseline="0" dirty="0" smtClean="0">
                <a:solidFill>
                  <a:schemeClr val="tx1"/>
                </a:solidFill>
                <a:effectLst/>
                <a:latin typeface="+mn-lt"/>
                <a:ea typeface="+mn-ea"/>
                <a:cs typeface="+mn-cs"/>
              </a:rPr>
              <a:t> + eşik altı depresyon veya depresyon yok; </a:t>
            </a:r>
            <a:r>
              <a:rPr lang="tr-TR" sz="1200" b="0" i="0" kern="1200" dirty="0" smtClean="0">
                <a:solidFill>
                  <a:schemeClr val="tx1"/>
                </a:solidFill>
                <a:effectLst/>
                <a:latin typeface="+mn-lt"/>
                <a:ea typeface="+mn-ea"/>
                <a:cs typeface="+mn-cs"/>
              </a:rPr>
              <a:t>Eşik altı depresyon ve hipomani</a:t>
            </a:r>
          </a:p>
          <a:p>
            <a:r>
              <a:rPr lang="tr-TR" sz="1200" b="0" i="0" kern="1200" dirty="0" smtClean="0">
                <a:solidFill>
                  <a:schemeClr val="tx1"/>
                </a:solidFill>
                <a:effectLst/>
                <a:latin typeface="+mn-lt"/>
                <a:ea typeface="+mn-ea"/>
                <a:cs typeface="+mn-cs"/>
              </a:rPr>
              <a:t>-Yalnızca içselleştirme bozuklukları, Dışsallaştırma bozuklukları, İçselleştirme ve dışa yönelim bozuklukları</a:t>
            </a:r>
          </a:p>
          <a:p>
            <a:r>
              <a:rPr lang="tr-TR" sz="1200" b="0" i="0" kern="1200" dirty="0" smtClean="0">
                <a:solidFill>
                  <a:schemeClr val="tx1"/>
                </a:solidFill>
                <a:effectLst/>
                <a:latin typeface="+mn-lt"/>
                <a:ea typeface="+mn-ea"/>
                <a:cs typeface="+mn-cs"/>
              </a:rPr>
              <a:t>-Son 12 ayda İntihar Girişimi (İntihar girişimleri, bir hastanenin acil servisine gitmeyi gerektiren ve/veya hastaneye yatışla sonuçlanan ve/veya İntihar Düşüncesi Psikiyatrik Durum Derecelendirme Ölçeği'ni 5 veya 6'ya çıkaran herhangi bir kendine zarar verme olayı veya kendine zarar verme tehdidi olarak tanımlandı// veya Çocukların Depresyon Derecelendirme Ölçeği-Gözden Geçirilmiş İntihar öğesinin en az 2 takip haftası boyunca 6 veya 7'ye (1-7 şiddet ölçeği) yükselmesi)</a:t>
            </a:r>
          </a:p>
        </p:txBody>
      </p:sp>
      <p:sp>
        <p:nvSpPr>
          <p:cNvPr id="4" name="Slayt Numarası Yer Tutucusu 3"/>
          <p:cNvSpPr>
            <a:spLocks noGrp="1"/>
          </p:cNvSpPr>
          <p:nvPr>
            <p:ph type="sldNum" sz="quarter" idx="10"/>
          </p:nvPr>
        </p:nvSpPr>
        <p:spPr/>
        <p:txBody>
          <a:bodyPr/>
          <a:lstStyle/>
          <a:p>
            <a:fld id="{A59022F5-45D5-4B54-8CC3-313D481F6FAD}" type="slidenum">
              <a:rPr lang="tr-TR" smtClean="0"/>
              <a:t>31</a:t>
            </a:fld>
            <a:endParaRPr lang="tr-TR"/>
          </a:p>
        </p:txBody>
      </p:sp>
    </p:spTree>
    <p:extLst>
      <p:ext uri="{BB962C8B-B14F-4D97-AF65-F5344CB8AC3E}">
        <p14:creationId xmlns:p14="http://schemas.microsoft.com/office/powerpoint/2010/main" val="20776116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*aile yapısı;</a:t>
            </a:r>
          </a:p>
          <a:p>
            <a:r>
              <a:rPr lang="tr-TR" dirty="0" smtClean="0"/>
              <a:t>-</a:t>
            </a:r>
            <a:r>
              <a:rPr lang="tr-TR" sz="1200" b="0" i="0" kern="1200" dirty="0" smtClean="0">
                <a:solidFill>
                  <a:schemeClr val="tx1"/>
                </a:solidFill>
                <a:effectLst/>
                <a:latin typeface="+mn-lt"/>
                <a:ea typeface="+mn-ea"/>
                <a:cs typeface="+mn-cs"/>
              </a:rPr>
              <a:t>Her iki biyolojik ebeveyn, sağlam aile</a:t>
            </a:r>
          </a:p>
          <a:p>
            <a:r>
              <a:rPr lang="tr-TR" sz="1200" b="0" i="0" kern="1200" dirty="0" smtClean="0">
                <a:solidFill>
                  <a:schemeClr val="tx1"/>
                </a:solidFill>
                <a:effectLst/>
                <a:latin typeface="+mn-lt"/>
                <a:ea typeface="+mn-ea"/>
                <a:cs typeface="+mn-cs"/>
              </a:rPr>
              <a:t>-</a:t>
            </a:r>
          </a:p>
          <a:p>
            <a:r>
              <a:rPr lang="tr-TR" sz="1200" b="0" i="0" kern="1200" dirty="0" smtClean="0">
                <a:solidFill>
                  <a:schemeClr val="tx1"/>
                </a:solidFill>
                <a:effectLst/>
                <a:latin typeface="+mn-lt"/>
                <a:ea typeface="+mn-ea"/>
                <a:cs typeface="+mn-cs"/>
              </a:rPr>
              <a:t>-Üvey ebeveyni olmayan bir biyolojik ebeveyn</a:t>
            </a:r>
          </a:p>
          <a:p>
            <a:r>
              <a:rPr lang="tr-TR" sz="1200" b="0" i="0" kern="1200" dirty="0" smtClean="0">
                <a:solidFill>
                  <a:schemeClr val="tx1"/>
                </a:solidFill>
                <a:effectLst/>
                <a:latin typeface="+mn-lt"/>
                <a:ea typeface="+mn-ea"/>
                <a:cs typeface="+mn-cs"/>
              </a:rPr>
              <a:t>-Bir biyolojik ebeveyn artı üvey ebeveyn</a:t>
            </a:r>
          </a:p>
          <a:p>
            <a:r>
              <a:rPr lang="tr-TR" sz="1200" b="0" i="0" kern="1200" dirty="0" smtClean="0">
                <a:solidFill>
                  <a:schemeClr val="tx1"/>
                </a:solidFill>
                <a:effectLst/>
                <a:latin typeface="+mn-lt"/>
                <a:ea typeface="+mn-ea"/>
                <a:cs typeface="+mn-cs"/>
              </a:rPr>
              <a:t>-Büyükanne ve büyükbaba veya diğer akraba</a:t>
            </a:r>
          </a:p>
          <a:p>
            <a:r>
              <a:rPr lang="tr-TR" sz="1200" b="0" i="0" kern="1200" dirty="0" smtClean="0">
                <a:solidFill>
                  <a:schemeClr val="tx1"/>
                </a:solidFill>
                <a:effectLst/>
                <a:latin typeface="+mn-lt"/>
                <a:ea typeface="+mn-ea"/>
                <a:cs typeface="+mn-cs"/>
              </a:rPr>
              <a:t>*BB’lu aile öyküsü olanlar</a:t>
            </a:r>
          </a:p>
          <a:p>
            <a:r>
              <a:rPr lang="tr-TR" sz="1200" b="0" i="0" kern="1200" dirty="0" smtClean="0">
                <a:solidFill>
                  <a:schemeClr val="tx1"/>
                </a:solidFill>
                <a:effectLst/>
                <a:latin typeface="+mn-lt"/>
                <a:ea typeface="+mn-ea"/>
                <a:cs typeface="+mn-cs"/>
              </a:rPr>
              <a:t>-Sadece birinci derece akrabası olan gençler</a:t>
            </a:r>
          </a:p>
          <a:p>
            <a:r>
              <a:rPr lang="tr-TR" sz="1200" b="0" i="0" kern="1200" dirty="0" smtClean="0">
                <a:solidFill>
                  <a:schemeClr val="tx1"/>
                </a:solidFill>
                <a:effectLst/>
                <a:latin typeface="+mn-lt"/>
                <a:ea typeface="+mn-ea"/>
                <a:cs typeface="+mn-cs"/>
              </a:rPr>
              <a:t>-ikinci derece akrabası olan gençler</a:t>
            </a:r>
          </a:p>
          <a:p>
            <a:r>
              <a:rPr lang="tr-TR" sz="1200" b="0" i="0" kern="1200" dirty="0" smtClean="0">
                <a:solidFill>
                  <a:schemeClr val="tx1"/>
                </a:solidFill>
                <a:effectLst/>
                <a:latin typeface="+mn-lt"/>
                <a:ea typeface="+mn-ea"/>
                <a:cs typeface="+mn-cs"/>
              </a:rPr>
              <a:t>-Birinci ve ikinci derece akrabası olan gençler</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32</a:t>
            </a:fld>
            <a:endParaRPr lang="tr-TR"/>
          </a:p>
        </p:txBody>
      </p:sp>
    </p:spTree>
    <p:extLst>
      <p:ext uri="{BB962C8B-B14F-4D97-AF65-F5344CB8AC3E}">
        <p14:creationId xmlns:p14="http://schemas.microsoft.com/office/powerpoint/2010/main" val="3850603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-Psychiatric Status Ratings (PSRs;):  Psikiyatrik Durum Derecelendirmeleri</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33</a:t>
            </a:fld>
            <a:endParaRPr lang="tr-TR"/>
          </a:p>
        </p:txBody>
      </p:sp>
    </p:spTree>
    <p:extLst>
      <p:ext uri="{BB962C8B-B14F-4D97-AF65-F5344CB8AC3E}">
        <p14:creationId xmlns:p14="http://schemas.microsoft.com/office/powerpoint/2010/main" val="29545813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-assessed for eligibility:uygunluğu değerlendirilmiş</a:t>
            </a:r>
          </a:p>
          <a:p>
            <a:r>
              <a:rPr lang="tr-TR" dirty="0" smtClean="0"/>
              <a:t>-tanı kriterlerini karşılamadı 51</a:t>
            </a:r>
          </a:p>
          <a:p>
            <a:r>
              <a:rPr lang="tr-TR" dirty="0" smtClean="0"/>
              <a:t>-bipolar aile üyesi yok 12</a:t>
            </a:r>
          </a:p>
          <a:p>
            <a:r>
              <a:rPr lang="tr-TR" dirty="0" smtClean="0"/>
              <a:t>-istismar veya aile içi şiddet 2</a:t>
            </a:r>
          </a:p>
          <a:p>
            <a:r>
              <a:rPr lang="tr-TR" dirty="0" smtClean="0"/>
              <a:t>-katılmayı</a:t>
            </a:r>
            <a:r>
              <a:rPr lang="tr-TR" baseline="0" dirty="0" smtClean="0"/>
              <a:t> reddeden 69: başka yerde tedavi gördü 21, ulaşım sorunları 5, hiçbir sebep verilmedi43, </a:t>
            </a:r>
          </a:p>
          <a:p>
            <a:endParaRPr lang="tr-TR" baseline="0" dirty="0" smtClean="0"/>
          </a:p>
          <a:p>
            <a:r>
              <a:rPr lang="tr-TR" baseline="0" dirty="0" smtClean="0"/>
              <a:t>--random paylaştırma 127</a:t>
            </a:r>
          </a:p>
          <a:p>
            <a:r>
              <a:rPr lang="tr-TR" baseline="0" dirty="0" smtClean="0"/>
              <a:t>-66 EC: 55 i %50’den fazla tamamladı</a:t>
            </a:r>
          </a:p>
        </p:txBody>
      </p:sp>
      <p:sp>
        <p:nvSpPr>
          <p:cNvPr id="4" name="Slayt Numarası Yer Tutucusu 3"/>
          <p:cNvSpPr>
            <a:spLocks noGrp="1"/>
          </p:cNvSpPr>
          <p:nvPr>
            <p:ph type="sldNum" sz="quarter" idx="10"/>
          </p:nvPr>
        </p:nvSpPr>
        <p:spPr/>
        <p:txBody>
          <a:bodyPr/>
          <a:lstStyle/>
          <a:p>
            <a:fld id="{A59022F5-45D5-4B54-8CC3-313D481F6FAD}" type="slidenum">
              <a:rPr lang="tr-TR" smtClean="0"/>
              <a:t>34</a:t>
            </a:fld>
            <a:endParaRPr lang="tr-TR"/>
          </a:p>
        </p:txBody>
      </p:sp>
    </p:spTree>
    <p:extLst>
      <p:ext uri="{BB962C8B-B14F-4D97-AF65-F5344CB8AC3E}">
        <p14:creationId xmlns:p14="http://schemas.microsoft.com/office/powerpoint/2010/main" val="35099822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(PSRs;):  Psikiyatrik Durum Derecelendirmeleri</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36</a:t>
            </a:fld>
            <a:endParaRPr lang="tr-TR"/>
          </a:p>
        </p:txBody>
      </p:sp>
    </p:spTree>
    <p:extLst>
      <p:ext uri="{BB962C8B-B14F-4D97-AF65-F5344CB8AC3E}">
        <p14:creationId xmlns:p14="http://schemas.microsoft.com/office/powerpoint/2010/main" val="34283105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BİR!!</a:t>
            </a:r>
          </a:p>
          <a:p>
            <a:r>
              <a:rPr lang="tr-TR" dirty="0" smtClean="0"/>
              <a:t>-(PSRs;):  Psikiyatrik Durum Derecelendirmeleri</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38</a:t>
            </a:fld>
            <a:endParaRPr lang="tr-TR"/>
          </a:p>
        </p:txBody>
      </p:sp>
    </p:spTree>
    <p:extLst>
      <p:ext uri="{BB962C8B-B14F-4D97-AF65-F5344CB8AC3E}">
        <p14:creationId xmlns:p14="http://schemas.microsoft.com/office/powerpoint/2010/main" val="35418180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--psikoeğitimsel tedaviden (Gelişmiş Bakım, EC)</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39</a:t>
            </a:fld>
            <a:endParaRPr lang="tr-TR"/>
          </a:p>
        </p:txBody>
      </p:sp>
    </p:spTree>
    <p:extLst>
      <p:ext uri="{BB962C8B-B14F-4D97-AF65-F5344CB8AC3E}">
        <p14:creationId xmlns:p14="http://schemas.microsoft.com/office/powerpoint/2010/main" val="2076288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t>
            </a:r>
            <a:r>
              <a:rPr lang="tr-TR" sz="1200" b="0" i="0" kern="1200" dirty="0" smtClean="0">
                <a:solidFill>
                  <a:schemeClr val="tx1"/>
                </a:solidFill>
                <a:effectLst/>
                <a:latin typeface="+mn-lt"/>
                <a:ea typeface="+mn-ea"/>
                <a:cs typeface="+mn-cs"/>
              </a:rPr>
              <a:t>Bu özelliklere sahip gençler, sendromal BP'ye dönüşme ve intihar girişimleri açısından önemli ölçüde yüksek risk altındadır ( </a:t>
            </a:r>
            <a:r>
              <a:rPr lang="tr-TR" sz="1200" b="0" i="0" u="none" strike="noStrike" kern="1200" dirty="0" smtClean="0">
                <a:solidFill>
                  <a:schemeClr val="tx1"/>
                </a:solidFill>
                <a:effectLst/>
                <a:latin typeface="+mn-lt"/>
                <a:ea typeface="+mn-ea"/>
                <a:cs typeface="+mn-cs"/>
                <a:hlinkClick r:id="rId3"/>
              </a:rPr>
              <a:t>Axelson ve ark., 2011</a:t>
            </a:r>
            <a:r>
              <a:rPr lang="tr-TR" sz="1200" b="0" i="0" kern="1200" dirty="0" smtClean="0">
                <a:solidFill>
                  <a:schemeClr val="tx1"/>
                </a:solidFill>
                <a:effectLst/>
                <a:latin typeface="+mn-lt"/>
                <a:ea typeface="+mn-ea"/>
                <a:cs typeface="+mn-cs"/>
              </a:rPr>
              <a:t> ).</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6</a:t>
            </a:fld>
            <a:endParaRPr lang="tr-TR"/>
          </a:p>
        </p:txBody>
      </p:sp>
    </p:spTree>
    <p:extLst>
      <p:ext uri="{BB962C8B-B14F-4D97-AF65-F5344CB8AC3E}">
        <p14:creationId xmlns:p14="http://schemas.microsoft.com/office/powerpoint/2010/main" val="30759782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--Bu nedenle, EC alan yüksek başlangıç ​​SIQ puanlarına sahip gençlerin, FFT alan yüksek başlangıç ​​SIQ puanlarına sahip gençlere kıyasla daha az olumlu bir takip SIQ puanları yörüngesi vardı.</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40</a:t>
            </a:fld>
            <a:endParaRPr lang="tr-TR"/>
          </a:p>
        </p:txBody>
      </p:sp>
    </p:spTree>
    <p:extLst>
      <p:ext uri="{BB962C8B-B14F-4D97-AF65-F5344CB8AC3E}">
        <p14:creationId xmlns:p14="http://schemas.microsoft.com/office/powerpoint/2010/main" val="26372752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-PSRs;):  Psikiyatrik Durum Derecelendirmeleri</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41</a:t>
            </a:fld>
            <a:endParaRPr lang="tr-TR"/>
          </a:p>
        </p:txBody>
      </p:sp>
    </p:spTree>
    <p:extLst>
      <p:ext uri="{BB962C8B-B14F-4D97-AF65-F5344CB8AC3E}">
        <p14:creationId xmlns:p14="http://schemas.microsoft.com/office/powerpoint/2010/main" val="38725574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İKİNCİ ADIM</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--PSRs;):  Psikiyatrik Durum Derecelendirmeleri</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42</a:t>
            </a:fld>
            <a:endParaRPr lang="tr-TR"/>
          </a:p>
        </p:txBody>
      </p:sp>
    </p:spTree>
    <p:extLst>
      <p:ext uri="{BB962C8B-B14F-4D97-AF65-F5344CB8AC3E}">
        <p14:creationId xmlns:p14="http://schemas.microsoft.com/office/powerpoint/2010/main" val="36371950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Psychiatric Status Ratings (PSRs;):  Psikiyatrik Durum Derecelendirmeleri</a:t>
            </a:r>
          </a:p>
          <a:p>
            <a:r>
              <a:rPr lang="tr-TR" dirty="0" smtClean="0"/>
              <a:t>-Young Mania Rating Scale (Genç Mani Derecelendirme Ölçeği)</a:t>
            </a:r>
          </a:p>
          <a:p>
            <a:r>
              <a:rPr lang="tr-TR" dirty="0" smtClean="0"/>
              <a:t>-Children's Depression Rating Scale, Revised (Çocukların Depresyon Derecelendirme Ölçeği)</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43</a:t>
            </a:fld>
            <a:endParaRPr lang="tr-TR"/>
          </a:p>
        </p:txBody>
      </p:sp>
    </p:spTree>
    <p:extLst>
      <p:ext uri="{BB962C8B-B14F-4D97-AF65-F5344CB8AC3E}">
        <p14:creationId xmlns:p14="http://schemas.microsoft.com/office/powerpoint/2010/main" val="12511800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-(PSRs;):  Psikiyatrik Durum Derecelendirmeleri</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44</a:t>
            </a:fld>
            <a:endParaRPr lang="tr-TR"/>
          </a:p>
        </p:txBody>
      </p:sp>
    </p:spTree>
    <p:extLst>
      <p:ext uri="{BB962C8B-B14F-4D97-AF65-F5344CB8AC3E}">
        <p14:creationId xmlns:p14="http://schemas.microsoft.com/office/powerpoint/2010/main" val="18312566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--Temel CBQ puanları ve çalışma ziyareti, kontrol edildikten sonra, tedavi grubunun aracı üzerinde önemli bir etkisi vardı bu da bu da FFT'deki gençlerin zaman içinde anneleriyle EC'deki gençlere göre önemli ölçüde daha az çatışma algıladıklarını gösteriyor. (</a:t>
            </a:r>
            <a:r>
              <a:rPr lang="tr-TR" i="1" dirty="0" smtClean="0"/>
              <a:t>p</a:t>
            </a:r>
            <a:r>
              <a:rPr lang="tr-TR" dirty="0" smtClean="0"/>
              <a:t> =0.04)</a:t>
            </a:r>
          </a:p>
          <a:p>
            <a:r>
              <a:rPr lang="tr-TR" dirty="0" smtClean="0"/>
              <a:t>--CBQ puanlarının (aracı) kendi kendine puanlanan SIQ puanları ve klinisyen tarafından puanlanan PSR-SI puanları üzerinde önemli gecikme etkileri vardı.</a:t>
            </a:r>
          </a:p>
          <a:p>
            <a:r>
              <a:rPr lang="tr-TR" dirty="0" smtClean="0"/>
              <a:t>--Bir değerlendirme aralığında daha yüksek algılanan çatışmaya sahip genç, bir sonraki aralıkta (SIQ) önemli ölçüde daha fazla intihar düşüncesi bildirdi. </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46</a:t>
            </a:fld>
            <a:endParaRPr lang="tr-TR"/>
          </a:p>
        </p:txBody>
      </p:sp>
    </p:spTree>
    <p:extLst>
      <p:ext uri="{BB962C8B-B14F-4D97-AF65-F5344CB8AC3E}">
        <p14:creationId xmlns:p14="http://schemas.microsoft.com/office/powerpoint/2010/main" val="52460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CBQ:</a:t>
            </a:r>
            <a:r>
              <a:rPr lang="tr-TR" baseline="0" dirty="0" smtClean="0"/>
              <a:t> çatışma algısı </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47</a:t>
            </a:fld>
            <a:endParaRPr lang="tr-TR"/>
          </a:p>
        </p:txBody>
      </p:sp>
    </p:spTree>
    <p:extLst>
      <p:ext uri="{BB962C8B-B14F-4D97-AF65-F5344CB8AC3E}">
        <p14:creationId xmlns:p14="http://schemas.microsoft.com/office/powerpoint/2010/main" val="25311838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--(PSRs;):  Psikiyatrik Durum Derecelendirmeleri</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48</a:t>
            </a:fld>
            <a:endParaRPr lang="tr-TR"/>
          </a:p>
        </p:txBody>
      </p:sp>
    </p:spTree>
    <p:extLst>
      <p:ext uri="{BB962C8B-B14F-4D97-AF65-F5344CB8AC3E}">
        <p14:creationId xmlns:p14="http://schemas.microsoft.com/office/powerpoint/2010/main" val="25687034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---(PSRs;):  Psikiyatrik Durum Derecelendirmeleri</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50</a:t>
            </a:fld>
            <a:endParaRPr lang="tr-TR"/>
          </a:p>
        </p:txBody>
      </p:sp>
    </p:spTree>
    <p:extLst>
      <p:ext uri="{BB962C8B-B14F-4D97-AF65-F5344CB8AC3E}">
        <p14:creationId xmlns:p14="http://schemas.microsoft.com/office/powerpoint/2010/main" val="340567835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-olumlu aile süreçlerinde (örneğin, kendi bildirdiği aile uyumu, aile etkileşimlerinde ebeveynler veya yavrular tarafından ifade edilen olumlu veya yapıcı ifadelerin sayısı)</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56</a:t>
            </a:fld>
            <a:endParaRPr lang="tr-TR"/>
          </a:p>
        </p:txBody>
      </p:sp>
    </p:spTree>
    <p:extLst>
      <p:ext uri="{BB962C8B-B14F-4D97-AF65-F5344CB8AC3E}">
        <p14:creationId xmlns:p14="http://schemas.microsoft.com/office/powerpoint/2010/main" val="1887660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--Tanımlanmamış BB tekrarlayan, günde minimum 4 saat süren 1-3 günlük periyodlarda, anormal artmış, geniş ya da irritabl duyguduruma ek olarak çocuğun hayatının en az 10 gününde fonksyonel değişikliğe sebep olan 2 tane (sadece irritabl ruh hali varsa 3 tane) mani semptomu içerecek şekilde tanımlandı. </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9</a:t>
            </a:fld>
            <a:endParaRPr lang="tr-TR"/>
          </a:p>
        </p:txBody>
      </p:sp>
    </p:spTree>
    <p:extLst>
      <p:ext uri="{BB962C8B-B14F-4D97-AF65-F5344CB8AC3E}">
        <p14:creationId xmlns:p14="http://schemas.microsoft.com/office/powerpoint/2010/main" val="1874995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*(biyolojik ebeveynler, kardeşler, halalar, amcalar, büyükanne ve büyükbabalar)</a:t>
            </a:r>
          </a:p>
          <a:p>
            <a:r>
              <a:rPr lang="tr-TR" dirty="0" smtClean="0"/>
              <a:t>-Young Mania Rating Scale (Genç Mani Derecelendirme Ölçeği)</a:t>
            </a:r>
          </a:p>
          <a:p>
            <a:r>
              <a:rPr lang="tr-TR" dirty="0" smtClean="0"/>
              <a:t>-, Children's Depression Rating Scale, Revised (Çocukların Depresyon Derecelendirme Ölçeği)</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10</a:t>
            </a:fld>
            <a:endParaRPr lang="tr-TR"/>
          </a:p>
        </p:txBody>
      </p:sp>
    </p:spTree>
    <p:extLst>
      <p:ext uri="{BB962C8B-B14F-4D97-AF65-F5344CB8AC3E}">
        <p14:creationId xmlns:p14="http://schemas.microsoft.com/office/powerpoint/2010/main" val="4182142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*Kiddie Schedule for Affective Disorders and Schizophrenia: Duygulanım Bozuklukları ve Şizofreni Görüşme Çizelgesi–Şimdi ve Yaşam Boyu Şekli</a:t>
            </a:r>
          </a:p>
          <a:p>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12</a:t>
            </a:fld>
            <a:endParaRPr lang="tr-TR"/>
          </a:p>
        </p:txBody>
      </p:sp>
    </p:spTree>
    <p:extLst>
      <p:ext uri="{BB962C8B-B14F-4D97-AF65-F5344CB8AC3E}">
        <p14:creationId xmlns:p14="http://schemas.microsoft.com/office/powerpoint/2010/main" val="2348077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-Kiddie Çizelgesi</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13</a:t>
            </a:fld>
            <a:endParaRPr lang="tr-TR"/>
          </a:p>
        </p:txBody>
      </p:sp>
    </p:spTree>
    <p:extLst>
      <p:ext uri="{BB962C8B-B14F-4D97-AF65-F5344CB8AC3E}">
        <p14:creationId xmlns:p14="http://schemas.microsoft.com/office/powerpoint/2010/main" val="2356297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Ec:psikoeğitimsel tedavi</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14</a:t>
            </a:fld>
            <a:endParaRPr lang="tr-TR"/>
          </a:p>
        </p:txBody>
      </p:sp>
    </p:spTree>
    <p:extLst>
      <p:ext uri="{BB962C8B-B14F-4D97-AF65-F5344CB8AC3E}">
        <p14:creationId xmlns:p14="http://schemas.microsoft.com/office/powerpoint/2010/main" val="2858508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--FFT: </a:t>
            </a:r>
            <a:r>
              <a:rPr lang="tr-TR" sz="1200" b="0" i="0" kern="1200" dirty="0" smtClean="0">
                <a:solidFill>
                  <a:schemeClr val="tx1"/>
                </a:solidFill>
                <a:effectLst/>
                <a:latin typeface="+mn-lt"/>
                <a:ea typeface="+mn-ea"/>
                <a:cs typeface="+mn-cs"/>
              </a:rPr>
              <a:t>4 aylık psikoeğitim, iletişim eğitimi ve problem çözme becerileri eğitiminde 12 seans</a:t>
            </a:r>
            <a:endParaRPr lang="tr-TR" dirty="0"/>
          </a:p>
        </p:txBody>
      </p:sp>
      <p:sp>
        <p:nvSpPr>
          <p:cNvPr id="4" name="Slayt Numarası Yer Tutucusu 3"/>
          <p:cNvSpPr>
            <a:spLocks noGrp="1"/>
          </p:cNvSpPr>
          <p:nvPr>
            <p:ph type="sldNum" sz="quarter" idx="10"/>
          </p:nvPr>
        </p:nvSpPr>
        <p:spPr/>
        <p:txBody>
          <a:bodyPr/>
          <a:lstStyle/>
          <a:p>
            <a:fld id="{A59022F5-45D5-4B54-8CC3-313D481F6FAD}" type="slidenum">
              <a:rPr lang="tr-TR" smtClean="0"/>
              <a:t>15</a:t>
            </a:fld>
            <a:endParaRPr lang="tr-TR"/>
          </a:p>
        </p:txBody>
      </p:sp>
    </p:spTree>
    <p:extLst>
      <p:ext uri="{BB962C8B-B14F-4D97-AF65-F5344CB8AC3E}">
        <p14:creationId xmlns:p14="http://schemas.microsoft.com/office/powerpoint/2010/main" val="485091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600">
                <a:solidFill>
                  <a:schemeClr val="tx1"/>
                </a:solidFill>
                <a:latin typeface="Times New Roman" pitchFamily="18" charset="0"/>
                <a:cs typeface="Times New Roman" pitchFamily="18" charset="0"/>
              </a:defRPr>
            </a:lvl1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15.03.2022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15.03.2022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91" y="969223"/>
            <a:ext cx="9018418" cy="4338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0983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pPr marL="0" indent="0">
              <a:buNone/>
            </a:pPr>
            <a:r>
              <a:rPr lang="tr-TR" dirty="0"/>
              <a:t>Uygunluk kriterleri şunları içerir:</a:t>
            </a:r>
            <a:endParaRPr lang="tr-TR" dirty="0" smtClean="0"/>
          </a:p>
          <a:p>
            <a:r>
              <a:rPr lang="tr-TR" dirty="0"/>
              <a:t>B</a:t>
            </a:r>
            <a:r>
              <a:rPr lang="tr-TR" dirty="0" smtClean="0"/>
              <a:t>elgelenebilir </a:t>
            </a:r>
            <a:r>
              <a:rPr lang="tr-TR" dirty="0"/>
              <a:t>bir </a:t>
            </a:r>
            <a:r>
              <a:rPr lang="tr-TR" dirty="0" smtClean="0"/>
              <a:t>BB </a:t>
            </a:r>
            <a:r>
              <a:rPr lang="tr-TR" dirty="0"/>
              <a:t>I veya II </a:t>
            </a:r>
            <a:r>
              <a:rPr lang="tr-TR" dirty="0" smtClean="0"/>
              <a:t>geçmişi olan, birinci </a:t>
            </a:r>
            <a:r>
              <a:rPr lang="tr-TR" dirty="0"/>
              <a:t>veya ikinci derece </a:t>
            </a:r>
            <a:r>
              <a:rPr lang="tr-TR" dirty="0" smtClean="0"/>
              <a:t>akrabası olması</a:t>
            </a:r>
          </a:p>
          <a:p>
            <a:r>
              <a:rPr lang="tr-TR" dirty="0" smtClean="0"/>
              <a:t>Alımdan 2 hafta önce aktif </a:t>
            </a:r>
            <a:r>
              <a:rPr lang="tr-TR" dirty="0"/>
              <a:t>duygudurum </a:t>
            </a:r>
            <a:r>
              <a:rPr lang="tr-TR" dirty="0" smtClean="0"/>
              <a:t>belirtileri puanları; </a:t>
            </a:r>
            <a:r>
              <a:rPr lang="tr-TR" dirty="0"/>
              <a:t>Genç Mani Derecelendirme Ölçeği</a:t>
            </a:r>
            <a:r>
              <a:rPr lang="tr-TR" dirty="0" smtClean="0"/>
              <a:t> (YMRS) puanları </a:t>
            </a:r>
            <a:r>
              <a:rPr lang="tr-TR" dirty="0"/>
              <a:t>&gt; </a:t>
            </a:r>
            <a:r>
              <a:rPr lang="tr-TR" dirty="0" smtClean="0"/>
              <a:t>11, </a:t>
            </a:r>
            <a:r>
              <a:rPr lang="tr-TR" dirty="0"/>
              <a:t>Çocukların Depresyon Derecelendirme </a:t>
            </a:r>
            <a:r>
              <a:rPr lang="tr-TR" dirty="0" smtClean="0"/>
              <a:t>Ölçeği (CDRS-R) puanları </a:t>
            </a:r>
            <a:r>
              <a:rPr lang="tr-TR" dirty="0"/>
              <a:t>&gt; </a:t>
            </a:r>
            <a:r>
              <a:rPr lang="tr-TR" dirty="0" smtClean="0"/>
              <a:t>29</a:t>
            </a:r>
            <a:endParaRPr lang="tr-TR" dirty="0"/>
          </a:p>
        </p:txBody>
      </p:sp>
    </p:spTree>
    <p:extLst>
      <p:ext uri="{BB962C8B-B14F-4D97-AF65-F5344CB8AC3E}">
        <p14:creationId xmlns:p14="http://schemas.microsoft.com/office/powerpoint/2010/main" val="1087412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r>
              <a:rPr lang="tr-TR" dirty="0"/>
              <a:t>Evlat edinilen ve biyolojik ebeveynleri ile görüşülemeyen, eşlik eden nörolojik hastalıkları veya otizm spektrum bozukluğu olan veya eşzamanlı madde/alkol kötüye kullanımı veya bağımlılık bozukluğu olan gençleri hariç tuttuk. </a:t>
            </a:r>
            <a:endParaRPr lang="tr-TR" dirty="0" smtClean="0"/>
          </a:p>
          <a:p>
            <a:r>
              <a:rPr lang="tr-TR" dirty="0" smtClean="0"/>
              <a:t>Halihazırda </a:t>
            </a:r>
            <a:r>
              <a:rPr lang="tr-TR" dirty="0"/>
              <a:t>aile terapisinde olan katılımcılar, mevcut tedavilerini kesmeyi tercih etmedikçe dışlandı.</a:t>
            </a:r>
          </a:p>
        </p:txBody>
      </p:sp>
    </p:spTree>
    <p:extLst>
      <p:ext uri="{BB962C8B-B14F-4D97-AF65-F5344CB8AC3E}">
        <p14:creationId xmlns:p14="http://schemas.microsoft.com/office/powerpoint/2010/main" val="2104902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normAutofit/>
          </a:bodyPr>
          <a:lstStyle/>
          <a:p>
            <a:pPr marL="0" indent="0">
              <a:buNone/>
            </a:pPr>
            <a:r>
              <a:rPr lang="tr-TR" b="1" dirty="0"/>
              <a:t>2.2</a:t>
            </a:r>
            <a:r>
              <a:rPr lang="tr-TR" dirty="0"/>
              <a:t> Temel </a:t>
            </a:r>
            <a:r>
              <a:rPr lang="tr-TR" dirty="0" smtClean="0"/>
              <a:t>Tanı Değerlendirmeleri</a:t>
            </a:r>
          </a:p>
          <a:p>
            <a:pPr marL="0" indent="0">
              <a:buNone/>
            </a:pPr>
            <a:endParaRPr lang="tr-TR" dirty="0"/>
          </a:p>
          <a:p>
            <a:r>
              <a:rPr lang="tr-TR" dirty="0"/>
              <a:t>Temel çalışma ziyaretinde, eğitimli </a:t>
            </a:r>
            <a:r>
              <a:rPr lang="tr-TR" dirty="0" smtClean="0"/>
              <a:t>araştırma uzmanları, </a:t>
            </a:r>
            <a:r>
              <a:rPr lang="tr-TR" dirty="0"/>
              <a:t>çocuğa ve en az bir ebeveyne (</a:t>
            </a:r>
            <a:r>
              <a:rPr lang="tr-TR" sz="2800" dirty="0" smtClean="0"/>
              <a:t>Kiddie </a:t>
            </a:r>
            <a:r>
              <a:rPr lang="tr-TR" sz="2800" dirty="0"/>
              <a:t>Schedule for Affective Disorders and Schizophrenia, Present and Lifetime </a:t>
            </a:r>
            <a:r>
              <a:rPr lang="tr-TR" sz="2800" dirty="0" smtClean="0"/>
              <a:t>Version) </a:t>
            </a:r>
            <a:r>
              <a:rPr lang="tr-TR" dirty="0" smtClean="0"/>
              <a:t>Kiddie </a:t>
            </a:r>
            <a:r>
              <a:rPr lang="tr-TR" dirty="0"/>
              <a:t>Çizelgesi'ni (</a:t>
            </a:r>
            <a:r>
              <a:rPr lang="tr-TR" dirty="0" smtClean="0"/>
              <a:t>KSADS-PL) uyguladı.</a:t>
            </a:r>
          </a:p>
        </p:txBody>
      </p:sp>
    </p:spTree>
    <p:extLst>
      <p:ext uri="{BB962C8B-B14F-4D97-AF65-F5344CB8AC3E}">
        <p14:creationId xmlns:p14="http://schemas.microsoft.com/office/powerpoint/2010/main" val="3574058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normAutofit lnSpcReduction="10000"/>
          </a:bodyPr>
          <a:lstStyle/>
          <a:p>
            <a:r>
              <a:rPr lang="tr-TR" dirty="0"/>
              <a:t>Araştırmaya bağlı bir çocuk psikiyatristi, çocuğun ayrı bir tanısal değerlendirmesini yaptı. Katılımcılar, KSADS görüşmecisi ile çocuk psikiyatristi arasında gencin birincil </a:t>
            </a:r>
            <a:r>
              <a:rPr lang="tr-TR" dirty="0" smtClean="0"/>
              <a:t>tanısı konusunda </a:t>
            </a:r>
            <a:r>
              <a:rPr lang="tr-TR" dirty="0"/>
              <a:t>anlaşma sağlandıktan sonra çalışmaya kabul edildi</a:t>
            </a:r>
            <a:r>
              <a:rPr lang="tr-TR" dirty="0" smtClean="0"/>
              <a:t>.</a:t>
            </a:r>
          </a:p>
          <a:p>
            <a:r>
              <a:rPr lang="tr-TR" dirty="0"/>
              <a:t>Eğitimli bir </a:t>
            </a:r>
            <a:r>
              <a:rPr lang="tr-TR" dirty="0" smtClean="0"/>
              <a:t>araştırma</a:t>
            </a:r>
            <a:r>
              <a:rPr lang="tr-TR" dirty="0"/>
              <a:t> uzmanı, her ebeveyne kendi psikiyatrik geçmişi ile ilgili olarak MINI Uluslararası Nöropsikiyatrik </a:t>
            </a:r>
            <a:r>
              <a:rPr lang="tr-TR" dirty="0" smtClean="0"/>
              <a:t>Görüşmeyi uyguladı. Birinci </a:t>
            </a:r>
            <a:r>
              <a:rPr lang="tr-TR" dirty="0"/>
              <a:t>veya ikinci derece akrabalarla doğrudan görüşülemediği </a:t>
            </a:r>
            <a:r>
              <a:rPr lang="tr-TR" dirty="0" smtClean="0"/>
              <a:t>durumlarda </a:t>
            </a:r>
            <a:r>
              <a:rPr lang="tr-TR" dirty="0"/>
              <a:t>tanılar, Aile Geçmişi Tarama aracı kullanılarak mevcut ebeveynlerden alınan ikincil raporlara </a:t>
            </a:r>
            <a:r>
              <a:rPr lang="tr-TR" dirty="0" smtClean="0"/>
              <a:t>dayandırılmıştır.</a:t>
            </a:r>
            <a:endParaRPr lang="tr-TR" dirty="0"/>
          </a:p>
        </p:txBody>
      </p:sp>
    </p:spTree>
    <p:extLst>
      <p:ext uri="{BB962C8B-B14F-4D97-AF65-F5344CB8AC3E}">
        <p14:creationId xmlns:p14="http://schemas.microsoft.com/office/powerpoint/2010/main" val="1260308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pPr marL="0" indent="0">
              <a:buNone/>
            </a:pPr>
            <a:r>
              <a:rPr lang="tr-TR" b="1" dirty="0" smtClean="0"/>
              <a:t>2.3</a:t>
            </a:r>
            <a:r>
              <a:rPr lang="tr-TR" dirty="0" smtClean="0"/>
              <a:t> Psikososyal </a:t>
            </a:r>
            <a:r>
              <a:rPr lang="tr-TR" dirty="0"/>
              <a:t>Tedavilere </a:t>
            </a:r>
            <a:r>
              <a:rPr lang="tr-TR" dirty="0" smtClean="0"/>
              <a:t>Paylaştırma</a:t>
            </a:r>
          </a:p>
          <a:p>
            <a:pPr marL="0" indent="0">
              <a:buNone/>
            </a:pPr>
            <a:endParaRPr lang="tr-TR" dirty="0"/>
          </a:p>
          <a:p>
            <a:r>
              <a:rPr lang="tr-TR" dirty="0" smtClean="0"/>
              <a:t>Çocuğun </a:t>
            </a:r>
            <a:r>
              <a:rPr lang="tr-TR" dirty="0"/>
              <a:t>çalışmaya uygun olduğu kabul </a:t>
            </a:r>
            <a:r>
              <a:rPr lang="tr-TR" dirty="0" smtClean="0"/>
              <a:t>edildiğinde aileler; tanı, </a:t>
            </a:r>
            <a:r>
              <a:rPr lang="tr-TR" dirty="0"/>
              <a:t>yaş (&lt; 13 veya ≥ 13 yaş) ve çalışma girişindeki ilaçlara göre tedavi gruplarını dengeleyen bilgisayarlı bir dinamik tahsis prosedürüne dayalı olarak FFT veya EC'ye rastgele tahsis edildi.</a:t>
            </a:r>
          </a:p>
        </p:txBody>
      </p:sp>
    </p:spTree>
    <p:extLst>
      <p:ext uri="{BB962C8B-B14F-4D97-AF65-F5344CB8AC3E}">
        <p14:creationId xmlns:p14="http://schemas.microsoft.com/office/powerpoint/2010/main" val="2990260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r>
              <a:rPr lang="tr-TR" dirty="0"/>
              <a:t>FFT, randomizasyondan sonraki 4 ay içinde 12 </a:t>
            </a:r>
            <a:r>
              <a:rPr lang="tr-TR" dirty="0" smtClean="0"/>
              <a:t>adet altmış </a:t>
            </a:r>
            <a:r>
              <a:rPr lang="tr-TR" dirty="0"/>
              <a:t>dakikalık seanstan (8 </a:t>
            </a:r>
            <a:r>
              <a:rPr lang="tr-TR" dirty="0" smtClean="0"/>
              <a:t>hafta-haftalık</a:t>
            </a:r>
            <a:r>
              <a:rPr lang="tr-TR" dirty="0"/>
              <a:t>, 4 </a:t>
            </a:r>
            <a:r>
              <a:rPr lang="tr-TR" dirty="0" smtClean="0"/>
              <a:t>hafta-iki </a:t>
            </a:r>
            <a:r>
              <a:rPr lang="tr-TR" dirty="0"/>
              <a:t>haftada bir</a:t>
            </a:r>
            <a:r>
              <a:rPr lang="tr-TR" dirty="0" smtClean="0"/>
              <a:t>) oluşuyordu.</a:t>
            </a:r>
          </a:p>
          <a:p>
            <a:r>
              <a:rPr lang="tr-TR" dirty="0"/>
              <a:t>Çocuğu, ebeveynleri ve </a:t>
            </a:r>
            <a:r>
              <a:rPr lang="tr-TR" dirty="0" smtClean="0"/>
              <a:t>kardeşleri içeren </a:t>
            </a:r>
            <a:r>
              <a:rPr lang="tr-TR" dirty="0"/>
              <a:t>aile oturumları, duygudurum bozukluklarını yönetme konusunda psikoeğitim, iletişim geliştirme eğitimi ve problem çözme becerileri eğitimi üzerine odaklandı.</a:t>
            </a:r>
          </a:p>
        </p:txBody>
      </p:sp>
    </p:spTree>
    <p:extLst>
      <p:ext uri="{BB962C8B-B14F-4D97-AF65-F5344CB8AC3E}">
        <p14:creationId xmlns:p14="http://schemas.microsoft.com/office/powerpoint/2010/main" val="3454313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r>
              <a:rPr lang="tr-TR" dirty="0"/>
              <a:t>EC koşulu, 3 haftalık altmış </a:t>
            </a:r>
            <a:r>
              <a:rPr lang="tr-TR" dirty="0" smtClean="0"/>
              <a:t>dakika aile psikoeğitim </a:t>
            </a:r>
            <a:r>
              <a:rPr lang="tr-TR" dirty="0"/>
              <a:t>oturumunu </a:t>
            </a:r>
            <a:r>
              <a:rPr lang="tr-TR" dirty="0" smtClean="0"/>
              <a:t>takiben 3 </a:t>
            </a:r>
            <a:r>
              <a:rPr lang="tr-TR" dirty="0"/>
              <a:t>aylık bireysel psikoeğitim oturumlarından </a:t>
            </a:r>
            <a:r>
              <a:rPr lang="tr-TR" dirty="0" smtClean="0"/>
              <a:t>oluşuyordu.</a:t>
            </a:r>
          </a:p>
          <a:p>
            <a:r>
              <a:rPr lang="tr-TR" dirty="0"/>
              <a:t>Klinik olarak farmakolojik bakım endike olduğunda, çalışma </a:t>
            </a:r>
            <a:r>
              <a:rPr lang="tr-TR" dirty="0" smtClean="0"/>
              <a:t>psikiyatristleri, </a:t>
            </a:r>
            <a:r>
              <a:rPr lang="tr-TR" dirty="0"/>
              <a:t>çocukla iki haftada bir ve daha sonra çalışma sırasında ayda </a:t>
            </a:r>
            <a:r>
              <a:rPr lang="tr-TR" dirty="0" smtClean="0"/>
              <a:t>bir, </a:t>
            </a:r>
            <a:r>
              <a:rPr lang="tr-TR" dirty="0"/>
              <a:t>bir araya geldi ve bu popülasyon için </a:t>
            </a:r>
            <a:r>
              <a:rPr lang="tr-TR" dirty="0" smtClean="0"/>
              <a:t>ilaçları </a:t>
            </a:r>
            <a:r>
              <a:rPr lang="tr-TR" dirty="0"/>
              <a:t>reçete etti veya </a:t>
            </a:r>
            <a:r>
              <a:rPr lang="tr-TR" dirty="0" smtClean="0"/>
              <a:t>düzeltti</a:t>
            </a:r>
            <a:r>
              <a:rPr lang="tr-TR" dirty="0"/>
              <a:t>. </a:t>
            </a:r>
          </a:p>
        </p:txBody>
      </p:sp>
    </p:spTree>
    <p:extLst>
      <p:ext uri="{BB962C8B-B14F-4D97-AF65-F5344CB8AC3E}">
        <p14:creationId xmlns:p14="http://schemas.microsoft.com/office/powerpoint/2010/main" val="2873686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normAutofit lnSpcReduction="10000"/>
          </a:bodyPr>
          <a:lstStyle/>
          <a:p>
            <a:pPr marL="0" indent="0">
              <a:buNone/>
            </a:pPr>
            <a:r>
              <a:rPr lang="tr-TR" b="1" dirty="0"/>
              <a:t>2.4</a:t>
            </a:r>
            <a:r>
              <a:rPr lang="tr-TR" dirty="0"/>
              <a:t> Klinisyen Tarafından Derecelendirilen Sonuç </a:t>
            </a:r>
            <a:r>
              <a:rPr lang="tr-TR" dirty="0" smtClean="0"/>
              <a:t>Değerlendirmeleri</a:t>
            </a:r>
          </a:p>
          <a:p>
            <a:pPr marL="0" indent="0">
              <a:buNone/>
            </a:pPr>
            <a:endParaRPr lang="tr-TR" dirty="0"/>
          </a:p>
          <a:p>
            <a:r>
              <a:rPr lang="tr-TR" dirty="0"/>
              <a:t>Semptomatik durum değerlendirmeleri </a:t>
            </a:r>
            <a:r>
              <a:rPr lang="tr-TR" dirty="0" smtClean="0"/>
              <a:t>başlangıçta*, 1</a:t>
            </a:r>
            <a:r>
              <a:rPr lang="tr-TR" dirty="0"/>
              <a:t>. yılda 4 ayda bir ve daha sonra 4 yıla kadar 6 ayda bir </a:t>
            </a:r>
            <a:r>
              <a:rPr lang="tr-TR" dirty="0" smtClean="0"/>
              <a:t>yapılmıştır.</a:t>
            </a:r>
          </a:p>
          <a:p>
            <a:r>
              <a:rPr lang="tr-TR" dirty="0"/>
              <a:t>Bağımsız </a:t>
            </a:r>
            <a:r>
              <a:rPr lang="tr-TR" dirty="0" smtClean="0"/>
              <a:t>değerlendiriciler, Ergen </a:t>
            </a:r>
            <a:r>
              <a:rPr lang="tr-TR" dirty="0"/>
              <a:t>Boylamsal Aralık İzleme </a:t>
            </a:r>
            <a:r>
              <a:rPr lang="tr-TR" dirty="0" smtClean="0"/>
              <a:t>Değerlendirmesi (A-LIFE) </a:t>
            </a:r>
            <a:r>
              <a:rPr lang="tr-TR" dirty="0"/>
              <a:t>Psikiyatrik Durum </a:t>
            </a:r>
            <a:r>
              <a:rPr lang="tr-TR" dirty="0" smtClean="0"/>
              <a:t>Derecelendirmelerini (PSRs) kullanarak </a:t>
            </a:r>
            <a:r>
              <a:rPr lang="tr-TR" dirty="0"/>
              <a:t>her </a:t>
            </a:r>
            <a:r>
              <a:rPr lang="tr-TR" dirty="0" smtClean="0"/>
              <a:t>hafta </a:t>
            </a:r>
            <a:r>
              <a:rPr lang="tr-TR" dirty="0"/>
              <a:t>gencin semptomlarını değerlendirmek için gençle ve en az bir ebeveynle ayrı ayrı görüştü.</a:t>
            </a:r>
          </a:p>
        </p:txBody>
      </p:sp>
    </p:spTree>
    <p:extLst>
      <p:ext uri="{BB962C8B-B14F-4D97-AF65-F5344CB8AC3E}">
        <p14:creationId xmlns:p14="http://schemas.microsoft.com/office/powerpoint/2010/main" val="1195708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normAutofit fontScale="92500"/>
          </a:bodyPr>
          <a:lstStyle/>
          <a:p>
            <a:r>
              <a:rPr lang="tr-TR" dirty="0"/>
              <a:t>Haftalık PSR'ler, depresyon, mani, hipomani, intihar düşüncesi, sanrılar ve halüsinasyonlarla ilişkili şiddet ve bozulmanın 1 (asemptomatik) ila 6 (tamamen sendromik, şiddetli) puanlık ölçekleridir</a:t>
            </a:r>
            <a:r>
              <a:rPr lang="tr-TR" dirty="0" smtClean="0"/>
              <a:t>.</a:t>
            </a:r>
          </a:p>
          <a:p>
            <a:r>
              <a:rPr lang="tr-TR" dirty="0"/>
              <a:t>Bu çalışma, PSR İntihar Düşüncesi alt ölçeğine (PSR-SI) odaklanmıştır</a:t>
            </a:r>
            <a:r>
              <a:rPr lang="tr-TR" dirty="0" smtClean="0"/>
              <a:t>.</a:t>
            </a:r>
          </a:p>
          <a:p>
            <a:pPr lvl="1">
              <a:buFont typeface="Wingdings" pitchFamily="2" charset="2"/>
              <a:buChar char="Ø"/>
            </a:pPr>
            <a:r>
              <a:rPr lang="tr-TR" sz="2600" dirty="0" smtClean="0">
                <a:latin typeface="Times New Roman" pitchFamily="18" charset="0"/>
                <a:cs typeface="Times New Roman" pitchFamily="18" charset="0"/>
              </a:rPr>
              <a:t>1 veya 2 puan: SI kanıtı yok/çok az var</a:t>
            </a:r>
          </a:p>
          <a:p>
            <a:pPr lvl="1">
              <a:buFont typeface="Wingdings" pitchFamily="2" charset="2"/>
              <a:buChar char="Ø"/>
            </a:pPr>
            <a:r>
              <a:rPr lang="tr-TR" sz="2600" dirty="0" smtClean="0">
                <a:latin typeface="Times New Roman" pitchFamily="18" charset="0"/>
                <a:cs typeface="Times New Roman" pitchFamily="18" charset="0"/>
              </a:rPr>
              <a:t>3 puan (hafif) veya üzeri: anlamlı SI</a:t>
            </a:r>
          </a:p>
          <a:p>
            <a:r>
              <a:rPr lang="tr-TR" dirty="0"/>
              <a:t>PSR-SI'de daha yüksek puanlar, belirli bir planın zihinsel olarak provasını yapmak </a:t>
            </a:r>
            <a:r>
              <a:rPr lang="tr-TR" dirty="0" smtClean="0"/>
              <a:t>(</a:t>
            </a:r>
            <a:r>
              <a:rPr lang="tr-TR" dirty="0"/>
              <a:t>5, şiddetli) veya potansiyel olarak ölümcül bir intihar girişimi için hazırlık yapmak (6, aşırı) </a:t>
            </a:r>
          </a:p>
        </p:txBody>
      </p:sp>
    </p:spTree>
    <p:extLst>
      <p:ext uri="{BB962C8B-B14F-4D97-AF65-F5344CB8AC3E}">
        <p14:creationId xmlns:p14="http://schemas.microsoft.com/office/powerpoint/2010/main" val="1678030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r>
              <a:rPr lang="tr-TR" dirty="0"/>
              <a:t>Ebeveynlerin ve gençlerin duygudurum değişikliklerinin veya SI'nın kötüleşmesinin zamanlamasını hatırlamalarını iyileştirmeye yardımcı olmak için değerlendiriciler, aylık aralıklarla bölünmüş önceki 4 veya 6 aylık dönemi kapsayan bir zaman çizelgesi ve bir takvim sundular</a:t>
            </a:r>
            <a:r>
              <a:rPr lang="tr-TR" dirty="0" smtClean="0"/>
              <a:t>.</a:t>
            </a:r>
          </a:p>
          <a:p>
            <a:r>
              <a:rPr lang="tr-TR" dirty="0"/>
              <a:t>Çocuğun, ebeveynin gözlemlemediği SI bildirdiği durumlarda, konsensüs derecelendirmelerinde çocuğun raporuna daha fazla ağırlık verildi.</a:t>
            </a:r>
            <a:endParaRPr lang="tr-TR" dirty="0" smtClean="0"/>
          </a:p>
          <a:p>
            <a:endParaRPr lang="tr-TR" dirty="0"/>
          </a:p>
        </p:txBody>
      </p:sp>
    </p:spTree>
    <p:extLst>
      <p:ext uri="{BB962C8B-B14F-4D97-AF65-F5344CB8AC3E}">
        <p14:creationId xmlns:p14="http://schemas.microsoft.com/office/powerpoint/2010/main" val="1963230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a:t>Aile Odaklı Terapinin Bipolar Bozukluk için Yüksek Risk Altındaki Gençlerde İntihar Düşüncesi Üzerine Etkileri</a:t>
            </a:r>
            <a:br>
              <a:rPr lang="tr-TR" dirty="0"/>
            </a:br>
            <a:endParaRPr lang="tr-TR" dirty="0"/>
          </a:p>
        </p:txBody>
      </p:sp>
      <p:sp>
        <p:nvSpPr>
          <p:cNvPr id="4" name="Metin kutusu 3"/>
          <p:cNvSpPr txBox="1"/>
          <p:nvPr/>
        </p:nvSpPr>
        <p:spPr>
          <a:xfrm>
            <a:off x="4788024" y="5517232"/>
            <a:ext cx="3960440" cy="830997"/>
          </a:xfrm>
          <a:prstGeom prst="rect">
            <a:avLst/>
          </a:prstGeom>
          <a:noFill/>
        </p:spPr>
        <p:txBody>
          <a:bodyPr wrap="square" rtlCol="0">
            <a:spAutoFit/>
          </a:bodyPr>
          <a:lstStyle/>
          <a:p>
            <a:pPr algn="ctr"/>
            <a:r>
              <a:rPr lang="tr-TR" sz="1600" dirty="0" smtClean="0"/>
              <a:t>Araş. Gör. Dr. Ömer Faruk Özceylan</a:t>
            </a:r>
            <a:endParaRPr lang="tr-TR" sz="1600" dirty="0"/>
          </a:p>
          <a:p>
            <a:pPr algn="ctr"/>
            <a:r>
              <a:rPr lang="tr-TR" sz="1600" dirty="0" smtClean="0"/>
              <a:t>Aile Hekimliği Anabilim Dalı</a:t>
            </a:r>
          </a:p>
          <a:p>
            <a:pPr algn="ctr"/>
            <a:r>
              <a:rPr lang="tr-TR" sz="1600" dirty="0" smtClean="0"/>
              <a:t>15.03.2022</a:t>
            </a:r>
            <a:endParaRPr lang="tr-TR" sz="1600" dirty="0"/>
          </a:p>
        </p:txBody>
      </p:sp>
    </p:spTree>
    <p:extLst>
      <p:ext uri="{BB962C8B-B14F-4D97-AF65-F5344CB8AC3E}">
        <p14:creationId xmlns:p14="http://schemas.microsoft.com/office/powerpoint/2010/main" val="2091399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r>
              <a:rPr lang="tr-TR" dirty="0"/>
              <a:t>Gençlerin semptomlarının her izlem noktasındaki şiddetini ve kutupsallığını daha fazla incelemek için değerlendiriciler çocuğa ve bir ebeveyne YMRS (hipo/mani) ve CDRS-R (depresyon) uyguladılar</a:t>
            </a:r>
            <a:r>
              <a:rPr lang="tr-TR" dirty="0" smtClean="0"/>
              <a:t>.</a:t>
            </a:r>
          </a:p>
          <a:p>
            <a:r>
              <a:rPr lang="tr-TR" dirty="0"/>
              <a:t>Derecelendirmeler, sırasıyla önceki 1 ve 2 haftalık aralıkları kapsıyordu.</a:t>
            </a:r>
          </a:p>
        </p:txBody>
      </p:sp>
    </p:spTree>
    <p:extLst>
      <p:ext uri="{BB962C8B-B14F-4D97-AF65-F5344CB8AC3E}">
        <p14:creationId xmlns:p14="http://schemas.microsoft.com/office/powerpoint/2010/main" val="1775480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2. Metod </a:t>
            </a:r>
            <a:endParaRPr lang="tr-TR" dirty="0"/>
          </a:p>
        </p:txBody>
      </p:sp>
      <p:sp>
        <p:nvSpPr>
          <p:cNvPr id="3" name="İçerik Yer Tutucusu 2"/>
          <p:cNvSpPr>
            <a:spLocks noGrp="1"/>
          </p:cNvSpPr>
          <p:nvPr>
            <p:ph idx="1"/>
          </p:nvPr>
        </p:nvSpPr>
        <p:spPr/>
        <p:txBody>
          <a:bodyPr>
            <a:normAutofit/>
          </a:bodyPr>
          <a:lstStyle/>
          <a:p>
            <a:pPr marL="0" indent="0">
              <a:buNone/>
            </a:pPr>
            <a:r>
              <a:rPr lang="tr-TR" b="1" dirty="0"/>
              <a:t>2.5</a:t>
            </a:r>
            <a:r>
              <a:rPr lang="tr-TR" dirty="0"/>
              <a:t>. Öz-Rapor Sonuç </a:t>
            </a:r>
            <a:r>
              <a:rPr lang="tr-TR" dirty="0" smtClean="0"/>
              <a:t>Değerlendirmeleri</a:t>
            </a:r>
          </a:p>
          <a:p>
            <a:pPr marL="0" indent="0">
              <a:buNone/>
            </a:pPr>
            <a:endParaRPr lang="tr-TR" dirty="0"/>
          </a:p>
          <a:p>
            <a:r>
              <a:rPr lang="tr-TR" dirty="0"/>
              <a:t>Çocuk katılımcılar, 15 maddelik İntihar Düşüncesi Anketi (SIQ</a:t>
            </a:r>
            <a:r>
              <a:rPr lang="tr-TR" dirty="0" smtClean="0"/>
              <a:t>) başlangıçta </a:t>
            </a:r>
            <a:r>
              <a:rPr lang="tr-TR" dirty="0"/>
              <a:t>ve her 4-6 aylık takipte </a:t>
            </a:r>
            <a:r>
              <a:rPr lang="tr-TR" dirty="0" smtClean="0"/>
              <a:t>doldurdu.</a:t>
            </a:r>
          </a:p>
          <a:p>
            <a:r>
              <a:rPr lang="tr-TR" dirty="0"/>
              <a:t>SIQ maddeleri, önceki aydaki intihar düşüncelerinin sıklığını 1 (bu düşünceye hiç sahip olmadım) ila 7 (neredeyse her gün) </a:t>
            </a:r>
            <a:r>
              <a:rPr lang="tr-TR" dirty="0" smtClean="0"/>
              <a:t>puanda ölçer.</a:t>
            </a:r>
          </a:p>
        </p:txBody>
      </p:sp>
    </p:spTree>
    <p:extLst>
      <p:ext uri="{BB962C8B-B14F-4D97-AF65-F5344CB8AC3E}">
        <p14:creationId xmlns:p14="http://schemas.microsoft.com/office/powerpoint/2010/main" val="288881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r>
              <a:rPr lang="tr-TR" dirty="0"/>
              <a:t>Her değerlendirmede gençler, önceki 3 ay içinde bir çocuk/ebeveyn ikilisinde yaşanan </a:t>
            </a:r>
            <a:r>
              <a:rPr lang="tr-TR" dirty="0" smtClean="0"/>
              <a:t>kötü iletişim </a:t>
            </a:r>
            <a:r>
              <a:rPr lang="tr-TR" dirty="0"/>
              <a:t>ve çatışmanın derecesini değerlendiren Çatışma Davranışı Anketini </a:t>
            </a:r>
            <a:r>
              <a:rPr lang="tr-TR" dirty="0" smtClean="0"/>
              <a:t>doldurdu (CBQ).</a:t>
            </a:r>
          </a:p>
          <a:p>
            <a:r>
              <a:rPr lang="tr-TR" dirty="0"/>
              <a:t>20 ölçek maddesi “doğru/yanlış” olarak derecelendirilir ve </a:t>
            </a:r>
            <a:r>
              <a:rPr lang="tr-TR" dirty="0" smtClean="0"/>
              <a:t>tartışmacılığı, iletişimde </a:t>
            </a:r>
            <a:r>
              <a:rPr lang="tr-TR" dirty="0"/>
              <a:t>hayal kırıklığı, empati ve ilişki kalitesini kapsar. (örneğin, “Pek iyi anlaştığımızı düşünmüyorum”/ “Haftada en az üç kez birbirimize kızıyoruz”).</a:t>
            </a:r>
          </a:p>
        </p:txBody>
      </p:sp>
    </p:spTree>
    <p:extLst>
      <p:ext uri="{BB962C8B-B14F-4D97-AF65-F5344CB8AC3E}">
        <p14:creationId xmlns:p14="http://schemas.microsoft.com/office/powerpoint/2010/main" val="1828050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normAutofit fontScale="92500"/>
          </a:bodyPr>
          <a:lstStyle/>
          <a:p>
            <a:pPr marL="0" indent="0">
              <a:buNone/>
            </a:pPr>
            <a:r>
              <a:rPr lang="tr-TR" b="1" dirty="0" smtClean="0"/>
              <a:t>2.6. </a:t>
            </a:r>
            <a:r>
              <a:rPr lang="tr-TR" dirty="0"/>
              <a:t>İ</a:t>
            </a:r>
            <a:r>
              <a:rPr lang="tr-TR" dirty="0" smtClean="0"/>
              <a:t>statistiksel analizler</a:t>
            </a:r>
          </a:p>
          <a:p>
            <a:pPr marL="0" indent="0">
              <a:buNone/>
            </a:pPr>
            <a:endParaRPr lang="tr-TR" dirty="0" smtClean="0"/>
          </a:p>
          <a:p>
            <a:r>
              <a:rPr lang="tr-TR" dirty="0"/>
              <a:t>Tüm SIQ toplam puanları (15-105) başlangıçta mevcuttu (ortalama 37.6±22.4).</a:t>
            </a:r>
          </a:p>
          <a:p>
            <a:r>
              <a:rPr lang="tr-TR" dirty="0"/>
              <a:t>Boyutsal SIQ puanları, negatif </a:t>
            </a:r>
            <a:r>
              <a:rPr lang="tr-TR" dirty="0" smtClean="0"/>
              <a:t>sapmayı azaltmak </a:t>
            </a:r>
            <a:r>
              <a:rPr lang="tr-TR" dirty="0"/>
              <a:t>için log'a dönüştürüldü</a:t>
            </a:r>
            <a:r>
              <a:rPr lang="tr-TR" dirty="0" smtClean="0"/>
              <a:t>.</a:t>
            </a:r>
          </a:p>
          <a:p>
            <a:r>
              <a:rPr lang="tr-TR" dirty="0" smtClean="0"/>
              <a:t>Başlangıç </a:t>
            </a:r>
            <a:r>
              <a:rPr lang="tr-TR" dirty="0"/>
              <a:t>PSR-SI derecelendirmesine sahip 125 katılımcının 54'ü (%43,2) SI'de klinik olarak anlamlı bir yükselme ile en az bir </a:t>
            </a:r>
            <a:r>
              <a:rPr lang="tr-TR" dirty="0" smtClean="0"/>
              <a:t>randomizasyon </a:t>
            </a:r>
            <a:r>
              <a:rPr lang="tr-TR" dirty="0"/>
              <a:t>öncesi hafta bildirdi. (PSR-SI ≥ 3).</a:t>
            </a:r>
            <a:endParaRPr lang="tr-TR" dirty="0" smtClean="0"/>
          </a:p>
          <a:p>
            <a:r>
              <a:rPr lang="tr-TR" dirty="0"/>
              <a:t>H</a:t>
            </a:r>
            <a:r>
              <a:rPr lang="tr-TR" dirty="0" smtClean="0"/>
              <a:t>er </a:t>
            </a:r>
            <a:r>
              <a:rPr lang="tr-TR" dirty="0"/>
              <a:t>takip haftası, katılımcıların o hafta boyunca klinik olarak anlamlı SI'ya sahip olup olmadıklarına göre sınıflandırıldı</a:t>
            </a:r>
            <a:r>
              <a:rPr lang="tr-TR" dirty="0" smtClean="0"/>
              <a:t>.</a:t>
            </a:r>
          </a:p>
          <a:p>
            <a:endParaRPr lang="tr-TR" dirty="0" smtClean="0"/>
          </a:p>
          <a:p>
            <a:endParaRPr lang="tr-TR" dirty="0"/>
          </a:p>
        </p:txBody>
      </p:sp>
    </p:spTree>
    <p:extLst>
      <p:ext uri="{BB962C8B-B14F-4D97-AF65-F5344CB8AC3E}">
        <p14:creationId xmlns:p14="http://schemas.microsoft.com/office/powerpoint/2010/main" val="1955724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normAutofit/>
          </a:bodyPr>
          <a:lstStyle/>
          <a:p>
            <a:r>
              <a:rPr lang="tr-TR" dirty="0"/>
              <a:t>Birincil analizler dört adımda gerçekleştirilmiştir. İlkinde, </a:t>
            </a:r>
            <a:r>
              <a:rPr lang="tr-TR" dirty="0" smtClean="0"/>
              <a:t>SIQ </a:t>
            </a:r>
            <a:r>
              <a:rPr lang="tr-TR" dirty="0"/>
              <a:t>puanları üzerinde </a:t>
            </a:r>
            <a:r>
              <a:rPr lang="tr-TR" dirty="0" smtClean="0"/>
              <a:t>tedavinin, zamanın </a:t>
            </a:r>
            <a:r>
              <a:rPr lang="tr-TR" dirty="0"/>
              <a:t>ve zamana göre etkileşimin farklı etkilerini inceledik. (48 aya kadar her 4-6 ayda bir </a:t>
            </a:r>
            <a:r>
              <a:rPr lang="tr-TR" dirty="0" smtClean="0"/>
              <a:t>tamamlanır.)</a:t>
            </a:r>
          </a:p>
          <a:p>
            <a:r>
              <a:rPr lang="tr-TR" dirty="0"/>
              <a:t>Mixed effect regression models </a:t>
            </a:r>
            <a:r>
              <a:rPr lang="tr-TR" dirty="0" smtClean="0"/>
              <a:t>(özne</a:t>
            </a:r>
            <a:r>
              <a:rPr lang="tr-TR" dirty="0"/>
              <a:t>, kesişim ve eğim </a:t>
            </a:r>
            <a:r>
              <a:rPr lang="tr-TR" dirty="0" smtClean="0"/>
              <a:t>için) </a:t>
            </a:r>
            <a:r>
              <a:rPr lang="tr-TR" dirty="0"/>
              <a:t>rastgele etkiler içeriyordu.</a:t>
            </a:r>
            <a:endParaRPr lang="tr-TR" dirty="0" smtClean="0"/>
          </a:p>
          <a:p>
            <a:r>
              <a:rPr lang="tr-TR" dirty="0"/>
              <a:t>B</a:t>
            </a:r>
            <a:r>
              <a:rPr lang="tr-TR" dirty="0" smtClean="0"/>
              <a:t>aşlangıç </a:t>
            </a:r>
            <a:r>
              <a:rPr lang="tr-TR" dirty="0"/>
              <a:t>​​SIQ puanlarını ve bunların tedavi </a:t>
            </a:r>
            <a:r>
              <a:rPr lang="tr-TR" dirty="0" smtClean="0"/>
              <a:t>sonrası puanlarındaki değişimi inceledik. </a:t>
            </a:r>
            <a:r>
              <a:rPr lang="tr-TR" dirty="0"/>
              <a:t>(4 aydan itibaren derecelendirilen</a:t>
            </a:r>
            <a:r>
              <a:rPr lang="tr-TR" dirty="0" smtClean="0"/>
              <a:t>)</a:t>
            </a:r>
          </a:p>
          <a:p>
            <a:pPr marL="0" indent="0">
              <a:buNone/>
            </a:pPr>
            <a:endParaRPr lang="tr-TR" dirty="0"/>
          </a:p>
        </p:txBody>
      </p:sp>
    </p:spTree>
    <p:extLst>
      <p:ext uri="{BB962C8B-B14F-4D97-AF65-F5344CB8AC3E}">
        <p14:creationId xmlns:p14="http://schemas.microsoft.com/office/powerpoint/2010/main" val="1667587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r>
              <a:rPr lang="tr-TR" dirty="0"/>
              <a:t>İkinci adımda, PSR-SI skorları ≥ 3 </a:t>
            </a:r>
            <a:r>
              <a:rPr lang="tr-TR" dirty="0" smtClean="0"/>
              <a:t>olan </a:t>
            </a:r>
            <a:r>
              <a:rPr lang="tr-TR" dirty="0"/>
              <a:t>tedavi grupları arasındaki farklılıkları incelemek için negatif binom regresyon modelleri (SAS'ta PROC </a:t>
            </a:r>
            <a:r>
              <a:rPr lang="tr-TR" dirty="0" smtClean="0"/>
              <a:t>GENMOD) kullandık.**</a:t>
            </a:r>
          </a:p>
          <a:p>
            <a:r>
              <a:rPr lang="tr-TR" dirty="0"/>
              <a:t>Duyarlılık analizlerinde, tedavi etkilerinin, randomizasyon sırasında CDRS-R ve YMRS skorları, tanı, yaş, cinsiyet veya ilaç rejimindeki temel farklılıklardan bağımsız olup olmadığını tahmin ettik</a:t>
            </a:r>
          </a:p>
        </p:txBody>
      </p:sp>
    </p:spTree>
    <p:extLst>
      <p:ext uri="{BB962C8B-B14F-4D97-AF65-F5344CB8AC3E}">
        <p14:creationId xmlns:p14="http://schemas.microsoft.com/office/powerpoint/2010/main" val="777893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2. Metod </a:t>
            </a:r>
            <a:endParaRPr lang="tr-TR" dirty="0"/>
          </a:p>
        </p:txBody>
      </p:sp>
      <p:sp>
        <p:nvSpPr>
          <p:cNvPr id="3" name="İçerik Yer Tutucusu 2"/>
          <p:cNvSpPr>
            <a:spLocks noGrp="1"/>
          </p:cNvSpPr>
          <p:nvPr>
            <p:ph idx="1"/>
          </p:nvPr>
        </p:nvSpPr>
        <p:spPr/>
        <p:txBody>
          <a:bodyPr/>
          <a:lstStyle/>
          <a:p>
            <a:r>
              <a:rPr lang="tr-TR" dirty="0"/>
              <a:t>Üçüncü analitik </a:t>
            </a:r>
            <a:r>
              <a:rPr lang="tr-TR" dirty="0" smtClean="0"/>
              <a:t>adımda</a:t>
            </a:r>
            <a:r>
              <a:rPr lang="tr-TR" dirty="0"/>
              <a:t>;</a:t>
            </a:r>
            <a:r>
              <a:rPr lang="tr-TR" dirty="0" smtClean="0"/>
              <a:t> tedavinin; gençlerin </a:t>
            </a:r>
            <a:r>
              <a:rPr lang="tr-TR" dirty="0"/>
              <a:t>aile çatışması </a:t>
            </a:r>
            <a:r>
              <a:rPr lang="tr-TR" dirty="0" smtClean="0"/>
              <a:t>algılarında </a:t>
            </a:r>
            <a:r>
              <a:rPr lang="tr-TR" dirty="0"/>
              <a:t>(CBQ puanları) </a:t>
            </a:r>
            <a:r>
              <a:rPr lang="tr-TR" dirty="0" smtClean="0"/>
              <a:t>değişiklikler </a:t>
            </a:r>
            <a:r>
              <a:rPr lang="tr-TR" dirty="0"/>
              <a:t>yoluyla SI üzerinde dolaylı </a:t>
            </a:r>
            <a:r>
              <a:rPr lang="tr-TR" dirty="0" smtClean="0"/>
              <a:t>etkilerinin olup </a:t>
            </a:r>
            <a:r>
              <a:rPr lang="tr-TR" dirty="0"/>
              <a:t>olmadığını incelemek için </a:t>
            </a:r>
            <a:r>
              <a:rPr lang="tr-TR" dirty="0" smtClean="0"/>
              <a:t>aracılık </a:t>
            </a:r>
            <a:r>
              <a:rPr lang="tr-TR" dirty="0"/>
              <a:t>modellerini kullandık. </a:t>
            </a:r>
            <a:endParaRPr lang="tr-TR" dirty="0" smtClean="0"/>
          </a:p>
          <a:p>
            <a:r>
              <a:rPr lang="tr-TR" dirty="0" smtClean="0"/>
              <a:t>Başlangıçta</a:t>
            </a:r>
            <a:r>
              <a:rPr lang="tr-TR" dirty="0"/>
              <a:t>, tedavi grubunun takipte CBQ puanları üzerinde doğrudan bir etkisi olup olmadığını </a:t>
            </a:r>
            <a:r>
              <a:rPr lang="tr-TR" dirty="0" smtClean="0"/>
              <a:t>inceledik.</a:t>
            </a:r>
          </a:p>
        </p:txBody>
      </p:sp>
    </p:spTree>
    <p:extLst>
      <p:ext uri="{BB962C8B-B14F-4D97-AF65-F5344CB8AC3E}">
        <p14:creationId xmlns:p14="http://schemas.microsoft.com/office/powerpoint/2010/main" val="31991486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normAutofit/>
          </a:bodyPr>
          <a:lstStyle/>
          <a:p>
            <a:r>
              <a:rPr lang="tr-TR" dirty="0"/>
              <a:t>Dördüncü analitik adımda, iki tedavi grubunda intihar olaylarının sıklığını inceledik</a:t>
            </a:r>
            <a:r>
              <a:rPr lang="tr-TR" dirty="0" smtClean="0"/>
              <a:t>.</a:t>
            </a:r>
          </a:p>
          <a:p>
            <a:r>
              <a:rPr lang="tr-TR" dirty="0" smtClean="0"/>
              <a:t>Olaylar </a:t>
            </a:r>
            <a:r>
              <a:rPr lang="tr-TR" dirty="0"/>
              <a:t>üç kategoride sınıflandırıldı: </a:t>
            </a:r>
            <a:r>
              <a:rPr lang="tr-TR" dirty="0" smtClean="0"/>
              <a:t>servise yatış veya </a:t>
            </a:r>
            <a:r>
              <a:rPr lang="tr-TR" dirty="0"/>
              <a:t>acil servis ziyareti ile </a:t>
            </a:r>
            <a:r>
              <a:rPr lang="tr-TR" dirty="0" smtClean="0"/>
              <a:t>sonuçlanan intihar/intihar düşüncesi;</a:t>
            </a:r>
            <a:r>
              <a:rPr lang="tr-TR" dirty="0"/>
              <a:t> belirsiz intihar niyetiyle kendine zarar verme vakaları; ve/veya takip sırasında haftalık PSR-SI derecelendirmelerinde 5 veya 6'ya </a:t>
            </a:r>
            <a:r>
              <a:rPr lang="tr-TR" dirty="0" smtClean="0"/>
              <a:t>veya </a:t>
            </a:r>
            <a:r>
              <a:rPr lang="tr-TR" dirty="0"/>
              <a:t>CDRS-R İntihar Düşüncesi öğesinde 6 veya 7'ye (yani, "Geçen ay intihar girişiminde bulundu") </a:t>
            </a:r>
            <a:r>
              <a:rPr lang="tr-TR" dirty="0" smtClean="0"/>
              <a:t>artış.</a:t>
            </a:r>
            <a:r>
              <a:rPr lang="tr-TR" dirty="0"/>
              <a:t> </a:t>
            </a:r>
          </a:p>
        </p:txBody>
      </p:sp>
    </p:spTree>
    <p:extLst>
      <p:ext uri="{BB962C8B-B14F-4D97-AF65-F5344CB8AC3E}">
        <p14:creationId xmlns:p14="http://schemas.microsoft.com/office/powerpoint/2010/main" val="2476786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r>
              <a:rPr lang="tr-TR" dirty="0"/>
              <a:t>R</a:t>
            </a:r>
            <a:r>
              <a:rPr lang="tr-TR" dirty="0" smtClean="0"/>
              <a:t>andomizasyon </a:t>
            </a:r>
            <a:r>
              <a:rPr lang="tr-TR" dirty="0"/>
              <a:t>ile ilk gözlenen intihar olayının meydana geldiği yaklaşık tarih arasındaki hafta sayısını hesapladık. </a:t>
            </a:r>
            <a:endParaRPr lang="tr-TR" dirty="0" smtClean="0"/>
          </a:p>
          <a:p>
            <a:r>
              <a:rPr lang="tr-TR" dirty="0" smtClean="0"/>
              <a:t>Her </a:t>
            </a:r>
            <a:r>
              <a:rPr lang="tr-TR" dirty="0"/>
              <a:t>tedavi grubu için hayatta kalma eğrilerinin Kaplan-Meier tahminlerini elde ettik ve </a:t>
            </a:r>
            <a:r>
              <a:rPr lang="tr-TR" dirty="0" smtClean="0"/>
              <a:t>Cox </a:t>
            </a:r>
            <a:r>
              <a:rPr lang="tr-TR" dirty="0"/>
              <a:t>Orantılı Tehlike modellerini (SAS PROC PHREG) kullanarak tedavi etkileri için test ettik.</a:t>
            </a:r>
          </a:p>
        </p:txBody>
      </p:sp>
    </p:spTree>
    <p:extLst>
      <p:ext uri="{BB962C8B-B14F-4D97-AF65-F5344CB8AC3E}">
        <p14:creationId xmlns:p14="http://schemas.microsoft.com/office/powerpoint/2010/main" val="4089007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3. Bulgular </a:t>
            </a:r>
            <a:endParaRPr lang="tr-TR" dirty="0"/>
          </a:p>
        </p:txBody>
      </p:sp>
      <p:sp>
        <p:nvSpPr>
          <p:cNvPr id="3" name="İçerik Yer Tutucusu 2"/>
          <p:cNvSpPr>
            <a:spLocks noGrp="1"/>
          </p:cNvSpPr>
          <p:nvPr>
            <p:ph idx="1"/>
          </p:nvPr>
        </p:nvSpPr>
        <p:spPr/>
        <p:txBody>
          <a:bodyPr/>
          <a:lstStyle/>
          <a:p>
            <a:pPr marL="0" indent="0">
              <a:buNone/>
            </a:pPr>
            <a:r>
              <a:rPr lang="tr-TR" b="1" dirty="0"/>
              <a:t>3.1</a:t>
            </a:r>
            <a:r>
              <a:rPr lang="tr-TR" dirty="0"/>
              <a:t>. Katılımcılar</a:t>
            </a:r>
            <a:endParaRPr lang="tr-TR" dirty="0" smtClean="0"/>
          </a:p>
          <a:p>
            <a:endParaRPr lang="tr-TR" dirty="0"/>
          </a:p>
          <a:p>
            <a:r>
              <a:rPr lang="tr-TR" dirty="0" smtClean="0"/>
              <a:t>Çalışma, </a:t>
            </a:r>
            <a:r>
              <a:rPr lang="tr-TR" dirty="0"/>
              <a:t>75'i majör depresif bozukluk için DSM-5 ölçütlerini karşılayan ve 52'si tanımlanmamış BB için olan 127 katılımcıyı içeriyordu</a:t>
            </a:r>
            <a:r>
              <a:rPr lang="tr-TR" dirty="0" smtClean="0"/>
              <a:t>.</a:t>
            </a:r>
          </a:p>
          <a:p>
            <a:r>
              <a:rPr lang="tr-TR" dirty="0"/>
              <a:t>Herhangi bir temel değişkende FFT ve EC'ye atanan gençler arasında hiçbir fark yoktu (</a:t>
            </a:r>
            <a:r>
              <a:rPr lang="tr-TR" dirty="0" smtClean="0"/>
              <a:t>tablo 1).</a:t>
            </a:r>
          </a:p>
        </p:txBody>
      </p:sp>
    </p:spTree>
    <p:extLst>
      <p:ext uri="{BB962C8B-B14F-4D97-AF65-F5344CB8AC3E}">
        <p14:creationId xmlns:p14="http://schemas.microsoft.com/office/powerpoint/2010/main" val="1666334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1.Giriş </a:t>
            </a:r>
            <a:endParaRPr lang="tr-TR" dirty="0"/>
          </a:p>
        </p:txBody>
      </p:sp>
      <p:sp>
        <p:nvSpPr>
          <p:cNvPr id="3" name="İçerik Yer Tutucusu 2"/>
          <p:cNvSpPr>
            <a:spLocks noGrp="1"/>
          </p:cNvSpPr>
          <p:nvPr>
            <p:ph idx="1"/>
          </p:nvPr>
        </p:nvSpPr>
        <p:spPr/>
        <p:txBody>
          <a:bodyPr>
            <a:noAutofit/>
          </a:bodyPr>
          <a:lstStyle/>
          <a:p>
            <a:r>
              <a:rPr lang="tr-TR" sz="2400" dirty="0"/>
              <a:t>Pediatrik başlangıçlı bipolar </a:t>
            </a:r>
            <a:r>
              <a:rPr lang="tr-TR" sz="2400" dirty="0" smtClean="0"/>
              <a:t>bozukluk </a:t>
            </a:r>
            <a:r>
              <a:rPr lang="tr-TR" sz="2400" dirty="0"/>
              <a:t>yüksek oranda duygudurum tekrarı, hastalıklar arası depresif ve karma </a:t>
            </a:r>
            <a:r>
              <a:rPr lang="tr-TR" sz="2400" dirty="0" smtClean="0"/>
              <a:t>belirtiler, psikososyal </a:t>
            </a:r>
            <a:r>
              <a:rPr lang="tr-TR" sz="2400" dirty="0"/>
              <a:t>bozulma ile </a:t>
            </a:r>
            <a:r>
              <a:rPr lang="tr-TR" sz="2400" dirty="0" smtClean="0"/>
              <a:t>karakterizedir.</a:t>
            </a:r>
          </a:p>
          <a:p>
            <a:r>
              <a:rPr lang="tr-TR" sz="2400" dirty="0"/>
              <a:t>Yüksek SI </a:t>
            </a:r>
            <a:r>
              <a:rPr lang="tr-TR" sz="2400" dirty="0" smtClean="0"/>
              <a:t>seviyeleri</a:t>
            </a:r>
            <a:r>
              <a:rPr lang="tr-TR" sz="2400" dirty="0"/>
              <a:t>, </a:t>
            </a:r>
            <a:r>
              <a:rPr lang="tr-TR" sz="2400" dirty="0" smtClean="0"/>
              <a:t>BB'lu </a:t>
            </a:r>
            <a:r>
              <a:rPr lang="tr-TR" sz="2400" dirty="0"/>
              <a:t>gençlerde daha kötü bir hastalık seyri ile </a:t>
            </a:r>
            <a:r>
              <a:rPr lang="tr-TR" sz="2400" dirty="0" smtClean="0"/>
              <a:t>ilişkilidir.</a:t>
            </a:r>
          </a:p>
          <a:p>
            <a:r>
              <a:rPr lang="tr-TR" sz="2400" dirty="0"/>
              <a:t>Bu çalışma, kısa bir aile odaklı terapinin (FFT) BB için yüksek risk altındaki gençlerde intihar düşüncesi ve davranışını azaltmada etkili olup olmadığını incelemiştir.</a:t>
            </a:r>
          </a:p>
          <a:p>
            <a:endParaRPr lang="tr-TR" sz="2400" dirty="0" smtClean="0"/>
          </a:p>
        </p:txBody>
      </p:sp>
    </p:spTree>
    <p:extLst>
      <p:ext uri="{BB962C8B-B14F-4D97-AF65-F5344CB8AC3E}">
        <p14:creationId xmlns:p14="http://schemas.microsoft.com/office/powerpoint/2010/main" val="3021676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09094"/>
            <a:ext cx="9144000" cy="3369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ikdörtgen 1"/>
          <p:cNvSpPr/>
          <p:nvPr/>
        </p:nvSpPr>
        <p:spPr>
          <a:xfrm>
            <a:off x="107504" y="3789040"/>
            <a:ext cx="8856984" cy="5040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52059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76672"/>
            <a:ext cx="9143999"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kış Çizelgesi: İşlem 3"/>
          <p:cNvSpPr/>
          <p:nvPr/>
        </p:nvSpPr>
        <p:spPr>
          <a:xfrm>
            <a:off x="7452320" y="1544091"/>
            <a:ext cx="360040" cy="432048"/>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kış Çizelgesi: İşlem 4"/>
          <p:cNvSpPr/>
          <p:nvPr/>
        </p:nvSpPr>
        <p:spPr>
          <a:xfrm>
            <a:off x="107504" y="1544091"/>
            <a:ext cx="2016224" cy="372741"/>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Akış Çizelgesi: İşlem 5"/>
          <p:cNvSpPr/>
          <p:nvPr/>
        </p:nvSpPr>
        <p:spPr>
          <a:xfrm>
            <a:off x="53752" y="3429000"/>
            <a:ext cx="9036496" cy="144016"/>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Akış Çizelgesi: İşlem 6"/>
          <p:cNvSpPr/>
          <p:nvPr/>
        </p:nvSpPr>
        <p:spPr>
          <a:xfrm>
            <a:off x="53752" y="3717032"/>
            <a:ext cx="9036496" cy="196389"/>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79681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6" y="1124744"/>
            <a:ext cx="9139684"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70108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Ayrıca, rastgele seçilen 127 katılımcı, uygun olmayan veya katılımı reddeden 154 elenmiş adaydan herhangi bir temel özellik açısından farklılık göstermedi (Şekil </a:t>
            </a:r>
            <a:r>
              <a:rPr lang="tr-TR" dirty="0" smtClean="0"/>
              <a:t>1).</a:t>
            </a:r>
            <a:r>
              <a:rPr lang="tr-TR" dirty="0"/>
              <a:t> </a:t>
            </a:r>
          </a:p>
          <a:p>
            <a:r>
              <a:rPr lang="tr-TR" dirty="0"/>
              <a:t>Randomizasyondan önceki 2 hafta içinde tüm katılımcıların depresyon, mani veya hipomani alt ölçeklerinde PSR puanları 3 (hafif) veya daha yüksekti.</a:t>
            </a:r>
          </a:p>
        </p:txBody>
      </p:sp>
    </p:spTree>
    <p:extLst>
      <p:ext uri="{BB962C8B-B14F-4D97-AF65-F5344CB8AC3E}">
        <p14:creationId xmlns:p14="http://schemas.microsoft.com/office/powerpoint/2010/main" val="27193174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88640"/>
            <a:ext cx="8200563" cy="5565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3421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84" y="620688"/>
            <a:ext cx="9010112" cy="4599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8963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127 denekten (82 kadın; ortalama yaş 13.3±2.6 yıl), 125'inde tedavi öncesi PSR-SI skorları </a:t>
            </a:r>
            <a:r>
              <a:rPr lang="tr-TR" dirty="0" smtClean="0"/>
              <a:t>ve </a:t>
            </a:r>
            <a:r>
              <a:rPr lang="tr-TR" dirty="0"/>
              <a:t>111'i (%87.4</a:t>
            </a:r>
            <a:r>
              <a:rPr lang="tr-TR" dirty="0" smtClean="0"/>
              <a:t>) </a:t>
            </a:r>
            <a:r>
              <a:rPr lang="tr-TR" dirty="0"/>
              <a:t>tamamlanmış başlangıç ​​</a:t>
            </a:r>
            <a:r>
              <a:rPr lang="tr-TR" dirty="0" smtClean="0"/>
              <a:t>SIQ'leri vardı, aralarında </a:t>
            </a:r>
            <a:r>
              <a:rPr lang="tr-TR" dirty="0"/>
              <a:t>hiçbir fark yoktu</a:t>
            </a:r>
            <a:r>
              <a:rPr lang="tr-TR" dirty="0" smtClean="0"/>
              <a:t>.</a:t>
            </a:r>
          </a:p>
          <a:p>
            <a:r>
              <a:rPr lang="tr-TR" dirty="0"/>
              <a:t>Medyan takip süresi 105.9±64.0 haftaydı (aralık 0-255 hafta), takip süresinde tedavi koşulları arasında fark yoktu.</a:t>
            </a:r>
            <a:endParaRPr lang="tr-TR" dirty="0" smtClean="0"/>
          </a:p>
          <a:p>
            <a:endParaRPr lang="tr-TR" dirty="0"/>
          </a:p>
        </p:txBody>
      </p:sp>
    </p:spTree>
    <p:extLst>
      <p:ext uri="{BB962C8B-B14F-4D97-AF65-F5344CB8AC3E}">
        <p14:creationId xmlns:p14="http://schemas.microsoft.com/office/powerpoint/2010/main" val="26208831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normAutofit/>
          </a:bodyPr>
          <a:lstStyle/>
          <a:p>
            <a:r>
              <a:rPr lang="tr-TR" dirty="0"/>
              <a:t>125 katılımcıdan </a:t>
            </a:r>
            <a:r>
              <a:rPr lang="tr-TR" dirty="0" smtClean="0"/>
              <a:t>88'ine </a:t>
            </a:r>
            <a:r>
              <a:rPr lang="tr-TR" dirty="0"/>
              <a:t>(%70.4) </a:t>
            </a:r>
            <a:r>
              <a:rPr lang="tr-TR" dirty="0" smtClean="0"/>
              <a:t>bir farmakolojist tarafından ziyaret yapıldı </a:t>
            </a:r>
            <a:r>
              <a:rPr lang="tr-TR" dirty="0"/>
              <a:t>ve tedavi grubu farkı </a:t>
            </a:r>
            <a:r>
              <a:rPr lang="tr-TR" dirty="0" smtClean="0"/>
              <a:t>yoktu.</a:t>
            </a:r>
            <a:r>
              <a:rPr lang="tr-TR" dirty="0"/>
              <a:t> </a:t>
            </a:r>
            <a:r>
              <a:rPr lang="tr-TR" dirty="0" smtClean="0"/>
              <a:t>(</a:t>
            </a:r>
            <a:r>
              <a:rPr lang="tr-TR" dirty="0"/>
              <a:t>FFT: M=9.0±5.0 visits; EC: M=7.6±5.0 visits</a:t>
            </a:r>
            <a:r>
              <a:rPr lang="tr-TR" dirty="0" smtClean="0"/>
              <a:t>)</a:t>
            </a:r>
          </a:p>
          <a:p>
            <a:r>
              <a:rPr lang="tr-TR" dirty="0"/>
              <a:t>FFT'deki hastalar 12 (%91.7) </a:t>
            </a:r>
            <a:r>
              <a:rPr lang="tr-TR" dirty="0" smtClean="0"/>
              <a:t> </a:t>
            </a:r>
            <a:r>
              <a:rPr lang="tr-TR" dirty="0"/>
              <a:t>terapi seansının ortalama 11.0±3.4'üne katılırken, EC'deki hastalar 6 (%91.7) </a:t>
            </a:r>
            <a:r>
              <a:rPr lang="tr-TR" dirty="0" smtClean="0"/>
              <a:t>seansın </a:t>
            </a:r>
            <a:r>
              <a:rPr lang="tr-TR" dirty="0"/>
              <a:t>ortalama 5.5±2.4'üne </a:t>
            </a:r>
            <a:r>
              <a:rPr lang="tr-TR" dirty="0" smtClean="0"/>
              <a:t>katıldı. Aralarında fark yoktu.</a:t>
            </a:r>
          </a:p>
        </p:txBody>
      </p:sp>
    </p:spTree>
    <p:extLst>
      <p:ext uri="{BB962C8B-B14F-4D97-AF65-F5344CB8AC3E}">
        <p14:creationId xmlns:p14="http://schemas.microsoft.com/office/powerpoint/2010/main" val="3569297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normAutofit lnSpcReduction="10000"/>
          </a:bodyPr>
          <a:lstStyle/>
          <a:p>
            <a:pPr marL="0" indent="0">
              <a:buNone/>
            </a:pPr>
            <a:r>
              <a:rPr lang="tr-TR" b="1" dirty="0"/>
              <a:t>3.2. </a:t>
            </a:r>
            <a:r>
              <a:rPr lang="tr-TR" dirty="0"/>
              <a:t>Tedavi Grubunun SIQ ve PSR-SI puanları üzerindeki </a:t>
            </a:r>
            <a:r>
              <a:rPr lang="tr-TR" dirty="0" smtClean="0"/>
              <a:t>etkileri</a:t>
            </a:r>
          </a:p>
          <a:p>
            <a:pPr marL="0" indent="0">
              <a:buNone/>
            </a:pPr>
            <a:r>
              <a:rPr lang="tr-TR" dirty="0" smtClean="0"/>
              <a:t>BİRİNCİ ADIM;</a:t>
            </a:r>
            <a:endParaRPr lang="tr-TR" dirty="0"/>
          </a:p>
          <a:p>
            <a:r>
              <a:rPr lang="tr-TR" dirty="0"/>
              <a:t>Tedavi grupları, temel SIQ puanlarında veya çalışmaya </a:t>
            </a:r>
            <a:r>
              <a:rPr lang="tr-TR" dirty="0" smtClean="0"/>
              <a:t>giriş öncesindeki 12 </a:t>
            </a:r>
            <a:r>
              <a:rPr lang="tr-TR" dirty="0"/>
              <a:t>ay içinde intihar girişiminde bulunan gençlerin oranında (FFT'de 9 (%17.0</a:t>
            </a:r>
            <a:r>
              <a:rPr lang="tr-TR" dirty="0" smtClean="0"/>
              <a:t>),  EC'de </a:t>
            </a:r>
            <a:r>
              <a:rPr lang="tr-TR" dirty="0"/>
              <a:t>7'de (%14.0</a:t>
            </a:r>
            <a:r>
              <a:rPr lang="tr-TR" dirty="0" smtClean="0"/>
              <a:t>)) </a:t>
            </a:r>
            <a:r>
              <a:rPr lang="tr-TR" dirty="0"/>
              <a:t>farklılık </a:t>
            </a:r>
            <a:r>
              <a:rPr lang="tr-TR" dirty="0" smtClean="0"/>
              <a:t>göstermedi. (tablo 1)</a:t>
            </a:r>
          </a:p>
          <a:p>
            <a:r>
              <a:rPr lang="tr-TR" dirty="0"/>
              <a:t>İlk karma etkili regresyon modelinin sonuçları, tedavi grubunun </a:t>
            </a:r>
            <a:r>
              <a:rPr lang="tr-TR" dirty="0" smtClean="0"/>
              <a:t>(</a:t>
            </a:r>
            <a:r>
              <a:rPr lang="tr-TR" i="1" dirty="0" smtClean="0"/>
              <a:t>p</a:t>
            </a:r>
            <a:r>
              <a:rPr lang="tr-TR" dirty="0"/>
              <a:t> =0.008) ve temel SIQ </a:t>
            </a:r>
            <a:r>
              <a:rPr lang="tr-TR" dirty="0" smtClean="0"/>
              <a:t>puanlarının (</a:t>
            </a:r>
            <a:r>
              <a:rPr lang="tr-TR" i="1" dirty="0" smtClean="0"/>
              <a:t>p</a:t>
            </a:r>
            <a:r>
              <a:rPr lang="tr-TR" dirty="0"/>
              <a:t> &lt;0.0001) takip SIQ </a:t>
            </a:r>
            <a:r>
              <a:rPr lang="tr-TR" dirty="0" smtClean="0"/>
              <a:t>puanları üzerinde </a:t>
            </a:r>
            <a:r>
              <a:rPr lang="tr-TR" dirty="0"/>
              <a:t>bir ana etkisi olduğunu gösterdi.</a:t>
            </a:r>
            <a:endParaRPr lang="tr-TR" dirty="0" smtClean="0"/>
          </a:p>
        </p:txBody>
      </p:sp>
    </p:spTree>
    <p:extLst>
      <p:ext uri="{BB962C8B-B14F-4D97-AF65-F5344CB8AC3E}">
        <p14:creationId xmlns:p14="http://schemas.microsoft.com/office/powerpoint/2010/main" val="28873338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T</a:t>
            </a:r>
            <a:r>
              <a:rPr lang="tr-TR" dirty="0" smtClean="0"/>
              <a:t>akip </a:t>
            </a:r>
            <a:r>
              <a:rPr lang="tr-TR" dirty="0"/>
              <a:t>SIQ puanlarında tedavi grubu ile başlangıç SIQ puanları arasında </a:t>
            </a:r>
            <a:r>
              <a:rPr lang="tr-TR" dirty="0" smtClean="0"/>
              <a:t>anlamlı bir ilişki vardı.(p=0.004).</a:t>
            </a:r>
          </a:p>
          <a:p>
            <a:r>
              <a:rPr lang="tr-TR" dirty="0"/>
              <a:t>Etkileşimin post-hoc incelemesi, EC grubunda başlangıç SIQ ve takip SIQ puanları arasında anlamlı ve pozitif bir ilişki (p &lt; 0.0001</a:t>
            </a:r>
            <a:r>
              <a:rPr lang="tr-TR" dirty="0" smtClean="0"/>
              <a:t>) çıkarken, FFT grubunda anlamlı ilişki çıkmadı</a:t>
            </a:r>
            <a:r>
              <a:rPr lang="tr-TR" dirty="0"/>
              <a:t>. (p=0.07</a:t>
            </a:r>
            <a:r>
              <a:rPr lang="tr-TR" dirty="0" smtClean="0"/>
              <a:t>) (şekil 2)</a:t>
            </a:r>
            <a:endParaRPr lang="tr-TR" dirty="0"/>
          </a:p>
        </p:txBody>
      </p:sp>
    </p:spTree>
    <p:extLst>
      <p:ext uri="{BB962C8B-B14F-4D97-AF65-F5344CB8AC3E}">
        <p14:creationId xmlns:p14="http://schemas.microsoft.com/office/powerpoint/2010/main" val="2705417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1.Giriş </a:t>
            </a:r>
          </a:p>
        </p:txBody>
      </p:sp>
      <p:sp>
        <p:nvSpPr>
          <p:cNvPr id="3" name="İçerik Yer Tutucusu 2"/>
          <p:cNvSpPr>
            <a:spLocks noGrp="1"/>
          </p:cNvSpPr>
          <p:nvPr>
            <p:ph idx="1"/>
          </p:nvPr>
        </p:nvSpPr>
        <p:spPr/>
        <p:txBody>
          <a:bodyPr>
            <a:noAutofit/>
          </a:bodyPr>
          <a:lstStyle/>
          <a:p>
            <a:r>
              <a:rPr lang="tr-TR" sz="2400" dirty="0" smtClean="0"/>
              <a:t>Bipolar Bozukluğu Olan Gençlerde Prospektif Olarak İncelenen İntihar Girişimlerinin tahminleri çalışmasında,</a:t>
            </a:r>
            <a:r>
              <a:rPr lang="tr-TR" sz="2400" dirty="0"/>
              <a:t> </a:t>
            </a:r>
            <a:r>
              <a:rPr lang="tr-TR" sz="2400" dirty="0" smtClean="0"/>
              <a:t>bipolar </a:t>
            </a:r>
            <a:r>
              <a:rPr lang="tr-TR" sz="2400" dirty="0"/>
              <a:t>spektrum bozukluğu olan 413 gencin %18'inin 5 yıllık takip süresince en az bir intihar girişiminde bulunduğunu ve tahminen %36'sının intihar düşüncesine sahip olduğunu saptamıştır</a:t>
            </a:r>
            <a:r>
              <a:rPr lang="tr-TR" dirty="0"/>
              <a:t>. </a:t>
            </a:r>
            <a:r>
              <a:rPr lang="tr-TR" sz="1200" dirty="0"/>
              <a:t>(Goldstein ve arkadaşları (2012</a:t>
            </a:r>
            <a:r>
              <a:rPr lang="tr-TR" sz="1200" dirty="0" smtClean="0"/>
              <a:t>))</a:t>
            </a:r>
          </a:p>
          <a:p>
            <a:r>
              <a:rPr lang="tr-TR" sz="2400" dirty="0" smtClean="0"/>
              <a:t>Şiddetli </a:t>
            </a:r>
            <a:r>
              <a:rPr lang="tr-TR" sz="2400" dirty="0"/>
              <a:t>duygudurum bozukluğu olan ebeveynlerin çocukları üzerinde yapılan bir çalışmada, 663 kişiden 71'i (%10,7) 12 yıllık bir süre içinde intihar girişiminde bulunmuştur</a:t>
            </a:r>
            <a:r>
              <a:rPr lang="tr-TR" sz="1200" dirty="0"/>
              <a:t>.(Melhem ve arkadaşlarının </a:t>
            </a:r>
            <a:r>
              <a:rPr lang="tr-TR" sz="1200" dirty="0" smtClean="0"/>
              <a:t>2019’da</a:t>
            </a:r>
            <a:r>
              <a:rPr lang="tr-TR" sz="1200" dirty="0"/>
              <a:t>.</a:t>
            </a:r>
            <a:r>
              <a:rPr lang="tr-TR" sz="1200" dirty="0" smtClean="0"/>
              <a:t>)</a:t>
            </a:r>
            <a:endParaRPr lang="tr-TR" sz="1200" dirty="0"/>
          </a:p>
          <a:p>
            <a:endParaRPr lang="tr-TR" dirty="0"/>
          </a:p>
        </p:txBody>
      </p:sp>
    </p:spTree>
    <p:extLst>
      <p:ext uri="{BB962C8B-B14F-4D97-AF65-F5344CB8AC3E}">
        <p14:creationId xmlns:p14="http://schemas.microsoft.com/office/powerpoint/2010/main" val="4240104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60648"/>
            <a:ext cx="7355135" cy="6023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144109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Bu nedenle, EC alan yüksek başlangıç ​​SIQ puanlarına sahip gençlerin, FFT alan yüksek başlangıç ​​SIQ puanlarına sahip gençlere kıyasla daha az olumlu bir takip SIQ puanları yörüngesi vardı</a:t>
            </a:r>
            <a:r>
              <a:rPr lang="tr-TR" dirty="0" smtClean="0"/>
              <a:t>.</a:t>
            </a:r>
          </a:p>
          <a:p>
            <a:endParaRPr lang="tr-TR" dirty="0"/>
          </a:p>
        </p:txBody>
      </p:sp>
    </p:spTree>
    <p:extLst>
      <p:ext uri="{BB962C8B-B14F-4D97-AF65-F5344CB8AC3E}">
        <p14:creationId xmlns:p14="http://schemas.microsoft.com/office/powerpoint/2010/main" val="567910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pPr marL="0" indent="0">
              <a:buNone/>
            </a:pPr>
            <a:r>
              <a:rPr lang="tr-TR" dirty="0" smtClean="0"/>
              <a:t>İKİNCİ ADIM;</a:t>
            </a:r>
          </a:p>
          <a:p>
            <a:r>
              <a:rPr lang="tr-TR" dirty="0" smtClean="0"/>
              <a:t>Negatif </a:t>
            </a:r>
            <a:r>
              <a:rPr lang="tr-TR" dirty="0"/>
              <a:t>bir binom regresyon modelinin sonuçları (ikinci analitik adım</a:t>
            </a:r>
            <a:r>
              <a:rPr lang="tr-TR" dirty="0" smtClean="0"/>
              <a:t>); </a:t>
            </a:r>
            <a:r>
              <a:rPr lang="tr-TR" dirty="0"/>
              <a:t>FFT'deki katılımcılarla karşılaştırıldığında, EC'deki katılımcıların, PSR-SI </a:t>
            </a:r>
            <a:r>
              <a:rPr lang="tr-TR" dirty="0" smtClean="0"/>
              <a:t>ölçeğinde, randomizasyon </a:t>
            </a:r>
            <a:r>
              <a:rPr lang="tr-TR" dirty="0"/>
              <a:t>sonrası haftalarda </a:t>
            </a:r>
            <a:r>
              <a:rPr lang="tr-TR" dirty="0" smtClean="0"/>
              <a:t>daha yüksek SI oranına </a:t>
            </a:r>
            <a:r>
              <a:rPr lang="tr-TR" dirty="0"/>
              <a:t>sahip olduğunu göstermiştir</a:t>
            </a:r>
            <a:r>
              <a:rPr lang="tr-TR" dirty="0" smtClean="0"/>
              <a:t>. (p=0.02)</a:t>
            </a:r>
          </a:p>
          <a:p>
            <a:r>
              <a:rPr lang="tr-TR" dirty="0" smtClean="0"/>
              <a:t>Randomizasyon öncesinde PSR-SI skorlarında farkı yoktu.</a:t>
            </a:r>
            <a:r>
              <a:rPr lang="tr-TR" dirty="0"/>
              <a:t> (tablo 1)</a:t>
            </a:r>
          </a:p>
          <a:p>
            <a:endParaRPr lang="tr-TR" dirty="0"/>
          </a:p>
          <a:p>
            <a:endParaRPr lang="tr-TR" dirty="0"/>
          </a:p>
        </p:txBody>
      </p:sp>
    </p:spTree>
    <p:extLst>
      <p:ext uri="{BB962C8B-B14F-4D97-AF65-F5344CB8AC3E}">
        <p14:creationId xmlns:p14="http://schemas.microsoft.com/office/powerpoint/2010/main" val="2546036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normAutofit/>
          </a:bodyPr>
          <a:lstStyle/>
          <a:p>
            <a:r>
              <a:rPr lang="tr-TR" dirty="0"/>
              <a:t>T</a:t>
            </a:r>
            <a:r>
              <a:rPr lang="tr-TR" dirty="0" smtClean="0"/>
              <a:t>emel </a:t>
            </a:r>
            <a:r>
              <a:rPr lang="tr-TR" dirty="0"/>
              <a:t>CDRS-R toplam puanlarının takip SIQ puanları üzerinde ana etkisi vardı </a:t>
            </a:r>
            <a:r>
              <a:rPr lang="tr-TR" dirty="0" smtClean="0"/>
              <a:t>(</a:t>
            </a:r>
            <a:r>
              <a:rPr lang="tr-TR" i="1" dirty="0" smtClean="0"/>
              <a:t>p</a:t>
            </a:r>
            <a:r>
              <a:rPr lang="tr-TR" dirty="0"/>
              <a:t> &lt;0.0001</a:t>
            </a:r>
            <a:r>
              <a:rPr lang="tr-TR" dirty="0" smtClean="0"/>
              <a:t>).</a:t>
            </a:r>
          </a:p>
          <a:p>
            <a:r>
              <a:rPr lang="tr-TR" dirty="0"/>
              <a:t>Başlangıç ​​CDRS-R </a:t>
            </a:r>
            <a:r>
              <a:rPr lang="tr-TR" dirty="0" smtClean="0"/>
              <a:t>puanları ile tedavi grubunun etkisi (</a:t>
            </a:r>
            <a:r>
              <a:rPr lang="tr-TR" i="1" dirty="0" smtClean="0"/>
              <a:t>p</a:t>
            </a:r>
            <a:r>
              <a:rPr lang="tr-TR" dirty="0" smtClean="0"/>
              <a:t> =0,028); başlangıç </a:t>
            </a:r>
            <a:r>
              <a:rPr lang="tr-TR" dirty="0"/>
              <a:t>​​SIQ puanları ile tedavi grubu arasındaki etkileşim, tedavi sonrası SIQ puanlarını tahmin etmede anlamlı </a:t>
            </a:r>
            <a:r>
              <a:rPr lang="tr-TR" dirty="0" smtClean="0"/>
              <a:t>kalmıştır. (p=0.015</a:t>
            </a:r>
            <a:r>
              <a:rPr lang="tr-TR" dirty="0"/>
              <a:t>). </a:t>
            </a:r>
            <a:endParaRPr lang="tr-TR" dirty="0" smtClean="0"/>
          </a:p>
          <a:p>
            <a:r>
              <a:rPr lang="tr-TR" dirty="0" smtClean="0"/>
              <a:t>Başlangıç </a:t>
            </a:r>
            <a:r>
              <a:rPr lang="tr-TR" dirty="0"/>
              <a:t>​​YMRS puanları ile takip SI puanları arasında ilişki yoktu.</a:t>
            </a:r>
          </a:p>
        </p:txBody>
      </p:sp>
    </p:spTree>
    <p:extLst>
      <p:ext uri="{BB962C8B-B14F-4D97-AF65-F5344CB8AC3E}">
        <p14:creationId xmlns:p14="http://schemas.microsoft.com/office/powerpoint/2010/main" val="4842171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pPr marL="0" indent="0">
              <a:buNone/>
            </a:pPr>
            <a:r>
              <a:rPr lang="tr-TR" b="1" dirty="0"/>
              <a:t>3.4</a:t>
            </a:r>
            <a:r>
              <a:rPr lang="tr-TR" dirty="0"/>
              <a:t>. A</a:t>
            </a:r>
            <a:r>
              <a:rPr lang="tr-TR" dirty="0" smtClean="0"/>
              <a:t>racılık Modelleri</a:t>
            </a:r>
          </a:p>
          <a:p>
            <a:pPr marL="0" indent="0">
              <a:buNone/>
            </a:pPr>
            <a:r>
              <a:rPr lang="tr-TR" dirty="0" smtClean="0"/>
              <a:t>ÜÇÜNCÜ ADIM;</a:t>
            </a:r>
            <a:endParaRPr lang="tr-TR" dirty="0"/>
          </a:p>
          <a:p>
            <a:r>
              <a:rPr lang="tr-TR" dirty="0"/>
              <a:t>Üçüncü analitik adımda, </a:t>
            </a:r>
            <a:r>
              <a:rPr lang="tr-TR" dirty="0" smtClean="0"/>
              <a:t>aracı olarak </a:t>
            </a:r>
            <a:r>
              <a:rPr lang="tr-TR" dirty="0"/>
              <a:t>gençlerin aile çatışması algıları (CBQ aracı) ile tedavi grubunun hem SIQ hem de PSR-SI puanları üzerindeki etkilerini inceledik</a:t>
            </a:r>
            <a:r>
              <a:rPr lang="tr-TR" dirty="0" smtClean="0"/>
              <a:t>.</a:t>
            </a:r>
          </a:p>
          <a:p>
            <a:r>
              <a:rPr lang="tr-TR" dirty="0"/>
              <a:t>Katılımcılar, EC'deki 66 aileden 58'inde (%87.9) ve FFT'deki 61 aileden 57'sinde (%93.4) ​​anneleri üzerinde CBQ'ları derecelendirdi ve annelerle çatışmanın başlangıç ​​düzeylerinde hiçbir grup farkı yoktu.</a:t>
            </a:r>
          </a:p>
        </p:txBody>
      </p:sp>
    </p:spTree>
    <p:extLst>
      <p:ext uri="{BB962C8B-B14F-4D97-AF65-F5344CB8AC3E}">
        <p14:creationId xmlns:p14="http://schemas.microsoft.com/office/powerpoint/2010/main" val="9116164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Başlangıçta, anne/çocuk ilişkisini CBQ'da daha çatışmalı olarak değerlendiren gençler, ilişkiyi daha az çatışmalı olarak değerlendirenlerden daha yüksek SIQ puanları bildirdiler. </a:t>
            </a:r>
            <a:r>
              <a:rPr lang="tr-TR" dirty="0" smtClean="0"/>
              <a:t>(p</a:t>
            </a:r>
            <a:r>
              <a:rPr lang="tr-TR" dirty="0"/>
              <a:t>&lt; 0.0002</a:t>
            </a:r>
            <a:r>
              <a:rPr lang="tr-TR" dirty="0" smtClean="0"/>
              <a:t>).</a:t>
            </a:r>
          </a:p>
          <a:p>
            <a:r>
              <a:rPr lang="tr-TR" dirty="0"/>
              <a:t>Temel CBQ puanları ve çalışma </a:t>
            </a:r>
            <a:r>
              <a:rPr lang="tr-TR" dirty="0" smtClean="0"/>
              <a:t>ziyareti, </a:t>
            </a:r>
            <a:r>
              <a:rPr lang="tr-TR" dirty="0"/>
              <a:t>kontrol edildikten sonra, tedavi grubunun </a:t>
            </a:r>
            <a:r>
              <a:rPr lang="tr-TR" dirty="0" smtClean="0"/>
              <a:t>aracı üzerinde </a:t>
            </a:r>
            <a:r>
              <a:rPr lang="tr-TR" dirty="0"/>
              <a:t>önemli bir etkisi vardı bu da bu da FFT'deki gençlerin zaman içinde anneleriyle </a:t>
            </a:r>
            <a:r>
              <a:rPr lang="tr-TR" dirty="0" smtClean="0"/>
              <a:t>EC'deki </a:t>
            </a:r>
            <a:r>
              <a:rPr lang="tr-TR" dirty="0"/>
              <a:t>gençlere göre önemli ölçüde daha az çatışma algıladıklarını gösteriyor</a:t>
            </a:r>
            <a:r>
              <a:rPr lang="tr-TR" dirty="0" smtClean="0"/>
              <a:t>. (</a:t>
            </a:r>
            <a:r>
              <a:rPr lang="tr-TR" i="1" dirty="0"/>
              <a:t>p</a:t>
            </a:r>
            <a:r>
              <a:rPr lang="tr-TR" dirty="0"/>
              <a:t> =0.04</a:t>
            </a:r>
            <a:r>
              <a:rPr lang="tr-TR" dirty="0" smtClean="0"/>
              <a:t>)(şekil3)</a:t>
            </a:r>
            <a:endParaRPr lang="tr-TR" dirty="0"/>
          </a:p>
        </p:txBody>
      </p:sp>
    </p:spTree>
    <p:extLst>
      <p:ext uri="{BB962C8B-B14F-4D97-AF65-F5344CB8AC3E}">
        <p14:creationId xmlns:p14="http://schemas.microsoft.com/office/powerpoint/2010/main" val="32485912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6" y="1196752"/>
            <a:ext cx="9004359"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44248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CBQ puanlarının (aracı) kendi kendine puanlanan SIQ puanları ve klinisyen tarafından puanlanan PSR-SI puanları üzerinde önemli gecikme etkileri </a:t>
            </a:r>
            <a:r>
              <a:rPr lang="tr-TR" dirty="0" smtClean="0"/>
              <a:t>vardı.</a:t>
            </a:r>
          </a:p>
          <a:p>
            <a:r>
              <a:rPr lang="tr-TR" dirty="0"/>
              <a:t>B</a:t>
            </a:r>
            <a:r>
              <a:rPr lang="tr-TR" dirty="0" smtClean="0"/>
              <a:t>ir </a:t>
            </a:r>
            <a:r>
              <a:rPr lang="tr-TR" dirty="0"/>
              <a:t>değerlendirme aralığında </a:t>
            </a:r>
            <a:r>
              <a:rPr lang="tr-TR" dirty="0" smtClean="0"/>
              <a:t>CBQ puanı daha yüksek olan genç, </a:t>
            </a:r>
            <a:r>
              <a:rPr lang="tr-TR" dirty="0"/>
              <a:t>bir sonraki aralıkta </a:t>
            </a:r>
            <a:r>
              <a:rPr lang="tr-TR" dirty="0" smtClean="0"/>
              <a:t>SIQ önemli </a:t>
            </a:r>
            <a:r>
              <a:rPr lang="tr-TR" dirty="0"/>
              <a:t>ölçüde </a:t>
            </a:r>
            <a:r>
              <a:rPr lang="tr-TR" dirty="0" smtClean="0"/>
              <a:t>artış </a:t>
            </a:r>
            <a:r>
              <a:rPr lang="tr-TR" dirty="0"/>
              <a:t>bildirdi</a:t>
            </a:r>
            <a:r>
              <a:rPr lang="tr-TR" dirty="0" smtClean="0"/>
              <a:t>. (</a:t>
            </a:r>
            <a:r>
              <a:rPr lang="tr-TR" dirty="0"/>
              <a:t>SIQ</a:t>
            </a:r>
            <a:r>
              <a:rPr lang="tr-TR" dirty="0" smtClean="0"/>
              <a:t>:</a:t>
            </a:r>
            <a:r>
              <a:rPr lang="tr-TR" dirty="0"/>
              <a:t> </a:t>
            </a:r>
            <a:r>
              <a:rPr lang="tr-TR" i="1" dirty="0"/>
              <a:t>p</a:t>
            </a:r>
            <a:r>
              <a:rPr lang="tr-TR" dirty="0"/>
              <a:t>=0.003; </a:t>
            </a:r>
            <a:r>
              <a:rPr lang="tr-TR" dirty="0" smtClean="0"/>
              <a:t>PSR-SI:</a:t>
            </a:r>
            <a:r>
              <a:rPr lang="tr-TR" i="1" dirty="0" smtClean="0"/>
              <a:t>p</a:t>
            </a:r>
            <a:r>
              <a:rPr lang="tr-TR" dirty="0" smtClean="0"/>
              <a:t>=0.004)</a:t>
            </a:r>
          </a:p>
          <a:p>
            <a:endParaRPr lang="tr-TR" dirty="0"/>
          </a:p>
        </p:txBody>
      </p:sp>
    </p:spTree>
    <p:extLst>
      <p:ext uri="{BB962C8B-B14F-4D97-AF65-F5344CB8AC3E}">
        <p14:creationId xmlns:p14="http://schemas.microsoft.com/office/powerpoint/2010/main" val="34804986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Tedavi grubunun SIQ ve PSR-SI puanları üzerindeki doğrudan etkileri, gecikmeli CBQ puanları, başlangıç SIQ ve çalışma ziyareti </a:t>
            </a:r>
            <a:r>
              <a:rPr lang="tr-TR" dirty="0" smtClean="0"/>
              <a:t>hesaba katıldığında anlamsızdı. Ancak; takip </a:t>
            </a:r>
            <a:r>
              <a:rPr lang="tr-TR" dirty="0"/>
              <a:t>SIQ puanlarında </a:t>
            </a:r>
            <a:r>
              <a:rPr lang="tr-TR" dirty="0" smtClean="0"/>
              <a:t>ile </a:t>
            </a:r>
            <a:r>
              <a:rPr lang="tr-TR" dirty="0"/>
              <a:t>başlangıç SIQ arasında </a:t>
            </a:r>
            <a:r>
              <a:rPr lang="tr-TR" dirty="0" smtClean="0"/>
              <a:t>anlamlı fark vardı.</a:t>
            </a:r>
            <a:endParaRPr lang="tr-TR" dirty="0"/>
          </a:p>
        </p:txBody>
      </p:sp>
    </p:spTree>
    <p:extLst>
      <p:ext uri="{BB962C8B-B14F-4D97-AF65-F5344CB8AC3E}">
        <p14:creationId xmlns:p14="http://schemas.microsoft.com/office/powerpoint/2010/main" val="36731163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pPr marL="0" indent="0">
              <a:buNone/>
            </a:pPr>
            <a:r>
              <a:rPr lang="tr-TR" b="1" dirty="0"/>
              <a:t>3.5</a:t>
            </a:r>
            <a:r>
              <a:rPr lang="tr-TR" dirty="0"/>
              <a:t>. İntihar Olayları </a:t>
            </a:r>
            <a:r>
              <a:rPr lang="tr-TR" dirty="0" smtClean="0"/>
              <a:t>Zamanı</a:t>
            </a:r>
          </a:p>
          <a:p>
            <a:pPr marL="0" indent="0">
              <a:buNone/>
            </a:pPr>
            <a:r>
              <a:rPr lang="tr-TR" dirty="0" smtClean="0"/>
              <a:t>DÖRDÜNCÜ ADIM;</a:t>
            </a:r>
            <a:endParaRPr lang="tr-TR" dirty="0"/>
          </a:p>
          <a:p>
            <a:r>
              <a:rPr lang="tr-TR" dirty="0"/>
              <a:t>En az bir takip ziyareti olan 111 </a:t>
            </a:r>
            <a:r>
              <a:rPr lang="tr-TR" dirty="0" smtClean="0"/>
              <a:t>katılımcıdan 25'i </a:t>
            </a:r>
            <a:r>
              <a:rPr lang="tr-TR" dirty="0"/>
              <a:t>(%22,3) çalışma sırasında bir veya daha fazla intihar olayı </a:t>
            </a:r>
            <a:r>
              <a:rPr lang="tr-TR" dirty="0" smtClean="0"/>
              <a:t>yaşadı;</a:t>
            </a:r>
          </a:p>
          <a:p>
            <a:pPr lvl="1">
              <a:buFont typeface="Wingdings" pitchFamily="2" charset="2"/>
              <a:buChar char="Ø"/>
            </a:pPr>
            <a:r>
              <a:rPr lang="tr-TR" sz="2600" dirty="0">
                <a:latin typeface="Times New Roman" pitchFamily="18" charset="0"/>
                <a:cs typeface="Times New Roman" pitchFamily="18" charset="0"/>
              </a:rPr>
              <a:t>16'sı (%24,2) </a:t>
            </a:r>
            <a:r>
              <a:rPr lang="tr-TR" sz="2600" dirty="0" smtClean="0">
                <a:latin typeface="Times New Roman" pitchFamily="18" charset="0"/>
                <a:cs typeface="Times New Roman" pitchFamily="18" charset="0"/>
              </a:rPr>
              <a:t>EC </a:t>
            </a:r>
          </a:p>
          <a:p>
            <a:pPr lvl="1">
              <a:buFont typeface="Wingdings" pitchFamily="2" charset="2"/>
              <a:buChar char="Ø"/>
            </a:pPr>
            <a:r>
              <a:rPr lang="tr-TR" sz="2600" dirty="0" smtClean="0">
                <a:latin typeface="Times New Roman" pitchFamily="18" charset="0"/>
                <a:cs typeface="Times New Roman" pitchFamily="18" charset="0"/>
              </a:rPr>
              <a:t>9'u </a:t>
            </a:r>
            <a:r>
              <a:rPr lang="tr-TR" sz="2600" dirty="0">
                <a:latin typeface="Times New Roman" pitchFamily="18" charset="0"/>
                <a:cs typeface="Times New Roman" pitchFamily="18" charset="0"/>
              </a:rPr>
              <a:t>(%13,6) </a:t>
            </a:r>
            <a:r>
              <a:rPr lang="tr-TR" sz="2600" dirty="0" smtClean="0">
                <a:latin typeface="Times New Roman" pitchFamily="18" charset="0"/>
                <a:cs typeface="Times New Roman" pitchFamily="18" charset="0"/>
              </a:rPr>
              <a:t>FFT</a:t>
            </a:r>
          </a:p>
          <a:p>
            <a:r>
              <a:rPr lang="tr-TR" dirty="0"/>
              <a:t>Bu katılımcılardan 10'u, </a:t>
            </a:r>
            <a:r>
              <a:rPr lang="tr-TR" dirty="0" smtClean="0"/>
              <a:t>servise </a:t>
            </a:r>
            <a:r>
              <a:rPr lang="tr-TR" dirty="0"/>
              <a:t>yatarak tedavi veya acil servis ziyareti </a:t>
            </a:r>
            <a:r>
              <a:rPr lang="tr-TR" dirty="0" smtClean="0"/>
              <a:t>gerektirdi.</a:t>
            </a:r>
          </a:p>
        </p:txBody>
      </p:sp>
    </p:spTree>
    <p:extLst>
      <p:ext uri="{BB962C8B-B14F-4D97-AF65-F5344CB8AC3E}">
        <p14:creationId xmlns:p14="http://schemas.microsoft.com/office/powerpoint/2010/main" val="2571415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1.Giriş </a:t>
            </a:r>
          </a:p>
        </p:txBody>
      </p:sp>
      <p:sp>
        <p:nvSpPr>
          <p:cNvPr id="3" name="İçerik Yer Tutucusu 2"/>
          <p:cNvSpPr>
            <a:spLocks noGrp="1"/>
          </p:cNvSpPr>
          <p:nvPr>
            <p:ph idx="1"/>
          </p:nvPr>
        </p:nvSpPr>
        <p:spPr/>
        <p:txBody>
          <a:bodyPr>
            <a:normAutofit/>
          </a:bodyPr>
          <a:lstStyle/>
          <a:p>
            <a:r>
              <a:rPr lang="tr-TR" dirty="0" smtClean="0"/>
              <a:t>BB </a:t>
            </a:r>
            <a:r>
              <a:rPr lang="tr-TR" dirty="0"/>
              <a:t>olan veya risk altında olan yetişkinler ve ergenler ile yapılan klinik </a:t>
            </a:r>
            <a:r>
              <a:rPr lang="tr-TR" dirty="0" smtClean="0"/>
              <a:t>araştırmalar; </a:t>
            </a:r>
            <a:r>
              <a:rPr lang="tr-TR" dirty="0"/>
              <a:t>psikoeğitim, iletişim becerileri </a:t>
            </a:r>
            <a:r>
              <a:rPr lang="tr-TR" dirty="0" smtClean="0"/>
              <a:t>eğitimi, </a:t>
            </a:r>
            <a:r>
              <a:rPr lang="tr-TR" dirty="0"/>
              <a:t>hastalar ve aile üyeleri için problem çözme becerileri eğitiminden oluşan FFT ile birlikte farmakoterapinin, duygudurum semptom şiddetinde daha fazla azalma ile ilişkili olduğunu bulmuştur</a:t>
            </a:r>
            <a:r>
              <a:rPr lang="tr-TR" dirty="0" smtClean="0"/>
              <a:t>.</a:t>
            </a:r>
            <a:endParaRPr lang="tr-TR" dirty="0"/>
          </a:p>
        </p:txBody>
      </p:sp>
    </p:spTree>
    <p:extLst>
      <p:ext uri="{BB962C8B-B14F-4D97-AF65-F5344CB8AC3E}">
        <p14:creationId xmlns:p14="http://schemas.microsoft.com/office/powerpoint/2010/main" val="29931325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6'sında niyeti belirsiz kendine zarar verme vakaları </a:t>
            </a:r>
            <a:r>
              <a:rPr lang="tr-TR" dirty="0" smtClean="0"/>
              <a:t>vardı.</a:t>
            </a:r>
          </a:p>
          <a:p>
            <a:r>
              <a:rPr lang="tr-TR" dirty="0" smtClean="0"/>
              <a:t>9'unda </a:t>
            </a:r>
            <a:r>
              <a:rPr lang="tr-TR" dirty="0"/>
              <a:t>PSR- veya </a:t>
            </a:r>
            <a:r>
              <a:rPr lang="tr-TR" dirty="0" smtClean="0"/>
              <a:t>CDRS-R puanlarında </a:t>
            </a:r>
            <a:r>
              <a:rPr lang="tr-TR" dirty="0"/>
              <a:t>en az bir hafta süren, genellikle intihar girişimleriyle ilişkili seviyelere anlamlı yükselmeler vardı</a:t>
            </a:r>
            <a:r>
              <a:rPr lang="tr-TR" dirty="0" smtClean="0"/>
              <a:t>.</a:t>
            </a:r>
          </a:p>
          <a:p>
            <a:endParaRPr lang="tr-TR" dirty="0"/>
          </a:p>
          <a:p>
            <a:r>
              <a:rPr lang="tr-TR" dirty="0" smtClean="0"/>
              <a:t>Cox </a:t>
            </a:r>
            <a:r>
              <a:rPr lang="tr-TR" dirty="0"/>
              <a:t>Orantılı Tehlikeler modeli, FFT'deki </a:t>
            </a:r>
            <a:r>
              <a:rPr lang="tr-TR" dirty="0" smtClean="0"/>
              <a:t>gençlerin (M=125.0 </a:t>
            </a:r>
            <a:r>
              <a:rPr lang="tr-TR" dirty="0"/>
              <a:t>weeks</a:t>
            </a:r>
            <a:r>
              <a:rPr lang="tr-TR" dirty="0" smtClean="0"/>
              <a:t>), EC'deki </a:t>
            </a:r>
            <a:r>
              <a:rPr lang="tr-TR" dirty="0"/>
              <a:t>gençlerden daha uzun süre intihar olayı yaşamadığını göstermiştir</a:t>
            </a:r>
            <a:r>
              <a:rPr lang="tr-TR" dirty="0" smtClean="0"/>
              <a:t>. (</a:t>
            </a:r>
            <a:r>
              <a:rPr lang="tr-TR" dirty="0"/>
              <a:t>M=114.3 weeks</a:t>
            </a:r>
            <a:r>
              <a:rPr lang="tr-TR" dirty="0" smtClean="0"/>
              <a:t>, </a:t>
            </a:r>
            <a:r>
              <a:rPr lang="tr-TR" dirty="0"/>
              <a:t>p=0.03</a:t>
            </a:r>
            <a:r>
              <a:rPr lang="tr-TR" dirty="0" smtClean="0"/>
              <a:t>)</a:t>
            </a:r>
            <a:endParaRPr lang="tr-TR" dirty="0"/>
          </a:p>
        </p:txBody>
      </p:sp>
    </p:spTree>
    <p:extLst>
      <p:ext uri="{BB962C8B-B14F-4D97-AF65-F5344CB8AC3E}">
        <p14:creationId xmlns:p14="http://schemas.microsoft.com/office/powerpoint/2010/main" val="20688424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3. Bulgular </a:t>
            </a:r>
          </a:p>
        </p:txBody>
      </p:sp>
      <p:sp>
        <p:nvSpPr>
          <p:cNvPr id="3" name="İçerik Yer Tutucusu 2"/>
          <p:cNvSpPr>
            <a:spLocks noGrp="1"/>
          </p:cNvSpPr>
          <p:nvPr>
            <p:ph idx="1"/>
          </p:nvPr>
        </p:nvSpPr>
        <p:spPr/>
        <p:txBody>
          <a:bodyPr/>
          <a:lstStyle/>
          <a:p>
            <a:r>
              <a:rPr lang="tr-TR" dirty="0"/>
              <a:t>Duyarlılık analizlerinde, açık intihar niyetiyle kendine zarar verme veya kendine zarar verme tehdidinde bulunan gençlerin daha dar kategorisini inceledik</a:t>
            </a:r>
            <a:r>
              <a:rPr lang="tr-TR" dirty="0" smtClean="0"/>
              <a:t>. </a:t>
            </a:r>
            <a:r>
              <a:rPr lang="tr-TR" dirty="0"/>
              <a:t> Bu kategorideki 10 gençten 8'i </a:t>
            </a:r>
            <a:r>
              <a:rPr lang="tr-TR" dirty="0" smtClean="0"/>
              <a:t>EC'deydi. </a:t>
            </a:r>
            <a:r>
              <a:rPr lang="tr-TR" dirty="0"/>
              <a:t>B</a:t>
            </a:r>
            <a:r>
              <a:rPr lang="tr-TR" dirty="0" smtClean="0"/>
              <a:t>u </a:t>
            </a:r>
            <a:r>
              <a:rPr lang="tr-TR" dirty="0"/>
              <a:t>da FFT grubunda </a:t>
            </a:r>
            <a:r>
              <a:rPr lang="tr-TR" dirty="0" smtClean="0"/>
              <a:t>daha az ciddi intihar girişimi olduğunu gösteriyor. (</a:t>
            </a:r>
            <a:r>
              <a:rPr lang="tr-TR" dirty="0"/>
              <a:t>p=0.02</a:t>
            </a:r>
            <a:r>
              <a:rPr lang="tr-TR" dirty="0" smtClean="0"/>
              <a:t>)</a:t>
            </a:r>
            <a:endParaRPr lang="tr-TR" dirty="0"/>
          </a:p>
        </p:txBody>
      </p:sp>
    </p:spTree>
    <p:extLst>
      <p:ext uri="{BB962C8B-B14F-4D97-AF65-F5344CB8AC3E}">
        <p14:creationId xmlns:p14="http://schemas.microsoft.com/office/powerpoint/2010/main" val="1477169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4. Tartışma</a:t>
            </a:r>
            <a:endParaRPr lang="tr-TR" dirty="0"/>
          </a:p>
        </p:txBody>
      </p:sp>
      <p:sp>
        <p:nvSpPr>
          <p:cNvPr id="3" name="İçerik Yer Tutucusu 2"/>
          <p:cNvSpPr>
            <a:spLocks noGrp="1"/>
          </p:cNvSpPr>
          <p:nvPr>
            <p:ph idx="1"/>
          </p:nvPr>
        </p:nvSpPr>
        <p:spPr/>
        <p:txBody>
          <a:bodyPr/>
          <a:lstStyle/>
          <a:p>
            <a:r>
              <a:rPr lang="tr-TR" dirty="0"/>
              <a:t>Randomize çalışmalar tutarlı bir şekilde farmakoterapi ile birleştirildiğinde FFT'nin yetişkinlerde ve BP'li ergenlerde duygudurum semptomlarının gidişatında </a:t>
            </a:r>
            <a:r>
              <a:rPr lang="tr-TR" dirty="0" smtClean="0"/>
              <a:t>iyileşmeyle </a:t>
            </a:r>
            <a:r>
              <a:rPr lang="tr-TR" dirty="0"/>
              <a:t>ilişkili olduğunu </a:t>
            </a:r>
            <a:r>
              <a:rPr lang="tr-TR" dirty="0" smtClean="0"/>
              <a:t>göstermektedir</a:t>
            </a:r>
          </a:p>
          <a:p>
            <a:r>
              <a:rPr lang="tr-TR" dirty="0"/>
              <a:t>Bu çalışmada, FFT alan yüksek başlangıç ​​SI düzeylerine sahip yüksek riskli gençler, EC alanlara göre 1-4 yıl içinde SI'de daha büyük azalmalar göstermiştir. </a:t>
            </a:r>
          </a:p>
        </p:txBody>
      </p:sp>
    </p:spTree>
    <p:extLst>
      <p:ext uri="{BB962C8B-B14F-4D97-AF65-F5344CB8AC3E}">
        <p14:creationId xmlns:p14="http://schemas.microsoft.com/office/powerpoint/2010/main" val="15338518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4. Tartışma</a:t>
            </a:r>
          </a:p>
        </p:txBody>
      </p:sp>
      <p:sp>
        <p:nvSpPr>
          <p:cNvPr id="3" name="İçerik Yer Tutucusu 2"/>
          <p:cNvSpPr>
            <a:spLocks noGrp="1"/>
          </p:cNvSpPr>
          <p:nvPr>
            <p:ph idx="1"/>
          </p:nvPr>
        </p:nvSpPr>
        <p:spPr/>
        <p:txBody>
          <a:bodyPr/>
          <a:lstStyle/>
          <a:p>
            <a:r>
              <a:rPr lang="tr-TR" dirty="0"/>
              <a:t> Psikososyal tedavinin SI puanları üzerindeki etkilerine, gençlerin aile içi çatışma algılarındaki değişiklikler aracılık ediyor gibi görünüyordu</a:t>
            </a:r>
            <a:r>
              <a:rPr lang="tr-TR" dirty="0" smtClean="0"/>
              <a:t>.</a:t>
            </a:r>
          </a:p>
          <a:p>
            <a:r>
              <a:rPr lang="tr-TR" dirty="0"/>
              <a:t>EC'dekiler takip boyunca FFT'dekilere göre daha yüksek SIQ puanları gösterdi. Psikoz açısından yüksek risk taşıyan ergenler ve genç yetişkinler üzerinde yapılan randomize bir araştırmadan da benzer bulgular ortaya </a:t>
            </a:r>
            <a:r>
              <a:rPr lang="tr-TR" dirty="0" smtClean="0"/>
              <a:t>çıktı.</a:t>
            </a:r>
          </a:p>
          <a:p>
            <a:endParaRPr lang="tr-TR" dirty="0"/>
          </a:p>
        </p:txBody>
      </p:sp>
    </p:spTree>
    <p:extLst>
      <p:ext uri="{BB962C8B-B14F-4D97-AF65-F5344CB8AC3E}">
        <p14:creationId xmlns:p14="http://schemas.microsoft.com/office/powerpoint/2010/main" val="36065765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4. Tartışma</a:t>
            </a:r>
          </a:p>
        </p:txBody>
      </p:sp>
      <p:sp>
        <p:nvSpPr>
          <p:cNvPr id="3" name="İçerik Yer Tutucusu 2"/>
          <p:cNvSpPr>
            <a:spLocks noGrp="1"/>
          </p:cNvSpPr>
          <p:nvPr>
            <p:ph idx="1"/>
          </p:nvPr>
        </p:nvSpPr>
        <p:spPr/>
        <p:txBody>
          <a:bodyPr/>
          <a:lstStyle/>
          <a:p>
            <a:r>
              <a:rPr lang="tr-TR" dirty="0"/>
              <a:t>FFT'nin psikotik ataklar için daha yüksek klinik riskle başlayan bireyler arasında </a:t>
            </a:r>
            <a:r>
              <a:rPr lang="tr-TR" dirty="0" smtClean="0"/>
              <a:t>psikoz </a:t>
            </a:r>
            <a:r>
              <a:rPr lang="tr-TR" dirty="0"/>
              <a:t>belirtilerinde daha fazla iyileşme ile ilişkili olduğunu buldu </a:t>
            </a:r>
            <a:r>
              <a:rPr lang="tr-TR" sz="1200" dirty="0" smtClean="0"/>
              <a:t>(Worthington </a:t>
            </a:r>
            <a:r>
              <a:rPr lang="tr-TR" sz="1200" dirty="0"/>
              <a:t>ve ark. </a:t>
            </a:r>
            <a:r>
              <a:rPr lang="tr-TR" sz="1200" dirty="0" smtClean="0"/>
              <a:t>2020) </a:t>
            </a:r>
            <a:r>
              <a:rPr lang="tr-TR" dirty="0"/>
              <a:t>. Bu nedenle, alım sırasında daha ciddi şekilde hasta olan yüksek riskli bireyler için FFT endike olabilir.</a:t>
            </a:r>
          </a:p>
        </p:txBody>
      </p:sp>
    </p:spTree>
    <p:extLst>
      <p:ext uri="{BB962C8B-B14F-4D97-AF65-F5344CB8AC3E}">
        <p14:creationId xmlns:p14="http://schemas.microsoft.com/office/powerpoint/2010/main" val="3376797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4. Tartışma</a:t>
            </a:r>
          </a:p>
        </p:txBody>
      </p:sp>
      <p:sp>
        <p:nvSpPr>
          <p:cNvPr id="3" name="İçerik Yer Tutucusu 2"/>
          <p:cNvSpPr>
            <a:spLocks noGrp="1"/>
          </p:cNvSpPr>
          <p:nvPr>
            <p:ph idx="1"/>
          </p:nvPr>
        </p:nvSpPr>
        <p:spPr/>
        <p:txBody>
          <a:bodyPr/>
          <a:lstStyle/>
          <a:p>
            <a:r>
              <a:rPr lang="tr-TR" dirty="0"/>
              <a:t>FFT'deki gençlerin, intihar olayları </a:t>
            </a:r>
            <a:r>
              <a:rPr lang="tr-TR" dirty="0" smtClean="0"/>
              <a:t>olmadan </a:t>
            </a:r>
            <a:r>
              <a:rPr lang="tr-TR" dirty="0"/>
              <a:t>EC'deki gençlere göre daha uzun sağlıklı yaşam süreleri vardı. Ancak, kendi kendine zarar verme </a:t>
            </a:r>
            <a:r>
              <a:rPr lang="tr-TR" dirty="0" smtClean="0"/>
              <a:t>davranışını inceleme </a:t>
            </a:r>
            <a:r>
              <a:rPr lang="tr-TR" dirty="0"/>
              <a:t>konusunda yetersizdik</a:t>
            </a:r>
            <a:r>
              <a:rPr lang="tr-TR" dirty="0" smtClean="0"/>
              <a:t>.</a:t>
            </a:r>
          </a:p>
          <a:p>
            <a:r>
              <a:rPr lang="tr-TR" dirty="0"/>
              <a:t>İntihar girişimleri, eşlik eden madde veya alkol kötüye kullanımı </a:t>
            </a:r>
            <a:r>
              <a:rPr lang="tr-TR" dirty="0" smtClean="0"/>
              <a:t>öyküsü </a:t>
            </a:r>
            <a:r>
              <a:rPr lang="tr-TR" dirty="0"/>
              <a:t>gibi bu çalışmada incelenmeyen faktörlerden güçlü bir şekilde </a:t>
            </a:r>
            <a:r>
              <a:rPr lang="tr-TR" dirty="0" smtClean="0"/>
              <a:t>etkilenir.</a:t>
            </a:r>
            <a:endParaRPr lang="tr-TR" dirty="0"/>
          </a:p>
        </p:txBody>
      </p:sp>
    </p:spTree>
    <p:extLst>
      <p:ext uri="{BB962C8B-B14F-4D97-AF65-F5344CB8AC3E}">
        <p14:creationId xmlns:p14="http://schemas.microsoft.com/office/powerpoint/2010/main" val="35301397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4. Tartışma</a:t>
            </a:r>
          </a:p>
        </p:txBody>
      </p:sp>
      <p:sp>
        <p:nvSpPr>
          <p:cNvPr id="3" name="İçerik Yer Tutucusu 2"/>
          <p:cNvSpPr>
            <a:spLocks noGrp="1"/>
          </p:cNvSpPr>
          <p:nvPr>
            <p:ph idx="1"/>
          </p:nvPr>
        </p:nvSpPr>
        <p:spPr/>
        <p:txBody>
          <a:bodyPr/>
          <a:lstStyle/>
          <a:p>
            <a:r>
              <a:rPr lang="tr-TR" dirty="0"/>
              <a:t>Aile ortamlarındaki iyileştirmelerin hastaların klinik yararları için gerekli olup olmadığı FFT ile ilgili kilit bir </a:t>
            </a:r>
            <a:r>
              <a:rPr lang="tr-TR" dirty="0" smtClean="0"/>
              <a:t>soru </a:t>
            </a:r>
            <a:r>
              <a:rPr lang="tr-TR" dirty="0"/>
              <a:t>olmuştur.  </a:t>
            </a:r>
            <a:r>
              <a:rPr lang="tr-TR" dirty="0" smtClean="0"/>
              <a:t>Önceki </a:t>
            </a:r>
            <a:r>
              <a:rPr lang="tr-TR" dirty="0"/>
              <a:t>denemeler, </a:t>
            </a:r>
            <a:r>
              <a:rPr lang="tr-TR" dirty="0" smtClean="0"/>
              <a:t>FFT'nin, </a:t>
            </a:r>
            <a:r>
              <a:rPr lang="tr-TR" dirty="0"/>
              <a:t>daha kısa psikoeğitimsel müdahalelere kıyasla olumlu aile </a:t>
            </a:r>
            <a:r>
              <a:rPr lang="tr-TR" dirty="0" smtClean="0"/>
              <a:t>süreçlerinde </a:t>
            </a:r>
            <a:r>
              <a:rPr lang="tr-TR" dirty="0"/>
              <a:t>daha fazla gelişme ve aile çatışmalarında daha fazla azalma ile ilişkili olduğunu bulmuştur. </a:t>
            </a:r>
            <a:r>
              <a:rPr lang="tr-TR" sz="800" dirty="0" smtClean="0"/>
              <a:t>(Simoneau </a:t>
            </a:r>
            <a:r>
              <a:rPr lang="tr-TR" sz="800" dirty="0"/>
              <a:t>ve diğerleri, 1999 ; Sullivan ve diğerleri, 2012 ; O'Brien ve diğerleri, 2014).</a:t>
            </a:r>
            <a:endParaRPr lang="tr-TR" sz="800" dirty="0" smtClean="0"/>
          </a:p>
          <a:p>
            <a:endParaRPr lang="tr-TR" dirty="0"/>
          </a:p>
        </p:txBody>
      </p:sp>
    </p:spTree>
    <p:extLst>
      <p:ext uri="{BB962C8B-B14F-4D97-AF65-F5344CB8AC3E}">
        <p14:creationId xmlns:p14="http://schemas.microsoft.com/office/powerpoint/2010/main" val="58452856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4. Tartışma</a:t>
            </a:r>
          </a:p>
        </p:txBody>
      </p:sp>
      <p:sp>
        <p:nvSpPr>
          <p:cNvPr id="3" name="İçerik Yer Tutucusu 2"/>
          <p:cNvSpPr>
            <a:spLocks noGrp="1"/>
          </p:cNvSpPr>
          <p:nvPr>
            <p:ph idx="1"/>
          </p:nvPr>
        </p:nvSpPr>
        <p:spPr/>
        <p:txBody>
          <a:bodyPr/>
          <a:lstStyle/>
          <a:p>
            <a:r>
              <a:rPr lang="tr-TR" dirty="0"/>
              <a:t>Bu çalışmada, gençlerin anne-çocuk çatışması derecelendirmelerinde FFT'de EC'ye göre daha fazla azalma olduğunu bulduk</a:t>
            </a:r>
            <a:r>
              <a:rPr lang="tr-TR" dirty="0" smtClean="0"/>
              <a:t>.</a:t>
            </a:r>
          </a:p>
          <a:p>
            <a:r>
              <a:rPr lang="tr-TR" dirty="0"/>
              <a:t>FFT özellikle intihar düşüncesi veya davranışına odaklanmasa da, aile üyelerini çocuğun duygudurum semptomlarını anlamaya ve empati kurmaya teşvik etmeye yaptığı vurgu, ikili çatışmada azalmaya yol açabilir ve bu da gençleri intihar </a:t>
            </a:r>
            <a:r>
              <a:rPr lang="tr-TR" dirty="0" smtClean="0"/>
              <a:t>düşüncesinin kötüleşmesinden </a:t>
            </a:r>
            <a:r>
              <a:rPr lang="tr-TR" dirty="0"/>
              <a:t>koruyabilir.</a:t>
            </a:r>
          </a:p>
        </p:txBody>
      </p:sp>
    </p:spTree>
    <p:extLst>
      <p:ext uri="{BB962C8B-B14F-4D97-AF65-F5344CB8AC3E}">
        <p14:creationId xmlns:p14="http://schemas.microsoft.com/office/powerpoint/2010/main" val="42866289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4. Tartışma</a:t>
            </a:r>
          </a:p>
        </p:txBody>
      </p:sp>
      <p:sp>
        <p:nvSpPr>
          <p:cNvPr id="3" name="İçerik Yer Tutucusu 2"/>
          <p:cNvSpPr>
            <a:spLocks noGrp="1"/>
          </p:cNvSpPr>
          <p:nvPr>
            <p:ph idx="1"/>
          </p:nvPr>
        </p:nvSpPr>
        <p:spPr/>
        <p:txBody>
          <a:bodyPr/>
          <a:lstStyle/>
          <a:p>
            <a:r>
              <a:rPr lang="tr-TR" dirty="0"/>
              <a:t>Genellikle daha büyük aile çatışmalarının SI'da artış öngördüğü varsayılır, ancak BB'li hastalarda SI ve diğer duygudurum semptomlarının ciddiyeti, birincil bakım verenlerde stres, yük, depresyon ve sağlık sorunlarının güçlü belirleyicileridir. </a:t>
            </a:r>
            <a:r>
              <a:rPr lang="tr-TR" sz="1200" dirty="0" smtClean="0"/>
              <a:t>(Chessick </a:t>
            </a:r>
            <a:r>
              <a:rPr lang="tr-TR" sz="1200" dirty="0"/>
              <a:t>ve diğerleri, 2007 , </a:t>
            </a:r>
            <a:r>
              <a:rPr lang="tr-TR" sz="1200" dirty="0" smtClean="0"/>
              <a:t>2009)</a:t>
            </a:r>
            <a:endParaRPr lang="tr-TR" sz="1200" dirty="0"/>
          </a:p>
          <a:p>
            <a:r>
              <a:rPr lang="tr-TR" dirty="0"/>
              <a:t>Bipolar spektrum bozukluğu olan çocukların </a:t>
            </a:r>
            <a:r>
              <a:rPr lang="tr-TR" dirty="0" smtClean="0"/>
              <a:t>ebeveynleri-özellikle </a:t>
            </a:r>
            <a:r>
              <a:rPr lang="tr-TR" dirty="0"/>
              <a:t>ebeveynlerin kendileri depresyona sahip </a:t>
            </a:r>
            <a:r>
              <a:rPr lang="tr-TR" dirty="0" smtClean="0"/>
              <a:t>olduğunda- nonbipolar tanıları </a:t>
            </a:r>
            <a:r>
              <a:rPr lang="tr-TR" dirty="0"/>
              <a:t>olan çocukların ebeveynlerine göre daha fazla stres bildirmektedir</a:t>
            </a:r>
            <a:r>
              <a:rPr lang="tr-TR" dirty="0" smtClean="0"/>
              <a:t>. </a:t>
            </a:r>
            <a:r>
              <a:rPr lang="tr-TR" sz="1200" dirty="0" smtClean="0"/>
              <a:t>(</a:t>
            </a:r>
            <a:r>
              <a:rPr lang="tr-TR" sz="1200" dirty="0"/>
              <a:t>Perez Algorta ve diğerleri, 2018).</a:t>
            </a:r>
          </a:p>
        </p:txBody>
      </p:sp>
    </p:spTree>
    <p:extLst>
      <p:ext uri="{BB962C8B-B14F-4D97-AF65-F5344CB8AC3E}">
        <p14:creationId xmlns:p14="http://schemas.microsoft.com/office/powerpoint/2010/main" val="21039785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4. Tartışma</a:t>
            </a:r>
          </a:p>
        </p:txBody>
      </p:sp>
      <p:sp>
        <p:nvSpPr>
          <p:cNvPr id="3" name="İçerik Yer Tutucusu 2"/>
          <p:cNvSpPr>
            <a:spLocks noGrp="1"/>
          </p:cNvSpPr>
          <p:nvPr>
            <p:ph idx="1"/>
          </p:nvPr>
        </p:nvSpPr>
        <p:spPr/>
        <p:txBody>
          <a:bodyPr/>
          <a:lstStyle/>
          <a:p>
            <a:r>
              <a:rPr lang="tr-TR" dirty="0"/>
              <a:t>Ebeveynler ve diğer bakıcılar, hastaların intihar düşüncelerini veya davranışlarını yönetmelerine yardımcı olmaya çalışırken </a:t>
            </a:r>
            <a:r>
              <a:rPr lang="tr-TR" dirty="0" smtClean="0"/>
              <a:t>çaresiz </a:t>
            </a:r>
            <a:r>
              <a:rPr lang="tr-TR" dirty="0"/>
              <a:t>kalabilir ve bu </a:t>
            </a:r>
            <a:r>
              <a:rPr lang="tr-TR" dirty="0" smtClean="0"/>
              <a:t>daha </a:t>
            </a:r>
            <a:r>
              <a:rPr lang="tr-TR" dirty="0"/>
              <a:t>büyük </a:t>
            </a:r>
            <a:r>
              <a:rPr lang="tr-TR" dirty="0" smtClean="0"/>
              <a:t>ebeveyn-hasta çatışmasına sebep olabilir.</a:t>
            </a:r>
          </a:p>
          <a:p>
            <a:r>
              <a:rPr lang="tr-TR" dirty="0" smtClean="0"/>
              <a:t>BB </a:t>
            </a:r>
            <a:r>
              <a:rPr lang="tr-TR" dirty="0"/>
              <a:t>için yüksek risk altındaki </a:t>
            </a:r>
            <a:r>
              <a:rPr lang="tr-TR" dirty="0" smtClean="0"/>
              <a:t>gençlerde, </a:t>
            </a:r>
            <a:r>
              <a:rPr lang="tr-TR" dirty="0"/>
              <a:t>semptomatik dönemler sırasında ve sonrasında aile iletişimine odaklanmak, gençlerde </a:t>
            </a:r>
            <a:r>
              <a:rPr lang="tr-TR" dirty="0" smtClean="0"/>
              <a:t>SI </a:t>
            </a:r>
            <a:r>
              <a:rPr lang="tr-TR" dirty="0"/>
              <a:t>riskini ve ebeveynlerde </a:t>
            </a:r>
            <a:r>
              <a:rPr lang="tr-TR" dirty="0" smtClean="0"/>
              <a:t>yük- </a:t>
            </a:r>
            <a:r>
              <a:rPr lang="tr-TR" dirty="0"/>
              <a:t>sıkıntı düzeylerini azaltabilir.</a:t>
            </a:r>
          </a:p>
        </p:txBody>
      </p:sp>
    </p:spTree>
    <p:extLst>
      <p:ext uri="{BB962C8B-B14F-4D97-AF65-F5344CB8AC3E}">
        <p14:creationId xmlns:p14="http://schemas.microsoft.com/office/powerpoint/2010/main" val="3075971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1.Giriş </a:t>
            </a:r>
          </a:p>
        </p:txBody>
      </p:sp>
      <p:sp>
        <p:nvSpPr>
          <p:cNvPr id="3" name="İçerik Yer Tutucusu 2"/>
          <p:cNvSpPr>
            <a:spLocks noGrp="1"/>
          </p:cNvSpPr>
          <p:nvPr>
            <p:ph idx="1"/>
          </p:nvPr>
        </p:nvSpPr>
        <p:spPr/>
        <p:txBody>
          <a:bodyPr/>
          <a:lstStyle/>
          <a:p>
            <a:r>
              <a:rPr lang="tr-TR" dirty="0"/>
              <a:t>Bu çalışmada, 4 aylık bir FFT protokolünün kısa, standart bir psikoeğitimsel tedaviden (Gelişmiş Bakım, EC) SI ve intihar davranışları </a:t>
            </a:r>
            <a:r>
              <a:rPr lang="tr-TR" dirty="0" smtClean="0"/>
              <a:t>üzerinde </a:t>
            </a:r>
            <a:r>
              <a:rPr lang="tr-TR" dirty="0"/>
              <a:t>daha yararlı etkileri olup olmadığını inceledik</a:t>
            </a:r>
            <a:r>
              <a:rPr lang="tr-TR" dirty="0" smtClean="0"/>
              <a:t>.</a:t>
            </a:r>
          </a:p>
          <a:p>
            <a:r>
              <a:rPr lang="tr-TR" dirty="0"/>
              <a:t>1-4 yıl süreyle yüksek riskli gençler arasında izlendi</a:t>
            </a:r>
            <a:r>
              <a:rPr lang="tr-TR" dirty="0" smtClean="0"/>
              <a:t>.</a:t>
            </a:r>
          </a:p>
          <a:p>
            <a:r>
              <a:rPr lang="tr-TR" dirty="0"/>
              <a:t>Katılımcılar, aralıklı, eşik altı manik semptomlara ve/veya yaşam boyu majör depresyon epizodlarına ve BP tip I veya II ile en az bir birinci veya ikinci derece akrabaya sahip olacak şekilde seçilmiştir</a:t>
            </a:r>
            <a:r>
              <a:rPr lang="tr-TR" dirty="0" smtClean="0"/>
              <a:t>.*</a:t>
            </a:r>
            <a:endParaRPr lang="tr-TR" dirty="0"/>
          </a:p>
        </p:txBody>
      </p:sp>
    </p:spTree>
    <p:extLst>
      <p:ext uri="{BB962C8B-B14F-4D97-AF65-F5344CB8AC3E}">
        <p14:creationId xmlns:p14="http://schemas.microsoft.com/office/powerpoint/2010/main" val="4775367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5.Sınırlamalar</a:t>
            </a:r>
            <a:endParaRPr lang="tr-TR" dirty="0"/>
          </a:p>
        </p:txBody>
      </p:sp>
      <p:sp>
        <p:nvSpPr>
          <p:cNvPr id="3" name="İçerik Yer Tutucusu 2"/>
          <p:cNvSpPr>
            <a:spLocks noGrp="1"/>
          </p:cNvSpPr>
          <p:nvPr>
            <p:ph idx="1"/>
          </p:nvPr>
        </p:nvSpPr>
        <p:spPr/>
        <p:txBody>
          <a:bodyPr/>
          <a:lstStyle/>
          <a:p>
            <a:r>
              <a:rPr lang="tr-TR" dirty="0"/>
              <a:t>SI verileri tipik olarak olaydan sonra </a:t>
            </a:r>
            <a:r>
              <a:rPr lang="tr-TR" dirty="0" smtClean="0"/>
              <a:t>toplandığından, bildirimlerde </a:t>
            </a:r>
            <a:r>
              <a:rPr lang="tr-TR" dirty="0"/>
              <a:t>her zaman geriye dönük önyargı riski vardır</a:t>
            </a:r>
            <a:r>
              <a:rPr lang="tr-TR" dirty="0" smtClean="0"/>
              <a:t>.</a:t>
            </a:r>
          </a:p>
          <a:p>
            <a:r>
              <a:rPr lang="tr-TR" dirty="0"/>
              <a:t>Hatırlamayı geliştirmek için SI örneklerinin açık ayrıntılarını toplayarak önyargıyı azaltmak için her türlü girişimi yaptık, ancak bazı örneklerin rapor edilmemesi muhtemeldir</a:t>
            </a:r>
            <a:r>
              <a:rPr lang="tr-TR" dirty="0" smtClean="0"/>
              <a:t>.</a:t>
            </a:r>
          </a:p>
          <a:p>
            <a:r>
              <a:rPr lang="tr-TR" dirty="0"/>
              <a:t>Ek olarak, olumsuz ruh hali durumlarının gençlerin SI raporlarını ve ebeveynlerle çatışma düzeylerini etkilemesi muhtemeldir. </a:t>
            </a:r>
          </a:p>
        </p:txBody>
      </p:sp>
    </p:spTree>
    <p:extLst>
      <p:ext uri="{BB962C8B-B14F-4D97-AF65-F5344CB8AC3E}">
        <p14:creationId xmlns:p14="http://schemas.microsoft.com/office/powerpoint/2010/main" val="30869641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5.Sınırlamalar</a:t>
            </a:r>
          </a:p>
        </p:txBody>
      </p:sp>
      <p:sp>
        <p:nvSpPr>
          <p:cNvPr id="3" name="İçerik Yer Tutucusu 2"/>
          <p:cNvSpPr>
            <a:spLocks noGrp="1"/>
          </p:cNvSpPr>
          <p:nvPr>
            <p:ph idx="1"/>
          </p:nvPr>
        </p:nvSpPr>
        <p:spPr/>
        <p:txBody>
          <a:bodyPr/>
          <a:lstStyle/>
          <a:p>
            <a:r>
              <a:rPr lang="tr-TR" dirty="0"/>
              <a:t>A</a:t>
            </a:r>
            <a:r>
              <a:rPr lang="tr-TR" dirty="0" smtClean="0"/>
              <a:t>ile çatışması; bildirim </a:t>
            </a:r>
            <a:r>
              <a:rPr lang="tr-TR" dirty="0"/>
              <a:t>ölçümlerindeki değişikliklerden </a:t>
            </a:r>
            <a:r>
              <a:rPr lang="tr-TR" dirty="0" smtClean="0"/>
              <a:t>ziyade, </a:t>
            </a:r>
            <a:r>
              <a:rPr lang="tr-TR" dirty="0"/>
              <a:t>gözlemlenebilir aile </a:t>
            </a:r>
            <a:r>
              <a:rPr lang="tr-TR" dirty="0" smtClean="0"/>
              <a:t>etkileşimlerine dayansalardı</a:t>
            </a:r>
            <a:r>
              <a:rPr lang="tr-TR" dirty="0"/>
              <a:t>, </a:t>
            </a:r>
            <a:r>
              <a:rPr lang="tr-TR" dirty="0" smtClean="0"/>
              <a:t>aracı bulgularımıza </a:t>
            </a:r>
            <a:r>
              <a:rPr lang="tr-TR" dirty="0"/>
              <a:t>daha fazla güvenirdik</a:t>
            </a:r>
            <a:r>
              <a:rPr lang="tr-TR" dirty="0" smtClean="0"/>
              <a:t>.</a:t>
            </a:r>
          </a:p>
          <a:p>
            <a:r>
              <a:rPr lang="tr-TR" dirty="0" smtClean="0"/>
              <a:t>Farmakoterapideki değişikliklerin </a:t>
            </a:r>
            <a:r>
              <a:rPr lang="tr-TR" dirty="0"/>
              <a:t>bulgular üzerindeki etkilerini göz ardı edemeyiz.</a:t>
            </a:r>
          </a:p>
        </p:txBody>
      </p:sp>
    </p:spTree>
    <p:extLst>
      <p:ext uri="{BB962C8B-B14F-4D97-AF65-F5344CB8AC3E}">
        <p14:creationId xmlns:p14="http://schemas.microsoft.com/office/powerpoint/2010/main" val="20571957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5.Sınırlamalar</a:t>
            </a:r>
          </a:p>
        </p:txBody>
      </p:sp>
      <p:sp>
        <p:nvSpPr>
          <p:cNvPr id="3" name="İçerik Yer Tutucusu 2"/>
          <p:cNvSpPr>
            <a:spLocks noGrp="1"/>
          </p:cNvSpPr>
          <p:nvPr>
            <p:ph idx="1"/>
          </p:nvPr>
        </p:nvSpPr>
        <p:spPr/>
        <p:txBody>
          <a:bodyPr/>
          <a:lstStyle/>
          <a:p>
            <a:r>
              <a:rPr lang="tr-TR" dirty="0"/>
              <a:t>Psikososyal </a:t>
            </a:r>
            <a:r>
              <a:rPr lang="tr-TR" dirty="0" smtClean="0"/>
              <a:t>tedaviler; BB’lu </a:t>
            </a:r>
            <a:r>
              <a:rPr lang="tr-TR" dirty="0"/>
              <a:t>veya risk altındaki gençlerin belirli ilaç rejimlerine tahsis edildiği randomize tasarımlarda değerlendirilmelidir</a:t>
            </a:r>
            <a:r>
              <a:rPr lang="tr-TR" dirty="0" smtClean="0"/>
              <a:t>.</a:t>
            </a:r>
          </a:p>
          <a:p>
            <a:r>
              <a:rPr lang="tr-TR" dirty="0" smtClean="0"/>
              <a:t>EC,FFT’den (</a:t>
            </a:r>
            <a:r>
              <a:rPr lang="tr-TR" dirty="0"/>
              <a:t>6'ya karşı 12) daha az seans içeriyordu ve bu seanslardan sadece 3'ü aile üyelerini içeriyordu. Bu nedenle, FFT'de daha sık aile teması, gençlerin </a:t>
            </a:r>
            <a:r>
              <a:rPr lang="tr-TR" dirty="0" smtClean="0"/>
              <a:t>ebeveynlerle daha </a:t>
            </a:r>
            <a:r>
              <a:rPr lang="tr-TR" dirty="0"/>
              <a:t>az çatışma algılarına katkıda bulunmuş olabilir.</a:t>
            </a:r>
          </a:p>
        </p:txBody>
      </p:sp>
    </p:spTree>
    <p:extLst>
      <p:ext uri="{BB962C8B-B14F-4D97-AF65-F5344CB8AC3E}">
        <p14:creationId xmlns:p14="http://schemas.microsoft.com/office/powerpoint/2010/main" val="38969713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5.Sınırlamalar</a:t>
            </a:r>
          </a:p>
        </p:txBody>
      </p:sp>
      <p:sp>
        <p:nvSpPr>
          <p:cNvPr id="3" name="İçerik Yer Tutucusu 2"/>
          <p:cNvSpPr>
            <a:spLocks noGrp="1"/>
          </p:cNvSpPr>
          <p:nvPr>
            <p:ph idx="1"/>
          </p:nvPr>
        </p:nvSpPr>
        <p:spPr/>
        <p:txBody>
          <a:bodyPr/>
          <a:lstStyle/>
          <a:p>
            <a:r>
              <a:rPr lang="tr-TR" dirty="0"/>
              <a:t>Y</a:t>
            </a:r>
            <a:r>
              <a:rPr lang="tr-TR" dirty="0" smtClean="0"/>
              <a:t>üksek </a:t>
            </a:r>
            <a:r>
              <a:rPr lang="tr-TR" dirty="0"/>
              <a:t>riskli gençlerin duygudurum bozukluklarının yanı sıra kişilik bozuklukları açısından risk altında olup olmadığını değerlendirmedik. Örneklediğimiz yaş grubunda kişilik bozukluğu tanılarının güvenilirliği düşük olma eğilimindedir</a:t>
            </a:r>
            <a:r>
              <a:rPr lang="tr-TR" sz="1200" dirty="0" smtClean="0"/>
              <a:t>.(Guilé</a:t>
            </a:r>
            <a:r>
              <a:rPr lang="tr-TR" sz="1200" dirty="0"/>
              <a:t>, Boissel, Alaux-Cantin ve Garny de La Rivière, 2018).</a:t>
            </a:r>
            <a:endParaRPr lang="tr-TR" dirty="0"/>
          </a:p>
        </p:txBody>
      </p:sp>
    </p:spTree>
    <p:extLst>
      <p:ext uri="{BB962C8B-B14F-4D97-AF65-F5344CB8AC3E}">
        <p14:creationId xmlns:p14="http://schemas.microsoft.com/office/powerpoint/2010/main" val="2374114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6. Sonuçlar</a:t>
            </a:r>
          </a:p>
        </p:txBody>
      </p:sp>
      <p:sp>
        <p:nvSpPr>
          <p:cNvPr id="3" name="İçerik Yer Tutucusu 2"/>
          <p:cNvSpPr>
            <a:spLocks noGrp="1"/>
          </p:cNvSpPr>
          <p:nvPr>
            <p:ph idx="1"/>
          </p:nvPr>
        </p:nvSpPr>
        <p:spPr/>
        <p:txBody>
          <a:bodyPr/>
          <a:lstStyle/>
          <a:p>
            <a:r>
              <a:rPr lang="tr-TR" dirty="0"/>
              <a:t>B</a:t>
            </a:r>
            <a:r>
              <a:rPr lang="tr-TR" dirty="0" smtClean="0"/>
              <a:t>ir </a:t>
            </a:r>
            <a:r>
              <a:rPr lang="tr-TR" dirty="0"/>
              <a:t>duygudurum alevlenmesi döneminde verilen FFT'nin, </a:t>
            </a:r>
            <a:r>
              <a:rPr lang="tr-TR" dirty="0" smtClean="0"/>
              <a:t>BB‘a </a:t>
            </a:r>
            <a:r>
              <a:rPr lang="tr-TR" dirty="0"/>
              <a:t>klinik ve ailesel yatkınlığı olan gençler arasında duygudurum epizodlarının ve SI'nın şiddetini ve nüksünü azaltabileceği sonucuna vardık. </a:t>
            </a:r>
            <a:endParaRPr lang="tr-TR" dirty="0" smtClean="0"/>
          </a:p>
          <a:p>
            <a:r>
              <a:rPr lang="tr-TR" dirty="0"/>
              <a:t>İntihar düşüncesi veya davranışında tedaviye bağlı iyileşmeler gösterme </a:t>
            </a:r>
            <a:r>
              <a:rPr lang="tr-TR" dirty="0" smtClean="0"/>
              <a:t>olasılığını netleştirmek </a:t>
            </a:r>
            <a:r>
              <a:rPr lang="tr-TR" dirty="0"/>
              <a:t>için gelecekteki çalışmalara ihtiyaç vardır.</a:t>
            </a:r>
          </a:p>
        </p:txBody>
      </p:sp>
    </p:spTree>
    <p:extLst>
      <p:ext uri="{BB962C8B-B14F-4D97-AF65-F5344CB8AC3E}">
        <p14:creationId xmlns:p14="http://schemas.microsoft.com/office/powerpoint/2010/main" val="41992700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6. Sonuçlar</a:t>
            </a:r>
          </a:p>
        </p:txBody>
      </p:sp>
      <p:sp>
        <p:nvSpPr>
          <p:cNvPr id="3" name="İçerik Yer Tutucusu 2"/>
          <p:cNvSpPr>
            <a:spLocks noGrp="1"/>
          </p:cNvSpPr>
          <p:nvPr>
            <p:ph idx="1"/>
          </p:nvPr>
        </p:nvSpPr>
        <p:spPr/>
        <p:txBody>
          <a:bodyPr/>
          <a:lstStyle/>
          <a:p>
            <a:r>
              <a:rPr lang="tr-TR" dirty="0"/>
              <a:t>Ayrıca, burada açıklanan FFT protokolü </a:t>
            </a:r>
            <a:r>
              <a:rPr lang="tr-TR" dirty="0" smtClean="0"/>
              <a:t>kısadır. 12 </a:t>
            </a:r>
            <a:r>
              <a:rPr lang="tr-TR" dirty="0"/>
              <a:t>seanslık FFT protokolünü destekleyici oturumlarla </a:t>
            </a:r>
            <a:r>
              <a:rPr lang="tr-TR" dirty="0" smtClean="0"/>
              <a:t>pekiştirmek, bireysel </a:t>
            </a:r>
            <a:r>
              <a:rPr lang="tr-TR" dirty="0"/>
              <a:t>veya grup oturumlarıyla </a:t>
            </a:r>
            <a:r>
              <a:rPr lang="tr-TR" dirty="0" smtClean="0"/>
              <a:t>geliştirmek SI </a:t>
            </a:r>
            <a:r>
              <a:rPr lang="tr-TR" dirty="0"/>
              <a:t>üzerinde daha da güçlü </a:t>
            </a:r>
            <a:r>
              <a:rPr lang="tr-TR" dirty="0" smtClean="0"/>
              <a:t>etki yapması muhtemeldir.</a:t>
            </a:r>
            <a:endParaRPr lang="tr-TR" dirty="0"/>
          </a:p>
        </p:txBody>
      </p:sp>
    </p:spTree>
    <p:extLst>
      <p:ext uri="{BB962C8B-B14F-4D97-AF65-F5344CB8AC3E}">
        <p14:creationId xmlns:p14="http://schemas.microsoft.com/office/powerpoint/2010/main" val="17882314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581128"/>
            <a:ext cx="8229600" cy="1545035"/>
          </a:xfrm>
        </p:spPr>
        <p:txBody>
          <a:bodyPr/>
          <a:lstStyle/>
          <a:p>
            <a:pPr marL="0" indent="0" algn="ctr">
              <a:buNone/>
            </a:pPr>
            <a:r>
              <a:rPr lang="tr-TR" dirty="0" smtClean="0"/>
              <a:t>Dinlediğiniz için teşekkür ederim.</a:t>
            </a:r>
            <a:endParaRPr lang="tr-TR" dirty="0"/>
          </a:p>
        </p:txBody>
      </p:sp>
      <p:pic>
        <p:nvPicPr>
          <p:cNvPr id="2050" name="Picture 2" descr="Kafalarının İçinde Balon Patlamasına Benzer Sesler Duyanların Rahatsızlığı:  Patlayan Kafa Sendromu - Ekşi Şey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58162" cy="4358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547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1.Giriş </a:t>
            </a:r>
          </a:p>
        </p:txBody>
      </p:sp>
      <p:sp>
        <p:nvSpPr>
          <p:cNvPr id="3" name="İçerik Yer Tutucusu 2"/>
          <p:cNvSpPr>
            <a:spLocks noGrp="1"/>
          </p:cNvSpPr>
          <p:nvPr>
            <p:ph idx="1"/>
          </p:nvPr>
        </p:nvSpPr>
        <p:spPr/>
        <p:txBody>
          <a:bodyPr/>
          <a:lstStyle/>
          <a:p>
            <a:r>
              <a:rPr lang="tr-TR" dirty="0"/>
              <a:t>Bu çalışmanın ikincil bir amacı, yüksek riskli gençlerde aile müdahalesinin SI üzerindeki etkilerinin </a:t>
            </a:r>
            <a:r>
              <a:rPr lang="tr-TR" dirty="0" smtClean="0"/>
              <a:t>incelemekti.</a:t>
            </a:r>
          </a:p>
          <a:p>
            <a:r>
              <a:rPr lang="tr-TR" dirty="0"/>
              <a:t>A</a:t>
            </a:r>
            <a:r>
              <a:rPr lang="tr-TR" dirty="0" smtClean="0"/>
              <a:t>raştırmalar</a:t>
            </a:r>
            <a:r>
              <a:rPr lang="tr-TR" dirty="0"/>
              <a:t>, gençlerde intihar düşüncesi ve davranışı ile aile ortamlarında sıkıntı, çatışma ve yetersiz iletişim arasında bağlantı </a:t>
            </a:r>
            <a:r>
              <a:rPr lang="tr-TR" dirty="0" smtClean="0"/>
              <a:t>kurmuştur</a:t>
            </a:r>
            <a:r>
              <a:rPr lang="tr-TR" dirty="0"/>
              <a:t>. </a:t>
            </a:r>
            <a:r>
              <a:rPr lang="tr-TR" sz="1200" dirty="0"/>
              <a:t>(An ve diğerleri, 2010</a:t>
            </a:r>
            <a:r>
              <a:rPr lang="tr-TR" sz="1200" dirty="0" smtClean="0"/>
              <a:t>)</a:t>
            </a:r>
          </a:p>
          <a:p>
            <a:endParaRPr lang="tr-TR" sz="1200" dirty="0" smtClean="0"/>
          </a:p>
          <a:p>
            <a:r>
              <a:rPr lang="tr-TR" dirty="0" smtClean="0"/>
              <a:t>Bu </a:t>
            </a:r>
            <a:r>
              <a:rPr lang="tr-TR" dirty="0"/>
              <a:t>çalışmada, gençlerin aile çatışması algılarındaki iyileşmelerin, 1-4 </a:t>
            </a:r>
            <a:r>
              <a:rPr lang="tr-TR" dirty="0" smtClean="0"/>
              <a:t>yıl süreyle yüksek </a:t>
            </a:r>
            <a:r>
              <a:rPr lang="tr-TR" dirty="0"/>
              <a:t>riskli gençler arasında tedavi durumu (FFT, EC) ile SI'deki azalmalar arasındaki ilişkiye aracılık edip etmediğini inceledik.</a:t>
            </a:r>
          </a:p>
        </p:txBody>
      </p:sp>
    </p:spTree>
    <p:extLst>
      <p:ext uri="{BB962C8B-B14F-4D97-AF65-F5344CB8AC3E}">
        <p14:creationId xmlns:p14="http://schemas.microsoft.com/office/powerpoint/2010/main" val="2163551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smtClean="0"/>
              <a:t>2. Metod </a:t>
            </a:r>
            <a:endParaRPr lang="tr-TR" dirty="0"/>
          </a:p>
        </p:txBody>
      </p:sp>
      <p:sp>
        <p:nvSpPr>
          <p:cNvPr id="3" name="İçerik Yer Tutucusu 2"/>
          <p:cNvSpPr>
            <a:spLocks noGrp="1"/>
          </p:cNvSpPr>
          <p:nvPr>
            <p:ph idx="1"/>
          </p:nvPr>
        </p:nvSpPr>
        <p:spPr/>
        <p:txBody>
          <a:bodyPr/>
          <a:lstStyle/>
          <a:p>
            <a:pPr marL="0" indent="0">
              <a:buNone/>
            </a:pPr>
            <a:r>
              <a:rPr lang="tr-TR" b="1" dirty="0" smtClean="0"/>
              <a:t>2.1 </a:t>
            </a:r>
            <a:r>
              <a:rPr lang="tr-TR" dirty="0" smtClean="0"/>
              <a:t>Alım ve Uygunluk</a:t>
            </a:r>
          </a:p>
          <a:p>
            <a:pPr marL="0" indent="0">
              <a:buNone/>
            </a:pPr>
            <a:endParaRPr lang="tr-TR" dirty="0"/>
          </a:p>
          <a:p>
            <a:r>
              <a:rPr lang="tr-TR" dirty="0" smtClean="0"/>
              <a:t>Katılımcıların alınması </a:t>
            </a:r>
            <a:r>
              <a:rPr lang="tr-TR" dirty="0"/>
              <a:t>6 Ekim 2011 ile 15 Eylül 2016 arasında gerçekleşti. Veriler 13 Mart ile 3 Kasım 2019 arasında analiz edildi.</a:t>
            </a:r>
            <a:endParaRPr lang="tr-TR" dirty="0" smtClean="0"/>
          </a:p>
          <a:p>
            <a:r>
              <a:rPr lang="tr-TR" dirty="0"/>
              <a:t>Çalışma, California Üniversitesi, Los </a:t>
            </a:r>
            <a:r>
              <a:rPr lang="tr-TR" dirty="0" smtClean="0"/>
              <a:t>Angeles Semel </a:t>
            </a:r>
            <a:r>
              <a:rPr lang="tr-TR" dirty="0"/>
              <a:t>Enstitüsü, Colorado </a:t>
            </a:r>
            <a:r>
              <a:rPr lang="tr-TR" dirty="0" smtClean="0"/>
              <a:t>Üniversitesi Anschutz </a:t>
            </a:r>
            <a:r>
              <a:rPr lang="tr-TR" dirty="0"/>
              <a:t>Tıp </a:t>
            </a:r>
            <a:r>
              <a:rPr lang="tr-TR" dirty="0" smtClean="0"/>
              <a:t>Merkezi, Stanford </a:t>
            </a:r>
            <a:r>
              <a:rPr lang="tr-TR" dirty="0"/>
              <a:t>Üniversitesi Tıp Fakültesi, </a:t>
            </a:r>
            <a:r>
              <a:rPr lang="tr-TR" dirty="0" smtClean="0"/>
              <a:t>Stanford'daki </a:t>
            </a:r>
            <a:r>
              <a:rPr lang="tr-TR" dirty="0"/>
              <a:t>özel polikliniklerde yürütülmüştür.</a:t>
            </a:r>
          </a:p>
          <a:p>
            <a:pPr marL="0" indent="0">
              <a:buNone/>
            </a:pPr>
            <a:endParaRPr lang="tr-TR" dirty="0"/>
          </a:p>
        </p:txBody>
      </p:sp>
    </p:spTree>
    <p:extLst>
      <p:ext uri="{BB962C8B-B14F-4D97-AF65-F5344CB8AC3E}">
        <p14:creationId xmlns:p14="http://schemas.microsoft.com/office/powerpoint/2010/main" val="743582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dirty="0"/>
              <a:t>2. Metod </a:t>
            </a:r>
          </a:p>
        </p:txBody>
      </p:sp>
      <p:sp>
        <p:nvSpPr>
          <p:cNvPr id="3" name="İçerik Yer Tutucusu 2"/>
          <p:cNvSpPr>
            <a:spLocks noGrp="1"/>
          </p:cNvSpPr>
          <p:nvPr>
            <p:ph idx="1"/>
          </p:nvPr>
        </p:nvSpPr>
        <p:spPr/>
        <p:txBody>
          <a:bodyPr/>
          <a:lstStyle/>
          <a:p>
            <a:pPr marL="0" indent="0">
              <a:buNone/>
            </a:pPr>
            <a:r>
              <a:rPr lang="tr-TR" dirty="0" smtClean="0"/>
              <a:t>Uygunluk </a:t>
            </a:r>
            <a:r>
              <a:rPr lang="tr-TR" dirty="0"/>
              <a:t>kriterleri şunları içerir: </a:t>
            </a:r>
            <a:endParaRPr lang="tr-TR" dirty="0" smtClean="0"/>
          </a:p>
          <a:p>
            <a:r>
              <a:rPr lang="tr-TR" dirty="0"/>
              <a:t> 9 </a:t>
            </a:r>
            <a:r>
              <a:rPr lang="tr-TR" dirty="0" smtClean="0"/>
              <a:t>yaş 0 </a:t>
            </a:r>
            <a:r>
              <a:rPr lang="tr-TR" dirty="0"/>
              <a:t>ay ve 17 </a:t>
            </a:r>
            <a:r>
              <a:rPr lang="tr-TR" dirty="0" smtClean="0"/>
              <a:t>yaş 11 </a:t>
            </a:r>
            <a:r>
              <a:rPr lang="tr-TR" dirty="0"/>
              <a:t>ay </a:t>
            </a:r>
            <a:r>
              <a:rPr lang="tr-TR" dirty="0" smtClean="0"/>
              <a:t>arası</a:t>
            </a:r>
          </a:p>
          <a:p>
            <a:r>
              <a:rPr lang="tr-TR" dirty="0" smtClean="0"/>
              <a:t>DSM IV’ü karşılayan ve </a:t>
            </a:r>
            <a:r>
              <a:rPr lang="tr-TR" dirty="0"/>
              <a:t> 2013'ten </a:t>
            </a:r>
            <a:r>
              <a:rPr lang="tr-TR" dirty="0" smtClean="0"/>
              <a:t>sonra DSM-5 için tanımlanmamış </a:t>
            </a:r>
            <a:r>
              <a:rPr lang="tr-TR" dirty="0"/>
              <a:t>BB veya majör depresif </a:t>
            </a:r>
            <a:r>
              <a:rPr lang="tr-TR" dirty="0" smtClean="0"/>
              <a:t>bozukluk kriterlerini karşılayan</a:t>
            </a:r>
          </a:p>
          <a:p>
            <a:r>
              <a:rPr lang="tr-TR" dirty="0"/>
              <a:t>D</a:t>
            </a:r>
            <a:r>
              <a:rPr lang="tr-TR" dirty="0" smtClean="0"/>
              <a:t>eğerlendirmeler </a:t>
            </a:r>
            <a:r>
              <a:rPr lang="tr-TR" dirty="0"/>
              <a:t>ve aile müdahale oturumları için uygun olan en az bir ebeveyn, üvey ebeveyn veya büyükanne ve büyükbaba ile </a:t>
            </a:r>
            <a:r>
              <a:rPr lang="tr-TR" dirty="0" smtClean="0"/>
              <a:t>yaşamak.</a:t>
            </a:r>
            <a:endParaRPr lang="tr-TR" dirty="0"/>
          </a:p>
        </p:txBody>
      </p:sp>
    </p:spTree>
    <p:extLst>
      <p:ext uri="{BB962C8B-B14F-4D97-AF65-F5344CB8AC3E}">
        <p14:creationId xmlns:p14="http://schemas.microsoft.com/office/powerpoint/2010/main" val="207526680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6605</TotalTime>
  <Words>3670</Words>
  <Application>Microsoft Office PowerPoint</Application>
  <PresentationFormat>Ekran Gösterisi (4:3)</PresentationFormat>
  <Paragraphs>323</Paragraphs>
  <Slides>66</Slides>
  <Notes>39</Notes>
  <HiddenSlides>0</HiddenSlides>
  <MMClips>0</MMClips>
  <ScaleCrop>false</ScaleCrop>
  <HeadingPairs>
    <vt:vector size="4" baseType="variant">
      <vt:variant>
        <vt:lpstr>Tema</vt:lpstr>
      </vt:variant>
      <vt:variant>
        <vt:i4>1</vt:i4>
      </vt:variant>
      <vt:variant>
        <vt:lpstr>Slayt Başlıkları</vt:lpstr>
      </vt:variant>
      <vt:variant>
        <vt:i4>66</vt:i4>
      </vt:variant>
    </vt:vector>
  </HeadingPairs>
  <TitlesOfParts>
    <vt:vector size="67" baseType="lpstr">
      <vt:lpstr>Ofis Teması</vt:lpstr>
      <vt:lpstr>PowerPoint Sunusu</vt:lpstr>
      <vt:lpstr>Aile Odaklı Terapinin Bipolar Bozukluk için Yüksek Risk Altındaki Gençlerde İntihar Düşüncesi Üzerine Etkileri </vt:lpstr>
      <vt:lpstr>1.Giriş </vt:lpstr>
      <vt:lpstr>1.Giriş </vt:lpstr>
      <vt:lpstr>1.Giriş </vt:lpstr>
      <vt:lpstr>1.Giriş </vt:lpstr>
      <vt:lpstr>1.Giriş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2. Metod </vt:lpstr>
      <vt:lpstr>3. Bulgular </vt:lpstr>
      <vt:lpstr>PowerPoint Sunusu</vt:lpstr>
      <vt:lpstr>PowerPoint Sunusu</vt:lpstr>
      <vt:lpstr>PowerPoint Sunusu</vt:lpstr>
      <vt:lpstr>3. Bulgular </vt:lpstr>
      <vt:lpstr>PowerPoint Sunusu</vt:lpstr>
      <vt:lpstr>PowerPoint Sunusu</vt:lpstr>
      <vt:lpstr>3. Bulgular </vt:lpstr>
      <vt:lpstr>3. Bulgular </vt:lpstr>
      <vt:lpstr>3. Bulgular </vt:lpstr>
      <vt:lpstr>3. Bulgular </vt:lpstr>
      <vt:lpstr>PowerPoint Sunusu</vt:lpstr>
      <vt:lpstr>3. Bulgular </vt:lpstr>
      <vt:lpstr>3. Bulgular </vt:lpstr>
      <vt:lpstr>3. Bulgular </vt:lpstr>
      <vt:lpstr>3. Bulgular </vt:lpstr>
      <vt:lpstr>3. Bulgular </vt:lpstr>
      <vt:lpstr>PowerPoint Sunusu</vt:lpstr>
      <vt:lpstr>3. Bulgular </vt:lpstr>
      <vt:lpstr>3. Bulgular </vt:lpstr>
      <vt:lpstr>3. Bulgular </vt:lpstr>
      <vt:lpstr>3. Bulgular </vt:lpstr>
      <vt:lpstr>3. Bulgular </vt:lpstr>
      <vt:lpstr>4. Tartışma</vt:lpstr>
      <vt:lpstr>4. Tartışma</vt:lpstr>
      <vt:lpstr>4. Tartışma</vt:lpstr>
      <vt:lpstr>4. Tartışma</vt:lpstr>
      <vt:lpstr>4. Tartışma</vt:lpstr>
      <vt:lpstr>4. Tartışma</vt:lpstr>
      <vt:lpstr>4. Tartışma</vt:lpstr>
      <vt:lpstr>4. Tartışma</vt:lpstr>
      <vt:lpstr>5.Sınırlamalar</vt:lpstr>
      <vt:lpstr>5.Sınırlamalar</vt:lpstr>
      <vt:lpstr>5.Sınırlamalar</vt:lpstr>
      <vt:lpstr>5.Sınırlamalar</vt:lpstr>
      <vt:lpstr>6. Sonuçlar</vt:lpstr>
      <vt:lpstr>6. Sonuçlar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Ömer Faruk</dc:creator>
  <cp:lastModifiedBy>ronaldinho424</cp:lastModifiedBy>
  <cp:revision>166</cp:revision>
  <dcterms:created xsi:type="dcterms:W3CDTF">2022-02-26T13:42:06Z</dcterms:created>
  <dcterms:modified xsi:type="dcterms:W3CDTF">2022-03-15T11:33:54Z</dcterms:modified>
</cp:coreProperties>
</file>