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49"/>
  </p:notesMasterIdLst>
  <p:handoutMasterIdLst>
    <p:handoutMasterId r:id="rId50"/>
  </p:handoutMasterIdLst>
  <p:sldIdLst>
    <p:sldId id="272" r:id="rId3"/>
    <p:sldId id="273" r:id="rId4"/>
    <p:sldId id="274" r:id="rId5"/>
    <p:sldId id="275" r:id="rId6"/>
    <p:sldId id="276" r:id="rId7"/>
    <p:sldId id="278" r:id="rId8"/>
    <p:sldId id="279" r:id="rId9"/>
    <p:sldId id="280" r:id="rId10"/>
    <p:sldId id="281" r:id="rId11"/>
    <p:sldId id="282" r:id="rId12"/>
    <p:sldId id="284" r:id="rId13"/>
    <p:sldId id="287" r:id="rId14"/>
    <p:sldId id="288" r:id="rId15"/>
    <p:sldId id="285" r:id="rId16"/>
    <p:sldId id="260" r:id="rId17"/>
    <p:sldId id="305" r:id="rId18"/>
    <p:sldId id="286" r:id="rId19"/>
    <p:sldId id="289" r:id="rId20"/>
    <p:sldId id="294" r:id="rId21"/>
    <p:sldId id="306" r:id="rId22"/>
    <p:sldId id="293" r:id="rId23"/>
    <p:sldId id="291" r:id="rId24"/>
    <p:sldId id="296" r:id="rId25"/>
    <p:sldId id="307" r:id="rId26"/>
    <p:sldId id="292" r:id="rId27"/>
    <p:sldId id="295" r:id="rId28"/>
    <p:sldId id="290" r:id="rId29"/>
    <p:sldId id="297" r:id="rId30"/>
    <p:sldId id="298" r:id="rId31"/>
    <p:sldId id="299" r:id="rId32"/>
    <p:sldId id="301" r:id="rId33"/>
    <p:sldId id="300" r:id="rId34"/>
    <p:sldId id="302" r:id="rId35"/>
    <p:sldId id="303" r:id="rId36"/>
    <p:sldId id="304" r:id="rId37"/>
    <p:sldId id="312" r:id="rId38"/>
    <p:sldId id="313" r:id="rId39"/>
    <p:sldId id="311" r:id="rId40"/>
    <p:sldId id="321" r:id="rId41"/>
    <p:sldId id="319" r:id="rId42"/>
    <p:sldId id="316" r:id="rId43"/>
    <p:sldId id="317" r:id="rId44"/>
    <p:sldId id="309" r:id="rId45"/>
    <p:sldId id="310" r:id="rId46"/>
    <p:sldId id="314" r:id="rId47"/>
    <p:sldId id="320"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Orta Stil 1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Orta Stil 1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52"/>
      </p:cViewPr>
      <p:guideLst>
        <p:guide pos="3840"/>
        <p:guide orient="horz" pos="2160"/>
      </p:guideLst>
    </p:cSldViewPr>
  </p:slideViewPr>
  <p:notesTextViewPr>
    <p:cViewPr>
      <p:scale>
        <a:sx n="1" d="1"/>
        <a:sy n="1" d="1"/>
      </p:scale>
      <p:origin x="0" y="0"/>
    </p:cViewPr>
  </p:notesTextViewPr>
  <p:notesViewPr>
    <p:cSldViewPr snapToGrid="0">
      <p:cViewPr varScale="1">
        <p:scale>
          <a:sx n="101" d="100"/>
          <a:sy n="101" d="100"/>
        </p:scale>
        <p:origin x="1974"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tr-TR" smtClean="0"/>
              <a:t>12.12.2016</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lang="tr-TR" smtClean="0"/>
              <a:t>‹#›</a:t>
            </a:fld>
            <a:endParaRPr lang="tr-T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tr-TR" smtClean="0"/>
              <a:t>12.12.2016</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lang="tr-TR" smtClean="0"/>
              <a:t>‹#›</a:t>
            </a:fld>
            <a:endParaRPr lang="tr-TR"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gradFill>
          <a:gsLst>
            <a:gs pos="100000">
              <a:schemeClr val="accent1">
                <a:lumMod val="20000"/>
                <a:lumOff val="80000"/>
                <a:alpha val="86000"/>
              </a:schemeClr>
            </a:gs>
            <a:gs pos="42000">
              <a:schemeClr val="bg1">
                <a:alpha val="40000"/>
              </a:schemeClr>
            </a:gs>
            <a:gs pos="0">
              <a:schemeClr val="accent1">
                <a:lumMod val="20000"/>
                <a:lumOff val="80000"/>
                <a:alpha val="85000"/>
              </a:schemeClr>
            </a:gs>
            <a:gs pos="75000">
              <a:schemeClr val="bg1">
                <a:alpha val="40000"/>
              </a:schemeClr>
            </a:gs>
          </a:gsLst>
          <a:lin ang="5400000" scaled="0"/>
        </a:gradFill>
        <a:effectLst/>
      </p:bgPr>
    </p:bg>
    <p:spTree>
      <p:nvGrpSpPr>
        <p:cNvPr id="1" name=""/>
        <p:cNvGrpSpPr/>
        <p:nvPr/>
      </p:nvGrpSpPr>
      <p:grpSpPr>
        <a:xfrm>
          <a:off x="0" y="0"/>
          <a:ext cx="0" cy="0"/>
          <a:chOff x="0" y="0"/>
          <a:chExt cx="0" cy="0"/>
        </a:xfrm>
      </p:grpSpPr>
      <p:grpSp>
        <p:nvGrpSpPr>
          <p:cNvPr id="6" name="Grup 5"/>
          <p:cNvGrpSpPr/>
          <p:nvPr/>
        </p:nvGrpSpPr>
        <p:grpSpPr>
          <a:xfrm>
            <a:off x="0" y="0"/>
            <a:ext cx="12188825" cy="713232"/>
            <a:chOff x="0" y="0"/>
            <a:chExt cx="12188825" cy="713232"/>
          </a:xfrm>
        </p:grpSpPr>
        <p:sp>
          <p:nvSpPr>
            <p:cNvPr id="7" name="Dikdörtgen 6"/>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0" name="Dikdörtgen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grpSp>
        <p:nvGrpSpPr>
          <p:cNvPr id="11" name="Grup 10"/>
          <p:cNvGrpSpPr/>
          <p:nvPr/>
        </p:nvGrpSpPr>
        <p:grpSpPr>
          <a:xfrm>
            <a:off x="0" y="0"/>
            <a:ext cx="713232" cy="6858000"/>
            <a:chOff x="0" y="0"/>
            <a:chExt cx="713232" cy="6858000"/>
          </a:xfrm>
        </p:grpSpPr>
        <p:sp>
          <p:nvSpPr>
            <p:cNvPr id="12" name="Dikdörtgen 11"/>
            <p:cNvSpPr/>
            <p:nvPr/>
          </p:nvSpPr>
          <p:spPr>
            <a:xfrm flipH="1">
              <a:off x="7315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3" name="Dikdörtgen 12"/>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grpSp>
        <p:nvGrpSpPr>
          <p:cNvPr id="14" name="Grup 13"/>
          <p:cNvGrpSpPr/>
          <p:nvPr/>
        </p:nvGrpSpPr>
        <p:grpSpPr>
          <a:xfrm>
            <a:off x="11476762" y="0"/>
            <a:ext cx="746886" cy="6858000"/>
            <a:chOff x="11476762" y="0"/>
            <a:chExt cx="746886" cy="6858000"/>
          </a:xfrm>
        </p:grpSpPr>
        <p:sp>
          <p:nvSpPr>
            <p:cNvPr id="15" name="Dikdörtgen 14"/>
            <p:cNvSpPr/>
            <p:nvPr/>
          </p:nvSpPr>
          <p:spPr>
            <a:xfrm flipH="1">
              <a:off x="1147676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6" name="Dikdörtgen 15"/>
            <p:cNvSpPr/>
            <p:nvPr/>
          </p:nvSpPr>
          <p:spPr>
            <a:xfrm flipH="1">
              <a:off x="1202093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grpSp>
        <p:nvGrpSpPr>
          <p:cNvPr id="17" name="Grup 16"/>
          <p:cNvGrpSpPr/>
          <p:nvPr/>
        </p:nvGrpSpPr>
        <p:grpSpPr>
          <a:xfrm flipV="1">
            <a:off x="0" y="6144768"/>
            <a:ext cx="12188825" cy="713232"/>
            <a:chOff x="0" y="0"/>
            <a:chExt cx="12188825" cy="713232"/>
          </a:xfrm>
        </p:grpSpPr>
        <p:sp>
          <p:nvSpPr>
            <p:cNvPr id="18" name="Dikdörtgen 17"/>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9" name="Dikdörtgen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sp>
        <p:nvSpPr>
          <p:cNvPr id="2" name="Başlık 1"/>
          <p:cNvSpPr>
            <a:spLocks noGrp="1"/>
          </p:cNvSpPr>
          <p:nvPr>
            <p:ph type="ctrTitle"/>
          </p:nvPr>
        </p:nvSpPr>
        <p:spPr>
          <a:xfrm>
            <a:off x="1295400" y="1188720"/>
            <a:ext cx="9601200" cy="2514600"/>
          </a:xfrm>
        </p:spPr>
        <p:txBody>
          <a:bodyPr anchor="b">
            <a:noAutofit/>
          </a:bodyPr>
          <a:lstStyle>
            <a:lvl1pPr algn="ctr">
              <a:defRPr sz="6000"/>
            </a:lvl1pPr>
          </a:lstStyle>
          <a:p>
            <a:r>
              <a:rPr lang="tr-TR"/>
              <a:t>Asıl başlık stili için tıklayın</a:t>
            </a:r>
            <a:endParaRPr lang="tr-TR" dirty="0"/>
          </a:p>
        </p:txBody>
      </p:sp>
      <p:sp>
        <p:nvSpPr>
          <p:cNvPr id="3" name="Alt Başlık 2"/>
          <p:cNvSpPr>
            <a:spLocks noGrp="1"/>
          </p:cNvSpPr>
          <p:nvPr>
            <p:ph type="subTitle" idx="1"/>
          </p:nvPr>
        </p:nvSpPr>
        <p:spPr>
          <a:xfrm>
            <a:off x="1295400" y="3749040"/>
            <a:ext cx="9601200" cy="914400"/>
          </a:xfrm>
        </p:spPr>
        <p:txBody>
          <a:bodyPr>
            <a:normAutofit/>
          </a:bodyPr>
          <a:lstStyle>
            <a:lvl1pPr marL="0" indent="0" algn="ctr">
              <a:spcBef>
                <a:spcPts val="0"/>
              </a:spcBef>
              <a:buNone/>
              <a:defRPr sz="24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tr-TR"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endParaRPr lang="tr-TR" dirty="0"/>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p:txBody>
          <a:bodyPr/>
          <a:lstStyle/>
          <a:p>
            <a:fld id="{9E583DDF-CA54-461A-A486-592D2374C532}" type="datetimeFigureOut">
              <a:rPr lang="tr-TR" smtClean="0"/>
              <a:t>12.12.2016</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A8D9AD5-F248-4919-864A-CFD76CC027D6}" type="slidenum">
              <a:rPr lang="tr-TR" smtClean="0"/>
              <a:t>‹#›</a:t>
            </a:fld>
            <a:endParaRPr lang="tr-TR"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274638"/>
            <a:ext cx="2628900" cy="5897562"/>
          </a:xfrm>
        </p:spPr>
        <p:txBody>
          <a:bodyPr vert="eaVert"/>
          <a:lstStyle/>
          <a:p>
            <a:r>
              <a:rPr lang="tr-TR"/>
              <a:t>Asıl başlık stili için tıklayın</a:t>
            </a:r>
            <a:endParaRPr lang="tr-TR" dirty="0"/>
          </a:p>
        </p:txBody>
      </p:sp>
      <p:sp>
        <p:nvSpPr>
          <p:cNvPr id="3" name="Dikey Metin Yer Tutucusu 2"/>
          <p:cNvSpPr>
            <a:spLocks noGrp="1"/>
          </p:cNvSpPr>
          <p:nvPr>
            <p:ph type="body" orient="vert" idx="1"/>
          </p:nvPr>
        </p:nvSpPr>
        <p:spPr>
          <a:xfrm>
            <a:off x="838200" y="274638"/>
            <a:ext cx="7734300" cy="5897562"/>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p:txBody>
          <a:bodyPr/>
          <a:lstStyle/>
          <a:p>
            <a:fld id="{9E583DDF-CA54-461A-A486-592D2374C532}" type="datetimeFigureOut">
              <a:rPr lang="tr-TR" smtClean="0"/>
              <a:t>12.12.2016</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A8D9AD5-F248-4919-864A-CFD76CC027D6}" type="slidenum">
              <a:rPr lang="tr-TR" smtClean="0"/>
              <a:t>‹#›</a:t>
            </a:fld>
            <a:endParaRPr lang="tr-TR"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endParaRPr lang="tr-TR" dirty="0"/>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p:txBody>
          <a:bodyPr/>
          <a:lstStyle/>
          <a:p>
            <a:fld id="{9E583DDF-CA54-461A-A486-592D2374C532}" type="datetimeFigureOut">
              <a:rPr lang="tr-TR" smtClean="0"/>
              <a:t>12.12.2016</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A8D9AD5-F248-4919-864A-CFD76CC027D6}" type="slidenum">
              <a:rPr lang="tr-TR" smtClean="0"/>
              <a:t>‹#›</a:t>
            </a:fld>
            <a:endParaRPr lang="tr-TR"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up 7"/>
          <p:cNvGrpSpPr/>
          <p:nvPr/>
        </p:nvGrpSpPr>
        <p:grpSpPr>
          <a:xfrm flipV="1">
            <a:off x="0" y="6309360"/>
            <a:ext cx="12188825" cy="548640"/>
            <a:chOff x="0" y="0"/>
            <a:chExt cx="12188825" cy="713232"/>
          </a:xfrm>
        </p:grpSpPr>
        <p:sp>
          <p:nvSpPr>
            <p:cNvPr id="9" name="Dikdörtgen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0" name="Dikdörtgen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grpSp>
        <p:nvGrpSpPr>
          <p:cNvPr id="11" name="Grup 10"/>
          <p:cNvGrpSpPr/>
          <p:nvPr/>
        </p:nvGrpSpPr>
        <p:grpSpPr>
          <a:xfrm>
            <a:off x="16736" y="0"/>
            <a:ext cx="12188825" cy="548640"/>
            <a:chOff x="0" y="0"/>
            <a:chExt cx="12188825" cy="713232"/>
          </a:xfrm>
        </p:grpSpPr>
        <p:sp>
          <p:nvSpPr>
            <p:cNvPr id="12" name="Dikdörtgen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3" name="Dikdörtgen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sp>
        <p:nvSpPr>
          <p:cNvPr id="4" name="Veri Yer Tutucusu 3"/>
          <p:cNvSpPr>
            <a:spLocks noGrp="1"/>
          </p:cNvSpPr>
          <p:nvPr>
            <p:ph type="dt" sz="half" idx="10"/>
          </p:nvPr>
        </p:nvSpPr>
        <p:spPr/>
        <p:txBody>
          <a:bodyPr/>
          <a:lstStyle/>
          <a:p>
            <a:fld id="{9E583DDF-CA54-461A-A486-592D2374C532}" type="datetimeFigureOut">
              <a:rPr lang="tr-TR" smtClean="0"/>
              <a:t>12.12.2016</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CA8D9AD5-F248-4919-864A-CFD76CC027D6}" type="slidenum">
              <a:rPr lang="tr-TR" smtClean="0"/>
              <a:t>‹#›</a:t>
            </a:fld>
            <a:endParaRPr lang="tr-TR" dirty="0"/>
          </a:p>
        </p:txBody>
      </p:sp>
      <p:sp>
        <p:nvSpPr>
          <p:cNvPr id="2" name="Başlık 1"/>
          <p:cNvSpPr>
            <a:spLocks noGrp="1"/>
          </p:cNvSpPr>
          <p:nvPr>
            <p:ph type="title"/>
          </p:nvPr>
        </p:nvSpPr>
        <p:spPr>
          <a:xfrm>
            <a:off x="1295400" y="1188720"/>
            <a:ext cx="9601200" cy="2514600"/>
          </a:xfrm>
        </p:spPr>
        <p:txBody>
          <a:bodyPr anchor="b">
            <a:normAutofit/>
          </a:bodyPr>
          <a:lstStyle>
            <a:lvl1pPr algn="ctr">
              <a:defRPr sz="5400" b="0">
                <a:solidFill>
                  <a:schemeClr val="tx1">
                    <a:lumMod val="75000"/>
                  </a:schemeClr>
                </a:solidFill>
              </a:defRPr>
            </a:lvl1pPr>
          </a:lstStyle>
          <a:p>
            <a:r>
              <a:rPr lang="tr-TR"/>
              <a:t>Asıl başlık stili için tıklayın</a:t>
            </a:r>
            <a:endParaRPr lang="tr-TR" dirty="0"/>
          </a:p>
        </p:txBody>
      </p:sp>
      <p:sp>
        <p:nvSpPr>
          <p:cNvPr id="3" name="Metin Yer Tutucusu 2"/>
          <p:cNvSpPr>
            <a:spLocks noGrp="1"/>
          </p:cNvSpPr>
          <p:nvPr>
            <p:ph type="body" idx="1"/>
          </p:nvPr>
        </p:nvSpPr>
        <p:spPr>
          <a:xfrm>
            <a:off x="1295400" y="3749040"/>
            <a:ext cx="9601200" cy="914400"/>
          </a:xfrm>
        </p:spPr>
        <p:txBody>
          <a:bodyPr anchor="t"/>
          <a:lstStyle>
            <a:lvl1pPr marL="0" indent="0" algn="ctr">
              <a:spcBef>
                <a:spcPts val="0"/>
              </a:spcBef>
              <a:buNone/>
              <a:defRPr sz="2000" cap="all"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34112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27888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p:txBody>
          <a:bodyPr/>
          <a:lstStyle/>
          <a:p>
            <a:fld id="{0A879FD0-C37A-4F50-8F3B-5FA0D9D0B42F}" type="datetimeFigureOut">
              <a:rPr lang="tr-TR" smtClean="0"/>
              <a:t>12.12.2016</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0D06EF73-9DB8-4763-865F-2F88181A4732}" type="slidenum">
              <a:rPr lang="tr-TR" smtClean="0"/>
              <a:t>‹#›</a:t>
            </a:fld>
            <a:endParaRPr lang="tr-TR" dirty="0"/>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endParaRPr lang="tr-TR" dirty="0"/>
          </a:p>
        </p:txBody>
      </p:sp>
      <p:sp>
        <p:nvSpPr>
          <p:cNvPr id="3" name="Metin Yer Tutucusu 2"/>
          <p:cNvSpPr>
            <a:spLocks noGrp="1"/>
          </p:cNvSpPr>
          <p:nvPr>
            <p:ph type="body" idx="1"/>
          </p:nvPr>
        </p:nvSpPr>
        <p:spPr>
          <a:xfrm>
            <a:off x="134112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134112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Metin Yer Tutucusu 4"/>
          <p:cNvSpPr>
            <a:spLocks noGrp="1"/>
          </p:cNvSpPr>
          <p:nvPr>
            <p:ph type="body" sz="quarter" idx="3"/>
          </p:nvPr>
        </p:nvSpPr>
        <p:spPr>
          <a:xfrm>
            <a:off x="627888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27888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7" name="Veri Yer Tutucusu 6"/>
          <p:cNvSpPr>
            <a:spLocks noGrp="1"/>
          </p:cNvSpPr>
          <p:nvPr>
            <p:ph type="dt" sz="half" idx="10"/>
          </p:nvPr>
        </p:nvSpPr>
        <p:spPr/>
        <p:txBody>
          <a:bodyPr/>
          <a:lstStyle/>
          <a:p>
            <a:fld id="{9E583DDF-CA54-461A-A486-592D2374C532}" type="datetimeFigureOut">
              <a:rPr lang="tr-TR" smtClean="0"/>
              <a:t>12.12.2016</a:t>
            </a:fld>
            <a:endParaRPr lang="tr-TR" dirty="0"/>
          </a:p>
        </p:txBody>
      </p:sp>
      <p:sp>
        <p:nvSpPr>
          <p:cNvPr id="8" name="Altbilgi Yer Tutucusu 7"/>
          <p:cNvSpPr>
            <a:spLocks noGrp="1"/>
          </p:cNvSpPr>
          <p:nvPr>
            <p:ph type="ftr" sz="quarter" idx="11"/>
          </p:nvPr>
        </p:nvSpPr>
        <p:spPr/>
        <p:txBody>
          <a:bodyPr/>
          <a:lstStyle/>
          <a:p>
            <a:endParaRPr lang="tr-TR" dirty="0"/>
          </a:p>
        </p:txBody>
      </p:sp>
      <p:sp>
        <p:nvSpPr>
          <p:cNvPr id="9" name="Slayt Numarası Yer Tutucusu 8"/>
          <p:cNvSpPr>
            <a:spLocks noGrp="1"/>
          </p:cNvSpPr>
          <p:nvPr>
            <p:ph type="sldNum" sz="quarter" idx="12"/>
          </p:nvPr>
        </p:nvSpPr>
        <p:spPr/>
        <p:txBody>
          <a:bodyPr/>
          <a:lstStyle/>
          <a:p>
            <a:fld id="{CA8D9AD5-F248-4919-864A-CFD76CC027D6}" type="slidenum">
              <a:rPr lang="tr-TR" smtClean="0"/>
              <a:t>‹#›</a:t>
            </a:fld>
            <a:endParaRPr lang="tr-TR" dirty="0"/>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endParaRPr lang="tr-TR" dirty="0"/>
          </a:p>
        </p:txBody>
      </p:sp>
      <p:sp>
        <p:nvSpPr>
          <p:cNvPr id="3" name="Veri Yer Tutucusu 2"/>
          <p:cNvSpPr>
            <a:spLocks noGrp="1"/>
          </p:cNvSpPr>
          <p:nvPr>
            <p:ph type="dt" sz="half" idx="10"/>
          </p:nvPr>
        </p:nvSpPr>
        <p:spPr/>
        <p:txBody>
          <a:bodyPr/>
          <a:lstStyle/>
          <a:p>
            <a:fld id="{9E583DDF-CA54-461A-A486-592D2374C532}" type="datetimeFigureOut">
              <a:rPr lang="tr-TR" smtClean="0"/>
              <a:t>12.12.2016</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CA8D9AD5-F248-4919-864A-CFD76CC027D6}" type="slidenum">
              <a:rPr lang="tr-TR" smtClean="0"/>
              <a:t>‹#›</a:t>
            </a:fld>
            <a:endParaRPr lang="tr-TR"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E583DDF-CA54-461A-A486-592D2374C532}" type="datetimeFigureOut">
              <a:rPr lang="tr-TR" smtClean="0"/>
              <a:t>12.12.2016</a:t>
            </a:fld>
            <a:endParaRPr lang="tr-TR" dirty="0"/>
          </a:p>
        </p:txBody>
      </p:sp>
      <p:sp>
        <p:nvSpPr>
          <p:cNvPr id="3" name="Altbilgi Yer Tutucusu 2"/>
          <p:cNvSpPr>
            <a:spLocks noGrp="1"/>
          </p:cNvSpPr>
          <p:nvPr>
            <p:ph type="ftr" sz="quarter" idx="11"/>
          </p:nvPr>
        </p:nvSpPr>
        <p:spPr/>
        <p:txBody>
          <a:bodyPr/>
          <a:lstStyle/>
          <a:p>
            <a:endParaRPr lang="tr-TR" dirty="0"/>
          </a:p>
        </p:txBody>
      </p:sp>
      <p:sp>
        <p:nvSpPr>
          <p:cNvPr id="4" name="Slayt Numarası Yer Tutucusu 3"/>
          <p:cNvSpPr>
            <a:spLocks noGrp="1"/>
          </p:cNvSpPr>
          <p:nvPr>
            <p:ph type="sldNum" sz="quarter" idx="12"/>
          </p:nvPr>
        </p:nvSpPr>
        <p:spPr/>
        <p:txBody>
          <a:bodyPr/>
          <a:lstStyle/>
          <a:p>
            <a:fld id="{CA8D9AD5-F248-4919-864A-CFD76CC027D6}" type="slidenum">
              <a:rPr lang="tr-TR" smtClean="0"/>
              <a:t>‹#›</a:t>
            </a:fld>
            <a:endParaRPr lang="tr-TR"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8" name="Grup 7"/>
          <p:cNvGrpSpPr/>
          <p:nvPr/>
        </p:nvGrpSpPr>
        <p:grpSpPr>
          <a:xfrm>
            <a:off x="0" y="0"/>
            <a:ext cx="12188825" cy="548640"/>
            <a:chOff x="0" y="0"/>
            <a:chExt cx="12188825" cy="713232"/>
          </a:xfrm>
        </p:grpSpPr>
        <p:sp>
          <p:nvSpPr>
            <p:cNvPr id="9" name="Dikdörtgen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0" name="Dikdörtgen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sp>
        <p:nvSpPr>
          <p:cNvPr id="2" name="Başlık 1"/>
          <p:cNvSpPr>
            <a:spLocks noGrp="1"/>
          </p:cNvSpPr>
          <p:nvPr>
            <p:ph type="title"/>
          </p:nvPr>
        </p:nvSpPr>
        <p:spPr>
          <a:xfrm>
            <a:off x="8138160" y="1828800"/>
            <a:ext cx="3657600" cy="2286000"/>
          </a:xfrm>
        </p:spPr>
        <p:txBody>
          <a:bodyPr anchor="b">
            <a:normAutofit/>
          </a:bodyPr>
          <a:lstStyle>
            <a:lvl1pPr>
              <a:defRPr sz="3400" b="0"/>
            </a:lvl1pPr>
          </a:lstStyle>
          <a:p>
            <a:r>
              <a:rPr lang="tr-TR"/>
              <a:t>Asıl başlık stili için tıklayın</a:t>
            </a:r>
            <a:endParaRPr lang="tr-TR" dirty="0"/>
          </a:p>
        </p:txBody>
      </p:sp>
      <p:sp>
        <p:nvSpPr>
          <p:cNvPr id="3" name="İçerik Yer Tutucusu 2"/>
          <p:cNvSpPr>
            <a:spLocks noGrp="1"/>
          </p:cNvSpPr>
          <p:nvPr>
            <p:ph idx="1"/>
          </p:nvPr>
        </p:nvSpPr>
        <p:spPr>
          <a:xfrm>
            <a:off x="548640" y="1005840"/>
            <a:ext cx="7223760" cy="49377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Metin Yer Tutucusu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Veri Yer Tutucusu 4"/>
          <p:cNvSpPr>
            <a:spLocks noGrp="1"/>
          </p:cNvSpPr>
          <p:nvPr>
            <p:ph type="dt" sz="half" idx="10"/>
          </p:nvPr>
        </p:nvSpPr>
        <p:spPr/>
        <p:txBody>
          <a:bodyPr/>
          <a:lstStyle/>
          <a:p>
            <a:fld id="{9E583DDF-CA54-461A-A486-592D2374C532}" type="datetimeFigureOut">
              <a:rPr lang="tr-TR" smtClean="0"/>
              <a:t>12.12.2016</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A8D9AD5-F248-4919-864A-CFD76CC027D6}" type="slidenum">
              <a:rPr lang="tr-TR" smtClean="0"/>
              <a:t>‹#›</a:t>
            </a:fld>
            <a:endParaRPr lang="tr-TR"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138160" y="1828800"/>
            <a:ext cx="3657600" cy="2286000"/>
          </a:xfrm>
        </p:spPr>
        <p:txBody>
          <a:bodyPr anchor="b">
            <a:normAutofit/>
          </a:bodyPr>
          <a:lstStyle>
            <a:lvl1pPr>
              <a:defRPr sz="3400" b="0"/>
            </a:lvl1pPr>
          </a:lstStyle>
          <a:p>
            <a:r>
              <a:rPr lang="tr-TR"/>
              <a:t>Asıl başlık stili için tıklayın</a:t>
            </a:r>
            <a:endParaRPr lang="tr-TR" dirty="0"/>
          </a:p>
        </p:txBody>
      </p:sp>
      <p:sp>
        <p:nvSpPr>
          <p:cNvPr id="3" name="Resim Yer Tutucusu 2"/>
          <p:cNvSpPr>
            <a:spLocks noGrp="1"/>
          </p:cNvSpPr>
          <p:nvPr>
            <p:ph type="pic" idx="1"/>
          </p:nvPr>
        </p:nvSpPr>
        <p:spPr>
          <a:xfrm>
            <a:off x="548640" y="548640"/>
            <a:ext cx="6675120" cy="5760720"/>
          </a:xfrm>
          <a:noFill/>
        </p:spPr>
        <p:txBody>
          <a:bodyPr/>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tr-TR" dirty="0"/>
          </a:p>
        </p:txBody>
      </p:sp>
      <p:sp>
        <p:nvSpPr>
          <p:cNvPr id="4" name="Metin Yer Tutucusu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Veri Yer Tutucusu 4"/>
          <p:cNvSpPr>
            <a:spLocks noGrp="1"/>
          </p:cNvSpPr>
          <p:nvPr>
            <p:ph type="dt" sz="half" idx="10"/>
          </p:nvPr>
        </p:nvSpPr>
        <p:spPr/>
        <p:txBody>
          <a:bodyPr/>
          <a:lstStyle/>
          <a:p>
            <a:fld id="{9E583DDF-CA54-461A-A486-592D2374C532}" type="datetimeFigureOut">
              <a:rPr lang="tr-TR" smtClean="0"/>
              <a:t>12.12.2016</a:t>
            </a:fld>
            <a:endParaRPr lang="tr-TR" dirty="0"/>
          </a:p>
        </p:txBody>
      </p:sp>
      <p:sp>
        <p:nvSpPr>
          <p:cNvPr id="6" name="Altbilgi Yer Tutucusu 5"/>
          <p:cNvSpPr>
            <a:spLocks noGrp="1"/>
          </p:cNvSpPr>
          <p:nvPr>
            <p:ph type="ftr" sz="quarter" idx="11"/>
          </p:nvPr>
        </p:nvSpPr>
        <p:spPr/>
        <p:txBody>
          <a:bodyPr/>
          <a:lstStyle/>
          <a:p>
            <a:endParaRPr lang="tr-TR" dirty="0"/>
          </a:p>
        </p:txBody>
      </p:sp>
      <p:sp>
        <p:nvSpPr>
          <p:cNvPr id="7" name="Slayt Numarası Yer Tutucusu 6"/>
          <p:cNvSpPr>
            <a:spLocks noGrp="1"/>
          </p:cNvSpPr>
          <p:nvPr>
            <p:ph type="sldNum" sz="quarter" idx="12"/>
          </p:nvPr>
        </p:nvSpPr>
        <p:spPr/>
        <p:txBody>
          <a:bodyPr/>
          <a:lstStyle/>
          <a:p>
            <a:fld id="{CA8D9AD5-F248-4919-864A-CFD76CC027D6}" type="slidenum">
              <a:rPr lang="tr-TR" smtClean="0"/>
              <a:t>‹#›</a:t>
            </a:fld>
            <a:endParaRPr lang="tr-TR" dirty="0"/>
          </a:p>
        </p:txBody>
      </p:sp>
      <p:grpSp>
        <p:nvGrpSpPr>
          <p:cNvPr id="8" name="Grup 7"/>
          <p:cNvGrpSpPr/>
          <p:nvPr/>
        </p:nvGrpSpPr>
        <p:grpSpPr>
          <a:xfrm>
            <a:off x="0" y="0"/>
            <a:ext cx="7772400" cy="548640"/>
            <a:chOff x="0" y="0"/>
            <a:chExt cx="12188825" cy="713232"/>
          </a:xfrm>
        </p:grpSpPr>
        <p:sp>
          <p:nvSpPr>
            <p:cNvPr id="9" name="Dikdörtgen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0" name="Dikdörtgen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grpSp>
        <p:nvGrpSpPr>
          <p:cNvPr id="11" name="Grup 10"/>
          <p:cNvGrpSpPr/>
          <p:nvPr/>
        </p:nvGrpSpPr>
        <p:grpSpPr>
          <a:xfrm flipV="1">
            <a:off x="0" y="6309360"/>
            <a:ext cx="7772400" cy="548640"/>
            <a:chOff x="0" y="0"/>
            <a:chExt cx="12188825" cy="713232"/>
          </a:xfrm>
        </p:grpSpPr>
        <p:sp>
          <p:nvSpPr>
            <p:cNvPr id="12" name="Dikdörtgen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3" name="Dikdörtgen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grpSp>
        <p:nvGrpSpPr>
          <p:cNvPr id="14" name="Grup 13"/>
          <p:cNvGrpSpPr/>
          <p:nvPr/>
        </p:nvGrpSpPr>
        <p:grpSpPr>
          <a:xfrm rot="5400000" flipV="1">
            <a:off x="-3154680" y="3154680"/>
            <a:ext cx="6858000" cy="548640"/>
            <a:chOff x="0" y="0"/>
            <a:chExt cx="12188825" cy="713232"/>
          </a:xfrm>
        </p:grpSpPr>
        <p:sp>
          <p:nvSpPr>
            <p:cNvPr id="15" name="Dikdörtgen 14"/>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6" name="Dikdörtgen 15"/>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grpSp>
        <p:nvGrpSpPr>
          <p:cNvPr id="17" name="Grup 16"/>
          <p:cNvGrpSpPr/>
          <p:nvPr/>
        </p:nvGrpSpPr>
        <p:grpSpPr>
          <a:xfrm rot="16200000" flipH="1" flipV="1">
            <a:off x="4069079" y="3154681"/>
            <a:ext cx="6858000" cy="548640"/>
            <a:chOff x="0" y="0"/>
            <a:chExt cx="12188825" cy="713232"/>
          </a:xfrm>
        </p:grpSpPr>
        <p:sp>
          <p:nvSpPr>
            <p:cNvPr id="18" name="Dikdörtgen 17"/>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9" name="Dikdörtgen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6000"/>
              </a:schemeClr>
            </a:gs>
            <a:gs pos="79000">
              <a:schemeClr val="bg1"/>
            </a:gs>
          </a:gsLst>
          <a:lin ang="5400000" scaled="0"/>
        </a:gradFill>
        <a:effectLst/>
      </p:bgPr>
    </p:bg>
    <p:spTree>
      <p:nvGrpSpPr>
        <p:cNvPr id="1" name=""/>
        <p:cNvGrpSpPr/>
        <p:nvPr/>
      </p:nvGrpSpPr>
      <p:grpSpPr>
        <a:xfrm>
          <a:off x="0" y="0"/>
          <a:ext cx="0" cy="0"/>
          <a:chOff x="0" y="0"/>
          <a:chExt cx="0" cy="0"/>
        </a:xfrm>
      </p:grpSpPr>
      <p:grpSp>
        <p:nvGrpSpPr>
          <p:cNvPr id="8" name="Grup 7"/>
          <p:cNvGrpSpPr/>
          <p:nvPr/>
        </p:nvGrpSpPr>
        <p:grpSpPr bwMode="auto">
          <a:xfrm flipV="1">
            <a:off x="0" y="6309360"/>
            <a:ext cx="12188825" cy="548640"/>
            <a:chOff x="0" y="0"/>
            <a:chExt cx="12188825" cy="713232"/>
          </a:xfrm>
        </p:grpSpPr>
        <p:sp>
          <p:nvSpPr>
            <p:cNvPr id="9" name="Dikdörtgen 8"/>
            <p:cNvSpPr/>
            <p:nvPr/>
          </p:nvSpPr>
          <p:spPr bwMode="auto">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0" name="Dikdörtgen 9"/>
            <p:cNvSpPr/>
            <p:nvPr/>
          </p:nvSpPr>
          <p:spPr bwMode="auto">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grpSp>
      <p:sp>
        <p:nvSpPr>
          <p:cNvPr id="2" name="Başlık Yer Tutucusu 1"/>
          <p:cNvSpPr>
            <a:spLocks noGrp="1"/>
          </p:cNvSpPr>
          <p:nvPr>
            <p:ph type="title"/>
          </p:nvPr>
        </p:nvSpPr>
        <p:spPr>
          <a:xfrm>
            <a:off x="1341120" y="438912"/>
            <a:ext cx="9509760" cy="1088136"/>
          </a:xfrm>
          <a:prstGeom prst="rect">
            <a:avLst/>
          </a:prstGeom>
        </p:spPr>
        <p:txBody>
          <a:bodyPr vert="horz" lIns="91440" tIns="45720" rIns="91440" bIns="45720" rtlCol="0" anchor="b">
            <a:normAutofit/>
          </a:bodyPr>
          <a:lstStyle/>
          <a:p>
            <a:r>
              <a:rPr lang="tr-TR" dirty="0"/>
              <a:t>Asıl başlık stili için tıklatın</a:t>
            </a:r>
          </a:p>
        </p:txBody>
      </p:sp>
      <p:sp>
        <p:nvSpPr>
          <p:cNvPr id="3" name="Metin Yer Tutucusu 2"/>
          <p:cNvSpPr>
            <a:spLocks noGrp="1"/>
          </p:cNvSpPr>
          <p:nvPr>
            <p:ph type="body" idx="1"/>
          </p:nvPr>
        </p:nvSpPr>
        <p:spPr>
          <a:xfrm>
            <a:off x="1341120" y="1673352"/>
            <a:ext cx="9509760" cy="4343400"/>
          </a:xfrm>
          <a:prstGeom prst="rect">
            <a:avLst/>
          </a:prstGeom>
        </p:spPr>
        <p:txBody>
          <a:bodyPr vert="horz" lIns="91440" tIns="45720" rIns="91440" bIns="45720" rtlCol="0">
            <a:normAutofit/>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2"/>
          </p:nvPr>
        </p:nvSpPr>
        <p:spPr>
          <a:xfrm>
            <a:off x="8875776" y="6391656"/>
            <a:ext cx="960120" cy="237744"/>
          </a:xfrm>
          <a:prstGeom prst="rect">
            <a:avLst/>
          </a:prstGeom>
        </p:spPr>
        <p:txBody>
          <a:bodyPr vert="horz" lIns="91440" tIns="45720" rIns="91440" bIns="45720" rtlCol="0" anchor="ctr"/>
          <a:lstStyle>
            <a:lvl1pPr algn="r">
              <a:defRPr sz="800">
                <a:solidFill>
                  <a:schemeClr val="tx1"/>
                </a:solidFill>
              </a:defRPr>
            </a:lvl1pPr>
          </a:lstStyle>
          <a:p>
            <a:fld id="{9E583DDF-CA54-461A-A486-592D2374C532}" type="datetimeFigureOut">
              <a:rPr lang="tr-TR" smtClean="0"/>
              <a:pPr/>
              <a:t>12.12.2016</a:t>
            </a:fld>
            <a:endParaRPr lang="tr-TR" dirty="0"/>
          </a:p>
        </p:txBody>
      </p:sp>
      <p:sp>
        <p:nvSpPr>
          <p:cNvPr id="5" name="Altbilgi Yer Tutucusu 4"/>
          <p:cNvSpPr>
            <a:spLocks noGrp="1"/>
          </p:cNvSpPr>
          <p:nvPr>
            <p:ph type="ftr" sz="quarter" idx="3"/>
          </p:nvPr>
        </p:nvSpPr>
        <p:spPr>
          <a:xfrm>
            <a:off x="1341120" y="6391656"/>
            <a:ext cx="7159752" cy="237744"/>
          </a:xfrm>
          <a:prstGeom prst="rect">
            <a:avLst/>
          </a:prstGeom>
        </p:spPr>
        <p:txBody>
          <a:bodyPr vert="horz" lIns="91440" tIns="45720" rIns="91440" bIns="45720" rtlCol="0" anchor="ctr"/>
          <a:lstStyle>
            <a:lvl1pPr algn="l">
              <a:defRPr sz="800" cap="all" baseline="0">
                <a:solidFill>
                  <a:schemeClr val="tx1"/>
                </a:solidFill>
              </a:defRPr>
            </a:lvl1pPr>
          </a:lstStyle>
          <a:p>
            <a:endParaRPr lang="tr-TR" dirty="0"/>
          </a:p>
        </p:txBody>
      </p:sp>
      <p:sp>
        <p:nvSpPr>
          <p:cNvPr id="6" name="Slayt Numarası Yer Tutucusu 5"/>
          <p:cNvSpPr>
            <a:spLocks noGrp="1"/>
          </p:cNvSpPr>
          <p:nvPr>
            <p:ph type="sldNum" sz="quarter" idx="4"/>
          </p:nvPr>
        </p:nvSpPr>
        <p:spPr>
          <a:xfrm>
            <a:off x="10210800" y="6391656"/>
            <a:ext cx="640080" cy="237744"/>
          </a:xfrm>
          <a:prstGeom prst="rect">
            <a:avLst/>
          </a:prstGeom>
        </p:spPr>
        <p:txBody>
          <a:bodyPr vert="horz" lIns="91440" tIns="45720" rIns="91440" bIns="45720" rtlCol="0" anchor="ctr"/>
          <a:lstStyle>
            <a:lvl1pPr algn="r">
              <a:defRPr sz="800">
                <a:solidFill>
                  <a:schemeClr val="tx1"/>
                </a:solidFill>
              </a:defRPr>
            </a:lvl1pPr>
          </a:lstStyle>
          <a:p>
            <a:fld id="{CA8D9AD5-F248-4919-864A-CFD76CC027D6}" type="slidenum">
              <a:rPr lang="tr-TR" smtClean="0"/>
              <a:pPr/>
              <a:t>‹#›</a:t>
            </a:fld>
            <a:endParaRPr lang="tr-TR"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3840" userDrawn="1">
          <p15:clr>
            <a:srgbClr val="F26B43"/>
          </p15:clr>
        </p15:guide>
        <p15:guide id="5"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KARIN AĞRILI HASTAYA YAKLAŞIM</a:t>
            </a:r>
          </a:p>
        </p:txBody>
      </p:sp>
      <p:sp>
        <p:nvSpPr>
          <p:cNvPr id="3" name="Alt Başlık 2"/>
          <p:cNvSpPr>
            <a:spLocks noGrp="1"/>
          </p:cNvSpPr>
          <p:nvPr>
            <p:ph type="subTitle" idx="1"/>
          </p:nvPr>
        </p:nvSpPr>
        <p:spPr>
          <a:xfrm>
            <a:off x="1295400" y="4477732"/>
            <a:ext cx="9601200" cy="989814"/>
          </a:xfrm>
        </p:spPr>
        <p:txBody>
          <a:bodyPr>
            <a:normAutofit fontScale="55000" lnSpcReduction="20000"/>
          </a:bodyPr>
          <a:lstStyle/>
          <a:p>
            <a:pPr algn="l"/>
            <a:r>
              <a:rPr lang="tr-TR" dirty="0"/>
              <a:t>                                                                                                                      Arş. Gör. Dr. Esranur Akbulut</a:t>
            </a:r>
          </a:p>
          <a:p>
            <a:pPr algn="l"/>
            <a:endParaRPr lang="tr-TR" dirty="0"/>
          </a:p>
          <a:p>
            <a:pPr algn="l"/>
            <a:r>
              <a:rPr lang="tr-TR" dirty="0"/>
              <a:t>                                                                                                                     KTÜ Tıp Fakültesi Aile hekimliği </a:t>
            </a:r>
            <a:r>
              <a:rPr lang="tr-TR" dirty="0" err="1"/>
              <a:t>a.d</a:t>
            </a:r>
            <a:endParaRPr lang="tr-TR" dirty="0"/>
          </a:p>
          <a:p>
            <a:pPr algn="l"/>
            <a:endParaRPr lang="tr-TR" dirty="0"/>
          </a:p>
          <a:p>
            <a:pPr algn="l"/>
            <a:r>
              <a:rPr lang="tr-TR" dirty="0"/>
              <a:t>                                                                                                                                                              13.12.2016</a:t>
            </a:r>
          </a:p>
        </p:txBody>
      </p:sp>
    </p:spTree>
    <p:extLst>
      <p:ext uri="{BB962C8B-B14F-4D97-AF65-F5344CB8AC3E}">
        <p14:creationId xmlns:p14="http://schemas.microsoft.com/office/powerpoint/2010/main" val="267154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Ağrının Karakteri</a:t>
            </a:r>
          </a:p>
        </p:txBody>
      </p:sp>
      <p:sp>
        <p:nvSpPr>
          <p:cNvPr id="3" name="İçerik Yer Tutucusu 2"/>
          <p:cNvSpPr>
            <a:spLocks noGrp="1"/>
          </p:cNvSpPr>
          <p:nvPr>
            <p:ph idx="1"/>
          </p:nvPr>
        </p:nvSpPr>
        <p:spPr/>
        <p:txBody>
          <a:bodyPr/>
          <a:lstStyle/>
          <a:p>
            <a:endParaRPr lang="tr-TR" b="1" dirty="0"/>
          </a:p>
          <a:p>
            <a:r>
              <a:rPr lang="tr-TR" b="1" dirty="0"/>
              <a:t>Yakıcı ağrı</a:t>
            </a:r>
            <a:r>
              <a:rPr lang="tr-TR" dirty="0"/>
              <a:t>: </a:t>
            </a:r>
            <a:r>
              <a:rPr lang="tr-TR" dirty="0" err="1"/>
              <a:t>peptik</a:t>
            </a:r>
            <a:r>
              <a:rPr lang="tr-TR" dirty="0"/>
              <a:t> ülser</a:t>
            </a:r>
          </a:p>
          <a:p>
            <a:r>
              <a:rPr lang="tr-TR" b="1" dirty="0"/>
              <a:t>Kolik ağrı</a:t>
            </a:r>
            <a:r>
              <a:rPr lang="tr-TR" dirty="0"/>
              <a:t>: </a:t>
            </a:r>
            <a:r>
              <a:rPr lang="tr-TR" dirty="0" err="1"/>
              <a:t>biliyer</a:t>
            </a:r>
            <a:r>
              <a:rPr lang="tr-TR" dirty="0"/>
              <a:t>, böbrek, </a:t>
            </a:r>
            <a:r>
              <a:rPr lang="tr-TR" dirty="0" err="1"/>
              <a:t>üreterik</a:t>
            </a:r>
            <a:r>
              <a:rPr lang="tr-TR" dirty="0"/>
              <a:t>, </a:t>
            </a:r>
            <a:r>
              <a:rPr lang="tr-TR" dirty="0" err="1"/>
              <a:t>intestinal</a:t>
            </a:r>
            <a:r>
              <a:rPr lang="tr-TR" dirty="0"/>
              <a:t> kolik (içi boş organlar)</a:t>
            </a:r>
          </a:p>
          <a:p>
            <a:r>
              <a:rPr lang="tr-TR" b="1" dirty="0" err="1"/>
              <a:t>Künt</a:t>
            </a:r>
            <a:r>
              <a:rPr lang="tr-TR" b="1" dirty="0"/>
              <a:t>, sürekli ağrı</a:t>
            </a:r>
            <a:r>
              <a:rPr lang="tr-TR" dirty="0"/>
              <a:t>: </a:t>
            </a:r>
            <a:r>
              <a:rPr lang="tr-TR" dirty="0" err="1"/>
              <a:t>solid</a:t>
            </a:r>
            <a:r>
              <a:rPr lang="tr-TR" dirty="0"/>
              <a:t> organ patolojileri (karaciğer, dalak, böbrek)</a:t>
            </a:r>
          </a:p>
        </p:txBody>
      </p:sp>
    </p:spTree>
    <p:extLst>
      <p:ext uri="{BB962C8B-B14F-4D97-AF65-F5344CB8AC3E}">
        <p14:creationId xmlns:p14="http://schemas.microsoft.com/office/powerpoint/2010/main" val="3567410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Ağrının Lokalizasyonu </a:t>
            </a:r>
          </a:p>
        </p:txBody>
      </p:sp>
      <p:sp>
        <p:nvSpPr>
          <p:cNvPr id="3" name="İçerik Yer Tutucusu 2"/>
          <p:cNvSpPr>
            <a:spLocks noGrp="1"/>
          </p:cNvSpPr>
          <p:nvPr>
            <p:ph idx="1"/>
          </p:nvPr>
        </p:nvSpPr>
        <p:spPr/>
        <p:txBody>
          <a:bodyPr/>
          <a:lstStyle/>
          <a:p>
            <a:r>
              <a:rPr lang="tr-TR" b="1" dirty="0" err="1"/>
              <a:t>Epigastriyum</a:t>
            </a:r>
            <a:r>
              <a:rPr lang="tr-TR" dirty="0"/>
              <a:t>: mide, karaciğer, pankreas</a:t>
            </a:r>
          </a:p>
          <a:p>
            <a:r>
              <a:rPr lang="tr-TR" b="1" dirty="0"/>
              <a:t>Sağ </a:t>
            </a:r>
            <a:r>
              <a:rPr lang="tr-TR" b="1" dirty="0" err="1"/>
              <a:t>hipokondriyum</a:t>
            </a:r>
            <a:r>
              <a:rPr lang="tr-TR" dirty="0"/>
              <a:t>: karaciğer, </a:t>
            </a:r>
            <a:r>
              <a:rPr lang="tr-TR" dirty="0" err="1"/>
              <a:t>biliyer</a:t>
            </a:r>
            <a:r>
              <a:rPr lang="tr-TR" dirty="0"/>
              <a:t> sistem, kolon-karaciğer </a:t>
            </a:r>
            <a:r>
              <a:rPr lang="tr-TR" dirty="0" err="1"/>
              <a:t>fleksurası</a:t>
            </a:r>
            <a:endParaRPr lang="tr-TR" dirty="0"/>
          </a:p>
          <a:p>
            <a:r>
              <a:rPr lang="tr-TR" b="1" dirty="0"/>
              <a:t>Sol </a:t>
            </a:r>
            <a:r>
              <a:rPr lang="tr-TR" b="1" dirty="0" err="1"/>
              <a:t>hipokondriyum</a:t>
            </a:r>
            <a:r>
              <a:rPr lang="tr-TR" dirty="0"/>
              <a:t>: dalak, pankreas </a:t>
            </a:r>
            <a:r>
              <a:rPr lang="tr-TR" dirty="0" err="1"/>
              <a:t>kuyruğu,kolon</a:t>
            </a:r>
            <a:r>
              <a:rPr lang="tr-TR" dirty="0"/>
              <a:t>-dalak </a:t>
            </a:r>
            <a:r>
              <a:rPr lang="tr-TR" dirty="0" err="1"/>
              <a:t>fleksurası</a:t>
            </a:r>
            <a:endParaRPr lang="tr-TR" dirty="0"/>
          </a:p>
          <a:p>
            <a:r>
              <a:rPr lang="tr-TR" b="1" dirty="0" err="1"/>
              <a:t>Umblikus</a:t>
            </a:r>
            <a:r>
              <a:rPr lang="tr-TR" dirty="0"/>
              <a:t>: pankreas, </a:t>
            </a:r>
            <a:r>
              <a:rPr lang="tr-TR" dirty="0" err="1"/>
              <a:t>transvers</a:t>
            </a:r>
            <a:r>
              <a:rPr lang="tr-TR" dirty="0"/>
              <a:t> kolon, ince barsak</a:t>
            </a:r>
          </a:p>
          <a:p>
            <a:r>
              <a:rPr lang="tr-TR" b="1" dirty="0"/>
              <a:t>Sağ </a:t>
            </a:r>
            <a:r>
              <a:rPr lang="tr-TR" b="1" dirty="0" err="1"/>
              <a:t>iliak</a:t>
            </a:r>
            <a:r>
              <a:rPr lang="tr-TR" b="1" dirty="0"/>
              <a:t> fossa</a:t>
            </a:r>
            <a:r>
              <a:rPr lang="tr-TR" dirty="0"/>
              <a:t>: </a:t>
            </a:r>
            <a:r>
              <a:rPr lang="tr-TR" dirty="0" err="1"/>
              <a:t>apendiks</a:t>
            </a:r>
            <a:r>
              <a:rPr lang="tr-TR" dirty="0"/>
              <a:t>, </a:t>
            </a:r>
            <a:r>
              <a:rPr lang="tr-TR" dirty="0" err="1"/>
              <a:t>çekum</a:t>
            </a:r>
            <a:r>
              <a:rPr lang="tr-TR" dirty="0"/>
              <a:t>, </a:t>
            </a:r>
            <a:r>
              <a:rPr lang="tr-TR" dirty="0" err="1"/>
              <a:t>asendan</a:t>
            </a:r>
            <a:r>
              <a:rPr lang="tr-TR" dirty="0"/>
              <a:t> kolon, terminal </a:t>
            </a:r>
            <a:r>
              <a:rPr lang="tr-TR" dirty="0" err="1"/>
              <a:t>ileum</a:t>
            </a:r>
            <a:r>
              <a:rPr lang="tr-TR" dirty="0"/>
              <a:t>, sağ tuba, </a:t>
            </a:r>
            <a:r>
              <a:rPr lang="tr-TR" dirty="0" err="1"/>
              <a:t>over</a:t>
            </a:r>
            <a:r>
              <a:rPr lang="tr-TR" dirty="0"/>
              <a:t>, sağ </a:t>
            </a:r>
            <a:r>
              <a:rPr lang="tr-TR" dirty="0" err="1"/>
              <a:t>üreter</a:t>
            </a:r>
            <a:endParaRPr lang="tr-TR" dirty="0"/>
          </a:p>
          <a:p>
            <a:r>
              <a:rPr lang="tr-TR" b="1" dirty="0"/>
              <a:t>Sol </a:t>
            </a:r>
            <a:r>
              <a:rPr lang="tr-TR" b="1" dirty="0" err="1"/>
              <a:t>iliak</a:t>
            </a:r>
            <a:r>
              <a:rPr lang="tr-TR" b="1" dirty="0"/>
              <a:t> </a:t>
            </a:r>
            <a:r>
              <a:rPr lang="tr-TR" b="1" dirty="0" err="1"/>
              <a:t>fossa</a:t>
            </a:r>
            <a:r>
              <a:rPr lang="tr-TR" dirty="0" err="1"/>
              <a:t>:sol</a:t>
            </a:r>
            <a:r>
              <a:rPr lang="tr-TR" dirty="0"/>
              <a:t> tuba ve </a:t>
            </a:r>
            <a:r>
              <a:rPr lang="tr-TR" dirty="0" err="1"/>
              <a:t>over</a:t>
            </a:r>
            <a:r>
              <a:rPr lang="tr-TR" dirty="0"/>
              <a:t>, sigmoid kolon, sol </a:t>
            </a:r>
            <a:r>
              <a:rPr lang="tr-TR" dirty="0" err="1"/>
              <a:t>üreter</a:t>
            </a:r>
            <a:endParaRPr lang="tr-TR" dirty="0"/>
          </a:p>
          <a:p>
            <a:r>
              <a:rPr lang="tr-TR" b="1" dirty="0" err="1"/>
              <a:t>Hipogastriyum</a:t>
            </a:r>
            <a:r>
              <a:rPr lang="tr-TR" dirty="0"/>
              <a:t>: mesane, </a:t>
            </a:r>
            <a:r>
              <a:rPr lang="tr-TR" dirty="0" err="1"/>
              <a:t>uterus</a:t>
            </a:r>
            <a:endParaRPr lang="tr-TR" dirty="0"/>
          </a:p>
          <a:p>
            <a:r>
              <a:rPr lang="tr-TR" b="1" dirty="0"/>
              <a:t>Sırt (böbrek açısı): </a:t>
            </a:r>
            <a:r>
              <a:rPr lang="tr-TR" dirty="0"/>
              <a:t>sağ-sol böbrek</a:t>
            </a:r>
          </a:p>
        </p:txBody>
      </p:sp>
    </p:spTree>
    <p:extLst>
      <p:ext uri="{BB962C8B-B14F-4D97-AF65-F5344CB8AC3E}">
        <p14:creationId xmlns:p14="http://schemas.microsoft.com/office/powerpoint/2010/main" val="2827118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Ağrı lokalizasyonuna göre ön tanıda gözden geçirilmesi gereken patolojiler</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824388602"/>
              </p:ext>
            </p:extLst>
          </p:nvPr>
        </p:nvGraphicFramePr>
        <p:xfrm>
          <a:off x="1341438" y="1673224"/>
          <a:ext cx="9509124" cy="3747187"/>
        </p:xfrm>
        <a:graphic>
          <a:graphicData uri="http://schemas.openxmlformats.org/drawingml/2006/table">
            <a:tbl>
              <a:tblPr firstRow="1" bandRow="1">
                <a:tableStyleId>{B301B821-A1FF-4177-AEE7-76D212191A09}</a:tableStyleId>
              </a:tblPr>
              <a:tblGrid>
                <a:gridCol w="3169708">
                  <a:extLst>
                    <a:ext uri="{9D8B030D-6E8A-4147-A177-3AD203B41FA5}">
                      <a16:colId xmlns:a16="http://schemas.microsoft.com/office/drawing/2014/main" val="1120889256"/>
                    </a:ext>
                  </a:extLst>
                </a:gridCol>
                <a:gridCol w="3190553">
                  <a:extLst>
                    <a:ext uri="{9D8B030D-6E8A-4147-A177-3AD203B41FA5}">
                      <a16:colId xmlns:a16="http://schemas.microsoft.com/office/drawing/2014/main" val="1702495217"/>
                    </a:ext>
                  </a:extLst>
                </a:gridCol>
                <a:gridCol w="3148863">
                  <a:extLst>
                    <a:ext uri="{9D8B030D-6E8A-4147-A177-3AD203B41FA5}">
                      <a16:colId xmlns:a16="http://schemas.microsoft.com/office/drawing/2014/main" val="1462759016"/>
                    </a:ext>
                  </a:extLst>
                </a:gridCol>
              </a:tblGrid>
              <a:tr h="464243">
                <a:tc>
                  <a:txBody>
                    <a:bodyPr/>
                    <a:lstStyle/>
                    <a:p>
                      <a:pPr algn="ctr"/>
                      <a:r>
                        <a:rPr lang="tr-TR" b="1" dirty="0"/>
                        <a:t>Sağ üst karın</a:t>
                      </a:r>
                    </a:p>
                  </a:txBody>
                  <a:tcPr>
                    <a:lnR w="28575" cap="flat" cmpd="sng" algn="ctr">
                      <a:solidFill>
                        <a:schemeClr val="accent1"/>
                      </a:solidFill>
                      <a:prstDash val="solid"/>
                      <a:round/>
                      <a:headEnd type="none" w="med" len="med"/>
                      <a:tailEnd type="none" w="med" len="med"/>
                    </a:lnR>
                  </a:tcPr>
                </a:tc>
                <a:tc>
                  <a:txBody>
                    <a:bodyPr/>
                    <a:lstStyle/>
                    <a:p>
                      <a:pPr algn="ctr"/>
                      <a:r>
                        <a:rPr lang="tr-TR" dirty="0" err="1"/>
                        <a:t>Epigastrik</a:t>
                      </a:r>
                      <a:r>
                        <a:rPr lang="tr-TR" dirty="0"/>
                        <a:t> bölge</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pPr algn="ctr"/>
                      <a:r>
                        <a:rPr lang="tr-TR" dirty="0"/>
                        <a:t>Sol üst karın</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832537376"/>
                  </a:ext>
                </a:extLst>
              </a:tr>
              <a:tr h="410368">
                <a:tc>
                  <a:txBody>
                    <a:bodyPr/>
                    <a:lstStyle/>
                    <a:p>
                      <a:r>
                        <a:rPr lang="tr-TR" dirty="0" err="1"/>
                        <a:t>Kolelitiazis</a:t>
                      </a:r>
                      <a:endParaRPr lang="tr-TR" dirty="0"/>
                    </a:p>
                  </a:txBody>
                  <a:tcPr>
                    <a:lnR w="28575" cap="flat" cmpd="sng" algn="ctr">
                      <a:solidFill>
                        <a:schemeClr val="accent1"/>
                      </a:solidFill>
                      <a:prstDash val="solid"/>
                      <a:round/>
                      <a:headEnd type="none" w="med" len="med"/>
                      <a:tailEnd type="none" w="med" len="med"/>
                    </a:lnR>
                    <a:lnB w="28575" cap="flat" cmpd="sng" algn="ctr">
                      <a:solidFill>
                        <a:schemeClr val="accent1"/>
                      </a:solidFill>
                      <a:prstDash val="solid"/>
                      <a:round/>
                      <a:headEnd type="none" w="med" len="med"/>
                      <a:tailEnd type="none" w="med" len="med"/>
                    </a:lnB>
                  </a:tcPr>
                </a:tc>
                <a:tc>
                  <a:txBody>
                    <a:bodyPr/>
                    <a:lstStyle/>
                    <a:p>
                      <a:r>
                        <a:rPr lang="tr-TR" dirty="0" err="1"/>
                        <a:t>Peptik</a:t>
                      </a:r>
                      <a:r>
                        <a:rPr lang="tr-TR" dirty="0"/>
                        <a:t> ülser</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Peptik</a:t>
                      </a:r>
                      <a:r>
                        <a:rPr lang="tr-TR" dirty="0"/>
                        <a:t> ülser</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862464566"/>
                  </a:ext>
                </a:extLst>
              </a:tr>
              <a:tr h="410368">
                <a:tc>
                  <a:txBody>
                    <a:bodyPr/>
                    <a:lstStyle/>
                    <a:p>
                      <a:r>
                        <a:rPr lang="tr-TR" dirty="0" err="1"/>
                        <a:t>Kolanjit</a:t>
                      </a:r>
                      <a:endParaRPr lang="tr-TR" dirty="0"/>
                    </a:p>
                  </a:txBody>
                  <a:tcPr>
                    <a:lnR w="28575" cap="flat" cmpd="sng" algn="ctr">
                      <a:solidFill>
                        <a:schemeClr val="accent1"/>
                      </a:solidFill>
                      <a:prstDash val="solid"/>
                      <a:round/>
                      <a:headEnd type="none" w="med" len="med"/>
                      <a:tailEnd type="none" w="med" len="med"/>
                    </a:lnR>
                    <a:lnT w="28575" cap="flat" cmpd="sng" algn="ctr">
                      <a:solidFill>
                        <a:schemeClr val="accent1"/>
                      </a:solidFill>
                      <a:prstDash val="solid"/>
                      <a:round/>
                      <a:headEnd type="none" w="med" len="med"/>
                      <a:tailEnd type="none" w="med" len="med"/>
                    </a:lnT>
                  </a:tcPr>
                </a:tc>
                <a:tc>
                  <a:txBody>
                    <a:bodyPr/>
                    <a:lstStyle/>
                    <a:p>
                      <a:r>
                        <a:rPr lang="tr-TR" dirty="0"/>
                        <a:t>Gastrit</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Gastrit</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60597191"/>
                  </a:ext>
                </a:extLst>
              </a:tr>
              <a:tr h="410368">
                <a:tc>
                  <a:txBody>
                    <a:bodyPr/>
                    <a:lstStyle/>
                    <a:p>
                      <a:r>
                        <a:rPr lang="tr-TR" dirty="0"/>
                        <a:t>Hepatit</a:t>
                      </a:r>
                    </a:p>
                  </a:txBody>
                  <a:tcPr>
                    <a:lnR w="28575" cap="flat" cmpd="sng" algn="ctr">
                      <a:solidFill>
                        <a:schemeClr val="accent1"/>
                      </a:solidFill>
                      <a:prstDash val="solid"/>
                      <a:round/>
                      <a:headEnd type="none" w="med" len="med"/>
                      <a:tailEnd type="none" w="med" len="med"/>
                    </a:lnR>
                  </a:tcPr>
                </a:tc>
                <a:tc>
                  <a:txBody>
                    <a:bodyPr/>
                    <a:lstStyle/>
                    <a:p>
                      <a:r>
                        <a:rPr lang="tr-TR" dirty="0" err="1"/>
                        <a:t>Pankreatit</a:t>
                      </a:r>
                      <a:endParaRPr lang="tr-TR"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GÖRH</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609160838"/>
                  </a:ext>
                </a:extLst>
              </a:tr>
              <a:tr h="410368">
                <a:tc>
                  <a:txBody>
                    <a:bodyPr/>
                    <a:lstStyle/>
                    <a:p>
                      <a:r>
                        <a:rPr lang="tr-TR" dirty="0" err="1"/>
                        <a:t>Pnömoni</a:t>
                      </a:r>
                      <a:endParaRPr lang="tr-TR" dirty="0"/>
                    </a:p>
                  </a:txBody>
                  <a:tcPr>
                    <a:lnR w="28575" cap="flat" cmpd="sng" algn="ctr">
                      <a:solidFill>
                        <a:schemeClr val="accent1"/>
                      </a:solidFill>
                      <a:prstDash val="solid"/>
                      <a:round/>
                      <a:headEnd type="none" w="med" len="med"/>
                      <a:tailEnd type="none" w="med" len="med"/>
                    </a:lnR>
                  </a:tcPr>
                </a:tc>
                <a:tc>
                  <a:txBody>
                    <a:bodyPr/>
                    <a:lstStyle/>
                    <a:p>
                      <a:r>
                        <a:rPr lang="tr-TR" dirty="0" err="1"/>
                        <a:t>İntestinal</a:t>
                      </a:r>
                      <a:r>
                        <a:rPr lang="tr-TR" dirty="0"/>
                        <a:t> </a:t>
                      </a:r>
                      <a:r>
                        <a:rPr lang="tr-TR" dirty="0" err="1"/>
                        <a:t>obstruksiyon</a:t>
                      </a:r>
                      <a:endParaRPr lang="tr-TR"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Splenik</a:t>
                      </a:r>
                      <a:r>
                        <a:rPr lang="tr-TR" dirty="0"/>
                        <a:t> </a:t>
                      </a:r>
                      <a:r>
                        <a:rPr lang="tr-TR" dirty="0" err="1"/>
                        <a:t>infarkt</a:t>
                      </a:r>
                      <a:endParaRPr lang="tr-TR" dirty="0"/>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130879756"/>
                  </a:ext>
                </a:extLst>
              </a:tr>
              <a:tr h="410368">
                <a:tc>
                  <a:txBody>
                    <a:bodyPr/>
                    <a:lstStyle/>
                    <a:p>
                      <a:r>
                        <a:rPr lang="tr-TR" dirty="0" err="1"/>
                        <a:t>Hepatosteatoz</a:t>
                      </a:r>
                      <a:endParaRPr lang="tr-TR" dirty="0"/>
                    </a:p>
                  </a:txBody>
                  <a:tcPr>
                    <a:lnR w="28575" cap="flat" cmpd="sng" algn="ctr">
                      <a:solidFill>
                        <a:schemeClr val="accent1"/>
                      </a:solidFill>
                      <a:prstDash val="solid"/>
                      <a:round/>
                      <a:headEnd type="none" w="med" len="med"/>
                      <a:tailEnd type="none" w="med" len="med"/>
                    </a:lnR>
                  </a:tcPr>
                </a:tc>
                <a:tc>
                  <a:txBody>
                    <a:bodyPr/>
                    <a:lstStyle/>
                    <a:p>
                      <a:r>
                        <a:rPr lang="tr-TR" dirty="0" err="1"/>
                        <a:t>Miyokard</a:t>
                      </a:r>
                      <a:r>
                        <a:rPr lang="tr-TR" dirty="0"/>
                        <a:t> </a:t>
                      </a:r>
                      <a:r>
                        <a:rPr lang="tr-TR" dirty="0" err="1"/>
                        <a:t>infarktüsü</a:t>
                      </a:r>
                      <a:endParaRPr lang="tr-TR"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Pulmoner</a:t>
                      </a:r>
                      <a:r>
                        <a:rPr lang="tr-TR" dirty="0"/>
                        <a:t> </a:t>
                      </a:r>
                      <a:r>
                        <a:rPr lang="tr-TR" dirty="0" err="1"/>
                        <a:t>emboli</a:t>
                      </a:r>
                      <a:endParaRPr lang="tr-TR" dirty="0"/>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560224582"/>
                  </a:ext>
                </a:extLst>
              </a:tr>
              <a:tr h="410368">
                <a:tc>
                  <a:txBody>
                    <a:bodyPr/>
                    <a:lstStyle/>
                    <a:p>
                      <a:r>
                        <a:rPr lang="tr-TR" dirty="0"/>
                        <a:t>Gastrit</a:t>
                      </a:r>
                    </a:p>
                  </a:txBody>
                  <a:tcPr>
                    <a:lnR w="28575" cap="flat" cmpd="sng" algn="ctr">
                      <a:solidFill>
                        <a:schemeClr val="accent1"/>
                      </a:solidFill>
                      <a:prstDash val="solid"/>
                      <a:round/>
                      <a:headEnd type="none" w="med" len="med"/>
                      <a:tailEnd type="none" w="med" len="med"/>
                    </a:lnR>
                  </a:tcPr>
                </a:tc>
                <a:tc>
                  <a:txBody>
                    <a:bodyPr/>
                    <a:lstStyle/>
                    <a:p>
                      <a:r>
                        <a:rPr lang="tr-TR" dirty="0"/>
                        <a:t>Aort anevrizması </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Pankreatit</a:t>
                      </a:r>
                      <a:endParaRPr lang="tr-TR" dirty="0"/>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705385410"/>
                  </a:ext>
                </a:extLst>
              </a:tr>
              <a:tr h="410368">
                <a:tc>
                  <a:txBody>
                    <a:bodyPr/>
                    <a:lstStyle/>
                    <a:p>
                      <a:r>
                        <a:rPr lang="tr-TR" dirty="0" err="1"/>
                        <a:t>Pankreatit</a:t>
                      </a:r>
                      <a:endParaRPr lang="tr-TR" dirty="0"/>
                    </a:p>
                  </a:txBody>
                  <a:tcPr>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Akut </a:t>
                      </a:r>
                      <a:r>
                        <a:rPr lang="tr-TR" dirty="0" err="1"/>
                        <a:t>splenomegali</a:t>
                      </a:r>
                      <a:endParaRPr lang="tr-TR" dirty="0"/>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408990115"/>
                  </a:ext>
                </a:extLst>
              </a:tr>
              <a:tr h="410368">
                <a:tc>
                  <a:txBody>
                    <a:bodyPr/>
                    <a:lstStyle/>
                    <a:p>
                      <a:endParaRPr lang="tr-TR"/>
                    </a:p>
                  </a:txBody>
                  <a:tcPr>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Sol alt lob </a:t>
                      </a:r>
                      <a:r>
                        <a:rPr lang="tr-TR" dirty="0" err="1"/>
                        <a:t>pnömonisi</a:t>
                      </a:r>
                      <a:endParaRPr lang="tr-TR" dirty="0"/>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926652794"/>
                  </a:ext>
                </a:extLst>
              </a:tr>
            </a:tbl>
          </a:graphicData>
        </a:graphic>
      </p:graphicFrame>
    </p:spTree>
    <p:extLst>
      <p:ext uri="{BB962C8B-B14F-4D97-AF65-F5344CB8AC3E}">
        <p14:creationId xmlns:p14="http://schemas.microsoft.com/office/powerpoint/2010/main" val="144312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Ağrı lokalizasyonuna göre ön tanıda gözden geçirilmesi gereken patolojiler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96601378"/>
              </p:ext>
            </p:extLst>
          </p:nvPr>
        </p:nvGraphicFramePr>
        <p:xfrm>
          <a:off x="1341438" y="1673224"/>
          <a:ext cx="9509124" cy="4297564"/>
        </p:xfrm>
        <a:graphic>
          <a:graphicData uri="http://schemas.openxmlformats.org/drawingml/2006/table">
            <a:tbl>
              <a:tblPr firstRow="1" bandRow="1">
                <a:tableStyleId>{B301B821-A1FF-4177-AEE7-76D212191A09}</a:tableStyleId>
              </a:tblPr>
              <a:tblGrid>
                <a:gridCol w="2377281">
                  <a:extLst>
                    <a:ext uri="{9D8B030D-6E8A-4147-A177-3AD203B41FA5}">
                      <a16:colId xmlns:a16="http://schemas.microsoft.com/office/drawing/2014/main" val="1050446850"/>
                    </a:ext>
                  </a:extLst>
                </a:gridCol>
                <a:gridCol w="2377281">
                  <a:extLst>
                    <a:ext uri="{9D8B030D-6E8A-4147-A177-3AD203B41FA5}">
                      <a16:colId xmlns:a16="http://schemas.microsoft.com/office/drawing/2014/main" val="3668661746"/>
                    </a:ext>
                  </a:extLst>
                </a:gridCol>
                <a:gridCol w="2377281">
                  <a:extLst>
                    <a:ext uri="{9D8B030D-6E8A-4147-A177-3AD203B41FA5}">
                      <a16:colId xmlns:a16="http://schemas.microsoft.com/office/drawing/2014/main" val="461144494"/>
                    </a:ext>
                  </a:extLst>
                </a:gridCol>
                <a:gridCol w="2377281">
                  <a:extLst>
                    <a:ext uri="{9D8B030D-6E8A-4147-A177-3AD203B41FA5}">
                      <a16:colId xmlns:a16="http://schemas.microsoft.com/office/drawing/2014/main" val="368278409"/>
                    </a:ext>
                  </a:extLst>
                </a:gridCol>
              </a:tblGrid>
              <a:tr h="434311">
                <a:tc>
                  <a:txBody>
                    <a:bodyPr/>
                    <a:lstStyle/>
                    <a:p>
                      <a:pPr algn="ctr"/>
                      <a:r>
                        <a:rPr lang="tr-TR" dirty="0"/>
                        <a:t>Sağ alt karın</a:t>
                      </a:r>
                    </a:p>
                  </a:txBody>
                  <a:tcPr>
                    <a:lnR w="28575" cap="flat" cmpd="sng" algn="ctr">
                      <a:solidFill>
                        <a:schemeClr val="accent1"/>
                      </a:solidFill>
                      <a:prstDash val="solid"/>
                      <a:round/>
                      <a:headEnd type="none" w="med" len="med"/>
                      <a:tailEnd type="none" w="med" len="med"/>
                    </a:lnR>
                  </a:tcPr>
                </a:tc>
                <a:tc>
                  <a:txBody>
                    <a:bodyPr/>
                    <a:lstStyle/>
                    <a:p>
                      <a:pPr algn="ctr"/>
                      <a:r>
                        <a:rPr lang="tr-TR" dirty="0" err="1"/>
                        <a:t>Umblikal</a:t>
                      </a:r>
                      <a:r>
                        <a:rPr lang="tr-TR" dirty="0"/>
                        <a:t> bölge</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pPr algn="ctr"/>
                      <a:r>
                        <a:rPr lang="tr-TR" dirty="0"/>
                        <a:t>Sol alt karın</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pPr algn="ctr"/>
                      <a:r>
                        <a:rPr lang="tr-TR" dirty="0" err="1"/>
                        <a:t>Hipogastrik</a:t>
                      </a:r>
                      <a:r>
                        <a:rPr lang="tr-TR" dirty="0"/>
                        <a:t> bölge</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365460717"/>
                  </a:ext>
                </a:extLst>
              </a:tr>
              <a:tr h="382762">
                <a:tc>
                  <a:txBody>
                    <a:bodyPr/>
                    <a:lstStyle/>
                    <a:p>
                      <a:r>
                        <a:rPr lang="tr-TR" dirty="0"/>
                        <a:t>Akut apandisit</a:t>
                      </a:r>
                    </a:p>
                  </a:txBody>
                  <a:tcPr>
                    <a:lnR w="28575" cap="flat" cmpd="sng" algn="ctr">
                      <a:solidFill>
                        <a:schemeClr val="accent1"/>
                      </a:solidFill>
                      <a:prstDash val="solid"/>
                      <a:round/>
                      <a:headEnd type="none" w="med" len="med"/>
                      <a:tailEnd type="none" w="med" len="med"/>
                    </a:lnR>
                  </a:tcPr>
                </a:tc>
                <a:tc>
                  <a:txBody>
                    <a:bodyPr/>
                    <a:lstStyle/>
                    <a:p>
                      <a:r>
                        <a:rPr lang="tr-TR" dirty="0"/>
                        <a:t>Apandisit erken dönem</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Divertikülit</a:t>
                      </a:r>
                      <a:r>
                        <a:rPr lang="tr-TR" dirty="0"/>
                        <a:t> </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Sistit </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904979965"/>
                  </a:ext>
                </a:extLst>
              </a:tr>
              <a:tr h="434311">
                <a:tc>
                  <a:txBody>
                    <a:bodyPr/>
                    <a:lstStyle/>
                    <a:p>
                      <a:r>
                        <a:rPr lang="tr-TR" dirty="0" err="1"/>
                        <a:t>Rejyonel</a:t>
                      </a:r>
                      <a:r>
                        <a:rPr lang="tr-TR" dirty="0"/>
                        <a:t> </a:t>
                      </a:r>
                      <a:r>
                        <a:rPr lang="tr-TR" dirty="0" err="1"/>
                        <a:t>enterit</a:t>
                      </a:r>
                      <a:endParaRPr lang="tr-TR" dirty="0"/>
                    </a:p>
                  </a:txBody>
                  <a:tcPr>
                    <a:lnR w="28575" cap="flat" cmpd="sng" algn="ctr">
                      <a:solidFill>
                        <a:schemeClr val="accent1"/>
                      </a:solidFill>
                      <a:prstDash val="solid"/>
                      <a:round/>
                      <a:headEnd type="none" w="med" len="med"/>
                      <a:tailEnd type="none" w="med" len="med"/>
                    </a:lnR>
                  </a:tcPr>
                </a:tc>
                <a:tc>
                  <a:txBody>
                    <a:bodyPr/>
                    <a:lstStyle/>
                    <a:p>
                      <a:r>
                        <a:rPr lang="tr-TR" dirty="0" err="1"/>
                        <a:t>Meckel</a:t>
                      </a:r>
                      <a:r>
                        <a:rPr lang="tr-TR" dirty="0"/>
                        <a:t> </a:t>
                      </a:r>
                      <a:r>
                        <a:rPr lang="tr-TR" dirty="0" err="1"/>
                        <a:t>divertiküliti</a:t>
                      </a:r>
                      <a:endParaRPr lang="tr-TR"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İntestinal</a:t>
                      </a:r>
                      <a:r>
                        <a:rPr lang="tr-TR" dirty="0"/>
                        <a:t> </a:t>
                      </a:r>
                      <a:r>
                        <a:rPr lang="tr-TR" dirty="0" err="1"/>
                        <a:t>obstruksiyon</a:t>
                      </a:r>
                      <a:endParaRPr lang="tr-TR"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Divertikülit</a:t>
                      </a:r>
                      <a:r>
                        <a:rPr lang="tr-TR" dirty="0"/>
                        <a:t> </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097213038"/>
                  </a:ext>
                </a:extLst>
              </a:tr>
              <a:tr h="434311">
                <a:tc>
                  <a:txBody>
                    <a:bodyPr/>
                    <a:lstStyle/>
                    <a:p>
                      <a:r>
                        <a:rPr lang="tr-TR" dirty="0" err="1"/>
                        <a:t>Divertikülit</a:t>
                      </a:r>
                      <a:r>
                        <a:rPr lang="tr-TR" dirty="0"/>
                        <a:t> </a:t>
                      </a:r>
                    </a:p>
                  </a:txBody>
                  <a:tcPr>
                    <a:lnR w="28575" cap="flat" cmpd="sng" algn="ctr">
                      <a:solidFill>
                        <a:schemeClr val="accent1"/>
                      </a:solidFill>
                      <a:prstDash val="solid"/>
                      <a:round/>
                      <a:headEnd type="none" w="med" len="med"/>
                      <a:tailEnd type="none" w="med" len="med"/>
                    </a:lnR>
                  </a:tcPr>
                </a:tc>
                <a:tc>
                  <a:txBody>
                    <a:bodyPr/>
                    <a:lstStyle/>
                    <a:p>
                      <a:r>
                        <a:rPr lang="tr-TR" dirty="0" err="1"/>
                        <a:t>Gastroenterit</a:t>
                      </a:r>
                      <a:r>
                        <a:rPr lang="tr-TR" dirty="0"/>
                        <a:t> </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Ektopik</a:t>
                      </a:r>
                      <a:r>
                        <a:rPr lang="tr-TR" dirty="0"/>
                        <a:t> gebelik</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Mesane tabanı lezyonları</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846248295"/>
                  </a:ext>
                </a:extLst>
              </a:tr>
              <a:tr h="434311">
                <a:tc>
                  <a:txBody>
                    <a:bodyPr/>
                    <a:lstStyle/>
                    <a:p>
                      <a:r>
                        <a:rPr lang="tr-TR" dirty="0"/>
                        <a:t>Sağ </a:t>
                      </a:r>
                      <a:r>
                        <a:rPr lang="tr-TR" dirty="0" err="1"/>
                        <a:t>üreter</a:t>
                      </a:r>
                      <a:r>
                        <a:rPr lang="tr-TR" dirty="0"/>
                        <a:t> taşı</a:t>
                      </a:r>
                    </a:p>
                  </a:txBody>
                  <a:tcPr>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Üreter</a:t>
                      </a:r>
                      <a:r>
                        <a:rPr lang="tr-TR" dirty="0"/>
                        <a:t> taşı</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678414014"/>
                  </a:ext>
                </a:extLst>
              </a:tr>
              <a:tr h="434311">
                <a:tc>
                  <a:txBody>
                    <a:bodyPr/>
                    <a:lstStyle/>
                    <a:p>
                      <a:r>
                        <a:rPr lang="tr-TR" dirty="0" err="1"/>
                        <a:t>Over</a:t>
                      </a:r>
                      <a:r>
                        <a:rPr lang="tr-TR" dirty="0"/>
                        <a:t> kist </a:t>
                      </a:r>
                      <a:r>
                        <a:rPr lang="tr-TR" dirty="0" err="1"/>
                        <a:t>torsiyonu</a:t>
                      </a:r>
                      <a:endParaRPr lang="tr-TR" dirty="0"/>
                    </a:p>
                  </a:txBody>
                  <a:tcPr>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Over</a:t>
                      </a:r>
                      <a:r>
                        <a:rPr lang="tr-TR" dirty="0"/>
                        <a:t> kist </a:t>
                      </a:r>
                      <a:r>
                        <a:rPr lang="tr-TR" dirty="0" err="1"/>
                        <a:t>torsiyonu</a:t>
                      </a:r>
                      <a:endParaRPr lang="tr-TR" dirty="0"/>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552252883"/>
                  </a:ext>
                </a:extLst>
              </a:tr>
              <a:tr h="434311">
                <a:tc>
                  <a:txBody>
                    <a:bodyPr/>
                    <a:lstStyle/>
                    <a:p>
                      <a:r>
                        <a:rPr lang="tr-TR" dirty="0" err="1"/>
                        <a:t>Ektopik</a:t>
                      </a:r>
                      <a:r>
                        <a:rPr lang="tr-TR" dirty="0"/>
                        <a:t> gebelik </a:t>
                      </a:r>
                      <a:r>
                        <a:rPr lang="tr-TR" dirty="0" err="1"/>
                        <a:t>rüptürü</a:t>
                      </a:r>
                      <a:endParaRPr lang="tr-TR" dirty="0"/>
                    </a:p>
                  </a:txBody>
                  <a:tcPr>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PID</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endParaRPr lang="tr-TR" dirty="0"/>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832286993"/>
                  </a:ext>
                </a:extLst>
              </a:tr>
              <a:tr h="434311">
                <a:tc>
                  <a:txBody>
                    <a:bodyPr/>
                    <a:lstStyle/>
                    <a:p>
                      <a:r>
                        <a:rPr lang="tr-TR" dirty="0"/>
                        <a:t>PID</a:t>
                      </a:r>
                    </a:p>
                  </a:txBody>
                  <a:tcPr>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İBS</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endParaRPr lang="tr-TR" dirty="0"/>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711236500"/>
                  </a:ext>
                </a:extLst>
              </a:tr>
            </a:tbl>
          </a:graphicData>
        </a:graphic>
      </p:graphicFrame>
      <p:graphicFrame>
        <p:nvGraphicFramePr>
          <p:cNvPr id="5" name="Tablo 4"/>
          <p:cNvGraphicFramePr>
            <a:graphicFrameLocks noGrp="1"/>
          </p:cNvGraphicFramePr>
          <p:nvPr/>
        </p:nvGraphicFramePr>
        <p:xfrm>
          <a:off x="3940404" y="820132"/>
          <a:ext cx="208280" cy="365760"/>
        </p:xfrm>
        <a:graphic>
          <a:graphicData uri="http://schemas.openxmlformats.org/drawingml/2006/table">
            <a:tbl>
              <a:tblPr/>
              <a:tblGrid>
                <a:gridCol w="208280">
                  <a:extLst>
                    <a:ext uri="{9D8B030D-6E8A-4147-A177-3AD203B41FA5}">
                      <a16:colId xmlns:a16="http://schemas.microsoft.com/office/drawing/2014/main" val="4180287472"/>
                    </a:ext>
                  </a:extLst>
                </a:gridCol>
              </a:tblGrid>
              <a:tr h="0">
                <a:tc>
                  <a:txBody>
                    <a:bodyPr/>
                    <a:lstStyle/>
                    <a:p>
                      <a:endParaRPr lang="tr-TR" dirty="0"/>
                    </a:p>
                  </a:txBody>
                  <a:tcPr>
                    <a:lnL w="28575" cmpd="sng">
                      <a:solidFill>
                        <a:schemeClr val="accent1"/>
                      </a:solidFill>
                      <a:prstDash val="solid"/>
                    </a:lnL>
                    <a:lnR w="28575" cmpd="sng">
                      <a:solidFill>
                        <a:schemeClr val="accent1"/>
                      </a:solidFill>
                      <a:prstDash val="solid"/>
                    </a:lnR>
                    <a:lnT w="28575" cmpd="sng">
                      <a:solidFill>
                        <a:schemeClr val="accent1"/>
                      </a:solidFill>
                      <a:prstDash val="solid"/>
                    </a:lnT>
                    <a:lnB w="28575" cmpd="sng">
                      <a:solidFill>
                        <a:schemeClr val="accent1"/>
                      </a:solidFill>
                      <a:prstDash val="solid"/>
                    </a:lnB>
                  </a:tcPr>
                </a:tc>
                <a:extLst>
                  <a:ext uri="{0D108BD9-81ED-4DB2-BD59-A6C34878D82A}">
                    <a16:rowId xmlns:a16="http://schemas.microsoft.com/office/drawing/2014/main" val="2077320972"/>
                  </a:ext>
                </a:extLst>
              </a:tr>
            </a:tbl>
          </a:graphicData>
        </a:graphic>
      </p:graphicFrame>
    </p:spTree>
    <p:extLst>
      <p:ext uri="{BB962C8B-B14F-4D97-AF65-F5344CB8AC3E}">
        <p14:creationId xmlns:p14="http://schemas.microsoft.com/office/powerpoint/2010/main" val="326849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Ağrının Yer Değiştirmesi</a:t>
            </a:r>
          </a:p>
        </p:txBody>
      </p:sp>
      <p:sp>
        <p:nvSpPr>
          <p:cNvPr id="3" name="İçerik Yer Tutucusu 2"/>
          <p:cNvSpPr>
            <a:spLocks noGrp="1"/>
          </p:cNvSpPr>
          <p:nvPr>
            <p:ph idx="1"/>
          </p:nvPr>
        </p:nvSpPr>
        <p:spPr/>
        <p:txBody>
          <a:bodyPr/>
          <a:lstStyle/>
          <a:p>
            <a:endParaRPr lang="tr-TR" dirty="0"/>
          </a:p>
          <a:p>
            <a:r>
              <a:rPr lang="tr-TR" dirty="0"/>
              <a:t>Apandisitte ağrı genelde göbek çevresinde başlayıp sağ </a:t>
            </a:r>
            <a:r>
              <a:rPr lang="tr-TR" dirty="0" err="1"/>
              <a:t>iliak</a:t>
            </a:r>
            <a:r>
              <a:rPr lang="tr-TR" dirty="0"/>
              <a:t> çukura göç eder.</a:t>
            </a:r>
          </a:p>
          <a:p>
            <a:r>
              <a:rPr lang="tr-TR" dirty="0" err="1"/>
              <a:t>Üreterik</a:t>
            </a:r>
            <a:r>
              <a:rPr lang="tr-TR" dirty="0"/>
              <a:t> kolikte belden kasıklara yaylan ağrı vardır.</a:t>
            </a:r>
          </a:p>
        </p:txBody>
      </p:sp>
    </p:spTree>
    <p:extLst>
      <p:ext uri="{BB962C8B-B14F-4D97-AF65-F5344CB8AC3E}">
        <p14:creationId xmlns:p14="http://schemas.microsoft.com/office/powerpoint/2010/main" val="3910739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p:txBody>
          <a:bodyPr/>
          <a:lstStyle/>
          <a:p>
            <a:r>
              <a:rPr lang="tr-TR" dirty="0"/>
              <a:t>Yansıyan Ağrı</a:t>
            </a:r>
          </a:p>
        </p:txBody>
      </p:sp>
      <p:sp>
        <p:nvSpPr>
          <p:cNvPr id="8" name="Metin Yer Tutucusu 7"/>
          <p:cNvSpPr>
            <a:spLocks noGrp="1"/>
          </p:cNvSpPr>
          <p:nvPr>
            <p:ph type="body" idx="1"/>
          </p:nvPr>
        </p:nvSpPr>
        <p:spPr/>
        <p:txBody>
          <a:bodyPr/>
          <a:lstStyle/>
          <a:p>
            <a:endParaRPr lang="tr-TR" dirty="0"/>
          </a:p>
        </p:txBody>
      </p:sp>
      <p:sp>
        <p:nvSpPr>
          <p:cNvPr id="9" name="İçerik Yer Tutucusu 8"/>
          <p:cNvSpPr>
            <a:spLocks noGrp="1"/>
          </p:cNvSpPr>
          <p:nvPr>
            <p:ph sz="half" idx="2"/>
          </p:nvPr>
        </p:nvSpPr>
        <p:spPr/>
        <p:txBody>
          <a:bodyPr/>
          <a:lstStyle/>
          <a:p>
            <a:endParaRPr lang="tr-TR" dirty="0"/>
          </a:p>
          <a:p>
            <a:r>
              <a:rPr lang="tr-TR" dirty="0" err="1"/>
              <a:t>Biliyer</a:t>
            </a:r>
            <a:r>
              <a:rPr lang="tr-TR" dirty="0"/>
              <a:t> kolikte ağrı sırt ve kürek kemiklerine yansır.</a:t>
            </a:r>
          </a:p>
          <a:p>
            <a:r>
              <a:rPr lang="tr-TR" dirty="0" err="1"/>
              <a:t>Pankreatitte</a:t>
            </a:r>
            <a:r>
              <a:rPr lang="tr-TR" dirty="0"/>
              <a:t> ağrı sırta yansır.</a:t>
            </a:r>
          </a:p>
        </p:txBody>
      </p:sp>
      <p:sp>
        <p:nvSpPr>
          <p:cNvPr id="10" name="Metin Yer Tutucusu 9"/>
          <p:cNvSpPr>
            <a:spLocks noGrp="1"/>
          </p:cNvSpPr>
          <p:nvPr>
            <p:ph type="body" sz="quarter" idx="3"/>
          </p:nvPr>
        </p:nvSpPr>
        <p:spPr/>
        <p:txBody>
          <a:bodyPr/>
          <a:lstStyle/>
          <a:p>
            <a:endParaRPr lang="tr-TR" dirty="0"/>
          </a:p>
        </p:txBody>
      </p:sp>
      <p:pic>
        <p:nvPicPr>
          <p:cNvPr id="12" name="Picture 3" descr="C:\Users\win 7\Desktop\slide_71.jpg"/>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420126" y="1680376"/>
            <a:ext cx="4289507"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1470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3450" y="127000"/>
            <a:ext cx="7785100" cy="66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3736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Ağrıyı Rahatlatan Faktörler</a:t>
            </a:r>
          </a:p>
        </p:txBody>
      </p:sp>
      <p:sp>
        <p:nvSpPr>
          <p:cNvPr id="3" name="İçerik Yer Tutucusu 2"/>
          <p:cNvSpPr>
            <a:spLocks noGrp="1"/>
          </p:cNvSpPr>
          <p:nvPr>
            <p:ph idx="1"/>
          </p:nvPr>
        </p:nvSpPr>
        <p:spPr/>
        <p:txBody>
          <a:bodyPr/>
          <a:lstStyle/>
          <a:p>
            <a:r>
              <a:rPr lang="tr-TR" dirty="0" err="1"/>
              <a:t>Duodenal</a:t>
            </a:r>
            <a:r>
              <a:rPr lang="tr-TR" dirty="0"/>
              <a:t> ülserde antiasitler ve yiyecekler ,</a:t>
            </a:r>
          </a:p>
          <a:p>
            <a:r>
              <a:rPr lang="tr-TR" dirty="0" err="1"/>
              <a:t>Pankreatitte</a:t>
            </a:r>
            <a:r>
              <a:rPr lang="tr-TR" dirty="0"/>
              <a:t> öne eğilerek oturmak,</a:t>
            </a:r>
          </a:p>
          <a:p>
            <a:r>
              <a:rPr lang="tr-TR" dirty="0" err="1"/>
              <a:t>Gastrik</a:t>
            </a:r>
            <a:r>
              <a:rPr lang="tr-TR" dirty="0"/>
              <a:t> ülserde kusma, antiasitler ağrıyı rahatlatır.</a:t>
            </a:r>
          </a:p>
        </p:txBody>
      </p:sp>
    </p:spTree>
    <p:extLst>
      <p:ext uri="{BB962C8B-B14F-4D97-AF65-F5344CB8AC3E}">
        <p14:creationId xmlns:p14="http://schemas.microsoft.com/office/powerpoint/2010/main" val="1029035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Eşlik Eden Belirtiler</a:t>
            </a:r>
          </a:p>
        </p:txBody>
      </p:sp>
      <p:sp>
        <p:nvSpPr>
          <p:cNvPr id="3" name="İçerik Yer Tutucusu 2"/>
          <p:cNvSpPr>
            <a:spLocks noGrp="1"/>
          </p:cNvSpPr>
          <p:nvPr>
            <p:ph idx="1"/>
          </p:nvPr>
        </p:nvSpPr>
        <p:spPr/>
        <p:txBody>
          <a:bodyPr>
            <a:normAutofit fontScale="85000" lnSpcReduction="10000"/>
          </a:bodyPr>
          <a:lstStyle/>
          <a:p>
            <a:r>
              <a:rPr lang="tr-TR" b="1" dirty="0" err="1"/>
              <a:t>Anoreksiya</a:t>
            </a:r>
            <a:r>
              <a:rPr lang="tr-TR" dirty="0"/>
              <a:t>: </a:t>
            </a:r>
            <a:r>
              <a:rPr lang="tr-TR" dirty="0" err="1"/>
              <a:t>gastrik</a:t>
            </a:r>
            <a:r>
              <a:rPr lang="tr-TR" dirty="0"/>
              <a:t> ülser, apandisit, peritonit</a:t>
            </a:r>
          </a:p>
          <a:p>
            <a:r>
              <a:rPr lang="tr-TR" b="1" dirty="0"/>
              <a:t>Sarılık</a:t>
            </a:r>
            <a:r>
              <a:rPr lang="tr-TR" dirty="0"/>
              <a:t>: </a:t>
            </a:r>
            <a:r>
              <a:rPr lang="tr-TR" dirty="0" err="1"/>
              <a:t>biliyer</a:t>
            </a:r>
            <a:r>
              <a:rPr lang="tr-TR" dirty="0"/>
              <a:t> kolik, </a:t>
            </a:r>
            <a:r>
              <a:rPr lang="tr-TR" dirty="0" err="1"/>
              <a:t>kolesistit</a:t>
            </a:r>
            <a:r>
              <a:rPr lang="tr-TR" dirty="0"/>
              <a:t>, </a:t>
            </a:r>
            <a:r>
              <a:rPr lang="tr-TR" dirty="0" err="1"/>
              <a:t>pankreatit</a:t>
            </a:r>
            <a:endParaRPr lang="tr-TR" dirty="0"/>
          </a:p>
          <a:p>
            <a:r>
              <a:rPr lang="tr-TR" b="1" dirty="0"/>
              <a:t>Ateş:</a:t>
            </a:r>
            <a:r>
              <a:rPr lang="tr-TR" dirty="0"/>
              <a:t> apandisit, </a:t>
            </a:r>
            <a:r>
              <a:rPr lang="tr-TR" dirty="0" err="1"/>
              <a:t>kolesistit</a:t>
            </a:r>
            <a:r>
              <a:rPr lang="tr-TR" dirty="0"/>
              <a:t>, peritonit</a:t>
            </a:r>
          </a:p>
          <a:p>
            <a:r>
              <a:rPr lang="tr-TR" b="1" dirty="0"/>
              <a:t>Kusma</a:t>
            </a:r>
            <a:r>
              <a:rPr lang="tr-TR" dirty="0"/>
              <a:t>: barsak obstrüksiyonu, </a:t>
            </a:r>
            <a:r>
              <a:rPr lang="tr-TR" dirty="0" err="1"/>
              <a:t>pankreatit</a:t>
            </a:r>
            <a:r>
              <a:rPr lang="tr-TR" dirty="0"/>
              <a:t>, böbrek/</a:t>
            </a:r>
            <a:r>
              <a:rPr lang="tr-TR" dirty="0" err="1"/>
              <a:t>üreter</a:t>
            </a:r>
            <a:r>
              <a:rPr lang="tr-TR" dirty="0"/>
              <a:t> koliği, </a:t>
            </a:r>
            <a:r>
              <a:rPr lang="tr-TR" dirty="0" err="1"/>
              <a:t>biliyer</a:t>
            </a:r>
            <a:r>
              <a:rPr lang="tr-TR" dirty="0"/>
              <a:t> kolik, </a:t>
            </a:r>
            <a:r>
              <a:rPr lang="tr-TR" dirty="0" err="1"/>
              <a:t>gastroenterit</a:t>
            </a:r>
            <a:endParaRPr lang="tr-TR" dirty="0"/>
          </a:p>
          <a:p>
            <a:r>
              <a:rPr lang="tr-TR" b="1" dirty="0" err="1"/>
              <a:t>Hematemez</a:t>
            </a:r>
            <a:r>
              <a:rPr lang="tr-TR" b="1" dirty="0"/>
              <a:t>/</a:t>
            </a:r>
            <a:r>
              <a:rPr lang="tr-TR" b="1" dirty="0" err="1"/>
              <a:t>melena</a:t>
            </a:r>
            <a:r>
              <a:rPr lang="tr-TR" dirty="0"/>
              <a:t>: </a:t>
            </a:r>
            <a:r>
              <a:rPr lang="tr-TR" dirty="0" err="1"/>
              <a:t>peptik</a:t>
            </a:r>
            <a:r>
              <a:rPr lang="tr-TR" dirty="0"/>
              <a:t> ülser hastalığı, GİS kanama</a:t>
            </a:r>
          </a:p>
          <a:p>
            <a:r>
              <a:rPr lang="tr-TR" b="1" dirty="0"/>
              <a:t>İshal:</a:t>
            </a:r>
            <a:r>
              <a:rPr lang="tr-TR" dirty="0"/>
              <a:t> </a:t>
            </a:r>
            <a:r>
              <a:rPr lang="tr-TR" dirty="0" err="1"/>
              <a:t>gastroenterit</a:t>
            </a:r>
            <a:r>
              <a:rPr lang="tr-TR" dirty="0"/>
              <a:t>, kolit</a:t>
            </a:r>
          </a:p>
          <a:p>
            <a:r>
              <a:rPr lang="tr-TR" b="1" dirty="0"/>
              <a:t>Kabızlık</a:t>
            </a:r>
            <a:r>
              <a:rPr lang="tr-TR" dirty="0"/>
              <a:t>: barsak obstrüksiyonu, apandisit</a:t>
            </a:r>
          </a:p>
          <a:p>
            <a:r>
              <a:rPr lang="tr-TR" b="1" dirty="0" err="1"/>
              <a:t>Amenore</a:t>
            </a:r>
            <a:r>
              <a:rPr lang="tr-TR" dirty="0"/>
              <a:t>: gebelikle ilişkili sebepler,</a:t>
            </a:r>
          </a:p>
          <a:p>
            <a:r>
              <a:rPr lang="tr-TR" b="1" dirty="0" err="1"/>
              <a:t>Dizüri</a:t>
            </a:r>
            <a:r>
              <a:rPr lang="tr-TR" dirty="0"/>
              <a:t>: </a:t>
            </a:r>
            <a:r>
              <a:rPr lang="tr-TR" dirty="0" err="1"/>
              <a:t>üriner</a:t>
            </a:r>
            <a:r>
              <a:rPr lang="tr-TR" dirty="0"/>
              <a:t> enfeksiyon</a:t>
            </a:r>
          </a:p>
          <a:p>
            <a:r>
              <a:rPr lang="tr-TR" b="1" dirty="0" err="1"/>
              <a:t>Hematüri</a:t>
            </a:r>
            <a:r>
              <a:rPr lang="tr-TR" b="1" dirty="0"/>
              <a:t>/koyu renkli idrar</a:t>
            </a:r>
            <a:r>
              <a:rPr lang="tr-TR" dirty="0"/>
              <a:t>: böbrek/</a:t>
            </a:r>
            <a:r>
              <a:rPr lang="tr-TR" dirty="0" err="1"/>
              <a:t>üreter</a:t>
            </a:r>
            <a:r>
              <a:rPr lang="tr-TR" dirty="0"/>
              <a:t> koliği, sistit</a:t>
            </a:r>
          </a:p>
          <a:p>
            <a:endParaRPr lang="tr-TR" dirty="0"/>
          </a:p>
        </p:txBody>
      </p:sp>
    </p:spTree>
    <p:extLst>
      <p:ext uri="{BB962C8B-B14F-4D97-AF65-F5344CB8AC3E}">
        <p14:creationId xmlns:p14="http://schemas.microsoft.com/office/powerpoint/2010/main" val="3829750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Anamnez</a:t>
            </a:r>
            <a:endParaRPr lang="tr-TR" dirty="0"/>
          </a:p>
        </p:txBody>
      </p:sp>
      <p:sp>
        <p:nvSpPr>
          <p:cNvPr id="3" name="İçerik Yer Tutucusu 2"/>
          <p:cNvSpPr>
            <a:spLocks noGrp="1"/>
          </p:cNvSpPr>
          <p:nvPr>
            <p:ph idx="1"/>
          </p:nvPr>
        </p:nvSpPr>
        <p:spPr/>
        <p:txBody>
          <a:bodyPr/>
          <a:lstStyle/>
          <a:p>
            <a:r>
              <a:rPr lang="tr-TR" dirty="0"/>
              <a:t>Uygun bir öykü almak doğru tanının temelidir.</a:t>
            </a:r>
          </a:p>
          <a:p>
            <a:r>
              <a:rPr lang="tr-TR" dirty="0"/>
              <a:t>Öyküde ülser, </a:t>
            </a:r>
            <a:r>
              <a:rPr lang="tr-TR" dirty="0" err="1"/>
              <a:t>biliyer</a:t>
            </a:r>
            <a:r>
              <a:rPr lang="tr-TR" dirty="0"/>
              <a:t> kolik ve </a:t>
            </a:r>
            <a:r>
              <a:rPr lang="tr-TR" dirty="0" err="1"/>
              <a:t>divertikülit</a:t>
            </a:r>
            <a:r>
              <a:rPr lang="tr-TR" dirty="0"/>
              <a:t> hakkında bilgi edinilmesi tanı için yol göstericidir.</a:t>
            </a:r>
          </a:p>
          <a:p>
            <a:r>
              <a:rPr lang="tr-TR" dirty="0"/>
              <a:t>Alkol ve ilaç kullanımı sorgulanmalıdır. Kronik alkol kullanımı </a:t>
            </a:r>
            <a:r>
              <a:rPr lang="tr-TR" dirty="0" err="1"/>
              <a:t>pankreatit</a:t>
            </a:r>
            <a:r>
              <a:rPr lang="tr-TR" dirty="0"/>
              <a:t>, </a:t>
            </a:r>
            <a:r>
              <a:rPr lang="tr-TR" dirty="0" err="1"/>
              <a:t>hematemez</a:t>
            </a:r>
            <a:r>
              <a:rPr lang="tr-TR" dirty="0"/>
              <a:t>, </a:t>
            </a:r>
            <a:r>
              <a:rPr lang="tr-TR" dirty="0" err="1"/>
              <a:t>özefagus</a:t>
            </a:r>
            <a:r>
              <a:rPr lang="tr-TR" dirty="0"/>
              <a:t> </a:t>
            </a:r>
            <a:r>
              <a:rPr lang="tr-TR" dirty="0" err="1"/>
              <a:t>rüptürü</a:t>
            </a:r>
            <a:r>
              <a:rPr lang="tr-TR" dirty="0"/>
              <a:t> ve </a:t>
            </a:r>
            <a:r>
              <a:rPr lang="tr-TR" dirty="0" err="1"/>
              <a:t>spontan</a:t>
            </a:r>
            <a:r>
              <a:rPr lang="tr-TR" dirty="0"/>
              <a:t> bakteriyel peritonit oluşumuna sebep olabilir.</a:t>
            </a:r>
          </a:p>
          <a:p>
            <a:r>
              <a:rPr lang="tr-TR" dirty="0" err="1"/>
              <a:t>Antikoagülan</a:t>
            </a:r>
            <a:r>
              <a:rPr lang="tr-TR" dirty="0"/>
              <a:t> ilaç kullanımı kanamaya; NSAİİ, aspirin, </a:t>
            </a:r>
            <a:r>
              <a:rPr lang="tr-TR" dirty="0" err="1"/>
              <a:t>steroidler</a:t>
            </a:r>
            <a:r>
              <a:rPr lang="tr-TR" dirty="0"/>
              <a:t>, </a:t>
            </a:r>
            <a:r>
              <a:rPr lang="tr-TR" dirty="0" err="1"/>
              <a:t>immünsupresanlar</a:t>
            </a:r>
            <a:r>
              <a:rPr lang="tr-TR" dirty="0"/>
              <a:t> kanama ve </a:t>
            </a:r>
            <a:r>
              <a:rPr lang="tr-TR" dirty="0" err="1"/>
              <a:t>perforasyona</a:t>
            </a:r>
            <a:r>
              <a:rPr lang="tr-TR" dirty="0"/>
              <a:t> neden olabilirler.</a:t>
            </a:r>
          </a:p>
          <a:p>
            <a:endParaRPr lang="tr-TR" dirty="0"/>
          </a:p>
        </p:txBody>
      </p:sp>
    </p:spTree>
    <p:extLst>
      <p:ext uri="{BB962C8B-B14F-4D97-AF65-F5344CB8AC3E}">
        <p14:creationId xmlns:p14="http://schemas.microsoft.com/office/powerpoint/2010/main" val="4235670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Amaç</a:t>
            </a:r>
          </a:p>
        </p:txBody>
      </p:sp>
      <p:sp>
        <p:nvSpPr>
          <p:cNvPr id="3" name="İçerik Yer Tutucusu 2"/>
          <p:cNvSpPr>
            <a:spLocks noGrp="1"/>
          </p:cNvSpPr>
          <p:nvPr>
            <p:ph idx="1"/>
          </p:nvPr>
        </p:nvSpPr>
        <p:spPr/>
        <p:txBody>
          <a:bodyPr/>
          <a:lstStyle/>
          <a:p>
            <a:r>
              <a:rPr lang="tr-TR" dirty="0"/>
              <a:t>Karın ağrısı ve karın ağrılı hasta yönetimi hakkında bilgi vermek</a:t>
            </a:r>
          </a:p>
        </p:txBody>
      </p:sp>
    </p:spTree>
    <p:extLst>
      <p:ext uri="{BB962C8B-B14F-4D97-AF65-F5344CB8AC3E}">
        <p14:creationId xmlns:p14="http://schemas.microsoft.com/office/powerpoint/2010/main" val="3061769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Kadınlarda </a:t>
            </a:r>
            <a:r>
              <a:rPr lang="tr-TR" dirty="0" err="1"/>
              <a:t>menstruel</a:t>
            </a:r>
            <a:r>
              <a:rPr lang="tr-TR" dirty="0"/>
              <a:t> öykünün alınması önemlidir. </a:t>
            </a:r>
          </a:p>
          <a:p>
            <a:r>
              <a:rPr lang="tr-TR" dirty="0"/>
              <a:t>Karın ağrısının gebelik ve buna bağlı komplikasyonlar nedeniyle ortaya çıkmış olabileceği de akla getirilmelidir.</a:t>
            </a:r>
          </a:p>
        </p:txBody>
      </p:sp>
    </p:spTree>
    <p:extLst>
      <p:ext uri="{BB962C8B-B14F-4D97-AF65-F5344CB8AC3E}">
        <p14:creationId xmlns:p14="http://schemas.microsoft.com/office/powerpoint/2010/main" val="161579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Karın Ağrısında Fizik Muayene</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647073755"/>
              </p:ext>
            </p:extLst>
          </p:nvPr>
        </p:nvGraphicFramePr>
        <p:xfrm>
          <a:off x="1341438" y="1673225"/>
          <a:ext cx="9509124" cy="4874063"/>
        </p:xfrm>
        <a:graphic>
          <a:graphicData uri="http://schemas.openxmlformats.org/drawingml/2006/table">
            <a:tbl>
              <a:tblPr firstRow="1" bandRow="1">
                <a:tableStyleId>{B301B821-A1FF-4177-AEE7-76D212191A09}</a:tableStyleId>
              </a:tblPr>
              <a:tblGrid>
                <a:gridCol w="2787502">
                  <a:extLst>
                    <a:ext uri="{9D8B030D-6E8A-4147-A177-3AD203B41FA5}">
                      <a16:colId xmlns:a16="http://schemas.microsoft.com/office/drawing/2014/main" val="3851994681"/>
                    </a:ext>
                  </a:extLst>
                </a:gridCol>
                <a:gridCol w="1967060">
                  <a:extLst>
                    <a:ext uri="{9D8B030D-6E8A-4147-A177-3AD203B41FA5}">
                      <a16:colId xmlns:a16="http://schemas.microsoft.com/office/drawing/2014/main" val="1089024776"/>
                    </a:ext>
                  </a:extLst>
                </a:gridCol>
                <a:gridCol w="2377281">
                  <a:extLst>
                    <a:ext uri="{9D8B030D-6E8A-4147-A177-3AD203B41FA5}">
                      <a16:colId xmlns:a16="http://schemas.microsoft.com/office/drawing/2014/main" val="3715876039"/>
                    </a:ext>
                  </a:extLst>
                </a:gridCol>
                <a:gridCol w="2377281">
                  <a:extLst>
                    <a:ext uri="{9D8B030D-6E8A-4147-A177-3AD203B41FA5}">
                      <a16:colId xmlns:a16="http://schemas.microsoft.com/office/drawing/2014/main" val="1353335572"/>
                    </a:ext>
                  </a:extLst>
                </a:gridCol>
              </a:tblGrid>
              <a:tr h="440046">
                <a:tc>
                  <a:txBody>
                    <a:bodyPr/>
                    <a:lstStyle/>
                    <a:p>
                      <a:pPr algn="ctr"/>
                      <a:r>
                        <a:rPr lang="tr-TR" dirty="0" err="1"/>
                        <a:t>İnspeksiyon</a:t>
                      </a:r>
                      <a:r>
                        <a:rPr lang="tr-TR" dirty="0"/>
                        <a:t> </a:t>
                      </a:r>
                    </a:p>
                  </a:txBody>
                  <a:tcPr>
                    <a:lnR w="28575" cap="flat" cmpd="sng" algn="ctr">
                      <a:solidFill>
                        <a:schemeClr val="accent1"/>
                      </a:solidFill>
                      <a:prstDash val="solid"/>
                      <a:round/>
                      <a:headEnd type="none" w="med" len="med"/>
                      <a:tailEnd type="none" w="med" len="med"/>
                    </a:lnR>
                  </a:tcPr>
                </a:tc>
                <a:tc>
                  <a:txBody>
                    <a:bodyPr/>
                    <a:lstStyle/>
                    <a:p>
                      <a:pPr algn="ctr"/>
                      <a:r>
                        <a:rPr lang="tr-TR" dirty="0" err="1"/>
                        <a:t>Oskültasyon</a:t>
                      </a:r>
                      <a:r>
                        <a:rPr lang="tr-TR" dirty="0"/>
                        <a:t> </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pPr algn="ctr"/>
                      <a:r>
                        <a:rPr lang="tr-TR" dirty="0" err="1"/>
                        <a:t>Palpasyon</a:t>
                      </a:r>
                      <a:r>
                        <a:rPr lang="tr-TR" dirty="0"/>
                        <a:t> </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pPr algn="ctr"/>
                      <a:r>
                        <a:rPr lang="tr-TR" dirty="0"/>
                        <a:t>Perküsyon </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876466847"/>
                  </a:ext>
                </a:extLst>
              </a:tr>
              <a:tr h="440046">
                <a:tc>
                  <a:txBody>
                    <a:bodyPr/>
                    <a:lstStyle/>
                    <a:p>
                      <a:r>
                        <a:rPr lang="tr-TR" dirty="0"/>
                        <a:t>Karın şekli</a:t>
                      </a:r>
                    </a:p>
                  </a:txBody>
                  <a:tcPr>
                    <a:lnR w="28575" cap="flat" cmpd="sng" algn="ctr">
                      <a:solidFill>
                        <a:schemeClr val="accent1"/>
                      </a:solidFill>
                      <a:prstDash val="solid"/>
                      <a:round/>
                      <a:headEnd type="none" w="med" len="med"/>
                      <a:tailEnd type="none" w="med" len="med"/>
                    </a:lnR>
                  </a:tcPr>
                </a:tc>
                <a:tc>
                  <a:txBody>
                    <a:bodyPr/>
                    <a:lstStyle/>
                    <a:p>
                      <a:r>
                        <a:rPr lang="tr-TR" dirty="0"/>
                        <a:t>Barsak sesleri</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Defans </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Hassasiyet</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172337156"/>
                  </a:ext>
                </a:extLst>
              </a:tr>
              <a:tr h="1085045">
                <a:tc>
                  <a:txBody>
                    <a:bodyPr/>
                    <a:lstStyle/>
                    <a:p>
                      <a:r>
                        <a:rPr lang="tr-TR" dirty="0"/>
                        <a:t>Tüm kadranların solunumla eşit hareket edip etmediği</a:t>
                      </a:r>
                    </a:p>
                  </a:txBody>
                  <a:tcPr>
                    <a:lnR w="28575" cap="flat" cmpd="sng" algn="ctr">
                      <a:solidFill>
                        <a:schemeClr val="accent1"/>
                      </a:solidFill>
                      <a:prstDash val="solid"/>
                      <a:round/>
                      <a:headEnd type="none" w="med" len="med"/>
                      <a:tailEnd type="none" w="med" len="med"/>
                    </a:lnR>
                  </a:tcPr>
                </a:tc>
                <a:tc>
                  <a:txBody>
                    <a:bodyPr/>
                    <a:lstStyle/>
                    <a:p>
                      <a:r>
                        <a:rPr lang="tr-TR" dirty="0" err="1"/>
                        <a:t>Renal</a:t>
                      </a:r>
                      <a:r>
                        <a:rPr lang="tr-TR" dirty="0"/>
                        <a:t> arter üfürümü</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Rijidite</a:t>
                      </a:r>
                      <a:r>
                        <a:rPr lang="tr-TR" dirty="0"/>
                        <a:t> </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Serbest sıvı (asit)</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572539307"/>
                  </a:ext>
                </a:extLst>
              </a:tr>
              <a:tr h="440046">
                <a:tc>
                  <a:txBody>
                    <a:bodyPr/>
                    <a:lstStyle/>
                    <a:p>
                      <a:r>
                        <a:rPr lang="tr-TR" dirty="0"/>
                        <a:t>Tıkanmış </a:t>
                      </a:r>
                      <a:r>
                        <a:rPr lang="tr-TR" dirty="0" err="1"/>
                        <a:t>venler</a:t>
                      </a:r>
                      <a:r>
                        <a:rPr lang="tr-TR" dirty="0"/>
                        <a:t>, </a:t>
                      </a:r>
                      <a:r>
                        <a:rPr lang="tr-TR" dirty="0" err="1"/>
                        <a:t>abdominal</a:t>
                      </a:r>
                      <a:r>
                        <a:rPr lang="tr-TR" dirty="0"/>
                        <a:t> </a:t>
                      </a:r>
                      <a:r>
                        <a:rPr lang="tr-TR" dirty="0" err="1"/>
                        <a:t>pulsasyonlar</a:t>
                      </a:r>
                      <a:r>
                        <a:rPr lang="tr-TR" dirty="0"/>
                        <a:t>, </a:t>
                      </a:r>
                      <a:r>
                        <a:rPr lang="tr-TR" dirty="0" err="1"/>
                        <a:t>peistaltizm</a:t>
                      </a:r>
                      <a:endParaRPr lang="tr-TR" dirty="0"/>
                    </a:p>
                  </a:txBody>
                  <a:tcPr>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Solid organ muayenesi, diğer ele gelen kitleler</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Organ büyüklükleri</a:t>
                      </a:r>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4101262763"/>
                  </a:ext>
                </a:extLst>
              </a:tr>
              <a:tr h="440046">
                <a:tc>
                  <a:txBody>
                    <a:bodyPr/>
                    <a:lstStyle/>
                    <a:p>
                      <a:r>
                        <a:rPr lang="tr-TR" dirty="0"/>
                        <a:t>Fıtık </a:t>
                      </a:r>
                      <a:r>
                        <a:rPr lang="tr-TR" dirty="0" err="1"/>
                        <a:t>orifisleri</a:t>
                      </a:r>
                      <a:endParaRPr lang="tr-TR" dirty="0"/>
                    </a:p>
                  </a:txBody>
                  <a:tcPr>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a:t>Testisler, ekleri</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endParaRPr lang="tr-TR" dirty="0"/>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58501455"/>
                  </a:ext>
                </a:extLst>
              </a:tr>
              <a:tr h="440046">
                <a:tc>
                  <a:txBody>
                    <a:bodyPr/>
                    <a:lstStyle/>
                    <a:p>
                      <a:r>
                        <a:rPr lang="tr-TR" dirty="0"/>
                        <a:t>Önceki cerrahi </a:t>
                      </a:r>
                      <a:r>
                        <a:rPr lang="tr-TR" dirty="0" err="1"/>
                        <a:t>skarları</a:t>
                      </a:r>
                      <a:endParaRPr lang="tr-TR" dirty="0"/>
                    </a:p>
                  </a:txBody>
                  <a:tcPr>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r>
                        <a:rPr lang="tr-TR" dirty="0" err="1"/>
                        <a:t>Rektal</a:t>
                      </a:r>
                      <a:r>
                        <a:rPr lang="tr-TR" dirty="0"/>
                        <a:t> ve vajinal muayene</a:t>
                      </a: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endParaRPr lang="tr-TR" dirty="0"/>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136689184"/>
                  </a:ext>
                </a:extLst>
              </a:tr>
              <a:tr h="440046">
                <a:tc>
                  <a:txBody>
                    <a:bodyPr/>
                    <a:lstStyle/>
                    <a:p>
                      <a:r>
                        <a:rPr lang="tr-TR" dirty="0" err="1"/>
                        <a:t>Skrotum</a:t>
                      </a:r>
                      <a:r>
                        <a:rPr lang="tr-TR" dirty="0"/>
                        <a:t> (testisler, </a:t>
                      </a:r>
                      <a:r>
                        <a:rPr lang="tr-TR" dirty="0" err="1"/>
                        <a:t>spermatik</a:t>
                      </a:r>
                      <a:r>
                        <a:rPr lang="tr-TR" dirty="0"/>
                        <a:t> </a:t>
                      </a:r>
                      <a:r>
                        <a:rPr lang="tr-TR" dirty="0" err="1"/>
                        <a:t>kord</a:t>
                      </a:r>
                      <a:r>
                        <a:rPr lang="tr-TR" dirty="0"/>
                        <a:t>)</a:t>
                      </a:r>
                    </a:p>
                  </a:txBody>
                  <a:tcPr>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endParaRPr lang="tr-TR"/>
                    </a:p>
                  </a:txBody>
                  <a:tcPr>
                    <a:lnL w="28575" cap="flat" cmpd="sng" algn="ctr">
                      <a:solidFill>
                        <a:schemeClr val="accent1"/>
                      </a:solidFill>
                      <a:prstDash val="solid"/>
                      <a:round/>
                      <a:headEnd type="none" w="med" len="med"/>
                      <a:tailEnd type="none" w="med" len="med"/>
                    </a:lnL>
                    <a:lnR w="28575" cap="flat" cmpd="sng" algn="ctr">
                      <a:solidFill>
                        <a:schemeClr val="accent1"/>
                      </a:solidFill>
                      <a:prstDash val="solid"/>
                      <a:round/>
                      <a:headEnd type="none" w="med" len="med"/>
                      <a:tailEnd type="none" w="med" len="med"/>
                    </a:lnR>
                  </a:tcPr>
                </a:tc>
                <a:tc>
                  <a:txBody>
                    <a:bodyPr/>
                    <a:lstStyle/>
                    <a:p>
                      <a:endParaRPr lang="tr-TR" dirty="0"/>
                    </a:p>
                  </a:txBody>
                  <a:tcPr>
                    <a:lnL w="28575"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170257432"/>
                  </a:ext>
                </a:extLst>
              </a:tr>
            </a:tbl>
          </a:graphicData>
        </a:graphic>
      </p:graphicFrame>
    </p:spTree>
    <p:extLst>
      <p:ext uri="{BB962C8B-B14F-4D97-AF65-F5344CB8AC3E}">
        <p14:creationId xmlns:p14="http://schemas.microsoft.com/office/powerpoint/2010/main" val="938086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Karın Ağrısında Fizik Muayene</a:t>
            </a:r>
          </a:p>
        </p:txBody>
      </p:sp>
      <p:sp>
        <p:nvSpPr>
          <p:cNvPr id="3" name="İçerik Yer Tutucusu 2"/>
          <p:cNvSpPr>
            <a:spLocks noGrp="1"/>
          </p:cNvSpPr>
          <p:nvPr>
            <p:ph idx="1"/>
          </p:nvPr>
        </p:nvSpPr>
        <p:spPr/>
        <p:txBody>
          <a:bodyPr/>
          <a:lstStyle/>
          <a:p>
            <a:r>
              <a:rPr lang="tr-TR" dirty="0"/>
              <a:t>Hastanın klinik durumu (bilinç durumu, nabız, solunum, kan basıncı, oksijen </a:t>
            </a:r>
            <a:r>
              <a:rPr lang="tr-TR" dirty="0" err="1"/>
              <a:t>saturasyonu</a:t>
            </a:r>
            <a:r>
              <a:rPr lang="tr-TR" dirty="0"/>
              <a:t>) başlangıçta değerlendirilmeli.</a:t>
            </a:r>
          </a:p>
          <a:p>
            <a:r>
              <a:rPr lang="tr-TR" dirty="0"/>
              <a:t>Şok, solukluk, terleme ya da </a:t>
            </a:r>
            <a:r>
              <a:rPr lang="tr-TR" dirty="0" err="1"/>
              <a:t>senkop</a:t>
            </a:r>
            <a:r>
              <a:rPr lang="tr-TR" dirty="0"/>
              <a:t> ciddi karın patolojisini işaret eder.</a:t>
            </a:r>
          </a:p>
          <a:p>
            <a:r>
              <a:rPr lang="tr-TR" dirty="0" err="1"/>
              <a:t>Rebound</a:t>
            </a:r>
            <a:r>
              <a:rPr lang="tr-TR" dirty="0"/>
              <a:t> hassasiyet, defans ve </a:t>
            </a:r>
            <a:r>
              <a:rPr lang="tr-TR" dirty="0" err="1"/>
              <a:t>rijidite</a:t>
            </a:r>
            <a:r>
              <a:rPr lang="tr-TR" dirty="0"/>
              <a:t> cerrahi bir sebebi gösterir.</a:t>
            </a:r>
          </a:p>
          <a:p>
            <a:r>
              <a:rPr lang="tr-TR" dirty="0"/>
              <a:t>Ameliyat </a:t>
            </a:r>
            <a:r>
              <a:rPr lang="tr-TR" dirty="0" err="1"/>
              <a:t>skarları</a:t>
            </a:r>
            <a:r>
              <a:rPr lang="tr-TR" dirty="0"/>
              <a:t>, yapışıklıkları ve bağırsak tıkanıklıklarını destekler, anormal ağızlar </a:t>
            </a:r>
            <a:r>
              <a:rPr lang="tr-TR" dirty="0" err="1"/>
              <a:t>herni</a:t>
            </a:r>
            <a:r>
              <a:rPr lang="tr-TR" dirty="0"/>
              <a:t> yerleri olabilir.</a:t>
            </a:r>
          </a:p>
          <a:p>
            <a:r>
              <a:rPr lang="tr-TR" dirty="0" err="1"/>
              <a:t>Rektal</a:t>
            </a:r>
            <a:r>
              <a:rPr lang="tr-TR" dirty="0"/>
              <a:t> ve vajinal muayene, </a:t>
            </a:r>
            <a:r>
              <a:rPr lang="tr-TR" dirty="0" err="1"/>
              <a:t>pelvik</a:t>
            </a:r>
            <a:r>
              <a:rPr lang="tr-TR" dirty="0"/>
              <a:t> ya da </a:t>
            </a:r>
            <a:r>
              <a:rPr lang="tr-TR" dirty="0" err="1"/>
              <a:t>intraluminal</a:t>
            </a:r>
            <a:r>
              <a:rPr lang="tr-TR" dirty="0"/>
              <a:t> patolojiler hakkında bilgi verebilir.</a:t>
            </a:r>
          </a:p>
          <a:p>
            <a:endParaRPr lang="tr-TR" dirty="0"/>
          </a:p>
          <a:p>
            <a:endParaRPr lang="tr-TR" dirty="0"/>
          </a:p>
        </p:txBody>
      </p:sp>
    </p:spTree>
    <p:extLst>
      <p:ext uri="{BB962C8B-B14F-4D97-AF65-F5344CB8AC3E}">
        <p14:creationId xmlns:p14="http://schemas.microsoft.com/office/powerpoint/2010/main" val="404844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Ayırıcı Tanı</a:t>
            </a:r>
          </a:p>
        </p:txBody>
      </p:sp>
      <p:sp>
        <p:nvSpPr>
          <p:cNvPr id="3" name="İçerik Yer Tutucusu 2"/>
          <p:cNvSpPr>
            <a:spLocks noGrp="1"/>
          </p:cNvSpPr>
          <p:nvPr>
            <p:ph idx="1"/>
          </p:nvPr>
        </p:nvSpPr>
        <p:spPr/>
        <p:txBody>
          <a:bodyPr/>
          <a:lstStyle/>
          <a:p>
            <a:r>
              <a:rPr lang="tr-TR" b="1" dirty="0"/>
              <a:t>NONSPESİFİK KARIN AĞRISI VE İBS</a:t>
            </a:r>
          </a:p>
          <a:p>
            <a:r>
              <a:rPr lang="tr-TR" dirty="0"/>
              <a:t>Ağrı kolik şeklinde ya da sürekli olabilir ve yemekle artar.</a:t>
            </a:r>
          </a:p>
          <a:p>
            <a:r>
              <a:rPr lang="tr-TR" dirty="0"/>
              <a:t>Dışkılama ile geçen tekrarlayıcı karın ağrısı, dışkının kıvamında ve sıklığında değişme, karında şişkinlik ve aşırı mukus geçişi şeklinde uzun süreli bir öyküye sahiptir. Kilo kaybı, ateş, iştahsızlık, bulantı, barsak kanaması yoktur.</a:t>
            </a:r>
          </a:p>
          <a:p>
            <a:r>
              <a:rPr lang="tr-TR" dirty="0"/>
              <a:t>Fizik muayenede barsak sesleri artmış olabilir.</a:t>
            </a:r>
          </a:p>
          <a:p>
            <a:endParaRPr lang="tr-TR" b="1" dirty="0"/>
          </a:p>
        </p:txBody>
      </p:sp>
    </p:spTree>
    <p:extLst>
      <p:ext uri="{BB962C8B-B14F-4D97-AF65-F5344CB8AC3E}">
        <p14:creationId xmlns:p14="http://schemas.microsoft.com/office/powerpoint/2010/main" val="4176078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341120" y="1673352"/>
            <a:ext cx="9509760" cy="4343400"/>
          </a:xfrm>
        </p:spPr>
        <p:txBody>
          <a:bodyPr/>
          <a:lstStyle/>
          <a:p>
            <a:r>
              <a:rPr lang="tr-TR" b="1" dirty="0"/>
              <a:t>JİNEKOLOJİK HASTALIKLAR</a:t>
            </a:r>
          </a:p>
          <a:p>
            <a:r>
              <a:rPr lang="tr-TR" dirty="0"/>
              <a:t>. </a:t>
            </a:r>
            <a:r>
              <a:rPr lang="tr-TR" b="1" dirty="0" err="1"/>
              <a:t>Pelvik</a:t>
            </a:r>
            <a:r>
              <a:rPr lang="tr-TR" b="1" dirty="0"/>
              <a:t> </a:t>
            </a:r>
            <a:r>
              <a:rPr lang="tr-TR" b="1" dirty="0" err="1"/>
              <a:t>inflamatuar</a:t>
            </a:r>
            <a:r>
              <a:rPr lang="tr-TR" b="1" dirty="0"/>
              <a:t> hastalık </a:t>
            </a:r>
            <a:r>
              <a:rPr lang="tr-TR" dirty="0"/>
              <a:t>tablosunda ağrı </a:t>
            </a:r>
            <a:r>
              <a:rPr lang="tr-TR" dirty="0" err="1"/>
              <a:t>menstruel</a:t>
            </a:r>
            <a:r>
              <a:rPr lang="tr-TR" dirty="0"/>
              <a:t> </a:t>
            </a:r>
            <a:r>
              <a:rPr lang="tr-TR" dirty="0" err="1"/>
              <a:t>siklusun</a:t>
            </a:r>
            <a:r>
              <a:rPr lang="tr-TR" dirty="0"/>
              <a:t> başında ortaya çıkar ve </a:t>
            </a:r>
            <a:r>
              <a:rPr lang="tr-TR" dirty="0" err="1"/>
              <a:t>genital</a:t>
            </a:r>
            <a:r>
              <a:rPr lang="tr-TR" dirty="0"/>
              <a:t> akıntı ile birliktedir.</a:t>
            </a:r>
          </a:p>
          <a:p>
            <a:r>
              <a:rPr lang="tr-TR" dirty="0"/>
              <a:t> </a:t>
            </a:r>
            <a:r>
              <a:rPr lang="tr-TR" b="1" dirty="0" err="1"/>
              <a:t>Mittelschmertz</a:t>
            </a:r>
            <a:r>
              <a:rPr lang="tr-TR" b="1" dirty="0"/>
              <a:t> ağrısı </a:t>
            </a:r>
            <a:r>
              <a:rPr lang="tr-TR" dirty="0"/>
              <a:t>ise </a:t>
            </a:r>
            <a:r>
              <a:rPr lang="tr-TR" dirty="0" err="1"/>
              <a:t>menstruel</a:t>
            </a:r>
            <a:r>
              <a:rPr lang="tr-TR" dirty="0"/>
              <a:t> </a:t>
            </a:r>
            <a:r>
              <a:rPr lang="tr-TR" dirty="0" err="1"/>
              <a:t>siklusun</a:t>
            </a:r>
            <a:r>
              <a:rPr lang="tr-TR" dirty="0"/>
              <a:t> ortalarında </a:t>
            </a:r>
            <a:r>
              <a:rPr lang="tr-TR" dirty="0" err="1"/>
              <a:t>ovulasyona</a:t>
            </a:r>
            <a:r>
              <a:rPr lang="tr-TR" dirty="0"/>
              <a:t> denk gelen dönemde görülebilir. </a:t>
            </a:r>
          </a:p>
          <a:p>
            <a:r>
              <a:rPr lang="tr-TR" dirty="0"/>
              <a:t>Ayda bir sürekli olarak görülen karın ağrısı </a:t>
            </a:r>
            <a:r>
              <a:rPr lang="tr-TR" b="1" dirty="0" err="1"/>
              <a:t>endometriozis</a:t>
            </a:r>
            <a:r>
              <a:rPr lang="tr-TR" dirty="0" err="1"/>
              <a:t>e</a:t>
            </a:r>
            <a:r>
              <a:rPr lang="tr-TR" dirty="0"/>
              <a:t> veya benzer bir jinekolojik probleme bağlı olabilir.</a:t>
            </a:r>
          </a:p>
          <a:p>
            <a:r>
              <a:rPr lang="tr-TR" dirty="0"/>
              <a:t>Ani başlayan ve şiddetli ağrılarda </a:t>
            </a:r>
            <a:r>
              <a:rPr lang="tr-TR" b="1" dirty="0" err="1"/>
              <a:t>ektopik</a:t>
            </a:r>
            <a:r>
              <a:rPr lang="tr-TR" b="1" dirty="0"/>
              <a:t> gebelik </a:t>
            </a:r>
            <a:r>
              <a:rPr lang="tr-TR" b="1" dirty="0" err="1"/>
              <a:t>rüptürü</a:t>
            </a:r>
            <a:r>
              <a:rPr lang="tr-TR" b="1" dirty="0"/>
              <a:t>, </a:t>
            </a:r>
            <a:r>
              <a:rPr lang="tr-TR" b="1" dirty="0" err="1"/>
              <a:t>over</a:t>
            </a:r>
            <a:r>
              <a:rPr lang="tr-TR" b="1" dirty="0"/>
              <a:t> kist </a:t>
            </a:r>
            <a:r>
              <a:rPr lang="tr-TR" b="1" dirty="0" err="1"/>
              <a:t>rüptürü</a:t>
            </a:r>
            <a:r>
              <a:rPr lang="tr-TR" b="1" dirty="0"/>
              <a:t> </a:t>
            </a:r>
            <a:r>
              <a:rPr lang="tr-TR" dirty="0"/>
              <a:t>veya </a:t>
            </a:r>
            <a:r>
              <a:rPr lang="tr-TR" b="1" dirty="0" err="1"/>
              <a:t>over</a:t>
            </a:r>
            <a:r>
              <a:rPr lang="tr-TR" b="1" dirty="0"/>
              <a:t> </a:t>
            </a:r>
            <a:r>
              <a:rPr lang="tr-TR" b="1" dirty="0" err="1"/>
              <a:t>torsiyonu</a:t>
            </a:r>
            <a:r>
              <a:rPr lang="tr-TR" b="1" dirty="0"/>
              <a:t> </a:t>
            </a:r>
            <a:r>
              <a:rPr lang="tr-TR" dirty="0"/>
              <a:t>da göz ardı edilmemelidir.</a:t>
            </a:r>
          </a:p>
        </p:txBody>
      </p:sp>
    </p:spTree>
    <p:extLst>
      <p:ext uri="{BB962C8B-B14F-4D97-AF65-F5344CB8AC3E}">
        <p14:creationId xmlns:p14="http://schemas.microsoft.com/office/powerpoint/2010/main" val="251663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a:t>APANDİSİT</a:t>
            </a:r>
          </a:p>
          <a:p>
            <a:r>
              <a:rPr lang="tr-TR" dirty="0"/>
              <a:t>Vakaların yarısında bulantıyı takip eden iştahsızlık, göbek çevresinde ağrı, sağ alt kadrana yayılan ağrı  ve kusma görülür. </a:t>
            </a:r>
          </a:p>
          <a:p>
            <a:r>
              <a:rPr lang="tr-TR" dirty="0"/>
              <a:t>Gebelikte ağrının yeri </a:t>
            </a:r>
            <a:r>
              <a:rPr lang="tr-TR" dirty="0" err="1"/>
              <a:t>gestasyonel</a:t>
            </a:r>
            <a:r>
              <a:rPr lang="tr-TR" dirty="0"/>
              <a:t> yaşın artışına bağlı yukarı kayar. </a:t>
            </a:r>
          </a:p>
          <a:p>
            <a:r>
              <a:rPr lang="tr-TR" dirty="0" err="1"/>
              <a:t>Pelvik</a:t>
            </a:r>
            <a:r>
              <a:rPr lang="tr-TR" dirty="0"/>
              <a:t> apandisitte bağırsak alışkanlıklarında değişiklik, </a:t>
            </a:r>
            <a:r>
              <a:rPr lang="tr-TR" dirty="0" err="1"/>
              <a:t>hematüri</a:t>
            </a:r>
            <a:r>
              <a:rPr lang="tr-TR" dirty="0"/>
              <a:t> ve </a:t>
            </a:r>
            <a:r>
              <a:rPr lang="tr-TR" dirty="0" err="1"/>
              <a:t>piyüri</a:t>
            </a:r>
            <a:r>
              <a:rPr lang="tr-TR" dirty="0"/>
              <a:t> görülebilir. </a:t>
            </a:r>
          </a:p>
          <a:p>
            <a:r>
              <a:rPr lang="tr-TR" dirty="0"/>
              <a:t>Fizik muayenede defans, sağ alt kadran hassasiyeti, </a:t>
            </a:r>
            <a:r>
              <a:rPr lang="tr-TR" dirty="0" err="1"/>
              <a:t>rebound</a:t>
            </a:r>
            <a:r>
              <a:rPr lang="tr-TR" dirty="0"/>
              <a:t> hassasiyet, perküsyonda ağrı ve </a:t>
            </a:r>
            <a:r>
              <a:rPr lang="tr-TR" dirty="0" err="1"/>
              <a:t>rijidite</a:t>
            </a:r>
            <a:r>
              <a:rPr lang="tr-TR" dirty="0"/>
              <a:t> yardımcı bulgulardır.</a:t>
            </a:r>
          </a:p>
          <a:p>
            <a:r>
              <a:rPr lang="tr-TR" dirty="0"/>
              <a:t>Genel karın ağrısı, ateş ve taşikardi </a:t>
            </a:r>
            <a:r>
              <a:rPr lang="tr-TR" dirty="0" err="1"/>
              <a:t>perforasyonun</a:t>
            </a:r>
            <a:r>
              <a:rPr lang="tr-TR" dirty="0"/>
              <a:t> belirtisi olabilir.</a:t>
            </a:r>
          </a:p>
        </p:txBody>
      </p:sp>
    </p:spTree>
    <p:extLst>
      <p:ext uri="{BB962C8B-B14F-4D97-AF65-F5344CB8AC3E}">
        <p14:creationId xmlns:p14="http://schemas.microsoft.com/office/powerpoint/2010/main" val="2953712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a:t>KOLELİTİAZİS</a:t>
            </a:r>
          </a:p>
          <a:p>
            <a:r>
              <a:rPr lang="tr-TR" dirty="0"/>
              <a:t>Sırta veya sağ omuza yayılan, saatler içinde pik yapan ve tamamen geçen, tekrarlayan sağ üst kadran ve </a:t>
            </a:r>
            <a:r>
              <a:rPr lang="tr-TR" dirty="0" err="1"/>
              <a:t>epigastrik</a:t>
            </a:r>
            <a:r>
              <a:rPr lang="tr-TR" dirty="0"/>
              <a:t> ağrı </a:t>
            </a:r>
            <a:r>
              <a:rPr lang="tr-TR" dirty="0" err="1"/>
              <a:t>biliyer</a:t>
            </a:r>
            <a:r>
              <a:rPr lang="tr-TR" dirty="0"/>
              <a:t> kolik olduğuna işaret eder.</a:t>
            </a:r>
          </a:p>
          <a:p>
            <a:r>
              <a:rPr lang="tr-TR" dirty="0"/>
              <a:t>Ortak safra kanalındaki taş ateş, titreme ve ağrı ile ilişkili derinleşen sarılığa sebep olabilir.</a:t>
            </a:r>
          </a:p>
          <a:p>
            <a:r>
              <a:rPr lang="tr-TR" dirty="0"/>
              <a:t>Fizik muayenede derin </a:t>
            </a:r>
            <a:r>
              <a:rPr lang="tr-TR" dirty="0" err="1"/>
              <a:t>inspiryumda</a:t>
            </a:r>
            <a:r>
              <a:rPr lang="tr-TR" dirty="0"/>
              <a:t> sağ üst kadran hassasiyetinin kötüleşmesi ile karakterizedir (Murphy belirtisi).</a:t>
            </a:r>
          </a:p>
          <a:p>
            <a:endParaRPr lang="tr-TR" dirty="0"/>
          </a:p>
          <a:p>
            <a:endParaRPr lang="tr-TR" b="1" dirty="0"/>
          </a:p>
        </p:txBody>
      </p:sp>
    </p:spTree>
    <p:extLst>
      <p:ext uri="{BB962C8B-B14F-4D97-AF65-F5344CB8AC3E}">
        <p14:creationId xmlns:p14="http://schemas.microsoft.com/office/powerpoint/2010/main" val="3732964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PANKREATİT</a:t>
            </a:r>
          </a:p>
          <a:p>
            <a:r>
              <a:rPr lang="tr-TR" dirty="0"/>
              <a:t>Öne eğilme ile rahatlayan; safra taşları, yakın zamanda cerrahi veya girişimsel işlemlerle ilişkili veya aşırı alkol alınması ya da bırakılmasından sonra 1-3 gün içinde olan ağrı </a:t>
            </a:r>
            <a:r>
              <a:rPr lang="tr-TR" dirty="0" err="1"/>
              <a:t>pankreatiti</a:t>
            </a:r>
            <a:r>
              <a:rPr lang="tr-TR" dirty="0"/>
              <a:t> düşündürmelidir.</a:t>
            </a:r>
          </a:p>
          <a:p>
            <a:r>
              <a:rPr lang="tr-TR" dirty="0"/>
              <a:t>Bulantı, kusma, huzursuzluk, ajitasyon eşlik eder.</a:t>
            </a:r>
          </a:p>
          <a:p>
            <a:r>
              <a:rPr lang="tr-TR" dirty="0"/>
              <a:t>Kronik </a:t>
            </a:r>
            <a:r>
              <a:rPr lang="tr-TR" dirty="0" err="1"/>
              <a:t>pankreatit</a:t>
            </a:r>
            <a:r>
              <a:rPr lang="tr-TR" dirty="0"/>
              <a:t> ağrı, </a:t>
            </a:r>
            <a:r>
              <a:rPr lang="tr-TR" dirty="0" err="1"/>
              <a:t>malabsorbsiyon</a:t>
            </a:r>
            <a:r>
              <a:rPr lang="tr-TR" dirty="0"/>
              <a:t>, </a:t>
            </a:r>
            <a:r>
              <a:rPr lang="tr-TR" dirty="0" err="1"/>
              <a:t>steatore</a:t>
            </a:r>
            <a:r>
              <a:rPr lang="tr-TR" dirty="0"/>
              <a:t>, kilo kaybı ve </a:t>
            </a:r>
            <a:r>
              <a:rPr lang="tr-TR" dirty="0" err="1"/>
              <a:t>diayabetes</a:t>
            </a:r>
            <a:r>
              <a:rPr lang="tr-TR" dirty="0"/>
              <a:t> </a:t>
            </a:r>
            <a:r>
              <a:rPr lang="tr-TR" dirty="0" err="1"/>
              <a:t>mellitusa</a:t>
            </a:r>
            <a:r>
              <a:rPr lang="tr-TR" dirty="0"/>
              <a:t> neden olabilir.</a:t>
            </a:r>
          </a:p>
          <a:p>
            <a:r>
              <a:rPr lang="tr-TR" dirty="0"/>
              <a:t>Fizik muayenede </a:t>
            </a:r>
            <a:r>
              <a:rPr lang="tr-TR" dirty="0" err="1"/>
              <a:t>epigastrik</a:t>
            </a:r>
            <a:r>
              <a:rPr lang="tr-TR" dirty="0"/>
              <a:t> bölge ya da göbek çevresinde defans ve karında gerginlik vardır. </a:t>
            </a:r>
            <a:r>
              <a:rPr lang="tr-TR" dirty="0" err="1"/>
              <a:t>Hemorajik</a:t>
            </a:r>
            <a:r>
              <a:rPr lang="tr-TR" dirty="0"/>
              <a:t> </a:t>
            </a:r>
            <a:r>
              <a:rPr lang="tr-TR" dirty="0" err="1"/>
              <a:t>pankreatitlerde</a:t>
            </a:r>
            <a:r>
              <a:rPr lang="tr-TR" dirty="0"/>
              <a:t> şok, koma gelişebilir ve </a:t>
            </a:r>
            <a:r>
              <a:rPr lang="tr-TR" dirty="0" err="1"/>
              <a:t>retroperitoneal</a:t>
            </a:r>
            <a:r>
              <a:rPr lang="tr-TR" dirty="0"/>
              <a:t> kanama belirtileri ortaya çıkabilir (</a:t>
            </a:r>
            <a:r>
              <a:rPr lang="tr-TR" dirty="0" err="1"/>
              <a:t>Cullen</a:t>
            </a:r>
            <a:r>
              <a:rPr lang="tr-TR" dirty="0"/>
              <a:t> ve </a:t>
            </a:r>
            <a:r>
              <a:rPr lang="tr-TR" dirty="0" err="1"/>
              <a:t>Grey</a:t>
            </a:r>
            <a:r>
              <a:rPr lang="tr-TR" dirty="0"/>
              <a:t> </a:t>
            </a:r>
            <a:r>
              <a:rPr lang="tr-TR" dirty="0" err="1"/>
              <a:t>Turner</a:t>
            </a:r>
            <a:r>
              <a:rPr lang="tr-TR" dirty="0"/>
              <a:t> bulgusu).</a:t>
            </a:r>
          </a:p>
          <a:p>
            <a:endParaRPr lang="tr-TR" dirty="0"/>
          </a:p>
        </p:txBody>
      </p:sp>
    </p:spTree>
    <p:extLst>
      <p:ext uri="{BB962C8B-B14F-4D97-AF65-F5344CB8AC3E}">
        <p14:creationId xmlns:p14="http://schemas.microsoft.com/office/powerpoint/2010/main" val="2037422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a:t>DİVERTİKÜLER HASTALIK</a:t>
            </a:r>
            <a:endParaRPr lang="tr-TR" dirty="0"/>
          </a:p>
          <a:p>
            <a:r>
              <a:rPr lang="tr-TR" dirty="0"/>
              <a:t>Çoğu </a:t>
            </a:r>
            <a:r>
              <a:rPr lang="tr-TR" dirty="0" err="1"/>
              <a:t>divertikül</a:t>
            </a:r>
            <a:r>
              <a:rPr lang="tr-TR" dirty="0"/>
              <a:t> belirtisizdir.</a:t>
            </a:r>
          </a:p>
          <a:p>
            <a:r>
              <a:rPr lang="tr-TR" dirty="0" err="1"/>
              <a:t>Divertikülit</a:t>
            </a:r>
            <a:r>
              <a:rPr lang="tr-TR" dirty="0"/>
              <a:t> ani, </a:t>
            </a:r>
            <a:r>
              <a:rPr lang="tr-TR" dirty="0" err="1"/>
              <a:t>şidddetli</a:t>
            </a:r>
            <a:r>
              <a:rPr lang="tr-TR" dirty="0"/>
              <a:t> ve giderek kötüleşen sol alt karın ağrısı, ateş, iştahsızlık, bulantı, kusma ve kabızlığa neden olabilir.</a:t>
            </a:r>
          </a:p>
          <a:p>
            <a:r>
              <a:rPr lang="tr-TR" dirty="0"/>
              <a:t>Karında gerginlik ve </a:t>
            </a:r>
            <a:r>
              <a:rPr lang="tr-TR" dirty="0" err="1"/>
              <a:t>ileusla</a:t>
            </a:r>
            <a:r>
              <a:rPr lang="tr-TR" dirty="0"/>
              <a:t> sonuçlanabilir. Sol </a:t>
            </a:r>
            <a:r>
              <a:rPr lang="tr-TR" dirty="0" err="1"/>
              <a:t>iliak</a:t>
            </a:r>
            <a:r>
              <a:rPr lang="tr-TR" dirty="0"/>
              <a:t> çukurda </a:t>
            </a:r>
            <a:r>
              <a:rPr lang="tr-TR" dirty="0" err="1"/>
              <a:t>rebound</a:t>
            </a:r>
            <a:r>
              <a:rPr lang="tr-TR" dirty="0"/>
              <a:t> hassasiyet olabilir.</a:t>
            </a:r>
          </a:p>
          <a:p>
            <a:pPr marL="45720" indent="0">
              <a:buNone/>
            </a:pPr>
            <a:endParaRPr lang="tr-TR" dirty="0"/>
          </a:p>
        </p:txBody>
      </p:sp>
    </p:spTree>
    <p:extLst>
      <p:ext uri="{BB962C8B-B14F-4D97-AF65-F5344CB8AC3E}">
        <p14:creationId xmlns:p14="http://schemas.microsoft.com/office/powerpoint/2010/main" val="2317282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İSKEMİK BAĞIRSAK HASTALIĞI</a:t>
            </a:r>
          </a:p>
          <a:p>
            <a:r>
              <a:rPr lang="tr-TR" dirty="0"/>
              <a:t>Şiddetli, lokalize ya da yaygın karın ağrısı, karında açıklanamayan gerginlik veya bağırsak </a:t>
            </a:r>
            <a:r>
              <a:rPr lang="tr-TR" dirty="0" err="1"/>
              <a:t>infarktını</a:t>
            </a:r>
            <a:r>
              <a:rPr lang="tr-TR" dirty="0"/>
              <a:t> gösteren GİS kanama şeklinde ortaya çıkabilir.</a:t>
            </a:r>
          </a:p>
          <a:p>
            <a:r>
              <a:rPr lang="tr-TR" dirty="0"/>
              <a:t>Kronik </a:t>
            </a:r>
            <a:r>
              <a:rPr lang="tr-TR" dirty="0" err="1"/>
              <a:t>mezenterik</a:t>
            </a:r>
            <a:r>
              <a:rPr lang="tr-TR" dirty="0"/>
              <a:t> </a:t>
            </a:r>
            <a:r>
              <a:rPr lang="tr-TR" dirty="0" err="1"/>
              <a:t>iskemide</a:t>
            </a:r>
            <a:r>
              <a:rPr lang="tr-TR" dirty="0"/>
              <a:t> (</a:t>
            </a:r>
            <a:r>
              <a:rPr lang="tr-TR" dirty="0" err="1"/>
              <a:t>intestinal</a:t>
            </a:r>
            <a:r>
              <a:rPr lang="tr-TR" dirty="0"/>
              <a:t> </a:t>
            </a:r>
            <a:r>
              <a:rPr lang="tr-TR" dirty="0" err="1"/>
              <a:t>anjina</a:t>
            </a:r>
            <a:r>
              <a:rPr lang="tr-TR" dirty="0"/>
              <a:t>) yemeklerden sonra 1-3 saatte geçen, 10-15 </a:t>
            </a:r>
            <a:r>
              <a:rPr lang="tr-TR" dirty="0" err="1"/>
              <a:t>dk.da</a:t>
            </a:r>
            <a:r>
              <a:rPr lang="tr-TR" dirty="0"/>
              <a:t> bir tekrarlayan üst karın krampları olur. Şişkinlik, gaz, </a:t>
            </a:r>
            <a:r>
              <a:rPr lang="tr-TR" dirty="0" err="1"/>
              <a:t>epizodik</a:t>
            </a:r>
            <a:r>
              <a:rPr lang="tr-TR" dirty="0"/>
              <a:t> kusma, kabızlık veya ishal, kilo kaybı olabilir.  </a:t>
            </a:r>
          </a:p>
          <a:p>
            <a:r>
              <a:rPr lang="tr-TR" dirty="0" err="1"/>
              <a:t>İntestinal</a:t>
            </a:r>
            <a:r>
              <a:rPr lang="tr-TR" dirty="0"/>
              <a:t> </a:t>
            </a:r>
            <a:r>
              <a:rPr lang="tr-TR" dirty="0" err="1"/>
              <a:t>anjinası</a:t>
            </a:r>
            <a:r>
              <a:rPr lang="tr-TR" dirty="0"/>
              <a:t> olan hastaların yarısında üst karın bölgesinde </a:t>
            </a:r>
            <a:r>
              <a:rPr lang="tr-TR" dirty="0" err="1"/>
              <a:t>sistolik</a:t>
            </a:r>
            <a:r>
              <a:rPr lang="tr-TR" dirty="0"/>
              <a:t> yayılım sesi duyulur. </a:t>
            </a:r>
            <a:r>
              <a:rPr lang="tr-TR" dirty="0" err="1"/>
              <a:t>İskemik</a:t>
            </a:r>
            <a:r>
              <a:rPr lang="tr-TR" dirty="0"/>
              <a:t> kolitte sol </a:t>
            </a:r>
            <a:r>
              <a:rPr lang="tr-TR" dirty="0" err="1"/>
              <a:t>lomber</a:t>
            </a:r>
            <a:r>
              <a:rPr lang="tr-TR" dirty="0"/>
              <a:t> bölgede ve </a:t>
            </a:r>
            <a:r>
              <a:rPr lang="tr-TR" dirty="0" err="1"/>
              <a:t>iliak</a:t>
            </a:r>
            <a:r>
              <a:rPr lang="tr-TR" dirty="0"/>
              <a:t> çukurda hassasiyet ve defans görülebilir.</a:t>
            </a:r>
          </a:p>
          <a:p>
            <a:endParaRPr lang="tr-TR" b="1" dirty="0"/>
          </a:p>
        </p:txBody>
      </p:sp>
    </p:spTree>
    <p:extLst>
      <p:ext uri="{BB962C8B-B14F-4D97-AF65-F5344CB8AC3E}">
        <p14:creationId xmlns:p14="http://schemas.microsoft.com/office/powerpoint/2010/main" val="1595076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Öğrenim Hedefleri</a:t>
            </a:r>
          </a:p>
        </p:txBody>
      </p:sp>
      <p:sp>
        <p:nvSpPr>
          <p:cNvPr id="3" name="İçerik Yer Tutucusu 2"/>
          <p:cNvSpPr>
            <a:spLocks noGrp="1"/>
          </p:cNvSpPr>
          <p:nvPr>
            <p:ph idx="1"/>
          </p:nvPr>
        </p:nvSpPr>
        <p:spPr/>
        <p:txBody>
          <a:bodyPr/>
          <a:lstStyle/>
          <a:p>
            <a:r>
              <a:rPr lang="tr-TR" dirty="0"/>
              <a:t>Karın ağrısının tanımını yapabilmek</a:t>
            </a:r>
          </a:p>
          <a:p>
            <a:r>
              <a:rPr lang="tr-TR" dirty="0"/>
              <a:t>Akut ve kronik karın ağrısını belirleyebilmek</a:t>
            </a:r>
          </a:p>
          <a:p>
            <a:r>
              <a:rPr lang="tr-TR" dirty="0" err="1"/>
              <a:t>Anamnez</a:t>
            </a:r>
            <a:r>
              <a:rPr lang="tr-TR" dirty="0"/>
              <a:t> ve fizik muayene bulgularına göre ön tanı veya tanı koyabilmek</a:t>
            </a:r>
          </a:p>
          <a:p>
            <a:r>
              <a:rPr lang="tr-TR" dirty="0"/>
              <a:t>Kadranlara göre karın ağrısı etiyolojilerini sayabilmek</a:t>
            </a:r>
          </a:p>
          <a:p>
            <a:r>
              <a:rPr lang="tr-TR" dirty="0"/>
              <a:t>Tanıya yardımcı uygun tetkik yöntemlerini belirleyebilmek</a:t>
            </a:r>
          </a:p>
          <a:p>
            <a:r>
              <a:rPr lang="tr-TR" dirty="0"/>
              <a:t>Karın ağrılı hastada sevk kriterlerini sayabilmek</a:t>
            </a:r>
          </a:p>
        </p:txBody>
      </p:sp>
    </p:spTree>
    <p:extLst>
      <p:ext uri="{BB962C8B-B14F-4D97-AF65-F5344CB8AC3E}">
        <p14:creationId xmlns:p14="http://schemas.microsoft.com/office/powerpoint/2010/main" val="2833839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İNTESTİNAL OBSTRUKSİYON</a:t>
            </a:r>
          </a:p>
          <a:p>
            <a:r>
              <a:rPr lang="tr-TR" dirty="0"/>
              <a:t>Kolik ağrı, kusma, karında gerginlik ve kabızlığa neden olur.</a:t>
            </a:r>
          </a:p>
          <a:p>
            <a:r>
              <a:rPr lang="tr-TR" dirty="0"/>
              <a:t>Bağırsak sesleri artmıştır.</a:t>
            </a:r>
          </a:p>
          <a:p>
            <a:r>
              <a:rPr lang="tr-TR" dirty="0"/>
              <a:t>Defans ve </a:t>
            </a:r>
            <a:r>
              <a:rPr lang="tr-TR" dirty="0" err="1"/>
              <a:t>rijidite</a:t>
            </a:r>
            <a:r>
              <a:rPr lang="tr-TR" dirty="0"/>
              <a:t> </a:t>
            </a:r>
            <a:r>
              <a:rPr lang="tr-TR" dirty="0" err="1"/>
              <a:t>strangülasyonu</a:t>
            </a:r>
            <a:r>
              <a:rPr lang="tr-TR" dirty="0"/>
              <a:t> gösterir.</a:t>
            </a:r>
          </a:p>
          <a:p>
            <a:r>
              <a:rPr lang="tr-TR" dirty="0" err="1"/>
              <a:t>Herni</a:t>
            </a:r>
            <a:r>
              <a:rPr lang="tr-TR" dirty="0"/>
              <a:t> ağızları ve </a:t>
            </a:r>
            <a:r>
              <a:rPr lang="tr-TR" dirty="0" err="1"/>
              <a:t>skarlar</a:t>
            </a:r>
            <a:r>
              <a:rPr lang="tr-TR" dirty="0"/>
              <a:t> </a:t>
            </a:r>
            <a:r>
              <a:rPr lang="tr-TR" dirty="0" err="1"/>
              <a:t>palpe</a:t>
            </a:r>
            <a:r>
              <a:rPr lang="tr-TR" dirty="0"/>
              <a:t> edilmelidir.</a:t>
            </a:r>
          </a:p>
        </p:txBody>
      </p:sp>
    </p:spTree>
    <p:extLst>
      <p:ext uri="{BB962C8B-B14F-4D97-AF65-F5344CB8AC3E}">
        <p14:creationId xmlns:p14="http://schemas.microsoft.com/office/powerpoint/2010/main" val="322680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KRONİK KARIN AĞRISI</a:t>
            </a:r>
          </a:p>
          <a:p>
            <a:r>
              <a:rPr lang="tr-TR" dirty="0"/>
              <a:t>3-6 aydır süren ve hastaların günlük yaşam aktivitelerini etkileyen ağrıdır.</a:t>
            </a:r>
          </a:p>
          <a:p>
            <a:r>
              <a:rPr lang="tr-TR" dirty="0"/>
              <a:t>Değerlendirmede </a:t>
            </a:r>
            <a:r>
              <a:rPr lang="tr-TR" dirty="0" err="1"/>
              <a:t>gastrointestinal</a:t>
            </a:r>
            <a:r>
              <a:rPr lang="tr-TR" dirty="0"/>
              <a:t> sebeplerin ve patolojilerin dışlanması gerekir.</a:t>
            </a:r>
          </a:p>
          <a:p>
            <a:r>
              <a:rPr lang="tr-TR" dirty="0"/>
              <a:t>En iyi tedavi ağrının kabul edilmesi, altta yatan ciddi bir bozukluk ihtimalinin olmadığı hakkında hastaya güven verilmesidir.</a:t>
            </a:r>
          </a:p>
          <a:p>
            <a:endParaRPr lang="tr-TR" dirty="0"/>
          </a:p>
        </p:txBody>
      </p:sp>
    </p:spTree>
    <p:extLst>
      <p:ext uri="{BB962C8B-B14F-4D97-AF65-F5344CB8AC3E}">
        <p14:creationId xmlns:p14="http://schemas.microsoft.com/office/powerpoint/2010/main" val="308963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KARIN DUVARI AĞRISI</a:t>
            </a:r>
          </a:p>
          <a:p>
            <a:r>
              <a:rPr lang="tr-TR" dirty="0"/>
              <a:t>Gençlerde travmaya , aşırı yüklenmeye veya </a:t>
            </a:r>
            <a:r>
              <a:rPr lang="tr-TR" dirty="0" err="1"/>
              <a:t>epigastrik</a:t>
            </a:r>
            <a:r>
              <a:rPr lang="tr-TR" dirty="0"/>
              <a:t> ya da </a:t>
            </a:r>
            <a:r>
              <a:rPr lang="tr-TR" dirty="0" err="1"/>
              <a:t>insizyonel</a:t>
            </a:r>
            <a:r>
              <a:rPr lang="tr-TR" dirty="0"/>
              <a:t> </a:t>
            </a:r>
            <a:r>
              <a:rPr lang="tr-TR" dirty="0" err="1"/>
              <a:t>hernilere</a:t>
            </a:r>
            <a:r>
              <a:rPr lang="tr-TR" dirty="0"/>
              <a:t> </a:t>
            </a:r>
            <a:r>
              <a:rPr lang="tr-TR" dirty="0" err="1"/>
              <a:t>sekonder</a:t>
            </a:r>
            <a:r>
              <a:rPr lang="tr-TR" dirty="0"/>
              <a:t> ortaya çıkar.</a:t>
            </a:r>
          </a:p>
          <a:p>
            <a:r>
              <a:rPr lang="tr-TR" dirty="0"/>
              <a:t>Yaşlılarda </a:t>
            </a:r>
            <a:r>
              <a:rPr lang="tr-TR" dirty="0" err="1"/>
              <a:t>herpes</a:t>
            </a:r>
            <a:r>
              <a:rPr lang="tr-TR" dirty="0"/>
              <a:t> </a:t>
            </a:r>
            <a:r>
              <a:rPr lang="tr-TR" dirty="0" err="1"/>
              <a:t>zoster</a:t>
            </a:r>
            <a:r>
              <a:rPr lang="tr-TR" dirty="0"/>
              <a:t> ve </a:t>
            </a:r>
            <a:r>
              <a:rPr lang="tr-TR" dirty="0" err="1"/>
              <a:t>postherpetik</a:t>
            </a:r>
            <a:r>
              <a:rPr lang="tr-TR" dirty="0"/>
              <a:t> nevralji ya da yumuşak doku tümörlerine </a:t>
            </a:r>
            <a:r>
              <a:rPr lang="tr-TR" dirty="0" err="1"/>
              <a:t>sekonder</a:t>
            </a:r>
            <a:r>
              <a:rPr lang="tr-TR" dirty="0"/>
              <a:t> olabilir.</a:t>
            </a:r>
          </a:p>
        </p:txBody>
      </p:sp>
    </p:spTree>
    <p:extLst>
      <p:ext uri="{BB962C8B-B14F-4D97-AF65-F5344CB8AC3E}">
        <p14:creationId xmlns:p14="http://schemas.microsoft.com/office/powerpoint/2010/main" val="550897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Laboratuvar Testleri</a:t>
            </a:r>
          </a:p>
        </p:txBody>
      </p:sp>
      <p:sp>
        <p:nvSpPr>
          <p:cNvPr id="3" name="İçerik Yer Tutucusu 2"/>
          <p:cNvSpPr>
            <a:spLocks noGrp="1"/>
          </p:cNvSpPr>
          <p:nvPr>
            <p:ph idx="1"/>
          </p:nvPr>
        </p:nvSpPr>
        <p:spPr/>
        <p:txBody>
          <a:bodyPr/>
          <a:lstStyle/>
          <a:p>
            <a:r>
              <a:rPr lang="tr-TR" dirty="0"/>
              <a:t>Karın ağrısında başlangıçta ;</a:t>
            </a:r>
          </a:p>
          <a:p>
            <a:r>
              <a:rPr lang="tr-TR" dirty="0"/>
              <a:t>Tam kan sayımı,</a:t>
            </a:r>
          </a:p>
          <a:p>
            <a:r>
              <a:rPr lang="tr-TR" dirty="0"/>
              <a:t>Elektrolitler, serum </a:t>
            </a:r>
            <a:r>
              <a:rPr lang="tr-TR" dirty="0" err="1"/>
              <a:t>glukozu</a:t>
            </a:r>
            <a:r>
              <a:rPr lang="tr-TR" dirty="0"/>
              <a:t>, karaciğer ve böbrek fonksiyon testleri, amilaz ve </a:t>
            </a:r>
            <a:r>
              <a:rPr lang="tr-TR" dirty="0" err="1"/>
              <a:t>lipaz</a:t>
            </a:r>
            <a:r>
              <a:rPr lang="tr-TR" dirty="0"/>
              <a:t>,</a:t>
            </a:r>
          </a:p>
          <a:p>
            <a:r>
              <a:rPr lang="tr-TR" dirty="0"/>
              <a:t>İdrar analizi,</a:t>
            </a:r>
          </a:p>
          <a:p>
            <a:r>
              <a:rPr lang="tr-TR" dirty="0" err="1"/>
              <a:t>Antikoagülan</a:t>
            </a:r>
            <a:r>
              <a:rPr lang="tr-TR" dirty="0"/>
              <a:t> kullanım öyküsüne göre </a:t>
            </a:r>
            <a:r>
              <a:rPr lang="tr-TR" dirty="0" err="1"/>
              <a:t>koagülasyon</a:t>
            </a:r>
            <a:r>
              <a:rPr lang="tr-TR" dirty="0"/>
              <a:t> testleri,</a:t>
            </a:r>
          </a:p>
          <a:p>
            <a:r>
              <a:rPr lang="tr-TR" dirty="0"/>
              <a:t>Doğurganlık çağındaki kadınlarda gebelik testi istenmeli.</a:t>
            </a:r>
          </a:p>
        </p:txBody>
      </p:sp>
    </p:spTree>
    <p:extLst>
      <p:ext uri="{BB962C8B-B14F-4D97-AF65-F5344CB8AC3E}">
        <p14:creationId xmlns:p14="http://schemas.microsoft.com/office/powerpoint/2010/main" val="103927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341120" y="1739339"/>
            <a:ext cx="9509760" cy="4343400"/>
          </a:xfrm>
        </p:spPr>
        <p:txBody>
          <a:bodyPr/>
          <a:lstStyle/>
          <a:p>
            <a:r>
              <a:rPr lang="tr-TR" dirty="0"/>
              <a:t>Anemi </a:t>
            </a:r>
            <a:r>
              <a:rPr lang="tr-TR" dirty="0" err="1"/>
              <a:t>peptik</a:t>
            </a:r>
            <a:r>
              <a:rPr lang="tr-TR" dirty="0"/>
              <a:t> ülser kanaması, anevrizma </a:t>
            </a:r>
            <a:r>
              <a:rPr lang="tr-TR" dirty="0" err="1"/>
              <a:t>rüptürü</a:t>
            </a:r>
            <a:r>
              <a:rPr lang="tr-TR" dirty="0"/>
              <a:t>, İBH ve </a:t>
            </a:r>
            <a:r>
              <a:rPr lang="tr-TR" dirty="0" err="1"/>
              <a:t>malignitelerde</a:t>
            </a:r>
            <a:r>
              <a:rPr lang="tr-TR" dirty="0"/>
              <a:t>,</a:t>
            </a:r>
          </a:p>
          <a:p>
            <a:r>
              <a:rPr lang="tr-TR" dirty="0" err="1"/>
              <a:t>Trombositopeni</a:t>
            </a:r>
            <a:r>
              <a:rPr lang="tr-TR" dirty="0"/>
              <a:t> HSP de,</a:t>
            </a:r>
          </a:p>
          <a:p>
            <a:r>
              <a:rPr lang="tr-TR" dirty="0" err="1"/>
              <a:t>Lökositoz</a:t>
            </a:r>
            <a:r>
              <a:rPr lang="tr-TR" dirty="0"/>
              <a:t> apandisit, </a:t>
            </a:r>
            <a:r>
              <a:rPr lang="tr-TR" dirty="0" err="1"/>
              <a:t>kolesistit</a:t>
            </a:r>
            <a:r>
              <a:rPr lang="tr-TR" dirty="0"/>
              <a:t>, </a:t>
            </a:r>
            <a:r>
              <a:rPr lang="tr-TR" dirty="0" err="1"/>
              <a:t>divertikülit</a:t>
            </a:r>
            <a:r>
              <a:rPr lang="tr-TR" dirty="0"/>
              <a:t> ve bağırsak </a:t>
            </a:r>
            <a:r>
              <a:rPr lang="tr-TR" dirty="0" err="1"/>
              <a:t>iskemisinde</a:t>
            </a:r>
            <a:r>
              <a:rPr lang="tr-TR" dirty="0"/>
              <a:t>,</a:t>
            </a:r>
          </a:p>
          <a:p>
            <a:r>
              <a:rPr lang="tr-TR" dirty="0" err="1"/>
              <a:t>Hipoklasemi</a:t>
            </a:r>
            <a:r>
              <a:rPr lang="tr-TR" dirty="0"/>
              <a:t>, serum amilaz ve </a:t>
            </a:r>
            <a:r>
              <a:rPr lang="tr-TR" dirty="0" err="1"/>
              <a:t>lipaz</a:t>
            </a:r>
            <a:r>
              <a:rPr lang="tr-TR" dirty="0"/>
              <a:t> yüksekliği </a:t>
            </a:r>
            <a:r>
              <a:rPr lang="tr-TR" dirty="0" err="1"/>
              <a:t>pankreatitte</a:t>
            </a:r>
            <a:r>
              <a:rPr lang="tr-TR" dirty="0"/>
              <a:t>,</a:t>
            </a:r>
          </a:p>
          <a:p>
            <a:r>
              <a:rPr lang="tr-TR" dirty="0" err="1"/>
              <a:t>Metabolik</a:t>
            </a:r>
            <a:r>
              <a:rPr lang="tr-TR" dirty="0"/>
              <a:t> </a:t>
            </a:r>
            <a:r>
              <a:rPr lang="tr-TR" dirty="0" err="1"/>
              <a:t>asidoz</a:t>
            </a:r>
            <a:r>
              <a:rPr lang="tr-TR" dirty="0"/>
              <a:t>, serum ve periton sıvısında amilaz, ALP ve inorganik fosfat yükselmesi </a:t>
            </a:r>
            <a:r>
              <a:rPr lang="tr-TR" dirty="0" err="1"/>
              <a:t>mezenter</a:t>
            </a:r>
            <a:r>
              <a:rPr lang="tr-TR" dirty="0"/>
              <a:t> </a:t>
            </a:r>
            <a:r>
              <a:rPr lang="tr-TR" dirty="0" err="1"/>
              <a:t>iskemide</a:t>
            </a:r>
            <a:r>
              <a:rPr lang="tr-TR" dirty="0"/>
              <a:t>,</a:t>
            </a:r>
          </a:p>
          <a:p>
            <a:r>
              <a:rPr lang="tr-TR" dirty="0" err="1"/>
              <a:t>Crp</a:t>
            </a:r>
            <a:r>
              <a:rPr lang="tr-TR" dirty="0"/>
              <a:t> yüksekliği apandisitte görülebilir.</a:t>
            </a:r>
          </a:p>
        </p:txBody>
      </p:sp>
    </p:spTree>
    <p:extLst>
      <p:ext uri="{BB962C8B-B14F-4D97-AF65-F5344CB8AC3E}">
        <p14:creationId xmlns:p14="http://schemas.microsoft.com/office/powerpoint/2010/main" val="1615754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Radyolojik Testler </a:t>
            </a:r>
          </a:p>
        </p:txBody>
      </p:sp>
      <p:sp>
        <p:nvSpPr>
          <p:cNvPr id="3" name="İçerik Yer Tutucusu 2"/>
          <p:cNvSpPr>
            <a:spLocks noGrp="1"/>
          </p:cNvSpPr>
          <p:nvPr>
            <p:ph idx="1"/>
          </p:nvPr>
        </p:nvSpPr>
        <p:spPr/>
        <p:txBody>
          <a:bodyPr>
            <a:normAutofit/>
          </a:bodyPr>
          <a:lstStyle/>
          <a:p>
            <a:r>
              <a:rPr lang="tr-TR" b="1" dirty="0"/>
              <a:t>Elektrokardiyografi (EKG) ve Ön arka Direkt Akciğer </a:t>
            </a:r>
            <a:r>
              <a:rPr lang="tr-TR" b="1" dirty="0" err="1"/>
              <a:t>Grafisi</a:t>
            </a:r>
            <a:r>
              <a:rPr lang="tr-TR" b="1" dirty="0"/>
              <a:t> (PA. AC. </a:t>
            </a:r>
            <a:r>
              <a:rPr lang="tr-TR" b="1" dirty="0" err="1"/>
              <a:t>Grafisi</a:t>
            </a:r>
            <a:r>
              <a:rPr lang="tr-TR" b="1" dirty="0"/>
              <a:t>), </a:t>
            </a:r>
            <a:r>
              <a:rPr lang="tr-TR" dirty="0" err="1"/>
              <a:t>miyokard</a:t>
            </a:r>
            <a:r>
              <a:rPr lang="tr-TR" dirty="0"/>
              <a:t> enfarktüsü, </a:t>
            </a:r>
            <a:r>
              <a:rPr lang="tr-TR" dirty="0" err="1"/>
              <a:t>perikardiyal</a:t>
            </a:r>
            <a:r>
              <a:rPr lang="tr-TR" dirty="0"/>
              <a:t> </a:t>
            </a:r>
            <a:r>
              <a:rPr lang="tr-TR" dirty="0" err="1"/>
              <a:t>tamponad</a:t>
            </a:r>
            <a:r>
              <a:rPr lang="tr-TR" dirty="0"/>
              <a:t>, </a:t>
            </a:r>
            <a:r>
              <a:rPr lang="tr-TR" dirty="0" err="1"/>
              <a:t>perikardit</a:t>
            </a:r>
            <a:r>
              <a:rPr lang="tr-TR" dirty="0"/>
              <a:t>, alt lob </a:t>
            </a:r>
            <a:r>
              <a:rPr lang="tr-TR" dirty="0" err="1"/>
              <a:t>pnömonileri</a:t>
            </a:r>
            <a:r>
              <a:rPr lang="tr-TR" dirty="0"/>
              <a:t> ve benzeri </a:t>
            </a:r>
            <a:r>
              <a:rPr lang="tr-TR" dirty="0" err="1"/>
              <a:t>intratorasik</a:t>
            </a:r>
            <a:r>
              <a:rPr lang="tr-TR" dirty="0"/>
              <a:t>  patolojileri dışlayabilmek, diyafram patolojilerini ve diyafram altı serbest hava varlığını değerlendirebilmek için mutlaka kullanılmalıdır.</a:t>
            </a:r>
            <a:endParaRPr lang="tr-TR" dirty="0"/>
          </a:p>
          <a:p>
            <a:r>
              <a:rPr lang="tr-TR" b="1" dirty="0"/>
              <a:t>Karın </a:t>
            </a:r>
            <a:r>
              <a:rPr lang="tr-TR" b="1" dirty="0" err="1"/>
              <a:t>grafileri</a:t>
            </a:r>
            <a:r>
              <a:rPr lang="tr-TR" dirty="0"/>
              <a:t>, </a:t>
            </a:r>
            <a:r>
              <a:rPr lang="tr-TR" dirty="0" err="1"/>
              <a:t>perforasyonla</a:t>
            </a:r>
            <a:r>
              <a:rPr lang="tr-TR" dirty="0"/>
              <a:t> ilişkili </a:t>
            </a:r>
            <a:r>
              <a:rPr lang="tr-TR" dirty="0" err="1"/>
              <a:t>subdiayfragmatik</a:t>
            </a:r>
            <a:r>
              <a:rPr lang="tr-TR" dirty="0"/>
              <a:t> ya da </a:t>
            </a:r>
            <a:r>
              <a:rPr lang="tr-TR" dirty="0" err="1"/>
              <a:t>retroperitoneal</a:t>
            </a:r>
            <a:r>
              <a:rPr lang="tr-TR" dirty="0"/>
              <a:t> gaz, bağırsak tıkanmasının özellikleri (gerilmiş bağırsak </a:t>
            </a:r>
            <a:r>
              <a:rPr lang="tr-TR" dirty="0" err="1"/>
              <a:t>ansları</a:t>
            </a:r>
            <a:r>
              <a:rPr lang="tr-TR" dirty="0"/>
              <a:t>, hava sıvı seviyeleri), </a:t>
            </a:r>
            <a:r>
              <a:rPr lang="tr-TR" dirty="0" err="1"/>
              <a:t>biliyer</a:t>
            </a:r>
            <a:r>
              <a:rPr lang="tr-TR" dirty="0"/>
              <a:t> sistemde kalsiyum depozitleri, böbrek ve </a:t>
            </a:r>
            <a:r>
              <a:rPr lang="tr-TR" dirty="0" err="1"/>
              <a:t>üreter</a:t>
            </a:r>
            <a:r>
              <a:rPr lang="tr-TR" dirty="0"/>
              <a:t> taşları, yabancı cisim ve </a:t>
            </a:r>
            <a:r>
              <a:rPr lang="tr-TR" dirty="0" err="1"/>
              <a:t>pnömotozu</a:t>
            </a:r>
            <a:r>
              <a:rPr lang="tr-TR" dirty="0"/>
              <a:t> göstermede yardımcıdır.</a:t>
            </a:r>
          </a:p>
          <a:p>
            <a:r>
              <a:rPr lang="tr-TR" b="1" dirty="0"/>
              <a:t>Ultrason</a:t>
            </a:r>
            <a:r>
              <a:rPr lang="tr-TR" dirty="0"/>
              <a:t> </a:t>
            </a:r>
            <a:r>
              <a:rPr lang="tr-TR" dirty="0" err="1"/>
              <a:t>biliyer</a:t>
            </a:r>
            <a:r>
              <a:rPr lang="tr-TR" dirty="0"/>
              <a:t> sistem patolojilerini saptamada yüksek duyarlılığa sahiptir. </a:t>
            </a:r>
            <a:r>
              <a:rPr lang="tr-TR" dirty="0" err="1"/>
              <a:t>Pankreatit</a:t>
            </a:r>
            <a:r>
              <a:rPr lang="tr-TR" dirty="0"/>
              <a:t>, </a:t>
            </a:r>
            <a:r>
              <a:rPr lang="tr-TR" dirty="0" err="1"/>
              <a:t>psödokistler</a:t>
            </a:r>
            <a:r>
              <a:rPr lang="tr-TR" dirty="0"/>
              <a:t> ve tümörler, asit, </a:t>
            </a:r>
            <a:r>
              <a:rPr lang="tr-TR" dirty="0" err="1"/>
              <a:t>kr</a:t>
            </a:r>
            <a:r>
              <a:rPr lang="tr-TR" dirty="0"/>
              <a:t>. karaciğer hastalığı, böbrek ve adrenal patolojiler, jinekolojik anormallikler ve akut apandisiti de saptayabilir.</a:t>
            </a:r>
          </a:p>
        </p:txBody>
      </p:sp>
    </p:spTree>
    <p:extLst>
      <p:ext uri="{BB962C8B-B14F-4D97-AF65-F5344CB8AC3E}">
        <p14:creationId xmlns:p14="http://schemas.microsoft.com/office/powerpoint/2010/main" val="1712357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5" name="İçerik Yer Tutucusu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826028" y="1673225"/>
            <a:ext cx="3602820" cy="4343400"/>
          </a:xfrm>
        </p:spPr>
      </p:pic>
      <p:pic>
        <p:nvPicPr>
          <p:cNvPr id="7" name="İçerik Yer Tutucusu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17522" y="1662754"/>
            <a:ext cx="3921726" cy="4333507"/>
          </a:xfrm>
        </p:spPr>
      </p:pic>
    </p:spTree>
    <p:extLst>
      <p:ext uri="{BB962C8B-B14F-4D97-AF65-F5344CB8AC3E}">
        <p14:creationId xmlns:p14="http://schemas.microsoft.com/office/powerpoint/2010/main" val="191676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5" name="İçerik Yer Tutucusu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828637" y="1673225"/>
            <a:ext cx="3597602" cy="4343400"/>
          </a:xfrm>
        </p:spPr>
      </p:pic>
      <p:pic>
        <p:nvPicPr>
          <p:cNvPr id="8" name="İçerik Yer Tutucusu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17521" y="1673226"/>
            <a:ext cx="3894082" cy="4343400"/>
          </a:xfrm>
        </p:spPr>
      </p:pic>
    </p:spTree>
    <p:extLst>
      <p:ext uri="{BB962C8B-B14F-4D97-AF65-F5344CB8AC3E}">
        <p14:creationId xmlns:p14="http://schemas.microsoft.com/office/powerpoint/2010/main" val="135484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sz="3200" dirty="0"/>
          </a:p>
        </p:txBody>
      </p:sp>
      <p:sp>
        <p:nvSpPr>
          <p:cNvPr id="3" name="İçerik Yer Tutucusu 2"/>
          <p:cNvSpPr>
            <a:spLocks noGrp="1"/>
          </p:cNvSpPr>
          <p:nvPr>
            <p:ph idx="1"/>
          </p:nvPr>
        </p:nvSpPr>
        <p:spPr/>
        <p:txBody>
          <a:bodyPr/>
          <a:lstStyle/>
          <a:p>
            <a:endParaRPr lang="tr-TR" b="1" dirty="0"/>
          </a:p>
          <a:p>
            <a:r>
              <a:rPr lang="tr-TR" b="1" dirty="0"/>
              <a:t>Bilgisayarlı tomografi </a:t>
            </a:r>
            <a:r>
              <a:rPr lang="tr-TR" dirty="0"/>
              <a:t>akut karın ağrılı hastaları değerlendirmede en duyarlı tetkiktir. Düz </a:t>
            </a:r>
            <a:r>
              <a:rPr lang="tr-TR" dirty="0" err="1"/>
              <a:t>grafiye</a:t>
            </a:r>
            <a:r>
              <a:rPr lang="tr-TR" dirty="0"/>
              <a:t> göre daha küçük miktarda serbest hava miktarını saptar.</a:t>
            </a:r>
          </a:p>
          <a:p>
            <a:r>
              <a:rPr lang="tr-TR" b="1" dirty="0" err="1"/>
              <a:t>Radyonüklid</a:t>
            </a:r>
            <a:r>
              <a:rPr lang="tr-TR" b="1" dirty="0"/>
              <a:t> tarama</a:t>
            </a:r>
            <a:r>
              <a:rPr lang="tr-TR" dirty="0"/>
              <a:t> </a:t>
            </a:r>
            <a:r>
              <a:rPr lang="tr-TR" dirty="0" err="1"/>
              <a:t>nonvizualize</a:t>
            </a:r>
            <a:r>
              <a:rPr lang="tr-TR" dirty="0"/>
              <a:t> safra kesesinin görüntülemesinde,</a:t>
            </a:r>
            <a:r>
              <a:rPr lang="tr-TR" b="1" dirty="0"/>
              <a:t> </a:t>
            </a:r>
            <a:r>
              <a:rPr lang="tr-TR" dirty="0"/>
              <a:t>akut </a:t>
            </a:r>
            <a:r>
              <a:rPr lang="tr-TR" dirty="0" err="1"/>
              <a:t>koesistit</a:t>
            </a:r>
            <a:r>
              <a:rPr lang="tr-TR" dirty="0"/>
              <a:t>, </a:t>
            </a:r>
            <a:r>
              <a:rPr lang="tr-TR" dirty="0" err="1"/>
              <a:t>Meckel</a:t>
            </a:r>
            <a:r>
              <a:rPr lang="tr-TR" dirty="0"/>
              <a:t> </a:t>
            </a:r>
            <a:r>
              <a:rPr lang="tr-TR" dirty="0" err="1"/>
              <a:t>divertikülü</a:t>
            </a:r>
            <a:r>
              <a:rPr lang="tr-TR" dirty="0"/>
              <a:t> tanısında yardımcıdır.</a:t>
            </a:r>
          </a:p>
          <a:p>
            <a:r>
              <a:rPr lang="tr-TR" b="1" dirty="0"/>
              <a:t>MR </a:t>
            </a:r>
            <a:r>
              <a:rPr lang="tr-TR" b="1" dirty="0" err="1"/>
              <a:t>anjiografi</a:t>
            </a:r>
            <a:r>
              <a:rPr lang="tr-TR" b="1" dirty="0"/>
              <a:t> </a:t>
            </a:r>
            <a:r>
              <a:rPr lang="tr-TR" dirty="0" err="1"/>
              <a:t>superior</a:t>
            </a:r>
            <a:r>
              <a:rPr lang="tr-TR" dirty="0"/>
              <a:t> </a:t>
            </a:r>
            <a:r>
              <a:rPr lang="tr-TR" dirty="0" err="1"/>
              <a:t>mezenter</a:t>
            </a:r>
            <a:r>
              <a:rPr lang="tr-TR" dirty="0"/>
              <a:t> arter ve karın boşluğundaki kısmının daralma veya </a:t>
            </a:r>
            <a:r>
              <a:rPr lang="tr-TR" dirty="0" err="1"/>
              <a:t>oklüzyonunu</a:t>
            </a:r>
            <a:r>
              <a:rPr lang="tr-TR" dirty="0"/>
              <a:t> saptar.</a:t>
            </a:r>
          </a:p>
        </p:txBody>
      </p:sp>
    </p:spTree>
    <p:extLst>
      <p:ext uri="{BB962C8B-B14F-4D97-AF65-F5344CB8AC3E}">
        <p14:creationId xmlns:p14="http://schemas.microsoft.com/office/powerpoint/2010/main" val="4189809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r>
              <a:rPr lang="tr-TR" b="1" dirty="0"/>
              <a:t>Baryum </a:t>
            </a:r>
            <a:r>
              <a:rPr lang="tr-TR" b="1" dirty="0" err="1"/>
              <a:t>enema</a:t>
            </a:r>
            <a:r>
              <a:rPr lang="tr-TR" b="1" dirty="0"/>
              <a:t> ve </a:t>
            </a:r>
            <a:r>
              <a:rPr lang="tr-TR" b="1" dirty="0" err="1"/>
              <a:t>kolonoskopi</a:t>
            </a:r>
            <a:r>
              <a:rPr lang="tr-TR" b="1" dirty="0"/>
              <a:t> </a:t>
            </a:r>
            <a:r>
              <a:rPr lang="tr-TR" dirty="0"/>
              <a:t>İBH ve </a:t>
            </a:r>
            <a:r>
              <a:rPr lang="tr-TR" dirty="0" err="1"/>
              <a:t>iskemik</a:t>
            </a:r>
            <a:r>
              <a:rPr lang="tr-TR" dirty="0"/>
              <a:t> kolit, </a:t>
            </a:r>
            <a:r>
              <a:rPr lang="tr-TR" dirty="0" err="1"/>
              <a:t>ülserasyonlar</a:t>
            </a:r>
            <a:r>
              <a:rPr lang="tr-TR" dirty="0"/>
              <a:t>, kalınlaşmış bağırsak, </a:t>
            </a:r>
            <a:r>
              <a:rPr lang="tr-TR" dirty="0" err="1"/>
              <a:t>psödopolipler</a:t>
            </a:r>
            <a:r>
              <a:rPr lang="tr-TR" dirty="0"/>
              <a:t> ve </a:t>
            </a:r>
            <a:r>
              <a:rPr lang="tr-TR" dirty="0" err="1"/>
              <a:t>striktürlerde</a:t>
            </a:r>
            <a:r>
              <a:rPr lang="tr-TR" dirty="0"/>
              <a:t> tanı koydurucudur.</a:t>
            </a:r>
          </a:p>
          <a:p>
            <a:r>
              <a:rPr lang="tr-TR" b="1" dirty="0"/>
              <a:t>Endoskopik </a:t>
            </a:r>
            <a:r>
              <a:rPr lang="tr-TR" b="1" dirty="0" err="1"/>
              <a:t>retrograd</a:t>
            </a:r>
            <a:r>
              <a:rPr lang="tr-TR" b="1" dirty="0"/>
              <a:t> </a:t>
            </a:r>
            <a:r>
              <a:rPr lang="tr-TR" b="1" dirty="0" err="1"/>
              <a:t>kolanjiopankreatogram</a:t>
            </a:r>
            <a:r>
              <a:rPr lang="tr-TR" b="1" dirty="0"/>
              <a:t> (ERCP) </a:t>
            </a:r>
            <a:r>
              <a:rPr lang="tr-TR" dirty="0"/>
              <a:t>kronik </a:t>
            </a:r>
            <a:r>
              <a:rPr lang="tr-TR" dirty="0" err="1"/>
              <a:t>pankreatitte</a:t>
            </a:r>
            <a:r>
              <a:rPr lang="tr-TR" dirty="0"/>
              <a:t> tanı koydurucudur. </a:t>
            </a:r>
            <a:r>
              <a:rPr lang="tr-TR" dirty="0" err="1"/>
              <a:t>Psödokistler</a:t>
            </a:r>
            <a:r>
              <a:rPr lang="tr-TR" dirty="0"/>
              <a:t>, </a:t>
            </a:r>
            <a:r>
              <a:rPr lang="tr-TR" dirty="0" err="1"/>
              <a:t>glandüler</a:t>
            </a:r>
            <a:r>
              <a:rPr lang="tr-TR" dirty="0"/>
              <a:t> ve </a:t>
            </a:r>
            <a:r>
              <a:rPr lang="tr-TR" dirty="0" err="1"/>
              <a:t>duktal</a:t>
            </a:r>
            <a:r>
              <a:rPr lang="tr-TR" dirty="0"/>
              <a:t> patoloji ilişkisini gösterir.</a:t>
            </a:r>
            <a:endParaRPr lang="tr-TR" b="1" dirty="0"/>
          </a:p>
          <a:p>
            <a:pPr marL="45720" indent="0">
              <a:buNone/>
            </a:pPr>
            <a:endParaRPr lang="tr-TR" dirty="0"/>
          </a:p>
          <a:p>
            <a:pPr marL="45720" indent="0">
              <a:buNone/>
            </a:pPr>
            <a:r>
              <a:rPr lang="tr-TR" dirty="0"/>
              <a:t> ***Kadın hastalarda radyolojik tetkik istemeden gebelik mutlaka sorgulanmalı.</a:t>
            </a:r>
            <a:endParaRPr lang="tr-TR" dirty="0"/>
          </a:p>
        </p:txBody>
      </p:sp>
    </p:spTree>
    <p:extLst>
      <p:ext uri="{BB962C8B-B14F-4D97-AF65-F5344CB8AC3E}">
        <p14:creationId xmlns:p14="http://schemas.microsoft.com/office/powerpoint/2010/main" val="627909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Karın Ağrısı</a:t>
            </a:r>
          </a:p>
        </p:txBody>
      </p:sp>
      <p:sp>
        <p:nvSpPr>
          <p:cNvPr id="3" name="İçerik Yer Tutucusu 2"/>
          <p:cNvSpPr>
            <a:spLocks noGrp="1"/>
          </p:cNvSpPr>
          <p:nvPr>
            <p:ph idx="1"/>
          </p:nvPr>
        </p:nvSpPr>
        <p:spPr/>
        <p:txBody>
          <a:bodyPr/>
          <a:lstStyle/>
          <a:p>
            <a:r>
              <a:rPr lang="tr-TR" dirty="0"/>
              <a:t>Karında </a:t>
            </a:r>
            <a:r>
              <a:rPr lang="tr-TR" dirty="0" err="1"/>
              <a:t>subjektif</a:t>
            </a:r>
            <a:r>
              <a:rPr lang="tr-TR" dirty="0"/>
              <a:t> bir rahatsızlığın hissedilmesi olarak tanımlanır.</a:t>
            </a:r>
          </a:p>
          <a:p>
            <a:r>
              <a:rPr lang="tr-TR" dirty="0"/>
              <a:t>Süresi 6 saatten daha kısa olduğunda akut karın ağrısı olarak kabul edilir.</a:t>
            </a:r>
          </a:p>
          <a:p>
            <a:r>
              <a:rPr lang="tr-TR" dirty="0"/>
              <a:t>Karın ağrısı nedeniyle başvuran hastaların çoğunluğu minör ve cerrahi olmayan sebeplere bağlıdır.</a:t>
            </a:r>
          </a:p>
          <a:p>
            <a:r>
              <a:rPr lang="tr-TR" dirty="0"/>
              <a:t>Karın ağrısına lümen tıkanıklığı (apandisit, </a:t>
            </a:r>
            <a:r>
              <a:rPr lang="tr-TR" dirty="0" err="1"/>
              <a:t>kolesistit</a:t>
            </a:r>
            <a:r>
              <a:rPr lang="tr-TR" dirty="0"/>
              <a:t>, böbrek ya da </a:t>
            </a:r>
            <a:r>
              <a:rPr lang="tr-TR" dirty="0" err="1"/>
              <a:t>üreter</a:t>
            </a:r>
            <a:r>
              <a:rPr lang="tr-TR" dirty="0"/>
              <a:t> koliği, </a:t>
            </a:r>
            <a:r>
              <a:rPr lang="tr-TR" dirty="0" err="1"/>
              <a:t>divertikülit</a:t>
            </a:r>
            <a:r>
              <a:rPr lang="tr-TR" dirty="0"/>
              <a:t>), organ </a:t>
            </a:r>
            <a:r>
              <a:rPr lang="tr-TR" dirty="0" err="1"/>
              <a:t>inflamasyonu</a:t>
            </a:r>
            <a:r>
              <a:rPr lang="tr-TR" dirty="0"/>
              <a:t> (</a:t>
            </a:r>
            <a:r>
              <a:rPr lang="tr-TR" dirty="0" err="1"/>
              <a:t>pankreatit</a:t>
            </a:r>
            <a:r>
              <a:rPr lang="tr-TR" dirty="0"/>
              <a:t>, hepatit), </a:t>
            </a:r>
            <a:r>
              <a:rPr lang="tr-TR" dirty="0" err="1"/>
              <a:t>iskemi</a:t>
            </a:r>
            <a:r>
              <a:rPr lang="tr-TR" dirty="0"/>
              <a:t> (</a:t>
            </a:r>
            <a:r>
              <a:rPr lang="tr-TR" dirty="0" err="1"/>
              <a:t>mezenterik</a:t>
            </a:r>
            <a:r>
              <a:rPr lang="tr-TR" dirty="0"/>
              <a:t> </a:t>
            </a:r>
            <a:r>
              <a:rPr lang="tr-TR" dirty="0" err="1"/>
              <a:t>iskemi</a:t>
            </a:r>
            <a:r>
              <a:rPr lang="tr-TR" dirty="0"/>
              <a:t>, </a:t>
            </a:r>
            <a:r>
              <a:rPr lang="tr-TR" dirty="0" err="1"/>
              <a:t>iskemik</a:t>
            </a:r>
            <a:r>
              <a:rPr lang="tr-TR" dirty="0"/>
              <a:t> kolit), bağırsak hareket bozuklukları veya </a:t>
            </a:r>
            <a:r>
              <a:rPr lang="tr-TR" dirty="0" err="1"/>
              <a:t>multifaktöriyel</a:t>
            </a:r>
            <a:r>
              <a:rPr lang="tr-TR" dirty="0"/>
              <a:t> sebepler (İBS, </a:t>
            </a:r>
            <a:r>
              <a:rPr lang="tr-TR" dirty="0" err="1"/>
              <a:t>nonspesifik</a:t>
            </a:r>
            <a:r>
              <a:rPr lang="tr-TR" dirty="0"/>
              <a:t> karın ağrısı) sebep olabilir.</a:t>
            </a:r>
          </a:p>
          <a:p>
            <a:pPr marL="45720" indent="0">
              <a:buNone/>
            </a:pPr>
            <a:endParaRPr lang="tr-TR" dirty="0"/>
          </a:p>
          <a:p>
            <a:endParaRPr lang="tr-TR" dirty="0"/>
          </a:p>
        </p:txBody>
      </p:sp>
    </p:spTree>
    <p:extLst>
      <p:ext uri="{BB962C8B-B14F-4D97-AF65-F5344CB8AC3E}">
        <p14:creationId xmlns:p14="http://schemas.microsoft.com/office/powerpoint/2010/main" val="3454603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Sevk Kriterleri</a:t>
            </a:r>
          </a:p>
        </p:txBody>
      </p:sp>
      <p:sp>
        <p:nvSpPr>
          <p:cNvPr id="3" name="İçerik Yer Tutucusu 2"/>
          <p:cNvSpPr>
            <a:spLocks noGrp="1"/>
          </p:cNvSpPr>
          <p:nvPr>
            <p:ph idx="1"/>
          </p:nvPr>
        </p:nvSpPr>
        <p:spPr/>
        <p:txBody>
          <a:bodyPr/>
          <a:lstStyle/>
          <a:p>
            <a:pPr>
              <a:lnSpc>
                <a:spcPct val="150000"/>
              </a:lnSpc>
            </a:pPr>
            <a:r>
              <a:rPr lang="tr-TR" altLang="tr-TR" dirty="0"/>
              <a:t>Akut cerrahi karın şüphesi</a:t>
            </a:r>
          </a:p>
          <a:p>
            <a:pPr>
              <a:lnSpc>
                <a:spcPct val="150000"/>
              </a:lnSpc>
            </a:pPr>
            <a:r>
              <a:rPr lang="tr-TR" altLang="tr-TR" dirty="0"/>
              <a:t>Genel durum bozukluğu</a:t>
            </a:r>
          </a:p>
          <a:p>
            <a:pPr>
              <a:lnSpc>
                <a:spcPct val="150000"/>
              </a:lnSpc>
            </a:pPr>
            <a:r>
              <a:rPr lang="tr-TR" altLang="tr-TR" dirty="0"/>
              <a:t>İleri tetkik tedavi gerektiren hastalar</a:t>
            </a:r>
          </a:p>
          <a:p>
            <a:pPr>
              <a:lnSpc>
                <a:spcPct val="150000"/>
              </a:lnSpc>
            </a:pPr>
            <a:r>
              <a:rPr lang="tr-TR" altLang="tr-TR" dirty="0">
                <a:latin typeface="Arial" panose="020B0604020202020204" pitchFamily="34" charset="0"/>
              </a:rPr>
              <a:t>Y</a:t>
            </a:r>
            <a:r>
              <a:rPr lang="tr-TR" altLang="tr-TR" dirty="0"/>
              <a:t>atarak </a:t>
            </a:r>
            <a:r>
              <a:rPr lang="tr-TR" altLang="tr-TR" dirty="0">
                <a:latin typeface="Arial" panose="020B0604020202020204" pitchFamily="34" charset="0"/>
              </a:rPr>
              <a:t>i</a:t>
            </a:r>
            <a:r>
              <a:rPr lang="tr-TR" altLang="tr-TR" dirty="0"/>
              <a:t>zlem gerektiren hastalar</a:t>
            </a:r>
          </a:p>
          <a:p>
            <a:pPr>
              <a:lnSpc>
                <a:spcPct val="150000"/>
              </a:lnSpc>
            </a:pPr>
            <a:r>
              <a:rPr lang="tr-TR" altLang="tr-TR" dirty="0" err="1"/>
              <a:t>Semptomatik</a:t>
            </a:r>
            <a:r>
              <a:rPr lang="tr-TR" altLang="tr-TR" dirty="0"/>
              <a:t> tedavi ile düzelmeyen karın ağrısı</a:t>
            </a:r>
          </a:p>
          <a:p>
            <a:endParaRPr lang="tr-TR" dirty="0"/>
          </a:p>
        </p:txBody>
      </p:sp>
    </p:spTree>
    <p:extLst>
      <p:ext uri="{BB962C8B-B14F-4D97-AF65-F5344CB8AC3E}">
        <p14:creationId xmlns:p14="http://schemas.microsoft.com/office/powerpoint/2010/main" val="1675341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Anahtar Noktalar</a:t>
            </a:r>
          </a:p>
        </p:txBody>
      </p:sp>
      <p:sp>
        <p:nvSpPr>
          <p:cNvPr id="3" name="İçerik Yer Tutucusu 2"/>
          <p:cNvSpPr>
            <a:spLocks noGrp="1"/>
          </p:cNvSpPr>
          <p:nvPr>
            <p:ph idx="1"/>
          </p:nvPr>
        </p:nvSpPr>
        <p:spPr/>
        <p:txBody>
          <a:bodyPr/>
          <a:lstStyle/>
          <a:p>
            <a:r>
              <a:rPr lang="tr-TR" dirty="0"/>
              <a:t>Karın ağrısı nedeniyle başvuran hastaların çoğunluğu minör ve cerrahi olmayan </a:t>
            </a:r>
            <a:r>
              <a:rPr lang="tr-TR" dirty="0" err="1"/>
              <a:t>sebelere</a:t>
            </a:r>
            <a:r>
              <a:rPr lang="tr-TR" dirty="0"/>
              <a:t> sahiptir. </a:t>
            </a:r>
            <a:r>
              <a:rPr lang="tr-TR" dirty="0" err="1"/>
              <a:t>Nonspesifik</a:t>
            </a:r>
            <a:r>
              <a:rPr lang="tr-TR" dirty="0"/>
              <a:t> karın ağrısı en yaygındır ve çocuklardaki ağrının %90’ından sorumludur. Kronik karın ağrısı en sık </a:t>
            </a:r>
            <a:r>
              <a:rPr lang="tr-TR" dirty="0" err="1"/>
              <a:t>gastrointestinal</a:t>
            </a:r>
            <a:r>
              <a:rPr lang="tr-TR" dirty="0"/>
              <a:t> kaynaklıdır.</a:t>
            </a:r>
          </a:p>
          <a:p>
            <a:r>
              <a:rPr lang="tr-TR" dirty="0"/>
              <a:t>İyi bir öykü ve fizik muayene ile çoğu hastada bir tanıya ulaşılabilir.</a:t>
            </a:r>
          </a:p>
          <a:p>
            <a:r>
              <a:rPr lang="tr-TR" dirty="0"/>
              <a:t>Karın ağrısı ile başvuran doğurganlık çağındaki her kadında gebelik testi yapılmalıdır.</a:t>
            </a:r>
          </a:p>
          <a:p>
            <a:pPr marL="45720" indent="0">
              <a:buNone/>
            </a:pPr>
            <a:endParaRPr lang="tr-TR" dirty="0"/>
          </a:p>
          <a:p>
            <a:endParaRPr lang="tr-TR" dirty="0"/>
          </a:p>
          <a:p>
            <a:endParaRPr lang="tr-TR" dirty="0"/>
          </a:p>
        </p:txBody>
      </p:sp>
    </p:spTree>
    <p:extLst>
      <p:ext uri="{BB962C8B-B14F-4D97-AF65-F5344CB8AC3E}">
        <p14:creationId xmlns:p14="http://schemas.microsoft.com/office/powerpoint/2010/main" val="2194668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r>
              <a:rPr lang="tr-TR" dirty="0"/>
              <a:t>Ateş, </a:t>
            </a:r>
            <a:r>
              <a:rPr lang="tr-TR" dirty="0" err="1"/>
              <a:t>dizüri</a:t>
            </a:r>
            <a:r>
              <a:rPr lang="tr-TR" dirty="0"/>
              <a:t>, </a:t>
            </a:r>
            <a:r>
              <a:rPr lang="tr-TR" dirty="0" err="1"/>
              <a:t>hematüri</a:t>
            </a:r>
            <a:r>
              <a:rPr lang="tr-TR" dirty="0"/>
              <a:t> gibi </a:t>
            </a:r>
            <a:r>
              <a:rPr lang="tr-TR" dirty="0" err="1"/>
              <a:t>üriner</a:t>
            </a:r>
            <a:r>
              <a:rPr lang="tr-TR" dirty="0"/>
              <a:t> sisteme ait semptomlar, iştahsızlık, bulantı, kusma, </a:t>
            </a:r>
            <a:r>
              <a:rPr lang="tr-TR" dirty="0" err="1"/>
              <a:t>diare</a:t>
            </a:r>
            <a:r>
              <a:rPr lang="tr-TR" dirty="0"/>
              <a:t>, </a:t>
            </a:r>
            <a:r>
              <a:rPr lang="tr-TR" dirty="0" err="1"/>
              <a:t>melena</a:t>
            </a:r>
            <a:r>
              <a:rPr lang="tr-TR" dirty="0"/>
              <a:t> ya da </a:t>
            </a:r>
            <a:r>
              <a:rPr lang="tr-TR" dirty="0" err="1"/>
              <a:t>hematokezya</a:t>
            </a:r>
            <a:r>
              <a:rPr lang="tr-TR" dirty="0"/>
              <a:t>, </a:t>
            </a:r>
            <a:r>
              <a:rPr lang="tr-TR" dirty="0" err="1"/>
              <a:t>dispne</a:t>
            </a:r>
            <a:r>
              <a:rPr lang="tr-TR" dirty="0"/>
              <a:t>, göğüs ağrısı, kardiyak şikâyetler, hıçkırık, </a:t>
            </a:r>
            <a:r>
              <a:rPr lang="tr-TR" dirty="0" err="1"/>
              <a:t>senkop</a:t>
            </a:r>
            <a:r>
              <a:rPr lang="tr-TR" dirty="0"/>
              <a:t> ve benzeri semptomlar sorgulanmalıdır.</a:t>
            </a:r>
          </a:p>
          <a:p>
            <a:endParaRPr lang="tr-TR" dirty="0"/>
          </a:p>
          <a:p>
            <a:r>
              <a:rPr lang="tr-TR" dirty="0"/>
              <a:t>Hastaya “karın ağrısı dışında herhangi bir şikâyetiniz var mı ?” sorusu mutlaka sorulmalıdır. İlk başta mevcut karın ağrısı ile ilgisiz gibi görünen şikâyetler de mutlaka dikkate alınmalı ve yazılı olarak kayıt altına alınmalıdır. </a:t>
            </a:r>
          </a:p>
          <a:p>
            <a:endParaRPr lang="tr-TR" dirty="0"/>
          </a:p>
        </p:txBody>
      </p:sp>
    </p:spTree>
    <p:extLst>
      <p:ext uri="{BB962C8B-B14F-4D97-AF65-F5344CB8AC3E}">
        <p14:creationId xmlns:p14="http://schemas.microsoft.com/office/powerpoint/2010/main" val="2568451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Anamnezde</a:t>
            </a:r>
            <a:r>
              <a:rPr lang="tr-TR" dirty="0"/>
              <a:t> sorulması gereken sorular</a:t>
            </a:r>
          </a:p>
        </p:txBody>
      </p:sp>
      <p:sp>
        <p:nvSpPr>
          <p:cNvPr id="3" name="İçerik Yer Tutucusu 2"/>
          <p:cNvSpPr>
            <a:spLocks noGrp="1"/>
          </p:cNvSpPr>
          <p:nvPr>
            <p:ph idx="1"/>
          </p:nvPr>
        </p:nvSpPr>
        <p:spPr/>
        <p:txBody>
          <a:bodyPr>
            <a:normAutofit/>
          </a:bodyPr>
          <a:lstStyle/>
          <a:p>
            <a:r>
              <a:rPr lang="tr-TR" dirty="0"/>
              <a:t>Ağrının lokalizasyonu ve zaman içerisindeki değişiklikler,</a:t>
            </a:r>
          </a:p>
          <a:p>
            <a:r>
              <a:rPr lang="tr-TR" dirty="0"/>
              <a:t> Ağrının karakteri ve zaman içerisindeki değişiklikler, </a:t>
            </a:r>
          </a:p>
          <a:p>
            <a:r>
              <a:rPr lang="tr-TR" dirty="0"/>
              <a:t> Ağrının şiddeti ve zaman içerisindeki değişiklikler,</a:t>
            </a:r>
          </a:p>
          <a:p>
            <a:r>
              <a:rPr lang="tr-TR" dirty="0"/>
              <a:t> Ağrının başlangıç zamanı, devam süresi,</a:t>
            </a:r>
          </a:p>
          <a:p>
            <a:r>
              <a:rPr lang="tr-TR" dirty="0"/>
              <a:t> Ağrının yayılımı, </a:t>
            </a:r>
          </a:p>
          <a:p>
            <a:r>
              <a:rPr lang="tr-TR" dirty="0"/>
              <a:t>Ağrıyı azaltan veya artıran faktörler,</a:t>
            </a:r>
          </a:p>
          <a:p>
            <a:r>
              <a:rPr lang="tr-TR" dirty="0"/>
              <a:t>Ağrıya eşlik eden bütün diğer semptomlar, </a:t>
            </a:r>
          </a:p>
          <a:p>
            <a:endParaRPr lang="tr-TR" dirty="0"/>
          </a:p>
          <a:p>
            <a:endParaRPr lang="tr-TR" dirty="0"/>
          </a:p>
        </p:txBody>
      </p:sp>
    </p:spTree>
    <p:extLst>
      <p:ext uri="{BB962C8B-B14F-4D97-AF65-F5344CB8AC3E}">
        <p14:creationId xmlns:p14="http://schemas.microsoft.com/office/powerpoint/2010/main" val="1362472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Önceki karın içi operasyon hikâyesi, </a:t>
            </a:r>
          </a:p>
          <a:p>
            <a:r>
              <a:rPr lang="tr-TR" dirty="0"/>
              <a:t> Benzer öykü varlığı, </a:t>
            </a:r>
          </a:p>
          <a:p>
            <a:r>
              <a:rPr lang="tr-TR" dirty="0"/>
              <a:t> Travma öyküsü, </a:t>
            </a:r>
          </a:p>
          <a:p>
            <a:r>
              <a:rPr lang="tr-TR" dirty="0"/>
              <a:t> Meslek, </a:t>
            </a:r>
          </a:p>
          <a:p>
            <a:r>
              <a:rPr lang="tr-TR" dirty="0"/>
              <a:t>Alkol alımı,</a:t>
            </a:r>
          </a:p>
          <a:p>
            <a:r>
              <a:rPr lang="tr-TR" dirty="0"/>
              <a:t> Kullanılan ilaçlar, </a:t>
            </a:r>
          </a:p>
          <a:p>
            <a:r>
              <a:rPr lang="tr-TR" dirty="0"/>
              <a:t> Hipertansiyon, </a:t>
            </a:r>
            <a:r>
              <a:rPr lang="tr-TR" dirty="0" err="1"/>
              <a:t>atriyel</a:t>
            </a:r>
            <a:r>
              <a:rPr lang="tr-TR" dirty="0"/>
              <a:t> </a:t>
            </a:r>
            <a:r>
              <a:rPr lang="tr-TR" dirty="0" err="1"/>
              <a:t>fibrilasyon</a:t>
            </a:r>
            <a:r>
              <a:rPr lang="tr-TR" dirty="0"/>
              <a:t>, </a:t>
            </a:r>
            <a:r>
              <a:rPr lang="tr-TR" dirty="0" err="1"/>
              <a:t>vasküler</a:t>
            </a:r>
            <a:r>
              <a:rPr lang="tr-TR" dirty="0"/>
              <a:t> hastalıklar, kalp hastalıkları.</a:t>
            </a:r>
          </a:p>
        </p:txBody>
      </p:sp>
    </p:spTree>
    <p:extLst>
      <p:ext uri="{BB962C8B-B14F-4D97-AF65-F5344CB8AC3E}">
        <p14:creationId xmlns:p14="http://schemas.microsoft.com/office/powerpoint/2010/main" val="2809167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Karın ağrısı olan hastada sadece karın muayenesi değil tam bir fizik muayene yapılarak muayene bulguları birlikte değerlendirilmelidir. </a:t>
            </a:r>
          </a:p>
          <a:p>
            <a:r>
              <a:rPr lang="tr-TR" dirty="0"/>
              <a:t> Tanı net değilse mümkünse hastayı 8-12 saat izlemeli  veya kontrole çağırmalı. Hastayı bir kez muayene etmek ve bir kez </a:t>
            </a:r>
            <a:r>
              <a:rPr lang="tr-TR" dirty="0" err="1"/>
              <a:t>hemogram</a:t>
            </a:r>
            <a:r>
              <a:rPr lang="tr-TR" dirty="0"/>
              <a:t> değerlendirmek doğru değildir. </a:t>
            </a:r>
          </a:p>
          <a:p>
            <a:r>
              <a:rPr lang="tr-TR" dirty="0"/>
              <a:t>Karın ağrısında tanı kesinleşip tedavi belirlenmeden ağrı kesici kullanımında tedbirli olunmalıdır.  </a:t>
            </a:r>
          </a:p>
        </p:txBody>
      </p:sp>
    </p:spTree>
    <p:extLst>
      <p:ext uri="{BB962C8B-B14F-4D97-AF65-F5344CB8AC3E}">
        <p14:creationId xmlns:p14="http://schemas.microsoft.com/office/powerpoint/2010/main" val="402485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a:t>KAYNAKLAR</a:t>
            </a:r>
          </a:p>
          <a:p>
            <a:endParaRPr lang="tr-TR" b="1" dirty="0"/>
          </a:p>
          <a:p>
            <a:r>
              <a:rPr lang="tr-TR" dirty="0"/>
              <a:t>LANGE Aile Hekimliği Ayaktan Tedavi ve Korunma 5. baskı</a:t>
            </a:r>
          </a:p>
          <a:p>
            <a:r>
              <a:rPr lang="tr-TR" dirty="0"/>
              <a:t>Ankara Üniversitesi ders notu ‘Karın Ağrılı Hastaya Yaklaşım’ </a:t>
            </a:r>
          </a:p>
          <a:p>
            <a:pPr marL="45720" indent="0">
              <a:buNone/>
            </a:pPr>
            <a:r>
              <a:rPr lang="tr-TR" dirty="0"/>
              <a:t>   </a:t>
            </a:r>
            <a:r>
              <a:rPr lang="tr-TR" dirty="0" err="1"/>
              <a:t>Doç.Dr</a:t>
            </a:r>
            <a:r>
              <a:rPr lang="tr-TR" dirty="0"/>
              <a:t>. Onur Polat</a:t>
            </a:r>
          </a:p>
        </p:txBody>
      </p:sp>
    </p:spTree>
    <p:extLst>
      <p:ext uri="{BB962C8B-B14F-4D97-AF65-F5344CB8AC3E}">
        <p14:creationId xmlns:p14="http://schemas.microsoft.com/office/powerpoint/2010/main" val="1492945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Karın Ağrılarının Sınıflandırılması</a:t>
            </a:r>
          </a:p>
        </p:txBody>
      </p:sp>
      <p:sp>
        <p:nvSpPr>
          <p:cNvPr id="3" name="İçerik Yer Tutucusu 2"/>
          <p:cNvSpPr>
            <a:spLocks noGrp="1"/>
          </p:cNvSpPr>
          <p:nvPr>
            <p:ph idx="1"/>
          </p:nvPr>
        </p:nvSpPr>
        <p:spPr/>
        <p:txBody>
          <a:bodyPr/>
          <a:lstStyle/>
          <a:p>
            <a:endParaRPr lang="tr-TR" b="1" dirty="0"/>
          </a:p>
          <a:p>
            <a:r>
              <a:rPr lang="tr-TR" b="1" dirty="0" err="1"/>
              <a:t>Visseral</a:t>
            </a:r>
            <a:r>
              <a:rPr lang="tr-TR" b="1" dirty="0"/>
              <a:t> ağrı</a:t>
            </a:r>
            <a:r>
              <a:rPr lang="tr-TR" dirty="0"/>
              <a:t>   (sempatik): </a:t>
            </a:r>
            <a:r>
              <a:rPr lang="tr-TR" dirty="0" err="1"/>
              <a:t>Otonomik</a:t>
            </a:r>
            <a:r>
              <a:rPr lang="tr-TR" dirty="0"/>
              <a:t> sinirler ile </a:t>
            </a:r>
            <a:r>
              <a:rPr lang="tr-TR" dirty="0" err="1"/>
              <a:t>innerve</a:t>
            </a:r>
            <a:r>
              <a:rPr lang="tr-TR" dirty="0"/>
              <a:t> edilen </a:t>
            </a:r>
            <a:r>
              <a:rPr lang="tr-TR" dirty="0" err="1"/>
              <a:t>visseral</a:t>
            </a:r>
            <a:r>
              <a:rPr lang="tr-TR" dirty="0"/>
              <a:t> peritonun uyarılması sonucu oluşur. Genellikle karın içi organların </a:t>
            </a:r>
            <a:r>
              <a:rPr lang="tr-TR" dirty="0" err="1"/>
              <a:t>distansiyon</a:t>
            </a:r>
            <a:r>
              <a:rPr lang="tr-TR" dirty="0"/>
              <a:t> ve </a:t>
            </a:r>
            <a:r>
              <a:rPr lang="tr-TR" dirty="0" err="1"/>
              <a:t>musküler</a:t>
            </a:r>
            <a:r>
              <a:rPr lang="tr-TR" dirty="0"/>
              <a:t> </a:t>
            </a:r>
            <a:r>
              <a:rPr lang="tr-TR" dirty="0" err="1"/>
              <a:t>kontraksiyonundan</a:t>
            </a:r>
            <a:r>
              <a:rPr lang="tr-TR" dirty="0"/>
              <a:t> kaynaklanır. </a:t>
            </a:r>
            <a:r>
              <a:rPr lang="tr-TR" dirty="0" err="1"/>
              <a:t>Künt</a:t>
            </a:r>
            <a:r>
              <a:rPr lang="tr-TR" dirty="0"/>
              <a:t> ve hastayı rahatsız edici karakterde bir ağrıdır. Genellikle iyi lokalize edilemez. Ağrının kaynağı olan </a:t>
            </a:r>
            <a:r>
              <a:rPr lang="tr-TR" dirty="0" err="1"/>
              <a:t>visseral</a:t>
            </a:r>
            <a:r>
              <a:rPr lang="tr-TR" dirty="0"/>
              <a:t> periton boyut değişimi, gerilim, </a:t>
            </a:r>
            <a:r>
              <a:rPr lang="tr-TR" dirty="0" err="1"/>
              <a:t>distansiyon</a:t>
            </a:r>
            <a:r>
              <a:rPr lang="tr-TR" dirty="0"/>
              <a:t>, </a:t>
            </a:r>
            <a:r>
              <a:rPr lang="tr-TR" dirty="0" err="1"/>
              <a:t>iskemiye</a:t>
            </a:r>
            <a:r>
              <a:rPr lang="tr-TR" dirty="0"/>
              <a:t> karşı duyarlıdır.</a:t>
            </a:r>
          </a:p>
        </p:txBody>
      </p:sp>
    </p:spTree>
    <p:extLst>
      <p:ext uri="{BB962C8B-B14F-4D97-AF65-F5344CB8AC3E}">
        <p14:creationId xmlns:p14="http://schemas.microsoft.com/office/powerpoint/2010/main" val="3679804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b="1" dirty="0"/>
          </a:p>
          <a:p>
            <a:r>
              <a:rPr lang="tr-TR" b="1" dirty="0" err="1"/>
              <a:t>Pariyetal</a:t>
            </a:r>
            <a:r>
              <a:rPr lang="tr-TR" b="1" dirty="0"/>
              <a:t> ağrı   </a:t>
            </a:r>
            <a:r>
              <a:rPr lang="tr-TR" dirty="0"/>
              <a:t>(somatik): </a:t>
            </a:r>
            <a:r>
              <a:rPr lang="tr-TR" dirty="0" err="1"/>
              <a:t>İnflame</a:t>
            </a:r>
            <a:r>
              <a:rPr lang="tr-TR" dirty="0"/>
              <a:t> organın </a:t>
            </a:r>
            <a:r>
              <a:rPr lang="tr-TR" dirty="0" err="1"/>
              <a:t>pariyetal</a:t>
            </a:r>
            <a:r>
              <a:rPr lang="tr-TR" dirty="0"/>
              <a:t> peritona temas etmesi gibi,  </a:t>
            </a:r>
            <a:r>
              <a:rPr lang="tr-TR" dirty="0" err="1"/>
              <a:t>pariyetal</a:t>
            </a:r>
            <a:r>
              <a:rPr lang="tr-TR" dirty="0"/>
              <a:t> peritonun uyarıldığı durumlarda hissedilir. </a:t>
            </a:r>
            <a:r>
              <a:rPr lang="tr-TR" dirty="0" err="1"/>
              <a:t>Pariyetal</a:t>
            </a:r>
            <a:r>
              <a:rPr lang="tr-TR" dirty="0"/>
              <a:t> periton karın duvarını </a:t>
            </a:r>
            <a:r>
              <a:rPr lang="tr-TR" dirty="0" err="1"/>
              <a:t>innerve</a:t>
            </a:r>
            <a:r>
              <a:rPr lang="tr-TR" dirty="0"/>
              <a:t> eden somatik sinirler tarafından </a:t>
            </a:r>
            <a:r>
              <a:rPr lang="tr-TR" dirty="0" err="1"/>
              <a:t>innerve</a:t>
            </a:r>
            <a:r>
              <a:rPr lang="tr-TR" dirty="0"/>
              <a:t> edilir. </a:t>
            </a:r>
            <a:r>
              <a:rPr lang="tr-TR" dirty="0" err="1"/>
              <a:t>Pariyetal</a:t>
            </a:r>
            <a:r>
              <a:rPr lang="tr-TR" dirty="0"/>
              <a:t> periton veya </a:t>
            </a:r>
            <a:r>
              <a:rPr lang="tr-TR" dirty="0" err="1"/>
              <a:t>mezenter</a:t>
            </a:r>
            <a:r>
              <a:rPr lang="tr-TR" dirty="0"/>
              <a:t> köklerinden kaynaklanan somatik ağrı, daha keskin, iyi tanımlanabilen, iyi lokalize edilebilen ve şiddetli bir ağrıdır. Peritonun </a:t>
            </a:r>
            <a:r>
              <a:rPr lang="tr-TR" dirty="0" err="1"/>
              <a:t>infeksiyöz</a:t>
            </a:r>
            <a:r>
              <a:rPr lang="tr-TR" dirty="0"/>
              <a:t>, kimyasal veya diğer </a:t>
            </a:r>
            <a:r>
              <a:rPr lang="tr-TR" dirty="0" err="1"/>
              <a:t>inflamatuar</a:t>
            </a:r>
            <a:r>
              <a:rPr lang="tr-TR" dirty="0"/>
              <a:t> olaylarla </a:t>
            </a:r>
            <a:r>
              <a:rPr lang="tr-TR" dirty="0" err="1"/>
              <a:t>irritasyonu</a:t>
            </a:r>
            <a:r>
              <a:rPr lang="tr-TR" dirty="0"/>
              <a:t> sonucu olur ve genellikle peritonitin diğer bulguları ile birliktedir. </a:t>
            </a:r>
          </a:p>
        </p:txBody>
      </p:sp>
    </p:spTree>
    <p:extLst>
      <p:ext uri="{BB962C8B-B14F-4D97-AF65-F5344CB8AC3E}">
        <p14:creationId xmlns:p14="http://schemas.microsoft.com/office/powerpoint/2010/main" val="331599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b="1" dirty="0"/>
          </a:p>
          <a:p>
            <a:r>
              <a:rPr lang="tr-TR" b="1" dirty="0"/>
              <a:t>Yansıyan ağrı    </a:t>
            </a:r>
            <a:r>
              <a:rPr lang="tr-TR" dirty="0"/>
              <a:t>(</a:t>
            </a:r>
            <a:r>
              <a:rPr lang="tr-TR" dirty="0" err="1"/>
              <a:t>sempatik+somatik</a:t>
            </a:r>
            <a:r>
              <a:rPr lang="tr-TR" dirty="0"/>
              <a:t>): Uyarının kaynaklandığı bölgeden uzakta, fakat aynı ya da komşu </a:t>
            </a:r>
            <a:r>
              <a:rPr lang="tr-TR" dirty="0" err="1"/>
              <a:t>nöral</a:t>
            </a:r>
            <a:r>
              <a:rPr lang="tr-TR" dirty="0"/>
              <a:t> </a:t>
            </a:r>
            <a:r>
              <a:rPr lang="tr-TR" dirty="0" err="1"/>
              <a:t>segment</a:t>
            </a:r>
            <a:r>
              <a:rPr lang="tr-TR" dirty="0"/>
              <a:t> tarafından </a:t>
            </a:r>
            <a:r>
              <a:rPr lang="tr-TR" dirty="0" err="1"/>
              <a:t>innerve</a:t>
            </a:r>
            <a:r>
              <a:rPr lang="tr-TR" dirty="0"/>
              <a:t> edilen bir bölgede hissedilir (Etkilenen organla aynı </a:t>
            </a:r>
            <a:r>
              <a:rPr lang="tr-TR" dirty="0" err="1"/>
              <a:t>spinal</a:t>
            </a:r>
            <a:r>
              <a:rPr lang="tr-TR" dirty="0"/>
              <a:t> </a:t>
            </a:r>
            <a:r>
              <a:rPr lang="tr-TR" dirty="0" err="1"/>
              <a:t>segmentte</a:t>
            </a:r>
            <a:r>
              <a:rPr lang="tr-TR" dirty="0"/>
              <a:t> yer alan </a:t>
            </a:r>
            <a:r>
              <a:rPr lang="tr-TR" dirty="0" err="1"/>
              <a:t>dermatom</a:t>
            </a:r>
            <a:r>
              <a:rPr lang="tr-TR" dirty="0"/>
              <a:t> ve </a:t>
            </a:r>
            <a:r>
              <a:rPr lang="tr-TR" dirty="0" err="1"/>
              <a:t>myotomda</a:t>
            </a:r>
            <a:r>
              <a:rPr lang="tr-TR" dirty="0"/>
              <a:t> hissedilir). Yansıyan ağrı, hasta tarafından, </a:t>
            </a:r>
            <a:r>
              <a:rPr lang="tr-TR" dirty="0" err="1"/>
              <a:t>viseral</a:t>
            </a:r>
            <a:r>
              <a:rPr lang="tr-TR" dirty="0"/>
              <a:t> ağrıya göre daha iyi lokalize edilebilir. </a:t>
            </a:r>
          </a:p>
        </p:txBody>
      </p:sp>
    </p:spTree>
    <p:extLst>
      <p:ext uri="{BB962C8B-B14F-4D97-AF65-F5344CB8AC3E}">
        <p14:creationId xmlns:p14="http://schemas.microsoft.com/office/powerpoint/2010/main" val="751570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Karın Ağrısının Özellikleri</a:t>
            </a:r>
          </a:p>
        </p:txBody>
      </p:sp>
      <p:sp>
        <p:nvSpPr>
          <p:cNvPr id="3" name="İçerik Yer Tutucusu 2"/>
          <p:cNvSpPr>
            <a:spLocks noGrp="1"/>
          </p:cNvSpPr>
          <p:nvPr>
            <p:ph idx="1"/>
          </p:nvPr>
        </p:nvSpPr>
        <p:spPr/>
        <p:txBody>
          <a:bodyPr>
            <a:normAutofit/>
          </a:bodyPr>
          <a:lstStyle/>
          <a:p>
            <a:r>
              <a:rPr lang="tr-TR" dirty="0"/>
              <a:t>Ağrının başlangıç zamanı, süresi ve şekli</a:t>
            </a:r>
          </a:p>
          <a:p>
            <a:r>
              <a:rPr lang="tr-TR" dirty="0"/>
              <a:t>Ağrının karakteri, </a:t>
            </a:r>
          </a:p>
          <a:p>
            <a:r>
              <a:rPr lang="tr-TR" dirty="0"/>
              <a:t>Lokalizasyonu ve yayılımı,</a:t>
            </a:r>
          </a:p>
          <a:p>
            <a:r>
              <a:rPr lang="tr-TR" dirty="0"/>
              <a:t>Ağrıyı rahatlatan faktörler, </a:t>
            </a:r>
          </a:p>
          <a:p>
            <a:r>
              <a:rPr lang="tr-TR" dirty="0"/>
              <a:t>Eşlik eden diğer semptomlar</a:t>
            </a:r>
          </a:p>
        </p:txBody>
      </p:sp>
    </p:spTree>
    <p:extLst>
      <p:ext uri="{BB962C8B-B14F-4D97-AF65-F5344CB8AC3E}">
        <p14:creationId xmlns:p14="http://schemas.microsoft.com/office/powerpoint/2010/main" val="782471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Ağrının Başlangıç Zamanı, Süresi ve Şekli</a:t>
            </a:r>
          </a:p>
        </p:txBody>
      </p:sp>
      <p:sp>
        <p:nvSpPr>
          <p:cNvPr id="3" name="İçerik Yer Tutucusu 2"/>
          <p:cNvSpPr>
            <a:spLocks noGrp="1"/>
          </p:cNvSpPr>
          <p:nvPr>
            <p:ph idx="1"/>
          </p:nvPr>
        </p:nvSpPr>
        <p:spPr/>
        <p:txBody>
          <a:bodyPr/>
          <a:lstStyle/>
          <a:p>
            <a:r>
              <a:rPr lang="tr-TR" b="1" dirty="0"/>
              <a:t>Akut</a:t>
            </a:r>
            <a:r>
              <a:rPr lang="tr-TR" dirty="0"/>
              <a:t> : </a:t>
            </a:r>
            <a:r>
              <a:rPr lang="tr-TR" dirty="0" err="1"/>
              <a:t>biliyer</a:t>
            </a:r>
            <a:r>
              <a:rPr lang="tr-TR" dirty="0"/>
              <a:t> kolik, böbrek koliği, bağırsak tıkanması, </a:t>
            </a:r>
            <a:r>
              <a:rPr lang="tr-TR" dirty="0" err="1"/>
              <a:t>peptik</a:t>
            </a:r>
            <a:r>
              <a:rPr lang="tr-TR" dirty="0"/>
              <a:t> ülser </a:t>
            </a:r>
            <a:r>
              <a:rPr lang="tr-TR" dirty="0" err="1"/>
              <a:t>perforasyonu</a:t>
            </a:r>
            <a:r>
              <a:rPr lang="tr-TR" dirty="0"/>
              <a:t>, anevrizma </a:t>
            </a:r>
            <a:r>
              <a:rPr lang="tr-TR" dirty="0" err="1"/>
              <a:t>rüptürü</a:t>
            </a:r>
            <a:r>
              <a:rPr lang="tr-TR" dirty="0"/>
              <a:t>, </a:t>
            </a:r>
            <a:r>
              <a:rPr lang="tr-TR" dirty="0" err="1"/>
              <a:t>ektopik</a:t>
            </a:r>
            <a:r>
              <a:rPr lang="tr-TR" dirty="0"/>
              <a:t> gebelik </a:t>
            </a:r>
            <a:r>
              <a:rPr lang="tr-TR" dirty="0" err="1"/>
              <a:t>rüptürü</a:t>
            </a:r>
            <a:endParaRPr lang="tr-TR" dirty="0"/>
          </a:p>
          <a:p>
            <a:r>
              <a:rPr lang="tr-TR" b="1" dirty="0"/>
              <a:t>Kronik</a:t>
            </a:r>
            <a:r>
              <a:rPr lang="tr-TR" dirty="0"/>
              <a:t>: </a:t>
            </a:r>
            <a:r>
              <a:rPr lang="tr-TR" dirty="0" err="1"/>
              <a:t>peptik</a:t>
            </a:r>
            <a:r>
              <a:rPr lang="tr-TR" dirty="0"/>
              <a:t> ülser, kronik </a:t>
            </a:r>
            <a:r>
              <a:rPr lang="tr-TR" dirty="0" err="1"/>
              <a:t>pankreatit</a:t>
            </a:r>
            <a:r>
              <a:rPr lang="tr-TR" dirty="0"/>
              <a:t>, </a:t>
            </a:r>
            <a:r>
              <a:rPr lang="tr-TR" dirty="0" err="1"/>
              <a:t>divertikülozis</a:t>
            </a:r>
            <a:endParaRPr lang="tr-TR" dirty="0"/>
          </a:p>
          <a:p>
            <a:r>
              <a:rPr lang="tr-TR" b="1" dirty="0"/>
              <a:t>Ani şiddetli ağrı</a:t>
            </a:r>
            <a:r>
              <a:rPr lang="tr-TR" dirty="0"/>
              <a:t>: </a:t>
            </a:r>
            <a:r>
              <a:rPr lang="tr-TR" dirty="0" err="1"/>
              <a:t>peptik</a:t>
            </a:r>
            <a:r>
              <a:rPr lang="tr-TR" dirty="0"/>
              <a:t> ülser </a:t>
            </a:r>
            <a:r>
              <a:rPr lang="tr-TR" dirty="0" err="1"/>
              <a:t>perforasyonu</a:t>
            </a:r>
            <a:r>
              <a:rPr lang="tr-TR" dirty="0"/>
              <a:t>, akut </a:t>
            </a:r>
            <a:r>
              <a:rPr lang="tr-TR" dirty="0" err="1"/>
              <a:t>pankreatit</a:t>
            </a:r>
            <a:r>
              <a:rPr lang="tr-TR" dirty="0"/>
              <a:t>, anevrizma </a:t>
            </a:r>
            <a:r>
              <a:rPr lang="tr-TR" dirty="0" err="1"/>
              <a:t>rüptürü</a:t>
            </a:r>
            <a:r>
              <a:rPr lang="tr-TR" dirty="0"/>
              <a:t>, </a:t>
            </a:r>
            <a:r>
              <a:rPr lang="tr-TR" dirty="0" err="1"/>
              <a:t>ektopik</a:t>
            </a:r>
            <a:r>
              <a:rPr lang="tr-TR" dirty="0"/>
              <a:t> gebelik </a:t>
            </a:r>
            <a:r>
              <a:rPr lang="tr-TR" dirty="0" err="1"/>
              <a:t>rüptürü</a:t>
            </a:r>
            <a:r>
              <a:rPr lang="tr-TR" dirty="0"/>
              <a:t>, böbrek/</a:t>
            </a:r>
            <a:r>
              <a:rPr lang="tr-TR" dirty="0" err="1"/>
              <a:t>üreter</a:t>
            </a:r>
            <a:r>
              <a:rPr lang="tr-TR" dirty="0"/>
              <a:t> koliği</a:t>
            </a:r>
          </a:p>
        </p:txBody>
      </p:sp>
    </p:spTree>
    <p:extLst>
      <p:ext uri="{BB962C8B-B14F-4D97-AF65-F5344CB8AC3E}">
        <p14:creationId xmlns:p14="http://schemas.microsoft.com/office/powerpoint/2010/main" val="222593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heer Green 16x9">
  <a:themeElements>
    <a:clrScheme name="Sheer Green">
      <a:dk1>
        <a:srgbClr val="624D38"/>
      </a:dk1>
      <a:lt1>
        <a:srgbClr val="FFFFFF"/>
      </a:lt1>
      <a:dk2>
        <a:srgbClr val="404040"/>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04C4809-32CE-4D76-8837-BF87A221E8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Saydam yeşil kenarlık tasarımlı sunu (geniş ekran)</Template>
  <TotalTime>0</TotalTime>
  <Words>2282</Words>
  <Application>Microsoft Office PowerPoint</Application>
  <PresentationFormat>Geniş ekran</PresentationFormat>
  <Paragraphs>267</Paragraphs>
  <Slides>46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46</vt:i4>
      </vt:variant>
    </vt:vector>
  </HeadingPairs>
  <TitlesOfParts>
    <vt:vector size="49" baseType="lpstr">
      <vt:lpstr>Arial</vt:lpstr>
      <vt:lpstr>Century Gothic</vt:lpstr>
      <vt:lpstr>Sheer Green 16x9</vt:lpstr>
      <vt:lpstr>KARIN AĞRILI HASTAYA YAKLAŞIM</vt:lpstr>
      <vt:lpstr>Amaç</vt:lpstr>
      <vt:lpstr>Öğrenim Hedefleri</vt:lpstr>
      <vt:lpstr>Karın Ağrısı</vt:lpstr>
      <vt:lpstr>Karın Ağrılarının Sınıflandırılması</vt:lpstr>
      <vt:lpstr>PowerPoint Sunusu</vt:lpstr>
      <vt:lpstr>PowerPoint Sunusu</vt:lpstr>
      <vt:lpstr>Karın Ağrısının Özellikleri</vt:lpstr>
      <vt:lpstr>Ağrının Başlangıç Zamanı, Süresi ve Şekli</vt:lpstr>
      <vt:lpstr>Ağrının Karakteri</vt:lpstr>
      <vt:lpstr>Ağrının Lokalizasyonu </vt:lpstr>
      <vt:lpstr>Ağrı lokalizasyonuna göre ön tanıda gözden geçirilmesi gereken patolojiler</vt:lpstr>
      <vt:lpstr>Ağrı lokalizasyonuna göre ön tanıda gözden geçirilmesi gereken patolojiler</vt:lpstr>
      <vt:lpstr>Ağrının Yer Değiştirmesi</vt:lpstr>
      <vt:lpstr>Yansıyan Ağrı</vt:lpstr>
      <vt:lpstr>PowerPoint Sunusu</vt:lpstr>
      <vt:lpstr>Ağrıyı Rahatlatan Faktörler</vt:lpstr>
      <vt:lpstr>Eşlik Eden Belirtiler</vt:lpstr>
      <vt:lpstr>Anamnez</vt:lpstr>
      <vt:lpstr>PowerPoint Sunusu</vt:lpstr>
      <vt:lpstr>Karın Ağrısında Fizik Muayene</vt:lpstr>
      <vt:lpstr>Karın Ağrısında Fizik Muayene</vt:lpstr>
      <vt:lpstr>Ayırıcı Tanı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Laboratuvar Testleri</vt:lpstr>
      <vt:lpstr>PowerPoint Sunusu</vt:lpstr>
      <vt:lpstr>Radyolojik Testler </vt:lpstr>
      <vt:lpstr>PowerPoint Sunusu</vt:lpstr>
      <vt:lpstr>PowerPoint Sunusu</vt:lpstr>
      <vt:lpstr>PowerPoint Sunusu</vt:lpstr>
      <vt:lpstr>PowerPoint Sunusu</vt:lpstr>
      <vt:lpstr>Sevk Kriterleri</vt:lpstr>
      <vt:lpstr>Anahtar Noktalar</vt:lpstr>
      <vt:lpstr>PowerPoint Sunusu</vt:lpstr>
      <vt:lpstr>Anamnezde sorulması gereken sorular</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2016-12-08T11:45:20Z</dcterms:created>
  <dcterms:modified xsi:type="dcterms:W3CDTF">2016-12-12T11:01:42Z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TC029208979991</vt:lpwstr>
  </property>
</Properties>
</file>