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4"/>
  </p:notesMasterIdLst>
  <p:sldIdLst>
    <p:sldId id="256" r:id="rId2"/>
    <p:sldId id="257" r:id="rId3"/>
    <p:sldId id="465" r:id="rId4"/>
    <p:sldId id="452" r:id="rId5"/>
    <p:sldId id="302" r:id="rId6"/>
    <p:sldId id="265" r:id="rId7"/>
    <p:sldId id="353" r:id="rId8"/>
    <p:sldId id="262" r:id="rId9"/>
    <p:sldId id="469" r:id="rId10"/>
    <p:sldId id="466" r:id="rId11"/>
    <p:sldId id="295" r:id="rId12"/>
    <p:sldId id="277" r:id="rId13"/>
    <p:sldId id="355" r:id="rId14"/>
    <p:sldId id="354" r:id="rId15"/>
    <p:sldId id="266" r:id="rId16"/>
    <p:sldId id="264" r:id="rId17"/>
    <p:sldId id="356" r:id="rId18"/>
    <p:sldId id="279" r:id="rId19"/>
    <p:sldId id="280" r:id="rId20"/>
    <p:sldId id="267" r:id="rId21"/>
    <p:sldId id="357" r:id="rId22"/>
    <p:sldId id="360" r:id="rId23"/>
    <p:sldId id="367" r:id="rId24"/>
    <p:sldId id="361" r:id="rId25"/>
    <p:sldId id="364" r:id="rId26"/>
    <p:sldId id="363" r:id="rId27"/>
    <p:sldId id="368" r:id="rId28"/>
    <p:sldId id="369" r:id="rId29"/>
    <p:sldId id="288" r:id="rId30"/>
    <p:sldId id="269" r:id="rId31"/>
    <p:sldId id="270" r:id="rId32"/>
    <p:sldId id="285" r:id="rId33"/>
    <p:sldId id="314" r:id="rId34"/>
    <p:sldId id="315" r:id="rId35"/>
    <p:sldId id="316" r:id="rId36"/>
    <p:sldId id="370" r:id="rId37"/>
    <p:sldId id="273" r:id="rId38"/>
    <p:sldId id="274" r:id="rId39"/>
    <p:sldId id="372" r:id="rId40"/>
    <p:sldId id="373" r:id="rId41"/>
    <p:sldId id="275" r:id="rId42"/>
    <p:sldId id="290" r:id="rId43"/>
    <p:sldId id="468" r:id="rId44"/>
    <p:sldId id="312" r:id="rId45"/>
    <p:sldId id="376" r:id="rId46"/>
    <p:sldId id="464" r:id="rId47"/>
    <p:sldId id="377" r:id="rId48"/>
    <p:sldId id="470" r:id="rId49"/>
    <p:sldId id="380" r:id="rId50"/>
    <p:sldId id="381" r:id="rId51"/>
    <p:sldId id="382" r:id="rId52"/>
    <p:sldId id="383" r:id="rId53"/>
    <p:sldId id="386" r:id="rId54"/>
    <p:sldId id="384" r:id="rId55"/>
    <p:sldId id="385" r:id="rId56"/>
    <p:sldId id="299" r:id="rId57"/>
    <p:sldId id="387" r:id="rId58"/>
    <p:sldId id="388" r:id="rId59"/>
    <p:sldId id="389" r:id="rId60"/>
    <p:sldId id="390" r:id="rId61"/>
    <p:sldId id="391" r:id="rId62"/>
    <p:sldId id="392" r:id="rId63"/>
    <p:sldId id="396" r:id="rId64"/>
    <p:sldId id="341" r:id="rId65"/>
    <p:sldId id="339" r:id="rId66"/>
    <p:sldId id="342" r:id="rId67"/>
    <p:sldId id="393" r:id="rId68"/>
    <p:sldId id="351" r:id="rId69"/>
    <p:sldId id="394" r:id="rId70"/>
    <p:sldId id="395" r:id="rId71"/>
    <p:sldId id="398" r:id="rId72"/>
    <p:sldId id="397" r:id="rId73"/>
    <p:sldId id="352" r:id="rId74"/>
    <p:sldId id="300" r:id="rId75"/>
    <p:sldId id="399" r:id="rId76"/>
    <p:sldId id="400" r:id="rId77"/>
    <p:sldId id="406" r:id="rId78"/>
    <p:sldId id="403" r:id="rId79"/>
    <p:sldId id="404" r:id="rId80"/>
    <p:sldId id="405" r:id="rId81"/>
    <p:sldId id="472" r:id="rId82"/>
    <p:sldId id="408" r:id="rId83"/>
    <p:sldId id="409" r:id="rId84"/>
    <p:sldId id="422" r:id="rId85"/>
    <p:sldId id="451" r:id="rId86"/>
    <p:sldId id="439" r:id="rId87"/>
    <p:sldId id="425" r:id="rId88"/>
    <p:sldId id="426" r:id="rId89"/>
    <p:sldId id="427" r:id="rId90"/>
    <p:sldId id="428" r:id="rId91"/>
    <p:sldId id="429" r:id="rId92"/>
    <p:sldId id="430" r:id="rId93"/>
    <p:sldId id="432" r:id="rId94"/>
    <p:sldId id="431" r:id="rId95"/>
    <p:sldId id="433" r:id="rId96"/>
    <p:sldId id="440" r:id="rId97"/>
    <p:sldId id="437" r:id="rId98"/>
    <p:sldId id="434" r:id="rId99"/>
    <p:sldId id="435" r:id="rId100"/>
    <p:sldId id="436" r:id="rId101"/>
    <p:sldId id="438" r:id="rId102"/>
    <p:sldId id="444" r:id="rId103"/>
    <p:sldId id="467" r:id="rId104"/>
    <p:sldId id="445" r:id="rId105"/>
    <p:sldId id="446" r:id="rId106"/>
    <p:sldId id="447" r:id="rId107"/>
    <p:sldId id="448" r:id="rId108"/>
    <p:sldId id="450" r:id="rId109"/>
    <p:sldId id="442" r:id="rId110"/>
    <p:sldId id="420" r:id="rId111"/>
    <p:sldId id="453" r:id="rId112"/>
    <p:sldId id="454" r:id="rId113"/>
    <p:sldId id="455" r:id="rId114"/>
    <p:sldId id="456" r:id="rId115"/>
    <p:sldId id="457" r:id="rId116"/>
    <p:sldId id="458" r:id="rId117"/>
    <p:sldId id="459" r:id="rId118"/>
    <p:sldId id="460" r:id="rId119"/>
    <p:sldId id="461" r:id="rId120"/>
    <p:sldId id="462" r:id="rId121"/>
    <p:sldId id="463" r:id="rId122"/>
    <p:sldId id="301" r:id="rId1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yşegül  Özsalih" initials="AÖ" lastIdx="1" clrIdx="0">
    <p:extLst>
      <p:ext uri="{19B8F6BF-5375-455C-9EA6-DF929625EA0E}">
        <p15:presenceInfo xmlns:p15="http://schemas.microsoft.com/office/powerpoint/2012/main" userId="S::aysegulozsalih@ktu.edu.tr::01003e1f-3c3f-42f1-b9e4-ee842afbe5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79487" autoAdjust="0"/>
  </p:normalViewPr>
  <p:slideViewPr>
    <p:cSldViewPr snapToGrid="0">
      <p:cViewPr varScale="1">
        <p:scale>
          <a:sx n="79" d="100"/>
          <a:sy n="79" d="100"/>
        </p:scale>
        <p:origin x="10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notesMaster" Target="notesMasters/notesMaster1.xml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DD152-DBB0-4C1F-B845-E83E2C5BC176}" type="datetimeFigureOut">
              <a:rPr lang="tr-TR" smtClean="0"/>
              <a:t>23.06.2020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B9779-8AE5-4355-898E-79F015A852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1553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8699595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8137554-efficacy-and-safety-of-intraarticular-hyaluronic-acid-and-corticosteroid-for-knee-osteoarthritis-a-meta-analysis/?from_term=efficacy+and+safety+of+intraarticular+hyaluranic+acid+and+corticosteroid&amp;from_pos=1&amp;from_exact_term=efficacy+and+safety+of+intraarticular+hyaluronic+acid+and+corticosteroid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nicalkey.com/#!/content/journal/1-s2.0-S0899900716302775?scrollTo=%231-s2.0-S0899900716302775-fx1" TargetMode="External"/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cms.galenos.com.tr/Uploads/Article_36397/jtsc-2-1.pdf" TargetMode="External"/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7849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7735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1275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9246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3583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6464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1439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3727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0282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7842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1851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0126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Radyolojik görüntü her zaman semptomlarla ilişkili değildir.</a:t>
            </a:r>
          </a:p>
          <a:p>
            <a:r>
              <a:rPr lang="tr-TR" dirty="0"/>
              <a:t>Eklemin görüntüsü normal olmasına rağmen hastalar belirgin bir ağrıdan yakınabilir, aksine eklemde hasar radyografik olarak belirgin olmasına rağmen semptomlar ılımlı olabilir.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316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42102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54084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3228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98494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94375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sz="1400" dirty="0">
                <a:latin typeface="Arial" panose="020B0604020202020204" pitchFamily="34" charset="0"/>
                <a:cs typeface="Arial" panose="020B0604020202020204" pitchFamily="34" charset="0"/>
              </a:rPr>
              <a:t>Egzersiz </a:t>
            </a:r>
            <a:r>
              <a:rPr lang="tr-TR" altLang="tr-TR" sz="1200" dirty="0">
                <a:latin typeface="Arial" panose="020B0604020202020204" pitchFamily="34" charset="0"/>
                <a:cs typeface="Arial" panose="020B0604020202020204" pitchFamily="34" charset="0"/>
              </a:rPr>
              <a:t>(Pasif ve Aktif EHA, </a:t>
            </a:r>
            <a:r>
              <a:rPr lang="tr-TR" alt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izometrik</a:t>
            </a:r>
            <a:r>
              <a:rPr lang="tr-TR" altLang="tr-T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izotonik</a:t>
            </a:r>
            <a:r>
              <a:rPr lang="tr-TR" alt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alt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izokinetik</a:t>
            </a:r>
            <a:r>
              <a:rPr lang="tr-TR" alt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egz</a:t>
            </a:r>
            <a:r>
              <a:rPr lang="tr-TR" altLang="tr-TR" sz="1200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28372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33611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02018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düşük etkili doz ve mümkün olan en kısa süre ile tedavi edin; 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geriatrik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hastalarda daha düşük dozları düşünün.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7079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81637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hlinkClick r:id="rId3"/>
              </a:rPr>
              <a:t>https://www.ncbi.nlm.nih.gov/pubmed/28699595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31611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69711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hlinkClick r:id="rId3"/>
              </a:rPr>
              <a:t>https://pubmed.ncbi.nlm.nih.gov/28137554-efficacy-and-safety-of-intraarticular-hyaluronic-acid-and-corticosteroid-for-knee-osteoarthritis-a-meta-analysis/?from_term=efficacy+and+safety+of+intraarticular+hyaluranic+acid+and+corticosteroid&amp;from_pos=1&amp;from_exact_term=efficacy+and+safety+of+intraarticular+hyaluronic+acid+and+corticosteroid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01523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3663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56469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0749A339-E3DA-458D-89AA-7BDB787417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89FFA8-8106-4CF7-8285-60843E102DEB}" type="slidenum">
              <a:rPr lang="en-US" altLang="tr-TR" sz="1200">
                <a:solidFill>
                  <a:srgbClr val="000000"/>
                </a:solidFill>
              </a:rPr>
              <a:pPr eaLnBrk="1" hangingPunct="1"/>
              <a:t>53</a:t>
            </a:fld>
            <a:endParaRPr lang="en-US" altLang="tr-TR" sz="1200">
              <a:solidFill>
                <a:srgbClr val="000000"/>
              </a:solidFill>
            </a:endParaRPr>
          </a:p>
        </p:txBody>
      </p:sp>
      <p:sp>
        <p:nvSpPr>
          <p:cNvPr id="67587" name="Rectangle 7">
            <a:extLst>
              <a:ext uri="{FF2B5EF4-FFF2-40B4-BE49-F238E27FC236}">
                <a16:creationId xmlns:a16="http://schemas.microsoft.com/office/drawing/2014/main" id="{C3B4F45E-75D7-465C-96DA-FEF4159C257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3D188A5-0D27-4009-9DB1-ECED8E044090}" type="slidenum">
              <a:rPr lang="en-GB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53</a:t>
            </a:fld>
            <a:endParaRPr lang="en-GB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8" name="Rectangle 2050">
            <a:extLst>
              <a:ext uri="{FF2B5EF4-FFF2-40B4-BE49-F238E27FC236}">
                <a16:creationId xmlns:a16="http://schemas.microsoft.com/office/drawing/2014/main" id="{EBC5355B-620F-49BA-8412-0F96B67D3A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091237" cy="3427412"/>
          </a:xfrm>
          <a:ln/>
        </p:spPr>
      </p:sp>
      <p:sp>
        <p:nvSpPr>
          <p:cNvPr id="67589" name="Rectangle 2051">
            <a:extLst>
              <a:ext uri="{FF2B5EF4-FFF2-40B4-BE49-F238E27FC236}">
                <a16:creationId xmlns:a16="http://schemas.microsoft.com/office/drawing/2014/main" id="{D212F8E3-F2DD-4C51-B135-DFE4CF5B0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None/>
            </a:pPr>
            <a:endParaRPr lang="en-GB" altLang="tr-T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/>
              <a:t>Palindromik</a:t>
            </a:r>
            <a:r>
              <a:rPr lang="tr-TR" dirty="0"/>
              <a:t>: birkaç gün veya hafta sürüp kendiliğinden geçen</a:t>
            </a:r>
            <a:r>
              <a:rPr lang="tr-TR" baseline="0" dirty="0"/>
              <a:t> </a:t>
            </a:r>
            <a:r>
              <a:rPr lang="tr-TR" baseline="0" dirty="0" err="1"/>
              <a:t>monoartrit</a:t>
            </a:r>
            <a:r>
              <a:rPr lang="tr-TR" baseline="0" dirty="0"/>
              <a:t> veya </a:t>
            </a:r>
            <a:r>
              <a:rPr lang="tr-TR" baseline="0" dirty="0" err="1"/>
              <a:t>poliartirit</a:t>
            </a:r>
            <a:r>
              <a:rPr lang="tr-TR" baseline="0" dirty="0"/>
              <a:t> </a:t>
            </a:r>
            <a:r>
              <a:rPr lang="tr-TR" baseline="0" dirty="0" err="1"/>
              <a:t>epizodları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26052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77801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67546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58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0772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369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59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64343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 Yer Tutucusu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tr-TR" dirty="0"/>
              </a:p>
            </p:txBody>
          </p:sp>
        </mc:Choice>
        <mc:Fallback xmlns="">
          <p:sp>
            <p:nvSpPr>
              <p:cNvPr id="3" name="Not Yer Tutucusu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tr-T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Anti </a:t>
                </a:r>
                <a:r>
                  <a:rPr lang="tr-TR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cyclic</a:t>
                </a:r>
                <a:r>
                  <a:rPr lang="tr-T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tr-TR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citrullinated</a:t>
                </a:r>
                <a:r>
                  <a:rPr lang="tr-T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tr-TR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peptid</a:t>
                </a:r>
                <a:r>
                  <a:rPr lang="tr-T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(anti- CCP) </a:t>
                </a:r>
                <a:r>
                  <a:rPr lang="tr-TR" sz="1200" i="0">
                    <a:latin typeface="Cambria Math" charset="0"/>
                    <a:ea typeface="Cambria Math" charset="0"/>
                    <a:cs typeface="Cambria Math" charset="0"/>
                  </a:rPr>
                  <a:t>↑</a:t>
                </a:r>
                <a:r>
                  <a:rPr lang="tr-T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tr-TR" dirty="0"/>
              </a:p>
            </p:txBody>
          </p:sp>
        </mc:Fallback>
      </mc:AlternateContent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62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82741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63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33162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 Yer Tutucusu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tr-TR" dirty="0"/>
                  <a:t>ACR: </a:t>
                </a:r>
                <a:r>
                  <a:rPr lang="tr-TR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American</a:t>
                </a:r>
                <a:r>
                  <a:rPr lang="tr-TR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tr-TR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College</a:t>
                </a:r>
                <a:r>
                  <a:rPr lang="tr-TR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</a:t>
                </a:r>
                <a:r>
                  <a:rPr lang="tr-TR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Rheumatology</a:t>
                </a:r>
                <a:endParaRPr lang="tr-TR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tr-TR" sz="1200" dirty="0"/>
                  <a:t>EULAR: </a:t>
                </a:r>
                <a:r>
                  <a:rPr lang="tr-TR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European</a:t>
                </a:r>
                <a:r>
                  <a:rPr lang="tr-TR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tr-TR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League</a:t>
                </a:r>
                <a:r>
                  <a:rPr lang="tr-TR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tr-TR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Against</a:t>
                </a:r>
                <a:r>
                  <a:rPr lang="tr-TR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tr-TR" sz="1200" b="0" i="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Rheumatism</a:t>
                </a:r>
                <a:endParaRPr lang="tr-TR" dirty="0"/>
              </a:p>
              <a:p>
                <a:endParaRPr lang="tr-TR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 Yer Tutucusu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tr-T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Düşük Pozitif Sonuç: Normalin üst limitinden fazla ancak üst limitin </a:t>
                </a:r>
                <a:r>
                  <a:rPr lang="tr-TR" sz="1200" i="0" kern="1200" smtClean="0">
                    <a:solidFill>
                      <a:schemeClr val="tx1"/>
                    </a:solidFill>
                    <a:effectLst/>
                    <a:latin typeface="Cambria Math" charset="0"/>
                    <a:ea typeface="Cambria Math" charset="0"/>
                    <a:cs typeface="Cambria Math" charset="0"/>
                  </a:rPr>
                  <a:t>≤</a:t>
                </a:r>
                <a:r>
                  <a:rPr lang="tr-T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 kat</a:t>
                </a:r>
                <a:r>
                  <a:rPr lang="tr-TR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:r>
                  <a:rPr lang="tr-T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Yüksek </a:t>
                </a:r>
                <a:r>
                  <a:rPr lang="tr-T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Pozitif Sonuç: Normalin üst limitinin </a:t>
                </a:r>
                <a:r>
                  <a:rPr lang="tr-T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&gt;3 kat</a:t>
                </a:r>
              </a:p>
              <a:p>
                <a:r>
                  <a:rPr lang="tr-T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Eğer </a:t>
                </a:r>
                <a:r>
                  <a:rPr lang="tr-T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laboratuvar </a:t>
                </a:r>
                <a:r>
                  <a:rPr lang="tr-TR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RF’yi</a:t>
                </a:r>
                <a:r>
                  <a:rPr lang="tr-T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tr-TR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kantite</a:t>
                </a:r>
                <a:r>
                  <a:rPr lang="tr-T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edemiyor da sadece (+) veya (-) olarak bildiriyorsa düşük pozitif sonuç</a:t>
                </a:r>
                <a:r>
                  <a:rPr lang="tr-TR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tr-T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olarak değerlendirilmelidir</a:t>
                </a:r>
                <a:r>
                  <a:rPr lang="tr-T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</p:txBody>
          </p:sp>
        </mc:Fallback>
      </mc:AlternateContent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CBE4-BFAA-894E-885D-D4E3A0D90A47}" type="slidenum">
              <a:rPr lang="tr-TR" smtClean="0"/>
              <a:t>64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80864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65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5605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66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78107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69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80073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72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04082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73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15867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74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1989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81910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76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53569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77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21508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hlinkClick r:id="rId3"/>
              </a:rPr>
              <a:t>https://www.clinicalkey.com/#!/content/journal/1-s2.0-S0899900716302775?scrollTo=%231-s2.0-S0899900716302775-fx1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80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276037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82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42135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Türkiye’de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prevalans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tr-TR" dirty="0"/>
              <a:t>Erkek/kadın oranı 3.3 ve yaş ve cinsiyete göre düzeltilmiş </a:t>
            </a:r>
            <a:r>
              <a:rPr lang="tr-TR" dirty="0" err="1"/>
              <a:t>prevalans</a:t>
            </a:r>
            <a:r>
              <a:rPr lang="tr-TR" dirty="0"/>
              <a:t> %0.33 olarak hesaplanmıştır.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hlinkClick r:id="rId3"/>
              </a:rPr>
              <a:t>http://cms.galenos.com.tr/Uploads/Article_36397/jtsc-2-1.pdf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83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864070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84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785484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Günlük ürik asit atılımının yaklaşık üçte ikisi böbreklerde gerçekleşir; gerisi bağırsak tarafından elimine edilir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85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871537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87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270482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88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433623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89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8558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929418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91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924282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92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515425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93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715362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95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73612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105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681338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110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545870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114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439699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120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336590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121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157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9166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2828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Meslek, özellikle tekrarlayan stresli hareketleri içerir (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örn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Çömelme, diz çökme, ağır kaldırma)</a:t>
            </a:r>
          </a:p>
          <a:p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Kadınlarda 2 kat fazla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305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66C372-F309-4212-8284-3AAC12B64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F94470F-FE2A-4717-B5D6-7C9961BDB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BFABEDC-F1AE-4BA0-9854-249E58BD6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E176-8899-4A39-8647-5013DEC8DFA8}" type="datetimeFigureOut">
              <a:rPr lang="tr-TR" smtClean="0"/>
              <a:t>23.06.2020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2CEC0FE-72A6-48FF-85EF-218C03CD9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CA8A314-175D-44B8-A044-9927FA453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A3E7-3291-413E-8295-9541703E71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2804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432CFF-44EA-4563-9463-A6C91AB63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DF5F8C6-7876-43CF-A93E-C71D2D8644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51FF9C7-C4DF-4FB1-86FD-7DCF5A906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E176-8899-4A39-8647-5013DEC8DFA8}" type="datetimeFigureOut">
              <a:rPr lang="tr-TR" smtClean="0"/>
              <a:t>23.06.2020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AA5F46B-8C17-4679-A72E-97974A13D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2591149-B275-4DF8-A698-173769F10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A3E7-3291-413E-8295-9541703E71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462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97D494A-4F62-4A76-AA7B-4E5712BE4B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1FBB3BE-9CD9-4FDE-AC36-709DBC2BB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2D94226-A82A-464A-AA65-F3F25B64D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E176-8899-4A39-8647-5013DEC8DFA8}" type="datetimeFigureOut">
              <a:rPr lang="tr-TR" smtClean="0"/>
              <a:t>23.06.2020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184D004-6563-43DC-9854-59C98946D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90FA459-1910-4376-B11E-85766B9EA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A3E7-3291-413E-8295-9541703E71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496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7C1A09-A6D7-41DB-97BB-30CE9CAE5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4AA3C7-E495-451A-9D23-54CDD1440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DDC630E-B772-42DD-90A3-688A0FFFC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E176-8899-4A39-8647-5013DEC8DFA8}" type="datetimeFigureOut">
              <a:rPr lang="tr-TR" smtClean="0"/>
              <a:t>23.06.2020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80C186A-5338-4CDC-B512-E1A00E54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B211BFE-09B0-4533-9466-FEB8A1943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A3E7-3291-413E-8295-9541703E71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278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77881F-7736-4D6B-B6A1-B1C32191B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12AFB3F-89AF-49B6-B3A9-4D279EFC2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1B2BDAF-AED2-4476-9DE0-D390029CD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E176-8899-4A39-8647-5013DEC8DFA8}" type="datetimeFigureOut">
              <a:rPr lang="tr-TR" smtClean="0"/>
              <a:t>23.06.2020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B20CFB2-EC02-4C9B-B1AD-35E91E842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42EB9AA-E1ED-4B63-A46E-669970ED5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A3E7-3291-413E-8295-9541703E71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748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A1204E-539A-46CF-8CF9-621663678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43513CA-BD91-48AD-B86C-D5538FAFA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A6DF13A-7EEA-45C3-9F89-2412300D4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4AD6CCE-B8D0-4155-A1F4-1D814A631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E176-8899-4A39-8647-5013DEC8DFA8}" type="datetimeFigureOut">
              <a:rPr lang="tr-TR" smtClean="0"/>
              <a:t>23.06.2020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AA7F175-88D0-4763-9F99-BADB1D805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A318CCC-D90B-4A26-B781-221C2FC84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A3E7-3291-413E-8295-9541703E71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126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B3AE5B-5960-4AE7-A156-D5A238870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3E206D7-9594-4E30-ACBC-4235289F2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54FD62B-7AF5-492C-80C6-2C9EAEF6D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B1C1E1C-5712-44EE-9D50-974639CBD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9FDC2FC-7DDF-401F-9C31-6CB06E0CC8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6D1C754-4B75-4A58-8427-4302F4727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E176-8899-4A39-8647-5013DEC8DFA8}" type="datetimeFigureOut">
              <a:rPr lang="tr-TR" smtClean="0"/>
              <a:t>23.06.2020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36C690E-4560-4DF0-9B64-80C8A84D2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CFD15A5-E53A-4322-AFB9-573182AAA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A3E7-3291-413E-8295-9541703E71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6049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EFDCD2-DAB7-4F5A-A7D1-59E3DD57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6B85BB1-A367-43B8-8900-AA29F36BA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E176-8899-4A39-8647-5013DEC8DFA8}" type="datetimeFigureOut">
              <a:rPr lang="tr-TR" smtClean="0"/>
              <a:t>23.06.2020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ED15AF1-D2CE-4DBF-9E1F-5534E52A6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55EB1D9-7096-4892-8B1B-5A2677200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A3E7-3291-413E-8295-9541703E71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053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B07C35B-B57B-4458-B482-1B91AA75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E176-8899-4A39-8647-5013DEC8DFA8}" type="datetimeFigureOut">
              <a:rPr lang="tr-TR" smtClean="0"/>
              <a:t>23.06.2020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2170DB7-B766-4571-BE13-0F3C9F545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DC3C1A5-7152-4420-BBEB-BC6598E99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A3E7-3291-413E-8295-9541703E71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85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35AA0B-3819-4211-8CD2-11FF3B00B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5B9B6B3-B4B3-4735-ADFB-1779756EE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8C41CA9-FB1F-43D2-B721-CA7316939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C60AB17-47B5-48C4-A094-7B0484DD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E176-8899-4A39-8647-5013DEC8DFA8}" type="datetimeFigureOut">
              <a:rPr lang="tr-TR" smtClean="0"/>
              <a:t>23.06.2020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9C08D0A-4152-4576-B77F-F5ED6B4A2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BB03B87-5D4D-4B29-8EBB-39FAB427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A3E7-3291-413E-8295-9541703E71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0387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B58BD8-8331-41EF-99B6-879FCF68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369C8879-66CB-49AE-839B-E4ECFDECEA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C23EE9E-DFA4-493C-ACED-A43C8C3F5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49F455F-6AA6-4A8F-B3CF-0E740D3E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E176-8899-4A39-8647-5013DEC8DFA8}" type="datetimeFigureOut">
              <a:rPr lang="tr-TR" smtClean="0"/>
              <a:t>23.06.2020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618BA07-E613-49E9-9066-E2CDC3C2E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57E6178-6F3B-4C76-A955-6940E89DC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A3E7-3291-413E-8295-9541703E71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545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6F74373-65EA-4305-A490-5185E321C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7010931-21F6-40F6-A703-E71215AF2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6208B88-42CA-458A-A3CD-4961CC64C9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6E176-8899-4A39-8647-5013DEC8DFA8}" type="datetimeFigureOut">
              <a:rPr lang="tr-TR" smtClean="0"/>
              <a:t>23.06.2020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D9E5602-6648-4B42-A799-0666BAF772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64385E1-B347-4A2C-BE07-86C97006A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6A3E7-3291-413E-8295-9541703E71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190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8699595" TargetMode="External"/><Relationship Id="rId2" Type="http://schemas.openxmlformats.org/officeDocument/2006/relationships/hyperlink" Target="https://www.clinicalkey.com/#!/content/67-s2.0-40ca9fe3-0816-4fd5-a282-b5df0215947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linicalkey.com/#!/content/journal/1-s2.0-S0899900716302775?scrollTo=%231-s2.0-S0899900716302775-fx1" TargetMode="External"/><Relationship Id="rId4" Type="http://schemas.openxmlformats.org/officeDocument/2006/relationships/hyperlink" Target="https://pubmed.ncbi.nlm.nih.gov/28137554-efficacy-and-safety-of-intraarticular-hyaluronic-acid-and-corticosteroid-for-knee-osteoarthritis-a-meta-analysis/?from_term=efficacy+and+safety+of+intraarticular+hyaluranic+acid+and+corticosteroid&amp;from_pos=1&amp;from_exact_term=efficacy+and+safety+of+intraarticular+hyaluronic+acid+and+corticosteroi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E56AAFE-9BE9-4FA7-A0B3-1748E67F0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1680" y="1097587"/>
            <a:ext cx="1128382" cy="847206"/>
            <a:chOff x="7393391" y="606484"/>
            <a:chExt cx="1128382" cy="847206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858310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606484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7E12F2C2-EC45-41DF-BCE8-15CBEBB52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1680" y="1582892"/>
            <a:ext cx="8247888" cy="3065308"/>
          </a:xfrm>
        </p:spPr>
        <p:txBody>
          <a:bodyPr anchor="b">
            <a:normAutofit/>
          </a:bodyPr>
          <a:lstStyle/>
          <a:p>
            <a:pPr algn="l"/>
            <a:r>
              <a:rPr lang="tr-TR" sz="53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Osteoartrit</a:t>
            </a:r>
            <a:r>
              <a:rPr lang="tr-TR" sz="5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tr-TR" sz="5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53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Romatoid</a:t>
            </a:r>
            <a:r>
              <a:rPr lang="tr-TR" sz="5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53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Artrit</a:t>
            </a:r>
            <a:br>
              <a:rPr lang="tr-TR" sz="5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5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 </a:t>
            </a:r>
            <a:r>
              <a:rPr lang="tr-TR" sz="53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Artriti</a:t>
            </a:r>
            <a:endParaRPr lang="tr-TR" sz="5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9213954-5DE1-407C-9D99-E95DC3A16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4199" y="5140452"/>
            <a:ext cx="4909457" cy="1225296"/>
          </a:xfrm>
        </p:spPr>
        <p:txBody>
          <a:bodyPr anchor="t">
            <a:normAutofit/>
          </a:bodyPr>
          <a:lstStyle/>
          <a:p>
            <a:pPr algn="l"/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Araş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Gör. Dr. Ayşegül ÖZSALİH YILMAZ</a:t>
            </a:r>
          </a:p>
          <a:p>
            <a:pPr algn="l"/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KTÜ Tıp Fakültesi Aile Hekimliği AD</a:t>
            </a:r>
          </a:p>
          <a:p>
            <a:pPr algn="l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16.06.2020</a:t>
            </a:r>
          </a:p>
        </p:txBody>
      </p:sp>
    </p:spTree>
    <p:extLst>
      <p:ext uri="{BB962C8B-B14F-4D97-AF65-F5344CB8AC3E}">
        <p14:creationId xmlns:p14="http://schemas.microsoft.com/office/powerpoint/2010/main" val="1474055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259E54-325D-4816-BB15-E89E8F679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Osteoartrit</a:t>
            </a:r>
            <a:endParaRPr lang="tr-TR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1CE82B4-C09F-4DE5-A0BA-565BB8338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/>
          </a:bodyPr>
          <a:lstStyle/>
          <a:p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Eklem kıkırdağından başlayıp (çatlama, </a:t>
            </a:r>
            <a:r>
              <a:rPr lang="tr-TR" alt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fibrilasyon</a:t>
            </a: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fragmantasyon</a:t>
            </a: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       zamanla eklemin diğer yapılarını da etkileyen</a:t>
            </a:r>
          </a:p>
          <a:p>
            <a:pPr marL="0" indent="0">
              <a:buNone/>
            </a:pPr>
            <a:r>
              <a:rPr lang="tr-TR" alt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tr-TR" altLang="tr-TR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noninflamatuar</a:t>
            </a: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arasıra</a:t>
            </a: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sinovitin</a:t>
            </a: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eşlik ettiği</a:t>
            </a:r>
          </a:p>
          <a:p>
            <a:pPr marL="0" indent="0">
              <a:buNone/>
            </a:pP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    eklem ağrısı, tutukluk ve hareket kısıtlılığı ile karakterize</a:t>
            </a:r>
          </a:p>
          <a:p>
            <a:pPr marL="0" indent="0">
              <a:buNone/>
            </a:pP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kronik </a:t>
            </a:r>
            <a:r>
              <a:rPr lang="tr-TR" altLang="tr-TR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dejeneratif</a:t>
            </a:r>
            <a:r>
              <a:rPr lang="tr-TR" altLang="tr-T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eklem hastalığı</a:t>
            </a:r>
          </a:p>
          <a:p>
            <a:pPr marL="0" indent="0">
              <a:buNone/>
            </a:pPr>
            <a:endParaRPr lang="tr-TR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sık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görülen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artrit</a:t>
            </a: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Sistemik tutulum göstermez!</a:t>
            </a:r>
          </a:p>
          <a:p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Genellikle </a:t>
            </a:r>
            <a:r>
              <a:rPr lang="tr-TR" altLang="tr-T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asimetrik</a:t>
            </a: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Etkilenen eklemlerde kızarıklık, ısı veya ateş yoktur (genellikle)</a:t>
            </a:r>
          </a:p>
          <a:p>
            <a:pPr marL="0" indent="0">
              <a:buNone/>
            </a:pPr>
            <a:endParaRPr lang="tr-TR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alt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33AC699-B637-4B7B-BD38-105EA61AA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710" y="1825625"/>
            <a:ext cx="3247697" cy="206810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83291279-A605-4269-8AC7-5BFD3BB57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9710" y="4060518"/>
            <a:ext cx="3247697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2659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DA54F8-8A7E-414E-97A0-3D22DDD01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Radyoloji</a:t>
            </a:r>
            <a:r>
              <a:rPr lang="tr-TR" dirty="0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A643FE-2A9B-4360-9160-9B86E9015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Akut gut ataklarında travmaya bağlı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kırığı dışlamak için çekilebilir. </a:t>
            </a:r>
          </a:p>
          <a:p>
            <a:pPr marL="0" indent="0">
              <a:buNone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İlerlemiş gutta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periartiküler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zımba deliği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şeklinde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erezyonların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gösterilmesi</a:t>
            </a:r>
          </a:p>
          <a:p>
            <a:pPr marL="0" indent="0">
              <a:buNone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Eksantrik yumuşak doku varlığı önemli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F1A7C0E-3F11-43D6-8E79-EEB5E7454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696" y="681037"/>
            <a:ext cx="3638550" cy="542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3521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B69BEA-21C6-439A-88CB-F10FD19AA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Tedavi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F9DF26-3E19-463C-BFEE-50AD963F8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2012 ACR (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College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Rheumatology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) göre </a:t>
            </a:r>
          </a:p>
          <a:p>
            <a:pPr marL="0" indent="0">
              <a:buNone/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hiperürisemi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ve gutun tedavisi; </a:t>
            </a:r>
          </a:p>
          <a:p>
            <a:pPr marL="0" indent="0">
              <a:buNone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Asemptomatik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hiperürisemi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tedavisi 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Akut atak tedavisi                                               </a:t>
            </a:r>
            <a:r>
              <a:rPr lang="tr-T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Farmakolojik tedavi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Atakların önlenmesi                                           </a:t>
            </a:r>
            <a:r>
              <a:rPr lang="tr-TR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Nonfarmakolojik</a:t>
            </a:r>
            <a:r>
              <a:rPr lang="tr-T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tedavi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Kronik gut tedavisi 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ağ Ayraç 3">
            <a:extLst>
              <a:ext uri="{FF2B5EF4-FFF2-40B4-BE49-F238E27FC236}">
                <a16:creationId xmlns:a16="http://schemas.microsoft.com/office/drawing/2014/main" id="{85FEE2C3-328B-46C9-9B2C-9779CBCECCD6}"/>
              </a:ext>
            </a:extLst>
          </p:cNvPr>
          <p:cNvSpPr/>
          <p:nvPr/>
        </p:nvSpPr>
        <p:spPr>
          <a:xfrm>
            <a:off x="6387929" y="3279225"/>
            <a:ext cx="801384" cy="17594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018599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527D77-B951-4BC9-8D91-539B93E04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 eğitimi ve Yaşam tarzı değişikliği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7AAEE5-C0B2-493C-9B93-39458B34C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Hastalığı hakkında bilgi verilmesi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Obez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hastalar için kilo verme önerileri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Yüksek oranda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fruktozlu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içeceklerin azaltılması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Alkol tüketiminin (bira) kısıtlanması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Kırmızı et, beyaz et ve balık ürünlerinin azaltılması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Sebze, meyve, süt ve süt ürünlerinin tüketilmesinin artırılması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Yeterli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hidrasyon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03599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B74101-B282-4794-9A43-B202E9882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 Diyeti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925EF8A3-166C-4741-A25D-D320A9A9A3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7366" y="2020094"/>
            <a:ext cx="874247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9828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E3E3C3-C405-48A1-994E-0D65FBF91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Asemptomatik</a:t>
            </a:r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Hiperürisemi</a:t>
            </a:r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Tedavisi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5C1243-F8D6-4AE8-BCDF-1819F0C18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Nonfarmakolojik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tedavi 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Ürik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asiti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yükselten ilaçlardan korunma 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İlaç tedavisi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10 mg/dl üzerindeki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hiperürisemi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4249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634A83-D1C5-41E2-BED2-09791DCCE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Akut Atak Tedavisi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982F9E-658C-494F-9C70-7F397454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Amaç ağrıdan kurtulmak ve en kısa zamanda atağı sonlandırmak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NSAİİ (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İndometazin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en sık) 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Oral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Kolşisin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0.5 mg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tb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3x1 başlanır</a:t>
            </a:r>
          </a:p>
          <a:p>
            <a:pPr marL="0" indent="0">
              <a:buNone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            (Yüksek doz GİS yan etkilerine yol açabilir)</a:t>
            </a:r>
          </a:p>
          <a:p>
            <a:pPr marL="0" indent="0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Kortikosteroid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Kolşisin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KE varsa, 6-10 gün) 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İstirahat ve soğuk uygulamadan fayda görebilir.</a:t>
            </a:r>
          </a:p>
          <a:p>
            <a:pPr marL="0" indent="0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Akut ataklar tedavisiz genellikle 5 ila 14 gün içinde düzelebilir.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332615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BD7BFC-768D-49D8-B1D3-3FD0D0768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Akut Atak Tedavisi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697DEA-9E99-4226-9A84-BE229FEC7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Atak esnasında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antihiperürisemik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tedavi alıyorsa devam edilir. </a:t>
            </a:r>
          </a:p>
          <a:p>
            <a:pPr marL="0" indent="0">
              <a:buNone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Almıyorsa başlanmaz!!</a:t>
            </a:r>
          </a:p>
        </p:txBody>
      </p:sp>
    </p:spTree>
    <p:extLst>
      <p:ext uri="{BB962C8B-B14F-4D97-AF65-F5344CB8AC3E}">
        <p14:creationId xmlns:p14="http://schemas.microsoft.com/office/powerpoint/2010/main" val="319908129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EA41AF-A13A-44DE-85A8-8C260DE42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Kronik Gut Tedavisi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81E05E0-7E09-4F46-BEE4-855D77A6D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İlerlemiş gut ve ara dönemde verilen tedavi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Temel amaç serum ürat seviyesini düşürmek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Kimlere verilmeli; 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     -2 veya daha fazla gut atağı olan tüm hastalara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     - İlerlemiş gut 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     -Ürat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nefropatisi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olan yada KBY </a:t>
            </a:r>
          </a:p>
        </p:txBody>
      </p:sp>
    </p:spTree>
    <p:extLst>
      <p:ext uri="{BB962C8B-B14F-4D97-AF65-F5344CB8AC3E}">
        <p14:creationId xmlns:p14="http://schemas.microsoft.com/office/powerpoint/2010/main" val="33282016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1D63CF-3A11-40DF-B5F7-E38C325C2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Hiperürisemi</a:t>
            </a:r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Tedavisinde Kullanılan İlaçlar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7D40773-17C2-4085-B661-AC7248A3C6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Ürik asit yapımını azaltan ilaçlar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Allopürinol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Oksipürinol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Febuxostat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tr-TR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Ürikolitik</a:t>
            </a:r>
            <a:r>
              <a:rPr lang="tr-T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ilaçlar 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Pegloticase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Rasburicase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tr-TR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dirty="0">
              <a:solidFill>
                <a:schemeClr val="accent1"/>
              </a:solidFill>
            </a:endParaRPr>
          </a:p>
          <a:p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B465CF4-5530-4C8F-9929-A8B297064F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r-TR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Ürikozürik</a:t>
            </a:r>
            <a:r>
              <a:rPr lang="tr-T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ilaçlar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Probenesid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Sülfinpirazon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Benzbromaron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tr-TR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Yardımcı ilaçlar 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Losartan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Fenofibrat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Askorbik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asit</a:t>
            </a:r>
            <a:endParaRPr lang="tr-TR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953092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A5A8A2-E25F-4EB7-84B4-6E76A3698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Profilaksi</a:t>
            </a:r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CD0134B-7465-4E2C-86B2-3360C7EB2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Ürat düşürücü tedaviye ilave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Antiinflamatuar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olarak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En az 3-6 ay süre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tr-TR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Kolşisin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2*1 ya da düşük doz </a:t>
            </a:r>
            <a:r>
              <a:rPr lang="tr-T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NSAİİ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1309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64D91B-CDF0-4540-B187-D1CBF55FF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</a:t>
            </a:r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Epidemiyoloji</a:t>
            </a: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1A5131C-BAAC-4E85-9EA7-FEEBF147C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OA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insidansı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yaşla birlikte artar ( &gt;45 yaş daha sık)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Kadınlarda daha sık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Dünya nüfusunun yaklaşık % 3.3 - 3.6’sını etkiler.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DSÖ verilerine göre 65 yaş üstü bireylerin yaklaşık % 25’inde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osteoartrite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bağlı ağrı ve fonksiyon kaybı görülmektedir.*</a:t>
            </a:r>
          </a:p>
          <a:p>
            <a:pPr marL="0" indent="0">
              <a:buNone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Türkiye’de 60 yaş üstü erkeklerin %9,6'sı, kadınların %18'i için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semptomatik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OA bildirilmiştir.**</a:t>
            </a:r>
          </a:p>
          <a:p>
            <a:pPr marL="0" indent="0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*S. Atalay, B. Alkan, </a:t>
            </a:r>
            <a:r>
              <a:rPr lang="tr-TR" sz="1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 Aytekin, “</a:t>
            </a:r>
            <a:r>
              <a:rPr lang="tr-TR" sz="1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Osteoartrite</a:t>
            </a:r>
            <a:r>
              <a:rPr lang="tr-T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Güncel Yaklaşım,” </a:t>
            </a:r>
            <a:r>
              <a:rPr lang="tr-TR" sz="14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Ankara </a:t>
            </a:r>
            <a:r>
              <a:rPr lang="tr-TR" sz="1400" i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tr-TR" sz="14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i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tr-T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tr-T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26–32, 2013.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tr-T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tr-TR" sz="1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Yalıman</a:t>
            </a:r>
            <a:r>
              <a:rPr lang="tr-T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tr-TR" sz="1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Osteoartrit</a:t>
            </a:r>
            <a:r>
              <a:rPr lang="tr-T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epidemiyolojisi ve </a:t>
            </a:r>
            <a:r>
              <a:rPr lang="tr-TR" sz="1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klasifikasyonu</a:t>
            </a:r>
            <a:r>
              <a:rPr lang="tr-T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1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Hepgüler</a:t>
            </a:r>
            <a:r>
              <a:rPr lang="tr-T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AS, editör. </a:t>
            </a:r>
            <a:r>
              <a:rPr lang="tr-TR" sz="1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Osteoartrit</a:t>
            </a:r>
            <a:r>
              <a:rPr lang="tr-T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1. Baskı. Ankara: Türkiye Klinikleri; 2020. p.1-8.)</a:t>
            </a:r>
          </a:p>
          <a:p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978666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8B6385-A0B4-4CAA-8C41-E8E694EFD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Önemli!!!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50FA3C-C93E-431C-85D6-9D90B4015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Akut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monoartrit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ile gelen her hastada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         aksi kanıtlanıncaya kadar 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tr-T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septik </a:t>
            </a:r>
            <a:r>
              <a:rPr lang="tr-TR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artrit</a:t>
            </a:r>
            <a:r>
              <a:rPr lang="tr-T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düşünülmelidir!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62EDD22-5DC2-4C74-8502-231AD272F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681" y="3429000"/>
            <a:ext cx="5381953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975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DB45A1-466D-4867-A2B0-3F4AFEA1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VAKA 1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CADE42-8AD2-4509-8EFC-8D8A69EEC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32 yaşında K hasta, ev hanımı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3-4 aydır ellerindeki eklemlerde ağrı ve şişlik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Semptomlar sabahları daha belirgin, bazen öğlene kadar şikayetleri devam ediyor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Çeşitli ağrı kesiciler kullanmış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İlk zamanlar ağrı kesiciler ile rahatlama oluyormuş ancak son zamanlarda ağrı kesiciler rahatlatmıyor</a:t>
            </a:r>
          </a:p>
          <a:p>
            <a:pPr marL="0" indent="0">
              <a:buNone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383281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E6239A-98DB-491D-B895-88115D4F7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D0A920-E645-43E4-B083-B2007520C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FM:</a:t>
            </a:r>
          </a:p>
          <a:p>
            <a:pPr marL="0" indent="0">
              <a:buNone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Her iki el 1,2,3 PIF ve MKF </a:t>
            </a:r>
          </a:p>
          <a:p>
            <a:pPr marL="0" indent="0">
              <a:buNone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sağ el bileği eklemlerinde şişlik</a:t>
            </a:r>
          </a:p>
          <a:p>
            <a:pPr marL="0" indent="0">
              <a:buNone/>
            </a:pP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palpasyonda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hassasiyet mevcut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Laboratuvar:</a:t>
            </a:r>
          </a:p>
          <a:p>
            <a:pPr>
              <a:buFontTx/>
              <a:buChar char="-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ESH: 35 mm/</a:t>
            </a: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Hgb:14 gr/dl   BK: 7000mm3    </a:t>
            </a: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Plt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: 350000mm3</a:t>
            </a:r>
          </a:p>
          <a:p>
            <a:pPr>
              <a:buFontTx/>
              <a:buChar char="-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CRP: 1.8 mg/dl</a:t>
            </a:r>
          </a:p>
          <a:p>
            <a:pPr>
              <a:buFontTx/>
              <a:buChar char="-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KCFT: normal  Hepatit antikorları: negatif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745AE6E-0981-46D5-9FC2-C8135928B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154" y="1825625"/>
            <a:ext cx="3888170" cy="339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8439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27BBB2-90D0-4E59-AD18-17CF802A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9C25B7-B6EF-4F5C-81E7-A205A76A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İnflamatuar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artrit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RF (+)  ANA (-)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X-Ray: yumuşak doku şişliği ve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periartiküler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osteoporoz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                                              </a:t>
            </a:r>
            <a:r>
              <a:rPr lang="tr-T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TANI?</a:t>
            </a:r>
          </a:p>
        </p:txBody>
      </p:sp>
    </p:spTree>
    <p:extLst>
      <p:ext uri="{BB962C8B-B14F-4D97-AF65-F5344CB8AC3E}">
        <p14:creationId xmlns:p14="http://schemas.microsoft.com/office/powerpoint/2010/main" val="27486654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8B0C99-60B0-42ED-852B-14E22A713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2573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AEA62C-9ADD-456F-B2F4-D3FF486CD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Poliartrit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Sedim ve CRP yüksek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Yaş ve cinsiyet 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Eklem tutulum yerleri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Sabah tutukluğu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RF pozitif 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tr-T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ROMATOİD ARTRİT</a:t>
            </a:r>
          </a:p>
        </p:txBody>
      </p:sp>
    </p:spTree>
    <p:extLst>
      <p:ext uri="{BB962C8B-B14F-4D97-AF65-F5344CB8AC3E}">
        <p14:creationId xmlns:p14="http://schemas.microsoft.com/office/powerpoint/2010/main" val="244142574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AD9ED65-D4A7-421C-83AE-D0009B86C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VAKA 2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FB6605-142A-4396-8095-389F2646D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45 yaşında E hasta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BKİ: 37.8 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2 gündür sağ ayak bileğinde ve ayak baş parmağında şiddetli ağrı, kızarıklık ve ısı artışı 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Ek bir şikayet ve hastalığı yok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6 ay önce ayak baş parmağında benzer şikayetler olmuş, ağrı kesiciler ile kısmen rahatlamış ve 1 hafta sonra tamamen iyileşmiş</a:t>
            </a:r>
          </a:p>
        </p:txBody>
      </p:sp>
    </p:spTree>
    <p:extLst>
      <p:ext uri="{BB962C8B-B14F-4D97-AF65-F5344CB8AC3E}">
        <p14:creationId xmlns:p14="http://schemas.microsoft.com/office/powerpoint/2010/main" val="91832765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24124F-1EB1-4F9E-8518-CF54B067F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CC424C6-676E-443E-871D-17291BAEA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FM:</a:t>
            </a:r>
          </a:p>
          <a:p>
            <a:pPr marL="0" indent="0">
              <a:buNone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Sağ ayak bileği ve sağ 1. MTF eklemde şişlik, kızarıklık</a:t>
            </a:r>
          </a:p>
          <a:p>
            <a:pPr marL="0" indent="0">
              <a:buNone/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palpasyonda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hassasiyet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Laboratuvar:</a:t>
            </a:r>
          </a:p>
          <a:p>
            <a:pPr marL="0" indent="0">
              <a:buNone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Hgb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14 gr/dl  BK:8000mm3    Plt:250000 mm3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-ESH: 45 mm/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  CRP: 6 mg/dl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-KCFT: normal </a:t>
            </a:r>
          </a:p>
          <a:p>
            <a:pPr marL="0" indent="0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94EF905-FC7A-4AEA-AD31-2DCBF0724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345" y="1954923"/>
            <a:ext cx="3121571" cy="422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9339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224C4A-BEC6-4FC3-BB52-2AFA3210B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4F2905-CA4B-4FA2-8D80-A1B3A7BAE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İnflamatuar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oligoartrit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Ürik asit: 9 mg/dl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X-Ray: normal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</a:t>
            </a:r>
            <a:r>
              <a:rPr lang="tr-T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TANI?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204519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09EEB8-85D9-4193-9C0A-BD75A474F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C078D0-FA77-4CFC-8185-B0F5C5B2A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Orta yaşlı erkek hasta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Obezite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Eklem tutulum tipi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Podogra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öyküsü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Sedim ve CRP yüksek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Hiperürisemi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tr-TR" dirty="0"/>
              <a:t>                                    </a:t>
            </a:r>
            <a:r>
              <a:rPr lang="tr-T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 ARTRİTİ</a:t>
            </a:r>
          </a:p>
        </p:txBody>
      </p:sp>
    </p:spTree>
    <p:extLst>
      <p:ext uri="{BB962C8B-B14F-4D97-AF65-F5344CB8AC3E}">
        <p14:creationId xmlns:p14="http://schemas.microsoft.com/office/powerpoint/2010/main" val="100531402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7C57DB-D205-4E05-8638-E67CB84D4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VAKA 3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5FE16B-4D47-461F-A0D4-B8A459B72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55 yaşında K hasta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Her iki elinde eklemlerde ağrı ve şekil bozukluğu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Özgeçmiş ve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soygeçmişte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belirgin özellik yok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Şikayetleri yaklaşık 1-2 yıldır mevcut, son zamanlarda artmış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Şikayetler özellikle hareketle artıp istirahatte azalıyor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6547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48B80B-F542-4D9B-B1C8-FD2D1B045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Patofizyoloji</a:t>
            </a:r>
            <a:endParaRPr lang="tr-TR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4F028-0B4C-4D5A-8A36-00D98C379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Kıkırdakta yapısal yıkım</a:t>
            </a:r>
          </a:p>
          <a:p>
            <a:pPr lvl="1"/>
            <a:r>
              <a:rPr lang="tr-TR" sz="20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Fibrilasyon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fissür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oluşumu</a:t>
            </a:r>
          </a:p>
          <a:p>
            <a:pPr lvl="1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	Kıkırdak yüzeyinde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fokal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ya da yaygın erozyonlar</a:t>
            </a:r>
          </a:p>
          <a:p>
            <a:pPr lvl="1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	Kıkırdakta incelme ve tam kayıp</a:t>
            </a:r>
          </a:p>
          <a:p>
            <a:r>
              <a:rPr lang="tr-TR" sz="2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Subkondral</a:t>
            </a:r>
            <a:r>
              <a:rPr lang="tr-TR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kemikteki değişiklikler </a:t>
            </a:r>
          </a:p>
          <a:p>
            <a:pPr lvl="1"/>
            <a:r>
              <a:rPr lang="tr-TR" sz="20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Skleroz</a:t>
            </a:r>
          </a:p>
          <a:p>
            <a:pPr lvl="1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Kist oluşumu</a:t>
            </a:r>
          </a:p>
          <a:p>
            <a:pPr lvl="1"/>
            <a:r>
              <a:rPr lang="tr-TR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Eburnasyonla</a:t>
            </a:r>
            <a:r>
              <a:rPr lang="tr-TR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birlikte kemikte kalınlaşma</a:t>
            </a: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tr-TR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Osteofit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oluşumu</a:t>
            </a:r>
          </a:p>
          <a:p>
            <a:r>
              <a:rPr lang="tr-TR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Diğer değişiklikler</a:t>
            </a:r>
          </a:p>
          <a:p>
            <a:pPr lvl="1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Sinovit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Menisküslerde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dejenerasyon</a:t>
            </a:r>
          </a:p>
          <a:p>
            <a:pPr lvl="1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	Eklem çevresi kaslarda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atrofi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585685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D51616-23E3-4AF0-9DF3-7CE283B71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60DDB7-23EE-4E4A-BA3A-0A3529984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2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FM:</a:t>
            </a:r>
          </a:p>
          <a:p>
            <a:pPr marL="0" indent="0">
              <a:buNone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-Her iki elde PIF ve DIF eklemlerde şişlik ve </a:t>
            </a: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palpasyonda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ağrı </a:t>
            </a:r>
          </a:p>
          <a:p>
            <a:pPr marL="0" indent="0">
              <a:buNone/>
            </a:pP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Laboratuvar:</a:t>
            </a:r>
          </a:p>
          <a:p>
            <a:pPr marL="0" indent="0">
              <a:buNone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-Rutin biyokimya normal</a:t>
            </a:r>
          </a:p>
          <a:p>
            <a:pPr marL="0" indent="0">
              <a:buNone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-CBC, Sedim ve CRP normal</a:t>
            </a:r>
          </a:p>
          <a:p>
            <a:pPr>
              <a:buFontTx/>
              <a:buChar char="-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RF: 40 (normal değer: 0-10) </a:t>
            </a:r>
          </a:p>
          <a:p>
            <a:pPr marL="0" indent="0">
              <a:buNone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</a:t>
            </a:r>
          </a:p>
          <a:p>
            <a:pPr marL="0" indent="0">
              <a:buNone/>
            </a:pPr>
            <a:endParaRPr lang="tr-TR" sz="2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</a:t>
            </a:r>
            <a:r>
              <a:rPr lang="tr-TR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TANI?</a:t>
            </a:r>
            <a:endParaRPr lang="tr-TR" sz="2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1CD0483-AE8A-491D-A5E0-2E30C5A42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058" y="2796198"/>
            <a:ext cx="4415742" cy="261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1758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37C7AE-89F8-468C-B3F5-3BC831362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2039A3-A1BA-4974-AF22-2BC7AEE2C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İleri yaş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PIF ve DIF eklem tutulumu birlikte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Eklem çevresi nodüller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Sedim ve CRP normal 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RF pozitifliği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marL="0" indent="0">
              <a:buNone/>
            </a:pPr>
            <a:r>
              <a:rPr lang="tr-TR" dirty="0"/>
              <a:t>                                                                 </a:t>
            </a:r>
            <a:r>
              <a:rPr lang="tr-T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OSTEOARTRİT</a:t>
            </a:r>
          </a:p>
        </p:txBody>
      </p:sp>
    </p:spTree>
    <p:extLst>
      <p:ext uri="{BB962C8B-B14F-4D97-AF65-F5344CB8AC3E}">
        <p14:creationId xmlns:p14="http://schemas.microsoft.com/office/powerpoint/2010/main" val="175995294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F6E786-22A3-44E3-AB95-FEF498CA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Kaynaklar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04340F-8EF5-4EE1-8B7C-ADD633092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Sen R, Hurley JA. Osteoarthritis. 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StatPearls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Treasure Island (FL)20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  <a:p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Osteoarthritis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ClinicalKey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https://www.clinicalkey.com/#!/content/67-s2.0-40ca9fe3-0816-4fd5-a282-b5df02159474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Management of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Rheumatoid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Arthritis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, AMY M. WASSERMAN, MD, 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Boston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 School of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, Boston, Massachusetts,</a:t>
            </a:r>
            <a:r>
              <a:rPr lang="tr-T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Physician</a:t>
            </a:r>
            <a:endParaRPr lang="tr-T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2012 American College of Rheumatology Guidelines for Management of Gout. Part 1, and Part 2, Systematic Nonpharmacologic and Pharmacologic Therapeutic Approaches to Hyperuricemia 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J. E. South-Paul, S. C.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Matheny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ve E. L.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Lewis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Aile Hekimliği Tanı ve Tedavi. 2019. 5. Baskı, Güneş Tıp Kitabevleri.</a:t>
            </a:r>
          </a:p>
          <a:p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Rakel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Aile Hekimliği, 9.Baskı,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Romatoloji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ve Kas İskelet Sistemi Sorunları</a:t>
            </a:r>
          </a:p>
          <a:p>
            <a:r>
              <a:rPr lang="tr-T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Atalay, B. Alkan, </a:t>
            </a:r>
            <a:r>
              <a:rPr lang="tr-TR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 Aytekin, “</a:t>
            </a:r>
            <a:r>
              <a:rPr lang="tr-TR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Osteoartrite</a:t>
            </a:r>
            <a:r>
              <a:rPr lang="tr-T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Güncel Yaklaşım,” </a:t>
            </a:r>
            <a:r>
              <a:rPr lang="tr-TR" sz="20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Ankara </a:t>
            </a:r>
            <a:r>
              <a:rPr lang="tr-TR" sz="2000" i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tr-TR" sz="20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tr-T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tr-T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26–32, 2013.</a:t>
            </a:r>
          </a:p>
          <a:p>
            <a:r>
              <a:rPr lang="tr-TR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Yalıman</a:t>
            </a:r>
            <a:r>
              <a:rPr lang="tr-T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tr-TR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Osteoartrit</a:t>
            </a:r>
            <a:r>
              <a:rPr lang="tr-T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epidemiyolojisi ve </a:t>
            </a:r>
            <a:r>
              <a:rPr lang="tr-TR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klasifikasyonu</a:t>
            </a:r>
            <a:r>
              <a:rPr lang="tr-T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Hepgüler</a:t>
            </a:r>
            <a:r>
              <a:rPr lang="tr-T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AS, editör. </a:t>
            </a:r>
            <a:r>
              <a:rPr lang="tr-TR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Osteoartrit</a:t>
            </a:r>
            <a:r>
              <a:rPr lang="tr-T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1. Baskı. Ankara: Türkiye Klinikleri; 2020. p.1-8.)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https://www.ncbi.nlm.nih.gov/pubmed/28699595</a:t>
            </a:r>
            <a:endParaRPr lang="tr-TR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pubmed.ncbi.nlm.nih.gov/28137554-efficacy-and-safety-of-intraarticular-hyaluronic-acid-and-corticosteroid-for-knee-osteoarthritis-a-meta-analysis/?from_term=efficacy+and+safety+of+intraarticular+hyaluranic+acid+and+corticosteroid&amp;from_pos=1&amp;from_exact_term=efficacy+and+safety+of+intraarticular+hyaluronic+acid+and+corticosteroid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https://www.clinicalkey.com/#!/content/journal/1-s2.0-S0899900716302775?scrollTo=%231-s2.0-S0899900716302775-fx1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000" dirty="0"/>
          </a:p>
          <a:p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1810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4AD5A86-9636-4474-B198-6913DBE7E6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44" y="504496"/>
            <a:ext cx="9406759" cy="561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504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92A337-9381-4E7C-9301-EF9CA1608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tr-TR" sz="4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Osteoartrit</a:t>
            </a:r>
            <a:r>
              <a:rPr lang="tr-TR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14 İçerik Yer Tutucusu">
            <a:extLst>
              <a:ext uri="{FF2B5EF4-FFF2-40B4-BE49-F238E27FC236}">
                <a16:creationId xmlns:a16="http://schemas.microsoft.com/office/drawing/2014/main" id="{843EE379-7D1C-4B88-AFC5-1C65FD378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542" y="4041775"/>
            <a:ext cx="8512629" cy="1488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</a:t>
            </a:r>
            <a:r>
              <a:rPr lang="tr-TR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osteoartrit</a:t>
            </a:r>
            <a:r>
              <a:rPr lang="tr-TR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tr-TR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Sekonder</a:t>
            </a:r>
            <a:r>
              <a:rPr lang="tr-TR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osteoartrit</a:t>
            </a:r>
            <a:endParaRPr lang="tr-TR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11 Sola Bükülü Ok">
            <a:extLst>
              <a:ext uri="{FF2B5EF4-FFF2-40B4-BE49-F238E27FC236}">
                <a16:creationId xmlns:a16="http://schemas.microsoft.com/office/drawing/2014/main" id="{CAA62037-66FC-463E-8F14-1249E833D6CF}"/>
              </a:ext>
            </a:extLst>
          </p:cNvPr>
          <p:cNvSpPr/>
          <p:nvPr/>
        </p:nvSpPr>
        <p:spPr>
          <a:xfrm>
            <a:off x="4254759" y="1988133"/>
            <a:ext cx="1080120" cy="165618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9" name="10 Sağa Bükülü Ok">
            <a:extLst>
              <a:ext uri="{FF2B5EF4-FFF2-40B4-BE49-F238E27FC236}">
                <a16:creationId xmlns:a16="http://schemas.microsoft.com/office/drawing/2014/main" id="{4DB8E710-E130-4D5A-991D-E01A14A0DA0B}"/>
              </a:ext>
            </a:extLst>
          </p:cNvPr>
          <p:cNvSpPr/>
          <p:nvPr/>
        </p:nvSpPr>
        <p:spPr>
          <a:xfrm>
            <a:off x="5855703" y="1988133"/>
            <a:ext cx="1152128" cy="16561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27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762218-B08F-4810-A2D5-D22C37011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Etyoloji</a:t>
            </a: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5AC8F3-52E4-4A9D-B7B8-6FBA42F792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</a:t>
            </a:r>
            <a:r>
              <a:rPr lang="tr-T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ostaoartrit</a:t>
            </a:r>
            <a:endParaRPr lang="tr-T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Etiyolojisi net bilinmemekte</a:t>
            </a: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Bazı risk faktörleri mevcut</a:t>
            </a:r>
          </a:p>
          <a:p>
            <a:pPr marL="0" indent="0">
              <a:buNone/>
            </a:pPr>
            <a:r>
              <a:rPr lang="tr-TR" dirty="0"/>
              <a:t>       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A0C894B-724F-4A98-A938-345FF8F760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Sekonder</a:t>
            </a:r>
            <a:r>
              <a:rPr lang="tr-T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osteoartrit</a:t>
            </a:r>
            <a:endParaRPr lang="tr-T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Travma</a:t>
            </a:r>
          </a:p>
          <a:p>
            <a:pPr lvl="1"/>
            <a:r>
              <a:rPr lang="tr-TR" sz="1700" dirty="0" err="1">
                <a:latin typeface="Arial" panose="020B0604020202020204" pitchFamily="34" charset="0"/>
                <a:cs typeface="Arial" panose="020B0604020202020204" pitchFamily="34" charset="0"/>
              </a:rPr>
              <a:t>Konjenital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 eklem rahatsızlıkları</a:t>
            </a:r>
          </a:p>
          <a:p>
            <a:pPr lvl="1"/>
            <a:r>
              <a:rPr lang="tr-TR" sz="1700" dirty="0" err="1">
                <a:latin typeface="Arial" panose="020B0604020202020204" pitchFamily="34" charset="0"/>
                <a:cs typeface="Arial" panose="020B0604020202020204" pitchFamily="34" charset="0"/>
              </a:rPr>
              <a:t>Romatoid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700" dirty="0" err="1">
                <a:latin typeface="Arial" panose="020B0604020202020204" pitchFamily="34" charset="0"/>
                <a:cs typeface="Arial" panose="020B0604020202020204" pitchFamily="34" charset="0"/>
              </a:rPr>
              <a:t>artrit</a:t>
            </a:r>
            <a:endParaRPr lang="tr-T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1700" dirty="0" err="1">
                <a:latin typeface="Arial" panose="020B0604020202020204" pitchFamily="34" charset="0"/>
                <a:cs typeface="Arial" panose="020B0604020202020204" pitchFamily="34" charset="0"/>
              </a:rPr>
              <a:t>Avasküler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 nekroz</a:t>
            </a:r>
          </a:p>
          <a:p>
            <a:pPr lvl="1"/>
            <a:r>
              <a:rPr lang="tr-TR" sz="1700" dirty="0" err="1">
                <a:latin typeface="Arial" panose="020B0604020202020204" pitchFamily="34" charset="0"/>
                <a:cs typeface="Arial" panose="020B0604020202020204" pitchFamily="34" charset="0"/>
              </a:rPr>
              <a:t>Enfeksiyöz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700" dirty="0" err="1">
                <a:latin typeface="Arial" panose="020B0604020202020204" pitchFamily="34" charset="0"/>
                <a:cs typeface="Arial" panose="020B0604020202020204" pitchFamily="34" charset="0"/>
              </a:rPr>
              <a:t>artrit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tr-TR" sz="1700" dirty="0" err="1">
                <a:latin typeface="Arial" panose="020B0604020202020204" pitchFamily="34" charset="0"/>
                <a:cs typeface="Arial" panose="020B0604020202020204" pitchFamily="34" charset="0"/>
              </a:rPr>
              <a:t>Paget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 hastalığı</a:t>
            </a:r>
          </a:p>
          <a:p>
            <a:pPr lvl="1"/>
            <a:r>
              <a:rPr lang="tr-TR" sz="1700" dirty="0" err="1">
                <a:latin typeface="Arial" panose="020B0604020202020204" pitchFamily="34" charset="0"/>
                <a:cs typeface="Arial" panose="020B0604020202020204" pitchFamily="34" charset="0"/>
              </a:rPr>
              <a:t>Osteokondritis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700" dirty="0" err="1">
                <a:latin typeface="Arial" panose="020B0604020202020204" pitchFamily="34" charset="0"/>
                <a:cs typeface="Arial" panose="020B0604020202020204" pitchFamily="34" charset="0"/>
              </a:rPr>
              <a:t>dissekanlar</a:t>
            </a:r>
            <a:endParaRPr lang="tr-T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1700" dirty="0" err="1">
                <a:latin typeface="Arial" panose="020B0604020202020204" pitchFamily="34" charset="0"/>
                <a:cs typeface="Arial" panose="020B0604020202020204" pitchFamily="34" charset="0"/>
              </a:rPr>
              <a:t>Metabolik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 bozukluklar (</a:t>
            </a:r>
            <a:r>
              <a:rPr lang="tr-TR" sz="1700" dirty="0" err="1">
                <a:latin typeface="Arial" panose="020B0604020202020204" pitchFamily="34" charset="0"/>
                <a:cs typeface="Arial" panose="020B0604020202020204" pitchFamily="34" charset="0"/>
              </a:rPr>
              <a:t>Hemokromatosis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, Wilson hastalığı), </a:t>
            </a:r>
          </a:p>
          <a:p>
            <a:pPr lvl="1"/>
            <a:r>
              <a:rPr lang="tr-TR" sz="1700" dirty="0" err="1">
                <a:latin typeface="Arial" panose="020B0604020202020204" pitchFamily="34" charset="0"/>
                <a:cs typeface="Arial" panose="020B0604020202020204" pitchFamily="34" charset="0"/>
              </a:rPr>
              <a:t>Hemoglobinopati</a:t>
            </a:r>
            <a:endParaRPr lang="tr-T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1700" dirty="0" err="1">
                <a:latin typeface="Arial" panose="020B0604020202020204" pitchFamily="34" charset="0"/>
                <a:cs typeface="Arial" panose="020B0604020202020204" pitchFamily="34" charset="0"/>
              </a:rPr>
              <a:t>Ehlers-Danlos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 sendromu</a:t>
            </a:r>
          </a:p>
          <a:p>
            <a:pPr lvl="1"/>
            <a:r>
              <a:rPr lang="tr-TR" sz="1700" dirty="0" err="1">
                <a:latin typeface="Arial" panose="020B0604020202020204" pitchFamily="34" charset="0"/>
                <a:cs typeface="Arial" panose="020B0604020202020204" pitchFamily="34" charset="0"/>
              </a:rPr>
              <a:t>Marfan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 sendromu</a:t>
            </a:r>
          </a:p>
          <a:p>
            <a:pPr lvl="1"/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Endokrin (DM)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6740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05C9D54-5F24-4F1B-8D0A-7764B0629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Yaş</a:t>
            </a: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Kadın cinsiyet</a:t>
            </a:r>
          </a:p>
          <a:p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Obezite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Anatomik faktörler</a:t>
            </a:r>
          </a:p>
          <a:p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Periartiküler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kas zayıflığı</a:t>
            </a: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Aile öyküsü</a:t>
            </a: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Eklem hasarı </a:t>
            </a:r>
          </a:p>
          <a:p>
            <a:pPr lvl="1"/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Meslek </a:t>
            </a:r>
          </a:p>
          <a:p>
            <a:pPr lvl="1"/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Spor faaliyetleri</a:t>
            </a:r>
          </a:p>
          <a:p>
            <a:endParaRPr lang="tr-TR" dirty="0"/>
          </a:p>
        </p:txBody>
      </p:sp>
      <p:pic>
        <p:nvPicPr>
          <p:cNvPr id="1026" name="Picture 2" descr="yaşlı insan karikatür ile ilgili görsel sonucu">
            <a:extLst>
              <a:ext uri="{FF2B5EF4-FFF2-40B4-BE49-F238E27FC236}">
                <a16:creationId xmlns:a16="http://schemas.microsoft.com/office/drawing/2014/main" id="{0F364CAB-605F-4254-89D0-6D486DA7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856" y="735212"/>
            <a:ext cx="1981040" cy="31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bez insan karikatür ile ilgili görsel sonucu">
            <a:extLst>
              <a:ext uri="{FF2B5EF4-FFF2-40B4-BE49-F238E27FC236}">
                <a16:creationId xmlns:a16="http://schemas.microsoft.com/office/drawing/2014/main" id="{75ADA837-01F3-4F74-A36B-2748087D6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44" y="134489"/>
            <a:ext cx="2364502" cy="36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6F062FA5-96CE-4332-8C74-02C4E0D1A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0241" y="4722301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Karınca Böcek Yiyen, karınca halter PNG">
            <a:extLst>
              <a:ext uri="{FF2B5EF4-FFF2-40B4-BE49-F238E27FC236}">
                <a16:creationId xmlns:a16="http://schemas.microsoft.com/office/drawing/2014/main" id="{044EE1E5-A5A6-4D0B-A2B2-B3D09E91F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140" y="4311252"/>
            <a:ext cx="1909282" cy="211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şlık 5">
            <a:extLst>
              <a:ext uri="{FF2B5EF4-FFF2-40B4-BE49-F238E27FC236}">
                <a16:creationId xmlns:a16="http://schemas.microsoft.com/office/drawing/2014/main" id="{14FA5DA3-C36E-4604-A62D-5D4D1571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29464" y="428506"/>
            <a:ext cx="9976206" cy="1144588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Faktörleri:</a:t>
            </a:r>
          </a:p>
        </p:txBody>
      </p:sp>
      <p:pic>
        <p:nvPicPr>
          <p:cNvPr id="1036" name="Picture 12" descr="çiftçi karikatür ile ilgili görsel sonucu">
            <a:extLst>
              <a:ext uri="{FF2B5EF4-FFF2-40B4-BE49-F238E27FC236}">
                <a16:creationId xmlns:a16="http://schemas.microsoft.com/office/drawing/2014/main" id="{437EFF58-ABBA-4781-91BF-100AD1DFC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08208" y="2301491"/>
            <a:ext cx="1909281" cy="21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625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6129DF-526D-4D90-82E5-5E64186C3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Tutulan Eklemler :</a:t>
            </a:r>
            <a:br>
              <a:rPr lang="tr-TR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En sık tutulan yerler, diz, kalça, başparmak, ayak bileği ve omurgadır.</a:t>
            </a:r>
            <a:endParaRPr lang="tr-T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A8B9954-A482-4117-A0FC-1547F00728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39" y="1776248"/>
            <a:ext cx="9217572" cy="496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437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9A1FA6-AAE1-4FF1-90E0-6F248BF12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3 ANA SEMPTOM</a:t>
            </a:r>
            <a:endParaRPr lang="tr-T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CE6637-3457-497F-AC03-FC001B83D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18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tr-TR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Eklem ağrısı</a:t>
            </a:r>
          </a:p>
          <a:p>
            <a:pPr lvl="1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En sık semptom</a:t>
            </a: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Ağrı genellikle ilk aktivite ile artar ve dinlenme ile geçer. </a:t>
            </a:r>
          </a:p>
          <a:p>
            <a:pPr lvl="1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Hastalık ilerlerse ağrı daha sürekli hale gelir ve günlük yaşam aktivitelerini etkiler.</a:t>
            </a:r>
          </a:p>
          <a:p>
            <a:pPr marL="457200" lvl="1" indent="0">
              <a:buNone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Katılık (tutukluk)</a:t>
            </a:r>
          </a:p>
          <a:p>
            <a:pPr lvl="1"/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İnaktivite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sonrası olur.</a:t>
            </a:r>
          </a:p>
          <a:p>
            <a:pPr lvl="1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Sabah katılığı 30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dk’nın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altındadır. </a:t>
            </a:r>
          </a:p>
          <a:p>
            <a:pPr marL="457200" lvl="1" indent="0">
              <a:buNone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Lokomotor</a:t>
            </a:r>
            <a:r>
              <a:rPr lang="tr-T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kısıtlılık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3056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AD33D1-DAF6-4615-A15D-F16CBDC4C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Semptomlar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535822-9325-4F82-B65F-0DE3A0B56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Kas güçsüzlüğü</a:t>
            </a:r>
          </a:p>
          <a:p>
            <a:pPr marL="0" indent="0">
              <a:buNone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Kemik şişliği</a:t>
            </a:r>
          </a:p>
          <a:p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Eklem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deformitesi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Eklem hareket derecesinde azalma</a:t>
            </a:r>
          </a:p>
          <a:p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Eklemde güvensizlik ve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instabilite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hissi</a:t>
            </a:r>
          </a:p>
          <a:p>
            <a:pPr lvl="1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Hastalar eklemin kas güçsüzlüğünün bir işareti olan "çömelmeye" neden olduğundan şikayet ederler.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1463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D018EE-F7B3-4C54-B2B1-30EDD5BE9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Amaç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D39135-7A35-4F20-993D-DAB179E82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Osteoartrit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romatoid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artrit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ve gut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artriti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hakkında bilgi vermek</a:t>
            </a:r>
          </a:p>
        </p:txBody>
      </p:sp>
    </p:spTree>
    <p:extLst>
      <p:ext uri="{BB962C8B-B14F-4D97-AF65-F5344CB8AC3E}">
        <p14:creationId xmlns:p14="http://schemas.microsoft.com/office/powerpoint/2010/main" val="3007490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079664-988D-4BFF-B8B7-916BB77EA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Klinik 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4EBBEF-AD28-481B-9C38-BB05FAEE6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Tutulan eklemin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palpasyonunda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hassasiyet </a:t>
            </a: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Eklemde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effüzyon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Eklem çevresinde şişlik (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sinoviyal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sıvı,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osteofit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Eklemde kilitlenme hissi</a:t>
            </a:r>
          </a:p>
          <a:p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Ağrılı eklem hareketleri</a:t>
            </a: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Eklem katılığı,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kontraktür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deformite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İnstabilite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EHA kısıtlanması </a:t>
            </a:r>
          </a:p>
          <a:p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Krepitasyon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; pürüzsüz eklem yüzlerinin bozulmasına bağlı</a:t>
            </a:r>
          </a:p>
          <a:p>
            <a:pPr>
              <a:lnSpc>
                <a:spcPct val="150000"/>
              </a:lnSpc>
            </a:pP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Osteofitler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periferik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eklemlerde kemik genişlemeleri olarak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palpe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edilebilir.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0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6693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B5C98B-78B4-4A18-8F6E-0B710C24F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0924"/>
            <a:ext cx="10515600" cy="5746039"/>
          </a:xfrm>
        </p:spPr>
        <p:txBody>
          <a:bodyPr/>
          <a:lstStyle/>
          <a:p>
            <a:endParaRPr lang="tr-TR" sz="2000" dirty="0"/>
          </a:p>
          <a:p>
            <a:pPr marL="0" indent="0">
              <a:buNone/>
            </a:pPr>
            <a:r>
              <a:rPr lang="tr-TR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Eklem </a:t>
            </a:r>
            <a:r>
              <a:rPr lang="tr-TR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Deformiteleri</a:t>
            </a:r>
            <a:r>
              <a:rPr lang="tr-TR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tr-TR" sz="2000" dirty="0"/>
          </a:p>
          <a:p>
            <a:endParaRPr lang="tr-TR" sz="2000" dirty="0"/>
          </a:p>
          <a:p>
            <a:pPr marL="0" indent="0">
              <a:buNone/>
            </a:pPr>
            <a:endParaRPr lang="tr-TR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Haberdan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nodülleri (DIF)</a:t>
            </a:r>
          </a:p>
          <a:p>
            <a:pPr lvl="1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Bouchard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nodülleri (PIF)</a:t>
            </a:r>
          </a:p>
          <a:p>
            <a:pPr lvl="1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Genu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Varus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Genu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Valgus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(Diz)</a:t>
            </a:r>
          </a:p>
          <a:p>
            <a:pPr lvl="1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Hallux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Rigidus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(MTF)</a:t>
            </a:r>
          </a:p>
          <a:p>
            <a:endParaRPr lang="tr-TR" dirty="0"/>
          </a:p>
        </p:txBody>
      </p:sp>
      <p:pic>
        <p:nvPicPr>
          <p:cNvPr id="4" name="Picture 2" descr="heberden nodülleri ile ilgili görsel sonucu">
            <a:extLst>
              <a:ext uri="{FF2B5EF4-FFF2-40B4-BE49-F238E27FC236}">
                <a16:creationId xmlns:a16="http://schemas.microsoft.com/office/drawing/2014/main" id="{9BF1F77C-FFCB-40B9-A86B-AA57F6878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4455" y="1776248"/>
            <a:ext cx="7083973" cy="4508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1437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8-3">
            <a:extLst>
              <a:ext uri="{FF2B5EF4-FFF2-40B4-BE49-F238E27FC236}">
                <a16:creationId xmlns:a16="http://schemas.microsoft.com/office/drawing/2014/main" id="{0DA2A333-E85F-42DB-B77B-32F6E5593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" t="2582" r="3235" b="3729"/>
          <a:stretch>
            <a:fillRect/>
          </a:stretch>
        </p:blipFill>
        <p:spPr>
          <a:xfrm>
            <a:off x="6655007" y="1807232"/>
            <a:ext cx="4622592" cy="3590864"/>
          </a:xfrm>
          <a:prstGeom prst="rect">
            <a:avLst/>
          </a:prstGeom>
          <a:noFill/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AC5EA4F2-0F3B-4780-BA00-11DA16E83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2801" y="5752437"/>
            <a:ext cx="2622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dirty="0" err="1">
                <a:solidFill>
                  <a:schemeClr val="accent1"/>
                </a:solidFill>
              </a:rPr>
              <a:t>Genu</a:t>
            </a:r>
            <a:r>
              <a:rPr lang="tr-TR" altLang="tr-TR" dirty="0">
                <a:solidFill>
                  <a:schemeClr val="accent1"/>
                </a:solidFill>
              </a:rPr>
              <a:t> </a:t>
            </a:r>
            <a:r>
              <a:rPr lang="tr-TR" altLang="tr-TR" dirty="0" err="1">
                <a:solidFill>
                  <a:schemeClr val="accent1"/>
                </a:solidFill>
              </a:rPr>
              <a:t>varum</a:t>
            </a:r>
            <a:r>
              <a:rPr lang="tr-TR" altLang="tr-TR" dirty="0">
                <a:solidFill>
                  <a:schemeClr val="accent1"/>
                </a:solidFill>
              </a:rPr>
              <a:t> </a:t>
            </a:r>
            <a:r>
              <a:rPr lang="tr-TR" altLang="tr-TR" dirty="0" err="1">
                <a:solidFill>
                  <a:schemeClr val="accent1"/>
                </a:solidFill>
              </a:rPr>
              <a:t>deformitesi</a:t>
            </a:r>
            <a:endParaRPr lang="tr-TR" altLang="tr-TR" dirty="0">
              <a:solidFill>
                <a:schemeClr val="accent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383DA4-68AD-4E95-B1E4-DE3B376D5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78" y="1086178"/>
            <a:ext cx="5045635" cy="503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89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7345DE4F-2778-4779-9477-A70E986A3F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altLang="tr-TR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Ağrı Nedenleri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E8CAF4F-3CAD-4105-AFAB-13403772B8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tr-TR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Kas spazmı </a:t>
            </a:r>
          </a:p>
          <a:p>
            <a:r>
              <a:rPr lang="tr-TR" altLang="tr-TR" sz="2000">
                <a:latin typeface="Arial" panose="020B0604020202020204" pitchFamily="34" charset="0"/>
                <a:cs typeface="Arial" panose="020B0604020202020204" pitchFamily="34" charset="0"/>
              </a:rPr>
              <a:t>Subkondral kemikte fraktürler</a:t>
            </a:r>
            <a:endParaRPr lang="tr-TR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altLang="tr-TR" sz="2000">
                <a:latin typeface="Arial" panose="020B0604020202020204" pitchFamily="34" charset="0"/>
                <a:cs typeface="Arial" panose="020B0604020202020204" pitchFamily="34" charset="0"/>
              </a:rPr>
              <a:t>Sinovit</a:t>
            </a:r>
            <a:endParaRPr lang="tr-TR" alt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Kapsül gerginliği</a:t>
            </a:r>
          </a:p>
          <a:p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Sıvı artışı</a:t>
            </a:r>
          </a:p>
          <a:p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Kemik </a:t>
            </a:r>
            <a:r>
              <a:rPr lang="tr-TR" altLang="tr-TR" sz="2000">
                <a:latin typeface="Arial" panose="020B0604020202020204" pitchFamily="34" charset="0"/>
                <a:cs typeface="Arial" panose="020B0604020202020204" pitchFamily="34" charset="0"/>
              </a:rPr>
              <a:t>içi venöz </a:t>
            </a: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basınç artışı</a:t>
            </a:r>
          </a:p>
          <a:p>
            <a:r>
              <a:rPr lang="tr-TR" altLang="tr-TR" sz="2000">
                <a:latin typeface="Arial" panose="020B0604020202020204" pitchFamily="34" charset="0"/>
                <a:cs typeface="Arial" panose="020B0604020202020204" pitchFamily="34" charset="0"/>
              </a:rPr>
              <a:t>Ligament </a:t>
            </a: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zorlanması</a:t>
            </a:r>
          </a:p>
          <a:p>
            <a:r>
              <a:rPr lang="tr-TR" altLang="tr-TR" sz="2000">
                <a:latin typeface="Arial" panose="020B0604020202020204" pitchFamily="34" charset="0"/>
                <a:cs typeface="Arial" panose="020B0604020202020204" pitchFamily="34" charset="0"/>
              </a:rPr>
              <a:t>Periost </a:t>
            </a: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reaksiyonu</a:t>
            </a:r>
          </a:p>
          <a:p>
            <a:endParaRPr lang="tr-TR" altLang="tr-TR" sz="2000" dirty="0"/>
          </a:p>
          <a:p>
            <a:endParaRPr lang="tr-TR" altLang="tr-TR" sz="2000" dirty="0"/>
          </a:p>
        </p:txBody>
      </p:sp>
      <p:pic>
        <p:nvPicPr>
          <p:cNvPr id="25605" name="Picture 4" descr="cap9">
            <a:extLst>
              <a:ext uri="{FF2B5EF4-FFF2-40B4-BE49-F238E27FC236}">
                <a16:creationId xmlns:a16="http://schemas.microsoft.com/office/drawing/2014/main" id="{0CF68216-61BE-4FC6-994A-479B97870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855" y="998484"/>
            <a:ext cx="3773214" cy="51784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DC6478-8491-4FDB-B061-DCD93A8EF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Laboratuvar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236DE9-1E78-463F-B403-6546BFFE9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Spesifik bir test yok</a:t>
            </a:r>
          </a:p>
          <a:p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CBC</a:t>
            </a:r>
          </a:p>
          <a:p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ESR                                                        genellikle </a:t>
            </a:r>
            <a:r>
              <a:rPr lang="tr-TR" sz="2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</a:p>
          <a:p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Romatoid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faktör</a:t>
            </a:r>
          </a:p>
          <a:p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ANA                                                (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Romatoid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artriti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ekarte etmek için kullanılabilir.)</a:t>
            </a:r>
          </a:p>
          <a:p>
            <a:pPr marL="0" indent="0">
              <a:buNone/>
            </a:pP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Sinovit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eşlik ettiğinde ESR ve CRP hafif yükseklik</a:t>
            </a:r>
          </a:p>
          <a:p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Sinovial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sıvı </a:t>
            </a: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noninflamatuar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karakterde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( lökosit&lt; 2000/mm3, </a:t>
            </a:r>
            <a:r>
              <a:rPr lang="tr-TR" sz="1700" dirty="0" err="1">
                <a:latin typeface="Arial" panose="020B0604020202020204" pitchFamily="34" charset="0"/>
                <a:cs typeface="Arial" panose="020B0604020202020204" pitchFamily="34" charset="0"/>
              </a:rPr>
              <a:t>mononükleer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700" dirty="0" err="1">
                <a:latin typeface="Arial" panose="020B0604020202020204" pitchFamily="34" charset="0"/>
                <a:cs typeface="Arial" panose="020B0604020202020204" pitchFamily="34" charset="0"/>
              </a:rPr>
              <a:t>hc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 hakimiyeti)</a:t>
            </a:r>
          </a:p>
          <a:p>
            <a:endParaRPr lang="tr-TR" sz="170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5" name="Sağ Ayraç 4">
            <a:extLst>
              <a:ext uri="{FF2B5EF4-FFF2-40B4-BE49-F238E27FC236}">
                <a16:creationId xmlns:a16="http://schemas.microsoft.com/office/drawing/2014/main" id="{6ACB63E8-517D-469B-87E9-DBD6C1B89B44}"/>
              </a:ext>
            </a:extLst>
          </p:cNvPr>
          <p:cNvSpPr/>
          <p:nvPr/>
        </p:nvSpPr>
        <p:spPr>
          <a:xfrm>
            <a:off x="5360274" y="2743200"/>
            <a:ext cx="73573" cy="16816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5742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5C3178-BA7D-4E3F-B06D-B4559045C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Görüntüleme</a:t>
            </a:r>
            <a:r>
              <a:rPr lang="tr-TR" dirty="0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8CA7AC8-FCA8-4785-9DF7-A8A01E597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X- Ray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en sık kullanılan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USG ve MR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erken tanıda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4387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E6AD09-B56A-4075-A7A1-12350DFD4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 Bulguları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A11208-FD83-44A9-99DE-B7C1713C8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2371"/>
            <a:ext cx="10515600" cy="4590503"/>
          </a:xfrm>
        </p:spPr>
        <p:txBody>
          <a:bodyPr>
            <a:normAutofit fontScale="62500" lnSpcReduction="20000"/>
          </a:bodyPr>
          <a:lstStyle/>
          <a:p>
            <a:r>
              <a:rPr lang="tr-TR" altLang="tr-TR" sz="3200" dirty="0">
                <a:latin typeface="Arial" panose="020B0604020202020204" pitchFamily="34" charset="0"/>
                <a:cs typeface="Arial" panose="020B0604020202020204" pitchFamily="34" charset="0"/>
              </a:rPr>
              <a:t>Eklem aralığında daralma </a:t>
            </a:r>
            <a:r>
              <a:rPr lang="tr-TR" altLang="tr-TR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  <a:p>
            <a:endParaRPr lang="tr-TR" alt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alt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Subkondral</a:t>
            </a:r>
            <a:r>
              <a:rPr lang="tr-TR" alt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skleroz </a:t>
            </a:r>
            <a:r>
              <a:rPr lang="tr-TR" altLang="tr-TR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  <a:p>
            <a:endParaRPr lang="tr-TR" alt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alt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Osteofitler</a:t>
            </a:r>
            <a:r>
              <a:rPr lang="tr-TR" alt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  <a:p>
            <a:pPr marL="0" indent="0">
              <a:buNone/>
            </a:pPr>
            <a:endParaRPr lang="tr-TR" alt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alt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Deformite</a:t>
            </a:r>
            <a:r>
              <a:rPr lang="tr-TR" altLang="tr-TR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subluksasyon</a:t>
            </a:r>
            <a:endParaRPr lang="tr-TR" alt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alt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alt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Subkondral</a:t>
            </a:r>
            <a:r>
              <a:rPr lang="tr-TR" alt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kist  </a:t>
            </a:r>
            <a:r>
              <a:rPr lang="tr-TR" altLang="tr-TR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</a:p>
          <a:p>
            <a:endParaRPr lang="tr-TR" alt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altLang="tr-TR" sz="3200" dirty="0">
                <a:latin typeface="Arial" panose="020B0604020202020204" pitchFamily="34" charset="0"/>
                <a:cs typeface="Arial" panose="020B0604020202020204" pitchFamily="34" charset="0"/>
              </a:rPr>
              <a:t>Eklem boşluğunda serbest cisimler</a:t>
            </a:r>
          </a:p>
          <a:p>
            <a:pPr marL="0" indent="0">
              <a:buNone/>
            </a:pP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</a:t>
            </a:r>
          </a:p>
          <a:p>
            <a:pPr marL="0" indent="0">
              <a:buNone/>
            </a:pPr>
            <a:r>
              <a:rPr lang="tr-TR" altLang="tr-TR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*Eklem </a:t>
            </a:r>
            <a:r>
              <a:rPr lang="en-US" altLang="tr-TR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</a:t>
            </a:r>
            <a:r>
              <a:rPr lang="tr-TR" altLang="tr-TR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tr-TR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lang="tr-TR" altLang="tr-TR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tr-TR" altLang="tr-TR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gelişmez!</a:t>
            </a:r>
          </a:p>
          <a:p>
            <a:endParaRPr lang="en-US" sz="3200" dirty="0">
              <a:solidFill>
                <a:schemeClr val="accent1"/>
              </a:solidFill>
            </a:endParaRPr>
          </a:p>
          <a:p>
            <a:endParaRPr lang="tr-TR" dirty="0"/>
          </a:p>
        </p:txBody>
      </p:sp>
      <p:pic>
        <p:nvPicPr>
          <p:cNvPr id="4" name="Picture 4" descr="oa-ü1">
            <a:extLst>
              <a:ext uri="{FF2B5EF4-FFF2-40B4-BE49-F238E27FC236}">
                <a16:creationId xmlns:a16="http://schemas.microsoft.com/office/drawing/2014/main" id="{B53B6F09-41A3-4015-BC2E-4C1E38B97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735614" y="1008993"/>
            <a:ext cx="3405352" cy="484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4909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>
            <a:extLst>
              <a:ext uri="{FF2B5EF4-FFF2-40B4-BE49-F238E27FC236}">
                <a16:creationId xmlns:a16="http://schemas.microsoft.com/office/drawing/2014/main" id="{A4F51482-F737-4142-AD6D-C54F822BF1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236057"/>
              </p:ext>
            </p:extLst>
          </p:nvPr>
        </p:nvGraphicFramePr>
        <p:xfrm>
          <a:off x="1524000" y="1371598"/>
          <a:ext cx="4252332" cy="4343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" r:id="rId4" imgW="3809524" imgH="3467584" progId="PBrush">
                  <p:embed/>
                </p:oleObj>
              </mc:Choice>
              <mc:Fallback>
                <p:oleObj r:id="rId4" imgW="3809524" imgH="3467584" progId="PBrush">
                  <p:embed/>
                  <p:pic>
                    <p:nvPicPr>
                      <p:cNvPr id="6146" name="Object 2">
                        <a:extLst>
                          <a:ext uri="{FF2B5EF4-FFF2-40B4-BE49-F238E27FC236}">
                            <a16:creationId xmlns:a16="http://schemas.microsoft.com/office/drawing/2014/main" id="{A4F51482-F737-4142-AD6D-C54F822BF1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71598"/>
                        <a:ext cx="4252332" cy="4343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8" name="Picture 3" descr="faq2_1">
            <a:extLst>
              <a:ext uri="{FF2B5EF4-FFF2-40B4-BE49-F238E27FC236}">
                <a16:creationId xmlns:a16="http://schemas.microsoft.com/office/drawing/2014/main" id="{B90AC0B3-972E-45D8-B54D-3FB83AB99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71600"/>
            <a:ext cx="3886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>
            <a:extLst>
              <a:ext uri="{FF2B5EF4-FFF2-40B4-BE49-F238E27FC236}">
                <a16:creationId xmlns:a16="http://schemas.microsoft.com/office/drawing/2014/main" id="{860F16B1-7B73-46BC-9E1C-967F67FA09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0"/>
          <a:ext cx="67818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" name="Bitmap Image" r:id="rId4" imgW="3734321" imgH="3438095" progId="Paint.Picture">
                  <p:embed/>
                </p:oleObj>
              </mc:Choice>
              <mc:Fallback>
                <p:oleObj name="Bitmap Image" r:id="rId4" imgW="3734321" imgH="3438095" progId="Paint.Picture">
                  <p:embed/>
                  <p:pic>
                    <p:nvPicPr>
                      <p:cNvPr id="7170" name="Object 4">
                        <a:extLst>
                          <a:ext uri="{FF2B5EF4-FFF2-40B4-BE49-F238E27FC236}">
                            <a16:creationId xmlns:a16="http://schemas.microsoft.com/office/drawing/2014/main" id="{860F16B1-7B73-46BC-9E1C-967F67FA09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67818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Line 5">
            <a:extLst>
              <a:ext uri="{FF2B5EF4-FFF2-40B4-BE49-F238E27FC236}">
                <a16:creationId xmlns:a16="http://schemas.microsoft.com/office/drawing/2014/main" id="{67435EE8-7413-4BC9-B5C4-F3D487F60A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1524000"/>
            <a:ext cx="2057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173" name="Text Box 6">
            <a:extLst>
              <a:ext uri="{FF2B5EF4-FFF2-40B4-BE49-F238E27FC236}">
                <a16:creationId xmlns:a16="http://schemas.microsoft.com/office/drawing/2014/main" id="{D08DBD6F-187F-41FD-A66A-1BCB304FA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0926" y="1458913"/>
            <a:ext cx="25699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dirty="0">
                <a:solidFill>
                  <a:schemeClr val="accent1"/>
                </a:solidFill>
              </a:rPr>
              <a:t>Santral erozyon </a:t>
            </a:r>
          </a:p>
          <a:p>
            <a:pPr eaLnBrk="1" hangingPunct="1"/>
            <a:r>
              <a:rPr lang="tr-TR" altLang="tr-TR" dirty="0">
                <a:solidFill>
                  <a:schemeClr val="accent1"/>
                </a:solidFill>
              </a:rPr>
              <a:t>martı kanadı görünümü</a:t>
            </a:r>
          </a:p>
        </p:txBody>
      </p:sp>
      <p:sp>
        <p:nvSpPr>
          <p:cNvPr id="7174" name="Line 7">
            <a:extLst>
              <a:ext uri="{FF2B5EF4-FFF2-40B4-BE49-F238E27FC236}">
                <a16:creationId xmlns:a16="http://schemas.microsoft.com/office/drawing/2014/main" id="{DC267099-254E-4D0D-BE9C-4C33ABBDEB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743200"/>
            <a:ext cx="2057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175" name="Text Box 8">
            <a:extLst>
              <a:ext uri="{FF2B5EF4-FFF2-40B4-BE49-F238E27FC236}">
                <a16:creationId xmlns:a16="http://schemas.microsoft.com/office/drawing/2014/main" id="{0922102E-5070-4AD0-B0B9-0996A33CF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1415" y="2651125"/>
            <a:ext cx="21339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dirty="0">
                <a:solidFill>
                  <a:schemeClr val="accent1"/>
                </a:solidFill>
              </a:rPr>
              <a:t>MKF </a:t>
            </a:r>
            <a:r>
              <a:rPr lang="tr-TR" altLang="tr-TR" dirty="0" err="1">
                <a:solidFill>
                  <a:schemeClr val="accent1"/>
                </a:solidFill>
              </a:rPr>
              <a:t>subluksasyon</a:t>
            </a:r>
            <a:endParaRPr lang="tr-TR" altLang="tr-T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ülkü hanım3">
            <a:extLst>
              <a:ext uri="{FF2B5EF4-FFF2-40B4-BE49-F238E27FC236}">
                <a16:creationId xmlns:a16="http://schemas.microsoft.com/office/drawing/2014/main" id="{3DDD3995-5CBC-4C06-B390-13CE176CC8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43" y="990599"/>
            <a:ext cx="8022771" cy="513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940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5A39E2-3B7C-4D21-AE77-9533E0020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Öğrenim Hedefleri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44F876-8290-4ED6-B85A-4919997B3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İnflamatuar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noninflamatuar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artrit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özelliklerini sayabilmek</a:t>
            </a:r>
          </a:p>
          <a:p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Osteoartrit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risk faktörlerini sayabilmek</a:t>
            </a:r>
          </a:p>
          <a:p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Osteoartrit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klinik özelliklerini sayabilmek</a:t>
            </a:r>
          </a:p>
          <a:p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Osteoartrit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radyografik bulgularını sayabilmek</a:t>
            </a:r>
          </a:p>
          <a:p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Osteoartrit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tedavisini açıklayabilmek</a:t>
            </a:r>
          </a:p>
          <a:p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Romatoid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artrit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belirti ve bulgularını sayabilmek</a:t>
            </a:r>
          </a:p>
          <a:p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Romatoid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artrit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tedavi amaçlarını sayabilmek</a:t>
            </a: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Gut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artriti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klinik bulgularını sayabilmek</a:t>
            </a:r>
          </a:p>
          <a:p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6268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183905-3E52-4704-A8CF-00589BD9B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754"/>
            <a:ext cx="10515600" cy="1325563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KELLGREN LAWRENCE SINIFLANDIRMASI</a:t>
            </a:r>
            <a:br>
              <a:rPr lang="tr-TR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(RADYOLOJİK SINIFLANDIRMA)</a:t>
            </a:r>
            <a:endParaRPr lang="tr-TR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2 İçerik Yer Tutucusu">
            <a:extLst>
              <a:ext uri="{FF2B5EF4-FFF2-40B4-BE49-F238E27FC236}">
                <a16:creationId xmlns:a16="http://schemas.microsoft.com/office/drawing/2014/main" id="{3C1FD437-9254-4245-8E96-F6421DE03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38618" cy="4351338"/>
          </a:xfrm>
        </p:spPr>
        <p:txBody>
          <a:bodyPr>
            <a:normAutofit fontScale="92500" lnSpcReduction="10000"/>
          </a:bodyPr>
          <a:lstStyle/>
          <a:p>
            <a:r>
              <a:rPr lang="tr-T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Evre 0: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Osteoartrite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ait herhangi bir bulgu yok (</a:t>
            </a:r>
            <a:r>
              <a:rPr lang="tr-TR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Evre 1: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Eklem aralığında şüpheli daralma ve olası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osteofit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formasyonu (</a:t>
            </a:r>
            <a:r>
              <a:rPr lang="tr-TR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şüpheli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tr-T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Evre 2: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Kesin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osteofit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ve olası eklem aralığı daralması (</a:t>
            </a:r>
            <a:r>
              <a:rPr lang="tr-TR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minimal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tr-T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Evre 3: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Çok sayıda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osteofit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eklem aralığında kesin daralma, skleroz ve kemik sınırlarında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deformite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olabilir (</a:t>
            </a:r>
            <a:r>
              <a:rPr lang="tr-TR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orta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tr-T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Evre 4: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Büyük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osteofitler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eklem aralığında ciddi daralma, ciddi skleroz ve kemik sınırlarında aşikar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deformiteler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şiddetli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" name="Picture 2" descr="http://2.bp.blogspot.com/-zR95_vVJZNg/VC51sKWsqUI/AAAAAAAAFxM/f9n_J36TJvk/s1600/kellgren.jpg">
            <a:extLst>
              <a:ext uri="{FF2B5EF4-FFF2-40B4-BE49-F238E27FC236}">
                <a16:creationId xmlns:a16="http://schemas.microsoft.com/office/drawing/2014/main" id="{8199546B-7DC6-496F-8E76-3FEA52FA7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0367" y="1140431"/>
            <a:ext cx="4819025" cy="5036532"/>
          </a:xfrm>
          <a:prstGeom prst="rect">
            <a:avLst/>
          </a:prstGeom>
          <a:noFill/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AF5C864A-D2E3-44CB-9947-5186156F0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1970" y="6413441"/>
            <a:ext cx="554780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1100" dirty="0">
                <a:solidFill>
                  <a:schemeClr val="accent1"/>
                </a:solidFill>
              </a:rPr>
              <a:t>*</a:t>
            </a:r>
            <a:r>
              <a:rPr lang="tr-TR" altLang="tr-TR" sz="1100" dirty="0" err="1">
                <a:solidFill>
                  <a:schemeClr val="accent1"/>
                </a:solidFill>
              </a:rPr>
              <a:t>Rheumatology</a:t>
            </a:r>
            <a:r>
              <a:rPr lang="tr-TR" altLang="tr-TR" sz="1100" dirty="0">
                <a:solidFill>
                  <a:schemeClr val="accent1"/>
                </a:solidFill>
              </a:rPr>
              <a:t>. Second Edition. </a:t>
            </a:r>
            <a:r>
              <a:rPr lang="tr-TR" altLang="tr-TR" sz="1100" dirty="0" err="1">
                <a:solidFill>
                  <a:schemeClr val="accent1"/>
                </a:solidFill>
              </a:rPr>
              <a:t>Klippel</a:t>
            </a:r>
            <a:r>
              <a:rPr lang="tr-TR" altLang="tr-TR" sz="1100" dirty="0">
                <a:solidFill>
                  <a:schemeClr val="accent1"/>
                </a:solidFill>
              </a:rPr>
              <a:t> J, </a:t>
            </a:r>
            <a:r>
              <a:rPr lang="tr-TR" altLang="tr-TR" sz="1100" dirty="0" err="1">
                <a:solidFill>
                  <a:schemeClr val="accent1"/>
                </a:solidFill>
              </a:rPr>
              <a:t>Dieppe</a:t>
            </a:r>
            <a:r>
              <a:rPr lang="tr-TR" altLang="tr-TR" sz="1100" dirty="0">
                <a:solidFill>
                  <a:schemeClr val="accent1"/>
                </a:solidFill>
              </a:rPr>
              <a:t> P. </a:t>
            </a:r>
            <a:r>
              <a:rPr lang="tr-TR" altLang="tr-TR" sz="1100" dirty="0" err="1">
                <a:solidFill>
                  <a:schemeClr val="accent1"/>
                </a:solidFill>
              </a:rPr>
              <a:t>Vol</a:t>
            </a:r>
            <a:r>
              <a:rPr lang="tr-TR" altLang="tr-TR" sz="1100" dirty="0">
                <a:solidFill>
                  <a:schemeClr val="accent1"/>
                </a:solidFill>
              </a:rPr>
              <a:t> 4. 2000</a:t>
            </a:r>
          </a:p>
        </p:txBody>
      </p:sp>
    </p:spTree>
    <p:extLst>
      <p:ext uri="{BB962C8B-B14F-4D97-AF65-F5344CB8AC3E}">
        <p14:creationId xmlns:p14="http://schemas.microsoft.com/office/powerpoint/2010/main" val="11468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A5F3BE-B594-484B-BB97-DE9669A5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Bulguları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7205C3-13D3-4B14-AF3B-AF2F74989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Kıkırdak,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ligamanlar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tendonu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görüntülemek için</a:t>
            </a:r>
          </a:p>
          <a:p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Dizde ağrı, kitlenme, boşalma,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instabilite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gibi </a:t>
            </a:r>
            <a:r>
              <a:rPr lang="tr-TR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menisküs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veya </a:t>
            </a:r>
            <a:r>
              <a:rPr lang="tr-TR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ligament</a:t>
            </a:r>
            <a:r>
              <a:rPr lang="tr-T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hasarını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düşündüren durumlarda diz MR tanı değeri var.</a:t>
            </a:r>
          </a:p>
          <a:p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 ağrılı diz ile ilişkili 2 MR bulgusu:</a:t>
            </a:r>
          </a:p>
          <a:p>
            <a:pPr lvl="1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Kısmi veya tam kıkırdak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defektleri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Kemik iliği ödemi. </a:t>
            </a:r>
          </a:p>
          <a:p>
            <a:pPr lvl="1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Diz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OA’inde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periartiküler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bozukluklar (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tendinit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bursit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sıvı toplanması) MR ile ortaya çıkarılabilir.</a:t>
            </a:r>
          </a:p>
          <a:p>
            <a:pPr marL="0" indent="0">
              <a:buNone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Kıkırdak volüm değişikliklerinin hızı MR ile takip edilebilir.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68823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31A84C-BFEE-4590-9115-69732CA6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1"/>
                </a:solidFill>
              </a:rPr>
              <a:t>Tanı</a:t>
            </a:r>
            <a:r>
              <a:rPr lang="tr-TR" dirty="0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9EA16E-5E44-4B51-B530-6A77C322D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16087" y="3040655"/>
            <a:ext cx="2875402" cy="12008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>
                <a:solidFill>
                  <a:schemeClr val="accent1"/>
                </a:solidFill>
              </a:rPr>
              <a:t>         Klinik </a:t>
            </a:r>
          </a:p>
          <a:p>
            <a:pPr marL="0" indent="0">
              <a:buNone/>
            </a:pPr>
            <a:endParaRPr lang="tr-TR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tr-TR" dirty="0"/>
              <a:t>    EKLEM AĞRISI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6CDE5FB-8D6E-4778-92D9-227F54971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7908" y="3040655"/>
            <a:ext cx="3575892" cy="13740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>
                <a:solidFill>
                  <a:schemeClr val="accent1"/>
                </a:solidFill>
              </a:rPr>
              <a:t>       Radyolojik</a:t>
            </a:r>
          </a:p>
          <a:p>
            <a:pPr marL="0" indent="0">
              <a:buNone/>
            </a:pPr>
            <a:endParaRPr lang="tr-TR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tr-TR" dirty="0"/>
              <a:t>         OSTEOFİT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A2884C-A97C-463A-9479-8E4F3B0A7BD2}"/>
              </a:ext>
            </a:extLst>
          </p:cNvPr>
          <p:cNvSpPr/>
          <p:nvPr/>
        </p:nvSpPr>
        <p:spPr>
          <a:xfrm>
            <a:off x="1322024" y="2547991"/>
            <a:ext cx="3856151" cy="25890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0CF20E-0CD4-482C-BF6A-B3C9DF64D2F5}"/>
              </a:ext>
            </a:extLst>
          </p:cNvPr>
          <p:cNvSpPr/>
          <p:nvPr/>
        </p:nvSpPr>
        <p:spPr>
          <a:xfrm>
            <a:off x="7168639" y="2547991"/>
            <a:ext cx="3935001" cy="25890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rtı İşareti 7">
            <a:extLst>
              <a:ext uri="{FF2B5EF4-FFF2-40B4-BE49-F238E27FC236}">
                <a16:creationId xmlns:a16="http://schemas.microsoft.com/office/drawing/2014/main" id="{6CD0712E-F0B8-4469-A8AB-4CC4B361FA4E}"/>
              </a:ext>
            </a:extLst>
          </p:cNvPr>
          <p:cNvSpPr/>
          <p:nvPr/>
        </p:nvSpPr>
        <p:spPr>
          <a:xfrm>
            <a:off x="5883007" y="3407368"/>
            <a:ext cx="782197" cy="8703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97376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8B8AA5-5BE3-45C5-B2B6-E704473A6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Ayırıcı Tanı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D61204-541E-4B62-9D7B-3FCA40FE04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Romatoid</a:t>
            </a:r>
            <a:r>
              <a:rPr lang="tr-T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artrit</a:t>
            </a:r>
            <a:endParaRPr lang="tr-T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Kronik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otoimmun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sistemik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İnflamatuar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artrit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Poliartrit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genellikle simetrik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Tedavi edilmezse kıkırdak yıkımı ve kemik erozyonu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Crp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ve sedim yüksekliği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Rf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+ ve Anti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ccp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043CD37-3B4C-4178-BD36-6B5769123B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Psöriatik</a:t>
            </a:r>
            <a:r>
              <a:rPr lang="tr-T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artrit</a:t>
            </a:r>
            <a:endParaRPr lang="tr-T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Kronik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inflamatuar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artrit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Simetrik ve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eroziv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Kutanöz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psöriazis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Tırnak tutulumu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643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A15B1A-369B-4C1B-8D6A-C9EABD662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Ayırıcı Tanı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F4BD4F-6983-410C-9E32-A46C5B5DF7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Polimiyalji</a:t>
            </a:r>
            <a:r>
              <a:rPr lang="tr-T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romatika</a:t>
            </a:r>
            <a:endParaRPr lang="tr-T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&gt; 50 yaş, ani başlangıç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Boyun ve omuzlarda sabah sertliği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Temporal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arterit ile ilişkili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Sedim yüksek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Klinik olarak ayırt edilir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8685FE7-6B2E-4CE7-BA1D-AC12D4A6B1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İnfektif</a:t>
            </a:r>
            <a:r>
              <a:rPr lang="tr-T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artrit</a:t>
            </a:r>
            <a:endParaRPr lang="tr-T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Virüsler, bakteriler, mantarlar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Ateş ve titreme sık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Lökositoz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gram boyama ve kültür ile ayırt edilir.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Sinovial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sıvı lökosit sayısı artar, 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%75 ten fazlası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polimorfonükleer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6436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00BA5A-5532-48E3-BE68-F5F045DBC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Ayırıcı Tanı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3D6A99-8E74-4FBD-ADB4-A4E6BD07B9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</a:t>
            </a:r>
          </a:p>
          <a:p>
            <a:endParaRPr lang="tr-T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Genelde tek eklemde (1. MTF)</a:t>
            </a:r>
          </a:p>
          <a:p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Akut ataklar</a:t>
            </a:r>
          </a:p>
          <a:p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Ani başlangıçlı şiddetli ağrı, şişlik, kızarıklık, ısı artışı</a:t>
            </a:r>
          </a:p>
          <a:p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Eklem hareket aralığında azalma</a:t>
            </a:r>
          </a:p>
          <a:p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Polarize ışık mikroskobunda </a:t>
            </a: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monosodyum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ürat kristalleri</a:t>
            </a:r>
          </a:p>
          <a:p>
            <a:pPr marL="0" indent="0">
              <a:buNone/>
            </a:pP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    (negatif çift kırıcılık)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3D80D82-A191-4DF2-985B-EB143108E9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Psödogut</a:t>
            </a:r>
            <a:endParaRPr lang="tr-T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Genelde büyük eklem (diz, ayak bileği)</a:t>
            </a:r>
          </a:p>
          <a:p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Ani başlangıçlı </a:t>
            </a: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periartiküler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ağrı, </a:t>
            </a: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eritem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, ısı artışı</a:t>
            </a:r>
          </a:p>
          <a:p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Sedim yüksekliği, </a:t>
            </a: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Lökositoz</a:t>
            </a: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Sinoviyal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sıvıda lökosit belirgin artar</a:t>
            </a:r>
          </a:p>
          <a:p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Polarize ışık mikroskobunda kalsiyum </a:t>
            </a: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pirofosfat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kristalleri </a:t>
            </a:r>
          </a:p>
          <a:p>
            <a:pPr marL="0" indent="0">
              <a:buNone/>
            </a:pP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    (pozitif çift kırıcılık)</a:t>
            </a:r>
          </a:p>
        </p:txBody>
      </p:sp>
    </p:spTree>
    <p:extLst>
      <p:ext uri="{BB962C8B-B14F-4D97-AF65-F5344CB8AC3E}">
        <p14:creationId xmlns:p14="http://schemas.microsoft.com/office/powerpoint/2010/main" val="41169932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2D2844-E960-498D-ABB6-C3B04BE51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Tedavi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EB34706-24BC-422D-8BCD-2D7548180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 Amaç;</a:t>
            </a:r>
            <a:endParaRPr lang="tr-TR" dirty="0">
              <a:solidFill>
                <a:schemeClr val="accent1"/>
              </a:solidFill>
            </a:endParaRPr>
          </a:p>
          <a:p>
            <a:pPr algn="ctr"/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Hastanın bilgilendirilmesi</a:t>
            </a:r>
          </a:p>
          <a:p>
            <a:pPr algn="ctr"/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Yakınmaların azaltılması</a:t>
            </a:r>
          </a:p>
          <a:p>
            <a:pPr algn="ctr"/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Günlük yaşamın kolaylaştırılması</a:t>
            </a:r>
          </a:p>
          <a:p>
            <a:pPr marL="0" indent="0" algn="ctr">
              <a:buNone/>
            </a:pPr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Yapısal hasar ve ilerlemenin yavaşlatılması</a:t>
            </a:r>
          </a:p>
          <a:p>
            <a:pPr marL="0" indent="0" algn="just">
              <a:buNone/>
            </a:pPr>
            <a:endParaRPr lang="tr-T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340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910D43-B069-4BDF-BB50-DD0F2CAAE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Tedavi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8D8FFE-1819-4C01-8F3D-7D4B36309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-farmakolojik tedavi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Farmakolojik tedavi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Cerrahi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53267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F4182A-0105-462A-BE0A-191E7FC7C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-farmakolojik 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D8A8F2-AA1A-41D9-861D-A3CF640BD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Primer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koruma - Yaşam tarzı değişikliği!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Eğitim ve koruyucu önlemler 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Fizik tedavi ve egzersiz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Psikolojik destek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36372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B689C2-E3A5-4AD5-A747-682D20DA3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 ve Koruyucu Önlemler</a:t>
            </a:r>
            <a:endParaRPr lang="tr-TR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BC1F41D-16FB-4F96-87C1-E9BA39E40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r-TR" altLang="tr-T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  ve yakınlarının eğitimi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-eklemin aşırı yüklenmesine neden olan faktörlerden kaçınma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      (uzun süre ayakta durma, çömelme, merdiven inip çıkma…)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-ekleme binen yükü azaltma yöntemleri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   (yardımcı baston,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ortez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kullanımı, yumuşak tabanlı ayakkabı önerilmesi..)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-kas kuvvetini korumanın ve arttırmanın önemi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r-TR" altLang="tr-T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İstirahat, günlük yaşam aktivitelerinin düzenlenmesi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tr-TR" alt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r-TR" altLang="tr-T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Diyet düzenlenmesi, kilo verilmesi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4924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685D52-D81A-41C2-A0CC-B9737E7DF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Artrit</a:t>
            </a:r>
            <a:r>
              <a:rPr lang="tr-T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2559092-0DEC-4A40-B56A-413F46984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tr-TR" dirty="0"/>
          </a:p>
          <a:p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Belirgin olarak eklemi tutan 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900" dirty="0" err="1">
                <a:latin typeface="Arial" panose="020B0604020202020204" pitchFamily="34" charset="0"/>
                <a:cs typeface="Arial" panose="020B0604020202020204" pitchFamily="34" charset="0"/>
              </a:rPr>
              <a:t>periartiküler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 yapılar da etkilenebilir)</a:t>
            </a:r>
          </a:p>
          <a:p>
            <a:pPr marL="0" indent="0">
              <a:buNone/>
            </a:pP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Eklemde ağrı, şişlik, hassasiyet, ısı artışı, bazen kızarıklık ve eklem hareketlerinde kısıtlılık</a:t>
            </a:r>
          </a:p>
          <a:p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Tutulan eklem sayısına göre: mono, </a:t>
            </a: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oligo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poliartrit</a:t>
            </a: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Süresine göre akut ve kronik</a:t>
            </a:r>
          </a:p>
          <a:p>
            <a:pPr marL="0" indent="0">
              <a:buNone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     (&gt;6 hafta ise kronik)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88684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A2236F-F7E1-4205-B0EC-C14ED57DE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 Tedavi ve Egzersiz</a:t>
            </a:r>
            <a:br>
              <a:rPr lang="tr-T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70BDFA-3B4E-4C0A-80D6-DC02B27EB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-Egzersiz </a:t>
            </a: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(Pasif ve Aktif EHA),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Periartiküler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kas güçlendirme</a:t>
            </a:r>
          </a:p>
          <a:p>
            <a:pPr>
              <a:buFontTx/>
              <a:buNone/>
            </a:pPr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-Yardımcı cihaz kullanımı </a:t>
            </a:r>
          </a:p>
          <a:p>
            <a:pPr>
              <a:buFontTx/>
              <a:buNone/>
            </a:pPr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-Günlük yaşam aktivitelerinde değişiklik </a:t>
            </a: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( Kendine bakım aktivitelerini kolaylaştırma, ev ve iş ortamında ergonomik düzenlemenin yapılması..)</a:t>
            </a:r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 -Fizik tedavi ajanları </a:t>
            </a: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(termal yöntemler, analjezik akımlar, TENS…)</a:t>
            </a:r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110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E975E1-4964-4E29-95F9-09310CFF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Osteoartritten</a:t>
            </a:r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Korunma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04A3440-5851-412E-A8A3-8A67BC45D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Mümkün olduğunca hareketli olmaya dikkat edilmeli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Ağrı sınırına gelmeden duracak şekilde yürüyüş yapılmalı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Uzun süre ayakta kalınmamalı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Diz çökmekten kaçınılmalı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Yüksek tuvalet kullanımına özen gösterilmeli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Yumuşak tabanlı ayakkabılar kullanılmalı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Sık merdiven inip çıkılmamalı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Vücut ağırlığı azaltılmalı, ağır yük taşımaktan kaçınılmalı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Gerekli durumlarda baston ya da yürümeye yardımcı cihazlar kullanılmalı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Günlük egzersizler düzenli olarak uygulanmalı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73777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BC6D72-C8DA-4BE1-A009-FEE7A1975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Farmakolojik 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8989CB-F45F-4A14-88FB-6D240EB96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</a:t>
            </a:r>
          </a:p>
          <a:p>
            <a:pPr lvl="1"/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Asetaminofen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NSAID</a:t>
            </a:r>
          </a:p>
          <a:p>
            <a:pPr lvl="1"/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Duloksetin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Opioidler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Topikal</a:t>
            </a:r>
            <a:endParaRPr lang="tr-TR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NSAID </a:t>
            </a:r>
          </a:p>
          <a:p>
            <a:r>
              <a:rPr lang="tr-TR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İntraartiküler</a:t>
            </a:r>
            <a:endParaRPr lang="tr-TR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Glukokortikoid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Yapı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Modifiye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Edici </a:t>
            </a:r>
          </a:p>
          <a:p>
            <a:pPr lvl="2"/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Hiyaluronik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asit</a:t>
            </a:r>
          </a:p>
          <a:p>
            <a:pPr lvl="2"/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Glikozaminoglikanlar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858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605CC43-C282-44EC-96A3-BCA012A0E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NSAİİ</a:t>
            </a:r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221F0D89-6A44-403F-B360-666A612754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947857"/>
              </p:ext>
            </p:extLst>
          </p:nvPr>
        </p:nvGraphicFramePr>
        <p:xfrm>
          <a:off x="838200" y="1825624"/>
          <a:ext cx="10515597" cy="4411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24676121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17873159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182731655"/>
                    </a:ext>
                  </a:extLst>
                </a:gridCol>
              </a:tblGrid>
              <a:tr h="699467">
                <a:tc>
                  <a:txBody>
                    <a:bodyPr/>
                    <a:lstStyle/>
                    <a:p>
                      <a:r>
                        <a:rPr lang="tr-TR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Ibuprofen</a:t>
                      </a:r>
                      <a:endParaRPr lang="tr-T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400 - 800 mg</a:t>
                      </a:r>
                      <a:endParaRPr lang="tr-TR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3-4 kez / gün</a:t>
                      </a:r>
                      <a:endParaRPr lang="tr-TR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298005"/>
                  </a:ext>
                </a:extLst>
              </a:tr>
              <a:tr h="699467">
                <a:tc>
                  <a:txBody>
                    <a:bodyPr/>
                    <a:lstStyle/>
                    <a:p>
                      <a:r>
                        <a:rPr lang="tr-TR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Naproksen</a:t>
                      </a:r>
                      <a:endParaRPr lang="tr-TR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250 - 500 mg</a:t>
                      </a:r>
                      <a:endParaRPr lang="tr-TR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 kez / gün) </a:t>
                      </a:r>
                      <a:endParaRPr lang="tr-TR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592995"/>
                  </a:ext>
                </a:extLst>
              </a:tr>
              <a:tr h="699467">
                <a:tc>
                  <a:txBody>
                    <a:bodyPr/>
                    <a:lstStyle/>
                    <a:p>
                      <a:r>
                        <a:rPr lang="tr-TR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Naproksen</a:t>
                      </a:r>
                      <a:r>
                        <a:rPr lang="tr-TR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CR </a:t>
                      </a:r>
                      <a:endParaRPr lang="tr-TR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750 - 1000 mg </a:t>
                      </a:r>
                      <a:endParaRPr lang="tr-TR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kez /gün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351109"/>
                  </a:ext>
                </a:extLst>
              </a:tr>
              <a:tr h="699467">
                <a:tc>
                  <a:txBody>
                    <a:bodyPr/>
                    <a:lstStyle/>
                    <a:p>
                      <a:r>
                        <a:rPr lang="tr-TR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Diklofenak</a:t>
                      </a:r>
                      <a:endParaRPr lang="tr-TR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mg</a:t>
                      </a:r>
                      <a:endParaRPr lang="tr-TR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kez / gün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724972"/>
                  </a:ext>
                </a:extLst>
              </a:tr>
              <a:tr h="699467">
                <a:tc>
                  <a:txBody>
                    <a:bodyPr/>
                    <a:lstStyle/>
                    <a:p>
                      <a:r>
                        <a:rPr lang="tr-TR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Meloksikam</a:t>
                      </a:r>
                      <a:endParaRPr lang="tr-TR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 mg </a:t>
                      </a:r>
                      <a:endParaRPr lang="tr-TR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kez / gün  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tr-TR"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Maks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15 mg / gün)</a:t>
                      </a:r>
                    </a:p>
                    <a:p>
                      <a:endParaRPr lang="tr-TR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426327"/>
                  </a:ext>
                </a:extLst>
              </a:tr>
              <a:tr h="699467">
                <a:tc>
                  <a:txBody>
                    <a:bodyPr/>
                    <a:lstStyle/>
                    <a:p>
                      <a:r>
                        <a:rPr lang="tr-TR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Selekoksib</a:t>
                      </a:r>
                      <a:endParaRPr lang="tr-TR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100 - 200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 kez / gün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776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2593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991445-FA71-459C-9E29-83FEAC073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375" y="365125"/>
            <a:ext cx="10515600" cy="1833789"/>
          </a:xfrm>
        </p:spPr>
        <p:txBody>
          <a:bodyPr>
            <a:normAutofit/>
          </a:bodyPr>
          <a:lstStyle/>
          <a:p>
            <a:br>
              <a:rPr lang="en-US" b="1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5817B17-61D3-4D9C-A220-D90BA2188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0965"/>
            <a:ext cx="10515600" cy="3337033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7 farklı NSAİİ,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parasetamol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veya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plasebonun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kullanıldığı 76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randomize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çalışma yer almakta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Ağrı semptomunun iyileşmesinde doza bakılmaksızın tüm preparatlar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plasebo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ile karşılaştırılmış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Dozdan bağımsız olarak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osteoartritli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hastaların tedavisinde tek ajan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parasetamol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etkin değil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Diklofenak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150 mg / gün hem ağrı hem de fonksiyonu iyileştirmek için mevcut olan en etkili NSAİİ</a:t>
            </a:r>
          </a:p>
          <a:p>
            <a:endParaRPr lang="tr-TR" sz="32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68D673A-63FD-48B5-9E8F-BE183C020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0"/>
            <a:ext cx="108394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020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136">
            <a:extLst>
              <a:ext uri="{FF2B5EF4-FFF2-40B4-BE49-F238E27FC236}">
                <a16:creationId xmlns:a16="http://schemas.microsoft.com/office/drawing/2014/main" id="{4841EA57-DEA6-4BE9-B11E-1FBCC76BE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artropan ile ilgili görsel sonucu">
            <a:extLst>
              <a:ext uri="{FF2B5EF4-FFF2-40B4-BE49-F238E27FC236}">
                <a16:creationId xmlns:a16="http://schemas.microsoft.com/office/drawing/2014/main" id="{CEA644A3-43CD-4815-9C87-1EE6D5049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2" r="2" b="27202"/>
          <a:stretch/>
        </p:blipFill>
        <p:spPr bwMode="auto">
          <a:xfrm>
            <a:off x="6764440" y="181625"/>
            <a:ext cx="5427558" cy="1650380"/>
          </a:xfrm>
          <a:custGeom>
            <a:avLst/>
            <a:gdLst/>
            <a:ahLst/>
            <a:cxnLst/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osteonil ile ilgili görsel sonucu">
            <a:extLst>
              <a:ext uri="{FF2B5EF4-FFF2-40B4-BE49-F238E27FC236}">
                <a16:creationId xmlns:a16="http://schemas.microsoft.com/office/drawing/2014/main" id="{5D6DEDD6-B724-4289-8540-7DE3B9D80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105"/>
          <a:stretch/>
        </p:blipFill>
        <p:spPr bwMode="auto">
          <a:xfrm>
            <a:off x="6988408" y="2286000"/>
            <a:ext cx="5203590" cy="2286000"/>
          </a:xfrm>
          <a:custGeom>
            <a:avLst/>
            <a:gdLst/>
            <a:ahLst/>
            <a:cxnLst/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knee_in_flexion_injection">
            <a:extLst>
              <a:ext uri="{FF2B5EF4-FFF2-40B4-BE49-F238E27FC236}">
                <a16:creationId xmlns:a16="http://schemas.microsoft.com/office/drawing/2014/main" id="{77CAE322-3A32-4CB8-86E1-58C34F21C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r="-1" b="18620"/>
          <a:stretch/>
        </p:blipFill>
        <p:spPr bwMode="auto">
          <a:xfrm>
            <a:off x="8047618" y="4572000"/>
            <a:ext cx="4144382" cy="2286000"/>
          </a:xfrm>
          <a:custGeom>
            <a:avLst/>
            <a:gdLst/>
            <a:ahLst/>
            <a:cxnLst/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Freeform 15">
            <a:extLst>
              <a:ext uri="{FF2B5EF4-FFF2-40B4-BE49-F238E27FC236}">
                <a16:creationId xmlns:a16="http://schemas.microsoft.com/office/drawing/2014/main" id="{A26922E4-CEB0-4BFE-BAD1-403E6A417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28" name="Freeform: Shape 140">
            <a:extLst>
              <a:ext uri="{FF2B5EF4-FFF2-40B4-BE49-F238E27FC236}">
                <a16:creationId xmlns:a16="http://schemas.microsoft.com/office/drawing/2014/main" id="{0F86758B-3106-4324-A03D-67715F7F1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02664" cy="6858000"/>
          </a:xfrm>
          <a:custGeom>
            <a:avLst/>
            <a:gdLst>
              <a:gd name="connsiteX0" fmla="*/ 0 w 9102664"/>
              <a:gd name="connsiteY0" fmla="*/ 0 h 6858000"/>
              <a:gd name="connsiteX1" fmla="*/ 5926510 w 9102664"/>
              <a:gd name="connsiteY1" fmla="*/ 0 h 6858000"/>
              <a:gd name="connsiteX2" fmla="*/ 9102664 w 9102664"/>
              <a:gd name="connsiteY2" fmla="*/ 6858000 h 6858000"/>
              <a:gd name="connsiteX3" fmla="*/ 0 w 910266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2664" h="6858000">
                <a:moveTo>
                  <a:pt x="0" y="0"/>
                </a:moveTo>
                <a:lnTo>
                  <a:pt x="5926510" y="0"/>
                </a:lnTo>
                <a:lnTo>
                  <a:pt x="910266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5980EEE-6CDE-4395-A204-77AD1F3B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77000" cy="1325563"/>
          </a:xfrm>
        </p:spPr>
        <p:txBody>
          <a:bodyPr>
            <a:normAutofit fontScale="90000"/>
          </a:bodyPr>
          <a:lstStyle/>
          <a:p>
            <a:br>
              <a:rPr lang="tr-TR" altLang="tr-T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4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İntraartiküler</a:t>
            </a:r>
            <a:r>
              <a:rPr lang="tr-TR" altLang="tr-TR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Tedaviler</a:t>
            </a:r>
            <a:br>
              <a:rPr lang="tr-TR" altLang="tr-T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A47421E-8B4F-40F1-B592-CFFB34A5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155713"/>
          </a:xfrm>
        </p:spPr>
        <p:txBody>
          <a:bodyPr>
            <a:normAutofit/>
          </a:bodyPr>
          <a:lstStyle/>
          <a:p>
            <a:r>
              <a:rPr lang="tr-TR" alt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Ağrı ve </a:t>
            </a:r>
            <a:r>
              <a:rPr lang="tr-TR" altLang="tr-T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enflamasyonun</a:t>
            </a:r>
            <a:r>
              <a:rPr lang="tr-TR" alt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kontrolünde </a:t>
            </a:r>
          </a:p>
          <a:p>
            <a:r>
              <a:rPr lang="tr-TR" alt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Büyük eklemlere</a:t>
            </a:r>
          </a:p>
          <a:p>
            <a:r>
              <a:rPr lang="tr-TR" alt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Maksimum yılda 3-4 enjeksiyon</a:t>
            </a:r>
          </a:p>
          <a:p>
            <a:endParaRPr lang="tr-TR" altLang="tr-T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alt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 etkili </a:t>
            </a:r>
            <a:r>
              <a:rPr lang="tr-TR" altLang="tr-T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steroid</a:t>
            </a:r>
            <a:r>
              <a:rPr lang="tr-TR" alt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altLang="tr-T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Triamnisolon</a:t>
            </a:r>
            <a:r>
              <a:rPr lang="tr-TR" alt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tr-TR" altLang="tr-T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Hiyaluronik</a:t>
            </a:r>
            <a:r>
              <a:rPr lang="tr-TR" alt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asit enjeksiyonu </a:t>
            </a:r>
          </a:p>
          <a:p>
            <a:endParaRPr lang="tr-TR" altLang="tr-T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alt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Enjeksiyondan sonra 24 saat istirahat</a:t>
            </a:r>
          </a:p>
          <a:p>
            <a:endParaRPr lang="tr-T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628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B531737-30E1-4D06-BDC2-20572AE80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52192"/>
            <a:ext cx="10515600" cy="3005959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1794 hasta içeren 12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randomize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kontrollü çalışma dahil 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İntraartiküler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KS, kısa sürede (1 aya kadar) ağrının giderilmesinde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intraartiküler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HA'dan daha etkili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HA uzun vadede (6 aya kadar) daha etkili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İki tedavi de diz fonksiyonunun iyileştirilmesi için benzer fayda sağlar.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Eklem içi HA, eklem içi KS ile karşılaştırıldığında daha fazla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topikal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yan etkiye neden olur.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0E1FE87-1AF1-4A5C-8B74-4FC7F6117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7145"/>
            <a:ext cx="10515600" cy="315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610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893EE8-3371-4519-B566-02098381D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Cerrahi 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9973A3-B0B7-4EEB-9BAA-9E0FDC4DC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Total eklem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replasmanı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en etkili cerrahi girişim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altLang="tr-TR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altLang="tr-TR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Endikasyonları</a:t>
            </a:r>
            <a:r>
              <a:rPr lang="tr-TR" altLang="tr-T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tr-TR" altLang="tr-TR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Medikal tedaviye yanıt vermeyen ağrı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Günlük yaşam aktivitelerinde ileri derecede kısıtlanma</a:t>
            </a:r>
          </a:p>
          <a:p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Yürüme mesafesinde belirgin azalma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İstirahat ağrısının varlığı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26155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8889E12-F731-49E0-9695-8696F159D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242739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3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Romatoid</a:t>
            </a:r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Artrit</a:t>
            </a:r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bardak, oturma, tablo, su içeren bir resim&#10;&#10;Açıklama otomatik olarak oluşturuldu">
            <a:extLst>
              <a:ext uri="{FF2B5EF4-FFF2-40B4-BE49-F238E27FC236}">
                <a16:creationId xmlns:a16="http://schemas.microsoft.com/office/drawing/2014/main" id="{233A4E1A-0B0B-499F-B353-DB14C50172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0885" r="13255" b="-6"/>
          <a:stretch/>
        </p:blipFill>
        <p:spPr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9532906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377909-9CF5-4125-B6B0-7C57A18D7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Romatoid</a:t>
            </a:r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Artrit</a:t>
            </a:r>
            <a:endParaRPr lang="tr-TR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20DC33-2A48-4FF9-BA4C-3615137CF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Nedeni tam olarak bilinmeyen </a:t>
            </a:r>
          </a:p>
          <a:p>
            <a:pPr marL="0" indent="0">
              <a:buNone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Artiküler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ekstraartiküler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bulgu ve semptomlar ile karakterize 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Sistemik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inflamatuar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kronik bir hastalık</a:t>
            </a:r>
          </a:p>
          <a:p>
            <a:endParaRPr lang="tr-TR" alt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alt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Otoimmun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Persistan</a:t>
            </a:r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tr-TR" altLang="tr-TR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Eroziv</a:t>
            </a:r>
            <a:endParaRPr lang="tr-TR" altLang="tr-TR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tr-TR" altLang="tr-T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Asimetrik 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706E34B-2122-4A47-A890-2B4B084CB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717" y="3429000"/>
            <a:ext cx="5372499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26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648915-6A05-4F63-877C-751A6B919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Artiküler</a:t>
            </a:r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3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Periartiküler</a:t>
            </a:r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Tutulum Karşılaştırması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07D43AD8-2324-44B7-9C5C-3D7D1494C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7057" y="2157491"/>
            <a:ext cx="7271657" cy="341599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FE31FFE-29C8-4F84-95C9-3627C0C66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9857" y="1914525"/>
            <a:ext cx="3690258" cy="365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086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BFF6CD-87F1-4F12-9736-1626C437A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754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Epidemiyoloji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88A6053F-6F8B-4926-8828-3A23BF4B5A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endParaRPr lang="tr-T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tr-T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tr-TR" sz="3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Prevalansı</a:t>
                </a:r>
                <a:r>
                  <a:rPr lang="tr-TR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 %1-2</a:t>
                </a:r>
              </a:p>
              <a:p>
                <a:endParaRPr lang="tr-TR" sz="3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tr-TR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Kadınlarda 2.5 kat fazla</a:t>
                </a:r>
              </a:p>
              <a:p>
                <a:endParaRPr lang="tr-TR" sz="3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tr-TR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Yaşla birlikte</a:t>
                </a:r>
                <a14:m>
                  <m:oMath xmlns:m="http://schemas.openxmlformats.org/officeDocument/2006/math">
                    <m:r>
                      <a:rPr lang="tr-TR" sz="310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tr-TR" sz="3100" i="1">
                        <a:latin typeface="Cambria Math" charset="0"/>
                        <a:ea typeface="Cambria Math" charset="0"/>
                        <a:cs typeface="Cambria Math" charset="0"/>
                      </a:rPr>
                      <m:t>↑</m:t>
                    </m:r>
                  </m:oMath>
                </a14:m>
                <a:endParaRPr lang="tr-TR" sz="3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tr-TR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70 yaş kadınlarda % 5</a:t>
                </a:r>
                <a:endParaRPr lang="tr-T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tr-T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tr-T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tr-T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tr-TR" sz="2000" dirty="0">
                    <a:solidFill>
                      <a:schemeClr val="accent1"/>
                    </a:solidFill>
                  </a:rPr>
                  <a:t>*http://ichastaliklariromatoloji.medicine.ankara.edu.tr/wp-content/uploads/sites/680/2014/02/Romatoid-Artrit.pdf</a:t>
                </a:r>
                <a:br>
                  <a:rPr lang="tr-TR" sz="2400" dirty="0"/>
                </a:br>
                <a:endParaRPr lang="tr-T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88A6053F-6F8B-4926-8828-3A23BF4B5A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3677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B086C1-F82C-4C01-8279-DED63F469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Etyoloji</a:t>
            </a: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E61E95CF-BA96-4C38-8CBB-70C086C956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dirty="0">
                    <a:latin typeface="Arial" panose="020B0604020202020204" pitchFamily="34" charset="0"/>
                    <a:cs typeface="Arial" panose="020B0604020202020204" pitchFamily="34" charset="0"/>
                  </a:rPr>
                  <a:t>Nedeni tam olarak bilinmemekle birlikte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dirty="0">
                    <a:latin typeface="Arial" panose="020B0604020202020204" pitchFamily="34" charset="0"/>
                    <a:cs typeface="Arial" panose="020B0604020202020204" pitchFamily="34" charset="0"/>
                  </a:rPr>
                  <a:t>Bazı genetik ve çevresel etkenler suçlanmakta</a:t>
                </a:r>
              </a:p>
              <a:p>
                <a:pPr>
                  <a:lnSpc>
                    <a:spcPct val="120000"/>
                  </a:lnSpc>
                </a:pPr>
                <a:endParaRPr lang="tr-T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tr-TR" dirty="0">
                    <a:latin typeface="Arial" panose="020B0604020202020204" pitchFamily="34" charset="0"/>
                    <a:cs typeface="Arial" panose="020B0604020202020204" pitchFamily="34" charset="0"/>
                  </a:rPr>
                  <a:t>HLA-DR1 ve DR4 bulunanlarda risk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charset="0"/>
                        <a:ea typeface="Cambria Math" charset="0"/>
                        <a:cs typeface="Cambria Math" charset="0"/>
                      </a:rPr>
                      <m:t>↑</m:t>
                    </m:r>
                  </m:oMath>
                </a14:m>
                <a:endParaRPr lang="tr-T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endParaRPr lang="tr-T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tr-TR" dirty="0">
                    <a:latin typeface="Arial" panose="020B0604020202020204" pitchFamily="34" charset="0"/>
                    <a:cs typeface="Arial" panose="020B0604020202020204" pitchFamily="34" charset="0"/>
                  </a:rPr>
                  <a:t>RA olan hastaların 1. derece akrabalarında RA gelişme riski 1,5 kat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charset="0"/>
                        <a:ea typeface="Cambria Math" charset="0"/>
                        <a:cs typeface="Cambria Math" charset="0"/>
                      </a:rPr>
                      <m:t>↑</m:t>
                    </m:r>
                  </m:oMath>
                </a14:m>
                <a:endParaRPr lang="tr-T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tr-T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tr-TR" dirty="0">
                    <a:latin typeface="Arial" panose="020B0604020202020204" pitchFamily="34" charset="0"/>
                    <a:cs typeface="Arial" panose="020B0604020202020204" pitchFamily="34" charset="0"/>
                  </a:rPr>
                  <a:t>Kadınlarda sık olması ve gebelikte ¾’ünde </a:t>
                </a:r>
                <a:r>
                  <a:rPr lang="tr-TR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spontan</a:t>
                </a:r>
                <a:r>
                  <a:rPr lang="tr-TR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tr-TR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remisyon</a:t>
                </a:r>
                <a:r>
                  <a:rPr lang="tr-TR" dirty="0">
                    <a:latin typeface="Arial" panose="020B0604020202020204" pitchFamily="34" charset="0"/>
                    <a:cs typeface="Arial" panose="020B0604020202020204" pitchFamily="34" charset="0"/>
                  </a:rPr>
                  <a:t> olması </a:t>
                </a:r>
                <a:r>
                  <a:rPr lang="tr-TR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hormonal</a:t>
                </a:r>
                <a:r>
                  <a:rPr lang="tr-TR" dirty="0">
                    <a:latin typeface="Arial" panose="020B0604020202020204" pitchFamily="34" charset="0"/>
                    <a:cs typeface="Arial" panose="020B0604020202020204" pitchFamily="34" charset="0"/>
                  </a:rPr>
                  <a:t> faktörleri düşündürmekte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E61E95CF-BA96-4C38-8CBB-70C086C956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980" b="-140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4872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8ACB8A0-453B-468D-A8DA-522F4ED35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Etyoloji</a:t>
            </a:r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C17CA72E-78A4-417E-ABC1-FE03EA75C5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Sigara içimi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↑</m:t>
                    </m:r>
                  </m:oMath>
                </a14:m>
                <a:endParaRPr lang="tr-T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endParaRPr lang="tr-T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tr-T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Emzirmek RA riskini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↓</m:t>
                    </m:r>
                  </m:oMath>
                </a14:m>
                <a:r>
                  <a:rPr lang="tr-T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(en az 24 ay)</a:t>
                </a:r>
              </a:p>
              <a:p>
                <a:pPr>
                  <a:lnSpc>
                    <a:spcPct val="120000"/>
                  </a:lnSpc>
                </a:pPr>
                <a:endParaRPr lang="tr-T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tr-T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Erken </a:t>
                </a:r>
                <a:r>
                  <a:rPr lang="tr-TR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menarş</a:t>
                </a:r>
                <a:r>
                  <a:rPr lang="tr-T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</m:oMath>
                </a14:m>
                <a:r>
                  <a:rPr lang="tr-T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10 yaş) ve çok düzensiz </a:t>
                </a:r>
                <a:r>
                  <a:rPr lang="tr-TR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menstruasyon</a:t>
                </a:r>
                <a:r>
                  <a:rPr lang="tr-T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riski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↑</m:t>
                    </m:r>
                  </m:oMath>
                </a14:m>
                <a:endParaRPr lang="tr-T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endParaRPr lang="tr-T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tr-T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Oral </a:t>
                </a:r>
                <a:r>
                  <a:rPr lang="tr-TR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kontraseptifler</a:t>
                </a:r>
                <a:r>
                  <a:rPr lang="tr-T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ve E vitamini kullanımı riski etkilemez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C17CA72E-78A4-417E-ABC1-FE03EA75C5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5825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074">
            <a:extLst>
              <a:ext uri="{FF2B5EF4-FFF2-40B4-BE49-F238E27FC236}">
                <a16:creationId xmlns:a16="http://schemas.microsoft.com/office/drawing/2014/main" id="{07B4AAFF-A45C-40CF-B474-FFC9F584B84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46771" y="-77912"/>
            <a:ext cx="9999458" cy="1135064"/>
          </a:xfrm>
          <a:ln>
            <a:miter lim="800000"/>
            <a:headEnd/>
            <a:tailEnd/>
          </a:ln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br>
              <a:rPr lang="en-GB" altLang="en-GB" sz="3600" b="1" dirty="0">
                <a:latin typeface="Comic Sans MS" panose="030F0702030302020204" pitchFamily="66" charset="0"/>
              </a:rPr>
            </a:br>
            <a:r>
              <a:rPr lang="tr-TR" altLang="en-GB" sz="3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Patogenez</a:t>
            </a:r>
            <a:endParaRPr lang="en-GB" altLang="en-GB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3" name="Picture 3075" descr="26_HR new">
            <a:extLst>
              <a:ext uri="{FF2B5EF4-FFF2-40B4-BE49-F238E27FC236}">
                <a16:creationId xmlns:a16="http://schemas.microsoft.com/office/drawing/2014/main" id="{E12CD58F-6C13-44FB-A542-0860CACE2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194" y="1630251"/>
            <a:ext cx="486092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3076">
            <a:extLst>
              <a:ext uri="{FF2B5EF4-FFF2-40B4-BE49-F238E27FC236}">
                <a16:creationId xmlns:a16="http://schemas.microsoft.com/office/drawing/2014/main" id="{7E8DD5B8-8598-47BE-A4D4-8F574A8B9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976" y="1060394"/>
            <a:ext cx="2295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tr-TR" sz="1800" b="1" dirty="0"/>
              <a:t>NORMAL</a:t>
            </a:r>
          </a:p>
        </p:txBody>
      </p:sp>
      <p:sp>
        <p:nvSpPr>
          <p:cNvPr id="35845" name="Text Box 3077">
            <a:extLst>
              <a:ext uri="{FF2B5EF4-FFF2-40B4-BE49-F238E27FC236}">
                <a16:creationId xmlns:a16="http://schemas.microsoft.com/office/drawing/2014/main" id="{2D25ADAF-2CF2-48FB-BD09-7A415A1B2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166" y="1067481"/>
            <a:ext cx="2401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tr-TR" sz="1800" b="1"/>
              <a:t>RA</a:t>
            </a:r>
          </a:p>
        </p:txBody>
      </p:sp>
      <p:sp>
        <p:nvSpPr>
          <p:cNvPr id="35846" name="Text Box 3078">
            <a:extLst>
              <a:ext uri="{FF2B5EF4-FFF2-40B4-BE49-F238E27FC236}">
                <a16:creationId xmlns:a16="http://schemas.microsoft.com/office/drawing/2014/main" id="{EDF7F8EF-EC3F-4969-AE6B-34171FE1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43089"/>
            <a:ext cx="14224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GB" altLang="tr-TR" sz="1600" b="1"/>
              <a:t>S</a:t>
            </a:r>
            <a:r>
              <a:rPr lang="tr-TR" altLang="tr-TR" sz="1600" b="1"/>
              <a:t>inovyal membran </a:t>
            </a:r>
            <a:endParaRPr lang="en-GB" altLang="tr-TR" sz="1600" b="1"/>
          </a:p>
        </p:txBody>
      </p:sp>
      <p:sp>
        <p:nvSpPr>
          <p:cNvPr id="35847" name="Text Box 3079">
            <a:extLst>
              <a:ext uri="{FF2B5EF4-FFF2-40B4-BE49-F238E27FC236}">
                <a16:creationId xmlns:a16="http://schemas.microsoft.com/office/drawing/2014/main" id="{5B9F887C-0234-4A37-89A2-EE856167D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150" y="3662363"/>
            <a:ext cx="12192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tr-TR" altLang="tr-TR" sz="1600" b="1"/>
              <a:t>Kıkırdak </a:t>
            </a:r>
            <a:endParaRPr lang="en-GB" altLang="tr-TR" sz="1600" b="1"/>
          </a:p>
        </p:txBody>
      </p:sp>
      <p:sp>
        <p:nvSpPr>
          <p:cNvPr id="35848" name="Text Box 3080">
            <a:extLst>
              <a:ext uri="{FF2B5EF4-FFF2-40B4-BE49-F238E27FC236}">
                <a16:creationId xmlns:a16="http://schemas.microsoft.com/office/drawing/2014/main" id="{97145161-C35C-4CD8-B194-37670B1D7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504" y="5187157"/>
            <a:ext cx="11160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tr-TR" altLang="tr-TR" sz="1600" b="1" dirty="0"/>
              <a:t>Kapsül</a:t>
            </a:r>
            <a:endParaRPr lang="en-GB" altLang="tr-TR" sz="1600" b="1" dirty="0"/>
          </a:p>
        </p:txBody>
      </p:sp>
      <p:sp>
        <p:nvSpPr>
          <p:cNvPr id="35849" name="Text Box 3081">
            <a:extLst>
              <a:ext uri="{FF2B5EF4-FFF2-40B4-BE49-F238E27FC236}">
                <a16:creationId xmlns:a16="http://schemas.microsoft.com/office/drawing/2014/main" id="{08146176-939A-410B-8540-97717487A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0" y="5853113"/>
            <a:ext cx="10810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GB" altLang="tr-TR" sz="1600" b="1" dirty="0"/>
              <a:t>S</a:t>
            </a:r>
            <a:r>
              <a:rPr lang="tr-TR" altLang="tr-TR" sz="1600" b="1" dirty="0" err="1"/>
              <a:t>inovyal</a:t>
            </a:r>
            <a:r>
              <a:rPr lang="tr-TR" altLang="tr-TR" sz="1600" b="1" dirty="0"/>
              <a:t> sıvı</a:t>
            </a:r>
            <a:endParaRPr lang="en-GB" altLang="tr-TR" sz="1600" b="1" dirty="0"/>
          </a:p>
        </p:txBody>
      </p:sp>
      <p:sp>
        <p:nvSpPr>
          <p:cNvPr id="35850" name="Text Box 3082">
            <a:extLst>
              <a:ext uri="{FF2B5EF4-FFF2-40B4-BE49-F238E27FC236}">
                <a16:creationId xmlns:a16="http://schemas.microsoft.com/office/drawing/2014/main" id="{9B8CFD6F-51E0-438A-9185-0D04ED1E4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0802" y="1889829"/>
            <a:ext cx="1993062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tr-TR" altLang="tr-TR" sz="1600" b="1" dirty="0" err="1"/>
              <a:t>Sinovyal</a:t>
            </a:r>
            <a:r>
              <a:rPr lang="tr-TR" altLang="tr-TR" sz="1600" b="1" dirty="0"/>
              <a:t> </a:t>
            </a:r>
            <a:r>
              <a:rPr lang="tr-TR" altLang="tr-TR" sz="1600" b="1" dirty="0" err="1"/>
              <a:t>membran</a:t>
            </a:r>
            <a:r>
              <a:rPr lang="tr-TR" altLang="tr-TR" sz="1600" b="1" dirty="0"/>
              <a:t> </a:t>
            </a:r>
            <a:r>
              <a:rPr lang="tr-TR" altLang="tr-TR" sz="1600" b="1" dirty="0" err="1"/>
              <a:t>inflamasyonu</a:t>
            </a:r>
            <a:endParaRPr lang="tr-TR" altLang="tr-TR" sz="1600" b="1" dirty="0"/>
          </a:p>
          <a:p>
            <a:pPr algn="ctr" eaLnBrk="1" hangingPunct="1">
              <a:lnSpc>
                <a:spcPct val="85000"/>
              </a:lnSpc>
            </a:pPr>
            <a:r>
              <a:rPr lang="tr-TR" altLang="tr-TR" sz="1600" b="1" dirty="0" err="1">
                <a:solidFill>
                  <a:schemeClr val="accent1"/>
                </a:solidFill>
              </a:rPr>
              <a:t>sinovit</a:t>
            </a:r>
            <a:endParaRPr lang="en-GB" altLang="tr-TR" sz="1600" b="1" dirty="0">
              <a:solidFill>
                <a:schemeClr val="accent1"/>
              </a:solidFill>
            </a:endParaRPr>
          </a:p>
        </p:txBody>
      </p:sp>
      <p:sp>
        <p:nvSpPr>
          <p:cNvPr id="35851" name="Text Box 3083">
            <a:extLst>
              <a:ext uri="{FF2B5EF4-FFF2-40B4-BE49-F238E27FC236}">
                <a16:creationId xmlns:a16="http://schemas.microsoft.com/office/drawing/2014/main" id="{03D678EE-D339-4F3B-8B84-E2DE249F2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5614" y="3374544"/>
            <a:ext cx="3122380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GB" altLang="tr-TR" sz="1600" b="1" dirty="0">
                <a:solidFill>
                  <a:schemeClr val="accent1"/>
                </a:solidFill>
              </a:rPr>
              <a:t>Pannus</a:t>
            </a:r>
            <a:endParaRPr lang="tr-TR" altLang="tr-TR" sz="1600" b="1" dirty="0">
              <a:solidFill>
                <a:schemeClr val="accent1"/>
              </a:solidFill>
            </a:endParaRPr>
          </a:p>
          <a:p>
            <a:pPr algn="ctr" eaLnBrk="1" hangingPunct="1">
              <a:lnSpc>
                <a:spcPct val="85000"/>
              </a:lnSpc>
            </a:pPr>
            <a:r>
              <a:rPr lang="tr-TR" altLang="tr-TR" sz="1600" b="1" dirty="0"/>
              <a:t>Kemik ve kıkırdak erozyonu</a:t>
            </a:r>
            <a:endParaRPr lang="en-GB" altLang="tr-TR" sz="1600" b="1" dirty="0"/>
          </a:p>
        </p:txBody>
      </p:sp>
      <p:sp>
        <p:nvSpPr>
          <p:cNvPr id="35855" name="Line 3087">
            <a:extLst>
              <a:ext uri="{FF2B5EF4-FFF2-40B4-BE49-F238E27FC236}">
                <a16:creationId xmlns:a16="http://schemas.microsoft.com/office/drawing/2014/main" id="{55E19BEF-39D3-46CB-B757-6EA7C89058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2314" y="4419601"/>
            <a:ext cx="731837" cy="1355725"/>
          </a:xfrm>
          <a:prstGeom prst="line">
            <a:avLst/>
          </a:prstGeom>
          <a:noFill/>
          <a:ln w="28575">
            <a:solidFill>
              <a:srgbClr val="E3F3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5856" name="Line 3088">
            <a:extLst>
              <a:ext uri="{FF2B5EF4-FFF2-40B4-BE49-F238E27FC236}">
                <a16:creationId xmlns:a16="http://schemas.microsoft.com/office/drawing/2014/main" id="{4F7C4B20-FD00-47DB-B277-DD12C863D4E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25700" y="2322513"/>
            <a:ext cx="1263650" cy="474662"/>
          </a:xfrm>
          <a:prstGeom prst="line">
            <a:avLst/>
          </a:prstGeom>
          <a:noFill/>
          <a:ln w="28575">
            <a:solidFill>
              <a:srgbClr val="E3F3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5857" name="Line 3089">
            <a:extLst>
              <a:ext uri="{FF2B5EF4-FFF2-40B4-BE49-F238E27FC236}">
                <a16:creationId xmlns:a16="http://schemas.microsoft.com/office/drawing/2014/main" id="{8B1198E5-C867-441D-A5B9-1462D1F9E2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11400" y="5329239"/>
            <a:ext cx="877888" cy="9525"/>
          </a:xfrm>
          <a:prstGeom prst="line">
            <a:avLst/>
          </a:prstGeom>
          <a:noFill/>
          <a:ln w="28575">
            <a:solidFill>
              <a:srgbClr val="E3F3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5858" name="Line 3091">
            <a:extLst>
              <a:ext uri="{FF2B5EF4-FFF2-40B4-BE49-F238E27FC236}">
                <a16:creationId xmlns:a16="http://schemas.microsoft.com/office/drawing/2014/main" id="{5223C035-BFF8-4836-B7EB-8C1DBFDA6E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038" y="3721100"/>
            <a:ext cx="2093912" cy="1588"/>
          </a:xfrm>
          <a:prstGeom prst="line">
            <a:avLst/>
          </a:prstGeom>
          <a:noFill/>
          <a:ln w="28575">
            <a:solidFill>
              <a:srgbClr val="E3F3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59" name="Line 3092">
            <a:extLst>
              <a:ext uri="{FF2B5EF4-FFF2-40B4-BE49-F238E27FC236}">
                <a16:creationId xmlns:a16="http://schemas.microsoft.com/office/drawing/2014/main" id="{6A6191C1-B185-45BA-BEDA-BD9B3EA1BB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78156" y="2231391"/>
            <a:ext cx="1179512" cy="938213"/>
          </a:xfrm>
          <a:prstGeom prst="line">
            <a:avLst/>
          </a:prstGeom>
          <a:noFill/>
          <a:ln w="28575">
            <a:solidFill>
              <a:srgbClr val="E3F3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60" name="Line 3093">
            <a:extLst>
              <a:ext uri="{FF2B5EF4-FFF2-40B4-BE49-F238E27FC236}">
                <a16:creationId xmlns:a16="http://schemas.microsoft.com/office/drawing/2014/main" id="{1C5F1A73-D58C-4C31-AC69-23EE26EBB81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05589" y="3524250"/>
            <a:ext cx="1138237" cy="1588"/>
          </a:xfrm>
          <a:prstGeom prst="line">
            <a:avLst/>
          </a:prstGeom>
          <a:noFill/>
          <a:ln w="28575">
            <a:solidFill>
              <a:srgbClr val="E3F3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61" name="Line 3094">
            <a:extLst>
              <a:ext uri="{FF2B5EF4-FFF2-40B4-BE49-F238E27FC236}">
                <a16:creationId xmlns:a16="http://schemas.microsoft.com/office/drawing/2014/main" id="{744E9D98-CB4B-48DE-B99D-7EDCCE98C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8038" y="4002088"/>
            <a:ext cx="0" cy="2101850"/>
          </a:xfrm>
          <a:prstGeom prst="line">
            <a:avLst/>
          </a:prstGeom>
          <a:noFill/>
          <a:ln w="28575">
            <a:solidFill>
              <a:srgbClr val="E3F3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62" name="Text Box 3095">
            <a:extLst>
              <a:ext uri="{FF2B5EF4-FFF2-40B4-BE49-F238E27FC236}">
                <a16:creationId xmlns:a16="http://schemas.microsoft.com/office/drawing/2014/main" id="{F436C850-53F4-48E7-BF17-617F549E2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451" y="6008688"/>
            <a:ext cx="180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tr-TR" sz="2400"/>
          </a:p>
        </p:txBody>
      </p:sp>
      <p:sp>
        <p:nvSpPr>
          <p:cNvPr id="35863" name="Text Box 3096">
            <a:extLst>
              <a:ext uri="{FF2B5EF4-FFF2-40B4-BE49-F238E27FC236}">
                <a16:creationId xmlns:a16="http://schemas.microsoft.com/office/drawing/2014/main" id="{AD2255D3-BEB4-4AD2-908A-644372D55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0656" y="6069013"/>
            <a:ext cx="218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600" b="1" dirty="0"/>
              <a:t>Kıkırdak incelmesi</a:t>
            </a:r>
            <a:endParaRPr lang="en-GB" altLang="tr-TR" sz="1600" b="1" dirty="0"/>
          </a:p>
        </p:txBody>
      </p:sp>
      <p:sp>
        <p:nvSpPr>
          <p:cNvPr id="35864" name="Line 3097">
            <a:extLst>
              <a:ext uri="{FF2B5EF4-FFF2-40B4-BE49-F238E27FC236}">
                <a16:creationId xmlns:a16="http://schemas.microsoft.com/office/drawing/2014/main" id="{4A4A8873-C722-4351-BE69-2B6FBEB8D6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99239" y="3535363"/>
            <a:ext cx="1114425" cy="831850"/>
          </a:xfrm>
          <a:prstGeom prst="line">
            <a:avLst/>
          </a:prstGeom>
          <a:noFill/>
          <a:ln w="28575">
            <a:solidFill>
              <a:srgbClr val="E3F3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" name="Text Box 3082">
            <a:extLst>
              <a:ext uri="{FF2B5EF4-FFF2-40B4-BE49-F238E27FC236}">
                <a16:creationId xmlns:a16="http://schemas.microsoft.com/office/drawing/2014/main" id="{0502A8F3-47AE-4693-B317-FC6C5030E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1674" y="889125"/>
            <a:ext cx="2568539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tr-TR" altLang="tr-TR" sz="1600" b="1" dirty="0" err="1"/>
              <a:t>Sinovyal</a:t>
            </a:r>
            <a:r>
              <a:rPr lang="tr-TR" altLang="tr-TR" sz="1600" b="1" dirty="0"/>
              <a:t> </a:t>
            </a:r>
            <a:r>
              <a:rPr lang="tr-TR" altLang="tr-TR" sz="1600" b="1" dirty="0" err="1"/>
              <a:t>hc</a:t>
            </a:r>
            <a:r>
              <a:rPr lang="tr-TR" altLang="tr-TR" sz="1600" b="1" dirty="0"/>
              <a:t> </a:t>
            </a:r>
            <a:r>
              <a:rPr lang="tr-TR" altLang="tr-TR" sz="1600" b="1" dirty="0" err="1"/>
              <a:t>hiperplazisi</a:t>
            </a:r>
            <a:r>
              <a:rPr lang="tr-TR" altLang="tr-TR" sz="1600" b="1" dirty="0"/>
              <a:t> </a:t>
            </a:r>
            <a:r>
              <a:rPr lang="tr-TR" altLang="tr-TR" sz="1600" b="1" dirty="0" err="1"/>
              <a:t>Endotel</a:t>
            </a:r>
            <a:r>
              <a:rPr lang="tr-TR" altLang="tr-TR" sz="1600" b="1" dirty="0"/>
              <a:t> </a:t>
            </a:r>
            <a:r>
              <a:rPr lang="tr-TR" altLang="tr-TR" sz="1600" b="1" dirty="0" err="1"/>
              <a:t>hc</a:t>
            </a:r>
            <a:r>
              <a:rPr lang="tr-TR" altLang="tr-TR" sz="1600" b="1" dirty="0"/>
              <a:t> aktivasyonu </a:t>
            </a:r>
          </a:p>
        </p:txBody>
      </p:sp>
      <p:sp>
        <p:nvSpPr>
          <p:cNvPr id="2" name="Ok: Aşağı 1">
            <a:extLst>
              <a:ext uri="{FF2B5EF4-FFF2-40B4-BE49-F238E27FC236}">
                <a16:creationId xmlns:a16="http://schemas.microsoft.com/office/drawing/2014/main" id="{0B400570-0D13-4FC0-BCD7-757D7A98BF48}"/>
              </a:ext>
            </a:extLst>
          </p:cNvPr>
          <p:cNvSpPr/>
          <p:nvPr/>
        </p:nvSpPr>
        <p:spPr>
          <a:xfrm>
            <a:off x="9554750" y="1569678"/>
            <a:ext cx="102386" cy="2805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advClick="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2B8D96-8A85-49DC-90CA-BEC798F8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Belirti ve Bulgular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F3AD5A1-05F2-4F71-B409-C0E674112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Eklem tutulumu- </a:t>
            </a:r>
            <a:r>
              <a:rPr lang="tr-T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sık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Ateş, kilo kaybı, halsizlik 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Tipik hastalıkta haftalar aylar içerisinde </a:t>
            </a:r>
            <a:r>
              <a:rPr lang="tr-T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simetrik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eklem şişliği ve ağrı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Nadiren akut şiddetli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poliartrit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Palindromik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artrit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%50’sinde RA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72079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7012FF-F1E9-4B49-8A49-0B2EA5205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Belirti ve Bulgular (Eklem)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2AE3453-0BB4-4E18-99B2-A9D4FAAB2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Başlangıçta el bilekleri,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metakarpofalengeal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(MKF),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proksimal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interfalengeal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(PIF) ve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metatarsofalengeal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(MTF) eklemler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İlerleyen dönemde diz, ayak bileği, dirsek, omuz eklemleri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Servikal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vertebralar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temporomandibuler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eklem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az 30-60 dakika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süren sabah sertliği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06789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3AD5C2-CA68-40B6-8F9E-FB8AA6849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tr-TR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PIF ve MKF eklemlerde şişlik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5A3837CF-4B57-48B4-BBDB-BB8253D06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33725" y="1690688"/>
            <a:ext cx="5924550" cy="4044156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346C93CB-BEEE-49C6-8FFC-43F05283B51A}"/>
              </a:ext>
            </a:extLst>
          </p:cNvPr>
          <p:cNvSpPr/>
          <p:nvPr/>
        </p:nvSpPr>
        <p:spPr>
          <a:xfrm>
            <a:off x="946639" y="6138818"/>
            <a:ext cx="11038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err="1">
                <a:solidFill>
                  <a:schemeClr val="accent1"/>
                </a:solidFill>
              </a:rPr>
              <a:t>Diagnosis</a:t>
            </a:r>
            <a:r>
              <a:rPr lang="tr-TR" sz="1200" dirty="0">
                <a:solidFill>
                  <a:schemeClr val="accent1"/>
                </a:solidFill>
              </a:rPr>
              <a:t> </a:t>
            </a:r>
            <a:r>
              <a:rPr lang="tr-TR" sz="1200" dirty="0" err="1">
                <a:solidFill>
                  <a:schemeClr val="accent1"/>
                </a:solidFill>
              </a:rPr>
              <a:t>and</a:t>
            </a:r>
            <a:r>
              <a:rPr lang="tr-TR" sz="1200" dirty="0">
                <a:solidFill>
                  <a:schemeClr val="accent1"/>
                </a:solidFill>
              </a:rPr>
              <a:t> Management of </a:t>
            </a:r>
            <a:r>
              <a:rPr lang="tr-TR" sz="1200" dirty="0" err="1">
                <a:solidFill>
                  <a:schemeClr val="accent1"/>
                </a:solidFill>
              </a:rPr>
              <a:t>Rheumatoid</a:t>
            </a:r>
            <a:r>
              <a:rPr lang="tr-TR" sz="1200" dirty="0">
                <a:solidFill>
                  <a:schemeClr val="accent1"/>
                </a:solidFill>
              </a:rPr>
              <a:t> </a:t>
            </a:r>
            <a:r>
              <a:rPr lang="tr-TR" sz="1200" dirty="0" err="1">
                <a:solidFill>
                  <a:schemeClr val="accent1"/>
                </a:solidFill>
              </a:rPr>
              <a:t>Arthritis</a:t>
            </a:r>
            <a:r>
              <a:rPr lang="tr-TR" sz="1200" dirty="0">
                <a:solidFill>
                  <a:schemeClr val="accent1"/>
                </a:solidFill>
              </a:rPr>
              <a:t> , AMY M. WASSERMAN, MD, </a:t>
            </a:r>
            <a:r>
              <a:rPr lang="tr-TR" sz="1200" i="1" dirty="0">
                <a:solidFill>
                  <a:schemeClr val="accent1"/>
                </a:solidFill>
              </a:rPr>
              <a:t>Boston </a:t>
            </a:r>
            <a:r>
              <a:rPr lang="tr-TR" sz="1200" i="1" dirty="0" err="1">
                <a:solidFill>
                  <a:schemeClr val="accent1"/>
                </a:solidFill>
              </a:rPr>
              <a:t>University</a:t>
            </a:r>
            <a:r>
              <a:rPr lang="tr-TR" sz="1200" i="1" dirty="0">
                <a:solidFill>
                  <a:schemeClr val="accent1"/>
                </a:solidFill>
              </a:rPr>
              <a:t> School of </a:t>
            </a:r>
            <a:r>
              <a:rPr lang="tr-TR" sz="1200" i="1" dirty="0" err="1">
                <a:solidFill>
                  <a:schemeClr val="accent1"/>
                </a:solidFill>
              </a:rPr>
              <a:t>Medicine</a:t>
            </a:r>
            <a:r>
              <a:rPr lang="tr-TR" sz="1200" i="1" dirty="0">
                <a:solidFill>
                  <a:schemeClr val="accent1"/>
                </a:solidFill>
              </a:rPr>
              <a:t>, Boston, Massachusetts,</a:t>
            </a:r>
            <a:r>
              <a:rPr lang="tr-TR" sz="1200" b="1" i="1" dirty="0">
                <a:solidFill>
                  <a:schemeClr val="accent1"/>
                </a:solidFill>
              </a:rPr>
              <a:t> </a:t>
            </a:r>
            <a:r>
              <a:rPr lang="tr-TR" sz="1200" i="1" dirty="0" err="1">
                <a:solidFill>
                  <a:schemeClr val="accent1"/>
                </a:solidFill>
              </a:rPr>
              <a:t>American</a:t>
            </a:r>
            <a:r>
              <a:rPr lang="tr-TR" sz="1200" i="1" dirty="0">
                <a:solidFill>
                  <a:schemeClr val="accent1"/>
                </a:solidFill>
              </a:rPr>
              <a:t> </a:t>
            </a:r>
            <a:r>
              <a:rPr lang="tr-TR" sz="1200" i="1" dirty="0" err="1">
                <a:solidFill>
                  <a:schemeClr val="accent1"/>
                </a:solidFill>
              </a:rPr>
              <a:t>Family</a:t>
            </a:r>
            <a:r>
              <a:rPr lang="tr-TR" sz="1200" i="1" dirty="0">
                <a:solidFill>
                  <a:schemeClr val="accent1"/>
                </a:solidFill>
              </a:rPr>
              <a:t> </a:t>
            </a:r>
            <a:r>
              <a:rPr lang="tr-TR" sz="1200" i="1" dirty="0" err="1">
                <a:solidFill>
                  <a:schemeClr val="accent1"/>
                </a:solidFill>
              </a:rPr>
              <a:t>Physician</a:t>
            </a:r>
            <a:r>
              <a:rPr lang="tr-TR" sz="1200" i="1" dirty="0">
                <a:solidFill>
                  <a:schemeClr val="accent1"/>
                </a:solidFill>
              </a:rPr>
              <a:t>,</a:t>
            </a:r>
            <a:r>
              <a:rPr lang="tr-TR" sz="1200" dirty="0">
                <a:solidFill>
                  <a:schemeClr val="accent1"/>
                </a:solidFill>
              </a:rPr>
              <a:t> </a:t>
            </a:r>
            <a:r>
              <a:rPr lang="tr-TR" sz="1200" i="1" dirty="0">
                <a:solidFill>
                  <a:schemeClr val="accent1"/>
                </a:solidFill>
              </a:rPr>
              <a:t>Volume 84, </a:t>
            </a:r>
            <a:r>
              <a:rPr lang="tr-TR" sz="1200" i="1" dirty="0" err="1">
                <a:solidFill>
                  <a:schemeClr val="accent1"/>
                </a:solidFill>
              </a:rPr>
              <a:t>Number</a:t>
            </a:r>
            <a:r>
              <a:rPr lang="tr-TR" sz="1200" i="1" dirty="0">
                <a:solidFill>
                  <a:schemeClr val="accent1"/>
                </a:solidFill>
              </a:rPr>
              <a:t> 11, </a:t>
            </a:r>
            <a:r>
              <a:rPr lang="tr-TR" sz="1200" i="1" dirty="0" err="1">
                <a:solidFill>
                  <a:schemeClr val="accent1"/>
                </a:solidFill>
              </a:rPr>
              <a:t>December</a:t>
            </a:r>
            <a:r>
              <a:rPr lang="tr-TR" sz="1200" i="1" dirty="0">
                <a:solidFill>
                  <a:schemeClr val="accent1"/>
                </a:solidFill>
              </a:rPr>
              <a:t> 1, 2011 </a:t>
            </a:r>
            <a:endParaRPr lang="tr-TR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0225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61149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Belirti ve Bulgular (Eklem dışı)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537415"/>
              </p:ext>
            </p:extLst>
          </p:nvPr>
        </p:nvGraphicFramePr>
        <p:xfrm>
          <a:off x="620110" y="1260088"/>
          <a:ext cx="10954854" cy="531081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641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1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2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5980">
                <a:tc rowSpan="2">
                  <a:txBody>
                    <a:bodyPr/>
                    <a:lstStyle/>
                    <a:p>
                      <a:r>
                        <a:rPr lang="tr-T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Kardiyak</a:t>
                      </a:r>
                      <a:endParaRPr lang="tr-TR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Hızlanmış </a:t>
                      </a:r>
                      <a:r>
                        <a:rPr lang="tr-TR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ateroskleroz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RA’lı</a:t>
                      </a:r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hastalarda </a:t>
                      </a:r>
                      <a:r>
                        <a:rPr lang="tr-TR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mortalitenin</a:t>
                      </a:r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ilk</a:t>
                      </a:r>
                      <a:r>
                        <a:rPr lang="tr-TR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nedeni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872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Perikardit</a:t>
                      </a:r>
                      <a:endParaRPr lang="tr-T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RA’lı</a:t>
                      </a:r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hastaların otopsisinde %30-50 oranında, nadiren </a:t>
                      </a:r>
                      <a:r>
                        <a:rPr lang="tr-T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tamponada</a:t>
                      </a:r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yol açar</a:t>
                      </a:r>
                      <a:endParaRPr lang="tr-T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872">
                <a:tc rowSpan="3">
                  <a:txBody>
                    <a:bodyPr/>
                    <a:lstStyle/>
                    <a:p>
                      <a:r>
                        <a:rPr lang="tr-T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Göz</a:t>
                      </a:r>
                      <a:endParaRPr lang="tr-TR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Episklerit</a:t>
                      </a:r>
                      <a:r>
                        <a:rPr lang="tr-TR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tr-TR" sz="1800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sklerit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tr-T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Akut, kırmızı, ağrılı göz, &lt;%1</a:t>
                      </a:r>
                      <a:endParaRPr lang="tr-T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872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Keratokonjunktivitis</a:t>
                      </a:r>
                      <a:r>
                        <a:rPr lang="tr-TR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sikka</a:t>
                      </a:r>
                      <a:r>
                        <a:rPr lang="tr-TR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tr-T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Sjögren</a:t>
                      </a:r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sendromuna</a:t>
                      </a:r>
                      <a:r>
                        <a:rPr lang="tr-T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sekonder</a:t>
                      </a:r>
                      <a:r>
                        <a:rPr lang="tr-T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r>
                        <a:rPr lang="tr-T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kuru ağız da eşlik edebilir</a:t>
                      </a:r>
                      <a:endParaRPr lang="tr-T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872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Periferal</a:t>
                      </a:r>
                      <a:r>
                        <a:rPr lang="tr-TR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ülseratif</a:t>
                      </a:r>
                      <a:r>
                        <a:rPr lang="tr-TR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keratit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tr-T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Daha şiddetli </a:t>
                      </a:r>
                      <a:r>
                        <a:rPr lang="tr-T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skleritlerde</a:t>
                      </a:r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tr-T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tr-T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tedavi edilmezse ön kamara perfore olabilir</a:t>
                      </a:r>
                      <a:endParaRPr lang="tr-T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872">
                <a:tc rowSpan="2">
                  <a:txBody>
                    <a:bodyPr/>
                    <a:lstStyle/>
                    <a:p>
                      <a:r>
                        <a:rPr lang="tr-T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Cilt</a:t>
                      </a:r>
                      <a:endParaRPr lang="tr-TR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Romatoid</a:t>
                      </a:r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nodül</a:t>
                      </a:r>
                      <a:endParaRPr lang="tr-T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%50</a:t>
                      </a:r>
                    </a:p>
                    <a:p>
                      <a:r>
                        <a:rPr lang="tr-T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Ekstremitelerin</a:t>
                      </a:r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ekstansör</a:t>
                      </a:r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yüzlerinde,</a:t>
                      </a:r>
                    </a:p>
                    <a:p>
                      <a:r>
                        <a:rPr lang="tr-T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sert veya yumuşak</a:t>
                      </a:r>
                      <a:endParaRPr lang="tr-T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2950">
                <a:tc vMerge="1">
                  <a:txBody>
                    <a:bodyPr/>
                    <a:lstStyle/>
                    <a:p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Vaskülit</a:t>
                      </a:r>
                      <a:endParaRPr lang="tr-T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Kötü </a:t>
                      </a:r>
                      <a:r>
                        <a:rPr lang="tr-T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prognoz</a:t>
                      </a:r>
                      <a:r>
                        <a:rPr lang="tr-T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 artmış mortalite ile ilişkili,</a:t>
                      </a:r>
                    </a:p>
                    <a:p>
                      <a:r>
                        <a:rPr lang="tr-T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ciddi </a:t>
                      </a:r>
                      <a:r>
                        <a:rPr lang="tr-TR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RA’da</a:t>
                      </a:r>
                      <a:r>
                        <a:rPr lang="tr-T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nadir ortaya çıkar</a:t>
                      </a:r>
                      <a:endParaRPr lang="tr-T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5692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133662"/>
            <a:ext cx="10515600" cy="904027"/>
          </a:xfrm>
        </p:spPr>
        <p:txBody>
          <a:bodyPr>
            <a:no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Belirti ve Bulgular (Eklem dışı)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913130"/>
              </p:ext>
            </p:extLst>
          </p:nvPr>
        </p:nvGraphicFramePr>
        <p:xfrm>
          <a:off x="564994" y="1148576"/>
          <a:ext cx="11062011" cy="536031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5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5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31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0900">
                <a:tc rowSpan="2">
                  <a:txBody>
                    <a:bodyPr/>
                    <a:lstStyle/>
                    <a:p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Hematolojik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Amiloidoz</a:t>
                      </a:r>
                      <a:endParaRPr lang="tr-TR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Kronik inflamasyon sebebiyle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90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Felty</a:t>
                      </a: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sendromu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Splenomegali</a:t>
                      </a: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nötropeni</a:t>
                      </a: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trombositopeni</a:t>
                      </a:r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900">
                <a:tc rowSpan="2">
                  <a:txBody>
                    <a:bodyPr/>
                    <a:lstStyle/>
                    <a:p>
                      <a:r>
                        <a:rPr lang="tr-T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Sinir sistemi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Servikal</a:t>
                      </a: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miyelopati</a:t>
                      </a:r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C1-C2 </a:t>
                      </a:r>
                      <a:r>
                        <a:rPr lang="tr-TR" sz="16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subluksasyonu</a:t>
                      </a:r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9178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Nöropati</a:t>
                      </a:r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Genellikle kompresyon </a:t>
                      </a:r>
                      <a:r>
                        <a:rPr lang="tr-TR" sz="16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nöropatisi</a:t>
                      </a:r>
                      <a:endParaRPr lang="tr-TR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Karpal</a:t>
                      </a:r>
                      <a:r>
                        <a:rPr lang="tr-TR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tünel, </a:t>
                      </a:r>
                      <a:r>
                        <a:rPr lang="tr-TR" sz="16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mononöritis</a:t>
                      </a:r>
                      <a:r>
                        <a:rPr lang="tr-TR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6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multiplex</a:t>
                      </a:r>
                      <a:r>
                        <a:rPr lang="tr-TR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(düşük ayak) 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900">
                <a:tc rowSpan="4">
                  <a:txBody>
                    <a:bodyPr/>
                    <a:lstStyle/>
                    <a:p>
                      <a:r>
                        <a:rPr lang="tr-TR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Pulmoner</a:t>
                      </a:r>
                      <a:endParaRPr lang="tr-T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Kaplan sendromu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Nodül ve </a:t>
                      </a:r>
                      <a:r>
                        <a:rPr lang="tr-T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pnömokonyoz</a:t>
                      </a:r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5733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İnterstisyel</a:t>
                      </a:r>
                      <a:r>
                        <a:rPr lang="tr-T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akciğer hastalığı</a:t>
                      </a:r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Dispne</a:t>
                      </a: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öksürük, göğüs ağrısı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Organize </a:t>
                      </a:r>
                      <a:r>
                        <a:rPr lang="tr-T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pnömoni</a:t>
                      </a: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 </a:t>
                      </a:r>
                      <a:r>
                        <a:rPr lang="tr-T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idiyopatik</a:t>
                      </a: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pulmoner</a:t>
                      </a: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fibrozis</a:t>
                      </a: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ile </a:t>
                      </a:r>
                      <a:r>
                        <a:rPr lang="tr-T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bronşiyolitis</a:t>
                      </a: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obliteransa</a:t>
                      </a: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benzeyebilir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Pulmoner</a:t>
                      </a: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arteriyel</a:t>
                      </a: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hipertansiyon</a:t>
                      </a:r>
                      <a:r>
                        <a:rPr lang="tr-T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olabilir</a:t>
                      </a:r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90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Plevral</a:t>
                      </a: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efüzyon</a:t>
                      </a:r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Düşük </a:t>
                      </a:r>
                      <a:r>
                        <a:rPr lang="tr-T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glukoz</a:t>
                      </a:r>
                      <a:r>
                        <a:rPr lang="tr-T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seviyeli </a:t>
                      </a:r>
                      <a:r>
                        <a:rPr lang="tr-TR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eksudatif</a:t>
                      </a:r>
                      <a:r>
                        <a:rPr lang="tr-T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efüzyon</a:t>
                      </a:r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90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Pulmoner</a:t>
                      </a: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nodüller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Asemptomatik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3739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465694-111C-4577-BC1A-F523FD5C1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DE74C27E-E232-4EE5-B75D-44B41A2C1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8906" y="1836796"/>
            <a:ext cx="3790950" cy="390525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E3C14A2-4022-4485-AE50-0B445A2DC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523" y="1836796"/>
            <a:ext cx="37147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14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E7B251-8041-4F32-BA8A-9D6F8846F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Artrit</a:t>
            </a:r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E840F3-4AE4-4E4B-B6FC-145BBB3C8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İnflamatuar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mı?                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Non-inflamatuar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mı?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9956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144AC4-5DF7-42C5-BFDF-EADCADA4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 Muayene</a:t>
            </a:r>
            <a:endParaRPr lang="tr-TR" sz="40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11E5C2-A960-4B22-9417-AAE550A57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lvl="1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Eklemlerde hassasiyet ve şişlik</a:t>
            </a:r>
          </a:p>
          <a:p>
            <a:pPr lvl="1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Büyük eklemlerde </a:t>
            </a:r>
            <a:r>
              <a:rPr lang="tr-T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ısı artışı</a:t>
            </a:r>
          </a:p>
          <a:p>
            <a:pPr marL="457200" lvl="1" indent="0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Ulnar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deviasyon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Kuğu boynu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deformitesi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(PIF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ekstansiyonu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Düğme iliği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deformitesi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(DIF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fleksiyonu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MKF eklemlerde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dorsal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subluksasyon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Omuz ekleminde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abduksiyon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kaybı</a:t>
            </a:r>
          </a:p>
        </p:txBody>
      </p:sp>
    </p:spTree>
    <p:extLst>
      <p:ext uri="{BB962C8B-B14F-4D97-AF65-F5344CB8AC3E}">
        <p14:creationId xmlns:p14="http://schemas.microsoft.com/office/powerpoint/2010/main" val="20011399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8B7E982D-34DD-474B-B8A4-C12C99D7A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566" y="780585"/>
            <a:ext cx="8597590" cy="571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495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0826BA-4CF4-4017-9578-647658464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Laboratuvar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9C9C348E-4EBC-48D6-B35B-556AAA4FC2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Aktif </a:t>
                </a:r>
                <a:r>
                  <a:rPr lang="tr-TR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RA’da</a:t>
                </a:r>
                <a:r>
                  <a:rPr lang="tr-T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tr-TR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</a:t>
                </a:r>
                <a:r>
                  <a:rPr lang="en-AU" altLang="tr-TR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pokrom</a:t>
                </a:r>
                <a:r>
                  <a:rPr lang="en-AU" altLang="tr-T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AU" altLang="tr-TR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normositer</a:t>
                </a:r>
                <a:r>
                  <a:rPr lang="en-AU" altLang="tr-T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AU" altLang="tr-TR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anemi</a:t>
                </a:r>
                <a:r>
                  <a:rPr lang="en-AU" altLang="tr-T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tr-TR" altLang="tr-T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(kronik hastalık anemisi)</a:t>
                </a:r>
                <a:endParaRPr lang="en-AU" altLang="tr-T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tr-T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Lökosit N/ hafif</a:t>
                </a:r>
                <a14:m>
                  <m:oMath xmlns:m="http://schemas.openxmlformats.org/officeDocument/2006/math">
                    <m:r>
                      <a:rPr lang="tr-TR" sz="240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tr-TR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↑</m:t>
                    </m:r>
                  </m:oMath>
                </a14:m>
                <a:r>
                  <a:rPr lang="tr-T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tr-TR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Sedimentasyon</a:t>
                </a:r>
                <a:r>
                  <a:rPr lang="tr-T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↑</m:t>
                    </m:r>
                  </m:oMath>
                </a14:m>
                <a:r>
                  <a:rPr lang="tr-T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tr-T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(spesifik değil)</a:t>
                </a:r>
              </a:p>
              <a:p>
                <a:r>
                  <a:rPr lang="tr-T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CRP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↑</m:t>
                    </m:r>
                  </m:oMath>
                </a14:m>
                <a:r>
                  <a:rPr lang="tr-T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tr-TR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tr-T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AU" altLang="tr-TR" sz="2000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RA’de</a:t>
                </a:r>
                <a:r>
                  <a:rPr lang="en-AU" altLang="tr-TR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AU" altLang="tr-T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CRP’nin aktivite ile korelasyo</a:t>
                </a:r>
                <a:r>
                  <a:rPr lang="tr-TR" altLang="tr-T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nu daha iyi) (Klinik takip ve ilaç yanıtı)</a:t>
                </a:r>
                <a:endParaRPr lang="tr-T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tr-T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RF </a:t>
                </a:r>
                <a:r>
                  <a:rPr lang="tr-TR" sz="2400" dirty="0">
                    <a:latin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tr-T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tr-TR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RA’lı</a:t>
                </a:r>
                <a:r>
                  <a:rPr lang="tr-T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hastaların %5’inde (-)</a:t>
                </a:r>
                <a:r>
                  <a:rPr lang="en-AU" altLang="tr-T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tr-TR" altLang="tr-T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tr-TR" altLang="tr-T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(tek başına anlamlı değil, yalancı pozitiflikler unutulmamalı)</a:t>
                </a:r>
                <a:endParaRPr lang="tr-T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tr-T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Anti- CCP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↑</m:t>
                    </m:r>
                  </m:oMath>
                </a14:m>
                <a:r>
                  <a:rPr lang="tr-T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tr-T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(</a:t>
                </a:r>
                <a:r>
                  <a:rPr lang="tr-TR" altLang="tr-T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RF den daha duyarlı , RF ile birlikte pozitiflik tanıyı oldukça güçlendirir)</a:t>
                </a:r>
                <a:endParaRPr lang="tr-T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9C9C348E-4EBC-48D6-B35B-556AAA4FC2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18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4765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0AF6D9-3FF9-440A-828F-2C378009B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Görüntüleme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94C76A-95B7-42BB-BD98-92D57992C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  <a:defRPr/>
            </a:pPr>
            <a:r>
              <a:rPr lang="tr-TR" altLang="tr-T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X-Ray: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Erken dönemde bulgu az</a:t>
            </a:r>
          </a:p>
          <a:p>
            <a:pPr>
              <a:lnSpc>
                <a:spcPct val="70000"/>
              </a:lnSpc>
              <a:defRPr/>
            </a:pP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Yumuşak doku şişliği, </a:t>
            </a:r>
            <a:r>
              <a:rPr lang="tr-TR" alt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periartikuler</a:t>
            </a: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osteoporoz</a:t>
            </a:r>
          </a:p>
          <a:p>
            <a:pPr>
              <a:lnSpc>
                <a:spcPct val="70000"/>
              </a:lnSpc>
              <a:defRPr/>
            </a:pPr>
            <a:r>
              <a:rPr lang="tr-TR" alt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Progresyon</a:t>
            </a: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takibi için önemli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defRPr/>
            </a:pPr>
            <a:r>
              <a:rPr lang="tr-TR" altLang="tr-T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USG : </a:t>
            </a: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Erken dönemde </a:t>
            </a:r>
            <a:r>
              <a:rPr lang="tr-TR" alt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erezyon</a:t>
            </a: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tespiti ve </a:t>
            </a:r>
            <a:r>
              <a:rPr lang="tr-TR" alt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sinovyal</a:t>
            </a: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dokuyu gösterir </a:t>
            </a:r>
          </a:p>
          <a:p>
            <a:pPr>
              <a:lnSpc>
                <a:spcPct val="70000"/>
              </a:lnSpc>
              <a:defRPr/>
            </a:pPr>
            <a:r>
              <a:rPr lang="tr-TR" alt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Sinovyal</a:t>
            </a: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kalınlaşma, eklem içi sıvı</a:t>
            </a:r>
          </a:p>
          <a:p>
            <a:pPr>
              <a:lnSpc>
                <a:spcPct val="70000"/>
              </a:lnSpc>
              <a:defRPr/>
            </a:pPr>
            <a:r>
              <a:rPr lang="tr-TR" alt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Dopplerde</a:t>
            </a: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kanlanma artışı</a:t>
            </a:r>
          </a:p>
          <a:p>
            <a:pPr>
              <a:lnSpc>
                <a:spcPct val="70000"/>
              </a:lnSpc>
              <a:defRPr/>
            </a:pPr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defRPr/>
            </a:pPr>
            <a:r>
              <a:rPr lang="tr-TR" altLang="tr-T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MR: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Erezyon</a:t>
            </a: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ve yumuşak dokuları göstermek için uygun </a:t>
            </a:r>
          </a:p>
          <a:p>
            <a:pPr marL="0" indent="0">
              <a:buNone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Erozyonlar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erken tanı 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46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8259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tr-TR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Tanı- 2010 ACR/EULAR Sınıflandırma Kriterleri-1</a:t>
            </a:r>
            <a:br>
              <a:rPr lang="tr-TR" sz="3200" dirty="0">
                <a:solidFill>
                  <a:schemeClr val="tx1"/>
                </a:solidFill>
              </a:rPr>
            </a:br>
            <a:r>
              <a:rPr lang="tr-TR" altLang="tr-TR" sz="40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tr-TR" altLang="tr-TR" sz="1800" b="1" dirty="0">
                <a:latin typeface="Arial" panose="020B0604020202020204" pitchFamily="34" charset="0"/>
                <a:cs typeface="Arial" panose="020B0604020202020204" pitchFamily="34" charset="0"/>
              </a:rPr>
              <a:t>1. En az bir eklemde tanımlanmış </a:t>
            </a:r>
            <a:r>
              <a:rPr lang="tr-TR" altLang="tr-TR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klinik </a:t>
            </a:r>
            <a:r>
              <a:rPr lang="tr-TR" altLang="tr-TR" sz="1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sinovit</a:t>
            </a:r>
            <a:r>
              <a:rPr lang="tr-TR" altLang="tr-TR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varlığı </a:t>
            </a:r>
            <a:r>
              <a:rPr lang="tr-TR" altLang="tr-TR" sz="1800" b="1" dirty="0">
                <a:latin typeface="Arial" panose="020B0604020202020204" pitchFamily="34" charset="0"/>
                <a:cs typeface="Arial" panose="020B0604020202020204" pitchFamily="34" charset="0"/>
              </a:rPr>
              <a:t>(şişlik)</a:t>
            </a:r>
            <a:br>
              <a:rPr lang="tr-TR" altLang="tr-TR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2. Bu </a:t>
            </a:r>
            <a:r>
              <a:rPr lang="tr-TR" altLang="tr-T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sinovitin</a:t>
            </a:r>
            <a:r>
              <a:rPr lang="tr-TR" altLang="tr-TR" sz="1800" b="1" dirty="0">
                <a:latin typeface="Arial" panose="020B0604020202020204" pitchFamily="34" charset="0"/>
                <a:cs typeface="Arial" panose="020B0604020202020204" pitchFamily="34" charset="0"/>
              </a:rPr>
              <a:t> belirlenen başka bir nedeninin olmaması (SLE, </a:t>
            </a:r>
            <a:r>
              <a:rPr lang="tr-TR" altLang="tr-T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PsA</a:t>
            </a:r>
            <a:r>
              <a:rPr lang="tr-TR" altLang="tr-TR" sz="1800" b="1" dirty="0">
                <a:latin typeface="Arial" panose="020B0604020202020204" pitchFamily="34" charset="0"/>
                <a:cs typeface="Arial" panose="020B0604020202020204" pitchFamily="34" charset="0"/>
              </a:rPr>
              <a:t>, Gut </a:t>
            </a:r>
            <a:r>
              <a:rPr lang="tr-TR" altLang="tr-T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vb</a:t>
            </a:r>
            <a:r>
              <a:rPr lang="tr-TR" altLang="tr-TR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187460"/>
              </p:ext>
            </p:extLst>
          </p:nvPr>
        </p:nvGraphicFramePr>
        <p:xfrm>
          <a:off x="1371600" y="2098970"/>
          <a:ext cx="8599290" cy="35712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417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Eklem Tutulumları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büyük eklem</a:t>
                      </a:r>
                    </a:p>
                    <a:p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tr-T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2-10 büyük eklem</a:t>
                      </a:r>
                    </a:p>
                    <a:p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tr-T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1-3 küçük eklem </a:t>
                      </a:r>
                      <a:r>
                        <a:rPr lang="tr-T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(büyük eklem tutulumu ile birlikte veya tek başına)</a:t>
                      </a:r>
                    </a:p>
                    <a:p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tr-T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4-10 küçük eklem </a:t>
                      </a:r>
                      <a:r>
                        <a:rPr lang="tr-T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(büyük eklem tutulumu ile birlikte veya tek başına)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tr-T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&gt;10</a:t>
                      </a:r>
                      <a:r>
                        <a:rPr lang="tr-T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eklem </a:t>
                      </a:r>
                      <a:r>
                        <a:rPr lang="tr-T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(en az 1 küçük eklem)</a:t>
                      </a:r>
                    </a:p>
                    <a:p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tr-T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Dikdörtgen 2"/>
          <p:cNvSpPr/>
          <p:nvPr/>
        </p:nvSpPr>
        <p:spPr>
          <a:xfrm>
            <a:off x="1758232" y="5848817"/>
            <a:ext cx="76848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*Hastaya kesin RA tanısı konması için yukarıdaki kategorilere ait puanlamanın 6/10 ve üzeri olması gereklidir    </a:t>
            </a:r>
            <a:endParaRPr lang="tr-TR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265693" y="6211994"/>
            <a:ext cx="37176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tr-TR" sz="1100" b="1" dirty="0">
                <a:latin typeface="Arial" panose="020B0604020202020204" pitchFamily="34" charset="0"/>
                <a:cs typeface="Arial" panose="020B0604020202020204" pitchFamily="34" charset="0"/>
              </a:rPr>
              <a:t>Büyük Eklemler</a:t>
            </a:r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: Omuz, Dirsek, Kalça, Diz, Ayak Bileği</a:t>
            </a:r>
            <a:endParaRPr lang="tr-TR" sz="1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763386" y="658100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tr-TR" sz="1100" b="1" dirty="0">
                <a:latin typeface="Arial" panose="020B0604020202020204" pitchFamily="34" charset="0"/>
                <a:cs typeface="Arial" panose="020B0604020202020204" pitchFamily="34" charset="0"/>
              </a:rPr>
              <a:t>Küçük Eklemler</a:t>
            </a:r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: MKF, PİF, 2.3.4.5. MTF, Başparmak </a:t>
            </a:r>
            <a:r>
              <a:rPr lang="tr-TR" sz="1100" dirty="0" err="1">
                <a:latin typeface="Arial" panose="020B0604020202020204" pitchFamily="34" charset="0"/>
                <a:cs typeface="Arial" panose="020B0604020202020204" pitchFamily="34" charset="0"/>
              </a:rPr>
              <a:t>İnter</a:t>
            </a:r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100" dirty="0" err="1">
                <a:latin typeface="Arial" panose="020B0604020202020204" pitchFamily="34" charset="0"/>
                <a:cs typeface="Arial" panose="020B0604020202020204" pitchFamily="34" charset="0"/>
              </a:rPr>
              <a:t>Falangeal</a:t>
            </a:r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(İF) ve El Bileği</a:t>
            </a:r>
            <a:endParaRPr lang="tr-TR" sz="1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309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Tanı- 2010 ACR/EULAR Sınıflandırma Kriterleri-2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169089"/>
              </p:ext>
            </p:extLst>
          </p:nvPr>
        </p:nvGraphicFramePr>
        <p:xfrm>
          <a:off x="1088572" y="2312636"/>
          <a:ext cx="9120336" cy="20218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610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</a:t>
                      </a:r>
                      <a:r>
                        <a:rPr lang="tr-T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Seroloji</a:t>
                      </a:r>
                      <a:r>
                        <a:rPr lang="tr-T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(sınıflandırma için en az bir sonuç gereklidir)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Negatif RF veya negatif Anti-CCP</a:t>
                      </a:r>
                    </a:p>
                    <a:p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Düşük </a:t>
                      </a:r>
                      <a:r>
                        <a:rPr lang="tr-T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titrede</a:t>
                      </a:r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pozitif</a:t>
                      </a:r>
                      <a:r>
                        <a:rPr lang="tr-T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 veya düşük </a:t>
                      </a:r>
                      <a:r>
                        <a:rPr lang="tr-T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titrede</a:t>
                      </a:r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pozitif</a:t>
                      </a:r>
                      <a:r>
                        <a:rPr lang="tr-T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Anti-CCP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Yüksek </a:t>
                      </a:r>
                      <a:r>
                        <a:rPr lang="tr-T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titrede</a:t>
                      </a:r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pozitif</a:t>
                      </a:r>
                      <a:r>
                        <a:rPr lang="tr-T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 veya yüksek </a:t>
                      </a:r>
                      <a:r>
                        <a:rPr lang="tr-T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titrede</a:t>
                      </a:r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pozitif</a:t>
                      </a:r>
                      <a:r>
                        <a:rPr lang="tr-T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Anti-CCP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761999" y="4956424"/>
                <a:ext cx="9362661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Düşük </a:t>
                </a:r>
                <a:r>
                  <a:rPr lang="tr-TR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Titrede</a:t>
                </a:r>
                <a:r>
                  <a:rPr lang="tr-T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Pozitif Sonuç: Normalin üst limitinden fazla ancak üst limitin </a:t>
                </a:r>
                <a14:m>
                  <m:oMath xmlns:m="http://schemas.openxmlformats.org/officeDocument/2006/math">
                    <m:r>
                      <a:rPr lang="tr-TR" sz="1400" i="1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</m:oMath>
                </a14:m>
                <a:r>
                  <a:rPr lang="tr-T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3 kat </a:t>
                </a:r>
              </a:p>
              <a:p>
                <a:endParaRPr lang="tr-T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tr-T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Yüksek </a:t>
                </a:r>
                <a:r>
                  <a:rPr lang="tr-TR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Titrede</a:t>
                </a:r>
                <a:r>
                  <a:rPr lang="tr-T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Pozitif Sonuç: Normalin üst limitinin &gt;3 kat</a:t>
                </a:r>
              </a:p>
              <a:p>
                <a:endParaRPr lang="tr-T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tr-T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Eğer laboratuvar </a:t>
                </a:r>
                <a:r>
                  <a:rPr lang="tr-TR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RF’yi</a:t>
                </a:r>
                <a:r>
                  <a:rPr lang="tr-T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tr-TR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kantite</a:t>
                </a:r>
                <a:r>
                  <a:rPr lang="tr-T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edemiyor da sadece (+) veya (-) olarak bildiriyorsa düşük pozitif sonuç olarak değerlendirilmelidir.</a:t>
                </a:r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4956424"/>
                <a:ext cx="9362661" cy="1384995"/>
              </a:xfrm>
              <a:prstGeom prst="rect">
                <a:avLst/>
              </a:prstGeom>
              <a:blipFill>
                <a:blip r:embed="rId3"/>
                <a:stretch>
                  <a:fillRect l="-195" t="-881" b="-396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635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Tanı- 2010 ACR/EULAR Sınıflandırma Kriterleri-3</a:t>
            </a: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146201"/>
              </p:ext>
            </p:extLst>
          </p:nvPr>
        </p:nvGraphicFramePr>
        <p:xfrm>
          <a:off x="1371599" y="2286000"/>
          <a:ext cx="9018105" cy="16510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506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Akut</a:t>
                      </a:r>
                      <a:r>
                        <a:rPr lang="tr-T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faz </a:t>
                      </a:r>
                      <a:r>
                        <a:rPr lang="tr-TR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reaktanları</a:t>
                      </a:r>
                      <a:r>
                        <a:rPr lang="tr-T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(sınıflandırma için en az bir sonuç gereklidir)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CRP ve normal ESR</a:t>
                      </a:r>
                    </a:p>
                    <a:p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Anormal CRP veya anormal ESR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o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129439"/>
                  </p:ext>
                </p:extLst>
              </p:nvPr>
            </p:nvGraphicFramePr>
            <p:xfrm>
              <a:off x="1371599" y="4092161"/>
              <a:ext cx="5432096" cy="1651000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27160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160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D. Belirtilen Süresi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&lt; 6 hafta</a:t>
                          </a:r>
                        </a:p>
                        <a:p>
                          <a:endParaRPr lang="tr-TR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tr-TR" smtClean="0">
                                  <a:latin typeface="Cambria Math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tr-T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6 hafta</a:t>
                          </a:r>
                        </a:p>
                        <a:p>
                          <a:endParaRPr lang="tr-TR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o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129439"/>
                  </p:ext>
                </p:extLst>
              </p:nvPr>
            </p:nvGraphicFramePr>
            <p:xfrm>
              <a:off x="1371599" y="4092161"/>
              <a:ext cx="5432096" cy="1651000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27160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160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D. Belirtilen Süresi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tr-T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&lt; 6 hafta</a:t>
                          </a:r>
                        </a:p>
                        <a:p>
                          <a:endParaRPr lang="tr-TR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>
                          <a:blip r:embed="rId3"/>
                          <a:stretch>
                            <a:fillRect l="224" t="-163810" r="-100000" b="-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66</a:t>
            </a:fld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317F781-928F-4A5F-BE36-7D608E8996AC}"/>
              </a:ext>
            </a:extLst>
          </p:cNvPr>
          <p:cNvSpPr txBox="1"/>
          <p:nvPr/>
        </p:nvSpPr>
        <p:spPr>
          <a:xfrm>
            <a:off x="4505899" y="6123543"/>
            <a:ext cx="6622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tr-TR" sz="2000" b="1" dirty="0">
                <a:solidFill>
                  <a:srgbClr val="000099"/>
                </a:solidFill>
              </a:rPr>
              <a:t>Toplam skor 6 ve üzerinde ise RA kabul ediliyor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432929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5EB36F-088E-49AC-B356-3EA3411C0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Ayırıcı Tanı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277A69D-2F4C-4448-8E9D-858753C34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SLE,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Sjögren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sendromu gibi bağ dokusu hastalıkları</a:t>
            </a:r>
          </a:p>
          <a:p>
            <a:pPr>
              <a:lnSpc>
                <a:spcPct val="100000"/>
              </a:lnSpc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Psöriatik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artrit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Periferik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eklem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tutulumlu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spondiloartropatiler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Akut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poliartrit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Parvovirüs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B19, HCV</a:t>
            </a:r>
          </a:p>
          <a:p>
            <a:pPr>
              <a:lnSpc>
                <a:spcPct val="100000"/>
              </a:lnSpc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Osteoartrit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DIF tutulumu</a:t>
            </a:r>
          </a:p>
          <a:p>
            <a:pPr>
              <a:lnSpc>
                <a:spcPct val="100000"/>
              </a:lnSpc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Fibromiyalji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Eklem ağrısı yok, sabah tutukluğu &lt;30 dakika, yaygın vücut ağrısı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7403195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95A15C-403A-4C93-9F24-2F43C11E5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Tedavi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C7C691-BE22-4BB9-AFCD-786668B61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Farmakolojik tedavi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Nonfarmakolojik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tedavi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Cerrahi </a:t>
            </a:r>
          </a:p>
        </p:txBody>
      </p:sp>
    </p:spTree>
    <p:extLst>
      <p:ext uri="{BB962C8B-B14F-4D97-AF65-F5344CB8AC3E}">
        <p14:creationId xmlns:p14="http://schemas.microsoft.com/office/powerpoint/2010/main" val="32867732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AC244A-5934-41C0-97E0-448A204ED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Tedavi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C52AED-34F7-4EEC-99CB-F16B6D0B6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Amaç; 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eklem ağrısını ve şişliği en aza indirmek</a:t>
            </a:r>
          </a:p>
          <a:p>
            <a:pPr lvl="1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deformiteyi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ulnar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deviasyon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 ve radyografik zararı (erozyon) önlemek</a:t>
            </a:r>
          </a:p>
          <a:p>
            <a:pPr lvl="1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yaşam kalitesini korumak</a:t>
            </a:r>
          </a:p>
          <a:p>
            <a:pPr lvl="1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eklem dışı bulguları kontrol etmek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8169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D1F3B163-0246-4792-AEA2-B9715FAC41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050239"/>
              </p:ext>
            </p:extLst>
          </p:nvPr>
        </p:nvGraphicFramePr>
        <p:xfrm>
          <a:off x="821933" y="441434"/>
          <a:ext cx="10531867" cy="636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0495">
                  <a:extLst>
                    <a:ext uri="{9D8B030D-6E8A-4147-A177-3AD203B41FA5}">
                      <a16:colId xmlns:a16="http://schemas.microsoft.com/office/drawing/2014/main" val="1053172717"/>
                    </a:ext>
                  </a:extLst>
                </a:gridCol>
                <a:gridCol w="5331372">
                  <a:extLst>
                    <a:ext uri="{9D8B030D-6E8A-4147-A177-3AD203B41FA5}">
                      <a16:colId xmlns:a16="http://schemas.microsoft.com/office/drawing/2014/main" val="1523399684"/>
                    </a:ext>
                  </a:extLst>
                </a:gridCol>
              </a:tblGrid>
              <a:tr h="1352321">
                <a:tc>
                  <a:txBody>
                    <a:bodyPr/>
                    <a:lstStyle/>
                    <a:p>
                      <a:r>
                        <a:rPr lang="tr-TR" sz="2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İnflamatuar</a:t>
                      </a:r>
                      <a:r>
                        <a:rPr lang="tr-TR" sz="2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Artritler</a:t>
                      </a:r>
                      <a:endParaRPr lang="tr-TR" sz="2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Non-inflamatuar</a:t>
                      </a:r>
                      <a:r>
                        <a:rPr lang="tr-TR" sz="2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Artritler</a:t>
                      </a:r>
                      <a:endParaRPr lang="tr-TR" sz="2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242937"/>
                  </a:ext>
                </a:extLst>
              </a:tr>
              <a:tr h="1079551">
                <a:tc>
                  <a:txBody>
                    <a:bodyPr/>
                    <a:lstStyle/>
                    <a:p>
                      <a:r>
                        <a:rPr lang="tr-T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Sinovial</a:t>
                      </a:r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sıvıda lökosit &gt; 2000/mm3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Sinovial</a:t>
                      </a:r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sıvıda lökosit &lt; 2000/mm3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953463"/>
                  </a:ext>
                </a:extLst>
              </a:tr>
              <a:tr h="971005"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Aktivite ile ağrı azalır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Aktivite ile ağrı artar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43706"/>
                  </a:ext>
                </a:extLst>
              </a:tr>
              <a:tr h="1010035"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Sabah tutukluğu &gt;30 </a:t>
                      </a:r>
                      <a:r>
                        <a:rPr lang="tr-T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Tutukluk 15-20 </a:t>
                      </a:r>
                      <a:r>
                        <a:rPr lang="tr-T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dk</a:t>
                      </a:r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.’</a:t>
                      </a:r>
                      <a:r>
                        <a:rPr lang="tr-T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yı</a:t>
                      </a:r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aşmaz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122377"/>
                  </a:ext>
                </a:extLst>
              </a:tr>
              <a:tr h="973577"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Eklemler sıcak ve </a:t>
                      </a:r>
                      <a:r>
                        <a:rPr lang="tr-T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eritemli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Sedim ve CRP yüksek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Eklem hafif sıcak olabilir</a:t>
                      </a:r>
                    </a:p>
                    <a:p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Sedim ve CRP genellikle 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771611"/>
                  </a:ext>
                </a:extLst>
              </a:tr>
              <a:tr h="973577">
                <a:tc>
                  <a:txBody>
                    <a:bodyPr/>
                    <a:lstStyle/>
                    <a:p>
                      <a:r>
                        <a:rPr lang="tr-T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Sinovial</a:t>
                      </a:r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hipertrofi</a:t>
                      </a:r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 </a:t>
                      </a:r>
                      <a:r>
                        <a:rPr lang="tr-T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effüzyon</a:t>
                      </a:r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r>
                        <a:rPr lang="tr-T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periartiküler</a:t>
                      </a:r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inflamasyon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Osteofit</a:t>
                      </a:r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sinovial</a:t>
                      </a:r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kist, kalınlaşma, </a:t>
                      </a:r>
                      <a:r>
                        <a:rPr lang="tr-T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effüzyon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043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236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F6A652-A443-476F-A24C-4FA2B9EBE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Tedavi Planı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1009F1-C2BC-48C8-BFAB-162B4243A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Hasta eğitimi</a:t>
            </a:r>
          </a:p>
          <a:p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Erken, agresif tedavi ve sıkı takip</a:t>
            </a:r>
          </a:p>
          <a:p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Şişlik ve ağrının kontrolü</a:t>
            </a:r>
          </a:p>
          <a:p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Geri dönüşümsüz eklem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harabiyetinin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engellenmesi</a:t>
            </a:r>
          </a:p>
          <a:p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Fonksiyonların korunması ve yaşam kalitesinin arttırılması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50546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Farmakolojik Tedavi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085402"/>
              </p:ext>
            </p:extLst>
          </p:nvPr>
        </p:nvGraphicFramePr>
        <p:xfrm>
          <a:off x="830317" y="2285999"/>
          <a:ext cx="10640627" cy="267488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670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0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3023">
                <a:tc>
                  <a:txBody>
                    <a:bodyPr/>
                    <a:lstStyle/>
                    <a:p>
                      <a:r>
                        <a:rPr lang="tr-T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NSAİİ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-Tedaviden çok analjezik etki</a:t>
                      </a:r>
                    </a:p>
                    <a:p>
                      <a:endParaRPr lang="tr-T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1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Düşük doz </a:t>
                      </a:r>
                      <a:r>
                        <a:rPr lang="tr-TR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kortikosteroid</a:t>
                      </a:r>
                      <a:r>
                        <a:rPr lang="tr-TR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tr-T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mg </a:t>
                      </a:r>
                      <a:r>
                        <a:rPr lang="tr-TR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prednizolon</a:t>
                      </a:r>
                      <a:r>
                        <a:rPr lang="tr-T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120000"/>
                        </a:lnSpc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-7,5 mg/gün üzerinde dozlar yan etki nedeniyle uzun süre kullanılmamalı</a:t>
                      </a:r>
                    </a:p>
                    <a:p>
                      <a:pPr lvl="1">
                        <a:lnSpc>
                          <a:spcPct val="120000"/>
                        </a:lnSpc>
                      </a:pPr>
                      <a:endParaRPr lang="tr-T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1">
                        <a:lnSpc>
                          <a:spcPct val="120000"/>
                        </a:lnSpc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-Osteoporoz ve </a:t>
                      </a:r>
                      <a:r>
                        <a:rPr lang="tr-TR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gis</a:t>
                      </a:r>
                      <a:r>
                        <a:rPr lang="tr-TR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 etkilere yönelik önlem</a:t>
                      </a:r>
                    </a:p>
                    <a:p>
                      <a:endParaRPr lang="tr-T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815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Farmakolojik Tedavi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084500"/>
              </p:ext>
            </p:extLst>
          </p:nvPr>
        </p:nvGraphicFramePr>
        <p:xfrm>
          <a:off x="838200" y="1860331"/>
          <a:ext cx="10632744" cy="469771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91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1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4687">
                <a:tc>
                  <a:txBody>
                    <a:bodyPr/>
                    <a:lstStyle/>
                    <a:p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DMARDS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120000"/>
                        </a:lnSpc>
                      </a:pPr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tr-TR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Metotreksat</a:t>
                      </a:r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haftada bir, kemik iliği </a:t>
                      </a:r>
                      <a:r>
                        <a:rPr lang="tr-TR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supresyonu</a:t>
                      </a:r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kc</a:t>
                      </a:r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enzim yüksekliği, akciğer </a:t>
                      </a:r>
                      <a:r>
                        <a:rPr lang="tr-TR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fibrozisi</a:t>
                      </a:r>
                      <a:endParaRPr lang="tr-TR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1">
                        <a:lnSpc>
                          <a:spcPct val="120000"/>
                        </a:lnSpc>
                      </a:pPr>
                      <a:endParaRPr lang="tr-TR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1">
                        <a:lnSpc>
                          <a:spcPct val="120000"/>
                        </a:lnSpc>
                      </a:pPr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tr-TR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Leflunamid</a:t>
                      </a:r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kemik iliği </a:t>
                      </a:r>
                      <a:r>
                        <a:rPr lang="tr-TR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supresyonu</a:t>
                      </a:r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kc</a:t>
                      </a:r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toksisitesi</a:t>
                      </a:r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teratojenite</a:t>
                      </a:r>
                      <a:endParaRPr lang="tr-TR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1">
                        <a:lnSpc>
                          <a:spcPct val="120000"/>
                        </a:lnSpc>
                      </a:pPr>
                      <a:endParaRPr lang="tr-TR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1">
                        <a:lnSpc>
                          <a:spcPct val="120000"/>
                        </a:lnSpc>
                      </a:pPr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tr-TR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Sulfasalazin</a:t>
                      </a:r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kemik iliği </a:t>
                      </a:r>
                      <a:r>
                        <a:rPr lang="tr-TR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supresyonu</a:t>
                      </a:r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kc</a:t>
                      </a:r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toksisitesi</a:t>
                      </a:r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baş ağrısı, baş dönmesi, cilt döküntüsü</a:t>
                      </a:r>
                    </a:p>
                    <a:p>
                      <a:pPr lvl="1">
                        <a:lnSpc>
                          <a:spcPct val="120000"/>
                        </a:lnSpc>
                      </a:pPr>
                      <a:endParaRPr lang="tr-TR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1">
                        <a:lnSpc>
                          <a:spcPct val="120000"/>
                        </a:lnSpc>
                      </a:pPr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tr-TR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Hidroksiklorokin</a:t>
                      </a:r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tr-TR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retinal</a:t>
                      </a:r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toksisite</a:t>
                      </a:r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(yılda bir)</a:t>
                      </a:r>
                    </a:p>
                    <a:p>
                      <a:endParaRPr lang="tr-TR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3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Biyolojik tedaviler</a:t>
                      </a:r>
                    </a:p>
                    <a:p>
                      <a:endParaRPr lang="tr-TR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120000"/>
                        </a:lnSpc>
                      </a:pPr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-Anti </a:t>
                      </a:r>
                      <a:r>
                        <a:rPr lang="mr-IN" sz="1800" b="0" dirty="0">
                          <a:latin typeface="Arial" panose="020B0604020202020204" pitchFamily="34" charset="0"/>
                        </a:rPr>
                        <a:t>–</a:t>
                      </a:r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TNF: </a:t>
                      </a:r>
                      <a:r>
                        <a:rPr lang="tr-TR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İnfliksimab</a:t>
                      </a:r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Etanersept</a:t>
                      </a:r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Adalimumab</a:t>
                      </a:r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Golimumab</a:t>
                      </a:r>
                      <a:r>
                        <a:rPr lang="tr-T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Sertolizumab</a:t>
                      </a:r>
                      <a:endParaRPr lang="tr-TR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tr-TR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tr-TR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711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271DBC-E0D1-4D97-B5C7-B96265C4D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NSAİİ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7394EA-0FDD-46DD-9CB2-12DA20659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Hedef: Ağrı ve şişlikte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semptomatik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düzelme</a:t>
            </a:r>
          </a:p>
          <a:p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Sadece alındıkları sürece etkili</a:t>
            </a:r>
          </a:p>
          <a:p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Sedimentasyon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CRP’yi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baskılamazlar.</a:t>
            </a:r>
          </a:p>
          <a:p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Hastalığın seyrini değiştirmezler.</a:t>
            </a:r>
          </a:p>
          <a:p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Eklem hasarını önlemezler.</a:t>
            </a:r>
          </a:p>
          <a:p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GİS komplikasyon riski yüksek olanlarda COX-2 inhibitörü tercih edilebilir.</a:t>
            </a:r>
          </a:p>
          <a:p>
            <a:pPr marL="0" indent="0">
              <a:buNone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alt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meloksikam</a:t>
            </a: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selokoksib</a:t>
            </a: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gibi)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5746011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B9F89A-533E-466D-BE70-05E3D16F6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Steroidler</a:t>
            </a:r>
            <a:endParaRPr lang="tr-TR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40169A-79A3-4CD4-8792-DA74B424A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Semptomlar üzerine oldukça etkili</a:t>
            </a:r>
          </a:p>
          <a:p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Yaşlı, gebe, böbrek yetmezliği ve GİS sorunları olanlarda, klasik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NSAİİ’lara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oranla daha güvenli</a:t>
            </a:r>
          </a:p>
          <a:p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Düşük doz yeterli (10 mg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prednizolon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Vaskülit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ve göz tutulumunda yüksek doz gerekli</a:t>
            </a:r>
          </a:p>
          <a:p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Hastalığın seyri üzerine etkili olabileceğini gösteren çalışmalar var</a:t>
            </a:r>
          </a:p>
          <a:p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Mümkün olan en düşük dozlarda idame tedavisi yapılmalı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657102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C9F5C6-7004-4CA8-9CF7-0541A659E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 Etkili İlaçlar (</a:t>
            </a:r>
            <a:r>
              <a:rPr lang="tr-TR" sz="3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DMARDs</a:t>
            </a:r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Biyolojik Ajanlar)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EF4818-3F34-4924-927A-8C6B69597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Hedef: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Remisyon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sağlamak</a:t>
            </a:r>
          </a:p>
          <a:p>
            <a:pPr>
              <a:lnSpc>
                <a:spcPct val="110000"/>
              </a:lnSpc>
            </a:pPr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Hastalığın seyrini değiştirebilirler</a:t>
            </a:r>
          </a:p>
          <a:p>
            <a:pPr>
              <a:lnSpc>
                <a:spcPct val="110000"/>
              </a:lnSpc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Erozyonu önler veya yavaşlatabilirler</a:t>
            </a:r>
          </a:p>
          <a:p>
            <a:pPr>
              <a:lnSpc>
                <a:spcPct val="110000"/>
              </a:lnSpc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Hiçbiri gelişmiş erozyonları geri döndüremez</a:t>
            </a:r>
          </a:p>
          <a:p>
            <a:pPr marL="0" indent="0">
              <a:lnSpc>
                <a:spcPct val="110000"/>
              </a:lnSpc>
              <a:buNone/>
            </a:pPr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Etkileri geç görülür (1-6 ay sonra)</a:t>
            </a:r>
          </a:p>
          <a:p>
            <a:pPr>
              <a:lnSpc>
                <a:spcPct val="110000"/>
              </a:lnSpc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Farklı ve takip isteyen yan etkileri var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361684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C4DCF7-873E-426E-BEAF-31FAA4B76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İntraartiküler</a:t>
            </a:r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Steroid</a:t>
            </a:r>
            <a:endParaRPr lang="tr-TR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9AD334-040F-4E97-A643-67E269066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Sistemik tedaviye rağmen devam eden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artrit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varlığında</a:t>
            </a:r>
          </a:p>
          <a:p>
            <a:pPr>
              <a:lnSpc>
                <a:spcPct val="120000"/>
              </a:lnSpc>
            </a:pPr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Triamsinolon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heksasetonid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tercih edilmeli</a:t>
            </a:r>
          </a:p>
          <a:p>
            <a:pPr>
              <a:lnSpc>
                <a:spcPct val="120000"/>
              </a:lnSpc>
            </a:pPr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Yılda 3 den fazla tavsiye edilmez</a:t>
            </a:r>
          </a:p>
          <a:p>
            <a:endParaRPr lang="tr-TR" dirty="0"/>
          </a:p>
        </p:txBody>
      </p:sp>
      <p:pic>
        <p:nvPicPr>
          <p:cNvPr id="4" name="Picture 4" descr="artropan ile ilgili görsel sonucu">
            <a:extLst>
              <a:ext uri="{FF2B5EF4-FFF2-40B4-BE49-F238E27FC236}">
                <a16:creationId xmlns:a16="http://schemas.microsoft.com/office/drawing/2014/main" id="{09671DB2-F7E8-4244-AD00-BB18665A9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2" r="2" b="27202"/>
          <a:stretch/>
        </p:blipFill>
        <p:spPr bwMode="auto">
          <a:xfrm>
            <a:off x="6386067" y="4406784"/>
            <a:ext cx="5427558" cy="1650380"/>
          </a:xfrm>
          <a:custGeom>
            <a:avLst/>
            <a:gdLst/>
            <a:ahLst/>
            <a:cxnLst/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3280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0C977A-74D4-4885-B80E-F47250B25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Eklemlerin Korunması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DC596CE-58BA-4B10-8BA5-21BF885D7A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None/>
            </a:pP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tr-TR" altLang="tr-T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UYGULA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None/>
            </a:pPr>
            <a:endParaRPr lang="tr-TR" altLang="tr-T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None/>
            </a:pP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* Kilo verilmesi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None/>
            </a:pP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* Kuvvetli ve büyük eklemlerin kullanılması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None/>
            </a:pP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* Objelerin vücuda yaklaştırarak taşınması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None/>
            </a:pP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* Ağırlığın birçok ekleme dağıtılması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None/>
            </a:pP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* Objelerin iki el kullanarak kaldırılması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None/>
            </a:pP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* Uygun yardımcı araçlar kullanılması</a:t>
            </a:r>
          </a:p>
          <a:p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C5BB39F-9447-4FD6-B9E8-943384D28E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None/>
            </a:pP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tr-TR" altLang="tr-T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KAÇIN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None/>
            </a:pPr>
            <a:endParaRPr lang="tr-TR" altLang="tr-T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None/>
            </a:pP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* Statik pozisyonlarda uzun süre kalınması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None/>
            </a:pP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* El ve parmakların </a:t>
            </a:r>
            <a:r>
              <a:rPr lang="tr-TR" altLang="tr-TR" dirty="0" err="1">
                <a:latin typeface="Arial" panose="020B0604020202020204" pitchFamily="34" charset="0"/>
                <a:cs typeface="Arial" panose="020B0604020202020204" pitchFamily="34" charset="0"/>
              </a:rPr>
              <a:t>fleksiyon</a:t>
            </a: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altLang="tr-TR" dirty="0" err="1">
                <a:latin typeface="Arial" panose="020B0604020202020204" pitchFamily="34" charset="0"/>
                <a:cs typeface="Arial" panose="020B0604020202020204" pitchFamily="34" charset="0"/>
              </a:rPr>
              <a:t>ulnar</a:t>
            </a: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>
                <a:latin typeface="Arial" panose="020B0604020202020204" pitchFamily="34" charset="0"/>
                <a:cs typeface="Arial" panose="020B0604020202020204" pitchFamily="34" charset="0"/>
              </a:rPr>
              <a:t>deviasyon</a:t>
            </a: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 yönünde zorlanması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None/>
            </a:pP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* Ele ve dirseğe </a:t>
            </a:r>
            <a:r>
              <a:rPr lang="tr-TR" altLang="tr-TR" dirty="0" err="1">
                <a:latin typeface="Arial" panose="020B0604020202020204" pitchFamily="34" charset="0"/>
                <a:cs typeface="Arial" panose="020B0604020202020204" pitchFamily="34" charset="0"/>
              </a:rPr>
              <a:t>lateral</a:t>
            </a: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dirty="0" err="1">
                <a:latin typeface="Arial" panose="020B0604020202020204" pitchFamily="34" charset="0"/>
                <a:cs typeface="Arial" panose="020B0604020202020204" pitchFamily="34" charset="0"/>
              </a:rPr>
              <a:t>deviasyon</a:t>
            </a: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 yönünde kuvvet uygulanması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None/>
            </a:pP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* Ellerin </a:t>
            </a:r>
            <a:r>
              <a:rPr lang="tr-TR" altLang="tr-TR" dirty="0" err="1">
                <a:latin typeface="Arial" panose="020B0604020202020204" pitchFamily="34" charset="0"/>
                <a:cs typeface="Arial" panose="020B0604020202020204" pitchFamily="34" charset="0"/>
              </a:rPr>
              <a:t>volar</a:t>
            </a: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 yüzlerine basınç uygulanması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None/>
            </a:pP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* Eli sıkıca kapatacak işlerden kaçın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15367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859E24-AFF2-4DA8-A32D-BD2F3E79D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Tedavinin Süresi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E51D495-8923-417E-8D4B-CF665F9B5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Remisyon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tedavinin yoğunluğuna bağlı % 10-50</a:t>
            </a:r>
          </a:p>
          <a:p>
            <a:pPr lvl="1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Remisyon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erkeklerde </a:t>
            </a:r>
          </a:p>
          <a:p>
            <a:pPr lvl="1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sigara içmeyenlerde</a:t>
            </a:r>
          </a:p>
          <a:p>
            <a:pPr lvl="1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40 yaşın altındaki kişilerde ve </a:t>
            </a:r>
          </a:p>
          <a:p>
            <a:pPr lvl="1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geç başlangıçlı hastalarda (65 yaş üstü hastalar)</a:t>
            </a:r>
          </a:p>
          <a:p>
            <a:pPr lvl="1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Remisyona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girdikten sonra ilaç dozları gerekli olan minimum miktara düşürülmeli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087505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49AA383-C0FF-4C6F-B2A5-3CEA950D9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Takip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AEC2A2-2C9B-4741-A48B-1B3753CA8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İlaç yan etkisi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İmmun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sistemi baskılayan ilaçlar kullanıldığından her türlü enfeksiyon olasılığı açısından dikkatli olunmalı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Aktivasyonların sık olması veya zor baskılanabilmesi durumunda tedavi değişikliği açısından yönlendirilmeli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3942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kireclenme">
            <a:extLst>
              <a:ext uri="{FF2B5EF4-FFF2-40B4-BE49-F238E27FC236}">
                <a16:creationId xmlns:a16="http://schemas.microsoft.com/office/drawing/2014/main" id="{14B608A1-E23D-427B-9BF9-51BEF53004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00" y="578070"/>
            <a:ext cx="9770722" cy="605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65923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FC32A99B-05A5-4417-BA5A-ED049EA58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7076"/>
            <a:ext cx="10515600" cy="3559886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1985-2013 yılları arasında 1143 hastayı kapsayan 18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randomize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kontrollü çalışma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10 çalışma omega-3 alımından sonra RA ile ilişkili ağrıda azalma olduğu 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8 çalışmada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omega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3’ün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artritik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ağrı üzerinde etkisi olmadığı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Omega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3 yağ asitleri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romatoid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artrit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ile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ilşkili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ağrıyı azaltmada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terapötik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etkiye sahip olabilir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3 - 6 g / gün dozları daha büyük bir etkiye sahip </a:t>
            </a: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C491AD7-30E5-497C-B64C-C99C87533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32" y="157655"/>
            <a:ext cx="11067392" cy="180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3619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A70CBB9-7762-4973-A26E-B9D51DCFA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478" y="1279075"/>
            <a:ext cx="6467867" cy="34506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>
              <a:buNone/>
            </a:pPr>
            <a:r>
              <a:rPr lang="tr-TR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 </a:t>
            </a:r>
            <a:r>
              <a:rPr lang="tr-TR" sz="3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Artriti</a:t>
            </a:r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B7FEF83-61DE-4DD4-BEEE-1D9402A46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8050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F8C366-0D0A-4C18-A870-8CE67FE3F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 </a:t>
            </a:r>
            <a:r>
              <a:rPr lang="tr-TR" sz="3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Artriti</a:t>
            </a:r>
            <a:endParaRPr lang="tr-T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7DD17E0-AE77-4D94-A120-9C51D8011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Hiperürisemi</a:t>
            </a:r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Tekrarlayan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artrit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atakları</a:t>
            </a:r>
          </a:p>
          <a:p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Eklem içinde ve çevre dokuda </a:t>
            </a:r>
            <a:r>
              <a:rPr lang="tr-TR" altLang="tr-TR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monosodyum</a:t>
            </a:r>
            <a:r>
              <a:rPr lang="tr-TR" altLang="tr-T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ürat kristallerinin 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depolanması ile karakterize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Ani başlayan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Ağrılı </a:t>
            </a:r>
            <a:r>
              <a:rPr lang="tr-TR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monoartrit</a:t>
            </a:r>
            <a:endParaRPr lang="tr-TR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GUT=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Podogra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Kralların hastalığı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2E8CCCF-F15C-4940-A4BB-FE094CE89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3" y="3429000"/>
            <a:ext cx="3088888" cy="329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97203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C08A26-9E78-4965-96AB-2F8B1DC40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Epidemiyoloji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9C23F51-B0FB-4E12-BDA0-EADF3EDA0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40-60 yaş erkeklerde sık</a:t>
            </a:r>
          </a:p>
          <a:p>
            <a:pPr marL="0" indent="0">
              <a:buNone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Postmenopozal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kadınlarda sık</a:t>
            </a:r>
          </a:p>
          <a:p>
            <a:pPr marL="0" indent="0">
              <a:buNone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Erkeklerde 2-6 kat daha fazla (östrojenin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ürikozirük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etkisi)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ABD’de yetişkinlerde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prevalansı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% 3.9</a:t>
            </a:r>
          </a:p>
          <a:p>
            <a:pPr marL="0" indent="0">
              <a:buNone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72397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5DDBB0-0025-4CA3-BFD8-8C7F3F11D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Hiperürisemi</a:t>
            </a:r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Etyolojisi</a:t>
            </a:r>
            <a:endParaRPr lang="tr-TR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A84662-B3E1-4F70-A129-56CD15137F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791326"/>
            <a:ext cx="5181600" cy="3007895"/>
          </a:xfrm>
        </p:spPr>
        <p:txBody>
          <a:bodyPr/>
          <a:lstStyle/>
          <a:p>
            <a:pPr marL="0" indent="0">
              <a:buNone/>
            </a:pPr>
            <a:r>
              <a:rPr lang="tr-TR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</a:t>
            </a:r>
            <a:r>
              <a:rPr lang="tr-T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nedenler (%90)</a:t>
            </a:r>
          </a:p>
          <a:p>
            <a:pPr marL="0" indent="0">
              <a:buNone/>
            </a:pPr>
            <a:endParaRPr lang="tr-T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Ürik asit atılım azlığı (%90)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Ürik asit yapım fazlalığı (%10)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7078DB2-E55A-4D53-8F15-FD31EC713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91326"/>
            <a:ext cx="5181600" cy="3007894"/>
          </a:xfrm>
        </p:spPr>
        <p:txBody>
          <a:bodyPr/>
          <a:lstStyle/>
          <a:p>
            <a:pPr marL="0" indent="0">
              <a:buNone/>
            </a:pPr>
            <a:r>
              <a:rPr lang="tr-TR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Sekonder</a:t>
            </a:r>
            <a:r>
              <a:rPr lang="tr-T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nedenler (%10)</a:t>
            </a:r>
          </a:p>
          <a:p>
            <a:pPr marL="0" indent="0">
              <a:buNone/>
            </a:pPr>
            <a:endParaRPr lang="tr-T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04116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D74DEF0-2E40-4AB4-B342-98B85FAEC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42481"/>
            <a:ext cx="5181600" cy="5334482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Artmış ürik asit yapımına neden olan </a:t>
            </a:r>
            <a:r>
              <a:rPr lang="tr-TR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sekonder</a:t>
            </a:r>
            <a:r>
              <a:rPr lang="tr-T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faktörler:</a:t>
            </a:r>
          </a:p>
          <a:p>
            <a:endParaRPr lang="tr-TR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Hemolitik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anemi 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Myeloproliferatif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hastalıklar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Lenfoproliferatif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hastalıklar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Psoriasis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Pernisiyöz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anemi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Paget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hastalığı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Hemoglobinopatiler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-Egzersiz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B68410F-652D-47D4-A99F-600E8B41F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42481"/>
            <a:ext cx="5181600" cy="5334482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Azalmış ürik asit atılımına neden olan </a:t>
            </a:r>
            <a:r>
              <a:rPr lang="tr-TR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sekonder</a:t>
            </a:r>
            <a:r>
              <a:rPr lang="tr-T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faktörler:</a:t>
            </a:r>
          </a:p>
          <a:p>
            <a:pPr marL="0" indent="0">
              <a:buNone/>
            </a:pPr>
            <a:endParaRPr lang="tr-TR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Renal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yetmezlik (%90)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-Hipertansiyon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Asidoz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Hiperparatiroidizm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Sarkoidoz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-Adrenal yetmezlik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-İlaç kullanımı 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(Salisilatlar, </a:t>
            </a:r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Diüretikler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Siklosporin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tr-TR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19545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D01B61-5217-49B9-9376-EBD31A6F7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754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faktörleri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E5DB986-14FB-4289-B92D-BA9E4A230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Hiperürisemi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Obezite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Tip 2 diyabet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Hipertansiyon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Metabolik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sendrom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Kronik böbrek hastalığı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Alkol kullanımı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Genetik (ailesel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insidans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%11-%80 )</a:t>
            </a:r>
          </a:p>
        </p:txBody>
      </p:sp>
    </p:spTree>
    <p:extLst>
      <p:ext uri="{BB962C8B-B14F-4D97-AF65-F5344CB8AC3E}">
        <p14:creationId xmlns:p14="http://schemas.microsoft.com/office/powerpoint/2010/main" val="25255294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44AD32-6BDD-4726-9FB2-AE24BD67F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Patogenez</a:t>
            </a:r>
            <a:endParaRPr lang="tr-TR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834628-7E03-49F2-8283-A7B689426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Ürik asit, pürin metabolizmasının son ürünü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  -diyet pürin alımı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   -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hc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yıkımına bağlı nükleik asit salınımı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   -de nova sentez (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endojen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pürin)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Ürik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asitin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aşırı yapımı veya atılımının azalması sonucu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monosodyum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ürat kristalleri birikir.</a:t>
            </a:r>
          </a:p>
          <a:p>
            <a:pPr marL="0" indent="0">
              <a:buNone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MSU kristalleri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IL-1 artışı akut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inflamasyon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094408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0B3E9629-C4EF-4E79-B409-87F71CFE7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8788" y="133564"/>
            <a:ext cx="9554966" cy="657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4576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5915F6-57CF-4308-9670-860A0AEF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Klinik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79102E-A017-4F71-983B-9637C6440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69718" cy="49039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Klasik gutun klinik olarak 4 dönemi vardır:</a:t>
            </a:r>
          </a:p>
          <a:p>
            <a:pPr marL="0" indent="0">
              <a:buNone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Asomptomatik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hiperürisemi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dönemi </a:t>
            </a: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2- Akut gut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artriti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dönemi </a:t>
            </a: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İnterkritik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gut dönemi (Ara dönem) </a:t>
            </a: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4- Kronik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tofüslü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gut dönemi (ilerlemiş kronik gut) </a:t>
            </a:r>
          </a:p>
          <a:p>
            <a:pPr marL="0" indent="0">
              <a:buNone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</a:t>
            </a:r>
          </a:p>
          <a:p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Asemptomatik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dönemden kronik gutta ilerleme kişiden kişiye farklılık gösterir. </a:t>
            </a: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En önemli faktör serum ürik asit düzeyi</a:t>
            </a:r>
          </a:p>
        </p:txBody>
      </p:sp>
    </p:spTree>
    <p:extLst>
      <p:ext uri="{BB962C8B-B14F-4D97-AF65-F5344CB8AC3E}">
        <p14:creationId xmlns:p14="http://schemas.microsoft.com/office/powerpoint/2010/main" val="1974892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6210CC-52C2-498A-9A71-4128F1A82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13255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3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Osteoartrit</a:t>
            </a:r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4043D93-95CD-4EC3-A8C2-7D5E482BE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8342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4FDB3C7-B5E5-4DA8-81CB-DBDEA6E7F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Asemptomatik</a:t>
            </a:r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Hiperürisemi</a:t>
            </a:r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Dönemi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1DF8B3-B715-439C-8E9B-BAA9E7D22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Klinik bulgu yok</a:t>
            </a:r>
          </a:p>
          <a:p>
            <a:pPr marL="0" indent="0">
              <a:buNone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Hiperürisemi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tek bulgu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Bu dönemde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subklinik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değişiklikler başlar </a:t>
            </a:r>
          </a:p>
          <a:p>
            <a:pPr marL="0" indent="0">
              <a:buNone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Erkeklerde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pubertede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başlarken kadınlarda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menapoz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ile başlar</a:t>
            </a:r>
          </a:p>
        </p:txBody>
      </p:sp>
    </p:spTree>
    <p:extLst>
      <p:ext uri="{BB962C8B-B14F-4D97-AF65-F5344CB8AC3E}">
        <p14:creationId xmlns:p14="http://schemas.microsoft.com/office/powerpoint/2010/main" val="150741100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1CAA38-567D-41D1-80DB-024A84AC8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2574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Akut Gut </a:t>
            </a:r>
            <a:r>
              <a:rPr lang="tr-TR" sz="3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Artriti</a:t>
            </a:r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Dönemi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538F8C-5842-4FC6-A99B-8B12F800C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%85 akut </a:t>
            </a: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monoartrit</a:t>
            </a: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-1.MTF eklem karakteristik tutulur. (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Podagra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 indent="0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        -Daha az sıklıkla ayak bileği, diz,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olecrenon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el bileği, el parmakları ve omuz</a:t>
            </a:r>
          </a:p>
          <a:p>
            <a:pPr marL="0" indent="0">
              <a:buNone/>
            </a:pP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%10 </a:t>
            </a: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oligoartiküler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Daha az sıklıkla </a:t>
            </a: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poliartiküler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Atipik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klinik)</a:t>
            </a:r>
          </a:p>
          <a:p>
            <a:pPr marL="0" indent="0">
              <a:buNone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-Özellikle ileri yaş ya da erken yaş (genetik nedenli) </a:t>
            </a: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14510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21072C-D6EB-4E9A-AA97-3059C1412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Akut Gut </a:t>
            </a:r>
            <a:r>
              <a:rPr lang="tr-TR" sz="3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Artriti</a:t>
            </a:r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Dönemi</a:t>
            </a:r>
            <a:endParaRPr lang="tr-TR" sz="3600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EF68DBE-D34F-41DE-BD2F-F69F7D862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Ağrı çok şiddetli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Artrit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genellikle gece veya sabaha karşı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Eklemin derisi koyu kırmızı‐vişne renginde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Ağrı hareketle çok artar ancak istirahatte de vardır.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Öyküde travma, yorgunluk, alkol alımı, ilaç kullanımı, aşırı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purinli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gıda tüketilmesi veya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emosyonel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stres vardır.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1 ‐ 2 hafta arasında düzelir.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3291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D3E61D-C504-4AA2-AA6A-1FAFE4186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Akut Gut </a:t>
            </a:r>
            <a:r>
              <a:rPr lang="tr-TR" sz="3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Artriti</a:t>
            </a:r>
            <a:endParaRPr lang="tr-TR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5E998BC-045A-4172-A1AC-5CA7CF301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84429" y="1825625"/>
            <a:ext cx="622314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8550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BC1278-C88F-4941-B516-85E1C4274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İnterkritik</a:t>
            </a:r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Gut (Ara dönem)</a:t>
            </a:r>
          </a:p>
        </p:txBody>
      </p:sp>
      <p:sp>
        <p:nvSpPr>
          <p:cNvPr id="4" name="AutoShape 2" descr="gut hastalığı ile ilgili görsel sonucu">
            <a:extLst>
              <a:ext uri="{FF2B5EF4-FFF2-40B4-BE49-F238E27FC236}">
                <a16:creationId xmlns:a16="http://schemas.microsoft.com/office/drawing/2014/main" id="{D2F78D69-092E-4B06-9CF9-A5FCFBAC4A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6" descr="gut hastalığı ile ilgili görsel sonucu">
            <a:extLst>
              <a:ext uri="{FF2B5EF4-FFF2-40B4-BE49-F238E27FC236}">
                <a16:creationId xmlns:a16="http://schemas.microsoft.com/office/drawing/2014/main" id="{397C2CB4-40FC-466D-8218-FCA186EBE0EF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Ara ara oluşan akut gut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artrit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atakları ve sonrasında sessiz dönemler</a:t>
            </a:r>
          </a:p>
          <a:p>
            <a:pPr marL="0" indent="0">
              <a:buNone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Tekrarların </a:t>
            </a:r>
            <a:r>
              <a:rPr lang="tr-T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62’si ilk yıl içinde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% 16’sı 1 ‐ 2 yıl içinde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% 4’ü ise 5 ‐10 yıl içinde</a:t>
            </a:r>
          </a:p>
          <a:p>
            <a:r>
              <a:rPr lang="tr-T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7’si hiç tekrarlamaz!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Hastaların </a:t>
            </a:r>
            <a:r>
              <a:rPr lang="tr-TR" sz="2400">
                <a:latin typeface="Arial" panose="020B0604020202020204" pitchFamily="34" charset="0"/>
                <a:cs typeface="Arial" panose="020B0604020202020204" pitchFamily="34" charset="0"/>
              </a:rPr>
              <a:t>bir kısmı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ilk ataktan sonra iyileşme göstermeden erken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tofüs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gelişimiyle kronik guta ilerler.</a:t>
            </a:r>
          </a:p>
        </p:txBody>
      </p:sp>
    </p:spTree>
    <p:extLst>
      <p:ext uri="{BB962C8B-B14F-4D97-AF65-F5344CB8AC3E}">
        <p14:creationId xmlns:p14="http://schemas.microsoft.com/office/powerpoint/2010/main" val="128976647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B5778F-84AA-41AF-B92A-A63AE2553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Kronik Gut Dönemi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AB38E9-C3FA-4587-8923-52C7BBDFA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En önemli bulgusu </a:t>
            </a:r>
            <a:r>
              <a:rPr lang="tr-TR" sz="2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tofüs</a:t>
            </a:r>
            <a:endParaRPr lang="tr-TR" sz="2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Eklem ağrılarının şiddeti azalır fakat kesintisiz olur. </a:t>
            </a:r>
          </a:p>
          <a:p>
            <a:pPr marL="0" indent="0">
              <a:buNone/>
            </a:pP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Tofüsler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çok 1.MTF eklemler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olmak üzere,</a:t>
            </a:r>
          </a:p>
          <a:p>
            <a:pPr marL="0" indent="0">
              <a:buNone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el bileğinde, kulakta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helikste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parmakların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dorsal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yüzünde, </a:t>
            </a:r>
          </a:p>
          <a:p>
            <a:pPr marL="0" indent="0">
              <a:buNone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dizler ve ayaklarda,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aşil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tendonunda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yerleşebilirler. </a:t>
            </a:r>
          </a:p>
          <a:p>
            <a:pPr marL="0" indent="0">
              <a:buNone/>
            </a:pP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Bu dönemde gut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artriti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romatoid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artrit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ile karışabilir. </a:t>
            </a:r>
          </a:p>
        </p:txBody>
      </p:sp>
      <p:sp>
        <p:nvSpPr>
          <p:cNvPr id="4" name="AutoShape 2" descr="gut tofüs ile ilgili görsel sonucu">
            <a:extLst>
              <a:ext uri="{FF2B5EF4-FFF2-40B4-BE49-F238E27FC236}">
                <a16:creationId xmlns:a16="http://schemas.microsoft.com/office/drawing/2014/main" id="{B66B3221-4229-4BD0-AE93-F939C04699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48A65A0-2CBE-48D0-9F11-EB0FF5B6C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921" y="365125"/>
            <a:ext cx="3226086" cy="244999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F48584C-09BF-42A8-A7EE-7BC986745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279" y="3429000"/>
            <a:ext cx="4311721" cy="325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5706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0B3025-9357-4FD7-9EF6-81E0BA49C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Laboratuvar</a:t>
            </a:r>
            <a:r>
              <a:rPr lang="tr-T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9DD6E96-85B6-4A65-B30F-F0BAEE62A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ESH’da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artma ve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lökositoz</a:t>
            </a:r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Ürik asit yüksekliği ( &gt;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6.8 mg /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Akut gut atağında vakaların %10’unda serum ürik asit seviyeleri normal</a:t>
            </a:r>
          </a:p>
          <a:p>
            <a:pPr>
              <a:lnSpc>
                <a:spcPct val="150000"/>
              </a:lnSpc>
            </a:pPr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Sinovyal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sıvıda lökosit sayısı 100 000 /mm3’e ulaşabilir</a:t>
            </a:r>
          </a:p>
          <a:p>
            <a:pPr>
              <a:lnSpc>
                <a:spcPct val="150000"/>
              </a:lnSpc>
            </a:pP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Nötrofil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hakimiyeti</a:t>
            </a:r>
          </a:p>
          <a:p>
            <a:pPr>
              <a:lnSpc>
                <a:spcPct val="150000"/>
              </a:lnSpc>
            </a:pPr>
            <a:endParaRPr lang="tr-TR" alt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138090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0E2E00-8A93-4F75-AB32-7ADDD4A51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43A6AA-DF0C-48DC-929B-A68368D1B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               </a:t>
            </a:r>
            <a:r>
              <a:rPr lang="tr-TR" dirty="0" err="1"/>
              <a:t>Anamnez</a:t>
            </a:r>
            <a:r>
              <a:rPr lang="tr-TR" dirty="0"/>
              <a:t>                                                   Klinik</a:t>
            </a:r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                                                 </a:t>
            </a:r>
          </a:p>
          <a:p>
            <a:pPr marL="0" indent="0">
              <a:buNone/>
            </a:pPr>
            <a:r>
              <a:rPr lang="tr-TR" dirty="0"/>
              <a:t>                                                 Laboratuvar 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A7EA396-8C02-435F-AD62-DEF39183F373}"/>
              </a:ext>
            </a:extLst>
          </p:cNvPr>
          <p:cNvSpPr/>
          <p:nvPr/>
        </p:nvSpPr>
        <p:spPr>
          <a:xfrm>
            <a:off x="1664414" y="2371136"/>
            <a:ext cx="2568539" cy="14589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998D4E1-B185-4CF1-B686-0D39CE83173D}"/>
              </a:ext>
            </a:extLst>
          </p:cNvPr>
          <p:cNvSpPr/>
          <p:nvPr/>
        </p:nvSpPr>
        <p:spPr>
          <a:xfrm>
            <a:off x="6699178" y="2371136"/>
            <a:ext cx="2763749" cy="14339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FD0ADD-C0C9-47D6-B769-978421B398B4}"/>
              </a:ext>
            </a:extLst>
          </p:cNvPr>
          <p:cNvSpPr/>
          <p:nvPr/>
        </p:nvSpPr>
        <p:spPr>
          <a:xfrm>
            <a:off x="4264203" y="4448710"/>
            <a:ext cx="2763749" cy="14406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rtı İşareti 7">
            <a:extLst>
              <a:ext uri="{FF2B5EF4-FFF2-40B4-BE49-F238E27FC236}">
                <a16:creationId xmlns:a16="http://schemas.microsoft.com/office/drawing/2014/main" id="{0BB6BF17-BD1C-49B7-B199-E6558D1A076D}"/>
              </a:ext>
            </a:extLst>
          </p:cNvPr>
          <p:cNvSpPr/>
          <p:nvPr/>
        </p:nvSpPr>
        <p:spPr>
          <a:xfrm>
            <a:off x="5059167" y="2876764"/>
            <a:ext cx="1036833" cy="115070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419012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6C5EC0-4495-4E92-A87D-414BD3105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5A3474-CEA7-457F-A161-15DF18C49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Aile hikayesi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Kullandığı ilaçlar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Daha önce benzer şikayetlerinin olup olmadığı sorgulanır. </a:t>
            </a:r>
          </a:p>
          <a:p>
            <a:pPr marL="0" indent="0">
              <a:buNone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Klinik olarak tipik gut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artriti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varlığı ve kronik gut için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tofüs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varlığı önemli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Hiperürüisemi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gut tanısı için önemli fakat yeterli değildir!</a:t>
            </a:r>
          </a:p>
        </p:txBody>
      </p:sp>
    </p:spTree>
    <p:extLst>
      <p:ext uri="{BB962C8B-B14F-4D97-AF65-F5344CB8AC3E}">
        <p14:creationId xmlns:p14="http://schemas.microsoft.com/office/powerpoint/2010/main" val="408427135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F5F5606-9CC0-4D47-B121-2DCCB8E75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Kesin tanı: </a:t>
            </a:r>
          </a:p>
          <a:p>
            <a:pPr marL="0" indent="0">
              <a:buNone/>
            </a:pPr>
            <a:endParaRPr lang="tr-T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Eklemden ya da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tofüsten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alınan sıvının 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polarize ışık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mikroskobisinde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intraselüler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iğne şeklindeki kristallerin 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güçlü </a:t>
            </a:r>
            <a:r>
              <a:rPr lang="tr-T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negatif çift kırılmalarının </a:t>
            </a: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gösterilmesi gut için </a:t>
            </a:r>
            <a:r>
              <a:rPr lang="tr-TR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diagnostik</a:t>
            </a:r>
            <a:endParaRPr lang="tr-TR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D06A5C0-D0C3-4B1B-92E9-35C67AFD6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7" y="1825625"/>
            <a:ext cx="4033445" cy="40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972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5084</Words>
  <Application>Microsoft Office PowerPoint</Application>
  <PresentationFormat>Geniş ekran</PresentationFormat>
  <Paragraphs>1165</Paragraphs>
  <Slides>122</Slides>
  <Notes>68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122</vt:i4>
      </vt:variant>
    </vt:vector>
  </HeadingPairs>
  <TitlesOfParts>
    <vt:vector size="131" baseType="lpstr">
      <vt:lpstr>Arial</vt:lpstr>
      <vt:lpstr>Calibri</vt:lpstr>
      <vt:lpstr>Calibri Light</vt:lpstr>
      <vt:lpstr>Cambria Math</vt:lpstr>
      <vt:lpstr>Comic Sans MS</vt:lpstr>
      <vt:lpstr>Times New Roman</vt:lpstr>
      <vt:lpstr>Wingdings</vt:lpstr>
      <vt:lpstr>Office Teması</vt:lpstr>
      <vt:lpstr>Bitmap Image</vt:lpstr>
      <vt:lpstr>Osteoartrit  Romatoid Artrit Gut Artriti</vt:lpstr>
      <vt:lpstr>Amaç </vt:lpstr>
      <vt:lpstr>Öğrenim Hedefleri</vt:lpstr>
      <vt:lpstr>Artrit </vt:lpstr>
      <vt:lpstr>Artiküler ve Periartiküler Tutulum Karşılaştırması</vt:lpstr>
      <vt:lpstr>Artrit </vt:lpstr>
      <vt:lpstr>PowerPoint Sunusu</vt:lpstr>
      <vt:lpstr>PowerPoint Sunusu</vt:lpstr>
      <vt:lpstr>PowerPoint Sunusu</vt:lpstr>
      <vt:lpstr>Osteoartrit</vt:lpstr>
      <vt:lpstr> Epidemiyoloji </vt:lpstr>
      <vt:lpstr>Patofizyoloji</vt:lpstr>
      <vt:lpstr>PowerPoint Sunusu</vt:lpstr>
      <vt:lpstr>                        Osteoartrit </vt:lpstr>
      <vt:lpstr>Etyoloji </vt:lpstr>
      <vt:lpstr>Risk Faktörleri:</vt:lpstr>
      <vt:lpstr>Tutulan Eklemler :        En sık tutulan yerler, diz, kalça, başparmak, ayak bileği ve omurgadır.</vt:lpstr>
      <vt:lpstr>                      3 ANA SEMPTOM</vt:lpstr>
      <vt:lpstr>Semptomlar</vt:lpstr>
      <vt:lpstr>Klinik Bulgular</vt:lpstr>
      <vt:lpstr>PowerPoint Sunusu</vt:lpstr>
      <vt:lpstr>PowerPoint Sunusu</vt:lpstr>
      <vt:lpstr>Ağrı Nedenleri</vt:lpstr>
      <vt:lpstr>Laboratuvar</vt:lpstr>
      <vt:lpstr>Görüntüleme </vt:lpstr>
      <vt:lpstr>X-Ray Bulguları</vt:lpstr>
      <vt:lpstr>PowerPoint Sunusu</vt:lpstr>
      <vt:lpstr>PowerPoint Sunusu</vt:lpstr>
      <vt:lpstr>PowerPoint Sunusu</vt:lpstr>
      <vt:lpstr>KELLGREN LAWRENCE SINIFLANDIRMASI (RADYOLOJİK SINIFLANDIRMA)</vt:lpstr>
      <vt:lpstr>MR Bulguları</vt:lpstr>
      <vt:lpstr>Tanı </vt:lpstr>
      <vt:lpstr>Ayırıcı Tanı</vt:lpstr>
      <vt:lpstr>Ayırıcı Tanı</vt:lpstr>
      <vt:lpstr>Ayırıcı Tanı</vt:lpstr>
      <vt:lpstr>Tedavi </vt:lpstr>
      <vt:lpstr>Tedavi </vt:lpstr>
      <vt:lpstr>Non-farmakolojik Tedavi</vt:lpstr>
      <vt:lpstr>Eğitim ve Koruyucu Önlemler</vt:lpstr>
      <vt:lpstr>Fizik Tedavi ve Egzersiz </vt:lpstr>
      <vt:lpstr>Osteoartritten Korunma</vt:lpstr>
      <vt:lpstr>Farmakolojik Tedavi</vt:lpstr>
      <vt:lpstr>NSAİİ</vt:lpstr>
      <vt:lpstr> </vt:lpstr>
      <vt:lpstr> İntraartiküler Tedaviler </vt:lpstr>
      <vt:lpstr>PowerPoint Sunusu</vt:lpstr>
      <vt:lpstr>Cerrahi Tedavi</vt:lpstr>
      <vt:lpstr>PowerPoint Sunusu</vt:lpstr>
      <vt:lpstr>Romatoid Artrit</vt:lpstr>
      <vt:lpstr>Epidemiyoloji </vt:lpstr>
      <vt:lpstr>Etyoloji </vt:lpstr>
      <vt:lpstr>Etyoloji </vt:lpstr>
      <vt:lpstr> Patogenez</vt:lpstr>
      <vt:lpstr>Belirti ve Bulgular </vt:lpstr>
      <vt:lpstr>Belirti ve Bulgular (Eklem)</vt:lpstr>
      <vt:lpstr>                            PIF ve MKF eklemlerde şişlik</vt:lpstr>
      <vt:lpstr>Belirti ve Bulgular (Eklem dışı)</vt:lpstr>
      <vt:lpstr>Belirti ve Bulgular (Eklem dışı)</vt:lpstr>
      <vt:lpstr>PowerPoint Sunusu</vt:lpstr>
      <vt:lpstr>Fizik Muayene</vt:lpstr>
      <vt:lpstr>PowerPoint Sunusu</vt:lpstr>
      <vt:lpstr>Laboratuvar </vt:lpstr>
      <vt:lpstr>Görüntüleme </vt:lpstr>
      <vt:lpstr>Tanı- 2010 ACR/EULAR Sınıflandırma Kriterleri-1  1. En az bir eklemde tanımlanmış klinik sinovit varlığı (şişlik)              2. Bu sinovitin belirlenen başka bir nedeninin olmaması (SLE, PsA, Gut vb)</vt:lpstr>
      <vt:lpstr>Tanı- 2010 ACR/EULAR Sınıflandırma Kriterleri-2</vt:lpstr>
      <vt:lpstr>Tanı- 2010 ACR/EULAR Sınıflandırma Kriterleri-3</vt:lpstr>
      <vt:lpstr>Ayırıcı Tanı</vt:lpstr>
      <vt:lpstr>Tedavi </vt:lpstr>
      <vt:lpstr>Tedavi </vt:lpstr>
      <vt:lpstr>Tedavi Planı</vt:lpstr>
      <vt:lpstr>Farmakolojik Tedavi</vt:lpstr>
      <vt:lpstr>Farmakolojik Tedavi</vt:lpstr>
      <vt:lpstr>NSAİİ</vt:lpstr>
      <vt:lpstr>Steroidler</vt:lpstr>
      <vt:lpstr>Uzun Etkili İlaçlar (DMARDs ve Biyolojik Ajanlar)</vt:lpstr>
      <vt:lpstr>İntraartiküler Steroid</vt:lpstr>
      <vt:lpstr>Eklemlerin Korunması</vt:lpstr>
      <vt:lpstr>Tedavinin Süresi</vt:lpstr>
      <vt:lpstr>Takip </vt:lpstr>
      <vt:lpstr>PowerPoint Sunusu</vt:lpstr>
      <vt:lpstr>PowerPoint Sunusu</vt:lpstr>
      <vt:lpstr>Gut Artriti</vt:lpstr>
      <vt:lpstr>Epidemiyoloji</vt:lpstr>
      <vt:lpstr>Hiperürisemi Etyolojisi</vt:lpstr>
      <vt:lpstr>PowerPoint Sunusu</vt:lpstr>
      <vt:lpstr>Risk faktörleri</vt:lpstr>
      <vt:lpstr>Patogenez</vt:lpstr>
      <vt:lpstr>PowerPoint Sunusu</vt:lpstr>
      <vt:lpstr>Klinik</vt:lpstr>
      <vt:lpstr>Asemptomatik Hiperürisemi Dönemi</vt:lpstr>
      <vt:lpstr>Akut Gut Artriti Dönemi</vt:lpstr>
      <vt:lpstr>Akut Gut Artriti Dönemi</vt:lpstr>
      <vt:lpstr>Akut Gut Artriti</vt:lpstr>
      <vt:lpstr>İnterkritik Gut (Ara dönem)</vt:lpstr>
      <vt:lpstr>Kronik Gut Dönemi</vt:lpstr>
      <vt:lpstr>Laboratuvar </vt:lpstr>
      <vt:lpstr>Tanı </vt:lpstr>
      <vt:lpstr>Tanı </vt:lpstr>
      <vt:lpstr>PowerPoint Sunusu</vt:lpstr>
      <vt:lpstr>Radyoloji </vt:lpstr>
      <vt:lpstr>Tedavi </vt:lpstr>
      <vt:lpstr>Hasta eğitimi ve Yaşam tarzı değişikliği</vt:lpstr>
      <vt:lpstr>Gut Diyeti</vt:lpstr>
      <vt:lpstr>Asemptomatik Hiperürisemi Tedavisi</vt:lpstr>
      <vt:lpstr>Akut Atak Tedavisi</vt:lpstr>
      <vt:lpstr>Akut Atak Tedavisi</vt:lpstr>
      <vt:lpstr>Kronik Gut Tedavisi</vt:lpstr>
      <vt:lpstr>Hiperürisemi Tedavisinde Kullanılan İlaçlar</vt:lpstr>
      <vt:lpstr>Profilaksi </vt:lpstr>
      <vt:lpstr>Önemli!!!</vt:lpstr>
      <vt:lpstr>VAKA 1</vt:lpstr>
      <vt:lpstr>PowerPoint Sunusu</vt:lpstr>
      <vt:lpstr>PowerPoint Sunusu</vt:lpstr>
      <vt:lpstr>Tanı </vt:lpstr>
      <vt:lpstr>VAKA 2</vt:lpstr>
      <vt:lpstr>PowerPoint Sunusu</vt:lpstr>
      <vt:lpstr>PowerPoint Sunusu</vt:lpstr>
      <vt:lpstr>Tanı </vt:lpstr>
      <vt:lpstr>VAKA 3</vt:lpstr>
      <vt:lpstr>PowerPoint Sunusu</vt:lpstr>
      <vt:lpstr>Tanı </vt:lpstr>
      <vt:lpstr>Kaynaklar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Osteoartrit  Romatoid Artrit Gut Artriti</dc:title>
  <dc:creator>Ayşegül  Özsalih</dc:creator>
  <cp:lastModifiedBy>Lenovo-PC</cp:lastModifiedBy>
  <cp:revision>280</cp:revision>
  <dcterms:created xsi:type="dcterms:W3CDTF">2020-03-11T10:57:46Z</dcterms:created>
  <dcterms:modified xsi:type="dcterms:W3CDTF">2020-06-23T12:34:33Z</dcterms:modified>
</cp:coreProperties>
</file>