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322" r:id="rId3"/>
    <p:sldId id="258" r:id="rId4"/>
    <p:sldId id="323" r:id="rId5"/>
    <p:sldId id="324" r:id="rId6"/>
    <p:sldId id="262" r:id="rId7"/>
    <p:sldId id="263" r:id="rId8"/>
    <p:sldId id="264" r:id="rId9"/>
    <p:sldId id="326" r:id="rId10"/>
    <p:sldId id="327" r:id="rId11"/>
    <p:sldId id="267" r:id="rId12"/>
    <p:sldId id="268" r:id="rId13"/>
    <p:sldId id="270" r:id="rId14"/>
    <p:sldId id="271" r:id="rId15"/>
    <p:sldId id="279" r:id="rId16"/>
    <p:sldId id="280" r:id="rId17"/>
    <p:sldId id="281" r:id="rId18"/>
    <p:sldId id="282" r:id="rId19"/>
    <p:sldId id="283" r:id="rId20"/>
    <p:sldId id="284" r:id="rId21"/>
    <p:sldId id="285" r:id="rId22"/>
    <p:sldId id="288" r:id="rId23"/>
    <p:sldId id="289" r:id="rId24"/>
    <p:sldId id="287" r:id="rId25"/>
    <p:sldId id="290" r:id="rId26"/>
    <p:sldId id="286" r:id="rId27"/>
    <p:sldId id="291" r:id="rId28"/>
    <p:sldId id="292" r:id="rId29"/>
    <p:sldId id="293" r:id="rId30"/>
    <p:sldId id="294" r:id="rId31"/>
    <p:sldId id="295" r:id="rId32"/>
    <p:sldId id="296" r:id="rId33"/>
    <p:sldId id="297" r:id="rId34"/>
    <p:sldId id="298" r:id="rId35"/>
    <p:sldId id="299" r:id="rId36"/>
    <p:sldId id="328" r:id="rId37"/>
    <p:sldId id="300" r:id="rId38"/>
    <p:sldId id="329" r:id="rId39"/>
    <p:sldId id="301" r:id="rId40"/>
    <p:sldId id="312" r:id="rId41"/>
    <p:sldId id="313" r:id="rId42"/>
    <p:sldId id="314" r:id="rId43"/>
    <p:sldId id="315" r:id="rId44"/>
    <p:sldId id="316" r:id="rId45"/>
    <p:sldId id="320" r:id="rId46"/>
    <p:sldId id="319" r:id="rId47"/>
    <p:sldId id="318" r:id="rId48"/>
    <p:sldId id="302" r:id="rId49"/>
    <p:sldId id="304" r:id="rId5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2" autoAdjust="0"/>
    <p:restoredTop sz="93792" autoAdjust="0"/>
  </p:normalViewPr>
  <p:slideViewPr>
    <p:cSldViewPr snapToGrid="0">
      <p:cViewPr varScale="1">
        <p:scale>
          <a:sx n="67" d="100"/>
          <a:sy n="67" d="100"/>
        </p:scale>
        <p:origin x="6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1F729F-5AA5-484C-8F23-7396894DC16A}" type="datetimeFigureOut">
              <a:rPr lang="tr-TR" smtClean="0"/>
              <a:t>12.04.2022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EB09DC-400C-4F58-A185-C54684F9A77B}" type="slidenum">
              <a:rPr lang="tr-TR" smtClean="0"/>
              <a:t>‹#›</a:t>
            </a:fld>
            <a:endParaRPr lang="tr-TR"/>
          </a:p>
        </p:txBody>
      </p:sp>
    </p:spTree>
    <p:extLst>
      <p:ext uri="{BB962C8B-B14F-4D97-AF65-F5344CB8AC3E}">
        <p14:creationId xmlns:p14="http://schemas.microsoft.com/office/powerpoint/2010/main" val="90580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a:solidFill>
                  <a:schemeClr val="tx1"/>
                </a:solidFill>
                <a:effectLst/>
                <a:latin typeface="+mn-lt"/>
                <a:ea typeface="+mn-ea"/>
                <a:cs typeface="+mn-cs"/>
              </a:rPr>
              <a:t>Şekil 1 . Arama çalışması ve seçim sürecini özetleyen PRISMA akış diyagramı.</a:t>
            </a:r>
          </a:p>
          <a:p>
            <a:r>
              <a:rPr lang="tr-TR" sz="1200" kern="1200" dirty="0">
                <a:solidFill>
                  <a:schemeClr val="tx1"/>
                </a:solidFill>
                <a:effectLst/>
                <a:latin typeface="+mn-lt"/>
                <a:ea typeface="+mn-ea"/>
                <a:cs typeface="+mn-cs"/>
              </a:rPr>
              <a:t>Aşağıdaki kriterleri karşılayan makaleler dahil edildi: otizmli hastalardan oluşan bir vaka grubunu ve otizmi olmayan hastalardan oluşan bir kontrol grubunu içeren çalışmalar; 0 ila 12 yaş arası çocuklarla yapılan çalışmalar; ve tam veri bildiren çalışmalar. Makaleler, kontrol grubu yoksa ve İngilizce dışında başka dillerde yayınlandıysa çalışma dışı bırakıldı. Ayrıca incelemeler, hayvan deneyleri, hücre dizilerini içeren çalışmalar, kopya literatürler de kaldırıldı. Seçilen makalelerin çalışma yılında herhangi bir sınırlama düşünülmemiştir.</a:t>
            </a:r>
          </a:p>
          <a:p>
            <a:endParaRPr lang="tr-TR" dirty="0"/>
          </a:p>
        </p:txBody>
      </p:sp>
      <p:sp>
        <p:nvSpPr>
          <p:cNvPr id="4" name="Slayt Numarası Yer Tutucusu 3"/>
          <p:cNvSpPr>
            <a:spLocks noGrp="1"/>
          </p:cNvSpPr>
          <p:nvPr>
            <p:ph type="sldNum" sz="quarter" idx="5"/>
          </p:nvPr>
        </p:nvSpPr>
        <p:spPr/>
        <p:txBody>
          <a:bodyPr/>
          <a:lstStyle/>
          <a:p>
            <a:fld id="{21EB09DC-400C-4F58-A185-C54684F9A77B}" type="slidenum">
              <a:rPr lang="tr-TR" smtClean="0"/>
              <a:t>12</a:t>
            </a:fld>
            <a:endParaRPr lang="tr-TR"/>
          </a:p>
        </p:txBody>
      </p:sp>
    </p:spTree>
    <p:extLst>
      <p:ext uri="{BB962C8B-B14F-4D97-AF65-F5344CB8AC3E}">
        <p14:creationId xmlns:p14="http://schemas.microsoft.com/office/powerpoint/2010/main" val="1299578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9655A0-6DA8-4953-83C4-810BEBBE7DF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F723B0D-B0E6-448B-A129-06DB6C513D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0510C65-F2C3-44A3-ACCB-59FCB9BA8213}"/>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5" name="Alt Bilgi Yer Tutucusu 4">
            <a:extLst>
              <a:ext uri="{FF2B5EF4-FFF2-40B4-BE49-F238E27FC236}">
                <a16:creationId xmlns:a16="http://schemas.microsoft.com/office/drawing/2014/main" id="{86636D8D-3EEE-48E2-8287-18709842205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EB1212F-39F4-49C6-8381-2AD0E9F40603}"/>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2660271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37ADD5-5C5C-4018-A1A2-903C5AA1617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88DFFDD-569B-4CF2-980D-E3A75C4121C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85832F7-EE12-4BF3-AA90-FB193A886AB8}"/>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5" name="Alt Bilgi Yer Tutucusu 4">
            <a:extLst>
              <a:ext uri="{FF2B5EF4-FFF2-40B4-BE49-F238E27FC236}">
                <a16:creationId xmlns:a16="http://schemas.microsoft.com/office/drawing/2014/main" id="{265D9BCB-4AE0-467C-8BE7-867862BE3CB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00B225-74B5-4E5B-BA09-FB86D4A3BDA7}"/>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655460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867D7EE-A598-4D64-AC2A-F80E03C7584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E9EA5E9-A5B6-44EB-B5CE-B12F5B5793B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361C60A-16C8-42D3-85B6-49B399E8B6F0}"/>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5" name="Alt Bilgi Yer Tutucusu 4">
            <a:extLst>
              <a:ext uri="{FF2B5EF4-FFF2-40B4-BE49-F238E27FC236}">
                <a16:creationId xmlns:a16="http://schemas.microsoft.com/office/drawing/2014/main" id="{707597BC-52FB-4077-88F2-5B2FC5A9DF4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AE98E94-FF27-4B61-8F0E-D00B21C7C815}"/>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3165058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DCBCBA-F782-4A24-B4DC-3103628E10E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DAC9EFE-A518-4963-BB28-95A23CD0016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4DA917-816A-472C-845B-BAFDC2306186}"/>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5" name="Alt Bilgi Yer Tutucusu 4">
            <a:extLst>
              <a:ext uri="{FF2B5EF4-FFF2-40B4-BE49-F238E27FC236}">
                <a16:creationId xmlns:a16="http://schemas.microsoft.com/office/drawing/2014/main" id="{820CFDFA-2C2A-4222-8D78-A5F7B6B1F89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9F096D0-044A-4BC9-8432-C273BCBCB797}"/>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350741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AF67F9-205A-45F1-9305-947A4298C9E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983CE5E-E311-4A8E-9C88-F0ACAEF9BD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453BC6A-070B-4C14-A536-984A9FECC56B}"/>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5" name="Alt Bilgi Yer Tutucusu 4">
            <a:extLst>
              <a:ext uri="{FF2B5EF4-FFF2-40B4-BE49-F238E27FC236}">
                <a16:creationId xmlns:a16="http://schemas.microsoft.com/office/drawing/2014/main" id="{3147F850-D845-4828-B536-DB1BC114ABD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0B0A7E6-D34D-40EB-A86B-8BC5718730DB}"/>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1169710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CAC491-1DC1-4A25-A7F0-7D022368B94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FEAFF2E-244D-43CF-933F-4BBE0DF5A2F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FBC0105-5474-4BBC-9684-1D3C1E1A9F7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DD6DC6F-E8C4-46E3-9AFF-10448F285FBA}"/>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6" name="Alt Bilgi Yer Tutucusu 5">
            <a:extLst>
              <a:ext uri="{FF2B5EF4-FFF2-40B4-BE49-F238E27FC236}">
                <a16:creationId xmlns:a16="http://schemas.microsoft.com/office/drawing/2014/main" id="{865B2BB8-A247-4C3D-8C01-76F7E86DED9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5EC84DC-6BB5-4480-8D5C-E7457EE6361C}"/>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3020105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A801E4-BAA3-4953-BE19-45F249D8C79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BD0337B-4063-4DA0-A082-23BB0BF61D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D2C5DD0-FC98-4CD5-A9D3-DFACFF88A20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0F545D6-CD12-4C5F-9AA0-86EA187E66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3ACFAA7-4A5C-42E5-BDB8-1697CBF37A3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9C25593-0B93-4C9F-BDDD-C60741CA3FD7}"/>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8" name="Alt Bilgi Yer Tutucusu 7">
            <a:extLst>
              <a:ext uri="{FF2B5EF4-FFF2-40B4-BE49-F238E27FC236}">
                <a16:creationId xmlns:a16="http://schemas.microsoft.com/office/drawing/2014/main" id="{88AFE848-7CF9-412A-897F-C4850CCF3FB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879F380-5138-4670-BC3F-8B4D43055EE2}"/>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2692390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33B86C-567F-41D9-9F67-69E9A2E9AF7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6958167-525C-49C2-869F-27FC2B106BBD}"/>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4" name="Alt Bilgi Yer Tutucusu 3">
            <a:extLst>
              <a:ext uri="{FF2B5EF4-FFF2-40B4-BE49-F238E27FC236}">
                <a16:creationId xmlns:a16="http://schemas.microsoft.com/office/drawing/2014/main" id="{5ACC06A9-4585-47B7-95F5-CCD200D3403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7017D89-CF7C-4DE3-B832-12E8C5511C97}"/>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4057890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C2B1BE7-8BC9-444E-8EA4-2A7B3A20ED01}"/>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3" name="Alt Bilgi Yer Tutucusu 2">
            <a:extLst>
              <a:ext uri="{FF2B5EF4-FFF2-40B4-BE49-F238E27FC236}">
                <a16:creationId xmlns:a16="http://schemas.microsoft.com/office/drawing/2014/main" id="{DAEC8072-B306-44A1-B456-F47FF06296F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B706568-5110-413D-974C-AD952C5C967A}"/>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670590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7FBDF8-8097-4BE0-AEDC-CE1CBEC36AA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3A03214-75DB-47BF-B5C2-99A9B356A6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EB8C8D1-DF24-43E7-8AE0-AA55695337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F677468-965E-47DD-9D54-DEF336928D95}"/>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6" name="Alt Bilgi Yer Tutucusu 5">
            <a:extLst>
              <a:ext uri="{FF2B5EF4-FFF2-40B4-BE49-F238E27FC236}">
                <a16:creationId xmlns:a16="http://schemas.microsoft.com/office/drawing/2014/main" id="{14F82D36-8B5B-4826-989D-12424420F88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61E4166-5093-4762-BA2A-CCC1673243A3}"/>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1322233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0291A6-2BFD-498C-91A7-85CB0631983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2465F8D-2962-465C-83B9-7A3E1ABDB4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A642777-EA0B-4840-9A13-16A613094F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FB3A9F2-6A3B-4261-B798-A9C01F986E72}"/>
              </a:ext>
            </a:extLst>
          </p:cNvPr>
          <p:cNvSpPr>
            <a:spLocks noGrp="1"/>
          </p:cNvSpPr>
          <p:nvPr>
            <p:ph type="dt" sz="half" idx="10"/>
          </p:nvPr>
        </p:nvSpPr>
        <p:spPr/>
        <p:txBody>
          <a:bodyPr/>
          <a:lstStyle/>
          <a:p>
            <a:fld id="{CC6709DF-5C3D-4AC6-867D-6BC7A8C6163F}" type="datetimeFigureOut">
              <a:rPr lang="tr-TR" smtClean="0"/>
              <a:t>12.04.2022</a:t>
            </a:fld>
            <a:endParaRPr lang="tr-TR"/>
          </a:p>
        </p:txBody>
      </p:sp>
      <p:sp>
        <p:nvSpPr>
          <p:cNvPr id="6" name="Alt Bilgi Yer Tutucusu 5">
            <a:extLst>
              <a:ext uri="{FF2B5EF4-FFF2-40B4-BE49-F238E27FC236}">
                <a16:creationId xmlns:a16="http://schemas.microsoft.com/office/drawing/2014/main" id="{2A9902B8-92D9-485E-9F4E-0EAFC5C34D6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D77381-4834-4D96-94D0-5257A64A1A51}"/>
              </a:ext>
            </a:extLst>
          </p:cNvPr>
          <p:cNvSpPr>
            <a:spLocks noGrp="1"/>
          </p:cNvSpPr>
          <p:nvPr>
            <p:ph type="sldNum" sz="quarter" idx="12"/>
          </p:nvPr>
        </p:nvSpPr>
        <p:spPr/>
        <p:txBody>
          <a:bodyPr/>
          <a:lstStyle/>
          <a:p>
            <a:fld id="{570E22DE-B8BD-4EA6-AA6E-74831404E3A3}" type="slidenum">
              <a:rPr lang="tr-TR" smtClean="0"/>
              <a:t>‹#›</a:t>
            </a:fld>
            <a:endParaRPr lang="tr-TR"/>
          </a:p>
        </p:txBody>
      </p:sp>
    </p:spTree>
    <p:extLst>
      <p:ext uri="{BB962C8B-B14F-4D97-AF65-F5344CB8AC3E}">
        <p14:creationId xmlns:p14="http://schemas.microsoft.com/office/powerpoint/2010/main" val="2071654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B0FC74D-F96A-4996-8CE0-EF326B0BC4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C5534BC-C796-4859-A08C-04807B6033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6DBBFA2-C2CA-4892-A298-C771DD5B17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6709DF-5C3D-4AC6-867D-6BC7A8C6163F}" type="datetimeFigureOut">
              <a:rPr lang="tr-TR" smtClean="0"/>
              <a:t>12.04.2022</a:t>
            </a:fld>
            <a:endParaRPr lang="tr-TR"/>
          </a:p>
        </p:txBody>
      </p:sp>
      <p:sp>
        <p:nvSpPr>
          <p:cNvPr id="5" name="Alt Bilgi Yer Tutucusu 4">
            <a:extLst>
              <a:ext uri="{FF2B5EF4-FFF2-40B4-BE49-F238E27FC236}">
                <a16:creationId xmlns:a16="http://schemas.microsoft.com/office/drawing/2014/main" id="{CAF4380C-A7D2-42AC-A796-B8F8937CF8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352DA60-48D6-4F12-87B4-0014C6EC05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E22DE-B8BD-4EA6-AA6E-74831404E3A3}" type="slidenum">
              <a:rPr lang="tr-TR" smtClean="0"/>
              <a:t>‹#›</a:t>
            </a:fld>
            <a:endParaRPr lang="tr-TR"/>
          </a:p>
        </p:txBody>
      </p:sp>
    </p:spTree>
    <p:extLst>
      <p:ext uri="{BB962C8B-B14F-4D97-AF65-F5344CB8AC3E}">
        <p14:creationId xmlns:p14="http://schemas.microsoft.com/office/powerpoint/2010/main" val="3800519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2FB678-F4FC-473C-9F10-0FC3131ADA30}"/>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7CEDCB4E-7BAE-4F47-8DB9-775B88A9BEC3}"/>
              </a:ext>
            </a:extLst>
          </p:cNvPr>
          <p:cNvSpPr>
            <a:spLocks noGrp="1"/>
          </p:cNvSpPr>
          <p:nvPr>
            <p:ph type="subTitle" idx="1"/>
          </p:nvPr>
        </p:nvSpPr>
        <p:spPr>
          <a:xfrm>
            <a:off x="750013" y="4284324"/>
            <a:ext cx="10469367" cy="2311684"/>
          </a:xfrm>
        </p:spPr>
        <p:txBody>
          <a:bodyPr/>
          <a:lstStyle/>
          <a:p>
            <a:r>
              <a:rPr lang="tr-TR" sz="3200" b="1" kern="1800" dirty="0">
                <a:solidFill>
                  <a:srgbClr val="505050"/>
                </a:solidFill>
                <a:effectLst/>
                <a:latin typeface="Times New Roman" panose="02020603050405020304" pitchFamily="18" charset="0"/>
                <a:ea typeface="Times New Roman" panose="02020603050405020304" pitchFamily="18" charset="0"/>
                <a:cs typeface="Times New Roman" panose="02020603050405020304" pitchFamily="18" charset="0"/>
              </a:rPr>
              <a:t>Otizmin </a:t>
            </a:r>
            <a:r>
              <a:rPr lang="tr-TR" sz="3200" b="1" kern="1800" dirty="0" err="1">
                <a:solidFill>
                  <a:srgbClr val="505050"/>
                </a:solidFill>
                <a:latin typeface="Times New Roman" panose="02020603050405020304" pitchFamily="18" charset="0"/>
                <a:ea typeface="Times New Roman" panose="02020603050405020304" pitchFamily="18" charset="0"/>
                <a:cs typeface="Times New Roman" panose="02020603050405020304" pitchFamily="18" charset="0"/>
              </a:rPr>
              <a:t>T</a:t>
            </a:r>
            <a:r>
              <a:rPr lang="tr-TR" sz="3200" b="1" kern="1800" dirty="0" err="1">
                <a:solidFill>
                  <a:srgbClr val="505050"/>
                </a:solidFill>
                <a:effectLst/>
                <a:latin typeface="Times New Roman" panose="02020603050405020304" pitchFamily="18" charset="0"/>
                <a:ea typeface="Times New Roman" panose="02020603050405020304" pitchFamily="18" charset="0"/>
                <a:cs typeface="Times New Roman" panose="02020603050405020304" pitchFamily="18" charset="0"/>
              </a:rPr>
              <a:t>oksik</a:t>
            </a:r>
            <a:r>
              <a:rPr lang="tr-TR" sz="3200" b="1" kern="1800" dirty="0">
                <a:solidFill>
                  <a:srgbClr val="505050"/>
                </a:solidFill>
                <a:effectLst/>
                <a:latin typeface="Times New Roman" panose="02020603050405020304" pitchFamily="18" charset="0"/>
                <a:ea typeface="Times New Roman" panose="02020603050405020304" pitchFamily="18" charset="0"/>
                <a:cs typeface="Times New Roman" panose="02020603050405020304" pitchFamily="18" charset="0"/>
              </a:rPr>
              <a:t> Metallerle İlişkisi: </a:t>
            </a:r>
          </a:p>
          <a:p>
            <a:r>
              <a:rPr lang="tr-TR" sz="3200" b="1" kern="1800" dirty="0">
                <a:solidFill>
                  <a:srgbClr val="505050"/>
                </a:solidFill>
                <a:effectLst/>
                <a:latin typeface="Times New Roman" panose="02020603050405020304" pitchFamily="18" charset="0"/>
                <a:ea typeface="Times New Roman" panose="02020603050405020304" pitchFamily="18" charset="0"/>
                <a:cs typeface="Times New Roman" panose="02020603050405020304" pitchFamily="18" charset="0"/>
              </a:rPr>
              <a:t>Vaka </a:t>
            </a:r>
            <a:r>
              <a:rPr lang="tr-TR" sz="3200" b="1" kern="1800" dirty="0">
                <a:solidFill>
                  <a:srgbClr val="505050"/>
                </a:solidFill>
                <a:latin typeface="Times New Roman" panose="02020603050405020304" pitchFamily="18" charset="0"/>
                <a:ea typeface="Times New Roman" panose="02020603050405020304" pitchFamily="18" charset="0"/>
                <a:cs typeface="Times New Roman" panose="02020603050405020304" pitchFamily="18" charset="0"/>
              </a:rPr>
              <a:t>K</a:t>
            </a:r>
            <a:r>
              <a:rPr lang="tr-TR" sz="3200" b="1" kern="1800" dirty="0">
                <a:solidFill>
                  <a:srgbClr val="505050"/>
                </a:solidFill>
                <a:effectLst/>
                <a:latin typeface="Times New Roman" panose="02020603050405020304" pitchFamily="18" charset="0"/>
                <a:ea typeface="Times New Roman" panose="02020603050405020304" pitchFamily="18" charset="0"/>
                <a:cs typeface="Times New Roman" panose="02020603050405020304" pitchFamily="18" charset="0"/>
              </a:rPr>
              <a:t>ontrol </a:t>
            </a:r>
            <a:r>
              <a:rPr lang="tr-TR" sz="3200" b="1" kern="1800" dirty="0">
                <a:solidFill>
                  <a:srgbClr val="505050"/>
                </a:solidFill>
                <a:latin typeface="Times New Roman" panose="02020603050405020304" pitchFamily="18" charset="0"/>
                <a:ea typeface="Times New Roman" panose="02020603050405020304" pitchFamily="18" charset="0"/>
                <a:cs typeface="Times New Roman" panose="02020603050405020304" pitchFamily="18" charset="0"/>
              </a:rPr>
              <a:t>Ç</a:t>
            </a:r>
            <a:r>
              <a:rPr lang="tr-TR" sz="3200" b="1" kern="1800" dirty="0">
                <a:solidFill>
                  <a:srgbClr val="505050"/>
                </a:solidFill>
                <a:effectLst/>
                <a:latin typeface="Times New Roman" panose="02020603050405020304" pitchFamily="18" charset="0"/>
                <a:ea typeface="Times New Roman" panose="02020603050405020304" pitchFamily="18" charset="0"/>
                <a:cs typeface="Times New Roman" panose="02020603050405020304" pitchFamily="18" charset="0"/>
              </a:rPr>
              <a:t>alışmalarının </a:t>
            </a:r>
            <a:r>
              <a:rPr lang="tr-TR" sz="3200" b="1" kern="1800" dirty="0">
                <a:solidFill>
                  <a:srgbClr val="505050"/>
                </a:solidFill>
                <a:latin typeface="Times New Roman" panose="02020603050405020304" pitchFamily="18" charset="0"/>
                <a:ea typeface="Times New Roman" panose="02020603050405020304" pitchFamily="18" charset="0"/>
                <a:cs typeface="Times New Roman" panose="02020603050405020304" pitchFamily="18" charset="0"/>
              </a:rPr>
              <a:t>S</a:t>
            </a:r>
            <a:r>
              <a:rPr lang="tr-TR" sz="3200" b="1" kern="1800" dirty="0">
                <a:solidFill>
                  <a:srgbClr val="505050"/>
                </a:solidFill>
                <a:effectLst/>
                <a:latin typeface="Times New Roman" panose="02020603050405020304" pitchFamily="18" charset="0"/>
                <a:ea typeface="Times New Roman" panose="02020603050405020304" pitchFamily="18" charset="0"/>
                <a:cs typeface="Times New Roman" panose="02020603050405020304" pitchFamily="18" charset="0"/>
              </a:rPr>
              <a:t>istematik Derlemesi</a:t>
            </a:r>
          </a:p>
          <a:p>
            <a:r>
              <a:rPr lang="tr-TR" sz="2000" kern="1800" dirty="0" err="1">
                <a:solidFill>
                  <a:srgbClr val="505050"/>
                </a:solidFill>
                <a:latin typeface="Times New Roman" panose="02020603050405020304" pitchFamily="18" charset="0"/>
                <a:ea typeface="Calibri" panose="020F0502020204030204" pitchFamily="34" charset="0"/>
                <a:cs typeface="Times New Roman" panose="02020603050405020304" pitchFamily="18" charset="0"/>
              </a:rPr>
              <a:t>Araş</a:t>
            </a:r>
            <a:r>
              <a:rPr lang="tr-TR" sz="2000" kern="1800" dirty="0">
                <a:solidFill>
                  <a:srgbClr val="505050"/>
                </a:solidFill>
                <a:latin typeface="Times New Roman" panose="02020603050405020304" pitchFamily="18" charset="0"/>
                <a:ea typeface="Calibri" panose="020F0502020204030204" pitchFamily="34" charset="0"/>
                <a:cs typeface="Times New Roman" panose="02020603050405020304" pitchFamily="18" charset="0"/>
              </a:rPr>
              <a:t>. Gör. Dr. Kübra Şentürk</a:t>
            </a:r>
          </a:p>
          <a:p>
            <a:r>
              <a:rPr lang="tr-TR" sz="2000" kern="1800" dirty="0">
                <a:solidFill>
                  <a:srgbClr val="505050"/>
                </a:solidFill>
                <a:effectLst/>
                <a:latin typeface="Times New Roman" panose="02020603050405020304" pitchFamily="18" charset="0"/>
                <a:ea typeface="Calibri" panose="020F0502020204030204" pitchFamily="34" charset="0"/>
                <a:cs typeface="Times New Roman" panose="02020603050405020304" pitchFamily="18" charset="0"/>
              </a:rPr>
              <a:t>12.04.2022</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pic>
        <p:nvPicPr>
          <p:cNvPr id="5" name="Resim 4">
            <a:extLst>
              <a:ext uri="{FF2B5EF4-FFF2-40B4-BE49-F238E27FC236}">
                <a16:creationId xmlns:a16="http://schemas.microsoft.com/office/drawing/2014/main" id="{9B426420-F157-41CD-B9D7-45B7A90A906F}"/>
              </a:ext>
            </a:extLst>
          </p:cNvPr>
          <p:cNvPicPr>
            <a:picLocks noChangeAspect="1"/>
          </p:cNvPicPr>
          <p:nvPr/>
        </p:nvPicPr>
        <p:blipFill>
          <a:blip r:embed="rId2"/>
          <a:stretch>
            <a:fillRect/>
          </a:stretch>
        </p:blipFill>
        <p:spPr>
          <a:xfrm>
            <a:off x="861316" y="0"/>
            <a:ext cx="10469368" cy="4068566"/>
          </a:xfrm>
          <a:prstGeom prst="rect">
            <a:avLst/>
          </a:prstGeom>
        </p:spPr>
      </p:pic>
    </p:spTree>
    <p:extLst>
      <p:ext uri="{BB962C8B-B14F-4D97-AF65-F5344CB8AC3E}">
        <p14:creationId xmlns:p14="http://schemas.microsoft.com/office/powerpoint/2010/main" val="2086024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5A48A1-FD4A-4E7F-AFCD-0548A4D91EE9}"/>
              </a:ext>
            </a:extLst>
          </p:cNvPr>
          <p:cNvSpPr>
            <a:spLocks noGrp="1"/>
          </p:cNvSpPr>
          <p:nvPr>
            <p:ph type="title"/>
          </p:nvPr>
        </p:nvSpPr>
        <p:spPr/>
        <p:txBody>
          <a:bodyPr/>
          <a:lstStyle/>
          <a:p>
            <a:r>
              <a:rPr lang="tr-TR" b="1" dirty="0"/>
              <a:t>METOD</a:t>
            </a:r>
            <a:endParaRPr lang="tr-TR" dirty="0"/>
          </a:p>
        </p:txBody>
      </p:sp>
      <p:sp>
        <p:nvSpPr>
          <p:cNvPr id="3" name="İçerik Yer Tutucusu 2">
            <a:extLst>
              <a:ext uri="{FF2B5EF4-FFF2-40B4-BE49-F238E27FC236}">
                <a16:creationId xmlns:a16="http://schemas.microsoft.com/office/drawing/2014/main" id="{913F7D18-9CCC-40F2-AD14-085EA624ECCB}"/>
              </a:ext>
            </a:extLst>
          </p:cNvPr>
          <p:cNvSpPr>
            <a:spLocks noGrp="1"/>
          </p:cNvSpPr>
          <p:nvPr>
            <p:ph idx="1"/>
          </p:nvPr>
        </p:nvSpPr>
        <p:spPr/>
        <p:txBody>
          <a:bodyPr/>
          <a:lstStyle/>
          <a:p>
            <a:pPr marL="0" indent="0">
              <a:buNone/>
            </a:pPr>
            <a:r>
              <a:rPr lang="tr-TR" b="1" dirty="0">
                <a:solidFill>
                  <a:srgbClr val="2E2E2E"/>
                </a:solidFill>
                <a:ea typeface="Times New Roman" panose="02020603050405020304" pitchFamily="18" charset="0"/>
              </a:rPr>
              <a:t>Bilgi Kaynakları ve Arama Stratejisi</a:t>
            </a:r>
          </a:p>
          <a:p>
            <a:r>
              <a:rPr lang="tr-TR" sz="2400" dirty="0">
                <a:effectLst/>
                <a:ea typeface="Times New Roman" panose="02020603050405020304" pitchFamily="18" charset="0"/>
              </a:rPr>
              <a:t>"otizm spektrum bozukluğu", "otizm", "otizmli çocuklar", “otizmde </a:t>
            </a:r>
            <a:r>
              <a:rPr lang="tr-TR" sz="2400" dirty="0" err="1">
                <a:effectLst/>
                <a:ea typeface="Times New Roman" panose="02020603050405020304" pitchFamily="18" charset="0"/>
              </a:rPr>
              <a:t>toksik</a:t>
            </a:r>
            <a:r>
              <a:rPr lang="tr-TR" sz="2400" dirty="0">
                <a:effectLst/>
                <a:ea typeface="Times New Roman" panose="02020603050405020304" pitchFamily="18" charset="0"/>
              </a:rPr>
              <a:t> metaller”, “otizmde ağır metaller”, “otizmde vaka kontrol çalışmaları”, “otizmin etiyolojisi’’ anahtar sözcükleri kullanarak arama yapıldı.</a:t>
            </a:r>
          </a:p>
          <a:p>
            <a:r>
              <a:rPr lang="tr-TR" sz="2400" dirty="0">
                <a:effectLst/>
                <a:ea typeface="Calibri" panose="020F0502020204030204" pitchFamily="34" charset="0"/>
                <a:cs typeface="Times New Roman" panose="02020603050405020304" pitchFamily="18" charset="0"/>
              </a:rPr>
              <a:t>İlgilenilen makaleleri seçmek için başlık ve özet taraması yapıldı. </a:t>
            </a:r>
            <a:r>
              <a:rPr lang="tr-TR" sz="2400" dirty="0">
                <a:effectLst/>
                <a:ea typeface="Times New Roman" panose="02020603050405020304" pitchFamily="18" charset="0"/>
              </a:rPr>
              <a:t>Daha sonra tam makaleler alındı ​​ve gözden geçirildi. Referans listesinden geriye doğru bir arama da yapıldı ve alınan sonuçlar tarandı.</a:t>
            </a:r>
          </a:p>
          <a:p>
            <a:endParaRPr lang="tr-TR" dirty="0"/>
          </a:p>
        </p:txBody>
      </p:sp>
    </p:spTree>
    <p:extLst>
      <p:ext uri="{BB962C8B-B14F-4D97-AF65-F5344CB8AC3E}">
        <p14:creationId xmlns:p14="http://schemas.microsoft.com/office/powerpoint/2010/main" val="4292412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2B5F87-197B-46E9-86A6-37145189C3F0}"/>
              </a:ext>
            </a:extLst>
          </p:cNvPr>
          <p:cNvSpPr>
            <a:spLocks noGrp="1"/>
          </p:cNvSpPr>
          <p:nvPr>
            <p:ph type="title"/>
          </p:nvPr>
        </p:nvSpPr>
        <p:spPr/>
        <p:txBody>
          <a:bodyPr/>
          <a:lstStyle/>
          <a:p>
            <a:r>
              <a:rPr lang="tr-TR" b="1" dirty="0"/>
              <a:t>METOD</a:t>
            </a:r>
            <a:endParaRPr lang="tr-TR" dirty="0"/>
          </a:p>
        </p:txBody>
      </p:sp>
      <p:sp>
        <p:nvSpPr>
          <p:cNvPr id="3" name="İçerik Yer Tutucusu 2">
            <a:extLst>
              <a:ext uri="{FF2B5EF4-FFF2-40B4-BE49-F238E27FC236}">
                <a16:creationId xmlns:a16="http://schemas.microsoft.com/office/drawing/2014/main" id="{F35C3183-835D-4987-BDAB-2F52F7D9F111}"/>
              </a:ext>
            </a:extLst>
          </p:cNvPr>
          <p:cNvSpPr>
            <a:spLocks noGrp="1"/>
          </p:cNvSpPr>
          <p:nvPr>
            <p:ph idx="1"/>
          </p:nvPr>
        </p:nvSpPr>
        <p:spPr/>
        <p:txBody>
          <a:bodyPr/>
          <a:lstStyle/>
          <a:p>
            <a:pPr marL="0" indent="0">
              <a:buNone/>
            </a:pPr>
            <a:r>
              <a:rPr lang="tr-TR" b="1" dirty="0"/>
              <a:t> Ekleme ve Hariç Tutma Ölçütleri</a:t>
            </a:r>
          </a:p>
          <a:p>
            <a:r>
              <a:rPr lang="tr-TR" sz="2400" dirty="0"/>
              <a:t>Mevcut sistematik derleme, otizmin ağır metallerle ilişkisini değerlendiren vaka kontrol çalışmalarını tanımladı. </a:t>
            </a:r>
          </a:p>
          <a:p>
            <a:r>
              <a:rPr lang="tr-TR" sz="2400" dirty="0"/>
              <a:t>Arama çalışmasını ve seçim sürecini özetleyen PRISMA akış diyagramı Şekil 1'de gösterilmektedir.</a:t>
            </a:r>
          </a:p>
          <a:p>
            <a:r>
              <a:rPr lang="tr-TR" sz="2400" dirty="0"/>
              <a:t>Çalışma seçimi, dört ana adımdan oluşan prosedür kullanılarak yapıldı: tanımlama, tarama, uygunluk ve dahil etme.</a:t>
            </a:r>
          </a:p>
          <a:p>
            <a:endParaRPr lang="tr-TR" dirty="0"/>
          </a:p>
        </p:txBody>
      </p:sp>
    </p:spTree>
    <p:extLst>
      <p:ext uri="{BB962C8B-B14F-4D97-AF65-F5344CB8AC3E}">
        <p14:creationId xmlns:p14="http://schemas.microsoft.com/office/powerpoint/2010/main" val="2124481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2B5F87-197B-46E9-86A6-37145189C3F0}"/>
              </a:ext>
            </a:extLst>
          </p:cNvPr>
          <p:cNvSpPr>
            <a:spLocks noGrp="1"/>
          </p:cNvSpPr>
          <p:nvPr>
            <p:ph type="title"/>
          </p:nvPr>
        </p:nvSpPr>
        <p:spPr/>
        <p:txBody>
          <a:bodyPr/>
          <a:lstStyle/>
          <a:p>
            <a:r>
              <a:rPr lang="tr-TR" b="1" dirty="0"/>
              <a:t>METOD</a:t>
            </a:r>
            <a:endParaRPr lang="tr-TR" dirty="0"/>
          </a:p>
        </p:txBody>
      </p:sp>
      <p:pic>
        <p:nvPicPr>
          <p:cNvPr id="5" name="İçerik Yer Tutucusu 4">
            <a:extLst>
              <a:ext uri="{FF2B5EF4-FFF2-40B4-BE49-F238E27FC236}">
                <a16:creationId xmlns:a16="http://schemas.microsoft.com/office/drawing/2014/main" id="{EC77513C-42EA-481A-8F7E-D5073734F815}"/>
              </a:ext>
            </a:extLst>
          </p:cNvPr>
          <p:cNvPicPr>
            <a:picLocks noGrp="1" noChangeAspect="1"/>
          </p:cNvPicPr>
          <p:nvPr>
            <p:ph idx="1"/>
          </p:nvPr>
        </p:nvPicPr>
        <p:blipFill>
          <a:blip r:embed="rId3"/>
          <a:stretch>
            <a:fillRect/>
          </a:stretch>
        </p:blipFill>
        <p:spPr>
          <a:xfrm>
            <a:off x="914401" y="365126"/>
            <a:ext cx="9462498" cy="6282254"/>
          </a:xfrm>
        </p:spPr>
      </p:pic>
    </p:spTree>
    <p:extLst>
      <p:ext uri="{BB962C8B-B14F-4D97-AF65-F5344CB8AC3E}">
        <p14:creationId xmlns:p14="http://schemas.microsoft.com/office/powerpoint/2010/main" val="2704263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2B5F87-197B-46E9-86A6-37145189C3F0}"/>
              </a:ext>
            </a:extLst>
          </p:cNvPr>
          <p:cNvSpPr>
            <a:spLocks noGrp="1"/>
          </p:cNvSpPr>
          <p:nvPr>
            <p:ph type="title"/>
          </p:nvPr>
        </p:nvSpPr>
        <p:spPr/>
        <p:txBody>
          <a:bodyPr/>
          <a:lstStyle/>
          <a:p>
            <a:r>
              <a:rPr lang="tr-TR" b="1" dirty="0"/>
              <a:t>METOD</a:t>
            </a:r>
            <a:endParaRPr lang="tr-TR" dirty="0"/>
          </a:p>
        </p:txBody>
      </p:sp>
      <p:sp>
        <p:nvSpPr>
          <p:cNvPr id="3" name="İçerik Yer Tutucusu 2">
            <a:extLst>
              <a:ext uri="{FF2B5EF4-FFF2-40B4-BE49-F238E27FC236}">
                <a16:creationId xmlns:a16="http://schemas.microsoft.com/office/drawing/2014/main" id="{F35C3183-835D-4987-BDAB-2F52F7D9F111}"/>
              </a:ext>
            </a:extLst>
          </p:cNvPr>
          <p:cNvSpPr>
            <a:spLocks noGrp="1"/>
          </p:cNvSpPr>
          <p:nvPr>
            <p:ph idx="1"/>
          </p:nvPr>
        </p:nvSpPr>
        <p:spPr/>
        <p:txBody>
          <a:bodyPr>
            <a:normAutofit/>
          </a:bodyPr>
          <a:lstStyle/>
          <a:p>
            <a:pPr marL="0" indent="0">
              <a:buNone/>
            </a:pPr>
            <a:r>
              <a:rPr lang="tr-TR" b="1" dirty="0"/>
              <a:t> </a:t>
            </a:r>
            <a:r>
              <a:rPr lang="tr-TR" b="1" dirty="0" err="1"/>
              <a:t>Bias</a:t>
            </a:r>
            <a:r>
              <a:rPr lang="tr-TR" b="1" dirty="0"/>
              <a:t> Değerlendirmesi Riski</a:t>
            </a:r>
          </a:p>
          <a:p>
            <a:r>
              <a:rPr lang="tr-TR" sz="2400" dirty="0"/>
              <a:t>Dahil edilen çalışmalar için </a:t>
            </a:r>
            <a:r>
              <a:rPr lang="tr-TR" sz="2400" dirty="0" err="1"/>
              <a:t>bias</a:t>
            </a:r>
            <a:r>
              <a:rPr lang="tr-TR" sz="2400" dirty="0"/>
              <a:t> değerlendirme riski </a:t>
            </a:r>
            <a:r>
              <a:rPr lang="tr-TR" sz="2400" dirty="0" err="1"/>
              <a:t>Newcastle-Ottawa</a:t>
            </a:r>
            <a:r>
              <a:rPr lang="tr-TR" sz="2400" dirty="0"/>
              <a:t> Ölçeği (NOS) kullanılarak yapıldı.</a:t>
            </a:r>
          </a:p>
          <a:p>
            <a:r>
              <a:rPr lang="tr-TR" sz="2400" dirty="0"/>
              <a:t>Vaka-kontrol çalışmaları için üç alan araştırıldı:</a:t>
            </a:r>
          </a:p>
          <a:p>
            <a:pPr lvl="1"/>
            <a:r>
              <a:rPr lang="tr-TR" sz="2000" i="1" dirty="0"/>
              <a:t>çalışmaların seçimi</a:t>
            </a:r>
            <a:r>
              <a:rPr lang="tr-TR" sz="2000" dirty="0"/>
              <a:t> (vaka tanımının/vakaların </a:t>
            </a:r>
            <a:r>
              <a:rPr lang="tr-TR" sz="2000" dirty="0" err="1"/>
              <a:t>temsiliyetinin</a:t>
            </a:r>
            <a:r>
              <a:rPr lang="tr-TR" sz="2000" dirty="0"/>
              <a:t> yeterliliği, kontrollerin seçimi/yeterli tanımı)</a:t>
            </a:r>
          </a:p>
          <a:p>
            <a:pPr lvl="1"/>
            <a:r>
              <a:rPr lang="tr-TR" sz="2000" i="1" dirty="0" err="1"/>
              <a:t>karşılaştırılabilirlik</a:t>
            </a:r>
            <a:r>
              <a:rPr lang="tr-TR" sz="2000" dirty="0"/>
              <a:t> </a:t>
            </a:r>
          </a:p>
          <a:p>
            <a:pPr lvl="1"/>
            <a:r>
              <a:rPr lang="tr-TR" sz="2000" i="1" dirty="0"/>
              <a:t>maruz kalma</a:t>
            </a:r>
            <a:r>
              <a:rPr lang="tr-TR" sz="2000" dirty="0"/>
              <a:t> (belirleme, vakalar ve kontroller için aynı yöntemin tespiti, </a:t>
            </a:r>
            <a:r>
              <a:rPr lang="tr-TR" sz="2000" dirty="0" err="1"/>
              <a:t>yanıtsızlık</a:t>
            </a:r>
            <a:r>
              <a:rPr lang="tr-TR" sz="2000" dirty="0"/>
              <a:t> oranı)</a:t>
            </a:r>
          </a:p>
          <a:p>
            <a:r>
              <a:rPr lang="tr-TR" sz="2400" dirty="0"/>
              <a:t>Her alan "düşük risk", "belirsiz risk" veya "yüksek risk" olarak belirlenmiştir.</a:t>
            </a:r>
          </a:p>
        </p:txBody>
      </p:sp>
    </p:spTree>
    <p:extLst>
      <p:ext uri="{BB962C8B-B14F-4D97-AF65-F5344CB8AC3E}">
        <p14:creationId xmlns:p14="http://schemas.microsoft.com/office/powerpoint/2010/main" val="2799200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2B5F87-197B-46E9-86A6-37145189C3F0}"/>
              </a:ext>
            </a:extLst>
          </p:cNvPr>
          <p:cNvSpPr>
            <a:spLocks noGrp="1"/>
          </p:cNvSpPr>
          <p:nvPr>
            <p:ph type="title"/>
          </p:nvPr>
        </p:nvSpPr>
        <p:spPr/>
        <p:txBody>
          <a:bodyPr/>
          <a:lstStyle/>
          <a:p>
            <a:r>
              <a:rPr lang="tr-TR" b="1" dirty="0"/>
              <a:t>METOD</a:t>
            </a:r>
            <a:endParaRPr lang="tr-TR" dirty="0"/>
          </a:p>
        </p:txBody>
      </p:sp>
      <p:pic>
        <p:nvPicPr>
          <p:cNvPr id="5" name="İçerik Yer Tutucusu 4">
            <a:extLst>
              <a:ext uri="{FF2B5EF4-FFF2-40B4-BE49-F238E27FC236}">
                <a16:creationId xmlns:a16="http://schemas.microsoft.com/office/drawing/2014/main" id="{CC72C5CE-099C-431D-860A-D800118C0755}"/>
              </a:ext>
            </a:extLst>
          </p:cNvPr>
          <p:cNvPicPr>
            <a:picLocks noGrp="1" noChangeAspect="1"/>
          </p:cNvPicPr>
          <p:nvPr>
            <p:ph idx="1"/>
          </p:nvPr>
        </p:nvPicPr>
        <p:blipFill>
          <a:blip r:embed="rId2"/>
          <a:stretch>
            <a:fillRect/>
          </a:stretch>
        </p:blipFill>
        <p:spPr>
          <a:xfrm>
            <a:off x="914400" y="585627"/>
            <a:ext cx="9924836" cy="5907248"/>
          </a:xfrm>
        </p:spPr>
      </p:pic>
    </p:spTree>
    <p:extLst>
      <p:ext uri="{BB962C8B-B14F-4D97-AF65-F5344CB8AC3E}">
        <p14:creationId xmlns:p14="http://schemas.microsoft.com/office/powerpoint/2010/main" val="1644200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sp>
        <p:nvSpPr>
          <p:cNvPr id="3" name="İçerik Yer Tutucusu 2">
            <a:extLst>
              <a:ext uri="{FF2B5EF4-FFF2-40B4-BE49-F238E27FC236}">
                <a16:creationId xmlns:a16="http://schemas.microsoft.com/office/drawing/2014/main" id="{240CE72A-C2D5-41EE-A992-6D67C58EFA95}"/>
              </a:ext>
            </a:extLst>
          </p:cNvPr>
          <p:cNvSpPr>
            <a:spLocks noGrp="1"/>
          </p:cNvSpPr>
          <p:nvPr>
            <p:ph idx="1"/>
          </p:nvPr>
        </p:nvSpPr>
        <p:spPr/>
        <p:txBody>
          <a:bodyPr>
            <a:normAutofit/>
          </a:bodyPr>
          <a:lstStyle/>
          <a:p>
            <a:r>
              <a:rPr lang="tr-TR" sz="2400" dirty="0"/>
              <a:t>İlk başta bulunan 382 makaleden ilk başlık ve özet taramasından sonra 226 makale çalışma dışı bırakıldı.</a:t>
            </a:r>
          </a:p>
          <a:p>
            <a:r>
              <a:rPr lang="tr-TR" sz="2400" dirty="0"/>
              <a:t>156 makaleden: tam metin değerlendirmelerinin ardından, 150 makale çalışma dışı bırakıldı:</a:t>
            </a:r>
          </a:p>
          <a:p>
            <a:pPr lvl="1"/>
            <a:r>
              <a:rPr lang="tr-TR" sz="2000" dirty="0"/>
              <a:t>kopyalar (25 makale)</a:t>
            </a:r>
          </a:p>
          <a:p>
            <a:pPr lvl="1"/>
            <a:r>
              <a:rPr lang="tr-TR" sz="2000" dirty="0"/>
              <a:t>İngilizce yayınlanmayan makaleler (11)</a:t>
            </a:r>
          </a:p>
          <a:p>
            <a:pPr lvl="1"/>
            <a:r>
              <a:rPr lang="tr-TR" sz="2000" dirty="0"/>
              <a:t>ilgilenilen sonuca değinmeyen makaleler (30) </a:t>
            </a:r>
          </a:p>
          <a:p>
            <a:pPr lvl="1"/>
            <a:r>
              <a:rPr lang="tr-TR" sz="2000" dirty="0"/>
              <a:t>vaka kontrol dışı çalışmalar (12)</a:t>
            </a:r>
          </a:p>
          <a:p>
            <a:pPr lvl="1"/>
            <a:r>
              <a:rPr lang="tr-TR" sz="2000" dirty="0"/>
              <a:t>hayvan çalışmaları (33)</a:t>
            </a:r>
          </a:p>
          <a:p>
            <a:pPr lvl="1"/>
            <a:r>
              <a:rPr lang="tr-TR" sz="2000" dirty="0"/>
              <a:t>hücre dizilerini içeren makaleler (25)</a:t>
            </a:r>
          </a:p>
          <a:p>
            <a:pPr lvl="1"/>
            <a:r>
              <a:rPr lang="tr-TR" sz="2000" dirty="0"/>
              <a:t>orijinal araştırma içermeyen makaleler (14)</a:t>
            </a:r>
          </a:p>
        </p:txBody>
      </p:sp>
    </p:spTree>
    <p:extLst>
      <p:ext uri="{BB962C8B-B14F-4D97-AF65-F5344CB8AC3E}">
        <p14:creationId xmlns:p14="http://schemas.microsoft.com/office/powerpoint/2010/main" val="1267993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sp>
        <p:nvSpPr>
          <p:cNvPr id="3" name="İçerik Yer Tutucusu 2">
            <a:extLst>
              <a:ext uri="{FF2B5EF4-FFF2-40B4-BE49-F238E27FC236}">
                <a16:creationId xmlns:a16="http://schemas.microsoft.com/office/drawing/2014/main" id="{240CE72A-C2D5-41EE-A992-6D67C58EFA95}"/>
              </a:ext>
            </a:extLst>
          </p:cNvPr>
          <p:cNvSpPr>
            <a:spLocks noGrp="1"/>
          </p:cNvSpPr>
          <p:nvPr>
            <p:ph idx="1"/>
          </p:nvPr>
        </p:nvSpPr>
        <p:spPr/>
        <p:txBody>
          <a:bodyPr/>
          <a:lstStyle/>
          <a:p>
            <a:r>
              <a:rPr lang="tr-TR" sz="2400" dirty="0"/>
              <a:t>Sonuç olarak, toplam 6 vaka kontrol çalışması (otizmli çocuklarda ve kontrol deneklerinde </a:t>
            </a:r>
            <a:r>
              <a:rPr lang="tr-TR" sz="2400" dirty="0" err="1"/>
              <a:t>toksik</a:t>
            </a:r>
            <a:r>
              <a:rPr lang="tr-TR" sz="2400" dirty="0"/>
              <a:t> metal düzeylerini değerlendiren 425 denekle) dahil etme kriterlerini karşıladı.</a:t>
            </a:r>
          </a:p>
          <a:p>
            <a:endParaRPr lang="tr-TR" sz="2400" dirty="0"/>
          </a:p>
          <a:p>
            <a:r>
              <a:rPr lang="tr-TR" sz="2400" dirty="0"/>
              <a:t>Örnek büyüklüğü 20 ila 55 arasında değişmekteydi ve çalışmalarda ortalama yaş 3 ila 12 yıl arasında değişiyordu.</a:t>
            </a:r>
          </a:p>
          <a:p>
            <a:endParaRPr lang="tr-TR" dirty="0"/>
          </a:p>
        </p:txBody>
      </p:sp>
    </p:spTree>
    <p:extLst>
      <p:ext uri="{BB962C8B-B14F-4D97-AF65-F5344CB8AC3E}">
        <p14:creationId xmlns:p14="http://schemas.microsoft.com/office/powerpoint/2010/main" val="1594553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sp>
        <p:nvSpPr>
          <p:cNvPr id="3" name="İçerik Yer Tutucusu 2">
            <a:extLst>
              <a:ext uri="{FF2B5EF4-FFF2-40B4-BE49-F238E27FC236}">
                <a16:creationId xmlns:a16="http://schemas.microsoft.com/office/drawing/2014/main" id="{240CE72A-C2D5-41EE-A992-6D67C58EFA95}"/>
              </a:ext>
            </a:extLst>
          </p:cNvPr>
          <p:cNvSpPr>
            <a:spLocks noGrp="1"/>
          </p:cNvSpPr>
          <p:nvPr>
            <p:ph idx="1"/>
          </p:nvPr>
        </p:nvSpPr>
        <p:spPr/>
        <p:txBody>
          <a:bodyPr/>
          <a:lstStyle/>
          <a:p>
            <a:r>
              <a:rPr lang="tr-TR" sz="2400" dirty="0"/>
              <a:t>Çalışmalar, otizmli çocuklarda </a:t>
            </a:r>
            <a:r>
              <a:rPr lang="tr-TR" sz="2400" dirty="0" err="1"/>
              <a:t>toksik</a:t>
            </a:r>
            <a:r>
              <a:rPr lang="tr-TR" sz="2400" dirty="0"/>
              <a:t> metallerin konsantrasyonunu bağımsız olarak ölçtü.</a:t>
            </a:r>
          </a:p>
          <a:p>
            <a:r>
              <a:rPr lang="tr-TR" sz="2400" dirty="0"/>
              <a:t>Üç çalışma idrar numunelerinde </a:t>
            </a:r>
            <a:r>
              <a:rPr lang="tr-TR" sz="2400" dirty="0" err="1"/>
              <a:t>toksik</a:t>
            </a:r>
            <a:r>
              <a:rPr lang="tr-TR" sz="2400" dirty="0"/>
              <a:t> metalleri ölçmüştür</a:t>
            </a:r>
            <a:r>
              <a:rPr lang="tr-TR" sz="2800" dirty="0"/>
              <a:t> </a:t>
            </a:r>
            <a:r>
              <a:rPr lang="tr-TR" sz="2000" b="1" dirty="0"/>
              <a:t>(</a:t>
            </a:r>
            <a:r>
              <a:rPr lang="tr-TR" sz="2000" b="1" dirty="0" err="1"/>
              <a:t>Yorbik</a:t>
            </a:r>
            <a:r>
              <a:rPr lang="tr-TR" sz="2000" b="1" dirty="0"/>
              <a:t> et al., 2010; </a:t>
            </a:r>
            <a:r>
              <a:rPr lang="tr-TR" sz="2000" b="1" dirty="0" err="1"/>
              <a:t>Blaurock-Busch</a:t>
            </a:r>
            <a:r>
              <a:rPr lang="tr-TR" sz="2000" b="1" dirty="0"/>
              <a:t> et al., 2011; Adams et al., 2013), </a:t>
            </a:r>
            <a:endParaRPr lang="tr-TR" sz="2000" b="1" dirty="0">
              <a:solidFill>
                <a:srgbClr val="FF0000"/>
              </a:solidFill>
            </a:endParaRPr>
          </a:p>
          <a:p>
            <a:r>
              <a:rPr lang="tr-TR" sz="2400" dirty="0"/>
              <a:t>Dört çalışma saç örneklerinde </a:t>
            </a:r>
            <a:r>
              <a:rPr lang="tr-TR" sz="2400" dirty="0" err="1"/>
              <a:t>toksik</a:t>
            </a:r>
            <a:r>
              <a:rPr lang="tr-TR" sz="2400" dirty="0"/>
              <a:t> metalleri</a:t>
            </a:r>
            <a:r>
              <a:rPr lang="tr-TR" sz="1800" dirty="0"/>
              <a:t> </a:t>
            </a:r>
            <a:r>
              <a:rPr lang="tr-TR" sz="2000" b="1" dirty="0"/>
              <a:t>(</a:t>
            </a:r>
            <a:r>
              <a:rPr lang="tr-TR" sz="2000" b="1" dirty="0" err="1"/>
              <a:t>Blaurock-Busch</a:t>
            </a:r>
            <a:r>
              <a:rPr lang="tr-TR" sz="2000" b="1" dirty="0"/>
              <a:t> et al., 2011; </a:t>
            </a:r>
            <a:r>
              <a:rPr lang="tr-TR" sz="2000" b="1" dirty="0" err="1"/>
              <a:t>Majewska</a:t>
            </a:r>
            <a:r>
              <a:rPr lang="tr-TR" sz="2000" b="1" dirty="0"/>
              <a:t> et al., 2010; </a:t>
            </a:r>
            <a:r>
              <a:rPr lang="tr-TR" sz="2000" b="1" dirty="0" err="1"/>
              <a:t>Elsheshtawy</a:t>
            </a:r>
            <a:r>
              <a:rPr lang="tr-TR" sz="2000" b="1" dirty="0"/>
              <a:t> et al., 2011; </a:t>
            </a:r>
            <a:r>
              <a:rPr lang="tr-TR" sz="2000" b="1" dirty="0" err="1"/>
              <a:t>Fiłon</a:t>
            </a:r>
            <a:r>
              <a:rPr lang="tr-TR" sz="2000" b="1" dirty="0"/>
              <a:t> et al., 2020), </a:t>
            </a:r>
          </a:p>
          <a:p>
            <a:r>
              <a:rPr lang="tr-TR" sz="2400" dirty="0"/>
              <a:t>Bir çalışma sırasıyla tam kanda ve </a:t>
            </a:r>
            <a:r>
              <a:rPr lang="tr-TR" sz="2400" dirty="0" err="1"/>
              <a:t>RBC’deki</a:t>
            </a:r>
            <a:r>
              <a:rPr lang="tr-TR" sz="2400" dirty="0"/>
              <a:t> </a:t>
            </a:r>
            <a:r>
              <a:rPr lang="tr-TR" sz="2400" dirty="0" err="1"/>
              <a:t>toksik</a:t>
            </a:r>
            <a:r>
              <a:rPr lang="tr-TR" sz="2400" dirty="0"/>
              <a:t> metalleri ölçmüştür</a:t>
            </a:r>
            <a:r>
              <a:rPr lang="tr-TR" sz="1800" dirty="0"/>
              <a:t> </a:t>
            </a:r>
            <a:r>
              <a:rPr lang="tr-TR" sz="2000" b="1" dirty="0"/>
              <a:t>(Adams et al., 2013)</a:t>
            </a:r>
            <a:endParaRPr lang="tr-TR" sz="2000" b="1" u="sng" dirty="0">
              <a:solidFill>
                <a:srgbClr val="FF0000"/>
              </a:solidFill>
            </a:endParaRPr>
          </a:p>
        </p:txBody>
      </p:sp>
    </p:spTree>
    <p:extLst>
      <p:ext uri="{BB962C8B-B14F-4D97-AF65-F5344CB8AC3E}">
        <p14:creationId xmlns:p14="http://schemas.microsoft.com/office/powerpoint/2010/main" val="3055971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sp>
        <p:nvSpPr>
          <p:cNvPr id="3" name="İçerik Yer Tutucusu 2">
            <a:extLst>
              <a:ext uri="{FF2B5EF4-FFF2-40B4-BE49-F238E27FC236}">
                <a16:creationId xmlns:a16="http://schemas.microsoft.com/office/drawing/2014/main" id="{240CE72A-C2D5-41EE-A992-6D67C58EFA95}"/>
              </a:ext>
            </a:extLst>
          </p:cNvPr>
          <p:cNvSpPr>
            <a:spLocks noGrp="1"/>
          </p:cNvSpPr>
          <p:nvPr>
            <p:ph idx="1"/>
          </p:nvPr>
        </p:nvSpPr>
        <p:spPr/>
        <p:txBody>
          <a:bodyPr>
            <a:normAutofit/>
          </a:bodyPr>
          <a:lstStyle/>
          <a:p>
            <a:r>
              <a:rPr lang="tr-TR" sz="2400" dirty="0"/>
              <a:t>Dahil edilen çalışmalar için </a:t>
            </a:r>
            <a:r>
              <a:rPr lang="tr-TR" sz="2400" dirty="0" err="1"/>
              <a:t>bias</a:t>
            </a:r>
            <a:r>
              <a:rPr lang="tr-TR" sz="2400" dirty="0"/>
              <a:t> değerlendirmesi riski sonuçları </a:t>
            </a:r>
            <a:r>
              <a:rPr lang="tr-TR" sz="2400" b="1" dirty="0"/>
              <a:t>Şekil 2</a:t>
            </a:r>
            <a:r>
              <a:rPr lang="tr-TR" sz="2400" dirty="0"/>
              <a:t>'de gösterilmektedir.</a:t>
            </a:r>
          </a:p>
          <a:p>
            <a:endParaRPr lang="tr-TR" sz="2400" dirty="0"/>
          </a:p>
          <a:p>
            <a:r>
              <a:rPr lang="tr-TR" sz="2400" dirty="0"/>
              <a:t>Tüm çalışmalarda, “Zihinsel Bozuklukların Tanısal ve İstatistiksel El Kitabı” (DSM), Çocukluk Çağı Otizm Derecelendirme Ölçeği (CARS) ve Klinik Küresel İzlenim Şiddeti Ölçeği (CGI-S) gibi otizm için tanı kriterleri kullanılmıştır.</a:t>
            </a:r>
          </a:p>
        </p:txBody>
      </p:sp>
    </p:spTree>
    <p:extLst>
      <p:ext uri="{BB962C8B-B14F-4D97-AF65-F5344CB8AC3E}">
        <p14:creationId xmlns:p14="http://schemas.microsoft.com/office/powerpoint/2010/main" val="1300638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sp>
        <p:nvSpPr>
          <p:cNvPr id="3" name="İçerik Yer Tutucusu 2">
            <a:extLst>
              <a:ext uri="{FF2B5EF4-FFF2-40B4-BE49-F238E27FC236}">
                <a16:creationId xmlns:a16="http://schemas.microsoft.com/office/drawing/2014/main" id="{240CE72A-C2D5-41EE-A992-6D67C58EFA95}"/>
              </a:ext>
            </a:extLst>
          </p:cNvPr>
          <p:cNvSpPr>
            <a:spLocks noGrp="1"/>
          </p:cNvSpPr>
          <p:nvPr>
            <p:ph idx="1"/>
          </p:nvPr>
        </p:nvSpPr>
        <p:spPr/>
        <p:txBody>
          <a:bodyPr>
            <a:normAutofit/>
          </a:bodyPr>
          <a:lstStyle/>
          <a:p>
            <a:r>
              <a:rPr lang="tr-TR" sz="2400" dirty="0"/>
              <a:t>Kontrol çalışması katılımcıları, Kısaltılmış Ebeveyn-Öğretmen Anketi (IOWA-</a:t>
            </a:r>
            <a:r>
              <a:rPr lang="tr-TR" sz="2400" dirty="0" err="1"/>
              <a:t>Conners</a:t>
            </a:r>
            <a:r>
              <a:rPr lang="tr-TR" sz="2400" dirty="0"/>
              <a:t>; bilimsel araştırma versiyonu ( </a:t>
            </a:r>
            <a:r>
              <a:rPr lang="tr-TR" sz="2400" dirty="0" err="1"/>
              <a:t>Rowe</a:t>
            </a:r>
            <a:r>
              <a:rPr lang="tr-TR" sz="2400" dirty="0"/>
              <a:t> ve </a:t>
            </a:r>
            <a:r>
              <a:rPr lang="tr-TR" sz="2400" dirty="0" err="1"/>
              <a:t>Rowe</a:t>
            </a:r>
            <a:r>
              <a:rPr lang="tr-TR" sz="2400" dirty="0"/>
              <a:t>, 1997 )) kullanılarak değerlendirildi. </a:t>
            </a:r>
          </a:p>
          <a:p>
            <a:endParaRPr lang="tr-TR" sz="2400" dirty="0"/>
          </a:p>
          <a:p>
            <a:r>
              <a:rPr lang="tr-TR" sz="2400" dirty="0" err="1"/>
              <a:t>Toksik</a:t>
            </a:r>
            <a:r>
              <a:rPr lang="tr-TR" sz="2400" dirty="0"/>
              <a:t> metal konsantrasyonları, biyolojik numunelerdeki </a:t>
            </a:r>
            <a:r>
              <a:rPr lang="tr-TR" sz="2400" dirty="0" err="1"/>
              <a:t>toksik</a:t>
            </a:r>
            <a:r>
              <a:rPr lang="tr-TR" sz="2400" dirty="0"/>
              <a:t> metallerin konsantrasyonu test edilerek analiz edildi.</a:t>
            </a:r>
          </a:p>
        </p:txBody>
      </p:sp>
    </p:spTree>
    <p:extLst>
      <p:ext uri="{BB962C8B-B14F-4D97-AF65-F5344CB8AC3E}">
        <p14:creationId xmlns:p14="http://schemas.microsoft.com/office/powerpoint/2010/main" val="1858507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C6F1AC-CFAB-46F0-8CDF-D923713732C4}"/>
              </a:ext>
            </a:extLst>
          </p:cNvPr>
          <p:cNvSpPr>
            <a:spLocks noGrp="1"/>
          </p:cNvSpPr>
          <p:nvPr>
            <p:ph type="title"/>
          </p:nvPr>
        </p:nvSpPr>
        <p:spPr/>
        <p:txBody>
          <a:bodyPr/>
          <a:lstStyle/>
          <a:p>
            <a:r>
              <a:rPr lang="tr-TR" b="1" dirty="0"/>
              <a:t>GİRİŞ</a:t>
            </a:r>
            <a:endParaRPr lang="tr-TR" dirty="0"/>
          </a:p>
        </p:txBody>
      </p:sp>
      <p:sp>
        <p:nvSpPr>
          <p:cNvPr id="3" name="İçerik Yer Tutucusu 2">
            <a:extLst>
              <a:ext uri="{FF2B5EF4-FFF2-40B4-BE49-F238E27FC236}">
                <a16:creationId xmlns:a16="http://schemas.microsoft.com/office/drawing/2014/main" id="{728C500E-E95D-42DB-BD04-16B9E2A9FEFE}"/>
              </a:ext>
            </a:extLst>
          </p:cNvPr>
          <p:cNvSpPr>
            <a:spLocks noGrp="1"/>
          </p:cNvSpPr>
          <p:nvPr>
            <p:ph idx="1"/>
          </p:nvPr>
        </p:nvSpPr>
        <p:spPr/>
        <p:txBody>
          <a:bodyPr>
            <a:normAutofit/>
          </a:bodyPr>
          <a:lstStyle/>
          <a:p>
            <a:r>
              <a:rPr lang="tr-TR" sz="2400" dirty="0"/>
              <a:t>Otizm spektrum bozukluğu (OSB), bozulmuş iletişim becerileri, basmakalıp ilgi alanları ve anormal sosyal davranışlarla karakterize bir grup karmaşık </a:t>
            </a:r>
            <a:r>
              <a:rPr lang="tr-TR" sz="2400" dirty="0" err="1"/>
              <a:t>nörogelişimsel</a:t>
            </a:r>
            <a:r>
              <a:rPr lang="tr-TR" sz="2400" dirty="0"/>
              <a:t> bozukluktur.</a:t>
            </a:r>
          </a:p>
          <a:p>
            <a:r>
              <a:rPr lang="tr-TR" sz="2400" dirty="0">
                <a:effectLst/>
                <a:ea typeface="Calibri" panose="020F0502020204030204" pitchFamily="34" charset="0"/>
                <a:cs typeface="Times New Roman" panose="02020603050405020304" pitchFamily="18" charset="0"/>
              </a:rPr>
              <a:t>Raporlar, son on yılda dünya çapında artan bir OSB </a:t>
            </a:r>
            <a:r>
              <a:rPr lang="tr-TR" sz="2400" dirty="0" err="1">
                <a:effectLst/>
                <a:ea typeface="Calibri" panose="020F0502020204030204" pitchFamily="34" charset="0"/>
                <a:cs typeface="Times New Roman" panose="02020603050405020304" pitchFamily="18" charset="0"/>
              </a:rPr>
              <a:t>prevalansına</a:t>
            </a:r>
            <a:r>
              <a:rPr lang="tr-TR" sz="2400" dirty="0">
                <a:effectLst/>
                <a:ea typeface="Calibri" panose="020F0502020204030204" pitchFamily="34" charset="0"/>
                <a:cs typeface="Times New Roman" panose="02020603050405020304" pitchFamily="18" charset="0"/>
              </a:rPr>
              <a:t> işaret etmektedir.</a:t>
            </a:r>
          </a:p>
          <a:p>
            <a:r>
              <a:rPr lang="tr-TR" sz="2400" dirty="0">
                <a:effectLst/>
                <a:ea typeface="Calibri" panose="020F0502020204030204" pitchFamily="34" charset="0"/>
                <a:cs typeface="Times New Roman" panose="02020603050405020304" pitchFamily="18" charset="0"/>
              </a:rPr>
              <a:t>OSB'nin etiyolojisi tam olarak anlaşılamamıştır. Genetik kanıtlarına rağmen, bulgular </a:t>
            </a:r>
            <a:r>
              <a:rPr lang="tr-TR" sz="2400" dirty="0" err="1">
                <a:effectLst/>
                <a:ea typeface="Calibri" panose="020F0502020204030204" pitchFamily="34" charset="0"/>
                <a:cs typeface="Times New Roman" panose="02020603050405020304" pitchFamily="18" charset="0"/>
              </a:rPr>
              <a:t>nörotoksik</a:t>
            </a:r>
            <a:r>
              <a:rPr lang="tr-TR" sz="2400" dirty="0">
                <a:effectLst/>
                <a:ea typeface="Calibri" panose="020F0502020204030204" pitchFamily="34" charset="0"/>
                <a:cs typeface="Times New Roman" panose="02020603050405020304" pitchFamily="18" charset="0"/>
              </a:rPr>
              <a:t> çevresel kirleticilere maruz kalma gibi bazı genetik olmayan faktörlerin OSB etiyolojisi ile ilişkili olduğunu göstermiştir.</a:t>
            </a:r>
          </a:p>
          <a:p>
            <a:endParaRPr lang="tr-TR" sz="2400" dirty="0">
              <a:ea typeface="Calibri" panose="020F0502020204030204" pitchFamily="34" charset="0"/>
              <a:cs typeface="Times New Roman" panose="02020603050405020304" pitchFamily="18" charset="0"/>
            </a:endParaRPr>
          </a:p>
          <a:p>
            <a:endParaRPr lang="tr-TR" sz="2400" dirty="0">
              <a:ea typeface="Calibri" panose="020F0502020204030204" pitchFamily="34" charset="0"/>
              <a:cs typeface="Times New Roman" panose="02020603050405020304" pitchFamily="18" charset="0"/>
            </a:endParaRPr>
          </a:p>
          <a:p>
            <a:pPr marL="0" indent="0">
              <a:buNone/>
            </a:pPr>
            <a:r>
              <a:rPr lang="en-US" sz="900" dirty="0"/>
              <a:t>Kim, K.-N., Kwon, H.-J., Hong, Y.-C., 2016. Low-level lead exposure and autistic behaviors in school-age children. Neurotoxicology 53, 193–200. </a:t>
            </a:r>
            <a:endParaRPr lang="tr-TR" sz="900" dirty="0"/>
          </a:p>
          <a:p>
            <a:pPr marL="0" indent="0">
              <a:buNone/>
            </a:pPr>
            <a:r>
              <a:rPr lang="tr-TR" sz="900" dirty="0"/>
              <a:t> </a:t>
            </a:r>
            <a:r>
              <a:rPr lang="tr-TR" sz="900" dirty="0" err="1"/>
              <a:t>Jafari</a:t>
            </a:r>
            <a:r>
              <a:rPr lang="tr-TR" sz="900" dirty="0"/>
              <a:t>, T., </a:t>
            </a:r>
            <a:r>
              <a:rPr lang="tr-TR" sz="900" dirty="0" err="1"/>
              <a:t>Rostampour</a:t>
            </a:r>
            <a:r>
              <a:rPr lang="tr-TR" sz="900" dirty="0"/>
              <a:t>, N., </a:t>
            </a:r>
            <a:r>
              <a:rPr lang="tr-TR" sz="900" dirty="0" err="1"/>
              <a:t>Fallah</a:t>
            </a:r>
            <a:r>
              <a:rPr lang="tr-TR" sz="900" dirty="0"/>
              <a:t>, A.A., </a:t>
            </a:r>
            <a:r>
              <a:rPr lang="tr-TR" sz="900" dirty="0" err="1"/>
              <a:t>Hesami</a:t>
            </a:r>
            <a:r>
              <a:rPr lang="tr-TR" sz="900" dirty="0"/>
              <a:t>, A., 2017. </a:t>
            </a:r>
            <a:r>
              <a:rPr lang="tr-TR" sz="900" dirty="0" err="1"/>
              <a:t>The</a:t>
            </a:r>
            <a:r>
              <a:rPr lang="tr-TR" sz="900" dirty="0"/>
              <a:t> </a:t>
            </a:r>
            <a:r>
              <a:rPr lang="tr-TR" sz="900" dirty="0" err="1"/>
              <a:t>association</a:t>
            </a:r>
            <a:r>
              <a:rPr lang="tr-TR" sz="900" dirty="0"/>
              <a:t> </a:t>
            </a:r>
            <a:r>
              <a:rPr lang="tr-TR" sz="900" dirty="0" err="1"/>
              <a:t>between</a:t>
            </a:r>
            <a:r>
              <a:rPr lang="tr-TR" sz="900" dirty="0"/>
              <a:t> </a:t>
            </a:r>
            <a:r>
              <a:rPr lang="tr-TR" sz="900" dirty="0" err="1"/>
              <a:t>mercury</a:t>
            </a:r>
            <a:r>
              <a:rPr lang="tr-TR" sz="900" dirty="0"/>
              <a:t> </a:t>
            </a:r>
            <a:r>
              <a:rPr lang="tr-TR" sz="900" dirty="0" err="1"/>
              <a:t>levels</a:t>
            </a:r>
            <a:r>
              <a:rPr lang="tr-TR" sz="900" dirty="0"/>
              <a:t> </a:t>
            </a:r>
            <a:r>
              <a:rPr lang="tr-TR" sz="900" dirty="0" err="1"/>
              <a:t>and</a:t>
            </a:r>
            <a:r>
              <a:rPr lang="tr-TR" sz="900" dirty="0"/>
              <a:t> </a:t>
            </a:r>
            <a:r>
              <a:rPr lang="tr-TR" sz="900" dirty="0" err="1"/>
              <a:t>autism</a:t>
            </a:r>
            <a:r>
              <a:rPr lang="tr-TR" sz="900" dirty="0"/>
              <a:t> </a:t>
            </a:r>
            <a:r>
              <a:rPr lang="tr-TR" sz="900" dirty="0" err="1"/>
              <a:t>spectrum</a:t>
            </a:r>
            <a:r>
              <a:rPr lang="tr-TR" sz="900" dirty="0"/>
              <a:t> </a:t>
            </a:r>
            <a:r>
              <a:rPr lang="tr-TR" sz="900" dirty="0" err="1"/>
              <a:t>disorders</a:t>
            </a:r>
            <a:r>
              <a:rPr lang="tr-TR" sz="900" dirty="0"/>
              <a:t>: a </a:t>
            </a:r>
            <a:r>
              <a:rPr lang="tr-TR" sz="900" dirty="0" err="1"/>
              <a:t>systematic</a:t>
            </a:r>
            <a:r>
              <a:rPr lang="tr-TR" sz="900" dirty="0"/>
              <a:t> </a:t>
            </a:r>
            <a:r>
              <a:rPr lang="tr-TR" sz="900" dirty="0" err="1"/>
              <a:t>review</a:t>
            </a:r>
            <a:r>
              <a:rPr lang="tr-TR" sz="900" dirty="0"/>
              <a:t> </a:t>
            </a:r>
            <a:r>
              <a:rPr lang="tr-TR" sz="900" dirty="0" err="1"/>
              <a:t>and</a:t>
            </a:r>
            <a:r>
              <a:rPr lang="tr-TR" sz="900" dirty="0"/>
              <a:t> </a:t>
            </a:r>
            <a:r>
              <a:rPr lang="tr-TR" sz="900" dirty="0" err="1"/>
              <a:t>metaanalysis</a:t>
            </a:r>
            <a:r>
              <a:rPr lang="tr-TR" sz="900" dirty="0"/>
              <a:t>. J. </a:t>
            </a:r>
            <a:r>
              <a:rPr lang="tr-TR" sz="900" dirty="0" err="1"/>
              <a:t>Trace</a:t>
            </a:r>
            <a:r>
              <a:rPr lang="tr-TR" sz="900" dirty="0"/>
              <a:t> Elem. </a:t>
            </a:r>
            <a:r>
              <a:rPr lang="tr-TR" sz="900" dirty="0" err="1"/>
              <a:t>Med</a:t>
            </a:r>
            <a:r>
              <a:rPr lang="tr-TR" sz="900" dirty="0"/>
              <a:t>. </a:t>
            </a:r>
            <a:r>
              <a:rPr lang="tr-TR" sz="900" dirty="0" err="1"/>
              <a:t>Biol</a:t>
            </a:r>
            <a:r>
              <a:rPr lang="tr-TR" sz="900" dirty="0"/>
              <a:t>. 44, 289–297</a:t>
            </a:r>
          </a:p>
          <a:p>
            <a:pPr marL="0" indent="0">
              <a:buNone/>
            </a:pPr>
            <a:r>
              <a:rPr lang="tr-TR" sz="900" dirty="0"/>
              <a:t> </a:t>
            </a:r>
            <a:r>
              <a:rPr lang="tr-TR" sz="900" dirty="0" err="1"/>
              <a:t>Baxter</a:t>
            </a:r>
            <a:r>
              <a:rPr lang="tr-TR" sz="900" dirty="0"/>
              <a:t>, A.J., </a:t>
            </a:r>
            <a:r>
              <a:rPr lang="tr-TR" sz="900" dirty="0" err="1"/>
              <a:t>Brugha</a:t>
            </a:r>
            <a:r>
              <a:rPr lang="tr-TR" sz="900" dirty="0"/>
              <a:t>, T., </a:t>
            </a:r>
            <a:r>
              <a:rPr lang="tr-TR" sz="900" dirty="0" err="1"/>
              <a:t>Erskine</a:t>
            </a:r>
            <a:r>
              <a:rPr lang="tr-TR" sz="900" dirty="0"/>
              <a:t>, H.E., </a:t>
            </a:r>
            <a:r>
              <a:rPr lang="tr-TR" sz="900" dirty="0" err="1"/>
              <a:t>Scheurer</a:t>
            </a:r>
            <a:r>
              <a:rPr lang="tr-TR" sz="900" dirty="0"/>
              <a:t>, R.W., </a:t>
            </a:r>
            <a:r>
              <a:rPr lang="tr-TR" sz="900" dirty="0" err="1"/>
              <a:t>Vos</a:t>
            </a:r>
            <a:r>
              <a:rPr lang="tr-TR" sz="900" dirty="0"/>
              <a:t>, T., </a:t>
            </a:r>
            <a:r>
              <a:rPr lang="tr-TR" sz="900" dirty="0" err="1"/>
              <a:t>Scott</a:t>
            </a:r>
            <a:r>
              <a:rPr lang="tr-TR" sz="900" dirty="0"/>
              <a:t>, J.G., 2015. </a:t>
            </a:r>
            <a:r>
              <a:rPr lang="tr-TR" sz="900" dirty="0" err="1"/>
              <a:t>The</a:t>
            </a:r>
            <a:r>
              <a:rPr lang="tr-TR" sz="900" dirty="0"/>
              <a:t> </a:t>
            </a:r>
            <a:r>
              <a:rPr lang="tr-TR" sz="900" dirty="0" err="1"/>
              <a:t>epidemiology</a:t>
            </a:r>
            <a:r>
              <a:rPr lang="tr-TR" sz="900" dirty="0"/>
              <a:t> </a:t>
            </a:r>
            <a:r>
              <a:rPr lang="tr-TR" sz="900" dirty="0" err="1"/>
              <a:t>and</a:t>
            </a:r>
            <a:r>
              <a:rPr lang="tr-TR" sz="900" dirty="0"/>
              <a:t> global </a:t>
            </a:r>
            <a:r>
              <a:rPr lang="tr-TR" sz="900" dirty="0" err="1"/>
              <a:t>burden</a:t>
            </a:r>
            <a:r>
              <a:rPr lang="tr-TR" sz="900" dirty="0"/>
              <a:t> of </a:t>
            </a:r>
            <a:r>
              <a:rPr lang="tr-TR" sz="900" dirty="0" err="1"/>
              <a:t>autism</a:t>
            </a:r>
            <a:r>
              <a:rPr lang="tr-TR" sz="900" dirty="0"/>
              <a:t> </a:t>
            </a:r>
            <a:r>
              <a:rPr lang="tr-TR" sz="900" dirty="0" err="1"/>
              <a:t>spectrum</a:t>
            </a:r>
            <a:r>
              <a:rPr lang="tr-TR" sz="900" dirty="0"/>
              <a:t> </a:t>
            </a:r>
            <a:r>
              <a:rPr lang="tr-TR" sz="900" dirty="0" err="1"/>
              <a:t>disorders</a:t>
            </a:r>
            <a:r>
              <a:rPr lang="tr-TR" sz="900" dirty="0"/>
              <a:t>. </a:t>
            </a:r>
            <a:r>
              <a:rPr lang="tr-TR" sz="900" dirty="0" err="1"/>
              <a:t>Psychol</a:t>
            </a:r>
            <a:r>
              <a:rPr lang="tr-TR" sz="900" dirty="0"/>
              <a:t>. </a:t>
            </a:r>
            <a:r>
              <a:rPr lang="tr-TR" sz="900" dirty="0" err="1"/>
              <a:t>Med</a:t>
            </a:r>
            <a:r>
              <a:rPr lang="tr-TR" sz="900" dirty="0"/>
              <a:t>. 45, 601–613</a:t>
            </a:r>
            <a:endParaRPr lang="tr-TR" sz="900" dirty="0">
              <a:effectLst/>
              <a:ea typeface="Calibri" panose="020F0502020204030204" pitchFamily="34" charset="0"/>
              <a:cs typeface="Times New Roman" panose="02020603050405020304" pitchFamily="18" charset="0"/>
            </a:endParaRPr>
          </a:p>
          <a:p>
            <a:endParaRPr lang="tr-TR" sz="2800" u="sng" dirty="0">
              <a:latin typeface="Georgia" panose="02040502050405020303" pitchFamily="18"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38378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sp>
        <p:nvSpPr>
          <p:cNvPr id="3" name="İçerik Yer Tutucusu 2">
            <a:extLst>
              <a:ext uri="{FF2B5EF4-FFF2-40B4-BE49-F238E27FC236}">
                <a16:creationId xmlns:a16="http://schemas.microsoft.com/office/drawing/2014/main" id="{240CE72A-C2D5-41EE-A992-6D67C58EFA95}"/>
              </a:ext>
            </a:extLst>
          </p:cNvPr>
          <p:cNvSpPr>
            <a:spLocks noGrp="1"/>
          </p:cNvSpPr>
          <p:nvPr>
            <p:ph idx="1"/>
          </p:nvPr>
        </p:nvSpPr>
        <p:spPr/>
        <p:txBody>
          <a:bodyPr/>
          <a:lstStyle/>
          <a:p>
            <a:r>
              <a:rPr lang="tr-TR" sz="2400" dirty="0" err="1"/>
              <a:t>Majewska</a:t>
            </a:r>
            <a:r>
              <a:rPr lang="tr-TR" sz="2400" dirty="0"/>
              <a:t> ve ark. tarafından yapılan çalışma, çalışma katılımcılarının seçimindeki tekdüzelik nedeniyle kontrol seçimi açısından yüksek </a:t>
            </a:r>
            <a:r>
              <a:rPr lang="tr-TR" sz="2400" dirty="0" err="1"/>
              <a:t>bias</a:t>
            </a:r>
            <a:r>
              <a:rPr lang="tr-TR" sz="2400" dirty="0"/>
              <a:t> riski ve kontrollerin </a:t>
            </a:r>
            <a:r>
              <a:rPr lang="tr-TR" sz="2400" dirty="0" err="1"/>
              <a:t>karşılaştırılabilirliği</a:t>
            </a:r>
            <a:r>
              <a:rPr lang="tr-TR" sz="2400" dirty="0"/>
              <a:t> için belirsiz </a:t>
            </a:r>
            <a:r>
              <a:rPr lang="tr-TR" sz="2400" dirty="0" err="1"/>
              <a:t>bias</a:t>
            </a:r>
            <a:r>
              <a:rPr lang="tr-TR" sz="2400" dirty="0"/>
              <a:t> riski olarak derecelendirilmiştir.</a:t>
            </a:r>
          </a:p>
          <a:p>
            <a:endParaRPr lang="tr-TR" sz="2400" dirty="0"/>
          </a:p>
          <a:p>
            <a:r>
              <a:rPr lang="tr-TR" sz="2400" dirty="0"/>
              <a:t>Çalışmadaki bireylerin tek bir hastaneden/şehirden olması nedeniyle, üç makale vakaların temsil edilebilirliğinde yüksek </a:t>
            </a:r>
            <a:r>
              <a:rPr lang="tr-TR" sz="2400" dirty="0" err="1"/>
              <a:t>bias</a:t>
            </a:r>
            <a:r>
              <a:rPr lang="tr-TR" sz="2400" dirty="0"/>
              <a:t> riskine sahip olarak derecelendirilmiştir.</a:t>
            </a:r>
          </a:p>
          <a:p>
            <a:endParaRPr lang="tr-TR" dirty="0"/>
          </a:p>
        </p:txBody>
      </p:sp>
    </p:spTree>
    <p:extLst>
      <p:ext uri="{BB962C8B-B14F-4D97-AF65-F5344CB8AC3E}">
        <p14:creationId xmlns:p14="http://schemas.microsoft.com/office/powerpoint/2010/main" val="2559747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sp>
        <p:nvSpPr>
          <p:cNvPr id="3" name="İçerik Yer Tutucusu 2">
            <a:extLst>
              <a:ext uri="{FF2B5EF4-FFF2-40B4-BE49-F238E27FC236}">
                <a16:creationId xmlns:a16="http://schemas.microsoft.com/office/drawing/2014/main" id="{240CE72A-C2D5-41EE-A992-6D67C58EFA95}"/>
              </a:ext>
            </a:extLst>
          </p:cNvPr>
          <p:cNvSpPr>
            <a:spLocks noGrp="1"/>
          </p:cNvSpPr>
          <p:nvPr>
            <p:ph idx="1"/>
          </p:nvPr>
        </p:nvSpPr>
        <p:spPr/>
        <p:txBody>
          <a:bodyPr>
            <a:normAutofit/>
          </a:bodyPr>
          <a:lstStyle/>
          <a:p>
            <a:r>
              <a:rPr lang="tr-TR" sz="2400" dirty="0" err="1"/>
              <a:t>Blaurock</a:t>
            </a:r>
            <a:r>
              <a:rPr lang="tr-TR" sz="2400" dirty="0"/>
              <a:t> ve ark. sadece otizmli hastaların arkadaşlarından ve komşularından seçildiği için kontrollerin seçimi için belirsiz </a:t>
            </a:r>
            <a:r>
              <a:rPr lang="tr-TR" sz="2400" dirty="0" err="1"/>
              <a:t>bias</a:t>
            </a:r>
            <a:r>
              <a:rPr lang="tr-TR" sz="2400" dirty="0"/>
              <a:t> riskine sahip olarak derecelendirildi.</a:t>
            </a:r>
          </a:p>
          <a:p>
            <a:endParaRPr lang="tr-TR" sz="2400" dirty="0"/>
          </a:p>
          <a:p>
            <a:r>
              <a:rPr lang="tr-TR" sz="2400" dirty="0"/>
              <a:t>Adams ve ark. otizmli çocukların yaklaşık %45'inin metal </a:t>
            </a:r>
            <a:r>
              <a:rPr lang="tr-TR" sz="2400" dirty="0" err="1"/>
              <a:t>detoksifikasyon</a:t>
            </a:r>
            <a:r>
              <a:rPr lang="tr-TR" sz="2400" dirty="0"/>
              <a:t> kapasitesini etkilemiş olabilecek başka ilaçlar alması nedeniyle </a:t>
            </a:r>
            <a:r>
              <a:rPr lang="tr-TR" sz="2400" dirty="0" err="1"/>
              <a:t>maruziyetin</a:t>
            </a:r>
            <a:r>
              <a:rPr lang="tr-TR" sz="2400" dirty="0"/>
              <a:t> belirlenmesi için belirsiz </a:t>
            </a:r>
            <a:r>
              <a:rPr lang="tr-TR" sz="2400" dirty="0" err="1"/>
              <a:t>bias</a:t>
            </a:r>
            <a:r>
              <a:rPr lang="tr-TR" sz="2400" dirty="0"/>
              <a:t> riskine sahip olarak derecelendirildi.</a:t>
            </a:r>
          </a:p>
        </p:txBody>
      </p:sp>
    </p:spTree>
    <p:extLst>
      <p:ext uri="{BB962C8B-B14F-4D97-AF65-F5344CB8AC3E}">
        <p14:creationId xmlns:p14="http://schemas.microsoft.com/office/powerpoint/2010/main" val="184426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pic>
        <p:nvPicPr>
          <p:cNvPr id="5" name="İçerik Yer Tutucusu 4">
            <a:extLst>
              <a:ext uri="{FF2B5EF4-FFF2-40B4-BE49-F238E27FC236}">
                <a16:creationId xmlns:a16="http://schemas.microsoft.com/office/drawing/2014/main" id="{59180DE5-B376-43ED-9765-601356A83DBA}"/>
              </a:ext>
            </a:extLst>
          </p:cNvPr>
          <p:cNvPicPr>
            <a:picLocks noGrp="1" noChangeAspect="1"/>
          </p:cNvPicPr>
          <p:nvPr>
            <p:ph idx="1"/>
          </p:nvPr>
        </p:nvPicPr>
        <p:blipFill>
          <a:blip r:embed="rId2"/>
          <a:stretch>
            <a:fillRect/>
          </a:stretch>
        </p:blipFill>
        <p:spPr>
          <a:xfrm>
            <a:off x="195209" y="503434"/>
            <a:ext cx="11774184" cy="5835721"/>
          </a:xfrm>
        </p:spPr>
      </p:pic>
    </p:spTree>
    <p:extLst>
      <p:ext uri="{BB962C8B-B14F-4D97-AF65-F5344CB8AC3E}">
        <p14:creationId xmlns:p14="http://schemas.microsoft.com/office/powerpoint/2010/main" val="1990650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pic>
        <p:nvPicPr>
          <p:cNvPr id="5" name="İçerik Yer Tutucusu 4">
            <a:extLst>
              <a:ext uri="{FF2B5EF4-FFF2-40B4-BE49-F238E27FC236}">
                <a16:creationId xmlns:a16="http://schemas.microsoft.com/office/drawing/2014/main" id="{1254E0A0-0336-4F37-8045-EE761850EC22}"/>
              </a:ext>
            </a:extLst>
          </p:cNvPr>
          <p:cNvPicPr>
            <a:picLocks noGrp="1" noChangeAspect="1"/>
          </p:cNvPicPr>
          <p:nvPr>
            <p:ph idx="1"/>
          </p:nvPr>
        </p:nvPicPr>
        <p:blipFill>
          <a:blip r:embed="rId2"/>
          <a:stretch>
            <a:fillRect/>
          </a:stretch>
        </p:blipFill>
        <p:spPr>
          <a:xfrm>
            <a:off x="123289" y="256658"/>
            <a:ext cx="11969393" cy="1325562"/>
          </a:xfrm>
        </p:spPr>
      </p:pic>
      <p:pic>
        <p:nvPicPr>
          <p:cNvPr id="7" name="Resim 6">
            <a:extLst>
              <a:ext uri="{FF2B5EF4-FFF2-40B4-BE49-F238E27FC236}">
                <a16:creationId xmlns:a16="http://schemas.microsoft.com/office/drawing/2014/main" id="{EF62FFDC-BFCC-43B4-895C-8B39746EA3DC}"/>
              </a:ext>
            </a:extLst>
          </p:cNvPr>
          <p:cNvPicPr>
            <a:picLocks noChangeAspect="1"/>
          </p:cNvPicPr>
          <p:nvPr/>
        </p:nvPicPr>
        <p:blipFill>
          <a:blip r:embed="rId3"/>
          <a:stretch>
            <a:fillRect/>
          </a:stretch>
        </p:blipFill>
        <p:spPr>
          <a:xfrm>
            <a:off x="200025" y="1582221"/>
            <a:ext cx="12063894" cy="5126804"/>
          </a:xfrm>
          <a:prstGeom prst="rect">
            <a:avLst/>
          </a:prstGeom>
        </p:spPr>
      </p:pic>
    </p:spTree>
    <p:extLst>
      <p:ext uri="{BB962C8B-B14F-4D97-AF65-F5344CB8AC3E}">
        <p14:creationId xmlns:p14="http://schemas.microsoft.com/office/powerpoint/2010/main" val="1181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pic>
        <p:nvPicPr>
          <p:cNvPr id="4" name="İçerik Yer Tutucusu 4">
            <a:extLst>
              <a:ext uri="{FF2B5EF4-FFF2-40B4-BE49-F238E27FC236}">
                <a16:creationId xmlns:a16="http://schemas.microsoft.com/office/drawing/2014/main" id="{87DFA187-DBB4-466F-98A3-BB2F735AEA19}"/>
              </a:ext>
            </a:extLst>
          </p:cNvPr>
          <p:cNvPicPr>
            <a:picLocks noChangeAspect="1"/>
          </p:cNvPicPr>
          <p:nvPr/>
        </p:nvPicPr>
        <p:blipFill>
          <a:blip r:embed="rId2"/>
          <a:stretch>
            <a:fillRect/>
          </a:stretch>
        </p:blipFill>
        <p:spPr>
          <a:xfrm>
            <a:off x="123289" y="237608"/>
            <a:ext cx="11969393" cy="1325562"/>
          </a:xfrm>
          <a:prstGeom prst="rect">
            <a:avLst/>
          </a:prstGeom>
        </p:spPr>
      </p:pic>
      <p:pic>
        <p:nvPicPr>
          <p:cNvPr id="10" name="İçerik Yer Tutucusu 9">
            <a:extLst>
              <a:ext uri="{FF2B5EF4-FFF2-40B4-BE49-F238E27FC236}">
                <a16:creationId xmlns:a16="http://schemas.microsoft.com/office/drawing/2014/main" id="{7EC2D591-5A30-4956-A443-66C358C05C69}"/>
              </a:ext>
            </a:extLst>
          </p:cNvPr>
          <p:cNvPicPr>
            <a:picLocks noGrp="1" noChangeAspect="1"/>
          </p:cNvPicPr>
          <p:nvPr>
            <p:ph idx="1"/>
          </p:nvPr>
        </p:nvPicPr>
        <p:blipFill>
          <a:blip r:embed="rId3"/>
          <a:stretch>
            <a:fillRect/>
          </a:stretch>
        </p:blipFill>
        <p:spPr>
          <a:xfrm>
            <a:off x="704849" y="1563170"/>
            <a:ext cx="10887075" cy="5142430"/>
          </a:xfrm>
        </p:spPr>
      </p:pic>
    </p:spTree>
    <p:extLst>
      <p:ext uri="{BB962C8B-B14F-4D97-AF65-F5344CB8AC3E}">
        <p14:creationId xmlns:p14="http://schemas.microsoft.com/office/powerpoint/2010/main" val="3064177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pic>
        <p:nvPicPr>
          <p:cNvPr id="6" name="İçerik Yer Tutucusu 5">
            <a:extLst>
              <a:ext uri="{FF2B5EF4-FFF2-40B4-BE49-F238E27FC236}">
                <a16:creationId xmlns:a16="http://schemas.microsoft.com/office/drawing/2014/main" id="{957DE48A-D29B-46C5-80FD-0907AC8572F5}"/>
              </a:ext>
            </a:extLst>
          </p:cNvPr>
          <p:cNvPicPr>
            <a:picLocks noGrp="1" noChangeAspect="1"/>
          </p:cNvPicPr>
          <p:nvPr>
            <p:ph idx="1"/>
          </p:nvPr>
        </p:nvPicPr>
        <p:blipFill>
          <a:blip r:embed="rId2"/>
          <a:stretch>
            <a:fillRect/>
          </a:stretch>
        </p:blipFill>
        <p:spPr>
          <a:xfrm>
            <a:off x="123289" y="1690687"/>
            <a:ext cx="11743363" cy="3032160"/>
          </a:xfrm>
        </p:spPr>
      </p:pic>
      <p:pic>
        <p:nvPicPr>
          <p:cNvPr id="4" name="İçerik Yer Tutucusu 4">
            <a:extLst>
              <a:ext uri="{FF2B5EF4-FFF2-40B4-BE49-F238E27FC236}">
                <a16:creationId xmlns:a16="http://schemas.microsoft.com/office/drawing/2014/main" id="{2A241A19-ADFE-419B-B63A-1774673485B4}"/>
              </a:ext>
            </a:extLst>
          </p:cNvPr>
          <p:cNvPicPr>
            <a:picLocks noChangeAspect="1"/>
          </p:cNvPicPr>
          <p:nvPr/>
        </p:nvPicPr>
        <p:blipFill>
          <a:blip r:embed="rId3"/>
          <a:stretch>
            <a:fillRect/>
          </a:stretch>
        </p:blipFill>
        <p:spPr>
          <a:xfrm>
            <a:off x="123289" y="237608"/>
            <a:ext cx="11969393" cy="1325562"/>
          </a:xfrm>
          <a:prstGeom prst="rect">
            <a:avLst/>
          </a:prstGeom>
        </p:spPr>
      </p:pic>
      <p:pic>
        <p:nvPicPr>
          <p:cNvPr id="10" name="Resim 9">
            <a:extLst>
              <a:ext uri="{FF2B5EF4-FFF2-40B4-BE49-F238E27FC236}">
                <a16:creationId xmlns:a16="http://schemas.microsoft.com/office/drawing/2014/main" id="{1041860B-E770-457B-A7F9-14FE97902537}"/>
              </a:ext>
            </a:extLst>
          </p:cNvPr>
          <p:cNvPicPr>
            <a:picLocks noChangeAspect="1"/>
          </p:cNvPicPr>
          <p:nvPr/>
        </p:nvPicPr>
        <p:blipFill>
          <a:blip r:embed="rId4"/>
          <a:stretch>
            <a:fillRect/>
          </a:stretch>
        </p:blipFill>
        <p:spPr>
          <a:xfrm>
            <a:off x="123289" y="4624268"/>
            <a:ext cx="12068711" cy="1977073"/>
          </a:xfrm>
          <a:prstGeom prst="rect">
            <a:avLst/>
          </a:prstGeom>
        </p:spPr>
      </p:pic>
    </p:spTree>
    <p:extLst>
      <p:ext uri="{BB962C8B-B14F-4D97-AF65-F5344CB8AC3E}">
        <p14:creationId xmlns:p14="http://schemas.microsoft.com/office/powerpoint/2010/main" val="1284238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BB84C-F67F-41FE-A44E-5BBE02FC4CE2}"/>
              </a:ext>
            </a:extLst>
          </p:cNvPr>
          <p:cNvSpPr>
            <a:spLocks noGrp="1"/>
          </p:cNvSpPr>
          <p:nvPr>
            <p:ph type="title"/>
          </p:nvPr>
        </p:nvSpPr>
        <p:spPr/>
        <p:txBody>
          <a:bodyPr/>
          <a:lstStyle/>
          <a:p>
            <a:r>
              <a:rPr lang="tr-TR" b="1" dirty="0"/>
              <a:t>BULGULAR</a:t>
            </a:r>
            <a:endParaRPr lang="tr-TR" dirty="0"/>
          </a:p>
        </p:txBody>
      </p:sp>
      <p:pic>
        <p:nvPicPr>
          <p:cNvPr id="6" name="İçerik Yer Tutucusu 5">
            <a:extLst>
              <a:ext uri="{FF2B5EF4-FFF2-40B4-BE49-F238E27FC236}">
                <a16:creationId xmlns:a16="http://schemas.microsoft.com/office/drawing/2014/main" id="{9CADC60A-D68D-491F-864B-84149E17D571}"/>
              </a:ext>
            </a:extLst>
          </p:cNvPr>
          <p:cNvPicPr>
            <a:picLocks noGrp="1" noChangeAspect="1"/>
          </p:cNvPicPr>
          <p:nvPr>
            <p:ph idx="1"/>
          </p:nvPr>
        </p:nvPicPr>
        <p:blipFill>
          <a:blip r:embed="rId2"/>
          <a:stretch>
            <a:fillRect/>
          </a:stretch>
        </p:blipFill>
        <p:spPr>
          <a:xfrm>
            <a:off x="211476" y="1582220"/>
            <a:ext cx="11778465" cy="1434029"/>
          </a:xfrm>
        </p:spPr>
      </p:pic>
      <p:pic>
        <p:nvPicPr>
          <p:cNvPr id="4" name="İçerik Yer Tutucusu 4">
            <a:extLst>
              <a:ext uri="{FF2B5EF4-FFF2-40B4-BE49-F238E27FC236}">
                <a16:creationId xmlns:a16="http://schemas.microsoft.com/office/drawing/2014/main" id="{21E7CB83-7926-43E5-8C96-05759E307FD5}"/>
              </a:ext>
            </a:extLst>
          </p:cNvPr>
          <p:cNvPicPr>
            <a:picLocks noChangeAspect="1"/>
          </p:cNvPicPr>
          <p:nvPr/>
        </p:nvPicPr>
        <p:blipFill>
          <a:blip r:embed="rId3"/>
          <a:stretch>
            <a:fillRect/>
          </a:stretch>
        </p:blipFill>
        <p:spPr>
          <a:xfrm>
            <a:off x="123289" y="256658"/>
            <a:ext cx="11969393" cy="1325562"/>
          </a:xfrm>
          <a:prstGeom prst="rect">
            <a:avLst/>
          </a:prstGeom>
        </p:spPr>
      </p:pic>
    </p:spTree>
    <p:extLst>
      <p:ext uri="{BB962C8B-B14F-4D97-AF65-F5344CB8AC3E}">
        <p14:creationId xmlns:p14="http://schemas.microsoft.com/office/powerpoint/2010/main" val="2532058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normAutofit fontScale="92500"/>
          </a:bodyPr>
          <a:lstStyle/>
          <a:p>
            <a:r>
              <a:rPr lang="tr-TR" sz="26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Otizmin</a:t>
            </a:r>
            <a:r>
              <a:rPr lang="tr-TR" sz="2600" dirty="0">
                <a:effectLst/>
                <a:latin typeface="Calibri" panose="020F0502020204030204" pitchFamily="34" charset="0"/>
                <a:ea typeface="Calibri" panose="020F0502020204030204" pitchFamily="34" charset="0"/>
                <a:cs typeface="Times New Roman" panose="02020603050405020304" pitchFamily="18" charset="0"/>
              </a:rPr>
              <a:t> nedeni belirsizliğini koruyor. Hamilelik sırasında ağır metallere maruz kalmanın otizm etiyolojisi ile ilişkili olduğu belirtilmiştir.</a:t>
            </a:r>
          </a:p>
          <a:p>
            <a:r>
              <a:rPr lang="tr-TR" sz="2600" dirty="0">
                <a:effectLst/>
                <a:latin typeface="Calibri" panose="020F0502020204030204" pitchFamily="34" charset="0"/>
                <a:ea typeface="Calibri" panose="020F0502020204030204" pitchFamily="34" charset="0"/>
                <a:cs typeface="Times New Roman" panose="02020603050405020304" pitchFamily="18" charset="0"/>
              </a:rPr>
              <a:t>Dahası, ağır metallere annenin maruz kalmasının, düşük seviyeli </a:t>
            </a:r>
            <a:r>
              <a:rPr lang="tr-TR" sz="2600" dirty="0" err="1">
                <a:effectLst/>
                <a:latin typeface="Calibri" panose="020F0502020204030204" pitchFamily="34" charset="0"/>
                <a:ea typeface="Calibri" panose="020F0502020204030204" pitchFamily="34" charset="0"/>
                <a:cs typeface="Times New Roman" panose="02020603050405020304" pitchFamily="18" charset="0"/>
              </a:rPr>
              <a:t>maruziyetlerde</a:t>
            </a:r>
            <a:r>
              <a:rPr lang="tr-TR" sz="2600" dirty="0">
                <a:effectLst/>
                <a:latin typeface="Calibri" panose="020F0502020204030204" pitchFamily="34" charset="0"/>
                <a:ea typeface="Calibri" panose="020F0502020204030204" pitchFamily="34" charset="0"/>
                <a:cs typeface="Times New Roman" panose="02020603050405020304" pitchFamily="18" charset="0"/>
              </a:rPr>
              <a:t> bile </a:t>
            </a:r>
            <a:r>
              <a:rPr lang="tr-TR" sz="2600" dirty="0" err="1">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nörogelişimsel</a:t>
            </a:r>
            <a:r>
              <a:rPr lang="tr-TR" sz="26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 bozukluklarda</a:t>
            </a:r>
            <a:r>
              <a:rPr lang="tr-TR" sz="2600" dirty="0">
                <a:effectLst/>
                <a:latin typeface="Calibri" panose="020F0502020204030204" pitchFamily="34" charset="0"/>
                <a:ea typeface="Calibri" panose="020F0502020204030204" pitchFamily="34" charset="0"/>
                <a:cs typeface="Times New Roman" panose="02020603050405020304" pitchFamily="18" charset="0"/>
              </a:rPr>
              <a:t> bir artışa neden olabileceğine dair artan kanıtlar vardır.</a:t>
            </a:r>
          </a:p>
          <a:p>
            <a:r>
              <a:rPr lang="tr-TR" sz="2600" dirty="0">
                <a:effectLst/>
                <a:latin typeface="Calibri" panose="020F0502020204030204" pitchFamily="34" charset="0"/>
                <a:ea typeface="Calibri" panose="020F0502020204030204" pitchFamily="34" charset="0"/>
                <a:cs typeface="Times New Roman" panose="02020603050405020304" pitchFamily="18" charset="0"/>
              </a:rPr>
              <a:t>Kurşun, cıva, arsenik, kadmiyum ve alüminyum gibi </a:t>
            </a:r>
            <a:r>
              <a:rPr lang="tr-TR" sz="2600" dirty="0" err="1">
                <a:effectLst/>
                <a:latin typeface="Calibri" panose="020F0502020204030204" pitchFamily="34" charset="0"/>
                <a:ea typeface="Calibri" panose="020F0502020204030204" pitchFamily="34" charset="0"/>
                <a:cs typeface="Times New Roman" panose="02020603050405020304" pitchFamily="18" charset="0"/>
              </a:rPr>
              <a:t>toksik</a:t>
            </a:r>
            <a:r>
              <a:rPr lang="tr-TR" sz="2600" dirty="0">
                <a:effectLst/>
                <a:latin typeface="Calibri" panose="020F0502020204030204" pitchFamily="34" charset="0"/>
                <a:ea typeface="Calibri" panose="020F0502020204030204" pitchFamily="34" charset="0"/>
                <a:cs typeface="Times New Roman" panose="02020603050405020304" pitchFamily="18" charset="0"/>
              </a:rPr>
              <a:t> metaller, </a:t>
            </a:r>
            <a:r>
              <a:rPr lang="tr-TR" sz="2600" dirty="0" err="1">
                <a:effectLst/>
                <a:latin typeface="Calibri" panose="020F0502020204030204" pitchFamily="34" charset="0"/>
                <a:ea typeface="Calibri" panose="020F0502020204030204" pitchFamily="34" charset="0"/>
                <a:cs typeface="Times New Roman" panose="02020603050405020304" pitchFamily="18" charset="0"/>
              </a:rPr>
              <a:t>oksidatif</a:t>
            </a:r>
            <a:r>
              <a:rPr lang="tr-TR" sz="2600" dirty="0">
                <a:effectLst/>
                <a:latin typeface="Calibri" panose="020F0502020204030204" pitchFamily="34" charset="0"/>
                <a:ea typeface="Calibri" panose="020F0502020204030204" pitchFamily="34" charset="0"/>
                <a:cs typeface="Times New Roman" panose="02020603050405020304" pitchFamily="18" charset="0"/>
              </a:rPr>
              <a:t> stresin indüklenmesi, </a:t>
            </a:r>
            <a:r>
              <a:rPr lang="tr-TR" sz="2600" dirty="0" err="1">
                <a:effectLst/>
                <a:latin typeface="Calibri" panose="020F0502020204030204" pitchFamily="34" charset="0"/>
                <a:ea typeface="Calibri" panose="020F0502020204030204" pitchFamily="34" charset="0"/>
                <a:cs typeface="Times New Roman" panose="02020603050405020304" pitchFamily="18" charset="0"/>
              </a:rPr>
              <a:t>nöro-inflamasyon</a:t>
            </a:r>
            <a:r>
              <a:rPr lang="tr-TR" sz="2600" dirty="0">
                <a:effectLst/>
                <a:latin typeface="Calibri" panose="020F0502020204030204" pitchFamily="34" charset="0"/>
                <a:ea typeface="Calibri" panose="020F0502020204030204" pitchFamily="34" charset="0"/>
                <a:cs typeface="Times New Roman" panose="02020603050405020304" pitchFamily="18" charset="0"/>
              </a:rPr>
              <a:t> ve temel metal </a:t>
            </a:r>
            <a:r>
              <a:rPr lang="tr-TR" sz="2600" dirty="0" err="1">
                <a:effectLst/>
                <a:latin typeface="Calibri" panose="020F0502020204030204" pitchFamily="34" charset="0"/>
                <a:ea typeface="Calibri" panose="020F0502020204030204" pitchFamily="34" charset="0"/>
                <a:cs typeface="Times New Roman" panose="02020603050405020304" pitchFamily="18" charset="0"/>
              </a:rPr>
              <a:t>homeostazının</a:t>
            </a:r>
            <a:r>
              <a:rPr lang="tr-TR" sz="2600" dirty="0">
                <a:effectLst/>
                <a:latin typeface="Calibri" panose="020F0502020204030204" pitchFamily="34" charset="0"/>
                <a:ea typeface="Calibri" panose="020F0502020204030204" pitchFamily="34" charset="0"/>
                <a:cs typeface="Times New Roman" panose="02020603050405020304" pitchFamily="18" charset="0"/>
              </a:rPr>
              <a:t> değişmesi nedeniyle </a:t>
            </a:r>
            <a:r>
              <a:rPr lang="tr-TR" sz="2600" dirty="0">
                <a:latin typeface="Calibri" panose="020F0502020204030204" pitchFamily="34" charset="0"/>
                <a:ea typeface="Calibri" panose="020F0502020204030204" pitchFamily="34" charset="0"/>
                <a:cs typeface="Times New Roman" panose="02020603050405020304" pitchFamily="18" charset="0"/>
              </a:rPr>
              <a:t>OSB</a:t>
            </a:r>
            <a:r>
              <a:rPr lang="tr-TR" sz="2600" dirty="0">
                <a:effectLst/>
                <a:latin typeface="Calibri" panose="020F0502020204030204" pitchFamily="34" charset="0"/>
                <a:ea typeface="Calibri" panose="020F0502020204030204" pitchFamily="34" charset="0"/>
                <a:cs typeface="Times New Roman" panose="02020603050405020304" pitchFamily="18" charset="0"/>
              </a:rPr>
              <a:t> gelişiminde önemli bir rol oynayabilir.</a:t>
            </a:r>
          </a:p>
          <a:p>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1000" dirty="0"/>
              <a:t> </a:t>
            </a:r>
            <a:r>
              <a:rPr lang="en-US" sz="1000" dirty="0"/>
              <a:t>Islam, S.S., 2018. Autism: an unsolved mystery?. </a:t>
            </a:r>
            <a:endParaRPr lang="tr-TR" sz="1000" dirty="0">
              <a:latin typeface="Calibri" panose="020F0502020204030204" pitchFamily="34" charset="0"/>
              <a:cs typeface="Times New Roman" panose="02020603050405020304" pitchFamily="18" charset="0"/>
            </a:endParaRPr>
          </a:p>
          <a:p>
            <a:pPr marL="0" indent="0">
              <a:buNone/>
            </a:pPr>
            <a:r>
              <a:rPr lang="tr-TR" sz="1000" dirty="0"/>
              <a:t> </a:t>
            </a:r>
            <a:r>
              <a:rPr lang="tr-TR" sz="1000" dirty="0" err="1"/>
              <a:t>Fujiwara</a:t>
            </a:r>
            <a:r>
              <a:rPr lang="tr-TR" sz="1000" dirty="0"/>
              <a:t>, T., </a:t>
            </a:r>
            <a:r>
              <a:rPr lang="tr-TR" sz="1000" dirty="0" err="1"/>
              <a:t>Morisaki</a:t>
            </a:r>
            <a:r>
              <a:rPr lang="tr-TR" sz="1000" dirty="0"/>
              <a:t>, N., Honda, Y., </a:t>
            </a:r>
            <a:r>
              <a:rPr lang="tr-TR" sz="1000" dirty="0" err="1"/>
              <a:t>Sampei</a:t>
            </a:r>
            <a:r>
              <a:rPr lang="tr-TR" sz="1000" dirty="0"/>
              <a:t>, M., </a:t>
            </a:r>
            <a:r>
              <a:rPr lang="tr-TR" sz="1000" dirty="0" err="1"/>
              <a:t>Tani</a:t>
            </a:r>
            <a:r>
              <a:rPr lang="tr-TR" sz="1000" dirty="0"/>
              <a:t>, Y., 2016. </a:t>
            </a:r>
            <a:r>
              <a:rPr lang="tr-TR" sz="1000" dirty="0" err="1"/>
              <a:t>Chemicals</a:t>
            </a:r>
            <a:r>
              <a:rPr lang="tr-TR" sz="1000" dirty="0"/>
              <a:t>, </a:t>
            </a:r>
            <a:r>
              <a:rPr lang="tr-TR" sz="1000" dirty="0" err="1"/>
              <a:t>nutrition</a:t>
            </a:r>
            <a:r>
              <a:rPr lang="tr-TR" sz="1000" dirty="0"/>
              <a:t>, </a:t>
            </a:r>
            <a:r>
              <a:rPr lang="tr-TR" sz="1000" dirty="0" err="1"/>
              <a:t>and</a:t>
            </a:r>
            <a:r>
              <a:rPr lang="tr-TR" sz="1000" dirty="0"/>
              <a:t> </a:t>
            </a:r>
            <a:r>
              <a:rPr lang="tr-TR" sz="1000" dirty="0" err="1"/>
              <a:t>autism</a:t>
            </a:r>
            <a:r>
              <a:rPr lang="tr-TR" sz="1000" dirty="0"/>
              <a:t> </a:t>
            </a:r>
            <a:r>
              <a:rPr lang="tr-TR" sz="1000" dirty="0" err="1"/>
              <a:t>spectrum</a:t>
            </a:r>
            <a:r>
              <a:rPr lang="tr-TR" sz="1000" dirty="0"/>
              <a:t> </a:t>
            </a:r>
            <a:r>
              <a:rPr lang="tr-TR" sz="1000" dirty="0" err="1"/>
              <a:t>disorder</a:t>
            </a:r>
            <a:r>
              <a:rPr lang="tr-TR" sz="1000" dirty="0"/>
              <a:t>: a mini-</a:t>
            </a:r>
            <a:r>
              <a:rPr lang="tr-TR" sz="1000" dirty="0" err="1"/>
              <a:t>review</a:t>
            </a:r>
            <a:r>
              <a:rPr lang="tr-TR" sz="1000" dirty="0"/>
              <a:t>. Front. </a:t>
            </a:r>
            <a:r>
              <a:rPr lang="tr-TR" sz="1000" dirty="0" err="1"/>
              <a:t>Neurosci</a:t>
            </a:r>
            <a:r>
              <a:rPr lang="tr-TR" sz="1000" dirty="0"/>
              <a:t>. 10, 174. </a:t>
            </a:r>
          </a:p>
          <a:p>
            <a:pPr marL="0" indent="0">
              <a:buNone/>
            </a:pPr>
            <a:r>
              <a:rPr lang="tr-TR" sz="1000" dirty="0"/>
              <a:t> </a:t>
            </a:r>
            <a:r>
              <a:rPr lang="tr-TR" sz="1000" dirty="0" err="1"/>
              <a:t>Ornoy</a:t>
            </a:r>
            <a:r>
              <a:rPr lang="tr-TR" sz="1000" dirty="0"/>
              <a:t>, A., </a:t>
            </a:r>
            <a:r>
              <a:rPr lang="tr-TR" sz="1000" dirty="0" err="1"/>
              <a:t>Weinstein-Fudim</a:t>
            </a:r>
            <a:r>
              <a:rPr lang="tr-TR" sz="1000" dirty="0"/>
              <a:t>, L., </a:t>
            </a:r>
            <a:r>
              <a:rPr lang="tr-TR" sz="1000" dirty="0" err="1"/>
              <a:t>Ergaz</a:t>
            </a:r>
            <a:r>
              <a:rPr lang="tr-TR" sz="1000" dirty="0"/>
              <a:t>, Z., 2015. Prenatal </a:t>
            </a:r>
            <a:r>
              <a:rPr lang="tr-TR" sz="1000" dirty="0" err="1"/>
              <a:t>factors</a:t>
            </a:r>
            <a:r>
              <a:rPr lang="tr-TR" sz="1000" dirty="0"/>
              <a:t> </a:t>
            </a:r>
            <a:r>
              <a:rPr lang="tr-TR" sz="1000" dirty="0" err="1"/>
              <a:t>associated</a:t>
            </a:r>
            <a:r>
              <a:rPr lang="tr-TR" sz="1000" dirty="0"/>
              <a:t> </a:t>
            </a:r>
            <a:r>
              <a:rPr lang="tr-TR" sz="1000" dirty="0" err="1"/>
              <a:t>with</a:t>
            </a:r>
            <a:r>
              <a:rPr lang="tr-TR" sz="1000" dirty="0"/>
              <a:t> </a:t>
            </a:r>
            <a:r>
              <a:rPr lang="tr-TR" sz="1000" dirty="0" err="1"/>
              <a:t>autism</a:t>
            </a:r>
            <a:r>
              <a:rPr lang="tr-TR" sz="1000" dirty="0"/>
              <a:t> </a:t>
            </a:r>
            <a:r>
              <a:rPr lang="tr-TR" sz="1000" dirty="0" err="1"/>
              <a:t>spectrum</a:t>
            </a:r>
            <a:r>
              <a:rPr lang="tr-TR" sz="1000" dirty="0"/>
              <a:t> </a:t>
            </a:r>
            <a:r>
              <a:rPr lang="tr-TR" sz="1000" dirty="0" err="1"/>
              <a:t>disorder</a:t>
            </a:r>
            <a:r>
              <a:rPr lang="tr-TR" sz="1000" dirty="0"/>
              <a:t> (ASD). </a:t>
            </a:r>
            <a:r>
              <a:rPr lang="tr-TR" sz="1000" dirty="0" err="1"/>
              <a:t>Reprod</a:t>
            </a:r>
            <a:r>
              <a:rPr lang="tr-TR" sz="1000" dirty="0"/>
              <a:t>. </a:t>
            </a:r>
            <a:r>
              <a:rPr lang="tr-TR" sz="1000" dirty="0" err="1"/>
              <a:t>Toxicol</a:t>
            </a:r>
            <a:r>
              <a:rPr lang="tr-TR" sz="1000" dirty="0"/>
              <a:t>. (</a:t>
            </a:r>
            <a:r>
              <a:rPr lang="tr-TR" sz="1000" dirty="0" err="1"/>
              <a:t>Elmsford</a:t>
            </a:r>
            <a:r>
              <a:rPr lang="tr-TR" sz="1000" dirty="0"/>
              <a:t>, N.Y.) 56, 155–169</a:t>
            </a:r>
            <a:endParaRPr lang="tr-TR"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181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normAutofit/>
          </a:bodyPr>
          <a:lstStyle/>
          <a:p>
            <a:r>
              <a:rPr lang="tr-TR" sz="2400" dirty="0">
                <a:ea typeface="Calibri" panose="020F0502020204030204" pitchFamily="34" charset="0"/>
                <a:cs typeface="Times New Roman" panose="02020603050405020304" pitchFamily="18" charset="0"/>
              </a:rPr>
              <a:t>OSB</a:t>
            </a:r>
            <a:r>
              <a:rPr lang="tr-TR" sz="2400" dirty="0">
                <a:effectLst/>
                <a:ea typeface="Calibri" panose="020F0502020204030204" pitchFamily="34" charset="0"/>
                <a:cs typeface="Times New Roman" panose="02020603050405020304" pitchFamily="18" charset="0"/>
              </a:rPr>
              <a:t> ve </a:t>
            </a:r>
            <a:r>
              <a:rPr lang="tr-TR" sz="2400" dirty="0" err="1">
                <a:effectLst/>
                <a:ea typeface="Calibri" panose="020F0502020204030204" pitchFamily="34" charset="0"/>
                <a:cs typeface="Times New Roman" panose="02020603050405020304" pitchFamily="18" charset="0"/>
              </a:rPr>
              <a:t>toksik</a:t>
            </a:r>
            <a:r>
              <a:rPr lang="tr-TR" sz="2400" dirty="0">
                <a:effectLst/>
                <a:ea typeface="Calibri" panose="020F0502020204030204" pitchFamily="34" charset="0"/>
                <a:cs typeface="Times New Roman" panose="02020603050405020304" pitchFamily="18" charset="0"/>
              </a:rPr>
              <a:t> metaller arasındaki bağlantı şunları içerir; Antioksidan sistemin bozulmuş fonksiyonu, azaltılmış </a:t>
            </a:r>
            <a:r>
              <a:rPr lang="tr-TR" sz="2400" dirty="0" err="1">
                <a:effectLst/>
                <a:ea typeface="Calibri" panose="020F0502020204030204" pitchFamily="34" charset="0"/>
                <a:cs typeface="Times New Roman" panose="02020603050405020304" pitchFamily="18" charset="0"/>
              </a:rPr>
              <a:t>tiyol</a:t>
            </a:r>
            <a:r>
              <a:rPr lang="tr-TR" sz="2400" dirty="0">
                <a:effectLst/>
                <a:ea typeface="Calibri" panose="020F0502020204030204" pitchFamily="34" charset="0"/>
                <a:cs typeface="Times New Roman" panose="02020603050405020304" pitchFamily="18" charset="0"/>
              </a:rPr>
              <a:t> depolaması ve bozulmuş ağır metal atılımı, hep birlikte reaktif oksijen türlerinin (ROS) oluşumuna neden olur. </a:t>
            </a:r>
          </a:p>
          <a:p>
            <a:r>
              <a:rPr lang="tr-TR" sz="2400" dirty="0">
                <a:effectLst/>
                <a:ea typeface="Calibri" panose="020F0502020204030204" pitchFamily="34" charset="0"/>
                <a:cs typeface="Times New Roman" panose="02020603050405020304" pitchFamily="18" charset="0"/>
              </a:rPr>
              <a:t>ROS, OSB gibi </a:t>
            </a:r>
            <a:r>
              <a:rPr lang="tr-TR" sz="2400" dirty="0">
                <a:solidFill>
                  <a:srgbClr val="2E2E2E"/>
                </a:solidFill>
                <a:effectLst/>
                <a:ea typeface="Calibri" panose="020F0502020204030204" pitchFamily="34" charset="0"/>
                <a:cs typeface="Times New Roman" panose="02020603050405020304" pitchFamily="18" charset="0"/>
              </a:rPr>
              <a:t>nörolojik bozuklukların</a:t>
            </a:r>
            <a:r>
              <a:rPr lang="tr-TR" sz="2400" dirty="0">
                <a:effectLst/>
                <a:ea typeface="Calibri" panose="020F0502020204030204" pitchFamily="34" charset="0"/>
                <a:cs typeface="Times New Roman" panose="02020603050405020304" pitchFamily="18" charset="0"/>
              </a:rPr>
              <a:t> başlangıcında ve ilerlemesinde rol oynayan önemli bir belirleyici faktör olarak vurgulanmıştır.</a:t>
            </a:r>
          </a:p>
          <a:p>
            <a:endParaRPr lang="tr-TR" sz="2400" dirty="0">
              <a:cs typeface="Times New Roman" panose="02020603050405020304" pitchFamily="18" charset="0"/>
            </a:endParaRPr>
          </a:p>
          <a:p>
            <a:endParaRPr lang="tr-TR" sz="2400" dirty="0">
              <a:cs typeface="Times New Roman" panose="02020603050405020304" pitchFamily="18" charset="0"/>
            </a:endParaRPr>
          </a:p>
          <a:p>
            <a:endParaRPr lang="tr-TR" sz="2400" dirty="0">
              <a:cs typeface="Times New Roman" panose="02020603050405020304" pitchFamily="18" charset="0"/>
            </a:endParaRPr>
          </a:p>
          <a:p>
            <a:endParaRPr lang="tr-TR" sz="900" dirty="0">
              <a:cs typeface="Times New Roman" panose="02020603050405020304" pitchFamily="18" charset="0"/>
            </a:endParaRPr>
          </a:p>
          <a:p>
            <a:pPr marL="0" indent="0">
              <a:buNone/>
            </a:pPr>
            <a:r>
              <a:rPr lang="tr-TR" sz="900" dirty="0"/>
              <a:t> James, </a:t>
            </a:r>
            <a:r>
              <a:rPr lang="tr-TR" sz="900" dirty="0" err="1"/>
              <a:t>Stevenson</a:t>
            </a:r>
            <a:r>
              <a:rPr lang="tr-TR" sz="900" dirty="0"/>
              <a:t>, S.W., </a:t>
            </a:r>
            <a:r>
              <a:rPr lang="tr-TR" sz="900" dirty="0" err="1"/>
              <a:t>Silove</a:t>
            </a:r>
            <a:r>
              <a:rPr lang="tr-TR" sz="900" dirty="0"/>
              <a:t>, N., Williams, K., 2015. </a:t>
            </a:r>
            <a:r>
              <a:rPr lang="tr-TR" sz="900" dirty="0" err="1"/>
              <a:t>Chelation</a:t>
            </a:r>
            <a:r>
              <a:rPr lang="tr-TR" sz="900" dirty="0"/>
              <a:t> </a:t>
            </a:r>
            <a:r>
              <a:rPr lang="tr-TR" sz="900" dirty="0" err="1"/>
              <a:t>for</a:t>
            </a:r>
            <a:r>
              <a:rPr lang="tr-TR" sz="900" dirty="0"/>
              <a:t> </a:t>
            </a:r>
            <a:r>
              <a:rPr lang="tr-TR" sz="900" dirty="0" err="1"/>
              <a:t>autism</a:t>
            </a:r>
            <a:r>
              <a:rPr lang="tr-TR" sz="900" dirty="0"/>
              <a:t> </a:t>
            </a:r>
            <a:r>
              <a:rPr lang="tr-TR" sz="900" dirty="0" err="1"/>
              <a:t>spectrum</a:t>
            </a:r>
            <a:r>
              <a:rPr lang="tr-TR" sz="900" dirty="0"/>
              <a:t> </a:t>
            </a:r>
            <a:r>
              <a:rPr lang="tr-TR" sz="900" dirty="0" err="1"/>
              <a:t>disorder</a:t>
            </a:r>
            <a:r>
              <a:rPr lang="tr-TR" sz="900" dirty="0"/>
              <a:t> (ASD). </a:t>
            </a:r>
            <a:r>
              <a:rPr lang="tr-TR" sz="900" dirty="0" err="1"/>
              <a:t>Cochrane</a:t>
            </a:r>
            <a:r>
              <a:rPr lang="tr-TR" sz="900" dirty="0"/>
              <a:t> Database </a:t>
            </a:r>
            <a:r>
              <a:rPr lang="tr-TR" sz="900" dirty="0" err="1"/>
              <a:t>Syst</a:t>
            </a:r>
            <a:r>
              <a:rPr lang="tr-TR" sz="900" dirty="0"/>
              <a:t>. </a:t>
            </a:r>
            <a:r>
              <a:rPr lang="tr-TR" sz="900" dirty="0" err="1"/>
              <a:t>Rev</a:t>
            </a:r>
            <a:r>
              <a:rPr lang="tr-TR" sz="900" dirty="0"/>
              <a:t>, Cd010766. </a:t>
            </a:r>
            <a:endParaRPr lang="tr-TR" sz="900" dirty="0">
              <a:cs typeface="Times New Roman" panose="02020603050405020304" pitchFamily="18" charset="0"/>
            </a:endParaRPr>
          </a:p>
          <a:p>
            <a:pPr marL="0" indent="0">
              <a:buNone/>
            </a:pPr>
            <a:r>
              <a:rPr lang="tr-TR" sz="900" dirty="0"/>
              <a:t> </a:t>
            </a:r>
            <a:r>
              <a:rPr lang="tr-TR" sz="900" dirty="0" err="1"/>
              <a:t>Melnyk</a:t>
            </a:r>
            <a:r>
              <a:rPr lang="tr-TR" sz="900" dirty="0"/>
              <a:t>, S., </a:t>
            </a:r>
            <a:r>
              <a:rPr lang="tr-TR" sz="900" dirty="0" err="1"/>
              <a:t>Fuchs</a:t>
            </a:r>
            <a:r>
              <a:rPr lang="tr-TR" sz="900" dirty="0"/>
              <a:t>, G.J., </a:t>
            </a:r>
            <a:r>
              <a:rPr lang="tr-TR" sz="900" dirty="0" err="1"/>
              <a:t>Schulz</a:t>
            </a:r>
            <a:r>
              <a:rPr lang="tr-TR" sz="900" dirty="0"/>
              <a:t>, E., Lopez, M., </a:t>
            </a:r>
            <a:r>
              <a:rPr lang="tr-TR" sz="900" dirty="0" err="1"/>
              <a:t>Kahler</a:t>
            </a:r>
            <a:r>
              <a:rPr lang="tr-TR" sz="900" dirty="0"/>
              <a:t>, S.G., </a:t>
            </a:r>
            <a:r>
              <a:rPr lang="tr-TR" sz="900" dirty="0" err="1"/>
              <a:t>Fussell</a:t>
            </a:r>
            <a:r>
              <a:rPr lang="tr-TR" sz="900" dirty="0"/>
              <a:t>, J.J., </a:t>
            </a:r>
            <a:r>
              <a:rPr lang="tr-TR" sz="900" dirty="0" err="1"/>
              <a:t>Bellando</a:t>
            </a:r>
            <a:r>
              <a:rPr lang="tr-TR" sz="900" dirty="0"/>
              <a:t>, J., </a:t>
            </a:r>
            <a:r>
              <a:rPr lang="tr-TR" sz="900" dirty="0" err="1"/>
              <a:t>Pavliv</a:t>
            </a:r>
            <a:r>
              <a:rPr lang="tr-TR" sz="900" dirty="0"/>
              <a:t>, O., </a:t>
            </a:r>
            <a:r>
              <a:rPr lang="tr-TR" sz="900" dirty="0" err="1"/>
              <a:t>Rose</a:t>
            </a:r>
            <a:r>
              <a:rPr lang="tr-TR" sz="900" dirty="0"/>
              <a:t>, S., </a:t>
            </a:r>
            <a:r>
              <a:rPr lang="tr-TR" sz="900" dirty="0" err="1"/>
              <a:t>Seidel</a:t>
            </a:r>
            <a:r>
              <a:rPr lang="tr-TR" sz="900" dirty="0"/>
              <a:t>, L., 2012. </a:t>
            </a:r>
            <a:r>
              <a:rPr lang="tr-TR" sz="900" dirty="0" err="1"/>
              <a:t>Metabolic</a:t>
            </a:r>
            <a:r>
              <a:rPr lang="tr-TR" sz="900" dirty="0"/>
              <a:t> </a:t>
            </a:r>
            <a:r>
              <a:rPr lang="tr-TR" sz="900" dirty="0" err="1"/>
              <a:t>imbalance</a:t>
            </a:r>
            <a:r>
              <a:rPr lang="tr-TR" sz="900" dirty="0"/>
              <a:t> </a:t>
            </a:r>
            <a:r>
              <a:rPr lang="tr-TR" sz="900" dirty="0" err="1"/>
              <a:t>associated</a:t>
            </a:r>
            <a:r>
              <a:rPr lang="tr-TR" sz="900" dirty="0"/>
              <a:t> </a:t>
            </a:r>
            <a:r>
              <a:rPr lang="tr-TR" sz="900" dirty="0" err="1"/>
              <a:t>with</a:t>
            </a:r>
            <a:r>
              <a:rPr lang="tr-TR" sz="900" dirty="0"/>
              <a:t> </a:t>
            </a:r>
            <a:r>
              <a:rPr lang="tr-TR" sz="900" dirty="0" err="1"/>
              <a:t>methylation</a:t>
            </a:r>
            <a:r>
              <a:rPr lang="tr-TR" sz="900" dirty="0"/>
              <a:t> </a:t>
            </a:r>
            <a:r>
              <a:rPr lang="tr-TR" sz="900" dirty="0" err="1"/>
              <a:t>dysregulation</a:t>
            </a:r>
            <a:r>
              <a:rPr lang="tr-TR" sz="900" dirty="0"/>
              <a:t> </a:t>
            </a:r>
            <a:r>
              <a:rPr lang="tr-TR" sz="900" dirty="0" err="1"/>
              <a:t>and</a:t>
            </a:r>
            <a:r>
              <a:rPr lang="tr-TR" sz="900" dirty="0"/>
              <a:t> </a:t>
            </a:r>
            <a:r>
              <a:rPr lang="tr-TR" sz="900" dirty="0" err="1"/>
              <a:t>oxidative</a:t>
            </a:r>
            <a:r>
              <a:rPr lang="tr-TR" sz="900" dirty="0"/>
              <a:t> </a:t>
            </a:r>
            <a:r>
              <a:rPr lang="tr-TR" sz="900" dirty="0" err="1"/>
              <a:t>damage</a:t>
            </a:r>
            <a:r>
              <a:rPr lang="tr-TR" sz="900" dirty="0"/>
              <a:t> in </a:t>
            </a:r>
            <a:r>
              <a:rPr lang="tr-TR" sz="900" dirty="0" err="1"/>
              <a:t>children</a:t>
            </a:r>
            <a:r>
              <a:rPr lang="tr-TR" sz="900" dirty="0"/>
              <a:t> </a:t>
            </a:r>
            <a:r>
              <a:rPr lang="tr-TR" sz="900" dirty="0" err="1"/>
              <a:t>with</a:t>
            </a:r>
            <a:r>
              <a:rPr lang="tr-TR" sz="900" dirty="0"/>
              <a:t> </a:t>
            </a:r>
            <a:r>
              <a:rPr lang="tr-TR" sz="900" dirty="0" err="1"/>
              <a:t>autism</a:t>
            </a:r>
            <a:r>
              <a:rPr lang="tr-TR" sz="900" dirty="0"/>
              <a:t>. J. </a:t>
            </a:r>
            <a:r>
              <a:rPr lang="tr-TR" sz="900" dirty="0" err="1"/>
              <a:t>Autism</a:t>
            </a:r>
            <a:r>
              <a:rPr lang="tr-TR" sz="900" dirty="0"/>
              <a:t> Dev. </a:t>
            </a:r>
            <a:r>
              <a:rPr lang="tr-TR" sz="900" dirty="0" err="1"/>
              <a:t>Disord</a:t>
            </a:r>
            <a:r>
              <a:rPr lang="tr-TR" sz="900" dirty="0"/>
              <a:t>. 42, 367–377.</a:t>
            </a:r>
          </a:p>
        </p:txBody>
      </p:sp>
    </p:spTree>
    <p:extLst>
      <p:ext uri="{BB962C8B-B14F-4D97-AF65-F5344CB8AC3E}">
        <p14:creationId xmlns:p14="http://schemas.microsoft.com/office/powerpoint/2010/main" val="556778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normAutofit/>
          </a:bodyPr>
          <a:lstStyle/>
          <a:p>
            <a:r>
              <a:rPr lang="tr-TR" sz="2400" dirty="0">
                <a:effectLst/>
                <a:ea typeface="Calibri" panose="020F0502020204030204" pitchFamily="34" charset="0"/>
                <a:cs typeface="Times New Roman" panose="02020603050405020304" pitchFamily="18" charset="0"/>
              </a:rPr>
              <a:t>Bu çalışmada farklı vücut örneklerinde ağır metal seviyeleri ölçülmüştür. </a:t>
            </a:r>
          </a:p>
          <a:p>
            <a:r>
              <a:rPr lang="tr-TR" sz="2400" dirty="0" err="1">
                <a:effectLst/>
                <a:ea typeface="Calibri" panose="020F0502020204030204" pitchFamily="34" charset="0"/>
                <a:cs typeface="Times New Roman" panose="02020603050405020304" pitchFamily="18" charset="0"/>
              </a:rPr>
              <a:t>Blaurock</a:t>
            </a:r>
            <a:r>
              <a:rPr lang="tr-TR" sz="2400" dirty="0">
                <a:effectLst/>
                <a:ea typeface="Calibri" panose="020F0502020204030204" pitchFamily="34" charset="0"/>
                <a:cs typeface="Times New Roman" panose="02020603050405020304" pitchFamily="18" charset="0"/>
              </a:rPr>
              <a:t> ve ark. saç ve idrardaki ağır metal seviyelerinin birbirini tamamladığını vurguladı. </a:t>
            </a:r>
          </a:p>
          <a:p>
            <a:r>
              <a:rPr lang="tr-TR" sz="2400" dirty="0">
                <a:effectLst/>
                <a:ea typeface="Calibri" panose="020F0502020204030204" pitchFamily="34" charset="0"/>
                <a:cs typeface="Times New Roman" panose="02020603050405020304" pitchFamily="18" charset="0"/>
              </a:rPr>
              <a:t>Saç örnekleri, geçmişte </a:t>
            </a:r>
            <a:r>
              <a:rPr lang="tr-TR" sz="2400" dirty="0" err="1">
                <a:effectLst/>
                <a:ea typeface="Calibri" panose="020F0502020204030204" pitchFamily="34" charset="0"/>
                <a:cs typeface="Times New Roman" panose="02020603050405020304" pitchFamily="18" charset="0"/>
              </a:rPr>
              <a:t>toksik</a:t>
            </a:r>
            <a:r>
              <a:rPr lang="tr-TR" sz="2400" dirty="0">
                <a:effectLst/>
                <a:ea typeface="Calibri" panose="020F0502020204030204" pitchFamily="34" charset="0"/>
                <a:cs typeface="Times New Roman" panose="02020603050405020304" pitchFamily="18" charset="0"/>
              </a:rPr>
              <a:t> metallere maruz kalma hakkında bilgi verirken idrar analizi: </a:t>
            </a:r>
            <a:r>
              <a:rPr lang="tr-TR" sz="2400" dirty="0">
                <a:ea typeface="Calibri" panose="020F0502020204030204" pitchFamily="34" charset="0"/>
                <a:cs typeface="Times New Roman" panose="02020603050405020304" pitchFamily="18" charset="0"/>
              </a:rPr>
              <a:t>o andaki</a:t>
            </a:r>
            <a:r>
              <a:rPr lang="tr-TR" sz="2400" dirty="0">
                <a:effectLst/>
                <a:ea typeface="Calibri" panose="020F0502020204030204" pitchFamily="34" charset="0"/>
                <a:cs typeface="Times New Roman" panose="02020603050405020304" pitchFamily="18" charset="0"/>
              </a:rPr>
              <a:t> maruz kalmayı </a:t>
            </a:r>
            <a:r>
              <a:rPr lang="tr-TR" sz="2400" dirty="0">
                <a:ea typeface="Calibri" panose="020F0502020204030204" pitchFamily="34" charset="0"/>
                <a:cs typeface="Times New Roman" panose="02020603050405020304" pitchFamily="18" charset="0"/>
              </a:rPr>
              <a:t>gösterir.</a:t>
            </a:r>
          </a:p>
          <a:p>
            <a:endParaRPr lang="tr-TR" sz="2400" dirty="0">
              <a:effectLst/>
              <a:ea typeface="Calibri" panose="020F0502020204030204" pitchFamily="34" charset="0"/>
              <a:cs typeface="Times New Roman" panose="02020603050405020304" pitchFamily="18" charset="0"/>
            </a:endParaRPr>
          </a:p>
          <a:p>
            <a:endParaRPr lang="tr-TR" sz="2400" dirty="0">
              <a:ea typeface="Calibri" panose="020F0502020204030204" pitchFamily="34" charset="0"/>
              <a:cs typeface="Times New Roman" panose="02020603050405020304" pitchFamily="18" charset="0"/>
            </a:endParaRPr>
          </a:p>
          <a:p>
            <a:endParaRPr lang="tr-TR" sz="2400" dirty="0">
              <a:effectLst/>
              <a:ea typeface="Calibri" panose="020F0502020204030204" pitchFamily="34" charset="0"/>
              <a:cs typeface="Times New Roman" panose="02020603050405020304" pitchFamily="18" charset="0"/>
            </a:endParaRPr>
          </a:p>
          <a:p>
            <a:pPr marL="0" indent="0">
              <a:buNone/>
            </a:pPr>
            <a:r>
              <a:rPr lang="tr-TR" sz="900" dirty="0"/>
              <a:t> </a:t>
            </a:r>
            <a:r>
              <a:rPr lang="en-US" sz="900" dirty="0" err="1"/>
              <a:t>Blaurock</a:t>
            </a:r>
            <a:r>
              <a:rPr lang="en-US" sz="900" dirty="0"/>
              <a:t>-Busch, E., Amin, O.R., Rabah, T., 2011. Heavy metals and trace elements in hair and urine of a sample of Arab children with autistic spectrum disorder. </a:t>
            </a:r>
            <a:r>
              <a:rPr lang="en-US" sz="900" dirty="0" err="1"/>
              <a:t>Maedica</a:t>
            </a:r>
            <a:r>
              <a:rPr lang="en-US" sz="900" dirty="0"/>
              <a:t> 6, 247–257. </a:t>
            </a:r>
            <a:endParaRPr lang="tr-TR" sz="900" dirty="0">
              <a:cs typeface="Times New Roman" panose="02020603050405020304" pitchFamily="18" charset="0"/>
            </a:endParaRPr>
          </a:p>
          <a:p>
            <a:pPr marL="0" indent="0">
              <a:buNone/>
            </a:pPr>
            <a:r>
              <a:rPr lang="tr-TR" sz="900" dirty="0"/>
              <a:t> </a:t>
            </a:r>
            <a:r>
              <a:rPr lang="en-US" sz="900" dirty="0" err="1"/>
              <a:t>Grundler</a:t>
            </a:r>
            <a:r>
              <a:rPr lang="en-US" sz="900" dirty="0"/>
              <a:t>, F., </a:t>
            </a:r>
            <a:r>
              <a:rPr lang="en-US" sz="900" dirty="0" err="1"/>
              <a:t>S´eralini</a:t>
            </a:r>
            <a:r>
              <a:rPr lang="en-US" sz="900" dirty="0"/>
              <a:t>, G.-E., </a:t>
            </a:r>
            <a:r>
              <a:rPr lang="en-US" sz="900" dirty="0" err="1"/>
              <a:t>Mesnage</a:t>
            </a:r>
            <a:r>
              <a:rPr lang="en-US" sz="900" dirty="0"/>
              <a:t>, R., </a:t>
            </a:r>
            <a:r>
              <a:rPr lang="en-US" sz="900" dirty="0" err="1"/>
              <a:t>Peynet</a:t>
            </a:r>
            <a:r>
              <a:rPr lang="en-US" sz="900" dirty="0"/>
              <a:t>, V., </a:t>
            </a:r>
            <a:r>
              <a:rPr lang="en-US" sz="900" dirty="0" err="1"/>
              <a:t>Wilhelmi</a:t>
            </a:r>
            <a:r>
              <a:rPr lang="en-US" sz="900" dirty="0"/>
              <a:t> de Toledo, F., 2021. Excretion of heavy metals and glyphosate in urine and hair before and after </a:t>
            </a:r>
            <a:r>
              <a:rPr lang="en-US" sz="900" dirty="0" err="1"/>
              <a:t>longterm</a:t>
            </a:r>
            <a:r>
              <a:rPr lang="en-US" sz="900" dirty="0"/>
              <a:t> fasting in hum</a:t>
            </a:r>
            <a:endParaRPr lang="tr-TR" sz="9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1783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5B6721-C580-4F2B-9C80-EF02679CC810}"/>
              </a:ext>
            </a:extLst>
          </p:cNvPr>
          <p:cNvSpPr>
            <a:spLocks noGrp="1"/>
          </p:cNvSpPr>
          <p:nvPr>
            <p:ph type="title"/>
          </p:nvPr>
        </p:nvSpPr>
        <p:spPr/>
        <p:txBody>
          <a:bodyPr/>
          <a:lstStyle/>
          <a:p>
            <a:r>
              <a:rPr lang="tr-TR" b="1" dirty="0"/>
              <a:t>GİRİŞ</a:t>
            </a:r>
            <a:endParaRPr lang="tr-TR" dirty="0"/>
          </a:p>
        </p:txBody>
      </p:sp>
      <p:sp>
        <p:nvSpPr>
          <p:cNvPr id="3" name="İçerik Yer Tutucusu 2">
            <a:extLst>
              <a:ext uri="{FF2B5EF4-FFF2-40B4-BE49-F238E27FC236}">
                <a16:creationId xmlns:a16="http://schemas.microsoft.com/office/drawing/2014/main" id="{6BB061EC-9FD0-460A-BFBD-39F6D7A0EF77}"/>
              </a:ext>
            </a:extLst>
          </p:cNvPr>
          <p:cNvSpPr>
            <a:spLocks noGrp="1"/>
          </p:cNvSpPr>
          <p:nvPr>
            <p:ph idx="1"/>
          </p:nvPr>
        </p:nvSpPr>
        <p:spPr/>
        <p:txBody>
          <a:bodyPr>
            <a:normAutofit/>
          </a:bodyPr>
          <a:lstStyle/>
          <a:p>
            <a:r>
              <a:rPr lang="tr-TR" sz="2400" dirty="0">
                <a:solidFill>
                  <a:srgbClr val="2E2E2E"/>
                </a:solidFill>
                <a:effectLst/>
                <a:ea typeface="Calibri" panose="020F0502020204030204" pitchFamily="34" charset="0"/>
                <a:cs typeface="Times New Roman" panose="02020603050405020304" pitchFamily="18" charset="0"/>
              </a:rPr>
              <a:t>Örneğin, kimyasal bulaşmış gıdaların tüketilmesi, benzin istasyonlarına yakın yerlerde ikamet edilmesi ve alüminyum pişirme kaplarının kullanılması, annenin toksine maruz kalması nedeniyle OSB ile ilişkilendirilmiştir. </a:t>
            </a:r>
          </a:p>
          <a:p>
            <a:r>
              <a:rPr lang="tr-TR" sz="2400" dirty="0">
                <a:solidFill>
                  <a:srgbClr val="2E2E2E"/>
                </a:solidFill>
                <a:effectLst/>
                <a:ea typeface="Calibri" panose="020F0502020204030204" pitchFamily="34" charset="0"/>
                <a:cs typeface="Times New Roman" panose="02020603050405020304" pitchFamily="18" charset="0"/>
              </a:rPr>
              <a:t>Sanayileşme ve </a:t>
            </a:r>
            <a:r>
              <a:rPr lang="tr-TR" sz="2400" dirty="0" err="1">
                <a:solidFill>
                  <a:srgbClr val="2E2E2E"/>
                </a:solidFill>
                <a:effectLst/>
                <a:ea typeface="Calibri" panose="020F0502020204030204" pitchFamily="34" charset="0"/>
                <a:cs typeface="Times New Roman" panose="02020603050405020304" pitchFamily="18" charset="0"/>
              </a:rPr>
              <a:t>antropojenik</a:t>
            </a:r>
            <a:r>
              <a:rPr lang="tr-TR" sz="2400" dirty="0">
                <a:solidFill>
                  <a:srgbClr val="2E2E2E"/>
                </a:solidFill>
                <a:effectLst/>
                <a:ea typeface="Calibri" panose="020F0502020204030204" pitchFamily="34" charset="0"/>
                <a:cs typeface="Times New Roman" panose="02020603050405020304" pitchFamily="18" charset="0"/>
              </a:rPr>
              <a:t> faaliyetlerden kaynaklanan hava kirliliği de artan OSB </a:t>
            </a:r>
            <a:r>
              <a:rPr lang="tr-TR" sz="2400" dirty="0" err="1">
                <a:solidFill>
                  <a:srgbClr val="2E2E2E"/>
                </a:solidFill>
                <a:effectLst/>
                <a:ea typeface="Calibri" panose="020F0502020204030204" pitchFamily="34" charset="0"/>
                <a:cs typeface="Times New Roman" panose="02020603050405020304" pitchFamily="18" charset="0"/>
              </a:rPr>
              <a:t>insidansı</a:t>
            </a:r>
            <a:r>
              <a:rPr lang="tr-TR" sz="2400" dirty="0">
                <a:solidFill>
                  <a:srgbClr val="2E2E2E"/>
                </a:solidFill>
                <a:effectLst/>
                <a:ea typeface="Calibri" panose="020F0502020204030204" pitchFamily="34" charset="0"/>
                <a:cs typeface="Times New Roman" panose="02020603050405020304" pitchFamily="18" charset="0"/>
              </a:rPr>
              <a:t> ile ilişkilendirilmiştir.</a:t>
            </a:r>
          </a:p>
          <a:p>
            <a:endParaRPr lang="tr-TR" sz="2400" dirty="0">
              <a:solidFill>
                <a:srgbClr val="2E2E2E"/>
              </a:solidFill>
              <a:cs typeface="Times New Roman" panose="02020603050405020304" pitchFamily="18" charset="0"/>
            </a:endParaRPr>
          </a:p>
          <a:p>
            <a:endParaRPr lang="tr-TR" sz="2400" dirty="0">
              <a:solidFill>
                <a:srgbClr val="2E2E2E"/>
              </a:solidFill>
              <a:cs typeface="Times New Roman" panose="02020603050405020304" pitchFamily="18" charset="0"/>
            </a:endParaRPr>
          </a:p>
          <a:p>
            <a:endParaRPr lang="tr-TR" sz="2400" dirty="0">
              <a:solidFill>
                <a:srgbClr val="2E2E2E"/>
              </a:solidFill>
              <a:cs typeface="Times New Roman" panose="02020603050405020304" pitchFamily="18" charset="0"/>
            </a:endParaRPr>
          </a:p>
          <a:p>
            <a:pPr marL="0" indent="0">
              <a:buNone/>
            </a:pPr>
            <a:r>
              <a:rPr lang="tr-TR" sz="900" dirty="0"/>
              <a:t> </a:t>
            </a:r>
            <a:r>
              <a:rPr lang="tr-TR" sz="900" dirty="0" err="1"/>
              <a:t>Mohamed</a:t>
            </a:r>
            <a:r>
              <a:rPr lang="tr-TR" sz="900" dirty="0"/>
              <a:t>, F.E.B., </a:t>
            </a:r>
            <a:r>
              <a:rPr lang="tr-TR" sz="900" dirty="0" err="1"/>
              <a:t>Zaky</a:t>
            </a:r>
            <a:r>
              <a:rPr lang="tr-TR" sz="900" dirty="0"/>
              <a:t>, E.A., El-</a:t>
            </a:r>
            <a:r>
              <a:rPr lang="tr-TR" sz="900" dirty="0" err="1"/>
              <a:t>Sayed</a:t>
            </a:r>
            <a:r>
              <a:rPr lang="tr-TR" sz="900" dirty="0"/>
              <a:t>, A.B., </a:t>
            </a:r>
            <a:r>
              <a:rPr lang="tr-TR" sz="900" dirty="0" err="1"/>
              <a:t>Elhossieny</a:t>
            </a:r>
            <a:r>
              <a:rPr lang="tr-TR" sz="900" dirty="0"/>
              <a:t>, R.M., </a:t>
            </a:r>
            <a:r>
              <a:rPr lang="tr-TR" sz="900" dirty="0" err="1"/>
              <a:t>Zahra</a:t>
            </a:r>
            <a:r>
              <a:rPr lang="tr-TR" sz="900" dirty="0"/>
              <a:t>, S.S., Salah Eldin, W., </a:t>
            </a:r>
            <a:r>
              <a:rPr lang="tr-TR" sz="900" dirty="0" err="1"/>
              <a:t>Youssef</a:t>
            </a:r>
            <a:r>
              <a:rPr lang="tr-TR" sz="900" dirty="0"/>
              <a:t>, W.Y., </a:t>
            </a:r>
            <a:r>
              <a:rPr lang="tr-TR" sz="900" dirty="0" err="1"/>
              <a:t>Khaled</a:t>
            </a:r>
            <a:r>
              <a:rPr lang="tr-TR" sz="900" dirty="0"/>
              <a:t>, R.A., </a:t>
            </a:r>
            <a:r>
              <a:rPr lang="tr-TR" sz="900" dirty="0" err="1"/>
              <a:t>Youssef</a:t>
            </a:r>
            <a:r>
              <a:rPr lang="tr-TR" sz="900" dirty="0"/>
              <a:t>, A.M., 2015. </a:t>
            </a:r>
            <a:r>
              <a:rPr lang="tr-TR" sz="900" dirty="0" err="1"/>
              <a:t>Assessment</a:t>
            </a:r>
            <a:r>
              <a:rPr lang="tr-TR" sz="900" dirty="0"/>
              <a:t> of </a:t>
            </a:r>
            <a:r>
              <a:rPr lang="tr-TR" sz="900" dirty="0" err="1"/>
              <a:t>hair</a:t>
            </a:r>
            <a:r>
              <a:rPr lang="tr-TR" sz="900" dirty="0"/>
              <a:t> </a:t>
            </a:r>
            <a:r>
              <a:rPr lang="tr-TR" sz="900" dirty="0" err="1"/>
              <a:t>aluminum</a:t>
            </a:r>
            <a:r>
              <a:rPr lang="tr-TR" sz="900" dirty="0"/>
              <a:t>, </a:t>
            </a:r>
            <a:r>
              <a:rPr lang="tr-TR" sz="900" dirty="0" err="1"/>
              <a:t>lead</a:t>
            </a:r>
            <a:r>
              <a:rPr lang="tr-TR" sz="900" dirty="0"/>
              <a:t>, </a:t>
            </a:r>
            <a:r>
              <a:rPr lang="tr-TR" sz="900" dirty="0" err="1"/>
              <a:t>and</a:t>
            </a:r>
            <a:r>
              <a:rPr lang="tr-TR" sz="900" dirty="0"/>
              <a:t> </a:t>
            </a:r>
            <a:r>
              <a:rPr lang="tr-TR" sz="900" dirty="0" err="1"/>
              <a:t>mercury</a:t>
            </a:r>
            <a:r>
              <a:rPr lang="tr-TR" sz="900" dirty="0"/>
              <a:t> in a </a:t>
            </a:r>
            <a:r>
              <a:rPr lang="tr-TR" sz="900" dirty="0" err="1"/>
              <a:t>sample</a:t>
            </a:r>
            <a:r>
              <a:rPr lang="tr-TR" sz="900" dirty="0"/>
              <a:t> of </a:t>
            </a:r>
            <a:r>
              <a:rPr lang="tr-TR" sz="900" dirty="0" err="1"/>
              <a:t>autistic</a:t>
            </a:r>
            <a:r>
              <a:rPr lang="tr-TR" sz="900" dirty="0"/>
              <a:t> </a:t>
            </a:r>
            <a:r>
              <a:rPr lang="tr-TR" sz="900" dirty="0" err="1"/>
              <a:t>Egyptian</a:t>
            </a:r>
            <a:r>
              <a:rPr lang="tr-TR" sz="900" dirty="0"/>
              <a:t> </a:t>
            </a:r>
            <a:r>
              <a:rPr lang="tr-TR" sz="900" dirty="0" err="1"/>
              <a:t>children</a:t>
            </a:r>
            <a:r>
              <a:rPr lang="tr-TR" sz="900" dirty="0"/>
              <a:t>: </a:t>
            </a:r>
            <a:r>
              <a:rPr lang="tr-TR" sz="900" dirty="0" err="1"/>
              <a:t>environmental</a:t>
            </a:r>
            <a:r>
              <a:rPr lang="tr-TR" sz="900" dirty="0"/>
              <a:t> risk </a:t>
            </a:r>
            <a:r>
              <a:rPr lang="tr-TR" sz="900" dirty="0" err="1"/>
              <a:t>factors</a:t>
            </a:r>
            <a:r>
              <a:rPr lang="tr-TR" sz="900" dirty="0"/>
              <a:t> of </a:t>
            </a:r>
            <a:r>
              <a:rPr lang="tr-TR" sz="900" dirty="0" err="1"/>
              <a:t>heavy</a:t>
            </a:r>
            <a:r>
              <a:rPr lang="tr-TR" sz="900" dirty="0"/>
              <a:t> </a:t>
            </a:r>
            <a:r>
              <a:rPr lang="tr-TR" sz="900" dirty="0" err="1"/>
              <a:t>metals</a:t>
            </a:r>
            <a:r>
              <a:rPr lang="tr-TR" sz="900" dirty="0"/>
              <a:t> in </a:t>
            </a:r>
            <a:r>
              <a:rPr lang="tr-TR" sz="900" dirty="0" err="1"/>
              <a:t>autism</a:t>
            </a:r>
            <a:r>
              <a:rPr lang="tr-TR" sz="900" dirty="0"/>
              <a:t>. </a:t>
            </a:r>
            <a:r>
              <a:rPr lang="tr-TR" sz="900" dirty="0" err="1"/>
              <a:t>Behav</a:t>
            </a:r>
            <a:r>
              <a:rPr lang="tr-TR" sz="900" dirty="0"/>
              <a:t>. </a:t>
            </a:r>
            <a:r>
              <a:rPr lang="tr-TR" sz="900" dirty="0" err="1"/>
              <a:t>Neurol</a:t>
            </a:r>
            <a:r>
              <a:rPr lang="tr-TR" sz="900" dirty="0"/>
              <a:t>. </a:t>
            </a:r>
            <a:endParaRPr lang="tr-TR" sz="900" dirty="0">
              <a:solidFill>
                <a:srgbClr val="2E2E2E"/>
              </a:solidFill>
              <a:cs typeface="Times New Roman" panose="02020603050405020304" pitchFamily="18" charset="0"/>
            </a:endParaRPr>
          </a:p>
          <a:p>
            <a:pPr marL="0" indent="0">
              <a:buNone/>
            </a:pPr>
            <a:r>
              <a:rPr lang="tr-TR" sz="900" dirty="0"/>
              <a:t> </a:t>
            </a:r>
            <a:r>
              <a:rPr lang="tr-TR" sz="900" dirty="0" err="1"/>
              <a:t>Dickerson</a:t>
            </a:r>
            <a:r>
              <a:rPr lang="tr-TR" sz="900" dirty="0"/>
              <a:t>, A.S., </a:t>
            </a:r>
            <a:r>
              <a:rPr lang="tr-TR" sz="900" dirty="0" err="1"/>
              <a:t>Rahbar</a:t>
            </a:r>
            <a:r>
              <a:rPr lang="tr-TR" sz="900" dirty="0"/>
              <a:t>, M.H., Han, I., </a:t>
            </a:r>
            <a:r>
              <a:rPr lang="tr-TR" sz="900" dirty="0" err="1"/>
              <a:t>Bakian</a:t>
            </a:r>
            <a:r>
              <a:rPr lang="tr-TR" sz="900" dirty="0"/>
              <a:t>, A.V., </a:t>
            </a:r>
            <a:r>
              <a:rPr lang="tr-TR" sz="900" dirty="0" err="1"/>
              <a:t>Bilder</a:t>
            </a:r>
            <a:r>
              <a:rPr lang="tr-TR" sz="900" dirty="0"/>
              <a:t>, D.A., </a:t>
            </a:r>
            <a:r>
              <a:rPr lang="tr-TR" sz="900" dirty="0" err="1"/>
              <a:t>Harrington</a:t>
            </a:r>
            <a:r>
              <a:rPr lang="tr-TR" sz="900" dirty="0"/>
              <a:t>, R.A., </a:t>
            </a:r>
            <a:r>
              <a:rPr lang="tr-TR" sz="900" dirty="0" err="1"/>
              <a:t>Pettygrove</a:t>
            </a:r>
            <a:r>
              <a:rPr lang="tr-TR" sz="900" dirty="0"/>
              <a:t>, S., </a:t>
            </a:r>
            <a:r>
              <a:rPr lang="tr-TR" sz="900" dirty="0" err="1"/>
              <a:t>Durkin</a:t>
            </a:r>
            <a:r>
              <a:rPr lang="tr-TR" sz="900" dirty="0"/>
              <a:t>, M., </a:t>
            </a:r>
            <a:r>
              <a:rPr lang="tr-TR" sz="900" dirty="0" err="1"/>
              <a:t>Kirby</a:t>
            </a:r>
            <a:r>
              <a:rPr lang="tr-TR" sz="900" dirty="0"/>
              <a:t>, R.S., </a:t>
            </a:r>
            <a:r>
              <a:rPr lang="tr-TR" sz="900" dirty="0" err="1"/>
              <a:t>Wingate</a:t>
            </a:r>
            <a:r>
              <a:rPr lang="tr-TR" sz="900" dirty="0"/>
              <a:t>, M.S., 2015. </a:t>
            </a:r>
            <a:r>
              <a:rPr lang="tr-TR" sz="900" dirty="0" err="1"/>
              <a:t>Autism</a:t>
            </a:r>
            <a:r>
              <a:rPr lang="tr-TR" sz="900" dirty="0"/>
              <a:t> </a:t>
            </a:r>
            <a:r>
              <a:rPr lang="tr-TR" sz="900" dirty="0" err="1"/>
              <a:t>spectrum</a:t>
            </a:r>
            <a:r>
              <a:rPr lang="tr-TR" sz="900" dirty="0"/>
              <a:t> </a:t>
            </a:r>
            <a:r>
              <a:rPr lang="tr-TR" sz="900" dirty="0" err="1"/>
              <a:t>disorder</a:t>
            </a:r>
            <a:r>
              <a:rPr lang="tr-TR" sz="900" dirty="0"/>
              <a:t> </a:t>
            </a:r>
            <a:r>
              <a:rPr lang="tr-TR" sz="900" dirty="0" err="1"/>
              <a:t>prevalence</a:t>
            </a:r>
            <a:r>
              <a:rPr lang="tr-TR" sz="900" dirty="0"/>
              <a:t> </a:t>
            </a:r>
            <a:r>
              <a:rPr lang="tr-TR" sz="900" dirty="0" err="1"/>
              <a:t>and</a:t>
            </a:r>
            <a:r>
              <a:rPr lang="tr-TR" sz="900" dirty="0"/>
              <a:t> </a:t>
            </a:r>
            <a:r>
              <a:rPr lang="tr-TR" sz="900" dirty="0" err="1"/>
              <a:t>proximity</a:t>
            </a:r>
            <a:r>
              <a:rPr lang="tr-TR" sz="900" dirty="0"/>
              <a:t> </a:t>
            </a:r>
            <a:r>
              <a:rPr lang="tr-TR" sz="900" dirty="0" err="1"/>
              <a:t>to</a:t>
            </a:r>
            <a:r>
              <a:rPr lang="tr-TR" sz="900" dirty="0"/>
              <a:t> </a:t>
            </a:r>
            <a:r>
              <a:rPr lang="tr-TR" sz="900" dirty="0" err="1"/>
              <a:t>industrial</a:t>
            </a:r>
            <a:r>
              <a:rPr lang="tr-TR" sz="900" dirty="0"/>
              <a:t> </a:t>
            </a:r>
            <a:r>
              <a:rPr lang="tr-TR" sz="900" dirty="0" err="1"/>
              <a:t>facilities</a:t>
            </a:r>
            <a:r>
              <a:rPr lang="tr-TR" sz="900" dirty="0"/>
              <a:t> </a:t>
            </a:r>
            <a:r>
              <a:rPr lang="tr-TR" sz="900" dirty="0" err="1"/>
              <a:t>releasing</a:t>
            </a:r>
            <a:r>
              <a:rPr lang="tr-TR" sz="900" dirty="0"/>
              <a:t> </a:t>
            </a:r>
            <a:r>
              <a:rPr lang="tr-TR" sz="900" dirty="0" err="1"/>
              <a:t>arsenic</a:t>
            </a:r>
            <a:r>
              <a:rPr lang="tr-TR" sz="900" dirty="0"/>
              <a:t>, </a:t>
            </a:r>
            <a:r>
              <a:rPr lang="tr-TR" sz="900" dirty="0" err="1"/>
              <a:t>lead</a:t>
            </a:r>
            <a:r>
              <a:rPr lang="tr-TR" sz="900" dirty="0"/>
              <a:t> </a:t>
            </a:r>
            <a:r>
              <a:rPr lang="tr-TR" sz="900" dirty="0" err="1"/>
              <a:t>or</a:t>
            </a:r>
            <a:r>
              <a:rPr lang="tr-TR" sz="900" dirty="0"/>
              <a:t> </a:t>
            </a:r>
            <a:r>
              <a:rPr lang="tr-TR" sz="900" dirty="0" err="1"/>
              <a:t>mercury</a:t>
            </a:r>
            <a:r>
              <a:rPr lang="tr-TR" sz="900" dirty="0"/>
              <a:t>. </a:t>
            </a:r>
            <a:r>
              <a:rPr lang="tr-TR" sz="900" dirty="0" err="1"/>
              <a:t>Sci</a:t>
            </a:r>
            <a:r>
              <a:rPr lang="tr-TR" sz="900" dirty="0"/>
              <a:t>. Total </a:t>
            </a:r>
            <a:r>
              <a:rPr lang="tr-TR" sz="900" dirty="0" err="1"/>
              <a:t>Environ</a:t>
            </a:r>
            <a:r>
              <a:rPr lang="tr-TR" sz="900" dirty="0"/>
              <a:t>. 536, 245–251.</a:t>
            </a:r>
          </a:p>
          <a:p>
            <a:endParaRPr lang="tr-TR" dirty="0"/>
          </a:p>
        </p:txBody>
      </p:sp>
    </p:spTree>
    <p:extLst>
      <p:ext uri="{BB962C8B-B14F-4D97-AF65-F5344CB8AC3E}">
        <p14:creationId xmlns:p14="http://schemas.microsoft.com/office/powerpoint/2010/main" val="21767204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lstStyle/>
          <a:p>
            <a:r>
              <a:rPr lang="tr-TR" sz="2400" dirty="0" err="1">
                <a:latin typeface="Calibri" panose="020F0502020204030204" pitchFamily="34" charset="0"/>
                <a:ea typeface="Calibri" panose="020F0502020204030204" pitchFamily="34" charset="0"/>
                <a:cs typeface="Times New Roman" panose="02020603050405020304" pitchFamily="18" charset="0"/>
              </a:rPr>
              <a:t>To</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ksik</a:t>
            </a:r>
            <a:r>
              <a:rPr lang="tr-TR" sz="2400" dirty="0">
                <a:effectLst/>
                <a:latin typeface="Calibri" panose="020F0502020204030204" pitchFamily="34" charset="0"/>
                <a:ea typeface="Calibri" panose="020F0502020204030204" pitchFamily="34" charset="0"/>
                <a:cs typeface="Times New Roman" panose="02020603050405020304" pitchFamily="18" charset="0"/>
              </a:rPr>
              <a:t> metallerin vücuttan atılmasında birinci mekanizma, </a:t>
            </a:r>
            <a:r>
              <a:rPr lang="tr-TR" sz="24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glutatyon</a:t>
            </a:r>
            <a:r>
              <a:rPr lang="tr-TR" sz="2400" dirty="0">
                <a:effectLst/>
                <a:latin typeface="Calibri" panose="020F0502020204030204" pitchFamily="34" charset="0"/>
                <a:ea typeface="Calibri" panose="020F0502020204030204" pitchFamily="34" charset="0"/>
                <a:cs typeface="Times New Roman" panose="02020603050405020304" pitchFamily="18" charset="0"/>
              </a:rPr>
              <a:t> bağlanmasını ve safra yoluyla atılımını içerir.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Otizmli çocuklar, sağlıklı çocuklara kıyasla düşük glutatyon seviyeleri nedeniyle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toksik</a:t>
            </a:r>
            <a:r>
              <a:rPr lang="tr-TR" sz="2400" dirty="0">
                <a:effectLst/>
                <a:latin typeface="Calibri" panose="020F0502020204030204" pitchFamily="34" charset="0"/>
                <a:ea typeface="Calibri" panose="020F0502020204030204" pitchFamily="34" charset="0"/>
                <a:cs typeface="Times New Roman" panose="02020603050405020304" pitchFamily="18" charset="0"/>
              </a:rPr>
              <a:t> metallere karşı daha savunmasızdır. Bütün bunlar, otizmli çocuklarda yüksek vücut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toksik</a:t>
            </a:r>
            <a:r>
              <a:rPr lang="tr-TR" sz="2400" dirty="0">
                <a:effectLst/>
                <a:latin typeface="Calibri" panose="020F0502020204030204" pitchFamily="34" charset="0"/>
                <a:ea typeface="Calibri" panose="020F0502020204030204" pitchFamily="34" charset="0"/>
                <a:cs typeface="Times New Roman" panose="02020603050405020304" pitchFamily="18" charset="0"/>
              </a:rPr>
              <a:t> metal yüküne yol açar.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Otizmli çocukların beyinlerindeki ağır metallerin düzeyine ilişkin sınırlı veri bulunmaktadır. Beyin, </a:t>
            </a:r>
            <a:r>
              <a:rPr lang="tr-TR" sz="2400" dirty="0">
                <a:latin typeface="Calibri" panose="020F0502020204030204" pitchFamily="34" charset="0"/>
                <a:ea typeface="Calibri" panose="020F0502020204030204" pitchFamily="34" charset="0"/>
                <a:cs typeface="Times New Roman" panose="02020603050405020304" pitchFamily="18" charset="0"/>
              </a:rPr>
              <a:t>OSB</a:t>
            </a:r>
            <a:r>
              <a:rPr lang="tr-TR" sz="2400" dirty="0">
                <a:effectLst/>
                <a:latin typeface="Calibri" panose="020F0502020204030204" pitchFamily="34" charset="0"/>
                <a:ea typeface="Calibri" panose="020F0502020204030204" pitchFamily="34" charset="0"/>
                <a:cs typeface="Times New Roman" panose="02020603050405020304" pitchFamily="18" charset="0"/>
              </a:rPr>
              <a:t>'den etkilenen ana organ sistemi olsa da, biyolojik olarak birikmiş metal konsantrasyonlarını daha iyi yansıtabilir.</a:t>
            </a:r>
          </a:p>
          <a:p>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900" dirty="0"/>
              <a:t>  Adams, J.B., </a:t>
            </a:r>
            <a:r>
              <a:rPr lang="tr-TR" sz="900" dirty="0" err="1"/>
              <a:t>Audhya</a:t>
            </a:r>
            <a:r>
              <a:rPr lang="tr-TR" sz="900" dirty="0"/>
              <a:t>, T., </a:t>
            </a:r>
            <a:r>
              <a:rPr lang="tr-TR" sz="900" dirty="0" err="1"/>
              <a:t>McDonough-Means</a:t>
            </a:r>
            <a:r>
              <a:rPr lang="tr-TR" sz="900" dirty="0"/>
              <a:t>, S., </a:t>
            </a:r>
            <a:r>
              <a:rPr lang="tr-TR" sz="900" dirty="0" err="1"/>
              <a:t>Rubin</a:t>
            </a:r>
            <a:r>
              <a:rPr lang="tr-TR" sz="900" dirty="0"/>
              <a:t>, R.A., </a:t>
            </a:r>
            <a:r>
              <a:rPr lang="tr-TR" sz="900" dirty="0" err="1"/>
              <a:t>Quig</a:t>
            </a:r>
            <a:r>
              <a:rPr lang="tr-TR" sz="900" dirty="0"/>
              <a:t>, D., </a:t>
            </a:r>
            <a:r>
              <a:rPr lang="tr-TR" sz="900" dirty="0" err="1"/>
              <a:t>Geis</a:t>
            </a:r>
            <a:r>
              <a:rPr lang="tr-TR" sz="900" dirty="0"/>
              <a:t>, E., </a:t>
            </a:r>
            <a:r>
              <a:rPr lang="tr-TR" sz="900" dirty="0" err="1"/>
              <a:t>Gehn</a:t>
            </a:r>
            <a:r>
              <a:rPr lang="tr-TR" sz="900" dirty="0"/>
              <a:t>, E., </a:t>
            </a:r>
            <a:r>
              <a:rPr lang="tr-TR" sz="900" dirty="0" err="1"/>
              <a:t>Loresto</a:t>
            </a:r>
            <a:r>
              <a:rPr lang="tr-TR" sz="900" dirty="0"/>
              <a:t>, M., </a:t>
            </a:r>
            <a:r>
              <a:rPr lang="tr-TR" sz="900" dirty="0" err="1"/>
              <a:t>Mitchell</a:t>
            </a:r>
            <a:r>
              <a:rPr lang="tr-TR" sz="900" dirty="0"/>
              <a:t>, J., </a:t>
            </a:r>
            <a:r>
              <a:rPr lang="tr-TR" sz="900" dirty="0" err="1"/>
              <a:t>Atwood</a:t>
            </a:r>
            <a:r>
              <a:rPr lang="tr-TR" sz="900" dirty="0"/>
              <a:t>, S., </a:t>
            </a:r>
            <a:r>
              <a:rPr lang="tr-TR" sz="900" dirty="0" err="1"/>
              <a:t>Barnhouse</a:t>
            </a:r>
            <a:r>
              <a:rPr lang="tr-TR" sz="900" dirty="0"/>
              <a:t>, S., Lee, W., 2013. </a:t>
            </a:r>
            <a:r>
              <a:rPr lang="tr-TR" sz="900" dirty="0" err="1"/>
              <a:t>Toxicological</a:t>
            </a:r>
            <a:r>
              <a:rPr lang="tr-TR" sz="900" dirty="0"/>
              <a:t> </a:t>
            </a:r>
            <a:r>
              <a:rPr lang="tr-TR" sz="900" dirty="0" err="1"/>
              <a:t>status</a:t>
            </a:r>
            <a:r>
              <a:rPr lang="tr-TR" sz="900" dirty="0"/>
              <a:t> of </a:t>
            </a:r>
            <a:r>
              <a:rPr lang="tr-TR" sz="900" dirty="0" err="1"/>
              <a:t>children</a:t>
            </a:r>
            <a:r>
              <a:rPr lang="tr-TR" sz="900" dirty="0"/>
              <a:t> </a:t>
            </a:r>
            <a:r>
              <a:rPr lang="tr-TR" sz="900" dirty="0" err="1"/>
              <a:t>with</a:t>
            </a:r>
            <a:r>
              <a:rPr lang="tr-TR" sz="900" dirty="0"/>
              <a:t> </a:t>
            </a:r>
            <a:r>
              <a:rPr lang="tr-TR" sz="900" dirty="0" err="1"/>
              <a:t>autism</a:t>
            </a:r>
            <a:r>
              <a:rPr lang="tr-TR" sz="900" dirty="0"/>
              <a:t> vs. </a:t>
            </a:r>
            <a:r>
              <a:rPr lang="tr-TR" sz="900" dirty="0" err="1"/>
              <a:t>neurotypical</a:t>
            </a:r>
            <a:r>
              <a:rPr lang="tr-TR" sz="900" dirty="0"/>
              <a:t> </a:t>
            </a:r>
            <a:r>
              <a:rPr lang="tr-TR" sz="900" dirty="0" err="1"/>
              <a:t>children</a:t>
            </a:r>
            <a:r>
              <a:rPr lang="tr-TR" sz="900" dirty="0"/>
              <a:t> </a:t>
            </a:r>
            <a:r>
              <a:rPr lang="tr-TR" sz="900" dirty="0" err="1"/>
              <a:t>and</a:t>
            </a:r>
            <a:r>
              <a:rPr lang="tr-TR" sz="900" dirty="0"/>
              <a:t> </a:t>
            </a:r>
            <a:r>
              <a:rPr lang="tr-TR" sz="900" dirty="0" err="1"/>
              <a:t>the</a:t>
            </a:r>
            <a:r>
              <a:rPr lang="tr-TR" sz="900" dirty="0"/>
              <a:t> </a:t>
            </a:r>
            <a:r>
              <a:rPr lang="tr-TR" sz="900" dirty="0" err="1"/>
              <a:t>association</a:t>
            </a:r>
            <a:r>
              <a:rPr lang="tr-TR" sz="900" dirty="0"/>
              <a:t> </a:t>
            </a:r>
            <a:r>
              <a:rPr lang="tr-TR" sz="900" dirty="0" err="1"/>
              <a:t>with</a:t>
            </a:r>
            <a:r>
              <a:rPr lang="tr-TR" sz="900" dirty="0"/>
              <a:t> </a:t>
            </a:r>
            <a:r>
              <a:rPr lang="tr-TR" sz="900" dirty="0" err="1"/>
              <a:t>autism</a:t>
            </a:r>
            <a:r>
              <a:rPr lang="tr-TR" sz="900" dirty="0"/>
              <a:t> </a:t>
            </a:r>
            <a:r>
              <a:rPr lang="tr-TR" sz="900" dirty="0" err="1"/>
              <a:t>severity</a:t>
            </a:r>
            <a:r>
              <a:rPr lang="tr-TR" sz="900" dirty="0"/>
              <a:t>. </a:t>
            </a:r>
            <a:r>
              <a:rPr lang="tr-TR" sz="900" dirty="0" err="1"/>
              <a:t>Biol</a:t>
            </a:r>
            <a:r>
              <a:rPr lang="tr-TR" sz="900" dirty="0"/>
              <a:t>. </a:t>
            </a:r>
            <a:r>
              <a:rPr lang="tr-TR" sz="900" dirty="0" err="1"/>
              <a:t>Trace</a:t>
            </a:r>
            <a:r>
              <a:rPr lang="tr-TR" sz="900" dirty="0"/>
              <a:t> Elem. </a:t>
            </a:r>
            <a:r>
              <a:rPr lang="tr-TR" sz="900" dirty="0" err="1"/>
              <a:t>Res</a:t>
            </a:r>
            <a:r>
              <a:rPr lang="tr-TR" sz="900" dirty="0"/>
              <a:t>. 151, 171–180</a:t>
            </a:r>
          </a:p>
          <a:p>
            <a:pPr marL="0" indent="0">
              <a:buNone/>
            </a:pPr>
            <a:r>
              <a:rPr lang="tr-TR" sz="800" dirty="0"/>
              <a:t>  James, S.J., </a:t>
            </a:r>
            <a:r>
              <a:rPr lang="tr-TR" sz="800" dirty="0" err="1"/>
              <a:t>Melnyk</a:t>
            </a:r>
            <a:r>
              <a:rPr lang="tr-TR" sz="800" dirty="0"/>
              <a:t>, S., </a:t>
            </a:r>
            <a:r>
              <a:rPr lang="tr-TR" sz="800" dirty="0" err="1"/>
              <a:t>Jernigan</a:t>
            </a:r>
            <a:r>
              <a:rPr lang="tr-TR" sz="800" dirty="0"/>
              <a:t>, S., </a:t>
            </a:r>
            <a:r>
              <a:rPr lang="tr-TR" sz="800" dirty="0" err="1"/>
              <a:t>Cleves</a:t>
            </a:r>
            <a:r>
              <a:rPr lang="tr-TR" sz="800" dirty="0"/>
              <a:t>, M.A., </a:t>
            </a:r>
            <a:r>
              <a:rPr lang="tr-TR" sz="800" dirty="0" err="1"/>
              <a:t>Halsted</a:t>
            </a:r>
            <a:r>
              <a:rPr lang="tr-TR" sz="800" dirty="0"/>
              <a:t>, C.H., </a:t>
            </a:r>
            <a:r>
              <a:rPr lang="tr-TR" sz="800" dirty="0" err="1"/>
              <a:t>Wong</a:t>
            </a:r>
            <a:r>
              <a:rPr lang="tr-TR" sz="800" dirty="0"/>
              <a:t>, D.H., </a:t>
            </a:r>
            <a:r>
              <a:rPr lang="tr-TR" sz="800" dirty="0" err="1"/>
              <a:t>Cutler</a:t>
            </a:r>
            <a:r>
              <a:rPr lang="tr-TR" sz="800" dirty="0"/>
              <a:t>, P., </a:t>
            </a:r>
            <a:r>
              <a:rPr lang="tr-TR" sz="800" dirty="0" err="1"/>
              <a:t>Bock</a:t>
            </a:r>
            <a:r>
              <a:rPr lang="tr-TR" sz="800" dirty="0"/>
              <a:t>, K., </a:t>
            </a:r>
            <a:r>
              <a:rPr lang="tr-TR" sz="800" dirty="0" err="1"/>
              <a:t>Boris</a:t>
            </a:r>
            <a:r>
              <a:rPr lang="tr-TR" sz="800" dirty="0"/>
              <a:t>, M., </a:t>
            </a:r>
            <a:r>
              <a:rPr lang="tr-TR" sz="800" dirty="0" err="1"/>
              <a:t>Bradstreet</a:t>
            </a:r>
            <a:r>
              <a:rPr lang="tr-TR" sz="800" dirty="0"/>
              <a:t>, J.J., Baker, S.M., </a:t>
            </a:r>
            <a:r>
              <a:rPr lang="tr-TR" sz="800" dirty="0" err="1"/>
              <a:t>Gaylor</a:t>
            </a:r>
            <a:r>
              <a:rPr lang="tr-TR" sz="800" dirty="0"/>
              <a:t>, D.W., 2006. </a:t>
            </a:r>
            <a:r>
              <a:rPr lang="tr-TR" sz="800" dirty="0" err="1"/>
              <a:t>Metabolic</a:t>
            </a:r>
            <a:r>
              <a:rPr lang="tr-TR" sz="800" dirty="0"/>
              <a:t> </a:t>
            </a:r>
            <a:r>
              <a:rPr lang="tr-TR" sz="800" dirty="0" err="1"/>
              <a:t>endophenotype</a:t>
            </a:r>
            <a:r>
              <a:rPr lang="tr-TR" sz="800" dirty="0"/>
              <a:t> </a:t>
            </a:r>
            <a:r>
              <a:rPr lang="tr-TR" sz="800" dirty="0" err="1"/>
              <a:t>and</a:t>
            </a:r>
            <a:r>
              <a:rPr lang="tr-TR" sz="800" dirty="0"/>
              <a:t> </a:t>
            </a:r>
            <a:r>
              <a:rPr lang="tr-TR" sz="800" dirty="0" err="1"/>
              <a:t>related</a:t>
            </a:r>
            <a:r>
              <a:rPr lang="tr-TR" sz="800" dirty="0"/>
              <a:t> </a:t>
            </a:r>
            <a:r>
              <a:rPr lang="tr-TR" sz="800" dirty="0" err="1"/>
              <a:t>genotypes</a:t>
            </a:r>
            <a:r>
              <a:rPr lang="tr-TR" sz="800" dirty="0"/>
              <a:t> </a:t>
            </a:r>
            <a:r>
              <a:rPr lang="tr-TR" sz="800" dirty="0" err="1"/>
              <a:t>are</a:t>
            </a:r>
            <a:r>
              <a:rPr lang="tr-TR" sz="800" dirty="0"/>
              <a:t> </a:t>
            </a:r>
            <a:r>
              <a:rPr lang="tr-TR" sz="800" dirty="0" err="1"/>
              <a:t>associated</a:t>
            </a:r>
            <a:r>
              <a:rPr lang="tr-TR" sz="800" dirty="0"/>
              <a:t> </a:t>
            </a:r>
            <a:r>
              <a:rPr lang="tr-TR" sz="800" dirty="0" err="1"/>
              <a:t>with</a:t>
            </a:r>
            <a:r>
              <a:rPr lang="tr-TR" sz="800" dirty="0"/>
              <a:t> </a:t>
            </a:r>
            <a:r>
              <a:rPr lang="tr-TR" sz="800" dirty="0" err="1"/>
              <a:t>oxidative</a:t>
            </a:r>
            <a:r>
              <a:rPr lang="tr-TR" sz="800" dirty="0"/>
              <a:t> </a:t>
            </a:r>
            <a:r>
              <a:rPr lang="tr-TR" sz="800" dirty="0" err="1"/>
              <a:t>stress</a:t>
            </a:r>
            <a:r>
              <a:rPr lang="tr-TR" sz="800" dirty="0"/>
              <a:t> in </a:t>
            </a:r>
            <a:r>
              <a:rPr lang="tr-TR" sz="800" dirty="0" err="1"/>
              <a:t>children</a:t>
            </a:r>
            <a:r>
              <a:rPr lang="tr-TR" sz="800" dirty="0"/>
              <a:t> </a:t>
            </a:r>
            <a:r>
              <a:rPr lang="tr-TR" sz="800" dirty="0" err="1"/>
              <a:t>with</a:t>
            </a:r>
            <a:r>
              <a:rPr lang="tr-TR" sz="800" dirty="0"/>
              <a:t> </a:t>
            </a:r>
            <a:r>
              <a:rPr lang="tr-TR" sz="800" dirty="0" err="1"/>
              <a:t>autism</a:t>
            </a:r>
            <a:r>
              <a:rPr lang="tr-TR" sz="800" dirty="0"/>
              <a:t>. </a:t>
            </a:r>
            <a:r>
              <a:rPr lang="tr-TR" sz="800" dirty="0" err="1"/>
              <a:t>Am</a:t>
            </a:r>
            <a:r>
              <a:rPr lang="tr-TR" sz="800" dirty="0"/>
              <a:t>. J. </a:t>
            </a:r>
            <a:r>
              <a:rPr lang="tr-TR" sz="800" dirty="0" err="1"/>
              <a:t>Med</a:t>
            </a:r>
            <a:r>
              <a:rPr lang="tr-TR" sz="800" dirty="0"/>
              <a:t>. </a:t>
            </a:r>
            <a:r>
              <a:rPr lang="tr-TR" sz="800" dirty="0" err="1"/>
              <a:t>Genet</a:t>
            </a:r>
            <a:r>
              <a:rPr lang="tr-TR" sz="800" dirty="0"/>
              <a:t>. B </a:t>
            </a:r>
            <a:r>
              <a:rPr lang="tr-TR" sz="800" dirty="0" err="1"/>
              <a:t>Neuropsychiatr</a:t>
            </a:r>
            <a:r>
              <a:rPr lang="tr-TR" sz="800" dirty="0"/>
              <a:t>. </a:t>
            </a:r>
            <a:r>
              <a:rPr lang="tr-TR" sz="800" dirty="0" err="1"/>
              <a:t>Genet</a:t>
            </a:r>
            <a:r>
              <a:rPr lang="tr-TR" sz="800" dirty="0"/>
              <a:t>. 141b, 947–956. </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703383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normAutofit/>
          </a:bodyPr>
          <a:lstStyle/>
          <a:p>
            <a:r>
              <a:rPr lang="tr-TR" sz="2400" dirty="0" err="1">
                <a:effectLst/>
                <a:ea typeface="Calibri" panose="020F0502020204030204" pitchFamily="34" charset="0"/>
                <a:cs typeface="Times New Roman" panose="02020603050405020304" pitchFamily="18" charset="0"/>
              </a:rPr>
              <a:t>Sajdel</a:t>
            </a:r>
            <a:r>
              <a:rPr lang="tr-TR" sz="2400" dirty="0">
                <a:effectLst/>
                <a:ea typeface="Calibri" panose="020F0502020204030204" pitchFamily="34" charset="0"/>
                <a:cs typeface="Times New Roman" panose="02020603050405020304" pitchFamily="18" charset="0"/>
              </a:rPr>
              <a:t> -</a:t>
            </a:r>
            <a:r>
              <a:rPr lang="tr-TR" sz="2400" dirty="0" err="1">
                <a:effectLst/>
                <a:ea typeface="Calibri" panose="020F0502020204030204" pitchFamily="34" charset="0"/>
                <a:cs typeface="Times New Roman" panose="02020603050405020304" pitchFamily="18" charset="0"/>
              </a:rPr>
              <a:t>Sulkowska</a:t>
            </a:r>
            <a:r>
              <a:rPr lang="tr-TR" sz="2400" dirty="0">
                <a:effectLst/>
                <a:ea typeface="Calibri" panose="020F0502020204030204" pitchFamily="34" charset="0"/>
                <a:cs typeface="Times New Roman" panose="02020603050405020304" pitchFamily="18" charset="0"/>
              </a:rPr>
              <a:t> ve ark. </a:t>
            </a:r>
            <a:r>
              <a:rPr lang="tr-TR" sz="2400" dirty="0"/>
              <a:t>tarafından yapılan </a:t>
            </a:r>
            <a:r>
              <a:rPr lang="tr-TR" sz="2400" dirty="0" err="1"/>
              <a:t>postmortem</a:t>
            </a:r>
            <a:r>
              <a:rPr lang="tr-TR" sz="2400" dirty="0"/>
              <a:t> çalışmalar, kontrol grubuna kıyasla </a:t>
            </a:r>
            <a:r>
              <a:rPr lang="tr-TR" sz="2400" dirty="0" err="1"/>
              <a:t>OSB'li</a:t>
            </a:r>
            <a:r>
              <a:rPr lang="tr-TR" sz="2400" dirty="0"/>
              <a:t> çocukların beyin dokularında yüksek cıva konsantrasyonu ölçmüştür.</a:t>
            </a:r>
          </a:p>
          <a:p>
            <a:r>
              <a:rPr lang="tr-TR" sz="2400" dirty="0"/>
              <a:t>Kan-beyin bariyerinin bütünlüğünde sızdıran bir beyin ve beyne </a:t>
            </a:r>
            <a:r>
              <a:rPr lang="tr-TR" sz="2400" dirty="0" err="1"/>
              <a:t>toksik</a:t>
            </a:r>
            <a:r>
              <a:rPr lang="tr-TR" sz="2400" dirty="0"/>
              <a:t> madde geçişi ile sonuçlanan değişiklikler, beyindeki </a:t>
            </a:r>
            <a:r>
              <a:rPr lang="tr-TR" sz="2400" dirty="0" err="1"/>
              <a:t>toksik</a:t>
            </a:r>
            <a:r>
              <a:rPr lang="tr-TR" sz="2400" dirty="0"/>
              <a:t> metallerin birikimi hakkında fikir verebilir.</a:t>
            </a:r>
          </a:p>
          <a:p>
            <a:endParaRPr lang="tr-TR" sz="2400" dirty="0"/>
          </a:p>
          <a:p>
            <a:endParaRPr lang="tr-TR" sz="2400" dirty="0"/>
          </a:p>
          <a:p>
            <a:endParaRPr lang="tr-TR" sz="2400" dirty="0"/>
          </a:p>
          <a:p>
            <a:pPr marL="0" indent="0">
              <a:buNone/>
            </a:pPr>
            <a:r>
              <a:rPr lang="tr-TR" sz="900" dirty="0"/>
              <a:t>  </a:t>
            </a:r>
            <a:r>
              <a:rPr lang="tr-TR" sz="900" dirty="0" err="1"/>
              <a:t>Sajdel-Sulkowska</a:t>
            </a:r>
            <a:r>
              <a:rPr lang="tr-TR" sz="900" dirty="0"/>
              <a:t>, E., </a:t>
            </a:r>
            <a:r>
              <a:rPr lang="tr-TR" sz="900" dirty="0" err="1"/>
              <a:t>Lipinski</a:t>
            </a:r>
            <a:r>
              <a:rPr lang="tr-TR" sz="900" dirty="0"/>
              <a:t>, B., </a:t>
            </a:r>
            <a:r>
              <a:rPr lang="tr-TR" sz="900" dirty="0" err="1"/>
              <a:t>Windom</a:t>
            </a:r>
            <a:r>
              <a:rPr lang="tr-TR" sz="900" dirty="0"/>
              <a:t>, H., </a:t>
            </a:r>
            <a:r>
              <a:rPr lang="tr-TR" sz="900" dirty="0" err="1"/>
              <a:t>Audhya</a:t>
            </a:r>
            <a:r>
              <a:rPr lang="tr-TR" sz="900" dirty="0"/>
              <a:t>, T., </a:t>
            </a:r>
            <a:r>
              <a:rPr lang="tr-TR" sz="900" dirty="0" err="1"/>
              <a:t>McGinnis</a:t>
            </a:r>
            <a:r>
              <a:rPr lang="tr-TR" sz="900" dirty="0"/>
              <a:t>, W., 2008. </a:t>
            </a:r>
            <a:r>
              <a:rPr lang="tr-TR" sz="900" dirty="0" err="1"/>
              <a:t>Oxidative</a:t>
            </a:r>
            <a:r>
              <a:rPr lang="tr-TR" sz="900" dirty="0"/>
              <a:t> </a:t>
            </a:r>
            <a:r>
              <a:rPr lang="tr-TR" sz="900" dirty="0" err="1"/>
              <a:t>stress</a:t>
            </a:r>
            <a:r>
              <a:rPr lang="tr-TR" sz="900" dirty="0"/>
              <a:t> in </a:t>
            </a:r>
            <a:r>
              <a:rPr lang="tr-TR" sz="900" dirty="0" err="1"/>
              <a:t>autism</a:t>
            </a:r>
            <a:r>
              <a:rPr lang="tr-TR" sz="900" dirty="0"/>
              <a:t>: </a:t>
            </a:r>
            <a:r>
              <a:rPr lang="tr-TR" sz="900" dirty="0" err="1"/>
              <a:t>elevated</a:t>
            </a:r>
            <a:r>
              <a:rPr lang="tr-TR" sz="900" dirty="0"/>
              <a:t> </a:t>
            </a:r>
            <a:r>
              <a:rPr lang="tr-TR" sz="900" dirty="0" err="1"/>
              <a:t>cerebellar</a:t>
            </a:r>
            <a:r>
              <a:rPr lang="tr-TR" sz="900" dirty="0"/>
              <a:t> 3-nitrotyrosine </a:t>
            </a:r>
            <a:r>
              <a:rPr lang="tr-TR" sz="900" dirty="0" err="1"/>
              <a:t>levels</a:t>
            </a:r>
            <a:r>
              <a:rPr lang="tr-TR" sz="900" dirty="0"/>
              <a:t>. </a:t>
            </a:r>
            <a:r>
              <a:rPr lang="tr-TR" sz="900" dirty="0" err="1"/>
              <a:t>Am</a:t>
            </a:r>
            <a:r>
              <a:rPr lang="tr-TR" sz="900" dirty="0"/>
              <a:t>. J. </a:t>
            </a:r>
            <a:r>
              <a:rPr lang="tr-TR" sz="900" dirty="0" err="1"/>
              <a:t>Biochem</a:t>
            </a:r>
            <a:r>
              <a:rPr lang="tr-TR" sz="900" dirty="0"/>
              <a:t>. </a:t>
            </a:r>
            <a:r>
              <a:rPr lang="tr-TR" sz="900" dirty="0" err="1"/>
              <a:t>Biotechnol</a:t>
            </a:r>
            <a:r>
              <a:rPr lang="tr-TR" sz="900" dirty="0"/>
              <a:t>. 4, 73–84. </a:t>
            </a:r>
          </a:p>
          <a:p>
            <a:pPr marL="0" indent="0">
              <a:buNone/>
            </a:pPr>
            <a:r>
              <a:rPr lang="tr-TR" sz="800" dirty="0"/>
              <a:t>  </a:t>
            </a:r>
            <a:r>
              <a:rPr lang="tr-TR" sz="800" dirty="0" err="1"/>
              <a:t>Faber</a:t>
            </a:r>
            <a:r>
              <a:rPr lang="tr-TR" sz="800" dirty="0"/>
              <a:t>, S., </a:t>
            </a:r>
            <a:r>
              <a:rPr lang="tr-TR" sz="800" dirty="0" err="1"/>
              <a:t>Zinn</a:t>
            </a:r>
            <a:r>
              <a:rPr lang="tr-TR" sz="800" dirty="0"/>
              <a:t>, G.M., </a:t>
            </a:r>
            <a:r>
              <a:rPr lang="tr-TR" sz="800" dirty="0" err="1"/>
              <a:t>Kern</a:t>
            </a:r>
            <a:r>
              <a:rPr lang="tr-TR" sz="800" dirty="0"/>
              <a:t> II, J.C., </a:t>
            </a:r>
            <a:r>
              <a:rPr lang="tr-TR" sz="800" dirty="0" err="1"/>
              <a:t>Skip</a:t>
            </a:r>
            <a:r>
              <a:rPr lang="tr-TR" sz="800" dirty="0"/>
              <a:t> </a:t>
            </a:r>
            <a:r>
              <a:rPr lang="tr-TR" sz="800" dirty="0" err="1"/>
              <a:t>Kingston</a:t>
            </a:r>
            <a:r>
              <a:rPr lang="tr-TR" sz="800" dirty="0"/>
              <a:t>, H., 2009. </a:t>
            </a:r>
            <a:r>
              <a:rPr lang="tr-TR" sz="800" dirty="0" err="1"/>
              <a:t>The</a:t>
            </a:r>
            <a:r>
              <a:rPr lang="tr-TR" sz="800" dirty="0"/>
              <a:t> </a:t>
            </a:r>
            <a:r>
              <a:rPr lang="tr-TR" sz="800" dirty="0" err="1"/>
              <a:t>plasma</a:t>
            </a:r>
            <a:r>
              <a:rPr lang="tr-TR" sz="800" dirty="0"/>
              <a:t> </a:t>
            </a:r>
            <a:r>
              <a:rPr lang="tr-TR" sz="800" dirty="0" err="1"/>
              <a:t>zinc</a:t>
            </a:r>
            <a:r>
              <a:rPr lang="tr-TR" sz="800" dirty="0"/>
              <a:t>/serum </a:t>
            </a:r>
            <a:r>
              <a:rPr lang="tr-TR" sz="800" dirty="0" err="1"/>
              <a:t>copper</a:t>
            </a:r>
            <a:r>
              <a:rPr lang="tr-TR" sz="800" dirty="0"/>
              <a:t> </a:t>
            </a:r>
            <a:r>
              <a:rPr lang="tr-TR" sz="800" dirty="0" err="1"/>
              <a:t>ratio</a:t>
            </a:r>
            <a:r>
              <a:rPr lang="tr-TR" sz="800" dirty="0"/>
              <a:t> as a </a:t>
            </a:r>
            <a:r>
              <a:rPr lang="tr-TR" sz="800" dirty="0" err="1"/>
              <a:t>biomarker</a:t>
            </a:r>
            <a:r>
              <a:rPr lang="tr-TR" sz="800" dirty="0"/>
              <a:t> in </a:t>
            </a:r>
            <a:r>
              <a:rPr lang="tr-TR" sz="800" dirty="0" err="1"/>
              <a:t>children</a:t>
            </a:r>
            <a:r>
              <a:rPr lang="tr-TR" sz="800" dirty="0"/>
              <a:t> </a:t>
            </a:r>
            <a:r>
              <a:rPr lang="tr-TR" sz="800" dirty="0" err="1"/>
              <a:t>with</a:t>
            </a:r>
            <a:r>
              <a:rPr lang="tr-TR" sz="800" dirty="0"/>
              <a:t> </a:t>
            </a:r>
            <a:r>
              <a:rPr lang="tr-TR" sz="800" dirty="0" err="1"/>
              <a:t>autism</a:t>
            </a:r>
            <a:r>
              <a:rPr lang="tr-TR" sz="800" dirty="0"/>
              <a:t> </a:t>
            </a:r>
            <a:r>
              <a:rPr lang="tr-TR" sz="800" dirty="0" err="1"/>
              <a:t>spectrum</a:t>
            </a:r>
            <a:r>
              <a:rPr lang="tr-TR" sz="800" dirty="0"/>
              <a:t> </a:t>
            </a:r>
            <a:r>
              <a:rPr lang="tr-TR" sz="800" dirty="0" err="1"/>
              <a:t>disorders</a:t>
            </a:r>
            <a:r>
              <a:rPr lang="tr-TR" sz="800" dirty="0"/>
              <a:t>. </a:t>
            </a:r>
            <a:r>
              <a:rPr lang="tr-TR" sz="800" dirty="0" err="1"/>
              <a:t>Biomarkers</a:t>
            </a:r>
            <a:r>
              <a:rPr lang="tr-TR" sz="800" dirty="0"/>
              <a:t> 14, 171–180.</a:t>
            </a:r>
            <a:endParaRPr lang="tr-TR" sz="900" dirty="0"/>
          </a:p>
        </p:txBody>
      </p:sp>
    </p:spTree>
    <p:extLst>
      <p:ext uri="{BB962C8B-B14F-4D97-AF65-F5344CB8AC3E}">
        <p14:creationId xmlns:p14="http://schemas.microsoft.com/office/powerpoint/2010/main" val="15549209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normAutofit lnSpcReduction="10000"/>
          </a:bodyPr>
          <a:lstStyle/>
          <a:p>
            <a:pPr marL="0" indent="0">
              <a:lnSpc>
                <a:spcPct val="115000"/>
              </a:lnSpc>
              <a:spcBef>
                <a:spcPts val="1000"/>
              </a:spcBef>
              <a:buNone/>
            </a:pPr>
            <a:r>
              <a:rPr lang="tr-TR" b="1" i="1" dirty="0">
                <a:latin typeface="Cambria" panose="02040503050406030204" pitchFamily="18" charset="0"/>
                <a:ea typeface="Times New Roman" panose="02020603050405020304" pitchFamily="18" charset="0"/>
                <a:cs typeface="Times New Roman" panose="02020603050405020304" pitchFamily="18" charset="0"/>
              </a:rPr>
              <a:t>Kurşun(Pb)</a:t>
            </a:r>
            <a:endParaRPr lang="tr-TR" b="1" i="1" dirty="0">
              <a:effectLst/>
              <a:latin typeface="Cambria" panose="02040503050406030204" pitchFamily="18" charset="0"/>
              <a:ea typeface="Times New Roman" panose="02020603050405020304" pitchFamily="18" charset="0"/>
              <a:cs typeface="Times New Roman" panose="02020603050405020304" pitchFamily="18" charset="0"/>
            </a:endParaRPr>
          </a:p>
          <a:p>
            <a:r>
              <a:rPr lang="tr-TR" sz="24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Merkezi sinir sistemindeki</a:t>
            </a:r>
            <a:r>
              <a:rPr lang="tr-TR" sz="2400" dirty="0">
                <a:effectLst/>
                <a:latin typeface="Calibri" panose="020F0502020204030204" pitchFamily="34" charset="0"/>
                <a:ea typeface="Calibri" panose="020F0502020204030204" pitchFamily="34" charset="0"/>
                <a:cs typeface="Times New Roman" panose="02020603050405020304" pitchFamily="18" charset="0"/>
              </a:rPr>
              <a:t> kurşunun, çok çeşitli nörolojik bozukluklara yol açabilecek doza bağlı etkileri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apoptoz</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sinaptogenezin</a:t>
            </a:r>
            <a:r>
              <a:rPr lang="tr-TR" sz="2400" dirty="0">
                <a:effectLst/>
                <a:latin typeface="Calibri" panose="020F0502020204030204" pitchFamily="34" charset="0"/>
                <a:ea typeface="Calibri" panose="020F0502020204030204" pitchFamily="34" charset="0"/>
                <a:cs typeface="Times New Roman" panose="02020603050405020304" pitchFamily="18" charset="0"/>
              </a:rPr>
              <a:t> düzensizliği </a:t>
            </a:r>
            <a:r>
              <a:rPr lang="tr-TR" sz="2400" dirty="0" err="1">
                <a:latin typeface="Calibri" panose="020F0502020204030204" pitchFamily="34" charset="0"/>
                <a:ea typeface="Calibri" panose="020F0502020204030204" pitchFamily="34" charset="0"/>
                <a:cs typeface="Times New Roman" panose="02020603050405020304" pitchFamily="18" charset="0"/>
              </a:rPr>
              <a:t>vb</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latin typeface="Calibri" panose="020F0502020204030204" pitchFamily="34" charset="0"/>
                <a:ea typeface="Calibri" panose="020F0502020204030204" pitchFamily="34" charset="0"/>
                <a:cs typeface="Times New Roman" panose="02020603050405020304" pitchFamily="18" charset="0"/>
              </a:rPr>
              <a:t>olduğu</a:t>
            </a:r>
            <a:r>
              <a:rPr lang="tr-TR" sz="2400" dirty="0">
                <a:effectLst/>
                <a:latin typeface="Calibri" panose="020F0502020204030204" pitchFamily="34" charset="0"/>
                <a:ea typeface="Calibri" panose="020F0502020204030204" pitchFamily="34" charset="0"/>
                <a:cs typeface="Times New Roman" panose="02020603050405020304" pitchFamily="18" charset="0"/>
              </a:rPr>
              <a:t> bildirilmektedir.</a:t>
            </a:r>
          </a:p>
          <a:p>
            <a:r>
              <a:rPr lang="tr-TR" sz="24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Çocuklarda ağız kullanma davranışları yaygındır ve bu çocukları kurşun zehirlenmesine karşı oldukça savunmasız hale getirir.</a:t>
            </a:r>
          </a:p>
          <a:p>
            <a:r>
              <a:rPr lang="tr-TR" sz="24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Kurşun zehirlenmesi çocuklarda normal büyümeyi ve zihinsel gelişimi bozabilir, beyin lezyonları</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ensefalopati</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beyin ödemi</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kafa içi basıncının artması</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zeka geriliği gibi ciddi nörolojik sorunlara neden olabilir.</a:t>
            </a: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900" dirty="0"/>
              <a:t>  </a:t>
            </a:r>
            <a:r>
              <a:rPr lang="en-US" sz="900" dirty="0" err="1"/>
              <a:t>Lanphear</a:t>
            </a:r>
            <a:r>
              <a:rPr lang="en-US" sz="900" dirty="0"/>
              <a:t>, B.P., </a:t>
            </a:r>
            <a:r>
              <a:rPr lang="en-US" sz="900" dirty="0" err="1"/>
              <a:t>Roghmann</a:t>
            </a:r>
            <a:r>
              <a:rPr lang="en-US" sz="900" dirty="0"/>
              <a:t>, K.J., 1997. Pathways of lead exposure in urban children. Environ. Res. 74, 67–73</a:t>
            </a:r>
            <a:endParaRPr lang="tr-TR" sz="900" dirty="0"/>
          </a:p>
          <a:p>
            <a:pPr marL="0" indent="0">
              <a:buNone/>
            </a:pPr>
            <a:r>
              <a:rPr lang="tr-TR" sz="800" dirty="0"/>
              <a:t>  </a:t>
            </a:r>
            <a:r>
              <a:rPr lang="tr-TR" sz="800" dirty="0" err="1"/>
              <a:t>Saghazadeh</a:t>
            </a:r>
            <a:r>
              <a:rPr lang="tr-TR" sz="800" dirty="0"/>
              <a:t>, A., </a:t>
            </a:r>
            <a:r>
              <a:rPr lang="tr-TR" sz="800" dirty="0" err="1"/>
              <a:t>Rezaei</a:t>
            </a:r>
            <a:r>
              <a:rPr lang="tr-TR" sz="800" dirty="0"/>
              <a:t>, N., 2017. </a:t>
            </a:r>
            <a:r>
              <a:rPr lang="tr-TR" sz="800" dirty="0" err="1"/>
              <a:t>Systematic</a:t>
            </a:r>
            <a:r>
              <a:rPr lang="tr-TR" sz="800" dirty="0"/>
              <a:t> </a:t>
            </a:r>
            <a:r>
              <a:rPr lang="tr-TR" sz="800" dirty="0" err="1"/>
              <a:t>review</a:t>
            </a:r>
            <a:r>
              <a:rPr lang="tr-TR" sz="800" dirty="0"/>
              <a:t> </a:t>
            </a:r>
            <a:r>
              <a:rPr lang="tr-TR" sz="800" dirty="0" err="1"/>
              <a:t>and</a:t>
            </a:r>
            <a:r>
              <a:rPr lang="tr-TR" sz="800" dirty="0"/>
              <a:t> meta-</a:t>
            </a:r>
            <a:r>
              <a:rPr lang="tr-TR" sz="800" dirty="0" err="1"/>
              <a:t>analysis</a:t>
            </a:r>
            <a:r>
              <a:rPr lang="tr-TR" sz="800" dirty="0"/>
              <a:t> </a:t>
            </a:r>
            <a:r>
              <a:rPr lang="tr-TR" sz="800" dirty="0" err="1"/>
              <a:t>links</a:t>
            </a:r>
            <a:r>
              <a:rPr lang="tr-TR" sz="800" dirty="0"/>
              <a:t> </a:t>
            </a:r>
            <a:r>
              <a:rPr lang="tr-TR" sz="800" dirty="0" err="1"/>
              <a:t>autism</a:t>
            </a:r>
            <a:r>
              <a:rPr lang="tr-TR" sz="800" dirty="0"/>
              <a:t> </a:t>
            </a:r>
            <a:r>
              <a:rPr lang="tr-TR" sz="800" dirty="0" err="1"/>
              <a:t>and</a:t>
            </a:r>
            <a:r>
              <a:rPr lang="tr-TR" sz="800" dirty="0"/>
              <a:t> </a:t>
            </a:r>
            <a:r>
              <a:rPr lang="tr-TR" sz="800" dirty="0" err="1"/>
              <a:t>toxic</a:t>
            </a:r>
            <a:r>
              <a:rPr lang="tr-TR" sz="800" dirty="0"/>
              <a:t> </a:t>
            </a:r>
            <a:r>
              <a:rPr lang="tr-TR" sz="800" dirty="0" err="1"/>
              <a:t>metals</a:t>
            </a:r>
            <a:r>
              <a:rPr lang="tr-TR" sz="800" dirty="0"/>
              <a:t> </a:t>
            </a:r>
            <a:r>
              <a:rPr lang="tr-TR" sz="800" dirty="0" err="1"/>
              <a:t>and</a:t>
            </a:r>
            <a:r>
              <a:rPr lang="tr-TR" sz="800" dirty="0"/>
              <a:t> </a:t>
            </a:r>
            <a:r>
              <a:rPr lang="tr-TR" sz="800" dirty="0" err="1"/>
              <a:t>highlights</a:t>
            </a:r>
            <a:r>
              <a:rPr lang="tr-TR" sz="800" dirty="0"/>
              <a:t> </a:t>
            </a:r>
            <a:r>
              <a:rPr lang="tr-TR" sz="800" dirty="0" err="1"/>
              <a:t>the</a:t>
            </a:r>
            <a:r>
              <a:rPr lang="tr-TR" sz="800" dirty="0"/>
              <a:t> </a:t>
            </a:r>
            <a:r>
              <a:rPr lang="tr-TR" sz="800" dirty="0" err="1"/>
              <a:t>impact</a:t>
            </a:r>
            <a:r>
              <a:rPr lang="tr-TR" sz="800" dirty="0"/>
              <a:t> of </a:t>
            </a:r>
            <a:r>
              <a:rPr lang="tr-TR" sz="800" dirty="0" err="1"/>
              <a:t>country</a:t>
            </a:r>
            <a:r>
              <a:rPr lang="tr-TR" sz="800" dirty="0"/>
              <a:t> </a:t>
            </a:r>
            <a:r>
              <a:rPr lang="tr-TR" sz="800" dirty="0" err="1"/>
              <a:t>development</a:t>
            </a:r>
            <a:r>
              <a:rPr lang="tr-TR" sz="800" dirty="0"/>
              <a:t> </a:t>
            </a:r>
            <a:r>
              <a:rPr lang="tr-TR" sz="800" dirty="0" err="1"/>
              <a:t>status</a:t>
            </a:r>
            <a:r>
              <a:rPr lang="tr-TR" sz="800" dirty="0"/>
              <a:t>: </a:t>
            </a:r>
            <a:r>
              <a:rPr lang="tr-TR" sz="800" dirty="0" err="1"/>
              <a:t>higher</a:t>
            </a:r>
            <a:r>
              <a:rPr lang="tr-TR" sz="800" dirty="0"/>
              <a:t> </a:t>
            </a:r>
            <a:r>
              <a:rPr lang="tr-TR" sz="800" dirty="0" err="1"/>
              <a:t>blood</a:t>
            </a:r>
            <a:r>
              <a:rPr lang="tr-TR" sz="800" dirty="0"/>
              <a:t> </a:t>
            </a:r>
            <a:r>
              <a:rPr lang="tr-TR" sz="800" dirty="0" err="1"/>
              <a:t>and</a:t>
            </a:r>
            <a:r>
              <a:rPr lang="tr-TR" sz="800" dirty="0"/>
              <a:t> </a:t>
            </a:r>
            <a:r>
              <a:rPr lang="tr-TR" sz="800" dirty="0" err="1"/>
              <a:t>erythrocyte</a:t>
            </a:r>
            <a:r>
              <a:rPr lang="tr-TR" sz="800" dirty="0"/>
              <a:t> </a:t>
            </a:r>
            <a:r>
              <a:rPr lang="tr-TR" sz="800" dirty="0" err="1"/>
              <a:t>levels</a:t>
            </a:r>
            <a:r>
              <a:rPr lang="tr-TR" sz="800" dirty="0"/>
              <a:t> </a:t>
            </a:r>
            <a:r>
              <a:rPr lang="tr-TR" sz="800" dirty="0" err="1"/>
              <a:t>for</a:t>
            </a:r>
            <a:r>
              <a:rPr lang="tr-TR" sz="800" dirty="0"/>
              <a:t> </a:t>
            </a:r>
            <a:r>
              <a:rPr lang="tr-TR" sz="800" dirty="0" err="1"/>
              <a:t>mercury</a:t>
            </a:r>
            <a:r>
              <a:rPr lang="tr-TR" sz="800" dirty="0"/>
              <a:t> </a:t>
            </a:r>
            <a:r>
              <a:rPr lang="tr-TR" sz="800" dirty="0" err="1"/>
              <a:t>and</a:t>
            </a:r>
            <a:r>
              <a:rPr lang="tr-TR" sz="800" dirty="0"/>
              <a:t> </a:t>
            </a:r>
            <a:r>
              <a:rPr lang="tr-TR" sz="800" dirty="0" err="1"/>
              <a:t>lead</a:t>
            </a:r>
            <a:r>
              <a:rPr lang="tr-TR" sz="800" dirty="0"/>
              <a:t>, </a:t>
            </a:r>
            <a:r>
              <a:rPr lang="tr-TR" sz="800" dirty="0" err="1"/>
              <a:t>and</a:t>
            </a:r>
            <a:r>
              <a:rPr lang="tr-TR" sz="800" dirty="0"/>
              <a:t> </a:t>
            </a:r>
            <a:r>
              <a:rPr lang="tr-TR" sz="800" dirty="0" err="1"/>
              <a:t>higher</a:t>
            </a:r>
            <a:r>
              <a:rPr lang="tr-TR" sz="800" dirty="0"/>
              <a:t> </a:t>
            </a:r>
            <a:r>
              <a:rPr lang="tr-TR" sz="800" dirty="0" err="1"/>
              <a:t>hair</a:t>
            </a:r>
            <a:r>
              <a:rPr lang="tr-TR" sz="800" dirty="0"/>
              <a:t> </a:t>
            </a:r>
            <a:r>
              <a:rPr lang="tr-TR" sz="800" dirty="0" err="1"/>
              <a:t>antimony</a:t>
            </a:r>
            <a:r>
              <a:rPr lang="tr-TR" sz="800" dirty="0"/>
              <a:t>, </a:t>
            </a:r>
            <a:r>
              <a:rPr lang="tr-TR" sz="800" dirty="0" err="1"/>
              <a:t>cadmium</a:t>
            </a:r>
            <a:r>
              <a:rPr lang="tr-TR" sz="800" dirty="0"/>
              <a:t>, </a:t>
            </a:r>
            <a:r>
              <a:rPr lang="tr-TR" sz="800" dirty="0" err="1"/>
              <a:t>lead</a:t>
            </a:r>
            <a:r>
              <a:rPr lang="tr-TR" sz="800" dirty="0"/>
              <a:t>, </a:t>
            </a:r>
            <a:r>
              <a:rPr lang="tr-TR" sz="800" dirty="0" err="1"/>
              <a:t>and</a:t>
            </a:r>
            <a:r>
              <a:rPr lang="tr-TR" sz="800" dirty="0"/>
              <a:t> </a:t>
            </a:r>
            <a:r>
              <a:rPr lang="tr-TR" sz="800" dirty="0" err="1"/>
              <a:t>mercury</a:t>
            </a:r>
            <a:r>
              <a:rPr lang="tr-TR" sz="800" dirty="0"/>
              <a:t>. </a:t>
            </a:r>
            <a:r>
              <a:rPr lang="tr-TR" sz="800" dirty="0" err="1"/>
              <a:t>Prog</a:t>
            </a:r>
            <a:r>
              <a:rPr lang="tr-TR" sz="800" dirty="0"/>
              <a:t>. </a:t>
            </a:r>
            <a:r>
              <a:rPr lang="tr-TR" sz="800" dirty="0" err="1"/>
              <a:t>Neuro-Psychopharmacol</a:t>
            </a:r>
            <a:r>
              <a:rPr lang="tr-TR" sz="800" dirty="0"/>
              <a:t>. </a:t>
            </a:r>
            <a:r>
              <a:rPr lang="tr-TR" sz="800" dirty="0" err="1"/>
              <a:t>Biol</a:t>
            </a:r>
            <a:r>
              <a:rPr lang="tr-TR" sz="800" dirty="0"/>
              <a:t>. </a:t>
            </a:r>
            <a:r>
              <a:rPr lang="tr-TR" sz="800" dirty="0" err="1"/>
              <a:t>Psychiatry</a:t>
            </a:r>
            <a:r>
              <a:rPr lang="tr-TR" sz="800" dirty="0"/>
              <a:t> 79, 340–368.</a:t>
            </a:r>
            <a:endParaRPr lang="tr-TR" sz="9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3407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normAutofit/>
          </a:bodyPr>
          <a:lstStyle/>
          <a:p>
            <a:r>
              <a:rPr lang="tr-TR" sz="2400" dirty="0">
                <a:effectLst/>
                <a:ea typeface="Calibri" panose="020F0502020204030204" pitchFamily="34" charset="0"/>
                <a:cs typeface="Times New Roman" panose="02020603050405020304" pitchFamily="18" charset="0"/>
              </a:rPr>
              <a:t>Aynı zamanda, OSB hastalarında görüldüğü gibi, öğrenme bozuklukları ve </a:t>
            </a:r>
            <a:r>
              <a:rPr lang="tr-TR" sz="2400" dirty="0" err="1">
                <a:effectLst/>
                <a:ea typeface="Calibri" panose="020F0502020204030204" pitchFamily="34" charset="0"/>
                <a:cs typeface="Times New Roman" panose="02020603050405020304" pitchFamily="18" charset="0"/>
              </a:rPr>
              <a:t>hiper-lokomotor</a:t>
            </a:r>
            <a:r>
              <a:rPr lang="tr-TR" sz="2400" dirty="0">
                <a:effectLst/>
                <a:ea typeface="Calibri" panose="020F0502020204030204" pitchFamily="34" charset="0"/>
                <a:cs typeface="Times New Roman" panose="02020603050405020304" pitchFamily="18" charset="0"/>
              </a:rPr>
              <a:t> aktivite, saldırganlık, </a:t>
            </a:r>
            <a:r>
              <a:rPr lang="tr-TR" sz="2400" dirty="0" err="1">
                <a:effectLst/>
                <a:ea typeface="Calibri" panose="020F0502020204030204" pitchFamily="34" charset="0"/>
                <a:cs typeface="Times New Roman" panose="02020603050405020304" pitchFamily="18" charset="0"/>
              </a:rPr>
              <a:t>hiperaktivite</a:t>
            </a:r>
            <a:r>
              <a:rPr lang="tr-TR" sz="2400" dirty="0">
                <a:effectLst/>
                <a:ea typeface="Calibri" panose="020F0502020204030204" pitchFamily="34" charset="0"/>
                <a:cs typeface="Times New Roman" panose="02020603050405020304" pitchFamily="18" charset="0"/>
              </a:rPr>
              <a:t>, dürtüsellik ve dikkatsizlik gibi davranış bozukluklarına neden olabilir.</a:t>
            </a:r>
          </a:p>
          <a:p>
            <a:r>
              <a:rPr lang="tr-TR" sz="2400" dirty="0">
                <a:ea typeface="Calibri" panose="020F0502020204030204" pitchFamily="34" charset="0"/>
                <a:cs typeface="Times New Roman" panose="02020603050405020304" pitchFamily="18" charset="0"/>
              </a:rPr>
              <a:t>Kurşun; zeka, </a:t>
            </a:r>
            <a:r>
              <a:rPr lang="tr-TR" sz="2400" dirty="0">
                <a:effectLst/>
                <a:ea typeface="Calibri" panose="020F0502020204030204" pitchFamily="34" charset="0"/>
                <a:cs typeface="Times New Roman" panose="02020603050405020304" pitchFamily="18" charset="0"/>
              </a:rPr>
              <a:t>hafıza, işlem hızı, dil, görsel-uzaysal beceriler ve motor beceriler gibi fonksiyonları olumsuz etkiler. </a:t>
            </a:r>
          </a:p>
          <a:p>
            <a:r>
              <a:rPr lang="tr-TR" sz="2400" dirty="0">
                <a:effectLst/>
                <a:ea typeface="Times New Roman" panose="02020603050405020304" pitchFamily="18" charset="0"/>
              </a:rPr>
              <a:t>Özellikle okul çağındaki çocuklarda kandaki kurşun konsantrasyonları azalmış bilişsel işlev ve dikkatsizlik-</a:t>
            </a:r>
            <a:r>
              <a:rPr lang="tr-TR" sz="2400" dirty="0" err="1">
                <a:effectLst/>
                <a:ea typeface="Times New Roman" panose="02020603050405020304" pitchFamily="18" charset="0"/>
              </a:rPr>
              <a:t>hiperaktivite</a:t>
            </a:r>
            <a:r>
              <a:rPr lang="tr-TR" sz="2400" dirty="0">
                <a:effectLst/>
                <a:ea typeface="Times New Roman" panose="02020603050405020304" pitchFamily="18" charset="0"/>
              </a:rPr>
              <a:t> semptomları ile pozitif korelasyona sahiptir.</a:t>
            </a:r>
          </a:p>
          <a:p>
            <a:endParaRPr lang="tr-TR" sz="2400" dirty="0">
              <a:ea typeface="Times New Roman" panose="02020603050405020304" pitchFamily="18" charset="0"/>
            </a:endParaRPr>
          </a:p>
          <a:p>
            <a:pPr marL="0" indent="0">
              <a:buNone/>
            </a:pPr>
            <a:r>
              <a:rPr lang="tr-TR" sz="900" dirty="0"/>
              <a:t>  </a:t>
            </a:r>
            <a:r>
              <a:rPr lang="tr-TR" sz="900" dirty="0" err="1"/>
              <a:t>Velaga</a:t>
            </a:r>
            <a:r>
              <a:rPr lang="tr-TR" sz="900" dirty="0"/>
              <a:t>, M.K., </a:t>
            </a:r>
            <a:r>
              <a:rPr lang="tr-TR" sz="900" dirty="0" err="1"/>
              <a:t>Daughtry</a:t>
            </a:r>
            <a:r>
              <a:rPr lang="tr-TR" sz="900" dirty="0"/>
              <a:t>, L.K., </a:t>
            </a:r>
            <a:r>
              <a:rPr lang="tr-TR" sz="900" dirty="0" err="1"/>
              <a:t>Jones</a:t>
            </a:r>
            <a:r>
              <a:rPr lang="tr-TR" sz="900" dirty="0"/>
              <a:t>, A.C., </a:t>
            </a:r>
            <a:r>
              <a:rPr lang="tr-TR" sz="900" dirty="0" err="1"/>
              <a:t>Yallapragada</a:t>
            </a:r>
            <a:r>
              <a:rPr lang="tr-TR" sz="900" dirty="0"/>
              <a:t>, P.R., </a:t>
            </a:r>
            <a:r>
              <a:rPr lang="tr-TR" sz="900" dirty="0" err="1"/>
              <a:t>Rajanna</a:t>
            </a:r>
            <a:r>
              <a:rPr lang="tr-TR" sz="900" dirty="0"/>
              <a:t>, S., </a:t>
            </a:r>
            <a:r>
              <a:rPr lang="tr-TR" sz="900" dirty="0" err="1"/>
              <a:t>Rajanna</a:t>
            </a:r>
            <a:r>
              <a:rPr lang="tr-TR" sz="900" dirty="0"/>
              <a:t>, B., 2014. </a:t>
            </a:r>
            <a:r>
              <a:rPr lang="tr-TR" sz="900" dirty="0" err="1"/>
              <a:t>Attenuation</a:t>
            </a:r>
            <a:r>
              <a:rPr lang="tr-TR" sz="900" dirty="0"/>
              <a:t> of </a:t>
            </a:r>
            <a:r>
              <a:rPr lang="tr-TR" sz="900" dirty="0" err="1"/>
              <a:t>lead-induced</a:t>
            </a:r>
            <a:r>
              <a:rPr lang="tr-TR" sz="900" dirty="0"/>
              <a:t> </a:t>
            </a:r>
            <a:r>
              <a:rPr lang="tr-TR" sz="900" dirty="0" err="1"/>
              <a:t>oxidative</a:t>
            </a:r>
            <a:r>
              <a:rPr lang="tr-TR" sz="900" dirty="0"/>
              <a:t> </a:t>
            </a:r>
            <a:r>
              <a:rPr lang="tr-TR" sz="900" dirty="0" err="1"/>
              <a:t>stress</a:t>
            </a:r>
            <a:r>
              <a:rPr lang="tr-TR" sz="900" dirty="0"/>
              <a:t> in </a:t>
            </a:r>
            <a:r>
              <a:rPr lang="tr-TR" sz="900" dirty="0" err="1"/>
              <a:t>rat</a:t>
            </a:r>
            <a:r>
              <a:rPr lang="tr-TR" sz="900" dirty="0"/>
              <a:t> </a:t>
            </a:r>
            <a:r>
              <a:rPr lang="tr-TR" sz="900" dirty="0" err="1"/>
              <a:t>brain</a:t>
            </a:r>
            <a:r>
              <a:rPr lang="tr-TR" sz="900" dirty="0"/>
              <a:t>, </a:t>
            </a:r>
            <a:r>
              <a:rPr lang="tr-TR" sz="900" dirty="0" err="1"/>
              <a:t>liver</a:t>
            </a:r>
            <a:r>
              <a:rPr lang="tr-TR" sz="900" dirty="0"/>
              <a:t>, </a:t>
            </a:r>
            <a:r>
              <a:rPr lang="tr-TR" sz="900" dirty="0" err="1"/>
              <a:t>kidney</a:t>
            </a:r>
            <a:r>
              <a:rPr lang="tr-TR" sz="900" dirty="0"/>
              <a:t> </a:t>
            </a:r>
            <a:r>
              <a:rPr lang="tr-TR" sz="900" dirty="0" err="1"/>
              <a:t>and</a:t>
            </a:r>
            <a:r>
              <a:rPr lang="tr-TR" sz="900" dirty="0"/>
              <a:t> </a:t>
            </a:r>
            <a:r>
              <a:rPr lang="tr-TR" sz="900" dirty="0" err="1"/>
              <a:t>blood</a:t>
            </a:r>
            <a:r>
              <a:rPr lang="tr-TR" sz="900" dirty="0"/>
              <a:t> of </a:t>
            </a:r>
            <a:r>
              <a:rPr lang="tr-TR" sz="900" dirty="0" err="1"/>
              <a:t>male</a:t>
            </a:r>
            <a:r>
              <a:rPr lang="tr-TR" sz="900" dirty="0"/>
              <a:t> </a:t>
            </a:r>
            <a:r>
              <a:rPr lang="tr-TR" sz="900" dirty="0" err="1"/>
              <a:t>Wistar</a:t>
            </a:r>
            <a:r>
              <a:rPr lang="tr-TR" sz="900" dirty="0"/>
              <a:t> </a:t>
            </a:r>
            <a:r>
              <a:rPr lang="tr-TR" sz="900" dirty="0" err="1"/>
              <a:t>rats</a:t>
            </a:r>
            <a:r>
              <a:rPr lang="tr-TR" sz="900" dirty="0"/>
              <a:t> </a:t>
            </a:r>
            <a:r>
              <a:rPr lang="tr-TR" sz="900" dirty="0" err="1"/>
              <a:t>by</a:t>
            </a:r>
            <a:r>
              <a:rPr lang="tr-TR" sz="900" dirty="0"/>
              <a:t> </a:t>
            </a:r>
            <a:r>
              <a:rPr lang="tr-TR" sz="900" dirty="0" err="1"/>
              <a:t>Moringa</a:t>
            </a:r>
            <a:r>
              <a:rPr lang="tr-TR" sz="900" dirty="0"/>
              <a:t> </a:t>
            </a:r>
            <a:r>
              <a:rPr lang="tr-TR" sz="900" dirty="0" err="1"/>
              <a:t>oleifera</a:t>
            </a:r>
            <a:r>
              <a:rPr lang="tr-TR" sz="900" dirty="0"/>
              <a:t> </a:t>
            </a:r>
            <a:r>
              <a:rPr lang="tr-TR" sz="900" dirty="0" err="1"/>
              <a:t>seed</a:t>
            </a:r>
            <a:r>
              <a:rPr lang="tr-TR" sz="900" dirty="0"/>
              <a:t> </a:t>
            </a:r>
            <a:r>
              <a:rPr lang="tr-TR" sz="900" dirty="0" err="1"/>
              <a:t>powder</a:t>
            </a:r>
            <a:r>
              <a:rPr lang="tr-TR" sz="900" dirty="0"/>
              <a:t>. J. </a:t>
            </a:r>
            <a:r>
              <a:rPr lang="tr-TR" sz="900" dirty="0" err="1"/>
              <a:t>Environ</a:t>
            </a:r>
            <a:r>
              <a:rPr lang="tr-TR" sz="900" dirty="0"/>
              <a:t>. </a:t>
            </a:r>
            <a:r>
              <a:rPr lang="tr-TR" sz="900" dirty="0" err="1"/>
              <a:t>Pathol</a:t>
            </a:r>
            <a:r>
              <a:rPr lang="tr-TR" sz="900" dirty="0"/>
              <a:t>. </a:t>
            </a:r>
            <a:r>
              <a:rPr lang="tr-TR" sz="900" dirty="0" err="1"/>
              <a:t>Toxicol</a:t>
            </a:r>
            <a:r>
              <a:rPr lang="tr-TR" sz="900" dirty="0"/>
              <a:t>. </a:t>
            </a:r>
            <a:r>
              <a:rPr lang="tr-TR" sz="900" dirty="0" err="1"/>
              <a:t>Oncol</a:t>
            </a:r>
            <a:r>
              <a:rPr lang="tr-TR" sz="900" dirty="0"/>
              <a:t>. 33</a:t>
            </a:r>
            <a:endParaRPr lang="tr-TR" sz="900" dirty="0">
              <a:effectLst/>
              <a:ea typeface="Times New Roman" panose="02020603050405020304" pitchFamily="18" charset="0"/>
            </a:endParaRPr>
          </a:p>
          <a:p>
            <a:pPr marL="0" indent="0">
              <a:buNone/>
            </a:pPr>
            <a:r>
              <a:rPr lang="tr-TR" sz="900" dirty="0"/>
              <a:t>  </a:t>
            </a:r>
            <a:r>
              <a:rPr lang="en-US" sz="900" dirty="0"/>
              <a:t>Stewart, W.F., Schwartz, B.S., 2007. Effects of lead on the adult brain: a 15-year exploration. Am. J. Ind. Med. 50, 729–739</a:t>
            </a:r>
            <a:endParaRPr lang="tr-TR" sz="900" dirty="0"/>
          </a:p>
          <a:p>
            <a:pPr marL="0" indent="0">
              <a:buNone/>
            </a:pPr>
            <a:r>
              <a:rPr lang="tr-TR" sz="800" dirty="0"/>
              <a:t>  </a:t>
            </a:r>
            <a:r>
              <a:rPr lang="tr-TR" sz="800" dirty="0" err="1"/>
              <a:t>Chiodo</a:t>
            </a:r>
            <a:r>
              <a:rPr lang="tr-TR" sz="800" dirty="0"/>
              <a:t>, L.M., </a:t>
            </a:r>
            <a:r>
              <a:rPr lang="tr-TR" sz="800" dirty="0" err="1"/>
              <a:t>Jacobson</a:t>
            </a:r>
            <a:r>
              <a:rPr lang="tr-TR" sz="800" dirty="0"/>
              <a:t>, S.W., </a:t>
            </a:r>
            <a:r>
              <a:rPr lang="tr-TR" sz="800" dirty="0" err="1"/>
              <a:t>Jacobson</a:t>
            </a:r>
            <a:r>
              <a:rPr lang="tr-TR" sz="800" dirty="0"/>
              <a:t>, J.L., 2004. </a:t>
            </a:r>
            <a:r>
              <a:rPr lang="tr-TR" sz="800" dirty="0" err="1"/>
              <a:t>Neurodevelopmental</a:t>
            </a:r>
            <a:r>
              <a:rPr lang="tr-TR" sz="800" dirty="0"/>
              <a:t> </a:t>
            </a:r>
            <a:r>
              <a:rPr lang="tr-TR" sz="800" dirty="0" err="1"/>
              <a:t>effects</a:t>
            </a:r>
            <a:r>
              <a:rPr lang="tr-TR" sz="800" dirty="0"/>
              <a:t> of </a:t>
            </a:r>
            <a:r>
              <a:rPr lang="tr-TR" sz="800" dirty="0" err="1"/>
              <a:t>postnatal</a:t>
            </a:r>
            <a:r>
              <a:rPr lang="tr-TR" sz="800" dirty="0"/>
              <a:t> </a:t>
            </a:r>
            <a:r>
              <a:rPr lang="tr-TR" sz="800" dirty="0" err="1"/>
              <a:t>lead</a:t>
            </a:r>
            <a:r>
              <a:rPr lang="tr-TR" sz="800" dirty="0"/>
              <a:t> </a:t>
            </a:r>
            <a:r>
              <a:rPr lang="tr-TR" sz="800" dirty="0" err="1"/>
              <a:t>exposure</a:t>
            </a:r>
            <a:r>
              <a:rPr lang="tr-TR" sz="800" dirty="0"/>
              <a:t> at </a:t>
            </a:r>
            <a:r>
              <a:rPr lang="tr-TR" sz="800" dirty="0" err="1"/>
              <a:t>very</a:t>
            </a:r>
            <a:r>
              <a:rPr lang="tr-TR" sz="800" dirty="0"/>
              <a:t> </a:t>
            </a:r>
            <a:r>
              <a:rPr lang="tr-TR" sz="800" dirty="0" err="1"/>
              <a:t>low</a:t>
            </a:r>
            <a:r>
              <a:rPr lang="tr-TR" sz="800" dirty="0"/>
              <a:t> </a:t>
            </a:r>
            <a:r>
              <a:rPr lang="tr-TR" sz="800" dirty="0" err="1"/>
              <a:t>levels</a:t>
            </a:r>
            <a:r>
              <a:rPr lang="tr-TR" sz="800" dirty="0"/>
              <a:t>. </a:t>
            </a:r>
            <a:r>
              <a:rPr lang="tr-TR" sz="800" dirty="0" err="1"/>
              <a:t>Neurotoxicol</a:t>
            </a:r>
            <a:r>
              <a:rPr lang="tr-TR" sz="800" dirty="0"/>
              <a:t>. </a:t>
            </a:r>
            <a:r>
              <a:rPr lang="tr-TR" sz="800" dirty="0" err="1"/>
              <a:t>Teratol</a:t>
            </a:r>
            <a:r>
              <a:rPr lang="tr-TR" sz="800" dirty="0"/>
              <a:t>. 26, 359–371. </a:t>
            </a:r>
            <a:endParaRPr lang="tr-TR" sz="900" dirty="0"/>
          </a:p>
        </p:txBody>
      </p:sp>
    </p:spTree>
    <p:extLst>
      <p:ext uri="{BB962C8B-B14F-4D97-AF65-F5344CB8AC3E}">
        <p14:creationId xmlns:p14="http://schemas.microsoft.com/office/powerpoint/2010/main" val="19523697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normAutofit lnSpcReduction="10000"/>
          </a:bodyPr>
          <a:lstStyle/>
          <a:p>
            <a:pPr marL="0" indent="0">
              <a:lnSpc>
                <a:spcPct val="115000"/>
              </a:lnSpc>
              <a:spcBef>
                <a:spcPts val="1000"/>
              </a:spcBef>
              <a:buNone/>
            </a:pPr>
            <a:r>
              <a:rPr lang="tr-TR" b="1" i="1" dirty="0" err="1">
                <a:effectLst/>
                <a:latin typeface="Cambria" panose="02040503050406030204" pitchFamily="18" charset="0"/>
                <a:ea typeface="Times New Roman" panose="02020603050405020304" pitchFamily="18" charset="0"/>
                <a:cs typeface="Times New Roman" panose="02020603050405020304" pitchFamily="18" charset="0"/>
              </a:rPr>
              <a:t>Civa</a:t>
            </a:r>
            <a:r>
              <a:rPr lang="tr-TR" b="1" i="1" dirty="0">
                <a:effectLst/>
                <a:latin typeface="Cambria" panose="02040503050406030204" pitchFamily="18" charset="0"/>
                <a:ea typeface="Times New Roman" panose="02020603050405020304" pitchFamily="18" charset="0"/>
                <a:cs typeface="Times New Roman" panose="02020603050405020304" pitchFamily="18" charset="0"/>
              </a:rPr>
              <a:t> (Hg)</a:t>
            </a:r>
          </a:p>
          <a:p>
            <a:r>
              <a:rPr lang="tr-TR" sz="2400" dirty="0">
                <a:effectLst/>
                <a:ea typeface="Calibri" panose="020F0502020204030204" pitchFamily="34" charset="0"/>
                <a:cs typeface="Times New Roman" panose="02020603050405020304" pitchFamily="18" charset="0"/>
              </a:rPr>
              <a:t>Cıva, kan-beyin bariyerini geçme ve </a:t>
            </a:r>
            <a:r>
              <a:rPr lang="tr-TR" sz="2400" dirty="0">
                <a:solidFill>
                  <a:srgbClr val="2E2E2E"/>
                </a:solidFill>
                <a:ea typeface="Calibri" panose="020F0502020204030204" pitchFamily="34" charset="0"/>
                <a:cs typeface="Times New Roman" panose="02020603050405020304" pitchFamily="18" charset="0"/>
              </a:rPr>
              <a:t>görsel korteks</a:t>
            </a:r>
            <a:r>
              <a:rPr lang="tr-TR" sz="2400" dirty="0">
                <a:effectLst/>
                <a:ea typeface="Calibri" panose="020F0502020204030204" pitchFamily="34" charset="0"/>
                <a:cs typeface="Times New Roman" panose="02020603050405020304" pitchFamily="18" charset="0"/>
              </a:rPr>
              <a:t>, </a:t>
            </a:r>
            <a:r>
              <a:rPr lang="tr-TR" sz="2400" dirty="0">
                <a:solidFill>
                  <a:srgbClr val="2E2E2E"/>
                </a:solidFill>
                <a:effectLst/>
                <a:ea typeface="Calibri" panose="020F0502020204030204" pitchFamily="34" charset="0"/>
                <a:cs typeface="Times New Roman" panose="02020603050405020304" pitchFamily="18" charset="0"/>
              </a:rPr>
              <a:t>beyincik</a:t>
            </a:r>
            <a:r>
              <a:rPr lang="tr-TR" sz="2400" dirty="0">
                <a:effectLst/>
                <a:ea typeface="Calibri" panose="020F0502020204030204" pitchFamily="34" charset="0"/>
                <a:cs typeface="Times New Roman" panose="02020603050405020304" pitchFamily="18" charset="0"/>
              </a:rPr>
              <a:t> ve omurilikte yüksek konsantrasyonlarda birikme kapasitesine sahiptir.</a:t>
            </a:r>
          </a:p>
          <a:p>
            <a:r>
              <a:rPr lang="tr-TR" sz="2400" dirty="0">
                <a:effectLst/>
                <a:ea typeface="Calibri" panose="020F0502020204030204" pitchFamily="34" charset="0"/>
                <a:cs typeface="Times New Roman" panose="02020603050405020304" pitchFamily="18" charset="0"/>
              </a:rPr>
              <a:t>Çocukluk döneminde merkezi sinir sistemi hala gelişmektedir ve bu nedenle cıva gibi ağır metallerin </a:t>
            </a:r>
            <a:r>
              <a:rPr lang="tr-TR" sz="2400" dirty="0" err="1">
                <a:effectLst/>
                <a:ea typeface="Calibri" panose="020F0502020204030204" pitchFamily="34" charset="0"/>
                <a:cs typeface="Times New Roman" panose="02020603050405020304" pitchFamily="18" charset="0"/>
              </a:rPr>
              <a:t>nörotoksik</a:t>
            </a:r>
            <a:r>
              <a:rPr lang="tr-TR" sz="2400" dirty="0">
                <a:effectLst/>
                <a:ea typeface="Calibri" panose="020F0502020204030204" pitchFamily="34" charset="0"/>
                <a:cs typeface="Times New Roman" panose="02020603050405020304" pitchFamily="18" charset="0"/>
              </a:rPr>
              <a:t> etkilerine karşı yetişkinlere kıyasla daha savunmasızdır.</a:t>
            </a:r>
          </a:p>
          <a:p>
            <a:r>
              <a:rPr lang="tr-TR" sz="2400" dirty="0">
                <a:effectLst/>
                <a:ea typeface="Calibri" panose="020F0502020204030204" pitchFamily="34" charset="0"/>
                <a:cs typeface="Times New Roman" panose="02020603050405020304" pitchFamily="18" charset="0"/>
              </a:rPr>
              <a:t>Çocuklarda beynin gelişim süreci ve kan-beyin bariyerinin duyarlılığı göz önüne alındığında, cıva beyinde birikme eğilimi gösterir ve beyin dokusundaki </a:t>
            </a:r>
            <a:r>
              <a:rPr lang="tr-TR" sz="2400" dirty="0" err="1">
                <a:effectLst/>
                <a:ea typeface="Calibri" panose="020F0502020204030204" pitchFamily="34" charset="0"/>
                <a:cs typeface="Times New Roman" panose="02020603050405020304" pitchFamily="18" charset="0"/>
              </a:rPr>
              <a:t>otoantikor</a:t>
            </a:r>
            <a:r>
              <a:rPr lang="tr-TR" sz="2400" dirty="0">
                <a:effectLst/>
                <a:ea typeface="Calibri" panose="020F0502020204030204" pitchFamily="34" charset="0"/>
                <a:cs typeface="Times New Roman" panose="02020603050405020304" pitchFamily="18" charset="0"/>
              </a:rPr>
              <a:t> düzeylerini artırmanın yanı sıra </a:t>
            </a:r>
            <a:r>
              <a:rPr lang="tr-TR" sz="2400" dirty="0" err="1">
                <a:effectLst/>
                <a:ea typeface="Calibri" panose="020F0502020204030204" pitchFamily="34" charset="0"/>
                <a:cs typeface="Times New Roman" panose="02020603050405020304" pitchFamily="18" charset="0"/>
              </a:rPr>
              <a:t>nöro-inflamatuar</a:t>
            </a:r>
            <a:r>
              <a:rPr lang="tr-TR" sz="2400" dirty="0">
                <a:effectLst/>
                <a:ea typeface="Calibri" panose="020F0502020204030204" pitchFamily="34" charset="0"/>
                <a:cs typeface="Times New Roman" panose="02020603050405020304" pitchFamily="18" charset="0"/>
              </a:rPr>
              <a:t> ve </a:t>
            </a:r>
            <a:r>
              <a:rPr lang="tr-TR" sz="2400" dirty="0" err="1">
                <a:effectLst/>
                <a:ea typeface="Calibri" panose="020F0502020204030204" pitchFamily="34" charset="0"/>
                <a:cs typeface="Times New Roman" panose="02020603050405020304" pitchFamily="18" charset="0"/>
              </a:rPr>
              <a:t>oksidatif</a:t>
            </a:r>
            <a:r>
              <a:rPr lang="tr-TR" sz="2400" dirty="0">
                <a:effectLst/>
                <a:ea typeface="Calibri" panose="020F0502020204030204" pitchFamily="34" charset="0"/>
                <a:cs typeface="Times New Roman" panose="02020603050405020304" pitchFamily="18" charset="0"/>
              </a:rPr>
              <a:t> strese neden olur.</a:t>
            </a:r>
          </a:p>
          <a:p>
            <a:endParaRPr lang="tr-TR" sz="2400" dirty="0">
              <a:effectLst/>
              <a:ea typeface="Calibri" panose="020F0502020204030204" pitchFamily="34" charset="0"/>
              <a:cs typeface="Times New Roman" panose="02020603050405020304" pitchFamily="18" charset="0"/>
            </a:endParaRPr>
          </a:p>
          <a:p>
            <a:pPr marL="0" indent="0">
              <a:buNone/>
            </a:pPr>
            <a:r>
              <a:rPr lang="tr-TR" sz="900" dirty="0"/>
              <a:t>  Abdullah, M.M., </a:t>
            </a:r>
            <a:r>
              <a:rPr lang="tr-TR" sz="900" dirty="0" err="1"/>
              <a:t>Ly</a:t>
            </a:r>
            <a:r>
              <a:rPr lang="tr-TR" sz="900" dirty="0"/>
              <a:t>, A.R., </a:t>
            </a:r>
            <a:r>
              <a:rPr lang="tr-TR" sz="900" dirty="0" err="1"/>
              <a:t>Goldberg</a:t>
            </a:r>
            <a:r>
              <a:rPr lang="tr-TR" sz="900" dirty="0"/>
              <a:t>, W.A., </a:t>
            </a:r>
            <a:r>
              <a:rPr lang="tr-TR" sz="900" dirty="0" err="1"/>
              <a:t>Clarke-Stewart</a:t>
            </a:r>
            <a:r>
              <a:rPr lang="tr-TR" sz="900" dirty="0"/>
              <a:t>, K.A., </a:t>
            </a:r>
            <a:r>
              <a:rPr lang="tr-TR" sz="900" dirty="0" err="1"/>
              <a:t>Dudgeon</a:t>
            </a:r>
            <a:r>
              <a:rPr lang="tr-TR" sz="900" dirty="0"/>
              <a:t>, J.V., </a:t>
            </a:r>
            <a:r>
              <a:rPr lang="tr-TR" sz="900" dirty="0" err="1"/>
              <a:t>Mull</a:t>
            </a:r>
            <a:r>
              <a:rPr lang="tr-TR" sz="900" dirty="0"/>
              <a:t>, C. G., </a:t>
            </a:r>
            <a:r>
              <a:rPr lang="tr-TR" sz="900" dirty="0" err="1"/>
              <a:t>Chan</a:t>
            </a:r>
            <a:r>
              <a:rPr lang="tr-TR" sz="900" dirty="0"/>
              <a:t>, T.J., Kent, E.E., Mason, A.Z., </a:t>
            </a:r>
            <a:r>
              <a:rPr lang="tr-TR" sz="900" dirty="0" err="1"/>
              <a:t>Ericson</a:t>
            </a:r>
            <a:r>
              <a:rPr lang="tr-TR" sz="900" dirty="0"/>
              <a:t>, J.E., 2012. </a:t>
            </a:r>
            <a:r>
              <a:rPr lang="tr-TR" sz="900" dirty="0" err="1"/>
              <a:t>Heavy</a:t>
            </a:r>
            <a:r>
              <a:rPr lang="tr-TR" sz="900" dirty="0"/>
              <a:t> metal in </a:t>
            </a:r>
            <a:r>
              <a:rPr lang="tr-TR" sz="900" dirty="0" err="1"/>
              <a:t>children’s</a:t>
            </a:r>
            <a:r>
              <a:rPr lang="tr-TR" sz="900" dirty="0"/>
              <a:t> </a:t>
            </a:r>
            <a:r>
              <a:rPr lang="tr-TR" sz="900" dirty="0" err="1"/>
              <a:t>tooth</a:t>
            </a:r>
            <a:r>
              <a:rPr lang="tr-TR" sz="900" dirty="0"/>
              <a:t> </a:t>
            </a:r>
            <a:r>
              <a:rPr lang="tr-TR" sz="900" dirty="0" err="1"/>
              <a:t>enamel</a:t>
            </a:r>
            <a:r>
              <a:rPr lang="tr-TR" sz="900" dirty="0"/>
              <a:t>: </a:t>
            </a:r>
            <a:r>
              <a:rPr lang="tr-TR" sz="900" dirty="0" err="1"/>
              <a:t>related</a:t>
            </a:r>
            <a:r>
              <a:rPr lang="tr-TR" sz="900" dirty="0"/>
              <a:t> </a:t>
            </a:r>
            <a:r>
              <a:rPr lang="tr-TR" sz="900" dirty="0" err="1"/>
              <a:t>to</a:t>
            </a:r>
            <a:r>
              <a:rPr lang="tr-TR" sz="900" dirty="0"/>
              <a:t> </a:t>
            </a:r>
            <a:r>
              <a:rPr lang="tr-TR" sz="900" dirty="0" err="1"/>
              <a:t>autism</a:t>
            </a:r>
            <a:r>
              <a:rPr lang="tr-TR" sz="900" dirty="0"/>
              <a:t> </a:t>
            </a:r>
            <a:r>
              <a:rPr lang="tr-TR" sz="900" dirty="0" err="1"/>
              <a:t>and</a:t>
            </a:r>
            <a:r>
              <a:rPr lang="tr-TR" sz="900" dirty="0"/>
              <a:t> </a:t>
            </a:r>
            <a:r>
              <a:rPr lang="tr-TR" sz="900" dirty="0" err="1"/>
              <a:t>disruptive</a:t>
            </a:r>
            <a:r>
              <a:rPr lang="tr-TR" sz="900" dirty="0"/>
              <a:t> </a:t>
            </a:r>
            <a:r>
              <a:rPr lang="tr-TR" sz="900" dirty="0" err="1"/>
              <a:t>behaviors</a:t>
            </a:r>
            <a:r>
              <a:rPr lang="tr-TR" sz="900" dirty="0"/>
              <a:t>? J. </a:t>
            </a:r>
            <a:r>
              <a:rPr lang="tr-TR" sz="900" dirty="0" err="1"/>
              <a:t>Autism</a:t>
            </a:r>
            <a:r>
              <a:rPr lang="tr-TR" sz="900" dirty="0"/>
              <a:t> Dev. </a:t>
            </a:r>
            <a:r>
              <a:rPr lang="tr-TR" sz="900" dirty="0" err="1"/>
              <a:t>Disord</a:t>
            </a:r>
            <a:r>
              <a:rPr lang="tr-TR" sz="900" dirty="0"/>
              <a:t>. 42, 929–936. </a:t>
            </a:r>
          </a:p>
          <a:p>
            <a:pPr marL="0" indent="0">
              <a:buNone/>
            </a:pPr>
            <a:r>
              <a:rPr lang="tr-TR" sz="900" dirty="0"/>
              <a:t>  </a:t>
            </a:r>
            <a:r>
              <a:rPr lang="tr-TR" sz="800" dirty="0" err="1"/>
              <a:t>Jafari</a:t>
            </a:r>
            <a:r>
              <a:rPr lang="tr-TR" sz="800" dirty="0"/>
              <a:t>, T., </a:t>
            </a:r>
            <a:r>
              <a:rPr lang="tr-TR" sz="800" dirty="0" err="1"/>
              <a:t>Rostampour</a:t>
            </a:r>
            <a:r>
              <a:rPr lang="tr-TR" sz="800" dirty="0"/>
              <a:t>, N., </a:t>
            </a:r>
            <a:r>
              <a:rPr lang="tr-TR" sz="800" dirty="0" err="1"/>
              <a:t>Fallah</a:t>
            </a:r>
            <a:r>
              <a:rPr lang="tr-TR" sz="800" dirty="0"/>
              <a:t>, A.A., </a:t>
            </a:r>
            <a:r>
              <a:rPr lang="tr-TR" sz="800" dirty="0" err="1"/>
              <a:t>Hesami</a:t>
            </a:r>
            <a:r>
              <a:rPr lang="tr-TR" sz="800" dirty="0"/>
              <a:t>, A., 2017. </a:t>
            </a:r>
            <a:r>
              <a:rPr lang="tr-TR" sz="800" dirty="0" err="1"/>
              <a:t>The</a:t>
            </a:r>
            <a:r>
              <a:rPr lang="tr-TR" sz="800" dirty="0"/>
              <a:t> </a:t>
            </a:r>
            <a:r>
              <a:rPr lang="tr-TR" sz="800" dirty="0" err="1"/>
              <a:t>association</a:t>
            </a:r>
            <a:r>
              <a:rPr lang="tr-TR" sz="800" dirty="0"/>
              <a:t> </a:t>
            </a:r>
            <a:r>
              <a:rPr lang="tr-TR" sz="800" dirty="0" err="1"/>
              <a:t>between</a:t>
            </a:r>
            <a:r>
              <a:rPr lang="tr-TR" sz="800" dirty="0"/>
              <a:t> </a:t>
            </a:r>
            <a:r>
              <a:rPr lang="tr-TR" sz="800" dirty="0" err="1"/>
              <a:t>mercury</a:t>
            </a:r>
            <a:r>
              <a:rPr lang="tr-TR" sz="800" dirty="0"/>
              <a:t> </a:t>
            </a:r>
            <a:r>
              <a:rPr lang="tr-TR" sz="800" dirty="0" err="1"/>
              <a:t>levels</a:t>
            </a:r>
            <a:r>
              <a:rPr lang="tr-TR" sz="800" dirty="0"/>
              <a:t> </a:t>
            </a:r>
            <a:r>
              <a:rPr lang="tr-TR" sz="800" dirty="0" err="1"/>
              <a:t>and</a:t>
            </a:r>
            <a:r>
              <a:rPr lang="tr-TR" sz="800" dirty="0"/>
              <a:t> </a:t>
            </a:r>
            <a:r>
              <a:rPr lang="tr-TR" sz="800" dirty="0" err="1"/>
              <a:t>autism</a:t>
            </a:r>
            <a:r>
              <a:rPr lang="tr-TR" sz="800" dirty="0"/>
              <a:t> </a:t>
            </a:r>
            <a:r>
              <a:rPr lang="tr-TR" sz="800" dirty="0" err="1"/>
              <a:t>spectrum</a:t>
            </a:r>
            <a:r>
              <a:rPr lang="tr-TR" sz="800" dirty="0"/>
              <a:t> </a:t>
            </a:r>
            <a:r>
              <a:rPr lang="tr-TR" sz="800" dirty="0" err="1"/>
              <a:t>disorders</a:t>
            </a:r>
            <a:r>
              <a:rPr lang="tr-TR" sz="800" dirty="0"/>
              <a:t>: a </a:t>
            </a:r>
            <a:r>
              <a:rPr lang="tr-TR" sz="800" dirty="0" err="1"/>
              <a:t>systematic</a:t>
            </a:r>
            <a:r>
              <a:rPr lang="tr-TR" sz="800" dirty="0"/>
              <a:t> </a:t>
            </a:r>
            <a:r>
              <a:rPr lang="tr-TR" sz="800" dirty="0" err="1"/>
              <a:t>review</a:t>
            </a:r>
            <a:r>
              <a:rPr lang="tr-TR" sz="800" dirty="0"/>
              <a:t> </a:t>
            </a:r>
            <a:r>
              <a:rPr lang="tr-TR" sz="800" dirty="0" err="1"/>
              <a:t>and</a:t>
            </a:r>
            <a:r>
              <a:rPr lang="tr-TR" sz="800" dirty="0"/>
              <a:t> </a:t>
            </a:r>
            <a:r>
              <a:rPr lang="tr-TR" sz="800" dirty="0" err="1"/>
              <a:t>metaanalysis</a:t>
            </a:r>
            <a:r>
              <a:rPr lang="tr-TR" sz="800" dirty="0"/>
              <a:t>. J. </a:t>
            </a:r>
            <a:r>
              <a:rPr lang="tr-TR" sz="800" dirty="0" err="1"/>
              <a:t>Trace</a:t>
            </a:r>
            <a:r>
              <a:rPr lang="tr-TR" sz="800" dirty="0"/>
              <a:t> Elem. </a:t>
            </a:r>
            <a:r>
              <a:rPr lang="tr-TR" sz="800" dirty="0" err="1"/>
              <a:t>Med</a:t>
            </a:r>
            <a:r>
              <a:rPr lang="tr-TR" sz="800" dirty="0"/>
              <a:t>. </a:t>
            </a:r>
            <a:r>
              <a:rPr lang="tr-TR" sz="800" dirty="0" err="1"/>
              <a:t>Biol</a:t>
            </a:r>
            <a:r>
              <a:rPr lang="tr-TR" sz="800" dirty="0"/>
              <a:t>. 44, 289–297</a:t>
            </a:r>
            <a:endParaRPr lang="tr-TR" sz="900" dirty="0"/>
          </a:p>
        </p:txBody>
      </p:sp>
    </p:spTree>
    <p:extLst>
      <p:ext uri="{BB962C8B-B14F-4D97-AF65-F5344CB8AC3E}">
        <p14:creationId xmlns:p14="http://schemas.microsoft.com/office/powerpoint/2010/main" val="40528947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normAutofit/>
          </a:bodyPr>
          <a:lstStyle/>
          <a:p>
            <a:r>
              <a:rPr lang="tr-TR" sz="2400" dirty="0" err="1">
                <a:ea typeface="Calibri" panose="020F0502020204030204" pitchFamily="34" charset="0"/>
                <a:cs typeface="Times New Roman" panose="02020603050405020304" pitchFamily="18" charset="0"/>
              </a:rPr>
              <a:t>OSB’li</a:t>
            </a:r>
            <a:r>
              <a:rPr lang="tr-TR" sz="2400" dirty="0">
                <a:ea typeface="Calibri" panose="020F0502020204030204" pitchFamily="34" charset="0"/>
                <a:cs typeface="Times New Roman" panose="02020603050405020304" pitchFamily="18" charset="0"/>
              </a:rPr>
              <a:t> </a:t>
            </a:r>
            <a:r>
              <a:rPr lang="tr-TR" sz="2400" dirty="0">
                <a:effectLst/>
                <a:ea typeface="Calibri" panose="020F0502020204030204" pitchFamily="34" charset="0"/>
                <a:cs typeface="Times New Roman" panose="02020603050405020304" pitchFamily="18" charset="0"/>
              </a:rPr>
              <a:t> hastaların saç örneklerinde sağlıklı deneklere kıyasla daha yüksek cıva konsantrasyonları gösteren çalışmalar, saçtaki cıva seviyelerinin vücuttaki konsantrasyonuna karşılık geldiğini göstermektedir</a:t>
            </a:r>
          </a:p>
          <a:p>
            <a:r>
              <a:rPr lang="tr-TR" sz="2400" dirty="0">
                <a:effectLst/>
                <a:ea typeface="Calibri" panose="020F0502020204030204" pitchFamily="34" charset="0"/>
                <a:cs typeface="Times New Roman" panose="02020603050405020304" pitchFamily="18" charset="0"/>
              </a:rPr>
              <a:t>Öte yandan, </a:t>
            </a:r>
            <a:r>
              <a:rPr lang="tr-TR" sz="2400" dirty="0" err="1">
                <a:effectLst/>
                <a:ea typeface="Calibri" panose="020F0502020204030204" pitchFamily="34" charset="0"/>
                <a:cs typeface="Times New Roman" panose="02020603050405020304" pitchFamily="18" charset="0"/>
              </a:rPr>
              <a:t>OSB’li</a:t>
            </a:r>
            <a:r>
              <a:rPr lang="tr-TR" sz="2400" dirty="0">
                <a:effectLst/>
                <a:ea typeface="Calibri" panose="020F0502020204030204" pitchFamily="34" charset="0"/>
                <a:cs typeface="Times New Roman" panose="02020603050405020304" pitchFamily="18" charset="0"/>
              </a:rPr>
              <a:t> deneklerde sağlıklı deneklere kıyasla daha düşük cıva konsantrasyonlarını vurgulayan diğer çalışmalar, OSB hastalarının, vücutta birikme ile sonuçlanan cıva gibi </a:t>
            </a:r>
            <a:r>
              <a:rPr lang="tr-TR" sz="2400" dirty="0" err="1">
                <a:effectLst/>
                <a:ea typeface="Calibri" panose="020F0502020204030204" pitchFamily="34" charset="0"/>
                <a:cs typeface="Times New Roman" panose="02020603050405020304" pitchFamily="18" charset="0"/>
              </a:rPr>
              <a:t>toksik</a:t>
            </a:r>
            <a:r>
              <a:rPr lang="tr-TR" sz="2400" dirty="0">
                <a:effectLst/>
                <a:ea typeface="Calibri" panose="020F0502020204030204" pitchFamily="34" charset="0"/>
                <a:cs typeface="Times New Roman" panose="02020603050405020304" pitchFamily="18" charset="0"/>
              </a:rPr>
              <a:t> elementleri vücuttan atamadıklarını öne sürmektedir</a:t>
            </a:r>
          </a:p>
          <a:p>
            <a:endParaRPr lang="tr-TR" sz="2400" dirty="0">
              <a:ea typeface="Calibri" panose="020F0502020204030204" pitchFamily="34" charset="0"/>
              <a:cs typeface="Times New Roman" panose="02020603050405020304" pitchFamily="18" charset="0"/>
            </a:endParaRPr>
          </a:p>
          <a:p>
            <a:endParaRPr lang="tr-TR" sz="2400" dirty="0">
              <a:effectLst/>
              <a:ea typeface="Calibri" panose="020F0502020204030204" pitchFamily="34" charset="0"/>
              <a:cs typeface="Times New Roman" panose="02020603050405020304" pitchFamily="18" charset="0"/>
            </a:endParaRPr>
          </a:p>
          <a:p>
            <a:pPr marL="0" indent="0">
              <a:buNone/>
            </a:pPr>
            <a:r>
              <a:rPr lang="tr-TR" sz="1000" dirty="0"/>
              <a:t>  </a:t>
            </a:r>
            <a:r>
              <a:rPr lang="tr-TR" sz="1000" dirty="0" err="1"/>
              <a:t>Kern</a:t>
            </a:r>
            <a:r>
              <a:rPr lang="tr-TR" sz="1000" dirty="0"/>
              <a:t>, J.K., </a:t>
            </a:r>
            <a:r>
              <a:rPr lang="tr-TR" sz="1000" dirty="0" err="1"/>
              <a:t>Geier</a:t>
            </a:r>
            <a:r>
              <a:rPr lang="tr-TR" sz="1000" dirty="0"/>
              <a:t>, D.A., </a:t>
            </a:r>
            <a:r>
              <a:rPr lang="tr-TR" sz="1000" dirty="0" err="1"/>
              <a:t>Sykes</a:t>
            </a:r>
            <a:r>
              <a:rPr lang="tr-TR" sz="1000" dirty="0"/>
              <a:t>, L.K., </a:t>
            </a:r>
            <a:r>
              <a:rPr lang="tr-TR" sz="1000" dirty="0" err="1"/>
              <a:t>Haley</a:t>
            </a:r>
            <a:r>
              <a:rPr lang="tr-TR" sz="1000" dirty="0"/>
              <a:t>, B.E., </a:t>
            </a:r>
            <a:r>
              <a:rPr lang="tr-TR" sz="1000" dirty="0" err="1"/>
              <a:t>Geier</a:t>
            </a:r>
            <a:r>
              <a:rPr lang="tr-TR" sz="1000" dirty="0"/>
              <a:t>, M.R., 2016. </a:t>
            </a:r>
            <a:r>
              <a:rPr lang="tr-TR" sz="1000" dirty="0" err="1"/>
              <a:t>The</a:t>
            </a:r>
            <a:r>
              <a:rPr lang="tr-TR" sz="1000" dirty="0"/>
              <a:t> </a:t>
            </a:r>
            <a:r>
              <a:rPr lang="tr-TR" sz="1000" dirty="0" err="1"/>
              <a:t>relationship</a:t>
            </a:r>
            <a:r>
              <a:rPr lang="tr-TR" sz="1000" dirty="0"/>
              <a:t> </a:t>
            </a:r>
            <a:r>
              <a:rPr lang="tr-TR" sz="1000" dirty="0" err="1"/>
              <a:t>between</a:t>
            </a:r>
            <a:r>
              <a:rPr lang="tr-TR" sz="1000" dirty="0"/>
              <a:t> </a:t>
            </a:r>
            <a:r>
              <a:rPr lang="tr-TR" sz="1000" dirty="0" err="1"/>
              <a:t>mercury</a:t>
            </a:r>
            <a:r>
              <a:rPr lang="tr-TR" sz="1000" dirty="0"/>
              <a:t> </a:t>
            </a:r>
            <a:r>
              <a:rPr lang="tr-TR" sz="1000" dirty="0" err="1"/>
              <a:t>and</a:t>
            </a:r>
            <a:r>
              <a:rPr lang="tr-TR" sz="1000" dirty="0"/>
              <a:t> </a:t>
            </a:r>
            <a:r>
              <a:rPr lang="tr-TR" sz="1000" dirty="0" err="1"/>
              <a:t>autism</a:t>
            </a:r>
            <a:r>
              <a:rPr lang="tr-TR" sz="1000" dirty="0"/>
              <a:t>: a </a:t>
            </a:r>
            <a:r>
              <a:rPr lang="tr-TR" sz="1000" dirty="0" err="1"/>
              <a:t>comprehensive</a:t>
            </a:r>
            <a:r>
              <a:rPr lang="tr-TR" sz="1000" dirty="0"/>
              <a:t> </a:t>
            </a:r>
            <a:r>
              <a:rPr lang="tr-TR" sz="1000" dirty="0" err="1"/>
              <a:t>review</a:t>
            </a:r>
            <a:r>
              <a:rPr lang="tr-TR" sz="1000" dirty="0"/>
              <a:t> </a:t>
            </a:r>
            <a:r>
              <a:rPr lang="tr-TR" sz="1000" dirty="0" err="1"/>
              <a:t>and</a:t>
            </a:r>
            <a:r>
              <a:rPr lang="tr-TR" sz="1000" dirty="0"/>
              <a:t> </a:t>
            </a:r>
            <a:r>
              <a:rPr lang="tr-TR" sz="1000" dirty="0" err="1"/>
              <a:t>discussion</a:t>
            </a:r>
            <a:r>
              <a:rPr lang="tr-TR" sz="1000" dirty="0"/>
              <a:t>. J. </a:t>
            </a:r>
            <a:r>
              <a:rPr lang="tr-TR" sz="1000" dirty="0" err="1"/>
              <a:t>Trace</a:t>
            </a:r>
            <a:r>
              <a:rPr lang="tr-TR" sz="1000" dirty="0"/>
              <a:t> Elem. </a:t>
            </a:r>
            <a:r>
              <a:rPr lang="tr-TR" sz="1000" dirty="0" err="1"/>
              <a:t>Med</a:t>
            </a:r>
            <a:r>
              <a:rPr lang="tr-TR" sz="1000" dirty="0"/>
              <a:t>. </a:t>
            </a:r>
            <a:r>
              <a:rPr lang="tr-TR" sz="1000" dirty="0" err="1"/>
              <a:t>Biol</a:t>
            </a:r>
            <a:r>
              <a:rPr lang="tr-TR" sz="1000" dirty="0"/>
              <a:t>. 37, 8–24. </a:t>
            </a:r>
            <a:endParaRPr lang="tr-TR" sz="1000" dirty="0">
              <a:cs typeface="Times New Roman" panose="02020603050405020304" pitchFamily="18" charset="0"/>
            </a:endParaRPr>
          </a:p>
          <a:p>
            <a:pPr marL="0" indent="0">
              <a:buNone/>
            </a:pPr>
            <a:r>
              <a:rPr lang="tr-TR" sz="1000" dirty="0"/>
              <a:t>  </a:t>
            </a:r>
            <a:r>
              <a:rPr lang="en-US" sz="1000" dirty="0"/>
              <a:t>Kidd, P.M., 2002. Autism, an extreme challenge to integrative medicine. Part 2: medical management. Altern. Med. Rev. 7, 472–499. </a:t>
            </a:r>
            <a:endParaRPr lang="tr-TR" sz="1000" dirty="0"/>
          </a:p>
          <a:p>
            <a:pPr marL="0" indent="0">
              <a:buNone/>
            </a:pPr>
            <a:r>
              <a:rPr lang="tr-TR" sz="1000" dirty="0"/>
              <a:t>  </a:t>
            </a:r>
            <a:r>
              <a:rPr lang="en-US" sz="1000" dirty="0"/>
              <a:t>Holmes, A.S., </a:t>
            </a:r>
            <a:r>
              <a:rPr lang="en-US" sz="1000" dirty="0" err="1"/>
              <a:t>Blaxill</a:t>
            </a:r>
            <a:r>
              <a:rPr lang="en-US" sz="1000" dirty="0"/>
              <a:t>, M.F., Haley, B.E., 2003. Reduced levels of mercury in first baby haircuts of autistic children. Int. J. </a:t>
            </a:r>
            <a:r>
              <a:rPr lang="en-US" sz="1000" dirty="0" err="1"/>
              <a:t>Toxicol</a:t>
            </a:r>
            <a:r>
              <a:rPr lang="en-US" sz="1000" dirty="0"/>
              <a:t>. 22, 277–285. </a:t>
            </a:r>
            <a:endParaRPr lang="tr-TR" sz="1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47939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F9715D-D342-4455-A0EB-59B269989A39}"/>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750E405-CE55-430B-AEB5-3F4681FBA2F6}"/>
              </a:ext>
            </a:extLst>
          </p:cNvPr>
          <p:cNvSpPr>
            <a:spLocks noGrp="1"/>
          </p:cNvSpPr>
          <p:nvPr>
            <p:ph idx="1"/>
          </p:nvPr>
        </p:nvSpPr>
        <p:spPr/>
        <p:txBody>
          <a:bodyPr>
            <a:normAutofit/>
          </a:bodyPr>
          <a:lstStyle/>
          <a:p>
            <a:r>
              <a:rPr lang="tr-TR" sz="2400" dirty="0"/>
              <a:t>İlginç bir şekilde, cıva zehirlenmesi ve otizm neredeyse benzer semptomlara sahiptir, bu semptomlar: </a:t>
            </a:r>
          </a:p>
          <a:p>
            <a:pPr lvl="1"/>
            <a:r>
              <a:rPr lang="tr-TR" sz="2000" dirty="0"/>
              <a:t>kendine zarar verme davranışı,</a:t>
            </a:r>
          </a:p>
          <a:p>
            <a:pPr lvl="1"/>
            <a:r>
              <a:rPr lang="tr-TR" sz="2000" dirty="0"/>
              <a:t>sosyal geri çekilme, </a:t>
            </a:r>
          </a:p>
          <a:p>
            <a:pPr lvl="1"/>
            <a:r>
              <a:rPr lang="tr-TR" sz="2000" dirty="0"/>
              <a:t>göz temasının olmaması, </a:t>
            </a:r>
          </a:p>
          <a:p>
            <a:pPr lvl="1"/>
            <a:r>
              <a:rPr lang="tr-TR" sz="2000" dirty="0"/>
              <a:t>yüz ifadesinin olmaması,</a:t>
            </a:r>
          </a:p>
          <a:p>
            <a:pPr lvl="1"/>
            <a:r>
              <a:rPr lang="tr-TR" sz="2000" dirty="0"/>
              <a:t>gürültüye ve dokunmaya aşırı tepki verme</a:t>
            </a:r>
          </a:p>
          <a:p>
            <a:pPr lvl="1"/>
            <a:endParaRPr lang="tr-TR" sz="2000" dirty="0"/>
          </a:p>
          <a:p>
            <a:pPr marL="457200" lvl="1" indent="0">
              <a:buNone/>
            </a:pPr>
            <a:endParaRPr lang="tr-TR" sz="2000" dirty="0"/>
          </a:p>
          <a:p>
            <a:pPr marL="457200" lvl="1" indent="0">
              <a:buNone/>
            </a:pPr>
            <a:endParaRPr lang="tr-TR" sz="2000" dirty="0"/>
          </a:p>
          <a:p>
            <a:pPr marL="457200" lvl="1" indent="0">
              <a:buNone/>
            </a:pPr>
            <a:endParaRPr lang="tr-TR" sz="2000" dirty="0"/>
          </a:p>
          <a:p>
            <a:pPr marL="457200" lvl="1" indent="0">
              <a:buNone/>
            </a:pPr>
            <a:r>
              <a:rPr lang="tr-TR" sz="1000" dirty="0" err="1"/>
              <a:t>Geier</a:t>
            </a:r>
            <a:r>
              <a:rPr lang="tr-TR" sz="1000" dirty="0"/>
              <a:t>, D.A., </a:t>
            </a:r>
            <a:r>
              <a:rPr lang="tr-TR" sz="1000" dirty="0" err="1"/>
              <a:t>Kern</a:t>
            </a:r>
            <a:r>
              <a:rPr lang="tr-TR" sz="1000" dirty="0"/>
              <a:t>, J.K., </a:t>
            </a:r>
            <a:r>
              <a:rPr lang="tr-TR" sz="1000" dirty="0" err="1"/>
              <a:t>King</a:t>
            </a:r>
            <a:r>
              <a:rPr lang="tr-TR" sz="1000" dirty="0"/>
              <a:t>, P.G., </a:t>
            </a:r>
            <a:r>
              <a:rPr lang="tr-TR" sz="1000" dirty="0" err="1"/>
              <a:t>Sykes</a:t>
            </a:r>
            <a:r>
              <a:rPr lang="tr-TR" sz="1000" dirty="0"/>
              <a:t>, L.K., </a:t>
            </a:r>
            <a:r>
              <a:rPr lang="tr-TR" sz="1000" dirty="0" err="1"/>
              <a:t>Geier</a:t>
            </a:r>
            <a:r>
              <a:rPr lang="tr-TR" sz="1000" dirty="0"/>
              <a:t>, M.R., 2012. </a:t>
            </a:r>
            <a:r>
              <a:rPr lang="tr-TR" sz="1000" dirty="0" err="1"/>
              <a:t>Hair</a:t>
            </a:r>
            <a:r>
              <a:rPr lang="tr-TR" sz="1000" dirty="0"/>
              <a:t> </a:t>
            </a:r>
            <a:r>
              <a:rPr lang="tr-TR" sz="1000" dirty="0" err="1"/>
              <a:t>toxic</a:t>
            </a:r>
            <a:r>
              <a:rPr lang="tr-TR" sz="1000" dirty="0"/>
              <a:t> metal </a:t>
            </a:r>
            <a:r>
              <a:rPr lang="tr-TR" sz="1000" dirty="0" err="1"/>
              <a:t>concentrations</a:t>
            </a:r>
            <a:r>
              <a:rPr lang="tr-TR" sz="1000" dirty="0"/>
              <a:t> </a:t>
            </a:r>
            <a:r>
              <a:rPr lang="tr-TR" sz="1000" dirty="0" err="1"/>
              <a:t>and</a:t>
            </a:r>
            <a:r>
              <a:rPr lang="tr-TR" sz="1000" dirty="0"/>
              <a:t> </a:t>
            </a:r>
            <a:r>
              <a:rPr lang="tr-TR" sz="1000" dirty="0" err="1"/>
              <a:t>autism</a:t>
            </a:r>
            <a:r>
              <a:rPr lang="tr-TR" sz="1000" dirty="0"/>
              <a:t> </a:t>
            </a:r>
            <a:r>
              <a:rPr lang="tr-TR" sz="1000" dirty="0" err="1"/>
              <a:t>spectrum</a:t>
            </a:r>
            <a:r>
              <a:rPr lang="tr-TR" sz="1000" dirty="0"/>
              <a:t> </a:t>
            </a:r>
            <a:r>
              <a:rPr lang="tr-TR" sz="1000" dirty="0" err="1"/>
              <a:t>disorder</a:t>
            </a:r>
            <a:r>
              <a:rPr lang="tr-TR" sz="1000" dirty="0"/>
              <a:t> </a:t>
            </a:r>
            <a:r>
              <a:rPr lang="tr-TR" sz="1000" dirty="0" err="1"/>
              <a:t>severity</a:t>
            </a:r>
            <a:r>
              <a:rPr lang="tr-TR" sz="1000" dirty="0"/>
              <a:t> in </a:t>
            </a:r>
            <a:r>
              <a:rPr lang="tr-TR" sz="1000" dirty="0" err="1"/>
              <a:t>young</a:t>
            </a:r>
            <a:r>
              <a:rPr lang="tr-TR" sz="1000" dirty="0"/>
              <a:t> </a:t>
            </a:r>
            <a:r>
              <a:rPr lang="tr-TR" sz="1000" dirty="0" err="1"/>
              <a:t>children</a:t>
            </a:r>
            <a:r>
              <a:rPr lang="tr-TR" sz="1000" dirty="0"/>
              <a:t>. </a:t>
            </a:r>
            <a:r>
              <a:rPr lang="tr-TR" sz="1000" dirty="0" err="1"/>
              <a:t>Int</a:t>
            </a:r>
            <a:r>
              <a:rPr lang="tr-TR" sz="1000" dirty="0"/>
              <a:t>. J. </a:t>
            </a:r>
            <a:r>
              <a:rPr lang="tr-TR" sz="1000" dirty="0" err="1"/>
              <a:t>Environ</a:t>
            </a:r>
            <a:r>
              <a:rPr lang="tr-TR" sz="1000" dirty="0"/>
              <a:t>. </a:t>
            </a:r>
            <a:r>
              <a:rPr lang="tr-TR" sz="1000" dirty="0" err="1"/>
              <a:t>Res</a:t>
            </a:r>
            <a:r>
              <a:rPr lang="tr-TR" sz="1000" dirty="0"/>
              <a:t>. </a:t>
            </a:r>
            <a:r>
              <a:rPr lang="tr-TR" sz="1000" dirty="0" err="1"/>
              <a:t>Public</a:t>
            </a:r>
            <a:r>
              <a:rPr lang="tr-TR" sz="1000" dirty="0"/>
              <a:t> </a:t>
            </a:r>
            <a:r>
              <a:rPr lang="tr-TR" sz="1000" dirty="0" err="1"/>
              <a:t>Health</a:t>
            </a:r>
            <a:r>
              <a:rPr lang="tr-TR" sz="1000" dirty="0"/>
              <a:t> 9, 4486–4497. </a:t>
            </a:r>
          </a:p>
        </p:txBody>
      </p:sp>
    </p:spTree>
    <p:extLst>
      <p:ext uri="{BB962C8B-B14F-4D97-AF65-F5344CB8AC3E}">
        <p14:creationId xmlns:p14="http://schemas.microsoft.com/office/powerpoint/2010/main" val="40324299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normAutofit/>
          </a:bodyPr>
          <a:lstStyle/>
          <a:p>
            <a:pPr marL="0" indent="0">
              <a:lnSpc>
                <a:spcPct val="115000"/>
              </a:lnSpc>
              <a:spcBef>
                <a:spcPts val="1000"/>
              </a:spcBef>
              <a:buNone/>
            </a:pPr>
            <a:r>
              <a:rPr lang="tr-TR" b="1" i="1" dirty="0">
                <a:effectLst/>
                <a:latin typeface="Cambria" panose="02040503050406030204" pitchFamily="18" charset="0"/>
                <a:ea typeface="Times New Roman" panose="02020603050405020304" pitchFamily="18" charset="0"/>
                <a:cs typeface="Times New Roman" panose="02020603050405020304" pitchFamily="18" charset="0"/>
              </a:rPr>
              <a:t>Arsenik (As)</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Arsenik, insan sinir sistemi üzerinde zararlı etkileri olduğu bilinen ve düşük doz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maruziyet</a:t>
            </a:r>
            <a:r>
              <a:rPr lang="tr-TR" sz="2400" dirty="0">
                <a:effectLst/>
                <a:latin typeface="Calibri" panose="020F0502020204030204" pitchFamily="34" charset="0"/>
                <a:ea typeface="Calibri" panose="020F0502020204030204" pitchFamily="34" charset="0"/>
                <a:cs typeface="Times New Roman" panose="02020603050405020304" pitchFamily="18" charset="0"/>
              </a:rPr>
              <a:t> seviyelerinde bile nörogelişimi bozduğu bilinen sülfhidrile reaktif,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toksik</a:t>
            </a:r>
            <a:r>
              <a:rPr lang="tr-TR" sz="2400" dirty="0">
                <a:effectLst/>
                <a:latin typeface="Calibri" panose="020F0502020204030204" pitchFamily="34" charset="0"/>
                <a:ea typeface="Calibri" panose="020F0502020204030204" pitchFamily="34" charset="0"/>
                <a:cs typeface="Times New Roman" panose="02020603050405020304" pitchFamily="18" charset="0"/>
              </a:rPr>
              <a:t> bir metaldir. </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Arsenik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maruziyeti</a:t>
            </a:r>
            <a:r>
              <a:rPr lang="tr-TR" sz="2400" dirty="0">
                <a:effectLst/>
                <a:latin typeface="Calibri" panose="020F0502020204030204" pitchFamily="34" charset="0"/>
                <a:ea typeface="Calibri" panose="020F0502020204030204" pitchFamily="34" charset="0"/>
                <a:cs typeface="Times New Roman" panose="02020603050405020304" pitchFamily="18" charset="0"/>
              </a:rPr>
              <a:t> doğum öncesi,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perinatal</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doğum sonrası gelişim dönemlerinde olabilir. Örneğin, araştırmalar arseniğin plasenta bariyerini kolayca geçebileceğini ve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fetal</a:t>
            </a:r>
            <a:r>
              <a:rPr lang="tr-TR" sz="2400" dirty="0">
                <a:effectLst/>
                <a:latin typeface="Calibri" panose="020F0502020204030204" pitchFamily="34" charset="0"/>
                <a:ea typeface="Calibri" panose="020F0502020204030204" pitchFamily="34" charset="0"/>
                <a:cs typeface="Times New Roman" panose="02020603050405020304" pitchFamily="18" charset="0"/>
              </a:rPr>
              <a:t> dokulara nüfuz edebileceğini ortaya koymuştur.</a:t>
            </a:r>
          </a:p>
          <a:p>
            <a:endParaRPr lang="tr-TR" sz="2400" dirty="0">
              <a:latin typeface="Calibri" panose="020F0502020204030204" pitchFamily="34" charset="0"/>
              <a:ea typeface="Calibri" panose="020F0502020204030204" pitchFamily="34" charset="0"/>
              <a:cs typeface="Times New Roman" panose="02020603050405020304" pitchFamily="18" charset="0"/>
            </a:endParaRPr>
          </a:p>
          <a:p>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900" dirty="0"/>
              <a:t>  </a:t>
            </a:r>
            <a:r>
              <a:rPr lang="en-US" sz="900" dirty="0"/>
              <a:t>ATSDR, 2007. Toxicological Profile for Arsenic. Agency for Toxic Substances and Disease Registry (ATSDR), Atlanta, GA, 9-29-2011. </a:t>
            </a:r>
            <a:endParaRPr lang="tr-TR" sz="900" dirty="0"/>
          </a:p>
          <a:p>
            <a:pPr marL="0" indent="0">
              <a:buNone/>
            </a:pPr>
            <a:r>
              <a:rPr lang="tr-TR" sz="800" dirty="0"/>
              <a:t>  </a:t>
            </a:r>
            <a:r>
              <a:rPr lang="en-US" sz="800" dirty="0"/>
              <a:t>USEPA, 2002. Implementation guidance for the arsenic rule — drinking water regulations for arsenic and clarifications to compliance and new source contaminants monitoring. </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08664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989287-F719-4A53-84AD-CFE431397C98}"/>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86CD9DAE-5F33-43B1-A80C-B13C7152DAC1}"/>
              </a:ext>
            </a:extLst>
          </p:cNvPr>
          <p:cNvSpPr>
            <a:spLocks noGrp="1"/>
          </p:cNvSpPr>
          <p:nvPr>
            <p:ph idx="1"/>
          </p:nvPr>
        </p:nvSpPr>
        <p:spPr/>
        <p:txBody>
          <a:bodyPr>
            <a:normAutofit fontScale="85000" lnSpcReduction="20000"/>
          </a:bodyPr>
          <a:lstStyle/>
          <a:p>
            <a:r>
              <a:rPr lang="tr-TR" dirty="0">
                <a:effectLst/>
                <a:latin typeface="Calibri" panose="020F0502020204030204" pitchFamily="34" charset="0"/>
                <a:ea typeface="Calibri" panose="020F0502020204030204" pitchFamily="34" charset="0"/>
                <a:cs typeface="Times New Roman" panose="02020603050405020304" pitchFamily="18" charset="0"/>
              </a:rPr>
              <a:t>Daha yüksek kan arsenik düzeylerinin doğum sonrası dönemde çok çeşitli nörolojik anomalilerle ilişkili olduğu gösterilmiştir.</a:t>
            </a:r>
          </a:p>
          <a:p>
            <a:r>
              <a:rPr lang="tr-TR" dirty="0">
                <a:effectLst/>
                <a:latin typeface="Calibri" panose="020F0502020204030204" pitchFamily="34" charset="0"/>
                <a:ea typeface="Calibri" panose="020F0502020204030204" pitchFamily="34" charset="0"/>
                <a:cs typeface="Times New Roman" panose="02020603050405020304" pitchFamily="18" charset="0"/>
              </a:rPr>
              <a:t>Bunlar; azalmış zihinsel işlevi, azalmış IQ, azalmış sözlü öğrenme, hafıza, bozulmuş dil becerileri ve dikkattir.</a:t>
            </a:r>
          </a:p>
          <a:p>
            <a:r>
              <a:rPr lang="tr-TR" dirty="0">
                <a:effectLst/>
                <a:latin typeface="Calibri" panose="020F0502020204030204" pitchFamily="34" charset="0"/>
                <a:ea typeface="Calibri" panose="020F0502020204030204" pitchFamily="34" charset="0"/>
                <a:cs typeface="Times New Roman" panose="02020603050405020304" pitchFamily="18" charset="0"/>
              </a:rPr>
              <a:t>Arsenik </a:t>
            </a:r>
            <a:r>
              <a:rPr lang="tr-TR" dirty="0" err="1">
                <a:effectLst/>
                <a:latin typeface="Calibri" panose="020F0502020204030204" pitchFamily="34" charset="0"/>
                <a:ea typeface="Calibri" panose="020F0502020204030204" pitchFamily="34" charset="0"/>
                <a:cs typeface="Times New Roman" panose="02020603050405020304" pitchFamily="18" charset="0"/>
              </a:rPr>
              <a:t>maruziyeti</a:t>
            </a:r>
            <a:r>
              <a:rPr lang="tr-TR" dirty="0">
                <a:effectLst/>
                <a:latin typeface="Calibri" panose="020F0502020204030204" pitchFamily="34" charset="0"/>
                <a:ea typeface="Calibri" panose="020F0502020204030204" pitchFamily="34" charset="0"/>
                <a:cs typeface="Times New Roman" panose="02020603050405020304" pitchFamily="18" charset="0"/>
              </a:rPr>
              <a:t> ile ilişkili nörolojik yan etkiler arasında </a:t>
            </a:r>
            <a:r>
              <a:rPr lang="tr-TR" dirty="0" err="1">
                <a:effectLst/>
                <a:latin typeface="Calibri" panose="020F0502020204030204" pitchFamily="34" charset="0"/>
                <a:ea typeface="Calibri" panose="020F0502020204030204" pitchFamily="34" charset="0"/>
                <a:cs typeface="Times New Roman" panose="02020603050405020304" pitchFamily="18" charset="0"/>
              </a:rPr>
              <a:t>periferik</a:t>
            </a:r>
            <a:r>
              <a:rPr lang="tr-TR" dirty="0">
                <a:effectLst/>
                <a:latin typeface="Calibri" panose="020F0502020204030204" pitchFamily="34" charset="0"/>
                <a:ea typeface="Calibri" panose="020F0502020204030204" pitchFamily="34" charset="0"/>
                <a:cs typeface="Times New Roman" panose="02020603050405020304" pitchFamily="18" charset="0"/>
              </a:rPr>
              <a:t> </a:t>
            </a:r>
            <a:r>
              <a:rPr lang="tr-TR" dirty="0" err="1">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nöropati</a:t>
            </a:r>
            <a:r>
              <a:rPr lang="tr-TR" dirty="0">
                <a:effectLst/>
                <a:latin typeface="Calibri" panose="020F0502020204030204" pitchFamily="34" charset="0"/>
                <a:ea typeface="Calibri" panose="020F0502020204030204" pitchFamily="34" charset="0"/>
                <a:cs typeface="Times New Roman" panose="02020603050405020304" pitchFamily="18" charset="0"/>
              </a:rPr>
              <a:t> ve santral </a:t>
            </a:r>
            <a:r>
              <a:rPr lang="tr-TR" dirty="0" err="1">
                <a:effectLst/>
                <a:latin typeface="Calibri" panose="020F0502020204030204" pitchFamily="34" charset="0"/>
                <a:ea typeface="Calibri" panose="020F0502020204030204" pitchFamily="34" charset="0"/>
                <a:cs typeface="Times New Roman" panose="02020603050405020304" pitchFamily="18" charset="0"/>
              </a:rPr>
              <a:t>nöropati</a:t>
            </a:r>
            <a:r>
              <a:rPr lang="tr-TR" dirty="0">
                <a:effectLst/>
                <a:latin typeface="Calibri" panose="020F0502020204030204" pitchFamily="34" charset="0"/>
                <a:ea typeface="Calibri" panose="020F0502020204030204" pitchFamily="34" charset="0"/>
                <a:cs typeface="Times New Roman" panose="02020603050405020304" pitchFamily="18" charset="0"/>
              </a:rPr>
              <a:t> yer alır. </a:t>
            </a: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1200" dirty="0"/>
              <a:t>  </a:t>
            </a:r>
            <a:r>
              <a:rPr lang="tr-TR" sz="1200" dirty="0" err="1"/>
              <a:t>Calderon</a:t>
            </a:r>
            <a:r>
              <a:rPr lang="tr-TR" sz="1200" dirty="0"/>
              <a:t>, J., </a:t>
            </a:r>
            <a:r>
              <a:rPr lang="tr-TR" sz="1200" dirty="0" err="1"/>
              <a:t>Navarro</a:t>
            </a:r>
            <a:r>
              <a:rPr lang="tr-TR" sz="1200" dirty="0"/>
              <a:t>, M., </a:t>
            </a:r>
            <a:r>
              <a:rPr lang="tr-TR" sz="1200" dirty="0" err="1"/>
              <a:t>Jimenez-Capdeville</a:t>
            </a:r>
            <a:r>
              <a:rPr lang="tr-TR" sz="1200" dirty="0"/>
              <a:t>, M., </a:t>
            </a:r>
            <a:r>
              <a:rPr lang="tr-TR" sz="1200" dirty="0" err="1"/>
              <a:t>Santos</a:t>
            </a:r>
            <a:r>
              <a:rPr lang="tr-TR" sz="1200" dirty="0"/>
              <a:t>-Diaz, M., Golden, A., </a:t>
            </a:r>
            <a:r>
              <a:rPr lang="tr-TR" sz="1200" dirty="0" err="1"/>
              <a:t>Rodriguez-Leyva</a:t>
            </a:r>
            <a:r>
              <a:rPr lang="tr-TR" sz="1200" dirty="0"/>
              <a:t>, I., </a:t>
            </a:r>
            <a:r>
              <a:rPr lang="tr-TR" sz="1200" dirty="0" err="1"/>
              <a:t>Borja-Aburto</a:t>
            </a:r>
            <a:r>
              <a:rPr lang="tr-TR" sz="1200" dirty="0"/>
              <a:t>, V., Diaz-</a:t>
            </a:r>
            <a:r>
              <a:rPr lang="tr-TR" sz="1200" dirty="0" err="1"/>
              <a:t>Barriga</a:t>
            </a:r>
            <a:r>
              <a:rPr lang="tr-TR" sz="1200" dirty="0"/>
              <a:t>, F., 2001. </a:t>
            </a:r>
            <a:r>
              <a:rPr lang="tr-TR" sz="1200" dirty="0" err="1"/>
              <a:t>Exposure</a:t>
            </a:r>
            <a:r>
              <a:rPr lang="tr-TR" sz="1200" dirty="0"/>
              <a:t> </a:t>
            </a:r>
            <a:r>
              <a:rPr lang="tr-TR" sz="1200" dirty="0" err="1"/>
              <a:t>to</a:t>
            </a:r>
            <a:r>
              <a:rPr lang="tr-TR" sz="1200" dirty="0"/>
              <a:t> </a:t>
            </a:r>
            <a:r>
              <a:rPr lang="tr-TR" sz="1200" dirty="0" err="1"/>
              <a:t>arsenic</a:t>
            </a:r>
            <a:r>
              <a:rPr lang="tr-TR" sz="1200" dirty="0"/>
              <a:t> </a:t>
            </a:r>
            <a:r>
              <a:rPr lang="tr-TR" sz="1200" dirty="0" err="1"/>
              <a:t>and</a:t>
            </a:r>
            <a:r>
              <a:rPr lang="tr-TR" sz="1200" dirty="0"/>
              <a:t> </a:t>
            </a:r>
            <a:r>
              <a:rPr lang="tr-TR" sz="1200" dirty="0" err="1"/>
              <a:t>lead</a:t>
            </a:r>
            <a:r>
              <a:rPr lang="tr-TR" sz="1200" dirty="0"/>
              <a:t> </a:t>
            </a:r>
            <a:r>
              <a:rPr lang="tr-TR" sz="1200" dirty="0" err="1"/>
              <a:t>and</a:t>
            </a:r>
            <a:r>
              <a:rPr lang="tr-TR" sz="1200" dirty="0"/>
              <a:t> </a:t>
            </a:r>
            <a:r>
              <a:rPr lang="tr-TR" sz="1200" dirty="0" err="1"/>
              <a:t>neuropsychological</a:t>
            </a:r>
            <a:r>
              <a:rPr lang="tr-TR" sz="1200" dirty="0"/>
              <a:t> </a:t>
            </a:r>
            <a:r>
              <a:rPr lang="tr-TR" sz="1200" dirty="0" err="1"/>
              <a:t>development</a:t>
            </a:r>
            <a:r>
              <a:rPr lang="tr-TR" sz="1200" dirty="0"/>
              <a:t> in </a:t>
            </a:r>
            <a:r>
              <a:rPr lang="tr-TR" sz="1200" dirty="0" err="1"/>
              <a:t>Mexican</a:t>
            </a:r>
            <a:r>
              <a:rPr lang="tr-TR" sz="1200" dirty="0"/>
              <a:t> </a:t>
            </a:r>
            <a:r>
              <a:rPr lang="tr-TR" sz="1200" dirty="0" err="1"/>
              <a:t>children</a:t>
            </a:r>
            <a:r>
              <a:rPr lang="tr-TR" sz="1200" dirty="0"/>
              <a:t>. </a:t>
            </a:r>
            <a:r>
              <a:rPr lang="tr-TR" sz="1200" dirty="0" err="1"/>
              <a:t>Environ</a:t>
            </a:r>
            <a:r>
              <a:rPr lang="tr-TR" sz="1200" dirty="0"/>
              <a:t>. </a:t>
            </a:r>
            <a:r>
              <a:rPr lang="tr-TR" sz="1200" dirty="0" err="1"/>
              <a:t>Res</a:t>
            </a:r>
            <a:r>
              <a:rPr lang="tr-TR" sz="1200" dirty="0"/>
              <a:t>. 85, 69–76</a:t>
            </a:r>
            <a:endParaRPr lang="tr-TR" sz="1800" dirty="0"/>
          </a:p>
          <a:p>
            <a:pPr marL="0" indent="0">
              <a:buNone/>
            </a:pPr>
            <a:r>
              <a:rPr lang="tr-TR" sz="1200" dirty="0"/>
              <a:t>  Wright, R.O., </a:t>
            </a:r>
            <a:r>
              <a:rPr lang="tr-TR" sz="1200" dirty="0" err="1"/>
              <a:t>Amarasiriwardena</a:t>
            </a:r>
            <a:r>
              <a:rPr lang="tr-TR" sz="1200" dirty="0"/>
              <a:t>, C., </a:t>
            </a:r>
            <a:r>
              <a:rPr lang="tr-TR" sz="1200" dirty="0" err="1"/>
              <a:t>Woolf</a:t>
            </a:r>
            <a:r>
              <a:rPr lang="tr-TR" sz="1200" dirty="0"/>
              <a:t>, A.D., </a:t>
            </a:r>
            <a:r>
              <a:rPr lang="tr-TR" sz="1200" dirty="0" err="1"/>
              <a:t>Jim</a:t>
            </a:r>
            <a:r>
              <a:rPr lang="tr-TR" sz="1200" dirty="0"/>
              <a:t>, R., </a:t>
            </a:r>
            <a:r>
              <a:rPr lang="tr-TR" sz="1200" dirty="0" err="1"/>
              <a:t>Bellinger</a:t>
            </a:r>
            <a:r>
              <a:rPr lang="tr-TR" sz="1200" dirty="0"/>
              <a:t>, D.C., 2006. </a:t>
            </a:r>
            <a:r>
              <a:rPr lang="tr-TR" sz="1200" dirty="0" err="1"/>
              <a:t>Neuropsychological</a:t>
            </a:r>
            <a:r>
              <a:rPr lang="tr-TR" sz="1200" dirty="0"/>
              <a:t> </a:t>
            </a:r>
            <a:r>
              <a:rPr lang="tr-TR" sz="1200" dirty="0" err="1"/>
              <a:t>correlates</a:t>
            </a:r>
            <a:r>
              <a:rPr lang="tr-TR" sz="1200" dirty="0"/>
              <a:t> of </a:t>
            </a:r>
            <a:r>
              <a:rPr lang="tr-TR" sz="1200" dirty="0" err="1"/>
              <a:t>hair</a:t>
            </a:r>
            <a:r>
              <a:rPr lang="tr-TR" sz="1200" dirty="0"/>
              <a:t> </a:t>
            </a:r>
            <a:r>
              <a:rPr lang="tr-TR" sz="1200" dirty="0" err="1"/>
              <a:t>arsenic</a:t>
            </a:r>
            <a:r>
              <a:rPr lang="tr-TR" sz="1200" dirty="0"/>
              <a:t>, </a:t>
            </a:r>
            <a:r>
              <a:rPr lang="tr-TR" sz="1200" dirty="0" err="1"/>
              <a:t>manganese</a:t>
            </a:r>
            <a:r>
              <a:rPr lang="tr-TR" sz="1200" dirty="0"/>
              <a:t>, </a:t>
            </a:r>
            <a:r>
              <a:rPr lang="tr-TR" sz="1200" dirty="0" err="1"/>
              <a:t>and</a:t>
            </a:r>
            <a:r>
              <a:rPr lang="tr-TR" sz="1200" dirty="0"/>
              <a:t> </a:t>
            </a:r>
            <a:r>
              <a:rPr lang="tr-TR" sz="1200" dirty="0" err="1"/>
              <a:t>cadmium</a:t>
            </a:r>
            <a:r>
              <a:rPr lang="tr-TR" sz="1200" dirty="0"/>
              <a:t> </a:t>
            </a:r>
            <a:r>
              <a:rPr lang="tr-TR" sz="1200" dirty="0" err="1"/>
              <a:t>levels</a:t>
            </a:r>
            <a:r>
              <a:rPr lang="tr-TR" sz="1200" dirty="0"/>
              <a:t> in </a:t>
            </a:r>
            <a:r>
              <a:rPr lang="tr-TR" sz="1200" dirty="0" err="1"/>
              <a:t>school-age</a:t>
            </a:r>
            <a:r>
              <a:rPr lang="tr-TR" sz="1200" dirty="0"/>
              <a:t> </a:t>
            </a:r>
            <a:r>
              <a:rPr lang="tr-TR" sz="1200" dirty="0" err="1"/>
              <a:t>children</a:t>
            </a:r>
            <a:r>
              <a:rPr lang="tr-TR" sz="1200" dirty="0"/>
              <a:t> </a:t>
            </a:r>
            <a:r>
              <a:rPr lang="tr-TR" sz="1200" dirty="0" err="1"/>
              <a:t>residing</a:t>
            </a:r>
            <a:r>
              <a:rPr lang="tr-TR" sz="1200" dirty="0"/>
              <a:t> </a:t>
            </a:r>
            <a:r>
              <a:rPr lang="tr-TR" sz="1200" dirty="0" err="1"/>
              <a:t>near</a:t>
            </a:r>
            <a:r>
              <a:rPr lang="tr-TR" sz="1200" dirty="0"/>
              <a:t> a </a:t>
            </a:r>
            <a:r>
              <a:rPr lang="tr-TR" sz="1200" dirty="0" err="1"/>
              <a:t>hazardous</a:t>
            </a:r>
            <a:r>
              <a:rPr lang="tr-TR" sz="1200" dirty="0"/>
              <a:t> </a:t>
            </a:r>
            <a:r>
              <a:rPr lang="tr-TR" sz="1200" dirty="0" err="1"/>
              <a:t>waste</a:t>
            </a:r>
            <a:r>
              <a:rPr lang="tr-TR" sz="1200" dirty="0"/>
              <a:t> site. </a:t>
            </a:r>
            <a:r>
              <a:rPr lang="tr-TR" sz="1200" dirty="0" err="1"/>
              <a:t>Neurotoxicology</a:t>
            </a:r>
            <a:r>
              <a:rPr lang="tr-TR" sz="1200" dirty="0"/>
              <a:t> 27, 210–216. </a:t>
            </a:r>
            <a:endParaRPr lang="tr-TR" sz="1800" dirty="0"/>
          </a:p>
          <a:p>
            <a:pPr marL="0" indent="0">
              <a:buNone/>
            </a:pPr>
            <a:r>
              <a:rPr lang="tr-TR" sz="1800" dirty="0"/>
              <a:t> </a:t>
            </a:r>
            <a:r>
              <a:rPr lang="tr-TR" sz="900" dirty="0" err="1"/>
              <a:t>Wasserman</a:t>
            </a:r>
            <a:r>
              <a:rPr lang="tr-TR" sz="900" dirty="0"/>
              <a:t>, G.A., </a:t>
            </a:r>
            <a:r>
              <a:rPr lang="tr-TR" sz="900" dirty="0" err="1"/>
              <a:t>Liu</a:t>
            </a:r>
            <a:r>
              <a:rPr lang="tr-TR" sz="900" dirty="0"/>
              <a:t>, X., </a:t>
            </a:r>
            <a:r>
              <a:rPr lang="tr-TR" sz="900" dirty="0" err="1"/>
              <a:t>Parvez</a:t>
            </a:r>
            <a:r>
              <a:rPr lang="tr-TR" sz="900" dirty="0"/>
              <a:t>, F., Ahsan, H., </a:t>
            </a:r>
            <a:r>
              <a:rPr lang="tr-TR" sz="900" dirty="0" err="1"/>
              <a:t>Factor-Litvak</a:t>
            </a:r>
            <a:r>
              <a:rPr lang="tr-TR" sz="900" dirty="0"/>
              <a:t>, P., </a:t>
            </a:r>
            <a:r>
              <a:rPr lang="tr-TR" sz="900" dirty="0" err="1"/>
              <a:t>van</a:t>
            </a:r>
            <a:r>
              <a:rPr lang="tr-TR" sz="900" dirty="0"/>
              <a:t> </a:t>
            </a:r>
            <a:r>
              <a:rPr lang="tr-TR" sz="900" dirty="0" err="1"/>
              <a:t>Geen</a:t>
            </a:r>
            <a:r>
              <a:rPr lang="tr-TR" sz="900" dirty="0"/>
              <a:t>, A., </a:t>
            </a:r>
            <a:r>
              <a:rPr lang="tr-TR" sz="900" dirty="0" err="1"/>
              <a:t>Slavkovich</a:t>
            </a:r>
            <a:r>
              <a:rPr lang="tr-TR" sz="900" dirty="0"/>
              <a:t>, V., </a:t>
            </a:r>
            <a:r>
              <a:rPr lang="tr-TR" sz="900" dirty="0" err="1"/>
              <a:t>Lolacono</a:t>
            </a:r>
            <a:r>
              <a:rPr lang="tr-TR" sz="900" dirty="0"/>
              <a:t>, N.J., </a:t>
            </a:r>
            <a:r>
              <a:rPr lang="tr-TR" sz="900" dirty="0" err="1"/>
              <a:t>Cheng</a:t>
            </a:r>
            <a:r>
              <a:rPr lang="tr-TR" sz="900" dirty="0"/>
              <a:t>, Z., </a:t>
            </a:r>
            <a:r>
              <a:rPr lang="tr-TR" sz="900" dirty="0" err="1"/>
              <a:t>Hussain</a:t>
            </a:r>
            <a:r>
              <a:rPr lang="tr-TR" sz="900" dirty="0"/>
              <a:t>, I., 2004. </a:t>
            </a:r>
            <a:r>
              <a:rPr lang="tr-TR" sz="900" dirty="0" err="1"/>
              <a:t>Water</a:t>
            </a:r>
            <a:r>
              <a:rPr lang="tr-TR" sz="900" dirty="0"/>
              <a:t> </a:t>
            </a:r>
            <a:r>
              <a:rPr lang="tr-TR" sz="900" dirty="0" err="1"/>
              <a:t>arsenic</a:t>
            </a:r>
            <a:r>
              <a:rPr lang="tr-TR" sz="900" dirty="0"/>
              <a:t> </a:t>
            </a:r>
            <a:r>
              <a:rPr lang="tr-TR" sz="900" dirty="0" err="1"/>
              <a:t>exposure</a:t>
            </a:r>
            <a:r>
              <a:rPr lang="tr-TR" sz="900" dirty="0"/>
              <a:t> </a:t>
            </a:r>
            <a:r>
              <a:rPr lang="tr-TR" sz="900" dirty="0" err="1"/>
              <a:t>and</a:t>
            </a:r>
            <a:r>
              <a:rPr lang="tr-TR" sz="900" dirty="0"/>
              <a:t> </a:t>
            </a:r>
            <a:r>
              <a:rPr lang="tr-TR" sz="900" dirty="0" err="1"/>
              <a:t>children’s</a:t>
            </a:r>
            <a:r>
              <a:rPr lang="tr-TR" sz="900" dirty="0"/>
              <a:t> </a:t>
            </a:r>
            <a:r>
              <a:rPr lang="tr-TR" sz="900" dirty="0" err="1"/>
              <a:t>intellectual</a:t>
            </a:r>
            <a:r>
              <a:rPr lang="tr-TR" sz="900" dirty="0"/>
              <a:t> </a:t>
            </a:r>
            <a:r>
              <a:rPr lang="tr-TR" sz="900" dirty="0" err="1"/>
              <a:t>function</a:t>
            </a:r>
            <a:r>
              <a:rPr lang="tr-TR" sz="900" dirty="0"/>
              <a:t> in </a:t>
            </a:r>
            <a:r>
              <a:rPr lang="tr-TR" sz="900" dirty="0" err="1"/>
              <a:t>Araihazar</a:t>
            </a:r>
            <a:r>
              <a:rPr lang="tr-TR" sz="900" dirty="0"/>
              <a:t>, </a:t>
            </a:r>
            <a:r>
              <a:rPr lang="tr-TR" sz="900" dirty="0" err="1"/>
              <a:t>Bangladesh</a:t>
            </a:r>
            <a:r>
              <a:rPr lang="tr-TR" sz="900" dirty="0"/>
              <a:t>. </a:t>
            </a:r>
            <a:r>
              <a:rPr lang="tr-TR" sz="900" dirty="0" err="1"/>
              <a:t>Environ</a:t>
            </a:r>
            <a:r>
              <a:rPr lang="tr-TR" sz="900" dirty="0"/>
              <a:t>. </a:t>
            </a:r>
            <a:r>
              <a:rPr lang="tr-TR" sz="900" dirty="0" err="1"/>
              <a:t>Health</a:t>
            </a:r>
            <a:r>
              <a:rPr lang="tr-TR" sz="900" dirty="0"/>
              <a:t> </a:t>
            </a:r>
            <a:r>
              <a:rPr lang="tr-TR" sz="900" dirty="0" err="1"/>
              <a:t>Perspect</a:t>
            </a:r>
            <a:r>
              <a:rPr lang="tr-TR" sz="900" dirty="0"/>
              <a:t>. 112, 1329–1333. </a:t>
            </a:r>
          </a:p>
          <a:p>
            <a:endParaRPr lang="tr-TR" dirty="0"/>
          </a:p>
        </p:txBody>
      </p:sp>
    </p:spTree>
    <p:extLst>
      <p:ext uri="{BB962C8B-B14F-4D97-AF65-F5344CB8AC3E}">
        <p14:creationId xmlns:p14="http://schemas.microsoft.com/office/powerpoint/2010/main" val="34653363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A3E77D-2BC6-4BE3-A314-CF8D4BE387BD}"/>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6C667FD0-576D-47D5-BB59-2FB7D4FA44D5}"/>
              </a:ext>
            </a:extLst>
          </p:cNvPr>
          <p:cNvSpPr>
            <a:spLocks noGrp="1"/>
          </p:cNvSpPr>
          <p:nvPr>
            <p:ph idx="1"/>
          </p:nvPr>
        </p:nvSpPr>
        <p:spPr/>
        <p:txBody>
          <a:bodyPr>
            <a:normAutofit/>
          </a:bodyPr>
          <a:lstStyle/>
          <a:p>
            <a:r>
              <a:rPr lang="tr-TR" sz="2400" dirty="0">
                <a:effectLst/>
                <a:latin typeface="Calibri" panose="020F0502020204030204" pitchFamily="34" charset="0"/>
                <a:ea typeface="Calibri" panose="020F0502020204030204" pitchFamily="34" charset="0"/>
                <a:cs typeface="Times New Roman" panose="02020603050405020304" pitchFamily="18" charset="0"/>
              </a:rPr>
              <a:t>Ek olarak,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nörogelişimsel</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davranışsal bozukluklar </a:t>
            </a:r>
            <a:r>
              <a:rPr lang="tr-TR" sz="24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arsenik zehirlenmesi</a:t>
            </a:r>
            <a:r>
              <a:rPr lang="tr-TR" sz="2400" dirty="0">
                <a:effectLst/>
                <a:latin typeface="Calibri" panose="020F0502020204030204" pitchFamily="34" charset="0"/>
                <a:ea typeface="Calibri" panose="020F0502020204030204" pitchFamily="34" charset="0"/>
                <a:cs typeface="Times New Roman" panose="02020603050405020304" pitchFamily="18" charset="0"/>
              </a:rPr>
              <a:t> ile ilişkilendirilmiştir.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Arseniğin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toksisitesinin</a:t>
            </a:r>
            <a:r>
              <a:rPr lang="tr-TR" sz="2400" dirty="0">
                <a:effectLst/>
                <a:latin typeface="Calibri" panose="020F0502020204030204" pitchFamily="34" charset="0"/>
                <a:ea typeface="Calibri" panose="020F0502020204030204" pitchFamily="34" charset="0"/>
                <a:cs typeface="Times New Roman" panose="02020603050405020304" pitchFamily="18" charset="0"/>
              </a:rPr>
              <a:t> kesin mekanizması tam olarak aydınlatılamamış olsa da, bir takım mekanizmalar öne sürülmüştür ve bunlar arasında; önemli enzimlerin aktivitesine müdahale, serbest radikallerin üretimi ve </a:t>
            </a:r>
            <a:r>
              <a:rPr lang="tr-TR" sz="24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rPr>
              <a:t>DNA onarım</a:t>
            </a:r>
            <a:r>
              <a:rPr lang="tr-TR" sz="2400" dirty="0">
                <a:effectLst/>
                <a:latin typeface="Calibri" panose="020F0502020204030204" pitchFamily="34" charset="0"/>
                <a:ea typeface="Calibri" panose="020F0502020204030204" pitchFamily="34" charset="0"/>
                <a:cs typeface="Times New Roman" panose="02020603050405020304" pitchFamily="18" charset="0"/>
              </a:rPr>
              <a:t> sürecinin bozulmasıdır.</a:t>
            </a:r>
          </a:p>
          <a:p>
            <a:endParaRPr lang="tr-TR" sz="2400" dirty="0">
              <a:latin typeface="Calibri" panose="020F0502020204030204" pitchFamily="34" charset="0"/>
              <a:cs typeface="Times New Roman" panose="02020603050405020304" pitchFamily="18" charset="0"/>
            </a:endParaRPr>
          </a:p>
          <a:p>
            <a:endParaRPr lang="tr-TR" sz="900" dirty="0">
              <a:latin typeface="Calibri" panose="020F0502020204030204" pitchFamily="34" charset="0"/>
              <a:cs typeface="Times New Roman" panose="02020603050405020304" pitchFamily="18" charset="0"/>
            </a:endParaRPr>
          </a:p>
          <a:p>
            <a:endParaRPr lang="tr-TR" sz="900" dirty="0">
              <a:latin typeface="Calibri" panose="020F0502020204030204" pitchFamily="34" charset="0"/>
              <a:cs typeface="Times New Roman" panose="02020603050405020304" pitchFamily="18" charset="0"/>
            </a:endParaRPr>
          </a:p>
          <a:p>
            <a:pPr marL="0" indent="0">
              <a:buNone/>
            </a:pPr>
            <a:r>
              <a:rPr lang="tr-TR" sz="900" dirty="0"/>
              <a:t>  </a:t>
            </a:r>
            <a:r>
              <a:rPr lang="tr-TR" sz="900" dirty="0" err="1"/>
              <a:t>Abernathy</a:t>
            </a:r>
            <a:r>
              <a:rPr lang="tr-TR" sz="900" dirty="0"/>
              <a:t>, C.O., </a:t>
            </a:r>
            <a:r>
              <a:rPr lang="tr-TR" sz="900" dirty="0" err="1"/>
              <a:t>Liu</a:t>
            </a:r>
            <a:r>
              <a:rPr lang="tr-TR" sz="900" dirty="0"/>
              <a:t>, Y.-P., </a:t>
            </a:r>
            <a:r>
              <a:rPr lang="tr-TR" sz="900" dirty="0" err="1"/>
              <a:t>Longfellow</a:t>
            </a:r>
            <a:r>
              <a:rPr lang="tr-TR" sz="900" dirty="0"/>
              <a:t>, D., </a:t>
            </a:r>
            <a:r>
              <a:rPr lang="tr-TR" sz="900" dirty="0" err="1"/>
              <a:t>Aposhian</a:t>
            </a:r>
            <a:r>
              <a:rPr lang="tr-TR" sz="900" dirty="0"/>
              <a:t>, H.V., </a:t>
            </a:r>
            <a:r>
              <a:rPr lang="tr-TR" sz="900" dirty="0" err="1"/>
              <a:t>Beck</a:t>
            </a:r>
            <a:r>
              <a:rPr lang="tr-TR" sz="900" dirty="0"/>
              <a:t>, B., </a:t>
            </a:r>
            <a:r>
              <a:rPr lang="tr-TR" sz="900" dirty="0" err="1"/>
              <a:t>Fowler</a:t>
            </a:r>
            <a:r>
              <a:rPr lang="tr-TR" sz="900" dirty="0"/>
              <a:t>, B., </a:t>
            </a:r>
            <a:r>
              <a:rPr lang="tr-TR" sz="900" dirty="0" err="1"/>
              <a:t>Goyer</a:t>
            </a:r>
            <a:r>
              <a:rPr lang="tr-TR" sz="900" dirty="0"/>
              <a:t>, R., </a:t>
            </a:r>
            <a:r>
              <a:rPr lang="tr-TR" sz="900" dirty="0" err="1"/>
              <a:t>Menzer</a:t>
            </a:r>
            <a:r>
              <a:rPr lang="tr-TR" sz="900" dirty="0"/>
              <a:t>, R., </a:t>
            </a:r>
            <a:r>
              <a:rPr lang="tr-TR" sz="900" dirty="0" err="1"/>
              <a:t>Rossman</a:t>
            </a:r>
            <a:r>
              <a:rPr lang="tr-TR" sz="900" dirty="0"/>
              <a:t>, T., </a:t>
            </a:r>
            <a:r>
              <a:rPr lang="tr-TR" sz="900" dirty="0" err="1"/>
              <a:t>Thompson</a:t>
            </a:r>
            <a:r>
              <a:rPr lang="tr-TR" sz="900" dirty="0"/>
              <a:t>, C., 1999. </a:t>
            </a:r>
            <a:r>
              <a:rPr lang="tr-TR" sz="900" dirty="0" err="1"/>
              <a:t>Arsenic</a:t>
            </a:r>
            <a:r>
              <a:rPr lang="tr-TR" sz="900" dirty="0"/>
              <a:t>: </a:t>
            </a:r>
            <a:r>
              <a:rPr lang="tr-TR" sz="900" dirty="0" err="1"/>
              <a:t>health</a:t>
            </a:r>
            <a:r>
              <a:rPr lang="tr-TR" sz="900" dirty="0"/>
              <a:t> </a:t>
            </a:r>
            <a:r>
              <a:rPr lang="tr-TR" sz="900" dirty="0" err="1"/>
              <a:t>effects</a:t>
            </a:r>
            <a:r>
              <a:rPr lang="tr-TR" sz="900" dirty="0"/>
              <a:t>, </a:t>
            </a:r>
            <a:r>
              <a:rPr lang="tr-TR" sz="900" dirty="0" err="1"/>
              <a:t>mechanisms</a:t>
            </a:r>
            <a:r>
              <a:rPr lang="tr-TR" sz="900" dirty="0"/>
              <a:t> of </a:t>
            </a:r>
            <a:r>
              <a:rPr lang="tr-TR" sz="900" dirty="0" err="1"/>
              <a:t>actions</a:t>
            </a:r>
            <a:r>
              <a:rPr lang="tr-TR" sz="900" dirty="0"/>
              <a:t>, </a:t>
            </a:r>
            <a:r>
              <a:rPr lang="tr-TR" sz="900" dirty="0" err="1"/>
              <a:t>and</a:t>
            </a:r>
            <a:r>
              <a:rPr lang="tr-TR" sz="900" dirty="0"/>
              <a:t> </a:t>
            </a:r>
            <a:r>
              <a:rPr lang="tr-TR" sz="900" dirty="0" err="1"/>
              <a:t>research</a:t>
            </a:r>
            <a:r>
              <a:rPr lang="tr-TR" sz="900" dirty="0"/>
              <a:t> </a:t>
            </a:r>
            <a:r>
              <a:rPr lang="tr-TR" sz="900" dirty="0" err="1"/>
              <a:t>issues</a:t>
            </a:r>
            <a:r>
              <a:rPr lang="tr-TR" sz="900" dirty="0"/>
              <a:t>. </a:t>
            </a:r>
            <a:r>
              <a:rPr lang="tr-TR" sz="900" dirty="0" err="1"/>
              <a:t>Environ</a:t>
            </a:r>
            <a:r>
              <a:rPr lang="tr-TR" sz="900" dirty="0"/>
              <a:t>. </a:t>
            </a:r>
            <a:r>
              <a:rPr lang="tr-TR" sz="900" dirty="0" err="1"/>
              <a:t>Health</a:t>
            </a:r>
            <a:r>
              <a:rPr lang="tr-TR" sz="900" dirty="0"/>
              <a:t> </a:t>
            </a:r>
            <a:r>
              <a:rPr lang="tr-TR" sz="900" dirty="0" err="1"/>
              <a:t>Perspect</a:t>
            </a:r>
            <a:r>
              <a:rPr lang="tr-TR" sz="900" dirty="0"/>
              <a:t>. 107, 593–597. </a:t>
            </a:r>
            <a:endParaRPr lang="tr-TR" sz="900" dirty="0">
              <a:latin typeface="Calibri" panose="020F0502020204030204" pitchFamily="34" charset="0"/>
              <a:cs typeface="Times New Roman" panose="02020603050405020304" pitchFamily="18" charset="0"/>
            </a:endParaRPr>
          </a:p>
          <a:p>
            <a:pPr marL="0" indent="0">
              <a:buNone/>
            </a:pPr>
            <a:r>
              <a:rPr lang="tr-TR" sz="900" dirty="0"/>
              <a:t>  </a:t>
            </a:r>
            <a:r>
              <a:rPr lang="tr-TR" sz="900" dirty="0" err="1"/>
              <a:t>Rodríguez-Barranco</a:t>
            </a:r>
            <a:r>
              <a:rPr lang="tr-TR" sz="900" dirty="0"/>
              <a:t>, M., </a:t>
            </a:r>
            <a:r>
              <a:rPr lang="tr-TR" sz="900" dirty="0" err="1"/>
              <a:t>Lacasana</a:t>
            </a:r>
            <a:r>
              <a:rPr lang="tr-TR" sz="900" dirty="0"/>
              <a:t>, ˜ M., </a:t>
            </a:r>
            <a:r>
              <a:rPr lang="tr-TR" sz="900" dirty="0" err="1"/>
              <a:t>Aguilar-Garduno</a:t>
            </a:r>
            <a:r>
              <a:rPr lang="tr-TR" sz="900" dirty="0"/>
              <a:t>, ˜ C., </a:t>
            </a:r>
            <a:r>
              <a:rPr lang="tr-TR" sz="900" dirty="0" err="1"/>
              <a:t>Alguacil</a:t>
            </a:r>
            <a:r>
              <a:rPr lang="tr-TR" sz="900" dirty="0"/>
              <a:t>, J., </a:t>
            </a:r>
            <a:r>
              <a:rPr lang="tr-TR" sz="900" dirty="0" err="1"/>
              <a:t>Gil</a:t>
            </a:r>
            <a:r>
              <a:rPr lang="tr-TR" sz="900" dirty="0"/>
              <a:t>, F., </a:t>
            </a:r>
            <a:r>
              <a:rPr lang="tr-TR" sz="900" dirty="0" err="1"/>
              <a:t>Gonzalez-Alzaga</a:t>
            </a:r>
            <a:r>
              <a:rPr lang="tr-TR" sz="900" dirty="0"/>
              <a:t>, ´ B., </a:t>
            </a:r>
            <a:r>
              <a:rPr lang="tr-TR" sz="900" dirty="0" err="1"/>
              <a:t>Rojas-García</a:t>
            </a:r>
            <a:r>
              <a:rPr lang="tr-TR" sz="900" dirty="0"/>
              <a:t>, A., 2013. </a:t>
            </a:r>
            <a:r>
              <a:rPr lang="tr-TR" sz="900" dirty="0" err="1"/>
              <a:t>Association</a:t>
            </a:r>
            <a:r>
              <a:rPr lang="tr-TR" sz="900" dirty="0"/>
              <a:t> of </a:t>
            </a:r>
            <a:r>
              <a:rPr lang="tr-TR" sz="900" dirty="0" err="1"/>
              <a:t>arsenic</a:t>
            </a:r>
            <a:r>
              <a:rPr lang="tr-TR" sz="900" dirty="0"/>
              <a:t>, </a:t>
            </a:r>
            <a:r>
              <a:rPr lang="tr-TR" sz="900" dirty="0" err="1"/>
              <a:t>cadmium</a:t>
            </a:r>
            <a:r>
              <a:rPr lang="tr-TR" sz="900" dirty="0"/>
              <a:t> </a:t>
            </a:r>
            <a:r>
              <a:rPr lang="tr-TR" sz="900" dirty="0" err="1"/>
              <a:t>and</a:t>
            </a:r>
            <a:r>
              <a:rPr lang="tr-TR" sz="900" dirty="0"/>
              <a:t> </a:t>
            </a:r>
            <a:r>
              <a:rPr lang="tr-TR" sz="900" dirty="0" err="1"/>
              <a:t>manganese</a:t>
            </a:r>
            <a:r>
              <a:rPr lang="tr-TR" sz="900" dirty="0"/>
              <a:t> </a:t>
            </a:r>
            <a:r>
              <a:rPr lang="tr-TR" sz="900" dirty="0" err="1"/>
              <a:t>exposure</a:t>
            </a:r>
            <a:r>
              <a:rPr lang="tr-TR" sz="900" dirty="0"/>
              <a:t> </a:t>
            </a:r>
            <a:r>
              <a:rPr lang="tr-TR" sz="900" dirty="0" err="1"/>
              <a:t>with</a:t>
            </a:r>
            <a:r>
              <a:rPr lang="tr-TR" sz="900" dirty="0"/>
              <a:t> </a:t>
            </a:r>
            <a:r>
              <a:rPr lang="tr-TR" sz="900" dirty="0" err="1"/>
              <a:t>neurodevelopment</a:t>
            </a:r>
            <a:r>
              <a:rPr lang="tr-TR" sz="900" dirty="0"/>
              <a:t> </a:t>
            </a:r>
            <a:r>
              <a:rPr lang="tr-TR" sz="900" dirty="0" err="1"/>
              <a:t>and</a:t>
            </a:r>
            <a:r>
              <a:rPr lang="tr-TR" sz="900" dirty="0"/>
              <a:t> </a:t>
            </a:r>
            <a:r>
              <a:rPr lang="tr-TR" sz="900" dirty="0" err="1"/>
              <a:t>behavioural</a:t>
            </a:r>
            <a:r>
              <a:rPr lang="tr-TR" sz="900" dirty="0"/>
              <a:t> </a:t>
            </a:r>
            <a:r>
              <a:rPr lang="tr-TR" sz="900" dirty="0" err="1"/>
              <a:t>disorders</a:t>
            </a:r>
            <a:r>
              <a:rPr lang="tr-TR" sz="900" dirty="0"/>
              <a:t> in </a:t>
            </a:r>
            <a:r>
              <a:rPr lang="tr-TR" sz="900" dirty="0" err="1"/>
              <a:t>children</a:t>
            </a:r>
            <a:r>
              <a:rPr lang="tr-TR" sz="900" dirty="0"/>
              <a:t>: a </a:t>
            </a:r>
            <a:r>
              <a:rPr lang="tr-TR" sz="900" dirty="0" err="1"/>
              <a:t>systematic</a:t>
            </a:r>
            <a:r>
              <a:rPr lang="tr-TR" sz="900" dirty="0"/>
              <a:t> </a:t>
            </a:r>
            <a:r>
              <a:rPr lang="tr-TR" sz="900" dirty="0" err="1"/>
              <a:t>review</a:t>
            </a:r>
            <a:r>
              <a:rPr lang="tr-TR" sz="900" dirty="0"/>
              <a:t> </a:t>
            </a:r>
            <a:r>
              <a:rPr lang="tr-TR" sz="900" dirty="0" err="1"/>
              <a:t>and</a:t>
            </a:r>
            <a:r>
              <a:rPr lang="tr-TR" sz="900" dirty="0"/>
              <a:t> meta-</a:t>
            </a:r>
            <a:r>
              <a:rPr lang="tr-TR" sz="900" dirty="0" err="1"/>
              <a:t>analysis</a:t>
            </a:r>
            <a:r>
              <a:rPr lang="tr-TR" sz="900" dirty="0"/>
              <a:t>. </a:t>
            </a:r>
            <a:r>
              <a:rPr lang="tr-TR" sz="900" dirty="0" err="1"/>
              <a:t>Sci</a:t>
            </a:r>
            <a:r>
              <a:rPr lang="tr-TR" sz="900" dirty="0"/>
              <a:t>. Total </a:t>
            </a:r>
            <a:r>
              <a:rPr lang="tr-TR" sz="900" dirty="0" err="1"/>
              <a:t>Environ</a:t>
            </a:r>
            <a:r>
              <a:rPr lang="tr-TR" sz="900" dirty="0"/>
              <a:t>. 454, 562–577. </a:t>
            </a:r>
          </a:p>
        </p:txBody>
      </p:sp>
    </p:spTree>
    <p:extLst>
      <p:ext uri="{BB962C8B-B14F-4D97-AF65-F5344CB8AC3E}">
        <p14:creationId xmlns:p14="http://schemas.microsoft.com/office/powerpoint/2010/main" val="2308516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ECE18E-F04A-4442-A7AD-6AE33303093F}"/>
              </a:ext>
            </a:extLst>
          </p:cNvPr>
          <p:cNvSpPr>
            <a:spLocks noGrp="1"/>
          </p:cNvSpPr>
          <p:nvPr>
            <p:ph type="title"/>
          </p:nvPr>
        </p:nvSpPr>
        <p:spPr/>
        <p:txBody>
          <a:bodyPr/>
          <a:lstStyle/>
          <a:p>
            <a:r>
              <a:rPr lang="tr-TR" b="1" dirty="0"/>
              <a:t>GİRİŞ</a:t>
            </a:r>
            <a:endParaRPr lang="tr-TR" dirty="0"/>
          </a:p>
        </p:txBody>
      </p:sp>
      <p:sp>
        <p:nvSpPr>
          <p:cNvPr id="3" name="İçerik Yer Tutucusu 2">
            <a:extLst>
              <a:ext uri="{FF2B5EF4-FFF2-40B4-BE49-F238E27FC236}">
                <a16:creationId xmlns:a16="http://schemas.microsoft.com/office/drawing/2014/main" id="{76C1D049-BA95-45B6-98E2-9FA4CED8FD0F}"/>
              </a:ext>
            </a:extLst>
          </p:cNvPr>
          <p:cNvSpPr>
            <a:spLocks noGrp="1"/>
          </p:cNvSpPr>
          <p:nvPr>
            <p:ph idx="1"/>
          </p:nvPr>
        </p:nvSpPr>
        <p:spPr/>
        <p:txBody>
          <a:bodyPr>
            <a:normAutofit fontScale="92500" lnSpcReduction="10000"/>
          </a:bodyPr>
          <a:lstStyle/>
          <a:p>
            <a:r>
              <a:rPr lang="tr-TR" sz="2600" dirty="0">
                <a:solidFill>
                  <a:srgbClr val="2E2E2E"/>
                </a:solidFill>
                <a:effectLst/>
                <a:ea typeface="Calibri" panose="020F0502020204030204" pitchFamily="34" charset="0"/>
                <a:cs typeface="Arial" panose="020B0604020202020204" pitchFamily="34" charset="0"/>
              </a:rPr>
              <a:t>Çocuklar, özellikle az gelişmiş bir kan-beyin bariyeri ve </a:t>
            </a:r>
            <a:r>
              <a:rPr lang="tr-TR" sz="2600" dirty="0" err="1">
                <a:solidFill>
                  <a:srgbClr val="2E2E2E"/>
                </a:solidFill>
                <a:effectLst/>
                <a:ea typeface="Calibri" panose="020F0502020204030204" pitchFamily="34" charset="0"/>
                <a:cs typeface="Arial" panose="020B0604020202020204" pitchFamily="34" charset="0"/>
              </a:rPr>
              <a:t>nöronal</a:t>
            </a:r>
            <a:r>
              <a:rPr lang="tr-TR" sz="2600" dirty="0">
                <a:solidFill>
                  <a:srgbClr val="2E2E2E"/>
                </a:solidFill>
                <a:effectLst/>
                <a:ea typeface="Calibri" panose="020F0502020204030204" pitchFamily="34" charset="0"/>
                <a:cs typeface="Arial" panose="020B0604020202020204" pitchFamily="34" charset="0"/>
              </a:rPr>
              <a:t> büyümenin olduğu doğum öncesi aşamada kimyasalların </a:t>
            </a:r>
            <a:r>
              <a:rPr lang="tr-TR" sz="2600" dirty="0" err="1">
                <a:solidFill>
                  <a:srgbClr val="2E2E2E"/>
                </a:solidFill>
                <a:effectLst/>
                <a:ea typeface="Calibri" panose="020F0502020204030204" pitchFamily="34" charset="0"/>
                <a:cs typeface="Arial" panose="020B0604020202020204" pitchFamily="34" charset="0"/>
              </a:rPr>
              <a:t>nörotoksik</a:t>
            </a:r>
            <a:r>
              <a:rPr lang="tr-TR" sz="2600" dirty="0">
                <a:solidFill>
                  <a:srgbClr val="2E2E2E"/>
                </a:solidFill>
                <a:effectLst/>
                <a:ea typeface="Calibri" panose="020F0502020204030204" pitchFamily="34" charset="0"/>
                <a:cs typeface="Arial" panose="020B0604020202020204" pitchFamily="34" charset="0"/>
              </a:rPr>
              <a:t> etkilerine karşı oldukça hassastır.</a:t>
            </a:r>
          </a:p>
          <a:p>
            <a:endParaRPr lang="tr-TR" sz="2600" dirty="0">
              <a:solidFill>
                <a:srgbClr val="2E2E2E"/>
              </a:solidFill>
              <a:effectLst/>
              <a:ea typeface="Calibri" panose="020F0502020204030204" pitchFamily="34" charset="0"/>
              <a:cs typeface="Arial" panose="020B0604020202020204" pitchFamily="34" charset="0"/>
            </a:endParaRPr>
          </a:p>
          <a:p>
            <a:r>
              <a:rPr lang="tr-TR" sz="2600" dirty="0">
                <a:solidFill>
                  <a:srgbClr val="2E2E2E"/>
                </a:solidFill>
                <a:effectLst/>
                <a:ea typeface="Calibri" panose="020F0502020204030204" pitchFamily="34" charset="0"/>
                <a:cs typeface="Arial" panose="020B0604020202020204" pitchFamily="34" charset="0"/>
              </a:rPr>
              <a:t>İlginç bir şekilde, bazı </a:t>
            </a:r>
            <a:r>
              <a:rPr lang="tr-TR" sz="2600" dirty="0" err="1">
                <a:solidFill>
                  <a:srgbClr val="2E2E2E"/>
                </a:solidFill>
                <a:effectLst/>
                <a:ea typeface="Calibri" panose="020F0502020204030204" pitchFamily="34" charset="0"/>
                <a:cs typeface="Arial" panose="020B0604020202020204" pitchFamily="34" charset="0"/>
              </a:rPr>
              <a:t>toksik</a:t>
            </a:r>
            <a:r>
              <a:rPr lang="tr-TR" sz="2600" dirty="0">
                <a:solidFill>
                  <a:srgbClr val="2E2E2E"/>
                </a:solidFill>
                <a:effectLst/>
                <a:ea typeface="Calibri" panose="020F0502020204030204" pitchFamily="34" charset="0"/>
                <a:cs typeface="Arial" panose="020B0604020202020204" pitchFamily="34" charset="0"/>
              </a:rPr>
              <a:t> maddeler plasenta bariyerini kolayca geçebilir ve gelişmekte olan beyne ulaşarak olumsuz etkilere yol açabilir. </a:t>
            </a:r>
          </a:p>
          <a:p>
            <a:endParaRPr lang="tr-TR" sz="2400" dirty="0">
              <a:solidFill>
                <a:srgbClr val="2E2E2E"/>
              </a:solidFill>
              <a:ea typeface="Calibri" panose="020F0502020204030204" pitchFamily="34" charset="0"/>
              <a:cs typeface="Arial" panose="020B0604020202020204" pitchFamily="34" charset="0"/>
            </a:endParaRPr>
          </a:p>
          <a:p>
            <a:endParaRPr lang="tr-TR" sz="2400" dirty="0">
              <a:solidFill>
                <a:srgbClr val="2E2E2E"/>
              </a:solidFill>
              <a:effectLst/>
              <a:ea typeface="Calibri" panose="020F0502020204030204" pitchFamily="34" charset="0"/>
              <a:cs typeface="Arial" panose="020B0604020202020204" pitchFamily="34" charset="0"/>
            </a:endParaRPr>
          </a:p>
          <a:p>
            <a:endParaRPr lang="tr-TR" sz="2400" dirty="0">
              <a:solidFill>
                <a:srgbClr val="2E2E2E"/>
              </a:solidFill>
              <a:ea typeface="Calibri" panose="020F0502020204030204" pitchFamily="34" charset="0"/>
              <a:cs typeface="Arial" panose="020B0604020202020204" pitchFamily="34" charset="0"/>
            </a:endParaRPr>
          </a:p>
          <a:p>
            <a:endParaRPr lang="tr-TR" sz="2400" dirty="0">
              <a:solidFill>
                <a:srgbClr val="2E2E2E"/>
              </a:solidFill>
              <a:ea typeface="Calibri" panose="020F0502020204030204" pitchFamily="34" charset="0"/>
              <a:cs typeface="Arial" panose="020B0604020202020204" pitchFamily="34" charset="0"/>
            </a:endParaRPr>
          </a:p>
          <a:p>
            <a:pPr marL="0" indent="0">
              <a:buNone/>
            </a:pPr>
            <a:r>
              <a:rPr lang="tr-TR" sz="1600" dirty="0"/>
              <a:t> </a:t>
            </a:r>
            <a:r>
              <a:rPr lang="tr-TR" sz="1000" dirty="0" err="1"/>
              <a:t>Costa</a:t>
            </a:r>
            <a:r>
              <a:rPr lang="tr-TR" sz="1000" dirty="0"/>
              <a:t>, L.G., </a:t>
            </a:r>
            <a:r>
              <a:rPr lang="tr-TR" sz="1000" dirty="0" err="1"/>
              <a:t>Aschner</a:t>
            </a:r>
            <a:r>
              <a:rPr lang="tr-TR" sz="1000" dirty="0"/>
              <a:t>, M., </a:t>
            </a:r>
            <a:r>
              <a:rPr lang="tr-TR" sz="1000" dirty="0" err="1"/>
              <a:t>Vitalone</a:t>
            </a:r>
            <a:r>
              <a:rPr lang="tr-TR" sz="1000" dirty="0"/>
              <a:t>, A., </a:t>
            </a:r>
            <a:r>
              <a:rPr lang="tr-TR" sz="1000" dirty="0" err="1"/>
              <a:t>Syversen</a:t>
            </a:r>
            <a:r>
              <a:rPr lang="tr-TR" sz="1000" dirty="0"/>
              <a:t>, T., </a:t>
            </a:r>
            <a:r>
              <a:rPr lang="tr-TR" sz="1000" dirty="0" err="1"/>
              <a:t>Soldin</a:t>
            </a:r>
            <a:r>
              <a:rPr lang="tr-TR" sz="1000" dirty="0"/>
              <a:t>, O.P., 2004. </a:t>
            </a:r>
            <a:r>
              <a:rPr lang="tr-TR" sz="1000" dirty="0" err="1"/>
              <a:t>Developmental</a:t>
            </a:r>
            <a:r>
              <a:rPr lang="tr-TR" sz="1000" dirty="0"/>
              <a:t> </a:t>
            </a:r>
            <a:r>
              <a:rPr lang="tr-TR" sz="1000" dirty="0" err="1"/>
              <a:t>neuropathology</a:t>
            </a:r>
            <a:r>
              <a:rPr lang="tr-TR" sz="1000" dirty="0"/>
              <a:t> of </a:t>
            </a:r>
            <a:r>
              <a:rPr lang="tr-TR" sz="1000" dirty="0" err="1"/>
              <a:t>environmental</a:t>
            </a:r>
            <a:r>
              <a:rPr lang="tr-TR" sz="1000" dirty="0"/>
              <a:t> </a:t>
            </a:r>
            <a:r>
              <a:rPr lang="tr-TR" sz="1000" dirty="0" err="1"/>
              <a:t>agents</a:t>
            </a:r>
            <a:r>
              <a:rPr lang="tr-TR" sz="1000" dirty="0"/>
              <a:t>. </a:t>
            </a:r>
            <a:r>
              <a:rPr lang="tr-TR" sz="1000" dirty="0" err="1"/>
              <a:t>Annu</a:t>
            </a:r>
            <a:r>
              <a:rPr lang="tr-TR" sz="1000" dirty="0"/>
              <a:t>. </a:t>
            </a:r>
            <a:r>
              <a:rPr lang="tr-TR" sz="1000" dirty="0" err="1"/>
              <a:t>Rev</a:t>
            </a:r>
            <a:r>
              <a:rPr lang="tr-TR" sz="1000" dirty="0"/>
              <a:t>. </a:t>
            </a:r>
            <a:r>
              <a:rPr lang="tr-TR" sz="1000" dirty="0" err="1"/>
              <a:t>Pharmacol</a:t>
            </a:r>
            <a:r>
              <a:rPr lang="tr-TR" sz="1000" dirty="0"/>
              <a:t>. </a:t>
            </a:r>
            <a:r>
              <a:rPr lang="tr-TR" sz="1000" dirty="0" err="1"/>
              <a:t>Toxicol</a:t>
            </a:r>
            <a:r>
              <a:rPr lang="tr-TR" sz="1000" dirty="0"/>
              <a:t>. 44, 87–110.</a:t>
            </a:r>
          </a:p>
          <a:p>
            <a:pPr marL="0" indent="0">
              <a:buNone/>
            </a:pPr>
            <a:r>
              <a:rPr lang="tr-TR" sz="1000" dirty="0"/>
              <a:t>  </a:t>
            </a:r>
            <a:r>
              <a:rPr lang="tr-TR" sz="1000" dirty="0" err="1"/>
              <a:t>Long</a:t>
            </a:r>
            <a:r>
              <a:rPr lang="tr-TR" sz="1000" dirty="0"/>
              <a:t>, M., </a:t>
            </a:r>
            <a:r>
              <a:rPr lang="tr-TR" sz="1000" dirty="0" err="1"/>
              <a:t>Ghisari</a:t>
            </a:r>
            <a:r>
              <a:rPr lang="tr-TR" sz="1000" dirty="0"/>
              <a:t>, M., </a:t>
            </a:r>
            <a:r>
              <a:rPr lang="tr-TR" sz="1000" dirty="0" err="1"/>
              <a:t>Kjeldsen</a:t>
            </a:r>
            <a:r>
              <a:rPr lang="tr-TR" sz="1000" dirty="0"/>
              <a:t>, L., </a:t>
            </a:r>
            <a:r>
              <a:rPr lang="tr-TR" sz="1000" dirty="0" err="1"/>
              <a:t>Wielsøe</a:t>
            </a:r>
            <a:r>
              <a:rPr lang="tr-TR" sz="1000" dirty="0"/>
              <a:t>, M., </a:t>
            </a:r>
            <a:r>
              <a:rPr lang="tr-TR" sz="1000" dirty="0" err="1"/>
              <a:t>Nørgaard</a:t>
            </a:r>
            <a:r>
              <a:rPr lang="tr-TR" sz="1000" dirty="0"/>
              <a:t>-Pedersen, B., </a:t>
            </a:r>
            <a:r>
              <a:rPr lang="tr-TR" sz="1000" dirty="0" err="1"/>
              <a:t>Mortensen</a:t>
            </a:r>
            <a:r>
              <a:rPr lang="tr-TR" sz="1000" dirty="0"/>
              <a:t>, E.L., </a:t>
            </a:r>
            <a:r>
              <a:rPr lang="tr-TR" sz="1000" dirty="0" err="1"/>
              <a:t>Abdallah</a:t>
            </a:r>
            <a:r>
              <a:rPr lang="tr-TR" sz="1000" dirty="0"/>
              <a:t>, M.W., </a:t>
            </a:r>
            <a:r>
              <a:rPr lang="tr-TR" sz="1000" dirty="0" err="1"/>
              <a:t>Bonefeld-Jørgensen</a:t>
            </a:r>
            <a:r>
              <a:rPr lang="tr-TR" sz="1000" dirty="0"/>
              <a:t>, E.C., 2019. </a:t>
            </a:r>
            <a:r>
              <a:rPr lang="tr-TR" sz="1000" dirty="0" err="1"/>
              <a:t>Autism</a:t>
            </a:r>
            <a:r>
              <a:rPr lang="tr-TR" sz="1000" dirty="0"/>
              <a:t> </a:t>
            </a:r>
            <a:r>
              <a:rPr lang="tr-TR" sz="1000" dirty="0" err="1"/>
              <a:t>spectrum</a:t>
            </a:r>
            <a:r>
              <a:rPr lang="tr-TR" sz="1000" dirty="0"/>
              <a:t> </a:t>
            </a:r>
            <a:r>
              <a:rPr lang="tr-TR" sz="1000" dirty="0" err="1"/>
              <a:t>disorders</a:t>
            </a:r>
            <a:r>
              <a:rPr lang="tr-TR" sz="1000" dirty="0"/>
              <a:t>, </a:t>
            </a:r>
            <a:r>
              <a:rPr lang="tr-TR" sz="1000" dirty="0" err="1"/>
              <a:t>endocrine</a:t>
            </a:r>
            <a:r>
              <a:rPr lang="tr-TR" sz="1000" dirty="0"/>
              <a:t> </a:t>
            </a:r>
            <a:r>
              <a:rPr lang="tr-TR" sz="1000" dirty="0" err="1"/>
              <a:t>disrupting</a:t>
            </a:r>
            <a:r>
              <a:rPr lang="tr-TR" sz="1000" dirty="0"/>
              <a:t> </a:t>
            </a:r>
            <a:r>
              <a:rPr lang="tr-TR" sz="1000" dirty="0" err="1"/>
              <a:t>compounds</a:t>
            </a:r>
            <a:r>
              <a:rPr lang="tr-TR" sz="1000" dirty="0"/>
              <a:t>, </a:t>
            </a:r>
            <a:r>
              <a:rPr lang="tr-TR" sz="1000" dirty="0" err="1"/>
              <a:t>and</a:t>
            </a:r>
            <a:r>
              <a:rPr lang="tr-TR" sz="1000" dirty="0"/>
              <a:t> </a:t>
            </a:r>
            <a:r>
              <a:rPr lang="tr-TR" sz="1000" dirty="0" err="1"/>
              <a:t>heavy</a:t>
            </a:r>
            <a:r>
              <a:rPr lang="tr-TR" sz="1000" dirty="0"/>
              <a:t> </a:t>
            </a:r>
            <a:r>
              <a:rPr lang="tr-TR" sz="1000" dirty="0" err="1"/>
              <a:t>metals</a:t>
            </a:r>
            <a:r>
              <a:rPr lang="tr-TR" sz="1000" dirty="0"/>
              <a:t> in </a:t>
            </a:r>
            <a:r>
              <a:rPr lang="tr-TR" sz="1000" dirty="0" err="1"/>
              <a:t>amniotic</a:t>
            </a:r>
            <a:r>
              <a:rPr lang="tr-TR" sz="1000" dirty="0"/>
              <a:t> </a:t>
            </a:r>
            <a:r>
              <a:rPr lang="tr-TR" sz="1000" dirty="0" err="1"/>
              <a:t>fluid</a:t>
            </a:r>
            <a:r>
              <a:rPr lang="tr-TR" sz="1000" dirty="0"/>
              <a:t>: a </a:t>
            </a:r>
            <a:r>
              <a:rPr lang="tr-TR" sz="1000" dirty="0" err="1"/>
              <a:t>case-control</a:t>
            </a:r>
            <a:r>
              <a:rPr lang="tr-TR" sz="1000" dirty="0"/>
              <a:t> </a:t>
            </a:r>
            <a:r>
              <a:rPr lang="tr-TR" sz="1000" dirty="0" err="1"/>
              <a:t>study</a:t>
            </a:r>
            <a:r>
              <a:rPr lang="tr-TR" sz="1000" dirty="0"/>
              <a:t>. </a:t>
            </a:r>
            <a:r>
              <a:rPr lang="tr-TR" sz="1000" dirty="0" err="1"/>
              <a:t>Mol</a:t>
            </a:r>
            <a:r>
              <a:rPr lang="tr-TR" sz="1000" dirty="0"/>
              <a:t>. </a:t>
            </a:r>
            <a:r>
              <a:rPr lang="tr-TR" sz="1000" dirty="0" err="1"/>
              <a:t>Autism</a:t>
            </a:r>
            <a:r>
              <a:rPr lang="tr-TR" sz="1000" dirty="0"/>
              <a:t>. 10, 1–19. </a:t>
            </a:r>
            <a:endParaRPr lang="tr-TR" sz="1000" dirty="0">
              <a:solidFill>
                <a:srgbClr val="2E2E2E"/>
              </a:solidFill>
              <a:effectLst/>
              <a:ea typeface="Calibri" panose="020F0502020204030204" pitchFamily="34" charset="0"/>
              <a:cs typeface="Arial" panose="020B0604020202020204" pitchFamily="34" charset="0"/>
            </a:endParaRPr>
          </a:p>
          <a:p>
            <a:endParaRPr lang="tr-TR" sz="2800" dirty="0">
              <a:solidFill>
                <a:srgbClr val="2E2E2E"/>
              </a:solidFill>
              <a:effectLst/>
              <a:latin typeface="Georgia" panose="02040502050405020303" pitchFamily="18"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7523522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92205-3333-4F86-A25F-65C968C75B04}"/>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E337A737-29DE-4904-A400-220E0E1AB6BC}"/>
              </a:ext>
            </a:extLst>
          </p:cNvPr>
          <p:cNvSpPr>
            <a:spLocks noGrp="1"/>
          </p:cNvSpPr>
          <p:nvPr>
            <p:ph idx="1"/>
          </p:nvPr>
        </p:nvSpPr>
        <p:spPr/>
        <p:txBody>
          <a:bodyPr>
            <a:noAutofit/>
          </a:bodyPr>
          <a:lstStyle/>
          <a:p>
            <a:r>
              <a:rPr lang="tr-TR" sz="2400" dirty="0">
                <a:solidFill>
                  <a:srgbClr val="2E2E2E"/>
                </a:solidFill>
                <a:effectLst/>
                <a:ea typeface="Times New Roman" panose="02020603050405020304" pitchFamily="18" charset="0"/>
                <a:cs typeface="Times New Roman" panose="02020603050405020304" pitchFamily="18" charset="0"/>
              </a:rPr>
              <a:t>Ağır metal maruziyetinin, özellikle kurşun ve cıvanın DNA </a:t>
            </a:r>
            <a:r>
              <a:rPr lang="tr-TR" sz="2400" dirty="0" err="1">
                <a:solidFill>
                  <a:srgbClr val="2E2E2E"/>
                </a:solidFill>
                <a:effectLst/>
                <a:ea typeface="Times New Roman" panose="02020603050405020304" pitchFamily="18" charset="0"/>
                <a:cs typeface="Times New Roman" panose="02020603050405020304" pitchFamily="18" charset="0"/>
              </a:rPr>
              <a:t>metilasyonunu</a:t>
            </a:r>
            <a:r>
              <a:rPr lang="tr-TR" sz="2400" dirty="0">
                <a:effectLst/>
                <a:ea typeface="Calibri" panose="020F0502020204030204" pitchFamily="34" charset="0"/>
                <a:cs typeface="Times New Roman" panose="02020603050405020304" pitchFamily="18" charset="0"/>
              </a:rPr>
              <a:t> değiştirdiği gösterilmiştir.</a:t>
            </a:r>
          </a:p>
          <a:p>
            <a:r>
              <a:rPr lang="tr-TR" sz="2400" dirty="0" err="1">
                <a:effectLst/>
                <a:ea typeface="Calibri" panose="020F0502020204030204" pitchFamily="34" charset="0"/>
                <a:cs typeface="Times New Roman" panose="02020603050405020304" pitchFamily="18" charset="0"/>
              </a:rPr>
              <a:t>Senut</a:t>
            </a:r>
            <a:r>
              <a:rPr lang="tr-TR" sz="2400" dirty="0">
                <a:effectLst/>
                <a:ea typeface="Calibri" panose="020F0502020204030204" pitchFamily="34" charset="0"/>
                <a:cs typeface="Times New Roman" panose="02020603050405020304" pitchFamily="18" charset="0"/>
              </a:rPr>
              <a:t> ve </a:t>
            </a:r>
            <a:r>
              <a:rPr lang="tr-TR" sz="2400" dirty="0">
                <a:ea typeface="Calibri" panose="020F0502020204030204" pitchFamily="34" charset="0"/>
                <a:cs typeface="Times New Roman" panose="02020603050405020304" pitchFamily="18" charset="0"/>
              </a:rPr>
              <a:t>ark</a:t>
            </a:r>
            <a:r>
              <a:rPr lang="tr-TR" sz="2400" dirty="0">
                <a:effectLst/>
                <a:ea typeface="Calibri" panose="020F0502020204030204" pitchFamily="34" charset="0"/>
                <a:cs typeface="Times New Roman" panose="02020603050405020304" pitchFamily="18" charset="0"/>
              </a:rPr>
              <a:t>, insan </a:t>
            </a:r>
            <a:r>
              <a:rPr lang="tr-TR" sz="2400" dirty="0" err="1">
                <a:solidFill>
                  <a:srgbClr val="2E2E2E"/>
                </a:solidFill>
                <a:effectLst/>
                <a:ea typeface="Times New Roman" panose="02020603050405020304" pitchFamily="18" charset="0"/>
                <a:cs typeface="Times New Roman" panose="02020603050405020304" pitchFamily="18" charset="0"/>
              </a:rPr>
              <a:t>embriyonik</a:t>
            </a:r>
            <a:r>
              <a:rPr lang="tr-TR" sz="2400" dirty="0">
                <a:solidFill>
                  <a:srgbClr val="2E2E2E"/>
                </a:solidFill>
                <a:effectLst/>
                <a:ea typeface="Times New Roman" panose="02020603050405020304" pitchFamily="18" charset="0"/>
                <a:cs typeface="Times New Roman" panose="02020603050405020304" pitchFamily="18" charset="0"/>
              </a:rPr>
              <a:t> kök hücreleri</a:t>
            </a:r>
            <a:r>
              <a:rPr lang="tr-TR" sz="2400" dirty="0">
                <a:effectLst/>
                <a:ea typeface="Calibri" panose="020F0502020204030204" pitchFamily="34" charset="0"/>
                <a:cs typeface="Times New Roman" panose="02020603050405020304" pitchFamily="18" charset="0"/>
              </a:rPr>
              <a:t>, </a:t>
            </a:r>
            <a:r>
              <a:rPr lang="tr-TR" sz="2400" dirty="0" err="1">
                <a:effectLst/>
                <a:ea typeface="Calibri" panose="020F0502020204030204" pitchFamily="34" charset="0"/>
                <a:cs typeface="Times New Roman" panose="02020603050405020304" pitchFamily="18" charset="0"/>
              </a:rPr>
              <a:t>nöral</a:t>
            </a:r>
            <a:r>
              <a:rPr lang="tr-TR" sz="2400" dirty="0">
                <a:effectLst/>
                <a:ea typeface="Calibri" panose="020F0502020204030204" pitchFamily="34" charset="0"/>
                <a:cs typeface="Times New Roman" panose="02020603050405020304" pitchFamily="18" charset="0"/>
              </a:rPr>
              <a:t> </a:t>
            </a:r>
            <a:r>
              <a:rPr lang="tr-TR" sz="2400" dirty="0" err="1">
                <a:effectLst/>
                <a:ea typeface="Calibri" panose="020F0502020204030204" pitchFamily="34" charset="0"/>
                <a:cs typeface="Times New Roman" panose="02020603050405020304" pitchFamily="18" charset="0"/>
              </a:rPr>
              <a:t>progenitör</a:t>
            </a:r>
            <a:r>
              <a:rPr lang="tr-TR" sz="2400" dirty="0">
                <a:effectLst/>
                <a:ea typeface="Calibri" panose="020F0502020204030204" pitchFamily="34" charset="0"/>
                <a:cs typeface="Times New Roman" panose="02020603050405020304" pitchFamily="18" charset="0"/>
              </a:rPr>
              <a:t> kök hücreleri ve nöronları kullanarak yürüttüğü çalışmada: kurşunla yapılan tedavinin </a:t>
            </a:r>
            <a:r>
              <a:rPr lang="tr-TR" sz="2400" dirty="0" err="1">
                <a:effectLst/>
                <a:ea typeface="Calibri" panose="020F0502020204030204" pitchFamily="34" charset="0"/>
                <a:cs typeface="Times New Roman" panose="02020603050405020304" pitchFamily="18" charset="0"/>
              </a:rPr>
              <a:t>nöral</a:t>
            </a:r>
            <a:r>
              <a:rPr lang="tr-TR" sz="2400" dirty="0">
                <a:effectLst/>
                <a:ea typeface="Calibri" panose="020F0502020204030204" pitchFamily="34" charset="0"/>
                <a:cs typeface="Times New Roman" panose="02020603050405020304" pitchFamily="18" charset="0"/>
              </a:rPr>
              <a:t> farklılaşma sürecini etkilediğini gösterdi. </a:t>
            </a:r>
          </a:p>
          <a:p>
            <a:r>
              <a:rPr lang="tr-TR" sz="2400" dirty="0">
                <a:effectLst/>
                <a:ea typeface="Calibri" panose="020F0502020204030204" pitchFamily="34" charset="0"/>
                <a:cs typeface="Times New Roman" panose="02020603050405020304" pitchFamily="18" charset="0"/>
              </a:rPr>
              <a:t>Ek olarak, global DNA </a:t>
            </a:r>
            <a:r>
              <a:rPr lang="tr-TR" sz="2400" dirty="0" err="1">
                <a:effectLst/>
                <a:ea typeface="Calibri" panose="020F0502020204030204" pitchFamily="34" charset="0"/>
                <a:cs typeface="Times New Roman" panose="02020603050405020304" pitchFamily="18" charset="0"/>
              </a:rPr>
              <a:t>metilasyon</a:t>
            </a:r>
            <a:r>
              <a:rPr lang="tr-TR" sz="2400" dirty="0">
                <a:effectLst/>
                <a:ea typeface="Calibri" panose="020F0502020204030204" pitchFamily="34" charset="0"/>
                <a:cs typeface="Times New Roman" panose="02020603050405020304" pitchFamily="18" charset="0"/>
              </a:rPr>
              <a:t> değişikliklerinin yanı sıra </a:t>
            </a:r>
            <a:r>
              <a:rPr lang="tr-TR" sz="2400" dirty="0" err="1">
                <a:effectLst/>
                <a:ea typeface="Calibri" panose="020F0502020204030204" pitchFamily="34" charset="0"/>
                <a:cs typeface="Times New Roman" panose="02020603050405020304" pitchFamily="18" charset="0"/>
              </a:rPr>
              <a:t>hipermetilasyon</a:t>
            </a:r>
            <a:r>
              <a:rPr lang="tr-TR" sz="2400" dirty="0">
                <a:effectLst/>
                <a:ea typeface="Calibri" panose="020F0502020204030204" pitchFamily="34" charset="0"/>
                <a:cs typeface="Times New Roman" panose="02020603050405020304" pitchFamily="18" charset="0"/>
              </a:rPr>
              <a:t> ve </a:t>
            </a:r>
            <a:r>
              <a:rPr lang="tr-TR" sz="2400" dirty="0" err="1">
                <a:effectLst/>
                <a:ea typeface="Calibri" panose="020F0502020204030204" pitchFamily="34" charset="0"/>
                <a:cs typeface="Times New Roman" panose="02020603050405020304" pitchFamily="18" charset="0"/>
              </a:rPr>
              <a:t>hipometilasyon</a:t>
            </a:r>
            <a:r>
              <a:rPr lang="tr-TR" sz="2400" dirty="0">
                <a:effectLst/>
                <a:ea typeface="Calibri" panose="020F0502020204030204" pitchFamily="34" charset="0"/>
                <a:cs typeface="Times New Roman" panose="02020603050405020304" pitchFamily="18" charset="0"/>
              </a:rPr>
              <a:t> gözlendi.</a:t>
            </a:r>
          </a:p>
          <a:p>
            <a:endParaRPr lang="tr-TR" sz="2400" dirty="0">
              <a:cs typeface="Times New Roman" panose="02020603050405020304" pitchFamily="18" charset="0"/>
            </a:endParaRPr>
          </a:p>
          <a:p>
            <a:endParaRPr lang="tr-TR" sz="2400" dirty="0">
              <a:cs typeface="Times New Roman" panose="02020603050405020304" pitchFamily="18" charset="0"/>
            </a:endParaRPr>
          </a:p>
          <a:p>
            <a:pPr marL="0" indent="0">
              <a:buNone/>
            </a:pPr>
            <a:r>
              <a:rPr lang="tr-TR" sz="900" dirty="0"/>
              <a:t>  </a:t>
            </a:r>
            <a:r>
              <a:rPr lang="tr-TR" sz="900" dirty="0" err="1"/>
              <a:t>Tran</a:t>
            </a:r>
            <a:r>
              <a:rPr lang="tr-TR" sz="900" dirty="0"/>
              <a:t>, N.Q.V., </a:t>
            </a:r>
            <a:r>
              <a:rPr lang="tr-TR" sz="900" dirty="0" err="1"/>
              <a:t>Miyake</a:t>
            </a:r>
            <a:r>
              <a:rPr lang="tr-TR" sz="900" dirty="0"/>
              <a:t>, K., 2017. </a:t>
            </a:r>
            <a:r>
              <a:rPr lang="tr-TR" sz="900" dirty="0" err="1"/>
              <a:t>Neurodevelopmental</a:t>
            </a:r>
            <a:r>
              <a:rPr lang="tr-TR" sz="900" dirty="0"/>
              <a:t> </a:t>
            </a:r>
            <a:r>
              <a:rPr lang="tr-TR" sz="900" dirty="0" err="1"/>
              <a:t>disorders</a:t>
            </a:r>
            <a:r>
              <a:rPr lang="tr-TR" sz="900" dirty="0"/>
              <a:t> </a:t>
            </a:r>
            <a:r>
              <a:rPr lang="tr-TR" sz="900" dirty="0" err="1"/>
              <a:t>and</a:t>
            </a:r>
            <a:r>
              <a:rPr lang="tr-TR" sz="900" dirty="0"/>
              <a:t> </a:t>
            </a:r>
            <a:r>
              <a:rPr lang="tr-TR" sz="900" dirty="0" err="1"/>
              <a:t>environmental</a:t>
            </a:r>
            <a:r>
              <a:rPr lang="tr-TR" sz="900" dirty="0"/>
              <a:t> </a:t>
            </a:r>
            <a:r>
              <a:rPr lang="tr-TR" sz="900" dirty="0" err="1"/>
              <a:t>toxicants</a:t>
            </a:r>
            <a:r>
              <a:rPr lang="tr-TR" sz="900" dirty="0"/>
              <a:t>: </a:t>
            </a:r>
            <a:r>
              <a:rPr lang="tr-TR" sz="900" dirty="0" err="1"/>
              <a:t>epigenetics</a:t>
            </a:r>
            <a:r>
              <a:rPr lang="tr-TR" sz="900" dirty="0"/>
              <a:t> as an </a:t>
            </a:r>
            <a:r>
              <a:rPr lang="tr-TR" sz="900" dirty="0" err="1"/>
              <a:t>underlying</a:t>
            </a:r>
            <a:r>
              <a:rPr lang="tr-TR" sz="900" dirty="0"/>
              <a:t> </a:t>
            </a:r>
            <a:r>
              <a:rPr lang="tr-TR" sz="900" dirty="0" err="1"/>
              <a:t>mechanism</a:t>
            </a:r>
            <a:r>
              <a:rPr lang="tr-TR" sz="900" dirty="0"/>
              <a:t>. </a:t>
            </a:r>
            <a:r>
              <a:rPr lang="tr-TR" sz="900" dirty="0" err="1"/>
              <a:t>Int</a:t>
            </a:r>
            <a:r>
              <a:rPr lang="tr-TR" sz="900" dirty="0"/>
              <a:t>. J. </a:t>
            </a:r>
            <a:r>
              <a:rPr lang="tr-TR" sz="900" dirty="0" err="1"/>
              <a:t>Genomics</a:t>
            </a:r>
            <a:r>
              <a:rPr lang="tr-TR" sz="900" dirty="0"/>
              <a:t>.</a:t>
            </a:r>
            <a:endParaRPr lang="tr-TR" sz="900" dirty="0">
              <a:cs typeface="Times New Roman" panose="02020603050405020304" pitchFamily="18" charset="0"/>
            </a:endParaRPr>
          </a:p>
          <a:p>
            <a:pPr marL="0" indent="0">
              <a:buNone/>
            </a:pPr>
            <a:r>
              <a:rPr lang="tr-TR" sz="900" dirty="0"/>
              <a:t>  </a:t>
            </a:r>
            <a:r>
              <a:rPr lang="tr-TR" sz="900" dirty="0" err="1"/>
              <a:t>Senut</a:t>
            </a:r>
            <a:r>
              <a:rPr lang="tr-TR" sz="900" dirty="0"/>
              <a:t>, M.-C., Sen, A., </a:t>
            </a:r>
            <a:r>
              <a:rPr lang="tr-TR" sz="900" dirty="0" err="1"/>
              <a:t>Cingolani</a:t>
            </a:r>
            <a:r>
              <a:rPr lang="tr-TR" sz="900" dirty="0"/>
              <a:t>, P., </a:t>
            </a:r>
            <a:r>
              <a:rPr lang="tr-TR" sz="900" dirty="0" err="1"/>
              <a:t>Shaik</a:t>
            </a:r>
            <a:r>
              <a:rPr lang="tr-TR" sz="900" dirty="0"/>
              <a:t>, A., Land, S.J., </a:t>
            </a:r>
            <a:r>
              <a:rPr lang="tr-TR" sz="900" dirty="0" err="1"/>
              <a:t>Ruden</a:t>
            </a:r>
            <a:r>
              <a:rPr lang="tr-TR" sz="900" dirty="0"/>
              <a:t>, D.M., 2014. </a:t>
            </a:r>
            <a:r>
              <a:rPr lang="tr-TR" sz="900" dirty="0" err="1"/>
              <a:t>Lead</a:t>
            </a:r>
            <a:r>
              <a:rPr lang="tr-TR" sz="900" dirty="0"/>
              <a:t> </a:t>
            </a:r>
            <a:r>
              <a:rPr lang="tr-TR" sz="900" dirty="0" err="1"/>
              <a:t>exposure</a:t>
            </a:r>
            <a:r>
              <a:rPr lang="tr-TR" sz="900" dirty="0"/>
              <a:t> </a:t>
            </a:r>
            <a:r>
              <a:rPr lang="tr-TR" sz="900" dirty="0" err="1"/>
              <a:t>disrupts</a:t>
            </a:r>
            <a:r>
              <a:rPr lang="tr-TR" sz="900" dirty="0"/>
              <a:t> global DNA </a:t>
            </a:r>
            <a:r>
              <a:rPr lang="tr-TR" sz="900" dirty="0" err="1"/>
              <a:t>methylation</a:t>
            </a:r>
            <a:r>
              <a:rPr lang="tr-TR" sz="900" dirty="0"/>
              <a:t> in </a:t>
            </a:r>
            <a:r>
              <a:rPr lang="tr-TR" sz="900" dirty="0" err="1"/>
              <a:t>human</a:t>
            </a:r>
            <a:r>
              <a:rPr lang="tr-TR" sz="900" dirty="0"/>
              <a:t> </a:t>
            </a:r>
            <a:r>
              <a:rPr lang="tr-TR" sz="900" dirty="0" err="1"/>
              <a:t>embryonic</a:t>
            </a:r>
            <a:r>
              <a:rPr lang="tr-TR" sz="900" dirty="0"/>
              <a:t> </a:t>
            </a:r>
            <a:r>
              <a:rPr lang="tr-TR" sz="900" dirty="0" err="1"/>
              <a:t>stem</a:t>
            </a:r>
            <a:r>
              <a:rPr lang="tr-TR" sz="900" dirty="0"/>
              <a:t> </a:t>
            </a:r>
            <a:r>
              <a:rPr lang="tr-TR" sz="900" dirty="0" err="1"/>
              <a:t>cells</a:t>
            </a:r>
            <a:r>
              <a:rPr lang="tr-TR" sz="900" dirty="0"/>
              <a:t> </a:t>
            </a:r>
            <a:r>
              <a:rPr lang="tr-TR" sz="900" dirty="0" err="1"/>
              <a:t>and</a:t>
            </a:r>
            <a:r>
              <a:rPr lang="tr-TR" sz="900" dirty="0"/>
              <a:t> </a:t>
            </a:r>
            <a:r>
              <a:rPr lang="tr-TR" sz="900" dirty="0" err="1"/>
              <a:t>alters</a:t>
            </a:r>
            <a:r>
              <a:rPr lang="tr-TR" sz="900" dirty="0"/>
              <a:t> </a:t>
            </a:r>
            <a:r>
              <a:rPr lang="tr-TR" sz="900" dirty="0" err="1"/>
              <a:t>their</a:t>
            </a:r>
            <a:r>
              <a:rPr lang="tr-TR" sz="900" dirty="0"/>
              <a:t> </a:t>
            </a:r>
            <a:r>
              <a:rPr lang="tr-TR" sz="900" dirty="0" err="1"/>
              <a:t>neuronal</a:t>
            </a:r>
            <a:r>
              <a:rPr lang="tr-TR" sz="900" dirty="0"/>
              <a:t> </a:t>
            </a:r>
            <a:r>
              <a:rPr lang="tr-TR" sz="900" dirty="0" err="1"/>
              <a:t>differentiation</a:t>
            </a:r>
            <a:r>
              <a:rPr lang="tr-TR" sz="900" dirty="0"/>
              <a:t>. </a:t>
            </a:r>
            <a:r>
              <a:rPr lang="tr-TR" sz="900" dirty="0" err="1"/>
              <a:t>Toxicol</a:t>
            </a:r>
            <a:r>
              <a:rPr lang="tr-TR" sz="900" dirty="0"/>
              <a:t>. </a:t>
            </a:r>
            <a:r>
              <a:rPr lang="tr-TR" sz="900" dirty="0" err="1"/>
              <a:t>Sci</a:t>
            </a:r>
            <a:r>
              <a:rPr lang="tr-TR" sz="900" dirty="0"/>
              <a:t>. 139, 142–161. </a:t>
            </a:r>
          </a:p>
        </p:txBody>
      </p:sp>
    </p:spTree>
    <p:extLst>
      <p:ext uri="{BB962C8B-B14F-4D97-AF65-F5344CB8AC3E}">
        <p14:creationId xmlns:p14="http://schemas.microsoft.com/office/powerpoint/2010/main" val="1891266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92205-3333-4F86-A25F-65C968C75B04}"/>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E337A737-29DE-4904-A400-220E0E1AB6BC}"/>
              </a:ext>
            </a:extLst>
          </p:cNvPr>
          <p:cNvSpPr>
            <a:spLocks noGrp="1"/>
          </p:cNvSpPr>
          <p:nvPr>
            <p:ph idx="1"/>
          </p:nvPr>
        </p:nvSpPr>
        <p:spPr/>
        <p:txBody>
          <a:bodyPr/>
          <a:lstStyle/>
          <a:p>
            <a:pPr marL="0" indent="0">
              <a:lnSpc>
                <a:spcPct val="115000"/>
              </a:lnSpc>
              <a:spcBef>
                <a:spcPts val="1000"/>
              </a:spcBef>
              <a:buNone/>
            </a:pPr>
            <a:r>
              <a:rPr lang="tr-TR" sz="1800" b="1" dirty="0">
                <a:solidFill>
                  <a:srgbClr val="505050"/>
                </a:solidFill>
                <a:effectLst/>
                <a:ea typeface="Times New Roman" panose="02020603050405020304" pitchFamily="18" charset="0"/>
                <a:cs typeface="Times New Roman" panose="02020603050405020304" pitchFamily="18" charset="0"/>
              </a:rPr>
              <a:t> </a:t>
            </a:r>
            <a:r>
              <a:rPr lang="tr-TR" b="1" dirty="0">
                <a:solidFill>
                  <a:srgbClr val="505050"/>
                </a:solidFill>
                <a:effectLst/>
                <a:ea typeface="Times New Roman" panose="02020603050405020304" pitchFamily="18" charset="0"/>
                <a:cs typeface="Times New Roman" panose="02020603050405020304" pitchFamily="18" charset="0"/>
              </a:rPr>
              <a:t>Sistematik İncelemeye </a:t>
            </a:r>
            <a:r>
              <a:rPr lang="tr-TR" b="1" dirty="0">
                <a:solidFill>
                  <a:srgbClr val="505050"/>
                </a:solidFill>
                <a:ea typeface="Times New Roman" panose="02020603050405020304" pitchFamily="18" charset="0"/>
                <a:cs typeface="Times New Roman" panose="02020603050405020304" pitchFamily="18" charset="0"/>
              </a:rPr>
              <a:t>D</a:t>
            </a:r>
            <a:r>
              <a:rPr lang="tr-TR" b="1" dirty="0">
                <a:solidFill>
                  <a:srgbClr val="505050"/>
                </a:solidFill>
                <a:effectLst/>
                <a:ea typeface="Times New Roman" panose="02020603050405020304" pitchFamily="18" charset="0"/>
                <a:cs typeface="Times New Roman" panose="02020603050405020304" pitchFamily="18" charset="0"/>
              </a:rPr>
              <a:t>ahil </a:t>
            </a:r>
            <a:r>
              <a:rPr lang="tr-TR" b="1" dirty="0">
                <a:solidFill>
                  <a:srgbClr val="505050"/>
                </a:solidFill>
                <a:ea typeface="Times New Roman" panose="02020603050405020304" pitchFamily="18" charset="0"/>
                <a:cs typeface="Times New Roman" panose="02020603050405020304" pitchFamily="18" charset="0"/>
              </a:rPr>
              <a:t>E</a:t>
            </a:r>
            <a:r>
              <a:rPr lang="tr-TR" b="1" dirty="0">
                <a:solidFill>
                  <a:srgbClr val="505050"/>
                </a:solidFill>
                <a:effectLst/>
                <a:ea typeface="Times New Roman" panose="02020603050405020304" pitchFamily="18" charset="0"/>
                <a:cs typeface="Times New Roman" panose="02020603050405020304" pitchFamily="18" charset="0"/>
              </a:rPr>
              <a:t>dilen </a:t>
            </a:r>
            <a:r>
              <a:rPr lang="tr-TR" b="1" dirty="0">
                <a:solidFill>
                  <a:srgbClr val="505050"/>
                </a:solidFill>
                <a:ea typeface="Times New Roman" panose="02020603050405020304" pitchFamily="18" charset="0"/>
                <a:cs typeface="Times New Roman" panose="02020603050405020304" pitchFamily="18" charset="0"/>
              </a:rPr>
              <a:t>Ç</a:t>
            </a:r>
            <a:r>
              <a:rPr lang="tr-TR" b="1" dirty="0">
                <a:solidFill>
                  <a:srgbClr val="505050"/>
                </a:solidFill>
                <a:effectLst/>
                <a:ea typeface="Times New Roman" panose="02020603050405020304" pitchFamily="18" charset="0"/>
                <a:cs typeface="Times New Roman" panose="02020603050405020304" pitchFamily="18" charset="0"/>
              </a:rPr>
              <a:t>alışmaların </a:t>
            </a:r>
            <a:r>
              <a:rPr lang="tr-TR" b="1" dirty="0">
                <a:solidFill>
                  <a:srgbClr val="505050"/>
                </a:solidFill>
                <a:ea typeface="Times New Roman" panose="02020603050405020304" pitchFamily="18" charset="0"/>
                <a:cs typeface="Times New Roman" panose="02020603050405020304" pitchFamily="18" charset="0"/>
              </a:rPr>
              <a:t>Ö</a:t>
            </a:r>
            <a:r>
              <a:rPr lang="tr-TR" b="1" dirty="0">
                <a:solidFill>
                  <a:srgbClr val="505050"/>
                </a:solidFill>
                <a:effectLst/>
                <a:ea typeface="Times New Roman" panose="02020603050405020304" pitchFamily="18" charset="0"/>
                <a:cs typeface="Times New Roman" panose="02020603050405020304" pitchFamily="18" charset="0"/>
              </a:rPr>
              <a:t>zellikleri</a:t>
            </a:r>
            <a:endParaRPr lang="tr-TR" b="1" dirty="0">
              <a:solidFill>
                <a:srgbClr val="4F81BD"/>
              </a:solidFill>
              <a:effectLst/>
              <a:ea typeface="Times New Roman" panose="02020603050405020304" pitchFamily="18" charset="0"/>
              <a:cs typeface="Times New Roman" panose="02020603050405020304" pitchFamily="18" charset="0"/>
            </a:endParaRPr>
          </a:p>
          <a:p>
            <a:r>
              <a:rPr lang="tr-TR" sz="2400" dirty="0">
                <a:effectLst/>
                <a:latin typeface="Calibri" panose="020F0502020204030204" pitchFamily="34" charset="0"/>
                <a:ea typeface="Calibri" panose="020F0502020204030204" pitchFamily="34" charset="0"/>
                <a:cs typeface="Times New Roman" panose="02020603050405020304" pitchFamily="18" charset="0"/>
              </a:rPr>
              <a:t>Bu derleme, 425 katılımcıdan oluşan 6 çalışma, otizmli 226 çocuk ve 129 kontrolde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toksik</a:t>
            </a:r>
            <a:r>
              <a:rPr lang="tr-TR" sz="2400" dirty="0">
                <a:effectLst/>
                <a:latin typeface="Calibri" panose="020F0502020204030204" pitchFamily="34" charset="0"/>
                <a:ea typeface="Calibri" panose="020F0502020204030204" pitchFamily="34" charset="0"/>
                <a:cs typeface="Times New Roman" panose="02020603050405020304" pitchFamily="18" charset="0"/>
              </a:rPr>
              <a:t> metal düzeylerini ölçtü. </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Çalışmalar hem erkek hem de kadın katılımcıları içeriyordu. </a:t>
            </a:r>
          </a:p>
          <a:p>
            <a:r>
              <a:rPr lang="tr-TR" sz="2400" b="1" dirty="0" err="1">
                <a:effectLst/>
                <a:latin typeface="Calibri" panose="020F0502020204030204" pitchFamily="34" charset="0"/>
                <a:ea typeface="Calibri" panose="020F0502020204030204" pitchFamily="34" charset="0"/>
                <a:cs typeface="Times New Roman" panose="02020603050405020304" pitchFamily="18" charset="0"/>
              </a:rPr>
              <a:t>Yorbik</a:t>
            </a:r>
            <a:r>
              <a:rPr lang="tr-TR" sz="2400" b="1" dirty="0">
                <a:effectLst/>
                <a:latin typeface="Calibri" panose="020F0502020204030204" pitchFamily="34" charset="0"/>
                <a:ea typeface="Calibri" panose="020F0502020204030204" pitchFamily="34" charset="0"/>
                <a:cs typeface="Times New Roman" panose="02020603050405020304" pitchFamily="18" charset="0"/>
              </a:rPr>
              <a:t> ve arkadaşları</a:t>
            </a:r>
            <a:r>
              <a:rPr lang="tr-TR" sz="2400" dirty="0">
                <a:effectLst/>
                <a:latin typeface="Calibri" panose="020F0502020204030204" pitchFamily="34" charset="0"/>
                <a:ea typeface="Calibri" panose="020F0502020204030204" pitchFamily="34" charset="0"/>
                <a:cs typeface="Times New Roman" panose="02020603050405020304" pitchFamily="18" charset="0"/>
              </a:rPr>
              <a:t>, 3-12 yaş arası katılımcıların idrar örneklerinde Cr,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Cd</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Pb düzeylerini incelediler. Elde edilen sonuçlar, kontrole kıyasla otizmli çocukların idrar örneklerinde daha yüksek Cr seviyeleri ve daha düşük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Cd</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Pb seviyeleri gösterdi. Bu, azalmış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Cd</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Pb atılım hızına ve Cr'nin </a:t>
            </a: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idrar atılım hızında önemli bir artışa bağlandı.</a:t>
            </a:r>
            <a:endParaRPr lang="tr-TR" sz="2400" dirty="0"/>
          </a:p>
        </p:txBody>
      </p:sp>
    </p:spTree>
    <p:extLst>
      <p:ext uri="{BB962C8B-B14F-4D97-AF65-F5344CB8AC3E}">
        <p14:creationId xmlns:p14="http://schemas.microsoft.com/office/powerpoint/2010/main" val="23305399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92205-3333-4F86-A25F-65C968C75B04}"/>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E337A737-29DE-4904-A400-220E0E1AB6BC}"/>
              </a:ext>
            </a:extLst>
          </p:cNvPr>
          <p:cNvSpPr>
            <a:spLocks noGrp="1"/>
          </p:cNvSpPr>
          <p:nvPr>
            <p:ph idx="1"/>
          </p:nvPr>
        </p:nvSpPr>
        <p:spPr/>
        <p:txBody>
          <a:bodyPr/>
          <a:lstStyle/>
          <a:p>
            <a:r>
              <a:rPr lang="tr-TR" sz="2400" b="1" dirty="0" err="1">
                <a:effectLst/>
                <a:latin typeface="Calibri" panose="020F0502020204030204" pitchFamily="34" charset="0"/>
                <a:ea typeface="Calibri" panose="020F0502020204030204" pitchFamily="34" charset="0"/>
                <a:cs typeface="Times New Roman" panose="02020603050405020304" pitchFamily="18" charset="0"/>
              </a:rPr>
              <a:t>Majewska</a:t>
            </a:r>
            <a:r>
              <a:rPr lang="tr-TR" sz="2400" b="1" dirty="0">
                <a:effectLst/>
                <a:latin typeface="Calibri" panose="020F0502020204030204" pitchFamily="34" charset="0"/>
                <a:ea typeface="Calibri" panose="020F0502020204030204" pitchFamily="34" charset="0"/>
                <a:cs typeface="Times New Roman" panose="02020603050405020304" pitchFamily="18" charset="0"/>
              </a:rPr>
              <a:t> ve ark</a:t>
            </a:r>
            <a:r>
              <a:rPr lang="tr-TR" sz="2400" dirty="0">
                <a:effectLst/>
                <a:latin typeface="Calibri" panose="020F0502020204030204" pitchFamily="34" charset="0"/>
                <a:ea typeface="Calibri" panose="020F0502020204030204" pitchFamily="34" charset="0"/>
                <a:cs typeface="Times New Roman" panose="02020603050405020304" pitchFamily="18" charset="0"/>
              </a:rPr>
              <a:t>., otizmli çocuklarla sağlıklı kontrollerin saç örneklerindeki Hg düzeylerini karşılaştırmıştır.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Çalışmalarından elde edilen bulgular, otizmli küçük çocukların daha düşük cıva seviyelerine sahip olduğunu ortaya çıkarırken, daha büyük çocukların karşılık gelen kontrollerinden daha yüksek Hg seviyelere sahip olması, otizmli çocukların yaşla birlikte dalgalanan cıva metabolizmasında sağlıklı çocuklardan farklı olduğunu düşündürmektedir.</a:t>
            </a:r>
          </a:p>
          <a:p>
            <a:endParaRPr lang="tr-TR" dirty="0"/>
          </a:p>
        </p:txBody>
      </p:sp>
    </p:spTree>
    <p:extLst>
      <p:ext uri="{BB962C8B-B14F-4D97-AF65-F5344CB8AC3E}">
        <p14:creationId xmlns:p14="http://schemas.microsoft.com/office/powerpoint/2010/main" val="37211948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92205-3333-4F86-A25F-65C968C75B04}"/>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E337A737-29DE-4904-A400-220E0E1AB6BC}"/>
              </a:ext>
            </a:extLst>
          </p:cNvPr>
          <p:cNvSpPr>
            <a:spLocks noGrp="1"/>
          </p:cNvSpPr>
          <p:nvPr>
            <p:ph idx="1"/>
          </p:nvPr>
        </p:nvSpPr>
        <p:spPr/>
        <p:txBody>
          <a:bodyPr>
            <a:normAutofit/>
          </a:bodyPr>
          <a:lstStyle/>
          <a:p>
            <a:r>
              <a:rPr lang="tr-TR" sz="2400" b="1" dirty="0" err="1">
                <a:effectLst/>
                <a:ea typeface="Calibri" panose="020F0502020204030204" pitchFamily="34" charset="0"/>
                <a:cs typeface="Times New Roman" panose="02020603050405020304" pitchFamily="18" charset="0"/>
              </a:rPr>
              <a:t>Elsheshtawy</a:t>
            </a:r>
            <a:r>
              <a:rPr lang="tr-TR" sz="2400" b="1" dirty="0">
                <a:effectLst/>
                <a:ea typeface="Calibri" panose="020F0502020204030204" pitchFamily="34" charset="0"/>
                <a:cs typeface="Times New Roman" panose="02020603050405020304" pitchFamily="18" charset="0"/>
              </a:rPr>
              <a:t> ve </a:t>
            </a:r>
            <a:r>
              <a:rPr lang="tr-TR" sz="2400" b="1" dirty="0">
                <a:ea typeface="Calibri" panose="020F0502020204030204" pitchFamily="34" charset="0"/>
                <a:cs typeface="Times New Roman" panose="02020603050405020304" pitchFamily="18" charset="0"/>
              </a:rPr>
              <a:t>ark</a:t>
            </a:r>
            <a:r>
              <a:rPr lang="tr-TR" sz="2400" dirty="0">
                <a:ea typeface="Calibri" panose="020F0502020204030204" pitchFamily="34" charset="0"/>
                <a:cs typeface="Times New Roman" panose="02020603050405020304" pitchFamily="18" charset="0"/>
              </a:rPr>
              <a:t>. </a:t>
            </a:r>
            <a:r>
              <a:rPr lang="tr-TR" sz="2400" dirty="0">
                <a:effectLst/>
                <a:ea typeface="Calibri" panose="020F0502020204030204" pitchFamily="34" charset="0"/>
                <a:cs typeface="Times New Roman" panose="02020603050405020304" pitchFamily="18" charset="0"/>
              </a:rPr>
              <a:t>Tarafından yapılan çalışmada, kontrol grubuna kıyasla otizmli çocukların saç örneklerinde daha düşük cıva seviyelerinin elde edildiği, yüksek metal vücut yükünü gösteren farklı bir sonuç elde edildi. </a:t>
            </a:r>
          </a:p>
          <a:p>
            <a:r>
              <a:rPr lang="tr-TR" sz="2400" dirty="0"/>
              <a:t>Aynı çalışmada, otizmli çocukların saç örneklerinde kontrole göre daha yüksek düzeyde Pb (</a:t>
            </a:r>
            <a:r>
              <a:rPr lang="tr-TR" sz="2400" b="1" dirty="0"/>
              <a:t>P &lt; 0.01</a:t>
            </a:r>
            <a:r>
              <a:rPr lang="tr-TR" sz="2400" dirty="0"/>
              <a:t>) bulunmuştur.</a:t>
            </a:r>
          </a:p>
        </p:txBody>
      </p:sp>
    </p:spTree>
    <p:extLst>
      <p:ext uri="{BB962C8B-B14F-4D97-AF65-F5344CB8AC3E}">
        <p14:creationId xmlns:p14="http://schemas.microsoft.com/office/powerpoint/2010/main" val="5917393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92205-3333-4F86-A25F-65C968C75B04}"/>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E337A737-29DE-4904-A400-220E0E1AB6BC}"/>
              </a:ext>
            </a:extLst>
          </p:cNvPr>
          <p:cNvSpPr>
            <a:spLocks noGrp="1"/>
          </p:cNvSpPr>
          <p:nvPr>
            <p:ph idx="1"/>
          </p:nvPr>
        </p:nvSpPr>
        <p:spPr/>
        <p:txBody>
          <a:bodyPr>
            <a:normAutofit/>
          </a:bodyPr>
          <a:lstStyle/>
          <a:p>
            <a:r>
              <a:rPr lang="tr-TR" sz="2400" b="1" dirty="0">
                <a:effectLst/>
                <a:latin typeface="Calibri" panose="020F0502020204030204" pitchFamily="34" charset="0"/>
                <a:ea typeface="Times New Roman" panose="02020603050405020304" pitchFamily="18" charset="0"/>
                <a:cs typeface="Times New Roman" panose="02020603050405020304" pitchFamily="18" charset="0"/>
              </a:rPr>
              <a:t>Adams </a:t>
            </a:r>
            <a:r>
              <a:rPr lang="tr-TR" sz="2400" b="1" dirty="0">
                <a:latin typeface="Calibri" panose="020F0502020204030204" pitchFamily="34" charset="0"/>
                <a:ea typeface="Times New Roman" panose="02020603050405020304" pitchFamily="18" charset="0"/>
                <a:cs typeface="Times New Roman" panose="02020603050405020304" pitchFamily="18" charset="0"/>
              </a:rPr>
              <a:t>ve ark.</a:t>
            </a:r>
            <a:r>
              <a:rPr lang="tr-TR" sz="2400" b="1"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Calibri" panose="020F0502020204030204" pitchFamily="34" charset="0"/>
                <a:ea typeface="Calibri" panose="020F0502020204030204" pitchFamily="34" charset="0"/>
                <a:cs typeface="Times New Roman" panose="02020603050405020304" pitchFamily="18" charset="0"/>
              </a:rPr>
              <a:t>tam kan, </a:t>
            </a:r>
            <a:r>
              <a:rPr lang="tr-TR" sz="2400" dirty="0">
                <a:latin typeface="Calibri" panose="020F0502020204030204" pitchFamily="34" charset="0"/>
                <a:ea typeface="Calibri" panose="020F0502020204030204" pitchFamily="34" charset="0"/>
                <a:cs typeface="Times New Roman" panose="02020603050405020304" pitchFamily="18" charset="0"/>
              </a:rPr>
              <a:t>RBC</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idrar örneklerinde kontrol grubuna oranla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OSB’li</a:t>
            </a:r>
            <a:r>
              <a:rPr lang="tr-TR" sz="2400" dirty="0">
                <a:effectLst/>
                <a:latin typeface="Calibri" panose="020F0502020204030204" pitchFamily="34" charset="0"/>
                <a:ea typeface="Calibri" panose="020F0502020204030204" pitchFamily="34" charset="0"/>
                <a:cs typeface="Times New Roman" panose="02020603050405020304" pitchFamily="18" charset="0"/>
              </a:rPr>
              <a:t> çocuklarda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toksik</a:t>
            </a:r>
            <a:r>
              <a:rPr lang="tr-TR" sz="2400" dirty="0">
                <a:effectLst/>
                <a:latin typeface="Calibri" panose="020F0502020204030204" pitchFamily="34" charset="0"/>
                <a:ea typeface="Calibri" panose="020F0502020204030204" pitchFamily="34" charset="0"/>
                <a:cs typeface="Times New Roman" panose="02020603050405020304" pitchFamily="18" charset="0"/>
              </a:rPr>
              <a:t> metal düzeylerini değerlendirdi.</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Otizm grubunda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RBC'de</a:t>
            </a:r>
            <a:r>
              <a:rPr lang="tr-TR" sz="2400" dirty="0">
                <a:effectLst/>
                <a:latin typeface="Calibri" panose="020F0502020204030204" pitchFamily="34" charset="0"/>
                <a:ea typeface="Calibri" panose="020F0502020204030204" pitchFamily="34" charset="0"/>
                <a:cs typeface="Times New Roman" panose="02020603050405020304" pitchFamily="18" charset="0"/>
              </a:rPr>
              <a:t> daha yüksek Pb konsantrasyonları (+%41, </a:t>
            </a:r>
            <a:r>
              <a:rPr lang="tr-TR" sz="2400" b="1" i="1" dirty="0">
                <a:effectLst/>
                <a:latin typeface="Calibri" panose="020F0502020204030204" pitchFamily="34" charset="0"/>
                <a:ea typeface="Calibri" panose="020F0502020204030204" pitchFamily="34" charset="0"/>
                <a:cs typeface="Times New Roman" panose="02020603050405020304" pitchFamily="18" charset="0"/>
              </a:rPr>
              <a:t>p</a:t>
            </a:r>
            <a:r>
              <a:rPr lang="tr-TR" sz="2400" b="1" dirty="0">
                <a:effectLst/>
                <a:latin typeface="Calibri" panose="020F0502020204030204" pitchFamily="34" charset="0"/>
                <a:ea typeface="Calibri" panose="020F0502020204030204" pitchFamily="34" charset="0"/>
                <a:cs typeface="Times New Roman" panose="02020603050405020304" pitchFamily="18" charset="0"/>
              </a:rPr>
              <a:t>=0.002</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daha yüksek </a:t>
            </a: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idrar</a:t>
            </a:r>
            <a:r>
              <a:rPr lang="tr-TR" sz="2400" dirty="0">
                <a:effectLst/>
                <a:latin typeface="Calibri" panose="020F0502020204030204" pitchFamily="34" charset="0"/>
                <a:ea typeface="Calibri" panose="020F0502020204030204" pitchFamily="34" charset="0"/>
                <a:cs typeface="Times New Roman" panose="02020603050405020304" pitchFamily="18" charset="0"/>
              </a:rPr>
              <a:t> Pb (+74%, </a:t>
            </a:r>
            <a:r>
              <a:rPr lang="tr-TR" sz="2400" b="1" i="1" dirty="0">
                <a:effectLst/>
                <a:latin typeface="Calibri" panose="020F0502020204030204" pitchFamily="34" charset="0"/>
                <a:ea typeface="Calibri" panose="020F0502020204030204" pitchFamily="34" charset="0"/>
                <a:cs typeface="Times New Roman" panose="02020603050405020304" pitchFamily="18" charset="0"/>
              </a:rPr>
              <a:t>​​p</a:t>
            </a:r>
            <a:r>
              <a:rPr lang="tr-TR" sz="2400" b="1" dirty="0">
                <a:effectLst/>
                <a:latin typeface="Calibri" panose="020F0502020204030204" pitchFamily="34" charset="0"/>
                <a:ea typeface="Calibri" panose="020F0502020204030204" pitchFamily="34" charset="0"/>
                <a:cs typeface="Times New Roman" panose="02020603050405020304" pitchFamily="18" charset="0"/>
              </a:rPr>
              <a:t>=0.02</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talyum</a:t>
            </a:r>
            <a:r>
              <a:rPr lang="tr-TR" sz="2400" dirty="0">
                <a:effectLst/>
                <a:latin typeface="Calibri" panose="020F0502020204030204" pitchFamily="34" charset="0"/>
                <a:ea typeface="Calibri" panose="020F0502020204030204" pitchFamily="34" charset="0"/>
                <a:cs typeface="Times New Roman" panose="02020603050405020304" pitchFamily="18" charset="0"/>
              </a:rPr>
              <a:t> (TI) (+%77, </a:t>
            </a:r>
            <a:r>
              <a:rPr lang="tr-TR" sz="2400" b="1" i="1" dirty="0">
                <a:effectLst/>
                <a:latin typeface="Calibri" panose="020F0502020204030204" pitchFamily="34" charset="0"/>
                <a:ea typeface="Calibri" panose="020F0502020204030204" pitchFamily="34" charset="0"/>
                <a:cs typeface="Times New Roman" panose="02020603050405020304" pitchFamily="18" charset="0"/>
              </a:rPr>
              <a:t>p</a:t>
            </a:r>
            <a:r>
              <a:rPr lang="tr-TR" sz="2400" b="1" dirty="0">
                <a:effectLst/>
                <a:latin typeface="Calibri" panose="020F0502020204030204" pitchFamily="34" charset="0"/>
                <a:ea typeface="Calibri" panose="020F0502020204030204" pitchFamily="34" charset="0"/>
                <a:cs typeface="Times New Roman" panose="02020603050405020304" pitchFamily="18" charset="0"/>
              </a:rPr>
              <a:t>=0.0001</a:t>
            </a:r>
            <a:r>
              <a:rPr lang="tr-TR" sz="2400" dirty="0">
                <a:effectLst/>
                <a:latin typeface="Calibri" panose="020F0502020204030204" pitchFamily="34" charset="0"/>
                <a:ea typeface="Calibri" panose="020F0502020204030204" pitchFamily="34" charset="0"/>
                <a:cs typeface="Times New Roman" panose="02020603050405020304" pitchFamily="18" charset="0"/>
              </a:rPr>
              <a:t>), kalay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Sn</a:t>
            </a:r>
            <a:r>
              <a:rPr lang="tr-TR" sz="2400" dirty="0">
                <a:effectLst/>
                <a:latin typeface="Calibri" panose="020F0502020204030204" pitchFamily="34" charset="0"/>
                <a:ea typeface="Calibri" panose="020F0502020204030204" pitchFamily="34" charset="0"/>
                <a:cs typeface="Times New Roman" panose="02020603050405020304" pitchFamily="18" charset="0"/>
              </a:rPr>
              <a:t>) (+115%,</a:t>
            </a:r>
            <a:r>
              <a:rPr lang="tr-TR" sz="2400" b="1" dirty="0">
                <a:effectLst/>
                <a:latin typeface="Calibri" panose="020F0502020204030204" pitchFamily="34" charset="0"/>
                <a:ea typeface="Calibri" panose="020F0502020204030204" pitchFamily="34" charset="0"/>
                <a:cs typeface="Times New Roman" panose="02020603050405020304" pitchFamily="18" charset="0"/>
              </a:rPr>
              <a:t> </a:t>
            </a:r>
            <a:r>
              <a:rPr lang="tr-TR" sz="2400" b="1" i="1" dirty="0">
                <a:effectLst/>
                <a:latin typeface="Calibri" panose="020F0502020204030204" pitchFamily="34" charset="0"/>
                <a:ea typeface="Calibri" panose="020F0502020204030204" pitchFamily="34" charset="0"/>
                <a:cs typeface="Times New Roman" panose="02020603050405020304" pitchFamily="18" charset="0"/>
              </a:rPr>
              <a:t>p</a:t>
            </a:r>
            <a:r>
              <a:rPr lang="tr-TR" sz="2400" b="1" dirty="0">
                <a:effectLst/>
                <a:latin typeface="Calibri" panose="020F0502020204030204" pitchFamily="34" charset="0"/>
                <a:ea typeface="Calibri" panose="020F0502020204030204" pitchFamily="34" charset="0"/>
                <a:cs typeface="Times New Roman" panose="02020603050405020304" pitchFamily="18" charset="0"/>
              </a:rPr>
              <a:t>=0.01</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a:t>
            </a: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tungsten</a:t>
            </a:r>
            <a:r>
              <a:rPr lang="tr-TR" sz="2400" dirty="0">
                <a:effectLst/>
                <a:latin typeface="Calibri" panose="020F0502020204030204" pitchFamily="34" charset="0"/>
                <a:ea typeface="Calibri" panose="020F0502020204030204" pitchFamily="34" charset="0"/>
                <a:cs typeface="Times New Roman" panose="02020603050405020304" pitchFamily="18" charset="0"/>
              </a:rPr>
              <a:t> (W) (+44%, </a:t>
            </a:r>
            <a:r>
              <a:rPr lang="tr-TR" sz="2400" b="1" i="1" dirty="0">
                <a:effectLst/>
                <a:latin typeface="Calibri" panose="020F0502020204030204" pitchFamily="34" charset="0"/>
                <a:ea typeface="Calibri" panose="020F0502020204030204" pitchFamily="34" charset="0"/>
                <a:cs typeface="Times New Roman" panose="02020603050405020304" pitchFamily="18" charset="0"/>
              </a:rPr>
              <a:t>p</a:t>
            </a:r>
            <a:r>
              <a:rPr lang="tr-TR" sz="2400" b="1" dirty="0">
                <a:effectLst/>
                <a:latin typeface="Calibri" panose="020F0502020204030204" pitchFamily="34" charset="0"/>
                <a:ea typeface="Calibri" panose="020F0502020204030204" pitchFamily="34" charset="0"/>
                <a:cs typeface="Times New Roman" panose="02020603050405020304" pitchFamily="18" charset="0"/>
              </a:rPr>
              <a:t>=0.00005</a:t>
            </a:r>
            <a:r>
              <a:rPr lang="tr-TR" sz="2400" dirty="0">
                <a:effectLst/>
                <a:latin typeface="Calibri" panose="020F0502020204030204" pitchFamily="34" charset="0"/>
                <a:ea typeface="Calibri" panose="020F0502020204030204" pitchFamily="34" charset="0"/>
                <a:cs typeface="Times New Roman" panose="02020603050405020304" pitchFamily="18" charset="0"/>
              </a:rPr>
              <a:t>) konsantrasyonları vardı.</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Ek olarak, otizm grubu tam kanda daha düşük kadmiyum seviyelerine sahipti        (-19%, </a:t>
            </a:r>
            <a:r>
              <a:rPr lang="tr-TR" sz="2400" b="1" i="1" dirty="0">
                <a:effectLst/>
                <a:latin typeface="Calibri" panose="020F0502020204030204" pitchFamily="34" charset="0"/>
                <a:ea typeface="Calibri" panose="020F0502020204030204" pitchFamily="34" charset="0"/>
                <a:cs typeface="Times New Roman" panose="02020603050405020304" pitchFamily="18" charset="0"/>
              </a:rPr>
              <a:t>p</a:t>
            </a:r>
            <a:r>
              <a:rPr lang="tr-TR" sz="2400" b="1" dirty="0">
                <a:effectLst/>
                <a:latin typeface="Calibri" panose="020F0502020204030204" pitchFamily="34" charset="0"/>
                <a:ea typeface="Calibri" panose="020F0502020204030204" pitchFamily="34" charset="0"/>
                <a:cs typeface="Times New Roman" panose="02020603050405020304" pitchFamily="18" charset="0"/>
              </a:rPr>
              <a:t>=0.003</a:t>
            </a:r>
            <a:r>
              <a:rPr lang="tr-TR" sz="2400" dirty="0">
                <a:effectLst/>
                <a:latin typeface="Calibri" panose="020F0502020204030204" pitchFamily="34" charset="0"/>
                <a:ea typeface="Calibri" panose="020F0502020204030204" pitchFamily="34" charset="0"/>
                <a:cs typeface="Times New Roman" panose="02020603050405020304" pitchFamily="18" charset="0"/>
              </a:rPr>
              <a:t>)</a:t>
            </a:r>
            <a:endParaRPr lang="tr-TR" sz="2400" dirty="0"/>
          </a:p>
        </p:txBody>
      </p:sp>
    </p:spTree>
    <p:extLst>
      <p:ext uri="{BB962C8B-B14F-4D97-AF65-F5344CB8AC3E}">
        <p14:creationId xmlns:p14="http://schemas.microsoft.com/office/powerpoint/2010/main" val="14454863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92205-3333-4F86-A25F-65C968C75B04}"/>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E337A737-29DE-4904-A400-220E0E1AB6BC}"/>
              </a:ext>
            </a:extLst>
          </p:cNvPr>
          <p:cNvSpPr>
            <a:spLocks noGrp="1"/>
          </p:cNvSpPr>
          <p:nvPr>
            <p:ph idx="1"/>
          </p:nvPr>
        </p:nvSpPr>
        <p:spPr/>
        <p:txBody>
          <a:bodyPr>
            <a:normAutofit/>
          </a:bodyPr>
          <a:lstStyle/>
          <a:p>
            <a:r>
              <a:rPr lang="tr-TR" sz="2400" b="1" dirty="0" err="1">
                <a:effectLst/>
                <a:latin typeface="Calibri" panose="020F0502020204030204" pitchFamily="34" charset="0"/>
                <a:ea typeface="Calibri" panose="020F0502020204030204" pitchFamily="34" charset="0"/>
                <a:cs typeface="Times New Roman" panose="02020603050405020304" pitchFamily="18" charset="0"/>
              </a:rPr>
              <a:t>Fiłon</a:t>
            </a:r>
            <a:r>
              <a:rPr lang="tr-TR" sz="2400" b="1" dirty="0">
                <a:effectLst/>
                <a:latin typeface="Calibri" panose="020F0502020204030204" pitchFamily="34" charset="0"/>
                <a:ea typeface="Calibri" panose="020F0502020204030204" pitchFamily="34" charset="0"/>
                <a:cs typeface="Times New Roman" panose="02020603050405020304" pitchFamily="18" charset="0"/>
              </a:rPr>
              <a:t> </a:t>
            </a:r>
            <a:r>
              <a:rPr lang="tr-TR" sz="2400" b="1" dirty="0">
                <a:effectLst/>
                <a:latin typeface="Calibri" panose="020F0502020204030204" pitchFamily="34" charset="0"/>
                <a:ea typeface="Times New Roman" panose="02020603050405020304" pitchFamily="18" charset="0"/>
                <a:cs typeface="Times New Roman" panose="02020603050405020304" pitchFamily="18" charset="0"/>
              </a:rPr>
              <a:t>ve ark</a:t>
            </a: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a:t>
            </a:r>
            <a:r>
              <a:rPr lang="tr-TR" sz="2400" dirty="0">
                <a:effectLst/>
                <a:latin typeface="Calibri" panose="020F0502020204030204" pitchFamily="34" charset="0"/>
                <a:ea typeface="Calibri" panose="020F0502020204030204" pitchFamily="34" charset="0"/>
                <a:cs typeface="Times New Roman" panose="02020603050405020304" pitchFamily="18" charset="0"/>
              </a:rPr>
              <a:t> otizmli çocukların saç örneklerinde Pb ve As düzeylerini araştırdı.  </a:t>
            </a:r>
          </a:p>
          <a:p>
            <a:r>
              <a:rPr lang="tr-TR" sz="2400" dirty="0" err="1">
                <a:latin typeface="Calibri" panose="020F0502020204030204" pitchFamily="34" charset="0"/>
                <a:ea typeface="Calibri" panose="020F0502020204030204" pitchFamily="34" charset="0"/>
                <a:cs typeface="Times New Roman" panose="02020603050405020304" pitchFamily="18" charset="0"/>
              </a:rPr>
              <a:t>OSB’li</a:t>
            </a:r>
            <a:r>
              <a:rPr lang="tr-TR" sz="2400" dirty="0">
                <a:effectLst/>
                <a:latin typeface="Calibri" panose="020F0502020204030204" pitchFamily="34" charset="0"/>
                <a:ea typeface="Calibri" panose="020F0502020204030204" pitchFamily="34" charset="0"/>
                <a:cs typeface="Times New Roman" panose="02020603050405020304" pitchFamily="18" charset="0"/>
              </a:rPr>
              <a:t> çocuklarda kontrol ile karşılaştırıldığında her iki metalin de önemli ölçüde daha yüksek konsantrasyonları (</a:t>
            </a:r>
            <a:r>
              <a:rPr lang="tr-TR" sz="2400" dirty="0">
                <a:effectLst/>
                <a:ea typeface="Calibri" panose="020F0502020204030204" pitchFamily="34" charset="0"/>
                <a:cs typeface="Times New Roman" panose="02020603050405020304" pitchFamily="18" charset="0"/>
              </a:rPr>
              <a:t> </a:t>
            </a:r>
            <a:r>
              <a:rPr lang="tr-TR" sz="2400" b="1" i="1" dirty="0">
                <a:effectLst/>
                <a:ea typeface="Calibri" panose="020F0502020204030204" pitchFamily="34" charset="0"/>
                <a:cs typeface="Times New Roman" panose="02020603050405020304" pitchFamily="18" charset="0"/>
              </a:rPr>
              <a:t>p &lt; 0.05</a:t>
            </a:r>
            <a:r>
              <a:rPr lang="tr-TR" sz="2400" i="1" dirty="0">
                <a:effectLst/>
                <a:ea typeface="Calibri" panose="020F0502020204030204" pitchFamily="34" charset="0"/>
                <a:cs typeface="Times New Roman" panose="02020603050405020304" pitchFamily="18" charset="0"/>
              </a:rPr>
              <a:t>) </a:t>
            </a:r>
            <a:r>
              <a:rPr lang="tr-TR" sz="2400" dirty="0">
                <a:effectLst/>
                <a:latin typeface="Calibri" panose="020F0502020204030204" pitchFamily="34" charset="0"/>
                <a:ea typeface="Calibri" panose="020F0502020204030204" pitchFamily="34" charset="0"/>
                <a:cs typeface="Times New Roman" panose="02020603050405020304" pitchFamily="18" charset="0"/>
              </a:rPr>
              <a:t>bulundu.</a:t>
            </a:r>
            <a:endParaRPr lang="tr-TR" sz="2400" i="1" dirty="0">
              <a:effectLst/>
              <a:ea typeface="Calibri" panose="020F0502020204030204" pitchFamily="34" charset="0"/>
              <a:cs typeface="Times New Roman" panose="02020603050405020304" pitchFamily="18" charset="0"/>
            </a:endParaRPr>
          </a:p>
          <a:p>
            <a:r>
              <a:rPr lang="tr-TR" sz="2400" b="1" dirty="0">
                <a:effectLst/>
                <a:latin typeface="Calibri" panose="020F0502020204030204" pitchFamily="34" charset="0"/>
                <a:ea typeface="Times New Roman" panose="02020603050405020304" pitchFamily="18" charset="0"/>
                <a:cs typeface="Times New Roman" panose="02020603050405020304" pitchFamily="18" charset="0"/>
              </a:rPr>
              <a:t>Blaurock-Busch ve ark</a:t>
            </a:r>
            <a:r>
              <a:rPr lang="tr-TR"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400" dirty="0">
                <a:effectLst/>
                <a:latin typeface="Calibri" panose="020F0502020204030204" pitchFamily="34" charset="0"/>
                <a:ea typeface="Calibri" panose="020F0502020204030204" pitchFamily="34" charset="0"/>
                <a:cs typeface="Times New Roman" panose="02020603050405020304" pitchFamily="18" charset="0"/>
              </a:rPr>
              <a:t> saç ve idrar numunelerindeki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toksik</a:t>
            </a:r>
            <a:r>
              <a:rPr lang="tr-TR" sz="2400" dirty="0">
                <a:effectLst/>
                <a:latin typeface="Calibri" panose="020F0502020204030204" pitchFamily="34" charset="0"/>
                <a:ea typeface="Calibri" panose="020F0502020204030204" pitchFamily="34" charset="0"/>
                <a:cs typeface="Times New Roman" panose="02020603050405020304" pitchFamily="18" charset="0"/>
              </a:rPr>
              <a:t> metal konsantrasyonlarını ölçmüştür.</a:t>
            </a:r>
          </a:p>
          <a:p>
            <a:r>
              <a:rPr lang="tr-TR" sz="2400" dirty="0">
                <a:effectLst/>
                <a:latin typeface="Calibri" panose="020F0502020204030204" pitchFamily="34" charset="0"/>
                <a:ea typeface="Calibri" panose="020F0502020204030204" pitchFamily="34" charset="0"/>
                <a:cs typeface="Times New Roman" panose="02020603050405020304" pitchFamily="18" charset="0"/>
              </a:rPr>
              <a:t>Çalışma, As,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Cd</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Ba</a:t>
            </a:r>
            <a:r>
              <a:rPr lang="tr-TR" sz="2400" dirty="0">
                <a:effectLst/>
                <a:latin typeface="Calibri" panose="020F0502020204030204" pitchFamily="34" charset="0"/>
                <a:ea typeface="Calibri" panose="020F0502020204030204" pitchFamily="34" charset="0"/>
                <a:cs typeface="Times New Roman" panose="02020603050405020304" pitchFamily="18" charset="0"/>
              </a:rPr>
              <a:t>, Ce ve Pb'nin ortalama saç konsantrasyonlarında istatistiksel olarak anlamlı bir fark belirledi (</a:t>
            </a:r>
            <a:r>
              <a:rPr lang="tr-TR" sz="2400" b="1" i="1" dirty="0">
                <a:effectLst/>
                <a:latin typeface="Calibri" panose="020F0502020204030204" pitchFamily="34" charset="0"/>
                <a:ea typeface="Calibri" panose="020F0502020204030204" pitchFamily="34" charset="0"/>
                <a:cs typeface="Times New Roman" panose="02020603050405020304" pitchFamily="18" charset="0"/>
              </a:rPr>
              <a:t>p</a:t>
            </a:r>
            <a:r>
              <a:rPr lang="tr-TR" sz="2400" b="1" dirty="0">
                <a:effectLst/>
                <a:latin typeface="Calibri" panose="020F0502020204030204" pitchFamily="34" charset="0"/>
                <a:ea typeface="Calibri" panose="020F0502020204030204" pitchFamily="34" charset="0"/>
                <a:cs typeface="Times New Roman" panose="02020603050405020304" pitchFamily="18" charset="0"/>
              </a:rPr>
              <a:t>=0.01, 0.03, 0.003, 0.003 </a:t>
            </a:r>
            <a:r>
              <a:rPr lang="tr-TR" sz="2400" dirty="0">
                <a:effectLst/>
                <a:latin typeface="Calibri" panose="020F0502020204030204" pitchFamily="34" charset="0"/>
                <a:ea typeface="Calibri" panose="020F0502020204030204" pitchFamily="34" charset="0"/>
                <a:cs typeface="Times New Roman" panose="02020603050405020304" pitchFamily="18" charset="0"/>
              </a:rPr>
              <a:t>ve</a:t>
            </a:r>
            <a:r>
              <a:rPr lang="tr-TR" sz="2400" b="1" dirty="0">
                <a:effectLst/>
                <a:latin typeface="Calibri" panose="020F0502020204030204" pitchFamily="34" charset="0"/>
                <a:ea typeface="Calibri" panose="020F0502020204030204" pitchFamily="34" charset="0"/>
                <a:cs typeface="Times New Roman" panose="02020603050405020304" pitchFamily="18" charset="0"/>
              </a:rPr>
              <a:t> 0.03</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Mg'nin</a:t>
            </a:r>
            <a:r>
              <a:rPr lang="tr-TR" sz="2400" dirty="0">
                <a:effectLst/>
                <a:latin typeface="Calibri" panose="020F0502020204030204" pitchFamily="34" charset="0"/>
                <a:ea typeface="Calibri" panose="020F0502020204030204" pitchFamily="34" charset="0"/>
                <a:cs typeface="Times New Roman" panose="02020603050405020304" pitchFamily="18" charset="0"/>
              </a:rPr>
              <a:t> ortalama saç konsantrasyonları (</a:t>
            </a:r>
            <a:r>
              <a:rPr lang="tr-TR" sz="2400" b="1" i="1" dirty="0">
                <a:effectLst/>
                <a:latin typeface="Calibri" panose="020F0502020204030204" pitchFamily="34" charset="0"/>
                <a:ea typeface="Calibri" panose="020F0502020204030204" pitchFamily="34" charset="0"/>
                <a:cs typeface="Times New Roman" panose="02020603050405020304" pitchFamily="18" charset="0"/>
              </a:rPr>
              <a:t>p</a:t>
            </a:r>
            <a:r>
              <a:rPr lang="tr-TR" sz="2400" b="1" dirty="0">
                <a:effectLst/>
                <a:latin typeface="Calibri" panose="020F0502020204030204" pitchFamily="34" charset="0"/>
                <a:ea typeface="Calibri" panose="020F0502020204030204" pitchFamily="34" charset="0"/>
                <a:cs typeface="Times New Roman" panose="02020603050405020304" pitchFamily="18" charset="0"/>
              </a:rPr>
              <a:t>=0.001</a:t>
            </a:r>
            <a:r>
              <a:rPr lang="tr-TR" sz="2400" dirty="0">
                <a:effectLst/>
                <a:latin typeface="Calibri" panose="020F0502020204030204" pitchFamily="34" charset="0"/>
                <a:ea typeface="Calibri" panose="020F0502020204030204" pitchFamily="34" charset="0"/>
                <a:cs typeface="Times New Roman" panose="02020603050405020304" pitchFamily="18" charset="0"/>
              </a:rPr>
              <a:t>) ve ayrıca Al,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Ba</a:t>
            </a:r>
            <a:r>
              <a:rPr lang="tr-TR" sz="2400" dirty="0">
                <a:effectLst/>
                <a:latin typeface="Calibri" panose="020F0502020204030204" pitchFamily="34" charset="0"/>
                <a:ea typeface="Calibri" panose="020F0502020204030204" pitchFamily="34" charset="0"/>
                <a:cs typeface="Times New Roman" panose="02020603050405020304" pitchFamily="18" charset="0"/>
              </a:rPr>
              <a:t>, Ce, Hg ve Pb'nin ortalama idrar konsantrasyonları (sırasıyla </a:t>
            </a:r>
            <a:r>
              <a:rPr lang="tr-TR" sz="2400" b="1" i="1" dirty="0">
                <a:effectLst/>
                <a:latin typeface="Calibri" panose="020F0502020204030204" pitchFamily="34" charset="0"/>
                <a:ea typeface="Calibri" panose="020F0502020204030204" pitchFamily="34" charset="0"/>
                <a:cs typeface="Times New Roman" panose="02020603050405020304" pitchFamily="18" charset="0"/>
              </a:rPr>
              <a:t>p</a:t>
            </a:r>
            <a:r>
              <a:rPr lang="tr-TR" sz="2400" b="1" dirty="0">
                <a:effectLst/>
                <a:latin typeface="Calibri" panose="020F0502020204030204" pitchFamily="34" charset="0"/>
                <a:ea typeface="Calibri" panose="020F0502020204030204" pitchFamily="34" charset="0"/>
                <a:cs typeface="Times New Roman" panose="02020603050405020304" pitchFamily="18" charset="0"/>
              </a:rPr>
              <a:t>=0.004, 0.002, 0.014</a:t>
            </a:r>
            <a:r>
              <a:rPr lang="tr-TR" sz="2400" dirty="0">
                <a:effectLst/>
                <a:latin typeface="Calibri" panose="020F0502020204030204" pitchFamily="34" charset="0"/>
                <a:ea typeface="Calibri" panose="020F0502020204030204" pitchFamily="34" charset="0"/>
                <a:cs typeface="Times New Roman" panose="02020603050405020304" pitchFamily="18" charset="0"/>
              </a:rPr>
              <a:t>, </a:t>
            </a:r>
            <a:r>
              <a:rPr lang="tr-TR" sz="2400" b="1" dirty="0">
                <a:effectLst/>
                <a:latin typeface="Calibri" panose="020F0502020204030204" pitchFamily="34" charset="0"/>
                <a:ea typeface="Calibri" panose="020F0502020204030204" pitchFamily="34" charset="0"/>
                <a:cs typeface="Times New Roman" panose="02020603050405020304" pitchFamily="18" charset="0"/>
              </a:rPr>
              <a:t>0,006 </a:t>
            </a:r>
            <a:r>
              <a:rPr lang="tr-TR" sz="2400" dirty="0">
                <a:effectLst/>
                <a:latin typeface="Calibri" panose="020F0502020204030204" pitchFamily="34" charset="0"/>
                <a:ea typeface="Calibri" panose="020F0502020204030204" pitchFamily="34" charset="0"/>
                <a:cs typeface="Times New Roman" panose="02020603050405020304" pitchFamily="18" charset="0"/>
              </a:rPr>
              <a:t>ve</a:t>
            </a:r>
            <a:r>
              <a:rPr lang="tr-TR" sz="2400" b="1" dirty="0">
                <a:effectLst/>
                <a:latin typeface="Calibri" panose="020F0502020204030204" pitchFamily="34" charset="0"/>
                <a:ea typeface="Calibri" panose="020F0502020204030204" pitchFamily="34" charset="0"/>
                <a:cs typeface="Times New Roman" panose="02020603050405020304" pitchFamily="18" charset="0"/>
              </a:rPr>
              <a:t> 0,004</a:t>
            </a:r>
            <a:r>
              <a:rPr lang="tr-TR" sz="2400" dirty="0">
                <a:effectLst/>
                <a:latin typeface="Calibri" panose="020F0502020204030204" pitchFamily="34" charset="0"/>
                <a:ea typeface="Calibri" panose="020F0502020204030204" pitchFamily="34" charset="0"/>
                <a:cs typeface="Times New Roman" panose="02020603050405020304" pitchFamily="18" charset="0"/>
              </a:rPr>
              <a:t>) olarak bulunmuştur. </a:t>
            </a:r>
            <a:endParaRPr lang="tr-TR" sz="2400" dirty="0"/>
          </a:p>
        </p:txBody>
      </p:sp>
    </p:spTree>
    <p:extLst>
      <p:ext uri="{BB962C8B-B14F-4D97-AF65-F5344CB8AC3E}">
        <p14:creationId xmlns:p14="http://schemas.microsoft.com/office/powerpoint/2010/main" val="16623448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92205-3333-4F86-A25F-65C968C75B04}"/>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E337A737-29DE-4904-A400-220E0E1AB6BC}"/>
              </a:ext>
            </a:extLst>
          </p:cNvPr>
          <p:cNvSpPr>
            <a:spLocks noGrp="1"/>
          </p:cNvSpPr>
          <p:nvPr>
            <p:ph idx="1"/>
          </p:nvPr>
        </p:nvSpPr>
        <p:spPr/>
        <p:txBody>
          <a:bodyPr/>
          <a:lstStyle/>
          <a:p>
            <a:pPr marL="0" indent="0">
              <a:buNone/>
            </a:pPr>
            <a:r>
              <a:rPr lang="tr-TR" b="1" dirty="0">
                <a:effectLst/>
                <a:ea typeface="Times New Roman" panose="02020603050405020304" pitchFamily="18" charset="0"/>
              </a:rPr>
              <a:t>Çalışmanın Sınırlılıkları</a:t>
            </a:r>
          </a:p>
          <a:p>
            <a:r>
              <a:rPr lang="tr-TR" sz="2400" dirty="0">
                <a:effectLst/>
                <a:ea typeface="Times New Roman" panose="02020603050405020304" pitchFamily="18" charset="0"/>
              </a:rPr>
              <a:t>Bu sistematik derlemenin bazı sınırlamaları vardır. </a:t>
            </a:r>
          </a:p>
          <a:p>
            <a:r>
              <a:rPr lang="tr-TR" sz="2400" dirty="0">
                <a:effectLst/>
                <a:ea typeface="Times New Roman" panose="02020603050405020304" pitchFamily="18" charset="0"/>
              </a:rPr>
              <a:t>İlk olarak, </a:t>
            </a:r>
            <a:r>
              <a:rPr lang="tr-TR" sz="2400" dirty="0" err="1">
                <a:effectLst/>
                <a:ea typeface="Times New Roman" panose="02020603050405020304" pitchFamily="18" charset="0"/>
              </a:rPr>
              <a:t>OSB'li</a:t>
            </a:r>
            <a:r>
              <a:rPr lang="tr-TR" sz="2400" dirty="0">
                <a:effectLst/>
                <a:ea typeface="Times New Roman" panose="02020603050405020304" pitchFamily="18" charset="0"/>
              </a:rPr>
              <a:t> çocuklarda </a:t>
            </a:r>
            <a:r>
              <a:rPr lang="tr-TR" sz="2400" dirty="0" err="1">
                <a:effectLst/>
                <a:ea typeface="Times New Roman" panose="02020603050405020304" pitchFamily="18" charset="0"/>
              </a:rPr>
              <a:t>toksik</a:t>
            </a:r>
            <a:r>
              <a:rPr lang="tr-TR" sz="2400" dirty="0">
                <a:effectLst/>
                <a:ea typeface="Times New Roman" panose="02020603050405020304" pitchFamily="18" charset="0"/>
              </a:rPr>
              <a:t> elementlerin seviyeleri sadece birkaç çalışmada incelendiği için bu derlemeye sınırlı sayıda makale dahil edilmiştir. </a:t>
            </a:r>
          </a:p>
          <a:p>
            <a:r>
              <a:rPr lang="tr-TR" sz="2400" dirty="0">
                <a:effectLst/>
                <a:ea typeface="Times New Roman" panose="02020603050405020304" pitchFamily="18" charset="0"/>
              </a:rPr>
              <a:t>İkincisi, farklı çalışmalarda analiz edilen </a:t>
            </a:r>
            <a:r>
              <a:rPr lang="tr-TR" sz="2400" dirty="0" err="1">
                <a:effectLst/>
                <a:ea typeface="Times New Roman" panose="02020603050405020304" pitchFamily="18" charset="0"/>
              </a:rPr>
              <a:t>toksik</a:t>
            </a:r>
            <a:r>
              <a:rPr lang="tr-TR" sz="2400" dirty="0">
                <a:effectLst/>
                <a:ea typeface="Times New Roman" panose="02020603050405020304" pitchFamily="18" charset="0"/>
              </a:rPr>
              <a:t> metal türlerindeki önemli </a:t>
            </a:r>
            <a:r>
              <a:rPr lang="tr-TR" sz="2400" dirty="0" err="1">
                <a:effectLst/>
                <a:ea typeface="Times New Roman" panose="02020603050405020304" pitchFamily="18" charset="0"/>
              </a:rPr>
              <a:t>heterojenlik</a:t>
            </a:r>
            <a:r>
              <a:rPr lang="tr-TR" sz="2400" dirty="0">
                <a:effectLst/>
                <a:ea typeface="Times New Roman" panose="02020603050405020304" pitchFamily="18" charset="0"/>
              </a:rPr>
              <a:t> nedeniyle mevcut kanıtların nicel analizini gerçekleştiremedik, bu nedenle dahil edilen çalışmaların yalnızca nitel incelemesini yaptık. </a:t>
            </a:r>
          </a:p>
          <a:p>
            <a:endParaRPr lang="tr-TR" dirty="0"/>
          </a:p>
        </p:txBody>
      </p:sp>
    </p:spTree>
    <p:extLst>
      <p:ext uri="{BB962C8B-B14F-4D97-AF65-F5344CB8AC3E}">
        <p14:creationId xmlns:p14="http://schemas.microsoft.com/office/powerpoint/2010/main" val="17012875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92205-3333-4F86-A25F-65C968C75B04}"/>
              </a:ext>
            </a:extLst>
          </p:cNvPr>
          <p:cNvSpPr>
            <a:spLocks noGrp="1"/>
          </p:cNvSpPr>
          <p:nvPr>
            <p:ph type="title"/>
          </p:nvPr>
        </p:nvSpPr>
        <p:spPr/>
        <p:txBody>
          <a:bodyPr/>
          <a:lstStyle/>
          <a:p>
            <a:r>
              <a:rPr lang="tr-TR" b="1" dirty="0"/>
              <a:t>TARTIŞMA</a:t>
            </a:r>
            <a:endParaRPr lang="tr-TR" dirty="0"/>
          </a:p>
        </p:txBody>
      </p:sp>
      <p:sp>
        <p:nvSpPr>
          <p:cNvPr id="3" name="İçerik Yer Tutucusu 2">
            <a:extLst>
              <a:ext uri="{FF2B5EF4-FFF2-40B4-BE49-F238E27FC236}">
                <a16:creationId xmlns:a16="http://schemas.microsoft.com/office/drawing/2014/main" id="{E337A737-29DE-4904-A400-220E0E1AB6BC}"/>
              </a:ext>
            </a:extLst>
          </p:cNvPr>
          <p:cNvSpPr>
            <a:spLocks noGrp="1"/>
          </p:cNvSpPr>
          <p:nvPr>
            <p:ph idx="1"/>
          </p:nvPr>
        </p:nvSpPr>
        <p:spPr/>
        <p:txBody>
          <a:bodyPr>
            <a:normAutofit/>
          </a:bodyPr>
          <a:lstStyle/>
          <a:p>
            <a:pPr marL="0" indent="0">
              <a:buNone/>
            </a:pPr>
            <a:r>
              <a:rPr lang="tr-TR" b="1" dirty="0">
                <a:effectLst/>
                <a:ea typeface="Times New Roman" panose="02020603050405020304" pitchFamily="18" charset="0"/>
              </a:rPr>
              <a:t>Çalışmanın Sınırlılıkları</a:t>
            </a:r>
          </a:p>
          <a:p>
            <a:r>
              <a:rPr lang="tr-TR" sz="2400" dirty="0">
                <a:effectLst/>
                <a:ea typeface="Times New Roman" panose="02020603050405020304" pitchFamily="18" charset="0"/>
              </a:rPr>
              <a:t>Üçüncüsü, sınırlı sayıda vaka kontrol çalışması nedeniyle sonucun </a:t>
            </a:r>
            <a:r>
              <a:rPr lang="tr-TR" sz="2400" dirty="0" err="1">
                <a:effectLst/>
                <a:ea typeface="Times New Roman" panose="02020603050405020304" pitchFamily="18" charset="0"/>
              </a:rPr>
              <a:t>heterojenliğinin</a:t>
            </a:r>
            <a:r>
              <a:rPr lang="tr-TR" sz="2400" dirty="0">
                <a:effectLst/>
                <a:ea typeface="Times New Roman" panose="02020603050405020304" pitchFamily="18" charset="0"/>
              </a:rPr>
              <a:t> kaynaklarını tartışmadık. </a:t>
            </a:r>
          </a:p>
          <a:p>
            <a:r>
              <a:rPr lang="tr-TR" sz="2400" dirty="0">
                <a:effectLst/>
                <a:ea typeface="Times New Roman" panose="02020603050405020304" pitchFamily="18" charset="0"/>
              </a:rPr>
              <a:t>Dördüncüsü, dahil edilen çalışmalarda otizm için tanı kriterlerinde farklılıklar vardı. </a:t>
            </a:r>
          </a:p>
          <a:p>
            <a:r>
              <a:rPr lang="tr-TR" sz="2400" dirty="0">
                <a:effectLst/>
                <a:ea typeface="Times New Roman" panose="02020603050405020304" pitchFamily="18" charset="0"/>
              </a:rPr>
              <a:t>Son olarak, dahil edilen çalışmalarda yer alan denekler, belirtilen makalelerin yazıldığı sırada hala </a:t>
            </a:r>
            <a:r>
              <a:rPr lang="tr-TR" sz="2400" dirty="0" err="1">
                <a:effectLst/>
                <a:ea typeface="Times New Roman" panose="02020603050405020304" pitchFamily="18" charset="0"/>
              </a:rPr>
              <a:t>toksik</a:t>
            </a:r>
            <a:r>
              <a:rPr lang="tr-TR" sz="2400" dirty="0">
                <a:effectLst/>
                <a:ea typeface="Times New Roman" panose="02020603050405020304" pitchFamily="18" charset="0"/>
              </a:rPr>
              <a:t> metallere maruz kalmış olabilir, bu nedenle vücut numunelerindeki mevcut metal konsantrasyonları bilinmiyor olabilir.</a:t>
            </a:r>
          </a:p>
          <a:p>
            <a:endParaRPr lang="tr-TR" dirty="0"/>
          </a:p>
        </p:txBody>
      </p:sp>
    </p:spTree>
    <p:extLst>
      <p:ext uri="{BB962C8B-B14F-4D97-AF65-F5344CB8AC3E}">
        <p14:creationId xmlns:p14="http://schemas.microsoft.com/office/powerpoint/2010/main" val="1339037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74A9FF-1A98-4CAE-804A-5EFF0AF09A14}"/>
              </a:ext>
            </a:extLst>
          </p:cNvPr>
          <p:cNvSpPr>
            <a:spLocks noGrp="1"/>
          </p:cNvSpPr>
          <p:nvPr>
            <p:ph type="title"/>
          </p:nvPr>
        </p:nvSpPr>
        <p:spPr/>
        <p:txBody>
          <a:bodyPr/>
          <a:lstStyle/>
          <a:p>
            <a:r>
              <a:rPr lang="tr-TR" b="1" dirty="0"/>
              <a:t>SONUÇLAR</a:t>
            </a:r>
            <a:endParaRPr lang="tr-TR" dirty="0"/>
          </a:p>
        </p:txBody>
      </p:sp>
      <p:sp>
        <p:nvSpPr>
          <p:cNvPr id="3" name="İçerik Yer Tutucusu 2">
            <a:extLst>
              <a:ext uri="{FF2B5EF4-FFF2-40B4-BE49-F238E27FC236}">
                <a16:creationId xmlns:a16="http://schemas.microsoft.com/office/drawing/2014/main" id="{EF0CDBEB-66F0-4F97-9C95-A0ED96B4345E}"/>
              </a:ext>
            </a:extLst>
          </p:cNvPr>
          <p:cNvSpPr>
            <a:spLocks noGrp="1"/>
          </p:cNvSpPr>
          <p:nvPr>
            <p:ph idx="1"/>
          </p:nvPr>
        </p:nvSpPr>
        <p:spPr/>
        <p:txBody>
          <a:bodyPr/>
          <a:lstStyle/>
          <a:p>
            <a:r>
              <a:rPr lang="tr-TR" sz="2400" dirty="0">
                <a:solidFill>
                  <a:srgbClr val="2E2E2E"/>
                </a:solidFill>
                <a:effectLst/>
                <a:ea typeface="Times New Roman" panose="02020603050405020304" pitchFamily="18" charset="0"/>
              </a:rPr>
              <a:t>Otizmin etiyolojisi belirsiz ve tartışmalıdır; ancak çevresel faktörler kanıtlanmıştır. </a:t>
            </a:r>
          </a:p>
          <a:p>
            <a:r>
              <a:rPr lang="tr-TR" sz="2400" dirty="0">
                <a:solidFill>
                  <a:srgbClr val="2E2E2E"/>
                </a:solidFill>
                <a:effectLst/>
                <a:ea typeface="Times New Roman" panose="02020603050405020304" pitchFamily="18" charset="0"/>
              </a:rPr>
              <a:t>Ortaya çıkan önemli bir çevresel faktör, </a:t>
            </a:r>
            <a:r>
              <a:rPr lang="tr-TR" sz="2400" dirty="0" err="1">
                <a:solidFill>
                  <a:srgbClr val="2E2E2E"/>
                </a:solidFill>
                <a:effectLst/>
                <a:ea typeface="Times New Roman" panose="02020603050405020304" pitchFamily="18" charset="0"/>
              </a:rPr>
              <a:t>OSB’li</a:t>
            </a:r>
            <a:r>
              <a:rPr lang="tr-TR" sz="2400" dirty="0">
                <a:solidFill>
                  <a:srgbClr val="2E2E2E"/>
                </a:solidFill>
                <a:effectLst/>
                <a:ea typeface="Times New Roman" panose="02020603050405020304" pitchFamily="18" charset="0"/>
              </a:rPr>
              <a:t> hastalarda yüksek vücut </a:t>
            </a:r>
            <a:r>
              <a:rPr lang="tr-TR" sz="2400" dirty="0" err="1">
                <a:solidFill>
                  <a:srgbClr val="2E2E2E"/>
                </a:solidFill>
                <a:effectLst/>
                <a:ea typeface="Times New Roman" panose="02020603050405020304" pitchFamily="18" charset="0"/>
              </a:rPr>
              <a:t>toksik</a:t>
            </a:r>
            <a:r>
              <a:rPr lang="tr-TR" sz="2400" dirty="0">
                <a:solidFill>
                  <a:srgbClr val="2E2E2E"/>
                </a:solidFill>
                <a:effectLst/>
                <a:ea typeface="Times New Roman" panose="02020603050405020304" pitchFamily="18" charset="0"/>
              </a:rPr>
              <a:t> metal yüküdür. </a:t>
            </a:r>
          </a:p>
          <a:p>
            <a:r>
              <a:rPr lang="tr-TR" sz="2400" dirty="0">
                <a:solidFill>
                  <a:srgbClr val="2E2E2E"/>
                </a:solidFill>
                <a:effectLst/>
                <a:ea typeface="Times New Roman" panose="02020603050405020304" pitchFamily="18" charset="0"/>
              </a:rPr>
              <a:t>Çalışmadan elde edilen mevcut kanıtlar, daha yüksek </a:t>
            </a:r>
            <a:r>
              <a:rPr lang="tr-TR" sz="2400" dirty="0" err="1">
                <a:solidFill>
                  <a:srgbClr val="2E2E2E"/>
                </a:solidFill>
                <a:effectLst/>
                <a:ea typeface="Times New Roman" panose="02020603050405020304" pitchFamily="18" charset="0"/>
              </a:rPr>
              <a:t>toksik</a:t>
            </a:r>
            <a:r>
              <a:rPr lang="tr-TR" sz="2400" dirty="0">
                <a:solidFill>
                  <a:srgbClr val="2E2E2E"/>
                </a:solidFill>
                <a:effectLst/>
                <a:ea typeface="Times New Roman" panose="02020603050405020304" pitchFamily="18" charset="0"/>
              </a:rPr>
              <a:t> metal yükü ile otizm arasında ilişkiyi desteklemektedir. </a:t>
            </a:r>
          </a:p>
          <a:p>
            <a:r>
              <a:rPr lang="tr-TR" sz="2400" dirty="0">
                <a:solidFill>
                  <a:srgbClr val="2E2E2E"/>
                </a:solidFill>
                <a:effectLst/>
                <a:ea typeface="Times New Roman" panose="02020603050405020304" pitchFamily="18" charset="0"/>
              </a:rPr>
              <a:t>Sonuçlar bilgilendiricidir, mevcut literatüre katkıda bulunur ve OSB konusundaki bilgi birikimine katkıda bulunabilir.</a:t>
            </a:r>
            <a:endParaRPr lang="tr-TR" sz="2400" dirty="0">
              <a:effectLst/>
              <a:ea typeface="Times New Roman" panose="02020603050405020304" pitchFamily="18" charset="0"/>
            </a:endParaRPr>
          </a:p>
          <a:p>
            <a:endParaRPr lang="tr-TR" dirty="0"/>
          </a:p>
        </p:txBody>
      </p:sp>
    </p:spTree>
    <p:extLst>
      <p:ext uri="{BB962C8B-B14F-4D97-AF65-F5344CB8AC3E}">
        <p14:creationId xmlns:p14="http://schemas.microsoft.com/office/powerpoint/2010/main" val="22372078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74A9FF-1A98-4CAE-804A-5EFF0AF09A14}"/>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EF0CDBEB-66F0-4F97-9C95-A0ED96B4345E}"/>
              </a:ext>
            </a:extLst>
          </p:cNvPr>
          <p:cNvSpPr>
            <a:spLocks noGrp="1"/>
          </p:cNvSpPr>
          <p:nvPr>
            <p:ph idx="1"/>
          </p:nvPr>
        </p:nvSpPr>
        <p:spPr/>
        <p:txBody>
          <a:bodyPr/>
          <a:lstStyle/>
          <a:p>
            <a:r>
              <a:rPr lang="tr-TR" b="1" dirty="0"/>
              <a:t>TEŞEKKÜRLER…</a:t>
            </a:r>
          </a:p>
        </p:txBody>
      </p:sp>
    </p:spTree>
    <p:extLst>
      <p:ext uri="{BB962C8B-B14F-4D97-AF65-F5344CB8AC3E}">
        <p14:creationId xmlns:p14="http://schemas.microsoft.com/office/powerpoint/2010/main" val="3143373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362CB9-03A5-4899-903D-A1439B6B3377}"/>
              </a:ext>
            </a:extLst>
          </p:cNvPr>
          <p:cNvSpPr>
            <a:spLocks noGrp="1"/>
          </p:cNvSpPr>
          <p:nvPr>
            <p:ph type="title"/>
          </p:nvPr>
        </p:nvSpPr>
        <p:spPr/>
        <p:txBody>
          <a:bodyPr/>
          <a:lstStyle/>
          <a:p>
            <a:r>
              <a:rPr lang="tr-TR" b="1" dirty="0"/>
              <a:t>GİRİŞ</a:t>
            </a:r>
            <a:endParaRPr lang="tr-TR" dirty="0"/>
          </a:p>
        </p:txBody>
      </p:sp>
      <p:sp>
        <p:nvSpPr>
          <p:cNvPr id="3" name="İçerik Yer Tutucusu 2">
            <a:extLst>
              <a:ext uri="{FF2B5EF4-FFF2-40B4-BE49-F238E27FC236}">
                <a16:creationId xmlns:a16="http://schemas.microsoft.com/office/drawing/2014/main" id="{D83BB48D-8618-4AFC-9D40-4AEB568D8311}"/>
              </a:ext>
            </a:extLst>
          </p:cNvPr>
          <p:cNvSpPr>
            <a:spLocks noGrp="1"/>
          </p:cNvSpPr>
          <p:nvPr>
            <p:ph idx="1"/>
          </p:nvPr>
        </p:nvSpPr>
        <p:spPr/>
        <p:txBody>
          <a:bodyPr>
            <a:normAutofit fontScale="92500" lnSpcReduction="10000"/>
          </a:bodyPr>
          <a:lstStyle/>
          <a:p>
            <a:r>
              <a:rPr lang="tr-TR" sz="2600" dirty="0">
                <a:solidFill>
                  <a:srgbClr val="2E2E2E"/>
                </a:solidFill>
                <a:effectLst/>
                <a:ea typeface="Calibri" panose="020F0502020204030204" pitchFamily="34" charset="0"/>
                <a:cs typeface="Times New Roman" panose="02020603050405020304" pitchFamily="18" charset="0"/>
              </a:rPr>
              <a:t>Çok sayıda çalışma, otizm ile ağır metal </a:t>
            </a:r>
            <a:r>
              <a:rPr lang="tr-TR" sz="2600" dirty="0" err="1">
                <a:solidFill>
                  <a:srgbClr val="2E2E2E"/>
                </a:solidFill>
                <a:effectLst/>
                <a:ea typeface="Calibri" panose="020F0502020204030204" pitchFamily="34" charset="0"/>
                <a:cs typeface="Times New Roman" panose="02020603050405020304" pitchFamily="18" charset="0"/>
              </a:rPr>
              <a:t>biyobelirteçleri</a:t>
            </a:r>
            <a:r>
              <a:rPr lang="tr-TR" sz="2600" dirty="0">
                <a:solidFill>
                  <a:srgbClr val="2E2E2E"/>
                </a:solidFill>
                <a:effectLst/>
                <a:ea typeface="Calibri" panose="020F0502020204030204" pitchFamily="34" charset="0"/>
                <a:cs typeface="Times New Roman" panose="02020603050405020304" pitchFamily="18" charset="0"/>
              </a:rPr>
              <a:t> arasındaki ilişkiyi vurgulamıştır.</a:t>
            </a:r>
          </a:p>
          <a:p>
            <a:r>
              <a:rPr lang="tr-TR" sz="2600" dirty="0"/>
              <a:t>Ağır metallerin </a:t>
            </a:r>
            <a:r>
              <a:rPr lang="tr-TR" sz="2600" dirty="0" err="1"/>
              <a:t>epigenetik</a:t>
            </a:r>
            <a:r>
              <a:rPr lang="tr-TR" sz="2600" dirty="0"/>
              <a:t> mekanizmalar aracılığıyla otizmin etiyolojisinde rol oynadığı öne sürülmüştür. </a:t>
            </a:r>
          </a:p>
          <a:p>
            <a:r>
              <a:rPr lang="tr-TR" sz="2600" dirty="0"/>
              <a:t>Bu, gelişimsel metal maruziyetinin, </a:t>
            </a:r>
            <a:r>
              <a:rPr lang="tr-TR" sz="2600" dirty="0" err="1"/>
              <a:t>metiltransferazların</a:t>
            </a:r>
            <a:r>
              <a:rPr lang="tr-TR" sz="2600" dirty="0"/>
              <a:t> düzensizliği yoluyla aracılık edilen DNA </a:t>
            </a:r>
            <a:r>
              <a:rPr lang="tr-TR" sz="2600" dirty="0" err="1"/>
              <a:t>metilasyonu</a:t>
            </a:r>
            <a:r>
              <a:rPr lang="tr-TR" sz="2600" dirty="0"/>
              <a:t> üzerindeki potansiyel </a:t>
            </a:r>
            <a:r>
              <a:rPr lang="tr-TR" sz="2600" dirty="0" err="1"/>
              <a:t>epigenetik</a:t>
            </a:r>
            <a:r>
              <a:rPr lang="tr-TR" sz="2600" dirty="0"/>
              <a:t> etkilerini vurgulayan kanıtlara dayanmaktadır.</a:t>
            </a:r>
          </a:p>
          <a:p>
            <a:endParaRPr lang="tr-TR" sz="2400" dirty="0"/>
          </a:p>
          <a:p>
            <a:endParaRPr lang="tr-TR" sz="2400" dirty="0"/>
          </a:p>
          <a:p>
            <a:endParaRPr lang="tr-TR" sz="2400" dirty="0"/>
          </a:p>
          <a:p>
            <a:pPr marL="0" indent="0">
              <a:buNone/>
            </a:pPr>
            <a:r>
              <a:rPr lang="tr-TR" sz="1000" dirty="0"/>
              <a:t> </a:t>
            </a:r>
            <a:r>
              <a:rPr lang="tr-TR" sz="1000" dirty="0" err="1"/>
              <a:t>Kern</a:t>
            </a:r>
            <a:r>
              <a:rPr lang="tr-TR" sz="1000" dirty="0"/>
              <a:t>, J.K., </a:t>
            </a:r>
            <a:r>
              <a:rPr lang="tr-TR" sz="1000" dirty="0" err="1"/>
              <a:t>Geier</a:t>
            </a:r>
            <a:r>
              <a:rPr lang="tr-TR" sz="1000" dirty="0"/>
              <a:t>, D.A., </a:t>
            </a:r>
            <a:r>
              <a:rPr lang="tr-TR" sz="1000" dirty="0" err="1"/>
              <a:t>Audhya</a:t>
            </a:r>
            <a:r>
              <a:rPr lang="tr-TR" sz="1000" dirty="0"/>
              <a:t>, T., </a:t>
            </a:r>
            <a:r>
              <a:rPr lang="tr-TR" sz="1000" dirty="0" err="1"/>
              <a:t>King</a:t>
            </a:r>
            <a:r>
              <a:rPr lang="tr-TR" sz="1000" dirty="0"/>
              <a:t>, P.G., </a:t>
            </a:r>
            <a:r>
              <a:rPr lang="tr-TR" sz="1000" dirty="0" err="1"/>
              <a:t>Sykes</a:t>
            </a:r>
            <a:r>
              <a:rPr lang="tr-TR" sz="1000" dirty="0"/>
              <a:t>, L.K., </a:t>
            </a:r>
            <a:r>
              <a:rPr lang="tr-TR" sz="1000" dirty="0" err="1"/>
              <a:t>Geier</a:t>
            </a:r>
            <a:r>
              <a:rPr lang="tr-TR" sz="1000" dirty="0"/>
              <a:t>, M.R., 2012. </a:t>
            </a:r>
            <a:r>
              <a:rPr lang="tr-TR" sz="1000" dirty="0" err="1"/>
              <a:t>Evidence</a:t>
            </a:r>
            <a:r>
              <a:rPr lang="tr-TR" sz="1000" dirty="0"/>
              <a:t> of </a:t>
            </a:r>
            <a:r>
              <a:rPr lang="tr-TR" sz="1000" dirty="0" err="1"/>
              <a:t>parallels</a:t>
            </a:r>
            <a:r>
              <a:rPr lang="tr-TR" sz="1000" dirty="0"/>
              <a:t> </a:t>
            </a:r>
            <a:r>
              <a:rPr lang="tr-TR" sz="1000" dirty="0" err="1"/>
              <a:t>between</a:t>
            </a:r>
            <a:r>
              <a:rPr lang="tr-TR" sz="1000" dirty="0"/>
              <a:t> </a:t>
            </a:r>
            <a:r>
              <a:rPr lang="tr-TR" sz="1000" dirty="0" err="1"/>
              <a:t>mercury</a:t>
            </a:r>
            <a:r>
              <a:rPr lang="tr-TR" sz="1000" dirty="0"/>
              <a:t> </a:t>
            </a:r>
            <a:r>
              <a:rPr lang="tr-TR" sz="1000" dirty="0" err="1"/>
              <a:t>intoxication</a:t>
            </a:r>
            <a:r>
              <a:rPr lang="tr-TR" sz="1000" dirty="0"/>
              <a:t> </a:t>
            </a:r>
            <a:r>
              <a:rPr lang="tr-TR" sz="1000" dirty="0" err="1"/>
              <a:t>and</a:t>
            </a:r>
            <a:r>
              <a:rPr lang="tr-TR" sz="1000" dirty="0"/>
              <a:t> </a:t>
            </a:r>
            <a:r>
              <a:rPr lang="tr-TR" sz="1000" dirty="0" err="1"/>
              <a:t>the</a:t>
            </a:r>
            <a:r>
              <a:rPr lang="tr-TR" sz="1000" dirty="0"/>
              <a:t> </a:t>
            </a:r>
            <a:r>
              <a:rPr lang="tr-TR" sz="1000" dirty="0" err="1"/>
              <a:t>brain</a:t>
            </a:r>
            <a:r>
              <a:rPr lang="tr-TR" sz="1000" dirty="0"/>
              <a:t> </a:t>
            </a:r>
            <a:r>
              <a:rPr lang="tr-TR" sz="1000" dirty="0" err="1"/>
              <a:t>pathology</a:t>
            </a:r>
            <a:r>
              <a:rPr lang="tr-TR" sz="1000" dirty="0"/>
              <a:t> in </a:t>
            </a:r>
            <a:r>
              <a:rPr lang="tr-TR" sz="1000" dirty="0" err="1"/>
              <a:t>autism</a:t>
            </a:r>
            <a:r>
              <a:rPr lang="tr-TR" sz="1000" dirty="0"/>
              <a:t>. </a:t>
            </a:r>
            <a:r>
              <a:rPr lang="tr-TR" sz="1000" dirty="0" err="1"/>
              <a:t>Acta</a:t>
            </a:r>
            <a:r>
              <a:rPr lang="tr-TR" sz="1000" dirty="0"/>
              <a:t> </a:t>
            </a:r>
            <a:r>
              <a:rPr lang="tr-TR" sz="1000" dirty="0" err="1"/>
              <a:t>Neurobiol</a:t>
            </a:r>
            <a:r>
              <a:rPr lang="tr-TR" sz="1000" dirty="0"/>
              <a:t>. </a:t>
            </a:r>
            <a:r>
              <a:rPr lang="tr-TR" sz="1000" dirty="0" err="1"/>
              <a:t>Exp</a:t>
            </a:r>
            <a:r>
              <a:rPr lang="tr-TR" sz="1000" dirty="0"/>
              <a:t>. 72, 113–153. </a:t>
            </a:r>
          </a:p>
          <a:p>
            <a:pPr marL="0" indent="0">
              <a:buNone/>
            </a:pPr>
            <a:r>
              <a:rPr lang="tr-TR" sz="1000" dirty="0"/>
              <a:t> </a:t>
            </a:r>
            <a:r>
              <a:rPr lang="tr-TR" sz="1000" dirty="0" err="1"/>
              <a:t>Ozbaran</a:t>
            </a:r>
            <a:r>
              <a:rPr lang="tr-TR" sz="1000" dirty="0"/>
              <a:t>, ¨ B., 2014. Do </a:t>
            </a:r>
            <a:r>
              <a:rPr lang="tr-TR" sz="1000" dirty="0" err="1"/>
              <a:t>environmental</a:t>
            </a:r>
            <a:r>
              <a:rPr lang="tr-TR" sz="1000" dirty="0"/>
              <a:t> </a:t>
            </a:r>
            <a:r>
              <a:rPr lang="tr-TR" sz="1000" dirty="0" err="1"/>
              <a:t>factors</a:t>
            </a:r>
            <a:r>
              <a:rPr lang="tr-TR" sz="1000" dirty="0"/>
              <a:t> </a:t>
            </a:r>
            <a:r>
              <a:rPr lang="tr-TR" sz="1000" dirty="0" err="1"/>
              <a:t>have</a:t>
            </a:r>
            <a:r>
              <a:rPr lang="tr-TR" sz="1000" dirty="0"/>
              <a:t> </a:t>
            </a:r>
            <a:r>
              <a:rPr lang="tr-TR" sz="1000" dirty="0" err="1"/>
              <a:t>influence</a:t>
            </a:r>
            <a:r>
              <a:rPr lang="tr-TR" sz="1000" dirty="0"/>
              <a:t> on </a:t>
            </a:r>
            <a:r>
              <a:rPr lang="tr-TR" sz="1000" dirty="0" err="1"/>
              <a:t>autism</a:t>
            </a:r>
            <a:r>
              <a:rPr lang="tr-TR" sz="1000" dirty="0"/>
              <a:t> </a:t>
            </a:r>
            <a:r>
              <a:rPr lang="tr-TR" sz="1000" dirty="0" err="1"/>
              <a:t>spectrum</a:t>
            </a:r>
            <a:r>
              <a:rPr lang="tr-TR" sz="1000" dirty="0"/>
              <a:t> </a:t>
            </a:r>
            <a:r>
              <a:rPr lang="tr-TR" sz="1000" dirty="0" err="1"/>
              <a:t>disorder</a:t>
            </a:r>
            <a:r>
              <a:rPr lang="tr-TR" sz="1000" dirty="0"/>
              <a:t>. J. Pediatr. </a:t>
            </a:r>
            <a:r>
              <a:rPr lang="tr-TR" sz="1000" dirty="0" err="1"/>
              <a:t>Res</a:t>
            </a:r>
            <a:r>
              <a:rPr lang="tr-TR" sz="1000" dirty="0"/>
              <a:t>. 1, 170–173.</a:t>
            </a:r>
          </a:p>
          <a:p>
            <a:pPr marL="0" indent="0">
              <a:buNone/>
            </a:pPr>
            <a:r>
              <a:rPr lang="tr-TR" sz="1000" dirty="0"/>
              <a:t> </a:t>
            </a:r>
            <a:r>
              <a:rPr lang="en-US" sz="1000" dirty="0"/>
              <a:t>Yasuda, H., Yasuda, Y., Tsutsui, T., 2013. Estimation of autistic children by </a:t>
            </a:r>
            <a:r>
              <a:rPr lang="en-US" sz="1000" dirty="0" err="1"/>
              <a:t>metallomics</a:t>
            </a:r>
            <a:r>
              <a:rPr lang="en-US" sz="1000" dirty="0"/>
              <a:t> analysis. Sci. Rep. 3, 1199</a:t>
            </a:r>
            <a:endParaRPr lang="tr-TR" sz="1000" dirty="0"/>
          </a:p>
        </p:txBody>
      </p:sp>
    </p:spTree>
    <p:extLst>
      <p:ext uri="{BB962C8B-B14F-4D97-AF65-F5344CB8AC3E}">
        <p14:creationId xmlns:p14="http://schemas.microsoft.com/office/powerpoint/2010/main" val="1554641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5B6721-C580-4F2B-9C80-EF02679CC810}"/>
              </a:ext>
            </a:extLst>
          </p:cNvPr>
          <p:cNvSpPr>
            <a:spLocks noGrp="1"/>
          </p:cNvSpPr>
          <p:nvPr>
            <p:ph type="title"/>
          </p:nvPr>
        </p:nvSpPr>
        <p:spPr/>
        <p:txBody>
          <a:bodyPr/>
          <a:lstStyle/>
          <a:p>
            <a:r>
              <a:rPr lang="tr-TR" b="1" dirty="0"/>
              <a:t>GİRİŞ</a:t>
            </a:r>
            <a:endParaRPr lang="tr-TR" dirty="0"/>
          </a:p>
        </p:txBody>
      </p:sp>
      <p:sp>
        <p:nvSpPr>
          <p:cNvPr id="3" name="İçerik Yer Tutucusu 2">
            <a:extLst>
              <a:ext uri="{FF2B5EF4-FFF2-40B4-BE49-F238E27FC236}">
                <a16:creationId xmlns:a16="http://schemas.microsoft.com/office/drawing/2014/main" id="{6BB061EC-9FD0-460A-BFBD-39F6D7A0EF77}"/>
              </a:ext>
            </a:extLst>
          </p:cNvPr>
          <p:cNvSpPr>
            <a:spLocks noGrp="1"/>
          </p:cNvSpPr>
          <p:nvPr>
            <p:ph idx="1"/>
          </p:nvPr>
        </p:nvSpPr>
        <p:spPr/>
        <p:txBody>
          <a:bodyPr>
            <a:normAutofit/>
          </a:bodyPr>
          <a:lstStyle/>
          <a:p>
            <a:r>
              <a:rPr lang="tr-TR" sz="2400" dirty="0" err="1">
                <a:solidFill>
                  <a:srgbClr val="2E2E2E"/>
                </a:solidFill>
                <a:effectLst/>
                <a:ea typeface="Times New Roman" panose="02020603050405020304" pitchFamily="18" charset="0"/>
                <a:cs typeface="Times New Roman" panose="02020603050405020304" pitchFamily="18" charset="0"/>
              </a:rPr>
              <a:t>OSB'li</a:t>
            </a:r>
            <a:r>
              <a:rPr lang="tr-TR" sz="2400" dirty="0">
                <a:solidFill>
                  <a:srgbClr val="2E2E2E"/>
                </a:solidFill>
                <a:effectLst/>
                <a:ea typeface="Times New Roman" panose="02020603050405020304" pitchFamily="18" charset="0"/>
                <a:cs typeface="Times New Roman" panose="02020603050405020304" pitchFamily="18" charset="0"/>
              </a:rPr>
              <a:t> çocukların merkezi sinir sisteminde</a:t>
            </a:r>
            <a:r>
              <a:rPr lang="tr-TR" sz="2400" dirty="0">
                <a:solidFill>
                  <a:srgbClr val="2E2E2E"/>
                </a:solidFill>
                <a:effectLst/>
                <a:ea typeface="Calibri" panose="020F0502020204030204" pitchFamily="34" charset="0"/>
                <a:cs typeface="Times New Roman" panose="02020603050405020304" pitchFamily="18" charset="0"/>
              </a:rPr>
              <a:t> ağır metallerin biriktiği ve atılım kapasitesinin azalması sonucu </a:t>
            </a:r>
            <a:r>
              <a:rPr lang="tr-TR" sz="2400" dirty="0" err="1">
                <a:solidFill>
                  <a:srgbClr val="2E2E2E"/>
                </a:solidFill>
                <a:effectLst/>
                <a:ea typeface="Calibri" panose="020F0502020204030204" pitchFamily="34" charset="0"/>
                <a:cs typeface="Times New Roman" panose="02020603050405020304" pitchFamily="18" charset="0"/>
              </a:rPr>
              <a:t>nörotoksik</a:t>
            </a:r>
            <a:r>
              <a:rPr lang="tr-TR" sz="2400" dirty="0">
                <a:solidFill>
                  <a:srgbClr val="2E2E2E"/>
                </a:solidFill>
                <a:effectLst/>
                <a:ea typeface="Calibri" panose="020F0502020204030204" pitchFamily="34" charset="0"/>
                <a:cs typeface="Times New Roman" panose="02020603050405020304" pitchFamily="18" charset="0"/>
              </a:rPr>
              <a:t> etkilere neden olduğu öne sürülmüştür.</a:t>
            </a:r>
          </a:p>
          <a:p>
            <a:r>
              <a:rPr lang="tr-TR" sz="2400" dirty="0">
                <a:solidFill>
                  <a:srgbClr val="2E2E2E"/>
                </a:solidFill>
                <a:effectLst/>
                <a:ea typeface="Times New Roman" panose="02020603050405020304" pitchFamily="18" charset="0"/>
                <a:cs typeface="Times New Roman" panose="02020603050405020304" pitchFamily="18" charset="0"/>
              </a:rPr>
              <a:t>Ağır metaller:</a:t>
            </a:r>
          </a:p>
          <a:p>
            <a:pPr lvl="1"/>
            <a:r>
              <a:rPr lang="tr-TR" sz="2000" dirty="0">
                <a:solidFill>
                  <a:srgbClr val="2E2E2E"/>
                </a:solidFill>
                <a:effectLst/>
                <a:ea typeface="Times New Roman" panose="02020603050405020304" pitchFamily="18" charset="0"/>
                <a:cs typeface="Times New Roman" panose="02020603050405020304" pitchFamily="18" charset="0"/>
              </a:rPr>
              <a:t>enzim fonksiyonlarını ve hücre sinyal</a:t>
            </a:r>
            <a:r>
              <a:rPr lang="tr-TR" sz="2000" dirty="0">
                <a:solidFill>
                  <a:srgbClr val="2E2E2E"/>
                </a:solidFill>
                <a:effectLst/>
                <a:ea typeface="Calibri" panose="020F0502020204030204" pitchFamily="34" charset="0"/>
                <a:cs typeface="Times New Roman" panose="02020603050405020304" pitchFamily="18" charset="0"/>
              </a:rPr>
              <a:t> süreçlerini bozma,</a:t>
            </a:r>
          </a:p>
          <a:p>
            <a:pPr lvl="1"/>
            <a:r>
              <a:rPr lang="tr-TR" sz="2000" dirty="0">
                <a:solidFill>
                  <a:srgbClr val="2E2E2E"/>
                </a:solidFill>
                <a:effectLst/>
                <a:ea typeface="Calibri" panose="020F0502020204030204" pitchFamily="34" charset="0"/>
                <a:cs typeface="Times New Roman" panose="02020603050405020304" pitchFamily="18" charset="0"/>
              </a:rPr>
              <a:t>reaktif serbest oksijen radikalleri (ROS) üretme,</a:t>
            </a:r>
          </a:p>
          <a:p>
            <a:pPr lvl="1"/>
            <a:r>
              <a:rPr lang="tr-TR" sz="2000" dirty="0" err="1">
                <a:solidFill>
                  <a:srgbClr val="2E2E2E"/>
                </a:solidFill>
                <a:effectLst/>
                <a:ea typeface="Calibri" panose="020F0502020204030204" pitchFamily="34" charset="0"/>
                <a:cs typeface="Times New Roman" panose="02020603050405020304" pitchFamily="18" charset="0"/>
              </a:rPr>
              <a:t>otoimmün</a:t>
            </a:r>
            <a:r>
              <a:rPr lang="tr-TR" sz="2000" dirty="0">
                <a:solidFill>
                  <a:srgbClr val="2E2E2E"/>
                </a:solidFill>
                <a:effectLst/>
                <a:ea typeface="Calibri" panose="020F0502020204030204" pitchFamily="34" charset="0"/>
                <a:cs typeface="Times New Roman" panose="02020603050405020304" pitchFamily="18" charset="0"/>
              </a:rPr>
              <a:t> reaksiyonlar oluşturma </a:t>
            </a:r>
          </a:p>
          <a:p>
            <a:pPr marL="0" indent="0">
              <a:buNone/>
            </a:pPr>
            <a:r>
              <a:rPr lang="tr-TR" sz="2400" dirty="0">
                <a:solidFill>
                  <a:srgbClr val="2E2E2E"/>
                </a:solidFill>
                <a:ea typeface="Calibri" panose="020F0502020204030204" pitchFamily="34" charset="0"/>
                <a:cs typeface="Times New Roman" panose="02020603050405020304" pitchFamily="18" charset="0"/>
              </a:rPr>
              <a:t>    </a:t>
            </a:r>
            <a:r>
              <a:rPr lang="tr-TR" sz="2400" dirty="0">
                <a:solidFill>
                  <a:srgbClr val="2E2E2E"/>
                </a:solidFill>
                <a:effectLst/>
                <a:ea typeface="Calibri" panose="020F0502020204030204" pitchFamily="34" charset="0"/>
                <a:cs typeface="Times New Roman" panose="02020603050405020304" pitchFamily="18" charset="0"/>
              </a:rPr>
              <a:t>kapasitelerine sahip oldukları için otizmle ilişkilendirilebilir.</a:t>
            </a:r>
          </a:p>
          <a:p>
            <a:pPr marL="0" indent="0">
              <a:buNone/>
            </a:pPr>
            <a:endParaRPr lang="tr-TR" sz="2400" dirty="0">
              <a:solidFill>
                <a:srgbClr val="2E2E2E"/>
              </a:solidFill>
              <a:ea typeface="Calibri" panose="020F0502020204030204" pitchFamily="34" charset="0"/>
              <a:cs typeface="Times New Roman" panose="02020603050405020304" pitchFamily="18" charset="0"/>
            </a:endParaRPr>
          </a:p>
          <a:p>
            <a:pPr marL="0" indent="0">
              <a:buNone/>
            </a:pPr>
            <a:r>
              <a:rPr lang="tr-TR" sz="900" dirty="0" err="1"/>
              <a:t>Zhang</a:t>
            </a:r>
            <a:r>
              <a:rPr lang="tr-TR" sz="900" dirty="0"/>
              <a:t>, J., </a:t>
            </a:r>
            <a:r>
              <a:rPr lang="tr-TR" sz="900" dirty="0" err="1"/>
              <a:t>Li</a:t>
            </a:r>
            <a:r>
              <a:rPr lang="tr-TR" sz="900" dirty="0"/>
              <a:t>, X., </a:t>
            </a:r>
            <a:r>
              <a:rPr lang="tr-TR" sz="900" dirty="0" err="1"/>
              <a:t>Shen</a:t>
            </a:r>
            <a:r>
              <a:rPr lang="tr-TR" sz="900" dirty="0"/>
              <a:t>, L., </a:t>
            </a:r>
            <a:r>
              <a:rPr lang="tr-TR" sz="900" dirty="0" err="1"/>
              <a:t>Khan</a:t>
            </a:r>
            <a:r>
              <a:rPr lang="tr-TR" sz="900" dirty="0"/>
              <a:t>, N.U., </a:t>
            </a:r>
            <a:r>
              <a:rPr lang="tr-TR" sz="900" dirty="0" err="1"/>
              <a:t>Zhang</a:t>
            </a:r>
            <a:r>
              <a:rPr lang="tr-TR" sz="900" dirty="0"/>
              <a:t>, X., </a:t>
            </a:r>
            <a:r>
              <a:rPr lang="tr-TR" sz="900" dirty="0" err="1"/>
              <a:t>Chen</a:t>
            </a:r>
            <a:r>
              <a:rPr lang="tr-TR" sz="900" dirty="0"/>
              <a:t>, L., </a:t>
            </a:r>
            <a:r>
              <a:rPr lang="tr-TR" sz="900" dirty="0" err="1"/>
              <a:t>Zhao</a:t>
            </a:r>
            <a:r>
              <a:rPr lang="tr-TR" sz="900" dirty="0"/>
              <a:t>, H., </a:t>
            </a:r>
            <a:r>
              <a:rPr lang="tr-TR" sz="900" dirty="0" err="1"/>
              <a:t>Luo</a:t>
            </a:r>
            <a:r>
              <a:rPr lang="tr-TR" sz="900" dirty="0"/>
              <a:t>, P., 2021. </a:t>
            </a:r>
            <a:r>
              <a:rPr lang="tr-TR" sz="900" dirty="0" err="1"/>
              <a:t>Trace</a:t>
            </a:r>
            <a:r>
              <a:rPr lang="tr-TR" sz="900" dirty="0"/>
              <a:t> </a:t>
            </a:r>
            <a:r>
              <a:rPr lang="tr-TR" sz="900" dirty="0" err="1"/>
              <a:t>elements</a:t>
            </a:r>
            <a:r>
              <a:rPr lang="tr-TR" sz="900" dirty="0"/>
              <a:t> in </a:t>
            </a:r>
            <a:r>
              <a:rPr lang="tr-TR" sz="900" dirty="0" err="1"/>
              <a:t>children</a:t>
            </a:r>
            <a:r>
              <a:rPr lang="tr-TR" sz="900" dirty="0"/>
              <a:t> </a:t>
            </a:r>
            <a:r>
              <a:rPr lang="tr-TR" sz="900" dirty="0" err="1"/>
              <a:t>with</a:t>
            </a:r>
            <a:r>
              <a:rPr lang="tr-TR" sz="900" dirty="0"/>
              <a:t> </a:t>
            </a:r>
            <a:r>
              <a:rPr lang="tr-TR" sz="900" dirty="0" err="1"/>
              <a:t>autism</a:t>
            </a:r>
            <a:r>
              <a:rPr lang="tr-TR" sz="900" dirty="0"/>
              <a:t> </a:t>
            </a:r>
            <a:r>
              <a:rPr lang="tr-TR" sz="900" dirty="0" err="1"/>
              <a:t>spectrum</a:t>
            </a:r>
            <a:r>
              <a:rPr lang="tr-TR" sz="900" dirty="0"/>
              <a:t> </a:t>
            </a:r>
            <a:r>
              <a:rPr lang="tr-TR" sz="900" dirty="0" err="1"/>
              <a:t>disorder</a:t>
            </a:r>
            <a:r>
              <a:rPr lang="tr-TR" sz="900" dirty="0"/>
              <a:t>: A meta-</a:t>
            </a:r>
            <a:r>
              <a:rPr lang="tr-TR" sz="900" dirty="0" err="1"/>
              <a:t>analysis</a:t>
            </a:r>
            <a:r>
              <a:rPr lang="tr-TR" sz="900" dirty="0"/>
              <a:t> </a:t>
            </a:r>
            <a:r>
              <a:rPr lang="tr-TR" sz="900" dirty="0" err="1"/>
              <a:t>based</a:t>
            </a:r>
            <a:r>
              <a:rPr lang="tr-TR" sz="900" dirty="0"/>
              <a:t> on </a:t>
            </a:r>
            <a:r>
              <a:rPr lang="tr-TR" sz="900" dirty="0" err="1"/>
              <a:t>casecontrol</a:t>
            </a:r>
            <a:r>
              <a:rPr lang="tr-TR" sz="900" dirty="0"/>
              <a:t> </a:t>
            </a:r>
            <a:r>
              <a:rPr lang="tr-TR" sz="900" dirty="0" err="1"/>
              <a:t>studies</a:t>
            </a:r>
            <a:r>
              <a:rPr lang="tr-TR" sz="900" dirty="0"/>
              <a:t>. J. </a:t>
            </a:r>
            <a:r>
              <a:rPr lang="tr-TR" sz="900" dirty="0" err="1"/>
              <a:t>Trace</a:t>
            </a:r>
            <a:r>
              <a:rPr lang="tr-TR" sz="900" dirty="0"/>
              <a:t> Elem. </a:t>
            </a:r>
            <a:r>
              <a:rPr lang="tr-TR" sz="900" dirty="0" err="1"/>
              <a:t>Med</a:t>
            </a:r>
            <a:r>
              <a:rPr lang="tr-TR" sz="900" dirty="0"/>
              <a:t>. </a:t>
            </a:r>
            <a:r>
              <a:rPr lang="tr-TR" sz="900" dirty="0" err="1"/>
              <a:t>Biol</a:t>
            </a:r>
            <a:r>
              <a:rPr lang="tr-TR" sz="900" dirty="0"/>
              <a:t>. 67, 126782.</a:t>
            </a:r>
            <a:endParaRPr lang="tr-TR" sz="900" dirty="0">
              <a:solidFill>
                <a:srgbClr val="2E2E2E"/>
              </a:solidFill>
              <a:cs typeface="Times New Roman" panose="02020603050405020304" pitchFamily="18" charset="0"/>
            </a:endParaRPr>
          </a:p>
          <a:p>
            <a:pPr marL="0" indent="0">
              <a:buNone/>
            </a:pPr>
            <a:r>
              <a:rPr lang="tr-TR" sz="900" dirty="0" err="1"/>
              <a:t>Cekici</a:t>
            </a:r>
            <a:r>
              <a:rPr lang="tr-TR" sz="900" dirty="0"/>
              <a:t>, H., </a:t>
            </a:r>
            <a:r>
              <a:rPr lang="tr-TR" sz="900" dirty="0" err="1"/>
              <a:t>Sanlier</a:t>
            </a:r>
            <a:r>
              <a:rPr lang="tr-TR" sz="900" dirty="0"/>
              <a:t>, N., 2019. </a:t>
            </a:r>
            <a:r>
              <a:rPr lang="tr-TR" sz="900" dirty="0" err="1"/>
              <a:t>Current</a:t>
            </a:r>
            <a:r>
              <a:rPr lang="tr-TR" sz="900" dirty="0"/>
              <a:t> </a:t>
            </a:r>
            <a:r>
              <a:rPr lang="tr-TR" sz="900" dirty="0" err="1"/>
              <a:t>nutritional</a:t>
            </a:r>
            <a:r>
              <a:rPr lang="tr-TR" sz="900" dirty="0"/>
              <a:t> </a:t>
            </a:r>
            <a:r>
              <a:rPr lang="tr-TR" sz="900" dirty="0" err="1"/>
              <a:t>approaches</a:t>
            </a:r>
            <a:r>
              <a:rPr lang="tr-TR" sz="900" dirty="0"/>
              <a:t> in </a:t>
            </a:r>
            <a:r>
              <a:rPr lang="tr-TR" sz="900" dirty="0" err="1"/>
              <a:t>managing</a:t>
            </a:r>
            <a:r>
              <a:rPr lang="tr-TR" sz="900" dirty="0"/>
              <a:t> </a:t>
            </a:r>
            <a:r>
              <a:rPr lang="tr-TR" sz="900" dirty="0" err="1"/>
              <a:t>autism</a:t>
            </a:r>
            <a:r>
              <a:rPr lang="tr-TR" sz="900" dirty="0"/>
              <a:t> </a:t>
            </a:r>
            <a:r>
              <a:rPr lang="tr-TR" sz="900" dirty="0" err="1"/>
              <a:t>spectrum</a:t>
            </a:r>
            <a:r>
              <a:rPr lang="tr-TR" sz="900" dirty="0"/>
              <a:t> </a:t>
            </a:r>
            <a:r>
              <a:rPr lang="tr-TR" sz="900" dirty="0" err="1"/>
              <a:t>disorder</a:t>
            </a:r>
            <a:r>
              <a:rPr lang="tr-TR" sz="900" dirty="0"/>
              <a:t>: a </a:t>
            </a:r>
            <a:r>
              <a:rPr lang="tr-TR" sz="900" dirty="0" err="1"/>
              <a:t>review</a:t>
            </a:r>
            <a:r>
              <a:rPr lang="tr-TR" sz="900" dirty="0"/>
              <a:t>. </a:t>
            </a:r>
            <a:r>
              <a:rPr lang="tr-TR" sz="900" dirty="0" err="1"/>
              <a:t>Nutr</a:t>
            </a:r>
            <a:r>
              <a:rPr lang="tr-TR" sz="900" dirty="0"/>
              <a:t>. </a:t>
            </a:r>
            <a:r>
              <a:rPr lang="tr-TR" sz="900" dirty="0" err="1"/>
              <a:t>Neurosci</a:t>
            </a:r>
            <a:r>
              <a:rPr lang="tr-TR" sz="900" dirty="0"/>
              <a:t>. 22, 145–155. </a:t>
            </a:r>
            <a:endParaRPr lang="tr-TR" sz="900" dirty="0">
              <a:solidFill>
                <a:srgbClr val="2E2E2E"/>
              </a:solidFill>
              <a:effectLst/>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55632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5B6721-C580-4F2B-9C80-EF02679CC810}"/>
              </a:ext>
            </a:extLst>
          </p:cNvPr>
          <p:cNvSpPr>
            <a:spLocks noGrp="1"/>
          </p:cNvSpPr>
          <p:nvPr>
            <p:ph type="title"/>
          </p:nvPr>
        </p:nvSpPr>
        <p:spPr/>
        <p:txBody>
          <a:bodyPr/>
          <a:lstStyle/>
          <a:p>
            <a:r>
              <a:rPr lang="tr-TR" b="1" dirty="0"/>
              <a:t>GİRİŞ</a:t>
            </a:r>
            <a:endParaRPr lang="tr-TR" dirty="0"/>
          </a:p>
        </p:txBody>
      </p:sp>
      <p:sp>
        <p:nvSpPr>
          <p:cNvPr id="3" name="İçerik Yer Tutucusu 2">
            <a:extLst>
              <a:ext uri="{FF2B5EF4-FFF2-40B4-BE49-F238E27FC236}">
                <a16:creationId xmlns:a16="http://schemas.microsoft.com/office/drawing/2014/main" id="{6BB061EC-9FD0-460A-BFBD-39F6D7A0EF77}"/>
              </a:ext>
            </a:extLst>
          </p:cNvPr>
          <p:cNvSpPr>
            <a:spLocks noGrp="1"/>
          </p:cNvSpPr>
          <p:nvPr>
            <p:ph idx="1"/>
          </p:nvPr>
        </p:nvSpPr>
        <p:spPr/>
        <p:txBody>
          <a:bodyPr>
            <a:normAutofit/>
          </a:bodyPr>
          <a:lstStyle/>
          <a:p>
            <a:r>
              <a:rPr lang="tr-TR" sz="2400" dirty="0">
                <a:solidFill>
                  <a:srgbClr val="2E2E2E"/>
                </a:solidFill>
                <a:effectLst/>
                <a:ea typeface="Times New Roman" panose="02020603050405020304" pitchFamily="18" charset="0"/>
                <a:cs typeface="Times New Roman" panose="02020603050405020304" pitchFamily="18" charset="0"/>
              </a:rPr>
              <a:t>Ayrıca, otizmli çocuklar, </a:t>
            </a:r>
            <a:r>
              <a:rPr lang="tr-TR" sz="2400" dirty="0" err="1">
                <a:solidFill>
                  <a:srgbClr val="2E2E2E"/>
                </a:solidFill>
                <a:effectLst/>
                <a:ea typeface="Times New Roman" panose="02020603050405020304" pitchFamily="18" charset="0"/>
                <a:cs typeface="Times New Roman" panose="02020603050405020304" pitchFamily="18" charset="0"/>
              </a:rPr>
              <a:t>ROS'a</a:t>
            </a:r>
            <a:r>
              <a:rPr lang="tr-TR" sz="2400" dirty="0">
                <a:solidFill>
                  <a:srgbClr val="2E2E2E"/>
                </a:solidFill>
                <a:effectLst/>
                <a:ea typeface="Calibri" panose="020F0502020204030204" pitchFamily="34" charset="0"/>
                <a:cs typeface="Times New Roman" panose="02020603050405020304" pitchFamily="18" charset="0"/>
              </a:rPr>
              <a:t> karşı savunma sistemlerinde genel bir kusur</a:t>
            </a:r>
            <a:r>
              <a:rPr lang="tr-TR" sz="2400" dirty="0">
                <a:solidFill>
                  <a:srgbClr val="2E2E2E"/>
                </a:solidFill>
                <a:effectLst/>
                <a:ea typeface="Times New Roman" panose="02020603050405020304" pitchFamily="18" charset="0"/>
                <a:cs typeface="Times New Roman" panose="02020603050405020304" pitchFamily="18" charset="0"/>
              </a:rPr>
              <a:t> ve </a:t>
            </a:r>
            <a:r>
              <a:rPr lang="tr-TR" sz="2400" dirty="0" err="1">
                <a:solidFill>
                  <a:srgbClr val="2E2E2E"/>
                </a:solidFill>
                <a:effectLst/>
                <a:ea typeface="Times New Roman" panose="02020603050405020304" pitchFamily="18" charset="0"/>
                <a:cs typeface="Times New Roman" panose="02020603050405020304" pitchFamily="18" charset="0"/>
              </a:rPr>
              <a:t>oksidatif</a:t>
            </a:r>
            <a:r>
              <a:rPr lang="tr-TR" sz="2400" dirty="0">
                <a:solidFill>
                  <a:srgbClr val="2E2E2E"/>
                </a:solidFill>
                <a:effectLst/>
                <a:ea typeface="Times New Roman" panose="02020603050405020304" pitchFamily="18" charset="0"/>
                <a:cs typeface="Times New Roman" panose="02020603050405020304" pitchFamily="18" charset="0"/>
              </a:rPr>
              <a:t> strese </a:t>
            </a:r>
            <a:r>
              <a:rPr lang="tr-TR" sz="2400" dirty="0">
                <a:solidFill>
                  <a:srgbClr val="2E2E2E"/>
                </a:solidFill>
                <a:effectLst/>
                <a:ea typeface="Calibri" panose="020F0502020204030204" pitchFamily="34" charset="0"/>
                <a:cs typeface="Times New Roman" panose="02020603050405020304" pitchFamily="18" charset="0"/>
              </a:rPr>
              <a:t>karşı artan duyarlılıkla birlikte </a:t>
            </a:r>
            <a:r>
              <a:rPr lang="tr-TR" sz="2400" dirty="0">
                <a:solidFill>
                  <a:srgbClr val="2E2E2E"/>
                </a:solidFill>
                <a:effectLst/>
                <a:ea typeface="Times New Roman" panose="02020603050405020304" pitchFamily="18" charset="0"/>
                <a:cs typeface="Times New Roman" panose="02020603050405020304" pitchFamily="18" charset="0"/>
              </a:rPr>
              <a:t>ağır metal </a:t>
            </a:r>
            <a:r>
              <a:rPr lang="tr-TR" sz="2400" dirty="0" err="1">
                <a:solidFill>
                  <a:srgbClr val="2E2E2E"/>
                </a:solidFill>
                <a:effectLst/>
                <a:ea typeface="Times New Roman" panose="02020603050405020304" pitchFamily="18" charset="0"/>
                <a:cs typeface="Times New Roman" panose="02020603050405020304" pitchFamily="18" charset="0"/>
              </a:rPr>
              <a:t>toksisitesi</a:t>
            </a:r>
            <a:r>
              <a:rPr lang="tr-TR" sz="2400" dirty="0">
                <a:solidFill>
                  <a:srgbClr val="2E2E2E"/>
                </a:solidFill>
                <a:effectLst/>
                <a:ea typeface="Calibri" panose="020F0502020204030204" pitchFamily="34" charset="0"/>
                <a:cs typeface="Times New Roman" panose="02020603050405020304" pitchFamily="18" charset="0"/>
              </a:rPr>
              <a:t> durumlarında meydana gelene benzer bozulmuş redoks </a:t>
            </a:r>
            <a:r>
              <a:rPr lang="tr-TR" sz="2400" dirty="0" err="1">
                <a:solidFill>
                  <a:srgbClr val="2E2E2E"/>
                </a:solidFill>
                <a:ea typeface="Times New Roman" panose="02020603050405020304" pitchFamily="18" charset="0"/>
                <a:cs typeface="Times New Roman" panose="02020603050405020304" pitchFamily="18" charset="0"/>
              </a:rPr>
              <a:t>homeostazını</a:t>
            </a:r>
            <a:r>
              <a:rPr lang="tr-TR" sz="2400" dirty="0">
                <a:solidFill>
                  <a:srgbClr val="2E2E2E"/>
                </a:solidFill>
                <a:ea typeface="Times New Roman" panose="02020603050405020304" pitchFamily="18" charset="0"/>
                <a:cs typeface="Times New Roman" panose="02020603050405020304" pitchFamily="18" charset="0"/>
              </a:rPr>
              <a:t> sergileme eğilimindedir.</a:t>
            </a:r>
            <a:endParaRPr lang="tr-TR" sz="2400" dirty="0">
              <a:solidFill>
                <a:srgbClr val="2E2E2E"/>
              </a:solidFill>
              <a:effectLst/>
              <a:ea typeface="Calibri" panose="020F0502020204030204" pitchFamily="34" charset="0"/>
              <a:cs typeface="Times New Roman" panose="02020603050405020304" pitchFamily="18" charset="0"/>
            </a:endParaRPr>
          </a:p>
          <a:p>
            <a:r>
              <a:rPr lang="tr-TR" sz="2400" dirty="0">
                <a:solidFill>
                  <a:srgbClr val="2E2E2E"/>
                </a:solidFill>
                <a:effectLst/>
                <a:ea typeface="Calibri" panose="020F0502020204030204" pitchFamily="34" charset="0"/>
                <a:cs typeface="Times New Roman" panose="02020603050405020304" pitchFamily="18" charset="0"/>
              </a:rPr>
              <a:t>Bunlar değişmiş </a:t>
            </a:r>
            <a:r>
              <a:rPr lang="tr-TR" sz="2400" dirty="0">
                <a:solidFill>
                  <a:srgbClr val="2E2E2E"/>
                </a:solidFill>
                <a:effectLst/>
                <a:ea typeface="Times New Roman" panose="02020603050405020304" pitchFamily="18" charset="0"/>
                <a:cs typeface="Times New Roman" panose="02020603050405020304" pitchFamily="18" charset="0"/>
              </a:rPr>
              <a:t>glutatyon </a:t>
            </a:r>
            <a:r>
              <a:rPr lang="tr-TR" sz="2400" dirty="0">
                <a:solidFill>
                  <a:srgbClr val="2E2E2E"/>
                </a:solidFill>
                <a:effectLst/>
                <a:ea typeface="Calibri" panose="020F0502020204030204" pitchFamily="34" charset="0"/>
                <a:cs typeface="Times New Roman" panose="02020603050405020304" pitchFamily="18" charset="0"/>
              </a:rPr>
              <a:t>(GSH) sentezine ve bozulmuş </a:t>
            </a:r>
            <a:r>
              <a:rPr lang="tr-TR" sz="2400" dirty="0">
                <a:solidFill>
                  <a:srgbClr val="2E2E2E"/>
                </a:solidFill>
                <a:effectLst/>
                <a:ea typeface="Times New Roman" panose="02020603050405020304" pitchFamily="18" charset="0"/>
                <a:cs typeface="Times New Roman" panose="02020603050405020304" pitchFamily="18" charset="0"/>
              </a:rPr>
              <a:t>antioksidan</a:t>
            </a:r>
            <a:r>
              <a:rPr lang="tr-TR" sz="2400" dirty="0">
                <a:solidFill>
                  <a:srgbClr val="2E2E2E"/>
                </a:solidFill>
                <a:effectLst/>
                <a:ea typeface="Calibri" panose="020F0502020204030204" pitchFamily="34" charset="0"/>
                <a:cs typeface="Times New Roman" panose="02020603050405020304" pitchFamily="18" charset="0"/>
              </a:rPr>
              <a:t> savunma sistemine bağlı olabilir.</a:t>
            </a:r>
          </a:p>
          <a:p>
            <a:endParaRPr lang="tr-TR" sz="2400" dirty="0">
              <a:solidFill>
                <a:srgbClr val="2E2E2E"/>
              </a:solidFill>
              <a:cs typeface="Times New Roman" panose="02020603050405020304" pitchFamily="18" charset="0"/>
            </a:endParaRPr>
          </a:p>
          <a:p>
            <a:endParaRPr lang="tr-TR" sz="2400" dirty="0">
              <a:solidFill>
                <a:srgbClr val="2E2E2E"/>
              </a:solidFill>
              <a:cs typeface="Times New Roman" panose="02020603050405020304" pitchFamily="18" charset="0"/>
            </a:endParaRPr>
          </a:p>
          <a:p>
            <a:endParaRPr lang="tr-TR" sz="2400" dirty="0">
              <a:solidFill>
                <a:srgbClr val="2E2E2E"/>
              </a:solidFill>
              <a:cs typeface="Times New Roman" panose="02020603050405020304" pitchFamily="18" charset="0"/>
            </a:endParaRPr>
          </a:p>
          <a:p>
            <a:endParaRPr lang="tr-TR" sz="2400" dirty="0">
              <a:solidFill>
                <a:srgbClr val="2E2E2E"/>
              </a:solidFill>
              <a:cs typeface="Times New Roman" panose="02020603050405020304" pitchFamily="18" charset="0"/>
            </a:endParaRPr>
          </a:p>
          <a:p>
            <a:pPr marL="0" indent="0">
              <a:buNone/>
            </a:pPr>
            <a:r>
              <a:rPr lang="tr-TR" sz="900" dirty="0"/>
              <a:t> </a:t>
            </a:r>
            <a:r>
              <a:rPr lang="en-US" sz="900" dirty="0" err="1"/>
              <a:t>Zaky</a:t>
            </a:r>
            <a:r>
              <a:rPr lang="en-US" sz="900" dirty="0"/>
              <a:t>, E., 2017. Toxic heavy metals and autism spectrum disorder; is there a link. J. Child </a:t>
            </a:r>
            <a:r>
              <a:rPr lang="en-US" sz="900" dirty="0" err="1"/>
              <a:t>Adolesc</a:t>
            </a:r>
            <a:r>
              <a:rPr lang="en-US" sz="900" dirty="0"/>
              <a:t>. </a:t>
            </a:r>
            <a:r>
              <a:rPr lang="en-US" sz="900" dirty="0" err="1"/>
              <a:t>Behav</a:t>
            </a:r>
            <a:r>
              <a:rPr lang="en-US" sz="900" dirty="0"/>
              <a:t>. 5, 1–2. </a:t>
            </a:r>
            <a:endParaRPr lang="tr-TR" sz="900" dirty="0">
              <a:solidFill>
                <a:srgbClr val="2E2E2E"/>
              </a:solidFill>
              <a:cs typeface="Times New Roman" panose="02020603050405020304" pitchFamily="18" charset="0"/>
            </a:endParaRPr>
          </a:p>
          <a:p>
            <a:pPr marL="0" indent="0">
              <a:buNone/>
            </a:pPr>
            <a:r>
              <a:rPr lang="tr-TR" sz="900" dirty="0"/>
              <a:t> </a:t>
            </a:r>
            <a:r>
              <a:rPr lang="tr-TR" sz="900" dirty="0" err="1"/>
              <a:t>Jafari</a:t>
            </a:r>
            <a:r>
              <a:rPr lang="tr-TR" sz="900" dirty="0"/>
              <a:t>, T., </a:t>
            </a:r>
            <a:r>
              <a:rPr lang="tr-TR" sz="900" dirty="0" err="1"/>
              <a:t>Rostampour</a:t>
            </a:r>
            <a:r>
              <a:rPr lang="tr-TR" sz="900" dirty="0"/>
              <a:t>, N., </a:t>
            </a:r>
            <a:r>
              <a:rPr lang="tr-TR" sz="900" dirty="0" err="1"/>
              <a:t>Fallah</a:t>
            </a:r>
            <a:r>
              <a:rPr lang="tr-TR" sz="900" dirty="0"/>
              <a:t>, A.A., </a:t>
            </a:r>
            <a:r>
              <a:rPr lang="tr-TR" sz="900" dirty="0" err="1"/>
              <a:t>Hesami</a:t>
            </a:r>
            <a:r>
              <a:rPr lang="tr-TR" sz="900" dirty="0"/>
              <a:t>, A., 2017. </a:t>
            </a:r>
            <a:r>
              <a:rPr lang="tr-TR" sz="900" dirty="0" err="1"/>
              <a:t>The</a:t>
            </a:r>
            <a:r>
              <a:rPr lang="tr-TR" sz="900" dirty="0"/>
              <a:t> </a:t>
            </a:r>
            <a:r>
              <a:rPr lang="tr-TR" sz="900" dirty="0" err="1"/>
              <a:t>association</a:t>
            </a:r>
            <a:r>
              <a:rPr lang="tr-TR" sz="900" dirty="0"/>
              <a:t> </a:t>
            </a:r>
            <a:r>
              <a:rPr lang="tr-TR" sz="900" dirty="0" err="1"/>
              <a:t>between</a:t>
            </a:r>
            <a:r>
              <a:rPr lang="tr-TR" sz="900" dirty="0"/>
              <a:t> </a:t>
            </a:r>
            <a:r>
              <a:rPr lang="tr-TR" sz="900" dirty="0" err="1"/>
              <a:t>mercury</a:t>
            </a:r>
            <a:r>
              <a:rPr lang="tr-TR" sz="900" dirty="0"/>
              <a:t> </a:t>
            </a:r>
            <a:r>
              <a:rPr lang="tr-TR" sz="900" dirty="0" err="1"/>
              <a:t>levels</a:t>
            </a:r>
            <a:r>
              <a:rPr lang="tr-TR" sz="900" dirty="0"/>
              <a:t> </a:t>
            </a:r>
            <a:r>
              <a:rPr lang="tr-TR" sz="900" dirty="0" err="1"/>
              <a:t>and</a:t>
            </a:r>
            <a:r>
              <a:rPr lang="tr-TR" sz="900" dirty="0"/>
              <a:t> </a:t>
            </a:r>
            <a:r>
              <a:rPr lang="tr-TR" sz="900" dirty="0" err="1"/>
              <a:t>autism</a:t>
            </a:r>
            <a:r>
              <a:rPr lang="tr-TR" sz="900" dirty="0"/>
              <a:t> </a:t>
            </a:r>
            <a:r>
              <a:rPr lang="tr-TR" sz="900" dirty="0" err="1"/>
              <a:t>spectrum</a:t>
            </a:r>
            <a:r>
              <a:rPr lang="tr-TR" sz="900" dirty="0"/>
              <a:t> </a:t>
            </a:r>
            <a:r>
              <a:rPr lang="tr-TR" sz="900" dirty="0" err="1"/>
              <a:t>disorders</a:t>
            </a:r>
            <a:r>
              <a:rPr lang="tr-TR" sz="900" dirty="0"/>
              <a:t>: a </a:t>
            </a:r>
            <a:r>
              <a:rPr lang="tr-TR" sz="900" dirty="0" err="1"/>
              <a:t>systematic</a:t>
            </a:r>
            <a:r>
              <a:rPr lang="tr-TR" sz="900" dirty="0"/>
              <a:t> </a:t>
            </a:r>
            <a:r>
              <a:rPr lang="tr-TR" sz="900" dirty="0" err="1"/>
              <a:t>review</a:t>
            </a:r>
            <a:r>
              <a:rPr lang="tr-TR" sz="900" dirty="0"/>
              <a:t> </a:t>
            </a:r>
            <a:r>
              <a:rPr lang="tr-TR" sz="900" dirty="0" err="1"/>
              <a:t>and</a:t>
            </a:r>
            <a:r>
              <a:rPr lang="tr-TR" sz="900" dirty="0"/>
              <a:t> </a:t>
            </a:r>
            <a:r>
              <a:rPr lang="tr-TR" sz="900" dirty="0" err="1"/>
              <a:t>metaanalysis</a:t>
            </a:r>
            <a:r>
              <a:rPr lang="tr-TR" sz="900" dirty="0"/>
              <a:t>. J. </a:t>
            </a:r>
            <a:r>
              <a:rPr lang="tr-TR" sz="900" dirty="0" err="1"/>
              <a:t>Trace</a:t>
            </a:r>
            <a:r>
              <a:rPr lang="tr-TR" sz="900" dirty="0"/>
              <a:t> Elem. </a:t>
            </a:r>
            <a:r>
              <a:rPr lang="tr-TR" sz="900" dirty="0" err="1"/>
              <a:t>Med</a:t>
            </a:r>
            <a:r>
              <a:rPr lang="tr-TR" sz="900" dirty="0"/>
              <a:t>. B</a:t>
            </a:r>
          </a:p>
        </p:txBody>
      </p:sp>
    </p:spTree>
    <p:extLst>
      <p:ext uri="{BB962C8B-B14F-4D97-AF65-F5344CB8AC3E}">
        <p14:creationId xmlns:p14="http://schemas.microsoft.com/office/powerpoint/2010/main" val="2309656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5B6721-C580-4F2B-9C80-EF02679CC810}"/>
              </a:ext>
            </a:extLst>
          </p:cNvPr>
          <p:cNvSpPr>
            <a:spLocks noGrp="1"/>
          </p:cNvSpPr>
          <p:nvPr>
            <p:ph type="title"/>
          </p:nvPr>
        </p:nvSpPr>
        <p:spPr/>
        <p:txBody>
          <a:bodyPr/>
          <a:lstStyle/>
          <a:p>
            <a:r>
              <a:rPr lang="tr-TR" b="1" dirty="0"/>
              <a:t>GİRİŞ</a:t>
            </a:r>
            <a:endParaRPr lang="tr-TR" dirty="0"/>
          </a:p>
        </p:txBody>
      </p:sp>
      <p:sp>
        <p:nvSpPr>
          <p:cNvPr id="3" name="İçerik Yer Tutucusu 2">
            <a:extLst>
              <a:ext uri="{FF2B5EF4-FFF2-40B4-BE49-F238E27FC236}">
                <a16:creationId xmlns:a16="http://schemas.microsoft.com/office/drawing/2014/main" id="{6BB061EC-9FD0-460A-BFBD-39F6D7A0EF77}"/>
              </a:ext>
            </a:extLst>
          </p:cNvPr>
          <p:cNvSpPr>
            <a:spLocks noGrp="1"/>
          </p:cNvSpPr>
          <p:nvPr>
            <p:ph idx="1"/>
          </p:nvPr>
        </p:nvSpPr>
        <p:spPr/>
        <p:txBody>
          <a:bodyPr>
            <a:normAutofit/>
          </a:bodyPr>
          <a:lstStyle/>
          <a:p>
            <a:r>
              <a:rPr lang="tr-TR" sz="2400" dirty="0" err="1">
                <a:solidFill>
                  <a:srgbClr val="2E2E2E"/>
                </a:solidFill>
                <a:effectLst/>
                <a:ea typeface="Times New Roman" panose="02020603050405020304" pitchFamily="18" charset="0"/>
              </a:rPr>
              <a:t>Zhang</a:t>
            </a:r>
            <a:r>
              <a:rPr lang="tr-TR" sz="2400" dirty="0">
                <a:solidFill>
                  <a:srgbClr val="2E2E2E"/>
                </a:solidFill>
                <a:effectLst/>
                <a:ea typeface="Times New Roman" panose="02020603050405020304" pitchFamily="18" charset="0"/>
              </a:rPr>
              <a:t> ve arkadaşları tarafından yakın zamanda yapılan bir çalışma, belirli eser elementler ve </a:t>
            </a:r>
            <a:r>
              <a:rPr lang="tr-TR" sz="2400" dirty="0">
                <a:solidFill>
                  <a:srgbClr val="2E2E2E"/>
                </a:solidFill>
                <a:ea typeface="Times New Roman" panose="02020603050405020304" pitchFamily="18" charset="0"/>
              </a:rPr>
              <a:t>OSB</a:t>
            </a:r>
            <a:r>
              <a:rPr lang="tr-TR" sz="2400" dirty="0">
                <a:solidFill>
                  <a:srgbClr val="2E2E2E"/>
                </a:solidFill>
                <a:effectLst/>
                <a:ea typeface="Times New Roman" panose="02020603050405020304" pitchFamily="18" charset="0"/>
              </a:rPr>
              <a:t> arasında güçlü bir korelasyon bulurken, </a:t>
            </a:r>
            <a:r>
              <a:rPr lang="tr-TR" sz="2400" dirty="0" err="1">
                <a:solidFill>
                  <a:srgbClr val="2E2E2E"/>
                </a:solidFill>
                <a:effectLst/>
                <a:ea typeface="Times New Roman" panose="02020603050405020304" pitchFamily="18" charset="0"/>
              </a:rPr>
              <a:t>Jafari</a:t>
            </a:r>
            <a:r>
              <a:rPr lang="tr-TR" sz="2400" dirty="0">
                <a:solidFill>
                  <a:srgbClr val="2E2E2E"/>
                </a:solidFill>
                <a:effectLst/>
                <a:ea typeface="Times New Roman" panose="02020603050405020304" pitchFamily="18" charset="0"/>
              </a:rPr>
              <a:t> ve arkadaşları tarafından yapılan vaka kontrol çalışmalarının bir meta analizi: cıva ve </a:t>
            </a:r>
            <a:r>
              <a:rPr lang="tr-TR" sz="2400" dirty="0">
                <a:solidFill>
                  <a:srgbClr val="2E2E2E"/>
                </a:solidFill>
                <a:ea typeface="Times New Roman" panose="02020603050405020304" pitchFamily="18" charset="0"/>
              </a:rPr>
              <a:t>OSB</a:t>
            </a:r>
            <a:r>
              <a:rPr lang="tr-TR" sz="2400" dirty="0">
                <a:solidFill>
                  <a:srgbClr val="2E2E2E"/>
                </a:solidFill>
                <a:effectLst/>
                <a:ea typeface="Times New Roman" panose="02020603050405020304" pitchFamily="18" charset="0"/>
              </a:rPr>
              <a:t> arasında bir ilişki buldu.</a:t>
            </a:r>
          </a:p>
          <a:p>
            <a:r>
              <a:rPr lang="tr-TR" sz="2400" dirty="0">
                <a:solidFill>
                  <a:srgbClr val="2E2E2E"/>
                </a:solidFill>
                <a:effectLst/>
                <a:ea typeface="Times New Roman" panose="02020603050405020304" pitchFamily="18" charset="0"/>
              </a:rPr>
              <a:t>Bununla birlikte, bu çalışmalarda diğer </a:t>
            </a:r>
            <a:r>
              <a:rPr lang="tr-TR" sz="2400" dirty="0" err="1">
                <a:solidFill>
                  <a:srgbClr val="2E2E2E"/>
                </a:solidFill>
                <a:effectLst/>
                <a:ea typeface="Times New Roman" panose="02020603050405020304" pitchFamily="18" charset="0"/>
              </a:rPr>
              <a:t>toksik</a:t>
            </a:r>
            <a:r>
              <a:rPr lang="tr-TR" sz="2400" dirty="0">
                <a:solidFill>
                  <a:srgbClr val="2E2E2E"/>
                </a:solidFill>
                <a:effectLst/>
                <a:ea typeface="Times New Roman" panose="02020603050405020304" pitchFamily="18" charset="0"/>
              </a:rPr>
              <a:t> metaller gözden kaçırılmıştır. </a:t>
            </a:r>
          </a:p>
          <a:p>
            <a:r>
              <a:rPr lang="tr-TR" sz="2400" dirty="0">
                <a:solidFill>
                  <a:srgbClr val="2E2E2E"/>
                </a:solidFill>
                <a:effectLst/>
                <a:ea typeface="Times New Roman" panose="02020603050405020304" pitchFamily="18" charset="0"/>
              </a:rPr>
              <a:t>Bu nedenle bu çalışmada, farklı dokularda çok çeşitli </a:t>
            </a:r>
            <a:r>
              <a:rPr lang="tr-TR" sz="2400" dirty="0" err="1">
                <a:solidFill>
                  <a:srgbClr val="2E2E2E"/>
                </a:solidFill>
                <a:effectLst/>
                <a:ea typeface="Times New Roman" panose="02020603050405020304" pitchFamily="18" charset="0"/>
              </a:rPr>
              <a:t>toksik</a:t>
            </a:r>
            <a:r>
              <a:rPr lang="tr-TR" sz="2400" dirty="0">
                <a:solidFill>
                  <a:srgbClr val="2E2E2E"/>
                </a:solidFill>
                <a:effectLst/>
                <a:ea typeface="Times New Roman" panose="02020603050405020304" pitchFamily="18" charset="0"/>
              </a:rPr>
              <a:t> metaller bulunan çocuklarda </a:t>
            </a:r>
            <a:r>
              <a:rPr lang="tr-TR" sz="2400" dirty="0" err="1">
                <a:solidFill>
                  <a:srgbClr val="2E2E2E"/>
                </a:solidFill>
                <a:effectLst/>
                <a:ea typeface="Times New Roman" panose="02020603050405020304" pitchFamily="18" charset="0"/>
              </a:rPr>
              <a:t>toksik</a:t>
            </a:r>
            <a:r>
              <a:rPr lang="tr-TR" sz="2400" dirty="0">
                <a:solidFill>
                  <a:srgbClr val="2E2E2E"/>
                </a:solidFill>
                <a:effectLst/>
                <a:ea typeface="Times New Roman" panose="02020603050405020304" pitchFamily="18" charset="0"/>
              </a:rPr>
              <a:t> metallerle OSB arasındaki ilişkiyi vaka-kontrol çalışmalarının derlemesi yoluyla değerlendirmek amaçlandı.</a:t>
            </a:r>
          </a:p>
          <a:p>
            <a:endParaRPr lang="tr-TR" sz="2400" dirty="0">
              <a:solidFill>
                <a:srgbClr val="2E2E2E"/>
              </a:solidFill>
              <a:ea typeface="Times New Roman" panose="02020603050405020304" pitchFamily="18" charset="0"/>
            </a:endParaRPr>
          </a:p>
          <a:p>
            <a:pPr marL="0" indent="0">
              <a:buNone/>
            </a:pPr>
            <a:r>
              <a:rPr lang="tr-TR" sz="900" dirty="0"/>
              <a:t>  </a:t>
            </a:r>
            <a:r>
              <a:rPr lang="tr-TR" sz="900" dirty="0" err="1"/>
              <a:t>Zhang</a:t>
            </a:r>
            <a:r>
              <a:rPr lang="tr-TR" sz="900" dirty="0"/>
              <a:t>, J., </a:t>
            </a:r>
            <a:r>
              <a:rPr lang="tr-TR" sz="900" dirty="0" err="1"/>
              <a:t>Li</a:t>
            </a:r>
            <a:r>
              <a:rPr lang="tr-TR" sz="900" dirty="0"/>
              <a:t>, X., </a:t>
            </a:r>
            <a:r>
              <a:rPr lang="tr-TR" sz="900" dirty="0" err="1"/>
              <a:t>Shen</a:t>
            </a:r>
            <a:r>
              <a:rPr lang="tr-TR" sz="900" dirty="0"/>
              <a:t>, L., </a:t>
            </a:r>
            <a:r>
              <a:rPr lang="tr-TR" sz="900" dirty="0" err="1"/>
              <a:t>Khan</a:t>
            </a:r>
            <a:r>
              <a:rPr lang="tr-TR" sz="900" dirty="0"/>
              <a:t>, N.U., </a:t>
            </a:r>
            <a:r>
              <a:rPr lang="tr-TR" sz="900" dirty="0" err="1"/>
              <a:t>Zhang</a:t>
            </a:r>
            <a:r>
              <a:rPr lang="tr-TR" sz="900" dirty="0"/>
              <a:t>, X., </a:t>
            </a:r>
            <a:r>
              <a:rPr lang="tr-TR" sz="900" dirty="0" err="1"/>
              <a:t>Chen</a:t>
            </a:r>
            <a:r>
              <a:rPr lang="tr-TR" sz="900" dirty="0"/>
              <a:t>, L., </a:t>
            </a:r>
            <a:r>
              <a:rPr lang="tr-TR" sz="900" dirty="0" err="1"/>
              <a:t>Zhao</a:t>
            </a:r>
            <a:r>
              <a:rPr lang="tr-TR" sz="900" dirty="0"/>
              <a:t>, H., </a:t>
            </a:r>
            <a:r>
              <a:rPr lang="tr-TR" sz="900" dirty="0" err="1"/>
              <a:t>Luo</a:t>
            </a:r>
            <a:r>
              <a:rPr lang="tr-TR" sz="900" dirty="0"/>
              <a:t>, P., 2021. </a:t>
            </a:r>
            <a:r>
              <a:rPr lang="tr-TR" sz="900" dirty="0" err="1"/>
              <a:t>Trace</a:t>
            </a:r>
            <a:r>
              <a:rPr lang="tr-TR" sz="900" dirty="0"/>
              <a:t> </a:t>
            </a:r>
            <a:r>
              <a:rPr lang="tr-TR" sz="900" dirty="0" err="1"/>
              <a:t>elements</a:t>
            </a:r>
            <a:r>
              <a:rPr lang="tr-TR" sz="900" dirty="0"/>
              <a:t> in </a:t>
            </a:r>
            <a:r>
              <a:rPr lang="tr-TR" sz="900" dirty="0" err="1"/>
              <a:t>children</a:t>
            </a:r>
            <a:r>
              <a:rPr lang="tr-TR" sz="900" dirty="0"/>
              <a:t> </a:t>
            </a:r>
            <a:r>
              <a:rPr lang="tr-TR" sz="900" dirty="0" err="1"/>
              <a:t>with</a:t>
            </a:r>
            <a:r>
              <a:rPr lang="tr-TR" sz="900" dirty="0"/>
              <a:t> </a:t>
            </a:r>
            <a:r>
              <a:rPr lang="tr-TR" sz="900" dirty="0" err="1"/>
              <a:t>autism</a:t>
            </a:r>
            <a:r>
              <a:rPr lang="tr-TR" sz="900" dirty="0"/>
              <a:t> </a:t>
            </a:r>
            <a:r>
              <a:rPr lang="tr-TR" sz="900" dirty="0" err="1"/>
              <a:t>spectrum</a:t>
            </a:r>
            <a:r>
              <a:rPr lang="tr-TR" sz="900" dirty="0"/>
              <a:t> </a:t>
            </a:r>
            <a:r>
              <a:rPr lang="tr-TR" sz="900" dirty="0" err="1"/>
              <a:t>disorder</a:t>
            </a:r>
            <a:r>
              <a:rPr lang="tr-TR" sz="900" dirty="0"/>
              <a:t>: A meta-</a:t>
            </a:r>
            <a:r>
              <a:rPr lang="tr-TR" sz="900" dirty="0" err="1"/>
              <a:t>analysis</a:t>
            </a:r>
            <a:r>
              <a:rPr lang="tr-TR" sz="900" dirty="0"/>
              <a:t> </a:t>
            </a:r>
            <a:r>
              <a:rPr lang="tr-TR" sz="900" dirty="0" err="1"/>
              <a:t>based</a:t>
            </a:r>
            <a:r>
              <a:rPr lang="tr-TR" sz="900" dirty="0"/>
              <a:t> on </a:t>
            </a:r>
            <a:r>
              <a:rPr lang="tr-TR" sz="900" dirty="0" err="1"/>
              <a:t>casecontrol</a:t>
            </a:r>
            <a:r>
              <a:rPr lang="tr-TR" sz="900" dirty="0"/>
              <a:t> </a:t>
            </a:r>
            <a:r>
              <a:rPr lang="tr-TR" sz="900" dirty="0" err="1"/>
              <a:t>studies</a:t>
            </a:r>
            <a:r>
              <a:rPr lang="tr-TR" sz="900" dirty="0"/>
              <a:t>. J. </a:t>
            </a:r>
            <a:r>
              <a:rPr lang="tr-TR" sz="900" dirty="0" err="1"/>
              <a:t>Trace</a:t>
            </a:r>
            <a:r>
              <a:rPr lang="tr-TR" sz="900" dirty="0"/>
              <a:t> Elem. </a:t>
            </a:r>
            <a:r>
              <a:rPr lang="tr-TR" sz="900" dirty="0" err="1"/>
              <a:t>Med</a:t>
            </a:r>
            <a:r>
              <a:rPr lang="tr-TR" sz="900" dirty="0"/>
              <a:t>. </a:t>
            </a:r>
            <a:r>
              <a:rPr lang="tr-TR" sz="900" dirty="0" err="1"/>
              <a:t>Biol</a:t>
            </a:r>
            <a:r>
              <a:rPr lang="tr-TR" sz="900" dirty="0"/>
              <a:t>. 67, 126782. </a:t>
            </a:r>
            <a:endParaRPr lang="tr-TR" sz="900" dirty="0">
              <a:solidFill>
                <a:srgbClr val="2E2E2E"/>
              </a:solidFill>
            </a:endParaRPr>
          </a:p>
          <a:p>
            <a:pPr marL="0" indent="0">
              <a:buNone/>
            </a:pPr>
            <a:r>
              <a:rPr lang="tr-TR" sz="900" dirty="0"/>
              <a:t>  </a:t>
            </a:r>
            <a:r>
              <a:rPr lang="tr-TR" sz="900" dirty="0" err="1"/>
              <a:t>Jafari</a:t>
            </a:r>
            <a:r>
              <a:rPr lang="tr-TR" sz="900" dirty="0"/>
              <a:t>, T., </a:t>
            </a:r>
            <a:r>
              <a:rPr lang="tr-TR" sz="900" dirty="0" err="1"/>
              <a:t>Rostampour</a:t>
            </a:r>
            <a:r>
              <a:rPr lang="tr-TR" sz="900" dirty="0"/>
              <a:t>, N., </a:t>
            </a:r>
            <a:r>
              <a:rPr lang="tr-TR" sz="900" dirty="0" err="1"/>
              <a:t>Fallah</a:t>
            </a:r>
            <a:r>
              <a:rPr lang="tr-TR" sz="900" dirty="0"/>
              <a:t>, A.A., </a:t>
            </a:r>
            <a:r>
              <a:rPr lang="tr-TR" sz="900" dirty="0" err="1"/>
              <a:t>Hesami</a:t>
            </a:r>
            <a:r>
              <a:rPr lang="tr-TR" sz="900" dirty="0"/>
              <a:t>, A., 2017. </a:t>
            </a:r>
            <a:r>
              <a:rPr lang="tr-TR" sz="900" dirty="0" err="1"/>
              <a:t>The</a:t>
            </a:r>
            <a:r>
              <a:rPr lang="tr-TR" sz="900" dirty="0"/>
              <a:t> </a:t>
            </a:r>
            <a:r>
              <a:rPr lang="tr-TR" sz="900" dirty="0" err="1"/>
              <a:t>association</a:t>
            </a:r>
            <a:r>
              <a:rPr lang="tr-TR" sz="900" dirty="0"/>
              <a:t> </a:t>
            </a:r>
            <a:r>
              <a:rPr lang="tr-TR" sz="900" dirty="0" err="1"/>
              <a:t>between</a:t>
            </a:r>
            <a:r>
              <a:rPr lang="tr-TR" sz="900" dirty="0"/>
              <a:t> </a:t>
            </a:r>
            <a:r>
              <a:rPr lang="tr-TR" sz="900" dirty="0" err="1"/>
              <a:t>mercury</a:t>
            </a:r>
            <a:r>
              <a:rPr lang="tr-TR" sz="900" dirty="0"/>
              <a:t> </a:t>
            </a:r>
            <a:r>
              <a:rPr lang="tr-TR" sz="900" dirty="0" err="1"/>
              <a:t>levels</a:t>
            </a:r>
            <a:r>
              <a:rPr lang="tr-TR" sz="900" dirty="0"/>
              <a:t> </a:t>
            </a:r>
            <a:r>
              <a:rPr lang="tr-TR" sz="900" dirty="0" err="1"/>
              <a:t>and</a:t>
            </a:r>
            <a:r>
              <a:rPr lang="tr-TR" sz="900" dirty="0"/>
              <a:t> </a:t>
            </a:r>
            <a:r>
              <a:rPr lang="tr-TR" sz="900" dirty="0" err="1"/>
              <a:t>autism</a:t>
            </a:r>
            <a:r>
              <a:rPr lang="tr-TR" sz="900" dirty="0"/>
              <a:t> </a:t>
            </a:r>
            <a:r>
              <a:rPr lang="tr-TR" sz="900" dirty="0" err="1"/>
              <a:t>spectrum</a:t>
            </a:r>
            <a:r>
              <a:rPr lang="tr-TR" sz="900" dirty="0"/>
              <a:t> </a:t>
            </a:r>
            <a:r>
              <a:rPr lang="tr-TR" sz="900" dirty="0" err="1"/>
              <a:t>disorders</a:t>
            </a:r>
            <a:r>
              <a:rPr lang="tr-TR" sz="900" dirty="0"/>
              <a:t>: a </a:t>
            </a:r>
            <a:r>
              <a:rPr lang="tr-TR" sz="900" dirty="0" err="1"/>
              <a:t>systematic</a:t>
            </a:r>
            <a:r>
              <a:rPr lang="tr-TR" sz="900" dirty="0"/>
              <a:t> </a:t>
            </a:r>
            <a:r>
              <a:rPr lang="tr-TR" sz="900" dirty="0" err="1"/>
              <a:t>review</a:t>
            </a:r>
            <a:r>
              <a:rPr lang="tr-TR" sz="900" dirty="0"/>
              <a:t> </a:t>
            </a:r>
            <a:r>
              <a:rPr lang="tr-TR" sz="900" dirty="0" err="1"/>
              <a:t>and</a:t>
            </a:r>
            <a:r>
              <a:rPr lang="tr-TR" sz="900" dirty="0"/>
              <a:t> </a:t>
            </a:r>
            <a:r>
              <a:rPr lang="tr-TR" sz="900" dirty="0" err="1"/>
              <a:t>metaanalysis</a:t>
            </a:r>
            <a:r>
              <a:rPr lang="tr-TR" sz="900" dirty="0"/>
              <a:t>. J. T</a:t>
            </a:r>
            <a:endParaRPr lang="tr-TR" sz="900" dirty="0">
              <a:effectLst/>
              <a:ea typeface="Times New Roman" panose="02020603050405020304" pitchFamily="18" charset="0"/>
            </a:endParaRPr>
          </a:p>
          <a:p>
            <a:endParaRPr lang="tr-TR" dirty="0"/>
          </a:p>
        </p:txBody>
      </p:sp>
    </p:spTree>
    <p:extLst>
      <p:ext uri="{BB962C8B-B14F-4D97-AF65-F5344CB8AC3E}">
        <p14:creationId xmlns:p14="http://schemas.microsoft.com/office/powerpoint/2010/main" val="3291891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066B2C-04E1-4328-ABF1-E4497961DB4C}"/>
              </a:ext>
            </a:extLst>
          </p:cNvPr>
          <p:cNvSpPr>
            <a:spLocks noGrp="1"/>
          </p:cNvSpPr>
          <p:nvPr>
            <p:ph type="title"/>
          </p:nvPr>
        </p:nvSpPr>
        <p:spPr/>
        <p:txBody>
          <a:bodyPr/>
          <a:lstStyle/>
          <a:p>
            <a:r>
              <a:rPr lang="tr-TR" b="1" dirty="0"/>
              <a:t>METOD</a:t>
            </a:r>
            <a:endParaRPr lang="tr-TR" dirty="0"/>
          </a:p>
        </p:txBody>
      </p:sp>
      <p:sp>
        <p:nvSpPr>
          <p:cNvPr id="3" name="İçerik Yer Tutucusu 2">
            <a:extLst>
              <a:ext uri="{FF2B5EF4-FFF2-40B4-BE49-F238E27FC236}">
                <a16:creationId xmlns:a16="http://schemas.microsoft.com/office/drawing/2014/main" id="{738A0055-FF92-4AAE-B245-ECD76D9BDBC5}"/>
              </a:ext>
            </a:extLst>
          </p:cNvPr>
          <p:cNvSpPr>
            <a:spLocks noGrp="1"/>
          </p:cNvSpPr>
          <p:nvPr>
            <p:ph idx="1"/>
          </p:nvPr>
        </p:nvSpPr>
        <p:spPr/>
        <p:txBody>
          <a:bodyPr/>
          <a:lstStyle/>
          <a:p>
            <a:pPr marL="0" indent="0">
              <a:buNone/>
            </a:pPr>
            <a:r>
              <a:rPr lang="tr-TR" b="1" dirty="0">
                <a:solidFill>
                  <a:srgbClr val="2E2E2E"/>
                </a:solidFill>
                <a:ea typeface="Times New Roman" panose="02020603050405020304" pitchFamily="18" charset="0"/>
              </a:rPr>
              <a:t>Bilgi Kaynakları ve Arama Stratejisi</a:t>
            </a:r>
          </a:p>
          <a:p>
            <a:r>
              <a:rPr lang="tr-TR" sz="2400" dirty="0">
                <a:solidFill>
                  <a:srgbClr val="2E2E2E"/>
                </a:solidFill>
                <a:effectLst/>
                <a:ea typeface="Times New Roman" panose="02020603050405020304" pitchFamily="18" charset="0"/>
              </a:rPr>
              <a:t>İlgili çalışmalar </a:t>
            </a:r>
            <a:r>
              <a:rPr lang="tr-TR" sz="2400" dirty="0" err="1">
                <a:solidFill>
                  <a:srgbClr val="2E2E2E"/>
                </a:solidFill>
                <a:effectLst/>
                <a:ea typeface="Times New Roman" panose="02020603050405020304" pitchFamily="18" charset="0"/>
              </a:rPr>
              <a:t>PubMed</a:t>
            </a:r>
            <a:r>
              <a:rPr lang="tr-TR" sz="2400" dirty="0">
                <a:solidFill>
                  <a:srgbClr val="2E2E2E"/>
                </a:solidFill>
                <a:effectLst/>
                <a:ea typeface="Times New Roman" panose="02020603050405020304" pitchFamily="18" charset="0"/>
              </a:rPr>
              <a:t>, Google </a:t>
            </a:r>
            <a:r>
              <a:rPr lang="tr-TR" sz="2400" dirty="0" err="1">
                <a:solidFill>
                  <a:srgbClr val="2E2E2E"/>
                </a:solidFill>
                <a:effectLst/>
                <a:ea typeface="Times New Roman" panose="02020603050405020304" pitchFamily="18" charset="0"/>
              </a:rPr>
              <a:t>S</a:t>
            </a:r>
            <a:r>
              <a:rPr lang="tr-TR" sz="2400" dirty="0" err="1">
                <a:solidFill>
                  <a:srgbClr val="2E2E2E"/>
                </a:solidFill>
                <a:ea typeface="Times New Roman" panose="02020603050405020304" pitchFamily="18" charset="0"/>
              </a:rPr>
              <a:t>cholar</a:t>
            </a:r>
            <a:r>
              <a:rPr lang="tr-TR" sz="2400" dirty="0">
                <a:solidFill>
                  <a:srgbClr val="2E2E2E"/>
                </a:solidFill>
                <a:ea typeface="Times New Roman" panose="02020603050405020304" pitchFamily="18" charset="0"/>
              </a:rPr>
              <a:t> ve </a:t>
            </a:r>
            <a:r>
              <a:rPr lang="tr-TR" sz="2400" dirty="0" err="1">
                <a:solidFill>
                  <a:srgbClr val="2E2E2E"/>
                </a:solidFill>
                <a:effectLst/>
                <a:ea typeface="Times New Roman" panose="02020603050405020304" pitchFamily="18" charset="0"/>
              </a:rPr>
              <a:t>Scopus</a:t>
            </a:r>
            <a:r>
              <a:rPr lang="tr-TR" sz="2400" dirty="0">
                <a:effectLst/>
                <a:ea typeface="Times New Roman" panose="02020603050405020304" pitchFamily="18" charset="0"/>
              </a:rPr>
              <a:t> gibi bilimsel veri tabanlarından belirlendi. </a:t>
            </a:r>
          </a:p>
          <a:p>
            <a:r>
              <a:rPr lang="tr-TR" sz="2400" dirty="0">
                <a:effectLst/>
                <a:ea typeface="Times New Roman" panose="02020603050405020304" pitchFamily="18" charset="0"/>
              </a:rPr>
              <a:t>Bu derleme, sistematik incelemeler ve meta-analizler (PRISMA) kılavuzları için tercih edilen raporlama öğelerine göre yapılmıştır.</a:t>
            </a:r>
          </a:p>
          <a:p>
            <a:endParaRPr lang="tr-TR" dirty="0"/>
          </a:p>
        </p:txBody>
      </p:sp>
    </p:spTree>
    <p:extLst>
      <p:ext uri="{BB962C8B-B14F-4D97-AF65-F5344CB8AC3E}">
        <p14:creationId xmlns:p14="http://schemas.microsoft.com/office/powerpoint/2010/main" val="22260428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2122</TotalTime>
  <Words>4993</Words>
  <Application>Microsoft Office PowerPoint</Application>
  <PresentationFormat>Geniş ekran</PresentationFormat>
  <Paragraphs>289</Paragraphs>
  <Slides>49</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49</vt:i4>
      </vt:variant>
    </vt:vector>
  </HeadingPairs>
  <TitlesOfParts>
    <vt:vector size="56" baseType="lpstr">
      <vt:lpstr>Arial</vt:lpstr>
      <vt:lpstr>Calibri</vt:lpstr>
      <vt:lpstr>Calibri Light</vt:lpstr>
      <vt:lpstr>Cambria</vt:lpstr>
      <vt:lpstr>Georgia</vt:lpstr>
      <vt:lpstr>Times New Roman</vt:lpstr>
      <vt:lpstr>Office Teması</vt:lpstr>
      <vt:lpstr>PowerPoint Sunusu</vt:lpstr>
      <vt:lpstr>GİRİŞ</vt:lpstr>
      <vt:lpstr>GİRİŞ</vt:lpstr>
      <vt:lpstr>GİRİŞ</vt:lpstr>
      <vt:lpstr>GİRİŞ</vt:lpstr>
      <vt:lpstr>GİRİŞ</vt:lpstr>
      <vt:lpstr>GİRİŞ</vt:lpstr>
      <vt:lpstr>GİRİŞ</vt:lpstr>
      <vt:lpstr>METOD</vt:lpstr>
      <vt:lpstr>METOD</vt:lpstr>
      <vt:lpstr>METOD</vt:lpstr>
      <vt:lpstr>METOD</vt:lpstr>
      <vt:lpstr>METOD</vt:lpstr>
      <vt:lpstr>METOD</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SONUÇLAR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kübra şentürk</dc:creator>
  <cp:lastModifiedBy>kübra şentürk</cp:lastModifiedBy>
  <cp:revision>43</cp:revision>
  <dcterms:created xsi:type="dcterms:W3CDTF">2022-03-29T14:52:09Z</dcterms:created>
  <dcterms:modified xsi:type="dcterms:W3CDTF">2022-04-12T07:31:40Z</dcterms:modified>
</cp:coreProperties>
</file>