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365" r:id="rId8"/>
    <p:sldId id="263" r:id="rId9"/>
    <p:sldId id="264" r:id="rId10"/>
    <p:sldId id="265" r:id="rId11"/>
    <p:sldId id="339" r:id="rId12"/>
    <p:sldId id="266" r:id="rId13"/>
    <p:sldId id="267" r:id="rId14"/>
    <p:sldId id="268" r:id="rId15"/>
    <p:sldId id="347" r:id="rId16"/>
    <p:sldId id="269" r:id="rId17"/>
    <p:sldId id="270" r:id="rId18"/>
    <p:sldId id="348" r:id="rId19"/>
    <p:sldId id="292" r:id="rId20"/>
    <p:sldId id="296" r:id="rId21"/>
    <p:sldId id="271" r:id="rId22"/>
    <p:sldId id="293" r:id="rId23"/>
    <p:sldId id="294" r:id="rId24"/>
    <p:sldId id="272" r:id="rId25"/>
    <p:sldId id="273" r:id="rId26"/>
    <p:sldId id="295" r:id="rId27"/>
    <p:sldId id="349" r:id="rId28"/>
    <p:sldId id="274" r:id="rId29"/>
    <p:sldId id="350" r:id="rId30"/>
    <p:sldId id="275" r:id="rId31"/>
    <p:sldId id="276" r:id="rId32"/>
    <p:sldId id="277" r:id="rId33"/>
    <p:sldId id="299" r:id="rId34"/>
    <p:sldId id="297" r:id="rId35"/>
    <p:sldId id="279" r:id="rId36"/>
    <p:sldId id="353" r:id="rId37"/>
    <p:sldId id="280" r:id="rId38"/>
    <p:sldId id="298" r:id="rId39"/>
    <p:sldId id="281" r:id="rId40"/>
    <p:sldId id="282" r:id="rId41"/>
    <p:sldId id="283" r:id="rId42"/>
    <p:sldId id="284" r:id="rId43"/>
    <p:sldId id="285" r:id="rId44"/>
    <p:sldId id="286" r:id="rId45"/>
    <p:sldId id="354" r:id="rId46"/>
    <p:sldId id="287" r:id="rId47"/>
    <p:sldId id="288" r:id="rId48"/>
    <p:sldId id="289" r:id="rId49"/>
    <p:sldId id="290" r:id="rId50"/>
    <p:sldId id="291" r:id="rId51"/>
    <p:sldId id="355" r:id="rId52"/>
    <p:sldId id="300" r:id="rId53"/>
    <p:sldId id="356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58" r:id="rId62"/>
    <p:sldId id="308" r:id="rId63"/>
    <p:sldId id="357" r:id="rId64"/>
    <p:sldId id="309" r:id="rId65"/>
    <p:sldId id="341" r:id="rId66"/>
    <p:sldId id="313" r:id="rId67"/>
    <p:sldId id="314" r:id="rId68"/>
    <p:sldId id="359" r:id="rId69"/>
    <p:sldId id="315" r:id="rId70"/>
    <p:sldId id="360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61" r:id="rId80"/>
    <p:sldId id="324" r:id="rId81"/>
    <p:sldId id="325" r:id="rId82"/>
    <p:sldId id="326" r:id="rId83"/>
    <p:sldId id="327" r:id="rId84"/>
    <p:sldId id="328" r:id="rId85"/>
    <p:sldId id="329" r:id="rId86"/>
    <p:sldId id="340" r:id="rId87"/>
    <p:sldId id="330" r:id="rId88"/>
    <p:sldId id="331" r:id="rId89"/>
    <p:sldId id="332" r:id="rId90"/>
    <p:sldId id="333" r:id="rId91"/>
    <p:sldId id="343" r:id="rId92"/>
    <p:sldId id="345" r:id="rId93"/>
    <p:sldId id="342" r:id="rId94"/>
    <p:sldId id="346" r:id="rId95"/>
    <p:sldId id="334" r:id="rId96"/>
    <p:sldId id="336" r:id="rId97"/>
    <p:sldId id="335" r:id="rId98"/>
    <p:sldId id="364" r:id="rId99"/>
    <p:sldId id="362" r:id="rId100"/>
    <p:sldId id="363" r:id="rId10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108" d="100"/>
          <a:sy n="108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19" y="0"/>
            <a:ext cx="9137981" cy="17465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ÇOCUKLUK </a:t>
            </a:r>
            <a:r>
              <a:rPr lang="tr-TR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ÇAĞI </a:t>
            </a:r>
            <a:r>
              <a:rPr lang="tr-TR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HASTALIKLARI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39752" y="6093296"/>
            <a:ext cx="6705600" cy="685800"/>
          </a:xfrm>
        </p:spPr>
        <p:txBody>
          <a:bodyPr>
            <a:normAutofit fontScale="25000" lnSpcReduction="20000"/>
          </a:bodyPr>
          <a:lstStyle/>
          <a:p>
            <a:r>
              <a:rPr lang="tr-T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ARŞ. GÖR. DR. CUMA ALİ ZOBA</a:t>
            </a:r>
          </a:p>
          <a:p>
            <a:r>
              <a:rPr lang="tr-T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KTÜ Aile Hekimliği Anabilim Dalı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51520" y="61966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06.11.2018</a:t>
            </a:r>
            <a:endParaRPr lang="tr-TR" b="1" dirty="0"/>
          </a:p>
        </p:txBody>
      </p:sp>
      <p:grpSp>
        <p:nvGrpSpPr>
          <p:cNvPr id="6" name="Grup 5"/>
          <p:cNvGrpSpPr/>
          <p:nvPr/>
        </p:nvGrpSpPr>
        <p:grpSpPr>
          <a:xfrm>
            <a:off x="-1488" y="1746558"/>
            <a:ext cx="9145488" cy="4202722"/>
            <a:chOff x="-1488" y="1746558"/>
            <a:chExt cx="9145488" cy="4202722"/>
          </a:xfrm>
        </p:grpSpPr>
        <p:pic>
          <p:nvPicPr>
            <p:cNvPr id="1040" name="Picture 16" descr="C:\Users\cumali\Desktop\kizil-hastaligi-nedi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88" y="1746558"/>
              <a:ext cx="1981200" cy="185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cumali\Desktop\nocanvas_deri-dokuntusu-turleri-hakkinda-bilgi-edini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93" y="1746558"/>
              <a:ext cx="3048000" cy="185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C:\Users\cumali\Desktop\kizil-hastaligi-nedir-belirtileri-nelerdir-1881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293" y="1746558"/>
              <a:ext cx="2381250" cy="185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C:\Users\cumali\Desktop\zonajp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" y="3601616"/>
              <a:ext cx="4189350" cy="234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C:\Users\cumali\Desktop\220px-Hand_foot_and_mouth_disease_on_child_fee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543" y="1746558"/>
              <a:ext cx="1712457" cy="185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cumali\Desktop\06_skarlatina-u-vzroslyh-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073" y="3601616"/>
              <a:ext cx="2245927" cy="234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C:\Users\cumali\Desktop\image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369" y="3601616"/>
              <a:ext cx="2685873" cy="234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92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hastaya 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	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Anamnez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Yakınmaların süresi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başka yakınma olup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olmadığı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Döküntünün özellikleri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6099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cumali\Desktop\thank-you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hastaya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Anamnez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 öyküsü,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Hayvan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maruziyeti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Aşılanma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durumu,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hastalık,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kullanımı.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66099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hastaya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 muayene: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görünüm,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Vücut sıcaklığı,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Döküntünün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Döküntünün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yerleşimi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Lenf bezi büyümesi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olup olmadığı, varsa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yerleşimi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94091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hastaya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Fizik muayene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dirty="0" smtClean="0"/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Ağız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boğaz incelemesi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Gözlerin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görünümü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konjonktivit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Saçlı deri (lezyon olup olmadığı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durumu,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Multiorgan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tutulumu ile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94091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579741"/>
            <a:ext cx="8856984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 =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Rubeola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Measles</a:t>
            </a: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Etken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paramiksoviridae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ailesinden RNA virüsüdür.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Damlacık yolu ile bulaşır.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Sıklıkla kış ve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ilkbahar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aylarında görülür.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İnkübasyon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süresi 10-12 gündür.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Bildirimi zorunlu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hastalıktır.</a:t>
            </a: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Prodrom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dönemde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ateş, kuru öksürük, nezle,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konjonktivit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2-3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günlerinde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koplik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lekeleri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862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628800"/>
            <a:ext cx="38862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9604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8658544" cy="49685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 olan kişiler döküntünün başlamasından 4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 öncesine, döküntünün sona ermesinden ise 4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 sonrasına kadar bulaştırıcı kabul edilmektedir.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döküntülerin ortaya çıkmasından yaklaşık 14 gün sonra sona erer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Prodromal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dönemin sonunda ateşin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40°C’ye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yükselmesiyle beraber döküntüler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514116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Döküntüler, kulakların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arkasından, saç çizgisi boyunca, yanakların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posteriorunda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boynun yanlarında görülmeye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makül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daha sonra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makülopapül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halini alır, yüze, boyuna,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kollara ve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göğüse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yayılır.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24 saatte karın, sırt, alt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ekstremitelere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yayılır ve 2-3 günde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yaygınlaşır.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Yüzden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başlayarak sırayla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38164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8884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11290" r="12830" b="3570"/>
          <a:stretch/>
        </p:blipFill>
        <p:spPr bwMode="auto">
          <a:xfrm>
            <a:off x="4860032" y="1556792"/>
            <a:ext cx="38884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9784" r="12311" b="5725"/>
          <a:stretch/>
        </p:blipFill>
        <p:spPr bwMode="auto">
          <a:xfrm>
            <a:off x="4860032" y="4270276"/>
            <a:ext cx="4032447" cy="24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anısı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gerekli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aboratuvar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riterleri:</a:t>
            </a:r>
          </a:p>
          <a:p>
            <a:pPr marL="0" indent="0" algn="just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Kızamığa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özgü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antikoru saptanması veya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virüs izolasyonu veya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saptanması veya 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arayla alınan serum örneklerinde kızamığa özgü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antikor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titresinde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belirgin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artış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4 kat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66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Planı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997152"/>
          </a:xfrm>
        </p:spPr>
        <p:txBody>
          <a:bodyPr/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Hedefler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 sınıflandırılması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hastaya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üntülü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1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1411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Kızamığın spesifik bir 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tedavisi 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yoktur. 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 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 tedavisidir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Antipiretikler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*,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bakteriyel enfeksiyonlar varsa antibiyotik tedavisi uygulanır. </a:t>
            </a:r>
            <a:endPara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lang="tr-T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malnütrisyonu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vakalarda </a:t>
            </a:r>
            <a:r>
              <a:rPr lang="tr-T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vitamin** 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desteği 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verilmelidir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Parasetamol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40-60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mg/kg/gün, 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dozda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ağızdan </a:t>
            </a:r>
          </a:p>
          <a:p>
            <a:pPr marL="0" indent="0" algn="just">
              <a:buNone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Dünya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Örgütü, eksiklik olan yörelerde A vitamini kullanımı önermektedir. A vitamini, komplikasyon gelişme olasılığı olan ya da komplikasyon gözlenen olgularda, 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yaşın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200.000 IU, 6 ay ile 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yaş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 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100.000 </a:t>
            </a:r>
            <a:r>
              <a:rPr lang="tr-TR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IU,ağızdan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kez verilmelidir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85313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Komplikasyonları: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Diyare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Otitis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Pnömoni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Ensefalit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Subakut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klerozan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panensefalit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Ölüm.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Sevk kriterleri: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Ağır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pnömoni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nsefalit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Larenjit.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Ayırıcı Tanı: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Kızamıkçık, 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hastalık, 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hastalık, </a:t>
            </a:r>
          </a:p>
          <a:p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Enteroviral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hastalıklar, </a:t>
            </a:r>
          </a:p>
          <a:p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Adenovirüs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enfeksiyonları, 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 döküntüleri, 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EBV enfeksiyonları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 ve korunma: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Çocukluk çağında 12. ayda ve ilköğretim 1.sınıfta olmak üzere 2 doz KKK aşısı yapılır.</a:t>
            </a:r>
          </a:p>
          <a:p>
            <a:pPr algn="just"/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 geçiren veya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 kızamık aşısı olan çocuklar ömür boyu bağışıktır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Kızamıkla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 sonrası:</a:t>
            </a:r>
          </a:p>
          <a:p>
            <a:pPr lvl="1"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şısı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olmayan ve aşı için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olmayan çocuklar, temastan sonraki 72 saat içinde aşılanmalıdır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04991" y="1600200"/>
            <a:ext cx="8928992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Rubella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kızamığı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Alman kızamığı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Etken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ogaviridae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ailesinden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RNA virüsüdür.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amlacık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yoluyla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bulaşır.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Sıklıkla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kış ve ilkbahar aylarında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İnkübasyon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 14-21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gündür.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Bildirimi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zorunlu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hastalıktır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bulaştırıcı olduğu dönem döküntüden 5 gün önce ve döküntüden 6 gün sonradır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50691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Çoğu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 hastalığı geçirenlerde ciddi sorunlara neden olmazken, toplum sağlığı için önemi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konjenital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rubella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sendromuna neden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olmasıdır.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postauriküler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suboksipital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posteroservikal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 olabilir.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alt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Theodor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fenomoni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çıkmadan kısa süre önce yumuşak damakta pembe renkli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enantemler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Forchheimer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lekeleri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görülür.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2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12879" r="11230" b="15250"/>
          <a:stretch/>
        </p:blipFill>
        <p:spPr bwMode="auto">
          <a:xfrm>
            <a:off x="528611" y="4293096"/>
            <a:ext cx="36794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webmd.com/dtmcms/live/webmd/consumer_assets/site_images/articles/image_article_collections/mcgraw_hill_skin_atlases/childhood_skin_problems/CASPD_rubella.jpg?resize=646px:*&amp;output-quality=1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6085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4847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yüzde başlayıp, boyun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gövde, kol ve bacaklara yayılır.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Makülopapüler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özelliktedir.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belirtilerden 1-2 gün sonra başlar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 kadar sürer.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Soyulma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hiperpigmentasyon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görülmez.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Genelde kaşıntılıdır. 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020" r="14424" b="15016"/>
          <a:stretch/>
        </p:blipFill>
        <p:spPr bwMode="auto">
          <a:xfrm>
            <a:off x="323528" y="1589088"/>
            <a:ext cx="3728639" cy="51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619071" y="3573016"/>
            <a:ext cx="360040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57" y="1616670"/>
            <a:ext cx="3956956" cy="238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57" y="4159216"/>
            <a:ext cx="3956956" cy="25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Amaç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/>
          <a:lstStyle/>
          <a:p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hastaya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 ve döküntülü hastalıklar hakkında bilgi vermek.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Özgün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tedavisi yoktur. Destek tedavileri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yapılır.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Antipiretik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kullanılabilir.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Korunma: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Çocukluk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çağında 12. ayda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ilköğretim 1.sınıfta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2 doz KKK aşısı yapılır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Parasetamol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40-60 mg/kg/gün, 4 dozda, ağızdan </a:t>
            </a:r>
          </a:p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Komplikayonlar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Eklem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ağrısı,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rtrit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nsefalit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rombositopeni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urpura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evk kriterleri:</a:t>
            </a: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Ensefalit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Trombositopeni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997152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Ayırıcı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ızamık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hastalık,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laç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döküntüleri,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EBV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CMV enfeksiyonları,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Adenovirus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enfeksiyonları.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Enfeksiyozum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86536" cy="5257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nfeksiyozum</a:t>
            </a:r>
            <a:r>
              <a:rPr lang="tr-T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tr-T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Beşinci hastalık</a:t>
            </a:r>
          </a:p>
          <a:p>
            <a:pPr marL="0" indent="0" algn="just">
              <a:buNone/>
            </a:pPr>
            <a:endParaRPr lang="tr-TR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Etken </a:t>
            </a:r>
            <a:r>
              <a:rPr lang="tr-TR" altLang="tr-TR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Parvovirüs</a:t>
            </a:r>
            <a:r>
              <a:rPr lang="tr-TR" alt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B19’dur.</a:t>
            </a:r>
          </a:p>
          <a:p>
            <a:pPr marL="0" indent="0" algn="just">
              <a:buNone/>
            </a:pPr>
            <a:r>
              <a:rPr lang="tr-TR" alt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v-SE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sık 5-15 yaş arası 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 </a:t>
            </a:r>
            <a:r>
              <a:rPr lang="tr-TR" alt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</a:t>
            </a:r>
            <a:endPara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Sıklıkla kış - ilkbahar </a:t>
            </a:r>
            <a:r>
              <a:rPr lang="tr-TR" alt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aylarında</a:t>
            </a:r>
            <a:r>
              <a:rPr lang="tr-TR" alt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</a:t>
            </a:r>
          </a:p>
          <a:p>
            <a:pPr algn="just"/>
            <a:endParaRPr lang="tr-TR" alt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İnkübasyon</a:t>
            </a:r>
            <a:r>
              <a:rPr lang="tr-TR" alt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süresi 4-14 gündür.</a:t>
            </a:r>
          </a:p>
          <a:p>
            <a:pPr algn="just"/>
            <a:endParaRPr lang="tr-TR" alt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Bulaş solunum </a:t>
            </a:r>
            <a:r>
              <a:rPr lang="tr-TR" alt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yoluyla olur.</a:t>
            </a:r>
          </a:p>
          <a:p>
            <a:pPr algn="just"/>
            <a:endParaRPr 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Bulaştırıcılık döküntüden önce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başlayıp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gün sonrasına kadar devam eder.</a:t>
            </a:r>
            <a:endParaRPr lang="tr-TR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85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Enfeksiyozum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5141168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Prodromal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 olmaksızın aniden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yüzde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makulopapüler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tarzda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Evre: Yüzde ‘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tokat yemiş görünümü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denilen kızıla benzeyen tablodur. 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Evre: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Gövdeye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proksimaline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yerleşen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retiküler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‘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dantela tarzı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döküntü olur.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Ekstansör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bölgelerde görülür, el ve ayaklar korunur.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tr-TR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Enfeksiyozum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8800"/>
            <a:ext cx="3886200" cy="244827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331640" y="1628800"/>
            <a:ext cx="2520280" cy="2520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6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96043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195736" y="5085184"/>
            <a:ext cx="1296144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628800"/>
            <a:ext cx="38884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7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Enfeksiyozum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9971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Evre: Sıcak banyo, heyecan, egzersiz ve minör travmalar sonucu oluşan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rekürren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döküntüler,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alevlenme ve azalmalarla, ortalama 11 gün (2-39 gün) sürer. 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kaşıntılıdır, soyulma olmaksızın iyileşir.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/>
          </a:p>
          <a:p>
            <a:pPr marL="0" indent="0" algn="just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Enfeksiyozum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85313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Spesifik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antiviral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ilacı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yoktur.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Tedavisi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semptomatiktir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3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Enfeksiyozum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Komplikasyonları: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Aplastik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kriz,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Kronik kemik iliği yetersizliği,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Hedefler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Cilt lezyonlarını tanımlayabilmek.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hastalıkları sınıflayabilmek.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hastanın öyküsünde ve fizik muayenesinde dikkat edilmesi gereken özellikleri sayabilmek.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 özelliklerini ve seyrini sayabilmek.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 ayırıcı tanısını yapabilmek.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Enfeksiyozum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85313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Sevk kriterleri: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Aplastik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kriz</a:t>
            </a: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Enfeksiyozum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Ayırıcı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Kızamıkçık, </a:t>
            </a:r>
          </a:p>
          <a:p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Enteroviral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enfeksiyonlar, </a:t>
            </a:r>
          </a:p>
          <a:p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hastalığı, </a:t>
            </a:r>
          </a:p>
          <a:p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Ebstein-Barr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enfeksiyonları, </a:t>
            </a:r>
          </a:p>
          <a:p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Otoimm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hastalıklar, 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 döküntüleri.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infantum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infantum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Ekzantema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subitum</a:t>
            </a: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Herpesvirüs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(HHV) tip 6’nın yol açtığı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 hastalığıdır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İnkübasyon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süresi 10 gündür.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Solunum yoluyla bulaşır.</a:t>
            </a:r>
          </a:p>
          <a:p>
            <a:pPr algn="just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Bulaştırıcılık süresi bilinmemektedir.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sık 6 ay- 3 yaş arasında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infantum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97152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Prodromal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dönemi, ani başlayan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40°C’ye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yükselen ateş ve hafif nezle belirtileri oluşturur.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seyrinde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febril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konvülziyon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ishal, öksürük görülebilir.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(Ateş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%6 olguda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konvülziyona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 açar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Ateş çok yüksek olmasına rağmen genel durum son derece iyidir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Ateş 3-4 gün yüksek kalıp kriz şeklinde düşer. 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infantum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93964" y="1600200"/>
            <a:ext cx="8572084" cy="49971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öncesi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periorbital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görülebilir.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düşünce hemen veya bir gün sonra gövdeden başlayıp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ekstremitelere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yayılan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makülopapüler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tarzda lezyonlar ortaya çıkar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1-2 gün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sürer.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Soyulma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hiperpigmentasyon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olmaksızın iyileşir. 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infantum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5330"/>
            <a:ext cx="400392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4003923" cy="247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2" y="1625330"/>
            <a:ext cx="3824734" cy="51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infantum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 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 ile tanı konulur. Gerekli olgularda PCR yöntemi kullanılabilir.</a:t>
            </a:r>
          </a:p>
          <a:p>
            <a:pPr marL="0" indent="0" algn="just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Tedavi: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Özgün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tedavisi yoktur. Destek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tedavileri  yapılır.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Antipiretik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kullanılabilir.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infantum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25144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Komplikasyonları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Ateşli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konvülziyon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Ensefalit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septik menenjit,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otitis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infantum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3200" dirty="0" smtClean="0"/>
              <a:t>	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Ayırıcı Tanı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Kızamıkçık,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Kızıl,</a:t>
            </a:r>
          </a:p>
          <a:p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Enteroviral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enfeksiyonlar,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 döküntüleri.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Suçiçeği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Varisella</a:t>
            </a: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Etken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Herpesvirüs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grubundan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varicella-zoster’dir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 1-6 yaşları arasında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İnkübasyon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 11-21 gündür.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Solunum yoluyla bulaşır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Bulaştırıcılığı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döküntüden 24 saat önce başlar, tüm lezyonlar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kurutlanana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devam eder.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Döküntü</a:t>
            </a:r>
            <a:endParaRPr lang="tr-T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</a:t>
            </a:r>
            <a:r>
              <a:rPr lang="tr-TR" sz="2400" b="1" dirty="0" smtClean="0"/>
              <a:t> =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Egzantem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/>
              <a:t>=</a:t>
            </a:r>
            <a:r>
              <a:rPr lang="tr-TR" sz="3200" b="1" dirty="0"/>
              <a:t>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Rash</a:t>
            </a: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Hastalıkların seyri sırasında deride beliren kırmızı renkli lezyonlardır.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Prodromal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dönemde, ateş, karın ağrısı,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 ağrısı,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alsizlik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iştahsızlık, öksürük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boğaz ağrısı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görülebilir.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Lezyonlar,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gövdeden küçük kırmızı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papüller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başlayıp,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gözyaşı damlası şeklinde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eritematöz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tabanlı veziküllere dönüşür.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Vezikül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içindeki berrak sıvı 8-12 saat sonra bulanıklaşır ve püstül olur,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kurutlanarak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1-3 haftada iyileşir. 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580"/>
            <a:ext cx="45365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35597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9946"/>
            <a:ext cx="3672408" cy="24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2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2514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Lezyonlar 3 gün boyunca çıkmaya devam eder. Her lezyonun yaşı farklıdır. Saçlı deri, ağız mukozası ve gözü tutabilir.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ile birlikte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gün yüksek ateş olur. Bazen döküntü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hemorajik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olabilir,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bakteriyel enfeksiyon gelişmezse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skarsız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iyileşir.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kaşıntılıdır.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Kabuklar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kalkınca geçici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depigmentasyon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bırakır.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0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88843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799"/>
            <a:ext cx="471601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6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Tanı:</a:t>
            </a:r>
          </a:p>
          <a:p>
            <a:pPr algn="just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Klinik,</a:t>
            </a:r>
          </a:p>
          <a:p>
            <a:pPr algn="just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 örneklerden virüs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izolasyonu,</a:t>
            </a:r>
          </a:p>
          <a:p>
            <a:pPr algn="just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Kanda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varisella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antikorunun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saptanması,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Kanda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varisella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antikor 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titresinde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anlamlı artış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olması.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Tedavi: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parasetamol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Kaşıntı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Antihistaminik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760" lvl="1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(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asiklovir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Bağışıklık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 baskılanmış hastalar. </a:t>
            </a:r>
          </a:p>
          <a:p>
            <a:pPr lvl="1"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yaş için düşünülebilir. </a:t>
            </a:r>
          </a:p>
          <a:p>
            <a:pPr lvl="1"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Doğumdan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gün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öncesi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da 2 gün sonrası arasında suçiçeği başlayan annenin bebeğine.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Korunma: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Suçiçeği aşısı: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ayını tamamlamış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çocuklara uygulanır.</a:t>
            </a:r>
          </a:p>
          <a:p>
            <a:pPr lvl="1"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arayla iki kez yapılır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 genelde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 yaş arasında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uygulanır.</a:t>
            </a: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Komplikasyonları: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Lezyonların bakteriyel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nfeksiyonu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Pnömoni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Serebellar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ataksi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Ensefalit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Reye sendromu,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Ölüm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853136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Sevk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kriterleri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İmmün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yetmezlik,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nömoni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nsefalit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800" dirty="0"/>
              <a:t>	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Ayırıcı Tanı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erpes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simplex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enfeksiyonları,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nterovirus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iketsiya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enfeksiyonları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laç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reaksiyonları,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issemine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herpes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zoster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ontakt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öcek ısırığı.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Cilt lezyonlarının tanımı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3948561"/>
              </p:ext>
            </p:extLst>
          </p:nvPr>
        </p:nvGraphicFramePr>
        <p:xfrm>
          <a:off x="179512" y="1700808"/>
          <a:ext cx="8748464" cy="49685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45268"/>
                <a:gridCol w="7203196"/>
              </a:tblGrid>
              <a:tr h="709793">
                <a:tc>
                  <a:txBody>
                    <a:bodyPr/>
                    <a:lstStyle/>
                    <a:p>
                      <a:pPr algn="just"/>
                      <a:r>
                        <a:rPr lang="tr-TR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Makül</a:t>
                      </a:r>
                      <a:endParaRPr lang="tr-TR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deri renginin değiştiği sınırları belli, deriden kabarık veya çökük olmayan, herhangi bir boyutta olan lezyonlar,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algn="just"/>
                      <a:r>
                        <a:rPr lang="tr-TR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Papül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Solid, deriden kabarık, en geniş 0.5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 çapında olan lezyonlar,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Plak</a:t>
                      </a:r>
                    </a:p>
                    <a:p>
                      <a:pPr algn="just"/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Papüllerin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birleşmesi ile oluşan deride daha fazla yer kaplayan deriden kabarık lezyonlar,</a:t>
                      </a: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algn="just"/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Nodül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Papüle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benzeyen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fakat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dermis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subkutan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dokuda daha derin yerleşimli  olan,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papülden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daha 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çok </a:t>
                      </a:r>
                      <a:r>
                        <a:rPr lang="tr-TR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palpe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edilmesi ile ayrılan lezyonlar</a:t>
                      </a:r>
                      <a:r>
                        <a:rPr lang="tr-T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algn="just"/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Püstül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Çeşitli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pürülan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sıvılar içeren deriden kabarık lezyonlar,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algn="just"/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Vezikül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Sınırları belirgin, deriden kabarık, sıvı içeren, en geniş çapı 0.5 cm olan,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intraepidermal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subepidermal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kökenli lezyonlar,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algn="just"/>
                      <a:r>
                        <a:rPr lang="tr-TR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Bül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Vezikül ile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aynı özelliklerde olup, çapı 0.5  cm’den daha büyük olan lezyonlar,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El-ayak-ağız </a:t>
            </a:r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sık  etkenler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koksaki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virüs A 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koksaki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virüs B ve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enterovirüsdür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afif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seyirli bir enfeksiyon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hastalığıdır.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olmasa da sularla bulaştığı kabul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 ve sonbahar aylarında salgınlar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yapar.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prodromal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dönemden sonra yüksek ateş ve oral mukozada aft benzeri döküntüler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olur.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El-ayak-ağız hastalığı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1369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El-ayak-ağız </a:t>
            </a:r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 fontScale="85000" lnSpcReduction="20000"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ve ayakların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dorsal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kısımları ve parmak kenarlarında oval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vezikülöpüstüller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 yerleşim yerinin üçünü de tutmayabilir.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Gövdede döküntü eşlik etmez.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Veziküllerin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hemen hemen hepsi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dönemdedir,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polimorfik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değildir.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Kaşıntısızdır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Skarsız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iyileşir.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El-ayak-ağız hastalığı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8" y="1628800"/>
            <a:ext cx="361907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324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6004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40324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El-ayak-ağız </a:t>
            </a:r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Tanısı klinik bulgularla konulur.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Tedavisi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semptomatiktir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Asiklovir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etkisizdir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El-ayak-ağız </a:t>
            </a:r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Komplikasyonları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Miyokardit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Menenjit,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Ensefalit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45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Kızıl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Scarlet</a:t>
            </a:r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Fever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Scarlatina</a:t>
            </a:r>
            <a:endParaRPr lang="tr-TR" sz="2800" dirty="0"/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Etken grup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beta-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hemolitik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streptokok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ekzotoksinidir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sık 4-8 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arasın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İnkübasyon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süresi 3-7 gündür.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Bulaştırıcılık belirtilerin 24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saat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öncesinden başlar,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hafta sonrasına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 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ürer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(Tedavi alıyorsa 24 saat sonra bulaşıcılık sona erer).</a:t>
            </a:r>
          </a:p>
          <a:p>
            <a:endParaRPr lang="sv-SE" sz="2800" dirty="0"/>
          </a:p>
          <a:p>
            <a:pPr>
              <a:buFont typeface="Wingdings" panose="05000000000000000000" pitchFamily="2" charset="2"/>
              <a:buChar char="q"/>
            </a:pPr>
            <a:endParaRPr lang="tr-TR" alt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Prodromal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dönemde ateş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titreme, boğaz ağrısı, baş ağrısı, bulantı, kusma, karın ağrısı, kas ağrısı,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halsizlik görülebilir.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buguları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izleyen 12-48 saat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içerisinde başlar.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Eksüdatif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tonsilit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 ilk günlerinde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 beyaz bir tabakayla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kaplıdır (beyaz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ilek dili), birkaç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 içinde kırmızı çilek dili haline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98"/>
            <a:ext cx="4355976" cy="2736305"/>
          </a:xfrm>
          <a:prstGeom prst="rect">
            <a:avLst/>
          </a:prstGeom>
        </p:spPr>
      </p:pic>
      <p:pic>
        <p:nvPicPr>
          <p:cNvPr id="11271" name="Picture 7" descr="C:\Users\cumali\Desktop\Ekran Alıntıs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4427984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kÄ±zÄ±l hastalÄ±ÄÄ±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1960"/>
            <a:ext cx="4427984" cy="22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EksÃ¼datif tonsillit ile ilgili gÃ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12165" r="9140" b="15647"/>
          <a:stretch/>
        </p:blipFill>
        <p:spPr bwMode="auto">
          <a:xfrm>
            <a:off x="0" y="4536460"/>
            <a:ext cx="4355976" cy="23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8531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Döküntüler kırmızı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nokta şeklinde ya da küçük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papüler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döküntüler halinde olup, üzerine basıldığında solar.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saatte hızla tüm vücuda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yayılır,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Yüzde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bir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hiperemi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vardır, ağız çevresi ise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soluktur.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 kıvrımlarında döküntüler daha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yoğundur. (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pastia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çizgileri)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bir hafta kadar devam eder, ve bunu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deskuamasyon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Cilt lezyonlarının tanımı</a:t>
            </a:r>
            <a:endParaRPr lang="tr-TR" dirty="0"/>
          </a:p>
        </p:txBody>
      </p:sp>
      <p:pic>
        <p:nvPicPr>
          <p:cNvPr id="2050" name="Picture 2" descr="C:\Users\cumali\Desktop\Papül+Deri+Ren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2" t="30944" r="14699" b="7139"/>
          <a:stretch/>
        </p:blipFill>
        <p:spPr bwMode="auto">
          <a:xfrm>
            <a:off x="2627784" y="1556792"/>
            <a:ext cx="2952328" cy="22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umali\Desktop\null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15449" r="37173" b="48791"/>
          <a:stretch/>
        </p:blipFill>
        <p:spPr bwMode="auto">
          <a:xfrm>
            <a:off x="0" y="1569722"/>
            <a:ext cx="2339752" cy="22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umali\Desktop\null7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t="1639" r="31926" b="78570"/>
          <a:stretch/>
        </p:blipFill>
        <p:spPr bwMode="auto">
          <a:xfrm>
            <a:off x="32004" y="4005064"/>
            <a:ext cx="55481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umali\Desktop\null7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t="22623" r="59587" b="58573"/>
          <a:stretch/>
        </p:blipFill>
        <p:spPr bwMode="auto">
          <a:xfrm>
            <a:off x="5868144" y="3953836"/>
            <a:ext cx="3168351" cy="26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umali\Desktop\null7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43507" r="28358" b="37857"/>
          <a:stretch/>
        </p:blipFill>
        <p:spPr bwMode="auto">
          <a:xfrm>
            <a:off x="5904428" y="1497714"/>
            <a:ext cx="3239571" cy="22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3"/>
          <a:stretch/>
        </p:blipFill>
        <p:spPr bwMode="auto">
          <a:xfrm>
            <a:off x="0" y="1556792"/>
            <a:ext cx="4211960" cy="280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26404" r="6987" b="8184"/>
          <a:stretch/>
        </p:blipFill>
        <p:spPr>
          <a:xfrm>
            <a:off x="4860032" y="4405212"/>
            <a:ext cx="4283968" cy="2452789"/>
          </a:xfrm>
          <a:prstGeom prst="rect">
            <a:avLst/>
          </a:prstGeom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t="25382" b="3305"/>
          <a:stretch/>
        </p:blipFill>
        <p:spPr bwMode="auto">
          <a:xfrm>
            <a:off x="4860032" y="1556792"/>
            <a:ext cx="42839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23292" r="8888" b="18173"/>
          <a:stretch/>
        </p:blipFill>
        <p:spPr bwMode="auto">
          <a:xfrm>
            <a:off x="0" y="4432595"/>
            <a:ext cx="4283968" cy="245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853136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Tanı: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 bulgular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Boğaz kültürü,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Hızlı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antijen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testleri,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streptolizin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titresi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(ASO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Tedavi: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Ateş için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parasetamol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(40-60 mg/kg/</a:t>
            </a:r>
            <a:r>
              <a:rPr lang="de-DE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de-DE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dozda,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oral),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Penisilin-V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50.000-</a:t>
            </a:r>
            <a:r>
              <a:rPr lang="de-DE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100.000 ü/kg/</a:t>
            </a:r>
            <a:r>
              <a:rPr lang="de-DE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de-DE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dozda, oral, 10 gün,</a:t>
            </a:r>
          </a:p>
          <a:p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Benzatin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Penisilin tek doz, IM.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Komplikasyonları:</a:t>
            </a:r>
            <a:endParaRPr lang="tr-TR" sz="2800" dirty="0"/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Sinüzit,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Otitis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Servikal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adenit,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Retrofaringeal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peritonsiller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romatizmal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ateş,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glomerülonefrit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Sevk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kriterleri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Peritonsiller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retrofarengeal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apse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enenjit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eptik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Osteomiyelit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Kızıl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Ayırıcı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ızamıkçık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hastalık,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Ebstein-Barr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enfeksiyonu,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laç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allerjisi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Meningokoksemi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>
            <a:normAutofit lnSpcReduction="10000"/>
          </a:bodyPr>
          <a:lstStyle/>
          <a:p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Etken 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Neisseria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meningitisdir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bir yaş altı çocuklarda görülür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Sıklıkla kış aylarında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Ateşli döküntülü hastalıklar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içerisinde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asla atlamaması gereken hastalıktır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Döküntüsü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peteşiyal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pupurik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döküntülerdir.</a:t>
            </a:r>
            <a:endParaRPr lang="tr-TR" alt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Meningokoksemi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Meningokoksemi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 ateş,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peteşiyal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purpurik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lezyonlar, taşikardi,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hipotansiyon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menenjit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karakterize şiddetli bakteriyel septisemidir. </a:t>
            </a:r>
          </a:p>
          <a:p>
            <a:pPr marL="0" indent="0">
              <a:buNone/>
            </a:pP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Prodromal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dönemi, baş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ağrısı, boğaz ağrısı, öksürük,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bulantı-kusma,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 başlayan yüksek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 oluşturur. </a:t>
            </a:r>
          </a:p>
          <a:p>
            <a:pPr>
              <a:buFont typeface="Wingdings" panose="05000000000000000000" pitchFamily="2" charset="2"/>
              <a:buChar char="q"/>
            </a:pP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Purpurik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döküntüler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sendromu geliştiğinde ortaya çıkar.</a:t>
            </a:r>
          </a:p>
          <a:p>
            <a:pPr marL="0" indent="0">
              <a:buNone/>
            </a:pPr>
            <a:endParaRPr lang="tr-TR" sz="3200" dirty="0" smtClean="0"/>
          </a:p>
          <a:p>
            <a:endParaRPr lang="tr-TR" alt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Meningokoksemi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iki evrede ortaya çıkar:</a:t>
            </a: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Erken evre: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Yaygın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makülopapüler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ürtikeryal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döküntü biçiminde başlayıp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hemorajik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lezyonlara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dönü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ebilir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başlangıçtan itibaren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peteşiyal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olabilir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Geç evre: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fulminans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olur, kötü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göstergesidir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Ateşli bir çocukta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peteşi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purpurik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döküntüler aksi ispat edilinceye kadar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meningokoksemi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kabul edilmelidir.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Meningokoksemi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4121696"/>
            <a:ext cx="42484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Ä°lgili resi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" b="10620"/>
          <a:stretch/>
        </p:blipFill>
        <p:spPr bwMode="auto">
          <a:xfrm>
            <a:off x="0" y="1556793"/>
            <a:ext cx="4572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cumali\Desktop\Ekran Aggglıntıs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4149080"/>
            <a:ext cx="455917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eteÅi purpura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3320"/>
            <a:ext cx="4355976" cy="23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Döküntü çeşitlerine göre hastalıklar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3641953"/>
              </p:ext>
            </p:extLst>
          </p:nvPr>
        </p:nvGraphicFramePr>
        <p:xfrm>
          <a:off x="0" y="1557027"/>
          <a:ext cx="9144000" cy="52961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99792"/>
                <a:gridCol w="6444208"/>
              </a:tblGrid>
              <a:tr h="855940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pPr algn="ctr"/>
                      <a:r>
                        <a:rPr lang="tr-TR" sz="2800" dirty="0" smtClean="0"/>
                        <a:t>Döküntü çeşitleri</a:t>
                      </a:r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pPr algn="ctr"/>
                      <a:r>
                        <a:rPr lang="tr-TR" sz="2800" dirty="0" smtClean="0"/>
                        <a:t>Hastalıklar</a:t>
                      </a:r>
                      <a:endParaRPr lang="tr-TR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3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Makülopapüler</a:t>
                      </a:r>
                      <a:r>
                        <a:rPr kumimoji="0" lang="tr-TR" sz="1800" b="1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döküntüler 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l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Kızamık, kızamıkçık, kızıl,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eritema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enfeksiyosum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ekzentema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subitum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ilaç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allerjisi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enfeksiyöz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mononükleoz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enteroviral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enfeksiyonlar,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adenoviral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enfeksiyonlar,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otoimmün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hastalıklar 	</a:t>
                      </a:r>
                    </a:p>
                    <a:p>
                      <a:pPr algn="just"/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8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Diffüz</a:t>
                      </a:r>
                      <a:r>
                        <a:rPr kumimoji="0" lang="tr-TR" sz="1800" b="1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1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eritematöz</a:t>
                      </a:r>
                      <a:r>
                        <a:rPr kumimoji="0" lang="tr-TR" sz="1800" b="1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döküntü 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l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Kızıl,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steven’s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-Johnson sendromu,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kawasaki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hastalığı,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toksik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şok sendromu, ilaca bağlı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toksik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epidermolizis</a:t>
                      </a:r>
                      <a:endParaRPr kumimoji="0" lang="tr-TR" sz="18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3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Veziküler</a:t>
                      </a:r>
                      <a:r>
                        <a:rPr kumimoji="0" lang="tr-TR" sz="1800" b="1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döküntüler 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l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Suçiçeği,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herpes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virüs enfeksiyonları,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enteroviral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enfeksiyonlar,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steven’s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-Johnson sendromu 	</a:t>
                      </a:r>
                    </a:p>
                    <a:p>
                      <a:pPr algn="just"/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3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Peteşiyal</a:t>
                      </a:r>
                      <a:r>
                        <a:rPr kumimoji="0" lang="tr-TR" sz="1800" b="1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800" b="1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purpurik</a:t>
                      </a:r>
                      <a:r>
                        <a:rPr kumimoji="0" lang="tr-TR" sz="1800" b="1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döküntüler 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l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Meningokoksemi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kırım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kongo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kanamalı ateşi,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riketsiyal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hastalıklar,  </a:t>
                      </a:r>
                      <a:r>
                        <a:rPr kumimoji="0" lang="tr-TR" sz="18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vaskülitler</a:t>
                      </a:r>
                      <a:r>
                        <a:rPr kumimoji="0" lang="tr-TR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Meningokoksemi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Tedavi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dirty="0" smtClean="0"/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saat içinde tedaviye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başlanmayan olguların yaklaşık yarısı kaybedilirken, tedaviye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saatte başlamakla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morbidite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ölçüde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azalır.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yatırılarak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(İV) antibiyotik tedavisine (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seftriakson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sefotaksim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başlanır. 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 süresi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7-10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gün.</a:t>
            </a:r>
          </a:p>
          <a:p>
            <a:pPr lvl="1"/>
            <a:endParaRPr lang="tr-T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Kırım Kongo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anamalı Ateşi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Etken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Bunya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viridae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ailesindendir.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Rastlantısal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kene ısırığı ile bulaşır ve ısırılan vakaların 1/5’inde hastalık gelişmektedir.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Prodromal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semptomlara yüksek ateş,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miyalji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peteşi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purpurik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döküntüler eşlik eder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Ülkemizde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meningokoksemi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ayırıcı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tanısında unutulmamalıdır. </a:t>
            </a: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Kırım Kongo Kanamalı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Tanı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 bulgular.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Laboratuar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Kan, vücut sıvıları ya da doku örneklerinde </a:t>
            </a:r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RNA’nın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gösterilmesi,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Spesifik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pozitifliği,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titresinde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kat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artış.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Kırım Kongo Kanamalı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853136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 tedavi 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Trombosit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TDP</a:t>
            </a:r>
          </a:p>
          <a:p>
            <a:pPr lvl="1"/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Eritrosit </a:t>
            </a:r>
          </a:p>
          <a:p>
            <a:pPr lvl="1"/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kan</a:t>
            </a:r>
          </a:p>
          <a:p>
            <a:pPr lvl="1"/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hidrasyon</a:t>
            </a: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yetmezliğine yönelik destek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 çocukluk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çağının akut bir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vaskülitidir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Etiyolojisi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bilinmemektedir.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sık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ay-5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genellikle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antipiretiklere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antibiyotiklere yanıtsız yüksek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 vardır. Hastalık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edilmezse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ateş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5-30 gün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51411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ateşin 5 günü içinde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polimorf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döküntüler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belirir ve 2 gün içinde yayılır. 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 olarak yaygın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makülopapüler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tarzda deri döküntüsü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gözlenir. </a:t>
            </a:r>
          </a:p>
          <a:p>
            <a:pPr marL="0" indent="0" algn="just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gövdede yerleşimlidir. Ancak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yüze,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ekstremitelere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perineye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yayılabilir. Hiçbir zaman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veziküler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büllöz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tarzda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değildir.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8843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628800"/>
            <a:ext cx="396044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/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kaşıntısızdır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Dudaklar genellikle kırmızı, kuru, soyulmuş ve çatlamıştır.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Orofarinkste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diffüz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çilek dili vardır, fakat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erozyon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ülser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yoktur.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5141168"/>
          </a:xfrm>
        </p:spPr>
        <p:txBody>
          <a:bodyPr>
            <a:noAutofit/>
          </a:bodyPr>
          <a:lstStyle/>
          <a:p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antipiretiklere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yanıt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vermeyen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 5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bulgudan dördünün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olması tanı ölçütüdür:</a:t>
            </a:r>
          </a:p>
          <a:p>
            <a:pPr lvl="1"/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pürülan olmayan 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bulbar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konjonktivit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Ağız bulguları: Kırmızı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çilek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dili, dudaklarda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ödem,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fissür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kanama,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orofarengeal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Polimorf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eritematöz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döküntü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ve ayak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Endurasyon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ödem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periungal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soyulma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taraflı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cm'den büyük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ağrısız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lenfadenopati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genelinde sık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görülen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inflamatuvar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hastalığıdır.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 çocukların %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25’ini etkilemektedir.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 başlangıç yaşı en sık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3.-6.’ncı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aylar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olup hastaların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%45’inde ilk 6 ayda, %60’ında 1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yaştan önce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%85’inde ise 5 yaştan önce klinik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 gözlenmektedir.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 etiyolojisi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3016285"/>
              </p:ext>
            </p:extLst>
          </p:nvPr>
        </p:nvGraphicFramePr>
        <p:xfrm>
          <a:off x="1" y="1700808"/>
          <a:ext cx="9144000" cy="51354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95735"/>
                <a:gridCol w="1368152"/>
                <a:gridCol w="5580113"/>
              </a:tblGrid>
              <a:tr h="1224136">
                <a:tc rowSpan="2">
                  <a:txBody>
                    <a:bodyPr/>
                    <a:lstStyle/>
                    <a:p>
                      <a:pPr algn="just"/>
                      <a:endParaRPr lang="tr-TR" dirty="0" smtClean="0"/>
                    </a:p>
                    <a:p>
                      <a:pPr algn="just"/>
                      <a:endParaRPr lang="tr-TR" dirty="0" smtClean="0"/>
                    </a:p>
                    <a:p>
                      <a:pPr algn="just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Enfeksiyon hastalıkları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tr-TR" dirty="0" smtClean="0"/>
                    </a:p>
                    <a:p>
                      <a:pPr algn="just"/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Viral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Kızamık, kızamıkçık, su çiçeği, ADV, HHV-1, HHV-2, HHV-6, HHV-7,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parvovirus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B-19, EBV, CMV, kırım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kongo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kanamalı ateşi virüsü,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coxsackie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virüsler 	</a:t>
                      </a:r>
                    </a:p>
                    <a:p>
                      <a:pPr algn="just"/>
                      <a:endParaRPr lang="tr-TR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tr-TR" dirty="0" smtClean="0"/>
                    </a:p>
                    <a:p>
                      <a:pPr algn="just"/>
                      <a:r>
                        <a:rPr lang="tr-TR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Bakteriyal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aureus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 grubu </a:t>
                      </a:r>
                      <a:r>
                        <a:rPr kumimoji="0"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β-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hemolitik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streptokok,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neisseria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meningitidis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salmonella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typhi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	</a:t>
                      </a:r>
                    </a:p>
                    <a:p>
                      <a:pPr algn="just"/>
                      <a:endParaRPr lang="tr-TR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4136">
                <a:tc rowSpan="2">
                  <a:txBody>
                    <a:bodyPr/>
                    <a:lstStyle/>
                    <a:p>
                      <a:pPr algn="just"/>
                      <a:endParaRPr lang="tr-TR" dirty="0" smtClean="0"/>
                    </a:p>
                    <a:p>
                      <a:pPr algn="just"/>
                      <a:endParaRPr lang="tr-TR" dirty="0" smtClean="0"/>
                    </a:p>
                    <a:p>
                      <a:pPr algn="just"/>
                      <a:endParaRPr lang="tr-TR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Enfeksiyon dışı hastalıklar</a:t>
                      </a:r>
                    </a:p>
                    <a:p>
                      <a:pPr algn="just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tr-TR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Kollajen</a:t>
                      </a:r>
                      <a:r>
                        <a:rPr lang="tr-TR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doku hastalıkları</a:t>
                      </a:r>
                      <a:endParaRPr lang="tr-TR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Sistemik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lupus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eritematozus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(SLE), sistemik form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juvenil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idiopatik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artrit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makrofaj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aktivasyon sendromu,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dermatomiyozit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kawasaki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hastalığı,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henoch-Schönlein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purpurası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poliarteritis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nodosa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	</a:t>
                      </a:r>
                    </a:p>
                    <a:p>
                      <a:pPr algn="just"/>
                      <a:endParaRPr lang="tr-TR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tr-TR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İlaçlara</a:t>
                      </a:r>
                    </a:p>
                    <a:p>
                      <a:pPr algn="just"/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bağlı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Steven’s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-Johnson sendromu,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toksik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epidermal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nekrolizis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DRESS sendromu,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lökositoklastik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vaskülit</a:t>
                      </a:r>
                      <a:r>
                        <a:rPr kumimoji="0"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	</a:t>
                      </a:r>
                    </a:p>
                    <a:p>
                      <a:pPr algn="just"/>
                      <a:endParaRPr lang="tr-TR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853136"/>
          </a:xfrm>
        </p:spPr>
        <p:txBody>
          <a:bodyPr>
            <a:normAutofit/>
          </a:bodyPr>
          <a:lstStyle/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dermatitli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 %50’den fazlasında astım, yaklaşık %75’inde alerjik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gelişir.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 lezyonları yoğun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kaşıntılı,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kabuklu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eritematöz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papül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karekterizedir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Bebeklik dönemi (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infantil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dönem, 2 yaş altı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Bebeklerde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çocuklarda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yanaklar veya saçlı deri 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ekstansör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yüzlerinde akut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lezyonlarda veziküller görülür, şiddetli olgularda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seröz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eksudalar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krutlar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izlenir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dönemde kaşıntılı,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eritemli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skuamlı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krutlu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lezyonlar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79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pic>
        <p:nvPicPr>
          <p:cNvPr id="5" name="Picture 3" descr="ad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628800"/>
            <a:ext cx="3763888" cy="4968552"/>
          </a:xfrm>
          <a:solidFill>
            <a:schemeClr val="tx1"/>
          </a:solidFill>
        </p:spPr>
      </p:pic>
      <p:sp>
        <p:nvSpPr>
          <p:cNvPr id="7" name="Dikdörtgen 6"/>
          <p:cNvSpPr/>
          <p:nvPr/>
        </p:nvSpPr>
        <p:spPr>
          <a:xfrm>
            <a:off x="2339752" y="5744674"/>
            <a:ext cx="360040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atopy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"/>
          <a:stretch>
            <a:fillRect/>
          </a:stretch>
        </p:blipFill>
        <p:spPr bwMode="auto">
          <a:xfrm>
            <a:off x="4860032" y="1589088"/>
            <a:ext cx="4032447" cy="51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6228184" y="2636912"/>
            <a:ext cx="1440160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2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Çocukluk çağı/okul çağı (2-12 yaş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Fleksural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bölgelerde,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el-ayak bileği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yüzlerinde ve boyunda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subakut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kronik dönem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egzematöz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lezyonlar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eksudasyon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gösteren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likenifiye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plaklar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izlenir.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boynun her iki yanında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dirtyneck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kirli boyun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adı verilen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retiküle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pigmentasyon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görülebilir.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9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pic>
        <p:nvPicPr>
          <p:cNvPr id="6" name="Picture 2" descr="atopy-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1476" b="1724"/>
          <a:stretch>
            <a:fillRect/>
          </a:stretch>
        </p:blipFill>
        <p:spPr bwMode="auto">
          <a:xfrm>
            <a:off x="4932040" y="1556792"/>
            <a:ext cx="3888432" cy="51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igure 5: Dirty neck look in a atopic dermat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982591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</a:pPr>
            <a:r>
              <a:rPr lang="tr-TR" sz="3000" dirty="0"/>
              <a:t>	</a:t>
            </a: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anı:</a:t>
            </a:r>
          </a:p>
          <a:p>
            <a:r>
              <a:rPr lang="tr-TR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 tanısı öykü ve klinik özelliklere dayanarak konmaktadır. </a:t>
            </a:r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Hanifin</a:t>
            </a: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Rajka</a:t>
            </a: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 tanı </a:t>
            </a:r>
            <a:r>
              <a:rPr lang="tr-T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kriterleri: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Kriterler: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Kaşıntı</a:t>
            </a:r>
          </a:p>
          <a:p>
            <a:pPr lvl="1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öyküsü</a:t>
            </a:r>
          </a:p>
          <a:p>
            <a:pPr lvl="1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Tipik morfoloji ve dağılım </a:t>
            </a:r>
          </a:p>
          <a:p>
            <a:pPr lvl="2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İnfantlarda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 tutulumu </a:t>
            </a:r>
          </a:p>
          <a:p>
            <a:pPr lvl="2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Erişkinde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likenifikasyon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 yineleyen dermatit</a:t>
            </a: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Tedavi: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yakınlarının eğitimi,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önlemlerin alınması,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Alerjenlerin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saptanması ve kaçınılması,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Derinin nemlendirilmesi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kaşıntı-kaşıma döngüsünün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kesilmesi,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Topikal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kortikosteroidler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Topikal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alsinörin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inhibitörler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iAntihistaminikler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immünomodulatörler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antimikrobiyaller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fototerapidir.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069160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Ayırıcı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ronik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dermatozlar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ontakt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Kserotik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egzema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iken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simpleks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kronikus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soriazis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Enfeksiyöz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 (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Kandidiyazis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uyuz,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mpetigo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dermatofitozlar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Konjenital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immün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yetmezlikler, </a:t>
            </a:r>
          </a:p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Nutrisyonel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eksiklikler</a:t>
            </a:r>
          </a:p>
        </p:txBody>
      </p:sp>
    </p:spTree>
    <p:extLst>
      <p:ext uri="{BB962C8B-B14F-4D97-AF65-F5344CB8AC3E}">
        <p14:creationId xmlns:p14="http://schemas.microsoft.com/office/powerpoint/2010/main" val="3933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Birinci Basamağa Yönelik Tanı ve Tedavi Rehberleri  (2012)</a:t>
            </a:r>
          </a:p>
          <a:p>
            <a:pPr marL="0" indent="0">
              <a:buNone/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Tuygun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N., Tanır, G. (2005).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Hastaya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Yaklaşım.  Sürekli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Tıp Eğitimi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Dergisi.  14.2  S:26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-30</a:t>
            </a: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Varkal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A., Yıldız, İ., Ünüvar, E.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(2015). Çocuklarda Ateşli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Döküntülü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Hastalıklar.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İstanbul Tıp Fakültesi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Dergisi.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78.1 S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23-32</a:t>
            </a:r>
          </a:p>
          <a:p>
            <a:pPr marL="0" indent="0">
              <a:buNone/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Çocukluk Çağı Döküntülü Hastalıkları </a:t>
            </a:r>
            <a:r>
              <a:rPr lang="nn-NO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Öğr.Üyesi</a:t>
            </a:r>
            <a:r>
              <a:rPr lang="nn-NO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Selda </a:t>
            </a:r>
            <a:r>
              <a:rPr lang="nn-NO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Tekiner</a:t>
            </a: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Atopik Dermatit Tanı ve Tedavi Rehberi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Aydoğan, Ü., Koç, B.,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 (2016).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Aile Hekimliği. Güneş Tıp Kitapevi.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15533</TotalTime>
  <Words>2118</Words>
  <Application>Microsoft Office PowerPoint</Application>
  <PresentationFormat>Ekran Gösterisi (4:3)</PresentationFormat>
  <Paragraphs>699</Paragraphs>
  <Slides>100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100</vt:i4>
      </vt:variant>
    </vt:vector>
  </HeadingPairs>
  <TitlesOfParts>
    <vt:vector size="101" baseType="lpstr">
      <vt:lpstr>Medyan</vt:lpstr>
      <vt:lpstr>ÇOCUKLUK ÇAĞI DÖKÜNTÜLÜ HASTALIKLARI</vt:lpstr>
      <vt:lpstr>Sunum Planı</vt:lpstr>
      <vt:lpstr>Amaç</vt:lpstr>
      <vt:lpstr>Hedefler</vt:lpstr>
      <vt:lpstr>Döküntü</vt:lpstr>
      <vt:lpstr>Cilt lezyonlarının tanımı</vt:lpstr>
      <vt:lpstr>Cilt lezyonlarının tanımı</vt:lpstr>
      <vt:lpstr> Döküntü çeşitlerine göre hastalıklar </vt:lpstr>
      <vt:lpstr>Döküntülü hastalıkların etiyolojisi</vt:lpstr>
      <vt:lpstr>Döküntülü hastaya yaklaşım</vt:lpstr>
      <vt:lpstr>Döküntülü hastaya yaklaşım</vt:lpstr>
      <vt:lpstr>Döküntülü hastaya yaklaşım</vt:lpstr>
      <vt:lpstr>Döküntülü hastaya yaklaşım</vt:lpstr>
      <vt:lpstr>Kızamık</vt:lpstr>
      <vt:lpstr>Kızamık</vt:lpstr>
      <vt:lpstr>Kızamık</vt:lpstr>
      <vt:lpstr>Kızamık</vt:lpstr>
      <vt:lpstr>Kızamık</vt:lpstr>
      <vt:lpstr>Kızamık</vt:lpstr>
      <vt:lpstr>Kızamık</vt:lpstr>
      <vt:lpstr>Kızamık</vt:lpstr>
      <vt:lpstr>Kızamık</vt:lpstr>
      <vt:lpstr>Kızamık</vt:lpstr>
      <vt:lpstr>Kızamık</vt:lpstr>
      <vt:lpstr>Kızamıkçık</vt:lpstr>
      <vt:lpstr>Kızamıkçık</vt:lpstr>
      <vt:lpstr>Kızamıkçık</vt:lpstr>
      <vt:lpstr>Kızamıkçık</vt:lpstr>
      <vt:lpstr>Kızamıkçık</vt:lpstr>
      <vt:lpstr>Kızamıkçık</vt:lpstr>
      <vt:lpstr>Kızamıkçık</vt:lpstr>
      <vt:lpstr>Kızamıkçık</vt:lpstr>
      <vt:lpstr>Kızamıkçık</vt:lpstr>
      <vt:lpstr>Eritema Enfeksiyozum</vt:lpstr>
      <vt:lpstr>Eritema Enfeksiyozum</vt:lpstr>
      <vt:lpstr>Eritema Enfeksiyozum</vt:lpstr>
      <vt:lpstr>Eritema Enfeksiyozum</vt:lpstr>
      <vt:lpstr>Eritema Enfeksiyozum</vt:lpstr>
      <vt:lpstr>Eritema Enfeksiyozum</vt:lpstr>
      <vt:lpstr>Eritema Enfeksiyozum</vt:lpstr>
      <vt:lpstr>Eritema Enfeksiyozum</vt:lpstr>
      <vt:lpstr>Roseola infantum</vt:lpstr>
      <vt:lpstr>Roseola infantum</vt:lpstr>
      <vt:lpstr>Roseola infantum</vt:lpstr>
      <vt:lpstr>Roseola infantum</vt:lpstr>
      <vt:lpstr>Roseola infantum</vt:lpstr>
      <vt:lpstr>Roseola infantum</vt:lpstr>
      <vt:lpstr>Roseola infantum</vt:lpstr>
      <vt:lpstr>Suçiçeği</vt:lpstr>
      <vt:lpstr>Suçiçeği</vt:lpstr>
      <vt:lpstr>Suçiçeği</vt:lpstr>
      <vt:lpstr>Suçiçeği</vt:lpstr>
      <vt:lpstr>Suçiçeği</vt:lpstr>
      <vt:lpstr>Suçiçeği</vt:lpstr>
      <vt:lpstr>Suçiçeği</vt:lpstr>
      <vt:lpstr>Suçiçeği</vt:lpstr>
      <vt:lpstr>Suçiçeği</vt:lpstr>
      <vt:lpstr>Suçiçeği</vt:lpstr>
      <vt:lpstr>Suçiçeği</vt:lpstr>
      <vt:lpstr>El-ayak-ağız hastalığı</vt:lpstr>
      <vt:lpstr>El-ayak-ağız hastalığı</vt:lpstr>
      <vt:lpstr>El-ayak-ağız hastalığı</vt:lpstr>
      <vt:lpstr>El-ayak-ağız hastalığı</vt:lpstr>
      <vt:lpstr>El-ayak-ağız hastalığı</vt:lpstr>
      <vt:lpstr>El-ayak-ağız hastalığı</vt:lpstr>
      <vt:lpstr>Kızıl</vt:lpstr>
      <vt:lpstr>Kızıl</vt:lpstr>
      <vt:lpstr>Kızıl</vt:lpstr>
      <vt:lpstr>Kızıl</vt:lpstr>
      <vt:lpstr>Kızıl</vt:lpstr>
      <vt:lpstr>Kızıl</vt:lpstr>
      <vt:lpstr>Kızıl</vt:lpstr>
      <vt:lpstr>Kızıl</vt:lpstr>
      <vt:lpstr>Kızıl</vt:lpstr>
      <vt:lpstr>Kızıl</vt:lpstr>
      <vt:lpstr>Meningokoksemi</vt:lpstr>
      <vt:lpstr>Meningokoksemi</vt:lpstr>
      <vt:lpstr>Meningokoksemi</vt:lpstr>
      <vt:lpstr>Meningokoksemi</vt:lpstr>
      <vt:lpstr>Meningokoksemi</vt:lpstr>
      <vt:lpstr>Kırım Kongo Kanamalı Ateşi</vt:lpstr>
      <vt:lpstr>Kırım Kongo Kanamalı Ateşi</vt:lpstr>
      <vt:lpstr>Kırım Kongo Kanamalı Ateşi</vt:lpstr>
      <vt:lpstr>Kawasaki Hastalığı</vt:lpstr>
      <vt:lpstr>Kawasaki Hastalığı</vt:lpstr>
      <vt:lpstr>Kawasaki Hastalığı</vt:lpstr>
      <vt:lpstr>Kawasaki Hastalığı</vt:lpstr>
      <vt:lpstr>Kawasaki Hastalığı</vt:lpstr>
      <vt:lpstr>Atopik Dermatit</vt:lpstr>
      <vt:lpstr>Atopik Dermatit</vt:lpstr>
      <vt:lpstr>Atopik Dermatit</vt:lpstr>
      <vt:lpstr>Atopik Dermatit</vt:lpstr>
      <vt:lpstr>Atopik Dermatit</vt:lpstr>
      <vt:lpstr>Atopik Dermatit</vt:lpstr>
      <vt:lpstr>Atopik Dermatit</vt:lpstr>
      <vt:lpstr>Atopik Dermatit</vt:lpstr>
      <vt:lpstr>Atopik Dermatit</vt:lpstr>
      <vt:lpstr>Özet</vt:lpstr>
      <vt:lpstr>Kaynaklar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ÇAĞI DÖKÜNTÜLÜ HASTALIKLARI</dc:title>
  <dc:creator>cumali</dc:creator>
  <cp:lastModifiedBy>Win7</cp:lastModifiedBy>
  <cp:revision>195</cp:revision>
  <dcterms:created xsi:type="dcterms:W3CDTF">2018-10-09T14:49:09Z</dcterms:created>
  <dcterms:modified xsi:type="dcterms:W3CDTF">2018-11-06T08:44:10Z</dcterms:modified>
</cp:coreProperties>
</file>