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66"/>
  </p:notesMasterIdLst>
  <p:sldIdLst>
    <p:sldId id="331" r:id="rId2"/>
    <p:sldId id="333" r:id="rId3"/>
    <p:sldId id="282" r:id="rId4"/>
    <p:sldId id="272" r:id="rId5"/>
    <p:sldId id="257" r:id="rId6"/>
    <p:sldId id="307" r:id="rId7"/>
    <p:sldId id="285" r:id="rId8"/>
    <p:sldId id="384" r:id="rId9"/>
    <p:sldId id="385" r:id="rId10"/>
    <p:sldId id="399" r:id="rId11"/>
    <p:sldId id="400" r:id="rId12"/>
    <p:sldId id="397" r:id="rId13"/>
    <p:sldId id="398" r:id="rId14"/>
    <p:sldId id="297" r:id="rId15"/>
    <p:sldId id="313" r:id="rId16"/>
    <p:sldId id="324" r:id="rId17"/>
    <p:sldId id="334" r:id="rId18"/>
    <p:sldId id="298" r:id="rId19"/>
    <p:sldId id="374" r:id="rId20"/>
    <p:sldId id="375" r:id="rId21"/>
    <p:sldId id="388" r:id="rId22"/>
    <p:sldId id="391" r:id="rId23"/>
    <p:sldId id="287" r:id="rId24"/>
    <p:sldId id="327" r:id="rId25"/>
    <p:sldId id="386" r:id="rId26"/>
    <p:sldId id="387" r:id="rId27"/>
    <p:sldId id="291" r:id="rId28"/>
    <p:sldId id="383" r:id="rId29"/>
    <p:sldId id="293" r:id="rId30"/>
    <p:sldId id="380" r:id="rId31"/>
    <p:sldId id="394" r:id="rId32"/>
    <p:sldId id="396" r:id="rId33"/>
    <p:sldId id="347" r:id="rId34"/>
    <p:sldId id="303" r:id="rId35"/>
    <p:sldId id="408" r:id="rId36"/>
    <p:sldId id="407" r:id="rId37"/>
    <p:sldId id="354" r:id="rId38"/>
    <p:sldId id="406" r:id="rId39"/>
    <p:sldId id="361" r:id="rId40"/>
    <p:sldId id="412" r:id="rId41"/>
    <p:sldId id="409" r:id="rId42"/>
    <p:sldId id="413" r:id="rId43"/>
    <p:sldId id="320" r:id="rId44"/>
    <p:sldId id="364" r:id="rId45"/>
    <p:sldId id="365" r:id="rId46"/>
    <p:sldId id="366" r:id="rId47"/>
    <p:sldId id="266" r:id="rId48"/>
    <p:sldId id="312" r:id="rId49"/>
    <p:sldId id="268" r:id="rId50"/>
    <p:sldId id="269" r:id="rId51"/>
    <p:sldId id="367" r:id="rId52"/>
    <p:sldId id="389" r:id="rId53"/>
    <p:sldId id="322" r:id="rId54"/>
    <p:sldId id="382" r:id="rId55"/>
    <p:sldId id="343" r:id="rId56"/>
    <p:sldId id="345" r:id="rId57"/>
    <p:sldId id="340" r:id="rId58"/>
    <p:sldId id="410" r:id="rId59"/>
    <p:sldId id="351" r:id="rId60"/>
    <p:sldId id="276" r:id="rId61"/>
    <p:sldId id="325" r:id="rId62"/>
    <p:sldId id="277" r:id="rId63"/>
    <p:sldId id="392" r:id="rId64"/>
    <p:sldId id="296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6994" autoAdjust="0"/>
  </p:normalViewPr>
  <p:slideViewPr>
    <p:cSldViewPr snapToGrid="0">
      <p:cViewPr varScale="1">
        <p:scale>
          <a:sx n="80" d="100"/>
          <a:sy n="80" d="100"/>
        </p:scale>
        <p:origin x="-102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96005-6FC3-4C49-827B-E3E880E3311D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9669A-B4C9-49FC-AD07-70FA2A918E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0852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19515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76055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ayt Görüntüsü Yer Tutucusu 1">
            <a:extLst>
              <a:ext uri="{FF2B5EF4-FFF2-40B4-BE49-F238E27FC236}">
                <a16:creationId xmlns="" xmlns:a16="http://schemas.microsoft.com/office/drawing/2014/main" id="{4E5E96A3-DCA3-41C0-A8D2-B07F2DD8A8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 Yer Tutucusu 2">
            <a:extLst>
              <a:ext uri="{FF2B5EF4-FFF2-40B4-BE49-F238E27FC236}">
                <a16:creationId xmlns="" xmlns:a16="http://schemas.microsoft.com/office/drawing/2014/main" id="{A30CDF2E-52FD-4AEF-9B17-DBD40E35A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22532" name="Slayt Numarası Yer Tutucusu 3">
            <a:extLst>
              <a:ext uri="{FF2B5EF4-FFF2-40B4-BE49-F238E27FC236}">
                <a16:creationId xmlns="" xmlns:a16="http://schemas.microsoft.com/office/drawing/2014/main" id="{0E756E6D-6D4C-428F-BD28-7F988BFE5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AF5FFC-2165-49E9-B415-ADDD161778D6}" type="slidenum">
              <a:rPr lang="tr-TR" altLang="tr-TR" smtClean="0">
                <a:latin typeface="Arial" panose="020B0604020202020204" pitchFamily="34" charset="0"/>
              </a:rPr>
              <a:pPr/>
              <a:t>16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42565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="" xmlns:a16="http://schemas.microsoft.com/office/drawing/2014/main" id="{CD0C9424-8C75-4714-8FA0-7B3920C234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4D074C-E8C5-439B-8652-126E7F722FF2}" type="slidenum">
              <a:rPr lang="tr-TR" altLang="tr-TR" smtClean="0">
                <a:latin typeface="Arial" panose="020B0604020202020204" pitchFamily="34" charset="0"/>
              </a:rPr>
              <a:pPr/>
              <a:t>18</a:t>
            </a:fld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="" xmlns:a16="http://schemas.microsoft.com/office/drawing/2014/main" id="{2D5D5D56-A72D-4EAD-BAE8-C7D68F055A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="" xmlns:a16="http://schemas.microsoft.com/office/drawing/2014/main" id="{FC3371AC-8DBA-4544-84F7-98E784EF7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tr-TR" dirty="0"/>
              <a:t>Ancak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2515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İnsülin </a:t>
            </a:r>
            <a:r>
              <a:rPr lang="tr-TR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replasmanı</a:t>
            </a:r>
            <a:r>
              <a:rPr lang="tr-T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1 diyabette vücudun normal bazal-</a:t>
            </a:r>
            <a:r>
              <a:rPr lang="tr-TR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r>
              <a:rPr lang="tr-T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insülin </a:t>
            </a:r>
            <a:r>
              <a:rPr lang="tr-TR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sekresyonunu</a:t>
            </a:r>
            <a:r>
              <a:rPr lang="tr-T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taklit etmek (insülin </a:t>
            </a:r>
            <a:r>
              <a:rPr lang="tr-TR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replasmanı</a:t>
            </a:r>
            <a:r>
              <a:rPr lang="tr-T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üzere tasarlanır. </a:t>
            </a:r>
          </a:p>
          <a:p>
            <a:pPr marL="0" indent="0">
              <a:buNone/>
            </a:pPr>
            <a:r>
              <a:rPr lang="tr-T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Bazal insülin desteği: </a:t>
            </a:r>
            <a:r>
              <a:rPr lang="tr-T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2 diyabette genel olarak bazal insülin desteği ile tedaviye başlanır, zamanla insülin </a:t>
            </a:r>
            <a:r>
              <a:rPr lang="tr-TR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replasmanına</a:t>
            </a:r>
            <a:r>
              <a:rPr lang="tr-T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ihtiyaç duyulabilir.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23374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ayt Görüntüsü Yer Tutucusu 1">
            <a:extLst>
              <a:ext uri="{FF2B5EF4-FFF2-40B4-BE49-F238E27FC236}">
                <a16:creationId xmlns="" xmlns:a16="http://schemas.microsoft.com/office/drawing/2014/main" id="{193B1160-3E38-404E-84E6-6613A80321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 Yer Tutucusu 2">
            <a:extLst>
              <a:ext uri="{FF2B5EF4-FFF2-40B4-BE49-F238E27FC236}">
                <a16:creationId xmlns="" xmlns:a16="http://schemas.microsoft.com/office/drawing/2014/main" id="{DC9134BD-DB02-4765-9495-D61477DE7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tr-TR" dirty="0"/>
              <a:t>Normale yakın </a:t>
            </a:r>
            <a:r>
              <a:rPr lang="tr-TR" dirty="0" err="1"/>
              <a:t>glisemi</a:t>
            </a:r>
            <a:r>
              <a:rPr lang="tr-TR" dirty="0"/>
              <a:t> hedeflerine ulaşmak </a:t>
            </a:r>
          </a:p>
          <a:p>
            <a:r>
              <a:rPr lang="tr-TR" dirty="0"/>
              <a:t>Tedavi sırasında üçüncü şahısların yardımını ve girişimi gerektirecek hipoglisemiye neden olmamak  </a:t>
            </a:r>
          </a:p>
          <a:p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mellitusun</a:t>
            </a:r>
            <a:r>
              <a:rPr lang="tr-TR" dirty="0"/>
              <a:t> kronik komplikasyonlarını azaltmak </a:t>
            </a:r>
          </a:p>
          <a:p>
            <a:r>
              <a:rPr lang="tr-TR" dirty="0"/>
              <a:t>Yaşam kalitesini artırmak ve ömrü uzatmak</a:t>
            </a:r>
            <a:endParaRPr lang="tr-TR" altLang="tr-TR" dirty="0"/>
          </a:p>
        </p:txBody>
      </p:sp>
      <p:sp>
        <p:nvSpPr>
          <p:cNvPr id="29700" name="Slayt Numarası Yer Tutucusu 3">
            <a:extLst>
              <a:ext uri="{FF2B5EF4-FFF2-40B4-BE49-F238E27FC236}">
                <a16:creationId xmlns="" xmlns:a16="http://schemas.microsoft.com/office/drawing/2014/main" id="{CA3E5BA7-1B68-45E9-B9E0-3348796ED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5E21BD-9706-4DC8-85C3-4A726E487CFF}" type="slidenum">
              <a:rPr lang="tr-TR" altLang="tr-TR" smtClean="0">
                <a:latin typeface="Arial" panose="020B0604020202020204" pitchFamily="34" charset="0"/>
              </a:rPr>
              <a:pPr/>
              <a:t>25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48702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NPH insüline göre, günden güne emilim değişkenlikleri daha az olduğu ve pik yapmadıkları için, bazal insülin olarak uzun etkili insülin analogları (</a:t>
            </a:r>
            <a:r>
              <a:rPr lang="tr-TR" dirty="0" err="1"/>
              <a:t>glargin</a:t>
            </a:r>
            <a:r>
              <a:rPr lang="tr-TR" dirty="0"/>
              <a:t> U100 ve </a:t>
            </a:r>
            <a:r>
              <a:rPr lang="tr-TR" dirty="0" err="1"/>
              <a:t>detemir</a:t>
            </a:r>
            <a:r>
              <a:rPr lang="tr-TR" dirty="0"/>
              <a:t>) tercih edilmelidir. </a:t>
            </a:r>
          </a:p>
          <a:p>
            <a:r>
              <a:rPr lang="tr-TR" dirty="0"/>
              <a:t>Benzer şekilde </a:t>
            </a:r>
            <a:r>
              <a:rPr lang="tr-TR" dirty="0" err="1"/>
              <a:t>degludec</a:t>
            </a:r>
            <a:r>
              <a:rPr lang="tr-TR" dirty="0"/>
              <a:t> ve </a:t>
            </a:r>
            <a:r>
              <a:rPr lang="tr-TR" dirty="0" err="1"/>
              <a:t>glargin</a:t>
            </a:r>
            <a:r>
              <a:rPr lang="tr-TR" dirty="0"/>
              <a:t> U300 ile yapılan çalışmalarda diğer analoglara göre </a:t>
            </a:r>
            <a:r>
              <a:rPr lang="tr-TR" dirty="0" err="1"/>
              <a:t>semptomatik</a:t>
            </a:r>
            <a:r>
              <a:rPr lang="tr-TR" dirty="0"/>
              <a:t> ve </a:t>
            </a:r>
            <a:r>
              <a:rPr lang="tr-TR" dirty="0" err="1"/>
              <a:t>noktürnal</a:t>
            </a:r>
            <a:r>
              <a:rPr lang="tr-TR" dirty="0"/>
              <a:t> hipoglisemilerin daha az görüldüğü bildirilmiştir.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48561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Meta-analizler, çoklu doz insülin </a:t>
            </a:r>
            <a:r>
              <a:rPr lang="tr-TR" dirty="0" err="1"/>
              <a:t>injeksiyon</a:t>
            </a:r>
            <a:r>
              <a:rPr lang="tr-TR" dirty="0"/>
              <a:t> tedavisi ile </a:t>
            </a:r>
            <a:r>
              <a:rPr lang="tr-TR" dirty="0" err="1"/>
              <a:t>ciltaltı</a:t>
            </a:r>
            <a:r>
              <a:rPr lang="tr-TR" dirty="0"/>
              <a:t> insülin </a:t>
            </a:r>
            <a:r>
              <a:rPr lang="tr-TR" dirty="0" err="1"/>
              <a:t>infüzyon</a:t>
            </a:r>
            <a:r>
              <a:rPr lang="tr-TR" dirty="0"/>
              <a:t> tedavisi (insülin pompa tedavisi, SCİİ) arasında </a:t>
            </a:r>
            <a:r>
              <a:rPr lang="tr-TR" dirty="0" err="1"/>
              <a:t>glisemik</a:t>
            </a:r>
            <a:r>
              <a:rPr lang="tr-TR" dirty="0"/>
              <a:t> kontrol ve ciddi hipoglisemiler açısından, pompa lehine minimal bir fark olduğunu göstermektedir.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9795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23557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41446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98244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Akarboz</a:t>
            </a:r>
            <a:r>
              <a:rPr lang="tr-TR" dirty="0"/>
              <a:t> ve ülkemizde bulunmayan </a:t>
            </a:r>
            <a:r>
              <a:rPr lang="tr-TR" dirty="0" err="1"/>
              <a:t>pramlintid</a:t>
            </a:r>
            <a:r>
              <a:rPr lang="tr-TR" dirty="0"/>
              <a:t> dışındakilerin tip 1 diyabette ulusal ve uluslararası otoriteler tarafından verilmiş kullanım onayları yoktur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4165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ayt Görüntüsü Yer Tutucusu 1">
            <a:extLst>
              <a:ext uri="{FF2B5EF4-FFF2-40B4-BE49-F238E27FC236}">
                <a16:creationId xmlns="" xmlns:a16="http://schemas.microsoft.com/office/drawing/2014/main" id="{A36EDEBC-A3F9-42C6-98F7-C2488598D0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Not Yer Tutucusu 2">
            <a:extLst>
              <a:ext uri="{FF2B5EF4-FFF2-40B4-BE49-F238E27FC236}">
                <a16:creationId xmlns="" xmlns:a16="http://schemas.microsoft.com/office/drawing/2014/main" id="{D638D207-9868-47B2-82B8-BDAD077D6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 dirty="0"/>
          </a:p>
        </p:txBody>
      </p:sp>
      <p:sp>
        <p:nvSpPr>
          <p:cNvPr id="70660" name="Slayt Numarası Yer Tutucusu 3">
            <a:extLst>
              <a:ext uri="{FF2B5EF4-FFF2-40B4-BE49-F238E27FC236}">
                <a16:creationId xmlns="" xmlns:a16="http://schemas.microsoft.com/office/drawing/2014/main" id="{92FEBDAA-51DF-40C1-8BDD-0E0D0EA74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582F81-6698-40B5-B715-69CC6B59F8EF}" type="slidenum">
              <a:rPr lang="tr-TR" altLang="tr-TR" smtClean="0">
                <a:latin typeface="Arial" panose="020B0604020202020204" pitchFamily="34" charset="0"/>
              </a:rPr>
              <a:pPr/>
              <a:t>37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59940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>
            <a:extLst>
              <a:ext uri="{FF2B5EF4-FFF2-40B4-BE49-F238E27FC236}">
                <a16:creationId xmlns="" xmlns:a16="http://schemas.microsoft.com/office/drawing/2014/main" id="{7B9ED945-B438-4256-B26B-F6C93750B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 Yer Tutucusu 2">
            <a:extLst>
              <a:ext uri="{FF2B5EF4-FFF2-40B4-BE49-F238E27FC236}">
                <a16:creationId xmlns="" xmlns:a16="http://schemas.microsoft.com/office/drawing/2014/main" id="{926A4233-705F-483D-8E64-85A851B52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Glisemik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kontrol hedefleri hastayı hipoglisemi riskine sokmayacak şekilde bireysel olarak belirlenmelidir .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Hastaların büyük çoğunluğu için ideal A1C hedefi benimsenmelidir 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İlk 3 ay sonunda yaşam tarzı değişiklikleri ve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metformine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rağmen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yeterliglisemik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kontrol sağlanamazsa, tedaviye ikinci bir ilaç; 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A1C %7.1-8.5 ise farklı bir gruptan OAD; A1C &gt;%8.5 ise insülin eklenmelidir</a:t>
            </a:r>
          </a:p>
          <a:p>
            <a:endParaRPr lang="tr-TR" altLang="tr-TR" dirty="0"/>
          </a:p>
        </p:txBody>
      </p:sp>
      <p:sp>
        <p:nvSpPr>
          <p:cNvPr id="38916" name="Slayt Numarası Yer Tutucusu 3">
            <a:extLst>
              <a:ext uri="{FF2B5EF4-FFF2-40B4-BE49-F238E27FC236}">
                <a16:creationId xmlns="" xmlns:a16="http://schemas.microsoft.com/office/drawing/2014/main" id="{18B3F626-2F67-4852-B6D4-5B1BED5117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5207E3F-AA80-4A6C-B243-DB8FCCF00554}" type="slidenum">
              <a:rPr lang="tr-TR" altLang="tr-TR" smtClean="0">
                <a:latin typeface="Arial" panose="020B0604020202020204" pitchFamily="34" charset="0"/>
              </a:rPr>
              <a:pPr/>
              <a:t>43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27388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="" xmlns:a16="http://schemas.microsoft.com/office/drawing/2014/main" id="{86B43FA6-3961-47EF-A705-BBE4922BD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A52728-F0F1-4143-9AB2-CD18B613AB97}" type="slidenum">
              <a:rPr lang="tr-TR" altLang="tr-TR" smtClean="0">
                <a:latin typeface="Arial" panose="020B0604020202020204" pitchFamily="34" charset="0"/>
              </a:rPr>
              <a:pPr/>
              <a:t>45</a:t>
            </a:fld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="" xmlns:a16="http://schemas.microsoft.com/office/drawing/2014/main" id="{A23E6095-B4E8-455B-B987-81C2DBBDA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="" xmlns:a16="http://schemas.microsoft.com/office/drawing/2014/main" id="{1C9EE746-F2F8-4287-AE75-C9ED38360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dirty="0"/>
              <a:t>A1C hedefine ulaşılamazsa veya </a:t>
            </a:r>
            <a:r>
              <a:rPr lang="tr-TR" dirty="0" err="1"/>
              <a:t>glisemik</a:t>
            </a:r>
            <a:r>
              <a:rPr lang="tr-TR" dirty="0"/>
              <a:t> hedefler sürdürülemiyorsa kısa sürede (3 ayda) ilaç dozları artırılmalı veya yeni tedavi rejimlerine geçilmelidir. Yaşam tarzı değişikliği ve 2000 mg/gün dozunda </a:t>
            </a:r>
            <a:r>
              <a:rPr lang="tr-TR" dirty="0" err="1"/>
              <a:t>metformin</a:t>
            </a:r>
            <a:r>
              <a:rPr lang="tr-TR" dirty="0"/>
              <a:t> ile 3 ay sonra A1C %7-7.5 ise yaşam tarzı yeniden gözden geçirilmeli, A1C &gt;%7.5 ise veya bireysel </a:t>
            </a:r>
            <a:r>
              <a:rPr lang="tr-TR" dirty="0" err="1"/>
              <a:t>glisemik</a:t>
            </a:r>
            <a:r>
              <a:rPr lang="tr-TR" dirty="0"/>
              <a:t> hedeflere ulaşılamazsa tedaviye ikinci bir ilaç eklenmelidir.</a:t>
            </a:r>
            <a:endParaRPr lang="tr-TR" altLang="tr-T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ayt Görüntüsü Yer Tutucusu 1">
            <a:extLst>
              <a:ext uri="{FF2B5EF4-FFF2-40B4-BE49-F238E27FC236}">
                <a16:creationId xmlns="" xmlns:a16="http://schemas.microsoft.com/office/drawing/2014/main" id="{3CD7BD3B-ABFA-4C14-903E-65DDAEF1F7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 Yer Tutucusu 2">
            <a:extLst>
              <a:ext uri="{FF2B5EF4-FFF2-40B4-BE49-F238E27FC236}">
                <a16:creationId xmlns="" xmlns:a16="http://schemas.microsoft.com/office/drawing/2014/main" id="{B1B8C8A0-DF6E-478A-9825-FEC84257D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tr-TR" altLang="tr-TR" dirty="0"/>
              <a:t>.</a:t>
            </a:r>
          </a:p>
        </p:txBody>
      </p:sp>
      <p:sp>
        <p:nvSpPr>
          <p:cNvPr id="44036" name="Slayt Numarası Yer Tutucusu 3">
            <a:extLst>
              <a:ext uri="{FF2B5EF4-FFF2-40B4-BE49-F238E27FC236}">
                <a16:creationId xmlns="" xmlns:a16="http://schemas.microsoft.com/office/drawing/2014/main" id="{5186A091-A6AC-496C-9C7B-60194218A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2F01B2-06DB-44C4-97B6-D40B649B70CC}" type="slidenum">
              <a:rPr lang="tr-TR" altLang="tr-TR" smtClean="0">
                <a:latin typeface="Arial" panose="020B0604020202020204" pitchFamily="34" charset="0"/>
              </a:rPr>
              <a:pPr/>
              <a:t>46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insülin ile birlikte ikili veya insülinsiz üçlü anti-diyabetik ilaç kombinasyon tedavilerine rağmen 3 ay sonra A1C &gt;%8.5 (69 </a:t>
            </a:r>
            <a:r>
              <a:rPr lang="tr-TR" dirty="0" err="1"/>
              <a:t>mmol</a:t>
            </a:r>
            <a:r>
              <a:rPr lang="tr-TR" dirty="0"/>
              <a:t>/</a:t>
            </a:r>
            <a:r>
              <a:rPr lang="tr-TR" dirty="0" err="1"/>
              <a:t>mol</a:t>
            </a:r>
            <a:r>
              <a:rPr lang="tr-TR" dirty="0"/>
              <a:t>) ise veya hastaya özgü </a:t>
            </a:r>
            <a:r>
              <a:rPr lang="tr-TR" dirty="0" err="1"/>
              <a:t>glisemik</a:t>
            </a:r>
            <a:r>
              <a:rPr lang="tr-TR" dirty="0"/>
              <a:t> hedeflere ulaşılamazsa ya da sürdürülemez ise, yoğun insülin tedavisine geçilmelidir. ¥ </a:t>
            </a:r>
            <a:r>
              <a:rPr lang="tr-TR" dirty="0" err="1"/>
              <a:t>İntensif</a:t>
            </a:r>
            <a:r>
              <a:rPr lang="tr-TR" dirty="0"/>
              <a:t> (yoğun) insülin tedavisi, bazal-</a:t>
            </a:r>
            <a:r>
              <a:rPr lang="tr-TR" dirty="0" err="1"/>
              <a:t>bolus</a:t>
            </a:r>
            <a:r>
              <a:rPr lang="tr-TR" dirty="0"/>
              <a:t> (kademeli veya çoklu doz) insülin tedavisi şeklinde düzenlenmelidir.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682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Tip 1 diyabette insülin </a:t>
            </a:r>
            <a:r>
              <a:rPr lang="tr-TR" dirty="0" err="1"/>
              <a:t>replasman</a:t>
            </a:r>
            <a:r>
              <a:rPr lang="tr-TR" dirty="0"/>
              <a:t> tedavisi olarak kullanılan insülin,</a:t>
            </a:r>
            <a:endParaRPr lang="en-US" dirty="0"/>
          </a:p>
          <a:p>
            <a:r>
              <a:rPr lang="en-US" dirty="0"/>
              <a:t>T</a:t>
            </a:r>
            <a:r>
              <a:rPr lang="tr-TR" dirty="0"/>
              <a:t>ip 2 diyabette ise </a:t>
            </a:r>
            <a:r>
              <a:rPr lang="tr-TR" b="1" dirty="0"/>
              <a:t>bozulmuş insülin </a:t>
            </a:r>
            <a:r>
              <a:rPr lang="tr-TR" b="1" dirty="0" err="1"/>
              <a:t>sekresyonunun</a:t>
            </a:r>
            <a:r>
              <a:rPr lang="tr-TR" b="1" dirty="0"/>
              <a:t> düzeltilmesi</a:t>
            </a:r>
            <a:r>
              <a:rPr lang="tr-TR" dirty="0"/>
              <a:t>, </a:t>
            </a:r>
            <a:r>
              <a:rPr lang="tr-TR" b="1" dirty="0" err="1"/>
              <a:t>glukotoksisitenin</a:t>
            </a:r>
            <a:r>
              <a:rPr lang="tr-TR" b="1" dirty="0"/>
              <a:t> ortadan kaldırılması </a:t>
            </a:r>
            <a:r>
              <a:rPr lang="tr-TR" dirty="0"/>
              <a:t>ve </a:t>
            </a:r>
            <a:r>
              <a:rPr lang="tr-TR" b="1" dirty="0"/>
              <a:t>optimal </a:t>
            </a:r>
            <a:r>
              <a:rPr lang="tr-TR" b="1" dirty="0" err="1"/>
              <a:t>glukoz</a:t>
            </a:r>
            <a:r>
              <a:rPr lang="tr-TR" b="1" dirty="0"/>
              <a:t> kontrolü sağlanması </a:t>
            </a:r>
            <a:r>
              <a:rPr lang="tr-TR" dirty="0"/>
              <a:t>için gereklidir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418690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Günümüzde çok sayıda insülin-dışı anti-</a:t>
            </a:r>
            <a:r>
              <a:rPr lang="tr-TR" dirty="0" err="1"/>
              <a:t>hiperglisemik</a:t>
            </a:r>
            <a:r>
              <a:rPr lang="tr-TR" dirty="0"/>
              <a:t> ilaç mevcut olmakla birlikte, en fazla üç çeşit anti-</a:t>
            </a:r>
            <a:r>
              <a:rPr lang="tr-TR" dirty="0" err="1"/>
              <a:t>hiperglisemik</a:t>
            </a:r>
            <a:r>
              <a:rPr lang="tr-TR" dirty="0"/>
              <a:t> ilacın kombine olarak kullanılması önerilmektedir. En fazla üç anti-</a:t>
            </a:r>
            <a:r>
              <a:rPr lang="tr-TR" dirty="0" err="1"/>
              <a:t>hiperglisemik</a:t>
            </a:r>
            <a:r>
              <a:rPr lang="tr-TR" dirty="0"/>
              <a:t> ilaç kullanılmasına rağmen </a:t>
            </a:r>
            <a:r>
              <a:rPr lang="tr-TR" dirty="0" err="1"/>
              <a:t>glisemik</a:t>
            </a:r>
            <a:r>
              <a:rPr lang="tr-TR" dirty="0"/>
              <a:t> kontrol sağlanamayan hastalarda insülin tedavisi geciktirilmemelidir.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51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58883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="" xmlns:a16="http://schemas.microsoft.com/office/drawing/2014/main" id="{98CF8346-F871-4BBF-B95D-64D17237C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DEDFB9-6BB1-416E-8739-82ECE97E674C}" type="slidenum">
              <a:rPr lang="tr-TR" altLang="tr-TR" smtClean="0">
                <a:latin typeface="Arial" panose="020B0604020202020204" pitchFamily="34" charset="0"/>
              </a:rPr>
              <a:pPr/>
              <a:t>53</a:t>
            </a:fld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="" xmlns:a16="http://schemas.microsoft.com/office/drawing/2014/main" id="{01CF0C7D-37DA-43D7-B15F-8AB74A214C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="" xmlns:a16="http://schemas.microsoft.com/office/drawing/2014/main" id="{CAB014E4-D7CF-40B5-968C-DACBB829B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54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598815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ayt Görüntüsü Yer Tutucusu 1">
            <a:extLst>
              <a:ext uri="{FF2B5EF4-FFF2-40B4-BE49-F238E27FC236}">
                <a16:creationId xmlns="" xmlns:a16="http://schemas.microsoft.com/office/drawing/2014/main" id="{D4631270-8765-4A48-A3DF-653C4C7784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 Yer Tutucusu 2">
            <a:extLst>
              <a:ext uri="{FF2B5EF4-FFF2-40B4-BE49-F238E27FC236}">
                <a16:creationId xmlns="" xmlns:a16="http://schemas.microsoft.com/office/drawing/2014/main" id="{E5D9B811-E10B-4898-8911-8D9064EA1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/>
          </a:p>
        </p:txBody>
      </p:sp>
      <p:sp>
        <p:nvSpPr>
          <p:cNvPr id="56324" name="Slayt Numarası Yer Tutucusu 3">
            <a:extLst>
              <a:ext uri="{FF2B5EF4-FFF2-40B4-BE49-F238E27FC236}">
                <a16:creationId xmlns="" xmlns:a16="http://schemas.microsoft.com/office/drawing/2014/main" id="{85E62700-5D04-479F-B2E6-E8D49F4B48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599E43-D8AC-43EB-AAB0-8BA7B8DD40FA}" type="slidenum">
              <a:rPr lang="tr-TR" altLang="tr-TR" smtClean="0">
                <a:latin typeface="Arial" panose="020B0604020202020204" pitchFamily="34" charset="0"/>
              </a:rPr>
              <a:pPr/>
              <a:t>60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ayt Görüntüsü Yer Tutucusu 1">
            <a:extLst>
              <a:ext uri="{FF2B5EF4-FFF2-40B4-BE49-F238E27FC236}">
                <a16:creationId xmlns="" xmlns:a16="http://schemas.microsoft.com/office/drawing/2014/main" id="{BA0DD426-B3B3-40DF-8915-AF72C098D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 Yer Tutucusu 2">
            <a:extLst>
              <a:ext uri="{FF2B5EF4-FFF2-40B4-BE49-F238E27FC236}">
                <a16:creationId xmlns="" xmlns:a16="http://schemas.microsoft.com/office/drawing/2014/main" id="{81E2589F-FA39-499A-B11D-F1209F0B9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b="1" dirty="0" err="1">
                <a:latin typeface="Times New Roman" panose="02020603050405020304" pitchFamily="18" charset="0"/>
              </a:rPr>
              <a:t>Lipoatrofi</a:t>
            </a:r>
            <a:r>
              <a:rPr lang="tr-TR" altLang="tr-TR" dirty="0">
                <a:latin typeface="Times New Roman" panose="02020603050405020304" pitchFamily="18" charset="0"/>
              </a:rPr>
              <a:t>: Nadir görülen immünolojik bir olaydır.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b="1" dirty="0" err="1">
                <a:latin typeface="Times New Roman" panose="02020603050405020304" pitchFamily="18" charset="0"/>
              </a:rPr>
              <a:t>Lipohipertrofi</a:t>
            </a:r>
            <a:r>
              <a:rPr lang="tr-TR" altLang="tr-TR" b="1" dirty="0">
                <a:latin typeface="Times New Roman" panose="02020603050405020304" pitchFamily="18" charset="0"/>
              </a:rPr>
              <a:t>:</a:t>
            </a:r>
            <a:r>
              <a:rPr lang="tr-TR" altLang="tr-TR" dirty="0">
                <a:latin typeface="Times New Roman" panose="02020603050405020304" pitchFamily="18" charset="0"/>
              </a:rPr>
              <a:t> Sürekli aynı bölgeye </a:t>
            </a:r>
            <a:r>
              <a:rPr lang="tr-TR" altLang="tr-TR" dirty="0" err="1">
                <a:latin typeface="Times New Roman" panose="02020603050405020304" pitchFamily="18" charset="0"/>
              </a:rPr>
              <a:t>injeksiyon</a:t>
            </a:r>
            <a:r>
              <a:rPr lang="tr-TR" altLang="tr-TR" dirty="0">
                <a:latin typeface="Times New Roman" panose="02020603050405020304" pitchFamily="18" charset="0"/>
              </a:rPr>
              <a:t> yapılması sonucu görülebilir, </a:t>
            </a:r>
            <a:r>
              <a:rPr lang="tr-TR" altLang="tr-TR" dirty="0" err="1">
                <a:latin typeface="Times New Roman" panose="02020603050405020304" pitchFamily="18" charset="0"/>
              </a:rPr>
              <a:t>injeksiyon</a:t>
            </a:r>
            <a:r>
              <a:rPr lang="tr-TR" altLang="tr-TR" dirty="0">
                <a:latin typeface="Times New Roman" panose="02020603050405020304" pitchFamily="18" charset="0"/>
              </a:rPr>
              <a:t> bölgesini değiştirmekle tedavi edilir</a:t>
            </a:r>
          </a:p>
        </p:txBody>
      </p:sp>
      <p:sp>
        <p:nvSpPr>
          <p:cNvPr id="58372" name="Slayt Numarası Yer Tutucusu 3">
            <a:extLst>
              <a:ext uri="{FF2B5EF4-FFF2-40B4-BE49-F238E27FC236}">
                <a16:creationId xmlns="" xmlns:a16="http://schemas.microsoft.com/office/drawing/2014/main" id="{A3648283-0082-4711-8919-5EA9374CE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D43C59-8C6B-4F17-9DDD-7389E35BC993}" type="slidenum">
              <a:rPr lang="tr-TR" altLang="tr-TR" smtClean="0">
                <a:latin typeface="Arial" panose="020B0604020202020204" pitchFamily="34" charset="0"/>
              </a:rPr>
              <a:pPr/>
              <a:t>61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="" xmlns:a16="http://schemas.microsoft.com/office/drawing/2014/main" id="{200AA69D-2921-4664-8D8D-F63940C116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131ADA-9357-4D88-B51A-FC98E02D3CA1}" type="slidenum">
              <a:rPr lang="tr-TR" altLang="tr-TR" smtClean="0">
                <a:latin typeface="Arial" panose="020B0604020202020204" pitchFamily="34" charset="0"/>
              </a:rPr>
              <a:pPr/>
              <a:t>62</a:t>
            </a:fld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="" xmlns:a16="http://schemas.microsoft.com/office/drawing/2014/main" id="{D12FB394-E197-4A8A-A4D0-118D43369B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="" xmlns:a16="http://schemas.microsoft.com/office/drawing/2014/main" id="{D60E63D1-E61B-440E-974E-033AE4D86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İmmunojenisite: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Günümüzde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insan insülinleri ve analog insülin kullanımı ile insülin antikorları gelişimi,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lipoatrofi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alerji gibi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immunojenisite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sorunları artık nadiren </a:t>
            </a:r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Lipohipertrofi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Sürekli aynı bölgeye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injeksiyon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yapılması sonucu görülebilir,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injeksiyon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bölgesini değiştirmekle tedavi edilir. </a:t>
            </a:r>
          </a:p>
          <a:p>
            <a:pPr eaLnBrk="1" hangingPunct="1"/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Hiperinsülinemi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</a:t>
            </a:r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ateroskleroz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kanser riski: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Deneysel çalışmalar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hiperinsülinemi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ateroskleroz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ilişkisine işaret etse de bu konudaki klinik kanıtlar yeterli değildir. </a:t>
            </a:r>
            <a:endParaRPr lang="tr-TR" alt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tr-TR" alt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Aspart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Novorapıd</a:t>
            </a:r>
            <a:endParaRPr lang="tr-TR" dirty="0">
              <a:sym typeface="Wingdings" panose="05000000000000000000" pitchFamily="2" charset="2"/>
            </a:endParaRPr>
          </a:p>
          <a:p>
            <a:r>
              <a:rPr lang="tr-TR" dirty="0" err="1">
                <a:sym typeface="Wingdings" panose="05000000000000000000" pitchFamily="2" charset="2"/>
              </a:rPr>
              <a:t>Glulısın</a:t>
            </a:r>
            <a:r>
              <a:rPr lang="tr-TR" dirty="0">
                <a:sym typeface="Wingdings" panose="05000000000000000000" pitchFamily="2" charset="2"/>
              </a:rPr>
              <a:t>  </a:t>
            </a:r>
            <a:r>
              <a:rPr lang="tr-TR" dirty="0" err="1">
                <a:sym typeface="Wingdings" panose="05000000000000000000" pitchFamily="2" charset="2"/>
              </a:rPr>
              <a:t>Apidra</a:t>
            </a:r>
            <a:endParaRPr lang="tr-TR" dirty="0">
              <a:sym typeface="Wingdings" panose="05000000000000000000" pitchFamily="2" charset="2"/>
            </a:endParaRPr>
          </a:p>
          <a:p>
            <a:r>
              <a:rPr lang="tr-TR" dirty="0" err="1">
                <a:sym typeface="Wingdings" panose="05000000000000000000" pitchFamily="2" charset="2"/>
              </a:rPr>
              <a:t>Lispro</a:t>
            </a:r>
            <a:r>
              <a:rPr lang="tr-TR" dirty="0">
                <a:sym typeface="Wingdings" panose="05000000000000000000" pitchFamily="2" charset="2"/>
              </a:rPr>
              <a:t>  </a:t>
            </a:r>
            <a:r>
              <a:rPr lang="tr-TR" dirty="0" err="1">
                <a:sym typeface="Wingdings" panose="05000000000000000000" pitchFamily="2" charset="2"/>
              </a:rPr>
              <a:t>Humalog</a:t>
            </a:r>
            <a:endParaRPr lang="tr-TR" dirty="0">
              <a:sym typeface="Wingdings" panose="05000000000000000000" pitchFamily="2" charset="2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98854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4124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88146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97008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85123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9669A-B4C9-49FC-AD07-70FA2A918ED6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9684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573-F75F-4E75-925A-C251B15E6251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8AC31D-833B-4168-A853-3913EAC664A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680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573-F75F-4E75-925A-C251B15E6251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8AC31D-833B-4168-A853-3913EAC664A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8502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573-F75F-4E75-925A-C251B15E6251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8AC31D-833B-4168-A853-3913EAC664A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7906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573-F75F-4E75-925A-C251B15E6251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8AC31D-833B-4168-A853-3913EAC664A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72539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573-F75F-4E75-925A-C251B15E6251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8AC31D-833B-4168-A853-3913EAC664A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35482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573-F75F-4E75-925A-C251B15E6251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8AC31D-833B-4168-A853-3913EAC664A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6533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573-F75F-4E75-925A-C251B15E6251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C31D-833B-4168-A853-3913EAC664A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58558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573-F75F-4E75-925A-C251B15E6251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C31D-833B-4168-A853-3913EAC664A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6946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573-F75F-4E75-925A-C251B15E6251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C31D-833B-4168-A853-3913EAC664A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0876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573-F75F-4E75-925A-C251B15E6251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8AC31D-833B-4168-A853-3913EAC664A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7399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573-F75F-4E75-925A-C251B15E6251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8AC31D-833B-4168-A853-3913EAC664A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1798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573-F75F-4E75-925A-C251B15E6251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8AC31D-833B-4168-A853-3913EAC664A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5303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573-F75F-4E75-925A-C251B15E6251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C31D-833B-4168-A853-3913EAC664A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8879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573-F75F-4E75-925A-C251B15E6251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C31D-833B-4168-A853-3913EAC664A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5789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573-F75F-4E75-925A-C251B15E6251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C31D-833B-4168-A853-3913EAC664A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4223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573-F75F-4E75-925A-C251B15E6251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8AC31D-833B-4168-A853-3913EAC664A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049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60573-F75F-4E75-925A-C251B15E6251}" type="datetimeFigureOut">
              <a:rPr lang="tr-TR" smtClean="0"/>
              <a:pPr/>
              <a:t>12.03.2019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8AC31D-833B-4168-A853-3913EAC664A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4743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Unvan 1">
            <a:extLst>
              <a:ext uri="{FF2B5EF4-FFF2-40B4-BE49-F238E27FC236}">
                <a16:creationId xmlns="" xmlns:a16="http://schemas.microsoft.com/office/drawing/2014/main" id="{356D3590-E67F-455F-8CDA-D37A15BF6B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14430" y="1218108"/>
            <a:ext cx="7772400" cy="932778"/>
          </a:xfrm>
        </p:spPr>
        <p:txBody>
          <a:bodyPr/>
          <a:lstStyle/>
          <a:p>
            <a:r>
              <a:rPr lang="en-US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İNSÜLİN TEDAVİSİ</a:t>
            </a:r>
          </a:p>
        </p:txBody>
      </p:sp>
      <p:sp>
        <p:nvSpPr>
          <p:cNvPr id="2051" name="Alt Başlık 2">
            <a:extLst>
              <a:ext uri="{FF2B5EF4-FFF2-40B4-BE49-F238E27FC236}">
                <a16:creationId xmlns="" xmlns:a16="http://schemas.microsoft.com/office/drawing/2014/main" id="{71D5EF80-3F13-44CC-A80D-C848D8BC831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14430" y="3651258"/>
            <a:ext cx="8915399" cy="2006219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  <a:spcAft>
                <a:spcPts val="1200"/>
              </a:spcAft>
            </a:pPr>
            <a:r>
              <a:rPr lang="tr-TR" altLang="tr-T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ARŞ. GÖR. DR. HATİCE KUTLU</a:t>
            </a:r>
          </a:p>
          <a:p>
            <a:pPr lvl="1" algn="just">
              <a:lnSpc>
                <a:spcPct val="80000"/>
              </a:lnSpc>
              <a:spcAft>
                <a:spcPts val="1200"/>
              </a:spcAft>
            </a:pPr>
            <a:r>
              <a:rPr lang="tr-TR" altLang="tr-T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KTÜ TIP FAKÜLTESİ AİLE HEKİMLİĞİ ANABİLİM DALI</a:t>
            </a:r>
          </a:p>
          <a:p>
            <a:pPr lvl="1" algn="just">
              <a:lnSpc>
                <a:spcPct val="80000"/>
              </a:lnSpc>
              <a:spcAft>
                <a:spcPts val="1200"/>
              </a:spcAft>
            </a:pPr>
            <a:r>
              <a:rPr lang="tr-TR" altLang="tr-T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12.03.2019</a:t>
            </a:r>
          </a:p>
          <a:p>
            <a:pPr lvl="1" algn="just">
              <a:lnSpc>
                <a:spcPct val="80000"/>
              </a:lnSpc>
            </a:pPr>
            <a:endParaRPr lang="tr-TR" altLang="tr-TR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756B565-AA0F-4A30-ADF7-1EEAEA795B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1" t="42047" r="52548" b="27169"/>
          <a:stretch/>
        </p:blipFill>
        <p:spPr>
          <a:xfrm>
            <a:off x="1441518" y="773723"/>
            <a:ext cx="5337368" cy="30069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6AF102B3-A437-4BA0-8AAF-959B3BEB56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05" t="32812" r="54856" b="19472"/>
          <a:stretch/>
        </p:blipFill>
        <p:spPr>
          <a:xfrm>
            <a:off x="7585410" y="1627179"/>
            <a:ext cx="3686015" cy="430702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6D2AF676-6590-4A78-9E00-AA8C96E0AA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337" t="45384" r="56731" b="30502"/>
          <a:stretch/>
        </p:blipFill>
        <p:spPr>
          <a:xfrm>
            <a:off x="2227479" y="4178863"/>
            <a:ext cx="4066436" cy="24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708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E5FEC76C-1D81-4D58-91AE-22A2690A1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59" t="38456" r="37981" b="47691"/>
          <a:stretch/>
        </p:blipFill>
        <p:spPr>
          <a:xfrm>
            <a:off x="1040421" y="562708"/>
            <a:ext cx="10111157" cy="17057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791A291F-6845-4541-9E0E-3D290AF3B9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54" t="35634" r="59327" b="19985"/>
          <a:stretch/>
        </p:blipFill>
        <p:spPr>
          <a:xfrm>
            <a:off x="1828800" y="2705441"/>
            <a:ext cx="3130062" cy="392254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BF8FBFC5-F712-4DBE-B702-8AEBEB5986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83" t="43074" r="61923" b="28964"/>
          <a:stretch/>
        </p:blipFill>
        <p:spPr>
          <a:xfrm>
            <a:off x="6981092" y="2551185"/>
            <a:ext cx="3130062" cy="4076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451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D5D91B35-AC45-4196-804F-955F8CA21F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27" t="46409" r="47932" b="22037"/>
          <a:stretch/>
        </p:blipFill>
        <p:spPr>
          <a:xfrm>
            <a:off x="2867892" y="4281854"/>
            <a:ext cx="8466417" cy="216290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63A586CF-E77F-4533-B625-A93E1C7852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9" t="50000" r="45337" b="37430"/>
          <a:stretch/>
        </p:blipFill>
        <p:spPr>
          <a:xfrm>
            <a:off x="2867892" y="2826727"/>
            <a:ext cx="9183432" cy="120454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F7B86508-47C1-410D-A7F8-D1FBA77A2B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85" t="47665" r="45913" b="28733"/>
          <a:stretch/>
        </p:blipFill>
        <p:spPr>
          <a:xfrm>
            <a:off x="2867892" y="606669"/>
            <a:ext cx="8843462" cy="1617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901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2D0D40F9-8322-47D4-AA60-84F68BCCC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67" t="46037" r="46170" b="36483"/>
          <a:stretch/>
        </p:blipFill>
        <p:spPr>
          <a:xfrm>
            <a:off x="1024966" y="1750468"/>
            <a:ext cx="6712527" cy="211015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FDB0A813-F263-40E7-8B96-4AC0B0885E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31" t="37112" r="61058" b="23638"/>
          <a:stretch/>
        </p:blipFill>
        <p:spPr>
          <a:xfrm>
            <a:off x="8219782" y="985139"/>
            <a:ext cx="3598988" cy="5750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9799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51EE3938-4177-4AB3-9A62-1852E1828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7785" y="676864"/>
            <a:ext cx="9218612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İNSÜLİN ENJEKSİYON ZAMANI</a:t>
            </a:r>
            <a:r>
              <a:rPr lang="tr-TR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8F1716CE-0E30-4764-A649-C49E8B129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6693" y="1790700"/>
            <a:ext cx="10017919" cy="400622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Hızlı etkili insülinler 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yemekten 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5-15 dakika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önce</a:t>
            </a:r>
            <a:endParaRPr lang="en-US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K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ısa etkili</a:t>
            </a:r>
            <a:r>
              <a:rPr lang="en-US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insülinler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ise yemekten 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30 dakika 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önce</a:t>
            </a:r>
            <a:r>
              <a:rPr lang="en-US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Kan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glukoz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düzeylerine göre de insülin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injeksiyon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zamanı değiştirilebilir. </a:t>
            </a:r>
            <a:endParaRPr lang="en-US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Ö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ğün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öncesi plazma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glukozu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(PG) hedeflenen değerden yüksek ise yemek zamanı biraz geciktirilebilir</a:t>
            </a:r>
            <a:r>
              <a:rPr lang="en-US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Mide boşalma zamanı aşırı uzamış diyabetli bireylerde, hipoglisemilerden korunmak için insülin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injeksiyonu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yemekten sonraya geciktirilebilir</a:t>
            </a:r>
            <a:r>
              <a:rPr lang="en-US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7839F572-A300-4433-9A6B-DFEF33727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724" y="606526"/>
            <a:ext cx="8911687" cy="12808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İNSÜLİN ENJEKSİYON YÖNTEMLERİ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6FEF42CD-0444-4663-86BE-6A7F686E50D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69477" y="2133599"/>
            <a:ext cx="5011615" cy="43608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Kalem: 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300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IU’lik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(3 ml hacimli) insülin içeren, kartuşu değişebilen veya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dispozabl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olarak kullanılabilen insülin kalemleri kullanılmaktadır. </a:t>
            </a:r>
          </a:p>
          <a:p>
            <a:pPr marL="400050" lvl="1" indent="0">
              <a:lnSpc>
                <a:spcPct val="80000"/>
              </a:lnSpc>
              <a:buNone/>
            </a:pPr>
            <a:r>
              <a:rPr lang="tr-TR" altLang="tr-TR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Genel kullanımda 4-6 </a:t>
            </a:r>
            <a:r>
              <a:rPr lang="tr-TR" altLang="tr-TR" sz="2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mm’lik</a:t>
            </a:r>
            <a:r>
              <a:rPr lang="tr-TR" altLang="tr-TR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 iğneler tercih edilir. </a:t>
            </a:r>
            <a:r>
              <a:rPr lang="tr-TR" altLang="tr-TR" sz="2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Obez</a:t>
            </a:r>
            <a:r>
              <a:rPr lang="tr-TR" altLang="tr-TR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 hastalarda 8 </a:t>
            </a:r>
            <a:r>
              <a:rPr lang="tr-TR" altLang="tr-TR" sz="2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mm’lik</a:t>
            </a:r>
            <a:r>
              <a:rPr lang="tr-TR" altLang="tr-TR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 iğnelerin kullanılması gerekebilir.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İnjektör</a:t>
            </a:r>
            <a:endParaRPr lang="tr-TR" altLang="tr-TR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Pompa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İnhale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İnsülin</a:t>
            </a:r>
          </a:p>
        </p:txBody>
      </p:sp>
      <p:pic>
        <p:nvPicPr>
          <p:cNvPr id="20484" name="İçerik Yer Tutucusu 3">
            <a:extLst>
              <a:ext uri="{FF2B5EF4-FFF2-40B4-BE49-F238E27FC236}">
                <a16:creationId xmlns="" xmlns:a16="http://schemas.microsoft.com/office/drawing/2014/main" id="{986944FB-9979-46B4-8460-1E89EAABE7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0342" y="2163096"/>
            <a:ext cx="4038600" cy="43608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2EE7973A-6193-41C9-A4AA-78179F4B6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6157" y="27357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İNSÜLİN ABSORBSİYONUNU ETKİLEYEN FAKTÖRLER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="" xmlns:a16="http://schemas.microsoft.com/office/drawing/2014/main" id="{611579E5-6886-4252-BE15-155356C2D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1363" y="1752601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İnsülin kaynağı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: İnsan insülini hayvansal kaynaklı insülinlere göre daha kısa etkilidir.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Üreticiden kaynaklanan farklılıklar (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NovoNordisk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Eli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Lilly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ve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Sanofi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) vardır.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Ortam ısısı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: Sıcakta insülin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absorpsiyonu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daha çabuk, soğukta daha yavaştır. 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Egzersiz, sistemik ateş veya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injeksiyon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bölgesine masaj uygulanması insülinin emilim hızını artırır.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Unvan 3">
            <a:extLst>
              <a:ext uri="{FF2B5EF4-FFF2-40B4-BE49-F238E27FC236}">
                <a16:creationId xmlns="" xmlns:a16="http://schemas.microsoft.com/office/drawing/2014/main" id="{8645DA22-62D7-4AC3-A1B0-70F63734B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2136" y="619311"/>
            <a:ext cx="8911687" cy="1280890"/>
          </a:xfrm>
        </p:spPr>
        <p:txBody>
          <a:bodyPr/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İNSÜLİN ABSORBSİYONUNU ETKİLEYEN FAKTÖRLER</a:t>
            </a:r>
            <a:endParaRPr lang="tr-TR" altLang="tr-TR" dirty="0">
              <a:solidFill>
                <a:schemeClr val="tx1"/>
              </a:solidFill>
            </a:endParaRPr>
          </a:p>
        </p:txBody>
      </p:sp>
      <p:sp>
        <p:nvSpPr>
          <p:cNvPr id="23555" name="İçerik Yer Tutucusu 4">
            <a:extLst>
              <a:ext uri="{FF2B5EF4-FFF2-40B4-BE49-F238E27FC236}">
                <a16:creationId xmlns="" xmlns:a16="http://schemas.microsoft.com/office/drawing/2014/main" id="{FEFCBF3D-2E01-4A9A-9B5D-F9EC594E9D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782136" y="2461067"/>
            <a:ext cx="4313864" cy="377762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tr-TR" altLang="tr-TR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İnjeksiyon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yeri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: En hızlı etkiliden yavaş etkiliye doğru:</a:t>
            </a:r>
          </a:p>
          <a:p>
            <a:pPr lvl="1">
              <a:lnSpc>
                <a:spcPct val="80000"/>
              </a:lnSpc>
            </a:pPr>
            <a:r>
              <a:rPr lang="tr-TR" altLang="tr-TR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Abdomen </a:t>
            </a:r>
          </a:p>
          <a:p>
            <a:pPr lvl="1">
              <a:lnSpc>
                <a:spcPct val="80000"/>
              </a:lnSpc>
            </a:pPr>
            <a:r>
              <a:rPr lang="tr-TR" altLang="tr-TR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Kol</a:t>
            </a:r>
          </a:p>
          <a:p>
            <a:pPr lvl="1">
              <a:lnSpc>
                <a:spcPct val="80000"/>
              </a:lnSpc>
            </a:pPr>
            <a:r>
              <a:rPr lang="tr-TR" altLang="tr-TR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Uyluk </a:t>
            </a:r>
          </a:p>
          <a:p>
            <a:pPr lvl="1">
              <a:lnSpc>
                <a:spcPct val="80000"/>
              </a:lnSpc>
            </a:pPr>
            <a:r>
              <a:rPr lang="tr-TR" altLang="tr-TR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Kalçaya </a:t>
            </a:r>
          </a:p>
          <a:p>
            <a:pPr lvl="1">
              <a:lnSpc>
                <a:spcPct val="80000"/>
              </a:lnSpc>
            </a:pPr>
            <a:endParaRPr lang="tr-TR" altLang="tr-TR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tr-TR" altLang="tr-TR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S.C. </a:t>
            </a:r>
            <a:r>
              <a:rPr lang="tr-TR" altLang="tr-TR" sz="2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injeksiyon</a:t>
            </a:r>
            <a:r>
              <a:rPr lang="tr-TR" altLang="tr-TR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 yapılabilir 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6" name="İçerik Yer Tutucusu 6">
            <a:extLst>
              <a:ext uri="{FF2B5EF4-FFF2-40B4-BE49-F238E27FC236}">
                <a16:creationId xmlns="" xmlns:a16="http://schemas.microsoft.com/office/drawing/2014/main" id="{4369435D-A0BB-4EE7-8E93-48DF1C5B44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4149" y="2356772"/>
            <a:ext cx="4038600" cy="39862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37E7B8ED-A811-464C-89FE-F76EC0BFB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8241" y="697852"/>
            <a:ext cx="8911687" cy="12808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İNSÜLİNİN SAKLANMA KOŞULLARI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019AA0F1-B585-4D8A-8CE5-B56E9AAF3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4528" y="1978742"/>
            <a:ext cx="8915400" cy="377762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Açılmamış insülin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flakon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kartuşları son kullanım tarihine kadar buzdolabında 2-8 C’de saklanabilir.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Açılmış kartuş ve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flakonlar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aşırı sıcak olmamak koşulu ile oda ısısında 30 güne kadar kullanılabilir. 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Ülkemizdeki hava şartları, daha önce soğuk zincire ne kadar uyulduğu ve hastaların algı düzeyi de göz önüne alınarak, +4C’de saklanmaları daha güvenlidir.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Orta/uzun etkili veya karışım insülin preparatları, açıldıktan 15 gün sonra biyolojik aktivitelerini  yitirmeye başlar.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7946BBFB-EB0D-4F07-911B-6334E24AA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499" y="668355"/>
            <a:ext cx="8911687" cy="1280890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İNSÜLİN KULLANIM YOLLARI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DCCAA7D-6A82-4180-831A-DD0DF363D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499" y="1776046"/>
            <a:ext cx="5345724" cy="4105680"/>
          </a:xfrm>
        </p:spPr>
        <p:txBody>
          <a:bodyPr>
            <a:normAutofit lnSpcReduction="10000"/>
          </a:bodyPr>
          <a:lstStyle/>
          <a:p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kullanımda insülinler cilt altına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injekte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edilir. </a:t>
            </a:r>
          </a:p>
          <a:p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Hızlı/kısa etkili insülinler, acil durumlarda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intramüsküler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intravenöz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infüzyon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şeklinde de verilebilir. </a:t>
            </a:r>
          </a:p>
          <a:p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Orta/uzun etkili insülinlerin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i.v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kullanımı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kontrendikedir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C3F5680F-243D-4879-9381-EECED606AA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7" t="32812" r="48077" b="19729"/>
          <a:stretch/>
        </p:blipFill>
        <p:spPr>
          <a:xfrm>
            <a:off x="7482400" y="1881554"/>
            <a:ext cx="4091355" cy="32531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547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Unvan 1">
            <a:extLst>
              <a:ext uri="{FF2B5EF4-FFF2-40B4-BE49-F238E27FC236}">
                <a16:creationId xmlns="" xmlns:a16="http://schemas.microsoft.com/office/drawing/2014/main" id="{FCD37900-1FD5-49AF-B088-4269A1B83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9154" y="662354"/>
            <a:ext cx="8229600" cy="1143000"/>
          </a:xfrm>
        </p:spPr>
        <p:txBody>
          <a:bodyPr/>
          <a:lstStyle/>
          <a:p>
            <a:r>
              <a:rPr lang="en-US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Amaç</a:t>
            </a:r>
          </a:p>
        </p:txBody>
      </p:sp>
      <p:sp>
        <p:nvSpPr>
          <p:cNvPr id="4099" name="İçerik Yer Tutucusu 2">
            <a:extLst>
              <a:ext uri="{FF2B5EF4-FFF2-40B4-BE49-F238E27FC236}">
                <a16:creationId xmlns="" xmlns:a16="http://schemas.microsoft.com/office/drawing/2014/main" id="{A2B1475F-F83C-4F33-A6E6-DDABEEB11F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3933092"/>
            <a:ext cx="8229600" cy="1500554"/>
          </a:xfrm>
        </p:spPr>
        <p:txBody>
          <a:bodyPr>
            <a:normAutofit/>
          </a:bodyPr>
          <a:lstStyle/>
          <a:p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Diyabette insülin tedavisi ile ilgili bilgi vermek</a:t>
            </a:r>
          </a:p>
          <a:p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40E96CCE-5EDD-49CC-AA50-A868D52AB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22" t="34609" r="44327" b="20754"/>
          <a:stretch/>
        </p:blipFill>
        <p:spPr>
          <a:xfrm>
            <a:off x="4736122" y="873369"/>
            <a:ext cx="6295160" cy="332935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51D6EDBF-201A-4425-B673-D319E950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648" y="624110"/>
            <a:ext cx="8911687" cy="1280890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İNSÜLİN TEDAVİSİNİN AMAÇLARI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EFCDDF8-B410-4268-BAB3-6536CA54D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648" y="19050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İnsülin </a:t>
            </a:r>
            <a:r>
              <a:rPr lang="tr-T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replasmanı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Tip 1 DM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tr-T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Bazal+bolus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Bazal insülin desteği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Tip 2 DM </a:t>
            </a:r>
          </a:p>
        </p:txBody>
      </p:sp>
    </p:spTree>
    <p:extLst>
      <p:ext uri="{BB962C8B-B14F-4D97-AF65-F5344CB8AC3E}">
        <p14:creationId xmlns="" xmlns:p14="http://schemas.microsoft.com/office/powerpoint/2010/main" val="1481568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F58D038F-E05B-4FBA-9DF0-447DCC79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04189"/>
            <a:ext cx="8911687" cy="1280890"/>
          </a:xfrm>
        </p:spPr>
        <p:txBody>
          <a:bodyPr/>
          <a:lstStyle/>
          <a:p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İNSÜLİN TEDAVİ PROTOKOLLERİ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8625968-B49B-46B6-87F6-FB8A51CF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164" y="1379095"/>
            <a:ext cx="9855694" cy="5171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İNSÜLİN DESTEK TEDAVİSİ</a:t>
            </a:r>
          </a:p>
          <a:p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Bazal insülin desteği: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Orta veya uzun etkili bazal insülin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veya 2 doz/gün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Tip 2 diyabetlilerde ve bazı GDM olguları</a:t>
            </a:r>
          </a:p>
          <a:p>
            <a:pPr marL="0" indent="0">
              <a:buNone/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Bifazik</a:t>
            </a: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karışım insülin tedavisi 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Orta/uzun etkili + hızlı/kısa etkili karışım insülin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doz/gün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Hazır karışım insülin preparatları kullanılabilir. </a:t>
            </a:r>
          </a:p>
        </p:txBody>
      </p:sp>
    </p:spTree>
    <p:extLst>
      <p:ext uri="{BB962C8B-B14F-4D97-AF65-F5344CB8AC3E}">
        <p14:creationId xmlns="" xmlns:p14="http://schemas.microsoft.com/office/powerpoint/2010/main" val="1682451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42443940-9C1D-4B19-A37A-25CAA881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45" y="471710"/>
            <a:ext cx="8911687" cy="830617"/>
          </a:xfrm>
        </p:spPr>
        <p:txBody>
          <a:bodyPr/>
          <a:lstStyle/>
          <a:p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İNSÜLİN TEDAVİ PROTOKOLLERİ</a:t>
            </a:r>
            <a:r>
              <a:rPr lang="tr-TR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A17AD19-3A5F-4600-9DBF-C6F4C65A1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945" y="1540189"/>
            <a:ext cx="9083780" cy="40154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altLang="tr-TR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2. BAZAL – BOLUS İNSÜLİN TEDAVİSİ</a:t>
            </a:r>
          </a:p>
          <a:p>
            <a:pPr marL="0" indent="0">
              <a:buNone/>
            </a:pPr>
            <a:endParaRPr lang="tr-TR" altLang="tr-TR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altLang="tr-TR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Bazal insülinler:</a:t>
            </a:r>
          </a:p>
          <a:p>
            <a:r>
              <a:rPr lang="tr-TR" altLang="tr-TR"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Açlık plazma </a:t>
            </a:r>
            <a:r>
              <a:rPr lang="tr-TR" altLang="tr-TR" sz="2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glukozunu</a:t>
            </a:r>
            <a:r>
              <a:rPr lang="tr-TR" altLang="tr-TR"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 kontrol eder.</a:t>
            </a:r>
          </a:p>
          <a:p>
            <a:r>
              <a:rPr lang="tr-TR" altLang="tr-TR"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Günlük ihtiyacın yaklaşık %50’sini oluşturur.</a:t>
            </a:r>
          </a:p>
          <a:p>
            <a:pPr marL="0" indent="0">
              <a:buNone/>
            </a:pPr>
            <a:r>
              <a:rPr lang="tr-TR" altLang="tr-TR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tr-TR" altLang="tr-TR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tr-TR" altLang="tr-TR" sz="2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Bolus</a:t>
            </a:r>
            <a:r>
              <a:rPr lang="tr-TR" altLang="tr-TR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insülinler:</a:t>
            </a:r>
          </a:p>
          <a:p>
            <a:r>
              <a:rPr lang="tr-TR" altLang="tr-TR" sz="2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Postprandiyal</a:t>
            </a:r>
            <a:r>
              <a:rPr lang="tr-TR" altLang="tr-TR"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glisemiyi</a:t>
            </a:r>
            <a:r>
              <a:rPr lang="tr-TR" altLang="tr-TR"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 kontrol eder. </a:t>
            </a:r>
          </a:p>
          <a:p>
            <a:r>
              <a:rPr lang="tr-TR" altLang="tr-TR"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Her öğünde günlük insülin ihtiyacının %10-20’sini oluştururlar.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23066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7D2621D5-8470-4D16-949C-B2B6CFCBA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4839" y="586923"/>
            <a:ext cx="8911687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İNSÜLİN TEDAVİ PROTOKOLLERİ</a:t>
            </a:r>
            <a:r>
              <a:rPr lang="tr-TR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FCAFF2C2-8B6E-4E79-8899-A5845861E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71126" y="1540189"/>
            <a:ext cx="8915400" cy="377762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2.BAZAL – BOLUS İNSÜLİN TEDAVİSİ</a:t>
            </a:r>
          </a:p>
          <a:p>
            <a:pPr eaLnBrk="1" hangingPunct="1">
              <a:buFontTx/>
              <a:buNone/>
            </a:pPr>
            <a:endParaRPr lang="tr-TR" altLang="tr-TR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Tip 1 diyabetlilerde</a:t>
            </a:r>
          </a:p>
          <a:p>
            <a:pPr eaLnBrk="1" hangingPunct="1">
              <a:buFontTx/>
              <a:buNone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Diyet ile kontrol altına alınamayan gebelik diyabetinde </a:t>
            </a:r>
          </a:p>
          <a:p>
            <a:pPr eaLnBrk="1" hangingPunct="1">
              <a:buFontTx/>
              <a:buNone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Endojen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insülin rezervi azalmış tip 2 diyabetlilerde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="" xmlns:a16="http://schemas.microsoft.com/office/drawing/2014/main" id="{DF9C0151-2BDE-4E0B-A157-3C5D2450A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/>
              <a:t>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="" xmlns:a16="http://schemas.microsoft.com/office/drawing/2014/main" id="{E90C6589-1EA6-4F5E-A8DD-138B564E7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27652" name="İçerik Yer Tutucusu 3">
            <a:extLst>
              <a:ext uri="{FF2B5EF4-FFF2-40B4-BE49-F238E27FC236}">
                <a16:creationId xmlns="" xmlns:a16="http://schemas.microsoft.com/office/drawing/2014/main" id="{398CBA9C-D046-4264-81E0-C0EDAAD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="" xmlns:a16="http://schemas.microsoft.com/office/drawing/2014/main" id="{88B5A075-BF9D-4BE4-95C6-8EA59BAE9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0156" y="518601"/>
            <a:ext cx="8911687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BAZAL-BOLUS İNSÜLİN TEDAVİSİ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="" xmlns:a16="http://schemas.microsoft.com/office/drawing/2014/main" id="{2DAC7F75-50BB-4528-AC9D-81DAD7A37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5031" y="1547445"/>
            <a:ext cx="9398171" cy="516987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Multipl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(çoklu) doz insülin </a:t>
            </a:r>
            <a:r>
              <a:rPr lang="tr-TR" altLang="tr-TR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injeksiyonları</a:t>
            </a:r>
            <a:endParaRPr lang="tr-TR" altLang="tr-TR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Günde 3 kez öğün öncesi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bolus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insülin + günde 1 kez bazal insülin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Günde 3 kez öğün öncesi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bolus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insülin + günde 2 kez bazal insülin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Bazal-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insülin tedavisine kademeli olarak da geçilebilir.</a:t>
            </a:r>
          </a:p>
          <a:p>
            <a:pPr>
              <a:lnSpc>
                <a:spcPct val="8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büyük öğün öncesinde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insülin; yetersiz kaldığında  2. ve 3.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insülin dozları eklenebilir.</a:t>
            </a: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Bazal-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bolus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insülin tedavisini uygulamakta zorluk çeken bazı tip 2 diyabetli kişilerde,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Analog karışım insülin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3 doz/gün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Sürekli cilt altı insülin </a:t>
            </a:r>
            <a:r>
              <a:rPr lang="tr-TR" altLang="tr-TR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infüzyonu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(SCİİ)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="" xmlns:a16="http://schemas.microsoft.com/office/drawing/2014/main" id="{82394941-C7FB-4D57-95EE-64445F0A9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30723" name="İçerik Yer Tutucusu 3">
            <a:extLst>
              <a:ext uri="{FF2B5EF4-FFF2-40B4-BE49-F238E27FC236}">
                <a16:creationId xmlns="" xmlns:a16="http://schemas.microsoft.com/office/drawing/2014/main" id="{AA352A98-6E7D-4DC8-A699-6FACD02ED59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7999"/>
          </a:xfr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848F9C01-74E2-4A3A-8A6D-56077DA43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9185" y="640438"/>
            <a:ext cx="8911687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İNSÜLİN DOZUNUN HESAPLANMASI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="" xmlns:a16="http://schemas.microsoft.com/office/drawing/2014/main" id="{55BB8892-7E86-499E-A4D7-B4FBAD028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9185" y="1540189"/>
            <a:ext cx="10107385" cy="4207468"/>
          </a:xfrm>
        </p:spPr>
        <p:txBody>
          <a:bodyPr>
            <a:noAutofit/>
          </a:bodyPr>
          <a:lstStyle/>
          <a:p>
            <a:pPr eaLnBrk="1" hangingPunct="1"/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Tip 1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diyabette 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0.4-1.0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IU/kg/gün</a:t>
            </a:r>
          </a:p>
          <a:p>
            <a:pPr eaLnBrk="1" hangingPunct="1"/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Tip 2 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diyabette 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0.3-1.2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IU/kg/gün</a:t>
            </a:r>
          </a:p>
          <a:p>
            <a:pPr eaLnBrk="1" hangingPunct="1"/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Bazal-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bolus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insülin rejimlerinde, günlük gereksinimin yaklaşık yarısı (%40-60) bazal, geri kalan yarısı (%40-60) ise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bolus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olarak hesaplanır.</a:t>
            </a:r>
          </a:p>
          <a:p>
            <a:pPr eaLnBrk="1" hangingPunct="1"/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Daha önce insülin kullanmamış hastalarda, 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bazal insülin 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desteği için 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0.1-0.2 IU/kg/gün (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obezlerde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0.3-0.4 IU/kg/gün) 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insülin başlanabilir.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6559F54C-0199-4984-B11D-507CE0E7D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85" t="27088" r="23168" b="342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4037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E7729BED-DE5E-456D-B7F1-D8737DF58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TİP 1 DM İNSÜLİN TEDAVİSİ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8AEC74FA-EBCB-4018-BF8A-B371BB0A0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599" y="1676400"/>
            <a:ext cx="10384971" cy="432889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1 diyabetli tüm hastalarda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bazal-</a:t>
            </a:r>
            <a:r>
              <a:rPr lang="tr-TR" altLang="tr-T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tedavisi uygulanmalıdır.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 insülinler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insan insülinlerine göre, 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 az hipoglisemiye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sebep oldukları için tercih edilmelidir. 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Bazal insülin olarak uzun etkili insülin analogları tercih edilmelidir.</a:t>
            </a: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insülin dozları öğünün içerdiği KH miktarına ve fiziksel aktivite durumuna göre ayarlanmalıdır.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1DA63A3A-9F11-46E1-BBC2-830859333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HEDEFLER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DEB34A38-FFA2-4EB5-9572-C8AB2B5BF8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İnsülin başlama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endikasyonlarını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sayabilmek</a:t>
            </a:r>
          </a:p>
          <a:p>
            <a:pPr eaLnBrk="1" hangingPunct="1">
              <a:buFontTx/>
              <a:buNone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İnsülin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preperatlarını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sayabilmek</a:t>
            </a:r>
          </a:p>
          <a:p>
            <a:pPr eaLnBrk="1" hangingPunct="1">
              <a:buFontTx/>
              <a:buNone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İnsülin tedavisinin komplikasyonlarını sayabilmek</a:t>
            </a:r>
          </a:p>
          <a:p>
            <a:pPr eaLnBrk="1" hangingPunct="1">
              <a:buFontTx/>
              <a:buNone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Tip 1 DM ve Tip 2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DM’de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insülin tedavisini yönetebilmek</a:t>
            </a:r>
          </a:p>
          <a:p>
            <a:pPr eaLnBrk="1" hangingPunct="1"/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E7729BED-DE5E-456D-B7F1-D8737DF58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TİP 1 DM İNSÜLİN TEDAVİSİ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8AEC74FA-EBCB-4018-BF8A-B371BB0A0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599" y="1905000"/>
            <a:ext cx="10384971" cy="400622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insülin dozlarında kan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glukoz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düzeyi de dikkate alınmalı</a:t>
            </a:r>
          </a:p>
          <a:p>
            <a:pPr>
              <a:lnSpc>
                <a:spcPct val="80000"/>
              </a:lnSpc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1 diyabetli tüm hastalara KH sayımı eğitimi verilmelidir; uygun hastalara yağ ve protein sayımı da öğretilmelidir.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Deneyimli merkezler tarafından takip edilmesi koşulu ile, tip 1 diyabetli seçilmiş hastalarda sensor destekli SCİİ tedavisi, daha az hipoglisemi ve günlük yaşamda esneklik sağlar.</a:t>
            </a:r>
          </a:p>
        </p:txBody>
      </p:sp>
    </p:spTree>
    <p:extLst>
      <p:ext uri="{BB962C8B-B14F-4D97-AF65-F5344CB8AC3E}">
        <p14:creationId xmlns="" xmlns:p14="http://schemas.microsoft.com/office/powerpoint/2010/main" val="2207618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239D159F-500C-402C-ADB5-2DA8ABD9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88941"/>
            <a:ext cx="8911687" cy="1280890"/>
          </a:xfrm>
        </p:spPr>
        <p:txBody>
          <a:bodyPr/>
          <a:lstStyle/>
          <a:p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TİP 1 DM İNSÜLİN </a:t>
            </a:r>
            <a:b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TEDAVİSİ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DB2DC6B-774A-45CB-A05E-48888CF40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939" y="3429000"/>
            <a:ext cx="10080258" cy="3244506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Açlık kan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glukozu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yüksekse bazal insülin dozu; tokluk kan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glukozu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yüksekse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insülin dozu ayarlanmalıdır.</a:t>
            </a:r>
          </a:p>
          <a:p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Varsa önce hipoglisemiler düzeltilmelidir.</a:t>
            </a:r>
          </a:p>
          <a:p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hiperglisemi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öncesi hipoglisemi varlığı araştırılmalıdır.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38E1C5D3-FD66-480C-AF75-A8C692401F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53" t="42304" r="50000" b="29477"/>
          <a:stretch/>
        </p:blipFill>
        <p:spPr>
          <a:xfrm>
            <a:off x="6260123" y="588941"/>
            <a:ext cx="4835769" cy="28400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079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239D159F-500C-402C-ADB5-2DA8ABD9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48740"/>
            <a:ext cx="8911687" cy="1280890"/>
          </a:xfrm>
        </p:spPr>
        <p:txBody>
          <a:bodyPr/>
          <a:lstStyle/>
          <a:p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TİP 1 DM İNSÜLİN TEDAVİSİ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DB2DC6B-774A-45CB-A05E-48888CF40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56" y="1587223"/>
            <a:ext cx="10080258" cy="4522037"/>
          </a:xfrm>
        </p:spPr>
        <p:txBody>
          <a:bodyPr>
            <a:normAutofit/>
          </a:bodyPr>
          <a:lstStyle/>
          <a:p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öğünde insülin değişimi genellikle 1-2 ünitenin üstüne çıkmamalıdır.</a:t>
            </a:r>
          </a:p>
          <a:p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Açlık kan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glukozu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65-80 mg/dl olan hastalarda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insülin 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yarı doz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yemekten sonra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yapılmalı, 65 mg/dl’nin altında olan kişilerde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insülin dozu yapılmamalıdır.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677162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4A4A583C-B8EA-4DEB-B9A6-0FA7BEF96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7463" y="624110"/>
            <a:ext cx="8911687" cy="1280890"/>
          </a:xfrm>
        </p:spPr>
        <p:txBody>
          <a:bodyPr/>
          <a:lstStyle/>
          <a:p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TİP 1 DM İNSÜLİN TEDAVİSİ</a:t>
            </a:r>
            <a:endParaRPr lang="tr-TR" altLang="tr-TR" dirty="0"/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05304D7C-5CA6-4AED-815B-DBDB3BBDF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19202" y="1905000"/>
            <a:ext cx="9681136" cy="3765899"/>
          </a:xfrm>
        </p:spPr>
        <p:txBody>
          <a:bodyPr>
            <a:normAutofit/>
          </a:bodyPr>
          <a:lstStyle/>
          <a:p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İnsülin tedavisinden sonra iki-dört hafta sonra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glukotoksisitenin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kırılmasını takiben insülin ihtiyacı azalabilir.</a:t>
            </a:r>
          </a:p>
          <a:p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nedenle yeni başlangıç Tip 1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DM’de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glisemi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regülasyonu sağlandıktan sonra, hasta izlemi sürdürülmelidir. </a:t>
            </a:r>
          </a:p>
          <a:p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Remisyon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sürecine giren diyabetlilerde sıkı bir izlem programı ile insülin dozu azaltılmalıdır.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="" xmlns:a16="http://schemas.microsoft.com/office/drawing/2014/main" id="{D4C608AD-EB9D-48B0-A4A9-4C9446B41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TİP 1 DM İNSÜLİN TEDAVİSİ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296FB8E5-AA46-42C1-916E-AA5B9C5F4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7929" y="1905000"/>
            <a:ext cx="10417628" cy="4006222"/>
          </a:xfrm>
        </p:spPr>
        <p:txBody>
          <a:bodyPr/>
          <a:lstStyle/>
          <a:p>
            <a:pPr eaLnBrk="1" hangingPunct="1"/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Hastalar ve yakınları hipoglisemi belirtileri ve tedavisi konusunda eğitilmeli, gereğinde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glukagon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injeksiyonu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yapmaları öğretilmelidir.</a:t>
            </a:r>
          </a:p>
          <a:p>
            <a:pPr eaLnBrk="1" hangingPunct="1"/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Tüm hastalara diyabet kimlik kartı verilmeli ve bunu her zaman üzerlerinde taşımaları tavsiye edilmelidir.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0CD1EB3A-98FE-495B-8C0A-0AF0F2F8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202" y="272417"/>
            <a:ext cx="8911687" cy="1280890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Olgu-1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AEA1F07-28D3-40E7-A6B7-A2BFF21F4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134352"/>
            <a:ext cx="8915400" cy="5451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60 yaşında, erkek hasta, emekli öğretmen </a:t>
            </a:r>
          </a:p>
          <a:p>
            <a:endParaRPr lang="tr-T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Öyküsü: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yıllık diyabet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yıl önce koroner bypass cerrahisi geçirmiş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2x1 gr/gün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Atorvastatin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mg /gün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 300 mg /gün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Metoprolol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mg /gün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Silazapril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mg /gün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Düzenli fizik aktivite yok, beslenmeye dikkat etmeye çalışıyor</a:t>
            </a:r>
          </a:p>
        </p:txBody>
      </p:sp>
    </p:spTree>
    <p:extLst>
      <p:ext uri="{BB962C8B-B14F-4D97-AF65-F5344CB8AC3E}">
        <p14:creationId xmlns="" xmlns:p14="http://schemas.microsoft.com/office/powerpoint/2010/main" val="3148390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AB7BFF6-F2D0-4515-A500-ABE38240A561}"/>
              </a:ext>
            </a:extLst>
          </p:cNvPr>
          <p:cNvSpPr/>
          <p:nvPr/>
        </p:nvSpPr>
        <p:spPr>
          <a:xfrm>
            <a:off x="5310554" y="1342291"/>
            <a:ext cx="4906108" cy="5128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9E7C2A9A-7BBA-4EB6-B546-D991EA646818}"/>
              </a:ext>
            </a:extLst>
          </p:cNvPr>
          <p:cNvSpPr/>
          <p:nvPr/>
        </p:nvSpPr>
        <p:spPr>
          <a:xfrm>
            <a:off x="1354014" y="1348151"/>
            <a:ext cx="3323492" cy="3915509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>
            <a:extLst>
              <a:ext uri="{FF2B5EF4-FFF2-40B4-BE49-F238E27FC236}">
                <a16:creationId xmlns="" xmlns:a16="http://schemas.microsoft.com/office/drawing/2014/main" id="{2B767E8E-2E43-45D7-8047-D957E23B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24463"/>
            <a:ext cx="8911687" cy="817828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Olgu-1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9B0940F-9B55-4724-97E6-6F135BB2A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229" y="1342291"/>
            <a:ext cx="3417277" cy="424961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 muayene: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Boy:172 cm 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VA: 80 kg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BKİ:27.5 kg/m2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TA: 135/90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="" xmlns:a16="http://schemas.microsoft.com/office/drawing/2014/main" id="{5E1E6117-9151-489B-B591-FEB74122E3D0}"/>
              </a:ext>
            </a:extLst>
          </p:cNvPr>
          <p:cNvSpPr txBox="1">
            <a:spLocks/>
          </p:cNvSpPr>
          <p:nvPr/>
        </p:nvSpPr>
        <p:spPr>
          <a:xfrm>
            <a:off x="5292970" y="1342292"/>
            <a:ext cx="6394940" cy="5287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Laboratuvar değerleri: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EKG: Geçirilmiş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inferior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AKŞ: 218 mg/dl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TKŞ (2. saat): 312 mg/dl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BUN: 15 mg/dl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kreatinin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0.9 mg/dl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A1c: %9.2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HDL kolesterol: 29 mg/dl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Trigliserid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264 mg/dl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LDL kolesterol: 106 mg/dl</a:t>
            </a:r>
          </a:p>
        </p:txBody>
      </p:sp>
    </p:spTree>
    <p:extLst>
      <p:ext uri="{BB962C8B-B14F-4D97-AF65-F5344CB8AC3E}">
        <p14:creationId xmlns="" xmlns:p14="http://schemas.microsoft.com/office/powerpoint/2010/main" val="2327063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2">
            <a:extLst>
              <a:ext uri="{FF2B5EF4-FFF2-40B4-BE49-F238E27FC236}">
                <a16:creationId xmlns="" xmlns:a16="http://schemas.microsoft.com/office/drawing/2014/main" id="{295E3000-E322-4BFC-B2FF-1DAB60034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92" b="2426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7E47C803-52BF-4491-876A-B4D6EA3C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540" y="60652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Olgu-1 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 yaklaşımı 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0FA9846-AEC3-4E14-A394-D504A56AA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865" y="1887416"/>
            <a:ext cx="9482381" cy="3777622"/>
          </a:xfrm>
        </p:spPr>
        <p:txBody>
          <a:bodyPr>
            <a:normAutofit/>
          </a:bodyPr>
          <a:lstStyle/>
          <a:p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Sülfonilüre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DPP4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Glitazon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SGLT 2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İnsülin ?</a:t>
            </a:r>
          </a:p>
        </p:txBody>
      </p:sp>
    </p:spTree>
    <p:extLst>
      <p:ext uri="{BB962C8B-B14F-4D97-AF65-F5344CB8AC3E}">
        <p14:creationId xmlns="" xmlns:p14="http://schemas.microsoft.com/office/powerpoint/2010/main" val="2432619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Başlık 1">
            <a:extLst>
              <a:ext uri="{FF2B5EF4-FFF2-40B4-BE49-F238E27FC236}">
                <a16:creationId xmlns="" xmlns:a16="http://schemas.microsoft.com/office/drawing/2014/main" id="{5CBC38DE-0DF6-48B7-8914-9BE36EB9DC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53251" name="İçerik Yer Tutucusu 2">
            <a:extLst>
              <a:ext uri="{FF2B5EF4-FFF2-40B4-BE49-F238E27FC236}">
                <a16:creationId xmlns="" xmlns:a16="http://schemas.microsoft.com/office/drawing/2014/main" id="{3140647B-CB6B-4F32-8B41-FD45584192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53252" name="Picture 2">
            <a:extLst>
              <a:ext uri="{FF2B5EF4-FFF2-40B4-BE49-F238E27FC236}">
                <a16:creationId xmlns="" xmlns:a16="http://schemas.microsoft.com/office/drawing/2014/main" id="{C0314AB3-CF13-4E77-8EA6-6F3513A18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1D444919-D483-4FB6-99D4-0D7873099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9212" y="676864"/>
            <a:ext cx="8911687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İNSÜLİNİN ETKİ MEKANİZMASI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60C4C369-3D45-4B08-8A4D-F7F51C75C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Glukozun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hücre içine girişini sağlar.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Glikojen depolanmasını artırır.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Hepatik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glukoz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çıkışını baskılar.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Yağ ve proteinlerin yıkımını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inhibe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eder.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85F3821A-E50C-4325-9AD2-1479703F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632" y="276694"/>
            <a:ext cx="7391915" cy="1280890"/>
          </a:xfrm>
        </p:spPr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Diyabetes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Mellitus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Tedavisi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C54D2D-0626-414F-8692-76ADA592CA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2" y="1074031"/>
            <a:ext cx="8915400" cy="455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İçerik Yer Tutucusu 2">
            <a:extLst>
              <a:ext uri="{FF2B5EF4-FFF2-40B4-BE49-F238E27FC236}">
                <a16:creationId xmlns="" xmlns:a16="http://schemas.microsoft.com/office/drawing/2014/main" id="{9764C9F4-FCFB-4425-8EDD-00A6C544DF47}"/>
              </a:ext>
            </a:extLst>
          </p:cNvPr>
          <p:cNvSpPr txBox="1">
            <a:spLocks/>
          </p:cNvSpPr>
          <p:nvPr/>
        </p:nvSpPr>
        <p:spPr>
          <a:xfrm>
            <a:off x="1793632" y="5783968"/>
            <a:ext cx="8510953" cy="8833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Gebelik planlayan diyabetli kadınlarda hedef A1C</a:t>
            </a:r>
            <a:r>
              <a:rPr lang="tr-TR" altLang="tr-T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tr-TR" altLang="tr-T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6-6.5 olmalıdır.</a:t>
            </a:r>
          </a:p>
          <a:p>
            <a:endParaRPr lang="tr-TR" altLang="tr-TR" sz="2300" dirty="0"/>
          </a:p>
        </p:txBody>
      </p:sp>
    </p:spTree>
    <p:extLst>
      <p:ext uri="{BB962C8B-B14F-4D97-AF65-F5344CB8AC3E}">
        <p14:creationId xmlns="" xmlns:p14="http://schemas.microsoft.com/office/powerpoint/2010/main" val="1783833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199F4FCE-DF35-4778-B41F-C5315EB0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818" y="659279"/>
            <a:ext cx="8911687" cy="1280890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Olgu-1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D2D760C-0103-4D36-A4C8-657E670C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569" y="1940169"/>
            <a:ext cx="9412043" cy="3971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Vakaya yaklaşım: </a:t>
            </a:r>
          </a:p>
          <a:p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2x1000 mg’a devam edildi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Bazal insülin 20 U/gün başlanarak doz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titrasyonu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yapıldı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 ayarlaması için sık KŞ ölçümü planlandı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Diyabet hemşiresi ve beslenme uzmanına yönlendirildi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ay sonra KŞ ölçümü ile kontrole çağrıldı</a:t>
            </a:r>
          </a:p>
        </p:txBody>
      </p:sp>
    </p:spTree>
    <p:extLst>
      <p:ext uri="{BB962C8B-B14F-4D97-AF65-F5344CB8AC3E}">
        <p14:creationId xmlns="" xmlns:p14="http://schemas.microsoft.com/office/powerpoint/2010/main" val="37987358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1C037830-1951-4EF5-A1E1-3908E288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398" y="155472"/>
            <a:ext cx="10286999" cy="1280890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Erken Dönemde Tedaviye Eklenen İnsülin ile Daha Fazla HbA1c Düşüşü ve Daha Az Hipoglisemi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B60019B-00EE-452C-9276-0CF2E2AB7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46" y="1436363"/>
            <a:ext cx="9957166" cy="4474860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1830 tane Tip2 DM hasta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21F9E19-9F2E-4824-B371-3FFD667F12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0" t="27767" r="15481" b="31746"/>
          <a:stretch/>
        </p:blipFill>
        <p:spPr>
          <a:xfrm>
            <a:off x="1072661" y="2302271"/>
            <a:ext cx="10590212" cy="2971657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AC2B9884-DE8D-440F-AFF5-0D67D7973D31}"/>
              </a:ext>
            </a:extLst>
          </p:cNvPr>
          <p:cNvSpPr/>
          <p:nvPr/>
        </p:nvSpPr>
        <p:spPr>
          <a:xfrm>
            <a:off x="1151791" y="5770504"/>
            <a:ext cx="104319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Levin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, P.,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Zhou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, S.,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Durden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, E.,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Farr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, A. M.,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Gill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, J., &amp;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Wei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, W. (2016).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Clinical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and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economic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outcomes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associated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with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the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timing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 of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initiation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 of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basal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insulin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 in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patients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with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type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 2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diabetes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mellitus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previously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treated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with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 oral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antidiabetes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drugs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. </a:t>
            </a:r>
            <a:r>
              <a:rPr lang="tr-TR" sz="1400" i="1" dirty="0" err="1">
                <a:solidFill>
                  <a:srgbClr val="FF0000"/>
                </a:solidFill>
                <a:latin typeface="Arial" panose="020B0604020202020204" pitchFamily="34" charset="0"/>
              </a:rPr>
              <a:t>Clinical</a:t>
            </a:r>
            <a:r>
              <a:rPr lang="tr-TR" sz="14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tr-TR" sz="1400" i="1" dirty="0" err="1">
                <a:solidFill>
                  <a:srgbClr val="FF0000"/>
                </a:solidFill>
                <a:latin typeface="Arial" panose="020B0604020202020204" pitchFamily="34" charset="0"/>
              </a:rPr>
              <a:t>therapeutics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, </a:t>
            </a:r>
            <a:r>
              <a:rPr lang="tr-TR" sz="1400" i="1" dirty="0">
                <a:solidFill>
                  <a:srgbClr val="FF0000"/>
                </a:solidFill>
                <a:latin typeface="Arial" panose="020B0604020202020204" pitchFamily="34" charset="0"/>
              </a:rPr>
              <a:t>38</a:t>
            </a:r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</a:rPr>
              <a:t>(1), 110-121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4487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1BA51C5A-3FFB-429C-AD04-FC06815B4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0156" y="366125"/>
            <a:ext cx="8911687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TİP 2 DM DE İNSÜLİN TEDAVİSİ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="" xmlns:a16="http://schemas.microsoft.com/office/drawing/2014/main" id="{AC6F0587-1C56-4586-9F87-66AB966FC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0156" y="1006570"/>
            <a:ext cx="10107386" cy="52113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Diyabet başlangıcında A1C %8.5-10 olan hastalarda tedaviye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birlikte ikinci bir OAD ya da bazal insülin kombinasyonu ile başlanması önerilmektedir.</a:t>
            </a:r>
          </a:p>
          <a:p>
            <a:pPr>
              <a:lnSpc>
                <a:spcPct val="90000"/>
              </a:lnSpc>
              <a:defRPr/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Tanıda </a:t>
            </a: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A1C &gt;%10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 ve </a:t>
            </a:r>
            <a:r>
              <a:rPr lang="tr-T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hiperglisemik</a:t>
            </a: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semptomları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bulunan hastalarda, yaşam tarzı düzenlemeleri ile birlikte öncelikle </a:t>
            </a: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bazal-</a:t>
            </a:r>
            <a:r>
              <a:rPr lang="tr-T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insülin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tedavisi tercih edilmelidir.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İnsülin ihtiyacı yüksek fakat bazal-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insülin tedavisini uygulayamayacak bazı hastalarda, günde 2-3 doz hazır karışım insülin de kullanılabilir.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İnsülin kullanan hastalarda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metformin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verilmesine de devam edilmelidir. </a:t>
            </a:r>
          </a:p>
          <a:p>
            <a:pPr marL="0" indent="0">
              <a:buNone/>
              <a:defRPr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Unvan 1">
            <a:extLst>
              <a:ext uri="{FF2B5EF4-FFF2-40B4-BE49-F238E27FC236}">
                <a16:creationId xmlns="" xmlns:a16="http://schemas.microsoft.com/office/drawing/2014/main" id="{1D6E379F-8EAF-4EAB-932E-37AA6C3B6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3966" y="400953"/>
            <a:ext cx="8911687" cy="1280890"/>
          </a:xfrm>
        </p:spPr>
        <p:txBody>
          <a:bodyPr/>
          <a:lstStyle/>
          <a:p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TİP 2 DM DE İNSÜLİN TEDAVİSİ</a:t>
            </a:r>
            <a:endParaRPr lang="tr-TR" alt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2DC871E-21C6-4F64-9E2A-DB68E4B7F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966" y="1363791"/>
            <a:ext cx="9930645" cy="5093256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2 diyabetli hastalarda araya giren ve insülin ihtiyacını artıran diğer hastalıklar,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ağır insülin direnci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metabolik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dekompansasyon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(DKA, HHD)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cerrahi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gebelik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diyabet komplikasyonlarının ilerlemesi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 durumlarda hiç vakit kaybedilmeden 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bazal </a:t>
            </a:r>
            <a:r>
              <a:rPr lang="tr-TR" altLang="tr-T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insülin 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tedavisine başlanmalıdır.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Bu durumlar dışında, tip 2 diyabette insülin tedavisine başlarken öncelikle </a:t>
            </a:r>
            <a:r>
              <a:rPr lang="tr-TR" altLang="tr-TR" sz="2400" b="1" dirty="0">
                <a:solidFill>
                  <a:schemeClr val="tx1"/>
                </a:solidFill>
                <a:latin typeface="Times New Roman" pitchFamily="18" charset="0"/>
              </a:rPr>
              <a:t>bazal insülin 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tercih edilir.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="" xmlns:a16="http://schemas.microsoft.com/office/drawing/2014/main" id="{89409E37-068C-426F-8B68-A25C6EFD0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7234" y="571356"/>
            <a:ext cx="8911687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TİP 2 DM DE İNSÜLİN TEDAVİSİ</a:t>
            </a:r>
          </a:p>
        </p:txBody>
      </p:sp>
      <p:sp>
        <p:nvSpPr>
          <p:cNvPr id="32771" name="Rectangle 4">
            <a:extLst>
              <a:ext uri="{FF2B5EF4-FFF2-40B4-BE49-F238E27FC236}">
                <a16:creationId xmlns="" xmlns:a16="http://schemas.microsoft.com/office/drawing/2014/main" id="{4F1B9773-6B3A-405D-A93C-727914996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37234" y="1560443"/>
            <a:ext cx="9523412" cy="5181600"/>
          </a:xfrm>
        </p:spPr>
        <p:txBody>
          <a:bodyPr/>
          <a:lstStyle/>
          <a:p>
            <a:pPr eaLnBrk="1" hangingPunct="1">
              <a:defRPr/>
            </a:pPr>
            <a:endParaRPr lang="tr-TR" altLang="tr-TR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tr-TR" alt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Metformine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ikinci bir OAD (veya GLP-1A) eklendikten </a:t>
            </a:r>
            <a:r>
              <a:rPr lang="tr-TR" altLang="tr-T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ay sonra A1C &gt;%8.5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ise veya bireysel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glisemik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hedeflere ulaşılamıyorsa zaman kaybetmeden insülin tedavisine geçilmelidir.</a:t>
            </a:r>
          </a:p>
          <a:p>
            <a:pPr eaLnBrk="1" hangingPunct="1">
              <a:defRPr/>
            </a:pPr>
            <a:endParaRPr lang="tr-TR" altLang="tr-T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Metformine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ikinci ilaç eklenmesinden sonra A1C %7.1-8.5 ise tedaviye üçüncü bir OAD eklenebilir. Ancak, bu durumda tedavi </a:t>
            </a:r>
            <a:r>
              <a:rPr lang="tr-T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maliyeti yükselir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tedavinin </a:t>
            </a:r>
            <a:r>
              <a:rPr lang="tr-T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etkinliği insüline kıyasla daha düşüktür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Kısa süre sonra yetersiz kalabilir.</a:t>
            </a:r>
            <a:endParaRPr lang="tr-TR" altLang="tr-T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tr-TR" altLang="tr-TR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tr-TR" altLang="tr-TR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tr-TR" alt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="" xmlns:a16="http://schemas.microsoft.com/office/drawing/2014/main" id="{8832AE5E-5857-48D3-ABF0-A4E59A7D8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2971" y="553771"/>
            <a:ext cx="8911687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TİP 2 DM DE İNSÜLİN TEDAVİSİ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B312EAA0-BDF7-45EE-950A-F84BE7726C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99138" y="2133600"/>
            <a:ext cx="9605474" cy="377762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Metformin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ile birlikte kontrollü salınımlı </a:t>
            </a:r>
            <a:r>
              <a:rPr lang="tr-TR" altLang="tr-T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sülfanilure</a:t>
            </a:r>
            <a:r>
              <a:rPr lang="tr-TR" altLang="tr-T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veya GLN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kullanmakta olan hastalarda en uygun yol, tedaviye </a:t>
            </a:r>
            <a:r>
              <a:rPr lang="tr-TR" altLang="tr-T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bazal insülin 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eklenmesidir.</a:t>
            </a:r>
            <a:endParaRPr lang="tr-TR" altLang="tr-TR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 err="1">
                <a:solidFill>
                  <a:schemeClr val="tx1"/>
                </a:solidFill>
                <a:latin typeface="Times New Roman" pitchFamily="18" charset="0"/>
              </a:rPr>
              <a:t>Metformin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 ile birlikte </a:t>
            </a:r>
            <a:r>
              <a:rPr lang="tr-TR" altLang="tr-TR" sz="2400" b="1" dirty="0">
                <a:solidFill>
                  <a:schemeClr val="tx1"/>
                </a:solidFill>
                <a:latin typeface="Times New Roman" pitchFamily="18" charset="0"/>
              </a:rPr>
              <a:t>DPP4-İ 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veya </a:t>
            </a:r>
            <a:r>
              <a:rPr lang="tr-TR" altLang="tr-TR" sz="2400" b="1" dirty="0">
                <a:solidFill>
                  <a:schemeClr val="tx1"/>
                </a:solidFill>
                <a:latin typeface="Times New Roman" pitchFamily="18" charset="0"/>
              </a:rPr>
              <a:t>GLP-1A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 kullanan </a:t>
            </a:r>
            <a:r>
              <a:rPr lang="tr-TR" altLang="tr-TR" sz="2400" b="1" dirty="0" err="1">
                <a:solidFill>
                  <a:schemeClr val="tx1"/>
                </a:solidFill>
                <a:latin typeface="Times New Roman" pitchFamily="18" charset="0"/>
              </a:rPr>
              <a:t>obez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 hastalarda tedaviye </a:t>
            </a:r>
            <a:r>
              <a:rPr lang="tr-TR" altLang="tr-TR" sz="2400" b="1" dirty="0">
                <a:solidFill>
                  <a:schemeClr val="tx1"/>
                </a:solidFill>
                <a:latin typeface="Times New Roman" pitchFamily="18" charset="0"/>
              </a:rPr>
              <a:t>bazal insülin 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eklenmesi uygun olabilir. 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altLang="tr-TR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b="1" dirty="0" err="1">
                <a:solidFill>
                  <a:schemeClr val="tx1"/>
                </a:solidFill>
                <a:latin typeface="Times New Roman" pitchFamily="18" charset="0"/>
              </a:rPr>
              <a:t>Pioglitazon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 ile birlikte insülin kullanıldığında hastalar, ödem ve </a:t>
            </a:r>
            <a:r>
              <a:rPr lang="tr-TR" altLang="tr-TR" sz="2400" b="1" dirty="0" err="1">
                <a:solidFill>
                  <a:schemeClr val="tx1"/>
                </a:solidFill>
                <a:latin typeface="Times New Roman" pitchFamily="18" charset="0"/>
              </a:rPr>
              <a:t>konjestif</a:t>
            </a:r>
            <a:r>
              <a:rPr lang="tr-TR" altLang="tr-TR" sz="2400" b="1" dirty="0">
                <a:solidFill>
                  <a:schemeClr val="tx1"/>
                </a:solidFill>
                <a:latin typeface="Times New Roman" pitchFamily="18" charset="0"/>
              </a:rPr>
              <a:t> kalp yetersizliği 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riski açısından yakından izlenmelidir.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altLang="tr-TR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tr-TR" altLang="tr-TR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altLang="tr-TR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tr-TR" altLang="tr-TR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04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="" xmlns:a16="http://schemas.microsoft.com/office/drawing/2014/main" id="{B557F4DA-A116-403C-923A-27452A7CD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0925" y="608870"/>
            <a:ext cx="8911687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TİP 2 DM DE İNSÜLİN TEDAVİSİ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312FFC3A-063E-4B9D-993C-9008EC385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30924" y="1889760"/>
            <a:ext cx="9704583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Bazal insülin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APG≤120 mg/dl 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olana kadar 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 günde bir 2 IU 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artırılır (APG &gt;180 mg/dl ise 4 IU artırılır). 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Bazal insülin 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olarak; gece, akşam ya da sabah uzun etkili analog insüline 0.2 (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obez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hastalarda 0.3-0.4) IU/kg dozunda başlanır. 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Bazal insülin gereksinimi yüksek (&gt;0.5 IU/kg) olan hastalarda, insülin tedavisi yoğunlaştırılmalıdır. 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Tedaviyi yoğunlaştırmak için bazal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bifazik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insülin tedavisi veya özellikle kilolu ya da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obez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hastalarda GLP-1A eklenmesi düşünülebilir.</a:t>
            </a: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tr-TR" altLang="tr-TR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="" xmlns:a16="http://schemas.microsoft.com/office/drawing/2014/main" id="{F8004091-E0FA-4503-9D54-DD5D21C8B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725" y="676864"/>
            <a:ext cx="8911687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TİP 2 DM DE İNSÜLİN TEDAVİSİ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="" xmlns:a16="http://schemas.microsoft.com/office/drawing/2014/main" id="{14498A84-2F77-4CB8-8A39-DFC68ACD3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725" y="1776046"/>
            <a:ext cx="9368887" cy="413517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Bazal insülinin yetersiz kaldığı hastalarda; </a:t>
            </a:r>
          </a:p>
          <a:p>
            <a:pPr marL="0" indent="0">
              <a:buNone/>
              <a:defRPr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Hızlı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etkili analog veya 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kısa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etkili insan insülinleri</a:t>
            </a:r>
          </a:p>
          <a:p>
            <a:pPr lvl="1" eaLnBrk="1" hangingPunct="1">
              <a:defRPr/>
            </a:pPr>
            <a:r>
              <a:rPr lang="tr-TR" altLang="tr-T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Postprandiyal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kan </a:t>
            </a:r>
            <a:r>
              <a:rPr lang="tr-TR" altLang="tr-T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glukoz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düzeyi en yüksek olan öğünden 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başlayarak</a:t>
            </a:r>
          </a:p>
          <a:p>
            <a:pPr lvl="1" eaLnBrk="1" hangingPunct="1"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Kademeli olarak artırılarak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glisemik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kontrol sağlanabilir.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="" xmlns:a16="http://schemas.microsoft.com/office/drawing/2014/main" id="{DFB97DA8-3A5B-4034-8562-2B0558EDB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0894" y="694449"/>
            <a:ext cx="8911687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TİP 2 DM DE İNSÜLİN TEDAVİSİ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="" xmlns:a16="http://schemas.microsoft.com/office/drawing/2014/main" id="{429A97FE-992F-4626-9CDE-38BB2D43B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67181" y="1975339"/>
            <a:ext cx="8915400" cy="377762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Bazal insülin tedavisine başlandıktan 3 ay sonra 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A1C &gt;%7.5 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ise; </a:t>
            </a:r>
          </a:p>
          <a:p>
            <a:pPr marL="0" indent="0" eaLnBrk="1" hangingPunct="1">
              <a:buNone/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Öğle, akşam ya da gece PG ölçümüne göre 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IU hızlı/kısa 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etkili    </a:t>
            </a:r>
          </a:p>
          <a:p>
            <a:pPr marL="0" indent="0" eaLnBrk="1" hangingPunct="1">
              <a:buNone/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insüline başlanır.</a:t>
            </a:r>
          </a:p>
          <a:p>
            <a:pPr lvl="1" eaLnBrk="1" hangingPunct="1">
              <a:buFontTx/>
              <a:buNone/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defRPr/>
            </a:pP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Akşam PG ≤120 mg/dl 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(ya da gece PG ≤140 mg/dl) olana kadar 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günde bir 2 IU 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artırılır.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67EA7FBC-0755-4F0A-94F3-4138EE66F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İNSÜLİN ENDİKASYONLARI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816E20D6-C36B-47BC-908C-B2158FA86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Klasik tip 1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mellitus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LADA (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Latent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Autoimmune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olguları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Diyet ile kontrol altına alınamayan GDM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Bazı durumlarda tip 2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diabetes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mellitus</a:t>
            </a: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="" xmlns:a16="http://schemas.microsoft.com/office/drawing/2014/main" id="{FF7921F3-B674-42EE-A7D8-40D4B207A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7464" y="624110"/>
            <a:ext cx="8911687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TİP 2 DM DE İNSÜLİN TEDAVİSİ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="" xmlns:a16="http://schemas.microsoft.com/office/drawing/2014/main" id="{69178C3E-873F-4C54-86F2-4A4A6BC1B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3751" y="2080847"/>
            <a:ext cx="8915400" cy="3777622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Üç ay sonra</a:t>
            </a:r>
            <a:r>
              <a:rPr lang="tr-TR" altLang="tr-TR" sz="2400" b="1" dirty="0">
                <a:solidFill>
                  <a:schemeClr val="tx1"/>
                </a:solidFill>
                <a:latin typeface="Times New Roman" pitchFamily="18" charset="0"/>
              </a:rPr>
              <a:t> A1C &gt;%7.5 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veya bireysel hedeflere ulaşılamamış ise </a:t>
            </a:r>
            <a:r>
              <a:rPr lang="tr-TR" altLang="tr-TR" sz="2400" b="1" dirty="0">
                <a:solidFill>
                  <a:schemeClr val="tx1"/>
                </a:solidFill>
                <a:latin typeface="Times New Roman" pitchFamily="18" charset="0"/>
              </a:rPr>
              <a:t>2. doz </a:t>
            </a:r>
            <a:r>
              <a:rPr lang="tr-TR" altLang="tr-TR" sz="2400" b="1" dirty="0" err="1">
                <a:solidFill>
                  <a:schemeClr val="tx1"/>
                </a:solidFill>
                <a:latin typeface="Times New Roman" pitchFamily="18" charset="0"/>
              </a:rPr>
              <a:t>bolus</a:t>
            </a:r>
            <a:r>
              <a:rPr lang="tr-TR" altLang="tr-TR" sz="2400" b="1" dirty="0">
                <a:solidFill>
                  <a:schemeClr val="tx1"/>
                </a:solidFill>
                <a:latin typeface="Times New Roman" pitchFamily="18" charset="0"/>
              </a:rPr>
              <a:t> insülin 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eklenebilir. </a:t>
            </a:r>
          </a:p>
          <a:p>
            <a:pPr marL="0" indent="0">
              <a:buNone/>
              <a:defRPr/>
            </a:pPr>
            <a:endParaRPr lang="tr-TR" altLang="tr-TR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Böylece, kademeli olarak</a:t>
            </a:r>
            <a:r>
              <a:rPr lang="tr-TR" altLang="tr-TR" sz="2400" b="1" dirty="0">
                <a:solidFill>
                  <a:schemeClr val="tx1"/>
                </a:solidFill>
                <a:latin typeface="Times New Roman" pitchFamily="18" charset="0"/>
              </a:rPr>
              <a:t> 2.st PPG düzeyine göre hızlı/kısa etkili 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itchFamily="18" charset="0"/>
              </a:rPr>
              <a:t>aspart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itchFamily="18" charset="0"/>
              </a:rPr>
              <a:t>glulisin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itchFamily="18" charset="0"/>
              </a:rPr>
              <a:t>lispro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 veya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itchFamily="18" charset="0"/>
              </a:rPr>
              <a:t>regüler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) insülin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itchFamily="18" charset="0"/>
              </a:rPr>
              <a:t>injeksiyonlarının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 sayısı </a:t>
            </a:r>
            <a:r>
              <a:rPr lang="tr-TR" altLang="tr-TR" sz="2400" b="1" dirty="0">
                <a:solidFill>
                  <a:schemeClr val="tx1"/>
                </a:solidFill>
                <a:latin typeface="Times New Roman" pitchFamily="18" charset="0"/>
              </a:rPr>
              <a:t>artırılarak bazal-</a:t>
            </a:r>
            <a:r>
              <a:rPr lang="tr-TR" altLang="tr-TR" sz="2400" b="1" dirty="0" err="1">
                <a:solidFill>
                  <a:schemeClr val="tx1"/>
                </a:solidFill>
                <a:latin typeface="Times New Roman" pitchFamily="18" charset="0"/>
              </a:rPr>
              <a:t>bolus</a:t>
            </a:r>
            <a:r>
              <a:rPr lang="tr-TR" altLang="tr-TR" sz="2400" b="1" dirty="0">
                <a:solidFill>
                  <a:schemeClr val="tx1"/>
                </a:solidFill>
                <a:latin typeface="Times New Roman" pitchFamily="18" charset="0"/>
              </a:rPr>
              <a:t> insülin 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tedavisi yoğunlaştırılabilir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="" xmlns:a16="http://schemas.microsoft.com/office/drawing/2014/main" id="{95793E4C-9FC8-4DFD-BA92-31277A4F8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8140" y="676864"/>
            <a:ext cx="8911687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TİP 2 DM DE İNSÜLİN TEDAVİSİ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="" xmlns:a16="http://schemas.microsoft.com/office/drawing/2014/main" id="{F3D65351-009C-48B8-A72F-ED5774FD4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18140" y="2133600"/>
            <a:ext cx="8915400" cy="37776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İnsülin ile birlikte ikili veya insülinsiz üçlü anti-diyabetik ilaç kombinasyon tedavilerine rağmen 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 ay sonra A1C &gt;%8.5 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ise veya bireysel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glisemik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hedeflere ulaşılamazsa, 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bazal-</a:t>
            </a:r>
            <a:r>
              <a:rPr lang="tr-TR" altLang="tr-TR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bolus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insülin tedavisine geçilmelidir.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Bazı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obez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hastalar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metformin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+ bazal insülin + GLP-1A kombinasyonundan yararlanabilir.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080CB6A2-AACC-4534-9A90-99447E6F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556" y="676863"/>
            <a:ext cx="8911687" cy="1280890"/>
          </a:xfrm>
        </p:spPr>
        <p:txBody>
          <a:bodyPr/>
          <a:lstStyle/>
          <a:p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TİP 2 DM DE İNSÜLİN TEDAVİSİ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C983709-573E-4F96-BFF9-720563F0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556" y="2116015"/>
            <a:ext cx="8915400" cy="3777622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Bazal-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insülin tedavisini uygulamada zorluk yaşayacak olan hastalarda, alternatif olarak günde 3 kez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bifazik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insülin verilebilir.</a:t>
            </a:r>
          </a:p>
          <a:p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 hızlı/kısa etkili insülinler kullanıldığında, insülin salgılatıcı ilaçlar SU/GLN kesilmelidir.</a:t>
            </a:r>
          </a:p>
        </p:txBody>
      </p:sp>
    </p:spTree>
    <p:extLst>
      <p:ext uri="{BB962C8B-B14F-4D97-AF65-F5344CB8AC3E}">
        <p14:creationId xmlns="" xmlns:p14="http://schemas.microsoft.com/office/powerpoint/2010/main" val="26252549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="" xmlns:a16="http://schemas.microsoft.com/office/drawing/2014/main" id="{474BD851-1F7F-41C9-A1FC-299D6D2F2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5680" y="701989"/>
            <a:ext cx="8911687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TİP 2 DM DE İNSÜLİN TEDAVİSİ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="" xmlns:a16="http://schemas.microsoft.com/office/drawing/2014/main" id="{5B7CB64B-342C-4F0E-B889-47536493813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455292" y="2133600"/>
            <a:ext cx="4313864" cy="377762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İnsülin pompa (SCİİ) tedavisi</a:t>
            </a:r>
          </a:p>
          <a:p>
            <a:pPr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Bazal-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bolus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insülin ile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glisemik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kontrol sağlanamayan</a:t>
            </a:r>
          </a:p>
          <a:p>
            <a:pPr>
              <a:defRPr/>
            </a:pP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Fleksibl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yaşantısı olan</a:t>
            </a:r>
          </a:p>
          <a:p>
            <a:pPr>
              <a:defRPr/>
            </a:pP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Entellektüel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seviyesi yüksek </a:t>
            </a:r>
          </a:p>
          <a:p>
            <a:pPr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İstekli tip 2 diyabetli hastalarda </a:t>
            </a:r>
          </a:p>
          <a:p>
            <a:pPr eaLnBrk="1" hangingPunct="1">
              <a:defRPr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04" name="İçerik Yer Tutucusu 5">
            <a:extLst>
              <a:ext uri="{FF2B5EF4-FFF2-40B4-BE49-F238E27FC236}">
                <a16:creationId xmlns="" xmlns:a16="http://schemas.microsoft.com/office/drawing/2014/main" id="{8459FC17-61E6-4C7A-9428-3FD45C7C1D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8767" y="1888811"/>
            <a:ext cx="4038600" cy="42672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6BAAEAFE-31FA-4446-9D05-50FA7E577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68" t="19510" r="23393" b="73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99997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Başlık 1">
            <a:extLst>
              <a:ext uri="{FF2B5EF4-FFF2-40B4-BE49-F238E27FC236}">
                <a16:creationId xmlns="" xmlns:a16="http://schemas.microsoft.com/office/drawing/2014/main" id="{938CDD3A-34F0-4FB9-BAC1-A14F3C022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2569" y="606525"/>
            <a:ext cx="8911687" cy="1280890"/>
          </a:xfrm>
        </p:spPr>
        <p:txBody>
          <a:bodyPr/>
          <a:lstStyle/>
          <a:p>
            <a:r>
              <a:rPr lang="es-ES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Olgu</a:t>
            </a:r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74B5142-72BB-4EC1-BF93-8A3A1C45C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569" y="1652953"/>
            <a:ext cx="9412043" cy="459852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48</a:t>
            </a:r>
            <a:r>
              <a:rPr lang="es-E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yaş erkek hasta ;</a:t>
            </a:r>
          </a:p>
          <a:p>
            <a:pPr marL="0" indent="0">
              <a:buNone/>
              <a:defRPr/>
            </a:pPr>
            <a:endParaRPr lang="tr-T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yıllık tip 2 DM öyküsü</a:t>
            </a:r>
          </a:p>
          <a:p>
            <a:pPr>
              <a:defRPr/>
            </a:pP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VA :88 kg</a:t>
            </a:r>
          </a:p>
          <a:p>
            <a:pPr>
              <a:defRPr/>
            </a:pP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AKŞ:178 mg/dl</a:t>
            </a:r>
          </a:p>
          <a:p>
            <a:pPr>
              <a:defRPr/>
            </a:pP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HbA1c:8.8</a:t>
            </a:r>
          </a:p>
          <a:p>
            <a:pPr>
              <a:defRPr/>
            </a:pP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Metformin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 gr) 2x1</a:t>
            </a:r>
          </a:p>
          <a:p>
            <a:pPr>
              <a:defRPr/>
            </a:pP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Bazal insülin 24 ünite / gün kullanıyor.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2">
            <a:extLst>
              <a:ext uri="{FF2B5EF4-FFF2-40B4-BE49-F238E27FC236}">
                <a16:creationId xmlns="" xmlns:a16="http://schemas.microsoft.com/office/drawing/2014/main" id="{032C4A2B-36B1-4D5A-8671-3A99EC5F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9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Başlık 1">
            <a:extLst>
              <a:ext uri="{FF2B5EF4-FFF2-40B4-BE49-F238E27FC236}">
                <a16:creationId xmlns="" xmlns:a16="http://schemas.microsoft.com/office/drawing/2014/main" id="{C278E087-9264-4A37-BC17-612741B25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527538"/>
            <a:ext cx="8001000" cy="1143000"/>
          </a:xfrm>
        </p:spPr>
        <p:txBody>
          <a:bodyPr/>
          <a:lstStyle/>
          <a:p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Olgu-2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7BF66B4-AAD0-4C94-B3B3-E255BB1AE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5" y="2402376"/>
            <a:ext cx="9302262" cy="4754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Glukoz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profilinde sorun:</a:t>
            </a:r>
          </a:p>
          <a:p>
            <a:pPr marL="0" indent="0">
              <a:buNone/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-Öğlen ve daha belirgin olarak akşam yemek sonrası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hiperglisemi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defRPr/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Yaklaşım :</a:t>
            </a:r>
          </a:p>
          <a:p>
            <a:pPr marL="0" indent="0">
              <a:buNone/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-Öncelikle akşam yemek öncesi kısa etkili insülin</a:t>
            </a:r>
          </a:p>
          <a:p>
            <a:pPr marL="0" indent="0">
              <a:buNone/>
              <a:defRPr/>
            </a:pP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Bazal İnsülin 24 Ü +  </a:t>
            </a:r>
            <a:r>
              <a:rPr lang="tr-T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</a:t>
            </a: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2x1+ Akşam yemek öncesi 8 Ü </a:t>
            </a:r>
          </a:p>
          <a:p>
            <a:pPr marL="0" indent="0">
              <a:buNone/>
              <a:defRPr/>
            </a:pP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kısa etkili analog insülin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İçerik Yer Tutucusu 2">
            <a:extLst>
              <a:ext uri="{FF2B5EF4-FFF2-40B4-BE49-F238E27FC236}">
                <a16:creationId xmlns="" xmlns:a16="http://schemas.microsoft.com/office/drawing/2014/main" id="{E2A1B5B4-44C1-456B-A214-4748EC883E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66563" name="Picture 2">
            <a:extLst>
              <a:ext uri="{FF2B5EF4-FFF2-40B4-BE49-F238E27FC236}">
                <a16:creationId xmlns="" xmlns:a16="http://schemas.microsoft.com/office/drawing/2014/main" id="{CC7CDA00-A9CC-468B-97BD-AE4F3E939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Başlık 1">
            <a:extLst>
              <a:ext uri="{FF2B5EF4-FFF2-40B4-BE49-F238E27FC236}">
                <a16:creationId xmlns="" xmlns:a16="http://schemas.microsoft.com/office/drawing/2014/main" id="{DF66B6C3-7793-4A51-8635-3165D5C54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4646" y="501018"/>
            <a:ext cx="8911687" cy="1280890"/>
          </a:xfrm>
        </p:spPr>
        <p:txBody>
          <a:bodyPr/>
          <a:lstStyle/>
          <a:p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Olgu-2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5C8B91D-5CEE-41DB-93E2-0F0AC6F8F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291" y="1600200"/>
            <a:ext cx="9970477" cy="431102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 Yaklaşımı</a:t>
            </a:r>
          </a:p>
          <a:p>
            <a:pPr marL="0" indent="0">
              <a:buNone/>
              <a:defRPr/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2x1 gr dışındaki oral ajanlar kesildi, bazal-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insülin tedavisi başlandı.</a:t>
            </a:r>
          </a:p>
          <a:p>
            <a:pPr marL="0" indent="0">
              <a:buNone/>
              <a:defRPr/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ünite bazal insülin + 3x7 ünite kısa etkili analog insülin  +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2x1 </a:t>
            </a:r>
          </a:p>
          <a:p>
            <a:pPr marL="0" indent="0">
              <a:buNone/>
              <a:defRPr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EB945C78-B432-4257-9AAA-03B0FB757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9523" y="597877"/>
            <a:ext cx="10410092" cy="720969"/>
          </a:xfrm>
        </p:spPr>
        <p:txBody>
          <a:bodyPr>
            <a:noAutofit/>
          </a:bodyPr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TİP 2 DİYABETTE İNSÜLİN ENDİKASYONLARI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F90B567A-2D3A-4D3C-8BCD-54FBC60A5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5921" y="1688122"/>
            <a:ext cx="9858692" cy="516987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İnsülin dışı anti-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hiperglisemik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ilaçlar ile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metabolik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kontrol sağlanamaması </a:t>
            </a:r>
          </a:p>
          <a:p>
            <a:pPr>
              <a:lnSpc>
                <a:spcPct val="8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Aşırı kilo kaybı </a:t>
            </a:r>
          </a:p>
          <a:p>
            <a:pPr>
              <a:lnSpc>
                <a:spcPct val="8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Ağır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hiperglisemik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semptomlar </a:t>
            </a:r>
          </a:p>
          <a:p>
            <a:pPr>
              <a:lnSpc>
                <a:spcPct val="80000"/>
              </a:lnSpc>
            </a:pP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Hiperglisemik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aciller (DKA, HHD) </a:t>
            </a:r>
          </a:p>
          <a:p>
            <a:pPr>
              <a:lnSpc>
                <a:spcPct val="8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Mİ </a:t>
            </a:r>
          </a:p>
          <a:p>
            <a:pPr>
              <a:lnSpc>
                <a:spcPct val="8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Akut, ateşli ve sistemik hastalıklar </a:t>
            </a:r>
          </a:p>
          <a:p>
            <a:pPr>
              <a:lnSpc>
                <a:spcPct val="80000"/>
              </a:lnSpc>
            </a:pP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cerrahi operasyonlar </a:t>
            </a:r>
          </a:p>
          <a:p>
            <a:pPr>
              <a:lnSpc>
                <a:spcPct val="8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Gebelik ve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laktasyon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Ağır karaciğer ve böbrek yetersizliği </a:t>
            </a:r>
          </a:p>
          <a:p>
            <a:pPr>
              <a:lnSpc>
                <a:spcPct val="8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İnsülin dışı anti-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hiperglisemik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ilaçlara alerji ve ağır yan etkiler </a:t>
            </a:r>
          </a:p>
          <a:p>
            <a:pPr>
              <a:lnSpc>
                <a:spcPct val="8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Klinik olarak ciddi insülin rezistansı </a:t>
            </a:r>
          </a:p>
          <a:p>
            <a:pPr>
              <a:lnSpc>
                <a:spcPct val="80000"/>
              </a:lnSpc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 süreli yüksek doz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kortikosteroid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kullanımı</a:t>
            </a: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="" xmlns:a16="http://schemas.microsoft.com/office/drawing/2014/main" id="{8D034AD9-67A2-4918-80D4-35F80EF7E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6739" y="587829"/>
            <a:ext cx="8911687" cy="12808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İNSÜLİN TEDAVİSİ KOMPLİKASYONLARI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="" xmlns:a16="http://schemas.microsoft.com/office/drawing/2014/main" id="{7385DF10-9D7E-428B-9CFE-80342AE77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486" y="1872342"/>
            <a:ext cx="10221685" cy="498565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tr-TR" altLang="tr-TR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tr-TR" altLang="tr-TR" sz="2400" b="1" dirty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tr-TR" altLang="tr-TR" sz="2800" b="1" dirty="0">
                <a:solidFill>
                  <a:schemeClr val="tx1"/>
                </a:solidFill>
                <a:latin typeface="Times New Roman" pitchFamily="18" charset="0"/>
              </a:rPr>
              <a:t>Hipoglisemi</a:t>
            </a:r>
            <a:r>
              <a:rPr lang="tr-TR" altLang="tr-TR" sz="2800" dirty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En önemli ve en sık görülen komplikasyon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Tip 1 diyabetlilerde daha sık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İnsülin analoglarının hipoglisemi riski, insan insülinlerinden daha düşük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tr-TR" altLang="tr-TR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tr-TR" altLang="tr-TR" sz="2800" b="1" dirty="0">
                <a:solidFill>
                  <a:schemeClr val="tx1"/>
                </a:solidFill>
                <a:latin typeface="Times New Roman" pitchFamily="18" charset="0"/>
              </a:rPr>
              <a:t>Kilo artışı</a:t>
            </a:r>
            <a:r>
              <a:rPr lang="tr-TR" altLang="tr-TR" sz="2800" dirty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Tedavi başlangıcında kaybedilmiş yağ ve kas dokusunun yeniden kazanılması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Su ve tuz tutulumu olması ve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itchFamily="18" charset="0"/>
              </a:rPr>
              <a:t>glukozürinin</a:t>
            </a: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 azalması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itchFamily="18" charset="0"/>
              </a:rPr>
              <a:t>Hipoglisemi korkusu ve dengesiz beslenme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tr-TR" altLang="tr-TR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>
            <a:extLst>
              <a:ext uri="{FF2B5EF4-FFF2-40B4-BE49-F238E27FC236}">
                <a16:creationId xmlns="" xmlns:a16="http://schemas.microsoft.com/office/drawing/2014/main" id="{E3CB3302-434E-4F56-8DF0-768DEC9B0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4238" y="152401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İNSÜLİN TEDAVİSİ KOMPLİKASYONLARI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="" xmlns:a16="http://schemas.microsoft.com/office/drawing/2014/main" id="{647D8BCC-05DA-46CE-9952-F21A59C67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4239" y="1981201"/>
            <a:ext cx="3868737" cy="523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altLang="tr-TR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tr-TR" altLang="tr-TR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tr-TR" altLang="tr-TR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tr-TR" altLang="tr-TR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tr-TR" altLang="tr-TR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tr-TR" altLang="tr-TR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tr-TR" altLang="tr-TR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endParaRPr lang="tr-TR" altLang="tr-TR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tr-TR" altLang="tr-TR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tr-TR" altLang="tr-TR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tr-TR" altLang="tr-TR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Lipoatrofi</a:t>
            </a:r>
            <a:endParaRPr lang="tr-TR" altLang="tr-TR" sz="2800" b="1" dirty="0">
              <a:solidFill>
                <a:schemeClr val="tx1"/>
              </a:solidFill>
            </a:endParaRPr>
          </a:p>
        </p:txBody>
      </p:sp>
      <p:pic>
        <p:nvPicPr>
          <p:cNvPr id="57348" name="İçerik Yer Tutucusu 15">
            <a:extLst>
              <a:ext uri="{FF2B5EF4-FFF2-40B4-BE49-F238E27FC236}">
                <a16:creationId xmlns="" xmlns:a16="http://schemas.microsoft.com/office/drawing/2014/main" id="{C95AFC96-DF40-4309-97CC-2AE7335622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1" y="2819401"/>
            <a:ext cx="3190875" cy="3370263"/>
          </a:xfrm>
        </p:spPr>
      </p:pic>
      <p:sp>
        <p:nvSpPr>
          <p:cNvPr id="57349" name="Metin Yer Tutucusu 11">
            <a:extLst>
              <a:ext uri="{FF2B5EF4-FFF2-40B4-BE49-F238E27FC236}">
                <a16:creationId xmlns="" xmlns:a16="http://schemas.microsoft.com/office/drawing/2014/main" id="{4D2FA0FF-3386-4568-B0A5-B36759E5E9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6153150" y="1981201"/>
            <a:ext cx="3887788" cy="523875"/>
          </a:xfrm>
        </p:spPr>
        <p:txBody>
          <a:bodyPr/>
          <a:lstStyle/>
          <a:p>
            <a:pPr eaLnBrk="1" hangingPunct="1"/>
            <a:r>
              <a:rPr lang="tr-TR" altLang="tr-T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Lipohipertrofi</a:t>
            </a:r>
            <a:endParaRPr lang="tr-TR" alt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50" name="İçerik Yer Tutucusu 16">
            <a:extLst>
              <a:ext uri="{FF2B5EF4-FFF2-40B4-BE49-F238E27FC236}">
                <a16:creationId xmlns="" xmlns:a16="http://schemas.microsoft.com/office/drawing/2014/main" id="{FABBD921-7D2C-4F5E-96B0-752B03254E2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819400"/>
            <a:ext cx="3276600" cy="3581400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="" xmlns:a16="http://schemas.microsoft.com/office/drawing/2014/main" id="{A81C157B-1033-4ED0-93DC-7DE51C8E1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7075" y="503236"/>
            <a:ext cx="9507537" cy="1401764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İNSÜLİN TEDAVİSİ KOMPLİKASYONLARI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="" xmlns:a16="http://schemas.microsoft.com/office/drawing/2014/main" id="{6B7380C7-00BD-4E81-A611-B693CFDE5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7075" y="1828801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tr-TR" altLang="tr-TR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Kanama, sızma ve ağrı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alt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Masif </a:t>
            </a:r>
            <a:r>
              <a:rPr lang="tr-TR" altLang="tr-T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hepatomegali</a:t>
            </a:r>
            <a:r>
              <a:rPr lang="tr-TR" alt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alt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Glikojen depolarının dolması</a:t>
            </a: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r-TR" alt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Ödem  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Ozmotik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diürezin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azalması ve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tutulumu</a:t>
            </a: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r-TR" alt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İmmunojenisite</a:t>
            </a: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defRPr/>
            </a:pPr>
            <a:endParaRPr lang="tr-TR" alt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Hiperinsülinemi</a:t>
            </a:r>
            <a:r>
              <a:rPr lang="tr-TR" alt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</a:t>
            </a:r>
            <a:r>
              <a:rPr lang="tr-TR" altLang="tr-T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ateroskleroz</a:t>
            </a:r>
            <a:r>
              <a:rPr lang="tr-TR" alt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kanser riski</a:t>
            </a:r>
          </a:p>
          <a:p>
            <a:pPr marL="0" indent="0">
              <a:buNone/>
              <a:defRPr/>
            </a:pPr>
            <a:endParaRPr lang="tr-TR" altLang="tr-TR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r-TR" altLang="tr-TR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r-TR" altLang="tr-TR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CFC4D57C-8DA5-4211-B03A-4EB15374C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82" t="25240" r="26818" b="684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78427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17DCCD82-7E92-4C51-A2FF-6D1D642AD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9495" y="887880"/>
            <a:ext cx="8911687" cy="1280890"/>
          </a:xfrm>
        </p:spPr>
        <p:txBody>
          <a:bodyPr/>
          <a:lstStyle/>
          <a:p>
            <a:pPr eaLnBrk="1" hangingPunct="1"/>
            <a:r>
              <a:rPr lang="tr-TR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="" xmlns:a16="http://schemas.microsoft.com/office/drawing/2014/main" id="{7D15D6E8-E49B-4713-BBBB-49F3F21CB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67182" y="2139744"/>
            <a:ext cx="8915400" cy="3777622"/>
          </a:xfrm>
        </p:spPr>
        <p:txBody>
          <a:bodyPr/>
          <a:lstStyle/>
          <a:p>
            <a:pPr algn="just" eaLnBrk="1" hangingPunct="1"/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 Endokrin Metabolizma Derneği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Diyabetes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Mellitus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Komplikasyonlarının Tanı, Tedavi ve İzlem Kılavuzu (2018)</a:t>
            </a:r>
          </a:p>
          <a:p>
            <a:pPr algn="just" eaLnBrk="1" hangingPunct="1"/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Ulusal Diyabet Kongresi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Konsensus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Grubu Diyabet Tanı ve Tedavi Rehberi (2013)</a:t>
            </a:r>
          </a:p>
          <a:p>
            <a:pPr algn="just"/>
            <a:r>
              <a:rPr lang="nb-N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53.Ulusal Diyabet Kongresi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2017,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Yoğunlaştırılmış İnsülin Tedavisi, Dr. Tamer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Tetiker</a:t>
            </a: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endParaRPr lang="tr-TR" altLang="tr-TR" dirty="0">
              <a:solidFill>
                <a:schemeClr val="tx1"/>
              </a:solidFill>
            </a:endParaRPr>
          </a:p>
          <a:p>
            <a:pPr algn="just" eaLnBrk="1" hangingPunct="1">
              <a:buFontTx/>
              <a:buNone/>
            </a:pPr>
            <a:endParaRPr lang="tr-TR" altLang="tr-TR" dirty="0">
              <a:solidFill>
                <a:schemeClr val="tx1"/>
              </a:solidFill>
            </a:endParaRPr>
          </a:p>
          <a:p>
            <a:pPr eaLnBrk="1" hangingPunct="1"/>
            <a:endParaRPr lang="tr-TR" alt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F321196E-C98D-4732-9FEB-241662DD2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9783" y="624110"/>
            <a:ext cx="8911687" cy="1280890"/>
          </a:xfrm>
        </p:spPr>
        <p:txBody>
          <a:bodyPr/>
          <a:lstStyle/>
          <a:p>
            <a:pPr eaLnBrk="1" hangingPunct="1"/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</a:rPr>
              <a:t>İNSÜLİN PREPARATLARI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3365022C-4472-4847-92E9-6BDB20D4F9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8737" y="1905000"/>
            <a:ext cx="9253781" cy="400622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Recombinant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DNA tekniği (insan insülini, insülin analogları) ile üretilen insülinler yaygın olarak kullanılmaktadır.</a:t>
            </a:r>
          </a:p>
          <a:p>
            <a:pPr eaLnBrk="1" hangingPunct="1">
              <a:defRPr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Sığır ve domuz insülini ile domuzdan elde edilen </a:t>
            </a:r>
            <a:r>
              <a:rPr lang="tr-TR" alt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semisentetik</a:t>
            </a:r>
            <a:r>
              <a:rPr lang="tr-TR" alt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insülin (Ülkemizde kullanılmamaktadır) </a:t>
            </a:r>
          </a:p>
          <a:p>
            <a:pPr eaLnBrk="1" hangingPunct="1">
              <a:defRPr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tr-TR" alt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tr-TR" alt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0A81F28B-7A1F-42F9-9AB2-214790E9AA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29" t="13787" r="22541" b="40761"/>
          <a:stretch/>
        </p:blipFill>
        <p:spPr>
          <a:xfrm>
            <a:off x="0" y="23750"/>
            <a:ext cx="12192000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7A7AD282-05DF-4EA9-A711-0C0F850A664B}"/>
              </a:ext>
            </a:extLst>
          </p:cNvPr>
          <p:cNvSpPr txBox="1"/>
          <p:nvPr/>
        </p:nvSpPr>
        <p:spPr>
          <a:xfrm>
            <a:off x="1839351" y="3710353"/>
            <a:ext cx="177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Novorapıd</a:t>
            </a:r>
            <a:endParaRPr lang="tr-T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96986B11-A6C9-4306-B9EA-43D6D0126215}"/>
              </a:ext>
            </a:extLst>
          </p:cNvPr>
          <p:cNvSpPr txBox="1"/>
          <p:nvPr/>
        </p:nvSpPr>
        <p:spPr>
          <a:xfrm>
            <a:off x="2132428" y="4110463"/>
            <a:ext cx="177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Apidra</a:t>
            </a:r>
            <a:endParaRPr lang="tr-T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893A8C29-BC6C-4D1B-B3E5-8103E2F00A7A}"/>
              </a:ext>
            </a:extLst>
          </p:cNvPr>
          <p:cNvSpPr txBox="1"/>
          <p:nvPr/>
        </p:nvSpPr>
        <p:spPr>
          <a:xfrm>
            <a:off x="2724443" y="2347427"/>
            <a:ext cx="177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Humalog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7D4CA1EF-1802-4BB1-AB87-18AEC9889304}"/>
              </a:ext>
            </a:extLst>
          </p:cNvPr>
          <p:cNvSpPr txBox="1"/>
          <p:nvPr/>
        </p:nvSpPr>
        <p:spPr>
          <a:xfrm>
            <a:off x="2536874" y="1947317"/>
            <a:ext cx="177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Humulın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AECE63AE-F99C-4FFF-A98E-265657FB5DC1}"/>
              </a:ext>
            </a:extLst>
          </p:cNvPr>
          <p:cNvSpPr txBox="1"/>
          <p:nvPr/>
        </p:nvSpPr>
        <p:spPr>
          <a:xfrm>
            <a:off x="2132428" y="6339134"/>
            <a:ext cx="177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Humulın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NPH</a:t>
            </a:r>
            <a:endParaRPr lang="tr-T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529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440D6B83-2D12-412D-9334-2F711D91BC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61" t="32754" r="22540" b="18042"/>
          <a:stretch/>
        </p:blipFill>
        <p:spPr>
          <a:xfrm>
            <a:off x="0" y="1002323"/>
            <a:ext cx="12192000" cy="611944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D6E193CB-2589-474D-B5E7-122D947079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8571" t="2285" r="1150" b="79501"/>
          <a:stretch/>
        </p:blipFill>
        <p:spPr>
          <a:xfrm>
            <a:off x="-967154" y="-246185"/>
            <a:ext cx="13018477" cy="124850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C210D0B2-8167-4FFE-8C41-35B56663F4AB}"/>
              </a:ext>
            </a:extLst>
          </p:cNvPr>
          <p:cNvSpPr txBox="1"/>
          <p:nvPr/>
        </p:nvSpPr>
        <p:spPr>
          <a:xfrm>
            <a:off x="2032782" y="1354014"/>
            <a:ext cx="177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Levemir</a:t>
            </a:r>
            <a:endParaRPr lang="tr-T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A4BFD47D-E429-44C2-A698-FB452A754512}"/>
              </a:ext>
            </a:extLst>
          </p:cNvPr>
          <p:cNvSpPr txBox="1"/>
          <p:nvPr/>
        </p:nvSpPr>
        <p:spPr>
          <a:xfrm>
            <a:off x="2491740" y="1703414"/>
            <a:ext cx="177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Lantus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9FB57D0D-0270-4704-A74D-570F4CA28E6A}"/>
              </a:ext>
            </a:extLst>
          </p:cNvPr>
          <p:cNvSpPr txBox="1"/>
          <p:nvPr/>
        </p:nvSpPr>
        <p:spPr>
          <a:xfrm>
            <a:off x="2385060" y="3514632"/>
            <a:ext cx="177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Humulın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7B03966E-3B5B-4280-95D6-480F6C0D46B2}"/>
              </a:ext>
            </a:extLst>
          </p:cNvPr>
          <p:cNvSpPr txBox="1"/>
          <p:nvPr/>
        </p:nvSpPr>
        <p:spPr>
          <a:xfrm>
            <a:off x="3802966" y="2077017"/>
            <a:ext cx="177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Basaglar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="" xmlns:a16="http://schemas.microsoft.com/office/drawing/2014/main" id="{572985C1-2153-41ED-AB5D-CBD89ADAF9FC}"/>
              </a:ext>
            </a:extLst>
          </p:cNvPr>
          <p:cNvSpPr txBox="1"/>
          <p:nvPr/>
        </p:nvSpPr>
        <p:spPr>
          <a:xfrm>
            <a:off x="2491740" y="2452924"/>
            <a:ext cx="1770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Toujeo</a:t>
            </a:r>
            <a:endParaRPr lang="tr-T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389AB1E8-597D-42D4-B6B7-DC15FEBA8A6A}"/>
              </a:ext>
            </a:extLst>
          </p:cNvPr>
          <p:cNvSpPr txBox="1"/>
          <p:nvPr/>
        </p:nvSpPr>
        <p:spPr>
          <a:xfrm>
            <a:off x="2917874" y="2782747"/>
            <a:ext cx="177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Tresiba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488ECBCB-AFE4-404A-BF4D-9896DD9327DB}"/>
              </a:ext>
            </a:extLst>
          </p:cNvPr>
          <p:cNvSpPr txBox="1"/>
          <p:nvPr/>
        </p:nvSpPr>
        <p:spPr>
          <a:xfrm>
            <a:off x="2426091" y="5415817"/>
            <a:ext cx="177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Ryzodeg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933D5E40-3AB5-4AA7-B886-D9553995AF6D}"/>
              </a:ext>
            </a:extLst>
          </p:cNvPr>
          <p:cNvSpPr txBox="1"/>
          <p:nvPr/>
        </p:nvSpPr>
        <p:spPr>
          <a:xfrm>
            <a:off x="2491740" y="3885839"/>
            <a:ext cx="177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NovoMıx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="" xmlns:a16="http://schemas.microsoft.com/office/drawing/2014/main" id="{D4365F6E-0894-48EE-98E4-626EA3803CC9}"/>
              </a:ext>
            </a:extLst>
          </p:cNvPr>
          <p:cNvSpPr txBox="1"/>
          <p:nvPr/>
        </p:nvSpPr>
        <p:spPr>
          <a:xfrm>
            <a:off x="2426090" y="4231020"/>
            <a:ext cx="2040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Humalog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Mıx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="" xmlns:a16="http://schemas.microsoft.com/office/drawing/2014/main" id="{DF910B5E-603F-4979-B0CA-AA3423F64D7F}"/>
              </a:ext>
            </a:extLst>
          </p:cNvPr>
          <p:cNvSpPr txBox="1"/>
          <p:nvPr/>
        </p:nvSpPr>
        <p:spPr>
          <a:xfrm>
            <a:off x="2561198" y="4960006"/>
            <a:ext cx="177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NovoMıx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</a:p>
        </p:txBody>
      </p:sp>
    </p:spTree>
    <p:extLst>
      <p:ext uri="{BB962C8B-B14F-4D97-AF65-F5344CB8AC3E}">
        <p14:creationId xmlns="" xmlns:p14="http://schemas.microsoft.com/office/powerpoint/2010/main" val="2778419452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3735</TotalTime>
  <Words>2751</Words>
  <Application>Microsoft Office PowerPoint</Application>
  <PresentationFormat>Özel</PresentationFormat>
  <Paragraphs>459</Paragraphs>
  <Slides>64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64</vt:i4>
      </vt:variant>
    </vt:vector>
  </HeadingPairs>
  <TitlesOfParts>
    <vt:vector size="65" baseType="lpstr">
      <vt:lpstr>Duman</vt:lpstr>
      <vt:lpstr>  İNSÜLİN TEDAVİSİ</vt:lpstr>
      <vt:lpstr>   Amaç</vt:lpstr>
      <vt:lpstr>  HEDEFLER</vt:lpstr>
      <vt:lpstr>İNSÜLİNİN ETKİ MEKANİZMASI</vt:lpstr>
      <vt:lpstr>İNSÜLİN ENDİKASYONLARI</vt:lpstr>
      <vt:lpstr>TİP 2 DİYABETTE İNSÜLİN ENDİKASYONLARI </vt:lpstr>
      <vt:lpstr>İNSÜLİN PREPARATLARI</vt:lpstr>
      <vt:lpstr>Slayt 8</vt:lpstr>
      <vt:lpstr>Slayt 9</vt:lpstr>
      <vt:lpstr>Slayt 10</vt:lpstr>
      <vt:lpstr>Slayt 11</vt:lpstr>
      <vt:lpstr>Slayt 12</vt:lpstr>
      <vt:lpstr>Slayt 13</vt:lpstr>
      <vt:lpstr> İNSÜLİN ENJEKSİYON ZAMANI </vt:lpstr>
      <vt:lpstr>İNSÜLİN ENJEKSİYON YÖNTEMLERİ</vt:lpstr>
      <vt:lpstr>İNSÜLİN ABSORBSİYONUNU ETKİLEYEN FAKTÖRLER</vt:lpstr>
      <vt:lpstr>İNSÜLİN ABSORBSİYONUNU ETKİLEYEN FAKTÖRLER</vt:lpstr>
      <vt:lpstr>İNSÜLİNİN SAKLANMA KOŞULLARI</vt:lpstr>
      <vt:lpstr>  İNSÜLİN KULLANIM YOLLARI</vt:lpstr>
      <vt:lpstr>İNSÜLİN TEDAVİSİNİN AMAÇLARI</vt:lpstr>
      <vt:lpstr>İNSÜLİN TEDAVİ PROTOKOLLERİ </vt:lpstr>
      <vt:lpstr>İNSÜLİN TEDAVİ PROTOKOLLERİ </vt:lpstr>
      <vt:lpstr>İNSÜLİN TEDAVİ PROTOKOLLERİ </vt:lpstr>
      <vt:lpstr> </vt:lpstr>
      <vt:lpstr>BAZAL-BOLUS İNSÜLİN TEDAVİSİ</vt:lpstr>
      <vt:lpstr>Slayt 26</vt:lpstr>
      <vt:lpstr>İNSÜLİN DOZUNUN HESAPLANMASI </vt:lpstr>
      <vt:lpstr>Slayt 28</vt:lpstr>
      <vt:lpstr>TİP 1 DM İNSÜLİN TEDAVİSİ</vt:lpstr>
      <vt:lpstr>TİP 1 DM İNSÜLİN TEDAVİSİ</vt:lpstr>
      <vt:lpstr>TİP 1 DM İNSÜLİN  TEDAVİSİ</vt:lpstr>
      <vt:lpstr>TİP 1 DM İNSÜLİN TEDAVİSİ</vt:lpstr>
      <vt:lpstr>TİP 1 DM İNSÜLİN TEDAVİSİ</vt:lpstr>
      <vt:lpstr>TİP 1 DM İNSÜLİN TEDAVİSİ</vt:lpstr>
      <vt:lpstr> Olgu-1</vt:lpstr>
      <vt:lpstr>Olgu-1 </vt:lpstr>
      <vt:lpstr>Slayt 37</vt:lpstr>
      <vt:lpstr> Olgu-1     Tedavi yaklaşımı ?</vt:lpstr>
      <vt:lpstr>Slayt 39</vt:lpstr>
      <vt:lpstr>Diyabetes Mellitus Tedavisi </vt:lpstr>
      <vt:lpstr>Olgu-1</vt:lpstr>
      <vt:lpstr>Erken Dönemde Tedaviye Eklenen İnsülin ile Daha Fazla HbA1c Düşüşü ve Daha Az Hipoglisemi </vt:lpstr>
      <vt:lpstr>   TİP 2 DM DE İNSÜLİN TEDAVİSİ</vt:lpstr>
      <vt:lpstr>TİP 2 DM DE İNSÜLİN TEDAVİSİ</vt:lpstr>
      <vt:lpstr>TİP 2 DM DE İNSÜLİN TEDAVİSİ</vt:lpstr>
      <vt:lpstr>TİP 2 DM DE İNSÜLİN TEDAVİSİ</vt:lpstr>
      <vt:lpstr>  TİP 2 DM DE İNSÜLİN TEDAVİSİ</vt:lpstr>
      <vt:lpstr>TİP 2 DM DE İNSÜLİN TEDAVİSİ</vt:lpstr>
      <vt:lpstr>TİP 2 DM DE İNSÜLİN TEDAVİSİ</vt:lpstr>
      <vt:lpstr>TİP 2 DM DE İNSÜLİN TEDAVİSİ</vt:lpstr>
      <vt:lpstr>TİP 2 DM DE İNSÜLİN TEDAVİSİ</vt:lpstr>
      <vt:lpstr>TİP 2 DM DE İNSÜLİN TEDAVİSİ</vt:lpstr>
      <vt:lpstr>TİP 2 DM DE İNSÜLİN TEDAVİSİ</vt:lpstr>
      <vt:lpstr>Slayt 54</vt:lpstr>
      <vt:lpstr>Olgu-2</vt:lpstr>
      <vt:lpstr>Slayt 56</vt:lpstr>
      <vt:lpstr>Olgu-2</vt:lpstr>
      <vt:lpstr>Slayt 58</vt:lpstr>
      <vt:lpstr>Olgu-2</vt:lpstr>
      <vt:lpstr>İNSÜLİN TEDAVİSİ KOMPLİKASYONLARI</vt:lpstr>
      <vt:lpstr>İNSÜLİN TEDAVİSİ KOMPLİKASYONLARI</vt:lpstr>
      <vt:lpstr>İNSÜLİN TEDAVİSİ KOMPLİKASYONLARI</vt:lpstr>
      <vt:lpstr>Slayt 63</vt:lpstr>
      <vt:lpstr>KAYNAKLAR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İNSÜLİN TEDAVİSİ</dc:title>
  <dc:creator>HATİCE  ÇAVUŞ</dc:creator>
  <cp:lastModifiedBy>win7</cp:lastModifiedBy>
  <cp:revision>108</cp:revision>
  <dcterms:created xsi:type="dcterms:W3CDTF">2019-02-28T07:06:18Z</dcterms:created>
  <dcterms:modified xsi:type="dcterms:W3CDTF">2019-03-12T11:32:59Z</dcterms:modified>
</cp:coreProperties>
</file>