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16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6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56315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614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69327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2026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191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344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977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077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993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8344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199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01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87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06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3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4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66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70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0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577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49373A0-0371-492E-BD86-4675815E2111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EB65974-574D-4B51-BFE4-5F50E455346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1069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C29A041-F08D-445B-B109-524D6B0CFF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98390"/>
          </a:xfrm>
        </p:spPr>
        <p:txBody>
          <a:bodyPr/>
          <a:lstStyle/>
          <a:p>
            <a:r>
              <a:rPr lang="tr-TR" dirty="0"/>
              <a:t>VAKA SUNUMU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CD7FFF-0FA3-4AD8-BC76-0100C2CDC9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1584"/>
            <a:ext cx="9144000" cy="1633492"/>
          </a:xfrm>
        </p:spPr>
        <p:txBody>
          <a:bodyPr>
            <a:normAutofit/>
          </a:bodyPr>
          <a:lstStyle/>
          <a:p>
            <a:r>
              <a:rPr lang="tr-TR" dirty="0"/>
              <a:t>Arş. Gör. Dr. Ersan GÜRSOY</a:t>
            </a:r>
          </a:p>
          <a:p>
            <a:r>
              <a:rPr lang="tr-TR" dirty="0"/>
              <a:t>KTÜ Tıp Fakültesi</a:t>
            </a:r>
          </a:p>
          <a:p>
            <a:r>
              <a:rPr lang="tr-TR" dirty="0"/>
              <a:t>Aile Hekimliği AD</a:t>
            </a:r>
          </a:p>
          <a:p>
            <a:r>
              <a:rPr lang="tr-TR" dirty="0"/>
              <a:t>27.11.2018</a:t>
            </a:r>
          </a:p>
        </p:txBody>
      </p:sp>
    </p:spTree>
    <p:extLst>
      <p:ext uri="{BB962C8B-B14F-4D97-AF65-F5344CB8AC3E}">
        <p14:creationId xmlns:p14="http://schemas.microsoft.com/office/powerpoint/2010/main" val="104720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C03C982-B795-4644-B16F-B708FB36D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Tartışma- </a:t>
            </a:r>
            <a:r>
              <a:rPr lang="tr-TR" b="1" dirty="0" err="1">
                <a:solidFill>
                  <a:srgbClr val="FF0000"/>
                </a:solidFill>
              </a:rPr>
              <a:t>Gianotti</a:t>
            </a:r>
            <a:r>
              <a:rPr lang="tr-TR" b="1" dirty="0">
                <a:solidFill>
                  <a:srgbClr val="FF0000"/>
                </a:solidFill>
              </a:rPr>
              <a:t>- </a:t>
            </a:r>
            <a:r>
              <a:rPr lang="tr-TR" b="1" dirty="0" err="1">
                <a:solidFill>
                  <a:srgbClr val="FF0000"/>
                </a:solidFill>
              </a:rPr>
              <a:t>Crosti</a:t>
            </a:r>
            <a:r>
              <a:rPr lang="tr-TR" b="1" dirty="0">
                <a:solidFill>
                  <a:srgbClr val="FF0000"/>
                </a:solidFill>
              </a:rPr>
              <a:t> Sendromu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432403-1B67-42D4-8749-C4F67AE61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Hastalık her ne kadar kendini sınırlayan yapıda da olsa yeni lezyonlar 8-11 hafta daha oluşmaya devam eder.</a:t>
            </a:r>
          </a:p>
          <a:p>
            <a:r>
              <a:rPr lang="tr-TR" dirty="0"/>
              <a:t>Lezyonlar tipik olarak </a:t>
            </a:r>
            <a:r>
              <a:rPr lang="tr-TR" dirty="0" err="1"/>
              <a:t>monomorfik</a:t>
            </a:r>
            <a:r>
              <a:rPr lang="tr-TR" dirty="0"/>
              <a:t>, </a:t>
            </a:r>
            <a:r>
              <a:rPr lang="tr-TR" dirty="0" err="1"/>
              <a:t>eritematöz</a:t>
            </a:r>
            <a:r>
              <a:rPr lang="tr-TR" dirty="0"/>
              <a:t> ve soluk </a:t>
            </a:r>
            <a:r>
              <a:rPr lang="tr-TR" dirty="0" err="1"/>
              <a:t>pempe</a:t>
            </a:r>
            <a:r>
              <a:rPr lang="tr-TR" dirty="0"/>
              <a:t> veya ten rengindedir.</a:t>
            </a:r>
          </a:p>
          <a:p>
            <a:r>
              <a:rPr lang="tr-TR" dirty="0" err="1"/>
              <a:t>Papüller</a:t>
            </a:r>
            <a:r>
              <a:rPr lang="tr-TR" dirty="0"/>
              <a:t> genellikle </a:t>
            </a:r>
            <a:r>
              <a:rPr lang="tr-TR" b="1" u="sng" dirty="0" err="1"/>
              <a:t>ekstremitlerde</a:t>
            </a:r>
            <a:r>
              <a:rPr lang="tr-TR" b="1" u="sng" dirty="0"/>
              <a:t> ve yüzde </a:t>
            </a:r>
            <a:r>
              <a:rPr lang="tr-TR" dirty="0"/>
              <a:t>yerleşir. Gövde yerleşimi az görülür.</a:t>
            </a:r>
          </a:p>
          <a:p>
            <a:r>
              <a:rPr lang="tr-TR" dirty="0"/>
              <a:t>Ayak tabanları ve avuç içleri etkilenebilir.</a:t>
            </a:r>
          </a:p>
          <a:p>
            <a:r>
              <a:rPr lang="tr-TR" dirty="0"/>
              <a:t>Kollar bacaklardan daha çok etkilenir.</a:t>
            </a:r>
          </a:p>
        </p:txBody>
      </p:sp>
    </p:spTree>
    <p:extLst>
      <p:ext uri="{BB962C8B-B14F-4D97-AF65-F5344CB8AC3E}">
        <p14:creationId xmlns:p14="http://schemas.microsoft.com/office/powerpoint/2010/main" val="3224874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512C5B-52C2-4732-BC21-BB79ADBAF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Tartışma- </a:t>
            </a:r>
            <a:r>
              <a:rPr lang="tr-TR" b="1" dirty="0" err="1">
                <a:solidFill>
                  <a:srgbClr val="FF0000"/>
                </a:solidFill>
              </a:rPr>
              <a:t>Gianotti</a:t>
            </a:r>
            <a:r>
              <a:rPr lang="tr-TR" b="1" dirty="0">
                <a:solidFill>
                  <a:srgbClr val="FF0000"/>
                </a:solidFill>
              </a:rPr>
              <a:t>- </a:t>
            </a:r>
            <a:r>
              <a:rPr lang="tr-TR" b="1" dirty="0" err="1">
                <a:solidFill>
                  <a:srgbClr val="FF0000"/>
                </a:solidFill>
              </a:rPr>
              <a:t>Crosti</a:t>
            </a:r>
            <a:r>
              <a:rPr lang="tr-TR" b="1" dirty="0">
                <a:solidFill>
                  <a:srgbClr val="FF0000"/>
                </a:solidFill>
              </a:rPr>
              <a:t> Sendromu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C8AF66-3566-45F2-A8DC-C340018BD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Sendromun ilk olarak akut hepatit B enfeksiyonu ile ilişkili olduğu düşünülmüştü.</a:t>
            </a:r>
          </a:p>
          <a:p>
            <a:r>
              <a:rPr lang="tr-TR" dirty="0"/>
              <a:t>Ancak başka </a:t>
            </a:r>
            <a:r>
              <a:rPr lang="tr-TR" dirty="0" err="1"/>
              <a:t>viral</a:t>
            </a:r>
            <a:r>
              <a:rPr lang="tr-TR" dirty="0"/>
              <a:t> veya bakteriyel enfeksiyonların da sendromla ilişkisi saptanmıştır. </a:t>
            </a:r>
          </a:p>
          <a:p>
            <a:r>
              <a:rPr lang="tr-TR" dirty="0"/>
              <a:t>EBV Amerika Birleşik Devletleri’ </a:t>
            </a:r>
            <a:r>
              <a:rPr lang="tr-TR" dirty="0" err="1"/>
              <a:t>nde</a:t>
            </a:r>
            <a:r>
              <a:rPr lang="tr-TR" dirty="0"/>
              <a:t> en sık rastlanan ajandır.</a:t>
            </a:r>
          </a:p>
          <a:p>
            <a:r>
              <a:rPr lang="tr-TR" dirty="0"/>
              <a:t>Hastalığın altta yatan </a:t>
            </a:r>
            <a:r>
              <a:rPr lang="tr-TR" dirty="0" err="1"/>
              <a:t>patofizyolojisi</a:t>
            </a:r>
            <a:r>
              <a:rPr lang="tr-TR" dirty="0"/>
              <a:t> net olmasa da geçici </a:t>
            </a:r>
            <a:r>
              <a:rPr lang="tr-TR" dirty="0" err="1"/>
              <a:t>viremi</a:t>
            </a:r>
            <a:r>
              <a:rPr lang="tr-TR" dirty="0"/>
              <a:t> veya </a:t>
            </a:r>
            <a:r>
              <a:rPr lang="tr-TR" dirty="0" err="1"/>
              <a:t>bakteriyemiye</a:t>
            </a:r>
            <a:r>
              <a:rPr lang="tr-TR" dirty="0"/>
              <a:t> verilen </a:t>
            </a:r>
            <a:r>
              <a:rPr lang="tr-TR" dirty="0" err="1"/>
              <a:t>kutanöz</a:t>
            </a:r>
            <a:r>
              <a:rPr lang="tr-TR" dirty="0"/>
              <a:t> </a:t>
            </a:r>
            <a:r>
              <a:rPr lang="tr-TR" dirty="0" err="1"/>
              <a:t>immün</a:t>
            </a:r>
            <a:r>
              <a:rPr lang="tr-TR" dirty="0"/>
              <a:t> cevap olduğu düşünülmektedir. </a:t>
            </a:r>
          </a:p>
        </p:txBody>
      </p:sp>
    </p:spTree>
    <p:extLst>
      <p:ext uri="{BB962C8B-B14F-4D97-AF65-F5344CB8AC3E}">
        <p14:creationId xmlns:p14="http://schemas.microsoft.com/office/powerpoint/2010/main" val="745800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42DC83-4C95-4DEB-991F-984B7107D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Tartışma- </a:t>
            </a:r>
            <a:r>
              <a:rPr lang="tr-TR" b="1" dirty="0" err="1">
                <a:solidFill>
                  <a:srgbClr val="FF0000"/>
                </a:solidFill>
              </a:rPr>
              <a:t>Gianotti</a:t>
            </a:r>
            <a:r>
              <a:rPr lang="tr-TR" b="1" dirty="0">
                <a:solidFill>
                  <a:srgbClr val="FF0000"/>
                </a:solidFill>
              </a:rPr>
              <a:t>- </a:t>
            </a:r>
            <a:r>
              <a:rPr lang="tr-TR" b="1" dirty="0" err="1">
                <a:solidFill>
                  <a:srgbClr val="FF0000"/>
                </a:solidFill>
              </a:rPr>
              <a:t>Crosti</a:t>
            </a:r>
            <a:r>
              <a:rPr lang="tr-TR" b="1" dirty="0">
                <a:solidFill>
                  <a:srgbClr val="FF0000"/>
                </a:solidFill>
              </a:rPr>
              <a:t> Sendromu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A982E1-53B4-4B75-9FB8-971EE407A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Sendrom genetik </a:t>
            </a:r>
            <a:r>
              <a:rPr lang="tr-TR" dirty="0" err="1"/>
              <a:t>predispozisyon</a:t>
            </a:r>
            <a:r>
              <a:rPr lang="tr-TR" dirty="0"/>
              <a:t> olmadan </a:t>
            </a:r>
            <a:r>
              <a:rPr lang="tr-TR" dirty="0" err="1"/>
              <a:t>sporadik</a:t>
            </a:r>
            <a:r>
              <a:rPr lang="tr-TR" dirty="0"/>
              <a:t> olarak meydana gelir.</a:t>
            </a:r>
          </a:p>
          <a:p>
            <a:r>
              <a:rPr lang="tr-TR" dirty="0" err="1"/>
              <a:t>Benign</a:t>
            </a:r>
            <a:r>
              <a:rPr lang="tr-TR" dirty="0"/>
              <a:t> ve kendini sınırlayıcı yapısı yüzünden tanı gözden kaçabilir.</a:t>
            </a:r>
          </a:p>
          <a:p>
            <a:r>
              <a:rPr lang="tr-TR" dirty="0"/>
              <a:t>Muhtemelen artmış </a:t>
            </a:r>
            <a:r>
              <a:rPr lang="tr-TR" dirty="0" err="1"/>
              <a:t>viral</a:t>
            </a:r>
            <a:r>
              <a:rPr lang="tr-TR" dirty="0"/>
              <a:t> hastalık </a:t>
            </a:r>
            <a:r>
              <a:rPr lang="tr-TR" dirty="0" err="1"/>
              <a:t>insidansına</a:t>
            </a:r>
            <a:r>
              <a:rPr lang="tr-TR" dirty="0"/>
              <a:t> bağlı olarak ilkbahar ve yaz aylarında daha sıktır.</a:t>
            </a:r>
          </a:p>
          <a:p>
            <a:r>
              <a:rPr lang="tr-TR" dirty="0"/>
              <a:t>Tanı koydurucu bir </a:t>
            </a:r>
            <a:r>
              <a:rPr lang="tr-TR" dirty="0" err="1"/>
              <a:t>lab</a:t>
            </a:r>
            <a:r>
              <a:rPr lang="tr-TR" dirty="0"/>
              <a:t>. testi yoktur.</a:t>
            </a:r>
          </a:p>
        </p:txBody>
      </p:sp>
    </p:spTree>
    <p:extLst>
      <p:ext uri="{BB962C8B-B14F-4D97-AF65-F5344CB8AC3E}">
        <p14:creationId xmlns:p14="http://schemas.microsoft.com/office/powerpoint/2010/main" val="1807255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7751AC4-E271-409A-904A-FC949FA07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Tartışma- </a:t>
            </a:r>
            <a:r>
              <a:rPr lang="tr-TR" b="1" dirty="0" err="1">
                <a:solidFill>
                  <a:srgbClr val="FF0000"/>
                </a:solidFill>
              </a:rPr>
              <a:t>Eritema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Multiforme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186FD4-7CA1-422F-BA44-9EA17525B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Eritema</a:t>
            </a:r>
            <a:r>
              <a:rPr lang="tr-TR" dirty="0"/>
              <a:t> </a:t>
            </a:r>
            <a:r>
              <a:rPr lang="tr-TR" dirty="0" err="1"/>
              <a:t>multiforme</a:t>
            </a:r>
            <a:r>
              <a:rPr lang="tr-TR" dirty="0"/>
              <a:t> tipik olarak ilaçlara, enfeksiyona veya hastalıklara gösterilen </a:t>
            </a:r>
            <a:r>
              <a:rPr lang="tr-TR" b="1" u="sng" dirty="0"/>
              <a:t>alerjik reaksiyondur.</a:t>
            </a:r>
          </a:p>
          <a:p>
            <a:r>
              <a:rPr lang="tr-TR" b="1" u="sng" dirty="0"/>
              <a:t>Ateş, genel halsizlik ve </a:t>
            </a:r>
            <a:r>
              <a:rPr lang="tr-TR" b="1" u="sng" dirty="0" err="1"/>
              <a:t>artralji</a:t>
            </a:r>
            <a:r>
              <a:rPr lang="tr-TR" b="1" u="sng" dirty="0"/>
              <a:t> </a:t>
            </a:r>
            <a:r>
              <a:rPr lang="tr-TR" dirty="0"/>
              <a:t>tipik semptomlarıdır.</a:t>
            </a:r>
          </a:p>
          <a:p>
            <a:r>
              <a:rPr lang="tr-TR" dirty="0"/>
              <a:t>Döküntü genellikle karakteristik </a:t>
            </a:r>
            <a:r>
              <a:rPr lang="tr-TR" b="1" u="sng" dirty="0" err="1"/>
              <a:t>target</a:t>
            </a:r>
            <a:r>
              <a:rPr lang="tr-TR" b="1" u="sng" dirty="0"/>
              <a:t> lezyon </a:t>
            </a:r>
            <a:r>
              <a:rPr lang="tr-TR" dirty="0"/>
              <a:t>ile birlikte başlar.</a:t>
            </a:r>
          </a:p>
        </p:txBody>
      </p:sp>
    </p:spTree>
    <p:extLst>
      <p:ext uri="{BB962C8B-B14F-4D97-AF65-F5344CB8AC3E}">
        <p14:creationId xmlns:p14="http://schemas.microsoft.com/office/powerpoint/2010/main" val="779363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E8D218-B195-4F6D-B14F-984881AB1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Tartışma- </a:t>
            </a:r>
            <a:r>
              <a:rPr lang="tr-TR" b="1" dirty="0" err="1">
                <a:solidFill>
                  <a:srgbClr val="FF0000"/>
                </a:solidFill>
              </a:rPr>
              <a:t>Henoch</a:t>
            </a:r>
            <a:r>
              <a:rPr lang="tr-TR" b="1" dirty="0">
                <a:solidFill>
                  <a:srgbClr val="FF0000"/>
                </a:solidFill>
              </a:rPr>
              <a:t>- </a:t>
            </a:r>
            <a:r>
              <a:rPr lang="tr-TR" b="1" dirty="0" err="1">
                <a:solidFill>
                  <a:srgbClr val="FF0000"/>
                </a:solidFill>
              </a:rPr>
              <a:t>Schönlein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Purpura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415B9A-BA12-4F08-804E-D4AF4F101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HSP </a:t>
            </a:r>
            <a:r>
              <a:rPr lang="tr-TR" b="1" u="sng" dirty="0" err="1"/>
              <a:t>palpabl</a:t>
            </a:r>
            <a:r>
              <a:rPr lang="tr-TR" b="1" u="sng" dirty="0"/>
              <a:t> </a:t>
            </a:r>
            <a:r>
              <a:rPr lang="tr-TR" b="1" u="sng" dirty="0" err="1"/>
              <a:t>purpura</a:t>
            </a:r>
            <a:r>
              <a:rPr lang="tr-TR" b="1" u="sng" dirty="0"/>
              <a:t>, </a:t>
            </a:r>
            <a:r>
              <a:rPr lang="tr-TR" b="1" u="sng" dirty="0" err="1"/>
              <a:t>artralji</a:t>
            </a:r>
            <a:r>
              <a:rPr lang="tr-TR" b="1" u="sng" dirty="0"/>
              <a:t>, </a:t>
            </a:r>
            <a:r>
              <a:rPr lang="tr-TR" b="1" u="sng" dirty="0" err="1"/>
              <a:t>glomerulonefrit</a:t>
            </a:r>
            <a:r>
              <a:rPr lang="tr-TR" b="1" u="sng" dirty="0"/>
              <a:t> ve karın ağrısı</a:t>
            </a:r>
            <a:r>
              <a:rPr lang="tr-TR" dirty="0"/>
              <a:t> ile karakterizedir.</a:t>
            </a:r>
          </a:p>
          <a:p>
            <a:r>
              <a:rPr lang="tr-TR" dirty="0"/>
              <a:t>Hastalık öncesinde tipik olarak üst solunum yolu enfeksiyonu mevcuttur.</a:t>
            </a:r>
          </a:p>
          <a:p>
            <a:r>
              <a:rPr lang="tr-TR" dirty="0"/>
              <a:t>Lezyonlar tipik olarak </a:t>
            </a:r>
            <a:r>
              <a:rPr lang="tr-TR" b="1" u="sng" dirty="0"/>
              <a:t>bacaklarda ve kalçada </a:t>
            </a:r>
            <a:r>
              <a:rPr lang="tr-TR" dirty="0"/>
              <a:t>görülür.</a:t>
            </a:r>
          </a:p>
        </p:txBody>
      </p:sp>
    </p:spTree>
    <p:extLst>
      <p:ext uri="{BB962C8B-B14F-4D97-AF65-F5344CB8AC3E}">
        <p14:creationId xmlns:p14="http://schemas.microsoft.com/office/powerpoint/2010/main" val="533959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E58903-63E4-450F-BE15-E0DC1B873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Tartışma- </a:t>
            </a:r>
            <a:r>
              <a:rPr lang="tr-TR" b="1" dirty="0" err="1">
                <a:solidFill>
                  <a:srgbClr val="FF0000"/>
                </a:solidFill>
              </a:rPr>
              <a:t>Papüler</a:t>
            </a:r>
            <a:r>
              <a:rPr lang="tr-TR" b="1" dirty="0">
                <a:solidFill>
                  <a:srgbClr val="FF0000"/>
                </a:solidFill>
              </a:rPr>
              <a:t> Ürtiker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9299CF-80E9-4BD9-8E2D-9F3CCAA2C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Papüler</a:t>
            </a:r>
            <a:r>
              <a:rPr lang="tr-TR" dirty="0"/>
              <a:t> ürtiker böcek ısırıklarına gösterilen bir </a:t>
            </a:r>
            <a:r>
              <a:rPr lang="tr-TR" b="1" u="sng" dirty="0" err="1"/>
              <a:t>hipersensitivite</a:t>
            </a:r>
            <a:r>
              <a:rPr lang="tr-TR" b="1" u="sng" dirty="0"/>
              <a:t> reaksiyonudur</a:t>
            </a:r>
            <a:r>
              <a:rPr lang="tr-TR" dirty="0"/>
              <a:t>.</a:t>
            </a:r>
          </a:p>
          <a:p>
            <a:r>
              <a:rPr lang="tr-TR" dirty="0"/>
              <a:t>Lezyonlar simetrik dağılır.</a:t>
            </a:r>
          </a:p>
          <a:p>
            <a:r>
              <a:rPr lang="tr-TR" b="1" u="sng" dirty="0"/>
              <a:t>Kaşıntılı </a:t>
            </a:r>
            <a:r>
              <a:rPr lang="tr-TR" b="1" u="sng" dirty="0" err="1"/>
              <a:t>papüller</a:t>
            </a:r>
            <a:r>
              <a:rPr lang="tr-TR" b="1" u="sng" dirty="0"/>
              <a:t> </a:t>
            </a:r>
            <a:r>
              <a:rPr lang="tr-TR" dirty="0"/>
              <a:t>ısırık çevresine lokalizedir.</a:t>
            </a:r>
          </a:p>
        </p:txBody>
      </p:sp>
    </p:spTree>
    <p:extLst>
      <p:ext uri="{BB962C8B-B14F-4D97-AF65-F5344CB8AC3E}">
        <p14:creationId xmlns:p14="http://schemas.microsoft.com/office/powerpoint/2010/main" val="546940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F1DDE35-9C77-4E8E-AE1C-59B471FFB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Tartışma- </a:t>
            </a:r>
            <a:r>
              <a:rPr lang="tr-TR" b="1" dirty="0" err="1">
                <a:solidFill>
                  <a:srgbClr val="FF0000"/>
                </a:solidFill>
              </a:rPr>
              <a:t>Varisella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Zoster</a:t>
            </a:r>
            <a:r>
              <a:rPr lang="tr-TR" b="1" dirty="0">
                <a:solidFill>
                  <a:srgbClr val="FF0000"/>
                </a:solidFill>
              </a:rPr>
              <a:t> Virüsü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E037B2-A919-4FE9-8605-6312AB900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Döküntüler tipik olarak halsizlik ve ateş sonrası görülür.</a:t>
            </a:r>
          </a:p>
          <a:p>
            <a:r>
              <a:rPr lang="tr-TR" dirty="0"/>
              <a:t>Hızlıca </a:t>
            </a:r>
            <a:r>
              <a:rPr lang="tr-TR" b="1" u="sng" dirty="0" err="1"/>
              <a:t>veziküler</a:t>
            </a:r>
            <a:r>
              <a:rPr lang="tr-TR" dirty="0"/>
              <a:t> lezyonlar görülür.</a:t>
            </a:r>
          </a:p>
          <a:p>
            <a:r>
              <a:rPr lang="tr-TR" dirty="0"/>
              <a:t>Sonrasında </a:t>
            </a:r>
            <a:r>
              <a:rPr lang="tr-TR" b="1" u="sng" dirty="0"/>
              <a:t>kaşıntılı </a:t>
            </a:r>
            <a:r>
              <a:rPr lang="tr-TR" b="1" u="sng" dirty="0" err="1"/>
              <a:t>papüller</a:t>
            </a:r>
            <a:r>
              <a:rPr lang="tr-TR" b="1" u="sng" dirty="0"/>
              <a:t> ve kabuklanma</a:t>
            </a:r>
            <a:r>
              <a:rPr lang="tr-TR" dirty="0"/>
              <a:t> izlenir.</a:t>
            </a:r>
          </a:p>
          <a:p>
            <a:r>
              <a:rPr lang="tr-TR" dirty="0"/>
              <a:t>Bütün bunlar 3 ile 4 gün içinde görülür.</a:t>
            </a:r>
          </a:p>
          <a:p>
            <a:r>
              <a:rPr lang="tr-TR" dirty="0"/>
              <a:t>Lezyonların en yoğun bulunduğu yer </a:t>
            </a:r>
            <a:r>
              <a:rPr lang="tr-TR" b="1" u="sng" dirty="0"/>
              <a:t>gövdedir.</a:t>
            </a:r>
          </a:p>
        </p:txBody>
      </p:sp>
    </p:spTree>
    <p:extLst>
      <p:ext uri="{BB962C8B-B14F-4D97-AF65-F5344CB8AC3E}">
        <p14:creationId xmlns:p14="http://schemas.microsoft.com/office/powerpoint/2010/main" val="83348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78F3D64-F7A2-4F34-AAF8-04220BB29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Özet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6B5404B6-F571-47EA-9BD8-96AE375930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339153"/>
              </p:ext>
            </p:extLst>
          </p:nvPr>
        </p:nvGraphicFramePr>
        <p:xfrm>
          <a:off x="1371600" y="2286000"/>
          <a:ext cx="9601200" cy="420323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25601">
                  <a:extLst>
                    <a:ext uri="{9D8B030D-6E8A-4147-A177-3AD203B41FA5}">
                      <a16:colId xmlns:a16="http://schemas.microsoft.com/office/drawing/2014/main" val="2653120586"/>
                    </a:ext>
                  </a:extLst>
                </a:gridCol>
                <a:gridCol w="7075599">
                  <a:extLst>
                    <a:ext uri="{9D8B030D-6E8A-4147-A177-3AD203B41FA5}">
                      <a16:colId xmlns:a16="http://schemas.microsoft.com/office/drawing/2014/main" val="3704757409"/>
                    </a:ext>
                  </a:extLst>
                </a:gridCol>
              </a:tblGrid>
              <a:tr h="622274">
                <a:tc>
                  <a:txBody>
                    <a:bodyPr/>
                    <a:lstStyle/>
                    <a:p>
                      <a:r>
                        <a:rPr lang="tr-TR" dirty="0"/>
                        <a:t>Hastalık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Özellik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621241634"/>
                  </a:ext>
                </a:extLst>
              </a:tr>
              <a:tr h="622274">
                <a:tc>
                  <a:txBody>
                    <a:bodyPr/>
                    <a:lstStyle/>
                    <a:p>
                      <a:r>
                        <a:rPr lang="tr-TR" dirty="0" err="1"/>
                        <a:t>Eritema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multiforme</a:t>
                      </a:r>
                      <a:endParaRPr lang="tr-T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Target</a:t>
                      </a:r>
                      <a:r>
                        <a:rPr lang="tr-TR" dirty="0"/>
                        <a:t> lezyon, ateş, hâlsizlik, </a:t>
                      </a:r>
                      <a:r>
                        <a:rPr lang="tr-TR" dirty="0" err="1"/>
                        <a:t>artralji</a:t>
                      </a:r>
                      <a:endParaRPr lang="tr-TR" dirty="0"/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807814868"/>
                  </a:ext>
                </a:extLst>
              </a:tr>
              <a:tr h="1074062">
                <a:tc>
                  <a:txBody>
                    <a:bodyPr/>
                    <a:lstStyle/>
                    <a:p>
                      <a:r>
                        <a:rPr lang="tr-TR" dirty="0" err="1"/>
                        <a:t>Gianotti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Crosti</a:t>
                      </a:r>
                      <a:r>
                        <a:rPr lang="tr-TR" dirty="0"/>
                        <a:t> Sendromu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Kendini sınırlayan, kaşıntılı </a:t>
                      </a:r>
                      <a:r>
                        <a:rPr lang="tr-TR" dirty="0" err="1"/>
                        <a:t>papül</a:t>
                      </a:r>
                      <a:r>
                        <a:rPr lang="tr-TR" dirty="0"/>
                        <a:t> veya </a:t>
                      </a:r>
                      <a:r>
                        <a:rPr lang="tr-TR" dirty="0" err="1"/>
                        <a:t>papülovezikül</a:t>
                      </a:r>
                      <a:r>
                        <a:rPr lang="tr-TR" dirty="0"/>
                        <a:t>, </a:t>
                      </a:r>
                      <a:r>
                        <a:rPr lang="tr-TR" dirty="0" err="1"/>
                        <a:t>ekstremite</a:t>
                      </a:r>
                      <a:r>
                        <a:rPr lang="tr-TR" dirty="0"/>
                        <a:t> ve yüz yerleşimli, </a:t>
                      </a:r>
                      <a:r>
                        <a:rPr lang="tr-TR" dirty="0" err="1"/>
                        <a:t>asemptomatik</a:t>
                      </a:r>
                      <a:endParaRPr lang="tr-TR" dirty="0"/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1853985042"/>
                  </a:ext>
                </a:extLst>
              </a:tr>
              <a:tr h="622274">
                <a:tc>
                  <a:txBody>
                    <a:bodyPr/>
                    <a:lstStyle/>
                    <a:p>
                      <a:r>
                        <a:rPr lang="tr-TR" dirty="0" err="1"/>
                        <a:t>Henoch</a:t>
                      </a:r>
                      <a:r>
                        <a:rPr lang="tr-TR" dirty="0"/>
                        <a:t>- </a:t>
                      </a:r>
                      <a:r>
                        <a:rPr lang="tr-TR" dirty="0" err="1"/>
                        <a:t>Schönlein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Purpura</a:t>
                      </a:r>
                      <a:endParaRPr lang="tr-TR" dirty="0"/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Palpabl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purpura</a:t>
                      </a:r>
                      <a:r>
                        <a:rPr lang="tr-TR" dirty="0"/>
                        <a:t>, </a:t>
                      </a:r>
                      <a:r>
                        <a:rPr lang="tr-TR" dirty="0" err="1"/>
                        <a:t>artralji</a:t>
                      </a:r>
                      <a:r>
                        <a:rPr lang="tr-TR" dirty="0"/>
                        <a:t>, </a:t>
                      </a:r>
                      <a:r>
                        <a:rPr lang="tr-TR" dirty="0" err="1"/>
                        <a:t>glomerülonefrit</a:t>
                      </a:r>
                      <a:r>
                        <a:rPr lang="tr-TR" dirty="0"/>
                        <a:t>, karın ağrısı, ÜSYE sonrası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976756373"/>
                  </a:ext>
                </a:extLst>
              </a:tr>
              <a:tr h="622274">
                <a:tc>
                  <a:txBody>
                    <a:bodyPr/>
                    <a:lstStyle/>
                    <a:p>
                      <a:r>
                        <a:rPr lang="tr-TR" dirty="0" err="1"/>
                        <a:t>Papüler</a:t>
                      </a:r>
                      <a:r>
                        <a:rPr lang="tr-TR" dirty="0"/>
                        <a:t> Ürtiker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Hipersensitivite</a:t>
                      </a:r>
                      <a:r>
                        <a:rPr lang="tr-TR" dirty="0"/>
                        <a:t> reaksiyonu, böcek ısırığı, lokalize, kaşıntılı </a:t>
                      </a:r>
                      <a:r>
                        <a:rPr lang="tr-TR" dirty="0" err="1"/>
                        <a:t>papüller</a:t>
                      </a:r>
                      <a:endParaRPr lang="tr-TR" dirty="0"/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4258430082"/>
                  </a:ext>
                </a:extLst>
              </a:tr>
              <a:tr h="622274">
                <a:tc>
                  <a:txBody>
                    <a:bodyPr/>
                    <a:lstStyle/>
                    <a:p>
                      <a:r>
                        <a:rPr lang="tr-TR" dirty="0"/>
                        <a:t>VZV Enfeksiyonu</a:t>
                      </a:r>
                    </a:p>
                  </a:txBody>
                  <a:tcPr marL="83489" marR="83489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Hızlı ilerleme, veziküller, </a:t>
                      </a:r>
                      <a:r>
                        <a:rPr lang="tr-TR" dirty="0" err="1"/>
                        <a:t>papül</a:t>
                      </a:r>
                      <a:r>
                        <a:rPr lang="tr-TR" dirty="0"/>
                        <a:t>&gt;püstül&gt;kabuklanma, gövde yerleşimli</a:t>
                      </a:r>
                    </a:p>
                  </a:txBody>
                  <a:tcPr marL="83489" marR="83489"/>
                </a:tc>
                <a:extLst>
                  <a:ext uri="{0D108BD9-81ED-4DB2-BD59-A6C34878D82A}">
                    <a16:rowId xmlns:a16="http://schemas.microsoft.com/office/drawing/2014/main" val="2381734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934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BDFF2F-893F-4599-BA7B-3F6F61D3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1C2CD4-09BD-4CBB-9D4F-6608210E8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algn="r"/>
            <a:r>
              <a:rPr lang="tr-TR" sz="3200" dirty="0"/>
              <a:t>Teşekkürler….</a:t>
            </a: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7080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F90348DC-79EE-4217-BA9C-2DE3AB6151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Bir Çocukta Ateş Sonrası </a:t>
            </a:r>
            <a:r>
              <a:rPr lang="tr-TR" sz="4400" dirty="0" err="1"/>
              <a:t>Papüler</a:t>
            </a:r>
            <a:r>
              <a:rPr lang="tr-TR" sz="4400" dirty="0"/>
              <a:t> Döküntü</a:t>
            </a:r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6649C892-A1A5-4143-AB68-C80022EA1A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03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4046B6-12AF-48D6-BA7B-49423634B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Anamnez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B04FE2-D60E-435A-918D-4FF9E1109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6 yaşında bir kız çocuğu 2 gün süren hafif ateşli </a:t>
            </a:r>
            <a:r>
              <a:rPr lang="tr-TR" dirty="0" err="1"/>
              <a:t>viral</a:t>
            </a:r>
            <a:r>
              <a:rPr lang="tr-TR" dirty="0"/>
              <a:t> hastalık sonrası </a:t>
            </a:r>
            <a:r>
              <a:rPr lang="tr-TR" dirty="0" err="1"/>
              <a:t>papüler</a:t>
            </a:r>
            <a:r>
              <a:rPr lang="tr-TR" dirty="0"/>
              <a:t> döküntü ile başvuruyor.</a:t>
            </a:r>
          </a:p>
          <a:p>
            <a:r>
              <a:rPr lang="tr-TR" dirty="0"/>
              <a:t>Döküntüler önce yüzde başlıyor. Sonrasında kollara, ellere ve ayaklara yayılıyor.</a:t>
            </a:r>
          </a:p>
          <a:p>
            <a:r>
              <a:rPr lang="tr-TR" dirty="0"/>
              <a:t>Bacaklarda ve gövdede ise az sayıda döküntü mevcut.</a:t>
            </a:r>
          </a:p>
        </p:txBody>
      </p:sp>
    </p:spTree>
    <p:extLst>
      <p:ext uri="{BB962C8B-B14F-4D97-AF65-F5344CB8AC3E}">
        <p14:creationId xmlns:p14="http://schemas.microsoft.com/office/powerpoint/2010/main" val="35321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B98B9E-926D-4931-ABEC-B7078117D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Anamnez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B0A316-E757-4BBD-B3D3-1B853F85C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Hastanın ciddi kaşıntısı var ancak onun dışında </a:t>
            </a:r>
            <a:r>
              <a:rPr lang="tr-TR" dirty="0" err="1"/>
              <a:t>asemptomatik</a:t>
            </a:r>
            <a:r>
              <a:rPr lang="tr-TR" dirty="0"/>
              <a:t> ve ateşi de düşmüş durumda.</a:t>
            </a:r>
          </a:p>
          <a:p>
            <a:r>
              <a:rPr lang="tr-TR" dirty="0"/>
              <a:t>Aşıları tam ve aile üyelerinden etkilenen yok.</a:t>
            </a:r>
          </a:p>
          <a:p>
            <a:r>
              <a:rPr lang="tr-TR" dirty="0"/>
              <a:t>Döküntüleri </a:t>
            </a:r>
            <a:r>
              <a:rPr lang="tr-TR" dirty="0" err="1"/>
              <a:t>eritematöz</a:t>
            </a:r>
            <a:r>
              <a:rPr lang="tr-TR" dirty="0"/>
              <a:t> </a:t>
            </a:r>
            <a:r>
              <a:rPr lang="tr-TR" dirty="0" err="1"/>
              <a:t>papül</a:t>
            </a:r>
            <a:r>
              <a:rPr lang="tr-TR" dirty="0"/>
              <a:t> ve veziküller şeklinde ve bazılarının üzerinde küçük kabuklaşma var.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272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E697CE5-78AB-4985-B69B-6527FE7B8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FEAD3CEF-68F9-4634-B5B9-33BBDC7438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746" y="685800"/>
            <a:ext cx="7510508" cy="5486400"/>
          </a:xfrm>
        </p:spPr>
      </p:pic>
    </p:spTree>
    <p:extLst>
      <p:ext uri="{BB962C8B-B14F-4D97-AF65-F5344CB8AC3E}">
        <p14:creationId xmlns:p14="http://schemas.microsoft.com/office/powerpoint/2010/main" val="2159124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5900C61-BB62-4258-B129-B1467C829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B9F163E-3400-426C-9E5E-F55B93A20F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429" y="685800"/>
            <a:ext cx="7537141" cy="5486400"/>
          </a:xfrm>
        </p:spPr>
      </p:pic>
    </p:spTree>
    <p:extLst>
      <p:ext uri="{BB962C8B-B14F-4D97-AF65-F5344CB8AC3E}">
        <p14:creationId xmlns:p14="http://schemas.microsoft.com/office/powerpoint/2010/main" val="4171995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877819-7B6B-414C-8A2F-42C8FD61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En Olası Tanı?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16F378-AB54-4D9A-9C24-3A4B27118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tr-TR" dirty="0" err="1"/>
              <a:t>Eritema</a:t>
            </a:r>
            <a:r>
              <a:rPr lang="tr-TR" dirty="0"/>
              <a:t> </a:t>
            </a:r>
            <a:r>
              <a:rPr lang="tr-TR" dirty="0" err="1"/>
              <a:t>multiforme</a:t>
            </a:r>
            <a:endParaRPr lang="tr-TR" dirty="0"/>
          </a:p>
          <a:p>
            <a:pPr marL="514350" indent="-514350">
              <a:buFont typeface="+mj-lt"/>
              <a:buAutoNum type="alphaUcPeriod"/>
            </a:pPr>
            <a:r>
              <a:rPr lang="tr-TR" dirty="0" err="1"/>
              <a:t>Gianotti</a:t>
            </a:r>
            <a:r>
              <a:rPr lang="tr-TR" dirty="0"/>
              <a:t>- </a:t>
            </a:r>
            <a:r>
              <a:rPr lang="tr-TR" dirty="0" err="1"/>
              <a:t>crosti</a:t>
            </a:r>
            <a:r>
              <a:rPr lang="tr-TR" dirty="0"/>
              <a:t> sendromu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err="1"/>
              <a:t>Henoch</a:t>
            </a:r>
            <a:r>
              <a:rPr lang="tr-TR" dirty="0"/>
              <a:t> </a:t>
            </a:r>
            <a:r>
              <a:rPr lang="tr-TR" dirty="0" err="1"/>
              <a:t>schönlein</a:t>
            </a:r>
            <a:r>
              <a:rPr lang="tr-TR" dirty="0"/>
              <a:t> </a:t>
            </a:r>
            <a:r>
              <a:rPr lang="tr-TR" dirty="0" err="1"/>
              <a:t>purpurası</a:t>
            </a:r>
            <a:endParaRPr lang="tr-TR" dirty="0"/>
          </a:p>
          <a:p>
            <a:pPr marL="514350" indent="-514350">
              <a:buFont typeface="+mj-lt"/>
              <a:buAutoNum type="alphaUcPeriod"/>
            </a:pPr>
            <a:r>
              <a:rPr lang="tr-TR" dirty="0" err="1"/>
              <a:t>Papüler</a:t>
            </a:r>
            <a:r>
              <a:rPr lang="tr-TR" dirty="0"/>
              <a:t> ürtiker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err="1"/>
              <a:t>Varisella</a:t>
            </a:r>
            <a:r>
              <a:rPr lang="tr-TR" dirty="0"/>
              <a:t> </a:t>
            </a:r>
            <a:r>
              <a:rPr lang="tr-TR" dirty="0" err="1"/>
              <a:t>zoster</a:t>
            </a:r>
            <a:r>
              <a:rPr lang="tr-TR" dirty="0"/>
              <a:t> virüs enfeksiyonu</a:t>
            </a:r>
          </a:p>
        </p:txBody>
      </p:sp>
    </p:spTree>
    <p:extLst>
      <p:ext uri="{BB962C8B-B14F-4D97-AF65-F5344CB8AC3E}">
        <p14:creationId xmlns:p14="http://schemas.microsoft.com/office/powerpoint/2010/main" val="275367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877819-7B6B-414C-8A2F-42C8FD61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En Olası Tanı?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16F378-AB54-4D9A-9C24-3A4B27118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tr-TR" dirty="0" err="1"/>
              <a:t>Eritema</a:t>
            </a:r>
            <a:r>
              <a:rPr lang="tr-TR" dirty="0"/>
              <a:t> </a:t>
            </a:r>
            <a:r>
              <a:rPr lang="tr-TR" dirty="0" err="1"/>
              <a:t>multiforme</a:t>
            </a:r>
            <a:endParaRPr lang="tr-TR" dirty="0"/>
          </a:p>
          <a:p>
            <a:pPr marL="514350" indent="-514350">
              <a:buFont typeface="+mj-lt"/>
              <a:buAutoNum type="alphaUcPeriod"/>
            </a:pPr>
            <a:r>
              <a:rPr lang="tr-TR" dirty="0" err="1"/>
              <a:t>Gianotti</a:t>
            </a:r>
            <a:r>
              <a:rPr lang="tr-TR" dirty="0"/>
              <a:t>- </a:t>
            </a:r>
            <a:r>
              <a:rPr lang="tr-TR" dirty="0" err="1"/>
              <a:t>crosti</a:t>
            </a:r>
            <a:r>
              <a:rPr lang="tr-TR" dirty="0"/>
              <a:t> sendromu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err="1"/>
              <a:t>Henoch</a:t>
            </a:r>
            <a:r>
              <a:rPr lang="tr-TR" dirty="0"/>
              <a:t> </a:t>
            </a:r>
            <a:r>
              <a:rPr lang="tr-TR" dirty="0" err="1"/>
              <a:t>schönlein</a:t>
            </a:r>
            <a:r>
              <a:rPr lang="tr-TR" dirty="0"/>
              <a:t> </a:t>
            </a:r>
            <a:r>
              <a:rPr lang="tr-TR" dirty="0" err="1"/>
              <a:t>purpurası</a:t>
            </a:r>
            <a:endParaRPr lang="tr-TR" dirty="0"/>
          </a:p>
          <a:p>
            <a:pPr marL="514350" indent="-514350">
              <a:buFont typeface="+mj-lt"/>
              <a:buAutoNum type="alphaUcPeriod"/>
            </a:pPr>
            <a:r>
              <a:rPr lang="tr-TR" dirty="0" err="1"/>
              <a:t>Papüler</a:t>
            </a:r>
            <a:r>
              <a:rPr lang="tr-TR" dirty="0"/>
              <a:t> ürtiker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 err="1"/>
              <a:t>Varisella</a:t>
            </a:r>
            <a:r>
              <a:rPr lang="tr-TR" dirty="0"/>
              <a:t> </a:t>
            </a:r>
            <a:r>
              <a:rPr lang="tr-TR" dirty="0" err="1"/>
              <a:t>zoster</a:t>
            </a:r>
            <a:r>
              <a:rPr lang="tr-TR" dirty="0"/>
              <a:t> virüs enfeksiyonu</a:t>
            </a:r>
          </a:p>
        </p:txBody>
      </p:sp>
    </p:spTree>
    <p:extLst>
      <p:ext uri="{BB962C8B-B14F-4D97-AF65-F5344CB8AC3E}">
        <p14:creationId xmlns:p14="http://schemas.microsoft.com/office/powerpoint/2010/main" val="93480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152E45-FB5A-43A6-8DE5-AA191E05C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Tartışma- </a:t>
            </a:r>
            <a:r>
              <a:rPr lang="tr-TR" b="1" dirty="0" err="1">
                <a:solidFill>
                  <a:srgbClr val="FF0000"/>
                </a:solidFill>
              </a:rPr>
              <a:t>Gianotti</a:t>
            </a:r>
            <a:r>
              <a:rPr lang="tr-TR" b="1" dirty="0">
                <a:solidFill>
                  <a:srgbClr val="FF0000"/>
                </a:solidFill>
              </a:rPr>
              <a:t>- </a:t>
            </a:r>
            <a:r>
              <a:rPr lang="tr-TR" b="1" dirty="0" err="1">
                <a:solidFill>
                  <a:srgbClr val="FF0000"/>
                </a:solidFill>
              </a:rPr>
              <a:t>Crosti</a:t>
            </a:r>
            <a:r>
              <a:rPr lang="tr-TR" b="1" dirty="0">
                <a:solidFill>
                  <a:srgbClr val="FF0000"/>
                </a:solidFill>
              </a:rPr>
              <a:t> Sendromu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E88729-DF22-4BF4-AFAD-AE8984E6C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Gianotti</a:t>
            </a:r>
            <a:r>
              <a:rPr lang="tr-TR" dirty="0"/>
              <a:t>- </a:t>
            </a:r>
            <a:r>
              <a:rPr lang="tr-TR" dirty="0" err="1"/>
              <a:t>Crosti</a:t>
            </a:r>
            <a:r>
              <a:rPr lang="tr-TR" dirty="0"/>
              <a:t> sendromu çocukluk çağının </a:t>
            </a:r>
            <a:r>
              <a:rPr lang="tr-TR" dirty="0" err="1"/>
              <a:t>papüler</a:t>
            </a:r>
            <a:r>
              <a:rPr lang="tr-TR" dirty="0"/>
              <a:t> </a:t>
            </a:r>
            <a:r>
              <a:rPr lang="tr-TR" dirty="0" err="1"/>
              <a:t>akrodermatiti</a:t>
            </a:r>
            <a:r>
              <a:rPr lang="tr-TR" dirty="0"/>
              <a:t> olarak da bilinir ve </a:t>
            </a:r>
            <a:r>
              <a:rPr lang="tr-TR" b="1" u="sng" dirty="0"/>
              <a:t>kendini sınırlayıcı</a:t>
            </a:r>
            <a:r>
              <a:rPr lang="tr-TR" dirty="0"/>
              <a:t> bir </a:t>
            </a:r>
            <a:r>
              <a:rPr lang="tr-TR" dirty="0" err="1"/>
              <a:t>ekzantemdir</a:t>
            </a:r>
            <a:r>
              <a:rPr lang="tr-TR" dirty="0"/>
              <a:t>.</a:t>
            </a:r>
          </a:p>
          <a:p>
            <a:r>
              <a:rPr lang="tr-TR" dirty="0"/>
              <a:t>Hastalar tipik olarak </a:t>
            </a:r>
            <a:r>
              <a:rPr lang="tr-TR" b="1" u="sng" dirty="0"/>
              <a:t>kaşıntı dışında </a:t>
            </a:r>
            <a:r>
              <a:rPr lang="tr-TR" b="1" u="sng" dirty="0" err="1"/>
              <a:t>asemptomatik</a:t>
            </a:r>
            <a:r>
              <a:rPr lang="tr-TR" b="1" u="sng" dirty="0"/>
              <a:t> </a:t>
            </a:r>
            <a:r>
              <a:rPr lang="tr-TR" dirty="0"/>
              <a:t>ve sağlıklıdır.</a:t>
            </a:r>
          </a:p>
          <a:p>
            <a:r>
              <a:rPr lang="tr-TR" dirty="0"/>
              <a:t>Hastalığın </a:t>
            </a:r>
            <a:r>
              <a:rPr lang="tr-TR" b="1" u="sng" dirty="0" err="1"/>
              <a:t>benign</a:t>
            </a:r>
            <a:r>
              <a:rPr lang="tr-TR" b="1" u="sng" dirty="0"/>
              <a:t> yapısı tanıda anahtardır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725140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ırp">
  <a:themeElements>
    <a:clrScheme name="Kır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TM02900688[[fn=Model]]</Template>
  <TotalTime>186</TotalTime>
  <Words>538</Words>
  <Application>Microsoft Office PowerPoint</Application>
  <PresentationFormat>Geniş ekran</PresentationFormat>
  <Paragraphs>84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Calibri</vt:lpstr>
      <vt:lpstr>Calibri Light</vt:lpstr>
      <vt:lpstr>Franklin Gothic Book</vt:lpstr>
      <vt:lpstr>Wingdings 2</vt:lpstr>
      <vt:lpstr>HDOfficeLightV0</vt:lpstr>
      <vt:lpstr>Kırp</vt:lpstr>
      <vt:lpstr>VAKA SUNUMU</vt:lpstr>
      <vt:lpstr>Bir Çocukta Ateş Sonrası Papüler Döküntü</vt:lpstr>
      <vt:lpstr>Anamnez</vt:lpstr>
      <vt:lpstr>Anamnez</vt:lpstr>
      <vt:lpstr>PowerPoint Sunusu</vt:lpstr>
      <vt:lpstr>PowerPoint Sunusu</vt:lpstr>
      <vt:lpstr>En Olası Tanı?</vt:lpstr>
      <vt:lpstr>En Olası Tanı?</vt:lpstr>
      <vt:lpstr>Tartışma- Gianotti- Crosti Sendromu </vt:lpstr>
      <vt:lpstr>Tartışma- Gianotti- Crosti Sendromu </vt:lpstr>
      <vt:lpstr>Tartışma- Gianotti- Crosti Sendromu </vt:lpstr>
      <vt:lpstr>Tartışma- Gianotti- Crosti Sendromu </vt:lpstr>
      <vt:lpstr>Tartışma- Eritema Multiforme</vt:lpstr>
      <vt:lpstr>Tartışma- Henoch- Schönlein Purpura</vt:lpstr>
      <vt:lpstr>Tartışma- Papüler Ürtiker</vt:lpstr>
      <vt:lpstr>Tartışma- Varisella Zoster Virüsü</vt:lpstr>
      <vt:lpstr>Özet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SUNUMU</dc:title>
  <dc:creator>ersan gürsoy</dc:creator>
  <cp:lastModifiedBy>ersan gürsoy</cp:lastModifiedBy>
  <cp:revision>22</cp:revision>
  <dcterms:created xsi:type="dcterms:W3CDTF">2018-11-23T18:27:33Z</dcterms:created>
  <dcterms:modified xsi:type="dcterms:W3CDTF">2018-12-03T13:24:22Z</dcterms:modified>
</cp:coreProperties>
</file>