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2"/>
  </p:notesMasterIdLst>
  <p:sldIdLst>
    <p:sldId id="256" r:id="rId2"/>
    <p:sldId id="257" r:id="rId3"/>
    <p:sldId id="258" r:id="rId4"/>
    <p:sldId id="259" r:id="rId5"/>
    <p:sldId id="344" r:id="rId6"/>
    <p:sldId id="260" r:id="rId7"/>
    <p:sldId id="281" r:id="rId8"/>
    <p:sldId id="282" r:id="rId9"/>
    <p:sldId id="294" r:id="rId10"/>
    <p:sldId id="295" r:id="rId11"/>
    <p:sldId id="351" r:id="rId12"/>
    <p:sldId id="358" r:id="rId13"/>
    <p:sldId id="359" r:id="rId14"/>
    <p:sldId id="360" r:id="rId15"/>
    <p:sldId id="363" r:id="rId16"/>
    <p:sldId id="262" r:id="rId17"/>
    <p:sldId id="263" r:id="rId18"/>
    <p:sldId id="264" r:id="rId19"/>
    <p:sldId id="267" r:id="rId20"/>
    <p:sldId id="266" r:id="rId21"/>
    <p:sldId id="374" r:id="rId22"/>
    <p:sldId id="349" r:id="rId23"/>
    <p:sldId id="347" r:id="rId24"/>
    <p:sldId id="348" r:id="rId25"/>
    <p:sldId id="317" r:id="rId26"/>
    <p:sldId id="346" r:id="rId27"/>
    <p:sldId id="268" r:id="rId28"/>
    <p:sldId id="364" r:id="rId29"/>
    <p:sldId id="297" r:id="rId30"/>
    <p:sldId id="296" r:id="rId31"/>
    <p:sldId id="365" r:id="rId32"/>
    <p:sldId id="291" r:id="rId33"/>
    <p:sldId id="372" r:id="rId34"/>
    <p:sldId id="366" r:id="rId35"/>
    <p:sldId id="320" r:id="rId36"/>
    <p:sldId id="321" r:id="rId37"/>
    <p:sldId id="292" r:id="rId38"/>
    <p:sldId id="352" r:id="rId39"/>
    <p:sldId id="299" r:id="rId40"/>
    <p:sldId id="298" r:id="rId41"/>
    <p:sldId id="301" r:id="rId42"/>
    <p:sldId id="313" r:id="rId43"/>
    <p:sldId id="302" r:id="rId44"/>
    <p:sldId id="303" r:id="rId45"/>
    <p:sldId id="304" r:id="rId46"/>
    <p:sldId id="369" r:id="rId47"/>
    <p:sldId id="373" r:id="rId48"/>
    <p:sldId id="307" r:id="rId49"/>
    <p:sldId id="370" r:id="rId50"/>
    <p:sldId id="315" r:id="rId51"/>
    <p:sldId id="309" r:id="rId52"/>
    <p:sldId id="310" r:id="rId53"/>
    <p:sldId id="311" r:id="rId54"/>
    <p:sldId id="312" r:id="rId55"/>
    <p:sldId id="371" r:id="rId56"/>
    <p:sldId id="330" r:id="rId57"/>
    <p:sldId id="326" r:id="rId58"/>
    <p:sldId id="324" r:id="rId59"/>
    <p:sldId id="327" r:id="rId60"/>
    <p:sldId id="331" r:id="rId61"/>
    <p:sldId id="332" r:id="rId62"/>
    <p:sldId id="334" r:id="rId63"/>
    <p:sldId id="333" r:id="rId64"/>
    <p:sldId id="335" r:id="rId65"/>
    <p:sldId id="336" r:id="rId66"/>
    <p:sldId id="343" r:id="rId67"/>
    <p:sldId id="367" r:id="rId68"/>
    <p:sldId id="342" r:id="rId69"/>
    <p:sldId id="368" r:id="rId70"/>
    <p:sldId id="339" r:id="rId7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56" autoAdjust="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AB2F1-A3BB-4D57-A16B-CBCD64EAFD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5D6C01A-2CE8-4DFA-ADC2-D00D313CD2CC}">
      <dgm:prSet/>
      <dgm:spPr>
        <a:solidFill>
          <a:schemeClr val="accent3">
            <a:lumMod val="20000"/>
            <a:lumOff val="80000"/>
          </a:schemeClr>
        </a:solidFill>
      </dgm:spPr>
      <dgm:t>
        <a:bodyPr/>
        <a:lstStyle/>
        <a:p>
          <a:pPr rtl="0"/>
          <a:r>
            <a:rPr lang="tr-TR" dirty="0" smtClean="0">
              <a:solidFill>
                <a:schemeClr val="tx1"/>
              </a:solidFill>
            </a:rPr>
            <a:t>Ateş ölçüm yöntemlerini ve normal </a:t>
          </a:r>
          <a:r>
            <a:rPr lang="tr-TR" smtClean="0">
              <a:solidFill>
                <a:schemeClr val="tx1"/>
              </a:solidFill>
            </a:rPr>
            <a:t>değerleri </a:t>
          </a:r>
          <a:r>
            <a:rPr lang="tr-TR" smtClean="0">
              <a:solidFill>
                <a:schemeClr val="tx1"/>
              </a:solidFill>
            </a:rPr>
            <a:t>sayabilmek</a:t>
          </a:r>
          <a:endParaRPr lang="tr-TR" dirty="0">
            <a:solidFill>
              <a:schemeClr val="tx1"/>
            </a:solidFill>
          </a:endParaRPr>
        </a:p>
      </dgm:t>
    </dgm:pt>
    <dgm:pt modelId="{C2D57727-3550-4E58-915C-2BC55E00BD55}" type="parTrans" cxnId="{8FA0F088-7670-4D0E-A1EB-F774A7A8C2A8}">
      <dgm:prSet/>
      <dgm:spPr/>
      <dgm:t>
        <a:bodyPr/>
        <a:lstStyle/>
        <a:p>
          <a:endParaRPr lang="tr-TR"/>
        </a:p>
      </dgm:t>
    </dgm:pt>
    <dgm:pt modelId="{71ED2B69-7E34-417F-9036-90F52A728F1D}" type="sibTrans" cxnId="{8FA0F088-7670-4D0E-A1EB-F774A7A8C2A8}">
      <dgm:prSet/>
      <dgm:spPr/>
      <dgm:t>
        <a:bodyPr/>
        <a:lstStyle/>
        <a:p>
          <a:endParaRPr lang="tr-TR"/>
        </a:p>
      </dgm:t>
    </dgm:pt>
    <dgm:pt modelId="{06801842-DB2A-43AC-914D-062A0A6AA1CB}">
      <dgm:prSet/>
      <dgm:spPr>
        <a:solidFill>
          <a:schemeClr val="accent3">
            <a:lumMod val="20000"/>
            <a:lumOff val="80000"/>
          </a:schemeClr>
        </a:solidFill>
      </dgm:spPr>
      <dgm:t>
        <a:bodyPr/>
        <a:lstStyle/>
        <a:p>
          <a:pPr rtl="0"/>
          <a:r>
            <a:rPr lang="tr-TR" dirty="0" smtClean="0">
              <a:solidFill>
                <a:schemeClr val="tx1"/>
              </a:solidFill>
            </a:rPr>
            <a:t>Çocuklarda yaş gruplarına göre ateş etiyolojisini sayabilmek</a:t>
          </a:r>
          <a:endParaRPr lang="tr-TR" dirty="0">
            <a:solidFill>
              <a:schemeClr val="tx1"/>
            </a:solidFill>
          </a:endParaRPr>
        </a:p>
      </dgm:t>
    </dgm:pt>
    <dgm:pt modelId="{6F0B6EC3-68FE-41F0-A1BB-C9445FA05853}" type="parTrans" cxnId="{5909C221-0AAE-446A-96DC-35720741571A}">
      <dgm:prSet/>
      <dgm:spPr/>
      <dgm:t>
        <a:bodyPr/>
        <a:lstStyle/>
        <a:p>
          <a:endParaRPr lang="tr-TR"/>
        </a:p>
      </dgm:t>
    </dgm:pt>
    <dgm:pt modelId="{12428200-DB5D-4A43-90C0-3B6AB83C60BB}" type="sibTrans" cxnId="{5909C221-0AAE-446A-96DC-35720741571A}">
      <dgm:prSet/>
      <dgm:spPr/>
      <dgm:t>
        <a:bodyPr/>
        <a:lstStyle/>
        <a:p>
          <a:endParaRPr lang="tr-TR"/>
        </a:p>
      </dgm:t>
    </dgm:pt>
    <dgm:pt modelId="{5F80DCC3-35D0-4490-80CD-E5704CA4A730}">
      <dgm:prSet/>
      <dgm:spPr>
        <a:solidFill>
          <a:schemeClr val="accent3">
            <a:lumMod val="20000"/>
            <a:lumOff val="80000"/>
          </a:schemeClr>
        </a:solidFill>
      </dgm:spPr>
      <dgm:t>
        <a:bodyPr/>
        <a:lstStyle/>
        <a:p>
          <a:pPr rtl="0"/>
          <a:r>
            <a:rPr lang="tr-TR" smtClean="0">
              <a:solidFill>
                <a:schemeClr val="tx1"/>
              </a:solidFill>
            </a:rPr>
            <a:t>Anamnez ve fizik muayene basamaklarını açıklayabilmek</a:t>
          </a:r>
          <a:endParaRPr lang="tr-TR">
            <a:solidFill>
              <a:schemeClr val="tx1"/>
            </a:solidFill>
          </a:endParaRPr>
        </a:p>
      </dgm:t>
    </dgm:pt>
    <dgm:pt modelId="{0235AE5C-5F5A-4D85-AB3E-EBF6F1CF3812}" type="parTrans" cxnId="{C92D2E03-019C-4587-A3C7-F38144210C43}">
      <dgm:prSet/>
      <dgm:spPr/>
      <dgm:t>
        <a:bodyPr/>
        <a:lstStyle/>
        <a:p>
          <a:endParaRPr lang="tr-TR"/>
        </a:p>
      </dgm:t>
    </dgm:pt>
    <dgm:pt modelId="{744EE116-FBAD-4D57-86F6-95ECC1CBC58F}" type="sibTrans" cxnId="{C92D2E03-019C-4587-A3C7-F38144210C43}">
      <dgm:prSet/>
      <dgm:spPr/>
      <dgm:t>
        <a:bodyPr/>
        <a:lstStyle/>
        <a:p>
          <a:endParaRPr lang="tr-TR"/>
        </a:p>
      </dgm:t>
    </dgm:pt>
    <dgm:pt modelId="{E95EB802-F8CE-4F2C-82BB-0A35AAD13D91}">
      <dgm:prSet/>
      <dgm:spPr>
        <a:solidFill>
          <a:schemeClr val="accent3">
            <a:lumMod val="20000"/>
            <a:lumOff val="80000"/>
          </a:schemeClr>
        </a:solidFill>
      </dgm:spPr>
      <dgm:t>
        <a:bodyPr/>
        <a:lstStyle/>
        <a:p>
          <a:pPr rtl="0"/>
          <a:r>
            <a:rPr lang="tr-TR" dirty="0" smtClean="0">
              <a:solidFill>
                <a:schemeClr val="tx1"/>
              </a:solidFill>
            </a:rPr>
            <a:t>Nedeni bilinmeyen ateş tanımını yapabilmek </a:t>
          </a:r>
          <a:endParaRPr lang="tr-TR" dirty="0">
            <a:solidFill>
              <a:schemeClr val="tx1"/>
            </a:solidFill>
          </a:endParaRPr>
        </a:p>
      </dgm:t>
    </dgm:pt>
    <dgm:pt modelId="{E5497431-1CD4-4245-88FB-D1D3E3CEE394}" type="parTrans" cxnId="{16ADFECF-87CF-4113-9C42-2AFC419615EA}">
      <dgm:prSet/>
      <dgm:spPr/>
      <dgm:t>
        <a:bodyPr/>
        <a:lstStyle/>
        <a:p>
          <a:endParaRPr lang="tr-TR"/>
        </a:p>
      </dgm:t>
    </dgm:pt>
    <dgm:pt modelId="{B20CCA68-2E8F-4BCB-A9A1-69A975F52DCB}" type="sibTrans" cxnId="{16ADFECF-87CF-4113-9C42-2AFC419615EA}">
      <dgm:prSet/>
      <dgm:spPr/>
      <dgm:t>
        <a:bodyPr/>
        <a:lstStyle/>
        <a:p>
          <a:endParaRPr lang="tr-TR"/>
        </a:p>
      </dgm:t>
    </dgm:pt>
    <dgm:pt modelId="{8B00977F-00AF-4D54-95BA-DEC63860F171}">
      <dgm:prSet/>
      <dgm:spPr>
        <a:solidFill>
          <a:schemeClr val="accent3">
            <a:lumMod val="20000"/>
            <a:lumOff val="80000"/>
          </a:schemeClr>
        </a:solidFill>
      </dgm:spPr>
      <dgm:t>
        <a:bodyPr/>
        <a:lstStyle/>
        <a:p>
          <a:pPr rtl="0"/>
          <a:r>
            <a:rPr lang="tr-TR" dirty="0" smtClean="0">
              <a:solidFill>
                <a:schemeClr val="tx1"/>
              </a:solidFill>
            </a:rPr>
            <a:t>Ateş durumunda </a:t>
          </a:r>
          <a:r>
            <a:rPr lang="tr-TR" dirty="0" err="1" smtClean="0">
              <a:solidFill>
                <a:schemeClr val="tx1"/>
              </a:solidFill>
            </a:rPr>
            <a:t>parasetamol</a:t>
          </a:r>
          <a:r>
            <a:rPr lang="tr-TR" dirty="0" smtClean="0">
              <a:solidFill>
                <a:schemeClr val="tx1"/>
              </a:solidFill>
            </a:rPr>
            <a:t> ve </a:t>
          </a:r>
          <a:r>
            <a:rPr lang="tr-TR" dirty="0" err="1" smtClean="0">
              <a:solidFill>
                <a:schemeClr val="tx1"/>
              </a:solidFill>
            </a:rPr>
            <a:t>ibuprofen</a:t>
          </a:r>
          <a:r>
            <a:rPr lang="tr-TR" dirty="0" smtClean="0">
              <a:solidFill>
                <a:schemeClr val="tx1"/>
              </a:solidFill>
            </a:rPr>
            <a:t> kullanımını açıklayabilmek</a:t>
          </a:r>
          <a:endParaRPr lang="tr-TR" dirty="0">
            <a:solidFill>
              <a:schemeClr val="tx1"/>
            </a:solidFill>
          </a:endParaRPr>
        </a:p>
      </dgm:t>
    </dgm:pt>
    <dgm:pt modelId="{135B221C-AEB4-47AF-A14B-EC1823D6FE7A}" type="parTrans" cxnId="{2082BD85-8680-47BF-BF8D-93D527420E68}">
      <dgm:prSet/>
      <dgm:spPr/>
      <dgm:t>
        <a:bodyPr/>
        <a:lstStyle/>
        <a:p>
          <a:endParaRPr lang="tr-TR"/>
        </a:p>
      </dgm:t>
    </dgm:pt>
    <dgm:pt modelId="{537691BA-022F-49EC-9863-9BE8448886D4}" type="sibTrans" cxnId="{2082BD85-8680-47BF-BF8D-93D527420E68}">
      <dgm:prSet/>
      <dgm:spPr/>
      <dgm:t>
        <a:bodyPr/>
        <a:lstStyle/>
        <a:p>
          <a:endParaRPr lang="tr-TR"/>
        </a:p>
      </dgm:t>
    </dgm:pt>
    <dgm:pt modelId="{0751D3B1-6632-44C1-BBB3-31FF14FE7C8E}">
      <dgm:prSet/>
      <dgm:spPr>
        <a:solidFill>
          <a:schemeClr val="accent3">
            <a:lumMod val="20000"/>
            <a:lumOff val="80000"/>
          </a:schemeClr>
        </a:solidFill>
      </dgm:spPr>
      <dgm:t>
        <a:bodyPr/>
        <a:lstStyle/>
        <a:p>
          <a:pPr rtl="0"/>
          <a:r>
            <a:rPr lang="tr-TR" smtClean="0">
              <a:solidFill>
                <a:schemeClr val="tx1"/>
              </a:solidFill>
            </a:rPr>
            <a:t>Harici soğutma ilkelerini açıklayabilmek</a:t>
          </a:r>
          <a:endParaRPr lang="tr-TR">
            <a:solidFill>
              <a:schemeClr val="tx1"/>
            </a:solidFill>
          </a:endParaRPr>
        </a:p>
      </dgm:t>
    </dgm:pt>
    <dgm:pt modelId="{5686AFE8-3DD8-43E2-B1AE-0736615DA79A}" type="parTrans" cxnId="{70B386A7-7E08-40CA-8059-6DA8D7E77602}">
      <dgm:prSet/>
      <dgm:spPr/>
      <dgm:t>
        <a:bodyPr/>
        <a:lstStyle/>
        <a:p>
          <a:endParaRPr lang="tr-TR"/>
        </a:p>
      </dgm:t>
    </dgm:pt>
    <dgm:pt modelId="{43948911-4F9C-4887-BA35-9D3BF1383867}" type="sibTrans" cxnId="{70B386A7-7E08-40CA-8059-6DA8D7E77602}">
      <dgm:prSet/>
      <dgm:spPr/>
      <dgm:t>
        <a:bodyPr/>
        <a:lstStyle/>
        <a:p>
          <a:endParaRPr lang="tr-TR"/>
        </a:p>
      </dgm:t>
    </dgm:pt>
    <dgm:pt modelId="{73B297B7-B561-4C85-99CD-D0906B400D0D}">
      <dgm:prSet/>
      <dgm:spPr>
        <a:solidFill>
          <a:schemeClr val="accent3">
            <a:lumMod val="20000"/>
            <a:lumOff val="80000"/>
          </a:schemeClr>
        </a:solidFill>
      </dgm:spPr>
      <dgm:t>
        <a:bodyPr/>
        <a:lstStyle/>
        <a:p>
          <a:pPr rtl="0"/>
          <a:r>
            <a:rPr lang="tr-TR" smtClean="0">
              <a:solidFill>
                <a:schemeClr val="tx1"/>
              </a:solidFill>
            </a:rPr>
            <a:t>Ateşli çocuklarda sevk kriterlerini sayabilmek</a:t>
          </a:r>
          <a:endParaRPr lang="tr-TR">
            <a:solidFill>
              <a:schemeClr val="tx1"/>
            </a:solidFill>
          </a:endParaRPr>
        </a:p>
      </dgm:t>
    </dgm:pt>
    <dgm:pt modelId="{47518121-3777-4D85-A07E-8AF21D493875}" type="parTrans" cxnId="{03647E29-5FDC-4933-933C-221012EE166B}">
      <dgm:prSet/>
      <dgm:spPr/>
      <dgm:t>
        <a:bodyPr/>
        <a:lstStyle/>
        <a:p>
          <a:endParaRPr lang="tr-TR"/>
        </a:p>
      </dgm:t>
    </dgm:pt>
    <dgm:pt modelId="{0DA178AC-7BCC-4C00-9DB3-E14386000749}" type="sibTrans" cxnId="{03647E29-5FDC-4933-933C-221012EE166B}">
      <dgm:prSet/>
      <dgm:spPr/>
      <dgm:t>
        <a:bodyPr/>
        <a:lstStyle/>
        <a:p>
          <a:endParaRPr lang="tr-TR"/>
        </a:p>
      </dgm:t>
    </dgm:pt>
    <dgm:pt modelId="{C41398C0-E424-485E-B0F7-19C403043625}" type="pres">
      <dgm:prSet presAssocID="{7EFAB2F1-A3BB-4D57-A16B-CBCD64EAFDF6}" presName="linear" presStyleCnt="0">
        <dgm:presLayoutVars>
          <dgm:animLvl val="lvl"/>
          <dgm:resizeHandles val="exact"/>
        </dgm:presLayoutVars>
      </dgm:prSet>
      <dgm:spPr/>
      <dgm:t>
        <a:bodyPr/>
        <a:lstStyle/>
        <a:p>
          <a:endParaRPr lang="tr-TR"/>
        </a:p>
      </dgm:t>
    </dgm:pt>
    <dgm:pt modelId="{0D379568-DAD0-4DE4-9A93-3577BB293169}" type="pres">
      <dgm:prSet presAssocID="{E5D6C01A-2CE8-4DFA-ADC2-D00D313CD2CC}" presName="parentText" presStyleLbl="node1" presStyleIdx="0" presStyleCnt="7">
        <dgm:presLayoutVars>
          <dgm:chMax val="0"/>
          <dgm:bulletEnabled val="1"/>
        </dgm:presLayoutVars>
      </dgm:prSet>
      <dgm:spPr/>
      <dgm:t>
        <a:bodyPr/>
        <a:lstStyle/>
        <a:p>
          <a:endParaRPr lang="tr-TR"/>
        </a:p>
      </dgm:t>
    </dgm:pt>
    <dgm:pt modelId="{184FCF39-04B5-45D6-9783-F2A9336ED913}" type="pres">
      <dgm:prSet presAssocID="{71ED2B69-7E34-417F-9036-90F52A728F1D}" presName="spacer" presStyleCnt="0"/>
      <dgm:spPr/>
    </dgm:pt>
    <dgm:pt modelId="{BB1D39A5-4250-47FA-B2A1-86D34A97950C}" type="pres">
      <dgm:prSet presAssocID="{06801842-DB2A-43AC-914D-062A0A6AA1CB}" presName="parentText" presStyleLbl="node1" presStyleIdx="1" presStyleCnt="7">
        <dgm:presLayoutVars>
          <dgm:chMax val="0"/>
          <dgm:bulletEnabled val="1"/>
        </dgm:presLayoutVars>
      </dgm:prSet>
      <dgm:spPr/>
      <dgm:t>
        <a:bodyPr/>
        <a:lstStyle/>
        <a:p>
          <a:endParaRPr lang="tr-TR"/>
        </a:p>
      </dgm:t>
    </dgm:pt>
    <dgm:pt modelId="{F3DA4748-ADBB-42EF-89D2-FC1D955A3089}" type="pres">
      <dgm:prSet presAssocID="{12428200-DB5D-4A43-90C0-3B6AB83C60BB}" presName="spacer" presStyleCnt="0"/>
      <dgm:spPr/>
    </dgm:pt>
    <dgm:pt modelId="{5623B218-BA06-412A-8222-F60DB0F55A1E}" type="pres">
      <dgm:prSet presAssocID="{5F80DCC3-35D0-4490-80CD-E5704CA4A730}" presName="parentText" presStyleLbl="node1" presStyleIdx="2" presStyleCnt="7">
        <dgm:presLayoutVars>
          <dgm:chMax val="0"/>
          <dgm:bulletEnabled val="1"/>
        </dgm:presLayoutVars>
      </dgm:prSet>
      <dgm:spPr/>
      <dgm:t>
        <a:bodyPr/>
        <a:lstStyle/>
        <a:p>
          <a:endParaRPr lang="tr-TR"/>
        </a:p>
      </dgm:t>
    </dgm:pt>
    <dgm:pt modelId="{90B1CA88-B4FC-4CC6-AC70-0318DA7A9E4B}" type="pres">
      <dgm:prSet presAssocID="{744EE116-FBAD-4D57-86F6-95ECC1CBC58F}" presName="spacer" presStyleCnt="0"/>
      <dgm:spPr/>
    </dgm:pt>
    <dgm:pt modelId="{F492C9BE-9A26-4CC9-B7AC-6B4504D10944}" type="pres">
      <dgm:prSet presAssocID="{E95EB802-F8CE-4F2C-82BB-0A35AAD13D91}" presName="parentText" presStyleLbl="node1" presStyleIdx="3" presStyleCnt="7">
        <dgm:presLayoutVars>
          <dgm:chMax val="0"/>
          <dgm:bulletEnabled val="1"/>
        </dgm:presLayoutVars>
      </dgm:prSet>
      <dgm:spPr/>
      <dgm:t>
        <a:bodyPr/>
        <a:lstStyle/>
        <a:p>
          <a:endParaRPr lang="tr-TR"/>
        </a:p>
      </dgm:t>
    </dgm:pt>
    <dgm:pt modelId="{19787079-0D51-496C-9CDB-8957FE658937}" type="pres">
      <dgm:prSet presAssocID="{B20CCA68-2E8F-4BCB-A9A1-69A975F52DCB}" presName="spacer" presStyleCnt="0"/>
      <dgm:spPr/>
    </dgm:pt>
    <dgm:pt modelId="{7C69CC10-DB48-4960-8147-FCDD42B7826A}" type="pres">
      <dgm:prSet presAssocID="{8B00977F-00AF-4D54-95BA-DEC63860F171}" presName="parentText" presStyleLbl="node1" presStyleIdx="4" presStyleCnt="7" custLinFactNeighborX="126" custLinFactNeighborY="50354">
        <dgm:presLayoutVars>
          <dgm:chMax val="0"/>
          <dgm:bulletEnabled val="1"/>
        </dgm:presLayoutVars>
      </dgm:prSet>
      <dgm:spPr/>
      <dgm:t>
        <a:bodyPr/>
        <a:lstStyle/>
        <a:p>
          <a:endParaRPr lang="tr-TR"/>
        </a:p>
      </dgm:t>
    </dgm:pt>
    <dgm:pt modelId="{110D1CE0-96B1-4190-BFEA-5B990D8EFA1E}" type="pres">
      <dgm:prSet presAssocID="{537691BA-022F-49EC-9863-9BE8448886D4}" presName="spacer" presStyleCnt="0"/>
      <dgm:spPr/>
    </dgm:pt>
    <dgm:pt modelId="{D1A99F01-962C-48FC-B129-37AFAF7873B6}" type="pres">
      <dgm:prSet presAssocID="{0751D3B1-6632-44C1-BBB3-31FF14FE7C8E}" presName="parentText" presStyleLbl="node1" presStyleIdx="5" presStyleCnt="7">
        <dgm:presLayoutVars>
          <dgm:chMax val="0"/>
          <dgm:bulletEnabled val="1"/>
        </dgm:presLayoutVars>
      </dgm:prSet>
      <dgm:spPr/>
      <dgm:t>
        <a:bodyPr/>
        <a:lstStyle/>
        <a:p>
          <a:endParaRPr lang="tr-TR"/>
        </a:p>
      </dgm:t>
    </dgm:pt>
    <dgm:pt modelId="{41AC9273-2089-4A76-B5C3-D055BF2F867B}" type="pres">
      <dgm:prSet presAssocID="{43948911-4F9C-4887-BA35-9D3BF1383867}" presName="spacer" presStyleCnt="0"/>
      <dgm:spPr/>
    </dgm:pt>
    <dgm:pt modelId="{7D36D804-C9CC-4FAA-AD3D-D59D13E06BF6}" type="pres">
      <dgm:prSet presAssocID="{73B297B7-B561-4C85-99CD-D0906B400D0D}" presName="parentText" presStyleLbl="node1" presStyleIdx="6" presStyleCnt="7">
        <dgm:presLayoutVars>
          <dgm:chMax val="0"/>
          <dgm:bulletEnabled val="1"/>
        </dgm:presLayoutVars>
      </dgm:prSet>
      <dgm:spPr/>
      <dgm:t>
        <a:bodyPr/>
        <a:lstStyle/>
        <a:p>
          <a:endParaRPr lang="tr-TR"/>
        </a:p>
      </dgm:t>
    </dgm:pt>
  </dgm:ptLst>
  <dgm:cxnLst>
    <dgm:cxn modelId="{16ADFECF-87CF-4113-9C42-2AFC419615EA}" srcId="{7EFAB2F1-A3BB-4D57-A16B-CBCD64EAFDF6}" destId="{E95EB802-F8CE-4F2C-82BB-0A35AAD13D91}" srcOrd="3" destOrd="0" parTransId="{E5497431-1CD4-4245-88FB-D1D3E3CEE394}" sibTransId="{B20CCA68-2E8F-4BCB-A9A1-69A975F52DCB}"/>
    <dgm:cxn modelId="{FC661490-8A3B-4C29-8407-87AEE7585D69}" type="presOf" srcId="{E5D6C01A-2CE8-4DFA-ADC2-D00D313CD2CC}" destId="{0D379568-DAD0-4DE4-9A93-3577BB293169}" srcOrd="0" destOrd="0" presId="urn:microsoft.com/office/officeart/2005/8/layout/vList2"/>
    <dgm:cxn modelId="{5909C221-0AAE-446A-96DC-35720741571A}" srcId="{7EFAB2F1-A3BB-4D57-A16B-CBCD64EAFDF6}" destId="{06801842-DB2A-43AC-914D-062A0A6AA1CB}" srcOrd="1" destOrd="0" parTransId="{6F0B6EC3-68FE-41F0-A1BB-C9445FA05853}" sibTransId="{12428200-DB5D-4A43-90C0-3B6AB83C60BB}"/>
    <dgm:cxn modelId="{8FA0F088-7670-4D0E-A1EB-F774A7A8C2A8}" srcId="{7EFAB2F1-A3BB-4D57-A16B-CBCD64EAFDF6}" destId="{E5D6C01A-2CE8-4DFA-ADC2-D00D313CD2CC}" srcOrd="0" destOrd="0" parTransId="{C2D57727-3550-4E58-915C-2BC55E00BD55}" sibTransId="{71ED2B69-7E34-417F-9036-90F52A728F1D}"/>
    <dgm:cxn modelId="{AEAF5A9C-04E9-45B3-A35E-ED466F8BC807}" type="presOf" srcId="{7EFAB2F1-A3BB-4D57-A16B-CBCD64EAFDF6}" destId="{C41398C0-E424-485E-B0F7-19C403043625}" srcOrd="0" destOrd="0" presId="urn:microsoft.com/office/officeart/2005/8/layout/vList2"/>
    <dgm:cxn modelId="{EDD2ECD4-09D0-4E4C-A543-F001606060EA}" type="presOf" srcId="{8B00977F-00AF-4D54-95BA-DEC63860F171}" destId="{7C69CC10-DB48-4960-8147-FCDD42B7826A}" srcOrd="0" destOrd="0" presId="urn:microsoft.com/office/officeart/2005/8/layout/vList2"/>
    <dgm:cxn modelId="{2082BD85-8680-47BF-BF8D-93D527420E68}" srcId="{7EFAB2F1-A3BB-4D57-A16B-CBCD64EAFDF6}" destId="{8B00977F-00AF-4D54-95BA-DEC63860F171}" srcOrd="4" destOrd="0" parTransId="{135B221C-AEB4-47AF-A14B-EC1823D6FE7A}" sibTransId="{537691BA-022F-49EC-9863-9BE8448886D4}"/>
    <dgm:cxn modelId="{70B386A7-7E08-40CA-8059-6DA8D7E77602}" srcId="{7EFAB2F1-A3BB-4D57-A16B-CBCD64EAFDF6}" destId="{0751D3B1-6632-44C1-BBB3-31FF14FE7C8E}" srcOrd="5" destOrd="0" parTransId="{5686AFE8-3DD8-43E2-B1AE-0736615DA79A}" sibTransId="{43948911-4F9C-4887-BA35-9D3BF1383867}"/>
    <dgm:cxn modelId="{A3F14444-D4D6-40C9-9FE4-C603E64B4C27}" type="presOf" srcId="{5F80DCC3-35D0-4490-80CD-E5704CA4A730}" destId="{5623B218-BA06-412A-8222-F60DB0F55A1E}" srcOrd="0" destOrd="0" presId="urn:microsoft.com/office/officeart/2005/8/layout/vList2"/>
    <dgm:cxn modelId="{0A5C6F81-9F3D-4279-AF23-4FE536029368}" type="presOf" srcId="{73B297B7-B561-4C85-99CD-D0906B400D0D}" destId="{7D36D804-C9CC-4FAA-AD3D-D59D13E06BF6}" srcOrd="0" destOrd="0" presId="urn:microsoft.com/office/officeart/2005/8/layout/vList2"/>
    <dgm:cxn modelId="{05C27525-6614-4915-8369-C8ABE6685E5A}" type="presOf" srcId="{06801842-DB2A-43AC-914D-062A0A6AA1CB}" destId="{BB1D39A5-4250-47FA-B2A1-86D34A97950C}" srcOrd="0" destOrd="0" presId="urn:microsoft.com/office/officeart/2005/8/layout/vList2"/>
    <dgm:cxn modelId="{C92D2E03-019C-4587-A3C7-F38144210C43}" srcId="{7EFAB2F1-A3BB-4D57-A16B-CBCD64EAFDF6}" destId="{5F80DCC3-35D0-4490-80CD-E5704CA4A730}" srcOrd="2" destOrd="0" parTransId="{0235AE5C-5F5A-4D85-AB3E-EBF6F1CF3812}" sibTransId="{744EE116-FBAD-4D57-86F6-95ECC1CBC58F}"/>
    <dgm:cxn modelId="{D720676D-EB76-4D4E-8F63-50F85484FDA2}" type="presOf" srcId="{E95EB802-F8CE-4F2C-82BB-0A35AAD13D91}" destId="{F492C9BE-9A26-4CC9-B7AC-6B4504D10944}" srcOrd="0" destOrd="0" presId="urn:microsoft.com/office/officeart/2005/8/layout/vList2"/>
    <dgm:cxn modelId="{03647E29-5FDC-4933-933C-221012EE166B}" srcId="{7EFAB2F1-A3BB-4D57-A16B-CBCD64EAFDF6}" destId="{73B297B7-B561-4C85-99CD-D0906B400D0D}" srcOrd="6" destOrd="0" parTransId="{47518121-3777-4D85-A07E-8AF21D493875}" sibTransId="{0DA178AC-7BCC-4C00-9DB3-E14386000749}"/>
    <dgm:cxn modelId="{398C2158-1A45-4F47-BBE8-FDA9EBFC104C}" type="presOf" srcId="{0751D3B1-6632-44C1-BBB3-31FF14FE7C8E}" destId="{D1A99F01-962C-48FC-B129-37AFAF7873B6}" srcOrd="0" destOrd="0" presId="urn:microsoft.com/office/officeart/2005/8/layout/vList2"/>
    <dgm:cxn modelId="{07815A96-BD47-4F1C-8724-17A765D4CB64}" type="presParOf" srcId="{C41398C0-E424-485E-B0F7-19C403043625}" destId="{0D379568-DAD0-4DE4-9A93-3577BB293169}" srcOrd="0" destOrd="0" presId="urn:microsoft.com/office/officeart/2005/8/layout/vList2"/>
    <dgm:cxn modelId="{56475C00-2F22-4EE8-9230-0DAD988CE035}" type="presParOf" srcId="{C41398C0-E424-485E-B0F7-19C403043625}" destId="{184FCF39-04B5-45D6-9783-F2A9336ED913}" srcOrd="1" destOrd="0" presId="urn:microsoft.com/office/officeart/2005/8/layout/vList2"/>
    <dgm:cxn modelId="{48EDC23B-18BC-4FA1-8A62-07D15A09C742}" type="presParOf" srcId="{C41398C0-E424-485E-B0F7-19C403043625}" destId="{BB1D39A5-4250-47FA-B2A1-86D34A97950C}" srcOrd="2" destOrd="0" presId="urn:microsoft.com/office/officeart/2005/8/layout/vList2"/>
    <dgm:cxn modelId="{D2F9B14F-E508-4332-8CAE-0D5C656887C7}" type="presParOf" srcId="{C41398C0-E424-485E-B0F7-19C403043625}" destId="{F3DA4748-ADBB-42EF-89D2-FC1D955A3089}" srcOrd="3" destOrd="0" presId="urn:microsoft.com/office/officeart/2005/8/layout/vList2"/>
    <dgm:cxn modelId="{87C2EECF-5B0A-4A79-B43A-F38760ACEE20}" type="presParOf" srcId="{C41398C0-E424-485E-B0F7-19C403043625}" destId="{5623B218-BA06-412A-8222-F60DB0F55A1E}" srcOrd="4" destOrd="0" presId="urn:microsoft.com/office/officeart/2005/8/layout/vList2"/>
    <dgm:cxn modelId="{82DBD815-4381-4D24-9423-49BF0EF3875A}" type="presParOf" srcId="{C41398C0-E424-485E-B0F7-19C403043625}" destId="{90B1CA88-B4FC-4CC6-AC70-0318DA7A9E4B}" srcOrd="5" destOrd="0" presId="urn:microsoft.com/office/officeart/2005/8/layout/vList2"/>
    <dgm:cxn modelId="{B7BFA78E-8C3B-403B-AFE3-A85AB15B6453}" type="presParOf" srcId="{C41398C0-E424-485E-B0F7-19C403043625}" destId="{F492C9BE-9A26-4CC9-B7AC-6B4504D10944}" srcOrd="6" destOrd="0" presId="urn:microsoft.com/office/officeart/2005/8/layout/vList2"/>
    <dgm:cxn modelId="{9AC6CF08-CE13-4A3B-95A5-8F7111E5CB42}" type="presParOf" srcId="{C41398C0-E424-485E-B0F7-19C403043625}" destId="{19787079-0D51-496C-9CDB-8957FE658937}" srcOrd="7" destOrd="0" presId="urn:microsoft.com/office/officeart/2005/8/layout/vList2"/>
    <dgm:cxn modelId="{171396FC-B8C5-490D-A453-11294A8898E4}" type="presParOf" srcId="{C41398C0-E424-485E-B0F7-19C403043625}" destId="{7C69CC10-DB48-4960-8147-FCDD42B7826A}" srcOrd="8" destOrd="0" presId="urn:microsoft.com/office/officeart/2005/8/layout/vList2"/>
    <dgm:cxn modelId="{586516FD-44EC-4960-92EA-82A23762562B}" type="presParOf" srcId="{C41398C0-E424-485E-B0F7-19C403043625}" destId="{110D1CE0-96B1-4190-BFEA-5B990D8EFA1E}" srcOrd="9" destOrd="0" presId="urn:microsoft.com/office/officeart/2005/8/layout/vList2"/>
    <dgm:cxn modelId="{AA441A02-82B2-4B62-A5D8-8DD180BB48CC}" type="presParOf" srcId="{C41398C0-E424-485E-B0F7-19C403043625}" destId="{D1A99F01-962C-48FC-B129-37AFAF7873B6}" srcOrd="10" destOrd="0" presId="urn:microsoft.com/office/officeart/2005/8/layout/vList2"/>
    <dgm:cxn modelId="{A9192909-4084-41EB-B5CA-068843E8F5F1}" type="presParOf" srcId="{C41398C0-E424-485E-B0F7-19C403043625}" destId="{41AC9273-2089-4A76-B5C3-D055BF2F867B}" srcOrd="11" destOrd="0" presId="urn:microsoft.com/office/officeart/2005/8/layout/vList2"/>
    <dgm:cxn modelId="{66059DB9-2AA9-4C9E-90F2-8B188B44352B}" type="presParOf" srcId="{C41398C0-E424-485E-B0F7-19C403043625}" destId="{7D36D804-C9CC-4FAA-AD3D-D59D13E06BF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7FE1F6-BC42-4A67-9C3D-8535E05296D3}" type="doc">
      <dgm:prSet loTypeId="urn:microsoft.com/office/officeart/2005/8/layout/lProcess2" loCatId="relationship" qsTypeId="urn:microsoft.com/office/officeart/2005/8/quickstyle/simple3" qsCatId="simple" csTypeId="urn:microsoft.com/office/officeart/2005/8/colors/accent3_2" csCatId="accent3" phldr="1"/>
      <dgm:spPr/>
      <dgm:t>
        <a:bodyPr/>
        <a:lstStyle/>
        <a:p>
          <a:endParaRPr lang="tr-TR"/>
        </a:p>
      </dgm:t>
    </dgm:pt>
    <dgm:pt modelId="{40D8EB23-8D13-4B9A-89E8-FC2B99071465}">
      <dgm:prSet custT="1"/>
      <dgm:spPr/>
      <dgm:t>
        <a:bodyPr/>
        <a:lstStyle/>
        <a:p>
          <a:pPr rtl="0"/>
          <a:r>
            <a:rPr lang="tr-TR" sz="1800" dirty="0" smtClean="0">
              <a:latin typeface="Arial" panose="020B0604020202020204" pitchFamily="34" charset="0"/>
              <a:cs typeface="Arial" panose="020B0604020202020204" pitchFamily="34" charset="0"/>
            </a:rPr>
            <a:t>&lt;3 ay bebeklerde</a:t>
          </a:r>
          <a:endParaRPr lang="tr-TR" sz="2400" dirty="0">
            <a:latin typeface="Arial" panose="020B0604020202020204" pitchFamily="34" charset="0"/>
            <a:cs typeface="Arial" panose="020B0604020202020204" pitchFamily="34" charset="0"/>
          </a:endParaRPr>
        </a:p>
      </dgm:t>
    </dgm:pt>
    <dgm:pt modelId="{081E59EA-2B9A-4C61-B7F0-358C0FB53E14}" type="parTrans" cxnId="{D5DEE658-D1C1-4D24-96B3-BBE7FD49639D}">
      <dgm:prSet/>
      <dgm:spPr/>
      <dgm:t>
        <a:bodyPr/>
        <a:lstStyle/>
        <a:p>
          <a:endParaRPr lang="tr-TR"/>
        </a:p>
      </dgm:t>
    </dgm:pt>
    <dgm:pt modelId="{23BFB596-7C3F-458C-A723-A226AE3DDED0}" type="sibTrans" cxnId="{D5DEE658-D1C1-4D24-96B3-BBE7FD49639D}">
      <dgm:prSet/>
      <dgm:spPr/>
      <dgm:t>
        <a:bodyPr/>
        <a:lstStyle/>
        <a:p>
          <a:endParaRPr lang="tr-TR"/>
        </a:p>
      </dgm:t>
    </dgm:pt>
    <dgm:pt modelId="{AB0CB719-B3CB-422A-8A76-82CEE0A0371D}">
      <dgm:prSet custT="1"/>
      <dgm:spPr/>
      <dgm:t>
        <a:bodyPr/>
        <a:lstStyle/>
        <a:p>
          <a:pPr rtl="0"/>
          <a:r>
            <a:rPr lang="tr-TR" sz="1800" dirty="0" err="1" smtClean="0">
              <a:latin typeface="Arial" panose="020B0604020202020204" pitchFamily="34" charset="0"/>
              <a:cs typeface="Arial" panose="020B0604020202020204" pitchFamily="34" charset="0"/>
            </a:rPr>
            <a:t>Rektal</a:t>
          </a:r>
          <a:r>
            <a:rPr lang="tr-TR" sz="1800" dirty="0" smtClean="0">
              <a:latin typeface="Arial" panose="020B0604020202020204" pitchFamily="34" charset="0"/>
              <a:cs typeface="Arial" panose="020B0604020202020204" pitchFamily="34" charset="0"/>
            </a:rPr>
            <a:t> ölçüm </a:t>
          </a:r>
        </a:p>
        <a:p>
          <a:pPr rtl="0"/>
          <a:r>
            <a:rPr lang="tr-TR" sz="1800" dirty="0" smtClean="0">
              <a:latin typeface="Arial" panose="020B0604020202020204" pitchFamily="34" charset="0"/>
              <a:cs typeface="Arial" panose="020B0604020202020204" pitchFamily="34" charset="0"/>
            </a:rPr>
            <a:t>≥38.0</a:t>
          </a:r>
          <a:r>
            <a:rPr lang="tr-TR" sz="1800" baseline="30000" dirty="0" smtClean="0">
              <a:latin typeface="Arial" panose="020B0604020202020204" pitchFamily="34" charset="0"/>
              <a:cs typeface="Arial" panose="020B0604020202020204" pitchFamily="34" charset="0"/>
            </a:rPr>
            <a:t>o</a:t>
          </a:r>
          <a:r>
            <a:rPr lang="tr-TR" sz="1800" dirty="0" smtClean="0">
              <a:latin typeface="Arial" panose="020B0604020202020204" pitchFamily="34" charset="0"/>
              <a:cs typeface="Arial" panose="020B0604020202020204" pitchFamily="34" charset="0"/>
            </a:rPr>
            <a:t>C </a:t>
          </a:r>
        </a:p>
        <a:p>
          <a:pPr rtl="0"/>
          <a:r>
            <a:rPr lang="tr-TR" sz="1800" dirty="0" smtClean="0">
              <a:latin typeface="Arial" panose="020B0604020202020204" pitchFamily="34" charset="0"/>
              <a:cs typeface="Arial" panose="020B0604020202020204" pitchFamily="34" charset="0"/>
            </a:rPr>
            <a:t> </a:t>
          </a:r>
          <a:r>
            <a:rPr lang="tr-TR" sz="1800" dirty="0" smtClean="0">
              <a:solidFill>
                <a:srgbClr val="FF0000"/>
              </a:solidFill>
              <a:latin typeface="Arial" panose="020B0604020202020204" pitchFamily="34" charset="0"/>
              <a:cs typeface="Arial" panose="020B0604020202020204" pitchFamily="34" charset="0"/>
            </a:rPr>
            <a:t>endişe verici ateş</a:t>
          </a:r>
          <a:endParaRPr lang="tr-TR" sz="1800" dirty="0">
            <a:solidFill>
              <a:srgbClr val="FF0000"/>
            </a:solidFill>
            <a:latin typeface="Arial" panose="020B0604020202020204" pitchFamily="34" charset="0"/>
            <a:cs typeface="Arial" panose="020B0604020202020204" pitchFamily="34" charset="0"/>
          </a:endParaRPr>
        </a:p>
      </dgm:t>
    </dgm:pt>
    <dgm:pt modelId="{BF3DEFEC-40A8-4AAC-8983-863361FDC10F}" type="parTrans" cxnId="{99F59E92-5D08-498E-B84D-6C1FCA366C5F}">
      <dgm:prSet/>
      <dgm:spPr/>
      <dgm:t>
        <a:bodyPr/>
        <a:lstStyle/>
        <a:p>
          <a:endParaRPr lang="tr-TR"/>
        </a:p>
      </dgm:t>
    </dgm:pt>
    <dgm:pt modelId="{E6D986C7-A96F-4EF1-B3F2-DAB00C7D1C12}" type="sibTrans" cxnId="{99F59E92-5D08-498E-B84D-6C1FCA366C5F}">
      <dgm:prSet/>
      <dgm:spPr/>
      <dgm:t>
        <a:bodyPr/>
        <a:lstStyle/>
        <a:p>
          <a:endParaRPr lang="tr-TR"/>
        </a:p>
      </dgm:t>
    </dgm:pt>
    <dgm:pt modelId="{9D3B3C83-23B8-4492-A88D-5C6948C06ED0}">
      <dgm:prSet custT="1"/>
      <dgm:spPr/>
      <dgm:t>
        <a:bodyPr/>
        <a:lstStyle/>
        <a:p>
          <a:pPr rtl="0"/>
          <a:r>
            <a:rPr lang="tr-TR" sz="1800" dirty="0" smtClean="0">
              <a:latin typeface="Arial" panose="020B0604020202020204" pitchFamily="34" charset="0"/>
              <a:cs typeface="Arial" panose="020B0604020202020204" pitchFamily="34" charset="0"/>
            </a:rPr>
            <a:t>3-36 aylık çocuklarda</a:t>
          </a:r>
          <a:endParaRPr lang="tr-TR" sz="1600" dirty="0">
            <a:latin typeface="Arial" panose="020B0604020202020204" pitchFamily="34" charset="0"/>
            <a:cs typeface="Arial" panose="020B0604020202020204" pitchFamily="34" charset="0"/>
          </a:endParaRPr>
        </a:p>
      </dgm:t>
    </dgm:pt>
    <dgm:pt modelId="{6796DC19-63AD-4C77-92DE-8C7ACFF59608}" type="parTrans" cxnId="{8C898DA1-F756-40D2-9118-76B95CC59A6C}">
      <dgm:prSet/>
      <dgm:spPr/>
      <dgm:t>
        <a:bodyPr/>
        <a:lstStyle/>
        <a:p>
          <a:endParaRPr lang="tr-TR"/>
        </a:p>
      </dgm:t>
    </dgm:pt>
    <dgm:pt modelId="{53C462C1-24E2-4AE6-A79D-9A924586325A}" type="sibTrans" cxnId="{8C898DA1-F756-40D2-9118-76B95CC59A6C}">
      <dgm:prSet/>
      <dgm:spPr/>
      <dgm:t>
        <a:bodyPr/>
        <a:lstStyle/>
        <a:p>
          <a:endParaRPr lang="tr-TR"/>
        </a:p>
      </dgm:t>
    </dgm:pt>
    <dgm:pt modelId="{EA34FC59-87AB-4448-B2EE-789F140CE898}">
      <dgm:prSet custT="1"/>
      <dgm:spPr/>
      <dgm:t>
        <a:bodyPr/>
        <a:lstStyle/>
        <a:p>
          <a:pPr rtl="0"/>
          <a:r>
            <a:rPr lang="tr-TR" sz="1800" dirty="0" smtClean="0">
              <a:latin typeface="Arial" panose="020B0604020202020204" pitchFamily="34" charset="0"/>
              <a:cs typeface="Arial" panose="020B0604020202020204" pitchFamily="34" charset="0"/>
            </a:rPr>
            <a:t>Büyük çocuklar ve yetişkinlerde</a:t>
          </a:r>
          <a:endParaRPr lang="tr-TR" sz="1800" dirty="0">
            <a:latin typeface="Arial" panose="020B0604020202020204" pitchFamily="34" charset="0"/>
            <a:cs typeface="Arial" panose="020B0604020202020204" pitchFamily="34" charset="0"/>
          </a:endParaRPr>
        </a:p>
      </dgm:t>
    </dgm:pt>
    <dgm:pt modelId="{7A9FF3A8-1211-4A51-AA42-65449360BFC2}" type="parTrans" cxnId="{476943AD-AFAC-4227-9E38-4BF2B63D8E5E}">
      <dgm:prSet/>
      <dgm:spPr/>
      <dgm:t>
        <a:bodyPr/>
        <a:lstStyle/>
        <a:p>
          <a:endParaRPr lang="tr-TR"/>
        </a:p>
      </dgm:t>
    </dgm:pt>
    <dgm:pt modelId="{04DDF8FE-882A-4580-921F-45C4B4CB83F4}" type="sibTrans" cxnId="{476943AD-AFAC-4227-9E38-4BF2B63D8E5E}">
      <dgm:prSet/>
      <dgm:spPr/>
      <dgm:t>
        <a:bodyPr/>
        <a:lstStyle/>
        <a:p>
          <a:endParaRPr lang="tr-TR"/>
        </a:p>
      </dgm:t>
    </dgm:pt>
    <dgm:pt modelId="{68641459-7B56-413E-8726-F74DE12559E6}">
      <dgm:prSet custT="1"/>
      <dgm:spPr/>
      <dgm:t>
        <a:bodyPr/>
        <a:lstStyle/>
        <a:p>
          <a:pPr rtl="0"/>
          <a:r>
            <a:rPr lang="tr-TR" sz="1800" dirty="0" err="1" smtClean="0">
              <a:latin typeface="Arial" panose="020B0604020202020204" pitchFamily="34" charset="0"/>
              <a:cs typeface="Arial" panose="020B0604020202020204" pitchFamily="34" charset="0"/>
            </a:rPr>
            <a:t>Rektal</a:t>
          </a:r>
          <a:r>
            <a:rPr lang="tr-TR" sz="1800" dirty="0" smtClean="0">
              <a:latin typeface="Arial" panose="020B0604020202020204" pitchFamily="34" charset="0"/>
              <a:cs typeface="Arial" panose="020B0604020202020204" pitchFamily="34" charset="0"/>
            </a:rPr>
            <a:t> ölçüm ≥39.0 </a:t>
          </a:r>
          <a:r>
            <a:rPr lang="tr-TR" sz="1800" baseline="30000" dirty="0" err="1" smtClean="0">
              <a:latin typeface="Arial" panose="020B0604020202020204" pitchFamily="34" charset="0"/>
              <a:cs typeface="Arial" panose="020B0604020202020204" pitchFamily="34" charset="0"/>
            </a:rPr>
            <a:t>o</a:t>
          </a:r>
          <a:r>
            <a:rPr lang="tr-TR" sz="1800" dirty="0" err="1" smtClean="0">
              <a:latin typeface="Arial" panose="020B0604020202020204" pitchFamily="34" charset="0"/>
              <a:cs typeface="Arial" panose="020B0604020202020204" pitchFamily="34" charset="0"/>
            </a:rPr>
            <a:t>C</a:t>
          </a:r>
          <a:r>
            <a:rPr lang="tr-TR" sz="1800" dirty="0" smtClean="0">
              <a:latin typeface="Arial" panose="020B0604020202020204" pitchFamily="34" charset="0"/>
              <a:cs typeface="Arial" panose="020B0604020202020204" pitchFamily="34" charset="0"/>
            </a:rPr>
            <a:t>  </a:t>
          </a:r>
        </a:p>
        <a:p>
          <a:pPr rtl="0"/>
          <a:r>
            <a:rPr lang="tr-TR" sz="1800" dirty="0" smtClean="0">
              <a:solidFill>
                <a:srgbClr val="FF0000"/>
              </a:solidFill>
              <a:latin typeface="Arial" panose="020B0604020202020204" pitchFamily="34" charset="0"/>
              <a:cs typeface="Arial" panose="020B0604020202020204" pitchFamily="34" charset="0"/>
            </a:rPr>
            <a:t>endişe verici ateş</a:t>
          </a:r>
          <a:endParaRPr lang="tr-TR" sz="1800" dirty="0">
            <a:solidFill>
              <a:srgbClr val="FF0000"/>
            </a:solidFill>
            <a:latin typeface="Arial" panose="020B0604020202020204" pitchFamily="34" charset="0"/>
            <a:cs typeface="Arial" panose="020B0604020202020204" pitchFamily="34" charset="0"/>
          </a:endParaRPr>
        </a:p>
      </dgm:t>
    </dgm:pt>
    <dgm:pt modelId="{06599582-581A-48C3-B49B-D8F73D5D9C17}" type="sibTrans" cxnId="{33959A58-C5DC-4CDA-8123-2052B17B75EB}">
      <dgm:prSet/>
      <dgm:spPr/>
      <dgm:t>
        <a:bodyPr/>
        <a:lstStyle/>
        <a:p>
          <a:endParaRPr lang="tr-TR"/>
        </a:p>
      </dgm:t>
    </dgm:pt>
    <dgm:pt modelId="{22B4B0F7-F685-49E7-BFF3-222ECD77A5D9}" type="parTrans" cxnId="{33959A58-C5DC-4CDA-8123-2052B17B75EB}">
      <dgm:prSet/>
      <dgm:spPr/>
      <dgm:t>
        <a:bodyPr/>
        <a:lstStyle/>
        <a:p>
          <a:endParaRPr lang="tr-TR"/>
        </a:p>
      </dgm:t>
    </dgm:pt>
    <dgm:pt modelId="{8A63F099-E1A1-4FA1-AA62-75B27AC01AE9}">
      <dgm:prSet custT="1"/>
      <dgm:spPr/>
      <dgm:t>
        <a:bodyPr/>
        <a:lstStyle/>
        <a:p>
          <a:pPr rtl="0"/>
          <a:r>
            <a:rPr lang="tr-TR" sz="1800" dirty="0" err="1" smtClean="0">
              <a:latin typeface="Arial" panose="020B0604020202020204" pitchFamily="34" charset="0"/>
              <a:cs typeface="Arial" panose="020B0604020202020204" pitchFamily="34" charset="0"/>
            </a:rPr>
            <a:t>Rektal</a:t>
          </a:r>
          <a:r>
            <a:rPr lang="tr-TR" sz="1800" dirty="0" smtClean="0">
              <a:latin typeface="Arial" panose="020B0604020202020204" pitchFamily="34" charset="0"/>
              <a:cs typeface="Arial" panose="020B0604020202020204" pitchFamily="34" charset="0"/>
            </a:rPr>
            <a:t> ölçüm ≥38.0 </a:t>
          </a:r>
          <a:r>
            <a:rPr lang="tr-TR" sz="1800" baseline="30000" dirty="0" err="1" smtClean="0">
              <a:latin typeface="Arial" panose="020B0604020202020204" pitchFamily="34" charset="0"/>
              <a:cs typeface="Arial" panose="020B0604020202020204" pitchFamily="34" charset="0"/>
            </a:rPr>
            <a:t>o</a:t>
          </a:r>
          <a:r>
            <a:rPr lang="tr-TR" sz="1800" dirty="0" err="1" smtClean="0">
              <a:latin typeface="Arial" panose="020B0604020202020204" pitchFamily="34" charset="0"/>
              <a:cs typeface="Arial" panose="020B0604020202020204" pitchFamily="34" charset="0"/>
            </a:rPr>
            <a:t>C</a:t>
          </a:r>
          <a:r>
            <a:rPr lang="tr-TR" sz="1800" dirty="0" smtClean="0">
              <a:latin typeface="Arial" panose="020B0604020202020204" pitchFamily="34" charset="0"/>
              <a:cs typeface="Arial" panose="020B0604020202020204" pitchFamily="34" charset="0"/>
            </a:rPr>
            <a:t>   </a:t>
          </a:r>
        </a:p>
        <a:p>
          <a:pPr rtl="0"/>
          <a:r>
            <a:rPr lang="tr-TR" sz="1800" dirty="0" smtClean="0">
              <a:solidFill>
                <a:schemeClr val="accent1"/>
              </a:solidFill>
              <a:latin typeface="Arial" panose="020B0604020202020204" pitchFamily="34" charset="0"/>
              <a:cs typeface="Arial" panose="020B0604020202020204" pitchFamily="34" charset="0"/>
            </a:rPr>
            <a:t>ateş</a:t>
          </a:r>
          <a:endParaRPr lang="tr-TR" sz="1800" dirty="0">
            <a:solidFill>
              <a:schemeClr val="accent1"/>
            </a:solidFill>
            <a:latin typeface="Arial" panose="020B0604020202020204" pitchFamily="34" charset="0"/>
            <a:cs typeface="Arial" panose="020B0604020202020204" pitchFamily="34" charset="0"/>
          </a:endParaRPr>
        </a:p>
      </dgm:t>
    </dgm:pt>
    <dgm:pt modelId="{1656A77B-96D3-403F-B9C4-64714A8E0633}" type="sibTrans" cxnId="{F3C13C22-9A88-4A45-B3F6-B986F7F959AF}">
      <dgm:prSet/>
      <dgm:spPr/>
      <dgm:t>
        <a:bodyPr/>
        <a:lstStyle/>
        <a:p>
          <a:endParaRPr lang="tr-TR"/>
        </a:p>
      </dgm:t>
    </dgm:pt>
    <dgm:pt modelId="{8BE87779-1EB1-4445-BE27-8E25E5F854FD}" type="parTrans" cxnId="{F3C13C22-9A88-4A45-B3F6-B986F7F959AF}">
      <dgm:prSet/>
      <dgm:spPr/>
      <dgm:t>
        <a:bodyPr/>
        <a:lstStyle/>
        <a:p>
          <a:endParaRPr lang="tr-TR"/>
        </a:p>
      </dgm:t>
    </dgm:pt>
    <dgm:pt modelId="{DB23EB64-E18D-46DC-A129-B53EF3916733}">
      <dgm:prSet custT="1"/>
      <dgm:spPr/>
      <dgm:t>
        <a:bodyPr/>
        <a:lstStyle/>
        <a:p>
          <a:pPr rtl="0"/>
          <a:r>
            <a:rPr lang="tr-TR" sz="1800" dirty="0" smtClean="0">
              <a:latin typeface="Arial" panose="020B0604020202020204" pitchFamily="34" charset="0"/>
              <a:cs typeface="Arial" panose="020B0604020202020204" pitchFamily="34" charset="0"/>
            </a:rPr>
            <a:t>Oral ölçüm</a:t>
          </a:r>
        </a:p>
        <a:p>
          <a:pPr rtl="0"/>
          <a:r>
            <a:rPr lang="tr-TR" sz="1800" dirty="0" smtClean="0">
              <a:latin typeface="Arial" panose="020B0604020202020204" pitchFamily="34" charset="0"/>
              <a:cs typeface="Arial" panose="020B0604020202020204" pitchFamily="34" charset="0"/>
            </a:rPr>
            <a:t> ≥39.5 </a:t>
          </a:r>
          <a:r>
            <a:rPr lang="tr-TR" sz="1800" baseline="30000" dirty="0" err="1" smtClean="0">
              <a:latin typeface="Arial" panose="020B0604020202020204" pitchFamily="34" charset="0"/>
              <a:cs typeface="Arial" panose="020B0604020202020204" pitchFamily="34" charset="0"/>
            </a:rPr>
            <a:t>o</a:t>
          </a:r>
          <a:r>
            <a:rPr lang="tr-TR" sz="1800" dirty="0" err="1" smtClean="0">
              <a:latin typeface="Arial" panose="020B0604020202020204" pitchFamily="34" charset="0"/>
              <a:cs typeface="Arial" panose="020B0604020202020204" pitchFamily="34" charset="0"/>
            </a:rPr>
            <a:t>C</a:t>
          </a:r>
          <a:r>
            <a:rPr lang="tr-TR" sz="1800" dirty="0" smtClean="0">
              <a:latin typeface="Arial" panose="020B0604020202020204" pitchFamily="34" charset="0"/>
              <a:cs typeface="Arial" panose="020B0604020202020204" pitchFamily="34" charset="0"/>
            </a:rPr>
            <a:t> </a:t>
          </a:r>
        </a:p>
        <a:p>
          <a:pPr rtl="0"/>
          <a:r>
            <a:rPr lang="tr-TR" sz="1800" dirty="0" smtClean="0">
              <a:solidFill>
                <a:srgbClr val="FF0000"/>
              </a:solidFill>
              <a:latin typeface="Arial" panose="020B0604020202020204" pitchFamily="34" charset="0"/>
              <a:cs typeface="Arial" panose="020B0604020202020204" pitchFamily="34" charset="0"/>
            </a:rPr>
            <a:t>endişe verici ateş</a:t>
          </a:r>
          <a:endParaRPr lang="tr-TR" sz="1800" dirty="0">
            <a:solidFill>
              <a:srgbClr val="FF0000"/>
            </a:solidFill>
            <a:latin typeface="Arial" panose="020B0604020202020204" pitchFamily="34" charset="0"/>
            <a:cs typeface="Arial" panose="020B0604020202020204" pitchFamily="34" charset="0"/>
          </a:endParaRPr>
        </a:p>
      </dgm:t>
    </dgm:pt>
    <dgm:pt modelId="{C3900F92-3151-4325-880A-E9581A5E3698}" type="sibTrans" cxnId="{A66C47C2-9DE6-465A-A54E-BA06041920BF}">
      <dgm:prSet/>
      <dgm:spPr/>
      <dgm:t>
        <a:bodyPr/>
        <a:lstStyle/>
        <a:p>
          <a:endParaRPr lang="tr-TR"/>
        </a:p>
      </dgm:t>
    </dgm:pt>
    <dgm:pt modelId="{D08BC2BF-19F8-439B-975B-BADD259A86E4}" type="parTrans" cxnId="{A66C47C2-9DE6-465A-A54E-BA06041920BF}">
      <dgm:prSet/>
      <dgm:spPr/>
      <dgm:t>
        <a:bodyPr/>
        <a:lstStyle/>
        <a:p>
          <a:endParaRPr lang="tr-TR"/>
        </a:p>
      </dgm:t>
    </dgm:pt>
    <dgm:pt modelId="{7A13D20A-521F-4ED9-98C1-BE7001F40137}">
      <dgm:prSet custT="1"/>
      <dgm:spPr/>
      <dgm:t>
        <a:bodyPr/>
        <a:lstStyle/>
        <a:p>
          <a:pPr rtl="0"/>
          <a:r>
            <a:rPr lang="tr-TR" sz="1800" dirty="0" smtClean="0">
              <a:latin typeface="Arial" panose="020B0604020202020204" pitchFamily="34" charset="0"/>
              <a:cs typeface="Arial" panose="020B0604020202020204" pitchFamily="34" charset="0"/>
            </a:rPr>
            <a:t>Oral ölçüm ≥37.8</a:t>
          </a:r>
          <a:r>
            <a:rPr lang="tr-TR" sz="1800" baseline="30000" dirty="0" smtClean="0">
              <a:latin typeface="Arial" panose="020B0604020202020204" pitchFamily="34" charset="0"/>
              <a:cs typeface="Arial" panose="020B0604020202020204" pitchFamily="34" charset="0"/>
            </a:rPr>
            <a:t>o</a:t>
          </a:r>
          <a:r>
            <a:rPr lang="tr-TR" sz="1800" dirty="0" smtClean="0">
              <a:latin typeface="Arial" panose="020B0604020202020204" pitchFamily="34" charset="0"/>
              <a:cs typeface="Arial" panose="020B0604020202020204" pitchFamily="34" charset="0"/>
            </a:rPr>
            <a:t>C  </a:t>
          </a:r>
        </a:p>
        <a:p>
          <a:pPr rtl="0"/>
          <a:r>
            <a:rPr lang="tr-TR" sz="1800" dirty="0" smtClean="0">
              <a:solidFill>
                <a:schemeClr val="accent1"/>
              </a:solidFill>
              <a:latin typeface="Arial" panose="020B0604020202020204" pitchFamily="34" charset="0"/>
              <a:cs typeface="Arial" panose="020B0604020202020204" pitchFamily="34" charset="0"/>
            </a:rPr>
            <a:t>ateş</a:t>
          </a:r>
          <a:endParaRPr lang="tr-TR" sz="1800" dirty="0">
            <a:solidFill>
              <a:schemeClr val="accent1"/>
            </a:solidFill>
            <a:latin typeface="Arial" panose="020B0604020202020204" pitchFamily="34" charset="0"/>
            <a:cs typeface="Arial" panose="020B0604020202020204" pitchFamily="34" charset="0"/>
          </a:endParaRPr>
        </a:p>
      </dgm:t>
    </dgm:pt>
    <dgm:pt modelId="{DBFEDE68-A8CF-46FE-B1EB-81F5480AD212}" type="sibTrans" cxnId="{CD390C39-6C30-4BB9-BF38-A67A77D69392}">
      <dgm:prSet/>
      <dgm:spPr/>
      <dgm:t>
        <a:bodyPr/>
        <a:lstStyle/>
        <a:p>
          <a:endParaRPr lang="tr-TR"/>
        </a:p>
      </dgm:t>
    </dgm:pt>
    <dgm:pt modelId="{92C0528B-8122-4E2B-9A57-4520D594129B}" type="parTrans" cxnId="{CD390C39-6C30-4BB9-BF38-A67A77D69392}">
      <dgm:prSet/>
      <dgm:spPr/>
      <dgm:t>
        <a:bodyPr/>
        <a:lstStyle/>
        <a:p>
          <a:endParaRPr lang="tr-TR"/>
        </a:p>
      </dgm:t>
    </dgm:pt>
    <dgm:pt modelId="{F7030080-FEBE-4F1E-A231-348F0DE70C5D}" type="pres">
      <dgm:prSet presAssocID="{087FE1F6-BC42-4A67-9C3D-8535E05296D3}" presName="theList" presStyleCnt="0">
        <dgm:presLayoutVars>
          <dgm:dir/>
          <dgm:animLvl val="lvl"/>
          <dgm:resizeHandles val="exact"/>
        </dgm:presLayoutVars>
      </dgm:prSet>
      <dgm:spPr/>
      <dgm:t>
        <a:bodyPr/>
        <a:lstStyle/>
        <a:p>
          <a:endParaRPr lang="tr-TR"/>
        </a:p>
      </dgm:t>
    </dgm:pt>
    <dgm:pt modelId="{BE769E8C-EE07-40EF-BF65-C7ECEC134355}" type="pres">
      <dgm:prSet presAssocID="{40D8EB23-8D13-4B9A-89E8-FC2B99071465}" presName="compNode" presStyleCnt="0"/>
      <dgm:spPr/>
    </dgm:pt>
    <dgm:pt modelId="{90E30147-C3ED-4CA2-A96C-DD40F2264705}" type="pres">
      <dgm:prSet presAssocID="{40D8EB23-8D13-4B9A-89E8-FC2B99071465}" presName="aNode" presStyleLbl="bgShp" presStyleIdx="0" presStyleCnt="3"/>
      <dgm:spPr/>
      <dgm:t>
        <a:bodyPr/>
        <a:lstStyle/>
        <a:p>
          <a:endParaRPr lang="tr-TR"/>
        </a:p>
      </dgm:t>
    </dgm:pt>
    <dgm:pt modelId="{E9EBBE6D-C2A5-4B14-87F7-F06B4B53E188}" type="pres">
      <dgm:prSet presAssocID="{40D8EB23-8D13-4B9A-89E8-FC2B99071465}" presName="textNode" presStyleLbl="bgShp" presStyleIdx="0" presStyleCnt="3"/>
      <dgm:spPr/>
      <dgm:t>
        <a:bodyPr/>
        <a:lstStyle/>
        <a:p>
          <a:endParaRPr lang="tr-TR"/>
        </a:p>
      </dgm:t>
    </dgm:pt>
    <dgm:pt modelId="{44373E79-F5EF-44A8-84CF-BE439A5D2C3F}" type="pres">
      <dgm:prSet presAssocID="{40D8EB23-8D13-4B9A-89E8-FC2B99071465}" presName="compChildNode" presStyleCnt="0"/>
      <dgm:spPr/>
    </dgm:pt>
    <dgm:pt modelId="{9E987360-424B-4D7E-92A0-8EB7580C6DD7}" type="pres">
      <dgm:prSet presAssocID="{40D8EB23-8D13-4B9A-89E8-FC2B99071465}" presName="theInnerList" presStyleCnt="0"/>
      <dgm:spPr/>
    </dgm:pt>
    <dgm:pt modelId="{119C7B9C-766A-4061-9C35-D485B25045D9}" type="pres">
      <dgm:prSet presAssocID="{AB0CB719-B3CB-422A-8A76-82CEE0A0371D}" presName="childNode" presStyleLbl="node1" presStyleIdx="0" presStyleCnt="5">
        <dgm:presLayoutVars>
          <dgm:bulletEnabled val="1"/>
        </dgm:presLayoutVars>
      </dgm:prSet>
      <dgm:spPr/>
      <dgm:t>
        <a:bodyPr/>
        <a:lstStyle/>
        <a:p>
          <a:endParaRPr lang="tr-TR"/>
        </a:p>
      </dgm:t>
    </dgm:pt>
    <dgm:pt modelId="{07C27CB9-008D-49EC-98EA-B72DFAA1E154}" type="pres">
      <dgm:prSet presAssocID="{40D8EB23-8D13-4B9A-89E8-FC2B99071465}" presName="aSpace" presStyleCnt="0"/>
      <dgm:spPr/>
    </dgm:pt>
    <dgm:pt modelId="{E52F2E2F-B2ED-4DB3-A363-0651B15E4770}" type="pres">
      <dgm:prSet presAssocID="{9D3B3C83-23B8-4492-A88D-5C6948C06ED0}" presName="compNode" presStyleCnt="0"/>
      <dgm:spPr/>
    </dgm:pt>
    <dgm:pt modelId="{0DF70072-9E20-4709-B264-65B19ABBCF4F}" type="pres">
      <dgm:prSet presAssocID="{9D3B3C83-23B8-4492-A88D-5C6948C06ED0}" presName="aNode" presStyleLbl="bgShp" presStyleIdx="1" presStyleCnt="3"/>
      <dgm:spPr/>
      <dgm:t>
        <a:bodyPr/>
        <a:lstStyle/>
        <a:p>
          <a:endParaRPr lang="tr-TR"/>
        </a:p>
      </dgm:t>
    </dgm:pt>
    <dgm:pt modelId="{A50D6B16-2DD3-4ACB-ADB5-ECD9484208EB}" type="pres">
      <dgm:prSet presAssocID="{9D3B3C83-23B8-4492-A88D-5C6948C06ED0}" presName="textNode" presStyleLbl="bgShp" presStyleIdx="1" presStyleCnt="3"/>
      <dgm:spPr/>
      <dgm:t>
        <a:bodyPr/>
        <a:lstStyle/>
        <a:p>
          <a:endParaRPr lang="tr-TR"/>
        </a:p>
      </dgm:t>
    </dgm:pt>
    <dgm:pt modelId="{65CF2750-4401-463C-9827-935779C1C6D7}" type="pres">
      <dgm:prSet presAssocID="{9D3B3C83-23B8-4492-A88D-5C6948C06ED0}" presName="compChildNode" presStyleCnt="0"/>
      <dgm:spPr/>
    </dgm:pt>
    <dgm:pt modelId="{75D5C23C-E5DA-4466-86E8-10802C67A441}" type="pres">
      <dgm:prSet presAssocID="{9D3B3C83-23B8-4492-A88D-5C6948C06ED0}" presName="theInnerList" presStyleCnt="0"/>
      <dgm:spPr/>
    </dgm:pt>
    <dgm:pt modelId="{506D54B6-4E89-4354-A0F0-2AE1B2AE0CF2}" type="pres">
      <dgm:prSet presAssocID="{8A63F099-E1A1-4FA1-AA62-75B27AC01AE9}" presName="childNode" presStyleLbl="node1" presStyleIdx="1" presStyleCnt="5">
        <dgm:presLayoutVars>
          <dgm:bulletEnabled val="1"/>
        </dgm:presLayoutVars>
      </dgm:prSet>
      <dgm:spPr/>
      <dgm:t>
        <a:bodyPr/>
        <a:lstStyle/>
        <a:p>
          <a:endParaRPr lang="tr-TR"/>
        </a:p>
      </dgm:t>
    </dgm:pt>
    <dgm:pt modelId="{213376E4-2F2A-43B8-AA1A-5D9A0944994D}" type="pres">
      <dgm:prSet presAssocID="{8A63F099-E1A1-4FA1-AA62-75B27AC01AE9}" presName="aSpace2" presStyleCnt="0"/>
      <dgm:spPr/>
    </dgm:pt>
    <dgm:pt modelId="{D67D0616-6BE8-4023-AE43-D1963AAFE104}" type="pres">
      <dgm:prSet presAssocID="{68641459-7B56-413E-8726-F74DE12559E6}" presName="childNode" presStyleLbl="node1" presStyleIdx="2" presStyleCnt="5">
        <dgm:presLayoutVars>
          <dgm:bulletEnabled val="1"/>
        </dgm:presLayoutVars>
      </dgm:prSet>
      <dgm:spPr/>
      <dgm:t>
        <a:bodyPr/>
        <a:lstStyle/>
        <a:p>
          <a:endParaRPr lang="tr-TR"/>
        </a:p>
      </dgm:t>
    </dgm:pt>
    <dgm:pt modelId="{3B23B256-7131-4094-B176-E4CB296C4F75}" type="pres">
      <dgm:prSet presAssocID="{9D3B3C83-23B8-4492-A88D-5C6948C06ED0}" presName="aSpace" presStyleCnt="0"/>
      <dgm:spPr/>
    </dgm:pt>
    <dgm:pt modelId="{C7AD01F0-6AD9-4BA0-92A3-77EFE1805ACF}" type="pres">
      <dgm:prSet presAssocID="{EA34FC59-87AB-4448-B2EE-789F140CE898}" presName="compNode" presStyleCnt="0"/>
      <dgm:spPr/>
    </dgm:pt>
    <dgm:pt modelId="{52B67F95-315D-4E93-9B5C-BFF300B8B990}" type="pres">
      <dgm:prSet presAssocID="{EA34FC59-87AB-4448-B2EE-789F140CE898}" presName="aNode" presStyleLbl="bgShp" presStyleIdx="2" presStyleCnt="3"/>
      <dgm:spPr/>
      <dgm:t>
        <a:bodyPr/>
        <a:lstStyle/>
        <a:p>
          <a:endParaRPr lang="tr-TR"/>
        </a:p>
      </dgm:t>
    </dgm:pt>
    <dgm:pt modelId="{D170ADB6-DD1E-4521-A940-B03AB47DBEFE}" type="pres">
      <dgm:prSet presAssocID="{EA34FC59-87AB-4448-B2EE-789F140CE898}" presName="textNode" presStyleLbl="bgShp" presStyleIdx="2" presStyleCnt="3"/>
      <dgm:spPr/>
      <dgm:t>
        <a:bodyPr/>
        <a:lstStyle/>
        <a:p>
          <a:endParaRPr lang="tr-TR"/>
        </a:p>
      </dgm:t>
    </dgm:pt>
    <dgm:pt modelId="{4579C374-4921-4EAD-B434-196BBE48A1ED}" type="pres">
      <dgm:prSet presAssocID="{EA34FC59-87AB-4448-B2EE-789F140CE898}" presName="compChildNode" presStyleCnt="0"/>
      <dgm:spPr/>
    </dgm:pt>
    <dgm:pt modelId="{EDB55EDD-35E5-4D39-9BE2-28E00E668F41}" type="pres">
      <dgm:prSet presAssocID="{EA34FC59-87AB-4448-B2EE-789F140CE898}" presName="theInnerList" presStyleCnt="0"/>
      <dgm:spPr/>
    </dgm:pt>
    <dgm:pt modelId="{8D26BE93-05D2-4E30-8791-AC289B2E95BB}" type="pres">
      <dgm:prSet presAssocID="{7A13D20A-521F-4ED9-98C1-BE7001F40137}" presName="childNode" presStyleLbl="node1" presStyleIdx="3" presStyleCnt="5">
        <dgm:presLayoutVars>
          <dgm:bulletEnabled val="1"/>
        </dgm:presLayoutVars>
      </dgm:prSet>
      <dgm:spPr/>
      <dgm:t>
        <a:bodyPr/>
        <a:lstStyle/>
        <a:p>
          <a:endParaRPr lang="tr-TR"/>
        </a:p>
      </dgm:t>
    </dgm:pt>
    <dgm:pt modelId="{67275FEC-223E-4C2D-AEE6-06A81A141E37}" type="pres">
      <dgm:prSet presAssocID="{7A13D20A-521F-4ED9-98C1-BE7001F40137}" presName="aSpace2" presStyleCnt="0"/>
      <dgm:spPr/>
    </dgm:pt>
    <dgm:pt modelId="{4FDA80F0-427F-40BA-AD14-B3995DD481CC}" type="pres">
      <dgm:prSet presAssocID="{DB23EB64-E18D-46DC-A129-B53EF3916733}" presName="childNode" presStyleLbl="node1" presStyleIdx="4" presStyleCnt="5">
        <dgm:presLayoutVars>
          <dgm:bulletEnabled val="1"/>
        </dgm:presLayoutVars>
      </dgm:prSet>
      <dgm:spPr/>
      <dgm:t>
        <a:bodyPr/>
        <a:lstStyle/>
        <a:p>
          <a:endParaRPr lang="tr-TR"/>
        </a:p>
      </dgm:t>
    </dgm:pt>
  </dgm:ptLst>
  <dgm:cxnLst>
    <dgm:cxn modelId="{99F59E92-5D08-498E-B84D-6C1FCA366C5F}" srcId="{40D8EB23-8D13-4B9A-89E8-FC2B99071465}" destId="{AB0CB719-B3CB-422A-8A76-82CEE0A0371D}" srcOrd="0" destOrd="0" parTransId="{BF3DEFEC-40A8-4AAC-8983-863361FDC10F}" sibTransId="{E6D986C7-A96F-4EF1-B3F2-DAB00C7D1C12}"/>
    <dgm:cxn modelId="{E2477EA0-FAB5-4DBD-91FD-7061E7BD5954}" type="presOf" srcId="{7A13D20A-521F-4ED9-98C1-BE7001F40137}" destId="{8D26BE93-05D2-4E30-8791-AC289B2E95BB}" srcOrd="0" destOrd="0" presId="urn:microsoft.com/office/officeart/2005/8/layout/lProcess2"/>
    <dgm:cxn modelId="{A08425BA-BC76-4B3A-95DD-BB374D4838B9}" type="presOf" srcId="{9D3B3C83-23B8-4492-A88D-5C6948C06ED0}" destId="{A50D6B16-2DD3-4ACB-ADB5-ECD9484208EB}" srcOrd="1" destOrd="0" presId="urn:microsoft.com/office/officeart/2005/8/layout/lProcess2"/>
    <dgm:cxn modelId="{83D364CA-328F-484E-BEE0-847DAAE92B0D}" type="presOf" srcId="{40D8EB23-8D13-4B9A-89E8-FC2B99071465}" destId="{90E30147-C3ED-4CA2-A96C-DD40F2264705}" srcOrd="0" destOrd="0" presId="urn:microsoft.com/office/officeart/2005/8/layout/lProcess2"/>
    <dgm:cxn modelId="{6F3C0F4C-54E7-4B48-90A7-032BAED4C09E}" type="presOf" srcId="{DB23EB64-E18D-46DC-A129-B53EF3916733}" destId="{4FDA80F0-427F-40BA-AD14-B3995DD481CC}" srcOrd="0" destOrd="0" presId="urn:microsoft.com/office/officeart/2005/8/layout/lProcess2"/>
    <dgm:cxn modelId="{A159E13E-1CE1-4D6B-A8DC-48356CE53E4B}" type="presOf" srcId="{40D8EB23-8D13-4B9A-89E8-FC2B99071465}" destId="{E9EBBE6D-C2A5-4B14-87F7-F06B4B53E188}" srcOrd="1" destOrd="0" presId="urn:microsoft.com/office/officeart/2005/8/layout/lProcess2"/>
    <dgm:cxn modelId="{476943AD-AFAC-4227-9E38-4BF2B63D8E5E}" srcId="{087FE1F6-BC42-4A67-9C3D-8535E05296D3}" destId="{EA34FC59-87AB-4448-B2EE-789F140CE898}" srcOrd="2" destOrd="0" parTransId="{7A9FF3A8-1211-4A51-AA42-65449360BFC2}" sibTransId="{04DDF8FE-882A-4580-921F-45C4B4CB83F4}"/>
    <dgm:cxn modelId="{33959A58-C5DC-4CDA-8123-2052B17B75EB}" srcId="{9D3B3C83-23B8-4492-A88D-5C6948C06ED0}" destId="{68641459-7B56-413E-8726-F74DE12559E6}" srcOrd="1" destOrd="0" parTransId="{22B4B0F7-F685-49E7-BFF3-222ECD77A5D9}" sibTransId="{06599582-581A-48C3-B49B-D8F73D5D9C17}"/>
    <dgm:cxn modelId="{F3C13C22-9A88-4A45-B3F6-B986F7F959AF}" srcId="{9D3B3C83-23B8-4492-A88D-5C6948C06ED0}" destId="{8A63F099-E1A1-4FA1-AA62-75B27AC01AE9}" srcOrd="0" destOrd="0" parTransId="{8BE87779-1EB1-4445-BE27-8E25E5F854FD}" sibTransId="{1656A77B-96D3-403F-B9C4-64714A8E0633}"/>
    <dgm:cxn modelId="{5F2260EC-EEF6-48E0-B26D-9EEC1EE882A7}" type="presOf" srcId="{9D3B3C83-23B8-4492-A88D-5C6948C06ED0}" destId="{0DF70072-9E20-4709-B264-65B19ABBCF4F}" srcOrd="0" destOrd="0" presId="urn:microsoft.com/office/officeart/2005/8/layout/lProcess2"/>
    <dgm:cxn modelId="{BEC47364-DA3B-4A29-B6B7-F185EEB0887D}" type="presOf" srcId="{AB0CB719-B3CB-422A-8A76-82CEE0A0371D}" destId="{119C7B9C-766A-4061-9C35-D485B25045D9}" srcOrd="0" destOrd="0" presId="urn:microsoft.com/office/officeart/2005/8/layout/lProcess2"/>
    <dgm:cxn modelId="{C09D6313-EC7F-49BE-B20E-542EE54DED32}" type="presOf" srcId="{EA34FC59-87AB-4448-B2EE-789F140CE898}" destId="{52B67F95-315D-4E93-9B5C-BFF300B8B990}" srcOrd="0" destOrd="0" presId="urn:microsoft.com/office/officeart/2005/8/layout/lProcess2"/>
    <dgm:cxn modelId="{8A3B4E16-91A5-4222-80BB-9C3A345A4936}" type="presOf" srcId="{8A63F099-E1A1-4FA1-AA62-75B27AC01AE9}" destId="{506D54B6-4E89-4354-A0F0-2AE1B2AE0CF2}" srcOrd="0" destOrd="0" presId="urn:microsoft.com/office/officeart/2005/8/layout/lProcess2"/>
    <dgm:cxn modelId="{8C898DA1-F756-40D2-9118-76B95CC59A6C}" srcId="{087FE1F6-BC42-4A67-9C3D-8535E05296D3}" destId="{9D3B3C83-23B8-4492-A88D-5C6948C06ED0}" srcOrd="1" destOrd="0" parTransId="{6796DC19-63AD-4C77-92DE-8C7ACFF59608}" sibTransId="{53C462C1-24E2-4AE6-A79D-9A924586325A}"/>
    <dgm:cxn modelId="{187BC76F-B343-4F2A-A00A-97C2C1F4EECB}" type="presOf" srcId="{68641459-7B56-413E-8726-F74DE12559E6}" destId="{D67D0616-6BE8-4023-AE43-D1963AAFE104}" srcOrd="0" destOrd="0" presId="urn:microsoft.com/office/officeart/2005/8/layout/lProcess2"/>
    <dgm:cxn modelId="{A66C47C2-9DE6-465A-A54E-BA06041920BF}" srcId="{EA34FC59-87AB-4448-B2EE-789F140CE898}" destId="{DB23EB64-E18D-46DC-A129-B53EF3916733}" srcOrd="1" destOrd="0" parTransId="{D08BC2BF-19F8-439B-975B-BADD259A86E4}" sibTransId="{C3900F92-3151-4325-880A-E9581A5E3698}"/>
    <dgm:cxn modelId="{D5DEE658-D1C1-4D24-96B3-BBE7FD49639D}" srcId="{087FE1F6-BC42-4A67-9C3D-8535E05296D3}" destId="{40D8EB23-8D13-4B9A-89E8-FC2B99071465}" srcOrd="0" destOrd="0" parTransId="{081E59EA-2B9A-4C61-B7F0-358C0FB53E14}" sibTransId="{23BFB596-7C3F-458C-A723-A226AE3DDED0}"/>
    <dgm:cxn modelId="{CD390C39-6C30-4BB9-BF38-A67A77D69392}" srcId="{EA34FC59-87AB-4448-B2EE-789F140CE898}" destId="{7A13D20A-521F-4ED9-98C1-BE7001F40137}" srcOrd="0" destOrd="0" parTransId="{92C0528B-8122-4E2B-9A57-4520D594129B}" sibTransId="{DBFEDE68-A8CF-46FE-B1EB-81F5480AD212}"/>
    <dgm:cxn modelId="{19A03E9E-DA33-45FC-8DAF-72B18C2E34DE}" type="presOf" srcId="{087FE1F6-BC42-4A67-9C3D-8535E05296D3}" destId="{F7030080-FEBE-4F1E-A231-348F0DE70C5D}" srcOrd="0" destOrd="0" presId="urn:microsoft.com/office/officeart/2005/8/layout/lProcess2"/>
    <dgm:cxn modelId="{BBF5F905-BC78-4DA0-8880-C771220FF664}" type="presOf" srcId="{EA34FC59-87AB-4448-B2EE-789F140CE898}" destId="{D170ADB6-DD1E-4521-A940-B03AB47DBEFE}" srcOrd="1" destOrd="0" presId="urn:microsoft.com/office/officeart/2005/8/layout/lProcess2"/>
    <dgm:cxn modelId="{E961735D-B9E7-449C-B444-08D50B102AB9}" type="presParOf" srcId="{F7030080-FEBE-4F1E-A231-348F0DE70C5D}" destId="{BE769E8C-EE07-40EF-BF65-C7ECEC134355}" srcOrd="0" destOrd="0" presId="urn:microsoft.com/office/officeart/2005/8/layout/lProcess2"/>
    <dgm:cxn modelId="{D08774B0-E704-4A1E-9D34-1364879595BF}" type="presParOf" srcId="{BE769E8C-EE07-40EF-BF65-C7ECEC134355}" destId="{90E30147-C3ED-4CA2-A96C-DD40F2264705}" srcOrd="0" destOrd="0" presId="urn:microsoft.com/office/officeart/2005/8/layout/lProcess2"/>
    <dgm:cxn modelId="{0802ABDE-56F2-4D33-BD55-B3CD49325E50}" type="presParOf" srcId="{BE769E8C-EE07-40EF-BF65-C7ECEC134355}" destId="{E9EBBE6D-C2A5-4B14-87F7-F06B4B53E188}" srcOrd="1" destOrd="0" presId="urn:microsoft.com/office/officeart/2005/8/layout/lProcess2"/>
    <dgm:cxn modelId="{9FA24C84-285D-4C69-BCAA-9C7954181808}" type="presParOf" srcId="{BE769E8C-EE07-40EF-BF65-C7ECEC134355}" destId="{44373E79-F5EF-44A8-84CF-BE439A5D2C3F}" srcOrd="2" destOrd="0" presId="urn:microsoft.com/office/officeart/2005/8/layout/lProcess2"/>
    <dgm:cxn modelId="{9F7B1707-FD9B-49DA-8CC1-99D937DC789F}" type="presParOf" srcId="{44373E79-F5EF-44A8-84CF-BE439A5D2C3F}" destId="{9E987360-424B-4D7E-92A0-8EB7580C6DD7}" srcOrd="0" destOrd="0" presId="urn:microsoft.com/office/officeart/2005/8/layout/lProcess2"/>
    <dgm:cxn modelId="{4D6B57E3-03C3-4F61-B695-677A9A0C490C}" type="presParOf" srcId="{9E987360-424B-4D7E-92A0-8EB7580C6DD7}" destId="{119C7B9C-766A-4061-9C35-D485B25045D9}" srcOrd="0" destOrd="0" presId="urn:microsoft.com/office/officeart/2005/8/layout/lProcess2"/>
    <dgm:cxn modelId="{D5FC54D5-29FE-4442-9A85-739AD6D212B1}" type="presParOf" srcId="{F7030080-FEBE-4F1E-A231-348F0DE70C5D}" destId="{07C27CB9-008D-49EC-98EA-B72DFAA1E154}" srcOrd="1" destOrd="0" presId="urn:microsoft.com/office/officeart/2005/8/layout/lProcess2"/>
    <dgm:cxn modelId="{A01B3F47-52E0-4560-925B-51D301FFEC66}" type="presParOf" srcId="{F7030080-FEBE-4F1E-A231-348F0DE70C5D}" destId="{E52F2E2F-B2ED-4DB3-A363-0651B15E4770}" srcOrd="2" destOrd="0" presId="urn:microsoft.com/office/officeart/2005/8/layout/lProcess2"/>
    <dgm:cxn modelId="{0A265FA3-7B8B-42C4-AAA2-61911E7CF03D}" type="presParOf" srcId="{E52F2E2F-B2ED-4DB3-A363-0651B15E4770}" destId="{0DF70072-9E20-4709-B264-65B19ABBCF4F}" srcOrd="0" destOrd="0" presId="urn:microsoft.com/office/officeart/2005/8/layout/lProcess2"/>
    <dgm:cxn modelId="{6653CEA7-B15B-4F7E-83B7-B97DA3276B16}" type="presParOf" srcId="{E52F2E2F-B2ED-4DB3-A363-0651B15E4770}" destId="{A50D6B16-2DD3-4ACB-ADB5-ECD9484208EB}" srcOrd="1" destOrd="0" presId="urn:microsoft.com/office/officeart/2005/8/layout/lProcess2"/>
    <dgm:cxn modelId="{30B75064-9BB7-41D2-B6DC-F677C5AA0674}" type="presParOf" srcId="{E52F2E2F-B2ED-4DB3-A363-0651B15E4770}" destId="{65CF2750-4401-463C-9827-935779C1C6D7}" srcOrd="2" destOrd="0" presId="urn:microsoft.com/office/officeart/2005/8/layout/lProcess2"/>
    <dgm:cxn modelId="{9D122290-11E3-4E8A-90B4-DC08DF7416C2}" type="presParOf" srcId="{65CF2750-4401-463C-9827-935779C1C6D7}" destId="{75D5C23C-E5DA-4466-86E8-10802C67A441}" srcOrd="0" destOrd="0" presId="urn:microsoft.com/office/officeart/2005/8/layout/lProcess2"/>
    <dgm:cxn modelId="{7F8F604C-1DBC-4B87-9DAF-C1669AEEB1E0}" type="presParOf" srcId="{75D5C23C-E5DA-4466-86E8-10802C67A441}" destId="{506D54B6-4E89-4354-A0F0-2AE1B2AE0CF2}" srcOrd="0" destOrd="0" presId="urn:microsoft.com/office/officeart/2005/8/layout/lProcess2"/>
    <dgm:cxn modelId="{BC863CB3-6016-498D-A0FB-3B9AF0471BFD}" type="presParOf" srcId="{75D5C23C-E5DA-4466-86E8-10802C67A441}" destId="{213376E4-2F2A-43B8-AA1A-5D9A0944994D}" srcOrd="1" destOrd="0" presId="urn:microsoft.com/office/officeart/2005/8/layout/lProcess2"/>
    <dgm:cxn modelId="{D8FA4C98-0CF9-4449-872D-8A669C0E48DF}" type="presParOf" srcId="{75D5C23C-E5DA-4466-86E8-10802C67A441}" destId="{D67D0616-6BE8-4023-AE43-D1963AAFE104}" srcOrd="2" destOrd="0" presId="urn:microsoft.com/office/officeart/2005/8/layout/lProcess2"/>
    <dgm:cxn modelId="{99A2B752-2FD7-49CF-BA1D-2AFBC9694671}" type="presParOf" srcId="{F7030080-FEBE-4F1E-A231-348F0DE70C5D}" destId="{3B23B256-7131-4094-B176-E4CB296C4F75}" srcOrd="3" destOrd="0" presId="urn:microsoft.com/office/officeart/2005/8/layout/lProcess2"/>
    <dgm:cxn modelId="{7344217A-6BF3-4013-A9E7-C682FD7BB2A2}" type="presParOf" srcId="{F7030080-FEBE-4F1E-A231-348F0DE70C5D}" destId="{C7AD01F0-6AD9-4BA0-92A3-77EFE1805ACF}" srcOrd="4" destOrd="0" presId="urn:microsoft.com/office/officeart/2005/8/layout/lProcess2"/>
    <dgm:cxn modelId="{2910ED54-B707-44DE-97B3-DFCD53DAD21E}" type="presParOf" srcId="{C7AD01F0-6AD9-4BA0-92A3-77EFE1805ACF}" destId="{52B67F95-315D-4E93-9B5C-BFF300B8B990}" srcOrd="0" destOrd="0" presId="urn:microsoft.com/office/officeart/2005/8/layout/lProcess2"/>
    <dgm:cxn modelId="{56D19367-2D9F-4A5D-A25D-C88D8F999D42}" type="presParOf" srcId="{C7AD01F0-6AD9-4BA0-92A3-77EFE1805ACF}" destId="{D170ADB6-DD1E-4521-A940-B03AB47DBEFE}" srcOrd="1" destOrd="0" presId="urn:microsoft.com/office/officeart/2005/8/layout/lProcess2"/>
    <dgm:cxn modelId="{0080C56B-B43C-4747-9EE5-2FDBCC79493A}" type="presParOf" srcId="{C7AD01F0-6AD9-4BA0-92A3-77EFE1805ACF}" destId="{4579C374-4921-4EAD-B434-196BBE48A1ED}" srcOrd="2" destOrd="0" presId="urn:microsoft.com/office/officeart/2005/8/layout/lProcess2"/>
    <dgm:cxn modelId="{B41F68FB-DF9B-4098-9CAB-FB40FD70C96F}" type="presParOf" srcId="{4579C374-4921-4EAD-B434-196BBE48A1ED}" destId="{EDB55EDD-35E5-4D39-9BE2-28E00E668F41}" srcOrd="0" destOrd="0" presId="urn:microsoft.com/office/officeart/2005/8/layout/lProcess2"/>
    <dgm:cxn modelId="{32179C3A-99C6-4595-9E8E-58D5EFA6B429}" type="presParOf" srcId="{EDB55EDD-35E5-4D39-9BE2-28E00E668F41}" destId="{8D26BE93-05D2-4E30-8791-AC289B2E95BB}" srcOrd="0" destOrd="0" presId="urn:microsoft.com/office/officeart/2005/8/layout/lProcess2"/>
    <dgm:cxn modelId="{F29AF7B5-1373-4317-A52D-66EA1C3E97FE}" type="presParOf" srcId="{EDB55EDD-35E5-4D39-9BE2-28E00E668F41}" destId="{67275FEC-223E-4C2D-AEE6-06A81A141E37}" srcOrd="1" destOrd="0" presId="urn:microsoft.com/office/officeart/2005/8/layout/lProcess2"/>
    <dgm:cxn modelId="{1613133F-F558-4AD7-BD70-CBA9D0951D7D}" type="presParOf" srcId="{EDB55EDD-35E5-4D39-9BE2-28E00E668F41}" destId="{4FDA80F0-427F-40BA-AD14-B3995DD481C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B0B834-8079-4F9B-BBC7-5C426B2772FE}" type="doc">
      <dgm:prSet loTypeId="urn:microsoft.com/office/officeart/2005/8/layout/pList2#1" loCatId="list" qsTypeId="urn:microsoft.com/office/officeart/2005/8/quickstyle/simple3" qsCatId="simple" csTypeId="urn:microsoft.com/office/officeart/2005/8/colors/accent1_4" csCatId="accent1" phldr="1"/>
      <dgm:spPr/>
      <dgm:t>
        <a:bodyPr/>
        <a:lstStyle/>
        <a:p>
          <a:endParaRPr lang="tr-TR"/>
        </a:p>
      </dgm:t>
    </dgm:pt>
    <dgm:pt modelId="{FEB50000-8C1D-45BC-BFE7-C4A95CA9C375}">
      <dgm:prSet custT="1"/>
      <dgm:spPr/>
      <dgm:t>
        <a:bodyPr/>
        <a:lstStyle/>
        <a:p>
          <a:pPr rtl="0"/>
          <a:r>
            <a:rPr lang="tr-TR" sz="1600" b="1" dirty="0" smtClean="0"/>
            <a:t>Aşırı ısı yapımı</a:t>
          </a:r>
          <a:endParaRPr lang="tr-TR" sz="1600" dirty="0"/>
        </a:p>
      </dgm:t>
    </dgm:pt>
    <dgm:pt modelId="{94E6803B-E3A8-4485-A4A3-7E9DB8BF8CA2}" type="parTrans" cxnId="{BB65B957-F346-4CDF-A8C5-2907F1C12D33}">
      <dgm:prSet/>
      <dgm:spPr/>
      <dgm:t>
        <a:bodyPr/>
        <a:lstStyle/>
        <a:p>
          <a:endParaRPr lang="tr-TR"/>
        </a:p>
      </dgm:t>
    </dgm:pt>
    <dgm:pt modelId="{9214B54E-A595-4629-923F-DEEF412EA425}" type="sibTrans" cxnId="{BB65B957-F346-4CDF-A8C5-2907F1C12D33}">
      <dgm:prSet/>
      <dgm:spPr/>
      <dgm:t>
        <a:bodyPr/>
        <a:lstStyle/>
        <a:p>
          <a:endParaRPr lang="tr-TR"/>
        </a:p>
      </dgm:t>
    </dgm:pt>
    <dgm:pt modelId="{296DB0E6-40D2-487B-9C1D-8B15237AC679}">
      <dgm:prSet custT="1"/>
      <dgm:spPr/>
      <dgm:t>
        <a:bodyPr/>
        <a:lstStyle/>
        <a:p>
          <a:pPr rtl="0"/>
          <a:r>
            <a:rPr lang="tr-TR" sz="1600" dirty="0" smtClean="0"/>
            <a:t>Egzersiz</a:t>
          </a:r>
          <a:endParaRPr lang="tr-TR" sz="1600" dirty="0"/>
        </a:p>
      </dgm:t>
    </dgm:pt>
    <dgm:pt modelId="{14C950F8-61C5-4A52-979F-5644F630E754}" type="parTrans" cxnId="{C2C45DD4-754E-4ECD-B242-92B8341B706D}">
      <dgm:prSet/>
      <dgm:spPr/>
      <dgm:t>
        <a:bodyPr/>
        <a:lstStyle/>
        <a:p>
          <a:endParaRPr lang="tr-TR"/>
        </a:p>
      </dgm:t>
    </dgm:pt>
    <dgm:pt modelId="{0A55128D-59F8-4BDD-8070-CFFF78DEB3F2}" type="sibTrans" cxnId="{C2C45DD4-754E-4ECD-B242-92B8341B706D}">
      <dgm:prSet/>
      <dgm:spPr/>
      <dgm:t>
        <a:bodyPr/>
        <a:lstStyle/>
        <a:p>
          <a:endParaRPr lang="tr-TR"/>
        </a:p>
      </dgm:t>
    </dgm:pt>
    <dgm:pt modelId="{D4EF9233-7A9A-4392-9B34-BEAFFF1A3607}">
      <dgm:prSet custT="1"/>
      <dgm:spPr/>
      <dgm:t>
        <a:bodyPr/>
        <a:lstStyle/>
        <a:p>
          <a:pPr rtl="0"/>
          <a:r>
            <a:rPr lang="tr-TR" sz="1600" dirty="0" err="1" smtClean="0"/>
            <a:t>Malign</a:t>
          </a:r>
          <a:r>
            <a:rPr lang="tr-TR" sz="1600" dirty="0" smtClean="0"/>
            <a:t> </a:t>
          </a:r>
          <a:r>
            <a:rPr lang="tr-TR" sz="1600" dirty="0" err="1" smtClean="0"/>
            <a:t>hipertermi</a:t>
          </a:r>
          <a:endParaRPr lang="tr-TR" sz="1600" dirty="0"/>
        </a:p>
      </dgm:t>
    </dgm:pt>
    <dgm:pt modelId="{E442AD96-9C26-465A-BA4C-D0786E0117DE}" type="parTrans" cxnId="{29090DC6-1CE3-4D27-8AEB-266C5299DD2F}">
      <dgm:prSet/>
      <dgm:spPr/>
      <dgm:t>
        <a:bodyPr/>
        <a:lstStyle/>
        <a:p>
          <a:endParaRPr lang="tr-TR"/>
        </a:p>
      </dgm:t>
    </dgm:pt>
    <dgm:pt modelId="{C28CDD09-2101-4D82-B180-EA59563F1671}" type="sibTrans" cxnId="{29090DC6-1CE3-4D27-8AEB-266C5299DD2F}">
      <dgm:prSet/>
      <dgm:spPr/>
      <dgm:t>
        <a:bodyPr/>
        <a:lstStyle/>
        <a:p>
          <a:endParaRPr lang="tr-TR"/>
        </a:p>
      </dgm:t>
    </dgm:pt>
    <dgm:pt modelId="{1601D00A-A2DE-47C6-803B-24D9AA83594E}">
      <dgm:prSet custT="1"/>
      <dgm:spPr/>
      <dgm:t>
        <a:bodyPr/>
        <a:lstStyle/>
        <a:p>
          <a:pPr rtl="0"/>
          <a:r>
            <a:rPr lang="tr-TR" sz="1600" b="1" dirty="0" err="1" smtClean="0"/>
            <a:t>Nöroleptikler</a:t>
          </a:r>
          <a:r>
            <a:rPr lang="tr-TR" sz="1600" b="1" dirty="0" smtClean="0"/>
            <a:t>: En sık </a:t>
          </a:r>
          <a:r>
            <a:rPr lang="tr-TR" sz="1600" b="1" dirty="0" err="1" smtClean="0"/>
            <a:t>haloperidol</a:t>
          </a:r>
          <a:endParaRPr lang="tr-TR" sz="1600" dirty="0"/>
        </a:p>
      </dgm:t>
    </dgm:pt>
    <dgm:pt modelId="{AC4B6361-E201-4427-B140-6BDD8D168D0F}" type="parTrans" cxnId="{5F2E07DB-BA6F-4E5E-AB11-F0D05E242C3C}">
      <dgm:prSet/>
      <dgm:spPr/>
      <dgm:t>
        <a:bodyPr/>
        <a:lstStyle/>
        <a:p>
          <a:endParaRPr lang="tr-TR"/>
        </a:p>
      </dgm:t>
    </dgm:pt>
    <dgm:pt modelId="{B70A378E-D6ED-4DBA-BE85-93BCC38CBDDA}" type="sibTrans" cxnId="{5F2E07DB-BA6F-4E5E-AB11-F0D05E242C3C}">
      <dgm:prSet/>
      <dgm:spPr/>
      <dgm:t>
        <a:bodyPr/>
        <a:lstStyle/>
        <a:p>
          <a:endParaRPr lang="tr-TR"/>
        </a:p>
      </dgm:t>
    </dgm:pt>
    <dgm:pt modelId="{B0C12ABC-3FB8-4B36-85E6-352C974616DA}">
      <dgm:prSet custT="1"/>
      <dgm:spPr/>
      <dgm:t>
        <a:bodyPr/>
        <a:lstStyle/>
        <a:p>
          <a:pPr rtl="0"/>
          <a:r>
            <a:rPr lang="tr-TR" sz="1600" b="1" dirty="0" err="1" smtClean="0"/>
            <a:t>Tirotoksikoz</a:t>
          </a:r>
          <a:r>
            <a:rPr lang="tr-TR" sz="1600" b="1" dirty="0" smtClean="0"/>
            <a:t>: En sık endokrinolojik ateş nedeni</a:t>
          </a:r>
          <a:endParaRPr lang="tr-TR" sz="1600" dirty="0"/>
        </a:p>
      </dgm:t>
    </dgm:pt>
    <dgm:pt modelId="{FB0BC046-6D17-4CF4-9C5A-719685F99859}" type="parTrans" cxnId="{F43A491C-E00D-4D57-BEFA-D4079535DB1E}">
      <dgm:prSet/>
      <dgm:spPr/>
      <dgm:t>
        <a:bodyPr/>
        <a:lstStyle/>
        <a:p>
          <a:endParaRPr lang="tr-TR"/>
        </a:p>
      </dgm:t>
    </dgm:pt>
    <dgm:pt modelId="{34144C6D-29D9-4F9F-8115-02BC327F3499}" type="sibTrans" cxnId="{F43A491C-E00D-4D57-BEFA-D4079535DB1E}">
      <dgm:prSet/>
      <dgm:spPr/>
      <dgm:t>
        <a:bodyPr/>
        <a:lstStyle/>
        <a:p>
          <a:endParaRPr lang="tr-TR"/>
        </a:p>
      </dgm:t>
    </dgm:pt>
    <dgm:pt modelId="{0FFC3E2E-E5D0-4BBF-B285-DC57153C415B}">
      <dgm:prSet custT="1"/>
      <dgm:spPr/>
      <dgm:t>
        <a:bodyPr/>
        <a:lstStyle/>
        <a:p>
          <a:pPr rtl="0"/>
          <a:r>
            <a:rPr lang="tr-TR" sz="1600" dirty="0" err="1" smtClean="0"/>
            <a:t>Feokromositoma</a:t>
          </a:r>
          <a:endParaRPr lang="tr-TR" sz="1600" dirty="0"/>
        </a:p>
      </dgm:t>
    </dgm:pt>
    <dgm:pt modelId="{8906FE99-7DED-464A-81DE-8EE1EDFE6002}" type="parTrans" cxnId="{3D7FFB08-C9ED-45B7-AFA3-4880F9BE54D8}">
      <dgm:prSet/>
      <dgm:spPr/>
      <dgm:t>
        <a:bodyPr/>
        <a:lstStyle/>
        <a:p>
          <a:endParaRPr lang="tr-TR"/>
        </a:p>
      </dgm:t>
    </dgm:pt>
    <dgm:pt modelId="{11C1AE35-EFCD-4BCC-9CC7-27752152D804}" type="sibTrans" cxnId="{3D7FFB08-C9ED-45B7-AFA3-4880F9BE54D8}">
      <dgm:prSet/>
      <dgm:spPr/>
      <dgm:t>
        <a:bodyPr/>
        <a:lstStyle/>
        <a:p>
          <a:endParaRPr lang="tr-TR"/>
        </a:p>
      </dgm:t>
    </dgm:pt>
    <dgm:pt modelId="{B57B56E3-0562-4838-96D1-BD17D6107467}">
      <dgm:prSet custT="1"/>
      <dgm:spPr/>
      <dgm:t>
        <a:bodyPr/>
        <a:lstStyle/>
        <a:p>
          <a:pPr rtl="0"/>
          <a:r>
            <a:rPr lang="tr-TR" sz="1600" dirty="0" smtClean="0"/>
            <a:t>Salisilat zehirlenmesi</a:t>
          </a:r>
          <a:endParaRPr lang="tr-TR" sz="1600" dirty="0"/>
        </a:p>
      </dgm:t>
    </dgm:pt>
    <dgm:pt modelId="{EBB4FEC7-7F0C-4E23-9EF1-9D891278D85A}" type="parTrans" cxnId="{04BB4434-6642-4D71-84BD-8EE41DDF27CF}">
      <dgm:prSet/>
      <dgm:spPr/>
      <dgm:t>
        <a:bodyPr/>
        <a:lstStyle/>
        <a:p>
          <a:endParaRPr lang="tr-TR"/>
        </a:p>
      </dgm:t>
    </dgm:pt>
    <dgm:pt modelId="{C078CE18-D20B-4E93-9AEB-0910C222FC2E}" type="sibTrans" cxnId="{04BB4434-6642-4D71-84BD-8EE41DDF27CF}">
      <dgm:prSet/>
      <dgm:spPr/>
      <dgm:t>
        <a:bodyPr/>
        <a:lstStyle/>
        <a:p>
          <a:endParaRPr lang="tr-TR"/>
        </a:p>
      </dgm:t>
    </dgm:pt>
    <dgm:pt modelId="{759EC55F-CF40-40EA-A360-D081522AF693}">
      <dgm:prSet custT="1"/>
      <dgm:spPr/>
      <dgm:t>
        <a:bodyPr/>
        <a:lstStyle/>
        <a:p>
          <a:pPr rtl="0"/>
          <a:r>
            <a:rPr lang="tr-TR" sz="1600" dirty="0" smtClean="0"/>
            <a:t>İlaç alışkanlığı: Kokain, amfetamin</a:t>
          </a:r>
          <a:endParaRPr lang="tr-TR" sz="1600" dirty="0"/>
        </a:p>
      </dgm:t>
    </dgm:pt>
    <dgm:pt modelId="{4BA607AE-63CB-4014-A62D-79EFF6AAD625}" type="parTrans" cxnId="{C7612FA0-1D35-4590-9B5F-DF8A79CC0A2A}">
      <dgm:prSet/>
      <dgm:spPr/>
      <dgm:t>
        <a:bodyPr/>
        <a:lstStyle/>
        <a:p>
          <a:endParaRPr lang="tr-TR"/>
        </a:p>
      </dgm:t>
    </dgm:pt>
    <dgm:pt modelId="{EE900CC3-D8BE-48E9-9EA1-71DAFDFB67A1}" type="sibTrans" cxnId="{C7612FA0-1D35-4590-9B5F-DF8A79CC0A2A}">
      <dgm:prSet/>
      <dgm:spPr/>
      <dgm:t>
        <a:bodyPr/>
        <a:lstStyle/>
        <a:p>
          <a:endParaRPr lang="tr-TR"/>
        </a:p>
      </dgm:t>
    </dgm:pt>
    <dgm:pt modelId="{4A2647F0-83C7-43AC-BB69-D9529DB606F8}">
      <dgm:prSet custT="1"/>
      <dgm:spPr/>
      <dgm:t>
        <a:bodyPr/>
        <a:lstStyle/>
        <a:p>
          <a:pPr rtl="0"/>
          <a:r>
            <a:rPr lang="tr-TR" sz="1600" dirty="0" err="1" smtClean="0"/>
            <a:t>Delirium</a:t>
          </a:r>
          <a:r>
            <a:rPr lang="tr-TR" sz="1600" dirty="0" smtClean="0"/>
            <a:t> </a:t>
          </a:r>
          <a:r>
            <a:rPr lang="tr-TR" sz="1600" dirty="0" err="1" smtClean="0"/>
            <a:t>tremens</a:t>
          </a:r>
          <a:endParaRPr lang="tr-TR" sz="1600" dirty="0"/>
        </a:p>
      </dgm:t>
    </dgm:pt>
    <dgm:pt modelId="{60614DD9-BF7F-4885-BAE5-C008F6E30E96}" type="parTrans" cxnId="{02E8FE25-267E-4A8D-B939-7F85FFB2A5A2}">
      <dgm:prSet/>
      <dgm:spPr/>
      <dgm:t>
        <a:bodyPr/>
        <a:lstStyle/>
        <a:p>
          <a:endParaRPr lang="tr-TR"/>
        </a:p>
      </dgm:t>
    </dgm:pt>
    <dgm:pt modelId="{187E59F1-8C22-4E86-BD25-4D2CFFE62B7A}" type="sibTrans" cxnId="{02E8FE25-267E-4A8D-B939-7F85FFB2A5A2}">
      <dgm:prSet/>
      <dgm:spPr/>
      <dgm:t>
        <a:bodyPr/>
        <a:lstStyle/>
        <a:p>
          <a:endParaRPr lang="tr-TR"/>
        </a:p>
      </dgm:t>
    </dgm:pt>
    <dgm:pt modelId="{BE3CB45A-EB5A-4187-A4E1-54B19FE17562}">
      <dgm:prSet custT="1"/>
      <dgm:spPr/>
      <dgm:t>
        <a:bodyPr/>
        <a:lstStyle/>
        <a:p>
          <a:pPr rtl="0"/>
          <a:r>
            <a:rPr lang="tr-TR" sz="1600" dirty="0" smtClean="0"/>
            <a:t>Status </a:t>
          </a:r>
          <a:r>
            <a:rPr lang="tr-TR" sz="1600" dirty="0" err="1" smtClean="0"/>
            <a:t>epileptikus</a:t>
          </a:r>
          <a:endParaRPr lang="tr-TR" sz="1600" dirty="0"/>
        </a:p>
      </dgm:t>
    </dgm:pt>
    <dgm:pt modelId="{F3D59E2A-D48D-466F-B51C-1671D672A277}" type="parTrans" cxnId="{4BB7BC85-F60C-424C-888C-5EE08556FFCE}">
      <dgm:prSet/>
      <dgm:spPr/>
      <dgm:t>
        <a:bodyPr/>
        <a:lstStyle/>
        <a:p>
          <a:endParaRPr lang="tr-TR"/>
        </a:p>
      </dgm:t>
    </dgm:pt>
    <dgm:pt modelId="{A210123F-B821-4B6D-B12C-3C173E5181E3}" type="sibTrans" cxnId="{4BB7BC85-F60C-424C-888C-5EE08556FFCE}">
      <dgm:prSet/>
      <dgm:spPr/>
      <dgm:t>
        <a:bodyPr/>
        <a:lstStyle/>
        <a:p>
          <a:endParaRPr lang="tr-TR"/>
        </a:p>
      </dgm:t>
    </dgm:pt>
    <dgm:pt modelId="{BC50C4FD-DE82-4A82-A171-D565A44EA305}">
      <dgm:prSet custT="1"/>
      <dgm:spPr/>
      <dgm:t>
        <a:bodyPr/>
        <a:lstStyle/>
        <a:p>
          <a:pPr rtl="0"/>
          <a:r>
            <a:rPr lang="tr-TR" sz="1600" dirty="0" err="1" smtClean="0"/>
            <a:t>Tetanoz</a:t>
          </a:r>
          <a:endParaRPr lang="tr-TR" sz="1600" dirty="0"/>
        </a:p>
      </dgm:t>
    </dgm:pt>
    <dgm:pt modelId="{CD8D857F-68A3-4499-AFE1-2F4EA3E1A4A7}" type="parTrans" cxnId="{DEC5A2F1-94B6-46F1-B9A9-BFB86AD8598B}">
      <dgm:prSet/>
      <dgm:spPr/>
      <dgm:t>
        <a:bodyPr/>
        <a:lstStyle/>
        <a:p>
          <a:endParaRPr lang="tr-TR"/>
        </a:p>
      </dgm:t>
    </dgm:pt>
    <dgm:pt modelId="{04D535BB-6C90-4F8D-BFDC-539C582D430C}" type="sibTrans" cxnId="{DEC5A2F1-94B6-46F1-B9A9-BFB86AD8598B}">
      <dgm:prSet/>
      <dgm:spPr/>
      <dgm:t>
        <a:bodyPr/>
        <a:lstStyle/>
        <a:p>
          <a:endParaRPr lang="tr-TR"/>
        </a:p>
      </dgm:t>
    </dgm:pt>
    <dgm:pt modelId="{2F1BE0C2-EEF1-4916-9FD3-C2C5ADEA88ED}">
      <dgm:prSet custT="1"/>
      <dgm:spPr/>
      <dgm:t>
        <a:bodyPr/>
        <a:lstStyle/>
        <a:p>
          <a:pPr rtl="0"/>
          <a:r>
            <a:rPr lang="tr-TR" sz="1600" b="1" dirty="0" smtClean="0"/>
            <a:t>Isı yayımının azalması</a:t>
          </a:r>
          <a:endParaRPr lang="tr-TR" sz="1600" dirty="0"/>
        </a:p>
      </dgm:t>
    </dgm:pt>
    <dgm:pt modelId="{CB06A073-B7D1-448A-B671-59B9D3BE0D92}" type="parTrans" cxnId="{789D3E7D-2800-429D-AE6C-6A9E00A46237}">
      <dgm:prSet/>
      <dgm:spPr/>
      <dgm:t>
        <a:bodyPr/>
        <a:lstStyle/>
        <a:p>
          <a:endParaRPr lang="tr-TR"/>
        </a:p>
      </dgm:t>
    </dgm:pt>
    <dgm:pt modelId="{94CD1F0B-3699-461A-8D14-5883B8909DB8}" type="sibTrans" cxnId="{789D3E7D-2800-429D-AE6C-6A9E00A46237}">
      <dgm:prSet/>
      <dgm:spPr/>
      <dgm:t>
        <a:bodyPr/>
        <a:lstStyle/>
        <a:p>
          <a:endParaRPr lang="tr-TR"/>
        </a:p>
      </dgm:t>
    </dgm:pt>
    <dgm:pt modelId="{A4FC0DB4-5A40-43CE-85C4-4B77A8454761}">
      <dgm:prSet custT="1"/>
      <dgm:spPr/>
      <dgm:t>
        <a:bodyPr/>
        <a:lstStyle/>
        <a:p>
          <a:pPr rtl="0"/>
          <a:r>
            <a:rPr lang="tr-TR" sz="1600" dirty="0" smtClean="0"/>
            <a:t>Sıcak çarpması</a:t>
          </a:r>
          <a:endParaRPr lang="tr-TR" sz="1600" dirty="0"/>
        </a:p>
      </dgm:t>
    </dgm:pt>
    <dgm:pt modelId="{5CF9A437-D5B7-4F44-804B-9FD552759715}" type="parTrans" cxnId="{6895E690-410C-427C-9840-0FD00CEA154E}">
      <dgm:prSet/>
      <dgm:spPr/>
      <dgm:t>
        <a:bodyPr/>
        <a:lstStyle/>
        <a:p>
          <a:endParaRPr lang="tr-TR"/>
        </a:p>
      </dgm:t>
    </dgm:pt>
    <dgm:pt modelId="{372F08CF-0057-47E2-BF32-674CFE41143F}" type="sibTrans" cxnId="{6895E690-410C-427C-9840-0FD00CEA154E}">
      <dgm:prSet/>
      <dgm:spPr/>
      <dgm:t>
        <a:bodyPr/>
        <a:lstStyle/>
        <a:p>
          <a:endParaRPr lang="tr-TR"/>
        </a:p>
      </dgm:t>
    </dgm:pt>
    <dgm:pt modelId="{72AB12EE-67A4-4176-99FD-BB065A44EF4B}">
      <dgm:prSet custT="1"/>
      <dgm:spPr/>
      <dgm:t>
        <a:bodyPr/>
        <a:lstStyle/>
        <a:p>
          <a:pPr rtl="0"/>
          <a:r>
            <a:rPr lang="tr-TR" sz="1600" b="1" dirty="0" err="1" smtClean="0"/>
            <a:t>Dehidratasyon</a:t>
          </a:r>
          <a:r>
            <a:rPr lang="tr-TR" sz="1600" b="1" dirty="0" smtClean="0"/>
            <a:t>: En sık </a:t>
          </a:r>
          <a:r>
            <a:rPr lang="tr-TR" sz="1600" b="1" dirty="0" err="1" smtClean="0"/>
            <a:t>hipertermi</a:t>
          </a:r>
          <a:r>
            <a:rPr lang="tr-TR" sz="1600" b="1" dirty="0" smtClean="0"/>
            <a:t> nedeni</a:t>
          </a:r>
          <a:endParaRPr lang="tr-TR" sz="1600" dirty="0"/>
        </a:p>
      </dgm:t>
    </dgm:pt>
    <dgm:pt modelId="{3EA22091-85A6-4A13-B4C5-17A571258C3F}" type="parTrans" cxnId="{D2B919BD-1A45-429D-A898-4E585C176BF1}">
      <dgm:prSet/>
      <dgm:spPr/>
      <dgm:t>
        <a:bodyPr/>
        <a:lstStyle/>
        <a:p>
          <a:endParaRPr lang="tr-TR"/>
        </a:p>
      </dgm:t>
    </dgm:pt>
    <dgm:pt modelId="{113BD92C-77F6-49DB-9005-D96644DDFE32}" type="sibTrans" cxnId="{D2B919BD-1A45-429D-A898-4E585C176BF1}">
      <dgm:prSet/>
      <dgm:spPr/>
      <dgm:t>
        <a:bodyPr/>
        <a:lstStyle/>
        <a:p>
          <a:endParaRPr lang="tr-TR"/>
        </a:p>
      </dgm:t>
    </dgm:pt>
    <dgm:pt modelId="{939E3271-E600-41A0-A611-5A9017939160}">
      <dgm:prSet custT="1"/>
      <dgm:spPr/>
      <dgm:t>
        <a:bodyPr/>
        <a:lstStyle/>
        <a:p>
          <a:pPr rtl="0"/>
          <a:r>
            <a:rPr lang="tr-TR" sz="1600" dirty="0" err="1" smtClean="0"/>
            <a:t>Otonomik</a:t>
          </a:r>
          <a:r>
            <a:rPr lang="tr-TR" sz="1600" dirty="0" smtClean="0"/>
            <a:t> </a:t>
          </a:r>
          <a:r>
            <a:rPr lang="tr-TR" sz="1600" dirty="0" err="1" smtClean="0"/>
            <a:t>disfonksiyon</a:t>
          </a:r>
          <a:endParaRPr lang="tr-TR" sz="1600" dirty="0"/>
        </a:p>
      </dgm:t>
    </dgm:pt>
    <dgm:pt modelId="{DA5D2DED-F360-4C6F-9FFD-D3A0BAA42BED}" type="parTrans" cxnId="{346F90C2-0EDA-4547-A108-6EFB177DCF3C}">
      <dgm:prSet/>
      <dgm:spPr/>
      <dgm:t>
        <a:bodyPr/>
        <a:lstStyle/>
        <a:p>
          <a:endParaRPr lang="tr-TR"/>
        </a:p>
      </dgm:t>
    </dgm:pt>
    <dgm:pt modelId="{22DFCC8A-316F-4BC3-90BF-5755EF1884CD}" type="sibTrans" cxnId="{346F90C2-0EDA-4547-A108-6EFB177DCF3C}">
      <dgm:prSet/>
      <dgm:spPr/>
      <dgm:t>
        <a:bodyPr/>
        <a:lstStyle/>
        <a:p>
          <a:endParaRPr lang="tr-TR"/>
        </a:p>
      </dgm:t>
    </dgm:pt>
    <dgm:pt modelId="{B727C9A3-4D15-4E90-98AD-0404E1B8AD28}">
      <dgm:prSet custT="1"/>
      <dgm:spPr/>
      <dgm:t>
        <a:bodyPr/>
        <a:lstStyle/>
        <a:p>
          <a:pPr rtl="0"/>
          <a:r>
            <a:rPr lang="tr-TR" sz="1600" smtClean="0"/>
            <a:t>Antikolinerjikler</a:t>
          </a:r>
          <a:endParaRPr lang="tr-TR" sz="1600"/>
        </a:p>
      </dgm:t>
    </dgm:pt>
    <dgm:pt modelId="{F6DB8771-0D5B-400F-8CE8-D53D61F2A114}" type="parTrans" cxnId="{ADEC10EC-5BA5-4D41-BDF1-C6BF689E1B5F}">
      <dgm:prSet/>
      <dgm:spPr/>
      <dgm:t>
        <a:bodyPr/>
        <a:lstStyle/>
        <a:p>
          <a:endParaRPr lang="tr-TR"/>
        </a:p>
      </dgm:t>
    </dgm:pt>
    <dgm:pt modelId="{F373B399-6FC7-4334-9819-DF53D5FFDEA7}" type="sibTrans" cxnId="{ADEC10EC-5BA5-4D41-BDF1-C6BF689E1B5F}">
      <dgm:prSet/>
      <dgm:spPr/>
      <dgm:t>
        <a:bodyPr/>
        <a:lstStyle/>
        <a:p>
          <a:endParaRPr lang="tr-TR"/>
        </a:p>
      </dgm:t>
    </dgm:pt>
    <dgm:pt modelId="{8986135D-BEF9-4CBC-84D1-640B81F45659}">
      <dgm:prSet custT="1"/>
      <dgm:spPr/>
      <dgm:t>
        <a:bodyPr/>
        <a:lstStyle/>
        <a:p>
          <a:pPr rtl="0"/>
          <a:r>
            <a:rPr lang="tr-TR" sz="1600" dirty="0" err="1" smtClean="0"/>
            <a:t>Nöroleptikler</a:t>
          </a:r>
          <a:endParaRPr lang="tr-TR" sz="1600" dirty="0"/>
        </a:p>
      </dgm:t>
    </dgm:pt>
    <dgm:pt modelId="{CB411C03-5417-4927-BA3E-5EB13745DF51}" type="parTrans" cxnId="{C402420B-0290-4099-A9A7-3C8803D40E6E}">
      <dgm:prSet/>
      <dgm:spPr/>
      <dgm:t>
        <a:bodyPr/>
        <a:lstStyle/>
        <a:p>
          <a:endParaRPr lang="tr-TR"/>
        </a:p>
      </dgm:t>
    </dgm:pt>
    <dgm:pt modelId="{5AA4FB4C-D416-4170-A07A-93B212726540}" type="sibTrans" cxnId="{C402420B-0290-4099-A9A7-3C8803D40E6E}">
      <dgm:prSet/>
      <dgm:spPr/>
      <dgm:t>
        <a:bodyPr/>
        <a:lstStyle/>
        <a:p>
          <a:endParaRPr lang="tr-TR"/>
        </a:p>
      </dgm:t>
    </dgm:pt>
    <dgm:pt modelId="{A9A3A44E-1B0E-4357-8D6E-89F59FA4FB6B}">
      <dgm:prSet custT="1"/>
      <dgm:spPr/>
      <dgm:t>
        <a:bodyPr/>
        <a:lstStyle/>
        <a:p>
          <a:pPr rtl="0"/>
          <a:r>
            <a:rPr lang="tr-TR" sz="1600" b="1" dirty="0" err="1" smtClean="0"/>
            <a:t>Hipotalamik</a:t>
          </a:r>
          <a:r>
            <a:rPr lang="tr-TR" sz="1600" b="1" dirty="0" smtClean="0"/>
            <a:t> </a:t>
          </a:r>
          <a:r>
            <a:rPr lang="tr-TR" sz="1600" b="1" dirty="0" err="1" smtClean="0"/>
            <a:t>disfonksiyon</a:t>
          </a:r>
          <a:endParaRPr lang="tr-TR" sz="1600" dirty="0"/>
        </a:p>
      </dgm:t>
    </dgm:pt>
    <dgm:pt modelId="{E40808CA-1FBF-48F6-843A-56B48BC799B9}" type="parTrans" cxnId="{2DF391CC-ACC2-4B2D-9EAE-63386904D209}">
      <dgm:prSet/>
      <dgm:spPr/>
      <dgm:t>
        <a:bodyPr/>
        <a:lstStyle/>
        <a:p>
          <a:endParaRPr lang="tr-TR"/>
        </a:p>
      </dgm:t>
    </dgm:pt>
    <dgm:pt modelId="{0E694D27-9EFC-42AC-B1B1-3E93206F5491}" type="sibTrans" cxnId="{2DF391CC-ACC2-4B2D-9EAE-63386904D209}">
      <dgm:prSet/>
      <dgm:spPr/>
      <dgm:t>
        <a:bodyPr/>
        <a:lstStyle/>
        <a:p>
          <a:endParaRPr lang="tr-TR"/>
        </a:p>
      </dgm:t>
    </dgm:pt>
    <dgm:pt modelId="{44FFF7EF-2114-4FD7-A251-87DE31F9FA5D}">
      <dgm:prSet custT="1"/>
      <dgm:spPr/>
      <dgm:t>
        <a:bodyPr/>
        <a:lstStyle/>
        <a:p>
          <a:pPr rtl="0"/>
          <a:r>
            <a:rPr lang="tr-TR" sz="1600" dirty="0" err="1" smtClean="0"/>
            <a:t>Nöroleptikler</a:t>
          </a:r>
          <a:endParaRPr lang="tr-TR" sz="1600" dirty="0"/>
        </a:p>
      </dgm:t>
    </dgm:pt>
    <dgm:pt modelId="{21909E6B-EA19-47CD-9FC3-A617A2527EFE}" type="parTrans" cxnId="{BA8992D4-281E-4782-8236-3B530AD989D2}">
      <dgm:prSet/>
      <dgm:spPr/>
      <dgm:t>
        <a:bodyPr/>
        <a:lstStyle/>
        <a:p>
          <a:endParaRPr lang="tr-TR"/>
        </a:p>
      </dgm:t>
    </dgm:pt>
    <dgm:pt modelId="{CEA516E6-332E-4AB9-8EA0-8CA0B8E768F6}" type="sibTrans" cxnId="{BA8992D4-281E-4782-8236-3B530AD989D2}">
      <dgm:prSet/>
      <dgm:spPr/>
      <dgm:t>
        <a:bodyPr/>
        <a:lstStyle/>
        <a:p>
          <a:endParaRPr lang="tr-TR"/>
        </a:p>
      </dgm:t>
    </dgm:pt>
    <dgm:pt modelId="{2B9132D3-4C01-42F0-8BB2-09932556EB0D}">
      <dgm:prSet custT="1"/>
      <dgm:spPr/>
      <dgm:t>
        <a:bodyPr/>
        <a:lstStyle/>
        <a:p>
          <a:pPr rtl="0"/>
          <a:r>
            <a:rPr lang="tr-TR" sz="1600" dirty="0" err="1" smtClean="0"/>
            <a:t>Serebrovasküler</a:t>
          </a:r>
          <a:r>
            <a:rPr lang="tr-TR" sz="1600" dirty="0" smtClean="0"/>
            <a:t> olaylar</a:t>
          </a:r>
          <a:endParaRPr lang="tr-TR" sz="1600" dirty="0"/>
        </a:p>
      </dgm:t>
    </dgm:pt>
    <dgm:pt modelId="{68E35DC6-44DE-45EB-8FB0-06969208B6F0}" type="parTrans" cxnId="{34CBF29B-91BA-4F32-A8F6-96D6B9B0A1E8}">
      <dgm:prSet/>
      <dgm:spPr/>
      <dgm:t>
        <a:bodyPr/>
        <a:lstStyle/>
        <a:p>
          <a:endParaRPr lang="tr-TR"/>
        </a:p>
      </dgm:t>
    </dgm:pt>
    <dgm:pt modelId="{9424C808-6ED6-41F6-8295-33FFAF275FCD}" type="sibTrans" cxnId="{34CBF29B-91BA-4F32-A8F6-96D6B9B0A1E8}">
      <dgm:prSet/>
      <dgm:spPr/>
      <dgm:t>
        <a:bodyPr/>
        <a:lstStyle/>
        <a:p>
          <a:endParaRPr lang="tr-TR"/>
        </a:p>
      </dgm:t>
    </dgm:pt>
    <dgm:pt modelId="{2117FB59-A36F-4697-B839-D92373E752FB}">
      <dgm:prSet custT="1"/>
      <dgm:spPr/>
      <dgm:t>
        <a:bodyPr/>
        <a:lstStyle/>
        <a:p>
          <a:pPr rtl="0"/>
          <a:r>
            <a:rPr lang="tr-TR" sz="1600" dirty="0" err="1" smtClean="0"/>
            <a:t>Ensefalitler</a:t>
          </a:r>
          <a:endParaRPr lang="tr-TR" sz="1600" dirty="0"/>
        </a:p>
      </dgm:t>
    </dgm:pt>
    <dgm:pt modelId="{3F2F65E2-B6B1-46BC-8D92-EDE305E2C3F5}" type="parTrans" cxnId="{3312809A-F46D-469C-820B-088E6884A5EF}">
      <dgm:prSet/>
      <dgm:spPr/>
      <dgm:t>
        <a:bodyPr/>
        <a:lstStyle/>
        <a:p>
          <a:endParaRPr lang="tr-TR"/>
        </a:p>
      </dgm:t>
    </dgm:pt>
    <dgm:pt modelId="{A003E014-99A3-4DE7-9BA9-BFEDEEE30262}" type="sibTrans" cxnId="{3312809A-F46D-469C-820B-088E6884A5EF}">
      <dgm:prSet/>
      <dgm:spPr/>
      <dgm:t>
        <a:bodyPr/>
        <a:lstStyle/>
        <a:p>
          <a:endParaRPr lang="tr-TR"/>
        </a:p>
      </dgm:t>
    </dgm:pt>
    <dgm:pt modelId="{1CB3C6E8-FCFB-4F2D-86AD-7781636A64F9}">
      <dgm:prSet custT="1"/>
      <dgm:spPr/>
      <dgm:t>
        <a:bodyPr/>
        <a:lstStyle/>
        <a:p>
          <a:pPr rtl="0"/>
          <a:r>
            <a:rPr lang="tr-TR" sz="1600" dirty="0" err="1" smtClean="0"/>
            <a:t>Granülomatöz</a:t>
          </a:r>
          <a:r>
            <a:rPr lang="tr-TR" sz="1600" dirty="0" smtClean="0"/>
            <a:t> enfeksiyonlar</a:t>
          </a:r>
          <a:endParaRPr lang="tr-TR" sz="1600" dirty="0"/>
        </a:p>
      </dgm:t>
    </dgm:pt>
    <dgm:pt modelId="{63BC7C27-8AF8-47BF-AF3A-8F3B479BF37E}" type="parTrans" cxnId="{46B7AE62-E7E5-43CA-8AC3-DD5DE21EEB20}">
      <dgm:prSet/>
      <dgm:spPr/>
      <dgm:t>
        <a:bodyPr/>
        <a:lstStyle/>
        <a:p>
          <a:endParaRPr lang="tr-TR"/>
        </a:p>
      </dgm:t>
    </dgm:pt>
    <dgm:pt modelId="{12778F6C-D944-4B89-90B5-8F585382236C}" type="sibTrans" cxnId="{46B7AE62-E7E5-43CA-8AC3-DD5DE21EEB20}">
      <dgm:prSet/>
      <dgm:spPr/>
      <dgm:t>
        <a:bodyPr/>
        <a:lstStyle/>
        <a:p>
          <a:endParaRPr lang="tr-TR"/>
        </a:p>
      </dgm:t>
    </dgm:pt>
    <dgm:pt modelId="{1C613AED-AFBC-4638-866B-31945C7756A9}">
      <dgm:prSet custT="1"/>
      <dgm:spPr/>
      <dgm:t>
        <a:bodyPr/>
        <a:lstStyle/>
        <a:p>
          <a:pPr rtl="0"/>
          <a:r>
            <a:rPr lang="tr-TR" sz="1600" dirty="0" smtClean="0"/>
            <a:t>Travma</a:t>
          </a:r>
          <a:endParaRPr lang="tr-TR" sz="1600" dirty="0"/>
        </a:p>
      </dgm:t>
    </dgm:pt>
    <dgm:pt modelId="{8469FD83-0258-49E1-AC58-715B532339D4}" type="parTrans" cxnId="{C3A02C33-F8B7-4D03-AD86-7A31822625FD}">
      <dgm:prSet/>
      <dgm:spPr/>
      <dgm:t>
        <a:bodyPr/>
        <a:lstStyle/>
        <a:p>
          <a:endParaRPr lang="tr-TR"/>
        </a:p>
      </dgm:t>
    </dgm:pt>
    <dgm:pt modelId="{B0FD4C4F-1EBD-4E38-9034-D5B2EEBE1AAD}" type="sibTrans" cxnId="{C3A02C33-F8B7-4D03-AD86-7A31822625FD}">
      <dgm:prSet/>
      <dgm:spPr/>
      <dgm:t>
        <a:bodyPr/>
        <a:lstStyle/>
        <a:p>
          <a:endParaRPr lang="tr-TR"/>
        </a:p>
      </dgm:t>
    </dgm:pt>
    <dgm:pt modelId="{DBED61EA-34A7-4F5C-9FB1-DEF056D84F66}" type="pres">
      <dgm:prSet presAssocID="{89B0B834-8079-4F9B-BBC7-5C426B2772FE}" presName="Name0" presStyleCnt="0">
        <dgm:presLayoutVars>
          <dgm:dir/>
          <dgm:resizeHandles val="exact"/>
        </dgm:presLayoutVars>
      </dgm:prSet>
      <dgm:spPr/>
      <dgm:t>
        <a:bodyPr/>
        <a:lstStyle/>
        <a:p>
          <a:endParaRPr lang="tr-TR"/>
        </a:p>
      </dgm:t>
    </dgm:pt>
    <dgm:pt modelId="{368912C0-850E-4C5C-80E3-8F6598437EFC}" type="pres">
      <dgm:prSet presAssocID="{89B0B834-8079-4F9B-BBC7-5C426B2772FE}" presName="bkgdShp" presStyleLbl="alignAccFollowNode1" presStyleIdx="0" presStyleCnt="1" custScaleX="83999" custScaleY="9046" custLinFactNeighborX="-875" custLinFactNeighborY="-1177"/>
      <dgm:spPr/>
    </dgm:pt>
    <dgm:pt modelId="{EBBD82FF-4F30-4C39-B31C-51D8A78030D9}" type="pres">
      <dgm:prSet presAssocID="{89B0B834-8079-4F9B-BBC7-5C426B2772FE}" presName="linComp" presStyleCnt="0"/>
      <dgm:spPr/>
    </dgm:pt>
    <dgm:pt modelId="{0143E23B-7C66-42E6-A7B7-07FAD59B06B4}" type="pres">
      <dgm:prSet presAssocID="{FEB50000-8C1D-45BC-BFE7-C4A95CA9C375}" presName="compNode" presStyleCnt="0"/>
      <dgm:spPr/>
    </dgm:pt>
    <dgm:pt modelId="{B0BCD4C5-E006-4AD8-8E98-1062601374EB}" type="pres">
      <dgm:prSet presAssocID="{FEB50000-8C1D-45BC-BFE7-C4A95CA9C375}" presName="node" presStyleLbl="node1" presStyleIdx="0" presStyleCnt="3" custScaleY="181041" custLinFactNeighborX="2130" custLinFactNeighborY="-26056">
        <dgm:presLayoutVars>
          <dgm:bulletEnabled val="1"/>
        </dgm:presLayoutVars>
      </dgm:prSet>
      <dgm:spPr/>
      <dgm:t>
        <a:bodyPr/>
        <a:lstStyle/>
        <a:p>
          <a:endParaRPr lang="tr-TR"/>
        </a:p>
      </dgm:t>
    </dgm:pt>
    <dgm:pt modelId="{982CA05E-9586-4112-8443-74C26B250821}" type="pres">
      <dgm:prSet presAssocID="{FEB50000-8C1D-45BC-BFE7-C4A95CA9C375}" presName="invisiNode" presStyleLbl="node1" presStyleIdx="0" presStyleCnt="3"/>
      <dgm:spPr/>
    </dgm:pt>
    <dgm:pt modelId="{62E9D63C-E3A2-42D0-A109-968165B96B59}" type="pres">
      <dgm:prSet presAssocID="{FEB50000-8C1D-45BC-BFE7-C4A95CA9C375}" presName="imagNode" presStyleLbl="fgImgPlace1" presStyleIdx="0" presStyleCnt="3" custScaleX="53194" custScaleY="3042" custLinFactX="100000" custLinFactY="65681" custLinFactNeighborX="122979" custLinFactNeighborY="100000"/>
      <dgm:spPr/>
    </dgm:pt>
    <dgm:pt modelId="{42F7DF31-230B-48BB-85B7-BEFF6E4E1B90}" type="pres">
      <dgm:prSet presAssocID="{9214B54E-A595-4629-923F-DEEF412EA425}" presName="sibTrans" presStyleLbl="sibTrans2D1" presStyleIdx="0" presStyleCnt="0"/>
      <dgm:spPr/>
      <dgm:t>
        <a:bodyPr/>
        <a:lstStyle/>
        <a:p>
          <a:endParaRPr lang="tr-TR"/>
        </a:p>
      </dgm:t>
    </dgm:pt>
    <dgm:pt modelId="{F6F0211A-1857-45B0-A6EF-18788B848D3B}" type="pres">
      <dgm:prSet presAssocID="{2F1BE0C2-EEF1-4916-9FD3-C2C5ADEA88ED}" presName="compNode" presStyleCnt="0"/>
      <dgm:spPr/>
    </dgm:pt>
    <dgm:pt modelId="{C3072830-AFA6-4A78-BE8F-BB6D16E242A3}" type="pres">
      <dgm:prSet presAssocID="{2F1BE0C2-EEF1-4916-9FD3-C2C5ADEA88ED}" presName="node" presStyleLbl="node1" presStyleIdx="1" presStyleCnt="3" custScaleY="181818" custLinFactNeighborX="2341" custLinFactNeighborY="-26056">
        <dgm:presLayoutVars>
          <dgm:bulletEnabled val="1"/>
        </dgm:presLayoutVars>
      </dgm:prSet>
      <dgm:spPr/>
      <dgm:t>
        <a:bodyPr/>
        <a:lstStyle/>
        <a:p>
          <a:endParaRPr lang="tr-TR"/>
        </a:p>
      </dgm:t>
    </dgm:pt>
    <dgm:pt modelId="{70EE7DD8-B27F-4E13-94FB-5D05AA9C60A3}" type="pres">
      <dgm:prSet presAssocID="{2F1BE0C2-EEF1-4916-9FD3-C2C5ADEA88ED}" presName="invisiNode" presStyleLbl="node1" presStyleIdx="1" presStyleCnt="3"/>
      <dgm:spPr/>
    </dgm:pt>
    <dgm:pt modelId="{1FF99AF2-209D-461A-8C5C-3C369442301B}" type="pres">
      <dgm:prSet presAssocID="{2F1BE0C2-EEF1-4916-9FD3-C2C5ADEA88ED}" presName="imagNode" presStyleLbl="fgImgPlace1" presStyleIdx="1" presStyleCnt="3" custFlipVert="1" custScaleX="53616" custScaleY="3042" custLinFactY="79621" custLinFactNeighborX="92339" custLinFactNeighborY="100000"/>
      <dgm:spPr/>
    </dgm:pt>
    <dgm:pt modelId="{7E81190B-397A-4D52-87A1-19888AE240E9}" type="pres">
      <dgm:prSet presAssocID="{94CD1F0B-3699-461A-8D14-5883B8909DB8}" presName="sibTrans" presStyleLbl="sibTrans2D1" presStyleIdx="0" presStyleCnt="0"/>
      <dgm:spPr/>
      <dgm:t>
        <a:bodyPr/>
        <a:lstStyle/>
        <a:p>
          <a:endParaRPr lang="tr-TR"/>
        </a:p>
      </dgm:t>
    </dgm:pt>
    <dgm:pt modelId="{A3590BD3-AA92-4178-AD44-DBC664B88604}" type="pres">
      <dgm:prSet presAssocID="{A9A3A44E-1B0E-4357-8D6E-89F59FA4FB6B}" presName="compNode" presStyleCnt="0"/>
      <dgm:spPr/>
    </dgm:pt>
    <dgm:pt modelId="{E9964432-F02A-434A-96D5-DE93A9A6358E}" type="pres">
      <dgm:prSet presAssocID="{A9A3A44E-1B0E-4357-8D6E-89F59FA4FB6B}" presName="node" presStyleLbl="node1" presStyleIdx="2" presStyleCnt="3" custScaleY="181818" custLinFactNeighborX="2552" custLinFactNeighborY="-26056">
        <dgm:presLayoutVars>
          <dgm:bulletEnabled val="1"/>
        </dgm:presLayoutVars>
      </dgm:prSet>
      <dgm:spPr/>
      <dgm:t>
        <a:bodyPr/>
        <a:lstStyle/>
        <a:p>
          <a:endParaRPr lang="tr-TR"/>
        </a:p>
      </dgm:t>
    </dgm:pt>
    <dgm:pt modelId="{9138764F-C12A-4665-B5F2-A76F4ED4FE27}" type="pres">
      <dgm:prSet presAssocID="{A9A3A44E-1B0E-4357-8D6E-89F59FA4FB6B}" presName="invisiNode" presStyleLbl="node1" presStyleIdx="2" presStyleCnt="3"/>
      <dgm:spPr/>
    </dgm:pt>
    <dgm:pt modelId="{390BB973-8AC4-40E6-B9C7-F6239036A90B}" type="pres">
      <dgm:prSet presAssocID="{A9A3A44E-1B0E-4357-8D6E-89F59FA4FB6B}" presName="imagNode" presStyleLbl="fgImgPlace1" presStyleIdx="2" presStyleCnt="3" custFlipVert="1" custScaleX="71911" custScaleY="3042" custLinFactY="70328" custLinFactNeighborX="6380" custLinFactNeighborY="100000"/>
      <dgm:spPr/>
    </dgm:pt>
  </dgm:ptLst>
  <dgm:cxnLst>
    <dgm:cxn modelId="{8207863C-1BAF-4A52-B313-25771B45A3D6}" type="presOf" srcId="{939E3271-E600-41A0-A611-5A9017939160}" destId="{C3072830-AFA6-4A78-BE8F-BB6D16E242A3}" srcOrd="0" destOrd="3" presId="urn:microsoft.com/office/officeart/2005/8/layout/pList2#1"/>
    <dgm:cxn modelId="{0E16A8AE-C932-41DD-9746-F978289647F4}" type="presOf" srcId="{BC50C4FD-DE82-4A82-A171-D565A44EA305}" destId="{B0BCD4C5-E006-4AD8-8E98-1062601374EB}" srcOrd="0" destOrd="10" presId="urn:microsoft.com/office/officeart/2005/8/layout/pList2#1"/>
    <dgm:cxn modelId="{BA1BBD84-9DE0-4B41-8E34-332F19346D6A}" type="presOf" srcId="{2B9132D3-4C01-42F0-8BB2-09932556EB0D}" destId="{E9964432-F02A-434A-96D5-DE93A9A6358E}" srcOrd="0" destOrd="2" presId="urn:microsoft.com/office/officeart/2005/8/layout/pList2#1"/>
    <dgm:cxn modelId="{AEE6810A-01AA-4037-81AF-64BDC4393B2C}" type="presOf" srcId="{B0C12ABC-3FB8-4B36-85E6-352C974616DA}" destId="{B0BCD4C5-E006-4AD8-8E98-1062601374EB}" srcOrd="0" destOrd="4" presId="urn:microsoft.com/office/officeart/2005/8/layout/pList2#1"/>
    <dgm:cxn modelId="{29E10E27-167A-4793-908F-0E80D51D7133}" type="presOf" srcId="{296DB0E6-40D2-487B-9C1D-8B15237AC679}" destId="{B0BCD4C5-E006-4AD8-8E98-1062601374EB}" srcOrd="0" destOrd="1" presId="urn:microsoft.com/office/officeart/2005/8/layout/pList2#1"/>
    <dgm:cxn modelId="{7D69FFA6-A143-4A87-944F-A9B3E1FDB7B5}" type="presOf" srcId="{2F1BE0C2-EEF1-4916-9FD3-C2C5ADEA88ED}" destId="{C3072830-AFA6-4A78-BE8F-BB6D16E242A3}" srcOrd="0" destOrd="0" presId="urn:microsoft.com/office/officeart/2005/8/layout/pList2#1"/>
    <dgm:cxn modelId="{F71E72ED-F473-4A73-994D-2A65552E5419}" type="presOf" srcId="{4A2647F0-83C7-43AC-BB69-D9529DB606F8}" destId="{B0BCD4C5-E006-4AD8-8E98-1062601374EB}" srcOrd="0" destOrd="8" presId="urn:microsoft.com/office/officeart/2005/8/layout/pList2#1"/>
    <dgm:cxn modelId="{789D3E7D-2800-429D-AE6C-6A9E00A46237}" srcId="{89B0B834-8079-4F9B-BBC7-5C426B2772FE}" destId="{2F1BE0C2-EEF1-4916-9FD3-C2C5ADEA88ED}" srcOrd="1" destOrd="0" parTransId="{CB06A073-B7D1-448A-B671-59B9D3BE0D92}" sibTransId="{94CD1F0B-3699-461A-8D14-5883B8909DB8}"/>
    <dgm:cxn modelId="{29090DC6-1CE3-4D27-8AEB-266C5299DD2F}" srcId="{FEB50000-8C1D-45BC-BFE7-C4A95CA9C375}" destId="{D4EF9233-7A9A-4392-9B34-BEAFFF1A3607}" srcOrd="1" destOrd="0" parTransId="{E442AD96-9C26-465A-BA4C-D0786E0117DE}" sibTransId="{C28CDD09-2101-4D82-B180-EA59563F1671}"/>
    <dgm:cxn modelId="{36619F9A-EA7F-4ABC-B86A-1036E0FDD2B5}" type="presOf" srcId="{1601D00A-A2DE-47C6-803B-24D9AA83594E}" destId="{B0BCD4C5-E006-4AD8-8E98-1062601374EB}" srcOrd="0" destOrd="3" presId="urn:microsoft.com/office/officeart/2005/8/layout/pList2#1"/>
    <dgm:cxn modelId="{5F2E07DB-BA6F-4E5E-AB11-F0D05E242C3C}" srcId="{FEB50000-8C1D-45BC-BFE7-C4A95CA9C375}" destId="{1601D00A-A2DE-47C6-803B-24D9AA83594E}" srcOrd="2" destOrd="0" parTransId="{AC4B6361-E201-4427-B140-6BDD8D168D0F}" sibTransId="{B70A378E-D6ED-4DBA-BE85-93BCC38CBDDA}"/>
    <dgm:cxn modelId="{8CDDB36E-47FA-4E4B-A8AD-E0EBBF657357}" type="presOf" srcId="{FEB50000-8C1D-45BC-BFE7-C4A95CA9C375}" destId="{B0BCD4C5-E006-4AD8-8E98-1062601374EB}" srcOrd="0" destOrd="0" presId="urn:microsoft.com/office/officeart/2005/8/layout/pList2#1"/>
    <dgm:cxn modelId="{4D7C98B6-1420-471C-8E5F-5B4A6D7CDD4A}" type="presOf" srcId="{0FFC3E2E-E5D0-4BBF-B285-DC57153C415B}" destId="{B0BCD4C5-E006-4AD8-8E98-1062601374EB}" srcOrd="0" destOrd="5" presId="urn:microsoft.com/office/officeart/2005/8/layout/pList2#1"/>
    <dgm:cxn modelId="{322E7748-4AF8-4712-A0D7-73D94D30F061}" type="presOf" srcId="{B57B56E3-0562-4838-96D1-BD17D6107467}" destId="{B0BCD4C5-E006-4AD8-8E98-1062601374EB}" srcOrd="0" destOrd="6" presId="urn:microsoft.com/office/officeart/2005/8/layout/pList2#1"/>
    <dgm:cxn modelId="{ADEC10EC-5BA5-4D41-BDF1-C6BF689E1B5F}" srcId="{2F1BE0C2-EEF1-4916-9FD3-C2C5ADEA88ED}" destId="{B727C9A3-4D15-4E90-98AD-0404E1B8AD28}" srcOrd="3" destOrd="0" parTransId="{F6DB8771-0D5B-400F-8CE8-D53D61F2A114}" sibTransId="{F373B399-6FC7-4334-9819-DF53D5FFDEA7}"/>
    <dgm:cxn modelId="{BA8992D4-281E-4782-8236-3B530AD989D2}" srcId="{A9A3A44E-1B0E-4357-8D6E-89F59FA4FB6B}" destId="{44FFF7EF-2114-4FD7-A251-87DE31F9FA5D}" srcOrd="0" destOrd="0" parTransId="{21909E6B-EA19-47CD-9FC3-A617A2527EFE}" sibTransId="{CEA516E6-332E-4AB9-8EA0-8CA0B8E768F6}"/>
    <dgm:cxn modelId="{DF82D635-32F1-40B4-AEC2-DE6E158EFC9D}" type="presOf" srcId="{9214B54E-A595-4629-923F-DEEF412EA425}" destId="{42F7DF31-230B-48BB-85B7-BEFF6E4E1B90}" srcOrd="0" destOrd="0" presId="urn:microsoft.com/office/officeart/2005/8/layout/pList2#1"/>
    <dgm:cxn modelId="{3312809A-F46D-469C-820B-088E6884A5EF}" srcId="{A9A3A44E-1B0E-4357-8D6E-89F59FA4FB6B}" destId="{2117FB59-A36F-4697-B839-D92373E752FB}" srcOrd="2" destOrd="0" parTransId="{3F2F65E2-B6B1-46BC-8D92-EDE305E2C3F5}" sibTransId="{A003E014-99A3-4DE7-9BA9-BFEDEEE30262}"/>
    <dgm:cxn modelId="{3D7FFB08-C9ED-45B7-AFA3-4880F9BE54D8}" srcId="{FEB50000-8C1D-45BC-BFE7-C4A95CA9C375}" destId="{0FFC3E2E-E5D0-4BBF-B285-DC57153C415B}" srcOrd="4" destOrd="0" parTransId="{8906FE99-7DED-464A-81DE-8EE1EDFE6002}" sibTransId="{11C1AE35-EFCD-4BCC-9CC7-27752152D804}"/>
    <dgm:cxn modelId="{BB65B957-F346-4CDF-A8C5-2907F1C12D33}" srcId="{89B0B834-8079-4F9B-BBC7-5C426B2772FE}" destId="{FEB50000-8C1D-45BC-BFE7-C4A95CA9C375}" srcOrd="0" destOrd="0" parTransId="{94E6803B-E3A8-4485-A4A3-7E9DB8BF8CA2}" sibTransId="{9214B54E-A595-4629-923F-DEEF412EA425}"/>
    <dgm:cxn modelId="{2DF391CC-ACC2-4B2D-9EAE-63386904D209}" srcId="{89B0B834-8079-4F9B-BBC7-5C426B2772FE}" destId="{A9A3A44E-1B0E-4357-8D6E-89F59FA4FB6B}" srcOrd="2" destOrd="0" parTransId="{E40808CA-1FBF-48F6-843A-56B48BC799B9}" sibTransId="{0E694D27-9EFC-42AC-B1B1-3E93206F5491}"/>
    <dgm:cxn modelId="{F43A491C-E00D-4D57-BEFA-D4079535DB1E}" srcId="{FEB50000-8C1D-45BC-BFE7-C4A95CA9C375}" destId="{B0C12ABC-3FB8-4B36-85E6-352C974616DA}" srcOrd="3" destOrd="0" parTransId="{FB0BC046-6D17-4CF4-9C5A-719685F99859}" sibTransId="{34144C6D-29D9-4F9F-8115-02BC327F3499}"/>
    <dgm:cxn modelId="{34CBF29B-91BA-4F32-A8F6-96D6B9B0A1E8}" srcId="{A9A3A44E-1B0E-4357-8D6E-89F59FA4FB6B}" destId="{2B9132D3-4C01-42F0-8BB2-09932556EB0D}" srcOrd="1" destOrd="0" parTransId="{68E35DC6-44DE-45EB-8FB0-06969208B6F0}" sibTransId="{9424C808-6ED6-41F6-8295-33FFAF275FCD}"/>
    <dgm:cxn modelId="{C2C45DD4-754E-4ECD-B242-92B8341B706D}" srcId="{FEB50000-8C1D-45BC-BFE7-C4A95CA9C375}" destId="{296DB0E6-40D2-487B-9C1D-8B15237AC679}" srcOrd="0" destOrd="0" parTransId="{14C950F8-61C5-4A52-979F-5644F630E754}" sibTransId="{0A55128D-59F8-4BDD-8070-CFFF78DEB3F2}"/>
    <dgm:cxn modelId="{4E98BE6B-5D5F-4CF7-987D-D05E28DF7A17}" type="presOf" srcId="{89B0B834-8079-4F9B-BBC7-5C426B2772FE}" destId="{DBED61EA-34A7-4F5C-9FB1-DEF056D84F66}" srcOrd="0" destOrd="0" presId="urn:microsoft.com/office/officeart/2005/8/layout/pList2#1"/>
    <dgm:cxn modelId="{C1CCA9B6-78E6-41A2-8741-CEA0EEBFC53F}" type="presOf" srcId="{1C613AED-AFBC-4638-866B-31945C7756A9}" destId="{E9964432-F02A-434A-96D5-DE93A9A6358E}" srcOrd="0" destOrd="5" presId="urn:microsoft.com/office/officeart/2005/8/layout/pList2#1"/>
    <dgm:cxn modelId="{C402420B-0290-4099-A9A7-3C8803D40E6E}" srcId="{2F1BE0C2-EEF1-4916-9FD3-C2C5ADEA88ED}" destId="{8986135D-BEF9-4CBC-84D1-640B81F45659}" srcOrd="4" destOrd="0" parTransId="{CB411C03-5417-4927-BA3E-5EB13745DF51}" sibTransId="{5AA4FB4C-D416-4170-A07A-93B212726540}"/>
    <dgm:cxn modelId="{6C709AF5-0FC0-48BA-8DA7-4417A99C5FAA}" type="presOf" srcId="{A4FC0DB4-5A40-43CE-85C4-4B77A8454761}" destId="{C3072830-AFA6-4A78-BE8F-BB6D16E242A3}" srcOrd="0" destOrd="1" presId="urn:microsoft.com/office/officeart/2005/8/layout/pList2#1"/>
    <dgm:cxn modelId="{02E8FE25-267E-4A8D-B939-7F85FFB2A5A2}" srcId="{FEB50000-8C1D-45BC-BFE7-C4A95CA9C375}" destId="{4A2647F0-83C7-43AC-BB69-D9529DB606F8}" srcOrd="7" destOrd="0" parTransId="{60614DD9-BF7F-4885-BAE5-C008F6E30E96}" sibTransId="{187E59F1-8C22-4E86-BD25-4D2CFFE62B7A}"/>
    <dgm:cxn modelId="{3FB9A71D-38DE-461D-8749-906036EF312D}" type="presOf" srcId="{94CD1F0B-3699-461A-8D14-5883B8909DB8}" destId="{7E81190B-397A-4D52-87A1-19888AE240E9}" srcOrd="0" destOrd="0" presId="urn:microsoft.com/office/officeart/2005/8/layout/pList2#1"/>
    <dgm:cxn modelId="{0A9183B1-C265-45B6-B290-099E8B95836C}" type="presOf" srcId="{759EC55F-CF40-40EA-A360-D081522AF693}" destId="{B0BCD4C5-E006-4AD8-8E98-1062601374EB}" srcOrd="0" destOrd="7" presId="urn:microsoft.com/office/officeart/2005/8/layout/pList2#1"/>
    <dgm:cxn modelId="{346F90C2-0EDA-4547-A108-6EFB177DCF3C}" srcId="{2F1BE0C2-EEF1-4916-9FD3-C2C5ADEA88ED}" destId="{939E3271-E600-41A0-A611-5A9017939160}" srcOrd="2" destOrd="0" parTransId="{DA5D2DED-F360-4C6F-9FFD-D3A0BAA42BED}" sibTransId="{22DFCC8A-316F-4BC3-90BF-5755EF1884CD}"/>
    <dgm:cxn modelId="{41914C46-2F8F-411B-9AB3-AD979CD6017B}" type="presOf" srcId="{2117FB59-A36F-4697-B839-D92373E752FB}" destId="{E9964432-F02A-434A-96D5-DE93A9A6358E}" srcOrd="0" destOrd="3" presId="urn:microsoft.com/office/officeart/2005/8/layout/pList2#1"/>
    <dgm:cxn modelId="{C3A02C33-F8B7-4D03-AD86-7A31822625FD}" srcId="{A9A3A44E-1B0E-4357-8D6E-89F59FA4FB6B}" destId="{1C613AED-AFBC-4638-866B-31945C7756A9}" srcOrd="4" destOrd="0" parTransId="{8469FD83-0258-49E1-AC58-715B532339D4}" sibTransId="{B0FD4C4F-1EBD-4E38-9034-D5B2EEBE1AAD}"/>
    <dgm:cxn modelId="{04BB4434-6642-4D71-84BD-8EE41DDF27CF}" srcId="{FEB50000-8C1D-45BC-BFE7-C4A95CA9C375}" destId="{B57B56E3-0562-4838-96D1-BD17D6107467}" srcOrd="5" destOrd="0" parTransId="{EBB4FEC7-7F0C-4E23-9EF1-9D891278D85A}" sibTransId="{C078CE18-D20B-4E93-9AEB-0910C222FC2E}"/>
    <dgm:cxn modelId="{C57C0AAA-CB80-4135-A8BB-DAAD89BB516E}" type="presOf" srcId="{8986135D-BEF9-4CBC-84D1-640B81F45659}" destId="{C3072830-AFA6-4A78-BE8F-BB6D16E242A3}" srcOrd="0" destOrd="5" presId="urn:microsoft.com/office/officeart/2005/8/layout/pList2#1"/>
    <dgm:cxn modelId="{B3EA452A-58E2-485F-9A49-5D5A96FDBF3B}" type="presOf" srcId="{44FFF7EF-2114-4FD7-A251-87DE31F9FA5D}" destId="{E9964432-F02A-434A-96D5-DE93A9A6358E}" srcOrd="0" destOrd="1" presId="urn:microsoft.com/office/officeart/2005/8/layout/pList2#1"/>
    <dgm:cxn modelId="{6895E690-410C-427C-9840-0FD00CEA154E}" srcId="{2F1BE0C2-EEF1-4916-9FD3-C2C5ADEA88ED}" destId="{A4FC0DB4-5A40-43CE-85C4-4B77A8454761}" srcOrd="0" destOrd="0" parTransId="{5CF9A437-D5B7-4F44-804B-9FD552759715}" sibTransId="{372F08CF-0057-47E2-BF32-674CFE41143F}"/>
    <dgm:cxn modelId="{4BB7BC85-F60C-424C-888C-5EE08556FFCE}" srcId="{FEB50000-8C1D-45BC-BFE7-C4A95CA9C375}" destId="{BE3CB45A-EB5A-4187-A4E1-54B19FE17562}" srcOrd="8" destOrd="0" parTransId="{F3D59E2A-D48D-466F-B51C-1671D672A277}" sibTransId="{A210123F-B821-4B6D-B12C-3C173E5181E3}"/>
    <dgm:cxn modelId="{6F1D793F-3D86-4A0D-838D-829A0A8EC3AA}" type="presOf" srcId="{B727C9A3-4D15-4E90-98AD-0404E1B8AD28}" destId="{C3072830-AFA6-4A78-BE8F-BB6D16E242A3}" srcOrd="0" destOrd="4" presId="urn:microsoft.com/office/officeart/2005/8/layout/pList2#1"/>
    <dgm:cxn modelId="{D2B919BD-1A45-429D-A898-4E585C176BF1}" srcId="{2F1BE0C2-EEF1-4916-9FD3-C2C5ADEA88ED}" destId="{72AB12EE-67A4-4176-99FD-BB065A44EF4B}" srcOrd="1" destOrd="0" parTransId="{3EA22091-85A6-4A13-B4C5-17A571258C3F}" sibTransId="{113BD92C-77F6-49DB-9005-D96644DDFE32}"/>
    <dgm:cxn modelId="{72AB03B5-A3ED-497C-B173-5F203913E5BE}" type="presOf" srcId="{72AB12EE-67A4-4176-99FD-BB065A44EF4B}" destId="{C3072830-AFA6-4A78-BE8F-BB6D16E242A3}" srcOrd="0" destOrd="2" presId="urn:microsoft.com/office/officeart/2005/8/layout/pList2#1"/>
    <dgm:cxn modelId="{DEC5A2F1-94B6-46F1-B9A9-BFB86AD8598B}" srcId="{FEB50000-8C1D-45BC-BFE7-C4A95CA9C375}" destId="{BC50C4FD-DE82-4A82-A171-D565A44EA305}" srcOrd="9" destOrd="0" parTransId="{CD8D857F-68A3-4499-AFE1-2F4EA3E1A4A7}" sibTransId="{04D535BB-6C90-4F8D-BFDC-539C582D430C}"/>
    <dgm:cxn modelId="{08DC5AFD-70F1-458D-B022-F249BBFF23D9}" type="presOf" srcId="{D4EF9233-7A9A-4392-9B34-BEAFFF1A3607}" destId="{B0BCD4C5-E006-4AD8-8E98-1062601374EB}" srcOrd="0" destOrd="2" presId="urn:microsoft.com/office/officeart/2005/8/layout/pList2#1"/>
    <dgm:cxn modelId="{C7612FA0-1D35-4590-9B5F-DF8A79CC0A2A}" srcId="{FEB50000-8C1D-45BC-BFE7-C4A95CA9C375}" destId="{759EC55F-CF40-40EA-A360-D081522AF693}" srcOrd="6" destOrd="0" parTransId="{4BA607AE-63CB-4014-A62D-79EFF6AAD625}" sibTransId="{EE900CC3-D8BE-48E9-9EA1-71DAFDFB67A1}"/>
    <dgm:cxn modelId="{46B7AE62-E7E5-43CA-8AC3-DD5DE21EEB20}" srcId="{A9A3A44E-1B0E-4357-8D6E-89F59FA4FB6B}" destId="{1CB3C6E8-FCFB-4F2D-86AD-7781636A64F9}" srcOrd="3" destOrd="0" parTransId="{63BC7C27-8AF8-47BF-AF3A-8F3B479BF37E}" sibTransId="{12778F6C-D944-4B89-90B5-8F585382236C}"/>
    <dgm:cxn modelId="{378C0665-A6A8-41AC-8EAA-58D79ADBE639}" type="presOf" srcId="{1CB3C6E8-FCFB-4F2D-86AD-7781636A64F9}" destId="{E9964432-F02A-434A-96D5-DE93A9A6358E}" srcOrd="0" destOrd="4" presId="urn:microsoft.com/office/officeart/2005/8/layout/pList2#1"/>
    <dgm:cxn modelId="{A614B5CE-210E-436F-96AE-DBAA61F2B67F}" type="presOf" srcId="{A9A3A44E-1B0E-4357-8D6E-89F59FA4FB6B}" destId="{E9964432-F02A-434A-96D5-DE93A9A6358E}" srcOrd="0" destOrd="0" presId="urn:microsoft.com/office/officeart/2005/8/layout/pList2#1"/>
    <dgm:cxn modelId="{8F5BE71D-EAF9-4491-BA7F-D5381A0D392F}" type="presOf" srcId="{BE3CB45A-EB5A-4187-A4E1-54B19FE17562}" destId="{B0BCD4C5-E006-4AD8-8E98-1062601374EB}" srcOrd="0" destOrd="9" presId="urn:microsoft.com/office/officeart/2005/8/layout/pList2#1"/>
    <dgm:cxn modelId="{EC80E882-598E-4BF6-9AB0-15BADC856ABE}" type="presParOf" srcId="{DBED61EA-34A7-4F5C-9FB1-DEF056D84F66}" destId="{368912C0-850E-4C5C-80E3-8F6598437EFC}" srcOrd="0" destOrd="0" presId="urn:microsoft.com/office/officeart/2005/8/layout/pList2#1"/>
    <dgm:cxn modelId="{E8CAA0B3-80D7-482B-8F31-6EDE05A773FD}" type="presParOf" srcId="{DBED61EA-34A7-4F5C-9FB1-DEF056D84F66}" destId="{EBBD82FF-4F30-4C39-B31C-51D8A78030D9}" srcOrd="1" destOrd="0" presId="urn:microsoft.com/office/officeart/2005/8/layout/pList2#1"/>
    <dgm:cxn modelId="{6DD05D50-3FAE-4096-AA9B-A5D737860377}" type="presParOf" srcId="{EBBD82FF-4F30-4C39-B31C-51D8A78030D9}" destId="{0143E23B-7C66-42E6-A7B7-07FAD59B06B4}" srcOrd="0" destOrd="0" presId="urn:microsoft.com/office/officeart/2005/8/layout/pList2#1"/>
    <dgm:cxn modelId="{952D34BF-C317-4C87-9C94-B6406720C0D5}" type="presParOf" srcId="{0143E23B-7C66-42E6-A7B7-07FAD59B06B4}" destId="{B0BCD4C5-E006-4AD8-8E98-1062601374EB}" srcOrd="0" destOrd="0" presId="urn:microsoft.com/office/officeart/2005/8/layout/pList2#1"/>
    <dgm:cxn modelId="{8536A63C-7CCF-4836-8F50-A292E8AA5A08}" type="presParOf" srcId="{0143E23B-7C66-42E6-A7B7-07FAD59B06B4}" destId="{982CA05E-9586-4112-8443-74C26B250821}" srcOrd="1" destOrd="0" presId="urn:microsoft.com/office/officeart/2005/8/layout/pList2#1"/>
    <dgm:cxn modelId="{40A2556D-EDB6-461C-9043-5226935CB813}" type="presParOf" srcId="{0143E23B-7C66-42E6-A7B7-07FAD59B06B4}" destId="{62E9D63C-E3A2-42D0-A109-968165B96B59}" srcOrd="2" destOrd="0" presId="urn:microsoft.com/office/officeart/2005/8/layout/pList2#1"/>
    <dgm:cxn modelId="{3B82E764-4BA0-4D8E-9B0A-BD6F4087C7B9}" type="presParOf" srcId="{EBBD82FF-4F30-4C39-B31C-51D8A78030D9}" destId="{42F7DF31-230B-48BB-85B7-BEFF6E4E1B90}" srcOrd="1" destOrd="0" presId="urn:microsoft.com/office/officeart/2005/8/layout/pList2#1"/>
    <dgm:cxn modelId="{874860E0-B6D0-4B34-803C-F9DCCA0DACBA}" type="presParOf" srcId="{EBBD82FF-4F30-4C39-B31C-51D8A78030D9}" destId="{F6F0211A-1857-45B0-A6EF-18788B848D3B}" srcOrd="2" destOrd="0" presId="urn:microsoft.com/office/officeart/2005/8/layout/pList2#1"/>
    <dgm:cxn modelId="{42CBEF37-6887-4257-8696-D6FD040F9872}" type="presParOf" srcId="{F6F0211A-1857-45B0-A6EF-18788B848D3B}" destId="{C3072830-AFA6-4A78-BE8F-BB6D16E242A3}" srcOrd="0" destOrd="0" presId="urn:microsoft.com/office/officeart/2005/8/layout/pList2#1"/>
    <dgm:cxn modelId="{AA1E740E-70F4-4DF0-851C-0F9F004811E0}" type="presParOf" srcId="{F6F0211A-1857-45B0-A6EF-18788B848D3B}" destId="{70EE7DD8-B27F-4E13-94FB-5D05AA9C60A3}" srcOrd="1" destOrd="0" presId="urn:microsoft.com/office/officeart/2005/8/layout/pList2#1"/>
    <dgm:cxn modelId="{AB35DD2E-EE9B-47DD-AAA7-ED08C000CE27}" type="presParOf" srcId="{F6F0211A-1857-45B0-A6EF-18788B848D3B}" destId="{1FF99AF2-209D-461A-8C5C-3C369442301B}" srcOrd="2" destOrd="0" presId="urn:microsoft.com/office/officeart/2005/8/layout/pList2#1"/>
    <dgm:cxn modelId="{32FDEFF0-AC83-46A9-83AC-F714D36D6061}" type="presParOf" srcId="{EBBD82FF-4F30-4C39-B31C-51D8A78030D9}" destId="{7E81190B-397A-4D52-87A1-19888AE240E9}" srcOrd="3" destOrd="0" presId="urn:microsoft.com/office/officeart/2005/8/layout/pList2#1"/>
    <dgm:cxn modelId="{78D015D3-B121-4724-884B-CC6CCF3135CB}" type="presParOf" srcId="{EBBD82FF-4F30-4C39-B31C-51D8A78030D9}" destId="{A3590BD3-AA92-4178-AD44-DBC664B88604}" srcOrd="4" destOrd="0" presId="urn:microsoft.com/office/officeart/2005/8/layout/pList2#1"/>
    <dgm:cxn modelId="{C81E966A-3A3F-4694-8A61-02A6D97AC3D6}" type="presParOf" srcId="{A3590BD3-AA92-4178-AD44-DBC664B88604}" destId="{E9964432-F02A-434A-96D5-DE93A9A6358E}" srcOrd="0" destOrd="0" presId="urn:microsoft.com/office/officeart/2005/8/layout/pList2#1"/>
    <dgm:cxn modelId="{D11230A9-A27D-4F75-899B-6BAE0624C2F4}" type="presParOf" srcId="{A3590BD3-AA92-4178-AD44-DBC664B88604}" destId="{9138764F-C12A-4665-B5F2-A76F4ED4FE27}" srcOrd="1" destOrd="0" presId="urn:microsoft.com/office/officeart/2005/8/layout/pList2#1"/>
    <dgm:cxn modelId="{33306D76-D0DA-4A2C-8D4A-03EC2BB21752}" type="presParOf" srcId="{A3590BD3-AA92-4178-AD44-DBC664B88604}" destId="{390BB973-8AC4-40E6-B9C7-F6239036A90B}"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D7148F-AC5C-45DD-BB5B-3CC7BC3AB65F}" type="doc">
      <dgm:prSet loTypeId="urn:microsoft.com/office/officeart/2005/8/layout/pList2#2" loCatId="list" qsTypeId="urn:microsoft.com/office/officeart/2005/8/quickstyle/simple1" qsCatId="simple" csTypeId="urn:microsoft.com/office/officeart/2005/8/colors/accent1_2" csCatId="accent1" phldr="1"/>
      <dgm:spPr/>
      <dgm:t>
        <a:bodyPr/>
        <a:lstStyle/>
        <a:p>
          <a:endParaRPr lang="tr-TR"/>
        </a:p>
      </dgm:t>
    </dgm:pt>
    <dgm:pt modelId="{77A7E208-8815-4011-A58C-1CC3944E212D}">
      <dgm:prSet custT="1"/>
      <dgm:spPr/>
      <dgm:t>
        <a:bodyPr/>
        <a:lstStyle/>
        <a:p>
          <a:pPr rtl="0"/>
          <a:r>
            <a:rPr lang="tr-TR" sz="1800" b="0" dirty="0" smtClean="0"/>
            <a:t>Ateş Çeşitleri </a:t>
          </a:r>
          <a:endParaRPr lang="tr-TR" sz="1800" dirty="0"/>
        </a:p>
      </dgm:t>
    </dgm:pt>
    <dgm:pt modelId="{DE2A315E-72EC-4CBA-978B-BE52CF6E11EB}" type="parTrans" cxnId="{D864CB59-0BCE-41BB-889C-DF1DECF4D10C}">
      <dgm:prSet/>
      <dgm:spPr/>
      <dgm:t>
        <a:bodyPr/>
        <a:lstStyle/>
        <a:p>
          <a:endParaRPr lang="tr-TR" sz="1600"/>
        </a:p>
      </dgm:t>
    </dgm:pt>
    <dgm:pt modelId="{8185CAA5-8344-40FC-92A8-4DE55DC75BE4}" type="sibTrans" cxnId="{D864CB59-0BCE-41BB-889C-DF1DECF4D10C}">
      <dgm:prSet/>
      <dgm:spPr/>
      <dgm:t>
        <a:bodyPr/>
        <a:lstStyle/>
        <a:p>
          <a:endParaRPr lang="tr-TR" sz="1600"/>
        </a:p>
      </dgm:t>
    </dgm:pt>
    <dgm:pt modelId="{33FD30D5-D470-46E1-B7DC-688BC4E8A6A8}" type="pres">
      <dgm:prSet presAssocID="{DAD7148F-AC5C-45DD-BB5B-3CC7BC3AB65F}" presName="Name0" presStyleCnt="0">
        <dgm:presLayoutVars>
          <dgm:dir/>
          <dgm:resizeHandles val="exact"/>
        </dgm:presLayoutVars>
      </dgm:prSet>
      <dgm:spPr/>
      <dgm:t>
        <a:bodyPr/>
        <a:lstStyle/>
        <a:p>
          <a:endParaRPr lang="tr-TR"/>
        </a:p>
      </dgm:t>
    </dgm:pt>
    <dgm:pt modelId="{6375CEAA-0D36-4B11-A40B-5D644021CCE4}" type="pres">
      <dgm:prSet presAssocID="{DAD7148F-AC5C-45DD-BB5B-3CC7BC3AB65F}" presName="bkgdShp" presStyleLbl="alignAccFollowNode1" presStyleIdx="0" presStyleCnt="1"/>
      <dgm:spPr/>
    </dgm:pt>
    <dgm:pt modelId="{FB773539-7F5D-44CC-B9FA-505A471FA648}" type="pres">
      <dgm:prSet presAssocID="{DAD7148F-AC5C-45DD-BB5B-3CC7BC3AB65F}" presName="linComp" presStyleCnt="0"/>
      <dgm:spPr/>
    </dgm:pt>
    <dgm:pt modelId="{C322660D-3B2F-4234-98D4-2D8ABB6FEF28}" type="pres">
      <dgm:prSet presAssocID="{77A7E208-8815-4011-A58C-1CC3944E212D}" presName="compNode" presStyleCnt="0"/>
      <dgm:spPr/>
    </dgm:pt>
    <dgm:pt modelId="{126DD244-3A8C-4992-9C4E-ED85DE4781E7}" type="pres">
      <dgm:prSet presAssocID="{77A7E208-8815-4011-A58C-1CC3944E212D}" presName="node" presStyleLbl="node1" presStyleIdx="0" presStyleCnt="1">
        <dgm:presLayoutVars>
          <dgm:bulletEnabled val="1"/>
        </dgm:presLayoutVars>
      </dgm:prSet>
      <dgm:spPr/>
      <dgm:t>
        <a:bodyPr/>
        <a:lstStyle/>
        <a:p>
          <a:endParaRPr lang="tr-TR"/>
        </a:p>
      </dgm:t>
    </dgm:pt>
    <dgm:pt modelId="{44EB4303-DF5B-4B8B-82C0-736020293E15}" type="pres">
      <dgm:prSet presAssocID="{77A7E208-8815-4011-A58C-1CC3944E212D}" presName="invisiNode" presStyleLbl="node1" presStyleIdx="0" presStyleCnt="1"/>
      <dgm:spPr/>
    </dgm:pt>
    <dgm:pt modelId="{81262502-7B32-459F-B3BD-3B4E9BBC2065}" type="pres">
      <dgm:prSet presAssocID="{77A7E208-8815-4011-A58C-1CC3944E212D}" presName="imagNode" presStyleLbl="fgImgPlace1" presStyleIdx="0" presStyleCnt="1"/>
      <dgm:spPr/>
    </dgm:pt>
  </dgm:ptLst>
  <dgm:cxnLst>
    <dgm:cxn modelId="{D864CB59-0BCE-41BB-889C-DF1DECF4D10C}" srcId="{DAD7148F-AC5C-45DD-BB5B-3CC7BC3AB65F}" destId="{77A7E208-8815-4011-A58C-1CC3944E212D}" srcOrd="0" destOrd="0" parTransId="{DE2A315E-72EC-4CBA-978B-BE52CF6E11EB}" sibTransId="{8185CAA5-8344-40FC-92A8-4DE55DC75BE4}"/>
    <dgm:cxn modelId="{E91D7BEC-4BB9-4135-AF04-0DB9E84C66C2}" type="presOf" srcId="{DAD7148F-AC5C-45DD-BB5B-3CC7BC3AB65F}" destId="{33FD30D5-D470-46E1-B7DC-688BC4E8A6A8}" srcOrd="0" destOrd="0" presId="urn:microsoft.com/office/officeart/2005/8/layout/pList2#2"/>
    <dgm:cxn modelId="{8D26D6DC-744B-4B6D-9EFC-F29C60FF7910}" type="presOf" srcId="{77A7E208-8815-4011-A58C-1CC3944E212D}" destId="{126DD244-3A8C-4992-9C4E-ED85DE4781E7}" srcOrd="0" destOrd="0" presId="urn:microsoft.com/office/officeart/2005/8/layout/pList2#2"/>
    <dgm:cxn modelId="{FFDE7DE9-20A4-4777-9E12-533FBF88652D}" type="presParOf" srcId="{33FD30D5-D470-46E1-B7DC-688BC4E8A6A8}" destId="{6375CEAA-0D36-4B11-A40B-5D644021CCE4}" srcOrd="0" destOrd="0" presId="urn:microsoft.com/office/officeart/2005/8/layout/pList2#2"/>
    <dgm:cxn modelId="{C0FE3F54-227E-4E20-B363-3890B987570C}" type="presParOf" srcId="{33FD30D5-D470-46E1-B7DC-688BC4E8A6A8}" destId="{FB773539-7F5D-44CC-B9FA-505A471FA648}" srcOrd="1" destOrd="0" presId="urn:microsoft.com/office/officeart/2005/8/layout/pList2#2"/>
    <dgm:cxn modelId="{0D4D76D9-F43D-4032-870D-343370655990}" type="presParOf" srcId="{FB773539-7F5D-44CC-B9FA-505A471FA648}" destId="{C322660D-3B2F-4234-98D4-2D8ABB6FEF28}" srcOrd="0" destOrd="0" presId="urn:microsoft.com/office/officeart/2005/8/layout/pList2#2"/>
    <dgm:cxn modelId="{F2EAAC2A-6B06-4699-87E6-E3A6B5771B9E}" type="presParOf" srcId="{C322660D-3B2F-4234-98D4-2D8ABB6FEF28}" destId="{126DD244-3A8C-4992-9C4E-ED85DE4781E7}" srcOrd="0" destOrd="0" presId="urn:microsoft.com/office/officeart/2005/8/layout/pList2#2"/>
    <dgm:cxn modelId="{D7C8616E-91F2-400E-9172-A4BEAC68A373}" type="presParOf" srcId="{C322660D-3B2F-4234-98D4-2D8ABB6FEF28}" destId="{44EB4303-DF5B-4B8B-82C0-736020293E15}" srcOrd="1" destOrd="0" presId="urn:microsoft.com/office/officeart/2005/8/layout/pList2#2"/>
    <dgm:cxn modelId="{1EE9EA11-4761-4F0D-AE71-16FC89687E45}" type="presParOf" srcId="{C322660D-3B2F-4234-98D4-2D8ABB6FEF28}" destId="{81262502-7B32-459F-B3BD-3B4E9BBC2065}"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C4FA02-9EE7-46E6-8EA1-4CE958B678FA}"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tr-TR"/>
        </a:p>
      </dgm:t>
    </dgm:pt>
    <dgm:pt modelId="{BE0D34E3-9786-4F65-8CED-26F9686A4AB6}">
      <dgm:prSet/>
      <dgm:spPr/>
      <dgm:t>
        <a:bodyPr/>
        <a:lstStyle/>
        <a:p>
          <a:pPr rtl="0"/>
          <a:r>
            <a:rPr lang="tr-TR" b="1" dirty="0" err="1" smtClean="0"/>
            <a:t>İntermitant</a:t>
          </a:r>
          <a:r>
            <a:rPr lang="tr-TR" b="1" dirty="0" smtClean="0"/>
            <a:t> (aralıklı) ateş:</a:t>
          </a:r>
          <a:r>
            <a:rPr lang="tr-TR" dirty="0" smtClean="0"/>
            <a:t> Bir iki günde bir birden yükselir, arada 1-3 gün ateş normaldir. Günlük oynamalar sırasında ısı normale de iner (</a:t>
          </a:r>
          <a:r>
            <a:rPr lang="tr-TR" dirty="0" err="1" smtClean="0"/>
            <a:t>abse,tbc</a:t>
          </a:r>
          <a:r>
            <a:rPr lang="tr-TR" dirty="0" smtClean="0"/>
            <a:t>)</a:t>
          </a:r>
          <a:endParaRPr lang="tr-TR" dirty="0"/>
        </a:p>
      </dgm:t>
    </dgm:pt>
    <dgm:pt modelId="{C4FCC9AB-AC75-4550-9F1C-D0C2B20EC0AB}" type="parTrans" cxnId="{75E32119-3101-48FB-99C4-1C1490C0EE92}">
      <dgm:prSet/>
      <dgm:spPr/>
      <dgm:t>
        <a:bodyPr/>
        <a:lstStyle/>
        <a:p>
          <a:endParaRPr lang="tr-TR"/>
        </a:p>
      </dgm:t>
    </dgm:pt>
    <dgm:pt modelId="{0F261EFC-A0BD-47C2-BF25-58259EFA4A4B}" type="sibTrans" cxnId="{75E32119-3101-48FB-99C4-1C1490C0EE92}">
      <dgm:prSet/>
      <dgm:spPr/>
      <dgm:t>
        <a:bodyPr/>
        <a:lstStyle/>
        <a:p>
          <a:endParaRPr lang="tr-TR"/>
        </a:p>
      </dgm:t>
    </dgm:pt>
    <dgm:pt modelId="{1D1C93DE-AB55-4968-89C6-FDE9706B571F}">
      <dgm:prSet/>
      <dgm:spPr/>
      <dgm:t>
        <a:bodyPr/>
        <a:lstStyle/>
        <a:p>
          <a:pPr rtl="0"/>
          <a:r>
            <a:rPr lang="tr-TR" b="1" smtClean="0"/>
            <a:t>Remitant (bacaklı) ateş:</a:t>
          </a:r>
          <a:r>
            <a:rPr lang="tr-TR" smtClean="0"/>
            <a:t> Sabah – akşam ısı farkı 1 C’den fazladır. Sabah ateşi hiçbir zaman normal düzeylere inmez (sepsis, viral üsye, tbc)</a:t>
          </a:r>
          <a:endParaRPr lang="tr-TR"/>
        </a:p>
      </dgm:t>
    </dgm:pt>
    <dgm:pt modelId="{177419B6-D1F0-461B-9DE8-C15DF885FED1}" type="parTrans" cxnId="{BFE371C0-0F02-4721-BF81-88158A53023E}">
      <dgm:prSet/>
      <dgm:spPr/>
      <dgm:t>
        <a:bodyPr/>
        <a:lstStyle/>
        <a:p>
          <a:endParaRPr lang="tr-TR"/>
        </a:p>
      </dgm:t>
    </dgm:pt>
    <dgm:pt modelId="{6A3B031F-07F1-4C47-8B67-3666B7AFA02E}" type="sibTrans" cxnId="{BFE371C0-0F02-4721-BF81-88158A53023E}">
      <dgm:prSet/>
      <dgm:spPr/>
      <dgm:t>
        <a:bodyPr/>
        <a:lstStyle/>
        <a:p>
          <a:endParaRPr lang="tr-TR"/>
        </a:p>
      </dgm:t>
    </dgm:pt>
    <dgm:pt modelId="{7883B78D-4675-484C-B74B-105C7F6CF43B}">
      <dgm:prSet/>
      <dgm:spPr/>
      <dgm:t>
        <a:bodyPr/>
        <a:lstStyle/>
        <a:p>
          <a:pPr rtl="0"/>
          <a:r>
            <a:rPr lang="tr-TR" b="1" smtClean="0"/>
            <a:t>Relapsing (tekrarlayıcı) ateş:</a:t>
          </a:r>
          <a:r>
            <a:rPr lang="tr-TR" smtClean="0"/>
            <a:t>Birkaç gün (3-4 gün) yükselir, sonra ara verir (1 hafta) ve tekrar yükselir (sıtma)</a:t>
          </a:r>
          <a:endParaRPr lang="tr-TR"/>
        </a:p>
      </dgm:t>
    </dgm:pt>
    <dgm:pt modelId="{4F2FB339-F811-43EA-BDA9-F798DAF6123B}" type="parTrans" cxnId="{0ADA7CBF-6472-41F9-8586-B92F84B5F8C7}">
      <dgm:prSet/>
      <dgm:spPr/>
      <dgm:t>
        <a:bodyPr/>
        <a:lstStyle/>
        <a:p>
          <a:endParaRPr lang="tr-TR"/>
        </a:p>
      </dgm:t>
    </dgm:pt>
    <dgm:pt modelId="{DF65CF1F-A7B8-46D2-8B5E-C0432EAC1B27}" type="sibTrans" cxnId="{0ADA7CBF-6472-41F9-8586-B92F84B5F8C7}">
      <dgm:prSet/>
      <dgm:spPr/>
      <dgm:t>
        <a:bodyPr/>
        <a:lstStyle/>
        <a:p>
          <a:endParaRPr lang="tr-TR"/>
        </a:p>
      </dgm:t>
    </dgm:pt>
    <dgm:pt modelId="{7E2B9D51-5E5E-4998-A18A-9F24441A5411}">
      <dgm:prSet/>
      <dgm:spPr/>
      <dgm:t>
        <a:bodyPr/>
        <a:lstStyle/>
        <a:p>
          <a:pPr rtl="0"/>
          <a:r>
            <a:rPr lang="tr-TR" b="1" smtClean="0"/>
            <a:t>Kontinü ( devamlı) ateş:</a:t>
          </a:r>
          <a:r>
            <a:rPr lang="tr-TR" smtClean="0"/>
            <a:t> günlük oynamalar 0.3 C’den azdır (tifo,tularemi, pnömoni)</a:t>
          </a:r>
          <a:endParaRPr lang="tr-TR"/>
        </a:p>
      </dgm:t>
    </dgm:pt>
    <dgm:pt modelId="{9C93C300-24E9-473D-A3AB-F79BAE18A2E7}" type="parTrans" cxnId="{8007E395-19B9-40E4-8993-BCE32CE2A085}">
      <dgm:prSet/>
      <dgm:spPr/>
      <dgm:t>
        <a:bodyPr/>
        <a:lstStyle/>
        <a:p>
          <a:endParaRPr lang="tr-TR"/>
        </a:p>
      </dgm:t>
    </dgm:pt>
    <dgm:pt modelId="{EBB88D6F-1176-4B33-BF55-FF876C1D3820}" type="sibTrans" cxnId="{8007E395-19B9-40E4-8993-BCE32CE2A085}">
      <dgm:prSet/>
      <dgm:spPr/>
      <dgm:t>
        <a:bodyPr/>
        <a:lstStyle/>
        <a:p>
          <a:endParaRPr lang="tr-TR"/>
        </a:p>
      </dgm:t>
    </dgm:pt>
    <dgm:pt modelId="{F38EBE8C-FA0C-4F04-BBB3-15963B77EE16}">
      <dgm:prSet/>
      <dgm:spPr/>
      <dgm:t>
        <a:bodyPr/>
        <a:lstStyle/>
        <a:p>
          <a:pPr rtl="0"/>
          <a:r>
            <a:rPr lang="tr-TR" b="1" smtClean="0"/>
            <a:t>Ondülan (dalgalı) ateş:</a:t>
          </a:r>
          <a:r>
            <a:rPr lang="tr-TR" smtClean="0"/>
            <a:t> Yavaş yükselir bir kaç gün  (7-14 gün) yüksek kaldıktan sonra yavaş yavaş düşer. Bir kaç gün (5-7gün) düşek kaldıktan sonra yavaş yavaş yükselir. Bu dalgalanma haftalarca sürebilir (Brusella, Hodgkin )</a:t>
          </a:r>
          <a:endParaRPr lang="tr-TR"/>
        </a:p>
      </dgm:t>
    </dgm:pt>
    <dgm:pt modelId="{9030930D-1926-4E24-848A-71F90D7A3B29}" type="parTrans" cxnId="{69EADF8E-E6B8-43FF-9BC6-3A8FFB8A0C07}">
      <dgm:prSet/>
      <dgm:spPr/>
      <dgm:t>
        <a:bodyPr/>
        <a:lstStyle/>
        <a:p>
          <a:endParaRPr lang="tr-TR"/>
        </a:p>
      </dgm:t>
    </dgm:pt>
    <dgm:pt modelId="{23004DE1-B4A3-4983-A2EC-1BEB38846405}" type="sibTrans" cxnId="{69EADF8E-E6B8-43FF-9BC6-3A8FFB8A0C07}">
      <dgm:prSet/>
      <dgm:spPr/>
      <dgm:t>
        <a:bodyPr/>
        <a:lstStyle/>
        <a:p>
          <a:endParaRPr lang="tr-TR"/>
        </a:p>
      </dgm:t>
    </dgm:pt>
    <dgm:pt modelId="{6EB895E0-9F17-45C6-A31A-817D4D083B80}" type="pres">
      <dgm:prSet presAssocID="{8EC4FA02-9EE7-46E6-8EA1-4CE958B678FA}" presName="Name0" presStyleCnt="0">
        <dgm:presLayoutVars>
          <dgm:dir/>
          <dgm:resizeHandles val="exact"/>
        </dgm:presLayoutVars>
      </dgm:prSet>
      <dgm:spPr/>
      <dgm:t>
        <a:bodyPr/>
        <a:lstStyle/>
        <a:p>
          <a:endParaRPr lang="tr-TR"/>
        </a:p>
      </dgm:t>
    </dgm:pt>
    <dgm:pt modelId="{1E503446-E177-4AD6-BF19-C9F54FFE0E02}" type="pres">
      <dgm:prSet presAssocID="{BE0D34E3-9786-4F65-8CED-26F9686A4AB6}" presName="composite" presStyleCnt="0"/>
      <dgm:spPr/>
    </dgm:pt>
    <dgm:pt modelId="{3A4E7E79-7E37-45DB-85A0-DF537CEF59A1}" type="pres">
      <dgm:prSet presAssocID="{BE0D34E3-9786-4F65-8CED-26F9686A4AB6}" presName="rect1" presStyleLbl="trAlignAcc1" presStyleIdx="0" presStyleCnt="5">
        <dgm:presLayoutVars>
          <dgm:bulletEnabled val="1"/>
        </dgm:presLayoutVars>
      </dgm:prSet>
      <dgm:spPr/>
      <dgm:t>
        <a:bodyPr/>
        <a:lstStyle/>
        <a:p>
          <a:endParaRPr lang="tr-TR"/>
        </a:p>
      </dgm:t>
    </dgm:pt>
    <dgm:pt modelId="{56A4D3A6-BD08-4A0E-9423-B08F1D75A576}" type="pres">
      <dgm:prSet presAssocID="{BE0D34E3-9786-4F65-8CED-26F9686A4AB6}" presName="rect2" presStyleLbl="fgImgPlace1" presStyleIdx="0" presStyleCnt="5"/>
      <dgm:spPr/>
    </dgm:pt>
    <dgm:pt modelId="{6C2E01D0-F468-4D3F-9791-DC250D7F2D73}" type="pres">
      <dgm:prSet presAssocID="{0F261EFC-A0BD-47C2-BF25-58259EFA4A4B}" presName="sibTrans" presStyleCnt="0"/>
      <dgm:spPr/>
    </dgm:pt>
    <dgm:pt modelId="{7DBF4765-A623-4DDC-B9F6-3AF9AC266461}" type="pres">
      <dgm:prSet presAssocID="{1D1C93DE-AB55-4968-89C6-FDE9706B571F}" presName="composite" presStyleCnt="0"/>
      <dgm:spPr/>
    </dgm:pt>
    <dgm:pt modelId="{0D4D9939-7D93-4DEC-82EE-5B1EB91F92C6}" type="pres">
      <dgm:prSet presAssocID="{1D1C93DE-AB55-4968-89C6-FDE9706B571F}" presName="rect1" presStyleLbl="trAlignAcc1" presStyleIdx="1" presStyleCnt="5">
        <dgm:presLayoutVars>
          <dgm:bulletEnabled val="1"/>
        </dgm:presLayoutVars>
      </dgm:prSet>
      <dgm:spPr/>
      <dgm:t>
        <a:bodyPr/>
        <a:lstStyle/>
        <a:p>
          <a:endParaRPr lang="tr-TR"/>
        </a:p>
      </dgm:t>
    </dgm:pt>
    <dgm:pt modelId="{41676EFF-5363-40AA-8FEA-04C20DDDA1C6}" type="pres">
      <dgm:prSet presAssocID="{1D1C93DE-AB55-4968-89C6-FDE9706B571F}" presName="rect2" presStyleLbl="fgImgPlace1" presStyleIdx="1" presStyleCnt="5"/>
      <dgm:spPr/>
    </dgm:pt>
    <dgm:pt modelId="{1C7A891B-1F44-489D-A890-986422129382}" type="pres">
      <dgm:prSet presAssocID="{6A3B031F-07F1-4C47-8B67-3666B7AFA02E}" presName="sibTrans" presStyleCnt="0"/>
      <dgm:spPr/>
    </dgm:pt>
    <dgm:pt modelId="{C8F56991-E06A-4467-9172-045D5F2D7BE3}" type="pres">
      <dgm:prSet presAssocID="{7883B78D-4675-484C-B74B-105C7F6CF43B}" presName="composite" presStyleCnt="0"/>
      <dgm:spPr/>
    </dgm:pt>
    <dgm:pt modelId="{256B9B63-B02C-4C5B-96B0-BA19559E5CA4}" type="pres">
      <dgm:prSet presAssocID="{7883B78D-4675-484C-B74B-105C7F6CF43B}" presName="rect1" presStyleLbl="trAlignAcc1" presStyleIdx="2" presStyleCnt="5">
        <dgm:presLayoutVars>
          <dgm:bulletEnabled val="1"/>
        </dgm:presLayoutVars>
      </dgm:prSet>
      <dgm:spPr/>
      <dgm:t>
        <a:bodyPr/>
        <a:lstStyle/>
        <a:p>
          <a:endParaRPr lang="tr-TR"/>
        </a:p>
      </dgm:t>
    </dgm:pt>
    <dgm:pt modelId="{6AA1AB54-096D-45B1-AF0F-50B2BFB93855}" type="pres">
      <dgm:prSet presAssocID="{7883B78D-4675-484C-B74B-105C7F6CF43B}" presName="rect2" presStyleLbl="fgImgPlace1" presStyleIdx="2" presStyleCnt="5"/>
      <dgm:spPr/>
    </dgm:pt>
    <dgm:pt modelId="{CF3EB5ED-624D-45E7-85E4-5F724F41D57B}" type="pres">
      <dgm:prSet presAssocID="{DF65CF1F-A7B8-46D2-8B5E-C0432EAC1B27}" presName="sibTrans" presStyleCnt="0"/>
      <dgm:spPr/>
    </dgm:pt>
    <dgm:pt modelId="{83092E08-BBDD-4DB9-B5C6-9BD28EAF98F0}" type="pres">
      <dgm:prSet presAssocID="{7E2B9D51-5E5E-4998-A18A-9F24441A5411}" presName="composite" presStyleCnt="0"/>
      <dgm:spPr/>
    </dgm:pt>
    <dgm:pt modelId="{1954F029-C8AC-471A-8F8B-2FB096F65D11}" type="pres">
      <dgm:prSet presAssocID="{7E2B9D51-5E5E-4998-A18A-9F24441A5411}" presName="rect1" presStyleLbl="trAlignAcc1" presStyleIdx="3" presStyleCnt="5">
        <dgm:presLayoutVars>
          <dgm:bulletEnabled val="1"/>
        </dgm:presLayoutVars>
      </dgm:prSet>
      <dgm:spPr/>
      <dgm:t>
        <a:bodyPr/>
        <a:lstStyle/>
        <a:p>
          <a:endParaRPr lang="tr-TR"/>
        </a:p>
      </dgm:t>
    </dgm:pt>
    <dgm:pt modelId="{54883CF6-4BD2-4345-87A2-AD7D6E1DDFC2}" type="pres">
      <dgm:prSet presAssocID="{7E2B9D51-5E5E-4998-A18A-9F24441A5411}" presName="rect2" presStyleLbl="fgImgPlace1" presStyleIdx="3" presStyleCnt="5"/>
      <dgm:spPr/>
    </dgm:pt>
    <dgm:pt modelId="{113E024B-04A1-4D7B-8E74-7BFF81E2D612}" type="pres">
      <dgm:prSet presAssocID="{EBB88D6F-1176-4B33-BF55-FF876C1D3820}" presName="sibTrans" presStyleCnt="0"/>
      <dgm:spPr/>
    </dgm:pt>
    <dgm:pt modelId="{7BC5C38C-F4FE-494C-86E4-0578D2CBFE52}" type="pres">
      <dgm:prSet presAssocID="{F38EBE8C-FA0C-4F04-BBB3-15963B77EE16}" presName="composite" presStyleCnt="0"/>
      <dgm:spPr/>
    </dgm:pt>
    <dgm:pt modelId="{008BC7DB-089F-42BC-9FDD-1F884838F866}" type="pres">
      <dgm:prSet presAssocID="{F38EBE8C-FA0C-4F04-BBB3-15963B77EE16}" presName="rect1" presStyleLbl="trAlignAcc1" presStyleIdx="4" presStyleCnt="5">
        <dgm:presLayoutVars>
          <dgm:bulletEnabled val="1"/>
        </dgm:presLayoutVars>
      </dgm:prSet>
      <dgm:spPr/>
      <dgm:t>
        <a:bodyPr/>
        <a:lstStyle/>
        <a:p>
          <a:endParaRPr lang="tr-TR"/>
        </a:p>
      </dgm:t>
    </dgm:pt>
    <dgm:pt modelId="{247AF2C6-696B-4344-923A-A29DF3EC3EBB}" type="pres">
      <dgm:prSet presAssocID="{F38EBE8C-FA0C-4F04-BBB3-15963B77EE16}" presName="rect2" presStyleLbl="fgImgPlace1" presStyleIdx="4" presStyleCnt="5"/>
      <dgm:spPr/>
    </dgm:pt>
  </dgm:ptLst>
  <dgm:cxnLst>
    <dgm:cxn modelId="{5BF36787-28F2-4CB1-A31F-602A69A4F18C}" type="presOf" srcId="{7E2B9D51-5E5E-4998-A18A-9F24441A5411}" destId="{1954F029-C8AC-471A-8F8B-2FB096F65D11}" srcOrd="0" destOrd="0" presId="urn:microsoft.com/office/officeart/2008/layout/PictureStrips"/>
    <dgm:cxn modelId="{0ADA7CBF-6472-41F9-8586-B92F84B5F8C7}" srcId="{8EC4FA02-9EE7-46E6-8EA1-4CE958B678FA}" destId="{7883B78D-4675-484C-B74B-105C7F6CF43B}" srcOrd="2" destOrd="0" parTransId="{4F2FB339-F811-43EA-BDA9-F798DAF6123B}" sibTransId="{DF65CF1F-A7B8-46D2-8B5E-C0432EAC1B27}"/>
    <dgm:cxn modelId="{69EADF8E-E6B8-43FF-9BC6-3A8FFB8A0C07}" srcId="{8EC4FA02-9EE7-46E6-8EA1-4CE958B678FA}" destId="{F38EBE8C-FA0C-4F04-BBB3-15963B77EE16}" srcOrd="4" destOrd="0" parTransId="{9030930D-1926-4E24-848A-71F90D7A3B29}" sibTransId="{23004DE1-B4A3-4983-A2EC-1BEB38846405}"/>
    <dgm:cxn modelId="{905F507B-9A7C-4F83-A9EF-9C26AAF29662}" type="presOf" srcId="{F38EBE8C-FA0C-4F04-BBB3-15963B77EE16}" destId="{008BC7DB-089F-42BC-9FDD-1F884838F866}" srcOrd="0" destOrd="0" presId="urn:microsoft.com/office/officeart/2008/layout/PictureStrips"/>
    <dgm:cxn modelId="{75875740-F901-4CDE-A710-2240F18CBBB6}" type="presOf" srcId="{8EC4FA02-9EE7-46E6-8EA1-4CE958B678FA}" destId="{6EB895E0-9F17-45C6-A31A-817D4D083B80}" srcOrd="0" destOrd="0" presId="urn:microsoft.com/office/officeart/2008/layout/PictureStrips"/>
    <dgm:cxn modelId="{4E82A4E8-0C06-43A9-9BFA-A57E42DAE1C3}" type="presOf" srcId="{7883B78D-4675-484C-B74B-105C7F6CF43B}" destId="{256B9B63-B02C-4C5B-96B0-BA19559E5CA4}" srcOrd="0" destOrd="0" presId="urn:microsoft.com/office/officeart/2008/layout/PictureStrips"/>
    <dgm:cxn modelId="{75E32119-3101-48FB-99C4-1C1490C0EE92}" srcId="{8EC4FA02-9EE7-46E6-8EA1-4CE958B678FA}" destId="{BE0D34E3-9786-4F65-8CED-26F9686A4AB6}" srcOrd="0" destOrd="0" parTransId="{C4FCC9AB-AC75-4550-9F1C-D0C2B20EC0AB}" sibTransId="{0F261EFC-A0BD-47C2-BF25-58259EFA4A4B}"/>
    <dgm:cxn modelId="{DC6AA73C-2BC2-4C35-A79E-94E6238CDD02}" type="presOf" srcId="{BE0D34E3-9786-4F65-8CED-26F9686A4AB6}" destId="{3A4E7E79-7E37-45DB-85A0-DF537CEF59A1}" srcOrd="0" destOrd="0" presId="urn:microsoft.com/office/officeart/2008/layout/PictureStrips"/>
    <dgm:cxn modelId="{8007E395-19B9-40E4-8993-BCE32CE2A085}" srcId="{8EC4FA02-9EE7-46E6-8EA1-4CE958B678FA}" destId="{7E2B9D51-5E5E-4998-A18A-9F24441A5411}" srcOrd="3" destOrd="0" parTransId="{9C93C300-24E9-473D-A3AB-F79BAE18A2E7}" sibTransId="{EBB88D6F-1176-4B33-BF55-FF876C1D3820}"/>
    <dgm:cxn modelId="{BFE371C0-0F02-4721-BF81-88158A53023E}" srcId="{8EC4FA02-9EE7-46E6-8EA1-4CE958B678FA}" destId="{1D1C93DE-AB55-4968-89C6-FDE9706B571F}" srcOrd="1" destOrd="0" parTransId="{177419B6-D1F0-461B-9DE8-C15DF885FED1}" sibTransId="{6A3B031F-07F1-4C47-8B67-3666B7AFA02E}"/>
    <dgm:cxn modelId="{E9BE1065-D67E-41CE-ABB0-BFFC3BFA2826}" type="presOf" srcId="{1D1C93DE-AB55-4968-89C6-FDE9706B571F}" destId="{0D4D9939-7D93-4DEC-82EE-5B1EB91F92C6}" srcOrd="0" destOrd="0" presId="urn:microsoft.com/office/officeart/2008/layout/PictureStrips"/>
    <dgm:cxn modelId="{D1437A16-E2E0-4FD4-9C3D-0F95BECF7F4A}" type="presParOf" srcId="{6EB895E0-9F17-45C6-A31A-817D4D083B80}" destId="{1E503446-E177-4AD6-BF19-C9F54FFE0E02}" srcOrd="0" destOrd="0" presId="urn:microsoft.com/office/officeart/2008/layout/PictureStrips"/>
    <dgm:cxn modelId="{2F1508AE-A99D-4E52-9356-4FDC87496178}" type="presParOf" srcId="{1E503446-E177-4AD6-BF19-C9F54FFE0E02}" destId="{3A4E7E79-7E37-45DB-85A0-DF537CEF59A1}" srcOrd="0" destOrd="0" presId="urn:microsoft.com/office/officeart/2008/layout/PictureStrips"/>
    <dgm:cxn modelId="{E9E218FB-A64B-4720-B783-052B2A866FD1}" type="presParOf" srcId="{1E503446-E177-4AD6-BF19-C9F54FFE0E02}" destId="{56A4D3A6-BD08-4A0E-9423-B08F1D75A576}" srcOrd="1" destOrd="0" presId="urn:microsoft.com/office/officeart/2008/layout/PictureStrips"/>
    <dgm:cxn modelId="{FD9E0E7F-D088-4F17-9634-C0F275622D2C}" type="presParOf" srcId="{6EB895E0-9F17-45C6-A31A-817D4D083B80}" destId="{6C2E01D0-F468-4D3F-9791-DC250D7F2D73}" srcOrd="1" destOrd="0" presId="urn:microsoft.com/office/officeart/2008/layout/PictureStrips"/>
    <dgm:cxn modelId="{A779E986-F7ED-42C1-B51E-5964F9C241B0}" type="presParOf" srcId="{6EB895E0-9F17-45C6-A31A-817D4D083B80}" destId="{7DBF4765-A623-4DDC-B9F6-3AF9AC266461}" srcOrd="2" destOrd="0" presId="urn:microsoft.com/office/officeart/2008/layout/PictureStrips"/>
    <dgm:cxn modelId="{8C969B80-951E-47CE-B64C-14FC344066E3}" type="presParOf" srcId="{7DBF4765-A623-4DDC-B9F6-3AF9AC266461}" destId="{0D4D9939-7D93-4DEC-82EE-5B1EB91F92C6}" srcOrd="0" destOrd="0" presId="urn:microsoft.com/office/officeart/2008/layout/PictureStrips"/>
    <dgm:cxn modelId="{8BF1851A-A373-4B6C-BFDF-97D2FDAC794A}" type="presParOf" srcId="{7DBF4765-A623-4DDC-B9F6-3AF9AC266461}" destId="{41676EFF-5363-40AA-8FEA-04C20DDDA1C6}" srcOrd="1" destOrd="0" presId="urn:microsoft.com/office/officeart/2008/layout/PictureStrips"/>
    <dgm:cxn modelId="{8EB45BCA-5FD8-4F26-8763-13E065B5F20C}" type="presParOf" srcId="{6EB895E0-9F17-45C6-A31A-817D4D083B80}" destId="{1C7A891B-1F44-489D-A890-986422129382}" srcOrd="3" destOrd="0" presId="urn:microsoft.com/office/officeart/2008/layout/PictureStrips"/>
    <dgm:cxn modelId="{808FA86F-5CD9-4138-ACF5-E4CCBA87D926}" type="presParOf" srcId="{6EB895E0-9F17-45C6-A31A-817D4D083B80}" destId="{C8F56991-E06A-4467-9172-045D5F2D7BE3}" srcOrd="4" destOrd="0" presId="urn:microsoft.com/office/officeart/2008/layout/PictureStrips"/>
    <dgm:cxn modelId="{E0103110-802E-4017-925E-FF77C453D7BC}" type="presParOf" srcId="{C8F56991-E06A-4467-9172-045D5F2D7BE3}" destId="{256B9B63-B02C-4C5B-96B0-BA19559E5CA4}" srcOrd="0" destOrd="0" presId="urn:microsoft.com/office/officeart/2008/layout/PictureStrips"/>
    <dgm:cxn modelId="{90D79C10-477F-4B84-8155-A73E8ACC0CCD}" type="presParOf" srcId="{C8F56991-E06A-4467-9172-045D5F2D7BE3}" destId="{6AA1AB54-096D-45B1-AF0F-50B2BFB93855}" srcOrd="1" destOrd="0" presId="urn:microsoft.com/office/officeart/2008/layout/PictureStrips"/>
    <dgm:cxn modelId="{D2066D2D-D2F9-47E9-BD80-D129088044B0}" type="presParOf" srcId="{6EB895E0-9F17-45C6-A31A-817D4D083B80}" destId="{CF3EB5ED-624D-45E7-85E4-5F724F41D57B}" srcOrd="5" destOrd="0" presId="urn:microsoft.com/office/officeart/2008/layout/PictureStrips"/>
    <dgm:cxn modelId="{20D9DA52-9455-4941-80BE-9E7B3630B203}" type="presParOf" srcId="{6EB895E0-9F17-45C6-A31A-817D4D083B80}" destId="{83092E08-BBDD-4DB9-B5C6-9BD28EAF98F0}" srcOrd="6" destOrd="0" presId="urn:microsoft.com/office/officeart/2008/layout/PictureStrips"/>
    <dgm:cxn modelId="{29B49800-6CB2-4DB9-B02D-AC793908E059}" type="presParOf" srcId="{83092E08-BBDD-4DB9-B5C6-9BD28EAF98F0}" destId="{1954F029-C8AC-471A-8F8B-2FB096F65D11}" srcOrd="0" destOrd="0" presId="urn:microsoft.com/office/officeart/2008/layout/PictureStrips"/>
    <dgm:cxn modelId="{800A52F0-0C37-48F5-AD2C-C452F0744FA4}" type="presParOf" srcId="{83092E08-BBDD-4DB9-B5C6-9BD28EAF98F0}" destId="{54883CF6-4BD2-4345-87A2-AD7D6E1DDFC2}" srcOrd="1" destOrd="0" presId="urn:microsoft.com/office/officeart/2008/layout/PictureStrips"/>
    <dgm:cxn modelId="{4049E0B7-DE1A-4668-892A-3687E9AEDCB6}" type="presParOf" srcId="{6EB895E0-9F17-45C6-A31A-817D4D083B80}" destId="{113E024B-04A1-4D7B-8E74-7BFF81E2D612}" srcOrd="7" destOrd="0" presId="urn:microsoft.com/office/officeart/2008/layout/PictureStrips"/>
    <dgm:cxn modelId="{6B89BDDA-4663-4E0A-9E4D-423221A3A345}" type="presParOf" srcId="{6EB895E0-9F17-45C6-A31A-817D4D083B80}" destId="{7BC5C38C-F4FE-494C-86E4-0578D2CBFE52}" srcOrd="8" destOrd="0" presId="urn:microsoft.com/office/officeart/2008/layout/PictureStrips"/>
    <dgm:cxn modelId="{CC99729F-9EA4-4318-81E5-88AE3C856E6F}" type="presParOf" srcId="{7BC5C38C-F4FE-494C-86E4-0578D2CBFE52}" destId="{008BC7DB-089F-42BC-9FDD-1F884838F866}" srcOrd="0" destOrd="0" presId="urn:microsoft.com/office/officeart/2008/layout/PictureStrips"/>
    <dgm:cxn modelId="{FA4A86D0-3713-4134-8B3B-0FD91919BFB7}" type="presParOf" srcId="{7BC5C38C-F4FE-494C-86E4-0578D2CBFE52}" destId="{247AF2C6-696B-4344-923A-A29DF3EC3EBB}"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5B9D12-D063-4E04-B61A-6AD3AD860E8B}" type="doc">
      <dgm:prSet loTypeId="urn:microsoft.com/office/officeart/2005/8/layout/venn1" loCatId="relationship" qsTypeId="urn:microsoft.com/office/officeart/2005/8/quickstyle/simple1" qsCatId="simple" csTypeId="urn:microsoft.com/office/officeart/2005/8/colors/accent1_2" csCatId="accent1" phldr="1"/>
      <dgm:spPr/>
    </dgm:pt>
    <dgm:pt modelId="{7FA9AB93-155A-42B9-9C7C-2F6C865FA109}">
      <dgm:prSet phldrT="[Metin]"/>
      <dgm:spPr/>
      <dgm:t>
        <a:bodyPr/>
        <a:lstStyle/>
        <a:p>
          <a:r>
            <a:rPr lang="tr-TR" dirty="0" smtClean="0"/>
            <a:t>Öykü</a:t>
          </a:r>
          <a:endParaRPr lang="tr-TR" dirty="0"/>
        </a:p>
      </dgm:t>
    </dgm:pt>
    <dgm:pt modelId="{F26173F6-D65F-4A03-A565-40E01EE623B9}" type="parTrans" cxnId="{9BFC9956-E120-4EDE-AFAD-901FBEE5B201}">
      <dgm:prSet/>
      <dgm:spPr/>
      <dgm:t>
        <a:bodyPr/>
        <a:lstStyle/>
        <a:p>
          <a:endParaRPr lang="tr-TR"/>
        </a:p>
      </dgm:t>
    </dgm:pt>
    <dgm:pt modelId="{D281C91A-9149-4966-8B7A-2014C1845A3A}" type="sibTrans" cxnId="{9BFC9956-E120-4EDE-AFAD-901FBEE5B201}">
      <dgm:prSet/>
      <dgm:spPr/>
      <dgm:t>
        <a:bodyPr/>
        <a:lstStyle/>
        <a:p>
          <a:endParaRPr lang="tr-TR"/>
        </a:p>
      </dgm:t>
    </dgm:pt>
    <dgm:pt modelId="{B19A2560-0F60-4D66-87B5-46D98E5B36ED}">
      <dgm:prSet phldrT="[Metin]"/>
      <dgm:spPr/>
      <dgm:t>
        <a:bodyPr/>
        <a:lstStyle/>
        <a:p>
          <a:r>
            <a:rPr lang="tr-TR" dirty="0" smtClean="0"/>
            <a:t>Laboratuvar</a:t>
          </a:r>
          <a:endParaRPr lang="tr-TR" dirty="0"/>
        </a:p>
      </dgm:t>
    </dgm:pt>
    <dgm:pt modelId="{0196C5C3-E8A7-49CE-B689-D86C9BEE2FB0}" type="parTrans" cxnId="{F6952C60-2A47-4B07-A187-7AAF1754C558}">
      <dgm:prSet/>
      <dgm:spPr/>
      <dgm:t>
        <a:bodyPr/>
        <a:lstStyle/>
        <a:p>
          <a:endParaRPr lang="tr-TR"/>
        </a:p>
      </dgm:t>
    </dgm:pt>
    <dgm:pt modelId="{19579F41-1FE3-4D5A-B135-C8F674842FFD}" type="sibTrans" cxnId="{F6952C60-2A47-4B07-A187-7AAF1754C558}">
      <dgm:prSet/>
      <dgm:spPr/>
      <dgm:t>
        <a:bodyPr/>
        <a:lstStyle/>
        <a:p>
          <a:endParaRPr lang="tr-TR"/>
        </a:p>
      </dgm:t>
    </dgm:pt>
    <dgm:pt modelId="{63D4E6C4-5D1D-411A-9BD8-D757AE0B026E}">
      <dgm:prSet phldrT="[Metin]"/>
      <dgm:spPr/>
      <dgm:t>
        <a:bodyPr/>
        <a:lstStyle/>
        <a:p>
          <a:r>
            <a:rPr lang="tr-TR" dirty="0" smtClean="0"/>
            <a:t>Fizik muayene</a:t>
          </a:r>
          <a:endParaRPr lang="tr-TR" dirty="0"/>
        </a:p>
      </dgm:t>
    </dgm:pt>
    <dgm:pt modelId="{B9337CD1-E725-465F-9CFA-40FA706C499F}" type="parTrans" cxnId="{3BAEC1BE-4834-4BFF-8426-D5E43845AEAD}">
      <dgm:prSet/>
      <dgm:spPr/>
      <dgm:t>
        <a:bodyPr/>
        <a:lstStyle/>
        <a:p>
          <a:endParaRPr lang="tr-TR"/>
        </a:p>
      </dgm:t>
    </dgm:pt>
    <dgm:pt modelId="{3D8C1BDC-E583-4958-9163-6679CE46883E}" type="sibTrans" cxnId="{3BAEC1BE-4834-4BFF-8426-D5E43845AEAD}">
      <dgm:prSet/>
      <dgm:spPr/>
      <dgm:t>
        <a:bodyPr/>
        <a:lstStyle/>
        <a:p>
          <a:endParaRPr lang="tr-TR"/>
        </a:p>
      </dgm:t>
    </dgm:pt>
    <dgm:pt modelId="{587857E9-A01F-4586-8049-238707430D8F}" type="pres">
      <dgm:prSet presAssocID="{085B9D12-D063-4E04-B61A-6AD3AD860E8B}" presName="compositeShape" presStyleCnt="0">
        <dgm:presLayoutVars>
          <dgm:chMax val="7"/>
          <dgm:dir/>
          <dgm:resizeHandles val="exact"/>
        </dgm:presLayoutVars>
      </dgm:prSet>
      <dgm:spPr/>
    </dgm:pt>
    <dgm:pt modelId="{A68CAD4E-C6E4-40F4-9D08-36AE2208E808}" type="pres">
      <dgm:prSet presAssocID="{7FA9AB93-155A-42B9-9C7C-2F6C865FA109}" presName="circ1" presStyleLbl="vennNode1" presStyleIdx="0" presStyleCnt="3"/>
      <dgm:spPr/>
      <dgm:t>
        <a:bodyPr/>
        <a:lstStyle/>
        <a:p>
          <a:endParaRPr lang="tr-TR"/>
        </a:p>
      </dgm:t>
    </dgm:pt>
    <dgm:pt modelId="{F40B05A9-4E4F-49AE-AB61-1BE999C5C9A8}" type="pres">
      <dgm:prSet presAssocID="{7FA9AB93-155A-42B9-9C7C-2F6C865FA109}" presName="circ1Tx" presStyleLbl="revTx" presStyleIdx="0" presStyleCnt="0">
        <dgm:presLayoutVars>
          <dgm:chMax val="0"/>
          <dgm:chPref val="0"/>
          <dgm:bulletEnabled val="1"/>
        </dgm:presLayoutVars>
      </dgm:prSet>
      <dgm:spPr/>
      <dgm:t>
        <a:bodyPr/>
        <a:lstStyle/>
        <a:p>
          <a:endParaRPr lang="tr-TR"/>
        </a:p>
      </dgm:t>
    </dgm:pt>
    <dgm:pt modelId="{EA5DA2D4-A2DD-45A3-8323-38B4DE7B26F9}" type="pres">
      <dgm:prSet presAssocID="{B19A2560-0F60-4D66-87B5-46D98E5B36ED}" presName="circ2" presStyleLbl="vennNode1" presStyleIdx="1" presStyleCnt="3"/>
      <dgm:spPr/>
      <dgm:t>
        <a:bodyPr/>
        <a:lstStyle/>
        <a:p>
          <a:endParaRPr lang="tr-TR"/>
        </a:p>
      </dgm:t>
    </dgm:pt>
    <dgm:pt modelId="{BA6941D8-8F15-4B7A-ACFA-C56E272A079E}" type="pres">
      <dgm:prSet presAssocID="{B19A2560-0F60-4D66-87B5-46D98E5B36ED}" presName="circ2Tx" presStyleLbl="revTx" presStyleIdx="0" presStyleCnt="0">
        <dgm:presLayoutVars>
          <dgm:chMax val="0"/>
          <dgm:chPref val="0"/>
          <dgm:bulletEnabled val="1"/>
        </dgm:presLayoutVars>
      </dgm:prSet>
      <dgm:spPr/>
      <dgm:t>
        <a:bodyPr/>
        <a:lstStyle/>
        <a:p>
          <a:endParaRPr lang="tr-TR"/>
        </a:p>
      </dgm:t>
    </dgm:pt>
    <dgm:pt modelId="{20F19C18-9621-4C82-B7DE-427161B1DC0D}" type="pres">
      <dgm:prSet presAssocID="{63D4E6C4-5D1D-411A-9BD8-D757AE0B026E}" presName="circ3" presStyleLbl="vennNode1" presStyleIdx="2" presStyleCnt="3"/>
      <dgm:spPr/>
      <dgm:t>
        <a:bodyPr/>
        <a:lstStyle/>
        <a:p>
          <a:endParaRPr lang="tr-TR"/>
        </a:p>
      </dgm:t>
    </dgm:pt>
    <dgm:pt modelId="{71FE34C3-4CEB-4BCF-BD2F-A93A87A1D0C1}" type="pres">
      <dgm:prSet presAssocID="{63D4E6C4-5D1D-411A-9BD8-D757AE0B026E}" presName="circ3Tx" presStyleLbl="revTx" presStyleIdx="0" presStyleCnt="0">
        <dgm:presLayoutVars>
          <dgm:chMax val="0"/>
          <dgm:chPref val="0"/>
          <dgm:bulletEnabled val="1"/>
        </dgm:presLayoutVars>
      </dgm:prSet>
      <dgm:spPr/>
      <dgm:t>
        <a:bodyPr/>
        <a:lstStyle/>
        <a:p>
          <a:endParaRPr lang="tr-TR"/>
        </a:p>
      </dgm:t>
    </dgm:pt>
  </dgm:ptLst>
  <dgm:cxnLst>
    <dgm:cxn modelId="{15179A09-CB3B-49BF-B25A-6AACEFBF79FD}" type="presOf" srcId="{B19A2560-0F60-4D66-87B5-46D98E5B36ED}" destId="{EA5DA2D4-A2DD-45A3-8323-38B4DE7B26F9}" srcOrd="0" destOrd="0" presId="urn:microsoft.com/office/officeart/2005/8/layout/venn1"/>
    <dgm:cxn modelId="{724BFBD1-5A1E-46F4-BC66-7E08509593F8}" type="presOf" srcId="{7FA9AB93-155A-42B9-9C7C-2F6C865FA109}" destId="{F40B05A9-4E4F-49AE-AB61-1BE999C5C9A8}" srcOrd="1" destOrd="0" presId="urn:microsoft.com/office/officeart/2005/8/layout/venn1"/>
    <dgm:cxn modelId="{5CB1F8E8-78D8-4F77-86BD-34A91EF93D43}" type="presOf" srcId="{B19A2560-0F60-4D66-87B5-46D98E5B36ED}" destId="{BA6941D8-8F15-4B7A-ACFA-C56E272A079E}" srcOrd="1" destOrd="0" presId="urn:microsoft.com/office/officeart/2005/8/layout/venn1"/>
    <dgm:cxn modelId="{C541B123-0FE6-47CC-89CC-FA14C19A0E02}" type="presOf" srcId="{085B9D12-D063-4E04-B61A-6AD3AD860E8B}" destId="{587857E9-A01F-4586-8049-238707430D8F}" srcOrd="0" destOrd="0" presId="urn:microsoft.com/office/officeart/2005/8/layout/venn1"/>
    <dgm:cxn modelId="{ADE4A183-8D59-4DA2-AE6C-5E8864097E79}" type="presOf" srcId="{63D4E6C4-5D1D-411A-9BD8-D757AE0B026E}" destId="{71FE34C3-4CEB-4BCF-BD2F-A93A87A1D0C1}" srcOrd="1" destOrd="0" presId="urn:microsoft.com/office/officeart/2005/8/layout/venn1"/>
    <dgm:cxn modelId="{9BFC9956-E120-4EDE-AFAD-901FBEE5B201}" srcId="{085B9D12-D063-4E04-B61A-6AD3AD860E8B}" destId="{7FA9AB93-155A-42B9-9C7C-2F6C865FA109}" srcOrd="0" destOrd="0" parTransId="{F26173F6-D65F-4A03-A565-40E01EE623B9}" sibTransId="{D281C91A-9149-4966-8B7A-2014C1845A3A}"/>
    <dgm:cxn modelId="{AA5A47D0-F7F1-4201-9FA6-794017F11AC9}" type="presOf" srcId="{7FA9AB93-155A-42B9-9C7C-2F6C865FA109}" destId="{A68CAD4E-C6E4-40F4-9D08-36AE2208E808}" srcOrd="0" destOrd="0" presId="urn:microsoft.com/office/officeart/2005/8/layout/venn1"/>
    <dgm:cxn modelId="{0FAFF348-3A8F-49DE-9028-110EBA284519}" type="presOf" srcId="{63D4E6C4-5D1D-411A-9BD8-D757AE0B026E}" destId="{20F19C18-9621-4C82-B7DE-427161B1DC0D}" srcOrd="0" destOrd="0" presId="urn:microsoft.com/office/officeart/2005/8/layout/venn1"/>
    <dgm:cxn modelId="{F6952C60-2A47-4B07-A187-7AAF1754C558}" srcId="{085B9D12-D063-4E04-B61A-6AD3AD860E8B}" destId="{B19A2560-0F60-4D66-87B5-46D98E5B36ED}" srcOrd="1" destOrd="0" parTransId="{0196C5C3-E8A7-49CE-B689-D86C9BEE2FB0}" sibTransId="{19579F41-1FE3-4D5A-B135-C8F674842FFD}"/>
    <dgm:cxn modelId="{3BAEC1BE-4834-4BFF-8426-D5E43845AEAD}" srcId="{085B9D12-D063-4E04-B61A-6AD3AD860E8B}" destId="{63D4E6C4-5D1D-411A-9BD8-D757AE0B026E}" srcOrd="2" destOrd="0" parTransId="{B9337CD1-E725-465F-9CFA-40FA706C499F}" sibTransId="{3D8C1BDC-E583-4958-9163-6679CE46883E}"/>
    <dgm:cxn modelId="{257AE762-6675-4158-A50F-0DF679559EAE}" type="presParOf" srcId="{587857E9-A01F-4586-8049-238707430D8F}" destId="{A68CAD4E-C6E4-40F4-9D08-36AE2208E808}" srcOrd="0" destOrd="0" presId="urn:microsoft.com/office/officeart/2005/8/layout/venn1"/>
    <dgm:cxn modelId="{606AA648-BCE3-4D1E-962D-C4527D6AC958}" type="presParOf" srcId="{587857E9-A01F-4586-8049-238707430D8F}" destId="{F40B05A9-4E4F-49AE-AB61-1BE999C5C9A8}" srcOrd="1" destOrd="0" presId="urn:microsoft.com/office/officeart/2005/8/layout/venn1"/>
    <dgm:cxn modelId="{43B70E46-C79D-4E6D-8435-C32B44E3269D}" type="presParOf" srcId="{587857E9-A01F-4586-8049-238707430D8F}" destId="{EA5DA2D4-A2DD-45A3-8323-38B4DE7B26F9}" srcOrd="2" destOrd="0" presId="urn:microsoft.com/office/officeart/2005/8/layout/venn1"/>
    <dgm:cxn modelId="{CF5C2E41-2A5A-4B93-A5C9-1AEFC792B9C5}" type="presParOf" srcId="{587857E9-A01F-4586-8049-238707430D8F}" destId="{BA6941D8-8F15-4B7A-ACFA-C56E272A079E}" srcOrd="3" destOrd="0" presId="urn:microsoft.com/office/officeart/2005/8/layout/venn1"/>
    <dgm:cxn modelId="{F8504E71-81A1-489B-818A-9EE42440C954}" type="presParOf" srcId="{587857E9-A01F-4586-8049-238707430D8F}" destId="{20F19C18-9621-4C82-B7DE-427161B1DC0D}" srcOrd="4" destOrd="0" presId="urn:microsoft.com/office/officeart/2005/8/layout/venn1"/>
    <dgm:cxn modelId="{57172E94-412E-487E-A936-22C1A2A5A3B2}" type="presParOf" srcId="{587857E9-A01F-4586-8049-238707430D8F}" destId="{71FE34C3-4CEB-4BCF-BD2F-A93A87A1D0C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1493BB-187D-4BEB-92EF-949617C5F32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tr-TR"/>
        </a:p>
      </dgm:t>
    </dgm:pt>
    <dgm:pt modelId="{C8157ACE-0AAF-4C7B-BC85-12323F9CCD6F}">
      <dgm:prSet/>
      <dgm:spPr/>
      <dgm:t>
        <a:bodyPr/>
        <a:lstStyle/>
        <a:p>
          <a:pPr rtl="0"/>
          <a:r>
            <a:rPr lang="tr-TR" dirty="0" err="1" smtClean="0">
              <a:solidFill>
                <a:schemeClr val="accent2"/>
              </a:solidFill>
            </a:rPr>
            <a:t>Palpebral</a:t>
          </a:r>
          <a:r>
            <a:rPr lang="tr-TR" dirty="0" smtClean="0">
              <a:solidFill>
                <a:schemeClr val="accent2"/>
              </a:solidFill>
            </a:rPr>
            <a:t> </a:t>
          </a:r>
          <a:r>
            <a:rPr lang="tr-TR" dirty="0" err="1" smtClean="0">
              <a:solidFill>
                <a:schemeClr val="accent2"/>
              </a:solidFill>
            </a:rPr>
            <a:t>konjonktivit</a:t>
          </a:r>
          <a:r>
            <a:rPr lang="tr-TR" dirty="0" smtClean="0">
              <a:solidFill>
                <a:schemeClr val="accent2"/>
              </a:solidFill>
            </a:rPr>
            <a:t>: </a:t>
          </a:r>
          <a:r>
            <a:rPr lang="tr-TR" dirty="0" smtClean="0"/>
            <a:t>Kızamık, </a:t>
          </a:r>
          <a:r>
            <a:rPr lang="tr-TR" dirty="0" err="1" smtClean="0"/>
            <a:t>Coxackievirus</a:t>
          </a:r>
          <a:r>
            <a:rPr lang="tr-TR" dirty="0" smtClean="0"/>
            <a:t>, tüberküloz, </a:t>
          </a:r>
          <a:r>
            <a:rPr lang="tr-TR" dirty="0" err="1" smtClean="0"/>
            <a:t>EMN,kedi</a:t>
          </a:r>
          <a:r>
            <a:rPr lang="tr-TR" dirty="0" smtClean="0"/>
            <a:t> tırmığı hastalığı</a:t>
          </a:r>
          <a:endParaRPr lang="tr-TR" dirty="0"/>
        </a:p>
      </dgm:t>
    </dgm:pt>
    <dgm:pt modelId="{DD145966-C582-4629-8362-80C1CC10917C}" type="parTrans" cxnId="{FB540512-AC62-4BC7-AB9F-FA7FD7D5E2CE}">
      <dgm:prSet/>
      <dgm:spPr/>
      <dgm:t>
        <a:bodyPr/>
        <a:lstStyle/>
        <a:p>
          <a:endParaRPr lang="tr-TR"/>
        </a:p>
      </dgm:t>
    </dgm:pt>
    <dgm:pt modelId="{26DADE56-AAD6-4016-A14F-D32406C54F11}" type="sibTrans" cxnId="{FB540512-AC62-4BC7-AB9F-FA7FD7D5E2CE}">
      <dgm:prSet/>
      <dgm:spPr/>
      <dgm:t>
        <a:bodyPr/>
        <a:lstStyle/>
        <a:p>
          <a:endParaRPr lang="tr-TR"/>
        </a:p>
      </dgm:t>
    </dgm:pt>
    <dgm:pt modelId="{F45C4DFA-7460-4C4D-BB56-D1F955B352B3}">
      <dgm:prSet/>
      <dgm:spPr/>
      <dgm:t>
        <a:bodyPr/>
        <a:lstStyle/>
        <a:p>
          <a:pPr rtl="0"/>
          <a:r>
            <a:rPr lang="tr-TR" dirty="0" err="1" smtClean="0">
              <a:solidFill>
                <a:schemeClr val="accent2"/>
              </a:solidFill>
            </a:rPr>
            <a:t>Bulbar</a:t>
          </a:r>
          <a:r>
            <a:rPr lang="tr-TR" dirty="0" smtClean="0">
              <a:solidFill>
                <a:schemeClr val="accent2"/>
              </a:solidFill>
            </a:rPr>
            <a:t> </a:t>
          </a:r>
          <a:r>
            <a:rPr lang="tr-TR" dirty="0" err="1" smtClean="0">
              <a:solidFill>
                <a:schemeClr val="accent2"/>
              </a:solidFill>
            </a:rPr>
            <a:t>konjonktivit</a:t>
          </a:r>
          <a:r>
            <a:rPr lang="tr-TR" dirty="0" smtClean="0">
              <a:solidFill>
                <a:schemeClr val="accent2"/>
              </a:solidFill>
            </a:rPr>
            <a:t>: </a:t>
          </a:r>
          <a:r>
            <a:rPr lang="tr-TR" dirty="0" err="1" smtClean="0"/>
            <a:t>Kawasaki</a:t>
          </a:r>
          <a:r>
            <a:rPr lang="tr-TR" dirty="0" smtClean="0"/>
            <a:t> hastalığı, </a:t>
          </a:r>
          <a:r>
            <a:rPr lang="tr-TR" dirty="0" err="1" smtClean="0"/>
            <a:t>leptospiroz</a:t>
          </a:r>
          <a:endParaRPr lang="tr-TR" dirty="0"/>
        </a:p>
      </dgm:t>
    </dgm:pt>
    <dgm:pt modelId="{EA159D5C-48B9-4956-8608-BE40471A2479}" type="parTrans" cxnId="{94039AB6-CFCA-4AFD-A56D-5C0051671C18}">
      <dgm:prSet/>
      <dgm:spPr/>
      <dgm:t>
        <a:bodyPr/>
        <a:lstStyle/>
        <a:p>
          <a:endParaRPr lang="tr-TR"/>
        </a:p>
      </dgm:t>
    </dgm:pt>
    <dgm:pt modelId="{8CD014EA-B0AD-4BEB-83BE-CF9B5E334B21}" type="sibTrans" cxnId="{94039AB6-CFCA-4AFD-A56D-5C0051671C18}">
      <dgm:prSet/>
      <dgm:spPr/>
      <dgm:t>
        <a:bodyPr/>
        <a:lstStyle/>
        <a:p>
          <a:endParaRPr lang="tr-TR"/>
        </a:p>
      </dgm:t>
    </dgm:pt>
    <dgm:pt modelId="{97BE6E0B-2B07-4012-B8B2-FFF2FD0F4D48}">
      <dgm:prSet/>
      <dgm:spPr/>
      <dgm:t>
        <a:bodyPr/>
        <a:lstStyle/>
        <a:p>
          <a:pPr rtl="0"/>
          <a:r>
            <a:rPr lang="tr-TR" dirty="0" err="1" smtClean="0">
              <a:solidFill>
                <a:schemeClr val="accent2"/>
              </a:solidFill>
            </a:rPr>
            <a:t>Konjonktivada</a:t>
          </a:r>
          <a:r>
            <a:rPr lang="tr-TR" dirty="0" smtClean="0">
              <a:solidFill>
                <a:schemeClr val="accent2"/>
              </a:solidFill>
            </a:rPr>
            <a:t> </a:t>
          </a:r>
          <a:r>
            <a:rPr lang="tr-TR" dirty="0" err="1" smtClean="0">
              <a:solidFill>
                <a:schemeClr val="accent2"/>
              </a:solidFill>
            </a:rPr>
            <a:t>peteşial</a:t>
          </a:r>
          <a:r>
            <a:rPr lang="tr-TR" dirty="0" smtClean="0">
              <a:solidFill>
                <a:schemeClr val="accent2"/>
              </a:solidFill>
            </a:rPr>
            <a:t> kanama: </a:t>
          </a:r>
          <a:r>
            <a:rPr lang="tr-TR" dirty="0" err="1" smtClean="0"/>
            <a:t>Enfektif</a:t>
          </a:r>
          <a:r>
            <a:rPr lang="tr-TR" dirty="0" smtClean="0"/>
            <a:t> </a:t>
          </a:r>
          <a:r>
            <a:rPr lang="tr-TR" dirty="0" err="1" smtClean="0"/>
            <a:t>endokardit</a:t>
          </a:r>
          <a:endParaRPr lang="tr-TR" dirty="0"/>
        </a:p>
      </dgm:t>
    </dgm:pt>
    <dgm:pt modelId="{1024DA1E-0C57-4621-A772-FCB29BBA475D}" type="parTrans" cxnId="{C2EAD533-F598-4306-BA7D-362C05AB1E40}">
      <dgm:prSet/>
      <dgm:spPr/>
      <dgm:t>
        <a:bodyPr/>
        <a:lstStyle/>
        <a:p>
          <a:endParaRPr lang="tr-TR"/>
        </a:p>
      </dgm:t>
    </dgm:pt>
    <dgm:pt modelId="{55EAB466-CADE-4944-BA43-6F2FE414B063}" type="sibTrans" cxnId="{C2EAD533-F598-4306-BA7D-362C05AB1E40}">
      <dgm:prSet/>
      <dgm:spPr/>
      <dgm:t>
        <a:bodyPr/>
        <a:lstStyle/>
        <a:p>
          <a:endParaRPr lang="tr-TR"/>
        </a:p>
      </dgm:t>
    </dgm:pt>
    <dgm:pt modelId="{CE4608D7-FFE6-42AF-B470-08FBEFBD244D}">
      <dgm:prSet/>
      <dgm:spPr/>
      <dgm:t>
        <a:bodyPr/>
        <a:lstStyle/>
        <a:p>
          <a:pPr rtl="0"/>
          <a:r>
            <a:rPr lang="tr-TR" dirty="0" err="1" smtClean="0">
              <a:solidFill>
                <a:schemeClr val="accent2"/>
              </a:solidFill>
            </a:rPr>
            <a:t>Üveit</a:t>
          </a:r>
          <a:r>
            <a:rPr lang="tr-TR" dirty="0" smtClean="0">
              <a:solidFill>
                <a:schemeClr val="accent2"/>
              </a:solidFill>
            </a:rPr>
            <a:t>: </a:t>
          </a:r>
          <a:r>
            <a:rPr lang="tr-TR" dirty="0" err="1" smtClean="0"/>
            <a:t>Sarkoidoz</a:t>
          </a:r>
          <a:r>
            <a:rPr lang="tr-TR" dirty="0" smtClean="0"/>
            <a:t>, JRA, SLE, </a:t>
          </a:r>
          <a:r>
            <a:rPr lang="tr-TR" dirty="0" err="1" smtClean="0"/>
            <a:t>Kawasaki</a:t>
          </a:r>
          <a:r>
            <a:rPr lang="tr-TR" dirty="0" smtClean="0"/>
            <a:t> hastalığı, Behçet hastalığı, </a:t>
          </a:r>
          <a:r>
            <a:rPr lang="tr-TR" dirty="0" err="1" smtClean="0"/>
            <a:t>vaskülit</a:t>
          </a:r>
          <a:endParaRPr lang="tr-TR" dirty="0"/>
        </a:p>
      </dgm:t>
    </dgm:pt>
    <dgm:pt modelId="{F270C799-A695-4C2D-8687-6BE456C61757}" type="parTrans" cxnId="{1EDA34A8-A37F-4B68-ABFF-B792CC80622E}">
      <dgm:prSet/>
      <dgm:spPr/>
      <dgm:t>
        <a:bodyPr/>
        <a:lstStyle/>
        <a:p>
          <a:endParaRPr lang="tr-TR"/>
        </a:p>
      </dgm:t>
    </dgm:pt>
    <dgm:pt modelId="{50782ACC-A43A-4725-89C1-A9B03493110D}" type="sibTrans" cxnId="{1EDA34A8-A37F-4B68-ABFF-B792CC80622E}">
      <dgm:prSet/>
      <dgm:spPr/>
      <dgm:t>
        <a:bodyPr/>
        <a:lstStyle/>
        <a:p>
          <a:endParaRPr lang="tr-TR"/>
        </a:p>
      </dgm:t>
    </dgm:pt>
    <dgm:pt modelId="{22ABD44C-0D6B-452C-89D2-7797AB7B25ED}">
      <dgm:prSet/>
      <dgm:spPr/>
      <dgm:t>
        <a:bodyPr/>
        <a:lstStyle/>
        <a:p>
          <a:pPr rtl="0"/>
          <a:r>
            <a:rPr lang="tr-TR" dirty="0" err="1" smtClean="0">
              <a:solidFill>
                <a:schemeClr val="accent2"/>
              </a:solidFill>
            </a:rPr>
            <a:t>Korioretinit</a:t>
          </a:r>
          <a:r>
            <a:rPr lang="tr-TR" dirty="0" smtClean="0">
              <a:solidFill>
                <a:schemeClr val="accent2"/>
              </a:solidFill>
            </a:rPr>
            <a:t>: </a:t>
          </a:r>
          <a:r>
            <a:rPr lang="tr-TR" dirty="0" smtClean="0"/>
            <a:t>CMV, </a:t>
          </a:r>
          <a:r>
            <a:rPr lang="tr-TR" dirty="0" err="1" smtClean="0"/>
            <a:t>toksoplazmoz</a:t>
          </a:r>
          <a:r>
            <a:rPr lang="tr-TR" dirty="0" smtClean="0"/>
            <a:t>, </a:t>
          </a:r>
          <a:r>
            <a:rPr lang="tr-TR" dirty="0" err="1" smtClean="0"/>
            <a:t>sifiliz</a:t>
          </a:r>
          <a:endParaRPr lang="tr-TR" dirty="0"/>
        </a:p>
      </dgm:t>
    </dgm:pt>
    <dgm:pt modelId="{6DFEF4EB-33BE-4EF2-B8CA-73026E0CDF88}" type="parTrans" cxnId="{B17F798E-EA50-4ACA-BFD8-2615F58C05CC}">
      <dgm:prSet/>
      <dgm:spPr/>
      <dgm:t>
        <a:bodyPr/>
        <a:lstStyle/>
        <a:p>
          <a:endParaRPr lang="tr-TR"/>
        </a:p>
      </dgm:t>
    </dgm:pt>
    <dgm:pt modelId="{59C06C24-4A32-4C7A-8305-4224C269053A}" type="sibTrans" cxnId="{B17F798E-EA50-4ACA-BFD8-2615F58C05CC}">
      <dgm:prSet/>
      <dgm:spPr/>
      <dgm:t>
        <a:bodyPr/>
        <a:lstStyle/>
        <a:p>
          <a:endParaRPr lang="tr-TR"/>
        </a:p>
      </dgm:t>
    </dgm:pt>
    <dgm:pt modelId="{3A8CCE4C-EAEB-4459-A8CB-0F40F06C222E}">
      <dgm:prSet/>
      <dgm:spPr/>
      <dgm:t>
        <a:bodyPr/>
        <a:lstStyle/>
        <a:p>
          <a:pPr rtl="0"/>
          <a:r>
            <a:rPr lang="tr-TR" dirty="0" err="1" smtClean="0">
              <a:solidFill>
                <a:schemeClr val="accent2"/>
              </a:solidFill>
            </a:rPr>
            <a:t>Propitozis</a:t>
          </a:r>
          <a:r>
            <a:rPr lang="tr-TR" dirty="0" smtClean="0">
              <a:solidFill>
                <a:schemeClr val="accent2"/>
              </a:solidFill>
            </a:rPr>
            <a:t>: </a:t>
          </a:r>
          <a:r>
            <a:rPr lang="tr-TR" dirty="0" err="1" smtClean="0"/>
            <a:t>Orbital</a:t>
          </a:r>
          <a:r>
            <a:rPr lang="tr-TR" dirty="0" smtClean="0"/>
            <a:t> tümör, </a:t>
          </a:r>
          <a:r>
            <a:rPr lang="tr-TR" dirty="0" err="1" smtClean="0"/>
            <a:t>tirotoksikoz</a:t>
          </a:r>
          <a:r>
            <a:rPr lang="tr-TR" dirty="0" smtClean="0"/>
            <a:t>, metastaz (</a:t>
          </a:r>
          <a:r>
            <a:rPr lang="tr-TR" dirty="0" err="1" smtClean="0"/>
            <a:t>nöroblastom</a:t>
          </a:r>
          <a:r>
            <a:rPr lang="tr-TR" dirty="0" smtClean="0"/>
            <a:t>), </a:t>
          </a:r>
          <a:r>
            <a:rPr lang="tr-TR" dirty="0" err="1" smtClean="0"/>
            <a:t>orbital</a:t>
          </a:r>
          <a:r>
            <a:rPr lang="tr-TR" dirty="0" smtClean="0"/>
            <a:t> enfeksiyon</a:t>
          </a:r>
          <a:endParaRPr lang="tr-TR" dirty="0"/>
        </a:p>
      </dgm:t>
    </dgm:pt>
    <dgm:pt modelId="{D0E2C039-0922-432D-BA1B-486AFB540FF7}" type="parTrans" cxnId="{64806A33-D6D2-45D6-A1A1-39E7631DD36E}">
      <dgm:prSet/>
      <dgm:spPr/>
      <dgm:t>
        <a:bodyPr/>
        <a:lstStyle/>
        <a:p>
          <a:endParaRPr lang="tr-TR"/>
        </a:p>
      </dgm:t>
    </dgm:pt>
    <dgm:pt modelId="{D38445DB-A756-4E60-97F4-28DBAAE2FB94}" type="sibTrans" cxnId="{64806A33-D6D2-45D6-A1A1-39E7631DD36E}">
      <dgm:prSet/>
      <dgm:spPr/>
      <dgm:t>
        <a:bodyPr/>
        <a:lstStyle/>
        <a:p>
          <a:endParaRPr lang="tr-TR"/>
        </a:p>
      </dgm:t>
    </dgm:pt>
    <dgm:pt modelId="{14636587-4C24-413C-B6CE-CD2A21C169F0}" type="pres">
      <dgm:prSet presAssocID="{501493BB-187D-4BEB-92EF-949617C5F326}" presName="Name0" presStyleCnt="0">
        <dgm:presLayoutVars>
          <dgm:dir/>
          <dgm:resizeHandles val="exact"/>
        </dgm:presLayoutVars>
      </dgm:prSet>
      <dgm:spPr/>
      <dgm:t>
        <a:bodyPr/>
        <a:lstStyle/>
        <a:p>
          <a:endParaRPr lang="tr-TR"/>
        </a:p>
      </dgm:t>
    </dgm:pt>
    <dgm:pt modelId="{F8FCD311-141F-48E1-B85A-2F9E2AC53D7E}" type="pres">
      <dgm:prSet presAssocID="{C8157ACE-0AAF-4C7B-BC85-12323F9CCD6F}" presName="composite" presStyleCnt="0"/>
      <dgm:spPr/>
    </dgm:pt>
    <dgm:pt modelId="{93425806-003D-482E-B6DD-8077C7FD7E8A}" type="pres">
      <dgm:prSet presAssocID="{C8157ACE-0AAF-4C7B-BC85-12323F9CCD6F}" presName="rect1" presStyleLbl="trAlignAcc1" presStyleIdx="0" presStyleCnt="6">
        <dgm:presLayoutVars>
          <dgm:bulletEnabled val="1"/>
        </dgm:presLayoutVars>
      </dgm:prSet>
      <dgm:spPr/>
      <dgm:t>
        <a:bodyPr/>
        <a:lstStyle/>
        <a:p>
          <a:endParaRPr lang="tr-TR"/>
        </a:p>
      </dgm:t>
    </dgm:pt>
    <dgm:pt modelId="{C0089113-AD9F-4077-BC05-26F6B492ABD9}" type="pres">
      <dgm:prSet presAssocID="{C8157ACE-0AAF-4C7B-BC85-12323F9CCD6F}" presName="rect2" presStyleLbl="fgImgPlace1" presStyleIdx="0" presStyleCnt="6"/>
      <dgm:spPr/>
    </dgm:pt>
    <dgm:pt modelId="{6FA34E6F-B80A-4D14-AFAA-5367BD0DC31F}" type="pres">
      <dgm:prSet presAssocID="{26DADE56-AAD6-4016-A14F-D32406C54F11}" presName="sibTrans" presStyleCnt="0"/>
      <dgm:spPr/>
    </dgm:pt>
    <dgm:pt modelId="{8972671F-C05B-4937-A2ED-9D74F850C31A}" type="pres">
      <dgm:prSet presAssocID="{F45C4DFA-7460-4C4D-BB56-D1F955B352B3}" presName="composite" presStyleCnt="0"/>
      <dgm:spPr/>
    </dgm:pt>
    <dgm:pt modelId="{DBB1B548-FF92-49D5-98FF-EAACBAFBCB6C}" type="pres">
      <dgm:prSet presAssocID="{F45C4DFA-7460-4C4D-BB56-D1F955B352B3}" presName="rect1" presStyleLbl="trAlignAcc1" presStyleIdx="1" presStyleCnt="6">
        <dgm:presLayoutVars>
          <dgm:bulletEnabled val="1"/>
        </dgm:presLayoutVars>
      </dgm:prSet>
      <dgm:spPr/>
      <dgm:t>
        <a:bodyPr/>
        <a:lstStyle/>
        <a:p>
          <a:endParaRPr lang="tr-TR"/>
        </a:p>
      </dgm:t>
    </dgm:pt>
    <dgm:pt modelId="{3F8F526D-1046-4D67-A55B-6C70923920F8}" type="pres">
      <dgm:prSet presAssocID="{F45C4DFA-7460-4C4D-BB56-D1F955B352B3}" presName="rect2" presStyleLbl="fgImgPlace1" presStyleIdx="1" presStyleCnt="6"/>
      <dgm:spPr/>
    </dgm:pt>
    <dgm:pt modelId="{4879D8E0-B7AC-4836-BF4C-EAFD208FD2B6}" type="pres">
      <dgm:prSet presAssocID="{8CD014EA-B0AD-4BEB-83BE-CF9B5E334B21}" presName="sibTrans" presStyleCnt="0"/>
      <dgm:spPr/>
    </dgm:pt>
    <dgm:pt modelId="{53525BEF-8EAB-408B-9DFA-2D2DEA425C40}" type="pres">
      <dgm:prSet presAssocID="{97BE6E0B-2B07-4012-B8B2-FFF2FD0F4D48}" presName="composite" presStyleCnt="0"/>
      <dgm:spPr/>
    </dgm:pt>
    <dgm:pt modelId="{B05AC9A5-D47D-49E2-9226-29EB085C89AC}" type="pres">
      <dgm:prSet presAssocID="{97BE6E0B-2B07-4012-B8B2-FFF2FD0F4D48}" presName="rect1" presStyleLbl="trAlignAcc1" presStyleIdx="2" presStyleCnt="6">
        <dgm:presLayoutVars>
          <dgm:bulletEnabled val="1"/>
        </dgm:presLayoutVars>
      </dgm:prSet>
      <dgm:spPr/>
      <dgm:t>
        <a:bodyPr/>
        <a:lstStyle/>
        <a:p>
          <a:endParaRPr lang="tr-TR"/>
        </a:p>
      </dgm:t>
    </dgm:pt>
    <dgm:pt modelId="{22BC69D1-6F28-44C0-9AB4-2428DA268CD2}" type="pres">
      <dgm:prSet presAssocID="{97BE6E0B-2B07-4012-B8B2-FFF2FD0F4D48}" presName="rect2" presStyleLbl="fgImgPlace1" presStyleIdx="2" presStyleCnt="6"/>
      <dgm:spPr/>
    </dgm:pt>
    <dgm:pt modelId="{ED58AA73-8AD8-476C-ADB6-C30ECE2DEA7A}" type="pres">
      <dgm:prSet presAssocID="{55EAB466-CADE-4944-BA43-6F2FE414B063}" presName="sibTrans" presStyleCnt="0"/>
      <dgm:spPr/>
    </dgm:pt>
    <dgm:pt modelId="{6D72B133-D81E-4E3E-B724-A89884BA5777}" type="pres">
      <dgm:prSet presAssocID="{CE4608D7-FFE6-42AF-B470-08FBEFBD244D}" presName="composite" presStyleCnt="0"/>
      <dgm:spPr/>
    </dgm:pt>
    <dgm:pt modelId="{99F883BF-EAB1-47E9-A292-63DB3FAE61F7}" type="pres">
      <dgm:prSet presAssocID="{CE4608D7-FFE6-42AF-B470-08FBEFBD244D}" presName="rect1" presStyleLbl="trAlignAcc1" presStyleIdx="3" presStyleCnt="6">
        <dgm:presLayoutVars>
          <dgm:bulletEnabled val="1"/>
        </dgm:presLayoutVars>
      </dgm:prSet>
      <dgm:spPr/>
      <dgm:t>
        <a:bodyPr/>
        <a:lstStyle/>
        <a:p>
          <a:endParaRPr lang="tr-TR"/>
        </a:p>
      </dgm:t>
    </dgm:pt>
    <dgm:pt modelId="{E203CB3D-B69E-4BC9-A263-2B29333AC41F}" type="pres">
      <dgm:prSet presAssocID="{CE4608D7-FFE6-42AF-B470-08FBEFBD244D}" presName="rect2" presStyleLbl="fgImgPlace1" presStyleIdx="3" presStyleCnt="6"/>
      <dgm:spPr/>
    </dgm:pt>
    <dgm:pt modelId="{90D0DA23-60A9-47A5-899B-A0538174CD41}" type="pres">
      <dgm:prSet presAssocID="{50782ACC-A43A-4725-89C1-A9B03493110D}" presName="sibTrans" presStyleCnt="0"/>
      <dgm:spPr/>
    </dgm:pt>
    <dgm:pt modelId="{55AB2228-92FC-4615-9E39-2DC2148E33B8}" type="pres">
      <dgm:prSet presAssocID="{22ABD44C-0D6B-452C-89D2-7797AB7B25ED}" presName="composite" presStyleCnt="0"/>
      <dgm:spPr/>
    </dgm:pt>
    <dgm:pt modelId="{E96B5C07-A101-4935-AE3C-1961BF7A970B}" type="pres">
      <dgm:prSet presAssocID="{22ABD44C-0D6B-452C-89D2-7797AB7B25ED}" presName="rect1" presStyleLbl="trAlignAcc1" presStyleIdx="4" presStyleCnt="6">
        <dgm:presLayoutVars>
          <dgm:bulletEnabled val="1"/>
        </dgm:presLayoutVars>
      </dgm:prSet>
      <dgm:spPr/>
      <dgm:t>
        <a:bodyPr/>
        <a:lstStyle/>
        <a:p>
          <a:endParaRPr lang="tr-TR"/>
        </a:p>
      </dgm:t>
    </dgm:pt>
    <dgm:pt modelId="{2FB8C093-AA7C-44FA-81FC-A4D7FA89DB20}" type="pres">
      <dgm:prSet presAssocID="{22ABD44C-0D6B-452C-89D2-7797AB7B25ED}" presName="rect2" presStyleLbl="fgImgPlace1" presStyleIdx="4" presStyleCnt="6"/>
      <dgm:spPr/>
    </dgm:pt>
    <dgm:pt modelId="{767F1BF6-6D27-4024-8335-F057E8FA858A}" type="pres">
      <dgm:prSet presAssocID="{59C06C24-4A32-4C7A-8305-4224C269053A}" presName="sibTrans" presStyleCnt="0"/>
      <dgm:spPr/>
    </dgm:pt>
    <dgm:pt modelId="{ADFA2B38-9A14-4249-85B2-BC45AC0C3224}" type="pres">
      <dgm:prSet presAssocID="{3A8CCE4C-EAEB-4459-A8CB-0F40F06C222E}" presName="composite" presStyleCnt="0"/>
      <dgm:spPr/>
    </dgm:pt>
    <dgm:pt modelId="{9A86302A-E816-46C9-A81D-CD1681B3F109}" type="pres">
      <dgm:prSet presAssocID="{3A8CCE4C-EAEB-4459-A8CB-0F40F06C222E}" presName="rect1" presStyleLbl="trAlignAcc1" presStyleIdx="5" presStyleCnt="6">
        <dgm:presLayoutVars>
          <dgm:bulletEnabled val="1"/>
        </dgm:presLayoutVars>
      </dgm:prSet>
      <dgm:spPr/>
      <dgm:t>
        <a:bodyPr/>
        <a:lstStyle/>
        <a:p>
          <a:endParaRPr lang="tr-TR"/>
        </a:p>
      </dgm:t>
    </dgm:pt>
    <dgm:pt modelId="{98D19F5F-9B86-4B2B-BB25-756EEE8F906D}" type="pres">
      <dgm:prSet presAssocID="{3A8CCE4C-EAEB-4459-A8CB-0F40F06C222E}" presName="rect2" presStyleLbl="fgImgPlace1" presStyleIdx="5" presStyleCnt="6"/>
      <dgm:spPr/>
    </dgm:pt>
  </dgm:ptLst>
  <dgm:cxnLst>
    <dgm:cxn modelId="{EC7371EB-8B33-45FA-B571-4CCDE35D17C0}" type="presOf" srcId="{501493BB-187D-4BEB-92EF-949617C5F326}" destId="{14636587-4C24-413C-B6CE-CD2A21C169F0}" srcOrd="0" destOrd="0" presId="urn:microsoft.com/office/officeart/2008/layout/PictureStrips"/>
    <dgm:cxn modelId="{3F3CFAD4-0C0A-459E-AC5B-5F1D62BF8C1C}" type="presOf" srcId="{97BE6E0B-2B07-4012-B8B2-FFF2FD0F4D48}" destId="{B05AC9A5-D47D-49E2-9226-29EB085C89AC}" srcOrd="0" destOrd="0" presId="urn:microsoft.com/office/officeart/2008/layout/PictureStrips"/>
    <dgm:cxn modelId="{1EDA34A8-A37F-4B68-ABFF-B792CC80622E}" srcId="{501493BB-187D-4BEB-92EF-949617C5F326}" destId="{CE4608D7-FFE6-42AF-B470-08FBEFBD244D}" srcOrd="3" destOrd="0" parTransId="{F270C799-A695-4C2D-8687-6BE456C61757}" sibTransId="{50782ACC-A43A-4725-89C1-A9B03493110D}"/>
    <dgm:cxn modelId="{FEE49991-2583-4A6B-91CE-D9CA30822E64}" type="presOf" srcId="{22ABD44C-0D6B-452C-89D2-7797AB7B25ED}" destId="{E96B5C07-A101-4935-AE3C-1961BF7A970B}" srcOrd="0" destOrd="0" presId="urn:microsoft.com/office/officeart/2008/layout/PictureStrips"/>
    <dgm:cxn modelId="{FB540512-AC62-4BC7-AB9F-FA7FD7D5E2CE}" srcId="{501493BB-187D-4BEB-92EF-949617C5F326}" destId="{C8157ACE-0AAF-4C7B-BC85-12323F9CCD6F}" srcOrd="0" destOrd="0" parTransId="{DD145966-C582-4629-8362-80C1CC10917C}" sibTransId="{26DADE56-AAD6-4016-A14F-D32406C54F11}"/>
    <dgm:cxn modelId="{B17F798E-EA50-4ACA-BFD8-2615F58C05CC}" srcId="{501493BB-187D-4BEB-92EF-949617C5F326}" destId="{22ABD44C-0D6B-452C-89D2-7797AB7B25ED}" srcOrd="4" destOrd="0" parTransId="{6DFEF4EB-33BE-4EF2-B8CA-73026E0CDF88}" sibTransId="{59C06C24-4A32-4C7A-8305-4224C269053A}"/>
    <dgm:cxn modelId="{64806A33-D6D2-45D6-A1A1-39E7631DD36E}" srcId="{501493BB-187D-4BEB-92EF-949617C5F326}" destId="{3A8CCE4C-EAEB-4459-A8CB-0F40F06C222E}" srcOrd="5" destOrd="0" parTransId="{D0E2C039-0922-432D-BA1B-486AFB540FF7}" sibTransId="{D38445DB-A756-4E60-97F4-28DBAAE2FB94}"/>
    <dgm:cxn modelId="{784FE30F-7438-41A0-8B84-321870BFC055}" type="presOf" srcId="{3A8CCE4C-EAEB-4459-A8CB-0F40F06C222E}" destId="{9A86302A-E816-46C9-A81D-CD1681B3F109}" srcOrd="0" destOrd="0" presId="urn:microsoft.com/office/officeart/2008/layout/PictureStrips"/>
    <dgm:cxn modelId="{94039AB6-CFCA-4AFD-A56D-5C0051671C18}" srcId="{501493BB-187D-4BEB-92EF-949617C5F326}" destId="{F45C4DFA-7460-4C4D-BB56-D1F955B352B3}" srcOrd="1" destOrd="0" parTransId="{EA159D5C-48B9-4956-8608-BE40471A2479}" sibTransId="{8CD014EA-B0AD-4BEB-83BE-CF9B5E334B21}"/>
    <dgm:cxn modelId="{A3C6B838-6BA1-4A79-BB63-4E24D310C1FA}" type="presOf" srcId="{F45C4DFA-7460-4C4D-BB56-D1F955B352B3}" destId="{DBB1B548-FF92-49D5-98FF-EAACBAFBCB6C}" srcOrd="0" destOrd="0" presId="urn:microsoft.com/office/officeart/2008/layout/PictureStrips"/>
    <dgm:cxn modelId="{7CEABFAE-21FF-4A19-8200-D7D6704CBD12}" type="presOf" srcId="{C8157ACE-0AAF-4C7B-BC85-12323F9CCD6F}" destId="{93425806-003D-482E-B6DD-8077C7FD7E8A}" srcOrd="0" destOrd="0" presId="urn:microsoft.com/office/officeart/2008/layout/PictureStrips"/>
    <dgm:cxn modelId="{731971B5-7830-4ECF-A52C-1F7B19D434F5}" type="presOf" srcId="{CE4608D7-FFE6-42AF-B470-08FBEFBD244D}" destId="{99F883BF-EAB1-47E9-A292-63DB3FAE61F7}" srcOrd="0" destOrd="0" presId="urn:microsoft.com/office/officeart/2008/layout/PictureStrips"/>
    <dgm:cxn modelId="{C2EAD533-F598-4306-BA7D-362C05AB1E40}" srcId="{501493BB-187D-4BEB-92EF-949617C5F326}" destId="{97BE6E0B-2B07-4012-B8B2-FFF2FD0F4D48}" srcOrd="2" destOrd="0" parTransId="{1024DA1E-0C57-4621-A772-FCB29BBA475D}" sibTransId="{55EAB466-CADE-4944-BA43-6F2FE414B063}"/>
    <dgm:cxn modelId="{6788AAA9-C241-4E22-8C27-ED49FF0B3799}" type="presParOf" srcId="{14636587-4C24-413C-B6CE-CD2A21C169F0}" destId="{F8FCD311-141F-48E1-B85A-2F9E2AC53D7E}" srcOrd="0" destOrd="0" presId="urn:microsoft.com/office/officeart/2008/layout/PictureStrips"/>
    <dgm:cxn modelId="{ADC27589-0448-489D-A280-A8034EF3CA74}" type="presParOf" srcId="{F8FCD311-141F-48E1-B85A-2F9E2AC53D7E}" destId="{93425806-003D-482E-B6DD-8077C7FD7E8A}" srcOrd="0" destOrd="0" presId="urn:microsoft.com/office/officeart/2008/layout/PictureStrips"/>
    <dgm:cxn modelId="{F81106BA-3334-45C7-951B-0CC1CCA90732}" type="presParOf" srcId="{F8FCD311-141F-48E1-B85A-2F9E2AC53D7E}" destId="{C0089113-AD9F-4077-BC05-26F6B492ABD9}" srcOrd="1" destOrd="0" presId="urn:microsoft.com/office/officeart/2008/layout/PictureStrips"/>
    <dgm:cxn modelId="{EF5D2640-229E-42DE-AC6A-09CB821C7111}" type="presParOf" srcId="{14636587-4C24-413C-B6CE-CD2A21C169F0}" destId="{6FA34E6F-B80A-4D14-AFAA-5367BD0DC31F}" srcOrd="1" destOrd="0" presId="urn:microsoft.com/office/officeart/2008/layout/PictureStrips"/>
    <dgm:cxn modelId="{9848DC02-1C99-45AE-AA85-2A82B4F2EC2B}" type="presParOf" srcId="{14636587-4C24-413C-B6CE-CD2A21C169F0}" destId="{8972671F-C05B-4937-A2ED-9D74F850C31A}" srcOrd="2" destOrd="0" presId="urn:microsoft.com/office/officeart/2008/layout/PictureStrips"/>
    <dgm:cxn modelId="{E7942E08-FEB0-4F1C-8D88-DD5B376FF364}" type="presParOf" srcId="{8972671F-C05B-4937-A2ED-9D74F850C31A}" destId="{DBB1B548-FF92-49D5-98FF-EAACBAFBCB6C}" srcOrd="0" destOrd="0" presId="urn:microsoft.com/office/officeart/2008/layout/PictureStrips"/>
    <dgm:cxn modelId="{46262F88-9C90-4146-B586-24616D1D08F1}" type="presParOf" srcId="{8972671F-C05B-4937-A2ED-9D74F850C31A}" destId="{3F8F526D-1046-4D67-A55B-6C70923920F8}" srcOrd="1" destOrd="0" presId="urn:microsoft.com/office/officeart/2008/layout/PictureStrips"/>
    <dgm:cxn modelId="{E47B7EFD-9FCA-467C-BB6B-7CAA4A1D8618}" type="presParOf" srcId="{14636587-4C24-413C-B6CE-CD2A21C169F0}" destId="{4879D8E0-B7AC-4836-BF4C-EAFD208FD2B6}" srcOrd="3" destOrd="0" presId="urn:microsoft.com/office/officeart/2008/layout/PictureStrips"/>
    <dgm:cxn modelId="{8DE00752-D37C-4F22-9F78-842FB7898208}" type="presParOf" srcId="{14636587-4C24-413C-B6CE-CD2A21C169F0}" destId="{53525BEF-8EAB-408B-9DFA-2D2DEA425C40}" srcOrd="4" destOrd="0" presId="urn:microsoft.com/office/officeart/2008/layout/PictureStrips"/>
    <dgm:cxn modelId="{80EFF0A0-B425-4416-91A5-D1A57872630C}" type="presParOf" srcId="{53525BEF-8EAB-408B-9DFA-2D2DEA425C40}" destId="{B05AC9A5-D47D-49E2-9226-29EB085C89AC}" srcOrd="0" destOrd="0" presId="urn:microsoft.com/office/officeart/2008/layout/PictureStrips"/>
    <dgm:cxn modelId="{15C5F0A9-393F-4445-B3BB-965D13FA060D}" type="presParOf" srcId="{53525BEF-8EAB-408B-9DFA-2D2DEA425C40}" destId="{22BC69D1-6F28-44C0-9AB4-2428DA268CD2}" srcOrd="1" destOrd="0" presId="urn:microsoft.com/office/officeart/2008/layout/PictureStrips"/>
    <dgm:cxn modelId="{3739D2A8-B11F-4C57-9EE3-5EFAFA372381}" type="presParOf" srcId="{14636587-4C24-413C-B6CE-CD2A21C169F0}" destId="{ED58AA73-8AD8-476C-ADB6-C30ECE2DEA7A}" srcOrd="5" destOrd="0" presId="urn:microsoft.com/office/officeart/2008/layout/PictureStrips"/>
    <dgm:cxn modelId="{20DEAC71-2FEF-4F9E-A4A6-8312404C4135}" type="presParOf" srcId="{14636587-4C24-413C-B6CE-CD2A21C169F0}" destId="{6D72B133-D81E-4E3E-B724-A89884BA5777}" srcOrd="6" destOrd="0" presId="urn:microsoft.com/office/officeart/2008/layout/PictureStrips"/>
    <dgm:cxn modelId="{8D98FA65-4EB9-4E83-9C92-E2615A404E1C}" type="presParOf" srcId="{6D72B133-D81E-4E3E-B724-A89884BA5777}" destId="{99F883BF-EAB1-47E9-A292-63DB3FAE61F7}" srcOrd="0" destOrd="0" presId="urn:microsoft.com/office/officeart/2008/layout/PictureStrips"/>
    <dgm:cxn modelId="{D3570FBD-9556-4AC2-AB64-0E400EB9A62A}" type="presParOf" srcId="{6D72B133-D81E-4E3E-B724-A89884BA5777}" destId="{E203CB3D-B69E-4BC9-A263-2B29333AC41F}" srcOrd="1" destOrd="0" presId="urn:microsoft.com/office/officeart/2008/layout/PictureStrips"/>
    <dgm:cxn modelId="{1404FA53-7431-4836-94A1-BFBC4DD85DFC}" type="presParOf" srcId="{14636587-4C24-413C-B6CE-CD2A21C169F0}" destId="{90D0DA23-60A9-47A5-899B-A0538174CD41}" srcOrd="7" destOrd="0" presId="urn:microsoft.com/office/officeart/2008/layout/PictureStrips"/>
    <dgm:cxn modelId="{062E181B-825D-40DC-B38F-C9C980B34477}" type="presParOf" srcId="{14636587-4C24-413C-B6CE-CD2A21C169F0}" destId="{55AB2228-92FC-4615-9E39-2DC2148E33B8}" srcOrd="8" destOrd="0" presId="urn:microsoft.com/office/officeart/2008/layout/PictureStrips"/>
    <dgm:cxn modelId="{0D41C600-5BA2-43E6-8266-3B707DA1F4AC}" type="presParOf" srcId="{55AB2228-92FC-4615-9E39-2DC2148E33B8}" destId="{E96B5C07-A101-4935-AE3C-1961BF7A970B}" srcOrd="0" destOrd="0" presId="urn:microsoft.com/office/officeart/2008/layout/PictureStrips"/>
    <dgm:cxn modelId="{86601444-206E-44FD-A99F-174CD4732AB3}" type="presParOf" srcId="{55AB2228-92FC-4615-9E39-2DC2148E33B8}" destId="{2FB8C093-AA7C-44FA-81FC-A4D7FA89DB20}" srcOrd="1" destOrd="0" presId="urn:microsoft.com/office/officeart/2008/layout/PictureStrips"/>
    <dgm:cxn modelId="{152147CF-D8D0-47F3-839F-25FC9DEDF537}" type="presParOf" srcId="{14636587-4C24-413C-B6CE-CD2A21C169F0}" destId="{767F1BF6-6D27-4024-8335-F057E8FA858A}" srcOrd="9" destOrd="0" presId="urn:microsoft.com/office/officeart/2008/layout/PictureStrips"/>
    <dgm:cxn modelId="{AF966B02-D5B7-45AC-8AA5-9AB338C17300}" type="presParOf" srcId="{14636587-4C24-413C-B6CE-CD2A21C169F0}" destId="{ADFA2B38-9A14-4249-85B2-BC45AC0C3224}" srcOrd="10" destOrd="0" presId="urn:microsoft.com/office/officeart/2008/layout/PictureStrips"/>
    <dgm:cxn modelId="{2564D31D-3B59-4E9D-8A2E-91A7D1056FB8}" type="presParOf" srcId="{ADFA2B38-9A14-4249-85B2-BC45AC0C3224}" destId="{9A86302A-E816-46C9-A81D-CD1681B3F109}" srcOrd="0" destOrd="0" presId="urn:microsoft.com/office/officeart/2008/layout/PictureStrips"/>
    <dgm:cxn modelId="{B27DFC0E-E494-4975-91E9-1D3265099527}" type="presParOf" srcId="{ADFA2B38-9A14-4249-85B2-BC45AC0C3224}" destId="{98D19F5F-9B86-4B2B-BB25-756EEE8F906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04A5E2-F422-47F7-ACAF-96F2DB74EFCE}"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tr-TR"/>
        </a:p>
      </dgm:t>
    </dgm:pt>
    <dgm:pt modelId="{3FD5EC3E-D2EC-45D0-B981-4901304E7CC0}">
      <dgm:prSet/>
      <dgm:spPr/>
      <dgm:t>
        <a:bodyPr/>
        <a:lstStyle/>
        <a:p>
          <a:pPr rtl="0"/>
          <a:r>
            <a:rPr lang="tr-TR" smtClean="0"/>
            <a:t>Şok</a:t>
          </a:r>
          <a:endParaRPr lang="tr-TR"/>
        </a:p>
      </dgm:t>
    </dgm:pt>
    <dgm:pt modelId="{F7FF2A53-9ED3-46B1-8977-47C624F20FBE}" type="parTrans" cxnId="{6D6A9AEE-798D-4271-B826-D4FF2E85F24E}">
      <dgm:prSet/>
      <dgm:spPr/>
      <dgm:t>
        <a:bodyPr/>
        <a:lstStyle/>
        <a:p>
          <a:endParaRPr lang="tr-TR"/>
        </a:p>
      </dgm:t>
    </dgm:pt>
    <dgm:pt modelId="{26DBBFCB-6E95-40CC-8A2F-333F1BDCA02C}" type="sibTrans" cxnId="{6D6A9AEE-798D-4271-B826-D4FF2E85F24E}">
      <dgm:prSet/>
      <dgm:spPr/>
      <dgm:t>
        <a:bodyPr/>
        <a:lstStyle/>
        <a:p>
          <a:endParaRPr lang="tr-TR"/>
        </a:p>
      </dgm:t>
    </dgm:pt>
    <dgm:pt modelId="{ECAC1068-590A-46FF-B750-D28403CDD526}">
      <dgm:prSet/>
      <dgm:spPr/>
      <dgm:t>
        <a:bodyPr/>
        <a:lstStyle/>
        <a:p>
          <a:pPr rtl="0"/>
          <a:r>
            <a:rPr lang="tr-TR" dirty="0" smtClean="0"/>
            <a:t>Nörolojik ve </a:t>
          </a:r>
          <a:r>
            <a:rPr lang="tr-TR" dirty="0" err="1" smtClean="0"/>
            <a:t>kardiyopulmoner</a:t>
          </a:r>
          <a:r>
            <a:rPr lang="tr-TR" dirty="0" smtClean="0"/>
            <a:t> hastalık</a:t>
          </a:r>
          <a:endParaRPr lang="tr-TR" dirty="0"/>
        </a:p>
      </dgm:t>
    </dgm:pt>
    <dgm:pt modelId="{6AE2F48F-A8A9-452B-A740-BCD6AD57360E}" type="parTrans" cxnId="{3EC7C41E-E248-4509-A404-7F7BF54C7B4C}">
      <dgm:prSet/>
      <dgm:spPr/>
      <dgm:t>
        <a:bodyPr/>
        <a:lstStyle/>
        <a:p>
          <a:endParaRPr lang="tr-TR"/>
        </a:p>
      </dgm:t>
    </dgm:pt>
    <dgm:pt modelId="{D11F1140-F409-406C-BDFD-5D1060076E8E}" type="sibTrans" cxnId="{3EC7C41E-E248-4509-A404-7F7BF54C7B4C}">
      <dgm:prSet/>
      <dgm:spPr/>
      <dgm:t>
        <a:bodyPr/>
        <a:lstStyle/>
        <a:p>
          <a:endParaRPr lang="tr-TR"/>
        </a:p>
      </dgm:t>
    </dgm:pt>
    <dgm:pt modelId="{35A2FE6D-0D08-4C66-B1BF-66DBE7F64FC3}">
      <dgm:prSet/>
      <dgm:spPr/>
      <dgm:t>
        <a:bodyPr/>
        <a:lstStyle/>
        <a:p>
          <a:pPr rtl="0"/>
          <a:r>
            <a:rPr lang="tr-TR" dirty="0" smtClean="0"/>
            <a:t>Artmış </a:t>
          </a:r>
          <a:r>
            <a:rPr lang="tr-TR" dirty="0" err="1" smtClean="0"/>
            <a:t>metabolik</a:t>
          </a:r>
          <a:r>
            <a:rPr lang="tr-TR" dirty="0" smtClean="0"/>
            <a:t> hızdaki diğer durumlar (yanık, </a:t>
          </a:r>
          <a:r>
            <a:rPr lang="tr-TR" dirty="0" err="1" smtClean="0"/>
            <a:t>postoperatif</a:t>
          </a:r>
          <a:r>
            <a:rPr lang="tr-TR" dirty="0" smtClean="0"/>
            <a:t> durum)</a:t>
          </a:r>
          <a:endParaRPr lang="tr-TR" dirty="0"/>
        </a:p>
      </dgm:t>
    </dgm:pt>
    <dgm:pt modelId="{CDB76035-9740-4AD9-BE1C-ABC125260439}" type="parTrans" cxnId="{94216261-CEB2-4BAF-B915-B8F9B6D2E7B2}">
      <dgm:prSet/>
      <dgm:spPr/>
      <dgm:t>
        <a:bodyPr/>
        <a:lstStyle/>
        <a:p>
          <a:endParaRPr lang="tr-TR"/>
        </a:p>
      </dgm:t>
    </dgm:pt>
    <dgm:pt modelId="{40F46D0C-C634-44CB-B29A-F64DE15194D9}" type="sibTrans" cxnId="{94216261-CEB2-4BAF-B915-B8F9B6D2E7B2}">
      <dgm:prSet/>
      <dgm:spPr/>
      <dgm:t>
        <a:bodyPr/>
        <a:lstStyle/>
        <a:p>
          <a:endParaRPr lang="tr-TR"/>
        </a:p>
      </dgm:t>
    </dgm:pt>
    <dgm:pt modelId="{EE9D5E3D-864F-482E-859A-4998503A5DE9}">
      <dgm:prSet/>
      <dgm:spPr/>
      <dgm:t>
        <a:bodyPr/>
        <a:lstStyle/>
        <a:p>
          <a:pPr rtl="0"/>
          <a:r>
            <a:rPr lang="tr-TR" dirty="0" smtClean="0"/>
            <a:t>Sıvı - elektrolit dengesizlikleri</a:t>
          </a:r>
          <a:endParaRPr lang="tr-TR" dirty="0"/>
        </a:p>
      </dgm:t>
    </dgm:pt>
    <dgm:pt modelId="{039CF8EA-1367-44BE-90F7-5AF8B7287F10}" type="parTrans" cxnId="{9BF1E9E9-20EE-4476-84F9-F42AB5A4935A}">
      <dgm:prSet/>
      <dgm:spPr/>
      <dgm:t>
        <a:bodyPr/>
        <a:lstStyle/>
        <a:p>
          <a:endParaRPr lang="tr-TR"/>
        </a:p>
      </dgm:t>
    </dgm:pt>
    <dgm:pt modelId="{49A5811A-1AD9-409C-95FA-F60B6EF8E5CA}" type="sibTrans" cxnId="{9BF1E9E9-20EE-4476-84F9-F42AB5A4935A}">
      <dgm:prSet/>
      <dgm:spPr/>
      <dgm:t>
        <a:bodyPr/>
        <a:lstStyle/>
        <a:p>
          <a:endParaRPr lang="tr-TR"/>
        </a:p>
      </dgm:t>
    </dgm:pt>
    <dgm:pt modelId="{04ED466B-C967-4220-9237-92E9255C44DF}">
      <dgm:prSet/>
      <dgm:spPr/>
      <dgm:t>
        <a:bodyPr/>
        <a:lstStyle/>
        <a:p>
          <a:pPr rtl="0"/>
          <a:r>
            <a:rPr lang="tr-TR" dirty="0" smtClean="0"/>
            <a:t>≥40ºC ateş </a:t>
          </a:r>
          <a:endParaRPr lang="tr-TR" dirty="0"/>
        </a:p>
      </dgm:t>
    </dgm:pt>
    <dgm:pt modelId="{59F2A326-139B-4912-9E3E-8CB0B2068006}" type="parTrans" cxnId="{BA67CC6A-537D-4ED9-BFB7-35DB2DF388F7}">
      <dgm:prSet/>
      <dgm:spPr/>
      <dgm:t>
        <a:bodyPr/>
        <a:lstStyle/>
        <a:p>
          <a:endParaRPr lang="tr-TR"/>
        </a:p>
      </dgm:t>
    </dgm:pt>
    <dgm:pt modelId="{65A77C1F-953C-4727-AE43-9534CCA96CA6}" type="sibTrans" cxnId="{BA67CC6A-537D-4ED9-BFB7-35DB2DF388F7}">
      <dgm:prSet/>
      <dgm:spPr/>
      <dgm:t>
        <a:bodyPr/>
        <a:lstStyle/>
        <a:p>
          <a:endParaRPr lang="tr-TR"/>
        </a:p>
      </dgm:t>
    </dgm:pt>
    <dgm:pt modelId="{1F691C92-5E48-49A7-AF00-9B212F7CF648}">
      <dgm:prSet/>
      <dgm:spPr/>
      <dgm:t>
        <a:bodyPr/>
        <a:lstStyle/>
        <a:p>
          <a:pPr rtl="0"/>
          <a:r>
            <a:rPr lang="tr-TR" dirty="0" smtClean="0"/>
            <a:t>Kafa travması</a:t>
          </a:r>
          <a:endParaRPr lang="tr-TR" dirty="0"/>
        </a:p>
      </dgm:t>
    </dgm:pt>
    <dgm:pt modelId="{712F276D-3A89-45F1-90FA-F87CDB2A6F25}" type="parTrans" cxnId="{F4E66351-7193-4D7C-BF63-9B1EEF7A72A0}">
      <dgm:prSet/>
      <dgm:spPr/>
      <dgm:t>
        <a:bodyPr/>
        <a:lstStyle/>
        <a:p>
          <a:endParaRPr lang="tr-TR"/>
        </a:p>
      </dgm:t>
    </dgm:pt>
    <dgm:pt modelId="{FA6B45BC-80C4-49C3-A48E-765BE0AC39BD}" type="sibTrans" cxnId="{F4E66351-7193-4D7C-BF63-9B1EEF7A72A0}">
      <dgm:prSet/>
      <dgm:spPr/>
      <dgm:t>
        <a:bodyPr/>
        <a:lstStyle/>
        <a:p>
          <a:endParaRPr lang="tr-TR"/>
        </a:p>
      </dgm:t>
    </dgm:pt>
    <dgm:pt modelId="{CC6DBB44-32A1-43F7-A9A8-907BAF5C802C}">
      <dgm:prSet/>
      <dgm:spPr/>
      <dgm:t>
        <a:bodyPr/>
        <a:lstStyle/>
        <a:p>
          <a:pPr rtl="0"/>
          <a:r>
            <a:rPr lang="tr-TR" smtClean="0"/>
            <a:t>Post-kardiyak arrest</a:t>
          </a:r>
          <a:endParaRPr lang="tr-TR"/>
        </a:p>
      </dgm:t>
    </dgm:pt>
    <dgm:pt modelId="{B762769F-65E5-4221-9529-A7B5437ECE68}" type="parTrans" cxnId="{795018A3-1EA0-472C-8D3C-E4794BA984A3}">
      <dgm:prSet/>
      <dgm:spPr/>
      <dgm:t>
        <a:bodyPr/>
        <a:lstStyle/>
        <a:p>
          <a:endParaRPr lang="tr-TR"/>
        </a:p>
      </dgm:t>
    </dgm:pt>
    <dgm:pt modelId="{C3F52997-ABB6-4220-A72B-F981210AD32C}" type="sibTrans" cxnId="{795018A3-1EA0-472C-8D3C-E4794BA984A3}">
      <dgm:prSet/>
      <dgm:spPr/>
      <dgm:t>
        <a:bodyPr/>
        <a:lstStyle/>
        <a:p>
          <a:endParaRPr lang="tr-TR"/>
        </a:p>
      </dgm:t>
    </dgm:pt>
    <dgm:pt modelId="{C05B7211-1224-42BB-B335-7B97478EF939}" type="pres">
      <dgm:prSet presAssocID="{6904A5E2-F422-47F7-ACAF-96F2DB74EFCE}" presName="Name0" presStyleCnt="0">
        <dgm:presLayoutVars>
          <dgm:chMax val="7"/>
          <dgm:chPref val="7"/>
          <dgm:dir/>
        </dgm:presLayoutVars>
      </dgm:prSet>
      <dgm:spPr/>
      <dgm:t>
        <a:bodyPr/>
        <a:lstStyle/>
        <a:p>
          <a:endParaRPr lang="tr-TR"/>
        </a:p>
      </dgm:t>
    </dgm:pt>
    <dgm:pt modelId="{D071994D-08CC-440A-A6A0-27C3F22BBD6A}" type="pres">
      <dgm:prSet presAssocID="{6904A5E2-F422-47F7-ACAF-96F2DB74EFCE}" presName="Name1" presStyleCnt="0"/>
      <dgm:spPr/>
    </dgm:pt>
    <dgm:pt modelId="{FC32C5A8-F45B-4571-B133-92000FA8D7AE}" type="pres">
      <dgm:prSet presAssocID="{6904A5E2-F422-47F7-ACAF-96F2DB74EFCE}" presName="cycle" presStyleCnt="0"/>
      <dgm:spPr/>
    </dgm:pt>
    <dgm:pt modelId="{986C1E8B-DFF6-41C8-A0FE-DA1DE293D3A5}" type="pres">
      <dgm:prSet presAssocID="{6904A5E2-F422-47F7-ACAF-96F2DB74EFCE}" presName="srcNode" presStyleLbl="node1" presStyleIdx="0" presStyleCnt="7"/>
      <dgm:spPr/>
    </dgm:pt>
    <dgm:pt modelId="{8220E4D7-8AF3-4DC5-B74D-224E677529AA}" type="pres">
      <dgm:prSet presAssocID="{6904A5E2-F422-47F7-ACAF-96F2DB74EFCE}" presName="conn" presStyleLbl="parChTrans1D2" presStyleIdx="0" presStyleCnt="1"/>
      <dgm:spPr/>
      <dgm:t>
        <a:bodyPr/>
        <a:lstStyle/>
        <a:p>
          <a:endParaRPr lang="tr-TR"/>
        </a:p>
      </dgm:t>
    </dgm:pt>
    <dgm:pt modelId="{EE554FD8-34DB-47AB-86BD-F6E32A9F9B58}" type="pres">
      <dgm:prSet presAssocID="{6904A5E2-F422-47F7-ACAF-96F2DB74EFCE}" presName="extraNode" presStyleLbl="node1" presStyleIdx="0" presStyleCnt="7"/>
      <dgm:spPr/>
    </dgm:pt>
    <dgm:pt modelId="{BF63A2CE-B391-4451-B22E-BEECF09F0F3A}" type="pres">
      <dgm:prSet presAssocID="{6904A5E2-F422-47F7-ACAF-96F2DB74EFCE}" presName="dstNode" presStyleLbl="node1" presStyleIdx="0" presStyleCnt="7"/>
      <dgm:spPr/>
    </dgm:pt>
    <dgm:pt modelId="{BBCFC8E7-BCEA-4CA2-98D4-3BD8F30D2F48}" type="pres">
      <dgm:prSet presAssocID="{3FD5EC3E-D2EC-45D0-B981-4901304E7CC0}" presName="text_1" presStyleLbl="node1" presStyleIdx="0" presStyleCnt="7">
        <dgm:presLayoutVars>
          <dgm:bulletEnabled val="1"/>
        </dgm:presLayoutVars>
      </dgm:prSet>
      <dgm:spPr/>
      <dgm:t>
        <a:bodyPr/>
        <a:lstStyle/>
        <a:p>
          <a:endParaRPr lang="tr-TR"/>
        </a:p>
      </dgm:t>
    </dgm:pt>
    <dgm:pt modelId="{15C0F959-A7BA-4313-A8B7-FF6EBEA4A1FA}" type="pres">
      <dgm:prSet presAssocID="{3FD5EC3E-D2EC-45D0-B981-4901304E7CC0}" presName="accent_1" presStyleCnt="0"/>
      <dgm:spPr/>
    </dgm:pt>
    <dgm:pt modelId="{57BA4249-7036-4121-B7BD-7DD5E1158628}" type="pres">
      <dgm:prSet presAssocID="{3FD5EC3E-D2EC-45D0-B981-4901304E7CC0}" presName="accentRepeatNode" presStyleLbl="solidFgAcc1" presStyleIdx="0" presStyleCnt="7"/>
      <dgm:spPr/>
    </dgm:pt>
    <dgm:pt modelId="{89864B89-B52D-4E05-A633-188EC399E672}" type="pres">
      <dgm:prSet presAssocID="{ECAC1068-590A-46FF-B750-D28403CDD526}" presName="text_2" presStyleLbl="node1" presStyleIdx="1" presStyleCnt="7">
        <dgm:presLayoutVars>
          <dgm:bulletEnabled val="1"/>
        </dgm:presLayoutVars>
      </dgm:prSet>
      <dgm:spPr/>
      <dgm:t>
        <a:bodyPr/>
        <a:lstStyle/>
        <a:p>
          <a:endParaRPr lang="tr-TR"/>
        </a:p>
      </dgm:t>
    </dgm:pt>
    <dgm:pt modelId="{D10DB75D-88D9-4D78-8EA2-B17DA9C7C692}" type="pres">
      <dgm:prSet presAssocID="{ECAC1068-590A-46FF-B750-D28403CDD526}" presName="accent_2" presStyleCnt="0"/>
      <dgm:spPr/>
    </dgm:pt>
    <dgm:pt modelId="{4CEE7F8A-E234-4C4F-814C-E681E65CF693}" type="pres">
      <dgm:prSet presAssocID="{ECAC1068-590A-46FF-B750-D28403CDD526}" presName="accentRepeatNode" presStyleLbl="solidFgAcc1" presStyleIdx="1" presStyleCnt="7"/>
      <dgm:spPr/>
    </dgm:pt>
    <dgm:pt modelId="{A3915E68-360D-494C-9AD8-C36917B05163}" type="pres">
      <dgm:prSet presAssocID="{35A2FE6D-0D08-4C66-B1BF-66DBE7F64FC3}" presName="text_3" presStyleLbl="node1" presStyleIdx="2" presStyleCnt="7">
        <dgm:presLayoutVars>
          <dgm:bulletEnabled val="1"/>
        </dgm:presLayoutVars>
      </dgm:prSet>
      <dgm:spPr/>
      <dgm:t>
        <a:bodyPr/>
        <a:lstStyle/>
        <a:p>
          <a:endParaRPr lang="tr-TR"/>
        </a:p>
      </dgm:t>
    </dgm:pt>
    <dgm:pt modelId="{17D9C3B5-D663-4C61-B30E-F58B15AD4F44}" type="pres">
      <dgm:prSet presAssocID="{35A2FE6D-0D08-4C66-B1BF-66DBE7F64FC3}" presName="accent_3" presStyleCnt="0"/>
      <dgm:spPr/>
    </dgm:pt>
    <dgm:pt modelId="{F27DED95-70B0-4743-90CB-628DC3DF2676}" type="pres">
      <dgm:prSet presAssocID="{35A2FE6D-0D08-4C66-B1BF-66DBE7F64FC3}" presName="accentRepeatNode" presStyleLbl="solidFgAcc1" presStyleIdx="2" presStyleCnt="7"/>
      <dgm:spPr/>
    </dgm:pt>
    <dgm:pt modelId="{804AD7C7-D824-4EC6-90AB-414FD7B8BE9A}" type="pres">
      <dgm:prSet presAssocID="{EE9D5E3D-864F-482E-859A-4998503A5DE9}" presName="text_4" presStyleLbl="node1" presStyleIdx="3" presStyleCnt="7">
        <dgm:presLayoutVars>
          <dgm:bulletEnabled val="1"/>
        </dgm:presLayoutVars>
      </dgm:prSet>
      <dgm:spPr/>
      <dgm:t>
        <a:bodyPr/>
        <a:lstStyle/>
        <a:p>
          <a:endParaRPr lang="tr-TR"/>
        </a:p>
      </dgm:t>
    </dgm:pt>
    <dgm:pt modelId="{5A1DEB79-70D8-4DE6-9B1D-69D0C011CD30}" type="pres">
      <dgm:prSet presAssocID="{EE9D5E3D-864F-482E-859A-4998503A5DE9}" presName="accent_4" presStyleCnt="0"/>
      <dgm:spPr/>
    </dgm:pt>
    <dgm:pt modelId="{D30DC83B-EB55-4AD2-80D7-C44BBBB3096F}" type="pres">
      <dgm:prSet presAssocID="{EE9D5E3D-864F-482E-859A-4998503A5DE9}" presName="accentRepeatNode" presStyleLbl="solidFgAcc1" presStyleIdx="3" presStyleCnt="7"/>
      <dgm:spPr/>
    </dgm:pt>
    <dgm:pt modelId="{B6A6E09D-FBAA-4315-AFC5-EF7EEB6A84B6}" type="pres">
      <dgm:prSet presAssocID="{04ED466B-C967-4220-9237-92E9255C44DF}" presName="text_5" presStyleLbl="node1" presStyleIdx="4" presStyleCnt="7">
        <dgm:presLayoutVars>
          <dgm:bulletEnabled val="1"/>
        </dgm:presLayoutVars>
      </dgm:prSet>
      <dgm:spPr/>
      <dgm:t>
        <a:bodyPr/>
        <a:lstStyle/>
        <a:p>
          <a:endParaRPr lang="tr-TR"/>
        </a:p>
      </dgm:t>
    </dgm:pt>
    <dgm:pt modelId="{09544E58-3D94-4A17-BE9B-A52F09E59707}" type="pres">
      <dgm:prSet presAssocID="{04ED466B-C967-4220-9237-92E9255C44DF}" presName="accent_5" presStyleCnt="0"/>
      <dgm:spPr/>
    </dgm:pt>
    <dgm:pt modelId="{8B8136C7-634E-4441-833C-F44110B185F9}" type="pres">
      <dgm:prSet presAssocID="{04ED466B-C967-4220-9237-92E9255C44DF}" presName="accentRepeatNode" presStyleLbl="solidFgAcc1" presStyleIdx="4" presStyleCnt="7"/>
      <dgm:spPr/>
    </dgm:pt>
    <dgm:pt modelId="{F2198841-3982-402E-9F80-5D921CE74087}" type="pres">
      <dgm:prSet presAssocID="{1F691C92-5E48-49A7-AF00-9B212F7CF648}" presName="text_6" presStyleLbl="node1" presStyleIdx="5" presStyleCnt="7">
        <dgm:presLayoutVars>
          <dgm:bulletEnabled val="1"/>
        </dgm:presLayoutVars>
      </dgm:prSet>
      <dgm:spPr/>
      <dgm:t>
        <a:bodyPr/>
        <a:lstStyle/>
        <a:p>
          <a:endParaRPr lang="tr-TR"/>
        </a:p>
      </dgm:t>
    </dgm:pt>
    <dgm:pt modelId="{3B4C1A03-69DA-434F-B2E4-555A7DA86084}" type="pres">
      <dgm:prSet presAssocID="{1F691C92-5E48-49A7-AF00-9B212F7CF648}" presName="accent_6" presStyleCnt="0"/>
      <dgm:spPr/>
    </dgm:pt>
    <dgm:pt modelId="{21E9E6E3-79FB-4555-B9A1-D50CCF1E1336}" type="pres">
      <dgm:prSet presAssocID="{1F691C92-5E48-49A7-AF00-9B212F7CF648}" presName="accentRepeatNode" presStyleLbl="solidFgAcc1" presStyleIdx="5" presStyleCnt="7"/>
      <dgm:spPr/>
    </dgm:pt>
    <dgm:pt modelId="{1B199A66-3AED-4B9B-830D-8DA182F9A07C}" type="pres">
      <dgm:prSet presAssocID="{CC6DBB44-32A1-43F7-A9A8-907BAF5C802C}" presName="text_7" presStyleLbl="node1" presStyleIdx="6" presStyleCnt="7">
        <dgm:presLayoutVars>
          <dgm:bulletEnabled val="1"/>
        </dgm:presLayoutVars>
      </dgm:prSet>
      <dgm:spPr/>
      <dgm:t>
        <a:bodyPr/>
        <a:lstStyle/>
        <a:p>
          <a:endParaRPr lang="tr-TR"/>
        </a:p>
      </dgm:t>
    </dgm:pt>
    <dgm:pt modelId="{AD18E3F1-AFCA-4C56-A8CE-B2F4AB4FFBB4}" type="pres">
      <dgm:prSet presAssocID="{CC6DBB44-32A1-43F7-A9A8-907BAF5C802C}" presName="accent_7" presStyleCnt="0"/>
      <dgm:spPr/>
    </dgm:pt>
    <dgm:pt modelId="{1EBD1B79-78E4-4994-B751-36DA56F605DD}" type="pres">
      <dgm:prSet presAssocID="{CC6DBB44-32A1-43F7-A9A8-907BAF5C802C}" presName="accentRepeatNode" presStyleLbl="solidFgAcc1" presStyleIdx="6" presStyleCnt="7"/>
      <dgm:spPr/>
    </dgm:pt>
  </dgm:ptLst>
  <dgm:cxnLst>
    <dgm:cxn modelId="{E8C1F6A7-AE2D-48F4-8B60-35AAA1D76A4A}" type="presOf" srcId="{EE9D5E3D-864F-482E-859A-4998503A5DE9}" destId="{804AD7C7-D824-4EC6-90AB-414FD7B8BE9A}" srcOrd="0" destOrd="0" presId="urn:microsoft.com/office/officeart/2008/layout/VerticalCurvedList"/>
    <dgm:cxn modelId="{94216261-CEB2-4BAF-B915-B8F9B6D2E7B2}" srcId="{6904A5E2-F422-47F7-ACAF-96F2DB74EFCE}" destId="{35A2FE6D-0D08-4C66-B1BF-66DBE7F64FC3}" srcOrd="2" destOrd="0" parTransId="{CDB76035-9740-4AD9-BE1C-ABC125260439}" sibTransId="{40F46D0C-C634-44CB-B29A-F64DE15194D9}"/>
    <dgm:cxn modelId="{795018A3-1EA0-472C-8D3C-E4794BA984A3}" srcId="{6904A5E2-F422-47F7-ACAF-96F2DB74EFCE}" destId="{CC6DBB44-32A1-43F7-A9A8-907BAF5C802C}" srcOrd="6" destOrd="0" parTransId="{B762769F-65E5-4221-9529-A7B5437ECE68}" sibTransId="{C3F52997-ABB6-4220-A72B-F981210AD32C}"/>
    <dgm:cxn modelId="{220BBA9E-30C4-44E6-9B76-C69AA1B451E6}" type="presOf" srcId="{1F691C92-5E48-49A7-AF00-9B212F7CF648}" destId="{F2198841-3982-402E-9F80-5D921CE74087}" srcOrd="0" destOrd="0" presId="urn:microsoft.com/office/officeart/2008/layout/VerticalCurvedList"/>
    <dgm:cxn modelId="{F4E66351-7193-4D7C-BF63-9B1EEF7A72A0}" srcId="{6904A5E2-F422-47F7-ACAF-96F2DB74EFCE}" destId="{1F691C92-5E48-49A7-AF00-9B212F7CF648}" srcOrd="5" destOrd="0" parTransId="{712F276D-3A89-45F1-90FA-F87CDB2A6F25}" sibTransId="{FA6B45BC-80C4-49C3-A48E-765BE0AC39BD}"/>
    <dgm:cxn modelId="{6D6A9AEE-798D-4271-B826-D4FF2E85F24E}" srcId="{6904A5E2-F422-47F7-ACAF-96F2DB74EFCE}" destId="{3FD5EC3E-D2EC-45D0-B981-4901304E7CC0}" srcOrd="0" destOrd="0" parTransId="{F7FF2A53-9ED3-46B1-8977-47C624F20FBE}" sibTransId="{26DBBFCB-6E95-40CC-8A2F-333F1BDCA02C}"/>
    <dgm:cxn modelId="{3EC7C41E-E248-4509-A404-7F7BF54C7B4C}" srcId="{6904A5E2-F422-47F7-ACAF-96F2DB74EFCE}" destId="{ECAC1068-590A-46FF-B750-D28403CDD526}" srcOrd="1" destOrd="0" parTransId="{6AE2F48F-A8A9-452B-A740-BCD6AD57360E}" sibTransId="{D11F1140-F409-406C-BDFD-5D1060076E8E}"/>
    <dgm:cxn modelId="{9BF1E9E9-20EE-4476-84F9-F42AB5A4935A}" srcId="{6904A5E2-F422-47F7-ACAF-96F2DB74EFCE}" destId="{EE9D5E3D-864F-482E-859A-4998503A5DE9}" srcOrd="3" destOrd="0" parTransId="{039CF8EA-1367-44BE-90F7-5AF8B7287F10}" sibTransId="{49A5811A-1AD9-409C-95FA-F60B6EF8E5CA}"/>
    <dgm:cxn modelId="{8C3A88D8-1A7E-4F61-9F9E-1D45145B6447}" type="presOf" srcId="{35A2FE6D-0D08-4C66-B1BF-66DBE7F64FC3}" destId="{A3915E68-360D-494C-9AD8-C36917B05163}" srcOrd="0" destOrd="0" presId="urn:microsoft.com/office/officeart/2008/layout/VerticalCurvedList"/>
    <dgm:cxn modelId="{BA67CC6A-537D-4ED9-BFB7-35DB2DF388F7}" srcId="{6904A5E2-F422-47F7-ACAF-96F2DB74EFCE}" destId="{04ED466B-C967-4220-9237-92E9255C44DF}" srcOrd="4" destOrd="0" parTransId="{59F2A326-139B-4912-9E3E-8CB0B2068006}" sibTransId="{65A77C1F-953C-4727-AE43-9534CCA96CA6}"/>
    <dgm:cxn modelId="{DA2AD384-76AF-48E5-99C2-E06AAC58016E}" type="presOf" srcId="{ECAC1068-590A-46FF-B750-D28403CDD526}" destId="{89864B89-B52D-4E05-A633-188EC399E672}" srcOrd="0" destOrd="0" presId="urn:microsoft.com/office/officeart/2008/layout/VerticalCurvedList"/>
    <dgm:cxn modelId="{3AD84FE8-33B5-401D-937B-8C8332BD646A}" type="presOf" srcId="{6904A5E2-F422-47F7-ACAF-96F2DB74EFCE}" destId="{C05B7211-1224-42BB-B335-7B97478EF939}" srcOrd="0" destOrd="0" presId="urn:microsoft.com/office/officeart/2008/layout/VerticalCurvedList"/>
    <dgm:cxn modelId="{202D368A-CB55-41C6-AEEB-1AF1FE4F449F}" type="presOf" srcId="{3FD5EC3E-D2EC-45D0-B981-4901304E7CC0}" destId="{BBCFC8E7-BCEA-4CA2-98D4-3BD8F30D2F48}" srcOrd="0" destOrd="0" presId="urn:microsoft.com/office/officeart/2008/layout/VerticalCurvedList"/>
    <dgm:cxn modelId="{CF90FA9A-C094-4115-9F9B-7B1719EDCCE9}" type="presOf" srcId="{04ED466B-C967-4220-9237-92E9255C44DF}" destId="{B6A6E09D-FBAA-4315-AFC5-EF7EEB6A84B6}" srcOrd="0" destOrd="0" presId="urn:microsoft.com/office/officeart/2008/layout/VerticalCurvedList"/>
    <dgm:cxn modelId="{16D10E6E-9CAD-497D-9DE5-E72048267FA7}" type="presOf" srcId="{26DBBFCB-6E95-40CC-8A2F-333F1BDCA02C}" destId="{8220E4D7-8AF3-4DC5-B74D-224E677529AA}" srcOrd="0" destOrd="0" presId="urn:microsoft.com/office/officeart/2008/layout/VerticalCurvedList"/>
    <dgm:cxn modelId="{0F3D6AD1-7AA6-4164-BB63-100345766CE4}" type="presOf" srcId="{CC6DBB44-32A1-43F7-A9A8-907BAF5C802C}" destId="{1B199A66-3AED-4B9B-830D-8DA182F9A07C}" srcOrd="0" destOrd="0" presId="urn:microsoft.com/office/officeart/2008/layout/VerticalCurvedList"/>
    <dgm:cxn modelId="{657EAD74-8114-46E6-852D-D4E62EF15071}" type="presParOf" srcId="{C05B7211-1224-42BB-B335-7B97478EF939}" destId="{D071994D-08CC-440A-A6A0-27C3F22BBD6A}" srcOrd="0" destOrd="0" presId="urn:microsoft.com/office/officeart/2008/layout/VerticalCurvedList"/>
    <dgm:cxn modelId="{4E5421B3-83FE-431F-8FDD-6EBA59E58BFC}" type="presParOf" srcId="{D071994D-08CC-440A-A6A0-27C3F22BBD6A}" destId="{FC32C5A8-F45B-4571-B133-92000FA8D7AE}" srcOrd="0" destOrd="0" presId="urn:microsoft.com/office/officeart/2008/layout/VerticalCurvedList"/>
    <dgm:cxn modelId="{9AF1C4A0-0279-444A-BAB2-1B73FC175267}" type="presParOf" srcId="{FC32C5A8-F45B-4571-B133-92000FA8D7AE}" destId="{986C1E8B-DFF6-41C8-A0FE-DA1DE293D3A5}" srcOrd="0" destOrd="0" presId="urn:microsoft.com/office/officeart/2008/layout/VerticalCurvedList"/>
    <dgm:cxn modelId="{F50180D7-C840-4745-8F82-428EED172FB7}" type="presParOf" srcId="{FC32C5A8-F45B-4571-B133-92000FA8D7AE}" destId="{8220E4D7-8AF3-4DC5-B74D-224E677529AA}" srcOrd="1" destOrd="0" presId="urn:microsoft.com/office/officeart/2008/layout/VerticalCurvedList"/>
    <dgm:cxn modelId="{63C9E0D1-0F03-45F4-9401-037FBBA91B90}" type="presParOf" srcId="{FC32C5A8-F45B-4571-B133-92000FA8D7AE}" destId="{EE554FD8-34DB-47AB-86BD-F6E32A9F9B58}" srcOrd="2" destOrd="0" presId="urn:microsoft.com/office/officeart/2008/layout/VerticalCurvedList"/>
    <dgm:cxn modelId="{23E2A52E-922A-4519-864E-906927F43682}" type="presParOf" srcId="{FC32C5A8-F45B-4571-B133-92000FA8D7AE}" destId="{BF63A2CE-B391-4451-B22E-BEECF09F0F3A}" srcOrd="3" destOrd="0" presId="urn:microsoft.com/office/officeart/2008/layout/VerticalCurvedList"/>
    <dgm:cxn modelId="{40BB867E-10E0-4C0E-8845-FE4FD3224D9D}" type="presParOf" srcId="{D071994D-08CC-440A-A6A0-27C3F22BBD6A}" destId="{BBCFC8E7-BCEA-4CA2-98D4-3BD8F30D2F48}" srcOrd="1" destOrd="0" presId="urn:microsoft.com/office/officeart/2008/layout/VerticalCurvedList"/>
    <dgm:cxn modelId="{99A12EE7-3708-4691-B714-9C7F11D0571F}" type="presParOf" srcId="{D071994D-08CC-440A-A6A0-27C3F22BBD6A}" destId="{15C0F959-A7BA-4313-A8B7-FF6EBEA4A1FA}" srcOrd="2" destOrd="0" presId="urn:microsoft.com/office/officeart/2008/layout/VerticalCurvedList"/>
    <dgm:cxn modelId="{28AC2E12-1AD6-4B5D-8FB8-2C7973991BD7}" type="presParOf" srcId="{15C0F959-A7BA-4313-A8B7-FF6EBEA4A1FA}" destId="{57BA4249-7036-4121-B7BD-7DD5E1158628}" srcOrd="0" destOrd="0" presId="urn:microsoft.com/office/officeart/2008/layout/VerticalCurvedList"/>
    <dgm:cxn modelId="{1E62F3B9-778B-41CD-AEDE-1482A53C47FE}" type="presParOf" srcId="{D071994D-08CC-440A-A6A0-27C3F22BBD6A}" destId="{89864B89-B52D-4E05-A633-188EC399E672}" srcOrd="3" destOrd="0" presId="urn:microsoft.com/office/officeart/2008/layout/VerticalCurvedList"/>
    <dgm:cxn modelId="{7E4C26BD-E85C-43F1-92C7-8C734AAAFA28}" type="presParOf" srcId="{D071994D-08CC-440A-A6A0-27C3F22BBD6A}" destId="{D10DB75D-88D9-4D78-8EA2-B17DA9C7C692}" srcOrd="4" destOrd="0" presId="urn:microsoft.com/office/officeart/2008/layout/VerticalCurvedList"/>
    <dgm:cxn modelId="{414DFE39-435F-4CDE-BB11-D2A088E46DF1}" type="presParOf" srcId="{D10DB75D-88D9-4D78-8EA2-B17DA9C7C692}" destId="{4CEE7F8A-E234-4C4F-814C-E681E65CF693}" srcOrd="0" destOrd="0" presId="urn:microsoft.com/office/officeart/2008/layout/VerticalCurvedList"/>
    <dgm:cxn modelId="{DE702C85-C01A-44AE-AE6F-EDB4C27F3DED}" type="presParOf" srcId="{D071994D-08CC-440A-A6A0-27C3F22BBD6A}" destId="{A3915E68-360D-494C-9AD8-C36917B05163}" srcOrd="5" destOrd="0" presId="urn:microsoft.com/office/officeart/2008/layout/VerticalCurvedList"/>
    <dgm:cxn modelId="{2C127FC8-7E82-481B-8AB1-82BD3035AEA9}" type="presParOf" srcId="{D071994D-08CC-440A-A6A0-27C3F22BBD6A}" destId="{17D9C3B5-D663-4C61-B30E-F58B15AD4F44}" srcOrd="6" destOrd="0" presId="urn:microsoft.com/office/officeart/2008/layout/VerticalCurvedList"/>
    <dgm:cxn modelId="{E9A15735-8E8C-46A6-A818-2C03927F953F}" type="presParOf" srcId="{17D9C3B5-D663-4C61-B30E-F58B15AD4F44}" destId="{F27DED95-70B0-4743-90CB-628DC3DF2676}" srcOrd="0" destOrd="0" presId="urn:microsoft.com/office/officeart/2008/layout/VerticalCurvedList"/>
    <dgm:cxn modelId="{768130F5-998D-47EE-AE48-126B44F51F70}" type="presParOf" srcId="{D071994D-08CC-440A-A6A0-27C3F22BBD6A}" destId="{804AD7C7-D824-4EC6-90AB-414FD7B8BE9A}" srcOrd="7" destOrd="0" presId="urn:microsoft.com/office/officeart/2008/layout/VerticalCurvedList"/>
    <dgm:cxn modelId="{08D6BA8B-B602-4D76-897C-EA530330AE22}" type="presParOf" srcId="{D071994D-08CC-440A-A6A0-27C3F22BBD6A}" destId="{5A1DEB79-70D8-4DE6-9B1D-69D0C011CD30}" srcOrd="8" destOrd="0" presId="urn:microsoft.com/office/officeart/2008/layout/VerticalCurvedList"/>
    <dgm:cxn modelId="{A525768B-1711-4D2C-998C-2CE87206D0BF}" type="presParOf" srcId="{5A1DEB79-70D8-4DE6-9B1D-69D0C011CD30}" destId="{D30DC83B-EB55-4AD2-80D7-C44BBBB3096F}" srcOrd="0" destOrd="0" presId="urn:microsoft.com/office/officeart/2008/layout/VerticalCurvedList"/>
    <dgm:cxn modelId="{4D896D67-9B87-4FC9-974F-6107560DF7DD}" type="presParOf" srcId="{D071994D-08CC-440A-A6A0-27C3F22BBD6A}" destId="{B6A6E09D-FBAA-4315-AFC5-EF7EEB6A84B6}" srcOrd="9" destOrd="0" presId="urn:microsoft.com/office/officeart/2008/layout/VerticalCurvedList"/>
    <dgm:cxn modelId="{DEDD9E31-574A-45DC-B8FC-ECD45B162682}" type="presParOf" srcId="{D071994D-08CC-440A-A6A0-27C3F22BBD6A}" destId="{09544E58-3D94-4A17-BE9B-A52F09E59707}" srcOrd="10" destOrd="0" presId="urn:microsoft.com/office/officeart/2008/layout/VerticalCurvedList"/>
    <dgm:cxn modelId="{7CB21BFA-5AFC-4FE3-B0F1-38F6FBF2F91F}" type="presParOf" srcId="{09544E58-3D94-4A17-BE9B-A52F09E59707}" destId="{8B8136C7-634E-4441-833C-F44110B185F9}" srcOrd="0" destOrd="0" presId="urn:microsoft.com/office/officeart/2008/layout/VerticalCurvedList"/>
    <dgm:cxn modelId="{D4A7E625-0012-47A0-9B30-49F0CCC5D5F4}" type="presParOf" srcId="{D071994D-08CC-440A-A6A0-27C3F22BBD6A}" destId="{F2198841-3982-402E-9F80-5D921CE74087}" srcOrd="11" destOrd="0" presId="urn:microsoft.com/office/officeart/2008/layout/VerticalCurvedList"/>
    <dgm:cxn modelId="{DBC8D9F3-E094-495A-BB0F-3964034EADDA}" type="presParOf" srcId="{D071994D-08CC-440A-A6A0-27C3F22BBD6A}" destId="{3B4C1A03-69DA-434F-B2E4-555A7DA86084}" srcOrd="12" destOrd="0" presId="urn:microsoft.com/office/officeart/2008/layout/VerticalCurvedList"/>
    <dgm:cxn modelId="{D0698756-932A-40E7-9C4B-CE3DBF4B791E}" type="presParOf" srcId="{3B4C1A03-69DA-434F-B2E4-555A7DA86084}" destId="{21E9E6E3-79FB-4555-B9A1-D50CCF1E1336}" srcOrd="0" destOrd="0" presId="urn:microsoft.com/office/officeart/2008/layout/VerticalCurvedList"/>
    <dgm:cxn modelId="{A6279825-5C78-4CAE-959C-C9D98F8CA9F8}" type="presParOf" srcId="{D071994D-08CC-440A-A6A0-27C3F22BBD6A}" destId="{1B199A66-3AED-4B9B-830D-8DA182F9A07C}" srcOrd="13" destOrd="0" presId="urn:microsoft.com/office/officeart/2008/layout/VerticalCurvedList"/>
    <dgm:cxn modelId="{26502BD0-1B51-4112-9037-A450CCC2F740}" type="presParOf" srcId="{D071994D-08CC-440A-A6A0-27C3F22BBD6A}" destId="{AD18E3F1-AFCA-4C56-A8CE-B2F4AB4FFBB4}" srcOrd="14" destOrd="0" presId="urn:microsoft.com/office/officeart/2008/layout/VerticalCurvedList"/>
    <dgm:cxn modelId="{6B3EEBD2-2B70-49C6-A6D1-D379EE817DF1}" type="presParOf" srcId="{AD18E3F1-AFCA-4C56-A8CE-B2F4AB4FFBB4}" destId="{1EBD1B79-78E4-4994-B751-36DA56F605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79568-DAD0-4DE4-9A93-3577BB293169}">
      <dsp:nvSpPr>
        <dsp:cNvPr id="0" name=""/>
        <dsp:cNvSpPr/>
      </dsp:nvSpPr>
      <dsp:spPr>
        <a:xfrm>
          <a:off x="0" y="342809"/>
          <a:ext cx="8229600" cy="47970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Ateş ölçüm yöntemlerini ve normal </a:t>
          </a:r>
          <a:r>
            <a:rPr lang="tr-TR" sz="2000" kern="1200" smtClean="0">
              <a:solidFill>
                <a:schemeClr val="tx1"/>
              </a:solidFill>
            </a:rPr>
            <a:t>değerleri </a:t>
          </a:r>
          <a:r>
            <a:rPr lang="tr-TR" sz="2000" kern="1200" smtClean="0">
              <a:solidFill>
                <a:schemeClr val="tx1"/>
              </a:solidFill>
            </a:rPr>
            <a:t>sayabilmek</a:t>
          </a:r>
          <a:endParaRPr lang="tr-TR" sz="2000" kern="1200" dirty="0">
            <a:solidFill>
              <a:schemeClr val="tx1"/>
            </a:solidFill>
          </a:endParaRPr>
        </a:p>
      </dsp:txBody>
      <dsp:txXfrm>
        <a:off x="23417" y="366226"/>
        <a:ext cx="8182766" cy="432866"/>
      </dsp:txXfrm>
    </dsp:sp>
    <dsp:sp modelId="{BB1D39A5-4250-47FA-B2A1-86D34A97950C}">
      <dsp:nvSpPr>
        <dsp:cNvPr id="0" name=""/>
        <dsp:cNvSpPr/>
      </dsp:nvSpPr>
      <dsp:spPr>
        <a:xfrm>
          <a:off x="0" y="880110"/>
          <a:ext cx="8229600" cy="47970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Çocuklarda yaş gruplarına göre ateş etiyolojisini sayabilmek</a:t>
          </a:r>
          <a:endParaRPr lang="tr-TR" sz="2000" kern="1200" dirty="0">
            <a:solidFill>
              <a:schemeClr val="tx1"/>
            </a:solidFill>
          </a:endParaRPr>
        </a:p>
      </dsp:txBody>
      <dsp:txXfrm>
        <a:off x="23417" y="903527"/>
        <a:ext cx="8182766" cy="432866"/>
      </dsp:txXfrm>
    </dsp:sp>
    <dsp:sp modelId="{5623B218-BA06-412A-8222-F60DB0F55A1E}">
      <dsp:nvSpPr>
        <dsp:cNvPr id="0" name=""/>
        <dsp:cNvSpPr/>
      </dsp:nvSpPr>
      <dsp:spPr>
        <a:xfrm>
          <a:off x="0" y="1417410"/>
          <a:ext cx="8229600" cy="47970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solidFill>
                <a:schemeClr val="tx1"/>
              </a:solidFill>
            </a:rPr>
            <a:t>Anamnez ve fizik muayene basamaklarını açıklayabilmek</a:t>
          </a:r>
          <a:endParaRPr lang="tr-TR" sz="2000" kern="1200">
            <a:solidFill>
              <a:schemeClr val="tx1"/>
            </a:solidFill>
          </a:endParaRPr>
        </a:p>
      </dsp:txBody>
      <dsp:txXfrm>
        <a:off x="23417" y="1440827"/>
        <a:ext cx="8182766" cy="432866"/>
      </dsp:txXfrm>
    </dsp:sp>
    <dsp:sp modelId="{F492C9BE-9A26-4CC9-B7AC-6B4504D10944}">
      <dsp:nvSpPr>
        <dsp:cNvPr id="0" name=""/>
        <dsp:cNvSpPr/>
      </dsp:nvSpPr>
      <dsp:spPr>
        <a:xfrm>
          <a:off x="0" y="1954710"/>
          <a:ext cx="8229600" cy="47970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Nedeni bilinmeyen ateş tanımını yapabilmek </a:t>
          </a:r>
          <a:endParaRPr lang="tr-TR" sz="2000" kern="1200" dirty="0">
            <a:solidFill>
              <a:schemeClr val="tx1"/>
            </a:solidFill>
          </a:endParaRPr>
        </a:p>
      </dsp:txBody>
      <dsp:txXfrm>
        <a:off x="23417" y="1978127"/>
        <a:ext cx="8182766" cy="432866"/>
      </dsp:txXfrm>
    </dsp:sp>
    <dsp:sp modelId="{7C69CC10-DB48-4960-8147-FCDD42B7826A}">
      <dsp:nvSpPr>
        <dsp:cNvPr id="0" name=""/>
        <dsp:cNvSpPr/>
      </dsp:nvSpPr>
      <dsp:spPr>
        <a:xfrm>
          <a:off x="0" y="2521013"/>
          <a:ext cx="8229600" cy="47970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tx1"/>
              </a:solidFill>
            </a:rPr>
            <a:t>Ateş durumunda </a:t>
          </a:r>
          <a:r>
            <a:rPr lang="tr-TR" sz="2000" kern="1200" dirty="0" err="1" smtClean="0">
              <a:solidFill>
                <a:schemeClr val="tx1"/>
              </a:solidFill>
            </a:rPr>
            <a:t>parasetamol</a:t>
          </a:r>
          <a:r>
            <a:rPr lang="tr-TR" sz="2000" kern="1200" dirty="0" smtClean="0">
              <a:solidFill>
                <a:schemeClr val="tx1"/>
              </a:solidFill>
            </a:rPr>
            <a:t> ve </a:t>
          </a:r>
          <a:r>
            <a:rPr lang="tr-TR" sz="2000" kern="1200" dirty="0" err="1" smtClean="0">
              <a:solidFill>
                <a:schemeClr val="tx1"/>
              </a:solidFill>
            </a:rPr>
            <a:t>ibuprofen</a:t>
          </a:r>
          <a:r>
            <a:rPr lang="tr-TR" sz="2000" kern="1200" dirty="0" smtClean="0">
              <a:solidFill>
                <a:schemeClr val="tx1"/>
              </a:solidFill>
            </a:rPr>
            <a:t> kullanımını açıklayabilmek</a:t>
          </a:r>
          <a:endParaRPr lang="tr-TR" sz="2000" kern="1200" dirty="0">
            <a:solidFill>
              <a:schemeClr val="tx1"/>
            </a:solidFill>
          </a:endParaRPr>
        </a:p>
      </dsp:txBody>
      <dsp:txXfrm>
        <a:off x="23417" y="2544430"/>
        <a:ext cx="8182766" cy="432866"/>
      </dsp:txXfrm>
    </dsp:sp>
    <dsp:sp modelId="{D1A99F01-962C-48FC-B129-37AFAF7873B6}">
      <dsp:nvSpPr>
        <dsp:cNvPr id="0" name=""/>
        <dsp:cNvSpPr/>
      </dsp:nvSpPr>
      <dsp:spPr>
        <a:xfrm>
          <a:off x="0" y="3029310"/>
          <a:ext cx="8229600" cy="47970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solidFill>
                <a:schemeClr val="tx1"/>
              </a:solidFill>
            </a:rPr>
            <a:t>Harici soğutma ilkelerini açıklayabilmek</a:t>
          </a:r>
          <a:endParaRPr lang="tr-TR" sz="2000" kern="1200">
            <a:solidFill>
              <a:schemeClr val="tx1"/>
            </a:solidFill>
          </a:endParaRPr>
        </a:p>
      </dsp:txBody>
      <dsp:txXfrm>
        <a:off x="23417" y="3052727"/>
        <a:ext cx="8182766" cy="432866"/>
      </dsp:txXfrm>
    </dsp:sp>
    <dsp:sp modelId="{7D36D804-C9CC-4FAA-AD3D-D59D13E06BF6}">
      <dsp:nvSpPr>
        <dsp:cNvPr id="0" name=""/>
        <dsp:cNvSpPr/>
      </dsp:nvSpPr>
      <dsp:spPr>
        <a:xfrm>
          <a:off x="0" y="3566610"/>
          <a:ext cx="8229600" cy="47970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smtClean="0">
              <a:solidFill>
                <a:schemeClr val="tx1"/>
              </a:solidFill>
            </a:rPr>
            <a:t>Ateşli çocuklarda sevk kriterlerini sayabilmek</a:t>
          </a:r>
          <a:endParaRPr lang="tr-TR" sz="2000" kern="1200">
            <a:solidFill>
              <a:schemeClr val="tx1"/>
            </a:solidFill>
          </a:endParaRPr>
        </a:p>
      </dsp:txBody>
      <dsp:txXfrm>
        <a:off x="23417" y="3590027"/>
        <a:ext cx="8182766"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279B3-A857-4C7B-8A1E-15FB5951CCE5}" type="datetimeFigureOut">
              <a:rPr lang="tr-TR" smtClean="0"/>
              <a:pPr/>
              <a:t>13.12.2018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4756EE-4FE4-44BC-B779-12C7481B16E6}" type="slidenum">
              <a:rPr lang="tr-TR" smtClean="0"/>
              <a:pPr/>
              <a:t>‹#›</a:t>
            </a:fld>
            <a:endParaRPr lang="tr-TR"/>
          </a:p>
        </p:txBody>
      </p:sp>
    </p:spTree>
    <p:extLst>
      <p:ext uri="{BB962C8B-B14F-4D97-AF65-F5344CB8AC3E}">
        <p14:creationId xmlns:p14="http://schemas.microsoft.com/office/powerpoint/2010/main" val="48017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4</a:t>
            </a:fld>
            <a:endParaRPr lang="tr-TR"/>
          </a:p>
        </p:txBody>
      </p:sp>
    </p:spTree>
    <p:extLst>
      <p:ext uri="{BB962C8B-B14F-4D97-AF65-F5344CB8AC3E}">
        <p14:creationId xmlns:p14="http://schemas.microsoft.com/office/powerpoint/2010/main" val="329430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latin typeface="Arial" pitchFamily="34" charset="0"/>
                <a:cs typeface="Arial" pitchFamily="34" charset="0"/>
              </a:rPr>
              <a:t>Fiziksel rahatsızlığa neden olur.</a:t>
            </a:r>
          </a:p>
          <a:p>
            <a:r>
              <a:rPr lang="tr-TR" dirty="0" smtClean="0">
                <a:latin typeface="Arial" pitchFamily="34" charset="0"/>
                <a:cs typeface="Arial" pitchFamily="34" charset="0"/>
              </a:rPr>
              <a:t>Bilinç değişikliklerine (baygınlık, sayıklama) neden olabilir</a:t>
            </a:r>
          </a:p>
        </p:txBody>
      </p:sp>
      <p:sp>
        <p:nvSpPr>
          <p:cNvPr id="4" name="3 Slayt Numarası Yer Tutucusu"/>
          <p:cNvSpPr>
            <a:spLocks noGrp="1"/>
          </p:cNvSpPr>
          <p:nvPr>
            <p:ph type="sldNum" sz="quarter" idx="10"/>
          </p:nvPr>
        </p:nvSpPr>
        <p:spPr/>
        <p:txBody>
          <a:bodyPr/>
          <a:lstStyle/>
          <a:p>
            <a:fld id="{384756EE-4FE4-44BC-B779-12C7481B16E6}" type="slidenum">
              <a:rPr lang="tr-TR" smtClean="0"/>
              <a:pPr/>
              <a:t>18</a:t>
            </a:fld>
            <a:endParaRPr lang="tr-TR"/>
          </a:p>
        </p:txBody>
      </p:sp>
    </p:spTree>
    <p:extLst>
      <p:ext uri="{BB962C8B-B14F-4D97-AF65-F5344CB8AC3E}">
        <p14:creationId xmlns:p14="http://schemas.microsoft.com/office/powerpoint/2010/main" val="1201229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23</a:t>
            </a:fld>
            <a:endParaRPr lang="tr-TR"/>
          </a:p>
        </p:txBody>
      </p:sp>
    </p:spTree>
    <p:extLst>
      <p:ext uri="{BB962C8B-B14F-4D97-AF65-F5344CB8AC3E}">
        <p14:creationId xmlns:p14="http://schemas.microsoft.com/office/powerpoint/2010/main" val="137598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4756EE-4FE4-44BC-B779-12C7481B16E6}" type="slidenum">
              <a:rPr lang="tr-TR" smtClean="0"/>
              <a:pPr/>
              <a:t>27</a:t>
            </a:fld>
            <a:endParaRPr lang="tr-TR"/>
          </a:p>
        </p:txBody>
      </p:sp>
    </p:spTree>
    <p:extLst>
      <p:ext uri="{BB962C8B-B14F-4D97-AF65-F5344CB8AC3E}">
        <p14:creationId xmlns:p14="http://schemas.microsoft.com/office/powerpoint/2010/main" val="147226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eaLnBrk="1" fontAlgn="auto" hangingPunct="1">
              <a:lnSpc>
                <a:spcPct val="90000"/>
              </a:lnSpc>
              <a:spcBef>
                <a:spcPts val="1000"/>
              </a:spcBef>
              <a:spcAft>
                <a:spcPts val="0"/>
              </a:spcAft>
              <a:buClrTx/>
              <a:buSzTx/>
              <a:buFont typeface="Arial" panose="020B0604020202020204" pitchFamily="34" charset="0"/>
              <a:buChar char="•"/>
              <a:defRPr/>
            </a:pPr>
            <a:r>
              <a:rPr lang="tr-TR" sz="2800" kern="1200" dirty="0" smtClean="0"/>
              <a:t>Yaş grupları</a:t>
            </a:r>
          </a:p>
          <a:p>
            <a:pPr marL="685800" lvl="1" indent="-228600" eaLnBrk="1" fontAlgn="auto" hangingPunct="1">
              <a:lnSpc>
                <a:spcPct val="90000"/>
              </a:lnSpc>
              <a:spcBef>
                <a:spcPts val="500"/>
              </a:spcBef>
              <a:spcAft>
                <a:spcPts val="0"/>
              </a:spcAft>
              <a:buClrTx/>
              <a:buSzTx/>
              <a:buFont typeface="Arial" panose="020B0604020202020204" pitchFamily="34" charset="0"/>
              <a:buChar char="•"/>
              <a:defRPr/>
            </a:pPr>
            <a:r>
              <a:rPr lang="tr-TR" sz="2400" kern="1200" dirty="0" smtClean="0">
                <a:ea typeface="+mn-ea"/>
              </a:rPr>
              <a:t>0-28 gün</a:t>
            </a:r>
          </a:p>
          <a:p>
            <a:pPr marL="685800" lvl="1" indent="-228600" eaLnBrk="1" fontAlgn="auto" hangingPunct="1">
              <a:lnSpc>
                <a:spcPct val="90000"/>
              </a:lnSpc>
              <a:spcBef>
                <a:spcPts val="500"/>
              </a:spcBef>
              <a:spcAft>
                <a:spcPts val="0"/>
              </a:spcAft>
              <a:buClrTx/>
              <a:buSzTx/>
              <a:buFont typeface="Arial" panose="020B0604020202020204" pitchFamily="34" charset="0"/>
              <a:buChar char="•"/>
              <a:defRPr/>
            </a:pPr>
            <a:r>
              <a:rPr lang="tr-TR" sz="2400" kern="1200" dirty="0" smtClean="0">
                <a:ea typeface="+mn-ea"/>
              </a:rPr>
              <a:t>29-90 gün</a:t>
            </a:r>
          </a:p>
          <a:p>
            <a:pPr marL="685800" lvl="1" indent="-228600" eaLnBrk="1" fontAlgn="auto" hangingPunct="1">
              <a:lnSpc>
                <a:spcPct val="90000"/>
              </a:lnSpc>
              <a:spcBef>
                <a:spcPts val="500"/>
              </a:spcBef>
              <a:spcAft>
                <a:spcPts val="0"/>
              </a:spcAft>
              <a:buClrTx/>
              <a:buSzTx/>
              <a:buFont typeface="Arial" panose="020B0604020202020204" pitchFamily="34" charset="0"/>
              <a:buChar char="•"/>
              <a:defRPr/>
            </a:pPr>
            <a:r>
              <a:rPr lang="tr-TR" sz="2400" kern="1200" dirty="0" smtClean="0">
                <a:ea typeface="+mn-ea"/>
              </a:rPr>
              <a:t>3-36 ay</a:t>
            </a:r>
          </a:p>
          <a:p>
            <a:pPr marL="685800" lvl="1" indent="-228600" eaLnBrk="1" fontAlgn="auto" hangingPunct="1">
              <a:lnSpc>
                <a:spcPct val="90000"/>
              </a:lnSpc>
              <a:spcBef>
                <a:spcPts val="500"/>
              </a:spcBef>
              <a:spcAft>
                <a:spcPts val="0"/>
              </a:spcAft>
              <a:buClrTx/>
              <a:buSzTx/>
              <a:buFont typeface="Arial" panose="020B0604020202020204" pitchFamily="34" charset="0"/>
              <a:buChar char="•"/>
              <a:defRPr/>
            </a:pPr>
            <a:r>
              <a:rPr lang="tr-TR" sz="2400" kern="1200" dirty="0" smtClean="0">
                <a:ea typeface="+mn-ea"/>
              </a:rPr>
              <a:t>3 yaş üstü</a:t>
            </a:r>
          </a:p>
          <a:p>
            <a:endParaRPr lang="tr-TR" dirty="0"/>
          </a:p>
        </p:txBody>
      </p:sp>
      <p:sp>
        <p:nvSpPr>
          <p:cNvPr id="4" name="Slayt Numarası Yer Tutucusu 3"/>
          <p:cNvSpPr>
            <a:spLocks noGrp="1"/>
          </p:cNvSpPr>
          <p:nvPr>
            <p:ph type="sldNum" sz="quarter" idx="10"/>
          </p:nvPr>
        </p:nvSpPr>
        <p:spPr/>
        <p:txBody>
          <a:bodyPr/>
          <a:lstStyle/>
          <a:p>
            <a:fld id="{384756EE-4FE4-44BC-B779-12C7481B16E6}" type="slidenum">
              <a:rPr lang="tr-TR" smtClean="0"/>
              <a:pPr/>
              <a:t>29</a:t>
            </a:fld>
            <a:endParaRPr lang="tr-TR"/>
          </a:p>
        </p:txBody>
      </p:sp>
    </p:spTree>
    <p:extLst>
      <p:ext uri="{BB962C8B-B14F-4D97-AF65-F5344CB8AC3E}">
        <p14:creationId xmlns:p14="http://schemas.microsoft.com/office/powerpoint/2010/main" val="1352258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33</a:t>
            </a:fld>
            <a:endParaRPr lang="tr-TR"/>
          </a:p>
        </p:txBody>
      </p:sp>
    </p:spTree>
    <p:extLst>
      <p:ext uri="{BB962C8B-B14F-4D97-AF65-F5344CB8AC3E}">
        <p14:creationId xmlns:p14="http://schemas.microsoft.com/office/powerpoint/2010/main" val="60609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4756EE-4FE4-44BC-B779-12C7481B16E6}" type="slidenum">
              <a:rPr lang="tr-TR" smtClean="0"/>
              <a:pPr/>
              <a:t>34</a:t>
            </a:fld>
            <a:endParaRPr lang="tr-TR"/>
          </a:p>
        </p:txBody>
      </p:sp>
    </p:spTree>
    <p:extLst>
      <p:ext uri="{BB962C8B-B14F-4D97-AF65-F5344CB8AC3E}">
        <p14:creationId xmlns:p14="http://schemas.microsoft.com/office/powerpoint/2010/main" val="1127178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sym typeface="Wingdings" pitchFamily="2" charset="2"/>
            </a:endParaRPr>
          </a:p>
        </p:txBody>
      </p:sp>
      <p:sp>
        <p:nvSpPr>
          <p:cNvPr id="4" name="3 Slayt Numarası Yer Tutucusu"/>
          <p:cNvSpPr>
            <a:spLocks noGrp="1"/>
          </p:cNvSpPr>
          <p:nvPr>
            <p:ph type="sldNum" sz="quarter" idx="10"/>
          </p:nvPr>
        </p:nvSpPr>
        <p:spPr/>
        <p:txBody>
          <a:bodyPr/>
          <a:lstStyle/>
          <a:p>
            <a:fld id="{384756EE-4FE4-44BC-B779-12C7481B16E6}" type="slidenum">
              <a:rPr lang="tr-TR" smtClean="0"/>
              <a:pPr/>
              <a:t>35</a:t>
            </a:fld>
            <a:endParaRPr lang="tr-TR"/>
          </a:p>
        </p:txBody>
      </p:sp>
    </p:spTree>
    <p:extLst>
      <p:ext uri="{BB962C8B-B14F-4D97-AF65-F5344CB8AC3E}">
        <p14:creationId xmlns:p14="http://schemas.microsoft.com/office/powerpoint/2010/main" val="2151221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ym typeface="Wingdings" pitchFamily="2" charset="2"/>
              </a:rPr>
              <a:t>Tekrarlayan kan </a:t>
            </a:r>
            <a:r>
              <a:rPr lang="tr-TR" dirty="0" err="1" smtClean="0">
                <a:sym typeface="Wingdings" pitchFamily="2" charset="2"/>
              </a:rPr>
              <a:t>kx</a:t>
            </a:r>
            <a:r>
              <a:rPr lang="tr-TR" baseline="0" dirty="0" smtClean="0">
                <a:sym typeface="Wingdings" pitchFamily="2" charset="2"/>
              </a:rPr>
              <a:t> İE, OM</a:t>
            </a:r>
            <a:endParaRPr lang="tr-TR" dirty="0" smtClean="0"/>
          </a:p>
          <a:p>
            <a:r>
              <a:rPr lang="tr-TR" dirty="0" smtClean="0"/>
              <a:t>GİS: </a:t>
            </a:r>
            <a:r>
              <a:rPr lang="tr-TR" dirty="0" err="1" smtClean="0"/>
              <a:t>İnflamatuar</a:t>
            </a:r>
            <a:r>
              <a:rPr lang="tr-TR" baseline="0" dirty="0" smtClean="0"/>
              <a:t> barsak </a:t>
            </a:r>
            <a:r>
              <a:rPr lang="tr-TR" baseline="0" dirty="0" err="1" smtClean="0"/>
              <a:t>hast</a:t>
            </a:r>
            <a:r>
              <a:rPr lang="tr-TR" baseline="0" dirty="0" smtClean="0"/>
              <a:t>.</a:t>
            </a:r>
          </a:p>
          <a:p>
            <a:r>
              <a:rPr lang="tr-TR" baseline="0" dirty="0" smtClean="0"/>
              <a:t>Kİ: </a:t>
            </a:r>
            <a:r>
              <a:rPr lang="tr-TR" baseline="0" dirty="0" err="1" smtClean="0"/>
              <a:t>malign</a:t>
            </a:r>
            <a:r>
              <a:rPr lang="tr-TR" baseline="0" dirty="0" smtClean="0"/>
              <a:t> hastalıklar, metastazlar</a:t>
            </a:r>
          </a:p>
          <a:p>
            <a:r>
              <a:rPr lang="tr-TR" baseline="0" dirty="0" err="1" smtClean="0"/>
              <a:t>Serolojik</a:t>
            </a:r>
            <a:r>
              <a:rPr lang="tr-TR" baseline="0" dirty="0" smtClean="0"/>
              <a:t> testler: </a:t>
            </a:r>
            <a:r>
              <a:rPr lang="tr-TR" sz="1000" baseline="0" dirty="0" smtClean="0"/>
              <a:t>EBV, CMV, </a:t>
            </a:r>
            <a:r>
              <a:rPr lang="tr-TR" sz="1000" baseline="0" dirty="0" err="1" smtClean="0"/>
              <a:t>toxo</a:t>
            </a:r>
            <a:r>
              <a:rPr lang="tr-TR" sz="1000" baseline="0" dirty="0" smtClean="0"/>
              <a:t>, </a:t>
            </a:r>
            <a:r>
              <a:rPr lang="tr-TR" sz="1000" baseline="0" dirty="0" err="1" smtClean="0"/>
              <a:t>salmonella</a:t>
            </a:r>
            <a:r>
              <a:rPr lang="tr-TR" sz="1000" baseline="0" dirty="0" smtClean="0"/>
              <a:t>, </a:t>
            </a:r>
            <a:r>
              <a:rPr lang="tr-TR" sz="1000" baseline="0" dirty="0" err="1" smtClean="0"/>
              <a:t>tularemi</a:t>
            </a:r>
            <a:r>
              <a:rPr lang="tr-TR" sz="1000" baseline="0" dirty="0" smtClean="0"/>
              <a:t>, </a:t>
            </a:r>
            <a:r>
              <a:rPr lang="tr-TR" sz="1000" baseline="0" dirty="0" err="1" smtClean="0"/>
              <a:t>brucelloz</a:t>
            </a:r>
            <a:r>
              <a:rPr lang="tr-TR" sz="1000" baseline="0" dirty="0" smtClean="0"/>
              <a:t>, kedi tırmığı </a:t>
            </a:r>
            <a:r>
              <a:rPr lang="tr-TR" sz="1000" baseline="0" dirty="0" err="1" smtClean="0"/>
              <a:t>hast</a:t>
            </a:r>
            <a:r>
              <a:rPr lang="tr-TR" sz="1000" baseline="0" dirty="0" smtClean="0"/>
              <a:t>, </a:t>
            </a:r>
            <a:r>
              <a:rPr lang="tr-TR" sz="1000" baseline="0" dirty="0" err="1" smtClean="0"/>
              <a:t>lyme</a:t>
            </a:r>
            <a:endParaRPr lang="tr-TR" sz="1000" baseline="0" dirty="0" smtClean="0"/>
          </a:p>
          <a:p>
            <a:r>
              <a:rPr lang="tr-TR" baseline="0" dirty="0" smtClean="0"/>
              <a:t>Eko: İE</a:t>
            </a:r>
          </a:p>
          <a:p>
            <a:r>
              <a:rPr lang="tr-TR" baseline="0" dirty="0" smtClean="0"/>
              <a:t>MR: </a:t>
            </a:r>
            <a:r>
              <a:rPr lang="tr-TR" baseline="0" dirty="0" err="1" smtClean="0"/>
              <a:t>osteomyelit</a:t>
            </a:r>
            <a:endParaRPr lang="tr-TR" baseline="0" dirty="0" smtClean="0"/>
          </a:p>
          <a:p>
            <a:r>
              <a:rPr lang="tr-TR" baseline="0" dirty="0" smtClean="0"/>
              <a:t>BT, MR: LAP</a:t>
            </a:r>
          </a:p>
          <a:p>
            <a:endParaRPr lang="tr-TR" baseline="0" dirty="0" smtClean="0"/>
          </a:p>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36</a:t>
            </a:fld>
            <a:endParaRPr lang="tr-TR"/>
          </a:p>
        </p:txBody>
      </p:sp>
    </p:spTree>
    <p:extLst>
      <p:ext uri="{BB962C8B-B14F-4D97-AF65-F5344CB8AC3E}">
        <p14:creationId xmlns:p14="http://schemas.microsoft.com/office/powerpoint/2010/main" val="84398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37</a:t>
            </a:fld>
            <a:endParaRPr lang="tr-TR"/>
          </a:p>
        </p:txBody>
      </p:sp>
    </p:spTree>
    <p:extLst>
      <p:ext uri="{BB962C8B-B14F-4D97-AF65-F5344CB8AC3E}">
        <p14:creationId xmlns:p14="http://schemas.microsoft.com/office/powerpoint/2010/main" val="2582456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1">
              <a:lnSpc>
                <a:spcPct val="110000"/>
              </a:lnSpc>
            </a:pPr>
            <a:r>
              <a:rPr lang="tr-TR" sz="1200" dirty="0" err="1" smtClean="0">
                <a:latin typeface="Arial" panose="020B0604020202020204" pitchFamily="34" charset="0"/>
                <a:cs typeface="Arial" panose="020B0604020202020204" pitchFamily="34" charset="0"/>
              </a:rPr>
              <a:t>YATIŞ:</a:t>
            </a:r>
            <a:r>
              <a:rPr lang="tr-TR" altLang="tr-TR" sz="1200" b="1" dirty="0" err="1" smtClean="0">
                <a:latin typeface="Arial" panose="020B0604020202020204" pitchFamily="34" charset="0"/>
                <a:cs typeface="Arial" panose="020B0604020202020204" pitchFamily="34" charset="0"/>
              </a:rPr>
              <a:t>Antibiyotik</a:t>
            </a:r>
            <a:r>
              <a:rPr lang="tr-TR" altLang="tr-TR" sz="1200" b="1" dirty="0" smtClean="0">
                <a:latin typeface="Arial" panose="020B0604020202020204" pitchFamily="34" charset="0"/>
                <a:cs typeface="Arial" panose="020B0604020202020204" pitchFamily="34" charset="0"/>
              </a:rPr>
              <a:t> başla</a:t>
            </a:r>
          </a:p>
          <a:p>
            <a:pPr lvl="2">
              <a:lnSpc>
                <a:spcPct val="110000"/>
              </a:lnSpc>
            </a:pPr>
            <a:r>
              <a:rPr lang="tr-TR" altLang="tr-TR" sz="1200" b="1" dirty="0" err="1" smtClean="0">
                <a:latin typeface="Arial" panose="020B0604020202020204" pitchFamily="34" charset="0"/>
                <a:cs typeface="Arial" panose="020B0604020202020204" pitchFamily="34" charset="0"/>
              </a:rPr>
              <a:t>Seftriakson</a:t>
            </a:r>
            <a:r>
              <a:rPr lang="tr-TR" altLang="tr-TR" sz="1200" dirty="0" smtClean="0">
                <a:latin typeface="Arial" panose="020B0604020202020204" pitchFamily="34" charset="0"/>
                <a:cs typeface="Arial" panose="020B0604020202020204" pitchFamily="34" charset="0"/>
              </a:rPr>
              <a:t>, 75 mg/kg/gün, </a:t>
            </a:r>
            <a:r>
              <a:rPr lang="tr-TR" altLang="tr-TR" sz="1200" dirty="0" err="1" smtClean="0">
                <a:latin typeface="Arial" panose="020B0604020202020204" pitchFamily="34" charset="0"/>
                <a:cs typeface="Arial" panose="020B0604020202020204" pitchFamily="34" charset="0"/>
              </a:rPr>
              <a:t>Iv</a:t>
            </a:r>
            <a:r>
              <a:rPr lang="tr-TR" altLang="tr-TR" sz="1200" dirty="0" smtClean="0">
                <a:latin typeface="Arial" panose="020B0604020202020204" pitchFamily="34" charset="0"/>
                <a:cs typeface="Arial" panose="020B0604020202020204" pitchFamily="34" charset="0"/>
              </a:rPr>
              <a:t>, 1-2 dozda (</a:t>
            </a:r>
            <a:r>
              <a:rPr lang="tr-TR" altLang="tr-TR" sz="1200" dirty="0" err="1" smtClean="0">
                <a:latin typeface="Arial" panose="020B0604020202020204" pitchFamily="34" charset="0"/>
                <a:cs typeface="Arial" panose="020B0604020202020204" pitchFamily="34" charset="0"/>
              </a:rPr>
              <a:t>BOS’ta</a:t>
            </a:r>
            <a:r>
              <a:rPr lang="tr-TR" altLang="tr-TR" sz="1200" dirty="0" smtClean="0">
                <a:latin typeface="Arial" panose="020B0604020202020204" pitchFamily="34" charset="0"/>
                <a:cs typeface="Arial" panose="020B0604020202020204" pitchFamily="34" charset="0"/>
              </a:rPr>
              <a:t> hücre varsa 100 mg/kg/gün, </a:t>
            </a:r>
            <a:r>
              <a:rPr lang="tr-TR" altLang="tr-TR" sz="1200" dirty="0" err="1" smtClean="0">
                <a:latin typeface="Arial" panose="020B0604020202020204" pitchFamily="34" charset="0"/>
                <a:cs typeface="Arial" panose="020B0604020202020204" pitchFamily="34" charset="0"/>
              </a:rPr>
              <a:t>Iv</a:t>
            </a:r>
            <a:r>
              <a:rPr lang="tr-TR" altLang="tr-TR" sz="1200" dirty="0" smtClean="0">
                <a:latin typeface="Arial" panose="020B0604020202020204" pitchFamily="34" charset="0"/>
                <a:cs typeface="Arial" panose="020B0604020202020204" pitchFamily="34" charset="0"/>
              </a:rPr>
              <a:t>, 1-2 dozda)</a:t>
            </a:r>
          </a:p>
          <a:p>
            <a:pPr lvl="2">
              <a:lnSpc>
                <a:spcPct val="110000"/>
              </a:lnSpc>
            </a:pPr>
            <a:r>
              <a:rPr lang="tr-TR" altLang="tr-TR" sz="1200" dirty="0" smtClean="0">
                <a:latin typeface="Arial" panose="020B0604020202020204" pitchFamily="34" charset="0"/>
                <a:cs typeface="Arial" panose="020B0604020202020204" pitchFamily="34" charset="0"/>
              </a:rPr>
              <a:t> veya </a:t>
            </a:r>
            <a:r>
              <a:rPr lang="tr-TR" altLang="tr-TR" sz="1200" b="1" dirty="0" err="1" smtClean="0">
                <a:latin typeface="Arial" panose="020B0604020202020204" pitchFamily="34" charset="0"/>
                <a:cs typeface="Arial" panose="020B0604020202020204" pitchFamily="34" charset="0"/>
              </a:rPr>
              <a:t>Sefotaksim</a:t>
            </a:r>
            <a:r>
              <a:rPr lang="tr-TR" altLang="tr-TR" sz="1200" dirty="0" smtClean="0">
                <a:latin typeface="Arial" panose="020B0604020202020204" pitchFamily="34" charset="0"/>
                <a:cs typeface="Arial" panose="020B0604020202020204" pitchFamily="34" charset="0"/>
              </a:rPr>
              <a:t>, 200 mg/kg/gün, </a:t>
            </a:r>
            <a:r>
              <a:rPr lang="tr-TR" altLang="tr-TR" sz="1200" dirty="0" err="1" smtClean="0">
                <a:latin typeface="Arial" panose="020B0604020202020204" pitchFamily="34" charset="0"/>
                <a:cs typeface="Arial" panose="020B0604020202020204" pitchFamily="34" charset="0"/>
              </a:rPr>
              <a:t>Iv</a:t>
            </a:r>
            <a:r>
              <a:rPr lang="tr-TR" altLang="tr-TR" sz="1200" dirty="0" smtClean="0">
                <a:latin typeface="Arial" panose="020B0604020202020204" pitchFamily="34" charset="0"/>
                <a:cs typeface="Arial" panose="020B0604020202020204" pitchFamily="34" charset="0"/>
              </a:rPr>
              <a:t>, 4 dozda </a:t>
            </a:r>
            <a:r>
              <a:rPr lang="tr-TR" altLang="tr-TR" sz="1200" b="1" dirty="0" smtClean="0">
                <a:latin typeface="Arial" panose="020B0604020202020204" pitchFamily="34" charset="0"/>
                <a:cs typeface="Arial" panose="020B0604020202020204" pitchFamily="34" charset="0"/>
              </a:rPr>
              <a:t>+</a:t>
            </a:r>
            <a:r>
              <a:rPr lang="tr-TR" altLang="tr-TR" sz="1200" dirty="0" smtClean="0">
                <a:latin typeface="Arial" panose="020B0604020202020204" pitchFamily="34" charset="0"/>
                <a:cs typeface="Arial" panose="020B0604020202020204" pitchFamily="34" charset="0"/>
              </a:rPr>
              <a:t> </a:t>
            </a:r>
            <a:r>
              <a:rPr lang="tr-TR" altLang="tr-TR" sz="1200" b="1" dirty="0" err="1" smtClean="0">
                <a:latin typeface="Arial" panose="020B0604020202020204" pitchFamily="34" charset="0"/>
                <a:cs typeface="Arial" panose="020B0604020202020204" pitchFamily="34" charset="0"/>
              </a:rPr>
              <a:t>Ampisilin</a:t>
            </a:r>
            <a:r>
              <a:rPr lang="tr-TR" altLang="tr-TR" sz="1200" dirty="0" smtClean="0">
                <a:latin typeface="Arial" panose="020B0604020202020204" pitchFamily="34" charset="0"/>
                <a:cs typeface="Arial" panose="020B0604020202020204" pitchFamily="34" charset="0"/>
              </a:rPr>
              <a:t>, 200 mg/kg/gün, </a:t>
            </a:r>
            <a:r>
              <a:rPr lang="tr-TR" altLang="tr-TR" sz="1200" dirty="0" err="1" smtClean="0">
                <a:latin typeface="Arial" panose="020B0604020202020204" pitchFamily="34" charset="0"/>
                <a:cs typeface="Arial" panose="020B0604020202020204" pitchFamily="34" charset="0"/>
              </a:rPr>
              <a:t>Iv</a:t>
            </a:r>
            <a:r>
              <a:rPr lang="tr-TR" altLang="tr-TR" sz="1200" dirty="0" smtClean="0">
                <a:latin typeface="Arial" panose="020B0604020202020204" pitchFamily="34" charset="0"/>
                <a:cs typeface="Arial" panose="020B0604020202020204" pitchFamily="34" charset="0"/>
              </a:rPr>
              <a:t>, 4 dozda (</a:t>
            </a:r>
            <a:r>
              <a:rPr lang="tr-TR" altLang="tr-TR" sz="1200" i="1" dirty="0" err="1" smtClean="0">
                <a:latin typeface="Arial" panose="020B0604020202020204" pitchFamily="34" charset="0"/>
                <a:cs typeface="Arial" panose="020B0604020202020204" pitchFamily="34" charset="0"/>
              </a:rPr>
              <a:t>L.monocytogenes</a:t>
            </a:r>
            <a:r>
              <a:rPr lang="tr-TR" altLang="tr-TR" sz="1200" dirty="0" smtClean="0">
                <a:latin typeface="Arial" panose="020B0604020202020204" pitchFamily="34" charset="0"/>
                <a:cs typeface="Arial" panose="020B0604020202020204" pitchFamily="34" charset="0"/>
              </a:rPr>
              <a:t> ve </a:t>
            </a:r>
            <a:r>
              <a:rPr lang="tr-TR" altLang="tr-TR" sz="1200" dirty="0" err="1" smtClean="0">
                <a:latin typeface="Arial" panose="020B0604020202020204" pitchFamily="34" charset="0"/>
                <a:cs typeface="Arial" panose="020B0604020202020204" pitchFamily="34" charset="0"/>
              </a:rPr>
              <a:t>enterokokları</a:t>
            </a:r>
            <a:r>
              <a:rPr lang="tr-TR" altLang="tr-TR" sz="1200" dirty="0" smtClean="0">
                <a:latin typeface="Arial" panose="020B0604020202020204" pitchFamily="34" charset="0"/>
                <a:cs typeface="Arial" panose="020B0604020202020204" pitchFamily="34" charset="0"/>
              </a:rPr>
              <a:t> da içermesi için) </a:t>
            </a:r>
            <a:r>
              <a:rPr lang="en-US" altLang="tr-TR" sz="1200" b="1" dirty="0" smtClean="0">
                <a:latin typeface="Arial" panose="020B0604020202020204" pitchFamily="34" charset="0"/>
                <a:cs typeface="Arial" panose="020B0604020202020204" pitchFamily="34" charset="0"/>
              </a:rPr>
              <a:t>±</a:t>
            </a:r>
            <a:r>
              <a:rPr lang="tr-TR" altLang="tr-TR" sz="1200" dirty="0" smtClean="0">
                <a:latin typeface="Arial" panose="020B0604020202020204" pitchFamily="34" charset="0"/>
                <a:cs typeface="Arial" panose="020B0604020202020204" pitchFamily="34" charset="0"/>
              </a:rPr>
              <a:t> </a:t>
            </a:r>
            <a:r>
              <a:rPr lang="tr-TR" altLang="tr-TR" sz="1200" b="1" dirty="0" err="1" smtClean="0">
                <a:latin typeface="Arial" panose="020B0604020202020204" pitchFamily="34" charset="0"/>
                <a:cs typeface="Arial" panose="020B0604020202020204" pitchFamily="34" charset="0"/>
              </a:rPr>
              <a:t>Vankomisin</a:t>
            </a:r>
            <a:r>
              <a:rPr lang="tr-TR" altLang="tr-TR" sz="1200" dirty="0" smtClean="0">
                <a:latin typeface="Arial" panose="020B0604020202020204" pitchFamily="34" charset="0"/>
                <a:cs typeface="Arial" panose="020B0604020202020204" pitchFamily="34" charset="0"/>
              </a:rPr>
              <a:t>, 60 mg/kg/gün, </a:t>
            </a:r>
            <a:r>
              <a:rPr lang="tr-TR" altLang="tr-TR" sz="1200" dirty="0" err="1" smtClean="0">
                <a:latin typeface="Arial" panose="020B0604020202020204" pitchFamily="34" charset="0"/>
                <a:cs typeface="Arial" panose="020B0604020202020204" pitchFamily="34" charset="0"/>
              </a:rPr>
              <a:t>Iv</a:t>
            </a:r>
            <a:r>
              <a:rPr lang="tr-TR" altLang="tr-TR" sz="1200" dirty="0" smtClean="0">
                <a:latin typeface="Arial" panose="020B0604020202020204" pitchFamily="34" charset="0"/>
                <a:cs typeface="Arial" panose="020B0604020202020204" pitchFamily="34" charset="0"/>
              </a:rPr>
              <a:t>, 4 dozda (BOS bulguları menenjiti gösteriyorsa, </a:t>
            </a:r>
            <a:r>
              <a:rPr lang="tr-TR" altLang="tr-TR" sz="1200" dirty="0" err="1" smtClean="0">
                <a:latin typeface="Arial" panose="020B0604020202020204" pitchFamily="34" charset="0"/>
                <a:cs typeface="Arial" panose="020B0604020202020204" pitchFamily="34" charset="0"/>
              </a:rPr>
              <a:t>penisilinaz</a:t>
            </a:r>
            <a:r>
              <a:rPr lang="tr-TR" altLang="tr-TR" sz="1200" dirty="0" smtClean="0">
                <a:latin typeface="Arial" panose="020B0604020202020204" pitchFamily="34" charset="0"/>
                <a:cs typeface="Arial" panose="020B0604020202020204" pitchFamily="34" charset="0"/>
              </a:rPr>
              <a:t> dirençli </a:t>
            </a:r>
            <a:r>
              <a:rPr lang="tr-TR" altLang="tr-TR" sz="1200" dirty="0" err="1" smtClean="0">
                <a:latin typeface="Arial" panose="020B0604020202020204" pitchFamily="34" charset="0"/>
                <a:cs typeface="Arial" panose="020B0604020202020204" pitchFamily="34" charset="0"/>
              </a:rPr>
              <a:t>pnömokok</a:t>
            </a:r>
            <a:r>
              <a:rPr lang="tr-TR" altLang="tr-TR" sz="1200" dirty="0" smtClean="0">
                <a:latin typeface="Arial" panose="020B0604020202020204" pitchFamily="34" charset="0"/>
                <a:cs typeface="Arial" panose="020B0604020202020204" pitchFamily="34" charset="0"/>
              </a:rPr>
              <a:t> olasılığına karşı, kültür-</a:t>
            </a:r>
            <a:r>
              <a:rPr lang="tr-TR" altLang="tr-TR" sz="1200" dirty="0" err="1" smtClean="0">
                <a:latin typeface="Arial" panose="020B0604020202020204" pitchFamily="34" charset="0"/>
                <a:cs typeface="Arial" panose="020B0604020202020204" pitchFamily="34" charset="0"/>
              </a:rPr>
              <a:t>antibiyogram</a:t>
            </a:r>
            <a:r>
              <a:rPr lang="tr-TR" altLang="tr-TR" sz="1200" dirty="0" smtClean="0">
                <a:latin typeface="Arial" panose="020B0604020202020204" pitchFamily="34" charset="0"/>
                <a:cs typeface="Arial" panose="020B0604020202020204" pitchFamily="34" charset="0"/>
              </a:rPr>
              <a:t> sonucu gelinceye kadar)</a:t>
            </a:r>
          </a:p>
          <a:p>
            <a:endParaRPr lang="tr-TR" sz="1200"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384756EE-4FE4-44BC-B779-12C7481B16E6}" type="slidenum">
              <a:rPr lang="tr-TR" smtClean="0"/>
              <a:pPr/>
              <a:t>43</a:t>
            </a:fld>
            <a:endParaRPr lang="tr-TR"/>
          </a:p>
        </p:txBody>
      </p:sp>
    </p:spTree>
    <p:extLst>
      <p:ext uri="{BB962C8B-B14F-4D97-AF65-F5344CB8AC3E}">
        <p14:creationId xmlns:p14="http://schemas.microsoft.com/office/powerpoint/2010/main" val="75786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1" eaLnBrk="1" hangingPunct="1">
              <a:spcBef>
                <a:spcPct val="0"/>
              </a:spcBef>
            </a:pPr>
            <a:r>
              <a:rPr lang="tr-TR" dirty="0" err="1" smtClean="0"/>
              <a:t>Endojen</a:t>
            </a:r>
            <a:r>
              <a:rPr lang="tr-TR" dirty="0" smtClean="0"/>
              <a:t> ve </a:t>
            </a:r>
            <a:r>
              <a:rPr lang="tr-TR" dirty="0" err="1" smtClean="0"/>
              <a:t>eksojen</a:t>
            </a:r>
            <a:r>
              <a:rPr lang="tr-TR" dirty="0" smtClean="0"/>
              <a:t> </a:t>
            </a:r>
            <a:r>
              <a:rPr lang="tr-TR" dirty="0" err="1" smtClean="0"/>
              <a:t>pirojenler</a:t>
            </a:r>
            <a:r>
              <a:rPr lang="tr-TR" dirty="0" smtClean="0"/>
              <a:t> olarak adlandırılan bir grup molekül tarafından kontrol edilir.  </a:t>
            </a:r>
          </a:p>
          <a:p>
            <a:pPr lvl="1" eaLnBrk="1" hangingPunct="1">
              <a:spcBef>
                <a:spcPct val="0"/>
              </a:spcBef>
            </a:pPr>
            <a:r>
              <a:rPr lang="tr-TR" dirty="0" err="1" smtClean="0"/>
              <a:t>Eksojen</a:t>
            </a:r>
            <a:r>
              <a:rPr lang="tr-TR" dirty="0" smtClean="0"/>
              <a:t> </a:t>
            </a:r>
            <a:r>
              <a:rPr lang="tr-TR" dirty="0" err="1" smtClean="0"/>
              <a:t>pirojenler</a:t>
            </a:r>
            <a:r>
              <a:rPr lang="tr-TR" dirty="0" smtClean="0"/>
              <a:t>, direkt olarak </a:t>
            </a:r>
            <a:r>
              <a:rPr lang="tr-TR" dirty="0" err="1" smtClean="0"/>
              <a:t>termoregülatuar</a:t>
            </a:r>
            <a:r>
              <a:rPr lang="tr-TR" dirty="0" smtClean="0"/>
              <a:t> merkezi etkileyerek ateş oluşturabileceği gibi, çoğunlukla </a:t>
            </a:r>
            <a:r>
              <a:rPr lang="tr-TR" dirty="0" err="1" smtClean="0"/>
              <a:t>endojen</a:t>
            </a:r>
            <a:r>
              <a:rPr lang="tr-TR" dirty="0" smtClean="0"/>
              <a:t> </a:t>
            </a:r>
            <a:r>
              <a:rPr lang="tr-TR" dirty="0" err="1" smtClean="0"/>
              <a:t>pirojen</a:t>
            </a:r>
            <a:r>
              <a:rPr lang="tr-TR" dirty="0" smtClean="0"/>
              <a:t> denilen moleküllerin </a:t>
            </a:r>
            <a:r>
              <a:rPr lang="tr-TR" dirty="0" err="1" smtClean="0"/>
              <a:t>salınımını</a:t>
            </a:r>
            <a:r>
              <a:rPr lang="tr-TR" dirty="0" smtClean="0"/>
              <a:t> artırarak etki gösterir.</a:t>
            </a:r>
          </a:p>
          <a:p>
            <a:pPr lvl="1" eaLnBrk="1" hangingPunct="1">
              <a:spcBef>
                <a:spcPct val="0"/>
              </a:spcBef>
            </a:pPr>
            <a:r>
              <a:rPr lang="tr-TR" dirty="0" smtClean="0"/>
              <a:t>  </a:t>
            </a:r>
          </a:p>
          <a:p>
            <a:pPr eaLnBrk="1" hangingPunct="1">
              <a:spcBef>
                <a:spcPct val="0"/>
              </a:spcBef>
            </a:pPr>
            <a:endParaRPr lang="tr-TR" dirty="0" smtClean="0"/>
          </a:p>
          <a:p>
            <a:endParaRPr lang="tr-TR" dirty="0" smtClean="0"/>
          </a:p>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5</a:t>
            </a:fld>
            <a:endParaRPr lang="tr-TR"/>
          </a:p>
        </p:txBody>
      </p:sp>
    </p:spTree>
    <p:extLst>
      <p:ext uri="{BB962C8B-B14F-4D97-AF65-F5344CB8AC3E}">
        <p14:creationId xmlns:p14="http://schemas.microsoft.com/office/powerpoint/2010/main" val="2212335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DÜŞÜK RİSK KRİTERLERİ </a:t>
            </a:r>
            <a:r>
              <a:rPr lang="tr-TR" dirty="0" err="1" smtClean="0"/>
              <a:t>VARSA:</a:t>
            </a:r>
            <a:r>
              <a:rPr lang="tr-TR" b="1" dirty="0" err="1" smtClean="0">
                <a:latin typeface="Comic Sans MS" pitchFamily="66" charset="0"/>
              </a:rPr>
              <a:t>Hastanede</a:t>
            </a:r>
            <a:r>
              <a:rPr lang="tr-TR" b="1" dirty="0" smtClean="0">
                <a:latin typeface="Comic Sans MS" pitchFamily="66" charset="0"/>
              </a:rPr>
              <a:t> ya da evde izlem</a:t>
            </a:r>
          </a:p>
          <a:p>
            <a:endParaRPr lang="tr-TR" b="1" dirty="0" smtClean="0">
              <a:latin typeface="Comic Sans MS" pitchFamily="66" charset="0"/>
            </a:endParaRPr>
          </a:p>
          <a:p>
            <a:r>
              <a:rPr lang="tr-TR" dirty="0" smtClean="0">
                <a:solidFill>
                  <a:srgbClr val="FF3300"/>
                </a:solidFill>
                <a:latin typeface="Comic Sans MS" pitchFamily="66" charset="0"/>
              </a:rPr>
              <a:t>Seçenek 1:</a:t>
            </a:r>
            <a:r>
              <a:rPr lang="tr-TR" dirty="0" smtClean="0">
                <a:latin typeface="Comic Sans MS" pitchFamily="66" charset="0"/>
              </a:rPr>
              <a:t> </a:t>
            </a:r>
          </a:p>
          <a:p>
            <a:r>
              <a:rPr lang="tr-TR" dirty="0" smtClean="0">
                <a:latin typeface="Comic Sans MS" pitchFamily="66" charset="0"/>
              </a:rPr>
              <a:t>Kan kültürü</a:t>
            </a:r>
          </a:p>
          <a:p>
            <a:r>
              <a:rPr lang="tr-TR" dirty="0" smtClean="0">
                <a:latin typeface="Comic Sans MS" pitchFamily="66" charset="0"/>
              </a:rPr>
              <a:t>İdrar kültürü</a:t>
            </a:r>
          </a:p>
          <a:p>
            <a:r>
              <a:rPr lang="tr-TR" dirty="0" smtClean="0">
                <a:latin typeface="Comic Sans MS" pitchFamily="66" charset="0"/>
              </a:rPr>
              <a:t>BOS incelemesi</a:t>
            </a:r>
          </a:p>
          <a:p>
            <a:r>
              <a:rPr lang="tr-TR" dirty="0" smtClean="0">
                <a:latin typeface="Comic Sans MS" pitchFamily="66" charset="0"/>
              </a:rPr>
              <a:t>Antibiyotik tedavisi başla ***</a:t>
            </a:r>
          </a:p>
          <a:p>
            <a:r>
              <a:rPr lang="tr-TR" dirty="0" smtClean="0">
                <a:latin typeface="Comic Sans MS" pitchFamily="66" charset="0"/>
              </a:rPr>
              <a:t>24 saat sonra değerlendir </a:t>
            </a:r>
          </a:p>
          <a:p>
            <a:endParaRPr lang="tr-TR" dirty="0" smtClean="0">
              <a:latin typeface="Comic Sans MS" pitchFamily="66" charset="0"/>
            </a:endParaRPr>
          </a:p>
          <a:p>
            <a:r>
              <a:rPr lang="tr-TR" dirty="0" smtClean="0">
                <a:solidFill>
                  <a:srgbClr val="FF3300"/>
                </a:solidFill>
                <a:latin typeface="Comic Sans MS" pitchFamily="66" charset="0"/>
              </a:rPr>
              <a:t>Seçenek 2:</a:t>
            </a:r>
          </a:p>
          <a:p>
            <a:r>
              <a:rPr lang="tr-TR" dirty="0" smtClean="0">
                <a:latin typeface="Comic Sans MS" pitchFamily="66" charset="0"/>
              </a:rPr>
              <a:t>24 saat sonra değerlendir</a:t>
            </a:r>
          </a:p>
          <a:p>
            <a:endParaRPr lang="tr-TR" dirty="0" smtClean="0">
              <a:latin typeface="Comic Sans MS" pitchFamily="66" charset="0"/>
            </a:endParaRPr>
          </a:p>
          <a:p>
            <a:r>
              <a:rPr lang="tr-TR" dirty="0" smtClean="0">
                <a:latin typeface="Comic Sans MS" pitchFamily="66" charset="0"/>
              </a:rPr>
              <a:t>DÜŞÜK RİSK KRİTERLERİ YOKSA : Hastaneye</a:t>
            </a:r>
            <a:r>
              <a:rPr lang="tr-TR" baseline="0" dirty="0" smtClean="0">
                <a:latin typeface="Comic Sans MS" pitchFamily="66" charset="0"/>
              </a:rPr>
              <a:t> yatır, antibiyotik başla.</a:t>
            </a:r>
            <a:endParaRPr lang="en-US" dirty="0" smtClean="0">
              <a:latin typeface="Comic Sans MS" pitchFamily="66" charset="0"/>
            </a:endParaRPr>
          </a:p>
          <a:p>
            <a:endParaRPr lang="tr-TR" dirty="0"/>
          </a:p>
        </p:txBody>
      </p:sp>
      <p:sp>
        <p:nvSpPr>
          <p:cNvPr id="4" name="Slayt Numarası Yer Tutucusu 3"/>
          <p:cNvSpPr>
            <a:spLocks noGrp="1"/>
          </p:cNvSpPr>
          <p:nvPr>
            <p:ph type="sldNum" sz="quarter" idx="10"/>
          </p:nvPr>
        </p:nvSpPr>
        <p:spPr/>
        <p:txBody>
          <a:bodyPr/>
          <a:lstStyle/>
          <a:p>
            <a:fld id="{384756EE-4FE4-44BC-B779-12C7481B16E6}" type="slidenum">
              <a:rPr lang="tr-TR" smtClean="0"/>
              <a:pPr/>
              <a:t>46</a:t>
            </a:fld>
            <a:endParaRPr lang="tr-TR"/>
          </a:p>
        </p:txBody>
      </p:sp>
    </p:spTree>
    <p:extLst>
      <p:ext uri="{BB962C8B-B14F-4D97-AF65-F5344CB8AC3E}">
        <p14:creationId xmlns:p14="http://schemas.microsoft.com/office/powerpoint/2010/main" val="123595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smtClean="0">
              <a:latin typeface="Arial" pitchFamily="34" charset="0"/>
              <a:cs typeface="Arial" pitchFamily="34" charset="0"/>
            </a:endParaRPr>
          </a:p>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48</a:t>
            </a:fld>
            <a:endParaRPr lang="tr-TR"/>
          </a:p>
        </p:txBody>
      </p:sp>
    </p:spTree>
    <p:extLst>
      <p:ext uri="{BB962C8B-B14F-4D97-AF65-F5344CB8AC3E}">
        <p14:creationId xmlns:p14="http://schemas.microsoft.com/office/powerpoint/2010/main" val="1414132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4756EE-4FE4-44BC-B779-12C7481B16E6}" type="slidenum">
              <a:rPr lang="tr-TR" smtClean="0"/>
              <a:pPr/>
              <a:t>49</a:t>
            </a:fld>
            <a:endParaRPr lang="tr-TR"/>
          </a:p>
        </p:txBody>
      </p:sp>
    </p:spTree>
    <p:extLst>
      <p:ext uri="{BB962C8B-B14F-4D97-AF65-F5344CB8AC3E}">
        <p14:creationId xmlns:p14="http://schemas.microsoft.com/office/powerpoint/2010/main" val="535070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50</a:t>
            </a:fld>
            <a:endParaRPr lang="tr-TR"/>
          </a:p>
        </p:txBody>
      </p:sp>
    </p:spTree>
    <p:extLst>
      <p:ext uri="{BB962C8B-B14F-4D97-AF65-F5344CB8AC3E}">
        <p14:creationId xmlns:p14="http://schemas.microsoft.com/office/powerpoint/2010/main" val="860133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eaLnBrk="1" hangingPunct="1">
              <a:lnSpc>
                <a:spcPct val="120000"/>
              </a:lnSpc>
            </a:pPr>
            <a:r>
              <a:rPr lang="tr-TR" sz="1200" dirty="0" smtClean="0">
                <a:latin typeface="Comic Sans MS" pitchFamily="66" charset="0"/>
              </a:rPr>
              <a:t>Fizik incelemede herhangi bir bulgu var ise, </a:t>
            </a:r>
            <a:r>
              <a:rPr lang="tr-TR" sz="1200" dirty="0" err="1" smtClean="0">
                <a:latin typeface="Comic Sans MS" pitchFamily="66" charset="0"/>
              </a:rPr>
              <a:t>pnömoni</a:t>
            </a:r>
            <a:r>
              <a:rPr lang="tr-TR" sz="1200" dirty="0" smtClean="0">
                <a:latin typeface="Comic Sans MS" pitchFamily="66" charset="0"/>
              </a:rPr>
              <a:t> tanısı koymak kolaydır. </a:t>
            </a:r>
          </a:p>
          <a:p>
            <a:pPr eaLnBrk="1" hangingPunct="1">
              <a:lnSpc>
                <a:spcPct val="120000"/>
              </a:lnSpc>
            </a:pPr>
            <a:r>
              <a:rPr lang="tr-TR" sz="1200" dirty="0" smtClean="0">
                <a:latin typeface="Comic Sans MS" pitchFamily="66" charset="0"/>
              </a:rPr>
              <a:t>Nadiren </a:t>
            </a:r>
            <a:r>
              <a:rPr lang="tr-TR" sz="1200" dirty="0" err="1" smtClean="0">
                <a:latin typeface="Comic Sans MS" pitchFamily="66" charset="0"/>
              </a:rPr>
              <a:t>pnömonide</a:t>
            </a:r>
            <a:r>
              <a:rPr lang="tr-TR" sz="1200" dirty="0" smtClean="0">
                <a:latin typeface="Comic Sans MS" pitchFamily="66" charset="0"/>
              </a:rPr>
              <a:t> ateşten başka bulgu olmayabilir.</a:t>
            </a:r>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51</a:t>
            </a:fld>
            <a:endParaRPr lang="tr-TR"/>
          </a:p>
        </p:txBody>
      </p:sp>
    </p:spTree>
    <p:extLst>
      <p:ext uri="{BB962C8B-B14F-4D97-AF65-F5344CB8AC3E}">
        <p14:creationId xmlns:p14="http://schemas.microsoft.com/office/powerpoint/2010/main" val="1112595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1"/>
            <a:r>
              <a:rPr lang="tr-TR" dirty="0" smtClean="0"/>
              <a:t>Diğer :</a:t>
            </a:r>
            <a:r>
              <a:rPr lang="tr-TR" sz="1800" dirty="0" smtClean="0">
                <a:latin typeface="Verdana" pitchFamily="34" charset="0"/>
              </a:rPr>
              <a:t>Kronik aktif hepatit</a:t>
            </a:r>
          </a:p>
          <a:p>
            <a:pPr lvl="1"/>
            <a:r>
              <a:rPr lang="tr-TR" sz="1800" dirty="0" smtClean="0">
                <a:latin typeface="Verdana" pitchFamily="34" charset="0"/>
              </a:rPr>
              <a:t>Dİ</a:t>
            </a:r>
          </a:p>
          <a:p>
            <a:pPr lvl="1"/>
            <a:r>
              <a:rPr lang="tr-TR" sz="1800" dirty="0" err="1" smtClean="0">
                <a:latin typeface="Verdana" pitchFamily="34" charset="0"/>
              </a:rPr>
              <a:t>Hipotalamik</a:t>
            </a:r>
            <a:r>
              <a:rPr lang="tr-TR" sz="1800" dirty="0" smtClean="0">
                <a:latin typeface="Verdana" pitchFamily="34" charset="0"/>
              </a:rPr>
              <a:t>-santral</a:t>
            </a:r>
          </a:p>
          <a:p>
            <a:pPr lvl="1"/>
            <a:r>
              <a:rPr lang="tr-TR" sz="1800" dirty="0" err="1" smtClean="0">
                <a:latin typeface="Verdana" pitchFamily="34" charset="0"/>
              </a:rPr>
              <a:t>İnfantil</a:t>
            </a:r>
            <a:r>
              <a:rPr lang="tr-TR" sz="1800" dirty="0" smtClean="0">
                <a:latin typeface="Verdana" pitchFamily="34" charset="0"/>
              </a:rPr>
              <a:t> </a:t>
            </a:r>
            <a:r>
              <a:rPr lang="tr-TR" sz="1800" dirty="0" err="1" smtClean="0">
                <a:latin typeface="Verdana" pitchFamily="34" charset="0"/>
              </a:rPr>
              <a:t>kortikal</a:t>
            </a:r>
            <a:r>
              <a:rPr lang="tr-TR" sz="1800" dirty="0" smtClean="0">
                <a:latin typeface="Verdana" pitchFamily="34" charset="0"/>
              </a:rPr>
              <a:t> </a:t>
            </a:r>
            <a:r>
              <a:rPr lang="tr-TR" sz="1800" dirty="0" err="1" smtClean="0">
                <a:latin typeface="Verdana" pitchFamily="34" charset="0"/>
              </a:rPr>
              <a:t>hiperkeratoz</a:t>
            </a:r>
            <a:endParaRPr lang="tr-TR" sz="1800" dirty="0" smtClean="0">
              <a:latin typeface="Verdana" pitchFamily="34" charset="0"/>
            </a:endParaRPr>
          </a:p>
          <a:p>
            <a:pPr lvl="1"/>
            <a:r>
              <a:rPr lang="tr-TR" sz="1800" dirty="0" err="1" smtClean="0">
                <a:latin typeface="Verdana" pitchFamily="34" charset="0"/>
              </a:rPr>
              <a:t>İnflamatuar</a:t>
            </a:r>
            <a:r>
              <a:rPr lang="tr-TR" sz="1800" dirty="0" smtClean="0">
                <a:latin typeface="Verdana" pitchFamily="34" charset="0"/>
              </a:rPr>
              <a:t> bağırsak hastalıkları</a:t>
            </a:r>
          </a:p>
          <a:p>
            <a:pPr lvl="1"/>
            <a:r>
              <a:rPr lang="tr-TR" sz="1800" dirty="0" err="1" smtClean="0">
                <a:latin typeface="Verdana" pitchFamily="34" charset="0"/>
              </a:rPr>
              <a:t>Kawasaki</a:t>
            </a:r>
            <a:r>
              <a:rPr lang="tr-TR" sz="1800" dirty="0" smtClean="0">
                <a:latin typeface="Verdana" pitchFamily="34" charset="0"/>
              </a:rPr>
              <a:t> hastalığı</a:t>
            </a:r>
          </a:p>
          <a:p>
            <a:pPr lvl="1"/>
            <a:r>
              <a:rPr lang="tr-TR" sz="1800" dirty="0" err="1" smtClean="0">
                <a:latin typeface="Verdana" pitchFamily="34" charset="0"/>
              </a:rPr>
              <a:t>Pankreatit</a:t>
            </a:r>
            <a:endParaRPr lang="tr-TR" sz="1800" dirty="0" smtClean="0">
              <a:latin typeface="Verdana" pitchFamily="34" charset="0"/>
            </a:endParaRPr>
          </a:p>
          <a:p>
            <a:pPr lvl="1"/>
            <a:r>
              <a:rPr lang="tr-TR" sz="1800" dirty="0" smtClean="0">
                <a:latin typeface="Verdana" pitchFamily="34" charset="0"/>
              </a:rPr>
              <a:t>Periyodik ateş</a:t>
            </a:r>
          </a:p>
          <a:p>
            <a:pPr lvl="1"/>
            <a:r>
              <a:rPr lang="tr-TR" sz="1800" dirty="0" smtClean="0">
                <a:latin typeface="Verdana" pitchFamily="34" charset="0"/>
              </a:rPr>
              <a:t>Zehirlenme</a:t>
            </a:r>
          </a:p>
          <a:p>
            <a:pPr lvl="1"/>
            <a:r>
              <a:rPr lang="tr-TR" sz="1800" dirty="0" err="1" smtClean="0">
                <a:latin typeface="Verdana" pitchFamily="34" charset="0"/>
              </a:rPr>
              <a:t>Pulmoner</a:t>
            </a:r>
            <a:r>
              <a:rPr lang="tr-TR" sz="1800" dirty="0" smtClean="0">
                <a:latin typeface="Verdana" pitchFamily="34" charset="0"/>
              </a:rPr>
              <a:t> </a:t>
            </a:r>
            <a:r>
              <a:rPr lang="tr-TR" sz="1800" dirty="0" err="1" smtClean="0">
                <a:latin typeface="Verdana" pitchFamily="34" charset="0"/>
              </a:rPr>
              <a:t>emboli</a:t>
            </a:r>
            <a:endParaRPr lang="tr-TR" sz="1800" dirty="0" smtClean="0">
              <a:latin typeface="Verdana" pitchFamily="34" charset="0"/>
            </a:endParaRPr>
          </a:p>
          <a:p>
            <a:pPr lvl="1"/>
            <a:r>
              <a:rPr lang="tr-TR" sz="1800" dirty="0" err="1" smtClean="0">
                <a:latin typeface="Verdana" pitchFamily="34" charset="0"/>
              </a:rPr>
              <a:t>Trombofilebit</a:t>
            </a:r>
            <a:endParaRPr lang="tr-TR" sz="1800" dirty="0" smtClean="0">
              <a:latin typeface="Verdana" pitchFamily="34" charset="0"/>
            </a:endParaRPr>
          </a:p>
          <a:p>
            <a:pPr lvl="1"/>
            <a:r>
              <a:rPr lang="tr-TR" sz="1800" dirty="0" err="1" smtClean="0">
                <a:latin typeface="Verdana" pitchFamily="34" charset="0"/>
              </a:rPr>
              <a:t>Tirotoksikoz</a:t>
            </a:r>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53</a:t>
            </a:fld>
            <a:endParaRPr lang="tr-TR"/>
          </a:p>
        </p:txBody>
      </p:sp>
    </p:spTree>
    <p:extLst>
      <p:ext uri="{BB962C8B-B14F-4D97-AF65-F5344CB8AC3E}">
        <p14:creationId xmlns:p14="http://schemas.microsoft.com/office/powerpoint/2010/main" val="2218177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54</a:t>
            </a:fld>
            <a:endParaRPr lang="tr-TR"/>
          </a:p>
        </p:txBody>
      </p:sp>
    </p:spTree>
    <p:extLst>
      <p:ext uri="{BB962C8B-B14F-4D97-AF65-F5344CB8AC3E}">
        <p14:creationId xmlns:p14="http://schemas.microsoft.com/office/powerpoint/2010/main" val="4202078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eaLnBrk="1" hangingPunct="1"/>
            <a:r>
              <a:rPr lang="tr-TR" sz="1200" dirty="0" smtClean="0"/>
              <a:t>Uygun dozlarda </a:t>
            </a:r>
            <a:r>
              <a:rPr lang="tr-TR" sz="1200" dirty="0" err="1" smtClean="0"/>
              <a:t>ibuprofeni</a:t>
            </a:r>
            <a:r>
              <a:rPr lang="tr-TR" sz="1200" dirty="0" smtClean="0"/>
              <a:t> takiben akut böbrek hasarı bildirilmiştir.</a:t>
            </a:r>
          </a:p>
          <a:p>
            <a:pPr eaLnBrk="1" hangingPunct="1"/>
            <a:endParaRPr lang="tr-TR" sz="1200" dirty="0" smtClean="0"/>
          </a:p>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63</a:t>
            </a:fld>
            <a:endParaRPr lang="tr-TR"/>
          </a:p>
        </p:txBody>
      </p:sp>
    </p:spTree>
    <p:extLst>
      <p:ext uri="{BB962C8B-B14F-4D97-AF65-F5344CB8AC3E}">
        <p14:creationId xmlns:p14="http://schemas.microsoft.com/office/powerpoint/2010/main" val="1403571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64</a:t>
            </a:fld>
            <a:endParaRPr lang="tr-TR"/>
          </a:p>
        </p:txBody>
      </p:sp>
    </p:spTree>
    <p:extLst>
      <p:ext uri="{BB962C8B-B14F-4D97-AF65-F5344CB8AC3E}">
        <p14:creationId xmlns:p14="http://schemas.microsoft.com/office/powerpoint/2010/main" val="3266408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Alkol ve sirke kullanılmamalıdır.</a:t>
            </a:r>
          </a:p>
        </p:txBody>
      </p:sp>
      <p:sp>
        <p:nvSpPr>
          <p:cNvPr id="4" name="3 Slayt Numarası Yer Tutucusu"/>
          <p:cNvSpPr>
            <a:spLocks noGrp="1"/>
          </p:cNvSpPr>
          <p:nvPr>
            <p:ph type="sldNum" sz="quarter" idx="10"/>
          </p:nvPr>
        </p:nvSpPr>
        <p:spPr/>
        <p:txBody>
          <a:bodyPr/>
          <a:lstStyle/>
          <a:p>
            <a:fld id="{384756EE-4FE4-44BC-B779-12C7481B16E6}" type="slidenum">
              <a:rPr lang="tr-TR" smtClean="0"/>
              <a:pPr/>
              <a:t>65</a:t>
            </a:fld>
            <a:endParaRPr lang="tr-TR"/>
          </a:p>
        </p:txBody>
      </p:sp>
    </p:spTree>
    <p:extLst>
      <p:ext uri="{BB962C8B-B14F-4D97-AF65-F5344CB8AC3E}">
        <p14:creationId xmlns:p14="http://schemas.microsoft.com/office/powerpoint/2010/main" val="48731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Vücut ısısı, </a:t>
            </a:r>
            <a:r>
              <a:rPr lang="tr-TR" dirty="0" err="1" smtClean="0"/>
              <a:t>hipotalamustaki</a:t>
            </a:r>
            <a:r>
              <a:rPr lang="tr-TR" dirty="0" smtClean="0"/>
              <a:t> </a:t>
            </a:r>
            <a:r>
              <a:rPr lang="tr-TR" dirty="0" err="1" smtClean="0"/>
              <a:t>termoregulatuvar</a:t>
            </a:r>
            <a:r>
              <a:rPr lang="tr-TR" dirty="0" smtClean="0"/>
              <a:t> merkez tarafından kontrol edilmektedir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err="1" smtClean="0"/>
              <a:t>Prostaglandin</a:t>
            </a:r>
            <a:r>
              <a:rPr lang="tr-TR" dirty="0" smtClean="0"/>
              <a:t> E2</a:t>
            </a:r>
            <a:r>
              <a:rPr lang="tr-TR" baseline="0" dirty="0" smtClean="0"/>
              <a:t> kan beyin bariyerini geçer, sempatik aktivite arter, </a:t>
            </a:r>
            <a:r>
              <a:rPr lang="tr-TR" baseline="0" dirty="0" err="1" smtClean="0"/>
              <a:t>vk</a:t>
            </a:r>
            <a:r>
              <a:rPr lang="tr-TR" baseline="0" dirty="0" smtClean="0"/>
              <a:t> oluşur, kaslar kasılarak ısı ortaya çıkar.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smtClean="0"/>
              <a:t>Eş zamanlı olarak </a:t>
            </a:r>
            <a:r>
              <a:rPr lang="tr-TR" baseline="0" dirty="0" err="1" smtClean="0"/>
              <a:t>antiinflamatuar</a:t>
            </a:r>
            <a:r>
              <a:rPr lang="tr-TR" baseline="0" dirty="0" smtClean="0"/>
              <a:t> mekanizmalar da çalıştırılarak </a:t>
            </a:r>
            <a:r>
              <a:rPr lang="tr-TR" baseline="0" dirty="0" err="1" smtClean="0"/>
              <a:t>iflamatuar</a:t>
            </a:r>
            <a:r>
              <a:rPr lang="tr-TR" baseline="0" dirty="0" smtClean="0"/>
              <a:t> yanıtın belirli bir büyüklük ve sürede sonlandırılması sağlanır.</a:t>
            </a:r>
            <a:endParaRPr lang="tr-TR" dirty="0" smtClean="0"/>
          </a:p>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6</a:t>
            </a:fld>
            <a:endParaRPr lang="tr-TR"/>
          </a:p>
        </p:txBody>
      </p:sp>
    </p:spTree>
    <p:extLst>
      <p:ext uri="{BB962C8B-B14F-4D97-AF65-F5344CB8AC3E}">
        <p14:creationId xmlns:p14="http://schemas.microsoft.com/office/powerpoint/2010/main" val="666384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4756EE-4FE4-44BC-B779-12C7481B16E6}" type="slidenum">
              <a:rPr lang="tr-TR" smtClean="0"/>
              <a:pPr/>
              <a:t>66</a:t>
            </a:fld>
            <a:endParaRPr lang="tr-TR"/>
          </a:p>
        </p:txBody>
      </p:sp>
    </p:spTree>
    <p:extLst>
      <p:ext uri="{BB962C8B-B14F-4D97-AF65-F5344CB8AC3E}">
        <p14:creationId xmlns:p14="http://schemas.microsoft.com/office/powerpoint/2010/main" val="267027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solidFill>
                  <a:srgbClr val="FF0000"/>
                </a:solidFill>
                <a:latin typeface="Arial" panose="020B0604020202020204" pitchFamily="34" charset="0"/>
                <a:cs typeface="Arial" panose="020B0604020202020204" pitchFamily="34" charset="0"/>
              </a:rPr>
              <a:t> *Türkiye Klinikleri / Ateşli Çocuğa Yaklaşım</a:t>
            </a:r>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67</a:t>
            </a:fld>
            <a:endParaRPr lang="tr-TR"/>
          </a:p>
        </p:txBody>
      </p:sp>
    </p:spTree>
    <p:extLst>
      <p:ext uri="{BB962C8B-B14F-4D97-AF65-F5344CB8AC3E}">
        <p14:creationId xmlns:p14="http://schemas.microsoft.com/office/powerpoint/2010/main" val="3661758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smtClean="0">
                <a:solidFill>
                  <a:schemeClr val="tx1"/>
                </a:solidFill>
                <a:effectLst/>
                <a:latin typeface="+mn-lt"/>
                <a:ea typeface="+mn-ea"/>
                <a:cs typeface="+mn-cs"/>
              </a:rPr>
              <a:t>Algorithm</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for</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the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treatment</a:t>
            </a:r>
            <a:r>
              <a:rPr lang="tr-TR" sz="1200" b="0" i="0" kern="1200" dirty="0" smtClean="0">
                <a:solidFill>
                  <a:schemeClr val="tx1"/>
                </a:solidFill>
                <a:effectLst/>
                <a:latin typeface="+mn-lt"/>
                <a:ea typeface="+mn-ea"/>
                <a:cs typeface="+mn-cs"/>
              </a:rPr>
              <a:t> of a </a:t>
            </a:r>
            <a:r>
              <a:rPr lang="tr-TR" sz="1200" b="0" i="0" kern="1200" dirty="0" err="1" smtClean="0">
                <a:solidFill>
                  <a:schemeClr val="tx1"/>
                </a:solidFill>
                <a:effectLst/>
                <a:latin typeface="+mn-lt"/>
                <a:ea typeface="+mn-ea"/>
                <a:cs typeface="+mn-cs"/>
              </a:rPr>
              <a:t>child</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with</a:t>
            </a:r>
            <a:r>
              <a:rPr lang="tr-TR" sz="1200" b="0" i="0" kern="1200" dirty="0" smtClean="0">
                <a:solidFill>
                  <a:schemeClr val="tx1"/>
                </a:solidFill>
                <a:effectLst/>
                <a:latin typeface="+mn-lt"/>
                <a:ea typeface="+mn-ea"/>
                <a:cs typeface="+mn-cs"/>
              </a:rPr>
              <a:t> a </a:t>
            </a:r>
            <a:r>
              <a:rPr lang="tr-TR" sz="1200" b="0" i="0" kern="1200" dirty="0" err="1" smtClean="0">
                <a:solidFill>
                  <a:schemeClr val="tx1"/>
                </a:solidFill>
                <a:effectLst/>
                <a:latin typeface="+mn-lt"/>
                <a:ea typeface="+mn-ea"/>
                <a:cs typeface="+mn-cs"/>
              </a:rPr>
              <a:t>rectal</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temperature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higher</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than</a:t>
            </a:r>
            <a:r>
              <a:rPr lang="tr-TR" sz="1200" b="0" i="0" kern="1200" dirty="0" smtClean="0">
                <a:solidFill>
                  <a:schemeClr val="tx1"/>
                </a:solidFill>
                <a:effectLst/>
                <a:latin typeface="+mn-lt"/>
                <a:ea typeface="+mn-ea"/>
                <a:cs typeface="+mn-cs"/>
              </a:rPr>
              <a:t> 100.4°F (38°C) </a:t>
            </a:r>
            <a:r>
              <a:rPr lang="tr-TR" sz="1200" b="0" i="0" kern="1200" dirty="0" err="1" smtClean="0">
                <a:solidFill>
                  <a:schemeClr val="tx1"/>
                </a:solidFill>
                <a:effectLst/>
                <a:latin typeface="+mn-lt"/>
                <a:ea typeface="+mn-ea"/>
                <a:cs typeface="+mn-cs"/>
              </a:rPr>
              <a:t>with</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no</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evident</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source</a:t>
            </a:r>
            <a:r>
              <a:rPr lang="tr-TR" sz="1200" b="0" i="0" kern="1200" dirty="0" smtClean="0">
                <a:solidFill>
                  <a:schemeClr val="tx1"/>
                </a:solidFill>
                <a:effectLst/>
                <a:latin typeface="+mn-lt"/>
                <a:ea typeface="+mn-ea"/>
                <a:cs typeface="+mn-cs"/>
              </a:rPr>
              <a:t> of </a:t>
            </a:r>
            <a:r>
              <a:rPr lang="tr-TR" sz="1200" b="0" i="0" kern="1200" dirty="0" err="1" smtClean="0">
                <a:solidFill>
                  <a:schemeClr val="tx1"/>
                </a:solidFill>
                <a:effectLst/>
                <a:latin typeface="+mn-lt"/>
                <a:ea typeface="+mn-ea"/>
                <a:cs typeface="+mn-cs"/>
              </a:rPr>
              <a:t>fever</a:t>
            </a:r>
            <a:r>
              <a:rPr lang="tr-TR" sz="1200" b="0" i="0" kern="1200" dirty="0" smtClean="0">
                <a:solidFill>
                  <a:schemeClr val="tx1"/>
                </a:solidFill>
                <a:effectLst/>
                <a:latin typeface="+mn-lt"/>
                <a:ea typeface="+mn-ea"/>
                <a:cs typeface="+mn-cs"/>
              </a:rPr>
              <a:t>. (CBC = </a:t>
            </a:r>
            <a:r>
              <a:rPr lang="tr-TR" sz="1200" b="0" i="0" kern="1200" dirty="0" err="1" smtClean="0">
                <a:solidFill>
                  <a:schemeClr val="tx1"/>
                </a:solidFill>
                <a:effectLst/>
                <a:latin typeface="+mn-lt"/>
                <a:ea typeface="+mn-ea"/>
                <a:cs typeface="+mn-cs"/>
              </a:rPr>
              <a:t>complete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blood</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cell</a:t>
            </a:r>
            <a:r>
              <a:rPr lang="tr-TR" sz="1200" b="0" i="0" kern="1200" dirty="0" smtClean="0">
                <a:solidFill>
                  <a:schemeClr val="tx1"/>
                </a:solidFill>
                <a:effectLst/>
                <a:latin typeface="+mn-lt"/>
                <a:ea typeface="+mn-ea"/>
                <a:cs typeface="+mn-cs"/>
              </a:rPr>
              <a:t>; UA = </a:t>
            </a:r>
            <a:r>
              <a:rPr lang="tr-TR" sz="1200" b="0" i="0" kern="1200" dirty="0" err="1" smtClean="0">
                <a:solidFill>
                  <a:schemeClr val="tx1"/>
                </a:solidFill>
                <a:effectLst/>
                <a:latin typeface="+mn-lt"/>
                <a:ea typeface="+mn-ea"/>
                <a:cs typeface="+mn-cs"/>
              </a:rPr>
              <a:t>urinalysis</a:t>
            </a:r>
            <a:r>
              <a:rPr lang="tr-TR" sz="1200" b="0" i="0" kern="1200" dirty="0" smtClean="0">
                <a:solidFill>
                  <a:schemeClr val="tx1"/>
                </a:solidFill>
                <a:effectLst/>
                <a:latin typeface="+mn-lt"/>
                <a:ea typeface="+mn-ea"/>
                <a:cs typeface="+mn-cs"/>
              </a:rPr>
              <a:t>; CSF = </a:t>
            </a:r>
            <a:r>
              <a:rPr lang="tr-TR" sz="1200" b="0" i="0" kern="1200" dirty="0" err="1" smtClean="0">
                <a:solidFill>
                  <a:schemeClr val="tx1"/>
                </a:solidFill>
                <a:effectLst/>
                <a:latin typeface="+mn-lt"/>
                <a:ea typeface="+mn-ea"/>
                <a:cs typeface="+mn-cs"/>
              </a:rPr>
              <a:t>cerebrospinal</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fluid</a:t>
            </a:r>
            <a:r>
              <a:rPr lang="tr-TR" sz="1200" b="0" i="0" kern="1200" dirty="0" smtClean="0">
                <a:solidFill>
                  <a:schemeClr val="tx1"/>
                </a:solidFill>
                <a:effectLst/>
                <a:latin typeface="+mn-lt"/>
                <a:ea typeface="+mn-ea"/>
                <a:cs typeface="+mn-cs"/>
              </a:rPr>
              <a:t>; IV = </a:t>
            </a:r>
            <a:r>
              <a:rPr lang="tr-TR" sz="1200" b="0" i="0" kern="1200" dirty="0" err="1" smtClean="0">
                <a:solidFill>
                  <a:schemeClr val="tx1"/>
                </a:solidFill>
                <a:effectLst/>
                <a:latin typeface="+mn-lt"/>
                <a:ea typeface="+mn-ea"/>
                <a:cs typeface="+mn-cs"/>
              </a:rPr>
              <a:t>intravenous</a:t>
            </a:r>
            <a:r>
              <a:rPr lang="tr-TR" sz="1200" b="0" i="0" kern="1200" dirty="0" smtClean="0">
                <a:solidFill>
                  <a:schemeClr val="tx1"/>
                </a:solidFill>
                <a:effectLst/>
                <a:latin typeface="+mn-lt"/>
                <a:ea typeface="+mn-ea"/>
                <a:cs typeface="+mn-cs"/>
              </a:rPr>
              <a:t>; CXR = </a:t>
            </a:r>
            <a:r>
              <a:rPr lang="tr-TR" sz="1200" b="0" i="0" kern="1200" dirty="0" err="1" smtClean="0">
                <a:solidFill>
                  <a:schemeClr val="tx1"/>
                </a:solidFill>
                <a:effectLst/>
                <a:latin typeface="+mn-lt"/>
                <a:ea typeface="+mn-ea"/>
                <a:cs typeface="+mn-cs"/>
              </a:rPr>
              <a:t>chest</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radiography</a:t>
            </a:r>
            <a:r>
              <a:rPr lang="tr-TR" sz="1200" b="0" i="0" kern="1200" dirty="0" smtClean="0">
                <a:solidFill>
                  <a:schemeClr val="tx1"/>
                </a:solidFill>
                <a:effectLst/>
                <a:latin typeface="+mn-lt"/>
                <a:ea typeface="+mn-ea"/>
                <a:cs typeface="+mn-cs"/>
              </a:rPr>
              <a:t>; WBC = </a:t>
            </a:r>
            <a:r>
              <a:rPr lang="tr-TR" sz="1200" b="0" i="0" kern="1200" dirty="0" err="1" smtClean="0">
                <a:solidFill>
                  <a:schemeClr val="tx1"/>
                </a:solidFill>
                <a:effectLst/>
                <a:latin typeface="+mn-lt"/>
                <a:ea typeface="+mn-ea"/>
                <a:cs typeface="+mn-cs"/>
              </a:rPr>
              <a:t>white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blood</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cell</a:t>
            </a:r>
            <a:r>
              <a:rPr lang="tr-TR" sz="1200" b="0" i="0" kern="1200" dirty="0" smtClean="0">
                <a:solidFill>
                  <a:schemeClr val="tx1"/>
                </a:solidFill>
                <a:effectLst/>
                <a:latin typeface="+mn-lt"/>
                <a:ea typeface="+mn-ea"/>
                <a:cs typeface="+mn-cs"/>
              </a:rPr>
              <a:t>; ANC = </a:t>
            </a:r>
            <a:r>
              <a:rPr lang="tr-TR" sz="1200" b="0" i="0" kern="1200" dirty="0" err="1" smtClean="0">
                <a:solidFill>
                  <a:schemeClr val="tx1"/>
                </a:solidFill>
                <a:effectLst/>
                <a:latin typeface="+mn-lt"/>
                <a:ea typeface="+mn-ea"/>
                <a:cs typeface="+mn-cs"/>
              </a:rPr>
              <a:t>absolute</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neutrophil</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count</a:t>
            </a:r>
            <a:r>
              <a:rPr lang="tr-TR" sz="1200" b="0" i="0" kern="1200" dirty="0" smtClean="0">
                <a:solidFill>
                  <a:schemeClr val="tx1"/>
                </a:solidFill>
                <a:effectLst/>
                <a:latin typeface="+mn-lt"/>
                <a:ea typeface="+mn-ea"/>
                <a:cs typeface="+mn-cs"/>
              </a:rPr>
              <a:t>; IM = </a:t>
            </a:r>
            <a:r>
              <a:rPr lang="tr-TR" sz="1200" b="0" i="0" kern="1200" dirty="0" err="1" smtClean="0">
                <a:solidFill>
                  <a:schemeClr val="tx1"/>
                </a:solidFill>
                <a:effectLst/>
                <a:latin typeface="+mn-lt"/>
                <a:ea typeface="+mn-ea"/>
                <a:cs typeface="+mn-cs"/>
              </a:rPr>
              <a:t>intramuscular</a:t>
            </a:r>
            <a:r>
              <a:rPr lang="tr-TR" sz="1200" b="0" i="0" kern="1200" dirty="0" smtClean="0">
                <a:solidFill>
                  <a:schemeClr val="tx1"/>
                </a:solidFill>
                <a:effectLst/>
                <a:latin typeface="+mn-lt"/>
                <a:ea typeface="+mn-ea"/>
                <a:cs typeface="+mn-cs"/>
              </a:rPr>
              <a:t>.)</a:t>
            </a:r>
          </a:p>
          <a:p>
            <a:endParaRPr lang="tr-TR" sz="1200" b="0" i="0" kern="1200" dirty="0" smtClean="0">
              <a:solidFill>
                <a:schemeClr val="tx1"/>
              </a:solidFill>
              <a:effectLst/>
              <a:latin typeface="+mn-lt"/>
              <a:ea typeface="+mn-ea"/>
              <a:cs typeface="+mn-cs"/>
            </a:endParaRPr>
          </a:p>
          <a:p>
            <a:r>
              <a:rPr lang="en-US" sz="1100" b="0" i="0" u="none" baseline="0" dirty="0" smtClean="0">
                <a:solidFill>
                  <a:srgbClr val="FF0000"/>
                </a:solidFill>
              </a:rPr>
              <a:t>DENISE K. SUR, M., and ELISE L. BUKONT, DO (2007 Jun 15). "Evaluating Fever of Unidentifiable Source in Young Children." </a:t>
            </a:r>
            <a:r>
              <a:rPr lang="en-US" sz="1100" b="0" i="0" u="sng" baseline="0" dirty="0" smtClean="0">
                <a:solidFill>
                  <a:srgbClr val="FF0000"/>
                </a:solidFill>
              </a:rPr>
              <a:t>Am Fam Physician</a:t>
            </a:r>
            <a:r>
              <a:rPr lang="en-US" sz="1100" b="0" i="0" u="none" baseline="0" dirty="0" smtClean="0">
                <a:solidFill>
                  <a:srgbClr val="FF0000"/>
                </a:solidFill>
              </a:rPr>
              <a:t>.</a:t>
            </a:r>
          </a:p>
          <a:p>
            <a:r>
              <a:rPr lang="en-US" sz="1100" b="0" i="0" u="none" baseline="0" dirty="0" smtClean="0">
                <a:solidFill>
                  <a:srgbClr val="FF0000"/>
                </a:solidFill>
              </a:rPr>
              <a:t>	</a:t>
            </a:r>
          </a:p>
          <a:p>
            <a:endParaRPr lang="tr-TR" b="0" i="0" u="sng" baseline="0" dirty="0"/>
          </a:p>
        </p:txBody>
      </p:sp>
      <p:sp>
        <p:nvSpPr>
          <p:cNvPr id="4" name="Slayt Numarası Yer Tutucusu 3"/>
          <p:cNvSpPr>
            <a:spLocks noGrp="1"/>
          </p:cNvSpPr>
          <p:nvPr>
            <p:ph type="sldNum" sz="quarter" idx="10"/>
          </p:nvPr>
        </p:nvSpPr>
        <p:spPr/>
        <p:txBody>
          <a:bodyPr/>
          <a:lstStyle/>
          <a:p>
            <a:fld id="{384756EE-4FE4-44BC-B779-12C7481B16E6}" type="slidenum">
              <a:rPr lang="tr-TR" smtClean="0"/>
              <a:pPr/>
              <a:t>69</a:t>
            </a:fld>
            <a:endParaRPr lang="tr-TR"/>
          </a:p>
        </p:txBody>
      </p:sp>
    </p:spTree>
    <p:extLst>
      <p:ext uri="{BB962C8B-B14F-4D97-AF65-F5344CB8AC3E}">
        <p14:creationId xmlns:p14="http://schemas.microsoft.com/office/powerpoint/2010/main" val="370261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10</a:t>
            </a:fld>
            <a:endParaRPr lang="tr-TR"/>
          </a:p>
        </p:txBody>
      </p:sp>
    </p:spTree>
    <p:extLst>
      <p:ext uri="{BB962C8B-B14F-4D97-AF65-F5344CB8AC3E}">
        <p14:creationId xmlns:p14="http://schemas.microsoft.com/office/powerpoint/2010/main" val="130440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11</a:t>
            </a:fld>
            <a:endParaRPr lang="tr-TR"/>
          </a:p>
        </p:txBody>
      </p:sp>
    </p:spTree>
    <p:extLst>
      <p:ext uri="{BB962C8B-B14F-4D97-AF65-F5344CB8AC3E}">
        <p14:creationId xmlns:p14="http://schemas.microsoft.com/office/powerpoint/2010/main" val="550965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https://www.ncbi.nlm.nih.gov/pubmed/27033957</a:t>
            </a:r>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12</a:t>
            </a:fld>
            <a:endParaRPr lang="tr-TR"/>
          </a:p>
        </p:txBody>
      </p:sp>
    </p:spTree>
    <p:extLst>
      <p:ext uri="{BB962C8B-B14F-4D97-AF65-F5344CB8AC3E}">
        <p14:creationId xmlns:p14="http://schemas.microsoft.com/office/powerpoint/2010/main" val="3632387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https://www.ncbi.nlm.nih.gov/pubmed/27249893</a:t>
            </a:r>
            <a:endParaRPr lang="tr-TR" dirty="0"/>
          </a:p>
        </p:txBody>
      </p:sp>
      <p:sp>
        <p:nvSpPr>
          <p:cNvPr id="4" name="3 Slayt Numarası Yer Tutucusu"/>
          <p:cNvSpPr>
            <a:spLocks noGrp="1"/>
          </p:cNvSpPr>
          <p:nvPr>
            <p:ph type="sldNum" sz="quarter" idx="10"/>
          </p:nvPr>
        </p:nvSpPr>
        <p:spPr/>
        <p:txBody>
          <a:bodyPr/>
          <a:lstStyle/>
          <a:p>
            <a:fld id="{384756EE-4FE4-44BC-B779-12C7481B16E6}" type="slidenum">
              <a:rPr lang="tr-TR" smtClean="0"/>
              <a:pPr/>
              <a:t>15</a:t>
            </a:fld>
            <a:endParaRPr lang="tr-TR"/>
          </a:p>
        </p:txBody>
      </p:sp>
    </p:spTree>
    <p:extLst>
      <p:ext uri="{BB962C8B-B14F-4D97-AF65-F5344CB8AC3E}">
        <p14:creationId xmlns:p14="http://schemas.microsoft.com/office/powerpoint/2010/main" val="300363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84756EE-4FE4-44BC-B779-12C7481B16E6}" type="slidenum">
              <a:rPr lang="tr-TR" smtClean="0"/>
              <a:pPr/>
              <a:t>16</a:t>
            </a:fld>
            <a:endParaRPr lang="tr-TR"/>
          </a:p>
        </p:txBody>
      </p:sp>
    </p:spTree>
    <p:extLst>
      <p:ext uri="{BB962C8B-B14F-4D97-AF65-F5344CB8AC3E}">
        <p14:creationId xmlns:p14="http://schemas.microsoft.com/office/powerpoint/2010/main" val="1265434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p:txBody>
      </p:sp>
      <p:sp>
        <p:nvSpPr>
          <p:cNvPr id="4" name="3 Slayt Numarası Yer Tutucusu"/>
          <p:cNvSpPr>
            <a:spLocks noGrp="1"/>
          </p:cNvSpPr>
          <p:nvPr>
            <p:ph type="sldNum" sz="quarter" idx="10"/>
          </p:nvPr>
        </p:nvSpPr>
        <p:spPr/>
        <p:txBody>
          <a:bodyPr/>
          <a:lstStyle/>
          <a:p>
            <a:fld id="{384756EE-4FE4-44BC-B779-12C7481B16E6}" type="slidenum">
              <a:rPr lang="tr-TR" smtClean="0"/>
              <a:pPr/>
              <a:t>17</a:t>
            </a:fld>
            <a:endParaRPr lang="tr-TR"/>
          </a:p>
        </p:txBody>
      </p:sp>
    </p:spTree>
    <p:extLst>
      <p:ext uri="{BB962C8B-B14F-4D97-AF65-F5344CB8AC3E}">
        <p14:creationId xmlns:p14="http://schemas.microsoft.com/office/powerpoint/2010/main" val="2326953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4A53D546-E0A9-446C-AC86-A037BF6A12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53D546-E0A9-446C-AC86-A037BF6A12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53D546-E0A9-446C-AC86-A037BF6A12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53D546-E0A9-446C-AC86-A037BF6A12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A53D546-E0A9-446C-AC86-A037BF6A12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A53D546-E0A9-446C-AC86-A037BF6A12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A53D546-E0A9-446C-AC86-A037BF6A12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A53D546-E0A9-446C-AC86-A037BF6A12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A53D546-E0A9-446C-AC86-A037BF6A12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A53D546-E0A9-446C-AC86-A037BF6A12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4EDB83B2-644A-458B-B007-D21D4138CAD1}" type="datetimeFigureOut">
              <a:rPr lang="tr-TR" smtClean="0"/>
              <a:pPr/>
              <a:t>13.12.2018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4A53D546-E0A9-446C-AC86-A037BF6A1206}"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DB83B2-644A-458B-B007-D21D4138CAD1}" type="datetimeFigureOut">
              <a:rPr lang="tr-TR" smtClean="0"/>
              <a:pPr/>
              <a:t>13.12.2018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53D546-E0A9-446C-AC86-A037BF6A1206}"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idx="4294967295"/>
          </p:nvPr>
        </p:nvSpPr>
        <p:spPr>
          <a:xfrm>
            <a:off x="683568" y="1052737"/>
            <a:ext cx="7488832" cy="1584175"/>
          </a:xfrm>
        </p:spPr>
        <p:txBody>
          <a:bodyPr>
            <a:normAutofit/>
          </a:bodyPr>
          <a:lstStyle/>
          <a:p>
            <a:r>
              <a:rPr lang="tr-TR" sz="4400" dirty="0" smtClean="0">
                <a:latin typeface="Arial" pitchFamily="34" charset="0"/>
                <a:cs typeface="Arial" pitchFamily="34" charset="0"/>
              </a:rPr>
              <a:t>ATEŞLİ ÇOCUĞA YAKLAŞIM</a:t>
            </a:r>
            <a:br>
              <a:rPr lang="tr-TR" sz="4400" dirty="0" smtClean="0">
                <a:latin typeface="Arial" pitchFamily="34" charset="0"/>
                <a:cs typeface="Arial" pitchFamily="34" charset="0"/>
              </a:rPr>
            </a:br>
            <a:r>
              <a:rPr lang="tr-TR" sz="4400" dirty="0" smtClean="0">
                <a:latin typeface="Arial" pitchFamily="34" charset="0"/>
                <a:cs typeface="Arial" pitchFamily="34" charset="0"/>
              </a:rPr>
              <a:t>NEDENİ BİLİNMEYEN ATEŞ</a:t>
            </a:r>
            <a:endParaRPr lang="tr-TR" sz="4400" dirty="0">
              <a:latin typeface="Arial" pitchFamily="34" charset="0"/>
              <a:cs typeface="Arial" pitchFamily="34" charset="0"/>
            </a:endParaRPr>
          </a:p>
        </p:txBody>
      </p:sp>
      <p:sp>
        <p:nvSpPr>
          <p:cNvPr id="3" name="2 Alt Başlık"/>
          <p:cNvSpPr>
            <a:spLocks noGrp="1"/>
          </p:cNvSpPr>
          <p:nvPr>
            <p:ph type="subTitle" idx="4294967295"/>
          </p:nvPr>
        </p:nvSpPr>
        <p:spPr>
          <a:xfrm>
            <a:off x="2484438" y="5084763"/>
            <a:ext cx="6659562" cy="1439862"/>
          </a:xfrm>
        </p:spPr>
        <p:txBody>
          <a:bodyPr>
            <a:normAutofit/>
          </a:bodyPr>
          <a:lstStyle/>
          <a:p>
            <a:r>
              <a:rPr lang="tr-TR" dirty="0" smtClean="0">
                <a:latin typeface="Arial" pitchFamily="34" charset="0"/>
                <a:cs typeface="Arial" pitchFamily="34" charset="0"/>
              </a:rPr>
              <a:t>Araş. Gör. Dr. Ayşegül ÖZSALİH  YILMAZ </a:t>
            </a:r>
          </a:p>
          <a:p>
            <a:r>
              <a:rPr lang="tr-TR" dirty="0" smtClean="0">
                <a:latin typeface="Arial" pitchFamily="34" charset="0"/>
                <a:cs typeface="Arial" pitchFamily="34" charset="0"/>
              </a:rPr>
              <a:t>KTÜ Aile Hekimliği AD</a:t>
            </a:r>
          </a:p>
          <a:p>
            <a:r>
              <a:rPr lang="tr-TR" dirty="0" smtClean="0">
                <a:latin typeface="Arial" pitchFamily="34" charset="0"/>
                <a:cs typeface="Arial" pitchFamily="34" charset="0"/>
              </a:rPr>
              <a:t>27.11.2018</a:t>
            </a:r>
            <a:endParaRPr lang="tr-TR" dirty="0">
              <a:latin typeface="Arial" pitchFamily="34" charset="0"/>
              <a:cs typeface="Arial" pitchFamily="34" charset="0"/>
            </a:endParaRPr>
          </a:p>
        </p:txBody>
      </p:sp>
      <p:pic>
        <p:nvPicPr>
          <p:cNvPr id="4" name="Resim 3"/>
          <p:cNvPicPr>
            <a:picLocks noChangeAspect="1"/>
          </p:cNvPicPr>
          <p:nvPr/>
        </p:nvPicPr>
        <p:blipFill>
          <a:blip r:embed="rId2"/>
          <a:stretch>
            <a:fillRect/>
          </a:stretch>
        </p:blipFill>
        <p:spPr>
          <a:xfrm>
            <a:off x="107504" y="2897957"/>
            <a:ext cx="2682243" cy="19977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4294967295"/>
          </p:nvPr>
        </p:nvGraphicFramePr>
        <p:xfrm>
          <a:off x="683568" y="2132856"/>
          <a:ext cx="8136904" cy="3629784"/>
        </p:xfrm>
        <a:graphic>
          <a:graphicData uri="http://schemas.openxmlformats.org/drawingml/2006/table">
            <a:tbl>
              <a:tblPr firstRow="1" bandRow="1">
                <a:tableStyleId>{F5AB1C69-6EDB-4FF4-983F-18BD219EF322}</a:tableStyleId>
              </a:tblPr>
              <a:tblGrid>
                <a:gridCol w="4068452"/>
                <a:gridCol w="4068452"/>
              </a:tblGrid>
              <a:tr h="581784">
                <a:tc gridSpan="2">
                  <a:txBody>
                    <a:bodyPr/>
                    <a:lstStyle/>
                    <a:p>
                      <a:pPr algn="just"/>
                      <a:r>
                        <a:rPr lang="tr-TR" sz="2200" baseline="0" dirty="0" smtClean="0">
                          <a:latin typeface="Arial" pitchFamily="34" charset="0"/>
                          <a:cs typeface="Arial" pitchFamily="34" charset="0"/>
                        </a:rPr>
                        <a:t> </a:t>
                      </a:r>
                      <a:r>
                        <a:rPr lang="tr-TR" sz="2200" dirty="0" smtClean="0">
                          <a:latin typeface="Arial" pitchFamily="34" charset="0"/>
                          <a:cs typeface="Arial" pitchFamily="34" charset="0"/>
                        </a:rPr>
                        <a:t>Vücut  Isısı Normal</a:t>
                      </a:r>
                      <a:r>
                        <a:rPr lang="tr-TR" sz="2200" baseline="0" dirty="0" smtClean="0">
                          <a:latin typeface="Arial" pitchFamily="34" charset="0"/>
                          <a:cs typeface="Arial" pitchFamily="34" charset="0"/>
                        </a:rPr>
                        <a:t> Değerleri</a:t>
                      </a:r>
                      <a:endParaRPr lang="tr-TR" sz="2200" dirty="0">
                        <a:latin typeface="Arial" pitchFamily="34" charset="0"/>
                        <a:cs typeface="Arial" pitchFamily="34" charset="0"/>
                      </a:endParaRPr>
                    </a:p>
                  </a:txBody>
                  <a:tcPr/>
                </a:tc>
                <a:tc hMerge="1">
                  <a:txBody>
                    <a:bodyPr/>
                    <a:lstStyle/>
                    <a:p>
                      <a:endParaRPr lang="tr-TR" dirty="0"/>
                    </a:p>
                  </a:txBody>
                  <a:tcPr/>
                </a:tc>
              </a:tr>
              <a:tr h="581784">
                <a:tc>
                  <a:txBody>
                    <a:bodyPr/>
                    <a:lstStyle/>
                    <a:p>
                      <a:r>
                        <a:rPr lang="tr-TR" sz="2200" dirty="0" err="1" smtClean="0">
                          <a:latin typeface="Arial" pitchFamily="34" charset="0"/>
                          <a:cs typeface="Arial" pitchFamily="34" charset="0"/>
                        </a:rPr>
                        <a:t>Aksiller</a:t>
                      </a:r>
                      <a:r>
                        <a:rPr lang="tr-TR" sz="2200" dirty="0" smtClean="0">
                          <a:latin typeface="Arial" pitchFamily="34" charset="0"/>
                          <a:cs typeface="Arial" pitchFamily="34" charset="0"/>
                        </a:rPr>
                        <a:t>  </a:t>
                      </a:r>
                      <a:endParaRPr lang="tr-TR" sz="2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Arial" pitchFamily="34" charset="0"/>
                          <a:cs typeface="Arial" pitchFamily="34" charset="0"/>
                        </a:rPr>
                        <a:t>34.7 - 37,4 </a:t>
                      </a:r>
                      <a:r>
                        <a:rPr lang="tr-TR" sz="2200" baseline="30000" dirty="0" err="1" smtClean="0">
                          <a:latin typeface="Arial" pitchFamily="34" charset="0"/>
                          <a:cs typeface="Arial" pitchFamily="34" charset="0"/>
                        </a:rPr>
                        <a:t>o</a:t>
                      </a:r>
                      <a:r>
                        <a:rPr lang="tr-TR" sz="2200" dirty="0" err="1" smtClean="0">
                          <a:latin typeface="Arial" pitchFamily="34" charset="0"/>
                          <a:cs typeface="Arial" pitchFamily="34" charset="0"/>
                        </a:rPr>
                        <a:t>C</a:t>
                      </a:r>
                      <a:endParaRPr lang="tr-TR" sz="2200" dirty="0" smtClean="0">
                        <a:latin typeface="Arial" pitchFamily="34" charset="0"/>
                        <a:cs typeface="Arial" pitchFamily="34" charset="0"/>
                      </a:endParaRPr>
                    </a:p>
                    <a:p>
                      <a:endParaRPr lang="tr-TR" sz="2200" dirty="0">
                        <a:latin typeface="Arial" pitchFamily="34" charset="0"/>
                        <a:cs typeface="Arial" pitchFamily="34" charset="0"/>
                      </a:endParaRPr>
                    </a:p>
                  </a:txBody>
                  <a:tcPr/>
                </a:tc>
              </a:tr>
              <a:tr h="581784">
                <a:tc>
                  <a:txBody>
                    <a:bodyPr/>
                    <a:lstStyle/>
                    <a:p>
                      <a:r>
                        <a:rPr lang="tr-TR" sz="2200" dirty="0" smtClean="0">
                          <a:latin typeface="Arial" pitchFamily="34" charset="0"/>
                          <a:cs typeface="Arial" pitchFamily="34" charset="0"/>
                        </a:rPr>
                        <a:t>Oral  </a:t>
                      </a:r>
                      <a:endParaRPr lang="tr-TR" sz="2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Arial" pitchFamily="34" charset="0"/>
                          <a:cs typeface="Arial" pitchFamily="34" charset="0"/>
                        </a:rPr>
                        <a:t>35.5 -  37,5 </a:t>
                      </a:r>
                      <a:r>
                        <a:rPr lang="tr-TR" sz="2200" baseline="30000" dirty="0" err="1" smtClean="0">
                          <a:latin typeface="Arial" pitchFamily="34" charset="0"/>
                          <a:cs typeface="Arial" pitchFamily="34" charset="0"/>
                        </a:rPr>
                        <a:t>o</a:t>
                      </a:r>
                      <a:r>
                        <a:rPr lang="tr-TR" sz="2200" dirty="0" err="1" smtClean="0">
                          <a:latin typeface="Arial" pitchFamily="34" charset="0"/>
                          <a:cs typeface="Arial" pitchFamily="34" charset="0"/>
                        </a:rPr>
                        <a:t>C</a:t>
                      </a:r>
                      <a:endParaRPr lang="tr-TR" sz="2200" dirty="0" smtClean="0">
                        <a:latin typeface="Arial" pitchFamily="34" charset="0"/>
                        <a:cs typeface="Arial" pitchFamily="34" charset="0"/>
                      </a:endParaRPr>
                    </a:p>
                    <a:p>
                      <a:endParaRPr lang="tr-TR" sz="2200" dirty="0">
                        <a:latin typeface="Arial" pitchFamily="34" charset="0"/>
                        <a:cs typeface="Arial" pitchFamily="34" charset="0"/>
                      </a:endParaRPr>
                    </a:p>
                  </a:txBody>
                  <a:tcPr/>
                </a:tc>
              </a:tr>
              <a:tr h="581784">
                <a:tc>
                  <a:txBody>
                    <a:bodyPr/>
                    <a:lstStyle/>
                    <a:p>
                      <a:r>
                        <a:rPr lang="tr-TR" sz="2200" dirty="0" err="1" smtClean="0">
                          <a:latin typeface="Arial" pitchFamily="34" charset="0"/>
                          <a:cs typeface="Arial" pitchFamily="34" charset="0"/>
                        </a:rPr>
                        <a:t>Timpanik</a:t>
                      </a:r>
                      <a:r>
                        <a:rPr lang="tr-TR" sz="2200" dirty="0" smtClean="0">
                          <a:latin typeface="Arial" pitchFamily="34" charset="0"/>
                          <a:cs typeface="Arial" pitchFamily="34" charset="0"/>
                        </a:rPr>
                        <a:t> </a:t>
                      </a:r>
                      <a:endParaRPr lang="tr-TR" sz="2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Arial" pitchFamily="34" charset="0"/>
                          <a:cs typeface="Arial" pitchFamily="34" charset="0"/>
                        </a:rPr>
                        <a:t>35.8 -  37,8 </a:t>
                      </a:r>
                      <a:r>
                        <a:rPr lang="tr-TR" sz="2200" baseline="30000" dirty="0" err="1" smtClean="0">
                          <a:latin typeface="Arial" pitchFamily="34" charset="0"/>
                          <a:cs typeface="Arial" pitchFamily="34" charset="0"/>
                        </a:rPr>
                        <a:t>o</a:t>
                      </a:r>
                      <a:r>
                        <a:rPr lang="tr-TR" sz="2200" dirty="0" err="1" smtClean="0">
                          <a:latin typeface="Arial" pitchFamily="34" charset="0"/>
                          <a:cs typeface="Arial" pitchFamily="34" charset="0"/>
                        </a:rPr>
                        <a:t>C</a:t>
                      </a:r>
                      <a:r>
                        <a:rPr lang="tr-TR" sz="2200" dirty="0" smtClean="0">
                          <a:latin typeface="Arial" pitchFamily="34" charset="0"/>
                          <a:cs typeface="Arial" pitchFamily="34" charset="0"/>
                        </a:rPr>
                        <a:t> </a:t>
                      </a:r>
                    </a:p>
                    <a:p>
                      <a:endParaRPr lang="tr-TR" sz="2200" dirty="0">
                        <a:latin typeface="Arial" pitchFamily="34" charset="0"/>
                        <a:cs typeface="Arial" pitchFamily="34" charset="0"/>
                      </a:endParaRPr>
                    </a:p>
                  </a:txBody>
                  <a:tcPr/>
                </a:tc>
              </a:tr>
              <a:tr h="581784">
                <a:tc>
                  <a:txBody>
                    <a:bodyPr/>
                    <a:lstStyle/>
                    <a:p>
                      <a:r>
                        <a:rPr lang="tr-TR" sz="2200" dirty="0" err="1" smtClean="0">
                          <a:latin typeface="Arial" pitchFamily="34" charset="0"/>
                          <a:cs typeface="Arial" pitchFamily="34" charset="0"/>
                        </a:rPr>
                        <a:t>Rektal</a:t>
                      </a:r>
                      <a:r>
                        <a:rPr lang="tr-TR" sz="2200" dirty="0" smtClean="0">
                          <a:latin typeface="Arial" pitchFamily="34" charset="0"/>
                          <a:cs typeface="Arial" pitchFamily="34" charset="0"/>
                        </a:rPr>
                        <a:t>  </a:t>
                      </a:r>
                      <a:endParaRPr lang="tr-TR" sz="22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Arial" pitchFamily="34" charset="0"/>
                          <a:cs typeface="Arial" pitchFamily="34" charset="0"/>
                        </a:rPr>
                        <a:t>36.6 -  38 </a:t>
                      </a:r>
                      <a:r>
                        <a:rPr lang="tr-TR" sz="2200" baseline="30000" dirty="0" err="1" smtClean="0">
                          <a:latin typeface="Arial" pitchFamily="34" charset="0"/>
                          <a:cs typeface="Arial" pitchFamily="34" charset="0"/>
                        </a:rPr>
                        <a:t>o</a:t>
                      </a:r>
                      <a:r>
                        <a:rPr lang="tr-TR" sz="2200" dirty="0" err="1" smtClean="0">
                          <a:latin typeface="Arial" pitchFamily="34" charset="0"/>
                          <a:cs typeface="Arial" pitchFamily="34" charset="0"/>
                        </a:rPr>
                        <a:t>C</a:t>
                      </a:r>
                      <a:endParaRPr lang="tr-TR" sz="2200" dirty="0" smtClean="0">
                        <a:latin typeface="Arial" pitchFamily="34" charset="0"/>
                        <a:cs typeface="Arial" pitchFamily="34" charset="0"/>
                      </a:endParaRPr>
                    </a:p>
                    <a:p>
                      <a:endParaRPr lang="tr-TR" sz="22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latin typeface="Arial" pitchFamily="34" charset="0"/>
                <a:cs typeface="Arial" pitchFamily="34" charset="0"/>
              </a:rPr>
              <a:t>Ölçüm Yerlerine Göre </a:t>
            </a:r>
            <a:r>
              <a:rPr lang="tr-TR" sz="3600" dirty="0">
                <a:latin typeface="Arial" pitchFamily="34" charset="0"/>
                <a:cs typeface="Arial" pitchFamily="34" charset="0"/>
              </a:rPr>
              <a:t>F</a:t>
            </a:r>
            <a:r>
              <a:rPr lang="tr-TR" sz="3600" dirty="0" smtClean="0">
                <a:latin typeface="Arial" pitchFamily="34" charset="0"/>
                <a:cs typeface="Arial" pitchFamily="34" charset="0"/>
              </a:rPr>
              <a:t>arklar </a:t>
            </a:r>
            <a:endParaRPr lang="tr-TR" sz="3600" dirty="0">
              <a:latin typeface="Arial" pitchFamily="34" charset="0"/>
              <a:cs typeface="Arial" pitchFamily="34" charset="0"/>
            </a:endParaRPr>
          </a:p>
        </p:txBody>
      </p:sp>
      <p:graphicFrame>
        <p:nvGraphicFramePr>
          <p:cNvPr id="4" name="3 İçerik Yer Tutucusu"/>
          <p:cNvGraphicFramePr>
            <a:graphicFrameLocks noGrp="1"/>
          </p:cNvGraphicFramePr>
          <p:nvPr>
            <p:ph idx="1"/>
          </p:nvPr>
        </p:nvGraphicFramePr>
        <p:xfrm>
          <a:off x="395536" y="2420889"/>
          <a:ext cx="8229600" cy="1699384"/>
        </p:xfrm>
        <a:graphic>
          <a:graphicData uri="http://schemas.openxmlformats.org/drawingml/2006/table">
            <a:tbl>
              <a:tblPr firstRow="1" bandRow="1">
                <a:tableStyleId>{F5AB1C69-6EDB-4FF4-983F-18BD219EF322}</a:tableStyleId>
              </a:tblPr>
              <a:tblGrid>
                <a:gridCol w="4114800"/>
                <a:gridCol w="4114800"/>
              </a:tblGrid>
              <a:tr h="586864">
                <a:tc gridSpan="2">
                  <a:txBody>
                    <a:bodyPr/>
                    <a:lstStyle/>
                    <a:p>
                      <a:r>
                        <a:rPr lang="tr-TR" sz="2400" dirty="0" smtClean="0">
                          <a:latin typeface="Arial" pitchFamily="34" charset="0"/>
                          <a:cs typeface="Arial" pitchFamily="34" charset="0"/>
                        </a:rPr>
                        <a:t>              </a:t>
                      </a:r>
                      <a:r>
                        <a:rPr lang="tr-TR" sz="2400" dirty="0" err="1" smtClean="0">
                          <a:latin typeface="Arial" pitchFamily="34" charset="0"/>
                          <a:cs typeface="Arial" pitchFamily="34" charset="0"/>
                        </a:rPr>
                        <a:t>Rektal</a:t>
                      </a:r>
                      <a:r>
                        <a:rPr lang="tr-TR" sz="2400" dirty="0" smtClean="0">
                          <a:latin typeface="Arial" pitchFamily="34" charset="0"/>
                          <a:cs typeface="Arial" pitchFamily="34" charset="0"/>
                        </a:rPr>
                        <a:t> &gt;</a:t>
                      </a:r>
                      <a:r>
                        <a:rPr lang="tr-TR" sz="2400" baseline="0" dirty="0" smtClean="0">
                          <a:latin typeface="Arial" pitchFamily="34" charset="0"/>
                          <a:cs typeface="Arial" pitchFamily="34" charset="0"/>
                        </a:rPr>
                        <a:t> </a:t>
                      </a:r>
                      <a:r>
                        <a:rPr lang="tr-TR" sz="2400" baseline="0" dirty="0" err="1" smtClean="0">
                          <a:latin typeface="Arial" pitchFamily="34" charset="0"/>
                          <a:cs typeface="Arial" pitchFamily="34" charset="0"/>
                        </a:rPr>
                        <a:t>T</a:t>
                      </a:r>
                      <a:r>
                        <a:rPr lang="tr-TR" sz="2400" dirty="0" err="1" smtClean="0">
                          <a:latin typeface="Arial" pitchFamily="34" charset="0"/>
                          <a:cs typeface="Arial" pitchFamily="34" charset="0"/>
                        </a:rPr>
                        <a:t>impanik</a:t>
                      </a:r>
                      <a:r>
                        <a:rPr lang="tr-TR" sz="2400" dirty="0" smtClean="0">
                          <a:latin typeface="Arial" pitchFamily="34" charset="0"/>
                          <a:cs typeface="Arial" pitchFamily="34" charset="0"/>
                        </a:rPr>
                        <a:t> &gt;</a:t>
                      </a:r>
                      <a:r>
                        <a:rPr lang="tr-TR" sz="2400" baseline="0" dirty="0" smtClean="0">
                          <a:latin typeface="Arial" pitchFamily="34" charset="0"/>
                          <a:cs typeface="Arial" pitchFamily="34" charset="0"/>
                        </a:rPr>
                        <a:t> O</a:t>
                      </a:r>
                      <a:r>
                        <a:rPr lang="tr-TR" sz="2400" dirty="0" smtClean="0">
                          <a:latin typeface="Arial" pitchFamily="34" charset="0"/>
                          <a:cs typeface="Arial" pitchFamily="34" charset="0"/>
                        </a:rPr>
                        <a:t>ral &gt;</a:t>
                      </a:r>
                      <a:r>
                        <a:rPr lang="tr-TR" sz="2400" baseline="0" dirty="0" smtClean="0">
                          <a:latin typeface="Arial" pitchFamily="34" charset="0"/>
                          <a:cs typeface="Arial" pitchFamily="34" charset="0"/>
                        </a:rPr>
                        <a:t> </a:t>
                      </a:r>
                      <a:r>
                        <a:rPr lang="tr-TR" sz="2400" baseline="0" dirty="0" err="1" smtClean="0">
                          <a:latin typeface="Arial" pitchFamily="34" charset="0"/>
                          <a:cs typeface="Arial" pitchFamily="34" charset="0"/>
                        </a:rPr>
                        <a:t>A</a:t>
                      </a:r>
                      <a:r>
                        <a:rPr lang="tr-TR" sz="2400" dirty="0" err="1" smtClean="0">
                          <a:latin typeface="Arial" pitchFamily="34" charset="0"/>
                          <a:cs typeface="Arial" pitchFamily="34" charset="0"/>
                        </a:rPr>
                        <a:t>ksiller</a:t>
                      </a:r>
                      <a:endParaRPr lang="tr-TR" sz="2400" dirty="0">
                        <a:latin typeface="Arial" pitchFamily="34" charset="0"/>
                        <a:cs typeface="Arial" pitchFamily="34" charset="0"/>
                      </a:endParaRPr>
                    </a:p>
                  </a:txBody>
                  <a:tcPr/>
                </a:tc>
                <a:tc hMerge="1">
                  <a:txBody>
                    <a:bodyPr/>
                    <a:lstStyle/>
                    <a:p>
                      <a:endParaRPr lang="tr-TR" dirty="0">
                        <a:latin typeface="Arial" pitchFamily="34" charset="0"/>
                        <a:cs typeface="Arial" pitchFamily="34" charset="0"/>
                      </a:endParaRPr>
                    </a:p>
                  </a:txBody>
                  <a:tcPr/>
                </a:tc>
              </a:tr>
              <a:tr h="370840">
                <a:tc>
                  <a:txBody>
                    <a:bodyPr/>
                    <a:lstStyle/>
                    <a:p>
                      <a:r>
                        <a:rPr lang="tr-TR" dirty="0" err="1" smtClean="0">
                          <a:latin typeface="Arial" pitchFamily="34" charset="0"/>
                          <a:cs typeface="Arial" pitchFamily="34" charset="0"/>
                        </a:rPr>
                        <a:t>Rektal</a:t>
                      </a:r>
                      <a:r>
                        <a:rPr lang="tr-TR" dirty="0" smtClean="0">
                          <a:latin typeface="Arial" pitchFamily="34" charset="0"/>
                          <a:cs typeface="Arial" pitchFamily="34" charset="0"/>
                        </a:rPr>
                        <a:t>  </a:t>
                      </a:r>
                      <a:endParaRPr lang="tr-TR" dirty="0">
                        <a:latin typeface="Arial" pitchFamily="34" charset="0"/>
                        <a:cs typeface="Arial" pitchFamily="34" charset="0"/>
                      </a:endParaRPr>
                    </a:p>
                  </a:txBody>
                  <a:tcPr/>
                </a:tc>
                <a:tc>
                  <a:txBody>
                    <a:bodyPr/>
                    <a:lstStyle/>
                    <a:p>
                      <a:r>
                        <a:rPr lang="tr-TR" dirty="0" err="1" smtClean="0">
                          <a:latin typeface="Arial" pitchFamily="34" charset="0"/>
                          <a:cs typeface="Arial" pitchFamily="34" charset="0"/>
                        </a:rPr>
                        <a:t>Aksiller</a:t>
                      </a:r>
                      <a:r>
                        <a:rPr lang="tr-TR" dirty="0" smtClean="0">
                          <a:latin typeface="Arial" pitchFamily="34" charset="0"/>
                          <a:cs typeface="Arial" pitchFamily="34" charset="0"/>
                        </a:rPr>
                        <a:t> + 0.64</a:t>
                      </a:r>
                      <a:r>
                        <a:rPr lang="tr-TR" baseline="0" dirty="0" smtClean="0">
                          <a:latin typeface="Arial" pitchFamily="34" charset="0"/>
                          <a:cs typeface="Arial" pitchFamily="34" charset="0"/>
                        </a:rPr>
                        <a:t> </a:t>
                      </a:r>
                      <a:r>
                        <a:rPr lang="tr-TR" baseline="30000" dirty="0" err="1" smtClean="0">
                          <a:latin typeface="Verdana" pitchFamily="34" charset="0"/>
                        </a:rPr>
                        <a:t>o</a:t>
                      </a:r>
                      <a:r>
                        <a:rPr lang="tr-TR" dirty="0" err="1" smtClean="0">
                          <a:latin typeface="Verdana" pitchFamily="34" charset="0"/>
                        </a:rPr>
                        <a:t>C</a:t>
                      </a:r>
                      <a:endParaRPr lang="tr-TR" dirty="0">
                        <a:latin typeface="Arial" pitchFamily="34" charset="0"/>
                        <a:cs typeface="Arial" pitchFamily="34" charset="0"/>
                      </a:endParaRPr>
                    </a:p>
                  </a:txBody>
                  <a:tcPr/>
                </a:tc>
              </a:tr>
              <a:tr h="370840">
                <a:tc>
                  <a:txBody>
                    <a:bodyPr/>
                    <a:lstStyle/>
                    <a:p>
                      <a:r>
                        <a:rPr lang="tr-TR" dirty="0" err="1" smtClean="0">
                          <a:latin typeface="Arial" pitchFamily="34" charset="0"/>
                          <a:cs typeface="Arial" pitchFamily="34" charset="0"/>
                        </a:rPr>
                        <a:t>Timpanik</a:t>
                      </a:r>
                      <a:r>
                        <a:rPr lang="tr-TR" baseline="0" dirty="0" smtClean="0">
                          <a:latin typeface="Arial" pitchFamily="34" charset="0"/>
                          <a:cs typeface="Arial" pitchFamily="34" charset="0"/>
                        </a:rPr>
                        <a:t> </a:t>
                      </a:r>
                      <a:endParaRPr lang="tr-TR" dirty="0">
                        <a:latin typeface="Arial" pitchFamily="34" charset="0"/>
                        <a:cs typeface="Arial" pitchFamily="34" charset="0"/>
                      </a:endParaRPr>
                    </a:p>
                  </a:txBody>
                  <a:tcPr/>
                </a:tc>
                <a:tc>
                  <a:txBody>
                    <a:bodyPr/>
                    <a:lstStyle/>
                    <a:p>
                      <a:r>
                        <a:rPr lang="tr-TR" dirty="0" err="1" smtClean="0">
                          <a:latin typeface="Arial" pitchFamily="34" charset="0"/>
                          <a:cs typeface="Arial" pitchFamily="34" charset="0"/>
                        </a:rPr>
                        <a:t>Aksiller</a:t>
                      </a:r>
                      <a:r>
                        <a:rPr lang="tr-TR" dirty="0" smtClean="0">
                          <a:latin typeface="Arial" pitchFamily="34" charset="0"/>
                          <a:cs typeface="Arial" pitchFamily="34" charset="0"/>
                        </a:rPr>
                        <a:t> +</a:t>
                      </a:r>
                      <a:r>
                        <a:rPr lang="tr-TR" baseline="0" dirty="0" smtClean="0">
                          <a:latin typeface="Arial" pitchFamily="34" charset="0"/>
                          <a:cs typeface="Arial" pitchFamily="34" charset="0"/>
                        </a:rPr>
                        <a:t> 0.26 </a:t>
                      </a:r>
                      <a:r>
                        <a:rPr lang="tr-TR" baseline="30000" dirty="0" err="1" smtClean="0">
                          <a:latin typeface="Verdana" pitchFamily="34" charset="0"/>
                        </a:rPr>
                        <a:t>o</a:t>
                      </a:r>
                      <a:r>
                        <a:rPr lang="tr-TR" dirty="0" err="1" smtClean="0">
                          <a:latin typeface="Verdana" pitchFamily="34" charset="0"/>
                        </a:rPr>
                        <a:t>C</a:t>
                      </a:r>
                      <a:endParaRPr lang="tr-TR" dirty="0" smtClean="0">
                        <a:latin typeface="Arial" pitchFamily="34" charset="0"/>
                        <a:cs typeface="Arial" pitchFamily="34" charset="0"/>
                      </a:endParaRPr>
                    </a:p>
                  </a:txBody>
                  <a:tcPr/>
                </a:tc>
              </a:tr>
              <a:tr h="370840">
                <a:tc>
                  <a:txBody>
                    <a:bodyPr/>
                    <a:lstStyle/>
                    <a:p>
                      <a:r>
                        <a:rPr lang="tr-TR" dirty="0" smtClean="0">
                          <a:latin typeface="Arial" pitchFamily="34" charset="0"/>
                          <a:cs typeface="Arial" pitchFamily="34" charset="0"/>
                        </a:rPr>
                        <a:t>Oral  </a:t>
                      </a:r>
                      <a:endParaRPr lang="tr-TR" dirty="0">
                        <a:latin typeface="Arial" pitchFamily="34" charset="0"/>
                        <a:cs typeface="Arial" pitchFamily="34" charset="0"/>
                      </a:endParaRPr>
                    </a:p>
                  </a:txBody>
                  <a:tcPr/>
                </a:tc>
                <a:tc>
                  <a:txBody>
                    <a:bodyPr/>
                    <a:lstStyle/>
                    <a:p>
                      <a:r>
                        <a:rPr lang="tr-TR" dirty="0" err="1" smtClean="0">
                          <a:latin typeface="Arial" pitchFamily="34" charset="0"/>
                          <a:cs typeface="Arial" pitchFamily="34" charset="0"/>
                        </a:rPr>
                        <a:t>Aksiller</a:t>
                      </a:r>
                      <a:r>
                        <a:rPr lang="tr-TR" dirty="0" smtClean="0">
                          <a:latin typeface="Arial" pitchFamily="34" charset="0"/>
                          <a:cs typeface="Arial" pitchFamily="34" charset="0"/>
                        </a:rPr>
                        <a:t> + 0.19 </a:t>
                      </a:r>
                      <a:r>
                        <a:rPr lang="tr-TR" baseline="30000" dirty="0" err="1" smtClean="0">
                          <a:latin typeface="Verdana" pitchFamily="34" charset="0"/>
                        </a:rPr>
                        <a:t>o</a:t>
                      </a:r>
                      <a:r>
                        <a:rPr lang="tr-TR" dirty="0" err="1" smtClean="0">
                          <a:latin typeface="Verdana" pitchFamily="34" charset="0"/>
                        </a:rPr>
                        <a:t>C</a:t>
                      </a:r>
                      <a:endParaRPr lang="tr-TR" dirty="0">
                        <a:latin typeface="Arial" pitchFamily="34" charset="0"/>
                        <a:cs typeface="Arial" pitchFamily="34" charset="0"/>
                      </a:endParaRPr>
                    </a:p>
                  </a:txBody>
                  <a:tcPr/>
                </a:tc>
              </a:tr>
            </a:tbl>
          </a:graphicData>
        </a:graphic>
      </p:graphicFrame>
      <p:sp>
        <p:nvSpPr>
          <p:cNvPr id="5" name="Dikdörtgen 1"/>
          <p:cNvSpPr>
            <a:spLocks noChangeArrowheads="1"/>
          </p:cNvSpPr>
          <p:nvPr/>
        </p:nvSpPr>
        <p:spPr bwMode="auto">
          <a:xfrm>
            <a:off x="179512" y="6132513"/>
            <a:ext cx="8784975" cy="547907"/>
          </a:xfrm>
          <a:prstGeom prst="rect">
            <a:avLst/>
          </a:prstGeom>
          <a:noFill/>
          <a:ln w="9525">
            <a:noFill/>
            <a:miter lim="800000"/>
            <a:headEnd/>
            <a:tailEnd/>
          </a:ln>
        </p:spPr>
        <p:txBody>
          <a:bodyPr wrap="square">
            <a:spAutoFit/>
          </a:bodyPr>
          <a:lstStyle/>
          <a:p>
            <a:pPr>
              <a:lnSpc>
                <a:spcPct val="70000"/>
              </a:lnSpc>
            </a:pPr>
            <a:r>
              <a:rPr lang="tr-TR" sz="1400" dirty="0" smtClean="0">
                <a:latin typeface="Arial" pitchFamily="34" charset="0"/>
                <a:cs typeface="Arial" pitchFamily="34" charset="0"/>
              </a:rPr>
              <a:t>İLÇE, A., &amp; KARABAY, O. (2009). Ateş ölçümünde dört farklı vücut bölgesinin karşılaştırılması ve hasta tercihinin incelenmesi.</a:t>
            </a:r>
            <a:r>
              <a:rPr lang="tr-TR" sz="1400" i="1" dirty="0" smtClean="0">
                <a:latin typeface="Arial" pitchFamily="34" charset="0"/>
                <a:cs typeface="Arial" pitchFamily="34" charset="0"/>
              </a:rPr>
              <a:t>Düzce Üniversitesi Tıp Fakültesi Dergisi</a:t>
            </a:r>
            <a:r>
              <a:rPr lang="tr-TR" sz="1400" dirty="0" smtClean="0">
                <a:latin typeface="Arial" pitchFamily="34" charset="0"/>
                <a:cs typeface="Arial" pitchFamily="34" charset="0"/>
              </a:rPr>
              <a:t>, </a:t>
            </a:r>
            <a:r>
              <a:rPr lang="tr-TR" sz="1400" i="1" dirty="0" smtClean="0">
                <a:latin typeface="Arial" pitchFamily="34" charset="0"/>
                <a:cs typeface="Arial" pitchFamily="34" charset="0"/>
              </a:rPr>
              <a:t>11</a:t>
            </a:r>
            <a:r>
              <a:rPr lang="tr-TR" sz="1400" dirty="0" smtClean="0">
                <a:latin typeface="Arial" pitchFamily="34" charset="0"/>
                <a:cs typeface="Arial" pitchFamily="34" charset="0"/>
              </a:rPr>
              <a:t>(3), 5-10. </a:t>
            </a:r>
          </a:p>
          <a:p>
            <a:pPr>
              <a:lnSpc>
                <a:spcPct val="70000"/>
              </a:lnSpc>
              <a:buFont typeface="Wingdings" pitchFamily="2" charset="2"/>
              <a:buNone/>
            </a:pPr>
            <a:endParaRPr lang="tr-TR" sz="14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a:bodyPr>
          <a:lstStyle/>
          <a:p>
            <a:r>
              <a:rPr lang="tr-TR" sz="3600" dirty="0" err="1" smtClean="0">
                <a:latin typeface="Arial" pitchFamily="34" charset="0"/>
                <a:cs typeface="Arial" pitchFamily="34" charset="0"/>
              </a:rPr>
              <a:t>Temporal</a:t>
            </a:r>
            <a:r>
              <a:rPr lang="tr-TR" sz="3600" dirty="0" smtClean="0">
                <a:latin typeface="Arial" pitchFamily="34" charset="0"/>
                <a:cs typeface="Arial" pitchFamily="34" charset="0"/>
              </a:rPr>
              <a:t> Ölçüm</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endParaRPr lang="tr-TR" sz="2400" dirty="0" smtClean="0">
              <a:latin typeface="Arial" pitchFamily="34" charset="0"/>
              <a:cs typeface="Arial" pitchFamily="34" charset="0"/>
            </a:endParaRPr>
          </a:p>
          <a:p>
            <a:r>
              <a:rPr lang="tr-TR" sz="2400" dirty="0" err="1" smtClean="0">
                <a:latin typeface="Arial" pitchFamily="34" charset="0"/>
                <a:cs typeface="Arial" pitchFamily="34" charset="0"/>
              </a:rPr>
              <a:t>Temporal</a:t>
            </a:r>
            <a:r>
              <a:rPr lang="tr-TR" sz="2400" dirty="0" smtClean="0">
                <a:latin typeface="Arial" pitchFamily="34" charset="0"/>
                <a:cs typeface="Arial" pitchFamily="34" charset="0"/>
              </a:rPr>
              <a:t> arter termometresinin </a:t>
            </a:r>
            <a:r>
              <a:rPr lang="tr-TR" sz="2400" dirty="0" err="1" smtClean="0">
                <a:latin typeface="Arial" pitchFamily="34" charset="0"/>
                <a:cs typeface="Arial" pitchFamily="34" charset="0"/>
              </a:rPr>
              <a:t>rektal</a:t>
            </a:r>
            <a:r>
              <a:rPr lang="tr-TR" sz="2400" dirty="0" smtClean="0">
                <a:latin typeface="Arial" pitchFamily="34" charset="0"/>
                <a:cs typeface="Arial" pitchFamily="34" charset="0"/>
              </a:rPr>
              <a:t> ve </a:t>
            </a:r>
            <a:r>
              <a:rPr lang="tr-TR" sz="2400" dirty="0" err="1" smtClean="0">
                <a:latin typeface="Arial" pitchFamily="34" charset="0"/>
                <a:cs typeface="Arial" pitchFamily="34" charset="0"/>
              </a:rPr>
              <a:t>aksiller</a:t>
            </a:r>
            <a:r>
              <a:rPr lang="tr-TR" sz="2400" dirty="0" smtClean="0">
                <a:latin typeface="Arial" pitchFamily="34" charset="0"/>
                <a:cs typeface="Arial" pitchFamily="34" charset="0"/>
              </a:rPr>
              <a:t> aletlerle karşılaştırıldığında çocuklarda daha az rahatsızlık ve ağrı verdiği gösterilmiştir. </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 </a:t>
            </a:r>
            <a:r>
              <a:rPr lang="tr-TR" sz="2400" dirty="0" err="1" smtClean="0">
                <a:latin typeface="Arial" pitchFamily="34" charset="0"/>
                <a:cs typeface="Arial" pitchFamily="34" charset="0"/>
              </a:rPr>
              <a:t>Rektal</a:t>
            </a:r>
            <a:r>
              <a:rPr lang="tr-TR" sz="2400" dirty="0" smtClean="0">
                <a:latin typeface="Arial" pitchFamily="34" charset="0"/>
                <a:cs typeface="Arial" pitchFamily="34" charset="0"/>
              </a:rPr>
              <a:t> termometrenin ayrıca çocuklar için korkutucu ve psikolojik olarak zararlı olduğu ve her zaman bir </a:t>
            </a:r>
            <a:r>
              <a:rPr lang="tr-TR" sz="2400" dirty="0" err="1" smtClean="0">
                <a:latin typeface="Arial" pitchFamily="34" charset="0"/>
                <a:cs typeface="Arial" pitchFamily="34" charset="0"/>
              </a:rPr>
              <a:t>perforasyon</a:t>
            </a:r>
            <a:r>
              <a:rPr lang="tr-TR" sz="2400" dirty="0" smtClean="0">
                <a:latin typeface="Arial" pitchFamily="34" charset="0"/>
                <a:cs typeface="Arial" pitchFamily="34" charset="0"/>
              </a:rPr>
              <a:t> ve enfeksiyon riski olduğu bildirilmiştir.</a:t>
            </a:r>
          </a:p>
          <a:p>
            <a:pPr marL="0" indent="0">
              <a:buNone/>
            </a:pPr>
            <a:endParaRPr lang="tr-TR" sz="2400" dirty="0" smtClean="0">
              <a:latin typeface="Arial" pitchFamily="34" charset="0"/>
              <a:cs typeface="Arial" pitchFamily="34" charset="0"/>
            </a:endParaRPr>
          </a:p>
          <a:p>
            <a:pPr marL="0" indent="0">
              <a:buNone/>
            </a:pPr>
            <a:r>
              <a:rPr lang="tr-TR" sz="2400" dirty="0" smtClean="0">
                <a:latin typeface="Arial" pitchFamily="34" charset="0"/>
                <a:cs typeface="Arial" pitchFamily="34" charset="0"/>
              </a:rPr>
              <a:t>	</a:t>
            </a:r>
          </a:p>
          <a:p>
            <a:endParaRPr lang="tr-TR" sz="2400" u="sng" dirty="0" smtClean="0">
              <a:latin typeface="Arial" pitchFamily="34" charset="0"/>
              <a:cs typeface="Arial" pitchFamily="34" charset="0"/>
            </a:endParaRPr>
          </a:p>
          <a:p>
            <a:endParaRPr lang="tr-TR" sz="2400" dirty="0" err="1" smtClean="0">
              <a:latin typeface="Arial" pitchFamily="34" charset="0"/>
              <a:cs typeface="Arial" pitchFamily="34" charset="0"/>
            </a:endParaRPr>
          </a:p>
        </p:txBody>
      </p:sp>
      <p:sp>
        <p:nvSpPr>
          <p:cNvPr id="4" name="Dikdörtgen 1"/>
          <p:cNvSpPr>
            <a:spLocks noChangeArrowheads="1"/>
          </p:cNvSpPr>
          <p:nvPr/>
        </p:nvSpPr>
        <p:spPr bwMode="auto">
          <a:xfrm>
            <a:off x="0" y="5949280"/>
            <a:ext cx="8784975" cy="907621"/>
          </a:xfrm>
          <a:prstGeom prst="rect">
            <a:avLst/>
          </a:prstGeom>
          <a:noFill/>
          <a:ln w="9525">
            <a:noFill/>
            <a:miter lim="800000"/>
            <a:headEnd/>
            <a:tailEnd/>
          </a:ln>
        </p:spPr>
        <p:txBody>
          <a:bodyPr wrap="square">
            <a:spAutoFit/>
          </a:bodyPr>
          <a:lstStyle/>
          <a:p>
            <a:endParaRPr lang="tr-TR" sz="1200" dirty="0" smtClean="0">
              <a:solidFill>
                <a:srgbClr val="FF0000"/>
              </a:solidFill>
              <a:latin typeface="Arial" pitchFamily="34" charset="0"/>
              <a:cs typeface="Arial" pitchFamily="34" charset="0"/>
            </a:endParaRPr>
          </a:p>
          <a:p>
            <a:r>
              <a:rPr lang="tr-TR" sz="1200" dirty="0" smtClean="0">
                <a:solidFill>
                  <a:srgbClr val="FF0000"/>
                </a:solidFill>
                <a:latin typeface="Arial" pitchFamily="34" charset="0"/>
                <a:cs typeface="Arial" pitchFamily="34" charset="0"/>
              </a:rPr>
              <a:t>*</a:t>
            </a:r>
            <a:r>
              <a:rPr lang="tr-TR" sz="1200" dirty="0" err="1" smtClean="0">
                <a:solidFill>
                  <a:srgbClr val="FF0000"/>
                </a:solidFill>
                <a:latin typeface="Arial" pitchFamily="34" charset="0"/>
                <a:cs typeface="Arial" pitchFamily="34" charset="0"/>
              </a:rPr>
              <a:t>Geijer</a:t>
            </a:r>
            <a:r>
              <a:rPr lang="tr-TR" sz="1200" dirty="0" smtClean="0">
                <a:solidFill>
                  <a:srgbClr val="FF0000"/>
                </a:solidFill>
                <a:latin typeface="Arial" pitchFamily="34" charset="0"/>
                <a:cs typeface="Arial" pitchFamily="34" charset="0"/>
              </a:rPr>
              <a:t> H, U. R., </a:t>
            </a:r>
            <a:r>
              <a:rPr lang="tr-TR" sz="1200" dirty="0" err="1" smtClean="0">
                <a:solidFill>
                  <a:srgbClr val="FF0000"/>
                </a:solidFill>
                <a:latin typeface="Arial" pitchFamily="34" charset="0"/>
                <a:cs typeface="Arial" pitchFamily="34" charset="0"/>
              </a:rPr>
              <a:t>Lohse</a:t>
            </a:r>
            <a:r>
              <a:rPr lang="tr-TR" sz="1200" dirty="0" smtClean="0">
                <a:solidFill>
                  <a:srgbClr val="FF0000"/>
                </a:solidFill>
                <a:latin typeface="Arial" pitchFamily="34" charset="0"/>
                <a:cs typeface="Arial" pitchFamily="34" charset="0"/>
              </a:rPr>
              <a:t> G, </a:t>
            </a:r>
            <a:r>
              <a:rPr lang="tr-TR" sz="1200" dirty="0" err="1" smtClean="0">
                <a:solidFill>
                  <a:srgbClr val="FF0000"/>
                </a:solidFill>
                <a:latin typeface="Arial" pitchFamily="34" charset="0"/>
                <a:cs typeface="Arial" pitchFamily="34" charset="0"/>
              </a:rPr>
              <a:t>Nilsagård</a:t>
            </a:r>
            <a:r>
              <a:rPr lang="tr-TR" sz="1200" dirty="0" smtClean="0">
                <a:solidFill>
                  <a:srgbClr val="FF0000"/>
                </a:solidFill>
                <a:latin typeface="Arial" pitchFamily="34" charset="0"/>
                <a:cs typeface="Arial" pitchFamily="34" charset="0"/>
              </a:rPr>
              <a:t> Y ( 2016 Mar). "</a:t>
            </a:r>
            <a:r>
              <a:rPr lang="tr-TR" sz="1200" dirty="0" err="1" smtClean="0">
                <a:solidFill>
                  <a:srgbClr val="FF0000"/>
                </a:solidFill>
                <a:latin typeface="Arial" pitchFamily="34" charset="0"/>
                <a:cs typeface="Arial" pitchFamily="34" charset="0"/>
              </a:rPr>
              <a:t>Temperature</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measurements</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with</a:t>
            </a:r>
            <a:r>
              <a:rPr lang="tr-TR" sz="1200" dirty="0" smtClean="0">
                <a:solidFill>
                  <a:srgbClr val="FF0000"/>
                </a:solidFill>
                <a:latin typeface="Arial" pitchFamily="34" charset="0"/>
                <a:cs typeface="Arial" pitchFamily="34" charset="0"/>
              </a:rPr>
              <a:t> a </a:t>
            </a:r>
            <a:r>
              <a:rPr lang="tr-TR" sz="1200" dirty="0" err="1" smtClean="0">
                <a:solidFill>
                  <a:srgbClr val="FF0000"/>
                </a:solidFill>
                <a:latin typeface="Arial" pitchFamily="34" charset="0"/>
                <a:cs typeface="Arial" pitchFamily="34" charset="0"/>
              </a:rPr>
              <a:t>temporal</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scanner</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systematic</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review</a:t>
            </a:r>
            <a:r>
              <a:rPr lang="tr-TR" sz="1200" dirty="0" smtClean="0">
                <a:solidFill>
                  <a:srgbClr val="FF0000"/>
                </a:solidFill>
                <a:latin typeface="Arial" pitchFamily="34" charset="0"/>
                <a:cs typeface="Arial" pitchFamily="34" charset="0"/>
              </a:rPr>
              <a:t> and meta-</a:t>
            </a:r>
            <a:r>
              <a:rPr lang="tr-TR" sz="1200" dirty="0" err="1" smtClean="0">
                <a:solidFill>
                  <a:srgbClr val="FF0000"/>
                </a:solidFill>
                <a:latin typeface="Arial" pitchFamily="34" charset="0"/>
                <a:cs typeface="Arial" pitchFamily="34" charset="0"/>
              </a:rPr>
              <a:t>analysis</a:t>
            </a:r>
            <a:r>
              <a:rPr lang="tr-TR" sz="1200" dirty="0" smtClean="0">
                <a:solidFill>
                  <a:srgbClr val="FF0000"/>
                </a:solidFill>
                <a:latin typeface="Arial" pitchFamily="34" charset="0"/>
                <a:cs typeface="Arial" pitchFamily="34" charset="0"/>
              </a:rPr>
              <a:t>." </a:t>
            </a:r>
            <a:r>
              <a:rPr lang="tr-TR" sz="1200" u="sng" dirty="0" smtClean="0">
                <a:solidFill>
                  <a:srgbClr val="FF0000"/>
                </a:solidFill>
                <a:latin typeface="Arial" pitchFamily="34" charset="0"/>
                <a:cs typeface="Arial" pitchFamily="34" charset="0"/>
              </a:rPr>
              <a:t>BMJ </a:t>
            </a:r>
            <a:r>
              <a:rPr lang="tr-TR" sz="1200" u="sng" dirty="0" err="1" smtClean="0">
                <a:solidFill>
                  <a:srgbClr val="FF0000"/>
                </a:solidFill>
                <a:latin typeface="Arial" pitchFamily="34" charset="0"/>
                <a:cs typeface="Arial" pitchFamily="34" charset="0"/>
              </a:rPr>
              <a:t>Open</a:t>
            </a:r>
            <a:r>
              <a:rPr lang="tr-TR" sz="1200" dirty="0" smtClean="0">
                <a:solidFill>
                  <a:srgbClr val="FF0000"/>
                </a:solidFill>
                <a:latin typeface="Arial" pitchFamily="34" charset="0"/>
                <a:cs typeface="Arial" pitchFamily="34" charset="0"/>
              </a:rPr>
              <a:t>.</a:t>
            </a:r>
          </a:p>
          <a:p>
            <a:pPr>
              <a:lnSpc>
                <a:spcPct val="70000"/>
              </a:lnSpc>
            </a:pPr>
            <a:endParaRPr lang="tr-TR" sz="1200" dirty="0" smtClean="0">
              <a:latin typeface="Arial" pitchFamily="34" charset="0"/>
              <a:cs typeface="Arial" pitchFamily="34" charset="0"/>
            </a:endParaRPr>
          </a:p>
          <a:p>
            <a:pPr>
              <a:lnSpc>
                <a:spcPct val="70000"/>
              </a:lnSpc>
              <a:buFont typeface="Wingdings" pitchFamily="2" charset="2"/>
              <a:buNone/>
            </a:pPr>
            <a:endParaRPr lang="tr-TR" sz="12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143000"/>
          </a:xfrm>
        </p:spPr>
        <p:txBody>
          <a:bodyPr>
            <a:normAutofit/>
          </a:bodyPr>
          <a:lstStyle/>
          <a:p>
            <a:r>
              <a:rPr lang="tr-TR" sz="3600" dirty="0" err="1" smtClean="0">
                <a:latin typeface="Arial" pitchFamily="34" charset="0"/>
                <a:cs typeface="Arial" pitchFamily="34" charset="0"/>
              </a:rPr>
              <a:t>Temporal</a:t>
            </a:r>
            <a:r>
              <a:rPr lang="tr-TR" sz="3600" dirty="0" smtClean="0">
                <a:latin typeface="Arial" pitchFamily="34" charset="0"/>
                <a:cs typeface="Arial" pitchFamily="34" charset="0"/>
              </a:rPr>
              <a:t> Ölçüm</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fontScale="92500" lnSpcReduction="20000"/>
          </a:bodyPr>
          <a:lstStyle/>
          <a:p>
            <a:pPr>
              <a:buNone/>
            </a:pPr>
            <a:endParaRPr lang="tr-TR" dirty="0" smtClean="0"/>
          </a:p>
          <a:p>
            <a:r>
              <a:rPr lang="tr-TR" sz="2400" dirty="0" err="1" smtClean="0">
                <a:latin typeface="Arial" pitchFamily="34" charset="0"/>
                <a:cs typeface="Arial" pitchFamily="34" charset="0"/>
              </a:rPr>
              <a:t>Temporal</a:t>
            </a:r>
            <a:r>
              <a:rPr lang="tr-TR" sz="2400" dirty="0" smtClean="0">
                <a:latin typeface="Arial" pitchFamily="34" charset="0"/>
                <a:cs typeface="Arial" pitchFamily="34" charset="0"/>
              </a:rPr>
              <a:t> arterde sıcaklık ölçümleri için yapılan sistematik derleme ve meta analizde; </a:t>
            </a:r>
          </a:p>
          <a:p>
            <a:pPr lvl="1"/>
            <a:r>
              <a:rPr lang="tr-TR" sz="2200" dirty="0" err="1" smtClean="0">
                <a:latin typeface="Arial" pitchFamily="34" charset="0"/>
                <a:cs typeface="Arial" pitchFamily="34" charset="0"/>
              </a:rPr>
              <a:t>Temporal</a:t>
            </a:r>
            <a:r>
              <a:rPr lang="tr-TR" sz="2200" dirty="0" smtClean="0">
                <a:latin typeface="Arial" pitchFamily="34" charset="0"/>
                <a:cs typeface="Arial" pitchFamily="34" charset="0"/>
              </a:rPr>
              <a:t> arter ölçümünün </a:t>
            </a:r>
            <a:r>
              <a:rPr lang="tr-TR" sz="2200" dirty="0" err="1" smtClean="0">
                <a:latin typeface="Arial" pitchFamily="34" charset="0"/>
                <a:cs typeface="Arial" pitchFamily="34" charset="0"/>
              </a:rPr>
              <a:t>rektal</a:t>
            </a:r>
            <a:r>
              <a:rPr lang="tr-TR" sz="2200" dirty="0" smtClean="0">
                <a:latin typeface="Arial" pitchFamily="34" charset="0"/>
                <a:cs typeface="Arial" pitchFamily="34" charset="0"/>
              </a:rPr>
              <a:t>, mesane veya daha </a:t>
            </a:r>
            <a:r>
              <a:rPr lang="tr-TR" sz="2200" dirty="0" err="1" smtClean="0">
                <a:latin typeface="Arial" pitchFamily="34" charset="0"/>
                <a:cs typeface="Arial" pitchFamily="34" charset="0"/>
              </a:rPr>
              <a:t>invaziv</a:t>
            </a:r>
            <a:r>
              <a:rPr lang="tr-TR" sz="2200" dirty="0" smtClean="0">
                <a:latin typeface="Arial" pitchFamily="34" charset="0"/>
                <a:cs typeface="Arial" pitchFamily="34" charset="0"/>
              </a:rPr>
              <a:t> sıcaklık ölçüm yöntemleri gibi referans yöntemlerinden birinin yerini almak için yeterince doğru olmadığını göstermektedir.</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Sonuçlar diğer çalışmalarla karşılaştırıldığında </a:t>
            </a:r>
            <a:r>
              <a:rPr lang="tr-TR" sz="2400" dirty="0" err="1" smtClean="0">
                <a:latin typeface="Arial" pitchFamily="34" charset="0"/>
                <a:cs typeface="Arial" pitchFamily="34" charset="0"/>
              </a:rPr>
              <a:t>temporal</a:t>
            </a:r>
            <a:r>
              <a:rPr lang="tr-TR" sz="2400" dirty="0" smtClean="0">
                <a:latin typeface="Arial" pitchFamily="34" charset="0"/>
                <a:cs typeface="Arial" pitchFamily="34" charset="0"/>
              </a:rPr>
              <a:t> ölçüm </a:t>
            </a:r>
            <a:r>
              <a:rPr lang="tr-TR" sz="2400" dirty="0" err="1" smtClean="0">
                <a:latin typeface="Arial" pitchFamily="34" charset="0"/>
                <a:cs typeface="Arial" pitchFamily="34" charset="0"/>
              </a:rPr>
              <a:t>timpanik</a:t>
            </a:r>
            <a:r>
              <a:rPr lang="tr-TR" sz="2400" dirty="0" smtClean="0">
                <a:latin typeface="Arial" pitchFamily="34" charset="0"/>
                <a:cs typeface="Arial" pitchFamily="34" charset="0"/>
              </a:rPr>
              <a:t> termometre ile benzer bulunmuştur. Bu nedenle her iki yöntem de güvenli değildir.</a:t>
            </a:r>
          </a:p>
          <a:p>
            <a:pPr marL="0" indent="0">
              <a:buNone/>
            </a:pPr>
            <a:endParaRPr lang="tr-TR" sz="2400" dirty="0" smtClean="0">
              <a:solidFill>
                <a:srgbClr val="FF0000"/>
              </a:solidFill>
              <a:latin typeface="Arial" pitchFamily="34" charset="0"/>
              <a:cs typeface="Arial" pitchFamily="34" charset="0"/>
            </a:endParaRPr>
          </a:p>
          <a:p>
            <a:endParaRPr lang="tr-TR" sz="2400" dirty="0">
              <a:latin typeface="Arial" pitchFamily="34" charset="0"/>
              <a:cs typeface="Arial" pitchFamily="34" charset="0"/>
            </a:endParaRPr>
          </a:p>
          <a:p>
            <a:pPr marL="0" lvl="0" indent="0">
              <a:buClr>
                <a:srgbClr val="0BD0D9"/>
              </a:buClr>
              <a:buNone/>
            </a:pPr>
            <a:endParaRPr lang="tr-TR" sz="1200" dirty="0" smtClean="0">
              <a:solidFill>
                <a:srgbClr val="FF0000"/>
              </a:solidFill>
              <a:latin typeface="Arial" pitchFamily="34" charset="0"/>
              <a:cs typeface="Arial" pitchFamily="34" charset="0"/>
            </a:endParaRPr>
          </a:p>
          <a:p>
            <a:pPr marL="0" lvl="0" indent="0">
              <a:buClr>
                <a:srgbClr val="0BD0D9"/>
              </a:buClr>
              <a:buNone/>
            </a:pPr>
            <a:r>
              <a:rPr lang="tr-TR" sz="1200" dirty="0" smtClean="0">
                <a:solidFill>
                  <a:srgbClr val="FF0000"/>
                </a:solidFill>
                <a:latin typeface="Arial" pitchFamily="34" charset="0"/>
                <a:cs typeface="Arial" pitchFamily="34" charset="0"/>
              </a:rPr>
              <a:t>*</a:t>
            </a:r>
            <a:r>
              <a:rPr lang="tr-TR" sz="1200" dirty="0" err="1" smtClean="0">
                <a:solidFill>
                  <a:srgbClr val="FF0000"/>
                </a:solidFill>
                <a:latin typeface="Arial" pitchFamily="34" charset="0"/>
                <a:cs typeface="Arial" pitchFamily="34" charset="0"/>
              </a:rPr>
              <a:t>Geijer</a:t>
            </a:r>
            <a:r>
              <a:rPr lang="tr-TR" sz="1200" dirty="0" smtClean="0">
                <a:solidFill>
                  <a:srgbClr val="FF0000"/>
                </a:solidFill>
                <a:latin typeface="Arial" pitchFamily="34" charset="0"/>
                <a:cs typeface="Arial" pitchFamily="34" charset="0"/>
              </a:rPr>
              <a:t> H, U. R., </a:t>
            </a:r>
            <a:r>
              <a:rPr lang="tr-TR" sz="1200" dirty="0" err="1" smtClean="0">
                <a:solidFill>
                  <a:srgbClr val="FF0000"/>
                </a:solidFill>
                <a:latin typeface="Arial" pitchFamily="34" charset="0"/>
                <a:cs typeface="Arial" pitchFamily="34" charset="0"/>
              </a:rPr>
              <a:t>Lohse</a:t>
            </a:r>
            <a:r>
              <a:rPr lang="tr-TR" sz="1200" dirty="0" smtClean="0">
                <a:solidFill>
                  <a:srgbClr val="FF0000"/>
                </a:solidFill>
                <a:latin typeface="Arial" pitchFamily="34" charset="0"/>
                <a:cs typeface="Arial" pitchFamily="34" charset="0"/>
              </a:rPr>
              <a:t> G, </a:t>
            </a:r>
            <a:r>
              <a:rPr lang="tr-TR" sz="1200" dirty="0" err="1" smtClean="0">
                <a:solidFill>
                  <a:srgbClr val="FF0000"/>
                </a:solidFill>
                <a:latin typeface="Arial" pitchFamily="34" charset="0"/>
                <a:cs typeface="Arial" pitchFamily="34" charset="0"/>
              </a:rPr>
              <a:t>Nilsagård</a:t>
            </a:r>
            <a:r>
              <a:rPr lang="tr-TR" sz="1200" dirty="0" smtClean="0">
                <a:solidFill>
                  <a:srgbClr val="FF0000"/>
                </a:solidFill>
                <a:latin typeface="Arial" pitchFamily="34" charset="0"/>
                <a:cs typeface="Arial" pitchFamily="34" charset="0"/>
              </a:rPr>
              <a:t> Y ( 2016 Mar). "</a:t>
            </a:r>
            <a:r>
              <a:rPr lang="tr-TR" sz="1200" dirty="0" err="1" smtClean="0">
                <a:solidFill>
                  <a:srgbClr val="FF0000"/>
                </a:solidFill>
                <a:latin typeface="Arial" pitchFamily="34" charset="0"/>
                <a:cs typeface="Arial" pitchFamily="34" charset="0"/>
              </a:rPr>
              <a:t>Temperature</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measurements</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with</a:t>
            </a:r>
            <a:r>
              <a:rPr lang="tr-TR" sz="1200" dirty="0" smtClean="0">
                <a:solidFill>
                  <a:srgbClr val="FF0000"/>
                </a:solidFill>
                <a:latin typeface="Arial" pitchFamily="34" charset="0"/>
                <a:cs typeface="Arial" pitchFamily="34" charset="0"/>
              </a:rPr>
              <a:t> a </a:t>
            </a:r>
            <a:r>
              <a:rPr lang="tr-TR" sz="1200" dirty="0" err="1" smtClean="0">
                <a:solidFill>
                  <a:srgbClr val="FF0000"/>
                </a:solidFill>
                <a:latin typeface="Arial" pitchFamily="34" charset="0"/>
                <a:cs typeface="Arial" pitchFamily="34" charset="0"/>
              </a:rPr>
              <a:t>temporal</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scanner</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systematic</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review</a:t>
            </a:r>
            <a:r>
              <a:rPr lang="tr-TR" sz="1200" dirty="0" smtClean="0">
                <a:solidFill>
                  <a:srgbClr val="FF0000"/>
                </a:solidFill>
                <a:latin typeface="Arial" pitchFamily="34" charset="0"/>
                <a:cs typeface="Arial" pitchFamily="34" charset="0"/>
              </a:rPr>
              <a:t> and meta-</a:t>
            </a:r>
            <a:r>
              <a:rPr lang="tr-TR" sz="1200" dirty="0" err="1" smtClean="0">
                <a:solidFill>
                  <a:srgbClr val="FF0000"/>
                </a:solidFill>
                <a:latin typeface="Arial" pitchFamily="34" charset="0"/>
                <a:cs typeface="Arial" pitchFamily="34" charset="0"/>
              </a:rPr>
              <a:t>analysis</a:t>
            </a:r>
            <a:r>
              <a:rPr lang="tr-TR" sz="1200" dirty="0" smtClean="0">
                <a:solidFill>
                  <a:srgbClr val="FF0000"/>
                </a:solidFill>
                <a:latin typeface="Arial" pitchFamily="34" charset="0"/>
                <a:cs typeface="Arial" pitchFamily="34" charset="0"/>
              </a:rPr>
              <a:t>." </a:t>
            </a:r>
            <a:r>
              <a:rPr lang="tr-TR" sz="1200" u="sng" dirty="0" smtClean="0">
                <a:solidFill>
                  <a:srgbClr val="FF0000"/>
                </a:solidFill>
                <a:latin typeface="Arial" pitchFamily="34" charset="0"/>
                <a:cs typeface="Arial" pitchFamily="34" charset="0"/>
              </a:rPr>
              <a:t>BMJ </a:t>
            </a:r>
            <a:r>
              <a:rPr lang="tr-TR" sz="1200" u="sng" dirty="0" err="1" smtClean="0">
                <a:solidFill>
                  <a:srgbClr val="FF0000"/>
                </a:solidFill>
                <a:latin typeface="Arial" pitchFamily="34" charset="0"/>
                <a:cs typeface="Arial" pitchFamily="34" charset="0"/>
              </a:rPr>
              <a:t>Open</a:t>
            </a:r>
            <a:r>
              <a:rPr lang="tr-TR" sz="1200" dirty="0" smtClean="0">
                <a:solidFill>
                  <a:srgbClr val="FF0000"/>
                </a:solidFill>
                <a:latin typeface="Arial" pitchFamily="34" charset="0"/>
                <a:cs typeface="Arial" pitchFamily="34" charset="0"/>
              </a:rPr>
              <a:t>.</a:t>
            </a:r>
          </a:p>
          <a:p>
            <a:pPr marL="0" indent="0">
              <a:buNone/>
            </a:pPr>
            <a:endParaRPr lang="tr-TR" sz="2400" dirty="0" smtClean="0">
              <a:latin typeface="Arial" pitchFamily="34" charset="0"/>
              <a:cs typeface="Arial" pitchFamily="34" charset="0"/>
            </a:endParaRPr>
          </a:p>
          <a:p>
            <a:pPr marL="0" indent="0">
              <a:buNone/>
            </a:pPr>
            <a:endParaRPr lang="tr-TR" sz="2400" dirty="0" smtClean="0">
              <a:solidFill>
                <a:srgbClr val="FF0000"/>
              </a:solidFill>
              <a:latin typeface="Arial" pitchFamily="34" charset="0"/>
              <a:cs typeface="Arial" pitchFamily="34" charset="0"/>
            </a:endParaRPr>
          </a:p>
          <a:p>
            <a:pPr marL="0" indent="0">
              <a:buNone/>
            </a:pPr>
            <a:endParaRPr lang="tr-TR" sz="4800" dirty="0" smtClean="0">
              <a:latin typeface="Arial" pitchFamily="34" charset="0"/>
              <a:cs typeface="Arial" pitchFamily="34" charset="0"/>
            </a:endParaRPr>
          </a:p>
          <a:p>
            <a:pPr marL="0" indent="0">
              <a:buNone/>
            </a:pPr>
            <a:endParaRPr lang="tr-TR" sz="2400" dirty="0" smtClean="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8229600" cy="1143000"/>
          </a:xfrm>
        </p:spPr>
        <p:txBody>
          <a:bodyPr>
            <a:normAutofit/>
          </a:bodyPr>
          <a:lstStyle/>
          <a:p>
            <a:r>
              <a:rPr lang="tr-TR" sz="3600" dirty="0" err="1" smtClean="0">
                <a:latin typeface="Arial" pitchFamily="34" charset="0"/>
                <a:cs typeface="Arial" pitchFamily="34" charset="0"/>
              </a:rPr>
              <a:t>Timpanik</a:t>
            </a:r>
            <a:r>
              <a:rPr lang="tr-TR" sz="3600" dirty="0" smtClean="0">
                <a:latin typeface="Arial" pitchFamily="34" charset="0"/>
                <a:cs typeface="Arial" pitchFamily="34" charset="0"/>
              </a:rPr>
              <a:t> Ölçüm</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r>
              <a:rPr lang="tr-TR" sz="2400" dirty="0" smtClean="0">
                <a:latin typeface="Arial" pitchFamily="34" charset="0"/>
                <a:cs typeface="Arial" pitchFamily="34" charset="0"/>
              </a:rPr>
              <a:t>Çocuklarda </a:t>
            </a:r>
            <a:r>
              <a:rPr lang="tr-TR" sz="2400" dirty="0" err="1" smtClean="0">
                <a:latin typeface="Arial" pitchFamily="34" charset="0"/>
                <a:cs typeface="Arial" pitchFamily="34" charset="0"/>
              </a:rPr>
              <a:t>timpanik</a:t>
            </a:r>
            <a:r>
              <a:rPr lang="tr-TR" sz="2400" dirty="0" smtClean="0">
                <a:latin typeface="Arial" pitchFamily="34" charset="0"/>
                <a:cs typeface="Arial" pitchFamily="34" charset="0"/>
              </a:rPr>
              <a:t> termometre ölçümleri, sistematik bir derleme ve meta-analizde değerlendirilmiştir. </a:t>
            </a:r>
          </a:p>
          <a:p>
            <a:pPr lvl="1"/>
            <a:r>
              <a:rPr lang="tr-TR" sz="2200" dirty="0" err="1" smtClean="0">
                <a:latin typeface="Arial" pitchFamily="34" charset="0"/>
                <a:cs typeface="Arial" pitchFamily="34" charset="0"/>
              </a:rPr>
              <a:t>Rektal</a:t>
            </a:r>
            <a:r>
              <a:rPr lang="tr-TR" sz="2200" dirty="0" smtClean="0">
                <a:latin typeface="Arial" pitchFamily="34" charset="0"/>
                <a:cs typeface="Arial" pitchFamily="34" charset="0"/>
              </a:rPr>
              <a:t> (referans) ile karşılaştırıldığında 0.22°C'lik fark bulunmuştur.</a:t>
            </a:r>
          </a:p>
          <a:p>
            <a:pPr lvl="1"/>
            <a:r>
              <a:rPr lang="tr-TR" sz="2200" dirty="0" err="1" smtClean="0">
                <a:latin typeface="Arial" pitchFamily="34" charset="0"/>
                <a:cs typeface="Arial" pitchFamily="34" charset="0"/>
              </a:rPr>
              <a:t>Timpanik</a:t>
            </a:r>
            <a:r>
              <a:rPr lang="tr-TR" sz="2200" dirty="0" smtClean="0">
                <a:latin typeface="Arial" pitchFamily="34" charset="0"/>
                <a:cs typeface="Arial" pitchFamily="34" charset="0"/>
              </a:rPr>
              <a:t> ölçümlerin </a:t>
            </a:r>
            <a:r>
              <a:rPr lang="tr-TR" sz="2200" dirty="0" err="1" smtClean="0">
                <a:latin typeface="Arial" pitchFamily="34" charset="0"/>
                <a:cs typeface="Arial" pitchFamily="34" charset="0"/>
              </a:rPr>
              <a:t>rektal</a:t>
            </a:r>
            <a:r>
              <a:rPr lang="tr-TR" sz="2200" dirty="0" smtClean="0">
                <a:latin typeface="Arial" pitchFamily="34" charset="0"/>
                <a:cs typeface="Arial" pitchFamily="34" charset="0"/>
              </a:rPr>
              <a:t> sıcaklık ölçümlerinin yerine geçemeyeceği sonucuna varılmıştır.</a:t>
            </a:r>
          </a:p>
          <a:p>
            <a:endParaRPr lang="tr-TR" sz="2400" dirty="0">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
        <p:nvSpPr>
          <p:cNvPr id="4" name="3 Dikdörtgen"/>
          <p:cNvSpPr/>
          <p:nvPr/>
        </p:nvSpPr>
        <p:spPr>
          <a:xfrm>
            <a:off x="251520" y="5877272"/>
            <a:ext cx="8640960" cy="907621"/>
          </a:xfrm>
          <a:prstGeom prst="rect">
            <a:avLst/>
          </a:prstGeom>
        </p:spPr>
        <p:txBody>
          <a:bodyPr wrap="square">
            <a:spAutoFit/>
          </a:bodyPr>
          <a:lstStyle/>
          <a:p>
            <a:endParaRPr lang="tr-TR" sz="1200" dirty="0" smtClean="0">
              <a:solidFill>
                <a:srgbClr val="FF0000"/>
              </a:solidFill>
              <a:latin typeface="Arial" pitchFamily="34" charset="0"/>
              <a:cs typeface="Arial" pitchFamily="34" charset="0"/>
            </a:endParaRPr>
          </a:p>
          <a:p>
            <a:r>
              <a:rPr lang="tr-TR" sz="1200" dirty="0" smtClean="0">
                <a:solidFill>
                  <a:srgbClr val="FF0000"/>
                </a:solidFill>
                <a:latin typeface="Arial" pitchFamily="34" charset="0"/>
                <a:cs typeface="Arial" pitchFamily="34" charset="0"/>
              </a:rPr>
              <a:t>*</a:t>
            </a:r>
            <a:r>
              <a:rPr lang="tr-TR" sz="1200" dirty="0" err="1" smtClean="0">
                <a:solidFill>
                  <a:srgbClr val="FF0000"/>
                </a:solidFill>
                <a:latin typeface="Arial" pitchFamily="34" charset="0"/>
                <a:cs typeface="Arial" pitchFamily="34" charset="0"/>
              </a:rPr>
              <a:t>Geijer</a:t>
            </a:r>
            <a:r>
              <a:rPr lang="tr-TR" sz="1200" dirty="0" smtClean="0">
                <a:solidFill>
                  <a:srgbClr val="FF0000"/>
                </a:solidFill>
                <a:latin typeface="Arial" pitchFamily="34" charset="0"/>
                <a:cs typeface="Arial" pitchFamily="34" charset="0"/>
              </a:rPr>
              <a:t> H, U. R., </a:t>
            </a:r>
            <a:r>
              <a:rPr lang="tr-TR" sz="1200" dirty="0" err="1" smtClean="0">
                <a:solidFill>
                  <a:srgbClr val="FF0000"/>
                </a:solidFill>
                <a:latin typeface="Arial" pitchFamily="34" charset="0"/>
                <a:cs typeface="Arial" pitchFamily="34" charset="0"/>
              </a:rPr>
              <a:t>Lohse</a:t>
            </a:r>
            <a:r>
              <a:rPr lang="tr-TR" sz="1200" dirty="0" smtClean="0">
                <a:solidFill>
                  <a:srgbClr val="FF0000"/>
                </a:solidFill>
                <a:latin typeface="Arial" pitchFamily="34" charset="0"/>
                <a:cs typeface="Arial" pitchFamily="34" charset="0"/>
              </a:rPr>
              <a:t> G, </a:t>
            </a:r>
            <a:r>
              <a:rPr lang="tr-TR" sz="1200" dirty="0" err="1" smtClean="0">
                <a:solidFill>
                  <a:srgbClr val="FF0000"/>
                </a:solidFill>
                <a:latin typeface="Arial" pitchFamily="34" charset="0"/>
                <a:cs typeface="Arial" pitchFamily="34" charset="0"/>
              </a:rPr>
              <a:t>Nilsagård</a:t>
            </a:r>
            <a:r>
              <a:rPr lang="tr-TR" sz="1200" dirty="0" smtClean="0">
                <a:solidFill>
                  <a:srgbClr val="FF0000"/>
                </a:solidFill>
                <a:latin typeface="Arial" pitchFamily="34" charset="0"/>
                <a:cs typeface="Arial" pitchFamily="34" charset="0"/>
              </a:rPr>
              <a:t> Y ( 2016 Mar). "</a:t>
            </a:r>
            <a:r>
              <a:rPr lang="tr-TR" sz="1200" dirty="0" err="1" smtClean="0">
                <a:solidFill>
                  <a:srgbClr val="FF0000"/>
                </a:solidFill>
                <a:latin typeface="Arial" pitchFamily="34" charset="0"/>
                <a:cs typeface="Arial" pitchFamily="34" charset="0"/>
              </a:rPr>
              <a:t>Temperature</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measurements</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with</a:t>
            </a:r>
            <a:r>
              <a:rPr lang="tr-TR" sz="1200" dirty="0" smtClean="0">
                <a:solidFill>
                  <a:srgbClr val="FF0000"/>
                </a:solidFill>
                <a:latin typeface="Arial" pitchFamily="34" charset="0"/>
                <a:cs typeface="Arial" pitchFamily="34" charset="0"/>
              </a:rPr>
              <a:t> a </a:t>
            </a:r>
            <a:r>
              <a:rPr lang="tr-TR" sz="1200" dirty="0" err="1" smtClean="0">
                <a:solidFill>
                  <a:srgbClr val="FF0000"/>
                </a:solidFill>
                <a:latin typeface="Arial" pitchFamily="34" charset="0"/>
                <a:cs typeface="Arial" pitchFamily="34" charset="0"/>
              </a:rPr>
              <a:t>temporal</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scanner</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systematic</a:t>
            </a:r>
            <a:r>
              <a:rPr lang="tr-TR" sz="1200" dirty="0" smtClean="0">
                <a:solidFill>
                  <a:srgbClr val="FF0000"/>
                </a:solidFill>
                <a:latin typeface="Arial" pitchFamily="34" charset="0"/>
                <a:cs typeface="Arial" pitchFamily="34" charset="0"/>
              </a:rPr>
              <a:t> </a:t>
            </a:r>
            <a:r>
              <a:rPr lang="tr-TR" sz="1200" dirty="0" err="1" smtClean="0">
                <a:solidFill>
                  <a:srgbClr val="FF0000"/>
                </a:solidFill>
                <a:latin typeface="Arial" pitchFamily="34" charset="0"/>
                <a:cs typeface="Arial" pitchFamily="34" charset="0"/>
              </a:rPr>
              <a:t>review</a:t>
            </a:r>
            <a:r>
              <a:rPr lang="tr-TR" sz="1200" dirty="0" smtClean="0">
                <a:solidFill>
                  <a:srgbClr val="FF0000"/>
                </a:solidFill>
                <a:latin typeface="Arial" pitchFamily="34" charset="0"/>
                <a:cs typeface="Arial" pitchFamily="34" charset="0"/>
              </a:rPr>
              <a:t> and meta-</a:t>
            </a:r>
            <a:r>
              <a:rPr lang="tr-TR" sz="1200" dirty="0" err="1" smtClean="0">
                <a:solidFill>
                  <a:srgbClr val="FF0000"/>
                </a:solidFill>
                <a:latin typeface="Arial" pitchFamily="34" charset="0"/>
                <a:cs typeface="Arial" pitchFamily="34" charset="0"/>
              </a:rPr>
              <a:t>analysis</a:t>
            </a:r>
            <a:r>
              <a:rPr lang="tr-TR" sz="1200" dirty="0" smtClean="0">
                <a:solidFill>
                  <a:srgbClr val="FF0000"/>
                </a:solidFill>
                <a:latin typeface="Arial" pitchFamily="34" charset="0"/>
                <a:cs typeface="Arial" pitchFamily="34" charset="0"/>
              </a:rPr>
              <a:t>." </a:t>
            </a:r>
            <a:r>
              <a:rPr lang="tr-TR" sz="1200" u="sng" dirty="0" smtClean="0">
                <a:solidFill>
                  <a:srgbClr val="FF0000"/>
                </a:solidFill>
                <a:latin typeface="Arial" pitchFamily="34" charset="0"/>
                <a:cs typeface="Arial" pitchFamily="34" charset="0"/>
              </a:rPr>
              <a:t>BMJ </a:t>
            </a:r>
            <a:r>
              <a:rPr lang="tr-TR" sz="1200" u="sng" dirty="0" err="1" smtClean="0">
                <a:solidFill>
                  <a:srgbClr val="FF0000"/>
                </a:solidFill>
                <a:latin typeface="Arial" pitchFamily="34" charset="0"/>
                <a:cs typeface="Arial" pitchFamily="34" charset="0"/>
              </a:rPr>
              <a:t>Open</a:t>
            </a:r>
            <a:r>
              <a:rPr lang="tr-TR" sz="1200" dirty="0" smtClean="0">
                <a:solidFill>
                  <a:srgbClr val="FF0000"/>
                </a:solidFill>
                <a:latin typeface="Arial" pitchFamily="34" charset="0"/>
                <a:cs typeface="Arial" pitchFamily="34" charset="0"/>
              </a:rPr>
              <a:t>.</a:t>
            </a:r>
          </a:p>
          <a:p>
            <a:pPr>
              <a:lnSpc>
                <a:spcPct val="70000"/>
              </a:lnSpc>
            </a:pPr>
            <a:endParaRPr lang="tr-TR" sz="1200" dirty="0" smtClean="0">
              <a:latin typeface="Arial" pitchFamily="34" charset="0"/>
              <a:cs typeface="Arial" pitchFamily="34" charset="0"/>
            </a:endParaRPr>
          </a:p>
          <a:p>
            <a:pPr>
              <a:lnSpc>
                <a:spcPct val="70000"/>
              </a:lnSpc>
              <a:buFont typeface="Wingdings" pitchFamily="2" charset="2"/>
              <a:buNone/>
            </a:pPr>
            <a:endParaRPr lang="tr-TR" sz="12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normAutofit/>
          </a:bodyPr>
          <a:lstStyle/>
          <a:p>
            <a:r>
              <a:rPr lang="tr-TR" sz="3600" dirty="0" err="1" smtClean="0">
                <a:latin typeface="Arial" pitchFamily="34" charset="0"/>
                <a:cs typeface="Arial" pitchFamily="34" charset="0"/>
              </a:rPr>
              <a:t>Rektal</a:t>
            </a:r>
            <a:r>
              <a:rPr lang="tr-TR" sz="3600" dirty="0" smtClean="0">
                <a:latin typeface="Arial" pitchFamily="34" charset="0"/>
                <a:cs typeface="Arial" pitchFamily="34" charset="0"/>
              </a:rPr>
              <a:t>-Alın-</a:t>
            </a:r>
            <a:r>
              <a:rPr lang="tr-TR" sz="3600" dirty="0" err="1" smtClean="0">
                <a:latin typeface="Arial" pitchFamily="34" charset="0"/>
                <a:cs typeface="Arial" pitchFamily="34" charset="0"/>
              </a:rPr>
              <a:t>Timpanik</a:t>
            </a:r>
            <a:r>
              <a:rPr lang="tr-TR" sz="3600" dirty="0" smtClean="0">
                <a:latin typeface="Arial" pitchFamily="34" charset="0"/>
                <a:cs typeface="Arial" pitchFamily="34" charset="0"/>
              </a:rPr>
              <a:t> </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395536" y="1556792"/>
            <a:ext cx="8229600" cy="4389120"/>
          </a:xfrm>
        </p:spPr>
        <p:txBody>
          <a:bodyPr>
            <a:normAutofit/>
          </a:bodyPr>
          <a:lstStyle/>
          <a:p>
            <a:r>
              <a:rPr lang="tr-TR" sz="2200" dirty="0" smtClean="0">
                <a:latin typeface="Arial" pitchFamily="34" charset="0"/>
                <a:cs typeface="Arial" pitchFamily="34" charset="0"/>
              </a:rPr>
              <a:t>Çocuklarda 3 farklı vücut ısısı ölçüm yöntemi karşılaştırmalı bir çalışmada </a:t>
            </a:r>
          </a:p>
          <a:p>
            <a:pPr lvl="1"/>
            <a:r>
              <a:rPr lang="tr-TR" sz="2000" dirty="0" smtClean="0">
                <a:latin typeface="Arial" pitchFamily="34" charset="0"/>
                <a:cs typeface="Arial" pitchFamily="34" charset="0"/>
              </a:rPr>
              <a:t>Alın ve </a:t>
            </a:r>
            <a:r>
              <a:rPr lang="tr-TR" sz="2000" dirty="0" err="1" smtClean="0">
                <a:latin typeface="Arial" pitchFamily="34" charset="0"/>
                <a:cs typeface="Arial" pitchFamily="34" charset="0"/>
              </a:rPr>
              <a:t>timpanik</a:t>
            </a:r>
            <a:r>
              <a:rPr lang="tr-TR" sz="2000" dirty="0" smtClean="0">
                <a:latin typeface="Arial" pitchFamily="34" charset="0"/>
                <a:cs typeface="Arial" pitchFamily="34" charset="0"/>
              </a:rPr>
              <a:t> vücut sıcaklıkları, </a:t>
            </a:r>
            <a:r>
              <a:rPr lang="tr-TR" sz="2000" dirty="0" err="1" smtClean="0">
                <a:latin typeface="Arial" pitchFamily="34" charset="0"/>
                <a:cs typeface="Arial" pitchFamily="34" charset="0"/>
              </a:rPr>
              <a:t>rektal</a:t>
            </a:r>
            <a:r>
              <a:rPr lang="tr-TR" sz="2000" dirty="0" smtClean="0">
                <a:latin typeface="Arial" pitchFamily="34" charset="0"/>
                <a:cs typeface="Arial" pitchFamily="34" charset="0"/>
              </a:rPr>
              <a:t>  ölçümlerden sırasıyla 1.04 °C ve 1.03°C daha düşük</a:t>
            </a:r>
          </a:p>
          <a:p>
            <a:pPr lvl="1"/>
            <a:r>
              <a:rPr lang="tr-TR" sz="2000" dirty="0" err="1" smtClean="0">
                <a:latin typeface="Arial" pitchFamily="34" charset="0"/>
                <a:cs typeface="Arial" pitchFamily="34" charset="0"/>
              </a:rPr>
              <a:t>Rektal</a:t>
            </a:r>
            <a:r>
              <a:rPr lang="tr-TR" sz="2000" dirty="0" smtClean="0">
                <a:latin typeface="Arial" pitchFamily="34" charset="0"/>
                <a:cs typeface="Arial" pitchFamily="34" charset="0"/>
              </a:rPr>
              <a:t> ölçüm ile alın ve </a:t>
            </a:r>
            <a:r>
              <a:rPr lang="tr-TR" sz="2000" dirty="0" err="1" smtClean="0">
                <a:latin typeface="Arial" pitchFamily="34" charset="0"/>
                <a:cs typeface="Arial" pitchFamily="34" charset="0"/>
              </a:rPr>
              <a:t>timpanik</a:t>
            </a:r>
            <a:r>
              <a:rPr lang="tr-TR" sz="2000" dirty="0" smtClean="0">
                <a:latin typeface="Arial" pitchFamily="34" charset="0"/>
                <a:cs typeface="Arial" pitchFamily="34" charset="0"/>
              </a:rPr>
              <a:t> ölçüm arasındaki ortalama farklar, tüm ateş seviyeleri için istatistiksel olarak anlamlı derecede farklı (p &lt;0.001)</a:t>
            </a:r>
          </a:p>
          <a:p>
            <a:pPr lvl="1"/>
            <a:r>
              <a:rPr lang="tr-TR" sz="2000" dirty="0" smtClean="0">
                <a:latin typeface="Arial" pitchFamily="34" charset="0"/>
                <a:cs typeface="Arial" pitchFamily="34" charset="0"/>
              </a:rPr>
              <a:t>Hem alın hem de </a:t>
            </a:r>
            <a:r>
              <a:rPr lang="tr-TR" sz="2000" dirty="0" err="1" smtClean="0">
                <a:latin typeface="Arial" pitchFamily="34" charset="0"/>
                <a:cs typeface="Arial" pitchFamily="34" charset="0"/>
              </a:rPr>
              <a:t>timpanik</a:t>
            </a:r>
            <a:r>
              <a:rPr lang="tr-TR" sz="2000" dirty="0" smtClean="0">
                <a:latin typeface="Arial" pitchFamily="34" charset="0"/>
                <a:cs typeface="Arial" pitchFamily="34" charset="0"/>
              </a:rPr>
              <a:t> ölçüm günlük klinik kullanım için doğru sıcaklık tarama yöntemleri olduğu bulunmuştur. </a:t>
            </a:r>
          </a:p>
          <a:p>
            <a:pPr lvl="1"/>
            <a:r>
              <a:rPr lang="tr-TR" sz="2000" dirty="0" smtClean="0">
                <a:latin typeface="Arial" pitchFamily="34" charset="0"/>
                <a:cs typeface="Arial" pitchFamily="34" charset="0"/>
              </a:rPr>
              <a:t>Ateşi saptamak için kesim noktaları, altın standart ölçüm ile tutarlı olmak için 37.0°C'ye düşürülmelidir.</a:t>
            </a:r>
          </a:p>
        </p:txBody>
      </p:sp>
      <p:sp>
        <p:nvSpPr>
          <p:cNvPr id="4" name="3 Dikdörtgen"/>
          <p:cNvSpPr/>
          <p:nvPr/>
        </p:nvSpPr>
        <p:spPr>
          <a:xfrm flipV="1">
            <a:off x="0" y="5445224"/>
            <a:ext cx="9396536" cy="757130"/>
          </a:xfrm>
          <a:prstGeom prst="rect">
            <a:avLst/>
          </a:prstGeom>
        </p:spPr>
        <p:txBody>
          <a:bodyPr wrap="square">
            <a:spAutoFit/>
          </a:bodyPr>
          <a:lstStyle/>
          <a:p>
            <a:endParaRPr lang="tr-TR" dirty="0" smtClean="0">
              <a:solidFill>
                <a:srgbClr val="FF0000"/>
              </a:solidFill>
              <a:latin typeface="Arial" pitchFamily="34" charset="0"/>
              <a:cs typeface="Arial" pitchFamily="34" charset="0"/>
            </a:endParaRPr>
          </a:p>
          <a:p>
            <a:pPr>
              <a:lnSpc>
                <a:spcPct val="70000"/>
              </a:lnSpc>
            </a:pPr>
            <a:endParaRPr lang="tr-TR" dirty="0" smtClean="0">
              <a:latin typeface="Arial" pitchFamily="34" charset="0"/>
              <a:cs typeface="Arial" pitchFamily="34" charset="0"/>
            </a:endParaRPr>
          </a:p>
          <a:p>
            <a:pPr>
              <a:lnSpc>
                <a:spcPct val="70000"/>
              </a:lnSpc>
              <a:buFont typeface="Wingdings" pitchFamily="2" charset="2"/>
              <a:buNone/>
            </a:pPr>
            <a:endParaRPr lang="tr-TR" dirty="0">
              <a:solidFill>
                <a:srgbClr val="FF0000"/>
              </a:solidFill>
              <a:latin typeface="Arial" pitchFamily="34" charset="0"/>
              <a:cs typeface="Arial" pitchFamily="34" charset="0"/>
            </a:endParaRPr>
          </a:p>
        </p:txBody>
      </p:sp>
      <p:sp>
        <p:nvSpPr>
          <p:cNvPr id="5" name="4 Dikdörtgen"/>
          <p:cNvSpPr/>
          <p:nvPr/>
        </p:nvSpPr>
        <p:spPr>
          <a:xfrm>
            <a:off x="395536" y="6237313"/>
            <a:ext cx="8568952" cy="461665"/>
          </a:xfrm>
          <a:prstGeom prst="rect">
            <a:avLst/>
          </a:prstGeom>
        </p:spPr>
        <p:txBody>
          <a:bodyPr wrap="square">
            <a:spAutoFit/>
          </a:bodyPr>
          <a:lstStyle/>
          <a:p>
            <a:r>
              <a:rPr lang="tr-TR" sz="1200" dirty="0" smtClean="0">
                <a:solidFill>
                  <a:srgbClr val="FF0000"/>
                </a:solidFill>
                <a:latin typeface="Arial" pitchFamily="34" charset="0"/>
                <a:cs typeface="Arial" pitchFamily="34" charset="0"/>
              </a:rPr>
              <a:t>*</a:t>
            </a:r>
            <a:r>
              <a:rPr lang="en-US" sz="1200" dirty="0" err="1" smtClean="0">
                <a:solidFill>
                  <a:srgbClr val="FF0000"/>
                </a:solidFill>
                <a:latin typeface="Arial" pitchFamily="34" charset="0"/>
                <a:cs typeface="Arial" pitchFamily="34" charset="0"/>
              </a:rPr>
              <a:t>Chatproedprai</a:t>
            </a:r>
            <a:r>
              <a:rPr lang="en-US" sz="1200" dirty="0" smtClean="0">
                <a:solidFill>
                  <a:srgbClr val="FF0000"/>
                </a:solidFill>
                <a:latin typeface="Arial" pitchFamily="34" charset="0"/>
                <a:cs typeface="Arial" pitchFamily="34" charset="0"/>
              </a:rPr>
              <a:t> S, H. K., </a:t>
            </a:r>
            <a:r>
              <a:rPr lang="en-US" sz="1200" dirty="0" err="1" smtClean="0">
                <a:solidFill>
                  <a:srgbClr val="FF0000"/>
                </a:solidFill>
                <a:latin typeface="Arial" pitchFamily="34" charset="0"/>
                <a:cs typeface="Arial" pitchFamily="34" charset="0"/>
              </a:rPr>
              <a:t>Tempark</a:t>
            </a:r>
            <a:r>
              <a:rPr lang="en-US" sz="1200" dirty="0" smtClean="0">
                <a:solidFill>
                  <a:srgbClr val="FF0000"/>
                </a:solidFill>
                <a:latin typeface="Arial" pitchFamily="34" charset="0"/>
                <a:cs typeface="Arial" pitchFamily="34" charset="0"/>
              </a:rPr>
              <a:t> T, </a:t>
            </a:r>
            <a:r>
              <a:rPr lang="en-US" sz="1200" dirty="0" err="1" smtClean="0">
                <a:solidFill>
                  <a:srgbClr val="FF0000"/>
                </a:solidFill>
                <a:latin typeface="Arial" pitchFamily="34" charset="0"/>
                <a:cs typeface="Arial" pitchFamily="34" charset="0"/>
              </a:rPr>
              <a:t>Wananukul</a:t>
            </a:r>
            <a:r>
              <a:rPr lang="en-US" sz="1200" dirty="0" smtClean="0">
                <a:solidFill>
                  <a:srgbClr val="FF0000"/>
                </a:solidFill>
                <a:latin typeface="Arial" pitchFamily="34" charset="0"/>
                <a:cs typeface="Arial" pitchFamily="34" charset="0"/>
              </a:rPr>
              <a:t> S. ( 2016 Feb). "A Comparative Study of 3 Different Methods of Temperature Measurement in Children." </a:t>
            </a:r>
            <a:r>
              <a:rPr lang="en-US" sz="1200" u="sng" dirty="0" smtClean="0">
                <a:solidFill>
                  <a:srgbClr val="FF0000"/>
                </a:solidFill>
                <a:latin typeface="Arial" pitchFamily="34" charset="0"/>
                <a:cs typeface="Arial" pitchFamily="34" charset="0"/>
              </a:rPr>
              <a:t>J Med Assoc Thai</a:t>
            </a:r>
            <a:endParaRPr lang="tr-TR" sz="3600" u="sng"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924712"/>
          </a:xfrm>
        </p:spPr>
        <p:txBody>
          <a:bodyPr>
            <a:normAutofit/>
          </a:bodyPr>
          <a:lstStyle/>
          <a:p>
            <a:r>
              <a:rPr lang="tr-TR" sz="3600" dirty="0" smtClean="0">
                <a:latin typeface="Arial" pitchFamily="34" charset="0"/>
                <a:cs typeface="Arial" pitchFamily="34" charset="0"/>
              </a:rPr>
              <a:t>Ateş? Endişe verici ateş?</a:t>
            </a:r>
            <a:endParaRPr lang="tr-TR" sz="3600" dirty="0">
              <a:latin typeface="Arial" pitchFamily="34" charset="0"/>
              <a:cs typeface="Arial"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57777667"/>
              </p:ext>
            </p:extLst>
          </p:nvPr>
        </p:nvGraphicFramePr>
        <p:xfrm>
          <a:off x="539552" y="2060848"/>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lvl="0"/>
            <a:r>
              <a:rPr lang="tr-TR" sz="3600" b="1" dirty="0" smtClean="0">
                <a:effectLst>
                  <a:outerShdw blurRad="38100" dist="38100" dir="2700000" algn="tl">
                    <a:srgbClr val="C0C0C0"/>
                  </a:outerShdw>
                </a:effectLst>
                <a:latin typeface="Arial" pitchFamily="34" charset="0"/>
                <a:cs typeface="Arial" pitchFamily="34" charset="0"/>
              </a:rPr>
              <a:t/>
            </a:r>
            <a:br>
              <a:rPr lang="tr-TR" sz="3600" b="1" dirty="0" smtClean="0">
                <a:effectLst>
                  <a:outerShdw blurRad="38100" dist="38100" dir="2700000" algn="tl">
                    <a:srgbClr val="C0C0C0"/>
                  </a:outerShdw>
                </a:effectLst>
                <a:latin typeface="Arial" pitchFamily="34" charset="0"/>
                <a:cs typeface="Arial" pitchFamily="34" charset="0"/>
              </a:rPr>
            </a:br>
            <a:r>
              <a:rPr lang="tr-TR" sz="3600" b="1" dirty="0" smtClean="0">
                <a:effectLst>
                  <a:outerShdw blurRad="38100" dist="38100" dir="2700000" algn="tl">
                    <a:srgbClr val="C0C0C0"/>
                  </a:outerShdw>
                </a:effectLst>
                <a:latin typeface="Arial" pitchFamily="34" charset="0"/>
                <a:cs typeface="Arial" pitchFamily="34" charset="0"/>
              </a:rPr>
              <a:t/>
            </a:r>
            <a:br>
              <a:rPr lang="tr-TR" sz="3600" b="1" dirty="0" smtClean="0">
                <a:effectLst>
                  <a:outerShdw blurRad="38100" dist="38100" dir="2700000" algn="tl">
                    <a:srgbClr val="C0C0C0"/>
                  </a:outerShdw>
                </a:effectLst>
                <a:latin typeface="Arial" pitchFamily="34" charset="0"/>
                <a:cs typeface="Arial" pitchFamily="34" charset="0"/>
              </a:rPr>
            </a:br>
            <a:r>
              <a:rPr lang="tr-TR" sz="3600" b="1" dirty="0" smtClean="0">
                <a:effectLst>
                  <a:outerShdw blurRad="38100" dist="38100" dir="2700000" algn="tl">
                    <a:srgbClr val="C0C0C0"/>
                  </a:outerShdw>
                </a:effectLst>
                <a:latin typeface="Arial" pitchFamily="34" charset="0"/>
                <a:cs typeface="Arial" pitchFamily="34" charset="0"/>
              </a:rPr>
              <a:t/>
            </a:r>
            <a:br>
              <a:rPr lang="tr-TR" sz="3600" b="1" dirty="0" smtClean="0">
                <a:effectLst>
                  <a:outerShdw blurRad="38100" dist="38100" dir="2700000" algn="tl">
                    <a:srgbClr val="C0C0C0"/>
                  </a:outerShdw>
                </a:effectLst>
                <a:latin typeface="Arial" pitchFamily="34" charset="0"/>
                <a:cs typeface="Arial" pitchFamily="34" charset="0"/>
              </a:rPr>
            </a:br>
            <a:r>
              <a:rPr lang="tr-TR" sz="3600" b="1" dirty="0" smtClean="0">
                <a:effectLst>
                  <a:outerShdw blurRad="38100" dist="38100" dir="2700000" algn="tl">
                    <a:srgbClr val="C0C0C0"/>
                  </a:outerShdw>
                </a:effectLst>
                <a:latin typeface="Arial" pitchFamily="34" charset="0"/>
                <a:cs typeface="Arial" pitchFamily="34" charset="0"/>
              </a:rPr>
              <a:t/>
            </a:r>
            <a:br>
              <a:rPr lang="tr-TR" sz="3600" b="1" dirty="0" smtClean="0">
                <a:effectLst>
                  <a:outerShdw blurRad="38100" dist="38100" dir="2700000" algn="tl">
                    <a:srgbClr val="C0C0C0"/>
                  </a:outerShdw>
                </a:effectLst>
                <a:latin typeface="Arial" pitchFamily="34" charset="0"/>
                <a:cs typeface="Arial" pitchFamily="34" charset="0"/>
              </a:rPr>
            </a:br>
            <a:r>
              <a:rPr lang="tr-TR" sz="3600" b="1" dirty="0" smtClean="0">
                <a:effectLst>
                  <a:outerShdw blurRad="38100" dist="38100" dir="2700000" algn="tl">
                    <a:srgbClr val="C0C0C0"/>
                  </a:outerShdw>
                </a:effectLst>
                <a:latin typeface="Arial" pitchFamily="34" charset="0"/>
                <a:cs typeface="Arial" pitchFamily="34" charset="0"/>
              </a:rPr>
              <a:t/>
            </a:r>
            <a:br>
              <a:rPr lang="tr-TR" sz="3600" b="1" dirty="0" smtClean="0">
                <a:effectLst>
                  <a:outerShdw blurRad="38100" dist="38100" dir="2700000" algn="tl">
                    <a:srgbClr val="C0C0C0"/>
                  </a:outerShdw>
                </a:effectLst>
                <a:latin typeface="Arial" pitchFamily="34" charset="0"/>
                <a:cs typeface="Arial" pitchFamily="34" charset="0"/>
              </a:rPr>
            </a:br>
            <a:r>
              <a:rPr lang="tr-TR" sz="3600" b="1" dirty="0" smtClean="0">
                <a:effectLst>
                  <a:outerShdw blurRad="38100" dist="38100" dir="2700000" algn="tl">
                    <a:srgbClr val="C0C0C0"/>
                  </a:outerShdw>
                </a:effectLst>
                <a:latin typeface="Arial" pitchFamily="34" charset="0"/>
                <a:cs typeface="Arial" pitchFamily="34" charset="0"/>
              </a:rPr>
              <a:t/>
            </a:r>
            <a:br>
              <a:rPr lang="tr-TR" sz="3600" b="1" dirty="0" smtClean="0">
                <a:effectLst>
                  <a:outerShdw blurRad="38100" dist="38100" dir="2700000" algn="tl">
                    <a:srgbClr val="C0C0C0"/>
                  </a:outerShdw>
                </a:effectLst>
                <a:latin typeface="Arial" pitchFamily="34" charset="0"/>
                <a:cs typeface="Arial" pitchFamily="34" charset="0"/>
              </a:rPr>
            </a:br>
            <a:r>
              <a:rPr lang="tr-TR" sz="3600" b="1" dirty="0" smtClean="0">
                <a:effectLst>
                  <a:outerShdw blurRad="38100" dist="38100" dir="2700000" algn="tl">
                    <a:srgbClr val="C0C0C0"/>
                  </a:outerShdw>
                </a:effectLst>
                <a:latin typeface="Arial" pitchFamily="34" charset="0"/>
                <a:cs typeface="Arial" pitchFamily="34" charset="0"/>
              </a:rPr>
              <a:t/>
            </a:r>
            <a:br>
              <a:rPr lang="tr-TR" sz="3600" b="1" dirty="0" smtClean="0">
                <a:effectLst>
                  <a:outerShdw blurRad="38100" dist="38100" dir="2700000" algn="tl">
                    <a:srgbClr val="C0C0C0"/>
                  </a:outerShdw>
                </a:effectLst>
                <a:latin typeface="Arial" pitchFamily="34" charset="0"/>
                <a:cs typeface="Arial" pitchFamily="34" charset="0"/>
              </a:rPr>
            </a:br>
            <a:r>
              <a:rPr lang="tr-TR" sz="3600" dirty="0" smtClean="0">
                <a:effectLst>
                  <a:outerShdw blurRad="38100" dist="38100" dir="2700000" algn="tl">
                    <a:srgbClr val="C0C0C0"/>
                  </a:outerShdw>
                </a:effectLst>
                <a:latin typeface="Arial" pitchFamily="34" charset="0"/>
                <a:cs typeface="Arial" pitchFamily="34" charset="0"/>
              </a:rPr>
              <a:t>Ateş dost mu?</a:t>
            </a:r>
            <a:r>
              <a:rPr lang="en-US" sz="3600" b="1" dirty="0" smtClean="0">
                <a:effectLst>
                  <a:outerShdw blurRad="38100" dist="38100" dir="2700000" algn="tl">
                    <a:srgbClr val="C0C0C0"/>
                  </a:outerShdw>
                </a:effectLst>
                <a:latin typeface="Arial" pitchFamily="34" charset="0"/>
                <a:cs typeface="Arial" pitchFamily="34" charset="0"/>
              </a:rPr>
              <a:t/>
            </a:r>
            <a:br>
              <a:rPr lang="en-US" sz="3600" b="1" dirty="0" smtClean="0">
                <a:effectLst>
                  <a:outerShdw blurRad="38100" dist="38100" dir="2700000" algn="tl">
                    <a:srgbClr val="C0C0C0"/>
                  </a:outerShdw>
                </a:effectLst>
                <a:latin typeface="Arial" pitchFamily="34" charset="0"/>
                <a:cs typeface="Arial" pitchFamily="34" charset="0"/>
              </a:rPr>
            </a:b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663325" y="1916832"/>
            <a:ext cx="8229600" cy="3581752"/>
          </a:xfrm>
        </p:spPr>
        <p:txBody>
          <a:bodyPr>
            <a:normAutofit fontScale="92500"/>
          </a:bodyPr>
          <a:lstStyle/>
          <a:p>
            <a:pPr>
              <a:lnSpc>
                <a:spcPct val="120000"/>
              </a:lnSpc>
              <a:buFontTx/>
              <a:buChar char="•"/>
            </a:pPr>
            <a:r>
              <a:rPr lang="tr-TR" sz="2200" dirty="0" err="1" smtClean="0">
                <a:latin typeface="Arial" pitchFamily="34" charset="0"/>
                <a:cs typeface="Arial" pitchFamily="34" charset="0"/>
              </a:rPr>
              <a:t>Nötrofil</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migrasyonu</a:t>
            </a:r>
            <a:r>
              <a:rPr lang="tr-TR" sz="2200" dirty="0" smtClean="0">
                <a:latin typeface="Arial" pitchFamily="34" charset="0"/>
                <a:cs typeface="Arial" pitchFamily="34" charset="0"/>
              </a:rPr>
              <a:t> </a:t>
            </a:r>
          </a:p>
          <a:p>
            <a:pPr>
              <a:lnSpc>
                <a:spcPct val="120000"/>
              </a:lnSpc>
              <a:buFontTx/>
              <a:buChar char="•"/>
            </a:pPr>
            <a:r>
              <a:rPr lang="tr-TR" sz="2200" dirty="0" err="1" smtClean="0">
                <a:latin typeface="Arial" pitchFamily="34" charset="0"/>
                <a:cs typeface="Arial" pitchFamily="34" charset="0"/>
              </a:rPr>
              <a:t>Nötrofillerden</a:t>
            </a:r>
            <a:r>
              <a:rPr lang="tr-TR" sz="2200" dirty="0" smtClean="0">
                <a:latin typeface="Arial" pitchFamily="34" charset="0"/>
                <a:cs typeface="Arial" pitchFamily="34" charset="0"/>
              </a:rPr>
              <a:t> salınan </a:t>
            </a:r>
            <a:r>
              <a:rPr lang="tr-TR" sz="2200" dirty="0" err="1" smtClean="0">
                <a:latin typeface="Arial" pitchFamily="34" charset="0"/>
                <a:cs typeface="Arial" pitchFamily="34" charset="0"/>
              </a:rPr>
              <a:t>süperoksit</a:t>
            </a:r>
            <a:r>
              <a:rPr lang="tr-TR" sz="2200" dirty="0" smtClean="0">
                <a:latin typeface="Arial" pitchFamily="34" charset="0"/>
                <a:cs typeface="Arial" pitchFamily="34" charset="0"/>
              </a:rPr>
              <a:t> anyon gibi </a:t>
            </a:r>
            <a:r>
              <a:rPr lang="tr-TR" sz="2200" dirty="0" err="1" smtClean="0">
                <a:latin typeface="Arial" pitchFamily="34" charset="0"/>
                <a:cs typeface="Arial" pitchFamily="34" charset="0"/>
              </a:rPr>
              <a:t>antibakteriyel</a:t>
            </a:r>
            <a:r>
              <a:rPr lang="tr-TR" sz="2200" b="1" dirty="0" smtClean="0">
                <a:solidFill>
                  <a:srgbClr val="FF0000"/>
                </a:solidFill>
                <a:latin typeface="Arial" pitchFamily="34" charset="0"/>
                <a:cs typeface="Arial" pitchFamily="34" charset="0"/>
              </a:rPr>
              <a:t> </a:t>
            </a:r>
            <a:r>
              <a:rPr lang="tr-TR" sz="2200" dirty="0" smtClean="0">
                <a:latin typeface="Arial" pitchFamily="34" charset="0"/>
                <a:cs typeface="Arial" pitchFamily="34" charset="0"/>
              </a:rPr>
              <a:t>maddeleri</a:t>
            </a:r>
          </a:p>
          <a:p>
            <a:pPr>
              <a:lnSpc>
                <a:spcPct val="120000"/>
              </a:lnSpc>
              <a:buFontTx/>
              <a:buChar char="•"/>
            </a:pPr>
            <a:r>
              <a:rPr lang="tr-TR" sz="2200" dirty="0" smtClean="0">
                <a:latin typeface="Arial" pitchFamily="34" charset="0"/>
                <a:cs typeface="Arial" pitchFamily="34" charset="0"/>
              </a:rPr>
              <a:t>İnterferon üretimi</a:t>
            </a:r>
          </a:p>
          <a:p>
            <a:pPr>
              <a:lnSpc>
                <a:spcPct val="120000"/>
              </a:lnSpc>
              <a:buFontTx/>
              <a:buChar char="•"/>
            </a:pPr>
            <a:r>
              <a:rPr lang="tr-TR" sz="2200" dirty="0" smtClean="0">
                <a:latin typeface="Arial" pitchFamily="34" charset="0"/>
                <a:cs typeface="Arial" pitchFamily="34" charset="0"/>
              </a:rPr>
              <a:t>INF’ un </a:t>
            </a:r>
            <a:r>
              <a:rPr lang="tr-TR" sz="2200" dirty="0" err="1" smtClean="0">
                <a:latin typeface="Arial" pitchFamily="34" charset="0"/>
                <a:cs typeface="Arial" pitchFamily="34" charset="0"/>
              </a:rPr>
              <a:t>antiviral</a:t>
            </a:r>
            <a:r>
              <a:rPr lang="tr-TR" sz="2200" dirty="0" smtClean="0">
                <a:latin typeface="Arial" pitchFamily="34" charset="0"/>
                <a:cs typeface="Arial" pitchFamily="34" charset="0"/>
              </a:rPr>
              <a:t> ve </a:t>
            </a:r>
            <a:r>
              <a:rPr lang="tr-TR" sz="2200" dirty="0" err="1" smtClean="0">
                <a:latin typeface="Arial" pitchFamily="34" charset="0"/>
                <a:cs typeface="Arial" pitchFamily="34" charset="0"/>
              </a:rPr>
              <a:t>antitümör</a:t>
            </a:r>
            <a:r>
              <a:rPr lang="tr-TR" sz="2200" dirty="0" smtClean="0">
                <a:latin typeface="Arial" pitchFamily="34" charset="0"/>
                <a:cs typeface="Arial" pitchFamily="34" charset="0"/>
              </a:rPr>
              <a:t> aktivitesi</a:t>
            </a:r>
          </a:p>
          <a:p>
            <a:pPr>
              <a:lnSpc>
                <a:spcPct val="120000"/>
              </a:lnSpc>
              <a:buFontTx/>
              <a:buChar char="•"/>
            </a:pPr>
            <a:r>
              <a:rPr lang="tr-TR" sz="2200" dirty="0" smtClean="0">
                <a:latin typeface="Arial" pitchFamily="34" charset="0"/>
                <a:cs typeface="Arial" pitchFamily="34" charset="0"/>
              </a:rPr>
              <a:t>T-</a:t>
            </a:r>
            <a:r>
              <a:rPr lang="tr-TR" sz="2200" dirty="0" err="1" smtClean="0">
                <a:latin typeface="Arial" pitchFamily="34" charset="0"/>
                <a:cs typeface="Arial" pitchFamily="34" charset="0"/>
              </a:rPr>
              <a:t>helper</a:t>
            </a:r>
            <a:r>
              <a:rPr lang="tr-TR" sz="2200" dirty="0" smtClean="0">
                <a:latin typeface="Arial" pitchFamily="34" charset="0"/>
                <a:cs typeface="Arial" pitchFamily="34" charset="0"/>
              </a:rPr>
              <a:t> hücrelerin aktivasyonu, ekspresyonunu ve </a:t>
            </a:r>
            <a:r>
              <a:rPr lang="tr-TR" sz="2200" dirty="0" err="1" smtClean="0">
                <a:latin typeface="Arial" pitchFamily="34" charset="0"/>
                <a:cs typeface="Arial" pitchFamily="34" charset="0"/>
              </a:rPr>
              <a:t>sitotoksik</a:t>
            </a:r>
            <a:r>
              <a:rPr lang="tr-TR" sz="2200" dirty="0" smtClean="0">
                <a:latin typeface="Arial" pitchFamily="34" charset="0"/>
                <a:cs typeface="Arial" pitchFamily="34" charset="0"/>
              </a:rPr>
              <a:t> aktivitesi</a:t>
            </a:r>
          </a:p>
          <a:p>
            <a:pPr>
              <a:lnSpc>
                <a:spcPct val="120000"/>
              </a:lnSpc>
              <a:buFontTx/>
              <a:buChar char="•"/>
            </a:pPr>
            <a:r>
              <a:rPr lang="tr-TR" sz="2200" dirty="0" err="1" smtClean="0">
                <a:latin typeface="Arial" pitchFamily="34" charset="0"/>
                <a:cs typeface="Arial" pitchFamily="34" charset="0"/>
              </a:rPr>
              <a:t>İntrasellüler</a:t>
            </a:r>
            <a:r>
              <a:rPr lang="tr-TR" sz="2200" dirty="0" smtClean="0">
                <a:latin typeface="Arial" pitchFamily="34" charset="0"/>
                <a:cs typeface="Arial" pitchFamily="34" charset="0"/>
              </a:rPr>
              <a:t> bakterilerin öldürülmesi</a:t>
            </a:r>
          </a:p>
          <a:p>
            <a:pPr>
              <a:lnSpc>
                <a:spcPct val="120000"/>
              </a:lnSpc>
              <a:buFontTx/>
              <a:buChar char="•"/>
            </a:pPr>
            <a:r>
              <a:rPr lang="tr-TR" sz="2200" dirty="0" err="1" smtClean="0">
                <a:latin typeface="Arial" pitchFamily="34" charset="0"/>
                <a:cs typeface="Arial" pitchFamily="34" charset="0"/>
              </a:rPr>
              <a:t>Antimikrobiyal</a:t>
            </a:r>
            <a:r>
              <a:rPr lang="tr-TR" sz="2200" dirty="0" smtClean="0">
                <a:latin typeface="Arial" pitchFamily="34" charset="0"/>
                <a:cs typeface="Arial" pitchFamily="34" charset="0"/>
              </a:rPr>
              <a:t> ajanların </a:t>
            </a:r>
            <a:r>
              <a:rPr lang="tr-TR" sz="2200" dirty="0" err="1" smtClean="0">
                <a:latin typeface="Arial" pitchFamily="34" charset="0"/>
                <a:cs typeface="Arial" pitchFamily="34" charset="0"/>
              </a:rPr>
              <a:t>bakterisidal</a:t>
            </a:r>
            <a:r>
              <a:rPr lang="tr-TR" sz="2200" dirty="0" smtClean="0">
                <a:latin typeface="Arial" pitchFamily="34" charset="0"/>
                <a:cs typeface="Arial" pitchFamily="34" charset="0"/>
              </a:rPr>
              <a:t> etkinliği </a:t>
            </a:r>
          </a:p>
          <a:p>
            <a:endParaRPr lang="tr-TR" sz="2200" dirty="0"/>
          </a:p>
        </p:txBody>
      </p:sp>
      <p:sp>
        <p:nvSpPr>
          <p:cNvPr id="4" name="Rectangle 2"/>
          <p:cNvSpPr txBox="1">
            <a:spLocks noChangeArrowheads="1"/>
          </p:cNvSpPr>
          <p:nvPr/>
        </p:nvSpPr>
        <p:spPr>
          <a:xfrm>
            <a:off x="467544" y="908720"/>
            <a:ext cx="8229600" cy="8640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Comic Sans MS" pitchFamily="66" charset="0"/>
              <a:ea typeface="+mj-ea"/>
              <a:cs typeface="+mj-cs"/>
            </a:endParaRPr>
          </a:p>
        </p:txBody>
      </p:sp>
      <p:pic>
        <p:nvPicPr>
          <p:cNvPr id="6" name="Picture 24" descr="MCj04281230000[1]"/>
          <p:cNvPicPr>
            <a:picLocks noChangeAspect="1" noChangeArrowheads="1"/>
          </p:cNvPicPr>
          <p:nvPr/>
        </p:nvPicPr>
        <p:blipFill>
          <a:blip r:embed="rId3" cstate="print"/>
          <a:srcRect/>
          <a:stretch>
            <a:fillRect/>
          </a:stretch>
        </p:blipFill>
        <p:spPr bwMode="auto">
          <a:xfrm>
            <a:off x="7956376" y="548680"/>
            <a:ext cx="858837" cy="108108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6463" y="2924944"/>
            <a:ext cx="31750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sz="3600" dirty="0" smtClean="0">
                <a:effectLst>
                  <a:outerShdw blurRad="38100" dist="38100" dir="2700000" algn="tl">
                    <a:srgbClr val="C0C0C0"/>
                  </a:outerShdw>
                </a:effectLst>
                <a:latin typeface="Arial" pitchFamily="34" charset="0"/>
                <a:cs typeface="Arial" pitchFamily="34" charset="0"/>
              </a:rPr>
              <a:t>Ateş düşman mı?</a:t>
            </a:r>
            <a:r>
              <a:rPr lang="en-US" sz="3600" b="1" dirty="0" smtClean="0">
                <a:effectLst>
                  <a:outerShdw blurRad="38100" dist="38100" dir="2700000" algn="tl">
                    <a:srgbClr val="C0C0C0"/>
                  </a:outerShdw>
                </a:effectLst>
                <a:latin typeface="Arial" pitchFamily="34" charset="0"/>
                <a:cs typeface="Arial" pitchFamily="34" charset="0"/>
              </a:rPr>
              <a:t/>
            </a:r>
            <a:br>
              <a:rPr lang="en-US" sz="3600" b="1" dirty="0" smtClean="0">
                <a:effectLst>
                  <a:outerShdw blurRad="38100" dist="38100" dir="2700000" algn="tl">
                    <a:srgbClr val="C0C0C0"/>
                  </a:outerShdw>
                </a:effectLst>
                <a:latin typeface="Arial" pitchFamily="34" charset="0"/>
                <a:cs typeface="Arial" pitchFamily="34" charset="0"/>
              </a:rPr>
            </a:br>
            <a:endParaRPr lang="tr-TR" sz="3600" dirty="0">
              <a:latin typeface="Arial" pitchFamily="34" charset="0"/>
              <a:cs typeface="Arial" pitchFamily="34" charset="0"/>
            </a:endParaRPr>
          </a:p>
        </p:txBody>
      </p:sp>
      <p:sp>
        <p:nvSpPr>
          <p:cNvPr id="4"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Comic Sans MS" pitchFamily="66" charset="0"/>
              <a:ea typeface="+mj-ea"/>
              <a:cs typeface="+mj-cs"/>
            </a:endParaRPr>
          </a:p>
        </p:txBody>
      </p:sp>
      <p:sp>
        <p:nvSpPr>
          <p:cNvPr id="5" name="Rectangle 3"/>
          <p:cNvSpPr txBox="1">
            <a:spLocks noChangeArrowheads="1"/>
          </p:cNvSpPr>
          <p:nvPr/>
        </p:nvSpPr>
        <p:spPr>
          <a:xfrm>
            <a:off x="467544" y="1700808"/>
            <a:ext cx="4546848" cy="2664296"/>
          </a:xfrm>
          <a:prstGeom prst="rect">
            <a:avLst/>
          </a:prstGeom>
          <a:ln w="19050">
            <a:solidFill>
              <a:schemeClr val="folHlink"/>
            </a:solidFill>
          </a:ln>
        </p:spPr>
        <p:txBody>
          <a:bodyPr vert="horz" lIns="91440" tIns="45720" rIns="91440" bIns="45720" rtlCol="0">
            <a:normAutofit lnSpcReduction="10000"/>
          </a:bodyPr>
          <a:lstStyle/>
          <a:p>
            <a:pPr marL="342900" marR="0" lvl="0" indent="-342900" algn="l" defTabSz="914400" rtl="0" eaLnBrk="1" fontAlgn="auto" latinLnBrk="0" hangingPunct="1">
              <a:lnSpc>
                <a:spcPct val="120000"/>
              </a:lnSpc>
              <a:spcBef>
                <a:spcPct val="20000"/>
              </a:spcBef>
              <a:spcAft>
                <a:spcPts val="0"/>
              </a:spcAft>
              <a:buClrTx/>
              <a:buSzTx/>
              <a:tabLst/>
              <a:defRPr/>
            </a:pPr>
            <a:endParaRPr kumimoji="0" lang="tr-TR" sz="1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Oksijen tüketimi</a:t>
            </a:r>
            <a:r>
              <a:rPr kumimoji="0" lang="tr-TR" sz="1800" b="0" i="0" u="none" strike="noStrike" kern="1200" cap="none" spc="0" normalizeH="0" noProof="0" dirty="0" smtClean="0">
                <a:ln>
                  <a:noFill/>
                </a:ln>
                <a:solidFill>
                  <a:schemeClr val="tx1"/>
                </a:solidFill>
                <a:effectLst/>
                <a:uLnTx/>
                <a:uFillTx/>
                <a:latin typeface="Comic Sans MS" pitchFamily="66" charset="0"/>
                <a:ea typeface="+mn-ea"/>
                <a:cs typeface="+mn-cs"/>
              </a:rPr>
              <a:t> %13</a:t>
            </a:r>
            <a:r>
              <a:rPr kumimoji="0" lang="tr-TR"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CO2 üretimi </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Kardiyak </a:t>
            </a:r>
            <a:r>
              <a:rPr kumimoji="0" lang="tr-TR" sz="1800" b="0" i="0" u="none" strike="noStrike" kern="1200" cap="none" spc="0" normalizeH="0" baseline="0" noProof="0" dirty="0" err="1" smtClean="0">
                <a:ln>
                  <a:noFill/>
                </a:ln>
                <a:solidFill>
                  <a:schemeClr val="tx1"/>
                </a:solidFill>
                <a:effectLst/>
                <a:uLnTx/>
                <a:uFillTx/>
                <a:latin typeface="Comic Sans MS" pitchFamily="66" charset="0"/>
                <a:ea typeface="+mn-ea"/>
                <a:cs typeface="+mn-cs"/>
              </a:rPr>
              <a:t>out</a:t>
            </a:r>
            <a:r>
              <a:rPr kumimoji="0" lang="tr-TR"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-put</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err="1" smtClean="0">
                <a:ln>
                  <a:noFill/>
                </a:ln>
                <a:solidFill>
                  <a:schemeClr val="tx1"/>
                </a:solidFill>
                <a:effectLst/>
                <a:uLnTx/>
                <a:uFillTx/>
                <a:latin typeface="Comic Sans MS" pitchFamily="66" charset="0"/>
                <a:ea typeface="+mn-ea"/>
                <a:cs typeface="+mn-cs"/>
              </a:rPr>
              <a:t>Febril</a:t>
            </a:r>
            <a:r>
              <a:rPr kumimoji="0" lang="tr-TR" sz="1800" b="0" i="0" u="none" strike="noStrike" kern="1200" cap="none" spc="0" normalizeH="0" baseline="0" noProof="0" dirty="0" smtClean="0">
                <a:ln>
                  <a:noFill/>
                </a:ln>
                <a:solidFill>
                  <a:schemeClr val="tx1"/>
                </a:solidFill>
                <a:effectLst/>
                <a:uLnTx/>
                <a:uFillTx/>
                <a:latin typeface="Comic Sans MS" pitchFamily="66" charset="0"/>
                <a:ea typeface="+mn-ea"/>
                <a:cs typeface="+mn-cs"/>
              </a:rPr>
              <a:t> nöbet</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lang="tr-TR" dirty="0" smtClean="0">
                <a:latin typeface="Comic Sans MS" pitchFamily="66" charset="0"/>
              </a:rPr>
              <a:t>Kalori ve sıvı gereksinimi</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r>
              <a:rPr lang="tr-TR" dirty="0" smtClean="0">
                <a:latin typeface="Comic Sans MS" pitchFamily="66" charset="0"/>
              </a:rPr>
              <a:t>Kas yıkımı</a:t>
            </a: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p:txBody>
      </p:sp>
      <p:sp>
        <p:nvSpPr>
          <p:cNvPr id="6" name="Oval 4"/>
          <p:cNvSpPr>
            <a:spLocks noChangeArrowheads="1"/>
          </p:cNvSpPr>
          <p:nvPr/>
        </p:nvSpPr>
        <p:spPr bwMode="auto">
          <a:xfrm>
            <a:off x="4499992" y="4437113"/>
            <a:ext cx="4391149" cy="2420888"/>
          </a:xfrm>
          <a:prstGeom prst="ellipse">
            <a:avLst/>
          </a:prstGeom>
          <a:solidFill>
            <a:schemeClr val="bg1"/>
          </a:solidFill>
          <a:ln w="28575">
            <a:solidFill>
              <a:srgbClr val="FF3300"/>
            </a:solidFill>
            <a:round/>
            <a:headEnd/>
            <a:tailEnd/>
          </a:ln>
          <a:effectLst/>
        </p:spPr>
        <p:txBody>
          <a:bodyPr wrap="none" anchor="ctr"/>
          <a:lstStyle/>
          <a:p>
            <a:pPr algn="ctr">
              <a:lnSpc>
                <a:spcPct val="120000"/>
              </a:lnSpc>
              <a:defRPr/>
            </a:pPr>
            <a:r>
              <a:rPr lang="tr-TR" sz="2400" b="1" dirty="0">
                <a:solidFill>
                  <a:srgbClr val="FF3300"/>
                </a:solidFill>
                <a:effectLst>
                  <a:outerShdw blurRad="38100" dist="38100" dir="2700000" algn="tl">
                    <a:srgbClr val="C0C0C0"/>
                  </a:outerShdw>
                </a:effectLst>
                <a:latin typeface="Comic Sans MS" pitchFamily="66" charset="0"/>
              </a:rPr>
              <a:t>DİKKAT !!!!</a:t>
            </a:r>
            <a:endParaRPr lang="en-US" sz="2400" b="1" dirty="0">
              <a:solidFill>
                <a:srgbClr val="FF3300"/>
              </a:solidFill>
              <a:effectLst>
                <a:outerShdw blurRad="38100" dist="38100" dir="2700000" algn="tl">
                  <a:srgbClr val="C0C0C0"/>
                </a:outerShdw>
              </a:effectLst>
              <a:latin typeface="Comic Sans MS" pitchFamily="66" charset="0"/>
            </a:endParaRPr>
          </a:p>
          <a:p>
            <a:pPr algn="ctr">
              <a:lnSpc>
                <a:spcPct val="120000"/>
              </a:lnSpc>
              <a:defRPr/>
            </a:pPr>
            <a:r>
              <a:rPr lang="en-US" dirty="0" err="1">
                <a:latin typeface="Comic Sans MS" pitchFamily="66" charset="0"/>
              </a:rPr>
              <a:t>kalp</a:t>
            </a:r>
            <a:r>
              <a:rPr lang="en-US" dirty="0">
                <a:latin typeface="Comic Sans MS" pitchFamily="66" charset="0"/>
              </a:rPr>
              <a:t> </a:t>
            </a:r>
            <a:r>
              <a:rPr lang="en-US" dirty="0" err="1">
                <a:latin typeface="Comic Sans MS" pitchFamily="66" charset="0"/>
              </a:rPr>
              <a:t>hastalığı</a:t>
            </a:r>
            <a:r>
              <a:rPr lang="en-US" dirty="0">
                <a:latin typeface="Comic Sans MS" pitchFamily="66" charset="0"/>
              </a:rPr>
              <a:t> </a:t>
            </a:r>
            <a:endParaRPr lang="tr-TR" dirty="0">
              <a:latin typeface="Comic Sans MS" pitchFamily="66" charset="0"/>
            </a:endParaRPr>
          </a:p>
          <a:p>
            <a:pPr algn="ctr">
              <a:lnSpc>
                <a:spcPct val="120000"/>
              </a:lnSpc>
              <a:defRPr/>
            </a:pPr>
            <a:r>
              <a:rPr lang="en-US" dirty="0" err="1">
                <a:latin typeface="Comic Sans MS" pitchFamily="66" charset="0"/>
              </a:rPr>
              <a:t>kronik</a:t>
            </a:r>
            <a:r>
              <a:rPr lang="en-US" dirty="0">
                <a:latin typeface="Comic Sans MS" pitchFamily="66" charset="0"/>
              </a:rPr>
              <a:t> </a:t>
            </a:r>
            <a:r>
              <a:rPr lang="en-US" dirty="0" err="1">
                <a:latin typeface="Comic Sans MS" pitchFamily="66" charset="0"/>
              </a:rPr>
              <a:t>anemi</a:t>
            </a:r>
            <a:endParaRPr lang="tr-TR" dirty="0">
              <a:latin typeface="Comic Sans MS" pitchFamily="66" charset="0"/>
            </a:endParaRPr>
          </a:p>
          <a:p>
            <a:pPr algn="ctr">
              <a:lnSpc>
                <a:spcPct val="120000"/>
              </a:lnSpc>
              <a:defRPr/>
            </a:pPr>
            <a:r>
              <a:rPr lang="en-US" dirty="0" err="1">
                <a:latin typeface="Comic Sans MS" pitchFamily="66" charset="0"/>
              </a:rPr>
              <a:t>kronik</a:t>
            </a:r>
            <a:r>
              <a:rPr lang="en-US" dirty="0">
                <a:latin typeface="Comic Sans MS" pitchFamily="66" charset="0"/>
              </a:rPr>
              <a:t> </a:t>
            </a:r>
            <a:r>
              <a:rPr lang="en-US" dirty="0" err="1">
                <a:latin typeface="Comic Sans MS" pitchFamily="66" charset="0"/>
              </a:rPr>
              <a:t>akciğer</a:t>
            </a:r>
            <a:r>
              <a:rPr lang="en-US" dirty="0">
                <a:latin typeface="Comic Sans MS" pitchFamily="66" charset="0"/>
              </a:rPr>
              <a:t> </a:t>
            </a:r>
            <a:r>
              <a:rPr lang="en-US" dirty="0" err="1">
                <a:latin typeface="Comic Sans MS" pitchFamily="66" charset="0"/>
              </a:rPr>
              <a:t>hastalığı</a:t>
            </a:r>
            <a:r>
              <a:rPr lang="en-US" dirty="0">
                <a:latin typeface="Comic Sans MS" pitchFamily="66" charset="0"/>
              </a:rPr>
              <a:t> </a:t>
            </a:r>
            <a:endParaRPr lang="tr-TR" dirty="0">
              <a:latin typeface="Comic Sans MS" pitchFamily="66" charset="0"/>
            </a:endParaRPr>
          </a:p>
          <a:p>
            <a:pPr algn="ctr">
              <a:lnSpc>
                <a:spcPct val="120000"/>
              </a:lnSpc>
              <a:defRPr/>
            </a:pPr>
            <a:r>
              <a:rPr lang="en-US" dirty="0" err="1">
                <a:latin typeface="Comic Sans MS" pitchFamily="66" charset="0"/>
              </a:rPr>
              <a:t>doğumsal</a:t>
            </a:r>
            <a:r>
              <a:rPr lang="en-US" dirty="0">
                <a:latin typeface="Comic Sans MS" pitchFamily="66" charset="0"/>
              </a:rPr>
              <a:t> </a:t>
            </a:r>
            <a:r>
              <a:rPr lang="en-US" dirty="0" err="1">
                <a:latin typeface="Comic Sans MS" pitchFamily="66" charset="0"/>
              </a:rPr>
              <a:t>metabolik</a:t>
            </a:r>
            <a:r>
              <a:rPr lang="en-US" dirty="0">
                <a:latin typeface="Comic Sans MS" pitchFamily="66" charset="0"/>
              </a:rPr>
              <a:t> </a:t>
            </a:r>
            <a:r>
              <a:rPr lang="en-US" dirty="0" err="1">
                <a:latin typeface="Comic Sans MS" pitchFamily="66" charset="0"/>
              </a:rPr>
              <a:t>hastalı</a:t>
            </a:r>
            <a:r>
              <a:rPr lang="tr-TR" dirty="0">
                <a:latin typeface="Comic Sans MS" pitchFamily="66" charset="0"/>
              </a:rPr>
              <a:t>k</a:t>
            </a:r>
          </a:p>
          <a:p>
            <a:pPr algn="ctr">
              <a:lnSpc>
                <a:spcPct val="120000"/>
              </a:lnSpc>
              <a:defRPr/>
            </a:pPr>
            <a:r>
              <a:rPr lang="en-US" dirty="0">
                <a:latin typeface="Comic Sans MS" pitchFamily="66" charset="0"/>
              </a:rPr>
              <a:t> diabetes mellitus</a:t>
            </a:r>
            <a:endParaRPr lang="tr-TR" dirty="0">
              <a:latin typeface="Comic Sans MS" pitchFamily="66" charset="0"/>
            </a:endParaRPr>
          </a:p>
        </p:txBody>
      </p:sp>
      <p:sp>
        <p:nvSpPr>
          <p:cNvPr id="7" name="AutoShape 6"/>
          <p:cNvSpPr>
            <a:spLocks noChangeArrowheads="1"/>
          </p:cNvSpPr>
          <p:nvPr/>
        </p:nvSpPr>
        <p:spPr bwMode="auto">
          <a:xfrm rot="-5400000">
            <a:off x="3996184" y="2780680"/>
            <a:ext cx="1152525" cy="288925"/>
          </a:xfrm>
          <a:custGeom>
            <a:avLst/>
            <a:gdLst>
              <a:gd name="T0" fmla="*/ 46122020 w 21600"/>
              <a:gd name="T1" fmla="*/ 0 h 21600"/>
              <a:gd name="T2" fmla="*/ 0 w 21600"/>
              <a:gd name="T3" fmla="*/ 1932360 h 21600"/>
              <a:gd name="T4" fmla="*/ 46122020 w 21600"/>
              <a:gd name="T5" fmla="*/ 3864707 h 21600"/>
              <a:gd name="T6" fmla="*/ 61496017 w 21600"/>
              <a:gd name="T7" fmla="*/ 193236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endParaRPr lang="tr-TR"/>
          </a:p>
        </p:txBody>
      </p:sp>
      <p:pic>
        <p:nvPicPr>
          <p:cNvPr id="8" name="Picture 7" descr="MCj04324230000[1]"/>
          <p:cNvPicPr>
            <a:picLocks noChangeAspect="1" noChangeArrowheads="1"/>
          </p:cNvPicPr>
          <p:nvPr/>
        </p:nvPicPr>
        <p:blipFill>
          <a:blip r:embed="rId3" cstate="print"/>
          <a:srcRect/>
          <a:stretch>
            <a:fillRect/>
          </a:stretch>
        </p:blipFill>
        <p:spPr bwMode="auto">
          <a:xfrm>
            <a:off x="7452320" y="1052736"/>
            <a:ext cx="1060450" cy="977900"/>
          </a:xfrm>
          <a:prstGeom prst="rect">
            <a:avLst/>
          </a:prstGeom>
          <a:noFill/>
          <a:ln w="9525">
            <a:noFill/>
            <a:miter lim="800000"/>
            <a:headEnd/>
            <a:tailEnd/>
          </a:ln>
        </p:spPr>
      </p:pic>
      <p:sp>
        <p:nvSpPr>
          <p:cNvPr id="10" name="Rectangle 3"/>
          <p:cNvSpPr txBox="1">
            <a:spLocks noChangeArrowheads="1"/>
          </p:cNvSpPr>
          <p:nvPr/>
        </p:nvSpPr>
        <p:spPr>
          <a:xfrm>
            <a:off x="395536" y="5445224"/>
            <a:ext cx="3888432" cy="1008112"/>
          </a:xfrm>
          <a:prstGeom prst="rect">
            <a:avLst/>
          </a:prstGeom>
          <a:ln w="19050">
            <a:solidFill>
              <a:schemeClr val="folHlink"/>
            </a:solidFill>
          </a:ln>
        </p:spPr>
        <p:txBody>
          <a:bodyPr vert="horz" lIns="91440" tIns="45720" rIns="91440" bIns="45720" rtlCol="0">
            <a:normAutofit/>
          </a:bodyPr>
          <a:lstStyle/>
          <a:p>
            <a:pPr marL="342900" indent="-342900">
              <a:buFont typeface="Arial" panose="020B0604020202020204" pitchFamily="34" charset="0"/>
              <a:buChar char="•"/>
            </a:pPr>
            <a:r>
              <a:rPr lang="tr-TR" sz="1500" dirty="0">
                <a:latin typeface="Arial" panose="020B0604020202020204" pitchFamily="34" charset="0"/>
                <a:cs typeface="Arial" pitchFamily="34" charset="0"/>
              </a:rPr>
              <a:t>42ºC üzerinde nörolojik hasar (nadir)</a:t>
            </a:r>
          </a:p>
          <a:p>
            <a:pPr marL="342900" indent="-342900">
              <a:buFont typeface="Arial" panose="020B0604020202020204" pitchFamily="34" charset="0"/>
              <a:buChar char="•"/>
            </a:pPr>
            <a:r>
              <a:rPr lang="tr-TR" sz="1500" dirty="0">
                <a:latin typeface="Arial" panose="020B0604020202020204" pitchFamily="34" charset="0"/>
                <a:cs typeface="Arial" pitchFamily="34" charset="0"/>
              </a:rPr>
              <a:t>Normal çocuk bu durumdan çok az etkilenir veya hiç etkilenmez</a:t>
            </a:r>
            <a:r>
              <a:rPr lang="tr-TR" sz="2000" dirty="0">
                <a:latin typeface="Arial" panose="020B0604020202020204" pitchFamily="34" charset="0"/>
                <a:cs typeface="Arial" pitchFamily="34" charset="0"/>
              </a:rPr>
              <a:t>.</a:t>
            </a: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endParaRPr kumimoji="0" lang="tr-TR" sz="20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742950" marR="0" lvl="1" indent="-285750" algn="l" defTabSz="914400" rtl="0" eaLnBrk="1" fontAlgn="auto" latinLnBrk="0" hangingPunct="1">
              <a:lnSpc>
                <a:spcPct val="12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636680"/>
          </a:xfrm>
        </p:spPr>
        <p:txBody>
          <a:bodyPr>
            <a:normAutofit/>
          </a:bodyPr>
          <a:lstStyle/>
          <a:p>
            <a:r>
              <a:rPr lang="tr-TR" sz="3600" dirty="0" smtClean="0">
                <a:latin typeface="Arial" pitchFamily="34" charset="0"/>
                <a:cs typeface="Arial" pitchFamily="34" charset="0"/>
              </a:rPr>
              <a:t>Ateş </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457200" y="1556792"/>
            <a:ext cx="8229600" cy="4767808"/>
          </a:xfrm>
        </p:spPr>
        <p:txBody>
          <a:bodyPr>
            <a:normAutofit/>
          </a:bodyPr>
          <a:lstStyle/>
          <a:p>
            <a:pPr>
              <a:lnSpc>
                <a:spcPct val="70000"/>
              </a:lnSpc>
              <a:defRPr/>
            </a:pPr>
            <a:r>
              <a:rPr lang="tr-TR" sz="2200" dirty="0">
                <a:latin typeface="Arial" pitchFamily="34" charset="0"/>
                <a:cs typeface="Arial" pitchFamily="34" charset="0"/>
              </a:rPr>
              <a:t>Ateş, altta yatan hastalığın belirtisidir.</a:t>
            </a:r>
          </a:p>
          <a:p>
            <a:pPr>
              <a:lnSpc>
                <a:spcPct val="70000"/>
              </a:lnSpc>
              <a:defRPr/>
            </a:pPr>
            <a:endParaRPr lang="tr-TR" sz="2200" dirty="0">
              <a:latin typeface="Arial" pitchFamily="34" charset="0"/>
              <a:cs typeface="Arial" pitchFamily="34" charset="0"/>
            </a:endParaRPr>
          </a:p>
          <a:p>
            <a:pPr>
              <a:lnSpc>
                <a:spcPct val="70000"/>
              </a:lnSpc>
              <a:defRPr/>
            </a:pPr>
            <a:r>
              <a:rPr lang="tr-TR" sz="2200" dirty="0">
                <a:latin typeface="Arial" pitchFamily="34" charset="0"/>
                <a:cs typeface="Arial" pitchFamily="34" charset="0"/>
              </a:rPr>
              <a:t>Ateşin yönetimindeki ilk adım, nedenini belirlemektir.</a:t>
            </a:r>
          </a:p>
          <a:p>
            <a:pPr>
              <a:lnSpc>
                <a:spcPct val="70000"/>
              </a:lnSpc>
              <a:defRPr/>
            </a:pPr>
            <a:endParaRPr lang="tr-TR" sz="2200" dirty="0">
              <a:latin typeface="Arial" pitchFamily="34" charset="0"/>
              <a:cs typeface="Arial" pitchFamily="34" charset="0"/>
            </a:endParaRPr>
          </a:p>
          <a:p>
            <a:pPr>
              <a:lnSpc>
                <a:spcPct val="70000"/>
              </a:lnSpc>
              <a:defRPr/>
            </a:pPr>
            <a:r>
              <a:rPr lang="tr-TR" sz="2200" dirty="0">
                <a:latin typeface="Arial" pitchFamily="34" charset="0"/>
                <a:cs typeface="Arial" pitchFamily="34" charset="0"/>
              </a:rPr>
              <a:t>Normal çocuklarda ateşin rutin tedavisi önerilmez. </a:t>
            </a:r>
          </a:p>
          <a:p>
            <a:pPr>
              <a:lnSpc>
                <a:spcPct val="70000"/>
              </a:lnSpc>
              <a:buNone/>
              <a:defRPr/>
            </a:pPr>
            <a:endParaRPr lang="tr-TR" sz="2200" dirty="0">
              <a:latin typeface="Arial" pitchFamily="34" charset="0"/>
              <a:cs typeface="Arial" pitchFamily="34" charset="0"/>
            </a:endParaRPr>
          </a:p>
          <a:p>
            <a:pPr>
              <a:lnSpc>
                <a:spcPct val="110000"/>
              </a:lnSpc>
              <a:defRPr/>
            </a:pPr>
            <a:r>
              <a:rPr lang="tr-TR" sz="2200" dirty="0">
                <a:latin typeface="Arial" pitchFamily="34" charset="0"/>
                <a:cs typeface="Arial" pitchFamily="34" charset="0"/>
              </a:rPr>
              <a:t>Ateş, rahatsızlık vericiyse (aktivite seviyesinin azalması, sıvı alımının azalması vb.) bir </a:t>
            </a:r>
            <a:r>
              <a:rPr lang="tr-TR" sz="2200" dirty="0" err="1">
                <a:latin typeface="Arial" pitchFamily="34" charset="0"/>
                <a:cs typeface="Arial" pitchFamily="34" charset="0"/>
              </a:rPr>
              <a:t>antipiretik</a:t>
            </a:r>
            <a:r>
              <a:rPr lang="tr-TR" sz="2200" dirty="0">
                <a:latin typeface="Arial" pitchFamily="34" charset="0"/>
                <a:cs typeface="Arial" pitchFamily="34" charset="0"/>
              </a:rPr>
              <a:t> ajan verilebilir.</a:t>
            </a:r>
          </a:p>
          <a:p>
            <a:pPr>
              <a:lnSpc>
                <a:spcPct val="110000"/>
              </a:lnSpc>
              <a:defRPr/>
            </a:pPr>
            <a:endParaRPr lang="tr-TR" sz="2200" dirty="0">
              <a:latin typeface="Arial" pitchFamily="34" charset="0"/>
              <a:cs typeface="Arial" pitchFamily="34" charset="0"/>
            </a:endParaRPr>
          </a:p>
          <a:p>
            <a:pPr>
              <a:lnSpc>
                <a:spcPct val="110000"/>
              </a:lnSpc>
              <a:defRPr/>
            </a:pPr>
            <a:r>
              <a:rPr lang="tr-TR" sz="2200" dirty="0">
                <a:latin typeface="Arial" pitchFamily="34" charset="0"/>
                <a:cs typeface="Arial" pitchFamily="34" charset="0"/>
              </a:rPr>
              <a:t>Ateşi düşürmenin ateşli bir hastalığa bağlı </a:t>
            </a:r>
            <a:r>
              <a:rPr lang="tr-TR" sz="2200" dirty="0" err="1">
                <a:latin typeface="Arial" pitchFamily="34" charset="0"/>
                <a:cs typeface="Arial" pitchFamily="34" charset="0"/>
              </a:rPr>
              <a:t>morbidite</a:t>
            </a:r>
            <a:r>
              <a:rPr lang="tr-TR" sz="2200" dirty="0">
                <a:latin typeface="Arial" pitchFamily="34" charset="0"/>
                <a:cs typeface="Arial" pitchFamily="34" charset="0"/>
              </a:rPr>
              <a:t> ve </a:t>
            </a:r>
            <a:r>
              <a:rPr lang="tr-TR" sz="2200" dirty="0" err="1">
                <a:latin typeface="Arial" pitchFamily="34" charset="0"/>
                <a:cs typeface="Arial" pitchFamily="34" charset="0"/>
              </a:rPr>
              <a:t>mortaliteyi</a:t>
            </a:r>
            <a:r>
              <a:rPr lang="tr-TR" sz="2200" dirty="0">
                <a:latin typeface="Arial" pitchFamily="34" charset="0"/>
                <a:cs typeface="Arial" pitchFamily="34" charset="0"/>
              </a:rPr>
              <a:t> veya </a:t>
            </a:r>
            <a:r>
              <a:rPr lang="tr-TR" sz="2200" dirty="0" err="1">
                <a:latin typeface="Arial" pitchFamily="34" charset="0"/>
                <a:cs typeface="Arial" pitchFamily="34" charset="0"/>
              </a:rPr>
              <a:t>febril</a:t>
            </a:r>
            <a:r>
              <a:rPr lang="tr-TR" sz="2200" dirty="0">
                <a:latin typeface="Arial" pitchFamily="34" charset="0"/>
                <a:cs typeface="Arial" pitchFamily="34" charset="0"/>
              </a:rPr>
              <a:t> </a:t>
            </a:r>
            <a:r>
              <a:rPr lang="tr-TR" sz="2200" dirty="0" err="1">
                <a:latin typeface="Arial" pitchFamily="34" charset="0"/>
                <a:cs typeface="Arial" pitchFamily="34" charset="0"/>
              </a:rPr>
              <a:t>konvülsiyon</a:t>
            </a:r>
            <a:r>
              <a:rPr lang="tr-TR" sz="2200" dirty="0">
                <a:latin typeface="Arial" pitchFamily="34" charset="0"/>
                <a:cs typeface="Arial" pitchFamily="34" charset="0"/>
              </a:rPr>
              <a:t> tekrarını azalttığına dair kanıt bulunmamaktadır. </a:t>
            </a:r>
          </a:p>
          <a:p>
            <a:endParaRPr lang="tr-T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latin typeface="Arial" pitchFamily="34" charset="0"/>
                <a:cs typeface="Arial" pitchFamily="34" charset="0"/>
              </a:rPr>
              <a:t>Amaç </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Ateşli çocuğa yaklaşım ve nedeni bilinmeyen ateş hakkında bilgi vermek</a:t>
            </a: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636680"/>
          </a:xfrm>
        </p:spPr>
        <p:txBody>
          <a:bodyPr>
            <a:normAutofit/>
          </a:bodyPr>
          <a:lstStyle/>
          <a:p>
            <a:r>
              <a:rPr lang="tr-TR" sz="3600" dirty="0" smtClean="0">
                <a:latin typeface="Arial" pitchFamily="34" charset="0"/>
                <a:cs typeface="Arial" pitchFamily="34" charset="0"/>
              </a:rPr>
              <a:t>Ateş</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467544" y="1484784"/>
            <a:ext cx="8229600" cy="4749160"/>
          </a:xfrm>
        </p:spPr>
        <p:txBody>
          <a:bodyPr>
            <a:normAutofit/>
          </a:bodyPr>
          <a:lstStyle/>
          <a:p>
            <a:pPr>
              <a:lnSpc>
                <a:spcPct val="90000"/>
              </a:lnSpc>
              <a:defRPr/>
            </a:pPr>
            <a:r>
              <a:rPr lang="tr-TR" sz="2200" dirty="0">
                <a:latin typeface="Arial" pitchFamily="34" charset="0"/>
                <a:cs typeface="Arial" pitchFamily="34" charset="0"/>
              </a:rPr>
              <a:t>Normalde ateşle taşikardi </a:t>
            </a:r>
            <a:r>
              <a:rPr lang="tr-TR" sz="2200" dirty="0" smtClean="0">
                <a:latin typeface="Arial" pitchFamily="34" charset="0"/>
                <a:cs typeface="Arial" pitchFamily="34" charset="0"/>
              </a:rPr>
              <a:t>beklenir.</a:t>
            </a:r>
            <a:endParaRPr lang="tr-TR" sz="2200" dirty="0">
              <a:latin typeface="Arial" pitchFamily="34" charset="0"/>
              <a:cs typeface="Arial" pitchFamily="34" charset="0"/>
            </a:endParaRPr>
          </a:p>
          <a:p>
            <a:pPr lvl="1"/>
            <a:r>
              <a:rPr lang="en-US" sz="1800" dirty="0" smtClean="0">
                <a:latin typeface="Arial" pitchFamily="34" charset="0"/>
                <a:cs typeface="Arial" pitchFamily="34" charset="0"/>
              </a:rPr>
              <a:t>1°C</a:t>
            </a:r>
            <a:r>
              <a:rPr lang="tr-TR" sz="1800" dirty="0" smtClean="0">
                <a:latin typeface="Arial" pitchFamily="34" charset="0"/>
                <a:cs typeface="Arial" pitchFamily="34" charset="0"/>
              </a:rPr>
              <a:t> artış </a:t>
            </a:r>
            <a:r>
              <a:rPr lang="en-US" sz="1800" dirty="0" smtClean="0">
                <a:latin typeface="Arial" pitchFamily="34" charset="0"/>
                <a:cs typeface="Arial" pitchFamily="34" charset="0"/>
              </a:rPr>
              <a:t>10 </a:t>
            </a:r>
            <a:r>
              <a:rPr lang="tr-TR" sz="1800" dirty="0" smtClean="0">
                <a:latin typeface="Arial" pitchFamily="34" charset="0"/>
                <a:cs typeface="Arial" pitchFamily="34" charset="0"/>
              </a:rPr>
              <a:t>atım</a:t>
            </a:r>
            <a:r>
              <a:rPr lang="en-US" sz="1800" dirty="0" smtClean="0">
                <a:latin typeface="Arial" pitchFamily="34" charset="0"/>
                <a:cs typeface="Arial" pitchFamily="34" charset="0"/>
              </a:rPr>
              <a:t>/</a:t>
            </a:r>
            <a:r>
              <a:rPr lang="tr-TR" sz="1800" dirty="0" err="1" smtClean="0">
                <a:latin typeface="Arial" pitchFamily="34" charset="0"/>
                <a:cs typeface="Arial" pitchFamily="34" charset="0"/>
              </a:rPr>
              <a:t>dk</a:t>
            </a:r>
            <a:r>
              <a:rPr lang="en-US" sz="1800" dirty="0" smtClean="0">
                <a:latin typeface="Arial" pitchFamily="34" charset="0"/>
                <a:cs typeface="Arial" pitchFamily="34" charset="0"/>
              </a:rPr>
              <a:t> </a:t>
            </a:r>
            <a:endParaRPr lang="tr-TR" sz="1800" dirty="0" smtClean="0">
              <a:latin typeface="Arial" pitchFamily="34" charset="0"/>
              <a:cs typeface="Arial" pitchFamily="34" charset="0"/>
            </a:endParaRPr>
          </a:p>
          <a:p>
            <a:pPr lvl="1"/>
            <a:endParaRPr lang="tr-TR" sz="2200" dirty="0" smtClean="0">
              <a:latin typeface="Arial" pitchFamily="34" charset="0"/>
              <a:cs typeface="Arial" pitchFamily="34" charset="0"/>
            </a:endParaRPr>
          </a:p>
          <a:p>
            <a:pPr>
              <a:lnSpc>
                <a:spcPct val="90000"/>
              </a:lnSpc>
              <a:defRPr/>
            </a:pPr>
            <a:r>
              <a:rPr lang="tr-TR" sz="2200" dirty="0" err="1">
                <a:latin typeface="Arial" pitchFamily="34" charset="0"/>
                <a:cs typeface="Arial" pitchFamily="34" charset="0"/>
              </a:rPr>
              <a:t>Relatif</a:t>
            </a:r>
            <a:r>
              <a:rPr lang="tr-TR" sz="2200" dirty="0">
                <a:latin typeface="Arial" pitchFamily="34" charset="0"/>
                <a:cs typeface="Arial" pitchFamily="34" charset="0"/>
              </a:rPr>
              <a:t> taşikardi (ateşten beklenenden daha fazla nabız artışı</a:t>
            </a:r>
            <a:r>
              <a:rPr lang="tr-TR" sz="2200" dirty="0" smtClean="0">
                <a:latin typeface="Arial" pitchFamily="34" charset="0"/>
                <a:cs typeface="Arial" pitchFamily="34" charset="0"/>
              </a:rPr>
              <a:t>) </a:t>
            </a:r>
            <a:endParaRPr lang="tr-TR" sz="2200" dirty="0">
              <a:latin typeface="Arial" pitchFamily="34" charset="0"/>
              <a:cs typeface="Arial" pitchFamily="34" charset="0"/>
            </a:endParaRPr>
          </a:p>
          <a:p>
            <a:pPr lvl="1">
              <a:lnSpc>
                <a:spcPct val="90000"/>
              </a:lnSpc>
              <a:defRPr/>
            </a:pPr>
            <a:r>
              <a:rPr lang="tr-TR" sz="1800" dirty="0">
                <a:latin typeface="Arial" pitchFamily="34" charset="0"/>
                <a:cs typeface="Arial" pitchFamily="34" charset="0"/>
              </a:rPr>
              <a:t>Enfeksiyon dışı nedenlerde </a:t>
            </a:r>
            <a:r>
              <a:rPr lang="tr-TR" sz="1800" dirty="0" smtClean="0">
                <a:latin typeface="Arial" pitchFamily="34" charset="0"/>
                <a:cs typeface="Arial" pitchFamily="34" charset="0"/>
              </a:rPr>
              <a:t>görülür.</a:t>
            </a:r>
            <a:endParaRPr lang="tr-TR" sz="1800" dirty="0">
              <a:latin typeface="Arial" pitchFamily="34" charset="0"/>
              <a:cs typeface="Arial" pitchFamily="34" charset="0"/>
            </a:endParaRPr>
          </a:p>
          <a:p>
            <a:pPr lvl="1">
              <a:lnSpc>
                <a:spcPct val="90000"/>
              </a:lnSpc>
              <a:defRPr/>
            </a:pPr>
            <a:r>
              <a:rPr lang="tr-TR" sz="1800" dirty="0">
                <a:latin typeface="Arial" pitchFamily="34" charset="0"/>
                <a:cs typeface="Arial" pitchFamily="34" charset="0"/>
              </a:rPr>
              <a:t>Toksinler de sebep </a:t>
            </a:r>
            <a:r>
              <a:rPr lang="tr-TR" sz="1800" dirty="0" smtClean="0">
                <a:latin typeface="Arial" pitchFamily="34" charset="0"/>
                <a:cs typeface="Arial" pitchFamily="34" charset="0"/>
              </a:rPr>
              <a:t>olabilir.</a:t>
            </a:r>
          </a:p>
          <a:p>
            <a:pPr lvl="1">
              <a:lnSpc>
                <a:spcPct val="90000"/>
              </a:lnSpc>
              <a:defRPr/>
            </a:pPr>
            <a:endParaRPr lang="tr-TR" sz="2200" dirty="0">
              <a:latin typeface="Arial" pitchFamily="34" charset="0"/>
              <a:cs typeface="Arial" pitchFamily="34" charset="0"/>
            </a:endParaRPr>
          </a:p>
          <a:p>
            <a:pPr>
              <a:lnSpc>
                <a:spcPct val="90000"/>
              </a:lnSpc>
              <a:defRPr/>
            </a:pPr>
            <a:r>
              <a:rPr lang="tr-TR" sz="2200" dirty="0" err="1">
                <a:latin typeface="Arial" pitchFamily="34" charset="0"/>
                <a:cs typeface="Arial" pitchFamily="34" charset="0"/>
              </a:rPr>
              <a:t>Relatif</a:t>
            </a:r>
            <a:r>
              <a:rPr lang="tr-TR" sz="2200" dirty="0">
                <a:latin typeface="Arial" pitchFamily="34" charset="0"/>
                <a:cs typeface="Arial" pitchFamily="34" charset="0"/>
              </a:rPr>
              <a:t> </a:t>
            </a:r>
            <a:r>
              <a:rPr lang="tr-TR" sz="2200" dirty="0" err="1">
                <a:latin typeface="Arial" pitchFamily="34" charset="0"/>
                <a:cs typeface="Arial" pitchFamily="34" charset="0"/>
              </a:rPr>
              <a:t>bradikardi</a:t>
            </a:r>
            <a:r>
              <a:rPr lang="tr-TR" sz="2200" dirty="0">
                <a:latin typeface="Arial" pitchFamily="34" charset="0"/>
                <a:cs typeface="Arial" pitchFamily="34" charset="0"/>
              </a:rPr>
              <a:t> (Ateşe rağmen nabız düşük</a:t>
            </a:r>
            <a:r>
              <a:rPr lang="tr-TR" sz="2200" dirty="0" smtClean="0">
                <a:latin typeface="Arial" pitchFamily="34" charset="0"/>
                <a:cs typeface="Arial" pitchFamily="34" charset="0"/>
              </a:rPr>
              <a:t>)</a:t>
            </a:r>
            <a:endParaRPr lang="tr-TR" sz="2200" dirty="0">
              <a:latin typeface="Arial" pitchFamily="34" charset="0"/>
              <a:cs typeface="Arial" pitchFamily="34" charset="0"/>
            </a:endParaRPr>
          </a:p>
          <a:p>
            <a:pPr lvl="1">
              <a:lnSpc>
                <a:spcPct val="90000"/>
              </a:lnSpc>
              <a:defRPr/>
            </a:pPr>
            <a:r>
              <a:rPr lang="tr-TR" sz="1800" dirty="0">
                <a:latin typeface="Arial" pitchFamily="34" charset="0"/>
                <a:cs typeface="Arial" pitchFamily="34" charset="0"/>
              </a:rPr>
              <a:t>Tifo, </a:t>
            </a:r>
            <a:r>
              <a:rPr lang="tr-TR" sz="1800" dirty="0" err="1" smtClean="0">
                <a:latin typeface="Arial" pitchFamily="34" charset="0"/>
                <a:cs typeface="Arial" pitchFamily="34" charset="0"/>
              </a:rPr>
              <a:t>brusella</a:t>
            </a:r>
            <a:r>
              <a:rPr lang="tr-TR" sz="1800" dirty="0" smtClean="0">
                <a:latin typeface="Arial" pitchFamily="34" charset="0"/>
                <a:cs typeface="Arial" pitchFamily="34" charset="0"/>
              </a:rPr>
              <a:t>,</a:t>
            </a:r>
            <a:r>
              <a:rPr lang="tr-TR" sz="1800" dirty="0" err="1" smtClean="0">
                <a:latin typeface="Arial" pitchFamily="34" charset="0"/>
                <a:cs typeface="Arial" pitchFamily="34" charset="0"/>
              </a:rPr>
              <a:t>leptospiroz</a:t>
            </a:r>
            <a:endParaRPr lang="tr-TR" sz="1800" dirty="0">
              <a:latin typeface="Arial" pitchFamily="34" charset="0"/>
              <a:cs typeface="Arial" pitchFamily="34" charset="0"/>
            </a:endParaRPr>
          </a:p>
          <a:p>
            <a:pPr lvl="1">
              <a:lnSpc>
                <a:spcPct val="90000"/>
              </a:lnSpc>
              <a:defRPr/>
            </a:pPr>
            <a:r>
              <a:rPr lang="tr-TR" sz="1800" dirty="0">
                <a:latin typeface="Arial" pitchFamily="34" charset="0"/>
                <a:cs typeface="Arial" pitchFamily="34" charset="0"/>
              </a:rPr>
              <a:t>İlaç </a:t>
            </a:r>
            <a:r>
              <a:rPr lang="tr-TR" sz="1800" dirty="0" smtClean="0">
                <a:latin typeface="Arial" pitchFamily="34" charset="0"/>
                <a:cs typeface="Arial" pitchFamily="34" charset="0"/>
              </a:rPr>
              <a:t>ateşi</a:t>
            </a:r>
            <a:endParaRPr lang="tr-TR" sz="1800" dirty="0">
              <a:latin typeface="Arial" pitchFamily="34" charset="0"/>
              <a:cs typeface="Arial" pitchFamily="34" charset="0"/>
            </a:endParaRPr>
          </a:p>
          <a:p>
            <a:pPr lvl="1">
              <a:lnSpc>
                <a:spcPct val="90000"/>
              </a:lnSpc>
              <a:defRPr/>
            </a:pPr>
            <a:r>
              <a:rPr lang="tr-TR" sz="1800" dirty="0">
                <a:latin typeface="Arial" pitchFamily="34" charset="0"/>
                <a:cs typeface="Arial" pitchFamily="34" charset="0"/>
              </a:rPr>
              <a:t>Kalp tutulumuna bağlı iletim </a:t>
            </a:r>
            <a:r>
              <a:rPr lang="tr-TR" sz="1800" dirty="0" err="1">
                <a:latin typeface="Arial" pitchFamily="34" charset="0"/>
                <a:cs typeface="Arial" pitchFamily="34" charset="0"/>
              </a:rPr>
              <a:t>defekti</a:t>
            </a:r>
            <a:endParaRPr lang="tr-TR" sz="1800" dirty="0">
              <a:latin typeface="Arial" pitchFamily="34" charset="0"/>
              <a:cs typeface="Arial" pitchFamily="34" charset="0"/>
            </a:endParaRPr>
          </a:p>
          <a:p>
            <a:pPr lvl="2">
              <a:lnSpc>
                <a:spcPct val="90000"/>
              </a:lnSpc>
              <a:defRPr/>
            </a:pPr>
            <a:r>
              <a:rPr lang="tr-TR" sz="1800" dirty="0">
                <a:latin typeface="Arial" pitchFamily="34" charset="0"/>
                <a:cs typeface="Arial" pitchFamily="34" charset="0"/>
              </a:rPr>
              <a:t>ARA, </a:t>
            </a:r>
            <a:r>
              <a:rPr lang="tr-TR" sz="1800" dirty="0" err="1">
                <a:latin typeface="Arial" pitchFamily="34" charset="0"/>
                <a:cs typeface="Arial" pitchFamily="34" charset="0"/>
              </a:rPr>
              <a:t>Lyme</a:t>
            </a:r>
            <a:r>
              <a:rPr lang="tr-TR" sz="1800" dirty="0">
                <a:latin typeface="Arial" pitchFamily="34" charset="0"/>
                <a:cs typeface="Arial" pitchFamily="34" charset="0"/>
              </a:rPr>
              <a:t>, </a:t>
            </a:r>
            <a:r>
              <a:rPr lang="tr-TR" sz="1800" dirty="0" err="1">
                <a:latin typeface="Arial" pitchFamily="34" charset="0"/>
                <a:cs typeface="Arial" pitchFamily="34" charset="0"/>
              </a:rPr>
              <a:t>viral</a:t>
            </a:r>
            <a:r>
              <a:rPr lang="tr-TR" sz="1800" dirty="0">
                <a:latin typeface="Arial" pitchFamily="34" charset="0"/>
                <a:cs typeface="Arial" pitchFamily="34" charset="0"/>
              </a:rPr>
              <a:t> </a:t>
            </a:r>
            <a:r>
              <a:rPr lang="tr-TR" sz="1800" dirty="0" err="1">
                <a:latin typeface="Arial" pitchFamily="34" charset="0"/>
                <a:cs typeface="Arial" pitchFamily="34" charset="0"/>
              </a:rPr>
              <a:t>miyokardit</a:t>
            </a:r>
            <a:r>
              <a:rPr lang="tr-TR" sz="1800" dirty="0">
                <a:latin typeface="Arial" pitchFamily="34" charset="0"/>
                <a:cs typeface="Arial" pitchFamily="34" charset="0"/>
              </a:rPr>
              <a:t>, </a:t>
            </a:r>
            <a:r>
              <a:rPr lang="tr-TR" sz="1800" dirty="0" err="1">
                <a:latin typeface="Arial" pitchFamily="34" charset="0"/>
                <a:cs typeface="Arial" pitchFamily="34" charset="0"/>
              </a:rPr>
              <a:t>enfektif</a:t>
            </a:r>
            <a:r>
              <a:rPr lang="tr-TR" sz="1800" dirty="0">
                <a:latin typeface="Arial" pitchFamily="34" charset="0"/>
                <a:cs typeface="Arial" pitchFamily="34" charset="0"/>
              </a:rPr>
              <a:t> </a:t>
            </a:r>
            <a:r>
              <a:rPr lang="tr-TR" sz="1800" dirty="0" err="1">
                <a:latin typeface="Arial" pitchFamily="34" charset="0"/>
                <a:cs typeface="Arial" pitchFamily="34" charset="0"/>
              </a:rPr>
              <a:t>endokardit</a:t>
            </a:r>
            <a:endParaRPr lang="tr-TR" sz="1800" dirty="0">
              <a:latin typeface="Arial" pitchFamily="34" charset="0"/>
              <a:cs typeface="Arial" pitchFamily="34" charset="0"/>
            </a:endParaRPr>
          </a:p>
          <a:p>
            <a:endParaRPr lang="tr-TR" sz="2200" dirty="0" smtClean="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err="1" smtClean="0">
                <a:latin typeface="Arial" panose="020B0604020202020204" pitchFamily="34" charset="0"/>
                <a:cs typeface="Arial" panose="020B0604020202020204" pitchFamily="34" charset="0"/>
              </a:rPr>
              <a:t>Subfebril</a:t>
            </a:r>
            <a:r>
              <a:rPr lang="tr-TR" sz="3600" dirty="0" smtClean="0">
                <a:latin typeface="Arial" panose="020B0604020202020204" pitchFamily="34" charset="0"/>
                <a:cs typeface="Arial" panose="020B0604020202020204" pitchFamily="34" charset="0"/>
              </a:rPr>
              <a:t> Ateş</a:t>
            </a:r>
            <a:endParaRPr lang="tr-TR" sz="36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endParaRPr lang="tr-TR" sz="2400" dirty="0" smtClean="0">
              <a:latin typeface="Arial" panose="020B0604020202020204" pitchFamily="34" charset="0"/>
              <a:cs typeface="Arial" panose="020B0604020202020204" pitchFamily="34" charset="0"/>
            </a:endParaRPr>
          </a:p>
          <a:p>
            <a:r>
              <a:rPr lang="tr-TR" sz="2400" dirty="0" smtClean="0">
                <a:latin typeface="Arial" panose="020B0604020202020204" pitchFamily="34" charset="0"/>
                <a:cs typeface="Arial" panose="020B0604020202020204" pitchFamily="34" charset="0"/>
              </a:rPr>
              <a:t>Vücut sıcaklığının 37.2- 38 </a:t>
            </a:r>
            <a:r>
              <a:rPr lang="en-US" sz="2400" dirty="0">
                <a:latin typeface="Arial" pitchFamily="34" charset="0"/>
                <a:cs typeface="Arial" pitchFamily="34" charset="0"/>
              </a:rPr>
              <a:t>°C</a:t>
            </a:r>
            <a:r>
              <a:rPr lang="tr-TR" sz="2400" dirty="0">
                <a:latin typeface="Arial" pitchFamily="34" charset="0"/>
                <a:cs typeface="Arial" pitchFamily="34" charset="0"/>
              </a:rPr>
              <a:t> </a:t>
            </a:r>
            <a:r>
              <a:rPr lang="tr-TR" sz="2400" dirty="0" smtClean="0">
                <a:latin typeface="Arial" pitchFamily="34" charset="0"/>
                <a:cs typeface="Arial" pitchFamily="34" charset="0"/>
              </a:rPr>
              <a:t> arasında uzun süre seyretmesi</a:t>
            </a:r>
          </a:p>
          <a:p>
            <a:r>
              <a:rPr lang="tr-TR" sz="2400" dirty="0" err="1" smtClean="0">
                <a:latin typeface="Arial" pitchFamily="34" charset="0"/>
                <a:cs typeface="Arial" pitchFamily="34" charset="0"/>
              </a:rPr>
              <a:t>Fokal</a:t>
            </a:r>
            <a:r>
              <a:rPr lang="tr-TR" sz="2400" dirty="0" smtClean="0">
                <a:latin typeface="Arial" pitchFamily="34" charset="0"/>
                <a:cs typeface="Arial" pitchFamily="34" charset="0"/>
              </a:rPr>
              <a:t> enfeksiyon olgularında görülür.</a:t>
            </a:r>
          </a:p>
          <a:p>
            <a:pPr marL="0" indent="0">
              <a:buNone/>
            </a:pPr>
            <a:r>
              <a:rPr lang="tr-TR" sz="2000" dirty="0" smtClean="0">
                <a:latin typeface="Arial" pitchFamily="34" charset="0"/>
                <a:cs typeface="Arial" pitchFamily="34" charset="0"/>
              </a:rPr>
              <a:t>           -sinüzit, kronik </a:t>
            </a:r>
            <a:r>
              <a:rPr lang="tr-TR" sz="2000" dirty="0" err="1" smtClean="0">
                <a:latin typeface="Arial" pitchFamily="34" charset="0"/>
                <a:cs typeface="Arial" pitchFamily="34" charset="0"/>
              </a:rPr>
              <a:t>tbc</a:t>
            </a:r>
            <a:r>
              <a:rPr lang="tr-TR" sz="2000" dirty="0" smtClean="0">
                <a:latin typeface="Arial" pitchFamily="34" charset="0"/>
                <a:cs typeface="Arial" pitchFamily="34" charset="0"/>
              </a:rPr>
              <a:t> gibi</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912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708688"/>
          </a:xfrm>
        </p:spPr>
        <p:txBody>
          <a:bodyPr>
            <a:normAutofit/>
          </a:bodyPr>
          <a:lstStyle/>
          <a:p>
            <a:r>
              <a:rPr lang="tr-TR" sz="3600" dirty="0" smtClean="0">
                <a:latin typeface="Arial" pitchFamily="34" charset="0"/>
                <a:cs typeface="Arial" pitchFamily="34" charset="0"/>
              </a:rPr>
              <a:t>Ateş - </a:t>
            </a:r>
            <a:r>
              <a:rPr lang="tr-TR" sz="3600" dirty="0" err="1" smtClean="0">
                <a:latin typeface="Arial" pitchFamily="34" charset="0"/>
                <a:cs typeface="Arial" pitchFamily="34" charset="0"/>
              </a:rPr>
              <a:t>Hipertermi</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457200" y="1556792"/>
            <a:ext cx="8229600" cy="4767808"/>
          </a:xfrm>
        </p:spPr>
        <p:txBody>
          <a:bodyPr>
            <a:normAutofit/>
          </a:bodyPr>
          <a:lstStyle/>
          <a:p>
            <a:pPr>
              <a:lnSpc>
                <a:spcPct val="120000"/>
              </a:lnSpc>
              <a:buFontTx/>
              <a:buNone/>
            </a:pPr>
            <a:r>
              <a:rPr lang="tr-TR" sz="2400" dirty="0" smtClean="0">
                <a:solidFill>
                  <a:schemeClr val="accent2"/>
                </a:solidFill>
                <a:latin typeface="Arial" pitchFamily="34" charset="0"/>
                <a:cs typeface="Arial" pitchFamily="34" charset="0"/>
              </a:rPr>
              <a:t>Ateş</a:t>
            </a:r>
          </a:p>
          <a:p>
            <a:pPr>
              <a:lnSpc>
                <a:spcPct val="120000"/>
              </a:lnSpc>
            </a:pPr>
            <a:r>
              <a:rPr lang="tr-TR" sz="2400" dirty="0" err="1" smtClean="0">
                <a:latin typeface="Arial" pitchFamily="34" charset="0"/>
                <a:cs typeface="Arial" pitchFamily="34" charset="0"/>
              </a:rPr>
              <a:t>Homeostatik</a:t>
            </a:r>
            <a:r>
              <a:rPr lang="tr-TR" sz="2400" dirty="0" smtClean="0">
                <a:latin typeface="Arial" pitchFamily="34" charset="0"/>
                <a:cs typeface="Arial" pitchFamily="34" charset="0"/>
              </a:rPr>
              <a:t> mekanizmalar sağlamdır; </a:t>
            </a:r>
            <a:r>
              <a:rPr lang="tr-TR" sz="2400" dirty="0" err="1" smtClean="0">
                <a:latin typeface="Arial" pitchFamily="34" charset="0"/>
                <a:cs typeface="Arial" pitchFamily="34" charset="0"/>
              </a:rPr>
              <a:t>hipotalamik</a:t>
            </a:r>
            <a:r>
              <a:rPr lang="tr-TR" sz="2400" dirty="0" smtClean="0">
                <a:latin typeface="Arial" pitchFamily="34" charset="0"/>
                <a:cs typeface="Arial" pitchFamily="34" charset="0"/>
              </a:rPr>
              <a:t> merkezin termostatı, </a:t>
            </a:r>
            <a:r>
              <a:rPr lang="tr-TR" sz="2400" dirty="0" err="1" smtClean="0">
                <a:latin typeface="Arial" pitchFamily="34" charset="0"/>
                <a:cs typeface="Arial" pitchFamily="34" charset="0"/>
              </a:rPr>
              <a:t>pirojenlerin</a:t>
            </a:r>
            <a:r>
              <a:rPr lang="tr-TR" sz="2400" dirty="0" smtClean="0">
                <a:latin typeface="Arial" pitchFamily="34" charset="0"/>
                <a:cs typeface="Arial" pitchFamily="34" charset="0"/>
              </a:rPr>
              <a:t> etkisi ile daha yüksek bir dereceye ayarlanmıştır.</a:t>
            </a:r>
          </a:p>
          <a:p>
            <a:pPr>
              <a:lnSpc>
                <a:spcPct val="120000"/>
              </a:lnSpc>
              <a:buFontTx/>
              <a:buNone/>
            </a:pPr>
            <a:r>
              <a:rPr lang="tr-TR" sz="2400" dirty="0" err="1" smtClean="0">
                <a:solidFill>
                  <a:schemeClr val="accent2"/>
                </a:solidFill>
                <a:latin typeface="Arial" pitchFamily="34" charset="0"/>
                <a:cs typeface="Arial" pitchFamily="34" charset="0"/>
              </a:rPr>
              <a:t>Hipertermi</a:t>
            </a:r>
            <a:endParaRPr lang="tr-TR" sz="2400" dirty="0" smtClean="0">
              <a:solidFill>
                <a:schemeClr val="accent2"/>
              </a:solidFill>
              <a:latin typeface="Arial" pitchFamily="34" charset="0"/>
              <a:cs typeface="Arial" pitchFamily="34" charset="0"/>
            </a:endParaRPr>
          </a:p>
          <a:p>
            <a:pPr>
              <a:lnSpc>
                <a:spcPct val="120000"/>
              </a:lnSpc>
            </a:pPr>
            <a:r>
              <a:rPr lang="tr-TR" sz="2400" dirty="0" err="1" smtClean="0">
                <a:latin typeface="Arial" pitchFamily="34" charset="0"/>
                <a:cs typeface="Arial" pitchFamily="34" charset="0"/>
              </a:rPr>
              <a:t>Termoregülatuar</a:t>
            </a:r>
            <a:r>
              <a:rPr lang="tr-TR" sz="2400" dirty="0" smtClean="0">
                <a:latin typeface="Arial" pitchFamily="34" charset="0"/>
                <a:cs typeface="Arial" pitchFamily="34" charset="0"/>
              </a:rPr>
              <a:t> bozukluk sonucu oluşur; </a:t>
            </a:r>
            <a:r>
              <a:rPr lang="tr-TR" sz="2400" dirty="0" err="1" smtClean="0">
                <a:latin typeface="Arial" pitchFamily="34" charset="0"/>
                <a:cs typeface="Arial" pitchFamily="34" charset="0"/>
              </a:rPr>
              <a:t>hipotalamik</a:t>
            </a:r>
            <a:r>
              <a:rPr lang="tr-TR" sz="2400" dirty="0" smtClean="0">
                <a:latin typeface="Arial" pitchFamily="34" charset="0"/>
                <a:cs typeface="Arial" pitchFamily="34" charset="0"/>
              </a:rPr>
              <a:t> merkez korunmuştur. Ancak, </a:t>
            </a:r>
            <a:r>
              <a:rPr lang="tr-TR" sz="2400" dirty="0" err="1" smtClean="0">
                <a:latin typeface="Arial" pitchFamily="34" charset="0"/>
                <a:cs typeface="Arial" pitchFamily="34" charset="0"/>
              </a:rPr>
              <a:t>periferdeki</a:t>
            </a:r>
            <a:r>
              <a:rPr lang="tr-TR" sz="2400" dirty="0" smtClean="0">
                <a:latin typeface="Arial" pitchFamily="34" charset="0"/>
                <a:cs typeface="Arial" pitchFamily="34" charset="0"/>
              </a:rPr>
              <a:t> faktörler vücut sıcaklığını normal düzeyde tutamayacak şekilde bozulmuştur.</a:t>
            </a:r>
          </a:p>
          <a:p>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636680"/>
          </a:xfrm>
        </p:spPr>
        <p:txBody>
          <a:bodyPr>
            <a:normAutofit/>
          </a:bodyPr>
          <a:lstStyle/>
          <a:p>
            <a:r>
              <a:rPr lang="tr-TR" sz="3600" dirty="0" err="1" smtClean="0">
                <a:latin typeface="Arial" pitchFamily="34" charset="0"/>
                <a:cs typeface="Arial" pitchFamily="34" charset="0"/>
              </a:rPr>
              <a:t>Hipertermi</a:t>
            </a:r>
            <a:r>
              <a:rPr lang="tr-TR" sz="3600" dirty="0" smtClean="0">
                <a:latin typeface="Arial" pitchFamily="34" charset="0"/>
                <a:cs typeface="Arial" pitchFamily="34" charset="0"/>
              </a:rPr>
              <a:t> Nedenleri</a:t>
            </a:r>
            <a:endParaRPr lang="tr-TR" sz="3600" dirty="0">
              <a:latin typeface="Arial" pitchFamily="34" charset="0"/>
              <a:cs typeface="Arial"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218043605"/>
              </p:ext>
            </p:extLst>
          </p:nvPr>
        </p:nvGraphicFramePr>
        <p:xfrm>
          <a:off x="457200" y="1628800"/>
          <a:ext cx="82296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628800"/>
            <a:ext cx="8229600" cy="4479776"/>
          </a:xfrm>
        </p:spPr>
        <p:txBody>
          <a:bodyPr>
            <a:noAutofit/>
          </a:bodyPr>
          <a:lstStyle/>
          <a:p>
            <a:r>
              <a:rPr lang="tr-TR" sz="2200" dirty="0" err="1" smtClean="0">
                <a:solidFill>
                  <a:schemeClr val="accent2"/>
                </a:solidFill>
                <a:latin typeface="Arial" pitchFamily="34" charset="0"/>
                <a:cs typeface="Arial" pitchFamily="34" charset="0"/>
              </a:rPr>
              <a:t>Malign</a:t>
            </a:r>
            <a:r>
              <a:rPr lang="tr-TR" sz="2200" dirty="0" smtClean="0">
                <a:solidFill>
                  <a:schemeClr val="accent2"/>
                </a:solidFill>
                <a:latin typeface="Arial" pitchFamily="34" charset="0"/>
                <a:cs typeface="Arial" pitchFamily="34" charset="0"/>
              </a:rPr>
              <a:t> </a:t>
            </a:r>
            <a:r>
              <a:rPr lang="tr-TR" sz="2200" dirty="0" err="1" smtClean="0">
                <a:solidFill>
                  <a:schemeClr val="accent2"/>
                </a:solidFill>
                <a:latin typeface="Arial" pitchFamily="34" charset="0"/>
                <a:cs typeface="Arial" pitchFamily="34" charset="0"/>
              </a:rPr>
              <a:t>hipertermi</a:t>
            </a:r>
            <a:r>
              <a:rPr lang="tr-TR" sz="2200" dirty="0" smtClean="0">
                <a:solidFill>
                  <a:schemeClr val="accent2"/>
                </a:solidFill>
                <a:latin typeface="Arial" pitchFamily="34" charset="0"/>
                <a:cs typeface="Arial" pitchFamily="34" charset="0"/>
              </a:rPr>
              <a:t> </a:t>
            </a:r>
          </a:p>
          <a:p>
            <a:pPr lvl="1"/>
            <a:r>
              <a:rPr lang="en-US" sz="1800" dirty="0" smtClean="0">
                <a:latin typeface="Arial" pitchFamily="34" charset="0"/>
                <a:cs typeface="Arial" pitchFamily="34" charset="0"/>
              </a:rPr>
              <a:t>&gt;41°C </a:t>
            </a:r>
            <a:endParaRPr lang="tr-TR" sz="1800" dirty="0" smtClean="0">
              <a:latin typeface="Arial" pitchFamily="34" charset="0"/>
              <a:cs typeface="Arial" pitchFamily="34" charset="0"/>
            </a:endParaRPr>
          </a:p>
          <a:p>
            <a:pPr lvl="1"/>
            <a:r>
              <a:rPr lang="tr-TR" sz="1800" dirty="0" err="1" smtClean="0">
                <a:latin typeface="Arial" pitchFamily="34" charset="0"/>
                <a:cs typeface="Arial" pitchFamily="34" charset="0"/>
              </a:rPr>
              <a:t>Hipotalamusun</a:t>
            </a:r>
            <a:r>
              <a:rPr lang="tr-TR" sz="1800" dirty="0" smtClean="0">
                <a:latin typeface="Arial" pitchFamily="34" charset="0"/>
                <a:cs typeface="Arial" pitchFamily="34" charset="0"/>
              </a:rPr>
              <a:t> etkilendiği SSS bozukluğuna bağlı gelişen santral ateş</a:t>
            </a:r>
            <a:endParaRPr lang="en-US" sz="1800" dirty="0" smtClean="0">
              <a:latin typeface="Arial" pitchFamily="34" charset="0"/>
              <a:cs typeface="Arial" pitchFamily="34" charset="0"/>
            </a:endParaRPr>
          </a:p>
          <a:p>
            <a:pPr lvl="2"/>
            <a:r>
              <a:rPr lang="tr-TR" sz="1800" dirty="0" err="1" smtClean="0">
                <a:latin typeface="Arial" pitchFamily="34" charset="0"/>
                <a:cs typeface="Arial" pitchFamily="34" charset="0"/>
              </a:rPr>
              <a:t>Nöroleptik</a:t>
            </a: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malign</a:t>
            </a:r>
            <a:r>
              <a:rPr lang="tr-TR" sz="1800" dirty="0" smtClean="0">
                <a:latin typeface="Arial" pitchFamily="34" charset="0"/>
                <a:cs typeface="Arial" pitchFamily="34" charset="0"/>
              </a:rPr>
              <a:t> sendrom</a:t>
            </a:r>
          </a:p>
          <a:p>
            <a:pPr lvl="2"/>
            <a:r>
              <a:rPr lang="tr-TR" sz="1800" dirty="0" smtClean="0">
                <a:latin typeface="Arial" pitchFamily="34" charset="0"/>
                <a:cs typeface="Arial" pitchFamily="34" charset="0"/>
              </a:rPr>
              <a:t>İlaç ateşi</a:t>
            </a:r>
          </a:p>
          <a:p>
            <a:pPr lvl="2"/>
            <a:r>
              <a:rPr lang="tr-TR" sz="1800" dirty="0" smtClean="0">
                <a:latin typeface="Arial" pitchFamily="34" charset="0"/>
                <a:cs typeface="Arial" pitchFamily="34" charset="0"/>
              </a:rPr>
              <a:t>Sıcak çarpması</a:t>
            </a:r>
          </a:p>
          <a:p>
            <a:r>
              <a:rPr lang="tr-TR" sz="2200" dirty="0" err="1" smtClean="0">
                <a:solidFill>
                  <a:schemeClr val="accent2"/>
                </a:solidFill>
                <a:latin typeface="Arial" pitchFamily="34" charset="0"/>
                <a:cs typeface="Arial" pitchFamily="34" charset="0"/>
              </a:rPr>
              <a:t>Hipotermi</a:t>
            </a:r>
            <a:endParaRPr lang="tr-TR" sz="2200" dirty="0" smtClean="0">
              <a:solidFill>
                <a:schemeClr val="accent2"/>
              </a:solidFill>
              <a:latin typeface="Arial" pitchFamily="34" charset="0"/>
              <a:cs typeface="Arial" pitchFamily="34" charset="0"/>
            </a:endParaRPr>
          </a:p>
          <a:p>
            <a:pPr lvl="1"/>
            <a:r>
              <a:rPr lang="en-US" sz="1800" dirty="0" smtClean="0">
                <a:latin typeface="Arial" pitchFamily="34" charset="0"/>
                <a:cs typeface="Arial" pitchFamily="34" charset="0"/>
              </a:rPr>
              <a:t>&lt;36°C </a:t>
            </a:r>
            <a:endParaRPr lang="tr-TR" sz="1800" dirty="0" smtClean="0">
              <a:latin typeface="Arial" pitchFamily="34" charset="0"/>
              <a:cs typeface="Arial" pitchFamily="34" charset="0"/>
            </a:endParaRPr>
          </a:p>
          <a:p>
            <a:pPr lvl="2"/>
            <a:r>
              <a:rPr lang="tr-TR" sz="1800" dirty="0" err="1" smtClean="0">
                <a:latin typeface="Arial" pitchFamily="34" charset="0"/>
                <a:cs typeface="Arial" pitchFamily="34" charset="0"/>
              </a:rPr>
              <a:t>Sepsis</a:t>
            </a:r>
            <a:endParaRPr lang="tr-TR" sz="1800" dirty="0" smtClean="0">
              <a:latin typeface="Arial" pitchFamily="34" charset="0"/>
              <a:cs typeface="Arial" pitchFamily="34" charset="0"/>
            </a:endParaRPr>
          </a:p>
          <a:p>
            <a:pPr lvl="2"/>
            <a:r>
              <a:rPr lang="tr-TR" sz="1800" dirty="0" smtClean="0">
                <a:latin typeface="Arial" pitchFamily="34" charset="0"/>
                <a:cs typeface="Arial" pitchFamily="34" charset="0"/>
              </a:rPr>
              <a:t>Donma </a:t>
            </a:r>
          </a:p>
          <a:p>
            <a:pPr lvl="2"/>
            <a:r>
              <a:rPr lang="tr-TR" sz="1800" dirty="0" err="1" smtClean="0">
                <a:latin typeface="Arial" pitchFamily="34" charset="0"/>
                <a:cs typeface="Arial" pitchFamily="34" charset="0"/>
              </a:rPr>
              <a:t>Hipotiroidi</a:t>
            </a:r>
            <a:endParaRPr lang="tr-TR" sz="1800" dirty="0" smtClean="0">
              <a:latin typeface="Arial" pitchFamily="34" charset="0"/>
              <a:cs typeface="Arial" pitchFamily="34" charset="0"/>
            </a:endParaRPr>
          </a:p>
          <a:p>
            <a:pPr lvl="2"/>
            <a:r>
              <a:rPr lang="tr-TR" sz="1800" dirty="0" err="1" smtClean="0">
                <a:latin typeface="Arial" pitchFamily="34" charset="0"/>
                <a:cs typeface="Arial" pitchFamily="34" charset="0"/>
              </a:rPr>
              <a:t>Antipiretik</a:t>
            </a:r>
            <a:r>
              <a:rPr lang="tr-TR" sz="1800" dirty="0" smtClean="0">
                <a:latin typeface="Arial" pitchFamily="34" charset="0"/>
                <a:cs typeface="Arial" pitchFamily="34" charset="0"/>
              </a:rPr>
              <a:t> kullanımı</a:t>
            </a:r>
          </a:p>
          <a:p>
            <a:endParaRPr lang="tr-T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636680"/>
          </a:xfrm>
        </p:spPr>
        <p:txBody>
          <a:bodyPr>
            <a:normAutofit/>
          </a:bodyPr>
          <a:lstStyle/>
          <a:p>
            <a:r>
              <a:rPr lang="tr-TR" sz="3600" dirty="0" smtClean="0">
                <a:latin typeface="Arial" pitchFamily="34" charset="0"/>
                <a:cs typeface="Arial" pitchFamily="34" charset="0"/>
              </a:rPr>
              <a:t>Ateş / Etiyoloji  </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457200" y="1628800"/>
            <a:ext cx="8229600" cy="4695800"/>
          </a:xfrm>
        </p:spPr>
        <p:txBody>
          <a:bodyPr>
            <a:normAutofit fontScale="85000" lnSpcReduction="20000"/>
          </a:bodyPr>
          <a:lstStyle/>
          <a:p>
            <a:pPr marL="228600" indent="-228600">
              <a:lnSpc>
                <a:spcPct val="90000"/>
              </a:lnSpc>
              <a:spcBef>
                <a:spcPts val="1000"/>
              </a:spcBef>
              <a:defRPr/>
            </a:pPr>
            <a:r>
              <a:rPr lang="tr-TR" sz="2400" dirty="0" smtClean="0">
                <a:latin typeface="Arial" pitchFamily="34" charset="0"/>
                <a:cs typeface="Arial" pitchFamily="34" charset="0"/>
              </a:rPr>
              <a:t>Enfeksiyonlar  </a:t>
            </a:r>
          </a:p>
          <a:p>
            <a:pPr marL="228600" indent="-228600">
              <a:lnSpc>
                <a:spcPct val="90000"/>
              </a:lnSpc>
              <a:spcBef>
                <a:spcPts val="1000"/>
              </a:spcBef>
              <a:defRPr/>
            </a:pPr>
            <a:r>
              <a:rPr lang="tr-TR" sz="2400" dirty="0" smtClean="0">
                <a:latin typeface="Arial" pitchFamily="34" charset="0"/>
                <a:cs typeface="Arial" pitchFamily="34" charset="0"/>
              </a:rPr>
              <a:t>Aşılama </a:t>
            </a:r>
          </a:p>
          <a:p>
            <a:pPr marL="228600" indent="-228600">
              <a:lnSpc>
                <a:spcPct val="90000"/>
              </a:lnSpc>
              <a:spcBef>
                <a:spcPts val="1000"/>
              </a:spcBef>
              <a:defRPr/>
            </a:pPr>
            <a:r>
              <a:rPr lang="tr-TR" sz="2400" dirty="0" smtClean="0">
                <a:latin typeface="Arial" pitchFamily="34" charset="0"/>
                <a:cs typeface="Arial" pitchFamily="34" charset="0"/>
              </a:rPr>
              <a:t>Sıvı kaybı </a:t>
            </a:r>
          </a:p>
          <a:p>
            <a:pPr marL="228600" indent="-228600">
              <a:lnSpc>
                <a:spcPct val="90000"/>
              </a:lnSpc>
              <a:spcBef>
                <a:spcPts val="1000"/>
              </a:spcBef>
              <a:defRPr/>
            </a:pPr>
            <a:r>
              <a:rPr lang="tr-TR" sz="2400" dirty="0" smtClean="0">
                <a:latin typeface="Arial" pitchFamily="34" charset="0"/>
                <a:cs typeface="Arial" pitchFamily="34" charset="0"/>
              </a:rPr>
              <a:t>Yüksek çevre ısısı  </a:t>
            </a:r>
          </a:p>
          <a:p>
            <a:pPr marL="228600" indent="-228600">
              <a:lnSpc>
                <a:spcPct val="90000"/>
              </a:lnSpc>
              <a:spcBef>
                <a:spcPts val="1000"/>
              </a:spcBef>
              <a:defRPr/>
            </a:pPr>
            <a:r>
              <a:rPr lang="tr-TR" sz="2400" dirty="0" smtClean="0">
                <a:latin typeface="Arial" pitchFamily="34" charset="0"/>
                <a:cs typeface="Arial" pitchFamily="34" charset="0"/>
              </a:rPr>
              <a:t>Sıcak çarpması </a:t>
            </a:r>
          </a:p>
          <a:p>
            <a:pPr marL="228600" indent="-228600">
              <a:lnSpc>
                <a:spcPct val="90000"/>
              </a:lnSpc>
              <a:spcBef>
                <a:spcPts val="1000"/>
              </a:spcBef>
              <a:defRPr/>
            </a:pPr>
            <a:r>
              <a:rPr lang="tr-TR" sz="2400" dirty="0" err="1" smtClean="0">
                <a:latin typeface="Arial" pitchFamily="34" charset="0"/>
                <a:cs typeface="Arial" pitchFamily="34" charset="0"/>
              </a:rPr>
              <a:t>Romatizmal</a:t>
            </a:r>
            <a:r>
              <a:rPr lang="tr-TR" sz="2400" dirty="0" smtClean="0">
                <a:latin typeface="Arial" pitchFamily="34" charset="0"/>
                <a:cs typeface="Arial" pitchFamily="34" charset="0"/>
              </a:rPr>
              <a:t> hastalıklar </a:t>
            </a:r>
          </a:p>
          <a:p>
            <a:pPr marL="228600" indent="-228600">
              <a:lnSpc>
                <a:spcPct val="90000"/>
              </a:lnSpc>
              <a:spcBef>
                <a:spcPts val="1000"/>
              </a:spcBef>
              <a:defRPr/>
            </a:pPr>
            <a:r>
              <a:rPr lang="tr-TR" sz="2400" dirty="0" smtClean="0">
                <a:latin typeface="Arial" pitchFamily="34" charset="0"/>
                <a:cs typeface="Arial" pitchFamily="34" charset="0"/>
              </a:rPr>
              <a:t>Onkolojik hastalıklar </a:t>
            </a:r>
          </a:p>
          <a:p>
            <a:pPr marL="228600" indent="-228600">
              <a:lnSpc>
                <a:spcPct val="90000"/>
              </a:lnSpc>
              <a:spcBef>
                <a:spcPts val="1000"/>
              </a:spcBef>
              <a:defRPr/>
            </a:pPr>
            <a:r>
              <a:rPr lang="tr-TR" sz="2400" dirty="0" smtClean="0">
                <a:latin typeface="Arial" pitchFamily="34" charset="0"/>
                <a:cs typeface="Arial" pitchFamily="34" charset="0"/>
              </a:rPr>
              <a:t>Nörolojik hastalıklar </a:t>
            </a:r>
          </a:p>
          <a:p>
            <a:pPr marL="228600" indent="-228600">
              <a:lnSpc>
                <a:spcPct val="90000"/>
              </a:lnSpc>
              <a:spcBef>
                <a:spcPts val="1000"/>
              </a:spcBef>
              <a:defRPr/>
            </a:pPr>
            <a:r>
              <a:rPr lang="tr-TR" sz="2400" dirty="0" smtClean="0">
                <a:latin typeface="Arial" pitchFamily="34" charset="0"/>
                <a:cs typeface="Arial" pitchFamily="34" charset="0"/>
              </a:rPr>
              <a:t>Kanama / </a:t>
            </a:r>
            <a:r>
              <a:rPr lang="tr-TR" sz="2400" dirty="0" err="1" smtClean="0">
                <a:latin typeface="Arial" pitchFamily="34" charset="0"/>
                <a:cs typeface="Arial" pitchFamily="34" charset="0"/>
              </a:rPr>
              <a:t>hematom</a:t>
            </a:r>
            <a:endParaRPr lang="tr-TR" sz="2400" dirty="0" smtClean="0">
              <a:latin typeface="Arial" pitchFamily="34" charset="0"/>
              <a:cs typeface="Arial" pitchFamily="34" charset="0"/>
            </a:endParaRPr>
          </a:p>
          <a:p>
            <a:pPr marL="228600" indent="-228600">
              <a:lnSpc>
                <a:spcPct val="90000"/>
              </a:lnSpc>
              <a:spcBef>
                <a:spcPts val="1000"/>
              </a:spcBef>
              <a:defRPr/>
            </a:pPr>
            <a:r>
              <a:rPr lang="tr-TR" sz="2400" dirty="0" err="1" smtClean="0">
                <a:latin typeface="Arial" pitchFamily="34" charset="0"/>
                <a:cs typeface="Arial" pitchFamily="34" charset="0"/>
              </a:rPr>
              <a:t>Posttransfüzyon</a:t>
            </a:r>
            <a:r>
              <a:rPr lang="tr-TR" sz="2400" dirty="0" smtClean="0">
                <a:latin typeface="Arial" pitchFamily="34" charset="0"/>
                <a:cs typeface="Arial" pitchFamily="34" charset="0"/>
              </a:rPr>
              <a:t> ateş </a:t>
            </a:r>
          </a:p>
          <a:p>
            <a:pPr marL="228600" indent="-228600">
              <a:lnSpc>
                <a:spcPct val="90000"/>
              </a:lnSpc>
              <a:spcBef>
                <a:spcPts val="1000"/>
              </a:spcBef>
              <a:defRPr/>
            </a:pPr>
            <a:r>
              <a:rPr lang="tr-TR" sz="2400" dirty="0" smtClean="0">
                <a:latin typeface="Arial" pitchFamily="34" charset="0"/>
                <a:cs typeface="Arial" pitchFamily="34" charset="0"/>
              </a:rPr>
              <a:t>İlaç ateşi ( </a:t>
            </a:r>
            <a:r>
              <a:rPr lang="tr-TR" sz="2400" dirty="0" err="1" smtClean="0">
                <a:latin typeface="Arial" pitchFamily="34" charset="0"/>
                <a:cs typeface="Arial" pitchFamily="34" charset="0"/>
              </a:rPr>
              <a:t>Amfoterisin</a:t>
            </a:r>
            <a:r>
              <a:rPr lang="tr-TR" sz="2400" dirty="0" smtClean="0">
                <a:latin typeface="Arial" pitchFamily="34" charset="0"/>
                <a:cs typeface="Arial" pitchFamily="34" charset="0"/>
              </a:rPr>
              <a:t> B, penisilinler, interferon vb. )</a:t>
            </a:r>
          </a:p>
          <a:p>
            <a:pPr marL="228600" indent="-228600">
              <a:lnSpc>
                <a:spcPct val="90000"/>
              </a:lnSpc>
              <a:spcBef>
                <a:spcPts val="1000"/>
              </a:spcBef>
              <a:defRPr/>
            </a:pPr>
            <a:r>
              <a:rPr lang="tr-TR" sz="2400" dirty="0" err="1" smtClean="0">
                <a:latin typeface="Arial" pitchFamily="34" charset="0"/>
                <a:cs typeface="Arial" pitchFamily="34" charset="0"/>
              </a:rPr>
              <a:t>Postoperatif</a:t>
            </a:r>
            <a:r>
              <a:rPr lang="tr-TR" sz="2400" dirty="0" smtClean="0">
                <a:latin typeface="Arial" pitchFamily="34" charset="0"/>
                <a:cs typeface="Arial" pitchFamily="34" charset="0"/>
              </a:rPr>
              <a:t> ateş</a:t>
            </a:r>
          </a:p>
          <a:p>
            <a:pPr marL="228600" indent="-228600">
              <a:lnSpc>
                <a:spcPct val="90000"/>
              </a:lnSpc>
              <a:spcBef>
                <a:spcPts val="1000"/>
              </a:spcBef>
              <a:defRPr/>
            </a:pPr>
            <a:r>
              <a:rPr lang="tr-TR" sz="2400" dirty="0" err="1" smtClean="0">
                <a:latin typeface="Arial" pitchFamily="34" charset="0"/>
                <a:cs typeface="Arial" pitchFamily="34" charset="0"/>
              </a:rPr>
              <a:t>Transplant</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rejeksiyonu</a:t>
            </a:r>
            <a:r>
              <a:rPr lang="tr-TR" sz="2400" dirty="0" smtClean="0">
                <a:latin typeface="Arial" pitchFamily="34" charset="0"/>
                <a:cs typeface="Arial" pitchFamily="34" charset="0"/>
              </a:rPr>
              <a:t> </a:t>
            </a:r>
          </a:p>
          <a:p>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708688"/>
          </a:xfrm>
        </p:spPr>
        <p:txBody>
          <a:bodyPr>
            <a:normAutofit/>
          </a:bodyPr>
          <a:lstStyle/>
          <a:p>
            <a:r>
              <a:rPr lang="tr-TR" sz="3600" dirty="0" smtClean="0">
                <a:latin typeface="Arial" pitchFamily="34" charset="0"/>
                <a:cs typeface="Arial" pitchFamily="34" charset="0"/>
              </a:rPr>
              <a:t>Ateş  </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457200" y="1628800"/>
            <a:ext cx="8229600" cy="4695800"/>
          </a:xfrm>
        </p:spPr>
        <p:txBody>
          <a:bodyPr/>
          <a:lstStyle/>
          <a:p>
            <a:endParaRPr lang="tr-TR" dirty="0" smtClean="0">
              <a:latin typeface="Arial" pitchFamily="34" charset="0"/>
              <a:cs typeface="Arial" pitchFamily="34" charset="0"/>
            </a:endParaRPr>
          </a:p>
          <a:p>
            <a:r>
              <a:rPr lang="tr-TR" sz="2400" dirty="0" smtClean="0">
                <a:latin typeface="Arial" pitchFamily="34" charset="0"/>
                <a:cs typeface="Arial" pitchFamily="34" charset="0"/>
              </a:rPr>
              <a:t>Enfeksiyon varlığına rağmen ateşin yükselmeyebildiği durumlar</a:t>
            </a:r>
            <a:r>
              <a:rPr lang="tr-TR" sz="2200" dirty="0" smtClean="0">
                <a:latin typeface="Arial" pitchFamily="34" charset="0"/>
                <a:cs typeface="Arial" pitchFamily="34" charset="0"/>
              </a:rPr>
              <a:t>:</a:t>
            </a:r>
          </a:p>
          <a:p>
            <a:endParaRPr lang="tr-TR" dirty="0" smtClean="0">
              <a:latin typeface="Arial" pitchFamily="34" charset="0"/>
              <a:cs typeface="Arial" pitchFamily="34" charset="0"/>
            </a:endParaRPr>
          </a:p>
          <a:p>
            <a:pPr lvl="1"/>
            <a:r>
              <a:rPr lang="tr-TR" sz="2000" dirty="0" smtClean="0">
                <a:latin typeface="Arial" pitchFamily="34" charset="0"/>
                <a:cs typeface="Arial" pitchFamily="34" charset="0"/>
              </a:rPr>
              <a:t>Ağır hasta </a:t>
            </a:r>
            <a:r>
              <a:rPr lang="tr-TR" sz="2000" dirty="0" err="1" smtClean="0">
                <a:latin typeface="Arial" pitchFamily="34" charset="0"/>
                <a:cs typeface="Arial" pitchFamily="34" charset="0"/>
              </a:rPr>
              <a:t>yenidoğanlar</a:t>
            </a:r>
            <a:endParaRPr lang="tr-TR" sz="2000" dirty="0" smtClean="0">
              <a:latin typeface="Arial" pitchFamily="34" charset="0"/>
              <a:cs typeface="Arial" pitchFamily="34" charset="0"/>
            </a:endParaRPr>
          </a:p>
          <a:p>
            <a:pPr lvl="1"/>
            <a:r>
              <a:rPr lang="tr-TR" sz="2000" dirty="0" smtClean="0">
                <a:latin typeface="Arial" pitchFamily="34" charset="0"/>
                <a:cs typeface="Arial" pitchFamily="34" charset="0"/>
              </a:rPr>
              <a:t>Yaşlılar</a:t>
            </a:r>
          </a:p>
          <a:p>
            <a:pPr lvl="1"/>
            <a:r>
              <a:rPr lang="tr-TR" sz="2000" dirty="0" smtClean="0">
                <a:latin typeface="Arial" pitchFamily="34" charset="0"/>
                <a:cs typeface="Arial" pitchFamily="34" charset="0"/>
              </a:rPr>
              <a:t>Üremi</a:t>
            </a:r>
          </a:p>
          <a:p>
            <a:pPr lvl="1"/>
            <a:r>
              <a:rPr lang="tr-TR" sz="2000" dirty="0" err="1" smtClean="0">
                <a:latin typeface="Arial" pitchFamily="34" charset="0"/>
                <a:cs typeface="Arial" pitchFamily="34" charset="0"/>
              </a:rPr>
              <a:t>Kortikosteroid</a:t>
            </a:r>
            <a:r>
              <a:rPr lang="tr-TR" sz="2000" dirty="0" smtClean="0">
                <a:latin typeface="Arial" pitchFamily="34" charset="0"/>
                <a:cs typeface="Arial" pitchFamily="34" charset="0"/>
              </a:rPr>
              <a:t> kullanımı</a:t>
            </a:r>
          </a:p>
          <a:p>
            <a:pPr lvl="1"/>
            <a:r>
              <a:rPr lang="tr-TR" sz="2000" dirty="0" smtClean="0">
                <a:latin typeface="Arial" pitchFamily="34" charset="0"/>
                <a:cs typeface="Arial" pitchFamily="34" charset="0"/>
              </a:rPr>
              <a:t>Sürekli ateş düşürücü kullanımı</a:t>
            </a:r>
          </a:p>
          <a:p>
            <a:endParaRPr lang="tr-T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281342286"/>
              </p:ext>
            </p:extLst>
          </p:nvPr>
        </p:nvGraphicFramePr>
        <p:xfrm>
          <a:off x="395536" y="620688"/>
          <a:ext cx="8229600" cy="78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İçerik Yer Tutucusu 3"/>
          <p:cNvGraphicFramePr>
            <a:graphicFrameLocks noGrp="1"/>
          </p:cNvGraphicFramePr>
          <p:nvPr>
            <p:ph idx="1"/>
            <p:extLst>
              <p:ext uri="{D42A27DB-BD31-4B8C-83A1-F6EECF244321}">
                <p14:modId xmlns:p14="http://schemas.microsoft.com/office/powerpoint/2010/main" val="3041119813"/>
              </p:ext>
            </p:extLst>
          </p:nvPr>
        </p:nvGraphicFramePr>
        <p:xfrm>
          <a:off x="46129" y="1492049"/>
          <a:ext cx="9020672" cy="5115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noAutofit/>
          </a:bodyPr>
          <a:lstStyle/>
          <a:p>
            <a:r>
              <a:rPr lang="tr-TR" sz="3200" dirty="0">
                <a:solidFill>
                  <a:schemeClr val="accent2">
                    <a:lumMod val="75000"/>
                  </a:schemeClr>
                </a:solidFill>
                <a:latin typeface="Arial" charset="0"/>
              </a:rPr>
              <a:t>Ateşli Çocuğun Değerlendirilmesi</a:t>
            </a:r>
            <a:endParaRPr lang="tr-TR" sz="28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27429043"/>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373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708688"/>
          </a:xfrm>
        </p:spPr>
        <p:txBody>
          <a:bodyPr>
            <a:normAutofit/>
          </a:bodyPr>
          <a:lstStyle/>
          <a:p>
            <a:r>
              <a:rPr lang="tr-TR" sz="3600" dirty="0" err="1" smtClean="0">
                <a:latin typeface="Arial" pitchFamily="34" charset="0"/>
                <a:cs typeface="Arial" pitchFamily="34" charset="0"/>
              </a:rPr>
              <a:t>Anamnez</a:t>
            </a:r>
            <a:r>
              <a:rPr lang="tr-TR" sz="3600" dirty="0" smtClean="0">
                <a:latin typeface="Arial" pitchFamily="34" charset="0"/>
                <a:cs typeface="Arial" pitchFamily="34" charset="0"/>
              </a:rPr>
              <a:t> </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395536" y="1628800"/>
            <a:ext cx="8229600" cy="4389120"/>
          </a:xfrm>
        </p:spPr>
        <p:txBody>
          <a:bodyPr>
            <a:normAutofit fontScale="77500" lnSpcReduction="20000"/>
          </a:bodyPr>
          <a:lstStyle/>
          <a:p>
            <a:pPr marL="228600" indent="-228600">
              <a:lnSpc>
                <a:spcPct val="90000"/>
              </a:lnSpc>
              <a:spcBef>
                <a:spcPts val="1000"/>
              </a:spcBef>
              <a:defRPr/>
            </a:pPr>
            <a:r>
              <a:rPr lang="tr-TR" dirty="0" smtClean="0">
                <a:latin typeface="Arial" pitchFamily="34" charset="0"/>
                <a:cs typeface="Arial" pitchFamily="34" charset="0"/>
              </a:rPr>
              <a:t>Yaş </a:t>
            </a:r>
          </a:p>
          <a:p>
            <a:pPr marL="228600" indent="-228600">
              <a:lnSpc>
                <a:spcPct val="90000"/>
              </a:lnSpc>
              <a:spcBef>
                <a:spcPts val="1000"/>
              </a:spcBef>
              <a:defRPr/>
            </a:pPr>
            <a:r>
              <a:rPr lang="tr-TR" dirty="0" smtClean="0">
                <a:latin typeface="Arial" pitchFamily="34" charset="0"/>
                <a:cs typeface="Arial" pitchFamily="34" charset="0"/>
              </a:rPr>
              <a:t>Ateşin süresi ve derecesi</a:t>
            </a:r>
          </a:p>
          <a:p>
            <a:pPr marL="228600" indent="-228600">
              <a:lnSpc>
                <a:spcPct val="90000"/>
              </a:lnSpc>
              <a:spcBef>
                <a:spcPts val="1000"/>
              </a:spcBef>
              <a:defRPr/>
            </a:pPr>
            <a:r>
              <a:rPr lang="tr-TR" dirty="0" smtClean="0">
                <a:latin typeface="Arial" pitchFamily="34" charset="0"/>
                <a:cs typeface="Arial" pitchFamily="34" charset="0"/>
              </a:rPr>
              <a:t>Ateşin tipi ve günlük pik sayısı</a:t>
            </a:r>
          </a:p>
          <a:p>
            <a:pPr marL="228600" indent="-228600">
              <a:lnSpc>
                <a:spcPct val="90000"/>
              </a:lnSpc>
              <a:spcBef>
                <a:spcPts val="1000"/>
              </a:spcBef>
              <a:defRPr/>
            </a:pPr>
            <a:r>
              <a:rPr lang="tr-TR" dirty="0" smtClean="0">
                <a:latin typeface="Arial" pitchFamily="34" charset="0"/>
                <a:cs typeface="Arial" pitchFamily="34" charset="0"/>
              </a:rPr>
              <a:t>Eşlik eden şikayetler</a:t>
            </a:r>
          </a:p>
          <a:p>
            <a:pPr marL="228600" indent="-228600">
              <a:lnSpc>
                <a:spcPct val="90000"/>
              </a:lnSpc>
              <a:spcBef>
                <a:spcPts val="1000"/>
              </a:spcBef>
              <a:defRPr/>
            </a:pPr>
            <a:r>
              <a:rPr lang="tr-TR" dirty="0" smtClean="0">
                <a:latin typeface="Arial" pitchFamily="34" charset="0"/>
                <a:cs typeface="Arial" pitchFamily="34" charset="0"/>
              </a:rPr>
              <a:t>İlaç alım öyküsü </a:t>
            </a:r>
          </a:p>
          <a:p>
            <a:pPr marL="228600" indent="-228600">
              <a:lnSpc>
                <a:spcPct val="90000"/>
              </a:lnSpc>
              <a:spcBef>
                <a:spcPts val="1000"/>
              </a:spcBef>
              <a:defRPr/>
            </a:pPr>
            <a:r>
              <a:rPr lang="tr-TR" dirty="0" smtClean="0">
                <a:latin typeface="Arial" pitchFamily="34" charset="0"/>
                <a:cs typeface="Arial" pitchFamily="34" charset="0"/>
              </a:rPr>
              <a:t>Temas öyküsü (</a:t>
            </a:r>
            <a:r>
              <a:rPr lang="tr-TR" dirty="0" err="1" smtClean="0">
                <a:latin typeface="Arial" pitchFamily="34" charset="0"/>
                <a:cs typeface="Arial" pitchFamily="34" charset="0"/>
              </a:rPr>
              <a:t>leptospira</a:t>
            </a:r>
            <a:r>
              <a:rPr lang="tr-TR" dirty="0" smtClean="0">
                <a:latin typeface="Arial" pitchFamily="34" charset="0"/>
                <a:cs typeface="Arial" pitchFamily="34" charset="0"/>
              </a:rPr>
              <a:t>, </a:t>
            </a:r>
            <a:r>
              <a:rPr lang="tr-TR" dirty="0" err="1" smtClean="0">
                <a:latin typeface="Arial" pitchFamily="34" charset="0"/>
                <a:cs typeface="Arial" pitchFamily="34" charset="0"/>
              </a:rPr>
              <a:t>tularemi</a:t>
            </a:r>
            <a:r>
              <a:rPr lang="tr-TR" dirty="0" smtClean="0">
                <a:latin typeface="Arial" pitchFamily="34" charset="0"/>
                <a:cs typeface="Arial" pitchFamily="34" charset="0"/>
              </a:rPr>
              <a:t>)</a:t>
            </a:r>
          </a:p>
          <a:p>
            <a:pPr marL="228600" indent="-228600">
              <a:lnSpc>
                <a:spcPct val="90000"/>
              </a:lnSpc>
              <a:spcBef>
                <a:spcPts val="1000"/>
              </a:spcBef>
              <a:defRPr/>
            </a:pPr>
            <a:r>
              <a:rPr lang="tr-TR" dirty="0" smtClean="0">
                <a:latin typeface="Arial" pitchFamily="34" charset="0"/>
                <a:cs typeface="Arial" pitchFamily="34" charset="0"/>
              </a:rPr>
              <a:t>Seyahat öyküsü</a:t>
            </a:r>
          </a:p>
          <a:p>
            <a:pPr marL="228600" indent="-228600">
              <a:lnSpc>
                <a:spcPct val="90000"/>
              </a:lnSpc>
              <a:spcBef>
                <a:spcPts val="1000"/>
              </a:spcBef>
              <a:defRPr/>
            </a:pPr>
            <a:r>
              <a:rPr lang="tr-TR" dirty="0" smtClean="0">
                <a:latin typeface="Arial" pitchFamily="34" charset="0"/>
                <a:cs typeface="Arial" pitchFamily="34" charset="0"/>
              </a:rPr>
              <a:t>Pastörize edilmemiş süt ürünü kullanımı</a:t>
            </a:r>
          </a:p>
          <a:p>
            <a:pPr marL="228600" indent="-228600">
              <a:lnSpc>
                <a:spcPct val="90000"/>
              </a:lnSpc>
              <a:spcBef>
                <a:spcPts val="1000"/>
              </a:spcBef>
              <a:defRPr/>
            </a:pPr>
            <a:r>
              <a:rPr lang="tr-TR" dirty="0" err="1" smtClean="0">
                <a:latin typeface="Arial" pitchFamily="34" charset="0"/>
                <a:cs typeface="Arial" pitchFamily="34" charset="0"/>
              </a:rPr>
              <a:t>Pica</a:t>
            </a:r>
            <a:r>
              <a:rPr lang="tr-TR" dirty="0" smtClean="0">
                <a:latin typeface="Arial" pitchFamily="34" charset="0"/>
                <a:cs typeface="Arial" pitchFamily="34" charset="0"/>
              </a:rPr>
              <a:t> (</a:t>
            </a:r>
            <a:r>
              <a:rPr lang="tr-TR" dirty="0" err="1" smtClean="0">
                <a:latin typeface="Arial" pitchFamily="34" charset="0"/>
                <a:cs typeface="Arial" pitchFamily="34" charset="0"/>
              </a:rPr>
              <a:t>toxoplazma</a:t>
            </a:r>
            <a:r>
              <a:rPr lang="tr-TR" dirty="0" smtClean="0">
                <a:latin typeface="Arial" pitchFamily="34" charset="0"/>
                <a:cs typeface="Arial" pitchFamily="34" charset="0"/>
              </a:rPr>
              <a:t>)</a:t>
            </a:r>
          </a:p>
          <a:p>
            <a:pPr marL="228600" indent="-228600">
              <a:lnSpc>
                <a:spcPct val="90000"/>
              </a:lnSpc>
              <a:spcBef>
                <a:spcPts val="1000"/>
              </a:spcBef>
              <a:defRPr/>
            </a:pPr>
            <a:r>
              <a:rPr lang="tr-TR" dirty="0" smtClean="0">
                <a:latin typeface="Arial" pitchFamily="34" charset="0"/>
                <a:cs typeface="Arial" pitchFamily="34" charset="0"/>
              </a:rPr>
              <a:t>Aşılama </a:t>
            </a:r>
          </a:p>
          <a:p>
            <a:pPr marL="228600" indent="-228600">
              <a:lnSpc>
                <a:spcPct val="90000"/>
              </a:lnSpc>
              <a:spcBef>
                <a:spcPts val="1000"/>
              </a:spcBef>
              <a:defRPr/>
            </a:pPr>
            <a:r>
              <a:rPr lang="tr-TR" dirty="0" smtClean="0">
                <a:latin typeface="Arial" pitchFamily="34" charset="0"/>
                <a:cs typeface="Arial" pitchFamily="34" charset="0"/>
              </a:rPr>
              <a:t>Antibiyotik/ </a:t>
            </a:r>
            <a:r>
              <a:rPr lang="tr-TR" dirty="0" err="1" smtClean="0">
                <a:latin typeface="Arial" pitchFamily="34" charset="0"/>
                <a:cs typeface="Arial" pitchFamily="34" charset="0"/>
              </a:rPr>
              <a:t>antipiretik</a:t>
            </a:r>
            <a:endParaRPr lang="tr-TR" dirty="0" smtClean="0">
              <a:latin typeface="Arial" pitchFamily="34" charset="0"/>
              <a:cs typeface="Arial" pitchFamily="34" charset="0"/>
            </a:endParaRPr>
          </a:p>
          <a:p>
            <a:pPr marL="228600" indent="-228600">
              <a:lnSpc>
                <a:spcPct val="90000"/>
              </a:lnSpc>
              <a:spcBef>
                <a:spcPts val="1000"/>
              </a:spcBef>
              <a:defRPr/>
            </a:pPr>
            <a:r>
              <a:rPr lang="tr-TR" dirty="0" smtClean="0">
                <a:latin typeface="Arial" pitchFamily="34" charset="0"/>
                <a:cs typeface="Arial" pitchFamily="34" charset="0"/>
              </a:rPr>
              <a:t>Kemoterapi/ </a:t>
            </a:r>
            <a:r>
              <a:rPr lang="tr-TR" dirty="0" err="1" smtClean="0">
                <a:latin typeface="Arial" pitchFamily="34" charset="0"/>
                <a:cs typeface="Arial" pitchFamily="34" charset="0"/>
              </a:rPr>
              <a:t>steroid</a:t>
            </a:r>
            <a:r>
              <a:rPr lang="tr-TR" dirty="0" smtClean="0">
                <a:latin typeface="Arial" pitchFamily="34" charset="0"/>
                <a:cs typeface="Arial" pitchFamily="34" charset="0"/>
              </a:rPr>
              <a:t> </a:t>
            </a:r>
          </a:p>
          <a:p>
            <a:pPr marL="228600" indent="-228600">
              <a:lnSpc>
                <a:spcPct val="90000"/>
              </a:lnSpc>
              <a:spcBef>
                <a:spcPts val="1000"/>
              </a:spcBef>
              <a:defRPr/>
            </a:pPr>
            <a:r>
              <a:rPr lang="tr-TR" dirty="0" smtClean="0">
                <a:latin typeface="Arial" pitchFamily="34" charset="0"/>
                <a:cs typeface="Arial" pitchFamily="34" charset="0"/>
              </a:rPr>
              <a:t>Kalıtsal geçmiş (FMF)</a:t>
            </a:r>
          </a:p>
          <a:p>
            <a:pPr marL="228600" indent="-228600">
              <a:lnSpc>
                <a:spcPct val="90000"/>
              </a:lnSpc>
              <a:spcBef>
                <a:spcPts val="1000"/>
              </a:spcBef>
              <a:defRPr/>
            </a:pPr>
            <a:endParaRPr lang="tr-TR" dirty="0" smtClean="0">
              <a:latin typeface="Arial" pitchFamily="34" charset="0"/>
              <a:cs typeface="Arial" pitchFamily="34" charset="0"/>
            </a:endParaRPr>
          </a:p>
          <a:p>
            <a:pPr marL="228600" indent="-228600">
              <a:lnSpc>
                <a:spcPct val="90000"/>
              </a:lnSpc>
              <a:spcBef>
                <a:spcPts val="1000"/>
              </a:spcBef>
              <a:buNone/>
              <a:defRPr/>
            </a:pPr>
            <a:endParaRPr lang="tr-TR" dirty="0" smtClean="0">
              <a:latin typeface="Arial" pitchFamily="34" charset="0"/>
              <a:cs typeface="Arial" pitchFamily="34" charset="0"/>
            </a:endParaRPr>
          </a:p>
          <a:p>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a:bodyPr>
          <a:lstStyle/>
          <a:p>
            <a:r>
              <a:rPr lang="tr-TR" sz="3600" dirty="0" smtClean="0">
                <a:latin typeface="Arial" pitchFamily="34" charset="0"/>
                <a:cs typeface="Arial" pitchFamily="34" charset="0"/>
              </a:rPr>
              <a:t>Öğrenim Hedefleri</a:t>
            </a:r>
            <a:endParaRPr lang="tr-TR" sz="3600" dirty="0">
              <a:latin typeface="Arial" pitchFamily="34" charset="0"/>
              <a:cs typeface="Arial" pitchFamily="34"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175953046"/>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228600" indent="-228600">
              <a:lnSpc>
                <a:spcPct val="90000"/>
              </a:lnSpc>
              <a:spcBef>
                <a:spcPts val="1000"/>
              </a:spcBef>
              <a:buNone/>
              <a:defRPr/>
            </a:pPr>
            <a:r>
              <a:rPr lang="tr-TR" sz="2400" dirty="0" smtClean="0">
                <a:solidFill>
                  <a:schemeClr val="accent2"/>
                </a:solidFill>
                <a:latin typeface="Arial" pitchFamily="34" charset="0"/>
                <a:cs typeface="Arial" pitchFamily="34" charset="0"/>
              </a:rPr>
              <a:t>Risk faktörleri sorgulanmalı</a:t>
            </a:r>
          </a:p>
          <a:p>
            <a:pPr marL="228600" indent="-228600">
              <a:lnSpc>
                <a:spcPct val="90000"/>
              </a:lnSpc>
              <a:spcBef>
                <a:spcPts val="1000"/>
              </a:spcBef>
              <a:buNone/>
              <a:defRPr/>
            </a:pPr>
            <a:endParaRPr lang="tr-TR" sz="2400" dirty="0" smtClean="0">
              <a:solidFill>
                <a:schemeClr val="accent2"/>
              </a:solidFill>
              <a:latin typeface="Arial" pitchFamily="34" charset="0"/>
              <a:cs typeface="Arial" pitchFamily="34" charset="0"/>
            </a:endParaRPr>
          </a:p>
          <a:p>
            <a:pPr marL="685800" lvl="1" indent="-228600">
              <a:lnSpc>
                <a:spcPct val="90000"/>
              </a:lnSpc>
              <a:spcBef>
                <a:spcPts val="500"/>
              </a:spcBef>
              <a:buFont typeface="Arial" panose="020B0604020202020204" pitchFamily="34" charset="0"/>
              <a:buChar char="•"/>
              <a:defRPr/>
            </a:pPr>
            <a:r>
              <a:rPr lang="tr-TR" sz="2200" dirty="0" smtClean="0">
                <a:latin typeface="Arial" pitchFamily="34" charset="0"/>
                <a:cs typeface="Arial" pitchFamily="34" charset="0"/>
              </a:rPr>
              <a:t>Kronik akciğer, karaciğer, böbrek hastalığı</a:t>
            </a:r>
          </a:p>
          <a:p>
            <a:pPr marL="685800" lvl="1" indent="-228600">
              <a:lnSpc>
                <a:spcPct val="90000"/>
              </a:lnSpc>
              <a:spcBef>
                <a:spcPts val="500"/>
              </a:spcBef>
              <a:buFont typeface="Arial" panose="020B0604020202020204" pitchFamily="34" charset="0"/>
              <a:buChar char="•"/>
              <a:defRPr/>
            </a:pPr>
            <a:r>
              <a:rPr lang="tr-TR" sz="2200" dirty="0" err="1" smtClean="0">
                <a:latin typeface="Arial" pitchFamily="34" charset="0"/>
                <a:cs typeface="Arial" pitchFamily="34" charset="0"/>
              </a:rPr>
              <a:t>Konjenital</a:t>
            </a:r>
            <a:r>
              <a:rPr lang="tr-TR" sz="2200" dirty="0" smtClean="0">
                <a:latin typeface="Arial" pitchFamily="34" charset="0"/>
                <a:cs typeface="Arial" pitchFamily="34" charset="0"/>
              </a:rPr>
              <a:t> kalp hastalığı</a:t>
            </a:r>
          </a:p>
          <a:p>
            <a:pPr marL="685800" lvl="1" indent="-228600">
              <a:lnSpc>
                <a:spcPct val="90000"/>
              </a:lnSpc>
              <a:spcBef>
                <a:spcPts val="500"/>
              </a:spcBef>
              <a:buFont typeface="Arial" panose="020B0604020202020204" pitchFamily="34" charset="0"/>
              <a:buChar char="•"/>
              <a:defRPr/>
            </a:pPr>
            <a:r>
              <a:rPr lang="tr-TR" sz="2200" dirty="0" err="1" smtClean="0">
                <a:latin typeface="Arial" pitchFamily="34" charset="0"/>
                <a:cs typeface="Arial" pitchFamily="34" charset="0"/>
              </a:rPr>
              <a:t>İmmun</a:t>
            </a:r>
            <a:r>
              <a:rPr lang="tr-TR" sz="2200" dirty="0" smtClean="0">
                <a:latin typeface="Arial" pitchFamily="34" charset="0"/>
                <a:cs typeface="Arial" pitchFamily="34" charset="0"/>
              </a:rPr>
              <a:t> yetmezlik</a:t>
            </a:r>
          </a:p>
          <a:p>
            <a:pPr marL="685800" lvl="1" indent="-228600">
              <a:lnSpc>
                <a:spcPct val="90000"/>
              </a:lnSpc>
              <a:spcBef>
                <a:spcPts val="500"/>
              </a:spcBef>
              <a:buFont typeface="Arial" panose="020B0604020202020204" pitchFamily="34" charset="0"/>
              <a:buChar char="•"/>
              <a:defRPr/>
            </a:pPr>
            <a:r>
              <a:rPr lang="tr-TR" sz="2200" dirty="0" err="1" smtClean="0">
                <a:latin typeface="Arial" pitchFamily="34" charset="0"/>
                <a:cs typeface="Arial" pitchFamily="34" charset="0"/>
              </a:rPr>
              <a:t>Konvülsiyon</a:t>
            </a:r>
            <a:r>
              <a:rPr lang="tr-TR" sz="2200" dirty="0" smtClean="0">
                <a:latin typeface="Arial" pitchFamily="34" charset="0"/>
                <a:cs typeface="Arial" pitchFamily="34" charset="0"/>
              </a:rPr>
              <a:t> öyküsü</a:t>
            </a:r>
          </a:p>
          <a:p>
            <a:pPr marL="685800" lvl="1" indent="-228600">
              <a:lnSpc>
                <a:spcPct val="90000"/>
              </a:lnSpc>
              <a:spcBef>
                <a:spcPts val="500"/>
              </a:spcBef>
              <a:buFont typeface="Arial" panose="020B0604020202020204" pitchFamily="34" charset="0"/>
              <a:buChar char="•"/>
              <a:defRPr/>
            </a:pPr>
            <a:r>
              <a:rPr lang="tr-TR" sz="2200" dirty="0" smtClean="0">
                <a:latin typeface="Arial" pitchFamily="34" charset="0"/>
                <a:cs typeface="Arial" pitchFamily="34" charset="0"/>
              </a:rPr>
              <a:t>Doğumsal metabolizma hastalıkları</a:t>
            </a:r>
          </a:p>
          <a:p>
            <a:pPr marL="685800" lvl="1" indent="-228600">
              <a:lnSpc>
                <a:spcPct val="90000"/>
              </a:lnSpc>
              <a:spcBef>
                <a:spcPts val="500"/>
              </a:spcBef>
              <a:buFont typeface="Arial" panose="020B0604020202020204" pitchFamily="34" charset="0"/>
              <a:buChar char="•"/>
              <a:defRPr/>
            </a:pPr>
            <a:r>
              <a:rPr lang="tr-TR" sz="2200" dirty="0" smtClean="0">
                <a:latin typeface="Arial" pitchFamily="34" charset="0"/>
                <a:cs typeface="Arial" pitchFamily="34" charset="0"/>
              </a:rPr>
              <a:t>Adrenal yetmezlik</a:t>
            </a:r>
          </a:p>
          <a:p>
            <a:endParaRPr lang="tr-T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6048672" cy="936104"/>
          </a:xfrm>
        </p:spPr>
        <p:txBody>
          <a:bodyPr>
            <a:normAutofit/>
          </a:bodyPr>
          <a:lstStyle/>
          <a:p>
            <a:r>
              <a:rPr lang="tr-TR" sz="3600" dirty="0">
                <a:latin typeface="Arial" pitchFamily="34" charset="0"/>
                <a:cs typeface="Arial" pitchFamily="34" charset="0"/>
              </a:rPr>
              <a:t>Fizik Muayene</a:t>
            </a:r>
            <a:endParaRPr lang="tr-TR" sz="3600" dirty="0"/>
          </a:p>
        </p:txBody>
      </p:sp>
      <p:sp>
        <p:nvSpPr>
          <p:cNvPr id="3" name="İçerik Yer Tutucusu 2"/>
          <p:cNvSpPr>
            <a:spLocks noGrp="1"/>
          </p:cNvSpPr>
          <p:nvPr>
            <p:ph sz="half" idx="1"/>
          </p:nvPr>
        </p:nvSpPr>
        <p:spPr>
          <a:xfrm>
            <a:off x="457200" y="2580651"/>
            <a:ext cx="3322712" cy="3080597"/>
          </a:xfrm>
        </p:spPr>
        <p:txBody>
          <a:bodyPr>
            <a:normAutofit fontScale="92500"/>
          </a:bodyPr>
          <a:lstStyle/>
          <a:p>
            <a:pPr marL="228600" indent="-228600">
              <a:lnSpc>
                <a:spcPct val="90000"/>
              </a:lnSpc>
              <a:spcBef>
                <a:spcPts val="1000"/>
              </a:spcBef>
              <a:defRPr/>
            </a:pPr>
            <a:r>
              <a:rPr lang="tr-TR" sz="2000" dirty="0">
                <a:latin typeface="Arial" pitchFamily="34" charset="0"/>
                <a:cs typeface="Arial" pitchFamily="34" charset="0"/>
              </a:rPr>
              <a:t>Genel durum </a:t>
            </a:r>
          </a:p>
          <a:p>
            <a:pPr marL="228600" indent="-228600">
              <a:lnSpc>
                <a:spcPct val="90000"/>
              </a:lnSpc>
              <a:spcBef>
                <a:spcPts val="1000"/>
              </a:spcBef>
              <a:defRPr/>
            </a:pPr>
            <a:r>
              <a:rPr lang="tr-TR" sz="2000" dirty="0">
                <a:latin typeface="Arial" pitchFamily="34" charset="0"/>
                <a:cs typeface="Arial" pitchFamily="34" charset="0"/>
              </a:rPr>
              <a:t>Ateş ölçümü</a:t>
            </a:r>
          </a:p>
          <a:p>
            <a:pPr marL="228600" indent="-228600">
              <a:lnSpc>
                <a:spcPct val="90000"/>
              </a:lnSpc>
              <a:spcBef>
                <a:spcPts val="1000"/>
              </a:spcBef>
              <a:defRPr/>
            </a:pPr>
            <a:r>
              <a:rPr lang="tr-TR" sz="2000" dirty="0" err="1">
                <a:latin typeface="Arial" pitchFamily="34" charset="0"/>
                <a:cs typeface="Arial" pitchFamily="34" charset="0"/>
              </a:rPr>
              <a:t>Vital</a:t>
            </a:r>
            <a:r>
              <a:rPr lang="tr-TR" sz="2000" dirty="0">
                <a:latin typeface="Arial" pitchFamily="34" charset="0"/>
                <a:cs typeface="Arial" pitchFamily="34" charset="0"/>
              </a:rPr>
              <a:t> bulgular</a:t>
            </a:r>
          </a:p>
          <a:p>
            <a:pPr marL="228600" indent="-228600">
              <a:lnSpc>
                <a:spcPct val="90000"/>
              </a:lnSpc>
              <a:spcBef>
                <a:spcPts val="1000"/>
              </a:spcBef>
              <a:defRPr/>
            </a:pPr>
            <a:r>
              <a:rPr lang="tr-TR" sz="2000" dirty="0" err="1">
                <a:latin typeface="Arial" pitchFamily="34" charset="0"/>
                <a:cs typeface="Arial" pitchFamily="34" charset="0"/>
              </a:rPr>
              <a:t>Toksik</a:t>
            </a:r>
            <a:r>
              <a:rPr lang="tr-TR" sz="2000" dirty="0">
                <a:latin typeface="Arial" pitchFamily="34" charset="0"/>
                <a:cs typeface="Arial" pitchFamily="34" charset="0"/>
              </a:rPr>
              <a:t>-hasta görünüm?</a:t>
            </a:r>
          </a:p>
          <a:p>
            <a:pPr marL="228600" indent="-228600">
              <a:lnSpc>
                <a:spcPct val="90000"/>
              </a:lnSpc>
              <a:spcBef>
                <a:spcPts val="1000"/>
              </a:spcBef>
              <a:defRPr/>
            </a:pPr>
            <a:r>
              <a:rPr lang="tr-TR" sz="2000" dirty="0">
                <a:latin typeface="Arial" pitchFamily="34" charset="0"/>
                <a:cs typeface="Arial" pitchFamily="34" charset="0"/>
              </a:rPr>
              <a:t>Enfeksiyon odağı?</a:t>
            </a:r>
          </a:p>
          <a:p>
            <a:pPr marL="228600" indent="-228600">
              <a:lnSpc>
                <a:spcPct val="90000"/>
              </a:lnSpc>
              <a:spcBef>
                <a:spcPts val="1000"/>
              </a:spcBef>
              <a:defRPr/>
            </a:pPr>
            <a:r>
              <a:rPr lang="tr-TR" sz="2000" dirty="0">
                <a:latin typeface="Arial" pitchFamily="34" charset="0"/>
                <a:cs typeface="Arial" pitchFamily="34" charset="0"/>
              </a:rPr>
              <a:t>Bilinç durumu </a:t>
            </a:r>
            <a:r>
              <a:rPr lang="tr-TR" sz="1700" dirty="0">
                <a:latin typeface="Arial" pitchFamily="34" charset="0"/>
                <a:cs typeface="Arial" pitchFamily="34" charset="0"/>
              </a:rPr>
              <a:t>(</a:t>
            </a:r>
            <a:r>
              <a:rPr lang="tr-TR" sz="1700" dirty="0" err="1">
                <a:latin typeface="Arial" pitchFamily="34" charset="0"/>
                <a:cs typeface="Arial" pitchFamily="34" charset="0"/>
              </a:rPr>
              <a:t>letarji,uykuya</a:t>
            </a:r>
            <a:r>
              <a:rPr lang="tr-TR" sz="1700" dirty="0">
                <a:latin typeface="Arial" pitchFamily="34" charset="0"/>
                <a:cs typeface="Arial" pitchFamily="34" charset="0"/>
              </a:rPr>
              <a:t> eğilim, huzursuzluk, </a:t>
            </a:r>
            <a:r>
              <a:rPr lang="tr-TR" sz="1700" dirty="0" err="1">
                <a:latin typeface="Arial" pitchFamily="34" charset="0"/>
                <a:cs typeface="Arial" pitchFamily="34" charset="0"/>
              </a:rPr>
              <a:t>irritabilite</a:t>
            </a:r>
            <a:r>
              <a:rPr lang="tr-TR" sz="1700" dirty="0">
                <a:latin typeface="Arial" pitchFamily="34" charset="0"/>
                <a:cs typeface="Arial" pitchFamily="34" charset="0"/>
              </a:rPr>
              <a:t>, bilinç değişikliği, koma)</a:t>
            </a:r>
          </a:p>
          <a:p>
            <a:r>
              <a:rPr lang="tr-TR" sz="2000" dirty="0" err="1">
                <a:latin typeface="Arial" pitchFamily="34" charset="0"/>
                <a:cs typeface="Arial" pitchFamily="34" charset="0"/>
              </a:rPr>
              <a:t>Hipotoni</a:t>
            </a:r>
            <a:r>
              <a:rPr lang="tr-TR" sz="2000" dirty="0">
                <a:latin typeface="Arial" pitchFamily="34" charset="0"/>
                <a:cs typeface="Arial" pitchFamily="34" charset="0"/>
              </a:rPr>
              <a:t>, </a:t>
            </a:r>
            <a:r>
              <a:rPr lang="tr-TR" sz="2000" dirty="0" err="1">
                <a:latin typeface="Arial" pitchFamily="34" charset="0"/>
                <a:cs typeface="Arial" pitchFamily="34" charset="0"/>
              </a:rPr>
              <a:t>hipertoni</a:t>
            </a:r>
            <a:endParaRPr lang="tr-TR" sz="2000" dirty="0">
              <a:latin typeface="Arial" pitchFamily="34" charset="0"/>
              <a:cs typeface="Arial" pitchFamily="34" charset="0"/>
            </a:endParaRPr>
          </a:p>
          <a:p>
            <a:endParaRPr lang="tr-TR" dirty="0"/>
          </a:p>
        </p:txBody>
      </p:sp>
      <p:sp>
        <p:nvSpPr>
          <p:cNvPr id="4" name="İçerik Yer Tutucusu 3"/>
          <p:cNvSpPr>
            <a:spLocks noGrp="1"/>
          </p:cNvSpPr>
          <p:nvPr>
            <p:ph sz="half" idx="2"/>
          </p:nvPr>
        </p:nvSpPr>
        <p:spPr>
          <a:xfrm>
            <a:off x="5220072" y="2555776"/>
            <a:ext cx="3322332" cy="4011920"/>
          </a:xfrm>
        </p:spPr>
        <p:txBody>
          <a:bodyPr>
            <a:normAutofit fontScale="92500"/>
          </a:bodyPr>
          <a:lstStyle/>
          <a:p>
            <a:pPr marL="228600" indent="-228600">
              <a:lnSpc>
                <a:spcPct val="90000"/>
              </a:lnSpc>
              <a:spcBef>
                <a:spcPts val="1000"/>
              </a:spcBef>
              <a:defRPr/>
            </a:pPr>
            <a:r>
              <a:rPr lang="tr-TR" sz="2000" dirty="0" smtClean="0">
                <a:latin typeface="Arial" pitchFamily="34" charset="0"/>
                <a:cs typeface="Arial" pitchFamily="34" charset="0"/>
              </a:rPr>
              <a:t>Ayrıntılı sistemik muayene               </a:t>
            </a:r>
            <a:endParaRPr lang="tr-TR" sz="2000" dirty="0">
              <a:latin typeface="Arial" pitchFamily="34" charset="0"/>
              <a:cs typeface="Arial" pitchFamily="34" charset="0"/>
            </a:endParaRPr>
          </a:p>
          <a:p>
            <a:pPr marL="925830" lvl="2" indent="-285750">
              <a:lnSpc>
                <a:spcPct val="90000"/>
              </a:lnSpc>
              <a:spcBef>
                <a:spcPts val="1000"/>
              </a:spcBef>
              <a:defRPr/>
            </a:pPr>
            <a:r>
              <a:rPr lang="tr-TR" sz="1800" dirty="0">
                <a:latin typeface="Arial" pitchFamily="34" charset="0"/>
                <a:cs typeface="Arial" pitchFamily="34" charset="0"/>
              </a:rPr>
              <a:t>  </a:t>
            </a:r>
            <a:r>
              <a:rPr lang="tr-TR" sz="1600" dirty="0">
                <a:latin typeface="Arial" pitchFamily="34" charset="0"/>
                <a:cs typeface="Arial" pitchFamily="34" charset="0"/>
              </a:rPr>
              <a:t>Solunum sistemi         </a:t>
            </a:r>
          </a:p>
          <a:p>
            <a:pPr marL="925830" lvl="2" indent="-285750">
              <a:lnSpc>
                <a:spcPct val="90000"/>
              </a:lnSpc>
              <a:spcBef>
                <a:spcPts val="1000"/>
              </a:spcBef>
              <a:defRPr/>
            </a:pPr>
            <a:r>
              <a:rPr lang="tr-TR" sz="1600" dirty="0">
                <a:latin typeface="Arial" pitchFamily="34" charset="0"/>
                <a:cs typeface="Arial" pitchFamily="34" charset="0"/>
              </a:rPr>
              <a:t>  Döküntü                          </a:t>
            </a:r>
          </a:p>
          <a:p>
            <a:pPr marL="925830" lvl="2" indent="-285750">
              <a:lnSpc>
                <a:spcPct val="90000"/>
              </a:lnSpc>
              <a:spcBef>
                <a:spcPts val="1000"/>
              </a:spcBef>
              <a:defRPr/>
            </a:pPr>
            <a:r>
              <a:rPr lang="tr-TR" sz="1600" dirty="0">
                <a:latin typeface="Arial" pitchFamily="34" charset="0"/>
                <a:cs typeface="Arial" pitchFamily="34" charset="0"/>
              </a:rPr>
              <a:t>  LAP </a:t>
            </a:r>
          </a:p>
          <a:p>
            <a:pPr marL="925830" lvl="2" indent="-285750">
              <a:lnSpc>
                <a:spcPct val="90000"/>
              </a:lnSpc>
              <a:spcBef>
                <a:spcPts val="1000"/>
              </a:spcBef>
              <a:defRPr/>
            </a:pPr>
            <a:r>
              <a:rPr lang="tr-TR" sz="1600" dirty="0">
                <a:latin typeface="Arial" pitchFamily="34" charset="0"/>
                <a:cs typeface="Arial" pitchFamily="34" charset="0"/>
              </a:rPr>
              <a:t>  Kulak muayenesi        </a:t>
            </a:r>
          </a:p>
          <a:p>
            <a:pPr marL="925830" lvl="2" indent="-285750">
              <a:lnSpc>
                <a:spcPct val="90000"/>
              </a:lnSpc>
              <a:spcBef>
                <a:spcPts val="1000"/>
              </a:spcBef>
              <a:defRPr/>
            </a:pPr>
            <a:r>
              <a:rPr lang="tr-TR" sz="1600" dirty="0">
                <a:latin typeface="Arial" pitchFamily="34" charset="0"/>
                <a:cs typeface="Arial" pitchFamily="34" charset="0"/>
              </a:rPr>
              <a:t>  Batın muayenesi                </a:t>
            </a:r>
          </a:p>
          <a:p>
            <a:pPr marL="925830" lvl="2" indent="-285750">
              <a:lnSpc>
                <a:spcPct val="90000"/>
              </a:lnSpc>
              <a:spcBef>
                <a:spcPts val="1000"/>
              </a:spcBef>
              <a:defRPr/>
            </a:pPr>
            <a:r>
              <a:rPr lang="tr-TR" sz="1600" dirty="0">
                <a:latin typeface="Arial" pitchFamily="34" charset="0"/>
                <a:cs typeface="Arial" pitchFamily="34" charset="0"/>
              </a:rPr>
              <a:t>  Kas-İskelet sistemi</a:t>
            </a:r>
          </a:p>
          <a:p>
            <a:pPr marL="925830" lvl="2" indent="-285750">
              <a:lnSpc>
                <a:spcPct val="90000"/>
              </a:lnSpc>
              <a:spcBef>
                <a:spcPts val="1000"/>
              </a:spcBef>
              <a:defRPr/>
            </a:pPr>
            <a:r>
              <a:rPr lang="tr-TR" sz="1600" dirty="0">
                <a:latin typeface="Arial" pitchFamily="34" charset="0"/>
                <a:cs typeface="Arial" pitchFamily="34" charset="0"/>
              </a:rPr>
              <a:t>  </a:t>
            </a:r>
            <a:r>
              <a:rPr lang="tr-TR" sz="1600" dirty="0" err="1">
                <a:latin typeface="Arial" pitchFamily="34" charset="0"/>
                <a:cs typeface="Arial" pitchFamily="34" charset="0"/>
              </a:rPr>
              <a:t>Menengial</a:t>
            </a:r>
            <a:r>
              <a:rPr lang="tr-TR" sz="1600" dirty="0">
                <a:latin typeface="Arial" pitchFamily="34" charset="0"/>
                <a:cs typeface="Arial" pitchFamily="34" charset="0"/>
              </a:rPr>
              <a:t> belirtiler      </a:t>
            </a:r>
          </a:p>
          <a:p>
            <a:pPr marL="925830" lvl="2" indent="-285750">
              <a:lnSpc>
                <a:spcPct val="90000"/>
              </a:lnSpc>
              <a:spcBef>
                <a:spcPts val="1000"/>
              </a:spcBef>
              <a:defRPr/>
            </a:pPr>
            <a:r>
              <a:rPr lang="tr-TR" sz="1600" dirty="0">
                <a:latin typeface="Arial" pitchFamily="34" charset="0"/>
                <a:cs typeface="Arial" pitchFamily="34" charset="0"/>
              </a:rPr>
              <a:t>  </a:t>
            </a:r>
            <a:r>
              <a:rPr lang="tr-TR" sz="1600" dirty="0" err="1">
                <a:latin typeface="Arial" pitchFamily="34" charset="0"/>
                <a:cs typeface="Arial" pitchFamily="34" charset="0"/>
              </a:rPr>
              <a:t>Kardiyovasküler</a:t>
            </a:r>
            <a:r>
              <a:rPr lang="tr-TR" sz="1600" dirty="0">
                <a:latin typeface="Arial" pitchFamily="34" charset="0"/>
                <a:cs typeface="Arial" pitchFamily="34" charset="0"/>
              </a:rPr>
              <a:t> sistem      </a:t>
            </a:r>
          </a:p>
          <a:p>
            <a:pPr marL="925830" lvl="2" indent="-285750">
              <a:lnSpc>
                <a:spcPct val="90000"/>
              </a:lnSpc>
              <a:spcBef>
                <a:spcPts val="1000"/>
              </a:spcBef>
              <a:defRPr/>
            </a:pPr>
            <a:r>
              <a:rPr lang="tr-TR" sz="1600" dirty="0">
                <a:latin typeface="Arial" pitchFamily="34" charset="0"/>
                <a:cs typeface="Arial" pitchFamily="34" charset="0"/>
              </a:rPr>
              <a:t>  </a:t>
            </a:r>
            <a:r>
              <a:rPr lang="tr-TR" sz="1600" dirty="0" err="1">
                <a:latin typeface="Arial" pitchFamily="34" charset="0"/>
                <a:cs typeface="Arial" pitchFamily="34" charset="0"/>
              </a:rPr>
              <a:t>Ürogenital</a:t>
            </a:r>
            <a:r>
              <a:rPr lang="tr-TR" sz="1600" dirty="0">
                <a:latin typeface="Arial" pitchFamily="34" charset="0"/>
                <a:cs typeface="Arial" pitchFamily="34" charset="0"/>
              </a:rPr>
              <a:t> sistem </a:t>
            </a:r>
          </a:p>
          <a:p>
            <a:endParaRPr lang="tr-TR" dirty="0"/>
          </a:p>
        </p:txBody>
      </p:sp>
      <p:pic>
        <p:nvPicPr>
          <p:cNvPr id="5" name="Resim 4"/>
          <p:cNvPicPr>
            <a:picLocks noChangeAspect="1"/>
          </p:cNvPicPr>
          <p:nvPr/>
        </p:nvPicPr>
        <p:blipFill>
          <a:blip r:embed="rId2"/>
          <a:stretch>
            <a:fillRect/>
          </a:stretch>
        </p:blipFill>
        <p:spPr>
          <a:xfrm>
            <a:off x="6823484" y="771896"/>
            <a:ext cx="2310061" cy="1783880"/>
          </a:xfrm>
          <a:prstGeom prst="rect">
            <a:avLst/>
          </a:prstGeom>
        </p:spPr>
      </p:pic>
    </p:spTree>
    <p:extLst>
      <p:ext uri="{BB962C8B-B14F-4D97-AF65-F5344CB8AC3E}">
        <p14:creationId xmlns:p14="http://schemas.microsoft.com/office/powerpoint/2010/main" val="2434917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a:bodyPr>
          <a:lstStyle/>
          <a:p>
            <a:r>
              <a:rPr lang="tr-TR" sz="3600" dirty="0" err="1" smtClean="0">
                <a:latin typeface="Arial" pitchFamily="34" charset="0"/>
                <a:cs typeface="Arial" pitchFamily="34" charset="0"/>
              </a:rPr>
              <a:t>Toksik</a:t>
            </a:r>
            <a:r>
              <a:rPr lang="tr-TR" sz="3600" dirty="0" smtClean="0">
                <a:latin typeface="Arial" pitchFamily="34" charset="0"/>
                <a:cs typeface="Arial" pitchFamily="34" charset="0"/>
              </a:rPr>
              <a:t> Görünüm </a:t>
            </a:r>
          </a:p>
        </p:txBody>
      </p:sp>
      <p:sp>
        <p:nvSpPr>
          <p:cNvPr id="3" name="2 İçerik Yer Tutucusu"/>
          <p:cNvSpPr>
            <a:spLocks noGrp="1"/>
          </p:cNvSpPr>
          <p:nvPr>
            <p:ph idx="1"/>
          </p:nvPr>
        </p:nvSpPr>
        <p:spPr>
          <a:xfrm>
            <a:off x="467544" y="1772816"/>
            <a:ext cx="8229600" cy="4389120"/>
          </a:xfrm>
        </p:spPr>
        <p:txBody>
          <a:bodyPr>
            <a:normAutofit/>
          </a:bodyPr>
          <a:lstStyle/>
          <a:p>
            <a:pPr lvl="1"/>
            <a:r>
              <a:rPr lang="tr-TR" dirty="0" smtClean="0">
                <a:latin typeface="Arial" pitchFamily="34" charset="0"/>
                <a:cs typeface="Arial" pitchFamily="34" charset="0"/>
              </a:rPr>
              <a:t>Cilt rengi soluk veya mor </a:t>
            </a:r>
          </a:p>
          <a:p>
            <a:pPr lvl="1"/>
            <a:r>
              <a:rPr lang="tr-TR" dirty="0" smtClean="0">
                <a:latin typeface="Arial" pitchFamily="34" charset="0"/>
                <a:cs typeface="Arial" pitchFamily="34" charset="0"/>
              </a:rPr>
              <a:t>Huzursuzluk </a:t>
            </a:r>
          </a:p>
          <a:p>
            <a:pPr lvl="1"/>
            <a:r>
              <a:rPr lang="tr-TR" dirty="0" smtClean="0">
                <a:latin typeface="Arial" pitchFamily="34" charset="0"/>
                <a:cs typeface="Arial" pitchFamily="34" charset="0"/>
              </a:rPr>
              <a:t>Aşırı ağlama veya ağlamama </a:t>
            </a:r>
          </a:p>
          <a:p>
            <a:pPr lvl="1"/>
            <a:r>
              <a:rPr lang="tr-TR" dirty="0" smtClean="0">
                <a:latin typeface="Arial" pitchFamily="34" charset="0"/>
                <a:cs typeface="Arial" pitchFamily="34" charset="0"/>
              </a:rPr>
              <a:t>Emmeme</a:t>
            </a:r>
          </a:p>
          <a:p>
            <a:pPr lvl="1"/>
            <a:r>
              <a:rPr lang="tr-TR" dirty="0" smtClean="0">
                <a:latin typeface="Arial" pitchFamily="34" charset="0"/>
                <a:cs typeface="Arial" pitchFamily="34" charset="0"/>
              </a:rPr>
              <a:t>Aşırı halsizlik </a:t>
            </a:r>
          </a:p>
          <a:p>
            <a:pPr lvl="1"/>
            <a:r>
              <a:rPr lang="tr-TR" dirty="0" smtClean="0">
                <a:latin typeface="Arial" pitchFamily="34" charset="0"/>
                <a:cs typeface="Arial" pitchFamily="34" charset="0"/>
              </a:rPr>
              <a:t>Uykuya eğilim veya baygınlık </a:t>
            </a:r>
          </a:p>
          <a:p>
            <a:pPr lvl="1"/>
            <a:r>
              <a:rPr lang="tr-TR" dirty="0" smtClean="0">
                <a:latin typeface="Arial" pitchFamily="34" charset="0"/>
                <a:cs typeface="Arial" pitchFamily="34" charset="0"/>
              </a:rPr>
              <a:t>Hızlı veya çok yavaş soluma</a:t>
            </a:r>
          </a:p>
          <a:p>
            <a:pPr lvl="1"/>
            <a:r>
              <a:rPr lang="tr-TR" dirty="0" err="1" smtClean="0">
                <a:latin typeface="Arial" pitchFamily="34" charset="0"/>
                <a:cs typeface="Arial" pitchFamily="34" charset="0"/>
              </a:rPr>
              <a:t>Peteşiyal</a:t>
            </a:r>
            <a:r>
              <a:rPr lang="tr-TR" dirty="0" smtClean="0">
                <a:latin typeface="Arial" pitchFamily="34" charset="0"/>
                <a:cs typeface="Arial" pitchFamily="34" charset="0"/>
              </a:rPr>
              <a:t> döküntü varlığı</a:t>
            </a:r>
          </a:p>
          <a:p>
            <a:pPr>
              <a:buNone/>
            </a:pPr>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pic>
        <p:nvPicPr>
          <p:cNvPr id="5" name="Resim 4"/>
          <p:cNvPicPr>
            <a:picLocks noChangeAspect="1"/>
          </p:cNvPicPr>
          <p:nvPr/>
        </p:nvPicPr>
        <p:blipFill>
          <a:blip r:embed="rId2"/>
          <a:stretch>
            <a:fillRect/>
          </a:stretch>
        </p:blipFill>
        <p:spPr>
          <a:xfrm>
            <a:off x="6599007" y="816717"/>
            <a:ext cx="1966752" cy="2900315"/>
          </a:xfrm>
          <a:prstGeom prst="rect">
            <a:avLst/>
          </a:prstGeom>
        </p:spPr>
      </p:pic>
      <p:pic>
        <p:nvPicPr>
          <p:cNvPr id="6" name="İçerik Yer Tutucusu 3"/>
          <p:cNvPicPr>
            <a:picLocks noChangeAspect="1"/>
          </p:cNvPicPr>
          <p:nvPr/>
        </p:nvPicPr>
        <p:blipFill>
          <a:blip r:embed="rId3"/>
          <a:stretch>
            <a:fillRect/>
          </a:stretch>
        </p:blipFill>
        <p:spPr>
          <a:xfrm>
            <a:off x="6599007" y="4023395"/>
            <a:ext cx="1966752" cy="271797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a:bodyPr>
          <a:lstStyle/>
          <a:p>
            <a:r>
              <a:rPr lang="tr-TR" sz="3600" dirty="0" smtClean="0">
                <a:latin typeface="Arial" pitchFamily="34" charset="0"/>
                <a:cs typeface="Arial" pitchFamily="34" charset="0"/>
              </a:rPr>
              <a:t>Fizik Muayene</a:t>
            </a:r>
            <a:endParaRPr lang="tr-TR" sz="3600" dirty="0">
              <a:latin typeface="Arial" pitchFamily="34" charset="0"/>
              <a:cs typeface="Arial" pitchFamily="34" charset="0"/>
            </a:endParaRPr>
          </a:p>
        </p:txBody>
      </p:sp>
      <p:sp>
        <p:nvSpPr>
          <p:cNvPr id="3" name="2 İçerik Yer Tutucusu"/>
          <p:cNvSpPr>
            <a:spLocks noGrp="1"/>
          </p:cNvSpPr>
          <p:nvPr>
            <p:ph sz="half" idx="1"/>
          </p:nvPr>
        </p:nvSpPr>
        <p:spPr>
          <a:xfrm>
            <a:off x="457200" y="1556792"/>
            <a:ext cx="8219256" cy="4798133"/>
          </a:xfrm>
        </p:spPr>
        <p:txBody>
          <a:bodyPr>
            <a:normAutofit/>
          </a:bodyPr>
          <a:lstStyle/>
          <a:p>
            <a:r>
              <a:rPr lang="tr-TR" sz="2200" dirty="0" err="1" smtClean="0">
                <a:latin typeface="Arial" pitchFamily="34" charset="0"/>
                <a:cs typeface="Arial" pitchFamily="34" charset="0"/>
              </a:rPr>
              <a:t>Farinkste</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hiperemi</a:t>
            </a:r>
            <a:r>
              <a:rPr lang="tr-TR" sz="2200" dirty="0" smtClean="0">
                <a:latin typeface="Arial" pitchFamily="34" charset="0"/>
                <a:cs typeface="Arial" pitchFamily="34" charset="0"/>
              </a:rPr>
              <a:t>  </a:t>
            </a:r>
            <a:r>
              <a:rPr lang="tr-TR" sz="2000" dirty="0" smtClean="0">
                <a:latin typeface="Arial" pitchFamily="34" charset="0"/>
                <a:cs typeface="Arial" pitchFamily="34" charset="0"/>
              </a:rPr>
              <a:t>(EMN, CMV, </a:t>
            </a:r>
            <a:r>
              <a:rPr lang="tr-TR" sz="2000" dirty="0" err="1" smtClean="0">
                <a:latin typeface="Arial" pitchFamily="34" charset="0"/>
                <a:cs typeface="Arial" pitchFamily="34" charset="0"/>
              </a:rPr>
              <a:t>toxo</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tularemi</a:t>
            </a:r>
            <a:r>
              <a:rPr lang="tr-TR" sz="2000" dirty="0" smtClean="0">
                <a:latin typeface="Arial" pitchFamily="34" charset="0"/>
                <a:cs typeface="Arial" pitchFamily="34" charset="0"/>
              </a:rPr>
              <a:t>)</a:t>
            </a:r>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Sinüsler üzerine baskı ile ağrı</a:t>
            </a:r>
          </a:p>
          <a:p>
            <a:r>
              <a:rPr lang="tr-TR" sz="2200" dirty="0" smtClean="0">
                <a:latin typeface="Arial" pitchFamily="34" charset="0"/>
                <a:cs typeface="Arial" pitchFamily="34" charset="0"/>
              </a:rPr>
              <a:t>Tekrarlayan oral </a:t>
            </a:r>
            <a:r>
              <a:rPr lang="tr-TR" sz="2200" dirty="0" err="1" smtClean="0">
                <a:latin typeface="Arial" pitchFamily="34" charset="0"/>
                <a:cs typeface="Arial" pitchFamily="34" charset="0"/>
              </a:rPr>
              <a:t>kandidiyazis</a:t>
            </a:r>
            <a:r>
              <a:rPr lang="tr-TR" sz="2200" dirty="0" smtClean="0">
                <a:latin typeface="Arial" pitchFamily="34" charset="0"/>
                <a:cs typeface="Arial" pitchFamily="34" charset="0"/>
              </a:rPr>
              <a:t> </a:t>
            </a:r>
            <a:r>
              <a:rPr lang="tr-TR" sz="2000" dirty="0" smtClean="0">
                <a:latin typeface="Arial" pitchFamily="34" charset="0"/>
                <a:cs typeface="Arial" pitchFamily="34" charset="0"/>
              </a:rPr>
              <a:t>(</a:t>
            </a:r>
            <a:r>
              <a:rPr lang="tr-TR" sz="2000" dirty="0" err="1" smtClean="0">
                <a:latin typeface="Arial" pitchFamily="34" charset="0"/>
                <a:cs typeface="Arial" pitchFamily="34" charset="0"/>
              </a:rPr>
              <a:t>immün</a:t>
            </a:r>
            <a:r>
              <a:rPr lang="tr-TR" sz="2000" dirty="0" smtClean="0">
                <a:latin typeface="Arial" pitchFamily="34" charset="0"/>
                <a:cs typeface="Arial" pitchFamily="34" charset="0"/>
              </a:rPr>
              <a:t> yetmezlik)</a:t>
            </a:r>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Döküntü</a:t>
            </a:r>
          </a:p>
          <a:p>
            <a:pPr lvl="0"/>
            <a:r>
              <a:rPr lang="tr-TR" sz="2200" dirty="0" err="1" smtClean="0">
                <a:latin typeface="Arial" pitchFamily="34" charset="0"/>
                <a:cs typeface="Arial" pitchFamily="34" charset="0"/>
              </a:rPr>
              <a:t>Artrit</a:t>
            </a:r>
            <a:endParaRPr lang="tr-TR" sz="2200" dirty="0" smtClean="0">
              <a:latin typeface="Arial" pitchFamily="34" charset="0"/>
              <a:cs typeface="Arial" pitchFamily="34" charset="0"/>
            </a:endParaRPr>
          </a:p>
          <a:p>
            <a:pPr lvl="0"/>
            <a:r>
              <a:rPr lang="tr-TR" sz="2200" dirty="0" err="1" smtClean="0">
                <a:latin typeface="Arial" pitchFamily="34" charset="0"/>
                <a:cs typeface="Arial" pitchFamily="34" charset="0"/>
              </a:rPr>
              <a:t>Lenfadenopati</a:t>
            </a:r>
            <a:endParaRPr lang="tr-TR" sz="2200" dirty="0" smtClean="0">
              <a:latin typeface="Arial" pitchFamily="34" charset="0"/>
              <a:cs typeface="Arial" pitchFamily="34" charset="0"/>
            </a:endParaRPr>
          </a:p>
          <a:p>
            <a:pPr lvl="0"/>
            <a:r>
              <a:rPr lang="tr-TR" sz="2200" dirty="0" smtClean="0">
                <a:latin typeface="Arial" pitchFamily="34" charset="0"/>
                <a:cs typeface="Arial" pitchFamily="34" charset="0"/>
              </a:rPr>
              <a:t>HSM</a:t>
            </a:r>
          </a:p>
          <a:p>
            <a:pPr lvl="0"/>
            <a:r>
              <a:rPr lang="tr-TR" sz="2200" dirty="0" smtClean="0">
                <a:latin typeface="Arial" pitchFamily="34" charset="0"/>
                <a:cs typeface="Arial" pitchFamily="34" charset="0"/>
              </a:rPr>
              <a:t>Kemikte noktasal hassasiyet </a:t>
            </a:r>
            <a:r>
              <a:rPr lang="tr-TR" sz="2000" dirty="0" smtClean="0">
                <a:latin typeface="Arial" pitchFamily="34" charset="0"/>
                <a:cs typeface="Arial" pitchFamily="34" charset="0"/>
              </a:rPr>
              <a:t>(</a:t>
            </a:r>
            <a:r>
              <a:rPr lang="tr-TR" sz="2000" dirty="0" err="1" smtClean="0">
                <a:latin typeface="Arial" pitchFamily="34" charset="0"/>
                <a:cs typeface="Arial" pitchFamily="34" charset="0"/>
              </a:rPr>
              <a:t>osteomyelit</a:t>
            </a:r>
            <a:r>
              <a:rPr lang="tr-TR" sz="2000" dirty="0" smtClean="0">
                <a:latin typeface="Arial" pitchFamily="34" charset="0"/>
                <a:cs typeface="Arial" pitchFamily="34" charset="0"/>
              </a:rPr>
              <a:t>)</a:t>
            </a:r>
            <a:endParaRPr lang="tr-TR" sz="2200" dirty="0" smtClean="0">
              <a:latin typeface="Arial" pitchFamily="34" charset="0"/>
              <a:cs typeface="Arial" pitchFamily="34" charset="0"/>
            </a:endParaRPr>
          </a:p>
          <a:p>
            <a:pPr lvl="0"/>
            <a:r>
              <a:rPr lang="tr-TR" sz="2200" dirty="0" smtClean="0">
                <a:latin typeface="Arial" pitchFamily="34" charset="0"/>
                <a:cs typeface="Arial" pitchFamily="34" charset="0"/>
              </a:rPr>
              <a:t>Genel kas hassasiyeti </a:t>
            </a:r>
            <a:r>
              <a:rPr lang="tr-TR" sz="2000" dirty="0" smtClean="0">
                <a:latin typeface="Arial" pitchFamily="34" charset="0"/>
                <a:cs typeface="Arial" pitchFamily="34" charset="0"/>
              </a:rPr>
              <a:t>(</a:t>
            </a:r>
            <a:r>
              <a:rPr lang="tr-TR" sz="2000" dirty="0" err="1" smtClean="0">
                <a:latin typeface="Arial" pitchFamily="34" charset="0"/>
                <a:cs typeface="Arial" pitchFamily="34" charset="0"/>
              </a:rPr>
              <a:t>dermatomyozit</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kawasaki</a:t>
            </a:r>
            <a:r>
              <a:rPr lang="tr-TR" sz="2000" dirty="0" smtClean="0">
                <a:latin typeface="Arial" pitchFamily="34" charset="0"/>
                <a:cs typeface="Arial" pitchFamily="34" charset="0"/>
              </a:rPr>
              <a:t>)</a:t>
            </a:r>
            <a:endParaRPr lang="tr-TR" sz="2200" dirty="0" smtClean="0">
              <a:latin typeface="Arial" pitchFamily="34" charset="0"/>
              <a:cs typeface="Arial" pitchFamily="34" charset="0"/>
            </a:endParaRPr>
          </a:p>
          <a:p>
            <a:pPr lvl="0"/>
            <a:r>
              <a:rPr lang="tr-TR" sz="2200" dirty="0" smtClean="0">
                <a:latin typeface="Arial" pitchFamily="34" charset="0"/>
                <a:cs typeface="Arial" pitchFamily="34" charset="0"/>
              </a:rPr>
              <a:t>Tekrarlayan titremeler/ ateş pikleri </a:t>
            </a:r>
            <a:r>
              <a:rPr lang="tr-TR" sz="2000" dirty="0" smtClean="0">
                <a:latin typeface="Arial" pitchFamily="34" charset="0"/>
                <a:cs typeface="Arial" pitchFamily="34" charset="0"/>
              </a:rPr>
              <a:t>(septisemi,sıtma,</a:t>
            </a:r>
            <a:r>
              <a:rPr lang="tr-TR" sz="2000" dirty="0" err="1" smtClean="0">
                <a:latin typeface="Arial" pitchFamily="34" charset="0"/>
                <a:cs typeface="Arial" pitchFamily="34" charset="0"/>
              </a:rPr>
              <a:t>brucelloz</a:t>
            </a:r>
            <a:r>
              <a:rPr lang="tr-TR" sz="2000" dirty="0" smtClean="0">
                <a:latin typeface="Arial" pitchFamily="34" charset="0"/>
                <a:cs typeface="Arial" pitchFamily="34" charset="0"/>
              </a:rPr>
              <a:t>, İE)</a:t>
            </a:r>
          </a:p>
          <a:p>
            <a:pPr lvl="0"/>
            <a:r>
              <a:rPr lang="tr-TR" sz="2200" dirty="0" smtClean="0">
                <a:latin typeface="Arial" pitchFamily="34" charset="0"/>
                <a:cs typeface="Arial" pitchFamily="34" charset="0"/>
              </a:rPr>
              <a:t>Derin </a:t>
            </a:r>
            <a:r>
              <a:rPr lang="tr-TR" sz="2200" dirty="0" err="1" smtClean="0">
                <a:latin typeface="Arial" pitchFamily="34" charset="0"/>
                <a:cs typeface="Arial" pitchFamily="34" charset="0"/>
              </a:rPr>
              <a:t>tendon</a:t>
            </a:r>
            <a:r>
              <a:rPr lang="tr-TR" sz="2200" dirty="0" smtClean="0">
                <a:latin typeface="Arial" pitchFamily="34" charset="0"/>
                <a:cs typeface="Arial" pitchFamily="34" charset="0"/>
              </a:rPr>
              <a:t> reflekslerinde artış </a:t>
            </a:r>
            <a:r>
              <a:rPr lang="tr-TR" sz="2000" dirty="0" smtClean="0">
                <a:latin typeface="Arial" pitchFamily="34" charset="0"/>
                <a:cs typeface="Arial" pitchFamily="34" charset="0"/>
              </a:rPr>
              <a:t>(</a:t>
            </a:r>
            <a:r>
              <a:rPr lang="tr-TR" sz="2000" dirty="0" err="1" smtClean="0">
                <a:latin typeface="Arial" pitchFamily="34" charset="0"/>
                <a:cs typeface="Arial" pitchFamily="34" charset="0"/>
              </a:rPr>
              <a:t>tirotoksikoz</a:t>
            </a:r>
            <a:r>
              <a:rPr lang="tr-TR" sz="2000" dirty="0" smtClean="0">
                <a:latin typeface="Arial" pitchFamily="34" charset="0"/>
                <a:cs typeface="Arial" pitchFamily="34" charset="0"/>
              </a:rPr>
              <a:t>)</a:t>
            </a:r>
            <a:endParaRPr lang="tr-TR" sz="2200" dirty="0" smtClean="0">
              <a:latin typeface="Arial" pitchFamily="34" charset="0"/>
              <a:cs typeface="Arial" pitchFamily="34" charset="0"/>
            </a:endParaRPr>
          </a:p>
          <a:p>
            <a:pPr lvl="0"/>
            <a:endParaRPr lang="tr-TR" dirty="0" smtClean="0"/>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normAutofit/>
          </a:bodyPr>
          <a:lstStyle/>
          <a:p>
            <a:r>
              <a:rPr lang="tr-TR" sz="3600" dirty="0" smtClean="0">
                <a:latin typeface="Arial" panose="020B0604020202020204" pitchFamily="34" charset="0"/>
                <a:cs typeface="Arial" panose="020B0604020202020204" pitchFamily="34" charset="0"/>
              </a:rPr>
              <a:t>Ayrıntılı Göz </a:t>
            </a:r>
            <a:r>
              <a:rPr lang="tr-TR" sz="3600" dirty="0">
                <a:latin typeface="Arial" panose="020B0604020202020204" pitchFamily="34" charset="0"/>
                <a:cs typeface="Arial" panose="020B0604020202020204" pitchFamily="34" charset="0"/>
              </a:rPr>
              <a:t>M</a:t>
            </a:r>
            <a:r>
              <a:rPr lang="tr-TR" sz="3600" dirty="0" smtClean="0">
                <a:latin typeface="Arial" panose="020B0604020202020204" pitchFamily="34" charset="0"/>
                <a:cs typeface="Arial" panose="020B0604020202020204" pitchFamily="34" charset="0"/>
              </a:rPr>
              <a:t>uayenesi</a:t>
            </a:r>
            <a:endParaRPr lang="tr-TR" sz="3600" dirty="0">
              <a:latin typeface="Arial" panose="020B0604020202020204" pitchFamily="34" charset="0"/>
              <a:cs typeface="Arial" panose="020B0604020202020204" pitchFamily="34"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774895789"/>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444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229600" cy="1143000"/>
          </a:xfrm>
        </p:spPr>
        <p:txBody>
          <a:bodyPr>
            <a:normAutofit/>
          </a:bodyPr>
          <a:lstStyle/>
          <a:p>
            <a:r>
              <a:rPr lang="tr-TR" sz="3600" dirty="0" smtClean="0">
                <a:latin typeface="Arial" pitchFamily="34" charset="0"/>
                <a:cs typeface="Arial" pitchFamily="34" charset="0"/>
              </a:rPr>
              <a:t>İlk Basamak Tetkikler </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pPr>
              <a:buFontTx/>
              <a:buChar char="-"/>
            </a:pPr>
            <a:r>
              <a:rPr lang="tr-TR" dirty="0" smtClean="0">
                <a:latin typeface="Arial" pitchFamily="34" charset="0"/>
                <a:cs typeface="Arial" pitchFamily="34" charset="0"/>
              </a:rPr>
              <a:t>Tam kan sayımı</a:t>
            </a:r>
          </a:p>
          <a:p>
            <a:pPr>
              <a:buFontTx/>
              <a:buChar char="-"/>
            </a:pPr>
            <a:r>
              <a:rPr lang="tr-TR" dirty="0" err="1" smtClean="0">
                <a:latin typeface="Arial" pitchFamily="34" charset="0"/>
                <a:cs typeface="Arial" pitchFamily="34" charset="0"/>
              </a:rPr>
              <a:t>Periferik</a:t>
            </a:r>
            <a:r>
              <a:rPr lang="tr-TR" dirty="0" smtClean="0">
                <a:latin typeface="Arial" pitchFamily="34" charset="0"/>
                <a:cs typeface="Arial" pitchFamily="34" charset="0"/>
              </a:rPr>
              <a:t> yayma </a:t>
            </a:r>
            <a:r>
              <a:rPr lang="tr-TR" sz="2000" dirty="0" smtClean="0">
                <a:latin typeface="Arial" pitchFamily="34" charset="0"/>
                <a:cs typeface="Arial" pitchFamily="34" charset="0"/>
              </a:rPr>
              <a:t>(sıtma)</a:t>
            </a:r>
          </a:p>
          <a:p>
            <a:pPr>
              <a:buFontTx/>
              <a:buChar char="-"/>
            </a:pPr>
            <a:r>
              <a:rPr lang="tr-TR" dirty="0" smtClean="0">
                <a:latin typeface="Arial" pitchFamily="34" charset="0"/>
                <a:cs typeface="Arial" pitchFamily="34" charset="0"/>
              </a:rPr>
              <a:t>CRP</a:t>
            </a:r>
          </a:p>
          <a:p>
            <a:pPr>
              <a:buFontTx/>
              <a:buChar char="-"/>
            </a:pPr>
            <a:r>
              <a:rPr lang="tr-TR" dirty="0" smtClean="0">
                <a:latin typeface="Arial" pitchFamily="34" charset="0"/>
                <a:cs typeface="Arial" pitchFamily="34" charset="0"/>
              </a:rPr>
              <a:t>Sedimantasyon </a:t>
            </a:r>
          </a:p>
          <a:p>
            <a:pPr>
              <a:buNone/>
            </a:pPr>
            <a:r>
              <a:rPr lang="tr-TR" sz="1900" dirty="0" smtClean="0">
                <a:latin typeface="Arial" pitchFamily="34" charset="0"/>
                <a:cs typeface="Arial" pitchFamily="34" charset="0"/>
              </a:rPr>
              <a:t>            (Düşük </a:t>
            </a:r>
            <a:r>
              <a:rPr lang="tr-TR" sz="1900" dirty="0" err="1" smtClean="0">
                <a:latin typeface="Arial" pitchFamily="34" charset="0"/>
                <a:cs typeface="Arial" pitchFamily="34" charset="0"/>
              </a:rPr>
              <a:t>sedimentasyon</a:t>
            </a:r>
            <a:r>
              <a:rPr lang="tr-TR" sz="1900" dirty="0" smtClean="0">
                <a:latin typeface="Arial" pitchFamily="34" charset="0"/>
                <a:cs typeface="Arial" pitchFamily="34" charset="0"/>
              </a:rPr>
              <a:t> hızı hastalık varlığını dışlamaz!)</a:t>
            </a:r>
          </a:p>
          <a:p>
            <a:pPr>
              <a:buFontTx/>
              <a:buChar char="-"/>
            </a:pPr>
            <a:r>
              <a:rPr lang="tr-TR" dirty="0" err="1" smtClean="0">
                <a:latin typeface="Arial" pitchFamily="34" charset="0"/>
                <a:cs typeface="Arial" pitchFamily="34" charset="0"/>
              </a:rPr>
              <a:t>Prokalsitonin</a:t>
            </a:r>
            <a:r>
              <a:rPr lang="tr-TR" dirty="0" smtClean="0">
                <a:latin typeface="Arial" pitchFamily="34" charset="0"/>
                <a:cs typeface="Arial" pitchFamily="34" charset="0"/>
              </a:rPr>
              <a:t> </a:t>
            </a:r>
          </a:p>
          <a:p>
            <a:pPr>
              <a:buFontTx/>
              <a:buChar char="-"/>
            </a:pPr>
            <a:r>
              <a:rPr lang="tr-TR" dirty="0" smtClean="0">
                <a:latin typeface="Arial" pitchFamily="34" charset="0"/>
                <a:cs typeface="Arial" pitchFamily="34" charset="0"/>
              </a:rPr>
              <a:t>Tam biyokimyasal inceleme</a:t>
            </a:r>
          </a:p>
          <a:p>
            <a:pPr>
              <a:buFontTx/>
              <a:buChar char="-"/>
            </a:pPr>
            <a:r>
              <a:rPr lang="tr-TR" dirty="0" smtClean="0">
                <a:latin typeface="Arial" pitchFamily="34" charset="0"/>
                <a:cs typeface="Arial" pitchFamily="34" charset="0"/>
              </a:rPr>
              <a:t>İdrar ve kan kültürü</a:t>
            </a:r>
          </a:p>
          <a:p>
            <a:pPr>
              <a:buFontTx/>
              <a:buChar char="-"/>
            </a:pPr>
            <a:r>
              <a:rPr lang="tr-TR" dirty="0" smtClean="0">
                <a:latin typeface="Arial" pitchFamily="34" charset="0"/>
                <a:cs typeface="Arial" pitchFamily="34" charset="0"/>
              </a:rPr>
              <a:t>Akciğer </a:t>
            </a:r>
            <a:r>
              <a:rPr lang="tr-TR" dirty="0" err="1" smtClean="0">
                <a:latin typeface="Arial" pitchFamily="34" charset="0"/>
                <a:cs typeface="Arial" pitchFamily="34" charset="0"/>
              </a:rPr>
              <a:t>grafisi</a:t>
            </a:r>
            <a:endParaRPr lang="tr-TR" dirty="0" smtClean="0">
              <a:latin typeface="Arial" pitchFamily="34" charset="0"/>
              <a:cs typeface="Arial" pitchFamily="34" charset="0"/>
            </a:endParaRPr>
          </a:p>
          <a:p>
            <a:pPr>
              <a:buNone/>
            </a:pP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a:bodyPr>
          <a:lstStyle/>
          <a:p>
            <a:r>
              <a:rPr lang="tr-TR" sz="3600" dirty="0" smtClean="0">
                <a:latin typeface="Arial" pitchFamily="34" charset="0"/>
                <a:cs typeface="Arial" pitchFamily="34" charset="0"/>
              </a:rPr>
              <a:t>İkinci Basamak Tetkikler</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fontScale="85000" lnSpcReduction="20000"/>
          </a:bodyPr>
          <a:lstStyle/>
          <a:p>
            <a:pPr>
              <a:buFontTx/>
              <a:buChar char="-"/>
            </a:pPr>
            <a:r>
              <a:rPr lang="tr-TR" dirty="0" smtClean="0">
                <a:latin typeface="Arial" pitchFamily="34" charset="0"/>
                <a:cs typeface="Arial" pitchFamily="34" charset="0"/>
              </a:rPr>
              <a:t>Yinelenen kan kültür örneklemesi </a:t>
            </a:r>
            <a:endParaRPr lang="tr-TR" sz="1600" dirty="0" smtClean="0">
              <a:latin typeface="Arial" pitchFamily="34" charset="0"/>
              <a:cs typeface="Arial" pitchFamily="34" charset="0"/>
            </a:endParaRPr>
          </a:p>
          <a:p>
            <a:pPr>
              <a:buFontTx/>
              <a:buChar char="-"/>
            </a:pPr>
            <a:r>
              <a:rPr lang="tr-TR" dirty="0" smtClean="0">
                <a:latin typeface="Arial" pitchFamily="34" charset="0"/>
                <a:cs typeface="Arial" pitchFamily="34" charset="0"/>
              </a:rPr>
              <a:t>Tüberküloz taraması ve kültürleri</a:t>
            </a:r>
          </a:p>
          <a:p>
            <a:pPr>
              <a:buFontTx/>
              <a:buChar char="-"/>
            </a:pPr>
            <a:r>
              <a:rPr lang="tr-TR" dirty="0" err="1" smtClean="0">
                <a:latin typeface="Arial" pitchFamily="34" charset="0"/>
                <a:cs typeface="Arial" pitchFamily="34" charset="0"/>
              </a:rPr>
              <a:t>İmmunglobulin</a:t>
            </a:r>
            <a:r>
              <a:rPr lang="tr-TR" dirty="0" smtClean="0">
                <a:latin typeface="Arial" pitchFamily="34" charset="0"/>
                <a:cs typeface="Arial" pitchFamily="34" charset="0"/>
              </a:rPr>
              <a:t> düzeyleri </a:t>
            </a:r>
          </a:p>
          <a:p>
            <a:pPr>
              <a:buFontTx/>
              <a:buChar char="-"/>
            </a:pPr>
            <a:r>
              <a:rPr lang="tr-TR" dirty="0" smtClean="0">
                <a:latin typeface="Arial" pitchFamily="34" charset="0"/>
                <a:cs typeface="Arial" pitchFamily="34" charset="0"/>
              </a:rPr>
              <a:t>Mantar kültürleri</a:t>
            </a:r>
          </a:p>
          <a:p>
            <a:pPr>
              <a:buFontTx/>
              <a:buChar char="-"/>
            </a:pPr>
            <a:r>
              <a:rPr lang="tr-TR" dirty="0" err="1" smtClean="0">
                <a:latin typeface="Arial" pitchFamily="34" charset="0"/>
                <a:cs typeface="Arial" pitchFamily="34" charset="0"/>
              </a:rPr>
              <a:t>Serolojik</a:t>
            </a:r>
            <a:r>
              <a:rPr lang="tr-TR" dirty="0" smtClean="0">
                <a:latin typeface="Arial" pitchFamily="34" charset="0"/>
                <a:cs typeface="Arial" pitchFamily="34" charset="0"/>
              </a:rPr>
              <a:t> testler </a:t>
            </a:r>
            <a:r>
              <a:rPr lang="tr-TR" sz="1500" dirty="0" smtClean="0">
                <a:latin typeface="Arial" pitchFamily="34" charset="0"/>
                <a:cs typeface="Arial" pitchFamily="34" charset="0"/>
              </a:rPr>
              <a:t>(</a:t>
            </a:r>
            <a:r>
              <a:rPr lang="tr-TR" sz="1500" dirty="0" smtClean="0"/>
              <a:t>EBV, CMV, </a:t>
            </a:r>
            <a:r>
              <a:rPr lang="tr-TR" sz="1500" dirty="0" err="1" smtClean="0"/>
              <a:t>toxo</a:t>
            </a:r>
            <a:r>
              <a:rPr lang="tr-TR" sz="1500" dirty="0" smtClean="0"/>
              <a:t>, </a:t>
            </a:r>
            <a:r>
              <a:rPr lang="tr-TR" sz="1500" dirty="0" err="1" smtClean="0"/>
              <a:t>salmonella</a:t>
            </a:r>
            <a:r>
              <a:rPr lang="tr-TR" sz="1500" dirty="0" smtClean="0"/>
              <a:t>, </a:t>
            </a:r>
            <a:r>
              <a:rPr lang="tr-TR" sz="1500" dirty="0" err="1" smtClean="0"/>
              <a:t>tularemi</a:t>
            </a:r>
            <a:r>
              <a:rPr lang="tr-TR" sz="1500" dirty="0" smtClean="0"/>
              <a:t>, </a:t>
            </a:r>
            <a:r>
              <a:rPr lang="tr-TR" sz="1500" dirty="0" err="1" smtClean="0"/>
              <a:t>brucelloz</a:t>
            </a:r>
            <a:r>
              <a:rPr lang="tr-TR" sz="1500" dirty="0" smtClean="0"/>
              <a:t>, kedi tırmığı </a:t>
            </a:r>
            <a:r>
              <a:rPr lang="tr-TR" sz="1500" dirty="0" err="1" smtClean="0"/>
              <a:t>hast</a:t>
            </a:r>
            <a:r>
              <a:rPr lang="tr-TR" sz="1500" dirty="0" smtClean="0"/>
              <a:t>, </a:t>
            </a:r>
            <a:r>
              <a:rPr lang="tr-TR" sz="1500" dirty="0" err="1" smtClean="0"/>
              <a:t>lyme</a:t>
            </a:r>
            <a:r>
              <a:rPr lang="tr-TR" sz="1500" dirty="0" smtClean="0"/>
              <a:t>)</a:t>
            </a:r>
            <a:endParaRPr lang="tr-TR" dirty="0" smtClean="0">
              <a:latin typeface="Arial" pitchFamily="34" charset="0"/>
              <a:cs typeface="Arial" pitchFamily="34" charset="0"/>
            </a:endParaRPr>
          </a:p>
          <a:p>
            <a:pPr>
              <a:buFontTx/>
              <a:buChar char="-"/>
            </a:pPr>
            <a:r>
              <a:rPr lang="tr-TR" dirty="0" smtClean="0">
                <a:latin typeface="Arial" pitchFamily="34" charset="0"/>
                <a:cs typeface="Arial" pitchFamily="34" charset="0"/>
              </a:rPr>
              <a:t>ANA </a:t>
            </a:r>
          </a:p>
          <a:p>
            <a:pPr>
              <a:buFontTx/>
              <a:buChar char="-"/>
            </a:pPr>
            <a:r>
              <a:rPr lang="tr-TR" dirty="0" smtClean="0">
                <a:latin typeface="Arial" pitchFamily="34" charset="0"/>
                <a:cs typeface="Arial" pitchFamily="34" charset="0"/>
              </a:rPr>
              <a:t>Ekokardiyografi </a:t>
            </a:r>
            <a:endParaRPr lang="tr-TR" sz="1600" dirty="0" smtClean="0">
              <a:latin typeface="Arial" pitchFamily="34" charset="0"/>
              <a:cs typeface="Arial" pitchFamily="34" charset="0"/>
            </a:endParaRPr>
          </a:p>
          <a:p>
            <a:pPr>
              <a:buFontTx/>
              <a:buChar char="-"/>
            </a:pPr>
            <a:r>
              <a:rPr lang="tr-TR" dirty="0" smtClean="0">
                <a:latin typeface="Arial" pitchFamily="34" charset="0"/>
                <a:cs typeface="Arial" pitchFamily="34" charset="0"/>
              </a:rPr>
              <a:t>Abdomen ve </a:t>
            </a:r>
            <a:r>
              <a:rPr lang="tr-TR" dirty="0" err="1" smtClean="0">
                <a:latin typeface="Arial" pitchFamily="34" charset="0"/>
                <a:cs typeface="Arial" pitchFamily="34" charset="0"/>
              </a:rPr>
              <a:t>toraks</a:t>
            </a:r>
            <a:r>
              <a:rPr lang="tr-TR" dirty="0" smtClean="0">
                <a:latin typeface="Arial" pitchFamily="34" charset="0"/>
                <a:cs typeface="Arial" pitchFamily="34" charset="0"/>
              </a:rPr>
              <a:t> görüntülemesi </a:t>
            </a:r>
          </a:p>
          <a:p>
            <a:pPr>
              <a:buFontTx/>
              <a:buChar char="-"/>
            </a:pPr>
            <a:r>
              <a:rPr lang="tr-TR" dirty="0" smtClean="0">
                <a:latin typeface="Arial" pitchFamily="34" charset="0"/>
                <a:cs typeface="Arial" pitchFamily="34" charset="0"/>
              </a:rPr>
              <a:t>Ultrasonografi</a:t>
            </a:r>
          </a:p>
          <a:p>
            <a:pPr>
              <a:buFontTx/>
              <a:buChar char="-"/>
            </a:pPr>
            <a:r>
              <a:rPr lang="tr-TR" dirty="0" smtClean="0">
                <a:latin typeface="Arial" pitchFamily="34" charset="0"/>
                <a:cs typeface="Arial" pitchFamily="34" charset="0"/>
              </a:rPr>
              <a:t>Kemik iliği </a:t>
            </a:r>
            <a:r>
              <a:rPr lang="tr-TR" dirty="0" err="1" smtClean="0">
                <a:latin typeface="Arial" pitchFamily="34" charset="0"/>
                <a:cs typeface="Arial" pitchFamily="34" charset="0"/>
              </a:rPr>
              <a:t>aspirasyonu</a:t>
            </a:r>
            <a:r>
              <a:rPr lang="tr-TR" dirty="0" smtClean="0">
                <a:latin typeface="Arial" pitchFamily="34" charset="0"/>
                <a:cs typeface="Arial" pitchFamily="34" charset="0"/>
              </a:rPr>
              <a:t> / Kİ biyopsisi</a:t>
            </a:r>
          </a:p>
          <a:p>
            <a:pPr>
              <a:buFontTx/>
              <a:buChar char="-"/>
            </a:pPr>
            <a:r>
              <a:rPr lang="tr-TR" dirty="0" smtClean="0">
                <a:latin typeface="Arial" pitchFamily="34" charset="0"/>
                <a:cs typeface="Arial" pitchFamily="34" charset="0"/>
              </a:rPr>
              <a:t>BT, MR </a:t>
            </a:r>
            <a:r>
              <a:rPr lang="tr-TR" sz="1600" dirty="0" smtClean="0">
                <a:latin typeface="Arial" pitchFamily="34" charset="0"/>
                <a:cs typeface="Arial" pitchFamily="34" charset="0"/>
              </a:rPr>
              <a:t>(LAP)</a:t>
            </a:r>
          </a:p>
          <a:p>
            <a:pPr>
              <a:buFontTx/>
              <a:buChar char="-"/>
            </a:pPr>
            <a:r>
              <a:rPr lang="tr-TR" dirty="0" smtClean="0">
                <a:latin typeface="Arial" pitchFamily="34" charset="0"/>
                <a:cs typeface="Arial" pitchFamily="34" charset="0"/>
              </a:rPr>
              <a:t>Sintigrafi</a:t>
            </a:r>
          </a:p>
          <a:p>
            <a:pPr>
              <a:buFontTx/>
              <a:buChar char="-"/>
            </a:pPr>
            <a:r>
              <a:rPr lang="tr-TR" dirty="0" smtClean="0">
                <a:latin typeface="Arial" pitchFamily="34" charset="0"/>
                <a:cs typeface="Arial" pitchFamily="34" charset="0"/>
              </a:rPr>
              <a:t>Endoskopik incelemeler</a:t>
            </a:r>
          </a:p>
          <a:p>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924712"/>
          </a:xfrm>
        </p:spPr>
        <p:txBody>
          <a:bodyPr>
            <a:normAutofit/>
          </a:bodyPr>
          <a:lstStyle/>
          <a:p>
            <a:r>
              <a:rPr lang="tr-TR" sz="3600" dirty="0" smtClean="0">
                <a:latin typeface="Arial" pitchFamily="34" charset="0"/>
                <a:cs typeface="Arial" pitchFamily="34" charset="0"/>
              </a:rPr>
              <a:t>Akut Odağı Olmayan Ateş </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lstStyle/>
          <a:p>
            <a:pPr algn="ctr">
              <a:buNone/>
            </a:pPr>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Akut başlayan,</a:t>
            </a:r>
            <a:endParaRPr lang="tr-TR" sz="2400" dirty="0">
              <a:latin typeface="Arial" pitchFamily="34" charset="0"/>
              <a:cs typeface="Arial" pitchFamily="34" charset="0"/>
            </a:endParaRPr>
          </a:p>
          <a:p>
            <a:r>
              <a:rPr lang="tr-TR" sz="2400" dirty="0" smtClean="0">
                <a:latin typeface="Arial" pitchFamily="34" charset="0"/>
                <a:cs typeface="Arial" pitchFamily="34" charset="0"/>
              </a:rPr>
              <a:t>1 haftadan kısa süredir var olan,</a:t>
            </a:r>
          </a:p>
          <a:p>
            <a:r>
              <a:rPr lang="tr-TR" sz="2400" dirty="0">
                <a:latin typeface="Arial" pitchFamily="34" charset="0"/>
                <a:cs typeface="Arial" pitchFamily="34" charset="0"/>
              </a:rPr>
              <a:t>D</a:t>
            </a:r>
            <a:r>
              <a:rPr lang="tr-TR" sz="2400" dirty="0" smtClean="0">
                <a:latin typeface="Arial" pitchFamily="34" charset="0"/>
                <a:cs typeface="Arial" pitchFamily="34" charset="0"/>
              </a:rPr>
              <a:t>ikkatli bir öykü ve ayrıntılı fizik muayene ile ateş odağı saptanamayan</a:t>
            </a:r>
          </a:p>
          <a:p>
            <a:r>
              <a:rPr lang="tr-TR" sz="2400" dirty="0" smtClean="0">
                <a:latin typeface="Arial" pitchFamily="34" charset="0"/>
                <a:cs typeface="Arial" pitchFamily="34" charset="0"/>
              </a:rPr>
              <a:t>&lt;36 ay çocuklar için kullanılan bir tanıdır.</a:t>
            </a:r>
          </a:p>
          <a:p>
            <a:endParaRPr lang="tr-TR" sz="2400" dirty="0" smtClean="0">
              <a:latin typeface="Arial" pitchFamily="34" charset="0"/>
              <a:cs typeface="Arial" pitchFamily="34" charset="0"/>
            </a:endParaRPr>
          </a:p>
          <a:p>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a:bodyPr>
          <a:lstStyle/>
          <a:p>
            <a:r>
              <a:rPr lang="tr-TR" sz="3600" dirty="0" smtClean="0">
                <a:latin typeface="Arial" pitchFamily="34" charset="0"/>
                <a:cs typeface="Arial" pitchFamily="34" charset="0"/>
              </a:rPr>
              <a:t>Akut Odağı Olmayan Ateş </a:t>
            </a:r>
            <a:endParaRPr lang="tr-TR" sz="3600" dirty="0"/>
          </a:p>
        </p:txBody>
      </p:sp>
      <p:sp>
        <p:nvSpPr>
          <p:cNvPr id="3" name="2 İçerik Yer Tutucusu"/>
          <p:cNvSpPr>
            <a:spLocks noGrp="1"/>
          </p:cNvSpPr>
          <p:nvPr>
            <p:ph idx="1"/>
          </p:nvPr>
        </p:nvSpPr>
        <p:spPr/>
        <p:txBody>
          <a:bodyPr>
            <a:normAutofit/>
          </a:bodyPr>
          <a:lstStyle/>
          <a:p>
            <a:r>
              <a:rPr lang="tr-TR" sz="2200" dirty="0" smtClean="0">
                <a:latin typeface="Arial" pitchFamily="34" charset="0"/>
                <a:cs typeface="Arial" pitchFamily="34" charset="0"/>
              </a:rPr>
              <a:t>Ne belirgin bir enfeksiyon odağı ne de enfeksiyon dışı bir tanı vardır.</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%70 hastada </a:t>
            </a:r>
            <a:r>
              <a:rPr lang="tr-TR" sz="2200" dirty="0" err="1" smtClean="0">
                <a:latin typeface="Arial" pitchFamily="34" charset="0"/>
                <a:cs typeface="Arial" pitchFamily="34" charset="0"/>
              </a:rPr>
              <a:t>viral</a:t>
            </a:r>
            <a:r>
              <a:rPr lang="tr-TR" sz="2200" dirty="0" smtClean="0">
                <a:latin typeface="Arial" pitchFamily="34" charset="0"/>
                <a:cs typeface="Arial" pitchFamily="34" charset="0"/>
              </a:rPr>
              <a:t> bir ajan tespit edilir.</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%30 hastanın önemli bir kısmında </a:t>
            </a:r>
            <a:r>
              <a:rPr lang="tr-TR" sz="2200" dirty="0" err="1" smtClean="0">
                <a:latin typeface="Arial" pitchFamily="34" charset="0"/>
                <a:cs typeface="Arial" pitchFamily="34" charset="0"/>
              </a:rPr>
              <a:t>viral</a:t>
            </a:r>
            <a:r>
              <a:rPr lang="tr-TR" sz="2200" dirty="0" smtClean="0">
                <a:latin typeface="Arial" pitchFamily="34" charset="0"/>
                <a:cs typeface="Arial" pitchFamily="34" charset="0"/>
              </a:rPr>
              <a:t> etiyoloji olduğu kabul edilir.</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Ancak her hastada öncelikle </a:t>
            </a:r>
            <a:r>
              <a:rPr lang="tr-TR" sz="2200" b="1" dirty="0" smtClean="0">
                <a:latin typeface="Arial" pitchFamily="34" charset="0"/>
                <a:cs typeface="Arial" pitchFamily="34" charset="0"/>
              </a:rPr>
              <a:t>ciddi bakteriyel </a:t>
            </a:r>
            <a:r>
              <a:rPr lang="tr-TR" sz="2200" dirty="0" smtClean="0">
                <a:latin typeface="Arial" pitchFamily="34" charset="0"/>
                <a:cs typeface="Arial" pitchFamily="34" charset="0"/>
              </a:rPr>
              <a:t>hastalık düşünülmelidir.</a:t>
            </a:r>
          </a:p>
          <a:p>
            <a:endParaRPr lang="tr-TR" sz="2200" dirty="0" smtClean="0"/>
          </a:p>
          <a:p>
            <a:endParaRPr lang="tr-TR" sz="2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1800200"/>
          </a:xfrm>
        </p:spPr>
        <p:txBody>
          <a:bodyPr>
            <a:normAutofit/>
          </a:bodyPr>
          <a:lstStyle/>
          <a:p>
            <a:pPr>
              <a:lnSpc>
                <a:spcPct val="120000"/>
              </a:lnSpc>
              <a:defRPr/>
            </a:pPr>
            <a:r>
              <a:rPr lang="tr-TR" sz="3600" dirty="0" smtClean="0">
                <a:latin typeface="Arial" pitchFamily="34" charset="0"/>
                <a:cs typeface="Arial" pitchFamily="34" charset="0"/>
              </a:rPr>
              <a:t>Akut Odağı Olmayan Ateş</a:t>
            </a:r>
            <a:br>
              <a:rPr lang="tr-TR" sz="3600" dirty="0" smtClean="0">
                <a:latin typeface="Arial" pitchFamily="34" charset="0"/>
                <a:cs typeface="Arial" pitchFamily="34" charset="0"/>
              </a:rPr>
            </a:b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251520" y="1916832"/>
            <a:ext cx="8363272" cy="3489251"/>
          </a:xfrm>
        </p:spPr>
        <p:txBody>
          <a:bodyPr/>
          <a:lstStyle/>
          <a:p>
            <a:pPr algn="ctr">
              <a:lnSpc>
                <a:spcPct val="120000"/>
              </a:lnSpc>
              <a:buNone/>
              <a:defRPr/>
            </a:pPr>
            <a:endParaRPr lang="tr-TR" sz="2800" b="1" dirty="0" smtClean="0"/>
          </a:p>
          <a:p>
            <a:pPr lvl="3">
              <a:lnSpc>
                <a:spcPct val="120000"/>
              </a:lnSpc>
              <a:defRPr/>
            </a:pPr>
            <a:r>
              <a:rPr lang="tr-TR" sz="2400" dirty="0" smtClean="0">
                <a:solidFill>
                  <a:schemeClr val="accent2"/>
                </a:solidFill>
                <a:latin typeface="Arial" pitchFamily="34" charset="0"/>
                <a:cs typeface="Arial" pitchFamily="34" charset="0"/>
              </a:rPr>
              <a:t> 0-28 gün</a:t>
            </a:r>
          </a:p>
          <a:p>
            <a:pPr lvl="3">
              <a:lnSpc>
                <a:spcPct val="120000"/>
              </a:lnSpc>
              <a:defRPr/>
            </a:pPr>
            <a:r>
              <a:rPr lang="tr-TR" sz="2400" dirty="0" smtClean="0">
                <a:solidFill>
                  <a:schemeClr val="accent2"/>
                </a:solidFill>
                <a:latin typeface="Arial" pitchFamily="34" charset="0"/>
                <a:cs typeface="Arial" pitchFamily="34" charset="0"/>
              </a:rPr>
              <a:t> 1-3 ay</a:t>
            </a:r>
          </a:p>
          <a:p>
            <a:pPr lvl="3">
              <a:lnSpc>
                <a:spcPct val="120000"/>
              </a:lnSpc>
              <a:defRPr/>
            </a:pPr>
            <a:r>
              <a:rPr lang="tr-TR" sz="2400" dirty="0" smtClean="0">
                <a:solidFill>
                  <a:schemeClr val="accent2"/>
                </a:solidFill>
                <a:latin typeface="Arial" pitchFamily="34" charset="0"/>
                <a:cs typeface="Arial" pitchFamily="34" charset="0"/>
              </a:rPr>
              <a:t> 3-36 ay</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8229600" cy="1143000"/>
          </a:xfrm>
        </p:spPr>
        <p:txBody>
          <a:bodyPr>
            <a:normAutofit/>
          </a:bodyPr>
          <a:lstStyle/>
          <a:p>
            <a:r>
              <a:rPr lang="tr-TR" sz="3600" dirty="0" smtClean="0">
                <a:latin typeface="Arial" pitchFamily="34" charset="0"/>
                <a:cs typeface="Arial" pitchFamily="34" charset="0"/>
              </a:rPr>
              <a:t>Ateş</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467544" y="1772816"/>
            <a:ext cx="8229600" cy="4389120"/>
          </a:xfrm>
        </p:spPr>
        <p:txBody>
          <a:bodyPr>
            <a:normAutofit fontScale="92500" lnSpcReduction="20000"/>
          </a:bodyPr>
          <a:lstStyle/>
          <a:p>
            <a:endParaRPr lang="tr-TR" sz="2800" dirty="0" smtClean="0"/>
          </a:p>
          <a:p>
            <a:r>
              <a:rPr lang="tr-TR" dirty="0" smtClean="0">
                <a:latin typeface="Arial" pitchFamily="34" charset="0"/>
                <a:cs typeface="Arial" pitchFamily="34" charset="0"/>
              </a:rPr>
              <a:t>Vücut sıcaklığının belirlenmiş olan normal değerlerin üzerine çıkmasıdır</a:t>
            </a:r>
            <a:r>
              <a:rPr lang="tr-TR" sz="2800" dirty="0" smtClean="0">
                <a:latin typeface="Arial" pitchFamily="34" charset="0"/>
                <a:cs typeface="Arial" pitchFamily="34" charset="0"/>
              </a:rPr>
              <a:t>.</a:t>
            </a:r>
          </a:p>
          <a:p>
            <a:pPr>
              <a:buNone/>
            </a:pPr>
            <a:r>
              <a:rPr lang="tr-TR" sz="2800" dirty="0" smtClean="0">
                <a:latin typeface="Arial" pitchFamily="34" charset="0"/>
                <a:cs typeface="Arial" pitchFamily="34" charset="0"/>
              </a:rPr>
              <a:t>      -</a:t>
            </a:r>
            <a:r>
              <a:rPr lang="tr-TR" sz="1900" dirty="0" smtClean="0">
                <a:latin typeface="Arial" pitchFamily="34" charset="0"/>
                <a:cs typeface="Arial" pitchFamily="34" charset="0"/>
              </a:rPr>
              <a:t>Normal bir </a:t>
            </a:r>
            <a:r>
              <a:rPr lang="tr-TR" sz="1900" dirty="0" err="1" smtClean="0">
                <a:latin typeface="Arial" pitchFamily="34" charset="0"/>
                <a:cs typeface="Arial" pitchFamily="34" charset="0"/>
              </a:rPr>
              <a:t>infantta</a:t>
            </a:r>
            <a:r>
              <a:rPr lang="tr-TR" sz="1900" dirty="0" smtClean="0">
                <a:latin typeface="Arial" pitchFamily="34" charset="0"/>
                <a:cs typeface="Arial" pitchFamily="34" charset="0"/>
              </a:rPr>
              <a:t> ateşin alt sınırı </a:t>
            </a:r>
            <a:r>
              <a:rPr lang="tr-TR" sz="1900" dirty="0" err="1" smtClean="0">
                <a:latin typeface="Arial" pitchFamily="34" charset="0"/>
                <a:cs typeface="Arial" pitchFamily="34" charset="0"/>
              </a:rPr>
              <a:t>rektal</a:t>
            </a:r>
            <a:r>
              <a:rPr lang="tr-TR" sz="1900" dirty="0" smtClean="0">
                <a:latin typeface="Arial" pitchFamily="34" charset="0"/>
                <a:cs typeface="Arial" pitchFamily="34" charset="0"/>
              </a:rPr>
              <a:t> 38.0</a:t>
            </a:r>
            <a:r>
              <a:rPr lang="tr-TR" sz="1900" baseline="30000" dirty="0" smtClean="0">
                <a:latin typeface="Arial" pitchFamily="34" charset="0"/>
                <a:cs typeface="Arial" pitchFamily="34" charset="0"/>
              </a:rPr>
              <a:t>o</a:t>
            </a:r>
            <a:r>
              <a:rPr lang="tr-TR" sz="1900" dirty="0" smtClean="0">
                <a:latin typeface="Arial" pitchFamily="34" charset="0"/>
                <a:cs typeface="Arial" pitchFamily="34" charset="0"/>
              </a:rPr>
              <a:t>C’dir.</a:t>
            </a:r>
          </a:p>
          <a:p>
            <a:endParaRPr lang="tr-TR" sz="2800" dirty="0" smtClean="0">
              <a:latin typeface="Arial" pitchFamily="34" charset="0"/>
              <a:cs typeface="Arial" pitchFamily="34" charset="0"/>
            </a:endParaRPr>
          </a:p>
          <a:p>
            <a:endParaRPr lang="tr-TR" sz="2800" dirty="0" smtClean="0">
              <a:latin typeface="Arial" pitchFamily="34" charset="0"/>
              <a:cs typeface="Arial" pitchFamily="34" charset="0"/>
            </a:endParaRPr>
          </a:p>
          <a:p>
            <a:r>
              <a:rPr lang="tr-TR" dirty="0" smtClean="0">
                <a:latin typeface="Arial" pitchFamily="34" charset="0"/>
                <a:cs typeface="Arial" pitchFamily="34" charset="0"/>
              </a:rPr>
              <a:t>Normal vücut sıcaklığı sabahın erken saatlerinde en düşük, akşam üzeri en yüksektir.</a:t>
            </a:r>
          </a:p>
          <a:p>
            <a:pPr lvl="1">
              <a:buNone/>
            </a:pPr>
            <a:r>
              <a:rPr lang="tr-TR" dirty="0" smtClean="0">
                <a:latin typeface="Arial" pitchFamily="34" charset="0"/>
                <a:cs typeface="Arial" pitchFamily="34" charset="0"/>
              </a:rPr>
              <a:t>-</a:t>
            </a:r>
            <a:r>
              <a:rPr lang="tr-TR" sz="1800" dirty="0" smtClean="0">
                <a:latin typeface="Arial" pitchFamily="34" charset="0"/>
                <a:cs typeface="Arial" pitchFamily="34" charset="0"/>
              </a:rPr>
              <a:t>Günlük değişim </a:t>
            </a:r>
            <a:r>
              <a:rPr lang="tr-TR" sz="1800" dirty="0" smtClean="0">
                <a:latin typeface="Arial" pitchFamily="34" charset="0"/>
                <a:cs typeface="Arial" pitchFamily="34" charset="0"/>
                <a:sym typeface="Symbol" pitchFamily="18" charset="2"/>
              </a:rPr>
              <a:t></a:t>
            </a:r>
            <a:r>
              <a:rPr lang="tr-TR" sz="1800" dirty="0" smtClean="0">
                <a:latin typeface="Arial" pitchFamily="34" charset="0"/>
                <a:cs typeface="Arial" pitchFamily="34" charset="0"/>
              </a:rPr>
              <a:t> 1</a:t>
            </a:r>
            <a:r>
              <a:rPr lang="tr-TR" sz="1800" baseline="30000" dirty="0" smtClean="0">
                <a:latin typeface="Arial" pitchFamily="34" charset="0"/>
                <a:cs typeface="Arial" pitchFamily="34" charset="0"/>
              </a:rPr>
              <a:t>o</a:t>
            </a:r>
            <a:r>
              <a:rPr lang="tr-TR" sz="1800" dirty="0" smtClean="0">
                <a:latin typeface="Arial" pitchFamily="34" charset="0"/>
                <a:cs typeface="Arial" pitchFamily="34" charset="0"/>
              </a:rPr>
              <a:t>C</a:t>
            </a:r>
          </a:p>
          <a:p>
            <a:endParaRPr lang="tr-TR" sz="2800" dirty="0" smtClean="0">
              <a:latin typeface="Arial" pitchFamily="34" charset="0"/>
              <a:cs typeface="Arial" pitchFamily="34" charset="0"/>
            </a:endParaRPr>
          </a:p>
          <a:p>
            <a:r>
              <a:rPr lang="tr-TR" sz="2600" dirty="0" smtClean="0">
                <a:latin typeface="Arial" pitchFamily="34" charset="0"/>
                <a:cs typeface="Arial" pitchFamily="34" charset="0"/>
              </a:rPr>
              <a:t>Vücut sıcaklığındaki artış, altta yatan bir hastalığın semptomu olarak düşünülmelidir.</a:t>
            </a:r>
          </a:p>
          <a:p>
            <a:endParaRPr lang="tr-TR" sz="2800" dirty="0" smtClean="0">
              <a:latin typeface="Arial" pitchFamily="34" charset="0"/>
              <a:cs typeface="Arial" pitchFamily="34" charset="0"/>
            </a:endParaRPr>
          </a:p>
          <a:p>
            <a:pPr>
              <a:buNone/>
            </a:pPr>
            <a:endParaRPr lang="tr-TR" sz="2400" dirty="0" smtClean="0"/>
          </a:p>
          <a:p>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a:bodyPr>
          <a:lstStyle/>
          <a:p>
            <a:r>
              <a:rPr lang="tr-TR" sz="3600" dirty="0" smtClean="0">
                <a:latin typeface="Arial" pitchFamily="34" charset="0"/>
                <a:cs typeface="Arial" pitchFamily="34" charset="0"/>
              </a:rPr>
              <a:t>0-28 Gün </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r>
              <a:rPr lang="tr-TR" sz="2400" dirty="0" err="1" smtClean="0">
                <a:latin typeface="Arial" pitchFamily="34" charset="0"/>
                <a:cs typeface="Arial" pitchFamily="34" charset="0"/>
              </a:rPr>
              <a:t>Yenidoğan</a:t>
            </a:r>
            <a:r>
              <a:rPr lang="tr-TR" sz="2400" dirty="0" smtClean="0">
                <a:latin typeface="Arial" pitchFamily="34" charset="0"/>
                <a:cs typeface="Arial" pitchFamily="34" charset="0"/>
              </a:rPr>
              <a:t> döneminde </a:t>
            </a:r>
            <a:r>
              <a:rPr lang="tr-TR" sz="2400" dirty="0" err="1" smtClean="0">
                <a:latin typeface="Arial" pitchFamily="34" charset="0"/>
                <a:cs typeface="Arial" pitchFamily="34" charset="0"/>
              </a:rPr>
              <a:t>nötrofillerin</a:t>
            </a:r>
            <a:r>
              <a:rPr lang="tr-TR" sz="2400" dirty="0" smtClean="0">
                <a:latin typeface="Arial" pitchFamily="34" charset="0"/>
                <a:cs typeface="Arial" pitchFamily="34" charset="0"/>
              </a:rPr>
              <a:t>, T-hücrelerin, NK hücrelerin fonksiyonları </a:t>
            </a:r>
            <a:r>
              <a:rPr lang="tr-TR" sz="2400" dirty="0" err="1" smtClean="0">
                <a:latin typeface="Arial" pitchFamily="34" charset="0"/>
                <a:cs typeface="Arial" pitchFamily="34" charset="0"/>
              </a:rPr>
              <a:t>immatürdür</a:t>
            </a:r>
            <a:r>
              <a:rPr lang="tr-TR" sz="2400" dirty="0" smtClean="0">
                <a:latin typeface="Arial" pitchFamily="34" charset="0"/>
                <a:cs typeface="Arial" pitchFamily="34" charset="0"/>
              </a:rPr>
              <a:t>. </a:t>
            </a:r>
          </a:p>
          <a:p>
            <a:r>
              <a:rPr lang="tr-TR" sz="2400" dirty="0" smtClean="0">
                <a:latin typeface="Arial" pitchFamily="34" charset="0"/>
                <a:cs typeface="Arial" pitchFamily="34" charset="0"/>
              </a:rPr>
              <a:t>Bu dönemde enfeksiyon dışında </a:t>
            </a:r>
            <a:r>
              <a:rPr lang="tr-TR" sz="2400" dirty="0" err="1" smtClean="0">
                <a:latin typeface="Arial" pitchFamily="34" charset="0"/>
                <a:cs typeface="Arial" pitchFamily="34" charset="0"/>
              </a:rPr>
              <a:t>dehidratasyon</a:t>
            </a:r>
            <a:r>
              <a:rPr lang="tr-TR" sz="2400" dirty="0" smtClean="0">
                <a:latin typeface="Arial" pitchFamily="34" charset="0"/>
                <a:cs typeface="Arial" pitchFamily="34" charset="0"/>
              </a:rPr>
              <a:t> ve yüksek çevre ısısı da ateşe yol açabilir. </a:t>
            </a:r>
          </a:p>
          <a:p>
            <a:r>
              <a:rPr lang="tr-TR" sz="2400" dirty="0" smtClean="0">
                <a:latin typeface="Arial" pitchFamily="34" charset="0"/>
                <a:cs typeface="Arial" pitchFamily="34" charset="0"/>
              </a:rPr>
              <a:t>Enfeksiyon bulguları özellikle erken dönemde belirsizdir.</a:t>
            </a:r>
          </a:p>
          <a:p>
            <a:r>
              <a:rPr lang="tr-TR" sz="2400" dirty="0" smtClean="0">
                <a:latin typeface="Arial" pitchFamily="34" charset="0"/>
                <a:cs typeface="Arial" pitchFamily="34" charset="0"/>
              </a:rPr>
              <a:t>Gizli </a:t>
            </a:r>
            <a:r>
              <a:rPr lang="tr-TR" sz="2400" dirty="0" err="1" smtClean="0">
                <a:latin typeface="Arial" pitchFamily="34" charset="0"/>
                <a:cs typeface="Arial" pitchFamily="34" charset="0"/>
              </a:rPr>
              <a:t>bakteriyemi</a:t>
            </a:r>
            <a:r>
              <a:rPr lang="tr-TR" sz="2400" dirty="0" smtClean="0">
                <a:latin typeface="Arial" pitchFamily="34" charset="0"/>
                <a:cs typeface="Arial" pitchFamily="34" charset="0"/>
              </a:rPr>
              <a:t> riski %7,4-13 </a:t>
            </a:r>
          </a:p>
          <a:p>
            <a:r>
              <a:rPr lang="tr-TR" sz="2400" dirty="0" err="1" smtClean="0">
                <a:latin typeface="Arial" pitchFamily="34" charset="0"/>
                <a:cs typeface="Arial" pitchFamily="34" charset="0"/>
              </a:rPr>
              <a:t>Yenidoğan</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sepsisinde</a:t>
            </a:r>
            <a:r>
              <a:rPr lang="tr-TR" sz="2400" dirty="0" smtClean="0">
                <a:latin typeface="Arial" pitchFamily="34" charset="0"/>
                <a:cs typeface="Arial" pitchFamily="34" charset="0"/>
              </a:rPr>
              <a:t> </a:t>
            </a:r>
            <a:r>
              <a:rPr lang="tr-TR" sz="2400" dirty="0" err="1" smtClean="0">
                <a:latin typeface="Arial" pitchFamily="34" charset="0"/>
                <a:cs typeface="Arial" pitchFamily="34" charset="0"/>
              </a:rPr>
              <a:t>mortalite</a:t>
            </a:r>
            <a:r>
              <a:rPr lang="tr-TR" sz="2400" dirty="0" smtClean="0">
                <a:latin typeface="Arial" pitchFamily="34" charset="0"/>
                <a:cs typeface="Arial" pitchFamily="34" charset="0"/>
              </a:rPr>
              <a:t> yüksektir.</a:t>
            </a:r>
          </a:p>
          <a:p>
            <a:r>
              <a:rPr lang="tr-TR" sz="2400" dirty="0" smtClean="0">
                <a:latin typeface="Arial" pitchFamily="34" charset="0"/>
                <a:cs typeface="Arial" pitchFamily="34" charset="0"/>
              </a:rPr>
              <a:t>Ateşli </a:t>
            </a:r>
            <a:r>
              <a:rPr lang="tr-TR" sz="2400" dirty="0" err="1" smtClean="0">
                <a:latin typeface="Arial" pitchFamily="34" charset="0"/>
                <a:cs typeface="Arial" pitchFamily="34" charset="0"/>
              </a:rPr>
              <a:t>yenidoğan</a:t>
            </a:r>
            <a:r>
              <a:rPr lang="tr-TR" sz="2400" dirty="0" smtClean="0">
                <a:latin typeface="Arial" pitchFamily="34" charset="0"/>
                <a:cs typeface="Arial" pitchFamily="34" charset="0"/>
              </a:rPr>
              <a:t> </a:t>
            </a:r>
            <a:r>
              <a:rPr lang="tr-TR" sz="2400" dirty="0" smtClean="0">
                <a:solidFill>
                  <a:srgbClr val="FF0000"/>
                </a:solidFill>
                <a:latin typeface="Arial" pitchFamily="34" charset="0"/>
                <a:cs typeface="Arial" pitchFamily="34" charset="0"/>
              </a:rPr>
              <a:t>hastaneye yatırılarak </a:t>
            </a:r>
            <a:r>
              <a:rPr lang="tr-TR" sz="2400" dirty="0" smtClean="0">
                <a:latin typeface="Arial" pitchFamily="34" charset="0"/>
                <a:cs typeface="Arial" pitchFamily="34" charset="0"/>
              </a:rPr>
              <a:t>tetkik edilir.</a:t>
            </a:r>
          </a:p>
          <a:p>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a:bodyPr>
          <a:lstStyle/>
          <a:p>
            <a:r>
              <a:rPr lang="tr-TR" sz="3600" dirty="0" smtClean="0">
                <a:latin typeface="Arial" pitchFamily="34" charset="0"/>
                <a:cs typeface="Arial" pitchFamily="34" charset="0"/>
              </a:rPr>
              <a:t>YD / </a:t>
            </a:r>
            <a:r>
              <a:rPr lang="tr-TR" sz="3600" dirty="0" err="1" smtClean="0">
                <a:latin typeface="Arial" pitchFamily="34" charset="0"/>
                <a:cs typeface="Arial" pitchFamily="34" charset="0"/>
              </a:rPr>
              <a:t>Sepsis</a:t>
            </a:r>
            <a:r>
              <a:rPr lang="tr-TR" sz="3600" dirty="0" smtClean="0">
                <a:latin typeface="Arial" pitchFamily="34" charset="0"/>
                <a:cs typeface="Arial" pitchFamily="34" charset="0"/>
              </a:rPr>
              <a:t> Belirtileri</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numCol="2">
            <a:normAutofit/>
          </a:bodyPr>
          <a:lstStyle/>
          <a:p>
            <a:pPr marL="228600" indent="-228600">
              <a:lnSpc>
                <a:spcPct val="90000"/>
              </a:lnSpc>
              <a:spcBef>
                <a:spcPts val="1000"/>
              </a:spcBef>
              <a:defRPr/>
            </a:pPr>
            <a:r>
              <a:rPr lang="tr-TR" sz="2400" dirty="0" smtClean="0"/>
              <a:t>Bebeğin iyi görünmemesi</a:t>
            </a:r>
          </a:p>
          <a:p>
            <a:pPr marL="228600" indent="-228600">
              <a:lnSpc>
                <a:spcPct val="90000"/>
              </a:lnSpc>
              <a:spcBef>
                <a:spcPts val="1000"/>
              </a:spcBef>
              <a:defRPr/>
            </a:pPr>
            <a:r>
              <a:rPr lang="tr-TR" sz="2400" dirty="0" smtClean="0"/>
              <a:t>Aktivitesinde azalma </a:t>
            </a:r>
          </a:p>
          <a:p>
            <a:pPr marL="228600" indent="-228600">
              <a:lnSpc>
                <a:spcPct val="90000"/>
              </a:lnSpc>
              <a:spcBef>
                <a:spcPts val="1000"/>
              </a:spcBef>
              <a:defRPr/>
            </a:pPr>
            <a:r>
              <a:rPr lang="tr-TR" sz="2400" dirty="0" smtClean="0"/>
              <a:t>Yeterli emmeme</a:t>
            </a:r>
          </a:p>
          <a:p>
            <a:pPr marL="228600" indent="-228600">
              <a:lnSpc>
                <a:spcPct val="90000"/>
              </a:lnSpc>
              <a:spcBef>
                <a:spcPts val="1000"/>
              </a:spcBef>
              <a:defRPr/>
            </a:pPr>
            <a:r>
              <a:rPr lang="tr-TR" sz="2400" dirty="0" smtClean="0"/>
              <a:t>Kusma </a:t>
            </a:r>
          </a:p>
          <a:p>
            <a:pPr marL="228600" indent="-228600">
              <a:lnSpc>
                <a:spcPct val="90000"/>
              </a:lnSpc>
              <a:spcBef>
                <a:spcPts val="1000"/>
              </a:spcBef>
              <a:defRPr/>
            </a:pPr>
            <a:r>
              <a:rPr lang="tr-TR" sz="2400" dirty="0" smtClean="0"/>
              <a:t>Tartı alımında duraklama </a:t>
            </a:r>
          </a:p>
          <a:p>
            <a:pPr marL="228600" indent="-228600">
              <a:lnSpc>
                <a:spcPct val="90000"/>
              </a:lnSpc>
              <a:spcBef>
                <a:spcPts val="1000"/>
              </a:spcBef>
              <a:defRPr/>
            </a:pPr>
            <a:r>
              <a:rPr lang="tr-TR" sz="2400" dirty="0" smtClean="0"/>
              <a:t>Solukluk </a:t>
            </a:r>
          </a:p>
          <a:p>
            <a:pPr marL="228600" indent="-228600">
              <a:lnSpc>
                <a:spcPct val="90000"/>
              </a:lnSpc>
              <a:spcBef>
                <a:spcPts val="1000"/>
              </a:spcBef>
              <a:defRPr/>
            </a:pPr>
            <a:r>
              <a:rPr lang="tr-TR" sz="2400" dirty="0" smtClean="0"/>
              <a:t>Sarılık </a:t>
            </a:r>
          </a:p>
          <a:p>
            <a:pPr marL="228600" indent="-228600">
              <a:lnSpc>
                <a:spcPct val="90000"/>
              </a:lnSpc>
              <a:spcBef>
                <a:spcPts val="1000"/>
              </a:spcBef>
              <a:defRPr/>
            </a:pPr>
            <a:r>
              <a:rPr lang="tr-TR" sz="2400" dirty="0" smtClean="0"/>
              <a:t>Huzursuzluk </a:t>
            </a:r>
          </a:p>
          <a:p>
            <a:pPr marL="228600" indent="-228600">
              <a:lnSpc>
                <a:spcPct val="90000"/>
              </a:lnSpc>
              <a:spcBef>
                <a:spcPts val="1000"/>
              </a:spcBef>
              <a:defRPr/>
            </a:pPr>
            <a:r>
              <a:rPr lang="tr-TR" sz="2400" dirty="0" err="1" smtClean="0"/>
              <a:t>Hipotoni</a:t>
            </a:r>
            <a:r>
              <a:rPr lang="tr-TR" sz="2400" dirty="0" smtClean="0"/>
              <a:t> </a:t>
            </a:r>
          </a:p>
          <a:p>
            <a:pPr marL="228600" indent="-228600">
              <a:lnSpc>
                <a:spcPct val="90000"/>
              </a:lnSpc>
              <a:spcBef>
                <a:spcPts val="1000"/>
              </a:spcBef>
              <a:defRPr/>
            </a:pPr>
            <a:r>
              <a:rPr lang="tr-TR" sz="2400" dirty="0" err="1" smtClean="0"/>
              <a:t>İrritabilite</a:t>
            </a:r>
            <a:r>
              <a:rPr lang="tr-TR" sz="2400" dirty="0" smtClean="0"/>
              <a:t> </a:t>
            </a:r>
          </a:p>
          <a:p>
            <a:pPr marL="228600" indent="-228600">
              <a:lnSpc>
                <a:spcPct val="90000"/>
              </a:lnSpc>
              <a:spcBef>
                <a:spcPts val="1000"/>
              </a:spcBef>
              <a:defRPr/>
            </a:pPr>
            <a:r>
              <a:rPr lang="tr-TR" sz="2400" dirty="0" err="1" smtClean="0"/>
              <a:t>Apne</a:t>
            </a:r>
            <a:r>
              <a:rPr lang="tr-TR" sz="2400" dirty="0" smtClean="0"/>
              <a:t> </a:t>
            </a:r>
          </a:p>
          <a:p>
            <a:pPr marL="228600" indent="-228600">
              <a:lnSpc>
                <a:spcPct val="90000"/>
              </a:lnSpc>
              <a:spcBef>
                <a:spcPts val="1000"/>
              </a:spcBef>
              <a:defRPr/>
            </a:pPr>
            <a:r>
              <a:rPr lang="tr-TR" sz="2400" dirty="0" err="1" smtClean="0"/>
              <a:t>Taşipne</a:t>
            </a:r>
            <a:r>
              <a:rPr lang="tr-TR" sz="2400" dirty="0" smtClean="0"/>
              <a:t> </a:t>
            </a:r>
          </a:p>
          <a:p>
            <a:pPr marL="228600" indent="-228600">
              <a:lnSpc>
                <a:spcPct val="90000"/>
              </a:lnSpc>
              <a:spcBef>
                <a:spcPts val="1000"/>
              </a:spcBef>
              <a:defRPr/>
            </a:pPr>
            <a:r>
              <a:rPr lang="tr-TR" sz="2400" dirty="0" smtClean="0"/>
              <a:t>Taşikardi </a:t>
            </a:r>
          </a:p>
          <a:p>
            <a:pPr marL="228600" indent="-228600">
              <a:lnSpc>
                <a:spcPct val="90000"/>
              </a:lnSpc>
              <a:spcBef>
                <a:spcPts val="1000"/>
              </a:spcBef>
              <a:defRPr/>
            </a:pPr>
            <a:r>
              <a:rPr lang="tr-TR" sz="2400" dirty="0" smtClean="0"/>
              <a:t>Uzamış </a:t>
            </a:r>
            <a:r>
              <a:rPr lang="tr-TR" sz="2400" dirty="0" err="1" smtClean="0"/>
              <a:t>kapiller</a:t>
            </a:r>
            <a:r>
              <a:rPr lang="tr-TR" sz="2400" dirty="0" smtClean="0"/>
              <a:t> dolum zamanı</a:t>
            </a:r>
          </a:p>
          <a:p>
            <a:endParaRPr lang="tr-TR"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229600" cy="1143000"/>
          </a:xfrm>
        </p:spPr>
        <p:txBody>
          <a:bodyPr>
            <a:normAutofit/>
          </a:bodyPr>
          <a:lstStyle/>
          <a:p>
            <a:r>
              <a:rPr lang="tr-TR" sz="3600" dirty="0" smtClean="0">
                <a:latin typeface="Arial" pitchFamily="34" charset="0"/>
                <a:cs typeface="Arial" pitchFamily="34" charset="0"/>
              </a:rPr>
              <a:t>0-28 Gün </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lstStyle/>
          <a:p>
            <a:pPr>
              <a:lnSpc>
                <a:spcPct val="80000"/>
              </a:lnSpc>
            </a:pPr>
            <a:r>
              <a:rPr lang="tr-TR" sz="3000" dirty="0" smtClean="0">
                <a:latin typeface="Arial" pitchFamily="34" charset="0"/>
                <a:cs typeface="Arial" pitchFamily="34" charset="0"/>
              </a:rPr>
              <a:t>Ateşli </a:t>
            </a:r>
            <a:r>
              <a:rPr lang="tr-TR" sz="3000" dirty="0" err="1" smtClean="0">
                <a:latin typeface="Arial" pitchFamily="34" charset="0"/>
                <a:cs typeface="Arial" pitchFamily="34" charset="0"/>
              </a:rPr>
              <a:t>yenidoğanda</a:t>
            </a:r>
            <a:r>
              <a:rPr lang="tr-TR" sz="3000" dirty="0" smtClean="0">
                <a:latin typeface="Arial" pitchFamily="34" charset="0"/>
                <a:cs typeface="Arial" pitchFamily="34" charset="0"/>
              </a:rPr>
              <a:t> etiyoloji; </a:t>
            </a:r>
          </a:p>
          <a:p>
            <a:pPr>
              <a:lnSpc>
                <a:spcPct val="80000"/>
              </a:lnSpc>
              <a:buNone/>
            </a:pPr>
            <a:endParaRPr lang="tr-TR" sz="3000" dirty="0" smtClean="0"/>
          </a:p>
          <a:p>
            <a:pPr lvl="1"/>
            <a:r>
              <a:rPr lang="tr-TR" sz="2200" dirty="0" smtClean="0">
                <a:latin typeface="Arial" pitchFamily="34" charset="0"/>
                <a:cs typeface="Arial" pitchFamily="34" charset="0"/>
              </a:rPr>
              <a:t>GBS  </a:t>
            </a:r>
          </a:p>
          <a:p>
            <a:pPr lvl="1"/>
            <a:r>
              <a:rPr lang="tr-TR" sz="2200" dirty="0" err="1" smtClean="0">
                <a:latin typeface="Arial" pitchFamily="34" charset="0"/>
                <a:cs typeface="Arial" pitchFamily="34" charset="0"/>
              </a:rPr>
              <a:t>Listeria</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monocytogenes</a:t>
            </a:r>
            <a:r>
              <a:rPr lang="tr-TR" sz="2200" dirty="0" smtClean="0">
                <a:latin typeface="Arial" pitchFamily="34" charset="0"/>
                <a:cs typeface="Arial" pitchFamily="34" charset="0"/>
              </a:rPr>
              <a:t> </a:t>
            </a:r>
          </a:p>
          <a:p>
            <a:pPr lvl="1"/>
            <a:r>
              <a:rPr lang="tr-TR" sz="2200" dirty="0" smtClean="0">
                <a:latin typeface="Arial" pitchFamily="34" charset="0"/>
                <a:cs typeface="Arial" pitchFamily="34" charset="0"/>
              </a:rPr>
              <a:t>Gram(-) </a:t>
            </a:r>
            <a:r>
              <a:rPr lang="tr-TR" sz="2200" dirty="0" err="1" smtClean="0">
                <a:latin typeface="Arial" pitchFamily="34" charset="0"/>
                <a:cs typeface="Arial" pitchFamily="34" charset="0"/>
              </a:rPr>
              <a:t>enterik</a:t>
            </a:r>
            <a:r>
              <a:rPr lang="tr-TR" sz="2200" dirty="0" smtClean="0">
                <a:latin typeface="Arial" pitchFamily="34" charset="0"/>
                <a:cs typeface="Arial" pitchFamily="34" charset="0"/>
              </a:rPr>
              <a:t> mikroorganizmalar </a:t>
            </a:r>
          </a:p>
          <a:p>
            <a:pPr lvl="1"/>
            <a:r>
              <a:rPr lang="tr-TR" sz="2200" dirty="0" err="1" smtClean="0">
                <a:latin typeface="Arial" pitchFamily="34" charset="0"/>
                <a:cs typeface="Arial" pitchFamily="34" charset="0"/>
              </a:rPr>
              <a:t>Enterovirüs</a:t>
            </a:r>
            <a:r>
              <a:rPr lang="tr-TR" sz="2200" dirty="0" smtClean="0">
                <a:latin typeface="Arial" pitchFamily="34" charset="0"/>
                <a:cs typeface="Arial" pitchFamily="34" charset="0"/>
              </a:rPr>
              <a:t> ve </a:t>
            </a:r>
            <a:r>
              <a:rPr lang="tr-TR" sz="2200" dirty="0" err="1" smtClean="0">
                <a:latin typeface="Arial" pitchFamily="34" charset="0"/>
                <a:cs typeface="Arial" pitchFamily="34" charset="0"/>
              </a:rPr>
              <a:t>Herpes</a:t>
            </a:r>
            <a:r>
              <a:rPr lang="tr-TR" sz="2200" dirty="0" smtClean="0">
                <a:latin typeface="Arial" pitchFamily="34" charset="0"/>
                <a:cs typeface="Arial" pitchFamily="34" charset="0"/>
              </a:rPr>
              <a:t> gibi </a:t>
            </a:r>
            <a:r>
              <a:rPr lang="tr-TR" sz="2200" dirty="0" err="1" smtClean="0">
                <a:latin typeface="Arial" pitchFamily="34" charset="0"/>
                <a:cs typeface="Arial" pitchFamily="34" charset="0"/>
              </a:rPr>
              <a:t>viral</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enf</a:t>
            </a:r>
            <a:r>
              <a:rPr lang="tr-TR" sz="2200" dirty="0" smtClean="0">
                <a:latin typeface="Arial" pitchFamily="34" charset="0"/>
                <a:cs typeface="Arial" pitchFamily="34" charset="0"/>
              </a:rPr>
              <a:t>.</a:t>
            </a:r>
          </a:p>
          <a:p>
            <a:endParaRPr lang="tr-TR" dirty="0" smtClean="0"/>
          </a:p>
          <a:p>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pPr>
              <a:lnSpc>
                <a:spcPct val="120000"/>
              </a:lnSpc>
              <a:buNone/>
              <a:defRPr/>
            </a:pPr>
            <a:r>
              <a:rPr lang="tr-TR" b="1" dirty="0" smtClean="0">
                <a:latin typeface="Comic Sans MS" pitchFamily="66" charset="0"/>
              </a:rPr>
              <a:t>                         </a:t>
            </a:r>
            <a:r>
              <a:rPr lang="tr-TR" b="1" dirty="0" smtClean="0">
                <a:solidFill>
                  <a:srgbClr val="FF0000"/>
                </a:solidFill>
                <a:latin typeface="Arial" pitchFamily="34" charset="0"/>
                <a:cs typeface="Arial" pitchFamily="34" charset="0"/>
              </a:rPr>
              <a:t>HASTANEYE YATIR!!!</a:t>
            </a:r>
          </a:p>
          <a:p>
            <a:pPr>
              <a:lnSpc>
                <a:spcPct val="120000"/>
              </a:lnSpc>
              <a:defRPr/>
            </a:pPr>
            <a:endParaRPr lang="tr-TR" u="sng" dirty="0" smtClean="0">
              <a:latin typeface="Comic Sans MS" pitchFamily="66" charset="0"/>
            </a:endParaRPr>
          </a:p>
          <a:p>
            <a:pPr algn="ctr">
              <a:lnSpc>
                <a:spcPct val="120000"/>
              </a:lnSpc>
              <a:buNone/>
              <a:defRPr/>
            </a:pPr>
            <a:r>
              <a:rPr lang="tr-TR" u="sng" dirty="0" smtClean="0">
                <a:latin typeface="Arial" pitchFamily="34" charset="0"/>
                <a:cs typeface="Arial" pitchFamily="34" charset="0"/>
              </a:rPr>
              <a:t>Mutlaka;</a:t>
            </a:r>
          </a:p>
          <a:p>
            <a:pPr algn="ctr">
              <a:lnSpc>
                <a:spcPct val="120000"/>
              </a:lnSpc>
              <a:defRPr/>
            </a:pPr>
            <a:r>
              <a:rPr lang="tr-TR" dirty="0" smtClean="0">
                <a:latin typeface="Arial" pitchFamily="34" charset="0"/>
                <a:cs typeface="Arial" pitchFamily="34" charset="0"/>
              </a:rPr>
              <a:t>Kan kültürü</a:t>
            </a:r>
          </a:p>
          <a:p>
            <a:pPr algn="ctr">
              <a:lnSpc>
                <a:spcPct val="120000"/>
              </a:lnSpc>
              <a:defRPr/>
            </a:pPr>
            <a:r>
              <a:rPr lang="tr-TR" dirty="0" smtClean="0">
                <a:latin typeface="Arial" pitchFamily="34" charset="0"/>
                <a:cs typeface="Arial" pitchFamily="34" charset="0"/>
              </a:rPr>
              <a:t>Tam idrar tetkiki</a:t>
            </a:r>
          </a:p>
          <a:p>
            <a:pPr algn="ctr">
              <a:lnSpc>
                <a:spcPct val="120000"/>
              </a:lnSpc>
              <a:defRPr/>
            </a:pPr>
            <a:r>
              <a:rPr lang="tr-TR" dirty="0" smtClean="0">
                <a:latin typeface="Arial" pitchFamily="34" charset="0"/>
                <a:cs typeface="Arial" pitchFamily="34" charset="0"/>
              </a:rPr>
              <a:t>İdrar kültürü *</a:t>
            </a:r>
          </a:p>
          <a:p>
            <a:pPr algn="ctr">
              <a:lnSpc>
                <a:spcPct val="120000"/>
              </a:lnSpc>
              <a:defRPr/>
            </a:pPr>
            <a:endParaRPr lang="tr-TR" dirty="0" smtClean="0">
              <a:latin typeface="Arial" pitchFamily="34" charset="0"/>
              <a:cs typeface="Arial" pitchFamily="34" charset="0"/>
            </a:endParaRPr>
          </a:p>
          <a:p>
            <a:pPr algn="ctr">
              <a:lnSpc>
                <a:spcPct val="120000"/>
              </a:lnSpc>
              <a:buNone/>
              <a:defRPr/>
            </a:pPr>
            <a:r>
              <a:rPr lang="tr-TR" u="sng" dirty="0" smtClean="0">
                <a:latin typeface="Arial" pitchFamily="34" charset="0"/>
                <a:cs typeface="Arial" pitchFamily="34" charset="0"/>
              </a:rPr>
              <a:t>Gerekli ise;</a:t>
            </a:r>
          </a:p>
          <a:p>
            <a:pPr algn="ctr">
              <a:lnSpc>
                <a:spcPct val="120000"/>
              </a:lnSpc>
              <a:defRPr/>
            </a:pPr>
            <a:r>
              <a:rPr lang="tr-TR" dirty="0" smtClean="0">
                <a:latin typeface="Arial" pitchFamily="34" charset="0"/>
                <a:cs typeface="Arial" pitchFamily="34" charset="0"/>
              </a:rPr>
              <a:t>PA  AC </a:t>
            </a:r>
            <a:r>
              <a:rPr lang="tr-TR" dirty="0" err="1" smtClean="0">
                <a:latin typeface="Arial" pitchFamily="34" charset="0"/>
                <a:cs typeface="Arial" pitchFamily="34" charset="0"/>
              </a:rPr>
              <a:t>grafisi</a:t>
            </a:r>
            <a:endParaRPr lang="tr-TR" dirty="0" smtClean="0">
              <a:latin typeface="Arial" pitchFamily="34" charset="0"/>
              <a:cs typeface="Arial" pitchFamily="34" charset="0"/>
            </a:endParaRPr>
          </a:p>
          <a:p>
            <a:pPr algn="ctr">
              <a:lnSpc>
                <a:spcPct val="120000"/>
              </a:lnSpc>
              <a:defRPr/>
            </a:pPr>
            <a:r>
              <a:rPr lang="tr-TR" dirty="0" smtClean="0">
                <a:latin typeface="Arial" pitchFamily="34" charset="0"/>
                <a:cs typeface="Arial" pitchFamily="34" charset="0"/>
              </a:rPr>
              <a:t>Gaita tetkiki </a:t>
            </a:r>
          </a:p>
          <a:p>
            <a:pPr algn="ctr">
              <a:lnSpc>
                <a:spcPct val="120000"/>
              </a:lnSpc>
              <a:defRPr/>
            </a:pPr>
            <a:r>
              <a:rPr lang="tr-TR" dirty="0" smtClean="0">
                <a:latin typeface="Arial" pitchFamily="34" charset="0"/>
                <a:cs typeface="Arial" pitchFamily="34" charset="0"/>
              </a:rPr>
              <a:t>BOS incelemesi</a:t>
            </a:r>
          </a:p>
          <a:p>
            <a:endParaRPr lang="tr-TR" dirty="0"/>
          </a:p>
        </p:txBody>
      </p:sp>
      <p:sp>
        <p:nvSpPr>
          <p:cNvPr id="4" name="Text Box 8"/>
          <p:cNvSpPr txBox="1">
            <a:spLocks noChangeArrowheads="1"/>
          </p:cNvSpPr>
          <p:nvPr/>
        </p:nvSpPr>
        <p:spPr bwMode="auto">
          <a:xfrm>
            <a:off x="683568" y="764704"/>
            <a:ext cx="1539875" cy="461665"/>
          </a:xfrm>
          <a:prstGeom prst="rect">
            <a:avLst/>
          </a:prstGeom>
          <a:noFill/>
          <a:ln w="9525">
            <a:noFill/>
            <a:miter lim="800000"/>
            <a:headEnd/>
            <a:tailEnd/>
          </a:ln>
          <a:effectLst/>
        </p:spPr>
        <p:txBody>
          <a:bodyPr wrap="square">
            <a:spAutoFit/>
          </a:bodyPr>
          <a:lstStyle/>
          <a:p>
            <a:pPr>
              <a:defRPr/>
            </a:pPr>
            <a:r>
              <a:rPr lang="tr-TR" sz="2400" b="1" dirty="0">
                <a:solidFill>
                  <a:srgbClr val="FF3300"/>
                </a:solidFill>
                <a:effectLst>
                  <a:outerShdw blurRad="38100" dist="38100" dir="2700000" algn="tl">
                    <a:srgbClr val="C0C0C0"/>
                  </a:outerShdw>
                </a:effectLst>
                <a:latin typeface="Arial" pitchFamily="34" charset="0"/>
                <a:cs typeface="Arial" pitchFamily="34" charset="0"/>
              </a:rPr>
              <a:t>0-28 gün</a:t>
            </a:r>
            <a:endParaRPr lang="en-US" sz="2400" b="1" dirty="0">
              <a:solidFill>
                <a:srgbClr val="FF3300"/>
              </a:solidFill>
              <a:effectLst>
                <a:outerShdw blurRad="38100" dist="38100" dir="2700000" algn="tl">
                  <a:srgbClr val="C0C0C0"/>
                </a:outerShdw>
              </a:effectLst>
              <a:latin typeface="Arial" pitchFamily="34" charset="0"/>
              <a:cs typeface="Arial" pitchFamily="34" charset="0"/>
            </a:endParaRPr>
          </a:p>
        </p:txBody>
      </p:sp>
      <p:sp>
        <p:nvSpPr>
          <p:cNvPr id="5" name="Text Box 9"/>
          <p:cNvSpPr txBox="1">
            <a:spLocks noChangeArrowheads="1"/>
          </p:cNvSpPr>
          <p:nvPr/>
        </p:nvSpPr>
        <p:spPr bwMode="auto">
          <a:xfrm>
            <a:off x="539552" y="1916832"/>
            <a:ext cx="1787525" cy="400110"/>
          </a:xfrm>
          <a:prstGeom prst="rect">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square">
            <a:spAutoFit/>
          </a:bodyPr>
          <a:lstStyle/>
          <a:p>
            <a:pPr>
              <a:defRPr/>
            </a:pPr>
            <a:r>
              <a:rPr lang="tr-TR" sz="2000" dirty="0">
                <a:latin typeface="Arial" pitchFamily="34" charset="0"/>
                <a:cs typeface="Arial" pitchFamily="34" charset="0"/>
              </a:rPr>
              <a:t>Ateş ≥ 38 C</a:t>
            </a:r>
            <a:r>
              <a:rPr lang="en-US" sz="2000" dirty="0">
                <a:latin typeface="Arial" pitchFamily="34" charset="0"/>
                <a:cs typeface="Arial" pitchFamily="34" charset="0"/>
              </a:rPr>
              <a:t>º</a:t>
            </a:r>
            <a:r>
              <a:rPr lang="tr-TR" sz="2000" dirty="0">
                <a:latin typeface="Arial" pitchFamily="34" charset="0"/>
                <a:cs typeface="Arial" pitchFamily="34" charset="0"/>
              </a:rPr>
              <a:t> </a:t>
            </a:r>
            <a:endParaRPr lang="en-US" sz="2000" dirty="0">
              <a:latin typeface="Arial" pitchFamily="34" charset="0"/>
              <a:cs typeface="Arial" pitchFamily="34" charset="0"/>
            </a:endParaRPr>
          </a:p>
        </p:txBody>
      </p:sp>
      <p:sp>
        <p:nvSpPr>
          <p:cNvPr id="7" name="AutoShape 11"/>
          <p:cNvSpPr>
            <a:spLocks noChangeArrowheads="1"/>
          </p:cNvSpPr>
          <p:nvPr/>
        </p:nvSpPr>
        <p:spPr bwMode="auto">
          <a:xfrm rot="5400000">
            <a:off x="1157238" y="1443162"/>
            <a:ext cx="461963" cy="257175"/>
          </a:xfrm>
          <a:prstGeom prst="notchedRightArrow">
            <a:avLst>
              <a:gd name="adj1" fmla="val 50000"/>
              <a:gd name="adj2" fmla="val 44907"/>
            </a:avLst>
          </a:prstGeom>
          <a:solidFill>
            <a:schemeClr val="accent2">
              <a:lumMod val="40000"/>
              <a:lumOff val="60000"/>
            </a:schemeClr>
          </a:solidFill>
          <a:ln w="9525">
            <a:solidFill>
              <a:schemeClr val="tx1"/>
            </a:solidFill>
            <a:miter lim="800000"/>
            <a:headEnd/>
            <a:tailEnd/>
          </a:ln>
        </p:spPr>
        <p:txBody>
          <a:bodyPr wrap="none" anchor="ctr"/>
          <a:lstStyle/>
          <a:p>
            <a:endParaRPr lang="tr-TR"/>
          </a:p>
        </p:txBody>
      </p:sp>
      <p:sp>
        <p:nvSpPr>
          <p:cNvPr id="8" name="AutoShape 13"/>
          <p:cNvSpPr>
            <a:spLocks noChangeArrowheads="1"/>
          </p:cNvSpPr>
          <p:nvPr/>
        </p:nvSpPr>
        <p:spPr bwMode="auto">
          <a:xfrm>
            <a:off x="2699792" y="1988840"/>
            <a:ext cx="461962" cy="257175"/>
          </a:xfrm>
          <a:prstGeom prst="notchedRightArrow">
            <a:avLst>
              <a:gd name="adj1" fmla="val 50000"/>
              <a:gd name="adj2" fmla="val 44907"/>
            </a:avLst>
          </a:prstGeom>
          <a:solidFill>
            <a:schemeClr val="accent2">
              <a:lumMod val="40000"/>
              <a:lumOff val="60000"/>
            </a:schemeClr>
          </a:solidFill>
          <a:ln w="9525">
            <a:solidFill>
              <a:schemeClr val="tx1"/>
            </a:solidFill>
            <a:miter lim="800000"/>
            <a:headEnd/>
            <a:tailEnd/>
          </a:ln>
        </p:spPr>
        <p:txBody>
          <a:bodyPr wrap="none" anchor="ctr"/>
          <a:lstStyle/>
          <a:p>
            <a:endParaRPr lang="tr-TR" dirty="0">
              <a:solidFill>
                <a:schemeClr val="accent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8229600" cy="1143000"/>
          </a:xfrm>
        </p:spPr>
        <p:txBody>
          <a:bodyPr>
            <a:normAutofit/>
          </a:bodyPr>
          <a:lstStyle/>
          <a:p>
            <a:r>
              <a:rPr lang="tr-TR" sz="3600" dirty="0" smtClean="0">
                <a:latin typeface="Arial" pitchFamily="34" charset="0"/>
                <a:cs typeface="Arial" pitchFamily="34" charset="0"/>
              </a:rPr>
              <a:t>1-3 Ay</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r>
              <a:rPr lang="tr-TR" sz="2200" dirty="0" smtClean="0">
                <a:latin typeface="Arial" pitchFamily="34" charset="0"/>
                <a:cs typeface="Arial" pitchFamily="34" charset="0"/>
              </a:rPr>
              <a:t>İmmünolojik olarak bakteriyel enfeksiyonları sınırlandırma yetenekleri </a:t>
            </a:r>
            <a:r>
              <a:rPr lang="tr-TR" sz="2200" dirty="0" err="1" smtClean="0">
                <a:latin typeface="Arial" pitchFamily="34" charset="0"/>
                <a:cs typeface="Arial" pitchFamily="34" charset="0"/>
              </a:rPr>
              <a:t>yenidoğanlardan</a:t>
            </a:r>
            <a:r>
              <a:rPr lang="tr-TR" sz="2200" dirty="0" smtClean="0">
                <a:latin typeface="Arial" pitchFamily="34" charset="0"/>
                <a:cs typeface="Arial" pitchFamily="34" charset="0"/>
              </a:rPr>
              <a:t> daha iyidir. </a:t>
            </a:r>
          </a:p>
          <a:p>
            <a:endParaRPr lang="tr-TR" sz="2200" dirty="0" smtClean="0">
              <a:latin typeface="Arial" pitchFamily="34" charset="0"/>
              <a:cs typeface="Arial" pitchFamily="34" charset="0"/>
            </a:endParaRPr>
          </a:p>
          <a:p>
            <a:r>
              <a:rPr lang="tr-TR" sz="2200" dirty="0" err="1" smtClean="0">
                <a:latin typeface="Arial" pitchFamily="34" charset="0"/>
                <a:cs typeface="Arial" pitchFamily="34" charset="0"/>
              </a:rPr>
              <a:t>Fokal</a:t>
            </a:r>
            <a:r>
              <a:rPr lang="tr-TR" sz="2200" dirty="0" smtClean="0">
                <a:latin typeface="Arial" pitchFamily="34" charset="0"/>
                <a:cs typeface="Arial" pitchFamily="34" charset="0"/>
              </a:rPr>
              <a:t> enfeksiyonlar görülebilir.</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Gizli bakteriyel enfeksiyon riski %5 civarındadır. </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Geleneksel yaklaşım </a:t>
            </a:r>
            <a:r>
              <a:rPr lang="tr-TR" sz="2200" dirty="0" err="1" smtClean="0">
                <a:latin typeface="Arial" pitchFamily="34" charset="0"/>
                <a:cs typeface="Arial" pitchFamily="34" charset="0"/>
              </a:rPr>
              <a:t>yenidoğanlar</a:t>
            </a:r>
            <a:r>
              <a:rPr lang="tr-TR" sz="2200" dirty="0" smtClean="0">
                <a:latin typeface="Arial" pitchFamily="34" charset="0"/>
                <a:cs typeface="Arial" pitchFamily="34" charset="0"/>
              </a:rPr>
              <a:t> gibidir.</a:t>
            </a:r>
          </a:p>
          <a:p>
            <a:endParaRPr lang="tr-TR" sz="2200" dirty="0" smtClean="0">
              <a:latin typeface="Arial" pitchFamily="34" charset="0"/>
              <a:cs typeface="Arial" pitchFamily="34" charset="0"/>
            </a:endParaRPr>
          </a:p>
          <a:p>
            <a:r>
              <a:rPr lang="tr-TR" sz="2200" dirty="0" err="1" smtClean="0">
                <a:latin typeface="Arial" pitchFamily="34" charset="0"/>
                <a:cs typeface="Arial" pitchFamily="34" charset="0"/>
              </a:rPr>
              <a:t>Toksik</a:t>
            </a:r>
            <a:r>
              <a:rPr lang="tr-TR" sz="2200" dirty="0" smtClean="0">
                <a:latin typeface="Arial" pitchFamily="34" charset="0"/>
                <a:cs typeface="Arial" pitchFamily="34" charset="0"/>
              </a:rPr>
              <a:t> görünüm varlığında hastaneye </a:t>
            </a:r>
            <a:r>
              <a:rPr lang="tr-TR" sz="2200" dirty="0" smtClean="0">
                <a:solidFill>
                  <a:srgbClr val="FF0000"/>
                </a:solidFill>
                <a:latin typeface="Arial" pitchFamily="34" charset="0"/>
                <a:cs typeface="Arial" pitchFamily="34" charset="0"/>
              </a:rPr>
              <a:t>yatış </a:t>
            </a:r>
            <a:r>
              <a:rPr lang="tr-TR" sz="2200" dirty="0" smtClean="0">
                <a:latin typeface="Arial" pitchFamily="34" charset="0"/>
                <a:cs typeface="Arial" pitchFamily="34" charset="0"/>
              </a:rPr>
              <a:t>gerekir.</a:t>
            </a:r>
          </a:p>
          <a:p>
            <a:pPr marL="457200" lvl="1" indent="0">
              <a:buNone/>
            </a:pPr>
            <a:endParaRPr lang="tr-TR" sz="2200" dirty="0" smtClean="0">
              <a:latin typeface="Arial" pitchFamily="34" charset="0"/>
              <a:cs typeface="Arial" pitchFamily="34" charset="0"/>
            </a:endParaRPr>
          </a:p>
          <a:p>
            <a:endParaRPr lang="tr-TR" sz="2200" dirty="0" smtClean="0">
              <a:latin typeface="Arial" pitchFamily="34" charset="0"/>
              <a:cs typeface="Arial" pitchFamily="34" charset="0"/>
            </a:endParaRPr>
          </a:p>
          <a:p>
            <a:endParaRPr lang="tr-T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229600" cy="1143000"/>
          </a:xfrm>
        </p:spPr>
        <p:txBody>
          <a:bodyPr/>
          <a:lstStyle/>
          <a:p>
            <a:r>
              <a:rPr lang="tr-TR" dirty="0" smtClean="0"/>
              <a:t>1-3 Ay</a:t>
            </a:r>
            <a:endParaRPr lang="tr-TR" dirty="0"/>
          </a:p>
        </p:txBody>
      </p:sp>
      <p:sp>
        <p:nvSpPr>
          <p:cNvPr id="3" name="2 İçerik Yer Tutucusu"/>
          <p:cNvSpPr>
            <a:spLocks noGrp="1"/>
          </p:cNvSpPr>
          <p:nvPr>
            <p:ph idx="1"/>
          </p:nvPr>
        </p:nvSpPr>
        <p:spPr>
          <a:xfrm>
            <a:off x="467544" y="1484784"/>
            <a:ext cx="8229600" cy="4389120"/>
          </a:xfrm>
        </p:spPr>
        <p:txBody>
          <a:bodyPr>
            <a:normAutofit fontScale="32500" lnSpcReduction="20000"/>
          </a:bodyPr>
          <a:lstStyle/>
          <a:p>
            <a:pPr>
              <a:lnSpc>
                <a:spcPct val="90000"/>
              </a:lnSpc>
            </a:pPr>
            <a:endParaRPr lang="tr-TR" sz="2400" dirty="0" smtClean="0">
              <a:latin typeface="Comic Sans MS" pitchFamily="66" charset="0"/>
            </a:endParaRPr>
          </a:p>
          <a:p>
            <a:pPr algn="just">
              <a:lnSpc>
                <a:spcPct val="90000"/>
              </a:lnSpc>
              <a:buNone/>
            </a:pPr>
            <a:r>
              <a:rPr lang="tr-TR" sz="6200" dirty="0" smtClean="0">
                <a:solidFill>
                  <a:schemeClr val="accent2"/>
                </a:solidFill>
                <a:latin typeface="Arial" pitchFamily="34" charset="0"/>
                <a:cs typeface="Arial" pitchFamily="34" charset="0"/>
              </a:rPr>
              <a:t>  Etiyoloji </a:t>
            </a:r>
          </a:p>
          <a:p>
            <a:pPr algn="just">
              <a:lnSpc>
                <a:spcPct val="90000"/>
              </a:lnSpc>
            </a:pPr>
            <a:endParaRPr lang="tr-TR" sz="4500" dirty="0" smtClean="0">
              <a:solidFill>
                <a:schemeClr val="accent2"/>
              </a:solidFill>
              <a:latin typeface="Arial" pitchFamily="34" charset="0"/>
              <a:cs typeface="Arial" pitchFamily="34" charset="0"/>
            </a:endParaRPr>
          </a:p>
          <a:p>
            <a:pPr algn="just">
              <a:lnSpc>
                <a:spcPct val="90000"/>
              </a:lnSpc>
            </a:pPr>
            <a:r>
              <a:rPr lang="tr-TR" sz="5500" dirty="0" smtClean="0">
                <a:latin typeface="Arial" pitchFamily="34" charset="0"/>
                <a:cs typeface="Arial" pitchFamily="34" charset="0"/>
              </a:rPr>
              <a:t>E</a:t>
            </a:r>
            <a:r>
              <a:rPr lang="sv-SE" sz="5500" dirty="0" smtClean="0">
                <a:latin typeface="Arial" pitchFamily="34" charset="0"/>
                <a:cs typeface="Arial" pitchFamily="34" charset="0"/>
              </a:rPr>
              <a:t>n sık </a:t>
            </a:r>
            <a:r>
              <a:rPr lang="tr-TR" sz="5500" dirty="0" smtClean="0">
                <a:latin typeface="Arial" pitchFamily="34" charset="0"/>
                <a:cs typeface="Arial" pitchFamily="34" charset="0"/>
              </a:rPr>
              <a:t>görülen ; </a:t>
            </a:r>
            <a:r>
              <a:rPr lang="tr-TR" sz="5500" dirty="0" err="1" smtClean="0">
                <a:latin typeface="Arial" pitchFamily="34" charset="0"/>
                <a:cs typeface="Arial" pitchFamily="34" charset="0"/>
              </a:rPr>
              <a:t>viral</a:t>
            </a:r>
            <a:r>
              <a:rPr lang="tr-TR" sz="5500" dirty="0" smtClean="0">
                <a:latin typeface="Arial" pitchFamily="34" charset="0"/>
                <a:cs typeface="Arial" pitchFamily="34" charset="0"/>
              </a:rPr>
              <a:t> enfeksiyonlar (RSV, </a:t>
            </a:r>
            <a:r>
              <a:rPr lang="tr-TR" sz="5500" dirty="0" err="1" smtClean="0">
                <a:latin typeface="Arial" pitchFamily="34" charset="0"/>
                <a:cs typeface="Arial" pitchFamily="34" charset="0"/>
              </a:rPr>
              <a:t>influenza</a:t>
            </a:r>
            <a:r>
              <a:rPr lang="tr-TR" sz="5500" dirty="0" smtClean="0">
                <a:latin typeface="Arial" pitchFamily="34" charset="0"/>
                <a:cs typeface="Arial" pitchFamily="34" charset="0"/>
              </a:rPr>
              <a:t>)</a:t>
            </a:r>
          </a:p>
          <a:p>
            <a:pPr lvl="1" algn="just">
              <a:lnSpc>
                <a:spcPct val="90000"/>
              </a:lnSpc>
            </a:pPr>
            <a:endParaRPr lang="tr-TR" sz="5500" dirty="0" smtClean="0">
              <a:latin typeface="Arial" pitchFamily="34" charset="0"/>
              <a:cs typeface="Arial" pitchFamily="34" charset="0"/>
            </a:endParaRPr>
          </a:p>
          <a:p>
            <a:pPr algn="just">
              <a:lnSpc>
                <a:spcPct val="90000"/>
              </a:lnSpc>
            </a:pPr>
            <a:r>
              <a:rPr lang="tr-TR" sz="5500" dirty="0" smtClean="0">
                <a:latin typeface="Arial" pitchFamily="34" charset="0"/>
                <a:cs typeface="Arial" pitchFamily="34" charset="0"/>
              </a:rPr>
              <a:t>Ciddi bakteriyel enfeksiyonlar da olabilir.</a:t>
            </a:r>
          </a:p>
          <a:p>
            <a:pPr lvl="1" algn="just"/>
            <a:r>
              <a:rPr lang="tr-TR" sz="3700" i="1" dirty="0" smtClean="0">
                <a:latin typeface="Arial" pitchFamily="34" charset="0"/>
                <a:cs typeface="Arial" pitchFamily="34" charset="0"/>
              </a:rPr>
              <a:t>E. </a:t>
            </a:r>
            <a:r>
              <a:rPr lang="tr-TR" sz="3700" i="1" dirty="0" err="1" smtClean="0">
                <a:latin typeface="Arial" pitchFamily="34" charset="0"/>
                <a:cs typeface="Arial" pitchFamily="34" charset="0"/>
              </a:rPr>
              <a:t>coli</a:t>
            </a:r>
            <a:r>
              <a:rPr lang="tr-TR" sz="3700" i="1" dirty="0" smtClean="0">
                <a:latin typeface="Arial" pitchFamily="34" charset="0"/>
                <a:cs typeface="Arial" pitchFamily="34" charset="0"/>
              </a:rPr>
              <a:t>,</a:t>
            </a:r>
          </a:p>
          <a:p>
            <a:pPr lvl="1" algn="just"/>
            <a:r>
              <a:rPr lang="tr-TR" sz="3700" i="1" dirty="0" smtClean="0">
                <a:latin typeface="Arial" pitchFamily="34" charset="0"/>
                <a:cs typeface="Arial" pitchFamily="34" charset="0"/>
              </a:rPr>
              <a:t>Grup B </a:t>
            </a:r>
            <a:r>
              <a:rPr lang="tr-TR" sz="3700" i="1" dirty="0" err="1" smtClean="0">
                <a:latin typeface="Arial" pitchFamily="34" charset="0"/>
                <a:cs typeface="Arial" pitchFamily="34" charset="0"/>
              </a:rPr>
              <a:t>Streptococcus</a:t>
            </a:r>
            <a:endParaRPr lang="tr-TR" sz="3700" i="1" dirty="0" smtClean="0">
              <a:latin typeface="Arial" pitchFamily="34" charset="0"/>
              <a:cs typeface="Arial" pitchFamily="34" charset="0"/>
            </a:endParaRPr>
          </a:p>
          <a:p>
            <a:pPr lvl="1" algn="just"/>
            <a:r>
              <a:rPr lang="tr-TR" sz="3700" i="1" dirty="0" smtClean="0">
                <a:latin typeface="Arial" pitchFamily="34" charset="0"/>
                <a:cs typeface="Arial" pitchFamily="34" charset="0"/>
              </a:rPr>
              <a:t>S. </a:t>
            </a:r>
            <a:r>
              <a:rPr lang="tr-TR" sz="3700" i="1" dirty="0" err="1" smtClean="0">
                <a:latin typeface="Arial" pitchFamily="34" charset="0"/>
                <a:cs typeface="Arial" pitchFamily="34" charset="0"/>
              </a:rPr>
              <a:t>aureus</a:t>
            </a:r>
            <a:endParaRPr lang="tr-TR" sz="3700" i="1" dirty="0" smtClean="0">
              <a:latin typeface="Arial" pitchFamily="34" charset="0"/>
              <a:cs typeface="Arial" pitchFamily="34" charset="0"/>
            </a:endParaRPr>
          </a:p>
          <a:p>
            <a:pPr lvl="1" algn="just"/>
            <a:r>
              <a:rPr lang="tr-TR" sz="3700" i="1" dirty="0" smtClean="0">
                <a:latin typeface="Arial" pitchFamily="34" charset="0"/>
                <a:cs typeface="Arial" pitchFamily="34" charset="0"/>
              </a:rPr>
              <a:t>L. </a:t>
            </a:r>
            <a:r>
              <a:rPr lang="tr-TR" sz="3700" i="1" dirty="0" err="1" smtClean="0">
                <a:latin typeface="Arial" pitchFamily="34" charset="0"/>
                <a:cs typeface="Arial" pitchFamily="34" charset="0"/>
              </a:rPr>
              <a:t>monocytogenes</a:t>
            </a:r>
            <a:endParaRPr lang="tr-TR" sz="3700" i="1" dirty="0" smtClean="0">
              <a:latin typeface="Arial" pitchFamily="34" charset="0"/>
              <a:cs typeface="Arial" pitchFamily="34" charset="0"/>
            </a:endParaRPr>
          </a:p>
          <a:p>
            <a:pPr lvl="1" algn="just"/>
            <a:r>
              <a:rPr lang="tr-TR" sz="3700" i="1" dirty="0" smtClean="0">
                <a:latin typeface="Arial" pitchFamily="34" charset="0"/>
                <a:cs typeface="Arial" pitchFamily="34" charset="0"/>
              </a:rPr>
              <a:t>N. </a:t>
            </a:r>
            <a:r>
              <a:rPr lang="tr-TR" sz="3700" i="1" dirty="0" err="1" smtClean="0">
                <a:latin typeface="Arial" pitchFamily="34" charset="0"/>
                <a:cs typeface="Arial" pitchFamily="34" charset="0"/>
              </a:rPr>
              <a:t>meningitidis</a:t>
            </a:r>
            <a:endParaRPr lang="tr-TR" sz="3700" i="1" dirty="0" smtClean="0">
              <a:latin typeface="Arial" pitchFamily="34" charset="0"/>
              <a:cs typeface="Arial" pitchFamily="34" charset="0"/>
            </a:endParaRPr>
          </a:p>
          <a:p>
            <a:pPr lvl="1" algn="just"/>
            <a:r>
              <a:rPr lang="tr-TR" sz="3700" i="1" dirty="0" smtClean="0">
                <a:latin typeface="Arial" pitchFamily="34" charset="0"/>
                <a:cs typeface="Arial" pitchFamily="34" charset="0"/>
              </a:rPr>
              <a:t>S. </a:t>
            </a:r>
            <a:r>
              <a:rPr lang="tr-TR" sz="3700" i="1" dirty="0" err="1" smtClean="0">
                <a:latin typeface="Arial" pitchFamily="34" charset="0"/>
                <a:cs typeface="Arial" pitchFamily="34" charset="0"/>
              </a:rPr>
              <a:t>pneumoniae</a:t>
            </a:r>
            <a:endParaRPr lang="tr-TR" sz="3700" i="1" dirty="0" smtClean="0">
              <a:latin typeface="Arial" pitchFamily="34" charset="0"/>
              <a:cs typeface="Arial" pitchFamily="34" charset="0"/>
            </a:endParaRPr>
          </a:p>
          <a:p>
            <a:pPr lvl="1" algn="just"/>
            <a:r>
              <a:rPr lang="tr-TR" sz="3700" i="1" dirty="0" smtClean="0">
                <a:latin typeface="Arial" pitchFamily="34" charset="0"/>
                <a:cs typeface="Arial" pitchFamily="34" charset="0"/>
              </a:rPr>
              <a:t>H. </a:t>
            </a:r>
            <a:r>
              <a:rPr lang="tr-TR" sz="3700" i="1" dirty="0" err="1" smtClean="0">
                <a:latin typeface="Arial" pitchFamily="34" charset="0"/>
                <a:cs typeface="Arial" pitchFamily="34" charset="0"/>
              </a:rPr>
              <a:t>influenzae</a:t>
            </a:r>
            <a:r>
              <a:rPr lang="tr-TR" sz="3700" i="1" dirty="0" smtClean="0">
                <a:latin typeface="Arial" pitchFamily="34" charset="0"/>
                <a:cs typeface="Arial" pitchFamily="34" charset="0"/>
              </a:rPr>
              <a:t> </a:t>
            </a:r>
            <a:r>
              <a:rPr lang="tr-TR" sz="3700" i="1" dirty="0" err="1" smtClean="0">
                <a:latin typeface="Arial" pitchFamily="34" charset="0"/>
                <a:cs typeface="Arial" pitchFamily="34" charset="0"/>
              </a:rPr>
              <a:t>type</a:t>
            </a:r>
            <a:r>
              <a:rPr lang="tr-TR" sz="3700" i="1" dirty="0" smtClean="0">
                <a:latin typeface="Arial" pitchFamily="34" charset="0"/>
                <a:cs typeface="Arial" pitchFamily="34" charset="0"/>
              </a:rPr>
              <a:t> b</a:t>
            </a:r>
          </a:p>
          <a:p>
            <a:pPr lvl="1" algn="r"/>
            <a:endParaRPr lang="tr-TR" i="1" dirty="0" smtClean="0">
              <a:latin typeface="Arial" pitchFamily="34" charset="0"/>
              <a:cs typeface="Arial" pitchFamily="34" charset="0"/>
            </a:endParaRPr>
          </a:p>
          <a:p>
            <a:pPr algn="just">
              <a:lnSpc>
                <a:spcPct val="90000"/>
              </a:lnSpc>
            </a:pPr>
            <a:r>
              <a:rPr lang="tr-TR" sz="5500" dirty="0" smtClean="0">
                <a:latin typeface="Arial" pitchFamily="34" charset="0"/>
                <a:cs typeface="Arial" pitchFamily="34" charset="0"/>
              </a:rPr>
              <a:t>En sık bakteriyel  enfeksiyon </a:t>
            </a:r>
          </a:p>
          <a:p>
            <a:pPr lvl="1" algn="just">
              <a:lnSpc>
                <a:spcPct val="90000"/>
              </a:lnSpc>
            </a:pPr>
            <a:r>
              <a:rPr lang="tr-TR" sz="4300" dirty="0" err="1" smtClean="0">
                <a:latin typeface="Arial" pitchFamily="34" charset="0"/>
                <a:cs typeface="Arial" pitchFamily="34" charset="0"/>
              </a:rPr>
              <a:t>Piyelonefrit</a:t>
            </a:r>
            <a:r>
              <a:rPr lang="sv-SE" sz="4300" dirty="0" smtClean="0">
                <a:latin typeface="Arial" pitchFamily="34" charset="0"/>
                <a:cs typeface="Arial" pitchFamily="34" charset="0"/>
              </a:rPr>
              <a:t>; E.coli</a:t>
            </a:r>
            <a:endParaRPr lang="tr-TR" sz="4300" dirty="0" smtClean="0">
              <a:latin typeface="Arial" pitchFamily="34" charset="0"/>
              <a:cs typeface="Arial" pitchFamily="34" charset="0"/>
            </a:endParaRPr>
          </a:p>
          <a:p>
            <a:pPr lvl="2" algn="just">
              <a:lnSpc>
                <a:spcPct val="90000"/>
              </a:lnSpc>
            </a:pPr>
            <a:r>
              <a:rPr lang="tr-TR" sz="4300" dirty="0" smtClean="0">
                <a:latin typeface="Arial" pitchFamily="34" charset="0"/>
                <a:cs typeface="Arial" pitchFamily="34" charset="0"/>
              </a:rPr>
              <a:t>Sünnetsiz ve idrar yolu anomalisi</a:t>
            </a:r>
          </a:p>
          <a:p>
            <a:pPr lvl="1" algn="just"/>
            <a:r>
              <a:rPr lang="tr-TR" sz="4300" dirty="0" err="1" smtClean="0">
                <a:latin typeface="Arial" pitchFamily="34" charset="0"/>
                <a:cs typeface="Arial" pitchFamily="34" charset="0"/>
              </a:rPr>
              <a:t>Otitis</a:t>
            </a:r>
            <a:r>
              <a:rPr lang="tr-TR" sz="4300" dirty="0" smtClean="0">
                <a:latin typeface="Arial" pitchFamily="34" charset="0"/>
                <a:cs typeface="Arial" pitchFamily="34" charset="0"/>
              </a:rPr>
              <a:t> </a:t>
            </a:r>
            <a:r>
              <a:rPr lang="tr-TR" sz="4300" dirty="0" err="1" smtClean="0">
                <a:latin typeface="Arial" pitchFamily="34" charset="0"/>
                <a:cs typeface="Arial" pitchFamily="34" charset="0"/>
              </a:rPr>
              <a:t>media</a:t>
            </a:r>
            <a:r>
              <a:rPr lang="tr-TR" sz="4300" dirty="0" smtClean="0">
                <a:latin typeface="Arial" pitchFamily="34" charset="0"/>
                <a:cs typeface="Arial" pitchFamily="34" charset="0"/>
              </a:rPr>
              <a:t>, </a:t>
            </a:r>
            <a:r>
              <a:rPr lang="tr-TR" sz="4300" dirty="0" err="1" smtClean="0">
                <a:latin typeface="Arial" pitchFamily="34" charset="0"/>
                <a:cs typeface="Arial" pitchFamily="34" charset="0"/>
              </a:rPr>
              <a:t>pnömoni</a:t>
            </a:r>
            <a:endParaRPr lang="tr-TR" sz="4300" dirty="0" smtClean="0">
              <a:latin typeface="Arial" pitchFamily="34" charset="0"/>
              <a:cs typeface="Arial" pitchFamily="34" charset="0"/>
            </a:endParaRPr>
          </a:p>
          <a:p>
            <a:pPr lvl="1" algn="just"/>
            <a:r>
              <a:rPr lang="en-US" sz="4300" dirty="0" smtClean="0">
                <a:latin typeface="Arial" pitchFamily="34" charset="0"/>
                <a:cs typeface="Arial" pitchFamily="34" charset="0"/>
              </a:rPr>
              <a:t>Om</a:t>
            </a:r>
            <a:r>
              <a:rPr lang="tr-TR" sz="4300" dirty="0" smtClean="0">
                <a:latin typeface="Arial" pitchFamily="34" charset="0"/>
                <a:cs typeface="Arial" pitchFamily="34" charset="0"/>
              </a:rPr>
              <a:t>f</a:t>
            </a:r>
            <a:r>
              <a:rPr lang="en-US" sz="4300" dirty="0" smtClean="0">
                <a:latin typeface="Arial" pitchFamily="34" charset="0"/>
                <a:cs typeface="Arial" pitchFamily="34" charset="0"/>
              </a:rPr>
              <a:t>alit, </a:t>
            </a:r>
            <a:r>
              <a:rPr lang="en-US" sz="4300" dirty="0" err="1" smtClean="0">
                <a:latin typeface="Arial" pitchFamily="34" charset="0"/>
                <a:cs typeface="Arial" pitchFamily="34" charset="0"/>
              </a:rPr>
              <a:t>mastit</a:t>
            </a:r>
            <a:r>
              <a:rPr lang="en-US" sz="4300" dirty="0" smtClean="0">
                <a:latin typeface="Arial" pitchFamily="34" charset="0"/>
                <a:cs typeface="Arial" pitchFamily="34" charset="0"/>
              </a:rPr>
              <a:t>, </a:t>
            </a:r>
            <a:r>
              <a:rPr lang="tr-TR" sz="4300" dirty="0" smtClean="0">
                <a:latin typeface="Arial" pitchFamily="34" charset="0"/>
                <a:cs typeface="Arial" pitchFamily="34" charset="0"/>
              </a:rPr>
              <a:t>diğer cilt ve yumuşak doku enfeksiyonları</a:t>
            </a:r>
          </a:p>
          <a:p>
            <a:pPr algn="just">
              <a:lnSpc>
                <a:spcPct val="90000"/>
              </a:lnSpc>
            </a:pPr>
            <a:endParaRPr lang="tr-TR" sz="4500" dirty="0" smtClean="0">
              <a:latin typeface="Arial" pitchFamily="34" charset="0"/>
              <a:cs typeface="Arial" pitchFamily="34" charset="0"/>
            </a:endParaRPr>
          </a:p>
          <a:p>
            <a:pPr algn="just">
              <a:lnSpc>
                <a:spcPct val="90000"/>
              </a:lnSpc>
            </a:pPr>
            <a:r>
              <a:rPr lang="tr-TR" sz="5500" dirty="0" smtClean="0">
                <a:latin typeface="Arial" pitchFamily="34" charset="0"/>
                <a:cs typeface="Arial" pitchFamily="34" charset="0"/>
              </a:rPr>
              <a:t>Aşılama</a:t>
            </a:r>
          </a:p>
          <a:p>
            <a:pPr lvl="1" algn="just">
              <a:lnSpc>
                <a:spcPct val="90000"/>
              </a:lnSpc>
            </a:pPr>
            <a:endParaRPr lang="tr-TR" sz="4000" dirty="0" smtClean="0">
              <a:latin typeface="Arial" pitchFamily="34" charset="0"/>
              <a:cs typeface="Arial" pitchFamily="34" charset="0"/>
            </a:endParaRPr>
          </a:p>
          <a:p>
            <a:pPr lvl="1" algn="just">
              <a:buNone/>
            </a:pPr>
            <a:endParaRPr lang="tr-TR" dirty="0" smtClean="0">
              <a:latin typeface="Arial" pitchFamily="34" charset="0"/>
              <a:cs typeface="Arial" pitchFamily="34" charset="0"/>
            </a:endParaRPr>
          </a:p>
          <a:p>
            <a:pPr lvl="1">
              <a:buNone/>
            </a:pPr>
            <a:endParaRPr lang="tr-TR" sz="4500" dirty="0" smtClean="0"/>
          </a:p>
          <a:p>
            <a:pPr lvl="1">
              <a:buNone/>
            </a:pPr>
            <a:endParaRPr lang="en-US" sz="4500" dirty="0" smtClean="0"/>
          </a:p>
          <a:p>
            <a:pPr algn="just"/>
            <a:endParaRPr lang="tr-TR" dirty="0" smtClean="0"/>
          </a:p>
          <a:p>
            <a:pPr algn="just">
              <a:buNone/>
            </a:pP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39750" y="404813"/>
            <a:ext cx="1211263" cy="457200"/>
          </a:xfrm>
          <a:prstGeom prst="rect">
            <a:avLst/>
          </a:prstGeom>
          <a:noFill/>
          <a:ln w="9525">
            <a:noFill/>
            <a:miter lim="800000"/>
            <a:headEnd/>
            <a:tailEnd/>
          </a:ln>
          <a:effectLst/>
        </p:spPr>
        <p:txBody>
          <a:bodyPr wrap="none">
            <a:spAutoFit/>
          </a:bodyPr>
          <a:lstStyle/>
          <a:p>
            <a:pPr>
              <a:defRPr/>
            </a:pPr>
            <a:r>
              <a:rPr lang="tr-TR" sz="2400" b="1">
                <a:solidFill>
                  <a:srgbClr val="FF3300"/>
                </a:solidFill>
                <a:effectLst>
                  <a:outerShdw blurRad="38100" dist="38100" dir="2700000" algn="tl">
                    <a:srgbClr val="C0C0C0"/>
                  </a:outerShdw>
                </a:effectLst>
                <a:latin typeface="Comic Sans MS" pitchFamily="66" charset="0"/>
              </a:rPr>
              <a:t>1-3 ay</a:t>
            </a:r>
            <a:endParaRPr lang="en-US" sz="2400" b="1">
              <a:solidFill>
                <a:srgbClr val="FF3300"/>
              </a:solidFill>
              <a:effectLst>
                <a:outerShdw blurRad="38100" dist="38100" dir="2700000" algn="tl">
                  <a:srgbClr val="C0C0C0"/>
                </a:outerShdw>
              </a:effectLst>
              <a:latin typeface="Comic Sans MS" pitchFamily="66" charset="0"/>
            </a:endParaRPr>
          </a:p>
        </p:txBody>
      </p:sp>
      <p:sp>
        <p:nvSpPr>
          <p:cNvPr id="5" name="Text Box 5"/>
          <p:cNvSpPr txBox="1">
            <a:spLocks noChangeArrowheads="1"/>
          </p:cNvSpPr>
          <p:nvPr/>
        </p:nvSpPr>
        <p:spPr bwMode="auto">
          <a:xfrm>
            <a:off x="468313" y="1484313"/>
            <a:ext cx="1982787" cy="406400"/>
          </a:xfrm>
          <a:prstGeom prst="rect">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spAutoFit/>
          </a:bodyPr>
          <a:lstStyle/>
          <a:p>
            <a:pPr>
              <a:defRPr/>
            </a:pPr>
            <a:r>
              <a:rPr lang="tr-TR" sz="2000" b="1">
                <a:latin typeface="Comic Sans MS" pitchFamily="66" charset="0"/>
              </a:rPr>
              <a:t>Ateş ≥ 38 C</a:t>
            </a:r>
            <a:r>
              <a:rPr lang="en-US" sz="2000" b="1">
                <a:latin typeface="Comic Sans MS" pitchFamily="66" charset="0"/>
              </a:rPr>
              <a:t>º</a:t>
            </a:r>
            <a:r>
              <a:rPr lang="tr-TR" sz="2000" b="1">
                <a:latin typeface="Comic Sans MS" pitchFamily="66" charset="0"/>
              </a:rPr>
              <a:t> </a:t>
            </a:r>
            <a:endParaRPr lang="en-US" sz="2000" b="1">
              <a:latin typeface="Comic Sans MS" pitchFamily="66" charset="0"/>
            </a:endParaRPr>
          </a:p>
        </p:txBody>
      </p:sp>
      <p:sp>
        <p:nvSpPr>
          <p:cNvPr id="6" name="AutoShape 6"/>
          <p:cNvSpPr>
            <a:spLocks noChangeArrowheads="1"/>
          </p:cNvSpPr>
          <p:nvPr/>
        </p:nvSpPr>
        <p:spPr bwMode="auto">
          <a:xfrm rot="5400000">
            <a:off x="1013619" y="1010444"/>
            <a:ext cx="461963" cy="257175"/>
          </a:xfrm>
          <a:prstGeom prst="notchedRightArrow">
            <a:avLst>
              <a:gd name="adj1" fmla="val 50000"/>
              <a:gd name="adj2" fmla="val 44907"/>
            </a:avLst>
          </a:prstGeom>
          <a:solidFill>
            <a:srgbClr val="99FF33"/>
          </a:solidFill>
          <a:ln w="9525">
            <a:solidFill>
              <a:schemeClr val="tx1"/>
            </a:solidFill>
            <a:miter lim="800000"/>
            <a:headEnd/>
            <a:tailEnd/>
          </a:ln>
        </p:spPr>
        <p:txBody>
          <a:bodyPr wrap="none" anchor="ctr"/>
          <a:lstStyle/>
          <a:p>
            <a:endParaRPr lang="tr-TR"/>
          </a:p>
        </p:txBody>
      </p:sp>
      <p:sp>
        <p:nvSpPr>
          <p:cNvPr id="7" name="AutoShape 7"/>
          <p:cNvSpPr>
            <a:spLocks noChangeArrowheads="1"/>
          </p:cNvSpPr>
          <p:nvPr/>
        </p:nvSpPr>
        <p:spPr bwMode="auto">
          <a:xfrm>
            <a:off x="2627313" y="1557338"/>
            <a:ext cx="461962" cy="257175"/>
          </a:xfrm>
          <a:prstGeom prst="notchedRightArrow">
            <a:avLst>
              <a:gd name="adj1" fmla="val 50000"/>
              <a:gd name="adj2" fmla="val 44907"/>
            </a:avLst>
          </a:prstGeom>
          <a:solidFill>
            <a:srgbClr val="99FF33"/>
          </a:solidFill>
          <a:ln w="9525">
            <a:solidFill>
              <a:schemeClr val="tx1"/>
            </a:solidFill>
            <a:miter lim="800000"/>
            <a:headEnd/>
            <a:tailEnd/>
          </a:ln>
        </p:spPr>
        <p:txBody>
          <a:bodyPr wrap="none" anchor="ctr"/>
          <a:lstStyle/>
          <a:p>
            <a:endParaRPr lang="tr-TR"/>
          </a:p>
        </p:txBody>
      </p:sp>
      <p:sp>
        <p:nvSpPr>
          <p:cNvPr id="8" name="Text Box 8"/>
          <p:cNvSpPr txBox="1">
            <a:spLocks noChangeArrowheads="1"/>
          </p:cNvSpPr>
          <p:nvPr/>
        </p:nvSpPr>
        <p:spPr bwMode="auto">
          <a:xfrm>
            <a:off x="3348038" y="1489075"/>
            <a:ext cx="1879600" cy="376238"/>
          </a:xfrm>
          <a:prstGeom prst="rect">
            <a:avLst/>
          </a:prstGeom>
          <a:solidFill>
            <a:schemeClr val="bg1"/>
          </a:solidFill>
          <a:ln w="9525">
            <a:solidFill>
              <a:schemeClr val="tx1"/>
            </a:solidFill>
            <a:miter lim="800000"/>
            <a:headEnd/>
            <a:tailEnd/>
          </a:ln>
          <a:effectLst>
            <a:prstShdw prst="shdw13" dist="53882" dir="13500000">
              <a:schemeClr val="bg2">
                <a:alpha val="50000"/>
              </a:schemeClr>
            </a:prstShdw>
          </a:effectLst>
        </p:spPr>
        <p:txBody>
          <a:bodyPr wrap="none">
            <a:spAutoFit/>
          </a:bodyPr>
          <a:lstStyle/>
          <a:p>
            <a:pPr>
              <a:defRPr/>
            </a:pPr>
            <a:r>
              <a:rPr lang="tr-TR" b="1" dirty="0" err="1">
                <a:effectLst>
                  <a:outerShdw blurRad="38100" dist="38100" dir="2700000" algn="tl">
                    <a:srgbClr val="C0C0C0"/>
                  </a:outerShdw>
                </a:effectLst>
                <a:latin typeface="Comic Sans MS" pitchFamily="66" charset="0"/>
              </a:rPr>
              <a:t>Toksik</a:t>
            </a:r>
            <a:r>
              <a:rPr lang="tr-TR" b="1" dirty="0">
                <a:effectLst>
                  <a:outerShdw blurRad="38100" dist="38100" dir="2700000" algn="tl">
                    <a:srgbClr val="C0C0C0"/>
                  </a:outerShdw>
                </a:effectLst>
                <a:latin typeface="Comic Sans MS" pitchFamily="66" charset="0"/>
              </a:rPr>
              <a:t> görünüm</a:t>
            </a:r>
            <a:endParaRPr lang="en-US" b="1" dirty="0">
              <a:effectLst>
                <a:outerShdw blurRad="38100" dist="38100" dir="2700000" algn="tl">
                  <a:srgbClr val="C0C0C0"/>
                </a:outerShdw>
              </a:effectLst>
              <a:latin typeface="Comic Sans MS" pitchFamily="66" charset="0"/>
            </a:endParaRPr>
          </a:p>
        </p:txBody>
      </p:sp>
      <p:sp>
        <p:nvSpPr>
          <p:cNvPr id="9" name="Text Box 12"/>
          <p:cNvSpPr txBox="1">
            <a:spLocks noChangeArrowheads="1"/>
          </p:cNvSpPr>
          <p:nvPr/>
        </p:nvSpPr>
        <p:spPr bwMode="auto">
          <a:xfrm>
            <a:off x="2411413" y="3500438"/>
            <a:ext cx="184150" cy="366712"/>
          </a:xfrm>
          <a:prstGeom prst="rect">
            <a:avLst/>
          </a:prstGeom>
          <a:noFill/>
          <a:ln w="9525">
            <a:noFill/>
            <a:miter lim="800000"/>
            <a:headEnd/>
            <a:tailEnd/>
          </a:ln>
        </p:spPr>
        <p:txBody>
          <a:bodyPr wrap="none">
            <a:spAutoFit/>
          </a:bodyPr>
          <a:lstStyle/>
          <a:p>
            <a:endParaRPr lang="tr-TR"/>
          </a:p>
        </p:txBody>
      </p:sp>
      <p:sp>
        <p:nvSpPr>
          <p:cNvPr id="10" name="Text Box 13"/>
          <p:cNvSpPr txBox="1">
            <a:spLocks noChangeArrowheads="1"/>
          </p:cNvSpPr>
          <p:nvPr/>
        </p:nvSpPr>
        <p:spPr bwMode="auto">
          <a:xfrm>
            <a:off x="323850" y="3001963"/>
            <a:ext cx="2292359" cy="3083921"/>
          </a:xfrm>
          <a:prstGeom prst="rect">
            <a:avLst/>
          </a:prstGeom>
          <a:noFill/>
          <a:ln w="9525">
            <a:solidFill>
              <a:schemeClr val="tx1"/>
            </a:solidFill>
            <a:miter lim="800000"/>
            <a:headEnd/>
            <a:tailEnd/>
          </a:ln>
        </p:spPr>
        <p:txBody>
          <a:bodyPr wrap="none">
            <a:spAutoFit/>
          </a:bodyPr>
          <a:lstStyle/>
          <a:p>
            <a:pPr>
              <a:lnSpc>
                <a:spcPct val="120000"/>
              </a:lnSpc>
              <a:defRPr/>
            </a:pPr>
            <a:r>
              <a:rPr lang="tr-TR" b="1" dirty="0" smtClean="0">
                <a:solidFill>
                  <a:srgbClr val="FF0000"/>
                </a:solidFill>
                <a:latin typeface="Arial" panose="020B0604020202020204" pitchFamily="34" charset="0"/>
                <a:cs typeface="Arial" panose="020B0604020202020204" pitchFamily="34" charset="0"/>
              </a:rPr>
              <a:t>HASTANEYE YATIŞ</a:t>
            </a:r>
          </a:p>
          <a:p>
            <a:pPr>
              <a:lnSpc>
                <a:spcPct val="120000"/>
              </a:lnSpc>
              <a:defRPr/>
            </a:pPr>
            <a:r>
              <a:rPr lang="tr-TR" u="sng" dirty="0" smtClean="0">
                <a:latin typeface="Arial" panose="020B0604020202020204" pitchFamily="34" charset="0"/>
                <a:cs typeface="Arial" panose="020B0604020202020204" pitchFamily="34" charset="0"/>
              </a:rPr>
              <a:t>Mutlaka;</a:t>
            </a:r>
          </a:p>
          <a:p>
            <a:pPr>
              <a:lnSpc>
                <a:spcPct val="120000"/>
              </a:lnSpc>
              <a:defRPr/>
            </a:pPr>
            <a:r>
              <a:rPr lang="tr-TR" dirty="0" smtClean="0">
                <a:latin typeface="Arial" panose="020B0604020202020204" pitchFamily="34" charset="0"/>
                <a:cs typeface="Arial" panose="020B0604020202020204" pitchFamily="34" charset="0"/>
              </a:rPr>
              <a:t>Kan kültürü</a:t>
            </a:r>
          </a:p>
          <a:p>
            <a:pPr>
              <a:lnSpc>
                <a:spcPct val="120000"/>
              </a:lnSpc>
              <a:defRPr/>
            </a:pPr>
            <a:r>
              <a:rPr lang="tr-TR" dirty="0" smtClean="0">
                <a:latin typeface="Arial" panose="020B0604020202020204" pitchFamily="34" charset="0"/>
                <a:cs typeface="Arial" panose="020B0604020202020204" pitchFamily="34" charset="0"/>
              </a:rPr>
              <a:t>Tam idrar tetkiki</a:t>
            </a:r>
          </a:p>
          <a:p>
            <a:pPr>
              <a:lnSpc>
                <a:spcPct val="120000"/>
              </a:lnSpc>
              <a:defRPr/>
            </a:pPr>
            <a:r>
              <a:rPr lang="tr-TR" dirty="0" smtClean="0">
                <a:latin typeface="Arial" panose="020B0604020202020204" pitchFamily="34" charset="0"/>
                <a:cs typeface="Arial" panose="020B0604020202020204" pitchFamily="34" charset="0"/>
              </a:rPr>
              <a:t>İdrar kültürü ***</a:t>
            </a:r>
          </a:p>
          <a:p>
            <a:pPr>
              <a:lnSpc>
                <a:spcPct val="120000"/>
              </a:lnSpc>
              <a:defRPr/>
            </a:pPr>
            <a:r>
              <a:rPr lang="tr-TR" u="sng" dirty="0" smtClean="0">
                <a:latin typeface="Arial" panose="020B0604020202020204" pitchFamily="34" charset="0"/>
                <a:cs typeface="Arial" panose="020B0604020202020204" pitchFamily="34" charset="0"/>
              </a:rPr>
              <a:t>Gerekli ise;</a:t>
            </a:r>
          </a:p>
          <a:p>
            <a:pPr>
              <a:lnSpc>
                <a:spcPct val="120000"/>
              </a:lnSpc>
              <a:defRPr/>
            </a:pPr>
            <a:r>
              <a:rPr lang="tr-TR" dirty="0" smtClean="0">
                <a:latin typeface="Arial" panose="020B0604020202020204" pitchFamily="34" charset="0"/>
                <a:cs typeface="Arial" panose="020B0604020202020204" pitchFamily="34" charset="0"/>
              </a:rPr>
              <a:t>PAAC </a:t>
            </a:r>
            <a:r>
              <a:rPr lang="tr-TR" dirty="0" err="1" smtClean="0">
                <a:latin typeface="Arial" panose="020B0604020202020204" pitchFamily="34" charset="0"/>
                <a:cs typeface="Arial" panose="020B0604020202020204" pitchFamily="34" charset="0"/>
              </a:rPr>
              <a:t>grafisi</a:t>
            </a:r>
            <a:endParaRPr lang="tr-TR" dirty="0" smtClean="0">
              <a:latin typeface="Arial" panose="020B0604020202020204" pitchFamily="34" charset="0"/>
              <a:cs typeface="Arial" panose="020B0604020202020204" pitchFamily="34" charset="0"/>
            </a:endParaRPr>
          </a:p>
          <a:p>
            <a:pPr>
              <a:lnSpc>
                <a:spcPct val="120000"/>
              </a:lnSpc>
              <a:defRPr/>
            </a:pPr>
            <a:r>
              <a:rPr lang="tr-TR" dirty="0" smtClean="0">
                <a:latin typeface="Arial" panose="020B0604020202020204" pitchFamily="34" charset="0"/>
                <a:cs typeface="Arial" panose="020B0604020202020204" pitchFamily="34" charset="0"/>
              </a:rPr>
              <a:t>Gaita tetkiki</a:t>
            </a:r>
          </a:p>
          <a:p>
            <a:pPr>
              <a:lnSpc>
                <a:spcPct val="120000"/>
              </a:lnSpc>
              <a:defRPr/>
            </a:pPr>
            <a:r>
              <a:rPr lang="tr-TR" dirty="0">
                <a:latin typeface="Arial" panose="020B0604020202020204" pitchFamily="34" charset="0"/>
                <a:cs typeface="Arial" panose="020B0604020202020204" pitchFamily="34" charset="0"/>
              </a:rPr>
              <a:t>BOS </a:t>
            </a:r>
            <a:r>
              <a:rPr lang="tr-TR" dirty="0" smtClean="0">
                <a:latin typeface="Arial" panose="020B0604020202020204" pitchFamily="34" charset="0"/>
                <a:cs typeface="Arial" panose="020B0604020202020204" pitchFamily="34" charset="0"/>
              </a:rPr>
              <a:t>incelemesi</a:t>
            </a:r>
            <a:endParaRPr lang="en-US" dirty="0">
              <a:latin typeface="Arial" panose="020B0604020202020204" pitchFamily="34" charset="0"/>
              <a:cs typeface="Arial" panose="020B0604020202020204" pitchFamily="34" charset="0"/>
            </a:endParaRPr>
          </a:p>
        </p:txBody>
      </p:sp>
      <p:sp>
        <p:nvSpPr>
          <p:cNvPr id="11" name="Line 14"/>
          <p:cNvSpPr>
            <a:spLocks noChangeShapeType="1"/>
          </p:cNvSpPr>
          <p:nvPr/>
        </p:nvSpPr>
        <p:spPr bwMode="auto">
          <a:xfrm flipH="1">
            <a:off x="2051050" y="1916113"/>
            <a:ext cx="1584325" cy="1081087"/>
          </a:xfrm>
          <a:prstGeom prst="line">
            <a:avLst/>
          </a:prstGeom>
          <a:noFill/>
          <a:ln w="9525">
            <a:solidFill>
              <a:schemeClr val="tx1"/>
            </a:solidFill>
            <a:round/>
            <a:headEnd/>
            <a:tailEnd type="triangle" w="med" len="med"/>
          </a:ln>
        </p:spPr>
        <p:txBody>
          <a:bodyPr/>
          <a:lstStyle/>
          <a:p>
            <a:endParaRPr lang="tr-TR"/>
          </a:p>
        </p:txBody>
      </p:sp>
      <p:sp>
        <p:nvSpPr>
          <p:cNvPr id="12" name="Text Box 15"/>
          <p:cNvSpPr txBox="1">
            <a:spLocks noChangeArrowheads="1"/>
          </p:cNvSpPr>
          <p:nvPr/>
        </p:nvSpPr>
        <p:spPr bwMode="auto">
          <a:xfrm>
            <a:off x="2411413" y="2276475"/>
            <a:ext cx="782637" cy="366713"/>
          </a:xfrm>
          <a:prstGeom prst="rect">
            <a:avLst/>
          </a:prstGeom>
          <a:solidFill>
            <a:schemeClr val="bg1"/>
          </a:solidFill>
          <a:ln w="9525">
            <a:noFill/>
            <a:miter lim="800000"/>
            <a:headEnd/>
            <a:tailEnd/>
          </a:ln>
          <a:effectLst/>
        </p:spPr>
        <p:txBody>
          <a:bodyPr wrap="none">
            <a:spAutoFit/>
          </a:bodyPr>
          <a:lstStyle/>
          <a:p>
            <a:pPr>
              <a:defRPr/>
            </a:pPr>
            <a:r>
              <a:rPr lang="tr-TR" b="1">
                <a:effectLst>
                  <a:outerShdw blurRad="38100" dist="38100" dir="2700000" algn="tl">
                    <a:srgbClr val="C0C0C0"/>
                  </a:outerShdw>
                </a:effectLst>
                <a:latin typeface="Comic Sans MS" pitchFamily="66" charset="0"/>
              </a:rPr>
              <a:t>EVET</a:t>
            </a:r>
            <a:endParaRPr lang="en-US" b="1">
              <a:effectLst>
                <a:outerShdw blurRad="38100" dist="38100" dir="2700000" algn="tl">
                  <a:srgbClr val="C0C0C0"/>
                </a:outerShdw>
              </a:effectLst>
              <a:latin typeface="Comic Sans MS" pitchFamily="66" charset="0"/>
            </a:endParaRPr>
          </a:p>
        </p:txBody>
      </p:sp>
      <p:sp>
        <p:nvSpPr>
          <p:cNvPr id="13" name="Text Box 16"/>
          <p:cNvSpPr txBox="1">
            <a:spLocks noChangeArrowheads="1"/>
          </p:cNvSpPr>
          <p:nvPr/>
        </p:nvSpPr>
        <p:spPr bwMode="auto">
          <a:xfrm>
            <a:off x="5148263" y="3073400"/>
            <a:ext cx="2130711" cy="338554"/>
          </a:xfrm>
          <a:prstGeom prst="rect">
            <a:avLst/>
          </a:prstGeom>
          <a:noFill/>
          <a:ln w="9525">
            <a:solidFill>
              <a:schemeClr val="tx1"/>
            </a:solidFill>
            <a:miter lim="800000"/>
            <a:headEnd/>
            <a:tailEnd/>
          </a:ln>
        </p:spPr>
        <p:txBody>
          <a:bodyPr wrap="none">
            <a:spAutoFit/>
          </a:bodyPr>
          <a:lstStyle/>
          <a:p>
            <a:r>
              <a:rPr lang="tr-TR" sz="1600" dirty="0">
                <a:latin typeface="Arial" panose="020B0604020202020204" pitchFamily="34" charset="0"/>
                <a:cs typeface="Arial" panose="020B0604020202020204" pitchFamily="34" charset="0"/>
              </a:rPr>
              <a:t>Risk kriterlerini belirle</a:t>
            </a:r>
            <a:endParaRPr lang="en-US" sz="1600" dirty="0">
              <a:latin typeface="Arial" panose="020B0604020202020204" pitchFamily="34" charset="0"/>
              <a:cs typeface="Arial" panose="020B0604020202020204" pitchFamily="34" charset="0"/>
            </a:endParaRPr>
          </a:p>
        </p:txBody>
      </p:sp>
      <p:sp>
        <p:nvSpPr>
          <p:cNvPr id="14" name="Line 17"/>
          <p:cNvSpPr>
            <a:spLocks noChangeShapeType="1"/>
          </p:cNvSpPr>
          <p:nvPr/>
        </p:nvSpPr>
        <p:spPr bwMode="auto">
          <a:xfrm>
            <a:off x="5003800" y="1916113"/>
            <a:ext cx="1223963" cy="1081087"/>
          </a:xfrm>
          <a:prstGeom prst="line">
            <a:avLst/>
          </a:prstGeom>
          <a:noFill/>
          <a:ln w="9525">
            <a:solidFill>
              <a:schemeClr val="tx1"/>
            </a:solidFill>
            <a:round/>
            <a:headEnd/>
            <a:tailEnd type="triangle" w="med" len="med"/>
          </a:ln>
        </p:spPr>
        <p:txBody>
          <a:bodyPr/>
          <a:lstStyle/>
          <a:p>
            <a:endParaRPr lang="tr-TR"/>
          </a:p>
        </p:txBody>
      </p:sp>
      <p:sp>
        <p:nvSpPr>
          <p:cNvPr id="15" name="Text Box 18"/>
          <p:cNvSpPr txBox="1">
            <a:spLocks noChangeArrowheads="1"/>
          </p:cNvSpPr>
          <p:nvPr/>
        </p:nvSpPr>
        <p:spPr bwMode="auto">
          <a:xfrm>
            <a:off x="5292725" y="2281238"/>
            <a:ext cx="942975" cy="366712"/>
          </a:xfrm>
          <a:prstGeom prst="rect">
            <a:avLst/>
          </a:prstGeom>
          <a:solidFill>
            <a:schemeClr val="bg1"/>
          </a:solidFill>
          <a:ln w="9525">
            <a:noFill/>
            <a:miter lim="800000"/>
            <a:headEnd/>
            <a:tailEnd/>
          </a:ln>
        </p:spPr>
        <p:txBody>
          <a:bodyPr wrap="none">
            <a:spAutoFit/>
          </a:bodyPr>
          <a:lstStyle/>
          <a:p>
            <a:r>
              <a:rPr lang="tr-TR" b="1">
                <a:latin typeface="Comic Sans MS" pitchFamily="66" charset="0"/>
              </a:rPr>
              <a:t>HAYIR</a:t>
            </a:r>
            <a:endParaRPr lang="en-US" b="1">
              <a:latin typeface="Comic Sans MS" pitchFamily="66" charset="0"/>
            </a:endParaRPr>
          </a:p>
        </p:txBody>
      </p:sp>
      <p:sp>
        <p:nvSpPr>
          <p:cNvPr id="16" name="AutoShape 19"/>
          <p:cNvSpPr>
            <a:spLocks noChangeArrowheads="1"/>
          </p:cNvSpPr>
          <p:nvPr/>
        </p:nvSpPr>
        <p:spPr bwMode="auto">
          <a:xfrm rot="5400000">
            <a:off x="6005685" y="3795515"/>
            <a:ext cx="444303" cy="287337"/>
          </a:xfrm>
          <a:prstGeom prst="notchedRightArrow">
            <a:avLst>
              <a:gd name="adj1" fmla="val 50000"/>
              <a:gd name="adj2" fmla="val 56354"/>
            </a:avLst>
          </a:prstGeom>
          <a:solidFill>
            <a:srgbClr val="99FF33"/>
          </a:solidFill>
          <a:ln w="9525">
            <a:solidFill>
              <a:schemeClr val="tx1"/>
            </a:solidFill>
            <a:miter lim="800000"/>
            <a:headEnd/>
            <a:tailEnd/>
          </a:ln>
        </p:spPr>
        <p:txBody>
          <a:bodyPr wrap="none" anchor="ctr"/>
          <a:lstStyle/>
          <a:p>
            <a:endParaRPr lang="tr-TR"/>
          </a:p>
        </p:txBody>
      </p:sp>
      <p:sp>
        <p:nvSpPr>
          <p:cNvPr id="17" name="14 Metin kutusu"/>
          <p:cNvSpPr txBox="1"/>
          <p:nvPr/>
        </p:nvSpPr>
        <p:spPr>
          <a:xfrm>
            <a:off x="3419872" y="4509120"/>
            <a:ext cx="5724128" cy="1015663"/>
          </a:xfrm>
          <a:prstGeom prst="rect">
            <a:avLst/>
          </a:prstGeom>
          <a:noFill/>
        </p:spPr>
        <p:txBody>
          <a:bodyPr wrap="square" rtlCol="0">
            <a:spAutoFit/>
          </a:bodyPr>
          <a:lstStyle/>
          <a:p>
            <a:pPr>
              <a:lnSpc>
                <a:spcPct val="120000"/>
              </a:lnSpc>
            </a:pPr>
            <a:r>
              <a:rPr lang="tr-TR" sz="1600" dirty="0" smtClean="0">
                <a:solidFill>
                  <a:schemeClr val="accent1"/>
                </a:solidFill>
                <a:latin typeface="Arial" panose="020B0604020202020204" pitchFamily="34" charset="0"/>
                <a:cs typeface="Arial" panose="020B0604020202020204" pitchFamily="34" charset="0"/>
              </a:rPr>
              <a:t>Düşük risk kriterleri varsa </a:t>
            </a:r>
            <a:r>
              <a:rPr lang="tr-TR" sz="1600" dirty="0" smtClean="0">
                <a:solidFill>
                  <a:schemeClr val="accent1"/>
                </a:solidFill>
                <a:latin typeface="Arial" panose="020B0604020202020204" pitchFamily="34" charset="0"/>
                <a:cs typeface="Arial" panose="020B0604020202020204" pitchFamily="34" charset="0"/>
                <a:sym typeface="Wingdings" pitchFamily="2" charset="2"/>
              </a:rPr>
              <a:t> Hastanede ya da evde izlem</a:t>
            </a:r>
          </a:p>
          <a:p>
            <a:pPr>
              <a:lnSpc>
                <a:spcPct val="120000"/>
              </a:lnSpc>
            </a:pPr>
            <a:endParaRPr lang="tr-TR" sz="1600" dirty="0" smtClean="0">
              <a:solidFill>
                <a:schemeClr val="accent1"/>
              </a:solidFill>
              <a:latin typeface="Arial" panose="020B0604020202020204" pitchFamily="34" charset="0"/>
              <a:cs typeface="Arial" panose="020B0604020202020204" pitchFamily="34" charset="0"/>
              <a:sym typeface="Wingdings" pitchFamily="2" charset="2"/>
            </a:endParaRPr>
          </a:p>
          <a:p>
            <a:pPr>
              <a:lnSpc>
                <a:spcPct val="120000"/>
              </a:lnSpc>
            </a:pPr>
            <a:r>
              <a:rPr lang="tr-TR" sz="1600" dirty="0" smtClean="0">
                <a:solidFill>
                  <a:schemeClr val="accent1"/>
                </a:solidFill>
                <a:latin typeface="Arial" panose="020B0604020202020204" pitchFamily="34" charset="0"/>
                <a:cs typeface="Arial" panose="020B0604020202020204" pitchFamily="34" charset="0"/>
                <a:sym typeface="Wingdings" pitchFamily="2" charset="2"/>
              </a:rPr>
              <a:t>Düşük risk kriterleri yoksa  </a:t>
            </a:r>
            <a:r>
              <a:rPr lang="tr-TR" dirty="0" smtClean="0">
                <a:solidFill>
                  <a:srgbClr val="FF0000"/>
                </a:solidFill>
                <a:latin typeface="Arial" panose="020B0604020202020204" pitchFamily="34" charset="0"/>
                <a:cs typeface="Arial" panose="020B0604020202020204" pitchFamily="34" charset="0"/>
                <a:sym typeface="Wingdings" pitchFamily="2" charset="2"/>
              </a:rPr>
              <a:t>Hastaneye yatış</a:t>
            </a:r>
            <a:endParaRPr lang="tr-TR"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67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76672"/>
            <a:ext cx="8229600" cy="1143000"/>
          </a:xfrm>
        </p:spPr>
        <p:txBody>
          <a:bodyPr>
            <a:normAutofit/>
          </a:bodyPr>
          <a:lstStyle/>
          <a:p>
            <a:r>
              <a:rPr lang="tr-TR" sz="3200" dirty="0" smtClean="0">
                <a:latin typeface="Arial" pitchFamily="34" charset="0"/>
                <a:cs typeface="Arial" pitchFamily="34" charset="0"/>
              </a:rPr>
              <a:t>Düşük Risk Kriterleri</a:t>
            </a:r>
            <a:endParaRPr lang="tr-TR" sz="32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pPr>
              <a:lnSpc>
                <a:spcPct val="120000"/>
              </a:lnSpc>
              <a:buFontTx/>
              <a:buChar char="•"/>
            </a:pPr>
            <a:r>
              <a:rPr lang="it-IT" sz="2200" dirty="0" smtClean="0">
                <a:latin typeface="Arial" panose="020B0604020202020204" pitchFamily="34" charset="0"/>
                <a:cs typeface="Arial" panose="020B0604020202020204" pitchFamily="34" charset="0"/>
              </a:rPr>
              <a:t>İyi görünen</a:t>
            </a:r>
            <a:endParaRPr lang="en-US" sz="2200" dirty="0" smtClean="0">
              <a:latin typeface="Arial" panose="020B0604020202020204" pitchFamily="34" charset="0"/>
              <a:cs typeface="Arial" panose="020B0604020202020204" pitchFamily="34" charset="0"/>
            </a:endParaRPr>
          </a:p>
          <a:p>
            <a:pPr>
              <a:lnSpc>
                <a:spcPct val="120000"/>
              </a:lnSpc>
              <a:buFontTx/>
              <a:buChar char="•"/>
            </a:pPr>
            <a:r>
              <a:rPr lang="it-IT" sz="2200" dirty="0" smtClean="0">
                <a:latin typeface="Arial" panose="020B0604020202020204" pitchFamily="34" charset="0"/>
                <a:cs typeface="Arial" panose="020B0604020202020204" pitchFamily="34" charset="0"/>
              </a:rPr>
              <a:t>Daha önce sağlıklı</a:t>
            </a:r>
            <a:r>
              <a:rPr lang="tr-TR" sz="2200" dirty="0" smtClean="0">
                <a:latin typeface="Arial" panose="020B0604020202020204" pitchFamily="34" charset="0"/>
                <a:cs typeface="Arial" panose="020B0604020202020204" pitchFamily="34" charset="0"/>
              </a:rPr>
              <a:t> olan</a:t>
            </a:r>
            <a:endParaRPr lang="en-US" sz="2200" dirty="0" smtClean="0">
              <a:latin typeface="Arial" panose="020B0604020202020204" pitchFamily="34" charset="0"/>
              <a:cs typeface="Arial" panose="020B0604020202020204" pitchFamily="34" charset="0"/>
            </a:endParaRPr>
          </a:p>
          <a:p>
            <a:pPr>
              <a:lnSpc>
                <a:spcPct val="120000"/>
              </a:lnSpc>
              <a:buFontTx/>
              <a:buChar char="•"/>
            </a:pPr>
            <a:r>
              <a:rPr lang="it-IT" sz="2200" dirty="0" smtClean="0">
                <a:latin typeface="Arial" panose="020B0604020202020204" pitchFamily="34" charset="0"/>
                <a:cs typeface="Arial" panose="020B0604020202020204" pitchFamily="34" charset="0"/>
              </a:rPr>
              <a:t>Cilt, yumuşak doku, kemik, eklem ve kulak enfeksiyonu olmayan </a:t>
            </a:r>
            <a:endParaRPr lang="en-US" sz="2200" dirty="0" smtClean="0">
              <a:latin typeface="Arial" panose="020B0604020202020204" pitchFamily="34" charset="0"/>
              <a:cs typeface="Arial" panose="020B0604020202020204" pitchFamily="34" charset="0"/>
            </a:endParaRPr>
          </a:p>
          <a:p>
            <a:pPr>
              <a:lnSpc>
                <a:spcPct val="120000"/>
              </a:lnSpc>
              <a:buFontTx/>
              <a:buChar char="•"/>
            </a:pPr>
            <a:r>
              <a:rPr lang="sv-SE" sz="2200" dirty="0" smtClean="0">
                <a:latin typeface="Arial" panose="020B0604020202020204" pitchFamily="34" charset="0"/>
                <a:cs typeface="Arial" panose="020B0604020202020204" pitchFamily="34" charset="0"/>
              </a:rPr>
              <a:t>BK sayısı</a:t>
            </a:r>
            <a:r>
              <a:rPr lang="tr-TR" sz="2200" dirty="0" smtClean="0">
                <a:latin typeface="Arial" panose="020B0604020202020204" pitchFamily="34" charset="0"/>
                <a:cs typeface="Arial" panose="020B0604020202020204" pitchFamily="34" charset="0"/>
              </a:rPr>
              <a:t> </a:t>
            </a:r>
            <a:r>
              <a:rPr lang="sv-SE" sz="2200" dirty="0" smtClean="0">
                <a:latin typeface="Arial" panose="020B0604020202020204" pitchFamily="34" charset="0"/>
                <a:cs typeface="Arial" panose="020B0604020202020204" pitchFamily="34" charset="0"/>
              </a:rPr>
              <a:t>normal olan (5000-15000/mm3)</a:t>
            </a:r>
            <a:endParaRPr lang="en-US" sz="2200" dirty="0" smtClean="0">
              <a:latin typeface="Arial" panose="020B0604020202020204" pitchFamily="34" charset="0"/>
              <a:cs typeface="Arial" panose="020B0604020202020204" pitchFamily="34" charset="0"/>
            </a:endParaRPr>
          </a:p>
          <a:p>
            <a:pPr>
              <a:lnSpc>
                <a:spcPct val="120000"/>
              </a:lnSpc>
              <a:buFontTx/>
              <a:buChar char="•"/>
            </a:pPr>
            <a:r>
              <a:rPr lang="sv-SE" sz="2200" dirty="0" smtClean="0">
                <a:latin typeface="Arial" panose="020B0604020202020204" pitchFamily="34" charset="0"/>
                <a:cs typeface="Arial" panose="020B0604020202020204" pitchFamily="34" charset="0"/>
              </a:rPr>
              <a:t>Normal absolü nötrofil sayısı olan</a:t>
            </a:r>
            <a:endParaRPr lang="en-US" sz="2200" dirty="0" smtClean="0">
              <a:latin typeface="Arial" panose="020B0604020202020204" pitchFamily="34" charset="0"/>
              <a:cs typeface="Arial" panose="020B0604020202020204" pitchFamily="34" charset="0"/>
            </a:endParaRPr>
          </a:p>
          <a:p>
            <a:pPr>
              <a:lnSpc>
                <a:spcPct val="120000"/>
              </a:lnSpc>
              <a:buFontTx/>
              <a:buChar char="•"/>
            </a:pPr>
            <a:r>
              <a:rPr lang="sv-SE" sz="2200" dirty="0" smtClean="0">
                <a:latin typeface="Arial" panose="020B0604020202020204" pitchFamily="34" charset="0"/>
                <a:cs typeface="Arial" panose="020B0604020202020204" pitchFamily="34" charset="0"/>
              </a:rPr>
              <a:t>İdrar sedimentinde</a:t>
            </a:r>
            <a:r>
              <a:rPr lang="tr-TR" sz="2200" dirty="0" smtClean="0">
                <a:latin typeface="Arial" panose="020B0604020202020204" pitchFamily="34" charset="0"/>
                <a:cs typeface="Arial" panose="020B0604020202020204" pitchFamily="34" charset="0"/>
              </a:rPr>
              <a:t> </a:t>
            </a:r>
            <a:r>
              <a:rPr lang="sv-SE" sz="2200" dirty="0" smtClean="0">
                <a:latin typeface="Arial" panose="020B0604020202020204" pitchFamily="34" charset="0"/>
                <a:cs typeface="Arial" panose="020B0604020202020204" pitchFamily="34" charset="0"/>
              </a:rPr>
              <a:t>≤</a:t>
            </a:r>
            <a:r>
              <a:rPr lang="tr-TR" sz="2200" dirty="0" smtClean="0">
                <a:latin typeface="Arial" panose="020B0604020202020204" pitchFamily="34" charset="0"/>
                <a:cs typeface="Arial" panose="020B0604020202020204" pitchFamily="34" charset="0"/>
              </a:rPr>
              <a:t> </a:t>
            </a:r>
            <a:r>
              <a:rPr lang="sv-SE" sz="2200" dirty="0" smtClean="0">
                <a:latin typeface="Arial" panose="020B0604020202020204" pitchFamily="34" charset="0"/>
                <a:cs typeface="Arial" panose="020B0604020202020204" pitchFamily="34" charset="0"/>
              </a:rPr>
              <a:t>10 beyaz küre</a:t>
            </a:r>
            <a:r>
              <a:rPr lang="tr-TR" sz="2200" dirty="0" smtClean="0">
                <a:latin typeface="Arial" panose="020B0604020202020204" pitchFamily="34" charset="0"/>
                <a:cs typeface="Arial" panose="020B0604020202020204" pitchFamily="34" charset="0"/>
              </a:rPr>
              <a:t> olan</a:t>
            </a:r>
            <a:endParaRPr lang="en-US" sz="2200" dirty="0" smtClean="0">
              <a:latin typeface="Arial" panose="020B0604020202020204" pitchFamily="34" charset="0"/>
              <a:cs typeface="Arial" panose="020B0604020202020204" pitchFamily="34" charset="0"/>
            </a:endParaRPr>
          </a:p>
          <a:p>
            <a:pPr>
              <a:lnSpc>
                <a:spcPct val="120000"/>
              </a:lnSpc>
              <a:buFontTx/>
              <a:buChar char="•"/>
            </a:pPr>
            <a:r>
              <a:rPr lang="sv-SE" sz="2200" dirty="0" smtClean="0">
                <a:latin typeface="Arial" panose="020B0604020202020204" pitchFamily="34" charset="0"/>
                <a:cs typeface="Arial" panose="020B0604020202020204" pitchFamily="34" charset="0"/>
              </a:rPr>
              <a:t>Diaresi olan ve gaita yaymasında </a:t>
            </a:r>
            <a:r>
              <a:rPr lang="tr-TR" sz="2200" dirty="0" smtClean="0">
                <a:latin typeface="Arial" panose="020B0604020202020204" pitchFamily="34" charset="0"/>
                <a:cs typeface="Arial" panose="020B0604020202020204" pitchFamily="34" charset="0"/>
              </a:rPr>
              <a:t> </a:t>
            </a:r>
            <a:r>
              <a:rPr lang="sv-SE" sz="2200" dirty="0" smtClean="0">
                <a:latin typeface="Arial" panose="020B0604020202020204" pitchFamily="34" charset="0"/>
                <a:cs typeface="Arial" panose="020B0604020202020204" pitchFamily="34" charset="0"/>
              </a:rPr>
              <a:t>≤5 beyaz küre olan</a:t>
            </a:r>
            <a:endParaRPr lang="tr-TR" sz="2200" dirty="0" smtClean="0">
              <a:latin typeface="Arial" panose="020B0604020202020204" pitchFamily="34" charset="0"/>
              <a:cs typeface="Arial" panose="020B0604020202020204" pitchFamily="34" charset="0"/>
            </a:endParaRP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normAutofit/>
          </a:bodyPr>
          <a:lstStyle/>
          <a:p>
            <a:r>
              <a:rPr lang="tr-TR" sz="3600" dirty="0" smtClean="0">
                <a:latin typeface="Arial" pitchFamily="34" charset="0"/>
                <a:cs typeface="Arial" pitchFamily="34" charset="0"/>
              </a:rPr>
              <a:t>3-36 Ay </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395536" y="1412776"/>
            <a:ext cx="8229600" cy="4968552"/>
          </a:xfrm>
        </p:spPr>
        <p:txBody>
          <a:bodyPr>
            <a:normAutofit fontScale="92500" lnSpcReduction="20000"/>
          </a:bodyPr>
          <a:lstStyle/>
          <a:p>
            <a:pPr>
              <a:buFont typeface="Courier New" panose="02070309020205020404" pitchFamily="49" charset="0"/>
              <a:buChar char="o"/>
            </a:pPr>
            <a:r>
              <a:rPr lang="tr-TR" sz="1800" dirty="0" smtClean="0">
                <a:latin typeface="Arial" pitchFamily="34" charset="0"/>
                <a:cs typeface="Arial" pitchFamily="34" charset="0"/>
              </a:rPr>
              <a:t>Enfeksiyonun </a:t>
            </a:r>
            <a:r>
              <a:rPr lang="tr-TR" sz="1800" dirty="0">
                <a:latin typeface="Arial" pitchFamily="34" charset="0"/>
                <a:cs typeface="Arial" pitchFamily="34" charset="0"/>
              </a:rPr>
              <a:t>yayılma riski bağışıklık sisteminin olgunlaşması nedeni ile azdır.</a:t>
            </a:r>
          </a:p>
          <a:p>
            <a:pPr>
              <a:buNone/>
            </a:pPr>
            <a:r>
              <a:rPr lang="tr-TR" sz="2000" dirty="0" smtClean="0">
                <a:solidFill>
                  <a:schemeClr val="accent2"/>
                </a:solidFill>
                <a:latin typeface="Arial" panose="020B0604020202020204" pitchFamily="34" charset="0"/>
                <a:cs typeface="Arial" pitchFamily="34" charset="0"/>
              </a:rPr>
              <a:t> </a:t>
            </a:r>
          </a:p>
          <a:p>
            <a:pPr>
              <a:buNone/>
            </a:pPr>
            <a:r>
              <a:rPr lang="tr-TR" sz="2000" dirty="0" smtClean="0">
                <a:solidFill>
                  <a:schemeClr val="accent2"/>
                </a:solidFill>
                <a:latin typeface="Arial" panose="020B0604020202020204" pitchFamily="34" charset="0"/>
                <a:cs typeface="Arial" pitchFamily="34" charset="0"/>
              </a:rPr>
              <a:t>Etiyoloji</a:t>
            </a:r>
          </a:p>
          <a:p>
            <a:r>
              <a:rPr lang="tr-TR" sz="2200" dirty="0" err="1" smtClean="0">
                <a:latin typeface="Arial" panose="020B0604020202020204" pitchFamily="34" charset="0"/>
                <a:cs typeface="Arial" panose="020B0604020202020204" pitchFamily="34" charset="0"/>
              </a:rPr>
              <a:t>Viral</a:t>
            </a:r>
            <a:r>
              <a:rPr lang="tr-TR" sz="2200" dirty="0" smtClean="0">
                <a:latin typeface="Arial" panose="020B0604020202020204" pitchFamily="34" charset="0"/>
                <a:cs typeface="Arial" panose="020B0604020202020204" pitchFamily="34" charset="0"/>
              </a:rPr>
              <a:t> enfeksiyonlar</a:t>
            </a:r>
          </a:p>
          <a:p>
            <a:r>
              <a:rPr lang="tr-TR" sz="2200" dirty="0" smtClean="0">
                <a:latin typeface="Arial" panose="020B0604020202020204" pitchFamily="34" charset="0"/>
                <a:cs typeface="Arial" panose="020B0604020202020204" pitchFamily="34" charset="0"/>
              </a:rPr>
              <a:t>Ciddi bakteriyel enfeksiyonlar</a:t>
            </a:r>
          </a:p>
          <a:p>
            <a:pPr lvl="1"/>
            <a:r>
              <a:rPr lang="tr-TR" sz="1700" i="1" dirty="0" smtClean="0">
                <a:latin typeface="Arial" panose="020B0604020202020204" pitchFamily="34" charset="0"/>
                <a:cs typeface="Arial" panose="020B0604020202020204" pitchFamily="34" charset="0"/>
              </a:rPr>
              <a:t>S. </a:t>
            </a:r>
            <a:r>
              <a:rPr lang="tr-TR" sz="1700" i="1" dirty="0" err="1" smtClean="0">
                <a:latin typeface="Arial" panose="020B0604020202020204" pitchFamily="34" charset="0"/>
                <a:cs typeface="Arial" panose="020B0604020202020204" pitchFamily="34" charset="0"/>
              </a:rPr>
              <a:t>pneumoniae</a:t>
            </a:r>
            <a:r>
              <a:rPr lang="tr-TR" sz="1700" i="1" dirty="0" smtClean="0">
                <a:latin typeface="Arial" panose="020B0604020202020204" pitchFamily="34" charset="0"/>
                <a:cs typeface="Arial" panose="020B0604020202020204" pitchFamily="34" charset="0"/>
              </a:rPr>
              <a:t>,</a:t>
            </a:r>
          </a:p>
          <a:p>
            <a:pPr lvl="1"/>
            <a:r>
              <a:rPr lang="tr-TR" sz="1700" i="1" dirty="0" smtClean="0">
                <a:latin typeface="Arial" panose="020B0604020202020204" pitchFamily="34" charset="0"/>
                <a:cs typeface="Arial" panose="020B0604020202020204" pitchFamily="34" charset="0"/>
              </a:rPr>
              <a:t>N. </a:t>
            </a:r>
            <a:r>
              <a:rPr lang="tr-TR" sz="1700" i="1" dirty="0" err="1" smtClean="0">
                <a:latin typeface="Arial" panose="020B0604020202020204" pitchFamily="34" charset="0"/>
                <a:cs typeface="Arial" panose="020B0604020202020204" pitchFamily="34" charset="0"/>
              </a:rPr>
              <a:t>meningitidis</a:t>
            </a:r>
            <a:r>
              <a:rPr lang="tr-TR" sz="1700" i="1" dirty="0" smtClean="0">
                <a:latin typeface="Arial" panose="020B0604020202020204" pitchFamily="34" charset="0"/>
                <a:cs typeface="Arial" panose="020B0604020202020204" pitchFamily="34" charset="0"/>
              </a:rPr>
              <a:t>, </a:t>
            </a:r>
          </a:p>
          <a:p>
            <a:pPr lvl="1"/>
            <a:r>
              <a:rPr lang="tr-TR" sz="1700" i="1" dirty="0" err="1" smtClean="0">
                <a:latin typeface="Arial" panose="020B0604020202020204" pitchFamily="34" charset="0"/>
                <a:cs typeface="Arial" panose="020B0604020202020204" pitchFamily="34" charset="0"/>
              </a:rPr>
              <a:t>Salmonella</a:t>
            </a:r>
            <a:r>
              <a:rPr lang="tr-TR" sz="1700" i="1" dirty="0" smtClean="0">
                <a:latin typeface="Arial" panose="020B0604020202020204" pitchFamily="34" charset="0"/>
                <a:cs typeface="Arial" panose="020B0604020202020204" pitchFamily="34" charset="0"/>
              </a:rPr>
              <a:t> </a:t>
            </a:r>
          </a:p>
          <a:p>
            <a:pPr lvl="1"/>
            <a:r>
              <a:rPr lang="tr-TR" sz="1700" i="1" dirty="0" smtClean="0">
                <a:latin typeface="Arial" panose="020B0604020202020204" pitchFamily="34" charset="0"/>
                <a:cs typeface="Arial" panose="020B0604020202020204" pitchFamily="34" charset="0"/>
              </a:rPr>
              <a:t>H. </a:t>
            </a:r>
            <a:r>
              <a:rPr lang="tr-TR" sz="1700" i="1" dirty="0" err="1" smtClean="0">
                <a:latin typeface="Arial" panose="020B0604020202020204" pitchFamily="34" charset="0"/>
                <a:cs typeface="Arial" panose="020B0604020202020204" pitchFamily="34" charset="0"/>
              </a:rPr>
              <a:t>İnfluenzae</a:t>
            </a:r>
            <a:endParaRPr lang="tr-TR" sz="1700" i="1" dirty="0" smtClean="0">
              <a:latin typeface="Arial" panose="020B0604020202020204" pitchFamily="34" charset="0"/>
              <a:cs typeface="Arial" panose="020B0604020202020204" pitchFamily="34" charset="0"/>
            </a:endParaRPr>
          </a:p>
          <a:p>
            <a:pPr lvl="1"/>
            <a:endParaRPr lang="tr-TR" sz="1600" i="1" dirty="0" smtClean="0">
              <a:latin typeface="Arial" panose="020B0604020202020204" pitchFamily="34" charset="0"/>
              <a:cs typeface="Arial" panose="020B0604020202020204" pitchFamily="34" charset="0"/>
            </a:endParaRPr>
          </a:p>
          <a:p>
            <a:r>
              <a:rPr lang="tr-TR" sz="2200" dirty="0" smtClean="0">
                <a:latin typeface="Arial" panose="020B0604020202020204" pitchFamily="34" charset="0"/>
                <a:cs typeface="Arial" panose="020B0604020202020204" pitchFamily="34" charset="0"/>
              </a:rPr>
              <a:t>Tedavisiz </a:t>
            </a:r>
            <a:r>
              <a:rPr lang="tr-TR" sz="2200" dirty="0" err="1" smtClean="0">
                <a:latin typeface="Arial" panose="020B0604020202020204" pitchFamily="34" charset="0"/>
                <a:cs typeface="Arial" panose="020B0604020202020204" pitchFamily="34" charset="0"/>
              </a:rPr>
              <a:t>pnömokok</a:t>
            </a:r>
            <a:r>
              <a:rPr lang="tr-TR" sz="2200" dirty="0" smtClean="0">
                <a:latin typeface="Arial" panose="020B0604020202020204" pitchFamily="34" charset="0"/>
                <a:cs typeface="Arial" panose="020B0604020202020204" pitchFamily="34" charset="0"/>
              </a:rPr>
              <a:t> </a:t>
            </a:r>
            <a:r>
              <a:rPr lang="tr-TR" sz="2200" dirty="0" err="1" smtClean="0">
                <a:latin typeface="Arial" panose="020B0604020202020204" pitchFamily="34" charset="0"/>
                <a:cs typeface="Arial" panose="020B0604020202020204" pitchFamily="34" charset="0"/>
              </a:rPr>
              <a:t>bakteriyemisi</a:t>
            </a:r>
            <a:r>
              <a:rPr lang="tr-TR" sz="2200" dirty="0" smtClean="0">
                <a:latin typeface="Arial" panose="020B0604020202020204" pitchFamily="34" charset="0"/>
                <a:cs typeface="Arial" panose="020B0604020202020204" pitchFamily="34" charset="0"/>
              </a:rPr>
              <a:t> </a:t>
            </a:r>
            <a:r>
              <a:rPr lang="tr-TR" sz="2200" dirty="0" err="1" smtClean="0">
                <a:latin typeface="Arial" panose="020B0604020202020204" pitchFamily="34" charset="0"/>
                <a:cs typeface="Arial" panose="020B0604020202020204" pitchFamily="34" charset="0"/>
              </a:rPr>
              <a:t>spontan</a:t>
            </a:r>
            <a:r>
              <a:rPr lang="tr-TR" sz="2200" dirty="0" smtClean="0">
                <a:latin typeface="Arial" panose="020B0604020202020204" pitchFamily="34" charset="0"/>
                <a:cs typeface="Arial" panose="020B0604020202020204" pitchFamily="34" charset="0"/>
              </a:rPr>
              <a:t> iyileşebilir veya menenjit, </a:t>
            </a:r>
            <a:r>
              <a:rPr lang="tr-TR" sz="2200" dirty="0" err="1" smtClean="0">
                <a:latin typeface="Arial" panose="020B0604020202020204" pitchFamily="34" charset="0"/>
                <a:cs typeface="Arial" panose="020B0604020202020204" pitchFamily="34" charset="0"/>
              </a:rPr>
              <a:t>pnömoni</a:t>
            </a:r>
            <a:r>
              <a:rPr lang="tr-TR" sz="2200" dirty="0" smtClean="0">
                <a:latin typeface="Arial" panose="020B0604020202020204" pitchFamily="34" charset="0"/>
                <a:cs typeface="Arial" panose="020B0604020202020204" pitchFamily="34" charset="0"/>
              </a:rPr>
              <a:t>, </a:t>
            </a:r>
            <a:r>
              <a:rPr lang="tr-TR" sz="2200" dirty="0" err="1" smtClean="0">
                <a:latin typeface="Arial" panose="020B0604020202020204" pitchFamily="34" charset="0"/>
                <a:cs typeface="Arial" panose="020B0604020202020204" pitchFamily="34" charset="0"/>
              </a:rPr>
              <a:t>selülit</a:t>
            </a:r>
            <a:r>
              <a:rPr lang="tr-TR" sz="2200" dirty="0" smtClean="0">
                <a:latin typeface="Arial" panose="020B0604020202020204" pitchFamily="34" charset="0"/>
                <a:cs typeface="Arial" panose="020B0604020202020204" pitchFamily="34" charset="0"/>
              </a:rPr>
              <a:t>,</a:t>
            </a:r>
            <a:r>
              <a:rPr lang="tr-TR" sz="2200" dirty="0" err="1" smtClean="0">
                <a:latin typeface="Arial" panose="020B0604020202020204" pitchFamily="34" charset="0"/>
                <a:cs typeface="Arial" panose="020B0604020202020204" pitchFamily="34" charset="0"/>
              </a:rPr>
              <a:t>perikardit</a:t>
            </a:r>
            <a:r>
              <a:rPr lang="tr-TR" sz="2200" dirty="0" smtClean="0">
                <a:latin typeface="Arial" panose="020B0604020202020204" pitchFamily="34" charset="0"/>
                <a:cs typeface="Arial" panose="020B0604020202020204" pitchFamily="34" charset="0"/>
              </a:rPr>
              <a:t>, </a:t>
            </a:r>
            <a:r>
              <a:rPr lang="tr-TR" sz="2200" dirty="0" err="1" smtClean="0">
                <a:latin typeface="Arial" panose="020B0604020202020204" pitchFamily="34" charset="0"/>
                <a:cs typeface="Arial" panose="020B0604020202020204" pitchFamily="34" charset="0"/>
              </a:rPr>
              <a:t>otitid</a:t>
            </a:r>
            <a:r>
              <a:rPr lang="tr-TR" sz="2200" dirty="0" smtClean="0">
                <a:latin typeface="Arial" panose="020B0604020202020204" pitchFamily="34" charset="0"/>
                <a:cs typeface="Arial" panose="020B0604020202020204" pitchFamily="34" charset="0"/>
              </a:rPr>
              <a:t> </a:t>
            </a:r>
            <a:r>
              <a:rPr lang="tr-TR" sz="2200" dirty="0" err="1" smtClean="0">
                <a:latin typeface="Arial" panose="020B0604020202020204" pitchFamily="34" charset="0"/>
                <a:cs typeface="Arial" panose="020B0604020202020204" pitchFamily="34" charset="0"/>
              </a:rPr>
              <a:t>media</a:t>
            </a:r>
            <a:r>
              <a:rPr lang="tr-TR" sz="2200" dirty="0" smtClean="0">
                <a:latin typeface="Arial" panose="020B0604020202020204" pitchFamily="34" charset="0"/>
                <a:cs typeface="Arial" panose="020B0604020202020204" pitchFamily="34" charset="0"/>
              </a:rPr>
              <a:t>, septik </a:t>
            </a:r>
            <a:r>
              <a:rPr lang="tr-TR" sz="2200" dirty="0" err="1" smtClean="0">
                <a:latin typeface="Arial" panose="020B0604020202020204" pitchFamily="34" charset="0"/>
                <a:cs typeface="Arial" panose="020B0604020202020204" pitchFamily="34" charset="0"/>
              </a:rPr>
              <a:t>artrit</a:t>
            </a:r>
            <a:r>
              <a:rPr lang="tr-TR" sz="2200" dirty="0" smtClean="0">
                <a:latin typeface="Arial" panose="020B0604020202020204" pitchFamily="34" charset="0"/>
                <a:cs typeface="Arial" panose="020B0604020202020204" pitchFamily="34" charset="0"/>
              </a:rPr>
              <a:t> gelişebilir.</a:t>
            </a:r>
          </a:p>
          <a:p>
            <a:pPr marL="0" indent="0">
              <a:buNone/>
            </a:pPr>
            <a:endParaRPr lang="tr-TR" sz="2000" dirty="0" smtClean="0">
              <a:latin typeface="Arial" panose="020B0604020202020204" pitchFamily="34" charset="0"/>
              <a:cs typeface="Arial" panose="020B0604020202020204" pitchFamily="34" charset="0"/>
            </a:endParaRPr>
          </a:p>
          <a:p>
            <a:pPr marL="0" indent="0">
              <a:buNone/>
            </a:pPr>
            <a:r>
              <a:rPr lang="tr-TR" sz="2800" dirty="0" smtClean="0">
                <a:solidFill>
                  <a:schemeClr val="tx2"/>
                </a:solidFill>
                <a:latin typeface="Arial" panose="020B0604020202020204" pitchFamily="34" charset="0"/>
                <a:cs typeface="Arial" panose="020B0604020202020204" pitchFamily="34" charset="0"/>
              </a:rPr>
              <a:t>  </a:t>
            </a:r>
          </a:p>
          <a:p>
            <a:pPr marL="0" indent="0">
              <a:buNone/>
            </a:pPr>
            <a:r>
              <a:rPr lang="tr-TR" sz="2400" dirty="0" smtClean="0">
                <a:solidFill>
                  <a:schemeClr val="tx2"/>
                </a:solidFill>
                <a:latin typeface="Arial" panose="020B0604020202020204" pitchFamily="34" charset="0"/>
                <a:cs typeface="Arial" panose="020B0604020202020204" pitchFamily="34" charset="0"/>
              </a:rPr>
              <a:t>&gt;36 </a:t>
            </a:r>
            <a:r>
              <a:rPr lang="tr-TR" sz="2400" dirty="0">
                <a:solidFill>
                  <a:schemeClr val="tx2"/>
                </a:solidFill>
                <a:latin typeface="Arial" panose="020B0604020202020204" pitchFamily="34" charset="0"/>
                <a:cs typeface="Arial" panose="020B0604020202020204" pitchFamily="34" charset="0"/>
              </a:rPr>
              <a:t>ay </a:t>
            </a:r>
            <a:r>
              <a:rPr lang="tr-TR" sz="2400" dirty="0" smtClean="0">
                <a:solidFill>
                  <a:schemeClr val="tx2"/>
                </a:solidFill>
                <a:latin typeface="Arial" panose="020B0604020202020204" pitchFamily="34" charset="0"/>
                <a:cs typeface="Arial" panose="020B0604020202020204" pitchFamily="34" charset="0"/>
              </a:rPr>
              <a:t>çocuklarda</a:t>
            </a:r>
            <a:r>
              <a:rPr lang="tr-TR" sz="2400" dirty="0">
                <a:solidFill>
                  <a:schemeClr val="tx2"/>
                </a:solidFill>
                <a:latin typeface="Arial" panose="020B0604020202020204" pitchFamily="34" charset="0"/>
                <a:cs typeface="Arial" panose="020B0604020202020204" pitchFamily="34" charset="0"/>
              </a:rPr>
              <a:t>;</a:t>
            </a:r>
          </a:p>
          <a:p>
            <a:pPr lvl="1"/>
            <a:r>
              <a:rPr lang="tr-TR" sz="2200" dirty="0">
                <a:latin typeface="Arial" panose="020B0604020202020204" pitchFamily="34" charset="0"/>
                <a:cs typeface="Arial" panose="020B0604020202020204" pitchFamily="34" charset="0"/>
              </a:rPr>
              <a:t>Lokalize enfeksiyonlar</a:t>
            </a:r>
          </a:p>
          <a:p>
            <a:pPr lvl="1"/>
            <a:r>
              <a:rPr lang="tr-TR" sz="2200" dirty="0" err="1">
                <a:latin typeface="Arial" panose="020B0604020202020204" pitchFamily="34" charset="0"/>
                <a:cs typeface="Arial" panose="020B0604020202020204" pitchFamily="34" charset="0"/>
              </a:rPr>
              <a:t>Vaskülit</a:t>
            </a:r>
            <a:r>
              <a:rPr lang="tr-TR" sz="2200" dirty="0">
                <a:latin typeface="Arial" panose="020B0604020202020204" pitchFamily="34" charset="0"/>
                <a:cs typeface="Arial" panose="020B0604020202020204" pitchFamily="34" charset="0"/>
              </a:rPr>
              <a:t> ve </a:t>
            </a:r>
            <a:r>
              <a:rPr lang="tr-TR" sz="2200" dirty="0" err="1">
                <a:latin typeface="Arial" panose="020B0604020202020204" pitchFamily="34" charset="0"/>
                <a:cs typeface="Arial" panose="020B0604020202020204" pitchFamily="34" charset="0"/>
              </a:rPr>
              <a:t>otoimmün</a:t>
            </a:r>
            <a:r>
              <a:rPr lang="tr-TR" sz="2200" dirty="0">
                <a:latin typeface="Arial" panose="020B0604020202020204" pitchFamily="34" charset="0"/>
                <a:cs typeface="Arial" panose="020B0604020202020204" pitchFamily="34" charset="0"/>
              </a:rPr>
              <a:t> hastalıklar</a:t>
            </a:r>
          </a:p>
          <a:p>
            <a:endParaRPr lang="tr-TR" dirty="0" smtClean="0"/>
          </a:p>
          <a:p>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39750" y="404813"/>
            <a:ext cx="1397000" cy="457200"/>
          </a:xfrm>
          <a:prstGeom prst="rect">
            <a:avLst/>
          </a:prstGeom>
          <a:noFill/>
          <a:ln w="9525">
            <a:noFill/>
            <a:miter lim="800000"/>
            <a:headEnd/>
            <a:tailEnd/>
          </a:ln>
          <a:effectLst/>
        </p:spPr>
        <p:txBody>
          <a:bodyPr wrap="none">
            <a:spAutoFit/>
          </a:bodyPr>
          <a:lstStyle/>
          <a:p>
            <a:pPr>
              <a:defRPr/>
            </a:pPr>
            <a:r>
              <a:rPr lang="tr-TR" sz="2400" b="1" dirty="0">
                <a:solidFill>
                  <a:srgbClr val="FF3300"/>
                </a:solidFill>
                <a:effectLst>
                  <a:outerShdw blurRad="38100" dist="38100" dir="2700000" algn="tl">
                    <a:srgbClr val="C0C0C0"/>
                  </a:outerShdw>
                </a:effectLst>
                <a:latin typeface="Comic Sans MS" pitchFamily="66" charset="0"/>
              </a:rPr>
              <a:t>3-36 ay</a:t>
            </a:r>
            <a:endParaRPr lang="en-US" sz="2400" b="1" dirty="0">
              <a:solidFill>
                <a:srgbClr val="FF3300"/>
              </a:solidFill>
              <a:effectLst>
                <a:outerShdw blurRad="38100" dist="38100" dir="2700000" algn="tl">
                  <a:srgbClr val="C0C0C0"/>
                </a:outerShdw>
              </a:effectLst>
              <a:latin typeface="Comic Sans MS" pitchFamily="66" charset="0"/>
            </a:endParaRPr>
          </a:p>
        </p:txBody>
      </p:sp>
      <p:sp>
        <p:nvSpPr>
          <p:cNvPr id="5" name="Text Box 5"/>
          <p:cNvSpPr txBox="1">
            <a:spLocks noChangeArrowheads="1"/>
          </p:cNvSpPr>
          <p:nvPr/>
        </p:nvSpPr>
        <p:spPr bwMode="auto">
          <a:xfrm>
            <a:off x="3276600" y="1484313"/>
            <a:ext cx="2894534" cy="406400"/>
          </a:xfrm>
          <a:prstGeom prst="rect">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square">
            <a:spAutoFit/>
          </a:bodyPr>
          <a:lstStyle/>
          <a:p>
            <a:pPr>
              <a:defRPr/>
            </a:pPr>
            <a:r>
              <a:rPr lang="tr-TR" sz="2000" b="1" dirty="0">
                <a:latin typeface="Comic Sans MS" pitchFamily="66" charset="0"/>
              </a:rPr>
              <a:t>Ateş ≥ 39</a:t>
            </a:r>
            <a:r>
              <a:rPr lang="en-US" sz="2000" b="1" dirty="0">
                <a:latin typeface="Comic Sans MS" pitchFamily="66" charset="0"/>
              </a:rPr>
              <a:t>º</a:t>
            </a:r>
            <a:r>
              <a:rPr lang="tr-TR" sz="2000" b="1" dirty="0">
                <a:latin typeface="Comic Sans MS" pitchFamily="66" charset="0"/>
              </a:rPr>
              <a:t>C; </a:t>
            </a:r>
            <a:r>
              <a:rPr lang="tr-TR" sz="2000" b="1" dirty="0" err="1">
                <a:latin typeface="Comic Sans MS" pitchFamily="66" charset="0"/>
              </a:rPr>
              <a:t>toksik</a:t>
            </a:r>
            <a:r>
              <a:rPr lang="tr-TR" sz="2000" b="1" dirty="0">
                <a:latin typeface="Comic Sans MS" pitchFamily="66" charset="0"/>
              </a:rPr>
              <a:t> </a:t>
            </a:r>
            <a:endParaRPr lang="en-US" sz="2000" b="1" dirty="0">
              <a:latin typeface="Comic Sans MS" pitchFamily="66" charset="0"/>
            </a:endParaRPr>
          </a:p>
        </p:txBody>
      </p:sp>
      <p:sp>
        <p:nvSpPr>
          <p:cNvPr id="6" name="Text Box 6"/>
          <p:cNvSpPr txBox="1">
            <a:spLocks noChangeArrowheads="1"/>
          </p:cNvSpPr>
          <p:nvPr/>
        </p:nvSpPr>
        <p:spPr bwMode="auto">
          <a:xfrm>
            <a:off x="468313" y="1484313"/>
            <a:ext cx="2016125" cy="376237"/>
          </a:xfrm>
          <a:prstGeom prst="rect">
            <a:avLst/>
          </a:prstGeom>
          <a:solidFill>
            <a:schemeClr val="bg1"/>
          </a:solidFill>
          <a:ln w="9525">
            <a:solidFill>
              <a:schemeClr val="tx1"/>
            </a:solidFill>
            <a:miter lim="800000"/>
            <a:headEnd/>
            <a:tailEnd/>
          </a:ln>
          <a:effectLst>
            <a:prstShdw prst="shdw13" dist="53882" dir="13500000">
              <a:schemeClr val="bg2">
                <a:alpha val="50000"/>
              </a:schemeClr>
            </a:prstShdw>
          </a:effectLst>
        </p:spPr>
        <p:txBody>
          <a:bodyPr>
            <a:spAutoFit/>
          </a:bodyPr>
          <a:lstStyle/>
          <a:p>
            <a:pPr>
              <a:defRPr/>
            </a:pPr>
            <a:r>
              <a:rPr lang="tr-TR" b="1" dirty="0" err="1">
                <a:effectLst>
                  <a:outerShdw blurRad="38100" dist="38100" dir="2700000" algn="tl">
                    <a:srgbClr val="C0C0C0"/>
                  </a:outerShdw>
                </a:effectLst>
                <a:latin typeface="Comic Sans MS" pitchFamily="66" charset="0"/>
              </a:rPr>
              <a:t>Toksik</a:t>
            </a:r>
            <a:r>
              <a:rPr lang="tr-TR" b="1" dirty="0">
                <a:effectLst>
                  <a:outerShdw blurRad="38100" dist="38100" dir="2700000" algn="tl">
                    <a:srgbClr val="C0C0C0"/>
                  </a:outerShdw>
                </a:effectLst>
                <a:latin typeface="Comic Sans MS" pitchFamily="66" charset="0"/>
              </a:rPr>
              <a:t> </a:t>
            </a:r>
            <a:r>
              <a:rPr lang="tr-TR" b="1" dirty="0" smtClean="0">
                <a:effectLst>
                  <a:outerShdw blurRad="38100" dist="38100" dir="2700000" algn="tl">
                    <a:srgbClr val="C0C0C0"/>
                  </a:outerShdw>
                </a:effectLst>
                <a:latin typeface="Comic Sans MS" pitchFamily="66" charset="0"/>
              </a:rPr>
              <a:t>görünüm?</a:t>
            </a:r>
            <a:endParaRPr lang="en-US" b="1" dirty="0">
              <a:effectLst>
                <a:outerShdw blurRad="38100" dist="38100" dir="2700000" algn="tl">
                  <a:srgbClr val="C0C0C0"/>
                </a:outerShdw>
              </a:effectLst>
              <a:latin typeface="Comic Sans MS" pitchFamily="66" charset="0"/>
            </a:endParaRPr>
          </a:p>
        </p:txBody>
      </p:sp>
      <p:sp>
        <p:nvSpPr>
          <p:cNvPr id="7" name="AutoShape 7"/>
          <p:cNvSpPr>
            <a:spLocks noChangeArrowheads="1"/>
          </p:cNvSpPr>
          <p:nvPr/>
        </p:nvSpPr>
        <p:spPr bwMode="auto">
          <a:xfrm rot="5400000">
            <a:off x="1013619" y="1010444"/>
            <a:ext cx="461963" cy="257175"/>
          </a:xfrm>
          <a:prstGeom prst="notchedRightArrow">
            <a:avLst>
              <a:gd name="adj1" fmla="val 50000"/>
              <a:gd name="adj2" fmla="val 44907"/>
            </a:avLst>
          </a:prstGeom>
          <a:solidFill>
            <a:srgbClr val="99FF33"/>
          </a:solidFill>
          <a:ln w="9525">
            <a:solidFill>
              <a:schemeClr val="tx1"/>
            </a:solidFill>
            <a:miter lim="800000"/>
            <a:headEnd/>
            <a:tailEnd/>
          </a:ln>
        </p:spPr>
        <p:txBody>
          <a:bodyPr wrap="none" anchor="ctr"/>
          <a:lstStyle/>
          <a:p>
            <a:endParaRPr lang="tr-TR"/>
          </a:p>
        </p:txBody>
      </p:sp>
      <p:sp>
        <p:nvSpPr>
          <p:cNvPr id="8" name="AutoShape 8"/>
          <p:cNvSpPr>
            <a:spLocks noChangeArrowheads="1"/>
          </p:cNvSpPr>
          <p:nvPr/>
        </p:nvSpPr>
        <p:spPr bwMode="auto">
          <a:xfrm>
            <a:off x="2627313" y="1557338"/>
            <a:ext cx="461962" cy="257175"/>
          </a:xfrm>
          <a:prstGeom prst="notchedRightArrow">
            <a:avLst>
              <a:gd name="adj1" fmla="val 50000"/>
              <a:gd name="adj2" fmla="val 44907"/>
            </a:avLst>
          </a:prstGeom>
          <a:solidFill>
            <a:srgbClr val="99FF33"/>
          </a:solidFill>
          <a:ln w="9525">
            <a:solidFill>
              <a:schemeClr val="tx1"/>
            </a:solidFill>
            <a:miter lim="800000"/>
            <a:headEnd/>
            <a:tailEnd/>
          </a:ln>
        </p:spPr>
        <p:txBody>
          <a:bodyPr wrap="none" anchor="ctr"/>
          <a:lstStyle/>
          <a:p>
            <a:endParaRPr lang="tr-TR"/>
          </a:p>
        </p:txBody>
      </p:sp>
      <p:sp>
        <p:nvSpPr>
          <p:cNvPr id="9" name="Text Box 10"/>
          <p:cNvSpPr txBox="1">
            <a:spLocks noChangeArrowheads="1"/>
          </p:cNvSpPr>
          <p:nvPr/>
        </p:nvSpPr>
        <p:spPr bwMode="auto">
          <a:xfrm>
            <a:off x="7235825" y="1465263"/>
            <a:ext cx="898708" cy="400110"/>
          </a:xfrm>
          <a:prstGeom prst="rect">
            <a:avLst/>
          </a:prstGeom>
          <a:noFill/>
          <a:ln w="9525">
            <a:solidFill>
              <a:schemeClr val="tx1"/>
            </a:solidFill>
            <a:miter lim="800000"/>
            <a:headEnd/>
            <a:tailEnd/>
          </a:ln>
        </p:spPr>
        <p:txBody>
          <a:bodyPr wrap="none">
            <a:spAutoFit/>
          </a:bodyPr>
          <a:lstStyle/>
          <a:p>
            <a:r>
              <a:rPr lang="tr-TR" sz="2000" b="1" dirty="0">
                <a:latin typeface="Arial" panose="020B0604020202020204" pitchFamily="34" charset="0"/>
                <a:cs typeface="Arial" panose="020B0604020202020204" pitchFamily="34" charset="0"/>
              </a:rPr>
              <a:t>YATIŞ</a:t>
            </a:r>
            <a:endParaRPr lang="en-US" sz="2000" b="1" dirty="0">
              <a:latin typeface="Arial" panose="020B0604020202020204" pitchFamily="34" charset="0"/>
              <a:cs typeface="Arial" panose="020B0604020202020204" pitchFamily="34" charset="0"/>
            </a:endParaRPr>
          </a:p>
        </p:txBody>
      </p:sp>
      <p:sp>
        <p:nvSpPr>
          <p:cNvPr id="10" name="11 Metin kutusu"/>
          <p:cNvSpPr txBox="1"/>
          <p:nvPr/>
        </p:nvSpPr>
        <p:spPr>
          <a:xfrm>
            <a:off x="6560691" y="1890713"/>
            <a:ext cx="2375792" cy="1200329"/>
          </a:xfrm>
          <a:prstGeom prst="rect">
            <a:avLst/>
          </a:prstGeom>
          <a:solidFill>
            <a:schemeClr val="accent3">
              <a:lumMod val="20000"/>
              <a:lumOff val="80000"/>
            </a:schemeClr>
          </a:solidFill>
        </p:spPr>
        <p:txBody>
          <a:bodyPr wrap="square" rtlCol="0">
            <a:spAutoFit/>
          </a:bodyPr>
          <a:lstStyle/>
          <a:p>
            <a:r>
              <a:rPr lang="tr-TR" dirty="0" smtClean="0">
                <a:latin typeface="Comic Sans MS" pitchFamily="66" charset="0"/>
              </a:rPr>
              <a:t>Kan kültürü</a:t>
            </a:r>
          </a:p>
          <a:p>
            <a:r>
              <a:rPr lang="tr-TR" dirty="0" smtClean="0">
                <a:latin typeface="Comic Sans MS" pitchFamily="66" charset="0"/>
              </a:rPr>
              <a:t>İdrar kültürü</a:t>
            </a:r>
          </a:p>
          <a:p>
            <a:r>
              <a:rPr lang="tr-TR" dirty="0" smtClean="0">
                <a:latin typeface="Comic Sans MS" pitchFamily="66" charset="0"/>
              </a:rPr>
              <a:t>BOS incelemesi</a:t>
            </a:r>
          </a:p>
          <a:p>
            <a:r>
              <a:rPr lang="tr-TR" dirty="0" smtClean="0">
                <a:latin typeface="Comic Sans MS" pitchFamily="66" charset="0"/>
              </a:rPr>
              <a:t>Antibiyotik tedavisi</a:t>
            </a:r>
          </a:p>
        </p:txBody>
      </p:sp>
      <p:sp>
        <p:nvSpPr>
          <p:cNvPr id="11" name="Text Box 14"/>
          <p:cNvSpPr txBox="1">
            <a:spLocks noChangeArrowheads="1"/>
          </p:cNvSpPr>
          <p:nvPr/>
        </p:nvSpPr>
        <p:spPr bwMode="auto">
          <a:xfrm>
            <a:off x="2123728" y="3356992"/>
            <a:ext cx="3384376" cy="406400"/>
          </a:xfrm>
          <a:prstGeom prst="rect">
            <a:avLst/>
          </a:prstGeom>
          <a:noFill/>
          <a:ln w="9525">
            <a:solidFill>
              <a:schemeClr val="tx1"/>
            </a:solidFill>
            <a:miter lim="800000"/>
            <a:headEnd/>
            <a:tailEnd/>
          </a:ln>
          <a:effectLst>
            <a:outerShdw dist="107763" dir="13500000" algn="ctr" rotWithShape="0">
              <a:schemeClr val="bg2">
                <a:alpha val="50000"/>
              </a:schemeClr>
            </a:outerShdw>
          </a:effectLst>
        </p:spPr>
        <p:txBody>
          <a:bodyPr wrap="square">
            <a:spAutoFit/>
          </a:bodyPr>
          <a:lstStyle/>
          <a:p>
            <a:pPr>
              <a:defRPr/>
            </a:pPr>
            <a:r>
              <a:rPr lang="tr-TR" sz="2000" b="1" dirty="0">
                <a:latin typeface="Comic Sans MS" pitchFamily="66" charset="0"/>
              </a:rPr>
              <a:t>Ateş </a:t>
            </a:r>
            <a:r>
              <a:rPr lang="tr-TR" b="1" dirty="0"/>
              <a:t>≥</a:t>
            </a:r>
            <a:r>
              <a:rPr lang="tr-TR" dirty="0"/>
              <a:t> </a:t>
            </a:r>
            <a:r>
              <a:rPr lang="tr-TR" sz="2000" b="1" dirty="0">
                <a:latin typeface="Comic Sans MS" pitchFamily="66" charset="0"/>
              </a:rPr>
              <a:t>39</a:t>
            </a:r>
            <a:r>
              <a:rPr lang="en-US" sz="2000" b="1" dirty="0">
                <a:latin typeface="Comic Sans MS" pitchFamily="66" charset="0"/>
              </a:rPr>
              <a:t>º</a:t>
            </a:r>
            <a:r>
              <a:rPr lang="tr-TR" sz="2000" b="1" dirty="0">
                <a:latin typeface="Comic Sans MS" pitchFamily="66" charset="0"/>
              </a:rPr>
              <a:t>C; </a:t>
            </a:r>
            <a:r>
              <a:rPr lang="tr-TR" sz="2000" b="1" dirty="0" err="1">
                <a:latin typeface="Comic Sans MS" pitchFamily="66" charset="0"/>
              </a:rPr>
              <a:t>toksik</a:t>
            </a:r>
            <a:r>
              <a:rPr lang="tr-TR" sz="2000" b="1" dirty="0">
                <a:latin typeface="Comic Sans MS" pitchFamily="66" charset="0"/>
              </a:rPr>
              <a:t> </a:t>
            </a:r>
            <a:r>
              <a:rPr lang="tr-TR" sz="2000" b="1" dirty="0" smtClean="0">
                <a:latin typeface="Comic Sans MS" pitchFamily="66" charset="0"/>
              </a:rPr>
              <a:t>değil</a:t>
            </a:r>
            <a:endParaRPr lang="en-US" sz="2000" b="1" dirty="0">
              <a:latin typeface="Comic Sans MS" pitchFamily="66" charset="0"/>
            </a:endParaRPr>
          </a:p>
        </p:txBody>
      </p:sp>
      <p:sp>
        <p:nvSpPr>
          <p:cNvPr id="12" name="Text Box 15"/>
          <p:cNvSpPr txBox="1">
            <a:spLocks noChangeArrowheads="1"/>
          </p:cNvSpPr>
          <p:nvPr/>
        </p:nvSpPr>
        <p:spPr bwMode="auto">
          <a:xfrm>
            <a:off x="6660232" y="3366085"/>
            <a:ext cx="1720536" cy="400110"/>
          </a:xfrm>
          <a:prstGeom prst="rect">
            <a:avLst/>
          </a:prstGeom>
          <a:noFill/>
          <a:ln w="9525">
            <a:solidFill>
              <a:schemeClr val="tx1"/>
            </a:solidFill>
            <a:miter lim="800000"/>
            <a:headEnd/>
            <a:tailEnd/>
          </a:ln>
        </p:spPr>
        <p:txBody>
          <a:bodyPr wrap="none">
            <a:spAutoFit/>
          </a:bodyPr>
          <a:lstStyle/>
          <a:p>
            <a:r>
              <a:rPr lang="tr-TR" sz="2000" b="1" dirty="0" smtClean="0">
                <a:latin typeface="Arial" panose="020B0604020202020204" pitchFamily="34" charset="0"/>
                <a:cs typeface="Arial" panose="020B0604020202020204" pitchFamily="34" charset="0"/>
              </a:rPr>
              <a:t>TARTIŞMALI</a:t>
            </a:r>
            <a:endParaRPr lang="tr-TR" sz="2000" b="1" dirty="0">
              <a:latin typeface="Arial" panose="020B0604020202020204" pitchFamily="34" charset="0"/>
              <a:cs typeface="Arial" panose="020B0604020202020204" pitchFamily="34" charset="0"/>
            </a:endParaRPr>
          </a:p>
        </p:txBody>
      </p:sp>
      <p:sp>
        <p:nvSpPr>
          <p:cNvPr id="13" name="23 Metin kutusu"/>
          <p:cNvSpPr txBox="1"/>
          <p:nvPr/>
        </p:nvSpPr>
        <p:spPr>
          <a:xfrm>
            <a:off x="6891694" y="4005064"/>
            <a:ext cx="1440160" cy="1200329"/>
          </a:xfrm>
          <a:prstGeom prst="rect">
            <a:avLst/>
          </a:prstGeom>
          <a:solidFill>
            <a:schemeClr val="accent2">
              <a:lumMod val="40000"/>
              <a:lumOff val="60000"/>
            </a:schemeClr>
          </a:solidFill>
        </p:spPr>
        <p:txBody>
          <a:bodyPr wrap="square" rtlCol="0">
            <a:spAutoFit/>
          </a:bodyPr>
          <a:lstStyle/>
          <a:p>
            <a:r>
              <a:rPr lang="tr-TR" dirty="0" smtClean="0">
                <a:latin typeface="Arial" panose="020B0604020202020204" pitchFamily="34" charset="0"/>
                <a:cs typeface="Arial" panose="020B0604020202020204" pitchFamily="34" charset="0"/>
              </a:rPr>
              <a:t>CBC</a:t>
            </a:r>
          </a:p>
          <a:p>
            <a:r>
              <a:rPr lang="tr-TR" dirty="0" smtClean="0">
                <a:latin typeface="Arial" panose="020B0604020202020204" pitchFamily="34" charset="0"/>
                <a:cs typeface="Arial" panose="020B0604020202020204" pitchFamily="34" charset="0"/>
              </a:rPr>
              <a:t>KK </a:t>
            </a:r>
          </a:p>
          <a:p>
            <a:r>
              <a:rPr lang="tr-TR" dirty="0" smtClean="0">
                <a:latin typeface="Arial" panose="020B0604020202020204" pitchFamily="34" charset="0"/>
                <a:cs typeface="Arial" panose="020B0604020202020204" pitchFamily="34" charset="0"/>
              </a:rPr>
              <a:t>İK </a:t>
            </a:r>
          </a:p>
          <a:p>
            <a:r>
              <a:rPr lang="tr-TR" dirty="0" smtClean="0">
                <a:latin typeface="Arial" panose="020B0604020202020204" pitchFamily="34" charset="0"/>
                <a:cs typeface="Arial" panose="020B0604020202020204" pitchFamily="34" charset="0"/>
              </a:rPr>
              <a:t>PAAG</a:t>
            </a:r>
          </a:p>
        </p:txBody>
      </p:sp>
      <p:sp>
        <p:nvSpPr>
          <p:cNvPr id="15" name="Text Box 12"/>
          <p:cNvSpPr txBox="1">
            <a:spLocks noChangeArrowheads="1"/>
          </p:cNvSpPr>
          <p:nvPr/>
        </p:nvSpPr>
        <p:spPr bwMode="auto">
          <a:xfrm>
            <a:off x="2484439" y="5840511"/>
            <a:ext cx="3455714" cy="406400"/>
          </a:xfrm>
          <a:prstGeom prst="rect">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square">
            <a:spAutoFit/>
          </a:bodyPr>
          <a:lstStyle/>
          <a:p>
            <a:pPr>
              <a:defRPr/>
            </a:pPr>
            <a:r>
              <a:rPr lang="tr-TR" sz="2000" b="1">
                <a:latin typeface="Comic Sans MS" pitchFamily="66" charset="0"/>
              </a:rPr>
              <a:t>Ateş &lt;39</a:t>
            </a:r>
            <a:r>
              <a:rPr lang="en-US" sz="2000" b="1">
                <a:latin typeface="Comic Sans MS" pitchFamily="66" charset="0"/>
              </a:rPr>
              <a:t>º</a:t>
            </a:r>
            <a:r>
              <a:rPr lang="tr-TR" sz="2000" b="1">
                <a:latin typeface="Comic Sans MS" pitchFamily="66" charset="0"/>
              </a:rPr>
              <a:t>C; toksik değil</a:t>
            </a:r>
            <a:endParaRPr lang="en-US" sz="2000" b="1">
              <a:latin typeface="Comic Sans MS" pitchFamily="66" charset="0"/>
            </a:endParaRPr>
          </a:p>
        </p:txBody>
      </p:sp>
      <p:sp>
        <p:nvSpPr>
          <p:cNvPr id="16" name="Text Box 13"/>
          <p:cNvSpPr txBox="1">
            <a:spLocks noChangeArrowheads="1"/>
          </p:cNvSpPr>
          <p:nvPr/>
        </p:nvSpPr>
        <p:spPr bwMode="auto">
          <a:xfrm>
            <a:off x="7020272" y="5445224"/>
            <a:ext cx="1735137" cy="1196975"/>
          </a:xfrm>
          <a:prstGeom prst="rect">
            <a:avLst/>
          </a:prstGeom>
          <a:noFill/>
          <a:ln w="9525">
            <a:solidFill>
              <a:schemeClr val="tx1"/>
            </a:solidFill>
            <a:miter lim="800000"/>
            <a:headEnd/>
            <a:tailEnd/>
          </a:ln>
        </p:spPr>
        <p:txBody>
          <a:bodyPr wrap="none">
            <a:spAutoFit/>
          </a:bodyPr>
          <a:lstStyle/>
          <a:p>
            <a:pPr>
              <a:lnSpc>
                <a:spcPct val="120000"/>
              </a:lnSpc>
            </a:pPr>
            <a:r>
              <a:rPr lang="tr-TR" sz="2000" b="1" dirty="0">
                <a:latin typeface="Comic Sans MS" pitchFamily="66" charset="0"/>
              </a:rPr>
              <a:t>İZLEM</a:t>
            </a:r>
            <a:r>
              <a:rPr lang="tr-TR" sz="2000" dirty="0">
                <a:latin typeface="Comic Sans MS" pitchFamily="66" charset="0"/>
              </a:rPr>
              <a:t> </a:t>
            </a:r>
          </a:p>
          <a:p>
            <a:pPr>
              <a:lnSpc>
                <a:spcPct val="120000"/>
              </a:lnSpc>
            </a:pPr>
            <a:r>
              <a:rPr lang="tr-TR" sz="2000" dirty="0">
                <a:latin typeface="Comic Sans MS" pitchFamily="66" charset="0"/>
              </a:rPr>
              <a:t>Araştırmaya </a:t>
            </a:r>
          </a:p>
          <a:p>
            <a:pPr>
              <a:lnSpc>
                <a:spcPct val="120000"/>
              </a:lnSpc>
            </a:pPr>
            <a:r>
              <a:rPr lang="tr-TR" sz="2000" dirty="0">
                <a:latin typeface="Comic Sans MS" pitchFamily="66" charset="0"/>
              </a:rPr>
              <a:t>gerek yok</a:t>
            </a:r>
            <a:endParaRPr lang="en-US" sz="2000" b="1" dirty="0">
              <a:latin typeface="Comic Sans MS" pitchFamily="66" charset="0"/>
            </a:endParaRPr>
          </a:p>
        </p:txBody>
      </p:sp>
      <p:sp>
        <p:nvSpPr>
          <p:cNvPr id="17" name="AutoShape 8"/>
          <p:cNvSpPr>
            <a:spLocks noChangeArrowheads="1"/>
          </p:cNvSpPr>
          <p:nvPr/>
        </p:nvSpPr>
        <p:spPr bwMode="auto">
          <a:xfrm>
            <a:off x="5940153" y="3437552"/>
            <a:ext cx="461962" cy="257175"/>
          </a:xfrm>
          <a:prstGeom prst="notchedRightArrow">
            <a:avLst>
              <a:gd name="adj1" fmla="val 50000"/>
              <a:gd name="adj2" fmla="val 44907"/>
            </a:avLst>
          </a:prstGeom>
          <a:solidFill>
            <a:srgbClr val="99FF33"/>
          </a:solidFill>
          <a:ln w="9525">
            <a:solidFill>
              <a:schemeClr val="tx1"/>
            </a:solidFill>
            <a:miter lim="800000"/>
            <a:headEnd/>
            <a:tailEnd/>
          </a:ln>
        </p:spPr>
        <p:txBody>
          <a:bodyPr wrap="none" anchor="ctr"/>
          <a:lstStyle/>
          <a:p>
            <a:endParaRPr lang="tr-TR"/>
          </a:p>
        </p:txBody>
      </p:sp>
      <p:sp>
        <p:nvSpPr>
          <p:cNvPr id="18" name="AutoShape 8"/>
          <p:cNvSpPr>
            <a:spLocks noChangeArrowheads="1"/>
          </p:cNvSpPr>
          <p:nvPr/>
        </p:nvSpPr>
        <p:spPr bwMode="auto">
          <a:xfrm>
            <a:off x="6244180" y="5915123"/>
            <a:ext cx="461962" cy="257175"/>
          </a:xfrm>
          <a:prstGeom prst="notchedRightArrow">
            <a:avLst>
              <a:gd name="adj1" fmla="val 50000"/>
              <a:gd name="adj2" fmla="val 44907"/>
            </a:avLst>
          </a:prstGeom>
          <a:solidFill>
            <a:srgbClr val="99FF33"/>
          </a:solidFill>
          <a:ln w="9525">
            <a:solidFill>
              <a:schemeClr val="tx1"/>
            </a:solidFill>
            <a:miter lim="800000"/>
            <a:headEnd/>
            <a:tailEnd/>
          </a:ln>
        </p:spPr>
        <p:txBody>
          <a:bodyPr wrap="none" anchor="ctr"/>
          <a:lstStyle/>
          <a:p>
            <a:endParaRPr lang="tr-TR"/>
          </a:p>
        </p:txBody>
      </p:sp>
      <p:sp>
        <p:nvSpPr>
          <p:cNvPr id="19" name="AutoShape 8"/>
          <p:cNvSpPr>
            <a:spLocks noChangeArrowheads="1"/>
          </p:cNvSpPr>
          <p:nvPr/>
        </p:nvSpPr>
        <p:spPr bwMode="auto">
          <a:xfrm>
            <a:off x="6542837" y="1536730"/>
            <a:ext cx="461962" cy="257175"/>
          </a:xfrm>
          <a:prstGeom prst="notchedRightArrow">
            <a:avLst>
              <a:gd name="adj1" fmla="val 50000"/>
              <a:gd name="adj2" fmla="val 44907"/>
            </a:avLst>
          </a:prstGeom>
          <a:solidFill>
            <a:srgbClr val="99FF33"/>
          </a:solidFill>
          <a:ln w="9525">
            <a:solidFill>
              <a:schemeClr val="tx1"/>
            </a:solidFill>
            <a:miter lim="800000"/>
            <a:headEnd/>
            <a:tailEnd/>
          </a:ln>
        </p:spPr>
        <p:txBody>
          <a:bodyPr wrap="none" anchor="ctr"/>
          <a:lstStyle/>
          <a:p>
            <a:endParaRPr lang="tr-TR"/>
          </a:p>
        </p:txBody>
      </p:sp>
    </p:spTree>
    <p:extLst>
      <p:ext uri="{BB962C8B-B14F-4D97-AF65-F5344CB8AC3E}">
        <p14:creationId xmlns:p14="http://schemas.microsoft.com/office/powerpoint/2010/main" val="6868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0" grpId="1" animBg="1"/>
      <p:bldP spid="11" grpId="0" animBg="1"/>
      <p:bldP spid="12" grpId="0" animBg="1"/>
      <p:bldP spid="13" grpId="0" animBg="1"/>
      <p:bldP spid="13" grpId="1"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412776"/>
            <a:ext cx="8229600" cy="4389120"/>
          </a:xfrm>
        </p:spPr>
        <p:txBody>
          <a:bodyPr/>
          <a:lstStyle/>
          <a:p>
            <a:endParaRPr lang="tr-TR" sz="2800" dirty="0" smtClean="0"/>
          </a:p>
          <a:p>
            <a:r>
              <a:rPr lang="tr-TR" sz="2400" dirty="0" smtClean="0">
                <a:latin typeface="Arial" pitchFamily="34" charset="0"/>
                <a:cs typeface="Arial" pitchFamily="34" charset="0"/>
              </a:rPr>
              <a:t>Vücut ısısı </a:t>
            </a:r>
            <a:r>
              <a:rPr lang="tr-TR" sz="2400" dirty="0" err="1" smtClean="0">
                <a:latin typeface="Arial" pitchFamily="34" charset="0"/>
                <a:cs typeface="Arial" pitchFamily="34" charset="0"/>
              </a:rPr>
              <a:t>hipotalamusta</a:t>
            </a:r>
            <a:r>
              <a:rPr lang="tr-TR" sz="2400" dirty="0" smtClean="0">
                <a:latin typeface="Arial" pitchFamily="34" charset="0"/>
                <a:cs typeface="Arial" pitchFamily="34" charset="0"/>
              </a:rPr>
              <a:t> bulunan </a:t>
            </a:r>
            <a:r>
              <a:rPr lang="tr-TR" sz="2400" dirty="0" err="1" smtClean="0">
                <a:latin typeface="Arial" pitchFamily="34" charset="0"/>
                <a:cs typeface="Arial" pitchFamily="34" charset="0"/>
              </a:rPr>
              <a:t>termoregülatuar</a:t>
            </a:r>
            <a:r>
              <a:rPr lang="tr-TR" sz="2400" dirty="0" smtClean="0">
                <a:latin typeface="Arial" pitchFamily="34" charset="0"/>
                <a:cs typeface="Arial" pitchFamily="34" charset="0"/>
              </a:rPr>
              <a:t> merkezdeki ayar eşiğinin tetikleyici bir faktör tarafından yükseltilmesiyle artar. </a:t>
            </a:r>
          </a:p>
          <a:p>
            <a:endParaRPr lang="tr-TR" sz="2800" dirty="0" smtClean="0"/>
          </a:p>
          <a:p>
            <a:r>
              <a:rPr lang="tr-TR" sz="2400" dirty="0" smtClean="0">
                <a:latin typeface="Arial" pitchFamily="34" charset="0"/>
                <a:cs typeface="Arial" pitchFamily="34" charset="0"/>
              </a:rPr>
              <a:t>Tetikleyici faktörler:</a:t>
            </a:r>
          </a:p>
          <a:p>
            <a:pPr lvl="1"/>
            <a:r>
              <a:rPr lang="tr-TR" sz="2200" dirty="0" err="1" smtClean="0">
                <a:latin typeface="Arial" pitchFamily="34" charset="0"/>
                <a:cs typeface="Arial" pitchFamily="34" charset="0"/>
              </a:rPr>
              <a:t>Eksojen</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pirojenler</a:t>
            </a:r>
            <a:r>
              <a:rPr lang="tr-TR" sz="2200" dirty="0" smtClean="0">
                <a:latin typeface="Arial" pitchFamily="34" charset="0"/>
                <a:cs typeface="Arial" pitchFamily="34" charset="0"/>
              </a:rPr>
              <a:t>; direkt / </a:t>
            </a:r>
            <a:r>
              <a:rPr lang="tr-TR" sz="2200" dirty="0" err="1" smtClean="0">
                <a:latin typeface="Arial" pitchFamily="34" charset="0"/>
                <a:cs typeface="Arial" pitchFamily="34" charset="0"/>
              </a:rPr>
              <a:t>endojen</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pirojenlerin</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salınımını</a:t>
            </a:r>
            <a:r>
              <a:rPr lang="tr-TR" sz="2200" dirty="0" smtClean="0">
                <a:latin typeface="Arial" pitchFamily="34" charset="0"/>
                <a:cs typeface="Arial" pitchFamily="34" charset="0"/>
              </a:rPr>
              <a:t> artırarak </a:t>
            </a:r>
          </a:p>
          <a:p>
            <a:pPr lvl="1"/>
            <a:r>
              <a:rPr lang="tr-TR" sz="2200" dirty="0" err="1" smtClean="0">
                <a:latin typeface="Arial" pitchFamily="34" charset="0"/>
                <a:cs typeface="Arial" pitchFamily="34" charset="0"/>
              </a:rPr>
              <a:t>Endojen</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pirojenler</a:t>
            </a:r>
            <a:r>
              <a:rPr lang="tr-TR" sz="2200" dirty="0" smtClean="0">
                <a:latin typeface="Arial" pitchFamily="34" charset="0"/>
                <a:cs typeface="Arial" pitchFamily="34" charset="0"/>
              </a:rPr>
              <a:t>; IL-1, IL-6, TNF-alfa ve interferonlar  </a:t>
            </a:r>
          </a:p>
          <a:p>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764704"/>
            <a:ext cx="8229600" cy="576064"/>
          </a:xfrm>
        </p:spPr>
        <p:txBody>
          <a:bodyPr>
            <a:normAutofit/>
          </a:bodyPr>
          <a:lstStyle/>
          <a:p>
            <a:r>
              <a:rPr lang="tr-TR" sz="3000" dirty="0" smtClean="0">
                <a:latin typeface="Arial" pitchFamily="34" charset="0"/>
                <a:cs typeface="Arial" pitchFamily="34" charset="0"/>
              </a:rPr>
              <a:t>Her ateşli çocuğa idrar tetkiki yapılmalı mı?</a:t>
            </a:r>
            <a:endParaRPr lang="tr-TR" sz="3000" dirty="0">
              <a:latin typeface="Arial" pitchFamily="34" charset="0"/>
              <a:cs typeface="Arial" pitchFamily="34" charset="0"/>
            </a:endParaRPr>
          </a:p>
        </p:txBody>
      </p:sp>
      <p:sp>
        <p:nvSpPr>
          <p:cNvPr id="3" name="2 İçerik Yer Tutucusu"/>
          <p:cNvSpPr>
            <a:spLocks noGrp="1"/>
          </p:cNvSpPr>
          <p:nvPr>
            <p:ph idx="1"/>
          </p:nvPr>
        </p:nvSpPr>
        <p:spPr>
          <a:xfrm>
            <a:off x="457200" y="1556792"/>
            <a:ext cx="8229600" cy="4767808"/>
          </a:xfrm>
        </p:spPr>
        <p:txBody>
          <a:bodyPr>
            <a:normAutofit fontScale="70000" lnSpcReduction="20000"/>
          </a:bodyPr>
          <a:lstStyle/>
          <a:p>
            <a:pPr>
              <a:lnSpc>
                <a:spcPct val="120000"/>
              </a:lnSpc>
              <a:defRPr/>
            </a:pPr>
            <a:r>
              <a:rPr lang="sv-SE" sz="3100" dirty="0" smtClean="0">
                <a:latin typeface="Arial" pitchFamily="34" charset="0"/>
                <a:cs typeface="Arial" pitchFamily="34" charset="0"/>
              </a:rPr>
              <a:t>Çocuklarda</a:t>
            </a:r>
            <a:r>
              <a:rPr lang="tr-TR" sz="3100" dirty="0" smtClean="0">
                <a:latin typeface="Arial" pitchFamily="34" charset="0"/>
                <a:cs typeface="Arial" pitchFamily="34" charset="0"/>
              </a:rPr>
              <a:t> </a:t>
            </a:r>
            <a:r>
              <a:rPr lang="sv-SE" sz="3100" dirty="0" smtClean="0">
                <a:latin typeface="Arial" pitchFamily="34" charset="0"/>
                <a:cs typeface="Arial" pitchFamily="34" charset="0"/>
              </a:rPr>
              <a:t> </a:t>
            </a:r>
            <a:r>
              <a:rPr lang="tr-TR" sz="3100" dirty="0" smtClean="0">
                <a:latin typeface="Arial" pitchFamily="34" charset="0"/>
                <a:cs typeface="Arial" pitchFamily="34" charset="0"/>
              </a:rPr>
              <a:t>İYE</a:t>
            </a:r>
            <a:r>
              <a:rPr lang="sv-SE" sz="3100" dirty="0" smtClean="0">
                <a:latin typeface="Arial" pitchFamily="34" charset="0"/>
                <a:cs typeface="Arial" pitchFamily="34" charset="0"/>
              </a:rPr>
              <a:t> prevalansı % 2-5 </a:t>
            </a:r>
            <a:endParaRPr lang="tr-TR" sz="3100" dirty="0" smtClean="0">
              <a:latin typeface="Arial" pitchFamily="34" charset="0"/>
              <a:cs typeface="Arial" pitchFamily="34" charset="0"/>
            </a:endParaRPr>
          </a:p>
          <a:p>
            <a:pPr>
              <a:lnSpc>
                <a:spcPct val="120000"/>
              </a:lnSpc>
              <a:defRPr/>
            </a:pPr>
            <a:r>
              <a:rPr lang="tr-TR" sz="3100" dirty="0" smtClean="0">
                <a:latin typeface="Arial" pitchFamily="34" charset="0"/>
                <a:cs typeface="Arial" pitchFamily="34" charset="0"/>
              </a:rPr>
              <a:t>Ateş İYE olan bebeklerde tek yakınma olabilir.</a:t>
            </a:r>
          </a:p>
          <a:p>
            <a:pPr>
              <a:lnSpc>
                <a:spcPct val="120000"/>
              </a:lnSpc>
              <a:defRPr/>
            </a:pPr>
            <a:endParaRPr lang="tr-TR" sz="2200" dirty="0" smtClean="0">
              <a:latin typeface="Arial" pitchFamily="34" charset="0"/>
              <a:cs typeface="Arial" pitchFamily="34" charset="0"/>
            </a:endParaRPr>
          </a:p>
          <a:p>
            <a:pPr>
              <a:lnSpc>
                <a:spcPct val="120000"/>
              </a:lnSpc>
              <a:buNone/>
              <a:defRPr/>
            </a:pPr>
            <a:r>
              <a:rPr lang="tr-TR" sz="2200" dirty="0" smtClean="0">
                <a:latin typeface="Arial" pitchFamily="34" charset="0"/>
                <a:cs typeface="Arial" pitchFamily="34" charset="0"/>
              </a:rPr>
              <a:t>    </a:t>
            </a:r>
            <a:r>
              <a:rPr lang="tr-TR" sz="2200" b="1" dirty="0" smtClean="0">
                <a:solidFill>
                  <a:schemeClr val="accent2"/>
                </a:solidFill>
                <a:effectLst>
                  <a:outerShdw blurRad="38100" dist="38100" dir="2700000" algn="tl">
                    <a:srgbClr val="C0C0C0"/>
                  </a:outerShdw>
                </a:effectLst>
                <a:latin typeface="Arial" pitchFamily="34" charset="0"/>
                <a:cs typeface="Arial" pitchFamily="34" charset="0"/>
              </a:rPr>
              <a:t>YÜKSEK RİSKLİ HASTALAR</a:t>
            </a:r>
          </a:p>
          <a:p>
            <a:pPr lvl="1">
              <a:lnSpc>
                <a:spcPct val="120000"/>
              </a:lnSpc>
              <a:defRPr/>
            </a:pPr>
            <a:r>
              <a:rPr lang="sv-SE" sz="2600" dirty="0" smtClean="0">
                <a:latin typeface="Arial" pitchFamily="34" charset="0"/>
                <a:cs typeface="Arial" pitchFamily="34" charset="0"/>
              </a:rPr>
              <a:t>Beyaz ırk,</a:t>
            </a:r>
            <a:r>
              <a:rPr lang="tr-TR" sz="2600" dirty="0" smtClean="0">
                <a:latin typeface="Arial" pitchFamily="34" charset="0"/>
                <a:cs typeface="Arial" pitchFamily="34" charset="0"/>
              </a:rPr>
              <a:t> </a:t>
            </a:r>
          </a:p>
          <a:p>
            <a:pPr lvl="1">
              <a:lnSpc>
                <a:spcPct val="120000"/>
              </a:lnSpc>
              <a:defRPr/>
            </a:pPr>
            <a:r>
              <a:rPr lang="tr-TR" sz="2600" dirty="0" smtClean="0">
                <a:latin typeface="Arial" pitchFamily="34" charset="0"/>
                <a:cs typeface="Arial" pitchFamily="34" charset="0"/>
              </a:rPr>
              <a:t>&lt;12 ay </a:t>
            </a:r>
            <a:r>
              <a:rPr lang="sv-SE" sz="2600" dirty="0" smtClean="0">
                <a:latin typeface="Arial" pitchFamily="34" charset="0"/>
                <a:cs typeface="Arial" pitchFamily="34" charset="0"/>
              </a:rPr>
              <a:t>kız çocuklar,</a:t>
            </a:r>
            <a:endParaRPr lang="tr-TR" sz="2600" dirty="0" smtClean="0">
              <a:latin typeface="Arial" pitchFamily="34" charset="0"/>
              <a:cs typeface="Arial" pitchFamily="34" charset="0"/>
            </a:endParaRPr>
          </a:p>
          <a:p>
            <a:pPr lvl="1">
              <a:lnSpc>
                <a:spcPct val="120000"/>
              </a:lnSpc>
              <a:defRPr/>
            </a:pPr>
            <a:r>
              <a:rPr lang="tr-TR" sz="2600" dirty="0" smtClean="0">
                <a:latin typeface="Arial" pitchFamily="34" charset="0"/>
                <a:cs typeface="Arial" pitchFamily="34" charset="0"/>
              </a:rPr>
              <a:t>&lt;6 ay erkek çocuklar,</a:t>
            </a:r>
            <a:r>
              <a:rPr lang="sv-SE" sz="2600" dirty="0" smtClean="0">
                <a:latin typeface="Arial" pitchFamily="34" charset="0"/>
                <a:cs typeface="Arial" pitchFamily="34" charset="0"/>
              </a:rPr>
              <a:t> </a:t>
            </a:r>
            <a:endParaRPr lang="tr-TR" sz="2600" dirty="0" smtClean="0">
              <a:latin typeface="Arial" pitchFamily="34" charset="0"/>
              <a:cs typeface="Arial" pitchFamily="34" charset="0"/>
            </a:endParaRPr>
          </a:p>
          <a:p>
            <a:pPr lvl="1">
              <a:lnSpc>
                <a:spcPct val="120000"/>
              </a:lnSpc>
              <a:defRPr/>
            </a:pPr>
            <a:r>
              <a:rPr lang="tr-TR" sz="2600" dirty="0" smtClean="0">
                <a:latin typeface="Arial" pitchFamily="34" charset="0"/>
                <a:cs typeface="Arial" pitchFamily="34" charset="0"/>
              </a:rPr>
              <a:t>&lt; 12 ay </a:t>
            </a:r>
            <a:r>
              <a:rPr lang="sv-SE" sz="2600" dirty="0" smtClean="0">
                <a:latin typeface="Arial" pitchFamily="34" charset="0"/>
                <a:cs typeface="Arial" pitchFamily="34" charset="0"/>
              </a:rPr>
              <a:t>sünnetsiz erkek çocuklar</a:t>
            </a:r>
            <a:r>
              <a:rPr lang="tr-TR" sz="2600" dirty="0" smtClean="0">
                <a:latin typeface="Arial" pitchFamily="34" charset="0"/>
                <a:cs typeface="Arial" pitchFamily="34" charset="0"/>
              </a:rPr>
              <a:t> (risk 8-9 kat artar)</a:t>
            </a:r>
          </a:p>
          <a:p>
            <a:pPr lvl="1">
              <a:lnSpc>
                <a:spcPct val="120000"/>
              </a:lnSpc>
              <a:defRPr/>
            </a:pPr>
            <a:r>
              <a:rPr lang="sv-SE" sz="2600" dirty="0" smtClean="0">
                <a:latin typeface="Arial" pitchFamily="34" charset="0"/>
                <a:cs typeface="Arial" pitchFamily="34" charset="0"/>
              </a:rPr>
              <a:t>ateş odağı olmayan çocuklar, </a:t>
            </a:r>
            <a:endParaRPr lang="tr-TR" sz="2600" dirty="0" smtClean="0">
              <a:latin typeface="Arial" pitchFamily="34" charset="0"/>
              <a:cs typeface="Arial" pitchFamily="34" charset="0"/>
            </a:endParaRPr>
          </a:p>
          <a:p>
            <a:pPr lvl="1">
              <a:lnSpc>
                <a:spcPct val="120000"/>
              </a:lnSpc>
              <a:defRPr/>
            </a:pPr>
            <a:r>
              <a:rPr lang="sv-SE" sz="2600" dirty="0" smtClean="0">
                <a:latin typeface="Arial" pitchFamily="34" charset="0"/>
                <a:cs typeface="Arial" pitchFamily="34" charset="0"/>
              </a:rPr>
              <a:t>ateş≥39</a:t>
            </a:r>
            <a:r>
              <a:rPr lang="en-US" sz="2600" dirty="0" smtClean="0">
                <a:latin typeface="Arial" pitchFamily="34" charset="0"/>
                <a:cs typeface="Arial" pitchFamily="34" charset="0"/>
              </a:rPr>
              <a:t>º</a:t>
            </a:r>
            <a:r>
              <a:rPr lang="sv-SE" sz="2600" dirty="0" smtClean="0">
                <a:latin typeface="Arial" pitchFamily="34" charset="0"/>
                <a:cs typeface="Arial" pitchFamily="34" charset="0"/>
              </a:rPr>
              <a:t>C.</a:t>
            </a:r>
            <a:endParaRPr lang="tr-TR" sz="2600" dirty="0" smtClean="0">
              <a:latin typeface="Arial" pitchFamily="34" charset="0"/>
              <a:cs typeface="Arial" pitchFamily="34" charset="0"/>
            </a:endParaRPr>
          </a:p>
          <a:p>
            <a:pPr lvl="1">
              <a:lnSpc>
                <a:spcPct val="120000"/>
              </a:lnSpc>
              <a:defRPr/>
            </a:pPr>
            <a:endParaRPr lang="tr-TR" sz="2200" dirty="0" smtClean="0">
              <a:latin typeface="Arial" pitchFamily="34" charset="0"/>
              <a:cs typeface="Arial" pitchFamily="34" charset="0"/>
            </a:endParaRPr>
          </a:p>
          <a:p>
            <a:pPr lvl="1">
              <a:lnSpc>
                <a:spcPct val="120000"/>
              </a:lnSpc>
              <a:buNone/>
              <a:defRPr/>
            </a:pPr>
            <a:r>
              <a:rPr lang="tr-TR" sz="2200" dirty="0" smtClean="0">
                <a:latin typeface="Arial" pitchFamily="34" charset="0"/>
                <a:cs typeface="Arial" pitchFamily="34" charset="0"/>
              </a:rPr>
              <a:t>İdrar örneği </a:t>
            </a:r>
            <a:r>
              <a:rPr lang="tr-TR" sz="1900" b="1" dirty="0" smtClean="0">
                <a:effectLst>
                  <a:outerShdw blurRad="38100" dist="38100" dir="2700000" algn="tl">
                    <a:srgbClr val="C0C0C0"/>
                  </a:outerShdw>
                </a:effectLst>
                <a:latin typeface="Arial" pitchFamily="34" charset="0"/>
                <a:cs typeface="Arial" pitchFamily="34" charset="0"/>
              </a:rPr>
              <a:t>ÜRETRAL KATETERİZASYON</a:t>
            </a:r>
            <a:r>
              <a:rPr lang="tr-TR" sz="1900" dirty="0" smtClean="0">
                <a:latin typeface="Arial" pitchFamily="34" charset="0"/>
                <a:cs typeface="Arial" pitchFamily="34" charset="0"/>
              </a:rPr>
              <a:t> </a:t>
            </a:r>
            <a:r>
              <a:rPr lang="tr-TR" sz="2200" dirty="0" smtClean="0">
                <a:latin typeface="Arial" pitchFamily="34" charset="0"/>
                <a:cs typeface="Arial" pitchFamily="34" charset="0"/>
              </a:rPr>
              <a:t>ile alınmalıdır.</a:t>
            </a:r>
          </a:p>
          <a:p>
            <a:pPr lvl="1">
              <a:lnSpc>
                <a:spcPct val="120000"/>
              </a:lnSpc>
              <a:buNone/>
              <a:defRPr/>
            </a:pPr>
            <a:endParaRPr lang="tr-TR" sz="2200" i="1" dirty="0" smtClean="0">
              <a:latin typeface="Comic Sans MS" pitchFamily="66" charset="0"/>
            </a:endParaRPr>
          </a:p>
          <a:p>
            <a:pPr lvl="1">
              <a:lnSpc>
                <a:spcPct val="120000"/>
              </a:lnSpc>
              <a:buNone/>
              <a:defRPr/>
            </a:pPr>
            <a:r>
              <a:rPr lang="tr-TR" sz="2200" i="1" dirty="0" smtClean="0">
                <a:latin typeface="Comic Sans MS" pitchFamily="66" charset="0"/>
              </a:rPr>
              <a:t>      *</a:t>
            </a:r>
            <a:r>
              <a:rPr lang="tr-TR" sz="1500" i="1" dirty="0" err="1" smtClean="0">
                <a:latin typeface="Comic Sans MS" pitchFamily="66" charset="0"/>
              </a:rPr>
              <a:t>American</a:t>
            </a:r>
            <a:r>
              <a:rPr lang="tr-TR" sz="1500" i="1" dirty="0" smtClean="0">
                <a:latin typeface="Comic Sans MS" pitchFamily="66" charset="0"/>
              </a:rPr>
              <a:t> Academy of </a:t>
            </a:r>
            <a:r>
              <a:rPr lang="tr-TR" sz="1500" i="1" dirty="0" err="1" smtClean="0">
                <a:latin typeface="Comic Sans MS" pitchFamily="66" charset="0"/>
              </a:rPr>
              <a:t>Pediatrics</a:t>
            </a:r>
            <a:r>
              <a:rPr lang="tr-TR" sz="1500" i="1" dirty="0" smtClean="0">
                <a:latin typeface="Comic Sans MS" pitchFamily="66" charset="0"/>
              </a:rPr>
              <a:t>. </a:t>
            </a:r>
            <a:r>
              <a:rPr lang="tr-TR" sz="1500" i="1" dirty="0" err="1" smtClean="0">
                <a:latin typeface="Comic Sans MS" pitchFamily="66" charset="0"/>
              </a:rPr>
              <a:t>Pediatrics</a:t>
            </a:r>
            <a:r>
              <a:rPr lang="tr-TR" sz="1500" i="1" dirty="0" smtClean="0">
                <a:latin typeface="Comic Sans MS" pitchFamily="66" charset="0"/>
              </a:rPr>
              <a:t>. 1999</a:t>
            </a:r>
            <a:endParaRPr lang="en-US" sz="1500" i="1" dirty="0" smtClean="0">
              <a:latin typeface="Comic Sans MS" pitchFamily="66" charset="0"/>
            </a:endParaRPr>
          </a:p>
          <a:p>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000" dirty="0" smtClean="0">
                <a:solidFill>
                  <a:schemeClr val="accent2"/>
                </a:solidFill>
                <a:latin typeface="Arial" pitchFamily="34" charset="0"/>
                <a:cs typeface="Arial" pitchFamily="34" charset="0"/>
              </a:rPr>
              <a:t>Her ateşli çocuğa akciğer </a:t>
            </a:r>
            <a:r>
              <a:rPr lang="tr-TR" sz="3000" dirty="0" err="1" smtClean="0">
                <a:solidFill>
                  <a:schemeClr val="accent2"/>
                </a:solidFill>
                <a:latin typeface="Arial" pitchFamily="34" charset="0"/>
                <a:cs typeface="Arial" pitchFamily="34" charset="0"/>
              </a:rPr>
              <a:t>grafisi</a:t>
            </a:r>
            <a:r>
              <a:rPr lang="tr-TR" sz="3000" dirty="0" smtClean="0">
                <a:solidFill>
                  <a:schemeClr val="accent2"/>
                </a:solidFill>
                <a:latin typeface="Arial" pitchFamily="34" charset="0"/>
                <a:cs typeface="Arial" pitchFamily="34" charset="0"/>
              </a:rPr>
              <a:t> çektirelim mi?</a:t>
            </a:r>
            <a:endParaRPr lang="tr-TR" sz="3000" dirty="0">
              <a:solidFill>
                <a:schemeClr val="accent2"/>
              </a:solidFill>
              <a:latin typeface="Arial" pitchFamily="34" charset="0"/>
              <a:cs typeface="Arial" pitchFamily="34" charset="0"/>
            </a:endParaRPr>
          </a:p>
        </p:txBody>
      </p:sp>
      <p:sp>
        <p:nvSpPr>
          <p:cNvPr id="3" name="2 İçerik Yer Tutucusu"/>
          <p:cNvSpPr>
            <a:spLocks noGrp="1"/>
          </p:cNvSpPr>
          <p:nvPr>
            <p:ph idx="1"/>
          </p:nvPr>
        </p:nvSpPr>
        <p:spPr/>
        <p:txBody>
          <a:bodyPr/>
          <a:lstStyle/>
          <a:p>
            <a:endParaRPr lang="tr-TR" sz="2200" dirty="0" smtClean="0">
              <a:latin typeface="Arial" pitchFamily="34" charset="0"/>
              <a:cs typeface="Arial" pitchFamily="34" charset="0"/>
            </a:endParaRP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Solunumsal semptomu yok ise, PA-AC </a:t>
            </a:r>
            <a:r>
              <a:rPr lang="tr-TR" sz="2200" dirty="0" err="1" smtClean="0">
                <a:latin typeface="Arial" pitchFamily="34" charset="0"/>
                <a:cs typeface="Arial" pitchFamily="34" charset="0"/>
              </a:rPr>
              <a:t>grafisi</a:t>
            </a:r>
            <a:r>
              <a:rPr lang="tr-TR" sz="2200" dirty="0" smtClean="0">
                <a:latin typeface="Arial" pitchFamily="34" charset="0"/>
                <a:cs typeface="Arial" pitchFamily="34" charset="0"/>
              </a:rPr>
              <a:t> çekilmeli mi?</a:t>
            </a:r>
          </a:p>
          <a:p>
            <a:pPr>
              <a:buNone/>
            </a:pPr>
            <a:endParaRPr lang="tr-TR" dirty="0" smtClean="0">
              <a:latin typeface="Comic Sans MS" pitchFamily="66" charset="0"/>
            </a:endParaRPr>
          </a:p>
          <a:p>
            <a:pPr>
              <a:buNone/>
            </a:pPr>
            <a:endParaRPr lang="tr-TR" dirty="0" smtClean="0">
              <a:latin typeface="Comic Sans MS" pitchFamily="66" charset="0"/>
            </a:endParaRPr>
          </a:p>
          <a:p>
            <a:pPr>
              <a:buNone/>
            </a:pPr>
            <a:endParaRPr lang="en-US" dirty="0" smtClean="0">
              <a:latin typeface="Comic Sans MS" pitchFamily="66" charset="0"/>
            </a:endParaRPr>
          </a:p>
          <a:p>
            <a:endParaRPr lang="tr-TR" dirty="0"/>
          </a:p>
        </p:txBody>
      </p:sp>
      <p:sp>
        <p:nvSpPr>
          <p:cNvPr id="4" name="Text Box 7"/>
          <p:cNvSpPr txBox="1">
            <a:spLocks noChangeArrowheads="1"/>
          </p:cNvSpPr>
          <p:nvPr/>
        </p:nvSpPr>
        <p:spPr bwMode="auto">
          <a:xfrm>
            <a:off x="2484438" y="3861048"/>
            <a:ext cx="4103687" cy="1458861"/>
          </a:xfrm>
          <a:prstGeom prst="rect">
            <a:avLst/>
          </a:prstGeom>
          <a:noFill/>
          <a:ln w="9525">
            <a:solidFill>
              <a:schemeClr val="tx1"/>
            </a:solidFill>
            <a:miter lim="800000"/>
            <a:headEnd/>
            <a:tailEnd/>
          </a:ln>
        </p:spPr>
        <p:txBody>
          <a:bodyPr wrap="square">
            <a:spAutoFit/>
          </a:bodyPr>
          <a:lstStyle/>
          <a:p>
            <a:pPr algn="ctr">
              <a:lnSpc>
                <a:spcPct val="120000"/>
              </a:lnSpc>
            </a:pPr>
            <a:r>
              <a:rPr lang="tr-TR" sz="2000" dirty="0" smtClean="0">
                <a:latin typeface="Comic Sans MS" pitchFamily="66" charset="0"/>
              </a:rPr>
              <a:t>&gt;3 ay</a:t>
            </a:r>
          </a:p>
          <a:p>
            <a:pPr algn="ctr">
              <a:lnSpc>
                <a:spcPct val="120000"/>
              </a:lnSpc>
            </a:pPr>
            <a:r>
              <a:rPr lang="tr-TR" sz="2000" dirty="0" smtClean="0">
                <a:latin typeface="Comic Sans MS" pitchFamily="66" charset="0"/>
              </a:rPr>
              <a:t>Ateş </a:t>
            </a:r>
            <a:r>
              <a:rPr lang="tr-TR" sz="2000" dirty="0">
                <a:latin typeface="Comic Sans MS" pitchFamily="66" charset="0"/>
              </a:rPr>
              <a:t>&gt; 39</a:t>
            </a:r>
            <a:r>
              <a:rPr lang="en-US" sz="2000" dirty="0">
                <a:latin typeface="Comic Sans MS" pitchFamily="66" charset="0"/>
              </a:rPr>
              <a:t>º</a:t>
            </a:r>
            <a:r>
              <a:rPr lang="tr-TR" sz="2000" dirty="0">
                <a:latin typeface="Comic Sans MS" pitchFamily="66" charset="0"/>
              </a:rPr>
              <a:t>C </a:t>
            </a:r>
            <a:endParaRPr lang="tr-TR" sz="2000" dirty="0" smtClean="0">
              <a:latin typeface="Comic Sans MS" pitchFamily="66" charset="0"/>
            </a:endParaRPr>
          </a:p>
          <a:p>
            <a:pPr algn="ctr">
              <a:lnSpc>
                <a:spcPct val="120000"/>
              </a:lnSpc>
            </a:pPr>
            <a:r>
              <a:rPr lang="tr-TR" sz="2000" dirty="0" smtClean="0">
                <a:latin typeface="Comic Sans MS" pitchFamily="66" charset="0"/>
              </a:rPr>
              <a:t>BK </a:t>
            </a:r>
            <a:r>
              <a:rPr lang="tr-TR" sz="2000" dirty="0">
                <a:latin typeface="Comic Sans MS" pitchFamily="66" charset="0"/>
              </a:rPr>
              <a:t>&gt; 20.000/mm3</a:t>
            </a:r>
          </a:p>
          <a:p>
            <a:pPr algn="ctr">
              <a:lnSpc>
                <a:spcPct val="120000"/>
              </a:lnSpc>
            </a:pPr>
            <a:r>
              <a:rPr lang="tr-TR" sz="1400" dirty="0">
                <a:latin typeface="Comic Sans MS" pitchFamily="66" charset="0"/>
              </a:rPr>
              <a:t>                                     </a:t>
            </a:r>
            <a:endParaRPr lang="en-US" sz="1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404664"/>
            <a:ext cx="8229600" cy="1143000"/>
          </a:xfrm>
        </p:spPr>
        <p:txBody>
          <a:bodyPr>
            <a:normAutofit/>
          </a:bodyPr>
          <a:lstStyle/>
          <a:p>
            <a:r>
              <a:rPr lang="tr-TR" sz="3600" dirty="0" smtClean="0">
                <a:latin typeface="Arial" pitchFamily="34" charset="0"/>
                <a:cs typeface="Arial" pitchFamily="34" charset="0"/>
              </a:rPr>
              <a:t>Nedeni Bilinmeyen Ateş</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pPr>
              <a:lnSpc>
                <a:spcPct val="120000"/>
              </a:lnSpc>
            </a:pPr>
            <a:r>
              <a:rPr lang="tr-TR" sz="2400" dirty="0" smtClean="0">
                <a:latin typeface="Arial" pitchFamily="34" charset="0"/>
                <a:cs typeface="Arial" pitchFamily="34" charset="0"/>
              </a:rPr>
              <a:t>İmmünolojik olarak normal bir çocukta</a:t>
            </a:r>
          </a:p>
          <a:p>
            <a:pPr lvl="1">
              <a:lnSpc>
                <a:spcPct val="120000"/>
              </a:lnSpc>
              <a:buFont typeface="Arial" pitchFamily="34" charset="0"/>
              <a:buChar char="•"/>
            </a:pPr>
            <a:r>
              <a:rPr lang="tr-TR" dirty="0" smtClean="0">
                <a:latin typeface="Arial" pitchFamily="34" charset="0"/>
                <a:cs typeface="Arial" pitchFamily="34" charset="0"/>
              </a:rPr>
              <a:t>ayaktan takipte &gt;3 hafta,</a:t>
            </a:r>
          </a:p>
          <a:p>
            <a:pPr lvl="1">
              <a:lnSpc>
                <a:spcPct val="120000"/>
              </a:lnSpc>
              <a:buFont typeface="Arial" pitchFamily="34" charset="0"/>
              <a:buChar char="•"/>
            </a:pPr>
            <a:r>
              <a:rPr lang="tr-TR" dirty="0" smtClean="0">
                <a:latin typeface="Arial" pitchFamily="34" charset="0"/>
                <a:cs typeface="Arial" pitchFamily="34" charset="0"/>
              </a:rPr>
              <a:t>hastanede yatarak takipte &gt;1 hafta </a:t>
            </a:r>
          </a:p>
          <a:p>
            <a:pPr lvl="1">
              <a:lnSpc>
                <a:spcPct val="120000"/>
              </a:lnSpc>
              <a:buFont typeface="Arial" pitchFamily="34" charset="0"/>
              <a:buChar char="•"/>
            </a:pPr>
            <a:r>
              <a:rPr lang="tr-TR" dirty="0" smtClean="0">
                <a:latin typeface="Arial" pitchFamily="34" charset="0"/>
                <a:cs typeface="Arial" pitchFamily="34" charset="0"/>
              </a:rPr>
              <a:t>haftada en az 2 kez ≥38</a:t>
            </a:r>
            <a:r>
              <a:rPr lang="tr-TR" baseline="30000" dirty="0" smtClean="0">
                <a:latin typeface="Arial" pitchFamily="34" charset="0"/>
                <a:cs typeface="Arial" pitchFamily="34" charset="0"/>
              </a:rPr>
              <a:t>o</a:t>
            </a:r>
            <a:r>
              <a:rPr lang="tr-TR" dirty="0" smtClean="0">
                <a:latin typeface="Arial" pitchFamily="34" charset="0"/>
                <a:cs typeface="Arial" pitchFamily="34" charset="0"/>
              </a:rPr>
              <a:t>C oral veya </a:t>
            </a:r>
            <a:r>
              <a:rPr lang="tr-TR" dirty="0" err="1" smtClean="0">
                <a:latin typeface="Arial" pitchFamily="34" charset="0"/>
                <a:cs typeface="Arial" pitchFamily="34" charset="0"/>
              </a:rPr>
              <a:t>rektal</a:t>
            </a:r>
            <a:r>
              <a:rPr lang="tr-TR" dirty="0" smtClean="0">
                <a:latin typeface="Arial" pitchFamily="34" charset="0"/>
                <a:cs typeface="Arial" pitchFamily="34" charset="0"/>
              </a:rPr>
              <a:t> ateş varlığına rağmen ateş nedeninin bulunamamasıdır.</a:t>
            </a:r>
          </a:p>
          <a:p>
            <a:pPr lvl="1">
              <a:lnSpc>
                <a:spcPct val="120000"/>
              </a:lnSpc>
              <a:buNone/>
            </a:pPr>
            <a:endParaRPr lang="tr-TR" dirty="0" smtClean="0">
              <a:latin typeface="Arial" pitchFamily="34" charset="0"/>
              <a:cs typeface="Arial" pitchFamily="34" charset="0"/>
            </a:endParaRPr>
          </a:p>
          <a:p>
            <a:r>
              <a:rPr lang="tr-TR" sz="2400" dirty="0" smtClean="0">
                <a:latin typeface="Arial" pitchFamily="34" charset="0"/>
                <a:cs typeface="Arial" pitchFamily="34" charset="0"/>
              </a:rPr>
              <a:t>Nedeni bilinmeyen ateş sevk </a:t>
            </a:r>
            <a:r>
              <a:rPr lang="tr-TR" sz="2400" dirty="0" err="1" smtClean="0">
                <a:latin typeface="Arial" pitchFamily="34" charset="0"/>
                <a:cs typeface="Arial" pitchFamily="34" charset="0"/>
              </a:rPr>
              <a:t>endikasyonudur</a:t>
            </a:r>
            <a:r>
              <a:rPr lang="tr-TR" sz="2400" dirty="0" smtClean="0">
                <a:latin typeface="Arial" pitchFamily="34" charset="0"/>
                <a:cs typeface="Arial" pitchFamily="34" charset="0"/>
              </a:rPr>
              <a:t>!</a:t>
            </a:r>
          </a:p>
          <a:p>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normAutofit/>
          </a:bodyPr>
          <a:lstStyle/>
          <a:p>
            <a:r>
              <a:rPr lang="tr-TR" sz="3600" dirty="0" smtClean="0">
                <a:latin typeface="Arial" pitchFamily="34" charset="0"/>
                <a:cs typeface="Arial" pitchFamily="34" charset="0"/>
              </a:rPr>
              <a:t>Nedeni Bilinmeyen Ateş</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467544" y="1556792"/>
            <a:ext cx="8229600" cy="4389120"/>
          </a:xfrm>
        </p:spPr>
        <p:txBody>
          <a:bodyPr>
            <a:normAutofit/>
          </a:bodyPr>
          <a:lstStyle/>
          <a:p>
            <a:r>
              <a:rPr lang="tr-TR" sz="2000" dirty="0" smtClean="0">
                <a:latin typeface="Arial" pitchFamily="34" charset="0"/>
                <a:cs typeface="Arial" pitchFamily="34" charset="0"/>
              </a:rPr>
              <a:t>Enfeksiyonlar</a:t>
            </a:r>
          </a:p>
          <a:p>
            <a:pPr lvl="1"/>
            <a:r>
              <a:rPr lang="tr-TR" sz="1300" dirty="0" smtClean="0">
                <a:latin typeface="Arial" pitchFamily="34" charset="0"/>
                <a:cs typeface="Arial" pitchFamily="34" charset="0"/>
              </a:rPr>
              <a:t>Bakteriyel</a:t>
            </a:r>
          </a:p>
          <a:p>
            <a:pPr lvl="1"/>
            <a:r>
              <a:rPr lang="tr-TR" sz="1300" dirty="0" err="1" smtClean="0">
                <a:latin typeface="Arial" pitchFamily="34" charset="0"/>
                <a:cs typeface="Arial" pitchFamily="34" charset="0"/>
              </a:rPr>
              <a:t>Viral</a:t>
            </a:r>
            <a:endParaRPr lang="tr-TR" sz="1300" dirty="0" smtClean="0">
              <a:latin typeface="Arial" pitchFamily="34" charset="0"/>
              <a:cs typeface="Arial" pitchFamily="34" charset="0"/>
            </a:endParaRPr>
          </a:p>
          <a:p>
            <a:pPr lvl="1"/>
            <a:r>
              <a:rPr lang="tr-TR" sz="1300" dirty="0" err="1" smtClean="0">
                <a:latin typeface="Arial" pitchFamily="34" charset="0"/>
                <a:cs typeface="Arial" pitchFamily="34" charset="0"/>
              </a:rPr>
              <a:t>Klamidyal</a:t>
            </a:r>
            <a:endParaRPr lang="tr-TR" sz="1300" dirty="0" smtClean="0">
              <a:latin typeface="Arial" pitchFamily="34" charset="0"/>
              <a:cs typeface="Arial" pitchFamily="34" charset="0"/>
            </a:endParaRPr>
          </a:p>
          <a:p>
            <a:pPr lvl="1"/>
            <a:r>
              <a:rPr lang="tr-TR" sz="1300" dirty="0" err="1" smtClean="0">
                <a:latin typeface="Arial" pitchFamily="34" charset="0"/>
                <a:cs typeface="Arial" pitchFamily="34" charset="0"/>
              </a:rPr>
              <a:t>Fungal</a:t>
            </a:r>
            <a:endParaRPr lang="tr-TR" sz="1300" dirty="0" smtClean="0">
              <a:latin typeface="Arial" pitchFamily="34" charset="0"/>
              <a:cs typeface="Arial" pitchFamily="34" charset="0"/>
            </a:endParaRPr>
          </a:p>
          <a:p>
            <a:pPr lvl="1"/>
            <a:r>
              <a:rPr lang="tr-TR" sz="1300" dirty="0" err="1" smtClean="0">
                <a:latin typeface="Arial" pitchFamily="34" charset="0"/>
                <a:cs typeface="Arial" pitchFamily="34" charset="0"/>
              </a:rPr>
              <a:t>Paraziter</a:t>
            </a:r>
            <a:endParaRPr lang="tr-TR" sz="1300" dirty="0" smtClean="0">
              <a:latin typeface="Arial" pitchFamily="34" charset="0"/>
              <a:cs typeface="Arial" pitchFamily="34" charset="0"/>
            </a:endParaRPr>
          </a:p>
          <a:p>
            <a:pPr lvl="1"/>
            <a:r>
              <a:rPr lang="tr-TR" sz="1300" dirty="0" err="1" smtClean="0">
                <a:latin typeface="Arial" pitchFamily="34" charset="0"/>
                <a:cs typeface="Arial" pitchFamily="34" charset="0"/>
              </a:rPr>
              <a:t>Spiroketal</a:t>
            </a:r>
            <a:endParaRPr lang="tr-TR" sz="1300" dirty="0" smtClean="0">
              <a:latin typeface="Arial" pitchFamily="34" charset="0"/>
              <a:cs typeface="Arial" pitchFamily="34" charset="0"/>
            </a:endParaRPr>
          </a:p>
          <a:p>
            <a:pPr lvl="1"/>
            <a:r>
              <a:rPr lang="tr-TR" sz="1300" dirty="0" err="1" smtClean="0">
                <a:latin typeface="Arial" pitchFamily="34" charset="0"/>
                <a:cs typeface="Arial" pitchFamily="34" charset="0"/>
              </a:rPr>
              <a:t>Klamidyal</a:t>
            </a:r>
            <a:endParaRPr lang="tr-TR" sz="1300" dirty="0" smtClean="0">
              <a:latin typeface="Arial" pitchFamily="34" charset="0"/>
              <a:cs typeface="Arial" pitchFamily="34" charset="0"/>
            </a:endParaRPr>
          </a:p>
          <a:p>
            <a:r>
              <a:rPr lang="tr-TR" sz="2000" dirty="0" err="1" smtClean="0">
                <a:latin typeface="Arial" pitchFamily="34" charset="0"/>
                <a:cs typeface="Arial" pitchFamily="34" charset="0"/>
              </a:rPr>
              <a:t>Romatizmal</a:t>
            </a:r>
            <a:r>
              <a:rPr lang="tr-TR" sz="2000" dirty="0" smtClean="0">
                <a:latin typeface="Arial" pitchFamily="34" charset="0"/>
                <a:cs typeface="Arial" pitchFamily="34" charset="0"/>
              </a:rPr>
              <a:t> hastalıklar</a:t>
            </a:r>
          </a:p>
          <a:p>
            <a:r>
              <a:rPr lang="tr-TR" sz="2000" dirty="0" smtClean="0">
                <a:latin typeface="Arial" pitchFamily="34" charset="0"/>
                <a:cs typeface="Arial" pitchFamily="34" charset="0"/>
              </a:rPr>
              <a:t>Aşırı duyarlılık hastalıkları</a:t>
            </a:r>
          </a:p>
          <a:p>
            <a:r>
              <a:rPr lang="tr-TR" sz="2000" dirty="0" err="1" smtClean="0">
                <a:latin typeface="Arial" pitchFamily="34" charset="0"/>
                <a:cs typeface="Arial" pitchFamily="34" charset="0"/>
              </a:rPr>
              <a:t>Neoplastik</a:t>
            </a:r>
            <a:r>
              <a:rPr lang="tr-TR" sz="2000" dirty="0" smtClean="0">
                <a:latin typeface="Arial" pitchFamily="34" charset="0"/>
                <a:cs typeface="Arial" pitchFamily="34" charset="0"/>
              </a:rPr>
              <a:t> hastalıklar</a:t>
            </a:r>
          </a:p>
          <a:p>
            <a:r>
              <a:rPr lang="tr-TR" sz="2000" dirty="0" err="1" smtClean="0">
                <a:latin typeface="Arial" pitchFamily="34" charset="0"/>
                <a:cs typeface="Arial" pitchFamily="34" charset="0"/>
              </a:rPr>
              <a:t>Granülomatöz</a:t>
            </a:r>
            <a:r>
              <a:rPr lang="tr-TR" sz="2000" dirty="0" smtClean="0">
                <a:latin typeface="Arial" pitchFamily="34" charset="0"/>
                <a:cs typeface="Arial" pitchFamily="34" charset="0"/>
              </a:rPr>
              <a:t> hastalıklar</a:t>
            </a:r>
          </a:p>
          <a:p>
            <a:r>
              <a:rPr lang="tr-TR" sz="2000" dirty="0" smtClean="0">
                <a:latin typeface="Arial" pitchFamily="34" charset="0"/>
                <a:cs typeface="Arial" pitchFamily="34" charset="0"/>
              </a:rPr>
              <a:t>Ailevi-kalıtsal hastalıklar</a:t>
            </a:r>
          </a:p>
          <a:p>
            <a:r>
              <a:rPr lang="tr-TR" sz="2000" dirty="0" smtClean="0">
                <a:latin typeface="Arial" pitchFamily="34" charset="0"/>
                <a:cs typeface="Arial" pitchFamily="34" charset="0"/>
              </a:rPr>
              <a:t>Diğer </a:t>
            </a:r>
            <a:r>
              <a:rPr lang="tr-TR" sz="1400" dirty="0" smtClean="0">
                <a:latin typeface="Arial" pitchFamily="34" charset="0"/>
                <a:cs typeface="Arial" pitchFamily="34" charset="0"/>
              </a:rPr>
              <a:t>(</a:t>
            </a:r>
            <a:r>
              <a:rPr lang="tr-TR" sz="1400" dirty="0" err="1" smtClean="0">
                <a:latin typeface="Arial" pitchFamily="34" charset="0"/>
                <a:cs typeface="Arial" pitchFamily="34" charset="0"/>
              </a:rPr>
              <a:t>kr</a:t>
            </a:r>
            <a:r>
              <a:rPr lang="tr-TR" sz="1400" dirty="0" smtClean="0">
                <a:latin typeface="Arial" pitchFamily="34" charset="0"/>
                <a:cs typeface="Arial" pitchFamily="34" charset="0"/>
              </a:rPr>
              <a:t>.aktif hepatit, </a:t>
            </a:r>
            <a:r>
              <a:rPr lang="tr-TR" sz="1400" dirty="0" err="1" smtClean="0">
                <a:latin typeface="Arial" pitchFamily="34" charset="0"/>
                <a:cs typeface="Arial" pitchFamily="34" charset="0"/>
              </a:rPr>
              <a:t>kawasaki</a:t>
            </a:r>
            <a:r>
              <a:rPr lang="tr-TR" sz="1400" dirty="0" smtClean="0">
                <a:latin typeface="Arial" pitchFamily="34" charset="0"/>
                <a:cs typeface="Arial" pitchFamily="34" charset="0"/>
              </a:rPr>
              <a:t>, </a:t>
            </a:r>
            <a:r>
              <a:rPr lang="tr-TR" sz="1400" dirty="0" err="1" smtClean="0">
                <a:latin typeface="Arial" pitchFamily="34" charset="0"/>
                <a:cs typeface="Arial" pitchFamily="34" charset="0"/>
              </a:rPr>
              <a:t>pankreatit</a:t>
            </a:r>
            <a:r>
              <a:rPr lang="tr-TR" sz="1400" dirty="0" smtClean="0">
                <a:latin typeface="Arial" pitchFamily="34" charset="0"/>
                <a:cs typeface="Arial" pitchFamily="34" charset="0"/>
              </a:rPr>
              <a:t>, periyodik ateş,</a:t>
            </a:r>
            <a:r>
              <a:rPr lang="tr-TR" sz="1400" dirty="0" err="1" smtClean="0">
                <a:latin typeface="Arial" pitchFamily="34" charset="0"/>
                <a:cs typeface="Arial" pitchFamily="34" charset="0"/>
              </a:rPr>
              <a:t>pulmoner</a:t>
            </a:r>
            <a:r>
              <a:rPr lang="tr-TR" sz="1400" dirty="0" smtClean="0">
                <a:latin typeface="Arial" pitchFamily="34" charset="0"/>
                <a:cs typeface="Arial" pitchFamily="34" charset="0"/>
              </a:rPr>
              <a:t> </a:t>
            </a:r>
            <a:r>
              <a:rPr lang="tr-TR" sz="1400" dirty="0" err="1" smtClean="0">
                <a:latin typeface="Arial" pitchFamily="34" charset="0"/>
                <a:cs typeface="Arial" pitchFamily="34" charset="0"/>
              </a:rPr>
              <a:t>emboli</a:t>
            </a:r>
            <a:r>
              <a:rPr lang="tr-TR" sz="1400" dirty="0" smtClean="0">
                <a:latin typeface="Arial" pitchFamily="34" charset="0"/>
                <a:cs typeface="Arial" pitchFamily="34" charset="0"/>
              </a:rPr>
              <a:t>, </a:t>
            </a:r>
            <a:r>
              <a:rPr lang="tr-TR" sz="1400" dirty="0" err="1" smtClean="0">
                <a:latin typeface="Arial" pitchFamily="34" charset="0"/>
                <a:cs typeface="Arial" pitchFamily="34" charset="0"/>
              </a:rPr>
              <a:t>tirotoksikoz</a:t>
            </a:r>
            <a:r>
              <a:rPr lang="tr-TR" sz="1400" dirty="0" smtClean="0">
                <a:latin typeface="Arial" pitchFamily="34" charset="0"/>
                <a:cs typeface="Arial" pitchFamily="34" charset="0"/>
              </a:rPr>
              <a:t>, </a:t>
            </a:r>
            <a:r>
              <a:rPr lang="tr-TR" sz="1400" dirty="0" err="1" smtClean="0">
                <a:latin typeface="Arial" pitchFamily="34" charset="0"/>
                <a:cs typeface="Arial" pitchFamily="34" charset="0"/>
              </a:rPr>
              <a:t>ibh</a:t>
            </a:r>
            <a:r>
              <a:rPr lang="tr-TR" sz="1400" dirty="0" smtClean="0">
                <a:latin typeface="Arial" pitchFamily="34" charset="0"/>
                <a:cs typeface="Arial" pitchFamily="34" charset="0"/>
              </a:rPr>
              <a:t>)</a:t>
            </a:r>
          </a:p>
          <a:p>
            <a:endParaRPr lang="tr-T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268760"/>
            <a:ext cx="8229600" cy="4896544"/>
          </a:xfrm>
        </p:spPr>
        <p:txBody>
          <a:bodyPr>
            <a:normAutofit fontScale="85000" lnSpcReduction="20000"/>
          </a:bodyPr>
          <a:lstStyle/>
          <a:p>
            <a:pPr>
              <a:lnSpc>
                <a:spcPct val="95000"/>
              </a:lnSpc>
            </a:pPr>
            <a:r>
              <a:rPr lang="tr-TR" dirty="0" smtClean="0">
                <a:latin typeface="Arial" pitchFamily="34" charset="0"/>
                <a:cs typeface="Arial" pitchFamily="34" charset="0"/>
              </a:rPr>
              <a:t>En sık sistemik enfeksiyonlar</a:t>
            </a:r>
          </a:p>
          <a:p>
            <a:pPr lvl="1">
              <a:lnSpc>
                <a:spcPct val="95000"/>
              </a:lnSpc>
            </a:pPr>
            <a:r>
              <a:rPr lang="tr-TR" sz="1600" dirty="0" smtClean="0">
                <a:latin typeface="Arial" pitchFamily="34" charset="0"/>
                <a:cs typeface="Arial" pitchFamily="34" charset="0"/>
              </a:rPr>
              <a:t>Tüberküloz, </a:t>
            </a:r>
            <a:r>
              <a:rPr lang="tr-TR" sz="1600" dirty="0" err="1" smtClean="0">
                <a:latin typeface="Arial" pitchFamily="34" charset="0"/>
                <a:cs typeface="Arial" pitchFamily="34" charset="0"/>
              </a:rPr>
              <a:t>salmonelloz</a:t>
            </a:r>
            <a:r>
              <a:rPr lang="tr-TR" sz="1600" dirty="0" smtClean="0">
                <a:latin typeface="Arial" pitchFamily="34" charset="0"/>
                <a:cs typeface="Arial" pitchFamily="34" charset="0"/>
              </a:rPr>
              <a:t>, </a:t>
            </a:r>
            <a:r>
              <a:rPr lang="tr-TR" sz="1600" dirty="0" err="1" smtClean="0">
                <a:latin typeface="Arial" pitchFamily="34" charset="0"/>
                <a:cs typeface="Arial" pitchFamily="34" charset="0"/>
              </a:rPr>
              <a:t>bruselloz</a:t>
            </a:r>
            <a:endParaRPr lang="tr-TR" sz="1600" dirty="0" smtClean="0">
              <a:latin typeface="Arial" pitchFamily="34" charset="0"/>
              <a:cs typeface="Arial" pitchFamily="34" charset="0"/>
            </a:endParaRPr>
          </a:p>
          <a:p>
            <a:pPr lvl="1">
              <a:lnSpc>
                <a:spcPct val="95000"/>
              </a:lnSpc>
            </a:pPr>
            <a:r>
              <a:rPr lang="tr-TR" sz="1600" dirty="0" err="1" smtClean="0">
                <a:latin typeface="Arial" pitchFamily="34" charset="0"/>
                <a:cs typeface="Arial" pitchFamily="34" charset="0"/>
              </a:rPr>
              <a:t>Atipik</a:t>
            </a:r>
            <a:r>
              <a:rPr lang="tr-TR" sz="1600" dirty="0" smtClean="0">
                <a:latin typeface="Arial" pitchFamily="34" charset="0"/>
                <a:cs typeface="Arial" pitchFamily="34" charset="0"/>
              </a:rPr>
              <a:t> olarak uzamış genel </a:t>
            </a:r>
            <a:r>
              <a:rPr lang="tr-TR" sz="1600" dirty="0" err="1" smtClean="0">
                <a:latin typeface="Arial" pitchFamily="34" charset="0"/>
                <a:cs typeface="Arial" pitchFamily="34" charset="0"/>
              </a:rPr>
              <a:t>viral</a:t>
            </a:r>
            <a:r>
              <a:rPr lang="tr-TR" sz="1600" dirty="0" smtClean="0">
                <a:latin typeface="Arial" pitchFamily="34" charset="0"/>
                <a:cs typeface="Arial" pitchFamily="34" charset="0"/>
              </a:rPr>
              <a:t> enfeksiyonlar</a:t>
            </a:r>
          </a:p>
          <a:p>
            <a:pPr lvl="1">
              <a:lnSpc>
                <a:spcPct val="95000"/>
              </a:lnSpc>
              <a:buNone/>
            </a:pPr>
            <a:r>
              <a:rPr lang="tr-TR" sz="1600" dirty="0" smtClean="0">
                <a:latin typeface="Arial" pitchFamily="34" charset="0"/>
                <a:cs typeface="Arial" pitchFamily="34" charset="0"/>
              </a:rPr>
              <a:t>     (EMN, CMV, </a:t>
            </a:r>
            <a:r>
              <a:rPr lang="tr-TR" sz="1600" dirty="0" err="1" smtClean="0">
                <a:latin typeface="Arial" pitchFamily="34" charset="0"/>
                <a:cs typeface="Arial" pitchFamily="34" charset="0"/>
              </a:rPr>
              <a:t>viral</a:t>
            </a:r>
            <a:r>
              <a:rPr lang="tr-TR" sz="1600" dirty="0" smtClean="0">
                <a:latin typeface="Arial" pitchFamily="34" charset="0"/>
                <a:cs typeface="Arial" pitchFamily="34" charset="0"/>
              </a:rPr>
              <a:t> hepatitler)</a:t>
            </a:r>
          </a:p>
          <a:p>
            <a:pPr lvl="1">
              <a:lnSpc>
                <a:spcPct val="95000"/>
              </a:lnSpc>
            </a:pPr>
            <a:r>
              <a:rPr lang="tr-TR" sz="1600" dirty="0" err="1" smtClean="0">
                <a:latin typeface="Arial" pitchFamily="34" charset="0"/>
                <a:cs typeface="Arial" pitchFamily="34" charset="0"/>
              </a:rPr>
              <a:t>Toksoplazmoz</a:t>
            </a:r>
            <a:endParaRPr lang="tr-TR" sz="1600" dirty="0" smtClean="0">
              <a:latin typeface="Arial" pitchFamily="34" charset="0"/>
              <a:cs typeface="Arial" pitchFamily="34" charset="0"/>
            </a:endParaRPr>
          </a:p>
          <a:p>
            <a:pPr lvl="1">
              <a:lnSpc>
                <a:spcPct val="95000"/>
              </a:lnSpc>
            </a:pPr>
            <a:r>
              <a:rPr lang="tr-TR" sz="1600" dirty="0" smtClean="0">
                <a:latin typeface="Arial" pitchFamily="34" charset="0"/>
                <a:cs typeface="Arial" pitchFamily="34" charset="0"/>
              </a:rPr>
              <a:t>Sıtma</a:t>
            </a:r>
          </a:p>
          <a:p>
            <a:pPr lvl="1">
              <a:lnSpc>
                <a:spcPct val="95000"/>
              </a:lnSpc>
            </a:pPr>
            <a:r>
              <a:rPr lang="tr-TR" sz="1600" dirty="0" err="1" smtClean="0">
                <a:latin typeface="Arial" pitchFamily="34" charset="0"/>
                <a:cs typeface="Arial" pitchFamily="34" charset="0"/>
              </a:rPr>
              <a:t>Lyme</a:t>
            </a:r>
            <a:r>
              <a:rPr lang="tr-TR" sz="1600" dirty="0" smtClean="0">
                <a:latin typeface="Arial" pitchFamily="34" charset="0"/>
                <a:cs typeface="Arial" pitchFamily="34" charset="0"/>
              </a:rPr>
              <a:t> hastalığı</a:t>
            </a:r>
          </a:p>
          <a:p>
            <a:pPr lvl="1">
              <a:lnSpc>
                <a:spcPct val="95000"/>
              </a:lnSpc>
            </a:pPr>
            <a:r>
              <a:rPr lang="tr-TR" sz="1600" dirty="0" err="1" smtClean="0">
                <a:latin typeface="Arial" pitchFamily="34" charset="0"/>
                <a:cs typeface="Arial" pitchFamily="34" charset="0"/>
              </a:rPr>
              <a:t>Sifiliz</a:t>
            </a:r>
            <a:endParaRPr lang="tr-TR" sz="1600" dirty="0" smtClean="0">
              <a:latin typeface="Arial" pitchFamily="34" charset="0"/>
              <a:cs typeface="Arial" pitchFamily="34" charset="0"/>
            </a:endParaRPr>
          </a:p>
          <a:p>
            <a:pPr lvl="1">
              <a:lnSpc>
                <a:spcPct val="95000"/>
              </a:lnSpc>
            </a:pPr>
            <a:r>
              <a:rPr lang="tr-TR" sz="1600" dirty="0" err="1" smtClean="0">
                <a:latin typeface="Arial" pitchFamily="34" charset="0"/>
                <a:cs typeface="Arial" pitchFamily="34" charset="0"/>
              </a:rPr>
              <a:t>Tularemi</a:t>
            </a:r>
            <a:endParaRPr lang="tr-TR" sz="1600" dirty="0" smtClean="0">
              <a:latin typeface="Arial" pitchFamily="34" charset="0"/>
              <a:cs typeface="Arial" pitchFamily="34" charset="0"/>
            </a:endParaRPr>
          </a:p>
          <a:p>
            <a:pPr lvl="1">
              <a:lnSpc>
                <a:spcPct val="95000"/>
              </a:lnSpc>
            </a:pPr>
            <a:r>
              <a:rPr lang="tr-TR" sz="1600" dirty="0" smtClean="0">
                <a:latin typeface="Arial" pitchFamily="34" charset="0"/>
                <a:cs typeface="Arial" pitchFamily="34" charset="0"/>
              </a:rPr>
              <a:t>Kedi tırmığı hastalığı</a:t>
            </a:r>
          </a:p>
          <a:p>
            <a:pPr lvl="1">
              <a:lnSpc>
                <a:spcPct val="95000"/>
              </a:lnSpc>
            </a:pPr>
            <a:endParaRPr lang="tr-TR" sz="1600" dirty="0" smtClean="0">
              <a:latin typeface="Arial" pitchFamily="34" charset="0"/>
              <a:cs typeface="Arial" pitchFamily="34" charset="0"/>
            </a:endParaRPr>
          </a:p>
          <a:p>
            <a:pPr>
              <a:lnSpc>
                <a:spcPct val="95000"/>
              </a:lnSpc>
            </a:pPr>
            <a:r>
              <a:rPr lang="tr-TR" dirty="0" smtClean="0">
                <a:latin typeface="Arial" pitchFamily="34" charset="0"/>
                <a:cs typeface="Arial" pitchFamily="34" charset="0"/>
              </a:rPr>
              <a:t>En sık </a:t>
            </a:r>
            <a:r>
              <a:rPr lang="tr-TR" dirty="0" err="1" smtClean="0">
                <a:latin typeface="Arial" pitchFamily="34" charset="0"/>
                <a:cs typeface="Arial" pitchFamily="34" charset="0"/>
              </a:rPr>
              <a:t>romatizmal</a:t>
            </a:r>
            <a:r>
              <a:rPr lang="tr-TR" dirty="0" smtClean="0">
                <a:latin typeface="Arial" pitchFamily="34" charset="0"/>
                <a:cs typeface="Arial" pitchFamily="34" charset="0"/>
              </a:rPr>
              <a:t> hastalıklar</a:t>
            </a:r>
          </a:p>
          <a:p>
            <a:pPr lvl="1">
              <a:lnSpc>
                <a:spcPct val="95000"/>
              </a:lnSpc>
            </a:pPr>
            <a:r>
              <a:rPr lang="tr-TR" sz="1500" dirty="0" smtClean="0">
                <a:latin typeface="Arial" pitchFamily="34" charset="0"/>
                <a:cs typeface="Arial" pitchFamily="34" charset="0"/>
              </a:rPr>
              <a:t>JRA, SLE, ARA</a:t>
            </a:r>
          </a:p>
          <a:p>
            <a:pPr lvl="1">
              <a:lnSpc>
                <a:spcPct val="95000"/>
              </a:lnSpc>
            </a:pPr>
            <a:endParaRPr lang="tr-TR" sz="1500" dirty="0" smtClean="0">
              <a:latin typeface="Arial" pitchFamily="34" charset="0"/>
              <a:cs typeface="Arial" pitchFamily="34" charset="0"/>
            </a:endParaRPr>
          </a:p>
          <a:p>
            <a:pPr>
              <a:lnSpc>
                <a:spcPct val="95000"/>
              </a:lnSpc>
            </a:pPr>
            <a:r>
              <a:rPr lang="tr-TR" dirty="0" smtClean="0">
                <a:latin typeface="Arial" pitchFamily="34" charset="0"/>
                <a:cs typeface="Arial" pitchFamily="34" charset="0"/>
              </a:rPr>
              <a:t>Nedeni bilinmeyen ateş &gt;6 ay</a:t>
            </a:r>
          </a:p>
          <a:p>
            <a:pPr lvl="1">
              <a:lnSpc>
                <a:spcPct val="95000"/>
              </a:lnSpc>
            </a:pPr>
            <a:r>
              <a:rPr lang="tr-TR" sz="1500" dirty="0" smtClean="0">
                <a:latin typeface="Arial" pitchFamily="34" charset="0"/>
                <a:cs typeface="Arial" pitchFamily="34" charset="0"/>
              </a:rPr>
              <a:t>Nadir</a:t>
            </a:r>
          </a:p>
          <a:p>
            <a:pPr lvl="1">
              <a:lnSpc>
                <a:spcPct val="95000"/>
              </a:lnSpc>
            </a:pPr>
            <a:r>
              <a:rPr lang="tr-TR" sz="1500" dirty="0" err="1" smtClean="0">
                <a:latin typeface="Arial" pitchFamily="34" charset="0"/>
                <a:cs typeface="Arial" pitchFamily="34" charset="0"/>
              </a:rPr>
              <a:t>Granülomatöz</a:t>
            </a:r>
            <a:r>
              <a:rPr lang="tr-TR" sz="1500" dirty="0" smtClean="0">
                <a:latin typeface="Arial" pitchFamily="34" charset="0"/>
                <a:cs typeface="Arial" pitchFamily="34" charset="0"/>
              </a:rPr>
              <a:t> hastalıklar, </a:t>
            </a:r>
            <a:r>
              <a:rPr lang="tr-TR" sz="1500" dirty="0" err="1" smtClean="0">
                <a:latin typeface="Arial" pitchFamily="34" charset="0"/>
                <a:cs typeface="Arial" pitchFamily="34" charset="0"/>
              </a:rPr>
              <a:t>otoimmün</a:t>
            </a:r>
            <a:r>
              <a:rPr lang="tr-TR" sz="1500" dirty="0" smtClean="0">
                <a:latin typeface="Arial" pitchFamily="34" charset="0"/>
                <a:cs typeface="Arial" pitchFamily="34" charset="0"/>
              </a:rPr>
              <a:t> hastalıklar</a:t>
            </a:r>
          </a:p>
          <a:p>
            <a:endParaRPr lang="tr-TR" dirty="0" smtClean="0">
              <a:latin typeface="Arial" pitchFamily="34" charset="0"/>
              <a:cs typeface="Arial" pitchFamily="34" charset="0"/>
            </a:endParaRPr>
          </a:p>
          <a:p>
            <a:r>
              <a:rPr lang="tr-TR" sz="2400" dirty="0" err="1" smtClean="0">
                <a:latin typeface="Arial" pitchFamily="34" charset="0"/>
                <a:cs typeface="Arial" pitchFamily="34" charset="0"/>
              </a:rPr>
              <a:t>Kawasaki</a:t>
            </a:r>
            <a:r>
              <a:rPr lang="tr-TR" sz="2400" dirty="0" smtClean="0">
                <a:latin typeface="Arial" pitchFamily="34" charset="0"/>
                <a:cs typeface="Arial" pitchFamily="34" charset="0"/>
              </a:rPr>
              <a:t> hastalığı çocukluk çağının en sık </a:t>
            </a:r>
            <a:r>
              <a:rPr lang="tr-TR" sz="2400" dirty="0" err="1" smtClean="0">
                <a:latin typeface="Arial" pitchFamily="34" charset="0"/>
                <a:cs typeface="Arial" pitchFamily="34" charset="0"/>
              </a:rPr>
              <a:t>vaskülitlerindendir</a:t>
            </a:r>
            <a:r>
              <a:rPr lang="tr-TR" sz="2400" dirty="0" smtClean="0">
                <a:latin typeface="Arial" pitchFamily="34" charset="0"/>
                <a:cs typeface="Arial" pitchFamily="34" charset="0"/>
              </a:rPr>
              <a:t>. Ateş en önemli tanı kriteridir</a:t>
            </a:r>
            <a:r>
              <a:rPr lang="tr-TR" sz="2100" dirty="0" smtClean="0">
                <a:latin typeface="Arial" pitchFamily="34" charset="0"/>
                <a:cs typeface="Arial" pitchFamily="34" charset="0"/>
              </a:rPr>
              <a:t>.</a:t>
            </a:r>
          </a:p>
          <a:p>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852704"/>
          </a:xfrm>
        </p:spPr>
        <p:txBody>
          <a:bodyPr>
            <a:normAutofit/>
          </a:bodyPr>
          <a:lstStyle/>
          <a:p>
            <a:r>
              <a:rPr lang="tr-TR" sz="3600" dirty="0" smtClean="0">
                <a:latin typeface="Arial" panose="020B0604020202020204" pitchFamily="34" charset="0"/>
                <a:cs typeface="Arial" panose="020B0604020202020204" pitchFamily="34" charset="0"/>
              </a:rPr>
              <a:t>Nedeni </a:t>
            </a:r>
            <a:r>
              <a:rPr lang="tr-TR" sz="3600" dirty="0">
                <a:latin typeface="Arial" panose="020B0604020202020204" pitchFamily="34" charset="0"/>
                <a:cs typeface="Arial" panose="020B0604020202020204" pitchFamily="34" charset="0"/>
              </a:rPr>
              <a:t>B</a:t>
            </a:r>
            <a:r>
              <a:rPr lang="tr-TR" sz="3600" dirty="0" smtClean="0">
                <a:latin typeface="Arial" panose="020B0604020202020204" pitchFamily="34" charset="0"/>
                <a:cs typeface="Arial" panose="020B0604020202020204" pitchFamily="34" charset="0"/>
              </a:rPr>
              <a:t>ilinmeyen </a:t>
            </a:r>
            <a:r>
              <a:rPr lang="tr-TR" sz="3600" dirty="0">
                <a:latin typeface="Arial" panose="020B0604020202020204" pitchFamily="34" charset="0"/>
                <a:cs typeface="Arial" panose="020B0604020202020204" pitchFamily="34" charset="0"/>
              </a:rPr>
              <a:t>A</a:t>
            </a:r>
            <a:r>
              <a:rPr lang="tr-TR" sz="3600" dirty="0" smtClean="0">
                <a:latin typeface="Arial" panose="020B0604020202020204" pitchFamily="34" charset="0"/>
                <a:cs typeface="Arial" panose="020B0604020202020204" pitchFamily="34" charset="0"/>
              </a:rPr>
              <a:t>teş </a:t>
            </a:r>
            <a:endParaRPr lang="tr-TR" sz="36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a:buFontTx/>
              <a:buNone/>
            </a:pPr>
            <a:r>
              <a:rPr lang="tr-TR" altLang="tr-TR" dirty="0" err="1" smtClean="0">
                <a:solidFill>
                  <a:schemeClr val="tx2"/>
                </a:solidFill>
                <a:latin typeface="Arial" panose="020B0604020202020204" pitchFamily="34" charset="0"/>
                <a:cs typeface="Arial" panose="020B0604020202020204" pitchFamily="34" charset="0"/>
              </a:rPr>
              <a:t>Prognoz</a:t>
            </a:r>
            <a:endParaRPr lang="tr-TR" altLang="tr-TR" dirty="0" smtClean="0">
              <a:solidFill>
                <a:schemeClr val="tx2"/>
              </a:solidFill>
              <a:latin typeface="Arial" panose="020B0604020202020204" pitchFamily="34" charset="0"/>
              <a:cs typeface="Arial" panose="020B0604020202020204" pitchFamily="34" charset="0"/>
            </a:endParaRPr>
          </a:p>
          <a:p>
            <a:pPr>
              <a:buFontTx/>
              <a:buNone/>
            </a:pPr>
            <a:endParaRPr lang="tr-TR" altLang="tr-TR" dirty="0">
              <a:solidFill>
                <a:schemeClr val="tx2"/>
              </a:solidFill>
              <a:latin typeface="Arial" panose="020B0604020202020204" pitchFamily="34" charset="0"/>
              <a:cs typeface="Arial" panose="020B0604020202020204" pitchFamily="34" charset="0"/>
            </a:endParaRPr>
          </a:p>
          <a:p>
            <a:r>
              <a:rPr lang="tr-TR" altLang="tr-TR" sz="2400" dirty="0">
                <a:latin typeface="Arial" panose="020B0604020202020204" pitchFamily="34" charset="0"/>
                <a:cs typeface="Arial" panose="020B0604020202020204" pitchFamily="34" charset="0"/>
              </a:rPr>
              <a:t>Çocuklarda erişkinden daha </a:t>
            </a:r>
            <a:r>
              <a:rPr lang="tr-TR" altLang="tr-TR" sz="2400" dirty="0" smtClean="0">
                <a:latin typeface="Arial" panose="020B0604020202020204" pitchFamily="34" charset="0"/>
                <a:cs typeface="Arial" panose="020B0604020202020204" pitchFamily="34" charset="0"/>
              </a:rPr>
              <a:t>iyi</a:t>
            </a:r>
          </a:p>
          <a:p>
            <a:endParaRPr lang="tr-TR" altLang="tr-TR" sz="2400" dirty="0">
              <a:latin typeface="Arial" panose="020B0604020202020204" pitchFamily="34" charset="0"/>
              <a:cs typeface="Arial" panose="020B0604020202020204" pitchFamily="34" charset="0"/>
            </a:endParaRPr>
          </a:p>
          <a:p>
            <a:r>
              <a:rPr lang="tr-TR" altLang="tr-TR" sz="2400" dirty="0">
                <a:latin typeface="Arial" panose="020B0604020202020204" pitchFamily="34" charset="0"/>
                <a:cs typeface="Arial" panose="020B0604020202020204" pitchFamily="34" charset="0"/>
              </a:rPr>
              <a:t>Çoğu hastada bir tanı konulamadan ateş kaybolur</a:t>
            </a:r>
            <a:r>
              <a:rPr lang="tr-TR" altLang="tr-TR" sz="2400" dirty="0" smtClean="0">
                <a:latin typeface="Arial" panose="020B0604020202020204" pitchFamily="34" charset="0"/>
                <a:cs typeface="Arial" panose="020B0604020202020204" pitchFamily="34" charset="0"/>
              </a:rPr>
              <a:t>.</a:t>
            </a:r>
          </a:p>
          <a:p>
            <a:endParaRPr lang="tr-TR" altLang="tr-TR" sz="2400" dirty="0">
              <a:latin typeface="Arial" panose="020B0604020202020204" pitchFamily="34" charset="0"/>
              <a:cs typeface="Arial" panose="020B0604020202020204" pitchFamily="34" charset="0"/>
            </a:endParaRPr>
          </a:p>
          <a:p>
            <a:r>
              <a:rPr lang="tr-TR" altLang="tr-TR" sz="2400" dirty="0">
                <a:latin typeface="Arial" panose="020B0604020202020204" pitchFamily="34" charset="0"/>
                <a:cs typeface="Arial" panose="020B0604020202020204" pitchFamily="34" charset="0"/>
              </a:rPr>
              <a:t>Ateşin devam ettiği hastaların en az %25’inde tam değerlendirme yapılsa bile neden </a:t>
            </a:r>
            <a:r>
              <a:rPr lang="tr-TR" altLang="tr-TR" sz="2400" dirty="0" smtClean="0">
                <a:latin typeface="Arial" panose="020B0604020202020204" pitchFamily="34" charset="0"/>
                <a:cs typeface="Arial" panose="020B0604020202020204" pitchFamily="34" charset="0"/>
              </a:rPr>
              <a:t>bulunamaz.</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546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latin typeface="Arial" pitchFamily="34" charset="0"/>
                <a:cs typeface="Arial" pitchFamily="34" charset="0"/>
              </a:rPr>
              <a:t>Tedavi Yaklaşımları</a:t>
            </a:r>
            <a:endParaRPr lang="tr-TR" sz="3600" dirty="0">
              <a:latin typeface="Arial" pitchFamily="34" charset="0"/>
              <a:cs typeface="Arial" pitchFamily="34" charset="0"/>
            </a:endParaRPr>
          </a:p>
        </p:txBody>
      </p:sp>
      <p:pic>
        <p:nvPicPr>
          <p:cNvPr id="4" name="Picture 6" descr="confusion"/>
          <p:cNvPicPr>
            <a:picLocks noGrp="1" noChangeAspect="1" noChangeArrowheads="1"/>
          </p:cNvPicPr>
          <p:nvPr>
            <p:ph idx="1"/>
          </p:nvPr>
        </p:nvPicPr>
        <p:blipFill>
          <a:blip r:embed="rId2" cstate="print"/>
          <a:srcRect/>
          <a:stretch>
            <a:fillRect/>
          </a:stretch>
        </p:blipFill>
        <p:spPr bwMode="auto">
          <a:xfrm>
            <a:off x="7380312" y="1196752"/>
            <a:ext cx="1362075" cy="1581150"/>
          </a:xfrm>
          <a:prstGeom prst="rect">
            <a:avLst/>
          </a:prstGeom>
          <a:noFill/>
          <a:ln w="9525">
            <a:solidFill>
              <a:schemeClr val="hlink"/>
            </a:solidFill>
            <a:miter lim="800000"/>
            <a:headEnd/>
            <a:tailEnd/>
          </a:ln>
        </p:spPr>
      </p:pic>
      <p:sp>
        <p:nvSpPr>
          <p:cNvPr id="6" name="Oval 5"/>
          <p:cNvSpPr>
            <a:spLocks noChangeArrowheads="1"/>
          </p:cNvSpPr>
          <p:nvPr/>
        </p:nvSpPr>
        <p:spPr bwMode="auto">
          <a:xfrm>
            <a:off x="1835150" y="2636912"/>
            <a:ext cx="5327650" cy="3240360"/>
          </a:xfrm>
          <a:prstGeom prst="ellipse">
            <a:avLst/>
          </a:prstGeom>
          <a:solidFill>
            <a:schemeClr val="bg1"/>
          </a:solidFill>
          <a:ln w="9525">
            <a:solidFill>
              <a:schemeClr val="tx1"/>
            </a:solidFill>
            <a:round/>
            <a:headEnd/>
            <a:tailEnd/>
          </a:ln>
        </p:spPr>
        <p:txBody>
          <a:bodyPr wrap="none" anchor="ctr"/>
          <a:lstStyle/>
          <a:p>
            <a:pPr algn="ctr">
              <a:lnSpc>
                <a:spcPct val="120000"/>
              </a:lnSpc>
            </a:pPr>
            <a:r>
              <a:rPr lang="tr-TR" sz="2400" dirty="0">
                <a:solidFill>
                  <a:srgbClr val="FF3300"/>
                </a:solidFill>
                <a:latin typeface="Arial" pitchFamily="34" charset="0"/>
                <a:cs typeface="Arial" pitchFamily="34" charset="0"/>
              </a:rPr>
              <a:t>Destek Tedavi</a:t>
            </a:r>
          </a:p>
          <a:p>
            <a:pPr algn="ctr">
              <a:lnSpc>
                <a:spcPct val="120000"/>
              </a:lnSpc>
            </a:pPr>
            <a:r>
              <a:rPr lang="tr-TR" sz="2400" dirty="0" err="1">
                <a:solidFill>
                  <a:srgbClr val="FF3300"/>
                </a:solidFill>
                <a:latin typeface="Arial" pitchFamily="34" charset="0"/>
                <a:cs typeface="Arial" pitchFamily="34" charset="0"/>
              </a:rPr>
              <a:t>Antipiretik</a:t>
            </a:r>
            <a:r>
              <a:rPr lang="tr-TR" sz="2400" dirty="0">
                <a:solidFill>
                  <a:srgbClr val="FF3300"/>
                </a:solidFill>
                <a:latin typeface="Arial" pitchFamily="34" charset="0"/>
                <a:cs typeface="Arial" pitchFamily="34" charset="0"/>
              </a:rPr>
              <a:t> Tedavi</a:t>
            </a:r>
          </a:p>
          <a:p>
            <a:pPr algn="ctr">
              <a:lnSpc>
                <a:spcPct val="120000"/>
              </a:lnSpc>
            </a:pPr>
            <a:r>
              <a:rPr lang="tr-TR" sz="2400" dirty="0">
                <a:solidFill>
                  <a:srgbClr val="FF3300"/>
                </a:solidFill>
                <a:latin typeface="Arial" pitchFamily="34" charset="0"/>
                <a:cs typeface="Arial" pitchFamily="34" charset="0"/>
              </a:rPr>
              <a:t>Nedene Yönelik Tedavi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1143000"/>
          </a:xfrm>
        </p:spPr>
        <p:txBody>
          <a:bodyPr>
            <a:normAutofit/>
          </a:bodyPr>
          <a:lstStyle/>
          <a:p>
            <a:r>
              <a:rPr lang="tr-TR" sz="3600" dirty="0" smtClean="0">
                <a:latin typeface="Arial" pitchFamily="34" charset="0"/>
                <a:cs typeface="Arial" pitchFamily="34" charset="0"/>
              </a:rPr>
              <a:t>Destek Tedavi</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pPr>
              <a:lnSpc>
                <a:spcPct val="120000"/>
              </a:lnSpc>
              <a:buFont typeface="Arial" pitchFamily="34" charset="0"/>
              <a:buChar char="•"/>
            </a:pPr>
            <a:r>
              <a:rPr lang="tr-TR" sz="2400" dirty="0" smtClean="0">
                <a:latin typeface="Arial" pitchFamily="34" charset="0"/>
                <a:cs typeface="Arial" pitchFamily="34" charset="0"/>
              </a:rPr>
              <a:t>Oda ısısı 21-22</a:t>
            </a:r>
            <a:r>
              <a:rPr lang="en-US" sz="2400" dirty="0" smtClean="0">
                <a:latin typeface="Arial" pitchFamily="34" charset="0"/>
                <a:cs typeface="Arial" pitchFamily="34" charset="0"/>
              </a:rPr>
              <a:t>º</a:t>
            </a:r>
            <a:r>
              <a:rPr lang="tr-TR" sz="2400" dirty="0" smtClean="0">
                <a:latin typeface="Arial" pitchFamily="34" charset="0"/>
                <a:cs typeface="Arial" pitchFamily="34" charset="0"/>
              </a:rPr>
              <a:t>C olmalı</a:t>
            </a:r>
          </a:p>
          <a:p>
            <a:pPr>
              <a:lnSpc>
                <a:spcPct val="120000"/>
              </a:lnSpc>
              <a:buFont typeface="Arial" pitchFamily="34" charset="0"/>
              <a:buChar char="•"/>
            </a:pPr>
            <a:r>
              <a:rPr lang="tr-TR" sz="2400" dirty="0" smtClean="0">
                <a:latin typeface="Arial" pitchFamily="34" charset="0"/>
                <a:cs typeface="Arial" pitchFamily="34" charset="0"/>
              </a:rPr>
              <a:t>İnce, hafif ve gevşek giysiler giydirilmeli</a:t>
            </a:r>
          </a:p>
          <a:p>
            <a:pPr>
              <a:lnSpc>
                <a:spcPct val="120000"/>
              </a:lnSpc>
              <a:buFont typeface="Arial" pitchFamily="34" charset="0"/>
              <a:buChar char="•"/>
            </a:pPr>
            <a:r>
              <a:rPr lang="tr-TR" sz="2400" dirty="0" smtClean="0">
                <a:latin typeface="Arial" pitchFamily="34" charset="0"/>
                <a:cs typeface="Arial" pitchFamily="34" charset="0"/>
              </a:rPr>
              <a:t>Bol sıvı verilmeli</a:t>
            </a:r>
          </a:p>
          <a:p>
            <a:pPr>
              <a:lnSpc>
                <a:spcPct val="120000"/>
              </a:lnSpc>
              <a:buFont typeface="Arial" pitchFamily="34" charset="0"/>
              <a:buChar char="•"/>
            </a:pPr>
            <a:r>
              <a:rPr lang="tr-TR" sz="2400" dirty="0" smtClean="0">
                <a:latin typeface="Arial" pitchFamily="34" charset="0"/>
                <a:cs typeface="Arial" pitchFamily="34" charset="0"/>
              </a:rPr>
              <a:t>Ateş çok yüksekse ılık duş yaptırılmalı                 </a:t>
            </a:r>
          </a:p>
          <a:p>
            <a:pPr>
              <a:buFont typeface="Arial" pitchFamily="34" charset="0"/>
              <a:buChar char="•"/>
            </a:pP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76672"/>
            <a:ext cx="8229600" cy="1143000"/>
          </a:xfrm>
        </p:spPr>
        <p:txBody>
          <a:bodyPr>
            <a:normAutofit/>
          </a:bodyPr>
          <a:lstStyle/>
          <a:p>
            <a:r>
              <a:rPr lang="tr-TR" sz="3600" dirty="0" err="1" smtClean="0">
                <a:latin typeface="Arial" pitchFamily="34" charset="0"/>
                <a:cs typeface="Arial" pitchFamily="34" charset="0"/>
              </a:rPr>
              <a:t>Antipiretik</a:t>
            </a:r>
            <a:r>
              <a:rPr lang="tr-TR" sz="3600" dirty="0" smtClean="0">
                <a:latin typeface="Arial" pitchFamily="34" charset="0"/>
                <a:cs typeface="Arial" pitchFamily="34" charset="0"/>
              </a:rPr>
              <a:t> Ajanlar</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r>
              <a:rPr lang="tr-TR" sz="2400" dirty="0" err="1" smtClean="0">
                <a:latin typeface="Arial" pitchFamily="34" charset="0"/>
                <a:cs typeface="Arial" pitchFamily="34" charset="0"/>
              </a:rPr>
              <a:t>Antipiretik</a:t>
            </a:r>
            <a:r>
              <a:rPr lang="tr-TR" sz="2400" dirty="0" smtClean="0">
                <a:latin typeface="Arial" pitchFamily="34" charset="0"/>
                <a:cs typeface="Arial" pitchFamily="34" charset="0"/>
              </a:rPr>
              <a:t> ajanlar, </a:t>
            </a:r>
            <a:r>
              <a:rPr lang="tr-TR" sz="2400" dirty="0" err="1" smtClean="0">
                <a:latin typeface="Arial" pitchFamily="34" charset="0"/>
                <a:cs typeface="Arial" pitchFamily="34" charset="0"/>
              </a:rPr>
              <a:t>termoregülasyon</a:t>
            </a:r>
            <a:r>
              <a:rPr lang="tr-TR" sz="2400" dirty="0" smtClean="0">
                <a:latin typeface="Arial" pitchFamily="34" charset="0"/>
                <a:cs typeface="Arial" pitchFamily="34" charset="0"/>
              </a:rPr>
              <a:t> merkezi üzerinden etki eder.</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En çok kullanılan </a:t>
            </a:r>
            <a:r>
              <a:rPr lang="tr-TR" sz="2400" dirty="0" err="1" smtClean="0">
                <a:latin typeface="Arial" pitchFamily="34" charset="0"/>
                <a:cs typeface="Arial" pitchFamily="34" charset="0"/>
              </a:rPr>
              <a:t>antipiretik</a:t>
            </a:r>
            <a:r>
              <a:rPr lang="tr-TR" sz="2400" dirty="0" smtClean="0">
                <a:latin typeface="Arial" pitchFamily="34" charset="0"/>
                <a:cs typeface="Arial" pitchFamily="34" charset="0"/>
              </a:rPr>
              <a:t> ajanlar; </a:t>
            </a:r>
            <a:r>
              <a:rPr lang="tr-TR" sz="2400" dirty="0" err="1" smtClean="0">
                <a:latin typeface="Arial" pitchFamily="34" charset="0"/>
                <a:cs typeface="Arial" pitchFamily="34" charset="0"/>
              </a:rPr>
              <a:t>parasetamol</a:t>
            </a:r>
            <a:r>
              <a:rPr lang="tr-TR" sz="2400" dirty="0" smtClean="0">
                <a:latin typeface="Arial" pitchFamily="34" charset="0"/>
                <a:cs typeface="Arial" pitchFamily="34" charset="0"/>
              </a:rPr>
              <a:t> ve </a:t>
            </a:r>
            <a:r>
              <a:rPr lang="tr-TR" sz="2400" dirty="0" err="1" smtClean="0">
                <a:latin typeface="Arial" pitchFamily="34" charset="0"/>
                <a:cs typeface="Arial" pitchFamily="34" charset="0"/>
              </a:rPr>
              <a:t>ibuprofendir</a:t>
            </a:r>
            <a:r>
              <a:rPr lang="tr-TR" sz="2400" dirty="0" smtClean="0">
                <a:latin typeface="Arial" pitchFamily="34" charset="0"/>
                <a:cs typeface="Arial" pitchFamily="34" charset="0"/>
              </a:rPr>
              <a:t>. </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Aspirin, Reye sendromu ile ilişkisi nedeniyle kullanılmamalıdır.</a:t>
            </a:r>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199" y="404664"/>
            <a:ext cx="8229600" cy="1143000"/>
          </a:xfrm>
        </p:spPr>
        <p:txBody>
          <a:bodyPr>
            <a:normAutofit/>
          </a:bodyPr>
          <a:lstStyle/>
          <a:p>
            <a:r>
              <a:rPr lang="tr-TR" sz="3600" dirty="0" err="1">
                <a:latin typeface="Arial" pitchFamily="34" charset="0"/>
                <a:cs typeface="Arial" pitchFamily="34" charset="0"/>
              </a:rPr>
              <a:t>Antipiretik</a:t>
            </a:r>
            <a:r>
              <a:rPr lang="tr-TR" sz="3600" dirty="0">
                <a:latin typeface="Arial" pitchFamily="34" charset="0"/>
                <a:cs typeface="Arial" pitchFamily="34" charset="0"/>
              </a:rPr>
              <a:t> Ajanlar</a:t>
            </a:r>
            <a:endParaRPr lang="tr-TR" sz="3600" dirty="0"/>
          </a:p>
        </p:txBody>
      </p:sp>
      <p:sp>
        <p:nvSpPr>
          <p:cNvPr id="3" name="2 İçerik Yer Tutucusu"/>
          <p:cNvSpPr>
            <a:spLocks noGrp="1"/>
          </p:cNvSpPr>
          <p:nvPr>
            <p:ph idx="1"/>
          </p:nvPr>
        </p:nvSpPr>
        <p:spPr/>
        <p:txBody>
          <a:bodyPr>
            <a:normAutofit fontScale="25000" lnSpcReduction="20000"/>
          </a:bodyPr>
          <a:lstStyle/>
          <a:p>
            <a:pPr>
              <a:lnSpc>
                <a:spcPct val="110000"/>
              </a:lnSpc>
              <a:defRPr/>
            </a:pPr>
            <a:r>
              <a:rPr lang="tr-TR" sz="8800" dirty="0" smtClean="0">
                <a:latin typeface="Arial" pitchFamily="34" charset="0"/>
                <a:cs typeface="Arial" pitchFamily="34" charset="0"/>
              </a:rPr>
              <a:t>Altta yatan hastalığı olmayan çocuklar için oral </a:t>
            </a:r>
            <a:r>
              <a:rPr lang="tr-TR" sz="8800" dirty="0" err="1" smtClean="0">
                <a:latin typeface="Arial" pitchFamily="34" charset="0"/>
                <a:cs typeface="Arial" pitchFamily="34" charset="0"/>
              </a:rPr>
              <a:t>parasetamol</a:t>
            </a:r>
            <a:r>
              <a:rPr lang="tr-TR" sz="8800" dirty="0" smtClean="0">
                <a:latin typeface="Arial" pitchFamily="34" charset="0"/>
                <a:cs typeface="Arial" pitchFamily="34" charset="0"/>
              </a:rPr>
              <a:t> ile tedaviye başlanması önerilir.</a:t>
            </a:r>
          </a:p>
          <a:p>
            <a:pPr>
              <a:lnSpc>
                <a:spcPct val="110000"/>
              </a:lnSpc>
              <a:buNone/>
              <a:defRPr/>
            </a:pPr>
            <a:endParaRPr lang="tr-TR" sz="8800" dirty="0" smtClean="0">
              <a:latin typeface="Arial" pitchFamily="34" charset="0"/>
              <a:cs typeface="Arial" pitchFamily="34" charset="0"/>
            </a:endParaRPr>
          </a:p>
          <a:p>
            <a:pPr>
              <a:lnSpc>
                <a:spcPct val="110000"/>
              </a:lnSpc>
              <a:defRPr/>
            </a:pPr>
            <a:r>
              <a:rPr lang="tr-TR" sz="8800" dirty="0" smtClean="0">
                <a:latin typeface="Arial" pitchFamily="34" charset="0"/>
                <a:cs typeface="Arial" pitchFamily="34" charset="0"/>
              </a:rPr>
              <a:t>Oral </a:t>
            </a:r>
            <a:r>
              <a:rPr lang="tr-TR" sz="8800" dirty="0" err="1" smtClean="0">
                <a:latin typeface="Arial" pitchFamily="34" charset="0"/>
                <a:cs typeface="Arial" pitchFamily="34" charset="0"/>
              </a:rPr>
              <a:t>ibuprofen</a:t>
            </a:r>
            <a:r>
              <a:rPr lang="tr-TR" sz="8800" dirty="0" smtClean="0">
                <a:latin typeface="Arial" pitchFamily="34" charset="0"/>
                <a:cs typeface="Arial" pitchFamily="34" charset="0"/>
              </a:rPr>
              <a:t>, özellikle </a:t>
            </a:r>
            <a:r>
              <a:rPr lang="tr-TR" sz="8800" dirty="0" err="1" smtClean="0">
                <a:latin typeface="Arial" pitchFamily="34" charset="0"/>
                <a:cs typeface="Arial" pitchFamily="34" charset="0"/>
              </a:rPr>
              <a:t>antipiretik</a:t>
            </a:r>
            <a:r>
              <a:rPr lang="tr-TR" sz="8800" dirty="0" smtClean="0">
                <a:latin typeface="Arial" pitchFamily="34" charset="0"/>
                <a:cs typeface="Arial" pitchFamily="34" charset="0"/>
              </a:rPr>
              <a:t> etkiye ek olarak anti-</a:t>
            </a:r>
            <a:r>
              <a:rPr lang="tr-TR" sz="8800" dirty="0" err="1" smtClean="0">
                <a:latin typeface="Arial" pitchFamily="34" charset="0"/>
                <a:cs typeface="Arial" pitchFamily="34" charset="0"/>
              </a:rPr>
              <a:t>inflamatuvar</a:t>
            </a:r>
            <a:r>
              <a:rPr lang="tr-TR" sz="8800" dirty="0" smtClean="0">
                <a:latin typeface="Arial" pitchFamily="34" charset="0"/>
                <a:cs typeface="Arial" pitchFamily="34" charset="0"/>
              </a:rPr>
              <a:t> etki isteniyorsa, </a:t>
            </a:r>
            <a:r>
              <a:rPr lang="tr-TR" sz="8800" dirty="0" err="1" smtClean="0">
                <a:latin typeface="Arial" pitchFamily="34" charset="0"/>
                <a:cs typeface="Arial" pitchFamily="34" charset="0"/>
              </a:rPr>
              <a:t>parasetamole</a:t>
            </a:r>
            <a:r>
              <a:rPr lang="tr-TR" sz="8800" dirty="0" smtClean="0">
                <a:latin typeface="Arial" pitchFamily="34" charset="0"/>
                <a:cs typeface="Arial" pitchFamily="34" charset="0"/>
              </a:rPr>
              <a:t> alternatiftir. </a:t>
            </a:r>
          </a:p>
          <a:p>
            <a:pPr>
              <a:lnSpc>
                <a:spcPct val="110000"/>
              </a:lnSpc>
              <a:defRPr/>
            </a:pPr>
            <a:endParaRPr lang="tr-TR" sz="8800" dirty="0" smtClean="0">
              <a:latin typeface="Arial" pitchFamily="34" charset="0"/>
              <a:cs typeface="Arial" pitchFamily="34" charset="0"/>
            </a:endParaRPr>
          </a:p>
          <a:p>
            <a:pPr>
              <a:lnSpc>
                <a:spcPct val="110000"/>
              </a:lnSpc>
              <a:defRPr/>
            </a:pPr>
            <a:r>
              <a:rPr lang="tr-TR" sz="8800" dirty="0" err="1" smtClean="0">
                <a:latin typeface="Arial" pitchFamily="34" charset="0"/>
                <a:cs typeface="Arial" pitchFamily="34" charset="0"/>
              </a:rPr>
              <a:t>Randomize</a:t>
            </a:r>
            <a:r>
              <a:rPr lang="tr-TR" sz="8800" dirty="0" smtClean="0">
                <a:latin typeface="Arial" pitchFamily="34" charset="0"/>
                <a:cs typeface="Arial" pitchFamily="34" charset="0"/>
              </a:rPr>
              <a:t> çalışmalarda, </a:t>
            </a:r>
            <a:r>
              <a:rPr lang="tr-TR" sz="8800" dirty="0" err="1" smtClean="0">
                <a:latin typeface="Arial" pitchFamily="34" charset="0"/>
                <a:cs typeface="Arial" pitchFamily="34" charset="0"/>
              </a:rPr>
              <a:t>parasetamol</a:t>
            </a:r>
            <a:r>
              <a:rPr lang="tr-TR" sz="8800" dirty="0" smtClean="0">
                <a:latin typeface="Arial" pitchFamily="34" charset="0"/>
                <a:cs typeface="Arial" pitchFamily="34" charset="0"/>
              </a:rPr>
              <a:t> ve </a:t>
            </a:r>
            <a:r>
              <a:rPr lang="tr-TR" sz="8800" dirty="0" err="1" smtClean="0">
                <a:latin typeface="Arial" pitchFamily="34" charset="0"/>
                <a:cs typeface="Arial" pitchFamily="34" charset="0"/>
              </a:rPr>
              <a:t>ibuprofen</a:t>
            </a:r>
            <a:r>
              <a:rPr lang="tr-TR" sz="8800" dirty="0" smtClean="0">
                <a:latin typeface="Arial" pitchFamily="34" charset="0"/>
                <a:cs typeface="Arial" pitchFamily="34" charset="0"/>
              </a:rPr>
              <a:t>, </a:t>
            </a:r>
            <a:r>
              <a:rPr lang="tr-TR" sz="8800" dirty="0" err="1" smtClean="0">
                <a:latin typeface="Arial" pitchFamily="34" charset="0"/>
                <a:cs typeface="Arial" pitchFamily="34" charset="0"/>
              </a:rPr>
              <a:t>plaseboya</a:t>
            </a:r>
            <a:r>
              <a:rPr lang="tr-TR" sz="8800" dirty="0" smtClean="0">
                <a:latin typeface="Arial" pitchFamily="34" charset="0"/>
                <a:cs typeface="Arial" pitchFamily="34" charset="0"/>
              </a:rPr>
              <a:t> göre daha etkilidir; </a:t>
            </a:r>
            <a:r>
              <a:rPr lang="tr-TR" sz="8800" dirty="0" err="1" smtClean="0">
                <a:latin typeface="Arial" pitchFamily="34" charset="0"/>
                <a:cs typeface="Arial" pitchFamily="34" charset="0"/>
              </a:rPr>
              <a:t>ibuprofen</a:t>
            </a:r>
            <a:r>
              <a:rPr lang="tr-TR" sz="8800" dirty="0" smtClean="0">
                <a:latin typeface="Arial" pitchFamily="34" charset="0"/>
                <a:cs typeface="Arial" pitchFamily="34" charset="0"/>
              </a:rPr>
              <a:t>, </a:t>
            </a:r>
            <a:r>
              <a:rPr lang="tr-TR" sz="8800" dirty="0" err="1" smtClean="0">
                <a:latin typeface="Arial" pitchFamily="34" charset="0"/>
                <a:cs typeface="Arial" pitchFamily="34" charset="0"/>
              </a:rPr>
              <a:t>parasetamol'den</a:t>
            </a:r>
            <a:r>
              <a:rPr lang="tr-TR" sz="8800" dirty="0" smtClean="0">
                <a:latin typeface="Arial" pitchFamily="34" charset="0"/>
                <a:cs typeface="Arial" pitchFamily="34" charset="0"/>
              </a:rPr>
              <a:t> biraz daha etkilidir ve etkisi daha uzun sürelidir.</a:t>
            </a:r>
          </a:p>
          <a:p>
            <a:pPr>
              <a:lnSpc>
                <a:spcPct val="110000"/>
              </a:lnSpc>
              <a:defRPr/>
            </a:pPr>
            <a:endParaRPr lang="tr-TR" sz="8800" dirty="0" smtClean="0">
              <a:latin typeface="Arial" pitchFamily="34" charset="0"/>
              <a:cs typeface="Arial" pitchFamily="34" charset="0"/>
            </a:endParaRPr>
          </a:p>
          <a:p>
            <a:pPr>
              <a:lnSpc>
                <a:spcPct val="110000"/>
              </a:lnSpc>
              <a:defRPr/>
            </a:pPr>
            <a:r>
              <a:rPr lang="tr-TR" sz="8800" dirty="0" err="1" smtClean="0">
                <a:latin typeface="Arial" pitchFamily="34" charset="0"/>
                <a:cs typeface="Arial" pitchFamily="34" charset="0"/>
              </a:rPr>
              <a:t>Parasetamol</a:t>
            </a:r>
            <a:r>
              <a:rPr lang="tr-TR" sz="8800" dirty="0" smtClean="0">
                <a:latin typeface="Arial" pitchFamily="34" charset="0"/>
                <a:cs typeface="Arial" pitchFamily="34" charset="0"/>
              </a:rPr>
              <a:t> güvenliliğinden dolayı tercih edilir.</a:t>
            </a:r>
          </a:p>
          <a:p>
            <a:pPr>
              <a:lnSpc>
                <a:spcPct val="110000"/>
              </a:lnSpc>
              <a:buNone/>
              <a:defRPr/>
            </a:pPr>
            <a:r>
              <a:rPr lang="tr-TR" sz="8800" dirty="0" smtClean="0">
                <a:latin typeface="Arial" pitchFamily="34" charset="0"/>
                <a:cs typeface="Arial" pitchFamily="34" charset="0"/>
              </a:rPr>
              <a:t>      </a:t>
            </a:r>
          </a:p>
          <a:p>
            <a:pPr>
              <a:lnSpc>
                <a:spcPct val="110000"/>
              </a:lnSpc>
              <a:buNone/>
              <a:defRPr/>
            </a:pPr>
            <a:endParaRPr lang="tr-TR" sz="8800" dirty="0" smtClean="0">
              <a:latin typeface="Arial" pitchFamily="34" charset="0"/>
              <a:cs typeface="Arial" pitchFamily="34" charset="0"/>
            </a:endParaRPr>
          </a:p>
          <a:p>
            <a:pPr>
              <a:lnSpc>
                <a:spcPct val="110000"/>
              </a:lnSpc>
              <a:buNone/>
              <a:defRPr/>
            </a:pPr>
            <a:endParaRPr lang="tr-TR" sz="2500" dirty="0" smtClean="0"/>
          </a:p>
          <a:p>
            <a:pPr>
              <a:lnSpc>
                <a:spcPct val="110000"/>
              </a:lnSpc>
              <a:buNone/>
              <a:defRPr/>
            </a:pPr>
            <a:r>
              <a:rPr lang="tr-TR" sz="2800" dirty="0" smtClean="0"/>
              <a:t>   </a:t>
            </a:r>
            <a:endParaRPr lang="tr-TR" sz="2500" dirty="0" smtClean="0"/>
          </a:p>
        </p:txBody>
      </p:sp>
      <p:sp>
        <p:nvSpPr>
          <p:cNvPr id="4" name="Dikdörtgen 1"/>
          <p:cNvSpPr>
            <a:spLocks noChangeArrowheads="1"/>
          </p:cNvSpPr>
          <p:nvPr/>
        </p:nvSpPr>
        <p:spPr bwMode="auto">
          <a:xfrm>
            <a:off x="179512" y="6132513"/>
            <a:ext cx="8784975" cy="331822"/>
          </a:xfrm>
          <a:prstGeom prst="rect">
            <a:avLst/>
          </a:prstGeom>
          <a:noFill/>
          <a:ln w="9525">
            <a:noFill/>
            <a:miter lim="800000"/>
            <a:headEnd/>
            <a:tailEnd/>
          </a:ln>
        </p:spPr>
        <p:txBody>
          <a:bodyPr wrap="square">
            <a:spAutoFit/>
          </a:bodyPr>
          <a:lstStyle/>
          <a:p>
            <a:pPr>
              <a:lnSpc>
                <a:spcPct val="70000"/>
              </a:lnSpc>
              <a:buFont typeface="Wingdings" pitchFamily="2" charset="2"/>
              <a:buNone/>
            </a:pPr>
            <a:r>
              <a:rPr lang="tr-TR" sz="1100" dirty="0" smtClean="0">
                <a:solidFill>
                  <a:srgbClr val="FF0000"/>
                </a:solidFill>
                <a:latin typeface="Arial" pitchFamily="34" charset="0"/>
                <a:cs typeface="Arial" pitchFamily="34" charset="0"/>
              </a:rPr>
              <a:t>*</a:t>
            </a:r>
            <a:r>
              <a:rPr lang="tr-TR" sz="1100" dirty="0" err="1" smtClean="0">
                <a:solidFill>
                  <a:srgbClr val="FF0000"/>
                </a:solidFill>
                <a:latin typeface="Arial" pitchFamily="34" charset="0"/>
                <a:cs typeface="Arial" pitchFamily="34" charset="0"/>
              </a:rPr>
              <a:t>Perrott</a:t>
            </a:r>
            <a:r>
              <a:rPr lang="tr-TR" sz="1100" dirty="0">
                <a:solidFill>
                  <a:srgbClr val="FF0000"/>
                </a:solidFill>
                <a:latin typeface="Arial" pitchFamily="34" charset="0"/>
                <a:cs typeface="Arial" pitchFamily="34" charset="0"/>
              </a:rPr>
              <a:t>, D. A., </a:t>
            </a:r>
            <a:r>
              <a:rPr lang="tr-TR" sz="1100" dirty="0" err="1">
                <a:solidFill>
                  <a:srgbClr val="FF0000"/>
                </a:solidFill>
                <a:latin typeface="Arial" pitchFamily="34" charset="0"/>
                <a:cs typeface="Arial" pitchFamily="34" charset="0"/>
              </a:rPr>
              <a:t>Piira</a:t>
            </a:r>
            <a:r>
              <a:rPr lang="tr-TR" sz="1100" dirty="0">
                <a:solidFill>
                  <a:srgbClr val="FF0000"/>
                </a:solidFill>
                <a:latin typeface="Arial" pitchFamily="34" charset="0"/>
                <a:cs typeface="Arial" pitchFamily="34" charset="0"/>
              </a:rPr>
              <a:t>, T., </a:t>
            </a:r>
            <a:r>
              <a:rPr lang="tr-TR" sz="1100" dirty="0" err="1">
                <a:solidFill>
                  <a:srgbClr val="FF0000"/>
                </a:solidFill>
                <a:latin typeface="Arial" pitchFamily="34" charset="0"/>
                <a:cs typeface="Arial" pitchFamily="34" charset="0"/>
              </a:rPr>
              <a:t>Goodenough</a:t>
            </a:r>
            <a:r>
              <a:rPr lang="tr-TR" sz="1100" dirty="0">
                <a:solidFill>
                  <a:srgbClr val="FF0000"/>
                </a:solidFill>
                <a:latin typeface="Arial" pitchFamily="34" charset="0"/>
                <a:cs typeface="Arial" pitchFamily="34" charset="0"/>
              </a:rPr>
              <a:t>, B., &amp; </a:t>
            </a:r>
            <a:r>
              <a:rPr lang="tr-TR" sz="1100" dirty="0" err="1">
                <a:solidFill>
                  <a:srgbClr val="FF0000"/>
                </a:solidFill>
                <a:latin typeface="Arial" pitchFamily="34" charset="0"/>
                <a:cs typeface="Arial" pitchFamily="34" charset="0"/>
              </a:rPr>
              <a:t>Champion</a:t>
            </a:r>
            <a:r>
              <a:rPr lang="tr-TR" sz="1100" dirty="0">
                <a:solidFill>
                  <a:srgbClr val="FF0000"/>
                </a:solidFill>
                <a:latin typeface="Arial" pitchFamily="34" charset="0"/>
                <a:cs typeface="Arial" pitchFamily="34" charset="0"/>
              </a:rPr>
              <a:t>, G. D. (2004). </a:t>
            </a:r>
            <a:r>
              <a:rPr lang="tr-TR" sz="1100" dirty="0" err="1">
                <a:solidFill>
                  <a:srgbClr val="FF0000"/>
                </a:solidFill>
                <a:latin typeface="Arial" pitchFamily="34" charset="0"/>
                <a:cs typeface="Arial" pitchFamily="34" charset="0"/>
              </a:rPr>
              <a:t>Efficacy</a:t>
            </a:r>
            <a:r>
              <a:rPr lang="tr-TR" sz="1100" dirty="0">
                <a:solidFill>
                  <a:srgbClr val="FF0000"/>
                </a:solidFill>
                <a:latin typeface="Arial" pitchFamily="34" charset="0"/>
                <a:cs typeface="Arial" pitchFamily="34" charset="0"/>
              </a:rPr>
              <a:t> and </a:t>
            </a:r>
            <a:r>
              <a:rPr lang="tr-TR" sz="1100" dirty="0" err="1">
                <a:solidFill>
                  <a:srgbClr val="FF0000"/>
                </a:solidFill>
                <a:latin typeface="Arial" pitchFamily="34" charset="0"/>
                <a:cs typeface="Arial" pitchFamily="34" charset="0"/>
              </a:rPr>
              <a:t>safety</a:t>
            </a:r>
            <a:r>
              <a:rPr lang="tr-TR" sz="1100" dirty="0">
                <a:solidFill>
                  <a:srgbClr val="FF0000"/>
                </a:solidFill>
                <a:latin typeface="Arial" pitchFamily="34" charset="0"/>
                <a:cs typeface="Arial" pitchFamily="34" charset="0"/>
              </a:rPr>
              <a:t> of </a:t>
            </a:r>
            <a:r>
              <a:rPr lang="tr-TR" sz="1100" dirty="0" err="1">
                <a:solidFill>
                  <a:srgbClr val="FF0000"/>
                </a:solidFill>
                <a:latin typeface="Arial" pitchFamily="34" charset="0"/>
                <a:cs typeface="Arial" pitchFamily="34" charset="0"/>
              </a:rPr>
              <a:t>acetaminophen</a:t>
            </a:r>
            <a:r>
              <a:rPr lang="tr-TR" sz="1100" dirty="0">
                <a:solidFill>
                  <a:srgbClr val="FF0000"/>
                </a:solidFill>
                <a:latin typeface="Arial" pitchFamily="34" charset="0"/>
                <a:cs typeface="Arial" pitchFamily="34" charset="0"/>
              </a:rPr>
              <a:t> vs </a:t>
            </a:r>
            <a:r>
              <a:rPr lang="tr-TR" sz="1100" dirty="0" err="1">
                <a:solidFill>
                  <a:srgbClr val="FF0000"/>
                </a:solidFill>
                <a:latin typeface="Arial" pitchFamily="34" charset="0"/>
                <a:cs typeface="Arial" pitchFamily="34" charset="0"/>
              </a:rPr>
              <a:t>ibuprofen</a:t>
            </a:r>
            <a:r>
              <a:rPr lang="tr-TR" sz="1100" dirty="0">
                <a:solidFill>
                  <a:srgbClr val="FF0000"/>
                </a:solidFill>
                <a:latin typeface="Arial" pitchFamily="34" charset="0"/>
                <a:cs typeface="Arial" pitchFamily="34" charset="0"/>
              </a:rPr>
              <a:t> for </a:t>
            </a:r>
            <a:r>
              <a:rPr lang="tr-TR" sz="1100" dirty="0" err="1">
                <a:solidFill>
                  <a:srgbClr val="FF0000"/>
                </a:solidFill>
                <a:latin typeface="Arial" pitchFamily="34" charset="0"/>
                <a:cs typeface="Arial" pitchFamily="34" charset="0"/>
              </a:rPr>
              <a:t>treating</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children's</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pain</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or</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fever</a:t>
            </a:r>
            <a:r>
              <a:rPr lang="tr-TR" sz="1100" dirty="0">
                <a:solidFill>
                  <a:srgbClr val="FF0000"/>
                </a:solidFill>
                <a:latin typeface="Arial" pitchFamily="34" charset="0"/>
                <a:cs typeface="Arial" pitchFamily="34" charset="0"/>
              </a:rPr>
              <a:t>: a meta-</a:t>
            </a:r>
            <a:r>
              <a:rPr lang="tr-TR" sz="1100" dirty="0" err="1">
                <a:solidFill>
                  <a:srgbClr val="FF0000"/>
                </a:solidFill>
                <a:latin typeface="Arial" pitchFamily="34" charset="0"/>
                <a:cs typeface="Arial" pitchFamily="34" charset="0"/>
              </a:rPr>
              <a:t>analysis</a:t>
            </a:r>
            <a:r>
              <a:rPr lang="tr-TR" sz="1100" dirty="0">
                <a:solidFill>
                  <a:srgbClr val="FF0000"/>
                </a:solidFill>
                <a:latin typeface="Arial" pitchFamily="34" charset="0"/>
                <a:cs typeface="Arial" pitchFamily="34" charset="0"/>
              </a:rPr>
              <a:t>. </a:t>
            </a:r>
            <a:r>
              <a:rPr lang="tr-TR" sz="1100" i="1" dirty="0" err="1">
                <a:solidFill>
                  <a:srgbClr val="FF0000"/>
                </a:solidFill>
                <a:latin typeface="Arial" pitchFamily="34" charset="0"/>
                <a:cs typeface="Arial" pitchFamily="34" charset="0"/>
              </a:rPr>
              <a:t>Archives</a:t>
            </a:r>
            <a:r>
              <a:rPr lang="tr-TR" sz="1100" i="1" dirty="0">
                <a:solidFill>
                  <a:srgbClr val="FF0000"/>
                </a:solidFill>
                <a:latin typeface="Arial" pitchFamily="34" charset="0"/>
                <a:cs typeface="Arial" pitchFamily="34" charset="0"/>
              </a:rPr>
              <a:t> of </a:t>
            </a:r>
            <a:r>
              <a:rPr lang="tr-TR" sz="1100" i="1" dirty="0" err="1">
                <a:solidFill>
                  <a:srgbClr val="FF0000"/>
                </a:solidFill>
                <a:latin typeface="Arial" pitchFamily="34" charset="0"/>
                <a:cs typeface="Arial" pitchFamily="34" charset="0"/>
              </a:rPr>
              <a:t>pediatrics</a:t>
            </a:r>
            <a:r>
              <a:rPr lang="tr-TR" sz="1100" i="1" dirty="0">
                <a:solidFill>
                  <a:srgbClr val="FF0000"/>
                </a:solidFill>
                <a:latin typeface="Arial" pitchFamily="34" charset="0"/>
                <a:cs typeface="Arial" pitchFamily="34" charset="0"/>
              </a:rPr>
              <a:t> &amp; </a:t>
            </a:r>
            <a:r>
              <a:rPr lang="tr-TR" sz="1100" i="1" dirty="0" err="1">
                <a:solidFill>
                  <a:srgbClr val="FF0000"/>
                </a:solidFill>
                <a:latin typeface="Arial" pitchFamily="34" charset="0"/>
                <a:cs typeface="Arial" pitchFamily="34" charset="0"/>
              </a:rPr>
              <a:t>adolescent</a:t>
            </a:r>
            <a:r>
              <a:rPr lang="tr-TR" sz="1100" i="1" dirty="0">
                <a:solidFill>
                  <a:srgbClr val="FF0000"/>
                </a:solidFill>
                <a:latin typeface="Arial" pitchFamily="34" charset="0"/>
                <a:cs typeface="Arial" pitchFamily="34" charset="0"/>
              </a:rPr>
              <a:t> </a:t>
            </a:r>
            <a:r>
              <a:rPr lang="tr-TR" sz="1100" i="1" dirty="0" err="1">
                <a:solidFill>
                  <a:srgbClr val="FF0000"/>
                </a:solidFill>
                <a:latin typeface="Arial" pitchFamily="34" charset="0"/>
                <a:cs typeface="Arial" pitchFamily="34" charset="0"/>
              </a:rPr>
              <a:t>medicine</a:t>
            </a:r>
            <a:r>
              <a:rPr lang="tr-TR" sz="1100" dirty="0">
                <a:solidFill>
                  <a:srgbClr val="FF0000"/>
                </a:solidFill>
                <a:latin typeface="Arial" pitchFamily="34" charset="0"/>
                <a:cs typeface="Arial" pitchFamily="34" charset="0"/>
              </a:rPr>
              <a:t>, </a:t>
            </a:r>
            <a:r>
              <a:rPr lang="tr-TR" sz="1100" i="1" dirty="0">
                <a:solidFill>
                  <a:srgbClr val="FF0000"/>
                </a:solidFill>
                <a:latin typeface="Arial" pitchFamily="34" charset="0"/>
                <a:cs typeface="Arial" pitchFamily="34" charset="0"/>
              </a:rPr>
              <a:t>158</a:t>
            </a:r>
            <a:r>
              <a:rPr lang="tr-TR" sz="1100" dirty="0">
                <a:solidFill>
                  <a:srgbClr val="FF0000"/>
                </a:solidFill>
                <a:latin typeface="Arial" pitchFamily="34" charset="0"/>
                <a:cs typeface="Arial" pitchFamily="34" charset="0"/>
              </a:rPr>
              <a:t>(6), 521-526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539750" y="179388"/>
            <a:ext cx="3240088" cy="719137"/>
          </a:xfrm>
          <a:prstGeom prst="ellipse">
            <a:avLst/>
          </a:prstGeom>
          <a:solidFill>
            <a:srgbClr val="FFFF99"/>
          </a:solidFill>
          <a:ln w="9525">
            <a:noFill/>
            <a:round/>
            <a:headEnd/>
            <a:tailEnd/>
          </a:ln>
        </p:spPr>
        <p:txBody>
          <a:bodyPr wrap="none" anchor="ctr"/>
          <a:lstStyle/>
          <a:p>
            <a:pPr algn="ctr"/>
            <a:r>
              <a:rPr lang="tr-TR" dirty="0" err="1">
                <a:latin typeface="Comic Sans MS" pitchFamily="66" charset="0"/>
              </a:rPr>
              <a:t>Ekzojen</a:t>
            </a:r>
            <a:r>
              <a:rPr lang="tr-TR" dirty="0">
                <a:latin typeface="Comic Sans MS" pitchFamily="66" charset="0"/>
              </a:rPr>
              <a:t> </a:t>
            </a:r>
            <a:r>
              <a:rPr lang="tr-TR" dirty="0" err="1">
                <a:latin typeface="Comic Sans MS" pitchFamily="66" charset="0"/>
              </a:rPr>
              <a:t>pirojenler</a:t>
            </a:r>
            <a:r>
              <a:rPr lang="tr-TR" sz="2000" dirty="0">
                <a:latin typeface="Comic Sans MS" pitchFamily="66" charset="0"/>
              </a:rPr>
              <a:t> </a:t>
            </a:r>
          </a:p>
          <a:p>
            <a:pPr algn="ctr"/>
            <a:r>
              <a:rPr lang="tr-TR" sz="1200" dirty="0">
                <a:latin typeface="Comic Sans MS" pitchFamily="66" charset="0"/>
              </a:rPr>
              <a:t>(bakteri, </a:t>
            </a:r>
            <a:r>
              <a:rPr lang="tr-TR" sz="1200" dirty="0" err="1" smtClean="0">
                <a:latin typeface="Comic Sans MS" pitchFamily="66" charset="0"/>
              </a:rPr>
              <a:t>virus</a:t>
            </a:r>
            <a:r>
              <a:rPr lang="tr-TR" sz="1200" dirty="0" smtClean="0">
                <a:latin typeface="Comic Sans MS" pitchFamily="66" charset="0"/>
              </a:rPr>
              <a:t>,mantar,</a:t>
            </a:r>
            <a:r>
              <a:rPr lang="tr-TR" sz="1200" dirty="0" err="1" smtClean="0">
                <a:latin typeface="Comic Sans MS" pitchFamily="66" charset="0"/>
              </a:rPr>
              <a:t>endotoksin</a:t>
            </a:r>
            <a:r>
              <a:rPr lang="tr-TR" sz="1200" dirty="0">
                <a:latin typeface="Comic Sans MS" pitchFamily="66" charset="0"/>
              </a:rPr>
              <a:t>)</a:t>
            </a:r>
            <a:endParaRPr lang="en-US" sz="1200" dirty="0">
              <a:latin typeface="Comic Sans MS" pitchFamily="66" charset="0"/>
            </a:endParaRPr>
          </a:p>
        </p:txBody>
      </p:sp>
      <p:sp>
        <p:nvSpPr>
          <p:cNvPr id="5" name="Oval 3"/>
          <p:cNvSpPr>
            <a:spLocks noChangeArrowheads="1"/>
          </p:cNvSpPr>
          <p:nvPr/>
        </p:nvSpPr>
        <p:spPr bwMode="auto">
          <a:xfrm>
            <a:off x="5435600" y="188913"/>
            <a:ext cx="3238500" cy="719137"/>
          </a:xfrm>
          <a:prstGeom prst="ellipse">
            <a:avLst/>
          </a:prstGeom>
          <a:solidFill>
            <a:srgbClr val="FFFF99"/>
          </a:solidFill>
          <a:ln w="9525">
            <a:noFill/>
            <a:round/>
            <a:headEnd/>
            <a:tailEnd/>
          </a:ln>
        </p:spPr>
        <p:txBody>
          <a:bodyPr wrap="none" anchor="ctr"/>
          <a:lstStyle/>
          <a:p>
            <a:pPr algn="ctr"/>
            <a:r>
              <a:rPr lang="tr-TR" dirty="0">
                <a:latin typeface="Comic Sans MS" pitchFamily="66" charset="0"/>
              </a:rPr>
              <a:t>Diğer </a:t>
            </a:r>
            <a:r>
              <a:rPr lang="tr-TR" dirty="0" err="1">
                <a:latin typeface="Comic Sans MS" pitchFamily="66" charset="0"/>
              </a:rPr>
              <a:t>pirojenler</a:t>
            </a:r>
            <a:r>
              <a:rPr lang="tr-TR" sz="2000" dirty="0">
                <a:latin typeface="Comic Sans MS" pitchFamily="66" charset="0"/>
              </a:rPr>
              <a:t> </a:t>
            </a:r>
          </a:p>
          <a:p>
            <a:pPr algn="ctr"/>
            <a:r>
              <a:rPr lang="tr-TR" sz="1200" dirty="0">
                <a:latin typeface="Comic Sans MS" pitchFamily="66" charset="0"/>
              </a:rPr>
              <a:t>(</a:t>
            </a:r>
            <a:r>
              <a:rPr lang="tr-TR" sz="1200" dirty="0" smtClean="0">
                <a:latin typeface="Comic Sans MS" pitchFamily="66" charset="0"/>
              </a:rPr>
              <a:t>toksin</a:t>
            </a:r>
            <a:r>
              <a:rPr lang="tr-TR" sz="1200" dirty="0">
                <a:latin typeface="Comic Sans MS" pitchFamily="66" charset="0"/>
              </a:rPr>
              <a:t>, </a:t>
            </a:r>
            <a:r>
              <a:rPr lang="tr-TR" sz="1200" dirty="0" err="1" smtClean="0">
                <a:latin typeface="Comic Sans MS" pitchFamily="66" charset="0"/>
              </a:rPr>
              <a:t>ag</a:t>
            </a:r>
            <a:r>
              <a:rPr lang="tr-TR" sz="1200" dirty="0" smtClean="0">
                <a:latin typeface="Comic Sans MS" pitchFamily="66" charset="0"/>
              </a:rPr>
              <a:t>-ab kompleksi</a:t>
            </a:r>
            <a:r>
              <a:rPr lang="tr-TR" sz="1200" dirty="0">
                <a:latin typeface="Comic Sans MS" pitchFamily="66" charset="0"/>
              </a:rPr>
              <a:t>, </a:t>
            </a:r>
            <a:r>
              <a:rPr lang="tr-TR" sz="1200" dirty="0" err="1" smtClean="0">
                <a:latin typeface="Comic Sans MS" pitchFamily="66" charset="0"/>
              </a:rPr>
              <a:t>kompleman</a:t>
            </a:r>
            <a:r>
              <a:rPr lang="tr-TR" sz="1200" dirty="0" smtClean="0">
                <a:latin typeface="Comic Sans MS" pitchFamily="66" charset="0"/>
              </a:rPr>
              <a:t>)</a:t>
            </a:r>
            <a:endParaRPr lang="en-US" sz="1200" dirty="0">
              <a:latin typeface="Comic Sans MS" pitchFamily="66" charset="0"/>
            </a:endParaRPr>
          </a:p>
        </p:txBody>
      </p:sp>
      <p:sp>
        <p:nvSpPr>
          <p:cNvPr id="6" name="Line 4"/>
          <p:cNvSpPr>
            <a:spLocks noChangeShapeType="1"/>
          </p:cNvSpPr>
          <p:nvPr/>
        </p:nvSpPr>
        <p:spPr bwMode="auto">
          <a:xfrm>
            <a:off x="3779838" y="549275"/>
            <a:ext cx="1655762" cy="0"/>
          </a:xfrm>
          <a:prstGeom prst="line">
            <a:avLst/>
          </a:prstGeom>
          <a:noFill/>
          <a:ln w="34925" cap="rnd">
            <a:solidFill>
              <a:schemeClr val="tx1"/>
            </a:solidFill>
            <a:prstDash val="sysDot"/>
            <a:round/>
            <a:headEnd/>
            <a:tailEnd/>
          </a:ln>
        </p:spPr>
        <p:txBody>
          <a:bodyPr/>
          <a:lstStyle/>
          <a:p>
            <a:endParaRPr lang="tr-TR"/>
          </a:p>
        </p:txBody>
      </p:sp>
      <p:sp>
        <p:nvSpPr>
          <p:cNvPr id="7" name="AutoShape 5"/>
          <p:cNvSpPr>
            <a:spLocks noChangeArrowheads="1"/>
          </p:cNvSpPr>
          <p:nvPr/>
        </p:nvSpPr>
        <p:spPr bwMode="auto">
          <a:xfrm>
            <a:off x="4500563" y="620713"/>
            <a:ext cx="287337" cy="719137"/>
          </a:xfrm>
          <a:prstGeom prst="downArrow">
            <a:avLst>
              <a:gd name="adj1" fmla="val 50000"/>
              <a:gd name="adj2" fmla="val 62569"/>
            </a:avLst>
          </a:prstGeom>
          <a:solidFill>
            <a:srgbClr val="FF99CC"/>
          </a:solidFill>
          <a:ln w="9525">
            <a:noFill/>
            <a:miter lim="800000"/>
            <a:headEnd/>
            <a:tailEnd/>
          </a:ln>
        </p:spPr>
        <p:txBody>
          <a:bodyPr vert="eaVert" wrap="none" anchor="ctr"/>
          <a:lstStyle/>
          <a:p>
            <a:endParaRPr lang="tr-TR"/>
          </a:p>
        </p:txBody>
      </p:sp>
      <p:sp>
        <p:nvSpPr>
          <p:cNvPr id="8" name="Rectangle 6"/>
          <p:cNvSpPr>
            <a:spLocks noChangeArrowheads="1"/>
          </p:cNvSpPr>
          <p:nvPr/>
        </p:nvSpPr>
        <p:spPr bwMode="auto">
          <a:xfrm>
            <a:off x="2843213" y="1412875"/>
            <a:ext cx="3598862" cy="720725"/>
          </a:xfrm>
          <a:prstGeom prst="rect">
            <a:avLst/>
          </a:prstGeom>
          <a:gradFill rotWithShape="1">
            <a:gsLst>
              <a:gs pos="0">
                <a:srgbClr val="CC99FF"/>
              </a:gs>
              <a:gs pos="100000">
                <a:srgbClr val="AD82D8"/>
              </a:gs>
            </a:gsLst>
            <a:lin ang="5400000" scaled="1"/>
          </a:gradFill>
          <a:ln w="9525">
            <a:noFill/>
            <a:miter lim="800000"/>
            <a:headEnd/>
            <a:tailEnd/>
          </a:ln>
        </p:spPr>
        <p:txBody>
          <a:bodyPr wrap="none" anchor="ctr"/>
          <a:lstStyle/>
          <a:p>
            <a:pPr algn="ctr"/>
            <a:r>
              <a:rPr lang="tr-TR" dirty="0" err="1">
                <a:latin typeface="Comic Sans MS" pitchFamily="66" charset="0"/>
              </a:rPr>
              <a:t>İnflamatuvar</a:t>
            </a:r>
            <a:r>
              <a:rPr lang="tr-TR" dirty="0">
                <a:latin typeface="Comic Sans MS" pitchFamily="66" charset="0"/>
              </a:rPr>
              <a:t> hücreler </a:t>
            </a:r>
          </a:p>
          <a:p>
            <a:pPr algn="ctr"/>
            <a:r>
              <a:rPr lang="tr-TR" sz="1200" dirty="0">
                <a:latin typeface="Comic Sans MS" pitchFamily="66" charset="0"/>
              </a:rPr>
              <a:t>(</a:t>
            </a:r>
            <a:r>
              <a:rPr lang="tr-TR" sz="1200" dirty="0" err="1">
                <a:latin typeface="Comic Sans MS" pitchFamily="66" charset="0"/>
              </a:rPr>
              <a:t>monosit</a:t>
            </a:r>
            <a:r>
              <a:rPr lang="tr-TR" sz="1200" dirty="0">
                <a:latin typeface="Comic Sans MS" pitchFamily="66" charset="0"/>
              </a:rPr>
              <a:t>, </a:t>
            </a:r>
            <a:r>
              <a:rPr lang="tr-TR" sz="1200" dirty="0" err="1">
                <a:latin typeface="Comic Sans MS" pitchFamily="66" charset="0"/>
              </a:rPr>
              <a:t>makrofaj</a:t>
            </a:r>
            <a:r>
              <a:rPr lang="tr-TR" sz="1200" dirty="0">
                <a:latin typeface="Comic Sans MS" pitchFamily="66" charset="0"/>
              </a:rPr>
              <a:t>,</a:t>
            </a:r>
            <a:r>
              <a:rPr lang="tr-TR" sz="1200" dirty="0" err="1">
                <a:latin typeface="Comic Sans MS" pitchFamily="66" charset="0"/>
              </a:rPr>
              <a:t>endotel</a:t>
            </a:r>
            <a:r>
              <a:rPr lang="tr-TR" sz="1200" dirty="0">
                <a:latin typeface="Comic Sans MS" pitchFamily="66" charset="0"/>
              </a:rPr>
              <a:t> h, B-lenfosit,</a:t>
            </a:r>
          </a:p>
          <a:p>
            <a:pPr algn="ctr"/>
            <a:r>
              <a:rPr lang="tr-TR" sz="1200" dirty="0" err="1">
                <a:latin typeface="Comic Sans MS" pitchFamily="66" charset="0"/>
              </a:rPr>
              <a:t>mezenjial</a:t>
            </a:r>
            <a:r>
              <a:rPr lang="tr-TR" sz="1200" dirty="0">
                <a:latin typeface="Comic Sans MS" pitchFamily="66" charset="0"/>
              </a:rPr>
              <a:t> h, </a:t>
            </a:r>
            <a:r>
              <a:rPr lang="tr-TR" sz="1200" dirty="0" err="1">
                <a:latin typeface="Comic Sans MS" pitchFamily="66" charset="0"/>
              </a:rPr>
              <a:t>epitel</a:t>
            </a:r>
            <a:r>
              <a:rPr lang="tr-TR" sz="1200" dirty="0">
                <a:latin typeface="Comic Sans MS" pitchFamily="66" charset="0"/>
              </a:rPr>
              <a:t> h, </a:t>
            </a:r>
            <a:r>
              <a:rPr lang="tr-TR" sz="1200" dirty="0" err="1">
                <a:latin typeface="Comic Sans MS" pitchFamily="66" charset="0"/>
              </a:rPr>
              <a:t>astrosit</a:t>
            </a:r>
            <a:r>
              <a:rPr lang="tr-TR" sz="1200" dirty="0">
                <a:latin typeface="Comic Sans MS" pitchFamily="66" charset="0"/>
              </a:rPr>
              <a:t>, </a:t>
            </a:r>
            <a:r>
              <a:rPr lang="tr-TR" sz="1200" dirty="0" err="1">
                <a:latin typeface="Comic Sans MS" pitchFamily="66" charset="0"/>
              </a:rPr>
              <a:t>glial</a:t>
            </a:r>
            <a:r>
              <a:rPr lang="tr-TR" sz="1200" dirty="0">
                <a:latin typeface="Comic Sans MS" pitchFamily="66" charset="0"/>
              </a:rPr>
              <a:t> h.)</a:t>
            </a:r>
            <a:endParaRPr lang="en-US" sz="1200" dirty="0">
              <a:latin typeface="Comic Sans MS" pitchFamily="66" charset="0"/>
            </a:endParaRPr>
          </a:p>
        </p:txBody>
      </p:sp>
      <p:sp>
        <p:nvSpPr>
          <p:cNvPr id="9" name="AutoShape 7"/>
          <p:cNvSpPr>
            <a:spLocks noChangeArrowheads="1"/>
          </p:cNvSpPr>
          <p:nvPr/>
        </p:nvSpPr>
        <p:spPr bwMode="auto">
          <a:xfrm>
            <a:off x="4497388" y="2205038"/>
            <a:ext cx="287337" cy="360362"/>
          </a:xfrm>
          <a:prstGeom prst="downArrow">
            <a:avLst>
              <a:gd name="adj1" fmla="val 50000"/>
              <a:gd name="adj2" fmla="val 31354"/>
            </a:avLst>
          </a:prstGeom>
          <a:solidFill>
            <a:srgbClr val="FF99CC"/>
          </a:solidFill>
          <a:ln w="9525">
            <a:noFill/>
            <a:miter lim="800000"/>
            <a:headEnd/>
            <a:tailEnd/>
          </a:ln>
        </p:spPr>
        <p:txBody>
          <a:bodyPr vert="eaVert" wrap="none" anchor="ctr"/>
          <a:lstStyle/>
          <a:p>
            <a:endParaRPr lang="tr-TR"/>
          </a:p>
        </p:txBody>
      </p:sp>
      <p:sp>
        <p:nvSpPr>
          <p:cNvPr id="10" name="Rectangle 8"/>
          <p:cNvSpPr>
            <a:spLocks noChangeArrowheads="1"/>
          </p:cNvSpPr>
          <p:nvPr/>
        </p:nvSpPr>
        <p:spPr bwMode="auto">
          <a:xfrm>
            <a:off x="2878138" y="2636838"/>
            <a:ext cx="3598862" cy="539750"/>
          </a:xfrm>
          <a:prstGeom prst="rect">
            <a:avLst/>
          </a:prstGeom>
          <a:gradFill rotWithShape="1">
            <a:gsLst>
              <a:gs pos="0">
                <a:srgbClr val="CC99FF"/>
              </a:gs>
              <a:gs pos="100000">
                <a:srgbClr val="9A74C1"/>
              </a:gs>
            </a:gsLst>
            <a:lin ang="5400000" scaled="1"/>
          </a:gradFill>
          <a:ln w="9525">
            <a:noFill/>
            <a:miter lim="800000"/>
            <a:headEnd/>
            <a:tailEnd/>
          </a:ln>
        </p:spPr>
        <p:txBody>
          <a:bodyPr wrap="none" anchor="ctr"/>
          <a:lstStyle/>
          <a:p>
            <a:pPr algn="ctr"/>
            <a:r>
              <a:rPr lang="tr-TR">
                <a:latin typeface="Comic Sans MS" pitchFamily="66" charset="0"/>
              </a:rPr>
              <a:t>Endojen pirojenler</a:t>
            </a:r>
            <a:r>
              <a:rPr lang="tr-TR" sz="2000">
                <a:latin typeface="Comic Sans MS" pitchFamily="66" charset="0"/>
              </a:rPr>
              <a:t> </a:t>
            </a:r>
            <a:r>
              <a:rPr lang="tr-TR">
                <a:latin typeface="Comic Sans MS" pitchFamily="66" charset="0"/>
              </a:rPr>
              <a:t> </a:t>
            </a:r>
          </a:p>
          <a:p>
            <a:pPr algn="ctr"/>
            <a:r>
              <a:rPr lang="tr-TR" sz="1200">
                <a:latin typeface="Comic Sans MS" pitchFamily="66" charset="0"/>
              </a:rPr>
              <a:t>(İL-1, İL-6, TNF, İFN)</a:t>
            </a:r>
            <a:endParaRPr lang="en-US" sz="1200">
              <a:latin typeface="Comic Sans MS" pitchFamily="66" charset="0"/>
            </a:endParaRPr>
          </a:p>
        </p:txBody>
      </p:sp>
      <p:sp>
        <p:nvSpPr>
          <p:cNvPr id="11" name="AutoShape 9"/>
          <p:cNvSpPr>
            <a:spLocks noChangeArrowheads="1"/>
          </p:cNvSpPr>
          <p:nvPr/>
        </p:nvSpPr>
        <p:spPr bwMode="auto">
          <a:xfrm>
            <a:off x="4500563" y="3284538"/>
            <a:ext cx="287337" cy="360362"/>
          </a:xfrm>
          <a:prstGeom prst="downArrow">
            <a:avLst>
              <a:gd name="adj1" fmla="val 50000"/>
              <a:gd name="adj2" fmla="val 31354"/>
            </a:avLst>
          </a:prstGeom>
          <a:solidFill>
            <a:srgbClr val="FF99CC"/>
          </a:solidFill>
          <a:ln w="9525">
            <a:noFill/>
            <a:miter lim="800000"/>
            <a:headEnd/>
            <a:tailEnd/>
          </a:ln>
        </p:spPr>
        <p:txBody>
          <a:bodyPr vert="eaVert" wrap="none" anchor="ctr"/>
          <a:lstStyle/>
          <a:p>
            <a:endParaRPr lang="tr-TR"/>
          </a:p>
        </p:txBody>
      </p:sp>
      <p:sp>
        <p:nvSpPr>
          <p:cNvPr id="12" name="Oval 10"/>
          <p:cNvSpPr>
            <a:spLocks noChangeArrowheads="1"/>
          </p:cNvSpPr>
          <p:nvPr/>
        </p:nvSpPr>
        <p:spPr bwMode="auto">
          <a:xfrm>
            <a:off x="3635375" y="3716338"/>
            <a:ext cx="2125663" cy="576262"/>
          </a:xfrm>
          <a:prstGeom prst="ellipse">
            <a:avLst/>
          </a:prstGeom>
          <a:gradFill rotWithShape="1">
            <a:gsLst>
              <a:gs pos="0">
                <a:srgbClr val="FF0000">
                  <a:alpha val="68999"/>
                </a:srgbClr>
              </a:gs>
              <a:gs pos="100000">
                <a:srgbClr val="760000"/>
              </a:gs>
            </a:gsLst>
            <a:lin ang="5400000" scaled="1"/>
          </a:gradFill>
          <a:ln w="9525">
            <a:noFill/>
            <a:round/>
            <a:headEnd/>
            <a:tailEnd/>
          </a:ln>
        </p:spPr>
        <p:txBody>
          <a:bodyPr wrap="none" anchor="ctr"/>
          <a:lstStyle/>
          <a:p>
            <a:pPr algn="ctr"/>
            <a:r>
              <a:rPr lang="tr-TR" dirty="0">
                <a:latin typeface="Comic Sans MS" pitchFamily="66" charset="0"/>
              </a:rPr>
              <a:t>Dolaşım</a:t>
            </a:r>
            <a:endParaRPr lang="en-US" dirty="0">
              <a:latin typeface="Comic Sans MS" pitchFamily="66" charset="0"/>
            </a:endParaRPr>
          </a:p>
        </p:txBody>
      </p:sp>
      <p:sp>
        <p:nvSpPr>
          <p:cNvPr id="13" name="AutoShape 11"/>
          <p:cNvSpPr>
            <a:spLocks noChangeArrowheads="1"/>
          </p:cNvSpPr>
          <p:nvPr/>
        </p:nvSpPr>
        <p:spPr bwMode="auto">
          <a:xfrm>
            <a:off x="4500563" y="4437063"/>
            <a:ext cx="287337" cy="719137"/>
          </a:xfrm>
          <a:prstGeom prst="downArrow">
            <a:avLst>
              <a:gd name="adj1" fmla="val 50000"/>
              <a:gd name="adj2" fmla="val 62569"/>
            </a:avLst>
          </a:prstGeom>
          <a:solidFill>
            <a:srgbClr val="FF99CC"/>
          </a:solidFill>
          <a:ln w="9525">
            <a:noFill/>
            <a:miter lim="800000"/>
            <a:headEnd/>
            <a:tailEnd/>
          </a:ln>
        </p:spPr>
        <p:txBody>
          <a:bodyPr vert="eaVert" wrap="none" anchor="ctr"/>
          <a:lstStyle/>
          <a:p>
            <a:endParaRPr lang="tr-TR"/>
          </a:p>
        </p:txBody>
      </p:sp>
      <p:pic>
        <p:nvPicPr>
          <p:cNvPr id="14" name="Picture 12"/>
          <p:cNvPicPr>
            <a:picLocks noChangeAspect="1" noChangeArrowheads="1"/>
          </p:cNvPicPr>
          <p:nvPr/>
        </p:nvPicPr>
        <p:blipFill>
          <a:blip r:embed="rId3" cstate="print"/>
          <a:srcRect/>
          <a:stretch>
            <a:fillRect/>
          </a:stretch>
        </p:blipFill>
        <p:spPr bwMode="auto">
          <a:xfrm>
            <a:off x="6948488" y="3860800"/>
            <a:ext cx="1439862" cy="1368425"/>
          </a:xfrm>
          <a:prstGeom prst="rect">
            <a:avLst/>
          </a:prstGeom>
          <a:noFill/>
          <a:ln w="9525">
            <a:noFill/>
            <a:miter lim="800000"/>
            <a:headEnd/>
            <a:tailEnd/>
          </a:ln>
        </p:spPr>
      </p:pic>
      <p:sp>
        <p:nvSpPr>
          <p:cNvPr id="15" name="Rectangle 13"/>
          <p:cNvSpPr>
            <a:spLocks noChangeArrowheads="1"/>
          </p:cNvSpPr>
          <p:nvPr/>
        </p:nvSpPr>
        <p:spPr bwMode="auto">
          <a:xfrm>
            <a:off x="7092950" y="3860800"/>
            <a:ext cx="1727200" cy="915988"/>
          </a:xfrm>
          <a:prstGeom prst="rect">
            <a:avLst/>
          </a:prstGeom>
          <a:noFill/>
          <a:ln w="9525">
            <a:noFill/>
            <a:miter lim="800000"/>
            <a:headEnd/>
            <a:tailEnd/>
          </a:ln>
        </p:spPr>
        <p:txBody>
          <a:bodyPr>
            <a:spAutoFit/>
          </a:bodyPr>
          <a:lstStyle/>
          <a:p>
            <a:r>
              <a:rPr lang="tr-TR" dirty="0" err="1">
                <a:latin typeface="Comic Sans MS" pitchFamily="66" charset="0"/>
              </a:rPr>
              <a:t>Hipotalamus</a:t>
            </a:r>
            <a:r>
              <a:rPr lang="tr-TR" dirty="0">
                <a:latin typeface="Comic Sans MS" pitchFamily="66" charset="0"/>
              </a:rPr>
              <a:t> </a:t>
            </a:r>
          </a:p>
          <a:p>
            <a:r>
              <a:rPr lang="tr-TR" dirty="0">
                <a:latin typeface="Comic Sans MS" pitchFamily="66" charset="0"/>
              </a:rPr>
              <a:t>PGE2</a:t>
            </a:r>
          </a:p>
          <a:p>
            <a:r>
              <a:rPr lang="tr-TR" b="1" dirty="0">
                <a:latin typeface="Comic Sans MS" pitchFamily="66" charset="0"/>
              </a:rPr>
              <a:t>Isı ayarı</a:t>
            </a:r>
            <a:endParaRPr lang="en-US" b="1" dirty="0">
              <a:latin typeface="Comic Sans MS" pitchFamily="66" charset="0"/>
            </a:endParaRPr>
          </a:p>
        </p:txBody>
      </p:sp>
      <p:cxnSp>
        <p:nvCxnSpPr>
          <p:cNvPr id="16" name="AutoShape 14"/>
          <p:cNvCxnSpPr>
            <a:cxnSpLocks noChangeShapeType="1"/>
            <a:stCxn id="12" idx="6"/>
          </p:cNvCxnSpPr>
          <p:nvPr/>
        </p:nvCxnSpPr>
        <p:spPr bwMode="auto">
          <a:xfrm>
            <a:off x="5761038" y="4005263"/>
            <a:ext cx="1187450" cy="539750"/>
          </a:xfrm>
          <a:prstGeom prst="bentConnector3">
            <a:avLst>
              <a:gd name="adj1" fmla="val 50000"/>
            </a:avLst>
          </a:prstGeom>
          <a:noFill/>
          <a:ln w="76200">
            <a:solidFill>
              <a:srgbClr val="CC99FF"/>
            </a:solidFill>
            <a:miter lim="800000"/>
            <a:headEnd/>
            <a:tailEnd type="triangle" w="med" len="med"/>
          </a:ln>
        </p:spPr>
      </p:cxnSp>
      <p:sp>
        <p:nvSpPr>
          <p:cNvPr id="17" name="UpRibbonSharp"/>
          <p:cNvSpPr>
            <a:spLocks noEditPoints="1" noChangeArrowheads="1"/>
          </p:cNvSpPr>
          <p:nvPr/>
        </p:nvSpPr>
        <p:spPr bwMode="auto">
          <a:xfrm>
            <a:off x="2484438" y="5300663"/>
            <a:ext cx="4535487" cy="642937"/>
          </a:xfrm>
          <a:custGeom>
            <a:avLst/>
            <a:gdLst>
              <a:gd name="G0" fmla="+- 0 0 0"/>
              <a:gd name="G1" fmla="+- 5400 0 0"/>
              <a:gd name="G2" fmla="+- 5400 2700 0"/>
              <a:gd name="G3" fmla="+- 21600 0 G2"/>
              <a:gd name="G4" fmla="+- 21600 0 G1"/>
              <a:gd name="G5" fmla="+- 21600 0 18900"/>
              <a:gd name="G6" fmla="*/ 18900 1 2"/>
              <a:gd name="G7" fmla="+- 21600 0 G6"/>
              <a:gd name="G8" fmla="+- 18900 0 0"/>
              <a:gd name="T0" fmla="*/ 10800 w 21600"/>
              <a:gd name="T1" fmla="*/ 0 h 21600"/>
              <a:gd name="T2" fmla="*/ 2700 w 21600"/>
              <a:gd name="T3" fmla="*/ 12150 h 21600"/>
              <a:gd name="T4" fmla="*/ 10800 w 21600"/>
              <a:gd name="T5" fmla="*/ 18900 h 21600"/>
              <a:gd name="T6" fmla="*/ 18900 w 21600"/>
              <a:gd name="T7" fmla="*/ 12150 h 21600"/>
              <a:gd name="T8" fmla="*/ 17694720 60000 65536"/>
              <a:gd name="T9" fmla="*/ 11796480 60000 65536"/>
              <a:gd name="T10" fmla="*/ 5898240 60000 65536"/>
              <a:gd name="T11" fmla="*/ 0 60000 65536"/>
              <a:gd name="T12" fmla="*/ G1 w 21600"/>
              <a:gd name="T13" fmla="*/ 0 h 21600"/>
              <a:gd name="T14" fmla="*/ G4 w 21600"/>
              <a:gd name="T15" fmla="*/ G8 h 21600"/>
            </a:gdLst>
            <a:ahLst/>
            <a:cxnLst>
              <a:cxn ang="T8">
                <a:pos x="T0" y="T1"/>
              </a:cxn>
              <a:cxn ang="T9">
                <a:pos x="T2" y="T3"/>
              </a:cxn>
              <a:cxn ang="T10">
                <a:pos x="T4" y="T5"/>
              </a:cxn>
              <a:cxn ang="T11">
                <a:pos x="T6" y="T7"/>
              </a:cxn>
            </a:cxnLst>
            <a:rect l="T12" t="T13" r="T14" b="T15"/>
            <a:pathLst>
              <a:path w="21600" h="21600" extrusionOk="0">
                <a:moveTo>
                  <a:pt x="0" y="21600"/>
                </a:moveTo>
                <a:lnTo>
                  <a:pt x="8100" y="21600"/>
                </a:lnTo>
                <a:lnTo>
                  <a:pt x="8100" y="18900"/>
                </a:lnTo>
                <a:lnTo>
                  <a:pt x="13500" y="18900"/>
                </a:lnTo>
                <a:lnTo>
                  <a:pt x="13500" y="21600"/>
                </a:lnTo>
                <a:lnTo>
                  <a:pt x="21600" y="21600"/>
                </a:lnTo>
                <a:lnTo>
                  <a:pt x="18900" y="12150"/>
                </a:lnTo>
                <a:lnTo>
                  <a:pt x="21600" y="2700"/>
                </a:lnTo>
                <a:lnTo>
                  <a:pt x="16200" y="2700"/>
                </a:lnTo>
                <a:lnTo>
                  <a:pt x="16200" y="0"/>
                </a:lnTo>
                <a:lnTo>
                  <a:pt x="5400" y="0"/>
                </a:lnTo>
                <a:lnTo>
                  <a:pt x="5400" y="2700"/>
                </a:lnTo>
                <a:lnTo>
                  <a:pt x="0" y="2700"/>
                </a:lnTo>
                <a:lnTo>
                  <a:pt x="2700" y="12150"/>
                </a:lnTo>
                <a:close/>
              </a:path>
              <a:path w="21600" h="21600" fill="none" extrusionOk="0">
                <a:moveTo>
                  <a:pt x="8100" y="18900"/>
                </a:moveTo>
                <a:lnTo>
                  <a:pt x="5400" y="18900"/>
                </a:lnTo>
                <a:lnTo>
                  <a:pt x="5400" y="2700"/>
                </a:lnTo>
              </a:path>
              <a:path w="21600" h="21600" fill="none" extrusionOk="0">
                <a:moveTo>
                  <a:pt x="5400" y="18900"/>
                </a:moveTo>
                <a:lnTo>
                  <a:pt x="8100" y="21600"/>
                </a:lnTo>
              </a:path>
              <a:path w="21600" h="21600" fill="none" extrusionOk="0">
                <a:moveTo>
                  <a:pt x="13500" y="18900"/>
                </a:moveTo>
                <a:lnTo>
                  <a:pt x="16200" y="18900"/>
                </a:lnTo>
                <a:lnTo>
                  <a:pt x="16200" y="2700"/>
                </a:lnTo>
              </a:path>
              <a:path w="21600" h="21600" fill="none" extrusionOk="0">
                <a:moveTo>
                  <a:pt x="16200" y="18900"/>
                </a:moveTo>
                <a:lnTo>
                  <a:pt x="13500" y="21600"/>
                </a:lnTo>
              </a:path>
            </a:pathLst>
          </a:custGeom>
          <a:solidFill>
            <a:srgbClr val="FF9933"/>
          </a:solidFill>
          <a:ln w="9525">
            <a:noFill/>
            <a:miter lim="800000"/>
            <a:headEnd/>
            <a:tailEnd/>
          </a:ln>
          <a:effectLst>
            <a:outerShdw dist="107763" dir="2700000" algn="ctr" rotWithShape="0">
              <a:srgbClr val="808080"/>
            </a:outerShdw>
          </a:effectLst>
        </p:spPr>
        <p:txBody>
          <a:bodyPr/>
          <a:lstStyle/>
          <a:p>
            <a:pPr algn="ctr" eaLnBrk="0" hangingPunct="0">
              <a:spcBef>
                <a:spcPct val="50000"/>
              </a:spcBef>
              <a:defRPr/>
            </a:pPr>
            <a:r>
              <a:rPr lang="tr-TR" dirty="0">
                <a:latin typeface="Comic Sans MS" pitchFamily="66" charset="0"/>
              </a:rPr>
              <a:t>Akut </a:t>
            </a:r>
            <a:r>
              <a:rPr lang="tr-TR" dirty="0" err="1">
                <a:latin typeface="Comic Sans MS" pitchFamily="66" charset="0"/>
              </a:rPr>
              <a:t>inflamatuvar</a:t>
            </a:r>
            <a:r>
              <a:rPr lang="tr-TR" dirty="0">
                <a:latin typeface="Comic Sans MS" pitchFamily="66" charset="0"/>
              </a:rPr>
              <a:t> yanıt</a:t>
            </a:r>
            <a:endParaRPr lang="en-US" dirty="0">
              <a:latin typeface="Comic Sans MS" pitchFamily="66" charset="0"/>
            </a:endParaRPr>
          </a:p>
        </p:txBody>
      </p:sp>
      <p:sp>
        <p:nvSpPr>
          <p:cNvPr id="18" name="plant"/>
          <p:cNvSpPr>
            <a:spLocks noEditPoints="1" noChangeArrowheads="1"/>
          </p:cNvSpPr>
          <p:nvPr/>
        </p:nvSpPr>
        <p:spPr bwMode="auto">
          <a:xfrm>
            <a:off x="7524750" y="5445125"/>
            <a:ext cx="1162050" cy="8636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FF0000"/>
          </a:solidFill>
          <a:ln w="9525">
            <a:noFill/>
            <a:miter lim="800000"/>
            <a:headEnd/>
            <a:tailEnd/>
          </a:ln>
          <a:effectLst>
            <a:outerShdw dist="107763" dir="2700000" algn="ctr" rotWithShape="0">
              <a:srgbClr val="808080"/>
            </a:outerShdw>
          </a:effectLst>
        </p:spPr>
        <p:txBody>
          <a:bodyPr/>
          <a:lstStyle/>
          <a:p>
            <a:pPr>
              <a:defRPr/>
            </a:pPr>
            <a:endParaRPr lang="tr-TR"/>
          </a:p>
        </p:txBody>
      </p:sp>
      <p:sp>
        <p:nvSpPr>
          <p:cNvPr id="19" name="Text Box 17"/>
          <p:cNvSpPr txBox="1">
            <a:spLocks noChangeArrowheads="1"/>
          </p:cNvSpPr>
          <p:nvPr/>
        </p:nvSpPr>
        <p:spPr bwMode="auto">
          <a:xfrm>
            <a:off x="7451725" y="5734050"/>
            <a:ext cx="1295400" cy="396875"/>
          </a:xfrm>
          <a:prstGeom prst="rect">
            <a:avLst/>
          </a:prstGeom>
          <a:noFill/>
          <a:ln w="76200" algn="ctr">
            <a:noFill/>
            <a:miter lim="800000"/>
            <a:headEnd/>
            <a:tailEnd/>
          </a:ln>
          <a:effectLst/>
        </p:spPr>
        <p:txBody>
          <a:bodyPr>
            <a:spAutoFit/>
          </a:bodyPr>
          <a:lstStyle/>
          <a:p>
            <a:pPr algn="ctr">
              <a:spcBef>
                <a:spcPct val="50000"/>
              </a:spcBef>
              <a:defRPr/>
            </a:pPr>
            <a:r>
              <a:rPr lang="tr-TR" sz="2000" b="1">
                <a:effectLst>
                  <a:outerShdw blurRad="38100" dist="38100" dir="2700000" algn="tl">
                    <a:srgbClr val="C0C0C0"/>
                  </a:outerShdw>
                </a:effectLst>
                <a:latin typeface="Comic Sans MS" pitchFamily="66" charset="0"/>
              </a:rPr>
              <a:t>ATEŞ</a:t>
            </a:r>
            <a:endParaRPr lang="en-US" sz="2000" b="1">
              <a:effectLst>
                <a:outerShdw blurRad="38100" dist="38100" dir="2700000" algn="tl">
                  <a:srgbClr val="C0C0C0"/>
                </a:outerShdw>
              </a:effectLst>
              <a:latin typeface="Comic Sans MS" pitchFamily="66" charset="0"/>
            </a:endParaRPr>
          </a:p>
        </p:txBody>
      </p:sp>
      <p:cxnSp>
        <p:nvCxnSpPr>
          <p:cNvPr id="20" name="AutoShape 18"/>
          <p:cNvCxnSpPr>
            <a:cxnSpLocks noChangeShapeType="1"/>
          </p:cNvCxnSpPr>
          <p:nvPr/>
        </p:nvCxnSpPr>
        <p:spPr bwMode="auto">
          <a:xfrm flipH="1">
            <a:off x="8243888" y="4365625"/>
            <a:ext cx="133350" cy="1125538"/>
          </a:xfrm>
          <a:prstGeom prst="bentConnector4">
            <a:avLst>
              <a:gd name="adj1" fmla="val -171431"/>
              <a:gd name="adj2" fmla="val 70241"/>
            </a:avLst>
          </a:prstGeom>
          <a:noFill/>
          <a:ln w="76200">
            <a:solidFill>
              <a:srgbClr val="CC99FF"/>
            </a:solidFill>
            <a:miter lim="800000"/>
            <a:headEnd type="triangle" w="med" len="med"/>
            <a:tailEnd type="triangle" w="med" len="med"/>
          </a:ln>
        </p:spPr>
      </p:cxnSp>
      <p:sp>
        <p:nvSpPr>
          <p:cNvPr id="21" name="Text Box 19"/>
          <p:cNvSpPr txBox="1">
            <a:spLocks noChangeArrowheads="1"/>
          </p:cNvSpPr>
          <p:nvPr/>
        </p:nvSpPr>
        <p:spPr bwMode="auto">
          <a:xfrm>
            <a:off x="323850" y="6165850"/>
            <a:ext cx="3311525" cy="336550"/>
          </a:xfrm>
          <a:prstGeom prst="rect">
            <a:avLst/>
          </a:prstGeom>
          <a:noFill/>
          <a:ln w="76200" algn="ctr">
            <a:noFill/>
            <a:miter lim="800000"/>
            <a:headEnd/>
            <a:tailEnd/>
          </a:ln>
        </p:spPr>
        <p:txBody>
          <a:bodyPr>
            <a:spAutoFit/>
          </a:bodyPr>
          <a:lstStyle/>
          <a:p>
            <a:pPr algn="ctr">
              <a:spcBef>
                <a:spcPct val="50000"/>
              </a:spcBef>
            </a:pPr>
            <a:endParaRPr lang="tr-TR" sz="1600"/>
          </a:p>
        </p:txBody>
      </p:sp>
      <p:sp>
        <p:nvSpPr>
          <p:cNvPr id="22" name="Text Box 20"/>
          <p:cNvSpPr txBox="1">
            <a:spLocks noChangeArrowheads="1"/>
          </p:cNvSpPr>
          <p:nvPr/>
        </p:nvSpPr>
        <p:spPr bwMode="auto">
          <a:xfrm>
            <a:off x="468313" y="6308725"/>
            <a:ext cx="4967287" cy="336550"/>
          </a:xfrm>
          <a:prstGeom prst="rect">
            <a:avLst/>
          </a:prstGeom>
          <a:noFill/>
          <a:ln w="76200" algn="ctr">
            <a:noFill/>
            <a:miter lim="800000"/>
            <a:headEnd/>
            <a:tailEnd/>
          </a:ln>
        </p:spPr>
        <p:txBody>
          <a:bodyPr>
            <a:spAutoFit/>
          </a:bodyPr>
          <a:lstStyle/>
          <a:p>
            <a:pPr algn="ctr">
              <a:spcBef>
                <a:spcPct val="50000"/>
              </a:spcBef>
            </a:pPr>
            <a:r>
              <a:rPr lang="tr-TR" sz="1600" i="1">
                <a:latin typeface="Comic Sans MS" pitchFamily="66" charset="0"/>
              </a:rPr>
              <a:t>Fever pathophysiology. Clin Ped Emerg Med 2000</a:t>
            </a:r>
            <a:endParaRPr lang="en-US" sz="1600" i="1">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60648"/>
            <a:ext cx="8229600" cy="1143000"/>
          </a:xfrm>
        </p:spPr>
        <p:txBody>
          <a:bodyPr>
            <a:normAutofit/>
          </a:bodyPr>
          <a:lstStyle/>
          <a:p>
            <a:r>
              <a:rPr lang="tr-TR" sz="3600" dirty="0" err="1">
                <a:latin typeface="Arial" pitchFamily="34" charset="0"/>
                <a:cs typeface="Arial" pitchFamily="34" charset="0"/>
              </a:rPr>
              <a:t>Antipiretik</a:t>
            </a:r>
            <a:r>
              <a:rPr lang="tr-TR" sz="3600" dirty="0">
                <a:latin typeface="Arial" pitchFamily="34" charset="0"/>
                <a:cs typeface="Arial" pitchFamily="34" charset="0"/>
              </a:rPr>
              <a:t> Ajanlar</a:t>
            </a:r>
            <a:endParaRPr lang="tr-TR" sz="3600" dirty="0"/>
          </a:p>
        </p:txBody>
      </p:sp>
      <p:sp>
        <p:nvSpPr>
          <p:cNvPr id="3" name="2 İçerik Yer Tutucusu"/>
          <p:cNvSpPr>
            <a:spLocks noGrp="1"/>
          </p:cNvSpPr>
          <p:nvPr>
            <p:ph idx="1"/>
          </p:nvPr>
        </p:nvSpPr>
        <p:spPr>
          <a:xfrm>
            <a:off x="457200" y="1935480"/>
            <a:ext cx="8229600" cy="4229824"/>
          </a:xfrm>
        </p:spPr>
        <p:txBody>
          <a:bodyPr>
            <a:normAutofit fontScale="77500" lnSpcReduction="20000"/>
          </a:bodyPr>
          <a:lstStyle/>
          <a:p>
            <a:pPr>
              <a:lnSpc>
                <a:spcPct val="120000"/>
              </a:lnSpc>
              <a:defRPr/>
            </a:pPr>
            <a:r>
              <a:rPr lang="tr-TR" dirty="0" smtClean="0">
                <a:latin typeface="Arial" pitchFamily="34" charset="0"/>
                <a:cs typeface="Arial" pitchFamily="34" charset="0"/>
              </a:rPr>
              <a:t>Doz karışıklığı ve artmış </a:t>
            </a:r>
            <a:r>
              <a:rPr lang="tr-TR" dirty="0" err="1" smtClean="0">
                <a:latin typeface="Arial" pitchFamily="34" charset="0"/>
                <a:cs typeface="Arial" pitchFamily="34" charset="0"/>
              </a:rPr>
              <a:t>toksisite</a:t>
            </a:r>
            <a:r>
              <a:rPr lang="tr-TR" dirty="0" smtClean="0">
                <a:latin typeface="Arial" pitchFamily="34" charset="0"/>
                <a:cs typeface="Arial" pitchFamily="34" charset="0"/>
              </a:rPr>
              <a:t> olasılığı nedeniyle, </a:t>
            </a:r>
            <a:r>
              <a:rPr lang="tr-TR" dirty="0" err="1" smtClean="0">
                <a:latin typeface="Arial" pitchFamily="34" charset="0"/>
                <a:cs typeface="Arial" pitchFamily="34" charset="0"/>
              </a:rPr>
              <a:t>parasetamol</a:t>
            </a:r>
            <a:r>
              <a:rPr lang="tr-TR" dirty="0" smtClean="0">
                <a:latin typeface="Arial" pitchFamily="34" charset="0"/>
                <a:cs typeface="Arial" pitchFamily="34" charset="0"/>
              </a:rPr>
              <a:t> ile </a:t>
            </a:r>
            <a:r>
              <a:rPr lang="tr-TR" dirty="0" err="1" smtClean="0">
                <a:latin typeface="Arial" pitchFamily="34" charset="0"/>
                <a:cs typeface="Arial" pitchFamily="34" charset="0"/>
              </a:rPr>
              <a:t>ibuprofen</a:t>
            </a:r>
            <a:r>
              <a:rPr lang="tr-TR" dirty="0" smtClean="0">
                <a:latin typeface="Arial" pitchFamily="34" charset="0"/>
                <a:cs typeface="Arial" pitchFamily="34" charset="0"/>
              </a:rPr>
              <a:t> kombinasyonu önerilmemektedir.</a:t>
            </a:r>
          </a:p>
          <a:p>
            <a:pPr>
              <a:lnSpc>
                <a:spcPct val="120000"/>
              </a:lnSpc>
              <a:buNone/>
              <a:defRPr/>
            </a:pPr>
            <a:endParaRPr lang="tr-TR" dirty="0" smtClean="0">
              <a:latin typeface="Arial" pitchFamily="34" charset="0"/>
              <a:cs typeface="Arial" pitchFamily="34" charset="0"/>
            </a:endParaRPr>
          </a:p>
          <a:p>
            <a:pPr>
              <a:lnSpc>
                <a:spcPct val="120000"/>
              </a:lnSpc>
              <a:defRPr/>
            </a:pPr>
            <a:r>
              <a:rPr lang="tr-TR" dirty="0" smtClean="0">
                <a:latin typeface="Arial" pitchFamily="34" charset="0"/>
                <a:cs typeface="Arial" pitchFamily="34" charset="0"/>
              </a:rPr>
              <a:t>Ateşi azaltmada </a:t>
            </a:r>
            <a:r>
              <a:rPr lang="tr-TR" dirty="0" err="1" smtClean="0">
                <a:latin typeface="Arial" pitchFamily="34" charset="0"/>
                <a:cs typeface="Arial" pitchFamily="34" charset="0"/>
              </a:rPr>
              <a:t>parasetamol</a:t>
            </a:r>
            <a:r>
              <a:rPr lang="tr-TR" dirty="0" smtClean="0">
                <a:latin typeface="Arial" pitchFamily="34" charset="0"/>
                <a:cs typeface="Arial" pitchFamily="34" charset="0"/>
              </a:rPr>
              <a:t> ve </a:t>
            </a:r>
            <a:r>
              <a:rPr lang="tr-TR" dirty="0" err="1" smtClean="0">
                <a:latin typeface="Arial" pitchFamily="34" charset="0"/>
                <a:cs typeface="Arial" pitchFamily="34" charset="0"/>
              </a:rPr>
              <a:t>ibuprofen</a:t>
            </a:r>
            <a:r>
              <a:rPr lang="tr-TR" dirty="0" smtClean="0">
                <a:latin typeface="Arial" pitchFamily="34" charset="0"/>
                <a:cs typeface="Arial" pitchFamily="34" charset="0"/>
              </a:rPr>
              <a:t> kombinasyonu ya da değişimi her iki ajandan daha etkili olabilir.</a:t>
            </a:r>
          </a:p>
          <a:p>
            <a:pPr lvl="1">
              <a:lnSpc>
                <a:spcPct val="120000"/>
              </a:lnSpc>
              <a:defRPr/>
            </a:pPr>
            <a:r>
              <a:rPr lang="tr-TR" sz="2300" dirty="0" smtClean="0">
                <a:latin typeface="Arial" pitchFamily="34" charset="0"/>
                <a:cs typeface="Arial" pitchFamily="34" charset="0"/>
              </a:rPr>
              <a:t>Ancak bu ateş düşüşünün klinik olarak anlamlı olduğu açık değildir. </a:t>
            </a:r>
          </a:p>
          <a:p>
            <a:pPr lvl="1">
              <a:lnSpc>
                <a:spcPct val="120000"/>
              </a:lnSpc>
              <a:buNone/>
              <a:defRPr/>
            </a:pPr>
            <a:endParaRPr lang="tr-TR" sz="2300" dirty="0" smtClean="0">
              <a:latin typeface="Arial" pitchFamily="34" charset="0"/>
              <a:cs typeface="Arial" pitchFamily="34" charset="0"/>
            </a:endParaRPr>
          </a:p>
          <a:p>
            <a:pPr>
              <a:lnSpc>
                <a:spcPct val="120000"/>
              </a:lnSpc>
              <a:defRPr/>
            </a:pPr>
            <a:r>
              <a:rPr lang="tr-TR" dirty="0" smtClean="0">
                <a:latin typeface="Arial" pitchFamily="34" charset="0"/>
                <a:cs typeface="Arial" pitchFamily="34" charset="0"/>
              </a:rPr>
              <a:t>Ateş yükselmeye devam ederse ve çocuğun rahatsızlığı </a:t>
            </a:r>
            <a:r>
              <a:rPr lang="tr-TR" dirty="0" err="1" smtClean="0">
                <a:latin typeface="Arial" pitchFamily="34" charset="0"/>
                <a:cs typeface="Arial" pitchFamily="34" charset="0"/>
              </a:rPr>
              <a:t>parasetamol</a:t>
            </a:r>
            <a:r>
              <a:rPr lang="tr-TR" dirty="0" smtClean="0">
                <a:latin typeface="Arial" pitchFamily="34" charset="0"/>
                <a:cs typeface="Arial" pitchFamily="34" charset="0"/>
              </a:rPr>
              <a:t> veya </a:t>
            </a:r>
            <a:r>
              <a:rPr lang="tr-TR" dirty="0" err="1" smtClean="0">
                <a:latin typeface="Arial" pitchFamily="34" charset="0"/>
                <a:cs typeface="Arial" pitchFamily="34" charset="0"/>
              </a:rPr>
              <a:t>ibuprofen</a:t>
            </a:r>
            <a:r>
              <a:rPr lang="tr-TR" dirty="0" smtClean="0">
                <a:latin typeface="Arial" pitchFamily="34" charset="0"/>
                <a:cs typeface="Arial" pitchFamily="34" charset="0"/>
              </a:rPr>
              <a:t> verilmesinden 3-4 saat sonra düzelmediyse, </a:t>
            </a:r>
          </a:p>
          <a:p>
            <a:pPr lvl="1">
              <a:lnSpc>
                <a:spcPct val="120000"/>
              </a:lnSpc>
              <a:defRPr/>
            </a:pPr>
            <a:r>
              <a:rPr lang="tr-TR" sz="2300" dirty="0" err="1" smtClean="0">
                <a:latin typeface="Arial" pitchFamily="34" charset="0"/>
                <a:cs typeface="Arial" pitchFamily="34" charset="0"/>
              </a:rPr>
              <a:t>Parasetamolden</a:t>
            </a:r>
            <a:r>
              <a:rPr lang="tr-TR" sz="2300" dirty="0" smtClean="0">
                <a:latin typeface="Arial" pitchFamily="34" charset="0"/>
                <a:cs typeface="Arial" pitchFamily="34" charset="0"/>
              </a:rPr>
              <a:t> </a:t>
            </a:r>
            <a:r>
              <a:rPr lang="tr-TR" sz="2300" dirty="0" err="1" smtClean="0">
                <a:latin typeface="Arial" pitchFamily="34" charset="0"/>
                <a:cs typeface="Arial" pitchFamily="34" charset="0"/>
              </a:rPr>
              <a:t>ibuprofene</a:t>
            </a:r>
            <a:r>
              <a:rPr lang="tr-TR" sz="2300" dirty="0" smtClean="0">
                <a:latin typeface="Arial" pitchFamily="34" charset="0"/>
                <a:cs typeface="Arial" pitchFamily="34" charset="0"/>
              </a:rPr>
              <a:t> veya</a:t>
            </a:r>
          </a:p>
          <a:p>
            <a:pPr lvl="1">
              <a:lnSpc>
                <a:spcPct val="120000"/>
              </a:lnSpc>
              <a:defRPr/>
            </a:pPr>
            <a:r>
              <a:rPr lang="tr-TR" sz="2300" dirty="0" err="1" smtClean="0">
                <a:latin typeface="Arial" pitchFamily="34" charset="0"/>
                <a:cs typeface="Arial" pitchFamily="34" charset="0"/>
              </a:rPr>
              <a:t>İbuprofenden</a:t>
            </a:r>
            <a:r>
              <a:rPr lang="tr-TR" sz="2300" dirty="0" smtClean="0">
                <a:latin typeface="Arial" pitchFamily="34" charset="0"/>
                <a:cs typeface="Arial" pitchFamily="34" charset="0"/>
              </a:rPr>
              <a:t> </a:t>
            </a:r>
            <a:r>
              <a:rPr lang="tr-TR" sz="2300" dirty="0" err="1" smtClean="0">
                <a:latin typeface="Arial" pitchFamily="34" charset="0"/>
                <a:cs typeface="Arial" pitchFamily="34" charset="0"/>
              </a:rPr>
              <a:t>parasetamole</a:t>
            </a:r>
            <a:r>
              <a:rPr lang="tr-TR" sz="2300" dirty="0" smtClean="0">
                <a:latin typeface="Arial" pitchFamily="34" charset="0"/>
                <a:cs typeface="Arial" pitchFamily="34" charset="0"/>
              </a:rPr>
              <a:t> geçilebilir.</a:t>
            </a:r>
          </a:p>
          <a:p>
            <a:endParaRPr lang="tr-TR" dirty="0">
              <a:latin typeface="Arial" pitchFamily="34" charset="0"/>
              <a:cs typeface="Arial" pitchFamily="34" charset="0"/>
            </a:endParaRPr>
          </a:p>
        </p:txBody>
      </p:sp>
      <p:sp>
        <p:nvSpPr>
          <p:cNvPr id="4" name="Dikdörtgen 1"/>
          <p:cNvSpPr>
            <a:spLocks noChangeArrowheads="1"/>
          </p:cNvSpPr>
          <p:nvPr/>
        </p:nvSpPr>
        <p:spPr bwMode="auto">
          <a:xfrm>
            <a:off x="179513" y="6269038"/>
            <a:ext cx="8784975" cy="331822"/>
          </a:xfrm>
          <a:prstGeom prst="rect">
            <a:avLst/>
          </a:prstGeom>
          <a:noFill/>
          <a:ln w="9525">
            <a:noFill/>
            <a:miter lim="800000"/>
            <a:headEnd/>
            <a:tailEnd/>
          </a:ln>
        </p:spPr>
        <p:txBody>
          <a:bodyPr wrap="square">
            <a:spAutoFit/>
          </a:bodyPr>
          <a:lstStyle/>
          <a:p>
            <a:pPr>
              <a:lnSpc>
                <a:spcPct val="70000"/>
              </a:lnSpc>
              <a:buFont typeface="Wingdings" pitchFamily="2" charset="2"/>
              <a:buNone/>
            </a:pPr>
            <a:r>
              <a:rPr lang="tr-TR" sz="1100" dirty="0" smtClean="0">
                <a:solidFill>
                  <a:srgbClr val="FF0000"/>
                </a:solidFill>
                <a:latin typeface="Arial" pitchFamily="34" charset="0"/>
                <a:cs typeface="Arial" pitchFamily="34" charset="0"/>
              </a:rPr>
              <a:t>*</a:t>
            </a:r>
            <a:r>
              <a:rPr lang="tr-TR" sz="1100" dirty="0" err="1" smtClean="0">
                <a:solidFill>
                  <a:srgbClr val="FF0000"/>
                </a:solidFill>
                <a:latin typeface="Arial" pitchFamily="34" charset="0"/>
                <a:cs typeface="Arial" pitchFamily="34" charset="0"/>
              </a:rPr>
              <a:t>Purssell</a:t>
            </a:r>
            <a:r>
              <a:rPr lang="tr-TR" sz="1100" dirty="0">
                <a:solidFill>
                  <a:srgbClr val="FF0000"/>
                </a:solidFill>
                <a:latin typeface="Arial" pitchFamily="34" charset="0"/>
                <a:cs typeface="Arial" pitchFamily="34" charset="0"/>
              </a:rPr>
              <a:t>, E. (2011). </a:t>
            </a:r>
            <a:r>
              <a:rPr lang="tr-TR" sz="1100" dirty="0" err="1">
                <a:solidFill>
                  <a:srgbClr val="FF0000"/>
                </a:solidFill>
                <a:latin typeface="Arial" pitchFamily="34" charset="0"/>
                <a:cs typeface="Arial" pitchFamily="34" charset="0"/>
              </a:rPr>
              <a:t>Systematic</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review</a:t>
            </a:r>
            <a:r>
              <a:rPr lang="tr-TR" sz="1100" dirty="0">
                <a:solidFill>
                  <a:srgbClr val="FF0000"/>
                </a:solidFill>
                <a:latin typeface="Arial" pitchFamily="34" charset="0"/>
                <a:cs typeface="Arial" pitchFamily="34" charset="0"/>
              </a:rPr>
              <a:t> of </a:t>
            </a:r>
            <a:r>
              <a:rPr lang="tr-TR" sz="1100" dirty="0" err="1">
                <a:solidFill>
                  <a:srgbClr val="FF0000"/>
                </a:solidFill>
                <a:latin typeface="Arial" pitchFamily="34" charset="0"/>
                <a:cs typeface="Arial" pitchFamily="34" charset="0"/>
              </a:rPr>
              <a:t>studies</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comparing</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combined</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treatment</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with</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paracetamol</a:t>
            </a:r>
            <a:r>
              <a:rPr lang="tr-TR" sz="1100" dirty="0">
                <a:solidFill>
                  <a:srgbClr val="FF0000"/>
                </a:solidFill>
                <a:latin typeface="Arial" pitchFamily="34" charset="0"/>
                <a:cs typeface="Arial" pitchFamily="34" charset="0"/>
              </a:rPr>
              <a:t> and </a:t>
            </a:r>
            <a:r>
              <a:rPr lang="tr-TR" sz="1100" dirty="0" err="1">
                <a:solidFill>
                  <a:srgbClr val="FF0000"/>
                </a:solidFill>
                <a:latin typeface="Arial" pitchFamily="34" charset="0"/>
                <a:cs typeface="Arial" pitchFamily="34" charset="0"/>
              </a:rPr>
              <a:t>ibuprofen</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with</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either</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drug</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alone</a:t>
            </a:r>
            <a:r>
              <a:rPr lang="tr-TR" sz="1100" dirty="0">
                <a:solidFill>
                  <a:srgbClr val="FF0000"/>
                </a:solidFill>
                <a:latin typeface="Arial" pitchFamily="34" charset="0"/>
                <a:cs typeface="Arial" pitchFamily="34" charset="0"/>
              </a:rPr>
              <a:t>. </a:t>
            </a:r>
            <a:r>
              <a:rPr lang="tr-TR" sz="1100" i="1" dirty="0" err="1">
                <a:solidFill>
                  <a:srgbClr val="FF0000"/>
                </a:solidFill>
                <a:latin typeface="Arial" pitchFamily="34" charset="0"/>
                <a:cs typeface="Arial" pitchFamily="34" charset="0"/>
              </a:rPr>
              <a:t>Archives</a:t>
            </a:r>
            <a:r>
              <a:rPr lang="tr-TR" sz="1100" i="1" dirty="0">
                <a:solidFill>
                  <a:srgbClr val="FF0000"/>
                </a:solidFill>
                <a:latin typeface="Arial" pitchFamily="34" charset="0"/>
                <a:cs typeface="Arial" pitchFamily="34" charset="0"/>
              </a:rPr>
              <a:t> of </a:t>
            </a:r>
            <a:r>
              <a:rPr lang="tr-TR" sz="1100" i="1" dirty="0" err="1">
                <a:solidFill>
                  <a:srgbClr val="FF0000"/>
                </a:solidFill>
                <a:latin typeface="Arial" pitchFamily="34" charset="0"/>
                <a:cs typeface="Arial" pitchFamily="34" charset="0"/>
              </a:rPr>
              <a:t>disease</a:t>
            </a:r>
            <a:r>
              <a:rPr lang="tr-TR" sz="1100" i="1" dirty="0">
                <a:solidFill>
                  <a:srgbClr val="FF0000"/>
                </a:solidFill>
                <a:latin typeface="Arial" pitchFamily="34" charset="0"/>
                <a:cs typeface="Arial" pitchFamily="34" charset="0"/>
              </a:rPr>
              <a:t> in </a:t>
            </a:r>
            <a:r>
              <a:rPr lang="tr-TR" sz="1100" i="1" dirty="0" err="1">
                <a:solidFill>
                  <a:srgbClr val="FF0000"/>
                </a:solidFill>
                <a:latin typeface="Arial" pitchFamily="34" charset="0"/>
                <a:cs typeface="Arial" pitchFamily="34" charset="0"/>
              </a:rPr>
              <a:t>childhood</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archdischild</a:t>
            </a:r>
            <a:r>
              <a:rPr lang="tr-TR" sz="1100" dirty="0">
                <a:solidFill>
                  <a:srgbClr val="FF0000"/>
                </a:solidFill>
                <a:latin typeface="Arial" pitchFamily="34" charset="0"/>
                <a:cs typeface="Arial" pitchFamily="34" charset="0"/>
              </a:rPr>
              <a:t>-2011</a:t>
            </a:r>
            <a:r>
              <a:rPr lang="tr-TR" sz="1100" dirty="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20688"/>
            <a:ext cx="8229600" cy="1143000"/>
          </a:xfrm>
        </p:spPr>
        <p:txBody>
          <a:bodyPr>
            <a:normAutofit/>
          </a:bodyPr>
          <a:lstStyle/>
          <a:p>
            <a:r>
              <a:rPr lang="tr-TR" sz="3600" dirty="0" err="1" smtClean="0">
                <a:latin typeface="Arial" pitchFamily="34" charset="0"/>
                <a:cs typeface="Arial" pitchFamily="34" charset="0"/>
              </a:rPr>
              <a:t>Antipiretik</a:t>
            </a:r>
            <a:r>
              <a:rPr lang="tr-TR" sz="3600" dirty="0" smtClean="0">
                <a:latin typeface="Arial" pitchFamily="34" charset="0"/>
                <a:cs typeface="Arial" pitchFamily="34" charset="0"/>
              </a:rPr>
              <a:t> Ajanlar</a:t>
            </a:r>
            <a:endParaRPr lang="tr-TR" sz="3600" dirty="0">
              <a:latin typeface="Arial" pitchFamily="34" charset="0"/>
              <a:cs typeface="Arial" pitchFamily="34" charset="0"/>
            </a:endParaRPr>
          </a:p>
        </p:txBody>
      </p:sp>
      <p:graphicFrame>
        <p:nvGraphicFramePr>
          <p:cNvPr id="6" name="Group 38"/>
          <p:cNvGraphicFramePr>
            <a:graphicFrameLocks/>
          </p:cNvGraphicFramePr>
          <p:nvPr/>
        </p:nvGraphicFramePr>
        <p:xfrm>
          <a:off x="0" y="2420888"/>
          <a:ext cx="9144000" cy="3490640"/>
        </p:xfrm>
        <a:graphic>
          <a:graphicData uri="http://schemas.openxmlformats.org/drawingml/2006/table">
            <a:tbl>
              <a:tblPr>
                <a:tableStyleId>{284E427A-3D55-4303-BF80-6455036E1DE7}</a:tableStyleId>
              </a:tblPr>
              <a:tblGrid>
                <a:gridCol w="3253493">
                  <a:extLst>
                    <a:ext uri="{9D8B030D-6E8A-4147-A177-3AD203B41FA5}"/>
                  </a:extLst>
                </a:gridCol>
                <a:gridCol w="2758667">
                  <a:extLst>
                    <a:ext uri="{9D8B030D-6E8A-4147-A177-3AD203B41FA5}"/>
                  </a:extLst>
                </a:gridCol>
                <a:gridCol w="3131840">
                  <a:extLst>
                    <a:ext uri="{9D8B030D-6E8A-4147-A177-3AD203B41FA5}"/>
                  </a:extLst>
                </a:gridCol>
              </a:tblGrid>
              <a:tr h="444500">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endParaRPr kumimoji="0" lang="tr-TR" sz="2000" b="1" i="0" u="none" strike="noStrike" cap="none" normalizeH="0" baseline="0" dirty="0">
                        <a:ln>
                          <a:noFill/>
                        </a:ln>
                        <a:solidFill>
                          <a:srgbClr val="FFFFFF"/>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İbuprofen </a:t>
                      </a:r>
                      <a:endParaRPr kumimoji="0" lang="tr-TR" sz="2000" b="1" i="0" u="none" strike="noStrike" cap="none" normalizeH="0" baseline="0">
                        <a:ln>
                          <a:noFill/>
                        </a:ln>
                        <a:solidFill>
                          <a:srgbClr val="FFFFFF"/>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Parasetamol</a:t>
                      </a:r>
                      <a:endParaRPr kumimoji="0" lang="tr-TR" sz="2000" b="1" i="0" u="none" strike="noStrike" cap="none" normalizeH="0" baseline="0">
                        <a:ln>
                          <a:noFill/>
                        </a:ln>
                        <a:solidFill>
                          <a:srgbClr val="FFFFFF"/>
                        </a:solidFill>
                        <a:effectLst/>
                        <a:latin typeface="Arial" pitchFamily="34" charset="0"/>
                        <a:cs typeface="Arial" pitchFamily="34" charset="0"/>
                      </a:endParaRPr>
                    </a:p>
                  </a:txBody>
                  <a:tcPr horzOverflow="overflow"/>
                </a:tc>
                <a:extLst>
                  <a:ext uri="{0D108BD9-81ED-4DB2-BD59-A6C34878D82A}"/>
                </a:extLst>
              </a:tr>
              <a:tr h="444500">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dirty="0">
                          <a:ln>
                            <a:noFill/>
                          </a:ln>
                          <a:effectLst/>
                          <a:latin typeface="Arial" pitchFamily="34" charset="0"/>
                          <a:cs typeface="Arial" pitchFamily="34" charset="0"/>
                        </a:rPr>
                        <a:t>Doz</a:t>
                      </a:r>
                      <a:endParaRPr kumimoji="0" lang="tr-TR" sz="2000" b="0" i="0" u="none" strike="noStrike" cap="none" normalizeH="0" baseline="0" dirty="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dirty="0" smtClean="0">
                          <a:ln>
                            <a:noFill/>
                          </a:ln>
                          <a:effectLst/>
                          <a:latin typeface="Arial" pitchFamily="34" charset="0"/>
                          <a:cs typeface="Arial" pitchFamily="34" charset="0"/>
                        </a:rPr>
                        <a:t>5-10 </a:t>
                      </a:r>
                      <a:r>
                        <a:rPr kumimoji="0" lang="tr-TR" sz="2000" u="none" strike="noStrike" cap="none" normalizeH="0" baseline="0" dirty="0">
                          <a:ln>
                            <a:noFill/>
                          </a:ln>
                          <a:effectLst/>
                          <a:latin typeface="Arial" pitchFamily="34" charset="0"/>
                          <a:cs typeface="Arial" pitchFamily="34" charset="0"/>
                        </a:rPr>
                        <a:t>mg/kg</a:t>
                      </a:r>
                      <a:endParaRPr kumimoji="0" lang="tr-TR" sz="2000" b="0" i="0" u="none" strike="noStrike" cap="none" normalizeH="0" baseline="0" dirty="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10-15 mg/kg</a:t>
                      </a:r>
                      <a:endParaRPr kumimoji="0" lang="tr-TR" sz="2000" b="0" i="0" u="none" strike="noStrike" cap="none" normalizeH="0" baseline="0">
                        <a:ln>
                          <a:noFill/>
                        </a:ln>
                        <a:solidFill>
                          <a:srgbClr val="000000"/>
                        </a:solidFill>
                        <a:effectLst/>
                        <a:latin typeface="Arial" pitchFamily="34" charset="0"/>
                        <a:cs typeface="Arial" pitchFamily="34" charset="0"/>
                      </a:endParaRPr>
                    </a:p>
                  </a:txBody>
                  <a:tcPr horzOverflow="overflow"/>
                </a:tc>
                <a:extLst>
                  <a:ext uri="{0D108BD9-81ED-4DB2-BD59-A6C34878D82A}"/>
                </a:extLst>
              </a:tr>
              <a:tr h="479152">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Periyot</a:t>
                      </a:r>
                      <a:endParaRPr kumimoji="0" lang="tr-TR" sz="2000" b="0" i="0" u="none" strike="noStrike" cap="none" normalizeH="0" baseline="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dirty="0" smtClean="0">
                          <a:ln>
                            <a:noFill/>
                          </a:ln>
                          <a:effectLst/>
                          <a:latin typeface="Arial" pitchFamily="34" charset="0"/>
                          <a:cs typeface="Arial" pitchFamily="34" charset="0"/>
                        </a:rPr>
                        <a:t>6-8 </a:t>
                      </a:r>
                      <a:r>
                        <a:rPr kumimoji="0" lang="tr-TR" sz="2000" u="none" strike="noStrike" cap="none" normalizeH="0" baseline="0" dirty="0">
                          <a:ln>
                            <a:noFill/>
                          </a:ln>
                          <a:effectLst/>
                          <a:latin typeface="Arial" pitchFamily="34" charset="0"/>
                          <a:cs typeface="Arial" pitchFamily="34" charset="0"/>
                        </a:rPr>
                        <a:t>saatte bir</a:t>
                      </a:r>
                      <a:endParaRPr kumimoji="0" lang="tr-TR" sz="2000" b="0" i="0" u="none" strike="noStrike" cap="none" normalizeH="0" baseline="0" dirty="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dirty="0">
                          <a:ln>
                            <a:noFill/>
                          </a:ln>
                          <a:effectLst/>
                          <a:latin typeface="Arial" pitchFamily="34" charset="0"/>
                          <a:cs typeface="Arial" pitchFamily="34" charset="0"/>
                        </a:rPr>
                        <a:t>4-6 saatte bir (günde ≤</a:t>
                      </a:r>
                      <a:r>
                        <a:rPr kumimoji="0" lang="tr-TR" sz="2000" u="none" strike="noStrike" cap="none" normalizeH="0" baseline="0" dirty="0" smtClean="0">
                          <a:ln>
                            <a:noFill/>
                          </a:ln>
                          <a:effectLst/>
                          <a:latin typeface="Arial" pitchFamily="34" charset="0"/>
                          <a:cs typeface="Arial" pitchFamily="34" charset="0"/>
                        </a:rPr>
                        <a:t>5)</a:t>
                      </a:r>
                      <a:endParaRPr kumimoji="0" lang="tr-TR" sz="2000" b="0" i="0" u="none" strike="noStrike" cap="none" normalizeH="0" baseline="0" dirty="0">
                        <a:ln>
                          <a:noFill/>
                        </a:ln>
                        <a:solidFill>
                          <a:srgbClr val="000000"/>
                        </a:solidFill>
                        <a:effectLst/>
                        <a:latin typeface="Arial" pitchFamily="34" charset="0"/>
                        <a:cs typeface="Arial" pitchFamily="34" charset="0"/>
                      </a:endParaRPr>
                    </a:p>
                  </a:txBody>
                  <a:tcPr horzOverflow="overflow"/>
                </a:tc>
                <a:extLst>
                  <a:ext uri="{0D108BD9-81ED-4DB2-BD59-A6C34878D82A}"/>
                </a:extLst>
              </a:tr>
              <a:tr h="446088">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Etki başlama süresi</a:t>
                      </a:r>
                      <a:endParaRPr kumimoji="0" lang="tr-TR" sz="2000" b="0" i="0" u="none" strike="noStrike" cap="none" normalizeH="0" baseline="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60 dk</a:t>
                      </a:r>
                      <a:endParaRPr kumimoji="0" lang="tr-TR" sz="2000" b="0" i="0" u="none" strike="noStrike" cap="none" normalizeH="0" baseline="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dirty="0">
                          <a:ln>
                            <a:noFill/>
                          </a:ln>
                          <a:effectLst/>
                          <a:latin typeface="Arial" pitchFamily="34" charset="0"/>
                          <a:cs typeface="Arial" pitchFamily="34" charset="0"/>
                        </a:rPr>
                        <a:t>30-60 </a:t>
                      </a:r>
                      <a:r>
                        <a:rPr kumimoji="0" lang="tr-TR" sz="2000" u="none" strike="noStrike" cap="none" normalizeH="0" baseline="0" dirty="0" err="1">
                          <a:ln>
                            <a:noFill/>
                          </a:ln>
                          <a:effectLst/>
                          <a:latin typeface="Arial" pitchFamily="34" charset="0"/>
                          <a:cs typeface="Arial" pitchFamily="34" charset="0"/>
                        </a:rPr>
                        <a:t>dk</a:t>
                      </a:r>
                      <a:endParaRPr kumimoji="0" lang="tr-TR" sz="2000" b="0" i="0" u="none" strike="noStrike" cap="none" normalizeH="0" baseline="0" dirty="0">
                        <a:ln>
                          <a:noFill/>
                        </a:ln>
                        <a:solidFill>
                          <a:srgbClr val="000000"/>
                        </a:solidFill>
                        <a:effectLst/>
                        <a:latin typeface="Arial" pitchFamily="34" charset="0"/>
                        <a:cs typeface="Arial" pitchFamily="34" charset="0"/>
                      </a:endParaRPr>
                    </a:p>
                  </a:txBody>
                  <a:tcPr horzOverflow="overflow"/>
                </a:tc>
                <a:extLst>
                  <a:ext uri="{0D108BD9-81ED-4DB2-BD59-A6C34878D82A}"/>
                </a:extLst>
              </a:tr>
              <a:tr h="444500">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Pik etki zamanı</a:t>
                      </a:r>
                      <a:endParaRPr kumimoji="0" lang="tr-TR" sz="2000" b="0" i="0" u="none" strike="noStrike" cap="none" normalizeH="0" baseline="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3-4 saat</a:t>
                      </a:r>
                      <a:endParaRPr kumimoji="0" lang="tr-TR" sz="2000" b="0" i="0" u="none" strike="noStrike" cap="none" normalizeH="0" baseline="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3-4 saat</a:t>
                      </a:r>
                      <a:endParaRPr kumimoji="0" lang="tr-TR" sz="2000" b="0" i="0" u="none" strike="noStrike" cap="none" normalizeH="0" baseline="0">
                        <a:ln>
                          <a:noFill/>
                        </a:ln>
                        <a:solidFill>
                          <a:srgbClr val="000000"/>
                        </a:solidFill>
                        <a:effectLst/>
                        <a:latin typeface="Arial" pitchFamily="34" charset="0"/>
                        <a:cs typeface="Arial" pitchFamily="34" charset="0"/>
                      </a:endParaRPr>
                    </a:p>
                  </a:txBody>
                  <a:tcPr horzOverflow="overflow"/>
                </a:tc>
                <a:extLst>
                  <a:ext uri="{0D108BD9-81ED-4DB2-BD59-A6C34878D82A}"/>
                </a:extLst>
              </a:tr>
              <a:tr h="444500">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Toplam etki süresi</a:t>
                      </a:r>
                      <a:endParaRPr kumimoji="0" lang="tr-TR" sz="2000" b="0" i="0" u="none" strike="noStrike" cap="none" normalizeH="0" baseline="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6-8 saat</a:t>
                      </a:r>
                      <a:endParaRPr kumimoji="0" lang="tr-TR" sz="2000" b="0" i="0" u="none" strike="noStrike" cap="none" normalizeH="0" baseline="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a:ln>
                            <a:noFill/>
                          </a:ln>
                          <a:effectLst/>
                          <a:latin typeface="Arial" pitchFamily="34" charset="0"/>
                          <a:cs typeface="Arial" pitchFamily="34" charset="0"/>
                        </a:rPr>
                        <a:t>4-6 saat</a:t>
                      </a:r>
                      <a:endParaRPr kumimoji="0" lang="tr-TR" sz="2000" b="0" i="0" u="none" strike="noStrike" cap="none" normalizeH="0" baseline="0">
                        <a:ln>
                          <a:noFill/>
                        </a:ln>
                        <a:solidFill>
                          <a:srgbClr val="000000"/>
                        </a:solidFill>
                        <a:effectLst/>
                        <a:latin typeface="Arial" pitchFamily="34" charset="0"/>
                        <a:cs typeface="Arial" pitchFamily="34" charset="0"/>
                      </a:endParaRPr>
                    </a:p>
                  </a:txBody>
                  <a:tcPr horzOverflow="overflow"/>
                </a:tc>
                <a:extLst>
                  <a:ext uri="{0D108BD9-81ED-4DB2-BD59-A6C34878D82A}"/>
                </a:extLst>
              </a:tr>
              <a:tr h="787400">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dirty="0">
                          <a:ln>
                            <a:noFill/>
                          </a:ln>
                          <a:effectLst/>
                          <a:latin typeface="Arial" pitchFamily="34" charset="0"/>
                          <a:cs typeface="Arial" pitchFamily="34" charset="0"/>
                        </a:rPr>
                        <a:t>Günlük </a:t>
                      </a:r>
                      <a:r>
                        <a:rPr kumimoji="0" lang="tr-TR" sz="2000" u="none" strike="noStrike" cap="none" normalizeH="0" baseline="0" dirty="0" err="1">
                          <a:ln>
                            <a:noFill/>
                          </a:ln>
                          <a:effectLst/>
                          <a:latin typeface="Arial" pitchFamily="34" charset="0"/>
                          <a:cs typeface="Arial" pitchFamily="34" charset="0"/>
                        </a:rPr>
                        <a:t>max</a:t>
                      </a:r>
                      <a:r>
                        <a:rPr kumimoji="0" lang="tr-TR" sz="2000" u="none" strike="noStrike" cap="none" normalizeH="0" baseline="0" dirty="0">
                          <a:ln>
                            <a:noFill/>
                          </a:ln>
                          <a:effectLst/>
                          <a:latin typeface="Arial" pitchFamily="34" charset="0"/>
                          <a:cs typeface="Arial" pitchFamily="34" charset="0"/>
                        </a:rPr>
                        <a:t>. doz</a:t>
                      </a:r>
                      <a:endParaRPr kumimoji="0" lang="tr-TR" sz="2000" b="0" i="0" u="none" strike="noStrike" cap="none" normalizeH="0" baseline="0" dirty="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dirty="0">
                          <a:ln>
                            <a:noFill/>
                          </a:ln>
                          <a:effectLst/>
                          <a:latin typeface="Arial" pitchFamily="34" charset="0"/>
                          <a:cs typeface="Arial" pitchFamily="34" charset="0"/>
                        </a:rPr>
                        <a:t>40 mg/kg</a:t>
                      </a:r>
                    </a:p>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dirty="0">
                          <a:ln>
                            <a:noFill/>
                          </a:ln>
                          <a:effectLst/>
                          <a:latin typeface="Arial" pitchFamily="34" charset="0"/>
                          <a:cs typeface="Arial" pitchFamily="34" charset="0"/>
                        </a:rPr>
                        <a:t>2.4 gr/gün</a:t>
                      </a:r>
                      <a:endParaRPr kumimoji="0" lang="tr-TR" sz="2000" b="0" i="0" u="none" strike="noStrike" cap="none" normalizeH="0" baseline="0" dirty="0">
                        <a:ln>
                          <a:noFill/>
                        </a:ln>
                        <a:solidFill>
                          <a:srgbClr val="000000"/>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Tx/>
                        <a:buNone/>
                        <a:tabLst/>
                      </a:pPr>
                      <a:r>
                        <a:rPr kumimoji="0" lang="tr-TR" sz="2000" u="none" strike="noStrike" cap="none" normalizeH="0" baseline="0" dirty="0">
                          <a:ln>
                            <a:noFill/>
                          </a:ln>
                          <a:effectLst/>
                          <a:latin typeface="Arial" pitchFamily="34" charset="0"/>
                          <a:cs typeface="Arial" pitchFamily="34" charset="0"/>
                        </a:rPr>
                        <a:t>4 gr/gün</a:t>
                      </a:r>
                      <a:endParaRPr kumimoji="0" lang="tr-TR" sz="2000" b="0" i="0" u="none" strike="noStrike" cap="none" normalizeH="0" baseline="0" dirty="0">
                        <a:ln>
                          <a:noFill/>
                        </a:ln>
                        <a:solidFill>
                          <a:srgbClr val="000000"/>
                        </a:solidFill>
                        <a:effectLst/>
                        <a:latin typeface="Arial" pitchFamily="34" charset="0"/>
                        <a:cs typeface="Arial" pitchFamily="34" charset="0"/>
                      </a:endParaRPr>
                    </a:p>
                  </a:txBody>
                  <a:tcPr horzOverflow="overflow"/>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8229600" cy="1143000"/>
          </a:xfrm>
        </p:spPr>
        <p:txBody>
          <a:bodyPr>
            <a:normAutofit/>
          </a:bodyPr>
          <a:lstStyle/>
          <a:p>
            <a:r>
              <a:rPr lang="tr-TR" sz="3600" dirty="0" err="1" smtClean="0">
                <a:latin typeface="Arial" pitchFamily="34" charset="0"/>
                <a:cs typeface="Arial" pitchFamily="34" charset="0"/>
              </a:rPr>
              <a:t>Parasetamol</a:t>
            </a:r>
            <a:r>
              <a:rPr lang="tr-TR" sz="3600" dirty="0" smtClean="0">
                <a:latin typeface="Arial" pitchFamily="34" charset="0"/>
                <a:cs typeface="Arial" pitchFamily="34" charset="0"/>
              </a:rPr>
              <a:t> </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r>
              <a:rPr lang="tr-TR" sz="2400" dirty="0" err="1" smtClean="0">
                <a:latin typeface="Arial" pitchFamily="34" charset="0"/>
                <a:cs typeface="Arial" pitchFamily="34" charset="0"/>
              </a:rPr>
              <a:t>Antipiretik</a:t>
            </a:r>
            <a:r>
              <a:rPr lang="tr-TR" sz="2400" dirty="0" smtClean="0">
                <a:latin typeface="Arial" pitchFamily="34" charset="0"/>
                <a:cs typeface="Arial" pitchFamily="34" charset="0"/>
              </a:rPr>
              <a:t> bir ajan ile tedavi edilen ateşli çoğu çocuk için, </a:t>
            </a:r>
            <a:r>
              <a:rPr lang="tr-TR" sz="2400" dirty="0" err="1" smtClean="0">
                <a:latin typeface="Arial" pitchFamily="34" charset="0"/>
                <a:cs typeface="Arial" pitchFamily="34" charset="0"/>
              </a:rPr>
              <a:t>terapötik</a:t>
            </a:r>
            <a:r>
              <a:rPr lang="tr-TR" sz="2400" dirty="0" smtClean="0">
                <a:latin typeface="Arial" pitchFamily="34" charset="0"/>
                <a:cs typeface="Arial" pitchFamily="34" charset="0"/>
              </a:rPr>
              <a:t> dozlarda güvenlilik konusundaki  kayıtlardan dolayı oral </a:t>
            </a:r>
            <a:r>
              <a:rPr lang="tr-TR" sz="2400" dirty="0" err="1" smtClean="0">
                <a:latin typeface="Arial" pitchFamily="34" charset="0"/>
                <a:cs typeface="Arial" pitchFamily="34" charset="0"/>
              </a:rPr>
              <a:t>parasetamol</a:t>
            </a:r>
            <a:r>
              <a:rPr lang="tr-TR" sz="2400" dirty="0" smtClean="0">
                <a:latin typeface="Arial" pitchFamily="34" charset="0"/>
                <a:cs typeface="Arial" pitchFamily="34" charset="0"/>
              </a:rPr>
              <a:t> önerilir. (Sınıf 2B)</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Rutin klinikte "yükleme dozu" önerilmez, çünkü dozaj karışıklığı riskini artırabilir.</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Uygun dozlarda uygulandığında yan etkileri yoktur. </a:t>
            </a:r>
          </a:p>
          <a:p>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332656"/>
            <a:ext cx="8229600" cy="1143000"/>
          </a:xfrm>
        </p:spPr>
        <p:txBody>
          <a:bodyPr>
            <a:normAutofit/>
          </a:bodyPr>
          <a:lstStyle/>
          <a:p>
            <a:r>
              <a:rPr lang="tr-TR" sz="3600" dirty="0" err="1" smtClean="0">
                <a:latin typeface="Arial" pitchFamily="34" charset="0"/>
                <a:cs typeface="Arial" pitchFamily="34" charset="0"/>
              </a:rPr>
              <a:t>İbuprofen</a:t>
            </a:r>
            <a:endParaRPr lang="tr-TR" sz="3600" dirty="0">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r>
              <a:rPr lang="tr-TR" sz="2200" dirty="0" smtClean="0">
                <a:solidFill>
                  <a:srgbClr val="FF0000"/>
                </a:solidFill>
                <a:latin typeface="Arial" pitchFamily="34" charset="0"/>
                <a:cs typeface="Arial" pitchFamily="34" charset="0"/>
              </a:rPr>
              <a:t>Genellikle altı aydan küçük bebekler için önerilmez</a:t>
            </a:r>
            <a:r>
              <a:rPr lang="tr-TR" sz="2200" dirty="0" smtClean="0">
                <a:latin typeface="Arial" pitchFamily="34" charset="0"/>
                <a:cs typeface="Arial" pitchFamily="34" charset="0"/>
              </a:rPr>
              <a:t>. </a:t>
            </a:r>
          </a:p>
          <a:p>
            <a:pPr lvl="1"/>
            <a:r>
              <a:rPr lang="tr-TR" sz="2200" dirty="0" smtClean="0">
                <a:latin typeface="Arial" pitchFamily="34" charset="0"/>
                <a:cs typeface="Arial" pitchFamily="34" charset="0"/>
              </a:rPr>
              <a:t>Böbrek </a:t>
            </a:r>
            <a:r>
              <a:rPr lang="tr-TR" sz="2200" dirty="0" err="1" smtClean="0">
                <a:latin typeface="Arial" pitchFamily="34" charset="0"/>
                <a:cs typeface="Arial" pitchFamily="34" charset="0"/>
              </a:rPr>
              <a:t>toksisitesi</a:t>
            </a:r>
            <a:r>
              <a:rPr lang="tr-TR" sz="2200" dirty="0" smtClean="0">
                <a:latin typeface="Arial" pitchFamily="34" charset="0"/>
                <a:cs typeface="Arial" pitchFamily="34" charset="0"/>
              </a:rPr>
              <a:t> !</a:t>
            </a:r>
          </a:p>
          <a:p>
            <a:pPr lvl="1">
              <a:buNone/>
            </a:pPr>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Yan etkileri gastrit ve </a:t>
            </a:r>
            <a:r>
              <a:rPr lang="tr-TR" sz="2200" dirty="0" err="1" smtClean="0">
                <a:latin typeface="Arial" pitchFamily="34" charset="0"/>
                <a:cs typeface="Arial" pitchFamily="34" charset="0"/>
              </a:rPr>
              <a:t>gastrointestinal</a:t>
            </a:r>
            <a:r>
              <a:rPr lang="tr-TR" sz="2200" dirty="0" smtClean="0">
                <a:latin typeface="Arial" pitchFamily="34" charset="0"/>
                <a:cs typeface="Arial" pitchFamily="34" charset="0"/>
              </a:rPr>
              <a:t> kanama olabilir.</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Uygun dozlarda uygulandığında ve gıdayla birlikte alındığında, genellikle güvenlidir. </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Aşırı dozda </a:t>
            </a:r>
            <a:r>
              <a:rPr lang="tr-TR" sz="2200" dirty="0" err="1" smtClean="0">
                <a:latin typeface="Arial" pitchFamily="34" charset="0"/>
                <a:cs typeface="Arial" pitchFamily="34" charset="0"/>
              </a:rPr>
              <a:t>ibuprofen</a:t>
            </a:r>
            <a:r>
              <a:rPr lang="tr-TR" sz="2200" dirty="0" smtClean="0">
                <a:latin typeface="Arial" pitchFamily="34" charset="0"/>
                <a:cs typeface="Arial" pitchFamily="34" charset="0"/>
              </a:rPr>
              <a:t>, aşırı dozda </a:t>
            </a:r>
            <a:r>
              <a:rPr lang="tr-TR" sz="2200" dirty="0" err="1" smtClean="0">
                <a:latin typeface="Arial" pitchFamily="34" charset="0"/>
                <a:cs typeface="Arial" pitchFamily="34" charset="0"/>
              </a:rPr>
              <a:t>parasetamolden</a:t>
            </a:r>
            <a:r>
              <a:rPr lang="tr-TR" sz="2200" dirty="0" smtClean="0">
                <a:latin typeface="Arial" pitchFamily="34" charset="0"/>
                <a:cs typeface="Arial" pitchFamily="34" charset="0"/>
              </a:rPr>
              <a:t> daha kolay yönetilmektedir.</a:t>
            </a:r>
          </a:p>
          <a:p>
            <a:endParaRPr lang="tr-TR" sz="2200" dirty="0" smtClean="0">
              <a:latin typeface="Arial" pitchFamily="34" charset="0"/>
              <a:cs typeface="Arial" pitchFamily="34" charset="0"/>
            </a:endParaRPr>
          </a:p>
          <a:p>
            <a:endParaRPr lang="tr-T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normAutofit/>
          </a:bodyPr>
          <a:lstStyle/>
          <a:p>
            <a:r>
              <a:rPr lang="tr-TR" sz="3600" dirty="0" smtClean="0">
                <a:latin typeface="Arial" pitchFamily="34" charset="0"/>
                <a:cs typeface="Arial" pitchFamily="34" charset="0"/>
              </a:rPr>
              <a:t>Harici Soğutma</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395536" y="1556792"/>
            <a:ext cx="8229600" cy="4389120"/>
          </a:xfrm>
        </p:spPr>
        <p:txBody>
          <a:bodyPr>
            <a:noAutofit/>
          </a:bodyPr>
          <a:lstStyle/>
          <a:p>
            <a:pPr>
              <a:lnSpc>
                <a:spcPct val="110000"/>
              </a:lnSpc>
              <a:defRPr/>
            </a:pPr>
            <a:r>
              <a:rPr lang="tr-TR" sz="1800" dirty="0" smtClean="0">
                <a:latin typeface="Arial" pitchFamily="34" charset="0"/>
                <a:cs typeface="Arial" pitchFamily="34" charset="0"/>
              </a:rPr>
              <a:t>Uç organ hasarını önlemek için hızlı soğutmanın </a:t>
            </a:r>
          </a:p>
          <a:p>
            <a:pPr marL="0" indent="0">
              <a:lnSpc>
                <a:spcPct val="110000"/>
              </a:lnSpc>
              <a:buNone/>
              <a:defRPr/>
            </a:pPr>
            <a:r>
              <a:rPr lang="tr-TR" sz="1800" dirty="0" smtClean="0">
                <a:latin typeface="Arial" pitchFamily="34" charset="0"/>
                <a:cs typeface="Arial" pitchFamily="34" charset="0"/>
              </a:rPr>
              <a:t>     gerekli olduğu durumlarda tercih edilen tedavi yöntemidir.</a:t>
            </a:r>
          </a:p>
          <a:p>
            <a:pPr>
              <a:lnSpc>
                <a:spcPct val="110000"/>
              </a:lnSpc>
              <a:defRPr/>
            </a:pPr>
            <a:endParaRPr lang="tr-TR" sz="1800" dirty="0" smtClean="0">
              <a:latin typeface="Arial" pitchFamily="34" charset="0"/>
              <a:cs typeface="Arial" pitchFamily="34" charset="0"/>
            </a:endParaRPr>
          </a:p>
          <a:p>
            <a:pPr>
              <a:lnSpc>
                <a:spcPct val="110000"/>
              </a:lnSpc>
              <a:defRPr/>
            </a:pPr>
            <a:r>
              <a:rPr lang="tr-TR" sz="1800" dirty="0" smtClean="0">
                <a:latin typeface="Arial" pitchFamily="34" charset="0"/>
                <a:cs typeface="Arial" pitchFamily="34" charset="0"/>
              </a:rPr>
              <a:t>Daha hızlı ve daha fazla vücut ısısı düşüşü gereken çocuklar için </a:t>
            </a:r>
            <a:r>
              <a:rPr lang="tr-TR" sz="1800" dirty="0" err="1" smtClean="0">
                <a:latin typeface="Arial" pitchFamily="34" charset="0"/>
                <a:cs typeface="Arial" pitchFamily="34" charset="0"/>
              </a:rPr>
              <a:t>antipiretik</a:t>
            </a:r>
            <a:r>
              <a:rPr lang="tr-TR" sz="1800" dirty="0" smtClean="0">
                <a:latin typeface="Arial" pitchFamily="34" charset="0"/>
                <a:cs typeface="Arial" pitchFamily="34" charset="0"/>
              </a:rPr>
              <a:t> tedaviye yardımcı olarak kullanılabilir. </a:t>
            </a:r>
          </a:p>
          <a:p>
            <a:pPr>
              <a:lnSpc>
                <a:spcPct val="110000"/>
              </a:lnSpc>
              <a:defRPr/>
            </a:pPr>
            <a:endParaRPr lang="tr-TR" sz="2200" dirty="0" smtClean="0">
              <a:latin typeface="Arial" pitchFamily="34" charset="0"/>
              <a:cs typeface="Arial" pitchFamily="34" charset="0"/>
            </a:endParaRPr>
          </a:p>
          <a:p>
            <a:pPr>
              <a:lnSpc>
                <a:spcPct val="110000"/>
              </a:lnSpc>
              <a:defRPr/>
            </a:pPr>
            <a:r>
              <a:rPr lang="tr-TR" sz="1800" dirty="0" err="1" smtClean="0">
                <a:latin typeface="Arial" pitchFamily="34" charset="0"/>
                <a:cs typeface="Arial" pitchFamily="34" charset="0"/>
              </a:rPr>
              <a:t>Antipiretik</a:t>
            </a:r>
            <a:r>
              <a:rPr lang="tr-TR" sz="1800" dirty="0" smtClean="0">
                <a:latin typeface="Arial" pitchFamily="34" charset="0"/>
                <a:cs typeface="Arial" pitchFamily="34" charset="0"/>
              </a:rPr>
              <a:t> ajanlar harici soğutmadan en az 30 dakika önce verilmelidir. </a:t>
            </a:r>
          </a:p>
          <a:p>
            <a:pPr>
              <a:lnSpc>
                <a:spcPct val="110000"/>
              </a:lnSpc>
              <a:defRPr/>
            </a:pPr>
            <a:endParaRPr lang="tr-TR" sz="1800" dirty="0" smtClean="0">
              <a:latin typeface="Arial" pitchFamily="34" charset="0"/>
              <a:cs typeface="Arial" pitchFamily="34" charset="0"/>
            </a:endParaRPr>
          </a:p>
          <a:p>
            <a:pPr lvl="1">
              <a:lnSpc>
                <a:spcPct val="110000"/>
              </a:lnSpc>
              <a:defRPr/>
            </a:pPr>
            <a:r>
              <a:rPr lang="tr-TR" sz="1600" dirty="0" err="1" smtClean="0">
                <a:latin typeface="Arial" pitchFamily="34" charset="0"/>
                <a:cs typeface="Arial" pitchFamily="34" charset="0"/>
              </a:rPr>
              <a:t>Antipiretik</a:t>
            </a:r>
            <a:r>
              <a:rPr lang="tr-TR" sz="1600" dirty="0" smtClean="0">
                <a:latin typeface="Arial" pitchFamily="34" charset="0"/>
                <a:cs typeface="Arial" pitchFamily="34" charset="0"/>
              </a:rPr>
              <a:t> ajanlar, </a:t>
            </a:r>
            <a:r>
              <a:rPr lang="tr-TR" sz="1600" dirty="0" err="1" smtClean="0">
                <a:latin typeface="Arial" pitchFamily="34" charset="0"/>
                <a:cs typeface="Arial" pitchFamily="34" charset="0"/>
              </a:rPr>
              <a:t>termoregülasyon</a:t>
            </a:r>
            <a:r>
              <a:rPr lang="tr-TR" sz="1600" dirty="0" smtClean="0">
                <a:latin typeface="Arial" pitchFamily="34" charset="0"/>
                <a:cs typeface="Arial" pitchFamily="34" charset="0"/>
              </a:rPr>
              <a:t> set değerini sıfırlamak için gereklidir. Bu olmadan harici soğutma ısının üretiminde bir artışa neden olur. </a:t>
            </a:r>
          </a:p>
          <a:p>
            <a:endParaRPr lang="tr-TR" sz="2200" dirty="0">
              <a:latin typeface="Arial" pitchFamily="34" charset="0"/>
              <a:cs typeface="Arial" pitchFamily="34" charset="0"/>
            </a:endParaRPr>
          </a:p>
        </p:txBody>
      </p:sp>
      <p:sp>
        <p:nvSpPr>
          <p:cNvPr id="4" name="Dikdörtgen 1"/>
          <p:cNvSpPr>
            <a:spLocks noChangeArrowheads="1"/>
          </p:cNvSpPr>
          <p:nvPr/>
        </p:nvSpPr>
        <p:spPr bwMode="auto">
          <a:xfrm>
            <a:off x="323528" y="6174287"/>
            <a:ext cx="8820472" cy="562911"/>
          </a:xfrm>
          <a:prstGeom prst="rect">
            <a:avLst/>
          </a:prstGeom>
          <a:noFill/>
          <a:ln w="9525">
            <a:noFill/>
            <a:miter lim="800000"/>
            <a:headEnd/>
            <a:tailEnd/>
          </a:ln>
        </p:spPr>
        <p:txBody>
          <a:bodyPr wrap="square">
            <a:spAutoFit/>
          </a:bodyPr>
          <a:lstStyle/>
          <a:p>
            <a:pPr>
              <a:buFont typeface="Wingdings" pitchFamily="2" charset="2"/>
              <a:buNone/>
            </a:pPr>
            <a:r>
              <a:rPr lang="tr-TR" sz="1100" dirty="0" smtClean="0">
                <a:solidFill>
                  <a:srgbClr val="FF0000"/>
                </a:solidFill>
                <a:latin typeface="Arial" pitchFamily="34" charset="0"/>
                <a:cs typeface="Arial" pitchFamily="34" charset="0"/>
              </a:rPr>
              <a:t>*</a:t>
            </a:r>
            <a:r>
              <a:rPr lang="tr-TR" sz="1100" dirty="0" err="1" smtClean="0">
                <a:solidFill>
                  <a:srgbClr val="FF0000"/>
                </a:solidFill>
                <a:latin typeface="Arial" pitchFamily="34" charset="0"/>
                <a:cs typeface="Arial" pitchFamily="34" charset="0"/>
              </a:rPr>
              <a:t>Feigin</a:t>
            </a:r>
            <a:r>
              <a:rPr lang="tr-TR" sz="1100" dirty="0">
                <a:solidFill>
                  <a:srgbClr val="FF0000"/>
                </a:solidFill>
                <a:latin typeface="Arial" pitchFamily="34" charset="0"/>
                <a:cs typeface="Arial" pitchFamily="34" charset="0"/>
              </a:rPr>
              <a:t>, R. D., &amp; </a:t>
            </a:r>
            <a:r>
              <a:rPr lang="tr-TR" sz="1100" dirty="0" err="1">
                <a:solidFill>
                  <a:srgbClr val="FF0000"/>
                </a:solidFill>
                <a:latin typeface="Arial" pitchFamily="34" charset="0"/>
                <a:cs typeface="Arial" pitchFamily="34" charset="0"/>
              </a:rPr>
              <a:t>Cherry</a:t>
            </a:r>
            <a:r>
              <a:rPr lang="tr-TR" sz="1100" dirty="0">
                <a:solidFill>
                  <a:srgbClr val="FF0000"/>
                </a:solidFill>
                <a:latin typeface="Arial" pitchFamily="34" charset="0"/>
                <a:cs typeface="Arial" pitchFamily="34" charset="0"/>
              </a:rPr>
              <a:t>, J. D. (2009). </a:t>
            </a:r>
            <a:r>
              <a:rPr lang="tr-TR" sz="1100" i="1" dirty="0" err="1">
                <a:solidFill>
                  <a:srgbClr val="FF0000"/>
                </a:solidFill>
                <a:latin typeface="Arial" pitchFamily="34" charset="0"/>
                <a:cs typeface="Arial" pitchFamily="34" charset="0"/>
              </a:rPr>
              <a:t>Feigin</a:t>
            </a:r>
            <a:r>
              <a:rPr lang="tr-TR" sz="1100" i="1" dirty="0">
                <a:solidFill>
                  <a:srgbClr val="FF0000"/>
                </a:solidFill>
                <a:latin typeface="Arial" pitchFamily="34" charset="0"/>
                <a:cs typeface="Arial" pitchFamily="34" charset="0"/>
              </a:rPr>
              <a:t> &amp; </a:t>
            </a:r>
            <a:r>
              <a:rPr lang="tr-TR" sz="1100" i="1" dirty="0" err="1">
                <a:solidFill>
                  <a:srgbClr val="FF0000"/>
                </a:solidFill>
                <a:latin typeface="Arial" pitchFamily="34" charset="0"/>
                <a:cs typeface="Arial" pitchFamily="34" charset="0"/>
              </a:rPr>
              <a:t>Cherry's</a:t>
            </a:r>
            <a:r>
              <a:rPr lang="tr-TR" sz="1100" i="1" dirty="0">
                <a:solidFill>
                  <a:srgbClr val="FF0000"/>
                </a:solidFill>
                <a:latin typeface="Arial" pitchFamily="34" charset="0"/>
                <a:cs typeface="Arial" pitchFamily="34" charset="0"/>
              </a:rPr>
              <a:t> </a:t>
            </a:r>
            <a:r>
              <a:rPr lang="tr-TR" sz="1100" i="1" dirty="0" err="1">
                <a:solidFill>
                  <a:srgbClr val="FF0000"/>
                </a:solidFill>
                <a:latin typeface="Arial" pitchFamily="34" charset="0"/>
                <a:cs typeface="Arial" pitchFamily="34" charset="0"/>
              </a:rPr>
              <a:t>textbook</a:t>
            </a:r>
            <a:r>
              <a:rPr lang="tr-TR" sz="1100" i="1" dirty="0">
                <a:solidFill>
                  <a:srgbClr val="FF0000"/>
                </a:solidFill>
                <a:latin typeface="Arial" pitchFamily="34" charset="0"/>
                <a:cs typeface="Arial" pitchFamily="34" charset="0"/>
              </a:rPr>
              <a:t> of </a:t>
            </a:r>
            <a:r>
              <a:rPr lang="tr-TR" sz="1100" i="1" dirty="0" err="1">
                <a:solidFill>
                  <a:srgbClr val="FF0000"/>
                </a:solidFill>
                <a:latin typeface="Arial" pitchFamily="34" charset="0"/>
                <a:cs typeface="Arial" pitchFamily="34" charset="0"/>
              </a:rPr>
              <a:t>pediatric</a:t>
            </a:r>
            <a:r>
              <a:rPr lang="tr-TR" sz="1100" i="1" dirty="0">
                <a:solidFill>
                  <a:srgbClr val="FF0000"/>
                </a:solidFill>
                <a:latin typeface="Arial" pitchFamily="34" charset="0"/>
                <a:cs typeface="Arial" pitchFamily="34" charset="0"/>
              </a:rPr>
              <a:t> </a:t>
            </a:r>
            <a:r>
              <a:rPr lang="tr-TR" sz="1100" i="1" dirty="0" err="1">
                <a:solidFill>
                  <a:srgbClr val="FF0000"/>
                </a:solidFill>
                <a:latin typeface="Arial" pitchFamily="34" charset="0"/>
                <a:cs typeface="Arial" pitchFamily="34" charset="0"/>
              </a:rPr>
              <a:t>infectious</a:t>
            </a:r>
            <a:r>
              <a:rPr lang="tr-TR" sz="1100" i="1" dirty="0">
                <a:solidFill>
                  <a:srgbClr val="FF0000"/>
                </a:solidFill>
                <a:latin typeface="Arial" pitchFamily="34" charset="0"/>
                <a:cs typeface="Arial" pitchFamily="34" charset="0"/>
              </a:rPr>
              <a:t> </a:t>
            </a:r>
            <a:r>
              <a:rPr lang="tr-TR" sz="1100" i="1" dirty="0" err="1">
                <a:solidFill>
                  <a:srgbClr val="FF0000"/>
                </a:solidFill>
                <a:latin typeface="Arial" pitchFamily="34" charset="0"/>
                <a:cs typeface="Arial" pitchFamily="34" charset="0"/>
              </a:rPr>
              <a:t>diseases</a:t>
            </a:r>
            <a:r>
              <a:rPr lang="tr-TR" sz="1100" dirty="0">
                <a:solidFill>
                  <a:srgbClr val="FF0000"/>
                </a:solidFill>
                <a:latin typeface="Arial" pitchFamily="34" charset="0"/>
                <a:cs typeface="Arial" pitchFamily="34" charset="0"/>
              </a:rPr>
              <a:t>. </a:t>
            </a:r>
            <a:r>
              <a:rPr lang="tr-TR" sz="1100" dirty="0" err="1">
                <a:solidFill>
                  <a:srgbClr val="FF0000"/>
                </a:solidFill>
                <a:latin typeface="Arial" pitchFamily="34" charset="0"/>
                <a:cs typeface="Arial" pitchFamily="34" charset="0"/>
              </a:rPr>
              <a:t>Saunders</a:t>
            </a:r>
            <a:r>
              <a:rPr lang="tr-TR" sz="1100" dirty="0">
                <a:solidFill>
                  <a:srgbClr val="FF0000"/>
                </a:solidFill>
                <a:latin typeface="Arial" pitchFamily="34" charset="0"/>
                <a:cs typeface="Arial" pitchFamily="34" charset="0"/>
              </a:rPr>
              <a:t>/</a:t>
            </a:r>
            <a:r>
              <a:rPr lang="tr-TR" sz="1100" dirty="0" err="1">
                <a:solidFill>
                  <a:srgbClr val="FF0000"/>
                </a:solidFill>
                <a:latin typeface="Arial" pitchFamily="34" charset="0"/>
                <a:cs typeface="Arial" pitchFamily="34" charset="0"/>
              </a:rPr>
              <a:t>Elsevier</a:t>
            </a:r>
            <a:r>
              <a:rPr lang="tr-TR" sz="1100" dirty="0">
                <a:solidFill>
                  <a:srgbClr val="FF0000"/>
                </a:solidFill>
                <a:latin typeface="Arial" pitchFamily="34" charset="0"/>
                <a:cs typeface="Arial" pitchFamily="34" charset="0"/>
              </a:rPr>
              <a:t>,.</a:t>
            </a:r>
          </a:p>
          <a:p>
            <a:pPr>
              <a:buFont typeface="Wingdings" pitchFamily="2" charset="2"/>
              <a:buNone/>
            </a:pPr>
            <a:r>
              <a:rPr lang="tr-TR" sz="1100" dirty="0" err="1">
                <a:solidFill>
                  <a:srgbClr val="FF0000"/>
                </a:solidFill>
                <a:latin typeface="Arial" pitchFamily="34" charset="0"/>
                <a:cs typeface="Arial" pitchFamily="34" charset="0"/>
              </a:rPr>
              <a:t>Schmitt</a:t>
            </a:r>
            <a:r>
              <a:rPr lang="tr-TR" sz="1100" dirty="0">
                <a:solidFill>
                  <a:srgbClr val="FF0000"/>
                </a:solidFill>
                <a:latin typeface="Arial" pitchFamily="34" charset="0"/>
                <a:cs typeface="Arial" pitchFamily="34" charset="0"/>
              </a:rPr>
              <a:t>, B. D. (1984). </a:t>
            </a:r>
            <a:r>
              <a:rPr lang="tr-TR" sz="1100" dirty="0" err="1">
                <a:solidFill>
                  <a:srgbClr val="FF0000"/>
                </a:solidFill>
                <a:latin typeface="Arial" pitchFamily="34" charset="0"/>
                <a:cs typeface="Arial" pitchFamily="34" charset="0"/>
              </a:rPr>
              <a:t>Fever</a:t>
            </a:r>
            <a:r>
              <a:rPr lang="tr-TR" sz="1100" dirty="0">
                <a:solidFill>
                  <a:srgbClr val="FF0000"/>
                </a:solidFill>
                <a:latin typeface="Arial" pitchFamily="34" charset="0"/>
                <a:cs typeface="Arial" pitchFamily="34" charset="0"/>
              </a:rPr>
              <a:t> in </a:t>
            </a:r>
            <a:r>
              <a:rPr lang="tr-TR" sz="1100" dirty="0" err="1">
                <a:solidFill>
                  <a:srgbClr val="FF0000"/>
                </a:solidFill>
                <a:latin typeface="Arial" pitchFamily="34" charset="0"/>
                <a:cs typeface="Arial" pitchFamily="34" charset="0"/>
              </a:rPr>
              <a:t>childhood</a:t>
            </a:r>
            <a:r>
              <a:rPr lang="tr-TR" sz="1100" dirty="0">
                <a:solidFill>
                  <a:srgbClr val="FF0000"/>
                </a:solidFill>
                <a:latin typeface="Arial" pitchFamily="34" charset="0"/>
                <a:cs typeface="Arial" pitchFamily="34" charset="0"/>
              </a:rPr>
              <a:t>. </a:t>
            </a:r>
            <a:r>
              <a:rPr lang="tr-TR" sz="1100" i="1" dirty="0" err="1">
                <a:solidFill>
                  <a:srgbClr val="FF0000"/>
                </a:solidFill>
                <a:latin typeface="Arial" pitchFamily="34" charset="0"/>
                <a:cs typeface="Arial" pitchFamily="34" charset="0"/>
              </a:rPr>
              <a:t>Pediatrics</a:t>
            </a:r>
            <a:r>
              <a:rPr lang="tr-TR" sz="1100" dirty="0">
                <a:solidFill>
                  <a:srgbClr val="FF0000"/>
                </a:solidFill>
                <a:latin typeface="Arial" pitchFamily="34" charset="0"/>
                <a:cs typeface="Arial" pitchFamily="34" charset="0"/>
              </a:rPr>
              <a:t>, </a:t>
            </a:r>
            <a:r>
              <a:rPr lang="tr-TR" sz="1100" i="1" dirty="0">
                <a:solidFill>
                  <a:srgbClr val="FF0000"/>
                </a:solidFill>
                <a:latin typeface="Arial" pitchFamily="34" charset="0"/>
                <a:cs typeface="Arial" pitchFamily="34" charset="0"/>
              </a:rPr>
              <a:t>74</a:t>
            </a:r>
            <a:r>
              <a:rPr lang="tr-TR" sz="1100" dirty="0">
                <a:solidFill>
                  <a:srgbClr val="FF0000"/>
                </a:solidFill>
                <a:latin typeface="Arial" pitchFamily="34" charset="0"/>
                <a:cs typeface="Arial" pitchFamily="34" charset="0"/>
              </a:rPr>
              <a:t>(5), 929-936. </a:t>
            </a:r>
          </a:p>
          <a:p>
            <a:pPr>
              <a:lnSpc>
                <a:spcPct val="70000"/>
              </a:lnSpc>
            </a:pPr>
            <a:endParaRPr lang="tr-TR" sz="1200" dirty="0">
              <a:solidFill>
                <a:srgbClr val="FF0000"/>
              </a:solidFill>
              <a:latin typeface="Arial" pitchFamily="34" charset="0"/>
              <a:cs typeface="Arial" pitchFamily="34" charset="0"/>
            </a:endParaRPr>
          </a:p>
        </p:txBody>
      </p:sp>
      <p:pic>
        <p:nvPicPr>
          <p:cNvPr id="5" name="Resim 4"/>
          <p:cNvPicPr>
            <a:picLocks noChangeAspect="1"/>
          </p:cNvPicPr>
          <p:nvPr/>
        </p:nvPicPr>
        <p:blipFill>
          <a:blip r:embed="rId3"/>
          <a:stretch>
            <a:fillRect/>
          </a:stretch>
        </p:blipFill>
        <p:spPr>
          <a:xfrm>
            <a:off x="6776280" y="907824"/>
            <a:ext cx="2141914" cy="1585072"/>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rmAutofit/>
          </a:bodyPr>
          <a:lstStyle/>
          <a:p>
            <a:r>
              <a:rPr lang="tr-TR" sz="3600" dirty="0">
                <a:latin typeface="Arial" pitchFamily="34" charset="0"/>
                <a:cs typeface="Arial" pitchFamily="34" charset="0"/>
              </a:rPr>
              <a:t>Harici Soğutma</a:t>
            </a:r>
            <a:endParaRPr lang="tr-TR" sz="3600" dirty="0"/>
          </a:p>
        </p:txBody>
      </p:sp>
      <p:sp>
        <p:nvSpPr>
          <p:cNvPr id="3" name="2 İçerik Yer Tutucusu"/>
          <p:cNvSpPr>
            <a:spLocks noGrp="1"/>
          </p:cNvSpPr>
          <p:nvPr>
            <p:ph idx="1"/>
          </p:nvPr>
        </p:nvSpPr>
        <p:spPr/>
        <p:txBody>
          <a:bodyPr>
            <a:normAutofit/>
          </a:bodyPr>
          <a:lstStyle/>
          <a:p>
            <a:r>
              <a:rPr lang="tr-TR" sz="2200" dirty="0" smtClean="0">
                <a:latin typeface="Arial" pitchFamily="34" charset="0"/>
                <a:cs typeface="Arial" pitchFamily="34" charset="0"/>
              </a:rPr>
              <a:t>Ateşi tedavi etmek için mekanik soğutma gerektiğinde, 30ºC  civarında ılık suya bez daldırılır. Bu bezle vücut silinir.</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Alkol, alveol zarında ve muhtemelen deri boyunca emilerek merkezi sinir sistemi </a:t>
            </a:r>
            <a:r>
              <a:rPr lang="tr-TR" sz="2200" dirty="0" err="1" smtClean="0">
                <a:latin typeface="Arial" pitchFamily="34" charset="0"/>
                <a:cs typeface="Arial" pitchFamily="34" charset="0"/>
              </a:rPr>
              <a:t>toksisitesine</a:t>
            </a:r>
            <a:r>
              <a:rPr lang="tr-TR" sz="2200" dirty="0" smtClean="0">
                <a:latin typeface="Arial" pitchFamily="34" charset="0"/>
                <a:cs typeface="Arial" pitchFamily="34" charset="0"/>
              </a:rPr>
              <a:t> neden olduğundan kullanılmamalıdır.</a:t>
            </a:r>
          </a:p>
          <a:p>
            <a:endParaRPr lang="tr-TR" sz="2200" dirty="0" smtClean="0">
              <a:latin typeface="Arial" pitchFamily="34" charset="0"/>
              <a:cs typeface="Arial" pitchFamily="34" charset="0"/>
            </a:endParaRPr>
          </a:p>
          <a:p>
            <a:r>
              <a:rPr lang="tr-TR" sz="2200" dirty="0" smtClean="0">
                <a:latin typeface="Arial" pitchFamily="34" charset="0"/>
                <a:cs typeface="Arial" pitchFamily="34" charset="0"/>
              </a:rPr>
              <a:t>Soğutma battaniyeleri, kritik hastalığı olan veya sıcaklık kontrolü ile ilgili sorun yaşayan hastanede yatan çocuklarda (örneğin, akut kafa travması geçirmiş çocuklar) yararlı olabilir.</a:t>
            </a:r>
          </a:p>
          <a:p>
            <a:endParaRPr lang="tr-TR" sz="2400" dirty="0" smtClean="0"/>
          </a:p>
          <a:p>
            <a:endParaRPr lang="tr-TR" sz="2400" dirty="0" smtClean="0">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smtClean="0">
              <a:latin typeface="Arial" pitchFamily="34" charset="0"/>
              <a:cs typeface="Arial" pitchFamily="34" charset="0"/>
            </a:endParaRPr>
          </a:p>
          <a:p>
            <a:endParaRPr lang="tr-T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404664"/>
            <a:ext cx="8229600" cy="1143000"/>
          </a:xfrm>
        </p:spPr>
        <p:txBody>
          <a:bodyPr>
            <a:normAutofit/>
          </a:bodyPr>
          <a:lstStyle/>
          <a:p>
            <a:r>
              <a:rPr lang="tr-TR" sz="3200" dirty="0" smtClean="0">
                <a:latin typeface="Arial" pitchFamily="34" charset="0"/>
                <a:cs typeface="Arial" pitchFamily="34" charset="0"/>
              </a:rPr>
              <a:t>Ateşin Acil Tedavisini Gerektiren Durumlar</a:t>
            </a:r>
            <a:endParaRPr lang="tr-TR" sz="3200" dirty="0">
              <a:latin typeface="Arial" pitchFamily="34" charset="0"/>
              <a:cs typeface="Arial"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77001752"/>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normAutofit/>
          </a:bodyPr>
          <a:lstStyle/>
          <a:p>
            <a:r>
              <a:rPr lang="tr-TR" sz="3600" dirty="0" smtClean="0">
                <a:latin typeface="Arial" panose="020B0604020202020204" pitchFamily="34" charset="0"/>
                <a:cs typeface="Arial" panose="020B0604020202020204" pitchFamily="34" charset="0"/>
              </a:rPr>
              <a:t>Sevk Kriterleri</a:t>
            </a:r>
            <a:endParaRPr lang="tr-TR" sz="3600" dirty="0">
              <a:latin typeface="Arial" panose="020B0604020202020204" pitchFamily="34" charset="0"/>
              <a:cs typeface="Arial" panose="020B0604020202020204" pitchFamily="34" charset="0"/>
            </a:endParaRPr>
          </a:p>
        </p:txBody>
      </p:sp>
      <p:sp>
        <p:nvSpPr>
          <p:cNvPr id="3" name="İçerik Yer Tutucusu 2"/>
          <p:cNvSpPr>
            <a:spLocks noGrp="1"/>
          </p:cNvSpPr>
          <p:nvPr>
            <p:ph sz="half" idx="1"/>
          </p:nvPr>
        </p:nvSpPr>
        <p:spPr/>
        <p:txBody>
          <a:bodyPr>
            <a:normAutofit fontScale="92500"/>
          </a:bodyPr>
          <a:lstStyle/>
          <a:p>
            <a:r>
              <a:rPr lang="tr-TR" sz="2200" dirty="0" err="1">
                <a:latin typeface="Arial" pitchFamily="34" charset="0"/>
                <a:cs typeface="Arial" pitchFamily="34" charset="0"/>
              </a:rPr>
              <a:t>Yenidoğan</a:t>
            </a:r>
            <a:endParaRPr lang="tr-TR" sz="2200" dirty="0">
              <a:latin typeface="Arial" pitchFamily="34" charset="0"/>
              <a:cs typeface="Arial" pitchFamily="34" charset="0"/>
            </a:endParaRPr>
          </a:p>
          <a:p>
            <a:r>
              <a:rPr lang="tr-TR" sz="2200" dirty="0" err="1">
                <a:latin typeface="Arial" pitchFamily="34" charset="0"/>
                <a:cs typeface="Arial" pitchFamily="34" charset="0"/>
              </a:rPr>
              <a:t>Toksik</a:t>
            </a:r>
            <a:r>
              <a:rPr lang="tr-TR" sz="2200" dirty="0">
                <a:latin typeface="Arial" pitchFamily="34" charset="0"/>
                <a:cs typeface="Arial" pitchFamily="34" charset="0"/>
              </a:rPr>
              <a:t> görünüm</a:t>
            </a:r>
          </a:p>
          <a:p>
            <a:r>
              <a:rPr lang="tr-TR" sz="2200" dirty="0">
                <a:latin typeface="Arial" pitchFamily="34" charset="0"/>
                <a:cs typeface="Arial" pitchFamily="34" charset="0"/>
              </a:rPr>
              <a:t>Vücut ısısının &gt;40 ºC olması</a:t>
            </a:r>
          </a:p>
          <a:p>
            <a:r>
              <a:rPr lang="tr-TR" sz="2200" dirty="0" err="1">
                <a:latin typeface="Arial" pitchFamily="34" charset="0"/>
                <a:cs typeface="Arial" pitchFamily="34" charset="0"/>
              </a:rPr>
              <a:t>Konvülsiyon</a:t>
            </a:r>
            <a:r>
              <a:rPr lang="tr-TR" sz="2200" dirty="0">
                <a:latin typeface="Arial" pitchFamily="34" charset="0"/>
                <a:cs typeface="Arial" pitchFamily="34" charset="0"/>
              </a:rPr>
              <a:t> ve bilinç bulanıklığı</a:t>
            </a:r>
          </a:p>
          <a:p>
            <a:r>
              <a:rPr lang="tr-TR" sz="2200" dirty="0" err="1">
                <a:latin typeface="Arial" pitchFamily="34" charset="0"/>
                <a:cs typeface="Arial" pitchFamily="34" charset="0"/>
              </a:rPr>
              <a:t>Meningeal</a:t>
            </a:r>
            <a:r>
              <a:rPr lang="tr-TR" sz="2200" dirty="0">
                <a:latin typeface="Arial" pitchFamily="34" charset="0"/>
                <a:cs typeface="Arial" pitchFamily="34" charset="0"/>
              </a:rPr>
              <a:t> </a:t>
            </a:r>
            <a:r>
              <a:rPr lang="tr-TR" sz="2200" dirty="0" err="1">
                <a:latin typeface="Arial" pitchFamily="34" charset="0"/>
                <a:cs typeface="Arial" pitchFamily="34" charset="0"/>
              </a:rPr>
              <a:t>irritasyon</a:t>
            </a:r>
            <a:r>
              <a:rPr lang="tr-TR" sz="2200" dirty="0">
                <a:latin typeface="Arial" pitchFamily="34" charset="0"/>
                <a:cs typeface="Arial" pitchFamily="34" charset="0"/>
              </a:rPr>
              <a:t> bulguları</a:t>
            </a:r>
          </a:p>
          <a:p>
            <a:r>
              <a:rPr lang="tr-TR" sz="2200" dirty="0">
                <a:latin typeface="Arial" pitchFamily="34" charset="0"/>
                <a:cs typeface="Arial" pitchFamily="34" charset="0"/>
              </a:rPr>
              <a:t>Ateşle birlikte </a:t>
            </a:r>
            <a:r>
              <a:rPr lang="tr-TR" sz="2200" dirty="0" err="1">
                <a:latin typeface="Arial" pitchFamily="34" charset="0"/>
                <a:cs typeface="Arial" pitchFamily="34" charset="0"/>
              </a:rPr>
              <a:t>peteşiyel</a:t>
            </a:r>
            <a:r>
              <a:rPr lang="tr-TR" sz="2200" dirty="0">
                <a:latin typeface="Arial" pitchFamily="34" charset="0"/>
                <a:cs typeface="Arial" pitchFamily="34" charset="0"/>
              </a:rPr>
              <a:t> döküntü olması </a:t>
            </a:r>
          </a:p>
          <a:p>
            <a:r>
              <a:rPr lang="tr-TR" sz="2200" dirty="0">
                <a:latin typeface="Arial" pitchFamily="34" charset="0"/>
                <a:cs typeface="Arial" pitchFamily="34" charset="0"/>
              </a:rPr>
              <a:t>Aşırı kusma varlığı veya sıvı alamama</a:t>
            </a:r>
          </a:p>
          <a:p>
            <a:endParaRPr lang="tr-TR" dirty="0"/>
          </a:p>
        </p:txBody>
      </p:sp>
      <p:sp>
        <p:nvSpPr>
          <p:cNvPr id="4" name="İçerik Yer Tutucusu 3"/>
          <p:cNvSpPr>
            <a:spLocks noGrp="1"/>
          </p:cNvSpPr>
          <p:nvPr>
            <p:ph sz="half" idx="2"/>
          </p:nvPr>
        </p:nvSpPr>
        <p:spPr/>
        <p:txBody>
          <a:bodyPr>
            <a:normAutofit fontScale="92500"/>
          </a:bodyPr>
          <a:lstStyle/>
          <a:p>
            <a:r>
              <a:rPr lang="tr-TR" sz="2200" dirty="0">
                <a:latin typeface="Arial" pitchFamily="34" charset="0"/>
                <a:cs typeface="Arial" pitchFamily="34" charset="0"/>
              </a:rPr>
              <a:t>Hipotansiyon </a:t>
            </a:r>
          </a:p>
          <a:p>
            <a:r>
              <a:rPr lang="tr-TR" sz="2200" dirty="0" err="1">
                <a:latin typeface="Arial" pitchFamily="34" charset="0"/>
                <a:cs typeface="Arial" pitchFamily="34" charset="0"/>
              </a:rPr>
              <a:t>Siyanoz</a:t>
            </a:r>
            <a:r>
              <a:rPr lang="tr-TR" sz="2200" dirty="0">
                <a:latin typeface="Arial" pitchFamily="34" charset="0"/>
                <a:cs typeface="Arial" pitchFamily="34" charset="0"/>
              </a:rPr>
              <a:t> , </a:t>
            </a:r>
            <a:r>
              <a:rPr lang="tr-TR" sz="2200" dirty="0" err="1">
                <a:latin typeface="Arial" pitchFamily="34" charset="0"/>
                <a:cs typeface="Arial" pitchFamily="34" charset="0"/>
              </a:rPr>
              <a:t>periferik</a:t>
            </a:r>
            <a:r>
              <a:rPr lang="tr-TR" sz="2200" dirty="0">
                <a:latin typeface="Arial" pitchFamily="34" charset="0"/>
                <a:cs typeface="Arial" pitchFamily="34" charset="0"/>
              </a:rPr>
              <a:t> dolaşım bozukluğu</a:t>
            </a:r>
          </a:p>
          <a:p>
            <a:r>
              <a:rPr lang="tr-TR" sz="2200" dirty="0">
                <a:latin typeface="Arial" pitchFamily="34" charset="0"/>
                <a:cs typeface="Arial" pitchFamily="34" charset="0"/>
              </a:rPr>
              <a:t>Uykuya eğilim, zor uyandırılma </a:t>
            </a:r>
          </a:p>
          <a:p>
            <a:r>
              <a:rPr lang="tr-TR" sz="2200" dirty="0">
                <a:latin typeface="Arial" pitchFamily="34" charset="0"/>
                <a:cs typeface="Arial" pitchFamily="34" charset="0"/>
              </a:rPr>
              <a:t>Solunum güçlüğü veya hızlı soluma </a:t>
            </a:r>
          </a:p>
          <a:p>
            <a:r>
              <a:rPr lang="tr-TR" sz="2200" dirty="0" err="1">
                <a:latin typeface="Arial" pitchFamily="34" charset="0"/>
                <a:cs typeface="Arial" pitchFamily="34" charset="0"/>
              </a:rPr>
              <a:t>Oskültasyonda</a:t>
            </a:r>
            <a:r>
              <a:rPr lang="tr-TR" sz="2200" dirty="0">
                <a:latin typeface="Arial" pitchFamily="34" charset="0"/>
                <a:cs typeface="Arial" pitchFamily="34" charset="0"/>
              </a:rPr>
              <a:t> </a:t>
            </a:r>
            <a:r>
              <a:rPr lang="tr-TR" sz="2200" dirty="0" err="1">
                <a:latin typeface="Arial" pitchFamily="34" charset="0"/>
                <a:cs typeface="Arial" pitchFamily="34" charset="0"/>
              </a:rPr>
              <a:t>ral</a:t>
            </a:r>
            <a:r>
              <a:rPr lang="tr-TR" sz="2200" dirty="0">
                <a:latin typeface="Arial" pitchFamily="34" charset="0"/>
                <a:cs typeface="Arial" pitchFamily="34" charset="0"/>
              </a:rPr>
              <a:t> duyulması</a:t>
            </a:r>
          </a:p>
          <a:p>
            <a:r>
              <a:rPr lang="tr-TR" sz="2200" dirty="0">
                <a:latin typeface="Arial" pitchFamily="34" charset="0"/>
                <a:cs typeface="Arial" pitchFamily="34" charset="0"/>
              </a:rPr>
              <a:t>Huzursuzluk, </a:t>
            </a:r>
            <a:r>
              <a:rPr lang="tr-TR" sz="2200" dirty="0" smtClean="0">
                <a:latin typeface="Arial" pitchFamily="34" charset="0"/>
                <a:cs typeface="Arial" pitchFamily="34" charset="0"/>
              </a:rPr>
              <a:t>inleme</a:t>
            </a:r>
          </a:p>
          <a:p>
            <a:r>
              <a:rPr lang="tr-TR" sz="2200" dirty="0" smtClean="0">
                <a:latin typeface="Arial" pitchFamily="34" charset="0"/>
                <a:cs typeface="Arial" pitchFamily="34" charset="0"/>
              </a:rPr>
              <a:t>Nedeni bilinmeyen ateş</a:t>
            </a:r>
            <a:endParaRPr lang="tr-TR" sz="2200" dirty="0">
              <a:latin typeface="Arial" pitchFamily="34" charset="0"/>
              <a:cs typeface="Arial" pitchFamily="34" charset="0"/>
            </a:endParaRPr>
          </a:p>
          <a:p>
            <a:pPr marL="0" indent="0">
              <a:buNone/>
            </a:pPr>
            <a:endParaRPr lang="tr-TR" sz="2200" dirty="0">
              <a:solidFill>
                <a:srgbClr val="FF0000"/>
              </a:solidFill>
              <a:latin typeface="Arial" panose="020B0604020202020204" pitchFamily="34" charset="0"/>
              <a:cs typeface="Arial" panose="020B0604020202020204" pitchFamily="34" charset="0"/>
            </a:endParaRPr>
          </a:p>
          <a:p>
            <a:pPr marL="0" indent="0">
              <a:buNone/>
            </a:pPr>
            <a:r>
              <a:rPr lang="tr-TR" sz="2200" dirty="0">
                <a:solidFill>
                  <a:srgbClr val="FF0000"/>
                </a:solidFill>
                <a:latin typeface="Arial" panose="020B0604020202020204" pitchFamily="34" charset="0"/>
                <a:cs typeface="Arial" panose="020B0604020202020204" pitchFamily="34" charset="0"/>
              </a:rPr>
              <a:t>                           </a:t>
            </a:r>
          </a:p>
          <a:p>
            <a:endParaRPr lang="tr-TR" dirty="0"/>
          </a:p>
        </p:txBody>
      </p:sp>
    </p:spTree>
    <p:extLst>
      <p:ext uri="{BB962C8B-B14F-4D97-AF65-F5344CB8AC3E}">
        <p14:creationId xmlns:p14="http://schemas.microsoft.com/office/powerpoint/2010/main" val="32675665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1143000"/>
          </a:xfrm>
        </p:spPr>
        <p:txBody>
          <a:bodyPr/>
          <a:lstStyle/>
          <a:p>
            <a:r>
              <a:rPr lang="tr-TR" sz="3600" dirty="0" smtClean="0">
                <a:latin typeface="Arial" panose="020B0604020202020204" pitchFamily="34" charset="0"/>
                <a:cs typeface="Arial" pitchFamily="34" charset="0"/>
              </a:rPr>
              <a:t>Dikkat</a:t>
            </a:r>
            <a:r>
              <a:rPr lang="tr-TR" dirty="0" smtClean="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p:txBody>
          <a:bodyPr>
            <a:normAutofit/>
          </a:bodyPr>
          <a:lstStyle/>
          <a:p>
            <a:pPr>
              <a:lnSpc>
                <a:spcPct val="95000"/>
              </a:lnSpc>
              <a:buFont typeface="Arial" panose="020B0604020202020204" pitchFamily="34" charset="0"/>
              <a:buChar char="•"/>
            </a:pPr>
            <a:r>
              <a:rPr lang="tr-TR" sz="2000" dirty="0" smtClean="0">
                <a:latin typeface="Arial" pitchFamily="34" charset="0"/>
                <a:cs typeface="Arial" pitchFamily="34" charset="0"/>
              </a:rPr>
              <a:t>Çocuklarda ateş ve enfeksiyon eş anlamlı değildir!</a:t>
            </a:r>
          </a:p>
          <a:p>
            <a:pPr>
              <a:lnSpc>
                <a:spcPct val="95000"/>
              </a:lnSpc>
              <a:buFont typeface="Arial" panose="020B0604020202020204" pitchFamily="34" charset="0"/>
              <a:buChar char="•"/>
            </a:pPr>
            <a:endParaRPr lang="tr-TR" sz="2000" dirty="0" smtClean="0">
              <a:latin typeface="Arial" pitchFamily="34" charset="0"/>
              <a:cs typeface="Arial" pitchFamily="34" charset="0"/>
            </a:endParaRPr>
          </a:p>
          <a:p>
            <a:pPr>
              <a:lnSpc>
                <a:spcPct val="95000"/>
              </a:lnSpc>
              <a:buFont typeface="Arial" panose="020B0604020202020204" pitchFamily="34" charset="0"/>
              <a:buChar char="•"/>
            </a:pPr>
            <a:r>
              <a:rPr lang="tr-TR" sz="2000" dirty="0" smtClean="0">
                <a:latin typeface="Arial" pitchFamily="34" charset="0"/>
                <a:cs typeface="Arial" pitchFamily="34" charset="0"/>
              </a:rPr>
              <a:t>Antibiyotikler ateş düşürücü değildir!</a:t>
            </a:r>
          </a:p>
          <a:p>
            <a:pPr>
              <a:lnSpc>
                <a:spcPct val="95000"/>
              </a:lnSpc>
              <a:buFont typeface="Arial" panose="020B0604020202020204" pitchFamily="34" charset="0"/>
              <a:buChar char="•"/>
            </a:pPr>
            <a:endParaRPr lang="tr-TR" sz="2000" dirty="0" smtClean="0">
              <a:latin typeface="Arial" pitchFamily="34" charset="0"/>
              <a:cs typeface="Arial" pitchFamily="34" charset="0"/>
            </a:endParaRPr>
          </a:p>
          <a:p>
            <a:pPr marL="274320" lvl="2" indent="-274320">
              <a:lnSpc>
                <a:spcPct val="95000"/>
              </a:lnSpc>
              <a:buClr>
                <a:schemeClr val="accent3"/>
              </a:buClr>
              <a:buSzPct val="95000"/>
              <a:buFont typeface="Arial" panose="020B0604020202020204" pitchFamily="34" charset="0"/>
              <a:buChar char="•"/>
            </a:pPr>
            <a:r>
              <a:rPr lang="tr-TR" sz="2000" dirty="0" smtClean="0">
                <a:latin typeface="Arial" pitchFamily="34" charset="0"/>
                <a:cs typeface="Arial" pitchFamily="34" charset="0"/>
              </a:rPr>
              <a:t>Ampirik antibiyotik kullanımından kaçınılmalıdır!</a:t>
            </a:r>
            <a:r>
              <a:rPr lang="tr-TR" sz="2000" dirty="0">
                <a:latin typeface="Arial" pitchFamily="34" charset="0"/>
                <a:cs typeface="Arial" pitchFamily="34" charset="0"/>
              </a:rPr>
              <a:t> </a:t>
            </a:r>
            <a:endParaRPr lang="tr-TR" sz="2000" dirty="0" smtClean="0">
              <a:latin typeface="Arial" pitchFamily="34" charset="0"/>
              <a:cs typeface="Arial" pitchFamily="34" charset="0"/>
            </a:endParaRPr>
          </a:p>
          <a:p>
            <a:pPr marL="617220" lvl="3" indent="-342900">
              <a:lnSpc>
                <a:spcPct val="95000"/>
              </a:lnSpc>
              <a:buSzPct val="95000"/>
              <a:buFont typeface="Wingdings" panose="05000000000000000000" pitchFamily="2" charset="2"/>
              <a:buChar char="ü"/>
            </a:pPr>
            <a:r>
              <a:rPr lang="tr-TR" dirty="0" err="1" smtClean="0">
                <a:latin typeface="Arial" pitchFamily="34" charset="0"/>
                <a:cs typeface="Arial" pitchFamily="34" charset="0"/>
              </a:rPr>
              <a:t>Enfektif</a:t>
            </a:r>
            <a:r>
              <a:rPr lang="tr-TR" dirty="0" smtClean="0">
                <a:latin typeface="Arial" pitchFamily="34" charset="0"/>
                <a:cs typeface="Arial" pitchFamily="34" charset="0"/>
              </a:rPr>
              <a:t> </a:t>
            </a:r>
            <a:r>
              <a:rPr lang="tr-TR" dirty="0" err="1">
                <a:latin typeface="Arial" pitchFamily="34" charset="0"/>
                <a:cs typeface="Arial" pitchFamily="34" charset="0"/>
              </a:rPr>
              <a:t>endokardit</a:t>
            </a:r>
            <a:r>
              <a:rPr lang="tr-TR" dirty="0">
                <a:latin typeface="Arial" pitchFamily="34" charset="0"/>
                <a:cs typeface="Arial" pitchFamily="34" charset="0"/>
              </a:rPr>
              <a:t>, menenjit, </a:t>
            </a:r>
            <a:r>
              <a:rPr lang="tr-TR" dirty="0" err="1">
                <a:latin typeface="Arial" pitchFamily="34" charset="0"/>
                <a:cs typeface="Arial" pitchFamily="34" charset="0"/>
              </a:rPr>
              <a:t>parameningeal</a:t>
            </a:r>
            <a:r>
              <a:rPr lang="tr-TR" dirty="0">
                <a:latin typeface="Arial" pitchFamily="34" charset="0"/>
                <a:cs typeface="Arial" pitchFamily="34" charset="0"/>
              </a:rPr>
              <a:t> enfeksiyon, </a:t>
            </a:r>
            <a:r>
              <a:rPr lang="tr-TR" dirty="0" err="1">
                <a:latin typeface="Arial" pitchFamily="34" charset="0"/>
                <a:cs typeface="Arial" pitchFamily="34" charset="0"/>
              </a:rPr>
              <a:t>osteomiyelit</a:t>
            </a:r>
            <a:r>
              <a:rPr lang="tr-TR" dirty="0">
                <a:latin typeface="Arial" pitchFamily="34" charset="0"/>
                <a:cs typeface="Arial" pitchFamily="34" charset="0"/>
              </a:rPr>
              <a:t> gibi ciddi enfeksiyonların tanısında </a:t>
            </a:r>
            <a:r>
              <a:rPr lang="tr-TR" dirty="0" smtClean="0">
                <a:latin typeface="Arial" pitchFamily="34" charset="0"/>
                <a:cs typeface="Arial" pitchFamily="34" charset="0"/>
              </a:rPr>
              <a:t>gecikme!</a:t>
            </a:r>
          </a:p>
          <a:p>
            <a:pPr marL="548640" lvl="3" indent="-274320">
              <a:lnSpc>
                <a:spcPct val="95000"/>
              </a:lnSpc>
              <a:buSzPct val="95000"/>
              <a:buFont typeface="Arial" panose="020B0604020202020204" pitchFamily="34" charset="0"/>
              <a:buChar char="•"/>
            </a:pPr>
            <a:endParaRPr lang="tr-TR" dirty="0" smtClean="0">
              <a:latin typeface="Arial" pitchFamily="34" charset="0"/>
              <a:cs typeface="Arial" pitchFamily="34" charset="0"/>
            </a:endParaRPr>
          </a:p>
          <a:p>
            <a:pPr marL="274320" lvl="2" indent="-274320">
              <a:lnSpc>
                <a:spcPct val="95000"/>
              </a:lnSpc>
              <a:buClr>
                <a:schemeClr val="accent3"/>
              </a:buClr>
              <a:buSzPct val="95000"/>
              <a:buFont typeface="Arial" panose="020B0604020202020204" pitchFamily="34" charset="0"/>
              <a:buChar char="•"/>
            </a:pPr>
            <a:r>
              <a:rPr lang="tr-TR" sz="2000" dirty="0" smtClean="0">
                <a:latin typeface="Arial" pitchFamily="34" charset="0"/>
                <a:cs typeface="Arial" pitchFamily="34" charset="0"/>
              </a:rPr>
              <a:t>Ateş </a:t>
            </a:r>
            <a:r>
              <a:rPr lang="tr-TR" sz="2000" dirty="0">
                <a:latin typeface="Arial" pitchFamily="34" charset="0"/>
                <a:cs typeface="Arial" pitchFamily="34" charset="0"/>
              </a:rPr>
              <a:t>düşürücüye cevap veren ateş, hastalığın daha az ciddi olduğunun göstergesi </a:t>
            </a:r>
            <a:r>
              <a:rPr lang="tr-TR" sz="2000" dirty="0" smtClean="0">
                <a:latin typeface="Arial" pitchFamily="34" charset="0"/>
                <a:cs typeface="Arial" pitchFamily="34" charset="0"/>
              </a:rPr>
              <a:t>değil! </a:t>
            </a:r>
          </a:p>
          <a:p>
            <a:pPr marL="274320" lvl="2" indent="-274320">
              <a:lnSpc>
                <a:spcPct val="95000"/>
              </a:lnSpc>
              <a:buClr>
                <a:schemeClr val="accent3"/>
              </a:buClr>
              <a:buSzPct val="95000"/>
              <a:buFont typeface="Arial" panose="020B0604020202020204" pitchFamily="34" charset="0"/>
              <a:buChar char="•"/>
            </a:pPr>
            <a:endParaRPr lang="tr-TR" sz="2000" dirty="0" smtClean="0">
              <a:latin typeface="Arial" pitchFamily="34" charset="0"/>
              <a:cs typeface="Arial" pitchFamily="34" charset="0"/>
            </a:endParaRPr>
          </a:p>
          <a:p>
            <a:pPr marL="274320" lvl="2" indent="-274320">
              <a:lnSpc>
                <a:spcPct val="95000"/>
              </a:lnSpc>
              <a:buClr>
                <a:schemeClr val="accent3"/>
              </a:buClr>
              <a:buSzPct val="95000"/>
              <a:buFont typeface="Arial" panose="020B0604020202020204" pitchFamily="34" charset="0"/>
              <a:buChar char="•"/>
            </a:pPr>
            <a:r>
              <a:rPr lang="tr-TR" sz="2000" dirty="0" smtClean="0">
                <a:latin typeface="Arial" pitchFamily="34" charset="0"/>
                <a:cs typeface="Arial" pitchFamily="34" charset="0"/>
              </a:rPr>
              <a:t>Ateş </a:t>
            </a:r>
            <a:r>
              <a:rPr lang="tr-TR" sz="2000" dirty="0">
                <a:latin typeface="Arial" pitchFamily="34" charset="0"/>
                <a:cs typeface="Arial" pitchFamily="34" charset="0"/>
              </a:rPr>
              <a:t>düşürücüleri rutin kullanımdan kaçınılmalı!</a:t>
            </a:r>
          </a:p>
          <a:p>
            <a:pPr marL="342900" lvl="1" indent="-342900">
              <a:buFont typeface="Arial" pitchFamily="34" charset="0"/>
              <a:buChar char="•"/>
            </a:pPr>
            <a:endParaRPr lang="tr-TR" dirty="0">
              <a:latin typeface="Arial" pitchFamily="34" charset="0"/>
              <a:cs typeface="Arial" pitchFamily="34" charset="0"/>
            </a:endParaRPr>
          </a:p>
          <a:p>
            <a:pPr marL="274320" lvl="2" indent="-274320">
              <a:lnSpc>
                <a:spcPct val="95000"/>
              </a:lnSpc>
              <a:buClr>
                <a:schemeClr val="accent3"/>
              </a:buClr>
              <a:buSzPct val="95000"/>
              <a:buFont typeface="Arial" panose="020B0604020202020204" pitchFamily="34" charset="0"/>
              <a:buChar char="•"/>
            </a:pPr>
            <a:endParaRPr lang="tr-TR" sz="2200" dirty="0">
              <a:latin typeface="Arial" pitchFamily="34" charset="0"/>
              <a:cs typeface="Arial" pitchFamily="34" charset="0"/>
            </a:endParaRPr>
          </a:p>
          <a:p>
            <a:pPr>
              <a:lnSpc>
                <a:spcPct val="95000"/>
              </a:lnSpc>
              <a:buFont typeface="Arial" panose="020B0604020202020204" pitchFamily="34" charset="0"/>
              <a:buChar char="•"/>
            </a:pPr>
            <a:endParaRPr lang="tr-TR" sz="2400" dirty="0" smtClean="0">
              <a:latin typeface="Arial" pitchFamily="34" charset="0"/>
              <a:cs typeface="Arial" pitchFamily="34" charset="0"/>
            </a:endParaRPr>
          </a:p>
          <a:p>
            <a:pPr>
              <a:lnSpc>
                <a:spcPct val="95000"/>
              </a:lnSpc>
              <a:buFont typeface="Arial" panose="020B0604020202020204" pitchFamily="34" charset="0"/>
              <a:buChar char="•"/>
            </a:pPr>
            <a:endParaRPr lang="tr-TR" sz="2400" dirty="0">
              <a:latin typeface="Arial" pitchFamily="34" charset="0"/>
              <a:cs typeface="Arial" pitchFamily="34" charset="0"/>
            </a:endParaRPr>
          </a:p>
          <a:p>
            <a:pPr>
              <a:lnSpc>
                <a:spcPct val="95000"/>
              </a:lnSpc>
              <a:buFont typeface="Arial" panose="020B0604020202020204" pitchFamily="34" charset="0"/>
              <a:buChar char="•"/>
            </a:pPr>
            <a:endParaRPr lang="tr-TR" sz="2400" dirty="0" smtClean="0">
              <a:latin typeface="Arial" pitchFamily="34" charset="0"/>
              <a:cs typeface="Arial" pitchFamily="34" charset="0"/>
            </a:endParaRPr>
          </a:p>
          <a:p>
            <a:endParaRPr lang="tr-T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anim calcmode="lin" valueType="num">
                                      <p:cBhvr>
                                        <p:cTn id="3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692696"/>
            <a:ext cx="523875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aşlık 2"/>
          <p:cNvSpPr>
            <a:spLocks noGrp="1"/>
          </p:cNvSpPr>
          <p:nvPr>
            <p:ph type="title"/>
          </p:nvPr>
        </p:nvSpPr>
        <p:spPr>
          <a:xfrm>
            <a:off x="556295" y="16421"/>
            <a:ext cx="8229600" cy="1143000"/>
          </a:xfrm>
        </p:spPr>
        <p:txBody>
          <a:bodyPr>
            <a:normAutofit fontScale="90000"/>
          </a:bodyPr>
          <a:lstStyle/>
          <a:p>
            <a:r>
              <a:rPr lang="tr-TR" sz="1600" b="1" dirty="0" smtClean="0"/>
              <a:t/>
            </a:r>
            <a:br>
              <a:rPr lang="tr-TR" sz="1600" b="1" dirty="0" smtClean="0"/>
            </a:br>
            <a:r>
              <a:rPr lang="en-US" sz="1000" dirty="0" smtClean="0">
                <a:solidFill>
                  <a:srgbClr val="FF0000"/>
                </a:solidFill>
              </a:rPr>
              <a:t>DENISE </a:t>
            </a:r>
            <a:r>
              <a:rPr lang="en-US" sz="1000" dirty="0">
                <a:solidFill>
                  <a:srgbClr val="FF0000"/>
                </a:solidFill>
              </a:rPr>
              <a:t>K. SUR, M., and ELISE L. BUKONT, DO (2007 Jun 15). "Evaluating Fever of Unidentifiable Source in Young Children." </a:t>
            </a:r>
            <a:r>
              <a:rPr lang="en-US" sz="1000" u="sng" dirty="0">
                <a:solidFill>
                  <a:srgbClr val="FF0000"/>
                </a:solidFill>
              </a:rPr>
              <a:t>Am Fam Physician</a:t>
            </a:r>
            <a:r>
              <a:rPr lang="en-US" sz="1000" dirty="0" smtClean="0">
                <a:solidFill>
                  <a:srgbClr val="FF0000"/>
                </a:solidFill>
              </a:rPr>
              <a:t>.</a:t>
            </a:r>
            <a:r>
              <a:rPr lang="tr-TR" sz="1000" dirty="0" smtClean="0">
                <a:solidFill>
                  <a:srgbClr val="FF0000"/>
                </a:solidFill>
              </a:rPr>
              <a:t/>
            </a:r>
            <a:br>
              <a:rPr lang="tr-TR" sz="1000" dirty="0" smtClean="0">
                <a:solidFill>
                  <a:srgbClr val="FF0000"/>
                </a:solidFill>
              </a:rPr>
            </a:br>
            <a:r>
              <a:rPr lang="en-US" sz="1800" b="1" dirty="0"/>
              <a:t>Treatment of Child with Fever of Unidentifiable Source</a:t>
            </a:r>
            <a:r>
              <a:rPr lang="en-US" b="1" dirty="0"/>
              <a:t/>
            </a:r>
            <a:br>
              <a:rPr lang="en-US" b="1" dirty="0"/>
            </a:br>
            <a:endParaRPr lang="tr-TR" dirty="0"/>
          </a:p>
        </p:txBody>
      </p:sp>
      <p:sp>
        <p:nvSpPr>
          <p:cNvPr id="4" name="İçerik Yer Tutucusu 3"/>
          <p:cNvSpPr>
            <a:spLocks noGrp="1"/>
          </p:cNvSpPr>
          <p:nvPr>
            <p:ph idx="1"/>
          </p:nvPr>
        </p:nvSpPr>
        <p:spPr/>
        <p:txBody>
          <a:bodyPr>
            <a:normAutofit/>
          </a:bodyPr>
          <a:lstStyle/>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tr-TR" sz="900" dirty="0">
              <a:solidFill>
                <a:srgbClr val="FF0000"/>
              </a:solidFill>
            </a:endParaRPr>
          </a:p>
          <a:p>
            <a:endParaRPr lang="tr-TR" sz="900" dirty="0" smtClean="0">
              <a:solidFill>
                <a:srgbClr val="FF0000"/>
              </a:solidFill>
            </a:endParaRPr>
          </a:p>
          <a:p>
            <a:endParaRPr lang="en-US" sz="900" dirty="0">
              <a:solidFill>
                <a:srgbClr val="FF0000"/>
              </a:solidFill>
            </a:endParaRPr>
          </a:p>
          <a:p>
            <a:endParaRPr lang="tr-TR" dirty="0"/>
          </a:p>
        </p:txBody>
      </p:sp>
    </p:spTree>
    <p:extLst>
      <p:ext uri="{BB962C8B-B14F-4D97-AF65-F5344CB8AC3E}">
        <p14:creationId xmlns:p14="http://schemas.microsoft.com/office/powerpoint/2010/main" val="2352448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780696"/>
          </a:xfrm>
        </p:spPr>
        <p:txBody>
          <a:bodyPr>
            <a:normAutofit/>
          </a:bodyPr>
          <a:lstStyle/>
          <a:p>
            <a:r>
              <a:rPr lang="tr-TR" sz="3600" dirty="0" smtClean="0">
                <a:latin typeface="Arial" pitchFamily="34" charset="0"/>
                <a:cs typeface="Arial" pitchFamily="34" charset="0"/>
              </a:rPr>
              <a:t>Vücut Sıcaklığı Nasıl Ölçülür?</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467544" y="1844824"/>
            <a:ext cx="8229600" cy="4389120"/>
          </a:xfrm>
        </p:spPr>
        <p:txBody>
          <a:bodyPr>
            <a:normAutofit/>
          </a:bodyPr>
          <a:lstStyle/>
          <a:p>
            <a:r>
              <a:rPr lang="tr-TR" sz="2400" b="1" dirty="0" err="1" smtClean="0">
                <a:latin typeface="Arial" pitchFamily="34" charset="0"/>
                <a:cs typeface="Arial" pitchFamily="34" charset="0"/>
              </a:rPr>
              <a:t>Rektal</a:t>
            </a:r>
            <a:r>
              <a:rPr lang="tr-TR" sz="2400" b="1" dirty="0" smtClean="0">
                <a:latin typeface="Arial" pitchFamily="34" charset="0"/>
                <a:cs typeface="Arial" pitchFamily="34" charset="0"/>
              </a:rPr>
              <a:t> ölçüm</a:t>
            </a:r>
            <a:r>
              <a:rPr lang="tr-TR" sz="2400" dirty="0" smtClean="0">
                <a:latin typeface="Arial" pitchFamily="34" charset="0"/>
                <a:cs typeface="Arial" pitchFamily="34" charset="0"/>
              </a:rPr>
              <a:t>; standart (en doğru)</a:t>
            </a:r>
          </a:p>
          <a:p>
            <a:pPr lvl="1"/>
            <a:r>
              <a:rPr lang="tr-TR" sz="2200" dirty="0" err="1" smtClean="0">
                <a:latin typeface="Arial" pitchFamily="34" charset="0"/>
                <a:cs typeface="Arial" pitchFamily="34" charset="0"/>
              </a:rPr>
              <a:t>Nötropeni</a:t>
            </a:r>
            <a:r>
              <a:rPr lang="tr-TR" sz="2200" dirty="0" smtClean="0">
                <a:latin typeface="Arial" pitchFamily="34" charset="0"/>
                <a:cs typeface="Arial" pitchFamily="34" charset="0"/>
              </a:rPr>
              <a:t> hastalarında </a:t>
            </a:r>
            <a:r>
              <a:rPr lang="tr-TR" sz="2200" dirty="0" err="1" smtClean="0">
                <a:latin typeface="Arial" pitchFamily="34" charset="0"/>
                <a:cs typeface="Arial" pitchFamily="34" charset="0"/>
              </a:rPr>
              <a:t>kontrendike</a:t>
            </a:r>
            <a:r>
              <a:rPr lang="tr-TR" sz="2200" dirty="0" smtClean="0">
                <a:latin typeface="Arial" pitchFamily="34" charset="0"/>
                <a:cs typeface="Arial" pitchFamily="34" charset="0"/>
              </a:rPr>
              <a:t>!</a:t>
            </a:r>
          </a:p>
          <a:p>
            <a:pPr lvl="1">
              <a:buNone/>
            </a:pPr>
            <a:endParaRPr lang="tr-TR" sz="2400" dirty="0" smtClean="0">
              <a:latin typeface="Arial" pitchFamily="34" charset="0"/>
              <a:cs typeface="Arial" pitchFamily="34" charset="0"/>
            </a:endParaRPr>
          </a:p>
          <a:p>
            <a:r>
              <a:rPr lang="tr-TR" sz="2400" b="1" dirty="0" smtClean="0">
                <a:latin typeface="Arial" pitchFamily="34" charset="0"/>
                <a:cs typeface="Arial" pitchFamily="34" charset="0"/>
              </a:rPr>
              <a:t>Oral ölçüm;</a:t>
            </a:r>
            <a:r>
              <a:rPr lang="tr-TR" sz="2400" dirty="0" smtClean="0">
                <a:latin typeface="Arial" pitchFamily="34" charset="0"/>
                <a:cs typeface="Arial" pitchFamily="34" charset="0"/>
              </a:rPr>
              <a:t> uyum sağlayabilen çocuklarda  </a:t>
            </a:r>
          </a:p>
          <a:p>
            <a:pPr lvl="1">
              <a:buNone/>
            </a:pPr>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Oral ölçüm için uyum sağlayamayan küçük çocuklarda</a:t>
            </a:r>
            <a:r>
              <a:rPr lang="tr-TR" sz="3000" dirty="0" smtClean="0">
                <a:latin typeface="Arial" pitchFamily="34" charset="0"/>
                <a:cs typeface="Arial" pitchFamily="34" charset="0"/>
              </a:rPr>
              <a:t>; </a:t>
            </a:r>
          </a:p>
          <a:p>
            <a:pPr lvl="1"/>
            <a:r>
              <a:rPr lang="tr-TR" sz="2200" dirty="0">
                <a:latin typeface="Arial" pitchFamily="34" charset="0"/>
                <a:cs typeface="Arial" pitchFamily="34" charset="0"/>
              </a:rPr>
              <a:t>&lt;4 hafta </a:t>
            </a:r>
            <a:r>
              <a:rPr lang="tr-TR" sz="2200" dirty="0">
                <a:latin typeface="Arial" pitchFamily="34" charset="0"/>
                <a:cs typeface="Arial" pitchFamily="34" charset="0"/>
                <a:sym typeface="Wingdings" panose="05000000000000000000" pitchFamily="2" charset="2"/>
              </a:rPr>
              <a:t> </a:t>
            </a:r>
            <a:r>
              <a:rPr lang="tr-TR" sz="2200" dirty="0" err="1">
                <a:latin typeface="Arial" pitchFamily="34" charset="0"/>
                <a:cs typeface="Arial" pitchFamily="34" charset="0"/>
              </a:rPr>
              <a:t>aksiller</a:t>
            </a:r>
            <a:r>
              <a:rPr lang="tr-TR" sz="2200" dirty="0">
                <a:latin typeface="Arial" pitchFamily="34" charset="0"/>
                <a:cs typeface="Arial" pitchFamily="34" charset="0"/>
              </a:rPr>
              <a:t> ölçüm </a:t>
            </a:r>
          </a:p>
          <a:p>
            <a:pPr lvl="1"/>
            <a:r>
              <a:rPr lang="tr-TR" sz="2200" dirty="0" smtClean="0">
                <a:latin typeface="Arial" pitchFamily="34" charset="0"/>
                <a:cs typeface="Arial" pitchFamily="34" charset="0"/>
              </a:rPr>
              <a:t>&lt;4 yaş </a:t>
            </a:r>
            <a:r>
              <a:rPr lang="tr-TR" sz="2200" dirty="0" smtClean="0">
                <a:latin typeface="Arial" pitchFamily="34" charset="0"/>
                <a:cs typeface="Arial" pitchFamily="34" charset="0"/>
                <a:sym typeface="Wingdings" panose="05000000000000000000" pitchFamily="2" charset="2"/>
              </a:rPr>
              <a:t></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rektal</a:t>
            </a:r>
            <a:r>
              <a:rPr lang="tr-TR" sz="2200" dirty="0" smtClean="0">
                <a:latin typeface="Arial" pitchFamily="34" charset="0"/>
                <a:cs typeface="Arial" pitchFamily="34" charset="0"/>
              </a:rPr>
              <a:t> ölçüm</a:t>
            </a:r>
          </a:p>
          <a:p>
            <a:pPr lvl="1"/>
            <a:r>
              <a:rPr lang="tr-TR" sz="2200" dirty="0" smtClean="0">
                <a:latin typeface="Arial" pitchFamily="34" charset="0"/>
                <a:cs typeface="Arial" pitchFamily="34" charset="0"/>
              </a:rPr>
              <a:t> 4 hafta-5 yaş </a:t>
            </a:r>
            <a:r>
              <a:rPr lang="tr-TR" sz="2200" dirty="0" smtClean="0">
                <a:latin typeface="Arial" pitchFamily="34" charset="0"/>
                <a:cs typeface="Arial" pitchFamily="34" charset="0"/>
                <a:sym typeface="Wingdings" panose="05000000000000000000" pitchFamily="2" charset="2"/>
              </a:rPr>
              <a:t></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aksiller</a:t>
            </a:r>
            <a:r>
              <a:rPr lang="tr-TR" sz="2200" dirty="0" smtClean="0">
                <a:latin typeface="Arial" pitchFamily="34" charset="0"/>
                <a:cs typeface="Arial" pitchFamily="34" charset="0"/>
              </a:rPr>
              <a:t> veya </a:t>
            </a:r>
            <a:r>
              <a:rPr lang="tr-TR" sz="2200" dirty="0" err="1" smtClean="0">
                <a:latin typeface="Arial" pitchFamily="34" charset="0"/>
                <a:cs typeface="Arial" pitchFamily="34" charset="0"/>
              </a:rPr>
              <a:t>timpanik</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membran</a:t>
            </a:r>
            <a:r>
              <a:rPr lang="tr-TR" sz="2200" dirty="0" smtClean="0">
                <a:latin typeface="Arial" pitchFamily="34" charset="0"/>
                <a:cs typeface="Arial" pitchFamily="34" charset="0"/>
              </a:rPr>
              <a:t> ölçümü</a:t>
            </a:r>
          </a:p>
          <a:p>
            <a:pPr lvl="1">
              <a:buNone/>
            </a:pPr>
            <a:endParaRPr lang="tr-TR" sz="2400" dirty="0" smtClean="0">
              <a:latin typeface="Arial" pitchFamily="34" charset="0"/>
              <a:cs typeface="Arial" pitchFamily="34" charset="0"/>
            </a:endParaRPr>
          </a:p>
          <a:p>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a:bodyPr>
          <a:lstStyle/>
          <a:p>
            <a:r>
              <a:rPr lang="tr-TR" sz="3600" dirty="0" smtClean="0">
                <a:latin typeface="Arial" panose="020B0604020202020204" pitchFamily="34" charset="0"/>
                <a:cs typeface="Arial" panose="020B0604020202020204" pitchFamily="34" charset="0"/>
              </a:rPr>
              <a:t>Kaynaklar </a:t>
            </a:r>
            <a:endParaRPr lang="tr-TR" sz="3600" dirty="0">
              <a:latin typeface="Arial" panose="020B0604020202020204" pitchFamily="34" charset="0"/>
              <a:cs typeface="Arial" panose="020B0604020202020204" pitchFamily="34" charset="0"/>
            </a:endParaRPr>
          </a:p>
        </p:txBody>
      </p:sp>
      <p:sp>
        <p:nvSpPr>
          <p:cNvPr id="3" name="2 İçerik Yer Tutucusu"/>
          <p:cNvSpPr>
            <a:spLocks noGrp="1"/>
          </p:cNvSpPr>
          <p:nvPr>
            <p:ph idx="1"/>
          </p:nvPr>
        </p:nvSpPr>
        <p:spPr/>
        <p:txBody>
          <a:bodyPr>
            <a:normAutofit lnSpcReduction="10000"/>
          </a:bodyPr>
          <a:lstStyle/>
          <a:p>
            <a:pPr marL="342900" indent="-342900">
              <a:buFont typeface="+mj-lt"/>
              <a:buAutoNum type="arabicPeriod"/>
            </a:pPr>
            <a:r>
              <a:rPr lang="tr-TR" sz="1300" dirty="0" smtClean="0">
                <a:latin typeface="Arial" pitchFamily="34" charset="0"/>
                <a:cs typeface="Arial" pitchFamily="34" charset="0"/>
              </a:rPr>
              <a:t>Temel Aile Hekimliği 2016 Ümit </a:t>
            </a:r>
            <a:r>
              <a:rPr lang="tr-TR" sz="1300" dirty="0" err="1" smtClean="0">
                <a:latin typeface="Arial" pitchFamily="34" charset="0"/>
                <a:cs typeface="Arial" pitchFamily="34" charset="0"/>
              </a:rPr>
              <a:t>Aydoğan</a:t>
            </a:r>
            <a:r>
              <a:rPr lang="tr-TR" sz="1300" dirty="0" smtClean="0">
                <a:latin typeface="Arial" pitchFamily="34" charset="0"/>
                <a:cs typeface="Arial" pitchFamily="34" charset="0"/>
              </a:rPr>
              <a:t>, Bayram Koç</a:t>
            </a:r>
          </a:p>
          <a:p>
            <a:pPr marL="342900" indent="-342900">
              <a:buFont typeface="+mj-lt"/>
              <a:buAutoNum type="arabicPeriod"/>
            </a:pPr>
            <a:r>
              <a:rPr lang="tr-TR" sz="1300" dirty="0" smtClean="0">
                <a:latin typeface="Arial" pitchFamily="34" charset="0"/>
                <a:cs typeface="Arial" pitchFamily="34" charset="0"/>
              </a:rPr>
              <a:t>Current Aile Hekimliği Tanı ve Tedavi</a:t>
            </a:r>
          </a:p>
          <a:p>
            <a:pPr marL="342900" indent="-342900">
              <a:buFont typeface="+mj-lt"/>
              <a:buAutoNum type="arabicPeriod"/>
            </a:pPr>
            <a:r>
              <a:rPr lang="tr-TR" sz="1300" dirty="0" smtClean="0">
                <a:latin typeface="Arial" pitchFamily="34" charset="0"/>
                <a:cs typeface="Arial" pitchFamily="34" charset="0"/>
              </a:rPr>
              <a:t>https://www.uptodate.com/contents/fever-in-infants-and-children-pathophysiology-and-management?source=search_result&amp;search=fever%20child&amp;selectedTitle=2~150</a:t>
            </a:r>
          </a:p>
          <a:p>
            <a:pPr marL="342900" indent="-342900">
              <a:buFont typeface="+mj-lt"/>
              <a:buAutoNum type="arabicPeriod"/>
            </a:pPr>
            <a:r>
              <a:rPr lang="tr-TR" sz="1300" dirty="0" smtClean="0">
                <a:latin typeface="Arial" pitchFamily="34" charset="0"/>
                <a:cs typeface="Arial" pitchFamily="34" charset="0"/>
              </a:rPr>
              <a:t>Ateşli Çocuğa Yaklaşım, Prof. Dr. Fazıl Orhan</a:t>
            </a:r>
          </a:p>
          <a:p>
            <a:pPr marL="342900" indent="-342900">
              <a:buFont typeface="+mj-lt"/>
              <a:buAutoNum type="arabicPeriod"/>
            </a:pPr>
            <a:r>
              <a:rPr lang="tr-TR" sz="1300" dirty="0" err="1" smtClean="0">
                <a:latin typeface="Arial" pitchFamily="34" charset="0"/>
                <a:cs typeface="Arial" pitchFamily="34" charset="0"/>
              </a:rPr>
              <a:t>Perrott</a:t>
            </a:r>
            <a:r>
              <a:rPr lang="tr-TR" sz="1300" dirty="0" smtClean="0">
                <a:latin typeface="Arial" pitchFamily="34" charset="0"/>
                <a:cs typeface="Arial" pitchFamily="34" charset="0"/>
              </a:rPr>
              <a:t>, D. A., </a:t>
            </a:r>
            <a:r>
              <a:rPr lang="tr-TR" sz="1300" dirty="0" err="1" smtClean="0">
                <a:latin typeface="Arial" pitchFamily="34" charset="0"/>
                <a:cs typeface="Arial" pitchFamily="34" charset="0"/>
              </a:rPr>
              <a:t>Piira</a:t>
            </a:r>
            <a:r>
              <a:rPr lang="tr-TR" sz="1300" dirty="0" smtClean="0">
                <a:latin typeface="Arial" pitchFamily="34" charset="0"/>
                <a:cs typeface="Arial" pitchFamily="34" charset="0"/>
              </a:rPr>
              <a:t>, T., </a:t>
            </a:r>
            <a:r>
              <a:rPr lang="tr-TR" sz="1300" dirty="0" err="1" smtClean="0">
                <a:latin typeface="Arial" pitchFamily="34" charset="0"/>
                <a:cs typeface="Arial" pitchFamily="34" charset="0"/>
              </a:rPr>
              <a:t>Goodenough</a:t>
            </a:r>
            <a:r>
              <a:rPr lang="tr-TR" sz="1300" dirty="0" smtClean="0">
                <a:latin typeface="Arial" pitchFamily="34" charset="0"/>
                <a:cs typeface="Arial" pitchFamily="34" charset="0"/>
              </a:rPr>
              <a:t>, B., &amp; </a:t>
            </a:r>
            <a:r>
              <a:rPr lang="tr-TR" sz="1300" dirty="0" err="1" smtClean="0">
                <a:latin typeface="Arial" pitchFamily="34" charset="0"/>
                <a:cs typeface="Arial" pitchFamily="34" charset="0"/>
              </a:rPr>
              <a:t>Champion</a:t>
            </a:r>
            <a:r>
              <a:rPr lang="tr-TR" sz="1300" dirty="0" smtClean="0">
                <a:latin typeface="Arial" pitchFamily="34" charset="0"/>
                <a:cs typeface="Arial" pitchFamily="34" charset="0"/>
              </a:rPr>
              <a:t>, G. D. (2004). </a:t>
            </a:r>
            <a:r>
              <a:rPr lang="tr-TR" sz="1300" dirty="0" err="1" smtClean="0">
                <a:latin typeface="Arial" pitchFamily="34" charset="0"/>
                <a:cs typeface="Arial" pitchFamily="34" charset="0"/>
              </a:rPr>
              <a:t>Efficacy</a:t>
            </a:r>
            <a:r>
              <a:rPr lang="tr-TR" sz="1300" dirty="0" smtClean="0">
                <a:latin typeface="Arial" pitchFamily="34" charset="0"/>
                <a:cs typeface="Arial" pitchFamily="34" charset="0"/>
              </a:rPr>
              <a:t> and </a:t>
            </a:r>
            <a:r>
              <a:rPr lang="tr-TR" sz="1300" dirty="0" err="1" smtClean="0">
                <a:latin typeface="Arial" pitchFamily="34" charset="0"/>
                <a:cs typeface="Arial" pitchFamily="34" charset="0"/>
              </a:rPr>
              <a:t>safety</a:t>
            </a:r>
            <a:r>
              <a:rPr lang="tr-TR" sz="1300" dirty="0" smtClean="0">
                <a:latin typeface="Arial" pitchFamily="34" charset="0"/>
                <a:cs typeface="Arial" pitchFamily="34" charset="0"/>
              </a:rPr>
              <a:t> of </a:t>
            </a:r>
            <a:r>
              <a:rPr lang="tr-TR" sz="1300" dirty="0" err="1" smtClean="0">
                <a:latin typeface="Arial" pitchFamily="34" charset="0"/>
                <a:cs typeface="Arial" pitchFamily="34" charset="0"/>
              </a:rPr>
              <a:t>acetaminophen</a:t>
            </a:r>
            <a:r>
              <a:rPr lang="tr-TR" sz="1300" dirty="0" smtClean="0">
                <a:latin typeface="Arial" pitchFamily="34" charset="0"/>
                <a:cs typeface="Arial" pitchFamily="34" charset="0"/>
              </a:rPr>
              <a:t> vs </a:t>
            </a:r>
            <a:r>
              <a:rPr lang="tr-TR" sz="1300" dirty="0" err="1" smtClean="0">
                <a:latin typeface="Arial" pitchFamily="34" charset="0"/>
                <a:cs typeface="Arial" pitchFamily="34" charset="0"/>
              </a:rPr>
              <a:t>ibuprofen</a:t>
            </a:r>
            <a:r>
              <a:rPr lang="tr-TR" sz="1300" dirty="0" smtClean="0">
                <a:latin typeface="Arial" pitchFamily="34" charset="0"/>
                <a:cs typeface="Arial" pitchFamily="34" charset="0"/>
              </a:rPr>
              <a:t> for </a:t>
            </a:r>
            <a:r>
              <a:rPr lang="tr-TR" sz="1300" dirty="0" err="1" smtClean="0">
                <a:latin typeface="Arial" pitchFamily="34" charset="0"/>
                <a:cs typeface="Arial" pitchFamily="34" charset="0"/>
              </a:rPr>
              <a:t>treating</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children's</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pain</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or</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fever</a:t>
            </a:r>
            <a:r>
              <a:rPr lang="tr-TR" sz="1300" dirty="0" smtClean="0">
                <a:latin typeface="Arial" pitchFamily="34" charset="0"/>
                <a:cs typeface="Arial" pitchFamily="34" charset="0"/>
              </a:rPr>
              <a:t>: a meta-</a:t>
            </a:r>
            <a:r>
              <a:rPr lang="tr-TR" sz="1300" dirty="0" err="1" smtClean="0">
                <a:latin typeface="Arial" pitchFamily="34" charset="0"/>
                <a:cs typeface="Arial" pitchFamily="34" charset="0"/>
              </a:rPr>
              <a:t>analysis</a:t>
            </a:r>
            <a:r>
              <a:rPr lang="tr-TR" sz="1300" dirty="0" smtClean="0">
                <a:latin typeface="Arial" pitchFamily="34" charset="0"/>
                <a:cs typeface="Arial" pitchFamily="34" charset="0"/>
              </a:rPr>
              <a:t>. </a:t>
            </a:r>
            <a:r>
              <a:rPr lang="tr-TR" sz="1300" i="1" dirty="0" err="1" smtClean="0">
                <a:latin typeface="Arial" pitchFamily="34" charset="0"/>
                <a:cs typeface="Arial" pitchFamily="34" charset="0"/>
              </a:rPr>
              <a:t>Archives</a:t>
            </a:r>
            <a:r>
              <a:rPr lang="tr-TR" sz="1300" i="1" dirty="0" smtClean="0">
                <a:latin typeface="Arial" pitchFamily="34" charset="0"/>
                <a:cs typeface="Arial" pitchFamily="34" charset="0"/>
              </a:rPr>
              <a:t> of </a:t>
            </a:r>
            <a:r>
              <a:rPr lang="tr-TR" sz="1300" i="1" dirty="0" err="1" smtClean="0">
                <a:latin typeface="Arial" pitchFamily="34" charset="0"/>
                <a:cs typeface="Arial" pitchFamily="34" charset="0"/>
              </a:rPr>
              <a:t>pediatrics</a:t>
            </a:r>
            <a:r>
              <a:rPr lang="tr-TR" sz="1300" i="1" dirty="0" smtClean="0">
                <a:latin typeface="Arial" pitchFamily="34" charset="0"/>
                <a:cs typeface="Arial" pitchFamily="34" charset="0"/>
              </a:rPr>
              <a:t> &amp; </a:t>
            </a:r>
            <a:r>
              <a:rPr lang="tr-TR" sz="1300" i="1" dirty="0" err="1" smtClean="0">
                <a:latin typeface="Arial" pitchFamily="34" charset="0"/>
                <a:cs typeface="Arial" pitchFamily="34" charset="0"/>
              </a:rPr>
              <a:t>adolescent</a:t>
            </a:r>
            <a:r>
              <a:rPr lang="tr-TR" sz="1300" i="1" dirty="0" smtClean="0">
                <a:latin typeface="Arial" pitchFamily="34" charset="0"/>
                <a:cs typeface="Arial" pitchFamily="34" charset="0"/>
              </a:rPr>
              <a:t> </a:t>
            </a:r>
            <a:r>
              <a:rPr lang="tr-TR" sz="1300" i="1" dirty="0" err="1" smtClean="0">
                <a:latin typeface="Arial" pitchFamily="34" charset="0"/>
                <a:cs typeface="Arial" pitchFamily="34" charset="0"/>
              </a:rPr>
              <a:t>medicine</a:t>
            </a:r>
            <a:r>
              <a:rPr lang="tr-TR" sz="1300" dirty="0" smtClean="0">
                <a:latin typeface="Arial" pitchFamily="34" charset="0"/>
                <a:cs typeface="Arial" pitchFamily="34" charset="0"/>
              </a:rPr>
              <a:t>, </a:t>
            </a:r>
            <a:r>
              <a:rPr lang="tr-TR" sz="1300" i="1" dirty="0" smtClean="0">
                <a:latin typeface="Arial" pitchFamily="34" charset="0"/>
                <a:cs typeface="Arial" pitchFamily="34" charset="0"/>
              </a:rPr>
              <a:t>158</a:t>
            </a:r>
            <a:r>
              <a:rPr lang="tr-TR" sz="1300" dirty="0" smtClean="0">
                <a:latin typeface="Arial" pitchFamily="34" charset="0"/>
                <a:cs typeface="Arial" pitchFamily="34" charset="0"/>
              </a:rPr>
              <a:t>(6), 521-526</a:t>
            </a:r>
          </a:p>
          <a:p>
            <a:pPr marL="342900" indent="-342900">
              <a:buFont typeface="+mj-lt"/>
              <a:buAutoNum type="arabicPeriod"/>
            </a:pPr>
            <a:r>
              <a:rPr lang="tr-TR" sz="1300" dirty="0" err="1" smtClean="0">
                <a:latin typeface="Arial" pitchFamily="34" charset="0"/>
                <a:cs typeface="Arial" pitchFamily="34" charset="0"/>
              </a:rPr>
              <a:t>Purssell</a:t>
            </a:r>
            <a:r>
              <a:rPr lang="tr-TR" sz="1300" dirty="0" smtClean="0">
                <a:latin typeface="Arial" pitchFamily="34" charset="0"/>
                <a:cs typeface="Arial" pitchFamily="34" charset="0"/>
              </a:rPr>
              <a:t>, E. (2011). </a:t>
            </a:r>
            <a:r>
              <a:rPr lang="tr-TR" sz="1300" dirty="0" err="1" smtClean="0">
                <a:latin typeface="Arial" pitchFamily="34" charset="0"/>
                <a:cs typeface="Arial" pitchFamily="34" charset="0"/>
              </a:rPr>
              <a:t>Systematic</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review</a:t>
            </a:r>
            <a:r>
              <a:rPr lang="tr-TR" sz="1300" dirty="0" smtClean="0">
                <a:latin typeface="Arial" pitchFamily="34" charset="0"/>
                <a:cs typeface="Arial" pitchFamily="34" charset="0"/>
              </a:rPr>
              <a:t> of </a:t>
            </a:r>
            <a:r>
              <a:rPr lang="tr-TR" sz="1300" dirty="0" err="1" smtClean="0">
                <a:latin typeface="Arial" pitchFamily="34" charset="0"/>
                <a:cs typeface="Arial" pitchFamily="34" charset="0"/>
              </a:rPr>
              <a:t>studies</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comparing</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combined</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treatment</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with</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paracetamol</a:t>
            </a:r>
            <a:r>
              <a:rPr lang="tr-TR" sz="1300" dirty="0" smtClean="0">
                <a:latin typeface="Arial" pitchFamily="34" charset="0"/>
                <a:cs typeface="Arial" pitchFamily="34" charset="0"/>
              </a:rPr>
              <a:t> and </a:t>
            </a:r>
            <a:r>
              <a:rPr lang="tr-TR" sz="1300" dirty="0" err="1" smtClean="0">
                <a:latin typeface="Arial" pitchFamily="34" charset="0"/>
                <a:cs typeface="Arial" pitchFamily="34" charset="0"/>
              </a:rPr>
              <a:t>ibuprofen</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with</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either</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drug</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alone</a:t>
            </a:r>
            <a:r>
              <a:rPr lang="tr-TR" sz="1300" dirty="0" smtClean="0">
                <a:latin typeface="Arial" pitchFamily="34" charset="0"/>
                <a:cs typeface="Arial" pitchFamily="34" charset="0"/>
              </a:rPr>
              <a:t>. </a:t>
            </a:r>
            <a:r>
              <a:rPr lang="tr-TR" sz="1300" i="1" dirty="0" err="1" smtClean="0">
                <a:latin typeface="Arial" pitchFamily="34" charset="0"/>
                <a:cs typeface="Arial" pitchFamily="34" charset="0"/>
              </a:rPr>
              <a:t>Archives</a:t>
            </a:r>
            <a:r>
              <a:rPr lang="tr-TR" sz="1300" i="1" dirty="0" smtClean="0">
                <a:latin typeface="Arial" pitchFamily="34" charset="0"/>
                <a:cs typeface="Arial" pitchFamily="34" charset="0"/>
              </a:rPr>
              <a:t> of </a:t>
            </a:r>
            <a:r>
              <a:rPr lang="tr-TR" sz="1300" i="1" dirty="0" err="1" smtClean="0">
                <a:latin typeface="Arial" pitchFamily="34" charset="0"/>
                <a:cs typeface="Arial" pitchFamily="34" charset="0"/>
              </a:rPr>
              <a:t>disease</a:t>
            </a:r>
            <a:r>
              <a:rPr lang="tr-TR" sz="1300" i="1" dirty="0" smtClean="0">
                <a:latin typeface="Arial" pitchFamily="34" charset="0"/>
                <a:cs typeface="Arial" pitchFamily="34" charset="0"/>
              </a:rPr>
              <a:t> in </a:t>
            </a:r>
            <a:r>
              <a:rPr lang="tr-TR" sz="1300" i="1" dirty="0" err="1" smtClean="0">
                <a:latin typeface="Arial" pitchFamily="34" charset="0"/>
                <a:cs typeface="Arial" pitchFamily="34" charset="0"/>
              </a:rPr>
              <a:t>childhood</a:t>
            </a:r>
            <a:r>
              <a:rPr lang="tr-TR" sz="1300" dirty="0" smtClean="0">
                <a:latin typeface="Arial" pitchFamily="34" charset="0"/>
                <a:cs typeface="Arial" pitchFamily="34" charset="0"/>
              </a:rPr>
              <a:t>, </a:t>
            </a:r>
            <a:r>
              <a:rPr lang="tr-TR" sz="1300" dirty="0" err="1" smtClean="0">
                <a:latin typeface="Arial" pitchFamily="34" charset="0"/>
                <a:cs typeface="Arial" pitchFamily="34" charset="0"/>
              </a:rPr>
              <a:t>archdischild</a:t>
            </a:r>
            <a:r>
              <a:rPr lang="tr-TR" sz="1300" dirty="0" smtClean="0">
                <a:latin typeface="Arial" pitchFamily="34" charset="0"/>
                <a:cs typeface="Arial" pitchFamily="34" charset="0"/>
              </a:rPr>
              <a:t>-2011.</a:t>
            </a:r>
          </a:p>
          <a:p>
            <a:pPr marL="342900" indent="-342900">
              <a:buFont typeface="+mj-lt"/>
              <a:buAutoNum type="arabicPeriod"/>
            </a:pPr>
            <a:r>
              <a:rPr lang="tr-TR" sz="1300" dirty="0" smtClean="0">
                <a:latin typeface="Arial" pitchFamily="34" charset="0"/>
                <a:cs typeface="Arial" pitchFamily="34" charset="0"/>
              </a:rPr>
              <a:t>İLÇE, A., &amp; KARABAY, O. (2009). Ateş ölçümünde dört farklı vücut bölgesinin karşılaştırılması ve hasta tercihinin incelenmesi.</a:t>
            </a:r>
            <a:r>
              <a:rPr lang="tr-TR" sz="1300" i="1" dirty="0" smtClean="0">
                <a:latin typeface="Arial" pitchFamily="34" charset="0"/>
                <a:cs typeface="Arial" pitchFamily="34" charset="0"/>
              </a:rPr>
              <a:t>Düzce Üniversitesi Tıp Fakültesi Dergisi</a:t>
            </a:r>
            <a:r>
              <a:rPr lang="tr-TR" sz="1300" dirty="0" smtClean="0">
                <a:latin typeface="Arial" pitchFamily="34" charset="0"/>
                <a:cs typeface="Arial" pitchFamily="34" charset="0"/>
              </a:rPr>
              <a:t>, </a:t>
            </a:r>
            <a:r>
              <a:rPr lang="tr-TR" sz="1300" i="1" dirty="0" smtClean="0">
                <a:latin typeface="Arial" pitchFamily="34" charset="0"/>
                <a:cs typeface="Arial" pitchFamily="34" charset="0"/>
              </a:rPr>
              <a:t>11</a:t>
            </a:r>
            <a:r>
              <a:rPr lang="tr-TR" sz="1300" dirty="0" smtClean="0">
                <a:latin typeface="Arial" pitchFamily="34" charset="0"/>
                <a:cs typeface="Arial" pitchFamily="34" charset="0"/>
              </a:rPr>
              <a:t>(3), 5-10. </a:t>
            </a:r>
          </a:p>
          <a:p>
            <a:pPr marL="342900" indent="-342900">
              <a:buFont typeface="+mj-lt"/>
              <a:buAutoNum type="arabicPeriod"/>
            </a:pPr>
            <a:r>
              <a:rPr lang="tr-TR" sz="1300" dirty="0">
                <a:latin typeface="Arial" panose="020B0604020202020204" pitchFamily="34" charset="0"/>
                <a:cs typeface="Arial" panose="020B0604020202020204" pitchFamily="34" charset="0"/>
              </a:rPr>
              <a:t>Türkiye Klinikleri / Ateşli Çocuğa </a:t>
            </a:r>
            <a:r>
              <a:rPr lang="tr-TR" sz="1300" dirty="0" smtClean="0">
                <a:latin typeface="Arial" panose="020B0604020202020204" pitchFamily="34" charset="0"/>
                <a:cs typeface="Arial" panose="020B0604020202020204" pitchFamily="34" charset="0"/>
              </a:rPr>
              <a:t>Yaklaşım </a:t>
            </a:r>
          </a:p>
          <a:p>
            <a:pPr marL="342900" indent="-342900">
              <a:buFont typeface="+mj-lt"/>
              <a:buAutoNum type="arabicPeriod"/>
            </a:pPr>
            <a:r>
              <a:rPr lang="tr-TR" sz="1300" dirty="0">
                <a:latin typeface="Arial" panose="020B0604020202020204" pitchFamily="34" charset="0"/>
                <a:cs typeface="Arial" panose="020B0604020202020204" pitchFamily="34" charset="0"/>
              </a:rPr>
              <a:t> </a:t>
            </a:r>
            <a:r>
              <a:rPr lang="tr-TR" sz="1300" dirty="0" err="1">
                <a:latin typeface="Arial" pitchFamily="34" charset="0"/>
                <a:cs typeface="Arial" pitchFamily="34" charset="0"/>
              </a:rPr>
              <a:t>Feigin</a:t>
            </a:r>
            <a:r>
              <a:rPr lang="tr-TR" sz="1300" dirty="0">
                <a:latin typeface="Arial" pitchFamily="34" charset="0"/>
                <a:cs typeface="Arial" pitchFamily="34" charset="0"/>
              </a:rPr>
              <a:t>, R. D., &amp; </a:t>
            </a:r>
            <a:r>
              <a:rPr lang="tr-TR" sz="1300" dirty="0" err="1">
                <a:latin typeface="Arial" pitchFamily="34" charset="0"/>
                <a:cs typeface="Arial" pitchFamily="34" charset="0"/>
              </a:rPr>
              <a:t>Cherry</a:t>
            </a:r>
            <a:r>
              <a:rPr lang="tr-TR" sz="1300" dirty="0">
                <a:latin typeface="Arial" pitchFamily="34" charset="0"/>
                <a:cs typeface="Arial" pitchFamily="34" charset="0"/>
              </a:rPr>
              <a:t>, J. D. (2009). </a:t>
            </a:r>
            <a:r>
              <a:rPr lang="tr-TR" sz="1300" i="1" dirty="0" err="1">
                <a:latin typeface="Arial" pitchFamily="34" charset="0"/>
                <a:cs typeface="Arial" pitchFamily="34" charset="0"/>
              </a:rPr>
              <a:t>Feigin</a:t>
            </a:r>
            <a:r>
              <a:rPr lang="tr-TR" sz="1300" i="1" dirty="0">
                <a:latin typeface="Arial" pitchFamily="34" charset="0"/>
                <a:cs typeface="Arial" pitchFamily="34" charset="0"/>
              </a:rPr>
              <a:t> &amp; </a:t>
            </a:r>
            <a:r>
              <a:rPr lang="tr-TR" sz="1300" i="1" dirty="0" err="1">
                <a:latin typeface="Arial" pitchFamily="34" charset="0"/>
                <a:cs typeface="Arial" pitchFamily="34" charset="0"/>
              </a:rPr>
              <a:t>Cherry's</a:t>
            </a:r>
            <a:r>
              <a:rPr lang="tr-TR" sz="1300" i="1" dirty="0">
                <a:latin typeface="Arial" pitchFamily="34" charset="0"/>
                <a:cs typeface="Arial" pitchFamily="34" charset="0"/>
              </a:rPr>
              <a:t> </a:t>
            </a:r>
            <a:r>
              <a:rPr lang="tr-TR" sz="1300" i="1" dirty="0" err="1">
                <a:latin typeface="Arial" pitchFamily="34" charset="0"/>
                <a:cs typeface="Arial" pitchFamily="34" charset="0"/>
              </a:rPr>
              <a:t>textbook</a:t>
            </a:r>
            <a:r>
              <a:rPr lang="tr-TR" sz="1300" i="1" dirty="0">
                <a:latin typeface="Arial" pitchFamily="34" charset="0"/>
                <a:cs typeface="Arial" pitchFamily="34" charset="0"/>
              </a:rPr>
              <a:t> of </a:t>
            </a:r>
            <a:r>
              <a:rPr lang="tr-TR" sz="1300" i="1" dirty="0" err="1">
                <a:latin typeface="Arial" pitchFamily="34" charset="0"/>
                <a:cs typeface="Arial" pitchFamily="34" charset="0"/>
              </a:rPr>
              <a:t>pediatric</a:t>
            </a:r>
            <a:r>
              <a:rPr lang="tr-TR" sz="1300" i="1" dirty="0">
                <a:latin typeface="Arial" pitchFamily="34" charset="0"/>
                <a:cs typeface="Arial" pitchFamily="34" charset="0"/>
              </a:rPr>
              <a:t> </a:t>
            </a:r>
            <a:r>
              <a:rPr lang="tr-TR" sz="1300" i="1" dirty="0" err="1">
                <a:latin typeface="Arial" pitchFamily="34" charset="0"/>
                <a:cs typeface="Arial" pitchFamily="34" charset="0"/>
              </a:rPr>
              <a:t>infectious</a:t>
            </a:r>
            <a:r>
              <a:rPr lang="tr-TR" sz="1300" i="1" dirty="0">
                <a:latin typeface="Arial" pitchFamily="34" charset="0"/>
                <a:cs typeface="Arial" pitchFamily="34" charset="0"/>
              </a:rPr>
              <a:t> </a:t>
            </a:r>
            <a:r>
              <a:rPr lang="tr-TR" sz="1300" i="1" dirty="0" err="1">
                <a:latin typeface="Arial" pitchFamily="34" charset="0"/>
                <a:cs typeface="Arial" pitchFamily="34" charset="0"/>
              </a:rPr>
              <a:t>diseases</a:t>
            </a:r>
            <a:r>
              <a:rPr lang="tr-TR" sz="1300" dirty="0">
                <a:latin typeface="Arial" pitchFamily="34" charset="0"/>
                <a:cs typeface="Arial" pitchFamily="34" charset="0"/>
              </a:rPr>
              <a:t>. </a:t>
            </a:r>
            <a:r>
              <a:rPr lang="tr-TR" sz="1300" dirty="0" err="1">
                <a:latin typeface="Arial" pitchFamily="34" charset="0"/>
                <a:cs typeface="Arial" pitchFamily="34" charset="0"/>
              </a:rPr>
              <a:t>Saunders</a:t>
            </a:r>
            <a:r>
              <a:rPr lang="tr-TR" sz="1300" dirty="0">
                <a:latin typeface="Arial" pitchFamily="34" charset="0"/>
                <a:cs typeface="Arial" pitchFamily="34" charset="0"/>
              </a:rPr>
              <a:t>/</a:t>
            </a:r>
            <a:r>
              <a:rPr lang="tr-TR" sz="1300" dirty="0" err="1">
                <a:latin typeface="Arial" pitchFamily="34" charset="0"/>
                <a:cs typeface="Arial" pitchFamily="34" charset="0"/>
              </a:rPr>
              <a:t>Elsevier</a:t>
            </a:r>
            <a:r>
              <a:rPr lang="tr-TR" sz="1300" dirty="0">
                <a:latin typeface="Arial" pitchFamily="34" charset="0"/>
                <a:cs typeface="Arial" pitchFamily="34" charset="0"/>
              </a:rPr>
              <a:t>,.</a:t>
            </a:r>
            <a:r>
              <a:rPr lang="tr-TR" sz="1300" dirty="0" err="1">
                <a:latin typeface="Arial" pitchFamily="34" charset="0"/>
                <a:cs typeface="Arial" pitchFamily="34" charset="0"/>
              </a:rPr>
              <a:t>Schmitt</a:t>
            </a:r>
            <a:r>
              <a:rPr lang="tr-TR" sz="1300" dirty="0">
                <a:latin typeface="Arial" pitchFamily="34" charset="0"/>
                <a:cs typeface="Arial" pitchFamily="34" charset="0"/>
              </a:rPr>
              <a:t>, B. D. (1984). Fever in </a:t>
            </a:r>
            <a:r>
              <a:rPr lang="tr-TR" sz="1300" dirty="0" err="1">
                <a:latin typeface="Arial" pitchFamily="34" charset="0"/>
                <a:cs typeface="Arial" pitchFamily="34" charset="0"/>
              </a:rPr>
              <a:t>childhood</a:t>
            </a:r>
            <a:r>
              <a:rPr lang="tr-TR" sz="1300" dirty="0">
                <a:latin typeface="Arial" pitchFamily="34" charset="0"/>
                <a:cs typeface="Arial" pitchFamily="34" charset="0"/>
              </a:rPr>
              <a:t>. </a:t>
            </a:r>
            <a:r>
              <a:rPr lang="tr-TR" sz="1300" i="1" dirty="0" err="1">
                <a:latin typeface="Arial" pitchFamily="34" charset="0"/>
                <a:cs typeface="Arial" pitchFamily="34" charset="0"/>
              </a:rPr>
              <a:t>Pediatrics</a:t>
            </a:r>
            <a:r>
              <a:rPr lang="tr-TR" sz="1300" dirty="0">
                <a:latin typeface="Arial" pitchFamily="34" charset="0"/>
                <a:cs typeface="Arial" pitchFamily="34" charset="0"/>
              </a:rPr>
              <a:t>, </a:t>
            </a:r>
            <a:r>
              <a:rPr lang="tr-TR" sz="1300" i="1" dirty="0">
                <a:latin typeface="Arial" pitchFamily="34" charset="0"/>
                <a:cs typeface="Arial" pitchFamily="34" charset="0"/>
              </a:rPr>
              <a:t>74</a:t>
            </a:r>
            <a:r>
              <a:rPr lang="tr-TR" sz="1300" dirty="0">
                <a:latin typeface="Arial" pitchFamily="34" charset="0"/>
                <a:cs typeface="Arial" pitchFamily="34" charset="0"/>
              </a:rPr>
              <a:t>(5), 929-936. </a:t>
            </a:r>
            <a:endParaRPr lang="tr-TR" sz="1300" dirty="0" smtClean="0">
              <a:latin typeface="Arial" pitchFamily="34" charset="0"/>
              <a:cs typeface="Arial" pitchFamily="34" charset="0"/>
            </a:endParaRPr>
          </a:p>
          <a:p>
            <a:pPr marL="342900" indent="-342900">
              <a:buFont typeface="+mj-lt"/>
              <a:buAutoNum type="arabicPeriod"/>
            </a:pPr>
            <a:r>
              <a:rPr lang="tr-TR" sz="1300" dirty="0" err="1">
                <a:latin typeface="Arial" pitchFamily="34" charset="0"/>
                <a:cs typeface="Arial" pitchFamily="34" charset="0"/>
              </a:rPr>
              <a:t>Geijer</a:t>
            </a:r>
            <a:r>
              <a:rPr lang="tr-TR" sz="1300" dirty="0">
                <a:latin typeface="Arial" pitchFamily="34" charset="0"/>
                <a:cs typeface="Arial" pitchFamily="34" charset="0"/>
              </a:rPr>
              <a:t> H, U. R., </a:t>
            </a:r>
            <a:r>
              <a:rPr lang="tr-TR" sz="1300" dirty="0" err="1">
                <a:latin typeface="Arial" pitchFamily="34" charset="0"/>
                <a:cs typeface="Arial" pitchFamily="34" charset="0"/>
              </a:rPr>
              <a:t>Lohse</a:t>
            </a:r>
            <a:r>
              <a:rPr lang="tr-TR" sz="1300" dirty="0">
                <a:latin typeface="Arial" pitchFamily="34" charset="0"/>
                <a:cs typeface="Arial" pitchFamily="34" charset="0"/>
              </a:rPr>
              <a:t> G, </a:t>
            </a:r>
            <a:r>
              <a:rPr lang="tr-TR" sz="1300" dirty="0" err="1">
                <a:latin typeface="Arial" pitchFamily="34" charset="0"/>
                <a:cs typeface="Arial" pitchFamily="34" charset="0"/>
              </a:rPr>
              <a:t>Nilsagård</a:t>
            </a:r>
            <a:r>
              <a:rPr lang="tr-TR" sz="1300" dirty="0">
                <a:latin typeface="Arial" pitchFamily="34" charset="0"/>
                <a:cs typeface="Arial" pitchFamily="34" charset="0"/>
              </a:rPr>
              <a:t> Y ( 2016 Mar). "</a:t>
            </a:r>
            <a:r>
              <a:rPr lang="tr-TR" sz="1300" dirty="0" err="1">
                <a:latin typeface="Arial" pitchFamily="34" charset="0"/>
                <a:cs typeface="Arial" pitchFamily="34" charset="0"/>
              </a:rPr>
              <a:t>Temperature</a:t>
            </a:r>
            <a:r>
              <a:rPr lang="tr-TR" sz="1300" dirty="0">
                <a:latin typeface="Arial" pitchFamily="34" charset="0"/>
                <a:cs typeface="Arial" pitchFamily="34" charset="0"/>
              </a:rPr>
              <a:t> </a:t>
            </a:r>
            <a:r>
              <a:rPr lang="tr-TR" sz="1300" dirty="0" err="1">
                <a:latin typeface="Arial" pitchFamily="34" charset="0"/>
                <a:cs typeface="Arial" pitchFamily="34" charset="0"/>
              </a:rPr>
              <a:t>measurements</a:t>
            </a:r>
            <a:r>
              <a:rPr lang="tr-TR" sz="1300" dirty="0">
                <a:latin typeface="Arial" pitchFamily="34" charset="0"/>
                <a:cs typeface="Arial" pitchFamily="34" charset="0"/>
              </a:rPr>
              <a:t> </a:t>
            </a:r>
            <a:r>
              <a:rPr lang="tr-TR" sz="1300" dirty="0" err="1">
                <a:latin typeface="Arial" pitchFamily="34" charset="0"/>
                <a:cs typeface="Arial" pitchFamily="34" charset="0"/>
              </a:rPr>
              <a:t>with</a:t>
            </a:r>
            <a:r>
              <a:rPr lang="tr-TR" sz="1300" dirty="0">
                <a:latin typeface="Arial" pitchFamily="34" charset="0"/>
                <a:cs typeface="Arial" pitchFamily="34" charset="0"/>
              </a:rPr>
              <a:t> a </a:t>
            </a:r>
            <a:r>
              <a:rPr lang="tr-TR" sz="1300" dirty="0" err="1">
                <a:latin typeface="Arial" pitchFamily="34" charset="0"/>
                <a:cs typeface="Arial" pitchFamily="34" charset="0"/>
              </a:rPr>
              <a:t>temporal</a:t>
            </a:r>
            <a:r>
              <a:rPr lang="tr-TR" sz="1300" dirty="0">
                <a:latin typeface="Arial" pitchFamily="34" charset="0"/>
                <a:cs typeface="Arial" pitchFamily="34" charset="0"/>
              </a:rPr>
              <a:t> </a:t>
            </a:r>
            <a:r>
              <a:rPr lang="tr-TR" sz="1300" dirty="0" err="1">
                <a:latin typeface="Arial" pitchFamily="34" charset="0"/>
                <a:cs typeface="Arial" pitchFamily="34" charset="0"/>
              </a:rPr>
              <a:t>scanner</a:t>
            </a:r>
            <a:r>
              <a:rPr lang="tr-TR" sz="1300" dirty="0">
                <a:latin typeface="Arial" pitchFamily="34" charset="0"/>
                <a:cs typeface="Arial" pitchFamily="34" charset="0"/>
              </a:rPr>
              <a:t>: </a:t>
            </a:r>
            <a:r>
              <a:rPr lang="tr-TR" sz="1300" dirty="0" err="1">
                <a:latin typeface="Arial" pitchFamily="34" charset="0"/>
                <a:cs typeface="Arial" pitchFamily="34" charset="0"/>
              </a:rPr>
              <a:t>systematic</a:t>
            </a:r>
            <a:r>
              <a:rPr lang="tr-TR" sz="1300" dirty="0">
                <a:latin typeface="Arial" pitchFamily="34" charset="0"/>
                <a:cs typeface="Arial" pitchFamily="34" charset="0"/>
              </a:rPr>
              <a:t> </a:t>
            </a:r>
            <a:r>
              <a:rPr lang="tr-TR" sz="1300" dirty="0" err="1">
                <a:latin typeface="Arial" pitchFamily="34" charset="0"/>
                <a:cs typeface="Arial" pitchFamily="34" charset="0"/>
              </a:rPr>
              <a:t>review</a:t>
            </a:r>
            <a:r>
              <a:rPr lang="tr-TR" sz="1300" dirty="0">
                <a:latin typeface="Arial" pitchFamily="34" charset="0"/>
                <a:cs typeface="Arial" pitchFamily="34" charset="0"/>
              </a:rPr>
              <a:t> </a:t>
            </a:r>
            <a:r>
              <a:rPr lang="tr-TR" sz="1300" dirty="0" err="1">
                <a:latin typeface="Arial" pitchFamily="34" charset="0"/>
                <a:cs typeface="Arial" pitchFamily="34" charset="0"/>
              </a:rPr>
              <a:t>and</a:t>
            </a:r>
            <a:r>
              <a:rPr lang="tr-TR" sz="1300" dirty="0">
                <a:latin typeface="Arial" pitchFamily="34" charset="0"/>
                <a:cs typeface="Arial" pitchFamily="34" charset="0"/>
              </a:rPr>
              <a:t> meta-</a:t>
            </a:r>
            <a:r>
              <a:rPr lang="tr-TR" sz="1300" dirty="0" err="1">
                <a:latin typeface="Arial" pitchFamily="34" charset="0"/>
                <a:cs typeface="Arial" pitchFamily="34" charset="0"/>
              </a:rPr>
              <a:t>analysis</a:t>
            </a:r>
            <a:r>
              <a:rPr lang="tr-TR" sz="1300" dirty="0">
                <a:latin typeface="Arial" pitchFamily="34" charset="0"/>
                <a:cs typeface="Arial" pitchFamily="34" charset="0"/>
              </a:rPr>
              <a:t>." </a:t>
            </a:r>
            <a:r>
              <a:rPr lang="tr-TR" sz="1300" u="sng" dirty="0">
                <a:latin typeface="Arial" pitchFamily="34" charset="0"/>
                <a:cs typeface="Arial" pitchFamily="34" charset="0"/>
              </a:rPr>
              <a:t>BMJ </a:t>
            </a:r>
            <a:r>
              <a:rPr lang="tr-TR" sz="1300" u="sng" dirty="0" smtClean="0">
                <a:latin typeface="Arial" pitchFamily="34" charset="0"/>
                <a:cs typeface="Arial" pitchFamily="34" charset="0"/>
              </a:rPr>
              <a:t>Open</a:t>
            </a:r>
          </a:p>
          <a:p>
            <a:pPr marL="342900" indent="-342900">
              <a:buFont typeface="+mj-lt"/>
              <a:buAutoNum type="arabicPeriod"/>
            </a:pPr>
            <a:r>
              <a:rPr lang="en-US" sz="1300" dirty="0" err="1">
                <a:latin typeface="Arial" pitchFamily="34" charset="0"/>
                <a:cs typeface="Arial" pitchFamily="34" charset="0"/>
              </a:rPr>
              <a:t>Chatproedprai</a:t>
            </a:r>
            <a:r>
              <a:rPr lang="en-US" sz="1300" dirty="0">
                <a:latin typeface="Arial" pitchFamily="34" charset="0"/>
                <a:cs typeface="Arial" pitchFamily="34" charset="0"/>
              </a:rPr>
              <a:t> S, H. K., </a:t>
            </a:r>
            <a:r>
              <a:rPr lang="en-US" sz="1300" dirty="0" err="1">
                <a:latin typeface="Arial" pitchFamily="34" charset="0"/>
                <a:cs typeface="Arial" pitchFamily="34" charset="0"/>
              </a:rPr>
              <a:t>Tempark</a:t>
            </a:r>
            <a:r>
              <a:rPr lang="en-US" sz="1300" dirty="0">
                <a:latin typeface="Arial" pitchFamily="34" charset="0"/>
                <a:cs typeface="Arial" pitchFamily="34" charset="0"/>
              </a:rPr>
              <a:t> T, </a:t>
            </a:r>
            <a:r>
              <a:rPr lang="en-US" sz="1300" dirty="0" err="1">
                <a:latin typeface="Arial" pitchFamily="34" charset="0"/>
                <a:cs typeface="Arial" pitchFamily="34" charset="0"/>
              </a:rPr>
              <a:t>Wananukul</a:t>
            </a:r>
            <a:r>
              <a:rPr lang="en-US" sz="1300" dirty="0">
                <a:latin typeface="Arial" pitchFamily="34" charset="0"/>
                <a:cs typeface="Arial" pitchFamily="34" charset="0"/>
              </a:rPr>
              <a:t> S. ( 2016 Feb). "A Comparative Study of 3 Different Methods of Temperature Measurement in Children." </a:t>
            </a:r>
            <a:r>
              <a:rPr lang="en-US" sz="1300" u="sng" dirty="0">
                <a:latin typeface="Arial" pitchFamily="34" charset="0"/>
                <a:cs typeface="Arial" pitchFamily="34" charset="0"/>
              </a:rPr>
              <a:t>J Med Assoc </a:t>
            </a:r>
            <a:r>
              <a:rPr lang="en-US" sz="1300" u="sng" dirty="0" err="1" smtClean="0">
                <a:latin typeface="Arial" pitchFamily="34" charset="0"/>
                <a:cs typeface="Arial" pitchFamily="34" charset="0"/>
              </a:rPr>
              <a:t>Tha</a:t>
            </a:r>
            <a:endParaRPr lang="tr-TR" sz="1300" u="sng" dirty="0" smtClean="0">
              <a:latin typeface="Arial" pitchFamily="34" charset="0"/>
              <a:cs typeface="Arial" pitchFamily="34" charset="0"/>
            </a:endParaRPr>
          </a:p>
          <a:p>
            <a:pPr marL="342900" indent="-342900">
              <a:buFont typeface="+mj-lt"/>
              <a:buAutoNum type="arabicPeriod"/>
            </a:pPr>
            <a:r>
              <a:rPr lang="en-US" sz="1300" dirty="0" smtClean="0">
                <a:latin typeface="Arial" panose="020B0604020202020204" pitchFamily="34" charset="0"/>
                <a:cs typeface="Arial" panose="020B0604020202020204" pitchFamily="34" charset="0"/>
              </a:rPr>
              <a:t>DENISE </a:t>
            </a:r>
            <a:r>
              <a:rPr lang="en-US" sz="1300" dirty="0">
                <a:latin typeface="Arial" panose="020B0604020202020204" pitchFamily="34" charset="0"/>
                <a:cs typeface="Arial" panose="020B0604020202020204" pitchFamily="34" charset="0"/>
              </a:rPr>
              <a:t>K. SUR, M., and ELISE L. BUKONT, DO (2007 Jun 15). "Evaluating Fever of Unidentifiable Source in Young Children." </a:t>
            </a:r>
            <a:r>
              <a:rPr lang="en-US" sz="1300" u="sng" dirty="0">
                <a:latin typeface="Arial" panose="020B0604020202020204" pitchFamily="34" charset="0"/>
                <a:cs typeface="Arial" panose="020B0604020202020204" pitchFamily="34" charset="0"/>
              </a:rPr>
              <a:t>Am Fam Physician</a:t>
            </a:r>
            <a:r>
              <a:rPr lang="en-US" sz="1300" dirty="0">
                <a:latin typeface="Arial" pitchFamily="34" charset="0"/>
                <a:cs typeface="Arial" pitchFamily="34" charset="0"/>
              </a:rPr>
              <a:t>.</a:t>
            </a:r>
          </a:p>
          <a:p>
            <a:pPr>
              <a:buFont typeface="Arial" panose="020B0604020202020204" pitchFamily="34" charset="0"/>
              <a:buChar char="•"/>
            </a:pPr>
            <a:endParaRPr lang="tr-TR" sz="1600" dirty="0">
              <a:solidFill>
                <a:srgbClr val="FF0000"/>
              </a:solidFill>
              <a:latin typeface="Arial" pitchFamily="34" charset="0"/>
              <a:cs typeface="Arial" pitchFamily="34" charset="0"/>
            </a:endParaRPr>
          </a:p>
          <a:p>
            <a:pPr marL="0" indent="0">
              <a:buNone/>
            </a:pPr>
            <a:endParaRPr lang="tr-TR" sz="1800" dirty="0">
              <a:solidFill>
                <a:srgbClr val="FF0000"/>
              </a:solidFill>
              <a:latin typeface="Arial" pitchFamily="34" charset="0"/>
              <a:cs typeface="Arial" pitchFamily="34" charset="0"/>
            </a:endParaRPr>
          </a:p>
          <a:p>
            <a:endParaRPr lang="tr-TR" sz="1600" dirty="0">
              <a:solidFill>
                <a:srgbClr val="FF0000"/>
              </a:solidFill>
              <a:latin typeface="Arial" panose="020B0604020202020204" pitchFamily="34" charset="0"/>
              <a:cs typeface="Arial" panose="020B0604020202020204" pitchFamily="34" charset="0"/>
            </a:endParaRPr>
          </a:p>
          <a:p>
            <a:endParaRPr lang="tr-TR" sz="1600" dirty="0" smtClean="0">
              <a:latin typeface="Arial" pitchFamily="34" charset="0"/>
              <a:cs typeface="Arial" pitchFamily="34" charset="0"/>
            </a:endParaRPr>
          </a:p>
          <a:p>
            <a:endParaRPr lang="tr-TR"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548680"/>
            <a:ext cx="8229600" cy="852704"/>
          </a:xfrm>
        </p:spPr>
        <p:txBody>
          <a:bodyPr>
            <a:normAutofit/>
          </a:bodyPr>
          <a:lstStyle/>
          <a:p>
            <a:r>
              <a:rPr lang="tr-TR" sz="3600" dirty="0" smtClean="0">
                <a:latin typeface="Arial" pitchFamily="34" charset="0"/>
                <a:cs typeface="Arial" pitchFamily="34" charset="0"/>
              </a:rPr>
              <a:t>Vücut Sıcaklığı Nasıl Ölçülür?</a:t>
            </a:r>
            <a:endParaRPr lang="tr-TR" sz="3600" dirty="0">
              <a:latin typeface="Arial" pitchFamily="34" charset="0"/>
              <a:cs typeface="Arial" pitchFamily="34" charset="0"/>
            </a:endParaRPr>
          </a:p>
        </p:txBody>
      </p:sp>
      <p:sp>
        <p:nvSpPr>
          <p:cNvPr id="3" name="2 İçerik Yer Tutucusu"/>
          <p:cNvSpPr>
            <a:spLocks noGrp="1"/>
          </p:cNvSpPr>
          <p:nvPr>
            <p:ph idx="1"/>
          </p:nvPr>
        </p:nvSpPr>
        <p:spPr>
          <a:xfrm>
            <a:off x="395536" y="1844824"/>
            <a:ext cx="8229600" cy="4389120"/>
          </a:xfrm>
        </p:spPr>
        <p:txBody>
          <a:bodyPr/>
          <a:lstStyle/>
          <a:p>
            <a:r>
              <a:rPr lang="tr-TR" sz="2400" b="1" dirty="0" smtClean="0">
                <a:latin typeface="Arial" pitchFamily="34" charset="0"/>
                <a:cs typeface="Arial" pitchFamily="34" charset="0"/>
              </a:rPr>
              <a:t>Alın ölçümü; </a:t>
            </a:r>
            <a:r>
              <a:rPr lang="tr-TR" sz="2400" dirty="0" err="1" smtClean="0">
                <a:latin typeface="Arial" pitchFamily="34" charset="0"/>
                <a:cs typeface="Arial" pitchFamily="34" charset="0"/>
              </a:rPr>
              <a:t>temporal</a:t>
            </a:r>
            <a:r>
              <a:rPr lang="tr-TR" sz="2400" dirty="0" smtClean="0">
                <a:latin typeface="Arial" pitchFamily="34" charset="0"/>
                <a:cs typeface="Arial" pitchFamily="34" charset="0"/>
              </a:rPr>
              <a:t> arterlerin ürettikleri ısının miktarını ölçer</a:t>
            </a:r>
            <a:r>
              <a:rPr lang="tr-TR" sz="3000" dirty="0" smtClean="0">
                <a:latin typeface="Arial" pitchFamily="34" charset="0"/>
                <a:cs typeface="Arial" pitchFamily="34" charset="0"/>
              </a:rPr>
              <a:t>.</a:t>
            </a:r>
          </a:p>
          <a:p>
            <a:pPr lvl="1"/>
            <a:r>
              <a:rPr lang="tr-TR" sz="2200" dirty="0" smtClean="0">
                <a:latin typeface="Arial" pitchFamily="34" charset="0"/>
                <a:cs typeface="Arial" pitchFamily="34" charset="0"/>
              </a:rPr>
              <a:t>Bu ölçümlerin doğruluğu terleme veya </a:t>
            </a:r>
            <a:r>
              <a:rPr lang="tr-TR" sz="2200" dirty="0" err="1" smtClean="0">
                <a:latin typeface="Arial" pitchFamily="34" charset="0"/>
                <a:cs typeface="Arial" pitchFamily="34" charset="0"/>
              </a:rPr>
              <a:t>vasküler</a:t>
            </a:r>
            <a:r>
              <a:rPr lang="tr-TR" sz="2200" dirty="0" smtClean="0">
                <a:latin typeface="Arial" pitchFamily="34" charset="0"/>
                <a:cs typeface="Arial" pitchFamily="34" charset="0"/>
              </a:rPr>
              <a:t> değişikliklerden etkilenebilir. </a:t>
            </a:r>
          </a:p>
          <a:p>
            <a:pPr marL="393192" lvl="1" indent="0">
              <a:buNone/>
            </a:pPr>
            <a:endParaRPr lang="tr-TR" sz="2600" dirty="0" smtClean="0">
              <a:latin typeface="Arial" pitchFamily="34" charset="0"/>
              <a:cs typeface="Arial" pitchFamily="34" charset="0"/>
            </a:endParaRPr>
          </a:p>
          <a:p>
            <a:r>
              <a:rPr lang="tr-TR" sz="2400" b="1" dirty="0" err="1" smtClean="0">
                <a:latin typeface="Arial" pitchFamily="34" charset="0"/>
                <a:cs typeface="Arial" pitchFamily="34" charset="0"/>
              </a:rPr>
              <a:t>Aksiller</a:t>
            </a:r>
            <a:r>
              <a:rPr lang="tr-TR" sz="2400" b="1" dirty="0" smtClean="0">
                <a:latin typeface="Arial" pitchFamily="34" charset="0"/>
                <a:cs typeface="Arial" pitchFamily="34" charset="0"/>
              </a:rPr>
              <a:t> ölçüm</a:t>
            </a:r>
            <a:r>
              <a:rPr lang="tr-TR" b="1" dirty="0" smtClean="0">
                <a:latin typeface="Arial" pitchFamily="34" charset="0"/>
                <a:cs typeface="Arial" pitchFamily="34" charset="0"/>
              </a:rPr>
              <a:t>;</a:t>
            </a:r>
            <a:r>
              <a:rPr lang="tr-TR" dirty="0" smtClean="0">
                <a:latin typeface="Arial" pitchFamily="34" charset="0"/>
                <a:cs typeface="Arial" pitchFamily="34" charset="0"/>
              </a:rPr>
              <a:t> </a:t>
            </a:r>
          </a:p>
          <a:p>
            <a:pPr lvl="1"/>
            <a:r>
              <a:rPr lang="tr-TR" sz="2200" dirty="0" smtClean="0">
                <a:latin typeface="Arial" pitchFamily="34" charset="0"/>
                <a:cs typeface="Arial" pitchFamily="34" charset="0"/>
              </a:rPr>
              <a:t>En basit olan yöntemdir, fakat güvenilirliği en az olandır.</a:t>
            </a:r>
          </a:p>
          <a:p>
            <a:pPr lvl="1"/>
            <a:r>
              <a:rPr lang="tr-TR" sz="2200" dirty="0" smtClean="0">
                <a:latin typeface="Arial" pitchFamily="34" charset="0"/>
                <a:cs typeface="Arial" pitchFamily="34" charset="0"/>
              </a:rPr>
              <a:t>Ölçüm çevresel faktörlerden etkilenebilir. </a:t>
            </a:r>
          </a:p>
          <a:p>
            <a:pPr lvl="1">
              <a:buNone/>
            </a:pPr>
            <a:endParaRPr lang="tr-TR" dirty="0" smtClean="0"/>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32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tr-TR" sz="3200" b="1" dirty="0" smtClean="0">
              <a:effectLst>
                <a:outerShdw blurRad="38100" dist="38100" dir="2700000" algn="tl">
                  <a:srgbClr val="C0C0C0"/>
                </a:outerShdw>
              </a:effectLst>
              <a:latin typeface="Comic Sans MS" pitchFamily="66" charset="0"/>
              <a:ea typeface="+mj-ea"/>
              <a:cs typeface="+mj-cs"/>
            </a:endParaRPr>
          </a:p>
        </p:txBody>
      </p:sp>
      <p:graphicFrame>
        <p:nvGraphicFramePr>
          <p:cNvPr id="5" name="Group 110"/>
          <p:cNvGraphicFramePr>
            <a:graphicFrameLocks/>
          </p:cNvGraphicFramePr>
          <p:nvPr>
            <p:extLst>
              <p:ext uri="{D42A27DB-BD31-4B8C-83A1-F6EECF244321}">
                <p14:modId xmlns:p14="http://schemas.microsoft.com/office/powerpoint/2010/main" val="211673503"/>
              </p:ext>
            </p:extLst>
          </p:nvPr>
        </p:nvGraphicFramePr>
        <p:xfrm>
          <a:off x="468313" y="2205038"/>
          <a:ext cx="8229600" cy="2376489"/>
        </p:xfrm>
        <a:graphic>
          <a:graphicData uri="http://schemas.openxmlformats.org/drawingml/2006/table">
            <a:tbl>
              <a:tblPr/>
              <a:tblGrid>
                <a:gridCol w="2057400"/>
                <a:gridCol w="2057400"/>
                <a:gridCol w="2057400"/>
                <a:gridCol w="2057400"/>
              </a:tblGrid>
              <a:tr h="455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Comic Sans MS" pitchFamily="66" charset="0"/>
                          <a:cs typeface="Times New Roman" pitchFamily="18" charset="0"/>
                        </a:rPr>
                        <a:t>Yaş</a:t>
                      </a:r>
                      <a:r>
                        <a:rPr kumimoji="0" lang="en-US" sz="2000" b="1" i="0" u="none" strike="noStrike" cap="none" normalizeH="0" baseline="0" dirty="0" smtClean="0">
                          <a:ln>
                            <a:noFill/>
                          </a:ln>
                          <a:solidFill>
                            <a:schemeClr val="tx1"/>
                          </a:solidFill>
                          <a:effectLst/>
                          <a:latin typeface="Comic Sans MS" pitchFamily="66" charset="0"/>
                          <a:cs typeface="Times New Roman" pitchFamily="18" charset="0"/>
                        </a:rPr>
                        <a:t> </a:t>
                      </a:r>
                      <a:r>
                        <a:rPr kumimoji="0" lang="en-US" sz="2000" b="1" i="0" u="none" strike="noStrike" cap="none" normalizeH="0" baseline="0" dirty="0" err="1" smtClean="0">
                          <a:ln>
                            <a:noFill/>
                          </a:ln>
                          <a:solidFill>
                            <a:schemeClr val="tx1"/>
                          </a:solidFill>
                          <a:effectLst/>
                          <a:latin typeface="Comic Sans MS" pitchFamily="66" charset="0"/>
                          <a:cs typeface="Times New Roman" pitchFamily="18" charset="0"/>
                        </a:rPr>
                        <a:t>grubu</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cs typeface="Times New Roman" pitchFamily="18" charset="0"/>
                        </a:rPr>
                        <a:t>1. </a:t>
                      </a:r>
                      <a:r>
                        <a:rPr kumimoji="0" lang="en-US" sz="2000" b="1" i="0" u="none" strike="noStrike" cap="none" normalizeH="0" baseline="0" dirty="0" err="1" smtClean="0">
                          <a:ln>
                            <a:noFill/>
                          </a:ln>
                          <a:solidFill>
                            <a:schemeClr val="tx1"/>
                          </a:solidFill>
                          <a:effectLst/>
                          <a:latin typeface="Comic Sans MS" pitchFamily="66" charset="0"/>
                          <a:cs typeface="Times New Roman" pitchFamily="18" charset="0"/>
                        </a:rPr>
                        <a:t>seçenek</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2. seçenek</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3. seçenek</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6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Yenidoğan</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err="1" smtClean="0">
                          <a:ln>
                            <a:noFill/>
                          </a:ln>
                          <a:solidFill>
                            <a:schemeClr val="tx1"/>
                          </a:solidFill>
                          <a:effectLst/>
                          <a:latin typeface="Comic Sans MS" pitchFamily="66" charset="0"/>
                          <a:cs typeface="Times New Roman" pitchFamily="18" charset="0"/>
                        </a:rPr>
                        <a:t>Aksiller</a:t>
                      </a:r>
                      <a:r>
                        <a:rPr kumimoji="0" lang="tr-TR" sz="2000" b="0"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Rektal</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1 ay- 5 yaş</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Rektal</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err="1" smtClean="0">
                          <a:ln>
                            <a:noFill/>
                          </a:ln>
                          <a:solidFill>
                            <a:schemeClr val="tx1"/>
                          </a:solidFill>
                          <a:effectLst/>
                          <a:latin typeface="Comic Sans MS" pitchFamily="66" charset="0"/>
                          <a:cs typeface="Times New Roman" pitchFamily="18" charset="0"/>
                        </a:rPr>
                        <a:t>Aksiller</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7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cs typeface="Times New Roman" pitchFamily="18" charset="0"/>
                        </a:rPr>
                        <a:t>6 yaş ve üzeri</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cs typeface="Times New Roman" pitchFamily="18" charset="0"/>
                        </a:rPr>
                        <a:t>Oral </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cs typeface="Times New Roman" pitchFamily="18" charset="0"/>
                        </a:rPr>
                        <a:t>Timpanik</a:t>
                      </a: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err="1" smtClean="0">
                          <a:ln>
                            <a:noFill/>
                          </a:ln>
                          <a:solidFill>
                            <a:schemeClr val="tx1"/>
                          </a:solidFill>
                          <a:effectLst/>
                          <a:latin typeface="Comic Sans MS" pitchFamily="66" charset="0"/>
                          <a:cs typeface="Times New Roman" pitchFamily="18" charset="0"/>
                        </a:rPr>
                        <a:t>Aksiller</a:t>
                      </a:r>
                      <a:r>
                        <a:rPr kumimoji="0" lang="tr-TR" sz="2000" b="0" i="0" u="none" strike="noStrike" cap="none" normalizeH="0" baseline="0" dirty="0" smtClean="0">
                          <a:ln>
                            <a:noFill/>
                          </a:ln>
                          <a:solidFill>
                            <a:schemeClr val="tx1"/>
                          </a:solidFill>
                          <a:effectLst/>
                          <a:latin typeface="Comic Sans MS" pitchFamily="66" charset="0"/>
                          <a:cs typeface="Times New Roman" pitchFamily="18" charset="0"/>
                        </a:rPr>
                        <a:t> </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111" descr="MCj04300450000[1]"/>
          <p:cNvPicPr>
            <a:picLocks noChangeAspect="1" noChangeArrowheads="1"/>
          </p:cNvPicPr>
          <p:nvPr/>
        </p:nvPicPr>
        <p:blipFill>
          <a:blip r:embed="rId2" cstate="print"/>
          <a:srcRect/>
          <a:stretch>
            <a:fillRect/>
          </a:stretch>
        </p:blipFill>
        <p:spPr bwMode="auto">
          <a:xfrm>
            <a:off x="7740352" y="692696"/>
            <a:ext cx="1162050" cy="1368425"/>
          </a:xfrm>
          <a:prstGeom prst="rect">
            <a:avLst/>
          </a:prstGeom>
          <a:noFill/>
          <a:ln w="9525">
            <a:noFill/>
            <a:miter lim="800000"/>
            <a:headEnd/>
            <a:tailEnd/>
          </a:ln>
        </p:spPr>
      </p:pic>
      <p:sp>
        <p:nvSpPr>
          <p:cNvPr id="7" name="6 Başlık"/>
          <p:cNvSpPr>
            <a:spLocks noGrp="1"/>
          </p:cNvSpPr>
          <p:nvPr>
            <p:ph type="title"/>
          </p:nvPr>
        </p:nvSpPr>
        <p:spPr>
          <a:xfrm>
            <a:off x="457200" y="704088"/>
            <a:ext cx="8305800" cy="852704"/>
          </a:xfrm>
        </p:spPr>
        <p:txBody>
          <a:bodyPr>
            <a:normAutofit/>
          </a:bodyPr>
          <a:lstStyle/>
          <a:p>
            <a:r>
              <a:rPr lang="tr-TR" sz="3600" dirty="0" smtClean="0">
                <a:latin typeface="Arial" pitchFamily="34" charset="0"/>
                <a:cs typeface="Arial" pitchFamily="34" charset="0"/>
              </a:rPr>
              <a:t>Ateş Ölçüm Yerleri</a:t>
            </a:r>
            <a:endParaRPr lang="tr-TR"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6522</TotalTime>
  <Words>3834</Words>
  <Application>Microsoft Office PowerPoint</Application>
  <PresentationFormat>Ekran Gösterisi (4:3)</PresentationFormat>
  <Paragraphs>883</Paragraphs>
  <Slides>70</Slides>
  <Notes>32</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Akış</vt:lpstr>
      <vt:lpstr>ATEŞLİ ÇOCUĞA YAKLAŞIM NEDENİ BİLİNMEYEN ATEŞ</vt:lpstr>
      <vt:lpstr>Amaç </vt:lpstr>
      <vt:lpstr>Öğrenim Hedefleri</vt:lpstr>
      <vt:lpstr>Ateş</vt:lpstr>
      <vt:lpstr>PowerPoint Sunusu</vt:lpstr>
      <vt:lpstr>PowerPoint Sunusu</vt:lpstr>
      <vt:lpstr>Vücut Sıcaklığı Nasıl Ölçülür?</vt:lpstr>
      <vt:lpstr>Vücut Sıcaklığı Nasıl Ölçülür?</vt:lpstr>
      <vt:lpstr>Ateş Ölçüm Yerleri</vt:lpstr>
      <vt:lpstr>PowerPoint Sunusu</vt:lpstr>
      <vt:lpstr>Ölçüm Yerlerine Göre Farklar </vt:lpstr>
      <vt:lpstr>Temporal Ölçüm</vt:lpstr>
      <vt:lpstr>Temporal Ölçüm</vt:lpstr>
      <vt:lpstr>Timpanik Ölçüm</vt:lpstr>
      <vt:lpstr>Rektal-Alın-Timpanik </vt:lpstr>
      <vt:lpstr>Ateş? Endişe verici ateş?</vt:lpstr>
      <vt:lpstr>       Ateş dost mu? </vt:lpstr>
      <vt:lpstr>Ateş düşman mı? </vt:lpstr>
      <vt:lpstr>Ateş </vt:lpstr>
      <vt:lpstr>Ateş</vt:lpstr>
      <vt:lpstr>Subfebril Ateş</vt:lpstr>
      <vt:lpstr>Ateş - Hipertermi</vt:lpstr>
      <vt:lpstr>Hipertermi Nedenleri</vt:lpstr>
      <vt:lpstr>PowerPoint Sunusu</vt:lpstr>
      <vt:lpstr>Ateş / Etiyoloji  </vt:lpstr>
      <vt:lpstr>Ateş  </vt:lpstr>
      <vt:lpstr>PowerPoint Sunusu</vt:lpstr>
      <vt:lpstr>Ateşli Çocuğun Değerlendirilmesi</vt:lpstr>
      <vt:lpstr>Anamnez </vt:lpstr>
      <vt:lpstr>PowerPoint Sunusu</vt:lpstr>
      <vt:lpstr>Fizik Muayene</vt:lpstr>
      <vt:lpstr>Toksik Görünüm </vt:lpstr>
      <vt:lpstr>Fizik Muayene</vt:lpstr>
      <vt:lpstr>Ayrıntılı Göz Muayenesi</vt:lpstr>
      <vt:lpstr>İlk Basamak Tetkikler </vt:lpstr>
      <vt:lpstr>İkinci Basamak Tetkikler</vt:lpstr>
      <vt:lpstr>Akut Odağı Olmayan Ateş </vt:lpstr>
      <vt:lpstr>Akut Odağı Olmayan Ateş </vt:lpstr>
      <vt:lpstr>Akut Odağı Olmayan Ateş </vt:lpstr>
      <vt:lpstr>0-28 Gün </vt:lpstr>
      <vt:lpstr>YD / Sepsis Belirtileri</vt:lpstr>
      <vt:lpstr>0-28 Gün </vt:lpstr>
      <vt:lpstr>PowerPoint Sunusu</vt:lpstr>
      <vt:lpstr>1-3 Ay</vt:lpstr>
      <vt:lpstr>1-3 Ay</vt:lpstr>
      <vt:lpstr>PowerPoint Sunusu</vt:lpstr>
      <vt:lpstr>Düşük Risk Kriterleri</vt:lpstr>
      <vt:lpstr>3-36 Ay </vt:lpstr>
      <vt:lpstr>PowerPoint Sunusu</vt:lpstr>
      <vt:lpstr>Her ateşli çocuğa idrar tetkiki yapılmalı mı?</vt:lpstr>
      <vt:lpstr>Her ateşli çocuğa akciğer grafisi çektirelim mi?</vt:lpstr>
      <vt:lpstr>Nedeni Bilinmeyen Ateş</vt:lpstr>
      <vt:lpstr>Nedeni Bilinmeyen Ateş</vt:lpstr>
      <vt:lpstr>PowerPoint Sunusu</vt:lpstr>
      <vt:lpstr>Nedeni Bilinmeyen Ateş </vt:lpstr>
      <vt:lpstr>Tedavi Yaklaşımları</vt:lpstr>
      <vt:lpstr>Destek Tedavi</vt:lpstr>
      <vt:lpstr>Antipiretik Ajanlar</vt:lpstr>
      <vt:lpstr>Antipiretik Ajanlar</vt:lpstr>
      <vt:lpstr>Antipiretik Ajanlar</vt:lpstr>
      <vt:lpstr>Antipiretik Ajanlar</vt:lpstr>
      <vt:lpstr>Parasetamol </vt:lpstr>
      <vt:lpstr>İbuprofen</vt:lpstr>
      <vt:lpstr>Harici Soğutma</vt:lpstr>
      <vt:lpstr>Harici Soğutma</vt:lpstr>
      <vt:lpstr>Ateşin Acil Tedavisini Gerektiren Durumlar</vt:lpstr>
      <vt:lpstr>Sevk Kriterleri</vt:lpstr>
      <vt:lpstr>Dikkat </vt:lpstr>
      <vt:lpstr> DENISE K. SUR, M., and ELISE L. BUKONT, DO (2007 Jun 15). "Evaluating Fever of Unidentifiable Source in Young Children." Am Fam Physician. Treatment of Child with Fever of Unidentifiable Source </vt:lpstr>
      <vt:lpstr>Kaynaklar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ATEŞLİ ÇOCUĞA YAKLAŞIM NEDENİ BİLİNMEYEN ATEŞ</dc:title>
  <dc:creator>Nihal</dc:creator>
  <cp:lastModifiedBy>Win7</cp:lastModifiedBy>
  <cp:revision>305</cp:revision>
  <dcterms:created xsi:type="dcterms:W3CDTF">2018-11-04T13:16:28Z</dcterms:created>
  <dcterms:modified xsi:type="dcterms:W3CDTF">2018-12-13T08:55:50Z</dcterms:modified>
</cp:coreProperties>
</file>