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8"/>
  </p:notesMasterIdLst>
  <p:sldIdLst>
    <p:sldId id="298" r:id="rId2"/>
    <p:sldId id="286" r:id="rId3"/>
    <p:sldId id="256" r:id="rId4"/>
    <p:sldId id="265" r:id="rId5"/>
    <p:sldId id="263" r:id="rId6"/>
    <p:sldId id="264" r:id="rId7"/>
    <p:sldId id="257" r:id="rId8"/>
    <p:sldId id="278" r:id="rId9"/>
    <p:sldId id="258" r:id="rId10"/>
    <p:sldId id="284" r:id="rId11"/>
    <p:sldId id="259" r:id="rId12"/>
    <p:sldId id="260" r:id="rId13"/>
    <p:sldId id="266" r:id="rId14"/>
    <p:sldId id="281" r:id="rId15"/>
    <p:sldId id="276" r:id="rId16"/>
    <p:sldId id="270" r:id="rId17"/>
    <p:sldId id="285" r:id="rId18"/>
    <p:sldId id="280" r:id="rId19"/>
    <p:sldId id="283" r:id="rId20"/>
    <p:sldId id="282" r:id="rId21"/>
    <p:sldId id="261" r:id="rId22"/>
    <p:sldId id="272" r:id="rId23"/>
    <p:sldId id="287" r:id="rId24"/>
    <p:sldId id="269" r:id="rId25"/>
    <p:sldId id="275" r:id="rId26"/>
    <p:sldId id="273" r:id="rId27"/>
    <p:sldId id="262" r:id="rId28"/>
    <p:sldId id="288" r:id="rId29"/>
    <p:sldId id="289" r:id="rId30"/>
    <p:sldId id="290" r:id="rId31"/>
    <p:sldId id="296" r:id="rId32"/>
    <p:sldId id="295" r:id="rId33"/>
    <p:sldId id="292" r:id="rId34"/>
    <p:sldId id="293" r:id="rId35"/>
    <p:sldId id="297" r:id="rId36"/>
    <p:sldId id="274" r:id="rId37"/>
  </p:sldIdLst>
  <p:sldSz cx="12192000" cy="6858000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60" autoAdjust="0"/>
  </p:normalViewPr>
  <p:slideViewPr>
    <p:cSldViewPr snapToGrid="0">
      <p:cViewPr>
        <p:scale>
          <a:sx n="70" d="100"/>
          <a:sy n="70" d="100"/>
        </p:scale>
        <p:origin x="-1308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001518-424A-4BFD-8E7D-AA6412C0AFFF}" type="datetimeFigureOut">
              <a:rPr lang="tr-TR"/>
              <a:pPr>
                <a:defRPr/>
              </a:pPr>
              <a:t>03.03.2015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41CA2F-05B5-45AD-8252-6ABE5F8A376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0692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2531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7E5AA7-F341-4A06-BC5E-24F3F18C3A32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43011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3130EF-0B80-4623-A0DE-193C9D52C6FE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47107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85C07C-BD69-4B62-A10B-BF4A4316E5B9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49155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3102FC-204A-4515-8484-58159AA85816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1203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085A7D-C2B8-41A7-8FE0-0BDA717D25D6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3251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244B97-707B-487F-AD41-5AFF73645A70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7347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C005F5-5083-4468-9CC3-487DF67A8BA4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9395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1BE0A8-7C1B-40A9-9A56-04AA4F315CEE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68611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7A591F-EE80-44E3-9F3D-2BCEC95569E2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mtClean="0"/>
              <a:t>GEBELERDE  400 mcg (mikrogram) folik asit alınması önerilir.</a:t>
            </a:r>
            <a:br>
              <a:rPr lang="tr-TR" smtClean="0"/>
            </a:br>
            <a:r>
              <a:rPr lang="tr-TR" smtClean="0"/>
              <a:t>Daha önce nöral tüp defekti anomalisi olan bebek doğuran ve risk grubunda olan kişiler için (epilepsi ilacı kullananlar, insülin kullanan diabetikler) bu doz on katı yani günde 4 mg (4000 mcg) olmalıdır.</a:t>
            </a:r>
          </a:p>
        </p:txBody>
      </p:sp>
      <p:sp>
        <p:nvSpPr>
          <p:cNvPr id="71683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48E641-9B25-4120-AFCD-4AB5F3AD48CF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74755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F18F1-6210-40E5-AE63-74DC99D3E357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4579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454DEE-6E88-4F7F-A46F-EE4342645C14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Arial" charset="0"/>
            </a:endParaRPr>
          </a:p>
        </p:txBody>
      </p:sp>
      <p:sp>
        <p:nvSpPr>
          <p:cNvPr id="26627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60D115-BCAA-4F0B-83F4-E5AD06E782F2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8675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83B6C8-D278-46DB-9E12-E7CCE4D50570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0723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175224-1387-4908-91EA-3924B3503EB2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2771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332844-AD82-4950-94A7-D00BD7DD2C7C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5843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7CA86B-8A12-4EA3-A868-57ADA7B31CDC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7891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D40DD0-50D3-4923-A727-3F646F61A93A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9939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C623A9-F19E-4421-B418-1C1E95E516EB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rrowheads="1"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/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8E5C2-63C4-4DE4-84A6-5AD8C10D7B4F}" type="datetime1">
              <a:rPr lang="tr-TR"/>
              <a:pPr>
                <a:defRPr/>
              </a:pPr>
              <a:t>03.03.2015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Kaynaklar: Türk Hematoloji Derneği Vitamin B12 Eksikliği Tanı ve Tedavi Kılavuzu-2011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BA44B-F43B-44D7-B201-9023A2E08AA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4D8D3-5FD9-4F81-BABF-58AAC244E069}" type="datetime1">
              <a:rPr lang="tr-TR"/>
              <a:pPr>
                <a:defRPr/>
              </a:pPr>
              <a:t>03.03.2015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Kaynaklar: Türk Hematoloji Derneği Vitamin B12 Eksikliği Tanı ve Tedavi Kılavuzu-2011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C2E4D-4D5A-457E-9296-4F761B16902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F9412-505B-48D1-9C3A-669B3B534F30}" type="datetime1">
              <a:rPr lang="tr-TR"/>
              <a:pPr>
                <a:defRPr/>
              </a:pPr>
              <a:t>03.03.2015</a:t>
            </a:fld>
            <a:endParaRPr lang="tr-T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Kaynaklar: Türk Hematoloji Derneği Vitamin B12 Eksikliği Tanı ve Tedavi Kılavuzu-2011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E223D-2298-4487-B152-A8E53D08655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57B47-1E44-4DFA-AA0A-9A0BA179A09F}" type="datetime1">
              <a:rPr lang="tr-TR"/>
              <a:pPr>
                <a:defRPr/>
              </a:pPr>
              <a:t>03.03.2015</a:t>
            </a:fld>
            <a:endParaRPr lang="tr-T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Kaynaklar: Türk Hematoloji Derneği Vitamin B12 Eksikliği Tanı ve Tedavi Kılavuzu-2011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5086D-213F-4526-BB08-A9F6F612EEC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98229-E673-4B5D-AA5F-BD11B0FF86DB}" type="datetime1">
              <a:rPr lang="tr-TR"/>
              <a:pPr>
                <a:defRPr/>
              </a:pPr>
              <a:t>03.03.2015</a:t>
            </a:fld>
            <a:endParaRPr lang="tr-T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Kaynaklar: Türk Hematoloji Derneği Vitamin B12 Eksikliği Tanı ve Tedavi Kılavuzu-2011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8FDFB-884F-4386-A507-0A4A3266407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66E09-3D65-4C8C-A91A-E783B5DEA588}" type="datetime1">
              <a:rPr lang="tr-TR"/>
              <a:pPr>
                <a:defRPr/>
              </a:pPr>
              <a:t>03.03.2015</a:t>
            </a:fld>
            <a:endParaRPr lang="tr-T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Kaynaklar: Türk Hematoloji Derneği Vitamin B12 Eksikliği Tanı ve Tedavi Kılavuzu-2011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4938E-29F6-44BB-BFB8-FA6C6254F01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68702-3413-450B-8359-261ECDF534DF}" type="datetime1">
              <a:rPr lang="tr-TR"/>
              <a:pPr>
                <a:defRPr/>
              </a:pPr>
              <a:t>03.03.2015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Kaynaklar: Türk Hematoloji Derneği Vitamin B12 Eksikliği Tanı ve Tedavi Kılavuzu-2011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3CEBE-5443-40C2-8717-D57445410D6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CD39E-73E2-4A4E-8485-56A9BA59D10E}" type="datetime1">
              <a:rPr lang="tr-TR"/>
              <a:pPr>
                <a:defRPr/>
              </a:pPr>
              <a:t>03.03.2015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Kaynaklar: Türk Hematoloji Derneği Vitamin B12 Eksikliği Tanı ve Tedavi Kılavuzu-2011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05A01-ACEF-443C-A517-C00625EE7B3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22E9D-3BC0-4C03-92AE-60C8F89BFE86}" type="datetime1">
              <a:rPr lang="tr-TR"/>
              <a:pPr>
                <a:defRPr/>
              </a:pPr>
              <a:t>03.03.2015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Kaynaklar: Türk Hematoloji Derneği Vitamin B12 Eksikliği Tanı ve Tedavi Kılavuzu-2011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909C3-1695-4F4B-A0CB-82410CD3007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F608F-2B83-4B1D-8910-EDC90AB01A4D}" type="datetime1">
              <a:rPr lang="tr-TR"/>
              <a:pPr>
                <a:defRPr/>
              </a:pPr>
              <a:t>03.03.2015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Kaynaklar: Türk Hematoloji Derneği Vitamin B12 Eksikliği Tanı ve Tedavi Kılavuzu-2011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BF7F7-EFF7-4B98-AB4A-4F4CED66E94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D859F-7971-4228-9CD2-CDEEBFA7CAF5}" type="datetime1">
              <a:rPr lang="tr-TR"/>
              <a:pPr>
                <a:defRPr/>
              </a:pPr>
              <a:t>03.03.2015</a:t>
            </a:fld>
            <a:endParaRPr lang="tr-T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Kaynaklar: Türk Hematoloji Derneği Vitamin B12 Eksikliği Tanı ve Tedavi Kılavuzu-2011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6A424-DB0B-4929-B32E-4698402EA9F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32573-3F2B-48D3-9FED-25883761B692}" type="datetime1">
              <a:rPr lang="tr-TR"/>
              <a:pPr>
                <a:defRPr/>
              </a:pPr>
              <a:t>03.03.2015</a:t>
            </a:fld>
            <a:endParaRPr lang="tr-TR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Kaynaklar: Türk Hematoloji Derneği Vitamin B12 Eksikliği Tanı ve Tedavi Kılavuzu-2011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110C2-1A10-4B64-AC06-2E8935C027A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8513B-93A0-4A4C-A296-02673E0C1B36}" type="datetime1">
              <a:rPr lang="tr-TR"/>
              <a:pPr>
                <a:defRPr/>
              </a:pPr>
              <a:t>03.03.2015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Kaynaklar: Türk Hematoloji Derneği Vitamin B12 Eksikliği Tanı ve Tedavi Kılavuzu-2011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6C056-D3E4-49EF-85C9-9AEAD40338D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5E4E4-4676-4E6A-B765-6EB8F618DCC2}" type="datetime1">
              <a:rPr lang="tr-TR"/>
              <a:pPr>
                <a:defRPr/>
              </a:pPr>
              <a:t>03.03.2015</a:t>
            </a:fld>
            <a:endParaRPr lang="tr-T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Kaynaklar: Türk Hematoloji Derneği Vitamin B12 Eksikliği Tanı ve Tedavi Kılavuzu-2011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0F2AE-C077-44D9-B0B1-C5C9703BEFD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8872E-3397-4D8A-B272-5E113CEB4225}" type="datetime1">
              <a:rPr lang="tr-TR"/>
              <a:pPr>
                <a:defRPr/>
              </a:pPr>
              <a:t>03.03.2015</a:t>
            </a:fld>
            <a:endParaRPr lang="tr-T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Kaynaklar: Türk Hematoloji Derneği Vitamin B12 Eksikliği Tanı ve Tedavi Kılavuzu-2011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04D6E-F24B-4271-AD7D-F4BC939422E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365E9-E882-4313-A21E-FF418E75F563}" type="datetime1">
              <a:rPr lang="tr-TR"/>
              <a:pPr>
                <a:defRPr/>
              </a:pPr>
              <a:t>03.03.2015</a:t>
            </a:fld>
            <a:endParaRPr lang="tr-T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Kaynaklar: Türk Hematoloji Derneği Vitamin B12 Eksikliği Tanı ve Tedavi Kılavuzu-2011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DB763-4437-4DF7-BCF7-7D87E094C17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 noChangeArrowheads="1"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/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47" name="Freeform 12"/>
            <p:cNvSpPr>
              <a:spLocks noChangeArrowheads="1"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/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48" name="Freeform 13"/>
            <p:cNvSpPr>
              <a:spLocks noChangeArrowheads="1"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/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49" name="Freeform 14"/>
            <p:cNvSpPr>
              <a:spLocks noChangeArrowheads="1"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/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50" name="Freeform 15"/>
            <p:cNvSpPr>
              <a:spLocks noChangeArrowheads="1"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/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51" name="Freeform 16"/>
            <p:cNvSpPr>
              <a:spLocks noChangeArrowheads="1"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/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52" name="Freeform 17"/>
            <p:cNvSpPr>
              <a:spLocks noChangeArrowheads="1"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/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53" name="Freeform 18"/>
            <p:cNvSpPr>
              <a:spLocks noChangeArrowheads="1"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/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54" name="Freeform 19"/>
            <p:cNvSpPr>
              <a:spLocks noChangeArrowheads="1"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/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55" name="Freeform 20"/>
            <p:cNvSpPr>
              <a:spLocks noChangeArrowheads="1"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/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56" name="Freeform 21"/>
            <p:cNvSpPr>
              <a:spLocks noChangeArrowheads="1"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/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57" name="Freeform 22"/>
            <p:cNvSpPr>
              <a:spLocks noChangeArrowheads="1"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/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 noChangeArrowheads="1"/>
            </p:cNvSpPr>
            <p:nvPr/>
          </p:nvSpPr>
          <p:spPr bwMode="auto">
            <a:xfrm>
              <a:off x="6627813" y="194833"/>
              <a:ext cx="408933" cy="3646504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/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35" name="Freeform 28"/>
            <p:cNvSpPr>
              <a:spLocks noChangeArrowheads="1"/>
            </p:cNvSpPr>
            <p:nvPr/>
          </p:nvSpPr>
          <p:spPr bwMode="auto">
            <a:xfrm>
              <a:off x="7061730" y="3771618"/>
              <a:ext cx="349763" cy="1310216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/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36" name="Freeform 29"/>
            <p:cNvSpPr>
              <a:spLocks noChangeArrowheads="1"/>
            </p:cNvSpPr>
            <p:nvPr/>
          </p:nvSpPr>
          <p:spPr bwMode="auto">
            <a:xfrm>
              <a:off x="7439105" y="5052893"/>
              <a:ext cx="357653" cy="82085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/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37" name="Freeform 30"/>
            <p:cNvSpPr>
              <a:spLocks noChangeArrowheads="1"/>
            </p:cNvSpPr>
            <p:nvPr/>
          </p:nvSpPr>
          <p:spPr bwMode="auto">
            <a:xfrm>
              <a:off x="7036746" y="3811082"/>
              <a:ext cx="457585" cy="1853508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/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38" name="Freeform 31"/>
            <p:cNvSpPr>
              <a:spLocks noChangeArrowheads="1"/>
            </p:cNvSpPr>
            <p:nvPr/>
          </p:nvSpPr>
          <p:spPr bwMode="auto">
            <a:xfrm>
              <a:off x="6993355" y="1263001"/>
              <a:ext cx="144639" cy="2508617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/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39" name="Freeform 32"/>
            <p:cNvSpPr>
              <a:spLocks noChangeArrowheads="1"/>
            </p:cNvSpPr>
            <p:nvPr/>
          </p:nvSpPr>
          <p:spPr bwMode="auto">
            <a:xfrm>
              <a:off x="7525889" y="5640911"/>
              <a:ext cx="111767" cy="232840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/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40" name="Freeform 33"/>
            <p:cNvSpPr>
              <a:spLocks noChangeArrowheads="1"/>
            </p:cNvSpPr>
            <p:nvPr/>
          </p:nvSpPr>
          <p:spPr bwMode="auto">
            <a:xfrm>
              <a:off x="7020967" y="3599290"/>
              <a:ext cx="68375" cy="42358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/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41" name="Freeform 34"/>
            <p:cNvSpPr>
              <a:spLocks noChangeArrowheads="1"/>
            </p:cNvSpPr>
            <p:nvPr/>
          </p:nvSpPr>
          <p:spPr bwMode="auto">
            <a:xfrm>
              <a:off x="7411493" y="2802110"/>
              <a:ext cx="1168945" cy="2250783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/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42" name="Freeform 35"/>
            <p:cNvSpPr>
              <a:spLocks noChangeArrowheads="1"/>
            </p:cNvSpPr>
            <p:nvPr/>
          </p:nvSpPr>
          <p:spPr bwMode="auto">
            <a:xfrm>
              <a:off x="7494331" y="5664590"/>
              <a:ext cx="99932" cy="209161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/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43" name="Freeform 36"/>
            <p:cNvSpPr>
              <a:spLocks noChangeArrowheads="1"/>
            </p:cNvSpPr>
            <p:nvPr/>
          </p:nvSpPr>
          <p:spPr bwMode="auto">
            <a:xfrm>
              <a:off x="7411493" y="5081833"/>
              <a:ext cx="114396" cy="559078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/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44" name="Freeform 37"/>
            <p:cNvSpPr>
              <a:spLocks noChangeArrowheads="1"/>
            </p:cNvSpPr>
            <p:nvPr/>
          </p:nvSpPr>
          <p:spPr bwMode="auto">
            <a:xfrm>
              <a:off x="7411493" y="4977910"/>
              <a:ext cx="32872" cy="18942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/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45" name="Freeform 38"/>
            <p:cNvSpPr>
              <a:spLocks noChangeArrowheads="1"/>
            </p:cNvSpPr>
            <p:nvPr/>
          </p:nvSpPr>
          <p:spPr bwMode="auto">
            <a:xfrm>
              <a:off x="7439105" y="5434381"/>
              <a:ext cx="174882" cy="439370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/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EA189F-E801-46DF-9B90-777E4EF65C69}" type="datetime1">
              <a:rPr lang="tr-TR"/>
              <a:pPr>
                <a:defRPr/>
              </a:pPr>
              <a:t>03.03.2015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tr-TR"/>
              <a:t>Kaynaklar: Türk Hematoloji Derneği Vitamin B12 Eksikliği Tanı ve Tedavi Kılavuzu-2011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4F5270-203E-4828-ACAD-FCBABBFDFE8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Unvan 5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400" cy="2262188"/>
          </a:xfrm>
        </p:spPr>
        <p:txBody>
          <a:bodyPr/>
          <a:lstStyle/>
          <a:p>
            <a:pPr eaLnBrk="1" hangingPunct="1"/>
            <a:r>
              <a:rPr lang="tr-TR" b="1" smtClean="0">
                <a:latin typeface="Times New Roman" pitchFamily="18" charset="0"/>
                <a:cs typeface="Times New Roman" pitchFamily="18" charset="0"/>
              </a:rPr>
              <a:t>VİTAMİN B</a:t>
            </a:r>
            <a:r>
              <a:rPr lang="tr-TR" b="1" baseline="-2500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tr-TR" b="1" smtClean="0">
                <a:latin typeface="Times New Roman" pitchFamily="18" charset="0"/>
                <a:cs typeface="Times New Roman" pitchFamily="18" charset="0"/>
              </a:rPr>
              <a:t> ve FOLİK ASİT EKSİKLİĞİ</a:t>
            </a:r>
            <a:endParaRPr lang="tr-TR" smtClean="0"/>
          </a:p>
        </p:txBody>
      </p:sp>
      <p:sp>
        <p:nvSpPr>
          <p:cNvPr id="19458" name="Slayt Numarası Yer Tutucusu 4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5D7929-3DE8-4287-978A-9529AED08901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>
              <a:cs typeface="Arial" charset="0"/>
            </a:endParaRPr>
          </a:p>
        </p:txBody>
      </p:sp>
      <p:sp>
        <p:nvSpPr>
          <p:cNvPr id="19459" name="Dikdörtgen 7"/>
          <p:cNvSpPr>
            <a:spLocks noChangeArrowheads="1"/>
          </p:cNvSpPr>
          <p:nvPr/>
        </p:nvSpPr>
        <p:spPr bwMode="auto">
          <a:xfrm>
            <a:off x="8310563" y="53863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latin typeface="Times New Roman" pitchFamily="18" charset="0"/>
                <a:cs typeface="Times New Roman" pitchFamily="18" charset="0"/>
              </a:rPr>
              <a:t>Dr. Zehra ASLAN AYDOĞDU</a:t>
            </a:r>
            <a:endParaRPr lang="tr-TR">
              <a:latin typeface="Century Gothic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167582" y="6101391"/>
            <a:ext cx="1337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10.02.2015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Başlık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Vitamin B</a:t>
            </a:r>
            <a:r>
              <a:rPr lang="tr-TR" baseline="-2500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tr-TR" smtClean="0">
                <a:latin typeface="Times New Roman" pitchFamily="18" charset="0"/>
                <a:cs typeface="Times New Roman" pitchFamily="18" charset="0"/>
              </a:rPr>
              <a:t> Eksikliği Nedenleri-2</a:t>
            </a:r>
            <a:endParaRPr lang="tr-TR" smtClean="0"/>
          </a:p>
        </p:txBody>
      </p:sp>
      <p:sp>
        <p:nvSpPr>
          <p:cNvPr id="34818" name="İçerik Yer Tutucusu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Kobalamin emiliminde bozukluk </a:t>
            </a:r>
          </a:p>
          <a:p>
            <a:pPr lvl="1"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b. İnce barsaklardan emilimin bozulması </a:t>
            </a:r>
          </a:p>
          <a:p>
            <a:pPr lvl="2"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1. İleal rezeksiyon veya hastalık </a:t>
            </a:r>
          </a:p>
          <a:p>
            <a:pPr lvl="2"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2. Kör urve/barsak sendromu </a:t>
            </a:r>
          </a:p>
          <a:p>
            <a:pPr lvl="2"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3. Parazitler </a:t>
            </a:r>
          </a:p>
          <a:p>
            <a:pPr lvl="2"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4. Malabsorpsiyon</a:t>
            </a:r>
          </a:p>
          <a:p>
            <a:pPr lvl="2"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 5. Kobalamin emilim bozukluğu</a:t>
            </a: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Kobalaminin metabolik bozuklukları </a:t>
            </a: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Transport bozuklukları- Transkobalamin eksikliği</a:t>
            </a:r>
            <a:endParaRPr lang="tr-TR" sz="1800" smtClean="0"/>
          </a:p>
        </p:txBody>
      </p:sp>
      <p:sp>
        <p:nvSpPr>
          <p:cNvPr id="34819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67995A-5B5C-462B-B3B4-527EFD6B17D4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Belirti ve bulgular</a:t>
            </a:r>
          </a:p>
        </p:txBody>
      </p:sp>
      <p:sp>
        <p:nvSpPr>
          <p:cNvPr id="36866" name="İçerik Yer Tutucusu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4403725"/>
          </a:xfrm>
        </p:spPr>
        <p:txBody>
          <a:bodyPr/>
          <a:lstStyle/>
          <a:p>
            <a:pPr eaLnBrk="1" hangingPunct="1">
              <a:buFont typeface="Century Gothic" pitchFamily="34" charset="0"/>
              <a:buAutoNum type="arabicPeriod"/>
            </a:pPr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Anemi bulguları </a:t>
            </a:r>
          </a:p>
          <a:p>
            <a:pPr eaLnBrk="1" hangingPunct="1">
              <a:buFont typeface="Century Gothic" pitchFamily="34" charset="0"/>
              <a:buAutoNum type="arabicPeriod"/>
            </a:pPr>
            <a:endParaRPr lang="tr-TR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Century Gothic" pitchFamily="34" charset="0"/>
              <a:buAutoNum type="arabicPeriod"/>
            </a:pPr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Açıklanamayan parestezi, kol-bacakta hissizlik, depresyon, psikoz, kognitif değişiklikler, dengesiz yürüme, ataksi, yaşlılarda açıklanamayan psikiyatrik bozukluklar, demans bulguları  gibi nörolojik belirti ve bulgular</a:t>
            </a:r>
          </a:p>
          <a:p>
            <a:pPr eaLnBrk="1" hangingPunct="1">
              <a:buFont typeface="Century Gothic" pitchFamily="34" charset="0"/>
              <a:buAutoNum type="arabicPeriod"/>
            </a:pPr>
            <a:endParaRPr lang="tr-TR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Century Gothic" pitchFamily="34" charset="0"/>
              <a:buAutoNum type="arabicPeriod"/>
            </a:pPr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Süt çocukluğu döneminde; büyüme geriliği, kazanılmış motor hareketlerde gerileme, tremor, iştahsızlık ve apati </a:t>
            </a:r>
          </a:p>
          <a:p>
            <a:pPr eaLnBrk="1" hangingPunct="1">
              <a:buFont typeface="Century Gothic" pitchFamily="34" charset="0"/>
              <a:buAutoNum type="arabicPeriod"/>
            </a:pPr>
            <a:endParaRPr lang="tr-TR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Century Gothic" pitchFamily="34" charset="0"/>
              <a:buAutoNum type="arabicPeriod"/>
            </a:pPr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Dilde papillalarının atrofisi, düz, parlak kırmızı dil </a:t>
            </a:r>
          </a:p>
          <a:p>
            <a:pPr eaLnBrk="1" hangingPunct="1">
              <a:buFont typeface="Century Gothic" pitchFamily="34" charset="0"/>
              <a:buAutoNum type="arabicPeriod"/>
            </a:pPr>
            <a:endParaRPr lang="tr-TR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Century Gothic" pitchFamily="34" charset="0"/>
              <a:buAutoNum type="arabicPeriod"/>
            </a:pPr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Hiperpigmentasyon, vitiligo</a:t>
            </a:r>
          </a:p>
        </p:txBody>
      </p:sp>
      <p:sp>
        <p:nvSpPr>
          <p:cNvPr id="36867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0DECA5-8499-44D0-954B-413DCEC8677D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>
              <a:cs typeface="Arial" charset="0"/>
            </a:endParaRPr>
          </a:p>
        </p:txBody>
      </p:sp>
      <p:pic>
        <p:nvPicPr>
          <p:cNvPr id="36868" name="Resim 5"/>
          <p:cNvPicPr>
            <a:picLocks noChangeAspect="1"/>
          </p:cNvPicPr>
          <p:nvPr/>
        </p:nvPicPr>
        <p:blipFill>
          <a:blip r:embed="rId3"/>
          <a:srcRect l="34406" t="52379" r="49336" b="12920"/>
          <a:stretch>
            <a:fillRect/>
          </a:stretch>
        </p:blipFill>
        <p:spPr bwMode="auto">
          <a:xfrm>
            <a:off x="9744075" y="0"/>
            <a:ext cx="2447925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Laboratuvar</a:t>
            </a:r>
          </a:p>
        </p:txBody>
      </p:sp>
      <p:sp>
        <p:nvSpPr>
          <p:cNvPr id="38914" name="İçerik Yer Tutucusu 2"/>
          <p:cNvSpPr>
            <a:spLocks noGrp="1"/>
          </p:cNvSpPr>
          <p:nvPr>
            <p:ph idx="1"/>
          </p:nvPr>
        </p:nvSpPr>
        <p:spPr>
          <a:xfrm>
            <a:off x="2143125" y="1425575"/>
            <a:ext cx="8915400" cy="3778250"/>
          </a:xfrm>
        </p:spPr>
        <p:txBody>
          <a:bodyPr/>
          <a:lstStyle/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1. Tam kan sayımı: </a:t>
            </a:r>
          </a:p>
          <a:p>
            <a:pPr lvl="1"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makrositer anemi (MCV↑, RDW↑, MCH ↑)</a:t>
            </a:r>
          </a:p>
          <a:p>
            <a:pPr lvl="1"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lökosit ve trombosit N/↓</a:t>
            </a: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2. Periferik kan yayması:</a:t>
            </a:r>
          </a:p>
          <a:p>
            <a:pPr lvl="1"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makrositer oval eritrositler, anizositoz, poikilositoz, şistositler ve genç miyeloid öncüller </a:t>
            </a:r>
          </a:p>
          <a:p>
            <a:pPr lvl="1"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nötrofillerde hipersegmentasyon</a:t>
            </a: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3. Retikülosit sayısı: Genellikle ↓</a:t>
            </a: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4. Kemik iliği yayması: Megaloblastik hematopoez ve displastik değişiklikler</a:t>
            </a: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5. Biyokimya:</a:t>
            </a:r>
          </a:p>
          <a:p>
            <a:pPr lvl="1"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laktik dehidrogenaz, indirekt bilirubin, serum demir satürasyonu ↑</a:t>
            </a:r>
          </a:p>
          <a:p>
            <a:pPr lvl="1"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haptoglobulin ↓</a:t>
            </a:r>
          </a:p>
        </p:txBody>
      </p:sp>
      <p:sp>
        <p:nvSpPr>
          <p:cNvPr id="38915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5D7F77-FEC6-48B5-9F31-51BE87A80229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40962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5D064-95BD-4142-9F04-0BFB5F1E8CA6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>
              <a:cs typeface="Arial" charset="0"/>
            </a:endParaRPr>
          </a:p>
        </p:txBody>
      </p:sp>
      <p:pic>
        <p:nvPicPr>
          <p:cNvPr id="40963" name="Resim 4"/>
          <p:cNvPicPr>
            <a:picLocks noChangeAspect="1"/>
          </p:cNvPicPr>
          <p:nvPr/>
        </p:nvPicPr>
        <p:blipFill>
          <a:blip r:embed="rId2"/>
          <a:srcRect l="22029" t="27193" r="60934" b="41838"/>
          <a:stretch>
            <a:fillRect/>
          </a:stretch>
        </p:blipFill>
        <p:spPr bwMode="auto">
          <a:xfrm>
            <a:off x="2592388" y="0"/>
            <a:ext cx="6710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41986" name="İçerik Yer Tutucusu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endParaRPr lang="tr-TR" sz="1800" smtClean="0"/>
          </a:p>
        </p:txBody>
      </p:sp>
      <p:sp>
        <p:nvSpPr>
          <p:cNvPr id="41987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4183E7-06DD-46BA-816C-B243B4682DE3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>
              <a:cs typeface="Arial" charset="0"/>
            </a:endParaRPr>
          </a:p>
        </p:txBody>
      </p:sp>
      <p:pic>
        <p:nvPicPr>
          <p:cNvPr id="41988" name="Resim 4"/>
          <p:cNvPicPr>
            <a:picLocks noChangeAspect="1"/>
          </p:cNvPicPr>
          <p:nvPr/>
        </p:nvPicPr>
        <p:blipFill>
          <a:blip r:embed="rId3"/>
          <a:srcRect l="39230" t="27238" r="52274" b="57414"/>
          <a:stretch>
            <a:fillRect/>
          </a:stretch>
        </p:blipFill>
        <p:spPr bwMode="auto">
          <a:xfrm>
            <a:off x="2589213" y="0"/>
            <a:ext cx="6677025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44034" name="İçerik Yer Tutucusu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endParaRPr lang="tr-TR" sz="1800" smtClean="0"/>
          </a:p>
        </p:txBody>
      </p:sp>
      <p:sp>
        <p:nvSpPr>
          <p:cNvPr id="44035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E729C9-10CF-40E3-843E-3DE2EFF095E5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r-TR">
              <a:cs typeface="Arial" charset="0"/>
            </a:endParaRPr>
          </a:p>
        </p:txBody>
      </p:sp>
      <p:pic>
        <p:nvPicPr>
          <p:cNvPr id="44036" name="Resim 4"/>
          <p:cNvPicPr>
            <a:picLocks noChangeAspect="1"/>
          </p:cNvPicPr>
          <p:nvPr/>
        </p:nvPicPr>
        <p:blipFill>
          <a:blip r:embed="rId2"/>
          <a:srcRect l="18777" t="11334" r="31714" b="15532"/>
          <a:stretch>
            <a:fillRect/>
          </a:stretch>
        </p:blipFill>
        <p:spPr bwMode="auto">
          <a:xfrm>
            <a:off x="2589213" y="561975"/>
            <a:ext cx="6442075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baseline="-2500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tr-TR" b="1" baseline="-25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mtClean="0">
                <a:latin typeface="Times New Roman" pitchFamily="18" charset="0"/>
                <a:cs typeface="Times New Roman" pitchFamily="18" charset="0"/>
              </a:rPr>
              <a:t>vitamini eksikliğine özgü laboratuvar testleri-1</a:t>
            </a:r>
          </a:p>
        </p:txBody>
      </p:sp>
      <p:sp>
        <p:nvSpPr>
          <p:cNvPr id="45058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D227A0-AB13-4966-8683-007DBF0A831C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tr-TR">
              <a:cs typeface="Arial" charset="0"/>
            </a:endParaRPr>
          </a:p>
        </p:txBody>
      </p:sp>
      <p:graphicFrame>
        <p:nvGraphicFramePr>
          <p:cNvPr id="45121" name="Group 65"/>
          <p:cNvGraphicFramePr>
            <a:graphicFrameLocks noGrp="1"/>
          </p:cNvGraphicFramePr>
          <p:nvPr>
            <p:ph idx="4294967295"/>
          </p:nvPr>
        </p:nvGraphicFramePr>
        <p:xfrm>
          <a:off x="2541588" y="2022475"/>
          <a:ext cx="8915400" cy="4049713"/>
        </p:xfrm>
        <a:graphic>
          <a:graphicData uri="http://schemas.openxmlformats.org/drawingml/2006/table">
            <a:tbl>
              <a:tblPr/>
              <a:tblGrid>
                <a:gridCol w="2625725"/>
                <a:gridCol w="2214562"/>
                <a:gridCol w="4075113"/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Tetkik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Uygulanması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Durum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</a:rPr>
                        <a:t>Serum B12 vitamin düzeyi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</a:rPr>
                        <a:t>B12 vitamin eksikliğini saptamada standart testtir.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</a:rPr>
                        <a:t>Yaygın olarak &lt;200 /ml alt düzey olarak kabul edilir.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</a:rPr>
                        <a:t>Bu test B12 vitamininin metabolik olarak aktif formunu ölçmez.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</a:rPr>
                        <a:t>Bazen, düzeyler klinikle paralel değildir. Normal düzeyler laboratuarlara göre farklı olabilir.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</a:rPr>
                        <a:t>Oral kontraseptif kullanan kadınlarda, kobalamin taşıyan protein düzeyindeki düşmeden dolayı, düşük düzeyler ölçülebilir.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</a:rPr>
                        <a:t>Klinik olarak şiddetle B12 vitamini eksikliği düşünülen hastalarda normal değerler bulunabilir.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Vrinda" pitchFamily="2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</a:rPr>
                        <a:t>Serum holotranskobalamin düzeyi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</a:rPr>
                        <a:t>B12 vitamininin metabolik olarak aktif formunu ölçer.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</a:rPr>
                        <a:t>Yeni kullanıma giren bir test olduğu için, kullanımı henüz çok yaygın değildir.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baseline="-2500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tr-TR" b="1" baseline="-25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mtClean="0">
                <a:latin typeface="Times New Roman" pitchFamily="18" charset="0"/>
                <a:cs typeface="Times New Roman" pitchFamily="18" charset="0"/>
              </a:rPr>
              <a:t>vitamini eksikliğine özgü laboratuvar testleri-2</a:t>
            </a:r>
            <a:endParaRPr lang="tr-TR" smtClean="0"/>
          </a:p>
        </p:txBody>
      </p:sp>
      <p:sp>
        <p:nvSpPr>
          <p:cNvPr id="46083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B8A47D-BAB7-43DC-8498-0914997CB20C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tr-TR">
              <a:cs typeface="Arial" charset="0"/>
            </a:endParaRPr>
          </a:p>
        </p:txBody>
      </p:sp>
      <p:graphicFrame>
        <p:nvGraphicFramePr>
          <p:cNvPr id="46102" name="Group 22"/>
          <p:cNvGraphicFramePr>
            <a:graphicFrameLocks noGrp="1"/>
          </p:cNvGraphicFramePr>
          <p:nvPr>
            <p:ph idx="4294967295"/>
          </p:nvPr>
        </p:nvGraphicFramePr>
        <p:xfrm>
          <a:off x="2589213" y="2133600"/>
          <a:ext cx="8915400" cy="3535363"/>
        </p:xfrm>
        <a:graphic>
          <a:graphicData uri="http://schemas.openxmlformats.org/drawingml/2006/table">
            <a:tbl>
              <a:tblPr/>
              <a:tblGrid>
                <a:gridCol w="2625725"/>
                <a:gridCol w="2214562"/>
                <a:gridCol w="4075113"/>
              </a:tblGrid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Tetkik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Uygulanması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Durum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Serum homosistein düzeyi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B12 vitamini eksikliğinde düzeyi yükselebilir.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Normal olması tanıyı dışlamaz.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Özellikle B12 vitamini eksikliği düşünülen, ancak düzeyi normal bulunan hastalarda homosistein düzeyinin yüksek bulunması tanı için oldukça anlamlı kabul edilir.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Bazı edinsel ve genetik hastalıklarda da düzeyin artabileceği akılda tutulur.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Serum ve/veya idrar metilmalonik asit düzeyi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B12 vitamini eksikliğinde düzeyi yükselebilir.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Normal olması tanıyı dışlamaz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Özellikle B12 vitamini eksikliği düşünülen, ancak düzeyi normal bulunan hastalarda metilmalonik asit düzeyinin yüksek bulunması tanı için oldukça anlamlı kabul edilir. 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Unvan 5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Vitamin B</a:t>
            </a:r>
            <a:r>
              <a:rPr lang="tr-TR" baseline="-2500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tr-TR" smtClean="0">
                <a:latin typeface="Times New Roman" pitchFamily="18" charset="0"/>
                <a:cs typeface="Times New Roman" pitchFamily="18" charset="0"/>
              </a:rPr>
              <a:t> eksikliğinin tanısı ve taraması için yaklaşım-1</a:t>
            </a:r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Yaşa bakmaksızın eksikliğe meyilli bütün insanların ilk fırsatta taranması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Otoimmun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</a:t>
            </a:r>
            <a:endParaRPr lang="tr-TR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Kronik </a:t>
            </a: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pankreatit</a:t>
            </a:r>
            <a:endParaRPr lang="tr-TR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Crohn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</a:t>
            </a:r>
            <a:endParaRPr lang="tr-TR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Mide veya ince barsak cerrahi öyküsü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Gastrit öyküsü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 </a:t>
            </a: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</a:t>
            </a:r>
            <a:endParaRPr lang="tr-TR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Malabsorbsiyon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</a:t>
            </a:r>
            <a:endParaRPr lang="tr-TR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skleroz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Katı </a:t>
            </a: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vejeteryan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diyet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tr-TR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reseptör antagonisti veya PPI kullanımı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Tiroid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</a:t>
            </a:r>
            <a:endParaRPr lang="tr-TR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Açıklanamayan anemi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1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4B06D0-B2AD-465B-B13A-675FE0BE07C0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Unvan 5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Vitamin B</a:t>
            </a:r>
            <a:r>
              <a:rPr lang="tr-TR" baseline="-25000" smtClean="0">
                <a:latin typeface="Times New Roman" pitchFamily="18" charset="0"/>
                <a:cs typeface="Times New Roman" pitchFamily="18" charset="0"/>
              </a:rPr>
              <a:t>12  </a:t>
            </a:r>
            <a:r>
              <a:rPr lang="tr-TR" smtClean="0">
                <a:latin typeface="Times New Roman" pitchFamily="18" charset="0"/>
                <a:cs typeface="Times New Roman" pitchFamily="18" charset="0"/>
              </a:rPr>
              <a:t>eksikliğinin tanısı ve taraması için yaklaşım-2</a:t>
            </a:r>
            <a:endParaRPr lang="tr-TR" smtClean="0"/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yaşındaki bireylerin taranması ve serum B</a:t>
            </a:r>
            <a:r>
              <a:rPr lang="tr-TR" sz="18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seviyeleri 400 üzerinde ise 5 yılda bir tekrarlanması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yaşından sonra bütün hastaların yıllık taranması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vitamin B</a:t>
            </a:r>
            <a:r>
              <a:rPr lang="tr-TR" sz="18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seviyesi 400’den az ise aşağıdaki testler yapılmalı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Başlangıçta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total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homosistein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seviyesi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MMA seviyesi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holotranskobalamin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seviyesi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İkincil olarak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Eğer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homosistein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seviyesi artmışsa diğer nedenleri ekarte et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Kemik iliği incelemesi,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periferik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yayma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eksikliğinin sebebini bulmaya yönelik ilave testler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tr-T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179" name="Slayt Numarası Yer Tutucusu 4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D2201C-83A6-44BA-94E3-306383EA7C43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Sunum Planı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3" y="1774825"/>
            <a:ext cx="8915400" cy="3778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 B</a:t>
            </a:r>
            <a:r>
              <a:rPr lang="tr-TR" sz="1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Eksikliği 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özellikleri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emilimi ve metabolizması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Belirti ve bulgular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Tanı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Tedavi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Folik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asit eksikliği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Semptomlar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Laboratuvar bulguları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Tedavi</a:t>
            </a:r>
            <a:endParaRPr lang="tr-T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tr-TR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483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B48188-B19F-4530-AAD6-ADD4411B7F81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52226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92388" y="30163"/>
            <a:ext cx="7767637" cy="6827837"/>
          </a:xfrm>
        </p:spPr>
      </p:pic>
      <p:sp>
        <p:nvSpPr>
          <p:cNvPr id="52227" name="Slayt Numarası Yer Tutucusu 4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17075B-5C89-4A87-BF5D-861E18F1647A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54274" name="İçerik Yer Tutucusu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endParaRPr lang="tr-TR" sz="1800" smtClean="0"/>
          </a:p>
        </p:txBody>
      </p:sp>
      <p:sp>
        <p:nvSpPr>
          <p:cNvPr id="54275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B4B1DC-BDA3-44F5-97E9-1549E87F1981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tr-TR">
              <a:cs typeface="Arial" charset="0"/>
            </a:endParaRPr>
          </a:p>
        </p:txBody>
      </p:sp>
      <p:pic>
        <p:nvPicPr>
          <p:cNvPr id="54276" name="Resim 4"/>
          <p:cNvPicPr>
            <a:picLocks noChangeAspect="1"/>
          </p:cNvPicPr>
          <p:nvPr/>
        </p:nvPicPr>
        <p:blipFill>
          <a:blip r:embed="rId2"/>
          <a:srcRect l="33315" t="20625" r="26682" b="11613"/>
          <a:stretch>
            <a:fillRect/>
          </a:stretch>
        </p:blipFill>
        <p:spPr bwMode="auto">
          <a:xfrm>
            <a:off x="2252663" y="0"/>
            <a:ext cx="7200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Tedavi-1</a:t>
            </a:r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20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tr-TR" sz="200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vitamini 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ülkemizde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siyanokobalamin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formunda 1000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mikrogram’lık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ampül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veya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hidroksikobalamin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içeren B kompleks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ampülü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şeklinde piyasada bulunmaktadır. Bu ilaç hem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parenteral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hem de oral tedavide kullanılır. </a:t>
            </a:r>
            <a:endParaRPr lang="tr-T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tr-T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20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vitamini tedavisinin başında (ilk 48 saat) ağır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hipokalemi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ve/veya yetişkinlerde ani ölüm görülebilir. Bu açıdan hasta takip edilir ve ağır eksikliklerde tedavinin düşük dozlarda başlanması önerilir. </a:t>
            </a:r>
            <a:endParaRPr lang="tr-T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tr-T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Tedavi 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süresi nedene göre belirlenir: Diyetle yetersiz alıma bağlıysa, eksiklik bulguları düzeldikten sonra yaşa uygun günlük B</a:t>
            </a:r>
            <a:r>
              <a:rPr lang="tr-TR" sz="20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vitamini 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alımı (diyetle veya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multivitamin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desteğiyle) </a:t>
            </a: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sağlanır.</a:t>
            </a:r>
          </a:p>
        </p:txBody>
      </p:sp>
      <p:sp>
        <p:nvSpPr>
          <p:cNvPr id="55299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8A112E-57E5-4740-8566-F7CB4E57FFAA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Tedavi-2</a:t>
            </a:r>
            <a:endParaRPr lang="tr-TR" smtClean="0"/>
          </a:p>
        </p:txBody>
      </p:sp>
      <p:sp>
        <p:nvSpPr>
          <p:cNvPr id="56322" name="İçerik Yer Tutucusu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694113"/>
          </a:xfrm>
        </p:spPr>
        <p:txBody>
          <a:bodyPr/>
          <a:lstStyle/>
          <a:p>
            <a:pPr eaLnBrk="1" hangingPunct="1"/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Kobalamin emilim bozukluğu varsa ve altta yatan nedenin tamamen tedavisi mümkünse (örn: parazitoz) tedavi ile bulgular düzeldikten sonra, yaşa uygun günlük B</a:t>
            </a:r>
            <a:r>
              <a:rPr lang="tr-TR" sz="2000" baseline="-2500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 vitamini alımı sağlanır. Ancak, bu grupta altta yatan hastalığın tedavisi mümkün değilse veya hastada kobalamin metabolizma bozukluğu varsa ömür boyu B</a:t>
            </a:r>
            <a:r>
              <a:rPr lang="tr-TR" sz="2000" baseline="-2500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 vitamini kullanımı önerilir. </a:t>
            </a:r>
          </a:p>
          <a:p>
            <a:pPr eaLnBrk="1" hangingPunct="1"/>
            <a:endParaRPr lang="tr-TR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sz="2000" baseline="-2500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 vitamini eksikliği olan olgularda tek başına folik asit verilmesi nörolojik bulguların ağırlaşmasına neden olabilir.</a:t>
            </a:r>
          </a:p>
        </p:txBody>
      </p:sp>
      <p:sp>
        <p:nvSpPr>
          <p:cNvPr id="56323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56C7D1-63A8-44F1-A14F-D6D505F7B0CB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Vitamin B</a:t>
            </a:r>
            <a:r>
              <a:rPr lang="tr-TR" baseline="-2500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tr-TR" smtClean="0">
                <a:latin typeface="Times New Roman" pitchFamily="18" charset="0"/>
                <a:cs typeface="Times New Roman" pitchFamily="18" charset="0"/>
              </a:rPr>
              <a:t>Eksikliği Tedavisi</a:t>
            </a:r>
            <a:endParaRPr lang="tr-TR" smtClean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</p:nvPr>
        </p:nvGraphicFramePr>
        <p:xfrm>
          <a:off x="2589213" y="2133600"/>
          <a:ext cx="8915400" cy="2747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971800"/>
                <a:gridCol w="29718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Tedavi</a:t>
                      </a:r>
                      <a:r>
                        <a:rPr lang="tr-TR" baseline="0" dirty="0" smtClean="0"/>
                        <a:t> Şekli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Başlangıç</a:t>
                      </a:r>
                      <a:r>
                        <a:rPr lang="tr-TR" baseline="0" dirty="0" smtClean="0"/>
                        <a:t> Dozu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İdame Dozu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Oral Tedavi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1000-2000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mcg</a:t>
                      </a:r>
                      <a:r>
                        <a:rPr lang="tr-TR" baseline="0" dirty="0" smtClean="0"/>
                        <a:t> 1-2 hafta süreyle </a:t>
                      </a:r>
                      <a:r>
                        <a:rPr lang="tr-TR" baseline="0" dirty="0" err="1" smtClean="0"/>
                        <a:t>hergün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1000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mcg</a:t>
                      </a:r>
                      <a:r>
                        <a:rPr lang="tr-TR" baseline="0" dirty="0" smtClean="0"/>
                        <a:t> her gün / yaşam boyu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Parenteral</a:t>
                      </a:r>
                      <a:r>
                        <a:rPr lang="tr-TR" dirty="0" smtClean="0"/>
                        <a:t> Tedavi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100-1000 </a:t>
                      </a:r>
                      <a:r>
                        <a:rPr lang="tr-TR" dirty="0" err="1" smtClean="0"/>
                        <a:t>mcg</a:t>
                      </a:r>
                      <a:r>
                        <a:rPr lang="tr-TR" dirty="0" smtClean="0"/>
                        <a:t>/gün İM veya SK,1 hafta süreyle her gün, takiben haftada 2 gün 2 hafta süreyle, sonra haftada 1 defa 1-2 hafta süreyle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100-1000 </a:t>
                      </a:r>
                      <a:r>
                        <a:rPr lang="tr-TR" dirty="0" err="1" smtClean="0"/>
                        <a:t>mcg</a:t>
                      </a:r>
                      <a:r>
                        <a:rPr lang="tr-TR" dirty="0" smtClean="0"/>
                        <a:t> aylık/ yaşam boyu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8388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9E641F-A3A0-4944-B4A8-3FDDAAEFBE9E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tr-TR">
              <a:cs typeface="Arial" charset="0"/>
            </a:endParaRPr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>
          <a:xfrm>
            <a:off x="2589213" y="5702300"/>
            <a:ext cx="7620000" cy="798513"/>
          </a:xfrm>
        </p:spPr>
        <p:txBody>
          <a:bodyPr/>
          <a:lstStyle/>
          <a:p>
            <a:pPr>
              <a:defRPr/>
            </a:pP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 Hematoloji Derneği Vitamin B12 Eksikliği Tanı ve Tedavi Kılavuzu-2011</a:t>
            </a:r>
          </a:p>
          <a:p>
            <a:pPr>
              <a:defRPr/>
            </a:pP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American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Academy of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Physician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-Vitamin B12 </a:t>
            </a:r>
            <a:r>
              <a:rPr lang="tr-TR" sz="1400">
                <a:latin typeface="Times New Roman" panose="02020603050405020304" pitchFamily="18" charset="0"/>
                <a:cs typeface="Times New Roman" panose="02020603050405020304" pitchFamily="18" charset="0"/>
              </a:rPr>
              <a:t>Deficiency</a:t>
            </a: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60418" name="Metin Yer Tutucusu 5"/>
          <p:cNvSpPr>
            <a:spLocks noGrp="1"/>
          </p:cNvSpPr>
          <p:nvPr>
            <p:ph type="body" idx="1"/>
          </p:nvPr>
        </p:nvSpPr>
        <p:spPr>
          <a:xfrm>
            <a:off x="2940050" y="1973263"/>
            <a:ext cx="3992563" cy="57626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İntramuskuler tedavi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2589213" y="2549525"/>
            <a:ext cx="4343400" cy="3352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r-T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alabsorpsiyon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örolojik bozukluk -idame tedavi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haftada bir </a:t>
            </a:r>
            <a:endParaRPr lang="tr-T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Kobalamin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metabolizma 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bozuklukları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tr-T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420" name="Metin Yer Tutucusu 6"/>
          <p:cNvSpPr>
            <a:spLocks noGrp="1"/>
          </p:cNvSpPr>
          <p:nvPr>
            <p:ph type="body" sz="quarter" idx="3"/>
          </p:nvPr>
        </p:nvSpPr>
        <p:spPr>
          <a:xfrm>
            <a:off x="7507288" y="1970088"/>
            <a:ext cx="3998912" cy="57626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Oral tedavi</a:t>
            </a:r>
          </a:p>
        </p:txBody>
      </p:sp>
      <p:sp>
        <p:nvSpPr>
          <p:cNvPr id="60421" name="İçerik Yer Tutucusu 7"/>
          <p:cNvSpPr>
            <a:spLocks noGrp="1"/>
          </p:cNvSpPr>
          <p:nvPr>
            <p:ph sz="quarter" idx="4"/>
          </p:nvPr>
        </p:nvSpPr>
        <p:spPr>
          <a:xfrm>
            <a:off x="7167563" y="2546350"/>
            <a:ext cx="4338637" cy="3352800"/>
          </a:xfrm>
        </p:spPr>
        <p:txBody>
          <a:bodyPr/>
          <a:lstStyle/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Hastanın yeterli dozu aldığından emin ol- periyodik B</a:t>
            </a:r>
            <a:r>
              <a:rPr lang="tr-TR" sz="1800" baseline="-2500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vitamini düzeylerinin ölçümü ,metil malonik asit, homosistein düzeyleri</a:t>
            </a: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Hafif-orta düzeyde B</a:t>
            </a:r>
            <a:r>
              <a:rPr lang="tr-TR" sz="1800" baseline="-2500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 vitamini eksikliği olan yaşlılar</a:t>
            </a: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Çocuklarda kullanım kolaylığı</a:t>
            </a: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Yüksek doz- pasif difüzyon nedeni ile pernisiyöz anemi gibi emilim bozukluklarında bile etkin</a:t>
            </a:r>
          </a:p>
        </p:txBody>
      </p:sp>
      <p:sp>
        <p:nvSpPr>
          <p:cNvPr id="60422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8A5CE-919D-4714-9CA4-ED07DA23AC9B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Tedaviye cevap</a:t>
            </a:r>
          </a:p>
        </p:txBody>
      </p:sp>
      <p:sp>
        <p:nvSpPr>
          <p:cNvPr id="61442" name="İçerik Yer Tutucusu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Kemik iliğinde megaloblastik değişikliklerin düzelmesi; 5-6 saat</a:t>
            </a: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Serum demir saturasyonunun ilk tanıdaki değerin yarısına düşmesi; 2-3 gün</a:t>
            </a: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Retikülositoz; 5-7 gün</a:t>
            </a: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Hemoglobin yükselmesi; 2-4 hafta</a:t>
            </a: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Lökopeni ve trombositopeninin düzelmesi; 2-3 hafta</a:t>
            </a: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Nörolojik bulguları düzelmesi; değişken</a:t>
            </a:r>
          </a:p>
        </p:txBody>
      </p:sp>
      <p:sp>
        <p:nvSpPr>
          <p:cNvPr id="61443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5A7CE9-0C91-4AFC-A687-2AE1DC3775BB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/>
              <a:t>Bazı Vitamin </a:t>
            </a:r>
            <a:r>
              <a:rPr lang="tr-TR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baseline="-2500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tr-TR" smtClean="0"/>
              <a:t> Preparatları</a:t>
            </a:r>
          </a:p>
        </p:txBody>
      </p:sp>
      <p:graphicFrame>
        <p:nvGraphicFramePr>
          <p:cNvPr id="62490" name="Group 26"/>
          <p:cNvGraphicFramePr>
            <a:graphicFrameLocks noGrp="1"/>
          </p:cNvGraphicFramePr>
          <p:nvPr>
            <p:ph idx="1"/>
          </p:nvPr>
        </p:nvGraphicFramePr>
        <p:xfrm>
          <a:off x="1644650" y="2317750"/>
          <a:ext cx="9266238" cy="3108325"/>
        </p:xfrm>
        <a:graphic>
          <a:graphicData uri="http://schemas.openxmlformats.org/drawingml/2006/table">
            <a:tbl>
              <a:tblPr/>
              <a:tblGrid>
                <a:gridCol w="4994275"/>
                <a:gridCol w="2136775"/>
                <a:gridCol w="2135188"/>
              </a:tblGrid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Piyasa ismi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Fiyatı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Etken Madde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BENEXOL B</a:t>
                      </a:r>
                      <a:r>
                        <a:rPr kumimoji="0" lang="tr-T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30 TABLET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5.69 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TL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 mg B1 vitamini, 250 mg B6 vitamini, 1 mg B</a:t>
                      </a:r>
                      <a:r>
                        <a:rPr kumimoji="0" lang="tr-T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vitamini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BEVIT B</a:t>
                      </a:r>
                      <a:r>
                        <a:rPr kumimoji="0" lang="tr-T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30-60 TABLET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5.50-11.02 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TL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 mg Bı vitamini, 250 mg B6 vitamini, 1 mg B</a:t>
                      </a:r>
                      <a:r>
                        <a:rPr kumimoji="0" lang="tr-T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vitamini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APIKOBAL 50 TABLET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11.08 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TL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 mg B1 vitamini, 250 mg B6 vitamini, 1 mg B</a:t>
                      </a:r>
                      <a:r>
                        <a:rPr kumimoji="0" lang="tr-T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vitamini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</a:tbl>
          </a:graphicData>
        </a:graphic>
      </p:graphicFrame>
      <p:sp>
        <p:nvSpPr>
          <p:cNvPr id="62488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C0FBFB-8902-4305-8633-6F23B72E7E60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/>
              <a:t>Bazı Vitamin </a:t>
            </a:r>
            <a:r>
              <a:rPr lang="tr-TR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baseline="-2500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tr-TR" smtClean="0"/>
              <a:t> Preparatları</a:t>
            </a: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</p:nvPr>
        </p:nvGraphicFramePr>
        <p:xfrm>
          <a:off x="2087563" y="1560513"/>
          <a:ext cx="9266237" cy="4572000"/>
        </p:xfrm>
        <a:graphic>
          <a:graphicData uri="http://schemas.openxmlformats.org/drawingml/2006/table">
            <a:tbl>
              <a:tblPr/>
              <a:tblGrid>
                <a:gridCol w="4994275"/>
                <a:gridCol w="2135187"/>
                <a:gridCol w="2136775"/>
              </a:tblGrid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Piyasa ismi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Fiyatı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Etken Madde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DODEX 1 ML 1000 MCG 5 AMPUL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7.91 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TL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mg B</a:t>
                      </a:r>
                      <a:r>
                        <a:rPr kumimoji="0" lang="tr-T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vitamini (siyanokobalamin)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VI-PLEX 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tr-T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nn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 MCG 5 AMPUL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7.50 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TL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mg B</a:t>
                      </a:r>
                      <a:r>
                        <a:rPr kumimoji="0" lang="tr-T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vitamini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(siyanokobalamin)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VITAKOBAL 1000 MCG 5 AMPUL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7.91 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TL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mg B</a:t>
                      </a:r>
                      <a:r>
                        <a:rPr kumimoji="0" lang="tr-T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vitamini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(siyanokobalamin)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BEMIKS AMPUL 2ML 5 AMPUL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4.04 TL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mg B1 vitamini 2.734 mg B2 vitamini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mg B6 vitamini</a:t>
                      </a:r>
                      <a:b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mcg B12 vitamini (hidroksikobalamin)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mg Niasinamid</a:t>
                      </a:r>
                      <a:b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1.72 mg D-Pantenol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</a:tbl>
          </a:graphicData>
        </a:graphic>
      </p:graphicFrame>
      <p:sp>
        <p:nvSpPr>
          <p:cNvPr id="63516" name="Slayt Numarası Yer Tutucusu 4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264A5C-3233-410A-86F8-359E6BFB11C2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Unvan 5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400" cy="2262188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FOLİK ASİT EKSİKLİĞİ</a:t>
            </a:r>
          </a:p>
        </p:txBody>
      </p:sp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2589213" y="4776788"/>
            <a:ext cx="8915400" cy="1127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tr-TR" sz="1800"/>
          </a:p>
        </p:txBody>
      </p:sp>
      <p:sp>
        <p:nvSpPr>
          <p:cNvPr id="64516" name="Slayt Numarası Yer Tutucusu 4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416FD9-2682-4525-85C9-B4ABF42CFEB7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tr-TR">
              <a:cs typeface="Arial" charset="0"/>
            </a:endParaRPr>
          </a:p>
        </p:txBody>
      </p:sp>
      <p:pic>
        <p:nvPicPr>
          <p:cNvPr id="64517" name="Picture 2" descr="http://cdn.hafiftarif.com/wp-content/uploads/2010/08/folik-asit-kaynakla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7938" y="0"/>
            <a:ext cx="4564062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Unvan 1"/>
          <p:cNvSpPr>
            <a:spLocks noGrp="1"/>
          </p:cNvSpPr>
          <p:nvPr>
            <p:ph type="ctrTitle"/>
          </p:nvPr>
        </p:nvSpPr>
        <p:spPr>
          <a:xfrm>
            <a:off x="1743075" y="985838"/>
            <a:ext cx="8915400" cy="2263775"/>
          </a:xfrm>
        </p:spPr>
        <p:txBody>
          <a:bodyPr/>
          <a:lstStyle/>
          <a:p>
            <a:pPr eaLnBrk="1" hangingPunct="1"/>
            <a:r>
              <a:rPr lang="tr-TR" b="1" smtClean="0">
                <a:latin typeface="Times New Roman" pitchFamily="18" charset="0"/>
                <a:cs typeface="Times New Roman" pitchFamily="18" charset="0"/>
              </a:rPr>
              <a:t>VİTAMİN B</a:t>
            </a:r>
            <a:r>
              <a:rPr lang="tr-TR" b="1" baseline="-2500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tr-TR" b="1" smtClean="0">
                <a:latin typeface="Times New Roman" pitchFamily="18" charset="0"/>
                <a:cs typeface="Times New Roman" pitchFamily="18" charset="0"/>
              </a:rPr>
              <a:t> EKSİKLİĞİ</a:t>
            </a:r>
          </a:p>
        </p:txBody>
      </p:sp>
      <p:sp>
        <p:nvSpPr>
          <p:cNvPr id="21506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AF1BF7-A1DE-48E5-8CD9-B54E71D2A5FA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>
              <a:cs typeface="Arial" charset="0"/>
            </a:endParaRPr>
          </a:p>
        </p:txBody>
      </p:sp>
      <p:pic>
        <p:nvPicPr>
          <p:cNvPr id="21507" name="Resim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2275" y="3973513"/>
            <a:ext cx="5419725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>
          <a:xfrm>
            <a:off x="2589213" y="4776788"/>
            <a:ext cx="8915400" cy="1127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tr-T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Folik Asit Kaynakları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Maya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eşil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yapraklı sebzeler (ıspanak, brokoli, kuşkonmaz, marul gibi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Karaciğer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böbrek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Turunçgiller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aklagiller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umurta sarısı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ahıl taneleri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Balık eti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Süt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süt 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ürünleri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ıstık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badem</a:t>
            </a:r>
            <a:endParaRPr lang="tr-TR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39" name="Slayt Numarası Yer Tutucusu 4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63FFE2-1848-4A2B-9B51-8DE1865F3DA5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Folik Asit Eksikliğinin Nedenleri</a:t>
            </a:r>
            <a:endParaRPr lang="tr-TR" smtClean="0"/>
          </a:p>
        </p:txBody>
      </p:sp>
      <p:sp>
        <p:nvSpPr>
          <p:cNvPr id="7" name="İçerik Yer Tutucusu 6"/>
          <p:cNvSpPr>
            <a:spLocks noGrp="1"/>
          </p:cNvSpPr>
          <p:nvPr>
            <p:ph sz="half" idx="1"/>
          </p:nvPr>
        </p:nvSpPr>
        <p:spPr>
          <a:xfrm>
            <a:off x="2589213" y="2133600"/>
            <a:ext cx="4313237" cy="4554538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Alım </a:t>
            </a: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eksikliği </a:t>
            </a:r>
            <a:endParaRPr lang="tr-TR" sz="29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Yetersiz </a:t>
            </a:r>
            <a:r>
              <a:rPr lang="tr-TR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beslenme 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Yaşlılık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Alkolizm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Hemodiyaliz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Prematüre </a:t>
            </a: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 doğan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Keçi sütü ile beslenme 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Emilim </a:t>
            </a: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kusuru 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İzole </a:t>
            </a:r>
            <a:r>
              <a:rPr lang="tr-TR" sz="2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folik</a:t>
            </a: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asit </a:t>
            </a:r>
            <a:r>
              <a:rPr lang="tr-TR" sz="2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malabsorbsiyonu</a:t>
            </a:r>
            <a:endParaRPr lang="tr-TR" sz="29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Çölyak</a:t>
            </a: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</a:t>
            </a:r>
            <a:endParaRPr lang="tr-TR" sz="29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Gastrektomi</a:t>
            </a:r>
            <a:endParaRPr lang="tr-TR" sz="29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</a:t>
            </a: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</a:t>
            </a:r>
            <a:endParaRPr lang="tr-TR" sz="29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tr-T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sz="half" idx="2"/>
          </p:nvPr>
        </p:nvSpPr>
        <p:spPr>
          <a:xfrm>
            <a:off x="7191375" y="2125663"/>
            <a:ext cx="4313238" cy="4418012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Gereksinim </a:t>
            </a: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artışı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Gebelik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Kronik </a:t>
            </a:r>
            <a:r>
              <a:rPr lang="tr-TR" sz="2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hemolitik</a:t>
            </a: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anemi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Eksfolyatif</a:t>
            </a: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dermatit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Myeloproliferatif</a:t>
            </a: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hastalıklar 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Hipertiroidi</a:t>
            </a: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İlaca </a:t>
            </a: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bağlı 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 </a:t>
            </a:r>
            <a:r>
              <a:rPr lang="tr-TR" sz="2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kontraseptifler</a:t>
            </a: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Fenitoin</a:t>
            </a: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Barbitürat</a:t>
            </a:r>
            <a:endParaRPr lang="tr-TR" sz="29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Triamteren</a:t>
            </a:r>
            <a:r>
              <a:rPr lang="tr-TR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9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Kolestiramin</a:t>
            </a:r>
            <a:endParaRPr lang="tr-TR" sz="29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tr-T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564" name="Slayt Numarası Yer Tutucusu 4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C2885E-20A9-41CE-9593-5FEF09FBA2B0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Semptomlar</a:t>
            </a:r>
          </a:p>
        </p:txBody>
      </p:sp>
      <p:sp>
        <p:nvSpPr>
          <p:cNvPr id="67586" name="İçerik Yer Tutucusu 2"/>
          <p:cNvSpPr>
            <a:spLocks noGrp="1"/>
          </p:cNvSpPr>
          <p:nvPr>
            <p:ph idx="1"/>
          </p:nvPr>
        </p:nvSpPr>
        <p:spPr>
          <a:xfrm>
            <a:off x="2427288" y="1685925"/>
            <a:ext cx="8915400" cy="3776663"/>
          </a:xfrm>
        </p:spPr>
        <p:txBody>
          <a:bodyPr/>
          <a:lstStyle/>
          <a:p>
            <a:pPr eaLnBrk="1" hangingPunct="1"/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Yorgunluk, güçsüzlük, yoğunlaşma yeteneğinde azalma, irritabilite, baş ağrısı, çarpıntı, nefes darlığı</a:t>
            </a:r>
          </a:p>
          <a:p>
            <a:pPr eaLnBrk="1" hangingPunct="1"/>
            <a:endParaRPr lang="tr-TR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Dil şiş, parlak kırmızı ve ağrılı</a:t>
            </a:r>
          </a:p>
          <a:p>
            <a:pPr eaLnBrk="1" hangingPunct="1"/>
            <a:endParaRPr lang="tr-TR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Angüler stomatit, özellikle yemeklerden sonra bulantı, kusma, karın ağrısı, ishal, iştahsızlık, kilo kaybı </a:t>
            </a:r>
          </a:p>
          <a:p>
            <a:pPr eaLnBrk="1" hangingPunct="1"/>
            <a:endParaRPr lang="tr-TR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Vitamin B</a:t>
            </a:r>
            <a:r>
              <a:rPr lang="tr-TR" sz="2000" baseline="-25000" smtClean="0">
                <a:latin typeface="Times New Roman" pitchFamily="18" charset="0"/>
                <a:cs typeface="Times New Roman" pitchFamily="18" charset="0"/>
              </a:rPr>
              <a:t>12  </a:t>
            </a:r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eksikliğinin aksine nörolojik semptomlar bulunmaz.</a:t>
            </a:r>
          </a:p>
          <a:p>
            <a:pPr eaLnBrk="1" hangingPunct="1"/>
            <a:endParaRPr lang="tr-TR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Hiçbir enfeksiyon yokken ateş görülebilir . </a:t>
            </a:r>
          </a:p>
        </p:txBody>
      </p:sp>
      <p:sp>
        <p:nvSpPr>
          <p:cNvPr id="67587" name="Slayt Numarası Yer Tutucusu 4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BB6E3-ECB8-4A59-B649-8F556AE0E773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Laboratuvar Bulguları </a:t>
            </a:r>
          </a:p>
        </p:txBody>
      </p:sp>
      <p:sp>
        <p:nvSpPr>
          <p:cNvPr id="69634" name="İçerik Yer Tutucusu 2"/>
          <p:cNvSpPr>
            <a:spLocks noGrp="1"/>
          </p:cNvSpPr>
          <p:nvPr>
            <p:ph idx="1"/>
          </p:nvPr>
        </p:nvSpPr>
        <p:spPr>
          <a:xfrm>
            <a:off x="2589213" y="1506538"/>
            <a:ext cx="8915400" cy="3776662"/>
          </a:xfrm>
        </p:spPr>
        <p:txBody>
          <a:bodyPr/>
          <a:lstStyle/>
          <a:p>
            <a:pPr eaLnBrk="1" hangingPunct="1"/>
            <a:r>
              <a:rPr lang="tr-TR" sz="2400" smtClean="0">
                <a:latin typeface="Times New Roman" pitchFamily="18" charset="0"/>
                <a:cs typeface="Times New Roman" pitchFamily="18" charset="0"/>
              </a:rPr>
              <a:t>Makrositik anemi (retikülosit sayısı ↓)</a:t>
            </a:r>
          </a:p>
          <a:p>
            <a:pPr eaLnBrk="1" hangingPunct="1"/>
            <a:endParaRPr lang="tr-TR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tr-TR" sz="2400" smtClean="0">
                <a:latin typeface="Times New Roman" pitchFamily="18" charset="0"/>
                <a:cs typeface="Times New Roman" pitchFamily="18" charset="0"/>
              </a:rPr>
              <a:t>Nötropeni ve trombositopeni (Nötrofiller büyük, bazıları hipersegmente)</a:t>
            </a:r>
          </a:p>
          <a:p>
            <a:pPr eaLnBrk="1" hangingPunct="1"/>
            <a:endParaRPr lang="tr-TR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tr-TR" sz="2400" smtClean="0">
                <a:latin typeface="Times New Roman" pitchFamily="18" charset="0"/>
                <a:cs typeface="Times New Roman" pitchFamily="18" charset="0"/>
              </a:rPr>
              <a:t>Serum folik asit seviyesi &lt; 3 ng/ml (N:5–20 ng/ml) </a:t>
            </a:r>
          </a:p>
          <a:p>
            <a:pPr eaLnBrk="1" hangingPunct="1"/>
            <a:endParaRPr lang="tr-TR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tr-TR" sz="2400" smtClean="0">
                <a:latin typeface="Times New Roman" pitchFamily="18" charset="0"/>
                <a:cs typeface="Times New Roman" pitchFamily="18" charset="0"/>
              </a:rPr>
              <a:t>Laktat dehidrogenaz ↑</a:t>
            </a:r>
          </a:p>
          <a:p>
            <a:pPr eaLnBrk="1" hangingPunct="1"/>
            <a:endParaRPr lang="tr-TR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tr-TR" sz="2400" smtClean="0">
                <a:latin typeface="Times New Roman" pitchFamily="18" charset="0"/>
                <a:cs typeface="Times New Roman" pitchFamily="18" charset="0"/>
              </a:rPr>
              <a:t> Kemik iliği hipersellüler</a:t>
            </a:r>
          </a:p>
        </p:txBody>
      </p:sp>
      <p:sp>
        <p:nvSpPr>
          <p:cNvPr id="69635" name="Slayt Numarası Yer Tutucusu 4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D3794D-9B80-44D5-95FA-5F7B890A44D7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Tedavi</a:t>
            </a:r>
          </a:p>
        </p:txBody>
      </p:sp>
      <p:sp>
        <p:nvSpPr>
          <p:cNvPr id="70658" name="İçerik Yer Tutucusu 2"/>
          <p:cNvSpPr>
            <a:spLocks noGrp="1"/>
          </p:cNvSpPr>
          <p:nvPr>
            <p:ph idx="1"/>
          </p:nvPr>
        </p:nvSpPr>
        <p:spPr>
          <a:xfrm>
            <a:off x="2589213" y="1595438"/>
            <a:ext cx="8915400" cy="4643437"/>
          </a:xfrm>
        </p:spPr>
        <p:txBody>
          <a:bodyPr/>
          <a:lstStyle/>
          <a:p>
            <a:pPr eaLnBrk="1" hangingPunct="1"/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Günde 1-5 mg folik asit alımıyla çoğu hastada iyi yanıt alınır.</a:t>
            </a:r>
          </a:p>
          <a:p>
            <a:pPr eaLnBrk="1" hangingPunct="1"/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Folik asit verilmeden önce B 12 vitamini eksikliğinin dışlanmış olması gereklidir. </a:t>
            </a:r>
          </a:p>
          <a:p>
            <a:pPr eaLnBrk="1" hangingPunct="1"/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Folik asite klinik ve hematolojik yanıt oldukça hızlıdır.	</a:t>
            </a:r>
          </a:p>
          <a:p>
            <a:pPr lvl="1" eaLnBrk="1" hangingPunct="1"/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İştah 1–2 gün içinde artar </a:t>
            </a:r>
          </a:p>
          <a:p>
            <a:pPr lvl="1" eaLnBrk="1" hangingPunct="1"/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Serum demir düzeyinde 24–48 saat içinde düşüş</a:t>
            </a:r>
          </a:p>
          <a:p>
            <a:pPr lvl="1" eaLnBrk="1" hangingPunct="1"/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Retikülosit sayısında 2–4 günde artış</a:t>
            </a:r>
          </a:p>
          <a:p>
            <a:pPr lvl="1" eaLnBrk="1" hangingPunct="1"/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Hb düzeyi 2–6 haftada normale döner. </a:t>
            </a:r>
          </a:p>
          <a:p>
            <a:pPr lvl="1" eaLnBrk="1" hangingPunct="1"/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Lökosit ve trombositler retikülositler ile birlikte artar ve kemik iliğindeki megaloblastik değişiklikler 24–48 saat içinde azalır.</a:t>
            </a:r>
          </a:p>
          <a:p>
            <a:pPr eaLnBrk="1" hangingPunct="1"/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 Folik asit genellikle yeni eritrosit oluşana kadar birkaç ay boyunca uygulanır.</a:t>
            </a:r>
          </a:p>
        </p:txBody>
      </p:sp>
      <p:sp>
        <p:nvSpPr>
          <p:cNvPr id="70659" name="Slayt Numarası Yer Tutucusu 4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0B6286-14FE-400A-9326-6A5709E29B28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Folik Asit İçeren İlaçlar</a:t>
            </a:r>
            <a:br>
              <a:rPr lang="tr-TR" smtClean="0">
                <a:latin typeface="Times New Roman" pitchFamily="18" charset="0"/>
                <a:cs typeface="Times New Roman" pitchFamily="18" charset="0"/>
              </a:rPr>
            </a:br>
            <a:endParaRPr lang="tr-TR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</p:nvPr>
        </p:nvGraphicFramePr>
        <p:xfrm>
          <a:off x="2589213" y="2133600"/>
          <a:ext cx="8915400" cy="2840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971800"/>
                <a:gridCol w="29718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Piyasa İsmi</a:t>
                      </a:r>
                      <a:endParaRPr lang="tr-TR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Fiyatı</a:t>
                      </a:r>
                      <a:endParaRPr lang="tr-TR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Etken Madde</a:t>
                      </a:r>
                      <a:endParaRPr lang="tr-TR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FOLBIOL 5 MG 50 TABLET</a:t>
                      </a:r>
                    </a:p>
                    <a:p>
                      <a:endParaRPr lang="tr-TR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2.94 TL</a:t>
                      </a:r>
                      <a:endParaRPr lang="tr-TR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mg </a:t>
                      </a:r>
                      <a:r>
                        <a:rPr lang="tr-TR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Folik</a:t>
                      </a:r>
                      <a:r>
                        <a:rPr lang="tr-TR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Asit</a:t>
                      </a:r>
                      <a:endParaRPr lang="tr-TR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FOLIDOCE 400 MCG/2 MCG 28 TABLET</a:t>
                      </a:r>
                    </a:p>
                    <a:p>
                      <a:endParaRPr lang="tr-TR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14.97 TL</a:t>
                      </a:r>
                      <a:endParaRPr lang="tr-TR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400 </a:t>
                      </a:r>
                      <a:r>
                        <a:rPr lang="tr-T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mcg</a:t>
                      </a:r>
                      <a:r>
                        <a:rPr lang="tr-TR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folik</a:t>
                      </a: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asit </a:t>
                      </a:r>
                    </a:p>
                    <a:p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tr-T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mcg</a:t>
                      </a: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vitamin B12 (</a:t>
                      </a:r>
                      <a:r>
                        <a:rPr lang="tr-T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siyanokobalamin</a:t>
                      </a: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endParaRPr lang="tr-TR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FOLIC PLUS 400 MCG 90 TABLET</a:t>
                      </a:r>
                    </a:p>
                    <a:p>
                      <a:endParaRPr lang="tr-TR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8.66 TL</a:t>
                      </a:r>
                      <a:endParaRPr lang="tr-TR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174 </a:t>
                      </a:r>
                      <a:r>
                        <a:rPr lang="tr-T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mcg</a:t>
                      </a: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folik</a:t>
                      </a: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asit</a:t>
                      </a:r>
                    </a:p>
                    <a:p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667 mg kalsiyum karbonat </a:t>
                      </a:r>
                    </a:p>
                    <a:p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2,5 </a:t>
                      </a:r>
                      <a:r>
                        <a:rPr lang="tr-T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mcg</a:t>
                      </a: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Vitamin D </a:t>
                      </a:r>
                      <a:endParaRPr lang="tr-TR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2728" name="Slayt Numarası Yer Tutucusu 4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4F15CB-DDF2-4551-839B-740786E675AA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/>
              <a:t>Kaynaklar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 on Vitamin B12 </a:t>
            </a:r>
            <a:r>
              <a:rPr lang="tr-T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Deficiency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ROBERT C. LANGAN, 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 </a:t>
            </a:r>
            <a:r>
              <a:rPr lang="tr-T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KIMBERLY J. ZAWISTOSKI, DO, St. </a:t>
            </a:r>
            <a:r>
              <a:rPr lang="tr-T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Luke’s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Bethlehem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Pennsylvania</a:t>
            </a:r>
            <a:endParaRPr lang="tr-T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18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tr-T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Deficiency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Robert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OH, CPT, MC, USA, U.S. </a:t>
            </a:r>
            <a:r>
              <a:rPr lang="tr-T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Army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Darmstadt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Germany 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 BROWN, MAJ, MC, USA, </a:t>
            </a:r>
            <a:r>
              <a:rPr lang="tr-T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Madigan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Army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Center, Fort </a:t>
            </a:r>
            <a:r>
              <a:rPr lang="tr-T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Lewis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Washington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Dr.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Aziz 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Polat, </a:t>
            </a:r>
            <a:r>
              <a:rPr lang="tr-T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Nutrisyonel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Vitamin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18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eksikliğinde Tedavi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 hematoloji derneği ulusal tedavi kılavuzu 2011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I treat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cobalamin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18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deficiency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Ralph Carmel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Medicine, New York Methodist Hospital, Brooklyn, and Weill Medical College, Cornell University, New York,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</a:t>
            </a:r>
            <a:endParaRPr lang="tr-T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İ.Ü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Cerrahpaşa Tıp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Fakültesi Sürekli 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Tıp Eğitimi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Etkinlikleri Anemiler Sempozyumu 19-20 Nisan 2001, İ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stanbul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33-47 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Megaloblastik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Anemiler Prof. Dr. Teoman 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Soysal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Yenidoğan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Süt Çocukluğu Döneminde B12 Vitamini, Demir , </a:t>
            </a:r>
            <a:r>
              <a:rPr lang="tr-T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Folik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Asit Eksikliğinin Sıklığı ve </a:t>
            </a:r>
            <a:r>
              <a:rPr lang="tr-T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Maternal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Düzeylerle Olan </a:t>
            </a:r>
            <a:r>
              <a:rPr lang="tr-T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İlişkisi,Uzmanlık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Tezi, Dr. Esra HAZAR SAYAR</a:t>
            </a:r>
            <a:endParaRPr lang="tr-TR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1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9B120B-C838-4D9D-BF0A-84F83F8DE066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Vitamin B</a:t>
            </a:r>
            <a:r>
              <a:rPr lang="tr-TR" baseline="-2500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tr-TR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İçerik Yer Tutucusu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Bazı bakteri ve küf mantarları tarafından üretilir.</a:t>
            </a: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Bitkisel sentezi söz konusu değildir.</a:t>
            </a: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İnsanda kolon bakterileri tarafından üretilse de bunun emilimi olmaz.</a:t>
            </a: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Diyetteki kobalaminler; adenosilkobalamin ve hidroksikobalamin şeklindedir</a:t>
            </a:r>
          </a:p>
          <a:p>
            <a:pPr eaLnBrk="1" hangingPunct="1">
              <a:buFontTx/>
              <a:buNone/>
            </a:pPr>
            <a:r>
              <a:rPr lang="tr-TR" sz="1800" smtClean="0">
                <a:solidFill>
                  <a:srgbClr val="F3AE33"/>
                </a:solidFill>
                <a:latin typeface="Times New Roman" pitchFamily="18" charset="0"/>
                <a:cs typeface="Times New Roman" pitchFamily="18" charset="0"/>
              </a:rPr>
              <a:t>Organizmada  aktif olan kobalaminler :</a:t>
            </a:r>
            <a:endParaRPr lang="tr-TR" sz="1800" u="sng" smtClean="0">
              <a:solidFill>
                <a:srgbClr val="F3AE33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Metil kobalamin ve adenosilkobalamindir.</a:t>
            </a:r>
            <a:endParaRPr lang="tr-TR" sz="12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Hidroksikobalamin ise bu ikisine dönüşebilmektedir</a:t>
            </a:r>
          </a:p>
        </p:txBody>
      </p:sp>
      <p:sp>
        <p:nvSpPr>
          <p:cNvPr id="23555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1E7F-102C-481D-868D-98302DE8418C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Resim 4"/>
          <p:cNvPicPr>
            <a:picLocks noChangeAspect="1" noChangeArrowheads="1"/>
          </p:cNvPicPr>
          <p:nvPr/>
        </p:nvPicPr>
        <p:blipFill>
          <a:blip r:embed="rId3"/>
          <a:srcRect l="19608" t="22795" r="62033" b="25694"/>
          <a:stretch>
            <a:fillRect/>
          </a:stretch>
        </p:blipFill>
        <p:spPr bwMode="auto">
          <a:xfrm>
            <a:off x="6673850" y="3425825"/>
            <a:ext cx="551815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Vitamin</a:t>
            </a:r>
            <a:r>
              <a:rPr lang="tr-TR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baseline="-2500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tr-TR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İçerik Yer Tutucusu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Vitamin </a:t>
            </a:r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sz="1800" baseline="-2500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obalamin</a:t>
            </a:r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) DNA sentezi ve nörolojik fonksiyonlar için önemli rol oynar.</a:t>
            </a:r>
          </a:p>
        </p:txBody>
      </p:sp>
      <p:sp>
        <p:nvSpPr>
          <p:cNvPr id="25604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F89B88-354A-477C-88EC-D10CD14CABF0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27650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13088" y="787400"/>
            <a:ext cx="6794500" cy="5470525"/>
          </a:xfrm>
        </p:spPr>
      </p:pic>
      <p:sp>
        <p:nvSpPr>
          <p:cNvPr id="27651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07849E-D37A-42CA-A5C5-496D8065256D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29698" name="İçerik Yer Tutucusu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5491163" cy="6858000"/>
          </a:xfrm>
        </p:spPr>
      </p:pic>
      <p:sp>
        <p:nvSpPr>
          <p:cNvPr id="29699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63086C-507D-4F60-8A07-5430A4EB8912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>
              <a:cs typeface="Arial" charset="0"/>
            </a:endParaRPr>
          </a:p>
        </p:txBody>
      </p:sp>
      <p:pic>
        <p:nvPicPr>
          <p:cNvPr id="29700" name="Resim 4"/>
          <p:cNvPicPr>
            <a:picLocks noChangeAspect="1" noChangeArrowheads="1"/>
          </p:cNvPicPr>
          <p:nvPr/>
        </p:nvPicPr>
        <p:blipFill>
          <a:blip r:embed="rId4"/>
          <a:srcRect l="23798" t="12856" r="25121" b="5293"/>
          <a:stretch>
            <a:fillRect/>
          </a:stretch>
        </p:blipFill>
        <p:spPr bwMode="auto">
          <a:xfrm>
            <a:off x="5408613" y="20638"/>
            <a:ext cx="6783387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Günlük ihtiyaç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rişkinde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µg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lk yaşta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0.3-0.5 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µg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1-10 yaş 0.7-1.5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µg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Gebelik süresince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ikinci </a:t>
            </a: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trimesterde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 µg/gün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üçüncü </a:t>
            </a: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trimesterde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ise 1 µg/gün ilave 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ihtiyaç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Laktasyonda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2.5-3 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µg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Ortalama batı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diyeti ise 5-30 µg/gün </a:t>
            </a:r>
            <a:endParaRPr lang="tr-T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nsan organizmasında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bulunan B</a:t>
            </a:r>
            <a:r>
              <a:rPr lang="tr-TR" sz="18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vitamini 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miktarı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2-5 mg </a:t>
            </a:r>
            <a:endParaRPr lang="tr-T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Günlük kayıplar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deponun %0.1’i 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kadardır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747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229F5F-E7DB-47F2-92B4-DD0A6BE74CBB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Unvan 1"/>
          <p:cNvSpPr>
            <a:spLocks noGrp="1"/>
          </p:cNvSpPr>
          <p:nvPr>
            <p:ph type="title"/>
          </p:nvPr>
        </p:nvSpPr>
        <p:spPr>
          <a:xfrm>
            <a:off x="2592388" y="665163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Vitamin B</a:t>
            </a:r>
            <a:r>
              <a:rPr lang="tr-TR" baseline="-2500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tr-TR" smtClean="0">
                <a:latin typeface="Times New Roman" pitchFamily="18" charset="0"/>
                <a:cs typeface="Times New Roman" pitchFamily="18" charset="0"/>
              </a:rPr>
              <a:t> Eksikliği Nedenleri-1</a:t>
            </a:r>
          </a:p>
        </p:txBody>
      </p:sp>
      <p:sp>
        <p:nvSpPr>
          <p:cNvPr id="33794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CFE161-AFE9-4846-9052-8E2872E5BE21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>
              <a:cs typeface="Arial" charset="0"/>
            </a:endParaRPr>
          </a:p>
        </p:txBody>
      </p:sp>
      <p:sp>
        <p:nvSpPr>
          <p:cNvPr id="33795" name="İçerik Yer Tutucusu 5"/>
          <p:cNvSpPr>
            <a:spLocks noGrp="1"/>
          </p:cNvSpPr>
          <p:nvPr>
            <p:ph idx="1"/>
          </p:nvPr>
        </p:nvSpPr>
        <p:spPr>
          <a:xfrm>
            <a:off x="2689225" y="1787525"/>
            <a:ext cx="8707438" cy="4695825"/>
          </a:xfrm>
        </p:spPr>
        <p:txBody>
          <a:bodyPr/>
          <a:lstStyle/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Diyetle yetersiz alım:</a:t>
            </a:r>
          </a:p>
          <a:p>
            <a:pPr lvl="1"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 a. Vejeteryan diyet, kötü sosyoekonomik koşullar, malnütrisyon, kötü kontrol edilen fenilketonüri</a:t>
            </a:r>
          </a:p>
          <a:p>
            <a:pPr lvl="1"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b. Gebelik döneminde kobalamin eksikliği veya pernisiyöz anemi sonucu anne sütünde düzeyin düşmesi</a:t>
            </a: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Kobalamin emiliminde bozukluk </a:t>
            </a:r>
          </a:p>
          <a:p>
            <a:pPr lvl="1"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a. İntrinsik faktör (İF) eksikliği </a:t>
            </a:r>
          </a:p>
          <a:p>
            <a:pPr lvl="2"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1. Konjenital İF mutasyonu</a:t>
            </a:r>
          </a:p>
          <a:p>
            <a:pPr lvl="2"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 2. Pernisiyöz anemi </a:t>
            </a:r>
          </a:p>
          <a:p>
            <a:pPr lvl="2"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3. Otoimmün poliendokrinopatilere eşlik eden pernisiyöz anemi </a:t>
            </a:r>
          </a:p>
          <a:p>
            <a:pPr lvl="2"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4. Gastrik mukozal hastalıklar </a:t>
            </a:r>
          </a:p>
          <a:p>
            <a:pPr lvl="3"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i. Kronik gastrit, H. pylori gastriti, gastrik atrofi ii. Korozif madde iii. Gastrektomi iv. Zollinger Ellison sendromu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729</TotalTime>
  <Words>1755</Words>
  <Application>Microsoft Office PowerPoint</Application>
  <PresentationFormat>Özel</PresentationFormat>
  <Paragraphs>349</Paragraphs>
  <Slides>36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7" baseType="lpstr">
      <vt:lpstr>Duman</vt:lpstr>
      <vt:lpstr>VİTAMİN B12 ve FOLİK ASİT EKSİKLİĞİ</vt:lpstr>
      <vt:lpstr>Sunum Planı</vt:lpstr>
      <vt:lpstr>VİTAMİN B12 EKSİKLİĞİ</vt:lpstr>
      <vt:lpstr>Vitamin B12</vt:lpstr>
      <vt:lpstr>Vitamin B12</vt:lpstr>
      <vt:lpstr>PowerPoint Sunusu</vt:lpstr>
      <vt:lpstr>PowerPoint Sunusu</vt:lpstr>
      <vt:lpstr>Günlük ihtiyaç </vt:lpstr>
      <vt:lpstr>Vitamin B12  Eksikliği Nedenleri-1</vt:lpstr>
      <vt:lpstr>Vitamin B12  Eksikliği Nedenleri-2</vt:lpstr>
      <vt:lpstr>Belirti ve bulgular</vt:lpstr>
      <vt:lpstr>Laboratuvar</vt:lpstr>
      <vt:lpstr>PowerPoint Sunusu</vt:lpstr>
      <vt:lpstr>PowerPoint Sunusu</vt:lpstr>
      <vt:lpstr>PowerPoint Sunusu</vt:lpstr>
      <vt:lpstr>B12 vitamini eksikliğine özgü laboratuvar testleri-1</vt:lpstr>
      <vt:lpstr>B12 vitamini eksikliğine özgü laboratuvar testleri-2</vt:lpstr>
      <vt:lpstr>Vitamin B12 eksikliğinin tanısı ve taraması için yaklaşım-1</vt:lpstr>
      <vt:lpstr>Vitamin B12  eksikliğinin tanısı ve taraması için yaklaşım-2</vt:lpstr>
      <vt:lpstr>PowerPoint Sunusu</vt:lpstr>
      <vt:lpstr>PowerPoint Sunusu</vt:lpstr>
      <vt:lpstr>Tedavi-1</vt:lpstr>
      <vt:lpstr>Tedavi-2</vt:lpstr>
      <vt:lpstr>Vitamin B12 Eksikliği Tedavisi</vt:lpstr>
      <vt:lpstr>PowerPoint Sunusu</vt:lpstr>
      <vt:lpstr>Tedaviye cevap</vt:lpstr>
      <vt:lpstr>Bazı Vitamin B12 Preparatları</vt:lpstr>
      <vt:lpstr>Bazı Vitamin B12 Preparatları</vt:lpstr>
      <vt:lpstr>FOLİK ASİT EKSİKLİĞİ</vt:lpstr>
      <vt:lpstr>Folik Asit Kaynakları</vt:lpstr>
      <vt:lpstr>Folik Asit Eksikliğinin Nedenleri</vt:lpstr>
      <vt:lpstr>Semptomlar</vt:lpstr>
      <vt:lpstr>Laboratuvar Bulguları </vt:lpstr>
      <vt:lpstr>Tedavi</vt:lpstr>
      <vt:lpstr>Folik Asit İçeren İlaçlar </vt:lpstr>
      <vt:lpstr>Kaynaklar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VİTAMİN B12 EKSİKLİĞİ</dc:title>
  <dc:creator>ilhanaydogdu</dc:creator>
  <cp:lastModifiedBy>Win7</cp:lastModifiedBy>
  <cp:revision>76</cp:revision>
  <dcterms:created xsi:type="dcterms:W3CDTF">2015-02-10T19:36:15Z</dcterms:created>
  <dcterms:modified xsi:type="dcterms:W3CDTF">2015-03-03T13:12:40Z</dcterms:modified>
</cp:coreProperties>
</file>