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66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90" r:id="rId12"/>
    <p:sldId id="391" r:id="rId13"/>
    <p:sldId id="392" r:id="rId14"/>
    <p:sldId id="376" r:id="rId15"/>
    <p:sldId id="377" r:id="rId16"/>
    <p:sldId id="378" r:id="rId17"/>
    <p:sldId id="379" r:id="rId18"/>
    <p:sldId id="380" r:id="rId19"/>
    <p:sldId id="381" r:id="rId20"/>
    <p:sldId id="384" r:id="rId21"/>
    <p:sldId id="385" r:id="rId22"/>
    <p:sldId id="396" r:id="rId23"/>
    <p:sldId id="397" r:id="rId24"/>
    <p:sldId id="404" r:id="rId25"/>
    <p:sldId id="405" r:id="rId26"/>
    <p:sldId id="406" r:id="rId27"/>
    <p:sldId id="407" r:id="rId28"/>
    <p:sldId id="408" r:id="rId29"/>
    <p:sldId id="410" r:id="rId30"/>
    <p:sldId id="411" r:id="rId31"/>
    <p:sldId id="387" r:id="rId32"/>
    <p:sldId id="388" r:id="rId33"/>
    <p:sldId id="400" r:id="rId34"/>
    <p:sldId id="403" r:id="rId35"/>
    <p:sldId id="402" r:id="rId36"/>
    <p:sldId id="401" r:id="rId37"/>
    <p:sldId id="40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72AD-0117-4F0A-8F44-E858E3823FF2}" type="datetimeFigureOut">
              <a:rPr lang="tr-TR" smtClean="0"/>
              <a:t>17.05.2021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8FFF80D-1DD6-4418-9F8D-B4082241BE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769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72AD-0117-4F0A-8F44-E858E3823FF2}" type="datetimeFigureOut">
              <a:rPr lang="tr-TR" smtClean="0"/>
              <a:t>17.05.2021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FFF80D-1DD6-4418-9F8D-B4082241BE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78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72AD-0117-4F0A-8F44-E858E3823FF2}" type="datetimeFigureOut">
              <a:rPr lang="tr-TR" smtClean="0"/>
              <a:t>17.05.2021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FFF80D-1DD6-4418-9F8D-B4082241BE53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9654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72AD-0117-4F0A-8F44-E858E3823FF2}" type="datetimeFigureOut">
              <a:rPr lang="tr-TR" smtClean="0"/>
              <a:t>17.05.2021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FFF80D-1DD6-4418-9F8D-B4082241BE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807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72AD-0117-4F0A-8F44-E858E3823FF2}" type="datetimeFigureOut">
              <a:rPr lang="tr-TR" smtClean="0"/>
              <a:t>17.05.2021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FFF80D-1DD6-4418-9F8D-B4082241BE53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935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72AD-0117-4F0A-8F44-E858E3823FF2}" type="datetimeFigureOut">
              <a:rPr lang="tr-TR" smtClean="0"/>
              <a:t>17.05.2021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FFF80D-1DD6-4418-9F8D-B4082241BE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231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72AD-0117-4F0A-8F44-E858E3823FF2}" type="datetimeFigureOut">
              <a:rPr lang="tr-TR" smtClean="0"/>
              <a:t>17.05.2021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F80D-1DD6-4418-9F8D-B4082241BE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871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72AD-0117-4F0A-8F44-E858E3823FF2}" type="datetimeFigureOut">
              <a:rPr lang="tr-TR" smtClean="0"/>
              <a:t>17.05.2021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F80D-1DD6-4418-9F8D-B4082241BE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15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72AD-0117-4F0A-8F44-E858E3823FF2}" type="datetimeFigureOut">
              <a:rPr lang="tr-TR" smtClean="0"/>
              <a:t>17.05.2021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F80D-1DD6-4418-9F8D-B4082241BE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566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72AD-0117-4F0A-8F44-E858E3823FF2}" type="datetimeFigureOut">
              <a:rPr lang="tr-TR" smtClean="0"/>
              <a:t>17.05.2021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FFF80D-1DD6-4418-9F8D-B4082241BE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787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72AD-0117-4F0A-8F44-E858E3823FF2}" type="datetimeFigureOut">
              <a:rPr lang="tr-TR" smtClean="0"/>
              <a:t>17.05.2021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FFF80D-1DD6-4418-9F8D-B4082241BE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78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72AD-0117-4F0A-8F44-E858E3823FF2}" type="datetimeFigureOut">
              <a:rPr lang="tr-TR" smtClean="0"/>
              <a:t>17.05.2021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FFF80D-1DD6-4418-9F8D-B4082241BE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348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72AD-0117-4F0A-8F44-E858E3823FF2}" type="datetimeFigureOut">
              <a:rPr lang="tr-TR" smtClean="0"/>
              <a:t>17.05.2021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F80D-1DD6-4418-9F8D-B4082241BE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342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72AD-0117-4F0A-8F44-E858E3823FF2}" type="datetimeFigureOut">
              <a:rPr lang="tr-TR" smtClean="0"/>
              <a:t>17.05.2021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F80D-1DD6-4418-9F8D-B4082241BE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58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72AD-0117-4F0A-8F44-E858E3823FF2}" type="datetimeFigureOut">
              <a:rPr lang="tr-TR" smtClean="0"/>
              <a:t>17.05.2021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F80D-1DD6-4418-9F8D-B4082241BE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13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72AD-0117-4F0A-8F44-E858E3823FF2}" type="datetimeFigureOut">
              <a:rPr lang="tr-TR" smtClean="0"/>
              <a:t>17.05.2021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FFF80D-1DD6-4418-9F8D-B4082241BE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93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372AD-0117-4F0A-8F44-E858E3823FF2}" type="datetimeFigureOut">
              <a:rPr lang="tr-TR" smtClean="0"/>
              <a:t>17.05.2021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8FFF80D-1DD6-4418-9F8D-B4082241BE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23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6BF4B32-5199-48A4-9AC0-9662C42C4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022" y="645343"/>
            <a:ext cx="8820150" cy="2362200"/>
          </a:xfrm>
        </p:spPr>
      </p:pic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id="{7268301E-6ED7-4D68-9F98-D2C07FBD5B18}"/>
              </a:ext>
            </a:extLst>
          </p:cNvPr>
          <p:cNvSpPr txBox="1">
            <a:spLocks/>
          </p:cNvSpPr>
          <p:nvPr/>
        </p:nvSpPr>
        <p:spPr>
          <a:xfrm>
            <a:off x="1931022" y="3170549"/>
            <a:ext cx="10081164" cy="377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AYAKTA TEDAVİ  GÖREN YETİŞKİN COVID-19 HASTALARINDA HİDROKSİKLOROKİNİN YERİ   </a:t>
            </a:r>
          </a:p>
          <a:p>
            <a:pPr marL="0" indent="0">
              <a:buNone/>
            </a:pPr>
            <a:endParaRPr lang="tr-TR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tr-TR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tr-T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               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</a:rPr>
              <a:t>Araş. Gör. Dr. Hamza Korkmaz</a:t>
            </a:r>
          </a:p>
          <a:p>
            <a:pPr marL="0" indent="0" algn="ctr">
              <a:buNone/>
            </a:pP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KTÜ Aile Hekimliği</a:t>
            </a:r>
          </a:p>
          <a:p>
            <a:pPr marL="0" indent="0" algn="ctr">
              <a:buNone/>
            </a:pPr>
            <a:r>
              <a:rPr lang="tr-T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828990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E50DB3-A095-49A1-9900-EA8A38C3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Yöntemler</a:t>
            </a:r>
            <a:br>
              <a:rPr lang="tr-TR" dirty="0"/>
            </a:br>
            <a:br>
              <a:rPr lang="tr-TR" dirty="0"/>
            </a:br>
            <a:r>
              <a:rPr lang="tr-TR" sz="2400" dirty="0"/>
              <a:t>Ortam ve Katılımcılar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47A137-0F57-48FB-A428-5EAB14C59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Katılımcılar Amerika Birleşik Devletleri ve Kanada'nın eyaletlerinde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internet tabanlı anketler aracılığıyla kaydedildi.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Katılımcıların uygunluğunu belirlemek için kendilerini tarayan bir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anketi tamamladılar. 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Uygun katılımcıların , bilgilendirilmiş onay formunu okuduktan sonra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dijital imza ile onayları belgelendi.</a:t>
            </a:r>
          </a:p>
        </p:txBody>
      </p:sp>
    </p:spTree>
    <p:extLst>
      <p:ext uri="{BB962C8B-B14F-4D97-AF65-F5344CB8AC3E}">
        <p14:creationId xmlns:p14="http://schemas.microsoft.com/office/powerpoint/2010/main" val="346331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8C3E47-0B76-4691-94D6-643FC0F3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Yöntemler</a:t>
            </a:r>
            <a:br>
              <a:rPr lang="tr-TR" dirty="0"/>
            </a:br>
            <a:br>
              <a:rPr lang="tr-TR" dirty="0"/>
            </a:br>
            <a:r>
              <a:rPr lang="tr-TR" sz="2700" dirty="0"/>
              <a:t>Ortam ve Katılımcılar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075652-BBF2-404F-9739-6EE09CC08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Dahil edilme kriterleri:</a:t>
            </a:r>
          </a:p>
          <a:p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Bilgilendirilmiş onamın sağlanması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COVID19 vakasına son 4 günde hane halkı teması veya mesleki olarak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maruziyet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Semptom başlangıcından sonraki 4 gün içinde doğrulanmış tanı konulmuş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semptomatik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COVID19 vakası VEYA bilinen COVID19 teması ile yüksek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risk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maruziyeti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semptom başlangıcından sonraki 4 gün içinde olmak</a:t>
            </a:r>
          </a:p>
        </p:txBody>
      </p:sp>
    </p:spTree>
    <p:extLst>
      <p:ext uri="{BB962C8B-B14F-4D97-AF65-F5344CB8AC3E}">
        <p14:creationId xmlns:p14="http://schemas.microsoft.com/office/powerpoint/2010/main" val="2842884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FCEFEE-3AB0-4F9E-990C-B7D079A0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Yöntemler</a:t>
            </a:r>
            <a:br>
              <a:rPr lang="tr-TR" dirty="0"/>
            </a:br>
            <a:br>
              <a:rPr lang="tr-TR" dirty="0"/>
            </a:br>
            <a:r>
              <a:rPr lang="tr-TR" sz="2700" dirty="0"/>
              <a:t>Ortam ve Katılımcılar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27C2D8-F639-4E2F-87CA-38A552ACC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Hariç Tutma Kriterleri:</a:t>
            </a:r>
          </a:p>
          <a:p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Mevcut hastanede yatış</a:t>
            </a:r>
          </a:p>
          <a:p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alerjisi</a:t>
            </a:r>
          </a:p>
          <a:p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yaş altında olması</a:t>
            </a:r>
          </a:p>
          <a:p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Semtomların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günden fazla olması.</a:t>
            </a:r>
          </a:p>
          <a:p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Aşağıdakileri içeren QT aralığını uzatan mevcut ilaç kullanımı: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Antimikrobiyaller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levofloksasin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siprofloksasin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moksifloksasin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azitromisin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klaritromisin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eritromisin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ketokonazol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itrakonazol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meflokin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Antidepresanlar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amitriptilin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sitalopram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desipramin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essitalopram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imipramin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doksepin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fluoksetin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wellbutrin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venlafaksin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Antipsikotik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duygudurum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düzenleyicileri: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haloperidol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droperidol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lityum,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ketiapin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tioridazin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ziprasidon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Metadon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Sumatriptan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zolmitriptan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74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5E10BD-2CB8-45B1-BEB7-E09F76DF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Yöntemler</a:t>
            </a:r>
            <a:br>
              <a:rPr lang="tr-TR" dirty="0"/>
            </a:br>
            <a:br>
              <a:rPr lang="tr-TR" dirty="0"/>
            </a:br>
            <a:r>
              <a:rPr lang="tr-TR" sz="2700" dirty="0"/>
              <a:t>Ortam ve Katılımcılar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0EF04C-034E-48F0-B6A7-3E444E0B4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Hariç Tutma Kriterleri: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Yapısal veya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iskemik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kalp hastalığı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Uzamış QT Sendromunun Kişisel veya Ailevi Öyküsü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Ağırlık &lt;50 kg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Bilinen Porfiri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Şu anda kullanılan: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kardiyak ilaçlar: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amiodaron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digoksin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vb.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Retina göz hastalığı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Bilinen kronik böbrek hastalığı, evre 4 - 5 veya diyaliz</a:t>
            </a:r>
          </a:p>
          <a:p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1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BA1745-5610-49C5-B5B7-E7DED80A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Yöntemler</a:t>
            </a:r>
            <a:br>
              <a:rPr lang="tr-TR" dirty="0"/>
            </a:br>
            <a:br>
              <a:rPr lang="tr-TR" dirty="0"/>
            </a:br>
            <a:r>
              <a:rPr lang="tr-TR" sz="2700" dirty="0"/>
              <a:t>Ortam ve Katılımcılar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26463E-3472-465D-A1B4-F023B58B5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14 gün içinde PCR pozitif COVID-19’lu bir kişiyle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teması sonrası 4 veya daha az gün süreyle semptomları olan ve PCR onaylı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SARS-CoV-2 enfeksiyonu veya uyumlu semptomları olması gereken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hastanede kalmamış yetişkinler kaydedildi. 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riske maruz kalma, COVID-19'lu biriyle acil ev teması veya yakın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mesleki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maruziyet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tanımlandı.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ile uyumlu semptomları ve yüksek riskli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maruziyeti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olan, ancak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temasları PCR sonuçları beklemede olan sağlık çalışanları, bir bulaşıcı hastalık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doktoru tarafından semptom incelemesinin ardından kaydedildi.</a:t>
            </a:r>
          </a:p>
        </p:txBody>
      </p:sp>
    </p:spTree>
    <p:extLst>
      <p:ext uri="{BB962C8B-B14F-4D97-AF65-F5344CB8AC3E}">
        <p14:creationId xmlns:p14="http://schemas.microsoft.com/office/powerpoint/2010/main" val="799809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F3834C-AB24-4E3E-930B-90662B03A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Yöntemler</a:t>
            </a:r>
            <a:br>
              <a:rPr lang="tr-TR" dirty="0"/>
            </a:br>
            <a:br>
              <a:rPr lang="tr-TR" dirty="0"/>
            </a:br>
            <a:r>
              <a:rPr lang="tr-TR" sz="2700" dirty="0"/>
              <a:t>Ortam ve Katılımcılar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96F11C-0671-4C30-A948-667BBBF3D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Katılımcıların tümü, ABD Dışişleri Konseyi ve Bölgesel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Epidemiyologların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vaka tanımını karşıladı.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Katılımcılar, 18 yaşından küçüklerse, hastaneye kaldırılmışlarsa, belirli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ilaçları almışlarsa veya diğer güvenlik dışlama kriterlerini          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karşılamışlarsa hariç tutulmuştur.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Üçüncü bir gruptaki katılımcılar ise yüksek riskli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maruziyete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sahip kişilerdir.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Profilaksi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denemesi için rıza anında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asemptomatiktiler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ilaç çalışmalarına     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başlamadan önce 1. günde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semptomatik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hale geldiler ve bu çalışmanın bir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parçası olarak analiz edildiler.</a:t>
            </a:r>
          </a:p>
        </p:txBody>
      </p:sp>
    </p:spTree>
    <p:extLst>
      <p:ext uri="{BB962C8B-B14F-4D97-AF65-F5344CB8AC3E}">
        <p14:creationId xmlns:p14="http://schemas.microsoft.com/office/powerpoint/2010/main" val="2901315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B79A8E-9496-4DE4-8F47-55F8E3FD4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Yöntemler</a:t>
            </a:r>
            <a:br>
              <a:rPr lang="tr-TR" sz="3200" dirty="0"/>
            </a:br>
            <a:br>
              <a:rPr lang="tr-TR" sz="3200" dirty="0"/>
            </a:br>
            <a:r>
              <a:rPr lang="tr-TR" sz="2700" dirty="0" err="1"/>
              <a:t>Randomizasyon</a:t>
            </a:r>
            <a:r>
              <a:rPr lang="tr-TR" sz="2700" dirty="0"/>
              <a:t> ve Müdahaleler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7C11CC-A040-4B21-9AE8-DDCD137E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2133600"/>
            <a:ext cx="8911687" cy="3777622"/>
          </a:xfrm>
        </p:spPr>
        <p:txBody>
          <a:bodyPr>
            <a:norm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mg'lık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sülfat veya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plasebo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tabletleri dağıtıldı. 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 ilacı ve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plasebo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görünüşte benzerdi.  </a:t>
            </a:r>
          </a:p>
          <a:p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kez 800 mg (4 tablet), 6  ile 8 saat sonra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600 mg (3 tablet), ardından günde bir kez 600 mg (3 tablet)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 gün daha (toplam 5 gün) reçete edildi. </a:t>
            </a:r>
          </a:p>
        </p:txBody>
      </p:sp>
    </p:spTree>
    <p:extLst>
      <p:ext uri="{BB962C8B-B14F-4D97-AF65-F5344CB8AC3E}">
        <p14:creationId xmlns:p14="http://schemas.microsoft.com/office/powerpoint/2010/main" val="3266428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BCC739-79D1-4701-ACA2-6B595AC2C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Yöntemler</a:t>
            </a:r>
            <a:br>
              <a:rPr lang="tr-TR" dirty="0"/>
            </a:br>
            <a:br>
              <a:rPr lang="tr-TR" dirty="0"/>
            </a:br>
            <a:r>
              <a:rPr lang="tr-TR" sz="2700" dirty="0" err="1"/>
              <a:t>Randomizasyon</a:t>
            </a:r>
            <a:r>
              <a:rPr lang="tr-TR" sz="2700" dirty="0"/>
              <a:t> ve Müdahaleler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F240CE-771E-4695-9CBF-24300C70C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Plasebo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tabletleri de kontrol grubu için aynı şekilde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reçete edildi. </a:t>
            </a:r>
          </a:p>
          <a:p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Kanada'da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plasebo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tabletleri laktoz içerikliydi.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rahatsızlık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meydana gelirse, toplam günlük dozun 2 veya 3 doza bölünmesi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tavsiye edildi.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0216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8127A5-4982-443F-A74B-CBE840AC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Yöntemler</a:t>
            </a:r>
            <a:br>
              <a:rPr lang="tr-TR" dirty="0"/>
            </a:br>
            <a:br>
              <a:rPr lang="tr-TR" dirty="0"/>
            </a:br>
            <a:r>
              <a:rPr lang="tr-TR" sz="2700" dirty="0"/>
              <a:t>Sonuçlar ve Takip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505142-A2B0-4536-838A-CF85354F2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Çalışmanın ilaca uyumu, yan etkileri, COVID-19  semptomlarının varlığı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ve ciddiyetini, değerlendirmek için 1.gün  (ilaç  başlangıç ​​tarihi), 3.gün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5.gün(ilaç durdurma tarihi), 10 ve 14. günlerde katılımcılara takip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anketlerini e-postayla gönderdik.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Semptom şiddetini 10 puanlık bir görsel analog ölçeğinde değerlendirdik;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burada 0 hiçbir semptom göstermedi ve 10 şiddetli semptom gösterdi.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6F08515-FB88-4763-AB30-36A40EFAF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569" y="5120646"/>
            <a:ext cx="8472793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22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C3492E-95F9-440B-9871-C8F3073B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Yöntemler</a:t>
            </a:r>
            <a:br>
              <a:rPr lang="tr-TR" dirty="0"/>
            </a:br>
            <a:br>
              <a:rPr lang="tr-TR" dirty="0"/>
            </a:br>
            <a:r>
              <a:rPr lang="tr-TR" sz="2700" dirty="0"/>
              <a:t>Sonuçlar ve Takip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F4A796-3FDF-4FE5-9774-483AE54D4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İlaçla ilgili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advers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olaylar, en yaygın yan etkilere ilişkin doğrudan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sorgulama ve açık uçlu sorularla toplandı. 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Takip anketlerine yanıt vermeyen katılımcılar için, araştırmacılar,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kendilerinden veya belirlenen üçüncü şahıslardan gelen sonuçları   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belirlemek için metin mesajları, e-postalar veya telefon görüşmelerini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kullandılar. 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başarısız olduysa, araştırmacılar ölüm ilanları veya hayati durumla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ilgili diğer kanıtlar için internette arama yaptılar.</a:t>
            </a:r>
          </a:p>
        </p:txBody>
      </p:sp>
    </p:spTree>
    <p:extLst>
      <p:ext uri="{BB962C8B-B14F-4D97-AF65-F5344CB8AC3E}">
        <p14:creationId xmlns:p14="http://schemas.microsoft.com/office/powerpoint/2010/main" val="181705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C01281-756C-44CA-9543-3BA6C8D0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BEA5343-FEE7-4C9D-9BC6-27D971C3C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133600"/>
            <a:ext cx="8915400" cy="3777622"/>
          </a:xfrm>
        </p:spPr>
        <p:txBody>
          <a:bodyPr/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hastalığının ayakta tedavisi için etkili bir oral tedavi yoktur.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Ayakta tedavi gören hastalar için  semptom şiddetini ve hastaneye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yatışları azaltmak, bu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pandeminin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üstesinden gelmek için         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önemli bir halk sağlığı stratejisidir.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(SARS-CoV-2) karşı in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vitro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aktiviteye sahiptir ve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potansiyel olarak etkili bir tedavi olarak önerilmiştir.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5047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C6ACA8-D35F-4B44-8F96-1D32DCA0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F893E8D5-9777-4104-B4F3-008818327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Amerika Birleşik Devletleri ve Kanada'dan 491 katılımcı kaydedildi.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Bunlardan 423’ü en az 1 semptom verileriyle takip anketini tamamladı ve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465'i kayıttan sonra hayati durum verilerine katkıda bulundu.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katılımcı kayıttan sonra hiçbir veri katkısında bulunmadı ve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herhangi bir analize dahil edilmedi.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423 katılımcının 241'i (% 57) sağlık çalışanı, 106'sı (% 25) hane halkı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temaslısıydı.</a:t>
            </a:r>
          </a:p>
        </p:txBody>
      </p:sp>
    </p:spTree>
    <p:extLst>
      <p:ext uri="{BB962C8B-B14F-4D97-AF65-F5344CB8AC3E}">
        <p14:creationId xmlns:p14="http://schemas.microsoft.com/office/powerpoint/2010/main" val="3778818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1F99CB-263E-4AA2-B065-6FC4F1E1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6BD530-0257-41C4-ACD8-2F7044C54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Medyan yaş 40 ve 238’ i (% 56) kadındı.</a:t>
            </a:r>
          </a:p>
          <a:p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Sık görülen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komorbid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durumlar arasında astım (% 11), hipertansiyon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(% 11) ve diyabet (% 4) vardı.</a:t>
            </a:r>
          </a:p>
          <a:p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Katılımcıların % 68’i ise  hiçbir kronik tıbbi durum bildirmedi.</a:t>
            </a:r>
          </a:p>
        </p:txBody>
      </p:sp>
    </p:spTree>
    <p:extLst>
      <p:ext uri="{BB962C8B-B14F-4D97-AF65-F5344CB8AC3E}">
        <p14:creationId xmlns:p14="http://schemas.microsoft.com/office/powerpoint/2010/main" val="104939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21F99CB-263E-4AA2-B065-6FC4F1E1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tr-TR" dirty="0"/>
              <a:t>Sonuçlar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D1E0497-D745-4463-9D29-8A3FF36F4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473" y="183535"/>
            <a:ext cx="6452301" cy="6617747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11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21F99CB-263E-4AA2-B065-6FC4F1E1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tr-TR" dirty="0"/>
              <a:t>Sonuçlar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6BD530-0257-41C4-ACD8-2F7044C54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3" y="2103485"/>
            <a:ext cx="5287891" cy="4627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TEDAVİ GRUBUNUN TEMEL ÖZELLİKLERİ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341 kişiden 145’inin PCR ı pozitif, 196’sının yüksek riskli PCR pozitif bir temasa maruz kaldığı bilinmektedir.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Kalan 82 katılımcı, şüpheli COVID-19 ile kaydedildi: COVID-19 uyumlu semptomları vardı ve yüksek riskli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maruziyet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bildirdiler, ancak temas ettiği kişilerin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PCR’ı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beklemedeydi veya mevcut değildi.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067BE00-A450-4A46-9E2F-73D9EB9C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886" y="1"/>
            <a:ext cx="4173165" cy="6853252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00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A6B6F3-4194-4449-911A-082D2839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DECD45-5C2C-43E2-9CD4-AE92E07E9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Kayıt sırasında 413 katılımcı (% 98) en az 1 COVID-19 uyumlu semptom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bildirdi; öksürük (% 65), yorgunluk (% 52) ve baş ağrısı (% 51) en sık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görülenlerdi. 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Başlangıç ​​semptomları çalışma grupları arasında benzerdi ve bildirilen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ortalama COVID-19 uyumlu semptom sayısı 4’tür.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anket zaman noktasında semptomların yaygınlığını ve ciddiyetini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değerlendirdik. </a:t>
            </a:r>
          </a:p>
        </p:txBody>
      </p:sp>
    </p:spTree>
    <p:extLst>
      <p:ext uri="{BB962C8B-B14F-4D97-AF65-F5344CB8AC3E}">
        <p14:creationId xmlns:p14="http://schemas.microsoft.com/office/powerpoint/2010/main" val="3604410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47E27F6-2651-451C-BA32-2A8C7B7C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tr-TR" dirty="0"/>
              <a:t>Sonuçlar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D53FB3-9AB7-4384-A8D9-B082AEFD9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4516664" cy="3759253"/>
          </a:xfrm>
        </p:spPr>
        <p:txBody>
          <a:bodyPr>
            <a:norm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Beşinci günde,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alan katılımcıların % 54'ü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plasebo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alanların % 56'sı semptom bildirdi. </a:t>
            </a:r>
          </a:p>
          <a:p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gününde,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alanların % 24'ü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plasebo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alanların% 30'u semptom bildirdi.</a:t>
            </a:r>
          </a:p>
          <a:p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B35F41F-4D2C-4D69-B965-4BEEAC549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077" y="640080"/>
            <a:ext cx="5226508" cy="5252773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49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920E57-6963-4F99-93CA-80AB0375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4A8091-363C-4BE2-B3D3-985AD5FC2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 içinde semptomları bildiren katılımcıların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yüzdesi,hidroksiklorokin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veya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plasebo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kullanımına göre istatistiksel olarak farklılık göstermedi. </a:t>
            </a:r>
          </a:p>
          <a:p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günde, semptomları olan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katılımcılarının oranı,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plasebo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katılımcılarına göre yüzde 6 daha düşüktü.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(% 24'e karşı% 30; P  = 0.21).</a:t>
            </a:r>
          </a:p>
        </p:txBody>
      </p:sp>
    </p:spTree>
    <p:extLst>
      <p:ext uri="{BB962C8B-B14F-4D97-AF65-F5344CB8AC3E}">
        <p14:creationId xmlns:p14="http://schemas.microsoft.com/office/powerpoint/2010/main" val="3003332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C30B6BD-B2B5-4A77-9F74-8DC02C81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tr-TR" dirty="0"/>
              <a:t>Sonuçlar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CB11E7-3D01-4574-946D-BABDE99B7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 lnSpcReduction="10000"/>
          </a:bodyPr>
          <a:lstStyle/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Ayrıca 14 gün boyunca semptom şiddeti skorundaki değişiklik değerlendirildi. </a:t>
            </a: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puanlık görsel analog semptom şiddeti ölçeğinde ;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grubu   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başlangıca göre 2,60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Plasebo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grubu ise 2,33 puanlık bir  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ortalama düşüşe sahipti .</a:t>
            </a:r>
          </a:p>
          <a:p>
            <a:pPr marL="0" indent="0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(P  = 0.117)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53D3A1E-9639-4093-A009-814198190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693643"/>
            <a:ext cx="6953577" cy="5145646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13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C3730D-185A-4356-BEA7-CA6BD3C3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81AD17-8CC4-4C75-88C9-253B7802E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plasebo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grupları arasında semptom şiddetindeki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ortalama iyileşmede % 12'lik istatistiksel olarak anlamlı olmayan bir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farka eşittir.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olarak,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14 günlük çalışma süresi boyunca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semptom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prevalansında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şiddetinde istatistiksel olarak anlamlı bir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düşüşe neden olmadı.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0452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5A0A4B-0FFE-4874-9EB5-A1B0C298D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370D17-4288-41A4-B9E2-9A51BC3DE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Katılımcılar arasında hastaneye yatış veya ölüm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insidansı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% 3,2 idi.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4 hastaneye yatış ve 1 hastanede yatmayan ölüm  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meydana geldi ( n  = 5 olay). </a:t>
            </a:r>
          </a:p>
          <a:p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Plasebo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10 hastaneye yatış ve hastanede yatan 1 ölüm meydana geldi.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 n  = 10 olay); Bu hastaneye yatışlardan 2'si COVID-19 ile ilişkili değildi.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(çalışma dışı ilaç doz aşımı ve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senkop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Hastaneye yatış veya ölüm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insidansı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gruplar arasında farklılık göstermedi ( P  = 0.29).</a:t>
            </a:r>
          </a:p>
        </p:txBody>
      </p:sp>
    </p:spTree>
    <p:extLst>
      <p:ext uri="{BB962C8B-B14F-4D97-AF65-F5344CB8AC3E}">
        <p14:creationId xmlns:p14="http://schemas.microsoft.com/office/powerpoint/2010/main" val="38307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542934-6E3A-4E67-8C69-31786322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74BE86-2B31-4EC1-8CB6-AF301BB10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tedavilerini araştıran çoğu klinik çalışma, orta ile şiddetli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hastalığı olan hastanede yatan hastaları incelemiştir. 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İlk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çalışmaları küçüktü ve bir kontrol grubunun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olmaması gibi metodolojik sınırlamalara sahipti.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randomize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olmayan, gözlemsel çalışmalar ve klinik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araştırmalar arasında ortaya çıkan kanıtlar, COVID-19’un ilerleyen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dönemlerinde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antiviral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tedavinin minimum fayda 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sağlayabileceğini göstermektedir.</a:t>
            </a:r>
          </a:p>
        </p:txBody>
      </p:sp>
    </p:spTree>
    <p:extLst>
      <p:ext uri="{BB962C8B-B14F-4D97-AF65-F5344CB8AC3E}">
        <p14:creationId xmlns:p14="http://schemas.microsoft.com/office/powerpoint/2010/main" val="3519002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5A0A4B-0FFE-4874-9EB5-A1B0C298D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370D17-4288-41A4-B9E2-9A51BC3DE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Hidroksiklorokin</a:t>
            </a:r>
            <a:r>
              <a:rPr lang="tr-TR" dirty="0"/>
              <a:t> alan katılımcıların% 77'si </a:t>
            </a:r>
            <a:r>
              <a:rPr lang="tr-TR" dirty="0" err="1"/>
              <a:t>plasebo</a:t>
            </a:r>
            <a:r>
              <a:rPr lang="tr-TR" dirty="0"/>
              <a:t> alan % 86’sı tedavi rejimine </a:t>
            </a:r>
          </a:p>
          <a:p>
            <a:pPr marL="0" indent="0">
              <a:buNone/>
            </a:pPr>
            <a:r>
              <a:rPr lang="tr-TR" dirty="0"/>
              <a:t>     tam uyum gösterdi.</a:t>
            </a:r>
          </a:p>
          <a:p>
            <a:r>
              <a:rPr lang="tr-TR" dirty="0" err="1"/>
              <a:t>Advers</a:t>
            </a:r>
            <a:r>
              <a:rPr lang="tr-TR" dirty="0"/>
              <a:t> etkiler, 5 günlük rejim yoluyla </a:t>
            </a:r>
            <a:r>
              <a:rPr lang="tr-TR" dirty="0" err="1"/>
              <a:t>hidroksiklorokin</a:t>
            </a:r>
            <a:r>
              <a:rPr lang="tr-TR" dirty="0"/>
              <a:t> alanlarda </a:t>
            </a:r>
            <a:r>
              <a:rPr lang="tr-TR" dirty="0" err="1"/>
              <a:t>plaseboya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      göre daha yaygındı % 43’e  % 22 (P  &lt;0.001).</a:t>
            </a:r>
          </a:p>
          <a:p>
            <a:r>
              <a:rPr lang="tr-TR" dirty="0"/>
              <a:t> </a:t>
            </a:r>
            <a:r>
              <a:rPr lang="tr-TR" dirty="0" err="1"/>
              <a:t>Hidroksiklorokin</a:t>
            </a:r>
            <a:r>
              <a:rPr lang="tr-TR" dirty="0"/>
              <a:t> ile, </a:t>
            </a:r>
            <a:r>
              <a:rPr lang="tr-TR" dirty="0" err="1"/>
              <a:t>gastrointestinal</a:t>
            </a:r>
            <a:r>
              <a:rPr lang="tr-TR" dirty="0"/>
              <a:t> semptomlar en yaygın olarak bildirilen yan etkiydi.</a:t>
            </a:r>
          </a:p>
          <a:p>
            <a:r>
              <a:rPr lang="tr-TR" dirty="0"/>
              <a:t>Yan etkilerin varlığı ile semptomların varlığı arasında bir ilişki gözlemlenmedi. </a:t>
            </a:r>
          </a:p>
          <a:p>
            <a:pPr marL="0" indent="0">
              <a:buNone/>
            </a:pPr>
            <a:r>
              <a:rPr lang="tr-TR" dirty="0"/>
              <a:t>      </a:t>
            </a:r>
            <a:r>
              <a:rPr lang="tr-TR" dirty="0" err="1"/>
              <a:t>Advers</a:t>
            </a:r>
            <a:r>
              <a:rPr lang="tr-TR" dirty="0"/>
              <a:t> etki </a:t>
            </a:r>
            <a:r>
              <a:rPr lang="tr-TR" dirty="0" err="1"/>
              <a:t>prevalansı</a:t>
            </a:r>
            <a:r>
              <a:rPr lang="tr-TR" dirty="0"/>
              <a:t> 5. günden sonra belirgin bir şekilde azaldı. </a:t>
            </a:r>
          </a:p>
          <a:p>
            <a:pPr marL="0" indent="0">
              <a:buNone/>
            </a:pPr>
            <a:r>
              <a:rPr lang="tr-TR" dirty="0"/>
              <a:t>      Çalışma ilacına atfedilebilecek hiçbir ciddi </a:t>
            </a:r>
            <a:r>
              <a:rPr lang="tr-TR" dirty="0" err="1"/>
              <a:t>advers</a:t>
            </a:r>
            <a:r>
              <a:rPr lang="tr-TR" dirty="0"/>
              <a:t> olay meydana gelmedi.</a:t>
            </a:r>
          </a:p>
        </p:txBody>
      </p:sp>
    </p:spTree>
    <p:extLst>
      <p:ext uri="{BB962C8B-B14F-4D97-AF65-F5344CB8AC3E}">
        <p14:creationId xmlns:p14="http://schemas.microsoft.com/office/powerpoint/2010/main" val="3155083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FBE980-6CC1-45E8-936B-66942D9C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8FFBB4-825B-4CE2-BA28-C6EBE3281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Muhtemel veya doğrulanmış erken tespit edilen COVID-19'u olan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semptomatik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ayakta tedavi gören yetişkinlerin bu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randomize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çift kör,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plasebo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kontrollü çalışmada, 5 günlük bir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tedavisinin,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COVID-19 semptomlarını iyileştirmede önemli bir klinik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fayda sağladığı gösterilemedi. </a:t>
            </a:r>
          </a:p>
          <a:p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Plasebo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alanların% 70'i çalışmanın 14. gününde COVID-19 semptomları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bildirmedi,% 96'sı hastaneye kaldırılmadı ve % 99.6'sı hayatta kaldı.</a:t>
            </a:r>
          </a:p>
          <a:p>
            <a:pPr marL="0" indent="0">
              <a:buNone/>
            </a:pP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3953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346EB4-8756-46E2-8B15-2D2C6967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Tartışma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CA0B67-8286-4E12-876C-B9DE1ACE7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Semptom şiddetindeki değişiklik istatistiksel olarak anlamlı değildi: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plaseboya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göre yalnızca % 12'lik bir nispi iyileşme gelişti.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Bildiğimiz kadarıyla, bu, ayakta tedavi gören hastalar arasında COVID-19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tedavisini araştıran ilk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randomize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klinik çalışmadır.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Bu, temas sonrası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profilaksi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hastanede yatan hastaların tedavisi için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herhangi bir fayda göstermeyen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hakkındaki diğer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randomize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çalışma verilerine dayanmaktadır.</a:t>
            </a:r>
          </a:p>
          <a:p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41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B96F2E-A0EA-412D-8705-511D12E0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1D6991-5EE6-4F24-A92B-160AE79D4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 olarak, bu deneme tamamlandıktan sonra, in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vivo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hayvan modelleri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hamsterlarda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gelinciklerde veya insan olmayan primatlarda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SARS-CoV-2’ye  karşı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aktivitesi bildirilmemiştir. 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puanlık görsel analog ölçek kullanılarak semptom şiddeti puanındaki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değişiklik, katılımcıların zaman içindeki semptom değişimlerini gösteren   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klinik bir değerlendirmedir.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Görsel analog ölçeği öznel bir ölçü olmasına rağmen, semptom şiddetinin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kişi içi ölçümü zaman içinde dahili olarak tutarlıdır.</a:t>
            </a:r>
          </a:p>
        </p:txBody>
      </p:sp>
    </p:spTree>
    <p:extLst>
      <p:ext uri="{BB962C8B-B14F-4D97-AF65-F5344CB8AC3E}">
        <p14:creationId xmlns:p14="http://schemas.microsoft.com/office/powerpoint/2010/main" val="1099143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B96F2E-A0EA-412D-8705-511D12E0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1D6991-5EE6-4F24-A92B-160AE79D4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Nüfus nispeten gençti, katılımcıların % 77'si 50 yaş ve altıydı ve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birkaç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komorbid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durum vardı; bu nedenle, deneme bulguları en çok bu tür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popülasyonlara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genellenebilir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uzun süreli bakım merkezlerindeki yaşlı kişiler gibi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komplikasyon riski yüksek olan popülasyonlarda daha etkili olabilir 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Uzun süreli bakım tesislerinde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randomize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denemeler yapmak,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hidroksiklorokininin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hastaneye yatışları azaltıp azaltamayacağını test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edebilir; bununla birlikte, ilaç yan etkileri ve ilaç-ilaç etkileşimleri riski   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de daha yüksek olacaktır </a:t>
            </a:r>
          </a:p>
        </p:txBody>
      </p:sp>
    </p:spTree>
    <p:extLst>
      <p:ext uri="{BB962C8B-B14F-4D97-AF65-F5344CB8AC3E}">
        <p14:creationId xmlns:p14="http://schemas.microsoft.com/office/powerpoint/2010/main" val="2174510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3659B9-A7E0-4A3A-9B7A-164C7672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857367-520C-4462-B117-8C60B8B00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Çalışmamızın birincil sınırlaması, tüm katılımcılarda doğrulanmış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SARS-   CoV-2 enfeksiyonunun olmamasıdır.,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Deneme, 22 Mart 2020'de, PCR test malzemelerinin ABD'de test için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uygun olmayan ayakta tedavi gören hastalarla veya test sonuçlarının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alınmasında sık sık gecikmelerle ciddi şekilde sınırlı olduğu zaman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başladı.</a:t>
            </a:r>
          </a:p>
          <a:p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Semptomatik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kişileri kaydetmek için epidemiyolojik bağlantının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kullanılması hem bir sınırlama hem de bir güçlük oluşturmuştur.</a:t>
            </a:r>
          </a:p>
        </p:txBody>
      </p:sp>
    </p:spTree>
    <p:extLst>
      <p:ext uri="{BB962C8B-B14F-4D97-AF65-F5344CB8AC3E}">
        <p14:creationId xmlns:p14="http://schemas.microsoft.com/office/powerpoint/2010/main" val="682790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3F109C-AEA6-467B-941D-7F4242141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5E1E4E-F15F-432A-BE2A-7539E4F59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 olarak, COVID-19'a karşı etkili tedaviler bulmak kritik olmaya devam ediyor. 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Erken dönemde ayakta tedavi gören COVID-19'un etkili tedavisi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hastaneye yatışları 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morbiditeyi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mortaliteyi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azaltabilir.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erken dönemde ayakta tedavi başlanan COVID-19’lu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kişilerde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zaman içinde semptom şiddetini veya yaygınlığını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önemli ölçüde azaltmamıştır. 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çalışma, COVID-19 hastalığını şiddetli geçiren yüksek risk altındaki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popülasyonlarda 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faydasının gözlenip gözlenmeyeceğini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bildirmeyebilir. 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Erken dönem COVID-19 tedavisinde daha fazla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randomize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kontrollü klinik çalışmalara ihtiyaç vardır.</a:t>
            </a:r>
          </a:p>
        </p:txBody>
      </p:sp>
    </p:spTree>
    <p:extLst>
      <p:ext uri="{BB962C8B-B14F-4D97-AF65-F5344CB8AC3E}">
        <p14:creationId xmlns:p14="http://schemas.microsoft.com/office/powerpoint/2010/main" val="3625114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612726-6AD2-4BFC-B44A-BA092E156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84B9C2C-FD52-48EF-8BDE-720C5030F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A1DE0485-65C8-4D95-9B34-C55884FC2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3076EA2-6E5F-41FA-829C-F9F55AB7F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615673"/>
            <a:ext cx="8983908" cy="33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0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A0B62B-4FC2-4843-835D-5AE2B069F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215249-7941-4F26-A617-61BD6AC25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Bununla birlikte, tedavi hastalık seyrinin erken döneminde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verildiğinde hafif veya orta dereceli hastalığın tedavisinde klinik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faydalar sağlayabilir. 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Bildiğimiz kadarıyla, hastanede yatmayan hastalarda erken dönem    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COVID-19 için tedavi ajanlarını araştıran bugüne kadar hiçbir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randomize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klinik çalışma yapılmamıştır.</a:t>
            </a:r>
          </a:p>
        </p:txBody>
      </p:sp>
    </p:spTree>
    <p:extLst>
      <p:ext uri="{BB962C8B-B14F-4D97-AF65-F5344CB8AC3E}">
        <p14:creationId xmlns:p14="http://schemas.microsoft.com/office/powerpoint/2010/main" val="378161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06B457-5A93-4089-B5BA-1670C71AD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059E02-6B64-4DAE-9D5A-33FFBF034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Semptomların ilk birkaç günü içinde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tedavisine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başlamanın semptom şiddetini ve süresini azaltarak ve hastaneye yatışları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önleyerek COVID-19'un seyrini değiştirebileceğini varsaydık.</a:t>
            </a:r>
          </a:p>
        </p:txBody>
      </p:sp>
    </p:spTree>
    <p:extLst>
      <p:ext uri="{BB962C8B-B14F-4D97-AF65-F5344CB8AC3E}">
        <p14:creationId xmlns:p14="http://schemas.microsoft.com/office/powerpoint/2010/main" val="426301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9F2319-B057-4F24-9795-DE05115F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Yöntemler</a:t>
            </a:r>
            <a:br>
              <a:rPr lang="tr-TR" dirty="0"/>
            </a:br>
            <a:br>
              <a:rPr lang="tr-TR" dirty="0"/>
            </a:br>
            <a:r>
              <a:rPr lang="tr-TR" sz="2700" dirty="0"/>
              <a:t>Tasarıma Genel Bakış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9099AF-F5BB-4151-A7E0-964AF7387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Eş zamanlı çok bölgeli, uluslararası,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randomize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çift kör,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plasebo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kontrollü bir çalışma yürütüldü.</a:t>
            </a:r>
          </a:p>
          <a:p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Tedavi, hastalığın seyrinin erken döneminde verilirse büyük olasılıkla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etkili olacağından, kişiler semptom başlangıcından sonra mümkün olan en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kısa sürede kaydetmeye çalışıldı; ancak çeşitli zorluklar vardı. </a:t>
            </a:r>
          </a:p>
          <a:p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41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74F42A-5437-4F45-8767-B3699FB37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Yöntemler</a:t>
            </a:r>
            <a:br>
              <a:rPr lang="tr-TR" dirty="0"/>
            </a:br>
            <a:br>
              <a:rPr lang="tr-TR" dirty="0"/>
            </a:br>
            <a:r>
              <a:rPr lang="tr-TR" sz="2700" dirty="0"/>
              <a:t>Tasarıma Genel Bakış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D2FC96-C880-4D65-A6EE-5C9A1F820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İlk olarak, Mart ve Nisan 2020 boyunca Amerika Birleşik Devletleri'nde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SARS-CoV-2 tanı testleri son derece sınırlıydı, hastanede kalmayan  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kişiler genellikle test için uygun değildi ve sonuçlar için geri dönüş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süresi birkaç gündü.</a:t>
            </a:r>
          </a:p>
          <a:p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İkincisi, SARS-CoV-2 semptomlar başladığında tespit edilemez olabilir.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PCR testinin medyan yanlış negatif oranı semptomların 1. gününde % 38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olarak bildirilmiştir .</a:t>
            </a:r>
          </a:p>
        </p:txBody>
      </p:sp>
    </p:spTree>
    <p:extLst>
      <p:ext uri="{BB962C8B-B14F-4D97-AF65-F5344CB8AC3E}">
        <p14:creationId xmlns:p14="http://schemas.microsoft.com/office/powerpoint/2010/main" val="91024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A97FC8-85D5-4ACF-9ED6-9D68AD31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/>
              <a:t>Yöntemler</a:t>
            </a:r>
            <a:br>
              <a:rPr lang="tr-TR"/>
            </a:br>
            <a:br>
              <a:rPr lang="tr-TR"/>
            </a:br>
            <a:r>
              <a:rPr lang="tr-TR" sz="2700"/>
              <a:t>Tasarıma Genel Bakış</a:t>
            </a:r>
            <a:endParaRPr lang="tr-TR" sz="27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1BA430-4A2D-4187-B983-63B29188C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 zorlukların üstesinden gelmek ve tedaviyi olabildiğince erken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başlatmak için, laboratuvar onaylı COVID-19 hastalarını veya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COVID-19 ile uyumlu semptomları olan ve laboratuvar tarafından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onaylanmış COVID-19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bireyle epidemiyolojik bağlantısı olan kişiler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kaydedildi.</a:t>
            </a: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Katılımcılar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plasebo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almak üzere rastgele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 gruba ayrıldı.</a:t>
            </a:r>
          </a:p>
        </p:txBody>
      </p:sp>
    </p:spTree>
    <p:extLst>
      <p:ext uri="{BB962C8B-B14F-4D97-AF65-F5344CB8AC3E}">
        <p14:creationId xmlns:p14="http://schemas.microsoft.com/office/powerpoint/2010/main" val="243287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0F149E-1DEF-4441-B4A8-0438BAF10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Yöntemler</a:t>
            </a:r>
            <a:br>
              <a:rPr lang="tr-TR" dirty="0"/>
            </a:br>
            <a:br>
              <a:rPr lang="tr-TR" dirty="0"/>
            </a:br>
            <a:r>
              <a:rPr lang="tr-TR" sz="2700" dirty="0"/>
              <a:t>Tasarıma Genel Bakış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854E9B-8ED8-44FF-A4FC-ABC0EB99E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Mart - 6 Mayıs 2020 tarihleri arasında katılımcılar belirlenerek çalışma 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başlatıldı. Takipleri 20 Mayıs'ta sona erdi.</a:t>
            </a:r>
          </a:p>
          <a:p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çalışma Minnesota Üniversitesi Kurumsal İnceleme Kurulu</a:t>
            </a:r>
          </a:p>
          <a:p>
            <a:pPr marL="0" indent="0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tarafından onaylandı.</a:t>
            </a:r>
          </a:p>
        </p:txBody>
      </p:sp>
    </p:spTree>
    <p:extLst>
      <p:ext uri="{BB962C8B-B14F-4D97-AF65-F5344CB8AC3E}">
        <p14:creationId xmlns:p14="http://schemas.microsoft.com/office/powerpoint/2010/main" val="1992547419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1058</TotalTime>
  <Words>2132</Words>
  <Application>Microsoft Office PowerPoint</Application>
  <PresentationFormat>Geniş ekran</PresentationFormat>
  <Paragraphs>277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3" baseType="lpstr">
      <vt:lpstr>Arial</vt:lpstr>
      <vt:lpstr>Century Gothic</vt:lpstr>
      <vt:lpstr>Times New Roman</vt:lpstr>
      <vt:lpstr>Wingdings</vt:lpstr>
      <vt:lpstr>Wingdings 3</vt:lpstr>
      <vt:lpstr>Duman</vt:lpstr>
      <vt:lpstr>PowerPoint Sunusu</vt:lpstr>
      <vt:lpstr>Giriş</vt:lpstr>
      <vt:lpstr>Giriş</vt:lpstr>
      <vt:lpstr>Giriş</vt:lpstr>
      <vt:lpstr>Giriş</vt:lpstr>
      <vt:lpstr>Yöntemler  Tasarıma Genel Bakış</vt:lpstr>
      <vt:lpstr>Yöntemler  Tasarıma Genel Bakış</vt:lpstr>
      <vt:lpstr>Yöntemler  Tasarıma Genel Bakış</vt:lpstr>
      <vt:lpstr>Yöntemler  Tasarıma Genel Bakış</vt:lpstr>
      <vt:lpstr>Yöntemler  Ortam ve Katılımcılar</vt:lpstr>
      <vt:lpstr>Yöntemler  Ortam ve Katılımcılar</vt:lpstr>
      <vt:lpstr>Yöntemler  Ortam ve Katılımcılar</vt:lpstr>
      <vt:lpstr>Yöntemler  Ortam ve Katılımcılar</vt:lpstr>
      <vt:lpstr>Yöntemler  Ortam ve Katılımcılar</vt:lpstr>
      <vt:lpstr>Yöntemler  Ortam ve Katılımcılar</vt:lpstr>
      <vt:lpstr>Yöntemler  Randomizasyon ve Müdahaleler</vt:lpstr>
      <vt:lpstr>Yöntemler  Randomizasyon ve Müdahaleler</vt:lpstr>
      <vt:lpstr>Yöntemler  Sonuçlar ve Takip</vt:lpstr>
      <vt:lpstr>Yöntemler  Sonuçlar ve Takip</vt:lpstr>
      <vt:lpstr>Sonuçlar</vt:lpstr>
      <vt:lpstr>Sonuçlar</vt:lpstr>
      <vt:lpstr>Sonuçlar</vt:lpstr>
      <vt:lpstr>Sonuçlar</vt:lpstr>
      <vt:lpstr>Sonuçlar</vt:lpstr>
      <vt:lpstr>Sonuçlar</vt:lpstr>
      <vt:lpstr>Sonuçlar</vt:lpstr>
      <vt:lpstr>Sonuçlar</vt:lpstr>
      <vt:lpstr>Sonuçlar</vt:lpstr>
      <vt:lpstr>Sonuçlar</vt:lpstr>
      <vt:lpstr>Sonuçlar</vt:lpstr>
      <vt:lpstr>Tartışma</vt:lpstr>
      <vt:lpstr>Tartışma</vt:lpstr>
      <vt:lpstr>Tartışma</vt:lpstr>
      <vt:lpstr>Tartışma</vt:lpstr>
      <vt:lpstr>Tartışma</vt:lpstr>
      <vt:lpstr>Tartışma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 user</dc:creator>
  <cp:lastModifiedBy>user user</cp:lastModifiedBy>
  <cp:revision>61</cp:revision>
  <dcterms:created xsi:type="dcterms:W3CDTF">2021-05-17T16:21:37Z</dcterms:created>
  <dcterms:modified xsi:type="dcterms:W3CDTF">2021-05-18T09:59:53Z</dcterms:modified>
</cp:coreProperties>
</file>