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70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4" r:id="rId14"/>
    <p:sldId id="272" r:id="rId15"/>
    <p:sldId id="273" r:id="rId16"/>
    <p:sldId id="275" r:id="rId17"/>
    <p:sldId id="276" r:id="rId18"/>
    <p:sldId id="313" r:id="rId19"/>
    <p:sldId id="314" r:id="rId20"/>
    <p:sldId id="279" r:id="rId21"/>
    <p:sldId id="280" r:id="rId22"/>
    <p:sldId id="281" r:id="rId23"/>
    <p:sldId id="282" r:id="rId24"/>
    <p:sldId id="283" r:id="rId25"/>
    <p:sldId id="284" r:id="rId26"/>
    <p:sldId id="287" r:id="rId27"/>
    <p:sldId id="286" r:id="rId28"/>
    <p:sldId id="288" r:id="rId29"/>
    <p:sldId id="289" r:id="rId30"/>
    <p:sldId id="290" r:id="rId31"/>
    <p:sldId id="291" r:id="rId32"/>
    <p:sldId id="292" r:id="rId33"/>
    <p:sldId id="295" r:id="rId34"/>
    <p:sldId id="296" r:id="rId35"/>
    <p:sldId id="297" r:id="rId36"/>
    <p:sldId id="294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7" r:id="rId46"/>
    <p:sldId id="309" r:id="rId47"/>
    <p:sldId id="308" r:id="rId48"/>
    <p:sldId id="312" r:id="rId4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220" autoAdjust="0"/>
  </p:normalViewPr>
  <p:slideViewPr>
    <p:cSldViewPr snapToGrid="0">
      <p:cViewPr varScale="1">
        <p:scale>
          <a:sx n="68" d="100"/>
          <a:sy n="68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CE2D5-9E94-442A-A3AC-02A283000C08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211F7-B781-41B5-8675-D950F9927C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65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541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Ferritin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afr</a:t>
            </a:r>
            <a:r>
              <a:rPr lang="tr-TR" baseline="0" dirty="0" smtClean="0"/>
              <a:t> ancak 8 hafta boyunca </a:t>
            </a:r>
            <a:r>
              <a:rPr lang="tr-TR" baseline="0" dirty="0" err="1" smtClean="0"/>
              <a:t>enf</a:t>
            </a:r>
            <a:r>
              <a:rPr lang="tr-TR" baseline="0" dirty="0" smtClean="0"/>
              <a:t> parametreleri bakılmamış </a:t>
            </a:r>
            <a:r>
              <a:rPr lang="tr-TR" baseline="0" dirty="0" err="1" smtClean="0"/>
              <a:t>crp</a:t>
            </a:r>
            <a:r>
              <a:rPr lang="tr-TR" baseline="0" dirty="0" smtClean="0"/>
              <a:t> takibi yapılmamış</a:t>
            </a:r>
          </a:p>
          <a:p>
            <a:r>
              <a:rPr lang="tr-TR" baseline="0" dirty="0" smtClean="0"/>
              <a:t>C vitamini takviyesi yeterli mi</a:t>
            </a:r>
          </a:p>
          <a:p>
            <a:r>
              <a:rPr lang="tr-TR" baseline="0" dirty="0" smtClean="0"/>
              <a:t>426 hasta kadın</a:t>
            </a:r>
          </a:p>
          <a:p>
            <a:r>
              <a:rPr lang="tr-TR" baseline="0" dirty="0" smtClean="0"/>
              <a:t>Süre yetersiz</a:t>
            </a:r>
          </a:p>
          <a:p>
            <a:r>
              <a:rPr lang="tr-TR" dirty="0" smtClean="0"/>
              <a:t>Kör çalışma değil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74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Prelatent</a:t>
            </a:r>
            <a:r>
              <a:rPr lang="tr-TR" dirty="0" smtClean="0"/>
              <a:t> demir eksikliği;</a:t>
            </a:r>
            <a:r>
              <a:rPr lang="tr-TR" baseline="0" dirty="0" smtClean="0"/>
              <a:t> depo demirinin yetersiz olması,</a:t>
            </a:r>
          </a:p>
          <a:p>
            <a:r>
              <a:rPr lang="tr-TR" baseline="0" dirty="0" err="1" smtClean="0"/>
              <a:t>Latent</a:t>
            </a:r>
            <a:r>
              <a:rPr lang="tr-TR" baseline="0" dirty="0" smtClean="0"/>
              <a:t> demir eksikliği; depo demir yetersizliği yanında </a:t>
            </a:r>
            <a:r>
              <a:rPr lang="tr-TR" baseline="0" dirty="0" err="1" smtClean="0"/>
              <a:t>eritropoezde</a:t>
            </a:r>
            <a:r>
              <a:rPr lang="tr-TR" baseline="0" dirty="0" smtClean="0"/>
              <a:t> azalma</a:t>
            </a:r>
          </a:p>
          <a:p>
            <a:r>
              <a:rPr lang="tr-TR" baseline="0" dirty="0" smtClean="0"/>
              <a:t>Demir eksikliği anemisi; demir eksikliği ile birlikte hemoglobin seviyesinin normalin altında olması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225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586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Çalışmada kullanılan demir preparatları neler</a:t>
            </a:r>
            <a:r>
              <a:rPr lang="tr-TR" baseline="0" dirty="0" smtClean="0"/>
              <a:t> ve içerisindeki yardımcı etken maddeler ne?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874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DEA’lı</a:t>
            </a:r>
            <a:r>
              <a:rPr lang="tr-TR" baseline="0" dirty="0" smtClean="0"/>
              <a:t> hastalarda C vitamini takviyesi için yapılan çok eski (1960-1980) çalışmalar mevcut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707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Uygunluk açısından 530</a:t>
            </a:r>
            <a:r>
              <a:rPr lang="tr-TR" baseline="0" dirty="0" smtClean="0"/>
              <a:t> hasta değerlendirildi</a:t>
            </a:r>
          </a:p>
          <a:p>
            <a:r>
              <a:rPr lang="tr-TR" baseline="0" dirty="0" smtClean="0"/>
              <a:t>90 Hasta dışlandı</a:t>
            </a:r>
          </a:p>
          <a:p>
            <a:r>
              <a:rPr lang="tr-TR" baseline="0" dirty="0" smtClean="0"/>
              <a:t>51’i dışlama kriterleri, 27’si çalışmaya katılmayı reddetme ve 12’si bilinmeyen sebeplerle</a:t>
            </a:r>
          </a:p>
          <a:p>
            <a:endParaRPr lang="tr-TR" baseline="0" dirty="0" smtClean="0"/>
          </a:p>
          <a:p>
            <a:r>
              <a:rPr lang="tr-TR" baseline="0" dirty="0" smtClean="0"/>
              <a:t>440’ı </a:t>
            </a:r>
            <a:r>
              <a:rPr lang="tr-TR" baseline="0" dirty="0" err="1" smtClean="0"/>
              <a:t>randomize</a:t>
            </a:r>
            <a:r>
              <a:rPr lang="tr-TR" baseline="0" dirty="0" smtClean="0"/>
              <a:t> edildi.</a:t>
            </a:r>
          </a:p>
          <a:p>
            <a:r>
              <a:rPr lang="tr-TR" baseline="0" dirty="0" smtClean="0"/>
              <a:t>220’si C vitamini takviyesi ile oral demir tableti aldı</a:t>
            </a:r>
          </a:p>
          <a:p>
            <a:r>
              <a:rPr lang="tr-TR" baseline="0" dirty="0" smtClean="0"/>
              <a:t>220’si sadece oral demir tableti aldı</a:t>
            </a:r>
          </a:p>
          <a:p>
            <a:endParaRPr lang="tr-TR" baseline="0" dirty="0" smtClean="0"/>
          </a:p>
          <a:p>
            <a:r>
              <a:rPr lang="tr-TR" baseline="0" dirty="0" smtClean="0"/>
              <a:t>C vitamini takviyesi ile oral demir tableti alan grupta 5 kişi çalışmayı tamamlamadı</a:t>
            </a:r>
          </a:p>
          <a:p>
            <a:r>
              <a:rPr lang="tr-TR" baseline="0" dirty="0" smtClean="0"/>
              <a:t>4’ü uzaklık nedeniyle başka bir hastaneye nakledildi.</a:t>
            </a:r>
          </a:p>
          <a:p>
            <a:r>
              <a:rPr lang="tr-TR" baseline="0" dirty="0" smtClean="0"/>
              <a:t>1’i bilinmeyen sebeplerden</a:t>
            </a:r>
          </a:p>
          <a:p>
            <a:endParaRPr lang="tr-TR" baseline="0" dirty="0" smtClean="0"/>
          </a:p>
          <a:p>
            <a:r>
              <a:rPr lang="tr-TR" baseline="0" dirty="0" smtClean="0"/>
              <a:t>sadece oral demir tableti alan grupta 4 kişi çalışmayı tamamlamadı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aseline="0" dirty="0" smtClean="0"/>
              <a:t>3’ü uzaklık nedeniyle başka bir hastaneye nakledildi.</a:t>
            </a:r>
          </a:p>
          <a:p>
            <a:r>
              <a:rPr lang="tr-TR" dirty="0" smtClean="0"/>
              <a:t>1’i tedaviyi almadı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8145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Fudan</a:t>
            </a:r>
            <a:r>
              <a:rPr lang="tr-TR" dirty="0" smtClean="0"/>
              <a:t> Üniversitesi dünya sıralaması 116</a:t>
            </a:r>
          </a:p>
          <a:p>
            <a:r>
              <a:rPr lang="tr-TR" dirty="0" smtClean="0"/>
              <a:t>KTÜ</a:t>
            </a:r>
            <a:r>
              <a:rPr lang="tr-TR" baseline="0" dirty="0" smtClean="0"/>
              <a:t> 1378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01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095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211F7-B781-41B5-8675-D950F9927C6C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36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46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71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7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389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5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65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57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94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518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0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21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510AB-68C5-4791-BFFD-C479E4C5AA0B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3DD5E-2BA2-4960-848A-A4C258B7D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13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+3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94156" y="5194997"/>
            <a:ext cx="9144000" cy="1655762"/>
          </a:xfrm>
        </p:spPr>
        <p:txBody>
          <a:bodyPr/>
          <a:lstStyle/>
          <a:p>
            <a:r>
              <a:rPr lang="tr-TR" dirty="0" smtClean="0"/>
              <a:t>KTÜ Aile Hekimliği Anabilim Dalı</a:t>
            </a:r>
          </a:p>
          <a:p>
            <a:r>
              <a:rPr lang="tr-TR" dirty="0" smtClean="0"/>
              <a:t>Arş. Gör. Dr. Alperen TÜYSÜZ</a:t>
            </a:r>
          </a:p>
          <a:p>
            <a:r>
              <a:rPr lang="tr-TR" dirty="0" smtClean="0"/>
              <a:t>29.11.2022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6204"/>
            <a:ext cx="12171935" cy="336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Ağızdan </a:t>
            </a:r>
            <a:r>
              <a:rPr lang="tr-TR" dirty="0"/>
              <a:t>alındığında, demir her zaman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orijinal formundan </a:t>
            </a:r>
            <a:r>
              <a:rPr lang="tr-TR" dirty="0"/>
              <a:t>Fe3 + durumuna oksitlenir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Emilim için demirin asidik </a:t>
            </a:r>
            <a:r>
              <a:rPr lang="tr-TR" dirty="0" err="1"/>
              <a:t>gastrointestinal</a:t>
            </a:r>
            <a:r>
              <a:rPr lang="tr-TR" dirty="0"/>
              <a:t> </a:t>
            </a:r>
            <a:r>
              <a:rPr lang="tr-TR" dirty="0" smtClean="0"/>
              <a:t>ortamda </a:t>
            </a:r>
            <a:r>
              <a:rPr lang="tr-TR" dirty="0"/>
              <a:t>yeterince </a:t>
            </a:r>
            <a:r>
              <a:rPr lang="tr-TR" dirty="0" smtClean="0"/>
              <a:t>çözülmesi gerekir.</a:t>
            </a:r>
          </a:p>
          <a:p>
            <a:endParaRPr lang="tr-TR" dirty="0"/>
          </a:p>
          <a:p>
            <a:r>
              <a:rPr lang="tr-TR" dirty="0"/>
              <a:t>C vitamini midede daha asidik bir ortam oluşturabilir ve </a:t>
            </a:r>
            <a:r>
              <a:rPr lang="tr-TR" dirty="0" err="1"/>
              <a:t>ferröz</a:t>
            </a:r>
            <a:r>
              <a:rPr lang="tr-TR" dirty="0"/>
              <a:t> demirin </a:t>
            </a:r>
            <a:r>
              <a:rPr lang="tr-TR" dirty="0" err="1"/>
              <a:t>ferrik</a:t>
            </a:r>
            <a:r>
              <a:rPr lang="tr-TR" dirty="0"/>
              <a:t> demire oksitlenmesini önleyebilir</a:t>
            </a:r>
            <a:r>
              <a:rPr lang="tr-TR" dirty="0" smtClean="0"/>
              <a:t>.*</a:t>
            </a:r>
            <a:endParaRPr lang="tr-TR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287429" cy="1325563"/>
          </a:xfrm>
        </p:spPr>
        <p:txBody>
          <a:bodyPr/>
          <a:lstStyle/>
          <a:p>
            <a:r>
              <a:rPr lang="tr-TR" b="1" dirty="0"/>
              <a:t>Giriş</a:t>
            </a:r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838200" y="6218393"/>
            <a:ext cx="10515600" cy="449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800" dirty="0" smtClean="0"/>
              <a:t>da </a:t>
            </a:r>
            <a:r>
              <a:rPr lang="tr-TR" sz="800" dirty="0" err="1" smtClean="0"/>
              <a:t>Silva</a:t>
            </a:r>
            <a:r>
              <a:rPr lang="tr-TR" sz="800" dirty="0" smtClean="0"/>
              <a:t> </a:t>
            </a:r>
            <a:r>
              <a:rPr lang="tr-TR" sz="800" dirty="0" err="1" smtClean="0"/>
              <a:t>Rocha</a:t>
            </a:r>
            <a:r>
              <a:rPr lang="tr-TR" sz="800" dirty="0" smtClean="0"/>
              <a:t> D, </a:t>
            </a:r>
            <a:r>
              <a:rPr lang="tr-TR" sz="800" dirty="0" err="1" smtClean="0"/>
              <a:t>Capanema</a:t>
            </a:r>
            <a:r>
              <a:rPr lang="tr-TR" sz="800" dirty="0" smtClean="0"/>
              <a:t> FD, </a:t>
            </a:r>
            <a:r>
              <a:rPr lang="tr-TR" sz="800" dirty="0" err="1" smtClean="0"/>
              <a:t>Netto</a:t>
            </a:r>
            <a:r>
              <a:rPr lang="tr-TR" sz="800" dirty="0" smtClean="0"/>
              <a:t> MP, </a:t>
            </a:r>
            <a:r>
              <a:rPr lang="tr-TR" sz="800" dirty="0" err="1" smtClean="0"/>
              <a:t>Noguiera</a:t>
            </a:r>
            <a:r>
              <a:rPr lang="tr-TR" sz="800" dirty="0" smtClean="0"/>
              <a:t> de </a:t>
            </a:r>
            <a:r>
              <a:rPr lang="tr-TR" sz="800" dirty="0" err="1" smtClean="0"/>
              <a:t>Almeida</a:t>
            </a:r>
            <a:r>
              <a:rPr lang="tr-TR" sz="800" dirty="0" smtClean="0"/>
              <a:t> CA, do </a:t>
            </a:r>
            <a:r>
              <a:rPr lang="tr-TR" sz="800" dirty="0" err="1" smtClean="0"/>
              <a:t>Carmo</a:t>
            </a:r>
            <a:r>
              <a:rPr lang="tr-TR" sz="800" dirty="0" smtClean="0"/>
              <a:t> Castro </a:t>
            </a:r>
            <a:r>
              <a:rPr lang="tr-TR" sz="800" dirty="0" err="1" smtClean="0"/>
              <a:t>Franceschini</a:t>
            </a:r>
            <a:r>
              <a:rPr lang="tr-TR" sz="800" dirty="0" smtClean="0"/>
              <a:t> S, </a:t>
            </a:r>
            <a:r>
              <a:rPr lang="tr-TR" sz="800" dirty="0" err="1" smtClean="0"/>
              <a:t>Lamounier</a:t>
            </a:r>
            <a:r>
              <a:rPr lang="tr-TR" sz="800" dirty="0" smtClean="0"/>
              <a:t> JA. </a:t>
            </a:r>
            <a:r>
              <a:rPr lang="tr-TR" sz="800" dirty="0" err="1" smtClean="0"/>
              <a:t>Effectiveness</a:t>
            </a:r>
            <a:r>
              <a:rPr lang="tr-TR" sz="800" dirty="0" smtClean="0"/>
              <a:t> of </a:t>
            </a:r>
            <a:r>
              <a:rPr lang="tr-TR" sz="800" dirty="0" err="1" smtClean="0"/>
              <a:t>fortification</a:t>
            </a:r>
            <a:r>
              <a:rPr lang="tr-TR" sz="800" dirty="0" smtClean="0"/>
              <a:t> of </a:t>
            </a:r>
            <a:r>
              <a:rPr lang="tr-TR" sz="800" dirty="0" err="1" smtClean="0"/>
              <a:t>drinking</a:t>
            </a:r>
            <a:r>
              <a:rPr lang="tr-TR" sz="800" dirty="0" smtClean="0"/>
              <a:t> </a:t>
            </a:r>
            <a:r>
              <a:rPr lang="tr-TR" sz="800" dirty="0" err="1" smtClean="0"/>
              <a:t>water</a:t>
            </a:r>
            <a:r>
              <a:rPr lang="tr-TR" sz="800" dirty="0" smtClean="0"/>
              <a:t> </a:t>
            </a:r>
            <a:r>
              <a:rPr lang="tr-TR" sz="800" dirty="0" err="1" smtClean="0"/>
              <a:t>with</a:t>
            </a:r>
            <a:r>
              <a:rPr lang="tr-TR" sz="800" dirty="0" smtClean="0"/>
              <a:t> </a:t>
            </a:r>
            <a:r>
              <a:rPr lang="tr-TR" sz="800" dirty="0" err="1" smtClean="0"/>
              <a:t>iron</a:t>
            </a:r>
            <a:r>
              <a:rPr lang="tr-TR" sz="800" dirty="0" smtClean="0"/>
              <a:t> </a:t>
            </a:r>
            <a:r>
              <a:rPr lang="tr-TR" sz="800" dirty="0" err="1" smtClean="0"/>
              <a:t>and</a:t>
            </a:r>
            <a:r>
              <a:rPr lang="tr-TR" sz="800" dirty="0" smtClean="0"/>
              <a:t> vitamin C in </a:t>
            </a:r>
            <a:r>
              <a:rPr lang="tr-TR" sz="800" dirty="0" err="1" smtClean="0"/>
              <a:t>the</a:t>
            </a:r>
            <a:r>
              <a:rPr lang="tr-TR" sz="800" dirty="0" smtClean="0"/>
              <a:t> </a:t>
            </a:r>
            <a:r>
              <a:rPr lang="tr-TR" sz="800" dirty="0" err="1" smtClean="0"/>
              <a:t>reduction</a:t>
            </a:r>
            <a:r>
              <a:rPr lang="tr-TR" sz="800" dirty="0" smtClean="0"/>
              <a:t> of </a:t>
            </a:r>
            <a:r>
              <a:rPr lang="tr-TR" sz="800" dirty="0" err="1" smtClean="0"/>
              <a:t>anemia</a:t>
            </a:r>
            <a:r>
              <a:rPr lang="tr-TR" sz="800" dirty="0" smtClean="0"/>
              <a:t> </a:t>
            </a:r>
            <a:r>
              <a:rPr lang="tr-TR" sz="800" dirty="0" err="1" smtClean="0"/>
              <a:t>and</a:t>
            </a:r>
            <a:r>
              <a:rPr lang="tr-TR" sz="800" dirty="0" smtClean="0"/>
              <a:t> </a:t>
            </a:r>
            <a:r>
              <a:rPr lang="tr-TR" sz="800" dirty="0" err="1" smtClean="0"/>
              <a:t>improvement</a:t>
            </a:r>
            <a:r>
              <a:rPr lang="tr-TR" sz="800" dirty="0" smtClean="0"/>
              <a:t> of </a:t>
            </a:r>
            <a:r>
              <a:rPr lang="tr-TR" sz="800" dirty="0" err="1" smtClean="0"/>
              <a:t>nutritional</a:t>
            </a:r>
            <a:r>
              <a:rPr lang="tr-TR" sz="800" dirty="0" smtClean="0"/>
              <a:t> </a:t>
            </a:r>
            <a:r>
              <a:rPr lang="tr-TR" sz="800" dirty="0" err="1" smtClean="0"/>
              <a:t>status</a:t>
            </a:r>
            <a:r>
              <a:rPr lang="tr-TR" sz="800" dirty="0" smtClean="0"/>
              <a:t> in </a:t>
            </a:r>
            <a:r>
              <a:rPr lang="tr-TR" sz="800" dirty="0" err="1" smtClean="0"/>
              <a:t>children</a:t>
            </a:r>
            <a:r>
              <a:rPr lang="tr-TR" sz="800" dirty="0" smtClean="0"/>
              <a:t> </a:t>
            </a:r>
            <a:r>
              <a:rPr lang="tr-TR" sz="800" dirty="0" err="1" smtClean="0"/>
              <a:t>attending</a:t>
            </a:r>
            <a:r>
              <a:rPr lang="tr-TR" sz="800" dirty="0" smtClean="0"/>
              <a:t> </a:t>
            </a:r>
            <a:r>
              <a:rPr lang="tr-TR" sz="800" dirty="0" err="1" smtClean="0"/>
              <a:t>day-care</a:t>
            </a:r>
            <a:r>
              <a:rPr lang="tr-TR" sz="800" dirty="0" smtClean="0"/>
              <a:t> </a:t>
            </a:r>
            <a:r>
              <a:rPr lang="tr-TR" sz="800" dirty="0" err="1" smtClean="0"/>
              <a:t>centers</a:t>
            </a:r>
            <a:r>
              <a:rPr lang="tr-TR" sz="800" dirty="0" smtClean="0"/>
              <a:t> in </a:t>
            </a:r>
            <a:r>
              <a:rPr lang="tr-TR" sz="800" dirty="0" err="1" smtClean="0"/>
              <a:t>Belo</a:t>
            </a:r>
            <a:r>
              <a:rPr lang="tr-TR" sz="800" dirty="0" smtClean="0"/>
              <a:t> </a:t>
            </a:r>
            <a:r>
              <a:rPr lang="tr-TR" sz="800" dirty="0" err="1" smtClean="0"/>
              <a:t>Horizonte</a:t>
            </a:r>
            <a:r>
              <a:rPr lang="tr-TR" sz="800" dirty="0" smtClean="0"/>
              <a:t>, </a:t>
            </a:r>
            <a:r>
              <a:rPr lang="tr-TR" sz="800" dirty="0" err="1" smtClean="0"/>
              <a:t>Brazil</a:t>
            </a:r>
            <a:r>
              <a:rPr lang="tr-TR" sz="800" dirty="0" smtClean="0"/>
              <a:t>. </a:t>
            </a:r>
            <a:r>
              <a:rPr lang="tr-TR" sz="800" dirty="0" err="1" smtClean="0"/>
              <a:t>Food</a:t>
            </a:r>
            <a:r>
              <a:rPr lang="tr-TR" sz="800" dirty="0" smtClean="0"/>
              <a:t> </a:t>
            </a:r>
            <a:r>
              <a:rPr lang="tr-TR" sz="800" dirty="0" err="1" smtClean="0"/>
              <a:t>Nutr</a:t>
            </a:r>
            <a:r>
              <a:rPr lang="tr-TR" sz="800" dirty="0" smtClean="0"/>
              <a:t> </a:t>
            </a:r>
            <a:r>
              <a:rPr lang="tr-TR" sz="800" dirty="0" err="1" smtClean="0"/>
              <a:t>Bull</a:t>
            </a:r>
            <a:r>
              <a:rPr lang="tr-TR" sz="800" dirty="0" smtClean="0"/>
              <a:t>. 2011;32(4):340-346. doi:10.1177/156482651103200405</a:t>
            </a:r>
            <a:endParaRPr lang="tr-TR" sz="8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176" y="1"/>
            <a:ext cx="5615824" cy="28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1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dirty="0" smtClean="0"/>
              <a:t>C </a:t>
            </a:r>
            <a:r>
              <a:rPr lang="tr-TR" dirty="0"/>
              <a:t>vitamini takviyeli demir tabletlerinin önerilip önerilmemesi tartışmalıdır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Bildiğimiz kadarıyla, </a:t>
            </a:r>
            <a:r>
              <a:rPr lang="tr-TR" dirty="0"/>
              <a:t>şimdiye kadar </a:t>
            </a:r>
            <a:r>
              <a:rPr lang="tr-TR" dirty="0" smtClean="0"/>
              <a:t>demir tableti </a:t>
            </a:r>
            <a:r>
              <a:rPr lang="tr-TR" dirty="0"/>
              <a:t>alan </a:t>
            </a:r>
            <a:r>
              <a:rPr lang="tr-TR" dirty="0" err="1" smtClean="0"/>
              <a:t>DEA’lı</a:t>
            </a:r>
            <a:r>
              <a:rPr lang="tr-TR" dirty="0" smtClean="0"/>
              <a:t> hastalarda </a:t>
            </a:r>
            <a:r>
              <a:rPr lang="tr-TR" dirty="0"/>
              <a:t>C vitamini takviyesinin gerekli olup olmadığını </a:t>
            </a:r>
            <a:r>
              <a:rPr lang="tr-TR" dirty="0" smtClean="0"/>
              <a:t>değerlendiren </a:t>
            </a:r>
            <a:r>
              <a:rPr lang="tr-TR" dirty="0" err="1"/>
              <a:t>randomize</a:t>
            </a:r>
            <a:r>
              <a:rPr lang="tr-TR" dirty="0"/>
              <a:t> klinik </a:t>
            </a:r>
            <a:r>
              <a:rPr lang="tr-TR" dirty="0" smtClean="0"/>
              <a:t>çalışma yapılmamıştır.</a:t>
            </a:r>
          </a:p>
          <a:p>
            <a:endParaRPr lang="tr-TR" dirty="0"/>
          </a:p>
          <a:p>
            <a:r>
              <a:rPr lang="tr-TR" dirty="0"/>
              <a:t>Bu nedenle, </a:t>
            </a:r>
            <a:r>
              <a:rPr lang="tr-TR" dirty="0" err="1"/>
              <a:t>DEA'lı</a:t>
            </a:r>
            <a:r>
              <a:rPr lang="tr-TR" dirty="0"/>
              <a:t> hastalarda tek başına veya C vitamini ile kombine oral demir takviyelerinin etkinliğini ve güvenliğini değerlendirmek </a:t>
            </a:r>
            <a:r>
              <a:rPr lang="tr-TR" dirty="0" smtClean="0"/>
              <a:t>için bir </a:t>
            </a:r>
            <a:r>
              <a:rPr lang="tr-TR" dirty="0" err="1" smtClean="0"/>
              <a:t>randomize</a:t>
            </a:r>
            <a:r>
              <a:rPr lang="tr-TR" dirty="0" smtClean="0"/>
              <a:t> klinik çalışma </a:t>
            </a:r>
            <a:r>
              <a:rPr lang="tr-TR" dirty="0"/>
              <a:t>yürütmek gereklidir.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268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METOT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28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33" y="0"/>
            <a:ext cx="9566538" cy="6757639"/>
          </a:xfrm>
        </p:spPr>
      </p:pic>
    </p:spTree>
    <p:extLst>
      <p:ext uri="{BB962C8B-B14F-4D97-AF65-F5344CB8AC3E}">
        <p14:creationId xmlns:p14="http://schemas.microsoft.com/office/powerpoint/2010/main" val="1603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Metot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Çalışma Planı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2 </a:t>
            </a:r>
            <a:r>
              <a:rPr lang="tr-TR" dirty="0" smtClean="0"/>
              <a:t>yıllık, </a:t>
            </a:r>
            <a:r>
              <a:rPr lang="tr-TR" dirty="0"/>
              <a:t>tek merkezli </a:t>
            </a:r>
            <a:r>
              <a:rPr lang="tr-TR" dirty="0" err="1" smtClean="0"/>
              <a:t>randomize</a:t>
            </a:r>
            <a:r>
              <a:rPr lang="tr-TR" dirty="0" smtClean="0"/>
              <a:t> klinik çalışma, Şangay</a:t>
            </a:r>
            <a:r>
              <a:rPr lang="tr-TR" dirty="0"/>
              <a:t>, Çin'deki </a:t>
            </a:r>
            <a:r>
              <a:rPr lang="tr-TR" dirty="0" err="1"/>
              <a:t>Fudan</a:t>
            </a:r>
            <a:r>
              <a:rPr lang="tr-TR" dirty="0"/>
              <a:t> Üniversitesi, </a:t>
            </a:r>
            <a:r>
              <a:rPr lang="tr-TR" dirty="0" err="1"/>
              <a:t>Huashan</a:t>
            </a:r>
            <a:r>
              <a:rPr lang="tr-TR" dirty="0"/>
              <a:t> Hastanesi'nde </a:t>
            </a:r>
            <a:r>
              <a:rPr lang="tr-TR" dirty="0" smtClean="0"/>
              <a:t>gerçekleştirildi. Hasta ve doktor kullanılan tedaviyi biliyordu.</a:t>
            </a:r>
          </a:p>
          <a:p>
            <a:endParaRPr lang="tr-TR" dirty="0"/>
          </a:p>
          <a:p>
            <a:r>
              <a:rPr lang="tr-TR" dirty="0"/>
              <a:t>Tüm </a:t>
            </a:r>
            <a:r>
              <a:rPr lang="tr-TR" dirty="0" smtClean="0"/>
              <a:t>hastalardan </a:t>
            </a:r>
            <a:r>
              <a:rPr lang="tr-TR" dirty="0"/>
              <a:t>çalışmaya başlamadan önce yazılı bilgilendirilmiş onam </a:t>
            </a:r>
            <a:r>
              <a:rPr lang="tr-TR" dirty="0" smtClean="0"/>
              <a:t>alındı.</a:t>
            </a:r>
          </a:p>
          <a:p>
            <a:endParaRPr lang="tr-TR" dirty="0"/>
          </a:p>
          <a:p>
            <a:r>
              <a:rPr lang="tr-TR" dirty="0"/>
              <a:t>Katılımcıların 1:1 oranında </a:t>
            </a:r>
            <a:r>
              <a:rPr lang="tr-TR" dirty="0" err="1"/>
              <a:t>randomizasyonu</a:t>
            </a:r>
            <a:r>
              <a:rPr lang="tr-TR" dirty="0"/>
              <a:t> </a:t>
            </a:r>
            <a:r>
              <a:rPr lang="tr-TR" dirty="0" err="1"/>
              <a:t>StataCorp</a:t>
            </a:r>
            <a:r>
              <a:rPr lang="tr-TR" dirty="0"/>
              <a:t> 11.0 kullanılarak yapıldı.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119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Çalışma Planı</a:t>
            </a:r>
            <a:endParaRPr lang="tr-TR" dirty="0" smtClean="0"/>
          </a:p>
          <a:p>
            <a:r>
              <a:rPr lang="tr-TR" dirty="0" smtClean="0"/>
              <a:t>Sıralı </a:t>
            </a:r>
            <a:r>
              <a:rPr lang="tr-TR" dirty="0"/>
              <a:t>olarak </a:t>
            </a:r>
            <a:r>
              <a:rPr lang="tr-TR" dirty="0" smtClean="0"/>
              <a:t>numaralandırılmış, </a:t>
            </a:r>
            <a:r>
              <a:rPr lang="tr-TR" dirty="0"/>
              <a:t>kapalı zarflar </a:t>
            </a:r>
            <a:r>
              <a:rPr lang="tr-TR" dirty="0" err="1"/>
              <a:t>randomizasyonun</a:t>
            </a:r>
            <a:r>
              <a:rPr lang="tr-TR" dirty="0"/>
              <a:t> gizlenmesini </a:t>
            </a:r>
            <a:r>
              <a:rPr lang="tr-TR" dirty="0" smtClean="0"/>
              <a:t>sağladı.</a:t>
            </a:r>
          </a:p>
          <a:p>
            <a:endParaRPr lang="tr-TR" dirty="0"/>
          </a:p>
          <a:p>
            <a:r>
              <a:rPr lang="tr-TR" dirty="0"/>
              <a:t>Zarfların dışındaki seri numaraları hastaların ziyaret numaralarıyla uyumluydu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Temel ölçümlerden sonra, doktor uygun hastanın danışma numarasıyla işaretlenmiş mühürlü zarfı </a:t>
            </a:r>
            <a:r>
              <a:rPr lang="tr-TR" dirty="0" smtClean="0"/>
              <a:t>verdi.</a:t>
            </a:r>
          </a:p>
          <a:p>
            <a:endParaRPr lang="tr-TR" dirty="0"/>
          </a:p>
          <a:p>
            <a:r>
              <a:rPr lang="tr-TR" dirty="0"/>
              <a:t>Daha sonra hasta, </a:t>
            </a:r>
            <a:r>
              <a:rPr lang="tr-TR" dirty="0" smtClean="0"/>
              <a:t>atandığı grup </a:t>
            </a:r>
            <a:r>
              <a:rPr lang="tr-TR" dirty="0"/>
              <a:t>hakkındaki bilgileri içeren kapalı zarfı açtı.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039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707566" cy="1325563"/>
          </a:xfrm>
        </p:spPr>
        <p:txBody>
          <a:bodyPr/>
          <a:lstStyle/>
          <a:p>
            <a:r>
              <a:rPr lang="tr-TR" b="1" dirty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486722"/>
            <a:ext cx="10515600" cy="40721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/>
              <a:t>Çalışma </a:t>
            </a:r>
            <a:r>
              <a:rPr lang="tr-TR" b="1" dirty="0" smtClean="0"/>
              <a:t>Planı</a:t>
            </a:r>
            <a:endParaRPr lang="tr-TR" dirty="0" smtClean="0"/>
          </a:p>
          <a:p>
            <a:r>
              <a:rPr lang="tr-TR" dirty="0" smtClean="0"/>
              <a:t>Müdahale </a:t>
            </a:r>
            <a:r>
              <a:rPr lang="tr-TR" dirty="0"/>
              <a:t>grubuna her gün 8 saatte bir 100 mg oral </a:t>
            </a:r>
            <a:r>
              <a:rPr lang="tr-TR" dirty="0" err="1" smtClean="0"/>
              <a:t>ferröz</a:t>
            </a:r>
            <a:r>
              <a:rPr lang="tr-TR" dirty="0" smtClean="0"/>
              <a:t> </a:t>
            </a:r>
            <a:r>
              <a:rPr lang="tr-TR" dirty="0" err="1" smtClean="0"/>
              <a:t>süksinat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ferröz</a:t>
            </a:r>
            <a:r>
              <a:rPr lang="tr-TR" dirty="0" smtClean="0"/>
              <a:t> </a:t>
            </a:r>
            <a:r>
              <a:rPr lang="tr-TR" dirty="0" err="1" smtClean="0"/>
              <a:t>süksinat</a:t>
            </a:r>
            <a:r>
              <a:rPr lang="tr-TR" dirty="0" smtClean="0"/>
              <a:t>, </a:t>
            </a:r>
            <a:r>
              <a:rPr lang="tr-TR" dirty="0"/>
              <a:t>100 </a:t>
            </a:r>
            <a:r>
              <a:rPr lang="tr-TR" dirty="0" smtClean="0"/>
              <a:t>mg/tablet) artı </a:t>
            </a:r>
            <a:r>
              <a:rPr lang="tr-TR" dirty="0"/>
              <a:t>200 mg C </a:t>
            </a:r>
            <a:r>
              <a:rPr lang="tr-TR" dirty="0" smtClean="0"/>
              <a:t>vitamini(vitamin </a:t>
            </a:r>
            <a:r>
              <a:rPr lang="tr-TR" dirty="0"/>
              <a:t>C, 100 </a:t>
            </a:r>
            <a:r>
              <a:rPr lang="tr-TR" dirty="0" smtClean="0"/>
              <a:t>mg/tablet) verildi</a:t>
            </a:r>
            <a:r>
              <a:rPr lang="tr-TR" dirty="0"/>
              <a:t>; kontrol grubuna her gün 8 saatte bir 100 mg </a:t>
            </a:r>
            <a:r>
              <a:rPr lang="tr-TR" dirty="0" err="1" smtClean="0"/>
              <a:t>ferröz</a:t>
            </a:r>
            <a:r>
              <a:rPr lang="tr-TR" dirty="0" smtClean="0"/>
              <a:t> </a:t>
            </a:r>
            <a:r>
              <a:rPr lang="tr-TR" dirty="0" err="1" smtClean="0"/>
              <a:t>süksinat</a:t>
            </a:r>
            <a:r>
              <a:rPr lang="tr-TR" dirty="0" smtClean="0"/>
              <a:t> verildi.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Tüm </a:t>
            </a:r>
            <a:r>
              <a:rPr lang="tr-TR" dirty="0"/>
              <a:t>hastalar takviyeleri yemekten yarım saat sonra ılık suyla aldı.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/>
              <a:t>Katılımcılar tarafından iade edilen demir ve C vitamini tabletlerinin </a:t>
            </a:r>
            <a:r>
              <a:rPr lang="tr-TR" dirty="0" smtClean="0"/>
              <a:t>sayısına bakılarak tedaviye uyum değerlendirildi.</a:t>
            </a:r>
            <a:endParaRPr lang="tr-TR" dirty="0"/>
          </a:p>
        </p:txBody>
      </p:sp>
      <p:pic>
        <p:nvPicPr>
          <p:cNvPr id="6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867" y="1"/>
            <a:ext cx="5554132" cy="291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27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Çalışma Popülasyonu</a:t>
            </a:r>
            <a:endParaRPr lang="tr-TR" dirty="0" smtClean="0"/>
          </a:p>
          <a:p>
            <a:r>
              <a:rPr lang="tr-TR" dirty="0" err="1" smtClean="0"/>
              <a:t>Fudan</a:t>
            </a:r>
            <a:r>
              <a:rPr lang="tr-TR" dirty="0" smtClean="0"/>
              <a:t> </a:t>
            </a:r>
            <a:r>
              <a:rPr lang="tr-TR" dirty="0"/>
              <a:t>Üniversitesi </a:t>
            </a:r>
            <a:r>
              <a:rPr lang="tr-TR" dirty="0" err="1"/>
              <a:t>Huashan</a:t>
            </a:r>
            <a:r>
              <a:rPr lang="tr-TR" dirty="0"/>
              <a:t> Hastanesi'nde 1 Ocak 2016'dan 30 Aralık 2017'ye kadar herhangi bir </a:t>
            </a:r>
            <a:r>
              <a:rPr lang="tr-TR" dirty="0" smtClean="0"/>
              <a:t>demir </a:t>
            </a:r>
            <a:r>
              <a:rPr lang="tr-TR" dirty="0"/>
              <a:t>tedavisi almayan yeni DEA tanısı alan </a:t>
            </a:r>
            <a:r>
              <a:rPr lang="tr-TR" dirty="0" smtClean="0"/>
              <a:t>hastalar tarandı.</a:t>
            </a:r>
          </a:p>
          <a:p>
            <a:endParaRPr lang="tr-TR" dirty="0" smtClean="0"/>
          </a:p>
          <a:p>
            <a:r>
              <a:rPr lang="tr-TR" dirty="0"/>
              <a:t>Hastaların çoğu baş dönmesi ve çarpıntı gibi semptomlar nedeniyle </a:t>
            </a:r>
            <a:r>
              <a:rPr lang="tr-TR" dirty="0" smtClean="0"/>
              <a:t>başvurdu. Bazılarında </a:t>
            </a:r>
            <a:r>
              <a:rPr lang="tr-TR" dirty="0"/>
              <a:t>rutin kontrol sırasında anemi olduğu </a:t>
            </a:r>
            <a:r>
              <a:rPr lang="tr-TR" dirty="0" smtClean="0"/>
              <a:t>bulundu.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904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Dahil Etme Kriterleri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963505"/>
              </p:ext>
            </p:extLst>
          </p:nvPr>
        </p:nvGraphicFramePr>
        <p:xfrm>
          <a:off x="838200" y="1825625"/>
          <a:ext cx="105156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76659072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84520570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858765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Kriter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Erkek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Kadın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1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18 yaş ve üstü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5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Bilgilendirilmiş onam formunu gönüllü olarak imzalayan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903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Hemoglobin</a:t>
                      </a:r>
                      <a:r>
                        <a:rPr lang="tr-TR" baseline="0" dirty="0" smtClean="0"/>
                        <a:t> seviyesi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 g/dl’den az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 g/dl'den az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92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MCV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80 </a:t>
                      </a:r>
                      <a:r>
                        <a:rPr lang="tr-TR" dirty="0" err="1" smtClean="0"/>
                        <a:t>fl’den</a:t>
                      </a:r>
                      <a:r>
                        <a:rPr lang="tr-TR" dirty="0" smtClean="0"/>
                        <a:t> az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80 </a:t>
                      </a:r>
                      <a:r>
                        <a:rPr lang="tr-TR" dirty="0" err="1" smtClean="0"/>
                        <a:t>fl’den</a:t>
                      </a:r>
                      <a:r>
                        <a:rPr lang="tr-TR" dirty="0" smtClean="0"/>
                        <a:t> az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259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MCH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27 </a:t>
                      </a:r>
                      <a:r>
                        <a:rPr lang="tr-TR" dirty="0" err="1" smtClean="0"/>
                        <a:t>pg</a:t>
                      </a:r>
                      <a:r>
                        <a:rPr lang="tr-TR" dirty="0" smtClean="0"/>
                        <a:t>/hücreden az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27 </a:t>
                      </a:r>
                      <a:r>
                        <a:rPr lang="tr-TR" dirty="0" err="1" smtClean="0"/>
                        <a:t>pg</a:t>
                      </a:r>
                      <a:r>
                        <a:rPr lang="tr-TR" dirty="0" smtClean="0"/>
                        <a:t>/hücreden az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46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MCHC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32 g/dl'den az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32 g/dl'den az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279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Serum </a:t>
                      </a:r>
                      <a:r>
                        <a:rPr lang="tr-TR" dirty="0" err="1" smtClean="0"/>
                        <a:t>ferritin</a:t>
                      </a:r>
                      <a:r>
                        <a:rPr lang="tr-TR" dirty="0" smtClean="0"/>
                        <a:t> seviyesi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30 </a:t>
                      </a:r>
                      <a:r>
                        <a:rPr lang="tr-TR" dirty="0" err="1" smtClean="0"/>
                        <a:t>ng</a:t>
                      </a:r>
                      <a:r>
                        <a:rPr lang="tr-TR" dirty="0" smtClean="0"/>
                        <a:t>/</a:t>
                      </a:r>
                      <a:r>
                        <a:rPr lang="tr-TR" dirty="0" err="1" smtClean="0"/>
                        <a:t>mL’den</a:t>
                      </a:r>
                      <a:r>
                        <a:rPr lang="tr-TR" dirty="0" smtClean="0"/>
                        <a:t> 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14 </a:t>
                      </a:r>
                      <a:r>
                        <a:rPr lang="tr-TR" dirty="0" err="1" smtClean="0"/>
                        <a:t>ng</a:t>
                      </a:r>
                      <a:r>
                        <a:rPr lang="tr-TR" dirty="0" smtClean="0"/>
                        <a:t>/ml’den 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011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Serum demir seviyesi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56 µg/dl'den az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39 µg/dl'den az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5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Transferrin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saturasyonu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 20'den az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 20'den az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248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Total demir bağlama kapasitesi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428 µg/dl‘nin üzerinde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428 µg/dl‘nin üzerinde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87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28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Dışlama Kriterleri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409712"/>
              </p:ext>
            </p:extLst>
          </p:nvPr>
        </p:nvGraphicFramePr>
        <p:xfrm>
          <a:off x="838200" y="1825625"/>
          <a:ext cx="10515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50311623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4967322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715232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Kriter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Erkek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Kadın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537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Hamilelik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/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010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Şiddetli kontrol altına alınamayan kanama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75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 almış </a:t>
                      </a:r>
                      <a:r>
                        <a:rPr lang="tr-TR" dirty="0" err="1" smtClean="0"/>
                        <a:t>intestinal</a:t>
                      </a:r>
                      <a:r>
                        <a:rPr lang="tr-TR" dirty="0" smtClean="0"/>
                        <a:t> ülserler veya karın ağrısı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224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Herhangi bir </a:t>
                      </a:r>
                      <a:r>
                        <a:rPr lang="tr-TR" dirty="0" err="1" smtClean="0"/>
                        <a:t>inflamatuar</a:t>
                      </a:r>
                      <a:r>
                        <a:rPr lang="tr-TR" dirty="0" smtClean="0"/>
                        <a:t> hastalık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72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 almış </a:t>
                      </a:r>
                      <a:r>
                        <a:rPr lang="tr-TR" dirty="0" err="1" smtClean="0"/>
                        <a:t>gastrointestinal</a:t>
                      </a:r>
                      <a:r>
                        <a:rPr lang="tr-TR" dirty="0" smtClean="0"/>
                        <a:t> tümörler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44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2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GİRİŞ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57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Metot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r>
              <a:rPr lang="tr-TR" b="1" dirty="0"/>
              <a:t>Çalışma İzlemi</a:t>
            </a:r>
            <a:endParaRPr lang="tr-TR" dirty="0" smtClean="0"/>
          </a:p>
          <a:p>
            <a:r>
              <a:rPr lang="tr-TR" dirty="0" smtClean="0"/>
              <a:t>Hastalara </a:t>
            </a:r>
            <a:r>
              <a:rPr lang="tr-TR" dirty="0"/>
              <a:t>3 ay süreyle tedavi </a:t>
            </a:r>
            <a:r>
              <a:rPr lang="tr-TR" dirty="0" smtClean="0"/>
              <a:t>verildi.</a:t>
            </a:r>
          </a:p>
          <a:p>
            <a:endParaRPr lang="tr-TR" dirty="0" smtClean="0"/>
          </a:p>
          <a:p>
            <a:r>
              <a:rPr lang="tr-TR" dirty="0" smtClean="0"/>
              <a:t>Hastalar </a:t>
            </a:r>
            <a:r>
              <a:rPr lang="tr-TR" dirty="0"/>
              <a:t>2 ay boyunca her 2 haftada bir tam kan sayımı ile değerlendirildi; demir metabolizması </a:t>
            </a:r>
            <a:r>
              <a:rPr lang="tr-TR" dirty="0" smtClean="0"/>
              <a:t>çalışmanın 8</a:t>
            </a:r>
            <a:r>
              <a:rPr lang="tr-TR" dirty="0"/>
              <a:t>. </a:t>
            </a:r>
            <a:r>
              <a:rPr lang="tr-TR" dirty="0" smtClean="0"/>
              <a:t>haftasında </a:t>
            </a:r>
            <a:r>
              <a:rPr lang="tr-TR" dirty="0"/>
              <a:t>ölçüldü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534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Metot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pPr marL="0" indent="0">
              <a:buNone/>
            </a:pPr>
            <a:r>
              <a:rPr lang="tr-TR" b="1" dirty="0"/>
              <a:t>Çalışma </a:t>
            </a:r>
            <a:r>
              <a:rPr lang="tr-TR" b="1" dirty="0" smtClean="0"/>
              <a:t>İzlemi</a:t>
            </a:r>
            <a:endParaRPr lang="tr-TR" dirty="0" smtClean="0"/>
          </a:p>
          <a:p>
            <a:r>
              <a:rPr lang="tr-TR" dirty="0" smtClean="0"/>
              <a:t>Birincil </a:t>
            </a:r>
            <a:r>
              <a:rPr lang="tr-TR" dirty="0"/>
              <a:t>sonuç, </a:t>
            </a:r>
            <a:r>
              <a:rPr lang="tr-TR" dirty="0" smtClean="0"/>
              <a:t>başlangıçtan 2 </a:t>
            </a:r>
            <a:r>
              <a:rPr lang="tr-TR" dirty="0"/>
              <a:t>haftalık </a:t>
            </a:r>
            <a:r>
              <a:rPr lang="tr-TR" dirty="0" smtClean="0"/>
              <a:t>süreye kadar olan izlemde </a:t>
            </a:r>
            <a:r>
              <a:rPr lang="tr-TR" dirty="0"/>
              <a:t>hemoglobin seviyesindeki değişiklikti.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İkincil sonuç, </a:t>
            </a:r>
            <a:r>
              <a:rPr lang="tr-TR" dirty="0"/>
              <a:t>2 haftalık tedaviden sonra </a:t>
            </a:r>
            <a:r>
              <a:rPr lang="tr-TR" dirty="0" err="1"/>
              <a:t>retikülosit</a:t>
            </a:r>
            <a:r>
              <a:rPr lang="tr-TR" dirty="0"/>
              <a:t> yüzdesindeki değişimi, 4 haftalık tedaviden sonra hemoglobindeki artışı, 8 haftalık tedaviden sonra serum </a:t>
            </a:r>
            <a:r>
              <a:rPr lang="tr-TR" dirty="0" err="1" smtClean="0"/>
              <a:t>ferritin</a:t>
            </a:r>
            <a:r>
              <a:rPr lang="tr-TR" dirty="0" smtClean="0"/>
              <a:t> seviyesindeki </a:t>
            </a:r>
            <a:r>
              <a:rPr lang="tr-TR" dirty="0"/>
              <a:t>artışı ve </a:t>
            </a:r>
            <a:r>
              <a:rPr lang="tr-TR" dirty="0" smtClean="0"/>
              <a:t>yan etkileri içeriyordu.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897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Çalışma </a:t>
            </a:r>
            <a:r>
              <a:rPr lang="tr-TR" b="1" dirty="0" smtClean="0"/>
              <a:t>İzlemi</a:t>
            </a:r>
            <a:endParaRPr lang="tr-TR" dirty="0" smtClean="0"/>
          </a:p>
          <a:p>
            <a:r>
              <a:rPr lang="tr-TR" dirty="0" smtClean="0"/>
              <a:t>Araştırma </a:t>
            </a:r>
            <a:r>
              <a:rPr lang="tr-TR" dirty="0"/>
              <a:t>sonuçları, her 2 haftada bir bakılan MCV, MCH ve MCHC seviyelerini ve </a:t>
            </a:r>
            <a:r>
              <a:rPr lang="tr-TR" dirty="0" smtClean="0"/>
              <a:t>8. </a:t>
            </a:r>
            <a:r>
              <a:rPr lang="tr-TR" dirty="0"/>
              <a:t>haftada </a:t>
            </a:r>
            <a:r>
              <a:rPr lang="tr-TR" dirty="0" smtClean="0"/>
              <a:t>bakılan serum </a:t>
            </a:r>
            <a:r>
              <a:rPr lang="tr-TR" dirty="0"/>
              <a:t>demir seviyesi, </a:t>
            </a:r>
            <a:r>
              <a:rPr lang="tr-TR" dirty="0" err="1" smtClean="0"/>
              <a:t>transferrin</a:t>
            </a:r>
            <a:r>
              <a:rPr lang="tr-TR" dirty="0" smtClean="0"/>
              <a:t> </a:t>
            </a:r>
            <a:r>
              <a:rPr lang="tr-TR" dirty="0" err="1"/>
              <a:t>satürasyonu</a:t>
            </a:r>
            <a:r>
              <a:rPr lang="tr-TR" dirty="0"/>
              <a:t> ve </a:t>
            </a:r>
            <a:r>
              <a:rPr lang="tr-TR" dirty="0" smtClean="0"/>
              <a:t>total demir bağlama kapasitesini(TDBK) içermekte. </a:t>
            </a:r>
          </a:p>
          <a:p>
            <a:endParaRPr lang="tr-TR" dirty="0"/>
          </a:p>
          <a:p>
            <a:r>
              <a:rPr lang="tr-TR" dirty="0"/>
              <a:t>Ölçümler ve biyokimyasal analizler </a:t>
            </a:r>
            <a:r>
              <a:rPr lang="tr-TR" dirty="0" err="1"/>
              <a:t>Fudan</a:t>
            </a:r>
            <a:r>
              <a:rPr lang="tr-TR" dirty="0"/>
              <a:t> Üniversitesi </a:t>
            </a:r>
            <a:r>
              <a:rPr lang="tr-TR" dirty="0" err="1"/>
              <a:t>Huashan</a:t>
            </a:r>
            <a:r>
              <a:rPr lang="tr-TR" dirty="0"/>
              <a:t> Hastanesi Tıbbi </a:t>
            </a:r>
            <a:r>
              <a:rPr lang="tr-TR" dirty="0" smtClean="0"/>
              <a:t>Laboratuvar </a:t>
            </a:r>
            <a:r>
              <a:rPr lang="tr-TR" dirty="0"/>
              <a:t>Bölümü tarafından yapıldı.</a:t>
            </a:r>
          </a:p>
        </p:txBody>
      </p:sp>
    </p:spTree>
    <p:extLst>
      <p:ext uri="{BB962C8B-B14F-4D97-AF65-F5344CB8AC3E}">
        <p14:creationId xmlns:p14="http://schemas.microsoft.com/office/powerpoint/2010/main" val="35432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Metot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/>
              <a:t>İstatistiksel Analiz</a:t>
            </a:r>
            <a:endParaRPr lang="tr-TR" dirty="0" smtClean="0"/>
          </a:p>
          <a:p>
            <a:r>
              <a:rPr lang="tr-TR" dirty="0" smtClean="0"/>
              <a:t>Hemoglobin </a:t>
            </a:r>
            <a:r>
              <a:rPr lang="tr-TR" dirty="0"/>
              <a:t>seviyesindeki değişiklik için örneklem büyüklüğü hesaplamaları </a:t>
            </a:r>
            <a:r>
              <a:rPr lang="tr-TR" dirty="0" smtClean="0"/>
              <a:t>yapıldı. </a:t>
            </a:r>
          </a:p>
          <a:p>
            <a:endParaRPr lang="tr-TR" dirty="0"/>
          </a:p>
          <a:p>
            <a:r>
              <a:rPr lang="tr-TR" dirty="0"/>
              <a:t>%90'lık </a:t>
            </a:r>
            <a:r>
              <a:rPr lang="tr-TR" dirty="0" smtClean="0"/>
              <a:t>güce </a:t>
            </a:r>
            <a:r>
              <a:rPr lang="tr-TR" dirty="0"/>
              <a:t>karşılık </a:t>
            </a:r>
            <a:r>
              <a:rPr lang="tr-TR" dirty="0" smtClean="0"/>
              <a:t>gelecek şekilde, ortalama </a:t>
            </a:r>
            <a:r>
              <a:rPr lang="tr-TR" dirty="0"/>
              <a:t>fark için 1 g/</a:t>
            </a:r>
            <a:r>
              <a:rPr lang="tr-TR" dirty="0" err="1"/>
              <a:t>dL</a:t>
            </a:r>
            <a:r>
              <a:rPr lang="tr-TR" dirty="0"/>
              <a:t> sınırları ve .05 anlamlılık düzeyi, 392 katılımcıdan oluşan örneklem büyüklüğü (gruplar arasında fark olmadığı varsayılarak), 1,5 g/</a:t>
            </a:r>
            <a:r>
              <a:rPr lang="tr-TR" dirty="0" err="1"/>
              <a:t>dL</a:t>
            </a:r>
            <a:r>
              <a:rPr lang="tr-TR" dirty="0"/>
              <a:t> ortak </a:t>
            </a:r>
            <a:r>
              <a:rPr lang="tr-TR" dirty="0" smtClean="0"/>
              <a:t>standart sapma, </a:t>
            </a:r>
            <a:r>
              <a:rPr lang="tr-TR" dirty="0"/>
              <a:t>0,5 g/dl kabul edilebilir hata </a:t>
            </a:r>
            <a:r>
              <a:rPr lang="tr-TR" dirty="0" smtClean="0"/>
              <a:t>payıyla </a:t>
            </a:r>
            <a:r>
              <a:rPr lang="tr-TR" dirty="0"/>
              <a:t>1:1 şeklinde </a:t>
            </a:r>
            <a:r>
              <a:rPr lang="tr-TR" dirty="0" err="1" smtClean="0"/>
              <a:t>randomizasyon</a:t>
            </a:r>
            <a:r>
              <a:rPr lang="tr-TR" dirty="0"/>
              <a:t> </a:t>
            </a:r>
            <a:r>
              <a:rPr lang="tr-TR" dirty="0" smtClean="0"/>
              <a:t>yapıldı.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  <a:p>
            <a:r>
              <a:rPr lang="tr-TR" dirty="0" smtClean="0"/>
              <a:t>%</a:t>
            </a:r>
            <a:r>
              <a:rPr lang="tr-TR" dirty="0"/>
              <a:t>10'luk bir terk oranı dikkate alınarak toplam 440 hasta çalışmaya alındı.</a:t>
            </a:r>
          </a:p>
        </p:txBody>
      </p:sp>
    </p:spTree>
    <p:extLst>
      <p:ext uri="{BB962C8B-B14F-4D97-AF65-F5344CB8AC3E}">
        <p14:creationId xmlns:p14="http://schemas.microsoft.com/office/powerpoint/2010/main" val="411293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Metot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İstatistiksel Analiz</a:t>
            </a:r>
            <a:endParaRPr lang="tr-TR" dirty="0" smtClean="0"/>
          </a:p>
          <a:p>
            <a:r>
              <a:rPr lang="tr-TR" dirty="0" smtClean="0"/>
              <a:t>2 </a:t>
            </a:r>
            <a:r>
              <a:rPr lang="tr-TR" dirty="0"/>
              <a:t>grup arasında yaş, tam kan sayımı başlangıç ​​değeri ve demir metabolizması parametrelerinin karşılaştırılması t testi ile yapıldı.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2 grup arasındaki cinsiyet karşılaştırması ve </a:t>
            </a:r>
            <a:r>
              <a:rPr lang="tr-TR" dirty="0" err="1"/>
              <a:t>advers</a:t>
            </a:r>
            <a:r>
              <a:rPr lang="tr-TR" dirty="0"/>
              <a:t> reaksiyon </a:t>
            </a:r>
            <a:r>
              <a:rPr lang="tr-TR" dirty="0" err="1"/>
              <a:t>insidansı</a:t>
            </a:r>
            <a:r>
              <a:rPr lang="tr-TR" dirty="0"/>
              <a:t>, </a:t>
            </a:r>
            <a:r>
              <a:rPr lang="tr-TR" dirty="0" smtClean="0"/>
              <a:t> </a:t>
            </a:r>
            <a:r>
              <a:rPr lang="tr-TR" dirty="0" err="1"/>
              <a:t>Pearson</a:t>
            </a:r>
            <a:r>
              <a:rPr lang="tr-TR" dirty="0"/>
              <a:t> χ2 testine dayanmaktadır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2 </a:t>
            </a:r>
            <a:r>
              <a:rPr lang="tr-TR" dirty="0"/>
              <a:t>grup arasındaki hemoglobin seviyesindeki değişikliklerin farkı için %95 </a:t>
            </a:r>
            <a:r>
              <a:rPr lang="tr-TR" dirty="0" smtClean="0"/>
              <a:t>GA </a:t>
            </a:r>
            <a:r>
              <a:rPr lang="tr-TR" dirty="0"/>
              <a:t>her </a:t>
            </a:r>
            <a:r>
              <a:rPr lang="tr-TR" dirty="0" smtClean="0"/>
              <a:t>kontrolde hesaplandı </a:t>
            </a:r>
            <a:r>
              <a:rPr lang="tr-TR" dirty="0"/>
              <a:t>ve eşdeğerlik, önceden tanımlanmış  </a:t>
            </a:r>
            <a:r>
              <a:rPr lang="tr-TR" dirty="0" smtClean="0"/>
              <a:t>            ±</a:t>
            </a:r>
            <a:r>
              <a:rPr lang="tr-TR" dirty="0"/>
              <a:t>1 g/</a:t>
            </a:r>
            <a:r>
              <a:rPr lang="tr-TR" dirty="0" err="1"/>
              <a:t>dL</a:t>
            </a:r>
            <a:r>
              <a:rPr lang="tr-TR" dirty="0"/>
              <a:t> </a:t>
            </a:r>
            <a:r>
              <a:rPr lang="tr-TR" dirty="0" smtClean="0"/>
              <a:t>‘</a:t>
            </a:r>
            <a:r>
              <a:rPr lang="tr-TR" dirty="0" err="1" smtClean="0"/>
              <a:t>lik</a:t>
            </a:r>
            <a:r>
              <a:rPr lang="tr-TR" dirty="0" smtClean="0"/>
              <a:t> eşdeğerlik </a:t>
            </a:r>
            <a:r>
              <a:rPr lang="tr-TR" dirty="0"/>
              <a:t>marjları </a:t>
            </a:r>
            <a:r>
              <a:rPr lang="tr-TR" dirty="0" smtClean="0"/>
              <a:t>kullanılarak </a:t>
            </a:r>
            <a:r>
              <a:rPr lang="tr-TR" dirty="0"/>
              <a:t>değerlendirildi. </a:t>
            </a:r>
          </a:p>
        </p:txBody>
      </p:sp>
    </p:spTree>
    <p:extLst>
      <p:ext uri="{BB962C8B-B14F-4D97-AF65-F5344CB8AC3E}">
        <p14:creationId xmlns:p14="http://schemas.microsoft.com/office/powerpoint/2010/main" val="36110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Metot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İstatistiksel Analiz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/>
              <a:t>Yan etkilerin analizi </a:t>
            </a:r>
            <a:r>
              <a:rPr lang="tr-TR" dirty="0"/>
              <a:t>için, en az 1 </a:t>
            </a:r>
            <a:r>
              <a:rPr lang="tr-TR" dirty="0" smtClean="0"/>
              <a:t>doz ilaç </a:t>
            </a:r>
            <a:r>
              <a:rPr lang="tr-TR" dirty="0"/>
              <a:t>alan </a:t>
            </a:r>
            <a:r>
              <a:rPr lang="tr-TR" dirty="0" smtClean="0"/>
              <a:t>hastalar çalışmaya dahil edildi.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İstatistiksel anlamlılık eşiği </a:t>
            </a:r>
            <a:r>
              <a:rPr lang="tr-TR" dirty="0" smtClean="0"/>
              <a:t>p &lt;0.05 </a:t>
            </a:r>
            <a:r>
              <a:rPr lang="tr-TR" dirty="0"/>
              <a:t>olarak belirlendi. Tüm testler, Mart ile Aralık 2018 arasında </a:t>
            </a:r>
            <a:r>
              <a:rPr lang="tr-TR" dirty="0" err="1"/>
              <a:t>Stata</a:t>
            </a:r>
            <a:r>
              <a:rPr lang="tr-TR" dirty="0"/>
              <a:t> 11.0 (</a:t>
            </a:r>
            <a:r>
              <a:rPr lang="tr-TR" dirty="0" err="1"/>
              <a:t>StataCorp</a:t>
            </a:r>
            <a:r>
              <a:rPr lang="tr-TR" dirty="0"/>
              <a:t>) </a:t>
            </a:r>
            <a:r>
              <a:rPr lang="tr-TR" dirty="0" smtClean="0"/>
              <a:t>kullanılarak gerçekleştirildi.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79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BULGULAR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94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Bulgular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Katılımcılar</a:t>
            </a:r>
            <a:endParaRPr lang="tr-TR" dirty="0" smtClean="0"/>
          </a:p>
          <a:p>
            <a:r>
              <a:rPr lang="tr-TR" dirty="0" smtClean="0"/>
              <a:t>Değerlendirilen </a:t>
            </a:r>
            <a:r>
              <a:rPr lang="tr-TR" dirty="0"/>
              <a:t>530 hastadan 90'ı </a:t>
            </a:r>
            <a:r>
              <a:rPr lang="tr-TR" dirty="0" smtClean="0"/>
              <a:t>çalışmanın dışında tutuldu.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/>
          </a:p>
          <a:p>
            <a:r>
              <a:rPr lang="tr-TR" dirty="0"/>
              <a:t>Kalan 440 hasta (ortalama [SD] yaş, 38.3 [11.7] yıl) </a:t>
            </a:r>
            <a:r>
              <a:rPr lang="tr-TR" dirty="0" smtClean="0"/>
              <a:t>1:1 oranında </a:t>
            </a:r>
            <a:r>
              <a:rPr lang="tr-TR" dirty="0" err="1" smtClean="0"/>
              <a:t>randomizasyona</a:t>
            </a:r>
            <a:r>
              <a:rPr lang="tr-TR" dirty="0" smtClean="0"/>
              <a:t> </a:t>
            </a:r>
            <a:r>
              <a:rPr lang="tr-TR" dirty="0"/>
              <a:t>tabi tutuldu.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C </a:t>
            </a:r>
            <a:r>
              <a:rPr lang="tr-TR" dirty="0"/>
              <a:t>vitamini artı demir takviyesi grubunda </a:t>
            </a:r>
            <a:r>
              <a:rPr lang="tr-TR" dirty="0" smtClean="0"/>
              <a:t>5, </a:t>
            </a:r>
            <a:r>
              <a:rPr lang="tr-TR" dirty="0"/>
              <a:t>sadece demir takviyesi alan grupta 4 </a:t>
            </a:r>
            <a:r>
              <a:rPr lang="tr-TR" dirty="0" smtClean="0"/>
              <a:t>hasta, </a:t>
            </a:r>
            <a:r>
              <a:rPr lang="tr-TR" dirty="0"/>
              <a:t>2 hafta </a:t>
            </a:r>
            <a:r>
              <a:rPr lang="tr-TR" dirty="0" smtClean="0"/>
              <a:t>sonra çalışmayı terk edene kadar </a:t>
            </a:r>
            <a:r>
              <a:rPr lang="tr-TR" dirty="0"/>
              <a:t>tüm hastalar takibi tamamladı.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Uyum </a:t>
            </a:r>
            <a:r>
              <a:rPr lang="tr-TR" dirty="0"/>
              <a:t>oranı %</a:t>
            </a:r>
            <a:r>
              <a:rPr lang="tr-TR" dirty="0" smtClean="0"/>
              <a:t>97,9 </a:t>
            </a:r>
            <a:r>
              <a:rPr lang="tr-TR" dirty="0"/>
              <a:t>(</a:t>
            </a:r>
            <a:r>
              <a:rPr lang="tr-TR" dirty="0" smtClean="0"/>
              <a:t>431 </a:t>
            </a:r>
            <a:r>
              <a:rPr lang="tr-TR" dirty="0"/>
              <a:t>katılımcı) idi. </a:t>
            </a:r>
          </a:p>
        </p:txBody>
      </p:sp>
    </p:spTree>
    <p:extLst>
      <p:ext uri="{BB962C8B-B14F-4D97-AF65-F5344CB8AC3E}">
        <p14:creationId xmlns:p14="http://schemas.microsoft.com/office/powerpoint/2010/main" val="27024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/>
              <a:t>Katılımcılar</a:t>
            </a:r>
            <a:endParaRPr lang="tr-TR" dirty="0" smtClean="0"/>
          </a:p>
          <a:p>
            <a:r>
              <a:rPr lang="tr-TR" dirty="0" smtClean="0"/>
              <a:t>440 </a:t>
            </a:r>
            <a:r>
              <a:rPr lang="tr-TR" dirty="0"/>
              <a:t>hastanın 426'sı (%96,8) kadındı ve ortalama yaş </a:t>
            </a:r>
            <a:r>
              <a:rPr lang="tr-TR" dirty="0" smtClean="0"/>
              <a:t>38,1’di .</a:t>
            </a:r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çalışmada k</a:t>
            </a:r>
            <a:r>
              <a:rPr lang="tr-TR" dirty="0" smtClean="0"/>
              <a:t>adınlarda </a:t>
            </a:r>
            <a:r>
              <a:rPr lang="tr-TR" dirty="0" err="1"/>
              <a:t>DEA'nın</a:t>
            </a:r>
            <a:r>
              <a:rPr lang="tr-TR" dirty="0"/>
              <a:t> en yaygın nedeni, </a:t>
            </a:r>
            <a:r>
              <a:rPr lang="tr-TR" dirty="0" smtClean="0"/>
              <a:t>389 </a:t>
            </a:r>
            <a:r>
              <a:rPr lang="tr-TR" dirty="0"/>
              <a:t>kadında (%91,3) saptanan </a:t>
            </a:r>
            <a:r>
              <a:rPr lang="tr-TR" dirty="0" err="1"/>
              <a:t>uterin</a:t>
            </a:r>
            <a:r>
              <a:rPr lang="tr-TR" dirty="0"/>
              <a:t> </a:t>
            </a:r>
            <a:r>
              <a:rPr lang="tr-TR" dirty="0" smtClean="0"/>
              <a:t>miyomlara </a:t>
            </a:r>
            <a:r>
              <a:rPr lang="tr-TR" dirty="0"/>
              <a:t>veya </a:t>
            </a:r>
            <a:r>
              <a:rPr lang="tr-TR" dirty="0" err="1" smtClean="0"/>
              <a:t>endometriozise</a:t>
            </a:r>
            <a:r>
              <a:rPr lang="tr-TR" dirty="0" smtClean="0"/>
              <a:t> </a:t>
            </a:r>
            <a:r>
              <a:rPr lang="tr-TR" dirty="0"/>
              <a:t>bağlı </a:t>
            </a:r>
            <a:r>
              <a:rPr lang="tr-TR" dirty="0" err="1" smtClean="0"/>
              <a:t>menorajiydi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Diğer nedenler arasında </a:t>
            </a:r>
            <a:r>
              <a:rPr lang="tr-TR" dirty="0" err="1"/>
              <a:t>hemoroidal</a:t>
            </a:r>
            <a:r>
              <a:rPr lang="tr-TR" dirty="0"/>
              <a:t> kanama (9 hasta [%2,1]), vejetaryen diyet (7 hasta [%1,6]), </a:t>
            </a:r>
            <a:r>
              <a:rPr lang="tr-TR" dirty="0" err="1"/>
              <a:t>gastrointestinal</a:t>
            </a:r>
            <a:r>
              <a:rPr lang="tr-TR" dirty="0"/>
              <a:t> </a:t>
            </a:r>
            <a:r>
              <a:rPr lang="tr-TR" dirty="0" smtClean="0"/>
              <a:t>kanama(4 </a:t>
            </a:r>
            <a:r>
              <a:rPr lang="tr-TR" dirty="0"/>
              <a:t>hasta [%0,9]), tekrarlayan </a:t>
            </a:r>
            <a:r>
              <a:rPr lang="tr-TR" dirty="0" err="1"/>
              <a:t>hematüri</a:t>
            </a:r>
            <a:r>
              <a:rPr lang="tr-TR" dirty="0"/>
              <a:t> (1 hasta [%0,2</a:t>
            </a:r>
            <a:r>
              <a:rPr lang="tr-TR" dirty="0" smtClean="0"/>
              <a:t>]) </a:t>
            </a:r>
            <a:r>
              <a:rPr lang="tr-TR" dirty="0"/>
              <a:t>ve bilinmeyen sebepler (16 hasta [%3.8]) vardı.</a:t>
            </a:r>
          </a:p>
        </p:txBody>
      </p:sp>
    </p:spTree>
    <p:extLst>
      <p:ext uri="{BB962C8B-B14F-4D97-AF65-F5344CB8AC3E}">
        <p14:creationId xmlns:p14="http://schemas.microsoft.com/office/powerpoint/2010/main" val="427984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Katılımcılar</a:t>
            </a:r>
            <a:endParaRPr lang="tr-TR" dirty="0" smtClean="0"/>
          </a:p>
          <a:p>
            <a:r>
              <a:rPr lang="tr-TR" dirty="0" smtClean="0"/>
              <a:t>Hastaların kalan 14'ü erkekti </a:t>
            </a:r>
            <a:r>
              <a:rPr lang="tr-TR" dirty="0"/>
              <a:t>(%3,2</a:t>
            </a:r>
            <a:r>
              <a:rPr lang="tr-TR" dirty="0" smtClean="0"/>
              <a:t>) ve </a:t>
            </a:r>
            <a:r>
              <a:rPr lang="tr-TR" dirty="0"/>
              <a:t>ortalama </a:t>
            </a:r>
            <a:r>
              <a:rPr lang="tr-TR" dirty="0" smtClean="0"/>
              <a:t>yaş 61,4’tü </a:t>
            </a:r>
            <a:r>
              <a:rPr lang="tr-TR" dirty="0"/>
              <a:t>(24-80 yaş arası</a:t>
            </a:r>
            <a:r>
              <a:rPr lang="tr-TR" dirty="0" smtClean="0"/>
              <a:t>). </a:t>
            </a:r>
          </a:p>
          <a:p>
            <a:endParaRPr lang="tr-TR" dirty="0"/>
          </a:p>
          <a:p>
            <a:r>
              <a:rPr lang="tr-TR" dirty="0" smtClean="0"/>
              <a:t>Bu hastalarda </a:t>
            </a:r>
            <a:r>
              <a:rPr lang="tr-TR" dirty="0" err="1" smtClean="0"/>
              <a:t>hemoroidal</a:t>
            </a:r>
            <a:r>
              <a:rPr lang="tr-TR" dirty="0" smtClean="0"/>
              <a:t> </a:t>
            </a:r>
            <a:r>
              <a:rPr lang="tr-TR" dirty="0"/>
              <a:t>kanama (5 hasta [%35,7]), </a:t>
            </a:r>
            <a:r>
              <a:rPr lang="tr-TR" dirty="0" smtClean="0"/>
              <a:t>ülser kanamaları(4 </a:t>
            </a:r>
            <a:r>
              <a:rPr lang="tr-TR" dirty="0"/>
              <a:t>hasta [%28,6]) , </a:t>
            </a:r>
            <a:r>
              <a:rPr lang="tr-TR" dirty="0" err="1"/>
              <a:t>enterit</a:t>
            </a:r>
            <a:r>
              <a:rPr lang="tr-TR" dirty="0"/>
              <a:t> (1 hasta [%7.1</a:t>
            </a:r>
            <a:r>
              <a:rPr lang="tr-TR" dirty="0" smtClean="0"/>
              <a:t>]), mide </a:t>
            </a:r>
            <a:r>
              <a:rPr lang="tr-TR" dirty="0"/>
              <a:t>kanseri </a:t>
            </a:r>
            <a:r>
              <a:rPr lang="tr-TR" dirty="0" smtClean="0"/>
              <a:t>operasyonu sonrası (3 </a:t>
            </a:r>
            <a:r>
              <a:rPr lang="tr-TR" dirty="0"/>
              <a:t>hasta [%21.4</a:t>
            </a:r>
            <a:r>
              <a:rPr lang="tr-TR" dirty="0" smtClean="0"/>
              <a:t>]) ve </a:t>
            </a:r>
            <a:r>
              <a:rPr lang="tr-TR" dirty="0"/>
              <a:t>kolon </a:t>
            </a:r>
            <a:r>
              <a:rPr lang="tr-TR" dirty="0" smtClean="0"/>
              <a:t>kanseri operasyonu sonrası </a:t>
            </a:r>
            <a:r>
              <a:rPr lang="tr-TR" dirty="0"/>
              <a:t>(1 hasta [%7.1</a:t>
            </a:r>
            <a:r>
              <a:rPr lang="tr-TR" dirty="0" smtClean="0"/>
              <a:t>]) DEA gelişmişti. </a:t>
            </a:r>
          </a:p>
          <a:p>
            <a:endParaRPr lang="tr-TR" dirty="0"/>
          </a:p>
          <a:p>
            <a:r>
              <a:rPr lang="tr-TR" dirty="0"/>
              <a:t>Temel özellikler açısından 2 grup arasında anlamlı fark yoktu 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140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Giriş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8629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Demir eksikliği dünya çapında aneminin önde gelen nedenlerindendir.</a:t>
            </a:r>
          </a:p>
          <a:p>
            <a:endParaRPr lang="tr-TR" dirty="0" smtClean="0"/>
          </a:p>
          <a:p>
            <a:r>
              <a:rPr lang="tr-TR" dirty="0" smtClean="0"/>
              <a:t>Demir eksikliği anemisi (DEA), toplam vücut demirindeki eksikliğin neden olduğu </a:t>
            </a:r>
            <a:r>
              <a:rPr lang="tr-TR" dirty="0" err="1" smtClean="0"/>
              <a:t>eritropoezde</a:t>
            </a:r>
            <a:r>
              <a:rPr lang="tr-TR" dirty="0" smtClean="0"/>
              <a:t> azalma ile ilişkilidir. </a:t>
            </a:r>
          </a:p>
          <a:p>
            <a:endParaRPr lang="tr-TR" dirty="0"/>
          </a:p>
          <a:p>
            <a:r>
              <a:rPr lang="tr-TR" dirty="0"/>
              <a:t>Demir eksikliği 3 aşamaya ayrılabilir: </a:t>
            </a:r>
            <a:r>
              <a:rPr lang="tr-TR" dirty="0" err="1"/>
              <a:t>prelatent</a:t>
            </a:r>
            <a:r>
              <a:rPr lang="tr-TR" dirty="0"/>
              <a:t> demir eksikliği, </a:t>
            </a:r>
            <a:r>
              <a:rPr lang="tr-TR" dirty="0" err="1"/>
              <a:t>latent</a:t>
            </a:r>
            <a:r>
              <a:rPr lang="tr-TR" dirty="0"/>
              <a:t> demir eksikliği ve demir eksikliği anemisi</a:t>
            </a:r>
            <a:r>
              <a:rPr lang="tr-TR" dirty="0" smtClean="0"/>
              <a:t>.* </a:t>
            </a:r>
            <a:endParaRPr lang="tr-TR" dirty="0"/>
          </a:p>
          <a:p>
            <a:endParaRPr lang="tr-TR" dirty="0" smtClean="0"/>
          </a:p>
          <a:p>
            <a:r>
              <a:rPr lang="tr-TR" dirty="0"/>
              <a:t>Olması gerekenden daha az demir alımı başta karaciğer ve kas hücreleri olmak üzere demir deposunun tükenmesine neden olur. 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sz="900" dirty="0" smtClean="0"/>
          </a:p>
          <a:p>
            <a:pPr marL="0" indent="0">
              <a:buNone/>
            </a:pPr>
            <a:r>
              <a:rPr lang="en-US" sz="900" dirty="0" smtClean="0"/>
              <a:t>Centers </a:t>
            </a:r>
            <a:r>
              <a:rPr lang="en-US" sz="900" dirty="0"/>
              <a:t>for Disease Control and Prevention (CDC). Iron deficiency—United States, 1999-2000. MMWR </a:t>
            </a:r>
            <a:r>
              <a:rPr lang="en-US" sz="900" dirty="0" err="1"/>
              <a:t>Morb</a:t>
            </a:r>
            <a:r>
              <a:rPr lang="en-US" sz="900" dirty="0"/>
              <a:t> Mortal </a:t>
            </a:r>
            <a:r>
              <a:rPr lang="en-US" sz="900" dirty="0" err="1"/>
              <a:t>Wkly</a:t>
            </a:r>
            <a:r>
              <a:rPr lang="en-US" sz="900" dirty="0"/>
              <a:t> Rep. 2002;51(40):897-899.</a:t>
            </a:r>
            <a:endParaRPr lang="tr-TR" sz="900" dirty="0" smtClean="0"/>
          </a:p>
          <a:p>
            <a:pPr marL="0" indent="0">
              <a:buNone/>
            </a:pPr>
            <a:r>
              <a:rPr lang="tr-TR" sz="900" dirty="0" err="1"/>
              <a:t>Camaschella</a:t>
            </a:r>
            <a:r>
              <a:rPr lang="tr-TR" sz="900" dirty="0"/>
              <a:t> C. </a:t>
            </a:r>
            <a:r>
              <a:rPr lang="tr-TR" sz="900" dirty="0" err="1"/>
              <a:t>Iron-deficiency</a:t>
            </a:r>
            <a:r>
              <a:rPr lang="tr-TR" sz="900" dirty="0"/>
              <a:t> </a:t>
            </a:r>
            <a:r>
              <a:rPr lang="tr-TR" sz="900" dirty="0" err="1"/>
              <a:t>anemia</a:t>
            </a:r>
            <a:r>
              <a:rPr lang="tr-TR" sz="900" dirty="0"/>
              <a:t>. N </a:t>
            </a:r>
            <a:r>
              <a:rPr lang="tr-TR" sz="900" dirty="0" err="1"/>
              <a:t>Engl</a:t>
            </a:r>
            <a:r>
              <a:rPr lang="tr-TR" sz="900" dirty="0"/>
              <a:t> J </a:t>
            </a:r>
            <a:r>
              <a:rPr lang="tr-TR" sz="900" dirty="0" err="1"/>
              <a:t>Med</a:t>
            </a:r>
            <a:r>
              <a:rPr lang="tr-TR" sz="900" dirty="0"/>
              <a:t>. 2015;372(19):1832-1843. doi:10.1056/NEJMra1401038</a:t>
            </a:r>
          </a:p>
        </p:txBody>
      </p:sp>
    </p:spTree>
    <p:extLst>
      <p:ext uri="{BB962C8B-B14F-4D97-AF65-F5344CB8AC3E}">
        <p14:creationId xmlns:p14="http://schemas.microsoft.com/office/powerpoint/2010/main" val="346804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936" y="0"/>
            <a:ext cx="8132128" cy="686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36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Birincil Sonuç: Hemoglobin Düzeyinde Değişim</a:t>
            </a:r>
            <a:endParaRPr lang="tr-TR" dirty="0"/>
          </a:p>
          <a:p>
            <a:endParaRPr lang="tr-TR" dirty="0" smtClean="0"/>
          </a:p>
          <a:p>
            <a:r>
              <a:rPr lang="tr-TR" dirty="0"/>
              <a:t>Başlangıçtan 2 haftalık takibe kadar, hemoglobin düzeyindeki </a:t>
            </a:r>
            <a:r>
              <a:rPr lang="tr-TR" dirty="0" smtClean="0"/>
              <a:t>ortalama </a:t>
            </a:r>
            <a:r>
              <a:rPr lang="tr-TR" dirty="0"/>
              <a:t>değişiklik C vitamini artı demir </a:t>
            </a:r>
            <a:r>
              <a:rPr lang="tr-TR" dirty="0" smtClean="0"/>
              <a:t>takviyesi grubunda 2,00 g/</a:t>
            </a:r>
            <a:r>
              <a:rPr lang="tr-TR" dirty="0" err="1" smtClean="0"/>
              <a:t>dL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/>
              <a:t>sadece demir </a:t>
            </a:r>
            <a:r>
              <a:rPr lang="tr-TR" dirty="0" smtClean="0"/>
              <a:t>takviyesi alan grupta 1,84 g/</a:t>
            </a:r>
            <a:r>
              <a:rPr lang="tr-TR" dirty="0" err="1" smtClean="0"/>
              <a:t>dL</a:t>
            </a:r>
            <a:r>
              <a:rPr lang="tr-TR" dirty="0" smtClean="0"/>
              <a:t> </a:t>
            </a:r>
            <a:r>
              <a:rPr lang="tr-TR" dirty="0"/>
              <a:t>idi (gruplar arası fark, 0,16 g/</a:t>
            </a:r>
            <a:r>
              <a:rPr lang="tr-TR" dirty="0" err="1"/>
              <a:t>dL</a:t>
            </a:r>
            <a:r>
              <a:rPr lang="tr-TR" dirty="0"/>
              <a:t>; %95 GA, -0,03 ila 0,35 g/</a:t>
            </a:r>
            <a:r>
              <a:rPr lang="tr-TR" dirty="0" err="1"/>
              <a:t>dL</a:t>
            </a:r>
            <a:r>
              <a:rPr lang="tr-TR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02447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tr-TR" dirty="0"/>
              <a:t>Birincil sonuç </a:t>
            </a:r>
            <a:r>
              <a:rPr lang="tr-TR" dirty="0" smtClean="0"/>
              <a:t>için </a:t>
            </a:r>
            <a:r>
              <a:rPr lang="tr-TR" dirty="0"/>
              <a:t>başlangıçtan 2 haftalık takibe kadar hemoglobin düzeyindeki değişiklik, 1 g/</a:t>
            </a:r>
            <a:r>
              <a:rPr lang="tr-TR" dirty="0" err="1"/>
              <a:t>dL'lik</a:t>
            </a:r>
            <a:r>
              <a:rPr lang="tr-TR" dirty="0"/>
              <a:t> eşdeğerlik marjı içinde </a:t>
            </a:r>
            <a:r>
              <a:rPr lang="tr-TR" dirty="0" smtClean="0"/>
              <a:t>tutuldu.</a:t>
            </a:r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nedenle, 2 grup arasında hemoglobin düzeyi artışında anlamlı bir fark yoktu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Benzer </a:t>
            </a:r>
            <a:r>
              <a:rPr lang="tr-TR" dirty="0"/>
              <a:t>şekilde 4., 6. ve 8. haftalarda hemoglobin seviyesi değişiminde anlamlı fark yoktu 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20" y="4001294"/>
            <a:ext cx="9945029" cy="26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İkincil </a:t>
            </a:r>
            <a:r>
              <a:rPr lang="tr-TR" b="1" dirty="0" smtClean="0"/>
              <a:t>Sonuç: RBC </a:t>
            </a:r>
            <a:r>
              <a:rPr lang="tr-TR" b="1" dirty="0"/>
              <a:t>Parametrelerindeki </a:t>
            </a:r>
            <a:r>
              <a:rPr lang="tr-TR" b="1" dirty="0" smtClean="0"/>
              <a:t>Değişiklikler</a:t>
            </a:r>
            <a:endParaRPr lang="tr-TR" b="1" dirty="0"/>
          </a:p>
          <a:p>
            <a:r>
              <a:rPr lang="tr-TR" dirty="0"/>
              <a:t>2 haftalık takipten sonra </a:t>
            </a:r>
            <a:r>
              <a:rPr lang="tr-TR" dirty="0" err="1"/>
              <a:t>retikülosit</a:t>
            </a:r>
            <a:r>
              <a:rPr lang="tr-TR" dirty="0"/>
              <a:t> yüzdesindeki medyan </a:t>
            </a:r>
            <a:r>
              <a:rPr lang="tr-TR" dirty="0" smtClean="0"/>
              <a:t>değişim</a:t>
            </a:r>
            <a:r>
              <a:rPr lang="tr-TR" dirty="0"/>
              <a:t>, C vitamini artı demir </a:t>
            </a:r>
            <a:r>
              <a:rPr lang="tr-TR" dirty="0" smtClean="0"/>
              <a:t>takviyesi grubunda </a:t>
            </a:r>
            <a:r>
              <a:rPr lang="tr-TR" dirty="0"/>
              <a:t>%1,03 (%0,74-%1,20</a:t>
            </a:r>
            <a:r>
              <a:rPr lang="tr-TR" dirty="0" smtClean="0"/>
              <a:t>), </a:t>
            </a:r>
            <a:r>
              <a:rPr lang="tr-TR" dirty="0"/>
              <a:t>sadece demir </a:t>
            </a:r>
            <a:r>
              <a:rPr lang="tr-TR" dirty="0" smtClean="0"/>
              <a:t>takviyesi alan grupta </a:t>
            </a:r>
            <a:r>
              <a:rPr lang="tr-TR" dirty="0"/>
              <a:t>%1,04 (%0,50-%1,20) </a:t>
            </a:r>
            <a:r>
              <a:rPr lang="tr-TR" dirty="0" smtClean="0"/>
              <a:t>olmuştu </a:t>
            </a:r>
            <a:r>
              <a:rPr lang="tr-TR" dirty="0"/>
              <a:t>(gruplar arası fark, %0,11; %95 GA, %0,10 ila %0,32; fark anlamlı değildi).</a:t>
            </a:r>
          </a:p>
          <a:p>
            <a:endParaRPr lang="tr-TR" dirty="0" smtClean="0"/>
          </a:p>
          <a:p>
            <a:r>
              <a:rPr lang="tr-TR" dirty="0"/>
              <a:t>4., 6. ve 8. haftalarda benzer sonuçlar elde edildi ve 2 grup arasında </a:t>
            </a:r>
            <a:r>
              <a:rPr lang="tr-TR" dirty="0" smtClean="0"/>
              <a:t>anlamlı fark </a:t>
            </a:r>
            <a:r>
              <a:rPr lang="tr-TR" dirty="0"/>
              <a:t>görülmedi 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92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İkincil Sonuç: RBC Parametrelerindeki </a:t>
            </a:r>
            <a:r>
              <a:rPr lang="tr-TR" b="1" dirty="0" smtClean="0"/>
              <a:t>Değişiklikler</a:t>
            </a:r>
            <a:endParaRPr lang="tr-TR" dirty="0" smtClean="0"/>
          </a:p>
          <a:p>
            <a:r>
              <a:rPr lang="tr-TR" dirty="0" smtClean="0"/>
              <a:t>Kontrollerde </a:t>
            </a:r>
            <a:r>
              <a:rPr lang="tr-TR" dirty="0"/>
              <a:t>C vitamini artı demir </a:t>
            </a:r>
            <a:r>
              <a:rPr lang="tr-TR" dirty="0" smtClean="0"/>
              <a:t>takviyesi grubunda </a:t>
            </a:r>
            <a:r>
              <a:rPr lang="tr-TR" dirty="0"/>
              <a:t>MCV ve MCH </a:t>
            </a:r>
            <a:r>
              <a:rPr lang="tr-TR" dirty="0" smtClean="0"/>
              <a:t>seviyelerinde hafif artış tespit edildi.</a:t>
            </a:r>
          </a:p>
          <a:p>
            <a:endParaRPr lang="tr-TR" dirty="0"/>
          </a:p>
          <a:p>
            <a:r>
              <a:rPr lang="tr-TR" dirty="0"/>
              <a:t>MCHC seviyesindeki artış, 6. haftada C vitamini artı demir grubunda daha </a:t>
            </a:r>
            <a:r>
              <a:rPr lang="tr-TR" dirty="0" smtClean="0"/>
              <a:t>yüksekti. </a:t>
            </a:r>
          </a:p>
          <a:p>
            <a:endParaRPr lang="tr-TR" dirty="0"/>
          </a:p>
          <a:p>
            <a:r>
              <a:rPr lang="tr-TR" dirty="0" err="1" smtClean="0"/>
              <a:t>MCHC'deki</a:t>
            </a:r>
            <a:r>
              <a:rPr lang="tr-TR" dirty="0" smtClean="0"/>
              <a:t> </a:t>
            </a:r>
            <a:r>
              <a:rPr lang="tr-TR" dirty="0"/>
              <a:t>ortalama </a:t>
            </a:r>
            <a:r>
              <a:rPr lang="tr-TR" dirty="0" smtClean="0"/>
              <a:t>değişiklik</a:t>
            </a:r>
            <a:r>
              <a:rPr lang="tr-TR" dirty="0"/>
              <a:t>, C vitamini artı </a:t>
            </a:r>
            <a:r>
              <a:rPr lang="tr-TR" dirty="0" smtClean="0"/>
              <a:t>demir takviyesi </a:t>
            </a:r>
            <a:r>
              <a:rPr lang="tr-TR" dirty="0"/>
              <a:t>grubunda </a:t>
            </a:r>
            <a:r>
              <a:rPr lang="tr-TR" dirty="0" smtClean="0"/>
              <a:t>3.10 g/</a:t>
            </a:r>
            <a:r>
              <a:rPr lang="tr-TR" dirty="0" err="1" smtClean="0"/>
              <a:t>dL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/>
              <a:t>sadece demir </a:t>
            </a:r>
            <a:r>
              <a:rPr lang="tr-TR" dirty="0" smtClean="0"/>
              <a:t>takviyesi alan grupta 2.82 </a:t>
            </a:r>
            <a:r>
              <a:rPr lang="tr-TR" dirty="0"/>
              <a:t>g/</a:t>
            </a:r>
            <a:r>
              <a:rPr lang="tr-TR" dirty="0" err="1"/>
              <a:t>dL</a:t>
            </a:r>
            <a:r>
              <a:rPr lang="tr-TR" dirty="0"/>
              <a:t> </a:t>
            </a:r>
            <a:r>
              <a:rPr lang="tr-TR" dirty="0" smtClean="0"/>
              <a:t>idi</a:t>
            </a:r>
            <a:r>
              <a:rPr lang="tr-TR" dirty="0"/>
              <a:t> (gruplar arası fark, 0,28 g/</a:t>
            </a:r>
            <a:r>
              <a:rPr lang="tr-TR" dirty="0" err="1"/>
              <a:t>dL</a:t>
            </a:r>
            <a:r>
              <a:rPr lang="tr-TR" dirty="0"/>
              <a:t>; %95 GA, 0,02-0,53 g/</a:t>
            </a:r>
            <a:r>
              <a:rPr lang="tr-TR" dirty="0" err="1"/>
              <a:t>dL</a:t>
            </a:r>
            <a:r>
              <a:rPr lang="tr-TR" dirty="0"/>
              <a:t>)</a:t>
            </a:r>
            <a:r>
              <a:rPr lang="tr-TR" dirty="0" smtClean="0"/>
              <a:t>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14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2029"/>
            <a:ext cx="10515600" cy="49949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Demir </a:t>
            </a:r>
            <a:r>
              <a:rPr lang="tr-TR" b="1" dirty="0"/>
              <a:t>Metabolizması </a:t>
            </a:r>
            <a:r>
              <a:rPr lang="tr-TR" b="1" dirty="0" smtClean="0"/>
              <a:t>Parametreleri</a:t>
            </a:r>
            <a:endParaRPr lang="tr-TR" dirty="0" smtClean="0"/>
          </a:p>
          <a:p>
            <a:r>
              <a:rPr lang="tr-TR" dirty="0" smtClean="0"/>
              <a:t>Aynı </a:t>
            </a:r>
            <a:r>
              <a:rPr lang="tr-TR" dirty="0"/>
              <a:t>şekilde, başlangıçtan 8 haftalık takibe kadar serum </a:t>
            </a:r>
            <a:r>
              <a:rPr lang="tr-TR" dirty="0" err="1"/>
              <a:t>ferritin</a:t>
            </a:r>
            <a:r>
              <a:rPr lang="tr-TR" dirty="0"/>
              <a:t> seviyesindeki değişiklik açısından gruplar arasında fark gözlenmedi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Ortalama </a:t>
            </a:r>
            <a:r>
              <a:rPr lang="tr-TR" dirty="0" err="1" smtClean="0"/>
              <a:t>ferritin</a:t>
            </a:r>
            <a:r>
              <a:rPr lang="tr-TR" dirty="0" smtClean="0"/>
              <a:t> değişimi, </a:t>
            </a:r>
            <a:r>
              <a:rPr lang="tr-TR" dirty="0"/>
              <a:t>C vitamini artı demir </a:t>
            </a:r>
            <a:r>
              <a:rPr lang="tr-TR" dirty="0" smtClean="0"/>
              <a:t>takviyesi grubunda 35,75 </a:t>
            </a:r>
            <a:r>
              <a:rPr lang="tr-TR" dirty="0" err="1" smtClean="0"/>
              <a:t>ng</a:t>
            </a:r>
            <a:r>
              <a:rPr lang="tr-TR" dirty="0" smtClean="0"/>
              <a:t>/</a:t>
            </a:r>
            <a:r>
              <a:rPr lang="tr-TR" dirty="0" err="1" smtClean="0"/>
              <a:t>mL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/>
              <a:t>sadece demir </a:t>
            </a:r>
            <a:r>
              <a:rPr lang="tr-TR" dirty="0" smtClean="0"/>
              <a:t>takviyesi alan grupta </a:t>
            </a:r>
            <a:r>
              <a:rPr lang="tr-TR" dirty="0"/>
              <a:t>34,48 </a:t>
            </a:r>
            <a:r>
              <a:rPr lang="tr-TR" dirty="0" err="1" smtClean="0"/>
              <a:t>ng</a:t>
            </a:r>
            <a:r>
              <a:rPr lang="tr-TR" dirty="0" smtClean="0"/>
              <a:t>/</a:t>
            </a:r>
            <a:r>
              <a:rPr lang="tr-TR" dirty="0" err="1" smtClean="0"/>
              <a:t>mL</a:t>
            </a:r>
            <a:r>
              <a:rPr lang="tr-TR" dirty="0" smtClean="0"/>
              <a:t> idi </a:t>
            </a:r>
            <a:r>
              <a:rPr lang="tr-TR" dirty="0"/>
              <a:t>(ortalama gruplar arası fark, 1,27 </a:t>
            </a:r>
            <a:r>
              <a:rPr lang="tr-TR" dirty="0" err="1"/>
              <a:t>ng</a:t>
            </a:r>
            <a:r>
              <a:rPr lang="tr-TR" dirty="0"/>
              <a:t>/</a:t>
            </a:r>
            <a:r>
              <a:rPr lang="tr-TR" dirty="0" err="1"/>
              <a:t>mL</a:t>
            </a:r>
            <a:r>
              <a:rPr lang="tr-TR" dirty="0"/>
              <a:t>; %95 GA , -0,70 ila 3,24 </a:t>
            </a:r>
            <a:r>
              <a:rPr lang="tr-TR" dirty="0" err="1"/>
              <a:t>ng</a:t>
            </a:r>
            <a:r>
              <a:rPr lang="tr-TR" dirty="0"/>
              <a:t>/</a:t>
            </a:r>
            <a:r>
              <a:rPr lang="tr-TR" dirty="0" err="1"/>
              <a:t>mL</a:t>
            </a:r>
            <a:r>
              <a:rPr lang="tr-TR" dirty="0"/>
              <a:t>; P = .21</a:t>
            </a:r>
            <a:r>
              <a:rPr lang="tr-TR" dirty="0" smtClean="0"/>
              <a:t>).</a:t>
            </a:r>
          </a:p>
          <a:p>
            <a:endParaRPr lang="tr-TR" dirty="0"/>
          </a:p>
          <a:p>
            <a:r>
              <a:rPr lang="tr-TR" dirty="0"/>
              <a:t>Serum demiri, </a:t>
            </a:r>
            <a:r>
              <a:rPr lang="tr-TR" dirty="0" err="1"/>
              <a:t>transferrin</a:t>
            </a:r>
            <a:r>
              <a:rPr lang="tr-TR" dirty="0"/>
              <a:t> </a:t>
            </a:r>
            <a:r>
              <a:rPr lang="tr-TR" dirty="0" err="1"/>
              <a:t>saturasyonu</a:t>
            </a:r>
            <a:r>
              <a:rPr lang="tr-TR" dirty="0"/>
              <a:t> ve </a:t>
            </a:r>
            <a:r>
              <a:rPr lang="tr-TR" dirty="0" err="1" smtClean="0"/>
              <a:t>TDBK'deki</a:t>
            </a:r>
            <a:r>
              <a:rPr lang="tr-TR" dirty="0" smtClean="0"/>
              <a:t> </a:t>
            </a:r>
            <a:r>
              <a:rPr lang="tr-TR" dirty="0"/>
              <a:t>değişiklikler de 2 grup arasında benzerdi 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75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912" y="30896"/>
            <a:ext cx="4724687" cy="6737894"/>
          </a:xfrm>
        </p:spPr>
      </p:pic>
      <p:sp>
        <p:nvSpPr>
          <p:cNvPr id="3" name="Dikdörtgen 2"/>
          <p:cNvSpPr/>
          <p:nvPr/>
        </p:nvSpPr>
        <p:spPr>
          <a:xfrm>
            <a:off x="6913756" y="1686391"/>
            <a:ext cx="970156" cy="6176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913756" y="2563620"/>
            <a:ext cx="970156" cy="6176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913756" y="894075"/>
            <a:ext cx="970156" cy="6176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6913756" y="3440849"/>
            <a:ext cx="970156" cy="6176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6913756" y="4648026"/>
            <a:ext cx="970156" cy="15815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6913756" y="4318078"/>
            <a:ext cx="970156" cy="3076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6913755" y="4827025"/>
            <a:ext cx="970157" cy="1418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913755" y="5205210"/>
            <a:ext cx="970156" cy="6176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6913755" y="6059179"/>
            <a:ext cx="1017395" cy="6400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Yan </a:t>
            </a:r>
            <a:r>
              <a:rPr lang="tr-TR" b="1" dirty="0" smtClean="0"/>
              <a:t>Etkiler</a:t>
            </a:r>
            <a:endParaRPr lang="tr-TR" dirty="0" smtClean="0"/>
          </a:p>
          <a:p>
            <a:r>
              <a:rPr lang="tr-TR" dirty="0" smtClean="0"/>
              <a:t>Tedaviye </a:t>
            </a:r>
            <a:r>
              <a:rPr lang="tr-TR" dirty="0"/>
              <a:t>benzer şekilde 8 haftalık takip süresince iyi </a:t>
            </a:r>
            <a:r>
              <a:rPr lang="tr-TR" dirty="0" err="1"/>
              <a:t>tolere</a:t>
            </a:r>
            <a:r>
              <a:rPr lang="tr-TR" dirty="0"/>
              <a:t> </a:t>
            </a:r>
            <a:r>
              <a:rPr lang="tr-TR" dirty="0" smtClean="0"/>
              <a:t>edildi.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En sık görülen yan etkiler mide rahatsızlığı, mide bulantısı ve </a:t>
            </a:r>
            <a:r>
              <a:rPr lang="tr-TR" dirty="0" smtClean="0"/>
              <a:t>mide yanması semptomları oldu.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0" y="4568814"/>
            <a:ext cx="9712712" cy="2289186"/>
          </a:xfrm>
          <a:prstGeom prst="rect">
            <a:avLst/>
          </a:prstGeom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096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Yan </a:t>
            </a:r>
            <a:r>
              <a:rPr lang="tr-TR" b="1" dirty="0" smtClean="0"/>
              <a:t>Etkiler</a:t>
            </a:r>
            <a:endParaRPr lang="tr-TR" dirty="0" smtClean="0"/>
          </a:p>
          <a:p>
            <a:r>
              <a:rPr lang="tr-TR" dirty="0" smtClean="0"/>
              <a:t>2 </a:t>
            </a:r>
            <a:r>
              <a:rPr lang="tr-TR" dirty="0"/>
              <a:t>haftalık takipten sonra C vitamini artı demir </a:t>
            </a:r>
            <a:r>
              <a:rPr lang="tr-TR" dirty="0" smtClean="0"/>
              <a:t>takviyesi grubunda </a:t>
            </a:r>
            <a:r>
              <a:rPr lang="tr-TR" dirty="0"/>
              <a:t>46 (%20.9</a:t>
            </a:r>
            <a:r>
              <a:rPr lang="tr-TR" dirty="0" smtClean="0"/>
              <a:t>), </a:t>
            </a:r>
            <a:r>
              <a:rPr lang="tr-TR" dirty="0"/>
              <a:t>sadece demir </a:t>
            </a:r>
            <a:r>
              <a:rPr lang="tr-TR" dirty="0" smtClean="0"/>
              <a:t>takviyesi alan grupta </a:t>
            </a:r>
            <a:r>
              <a:rPr lang="tr-TR" dirty="0"/>
              <a:t>45 (%20.5) </a:t>
            </a:r>
            <a:r>
              <a:rPr lang="tr-TR" dirty="0" smtClean="0"/>
              <a:t>kişi olmak </a:t>
            </a:r>
            <a:r>
              <a:rPr lang="tr-TR" dirty="0"/>
              <a:t>üzere 2 grup arasında </a:t>
            </a:r>
            <a:r>
              <a:rPr lang="tr-TR" dirty="0" smtClean="0"/>
              <a:t>yan etki görülen </a:t>
            </a:r>
            <a:r>
              <a:rPr lang="tr-TR" dirty="0"/>
              <a:t>hastaların oranı benzerdi(fark, %0,4 ; %95 GA, -%6,7 ila %8,5; P = ,</a:t>
            </a:r>
            <a:r>
              <a:rPr lang="tr-TR" dirty="0" smtClean="0"/>
              <a:t>82).</a:t>
            </a:r>
          </a:p>
          <a:p>
            <a:endParaRPr lang="tr-TR" dirty="0"/>
          </a:p>
          <a:p>
            <a:r>
              <a:rPr lang="tr-TR" dirty="0" smtClean="0"/>
              <a:t>Yan etkiler nedeniyle </a:t>
            </a:r>
            <a:r>
              <a:rPr lang="tr-TR" dirty="0"/>
              <a:t>hiçbir hasta </a:t>
            </a:r>
            <a:r>
              <a:rPr lang="tr-TR" dirty="0" smtClean="0"/>
              <a:t>tedaviden ayrılmayı </a:t>
            </a:r>
            <a:r>
              <a:rPr lang="tr-TR" dirty="0"/>
              <a:t>tercih </a:t>
            </a:r>
            <a:r>
              <a:rPr lang="tr-TR" dirty="0" smtClean="0"/>
              <a:t>etmedi. 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366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TARTIŞMA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61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Prelatent</a:t>
            </a:r>
            <a:r>
              <a:rPr lang="tr-TR" dirty="0" smtClean="0"/>
              <a:t> demir eksikliği aşamasında, hastalarda genellikle hiçbir belirti görülmez ve demir eksikliği tanısı, serum </a:t>
            </a:r>
            <a:r>
              <a:rPr lang="tr-TR" dirty="0" err="1" smtClean="0"/>
              <a:t>ferritin</a:t>
            </a:r>
            <a:r>
              <a:rPr lang="tr-TR" dirty="0" smtClean="0"/>
              <a:t> düzeyleri 20 </a:t>
            </a:r>
            <a:r>
              <a:rPr lang="tr-TR" dirty="0" err="1" smtClean="0"/>
              <a:t>ng</a:t>
            </a:r>
            <a:r>
              <a:rPr lang="tr-TR" dirty="0" smtClean="0"/>
              <a:t>/</a:t>
            </a:r>
            <a:r>
              <a:rPr lang="tr-TR" dirty="0" err="1" smtClean="0"/>
              <a:t>mL'nin</a:t>
            </a:r>
            <a:r>
              <a:rPr lang="tr-TR" dirty="0" smtClean="0"/>
              <a:t> altına düştüğünde konur. </a:t>
            </a:r>
          </a:p>
          <a:p>
            <a:endParaRPr lang="tr-TR" dirty="0" smtClean="0"/>
          </a:p>
          <a:p>
            <a:r>
              <a:rPr lang="tr-TR" dirty="0" err="1" smtClean="0"/>
              <a:t>Latent</a:t>
            </a:r>
            <a:r>
              <a:rPr lang="tr-TR" dirty="0" smtClean="0"/>
              <a:t> demir eksikliği aşamasında demir eksikliği ilerler ve </a:t>
            </a:r>
            <a:r>
              <a:rPr lang="tr-TR" dirty="0" err="1" smtClean="0"/>
              <a:t>eritropoezi</a:t>
            </a:r>
            <a:r>
              <a:rPr lang="tr-TR" dirty="0" smtClean="0"/>
              <a:t> etkilemeye başlar.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Artan </a:t>
            </a:r>
            <a:r>
              <a:rPr lang="tr-TR" dirty="0" err="1" smtClean="0"/>
              <a:t>transferrin</a:t>
            </a:r>
            <a:r>
              <a:rPr lang="tr-TR" dirty="0" smtClean="0"/>
              <a:t> seviyesine rağmen, </a:t>
            </a:r>
            <a:r>
              <a:rPr lang="tr-TR" dirty="0" err="1" smtClean="0"/>
              <a:t>transferrin</a:t>
            </a:r>
            <a:r>
              <a:rPr lang="tr-TR" dirty="0" smtClean="0"/>
              <a:t> </a:t>
            </a:r>
            <a:r>
              <a:rPr lang="tr-TR" dirty="0" err="1" smtClean="0"/>
              <a:t>saturasyonu</a:t>
            </a:r>
            <a:r>
              <a:rPr lang="tr-TR" dirty="0" smtClean="0"/>
              <a:t> ve serum demir seviyesi düşer.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36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Tartışma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bulgular, tek başına oral demir takviyelerinin, </a:t>
            </a:r>
            <a:r>
              <a:rPr lang="tr-TR" dirty="0" err="1"/>
              <a:t>DEA'lı</a:t>
            </a:r>
            <a:r>
              <a:rPr lang="tr-TR" dirty="0"/>
              <a:t> hastalarda C vitamini ile takviye edilmiş oral demirinkine eşdeğer hemoglobin </a:t>
            </a:r>
            <a:r>
              <a:rPr lang="tr-TR" dirty="0" smtClean="0"/>
              <a:t>ve </a:t>
            </a:r>
            <a:r>
              <a:rPr lang="tr-TR" dirty="0" err="1" smtClean="0"/>
              <a:t>ferritin</a:t>
            </a:r>
            <a:r>
              <a:rPr lang="tr-TR" dirty="0" smtClean="0"/>
              <a:t> düzeyi artışı sağladığını </a:t>
            </a:r>
            <a:r>
              <a:rPr lang="tr-TR" dirty="0"/>
              <a:t>göstermektedir.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Oral demir, </a:t>
            </a:r>
            <a:r>
              <a:rPr lang="tr-TR" dirty="0" err="1"/>
              <a:t>DEA'lı</a:t>
            </a:r>
            <a:r>
              <a:rPr lang="tr-TR" dirty="0"/>
              <a:t> hastalarda demir dengesini yeniden sağlamak için ucuz ve etkili bir yoldur.</a:t>
            </a:r>
          </a:p>
        </p:txBody>
      </p:sp>
    </p:spTree>
    <p:extLst>
      <p:ext uri="{BB962C8B-B14F-4D97-AF65-F5344CB8AC3E}">
        <p14:creationId xmlns:p14="http://schemas.microsoft.com/office/powerpoint/2010/main" val="363923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tr-TR" b="1" dirty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C vitamini, insanlarda </a:t>
            </a:r>
            <a:r>
              <a:rPr lang="tr-TR" dirty="0" smtClean="0"/>
              <a:t>demirin </a:t>
            </a:r>
            <a:r>
              <a:rPr lang="tr-TR" dirty="0"/>
              <a:t>emilimini arttırdığı gösterilen, </a:t>
            </a:r>
            <a:r>
              <a:rPr lang="tr-TR" dirty="0" smtClean="0"/>
              <a:t>hayvansal gıdalar </a:t>
            </a:r>
            <a:r>
              <a:rPr lang="tr-TR" dirty="0"/>
              <a:t>dışındaki tek besin bileşenidir.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nedenle, C vitamininin oral </a:t>
            </a:r>
            <a:r>
              <a:rPr lang="tr-TR" dirty="0" smtClean="0"/>
              <a:t>demir </a:t>
            </a:r>
            <a:r>
              <a:rPr lang="tr-TR" dirty="0"/>
              <a:t>etkinliğini artırabileceğine ve anemi tedavisini hızlandırabileceğine inanan bazı </a:t>
            </a:r>
            <a:r>
              <a:rPr lang="tr-TR" dirty="0" err="1"/>
              <a:t>klinisyenler</a:t>
            </a:r>
            <a:r>
              <a:rPr lang="tr-TR" dirty="0"/>
              <a:t>, oral demir tabletleri ile birlikte C vitamini takviyesi almayı önermektedir.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Çalışmada demir preparatlarına vitamin </a:t>
            </a:r>
            <a:r>
              <a:rPr lang="tr-TR" dirty="0"/>
              <a:t>C </a:t>
            </a:r>
            <a:r>
              <a:rPr lang="tr-TR" dirty="0" smtClean="0"/>
              <a:t>takviyesi eklendiğinde sadece demir takviyesi alan gruba göre demir </a:t>
            </a:r>
            <a:r>
              <a:rPr lang="tr-TR" dirty="0"/>
              <a:t>seviyesinde </a:t>
            </a:r>
            <a:r>
              <a:rPr lang="tr-TR" dirty="0" smtClean="0"/>
              <a:t>anlamlı fark gözlenmedi.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32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Hemoglobin </a:t>
            </a:r>
            <a:r>
              <a:rPr lang="tr-TR" dirty="0"/>
              <a:t>düzeyindeki değişiklikler 2, 4, 6 ve 8. haftalarda 2 grup arasında benzerdi.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Hemoglobin </a:t>
            </a:r>
            <a:r>
              <a:rPr lang="tr-TR" dirty="0"/>
              <a:t>seviyesi değişimindeki ortalama fark, hematologlar tarafından önerilen klinik olarak anlamlı </a:t>
            </a:r>
            <a:r>
              <a:rPr lang="tr-TR" dirty="0" smtClean="0"/>
              <a:t>değişim </a:t>
            </a:r>
            <a:r>
              <a:rPr lang="tr-TR" dirty="0"/>
              <a:t>eşiği olan ± 1 </a:t>
            </a:r>
            <a:r>
              <a:rPr lang="tr-TR" dirty="0" smtClean="0"/>
              <a:t>g/</a:t>
            </a:r>
            <a:r>
              <a:rPr lang="tr-TR" dirty="0" err="1" smtClean="0"/>
              <a:t>dL’nin</a:t>
            </a:r>
            <a:r>
              <a:rPr lang="tr-TR" dirty="0" smtClean="0"/>
              <a:t> içindeydi.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01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Özellikle, başlangıçtan </a:t>
            </a:r>
            <a:r>
              <a:rPr lang="tr-TR" dirty="0"/>
              <a:t>kontrollere kadar </a:t>
            </a:r>
            <a:r>
              <a:rPr lang="tr-TR" dirty="0" err="1" smtClean="0"/>
              <a:t>MCV'deki</a:t>
            </a:r>
            <a:r>
              <a:rPr lang="tr-TR" dirty="0" smtClean="0"/>
              <a:t> </a:t>
            </a:r>
            <a:r>
              <a:rPr lang="tr-TR" dirty="0"/>
              <a:t>değişiklikler, C vitamini artı demir takviyesi alan grupta biraz daha fazlaydı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/>
              <a:t>T</a:t>
            </a:r>
            <a:r>
              <a:rPr lang="tr-TR" dirty="0" smtClean="0"/>
              <a:t>edavinin </a:t>
            </a:r>
            <a:r>
              <a:rPr lang="tr-TR" dirty="0"/>
              <a:t>amacı hemoglobin seviyelerini </a:t>
            </a:r>
            <a:r>
              <a:rPr lang="tr-TR" dirty="0" smtClean="0"/>
              <a:t>normal seviyelere getirmek </a:t>
            </a:r>
            <a:r>
              <a:rPr lang="tr-TR" dirty="0"/>
              <a:t>ve demir depolarını </a:t>
            </a:r>
            <a:r>
              <a:rPr lang="tr-TR" dirty="0" err="1" smtClean="0"/>
              <a:t>yenilemekti.Ancak</a:t>
            </a:r>
            <a:r>
              <a:rPr lang="tr-TR" dirty="0" smtClean="0"/>
              <a:t> </a:t>
            </a:r>
            <a:r>
              <a:rPr lang="tr-TR" dirty="0"/>
              <a:t>her iki </a:t>
            </a:r>
            <a:r>
              <a:rPr lang="tr-TR" dirty="0" smtClean="0"/>
              <a:t>grupta anlamlı fark gözlenmedi.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567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8</a:t>
            </a:r>
            <a:r>
              <a:rPr lang="tr-TR" dirty="0"/>
              <a:t>. haftada serum </a:t>
            </a:r>
            <a:r>
              <a:rPr lang="tr-TR" dirty="0" err="1"/>
              <a:t>ferritini</a:t>
            </a:r>
            <a:r>
              <a:rPr lang="tr-TR" dirty="0"/>
              <a:t>, serum demiri, </a:t>
            </a:r>
            <a:r>
              <a:rPr lang="tr-TR" dirty="0" err="1" smtClean="0"/>
              <a:t>transferrin</a:t>
            </a:r>
            <a:r>
              <a:rPr lang="tr-TR" dirty="0" smtClean="0"/>
              <a:t> </a:t>
            </a:r>
            <a:r>
              <a:rPr lang="tr-TR" dirty="0" err="1" smtClean="0"/>
              <a:t>saturasyonu</a:t>
            </a:r>
            <a:r>
              <a:rPr lang="tr-TR" dirty="0" smtClean="0"/>
              <a:t> ve </a:t>
            </a:r>
            <a:r>
              <a:rPr lang="tr-TR" dirty="0"/>
              <a:t>TDBK gibi demir metabolizması parametreleri 2 grup arasında benzerdi.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Yan etkiler de </a:t>
            </a:r>
            <a:r>
              <a:rPr lang="tr-TR" dirty="0"/>
              <a:t>2 grup arasında </a:t>
            </a:r>
            <a:r>
              <a:rPr lang="tr-TR" dirty="0" smtClean="0"/>
              <a:t>benzerdi.</a:t>
            </a:r>
          </a:p>
          <a:p>
            <a:endParaRPr lang="tr-TR" dirty="0"/>
          </a:p>
          <a:p>
            <a:r>
              <a:rPr lang="tr-TR" dirty="0"/>
              <a:t>Bu sonuçlar,  aneminin iyileşmesini hızlandırmak ve oral demir alımının etkinliğinin artırılmasında ,C vitamini takviyesinin etkinliğinin olmadığını göstermektedir.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10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Tartışma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Çalışmayı Sınırlayan Faktörler</a:t>
            </a:r>
            <a:endParaRPr lang="tr-TR" dirty="0" smtClean="0"/>
          </a:p>
          <a:p>
            <a:r>
              <a:rPr lang="tr-TR" dirty="0" smtClean="0"/>
              <a:t>İlk olarak çalışmaya dahil </a:t>
            </a:r>
            <a:r>
              <a:rPr lang="tr-TR" dirty="0"/>
              <a:t>edilen hastaların 426'sı kadın, 19'u erkekti ki bu bir dengesizlikti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İkincisi, genel takip süresi yeterince uzun değildi</a:t>
            </a:r>
            <a:r>
              <a:rPr lang="tr-TR" dirty="0" smtClean="0"/>
              <a:t>.</a:t>
            </a:r>
            <a:r>
              <a:rPr lang="tr-TR" dirty="0"/>
              <a:t> </a:t>
            </a:r>
            <a:r>
              <a:rPr lang="tr-TR" dirty="0" smtClean="0"/>
              <a:t>Gelecek araştırmalarda, </a:t>
            </a:r>
            <a:r>
              <a:rPr lang="tr-TR" dirty="0"/>
              <a:t>daha doğru ve güvenilir sonuçlar elde etmek için gözlem süresi </a:t>
            </a:r>
            <a:r>
              <a:rPr lang="tr-TR" dirty="0" smtClean="0"/>
              <a:t>uzatılmalı. </a:t>
            </a:r>
          </a:p>
          <a:p>
            <a:endParaRPr lang="tr-TR" dirty="0"/>
          </a:p>
          <a:p>
            <a:r>
              <a:rPr lang="tr-TR" dirty="0" smtClean="0"/>
              <a:t>Demir </a:t>
            </a:r>
            <a:r>
              <a:rPr lang="tr-TR" dirty="0"/>
              <a:t>eksikliği anemisinin, demir emilim kusurları ve kanama gibi altta yatan nedenler araştırılıp ele alınmazsa kolayca </a:t>
            </a:r>
            <a:r>
              <a:rPr lang="tr-TR" dirty="0" smtClean="0"/>
              <a:t>nüksettiği bulundu.</a:t>
            </a:r>
          </a:p>
          <a:p>
            <a:endParaRPr lang="tr-TR" dirty="0"/>
          </a:p>
          <a:p>
            <a:r>
              <a:rPr lang="tr-TR" dirty="0"/>
              <a:t>Bazı hastalar </a:t>
            </a:r>
            <a:r>
              <a:rPr lang="tr-TR" dirty="0" smtClean="0"/>
              <a:t>çalışma </a:t>
            </a:r>
            <a:r>
              <a:rPr lang="tr-TR" dirty="0"/>
              <a:t>bittikten yaklaşık 1 yıl sonra </a:t>
            </a:r>
            <a:r>
              <a:rPr lang="tr-TR" dirty="0" err="1"/>
              <a:t>nüks</a:t>
            </a:r>
            <a:r>
              <a:rPr lang="tr-TR" dirty="0"/>
              <a:t> nedeniyle </a:t>
            </a:r>
            <a:r>
              <a:rPr lang="tr-TR" dirty="0" smtClean="0"/>
              <a:t>kliniğe tekrar başvurdular.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03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SONUÇLAR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50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</a:t>
            </a:r>
            <a:r>
              <a:rPr lang="tr-TR" dirty="0" err="1" smtClean="0"/>
              <a:t>randomize</a:t>
            </a:r>
            <a:r>
              <a:rPr lang="tr-TR" dirty="0" smtClean="0"/>
              <a:t> kontrollü çalışmanın </a:t>
            </a:r>
            <a:r>
              <a:rPr lang="tr-TR" dirty="0"/>
              <a:t>bulguları, </a:t>
            </a:r>
            <a:r>
              <a:rPr lang="tr-TR" dirty="0" err="1"/>
              <a:t>DEA'lı</a:t>
            </a:r>
            <a:r>
              <a:rPr lang="tr-TR" dirty="0"/>
              <a:t> hastalarda tek başına oral demir </a:t>
            </a:r>
            <a:r>
              <a:rPr lang="tr-TR" dirty="0" smtClean="0"/>
              <a:t>preparatı kullanmanın, </a:t>
            </a:r>
            <a:r>
              <a:rPr lang="tr-TR" dirty="0"/>
              <a:t>hemoglobin düzeyini ve demir depolarını iyileştirmede C vitamini ile takviye edilmiş oral demir </a:t>
            </a:r>
            <a:r>
              <a:rPr lang="tr-TR" dirty="0" smtClean="0"/>
              <a:t>alımına eşdeğer </a:t>
            </a:r>
            <a:r>
              <a:rPr lang="tr-TR" dirty="0"/>
              <a:t>olduğunu göstermektedir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Sonuçlarımız, C vitamininin </a:t>
            </a:r>
            <a:r>
              <a:rPr lang="tr-TR" dirty="0" err="1"/>
              <a:t>DEA'lı</a:t>
            </a:r>
            <a:r>
              <a:rPr lang="tr-TR" dirty="0"/>
              <a:t> hastalar için gerekli olmadığını göstermektedir.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26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32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4024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Eritropoez</a:t>
            </a:r>
            <a:r>
              <a:rPr lang="tr-TR" dirty="0" smtClean="0"/>
              <a:t> bozukluğu, serum demir seviyesi 50.3 µg / </a:t>
            </a:r>
            <a:r>
              <a:rPr lang="tr-TR" dirty="0" err="1" smtClean="0"/>
              <a:t>dL'nin</a:t>
            </a:r>
            <a:r>
              <a:rPr lang="tr-TR" dirty="0" smtClean="0"/>
              <a:t> altına düştüğünde ve </a:t>
            </a:r>
            <a:r>
              <a:rPr lang="tr-TR" dirty="0" err="1" smtClean="0"/>
              <a:t>transferrin</a:t>
            </a:r>
            <a:r>
              <a:rPr lang="tr-TR" dirty="0" smtClean="0"/>
              <a:t> </a:t>
            </a:r>
            <a:r>
              <a:rPr lang="tr-TR" dirty="0" err="1" smtClean="0"/>
              <a:t>saturasyonu</a:t>
            </a:r>
            <a:r>
              <a:rPr lang="tr-TR" dirty="0" smtClean="0"/>
              <a:t> % 16'dan az olduğunda </a:t>
            </a:r>
            <a:r>
              <a:rPr lang="tr-TR" smtClean="0"/>
              <a:t>ortaya çıkar.*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Hemoglobin seviyesi </a:t>
            </a:r>
            <a:r>
              <a:rPr lang="tr-TR" dirty="0" err="1" smtClean="0"/>
              <a:t>latent</a:t>
            </a:r>
            <a:r>
              <a:rPr lang="tr-TR" dirty="0" smtClean="0"/>
              <a:t> demir eksikliği aşamasında da normal aralıktadır.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sz="900" dirty="0" smtClean="0"/>
              <a:t>*</a:t>
            </a:r>
            <a:r>
              <a:rPr lang="en-US" sz="900" dirty="0" smtClean="0"/>
              <a:t>Moretti </a:t>
            </a:r>
            <a:r>
              <a:rPr lang="en-US" sz="900" dirty="0"/>
              <a:t>D, </a:t>
            </a:r>
            <a:r>
              <a:rPr lang="en-US" sz="900" dirty="0" err="1"/>
              <a:t>Goede</a:t>
            </a:r>
            <a:r>
              <a:rPr lang="en-US" sz="900" dirty="0"/>
              <a:t> JS, </a:t>
            </a:r>
            <a:r>
              <a:rPr lang="en-US" sz="900" dirty="0" err="1"/>
              <a:t>Zeder</a:t>
            </a:r>
            <a:r>
              <a:rPr lang="en-US" sz="900" dirty="0"/>
              <a:t> C, et al. Oral iron supplements increase </a:t>
            </a:r>
            <a:r>
              <a:rPr lang="en-US" sz="900" dirty="0" err="1"/>
              <a:t>hepcidin</a:t>
            </a:r>
            <a:r>
              <a:rPr lang="en-US" sz="900" dirty="0"/>
              <a:t> and decrease iron absorption from daily or twice-daily doses in iron-depleted young women. Blood. 2015;126(17):1981-1989. doi:10.1182/blood-2015- 05-642223</a:t>
            </a: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2530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Son aşamada demir depo seviyeleri, artık hemoglobin üretimini destekleyemeyecekleri ve eritrosit üretemeyecekleri noktaya kadar tükenir. </a:t>
            </a:r>
          </a:p>
          <a:p>
            <a:endParaRPr lang="tr-TR" dirty="0" smtClean="0"/>
          </a:p>
          <a:p>
            <a:r>
              <a:rPr lang="tr-TR" dirty="0" smtClean="0"/>
              <a:t>Demir eksikliği, </a:t>
            </a:r>
            <a:r>
              <a:rPr lang="tr-TR" dirty="0" err="1" smtClean="0"/>
              <a:t>eritropoezi</a:t>
            </a:r>
            <a:r>
              <a:rPr lang="tr-TR" dirty="0" smtClean="0"/>
              <a:t> ve hemoglobin üretimini bozarak anemiye yol açar.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325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Prelatent</a:t>
            </a:r>
            <a:r>
              <a:rPr lang="tr-TR" dirty="0" smtClean="0"/>
              <a:t> </a:t>
            </a:r>
            <a:r>
              <a:rPr lang="tr-TR" dirty="0"/>
              <a:t>demir eksikliği aşamasında, demir açısından zengin bir diyet çoğu vakayı tedavi edebilir.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DEA'lı</a:t>
            </a:r>
            <a:r>
              <a:rPr lang="tr-TR" dirty="0" smtClean="0"/>
              <a:t> hastalarda ise </a:t>
            </a:r>
            <a:r>
              <a:rPr lang="tr-TR" dirty="0"/>
              <a:t>depo </a:t>
            </a:r>
            <a:r>
              <a:rPr lang="tr-TR" dirty="0" smtClean="0"/>
              <a:t>demirini </a:t>
            </a:r>
            <a:r>
              <a:rPr lang="tr-TR" dirty="0"/>
              <a:t>yenilemek</a:t>
            </a:r>
            <a:r>
              <a:rPr lang="tr-TR" dirty="0" smtClean="0"/>
              <a:t>, </a:t>
            </a:r>
            <a:r>
              <a:rPr lang="tr-TR" dirty="0" err="1"/>
              <a:t>hematopoezi</a:t>
            </a:r>
            <a:r>
              <a:rPr lang="tr-TR" dirty="0"/>
              <a:t> </a:t>
            </a:r>
            <a:r>
              <a:rPr lang="tr-TR" dirty="0" smtClean="0"/>
              <a:t>normal </a:t>
            </a:r>
            <a:r>
              <a:rPr lang="tr-TR" dirty="0"/>
              <a:t>haline getirmek, anemiyi tedavi etmek ve semptomları hafifletmek için demir takviyelerine ihtiyaç </a:t>
            </a:r>
            <a:r>
              <a:rPr lang="tr-TR" dirty="0" smtClean="0"/>
              <a:t>duyulur.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85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r>
              <a:rPr lang="tr-TR" dirty="0"/>
              <a:t>Oral demir takviyesi, </a:t>
            </a:r>
            <a:r>
              <a:rPr lang="tr-TR" dirty="0" err="1"/>
              <a:t>DEA'lı</a:t>
            </a:r>
            <a:r>
              <a:rPr lang="tr-TR" dirty="0"/>
              <a:t> hastalar için demir seviyelerini düzeltmeye yönelik birincil yaklaşımdır.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Çok </a:t>
            </a:r>
            <a:r>
              <a:rPr lang="tr-TR" dirty="0" smtClean="0"/>
              <a:t>sayıda </a:t>
            </a:r>
            <a:r>
              <a:rPr lang="tr-TR" dirty="0"/>
              <a:t>demir takviyesi </a:t>
            </a:r>
            <a:r>
              <a:rPr lang="tr-TR" dirty="0" smtClean="0"/>
              <a:t>mevcuttur, </a:t>
            </a:r>
            <a:r>
              <a:rPr lang="tr-TR" dirty="0"/>
              <a:t>en yaygın kullanılanlar </a:t>
            </a:r>
            <a:r>
              <a:rPr lang="tr-TR" dirty="0" err="1"/>
              <a:t>ferröz</a:t>
            </a:r>
            <a:r>
              <a:rPr lang="tr-TR" dirty="0"/>
              <a:t> </a:t>
            </a:r>
            <a:r>
              <a:rPr lang="tr-TR" dirty="0" smtClean="0"/>
              <a:t>sülfat </a:t>
            </a:r>
            <a:r>
              <a:rPr lang="tr-TR" dirty="0"/>
              <a:t>ve </a:t>
            </a:r>
            <a:r>
              <a:rPr lang="tr-TR" dirty="0" err="1"/>
              <a:t>ferrik</a:t>
            </a:r>
            <a:r>
              <a:rPr lang="tr-TR" dirty="0"/>
              <a:t> </a:t>
            </a:r>
            <a:r>
              <a:rPr lang="tr-TR" dirty="0" err="1"/>
              <a:t>süksinat</a:t>
            </a:r>
            <a:r>
              <a:rPr lang="tr-TR" dirty="0"/>
              <a:t> </a:t>
            </a:r>
            <a:r>
              <a:rPr lang="tr-TR" dirty="0" smtClean="0"/>
              <a:t>takviyeleridir.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550" y="2832408"/>
            <a:ext cx="6725449" cy="398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14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94624"/>
            <a:ext cx="10515600" cy="5051503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C </a:t>
            </a:r>
            <a:r>
              <a:rPr lang="tr-TR" dirty="0"/>
              <a:t>vitamini</a:t>
            </a:r>
            <a:r>
              <a:rPr lang="tr-TR" dirty="0" smtClean="0"/>
              <a:t>, hayvansal gıdalar dışında </a:t>
            </a:r>
            <a:r>
              <a:rPr lang="tr-TR" dirty="0"/>
              <a:t>demir emilimini </a:t>
            </a:r>
            <a:r>
              <a:rPr lang="tr-TR" dirty="0" smtClean="0"/>
              <a:t>artırdığı </a:t>
            </a:r>
            <a:r>
              <a:rPr lang="tr-TR" dirty="0"/>
              <a:t>gösterilen </a:t>
            </a:r>
            <a:r>
              <a:rPr lang="tr-TR" dirty="0" smtClean="0"/>
              <a:t>tek diyet </a:t>
            </a:r>
            <a:r>
              <a:rPr lang="tr-TR" dirty="0"/>
              <a:t>bileşenidir</a:t>
            </a:r>
            <a:r>
              <a:rPr lang="tr-TR" dirty="0" smtClean="0"/>
              <a:t>.*</a:t>
            </a:r>
          </a:p>
          <a:p>
            <a:endParaRPr lang="tr-TR" dirty="0"/>
          </a:p>
          <a:p>
            <a:r>
              <a:rPr lang="tr-TR" dirty="0"/>
              <a:t>Demir emilimi ağırlıklı olarak </a:t>
            </a:r>
            <a:r>
              <a:rPr lang="tr-TR" dirty="0" err="1"/>
              <a:t>duodenum</a:t>
            </a:r>
            <a:r>
              <a:rPr lang="tr-TR" dirty="0"/>
              <a:t> ve </a:t>
            </a:r>
            <a:r>
              <a:rPr lang="tr-TR" dirty="0" err="1" smtClean="0"/>
              <a:t>proksimal</a:t>
            </a:r>
            <a:r>
              <a:rPr lang="tr-TR" dirty="0" smtClean="0"/>
              <a:t> </a:t>
            </a:r>
            <a:r>
              <a:rPr lang="tr-TR" dirty="0" err="1"/>
              <a:t>jejunumda</a:t>
            </a:r>
            <a:r>
              <a:rPr lang="tr-TR" dirty="0"/>
              <a:t> meydana </a:t>
            </a:r>
            <a:r>
              <a:rPr lang="tr-TR" dirty="0" smtClean="0"/>
              <a:t>gelir.</a:t>
            </a:r>
          </a:p>
          <a:p>
            <a:endParaRPr lang="tr-TR" dirty="0"/>
          </a:p>
          <a:p>
            <a:r>
              <a:rPr lang="tr-TR" dirty="0" smtClean="0"/>
              <a:t>Burada </a:t>
            </a:r>
            <a:r>
              <a:rPr lang="tr-TR" dirty="0" err="1"/>
              <a:t>ferröz</a:t>
            </a:r>
            <a:r>
              <a:rPr lang="tr-TR" dirty="0"/>
              <a:t> demir ince bağırsak </a:t>
            </a:r>
            <a:r>
              <a:rPr lang="tr-TR" dirty="0" smtClean="0"/>
              <a:t>mukoza </a:t>
            </a:r>
            <a:r>
              <a:rPr lang="tr-TR" dirty="0" err="1"/>
              <a:t>epitel</a:t>
            </a:r>
            <a:r>
              <a:rPr lang="tr-TR" dirty="0"/>
              <a:t> hücrelerine </a:t>
            </a:r>
            <a:r>
              <a:rPr lang="tr-TR" dirty="0" smtClean="0"/>
              <a:t>taşınır.</a:t>
            </a:r>
          </a:p>
          <a:p>
            <a:pPr marL="0" indent="0">
              <a:buNone/>
            </a:pPr>
            <a:endParaRPr lang="tr-TR" sz="900" dirty="0" smtClean="0"/>
          </a:p>
          <a:p>
            <a:pPr marL="0" indent="0">
              <a:buNone/>
            </a:pPr>
            <a:endParaRPr lang="tr-TR" sz="800" dirty="0" smtClean="0"/>
          </a:p>
          <a:p>
            <a:pPr marL="0" indent="0">
              <a:buNone/>
            </a:pPr>
            <a:r>
              <a:rPr lang="tr-TR" sz="800" dirty="0" err="1" smtClean="0"/>
              <a:t>Sayers</a:t>
            </a:r>
            <a:r>
              <a:rPr lang="tr-TR" sz="800" dirty="0" smtClean="0"/>
              <a:t> </a:t>
            </a:r>
            <a:r>
              <a:rPr lang="tr-TR" sz="800" dirty="0"/>
              <a:t>MH, Lynch SR, </a:t>
            </a:r>
            <a:r>
              <a:rPr lang="tr-TR" sz="800" dirty="0" err="1"/>
              <a:t>Charlton</a:t>
            </a:r>
            <a:r>
              <a:rPr lang="tr-TR" sz="800" dirty="0"/>
              <a:t> RW, </a:t>
            </a:r>
            <a:r>
              <a:rPr lang="tr-TR" sz="800" dirty="0" err="1"/>
              <a:t>Bothwell</a:t>
            </a:r>
            <a:r>
              <a:rPr lang="tr-TR" sz="800" dirty="0"/>
              <a:t> TH, </a:t>
            </a:r>
            <a:r>
              <a:rPr lang="tr-TR" sz="800" dirty="0" err="1"/>
              <a:t>Walker</a:t>
            </a:r>
            <a:r>
              <a:rPr lang="tr-TR" sz="800" dirty="0"/>
              <a:t> RB, </a:t>
            </a:r>
            <a:r>
              <a:rPr lang="tr-TR" sz="800" dirty="0" err="1"/>
              <a:t>Mayet</a:t>
            </a:r>
            <a:r>
              <a:rPr lang="tr-TR" sz="800" dirty="0"/>
              <a:t> F. </a:t>
            </a:r>
            <a:r>
              <a:rPr lang="tr-TR" sz="800" dirty="0" err="1"/>
              <a:t>Iron</a:t>
            </a:r>
            <a:r>
              <a:rPr lang="tr-TR" sz="800" dirty="0"/>
              <a:t> </a:t>
            </a:r>
            <a:r>
              <a:rPr lang="tr-TR" sz="800" dirty="0" err="1"/>
              <a:t>absorption</a:t>
            </a:r>
            <a:r>
              <a:rPr lang="tr-TR" sz="800" dirty="0"/>
              <a:t> </a:t>
            </a:r>
            <a:r>
              <a:rPr lang="tr-TR" sz="800" dirty="0" err="1"/>
              <a:t>from</a:t>
            </a:r>
            <a:r>
              <a:rPr lang="tr-TR" sz="800" dirty="0"/>
              <a:t> </a:t>
            </a:r>
            <a:r>
              <a:rPr lang="tr-TR" sz="800" dirty="0" err="1"/>
              <a:t>rice</a:t>
            </a:r>
            <a:r>
              <a:rPr lang="tr-TR" sz="800" dirty="0"/>
              <a:t> </a:t>
            </a:r>
            <a:r>
              <a:rPr lang="tr-TR" sz="800" dirty="0" err="1"/>
              <a:t>meals</a:t>
            </a:r>
            <a:r>
              <a:rPr lang="tr-TR" sz="800" dirty="0"/>
              <a:t> </a:t>
            </a:r>
            <a:r>
              <a:rPr lang="tr-TR" sz="800" dirty="0" err="1"/>
              <a:t>cooked</a:t>
            </a:r>
            <a:r>
              <a:rPr lang="tr-TR" sz="800" dirty="0"/>
              <a:t> </a:t>
            </a:r>
            <a:r>
              <a:rPr lang="tr-TR" sz="800" dirty="0" err="1"/>
              <a:t>with</a:t>
            </a:r>
            <a:r>
              <a:rPr lang="tr-TR" sz="800" dirty="0"/>
              <a:t> </a:t>
            </a:r>
            <a:r>
              <a:rPr lang="tr-TR" sz="800" dirty="0" err="1"/>
              <a:t>fortified</a:t>
            </a:r>
            <a:r>
              <a:rPr lang="tr-TR" sz="800" dirty="0"/>
              <a:t> salt </a:t>
            </a:r>
            <a:r>
              <a:rPr lang="tr-TR" sz="800" dirty="0" err="1"/>
              <a:t>containing</a:t>
            </a:r>
            <a:r>
              <a:rPr lang="tr-TR" sz="800" dirty="0"/>
              <a:t> </a:t>
            </a:r>
            <a:r>
              <a:rPr lang="tr-TR" sz="800" dirty="0" err="1"/>
              <a:t>ferrous</a:t>
            </a:r>
            <a:r>
              <a:rPr lang="tr-TR" sz="800" dirty="0"/>
              <a:t> </a:t>
            </a:r>
            <a:r>
              <a:rPr lang="tr-TR" sz="800" dirty="0" err="1"/>
              <a:t>sulphate</a:t>
            </a:r>
            <a:r>
              <a:rPr lang="tr-TR" sz="800" dirty="0"/>
              <a:t> </a:t>
            </a:r>
            <a:r>
              <a:rPr lang="tr-TR" sz="800" dirty="0" err="1"/>
              <a:t>and</a:t>
            </a:r>
            <a:r>
              <a:rPr lang="tr-TR" sz="800" dirty="0"/>
              <a:t> </a:t>
            </a:r>
            <a:r>
              <a:rPr lang="tr-TR" sz="800" dirty="0" err="1"/>
              <a:t>ascorbic</a:t>
            </a:r>
            <a:r>
              <a:rPr lang="tr-TR" sz="800" dirty="0"/>
              <a:t> </a:t>
            </a:r>
            <a:r>
              <a:rPr lang="tr-TR" sz="800" dirty="0" err="1"/>
              <a:t>acid</a:t>
            </a:r>
            <a:r>
              <a:rPr lang="tr-TR" sz="800" dirty="0"/>
              <a:t>. </a:t>
            </a:r>
            <a:r>
              <a:rPr lang="tr-TR" sz="800" dirty="0" err="1"/>
              <a:t>Br</a:t>
            </a:r>
            <a:r>
              <a:rPr lang="tr-TR" sz="800" dirty="0"/>
              <a:t> J </a:t>
            </a:r>
            <a:r>
              <a:rPr lang="tr-TR" sz="800" dirty="0" err="1"/>
              <a:t>Nutr</a:t>
            </a:r>
            <a:r>
              <a:rPr lang="tr-TR" sz="800" dirty="0"/>
              <a:t>. 1974;31(3):367-375. doi:10.1079/ </a:t>
            </a:r>
            <a:r>
              <a:rPr lang="tr-TR" sz="800" dirty="0" smtClean="0"/>
              <a:t>BJN19740045</a:t>
            </a:r>
          </a:p>
          <a:p>
            <a:pPr marL="0" indent="0">
              <a:buNone/>
            </a:pPr>
            <a:r>
              <a:rPr lang="en-US" sz="800" dirty="0" smtClean="0"/>
              <a:t>Cook </a:t>
            </a:r>
            <a:r>
              <a:rPr lang="en-US" sz="800" dirty="0"/>
              <a:t>JD, </a:t>
            </a:r>
            <a:r>
              <a:rPr lang="en-US" sz="800" dirty="0" err="1"/>
              <a:t>Monsen</a:t>
            </a:r>
            <a:r>
              <a:rPr lang="en-US" sz="800" dirty="0"/>
              <a:t> ER. Vitamin C, the common cold, and iron absorption. Am J </a:t>
            </a:r>
            <a:r>
              <a:rPr lang="en-US" sz="800" dirty="0" err="1"/>
              <a:t>Clin</a:t>
            </a:r>
            <a:r>
              <a:rPr lang="en-US" sz="800" dirty="0"/>
              <a:t> </a:t>
            </a:r>
            <a:r>
              <a:rPr lang="en-US" sz="800" dirty="0" err="1"/>
              <a:t>Nutr</a:t>
            </a:r>
            <a:r>
              <a:rPr lang="en-US" sz="800" dirty="0"/>
              <a:t>. 1977;30(2):235-241. </a:t>
            </a:r>
            <a:r>
              <a:rPr lang="en-US" sz="800" dirty="0" smtClean="0"/>
              <a:t>doi:10.1093/</a:t>
            </a:r>
            <a:r>
              <a:rPr lang="en-US" sz="800" dirty="0" err="1" smtClean="0"/>
              <a:t>ajcn</a:t>
            </a:r>
            <a:r>
              <a:rPr lang="en-US" sz="800" dirty="0" smtClean="0"/>
              <a:t>/30.2.235</a:t>
            </a:r>
            <a:endParaRPr lang="tr-TR" sz="800" dirty="0" smtClean="0"/>
          </a:p>
          <a:p>
            <a:pPr marL="0" indent="0">
              <a:buNone/>
            </a:pPr>
            <a:r>
              <a:rPr lang="tr-TR" sz="800" dirty="0" err="1"/>
              <a:t>Cook</a:t>
            </a:r>
            <a:r>
              <a:rPr lang="tr-TR" sz="800" dirty="0"/>
              <a:t> JD, </a:t>
            </a:r>
            <a:r>
              <a:rPr lang="tr-TR" sz="800" dirty="0" err="1"/>
              <a:t>Reddy</a:t>
            </a:r>
            <a:r>
              <a:rPr lang="tr-TR" sz="800" dirty="0"/>
              <a:t> MB. </a:t>
            </a:r>
            <a:r>
              <a:rPr lang="tr-TR" sz="800" dirty="0" err="1"/>
              <a:t>Effect</a:t>
            </a:r>
            <a:r>
              <a:rPr lang="tr-TR" sz="800" dirty="0"/>
              <a:t> of </a:t>
            </a:r>
            <a:r>
              <a:rPr lang="tr-TR" sz="800" dirty="0" err="1"/>
              <a:t>ascorbic</a:t>
            </a:r>
            <a:r>
              <a:rPr lang="tr-TR" sz="800" dirty="0"/>
              <a:t> </a:t>
            </a:r>
            <a:r>
              <a:rPr lang="tr-TR" sz="800" dirty="0" err="1"/>
              <a:t>acid</a:t>
            </a:r>
            <a:r>
              <a:rPr lang="tr-TR" sz="800" dirty="0"/>
              <a:t> </a:t>
            </a:r>
            <a:r>
              <a:rPr lang="tr-TR" sz="800" dirty="0" err="1"/>
              <a:t>intake</a:t>
            </a:r>
            <a:r>
              <a:rPr lang="tr-TR" sz="800" dirty="0"/>
              <a:t> on </a:t>
            </a:r>
            <a:r>
              <a:rPr lang="tr-TR" sz="800" dirty="0" err="1"/>
              <a:t>nonheme-iron</a:t>
            </a:r>
            <a:r>
              <a:rPr lang="tr-TR" sz="800" dirty="0"/>
              <a:t> </a:t>
            </a:r>
            <a:r>
              <a:rPr lang="tr-TR" sz="800" dirty="0" err="1"/>
              <a:t>absorption</a:t>
            </a:r>
            <a:r>
              <a:rPr lang="tr-TR" sz="800" dirty="0"/>
              <a:t> </a:t>
            </a:r>
            <a:r>
              <a:rPr lang="tr-TR" sz="800" dirty="0" err="1"/>
              <a:t>from</a:t>
            </a:r>
            <a:r>
              <a:rPr lang="tr-TR" sz="800" dirty="0"/>
              <a:t> a </a:t>
            </a:r>
            <a:r>
              <a:rPr lang="tr-TR" sz="800" dirty="0" err="1"/>
              <a:t>complete</a:t>
            </a:r>
            <a:r>
              <a:rPr lang="tr-TR" sz="800" dirty="0"/>
              <a:t> </a:t>
            </a:r>
            <a:r>
              <a:rPr lang="tr-TR" sz="800" dirty="0" err="1"/>
              <a:t>diet</a:t>
            </a:r>
            <a:r>
              <a:rPr lang="tr-TR" sz="800" dirty="0"/>
              <a:t>. </a:t>
            </a:r>
            <a:r>
              <a:rPr lang="tr-TR" sz="800" dirty="0" err="1"/>
              <a:t>Am</a:t>
            </a:r>
            <a:r>
              <a:rPr lang="tr-TR" sz="800" dirty="0"/>
              <a:t> J </a:t>
            </a:r>
            <a:r>
              <a:rPr lang="tr-TR" sz="800" dirty="0" err="1"/>
              <a:t>Clin</a:t>
            </a:r>
            <a:r>
              <a:rPr lang="tr-TR" sz="800" dirty="0"/>
              <a:t> </a:t>
            </a:r>
            <a:r>
              <a:rPr lang="tr-TR" sz="800" dirty="0" err="1"/>
              <a:t>Nutr</a:t>
            </a:r>
            <a:r>
              <a:rPr lang="tr-TR" sz="800" dirty="0"/>
              <a:t>. 2001;73(1):93-98. </a:t>
            </a:r>
            <a:r>
              <a:rPr lang="tr-TR" sz="800" dirty="0" smtClean="0"/>
              <a:t>doi:10.1093/</a:t>
            </a:r>
            <a:r>
              <a:rPr lang="tr-TR" sz="800" dirty="0" err="1" smtClean="0"/>
              <a:t>ajcn</a:t>
            </a:r>
            <a:r>
              <a:rPr lang="tr-TR" sz="800" dirty="0" smtClean="0"/>
              <a:t>/73.1.93</a:t>
            </a:r>
          </a:p>
          <a:p>
            <a:pPr marL="0" indent="0">
              <a:buNone/>
            </a:pPr>
            <a:r>
              <a:rPr lang="tr-TR" sz="800" dirty="0" err="1"/>
              <a:t>Hallberg</a:t>
            </a:r>
            <a:r>
              <a:rPr lang="tr-TR" sz="800" dirty="0"/>
              <a:t> L, </a:t>
            </a:r>
            <a:r>
              <a:rPr lang="tr-TR" sz="800" dirty="0" err="1"/>
              <a:t>Brune</a:t>
            </a:r>
            <a:r>
              <a:rPr lang="tr-TR" sz="800" dirty="0"/>
              <a:t> M, </a:t>
            </a:r>
            <a:r>
              <a:rPr lang="tr-TR" sz="800" dirty="0" err="1"/>
              <a:t>Rossander</a:t>
            </a:r>
            <a:r>
              <a:rPr lang="tr-TR" sz="800" dirty="0"/>
              <a:t> L. </a:t>
            </a:r>
            <a:r>
              <a:rPr lang="tr-TR" sz="800" dirty="0" err="1"/>
              <a:t>Effect</a:t>
            </a:r>
            <a:r>
              <a:rPr lang="tr-TR" sz="800" dirty="0"/>
              <a:t> of </a:t>
            </a:r>
            <a:r>
              <a:rPr lang="tr-TR" sz="800" dirty="0" err="1"/>
              <a:t>ascorbic</a:t>
            </a:r>
            <a:r>
              <a:rPr lang="tr-TR" sz="800" dirty="0"/>
              <a:t> </a:t>
            </a:r>
            <a:r>
              <a:rPr lang="tr-TR" sz="800" dirty="0" err="1"/>
              <a:t>acid</a:t>
            </a:r>
            <a:r>
              <a:rPr lang="tr-TR" sz="800" dirty="0"/>
              <a:t> on </a:t>
            </a:r>
            <a:r>
              <a:rPr lang="tr-TR" sz="800" dirty="0" err="1"/>
              <a:t>iron</a:t>
            </a:r>
            <a:r>
              <a:rPr lang="tr-TR" sz="800" dirty="0"/>
              <a:t> </a:t>
            </a:r>
            <a:r>
              <a:rPr lang="tr-TR" sz="800" dirty="0" err="1"/>
              <a:t>absorption</a:t>
            </a:r>
            <a:r>
              <a:rPr lang="tr-TR" sz="800" dirty="0"/>
              <a:t> </a:t>
            </a:r>
            <a:r>
              <a:rPr lang="tr-TR" sz="800" dirty="0" err="1"/>
              <a:t>from</a:t>
            </a:r>
            <a:r>
              <a:rPr lang="tr-TR" sz="800" dirty="0"/>
              <a:t> </a:t>
            </a:r>
            <a:r>
              <a:rPr lang="tr-TR" sz="800" dirty="0" err="1"/>
              <a:t>different</a:t>
            </a:r>
            <a:r>
              <a:rPr lang="tr-TR" sz="800" dirty="0"/>
              <a:t> </a:t>
            </a:r>
            <a:r>
              <a:rPr lang="tr-TR" sz="800" dirty="0" err="1"/>
              <a:t>types</a:t>
            </a:r>
            <a:r>
              <a:rPr lang="tr-TR" sz="800" dirty="0"/>
              <a:t> of </a:t>
            </a:r>
            <a:r>
              <a:rPr lang="tr-TR" sz="800" dirty="0" err="1"/>
              <a:t>meals</a:t>
            </a:r>
            <a:r>
              <a:rPr lang="tr-TR" sz="800" dirty="0"/>
              <a:t>. </a:t>
            </a:r>
            <a:r>
              <a:rPr lang="tr-TR" sz="800" dirty="0" err="1"/>
              <a:t>studies</a:t>
            </a:r>
            <a:r>
              <a:rPr lang="tr-TR" sz="800" dirty="0"/>
              <a:t> </a:t>
            </a:r>
            <a:r>
              <a:rPr lang="tr-TR" sz="800" dirty="0" err="1"/>
              <a:t>with</a:t>
            </a:r>
            <a:r>
              <a:rPr lang="tr-TR" sz="800" dirty="0"/>
              <a:t> </a:t>
            </a:r>
            <a:r>
              <a:rPr lang="tr-TR" sz="800" dirty="0" err="1"/>
              <a:t>ascorbic-acid-rich</a:t>
            </a:r>
            <a:r>
              <a:rPr lang="tr-TR" sz="800" dirty="0"/>
              <a:t> </a:t>
            </a:r>
            <a:r>
              <a:rPr lang="tr-TR" sz="800" dirty="0" err="1"/>
              <a:t>foods</a:t>
            </a:r>
            <a:r>
              <a:rPr lang="tr-TR" sz="800" dirty="0"/>
              <a:t> </a:t>
            </a:r>
            <a:r>
              <a:rPr lang="tr-TR" sz="800" dirty="0" err="1"/>
              <a:t>and</a:t>
            </a:r>
            <a:r>
              <a:rPr lang="tr-TR" sz="800" dirty="0"/>
              <a:t> </a:t>
            </a:r>
            <a:r>
              <a:rPr lang="tr-TR" sz="800" dirty="0" err="1"/>
              <a:t>synthetic</a:t>
            </a:r>
            <a:r>
              <a:rPr lang="tr-TR" sz="800" dirty="0"/>
              <a:t> </a:t>
            </a:r>
            <a:r>
              <a:rPr lang="tr-TR" sz="800" dirty="0" err="1"/>
              <a:t>ascorbic</a:t>
            </a:r>
            <a:r>
              <a:rPr lang="tr-TR" sz="800" dirty="0"/>
              <a:t> </a:t>
            </a:r>
            <a:r>
              <a:rPr lang="tr-TR" sz="800" dirty="0" err="1"/>
              <a:t>acid</a:t>
            </a:r>
            <a:r>
              <a:rPr lang="tr-TR" sz="800" dirty="0"/>
              <a:t> </a:t>
            </a:r>
            <a:r>
              <a:rPr lang="tr-TR" sz="800" dirty="0" err="1"/>
              <a:t>given</a:t>
            </a:r>
            <a:r>
              <a:rPr lang="tr-TR" sz="800" dirty="0"/>
              <a:t> in </a:t>
            </a:r>
            <a:r>
              <a:rPr lang="tr-TR" sz="800" dirty="0" err="1"/>
              <a:t>different</a:t>
            </a:r>
            <a:r>
              <a:rPr lang="tr-TR" sz="800" dirty="0"/>
              <a:t> </a:t>
            </a:r>
            <a:r>
              <a:rPr lang="tr-TR" sz="800" dirty="0" err="1"/>
              <a:t>amounts</a:t>
            </a:r>
            <a:r>
              <a:rPr lang="tr-TR" sz="800" dirty="0"/>
              <a:t> </a:t>
            </a:r>
            <a:r>
              <a:rPr lang="tr-TR" sz="800" dirty="0" err="1"/>
              <a:t>with</a:t>
            </a:r>
            <a:r>
              <a:rPr lang="tr-TR" sz="800" dirty="0"/>
              <a:t> </a:t>
            </a:r>
            <a:r>
              <a:rPr lang="tr-TR" sz="800" dirty="0" err="1"/>
              <a:t>different</a:t>
            </a:r>
            <a:r>
              <a:rPr lang="tr-TR" sz="800" dirty="0"/>
              <a:t> </a:t>
            </a:r>
            <a:r>
              <a:rPr lang="tr-TR" sz="800" dirty="0" err="1"/>
              <a:t>meals</a:t>
            </a:r>
            <a:r>
              <a:rPr lang="tr-TR" sz="800" dirty="0"/>
              <a:t>. Hum </a:t>
            </a:r>
            <a:r>
              <a:rPr lang="tr-TR" sz="800" dirty="0" err="1"/>
              <a:t>Nutr</a:t>
            </a:r>
            <a:r>
              <a:rPr lang="tr-TR" sz="800" dirty="0"/>
              <a:t> </a:t>
            </a:r>
            <a:r>
              <a:rPr lang="tr-TR" sz="800" dirty="0" err="1"/>
              <a:t>Appl</a:t>
            </a:r>
            <a:r>
              <a:rPr lang="tr-TR" sz="800" dirty="0"/>
              <a:t> </a:t>
            </a:r>
            <a:r>
              <a:rPr lang="tr-TR" sz="800" dirty="0" err="1"/>
              <a:t>Nutr</a:t>
            </a:r>
            <a:r>
              <a:rPr lang="tr-TR" sz="800" dirty="0"/>
              <a:t>. 1986;40(2):97-113</a:t>
            </a:r>
          </a:p>
        </p:txBody>
      </p:sp>
    </p:spTree>
    <p:extLst>
      <p:ext uri="{BB962C8B-B14F-4D97-AF65-F5344CB8AC3E}">
        <p14:creationId xmlns:p14="http://schemas.microsoft.com/office/powerpoint/2010/main" val="36209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2556</Words>
  <Application>Microsoft Office PowerPoint</Application>
  <PresentationFormat>Geniş ekran</PresentationFormat>
  <Paragraphs>332</Paragraphs>
  <Slides>48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48</vt:i4>
      </vt:variant>
    </vt:vector>
  </HeadingPairs>
  <TitlesOfParts>
    <vt:vector size="52" baseType="lpstr">
      <vt:lpstr>Arial</vt:lpstr>
      <vt:lpstr>Calibri</vt:lpstr>
      <vt:lpstr>Calibri Light</vt:lpstr>
      <vt:lpstr>Office Teması</vt:lpstr>
      <vt:lpstr>+3</vt:lpstr>
      <vt:lpstr>GİRİŞ</vt:lpstr>
      <vt:lpstr>Giriş</vt:lpstr>
      <vt:lpstr>Giriş</vt:lpstr>
      <vt:lpstr>Giriş</vt:lpstr>
      <vt:lpstr>Giriş</vt:lpstr>
      <vt:lpstr>Giriş</vt:lpstr>
      <vt:lpstr>PowerPoint Sunusu</vt:lpstr>
      <vt:lpstr>Giriş</vt:lpstr>
      <vt:lpstr>Giriş</vt:lpstr>
      <vt:lpstr>Giriş</vt:lpstr>
      <vt:lpstr>METOT</vt:lpstr>
      <vt:lpstr>PowerPoint Sunusu</vt:lpstr>
      <vt:lpstr>Metot</vt:lpstr>
      <vt:lpstr>Metot</vt:lpstr>
      <vt:lpstr>Metot</vt:lpstr>
      <vt:lpstr>Metot</vt:lpstr>
      <vt:lpstr>Dahil Etme Kriterleri</vt:lpstr>
      <vt:lpstr>Dışlama Kriterleri</vt:lpstr>
      <vt:lpstr>Metot</vt:lpstr>
      <vt:lpstr>Metot</vt:lpstr>
      <vt:lpstr>Metot</vt:lpstr>
      <vt:lpstr>Metot</vt:lpstr>
      <vt:lpstr>Metot</vt:lpstr>
      <vt:lpstr>Metot</vt:lpstr>
      <vt:lpstr>BULGULAR</vt:lpstr>
      <vt:lpstr>Bulgular</vt:lpstr>
      <vt:lpstr>Bulgular</vt:lpstr>
      <vt:lpstr>Bulgular</vt:lpstr>
      <vt:lpstr>PowerPoint Sunusu</vt:lpstr>
      <vt:lpstr>Bulgular</vt:lpstr>
      <vt:lpstr>PowerPoint Sunusu</vt:lpstr>
      <vt:lpstr>Bulgular</vt:lpstr>
      <vt:lpstr>Bulgular</vt:lpstr>
      <vt:lpstr>Bulgular</vt:lpstr>
      <vt:lpstr>PowerPoint Sunusu</vt:lpstr>
      <vt:lpstr>Bulgular</vt:lpstr>
      <vt:lpstr>Bulgular</vt:lpstr>
      <vt:lpstr>TARTIŞMA</vt:lpstr>
      <vt:lpstr>Tartışma</vt:lpstr>
      <vt:lpstr>Tartışma</vt:lpstr>
      <vt:lpstr>Tartışma</vt:lpstr>
      <vt:lpstr>Tartışma</vt:lpstr>
      <vt:lpstr>Tartışma</vt:lpstr>
      <vt:lpstr>Tartışma</vt:lpstr>
      <vt:lpstr>SONUÇLAR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Alperen Tüysüz</dc:creator>
  <cp:lastModifiedBy>Alperen Tüysüz</cp:lastModifiedBy>
  <cp:revision>116</cp:revision>
  <dcterms:created xsi:type="dcterms:W3CDTF">2022-11-26T13:24:10Z</dcterms:created>
  <dcterms:modified xsi:type="dcterms:W3CDTF">2022-11-30T11:34:43Z</dcterms:modified>
</cp:coreProperties>
</file>