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62" r:id="rId3"/>
    <p:sldId id="257" r:id="rId4"/>
    <p:sldId id="261" r:id="rId5"/>
    <p:sldId id="263" r:id="rId6"/>
    <p:sldId id="266" r:id="rId7"/>
    <p:sldId id="264" r:id="rId8"/>
    <p:sldId id="265" r:id="rId9"/>
    <p:sldId id="267" r:id="rId10"/>
    <p:sldId id="268" r:id="rId11"/>
    <p:sldId id="277" r:id="rId12"/>
    <p:sldId id="278" r:id="rId13"/>
    <p:sldId id="274" r:id="rId14"/>
    <p:sldId id="270" r:id="rId15"/>
    <p:sldId id="271" r:id="rId16"/>
    <p:sldId id="276" r:id="rId17"/>
    <p:sldId id="273" r:id="rId18"/>
    <p:sldId id="279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61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396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8379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7807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584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881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013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691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467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52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603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4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43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87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96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04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90C9-5706-4B44-AA88-5F8C80BC83E1}" type="datetimeFigureOut">
              <a:rPr lang="tr-TR" smtClean="0"/>
              <a:t>12.03.2026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267-15E4-4EB4-9205-54F67173D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64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FC0290C9-5706-4B44-AA88-5F8C80BC83E1}" type="datetimeFigureOut">
              <a:rPr lang="tr-TR" smtClean="0"/>
              <a:pPr/>
              <a:t>12.03.2026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8C99E267-15E4-4EB4-9205-54F67173D55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076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43006C0-9CF0-4AD0-9C72-B3F9942A80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A20B43-EA35-4D51-8E25-05F8B334E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4FFBBF-1D01-492B-8F2A-31B7572903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88ECCEE-6F41-47CE-A15C-7B12D3729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9ED268-5511-46B2-A7DF-A712C9930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0"/>
            <a:ext cx="12192000" cy="6858000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9" t="1407" r="2649" b="1965"/>
          <a:stretch>
            <a:fillRect/>
          </a:stretch>
        </p:blipFill>
        <p:spPr>
          <a:xfrm>
            <a:off x="960120" y="962152"/>
            <a:ext cx="10318106" cy="3165527"/>
          </a:xfrm>
          <a:prstGeom prst="roundRect">
            <a:avLst>
              <a:gd name="adj" fmla="val 5301"/>
            </a:avLst>
          </a:prstGeom>
          <a:solidFill>
            <a:schemeClr val="bg1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5210" y="4537097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 dirty="0" err="1"/>
              <a:t>Ktü</a:t>
            </a:r>
            <a:r>
              <a:rPr lang="en-US" sz="2300" dirty="0"/>
              <a:t> a</a:t>
            </a:r>
            <a:r>
              <a:rPr lang="tr-TR" sz="2300" dirty="0"/>
              <a:t>i</a:t>
            </a:r>
            <a:r>
              <a:rPr lang="en-US" sz="2300" dirty="0"/>
              <a:t>le </a:t>
            </a:r>
            <a:r>
              <a:rPr lang="en-US" sz="2300" dirty="0" err="1"/>
              <a:t>hek</a:t>
            </a:r>
            <a:r>
              <a:rPr lang="tr-TR" sz="2300" dirty="0"/>
              <a:t>i</a:t>
            </a:r>
            <a:r>
              <a:rPr lang="en-US" sz="2300" dirty="0"/>
              <a:t>ml</a:t>
            </a:r>
            <a:r>
              <a:rPr lang="tr-TR" sz="2300" dirty="0"/>
              <a:t>i</a:t>
            </a:r>
            <a:r>
              <a:rPr lang="en-US" sz="2300" dirty="0"/>
              <a:t>ğ</a:t>
            </a:r>
            <a:r>
              <a:rPr lang="tr-TR" sz="2300" dirty="0"/>
              <a:t>i</a:t>
            </a:r>
            <a:r>
              <a:rPr lang="en-US" sz="2300" dirty="0"/>
              <a:t> </a:t>
            </a:r>
            <a:r>
              <a:rPr lang="en-US" sz="2300" dirty="0" err="1"/>
              <a:t>anab</a:t>
            </a:r>
            <a:r>
              <a:rPr lang="tr-TR" sz="2300" dirty="0"/>
              <a:t>ili</a:t>
            </a:r>
            <a:r>
              <a:rPr lang="en-US" sz="2300" dirty="0"/>
              <a:t>m </a:t>
            </a:r>
            <a:r>
              <a:rPr lang="en-US" sz="2300" dirty="0" err="1"/>
              <a:t>dalı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dr </a:t>
            </a:r>
            <a:r>
              <a:rPr lang="en-US" sz="2300" dirty="0" err="1"/>
              <a:t>gülgüle</a:t>
            </a:r>
            <a:r>
              <a:rPr lang="en-US" sz="2300" dirty="0"/>
              <a:t> Zeynep </a:t>
            </a:r>
            <a:r>
              <a:rPr lang="en-US" sz="2300" dirty="0" err="1"/>
              <a:t>canpolat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tr-TR" sz="2300"/>
              <a:t>03</a:t>
            </a:r>
            <a:r>
              <a:rPr lang="en-US" sz="2300"/>
              <a:t>.03.2026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40558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tr-TR" dirty="0"/>
              <a:t>Tanı Ve Genetik Değerlendirme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3774" y="2141895"/>
            <a:ext cx="6096626" cy="39822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Hastadaki belirgin kısa boy ve karakteristik yüz hatları nedeniyle 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NS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ön tanısıyla genetik değerlendirmeye yönlendirildi.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1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BRAF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geninde heterozigot bir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effectLst/>
                <a:latin typeface="Google Sans Text"/>
              </a:rPr>
              <a:t>missense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varyant (c.626G&gt;A [p.Gly209Asp]) saptandı.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Bu varyant başlangıçta "önemi belirsiz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effectLst/>
                <a:latin typeface="Google Sans Text"/>
              </a:rPr>
              <a:t>varyant"olarak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rapor edilse de, hem anne hem de hastadaki güçlü klinik bulgular nedeniyle </a:t>
            </a:r>
            <a:r>
              <a:rPr kumimoji="0" lang="tr-TR" altLang="tr-TR" sz="1800" b="1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NS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tanısının nedeni olarak kabul edildi.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1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NS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eşlikçisi olabilen kalp </a:t>
            </a:r>
            <a:r>
              <a:rPr kumimoji="0" lang="tr-TR" altLang="tr-TR" sz="1800" b="0" i="0" u="none" strike="noStrike" cap="none" normalizeH="0" baseline="0" dirty="0" err="1">
                <a:ln>
                  <a:noFill/>
                </a:ln>
                <a:effectLst/>
                <a:latin typeface="Google Sans Text"/>
              </a:rPr>
              <a:t>patalojilerini</a:t>
            </a:r>
            <a:r>
              <a:rPr kumimoji="0" lang="tr-TR" altLang="tr-TR" sz="1800" b="0" i="0" u="none" strike="noStrike" cap="none" normalizeH="0" dirty="0">
                <a:ln>
                  <a:noFill/>
                </a:ln>
                <a:effectLst/>
                <a:latin typeface="Google Sans Text"/>
              </a:rPr>
              <a:t> 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dışlamak için yapılan</a:t>
            </a:r>
            <a:r>
              <a:rPr kumimoji="0" lang="tr-TR" altLang="tr-TR" sz="1800" b="0" i="0" u="none" strike="noStrike" cap="none" normalizeH="0" dirty="0">
                <a:ln>
                  <a:noFill/>
                </a:ln>
                <a:effectLst/>
                <a:latin typeface="Google Sans Text"/>
              </a:rPr>
              <a:t> </a:t>
            </a:r>
            <a:r>
              <a:rPr kumimoji="0" lang="tr-TR" altLang="tr-TR" sz="1800" b="0" i="0" u="none" strike="noStrike" cap="none" normalizeH="0" dirty="0" err="1">
                <a:ln>
                  <a:noFill/>
                </a:ln>
                <a:effectLst/>
                <a:latin typeface="Google Sans Text"/>
              </a:rPr>
              <a:t>Ekg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normal sonuçlandı.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Yüksek antikor seviyelerinin ardından yapılan bağırsak biyopsisi ile </a:t>
            </a:r>
            <a:r>
              <a:rPr lang="tr-TR" altLang="tr-TR" sz="1800" b="1" dirty="0">
                <a:latin typeface="Google Sans Text"/>
              </a:rPr>
              <a:t>ÇH</a:t>
            </a:r>
            <a:r>
              <a:rPr kumimoji="0" lang="tr-TR" altLang="tr-TR" sz="1800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(çölyak hastalığı) tanısı kesinleşti.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r="7474" b="-3"/>
          <a:stretch>
            <a:fillRect/>
          </a:stretch>
        </p:blipFill>
        <p:spPr>
          <a:xfrm>
            <a:off x="7689215" y="2141895"/>
            <a:ext cx="4228722" cy="355197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629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Ayırıcı Tanı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872391"/>
          </a:xfrm>
        </p:spPr>
        <p:txBody>
          <a:bodyPr>
            <a:normAutofit fontScale="77500" lnSpcReduction="20000"/>
          </a:bodyPr>
          <a:lstStyle/>
          <a:p>
            <a:r>
              <a:rPr lang="tr-TR" sz="2500" b="1" cap="none" dirty="0" smtClean="0"/>
              <a:t>Endokrin Nedenler</a:t>
            </a:r>
          </a:p>
          <a:p>
            <a:pPr lvl="1"/>
            <a:r>
              <a:rPr lang="tr-TR" sz="2300" cap="none" dirty="0" smtClean="0"/>
              <a:t>Büyüme Hormonu Eksikliği | </a:t>
            </a:r>
            <a:r>
              <a:rPr lang="tr-TR" sz="2300" cap="none" dirty="0" err="1" smtClean="0"/>
              <a:t>Hipotiroidizm</a:t>
            </a:r>
            <a:r>
              <a:rPr lang="tr-TR" sz="2300" cap="none" dirty="0" smtClean="0"/>
              <a:t> | </a:t>
            </a:r>
            <a:r>
              <a:rPr lang="tr-TR" sz="2300" cap="none" dirty="0" err="1" smtClean="0"/>
              <a:t>Cushing</a:t>
            </a:r>
            <a:r>
              <a:rPr lang="tr-TR" sz="2300" cap="none" dirty="0" smtClean="0"/>
              <a:t> Sendromu</a:t>
            </a:r>
          </a:p>
          <a:p>
            <a:pPr>
              <a:spcBef>
                <a:spcPts val="400"/>
              </a:spcBef>
            </a:pPr>
            <a:r>
              <a:rPr lang="tr-TR" sz="2500" b="1" cap="none" dirty="0" smtClean="0"/>
              <a:t>Genetik / </a:t>
            </a:r>
            <a:r>
              <a:rPr lang="tr-TR" sz="2500" b="1" cap="none" dirty="0" err="1" smtClean="0"/>
              <a:t>Sendromik</a:t>
            </a:r>
            <a:r>
              <a:rPr lang="tr-TR" sz="2500" b="1" cap="none" dirty="0" smtClean="0"/>
              <a:t> Nedenler</a:t>
            </a:r>
          </a:p>
          <a:p>
            <a:pPr lvl="1">
              <a:spcBef>
                <a:spcPts val="400"/>
              </a:spcBef>
            </a:pPr>
            <a:r>
              <a:rPr lang="tr-TR" sz="2300" cap="none" dirty="0" err="1" smtClean="0"/>
              <a:t>Turner</a:t>
            </a:r>
            <a:r>
              <a:rPr lang="tr-TR" sz="2300" cap="none" dirty="0" smtClean="0"/>
              <a:t> Sendromu | </a:t>
            </a:r>
            <a:r>
              <a:rPr lang="tr-TR" sz="2300" b="1" cap="none" dirty="0" err="1" smtClean="0"/>
              <a:t>Noonan</a:t>
            </a:r>
            <a:r>
              <a:rPr lang="tr-TR" sz="2300" b="1" cap="none" dirty="0" smtClean="0"/>
              <a:t> Sendromu</a:t>
            </a:r>
            <a:r>
              <a:rPr lang="tr-TR" sz="2300" cap="none" dirty="0" smtClean="0"/>
              <a:t> | </a:t>
            </a:r>
            <a:r>
              <a:rPr lang="tr-TR" sz="2300" cap="none" dirty="0" err="1" smtClean="0"/>
              <a:t>Down</a:t>
            </a:r>
            <a:r>
              <a:rPr lang="tr-TR" sz="2300" cap="none" dirty="0" smtClean="0"/>
              <a:t> Sendromu | </a:t>
            </a:r>
            <a:r>
              <a:rPr lang="tr-TR" sz="2300" cap="none" dirty="0" err="1" smtClean="0"/>
              <a:t>Skeletal</a:t>
            </a:r>
            <a:r>
              <a:rPr lang="tr-TR" sz="2300" cap="none" dirty="0" smtClean="0"/>
              <a:t> </a:t>
            </a:r>
            <a:r>
              <a:rPr lang="tr-TR" sz="2300" cap="none" dirty="0" err="1" smtClean="0"/>
              <a:t>Displaziler</a:t>
            </a:r>
            <a:endParaRPr lang="tr-TR" sz="2300" cap="none" dirty="0" smtClean="0"/>
          </a:p>
          <a:p>
            <a:pPr>
              <a:spcBef>
                <a:spcPts val="400"/>
              </a:spcBef>
            </a:pPr>
            <a:r>
              <a:rPr lang="tr-TR" sz="2500" b="1" cap="none" dirty="0" smtClean="0"/>
              <a:t>Kronik Hastalıklar / </a:t>
            </a:r>
            <a:r>
              <a:rPr lang="tr-TR" sz="2500" b="1" cap="none" dirty="0" err="1" smtClean="0"/>
              <a:t>Nütrisyonel</a:t>
            </a:r>
            <a:endParaRPr lang="tr-TR" sz="2500" b="1" cap="none" dirty="0" smtClean="0"/>
          </a:p>
          <a:p>
            <a:pPr lvl="1">
              <a:spcBef>
                <a:spcPts val="400"/>
              </a:spcBef>
            </a:pPr>
            <a:r>
              <a:rPr lang="tr-TR" sz="2300" b="1" cap="none" dirty="0" err="1" smtClean="0"/>
              <a:t>Çölyak</a:t>
            </a:r>
            <a:r>
              <a:rPr lang="tr-TR" sz="2300" b="1" cap="none" dirty="0" smtClean="0"/>
              <a:t> Hastalığı</a:t>
            </a:r>
            <a:r>
              <a:rPr lang="tr-TR" sz="2300" cap="none" dirty="0" smtClean="0"/>
              <a:t> | İBH | Kronik Böbrek Hastalığı | </a:t>
            </a:r>
            <a:r>
              <a:rPr lang="tr-TR" sz="2300" cap="none" dirty="0" err="1" smtClean="0"/>
              <a:t>Malnütrisyon</a:t>
            </a:r>
            <a:endParaRPr lang="tr-TR" sz="2300" cap="none" dirty="0" smtClean="0"/>
          </a:p>
          <a:p>
            <a:pPr>
              <a:spcBef>
                <a:spcPts val="400"/>
              </a:spcBef>
            </a:pPr>
            <a:r>
              <a:rPr lang="tr-TR" sz="2500" b="1" cap="none" dirty="0" smtClean="0"/>
              <a:t>Yapısal </a:t>
            </a:r>
          </a:p>
          <a:p>
            <a:pPr lvl="1">
              <a:spcBef>
                <a:spcPts val="400"/>
              </a:spcBef>
            </a:pPr>
            <a:r>
              <a:rPr lang="tr-TR" sz="2300" cap="none" dirty="0" smtClean="0"/>
              <a:t>Ailevi Kısa Boy |</a:t>
            </a:r>
            <a:r>
              <a:rPr lang="tr-TR" sz="2300" cap="none" dirty="0" err="1" smtClean="0"/>
              <a:t>Puberte</a:t>
            </a:r>
            <a:r>
              <a:rPr lang="tr-TR" sz="2300" cap="none" dirty="0" smtClean="0"/>
              <a:t> Gecikmesi | SGA</a:t>
            </a:r>
          </a:p>
          <a:p>
            <a:pPr>
              <a:spcBef>
                <a:spcPts val="400"/>
              </a:spcBef>
            </a:pPr>
            <a:r>
              <a:rPr lang="tr-TR" sz="2500" b="1" cap="none" dirty="0" err="1" smtClean="0"/>
              <a:t>Psikososyal</a:t>
            </a:r>
            <a:endParaRPr lang="tr-TR" sz="2500" b="1" cap="none" dirty="0" smtClean="0"/>
          </a:p>
          <a:p>
            <a:pPr lvl="1">
              <a:spcBef>
                <a:spcPts val="400"/>
              </a:spcBef>
            </a:pPr>
            <a:r>
              <a:rPr lang="tr-TR" sz="2300" cap="none" dirty="0" err="1" smtClean="0"/>
              <a:t>Psikososyal</a:t>
            </a:r>
            <a:r>
              <a:rPr lang="tr-TR" sz="2300" cap="none" dirty="0" smtClean="0"/>
              <a:t> Kısa Boy (İhmal, Yoksunluk)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tr-TR" sz="2500" b="1" cap="none" dirty="0" smtClean="0"/>
              <a:t>→ Bu Olguda İki Neden Bir Arada: </a:t>
            </a:r>
            <a:r>
              <a:rPr lang="tr-TR" sz="2500" b="1" cap="none" dirty="0" err="1" smtClean="0"/>
              <a:t>Noonan</a:t>
            </a:r>
            <a:r>
              <a:rPr lang="tr-TR" sz="2500" b="1" cap="none" dirty="0" smtClean="0"/>
              <a:t> Sendromu + </a:t>
            </a:r>
            <a:r>
              <a:rPr lang="tr-TR" sz="2500" b="1" cap="none" dirty="0" err="1" smtClean="0"/>
              <a:t>Çölyak</a:t>
            </a:r>
            <a:r>
              <a:rPr lang="tr-TR" sz="2500" b="1" cap="none" dirty="0" smtClean="0"/>
              <a:t> Hastalığı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035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Takip ve 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2041301"/>
            <a:ext cx="10363826" cy="4269347"/>
          </a:xfrm>
        </p:spPr>
        <p:txBody>
          <a:bodyPr>
            <a:normAutofit/>
          </a:bodyPr>
          <a:lstStyle/>
          <a:p>
            <a:r>
              <a:rPr lang="tr-TR" sz="2000" b="1" cap="none" dirty="0"/>
              <a:t>Uygulanan Tedavi</a:t>
            </a:r>
          </a:p>
          <a:p>
            <a:pPr lvl="1"/>
            <a:r>
              <a:rPr lang="tr-TR" cap="none" dirty="0"/>
              <a:t>Büyüme hormonu (BH): 0,27 mg/kg/hafta (NS endikasyonu)</a:t>
            </a:r>
          </a:p>
          <a:p>
            <a:pPr lvl="1"/>
            <a:r>
              <a:rPr lang="tr-TR" sz="2000" cap="none" dirty="0"/>
              <a:t>Glutensiz diyet (çölyak hastalığı için)</a:t>
            </a:r>
          </a:p>
          <a:p>
            <a:pPr>
              <a:spcBef>
                <a:spcPts val="500"/>
              </a:spcBef>
            </a:pPr>
            <a:r>
              <a:rPr lang="tr-TR" sz="2000" b="1" cap="none" dirty="0"/>
              <a:t>Takip sonuçları (2 yıl)</a:t>
            </a:r>
          </a:p>
          <a:p>
            <a:pPr lvl="1"/>
            <a:r>
              <a:rPr lang="tr-TR" cap="none" dirty="0"/>
              <a:t>Büyüme hızı: 2,5 → 8,9 → 12,3 cm/yıl (belirgin artış)</a:t>
            </a:r>
          </a:p>
          <a:p>
            <a:pPr lvl="1"/>
            <a:r>
              <a:rPr lang="tr-TR" sz="2000" cap="none" dirty="0"/>
              <a:t>Anti-</a:t>
            </a:r>
            <a:r>
              <a:rPr lang="tr-TR" sz="2000" cap="none" dirty="0" err="1"/>
              <a:t>ttg</a:t>
            </a:r>
            <a:r>
              <a:rPr lang="tr-TR" sz="2000" cap="none" dirty="0"/>
              <a:t> </a:t>
            </a:r>
            <a:r>
              <a:rPr lang="tr-TR" sz="2000" cap="none" dirty="0" err="1"/>
              <a:t>ıga</a:t>
            </a:r>
            <a:r>
              <a:rPr lang="tr-TR" sz="2000" cap="none" dirty="0"/>
              <a:t>: 134,7 → 42,7 U/ml (glutensiz diyetle düşüş)</a:t>
            </a:r>
          </a:p>
          <a:p>
            <a:pPr lvl="1"/>
            <a:r>
              <a:rPr lang="tr-TR" sz="2000" cap="none" dirty="0"/>
              <a:t>Puberte ilerlemesi: </a:t>
            </a:r>
            <a:r>
              <a:rPr lang="tr-TR" sz="2000" cap="none" dirty="0" err="1"/>
              <a:t>tanner</a:t>
            </a:r>
            <a:r>
              <a:rPr lang="tr-TR" sz="2000" cap="none" dirty="0"/>
              <a:t> 2 → </a:t>
            </a:r>
            <a:r>
              <a:rPr lang="tr-TR" sz="2000" cap="none" dirty="0" err="1"/>
              <a:t>tanner</a:t>
            </a:r>
            <a:r>
              <a:rPr lang="tr-TR" sz="2000" cap="none" dirty="0"/>
              <a:t> 5</a:t>
            </a:r>
          </a:p>
          <a:p>
            <a:pPr lvl="1"/>
            <a:r>
              <a:rPr lang="tr-TR" sz="2000" cap="none" dirty="0"/>
              <a:t>Testis hacmi: 3 cc → 15 cc bilateral</a:t>
            </a:r>
          </a:p>
          <a:p>
            <a:pPr>
              <a:spcBef>
                <a:spcPts val="500"/>
              </a:spcBef>
            </a:pPr>
            <a:r>
              <a:rPr lang="tr-TR" sz="2000" b="1" cap="none" dirty="0"/>
              <a:t>Son boy: 165,9 cm (17,5 yaş) — hasta tedaviyi sonlandırdı (</a:t>
            </a:r>
            <a:r>
              <a:rPr lang="tr-TR" sz="2000" cap="none" dirty="0"/>
              <a:t>hasta ulaştığı boy seviyesinden memnun olduğunu belirterek </a:t>
            </a:r>
            <a:r>
              <a:rPr lang="tr-TR" sz="2000" b="1" cap="none" dirty="0"/>
              <a:t>GH</a:t>
            </a:r>
            <a:r>
              <a:rPr lang="tr-TR" sz="2000" cap="none" dirty="0"/>
              <a:t> tedavisini sonlandırmayı tercih etti)</a:t>
            </a:r>
            <a:endParaRPr lang="tr-TR" sz="2000" b="1" cap="none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3209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6057"/>
            <a:ext cx="6315220" cy="6731943"/>
          </a:xfrm>
        </p:spPr>
      </p:pic>
    </p:spTree>
    <p:extLst>
      <p:ext uri="{BB962C8B-B14F-4D97-AF65-F5344CB8AC3E}">
        <p14:creationId xmlns:p14="http://schemas.microsoft.com/office/powerpoint/2010/main" val="115145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43006C0-9CF0-4AD0-9C72-B3F9942A80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A20B43-EA35-4D51-8E25-05F8B334E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A4FFBBF-1D01-492B-8F2A-31B7572903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D88ECCEE-6F41-47CE-A15C-7B12D3729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9ED268-5511-46B2-A7DF-A712C9930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0"/>
            <a:ext cx="12192000" cy="6858000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56" y="1785158"/>
            <a:ext cx="10318106" cy="328768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4385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Tartışma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3773" y="2107522"/>
            <a:ext cx="10271527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tr-TR" altLang="tr-TR" b="1" cap="none" dirty="0"/>
              <a:t>Kısa boy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ve </a:t>
            </a:r>
            <a:r>
              <a:rPr lang="tr-TR" altLang="tr-TR" b="1" cap="none" dirty="0"/>
              <a:t>gecikmiş ergenlik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nedenli ilk taramada </a:t>
            </a:r>
            <a:r>
              <a:rPr lang="tr-TR" altLang="tr-TR" b="1" cap="none" dirty="0"/>
              <a:t>ÇH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pozitif saptanmış; ayrıntılı fizik muayene ve genetik testlerle hem hasta hem annede </a:t>
            </a:r>
            <a:r>
              <a:rPr kumimoji="0" lang="tr-TR" altLang="tr-T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BRAF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(c.626G&gt;A) mutasyonuna bağlı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NS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tanısı doğrulanmıştır.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NS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her 1000-2500 doğumda bir görülür; vakaların çoğunda </a:t>
            </a:r>
            <a:r>
              <a:rPr kumimoji="0" lang="tr-TR" altLang="tr-T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ptpn11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tr-TR" altLang="tr-TR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sos1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ve </a:t>
            </a:r>
            <a:r>
              <a:rPr kumimoji="0" lang="tr-TR" altLang="tr-TR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braf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gibi genlerde mutasyonlar izlenir.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NS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hastalarının %70'inde </a:t>
            </a:r>
            <a:r>
              <a:rPr lang="tr-TR" altLang="tr-TR" b="1" cap="none" dirty="0"/>
              <a:t>kısa boy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görülürken, izole </a:t>
            </a:r>
            <a:r>
              <a:rPr lang="tr-TR" altLang="tr-TR" b="1" cap="none" dirty="0"/>
              <a:t>kısa boy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olgularında </a:t>
            </a:r>
            <a:r>
              <a:rPr lang="tr-TR" altLang="tr-TR" b="1" cap="none" dirty="0" err="1"/>
              <a:t>çh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riski %10-40 arasındadır.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Hastalar genellikle normal doğum ağırlığı/boyuna sahiptir ancak doğum sonrası </a:t>
            </a:r>
            <a:r>
              <a:rPr kumimoji="0" lang="tr-TR" altLang="tr-TR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sds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değerlerinde düşüş ve ergenlikte düşük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büyüme hızı</a:t>
            </a:r>
            <a:r>
              <a:rPr kumimoji="0" lang="tr-TR" altLang="tr-TR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izlenir.</a:t>
            </a:r>
          </a:p>
        </p:txBody>
      </p:sp>
    </p:spTree>
    <p:extLst>
      <p:ext uri="{BB962C8B-B14F-4D97-AF65-F5344CB8AC3E}">
        <p14:creationId xmlns:p14="http://schemas.microsoft.com/office/powerpoint/2010/main" val="631796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Sonuç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tr-TR" cap="none" dirty="0">
                <a:solidFill>
                  <a:srgbClr val="2D4059"/>
                </a:solidFill>
              </a:rPr>
              <a:t>NS ve ÇH birlikte görülebilir; her ikisi de kısa boy nedenidir</a:t>
            </a:r>
          </a:p>
          <a:p>
            <a:pPr>
              <a:spcBef>
                <a:spcPts val="300"/>
              </a:spcBef>
              <a:buFont typeface="Arial"/>
              <a:buChar char="•"/>
            </a:pPr>
            <a:r>
              <a:rPr lang="tr-TR" cap="none" dirty="0">
                <a:solidFill>
                  <a:srgbClr val="2D4059"/>
                </a:solidFill>
              </a:rPr>
              <a:t>Her iki durumun eş zamanlı tedavisi normal boy potansiyeline ulaştırır</a:t>
            </a:r>
          </a:p>
          <a:p>
            <a:pPr>
              <a:spcBef>
                <a:spcPts val="300"/>
              </a:spcBef>
              <a:buFont typeface="Arial"/>
              <a:buChar char="•"/>
            </a:pPr>
            <a:r>
              <a:rPr lang="tr-TR" cap="none" dirty="0">
                <a:solidFill>
                  <a:srgbClr val="2D4059"/>
                </a:solidFill>
              </a:rPr>
              <a:t>Kısa boylu çocuklarda dikkatli fizik muayene + genetik değerlendirme şart</a:t>
            </a:r>
          </a:p>
          <a:p>
            <a:pPr>
              <a:spcBef>
                <a:spcPts val="300"/>
              </a:spcBef>
              <a:buFont typeface="Arial"/>
              <a:buChar char="•"/>
            </a:pPr>
            <a:r>
              <a:rPr lang="tr-TR" cap="none" dirty="0">
                <a:solidFill>
                  <a:srgbClr val="2D4059"/>
                </a:solidFill>
              </a:rPr>
              <a:t>NS hastalarında otoimmünite taraması düşünülmeli</a:t>
            </a:r>
          </a:p>
          <a:p>
            <a:pPr>
              <a:spcBef>
                <a:spcPts val="600"/>
              </a:spcBef>
              <a:buNone/>
            </a:pPr>
            <a:r>
              <a:rPr lang="tr-TR" b="1" cap="none" dirty="0">
                <a:solidFill>
                  <a:srgbClr val="2B6CB0"/>
                </a:solidFill>
              </a:rPr>
              <a:t>Önemli mesajlar:</a:t>
            </a:r>
          </a:p>
          <a:p>
            <a:pPr>
              <a:buFont typeface="Arial"/>
              <a:buChar char="✓"/>
            </a:pPr>
            <a:r>
              <a:rPr lang="tr-TR" cap="none" dirty="0">
                <a:solidFill>
                  <a:srgbClr val="38A169"/>
                </a:solidFill>
              </a:rPr>
              <a:t>BH tedavisi + glutensiz diyet = etkili kombinasyon</a:t>
            </a:r>
          </a:p>
          <a:p>
            <a:pPr>
              <a:buFont typeface="Arial"/>
              <a:buChar char="✓"/>
            </a:pPr>
            <a:r>
              <a:rPr lang="tr-TR" cap="none" dirty="0">
                <a:solidFill>
                  <a:srgbClr val="38A169"/>
                </a:solidFill>
              </a:rPr>
              <a:t>Erken tanı ve tedavi başlangıcı daha iyi sonuç sağlar</a:t>
            </a:r>
          </a:p>
          <a:p>
            <a:pPr>
              <a:buFont typeface="Arial"/>
              <a:buChar char="✓"/>
            </a:pPr>
            <a:r>
              <a:rPr lang="tr-TR" cap="none" dirty="0">
                <a:solidFill>
                  <a:srgbClr val="38A169"/>
                </a:solidFill>
              </a:rPr>
              <a:t>Dismorfik özellikler varsa genetik değerlendirme önerilir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5840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1" y="365125"/>
            <a:ext cx="6636328" cy="6412213"/>
          </a:xfrm>
        </p:spPr>
      </p:pic>
    </p:spTree>
    <p:extLst>
      <p:ext uri="{BB962C8B-B14F-4D97-AF65-F5344CB8AC3E}">
        <p14:creationId xmlns:p14="http://schemas.microsoft.com/office/powerpoint/2010/main" val="1384828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93274B0C-1CB3-4AA4-A183-20B7FE5DB1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640319-3BB6-49BF-BAF4-D63FEC73E1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BECDBB2-914C-44DE-B171-6F7946196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D5C6008-3DE6-42B7-AED2-68544F325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6C6E2D0-014F-5487-DD27-EE2B001412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778" b="10933"/>
          <a:stretch>
            <a:fillRect/>
          </a:stretch>
        </p:blipFill>
        <p:spPr>
          <a:xfrm>
            <a:off x="929813" y="523914"/>
            <a:ext cx="10332374" cy="58101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09915C-7FC3-45EF-BDD0-6393ACE44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4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9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BC03EB-862D-4D76-86C8-D46EA6870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F5AF27D-8968-4026-A0D7-F3C1095D8C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30" y="664622"/>
            <a:ext cx="2798753" cy="5892112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C00582-EE13-4000-838D-ABBF1D2B48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702630" y="2709290"/>
            <a:ext cx="6435306" cy="3847444"/>
          </a:xfrm>
        </p:spPr>
        <p:txBody>
          <a:bodyPr>
            <a:normAutofit/>
          </a:bodyPr>
          <a:lstStyle/>
          <a:p>
            <a:r>
              <a:rPr lang="tr-TR" dirty="0"/>
              <a:t>Kısa Boy ve Gecikmiş Ergenliği Olan Bir Ergende </a:t>
            </a:r>
            <a:r>
              <a:rPr lang="tr-TR" dirty="0" err="1"/>
              <a:t>Noonan</a:t>
            </a:r>
            <a:r>
              <a:rPr lang="tr-TR" dirty="0"/>
              <a:t> Sendromu (NS) ve Çölyak Hastalığı (</a:t>
            </a:r>
            <a:r>
              <a:rPr lang="tr-TR" dirty="0" err="1"/>
              <a:t>çh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426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13774" y="2002666"/>
            <a:ext cx="10363826" cy="3788534"/>
          </a:xfrm>
        </p:spPr>
        <p:txBody>
          <a:bodyPr>
            <a:normAutofit lnSpcReduction="10000"/>
          </a:bodyPr>
          <a:lstStyle/>
          <a:p>
            <a:r>
              <a:rPr lang="tr-TR" cap="none" dirty="0" err="1"/>
              <a:t>Noonan</a:t>
            </a:r>
            <a:r>
              <a:rPr lang="tr-TR" cap="none" dirty="0"/>
              <a:t> sendromu, genellikle çocukluk çağında teşhis edilen ve kısa boy ile karakterize edilen otozomal dominant bir hastalıktır.</a:t>
            </a:r>
          </a:p>
          <a:p>
            <a:r>
              <a:rPr lang="tr-TR" cap="none" dirty="0"/>
              <a:t>Kısa boy, kalp </a:t>
            </a:r>
            <a:r>
              <a:rPr lang="tr-TR" cap="none" dirty="0" err="1"/>
              <a:t>patalojileri</a:t>
            </a:r>
            <a:r>
              <a:rPr lang="tr-TR" cap="none" dirty="0"/>
              <a:t> ve </a:t>
            </a:r>
            <a:r>
              <a:rPr lang="tr-TR" cap="none" dirty="0" err="1"/>
              <a:t>hipertelorizm</a:t>
            </a:r>
            <a:r>
              <a:rPr lang="tr-TR" cap="none" dirty="0"/>
              <a:t>, aşağı doğru eğimli göz kapakları, </a:t>
            </a:r>
            <a:r>
              <a:rPr lang="tr-TR" cap="none" dirty="0" err="1"/>
              <a:t>pitozis</a:t>
            </a:r>
            <a:r>
              <a:rPr lang="tr-TR" cap="none" dirty="0"/>
              <a:t> ve arkaya doğru dönük düşük kulaklar gibi belirgin yüz özellikleri ile karakterize "</a:t>
            </a:r>
            <a:r>
              <a:rPr lang="tr-TR" cap="none" dirty="0" err="1"/>
              <a:t>rasopatiler</a:t>
            </a:r>
            <a:r>
              <a:rPr lang="tr-TR" cap="none" dirty="0"/>
              <a:t>" terimi altında gruplandırılan fenotiplerle ortaya çıkar. </a:t>
            </a:r>
          </a:p>
          <a:p>
            <a:r>
              <a:rPr lang="tr-TR" cap="none" dirty="0"/>
              <a:t>NS, en yaygın </a:t>
            </a:r>
            <a:r>
              <a:rPr lang="tr-TR" cap="none" dirty="0" err="1"/>
              <a:t>rasopatidir</a:t>
            </a:r>
            <a:r>
              <a:rPr lang="tr-TR" cap="none" dirty="0"/>
              <a:t>.</a:t>
            </a:r>
          </a:p>
          <a:p>
            <a:r>
              <a:rPr lang="tr-TR" cap="none" dirty="0" err="1"/>
              <a:t>Rasopatili</a:t>
            </a:r>
            <a:r>
              <a:rPr lang="tr-TR" cap="none" dirty="0"/>
              <a:t> hastalarda otoimmün hastalıklar nadiren bildirilmiştir.</a:t>
            </a:r>
          </a:p>
          <a:p>
            <a:r>
              <a:rPr lang="tr-TR" cap="none" dirty="0"/>
              <a:t> NS ve çölyak hastalığı birlikte görülmesine ilişkin çok az sayıda rapor vardır genetik olarak doğrulanmış </a:t>
            </a:r>
            <a:r>
              <a:rPr lang="tr-TR" b="1" cap="none" dirty="0"/>
              <a:t>NS</a:t>
            </a:r>
            <a:r>
              <a:rPr lang="tr-TR" cap="none" dirty="0"/>
              <a:t> vakaları arasında ise bu birlikteliğe dair herhangi bir bildirim bulunmamaktadır.</a:t>
            </a:r>
          </a:p>
        </p:txBody>
      </p:sp>
    </p:spTree>
    <p:extLst>
      <p:ext uri="{BB962C8B-B14F-4D97-AF65-F5344CB8AC3E}">
        <p14:creationId xmlns:p14="http://schemas.microsoft.com/office/powerpoint/2010/main" val="357981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sz="2800" cap="none" dirty="0"/>
              <a:t>Bu vaka, hem </a:t>
            </a:r>
            <a:r>
              <a:rPr lang="tr-TR" sz="2800" b="1" cap="none" dirty="0"/>
              <a:t>kısa boy</a:t>
            </a:r>
            <a:r>
              <a:rPr lang="tr-TR" sz="2800" cap="none" dirty="0"/>
              <a:t> hem de </a:t>
            </a:r>
            <a:r>
              <a:rPr lang="tr-TR" sz="2800" b="1" cap="none" dirty="0"/>
              <a:t>gecikmiş </a:t>
            </a:r>
            <a:r>
              <a:rPr lang="tr-TR" sz="2800" b="1" cap="none" dirty="0" err="1"/>
              <a:t>puberte</a:t>
            </a:r>
            <a:r>
              <a:rPr lang="tr-TR" sz="2800" cap="none" dirty="0" err="1"/>
              <a:t>'ye</a:t>
            </a:r>
            <a:r>
              <a:rPr lang="tr-TR" sz="2800" cap="none" dirty="0"/>
              <a:t> bağımsız olarak neden olabilen </a:t>
            </a:r>
            <a:r>
              <a:rPr lang="tr-TR" sz="2800" b="1" cap="none" dirty="0"/>
              <a:t>ÇH</a:t>
            </a:r>
            <a:r>
              <a:rPr lang="tr-TR" sz="2800" cap="none" dirty="0"/>
              <a:t> ve </a:t>
            </a:r>
            <a:r>
              <a:rPr lang="tr-TR" sz="2800" b="1" cap="none" dirty="0"/>
              <a:t>NS</a:t>
            </a:r>
            <a:r>
              <a:rPr lang="tr-TR" sz="2800" cap="none" dirty="0"/>
              <a:t> tanılarının birlikte görülmesini ve glutensiz diyet ile büyüme hormonu (</a:t>
            </a:r>
            <a:r>
              <a:rPr lang="tr-TR" sz="2800" b="1" cap="none" dirty="0"/>
              <a:t>BH</a:t>
            </a:r>
            <a:r>
              <a:rPr lang="tr-TR" sz="2800" cap="none" dirty="0"/>
              <a:t>) tedavisi sayesinde normal yetişkin boyuna ulaşılmasını vurgulamaktadır.</a:t>
            </a:r>
          </a:p>
        </p:txBody>
      </p:sp>
    </p:spTree>
    <p:extLst>
      <p:ext uri="{BB962C8B-B14F-4D97-AF65-F5344CB8AC3E}">
        <p14:creationId xmlns:p14="http://schemas.microsoft.com/office/powerpoint/2010/main" val="129065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Olgu Sunumu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sz="2400" cap="none" dirty="0"/>
              <a:t>Otizm ve </a:t>
            </a:r>
            <a:r>
              <a:rPr lang="tr-TR" sz="2400" b="1" cap="none" dirty="0"/>
              <a:t>gecikmiş puberte (puberte tarda) </a:t>
            </a:r>
            <a:r>
              <a:rPr lang="tr-TR" sz="2400" cap="none" dirty="0"/>
              <a:t>öyküsü olan, bunun dışında tıbbi geçmişinde özellik saptanmayan 15 ½ yaşındaki erkek hasta; ilk olarak 13 yaşında, dış merkezdeki bir çocuk endokrinolog tarafından </a:t>
            </a:r>
            <a:r>
              <a:rPr lang="tr-TR" sz="2400" b="1" cap="none" dirty="0"/>
              <a:t>kısa boy </a:t>
            </a:r>
            <a:r>
              <a:rPr lang="tr-TR" sz="2400" cap="none" dirty="0"/>
              <a:t>nedeniyle değerlendirilmiş ve tetkiklerinin normal olduğu bildirilmiştir. Hasta, COVID-19 pandemisi sırasında takipten çıkmıştır.</a:t>
            </a:r>
          </a:p>
        </p:txBody>
      </p:sp>
    </p:spTree>
    <p:extLst>
      <p:ext uri="{BB962C8B-B14F-4D97-AF65-F5344CB8AC3E}">
        <p14:creationId xmlns:p14="http://schemas.microsoft.com/office/powerpoint/2010/main" val="425394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A1B1FB5C-02AC-4A11-9B9E-D6FAE4AA1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F72C88A-0506-4B12-8C66-DC9535260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73" y="2477561"/>
            <a:ext cx="4010781" cy="32086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BE8C338B-9565-4F98-872C-2008B624B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tr-TR" sz="4000" dirty="0"/>
              <a:t>Fizik Muayene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3774" y="2214694"/>
            <a:ext cx="6564207" cy="43321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Annesiyle benzer şekilde bilateral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effectLst/>
                <a:latin typeface="Google Sans Text"/>
              </a:rPr>
              <a:t>epikantal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kıvrımlar, aşağı çekik göz kapakları ve bilateral 5. Parmak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effectLst/>
                <a:latin typeface="Google Sans Text"/>
              </a:rPr>
              <a:t>klinodaktilisi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saptandı;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effectLst/>
                <a:latin typeface="Google Sans Text"/>
              </a:rPr>
              <a:t>lentijin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izlenmedi.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Boy: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147,5 cm (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&lt;1 %ile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; </a:t>
            </a:r>
            <a:r>
              <a:rPr kumimoji="0" lang="tr-TR" altLang="tr-TR" b="1" i="0" u="none" strike="noStrike" cap="none" normalizeH="0" baseline="0" dirty="0" err="1">
                <a:ln>
                  <a:noFill/>
                </a:ln>
                <a:effectLst/>
                <a:latin typeface="Google Sans Text"/>
              </a:rPr>
              <a:t>sds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-2,96) -&gt; belirgin kısa boy mevcut.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tr-TR" cap="none" dirty="0"/>
              <a:t>(Büyüme hızı: 2,5 cm/yıl | kemik yaşı: 13 yıl)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Ağırlık: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48,2 kg (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11 %ile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; 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SDS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-1,24).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Vücut kitle indeksi (</a:t>
            </a:r>
            <a:r>
              <a:rPr kumimoji="0" lang="tr-TR" altLang="tr-TR" b="1" i="0" u="none" strike="noStrike" cap="none" normalizeH="0" baseline="0" dirty="0" err="1">
                <a:ln>
                  <a:noFill/>
                </a:ln>
                <a:effectLst/>
                <a:latin typeface="Google Sans Text"/>
              </a:rPr>
              <a:t>vki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):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 22,16 kg/m2 (</a:t>
            </a:r>
            <a:r>
              <a:rPr kumimoji="0" lang="tr-TR" altLang="tr-TR" b="1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73 %ile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effectLst/>
                <a:latin typeface="Google Sans Text"/>
              </a:rPr>
              <a:t>)</a:t>
            </a:r>
          </a:p>
          <a:p>
            <a:pPr marL="0" lv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tr-TR" cap="none" dirty="0" err="1"/>
              <a:t>Tanner</a:t>
            </a:r>
            <a:r>
              <a:rPr lang="tr-TR" cap="none" dirty="0"/>
              <a:t> 2 </a:t>
            </a:r>
            <a:r>
              <a:rPr lang="tr-TR" cap="none" dirty="0" err="1"/>
              <a:t>pubik</a:t>
            </a:r>
            <a:r>
              <a:rPr lang="tr-TR" cap="none" dirty="0"/>
              <a:t> kılları ve </a:t>
            </a:r>
            <a:r>
              <a:rPr lang="tr-TR" cap="none" dirty="0" err="1"/>
              <a:t>tanner</a:t>
            </a:r>
            <a:r>
              <a:rPr lang="tr-TR" cap="none" dirty="0"/>
              <a:t> 1 </a:t>
            </a:r>
            <a:r>
              <a:rPr lang="tr-TR" cap="none" dirty="0" err="1"/>
              <a:t>genital</a:t>
            </a:r>
            <a:r>
              <a:rPr lang="tr-TR" cap="none" dirty="0"/>
              <a:t> organları (3 cc testis) </a:t>
            </a:r>
          </a:p>
          <a:p>
            <a:pPr marL="0" lv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tr-TR" cap="none" dirty="0"/>
              <a:t>Sistemik muayene normaldi.</a:t>
            </a:r>
            <a:endParaRPr kumimoji="0" lang="tr-TR" altLang="tr-T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4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BC03EB-862D-4D76-86C8-D46EA6870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F5AF27D-8968-4026-A0D7-F3C1095D8C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4" y="449469"/>
            <a:ext cx="4402951" cy="620980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C00582-EE13-4000-838D-ABBF1D2B48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5282520" y="2367092"/>
            <a:ext cx="6366475" cy="3847444"/>
          </a:xfrm>
        </p:spPr>
        <p:txBody>
          <a:bodyPr>
            <a:normAutofit/>
          </a:bodyPr>
          <a:lstStyle/>
          <a:p>
            <a:r>
              <a:rPr lang="tr-TR" sz="2800" cap="none" dirty="0"/>
              <a:t>Hasta, 3.4 kg doğum ağırlığı (</a:t>
            </a:r>
            <a:r>
              <a:rPr lang="tr-TR" sz="2800" b="1" cap="none" dirty="0"/>
              <a:t>50 </a:t>
            </a:r>
            <a:r>
              <a:rPr lang="tr-TR" sz="2800" b="1" cap="none" dirty="0" err="1"/>
              <a:t>persentil</a:t>
            </a:r>
            <a:r>
              <a:rPr lang="tr-TR" sz="2800" b="1" cap="none" dirty="0"/>
              <a:t> ile</a:t>
            </a:r>
            <a:r>
              <a:rPr lang="tr-TR" sz="2800" cap="none" dirty="0"/>
              <a:t>) ve 45.7 cm boy (</a:t>
            </a:r>
            <a:r>
              <a:rPr lang="tr-TR" sz="2800" b="1" cap="none" dirty="0"/>
              <a:t>3 %ile</a:t>
            </a:r>
            <a:r>
              <a:rPr lang="tr-TR" sz="2800" cap="none" dirty="0"/>
              <a:t>) ile miadında (</a:t>
            </a:r>
            <a:r>
              <a:rPr lang="tr-TR" sz="2800" cap="none" dirty="0" err="1"/>
              <a:t>term</a:t>
            </a:r>
            <a:r>
              <a:rPr lang="tr-TR" sz="2800" cap="none" dirty="0"/>
              <a:t>) doğmuştur.</a:t>
            </a:r>
          </a:p>
          <a:p>
            <a:r>
              <a:rPr lang="tr-TR" sz="2800" cap="none" dirty="0"/>
              <a:t>BH: otizm, izole konuşma gecikmesi</a:t>
            </a:r>
          </a:p>
          <a:p>
            <a:r>
              <a:rPr lang="tr-TR" sz="2800" cap="none" dirty="0"/>
              <a:t>DKİ: yok (dil ve konuşma terapisi alıyor)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tr-TR" dirty="0"/>
              <a:t>Özgeçmiş</a:t>
            </a:r>
          </a:p>
        </p:txBody>
      </p:sp>
    </p:spTree>
    <p:extLst>
      <p:ext uri="{BB962C8B-B14F-4D97-AF65-F5344CB8AC3E}">
        <p14:creationId xmlns:p14="http://schemas.microsoft.com/office/powerpoint/2010/main" val="1768121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1B1FB5C-02AC-4A11-9B9E-D6FAE4AA10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3F72C88A-0506-4B12-8C66-DC9535260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7273" r="4546" b="4040"/>
          <a:stretch/>
        </p:blipFill>
        <p:spPr>
          <a:xfrm>
            <a:off x="7639180" y="2367092"/>
            <a:ext cx="4391621" cy="361514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8C338B-9565-4F98-872C-2008B624B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6" y="640831"/>
            <a:ext cx="6564205" cy="1573863"/>
          </a:xfrm>
        </p:spPr>
        <p:txBody>
          <a:bodyPr>
            <a:normAutofit/>
          </a:bodyPr>
          <a:lstStyle/>
          <a:p>
            <a:r>
              <a:rPr lang="tr-TR" sz="4000" dirty="0" err="1"/>
              <a:t>Soygeçmiş</a:t>
            </a:r>
            <a:endParaRPr lang="tr-TR" sz="4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3774" y="2367092"/>
            <a:ext cx="6564207" cy="38813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none" strike="noStrike" cap="none" normalizeH="0" baseline="0" dirty="0">
                <a:ln>
                  <a:noFill/>
                </a:ln>
                <a:effectLst/>
              </a:rPr>
              <a:t>Annede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</a:rPr>
              <a:t> Belirgin</a:t>
            </a:r>
            <a:r>
              <a:rPr kumimoji="0" lang="tr-TR" altLang="tr-TR" sz="2400" b="0" i="0" u="none" strike="noStrike" cap="none" normalizeH="0" dirty="0">
                <a:ln>
                  <a:noFill/>
                </a:ln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</a:rPr>
              <a:t>kısa boy</a:t>
            </a:r>
            <a:r>
              <a:rPr kumimoji="0" lang="tr-TR" altLang="tr-TR" sz="2400" b="0" i="0" u="none" strike="noStrike" cap="none" normalizeH="0" dirty="0">
                <a:ln>
                  <a:noFill/>
                </a:ln>
                <a:effectLst/>
              </a:rPr>
              <a:t> 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</a:rPr>
              <a:t>mevcut; anne 142,2 cm (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effectLst/>
              </a:rPr>
              <a:t>SDS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</a:rPr>
              <a:t> -3,5) ve anneanne 147,3 cm (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effectLst/>
              </a:rPr>
              <a:t>SDS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</a:rPr>
              <a:t> -2,67) boyunda.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</a:rPr>
              <a:t> Annenin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effectLst/>
              </a:rPr>
              <a:t>menarş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</a:rPr>
              <a:t> yaşı (13) normaldir.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1" i="0" u="none" strike="noStrike" cap="none" normalizeH="0" baseline="0" dirty="0">
                <a:ln>
                  <a:noFill/>
                </a:ln>
                <a:effectLst/>
              </a:rPr>
              <a:t>Baba 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</a:rPr>
              <a:t>182,8 cm boyuyla normal sınırlardadır, ancak ergenlik öyküsü bilinmemektedir.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</a:rPr>
              <a:t>18 yaşındaki erkek kardeş 167,6 cm boyundadır.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</a:rPr>
              <a:t>Ailede </a:t>
            </a:r>
            <a:r>
              <a:rPr lang="tr-TR" altLang="tr-TR" sz="2400" b="1" dirty="0"/>
              <a:t>ÇH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effectLst/>
              </a:rPr>
              <a:t> (çölyak hastalığı) veya herhangi bir otoimmün hastalık öyküsü bulunmamaktadır.</a:t>
            </a:r>
          </a:p>
        </p:txBody>
      </p:sp>
    </p:spTree>
    <p:extLst>
      <p:ext uri="{BB962C8B-B14F-4D97-AF65-F5344CB8AC3E}">
        <p14:creationId xmlns:p14="http://schemas.microsoft.com/office/powerpoint/2010/main" val="98828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tr-TR" err="1"/>
              <a:t>Laboratuar</a:t>
            </a:r>
            <a:r>
              <a:rPr lang="tr-TR"/>
              <a:t> Bulguları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3773" y="2074689"/>
            <a:ext cx="7154841" cy="47189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900" b="1" i="0" u="none" strike="noStrike" cap="none" normalizeH="0" baseline="0" dirty="0">
                <a:ln>
                  <a:noFill/>
                </a:ln>
                <a:effectLst/>
              </a:rPr>
              <a:t>Büyüme Parametreleri:</a:t>
            </a:r>
            <a:endParaRPr lang="tr-TR" altLang="tr-TR" sz="1900" cap="none" dirty="0"/>
          </a:p>
          <a:p>
            <a:pPr marL="457200" lvl="1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Char char="•"/>
            </a:pPr>
            <a:r>
              <a:rPr kumimoji="0" lang="tr-TR" altLang="tr-TR" sz="1900" b="1" i="0" u="none" strike="noStrike" cap="none" normalizeH="0" baseline="0" dirty="0">
                <a:ln>
                  <a:noFill/>
                </a:ln>
                <a:effectLst/>
              </a:rPr>
              <a:t>IGF-1: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 168 ng/</a:t>
            </a:r>
            <a:r>
              <a:rPr kumimoji="0" lang="tr-TR" altLang="tr-TR" sz="1900" b="0" i="0" u="none" strike="noStrike" cap="none" normalizeH="0" baseline="0" dirty="0" err="1">
                <a:ln>
                  <a:noFill/>
                </a:ln>
                <a:effectLst/>
              </a:rPr>
              <a:t>mL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 (Normal aralıkta).</a:t>
            </a:r>
          </a:p>
          <a:p>
            <a:pPr marL="457200" lvl="1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Char char="•"/>
            </a:pPr>
            <a:r>
              <a:rPr kumimoji="0" lang="tr-TR" altLang="tr-TR" sz="1900" b="1" i="0" u="none" strike="noStrike" cap="none" normalizeH="0" baseline="0" dirty="0">
                <a:ln>
                  <a:noFill/>
                </a:ln>
                <a:effectLst/>
              </a:rPr>
              <a:t>IGFBP-3: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 2,93 mg/L (Normal aralıkta).</a:t>
            </a:r>
          </a:p>
          <a:p>
            <a:pPr marL="457200" lvl="1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Char char="•"/>
            </a:pPr>
            <a:r>
              <a:rPr kumimoji="0" lang="tr-TR" altLang="tr-TR" sz="1900" b="1" i="0" u="none" strike="noStrike" cap="none" normalizeH="0" baseline="0" dirty="0">
                <a:ln>
                  <a:noFill/>
                </a:ln>
                <a:effectLst/>
              </a:rPr>
              <a:t>GH Stimülasyon Testi (</a:t>
            </a:r>
            <a:r>
              <a:rPr kumimoji="0" lang="tr-TR" altLang="tr-TR" sz="1900" b="1" i="0" u="none" strike="noStrike" cap="none" normalizeH="0" baseline="0" dirty="0" err="1">
                <a:ln>
                  <a:noFill/>
                </a:ln>
                <a:effectLst/>
              </a:rPr>
              <a:t>Arginin</a:t>
            </a:r>
            <a:r>
              <a:rPr kumimoji="0" lang="tr-TR" altLang="tr-TR" sz="1900" b="1" i="0" u="none" strike="noStrike" cap="none" normalizeH="0" baseline="0" dirty="0">
                <a:ln>
                  <a:noFill/>
                </a:ln>
                <a:effectLst/>
              </a:rPr>
              <a:t>/Klonidin):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 Pik değer 12,1 ng/</a:t>
            </a:r>
            <a:r>
              <a:rPr kumimoji="0" lang="tr-TR" altLang="tr-TR" sz="1900" b="0" i="0" u="none" strike="noStrike" cap="none" normalizeH="0" baseline="0" dirty="0" err="1">
                <a:ln>
                  <a:noFill/>
                </a:ln>
                <a:effectLst/>
              </a:rPr>
              <a:t>mL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 (Normal yanıt; büyüme hormonu eksikliği dışlanmıştır).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900" b="1" i="0" u="none" strike="noStrike" cap="none" normalizeH="0" baseline="0" dirty="0">
                <a:ln>
                  <a:noFill/>
                </a:ln>
                <a:effectLst/>
              </a:rPr>
              <a:t>Çölyak Taraması:</a:t>
            </a:r>
            <a:endParaRPr lang="tr-TR" altLang="tr-TR" sz="1900" cap="none" dirty="0"/>
          </a:p>
          <a:p>
            <a:pPr marL="457200" lvl="1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Char char="•"/>
            </a:pPr>
            <a:r>
              <a:rPr kumimoji="0" lang="tr-TR" altLang="tr-TR" sz="1900" b="1" i="0" u="none" strike="noStrike" cap="none" normalizeH="0" baseline="0" dirty="0">
                <a:ln>
                  <a:noFill/>
                </a:ln>
                <a:effectLst/>
              </a:rPr>
              <a:t>Toplam IgA: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 99 mg/</a:t>
            </a:r>
            <a:r>
              <a:rPr kumimoji="0" lang="tr-TR" altLang="tr-TR" sz="1900" b="0" i="0" u="none" strike="noStrike" cap="none" normalizeH="0" baseline="0" dirty="0" err="1">
                <a:ln>
                  <a:noFill/>
                </a:ln>
                <a:effectLst/>
              </a:rPr>
              <a:t>dL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 (Normal).</a:t>
            </a:r>
          </a:p>
          <a:p>
            <a:pPr marL="457200" lvl="1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Char char="•"/>
            </a:pPr>
            <a:r>
              <a:rPr kumimoji="0" lang="tr-TR" altLang="tr-TR" sz="1900" b="1" i="0" u="none" strike="noStrike" cap="none" normalizeH="0" baseline="0" dirty="0">
                <a:ln>
                  <a:noFill/>
                </a:ln>
                <a:effectLst/>
              </a:rPr>
              <a:t>Anti-</a:t>
            </a:r>
            <a:r>
              <a:rPr kumimoji="0" lang="tr-TR" altLang="tr-TR" sz="1900" b="1" i="0" u="none" strike="noStrike" cap="none" normalizeH="0" baseline="0" dirty="0" err="1">
                <a:ln>
                  <a:noFill/>
                </a:ln>
                <a:effectLst/>
              </a:rPr>
              <a:t>tTG</a:t>
            </a:r>
            <a:r>
              <a:rPr kumimoji="0" lang="tr-TR" altLang="tr-TR" sz="1900" b="1" i="0" u="none" strike="noStrike" cap="none" normalizeH="0" baseline="0" dirty="0">
                <a:ln>
                  <a:noFill/>
                </a:ln>
                <a:effectLst/>
              </a:rPr>
              <a:t> IgA: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tr-TR" altLang="tr-TR" sz="1900" b="1" i="0" u="none" strike="noStrike" cap="none" normalizeH="0" baseline="0" dirty="0">
                <a:ln>
                  <a:noFill/>
                </a:ln>
                <a:effectLst/>
              </a:rPr>
              <a:t>134,7 U/</a:t>
            </a:r>
            <a:r>
              <a:rPr kumimoji="0" lang="tr-TR" altLang="tr-TR" sz="1900" b="1" i="0" u="none" strike="noStrike" cap="none" normalizeH="0" baseline="0" dirty="0" err="1">
                <a:ln>
                  <a:noFill/>
                </a:ln>
                <a:effectLst/>
              </a:rPr>
              <a:t>mL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 (Referans: 0-20 U/</a:t>
            </a:r>
            <a:r>
              <a:rPr kumimoji="0" lang="tr-TR" altLang="tr-TR" sz="1900" b="0" i="0" u="none" strike="noStrike" cap="none" normalizeH="0" baseline="0" dirty="0" err="1">
                <a:ln>
                  <a:noFill/>
                </a:ln>
                <a:effectLst/>
              </a:rPr>
              <a:t>mL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) -&gt; </a:t>
            </a:r>
            <a:r>
              <a:rPr kumimoji="0" lang="tr-TR" altLang="tr-TR" sz="1900" b="1" i="0" u="none" strike="noStrike" cap="none" normalizeH="0" baseline="0" dirty="0">
                <a:ln>
                  <a:noFill/>
                </a:ln>
                <a:effectLst/>
              </a:rPr>
              <a:t>Belirgin yükseklik, </a:t>
            </a:r>
            <a:r>
              <a:rPr lang="tr-TR" altLang="tr-TR" sz="1900" b="1" dirty="0"/>
              <a:t>ÇH</a:t>
            </a:r>
            <a:r>
              <a:rPr kumimoji="0" lang="tr-TR" altLang="tr-TR" sz="1900" b="1" i="0" u="none" strike="noStrike" cap="none" normalizeH="0" baseline="0" dirty="0">
                <a:ln>
                  <a:noFill/>
                </a:ln>
                <a:effectLst/>
              </a:rPr>
              <a:t> ile uyumlu.</a:t>
            </a:r>
            <a:endParaRPr kumimoji="0" lang="tr-TR" altLang="tr-TR" sz="19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900" b="1" i="0" u="none" strike="noStrike" cap="none" normalizeH="0" baseline="0" dirty="0" err="1">
                <a:ln>
                  <a:noFill/>
                </a:ln>
                <a:effectLst/>
              </a:rPr>
              <a:t>Tiroid</a:t>
            </a:r>
            <a:r>
              <a:rPr kumimoji="0" lang="tr-TR" altLang="tr-TR" sz="1900" b="1" i="0" u="none" strike="noStrike" cap="none" normalizeH="0" baseline="0" dirty="0">
                <a:ln>
                  <a:noFill/>
                </a:ln>
                <a:effectLst/>
              </a:rPr>
              <a:t> Fonksiyonları:</a:t>
            </a:r>
            <a:endParaRPr lang="tr-TR" altLang="tr-TR" sz="1900" cap="none" dirty="0"/>
          </a:p>
          <a:p>
            <a:pPr marL="457200" lvl="1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Char char="•"/>
            </a:pP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TSH (0,962 </a:t>
            </a:r>
            <a:r>
              <a:rPr kumimoji="0" lang="tr-TR" altLang="tr-TR" sz="1900" b="0" i="0" u="none" strike="noStrike" cap="none" normalizeH="0" baseline="0" dirty="0" err="1">
                <a:ln>
                  <a:noFill/>
                </a:ln>
                <a:effectLst/>
              </a:rPr>
              <a:t>uIU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/</a:t>
            </a:r>
            <a:r>
              <a:rPr kumimoji="0" lang="tr-TR" altLang="tr-TR" sz="1900" b="0" i="0" u="none" strike="noStrike" cap="none" normalizeH="0" baseline="0" dirty="0" err="1">
                <a:ln>
                  <a:noFill/>
                </a:ln>
                <a:effectLst/>
              </a:rPr>
              <a:t>mL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) ve Serbest T4 (1,16 ng/</a:t>
            </a:r>
            <a:r>
              <a:rPr kumimoji="0" lang="tr-TR" altLang="tr-TR" sz="1900" b="0" i="0" u="none" strike="noStrike" cap="none" normalizeH="0" baseline="0" dirty="0" err="1">
                <a:ln>
                  <a:noFill/>
                </a:ln>
                <a:effectLst/>
              </a:rPr>
              <a:t>dL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) normal sınırlarda; </a:t>
            </a:r>
            <a:r>
              <a:rPr kumimoji="0" lang="tr-TR" altLang="tr-TR" sz="1900" b="0" i="0" u="none" strike="noStrike" cap="none" normalizeH="0" baseline="0" dirty="0" err="1">
                <a:ln>
                  <a:noFill/>
                </a:ln>
                <a:effectLst/>
              </a:rPr>
              <a:t>otoantikorlar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 negatiftir.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900" b="1" i="0" u="none" strike="noStrike" cap="none" normalizeH="0" baseline="0" dirty="0">
                <a:ln>
                  <a:noFill/>
                </a:ln>
                <a:effectLst/>
              </a:rPr>
              <a:t>Puberte Paneli (DP Değerlendirmesi):</a:t>
            </a:r>
            <a:endParaRPr lang="tr-TR" altLang="tr-TR" sz="1900" cap="none" dirty="0"/>
          </a:p>
          <a:p>
            <a:pPr marL="457200" lvl="1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Char char="•"/>
            </a:pP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LH (&lt;0,1 </a:t>
            </a:r>
            <a:r>
              <a:rPr kumimoji="0" lang="tr-TR" altLang="tr-TR" sz="1900" b="0" i="0" u="none" strike="noStrike" cap="none" normalizeH="0" baseline="0" dirty="0" err="1">
                <a:ln>
                  <a:noFill/>
                </a:ln>
                <a:effectLst/>
              </a:rPr>
              <a:t>mIU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/</a:t>
            </a:r>
            <a:r>
              <a:rPr kumimoji="0" lang="tr-TR" altLang="tr-TR" sz="1900" b="0" i="0" u="none" strike="noStrike" cap="none" normalizeH="0" baseline="0" dirty="0" err="1">
                <a:ln>
                  <a:noFill/>
                </a:ln>
                <a:effectLst/>
              </a:rPr>
              <a:t>mL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) ve FSH (0,5 </a:t>
            </a:r>
            <a:r>
              <a:rPr kumimoji="0" lang="tr-TR" altLang="tr-TR" sz="1900" b="0" i="0" u="none" strike="noStrike" cap="none" normalizeH="0" baseline="0" dirty="0" err="1">
                <a:ln>
                  <a:noFill/>
                </a:ln>
                <a:effectLst/>
              </a:rPr>
              <a:t>mIU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/</a:t>
            </a:r>
            <a:r>
              <a:rPr kumimoji="0" lang="tr-TR" altLang="tr-TR" sz="1900" b="0" i="0" u="none" strike="noStrike" cap="none" normalizeH="0" baseline="0" dirty="0" err="1">
                <a:ln>
                  <a:noFill/>
                </a:ln>
                <a:effectLst/>
              </a:rPr>
              <a:t>mL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) değerleri düşüktür.</a:t>
            </a:r>
          </a:p>
          <a:p>
            <a:pPr marL="457200" lvl="1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Char char="•"/>
            </a:pP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Serum Testosteron: 7,3 ng/</a:t>
            </a:r>
            <a:r>
              <a:rPr kumimoji="0" lang="tr-TR" altLang="tr-TR" sz="1900" b="0" i="0" u="none" strike="noStrike" cap="none" normalizeH="0" baseline="0" dirty="0" err="1">
                <a:ln>
                  <a:noFill/>
                </a:ln>
                <a:effectLst/>
              </a:rPr>
              <a:t>dL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 (</a:t>
            </a:r>
            <a:r>
              <a:rPr kumimoji="0" lang="tr-TR" altLang="tr-TR" sz="1900" b="0" i="0" u="none" strike="noStrike" cap="none" normalizeH="0" baseline="0" dirty="0" err="1">
                <a:ln>
                  <a:noFill/>
                </a:ln>
                <a:effectLst/>
              </a:rPr>
              <a:t>Pre</a:t>
            </a:r>
            <a:r>
              <a:rPr kumimoji="0" lang="tr-TR" altLang="tr-TR" sz="1900" b="0" i="0" u="none" strike="noStrike" cap="none" normalizeH="0" baseline="0" dirty="0">
                <a:ln>
                  <a:noFill/>
                </a:ln>
                <a:effectLst/>
              </a:rPr>
              <a:t>-pubertal seviyede).</a:t>
            </a:r>
          </a:p>
          <a:p>
            <a:pPr marL="0" marR="0" lvl="0" indent="0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tr-TR" altLang="tr-TR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r="12808"/>
          <a:stretch>
            <a:fillRect/>
          </a:stretch>
        </p:blipFill>
        <p:spPr>
          <a:xfrm>
            <a:off x="8238360" y="2074690"/>
            <a:ext cx="3494466" cy="322762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4334446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282</TotalTime>
  <Words>969</Words>
  <Application>Microsoft Office PowerPoint</Application>
  <PresentationFormat>Geniş ekran</PresentationFormat>
  <Paragraphs>87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Google Sans Text</vt:lpstr>
      <vt:lpstr>Damla</vt:lpstr>
      <vt:lpstr>Ktü aile hekimliği anabilim dalı dr gülgüle Zeynep canpolat 03.03.2026</vt:lpstr>
      <vt:lpstr>PowerPoint Sunusu</vt:lpstr>
      <vt:lpstr>Giriş</vt:lpstr>
      <vt:lpstr>PowerPoint Sunusu</vt:lpstr>
      <vt:lpstr>Olgu Sunumu</vt:lpstr>
      <vt:lpstr>Fizik Muayene</vt:lpstr>
      <vt:lpstr>Özgeçmiş</vt:lpstr>
      <vt:lpstr>Soygeçmiş</vt:lpstr>
      <vt:lpstr>Laboratuar Bulguları</vt:lpstr>
      <vt:lpstr>Tanı Ve Genetik Değerlendirme</vt:lpstr>
      <vt:lpstr>Ayırıcı Tanı </vt:lpstr>
      <vt:lpstr>Takip ve Tedavi</vt:lpstr>
      <vt:lpstr>PowerPoint Sunusu</vt:lpstr>
      <vt:lpstr>PowerPoint Sunusu</vt:lpstr>
      <vt:lpstr>Tartışma</vt:lpstr>
      <vt:lpstr>Sonuç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xyz</dc:creator>
  <cp:lastModifiedBy>xyz</cp:lastModifiedBy>
  <cp:revision>68</cp:revision>
  <dcterms:created xsi:type="dcterms:W3CDTF">2026-02-24T17:57:18Z</dcterms:created>
  <dcterms:modified xsi:type="dcterms:W3CDTF">2026-03-12T12:42:54Z</dcterms:modified>
</cp:coreProperties>
</file>