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70"/>
  </p:notesMasterIdLst>
  <p:sldIdLst>
    <p:sldId id="260" r:id="rId2"/>
    <p:sldId id="328" r:id="rId3"/>
    <p:sldId id="330" r:id="rId4"/>
    <p:sldId id="299" r:id="rId5"/>
    <p:sldId id="300" r:id="rId6"/>
    <p:sldId id="301" r:id="rId7"/>
    <p:sldId id="302" r:id="rId8"/>
    <p:sldId id="284" r:id="rId9"/>
    <p:sldId id="297" r:id="rId10"/>
    <p:sldId id="261" r:id="rId11"/>
    <p:sldId id="303" r:id="rId12"/>
    <p:sldId id="329" r:id="rId13"/>
    <p:sldId id="304" r:id="rId14"/>
    <p:sldId id="305" r:id="rId15"/>
    <p:sldId id="306" r:id="rId16"/>
    <p:sldId id="307" r:id="rId17"/>
    <p:sldId id="327" r:id="rId18"/>
    <p:sldId id="308" r:id="rId19"/>
    <p:sldId id="309" r:id="rId20"/>
    <p:sldId id="310" r:id="rId21"/>
    <p:sldId id="311" r:id="rId22"/>
    <p:sldId id="312" r:id="rId23"/>
    <p:sldId id="313" r:id="rId24"/>
    <p:sldId id="314" r:id="rId25"/>
    <p:sldId id="315" r:id="rId26"/>
    <p:sldId id="316" r:id="rId27"/>
    <p:sldId id="317" r:id="rId28"/>
    <p:sldId id="319" r:id="rId29"/>
    <p:sldId id="320" r:id="rId30"/>
    <p:sldId id="321" r:id="rId31"/>
    <p:sldId id="322" r:id="rId32"/>
    <p:sldId id="293" r:id="rId33"/>
    <p:sldId id="331" r:id="rId34"/>
    <p:sldId id="323" r:id="rId35"/>
    <p:sldId id="290" r:id="rId36"/>
    <p:sldId id="324" r:id="rId37"/>
    <p:sldId id="333" r:id="rId38"/>
    <p:sldId id="325" r:id="rId39"/>
    <p:sldId id="289" r:id="rId40"/>
    <p:sldId id="334" r:id="rId41"/>
    <p:sldId id="335" r:id="rId42"/>
    <p:sldId id="326" r:id="rId43"/>
    <p:sldId id="266" r:id="rId44"/>
    <p:sldId id="267" r:id="rId45"/>
    <p:sldId id="268" r:id="rId46"/>
    <p:sldId id="269" r:id="rId47"/>
    <p:sldId id="270" r:id="rId48"/>
    <p:sldId id="271" r:id="rId49"/>
    <p:sldId id="272" r:id="rId50"/>
    <p:sldId id="336" r:id="rId51"/>
    <p:sldId id="285" r:id="rId52"/>
    <p:sldId id="274" r:id="rId53"/>
    <p:sldId id="275" r:id="rId54"/>
    <p:sldId id="337" r:id="rId55"/>
    <p:sldId id="276" r:id="rId56"/>
    <p:sldId id="277" r:id="rId57"/>
    <p:sldId id="286" r:id="rId58"/>
    <p:sldId id="278" r:id="rId59"/>
    <p:sldId id="279" r:id="rId60"/>
    <p:sldId id="287" r:id="rId61"/>
    <p:sldId id="280" r:id="rId62"/>
    <p:sldId id="281" r:id="rId63"/>
    <p:sldId id="282" r:id="rId64"/>
    <p:sldId id="283" r:id="rId65"/>
    <p:sldId id="263" r:id="rId66"/>
    <p:sldId id="265" r:id="rId67"/>
    <p:sldId id="264" r:id="rId68"/>
    <p:sldId id="28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6BB"/>
    <a:srgbClr val="E911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varScale="1">
        <p:scale>
          <a:sx n="64" d="100"/>
          <a:sy n="64" d="100"/>
        </p:scale>
        <p:origin x="9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C73AE-24B2-49F7-9DF7-FA16FD6E9EF6}" type="datetimeFigureOut">
              <a:rPr lang="tr-TR" smtClean="0"/>
              <a:t>27.11.2023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47C73-8C9E-4DED-BF48-16B6D8AF175D}" type="slidenum">
              <a:rPr lang="tr-TR" smtClean="0"/>
              <a:t>‹#›</a:t>
            </a:fld>
            <a:endParaRPr lang="tr-TR"/>
          </a:p>
        </p:txBody>
      </p:sp>
    </p:spTree>
    <p:extLst>
      <p:ext uri="{BB962C8B-B14F-4D97-AF65-F5344CB8AC3E}">
        <p14:creationId xmlns:p14="http://schemas.microsoft.com/office/powerpoint/2010/main" val="339223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D747C73-8C9E-4DED-BF48-16B6D8AF175D}" type="slidenum">
              <a:rPr lang="tr-TR" smtClean="0"/>
              <a:t>1</a:t>
            </a:fld>
            <a:endParaRPr lang="tr-TR"/>
          </a:p>
        </p:txBody>
      </p:sp>
    </p:spTree>
    <p:extLst>
      <p:ext uri="{BB962C8B-B14F-4D97-AF65-F5344CB8AC3E}">
        <p14:creationId xmlns:p14="http://schemas.microsoft.com/office/powerpoint/2010/main" val="211497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7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ECDDA9A0-A974-4AFC-8128-669633D26B5B}" type="datetimeFigureOut">
              <a:rPr lang="tr-TR" smtClean="0"/>
              <a:t>27.11.2023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21477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3134120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5739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736690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55786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12861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236570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23477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321943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CDDA9A0-A974-4AFC-8128-669633D26B5B}"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263510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CDDA9A0-A974-4AFC-8128-669633D26B5B}"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40136100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CDDA9A0-A974-4AFC-8128-669633D26B5B}" type="datetimeFigureOut">
              <a:rPr lang="tr-TR" smtClean="0"/>
              <a:t>27.11.2023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117762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CDDA9A0-A974-4AFC-8128-669633D26B5B}" type="datetimeFigureOut">
              <a:rPr lang="tr-TR" smtClean="0"/>
              <a:t>27.11.2023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39031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DA9A0-A974-4AFC-8128-669633D26B5B}" type="datetimeFigureOut">
              <a:rPr lang="tr-TR" smtClean="0"/>
              <a:t>27.11.2023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69239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CDDA9A0-A974-4AFC-8128-669633D26B5B}"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12192825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CDDA9A0-A974-4AFC-8128-669633D26B5B}"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71C6C0-CD2A-41C5-8141-8DA79971CA50}" type="slidenum">
              <a:rPr lang="tr-TR" smtClean="0"/>
              <a:t>‹#›</a:t>
            </a:fld>
            <a:endParaRPr lang="tr-TR"/>
          </a:p>
        </p:txBody>
      </p:sp>
    </p:spTree>
    <p:extLst>
      <p:ext uri="{BB962C8B-B14F-4D97-AF65-F5344CB8AC3E}">
        <p14:creationId xmlns:p14="http://schemas.microsoft.com/office/powerpoint/2010/main" val="222769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DDA9A0-A974-4AFC-8128-669633D26B5B}" type="datetimeFigureOut">
              <a:rPr lang="tr-TR" smtClean="0"/>
              <a:t>27.11.2023</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E71C6C0-CD2A-41C5-8141-8DA79971CA50}" type="slidenum">
              <a:rPr lang="tr-TR" smtClean="0"/>
              <a:t>‹#›</a:t>
            </a:fld>
            <a:endParaRPr lang="tr-TR"/>
          </a:p>
        </p:txBody>
      </p:sp>
    </p:spTree>
    <p:extLst>
      <p:ext uri="{BB962C8B-B14F-4D97-AF65-F5344CB8AC3E}">
        <p14:creationId xmlns:p14="http://schemas.microsoft.com/office/powerpoint/2010/main" val="4111987221"/>
      </p:ext>
    </p:extLst>
  </p:cSld>
  <p:clrMap bg1="dk1" tx1="lt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A5FA9A-AC6C-215D-19FF-CF6D8F0719D8}"/>
              </a:ext>
            </a:extLst>
          </p:cNvPr>
          <p:cNvSpPr>
            <a:spLocks noGrp="1"/>
          </p:cNvSpPr>
          <p:nvPr>
            <p:ph type="title"/>
          </p:nvPr>
        </p:nvSpPr>
        <p:spPr>
          <a:xfrm>
            <a:off x="839449" y="4943849"/>
            <a:ext cx="11107711" cy="1149216"/>
          </a:xfrm>
        </p:spPr>
        <p:txBody>
          <a:bodyPr>
            <a:noAutofit/>
          </a:bodyPr>
          <a:lstStyle/>
          <a:p>
            <a:r>
              <a:rPr lang="tr-TR" sz="2400" b="1" dirty="0">
                <a:solidFill>
                  <a:schemeClr val="bg1">
                    <a:lumMod val="95000"/>
                    <a:lumOff val="5000"/>
                  </a:schemeClr>
                </a:solidFill>
              </a:rPr>
              <a:t>Aşırı kilolu gece çalışanlarında yeme alışkanlıkları, uyku ve </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ritimde bozulma ile dislipidemi arasındaki ilişki</a:t>
            </a:r>
          </a:p>
        </p:txBody>
      </p:sp>
      <p:sp>
        <p:nvSpPr>
          <p:cNvPr id="3" name="İçerik Yer Tutucusu 2">
            <a:extLst>
              <a:ext uri="{FF2B5EF4-FFF2-40B4-BE49-F238E27FC236}">
                <a16:creationId xmlns:a16="http://schemas.microsoft.com/office/drawing/2014/main" id="{E5BBFDE6-D6DB-BCCA-E583-79A78A8319D4}"/>
              </a:ext>
            </a:extLst>
          </p:cNvPr>
          <p:cNvSpPr>
            <a:spLocks noGrp="1"/>
          </p:cNvSpPr>
          <p:nvPr>
            <p:ph idx="1"/>
          </p:nvPr>
        </p:nvSpPr>
        <p:spPr>
          <a:xfrm>
            <a:off x="3773788" y="5958146"/>
            <a:ext cx="4644421" cy="502616"/>
          </a:xfrm>
        </p:spPr>
        <p:txBody>
          <a:bodyPr>
            <a:normAutofit fontScale="92500"/>
          </a:bodyPr>
          <a:lstStyle/>
          <a:p>
            <a:pPr marL="0" indent="0">
              <a:buNone/>
            </a:pPr>
            <a:r>
              <a:rPr lang="tr-TR" sz="2400" b="1" dirty="0">
                <a:solidFill>
                  <a:schemeClr val="bg1">
                    <a:lumMod val="95000"/>
                    <a:lumOff val="5000"/>
                  </a:schemeClr>
                </a:solidFill>
              </a:rPr>
              <a:t>Arş. Gör. Dr. Ayşe  Nur SALMAN</a:t>
            </a:r>
          </a:p>
        </p:txBody>
      </p:sp>
      <p:pic>
        <p:nvPicPr>
          <p:cNvPr id="4" name="Resim 3">
            <a:extLst>
              <a:ext uri="{FF2B5EF4-FFF2-40B4-BE49-F238E27FC236}">
                <a16:creationId xmlns:a16="http://schemas.microsoft.com/office/drawing/2014/main" id="{2DE3D443-CDE2-4802-D994-AFAFC4942873}"/>
              </a:ext>
            </a:extLst>
          </p:cNvPr>
          <p:cNvPicPr>
            <a:picLocks noChangeAspect="1"/>
          </p:cNvPicPr>
          <p:nvPr/>
        </p:nvPicPr>
        <p:blipFill>
          <a:blip r:embed="rId3"/>
          <a:stretch>
            <a:fillRect/>
          </a:stretch>
        </p:blipFill>
        <p:spPr>
          <a:xfrm>
            <a:off x="1728395" y="0"/>
            <a:ext cx="8735210" cy="4943849"/>
          </a:xfrm>
          <a:prstGeom prst="rect">
            <a:avLst/>
          </a:prstGeom>
        </p:spPr>
      </p:pic>
    </p:spTree>
    <p:extLst>
      <p:ext uri="{BB962C8B-B14F-4D97-AF65-F5344CB8AC3E}">
        <p14:creationId xmlns:p14="http://schemas.microsoft.com/office/powerpoint/2010/main" val="49097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4DA57-D386-2D62-8AF4-3EDC8A1DD05F}"/>
              </a:ext>
            </a:extLst>
          </p:cNvPr>
          <p:cNvSpPr>
            <a:spLocks noGrp="1"/>
          </p:cNvSpPr>
          <p:nvPr>
            <p:ph type="title"/>
          </p:nvPr>
        </p:nvSpPr>
        <p:spPr/>
        <p:txBody>
          <a:bodyPr/>
          <a:lstStyle/>
          <a:p>
            <a:r>
              <a:rPr lang="tr-TR" dirty="0"/>
              <a:t>amaç</a:t>
            </a:r>
          </a:p>
        </p:txBody>
      </p:sp>
      <p:sp>
        <p:nvSpPr>
          <p:cNvPr id="3" name="İçerik Yer Tutucusu 2">
            <a:extLst>
              <a:ext uri="{FF2B5EF4-FFF2-40B4-BE49-F238E27FC236}">
                <a16:creationId xmlns:a16="http://schemas.microsoft.com/office/drawing/2014/main" id="{5F9CA10E-7DCC-7BDA-9223-E51403987FD5}"/>
              </a:ext>
            </a:extLst>
          </p:cNvPr>
          <p:cNvSpPr>
            <a:spLocks noGrp="1"/>
          </p:cNvSpPr>
          <p:nvPr>
            <p:ph idx="1"/>
          </p:nvPr>
        </p:nvSpPr>
        <p:spPr>
          <a:xfrm>
            <a:off x="684212" y="685800"/>
            <a:ext cx="10693321" cy="3615267"/>
          </a:xfrm>
        </p:spPr>
        <p:txBody>
          <a:bodyPr/>
          <a:lstStyle/>
          <a:p>
            <a:pPr marL="0" indent="0">
              <a:buNone/>
            </a:pPr>
            <a:r>
              <a:rPr lang="tr-TR" sz="2400" b="1" dirty="0">
                <a:solidFill>
                  <a:schemeClr val="bg1">
                    <a:lumMod val="95000"/>
                    <a:lumOff val="5000"/>
                  </a:schemeClr>
                </a:solidFill>
              </a:rPr>
              <a:t>Bu çalışmanın amacı </a:t>
            </a:r>
          </a:p>
          <a:p>
            <a:pPr marL="0" indent="0">
              <a:buNone/>
            </a:pPr>
            <a:r>
              <a:rPr lang="tr-TR" sz="2400" b="1" dirty="0">
                <a:solidFill>
                  <a:schemeClr val="bg1">
                    <a:lumMod val="95000"/>
                    <a:lumOff val="5000"/>
                  </a:schemeClr>
                </a:solidFill>
              </a:rPr>
              <a:t>*</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ritimde bozulma-sosyal </a:t>
            </a:r>
            <a:r>
              <a:rPr lang="tr-TR" sz="2400" b="1" dirty="0" err="1">
                <a:solidFill>
                  <a:schemeClr val="bg1">
                    <a:lumMod val="95000"/>
                    <a:lumOff val="5000"/>
                  </a:schemeClr>
                </a:solidFill>
              </a:rPr>
              <a:t>jetlag</a:t>
            </a:r>
            <a:r>
              <a:rPr lang="tr-TR" sz="2400" b="1" dirty="0">
                <a:solidFill>
                  <a:schemeClr val="bg1">
                    <a:lumMod val="95000"/>
                    <a:lumOff val="5000"/>
                  </a:schemeClr>
                </a:solidFill>
              </a:rPr>
              <a:t>(SJL), </a:t>
            </a:r>
          </a:p>
          <a:p>
            <a:pPr marL="0" indent="0">
              <a:buNone/>
            </a:pPr>
            <a:r>
              <a:rPr lang="tr-TR" sz="2400" b="1" dirty="0">
                <a:solidFill>
                  <a:schemeClr val="bg1">
                    <a:lumMod val="95000"/>
                    <a:lumOff val="5000"/>
                  </a:schemeClr>
                </a:solidFill>
              </a:rPr>
              <a:t>*beslenme alışkanlıkları, </a:t>
            </a:r>
          </a:p>
          <a:p>
            <a:pPr marL="0" indent="0">
              <a:buNone/>
            </a:pPr>
            <a:r>
              <a:rPr lang="tr-TR" sz="2400" b="1" dirty="0">
                <a:solidFill>
                  <a:schemeClr val="bg1">
                    <a:lumMod val="95000"/>
                    <a:lumOff val="5000"/>
                  </a:schemeClr>
                </a:solidFill>
              </a:rPr>
              <a:t>*uyku özellikleri ve </a:t>
            </a:r>
          </a:p>
          <a:p>
            <a:pPr marL="0" indent="0">
              <a:buNone/>
            </a:pPr>
            <a:r>
              <a:rPr lang="tr-TR" sz="2400" b="1" dirty="0">
                <a:solidFill>
                  <a:schemeClr val="bg1">
                    <a:lumMod val="95000"/>
                    <a:lumOff val="5000"/>
                  </a:schemeClr>
                </a:solidFill>
              </a:rPr>
              <a:t>*</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 arasındaki ilişkiyi değerlendirmektir.</a:t>
            </a:r>
            <a:endParaRPr lang="tr-TR" b="1" dirty="0">
              <a:solidFill>
                <a:schemeClr val="bg1">
                  <a:lumMod val="95000"/>
                  <a:lumOff val="5000"/>
                </a:schemeClr>
              </a:solidFill>
            </a:endParaRPr>
          </a:p>
        </p:txBody>
      </p:sp>
    </p:spTree>
    <p:extLst>
      <p:ext uri="{BB962C8B-B14F-4D97-AF65-F5344CB8AC3E}">
        <p14:creationId xmlns:p14="http://schemas.microsoft.com/office/powerpoint/2010/main" val="169953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68AC0C-1963-A8CA-FA78-3508F9B6DB0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1F202F84-9C30-D7FD-2014-E0C4C1BB456D}"/>
              </a:ext>
            </a:extLst>
          </p:cNvPr>
          <p:cNvSpPr>
            <a:spLocks noGrp="1"/>
          </p:cNvSpPr>
          <p:nvPr>
            <p:ph idx="1"/>
          </p:nvPr>
        </p:nvSpPr>
        <p:spPr>
          <a:xfrm>
            <a:off x="684212" y="685800"/>
            <a:ext cx="11023106" cy="4111052"/>
          </a:xfrm>
        </p:spPr>
        <p:txBody>
          <a:bodyPr>
            <a:normAutofit/>
          </a:bodyPr>
          <a:lstStyle/>
          <a:p>
            <a:pPr marL="0" indent="0">
              <a:buNone/>
            </a:pPr>
            <a:r>
              <a:rPr lang="tr-TR" sz="2400" b="1" dirty="0">
                <a:solidFill>
                  <a:schemeClr val="bg1">
                    <a:lumMod val="95000"/>
                    <a:lumOff val="5000"/>
                  </a:schemeClr>
                </a:solidFill>
              </a:rPr>
              <a:t>          İş günlerindeki uykunun orta fazı ile izin günlerindeki uykunun orta fazı arasındaki farkla karakterize edilen sosyal </a:t>
            </a:r>
            <a:r>
              <a:rPr lang="tr-TR" sz="2400" b="1" dirty="0" err="1">
                <a:solidFill>
                  <a:schemeClr val="bg1">
                    <a:lumMod val="95000"/>
                    <a:lumOff val="5000"/>
                  </a:schemeClr>
                </a:solidFill>
              </a:rPr>
              <a:t>jetlag</a:t>
            </a:r>
            <a:r>
              <a:rPr lang="tr-TR" sz="2400" b="1" dirty="0">
                <a:solidFill>
                  <a:schemeClr val="bg1">
                    <a:lumMod val="95000"/>
                    <a:lumOff val="5000"/>
                  </a:schemeClr>
                </a:solidFill>
              </a:rPr>
              <a:t> (SJL), </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ritimde bozulma için bir gösterge olarak kullanılmıştır. </a:t>
            </a:r>
          </a:p>
        </p:txBody>
      </p:sp>
    </p:spTree>
    <p:extLst>
      <p:ext uri="{BB962C8B-B14F-4D97-AF65-F5344CB8AC3E}">
        <p14:creationId xmlns:p14="http://schemas.microsoft.com/office/powerpoint/2010/main" val="302102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9A68F6-0DA0-4BD2-6D55-84152A00E21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BAD3A31-77CB-9C32-183E-B92E01FCBCA9}"/>
              </a:ext>
            </a:extLst>
          </p:cNvPr>
          <p:cNvSpPr>
            <a:spLocks noGrp="1"/>
          </p:cNvSpPr>
          <p:nvPr>
            <p:ph idx="1"/>
          </p:nvPr>
        </p:nvSpPr>
        <p:spPr>
          <a:xfrm>
            <a:off x="684211" y="685800"/>
            <a:ext cx="11098057" cy="3801532"/>
          </a:xfrm>
        </p:spPr>
        <p:txBody>
          <a:bodyPr/>
          <a:lstStyle/>
          <a:p>
            <a:pPr marL="0" indent="0">
              <a:buNone/>
            </a:pPr>
            <a:r>
              <a:rPr lang="tr-TR" sz="2400" b="1" dirty="0">
                <a:solidFill>
                  <a:prstClr val="black">
                    <a:lumMod val="95000"/>
                    <a:lumOff val="5000"/>
                  </a:prstClr>
                </a:solidFill>
                <a:latin typeface="Tahoma"/>
              </a:rPr>
              <a:t>          </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Birçok çalışma, yüksek </a:t>
            </a:r>
            <a:r>
              <a:rPr kumimoji="0" lang="tr-TR" sz="2400" b="1" i="0" u="none" strike="noStrike" kern="1200" cap="none" spc="0" normalizeH="0" baseline="0" noProof="0" dirty="0" err="1">
                <a:ln>
                  <a:noFill/>
                </a:ln>
                <a:solidFill>
                  <a:prstClr val="black">
                    <a:lumMod val="95000"/>
                    <a:lumOff val="5000"/>
                  </a:prstClr>
                </a:solidFill>
                <a:effectLst/>
                <a:uLnTx/>
                <a:uFillTx/>
                <a:latin typeface="Tahoma"/>
                <a:ea typeface="+mn-ea"/>
                <a:cs typeface="+mn-cs"/>
              </a:rPr>
              <a:t>SJL'nin</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 metabolik sorunlar için önemli bir risk faktörü olduğunu göstermektedir. Bu bağlamda, bu çalışmanın amacı </a:t>
            </a:r>
            <a:r>
              <a:rPr kumimoji="0" lang="tr-TR" sz="2400" b="1" i="0" u="none" strike="noStrike" kern="1200" cap="none" spc="0" normalizeH="0" baseline="0" noProof="0" dirty="0" err="1">
                <a:ln>
                  <a:noFill/>
                </a:ln>
                <a:solidFill>
                  <a:prstClr val="black">
                    <a:lumMod val="95000"/>
                    <a:lumOff val="5000"/>
                  </a:prstClr>
                </a:solidFill>
                <a:effectLst/>
                <a:uLnTx/>
                <a:uFillTx/>
                <a:latin typeface="Tahoma"/>
                <a:ea typeface="+mn-ea"/>
                <a:cs typeface="+mn-cs"/>
              </a:rPr>
              <a:t>sirkadiyen</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 ritimde bozulma(sosyal </a:t>
            </a:r>
            <a:r>
              <a:rPr kumimoji="0" lang="tr-TR" sz="2400" b="1" i="0" u="none" strike="noStrike" kern="1200" cap="none" spc="0" normalizeH="0" baseline="0" noProof="0" dirty="0" err="1">
                <a:ln>
                  <a:noFill/>
                </a:ln>
                <a:solidFill>
                  <a:prstClr val="black">
                    <a:lumMod val="95000"/>
                    <a:lumOff val="5000"/>
                  </a:prstClr>
                </a:solidFill>
                <a:effectLst/>
                <a:uLnTx/>
                <a:uFillTx/>
                <a:latin typeface="Tahoma"/>
                <a:ea typeface="+mn-ea"/>
                <a:cs typeface="+mn-cs"/>
              </a:rPr>
              <a:t>jetlag</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-SJL), beslenme alışkanlıkları (uyku başlangıcından önceki son öğün arasındaki zaman aralığı ve gıda içeriği) ve uyku karakteristikleri (</a:t>
            </a:r>
            <a:r>
              <a:rPr kumimoji="0" lang="tr-TR" sz="2400" b="1" i="0" u="none" strike="noStrike" kern="1200" cap="none" spc="0" normalizeH="0" baseline="0" noProof="0" dirty="0" err="1">
                <a:ln>
                  <a:noFill/>
                </a:ln>
                <a:solidFill>
                  <a:prstClr val="black">
                    <a:lumMod val="95000"/>
                    <a:lumOff val="5000"/>
                  </a:prstClr>
                </a:solidFill>
                <a:effectLst/>
                <a:uLnTx/>
                <a:uFillTx/>
                <a:latin typeface="Tahoma"/>
                <a:ea typeface="+mn-ea"/>
                <a:cs typeface="+mn-cs"/>
              </a:rPr>
              <a:t>kronotip</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 ve uyku süresi) ile </a:t>
            </a:r>
            <a:r>
              <a:rPr kumimoji="0" lang="tr-TR" sz="2400" b="1" i="0" u="none" strike="noStrike" kern="1200" cap="none" spc="0" normalizeH="0" baseline="0" noProof="0" dirty="0" err="1">
                <a:ln>
                  <a:noFill/>
                </a:ln>
                <a:solidFill>
                  <a:prstClr val="black">
                    <a:lumMod val="95000"/>
                    <a:lumOff val="5000"/>
                  </a:prstClr>
                </a:solidFill>
                <a:effectLst/>
                <a:uLnTx/>
                <a:uFillTx/>
                <a:latin typeface="Tahoma"/>
                <a:ea typeface="+mn-ea"/>
                <a:cs typeface="+mn-cs"/>
              </a:rPr>
              <a:t>dislipidemik</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 parametreler arasındaki ilişkiyi değerlendirmektir. </a:t>
            </a:r>
            <a:endParaRPr lang="tr-TR" dirty="0"/>
          </a:p>
        </p:txBody>
      </p:sp>
    </p:spTree>
    <p:extLst>
      <p:ext uri="{BB962C8B-B14F-4D97-AF65-F5344CB8AC3E}">
        <p14:creationId xmlns:p14="http://schemas.microsoft.com/office/powerpoint/2010/main" val="184432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0F769-FD59-4832-DC76-75F2040A18B2}"/>
              </a:ext>
            </a:extLst>
          </p:cNvPr>
          <p:cNvSpPr>
            <a:spLocks noGrp="1"/>
          </p:cNvSpPr>
          <p:nvPr>
            <p:ph type="title"/>
          </p:nvPr>
        </p:nvSpPr>
        <p:spPr>
          <a:xfrm>
            <a:off x="684211" y="4487332"/>
            <a:ext cx="10408509" cy="1507067"/>
          </a:xfrm>
        </p:spPr>
        <p:txBody>
          <a:bodyPr/>
          <a:lstStyle/>
          <a:p>
            <a:r>
              <a:rPr lang="tr-TR" dirty="0"/>
              <a:t>Yöntem- çalışma örneklemi ve tasarımı</a:t>
            </a:r>
          </a:p>
        </p:txBody>
      </p:sp>
      <p:sp>
        <p:nvSpPr>
          <p:cNvPr id="3" name="İçerik Yer Tutucusu 2">
            <a:extLst>
              <a:ext uri="{FF2B5EF4-FFF2-40B4-BE49-F238E27FC236}">
                <a16:creationId xmlns:a16="http://schemas.microsoft.com/office/drawing/2014/main" id="{2C333810-8F43-CC9A-3ABC-48A06CE40096}"/>
              </a:ext>
            </a:extLst>
          </p:cNvPr>
          <p:cNvSpPr>
            <a:spLocks noGrp="1"/>
          </p:cNvSpPr>
          <p:nvPr>
            <p:ph idx="1"/>
          </p:nvPr>
        </p:nvSpPr>
        <p:spPr>
          <a:xfrm>
            <a:off x="684211" y="685800"/>
            <a:ext cx="11113047" cy="3615267"/>
          </a:xfrm>
        </p:spPr>
        <p:txBody>
          <a:bodyPr/>
          <a:lstStyle/>
          <a:p>
            <a:pPr marL="0" indent="0">
              <a:buNone/>
            </a:pPr>
            <a:endParaRPr lang="tr-TR" b="1" u="sng" dirty="0">
              <a:solidFill>
                <a:schemeClr val="bg1">
                  <a:lumMod val="95000"/>
                  <a:lumOff val="5000"/>
                </a:schemeClr>
              </a:solidFill>
            </a:endParaRPr>
          </a:p>
          <a:p>
            <a:pPr>
              <a:buFont typeface="Wingdings" panose="05000000000000000000" pitchFamily="2" charset="2"/>
              <a:buChar char="q"/>
            </a:pPr>
            <a:r>
              <a:rPr lang="tr-TR" sz="2400" b="1" dirty="0">
                <a:solidFill>
                  <a:schemeClr val="bg1">
                    <a:lumMod val="95000"/>
                    <a:lumOff val="5000"/>
                  </a:schemeClr>
                </a:solidFill>
              </a:rPr>
              <a:t>Randomize, çift kör, çapraz kontrollü bir klinik çalışmadır.</a:t>
            </a:r>
          </a:p>
          <a:p>
            <a:pPr>
              <a:buFont typeface="Wingdings" panose="05000000000000000000" pitchFamily="2" charset="2"/>
              <a:buChar char="q"/>
            </a:pPr>
            <a:r>
              <a:rPr lang="tr-TR" sz="2400" b="1" dirty="0">
                <a:solidFill>
                  <a:schemeClr val="bg1">
                    <a:lumMod val="95000"/>
                    <a:lumOff val="5000"/>
                  </a:schemeClr>
                </a:solidFill>
              </a:rPr>
              <a:t>Brezilya'nın Paulo/SP kentindeki büyük bir hastanede çalışan 36 aşırı kilolu hemşire ile yürütülmüştür.</a:t>
            </a:r>
          </a:p>
          <a:p>
            <a:pPr>
              <a:buFont typeface="Wingdings" panose="05000000000000000000" pitchFamily="2" charset="2"/>
              <a:buChar char="q"/>
            </a:pPr>
            <a:r>
              <a:rPr lang="tr-TR" sz="2400" b="1" dirty="0">
                <a:solidFill>
                  <a:schemeClr val="bg1">
                    <a:lumMod val="95000"/>
                    <a:lumOff val="5000"/>
                  </a:schemeClr>
                </a:solidFill>
              </a:rPr>
              <a:t>Bu çalışma için yalnızca başlangıç verileri kullanılmıştır.</a:t>
            </a:r>
          </a:p>
        </p:txBody>
      </p:sp>
    </p:spTree>
    <p:extLst>
      <p:ext uri="{BB962C8B-B14F-4D97-AF65-F5344CB8AC3E}">
        <p14:creationId xmlns:p14="http://schemas.microsoft.com/office/powerpoint/2010/main" val="43382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F7BB20-2F3A-C014-A35A-7C3691D0025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07BE6EA4-3E63-A60F-0B27-C2868996B80C}"/>
              </a:ext>
            </a:extLst>
          </p:cNvPr>
          <p:cNvSpPr>
            <a:spLocks noGrp="1"/>
          </p:cNvSpPr>
          <p:nvPr>
            <p:ph idx="1"/>
          </p:nvPr>
        </p:nvSpPr>
        <p:spPr>
          <a:xfrm>
            <a:off x="684211" y="685800"/>
            <a:ext cx="10918175" cy="3615267"/>
          </a:xfrm>
        </p:spPr>
        <p:txBody>
          <a:bodyPr>
            <a:normAutofit/>
          </a:bodyPr>
          <a:lstStyle/>
          <a:p>
            <a:pPr marL="0" indent="0">
              <a:buNone/>
            </a:pPr>
            <a:r>
              <a:rPr lang="tr-TR" sz="2400" b="1" dirty="0">
                <a:solidFill>
                  <a:schemeClr val="bg1">
                    <a:lumMod val="95000"/>
                    <a:lumOff val="5000"/>
                  </a:schemeClr>
                </a:solidFill>
              </a:rPr>
              <a:t>          Çalışmada hemşireler sadece sabit gece vardiyalarında, 12 ila 36 saatlik bir sistemde çalışmıştır (gece vardiyasında 12 saat, 19:00-07:00 arası, ardından 36 saat izin). </a:t>
            </a:r>
          </a:p>
          <a:p>
            <a:pPr marL="0" indent="0">
              <a:buNone/>
            </a:pPr>
            <a:r>
              <a:rPr lang="tr-TR" sz="2400" b="1" dirty="0">
                <a:solidFill>
                  <a:schemeClr val="bg1">
                    <a:lumMod val="95000"/>
                    <a:lumOff val="5000"/>
                  </a:schemeClr>
                </a:solidFill>
              </a:rPr>
              <a:t>          Örneklemin gücü önceden hesaplanmıştır; korelasyon testi için referans olarak %5 anlamlılık düzeyi (hata a = 0.05) ve %90 örnekleme gücü (hata b) alınmıştır. </a:t>
            </a:r>
          </a:p>
          <a:p>
            <a:pPr marL="0" indent="0">
              <a:buNone/>
            </a:pPr>
            <a:r>
              <a:rPr lang="tr-TR" sz="2400" b="1" dirty="0">
                <a:solidFill>
                  <a:schemeClr val="bg1">
                    <a:lumMod val="95000"/>
                    <a:lumOff val="5000"/>
                  </a:schemeClr>
                </a:solidFill>
              </a:rPr>
              <a:t>          Tahmini örneklem 34 katılımcıydı(G*</a:t>
            </a:r>
            <a:r>
              <a:rPr lang="tr-TR" sz="2400" b="1" dirty="0" err="1">
                <a:solidFill>
                  <a:schemeClr val="bg1">
                    <a:lumMod val="95000"/>
                    <a:lumOff val="5000"/>
                  </a:schemeClr>
                </a:solidFill>
              </a:rPr>
              <a:t>Power</a:t>
            </a:r>
            <a:r>
              <a:rPr lang="tr-TR" sz="2400" b="1" dirty="0">
                <a:solidFill>
                  <a:schemeClr val="bg1">
                    <a:lumMod val="95000"/>
                    <a:lumOff val="5000"/>
                  </a:schemeClr>
                </a:solidFill>
              </a:rPr>
              <a:t> yazılımı). </a:t>
            </a:r>
          </a:p>
        </p:txBody>
      </p:sp>
    </p:spTree>
    <p:extLst>
      <p:ext uri="{BB962C8B-B14F-4D97-AF65-F5344CB8AC3E}">
        <p14:creationId xmlns:p14="http://schemas.microsoft.com/office/powerpoint/2010/main" val="239355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02C0DA-36BE-0C9A-4FC5-CA16C4DD5A45}"/>
              </a:ext>
            </a:extLst>
          </p:cNvPr>
          <p:cNvSpPr>
            <a:spLocks noGrp="1"/>
          </p:cNvSpPr>
          <p:nvPr>
            <p:ph idx="1"/>
          </p:nvPr>
        </p:nvSpPr>
        <p:spPr>
          <a:xfrm>
            <a:off x="684212" y="685800"/>
            <a:ext cx="11023106" cy="4605728"/>
          </a:xfrm>
        </p:spPr>
        <p:txBody>
          <a:bodyPr>
            <a:noAutofit/>
          </a:bodyPr>
          <a:lstStyle/>
          <a:p>
            <a:pPr marL="0" indent="0">
              <a:buNone/>
            </a:pPr>
            <a:r>
              <a:rPr lang="tr-TR" sz="2400" b="1" u="sng" dirty="0">
                <a:solidFill>
                  <a:schemeClr val="bg1">
                    <a:lumMod val="95000"/>
                    <a:lumOff val="5000"/>
                  </a:schemeClr>
                </a:solidFill>
              </a:rPr>
              <a:t>Çalışmaya dahil edilme kriterleri </a:t>
            </a:r>
          </a:p>
          <a:p>
            <a:pPr marL="0" indent="0">
              <a:buNone/>
            </a:pPr>
            <a:endParaRPr lang="tr-TR" sz="2400" b="1" u="sng" dirty="0">
              <a:solidFill>
                <a:schemeClr val="bg1">
                  <a:lumMod val="95000"/>
                  <a:lumOff val="5000"/>
                </a:schemeClr>
              </a:solidFill>
            </a:endParaRPr>
          </a:p>
          <a:p>
            <a:pPr>
              <a:buFont typeface="Wingdings" panose="05000000000000000000" pitchFamily="2" charset="2"/>
              <a:buChar char="v"/>
            </a:pPr>
            <a:r>
              <a:rPr lang="tr-TR" sz="2400" b="1" dirty="0">
                <a:solidFill>
                  <a:schemeClr val="bg1">
                    <a:lumMod val="95000"/>
                    <a:lumOff val="5000"/>
                  </a:schemeClr>
                </a:solidFill>
              </a:rPr>
              <a:t>20-50 yaş arası, </a:t>
            </a:r>
          </a:p>
          <a:p>
            <a:pPr>
              <a:buFont typeface="Wingdings" panose="05000000000000000000" pitchFamily="2" charset="2"/>
              <a:buChar char="v"/>
            </a:pPr>
            <a:r>
              <a:rPr lang="tr-TR" sz="2400" b="1" dirty="0">
                <a:solidFill>
                  <a:schemeClr val="bg1">
                    <a:lumMod val="95000"/>
                    <a:lumOff val="5000"/>
                  </a:schemeClr>
                </a:solidFill>
              </a:rPr>
              <a:t>Vücut kitle indeksi (VKİ) ≥25 ile ≤40 kg/m 2 arasında olan, </a:t>
            </a:r>
          </a:p>
          <a:p>
            <a:pPr>
              <a:buFont typeface="Wingdings" panose="05000000000000000000" pitchFamily="2" charset="2"/>
              <a:buChar char="v"/>
            </a:pPr>
            <a:r>
              <a:rPr lang="tr-TR" sz="2400" b="1" dirty="0">
                <a:solidFill>
                  <a:schemeClr val="bg1">
                    <a:lumMod val="95000"/>
                    <a:lumOff val="5000"/>
                  </a:schemeClr>
                </a:solidFill>
              </a:rPr>
              <a:t>≥6 ay gece vardiyasında çalışmış, </a:t>
            </a:r>
          </a:p>
          <a:p>
            <a:pPr>
              <a:buFont typeface="Wingdings" panose="05000000000000000000" pitchFamily="2" charset="2"/>
              <a:buChar char="v"/>
            </a:pPr>
            <a:r>
              <a:rPr lang="tr-TR" sz="2400" b="1" dirty="0">
                <a:solidFill>
                  <a:schemeClr val="bg1">
                    <a:lumMod val="95000"/>
                    <a:lumOff val="5000"/>
                  </a:schemeClr>
                </a:solidFill>
              </a:rPr>
              <a:t>Kalori kısıtlamalı diyet uygulamayan ve </a:t>
            </a:r>
          </a:p>
          <a:p>
            <a:pPr>
              <a:buFont typeface="Wingdings" panose="05000000000000000000" pitchFamily="2" charset="2"/>
              <a:buChar char="v"/>
            </a:pPr>
            <a:r>
              <a:rPr lang="tr-TR" sz="2400" b="1" dirty="0">
                <a:solidFill>
                  <a:schemeClr val="bg1">
                    <a:lumMod val="95000"/>
                    <a:lumOff val="5000"/>
                  </a:schemeClr>
                </a:solidFill>
              </a:rPr>
              <a:t>Çalışmaya katılırken yeni fiziksel aktivitelere başlamamış kadınlar</a:t>
            </a:r>
          </a:p>
        </p:txBody>
      </p:sp>
    </p:spTree>
    <p:extLst>
      <p:ext uri="{BB962C8B-B14F-4D97-AF65-F5344CB8AC3E}">
        <p14:creationId xmlns:p14="http://schemas.microsoft.com/office/powerpoint/2010/main" val="237513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13B388-0AE8-2F05-7860-05DFB9C8C37D}"/>
              </a:ext>
            </a:extLst>
          </p:cNvPr>
          <p:cNvSpPr>
            <a:spLocks noGrp="1"/>
          </p:cNvSpPr>
          <p:nvPr>
            <p:ph idx="4294967295"/>
          </p:nvPr>
        </p:nvSpPr>
        <p:spPr>
          <a:xfrm>
            <a:off x="614362" y="644577"/>
            <a:ext cx="10963275" cy="5276538"/>
          </a:xfrm>
        </p:spPr>
        <p:txBody>
          <a:bodyPr>
            <a:normAutofit lnSpcReduction="10000"/>
          </a:bodyPr>
          <a:lstStyle/>
          <a:p>
            <a:pPr marL="0" indent="0">
              <a:buNone/>
            </a:pPr>
            <a:r>
              <a:rPr lang="tr-TR" sz="2400" b="1" u="sng" dirty="0">
                <a:solidFill>
                  <a:schemeClr val="bg1">
                    <a:lumMod val="95000"/>
                    <a:lumOff val="5000"/>
                  </a:schemeClr>
                </a:solidFill>
              </a:rPr>
              <a:t>Dışlama kriterleri</a:t>
            </a:r>
          </a:p>
          <a:p>
            <a:pPr marL="0" indent="0">
              <a:buNone/>
            </a:pPr>
            <a:endParaRPr lang="tr-TR" sz="2400" b="1" u="sng" dirty="0">
              <a:solidFill>
                <a:schemeClr val="bg1">
                  <a:lumMod val="95000"/>
                  <a:lumOff val="5000"/>
                </a:schemeClr>
              </a:solidFill>
            </a:endParaRPr>
          </a:p>
          <a:p>
            <a:pPr>
              <a:buFont typeface="Wingdings" panose="05000000000000000000" pitchFamily="2" charset="2"/>
              <a:buChar char="v"/>
            </a:pPr>
            <a:r>
              <a:rPr lang="tr-TR" sz="2400" b="1" dirty="0">
                <a:solidFill>
                  <a:schemeClr val="bg1">
                    <a:lumMod val="95000"/>
                    <a:lumOff val="5000"/>
                  </a:schemeClr>
                </a:solidFill>
              </a:rPr>
              <a:t>Şu anda hamile olanlar;</a:t>
            </a:r>
          </a:p>
          <a:p>
            <a:pPr>
              <a:buFont typeface="Wingdings" panose="05000000000000000000" pitchFamily="2" charset="2"/>
              <a:buChar char="v"/>
            </a:pPr>
            <a:r>
              <a:rPr lang="tr-TR" sz="2400" b="1" dirty="0">
                <a:solidFill>
                  <a:schemeClr val="bg1">
                    <a:lumMod val="95000"/>
                    <a:lumOff val="5000"/>
                  </a:schemeClr>
                </a:solidFill>
              </a:rPr>
              <a:t>1 yaşından küçük çocuğu olanlar; </a:t>
            </a:r>
          </a:p>
          <a:p>
            <a:pPr>
              <a:buFont typeface="Wingdings" panose="05000000000000000000" pitchFamily="2" charset="2"/>
              <a:buChar char="v"/>
            </a:pPr>
            <a:r>
              <a:rPr lang="tr-TR" sz="2400" b="1" dirty="0" err="1">
                <a:solidFill>
                  <a:schemeClr val="bg1">
                    <a:lumMod val="95000"/>
                    <a:lumOff val="5000"/>
                  </a:schemeClr>
                </a:solidFill>
              </a:rPr>
              <a:t>Klimakterik</a:t>
            </a:r>
            <a:r>
              <a:rPr lang="tr-TR" sz="2400" b="1" dirty="0">
                <a:solidFill>
                  <a:schemeClr val="bg1">
                    <a:lumMod val="95000"/>
                    <a:lumOff val="5000"/>
                  </a:schemeClr>
                </a:solidFill>
              </a:rPr>
              <a:t> veya </a:t>
            </a:r>
            <a:r>
              <a:rPr lang="tr-TR" sz="2400" b="1" dirty="0" err="1">
                <a:solidFill>
                  <a:schemeClr val="bg1">
                    <a:lumMod val="95000"/>
                    <a:lumOff val="5000"/>
                  </a:schemeClr>
                </a:solidFill>
              </a:rPr>
              <a:t>menopozal</a:t>
            </a:r>
            <a:r>
              <a:rPr lang="tr-TR" sz="2400" b="1" dirty="0">
                <a:solidFill>
                  <a:schemeClr val="bg1">
                    <a:lumMod val="95000"/>
                    <a:lumOff val="5000"/>
                  </a:schemeClr>
                </a:solidFill>
              </a:rPr>
              <a:t> dönemde olanlar; </a:t>
            </a:r>
          </a:p>
          <a:p>
            <a:pPr>
              <a:buFont typeface="Wingdings" panose="05000000000000000000" pitchFamily="2" charset="2"/>
              <a:buChar char="v"/>
            </a:pPr>
            <a:r>
              <a:rPr lang="tr-TR" sz="2400" b="1" dirty="0">
                <a:solidFill>
                  <a:schemeClr val="bg1">
                    <a:lumMod val="95000"/>
                    <a:lumOff val="5000"/>
                  </a:schemeClr>
                </a:solidFill>
              </a:rPr>
              <a:t>İkinci bir gece işinde çalışanlar; </a:t>
            </a:r>
          </a:p>
          <a:p>
            <a:pPr>
              <a:buFont typeface="Wingdings" panose="05000000000000000000" pitchFamily="2" charset="2"/>
              <a:buChar char="v"/>
            </a:pPr>
            <a:r>
              <a:rPr lang="tr-TR" sz="2400" b="1" dirty="0">
                <a:solidFill>
                  <a:schemeClr val="bg1">
                    <a:lumMod val="95000"/>
                    <a:lumOff val="5000"/>
                  </a:schemeClr>
                </a:solidFill>
              </a:rPr>
              <a:t>Uyku, uyanıklık ve </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ritmi etkileyen ilaç veya gıda takviyelerini düzenli olarak kullananlar; </a:t>
            </a:r>
          </a:p>
          <a:p>
            <a:pPr>
              <a:buFont typeface="Wingdings" panose="05000000000000000000" pitchFamily="2" charset="2"/>
              <a:buChar char="v"/>
            </a:pPr>
            <a:r>
              <a:rPr lang="tr-TR" sz="2400" b="1" dirty="0">
                <a:solidFill>
                  <a:schemeClr val="bg1">
                    <a:lumMod val="95000"/>
                    <a:lumOff val="5000"/>
                  </a:schemeClr>
                </a:solidFill>
              </a:rPr>
              <a:t>Nörolojik veya psikiyatrik hastalık geçmişine sahip olanlar; </a:t>
            </a:r>
          </a:p>
          <a:p>
            <a:pPr>
              <a:buFont typeface="Wingdings" panose="05000000000000000000" pitchFamily="2" charset="2"/>
              <a:buChar char="v"/>
            </a:pPr>
            <a:r>
              <a:rPr lang="tr-TR" sz="2400" b="1" dirty="0">
                <a:solidFill>
                  <a:schemeClr val="bg1">
                    <a:lumMod val="95000"/>
                    <a:lumOff val="5000"/>
                  </a:schemeClr>
                </a:solidFill>
              </a:rPr>
              <a:t>Yasadışı uyuşturucu veya alkol kullananlar; </a:t>
            </a:r>
          </a:p>
          <a:p>
            <a:pPr>
              <a:buFont typeface="Wingdings" panose="05000000000000000000" pitchFamily="2" charset="2"/>
              <a:buChar char="v"/>
            </a:pPr>
            <a:r>
              <a:rPr lang="tr-TR" sz="2400" b="1" dirty="0">
                <a:solidFill>
                  <a:schemeClr val="bg1">
                    <a:lumMod val="95000"/>
                    <a:lumOff val="5000"/>
                  </a:schemeClr>
                </a:solidFill>
              </a:rPr>
              <a:t>Herhangi bir </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ritim veya uyku bozukluğu olanlar; </a:t>
            </a:r>
          </a:p>
        </p:txBody>
      </p:sp>
    </p:spTree>
    <p:extLst>
      <p:ext uri="{BB962C8B-B14F-4D97-AF65-F5344CB8AC3E}">
        <p14:creationId xmlns:p14="http://schemas.microsoft.com/office/powerpoint/2010/main" val="6329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A14302-F2E6-DA04-94BC-050337F3BD58}"/>
              </a:ext>
            </a:extLst>
          </p:cNvPr>
          <p:cNvSpPr>
            <a:spLocks noGrp="1"/>
          </p:cNvSpPr>
          <p:nvPr>
            <p:ph idx="4294967295"/>
          </p:nvPr>
        </p:nvSpPr>
        <p:spPr>
          <a:xfrm>
            <a:off x="494675" y="974362"/>
            <a:ext cx="11362545" cy="5291528"/>
          </a:xfrm>
        </p:spPr>
        <p:txBody>
          <a:bodyPr>
            <a:normAutofit/>
          </a:bodyPr>
          <a:lstStyle/>
          <a:p>
            <a:pPr marL="0" indent="0">
              <a:buNone/>
            </a:pPr>
            <a:r>
              <a:rPr lang="tr-TR" sz="2400" b="1" u="sng" dirty="0">
                <a:solidFill>
                  <a:schemeClr val="bg1">
                    <a:lumMod val="95000"/>
                    <a:lumOff val="5000"/>
                  </a:schemeClr>
                </a:solidFill>
              </a:rPr>
              <a:t>Dışlama kriterleri</a:t>
            </a:r>
          </a:p>
          <a:p>
            <a:pPr marL="0" indent="0">
              <a:buNone/>
            </a:pPr>
            <a:endParaRPr lang="tr-TR" sz="2400" b="1" u="sng" dirty="0">
              <a:solidFill>
                <a:schemeClr val="bg1">
                  <a:lumMod val="95000"/>
                  <a:lumOff val="5000"/>
                </a:schemeClr>
              </a:solidFill>
            </a:endParaRPr>
          </a:p>
          <a:p>
            <a:pPr>
              <a:buFont typeface="Wingdings" panose="05000000000000000000" pitchFamily="2" charset="2"/>
              <a:buChar char="v"/>
            </a:pPr>
            <a:r>
              <a:rPr lang="tr-TR" sz="2400" b="1" dirty="0">
                <a:solidFill>
                  <a:schemeClr val="bg1">
                    <a:lumMod val="95000"/>
                    <a:lumOff val="5000"/>
                  </a:schemeClr>
                </a:solidFill>
              </a:rPr>
              <a:t>Metabolik sorunları olanlar (tip2 </a:t>
            </a:r>
            <a:r>
              <a:rPr lang="tr-TR" sz="2400" b="1" dirty="0" err="1">
                <a:solidFill>
                  <a:schemeClr val="bg1">
                    <a:lumMod val="95000"/>
                    <a:lumOff val="5000"/>
                  </a:schemeClr>
                </a:solidFill>
              </a:rPr>
              <a:t>diabetes</a:t>
            </a:r>
            <a:r>
              <a:rPr lang="tr-TR" sz="2400" b="1" dirty="0">
                <a:solidFill>
                  <a:schemeClr val="bg1">
                    <a:lumMod val="95000"/>
                    <a:lumOff val="5000"/>
                  </a:schemeClr>
                </a:solidFill>
              </a:rPr>
              <a:t> </a:t>
            </a:r>
            <a:r>
              <a:rPr lang="tr-TR" sz="2400" b="1" dirty="0" err="1">
                <a:solidFill>
                  <a:schemeClr val="bg1">
                    <a:lumMod val="95000"/>
                    <a:lumOff val="5000"/>
                  </a:schemeClr>
                </a:solidFill>
              </a:rPr>
              <a:t>mellitus</a:t>
            </a:r>
            <a:r>
              <a:rPr lang="tr-TR" sz="2400" b="1" dirty="0">
                <a:solidFill>
                  <a:schemeClr val="bg1">
                    <a:lumMod val="95000"/>
                    <a:lumOff val="5000"/>
                  </a:schemeClr>
                </a:solidFill>
              </a:rPr>
              <a:t> ve tedavi altındaki dislipidemi hariç),</a:t>
            </a:r>
          </a:p>
          <a:p>
            <a:pPr>
              <a:buFont typeface="Wingdings" panose="05000000000000000000" pitchFamily="2" charset="2"/>
              <a:buChar char="v"/>
            </a:pPr>
            <a:r>
              <a:rPr lang="tr-TR" sz="2400" b="1" dirty="0">
                <a:solidFill>
                  <a:schemeClr val="bg1">
                    <a:lumMod val="95000"/>
                    <a:lumOff val="5000"/>
                  </a:schemeClr>
                </a:solidFill>
              </a:rPr>
              <a:t>KVH tanısı almış olmak (tedavi altındaki sistemik arteriyel HT hariç), </a:t>
            </a:r>
          </a:p>
          <a:p>
            <a:pPr>
              <a:buFont typeface="Wingdings" panose="05000000000000000000" pitchFamily="2" charset="2"/>
              <a:buChar char="v"/>
            </a:pPr>
            <a:r>
              <a:rPr lang="tr-TR" sz="2400" b="1" dirty="0">
                <a:solidFill>
                  <a:schemeClr val="bg1">
                    <a:lumMod val="95000"/>
                    <a:lumOff val="5000"/>
                  </a:schemeClr>
                </a:solidFill>
              </a:rPr>
              <a:t>İnflamasyon ve/veya kronik enfeksiyonlar,</a:t>
            </a:r>
          </a:p>
          <a:p>
            <a:pPr>
              <a:buFont typeface="Wingdings" panose="05000000000000000000" pitchFamily="2" charset="2"/>
              <a:buChar char="v"/>
            </a:pPr>
            <a:r>
              <a:rPr lang="tr-TR" sz="2400" b="1" dirty="0">
                <a:solidFill>
                  <a:schemeClr val="bg1">
                    <a:lumMod val="95000"/>
                    <a:lumOff val="5000"/>
                  </a:schemeClr>
                </a:solidFill>
              </a:rPr>
              <a:t>Yeme bozukluğu (</a:t>
            </a:r>
            <a:r>
              <a:rPr lang="tr-TR" sz="2400" b="1" dirty="0" err="1">
                <a:solidFill>
                  <a:schemeClr val="bg1">
                    <a:lumMod val="95000"/>
                    <a:lumOff val="5000"/>
                  </a:schemeClr>
                </a:solidFill>
              </a:rPr>
              <a:t>bulimia</a:t>
            </a:r>
            <a:r>
              <a:rPr lang="tr-TR" sz="2400" b="1" dirty="0">
                <a:solidFill>
                  <a:schemeClr val="bg1">
                    <a:lumMod val="95000"/>
                    <a:lumOff val="5000"/>
                  </a:schemeClr>
                </a:solidFill>
              </a:rPr>
              <a:t>, anoreksiya) olanlar,</a:t>
            </a:r>
          </a:p>
          <a:p>
            <a:pPr>
              <a:buFont typeface="Wingdings" panose="05000000000000000000" pitchFamily="2" charset="2"/>
              <a:buChar char="v"/>
            </a:pPr>
            <a:r>
              <a:rPr lang="tr-TR" sz="2400" b="1" dirty="0">
                <a:solidFill>
                  <a:schemeClr val="bg1">
                    <a:lumMod val="95000"/>
                    <a:lumOff val="5000"/>
                  </a:schemeClr>
                </a:solidFill>
              </a:rPr>
              <a:t>Anemisi olan veya çalışmadan önceki 3 ay içinde &gt;400 </a:t>
            </a:r>
            <a:r>
              <a:rPr lang="tr-TR" sz="2400" b="1" dirty="0" err="1">
                <a:solidFill>
                  <a:schemeClr val="bg1">
                    <a:lumMod val="95000"/>
                    <a:lumOff val="5000"/>
                  </a:schemeClr>
                </a:solidFill>
              </a:rPr>
              <a:t>mL</a:t>
            </a:r>
            <a:r>
              <a:rPr lang="tr-TR" sz="2400" b="1" dirty="0">
                <a:solidFill>
                  <a:schemeClr val="bg1">
                    <a:lumMod val="95000"/>
                    <a:lumOff val="5000"/>
                  </a:schemeClr>
                </a:solidFill>
              </a:rPr>
              <a:t> kan bağışlamış olanlar,</a:t>
            </a:r>
          </a:p>
          <a:p>
            <a:pPr>
              <a:buFont typeface="Wingdings" panose="05000000000000000000" pitchFamily="2" charset="2"/>
              <a:buChar char="v"/>
            </a:pPr>
            <a:r>
              <a:rPr lang="tr-TR" sz="2400" b="1" dirty="0">
                <a:solidFill>
                  <a:schemeClr val="bg1">
                    <a:lumMod val="95000"/>
                    <a:lumOff val="5000"/>
                  </a:schemeClr>
                </a:solidFill>
              </a:rPr>
              <a:t>Araştırmaya katılmadan önceki 6 ay içinde majör cerrahi geçirmiş olanlar</a:t>
            </a:r>
          </a:p>
          <a:p>
            <a:endParaRPr lang="tr-TR" b="1" u="sng" dirty="0">
              <a:solidFill>
                <a:schemeClr val="bg1">
                  <a:lumMod val="95000"/>
                  <a:lumOff val="5000"/>
                </a:schemeClr>
              </a:solidFill>
            </a:endParaRPr>
          </a:p>
          <a:p>
            <a:endParaRPr lang="tr-TR" dirty="0"/>
          </a:p>
        </p:txBody>
      </p:sp>
    </p:spTree>
    <p:extLst>
      <p:ext uri="{BB962C8B-B14F-4D97-AF65-F5344CB8AC3E}">
        <p14:creationId xmlns:p14="http://schemas.microsoft.com/office/powerpoint/2010/main" val="13415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40C9E5-FF5A-5034-7223-4A46D92C5EDF}"/>
              </a:ext>
            </a:extLst>
          </p:cNvPr>
          <p:cNvSpPr>
            <a:spLocks noGrp="1"/>
          </p:cNvSpPr>
          <p:nvPr>
            <p:ph type="title"/>
          </p:nvPr>
        </p:nvSpPr>
        <p:spPr/>
        <p:txBody>
          <a:bodyPr/>
          <a:lstStyle/>
          <a:p>
            <a:r>
              <a:rPr lang="tr-TR" dirty="0"/>
              <a:t>Yöntem- Veri toplama ve işleme</a:t>
            </a:r>
          </a:p>
        </p:txBody>
      </p:sp>
      <p:sp>
        <p:nvSpPr>
          <p:cNvPr id="3" name="İçerik Yer Tutucusu 2">
            <a:extLst>
              <a:ext uri="{FF2B5EF4-FFF2-40B4-BE49-F238E27FC236}">
                <a16:creationId xmlns:a16="http://schemas.microsoft.com/office/drawing/2014/main" id="{FCE03065-2910-C122-44D1-B328A5BDE613}"/>
              </a:ext>
            </a:extLst>
          </p:cNvPr>
          <p:cNvSpPr>
            <a:spLocks noGrp="1"/>
          </p:cNvSpPr>
          <p:nvPr>
            <p:ph idx="1"/>
          </p:nvPr>
        </p:nvSpPr>
        <p:spPr>
          <a:xfrm>
            <a:off x="684211" y="685800"/>
            <a:ext cx="10843225" cy="3615267"/>
          </a:xfrm>
        </p:spPr>
        <p:txBody>
          <a:bodyPr>
            <a:normAutofit/>
          </a:bodyPr>
          <a:lstStyle/>
          <a:p>
            <a:pPr>
              <a:buFont typeface="Wingdings" panose="05000000000000000000" pitchFamily="2" charset="2"/>
              <a:buChar char="q"/>
            </a:pPr>
            <a:r>
              <a:rPr lang="tr-TR" sz="2400" b="1" dirty="0">
                <a:solidFill>
                  <a:schemeClr val="bg1">
                    <a:lumMod val="95000"/>
                    <a:lumOff val="5000"/>
                  </a:schemeClr>
                </a:solidFill>
              </a:rPr>
              <a:t>Temel veri toplama Nisan-Kasım 2018 tarihleri arasında gerçekleştirilmiştir. </a:t>
            </a:r>
          </a:p>
          <a:p>
            <a:pPr>
              <a:buFont typeface="Wingdings" panose="05000000000000000000" pitchFamily="2" charset="2"/>
              <a:buChar char="q"/>
            </a:pPr>
            <a:r>
              <a:rPr lang="tr-TR" sz="2400" b="1" dirty="0">
                <a:solidFill>
                  <a:schemeClr val="bg1">
                    <a:lumMod val="95000"/>
                    <a:lumOff val="5000"/>
                  </a:schemeClr>
                </a:solidFill>
              </a:rPr>
              <a:t>Uygulanan ankette sosyodemografik, iş, sağlık ve yaşam tarzı özelliklerine ilişkin sorular yer almıştır. </a:t>
            </a:r>
          </a:p>
          <a:p>
            <a:pPr>
              <a:buFont typeface="Wingdings" panose="05000000000000000000" pitchFamily="2" charset="2"/>
              <a:buChar char="q"/>
            </a:pPr>
            <a:r>
              <a:rPr lang="tr-TR" sz="2400" b="1" dirty="0">
                <a:solidFill>
                  <a:schemeClr val="bg1">
                    <a:lumMod val="95000"/>
                    <a:lumOff val="5000"/>
                  </a:schemeClr>
                </a:solidFill>
              </a:rPr>
              <a:t>Katılımcılar vücut kütlesi, boy, bel ve kalça çevresi gibi antropometrik parametreler açısından değerlendirilmiştir. (BKİ hesaplanarak ve WHO kriterlerine göre sınıflandırılmıştır.) </a:t>
            </a:r>
          </a:p>
        </p:txBody>
      </p:sp>
    </p:spTree>
    <p:extLst>
      <p:ext uri="{BB962C8B-B14F-4D97-AF65-F5344CB8AC3E}">
        <p14:creationId xmlns:p14="http://schemas.microsoft.com/office/powerpoint/2010/main" val="272296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86B3FB-C52A-FB45-354D-FE3D2A080BE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A655AAC-1115-0126-7D01-534BA646D560}"/>
              </a:ext>
            </a:extLst>
          </p:cNvPr>
          <p:cNvSpPr>
            <a:spLocks noGrp="1"/>
          </p:cNvSpPr>
          <p:nvPr>
            <p:ph idx="1"/>
          </p:nvPr>
        </p:nvSpPr>
        <p:spPr>
          <a:xfrm>
            <a:off x="684212" y="685800"/>
            <a:ext cx="10843224" cy="3615267"/>
          </a:xfrm>
        </p:spPr>
        <p:txBody>
          <a:bodyPr>
            <a:normAutofit/>
          </a:bodyPr>
          <a:lstStyle/>
          <a:p>
            <a:pPr marL="0" indent="0">
              <a:buNone/>
            </a:pPr>
            <a:r>
              <a:rPr lang="tr-TR" sz="2400" b="1" dirty="0">
                <a:solidFill>
                  <a:schemeClr val="bg1">
                    <a:lumMod val="95000"/>
                    <a:lumOff val="5000"/>
                  </a:schemeClr>
                </a:solidFill>
              </a:rPr>
              <a:t>          Uyku süresi için sorular vardiyalı çalışanlar için Münih </a:t>
            </a:r>
            <a:r>
              <a:rPr lang="tr-TR" sz="2400" b="1" dirty="0" err="1">
                <a:solidFill>
                  <a:schemeClr val="bg1">
                    <a:lumMod val="95000"/>
                    <a:lumOff val="5000"/>
                  </a:schemeClr>
                </a:solidFill>
              </a:rPr>
              <a:t>Kronotip</a:t>
            </a:r>
            <a:r>
              <a:rPr lang="tr-TR" sz="2400" b="1" dirty="0">
                <a:solidFill>
                  <a:schemeClr val="bg1">
                    <a:lumMod val="95000"/>
                    <a:lumOff val="5000"/>
                  </a:schemeClr>
                </a:solidFill>
              </a:rPr>
              <a:t> Anketinden (</a:t>
            </a:r>
            <a:r>
              <a:rPr lang="tr-TR" sz="2400" b="1" dirty="0" err="1">
                <a:solidFill>
                  <a:schemeClr val="bg1">
                    <a:lumMod val="95000"/>
                    <a:lumOff val="5000"/>
                  </a:schemeClr>
                </a:solidFill>
              </a:rPr>
              <a:t>MCTQshift</a:t>
            </a:r>
            <a:r>
              <a:rPr lang="tr-TR" sz="2400" b="1" dirty="0">
                <a:solidFill>
                  <a:schemeClr val="bg1">
                    <a:lumMod val="95000"/>
                    <a:lumOff val="5000"/>
                  </a:schemeClr>
                </a:solidFill>
              </a:rPr>
              <a:t>) alınmıştır. Bu anket hem iş günleri hem de izin günleri için uyku başlangıcı ve uyku süresi ile ilgili sorular içermektedir. </a:t>
            </a:r>
          </a:p>
          <a:p>
            <a:pPr marL="0" indent="0">
              <a:buNone/>
            </a:pPr>
            <a:r>
              <a:rPr lang="tr-TR" sz="2400" b="1" dirty="0">
                <a:solidFill>
                  <a:schemeClr val="bg1">
                    <a:lumMod val="95000"/>
                    <a:lumOff val="5000"/>
                  </a:schemeClr>
                </a:solidFill>
              </a:rPr>
              <a:t>Elde edilen bilgilerden;</a:t>
            </a:r>
          </a:p>
          <a:p>
            <a:pPr>
              <a:buFont typeface="Courier New" panose="02070309020205020404" pitchFamily="49" charset="0"/>
              <a:buChar char="o"/>
            </a:pPr>
            <a:r>
              <a:rPr lang="tr-TR" sz="2400" b="1" dirty="0" err="1">
                <a:solidFill>
                  <a:schemeClr val="bg1">
                    <a:lumMod val="95000"/>
                    <a:lumOff val="5000"/>
                  </a:schemeClr>
                </a:solidFill>
              </a:rPr>
              <a:t>Kronotip</a:t>
            </a:r>
            <a:r>
              <a:rPr lang="tr-TR" sz="2400" b="1" dirty="0">
                <a:solidFill>
                  <a:schemeClr val="bg1">
                    <a:lumMod val="95000"/>
                    <a:lumOff val="5000"/>
                  </a:schemeClr>
                </a:solidFill>
              </a:rPr>
              <a:t>, </a:t>
            </a:r>
          </a:p>
          <a:p>
            <a:pPr>
              <a:buFont typeface="Courier New" panose="02070309020205020404" pitchFamily="49" charset="0"/>
              <a:buChar char="o"/>
            </a:pPr>
            <a:r>
              <a:rPr lang="tr-TR" sz="2400" b="1" dirty="0">
                <a:solidFill>
                  <a:schemeClr val="bg1">
                    <a:lumMod val="95000"/>
                    <a:lumOff val="5000"/>
                  </a:schemeClr>
                </a:solidFill>
              </a:rPr>
              <a:t>Sosyal </a:t>
            </a:r>
            <a:r>
              <a:rPr lang="tr-TR" sz="2400" b="1" dirty="0" err="1">
                <a:solidFill>
                  <a:schemeClr val="bg1">
                    <a:lumMod val="95000"/>
                    <a:lumOff val="5000"/>
                  </a:schemeClr>
                </a:solidFill>
              </a:rPr>
              <a:t>jetlag</a:t>
            </a:r>
            <a:r>
              <a:rPr lang="tr-TR" sz="2400" b="1" dirty="0">
                <a:solidFill>
                  <a:schemeClr val="bg1">
                    <a:lumMod val="95000"/>
                    <a:lumOff val="5000"/>
                  </a:schemeClr>
                </a:solidFill>
              </a:rPr>
              <a:t>(SJL) ve </a:t>
            </a:r>
          </a:p>
          <a:p>
            <a:pPr>
              <a:buFont typeface="Courier New" panose="02070309020205020404" pitchFamily="49" charset="0"/>
              <a:buChar char="o"/>
            </a:pPr>
            <a:r>
              <a:rPr lang="tr-TR" sz="2400" b="1" dirty="0">
                <a:solidFill>
                  <a:schemeClr val="bg1">
                    <a:lumMod val="95000"/>
                    <a:lumOff val="5000"/>
                  </a:schemeClr>
                </a:solidFill>
              </a:rPr>
              <a:t>Uyku süresi hesaplanmıştır.</a:t>
            </a:r>
          </a:p>
        </p:txBody>
      </p:sp>
    </p:spTree>
    <p:extLst>
      <p:ext uri="{BB962C8B-B14F-4D97-AF65-F5344CB8AC3E}">
        <p14:creationId xmlns:p14="http://schemas.microsoft.com/office/powerpoint/2010/main" val="248286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7CF732-481E-97BB-47F4-DE3CB9C9A3EE}"/>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DD9E7125-C19D-6D01-2247-D8C4D660CD16}"/>
              </a:ext>
            </a:extLst>
          </p:cNvPr>
          <p:cNvSpPr>
            <a:spLocks noGrp="1"/>
          </p:cNvSpPr>
          <p:nvPr>
            <p:ph idx="1"/>
          </p:nvPr>
        </p:nvSpPr>
        <p:spPr>
          <a:xfrm>
            <a:off x="684212" y="685800"/>
            <a:ext cx="10813244" cy="3615267"/>
          </a:xfrm>
        </p:spPr>
        <p:txBody>
          <a:bodyPr/>
          <a:lstStyle/>
          <a:p>
            <a:pPr marL="0" indent="0">
              <a:buNone/>
            </a:pPr>
            <a:endParaRPr lang="tr-TR" sz="2400" b="1" dirty="0">
              <a:solidFill>
                <a:prstClr val="black">
                  <a:lumMod val="95000"/>
                  <a:lumOff val="5000"/>
                </a:prstClr>
              </a:solidFill>
              <a:latin typeface="Tahoma"/>
            </a:endParaRPr>
          </a:p>
          <a:p>
            <a:pPr marL="0" indent="0">
              <a:buNone/>
            </a:pPr>
            <a:endParaRPr lang="tr-TR" sz="2400" b="1" dirty="0">
              <a:solidFill>
                <a:prstClr val="black">
                  <a:lumMod val="95000"/>
                  <a:lumOff val="5000"/>
                </a:prstClr>
              </a:solidFill>
              <a:latin typeface="Tahoma"/>
            </a:endParaRPr>
          </a:p>
          <a:p>
            <a:pPr marL="0" indent="0">
              <a:buNone/>
            </a:pPr>
            <a:r>
              <a:rPr lang="tr-TR" sz="2400" b="1" dirty="0">
                <a:solidFill>
                  <a:prstClr val="black">
                    <a:lumMod val="95000"/>
                    <a:lumOff val="5000"/>
                  </a:prstClr>
                </a:solidFill>
                <a:latin typeface="Tahoma"/>
              </a:rPr>
              <a:t>          </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Gece vardiyasında çalışma ile </a:t>
            </a:r>
            <a:r>
              <a:rPr kumimoji="0" lang="tr-TR" sz="2400" b="1" i="0" u="none" strike="noStrike" kern="1200" cap="none" spc="0" normalizeH="0" baseline="0" noProof="0" dirty="0" err="1">
                <a:ln>
                  <a:noFill/>
                </a:ln>
                <a:solidFill>
                  <a:prstClr val="black">
                    <a:lumMod val="95000"/>
                    <a:lumOff val="5000"/>
                  </a:prstClr>
                </a:solidFill>
                <a:effectLst/>
                <a:uLnTx/>
                <a:uFillTx/>
                <a:latin typeface="Tahoma"/>
                <a:ea typeface="+mn-ea"/>
                <a:cs typeface="+mn-cs"/>
              </a:rPr>
              <a:t>hipertrigliseridemi</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 arasında bir ilişki ve dislipidemi gelişimi için artmış bir risk tanımlanmıştır.</a:t>
            </a:r>
          </a:p>
        </p:txBody>
      </p:sp>
    </p:spTree>
    <p:extLst>
      <p:ext uri="{BB962C8B-B14F-4D97-AF65-F5344CB8AC3E}">
        <p14:creationId xmlns:p14="http://schemas.microsoft.com/office/powerpoint/2010/main" val="226083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598E0D-C733-8B83-FEA7-9BC9E1DFA1D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A8C865D-2F64-C0FD-7D08-2D23F6D0D3FD}"/>
              </a:ext>
            </a:extLst>
          </p:cNvPr>
          <p:cNvSpPr>
            <a:spLocks noGrp="1"/>
          </p:cNvSpPr>
          <p:nvPr>
            <p:ph idx="1"/>
          </p:nvPr>
        </p:nvSpPr>
        <p:spPr>
          <a:xfrm>
            <a:off x="684212" y="685800"/>
            <a:ext cx="11038096" cy="3615267"/>
          </a:xfrm>
        </p:spPr>
        <p:txBody>
          <a:bodyPr>
            <a:normAutofit/>
          </a:bodyPr>
          <a:lstStyle/>
          <a:p>
            <a:pPr marL="0" indent="0">
              <a:buNone/>
            </a:pPr>
            <a:r>
              <a:rPr lang="tr-TR" sz="2400" b="1" dirty="0">
                <a:solidFill>
                  <a:schemeClr val="bg1">
                    <a:lumMod val="95000"/>
                    <a:lumOff val="5000"/>
                  </a:schemeClr>
                </a:solidFill>
              </a:rPr>
              <a:t>          Uyku başlangıcından önceki son öğün ile uyku arasındaki zaman aralığı; tipik bir iş gününde ve tipik bir izin gününde (19:00-19:00 arası) doldurulan bir gıda günlüğü aracılığıyla elde edilmiştir. </a:t>
            </a:r>
          </a:p>
          <a:p>
            <a:pPr marL="0" indent="0">
              <a:buNone/>
            </a:pPr>
            <a:r>
              <a:rPr lang="tr-TR" sz="2400" b="1" dirty="0">
                <a:solidFill>
                  <a:schemeClr val="bg1">
                    <a:lumMod val="95000"/>
                    <a:lumOff val="5000"/>
                  </a:schemeClr>
                </a:solidFill>
              </a:rPr>
              <a:t>          İş gününde, katılımcılar 07:00'de işten ayrıldıkları ve genellikle 10:00'a kadar uyudukları için son öğünün gündüz uykusundan önce alındığı kabul edilmiştir. İzin gününde, uyku gece olduğu için, son akşam yemeği dikkate alınmıştır.</a:t>
            </a:r>
          </a:p>
        </p:txBody>
      </p:sp>
    </p:spTree>
    <p:extLst>
      <p:ext uri="{BB962C8B-B14F-4D97-AF65-F5344CB8AC3E}">
        <p14:creationId xmlns:p14="http://schemas.microsoft.com/office/powerpoint/2010/main" val="28301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819F57-6711-855F-F041-5D0DB783693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A9B1051-3D99-5211-5E0B-6F695425DA25}"/>
              </a:ext>
            </a:extLst>
          </p:cNvPr>
          <p:cNvSpPr>
            <a:spLocks noGrp="1"/>
          </p:cNvSpPr>
          <p:nvPr>
            <p:ph idx="1"/>
          </p:nvPr>
        </p:nvSpPr>
        <p:spPr>
          <a:xfrm>
            <a:off x="684212" y="685800"/>
            <a:ext cx="10828234" cy="3615267"/>
          </a:xfrm>
        </p:spPr>
        <p:txBody>
          <a:bodyPr>
            <a:normAutofit/>
          </a:bodyPr>
          <a:lstStyle/>
          <a:p>
            <a:pPr marL="0" indent="0">
              <a:buNone/>
            </a:pPr>
            <a:r>
              <a:rPr lang="tr-TR" sz="2400" b="1" dirty="0">
                <a:solidFill>
                  <a:schemeClr val="bg1">
                    <a:lumMod val="95000"/>
                    <a:lumOff val="5000"/>
                  </a:schemeClr>
                </a:solidFill>
              </a:rPr>
              <a:t>          Besin günlüğünden; uyku başlangıcından önceki son öğünün kalorisine ilişkin bilgiler de elde edilmiştir (toplam karbonhidrat, protein ve yağ besinlerinin yüzdeleri ve gram cinsinden miktarları). Bu veriler Araştırma için Beslenme Veri Sisteminde analiz edilmiştir. Tipik Brezilya gıdalarının ve preparatlarının bileşimi yazılım </a:t>
            </a:r>
            <a:r>
              <a:rPr lang="tr-TR" sz="2400" b="1" dirty="0" err="1">
                <a:solidFill>
                  <a:schemeClr val="bg1">
                    <a:lumMod val="95000"/>
                    <a:lumOff val="5000"/>
                  </a:schemeClr>
                </a:solidFill>
              </a:rPr>
              <a:t>veritabanına</a:t>
            </a:r>
            <a:r>
              <a:rPr lang="tr-TR" sz="2400" b="1" dirty="0">
                <a:solidFill>
                  <a:schemeClr val="bg1">
                    <a:lumMod val="95000"/>
                    <a:lumOff val="5000"/>
                  </a:schemeClr>
                </a:solidFill>
              </a:rPr>
              <a:t> manuel olarak eklenmiştir. Bunun için Brezilya Gıda Bileşimi Tablosu ve belirli sanayileşmiş gıda etiketleri kullanılmıştır.</a:t>
            </a:r>
          </a:p>
        </p:txBody>
      </p:sp>
    </p:spTree>
    <p:extLst>
      <p:ext uri="{BB962C8B-B14F-4D97-AF65-F5344CB8AC3E}">
        <p14:creationId xmlns:p14="http://schemas.microsoft.com/office/powerpoint/2010/main" val="21216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AEF232-B3EA-FEAA-EAD6-9018883CB53E}"/>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755EE7B-40C7-EB5E-09FB-B8CE3A37E0A5}"/>
              </a:ext>
            </a:extLst>
          </p:cNvPr>
          <p:cNvSpPr>
            <a:spLocks noGrp="1"/>
          </p:cNvSpPr>
          <p:nvPr>
            <p:ph idx="1"/>
          </p:nvPr>
        </p:nvSpPr>
        <p:spPr>
          <a:xfrm>
            <a:off x="684212" y="685800"/>
            <a:ext cx="10993126" cy="3615267"/>
          </a:xfrm>
        </p:spPr>
        <p:txBody>
          <a:bodyPr>
            <a:normAutofit/>
          </a:bodyPr>
          <a:lstStyle/>
          <a:p>
            <a:pPr marL="0" indent="0">
              <a:buNone/>
            </a:pPr>
            <a:r>
              <a:rPr lang="tr-TR" sz="2400" b="1" dirty="0">
                <a:solidFill>
                  <a:schemeClr val="bg1">
                    <a:lumMod val="95000"/>
                    <a:lumOff val="5000"/>
                  </a:schemeClr>
                </a:solidFill>
              </a:rPr>
              <a:t>          Her bir besin maddesinin uygun yüzdesini kategorize etmek için ABD Ulusal Bilimler Akademisi tarafından belirlenen Tavsiye Edilen Günlük Alım Miktarları kullanılmıştır. Her bir besin maddesi için öngörülen aralığa göre tüketim yeterli olarak sınıflandırılmıştır: toplam yağ için %20 ila %35, toplam karbonhidrat için %45 ila %65 ve toplam protein için %10 ila %35; öngörülen üst sınırın altında veya üstünde kalan yüzdeler ise yetersiz olarak sınıflandırılmıştır.</a:t>
            </a:r>
          </a:p>
        </p:txBody>
      </p:sp>
    </p:spTree>
    <p:extLst>
      <p:ext uri="{BB962C8B-B14F-4D97-AF65-F5344CB8AC3E}">
        <p14:creationId xmlns:p14="http://schemas.microsoft.com/office/powerpoint/2010/main" val="300988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FB3980-1AE7-B1E8-9BC9-7971E2EAF7D8}"/>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6B68DCD-3EDF-9586-0E16-4CBA665ED3B5}"/>
              </a:ext>
            </a:extLst>
          </p:cNvPr>
          <p:cNvSpPr>
            <a:spLocks noGrp="1"/>
          </p:cNvSpPr>
          <p:nvPr>
            <p:ph idx="1"/>
          </p:nvPr>
        </p:nvSpPr>
        <p:spPr>
          <a:xfrm>
            <a:off x="684211" y="685800"/>
            <a:ext cx="11098057" cy="3615267"/>
          </a:xfrm>
        </p:spPr>
        <p:txBody>
          <a:bodyPr>
            <a:normAutofit/>
          </a:bodyPr>
          <a:lstStyle/>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parametrelerin (TK, LDL-K, HDL-K, VLDL-K ve </a:t>
            </a:r>
            <a:r>
              <a:rPr lang="tr-TR" sz="2400" b="1" dirty="0" err="1">
                <a:solidFill>
                  <a:schemeClr val="bg1">
                    <a:lumMod val="95000"/>
                    <a:lumOff val="5000"/>
                  </a:schemeClr>
                </a:solidFill>
              </a:rPr>
              <a:t>TG'ler</a:t>
            </a:r>
            <a:r>
              <a:rPr lang="tr-TR" sz="2400" b="1" dirty="0">
                <a:solidFill>
                  <a:schemeClr val="bg1">
                    <a:lumMod val="95000"/>
                    <a:lumOff val="5000"/>
                  </a:schemeClr>
                </a:solidFill>
              </a:rPr>
              <a:t>) düzeylerine gece uykusundan sonra 12 saatlik açlık sonrası kan alınarak bakılarak Amerikan Klinik Endokrinologlar Birliği kriterlerine göre kategorize edilmiştir.</a:t>
            </a:r>
          </a:p>
        </p:txBody>
      </p:sp>
    </p:spTree>
    <p:extLst>
      <p:ext uri="{BB962C8B-B14F-4D97-AF65-F5344CB8AC3E}">
        <p14:creationId xmlns:p14="http://schemas.microsoft.com/office/powerpoint/2010/main" val="245454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2748D6-57D2-9E94-F7EA-EAA630416822}"/>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26D36E4-B2F9-6741-4F59-24BD87EBC575}"/>
              </a:ext>
            </a:extLst>
          </p:cNvPr>
          <p:cNvSpPr>
            <a:spLocks noGrp="1"/>
          </p:cNvSpPr>
          <p:nvPr>
            <p:ph idx="1"/>
          </p:nvPr>
        </p:nvSpPr>
        <p:spPr>
          <a:xfrm>
            <a:off x="684212" y="1079292"/>
            <a:ext cx="10693322" cy="4182256"/>
          </a:xfrm>
        </p:spPr>
        <p:txBody>
          <a:bodyPr>
            <a:normAutofit fontScale="92500" lnSpcReduction="20000"/>
          </a:bodyPr>
          <a:lstStyle/>
          <a:p>
            <a:pPr marL="0" indent="0">
              <a:buNone/>
            </a:pPr>
            <a:r>
              <a:rPr lang="tr-TR" sz="2600" b="1" dirty="0">
                <a:solidFill>
                  <a:schemeClr val="bg1">
                    <a:lumMod val="95000"/>
                    <a:lumOff val="5000"/>
                  </a:schemeClr>
                </a:solidFill>
              </a:rPr>
              <a:t>● TK: &lt;190 mg/</a:t>
            </a:r>
            <a:r>
              <a:rPr lang="tr-TR" sz="2600" b="1" dirty="0" err="1">
                <a:solidFill>
                  <a:schemeClr val="bg1">
                    <a:lumMod val="95000"/>
                    <a:lumOff val="5000"/>
                  </a:schemeClr>
                </a:solidFill>
              </a:rPr>
              <a:t>dL</a:t>
            </a:r>
            <a:r>
              <a:rPr lang="tr-TR" sz="2600" b="1" dirty="0">
                <a:solidFill>
                  <a:schemeClr val="bg1">
                    <a:lumMod val="95000"/>
                    <a:lumOff val="5000"/>
                  </a:schemeClr>
                </a:solidFill>
              </a:rPr>
              <a:t> (önerilen) ve ≥190 mg/</a:t>
            </a:r>
            <a:r>
              <a:rPr lang="tr-TR" sz="2600" b="1" dirty="0" err="1">
                <a:solidFill>
                  <a:schemeClr val="bg1">
                    <a:lumMod val="95000"/>
                    <a:lumOff val="5000"/>
                  </a:schemeClr>
                </a:solidFill>
              </a:rPr>
              <a:t>dL</a:t>
            </a:r>
            <a:r>
              <a:rPr lang="tr-TR" sz="2600" b="1" dirty="0">
                <a:solidFill>
                  <a:schemeClr val="bg1">
                    <a:lumMod val="95000"/>
                    <a:lumOff val="5000"/>
                  </a:schemeClr>
                </a:solidFill>
              </a:rPr>
              <a:t> (yüksek),</a:t>
            </a:r>
          </a:p>
          <a:p>
            <a:pPr marL="0" indent="0">
              <a:buNone/>
            </a:pPr>
            <a:r>
              <a:rPr lang="tr-TR" sz="2600" b="1" dirty="0">
                <a:solidFill>
                  <a:schemeClr val="bg1">
                    <a:lumMod val="95000"/>
                    <a:lumOff val="5000"/>
                  </a:schemeClr>
                </a:solidFill>
              </a:rPr>
              <a:t>● LDL: &lt;100 mg/</a:t>
            </a:r>
            <a:r>
              <a:rPr lang="tr-TR" sz="2600" b="1" dirty="0" err="1">
                <a:solidFill>
                  <a:schemeClr val="bg1">
                    <a:lumMod val="95000"/>
                    <a:lumOff val="5000"/>
                  </a:schemeClr>
                </a:solidFill>
              </a:rPr>
              <a:t>dL</a:t>
            </a:r>
            <a:r>
              <a:rPr lang="tr-TR" sz="2600" b="1" dirty="0">
                <a:solidFill>
                  <a:schemeClr val="bg1">
                    <a:lumMod val="95000"/>
                    <a:lumOff val="5000"/>
                  </a:schemeClr>
                </a:solidFill>
              </a:rPr>
              <a:t> (önerilen) ve ≥100 mg/</a:t>
            </a:r>
            <a:r>
              <a:rPr lang="tr-TR" sz="2600" b="1" dirty="0" err="1">
                <a:solidFill>
                  <a:schemeClr val="bg1">
                    <a:lumMod val="95000"/>
                    <a:lumOff val="5000"/>
                  </a:schemeClr>
                </a:solidFill>
              </a:rPr>
              <a:t>dL</a:t>
            </a:r>
            <a:r>
              <a:rPr lang="tr-TR" sz="2600" b="1" dirty="0">
                <a:solidFill>
                  <a:schemeClr val="bg1">
                    <a:lumMod val="95000"/>
                    <a:lumOff val="5000"/>
                  </a:schemeClr>
                </a:solidFill>
              </a:rPr>
              <a:t> (yüksek),</a:t>
            </a:r>
          </a:p>
          <a:p>
            <a:pPr marL="0" indent="0">
              <a:buNone/>
            </a:pPr>
            <a:r>
              <a:rPr lang="tr-TR" sz="2600" b="1" dirty="0">
                <a:solidFill>
                  <a:schemeClr val="bg1">
                    <a:lumMod val="95000"/>
                    <a:lumOff val="5000"/>
                  </a:schemeClr>
                </a:solidFill>
              </a:rPr>
              <a:t>● HDL: &gt;40 mg/</a:t>
            </a:r>
            <a:r>
              <a:rPr lang="tr-TR" sz="2600" b="1" dirty="0" err="1">
                <a:solidFill>
                  <a:schemeClr val="bg1">
                    <a:lumMod val="95000"/>
                    <a:lumOff val="5000"/>
                  </a:schemeClr>
                </a:solidFill>
              </a:rPr>
              <a:t>dL</a:t>
            </a:r>
            <a:r>
              <a:rPr lang="tr-TR" sz="2600" b="1" dirty="0">
                <a:solidFill>
                  <a:schemeClr val="bg1">
                    <a:lumMod val="95000"/>
                    <a:lumOff val="5000"/>
                  </a:schemeClr>
                </a:solidFill>
              </a:rPr>
              <a:t> (önerilen) ve ≤40 mg/</a:t>
            </a:r>
            <a:r>
              <a:rPr lang="tr-TR" sz="2600" b="1" dirty="0" err="1">
                <a:solidFill>
                  <a:schemeClr val="bg1">
                    <a:lumMod val="95000"/>
                    <a:lumOff val="5000"/>
                  </a:schemeClr>
                </a:solidFill>
              </a:rPr>
              <a:t>dL</a:t>
            </a:r>
            <a:r>
              <a:rPr lang="tr-TR" sz="2600" b="1" dirty="0">
                <a:solidFill>
                  <a:schemeClr val="bg1">
                    <a:lumMod val="95000"/>
                    <a:lumOff val="5000"/>
                  </a:schemeClr>
                </a:solidFill>
              </a:rPr>
              <a:t> (azalmış),</a:t>
            </a:r>
          </a:p>
          <a:p>
            <a:pPr marL="0" indent="0">
              <a:buNone/>
            </a:pPr>
            <a:r>
              <a:rPr lang="tr-TR" sz="2600" b="1" dirty="0">
                <a:solidFill>
                  <a:schemeClr val="bg1">
                    <a:lumMod val="95000"/>
                    <a:lumOff val="5000"/>
                  </a:schemeClr>
                </a:solidFill>
              </a:rPr>
              <a:t>● </a:t>
            </a:r>
            <a:r>
              <a:rPr lang="tr-TR" sz="2600" b="1" dirty="0" err="1">
                <a:solidFill>
                  <a:schemeClr val="bg1">
                    <a:lumMod val="95000"/>
                    <a:lumOff val="5000"/>
                  </a:schemeClr>
                </a:solidFill>
              </a:rPr>
              <a:t>TG'ler</a:t>
            </a:r>
            <a:r>
              <a:rPr lang="tr-TR" sz="2600" b="1" dirty="0">
                <a:solidFill>
                  <a:schemeClr val="bg1">
                    <a:lumMod val="95000"/>
                    <a:lumOff val="5000"/>
                  </a:schemeClr>
                </a:solidFill>
              </a:rPr>
              <a:t>: &lt;150 mg/</a:t>
            </a:r>
            <a:r>
              <a:rPr lang="tr-TR" sz="2600" b="1" dirty="0" err="1">
                <a:solidFill>
                  <a:schemeClr val="bg1">
                    <a:lumMod val="95000"/>
                    <a:lumOff val="5000"/>
                  </a:schemeClr>
                </a:solidFill>
              </a:rPr>
              <a:t>dL</a:t>
            </a:r>
            <a:r>
              <a:rPr lang="tr-TR" sz="2600" b="1" dirty="0">
                <a:solidFill>
                  <a:schemeClr val="bg1">
                    <a:lumMod val="95000"/>
                    <a:lumOff val="5000"/>
                  </a:schemeClr>
                </a:solidFill>
              </a:rPr>
              <a:t> (önerilen) ve ≥150 mg/</a:t>
            </a:r>
            <a:r>
              <a:rPr lang="tr-TR" sz="2600" b="1" dirty="0" err="1">
                <a:solidFill>
                  <a:schemeClr val="bg1">
                    <a:lumMod val="95000"/>
                    <a:lumOff val="5000"/>
                  </a:schemeClr>
                </a:solidFill>
              </a:rPr>
              <a:t>dL</a:t>
            </a:r>
            <a:r>
              <a:rPr lang="tr-TR" sz="2600" b="1" dirty="0">
                <a:solidFill>
                  <a:schemeClr val="bg1">
                    <a:lumMod val="95000"/>
                    <a:lumOff val="5000"/>
                  </a:schemeClr>
                </a:solidFill>
              </a:rPr>
              <a:t> (yüksek),</a:t>
            </a:r>
          </a:p>
          <a:p>
            <a:pPr marL="0" indent="0">
              <a:buNone/>
            </a:pPr>
            <a:r>
              <a:rPr lang="tr-TR" sz="2600" b="1" dirty="0">
                <a:solidFill>
                  <a:schemeClr val="bg1">
                    <a:lumMod val="95000"/>
                    <a:lumOff val="5000"/>
                  </a:schemeClr>
                </a:solidFill>
              </a:rPr>
              <a:t>● VLDL-K: değerler &gt;30 mg/</a:t>
            </a:r>
            <a:r>
              <a:rPr lang="tr-TR" sz="2600" b="1" dirty="0" err="1">
                <a:solidFill>
                  <a:schemeClr val="bg1">
                    <a:lumMod val="95000"/>
                    <a:lumOff val="5000"/>
                  </a:schemeClr>
                </a:solidFill>
              </a:rPr>
              <a:t>dL</a:t>
            </a:r>
            <a:r>
              <a:rPr lang="tr-TR" sz="2600" b="1" dirty="0">
                <a:solidFill>
                  <a:schemeClr val="bg1">
                    <a:lumMod val="95000"/>
                    <a:lumOff val="5000"/>
                  </a:schemeClr>
                </a:solidFill>
              </a:rPr>
              <a:t> (yüksek; ve sağlık için olumsuz olarak kabul edilmiştir).</a:t>
            </a:r>
          </a:p>
          <a:p>
            <a:pPr marL="0" indent="0">
              <a:buNone/>
            </a:pPr>
            <a:endParaRPr lang="tr-TR" sz="2600" b="1" dirty="0">
              <a:solidFill>
                <a:schemeClr val="bg1">
                  <a:lumMod val="95000"/>
                  <a:lumOff val="5000"/>
                </a:schemeClr>
              </a:solidFill>
            </a:endParaRPr>
          </a:p>
          <a:p>
            <a:pPr marL="0" indent="0">
              <a:buNone/>
            </a:pPr>
            <a:r>
              <a:rPr lang="tr-TR" sz="2600" b="1" dirty="0">
                <a:solidFill>
                  <a:schemeClr val="bg1">
                    <a:lumMod val="95000"/>
                    <a:lumOff val="5000"/>
                  </a:schemeClr>
                </a:solidFill>
              </a:rPr>
              <a:t>          VLDL-K Amerikan Klinik Endokrinologlar Birliği kriterlerinde yer almamasına rağmen, bu değer KVH ve metabolik hastalıkların bir belirleyicisi olarak kullanılmıştır ve bu çalışmada benimsenmiştir.</a:t>
            </a:r>
          </a:p>
          <a:p>
            <a:endParaRPr lang="tr-TR" dirty="0"/>
          </a:p>
        </p:txBody>
      </p:sp>
    </p:spTree>
    <p:extLst>
      <p:ext uri="{BB962C8B-B14F-4D97-AF65-F5344CB8AC3E}">
        <p14:creationId xmlns:p14="http://schemas.microsoft.com/office/powerpoint/2010/main" val="172020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FF6039-2016-F709-4DCA-7035FB790F39}"/>
              </a:ext>
            </a:extLst>
          </p:cNvPr>
          <p:cNvSpPr>
            <a:spLocks noGrp="1"/>
          </p:cNvSpPr>
          <p:nvPr>
            <p:ph type="title"/>
          </p:nvPr>
        </p:nvSpPr>
        <p:spPr/>
        <p:txBody>
          <a:bodyPr/>
          <a:lstStyle/>
          <a:p>
            <a:r>
              <a:rPr lang="tr-TR" dirty="0"/>
              <a:t>yöntem- İstatistiksel analiz</a:t>
            </a:r>
          </a:p>
        </p:txBody>
      </p:sp>
      <p:sp>
        <p:nvSpPr>
          <p:cNvPr id="3" name="İçerik Yer Tutucusu 2">
            <a:extLst>
              <a:ext uri="{FF2B5EF4-FFF2-40B4-BE49-F238E27FC236}">
                <a16:creationId xmlns:a16="http://schemas.microsoft.com/office/drawing/2014/main" id="{8427D4E3-807C-25FC-4194-94613D1A431E}"/>
              </a:ext>
            </a:extLst>
          </p:cNvPr>
          <p:cNvSpPr>
            <a:spLocks noGrp="1"/>
          </p:cNvSpPr>
          <p:nvPr>
            <p:ph idx="1"/>
          </p:nvPr>
        </p:nvSpPr>
        <p:spPr>
          <a:xfrm>
            <a:off x="684212" y="863601"/>
            <a:ext cx="11158018" cy="3813330"/>
          </a:xfrm>
        </p:spPr>
        <p:txBody>
          <a:bodyPr>
            <a:noAutofit/>
          </a:bodyPr>
          <a:lstStyle/>
          <a:p>
            <a:pPr marL="0" indent="0">
              <a:buNone/>
            </a:pPr>
            <a:r>
              <a:rPr lang="tr-TR" sz="2400" b="1" dirty="0">
                <a:solidFill>
                  <a:schemeClr val="bg1">
                    <a:lumMod val="95000"/>
                    <a:lumOff val="5000"/>
                  </a:schemeClr>
                </a:solidFill>
              </a:rPr>
              <a:t>          Uyku süresi ortalamalarını karşılaştırmak için </a:t>
            </a:r>
            <a:r>
              <a:rPr lang="tr-TR" sz="2400" b="1" dirty="0" err="1">
                <a:solidFill>
                  <a:schemeClr val="bg1">
                    <a:lumMod val="95000"/>
                    <a:lumOff val="5000"/>
                  </a:schemeClr>
                </a:solidFill>
              </a:rPr>
              <a:t>Kruskal</a:t>
            </a:r>
            <a:r>
              <a:rPr lang="tr-TR" sz="2400" b="1" dirty="0">
                <a:solidFill>
                  <a:schemeClr val="bg1">
                    <a:lumMod val="95000"/>
                    <a:lumOff val="5000"/>
                  </a:schemeClr>
                </a:solidFill>
              </a:rPr>
              <a:t>-Wallis testi yapılmıştır. Her bir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parametreye göre SJL, beslenme alışkanlıkları ve uyku özellikleri arasındaki ilişkiyi değerlendirmek için, aşağıdaki ayarlama değişkenleri ile doğrusal regresyon modelleri gerçekleştirilmiştir: </a:t>
            </a:r>
          </a:p>
          <a:p>
            <a:pPr marL="0" indent="0">
              <a:buNone/>
            </a:pPr>
            <a:r>
              <a:rPr lang="tr-TR" sz="2400" b="1" dirty="0">
                <a:solidFill>
                  <a:schemeClr val="bg1">
                    <a:lumMod val="95000"/>
                    <a:lumOff val="5000"/>
                  </a:schemeClr>
                </a:solidFill>
              </a:rPr>
              <a:t>*Yaş, </a:t>
            </a:r>
          </a:p>
          <a:p>
            <a:pPr marL="0" indent="0">
              <a:buNone/>
            </a:pPr>
            <a:r>
              <a:rPr lang="tr-TR" sz="2400" b="1" dirty="0">
                <a:solidFill>
                  <a:schemeClr val="bg1">
                    <a:lumMod val="95000"/>
                    <a:lumOff val="5000"/>
                  </a:schemeClr>
                </a:solidFill>
              </a:rPr>
              <a:t>*Fonksiyon, </a:t>
            </a:r>
          </a:p>
          <a:p>
            <a:pPr marL="0" indent="0">
              <a:buNone/>
            </a:pPr>
            <a:r>
              <a:rPr lang="tr-TR" sz="2400" b="1" dirty="0">
                <a:solidFill>
                  <a:schemeClr val="bg1">
                    <a:lumMod val="95000"/>
                    <a:lumOff val="5000"/>
                  </a:schemeClr>
                </a:solidFill>
              </a:rPr>
              <a:t>*Toplam gece çalışma süresi (TTNW) ve </a:t>
            </a:r>
          </a:p>
          <a:p>
            <a:pPr marL="0" indent="0">
              <a:buNone/>
            </a:pPr>
            <a:r>
              <a:rPr lang="tr-TR" sz="2400" b="1" dirty="0">
                <a:solidFill>
                  <a:schemeClr val="bg1">
                    <a:lumMod val="95000"/>
                    <a:lumOff val="5000"/>
                  </a:schemeClr>
                </a:solidFill>
              </a:rPr>
              <a:t>*Fiziksel aktivite (PA). </a:t>
            </a:r>
          </a:p>
        </p:txBody>
      </p:sp>
    </p:spTree>
    <p:extLst>
      <p:ext uri="{BB962C8B-B14F-4D97-AF65-F5344CB8AC3E}">
        <p14:creationId xmlns:p14="http://schemas.microsoft.com/office/powerpoint/2010/main" val="107037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71EA84-51EE-87ED-EDE2-0C0055358F6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F5A2F6E6-F40B-5F11-1F47-01142798F1EF}"/>
              </a:ext>
            </a:extLst>
          </p:cNvPr>
          <p:cNvSpPr>
            <a:spLocks noGrp="1"/>
          </p:cNvSpPr>
          <p:nvPr>
            <p:ph idx="1"/>
          </p:nvPr>
        </p:nvSpPr>
        <p:spPr>
          <a:xfrm>
            <a:off x="684211" y="685800"/>
            <a:ext cx="11143028" cy="3615267"/>
          </a:xfrm>
        </p:spPr>
        <p:txBody>
          <a:bodyPr/>
          <a:lstStyle/>
          <a:p>
            <a:pPr marL="0" indent="0">
              <a:buNone/>
            </a:pPr>
            <a:r>
              <a:rPr lang="tr-TR" sz="2400" b="1" dirty="0">
                <a:solidFill>
                  <a:schemeClr val="bg1">
                    <a:lumMod val="95000"/>
                    <a:lumOff val="5000"/>
                  </a:schemeClr>
                </a:solidFill>
              </a:rPr>
              <a:t>          Uyku başlangıcından önceki son öğünün gıda içeriği ve zaman aralığı ile her bir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 arasındaki ilişkiyi değerlendirmek için faktöriyel varyans analizi (post hoc </a:t>
            </a:r>
            <a:r>
              <a:rPr lang="tr-TR" sz="2400" b="1" dirty="0" err="1">
                <a:solidFill>
                  <a:schemeClr val="bg1">
                    <a:lumMod val="95000"/>
                    <a:lumOff val="5000"/>
                  </a:schemeClr>
                </a:solidFill>
              </a:rPr>
              <a:t>Bonfer</a:t>
            </a:r>
            <a:r>
              <a:rPr lang="tr-TR" sz="2400" b="1" dirty="0">
                <a:solidFill>
                  <a:schemeClr val="bg1">
                    <a:lumMod val="95000"/>
                    <a:lumOff val="5000"/>
                  </a:schemeClr>
                </a:solidFill>
              </a:rPr>
              <a:t>- </a:t>
            </a:r>
            <a:r>
              <a:rPr lang="tr-TR" sz="2400" b="1" dirty="0" err="1">
                <a:solidFill>
                  <a:schemeClr val="bg1">
                    <a:lumMod val="95000"/>
                    <a:lumOff val="5000"/>
                  </a:schemeClr>
                </a:solidFill>
              </a:rPr>
              <a:t>roni</a:t>
            </a:r>
            <a:r>
              <a:rPr lang="tr-TR" sz="2400" b="1" dirty="0">
                <a:solidFill>
                  <a:schemeClr val="bg1">
                    <a:lumMod val="95000"/>
                    <a:lumOff val="5000"/>
                  </a:schemeClr>
                </a:solidFill>
              </a:rPr>
              <a:t>) yapılmıştır. Tüm testlerde anlamlılık düzeyi %5 ve ≤%10 eğilim olarak kabul edilmiştir. Analizler STATA sürüm 12 (</a:t>
            </a:r>
            <a:r>
              <a:rPr lang="tr-TR" sz="2400" b="1" dirty="0" err="1">
                <a:solidFill>
                  <a:schemeClr val="bg1">
                    <a:lumMod val="95000"/>
                    <a:lumOff val="5000"/>
                  </a:schemeClr>
                </a:solidFill>
              </a:rPr>
              <a:t>StataCorp</a:t>
            </a:r>
            <a:r>
              <a:rPr lang="tr-TR" sz="2400" b="1" dirty="0">
                <a:solidFill>
                  <a:schemeClr val="bg1">
                    <a:lumMod val="95000"/>
                    <a:lumOff val="5000"/>
                  </a:schemeClr>
                </a:solidFill>
              </a:rPr>
              <a:t>, </a:t>
            </a:r>
            <a:r>
              <a:rPr lang="tr-TR" sz="2400" b="1" dirty="0" err="1">
                <a:solidFill>
                  <a:schemeClr val="bg1">
                    <a:lumMod val="95000"/>
                    <a:lumOff val="5000"/>
                  </a:schemeClr>
                </a:solidFill>
              </a:rPr>
              <a:t>College</a:t>
            </a:r>
            <a:r>
              <a:rPr lang="tr-TR" sz="2400" b="1" dirty="0">
                <a:solidFill>
                  <a:schemeClr val="bg1">
                    <a:lumMod val="95000"/>
                    <a:lumOff val="5000"/>
                  </a:schemeClr>
                </a:solidFill>
              </a:rPr>
              <a:t> Station, TX, ABD) ve </a:t>
            </a:r>
            <a:r>
              <a:rPr lang="tr-TR" sz="2400" b="1" dirty="0" err="1">
                <a:solidFill>
                  <a:schemeClr val="bg1">
                    <a:lumMod val="95000"/>
                    <a:lumOff val="5000"/>
                  </a:schemeClr>
                </a:solidFill>
              </a:rPr>
              <a:t>Statistica</a:t>
            </a:r>
            <a:r>
              <a:rPr lang="tr-TR" sz="2400" b="1" dirty="0">
                <a:solidFill>
                  <a:schemeClr val="bg1">
                    <a:lumMod val="95000"/>
                    <a:lumOff val="5000"/>
                  </a:schemeClr>
                </a:solidFill>
              </a:rPr>
              <a:t> 7 yazılımları kullanılarak gerçekleştirilmiştir.</a:t>
            </a:r>
          </a:p>
          <a:p>
            <a:endParaRPr lang="tr-TR" dirty="0"/>
          </a:p>
        </p:txBody>
      </p:sp>
    </p:spTree>
    <p:extLst>
      <p:ext uri="{BB962C8B-B14F-4D97-AF65-F5344CB8AC3E}">
        <p14:creationId xmlns:p14="http://schemas.microsoft.com/office/powerpoint/2010/main" val="280580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D24336-C381-910F-7ACF-71B89F6F2CC1}"/>
              </a:ext>
            </a:extLst>
          </p:cNvPr>
          <p:cNvSpPr>
            <a:spLocks noGrp="1"/>
          </p:cNvSpPr>
          <p:nvPr>
            <p:ph type="title"/>
          </p:nvPr>
        </p:nvSpPr>
        <p:spPr/>
        <p:txBody>
          <a:bodyPr/>
          <a:lstStyle/>
          <a:p>
            <a:r>
              <a:rPr lang="tr-TR" dirty="0"/>
              <a:t>Yöntem- Etik yönler</a:t>
            </a:r>
          </a:p>
        </p:txBody>
      </p:sp>
      <p:sp>
        <p:nvSpPr>
          <p:cNvPr id="3" name="İçerik Yer Tutucusu 2">
            <a:extLst>
              <a:ext uri="{FF2B5EF4-FFF2-40B4-BE49-F238E27FC236}">
                <a16:creationId xmlns:a16="http://schemas.microsoft.com/office/drawing/2014/main" id="{26C0BD96-95FF-C75E-ED88-DFC9BC1725E5}"/>
              </a:ext>
            </a:extLst>
          </p:cNvPr>
          <p:cNvSpPr>
            <a:spLocks noGrp="1"/>
          </p:cNvSpPr>
          <p:nvPr>
            <p:ph idx="1"/>
          </p:nvPr>
        </p:nvSpPr>
        <p:spPr>
          <a:xfrm>
            <a:off x="684212" y="685800"/>
            <a:ext cx="10618372" cy="3615267"/>
          </a:xfrm>
        </p:spPr>
        <p:txBody>
          <a:bodyPr>
            <a:normAutofit/>
          </a:bodyPr>
          <a:lstStyle/>
          <a:p>
            <a:pPr marL="0" indent="0">
              <a:buNone/>
            </a:pPr>
            <a:r>
              <a:rPr lang="tr-TR" sz="2400" b="1" dirty="0">
                <a:solidFill>
                  <a:schemeClr val="bg1">
                    <a:lumMod val="95000"/>
                    <a:lumOff val="5000"/>
                  </a:schemeClr>
                </a:solidFill>
              </a:rPr>
              <a:t>          İnsanları içeren araştırmalarla ilgili etik konulara gerektiği şekilde riayet edilmiştir. Araştırma projesi USP Halk Sağlığı Okulu Yerel Etik Kurulu ve araştırmanın yürütüldüğü hastanenin yerel etik kurulu tarafından onaylanmıştır. Klinik araştırma Brezilya Klinik Siciline kaydedilmiştir.</a:t>
            </a:r>
          </a:p>
        </p:txBody>
      </p:sp>
    </p:spTree>
    <p:extLst>
      <p:ext uri="{BB962C8B-B14F-4D97-AF65-F5344CB8AC3E}">
        <p14:creationId xmlns:p14="http://schemas.microsoft.com/office/powerpoint/2010/main" val="2604203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ED6BEA-9EC6-4174-438C-BF770FD5C86E}"/>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93EA1468-284E-1DAC-5F39-244967AC80B9}"/>
              </a:ext>
            </a:extLst>
          </p:cNvPr>
          <p:cNvSpPr>
            <a:spLocks noGrp="1"/>
          </p:cNvSpPr>
          <p:nvPr>
            <p:ph idx="1"/>
          </p:nvPr>
        </p:nvSpPr>
        <p:spPr>
          <a:xfrm>
            <a:off x="684212" y="685800"/>
            <a:ext cx="10648352" cy="3615267"/>
          </a:xfrm>
        </p:spPr>
        <p:txBody>
          <a:bodyPr/>
          <a:lstStyle/>
          <a:p>
            <a:pPr marL="0" indent="0">
              <a:buNone/>
            </a:pPr>
            <a:r>
              <a:rPr lang="tr-TR" sz="2400" b="1" dirty="0">
                <a:solidFill>
                  <a:schemeClr val="bg1">
                    <a:lumMod val="95000"/>
                    <a:lumOff val="5000"/>
                  </a:schemeClr>
                </a:solidFill>
              </a:rPr>
              <a:t>          Katılımcıların yaş ortalaması 39,4 yıl (SE 1 yıl) olup, çoğunluğu evlidir (%61,1) ve evde 14 yaşından küçük çocukları vardır (%58,3). Çocukların %52,8'i 6 ila 14 yaş arasındadır. Katılımcıların çoğu hemşiredir (%52,8) ve hastanede ortalama çalışma süresi 8,4 yıl (SE 0,8 yıl) ve gece vardiyasında 5,6 yıldır (SE 0,7 yıl).</a:t>
            </a:r>
          </a:p>
          <a:p>
            <a:endParaRPr lang="tr-TR" dirty="0"/>
          </a:p>
        </p:txBody>
      </p:sp>
    </p:spTree>
    <p:extLst>
      <p:ext uri="{BB962C8B-B14F-4D97-AF65-F5344CB8AC3E}">
        <p14:creationId xmlns:p14="http://schemas.microsoft.com/office/powerpoint/2010/main" val="2747812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B57218-E060-3097-4C0C-C6F772B11176}"/>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C5EA801E-64CB-0145-9887-EAEE02A3152A}"/>
              </a:ext>
            </a:extLst>
          </p:cNvPr>
          <p:cNvSpPr>
            <a:spLocks noGrp="1"/>
          </p:cNvSpPr>
          <p:nvPr>
            <p:ph idx="1"/>
          </p:nvPr>
        </p:nvSpPr>
        <p:spPr>
          <a:xfrm>
            <a:off x="684211" y="685800"/>
            <a:ext cx="10918175" cy="3615267"/>
          </a:xfrm>
        </p:spPr>
        <p:txBody>
          <a:bodyPr>
            <a:normAutofit/>
          </a:bodyPr>
          <a:lstStyle/>
          <a:p>
            <a:pPr marL="0" indent="0">
              <a:buNone/>
            </a:pPr>
            <a:r>
              <a:rPr lang="tr-TR" sz="2400" b="1" dirty="0">
                <a:solidFill>
                  <a:schemeClr val="bg1">
                    <a:lumMod val="95000"/>
                    <a:lumOff val="5000"/>
                  </a:schemeClr>
                </a:solidFill>
              </a:rPr>
              <a:t>          Ortalama BKI 29,9 kg/m2 (SE 0,6 kg/m 2) olup, katılımcıların %55,6'sı fazla kilolu ve %44,4'ü obez olarak sınıflandırılmıştır. </a:t>
            </a:r>
          </a:p>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          Hiperkolesterolemi prevalansı %33,4, yüksek LDL-K %50, düşük HDL-K %8,3, yüksek VLDL-K %8,3 ve </a:t>
            </a:r>
            <a:r>
              <a:rPr lang="tr-TR" sz="2400" b="1" dirty="0" err="1">
                <a:solidFill>
                  <a:schemeClr val="bg1">
                    <a:lumMod val="95000"/>
                    <a:lumOff val="5000"/>
                  </a:schemeClr>
                </a:solidFill>
              </a:rPr>
              <a:t>hipertrigliseridemi</a:t>
            </a:r>
            <a:r>
              <a:rPr lang="tr-TR" sz="2400" b="1" dirty="0">
                <a:solidFill>
                  <a:schemeClr val="bg1">
                    <a:lumMod val="95000"/>
                    <a:lumOff val="5000"/>
                  </a:schemeClr>
                </a:solidFill>
              </a:rPr>
              <a:t> %16,7 idi. </a:t>
            </a:r>
          </a:p>
        </p:txBody>
      </p:sp>
    </p:spTree>
    <p:extLst>
      <p:ext uri="{BB962C8B-B14F-4D97-AF65-F5344CB8AC3E}">
        <p14:creationId xmlns:p14="http://schemas.microsoft.com/office/powerpoint/2010/main" val="313693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4CC04F-82B8-9368-6984-D156C8CE178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4668F8D-8194-FF87-1E10-460D022E58FA}"/>
              </a:ext>
            </a:extLst>
          </p:cNvPr>
          <p:cNvSpPr>
            <a:spLocks noGrp="1"/>
          </p:cNvSpPr>
          <p:nvPr>
            <p:ph idx="1"/>
          </p:nvPr>
        </p:nvSpPr>
        <p:spPr>
          <a:xfrm>
            <a:off x="684211" y="685800"/>
            <a:ext cx="11113047" cy="3615267"/>
          </a:xfrm>
        </p:spPr>
        <p:txBody>
          <a:bodyPr/>
          <a:lstStyle/>
          <a:p>
            <a:pPr marL="0" indent="0">
              <a:buNone/>
            </a:pPr>
            <a:r>
              <a:rPr lang="tr-TR" b="1" dirty="0">
                <a:solidFill>
                  <a:prstClr val="black">
                    <a:lumMod val="95000"/>
                    <a:lumOff val="5000"/>
                  </a:prstClr>
                </a:solidFill>
                <a:latin typeface="Tahoma"/>
              </a:rPr>
              <a:t>          </a:t>
            </a:r>
            <a:r>
              <a:rPr kumimoji="0" lang="tr-TR" sz="2400" b="1" i="0" u="none" strike="noStrike" kern="1200" cap="none" spc="0" normalizeH="0" baseline="0" noProof="0" dirty="0" err="1">
                <a:ln>
                  <a:noFill/>
                </a:ln>
                <a:solidFill>
                  <a:prstClr val="black">
                    <a:lumMod val="95000"/>
                    <a:lumOff val="5000"/>
                  </a:prstClr>
                </a:solidFill>
                <a:effectLst/>
                <a:uLnTx/>
                <a:uFillTx/>
                <a:latin typeface="Tahoma"/>
                <a:ea typeface="+mn-ea"/>
                <a:cs typeface="+mn-cs"/>
              </a:rPr>
              <a:t>Holanda</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 ve arkadaşları </a:t>
            </a:r>
            <a:r>
              <a:rPr kumimoji="0" lang="tr-TR" sz="2400" b="1" i="0" u="none" strike="noStrike" kern="1200" cap="none" spc="0" normalizeH="0" baseline="0" noProof="0" dirty="0" err="1">
                <a:ln>
                  <a:noFill/>
                </a:ln>
                <a:solidFill>
                  <a:prstClr val="black">
                    <a:lumMod val="95000"/>
                    <a:lumOff val="5000"/>
                  </a:prstClr>
                </a:solidFill>
                <a:effectLst/>
                <a:uLnTx/>
                <a:uFillTx/>
                <a:latin typeface="Tahoma"/>
                <a:ea typeface="+mn-ea"/>
                <a:cs typeface="+mn-cs"/>
              </a:rPr>
              <a:t>hipertrigliseridemi</a:t>
            </a:r>
            <a:r>
              <a:rPr kumimoji="0" lang="tr-TR" sz="2400" b="1" i="0" u="none" strike="noStrike" kern="1200" cap="none" spc="0" normalizeH="0" baseline="0" noProof="0" dirty="0">
                <a:ln>
                  <a:noFill/>
                </a:ln>
                <a:solidFill>
                  <a:prstClr val="black">
                    <a:lumMod val="95000"/>
                    <a:lumOff val="5000"/>
                  </a:prstClr>
                </a:solidFill>
                <a:effectLst/>
                <a:uLnTx/>
                <a:uFillTx/>
                <a:latin typeface="Tahoma"/>
                <a:ea typeface="+mn-ea"/>
                <a:cs typeface="+mn-cs"/>
              </a:rPr>
              <a:t> de dahil olmak üzere metabolik sendrom tanısı için risk faktörlerinin prevalansını, gece vardiyasında çalışan hemşirelerde; gündüz çalışanlara kıyasla daha yüksek bulmuştur. </a:t>
            </a:r>
            <a:endParaRPr lang="tr-TR" dirty="0"/>
          </a:p>
        </p:txBody>
      </p:sp>
    </p:spTree>
    <p:extLst>
      <p:ext uri="{BB962C8B-B14F-4D97-AF65-F5344CB8AC3E}">
        <p14:creationId xmlns:p14="http://schemas.microsoft.com/office/powerpoint/2010/main" val="3671007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21BAB4-8732-B052-D3FB-07D8A9F25E09}"/>
              </a:ext>
            </a:extLst>
          </p:cNvPr>
          <p:cNvSpPr>
            <a:spLocks noGrp="1"/>
          </p:cNvSpPr>
          <p:nvPr>
            <p:ph idx="1"/>
          </p:nvPr>
        </p:nvSpPr>
        <p:spPr>
          <a:xfrm>
            <a:off x="429378" y="301392"/>
            <a:ext cx="10963145" cy="1891476"/>
          </a:xfrm>
        </p:spPr>
        <p:txBody>
          <a:bodyPr>
            <a:normAutofit lnSpcReduction="10000"/>
          </a:bodyPr>
          <a:lstStyle/>
          <a:p>
            <a:pPr marL="0" indent="0">
              <a:buNone/>
            </a:pPr>
            <a:r>
              <a:rPr lang="tr-TR" sz="2400" dirty="0"/>
              <a:t>          </a:t>
            </a:r>
            <a:r>
              <a:rPr lang="tr-TR" sz="2400" b="1" dirty="0">
                <a:solidFill>
                  <a:schemeClr val="bg1">
                    <a:lumMod val="95000"/>
                    <a:lumOff val="5000"/>
                  </a:schemeClr>
                </a:solidFill>
              </a:rPr>
              <a:t>Katılımcıların gece vardiyasından sonraki (gündüz uykusu-A) uyku sürelerinin ortalaması kısadır ve bu süre vardiyalar arasında (gece uykusu-B) ve izin günlerinde (gece uykusu-C) uzamaktadır; ancak katılımcıların toplam uyku sürelerinin ortalaması(D) da kısadır (K-W P &lt; 0,001). </a:t>
            </a:r>
          </a:p>
        </p:txBody>
      </p:sp>
      <p:pic>
        <p:nvPicPr>
          <p:cNvPr id="4" name="Resim 3">
            <a:extLst>
              <a:ext uri="{FF2B5EF4-FFF2-40B4-BE49-F238E27FC236}">
                <a16:creationId xmlns:a16="http://schemas.microsoft.com/office/drawing/2014/main" id="{A999ACE4-F3B6-5A06-1830-DD51C145D07F}"/>
              </a:ext>
            </a:extLst>
          </p:cNvPr>
          <p:cNvPicPr>
            <a:picLocks noChangeAspect="1"/>
          </p:cNvPicPr>
          <p:nvPr/>
        </p:nvPicPr>
        <p:blipFill>
          <a:blip r:embed="rId2"/>
          <a:stretch>
            <a:fillRect/>
          </a:stretch>
        </p:blipFill>
        <p:spPr>
          <a:xfrm>
            <a:off x="1312391" y="2105642"/>
            <a:ext cx="8686048" cy="4366595"/>
          </a:xfrm>
          <a:prstGeom prst="rect">
            <a:avLst/>
          </a:prstGeom>
        </p:spPr>
      </p:pic>
    </p:spTree>
    <p:extLst>
      <p:ext uri="{BB962C8B-B14F-4D97-AF65-F5344CB8AC3E}">
        <p14:creationId xmlns:p14="http://schemas.microsoft.com/office/powerpoint/2010/main" val="591506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379FF0-0B25-33FC-7E52-B34F109A5B07}"/>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30B39F97-67E5-C37B-5E89-7566514AD26E}"/>
              </a:ext>
            </a:extLst>
          </p:cNvPr>
          <p:cNvSpPr>
            <a:spLocks noGrp="1"/>
          </p:cNvSpPr>
          <p:nvPr>
            <p:ph idx="1"/>
          </p:nvPr>
        </p:nvSpPr>
        <p:spPr>
          <a:xfrm>
            <a:off x="684212" y="685800"/>
            <a:ext cx="10678332" cy="3615267"/>
          </a:xfrm>
        </p:spPr>
        <p:txBody>
          <a:bodyPr>
            <a:normAutofit/>
          </a:bodyPr>
          <a:lstStyle/>
          <a:p>
            <a:pPr marL="0" indent="0">
              <a:buNone/>
            </a:pPr>
            <a:r>
              <a:rPr lang="tr-TR" sz="2400" b="1" dirty="0">
                <a:solidFill>
                  <a:schemeClr val="bg1">
                    <a:lumMod val="95000"/>
                    <a:lumOff val="5000"/>
                  </a:schemeClr>
                </a:solidFill>
              </a:rPr>
              <a:t>         Ortalama </a:t>
            </a:r>
            <a:r>
              <a:rPr lang="tr-TR" sz="2400" b="1" dirty="0" err="1">
                <a:solidFill>
                  <a:schemeClr val="bg1">
                    <a:lumMod val="95000"/>
                    <a:lumOff val="5000"/>
                  </a:schemeClr>
                </a:solidFill>
              </a:rPr>
              <a:t>kronotip</a:t>
            </a:r>
            <a:r>
              <a:rPr lang="tr-TR" sz="2400" b="1" dirty="0">
                <a:solidFill>
                  <a:schemeClr val="bg1">
                    <a:lumMod val="95000"/>
                    <a:lumOff val="5000"/>
                  </a:schemeClr>
                </a:solidFill>
              </a:rPr>
              <a:t> (03:03 saat, SE 20 dakika) orta derecede erken bir tipe işaret etmekle birlikte yüksek bir SJL (03:42 saat, SE 10 dakika) sunmuştur;</a:t>
            </a:r>
          </a:p>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Şekil 2A, B;  </a:t>
            </a:r>
            <a:r>
              <a:rPr lang="tr-TR" sz="2400" b="1" dirty="0" err="1">
                <a:solidFill>
                  <a:schemeClr val="bg1">
                    <a:lumMod val="95000"/>
                    <a:lumOff val="5000"/>
                  </a:schemeClr>
                </a:solidFill>
              </a:rPr>
              <a:t>kronotip</a:t>
            </a:r>
            <a:r>
              <a:rPr lang="tr-TR" sz="2400" b="1" dirty="0">
                <a:solidFill>
                  <a:schemeClr val="bg1">
                    <a:lumMod val="95000"/>
                    <a:lumOff val="5000"/>
                  </a:schemeClr>
                </a:solidFill>
              </a:rPr>
              <a:t> ve SJL dağılımlarını göstermektedir. </a:t>
            </a:r>
          </a:p>
        </p:txBody>
      </p:sp>
    </p:spTree>
    <p:extLst>
      <p:ext uri="{BB962C8B-B14F-4D97-AF65-F5344CB8AC3E}">
        <p14:creationId xmlns:p14="http://schemas.microsoft.com/office/powerpoint/2010/main" val="2407923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43E4D-85A5-FCB5-EA87-DC52170CE228}"/>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5D672A2-1BE9-C03E-5F79-E672AE0F05D5}"/>
              </a:ext>
            </a:extLst>
          </p:cNvPr>
          <p:cNvSpPr>
            <a:spLocks noGrp="1"/>
          </p:cNvSpPr>
          <p:nvPr>
            <p:ph idx="1"/>
          </p:nvPr>
        </p:nvSpPr>
        <p:spPr>
          <a:xfrm>
            <a:off x="849104" y="158698"/>
            <a:ext cx="8534400" cy="718418"/>
          </a:xfrm>
        </p:spPr>
        <p:txBody>
          <a:bodyPr/>
          <a:lstStyle/>
          <a:p>
            <a:pPr marL="0" indent="0">
              <a:buNone/>
            </a:pPr>
            <a:r>
              <a:rPr lang="tr-TR" b="1" dirty="0">
                <a:solidFill>
                  <a:schemeClr val="bg1">
                    <a:lumMod val="95000"/>
                    <a:lumOff val="5000"/>
                  </a:schemeClr>
                </a:solidFill>
              </a:rPr>
              <a:t>Şekil A:K</a:t>
            </a:r>
            <a:r>
              <a:rPr lang="tr-TR" sz="2000" b="1" dirty="0">
                <a:solidFill>
                  <a:schemeClr val="bg1">
                    <a:lumMod val="95000"/>
                    <a:lumOff val="5000"/>
                  </a:schemeClr>
                </a:solidFill>
              </a:rPr>
              <a:t>ronotip ve Şekil B:SJL dağılımları</a:t>
            </a:r>
            <a:endParaRPr lang="tr-TR" dirty="0"/>
          </a:p>
        </p:txBody>
      </p:sp>
      <p:pic>
        <p:nvPicPr>
          <p:cNvPr id="4" name="Resim 3">
            <a:extLst>
              <a:ext uri="{FF2B5EF4-FFF2-40B4-BE49-F238E27FC236}">
                <a16:creationId xmlns:a16="http://schemas.microsoft.com/office/drawing/2014/main" id="{D5C073F5-25D9-EE98-9778-D8DB0019A04F}"/>
              </a:ext>
            </a:extLst>
          </p:cNvPr>
          <p:cNvPicPr>
            <a:picLocks noChangeAspect="1"/>
          </p:cNvPicPr>
          <p:nvPr/>
        </p:nvPicPr>
        <p:blipFill>
          <a:blip r:embed="rId2"/>
          <a:stretch>
            <a:fillRect/>
          </a:stretch>
        </p:blipFill>
        <p:spPr>
          <a:xfrm>
            <a:off x="359766" y="1140361"/>
            <a:ext cx="6096061" cy="3870837"/>
          </a:xfrm>
          <a:prstGeom prst="rect">
            <a:avLst/>
          </a:prstGeom>
        </p:spPr>
      </p:pic>
      <p:pic>
        <p:nvPicPr>
          <p:cNvPr id="5" name="Resim 4">
            <a:extLst>
              <a:ext uri="{FF2B5EF4-FFF2-40B4-BE49-F238E27FC236}">
                <a16:creationId xmlns:a16="http://schemas.microsoft.com/office/drawing/2014/main" id="{D2ACFC4F-5E11-8AD6-1287-030775D528A7}"/>
              </a:ext>
            </a:extLst>
          </p:cNvPr>
          <p:cNvPicPr>
            <a:picLocks noChangeAspect="1"/>
          </p:cNvPicPr>
          <p:nvPr/>
        </p:nvPicPr>
        <p:blipFill>
          <a:blip r:embed="rId3"/>
          <a:stretch>
            <a:fillRect/>
          </a:stretch>
        </p:blipFill>
        <p:spPr>
          <a:xfrm>
            <a:off x="6455827" y="1140360"/>
            <a:ext cx="4685257" cy="3870837"/>
          </a:xfrm>
          <a:prstGeom prst="rect">
            <a:avLst/>
          </a:prstGeom>
        </p:spPr>
      </p:pic>
    </p:spTree>
    <p:extLst>
      <p:ext uri="{BB962C8B-B14F-4D97-AF65-F5344CB8AC3E}">
        <p14:creationId xmlns:p14="http://schemas.microsoft.com/office/powerpoint/2010/main" val="85892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0DA0E7-B778-7D15-00E2-C60FB4EA27E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0EE67B0-7D0B-3403-BEF9-EDBCD7284896}"/>
              </a:ext>
            </a:extLst>
          </p:cNvPr>
          <p:cNvSpPr>
            <a:spLocks noGrp="1"/>
          </p:cNvSpPr>
          <p:nvPr>
            <p:ph idx="1"/>
          </p:nvPr>
        </p:nvSpPr>
        <p:spPr>
          <a:xfrm>
            <a:off x="342106" y="419724"/>
            <a:ext cx="11507788" cy="1662798"/>
          </a:xfrm>
        </p:spPr>
        <p:txBody>
          <a:bodyPr>
            <a:normAutofit/>
          </a:bodyPr>
          <a:lstStyle/>
          <a:p>
            <a:pPr marL="0" indent="0">
              <a:buNone/>
            </a:pPr>
            <a:r>
              <a:rPr lang="tr-TR" sz="2400" b="1" dirty="0">
                <a:solidFill>
                  <a:schemeClr val="bg1">
                    <a:lumMod val="95000"/>
                    <a:lumOff val="5000"/>
                  </a:schemeClr>
                </a:solidFill>
              </a:rPr>
              <a:t>          Uyku başlangıcı ve en yakın öğün arasındaki zaman aralığı; hem vardiya sonrası (2 saat, 24 dakika, SE 16 dakika) hem de izin gününde (sırasıyla 2 saat, 37 dakika, SE 17 dakika) &gt;2 saatten fazla olarak saptanmıştır.</a:t>
            </a:r>
            <a:endParaRPr lang="tr-TR" sz="2400" dirty="0"/>
          </a:p>
        </p:txBody>
      </p:sp>
      <p:pic>
        <p:nvPicPr>
          <p:cNvPr id="4" name="Resim 3">
            <a:extLst>
              <a:ext uri="{FF2B5EF4-FFF2-40B4-BE49-F238E27FC236}">
                <a16:creationId xmlns:a16="http://schemas.microsoft.com/office/drawing/2014/main" id="{430C02D2-4423-6987-C7C9-E8D0EE491580}"/>
              </a:ext>
            </a:extLst>
          </p:cNvPr>
          <p:cNvPicPr>
            <a:picLocks noChangeAspect="1"/>
          </p:cNvPicPr>
          <p:nvPr/>
        </p:nvPicPr>
        <p:blipFill>
          <a:blip r:embed="rId2"/>
          <a:stretch>
            <a:fillRect/>
          </a:stretch>
        </p:blipFill>
        <p:spPr>
          <a:xfrm>
            <a:off x="684212" y="2082522"/>
            <a:ext cx="10425064" cy="4377307"/>
          </a:xfrm>
          <a:prstGeom prst="rect">
            <a:avLst/>
          </a:prstGeom>
        </p:spPr>
      </p:pic>
    </p:spTree>
    <p:extLst>
      <p:ext uri="{BB962C8B-B14F-4D97-AF65-F5344CB8AC3E}">
        <p14:creationId xmlns:p14="http://schemas.microsoft.com/office/powerpoint/2010/main" val="14540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19663A-1549-9552-472F-AE2E9FFFB05E}"/>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74E48621-4F87-9DE7-990C-84B54945DE21}"/>
              </a:ext>
            </a:extLst>
          </p:cNvPr>
          <p:cNvSpPr>
            <a:spLocks noGrp="1"/>
          </p:cNvSpPr>
          <p:nvPr>
            <p:ph idx="1"/>
          </p:nvPr>
        </p:nvSpPr>
        <p:spPr>
          <a:xfrm>
            <a:off x="684211" y="685800"/>
            <a:ext cx="10783263" cy="3615267"/>
          </a:xfrm>
        </p:spPr>
        <p:txBody>
          <a:bodyPr>
            <a:normAutofit/>
          </a:bodyPr>
          <a:lstStyle/>
          <a:p>
            <a:pPr marL="0" indent="0">
              <a:buNone/>
            </a:pPr>
            <a:r>
              <a:rPr lang="tr-TR" sz="2400" b="1" dirty="0">
                <a:solidFill>
                  <a:schemeClr val="bg1">
                    <a:lumMod val="95000"/>
                    <a:lumOff val="5000"/>
                  </a:schemeClr>
                </a:solidFill>
              </a:rPr>
              <a:t>          Tablo 1'de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parametrelerdeki değişikliklerin belirleyicileri olarak SJL, </a:t>
            </a:r>
            <a:r>
              <a:rPr lang="tr-TR" sz="2400" b="1" dirty="0" err="1">
                <a:solidFill>
                  <a:schemeClr val="bg1">
                    <a:lumMod val="95000"/>
                    <a:lumOff val="5000"/>
                  </a:schemeClr>
                </a:solidFill>
              </a:rPr>
              <a:t>kronotip</a:t>
            </a:r>
            <a:r>
              <a:rPr lang="tr-TR" sz="2400" b="1" dirty="0">
                <a:solidFill>
                  <a:schemeClr val="bg1">
                    <a:lumMod val="95000"/>
                    <a:lumOff val="5000"/>
                  </a:schemeClr>
                </a:solidFill>
              </a:rPr>
              <a:t> ve uyku başlangıcına en yakın öğün arasındaki zaman aralığının etkileri gösterilmektedir. </a:t>
            </a:r>
          </a:p>
        </p:txBody>
      </p:sp>
    </p:spTree>
    <p:extLst>
      <p:ext uri="{BB962C8B-B14F-4D97-AF65-F5344CB8AC3E}">
        <p14:creationId xmlns:p14="http://schemas.microsoft.com/office/powerpoint/2010/main" val="87937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6D8F9E-0CF8-C52E-0872-30F4BE1C244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4F74371-ABC1-F517-6535-C117488DC060}"/>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B3E278E9-EA04-3019-45B1-F80E353AA80A}"/>
              </a:ext>
            </a:extLst>
          </p:cNvPr>
          <p:cNvPicPr>
            <a:picLocks noChangeAspect="1"/>
          </p:cNvPicPr>
          <p:nvPr/>
        </p:nvPicPr>
        <p:blipFill>
          <a:blip r:embed="rId2"/>
          <a:stretch>
            <a:fillRect/>
          </a:stretch>
        </p:blipFill>
        <p:spPr>
          <a:xfrm>
            <a:off x="363676" y="134910"/>
            <a:ext cx="11464648" cy="6182507"/>
          </a:xfrm>
          <a:prstGeom prst="rect">
            <a:avLst/>
          </a:prstGeom>
        </p:spPr>
      </p:pic>
      <p:sp>
        <p:nvSpPr>
          <p:cNvPr id="4" name="Metin kutusu 3">
            <a:extLst>
              <a:ext uri="{FF2B5EF4-FFF2-40B4-BE49-F238E27FC236}">
                <a16:creationId xmlns:a16="http://schemas.microsoft.com/office/drawing/2014/main" id="{557DE208-FE57-B89D-B2DC-9DE039972788}"/>
              </a:ext>
            </a:extLst>
          </p:cNvPr>
          <p:cNvSpPr txBox="1"/>
          <p:nvPr/>
        </p:nvSpPr>
        <p:spPr>
          <a:xfrm>
            <a:off x="566958" y="4211133"/>
            <a:ext cx="2289176" cy="584775"/>
          </a:xfrm>
          <a:prstGeom prst="rect">
            <a:avLst/>
          </a:prstGeom>
          <a:solidFill>
            <a:schemeClr val="tx2">
              <a:lumMod val="90000"/>
            </a:schemeClr>
          </a:solidFill>
        </p:spPr>
        <p:txBody>
          <a:bodyPr wrap="square" rtlCol="0">
            <a:spAutoFit/>
          </a:bodyPr>
          <a:lstStyle/>
          <a:p>
            <a:r>
              <a:rPr lang="tr-TR" sz="1600" dirty="0">
                <a:solidFill>
                  <a:schemeClr val="bg1"/>
                </a:solidFill>
              </a:rPr>
              <a:t>İzin gününde uyku ile öğün arasındaki zaman</a:t>
            </a:r>
          </a:p>
        </p:txBody>
      </p:sp>
      <p:sp>
        <p:nvSpPr>
          <p:cNvPr id="6" name="Metin kutusu 5">
            <a:extLst>
              <a:ext uri="{FF2B5EF4-FFF2-40B4-BE49-F238E27FC236}">
                <a16:creationId xmlns:a16="http://schemas.microsoft.com/office/drawing/2014/main" id="{627B018D-C693-CCED-43FF-9D7DB1A8181E}"/>
              </a:ext>
            </a:extLst>
          </p:cNvPr>
          <p:cNvSpPr txBox="1"/>
          <p:nvPr/>
        </p:nvSpPr>
        <p:spPr>
          <a:xfrm>
            <a:off x="566958" y="3286204"/>
            <a:ext cx="2523683" cy="738664"/>
          </a:xfrm>
          <a:prstGeom prst="rect">
            <a:avLst/>
          </a:prstGeom>
          <a:solidFill>
            <a:schemeClr val="tx2">
              <a:lumMod val="90000"/>
            </a:schemeClr>
          </a:solidFill>
        </p:spPr>
        <p:txBody>
          <a:bodyPr wrap="square" rtlCol="0">
            <a:spAutoFit/>
          </a:bodyPr>
          <a:lstStyle/>
          <a:p>
            <a:r>
              <a:rPr lang="tr-TR" sz="1400" dirty="0">
                <a:solidFill>
                  <a:schemeClr val="bg1"/>
                </a:solidFill>
              </a:rPr>
              <a:t>vardiya sonrası uyku başlangıcı ile öğün arasındaki zaman</a:t>
            </a:r>
          </a:p>
        </p:txBody>
      </p:sp>
      <p:sp>
        <p:nvSpPr>
          <p:cNvPr id="8" name="Dikdörtgen: Köşeleri Yuvarlatılmış 7">
            <a:extLst>
              <a:ext uri="{FF2B5EF4-FFF2-40B4-BE49-F238E27FC236}">
                <a16:creationId xmlns:a16="http://schemas.microsoft.com/office/drawing/2014/main" id="{D7926108-6358-459E-C6B7-FB4A927571A3}"/>
              </a:ext>
            </a:extLst>
          </p:cNvPr>
          <p:cNvSpPr/>
          <p:nvPr/>
        </p:nvSpPr>
        <p:spPr>
          <a:xfrm>
            <a:off x="566958" y="1798820"/>
            <a:ext cx="10940830" cy="779488"/>
          </a:xfrm>
          <a:prstGeom prst="roundRect">
            <a:avLst/>
          </a:prstGeom>
          <a:noFill/>
          <a:ln w="28575">
            <a:solidFill>
              <a:srgbClr val="E911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F91D9A88-7B3C-757F-71BC-561F805A8694}"/>
              </a:ext>
            </a:extLst>
          </p:cNvPr>
          <p:cNvSpPr/>
          <p:nvPr/>
        </p:nvSpPr>
        <p:spPr>
          <a:xfrm>
            <a:off x="601630" y="2578308"/>
            <a:ext cx="8197596" cy="779487"/>
          </a:xfrm>
          <a:prstGeom prst="round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Köşeleri Yuvarlatılmış 10">
            <a:extLst>
              <a:ext uri="{FF2B5EF4-FFF2-40B4-BE49-F238E27FC236}">
                <a16:creationId xmlns:a16="http://schemas.microsoft.com/office/drawing/2014/main" id="{2C58D939-8658-3391-9FA9-C3D147F1E223}"/>
              </a:ext>
            </a:extLst>
          </p:cNvPr>
          <p:cNvSpPr/>
          <p:nvPr/>
        </p:nvSpPr>
        <p:spPr>
          <a:xfrm>
            <a:off x="566958" y="4211133"/>
            <a:ext cx="8352190" cy="990454"/>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a:extLst>
              <a:ext uri="{FF2B5EF4-FFF2-40B4-BE49-F238E27FC236}">
                <a16:creationId xmlns:a16="http://schemas.microsoft.com/office/drawing/2014/main" id="{9CE3C20E-789B-3823-B26A-99EF07206C2A}"/>
              </a:ext>
            </a:extLst>
          </p:cNvPr>
          <p:cNvPicPr>
            <a:picLocks noChangeAspect="1"/>
          </p:cNvPicPr>
          <p:nvPr/>
        </p:nvPicPr>
        <p:blipFill>
          <a:blip r:embed="rId3"/>
          <a:stretch>
            <a:fillRect/>
          </a:stretch>
        </p:blipFill>
        <p:spPr>
          <a:xfrm>
            <a:off x="7200213" y="2618256"/>
            <a:ext cx="313489" cy="367010"/>
          </a:xfrm>
          <a:prstGeom prst="rect">
            <a:avLst/>
          </a:prstGeom>
        </p:spPr>
      </p:pic>
      <p:sp>
        <p:nvSpPr>
          <p:cNvPr id="14" name="Yıldız: 5 Nokta 13">
            <a:extLst>
              <a:ext uri="{FF2B5EF4-FFF2-40B4-BE49-F238E27FC236}">
                <a16:creationId xmlns:a16="http://schemas.microsoft.com/office/drawing/2014/main" id="{F155D943-BF15-8021-FDC3-949383CBD8FA}"/>
              </a:ext>
            </a:extLst>
          </p:cNvPr>
          <p:cNvSpPr/>
          <p:nvPr/>
        </p:nvSpPr>
        <p:spPr>
          <a:xfrm>
            <a:off x="8649325" y="4795908"/>
            <a:ext cx="269823" cy="284647"/>
          </a:xfrm>
          <a:prstGeom prst="star5">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ıldız: 5 Nokta 14">
            <a:extLst>
              <a:ext uri="{FF2B5EF4-FFF2-40B4-BE49-F238E27FC236}">
                <a16:creationId xmlns:a16="http://schemas.microsoft.com/office/drawing/2014/main" id="{B5C32641-E98E-8CDE-5458-2865A78E44CF}"/>
              </a:ext>
            </a:extLst>
          </p:cNvPr>
          <p:cNvSpPr/>
          <p:nvPr/>
        </p:nvSpPr>
        <p:spPr>
          <a:xfrm>
            <a:off x="7200214" y="1911235"/>
            <a:ext cx="249958" cy="260115"/>
          </a:xfrm>
          <a:prstGeom prst="star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Yıldız: 5 Nokta 15">
            <a:extLst>
              <a:ext uri="{FF2B5EF4-FFF2-40B4-BE49-F238E27FC236}">
                <a16:creationId xmlns:a16="http://schemas.microsoft.com/office/drawing/2014/main" id="{A2CE0F77-1805-2CC6-95B3-7249D1C44FD7}"/>
              </a:ext>
            </a:extLst>
          </p:cNvPr>
          <p:cNvSpPr/>
          <p:nvPr/>
        </p:nvSpPr>
        <p:spPr>
          <a:xfrm>
            <a:off x="8649325" y="1911235"/>
            <a:ext cx="249958" cy="260115"/>
          </a:xfrm>
          <a:prstGeom prst="star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Yıldız: 5 Nokta 16">
            <a:extLst>
              <a:ext uri="{FF2B5EF4-FFF2-40B4-BE49-F238E27FC236}">
                <a16:creationId xmlns:a16="http://schemas.microsoft.com/office/drawing/2014/main" id="{94B7EC41-E2F1-A1E9-8CAB-2B11CA8FC8F0}"/>
              </a:ext>
            </a:extLst>
          </p:cNvPr>
          <p:cNvSpPr/>
          <p:nvPr/>
        </p:nvSpPr>
        <p:spPr>
          <a:xfrm>
            <a:off x="11304506" y="2188564"/>
            <a:ext cx="320536" cy="287037"/>
          </a:xfrm>
          <a:prstGeom prst="star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Yıldız: 5 Nokta 17">
            <a:extLst>
              <a:ext uri="{FF2B5EF4-FFF2-40B4-BE49-F238E27FC236}">
                <a16:creationId xmlns:a16="http://schemas.microsoft.com/office/drawing/2014/main" id="{8EEBB75C-8844-B4B5-FBA2-3D3510F1A159}"/>
              </a:ext>
            </a:extLst>
          </p:cNvPr>
          <p:cNvSpPr/>
          <p:nvPr/>
        </p:nvSpPr>
        <p:spPr>
          <a:xfrm>
            <a:off x="8581733" y="3034804"/>
            <a:ext cx="293608" cy="28808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a:extLst>
              <a:ext uri="{FF2B5EF4-FFF2-40B4-BE49-F238E27FC236}">
                <a16:creationId xmlns:a16="http://schemas.microsoft.com/office/drawing/2014/main" id="{DE4F5573-678E-FF77-35AE-28ADCBBC4B75}"/>
              </a:ext>
            </a:extLst>
          </p:cNvPr>
          <p:cNvSpPr/>
          <p:nvPr/>
        </p:nvSpPr>
        <p:spPr>
          <a:xfrm>
            <a:off x="6385810" y="1199213"/>
            <a:ext cx="674557" cy="276589"/>
          </a:xfrm>
          <a:prstGeom prst="ellipse">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 name="Resim 19">
            <a:extLst>
              <a:ext uri="{FF2B5EF4-FFF2-40B4-BE49-F238E27FC236}">
                <a16:creationId xmlns:a16="http://schemas.microsoft.com/office/drawing/2014/main" id="{8E80216F-1C4D-0A79-D3C5-38ABEFD08445}"/>
              </a:ext>
            </a:extLst>
          </p:cNvPr>
          <p:cNvPicPr>
            <a:picLocks noChangeAspect="1"/>
          </p:cNvPicPr>
          <p:nvPr/>
        </p:nvPicPr>
        <p:blipFill>
          <a:blip r:embed="rId4"/>
          <a:stretch>
            <a:fillRect/>
          </a:stretch>
        </p:blipFill>
        <p:spPr>
          <a:xfrm>
            <a:off x="8114433" y="1167892"/>
            <a:ext cx="749873" cy="353599"/>
          </a:xfrm>
          <a:prstGeom prst="rect">
            <a:avLst/>
          </a:prstGeom>
        </p:spPr>
      </p:pic>
      <p:pic>
        <p:nvPicPr>
          <p:cNvPr id="21" name="Resim 20">
            <a:extLst>
              <a:ext uri="{FF2B5EF4-FFF2-40B4-BE49-F238E27FC236}">
                <a16:creationId xmlns:a16="http://schemas.microsoft.com/office/drawing/2014/main" id="{DDC644BB-B69E-A25A-3F59-05B73CFDC032}"/>
              </a:ext>
            </a:extLst>
          </p:cNvPr>
          <p:cNvPicPr>
            <a:picLocks noChangeAspect="1"/>
          </p:cNvPicPr>
          <p:nvPr/>
        </p:nvPicPr>
        <p:blipFill>
          <a:blip r:embed="rId4"/>
          <a:stretch>
            <a:fillRect/>
          </a:stretch>
        </p:blipFill>
        <p:spPr>
          <a:xfrm>
            <a:off x="10579617" y="1152747"/>
            <a:ext cx="749873" cy="353599"/>
          </a:xfrm>
          <a:prstGeom prst="rect">
            <a:avLst/>
          </a:prstGeom>
        </p:spPr>
      </p:pic>
    </p:spTree>
    <p:extLst>
      <p:ext uri="{BB962C8B-B14F-4D97-AF65-F5344CB8AC3E}">
        <p14:creationId xmlns:p14="http://schemas.microsoft.com/office/powerpoint/2010/main" val="2119681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EAE123-9F15-1699-F1BF-2F51D1711326}"/>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CBB77B10-129D-FF9A-3A35-42D9CB2D9641}"/>
              </a:ext>
            </a:extLst>
          </p:cNvPr>
          <p:cNvSpPr>
            <a:spLocks noGrp="1"/>
          </p:cNvSpPr>
          <p:nvPr>
            <p:ph idx="1"/>
          </p:nvPr>
        </p:nvSpPr>
        <p:spPr>
          <a:xfrm>
            <a:off x="684212" y="685800"/>
            <a:ext cx="10678332" cy="4156023"/>
          </a:xfrm>
        </p:spPr>
        <p:txBody>
          <a:bodyPr>
            <a:noAutofit/>
          </a:bodyPr>
          <a:lstStyle/>
          <a:p>
            <a:pPr marL="0" indent="0">
              <a:buNone/>
            </a:pPr>
            <a:r>
              <a:rPr lang="tr-TR" sz="2400" b="1" dirty="0">
                <a:solidFill>
                  <a:schemeClr val="bg1">
                    <a:lumMod val="95000"/>
                    <a:lumOff val="5000"/>
                  </a:schemeClr>
                </a:solidFill>
              </a:rPr>
              <a:t>*</a:t>
            </a:r>
            <a:r>
              <a:rPr lang="tr-TR" sz="2400" b="1" dirty="0" err="1">
                <a:solidFill>
                  <a:schemeClr val="bg1">
                    <a:lumMod val="95000"/>
                    <a:lumOff val="5000"/>
                  </a:schemeClr>
                </a:solidFill>
              </a:rPr>
              <a:t>Kronotip</a:t>
            </a:r>
            <a:r>
              <a:rPr lang="tr-TR" sz="2400" b="1" dirty="0">
                <a:solidFill>
                  <a:schemeClr val="bg1">
                    <a:lumMod val="95000"/>
                    <a:lumOff val="5000"/>
                  </a:schemeClr>
                </a:solidFill>
                <a:sym typeface="Wingdings" panose="05000000000000000000" pitchFamily="2" charset="2"/>
              </a:rPr>
              <a:t></a:t>
            </a:r>
            <a:r>
              <a:rPr lang="tr-TR" sz="2400" b="1" dirty="0">
                <a:solidFill>
                  <a:schemeClr val="bg1">
                    <a:lumMod val="95000"/>
                    <a:lumOff val="5000"/>
                  </a:schemeClr>
                </a:solidFill>
              </a:rPr>
              <a:t> LDL-K ile pozitif ilişkili,</a:t>
            </a:r>
          </a:p>
          <a:p>
            <a:pPr marL="0" indent="0">
              <a:buNone/>
            </a:pPr>
            <a:r>
              <a:rPr lang="tr-TR" sz="2400" b="1" dirty="0">
                <a:solidFill>
                  <a:schemeClr val="bg1">
                    <a:lumMod val="95000"/>
                    <a:lumOff val="5000"/>
                  </a:schemeClr>
                </a:solidFill>
              </a:rPr>
              <a:t>*SJL</a:t>
            </a:r>
            <a:r>
              <a:rPr lang="tr-TR" sz="2400" b="1" dirty="0">
                <a:solidFill>
                  <a:schemeClr val="bg1">
                    <a:lumMod val="95000"/>
                    <a:lumOff val="5000"/>
                  </a:schemeClr>
                </a:solidFill>
                <a:sym typeface="Wingdings" panose="05000000000000000000" pitchFamily="2" charset="2"/>
              </a:rPr>
              <a:t></a:t>
            </a:r>
            <a:r>
              <a:rPr lang="tr-TR" sz="2400" b="1" dirty="0">
                <a:solidFill>
                  <a:schemeClr val="bg1">
                    <a:lumMod val="95000"/>
                    <a:lumOff val="5000"/>
                  </a:schemeClr>
                </a:solidFill>
              </a:rPr>
              <a:t> LDL-K ile pozitif; HDL-K ve </a:t>
            </a:r>
            <a:r>
              <a:rPr lang="tr-TR" sz="2400" b="1" dirty="0" err="1">
                <a:solidFill>
                  <a:schemeClr val="bg1">
                    <a:lumMod val="95000"/>
                    <a:lumOff val="5000"/>
                  </a:schemeClr>
                </a:solidFill>
              </a:rPr>
              <a:t>TG'ler</a:t>
            </a:r>
            <a:r>
              <a:rPr lang="tr-TR" sz="2400" b="1" dirty="0">
                <a:solidFill>
                  <a:schemeClr val="bg1">
                    <a:lumMod val="95000"/>
                    <a:lumOff val="5000"/>
                  </a:schemeClr>
                </a:solidFill>
              </a:rPr>
              <a:t> ile negatif ilişkili,</a:t>
            </a:r>
          </a:p>
          <a:p>
            <a:pPr marL="0" indent="0">
              <a:buNone/>
            </a:pPr>
            <a:r>
              <a:rPr lang="tr-TR" sz="2400" b="1" dirty="0">
                <a:solidFill>
                  <a:schemeClr val="bg1">
                    <a:lumMod val="95000"/>
                    <a:lumOff val="5000"/>
                  </a:schemeClr>
                </a:solidFill>
              </a:rPr>
              <a:t>*İzin günündeki uyku başlangıcı ile öğün arasındaki zaman aralığı</a:t>
            </a:r>
            <a:r>
              <a:rPr lang="tr-TR" sz="2400" b="1" dirty="0">
                <a:solidFill>
                  <a:schemeClr val="bg1">
                    <a:lumMod val="95000"/>
                    <a:lumOff val="5000"/>
                  </a:schemeClr>
                </a:solidFill>
                <a:sym typeface="Wingdings" panose="05000000000000000000" pitchFamily="2" charset="2"/>
              </a:rPr>
              <a:t></a:t>
            </a:r>
            <a:r>
              <a:rPr lang="tr-TR" sz="2400" b="1" dirty="0">
                <a:solidFill>
                  <a:schemeClr val="bg1">
                    <a:lumMod val="95000"/>
                    <a:lumOff val="5000"/>
                  </a:schemeClr>
                </a:solidFill>
              </a:rPr>
              <a:t> HDL-K ile pozitif ilişkili bulunmuştur. </a:t>
            </a:r>
          </a:p>
          <a:p>
            <a:pPr marL="0" indent="0">
              <a:buNone/>
            </a:pPr>
            <a:endParaRPr lang="tr-TR" sz="2400" b="1" dirty="0">
              <a:solidFill>
                <a:schemeClr val="bg1">
                  <a:lumMod val="95000"/>
                  <a:lumOff val="5000"/>
                </a:schemeClr>
              </a:solidFill>
            </a:endParaRPr>
          </a:p>
        </p:txBody>
      </p:sp>
    </p:spTree>
    <p:extLst>
      <p:ext uri="{BB962C8B-B14F-4D97-AF65-F5344CB8AC3E}">
        <p14:creationId xmlns:p14="http://schemas.microsoft.com/office/powerpoint/2010/main" val="444395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E18382-7342-1E61-F8E7-29EE9BF741BE}"/>
              </a:ext>
            </a:extLst>
          </p:cNvPr>
          <p:cNvSpPr>
            <a:spLocks noGrp="1"/>
          </p:cNvSpPr>
          <p:nvPr>
            <p:ph type="title"/>
          </p:nvPr>
        </p:nvSpPr>
        <p:spPr/>
        <p:txBody>
          <a:bodyPr/>
          <a:lstStyle/>
          <a:p>
            <a:r>
              <a:rPr lang="tr-TR" dirty="0"/>
              <a:t>Bulgular </a:t>
            </a:r>
          </a:p>
        </p:txBody>
      </p:sp>
      <p:sp>
        <p:nvSpPr>
          <p:cNvPr id="3" name="İçerik Yer Tutucusu 2">
            <a:extLst>
              <a:ext uri="{FF2B5EF4-FFF2-40B4-BE49-F238E27FC236}">
                <a16:creationId xmlns:a16="http://schemas.microsoft.com/office/drawing/2014/main" id="{36AE785D-4592-3617-9B17-5465018676E5}"/>
              </a:ext>
            </a:extLst>
          </p:cNvPr>
          <p:cNvSpPr>
            <a:spLocks noGrp="1"/>
          </p:cNvSpPr>
          <p:nvPr>
            <p:ph idx="1"/>
          </p:nvPr>
        </p:nvSpPr>
        <p:spPr>
          <a:xfrm>
            <a:off x="684211" y="685800"/>
            <a:ext cx="10888195" cy="3615267"/>
          </a:xfrm>
        </p:spPr>
        <p:txBody>
          <a:bodyPr/>
          <a:lstStyle/>
          <a:p>
            <a:pPr marL="0" indent="0">
              <a:buNone/>
            </a:pPr>
            <a:r>
              <a:rPr lang="tr-TR" sz="2000" b="1" dirty="0">
                <a:solidFill>
                  <a:schemeClr val="bg1">
                    <a:lumMod val="95000"/>
                    <a:lumOff val="5000"/>
                  </a:schemeClr>
                </a:solidFill>
              </a:rPr>
              <a:t>          </a:t>
            </a:r>
            <a:r>
              <a:rPr lang="tr-TR" sz="2400" b="1" dirty="0">
                <a:solidFill>
                  <a:schemeClr val="bg1">
                    <a:lumMod val="95000"/>
                    <a:lumOff val="5000"/>
                  </a:schemeClr>
                </a:solidFill>
              </a:rPr>
              <a:t>Vardiya sonrası uykunun başlamasından önceki öğün arasındaki zaman aralığı herhangi bir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 ile ilişkili değildi.(Çalışma örnekleminde öğün ve uyku arasında &gt;2 saat olduğu unutulmamalıdır.)</a:t>
            </a:r>
            <a:endParaRPr lang="tr-TR" dirty="0"/>
          </a:p>
        </p:txBody>
      </p:sp>
    </p:spTree>
    <p:extLst>
      <p:ext uri="{BB962C8B-B14F-4D97-AF65-F5344CB8AC3E}">
        <p14:creationId xmlns:p14="http://schemas.microsoft.com/office/powerpoint/2010/main" val="59684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D209D7-F93D-B4F9-1F78-DF57ABE2EDB6}"/>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D135F307-8391-5F92-FD15-36E39F6E7145}"/>
              </a:ext>
            </a:extLst>
          </p:cNvPr>
          <p:cNvSpPr>
            <a:spLocks noGrp="1"/>
          </p:cNvSpPr>
          <p:nvPr>
            <p:ph idx="1"/>
          </p:nvPr>
        </p:nvSpPr>
        <p:spPr>
          <a:xfrm>
            <a:off x="684212" y="685800"/>
            <a:ext cx="10978136" cy="4215984"/>
          </a:xfrm>
        </p:spPr>
        <p:txBody>
          <a:bodyPr>
            <a:normAutofit/>
          </a:bodyPr>
          <a:lstStyle/>
          <a:p>
            <a:pPr marL="0" indent="0">
              <a:buNone/>
            </a:pPr>
            <a:r>
              <a:rPr lang="tr-TR" sz="2400" b="1" dirty="0">
                <a:solidFill>
                  <a:schemeClr val="bg1">
                    <a:lumMod val="95000"/>
                    <a:lumOff val="5000"/>
                  </a:schemeClr>
                </a:solidFill>
              </a:rPr>
              <a:t>          Tablo 2, bağımsız bir belirleyici olarak uyku süresinin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 üzerindeki etkilerini rapor etmektedir. </a:t>
            </a:r>
          </a:p>
        </p:txBody>
      </p:sp>
    </p:spTree>
    <p:extLst>
      <p:ext uri="{BB962C8B-B14F-4D97-AF65-F5344CB8AC3E}">
        <p14:creationId xmlns:p14="http://schemas.microsoft.com/office/powerpoint/2010/main" val="128662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067649-5BD3-587D-2983-9D60A174DC40}"/>
              </a:ext>
            </a:extLst>
          </p:cNvPr>
          <p:cNvSpPr>
            <a:spLocks noGrp="1"/>
          </p:cNvSpPr>
          <p:nvPr>
            <p:ph type="title"/>
          </p:nvPr>
        </p:nvSpPr>
        <p:spPr>
          <a:xfrm>
            <a:off x="825555" y="3547533"/>
            <a:ext cx="8534400" cy="1507067"/>
          </a:xfrm>
        </p:spPr>
        <p:txBody>
          <a:bodyPr/>
          <a:lstStyle/>
          <a:p>
            <a:endParaRPr lang="tr-TR"/>
          </a:p>
        </p:txBody>
      </p:sp>
      <p:sp>
        <p:nvSpPr>
          <p:cNvPr id="3" name="İçerik Yer Tutucusu 2">
            <a:extLst>
              <a:ext uri="{FF2B5EF4-FFF2-40B4-BE49-F238E27FC236}">
                <a16:creationId xmlns:a16="http://schemas.microsoft.com/office/drawing/2014/main" id="{940C827A-8FDD-FA16-EF9A-247D0DC3355F}"/>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A9F3C8FC-3938-FB49-345C-942C754D1065}"/>
              </a:ext>
            </a:extLst>
          </p:cNvPr>
          <p:cNvPicPr>
            <a:picLocks noChangeAspect="1"/>
          </p:cNvPicPr>
          <p:nvPr/>
        </p:nvPicPr>
        <p:blipFill>
          <a:blip r:embed="rId2"/>
          <a:stretch>
            <a:fillRect/>
          </a:stretch>
        </p:blipFill>
        <p:spPr>
          <a:xfrm>
            <a:off x="539647" y="763434"/>
            <a:ext cx="11368806" cy="5832820"/>
          </a:xfrm>
          <a:prstGeom prst="rect">
            <a:avLst/>
          </a:prstGeom>
        </p:spPr>
      </p:pic>
      <p:pic>
        <p:nvPicPr>
          <p:cNvPr id="4" name="Resim 3">
            <a:extLst>
              <a:ext uri="{FF2B5EF4-FFF2-40B4-BE49-F238E27FC236}">
                <a16:creationId xmlns:a16="http://schemas.microsoft.com/office/drawing/2014/main" id="{05F384C2-0FE0-FB60-93B9-D96F3B4093D7}"/>
              </a:ext>
            </a:extLst>
          </p:cNvPr>
          <p:cNvPicPr>
            <a:picLocks noChangeAspect="1"/>
          </p:cNvPicPr>
          <p:nvPr/>
        </p:nvPicPr>
        <p:blipFill>
          <a:blip r:embed="rId3"/>
          <a:stretch>
            <a:fillRect/>
          </a:stretch>
        </p:blipFill>
        <p:spPr>
          <a:xfrm>
            <a:off x="1954172" y="201666"/>
            <a:ext cx="8283653" cy="618833"/>
          </a:xfrm>
          <a:prstGeom prst="rect">
            <a:avLst/>
          </a:prstGeom>
        </p:spPr>
      </p:pic>
      <p:sp>
        <p:nvSpPr>
          <p:cNvPr id="6" name="Dikdörtgen: Köşeleri Yuvarlatılmış 5">
            <a:extLst>
              <a:ext uri="{FF2B5EF4-FFF2-40B4-BE49-F238E27FC236}">
                <a16:creationId xmlns:a16="http://schemas.microsoft.com/office/drawing/2014/main" id="{94A86816-3A9A-34B5-A2C4-6BA16B7D068D}"/>
              </a:ext>
            </a:extLst>
          </p:cNvPr>
          <p:cNvSpPr/>
          <p:nvPr/>
        </p:nvSpPr>
        <p:spPr>
          <a:xfrm>
            <a:off x="539647" y="4785201"/>
            <a:ext cx="6325848" cy="407113"/>
          </a:xfrm>
          <a:prstGeom prst="round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Köşeleri Yuvarlatılmış 6">
            <a:extLst>
              <a:ext uri="{FF2B5EF4-FFF2-40B4-BE49-F238E27FC236}">
                <a16:creationId xmlns:a16="http://schemas.microsoft.com/office/drawing/2014/main" id="{CD0A2A61-0C76-B054-69C8-12A959323C72}"/>
              </a:ext>
            </a:extLst>
          </p:cNvPr>
          <p:cNvSpPr/>
          <p:nvPr/>
        </p:nvSpPr>
        <p:spPr>
          <a:xfrm>
            <a:off x="534673" y="3252882"/>
            <a:ext cx="10826798" cy="779489"/>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ıldız: 5 Nokta 7">
            <a:extLst>
              <a:ext uri="{FF2B5EF4-FFF2-40B4-BE49-F238E27FC236}">
                <a16:creationId xmlns:a16="http://schemas.microsoft.com/office/drawing/2014/main" id="{143477A0-0F87-A4FD-B9C8-48EAB85191E0}"/>
              </a:ext>
            </a:extLst>
          </p:cNvPr>
          <p:cNvSpPr/>
          <p:nvPr/>
        </p:nvSpPr>
        <p:spPr>
          <a:xfrm>
            <a:off x="9859607" y="3807250"/>
            <a:ext cx="239842" cy="254833"/>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0646D7E5-49E4-90A0-5604-F2920B242071}"/>
              </a:ext>
            </a:extLst>
          </p:cNvPr>
          <p:cNvPicPr>
            <a:picLocks noChangeAspect="1"/>
          </p:cNvPicPr>
          <p:nvPr/>
        </p:nvPicPr>
        <p:blipFill>
          <a:blip r:embed="rId4"/>
          <a:stretch>
            <a:fillRect/>
          </a:stretch>
        </p:blipFill>
        <p:spPr>
          <a:xfrm>
            <a:off x="6822687" y="4935485"/>
            <a:ext cx="292633" cy="310923"/>
          </a:xfrm>
          <a:prstGeom prst="rect">
            <a:avLst/>
          </a:prstGeom>
        </p:spPr>
      </p:pic>
      <p:pic>
        <p:nvPicPr>
          <p:cNvPr id="10" name="Resim 9">
            <a:extLst>
              <a:ext uri="{FF2B5EF4-FFF2-40B4-BE49-F238E27FC236}">
                <a16:creationId xmlns:a16="http://schemas.microsoft.com/office/drawing/2014/main" id="{355250D0-E3A5-E770-E364-649747AA24A9}"/>
              </a:ext>
            </a:extLst>
          </p:cNvPr>
          <p:cNvPicPr>
            <a:picLocks noChangeAspect="1"/>
          </p:cNvPicPr>
          <p:nvPr/>
        </p:nvPicPr>
        <p:blipFill>
          <a:blip r:embed="rId4"/>
          <a:stretch>
            <a:fillRect/>
          </a:stretch>
        </p:blipFill>
        <p:spPr>
          <a:xfrm>
            <a:off x="11364694" y="3751160"/>
            <a:ext cx="292633" cy="310923"/>
          </a:xfrm>
          <a:prstGeom prst="rect">
            <a:avLst/>
          </a:prstGeom>
        </p:spPr>
      </p:pic>
      <p:pic>
        <p:nvPicPr>
          <p:cNvPr id="11" name="Resim 10">
            <a:extLst>
              <a:ext uri="{FF2B5EF4-FFF2-40B4-BE49-F238E27FC236}">
                <a16:creationId xmlns:a16="http://schemas.microsoft.com/office/drawing/2014/main" id="{554CA399-DEAE-A6C2-ACB7-DD64698D134A}"/>
              </a:ext>
            </a:extLst>
          </p:cNvPr>
          <p:cNvPicPr>
            <a:picLocks noChangeAspect="1"/>
          </p:cNvPicPr>
          <p:nvPr/>
        </p:nvPicPr>
        <p:blipFill>
          <a:blip r:embed="rId4"/>
          <a:stretch>
            <a:fillRect/>
          </a:stretch>
        </p:blipFill>
        <p:spPr>
          <a:xfrm>
            <a:off x="5326506" y="4929887"/>
            <a:ext cx="292633" cy="310923"/>
          </a:xfrm>
          <a:prstGeom prst="rect">
            <a:avLst/>
          </a:prstGeom>
        </p:spPr>
      </p:pic>
      <p:sp>
        <p:nvSpPr>
          <p:cNvPr id="12" name="Oval 11">
            <a:extLst>
              <a:ext uri="{FF2B5EF4-FFF2-40B4-BE49-F238E27FC236}">
                <a16:creationId xmlns:a16="http://schemas.microsoft.com/office/drawing/2014/main" id="{EF87D911-5D6F-C85D-BAC9-D493C3E6EB2B}"/>
              </a:ext>
            </a:extLst>
          </p:cNvPr>
          <p:cNvSpPr/>
          <p:nvPr/>
        </p:nvSpPr>
        <p:spPr>
          <a:xfrm>
            <a:off x="4601980" y="1760773"/>
            <a:ext cx="578210" cy="447492"/>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a:extLst>
              <a:ext uri="{FF2B5EF4-FFF2-40B4-BE49-F238E27FC236}">
                <a16:creationId xmlns:a16="http://schemas.microsoft.com/office/drawing/2014/main" id="{C08BAF84-9A4B-C7A3-DE79-9B46759F0530}"/>
              </a:ext>
            </a:extLst>
          </p:cNvPr>
          <p:cNvPicPr>
            <a:picLocks noChangeAspect="1"/>
          </p:cNvPicPr>
          <p:nvPr/>
        </p:nvPicPr>
        <p:blipFill>
          <a:blip r:embed="rId5"/>
          <a:stretch>
            <a:fillRect/>
          </a:stretch>
        </p:blipFill>
        <p:spPr>
          <a:xfrm>
            <a:off x="6085139" y="1665686"/>
            <a:ext cx="634039" cy="499915"/>
          </a:xfrm>
          <a:prstGeom prst="rect">
            <a:avLst/>
          </a:prstGeom>
        </p:spPr>
      </p:pic>
      <p:pic>
        <p:nvPicPr>
          <p:cNvPr id="15" name="Resim 14">
            <a:extLst>
              <a:ext uri="{FF2B5EF4-FFF2-40B4-BE49-F238E27FC236}">
                <a16:creationId xmlns:a16="http://schemas.microsoft.com/office/drawing/2014/main" id="{0DD5D3D1-B2A4-A594-D4BB-917FEE1412C9}"/>
              </a:ext>
            </a:extLst>
          </p:cNvPr>
          <p:cNvPicPr>
            <a:picLocks noChangeAspect="1"/>
          </p:cNvPicPr>
          <p:nvPr/>
        </p:nvPicPr>
        <p:blipFill>
          <a:blip r:embed="rId5"/>
          <a:stretch>
            <a:fillRect/>
          </a:stretch>
        </p:blipFill>
        <p:spPr>
          <a:xfrm>
            <a:off x="10549323" y="1597356"/>
            <a:ext cx="812148" cy="640347"/>
          </a:xfrm>
          <a:prstGeom prst="rect">
            <a:avLst/>
          </a:prstGeom>
        </p:spPr>
      </p:pic>
      <p:pic>
        <p:nvPicPr>
          <p:cNvPr id="16" name="Resim 15">
            <a:extLst>
              <a:ext uri="{FF2B5EF4-FFF2-40B4-BE49-F238E27FC236}">
                <a16:creationId xmlns:a16="http://schemas.microsoft.com/office/drawing/2014/main" id="{F18E2D23-E6EA-A235-BC5D-BDE2614CC145}"/>
              </a:ext>
            </a:extLst>
          </p:cNvPr>
          <p:cNvPicPr>
            <a:picLocks noChangeAspect="1"/>
          </p:cNvPicPr>
          <p:nvPr/>
        </p:nvPicPr>
        <p:blipFill>
          <a:blip r:embed="rId5"/>
          <a:stretch>
            <a:fillRect/>
          </a:stretch>
        </p:blipFill>
        <p:spPr>
          <a:xfrm>
            <a:off x="9097958" y="1657376"/>
            <a:ext cx="634039" cy="499915"/>
          </a:xfrm>
          <a:prstGeom prst="rect">
            <a:avLst/>
          </a:prstGeom>
        </p:spPr>
      </p:pic>
    </p:spTree>
    <p:extLst>
      <p:ext uri="{BB962C8B-B14F-4D97-AF65-F5344CB8AC3E}">
        <p14:creationId xmlns:p14="http://schemas.microsoft.com/office/powerpoint/2010/main" val="398989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A8A3BF-BD94-A246-6EE1-4C7030D5BB0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146F4AB-61F1-64B5-ADB9-59AD83961EF9}"/>
              </a:ext>
            </a:extLst>
          </p:cNvPr>
          <p:cNvSpPr>
            <a:spLocks noGrp="1"/>
          </p:cNvSpPr>
          <p:nvPr>
            <p:ph idx="1"/>
          </p:nvPr>
        </p:nvSpPr>
        <p:spPr>
          <a:xfrm>
            <a:off x="684211" y="685800"/>
            <a:ext cx="11128037" cy="3615267"/>
          </a:xfrm>
        </p:spPr>
        <p:txBody>
          <a:bodyPr>
            <a:normAutofit/>
          </a:bodyPr>
          <a:lstStyle/>
          <a:p>
            <a:pPr marL="0" indent="0">
              <a:buNone/>
            </a:pPr>
            <a:r>
              <a:rPr lang="tr-TR" sz="2400" b="1" dirty="0">
                <a:solidFill>
                  <a:schemeClr val="bg1">
                    <a:lumMod val="95000"/>
                    <a:lumOff val="5000"/>
                  </a:schemeClr>
                </a:solidFill>
              </a:rPr>
              <a:t>          Gece çalışması ve dislipidemi arasındaki ilişki henüz tam olarak anlaşılamamıştır. </a:t>
            </a:r>
          </a:p>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          Vardiyalı çalışma ve sağlık sorunları arasındaki ilişkiyi açıklayan temel mekanizmalar </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ritimde bozulma, melatonin baskılanması, uyku bozuklukları olarak düşünülmektedir. </a:t>
            </a:r>
          </a:p>
        </p:txBody>
      </p:sp>
    </p:spTree>
    <p:extLst>
      <p:ext uri="{BB962C8B-B14F-4D97-AF65-F5344CB8AC3E}">
        <p14:creationId xmlns:p14="http://schemas.microsoft.com/office/powerpoint/2010/main" val="1120388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BCA75C-4073-7F16-4B49-77260A03F46C}"/>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BB72CA99-D931-36EB-A7B0-E1B67B21FFB4}"/>
              </a:ext>
            </a:extLst>
          </p:cNvPr>
          <p:cNvSpPr>
            <a:spLocks noGrp="1"/>
          </p:cNvSpPr>
          <p:nvPr>
            <p:ph idx="1"/>
          </p:nvPr>
        </p:nvSpPr>
        <p:spPr>
          <a:xfrm>
            <a:off x="684211" y="685800"/>
            <a:ext cx="11337899" cy="3615267"/>
          </a:xfrm>
        </p:spPr>
        <p:txBody>
          <a:bodyPr>
            <a:normAutofit/>
          </a:bodyPr>
          <a:lstStyle/>
          <a:p>
            <a:pPr marL="0" indent="0">
              <a:buNone/>
            </a:pPr>
            <a:r>
              <a:rPr lang="tr-TR" sz="2400" b="1" dirty="0">
                <a:solidFill>
                  <a:schemeClr val="bg1">
                    <a:lumMod val="95000"/>
                    <a:lumOff val="5000"/>
                  </a:schemeClr>
                </a:solidFill>
              </a:rPr>
              <a:t>*Vardiyalar arasındaki uyku süresi (gece uykusu) VLDL-K ve </a:t>
            </a:r>
            <a:r>
              <a:rPr lang="tr-TR" sz="2400" b="1" dirty="0" err="1">
                <a:solidFill>
                  <a:schemeClr val="bg1">
                    <a:lumMod val="95000"/>
                    <a:lumOff val="5000"/>
                  </a:schemeClr>
                </a:solidFill>
              </a:rPr>
              <a:t>TG'ler</a:t>
            </a:r>
            <a:r>
              <a:rPr lang="tr-TR" sz="2400" b="1" dirty="0">
                <a:solidFill>
                  <a:schemeClr val="bg1">
                    <a:lumMod val="95000"/>
                    <a:lumOff val="5000"/>
                  </a:schemeClr>
                </a:solidFill>
              </a:rPr>
              <a:t> ile negatif ilişkilidir, yani uyku süresindeki 1 saatlik azalma VLDL-K ve TG plazma seviyelerini sırasıyla 2,75 ve 3,62 mg/</a:t>
            </a:r>
            <a:r>
              <a:rPr lang="tr-TR" sz="2400" b="1" dirty="0" err="1">
                <a:solidFill>
                  <a:schemeClr val="bg1">
                    <a:lumMod val="95000"/>
                    <a:lumOff val="5000"/>
                  </a:schemeClr>
                </a:solidFill>
              </a:rPr>
              <a:t>dL</a:t>
            </a:r>
            <a:r>
              <a:rPr lang="tr-TR" sz="2400" b="1" dirty="0">
                <a:solidFill>
                  <a:schemeClr val="bg1">
                    <a:lumMod val="95000"/>
                    <a:lumOff val="5000"/>
                  </a:schemeClr>
                </a:solidFill>
              </a:rPr>
              <a:t> artırmaktadır (TTNW ve </a:t>
            </a:r>
            <a:r>
              <a:rPr lang="tr-TR" sz="2400" b="1" dirty="0" err="1">
                <a:solidFill>
                  <a:schemeClr val="bg1">
                    <a:lumMod val="95000"/>
                    <a:lumOff val="5000"/>
                  </a:schemeClr>
                </a:solidFill>
              </a:rPr>
              <a:t>PA'ya</a:t>
            </a:r>
            <a:r>
              <a:rPr lang="tr-TR" sz="2400" b="1" dirty="0">
                <a:solidFill>
                  <a:schemeClr val="bg1">
                    <a:lumMod val="95000"/>
                    <a:lumOff val="5000"/>
                  </a:schemeClr>
                </a:solidFill>
              </a:rPr>
              <a:t> göre ayarlanmıştır). </a:t>
            </a:r>
          </a:p>
        </p:txBody>
      </p:sp>
    </p:spTree>
    <p:extLst>
      <p:ext uri="{BB962C8B-B14F-4D97-AF65-F5344CB8AC3E}">
        <p14:creationId xmlns:p14="http://schemas.microsoft.com/office/powerpoint/2010/main" val="4226254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6A0E17-2DAB-66D3-A2AD-524423275139}"/>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CF7A299B-7701-DE5F-9D77-2B40FF8EC6D2}"/>
              </a:ext>
            </a:extLst>
          </p:cNvPr>
          <p:cNvSpPr>
            <a:spLocks noGrp="1"/>
          </p:cNvSpPr>
          <p:nvPr>
            <p:ph idx="1"/>
          </p:nvPr>
        </p:nvSpPr>
        <p:spPr>
          <a:xfrm>
            <a:off x="684211" y="685800"/>
            <a:ext cx="10783263" cy="3615267"/>
          </a:xfrm>
        </p:spPr>
        <p:txBody>
          <a:bodyPr/>
          <a:lstStyle/>
          <a:p>
            <a:pPr marL="0" indent="0">
              <a:buNone/>
            </a:pPr>
            <a:r>
              <a:rPr lang="tr-TR" sz="2400" b="1" dirty="0">
                <a:solidFill>
                  <a:schemeClr val="bg1">
                    <a:lumMod val="95000"/>
                    <a:lumOff val="5000"/>
                  </a:schemeClr>
                </a:solidFill>
              </a:rPr>
              <a:t>*Toplam uyku süresi LDL-K ile pozitif ilişkilidir ve toplam uyku süresindeki her ilave saatin LDL-K plazma seviyelerinde 2,02 mg/</a:t>
            </a:r>
            <a:r>
              <a:rPr lang="tr-TR" sz="2400" b="1" dirty="0" err="1">
                <a:solidFill>
                  <a:schemeClr val="bg1">
                    <a:lumMod val="95000"/>
                    <a:lumOff val="5000"/>
                  </a:schemeClr>
                </a:solidFill>
              </a:rPr>
              <a:t>dL'lik</a:t>
            </a:r>
            <a:r>
              <a:rPr lang="tr-TR" sz="2400" b="1" dirty="0">
                <a:solidFill>
                  <a:schemeClr val="bg1">
                    <a:lumMod val="95000"/>
                    <a:lumOff val="5000"/>
                  </a:schemeClr>
                </a:solidFill>
              </a:rPr>
              <a:t> bir artışa neden olduğunu göstermektedir (fonksiyona göre ayarlanmıştır). </a:t>
            </a:r>
          </a:p>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*İş sonrası uyku süresi (gündüz uykusu) ve izin günlerindeki uyku süresi herhangi bir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 ile ilişkili bulunmamıştır.</a:t>
            </a:r>
            <a:endParaRPr lang="tr-TR" sz="2400" dirty="0"/>
          </a:p>
          <a:p>
            <a:endParaRPr lang="tr-TR" dirty="0"/>
          </a:p>
        </p:txBody>
      </p:sp>
    </p:spTree>
    <p:extLst>
      <p:ext uri="{BB962C8B-B14F-4D97-AF65-F5344CB8AC3E}">
        <p14:creationId xmlns:p14="http://schemas.microsoft.com/office/powerpoint/2010/main" val="1091872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002428-BA85-4B47-8E44-9F2A03A47051}"/>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1123A166-6E46-F3BA-22A1-9DB2256FB6FD}"/>
              </a:ext>
            </a:extLst>
          </p:cNvPr>
          <p:cNvSpPr>
            <a:spLocks noGrp="1"/>
          </p:cNvSpPr>
          <p:nvPr>
            <p:ph idx="1"/>
          </p:nvPr>
        </p:nvSpPr>
        <p:spPr>
          <a:xfrm>
            <a:off x="684211" y="685800"/>
            <a:ext cx="11277939" cy="3615267"/>
          </a:xfrm>
        </p:spPr>
        <p:txBody>
          <a:bodyPr>
            <a:normAutofit/>
          </a:bodyPr>
          <a:lstStyle/>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 uyku başlangıcından önceki son öğünün besin içeriğine ve zaman aralığına göre değerlendirildiğinde, hem işten sonra hem de izin günlerinde, değerlendirilen besin maddelerini (yağ, karbonhidrat ve protein) yeterli tüketen katılımcılar ile yetersiz tüketenler arasında istatistiksel olarak anlamlı bir fark bulunmamıştır. </a:t>
            </a:r>
          </a:p>
        </p:txBody>
      </p:sp>
    </p:spTree>
    <p:extLst>
      <p:ext uri="{BB962C8B-B14F-4D97-AF65-F5344CB8AC3E}">
        <p14:creationId xmlns:p14="http://schemas.microsoft.com/office/powerpoint/2010/main" val="1015212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67BB7B-5525-3054-288C-A5FF9507A846}"/>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D5A36281-4F9A-EE3C-5AE3-CA37BD468CE6}"/>
              </a:ext>
            </a:extLst>
          </p:cNvPr>
          <p:cNvSpPr>
            <a:spLocks noGrp="1"/>
          </p:cNvSpPr>
          <p:nvPr>
            <p:ph idx="1"/>
          </p:nvPr>
        </p:nvSpPr>
        <p:spPr>
          <a:xfrm>
            <a:off x="684212" y="685800"/>
            <a:ext cx="10483460" cy="3615267"/>
          </a:xfrm>
        </p:spPr>
        <p:txBody>
          <a:bodyPr>
            <a:normAutofit/>
          </a:bodyPr>
          <a:lstStyle/>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          Bu çalışma, gece uyku süresindeki azalmanın, VLDL-K ve TG plazma düzeylerini artırma eğiliminde olduğunu göstermiştir. </a:t>
            </a:r>
          </a:p>
          <a:p>
            <a:pPr marL="0" indent="0">
              <a:buNone/>
            </a:pPr>
            <a:r>
              <a:rPr lang="tr-TR" sz="2400" b="1" dirty="0">
                <a:solidFill>
                  <a:schemeClr val="bg1">
                    <a:lumMod val="95000"/>
                    <a:lumOff val="5000"/>
                  </a:schemeClr>
                </a:solidFill>
              </a:rPr>
              <a:t>          Daha uzun toplam uyku süresi ise LDL-</a:t>
            </a:r>
            <a:r>
              <a:rPr lang="tr-TR" sz="2400" b="1" dirty="0" err="1">
                <a:solidFill>
                  <a:schemeClr val="bg1">
                    <a:lumMod val="95000"/>
                    <a:lumOff val="5000"/>
                  </a:schemeClr>
                </a:solidFill>
              </a:rPr>
              <a:t>K’ü</a:t>
            </a:r>
            <a:r>
              <a:rPr lang="tr-TR" sz="2400" b="1" dirty="0">
                <a:solidFill>
                  <a:schemeClr val="bg1">
                    <a:lumMod val="95000"/>
                    <a:lumOff val="5000"/>
                  </a:schemeClr>
                </a:solidFill>
              </a:rPr>
              <a:t> artırma eğiliminde görülmüştür. </a:t>
            </a:r>
          </a:p>
        </p:txBody>
      </p:sp>
    </p:spTree>
    <p:extLst>
      <p:ext uri="{BB962C8B-B14F-4D97-AF65-F5344CB8AC3E}">
        <p14:creationId xmlns:p14="http://schemas.microsoft.com/office/powerpoint/2010/main" val="3434979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E50447-F5CA-21C1-91EB-443967558AF5}"/>
              </a:ext>
            </a:extLst>
          </p:cNvPr>
          <p:cNvSpPr>
            <a:spLocks noGrp="1"/>
          </p:cNvSpPr>
          <p:nvPr>
            <p:ph type="title"/>
          </p:nvPr>
        </p:nvSpPr>
        <p:spPr/>
        <p:txBody>
          <a:bodyPr/>
          <a:lstStyle/>
          <a:p>
            <a:r>
              <a:rPr lang="tr-TR" dirty="0"/>
              <a:t>Tartışma </a:t>
            </a:r>
          </a:p>
        </p:txBody>
      </p:sp>
      <p:sp>
        <p:nvSpPr>
          <p:cNvPr id="3" name="İçerik Yer Tutucusu 2">
            <a:extLst>
              <a:ext uri="{FF2B5EF4-FFF2-40B4-BE49-F238E27FC236}">
                <a16:creationId xmlns:a16="http://schemas.microsoft.com/office/drawing/2014/main" id="{77F5D648-6302-F8E6-1B41-8FEFD331084C}"/>
              </a:ext>
            </a:extLst>
          </p:cNvPr>
          <p:cNvSpPr>
            <a:spLocks noGrp="1"/>
          </p:cNvSpPr>
          <p:nvPr>
            <p:ph idx="1"/>
          </p:nvPr>
        </p:nvSpPr>
        <p:spPr>
          <a:xfrm>
            <a:off x="684211" y="685800"/>
            <a:ext cx="10903185" cy="3615267"/>
          </a:xfrm>
        </p:spPr>
        <p:txBody>
          <a:bodyPr/>
          <a:lstStyle/>
          <a:p>
            <a:pPr marL="0" indent="0">
              <a:buNone/>
            </a:pPr>
            <a:r>
              <a:rPr lang="tr-TR" sz="2400" b="1" dirty="0">
                <a:solidFill>
                  <a:schemeClr val="bg1">
                    <a:lumMod val="95000"/>
                    <a:lumOff val="5000"/>
                  </a:schemeClr>
                </a:solidFill>
              </a:rPr>
              <a:t>          Benzer veriler </a:t>
            </a:r>
            <a:r>
              <a:rPr lang="tr-TR" sz="2400" b="1" dirty="0" err="1">
                <a:solidFill>
                  <a:schemeClr val="bg1">
                    <a:lumMod val="95000"/>
                    <a:lumOff val="5000"/>
                  </a:schemeClr>
                </a:solidFill>
              </a:rPr>
              <a:t>Kanagasabai</a:t>
            </a:r>
            <a:r>
              <a:rPr lang="tr-TR" sz="2400" b="1" dirty="0">
                <a:solidFill>
                  <a:schemeClr val="bg1">
                    <a:lumMod val="95000"/>
                    <a:lumOff val="5000"/>
                  </a:schemeClr>
                </a:solidFill>
              </a:rPr>
              <a:t> ve </a:t>
            </a:r>
            <a:r>
              <a:rPr lang="tr-TR" sz="2400" b="1" dirty="0" err="1">
                <a:solidFill>
                  <a:schemeClr val="bg1">
                    <a:lumMod val="95000"/>
                    <a:lumOff val="5000"/>
                  </a:schemeClr>
                </a:solidFill>
              </a:rPr>
              <a:t>Chaput</a:t>
            </a:r>
            <a:r>
              <a:rPr lang="tr-TR" sz="2400" b="1" dirty="0">
                <a:solidFill>
                  <a:schemeClr val="bg1">
                    <a:lumMod val="95000"/>
                    <a:lumOff val="5000"/>
                  </a:schemeClr>
                </a:solidFill>
              </a:rPr>
              <a:t> tarafından 20 yaş üstü yetişkin popülasyonunda yapılan bir çalışmada da bulunmuştur. Bu yazarlar, uyku süresindeki azalmanın </a:t>
            </a:r>
            <a:r>
              <a:rPr lang="tr-TR" sz="2400" b="1" dirty="0" err="1">
                <a:solidFill>
                  <a:schemeClr val="bg1">
                    <a:lumMod val="95000"/>
                    <a:lumOff val="5000"/>
                  </a:schemeClr>
                </a:solidFill>
              </a:rPr>
              <a:t>kardiyometabolik</a:t>
            </a:r>
            <a:r>
              <a:rPr lang="tr-TR" sz="2400" b="1" dirty="0">
                <a:solidFill>
                  <a:schemeClr val="bg1">
                    <a:lumMod val="95000"/>
                    <a:lumOff val="5000"/>
                  </a:schemeClr>
                </a:solidFill>
              </a:rPr>
              <a:t> sorunlar geliştirme açısından yüksek riskle ilişkili olduğunu bulmuşlardır. </a:t>
            </a:r>
          </a:p>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Knutson</a:t>
            </a:r>
            <a:r>
              <a:rPr lang="tr-TR" sz="2400" b="1" dirty="0">
                <a:solidFill>
                  <a:schemeClr val="bg1">
                    <a:lumMod val="95000"/>
                    <a:lumOff val="5000"/>
                  </a:schemeClr>
                </a:solidFill>
              </a:rPr>
              <a:t>  tarafından yürütülen sistematik bir derlemede, bu çalışmanın verileriyle uyumlu olarak kısa uykunun (genellikle gecelik &lt;6 saat) KVH ile ilişkili olduğu görülmüştür. </a:t>
            </a:r>
          </a:p>
          <a:p>
            <a:endParaRPr lang="tr-TR" dirty="0"/>
          </a:p>
        </p:txBody>
      </p:sp>
    </p:spTree>
    <p:extLst>
      <p:ext uri="{BB962C8B-B14F-4D97-AF65-F5344CB8AC3E}">
        <p14:creationId xmlns:p14="http://schemas.microsoft.com/office/powerpoint/2010/main" val="4030845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267957-512A-815C-9701-4CB2F5B35691}"/>
              </a:ext>
            </a:extLst>
          </p:cNvPr>
          <p:cNvSpPr>
            <a:spLocks noGrp="1"/>
          </p:cNvSpPr>
          <p:nvPr>
            <p:ph type="title"/>
          </p:nvPr>
        </p:nvSpPr>
        <p:spPr/>
        <p:txBody>
          <a:bodyPr/>
          <a:lstStyle/>
          <a:p>
            <a:r>
              <a:rPr lang="tr-TR" dirty="0"/>
              <a:t>Tartışma </a:t>
            </a:r>
          </a:p>
        </p:txBody>
      </p:sp>
      <p:sp>
        <p:nvSpPr>
          <p:cNvPr id="3" name="İçerik Yer Tutucusu 2">
            <a:extLst>
              <a:ext uri="{FF2B5EF4-FFF2-40B4-BE49-F238E27FC236}">
                <a16:creationId xmlns:a16="http://schemas.microsoft.com/office/drawing/2014/main" id="{19445E57-A3D5-7CE6-8158-9D3988F143EA}"/>
              </a:ext>
            </a:extLst>
          </p:cNvPr>
          <p:cNvSpPr>
            <a:spLocks noGrp="1"/>
          </p:cNvSpPr>
          <p:nvPr>
            <p:ph idx="1"/>
          </p:nvPr>
        </p:nvSpPr>
        <p:spPr>
          <a:xfrm>
            <a:off x="684212" y="685800"/>
            <a:ext cx="11038096" cy="3615267"/>
          </a:xfrm>
        </p:spPr>
        <p:txBody>
          <a:bodyPr>
            <a:normAutofit/>
          </a:bodyPr>
          <a:lstStyle/>
          <a:p>
            <a:pPr marL="0" indent="0">
              <a:buNone/>
            </a:pPr>
            <a:r>
              <a:rPr lang="tr-TR" sz="2400" b="1" dirty="0">
                <a:solidFill>
                  <a:schemeClr val="bg1">
                    <a:lumMod val="95000"/>
                    <a:lumOff val="5000"/>
                  </a:schemeClr>
                </a:solidFill>
              </a:rPr>
              <a:t>          Ancak, </a:t>
            </a:r>
            <a:r>
              <a:rPr lang="tr-TR" sz="2400" b="1" dirty="0" err="1">
                <a:solidFill>
                  <a:schemeClr val="bg1">
                    <a:lumMod val="95000"/>
                    <a:lumOff val="5000"/>
                  </a:schemeClr>
                </a:solidFill>
              </a:rPr>
              <a:t>Cappuccio</a:t>
            </a:r>
            <a:r>
              <a:rPr lang="tr-TR" sz="2400" b="1" dirty="0">
                <a:solidFill>
                  <a:schemeClr val="bg1">
                    <a:lumMod val="95000"/>
                    <a:lumOff val="5000"/>
                  </a:schemeClr>
                </a:solidFill>
              </a:rPr>
              <a:t> ve arkadaşları tarafından gerçekleştirilen bir meta-analiz, kısa uyku süresinin KVH gelişme riskinde artış ile ilişkili olmadığını göstermiştir. Yazarların açıkladığı gibi, bu sonuç farklı anketler kullanılarak gerçekleştirilen uyku süresi değerlendirme yönteminin tutarsızlığı nedeniyle sınırlı kalmış olabilir.</a:t>
            </a:r>
          </a:p>
        </p:txBody>
      </p:sp>
    </p:spTree>
    <p:extLst>
      <p:ext uri="{BB962C8B-B14F-4D97-AF65-F5344CB8AC3E}">
        <p14:creationId xmlns:p14="http://schemas.microsoft.com/office/powerpoint/2010/main" val="1409176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0C70D6-E034-8F62-13B9-49E38513EE73}"/>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6DA87C95-B509-F302-8E33-F38A072B4FAD}"/>
              </a:ext>
            </a:extLst>
          </p:cNvPr>
          <p:cNvSpPr>
            <a:spLocks noGrp="1"/>
          </p:cNvSpPr>
          <p:nvPr>
            <p:ph idx="1"/>
          </p:nvPr>
        </p:nvSpPr>
        <p:spPr>
          <a:xfrm>
            <a:off x="684212" y="685800"/>
            <a:ext cx="11158018" cy="3615267"/>
          </a:xfrm>
        </p:spPr>
        <p:txBody>
          <a:bodyPr>
            <a:normAutofit/>
          </a:bodyPr>
          <a:lstStyle/>
          <a:p>
            <a:pPr marL="0" indent="0">
              <a:buNone/>
            </a:pPr>
            <a:r>
              <a:rPr lang="tr-TR" sz="2400" b="1" dirty="0">
                <a:solidFill>
                  <a:schemeClr val="bg1">
                    <a:lumMod val="95000"/>
                    <a:lumOff val="5000"/>
                  </a:schemeClr>
                </a:solidFill>
              </a:rPr>
              <a:t>          Bu çalışmada, </a:t>
            </a:r>
            <a:r>
              <a:rPr lang="tr-TR" sz="2400" b="1" dirty="0" err="1">
                <a:solidFill>
                  <a:schemeClr val="bg1">
                    <a:lumMod val="95000"/>
                    <a:lumOff val="5000"/>
                  </a:schemeClr>
                </a:solidFill>
              </a:rPr>
              <a:t>kronotip</a:t>
            </a:r>
            <a:r>
              <a:rPr lang="tr-TR" sz="2400" b="1" dirty="0">
                <a:solidFill>
                  <a:schemeClr val="bg1">
                    <a:lumMod val="95000"/>
                    <a:lumOff val="5000"/>
                  </a:schemeClr>
                </a:solidFill>
              </a:rPr>
              <a:t> ne kadar geç olursa, HDL-K ve LDL-K plazma düzeylerinin o kadar yüksek olduğu görülmüştür. Bu ilişki üzerine yapılan çalışmalar, akşam tipinin </a:t>
            </a:r>
            <a:r>
              <a:rPr lang="tr-TR" sz="2400" b="1" dirty="0" err="1">
                <a:solidFill>
                  <a:schemeClr val="bg1">
                    <a:lumMod val="95000"/>
                    <a:lumOff val="5000"/>
                  </a:schemeClr>
                </a:solidFill>
              </a:rPr>
              <a:t>kardiyometabolik</a:t>
            </a:r>
            <a:r>
              <a:rPr lang="tr-TR" sz="2400" b="1" dirty="0">
                <a:solidFill>
                  <a:schemeClr val="bg1">
                    <a:lumMod val="95000"/>
                    <a:lumOff val="5000"/>
                  </a:schemeClr>
                </a:solidFill>
              </a:rPr>
              <a:t> riski nasıl etkileyebileceği konusunda hala çelişkilidir. </a:t>
            </a:r>
          </a:p>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Hulsegge</a:t>
            </a:r>
            <a:r>
              <a:rPr lang="tr-TR" sz="2400" b="1" dirty="0">
                <a:solidFill>
                  <a:schemeClr val="bg1">
                    <a:lumMod val="95000"/>
                    <a:lumOff val="5000"/>
                  </a:schemeClr>
                </a:solidFill>
              </a:rPr>
              <a:t> ve arkadaşları tarafından yakın zamanda yapılan bir çalışma, daha fazla akşam </a:t>
            </a:r>
            <a:r>
              <a:rPr lang="tr-TR" sz="2400" b="1" dirty="0" err="1">
                <a:solidFill>
                  <a:schemeClr val="bg1">
                    <a:lumMod val="95000"/>
                    <a:lumOff val="5000"/>
                  </a:schemeClr>
                </a:solidFill>
              </a:rPr>
              <a:t>kronotipine</a:t>
            </a:r>
            <a:r>
              <a:rPr lang="tr-TR" sz="2400" b="1" dirty="0">
                <a:solidFill>
                  <a:schemeClr val="bg1">
                    <a:lumMod val="95000"/>
                    <a:lumOff val="5000"/>
                  </a:schemeClr>
                </a:solidFill>
              </a:rPr>
              <a:t> sahip vardiyalı çalışanların obezite riskinin daha yüksek olduğunu öne sürmüştür. Ancak yazarlar, </a:t>
            </a:r>
            <a:r>
              <a:rPr lang="tr-TR" sz="2400" b="1" dirty="0" err="1">
                <a:solidFill>
                  <a:schemeClr val="bg1">
                    <a:lumMod val="95000"/>
                    <a:lumOff val="5000"/>
                  </a:schemeClr>
                </a:solidFill>
              </a:rPr>
              <a:t>kronotip</a:t>
            </a:r>
            <a:r>
              <a:rPr lang="tr-TR" sz="2400" b="1" dirty="0">
                <a:solidFill>
                  <a:schemeClr val="bg1">
                    <a:lumMod val="95000"/>
                    <a:lumOff val="5000"/>
                  </a:schemeClr>
                </a:solidFill>
              </a:rPr>
              <a:t> ile obezite arasındaki ilişkiyi açıklamanın hala mümkün olmadığını belirtmişlerdir. </a:t>
            </a:r>
          </a:p>
        </p:txBody>
      </p:sp>
    </p:spTree>
    <p:extLst>
      <p:ext uri="{BB962C8B-B14F-4D97-AF65-F5344CB8AC3E}">
        <p14:creationId xmlns:p14="http://schemas.microsoft.com/office/powerpoint/2010/main" val="2101656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4C1B20-E96A-7F59-C7CD-8C722A1DE011}"/>
              </a:ext>
            </a:extLst>
          </p:cNvPr>
          <p:cNvSpPr>
            <a:spLocks noGrp="1"/>
          </p:cNvSpPr>
          <p:nvPr>
            <p:ph type="title"/>
          </p:nvPr>
        </p:nvSpPr>
        <p:spPr>
          <a:xfrm>
            <a:off x="629587" y="4731943"/>
            <a:ext cx="9291215" cy="1049235"/>
          </a:xfrm>
        </p:spPr>
        <p:txBody>
          <a:bodyPr/>
          <a:lstStyle/>
          <a:p>
            <a:r>
              <a:rPr lang="tr-TR" dirty="0"/>
              <a:t>Tartışma </a:t>
            </a:r>
          </a:p>
        </p:txBody>
      </p:sp>
      <p:sp>
        <p:nvSpPr>
          <p:cNvPr id="3" name="İçerik Yer Tutucusu 2">
            <a:extLst>
              <a:ext uri="{FF2B5EF4-FFF2-40B4-BE49-F238E27FC236}">
                <a16:creationId xmlns:a16="http://schemas.microsoft.com/office/drawing/2014/main" id="{18BB55AF-2B25-B7D9-7BD8-779C3C671D88}"/>
              </a:ext>
            </a:extLst>
          </p:cNvPr>
          <p:cNvSpPr>
            <a:spLocks noGrp="1"/>
          </p:cNvSpPr>
          <p:nvPr>
            <p:ph idx="1"/>
          </p:nvPr>
        </p:nvSpPr>
        <p:spPr>
          <a:xfrm>
            <a:off x="629587" y="779490"/>
            <a:ext cx="10717967" cy="3521578"/>
          </a:xfrm>
        </p:spPr>
        <p:txBody>
          <a:bodyPr>
            <a:normAutofit/>
          </a:bodyPr>
          <a:lstStyle/>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Loef</a:t>
            </a:r>
            <a:r>
              <a:rPr lang="tr-TR" sz="2400" b="1" dirty="0">
                <a:solidFill>
                  <a:schemeClr val="bg1">
                    <a:lumMod val="95000"/>
                    <a:lumOff val="5000"/>
                  </a:schemeClr>
                </a:solidFill>
              </a:rPr>
              <a:t> ve arkadaşları tarafından yapılan bir çalışmada, </a:t>
            </a:r>
            <a:r>
              <a:rPr lang="tr-TR" sz="2400" b="1" dirty="0" err="1">
                <a:solidFill>
                  <a:schemeClr val="bg1">
                    <a:lumMod val="95000"/>
                    <a:lumOff val="5000"/>
                  </a:schemeClr>
                </a:solidFill>
              </a:rPr>
              <a:t>kronotip</a:t>
            </a:r>
            <a:r>
              <a:rPr lang="tr-TR" sz="2400" b="1" dirty="0">
                <a:solidFill>
                  <a:schemeClr val="bg1">
                    <a:lumMod val="95000"/>
                    <a:lumOff val="5000"/>
                  </a:schemeClr>
                </a:solidFill>
              </a:rPr>
              <a:t> ile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 arasında herhangi bir ilişki gözlenmemiştir. </a:t>
            </a:r>
          </a:p>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          Buna karşın, </a:t>
            </a:r>
            <a:r>
              <a:rPr lang="tr-TR" sz="2400" b="1" dirty="0" err="1">
                <a:solidFill>
                  <a:schemeClr val="bg1">
                    <a:lumMod val="95000"/>
                    <a:lumOff val="5000"/>
                  </a:schemeClr>
                </a:solidFill>
              </a:rPr>
              <a:t>Ritonja</a:t>
            </a:r>
            <a:r>
              <a:rPr lang="tr-TR" sz="2400" b="1" dirty="0">
                <a:solidFill>
                  <a:schemeClr val="bg1">
                    <a:lumMod val="95000"/>
                    <a:lumOff val="5000"/>
                  </a:schemeClr>
                </a:solidFill>
              </a:rPr>
              <a:t> ve arkadaşları gündüz ve gece çalışanlarda akşam </a:t>
            </a:r>
            <a:r>
              <a:rPr lang="tr-TR" sz="2400" b="1" dirty="0" err="1">
                <a:solidFill>
                  <a:schemeClr val="bg1">
                    <a:lumMod val="95000"/>
                    <a:lumOff val="5000"/>
                  </a:schemeClr>
                </a:solidFill>
              </a:rPr>
              <a:t>kronotipi</a:t>
            </a:r>
            <a:r>
              <a:rPr lang="tr-TR" sz="2400" b="1" dirty="0">
                <a:solidFill>
                  <a:schemeClr val="bg1">
                    <a:lumMod val="95000"/>
                    <a:lumOff val="5000"/>
                  </a:schemeClr>
                </a:solidFill>
              </a:rPr>
              <a:t> ile LDL-K seviyelerindeki artış arasında bir ilişki bulmuştur, ancak </a:t>
            </a:r>
            <a:r>
              <a:rPr lang="tr-TR" sz="2400" b="1" dirty="0" err="1">
                <a:solidFill>
                  <a:schemeClr val="bg1">
                    <a:lumMod val="95000"/>
                    <a:lumOff val="5000"/>
                  </a:schemeClr>
                </a:solidFill>
              </a:rPr>
              <a:t>kronotip</a:t>
            </a:r>
            <a:r>
              <a:rPr lang="tr-TR" sz="2400" b="1" dirty="0">
                <a:solidFill>
                  <a:schemeClr val="bg1">
                    <a:lumMod val="95000"/>
                    <a:lumOff val="5000"/>
                  </a:schemeClr>
                </a:solidFill>
              </a:rPr>
              <a:t> ile LDL-K seviyeleri arasındaki ilişkiyi açıklığa kavuşturacak bir mekanizma bildirmemiştir.</a:t>
            </a:r>
          </a:p>
        </p:txBody>
      </p:sp>
    </p:spTree>
    <p:extLst>
      <p:ext uri="{BB962C8B-B14F-4D97-AF65-F5344CB8AC3E}">
        <p14:creationId xmlns:p14="http://schemas.microsoft.com/office/powerpoint/2010/main" val="2455649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F24B7A-B830-BABD-FAC7-65335199B5D3}"/>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A2B753D4-2F3B-DCB8-BFF0-0CCFFA7EA00B}"/>
              </a:ext>
            </a:extLst>
          </p:cNvPr>
          <p:cNvSpPr>
            <a:spLocks noGrp="1"/>
          </p:cNvSpPr>
          <p:nvPr>
            <p:ph idx="1"/>
          </p:nvPr>
        </p:nvSpPr>
        <p:spPr>
          <a:xfrm>
            <a:off x="684211" y="685800"/>
            <a:ext cx="10933165" cy="3615267"/>
          </a:xfrm>
        </p:spPr>
        <p:txBody>
          <a:bodyPr/>
          <a:lstStyle/>
          <a:p>
            <a:pPr marL="0" indent="0">
              <a:buNone/>
            </a:pPr>
            <a:endParaRPr lang="tr-TR" sz="2400" b="1" dirty="0">
              <a:solidFill>
                <a:schemeClr val="bg1">
                  <a:lumMod val="95000"/>
                  <a:lumOff val="5000"/>
                </a:schemeClr>
              </a:solidFill>
            </a:endParaRPr>
          </a:p>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          Öte yandan, gündüz çalışanlarla yapılan çalışmalar, daha fazla akşam </a:t>
            </a:r>
            <a:r>
              <a:rPr lang="tr-TR" sz="2400" b="1" dirty="0" err="1">
                <a:solidFill>
                  <a:schemeClr val="bg1">
                    <a:lumMod val="95000"/>
                    <a:lumOff val="5000"/>
                  </a:schemeClr>
                </a:solidFill>
              </a:rPr>
              <a:t>kronotipine</a:t>
            </a:r>
            <a:r>
              <a:rPr lang="tr-TR" sz="2400" b="1" dirty="0">
                <a:solidFill>
                  <a:schemeClr val="bg1">
                    <a:lumMod val="95000"/>
                    <a:lumOff val="5000"/>
                  </a:schemeClr>
                </a:solidFill>
              </a:rPr>
              <a:t> sahip olanların </a:t>
            </a:r>
            <a:r>
              <a:rPr lang="tr-TR" sz="2400" b="1" dirty="0" err="1">
                <a:solidFill>
                  <a:schemeClr val="bg1">
                    <a:lumMod val="95000"/>
                    <a:lumOff val="5000"/>
                  </a:schemeClr>
                </a:solidFill>
              </a:rPr>
              <a:t>kardiyometabolik</a:t>
            </a:r>
            <a:r>
              <a:rPr lang="tr-TR" sz="2400" b="1" dirty="0">
                <a:solidFill>
                  <a:schemeClr val="bg1">
                    <a:lumMod val="95000"/>
                    <a:lumOff val="5000"/>
                  </a:schemeClr>
                </a:solidFill>
              </a:rPr>
              <a:t> hastalıklar açısından daha yüksek risk altında olduğunu göstermektedir.</a:t>
            </a:r>
          </a:p>
          <a:p>
            <a:endParaRPr lang="tr-TR" dirty="0"/>
          </a:p>
          <a:p>
            <a:endParaRPr lang="tr-TR" dirty="0"/>
          </a:p>
        </p:txBody>
      </p:sp>
    </p:spTree>
    <p:extLst>
      <p:ext uri="{BB962C8B-B14F-4D97-AF65-F5344CB8AC3E}">
        <p14:creationId xmlns:p14="http://schemas.microsoft.com/office/powerpoint/2010/main" val="399318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7095C4-7C85-AAF5-1487-EB784B0C9DE2}"/>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E9B64855-C27D-D7EB-B677-75B76F4E5583}"/>
              </a:ext>
            </a:extLst>
          </p:cNvPr>
          <p:cNvSpPr>
            <a:spLocks noGrp="1"/>
          </p:cNvSpPr>
          <p:nvPr>
            <p:ph idx="1"/>
          </p:nvPr>
        </p:nvSpPr>
        <p:spPr>
          <a:xfrm>
            <a:off x="684212" y="356016"/>
            <a:ext cx="11128037" cy="4725649"/>
          </a:xfrm>
        </p:spPr>
        <p:txBody>
          <a:bodyPr>
            <a:normAutofit/>
          </a:bodyPr>
          <a:lstStyle/>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Wong</a:t>
            </a:r>
            <a:r>
              <a:rPr lang="tr-TR" sz="2400" b="1" dirty="0">
                <a:solidFill>
                  <a:schemeClr val="bg1">
                    <a:lumMod val="95000"/>
                    <a:lumOff val="5000"/>
                  </a:schemeClr>
                </a:solidFill>
              </a:rPr>
              <a:t> ve arkadaşları </a:t>
            </a:r>
            <a:r>
              <a:rPr lang="tr-TR" sz="2400" b="1" dirty="0" err="1">
                <a:solidFill>
                  <a:schemeClr val="bg1">
                    <a:lumMod val="95000"/>
                    <a:lumOff val="5000"/>
                  </a:schemeClr>
                </a:solidFill>
              </a:rPr>
              <a:t>kronotip</a:t>
            </a:r>
            <a:r>
              <a:rPr lang="tr-TR" sz="2400" b="1" dirty="0">
                <a:solidFill>
                  <a:schemeClr val="bg1">
                    <a:lumMod val="95000"/>
                    <a:lumOff val="5000"/>
                  </a:schemeClr>
                </a:solidFill>
              </a:rPr>
              <a:t> ve HDL-K açısından ters bir ilişki bulmuş ve akşam </a:t>
            </a:r>
            <a:r>
              <a:rPr lang="tr-TR" sz="2400" b="1" dirty="0" err="1">
                <a:solidFill>
                  <a:schemeClr val="bg1">
                    <a:lumMod val="95000"/>
                    <a:lumOff val="5000"/>
                  </a:schemeClr>
                </a:solidFill>
              </a:rPr>
              <a:t>kronotipinin</a:t>
            </a:r>
            <a:r>
              <a:rPr lang="tr-TR" sz="2400" b="1" dirty="0">
                <a:solidFill>
                  <a:schemeClr val="bg1">
                    <a:lumMod val="95000"/>
                    <a:lumOff val="5000"/>
                  </a:schemeClr>
                </a:solidFill>
              </a:rPr>
              <a:t> düşük HDL-K seviyeleri ile ilişkili olduğunu belirtmiştir ki bu da mevcut çalışmada gözlemlenenin tam tersidir. </a:t>
            </a:r>
          </a:p>
          <a:p>
            <a:pPr marL="0" indent="0">
              <a:buNone/>
            </a:pPr>
            <a:r>
              <a:rPr lang="tr-TR" sz="2400" b="1" dirty="0">
                <a:solidFill>
                  <a:schemeClr val="bg1">
                    <a:lumMod val="95000"/>
                    <a:lumOff val="5000"/>
                  </a:schemeClr>
                </a:solidFill>
              </a:rPr>
              <a:t>          Ancak bu çelişki, katılımcıların gündüz çalışanı olması ve bizim gece çalışanlarını incelememiz nedeniyle çalışılan gruplar arasındaki farka bağlı olarak açıklanabilir. </a:t>
            </a:r>
          </a:p>
        </p:txBody>
      </p:sp>
    </p:spTree>
    <p:extLst>
      <p:ext uri="{BB962C8B-B14F-4D97-AF65-F5344CB8AC3E}">
        <p14:creationId xmlns:p14="http://schemas.microsoft.com/office/powerpoint/2010/main" val="338028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BD6963-02F0-BF37-BDF6-27B74960B29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7804F58-8623-B43A-E69A-110AD5101D3C}"/>
              </a:ext>
            </a:extLst>
          </p:cNvPr>
          <p:cNvSpPr>
            <a:spLocks noGrp="1"/>
          </p:cNvSpPr>
          <p:nvPr>
            <p:ph idx="1"/>
          </p:nvPr>
        </p:nvSpPr>
        <p:spPr>
          <a:xfrm>
            <a:off x="684211" y="685800"/>
            <a:ext cx="11262949" cy="3615267"/>
          </a:xfrm>
        </p:spPr>
        <p:txBody>
          <a:bodyPr>
            <a:normAutofit/>
          </a:bodyPr>
          <a:lstStyle/>
          <a:p>
            <a:pPr marL="0" indent="0">
              <a:buNone/>
            </a:pPr>
            <a:r>
              <a:rPr lang="tr-TR" sz="2400" b="1" dirty="0">
                <a:solidFill>
                  <a:schemeClr val="bg1">
                    <a:lumMod val="95000"/>
                    <a:lumOff val="5000"/>
                  </a:schemeClr>
                </a:solidFill>
              </a:rPr>
              <a:t>          Diyet içeriğinin dislipidemi gelişimi üzerinde doğrudan bir etkisi olduğu açıktır. Ek olarak, gıda alım zamanı; metabolik düzenlemeyi etkileyebilen değiştirilebilir bir davranıştır.</a:t>
            </a:r>
          </a:p>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Kogevinas</a:t>
            </a:r>
            <a:r>
              <a:rPr lang="tr-TR" sz="2400" b="1" dirty="0">
                <a:solidFill>
                  <a:schemeClr val="bg1">
                    <a:lumMod val="95000"/>
                    <a:lumOff val="5000"/>
                  </a:schemeClr>
                </a:solidFill>
              </a:rPr>
              <a:t> ve arkadaşları tarafından yapılan bir çalışmaya göre, son öğün ile uyku başlangıcı arasındaki sürenin 2 saatten az olması metabolik sağlık için zararlı kabul edilmektedir.</a:t>
            </a:r>
            <a:endParaRPr lang="tr-TR" sz="2400" dirty="0"/>
          </a:p>
        </p:txBody>
      </p:sp>
    </p:spTree>
    <p:extLst>
      <p:ext uri="{BB962C8B-B14F-4D97-AF65-F5344CB8AC3E}">
        <p14:creationId xmlns:p14="http://schemas.microsoft.com/office/powerpoint/2010/main" val="2931565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3B3832-094F-30FC-0CF6-58067D45E426}"/>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8056CD45-5C5F-07E0-1B8B-FBE0112853CC}"/>
              </a:ext>
            </a:extLst>
          </p:cNvPr>
          <p:cNvSpPr>
            <a:spLocks noGrp="1"/>
          </p:cNvSpPr>
          <p:nvPr>
            <p:ph idx="1"/>
          </p:nvPr>
        </p:nvSpPr>
        <p:spPr>
          <a:xfrm>
            <a:off x="684211" y="685800"/>
            <a:ext cx="10933165" cy="3615267"/>
          </a:xfrm>
        </p:spPr>
        <p:txBody>
          <a:bodyPr/>
          <a:lstStyle/>
          <a:p>
            <a:pPr marL="0" indent="0">
              <a:buNone/>
            </a:pPr>
            <a:r>
              <a:rPr lang="tr-TR" sz="2400" b="1" dirty="0">
                <a:solidFill>
                  <a:schemeClr val="bg1">
                    <a:lumMod val="95000"/>
                    <a:lumOff val="5000"/>
                  </a:schemeClr>
                </a:solidFill>
              </a:rPr>
              <a:t>          Akşam çalışma tipinin </a:t>
            </a:r>
            <a:r>
              <a:rPr lang="tr-TR" sz="2400" b="1" dirty="0" err="1">
                <a:solidFill>
                  <a:schemeClr val="bg1">
                    <a:lumMod val="95000"/>
                    <a:lumOff val="5000"/>
                  </a:schemeClr>
                </a:solidFill>
              </a:rPr>
              <a:t>kardiyometabolik</a:t>
            </a:r>
            <a:r>
              <a:rPr lang="tr-TR" sz="2400" b="1" dirty="0">
                <a:solidFill>
                  <a:schemeClr val="bg1">
                    <a:lumMod val="95000"/>
                    <a:lumOff val="5000"/>
                  </a:schemeClr>
                </a:solidFill>
              </a:rPr>
              <a:t> değişiklikler üzerindeki etkileri henüz tam olarak anlaşılmadığı için ve bu ilişkiyi daha iyi anlamak için, farklı popülasyonlar ve çalışma saatleri ile daha fazla çalışmaya ihtiyaç olduğu sonucuna varılmıştır</a:t>
            </a:r>
            <a:r>
              <a:rPr lang="tr-TR" sz="2000" b="1" dirty="0">
                <a:solidFill>
                  <a:schemeClr val="bg1">
                    <a:lumMod val="95000"/>
                    <a:lumOff val="5000"/>
                  </a:schemeClr>
                </a:solidFill>
              </a:rPr>
              <a:t>. </a:t>
            </a:r>
            <a:endParaRPr lang="tr-TR" dirty="0"/>
          </a:p>
        </p:txBody>
      </p:sp>
    </p:spTree>
    <p:extLst>
      <p:ext uri="{BB962C8B-B14F-4D97-AF65-F5344CB8AC3E}">
        <p14:creationId xmlns:p14="http://schemas.microsoft.com/office/powerpoint/2010/main" val="2683601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605354-9533-D02B-4A1A-4C289538BD3D}"/>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27734316-3893-9424-5731-A86758808A18}"/>
              </a:ext>
            </a:extLst>
          </p:cNvPr>
          <p:cNvSpPr>
            <a:spLocks noGrp="1"/>
          </p:cNvSpPr>
          <p:nvPr>
            <p:ph idx="1"/>
          </p:nvPr>
        </p:nvSpPr>
        <p:spPr>
          <a:xfrm>
            <a:off x="684211" y="685800"/>
            <a:ext cx="10933165" cy="3615267"/>
          </a:xfrm>
        </p:spPr>
        <p:txBody>
          <a:bodyPr>
            <a:normAutofit/>
          </a:bodyPr>
          <a:lstStyle/>
          <a:p>
            <a:pPr marL="0" indent="0">
              <a:buNone/>
            </a:pPr>
            <a:r>
              <a:rPr lang="tr-TR" sz="2400" b="1" dirty="0">
                <a:solidFill>
                  <a:schemeClr val="bg1">
                    <a:lumMod val="95000"/>
                    <a:lumOff val="5000"/>
                  </a:schemeClr>
                </a:solidFill>
              </a:rPr>
              <a:t>          Çalışılan işçiler, ortalama olarak, dislipidemi gelişimi için bir risk faktörü olan orta derecede erken </a:t>
            </a:r>
            <a:r>
              <a:rPr lang="tr-TR" sz="2400" b="1" dirty="0" err="1">
                <a:solidFill>
                  <a:schemeClr val="bg1">
                    <a:lumMod val="95000"/>
                    <a:lumOff val="5000"/>
                  </a:schemeClr>
                </a:solidFill>
              </a:rPr>
              <a:t>kronotipe</a:t>
            </a:r>
            <a:r>
              <a:rPr lang="tr-TR" sz="2400" b="1" dirty="0">
                <a:solidFill>
                  <a:schemeClr val="bg1">
                    <a:lumMod val="95000"/>
                    <a:lumOff val="5000"/>
                  </a:schemeClr>
                </a:solidFill>
              </a:rPr>
              <a:t> sahipti; bu da daha erken </a:t>
            </a:r>
            <a:r>
              <a:rPr lang="tr-TR" sz="2400" b="1" dirty="0" err="1">
                <a:solidFill>
                  <a:schemeClr val="bg1">
                    <a:lumMod val="95000"/>
                    <a:lumOff val="5000"/>
                  </a:schemeClr>
                </a:solidFill>
              </a:rPr>
              <a:t>kronotipe</a:t>
            </a:r>
            <a:r>
              <a:rPr lang="tr-TR" sz="2400" b="1" dirty="0">
                <a:solidFill>
                  <a:schemeClr val="bg1">
                    <a:lumMod val="95000"/>
                    <a:lumOff val="5000"/>
                  </a:schemeClr>
                </a:solidFill>
              </a:rPr>
              <a:t> sahip gece çalışanlarının daha büyük risk altında olabileceğini öne süren bazı çalışmaları desteklemektedir.</a:t>
            </a:r>
            <a:endParaRPr lang="tr-TR" sz="2400" dirty="0"/>
          </a:p>
        </p:txBody>
      </p:sp>
    </p:spTree>
    <p:extLst>
      <p:ext uri="{BB962C8B-B14F-4D97-AF65-F5344CB8AC3E}">
        <p14:creationId xmlns:p14="http://schemas.microsoft.com/office/powerpoint/2010/main" val="1936083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1FDD15-1343-1EBE-4525-D95784817D4A}"/>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CE9D5C9E-A793-0842-E736-275FC0D48D5A}"/>
              </a:ext>
            </a:extLst>
          </p:cNvPr>
          <p:cNvSpPr>
            <a:spLocks noGrp="1"/>
          </p:cNvSpPr>
          <p:nvPr>
            <p:ph idx="1"/>
          </p:nvPr>
        </p:nvSpPr>
        <p:spPr>
          <a:xfrm>
            <a:off x="684212" y="685800"/>
            <a:ext cx="11038096" cy="3615267"/>
          </a:xfrm>
        </p:spPr>
        <p:txBody>
          <a:bodyPr>
            <a:normAutofit/>
          </a:bodyPr>
          <a:lstStyle/>
          <a:p>
            <a:pPr marL="0" indent="0">
              <a:buNone/>
            </a:pPr>
            <a:r>
              <a:rPr lang="tr-TR" sz="2400" b="1" dirty="0">
                <a:solidFill>
                  <a:schemeClr val="bg1">
                    <a:lumMod val="95000"/>
                    <a:lumOff val="5000"/>
                  </a:schemeClr>
                </a:solidFill>
              </a:rPr>
              <a:t>          Bu çalışmada, daha yüksek LDL-K seviyeleri ve daha düşük HDL K seviyeleri ile SJL ilişkili olarak görüldü. Aynı zamanda, yüksek SJL ile düşük TG seviyeleri birlikteliği görüldü.</a:t>
            </a:r>
          </a:p>
        </p:txBody>
      </p:sp>
    </p:spTree>
    <p:extLst>
      <p:ext uri="{BB962C8B-B14F-4D97-AF65-F5344CB8AC3E}">
        <p14:creationId xmlns:p14="http://schemas.microsoft.com/office/powerpoint/2010/main" val="1197466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4458E0-02D8-03E8-A52C-B1789CCD23CE}"/>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46027AB9-F514-BF30-DBA8-CACB0EEF4BB3}"/>
              </a:ext>
            </a:extLst>
          </p:cNvPr>
          <p:cNvSpPr>
            <a:spLocks noGrp="1"/>
          </p:cNvSpPr>
          <p:nvPr>
            <p:ph idx="1"/>
          </p:nvPr>
        </p:nvSpPr>
        <p:spPr>
          <a:xfrm>
            <a:off x="684211" y="685800"/>
            <a:ext cx="10903185" cy="3615267"/>
          </a:xfrm>
        </p:spPr>
        <p:txBody>
          <a:bodyPr>
            <a:normAutofit/>
          </a:bodyPr>
          <a:lstStyle/>
          <a:p>
            <a:pPr marL="0" indent="0">
              <a:buNone/>
            </a:pPr>
            <a:r>
              <a:rPr lang="tr-TR" sz="2400" b="1" dirty="0">
                <a:solidFill>
                  <a:schemeClr val="bg1">
                    <a:lumMod val="95000"/>
                    <a:lumOff val="5000"/>
                  </a:schemeClr>
                </a:solidFill>
              </a:rPr>
              <a:t>          Sabit gündüz çalışanları ile yapılan bir çalışmada, </a:t>
            </a:r>
            <a:r>
              <a:rPr lang="tr-TR" sz="2400" b="1" dirty="0" err="1">
                <a:solidFill>
                  <a:schemeClr val="bg1">
                    <a:lumMod val="95000"/>
                    <a:lumOff val="5000"/>
                  </a:schemeClr>
                </a:solidFill>
              </a:rPr>
              <a:t>Wong</a:t>
            </a:r>
            <a:r>
              <a:rPr lang="tr-TR" sz="2400" b="1" dirty="0">
                <a:solidFill>
                  <a:schemeClr val="bg1">
                    <a:lumMod val="95000"/>
                    <a:lumOff val="5000"/>
                  </a:schemeClr>
                </a:solidFill>
              </a:rPr>
              <a:t> ve ark. daha yüksek </a:t>
            </a:r>
            <a:r>
              <a:rPr lang="tr-TR" sz="2400" b="1" dirty="0" err="1">
                <a:solidFill>
                  <a:schemeClr val="bg1">
                    <a:lumMod val="95000"/>
                    <a:lumOff val="5000"/>
                  </a:schemeClr>
                </a:solidFill>
              </a:rPr>
              <a:t>SJL'nin</a:t>
            </a:r>
            <a:r>
              <a:rPr lang="tr-TR" sz="2400" b="1" dirty="0">
                <a:solidFill>
                  <a:schemeClr val="bg1">
                    <a:lumMod val="95000"/>
                    <a:lumOff val="5000"/>
                  </a:schemeClr>
                </a:solidFill>
              </a:rPr>
              <a:t> daha düşük HDL-K seviyeleri ile ilişkili olduğunu bulmuştur ki bu; mevcut çalışmada da gözlemlenmiştir.</a:t>
            </a:r>
          </a:p>
        </p:txBody>
      </p:sp>
    </p:spTree>
    <p:extLst>
      <p:ext uri="{BB962C8B-B14F-4D97-AF65-F5344CB8AC3E}">
        <p14:creationId xmlns:p14="http://schemas.microsoft.com/office/powerpoint/2010/main" val="247158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B20E32-BC91-44D8-65B8-3F661D4F0F3F}"/>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38E516A1-21D7-465E-19B4-D74B4C923EE2}"/>
              </a:ext>
            </a:extLst>
          </p:cNvPr>
          <p:cNvSpPr>
            <a:spLocks noGrp="1"/>
          </p:cNvSpPr>
          <p:nvPr>
            <p:ph idx="1"/>
          </p:nvPr>
        </p:nvSpPr>
        <p:spPr>
          <a:xfrm>
            <a:off x="684212" y="685800"/>
            <a:ext cx="11053086" cy="3615267"/>
          </a:xfrm>
        </p:spPr>
        <p:txBody>
          <a:bodyPr>
            <a:normAutofit/>
          </a:bodyPr>
          <a:lstStyle/>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Mota</a:t>
            </a:r>
            <a:r>
              <a:rPr lang="tr-TR" sz="2400" b="1" dirty="0">
                <a:solidFill>
                  <a:schemeClr val="bg1">
                    <a:lumMod val="95000"/>
                    <a:lumOff val="5000"/>
                  </a:schemeClr>
                </a:solidFill>
              </a:rPr>
              <a:t> ve arkadaşları tarafından obez olmayan, sağlıklı obez ve sağlıksız obez bireylerle yapılan bir çalışmada, daha yüksek bir </a:t>
            </a:r>
            <a:r>
              <a:rPr lang="tr-TR" sz="2400" b="1" dirty="0" err="1">
                <a:solidFill>
                  <a:schemeClr val="bg1">
                    <a:lumMod val="95000"/>
                    <a:lumOff val="5000"/>
                  </a:schemeClr>
                </a:solidFill>
              </a:rPr>
              <a:t>SJL'nin</a:t>
            </a:r>
            <a:r>
              <a:rPr lang="tr-TR" sz="2400" b="1" dirty="0">
                <a:solidFill>
                  <a:schemeClr val="bg1">
                    <a:lumMod val="95000"/>
                    <a:lumOff val="5000"/>
                  </a:schemeClr>
                </a:solidFill>
              </a:rPr>
              <a:t> daha düşük HDL-K seviyeleriyle ilişkili olduğu gerçeğini desteklemenin yanı sıra TG seviyelerindeki artışla birlikte, total kolesterol seviyelerindeki artışla da bir ilişki bulmuşlardır. </a:t>
            </a:r>
            <a:endParaRPr lang="tr-TR" sz="2400" dirty="0"/>
          </a:p>
        </p:txBody>
      </p:sp>
    </p:spTree>
    <p:extLst>
      <p:ext uri="{BB962C8B-B14F-4D97-AF65-F5344CB8AC3E}">
        <p14:creationId xmlns:p14="http://schemas.microsoft.com/office/powerpoint/2010/main" val="2887045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A3A941-4E0F-5152-A8FD-8A1A11072D60}"/>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891B6769-9CEA-5A00-8D4D-84CC64E975EE}"/>
              </a:ext>
            </a:extLst>
          </p:cNvPr>
          <p:cNvSpPr>
            <a:spLocks noGrp="1"/>
          </p:cNvSpPr>
          <p:nvPr>
            <p:ph idx="1"/>
          </p:nvPr>
        </p:nvSpPr>
        <p:spPr>
          <a:xfrm>
            <a:off x="684211" y="685800"/>
            <a:ext cx="11098057" cy="3615267"/>
          </a:xfrm>
        </p:spPr>
        <p:txBody>
          <a:bodyPr>
            <a:normAutofit/>
          </a:bodyPr>
          <a:lstStyle/>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SJL'nin</a:t>
            </a:r>
            <a:r>
              <a:rPr lang="tr-TR" sz="2400" b="1" dirty="0">
                <a:solidFill>
                  <a:schemeClr val="bg1">
                    <a:lumMod val="95000"/>
                    <a:lumOff val="5000"/>
                  </a:schemeClr>
                </a:solidFill>
              </a:rPr>
              <a:t> </a:t>
            </a:r>
            <a:r>
              <a:rPr lang="tr-TR" sz="2400" b="1" dirty="0" err="1">
                <a:solidFill>
                  <a:schemeClr val="bg1">
                    <a:lumMod val="95000"/>
                    <a:lumOff val="5000"/>
                  </a:schemeClr>
                </a:solidFill>
              </a:rPr>
              <a:t>kardiyometabolik</a:t>
            </a:r>
            <a:r>
              <a:rPr lang="tr-TR" sz="2400" b="1" dirty="0">
                <a:solidFill>
                  <a:schemeClr val="bg1">
                    <a:lumMod val="95000"/>
                    <a:lumOff val="5000"/>
                  </a:schemeClr>
                </a:solidFill>
              </a:rPr>
              <a:t> sağlığı nasıl etkilediğini ele alan çalışmalar hala azdır; ancak bu çalışmanın sonuçları, </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ritim ve </a:t>
            </a:r>
            <a:r>
              <a:rPr lang="tr-TR" sz="2400" b="1" dirty="0" err="1">
                <a:solidFill>
                  <a:schemeClr val="bg1">
                    <a:lumMod val="95000"/>
                    <a:lumOff val="5000"/>
                  </a:schemeClr>
                </a:solidFill>
              </a:rPr>
              <a:t>SJL’nin</a:t>
            </a:r>
            <a:r>
              <a:rPr lang="tr-TR" sz="2400" b="1" dirty="0">
                <a:solidFill>
                  <a:schemeClr val="bg1">
                    <a:lumMod val="95000"/>
                    <a:lumOff val="5000"/>
                  </a:schemeClr>
                </a:solidFill>
              </a:rPr>
              <a:t> çeşitli metabolik parametreler üzerinde doğrudan bir etkisi olduğunu göstermektedir ve bu nedenle </a:t>
            </a:r>
            <a:r>
              <a:rPr lang="tr-TR" sz="2400" b="1" dirty="0" err="1">
                <a:solidFill>
                  <a:schemeClr val="bg1">
                    <a:lumMod val="95000"/>
                    <a:lumOff val="5000"/>
                  </a:schemeClr>
                </a:solidFill>
              </a:rPr>
              <a:t>SJL'nin</a:t>
            </a:r>
            <a:r>
              <a:rPr lang="tr-TR" sz="2400" b="1" dirty="0">
                <a:solidFill>
                  <a:schemeClr val="bg1">
                    <a:lumMod val="95000"/>
                    <a:lumOff val="5000"/>
                  </a:schemeClr>
                </a:solidFill>
              </a:rPr>
              <a:t> her bir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 üzerindeki uzun vadeli etkisini belirlemek için farklı popülasyonlar ve çalışma programları ile ileriye dönük çalışmalara duyulan ihtiyacı haklı çıkarmaktadır.</a:t>
            </a:r>
          </a:p>
        </p:txBody>
      </p:sp>
    </p:spTree>
    <p:extLst>
      <p:ext uri="{BB962C8B-B14F-4D97-AF65-F5344CB8AC3E}">
        <p14:creationId xmlns:p14="http://schemas.microsoft.com/office/powerpoint/2010/main" val="2441172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589A66-8608-0491-B257-1BA8FA051717}"/>
              </a:ext>
            </a:extLst>
          </p:cNvPr>
          <p:cNvSpPr>
            <a:spLocks noGrp="1"/>
          </p:cNvSpPr>
          <p:nvPr>
            <p:ph type="title"/>
          </p:nvPr>
        </p:nvSpPr>
        <p:spPr/>
        <p:txBody>
          <a:bodyPr/>
          <a:lstStyle/>
          <a:p>
            <a:r>
              <a:rPr lang="tr-TR" dirty="0"/>
              <a:t>Tartışma </a:t>
            </a:r>
          </a:p>
        </p:txBody>
      </p:sp>
      <p:sp>
        <p:nvSpPr>
          <p:cNvPr id="3" name="İçerik Yer Tutucusu 2">
            <a:extLst>
              <a:ext uri="{FF2B5EF4-FFF2-40B4-BE49-F238E27FC236}">
                <a16:creationId xmlns:a16="http://schemas.microsoft.com/office/drawing/2014/main" id="{54CDB813-3E97-C65D-B085-D25B68132822}"/>
              </a:ext>
            </a:extLst>
          </p:cNvPr>
          <p:cNvSpPr>
            <a:spLocks noGrp="1"/>
          </p:cNvSpPr>
          <p:nvPr>
            <p:ph idx="1"/>
          </p:nvPr>
        </p:nvSpPr>
        <p:spPr>
          <a:xfrm>
            <a:off x="684212" y="685800"/>
            <a:ext cx="11247958" cy="4096062"/>
          </a:xfrm>
        </p:spPr>
        <p:txBody>
          <a:bodyPr>
            <a:normAutofit/>
          </a:bodyPr>
          <a:lstStyle/>
          <a:p>
            <a:pPr marL="0" indent="0">
              <a:buNone/>
            </a:pPr>
            <a:r>
              <a:rPr lang="tr-TR" sz="2400" b="1" dirty="0">
                <a:solidFill>
                  <a:schemeClr val="bg1">
                    <a:lumMod val="95000"/>
                    <a:lumOff val="5000"/>
                  </a:schemeClr>
                </a:solidFill>
              </a:rPr>
              <a:t>          Dengeli beslenme ve düzenli iş temposu gibi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sorunlara karşı koruyucu rol oynayan yaşam tarzı unsurlarının teşvik edilmesi gerektiğini vurgulamak önemlidir. </a:t>
            </a:r>
          </a:p>
        </p:txBody>
      </p:sp>
    </p:spTree>
    <p:extLst>
      <p:ext uri="{BB962C8B-B14F-4D97-AF65-F5344CB8AC3E}">
        <p14:creationId xmlns:p14="http://schemas.microsoft.com/office/powerpoint/2010/main" val="458490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01ED9A-51D8-2C63-97BE-D20DAC8F319F}"/>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B2D1A148-73B4-60C1-9698-2BB913329E27}"/>
              </a:ext>
            </a:extLst>
          </p:cNvPr>
          <p:cNvSpPr>
            <a:spLocks noGrp="1"/>
          </p:cNvSpPr>
          <p:nvPr>
            <p:ph idx="1"/>
          </p:nvPr>
        </p:nvSpPr>
        <p:spPr>
          <a:xfrm>
            <a:off x="684211" y="685800"/>
            <a:ext cx="10903185" cy="3615267"/>
          </a:xfrm>
        </p:spPr>
        <p:txBody>
          <a:bodyPr>
            <a:normAutofit/>
          </a:bodyPr>
          <a:lstStyle/>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Moreno</a:t>
            </a:r>
            <a:r>
              <a:rPr lang="tr-TR" sz="2400" b="1" dirty="0">
                <a:solidFill>
                  <a:schemeClr val="bg1">
                    <a:lumMod val="95000"/>
                    <a:lumOff val="5000"/>
                  </a:schemeClr>
                </a:solidFill>
              </a:rPr>
              <a:t> ve arkadaşlarına göre, gece çalışması, uyku kısıtlamasına yol açarak </a:t>
            </a:r>
            <a:r>
              <a:rPr lang="tr-TR" sz="2400" b="1" dirty="0" err="1">
                <a:solidFill>
                  <a:schemeClr val="bg1">
                    <a:lumMod val="95000"/>
                    <a:lumOff val="5000"/>
                  </a:schemeClr>
                </a:solidFill>
              </a:rPr>
              <a:t>leptin</a:t>
            </a:r>
            <a:r>
              <a:rPr lang="tr-TR" sz="2400" b="1" dirty="0">
                <a:solidFill>
                  <a:schemeClr val="bg1">
                    <a:lumMod val="95000"/>
                    <a:lumOff val="5000"/>
                  </a:schemeClr>
                </a:solidFill>
              </a:rPr>
              <a:t> seviyelerinde düşüşe ve uyandıktan sonra </a:t>
            </a:r>
            <a:r>
              <a:rPr lang="tr-TR" sz="2400" b="1" dirty="0" err="1">
                <a:solidFill>
                  <a:schemeClr val="bg1">
                    <a:lumMod val="95000"/>
                    <a:lumOff val="5000"/>
                  </a:schemeClr>
                </a:solidFill>
              </a:rPr>
              <a:t>ghrelin</a:t>
            </a:r>
            <a:r>
              <a:rPr lang="tr-TR" sz="2400" b="1" dirty="0">
                <a:solidFill>
                  <a:schemeClr val="bg1">
                    <a:lumMod val="95000"/>
                    <a:lumOff val="5000"/>
                  </a:schemeClr>
                </a:solidFill>
              </a:rPr>
              <a:t> ve glukoz seviyelerinde artışa neden olduğundan, metabolik sorunlar için başlı başına önemli bir risk faktörüdür. Ayrıca </a:t>
            </a:r>
            <a:r>
              <a:rPr lang="tr-TR" sz="2400" b="1" dirty="0" err="1">
                <a:solidFill>
                  <a:schemeClr val="bg1">
                    <a:lumMod val="95000"/>
                    <a:lumOff val="5000"/>
                  </a:schemeClr>
                </a:solidFill>
              </a:rPr>
              <a:t>hiperfajiye</a:t>
            </a:r>
            <a:r>
              <a:rPr lang="tr-TR" sz="2400" b="1" dirty="0">
                <a:solidFill>
                  <a:schemeClr val="bg1">
                    <a:lumMod val="95000"/>
                    <a:lumOff val="5000"/>
                  </a:schemeClr>
                </a:solidFill>
              </a:rPr>
              <a:t>, insülin direncinde artışa, hiperinsülinemiye ve dislipidemi ile ilişkili olabilecek faktörler olan yağ dokusunda artışa yol açmaktadır.</a:t>
            </a:r>
            <a:endParaRPr lang="tr-TR" sz="2400" dirty="0"/>
          </a:p>
        </p:txBody>
      </p:sp>
    </p:spTree>
    <p:extLst>
      <p:ext uri="{BB962C8B-B14F-4D97-AF65-F5344CB8AC3E}">
        <p14:creationId xmlns:p14="http://schemas.microsoft.com/office/powerpoint/2010/main" val="3616574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4A7DF3-41EE-045C-5E67-9FBCDFCF3903}"/>
              </a:ext>
            </a:extLst>
          </p:cNvPr>
          <p:cNvSpPr>
            <a:spLocks noGrp="1"/>
          </p:cNvSpPr>
          <p:nvPr>
            <p:ph type="title"/>
          </p:nvPr>
        </p:nvSpPr>
        <p:spPr/>
        <p:txBody>
          <a:bodyPr/>
          <a:lstStyle/>
          <a:p>
            <a:r>
              <a:rPr lang="tr-TR" dirty="0"/>
              <a:t>Tartışma </a:t>
            </a:r>
          </a:p>
        </p:txBody>
      </p:sp>
      <p:sp>
        <p:nvSpPr>
          <p:cNvPr id="3" name="İçerik Yer Tutucusu 2">
            <a:extLst>
              <a:ext uri="{FF2B5EF4-FFF2-40B4-BE49-F238E27FC236}">
                <a16:creationId xmlns:a16="http://schemas.microsoft.com/office/drawing/2014/main" id="{4DDE6E84-462C-EEB0-772D-5101C1B7EB7D}"/>
              </a:ext>
            </a:extLst>
          </p:cNvPr>
          <p:cNvSpPr>
            <a:spLocks noGrp="1"/>
          </p:cNvSpPr>
          <p:nvPr>
            <p:ph idx="1"/>
          </p:nvPr>
        </p:nvSpPr>
        <p:spPr>
          <a:xfrm>
            <a:off x="684212" y="685800"/>
            <a:ext cx="11187998" cy="3615267"/>
          </a:xfrm>
        </p:spPr>
        <p:txBody>
          <a:bodyPr>
            <a:normAutofit/>
          </a:bodyPr>
          <a:lstStyle/>
          <a:p>
            <a:pPr marL="0" indent="0">
              <a:buNone/>
            </a:pPr>
            <a:r>
              <a:rPr lang="tr-TR" sz="2400" b="1" dirty="0">
                <a:solidFill>
                  <a:schemeClr val="bg1">
                    <a:lumMod val="95000"/>
                    <a:lumOff val="5000"/>
                  </a:schemeClr>
                </a:solidFill>
              </a:rPr>
              <a:t>          Uyku başlangıcı ile öncesindeki son öğün arasında daha uzun bir zaman aralığı, yüksek HDL-K seviyeleri ile ilişkili olma eğilimi göstermiştir. Yani yatmadan önceki son öğünün zamanı da önemli görünmektedir.</a:t>
            </a:r>
          </a:p>
          <a:p>
            <a:pPr marL="0" indent="0">
              <a:buNone/>
            </a:pPr>
            <a:r>
              <a:rPr lang="tr-TR" sz="2400" b="1" dirty="0">
                <a:solidFill>
                  <a:schemeClr val="bg1">
                    <a:lumMod val="95000"/>
                    <a:lumOff val="5000"/>
                  </a:schemeClr>
                </a:solidFill>
              </a:rPr>
              <a:t>          </a:t>
            </a:r>
          </a:p>
        </p:txBody>
      </p:sp>
    </p:spTree>
    <p:extLst>
      <p:ext uri="{BB962C8B-B14F-4D97-AF65-F5344CB8AC3E}">
        <p14:creationId xmlns:p14="http://schemas.microsoft.com/office/powerpoint/2010/main" val="132438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1DBB5A-A92E-839A-BC62-F3EAB2C5DFC6}"/>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2359E011-1C95-0E8B-795D-0D3D39984035}"/>
              </a:ext>
            </a:extLst>
          </p:cNvPr>
          <p:cNvSpPr>
            <a:spLocks noGrp="1"/>
          </p:cNvSpPr>
          <p:nvPr>
            <p:ph idx="1"/>
          </p:nvPr>
        </p:nvSpPr>
        <p:spPr>
          <a:xfrm>
            <a:off x="684211" y="685800"/>
            <a:ext cx="10933165" cy="3615267"/>
          </a:xfrm>
        </p:spPr>
        <p:txBody>
          <a:bodyPr>
            <a:normAutofit/>
          </a:bodyPr>
          <a:lstStyle/>
          <a:p>
            <a:pPr marL="0" indent="0">
              <a:buNone/>
            </a:pPr>
            <a:r>
              <a:rPr lang="tr-TR" sz="2400" b="1" dirty="0">
                <a:solidFill>
                  <a:schemeClr val="bg1">
                    <a:lumMod val="95000"/>
                    <a:lumOff val="5000"/>
                  </a:schemeClr>
                </a:solidFill>
              </a:rPr>
              <a:t>          Bu çalışmada, yeterli besin tüketimi olan katılımcılar ile yetersiz besin tüketimi olan katılımcılar arasında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 değerlendirilirken herhangi bir fark bulunmamıştır. Bu sonuç hem son öğün ile uyku başlangıcı arasındaki sürenin hem de besin içeriğinin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parametreleri doğrudan etkileyen faktörler </a:t>
            </a:r>
            <a:r>
              <a:rPr lang="tr-TR" sz="2400" b="1" u="sng" dirty="0">
                <a:solidFill>
                  <a:schemeClr val="bg1">
                    <a:lumMod val="95000"/>
                    <a:lumOff val="5000"/>
                  </a:schemeClr>
                </a:solidFill>
              </a:rPr>
              <a:t>olmadığını</a:t>
            </a:r>
            <a:r>
              <a:rPr lang="tr-TR" sz="2400" b="1" dirty="0">
                <a:solidFill>
                  <a:schemeClr val="bg1">
                    <a:lumMod val="95000"/>
                    <a:lumOff val="5000"/>
                  </a:schemeClr>
                </a:solidFill>
              </a:rPr>
              <a:t> göstermektedir. </a:t>
            </a:r>
          </a:p>
        </p:txBody>
      </p:sp>
    </p:spTree>
    <p:extLst>
      <p:ext uri="{BB962C8B-B14F-4D97-AF65-F5344CB8AC3E}">
        <p14:creationId xmlns:p14="http://schemas.microsoft.com/office/powerpoint/2010/main" val="297931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E735D7-2D68-C6E9-1A1B-C665C2009D76}"/>
              </a:ext>
            </a:extLst>
          </p:cNvPr>
          <p:cNvSpPr>
            <a:spLocks noGrp="1"/>
          </p:cNvSpPr>
          <p:nvPr>
            <p:ph type="title"/>
          </p:nvPr>
        </p:nvSpPr>
        <p:spPr>
          <a:xfrm>
            <a:off x="684211" y="4665133"/>
            <a:ext cx="8534400" cy="1507067"/>
          </a:xfrm>
        </p:spPr>
        <p:txBody>
          <a:bodyPr/>
          <a:lstStyle/>
          <a:p>
            <a:endParaRPr lang="tr-TR" dirty="0"/>
          </a:p>
        </p:txBody>
      </p:sp>
      <p:sp>
        <p:nvSpPr>
          <p:cNvPr id="3" name="İçerik Yer Tutucusu 2">
            <a:extLst>
              <a:ext uri="{FF2B5EF4-FFF2-40B4-BE49-F238E27FC236}">
                <a16:creationId xmlns:a16="http://schemas.microsoft.com/office/drawing/2014/main" id="{A2B69E77-6255-C96C-B0F7-30D3FA2ADC64}"/>
              </a:ext>
            </a:extLst>
          </p:cNvPr>
          <p:cNvSpPr>
            <a:spLocks noGrp="1"/>
          </p:cNvSpPr>
          <p:nvPr>
            <p:ph idx="1"/>
          </p:nvPr>
        </p:nvSpPr>
        <p:spPr>
          <a:xfrm>
            <a:off x="684211" y="685800"/>
            <a:ext cx="11068077" cy="3796259"/>
          </a:xfrm>
        </p:spPr>
        <p:txBody>
          <a:bodyPr>
            <a:normAutofit/>
          </a:bodyPr>
          <a:lstStyle/>
          <a:p>
            <a:pPr marL="0" indent="0">
              <a:buNone/>
            </a:pPr>
            <a:r>
              <a:rPr lang="tr-TR" sz="2400" b="1" dirty="0">
                <a:solidFill>
                  <a:schemeClr val="bg1">
                    <a:lumMod val="95000"/>
                    <a:lumOff val="5000"/>
                  </a:schemeClr>
                </a:solidFill>
              </a:rPr>
              <a:t>          Deneysel bir çalışmada, üzerinde çalışılan farelerde her iki grubun eşit sayıda kalori tüketmiş olmasına rağmen, uygun olmayan </a:t>
            </a:r>
            <a:r>
              <a:rPr lang="tr-TR" sz="2400" b="1" dirty="0" err="1">
                <a:solidFill>
                  <a:schemeClr val="bg1">
                    <a:lumMod val="95000"/>
                    <a:lumOff val="5000"/>
                  </a:schemeClr>
                </a:solidFill>
              </a:rPr>
              <a:t>sirkadiyen</a:t>
            </a:r>
            <a:r>
              <a:rPr lang="tr-TR" sz="2400" b="1" dirty="0">
                <a:solidFill>
                  <a:schemeClr val="bg1">
                    <a:lumMod val="95000"/>
                    <a:lumOff val="5000"/>
                  </a:schemeClr>
                </a:solidFill>
              </a:rPr>
              <a:t> zamanlarda beslenenlerde, gece beslenenlere göre önemli ölçüde daha fazla kilo alındığı görülmüştür. </a:t>
            </a:r>
          </a:p>
          <a:p>
            <a:pPr marL="0" indent="0">
              <a:buNone/>
            </a:pPr>
            <a:endParaRPr lang="tr-TR" sz="2400" b="1" dirty="0">
              <a:solidFill>
                <a:schemeClr val="bg1">
                  <a:lumMod val="95000"/>
                  <a:lumOff val="5000"/>
                </a:schemeClr>
              </a:solidFill>
            </a:endParaRPr>
          </a:p>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Persson</a:t>
            </a:r>
            <a:r>
              <a:rPr lang="tr-TR" sz="2400" b="1" dirty="0">
                <a:solidFill>
                  <a:schemeClr val="bg1">
                    <a:lumMod val="95000"/>
                    <a:lumOff val="5000"/>
                  </a:schemeClr>
                </a:solidFill>
              </a:rPr>
              <a:t> ve </a:t>
            </a:r>
            <a:r>
              <a:rPr lang="tr-TR" sz="2400" b="1" dirty="0" err="1">
                <a:solidFill>
                  <a:schemeClr val="bg1">
                    <a:lumMod val="95000"/>
                    <a:lumOff val="5000"/>
                  </a:schemeClr>
                </a:solidFill>
              </a:rPr>
              <a:t>Martensson</a:t>
            </a:r>
            <a:r>
              <a:rPr lang="tr-TR" sz="2400" b="1" dirty="0">
                <a:solidFill>
                  <a:schemeClr val="bg1">
                    <a:lumMod val="95000"/>
                    <a:lumOff val="5000"/>
                  </a:schemeClr>
                </a:solidFill>
              </a:rPr>
              <a:t> gece vardiyasının; yemek zamanlarını, sıklığını ve gıda tercihlerini tehlikeye atabileceğini vurgulamıştır.</a:t>
            </a:r>
          </a:p>
        </p:txBody>
      </p:sp>
    </p:spTree>
    <p:extLst>
      <p:ext uri="{BB962C8B-B14F-4D97-AF65-F5344CB8AC3E}">
        <p14:creationId xmlns:p14="http://schemas.microsoft.com/office/powerpoint/2010/main" val="8213297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2452F1-9B8A-23C3-2F1D-A996157A16A0}"/>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7861BCC1-4A78-7BEE-182A-12F206A5E2FE}"/>
              </a:ext>
            </a:extLst>
          </p:cNvPr>
          <p:cNvSpPr>
            <a:spLocks noGrp="1"/>
          </p:cNvSpPr>
          <p:nvPr>
            <p:ph idx="1"/>
          </p:nvPr>
        </p:nvSpPr>
        <p:spPr>
          <a:xfrm>
            <a:off x="684212" y="685800"/>
            <a:ext cx="10993126" cy="3615267"/>
          </a:xfrm>
        </p:spPr>
        <p:txBody>
          <a:bodyPr>
            <a:normAutofit/>
          </a:bodyPr>
          <a:lstStyle/>
          <a:p>
            <a:pPr marL="0" indent="0">
              <a:buNone/>
            </a:pPr>
            <a:r>
              <a:rPr lang="tr-TR" sz="2400" b="1" dirty="0">
                <a:solidFill>
                  <a:schemeClr val="bg1">
                    <a:lumMod val="95000"/>
                    <a:lumOff val="5000"/>
                  </a:schemeClr>
                </a:solidFill>
              </a:rPr>
              <a:t>          Bu bulgu, </a:t>
            </a:r>
            <a:r>
              <a:rPr lang="tr-TR" sz="2400" b="1" dirty="0" err="1">
                <a:solidFill>
                  <a:schemeClr val="bg1">
                    <a:lumMod val="95000"/>
                    <a:lumOff val="5000"/>
                  </a:schemeClr>
                </a:solidFill>
              </a:rPr>
              <a:t>Molzof</a:t>
            </a:r>
            <a:r>
              <a:rPr lang="tr-TR" sz="2400" b="1" dirty="0">
                <a:solidFill>
                  <a:schemeClr val="bg1">
                    <a:lumMod val="95000"/>
                    <a:lumOff val="5000"/>
                  </a:schemeClr>
                </a:solidFill>
              </a:rPr>
              <a:t> ve arkadaşları tarafından yapılan ve gıda tüketim zamanı, tüketilen besinlerin bileşimi ve </a:t>
            </a:r>
            <a:r>
              <a:rPr lang="tr-TR" sz="2400" b="1" dirty="0" err="1">
                <a:solidFill>
                  <a:schemeClr val="bg1">
                    <a:lumMod val="95000"/>
                    <a:lumOff val="5000"/>
                  </a:schemeClr>
                </a:solidFill>
              </a:rPr>
              <a:t>kardiyometabolik</a:t>
            </a:r>
            <a:r>
              <a:rPr lang="tr-TR" sz="2400" b="1" dirty="0">
                <a:solidFill>
                  <a:schemeClr val="bg1">
                    <a:lumMod val="95000"/>
                    <a:lumOff val="5000"/>
                  </a:schemeClr>
                </a:solidFill>
              </a:rPr>
              <a:t> sorunların gelişim faktörleri arasında bir ilişki bulan çalışma ile çelişmektedir. Ancak bu çelişki, incelenen grupta uyku unsurlarının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parametrelerdeki değişiklikler için beslenme alışkanlıklarından daha önemli olmasından kaynaklanıyor olabilir.</a:t>
            </a:r>
          </a:p>
        </p:txBody>
      </p:sp>
    </p:spTree>
    <p:extLst>
      <p:ext uri="{BB962C8B-B14F-4D97-AF65-F5344CB8AC3E}">
        <p14:creationId xmlns:p14="http://schemas.microsoft.com/office/powerpoint/2010/main" val="3223665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BEFDBA-6C78-FF82-CF11-21EF1D49C3CC}"/>
              </a:ext>
            </a:extLst>
          </p:cNvPr>
          <p:cNvSpPr>
            <a:spLocks noGrp="1"/>
          </p:cNvSpPr>
          <p:nvPr>
            <p:ph type="title"/>
          </p:nvPr>
        </p:nvSpPr>
        <p:spPr/>
        <p:txBody>
          <a:bodyPr/>
          <a:lstStyle/>
          <a:p>
            <a:r>
              <a:rPr lang="tr-TR" dirty="0"/>
              <a:t>Tartışma </a:t>
            </a:r>
          </a:p>
        </p:txBody>
      </p:sp>
      <p:sp>
        <p:nvSpPr>
          <p:cNvPr id="3" name="İçerik Yer Tutucusu 2">
            <a:extLst>
              <a:ext uri="{FF2B5EF4-FFF2-40B4-BE49-F238E27FC236}">
                <a16:creationId xmlns:a16="http://schemas.microsoft.com/office/drawing/2014/main" id="{A298AB6C-897C-CD05-A701-88158FAE167E}"/>
              </a:ext>
            </a:extLst>
          </p:cNvPr>
          <p:cNvSpPr>
            <a:spLocks noGrp="1"/>
          </p:cNvSpPr>
          <p:nvPr>
            <p:ph idx="1"/>
          </p:nvPr>
        </p:nvSpPr>
        <p:spPr>
          <a:xfrm>
            <a:off x="684211" y="685800"/>
            <a:ext cx="11098057" cy="3615267"/>
          </a:xfrm>
        </p:spPr>
        <p:txBody>
          <a:bodyPr>
            <a:normAutofit/>
          </a:bodyPr>
          <a:lstStyle/>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Ruger</a:t>
            </a:r>
            <a:r>
              <a:rPr lang="tr-TR" sz="2400" b="1" dirty="0">
                <a:solidFill>
                  <a:schemeClr val="bg1">
                    <a:lumMod val="95000"/>
                    <a:lumOff val="5000"/>
                  </a:schemeClr>
                </a:solidFill>
              </a:rPr>
              <a:t> ve </a:t>
            </a:r>
            <a:r>
              <a:rPr lang="tr-TR" sz="2400" b="1" dirty="0" err="1">
                <a:solidFill>
                  <a:schemeClr val="bg1">
                    <a:lumMod val="95000"/>
                    <a:lumOff val="5000"/>
                  </a:schemeClr>
                </a:solidFill>
              </a:rPr>
              <a:t>Scheer</a:t>
            </a:r>
            <a:r>
              <a:rPr lang="tr-TR" sz="2400" b="1" dirty="0">
                <a:solidFill>
                  <a:schemeClr val="bg1">
                    <a:lumMod val="95000"/>
                    <a:lumOff val="5000"/>
                  </a:schemeClr>
                </a:solidFill>
              </a:rPr>
              <a:t> tarafından yürütülen sistematik bir derlemede vardiyalı çalışanların diyabet, obezite ve KVH gelişimi açısından artmış riske sahip olduğu gözlemlenmiştir. Bu verileri destekleyecek şekilde, </a:t>
            </a:r>
            <a:r>
              <a:rPr lang="tr-TR" sz="2400" b="1" dirty="0" err="1">
                <a:solidFill>
                  <a:schemeClr val="bg1">
                    <a:lumMod val="95000"/>
                    <a:lumOff val="5000"/>
                  </a:schemeClr>
                </a:solidFill>
              </a:rPr>
              <a:t>Depner</a:t>
            </a:r>
            <a:r>
              <a:rPr lang="tr-TR" sz="2400" b="1" dirty="0">
                <a:solidFill>
                  <a:schemeClr val="bg1">
                    <a:lumMod val="95000"/>
                    <a:lumOff val="5000"/>
                  </a:schemeClr>
                </a:solidFill>
              </a:rPr>
              <a:t> ve arkadaşları tarafından yapılan bir çalışma, dislipidemiler gibi çeşitli metabolik sonuçların </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ritimdeki bozulmadan etkilendiğini göstermiştir.</a:t>
            </a:r>
          </a:p>
        </p:txBody>
      </p:sp>
    </p:spTree>
    <p:extLst>
      <p:ext uri="{BB962C8B-B14F-4D97-AF65-F5344CB8AC3E}">
        <p14:creationId xmlns:p14="http://schemas.microsoft.com/office/powerpoint/2010/main" val="1555530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3809E8-0EDC-11DD-8704-29EC2A057285}"/>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E4DEE1E0-CDAC-6341-44C1-A410B7ED91F8}"/>
              </a:ext>
            </a:extLst>
          </p:cNvPr>
          <p:cNvSpPr>
            <a:spLocks noGrp="1"/>
          </p:cNvSpPr>
          <p:nvPr>
            <p:ph idx="1"/>
          </p:nvPr>
        </p:nvSpPr>
        <p:spPr>
          <a:xfrm>
            <a:off x="684212" y="685800"/>
            <a:ext cx="10828234" cy="3615267"/>
          </a:xfrm>
        </p:spPr>
        <p:txBody>
          <a:bodyPr>
            <a:normAutofit/>
          </a:bodyPr>
          <a:lstStyle/>
          <a:p>
            <a:pPr marL="0" indent="0">
              <a:buNone/>
            </a:pPr>
            <a:r>
              <a:rPr lang="tr-TR" sz="2400" b="1" dirty="0">
                <a:solidFill>
                  <a:schemeClr val="bg1">
                    <a:lumMod val="95000"/>
                    <a:lumOff val="5000"/>
                  </a:schemeClr>
                </a:solidFill>
              </a:rPr>
              <a:t>          Bu çalışma dahil çeşitli çalışmalar, gece çalışanları arasında yaygın olan uyku yoksunluğu, yüksek SJL, eşit </a:t>
            </a:r>
            <a:r>
              <a:rPr lang="tr-TR" sz="2400" b="1" dirty="0" err="1">
                <a:solidFill>
                  <a:schemeClr val="bg1">
                    <a:lumMod val="95000"/>
                    <a:lumOff val="5000"/>
                  </a:schemeClr>
                </a:solidFill>
              </a:rPr>
              <a:t>kronotip</a:t>
            </a:r>
            <a:r>
              <a:rPr lang="tr-TR" sz="2400" b="1" dirty="0">
                <a:solidFill>
                  <a:schemeClr val="bg1">
                    <a:lumMod val="95000"/>
                    <a:lumOff val="5000"/>
                  </a:schemeClr>
                </a:solidFill>
              </a:rPr>
              <a:t> ve öğün ile uyku arasında ≤2 saat aralık olmasının; başta dislipidemi olmak üzere çeşitli metabolik sorunlara yol açabileceğini göstermektedir.</a:t>
            </a:r>
          </a:p>
        </p:txBody>
      </p:sp>
    </p:spTree>
    <p:extLst>
      <p:ext uri="{BB962C8B-B14F-4D97-AF65-F5344CB8AC3E}">
        <p14:creationId xmlns:p14="http://schemas.microsoft.com/office/powerpoint/2010/main" val="2373948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14C232-C633-2E7A-4501-CEB61D9F9833}"/>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AE690CDA-7570-475F-F0A6-6A866F8E3ACC}"/>
              </a:ext>
            </a:extLst>
          </p:cNvPr>
          <p:cNvSpPr>
            <a:spLocks noGrp="1"/>
          </p:cNvSpPr>
          <p:nvPr>
            <p:ph idx="1"/>
          </p:nvPr>
        </p:nvSpPr>
        <p:spPr>
          <a:xfrm>
            <a:off x="684212" y="685800"/>
            <a:ext cx="10873204" cy="3991131"/>
          </a:xfrm>
        </p:spPr>
        <p:txBody>
          <a:bodyPr>
            <a:normAutofit/>
          </a:bodyPr>
          <a:lstStyle/>
          <a:p>
            <a:pPr marL="0" indent="0">
              <a:buNone/>
            </a:pPr>
            <a:r>
              <a:rPr lang="tr-TR" sz="2400" b="1" dirty="0">
                <a:solidFill>
                  <a:schemeClr val="bg1">
                    <a:lumMod val="95000"/>
                    <a:lumOff val="5000"/>
                  </a:schemeClr>
                </a:solidFill>
              </a:rPr>
              <a:t>          Bu çalışma, uyku ve yemek yeme ile </a:t>
            </a:r>
            <a:r>
              <a:rPr lang="tr-TR" sz="2400" b="1" dirty="0" err="1">
                <a:solidFill>
                  <a:schemeClr val="bg1">
                    <a:lumMod val="95000"/>
                    <a:lumOff val="5000"/>
                  </a:schemeClr>
                </a:solidFill>
              </a:rPr>
              <a:t>dislipidemik</a:t>
            </a:r>
            <a:r>
              <a:rPr lang="tr-TR" sz="2400" b="1" dirty="0">
                <a:solidFill>
                  <a:schemeClr val="bg1">
                    <a:lumMod val="95000"/>
                    <a:lumOff val="5000"/>
                  </a:schemeClr>
                </a:solidFill>
              </a:rPr>
              <a:t> parametreler arasındaki ilişkinin anlaşılması açısından büyük önem taşımaktadır ancak bazı kısıtlılıkları bulunmaktadır. </a:t>
            </a:r>
          </a:p>
          <a:p>
            <a:pPr marL="0" indent="0">
              <a:buNone/>
            </a:pPr>
            <a:r>
              <a:rPr lang="tr-TR" sz="2400" b="1" dirty="0">
                <a:solidFill>
                  <a:schemeClr val="bg1">
                    <a:lumMod val="95000"/>
                    <a:lumOff val="5000"/>
                  </a:schemeClr>
                </a:solidFill>
              </a:rPr>
              <a:t>*Bu kesitsel bir çalışma olduğu için nedensel çıkarımlar yapılamadı.</a:t>
            </a:r>
          </a:p>
          <a:p>
            <a:pPr marL="0" indent="0">
              <a:buNone/>
            </a:pPr>
            <a:r>
              <a:rPr lang="tr-TR" sz="2400" b="1" dirty="0">
                <a:solidFill>
                  <a:schemeClr val="bg1">
                    <a:lumMod val="95000"/>
                    <a:lumOff val="5000"/>
                  </a:schemeClr>
                </a:solidFill>
              </a:rPr>
              <a:t>*Örneklem büyüklüğünün yeterli olmaması çalışmayı kısıtlamıştır. </a:t>
            </a:r>
          </a:p>
          <a:p>
            <a:pPr marL="0" indent="0">
              <a:buNone/>
            </a:pPr>
            <a:r>
              <a:rPr lang="tr-TR" sz="2400" b="1" dirty="0">
                <a:solidFill>
                  <a:schemeClr val="bg1">
                    <a:lumMod val="95000"/>
                    <a:lumOff val="5000"/>
                  </a:schemeClr>
                </a:solidFill>
              </a:rPr>
              <a:t>*Bu çalışmada sadece 2 günlük gıda tüketiminin kaydedildiğini göz önünde bulundurmak önemlidir.</a:t>
            </a:r>
          </a:p>
        </p:txBody>
      </p:sp>
    </p:spTree>
    <p:extLst>
      <p:ext uri="{BB962C8B-B14F-4D97-AF65-F5344CB8AC3E}">
        <p14:creationId xmlns:p14="http://schemas.microsoft.com/office/powerpoint/2010/main" val="2234694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ED68BE-9310-52EE-E2A0-A7A3AC216F7A}"/>
              </a:ext>
            </a:extLst>
          </p:cNvPr>
          <p:cNvSpPr>
            <a:spLocks noGrp="1"/>
          </p:cNvSpPr>
          <p:nvPr>
            <p:ph type="title"/>
          </p:nvPr>
        </p:nvSpPr>
        <p:spPr/>
        <p:txBody>
          <a:bodyPr/>
          <a:lstStyle/>
          <a:p>
            <a:r>
              <a:rPr lang="tr-TR" dirty="0"/>
              <a:t>Tartışma </a:t>
            </a:r>
          </a:p>
        </p:txBody>
      </p:sp>
      <p:sp>
        <p:nvSpPr>
          <p:cNvPr id="3" name="İçerik Yer Tutucusu 2">
            <a:extLst>
              <a:ext uri="{FF2B5EF4-FFF2-40B4-BE49-F238E27FC236}">
                <a16:creationId xmlns:a16="http://schemas.microsoft.com/office/drawing/2014/main" id="{E49216AF-B34C-826B-6172-18296CA75551}"/>
              </a:ext>
            </a:extLst>
          </p:cNvPr>
          <p:cNvSpPr>
            <a:spLocks noGrp="1"/>
          </p:cNvSpPr>
          <p:nvPr>
            <p:ph idx="1"/>
          </p:nvPr>
        </p:nvSpPr>
        <p:spPr>
          <a:xfrm>
            <a:off x="684211" y="685800"/>
            <a:ext cx="10963145" cy="3615267"/>
          </a:xfrm>
        </p:spPr>
        <p:txBody>
          <a:bodyPr>
            <a:normAutofit/>
          </a:bodyPr>
          <a:lstStyle/>
          <a:p>
            <a:pPr marL="0" indent="0">
              <a:buNone/>
            </a:pPr>
            <a:r>
              <a:rPr lang="tr-TR" sz="2400" b="1" dirty="0">
                <a:solidFill>
                  <a:schemeClr val="bg1">
                    <a:lumMod val="95000"/>
                    <a:lumOff val="5000"/>
                  </a:schemeClr>
                </a:solidFill>
              </a:rPr>
              <a:t>          Çalışmanın sadece sabit gece işçileriyle yürütülmüş olması, sunulan sonuçların yorumlanmasında büyük önem taşımaktadır. Ayrıca, gece vardiyasında çalışma ve uyku süresi ile dislipidemi arasındaki ilişkiye glukoz intoleransı, insülin direnci ve melatonin düşüklüğü gibi çeşitli metabolik mekanizmaların aracılık edebileceği ve bunların gelecekteki çalışmalarda ele alınması gerektiği belirtilmelidir.</a:t>
            </a:r>
          </a:p>
        </p:txBody>
      </p:sp>
    </p:spTree>
    <p:extLst>
      <p:ext uri="{BB962C8B-B14F-4D97-AF65-F5344CB8AC3E}">
        <p14:creationId xmlns:p14="http://schemas.microsoft.com/office/powerpoint/2010/main" val="4221692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3C1A7B-A1D3-4D67-DC40-2935AD1085CD}"/>
              </a:ext>
            </a:extLst>
          </p:cNvPr>
          <p:cNvSpPr>
            <a:spLocks noGrp="1"/>
          </p:cNvSpPr>
          <p:nvPr>
            <p:ph type="title"/>
          </p:nvPr>
        </p:nvSpPr>
        <p:spPr>
          <a:xfrm>
            <a:off x="1451579" y="342420"/>
            <a:ext cx="9291215" cy="1049235"/>
          </a:xfrm>
        </p:spPr>
        <p:txBody>
          <a:bodyPr/>
          <a:lstStyle/>
          <a:p>
            <a:r>
              <a:rPr lang="tr-TR" dirty="0"/>
              <a:t>sonuç</a:t>
            </a:r>
          </a:p>
        </p:txBody>
      </p:sp>
      <p:sp>
        <p:nvSpPr>
          <p:cNvPr id="3" name="İçerik Yer Tutucusu 2">
            <a:extLst>
              <a:ext uri="{FF2B5EF4-FFF2-40B4-BE49-F238E27FC236}">
                <a16:creationId xmlns:a16="http://schemas.microsoft.com/office/drawing/2014/main" id="{73C80918-1CA1-58CE-6B1C-6464E8F33484}"/>
              </a:ext>
            </a:extLst>
          </p:cNvPr>
          <p:cNvSpPr>
            <a:spLocks noGrp="1"/>
          </p:cNvSpPr>
          <p:nvPr>
            <p:ph idx="1"/>
          </p:nvPr>
        </p:nvSpPr>
        <p:spPr>
          <a:xfrm>
            <a:off x="779489" y="1391655"/>
            <a:ext cx="10583055" cy="3450613"/>
          </a:xfrm>
        </p:spPr>
        <p:txBody>
          <a:bodyPr>
            <a:normAutofit/>
          </a:bodyPr>
          <a:lstStyle/>
          <a:p>
            <a:pPr marL="0" indent="0">
              <a:buNone/>
            </a:pPr>
            <a:r>
              <a:rPr lang="tr-TR" sz="2400" b="1" dirty="0">
                <a:solidFill>
                  <a:schemeClr val="bg1">
                    <a:lumMod val="95000"/>
                    <a:lumOff val="5000"/>
                  </a:schemeClr>
                </a:solidFill>
              </a:rPr>
              <a:t>          Katılımcıların ortalama yaşı 39,4 yıl (Standart hata (SE) 1 yıl) ve ortalama gece uyku süresi 5,76 saat (SE 0,16 saat) idi. </a:t>
            </a:r>
          </a:p>
          <a:p>
            <a:pPr marL="0" indent="0">
              <a:buNone/>
            </a:pPr>
            <a:r>
              <a:rPr lang="tr-TR" sz="2400" b="1" dirty="0">
                <a:solidFill>
                  <a:schemeClr val="bg1">
                    <a:lumMod val="95000"/>
                    <a:lumOff val="5000"/>
                  </a:schemeClr>
                </a:solidFill>
              </a:rPr>
              <a:t>          Ortalama </a:t>
            </a:r>
            <a:r>
              <a:rPr lang="tr-TR" sz="2400" b="1" dirty="0" err="1">
                <a:solidFill>
                  <a:schemeClr val="bg1">
                    <a:lumMod val="95000"/>
                    <a:lumOff val="5000"/>
                  </a:schemeClr>
                </a:solidFill>
              </a:rPr>
              <a:t>kronotip</a:t>
            </a:r>
            <a:r>
              <a:rPr lang="tr-TR" sz="2400" b="1" dirty="0">
                <a:solidFill>
                  <a:schemeClr val="bg1">
                    <a:lumMod val="95000"/>
                    <a:lumOff val="5000"/>
                  </a:schemeClr>
                </a:solidFill>
              </a:rPr>
              <a:t> orta derecede erken tip (03:03 saat; SE 20 dakika) ve ortalama sosyal </a:t>
            </a:r>
            <a:r>
              <a:rPr lang="tr-TR" sz="2400" b="1" dirty="0" err="1">
                <a:solidFill>
                  <a:schemeClr val="bg1">
                    <a:lumMod val="95000"/>
                    <a:lumOff val="5000"/>
                  </a:schemeClr>
                </a:solidFill>
              </a:rPr>
              <a:t>jetlag</a:t>
            </a:r>
            <a:r>
              <a:rPr lang="tr-TR" sz="2400" b="1" dirty="0">
                <a:solidFill>
                  <a:schemeClr val="bg1">
                    <a:lumMod val="95000"/>
                    <a:lumOff val="5000"/>
                  </a:schemeClr>
                </a:solidFill>
              </a:rPr>
              <a:t> 03:42 saat (SE 10 dakika) idi. </a:t>
            </a:r>
          </a:p>
        </p:txBody>
      </p:sp>
    </p:spTree>
    <p:extLst>
      <p:ext uri="{BB962C8B-B14F-4D97-AF65-F5344CB8AC3E}">
        <p14:creationId xmlns:p14="http://schemas.microsoft.com/office/powerpoint/2010/main" val="3523041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B291F8-A8E4-1818-DAF9-01BC98DC89D6}"/>
              </a:ext>
            </a:extLst>
          </p:cNvPr>
          <p:cNvSpPr>
            <a:spLocks noGrp="1"/>
          </p:cNvSpPr>
          <p:nvPr>
            <p:ph type="title"/>
          </p:nvPr>
        </p:nvSpPr>
        <p:spPr>
          <a:xfrm>
            <a:off x="1181756" y="252479"/>
            <a:ext cx="9291215" cy="1049235"/>
          </a:xfrm>
        </p:spPr>
        <p:txBody>
          <a:bodyPr/>
          <a:lstStyle/>
          <a:p>
            <a:r>
              <a:rPr lang="tr-TR" dirty="0"/>
              <a:t>sonuç</a:t>
            </a:r>
          </a:p>
        </p:txBody>
      </p:sp>
      <p:sp>
        <p:nvSpPr>
          <p:cNvPr id="3" name="İçerik Yer Tutucusu 2">
            <a:extLst>
              <a:ext uri="{FF2B5EF4-FFF2-40B4-BE49-F238E27FC236}">
                <a16:creationId xmlns:a16="http://schemas.microsoft.com/office/drawing/2014/main" id="{8163552A-DA90-B462-2276-AADE0C758D41}"/>
              </a:ext>
            </a:extLst>
          </p:cNvPr>
          <p:cNvSpPr>
            <a:spLocks noGrp="1"/>
          </p:cNvSpPr>
          <p:nvPr>
            <p:ph idx="1"/>
          </p:nvPr>
        </p:nvSpPr>
        <p:spPr>
          <a:xfrm>
            <a:off x="794479" y="1301715"/>
            <a:ext cx="10807908" cy="4304606"/>
          </a:xfrm>
        </p:spPr>
        <p:txBody>
          <a:bodyPr>
            <a:normAutofit/>
          </a:bodyPr>
          <a:lstStyle/>
          <a:p>
            <a:pPr marL="0" indent="0">
              <a:buNone/>
            </a:pPr>
            <a:r>
              <a:rPr lang="tr-TR" sz="2600" b="1" dirty="0">
                <a:solidFill>
                  <a:schemeClr val="bg1">
                    <a:lumMod val="95000"/>
                    <a:lumOff val="5000"/>
                  </a:schemeClr>
                </a:solidFill>
              </a:rPr>
              <a:t>          Gece uykusunun 1 saat daha az olmasının LDL kolesterol düzeylerini 2,75 mg/</a:t>
            </a:r>
            <a:r>
              <a:rPr lang="tr-TR" sz="2600" b="1" dirty="0" err="1">
                <a:solidFill>
                  <a:schemeClr val="bg1">
                    <a:lumMod val="95000"/>
                    <a:lumOff val="5000"/>
                  </a:schemeClr>
                </a:solidFill>
              </a:rPr>
              <a:t>dL</a:t>
            </a:r>
            <a:r>
              <a:rPr lang="tr-TR" sz="2600" b="1" dirty="0">
                <a:solidFill>
                  <a:schemeClr val="bg1">
                    <a:lumMod val="95000"/>
                    <a:lumOff val="5000"/>
                  </a:schemeClr>
                </a:solidFill>
              </a:rPr>
              <a:t> ve TG düzeylerini 3,62 mg/</a:t>
            </a:r>
            <a:r>
              <a:rPr lang="tr-TR" sz="2600" b="1" dirty="0" err="1">
                <a:solidFill>
                  <a:schemeClr val="bg1">
                    <a:lumMod val="95000"/>
                    <a:lumOff val="5000"/>
                  </a:schemeClr>
                </a:solidFill>
              </a:rPr>
              <a:t>dL</a:t>
            </a:r>
            <a:r>
              <a:rPr lang="tr-TR" sz="2600" b="1" dirty="0">
                <a:solidFill>
                  <a:schemeClr val="bg1">
                    <a:lumMod val="95000"/>
                    <a:lumOff val="5000"/>
                  </a:schemeClr>
                </a:solidFill>
              </a:rPr>
              <a:t> arttırdığı görülmüştür. Ayrıca, daha yüksek sosyal </a:t>
            </a:r>
            <a:r>
              <a:rPr lang="tr-TR" sz="2600" b="1" dirty="0" err="1">
                <a:solidFill>
                  <a:schemeClr val="bg1">
                    <a:lumMod val="95000"/>
                    <a:lumOff val="5000"/>
                  </a:schemeClr>
                </a:solidFill>
              </a:rPr>
              <a:t>jetlag</a:t>
            </a:r>
            <a:r>
              <a:rPr lang="tr-TR" sz="2600" b="1" dirty="0">
                <a:solidFill>
                  <a:schemeClr val="bg1">
                    <a:lumMod val="95000"/>
                    <a:lumOff val="5000"/>
                  </a:schemeClr>
                </a:solidFill>
              </a:rPr>
              <a:t>; daha yüksek LDL kolesterol seviyeleri ile ilişkilendirilmiştir.</a:t>
            </a:r>
          </a:p>
          <a:p>
            <a:pPr marL="0" indent="0">
              <a:buNone/>
            </a:pPr>
            <a:r>
              <a:rPr lang="tr-TR" sz="2600" b="1" dirty="0">
                <a:solidFill>
                  <a:schemeClr val="bg1">
                    <a:lumMod val="95000"/>
                    <a:lumOff val="5000"/>
                  </a:schemeClr>
                </a:solidFill>
              </a:rPr>
              <a:t> </a:t>
            </a:r>
          </a:p>
          <a:p>
            <a:pPr marL="0" indent="0">
              <a:buNone/>
            </a:pPr>
            <a:r>
              <a:rPr lang="tr-TR" sz="2600" b="1" dirty="0">
                <a:solidFill>
                  <a:schemeClr val="bg1">
                    <a:lumMod val="95000"/>
                    <a:lumOff val="5000"/>
                  </a:schemeClr>
                </a:solidFill>
              </a:rPr>
              <a:t>          </a:t>
            </a:r>
            <a:r>
              <a:rPr lang="tr-TR" sz="2600" b="1" dirty="0" err="1">
                <a:solidFill>
                  <a:schemeClr val="bg1">
                    <a:lumMod val="95000"/>
                    <a:lumOff val="5000"/>
                  </a:schemeClr>
                </a:solidFill>
              </a:rPr>
              <a:t>Kronotipteki</a:t>
            </a:r>
            <a:r>
              <a:rPr lang="tr-TR" sz="2600" b="1" dirty="0">
                <a:solidFill>
                  <a:schemeClr val="bg1">
                    <a:lumMod val="95000"/>
                    <a:lumOff val="5000"/>
                  </a:schemeClr>
                </a:solidFill>
              </a:rPr>
              <a:t> her bir ilave saat; LDL kolesterol düzeylerini 3,06 mg/</a:t>
            </a:r>
            <a:r>
              <a:rPr lang="tr-TR" sz="2600" b="1" dirty="0" err="1">
                <a:solidFill>
                  <a:schemeClr val="bg1">
                    <a:lumMod val="95000"/>
                    <a:lumOff val="5000"/>
                  </a:schemeClr>
                </a:solidFill>
              </a:rPr>
              <a:t>dL</a:t>
            </a:r>
            <a:r>
              <a:rPr lang="tr-TR" sz="2600" b="1" dirty="0">
                <a:solidFill>
                  <a:schemeClr val="bg1">
                    <a:lumMod val="95000"/>
                    <a:lumOff val="5000"/>
                  </a:schemeClr>
                </a:solidFill>
              </a:rPr>
              <a:t> artırmış ve son öğün ile uyku başlangıcı arasındaki zaman aralığının &gt;2 saat olması daha yüksek LDL kolesterol düzeyleri ile ilişkilendirilmiştir. </a:t>
            </a:r>
          </a:p>
          <a:p>
            <a:endParaRPr lang="tr-TR" dirty="0"/>
          </a:p>
        </p:txBody>
      </p:sp>
    </p:spTree>
    <p:extLst>
      <p:ext uri="{BB962C8B-B14F-4D97-AF65-F5344CB8AC3E}">
        <p14:creationId xmlns:p14="http://schemas.microsoft.com/office/powerpoint/2010/main" val="3022695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5ABB44-9CDC-5817-20F4-0E2DCF5BE90A}"/>
              </a:ext>
            </a:extLst>
          </p:cNvPr>
          <p:cNvSpPr>
            <a:spLocks noGrp="1"/>
          </p:cNvSpPr>
          <p:nvPr>
            <p:ph type="title"/>
          </p:nvPr>
        </p:nvSpPr>
        <p:spPr>
          <a:xfrm>
            <a:off x="1450392" y="342420"/>
            <a:ext cx="9291215" cy="1049235"/>
          </a:xfrm>
        </p:spPr>
        <p:txBody>
          <a:bodyPr/>
          <a:lstStyle/>
          <a:p>
            <a:r>
              <a:rPr lang="tr-TR" dirty="0"/>
              <a:t>sonuç</a:t>
            </a:r>
          </a:p>
        </p:txBody>
      </p:sp>
      <p:sp>
        <p:nvSpPr>
          <p:cNvPr id="3" name="İçerik Yer Tutucusu 2">
            <a:extLst>
              <a:ext uri="{FF2B5EF4-FFF2-40B4-BE49-F238E27FC236}">
                <a16:creationId xmlns:a16="http://schemas.microsoft.com/office/drawing/2014/main" id="{3BF1F627-52B9-C085-AF3C-58EC640A1924}"/>
              </a:ext>
            </a:extLst>
          </p:cNvPr>
          <p:cNvSpPr>
            <a:spLocks noGrp="1"/>
          </p:cNvSpPr>
          <p:nvPr>
            <p:ph idx="1"/>
          </p:nvPr>
        </p:nvSpPr>
        <p:spPr>
          <a:xfrm>
            <a:off x="809469" y="1703693"/>
            <a:ext cx="10658005" cy="3450613"/>
          </a:xfrm>
        </p:spPr>
        <p:txBody>
          <a:bodyPr>
            <a:normAutofit/>
          </a:bodyPr>
          <a:lstStyle/>
          <a:p>
            <a:pPr marL="0" indent="0">
              <a:buNone/>
            </a:pPr>
            <a:r>
              <a:rPr lang="tr-TR" sz="2400" b="1" dirty="0">
                <a:solidFill>
                  <a:schemeClr val="bg1">
                    <a:lumMod val="95000"/>
                    <a:lumOff val="5000"/>
                  </a:schemeClr>
                </a:solidFill>
              </a:rPr>
              <a:t>          Elde edilen veriler ışığında, 2 sonuca ulaşılmıştır:</a:t>
            </a:r>
          </a:p>
          <a:p>
            <a:pPr marL="0" indent="0">
              <a:buNone/>
            </a:pPr>
            <a:r>
              <a:rPr lang="tr-TR" sz="2400" b="1" dirty="0">
                <a:solidFill>
                  <a:schemeClr val="bg1">
                    <a:lumMod val="95000"/>
                    <a:lumOff val="5000"/>
                  </a:schemeClr>
                </a:solidFill>
              </a:rPr>
              <a:t>1-Gece uykusunun azalması ve yüksek </a:t>
            </a:r>
            <a:r>
              <a:rPr lang="tr-TR" sz="2400" b="1" dirty="0" err="1">
                <a:solidFill>
                  <a:schemeClr val="bg1">
                    <a:lumMod val="95000"/>
                    <a:lumOff val="5000"/>
                  </a:schemeClr>
                </a:solidFill>
              </a:rPr>
              <a:t>SJL'nin</a:t>
            </a:r>
            <a:r>
              <a:rPr lang="tr-TR" sz="2400" b="1" dirty="0">
                <a:solidFill>
                  <a:schemeClr val="bg1">
                    <a:lumMod val="95000"/>
                    <a:lumOff val="5000"/>
                  </a:schemeClr>
                </a:solidFill>
              </a:rPr>
              <a:t> dislipidemi için risk faktörleri olduğu görülmüştür. </a:t>
            </a:r>
          </a:p>
          <a:p>
            <a:pPr marL="0" indent="0">
              <a:buNone/>
            </a:pPr>
            <a:r>
              <a:rPr lang="tr-TR" sz="2400" b="1" dirty="0">
                <a:solidFill>
                  <a:schemeClr val="bg1">
                    <a:lumMod val="95000"/>
                    <a:lumOff val="5000"/>
                  </a:schemeClr>
                </a:solidFill>
              </a:rPr>
              <a:t>2-Daha geç bir </a:t>
            </a:r>
            <a:r>
              <a:rPr lang="tr-TR" sz="2400" b="1" dirty="0" err="1">
                <a:solidFill>
                  <a:schemeClr val="bg1">
                    <a:lumMod val="95000"/>
                    <a:lumOff val="5000"/>
                  </a:schemeClr>
                </a:solidFill>
              </a:rPr>
              <a:t>kronotipin</a:t>
            </a:r>
            <a:r>
              <a:rPr lang="tr-TR" sz="2400" b="1" dirty="0">
                <a:solidFill>
                  <a:schemeClr val="bg1">
                    <a:lumMod val="95000"/>
                    <a:lumOff val="5000"/>
                  </a:schemeClr>
                </a:solidFill>
              </a:rPr>
              <a:t> ve uyku başlangıcından önceki son öğün arasındaki uzun aralığın ise koruyucu faktörler olabileceği sonucuna varılmıştır. </a:t>
            </a:r>
          </a:p>
        </p:txBody>
      </p:sp>
    </p:spTree>
    <p:extLst>
      <p:ext uri="{BB962C8B-B14F-4D97-AF65-F5344CB8AC3E}">
        <p14:creationId xmlns:p14="http://schemas.microsoft.com/office/powerpoint/2010/main" val="1253850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52DF3D-664B-02C8-E317-C07FF14818EA}"/>
              </a:ext>
            </a:extLst>
          </p:cNvPr>
          <p:cNvSpPr>
            <a:spLocks noGrp="1"/>
          </p:cNvSpPr>
          <p:nvPr>
            <p:ph type="title"/>
          </p:nvPr>
        </p:nvSpPr>
        <p:spPr>
          <a:xfrm>
            <a:off x="1828800" y="2675466"/>
            <a:ext cx="8534400" cy="1507067"/>
          </a:xfrm>
        </p:spPr>
        <p:txBody>
          <a:bodyPr/>
          <a:lstStyle/>
          <a:p>
            <a:pPr algn="ctr"/>
            <a:r>
              <a:rPr lang="tr-TR" b="1" dirty="0">
                <a:solidFill>
                  <a:schemeClr val="bg1"/>
                </a:solidFill>
              </a:rPr>
              <a:t>teşekkürler</a:t>
            </a:r>
          </a:p>
        </p:txBody>
      </p:sp>
    </p:spTree>
    <p:extLst>
      <p:ext uri="{BB962C8B-B14F-4D97-AF65-F5344CB8AC3E}">
        <p14:creationId xmlns:p14="http://schemas.microsoft.com/office/powerpoint/2010/main" val="68817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4C7159-73F2-EB42-5002-751351EF508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48798B6-9DA5-B0F6-ACEB-85F12D32B27B}"/>
              </a:ext>
            </a:extLst>
          </p:cNvPr>
          <p:cNvSpPr>
            <a:spLocks noGrp="1"/>
          </p:cNvSpPr>
          <p:nvPr>
            <p:ph idx="1"/>
          </p:nvPr>
        </p:nvSpPr>
        <p:spPr>
          <a:xfrm>
            <a:off x="684211" y="685800"/>
            <a:ext cx="11322909" cy="3615267"/>
          </a:xfrm>
        </p:spPr>
        <p:txBody>
          <a:bodyPr>
            <a:normAutofit/>
          </a:bodyPr>
          <a:lstStyle/>
          <a:p>
            <a:pPr marL="0" indent="0">
              <a:buNone/>
            </a:pPr>
            <a:r>
              <a:rPr lang="tr-TR" sz="2400" b="1" dirty="0">
                <a:solidFill>
                  <a:schemeClr val="bg1">
                    <a:lumMod val="95000"/>
                    <a:lumOff val="5000"/>
                  </a:schemeClr>
                </a:solidFill>
              </a:rPr>
              <a:t>          Yaşam tarzı değişikliklerine ek olarak, uyku bozuklukları ve </a:t>
            </a:r>
            <a:r>
              <a:rPr lang="tr-TR" sz="2400" b="1" dirty="0" err="1">
                <a:solidFill>
                  <a:schemeClr val="bg1">
                    <a:lumMod val="95000"/>
                    <a:lumOff val="5000"/>
                  </a:schemeClr>
                </a:solidFill>
              </a:rPr>
              <a:t>sirkadiyen</a:t>
            </a:r>
            <a:r>
              <a:rPr lang="tr-TR" sz="2400" b="1" dirty="0">
                <a:solidFill>
                  <a:schemeClr val="bg1">
                    <a:lumMod val="95000"/>
                    <a:lumOff val="5000"/>
                  </a:schemeClr>
                </a:solidFill>
              </a:rPr>
              <a:t> ritimde bozulma da gece çalışanlarının sağlığını etkiler. </a:t>
            </a:r>
          </a:p>
          <a:p>
            <a:pPr marL="0" indent="0">
              <a:buNone/>
            </a:pPr>
            <a:r>
              <a:rPr lang="tr-TR" sz="2400" b="1" dirty="0">
                <a:solidFill>
                  <a:schemeClr val="bg1">
                    <a:lumMod val="95000"/>
                    <a:lumOff val="5000"/>
                  </a:schemeClr>
                </a:solidFill>
              </a:rPr>
              <a:t>          Çalışanın </a:t>
            </a:r>
            <a:r>
              <a:rPr lang="tr-TR" sz="2400" b="1" dirty="0" err="1">
                <a:solidFill>
                  <a:schemeClr val="bg1">
                    <a:lumMod val="95000"/>
                    <a:lumOff val="5000"/>
                  </a:schemeClr>
                </a:solidFill>
              </a:rPr>
              <a:t>kronotipi</a:t>
            </a:r>
            <a:r>
              <a:rPr lang="tr-TR" sz="2400" b="1" dirty="0">
                <a:solidFill>
                  <a:schemeClr val="bg1">
                    <a:lumMod val="95000"/>
                    <a:lumOff val="5000"/>
                  </a:schemeClr>
                </a:solidFill>
              </a:rPr>
              <a:t> ile çalışma saatleri arasındaki çatışma, hem uyku kalitesini hem de uyku ihtiyacını tehlikeye atabilir ve bu da metabolik hastalıklar için risk oluşturabilir.  </a:t>
            </a:r>
          </a:p>
          <a:p>
            <a:pPr marL="0" indent="0">
              <a:buNone/>
            </a:pPr>
            <a:r>
              <a:rPr lang="tr-TR" sz="2400" b="1" dirty="0">
                <a:solidFill>
                  <a:schemeClr val="bg1">
                    <a:lumMod val="95000"/>
                    <a:lumOff val="5000"/>
                  </a:schemeClr>
                </a:solidFill>
              </a:rPr>
              <a:t>          </a:t>
            </a:r>
            <a:r>
              <a:rPr lang="tr-TR" sz="2400" b="1" dirty="0" err="1">
                <a:solidFill>
                  <a:schemeClr val="bg1">
                    <a:lumMod val="95000"/>
                    <a:lumOff val="5000"/>
                  </a:schemeClr>
                </a:solidFill>
              </a:rPr>
              <a:t>Almoosawi</a:t>
            </a:r>
            <a:r>
              <a:rPr lang="tr-TR" sz="2400" b="1" dirty="0">
                <a:solidFill>
                  <a:schemeClr val="bg1">
                    <a:lumMod val="95000"/>
                    <a:lumOff val="5000"/>
                  </a:schemeClr>
                </a:solidFill>
              </a:rPr>
              <a:t> ve arkadaşlarına göre, </a:t>
            </a:r>
            <a:r>
              <a:rPr lang="tr-TR" sz="2400" b="1" dirty="0" err="1">
                <a:solidFill>
                  <a:schemeClr val="bg1">
                    <a:lumMod val="95000"/>
                    <a:lumOff val="5000"/>
                  </a:schemeClr>
                </a:solidFill>
              </a:rPr>
              <a:t>kronotip</a:t>
            </a:r>
            <a:r>
              <a:rPr lang="tr-TR" sz="2400" b="1" dirty="0">
                <a:solidFill>
                  <a:schemeClr val="bg1">
                    <a:lumMod val="95000"/>
                    <a:lumOff val="5000"/>
                  </a:schemeClr>
                </a:solidFill>
              </a:rPr>
              <a:t>, kan lipit konsantrasyonu gibi sağlıkla ilgili fizyolojik süreçleri modüle edebilir. </a:t>
            </a:r>
          </a:p>
        </p:txBody>
      </p:sp>
    </p:spTree>
    <p:extLst>
      <p:ext uri="{BB962C8B-B14F-4D97-AF65-F5344CB8AC3E}">
        <p14:creationId xmlns:p14="http://schemas.microsoft.com/office/powerpoint/2010/main" val="150720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303866-A6B6-015F-55C4-9AA7E1D574C4}"/>
              </a:ext>
            </a:extLst>
          </p:cNvPr>
          <p:cNvSpPr>
            <a:spLocks noGrp="1"/>
          </p:cNvSpPr>
          <p:nvPr>
            <p:ph type="title"/>
          </p:nvPr>
        </p:nvSpPr>
        <p:spPr/>
        <p:txBody>
          <a:bodyPr/>
          <a:lstStyle/>
          <a:p>
            <a:r>
              <a:rPr lang="tr-TR" dirty="0" err="1"/>
              <a:t>Kronotip</a:t>
            </a:r>
            <a:endParaRPr lang="tr-TR" dirty="0"/>
          </a:p>
        </p:txBody>
      </p:sp>
      <p:sp>
        <p:nvSpPr>
          <p:cNvPr id="3" name="İçerik Yer Tutucusu 2">
            <a:extLst>
              <a:ext uri="{FF2B5EF4-FFF2-40B4-BE49-F238E27FC236}">
                <a16:creationId xmlns:a16="http://schemas.microsoft.com/office/drawing/2014/main" id="{AB3C99B3-8B4D-70E7-9C7A-168A14603BCC}"/>
              </a:ext>
            </a:extLst>
          </p:cNvPr>
          <p:cNvSpPr>
            <a:spLocks noGrp="1"/>
          </p:cNvSpPr>
          <p:nvPr>
            <p:ph idx="1"/>
          </p:nvPr>
        </p:nvSpPr>
        <p:spPr>
          <a:xfrm>
            <a:off x="684212" y="685800"/>
            <a:ext cx="11038096" cy="3801532"/>
          </a:xfrm>
        </p:spPr>
        <p:txBody>
          <a:bodyPr>
            <a:normAutofit/>
          </a:bodyPr>
          <a:lstStyle/>
          <a:p>
            <a:pPr marL="0" indent="0">
              <a:buNone/>
            </a:pPr>
            <a:r>
              <a:rPr lang="tr-TR" sz="2400" b="1" dirty="0">
                <a:solidFill>
                  <a:schemeClr val="bg1">
                    <a:lumMod val="95000"/>
                    <a:lumOff val="5000"/>
                  </a:schemeClr>
                </a:solidFill>
                <a:latin typeface="Arial" panose="020B0604020202020204" pitchFamily="34" charset="0"/>
              </a:rPr>
              <a:t>          B</a:t>
            </a:r>
            <a:r>
              <a:rPr lang="tr-TR" sz="2400" b="1" i="0" dirty="0">
                <a:solidFill>
                  <a:schemeClr val="bg1">
                    <a:lumMod val="95000"/>
                    <a:lumOff val="5000"/>
                  </a:schemeClr>
                </a:solidFill>
                <a:effectLst/>
                <a:latin typeface="Arial" panose="020B0604020202020204" pitchFamily="34" charset="0"/>
              </a:rPr>
              <a:t>ir kişinin </a:t>
            </a:r>
            <a:r>
              <a:rPr lang="tr-TR" sz="2400" b="1" i="0" dirty="0" err="1">
                <a:solidFill>
                  <a:schemeClr val="bg1">
                    <a:lumMod val="95000"/>
                    <a:lumOff val="5000"/>
                  </a:schemeClr>
                </a:solidFill>
                <a:effectLst/>
                <a:latin typeface="Arial" panose="020B0604020202020204" pitchFamily="34" charset="0"/>
              </a:rPr>
              <a:t>kronotipi</a:t>
            </a:r>
            <a:r>
              <a:rPr lang="tr-TR" sz="2400" b="1" i="0" dirty="0">
                <a:solidFill>
                  <a:schemeClr val="bg1">
                    <a:lumMod val="95000"/>
                    <a:lumOff val="5000"/>
                  </a:schemeClr>
                </a:solidFill>
                <a:effectLst/>
                <a:latin typeface="Arial" panose="020B0604020202020204" pitchFamily="34" charset="0"/>
              </a:rPr>
              <a:t> onun 24 saatlik zaman diliminde hangi vakitlerde uyumaya meyilli olduğunu ifade eder. </a:t>
            </a:r>
            <a:r>
              <a:rPr lang="tr-TR" sz="2400" b="1" i="0" dirty="0" err="1">
                <a:solidFill>
                  <a:schemeClr val="bg1">
                    <a:lumMod val="95000"/>
                    <a:lumOff val="5000"/>
                  </a:schemeClr>
                </a:solidFill>
                <a:effectLst/>
                <a:latin typeface="Arial" panose="020B0604020202020204" pitchFamily="34" charset="0"/>
              </a:rPr>
              <a:t>Kronotipteki</a:t>
            </a:r>
            <a:r>
              <a:rPr lang="tr-TR" sz="2400" b="1" i="0" dirty="0">
                <a:solidFill>
                  <a:schemeClr val="bg1">
                    <a:lumMod val="95000"/>
                    <a:lumOff val="5000"/>
                  </a:schemeClr>
                </a:solidFill>
                <a:effectLst/>
                <a:latin typeface="Arial" panose="020B0604020202020204" pitchFamily="34" charset="0"/>
              </a:rPr>
              <a:t> iki uç nokta </a:t>
            </a:r>
            <a:r>
              <a:rPr lang="tr-TR" sz="2400" b="1" i="1" dirty="0" err="1">
                <a:solidFill>
                  <a:schemeClr val="bg1">
                    <a:lumMod val="95000"/>
                    <a:lumOff val="5000"/>
                  </a:schemeClr>
                </a:solidFill>
                <a:effectLst/>
                <a:latin typeface="Arial" panose="020B0604020202020204" pitchFamily="34" charset="0"/>
              </a:rPr>
              <a:t>akşamcıl</a:t>
            </a:r>
            <a:r>
              <a:rPr lang="tr-TR" sz="2400" b="1" i="0" dirty="0">
                <a:solidFill>
                  <a:schemeClr val="bg1">
                    <a:lumMod val="95000"/>
                    <a:lumOff val="5000"/>
                  </a:schemeClr>
                </a:solidFill>
                <a:effectLst/>
                <a:latin typeface="Arial" panose="020B0604020202020204" pitchFamily="34" charset="0"/>
              </a:rPr>
              <a:t> ve </a:t>
            </a:r>
            <a:r>
              <a:rPr lang="tr-TR" sz="2400" b="1" i="1" dirty="0" err="1">
                <a:solidFill>
                  <a:schemeClr val="bg1">
                    <a:lumMod val="95000"/>
                    <a:lumOff val="5000"/>
                  </a:schemeClr>
                </a:solidFill>
                <a:effectLst/>
                <a:latin typeface="Arial" panose="020B0604020202020204" pitchFamily="34" charset="0"/>
              </a:rPr>
              <a:t>sabahçıl</a:t>
            </a:r>
            <a:r>
              <a:rPr lang="tr-TR" sz="2400" b="1" i="0" dirty="0">
                <a:solidFill>
                  <a:schemeClr val="bg1">
                    <a:lumMod val="95000"/>
                    <a:lumOff val="5000"/>
                  </a:schemeClr>
                </a:solidFill>
                <a:effectLst/>
                <a:latin typeface="Arial" panose="020B0604020202020204" pitchFamily="34" charset="0"/>
              </a:rPr>
              <a:t> uyku periyodlarıdır.</a:t>
            </a:r>
            <a:endParaRPr lang="tr-TR" sz="2400" b="1" i="0" baseline="30000" dirty="0">
              <a:solidFill>
                <a:schemeClr val="bg1">
                  <a:lumMod val="95000"/>
                  <a:lumOff val="5000"/>
                </a:schemeClr>
              </a:solidFill>
              <a:effectLst/>
              <a:latin typeface="Arial" panose="020B0604020202020204" pitchFamily="34" charset="0"/>
            </a:endParaRPr>
          </a:p>
          <a:p>
            <a:pPr marL="0" indent="0">
              <a:buNone/>
            </a:pPr>
            <a:r>
              <a:rPr lang="tr-TR" sz="2400" b="1" i="1" baseline="30000" dirty="0">
                <a:solidFill>
                  <a:schemeClr val="bg1">
                    <a:lumMod val="95000"/>
                    <a:lumOff val="5000"/>
                  </a:schemeClr>
                </a:solidFill>
                <a:effectLst/>
                <a:latin typeface="Arial" panose="020B0604020202020204" pitchFamily="34" charset="0"/>
              </a:rPr>
              <a:t>*</a:t>
            </a:r>
            <a:r>
              <a:rPr lang="tr-TR" sz="2400" b="1" i="1" dirty="0">
                <a:solidFill>
                  <a:schemeClr val="bg1">
                    <a:lumMod val="95000"/>
                    <a:lumOff val="5000"/>
                  </a:schemeClr>
                </a:solidFill>
                <a:effectLst/>
                <a:latin typeface="Arial" panose="020B0604020202020204" pitchFamily="34" charset="0"/>
              </a:rPr>
              <a:t>Sabah </a:t>
            </a:r>
            <a:r>
              <a:rPr lang="tr-TR" sz="2400" b="1" i="1" dirty="0" err="1">
                <a:solidFill>
                  <a:schemeClr val="bg1">
                    <a:lumMod val="95000"/>
                    <a:lumOff val="5000"/>
                  </a:schemeClr>
                </a:solidFill>
                <a:effectLst/>
                <a:latin typeface="Arial" panose="020B0604020202020204" pitchFamily="34" charset="0"/>
              </a:rPr>
              <a:t>kronotipi</a:t>
            </a:r>
            <a:r>
              <a:rPr lang="tr-TR" sz="2400" b="1" i="1" dirty="0">
                <a:solidFill>
                  <a:schemeClr val="bg1">
                    <a:lumMod val="95000"/>
                    <a:lumOff val="5000"/>
                  </a:schemeClr>
                </a:solidFill>
                <a:latin typeface="Arial" panose="020B0604020202020204" pitchFamily="34" charset="0"/>
              </a:rPr>
              <a:t>;</a:t>
            </a:r>
            <a:r>
              <a:rPr lang="tr-TR" sz="2400" b="1" i="1" dirty="0">
                <a:solidFill>
                  <a:schemeClr val="bg1">
                    <a:lumMod val="95000"/>
                    <a:lumOff val="5000"/>
                  </a:schemeClr>
                </a:solidFill>
                <a:effectLst/>
                <a:latin typeface="Arial" panose="020B0604020202020204" pitchFamily="34" charset="0"/>
              </a:rPr>
              <a:t> </a:t>
            </a:r>
            <a:r>
              <a:rPr lang="tr-TR" sz="2400" b="1" i="0" dirty="0">
                <a:solidFill>
                  <a:schemeClr val="bg1">
                    <a:lumMod val="95000"/>
                    <a:lumOff val="5000"/>
                  </a:schemeClr>
                </a:solidFill>
                <a:effectLst/>
                <a:latin typeface="Arial" panose="020B0604020202020204" pitchFamily="34" charset="0"/>
              </a:rPr>
              <a:t>akşam erken yatıp sabah erken kalkan, fiziksel ve bilişsel performansları gündüzleri yüksek olan kişilerdir. </a:t>
            </a:r>
          </a:p>
          <a:p>
            <a:pPr marL="0" indent="0">
              <a:buNone/>
            </a:pPr>
            <a:r>
              <a:rPr lang="tr-TR" sz="2400" b="1" i="1" dirty="0">
                <a:solidFill>
                  <a:schemeClr val="bg1">
                    <a:lumMod val="95000"/>
                    <a:lumOff val="5000"/>
                  </a:schemeClr>
                </a:solidFill>
                <a:effectLst/>
                <a:latin typeface="Arial" panose="020B0604020202020204" pitchFamily="34" charset="0"/>
              </a:rPr>
              <a:t>*Akşam </a:t>
            </a:r>
            <a:r>
              <a:rPr lang="tr-TR" sz="2400" b="1" i="1" dirty="0" err="1">
                <a:solidFill>
                  <a:schemeClr val="bg1">
                    <a:lumMod val="95000"/>
                    <a:lumOff val="5000"/>
                  </a:schemeClr>
                </a:solidFill>
                <a:effectLst/>
                <a:latin typeface="Arial" panose="020B0604020202020204" pitchFamily="34" charset="0"/>
              </a:rPr>
              <a:t>kronotipi</a:t>
            </a:r>
            <a:r>
              <a:rPr lang="tr-TR" sz="2400" b="1" i="1" dirty="0">
                <a:solidFill>
                  <a:schemeClr val="bg1">
                    <a:lumMod val="95000"/>
                    <a:lumOff val="5000"/>
                  </a:schemeClr>
                </a:solidFill>
                <a:effectLst/>
                <a:latin typeface="Arial" panose="020B0604020202020204" pitchFamily="34" charset="0"/>
              </a:rPr>
              <a:t>;</a:t>
            </a:r>
            <a:r>
              <a:rPr lang="tr-TR" sz="2400" b="1" i="0" dirty="0">
                <a:solidFill>
                  <a:schemeClr val="bg1">
                    <a:lumMod val="95000"/>
                    <a:lumOff val="5000"/>
                  </a:schemeClr>
                </a:solidFill>
                <a:effectLst/>
                <a:latin typeface="Arial" panose="020B0604020202020204" pitchFamily="34" charset="0"/>
              </a:rPr>
              <a:t> geç yatıp sabahları zor kalkan ve performansı akşam saatlerinde yükselen kişilerdir.</a:t>
            </a:r>
            <a:endParaRPr lang="tr-TR" sz="2400" b="1" dirty="0">
              <a:solidFill>
                <a:schemeClr val="bg1">
                  <a:lumMod val="95000"/>
                  <a:lumOff val="5000"/>
                </a:schemeClr>
              </a:solidFill>
            </a:endParaRPr>
          </a:p>
        </p:txBody>
      </p:sp>
    </p:spTree>
    <p:extLst>
      <p:ext uri="{BB962C8B-B14F-4D97-AF65-F5344CB8AC3E}">
        <p14:creationId xmlns:p14="http://schemas.microsoft.com/office/powerpoint/2010/main" val="36651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08B3C7-3ABD-F36A-7D52-C034323072C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EC3A0EBF-D2C9-03FF-5DC0-0567CF3E2E81}"/>
              </a:ext>
            </a:extLst>
          </p:cNvPr>
          <p:cNvSpPr>
            <a:spLocks noGrp="1"/>
          </p:cNvSpPr>
          <p:nvPr>
            <p:ph idx="1"/>
          </p:nvPr>
        </p:nvSpPr>
        <p:spPr>
          <a:xfrm>
            <a:off x="684211" y="685800"/>
            <a:ext cx="10723303" cy="4171013"/>
          </a:xfrm>
        </p:spPr>
        <p:txBody>
          <a:bodyPr>
            <a:normAutofit/>
          </a:bodyPr>
          <a:lstStyle/>
          <a:p>
            <a:pPr marL="0" indent="0">
              <a:buNone/>
            </a:pPr>
            <a:r>
              <a:rPr lang="tr-TR" sz="2400" b="1" dirty="0">
                <a:solidFill>
                  <a:schemeClr val="bg1">
                    <a:lumMod val="95000"/>
                    <a:lumOff val="5000"/>
                  </a:schemeClr>
                </a:solidFill>
              </a:rPr>
              <a:t>          Çalışmalar, gece vardiyasında çalışanların daha kısa uyku süresine sahip olduğunu göstermiştir. Kısa süreli ve kalitesiz uyku, obezite riskini artırabilir ve metabolik bozukluklara yol açabilir. </a:t>
            </a:r>
          </a:p>
        </p:txBody>
      </p:sp>
    </p:spTree>
    <p:extLst>
      <p:ext uri="{BB962C8B-B14F-4D97-AF65-F5344CB8AC3E}">
        <p14:creationId xmlns:p14="http://schemas.microsoft.com/office/powerpoint/2010/main" val="2166770013"/>
      </p:ext>
    </p:extLst>
  </p:cSld>
  <p:clrMapOvr>
    <a:masterClrMapping/>
  </p:clrMapOvr>
</p:sld>
</file>

<file path=ppt/theme/theme1.xml><?xml version="1.0" encoding="utf-8"?>
<a:theme xmlns:a="http://schemas.openxmlformats.org/drawingml/2006/main" name="Dilim">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Özel 2">
      <a:majorFont>
        <a:latin typeface="Tahoma"/>
        <a:ea typeface=""/>
        <a:cs typeface=""/>
      </a:majorFont>
      <a:minorFont>
        <a:latin typeface="Tahoma"/>
        <a:ea typeface=""/>
        <a:cs typeface=""/>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TM02900771[[fn=Dilim]]</Template>
  <TotalTime>585</TotalTime>
  <Words>3170</Words>
  <Application>Microsoft Office PowerPoint</Application>
  <PresentationFormat>Geniş ekran</PresentationFormat>
  <Paragraphs>198</Paragraphs>
  <Slides>68</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68</vt:i4>
      </vt:variant>
    </vt:vector>
  </HeadingPairs>
  <TitlesOfParts>
    <vt:vector size="75" baseType="lpstr">
      <vt:lpstr>Arial</vt:lpstr>
      <vt:lpstr>Calibri</vt:lpstr>
      <vt:lpstr>Courier New</vt:lpstr>
      <vt:lpstr>Tahoma</vt:lpstr>
      <vt:lpstr>Wingdings</vt:lpstr>
      <vt:lpstr>Wingdings 3</vt:lpstr>
      <vt:lpstr>Dilim</vt:lpstr>
      <vt:lpstr>Aşırı kilolu gece çalışanlarında yeme alışkanlıkları, uyku ve sirkadiyen ritimde bozulma ile dislipidemi arasındaki ilişki</vt:lpstr>
      <vt:lpstr>giriş</vt:lpstr>
      <vt:lpstr>PowerPoint Sunusu</vt:lpstr>
      <vt:lpstr>PowerPoint Sunusu</vt:lpstr>
      <vt:lpstr>PowerPoint Sunusu</vt:lpstr>
      <vt:lpstr>PowerPoint Sunusu</vt:lpstr>
      <vt:lpstr>PowerPoint Sunusu</vt:lpstr>
      <vt:lpstr>Kronotip</vt:lpstr>
      <vt:lpstr>PowerPoint Sunusu</vt:lpstr>
      <vt:lpstr>amaç</vt:lpstr>
      <vt:lpstr>PowerPoint Sunusu</vt:lpstr>
      <vt:lpstr>PowerPoint Sunusu</vt:lpstr>
      <vt:lpstr>Yöntem- çalışma örneklemi ve tasarımı</vt:lpstr>
      <vt:lpstr>PowerPoint Sunusu</vt:lpstr>
      <vt:lpstr>PowerPoint Sunusu</vt:lpstr>
      <vt:lpstr>PowerPoint Sunusu</vt:lpstr>
      <vt:lpstr>PowerPoint Sunusu</vt:lpstr>
      <vt:lpstr>Yöntem- Veri toplama ve işleme</vt:lpstr>
      <vt:lpstr>PowerPoint Sunusu</vt:lpstr>
      <vt:lpstr>PowerPoint Sunusu</vt:lpstr>
      <vt:lpstr>PowerPoint Sunusu</vt:lpstr>
      <vt:lpstr>PowerPoint Sunusu</vt:lpstr>
      <vt:lpstr>PowerPoint Sunusu</vt:lpstr>
      <vt:lpstr>PowerPoint Sunusu</vt:lpstr>
      <vt:lpstr>yöntem- İstatistiksel analiz</vt:lpstr>
      <vt:lpstr>PowerPoint Sunusu</vt:lpstr>
      <vt:lpstr>Yöntem- Etik yönler</vt:lpstr>
      <vt:lpstr>bulgular</vt:lpstr>
      <vt:lpstr>bulgular</vt:lpstr>
      <vt:lpstr>PowerPoint Sunusu</vt:lpstr>
      <vt:lpstr>bulgular</vt:lpstr>
      <vt:lpstr>PowerPoint Sunusu</vt:lpstr>
      <vt:lpstr>PowerPoint Sunusu</vt:lpstr>
      <vt:lpstr>bulgular</vt:lpstr>
      <vt:lpstr>PowerPoint Sunusu</vt:lpstr>
      <vt:lpstr>bulgular</vt:lpstr>
      <vt:lpstr>Bulgular </vt:lpstr>
      <vt:lpstr>bulgular</vt:lpstr>
      <vt:lpstr>PowerPoint Sunusu</vt:lpstr>
      <vt:lpstr>bulgular</vt:lpstr>
      <vt:lpstr>bulgular</vt:lpstr>
      <vt:lpstr>bulgular</vt:lpstr>
      <vt:lpstr>tartışma</vt:lpstr>
      <vt:lpstr>Tartışma </vt:lpstr>
      <vt:lpstr>Tartışma </vt:lpstr>
      <vt:lpstr>tartışma</vt:lpstr>
      <vt:lpstr>Tartışma </vt:lpstr>
      <vt:lpstr>tartışma</vt:lpstr>
      <vt:lpstr>tartışma</vt:lpstr>
      <vt:lpstr>tartışma</vt:lpstr>
      <vt:lpstr>tartışma</vt:lpstr>
      <vt:lpstr>tartışma</vt:lpstr>
      <vt:lpstr>tartışma</vt:lpstr>
      <vt:lpstr>tartışma</vt:lpstr>
      <vt:lpstr>tartışma</vt:lpstr>
      <vt:lpstr>Tartışma </vt:lpstr>
      <vt:lpstr>tartışma</vt:lpstr>
      <vt:lpstr>Tartışma </vt:lpstr>
      <vt:lpstr>Tartışma</vt:lpstr>
      <vt:lpstr>tartışma</vt:lpstr>
      <vt:lpstr>Tartışma </vt:lpstr>
      <vt:lpstr>tartışma</vt:lpstr>
      <vt:lpstr>tartışma</vt:lpstr>
      <vt:lpstr>Tartışma </vt:lpstr>
      <vt:lpstr>sonuç</vt:lpstr>
      <vt:lpstr>sonuç</vt:lpstr>
      <vt:lpstr>sonuç</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Aşırı kilolu gece çalışanlarında yeme alışkanlıkları, uyku ve sirkadiyen ritimde bozulma ile dislipidemi arasındaki ilişki</dc:title>
  <dc:creator>Ayse Nur</dc:creator>
  <cp:lastModifiedBy>Ayse Nur</cp:lastModifiedBy>
  <cp:revision>17</cp:revision>
  <dcterms:created xsi:type="dcterms:W3CDTF">2023-11-08T18:05:41Z</dcterms:created>
  <dcterms:modified xsi:type="dcterms:W3CDTF">2023-11-27T17:07:06Z</dcterms:modified>
</cp:coreProperties>
</file>