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1"/>
  </p:notesMasterIdLst>
  <p:sldIdLst>
    <p:sldId id="256" r:id="rId2"/>
    <p:sldId id="257" r:id="rId3"/>
    <p:sldId id="258" r:id="rId4"/>
    <p:sldId id="259" r:id="rId5"/>
    <p:sldId id="260" r:id="rId6"/>
    <p:sldId id="261" r:id="rId7"/>
    <p:sldId id="262" r:id="rId8"/>
    <p:sldId id="263" r:id="rId9"/>
    <p:sldId id="265" r:id="rId10"/>
    <p:sldId id="264" r:id="rId11"/>
    <p:sldId id="298"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303" r:id="rId25"/>
    <p:sldId id="300" r:id="rId26"/>
    <p:sldId id="301" r:id="rId27"/>
    <p:sldId id="302" r:id="rId28"/>
    <p:sldId id="281" r:id="rId29"/>
    <p:sldId id="304" r:id="rId30"/>
    <p:sldId id="305" r:id="rId31"/>
    <p:sldId id="306" r:id="rId32"/>
    <p:sldId id="307" r:id="rId33"/>
    <p:sldId id="308" r:id="rId34"/>
    <p:sldId id="282" r:id="rId35"/>
    <p:sldId id="283" r:id="rId36"/>
    <p:sldId id="284" r:id="rId37"/>
    <p:sldId id="285" r:id="rId38"/>
    <p:sldId id="309" r:id="rId39"/>
    <p:sldId id="286" r:id="rId40"/>
    <p:sldId id="310" r:id="rId41"/>
    <p:sldId id="287" r:id="rId42"/>
    <p:sldId id="288" r:id="rId43"/>
    <p:sldId id="293" r:id="rId44"/>
    <p:sldId id="311" r:id="rId45"/>
    <p:sldId id="294" r:id="rId46"/>
    <p:sldId id="289" r:id="rId47"/>
    <p:sldId id="290" r:id="rId48"/>
    <p:sldId id="314" r:id="rId49"/>
    <p:sldId id="315" r:id="rId50"/>
    <p:sldId id="316" r:id="rId51"/>
    <p:sldId id="317" r:id="rId52"/>
    <p:sldId id="318" r:id="rId53"/>
    <p:sldId id="319" r:id="rId54"/>
    <p:sldId id="320" r:id="rId55"/>
    <p:sldId id="321" r:id="rId56"/>
    <p:sldId id="322" r:id="rId57"/>
    <p:sldId id="324" r:id="rId58"/>
    <p:sldId id="325" r:id="rId59"/>
    <p:sldId id="295" r:id="rId6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52BDF-0382-48F7-A0B8-3182CDC12C8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tr-TR"/>
        </a:p>
      </dgm:t>
    </dgm:pt>
    <dgm:pt modelId="{96A615C1-2108-4EA5-B63A-3761E60463AB}">
      <dgm:prSet/>
      <dgm:spPr/>
      <dgm:t>
        <a:bodyPr/>
        <a:lstStyle/>
        <a:p>
          <a:pPr rtl="0"/>
          <a:r>
            <a:rPr lang="tr-TR" b="0" i="0" dirty="0" smtClean="0"/>
            <a:t>Spesifik </a:t>
          </a:r>
          <a:r>
            <a:rPr lang="tr-TR" b="0" i="0" dirty="0" err="1" smtClean="0"/>
            <a:t>ürogenital</a:t>
          </a:r>
          <a:r>
            <a:rPr lang="tr-TR" b="0" i="0" dirty="0" smtClean="0"/>
            <a:t> patoloji olmaksızın görülen </a:t>
          </a:r>
          <a:r>
            <a:rPr lang="tr-TR" b="0" i="0" dirty="0" err="1" smtClean="0"/>
            <a:t>üriner</a:t>
          </a:r>
          <a:r>
            <a:rPr lang="tr-TR" b="0" i="0" dirty="0" smtClean="0"/>
            <a:t> </a:t>
          </a:r>
          <a:r>
            <a:rPr lang="tr-TR" b="0" i="0" dirty="0" err="1" smtClean="0"/>
            <a:t>inkontinans</a:t>
          </a:r>
          <a:r>
            <a:rPr lang="tr-TR" b="0" i="0" dirty="0" smtClean="0"/>
            <a:t> nedenleri </a:t>
          </a:r>
          <a:br>
            <a:rPr lang="tr-TR" b="0" i="0" dirty="0" smtClean="0"/>
          </a:br>
          <a:r>
            <a:rPr lang="tr-TR" b="0" i="0" dirty="0" smtClean="0"/>
            <a:t/>
          </a:r>
          <a:br>
            <a:rPr lang="tr-TR" b="0" i="0" dirty="0" smtClean="0"/>
          </a:br>
          <a:r>
            <a:rPr lang="tr-TR" b="1" i="0" dirty="0" smtClean="0"/>
            <a:t>D</a:t>
          </a:r>
          <a:r>
            <a:rPr lang="tr-TR" b="0" i="0" dirty="0" smtClean="0"/>
            <a:t> </a:t>
          </a:r>
          <a:r>
            <a:rPr lang="tr-TR" b="0" i="0" dirty="0" err="1" smtClean="0"/>
            <a:t>Deliryum</a:t>
          </a:r>
          <a:r>
            <a:rPr lang="tr-TR" b="0" i="0" dirty="0" smtClean="0"/>
            <a:t>/</a:t>
          </a:r>
          <a:r>
            <a:rPr lang="tr-TR" b="0" i="0" dirty="0" err="1" smtClean="0"/>
            <a:t>konfüzyonel</a:t>
          </a:r>
          <a:r>
            <a:rPr lang="tr-TR" b="0" i="0" dirty="0" smtClean="0"/>
            <a:t> durum </a:t>
          </a:r>
          <a:br>
            <a:rPr lang="tr-TR" b="0" i="0" dirty="0" smtClean="0"/>
          </a:br>
          <a:r>
            <a:rPr lang="tr-TR" b="0" i="0" dirty="0" smtClean="0"/>
            <a:t/>
          </a:r>
          <a:br>
            <a:rPr lang="tr-TR" b="0" i="0" dirty="0" smtClean="0"/>
          </a:br>
          <a:r>
            <a:rPr lang="tr-TR" b="1" i="0" dirty="0" smtClean="0"/>
            <a:t>I</a:t>
          </a:r>
          <a:r>
            <a:rPr lang="tr-TR" b="0" i="0" dirty="0" smtClean="0"/>
            <a:t> Enfeksiyon (</a:t>
          </a:r>
          <a:r>
            <a:rPr lang="tr-TR" b="0" i="0" dirty="0" err="1" smtClean="0"/>
            <a:t>semptomatik</a:t>
          </a:r>
          <a:r>
            <a:rPr lang="tr-TR" b="0" i="0" dirty="0" smtClean="0"/>
            <a:t>) </a:t>
          </a:r>
          <a:br>
            <a:rPr lang="tr-TR" b="0" i="0" dirty="0" smtClean="0"/>
          </a:br>
          <a:r>
            <a:rPr lang="tr-TR" b="0" i="0" dirty="0" smtClean="0"/>
            <a:t/>
          </a:r>
          <a:br>
            <a:rPr lang="tr-TR" b="0" i="0" dirty="0" smtClean="0"/>
          </a:br>
          <a:r>
            <a:rPr lang="tr-TR" b="1" i="0" dirty="0" smtClean="0"/>
            <a:t>A</a:t>
          </a:r>
          <a:r>
            <a:rPr lang="tr-TR" b="0" i="0" dirty="0" smtClean="0"/>
            <a:t> </a:t>
          </a:r>
          <a:r>
            <a:rPr lang="tr-TR" b="0" i="0" dirty="0" err="1" smtClean="0"/>
            <a:t>Atrofik</a:t>
          </a:r>
          <a:r>
            <a:rPr lang="tr-TR" b="0" i="0" dirty="0" smtClean="0"/>
            <a:t> </a:t>
          </a:r>
          <a:r>
            <a:rPr lang="tr-TR" b="0" i="0" dirty="0" err="1" smtClean="0"/>
            <a:t>üretrit</a:t>
          </a:r>
          <a:r>
            <a:rPr lang="tr-TR" b="0" i="0" dirty="0" smtClean="0"/>
            <a:t>/</a:t>
          </a:r>
          <a:r>
            <a:rPr lang="tr-TR" b="0" i="0" dirty="0" err="1" smtClean="0"/>
            <a:t>vajinit</a:t>
          </a:r>
          <a:r>
            <a:rPr lang="tr-TR" b="0" i="0" dirty="0" smtClean="0"/>
            <a:t> </a:t>
          </a:r>
          <a:br>
            <a:rPr lang="tr-TR" b="0" i="0" dirty="0" smtClean="0"/>
          </a:br>
          <a:r>
            <a:rPr lang="tr-TR" b="0" i="0" dirty="0" smtClean="0"/>
            <a:t/>
          </a:r>
          <a:br>
            <a:rPr lang="tr-TR" b="0" i="0" dirty="0" smtClean="0"/>
          </a:br>
          <a:r>
            <a:rPr lang="tr-TR" b="1" i="0" dirty="0" smtClean="0"/>
            <a:t>P</a:t>
          </a:r>
          <a:r>
            <a:rPr lang="tr-TR" b="0" i="0" dirty="0" smtClean="0"/>
            <a:t> </a:t>
          </a:r>
          <a:r>
            <a:rPr lang="tr-TR" b="0" i="0" dirty="0" err="1" smtClean="0"/>
            <a:t>Farmasötikler</a:t>
          </a:r>
          <a:r>
            <a:rPr lang="tr-TR" b="0" i="0" dirty="0" smtClean="0"/>
            <a:t> </a:t>
          </a:r>
          <a:br>
            <a:rPr lang="tr-TR" b="0" i="0" dirty="0" smtClean="0"/>
          </a:br>
          <a:r>
            <a:rPr lang="tr-TR" b="0" i="0" dirty="0" smtClean="0"/>
            <a:t/>
          </a:r>
          <a:br>
            <a:rPr lang="tr-TR" b="0" i="0" dirty="0" smtClean="0"/>
          </a:br>
          <a:r>
            <a:rPr lang="tr-TR" b="1" i="0" dirty="0" smtClean="0"/>
            <a:t>P</a:t>
          </a:r>
          <a:r>
            <a:rPr lang="tr-TR" b="0" i="0" dirty="0" smtClean="0"/>
            <a:t> Psikiyatrik nedenler (özellikle depresyon) </a:t>
          </a:r>
          <a:br>
            <a:rPr lang="tr-TR" b="0" i="0" dirty="0" smtClean="0"/>
          </a:br>
          <a:r>
            <a:rPr lang="tr-TR" b="0" i="0" dirty="0" smtClean="0"/>
            <a:t/>
          </a:r>
          <a:br>
            <a:rPr lang="tr-TR" b="0" i="0" dirty="0" smtClean="0"/>
          </a:br>
          <a:r>
            <a:rPr lang="tr-TR" b="1" i="0" dirty="0" smtClean="0"/>
            <a:t>E</a:t>
          </a:r>
          <a:r>
            <a:rPr lang="tr-TR" b="0" i="0" dirty="0" smtClean="0"/>
            <a:t> Aşırı </a:t>
          </a:r>
          <a:r>
            <a:rPr lang="tr-TR" b="0" i="0" dirty="0" err="1" smtClean="0"/>
            <a:t>üriner</a:t>
          </a:r>
          <a:r>
            <a:rPr lang="tr-TR" b="0" i="0" dirty="0" smtClean="0"/>
            <a:t> </a:t>
          </a:r>
          <a:r>
            <a:rPr lang="tr-TR" b="0" i="0" dirty="0" err="1" smtClean="0"/>
            <a:t>output</a:t>
          </a:r>
          <a:r>
            <a:rPr lang="tr-TR" b="0" i="0" dirty="0" smtClean="0"/>
            <a:t> (</a:t>
          </a:r>
          <a:r>
            <a:rPr lang="tr-TR" b="0" i="0" dirty="0" err="1" smtClean="0"/>
            <a:t>hiperglisemi</a:t>
          </a:r>
          <a:r>
            <a:rPr lang="tr-TR" b="0" i="0" dirty="0" smtClean="0"/>
            <a:t>, </a:t>
          </a:r>
          <a:r>
            <a:rPr lang="tr-TR" b="0" i="0" dirty="0" err="1" smtClean="0"/>
            <a:t>hiperkalsemi</a:t>
          </a:r>
          <a:r>
            <a:rPr lang="tr-TR" b="0" i="0" dirty="0" smtClean="0"/>
            <a:t>, </a:t>
          </a:r>
          <a:r>
            <a:rPr lang="tr-TR" b="0" i="0" dirty="0" err="1" smtClean="0"/>
            <a:t>konjestif</a:t>
          </a:r>
          <a:r>
            <a:rPr lang="tr-TR" b="0" i="0" dirty="0" smtClean="0"/>
            <a:t> kalp yetmezliği) </a:t>
          </a:r>
          <a:br>
            <a:rPr lang="tr-TR" b="0" i="0" dirty="0" smtClean="0"/>
          </a:br>
          <a:r>
            <a:rPr lang="tr-TR" b="0" i="0" dirty="0" smtClean="0"/>
            <a:t/>
          </a:r>
          <a:br>
            <a:rPr lang="tr-TR" b="0" i="0" dirty="0" smtClean="0"/>
          </a:br>
          <a:r>
            <a:rPr lang="tr-TR" b="1" i="0" dirty="0" smtClean="0"/>
            <a:t>R</a:t>
          </a:r>
          <a:r>
            <a:rPr lang="tr-TR" b="0" i="0" dirty="0" smtClean="0"/>
            <a:t> </a:t>
          </a:r>
          <a:r>
            <a:rPr lang="tr-TR" b="0" i="0" dirty="0" err="1" smtClean="0"/>
            <a:t>Mobilite</a:t>
          </a:r>
          <a:r>
            <a:rPr lang="tr-TR" b="0" i="0" dirty="0" smtClean="0"/>
            <a:t> kısıtlılığı </a:t>
          </a:r>
          <a:br>
            <a:rPr lang="tr-TR" b="0" i="0" dirty="0" smtClean="0"/>
          </a:br>
          <a:r>
            <a:rPr lang="tr-TR" b="0" i="0" dirty="0" smtClean="0"/>
            <a:t/>
          </a:r>
          <a:br>
            <a:rPr lang="tr-TR" b="0" i="0" dirty="0" smtClean="0"/>
          </a:br>
          <a:r>
            <a:rPr lang="tr-TR" b="1" i="0" dirty="0" smtClean="0"/>
            <a:t>S</a:t>
          </a:r>
          <a:r>
            <a:rPr lang="tr-TR" b="0" i="0" dirty="0" smtClean="0"/>
            <a:t> </a:t>
          </a:r>
          <a:r>
            <a:rPr lang="tr-TR" b="0" i="0" dirty="0" err="1" smtClean="0"/>
            <a:t>Fekal</a:t>
          </a:r>
          <a:r>
            <a:rPr lang="tr-TR" b="0" i="0" dirty="0" smtClean="0"/>
            <a:t> </a:t>
          </a:r>
          <a:r>
            <a:rPr lang="tr-TR" b="0" i="0" dirty="0" err="1" smtClean="0"/>
            <a:t>impakt</a:t>
          </a:r>
          <a:endParaRPr lang="tr-TR" dirty="0"/>
        </a:p>
      </dgm:t>
    </dgm:pt>
    <dgm:pt modelId="{60F576EB-D968-450A-8BF3-7848ACEB6501}" type="parTrans" cxnId="{5610B1C5-DD28-4DCC-BBDE-8A13D68E9F35}">
      <dgm:prSet/>
      <dgm:spPr/>
      <dgm:t>
        <a:bodyPr/>
        <a:lstStyle/>
        <a:p>
          <a:endParaRPr lang="tr-TR"/>
        </a:p>
      </dgm:t>
    </dgm:pt>
    <dgm:pt modelId="{67AB1A1C-B865-4C55-8C26-1E3A2374D6B8}" type="sibTrans" cxnId="{5610B1C5-DD28-4DCC-BBDE-8A13D68E9F35}">
      <dgm:prSet/>
      <dgm:spPr/>
      <dgm:t>
        <a:bodyPr/>
        <a:lstStyle/>
        <a:p>
          <a:endParaRPr lang="tr-TR"/>
        </a:p>
      </dgm:t>
    </dgm:pt>
    <dgm:pt modelId="{20FAE806-A647-4797-B198-A45EC4868C6E}" type="pres">
      <dgm:prSet presAssocID="{28752BDF-0382-48F7-A0B8-3182CDC12C81}" presName="linear" presStyleCnt="0">
        <dgm:presLayoutVars>
          <dgm:animLvl val="lvl"/>
          <dgm:resizeHandles val="exact"/>
        </dgm:presLayoutVars>
      </dgm:prSet>
      <dgm:spPr/>
      <dgm:t>
        <a:bodyPr/>
        <a:lstStyle/>
        <a:p>
          <a:endParaRPr lang="tr-TR"/>
        </a:p>
      </dgm:t>
    </dgm:pt>
    <dgm:pt modelId="{7810A9F8-4500-49EB-95A9-E66785B0DD01}" type="pres">
      <dgm:prSet presAssocID="{96A615C1-2108-4EA5-B63A-3761E60463AB}" presName="parentText" presStyleLbl="node1" presStyleIdx="0" presStyleCnt="1" custScaleX="96100" custScaleY="93018" custLinFactNeighborX="-2355" custLinFactNeighborY="1113">
        <dgm:presLayoutVars>
          <dgm:chMax val="0"/>
          <dgm:bulletEnabled val="1"/>
        </dgm:presLayoutVars>
      </dgm:prSet>
      <dgm:spPr/>
      <dgm:t>
        <a:bodyPr/>
        <a:lstStyle/>
        <a:p>
          <a:endParaRPr lang="tr-TR"/>
        </a:p>
      </dgm:t>
    </dgm:pt>
  </dgm:ptLst>
  <dgm:cxnLst>
    <dgm:cxn modelId="{5610B1C5-DD28-4DCC-BBDE-8A13D68E9F35}" srcId="{28752BDF-0382-48F7-A0B8-3182CDC12C81}" destId="{96A615C1-2108-4EA5-B63A-3761E60463AB}" srcOrd="0" destOrd="0" parTransId="{60F576EB-D968-450A-8BF3-7848ACEB6501}" sibTransId="{67AB1A1C-B865-4C55-8C26-1E3A2374D6B8}"/>
    <dgm:cxn modelId="{359C5FAD-661C-494C-B791-7F4AB1649FC3}" type="presOf" srcId="{96A615C1-2108-4EA5-B63A-3761E60463AB}" destId="{7810A9F8-4500-49EB-95A9-E66785B0DD01}" srcOrd="0" destOrd="0" presId="urn:microsoft.com/office/officeart/2005/8/layout/vList2"/>
    <dgm:cxn modelId="{5492B7AB-847A-4583-A17C-8E7E71F4B391}" type="presOf" srcId="{28752BDF-0382-48F7-A0B8-3182CDC12C81}" destId="{20FAE806-A647-4797-B198-A45EC4868C6E}" srcOrd="0" destOrd="0" presId="urn:microsoft.com/office/officeart/2005/8/layout/vList2"/>
    <dgm:cxn modelId="{8A36339A-A1EA-41D4-9961-A20C18F8DC9D}" type="presParOf" srcId="{20FAE806-A647-4797-B198-A45EC4868C6E}" destId="{7810A9F8-4500-49EB-95A9-E66785B0DD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314FA-1781-4B1C-BE4F-7BAC08F6422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3837147E-336C-4C4E-9600-A18BEC755CF8}">
      <dgm:prSet custT="1"/>
      <dgm:spPr/>
      <dgm:t>
        <a:bodyPr/>
        <a:lstStyle/>
        <a:p>
          <a:pPr rtl="0"/>
          <a:r>
            <a:rPr lang="tr-TR" sz="2400" b="1" i="0" dirty="0" err="1" smtClean="0"/>
            <a:t>İnkontinansın</a:t>
          </a:r>
          <a:r>
            <a:rPr lang="tr-TR" sz="2400" b="1" i="0" dirty="0" smtClean="0"/>
            <a:t> ürolojik nedenleri </a:t>
          </a:r>
          <a:r>
            <a:rPr lang="tr-TR" sz="1800" b="0" i="0" dirty="0" smtClean="0"/>
            <a:t/>
          </a:r>
          <a:br>
            <a:rPr lang="tr-TR" sz="1800" b="0" i="0" dirty="0" smtClean="0"/>
          </a:br>
          <a:r>
            <a:rPr lang="tr-TR" sz="1800" b="0" i="0" dirty="0" smtClean="0"/>
            <a:t/>
          </a:r>
          <a:br>
            <a:rPr lang="tr-TR" sz="1800" b="0" i="0" dirty="0" smtClean="0"/>
          </a:br>
          <a:r>
            <a:rPr lang="tr-TR" sz="1800" b="1" dirty="0" smtClean="0"/>
            <a:t>•</a:t>
          </a:r>
          <a:r>
            <a:rPr lang="tr-TR" sz="1800" b="0" i="0" dirty="0" smtClean="0"/>
            <a:t> Alt </a:t>
          </a:r>
          <a:r>
            <a:rPr lang="tr-TR" sz="1800" b="0" i="0" dirty="0" err="1" smtClean="0"/>
            <a:t>üriner</a:t>
          </a:r>
          <a:r>
            <a:rPr lang="tr-TR" sz="1800" b="0" i="0" dirty="0" smtClean="0"/>
            <a:t> sistemin iki temel işlevinin (boşaltma-depolama) herhangi birindeki bir bozukluk veya ikisi arasındaki koordinasyonda bir bozukluk </a:t>
          </a:r>
          <a:r>
            <a:rPr lang="tr-TR" sz="1800" b="0" i="0" dirty="0" err="1" smtClean="0"/>
            <a:t>inkontinansa</a:t>
          </a:r>
          <a:r>
            <a:rPr lang="tr-TR" sz="1800" b="0" i="0" dirty="0" smtClean="0"/>
            <a:t> neden olur. </a:t>
          </a:r>
          <a:br>
            <a:rPr lang="tr-TR" sz="1800" b="0" i="0" dirty="0" smtClean="0"/>
          </a:br>
          <a:r>
            <a:rPr lang="tr-TR" sz="1800" b="1" dirty="0" smtClean="0"/>
            <a:t>•</a:t>
          </a:r>
          <a:r>
            <a:rPr lang="tr-TR" sz="1800" b="0" i="0" dirty="0" smtClean="0"/>
            <a:t> Depolama bozukluğu, mesane sık kasıldığında veya </a:t>
          </a:r>
          <a:r>
            <a:rPr lang="tr-TR" sz="1800" b="0" i="0" dirty="0" err="1" smtClean="0"/>
            <a:t>sfinkter</a:t>
          </a:r>
          <a:r>
            <a:rPr lang="tr-TR" sz="1800" b="0" i="0" dirty="0" smtClean="0"/>
            <a:t> yetersizliğinde görülür. </a:t>
          </a:r>
        </a:p>
        <a:p>
          <a:pPr rtl="0"/>
          <a:r>
            <a:rPr lang="tr-TR" sz="1800" b="1" dirty="0" smtClean="0"/>
            <a:t>•</a:t>
          </a:r>
          <a:r>
            <a:rPr lang="tr-TR" sz="1800" b="0" i="0" dirty="0" smtClean="0"/>
            <a:t>Depolama yetersizliğinden kaynaklanan sıkışma tipi (</a:t>
          </a:r>
          <a:r>
            <a:rPr lang="tr-TR" sz="1800" b="0" i="0" dirty="0" err="1" smtClean="0"/>
            <a:t>urge</a:t>
          </a:r>
          <a:r>
            <a:rPr lang="tr-TR" sz="1800" b="0" i="0" dirty="0" smtClean="0"/>
            <a:t>) </a:t>
          </a:r>
          <a:r>
            <a:rPr lang="tr-TR" sz="1800" b="0" i="0" dirty="0" err="1" smtClean="0"/>
            <a:t>inkontinans</a:t>
          </a:r>
          <a:r>
            <a:rPr lang="tr-TR" sz="1800" b="0" i="0" dirty="0" smtClean="0"/>
            <a:t> ve stres </a:t>
          </a:r>
          <a:r>
            <a:rPr lang="tr-TR" sz="1800" b="0" i="0" dirty="0" err="1" smtClean="0"/>
            <a:t>inkontinanstır</a:t>
          </a:r>
          <a:r>
            <a:rPr lang="tr-TR" sz="1800" b="0" i="0" dirty="0" smtClean="0"/>
            <a:t>. </a:t>
          </a:r>
          <a:br>
            <a:rPr lang="tr-TR" sz="1800" b="0" i="0" dirty="0" smtClean="0"/>
          </a:br>
          <a:r>
            <a:rPr lang="tr-TR" sz="1800" b="0" i="0" dirty="0" smtClean="0"/>
            <a:t/>
          </a:r>
          <a:br>
            <a:rPr lang="tr-TR" sz="1800" b="0" i="0" dirty="0" smtClean="0"/>
          </a:br>
          <a:r>
            <a:rPr lang="tr-TR" sz="1800" b="1" dirty="0" smtClean="0"/>
            <a:t>•</a:t>
          </a:r>
          <a:r>
            <a:rPr lang="tr-TR" sz="1800" b="0" i="0" dirty="0" smtClean="0"/>
            <a:t> Boşaltmada yetersizlik, mesane uygun şekilde kasılamadığında veya çıkımda bir obstrüksiyon olduğunda meydana gelir.</a:t>
          </a:r>
          <a:endParaRPr lang="tr-TR" sz="1800" dirty="0"/>
        </a:p>
      </dgm:t>
    </dgm:pt>
    <dgm:pt modelId="{2AE4EB0D-6E57-401F-9D27-53B71D1BB7DB}" type="parTrans" cxnId="{658A8D92-3BCC-4CBF-96C7-ECC141ACF28C}">
      <dgm:prSet/>
      <dgm:spPr/>
      <dgm:t>
        <a:bodyPr/>
        <a:lstStyle/>
        <a:p>
          <a:endParaRPr lang="tr-TR"/>
        </a:p>
      </dgm:t>
    </dgm:pt>
    <dgm:pt modelId="{26EFA6C8-BD87-4764-A097-34BAA341D51C}" type="sibTrans" cxnId="{658A8D92-3BCC-4CBF-96C7-ECC141ACF28C}">
      <dgm:prSet/>
      <dgm:spPr/>
      <dgm:t>
        <a:bodyPr/>
        <a:lstStyle/>
        <a:p>
          <a:endParaRPr lang="tr-TR"/>
        </a:p>
      </dgm:t>
    </dgm:pt>
    <dgm:pt modelId="{6391A86C-BA4E-49FD-9891-FC1AA8EC178F}" type="pres">
      <dgm:prSet presAssocID="{7D9314FA-1781-4B1C-BE4F-7BAC08F64227}" presName="linear" presStyleCnt="0">
        <dgm:presLayoutVars>
          <dgm:animLvl val="lvl"/>
          <dgm:resizeHandles val="exact"/>
        </dgm:presLayoutVars>
      </dgm:prSet>
      <dgm:spPr/>
      <dgm:t>
        <a:bodyPr/>
        <a:lstStyle/>
        <a:p>
          <a:endParaRPr lang="tr-TR"/>
        </a:p>
      </dgm:t>
    </dgm:pt>
    <dgm:pt modelId="{A13FAE68-2DEF-43C8-8163-4CAADAEBFC0B}" type="pres">
      <dgm:prSet presAssocID="{3837147E-336C-4C4E-9600-A18BEC755CF8}" presName="parentText" presStyleLbl="node1" presStyleIdx="0" presStyleCnt="1" custScaleY="103667">
        <dgm:presLayoutVars>
          <dgm:chMax val="0"/>
          <dgm:bulletEnabled val="1"/>
        </dgm:presLayoutVars>
      </dgm:prSet>
      <dgm:spPr/>
      <dgm:t>
        <a:bodyPr/>
        <a:lstStyle/>
        <a:p>
          <a:endParaRPr lang="tr-TR"/>
        </a:p>
      </dgm:t>
    </dgm:pt>
  </dgm:ptLst>
  <dgm:cxnLst>
    <dgm:cxn modelId="{658A8D92-3BCC-4CBF-96C7-ECC141ACF28C}" srcId="{7D9314FA-1781-4B1C-BE4F-7BAC08F64227}" destId="{3837147E-336C-4C4E-9600-A18BEC755CF8}" srcOrd="0" destOrd="0" parTransId="{2AE4EB0D-6E57-401F-9D27-53B71D1BB7DB}" sibTransId="{26EFA6C8-BD87-4764-A097-34BAA341D51C}"/>
    <dgm:cxn modelId="{E9EE92D7-7108-44F5-AF8D-C66111ACAD82}" type="presOf" srcId="{3837147E-336C-4C4E-9600-A18BEC755CF8}" destId="{A13FAE68-2DEF-43C8-8163-4CAADAEBFC0B}" srcOrd="0" destOrd="0" presId="urn:microsoft.com/office/officeart/2005/8/layout/vList2"/>
    <dgm:cxn modelId="{98AA5C93-E7B6-4186-A633-1E61343817E8}" type="presOf" srcId="{7D9314FA-1781-4B1C-BE4F-7BAC08F64227}" destId="{6391A86C-BA4E-49FD-9891-FC1AA8EC178F}" srcOrd="0" destOrd="0" presId="urn:microsoft.com/office/officeart/2005/8/layout/vList2"/>
    <dgm:cxn modelId="{9C6A2DC7-C3A2-46C3-8008-D60270471C71}" type="presParOf" srcId="{6391A86C-BA4E-49FD-9891-FC1AA8EC178F}" destId="{A13FAE68-2DEF-43C8-8163-4CAADAEBFC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0A9F8-4500-49EB-95A9-E66785B0DD01}">
      <dsp:nvSpPr>
        <dsp:cNvPr id="0" name=""/>
        <dsp:cNvSpPr/>
      </dsp:nvSpPr>
      <dsp:spPr>
        <a:xfrm>
          <a:off x="0" y="118208"/>
          <a:ext cx="9228747" cy="410946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0" i="0" kern="1200" dirty="0" smtClean="0"/>
            <a:t>Spesifik </a:t>
          </a:r>
          <a:r>
            <a:rPr lang="tr-TR" sz="1500" b="0" i="0" kern="1200" dirty="0" err="1" smtClean="0"/>
            <a:t>ürogenital</a:t>
          </a:r>
          <a:r>
            <a:rPr lang="tr-TR" sz="1500" b="0" i="0" kern="1200" dirty="0" smtClean="0"/>
            <a:t> patoloji olmaksızın görülen </a:t>
          </a:r>
          <a:r>
            <a:rPr lang="tr-TR" sz="1500" b="0" i="0" kern="1200" dirty="0" err="1" smtClean="0"/>
            <a:t>üriner</a:t>
          </a:r>
          <a:r>
            <a:rPr lang="tr-TR" sz="1500" b="0" i="0" kern="1200" dirty="0" smtClean="0"/>
            <a:t> </a:t>
          </a:r>
          <a:r>
            <a:rPr lang="tr-TR" sz="1500" b="0" i="0" kern="1200" dirty="0" err="1" smtClean="0"/>
            <a:t>inkontinans</a:t>
          </a:r>
          <a:r>
            <a:rPr lang="tr-TR" sz="1500" b="0" i="0" kern="1200" dirty="0" smtClean="0"/>
            <a:t> nedenleri </a:t>
          </a:r>
          <a:br>
            <a:rPr lang="tr-TR" sz="1500" b="0" i="0" kern="1200" dirty="0" smtClean="0"/>
          </a:br>
          <a:r>
            <a:rPr lang="tr-TR" sz="1500" b="0" i="0" kern="1200" dirty="0" smtClean="0"/>
            <a:t/>
          </a:r>
          <a:br>
            <a:rPr lang="tr-TR" sz="1500" b="0" i="0" kern="1200" dirty="0" smtClean="0"/>
          </a:br>
          <a:r>
            <a:rPr lang="tr-TR" sz="1500" b="1" i="0" kern="1200" dirty="0" smtClean="0"/>
            <a:t>D</a:t>
          </a:r>
          <a:r>
            <a:rPr lang="tr-TR" sz="1500" b="0" i="0" kern="1200" dirty="0" smtClean="0"/>
            <a:t> </a:t>
          </a:r>
          <a:r>
            <a:rPr lang="tr-TR" sz="1500" b="0" i="0" kern="1200" dirty="0" err="1" smtClean="0"/>
            <a:t>Deliryum</a:t>
          </a:r>
          <a:r>
            <a:rPr lang="tr-TR" sz="1500" b="0" i="0" kern="1200" dirty="0" smtClean="0"/>
            <a:t>/</a:t>
          </a:r>
          <a:r>
            <a:rPr lang="tr-TR" sz="1500" b="0" i="0" kern="1200" dirty="0" err="1" smtClean="0"/>
            <a:t>konfüzyonel</a:t>
          </a:r>
          <a:r>
            <a:rPr lang="tr-TR" sz="1500" b="0" i="0" kern="1200" dirty="0" smtClean="0"/>
            <a:t> durum </a:t>
          </a:r>
          <a:br>
            <a:rPr lang="tr-TR" sz="1500" b="0" i="0" kern="1200" dirty="0" smtClean="0"/>
          </a:br>
          <a:r>
            <a:rPr lang="tr-TR" sz="1500" b="0" i="0" kern="1200" dirty="0" smtClean="0"/>
            <a:t/>
          </a:r>
          <a:br>
            <a:rPr lang="tr-TR" sz="1500" b="0" i="0" kern="1200" dirty="0" smtClean="0"/>
          </a:br>
          <a:r>
            <a:rPr lang="tr-TR" sz="1500" b="1" i="0" kern="1200" dirty="0" smtClean="0"/>
            <a:t>I</a:t>
          </a:r>
          <a:r>
            <a:rPr lang="tr-TR" sz="1500" b="0" i="0" kern="1200" dirty="0" smtClean="0"/>
            <a:t> Enfeksiyon (</a:t>
          </a:r>
          <a:r>
            <a:rPr lang="tr-TR" sz="1500" b="0" i="0" kern="1200" dirty="0" err="1" smtClean="0"/>
            <a:t>semptomatik</a:t>
          </a:r>
          <a:r>
            <a:rPr lang="tr-TR" sz="1500" b="0" i="0" kern="1200" dirty="0" smtClean="0"/>
            <a:t>) </a:t>
          </a:r>
          <a:br>
            <a:rPr lang="tr-TR" sz="1500" b="0" i="0" kern="1200" dirty="0" smtClean="0"/>
          </a:br>
          <a:r>
            <a:rPr lang="tr-TR" sz="1500" b="0" i="0" kern="1200" dirty="0" smtClean="0"/>
            <a:t/>
          </a:r>
          <a:br>
            <a:rPr lang="tr-TR" sz="1500" b="0" i="0" kern="1200" dirty="0" smtClean="0"/>
          </a:br>
          <a:r>
            <a:rPr lang="tr-TR" sz="1500" b="1" i="0" kern="1200" dirty="0" smtClean="0"/>
            <a:t>A</a:t>
          </a:r>
          <a:r>
            <a:rPr lang="tr-TR" sz="1500" b="0" i="0" kern="1200" dirty="0" smtClean="0"/>
            <a:t> </a:t>
          </a:r>
          <a:r>
            <a:rPr lang="tr-TR" sz="1500" b="0" i="0" kern="1200" dirty="0" err="1" smtClean="0"/>
            <a:t>Atrofik</a:t>
          </a:r>
          <a:r>
            <a:rPr lang="tr-TR" sz="1500" b="0" i="0" kern="1200" dirty="0" smtClean="0"/>
            <a:t> </a:t>
          </a:r>
          <a:r>
            <a:rPr lang="tr-TR" sz="1500" b="0" i="0" kern="1200" dirty="0" err="1" smtClean="0"/>
            <a:t>üretrit</a:t>
          </a:r>
          <a:r>
            <a:rPr lang="tr-TR" sz="1500" b="0" i="0" kern="1200" dirty="0" smtClean="0"/>
            <a:t>/</a:t>
          </a:r>
          <a:r>
            <a:rPr lang="tr-TR" sz="1500" b="0" i="0" kern="1200" dirty="0" err="1" smtClean="0"/>
            <a:t>vajinit</a:t>
          </a:r>
          <a:r>
            <a:rPr lang="tr-TR" sz="1500" b="0" i="0" kern="1200" dirty="0" smtClean="0"/>
            <a:t> </a:t>
          </a:r>
          <a:br>
            <a:rPr lang="tr-TR" sz="1500" b="0" i="0" kern="1200" dirty="0" smtClean="0"/>
          </a:br>
          <a:r>
            <a:rPr lang="tr-TR" sz="1500" b="0" i="0" kern="1200" dirty="0" smtClean="0"/>
            <a:t/>
          </a:r>
          <a:br>
            <a:rPr lang="tr-TR" sz="1500" b="0" i="0" kern="1200" dirty="0" smtClean="0"/>
          </a:br>
          <a:r>
            <a:rPr lang="tr-TR" sz="1500" b="1" i="0" kern="1200" dirty="0" smtClean="0"/>
            <a:t>P</a:t>
          </a:r>
          <a:r>
            <a:rPr lang="tr-TR" sz="1500" b="0" i="0" kern="1200" dirty="0" smtClean="0"/>
            <a:t> </a:t>
          </a:r>
          <a:r>
            <a:rPr lang="tr-TR" sz="1500" b="0" i="0" kern="1200" dirty="0" err="1" smtClean="0"/>
            <a:t>Farmasötikler</a:t>
          </a:r>
          <a:r>
            <a:rPr lang="tr-TR" sz="1500" b="0" i="0" kern="1200" dirty="0" smtClean="0"/>
            <a:t> </a:t>
          </a:r>
          <a:br>
            <a:rPr lang="tr-TR" sz="1500" b="0" i="0" kern="1200" dirty="0" smtClean="0"/>
          </a:br>
          <a:r>
            <a:rPr lang="tr-TR" sz="1500" b="0" i="0" kern="1200" dirty="0" smtClean="0"/>
            <a:t/>
          </a:r>
          <a:br>
            <a:rPr lang="tr-TR" sz="1500" b="0" i="0" kern="1200" dirty="0" smtClean="0"/>
          </a:br>
          <a:r>
            <a:rPr lang="tr-TR" sz="1500" b="1" i="0" kern="1200" dirty="0" smtClean="0"/>
            <a:t>P</a:t>
          </a:r>
          <a:r>
            <a:rPr lang="tr-TR" sz="1500" b="0" i="0" kern="1200" dirty="0" smtClean="0"/>
            <a:t> Psikiyatrik nedenler (özellikle depresyon) </a:t>
          </a:r>
          <a:br>
            <a:rPr lang="tr-TR" sz="1500" b="0" i="0" kern="1200" dirty="0" smtClean="0"/>
          </a:br>
          <a:r>
            <a:rPr lang="tr-TR" sz="1500" b="0" i="0" kern="1200" dirty="0" smtClean="0"/>
            <a:t/>
          </a:r>
          <a:br>
            <a:rPr lang="tr-TR" sz="1500" b="0" i="0" kern="1200" dirty="0" smtClean="0"/>
          </a:br>
          <a:r>
            <a:rPr lang="tr-TR" sz="1500" b="1" i="0" kern="1200" dirty="0" smtClean="0"/>
            <a:t>E</a:t>
          </a:r>
          <a:r>
            <a:rPr lang="tr-TR" sz="1500" b="0" i="0" kern="1200" dirty="0" smtClean="0"/>
            <a:t> Aşırı </a:t>
          </a:r>
          <a:r>
            <a:rPr lang="tr-TR" sz="1500" b="0" i="0" kern="1200" dirty="0" err="1" smtClean="0"/>
            <a:t>üriner</a:t>
          </a:r>
          <a:r>
            <a:rPr lang="tr-TR" sz="1500" b="0" i="0" kern="1200" dirty="0" smtClean="0"/>
            <a:t> </a:t>
          </a:r>
          <a:r>
            <a:rPr lang="tr-TR" sz="1500" b="0" i="0" kern="1200" dirty="0" err="1" smtClean="0"/>
            <a:t>output</a:t>
          </a:r>
          <a:r>
            <a:rPr lang="tr-TR" sz="1500" b="0" i="0" kern="1200" dirty="0" smtClean="0"/>
            <a:t> (</a:t>
          </a:r>
          <a:r>
            <a:rPr lang="tr-TR" sz="1500" b="0" i="0" kern="1200" dirty="0" err="1" smtClean="0"/>
            <a:t>hiperglisemi</a:t>
          </a:r>
          <a:r>
            <a:rPr lang="tr-TR" sz="1500" b="0" i="0" kern="1200" dirty="0" smtClean="0"/>
            <a:t>, </a:t>
          </a:r>
          <a:r>
            <a:rPr lang="tr-TR" sz="1500" b="0" i="0" kern="1200" dirty="0" err="1" smtClean="0"/>
            <a:t>hiperkalsemi</a:t>
          </a:r>
          <a:r>
            <a:rPr lang="tr-TR" sz="1500" b="0" i="0" kern="1200" dirty="0" smtClean="0"/>
            <a:t>, </a:t>
          </a:r>
          <a:r>
            <a:rPr lang="tr-TR" sz="1500" b="0" i="0" kern="1200" dirty="0" err="1" smtClean="0"/>
            <a:t>konjestif</a:t>
          </a:r>
          <a:r>
            <a:rPr lang="tr-TR" sz="1500" b="0" i="0" kern="1200" dirty="0" smtClean="0"/>
            <a:t> kalp yetmezliği) </a:t>
          </a:r>
          <a:br>
            <a:rPr lang="tr-TR" sz="1500" b="0" i="0" kern="1200" dirty="0" smtClean="0"/>
          </a:br>
          <a:r>
            <a:rPr lang="tr-TR" sz="1500" b="0" i="0" kern="1200" dirty="0" smtClean="0"/>
            <a:t/>
          </a:r>
          <a:br>
            <a:rPr lang="tr-TR" sz="1500" b="0" i="0" kern="1200" dirty="0" smtClean="0"/>
          </a:br>
          <a:r>
            <a:rPr lang="tr-TR" sz="1500" b="1" i="0" kern="1200" dirty="0" smtClean="0"/>
            <a:t>R</a:t>
          </a:r>
          <a:r>
            <a:rPr lang="tr-TR" sz="1500" b="0" i="0" kern="1200" dirty="0" smtClean="0"/>
            <a:t> </a:t>
          </a:r>
          <a:r>
            <a:rPr lang="tr-TR" sz="1500" b="0" i="0" kern="1200" dirty="0" err="1" smtClean="0"/>
            <a:t>Mobilite</a:t>
          </a:r>
          <a:r>
            <a:rPr lang="tr-TR" sz="1500" b="0" i="0" kern="1200" dirty="0" smtClean="0"/>
            <a:t> kısıtlılığı </a:t>
          </a:r>
          <a:br>
            <a:rPr lang="tr-TR" sz="1500" b="0" i="0" kern="1200" dirty="0" smtClean="0"/>
          </a:br>
          <a:r>
            <a:rPr lang="tr-TR" sz="1500" b="0" i="0" kern="1200" dirty="0" smtClean="0"/>
            <a:t/>
          </a:r>
          <a:br>
            <a:rPr lang="tr-TR" sz="1500" b="0" i="0" kern="1200" dirty="0" smtClean="0"/>
          </a:br>
          <a:r>
            <a:rPr lang="tr-TR" sz="1500" b="1" i="0" kern="1200" dirty="0" smtClean="0"/>
            <a:t>S</a:t>
          </a:r>
          <a:r>
            <a:rPr lang="tr-TR" sz="1500" b="0" i="0" kern="1200" dirty="0" smtClean="0"/>
            <a:t> </a:t>
          </a:r>
          <a:r>
            <a:rPr lang="tr-TR" sz="1500" b="0" i="0" kern="1200" dirty="0" err="1" smtClean="0"/>
            <a:t>Fekal</a:t>
          </a:r>
          <a:r>
            <a:rPr lang="tr-TR" sz="1500" b="0" i="0" kern="1200" dirty="0" smtClean="0"/>
            <a:t> </a:t>
          </a:r>
          <a:r>
            <a:rPr lang="tr-TR" sz="1500" b="0" i="0" kern="1200" dirty="0" err="1" smtClean="0"/>
            <a:t>impakt</a:t>
          </a:r>
          <a:endParaRPr lang="tr-TR" sz="1500" kern="1200" dirty="0"/>
        </a:p>
      </dsp:txBody>
      <dsp:txXfrm>
        <a:off x="200607" y="318815"/>
        <a:ext cx="8827533" cy="3708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FAE68-2DEF-43C8-8163-4CAADAEBFC0B}">
      <dsp:nvSpPr>
        <dsp:cNvPr id="0" name=""/>
        <dsp:cNvSpPr/>
      </dsp:nvSpPr>
      <dsp:spPr>
        <a:xfrm>
          <a:off x="0" y="320149"/>
          <a:ext cx="9603275" cy="3941937"/>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i="0" kern="1200" dirty="0" err="1" smtClean="0"/>
            <a:t>İnkontinansın</a:t>
          </a:r>
          <a:r>
            <a:rPr lang="tr-TR" sz="2400" b="1" i="0" kern="1200" dirty="0" smtClean="0"/>
            <a:t> ürolojik nedenleri </a:t>
          </a:r>
          <a:r>
            <a:rPr lang="tr-TR" sz="1800" b="0" i="0" kern="1200" dirty="0" smtClean="0"/>
            <a:t/>
          </a:r>
          <a:br>
            <a:rPr lang="tr-TR" sz="1800" b="0" i="0" kern="1200" dirty="0" smtClean="0"/>
          </a:br>
          <a:r>
            <a:rPr lang="tr-TR" sz="1800" b="0" i="0" kern="1200" dirty="0" smtClean="0"/>
            <a:t/>
          </a:r>
          <a:br>
            <a:rPr lang="tr-TR" sz="1800" b="0" i="0" kern="1200" dirty="0" smtClean="0"/>
          </a:br>
          <a:r>
            <a:rPr lang="tr-TR" sz="1800" b="1" kern="1200" dirty="0" smtClean="0"/>
            <a:t>•</a:t>
          </a:r>
          <a:r>
            <a:rPr lang="tr-TR" sz="1800" b="0" i="0" kern="1200" dirty="0" smtClean="0"/>
            <a:t> Alt </a:t>
          </a:r>
          <a:r>
            <a:rPr lang="tr-TR" sz="1800" b="0" i="0" kern="1200" dirty="0" err="1" smtClean="0"/>
            <a:t>üriner</a:t>
          </a:r>
          <a:r>
            <a:rPr lang="tr-TR" sz="1800" b="0" i="0" kern="1200" dirty="0" smtClean="0"/>
            <a:t> sistemin iki temel işlevinin (boşaltma-depolama) herhangi birindeki bir bozukluk veya ikisi arasındaki koordinasyonda bir bozukluk </a:t>
          </a:r>
          <a:r>
            <a:rPr lang="tr-TR" sz="1800" b="0" i="0" kern="1200" dirty="0" err="1" smtClean="0"/>
            <a:t>inkontinansa</a:t>
          </a:r>
          <a:r>
            <a:rPr lang="tr-TR" sz="1800" b="0" i="0" kern="1200" dirty="0" smtClean="0"/>
            <a:t> neden olur. </a:t>
          </a:r>
          <a:br>
            <a:rPr lang="tr-TR" sz="1800" b="0" i="0" kern="1200" dirty="0" smtClean="0"/>
          </a:br>
          <a:r>
            <a:rPr lang="tr-TR" sz="1800" b="1" kern="1200" dirty="0" smtClean="0"/>
            <a:t>•</a:t>
          </a:r>
          <a:r>
            <a:rPr lang="tr-TR" sz="1800" b="0" i="0" kern="1200" dirty="0" smtClean="0"/>
            <a:t> Depolama bozukluğu, mesane sık kasıldığında veya </a:t>
          </a:r>
          <a:r>
            <a:rPr lang="tr-TR" sz="1800" b="0" i="0" kern="1200" dirty="0" err="1" smtClean="0"/>
            <a:t>sfinkter</a:t>
          </a:r>
          <a:r>
            <a:rPr lang="tr-TR" sz="1800" b="0" i="0" kern="1200" dirty="0" smtClean="0"/>
            <a:t> yetersizliğinde görülür. </a:t>
          </a:r>
        </a:p>
        <a:p>
          <a:pPr lvl="0" algn="l" defTabSz="1066800" rtl="0">
            <a:lnSpc>
              <a:spcPct val="90000"/>
            </a:lnSpc>
            <a:spcBef>
              <a:spcPct val="0"/>
            </a:spcBef>
            <a:spcAft>
              <a:spcPct val="35000"/>
            </a:spcAft>
          </a:pPr>
          <a:r>
            <a:rPr lang="tr-TR" sz="1800" b="1" kern="1200" dirty="0" smtClean="0"/>
            <a:t>•</a:t>
          </a:r>
          <a:r>
            <a:rPr lang="tr-TR" sz="1800" b="0" i="0" kern="1200" dirty="0" smtClean="0"/>
            <a:t>Depolama yetersizliğinden kaynaklanan sıkışma tipi (</a:t>
          </a:r>
          <a:r>
            <a:rPr lang="tr-TR" sz="1800" b="0" i="0" kern="1200" dirty="0" err="1" smtClean="0"/>
            <a:t>urge</a:t>
          </a:r>
          <a:r>
            <a:rPr lang="tr-TR" sz="1800" b="0" i="0" kern="1200" dirty="0" smtClean="0"/>
            <a:t>) </a:t>
          </a:r>
          <a:r>
            <a:rPr lang="tr-TR" sz="1800" b="0" i="0" kern="1200" dirty="0" err="1" smtClean="0"/>
            <a:t>inkontinans</a:t>
          </a:r>
          <a:r>
            <a:rPr lang="tr-TR" sz="1800" b="0" i="0" kern="1200" dirty="0" smtClean="0"/>
            <a:t> ve stres </a:t>
          </a:r>
          <a:r>
            <a:rPr lang="tr-TR" sz="1800" b="0" i="0" kern="1200" dirty="0" err="1" smtClean="0"/>
            <a:t>inkontinanstır</a:t>
          </a:r>
          <a:r>
            <a:rPr lang="tr-TR" sz="1800" b="0" i="0" kern="1200" dirty="0" smtClean="0"/>
            <a:t>. </a:t>
          </a:r>
          <a:br>
            <a:rPr lang="tr-TR" sz="1800" b="0" i="0" kern="1200" dirty="0" smtClean="0"/>
          </a:br>
          <a:r>
            <a:rPr lang="tr-TR" sz="1800" b="0" i="0" kern="1200" dirty="0" smtClean="0"/>
            <a:t/>
          </a:r>
          <a:br>
            <a:rPr lang="tr-TR" sz="1800" b="0" i="0" kern="1200" dirty="0" smtClean="0"/>
          </a:br>
          <a:r>
            <a:rPr lang="tr-TR" sz="1800" b="1" kern="1200" dirty="0" smtClean="0"/>
            <a:t>•</a:t>
          </a:r>
          <a:r>
            <a:rPr lang="tr-TR" sz="1800" b="0" i="0" kern="1200" dirty="0" smtClean="0"/>
            <a:t> Boşaltmada yetersizlik, mesane uygun şekilde kasılamadığında veya çıkımda bir obstrüksiyon olduğunda meydana gelir.</a:t>
          </a:r>
          <a:endParaRPr lang="tr-TR" sz="1800" kern="1200" dirty="0"/>
        </a:p>
      </dsp:txBody>
      <dsp:txXfrm>
        <a:off x="192430" y="512579"/>
        <a:ext cx="9218415" cy="35570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8D089-62E1-4182-A41C-87FB8C0BEB0F}" type="datetimeFigureOut">
              <a:rPr lang="tr-TR" smtClean="0"/>
              <a:t>10.06.2025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594B1-6955-4010-BD25-3FB7A8FF858D}" type="slidenum">
              <a:rPr lang="tr-TR" smtClean="0"/>
              <a:t>‹#›</a:t>
            </a:fld>
            <a:endParaRPr lang="tr-TR"/>
          </a:p>
        </p:txBody>
      </p:sp>
    </p:spTree>
    <p:extLst>
      <p:ext uri="{BB962C8B-B14F-4D97-AF65-F5344CB8AC3E}">
        <p14:creationId xmlns:p14="http://schemas.microsoft.com/office/powerpoint/2010/main" val="87095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tr-TR" smtClean="0"/>
              <a:t>Asıl başlık stili için tıklatın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BE015E-D31C-4779-BFA6-95662E18578F}" type="datetimeFigureOut">
              <a:rPr lang="tr-TR" smtClean="0"/>
              <a:t>10.06.2025</a:t>
            </a:fld>
            <a:endParaRPr lang="tr-TR"/>
          </a:p>
        </p:txBody>
      </p:sp>
      <p:sp>
        <p:nvSpPr>
          <p:cNvPr id="5" name="Footer Placeholder 4"/>
          <p:cNvSpPr>
            <a:spLocks noGrp="1"/>
          </p:cNvSpPr>
          <p:nvPr>
            <p:ph type="ftr" sz="quarter" idx="11"/>
          </p:nvPr>
        </p:nvSpPr>
        <p:spPr>
          <a:xfrm>
            <a:off x="1127124" y="329307"/>
            <a:ext cx="5943668" cy="309201"/>
          </a:xfrm>
        </p:spPr>
        <p:txBody>
          <a:bodyPr/>
          <a:lstStyle/>
          <a:p>
            <a:endParaRPr lang="tr-TR"/>
          </a:p>
        </p:txBody>
      </p:sp>
      <p:sp>
        <p:nvSpPr>
          <p:cNvPr id="6" name="Slide Number Placeholder 5"/>
          <p:cNvSpPr>
            <a:spLocks noGrp="1"/>
          </p:cNvSpPr>
          <p:nvPr>
            <p:ph type="sldNum" sz="quarter" idx="12"/>
          </p:nvPr>
        </p:nvSpPr>
        <p:spPr>
          <a:xfrm>
            <a:off x="9924392" y="134930"/>
            <a:ext cx="811019" cy="503578"/>
          </a:xfrm>
        </p:spPr>
        <p:txBody>
          <a:bodyPr/>
          <a:lstStyle/>
          <a:p>
            <a:fld id="{C5D9CB1F-A23D-482A-BB78-B07AF3B96B5E}" type="slidenum">
              <a:rPr lang="tr-TR" smtClean="0"/>
              <a:t>‹#›</a:t>
            </a:fld>
            <a:endParaRPr lang="tr-T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0827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BE015E-D31C-4779-BFA6-95662E18578F}" type="datetimeFigureOut">
              <a:rPr lang="tr-TR" smtClean="0"/>
              <a:t>10.06.2025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D9CB1F-A23D-482A-BB78-B07AF3B96B5E}" type="slidenum">
              <a:rPr lang="tr-TR" smtClean="0"/>
              <a:t>‹#›</a:t>
            </a:fld>
            <a:endParaRPr lang="tr-T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97263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BE015E-D31C-4779-BFA6-95662E18578F}" type="datetimeFigureOut">
              <a:rPr lang="tr-TR" smtClean="0"/>
              <a:t>10.06.2025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D9CB1F-A23D-482A-BB78-B07AF3B96B5E}" type="slidenum">
              <a:rPr lang="tr-TR" smtClean="0"/>
              <a:t>‹#›</a:t>
            </a:fld>
            <a:endParaRPr lang="tr-TR"/>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58378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sz="1200"/>
            </a:lvl1pPr>
          </a:lstStyle>
          <a:p>
            <a:fld id="{A7BE015E-D31C-4779-BFA6-95662E18578F}" type="datetimeFigureOut">
              <a:rPr lang="tr-TR" smtClean="0"/>
              <a:t>10.06.2025</a:t>
            </a:fld>
            <a:endParaRPr lang="tr-TR"/>
          </a:p>
        </p:txBody>
      </p:sp>
      <p:sp>
        <p:nvSpPr>
          <p:cNvPr id="5" name="Footer Placeholder 4"/>
          <p:cNvSpPr>
            <a:spLocks noGrp="1"/>
          </p:cNvSpPr>
          <p:nvPr>
            <p:ph type="ftr" sz="quarter" idx="11"/>
          </p:nvPr>
        </p:nvSpPr>
        <p:spPr/>
        <p:txBody>
          <a:bodyPr/>
          <a:lstStyle>
            <a:lvl1pPr>
              <a:defRPr sz="1200"/>
            </a:lvl1pPr>
          </a:lstStyle>
          <a:p>
            <a:endParaRPr lang="tr-TR"/>
          </a:p>
        </p:txBody>
      </p:sp>
      <p:sp>
        <p:nvSpPr>
          <p:cNvPr id="6" name="Slide Number Placeholder 5"/>
          <p:cNvSpPr>
            <a:spLocks noGrp="1"/>
          </p:cNvSpPr>
          <p:nvPr>
            <p:ph type="sldNum" sz="quarter" idx="12"/>
          </p:nvPr>
        </p:nvSpPr>
        <p:spPr/>
        <p:txBody>
          <a:bodyPr/>
          <a:lstStyle/>
          <a:p>
            <a:fld id="{C5D9CB1F-A23D-482A-BB78-B07AF3B96B5E}" type="slidenum">
              <a:rPr lang="tr-TR" smtClean="0"/>
              <a:t>‹#›</a:t>
            </a:fld>
            <a:endParaRPr lang="tr-TR"/>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1910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BE015E-D31C-4779-BFA6-95662E18578F}" type="datetimeFigureOut">
              <a:rPr lang="tr-TR" smtClean="0"/>
              <a:t>10.06.2025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D9CB1F-A23D-482A-BB78-B07AF3B96B5E}" type="slidenum">
              <a:rPr lang="tr-TR" smtClean="0"/>
              <a:t>‹#›</a:t>
            </a:fld>
            <a:endParaRPr lang="tr-T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7210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7BE015E-D31C-4779-BFA6-95662E18578F}" type="datetimeFigureOut">
              <a:rPr lang="tr-TR" smtClean="0"/>
              <a:t>10.06.2025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D9CB1F-A23D-482A-BB78-B07AF3B96B5E}" type="slidenum">
              <a:rPr lang="tr-TR" smtClean="0"/>
              <a:t>‹#›</a:t>
            </a:fld>
            <a:endParaRPr lang="tr-T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5754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29166" y="2974448"/>
            <a:ext cx="4645152" cy="249387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094337" y="2971669"/>
            <a:ext cx="4645152" cy="248719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7BE015E-D31C-4779-BFA6-95662E18578F}" type="datetimeFigureOut">
              <a:rPr lang="tr-TR" smtClean="0"/>
              <a:t>10.06.2025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5D9CB1F-A23D-482A-BB78-B07AF3B96B5E}" type="slidenum">
              <a:rPr lang="tr-TR" smtClean="0"/>
              <a:t>‹#›</a:t>
            </a:fld>
            <a:endParaRPr lang="tr-T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065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7BE015E-D31C-4779-BFA6-95662E18578F}" type="datetimeFigureOut">
              <a:rPr lang="tr-TR" smtClean="0"/>
              <a:t>10.06.2025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5D9CB1F-A23D-482A-BB78-B07AF3B96B5E}" type="slidenum">
              <a:rPr lang="tr-TR" smtClean="0"/>
              <a:t>‹#›</a:t>
            </a:fld>
            <a:endParaRPr lang="tr-T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3234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E015E-D31C-4779-BFA6-95662E18578F}" type="datetimeFigureOut">
              <a:rPr lang="tr-TR" smtClean="0"/>
              <a:t>10.06.2025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5D9CB1F-A23D-482A-BB78-B07AF3B96B5E}" type="slidenum">
              <a:rPr lang="tr-TR" smtClean="0"/>
              <a:t>‹#›</a:t>
            </a:fld>
            <a:endParaRPr lang="tr-TR"/>
          </a:p>
        </p:txBody>
      </p:sp>
    </p:spTree>
    <p:extLst>
      <p:ext uri="{BB962C8B-B14F-4D97-AF65-F5344CB8AC3E}">
        <p14:creationId xmlns:p14="http://schemas.microsoft.com/office/powerpoint/2010/main" val="410364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7BE015E-D31C-4779-BFA6-95662E18578F}" type="datetimeFigureOut">
              <a:rPr lang="tr-TR" smtClean="0"/>
              <a:t>10.06.2025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D9CB1F-A23D-482A-BB78-B07AF3B96B5E}" type="slidenum">
              <a:rPr lang="tr-TR" smtClean="0"/>
              <a:t>‹#›</a:t>
            </a:fld>
            <a:endParaRPr lang="tr-T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2739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A7BE015E-D31C-4779-BFA6-95662E18578F}" type="datetimeFigureOut">
              <a:rPr lang="tr-TR" smtClean="0"/>
              <a:t>10.06.2025</a:t>
            </a:fld>
            <a:endParaRPr lang="tr-TR"/>
          </a:p>
        </p:txBody>
      </p:sp>
      <p:sp>
        <p:nvSpPr>
          <p:cNvPr id="6" name="Footer Placeholder 5"/>
          <p:cNvSpPr>
            <a:spLocks noGrp="1"/>
          </p:cNvSpPr>
          <p:nvPr>
            <p:ph type="ftr" sz="quarter" idx="11"/>
          </p:nvPr>
        </p:nvSpPr>
        <p:spPr>
          <a:xfrm>
            <a:off x="1125300" y="318640"/>
            <a:ext cx="4877818" cy="320931"/>
          </a:xfrm>
        </p:spPr>
        <p:txBody>
          <a:bodyPr/>
          <a:lstStyle/>
          <a:p>
            <a:endParaRPr lang="tr-TR"/>
          </a:p>
        </p:txBody>
      </p:sp>
      <p:sp>
        <p:nvSpPr>
          <p:cNvPr id="7" name="Slide Number Placeholder 6"/>
          <p:cNvSpPr>
            <a:spLocks noGrp="1"/>
          </p:cNvSpPr>
          <p:nvPr>
            <p:ph type="sldNum" sz="quarter" idx="12"/>
          </p:nvPr>
        </p:nvSpPr>
        <p:spPr>
          <a:xfrm>
            <a:off x="6176794" y="137408"/>
            <a:ext cx="811019" cy="503578"/>
          </a:xfrm>
        </p:spPr>
        <p:txBody>
          <a:bodyPr/>
          <a:lstStyle/>
          <a:p>
            <a:fld id="{C5D9CB1F-A23D-482A-BB78-B07AF3B96B5E}" type="slidenum">
              <a:rPr lang="tr-TR" smtClean="0"/>
              <a:t>‹#›</a:t>
            </a:fld>
            <a:endParaRPr lang="tr-T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46051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7BE015E-D31C-4779-BFA6-95662E18578F}" type="datetimeFigureOut">
              <a:rPr lang="tr-TR" smtClean="0"/>
              <a:t>10.06.2025</a:t>
            </a:fld>
            <a:endParaRPr lang="tr-TR"/>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C5D9CB1F-A23D-482A-BB78-B07AF3B96B5E}" type="slidenum">
              <a:rPr lang="tr-TR" smtClean="0"/>
              <a:t>‹#›</a:t>
            </a:fld>
            <a:endParaRPr lang="tr-TR"/>
          </a:p>
        </p:txBody>
      </p:sp>
    </p:spTree>
    <p:extLst>
      <p:ext uri="{BB962C8B-B14F-4D97-AF65-F5344CB8AC3E}">
        <p14:creationId xmlns:p14="http://schemas.microsoft.com/office/powerpoint/2010/main" val="12478844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ÜRİNER İNKONTİNANS</a:t>
            </a:r>
            <a:endParaRPr lang="tr-TR" dirty="0"/>
          </a:p>
        </p:txBody>
      </p:sp>
      <p:sp>
        <p:nvSpPr>
          <p:cNvPr id="3" name="Alt Başlık 2"/>
          <p:cNvSpPr>
            <a:spLocks noGrp="1"/>
          </p:cNvSpPr>
          <p:nvPr>
            <p:ph type="subTitle" idx="1"/>
          </p:nvPr>
        </p:nvSpPr>
        <p:spPr>
          <a:xfrm>
            <a:off x="5051475" y="4891822"/>
            <a:ext cx="8637072" cy="1071095"/>
          </a:xfrm>
        </p:spPr>
        <p:txBody>
          <a:bodyPr/>
          <a:lstStyle/>
          <a:p>
            <a:r>
              <a:rPr lang="tr-TR" dirty="0" smtClean="0"/>
              <a:t>                                        ARŞ.GÖR.DR BETÜL TANRIVER</a:t>
            </a:r>
            <a:endParaRPr lang="tr-TR" dirty="0"/>
          </a:p>
        </p:txBody>
      </p:sp>
    </p:spTree>
    <p:extLst>
      <p:ext uri="{BB962C8B-B14F-4D97-AF65-F5344CB8AC3E}">
        <p14:creationId xmlns:p14="http://schemas.microsoft.com/office/powerpoint/2010/main" val="1903962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189703" y="334297"/>
            <a:ext cx="9596284" cy="5649093"/>
          </a:xfrm>
          <a:prstGeom prst="rect">
            <a:avLst/>
          </a:prstGeom>
        </p:spPr>
      </p:pic>
    </p:spTree>
    <p:extLst>
      <p:ext uri="{BB962C8B-B14F-4D97-AF65-F5344CB8AC3E}">
        <p14:creationId xmlns:p14="http://schemas.microsoft.com/office/powerpoint/2010/main" val="2340226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A87689-AAAD-4F23-8F74-74CC1799E94E}"/>
              </a:ext>
            </a:extLst>
          </p:cNvPr>
          <p:cNvSpPr>
            <a:spLocks noGrp="1"/>
          </p:cNvSpPr>
          <p:nvPr>
            <p:ph type="title"/>
          </p:nvPr>
        </p:nvSpPr>
        <p:spPr/>
        <p:txBody>
          <a:bodyPr>
            <a:normAutofit/>
          </a:bodyPr>
          <a:lstStyle/>
          <a:p>
            <a:r>
              <a:rPr lang="tr-TR" sz="2400" b="1" dirty="0" err="1"/>
              <a:t>Üriner</a:t>
            </a:r>
            <a:r>
              <a:rPr lang="tr-TR" sz="2400" b="1" dirty="0"/>
              <a:t> </a:t>
            </a:r>
            <a:r>
              <a:rPr lang="tr-TR" sz="2400" b="1" dirty="0" err="1"/>
              <a:t>İnkontinans</a:t>
            </a:r>
            <a:r>
              <a:rPr lang="tr-TR" sz="2400" b="1" dirty="0"/>
              <a:t> Sınıflaması</a:t>
            </a:r>
          </a:p>
        </p:txBody>
      </p:sp>
      <p:sp>
        <p:nvSpPr>
          <p:cNvPr id="3" name="İçerik Yer Tutucusu 2">
            <a:extLst>
              <a:ext uri="{FF2B5EF4-FFF2-40B4-BE49-F238E27FC236}">
                <a16:creationId xmlns:a16="http://schemas.microsoft.com/office/drawing/2014/main" id="{E8845915-B561-4987-A19B-AEF45B1B3EE8}"/>
              </a:ext>
            </a:extLst>
          </p:cNvPr>
          <p:cNvSpPr>
            <a:spLocks noGrp="1"/>
          </p:cNvSpPr>
          <p:nvPr>
            <p:ph idx="1"/>
          </p:nvPr>
        </p:nvSpPr>
        <p:spPr>
          <a:xfrm>
            <a:off x="1130270" y="1768647"/>
            <a:ext cx="9603275" cy="3294576"/>
          </a:xfrm>
        </p:spPr>
        <p:txBody>
          <a:bodyPr>
            <a:normAutofit fontScale="92500" lnSpcReduction="10000"/>
          </a:bodyPr>
          <a:lstStyle/>
          <a:p>
            <a:pPr>
              <a:lnSpc>
                <a:spcPct val="150000"/>
              </a:lnSpc>
            </a:pPr>
            <a:r>
              <a:rPr lang="tr-TR" sz="2400" dirty="0">
                <a:solidFill>
                  <a:schemeClr val="tx1"/>
                </a:solidFill>
              </a:rPr>
              <a:t>Geçici </a:t>
            </a:r>
            <a:r>
              <a:rPr lang="tr-TR" sz="2400" dirty="0" err="1">
                <a:solidFill>
                  <a:schemeClr val="tx1"/>
                </a:solidFill>
              </a:rPr>
              <a:t>üriner</a:t>
            </a:r>
            <a:r>
              <a:rPr lang="tr-TR" sz="2400" dirty="0">
                <a:solidFill>
                  <a:schemeClr val="tx1"/>
                </a:solidFill>
              </a:rPr>
              <a:t> </a:t>
            </a:r>
            <a:r>
              <a:rPr lang="tr-TR" sz="2400" dirty="0" err="1">
                <a:solidFill>
                  <a:schemeClr val="tx1"/>
                </a:solidFill>
              </a:rPr>
              <a:t>inkontinans</a:t>
            </a:r>
            <a:endParaRPr lang="tr-TR" sz="2400" dirty="0">
              <a:solidFill>
                <a:schemeClr val="tx1"/>
              </a:solidFill>
            </a:endParaRPr>
          </a:p>
          <a:p>
            <a:pPr>
              <a:lnSpc>
                <a:spcPct val="150000"/>
              </a:lnSpc>
            </a:pPr>
            <a:r>
              <a:rPr lang="tr-TR" sz="2400" dirty="0">
                <a:solidFill>
                  <a:schemeClr val="tx1"/>
                </a:solidFill>
              </a:rPr>
              <a:t>Kronik </a:t>
            </a:r>
            <a:r>
              <a:rPr lang="tr-TR" sz="2400" dirty="0" err="1">
                <a:solidFill>
                  <a:schemeClr val="tx1"/>
                </a:solidFill>
              </a:rPr>
              <a:t>inkontinans</a:t>
            </a:r>
            <a:endParaRPr lang="tr-TR" sz="2400" dirty="0">
              <a:solidFill>
                <a:schemeClr val="tx1"/>
              </a:solidFill>
            </a:endParaRPr>
          </a:p>
          <a:p>
            <a:pPr marL="457200" lvl="1" indent="0">
              <a:lnSpc>
                <a:spcPct val="150000"/>
              </a:lnSpc>
              <a:buNone/>
            </a:pPr>
            <a:r>
              <a:rPr lang="tr-TR" dirty="0">
                <a:solidFill>
                  <a:schemeClr val="tx1"/>
                </a:solidFill>
              </a:rPr>
              <a:t>Sıkışma(Acil) </a:t>
            </a:r>
            <a:r>
              <a:rPr lang="tr-TR" dirty="0" err="1">
                <a:solidFill>
                  <a:schemeClr val="tx1"/>
                </a:solidFill>
              </a:rPr>
              <a:t>inkontinans</a:t>
            </a:r>
            <a:endParaRPr lang="tr-TR" dirty="0">
              <a:solidFill>
                <a:schemeClr val="tx1"/>
              </a:solidFill>
            </a:endParaRPr>
          </a:p>
          <a:p>
            <a:pPr marL="457200" lvl="1" indent="0">
              <a:lnSpc>
                <a:spcPct val="150000"/>
              </a:lnSpc>
              <a:buNone/>
            </a:pPr>
            <a:r>
              <a:rPr lang="tr-TR" dirty="0">
                <a:solidFill>
                  <a:schemeClr val="tx1"/>
                </a:solidFill>
              </a:rPr>
              <a:t>Stres </a:t>
            </a:r>
            <a:r>
              <a:rPr lang="tr-TR" dirty="0" err="1">
                <a:solidFill>
                  <a:schemeClr val="tx1"/>
                </a:solidFill>
              </a:rPr>
              <a:t>inkontinansı</a:t>
            </a:r>
            <a:endParaRPr lang="tr-TR" dirty="0">
              <a:solidFill>
                <a:schemeClr val="tx1"/>
              </a:solidFill>
            </a:endParaRPr>
          </a:p>
          <a:p>
            <a:pPr marL="457200" lvl="1" indent="0">
              <a:lnSpc>
                <a:spcPct val="150000"/>
              </a:lnSpc>
              <a:buNone/>
            </a:pPr>
            <a:r>
              <a:rPr lang="tr-TR" dirty="0">
                <a:solidFill>
                  <a:schemeClr val="tx1"/>
                </a:solidFill>
              </a:rPr>
              <a:t>Taşma </a:t>
            </a:r>
            <a:r>
              <a:rPr lang="tr-TR" dirty="0" err="1">
                <a:solidFill>
                  <a:schemeClr val="tx1"/>
                </a:solidFill>
              </a:rPr>
              <a:t>inkontinansı</a:t>
            </a:r>
            <a:endParaRPr lang="tr-TR" dirty="0">
              <a:solidFill>
                <a:schemeClr val="tx1"/>
              </a:solidFill>
            </a:endParaRPr>
          </a:p>
          <a:p>
            <a:pPr marL="457200" lvl="1" indent="0">
              <a:lnSpc>
                <a:spcPct val="150000"/>
              </a:lnSpc>
              <a:buNone/>
            </a:pPr>
            <a:r>
              <a:rPr lang="tr-TR" dirty="0">
                <a:solidFill>
                  <a:schemeClr val="tx1"/>
                </a:solidFill>
              </a:rPr>
              <a:t>Fonksiyonel </a:t>
            </a:r>
            <a:r>
              <a:rPr lang="tr-TR" dirty="0" err="1">
                <a:solidFill>
                  <a:schemeClr val="tx1"/>
                </a:solidFill>
              </a:rPr>
              <a:t>inkontinans</a:t>
            </a:r>
            <a:endParaRPr lang="tr-TR" dirty="0">
              <a:solidFill>
                <a:schemeClr val="tx1"/>
              </a:solidFill>
            </a:endParaRPr>
          </a:p>
          <a:p>
            <a:pPr marL="457200" lvl="1" indent="0">
              <a:lnSpc>
                <a:spcPct val="150000"/>
              </a:lnSpc>
              <a:buNone/>
            </a:pPr>
            <a:r>
              <a:rPr lang="tr-TR" dirty="0" err="1">
                <a:solidFill>
                  <a:schemeClr val="tx1"/>
                </a:solidFill>
              </a:rPr>
              <a:t>Mikst</a:t>
            </a:r>
            <a:r>
              <a:rPr lang="tr-TR" dirty="0">
                <a:solidFill>
                  <a:schemeClr val="tx1"/>
                </a:solidFill>
              </a:rPr>
              <a:t> tip</a:t>
            </a:r>
          </a:p>
          <a:p>
            <a:endParaRPr lang="tr-TR" dirty="0"/>
          </a:p>
        </p:txBody>
      </p:sp>
    </p:spTree>
    <p:extLst>
      <p:ext uri="{BB962C8B-B14F-4D97-AF65-F5344CB8AC3E}">
        <p14:creationId xmlns:p14="http://schemas.microsoft.com/office/powerpoint/2010/main" val="144231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848231874"/>
              </p:ext>
            </p:extLst>
          </p:nvPr>
        </p:nvGraphicFramePr>
        <p:xfrm>
          <a:off x="1130270" y="1366684"/>
          <a:ext cx="9603275" cy="4247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p:cNvSpPr/>
          <p:nvPr/>
        </p:nvSpPr>
        <p:spPr>
          <a:xfrm>
            <a:off x="1130270" y="928526"/>
            <a:ext cx="3970959" cy="461665"/>
          </a:xfrm>
          <a:prstGeom prst="rect">
            <a:avLst/>
          </a:prstGeom>
        </p:spPr>
        <p:txBody>
          <a:bodyPr wrap="none">
            <a:spAutoFit/>
          </a:bodyPr>
          <a:lstStyle/>
          <a:p>
            <a:r>
              <a:rPr lang="tr-TR" b="1" dirty="0" smtClean="0"/>
              <a:t> </a:t>
            </a:r>
            <a:r>
              <a:rPr lang="tr-TR" sz="2400" b="1" dirty="0" smtClean="0"/>
              <a:t>Geçici </a:t>
            </a:r>
            <a:r>
              <a:rPr lang="tr-TR" sz="2400" b="1" dirty="0" err="1" smtClean="0"/>
              <a:t>Üriner</a:t>
            </a:r>
            <a:r>
              <a:rPr lang="tr-TR" sz="2400" b="1" dirty="0" smtClean="0"/>
              <a:t> </a:t>
            </a:r>
            <a:r>
              <a:rPr lang="tr-TR" sz="2400" b="1" dirty="0" err="1"/>
              <a:t>İ</a:t>
            </a:r>
            <a:r>
              <a:rPr lang="tr-TR" sz="2400" b="1" dirty="0" err="1" smtClean="0"/>
              <a:t>nkontinans</a:t>
            </a:r>
            <a:endParaRPr lang="tr-TR" sz="2400" dirty="0"/>
          </a:p>
        </p:txBody>
      </p:sp>
    </p:spTree>
    <p:extLst>
      <p:ext uri="{BB962C8B-B14F-4D97-AF65-F5344CB8AC3E}">
        <p14:creationId xmlns:p14="http://schemas.microsoft.com/office/powerpoint/2010/main" val="1134546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851879154"/>
              </p:ext>
            </p:extLst>
          </p:nvPr>
        </p:nvGraphicFramePr>
        <p:xfrm>
          <a:off x="1130270" y="953323"/>
          <a:ext cx="9603275" cy="458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994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24232" y="100012"/>
            <a:ext cx="10284542" cy="5956659"/>
          </a:xfrm>
          <a:prstGeom prst="rect">
            <a:avLst/>
          </a:prstGeom>
        </p:spPr>
      </p:pic>
    </p:spTree>
    <p:extLst>
      <p:ext uri="{BB962C8B-B14F-4D97-AF65-F5344CB8AC3E}">
        <p14:creationId xmlns:p14="http://schemas.microsoft.com/office/powerpoint/2010/main" val="3034758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5034521"/>
          </a:xfrm>
        </p:spPr>
        <p:txBody>
          <a:bodyPr/>
          <a:lstStyle/>
          <a:p>
            <a:r>
              <a:rPr lang="tr-TR" sz="2400" b="1" dirty="0" smtClean="0"/>
              <a:t>Sıkışma tipi (</a:t>
            </a:r>
            <a:r>
              <a:rPr lang="tr-TR" sz="2400" b="1" dirty="0" err="1" smtClean="0"/>
              <a:t>urge</a:t>
            </a:r>
            <a:r>
              <a:rPr lang="tr-TR" sz="2400" b="1" dirty="0" smtClean="0"/>
              <a:t>-acil) </a:t>
            </a:r>
            <a:r>
              <a:rPr lang="tr-TR" sz="2400" b="1" dirty="0" err="1" smtClean="0"/>
              <a:t>inkontinans</a:t>
            </a:r>
            <a:r>
              <a:rPr lang="tr-TR" dirty="0"/>
              <a:t/>
            </a:r>
            <a:br>
              <a:rPr lang="tr-TR" dirty="0"/>
            </a:br>
            <a:r>
              <a:rPr lang="tr-TR" dirty="0" smtClean="0"/>
              <a:t/>
            </a:r>
            <a:br>
              <a:rPr lang="tr-TR" dirty="0" smtClean="0"/>
            </a:br>
            <a:r>
              <a:rPr lang="tr-TR" sz="1800" dirty="0" smtClean="0"/>
              <a:t>• </a:t>
            </a:r>
            <a:r>
              <a:rPr lang="tr-TR" sz="1800" dirty="0"/>
              <a:t>Yaşlılarda en sık görülen </a:t>
            </a:r>
            <a:r>
              <a:rPr lang="tr-TR" sz="1800" dirty="0" err="1"/>
              <a:t>inkontinans</a:t>
            </a:r>
            <a:r>
              <a:rPr lang="tr-TR" sz="1800" dirty="0"/>
              <a:t> tipidir. </a:t>
            </a:r>
            <a:r>
              <a:rPr lang="tr-TR" sz="1800" dirty="0" smtClean="0"/>
              <a:t/>
            </a:r>
            <a:br>
              <a:rPr lang="tr-TR" sz="1800" dirty="0" smtClean="0"/>
            </a:br>
            <a:r>
              <a:rPr lang="tr-TR" sz="1800" dirty="0" smtClean="0"/>
              <a:t/>
            </a:r>
            <a:br>
              <a:rPr lang="tr-TR" sz="1800" dirty="0" smtClean="0"/>
            </a:br>
            <a:r>
              <a:rPr lang="tr-TR" sz="1800" dirty="0" smtClean="0"/>
              <a:t>• </a:t>
            </a:r>
            <a:r>
              <a:rPr lang="tr-TR" sz="1800" dirty="0"/>
              <a:t>Hastalar istemsiz idrar çıkışının takip ettiği güçlü ve ani bir işemeden yakınırlar. </a:t>
            </a:r>
            <a:r>
              <a:rPr lang="tr-TR" sz="1800" dirty="0" smtClean="0"/>
              <a:t/>
            </a:r>
            <a:br>
              <a:rPr lang="tr-TR" sz="1800" dirty="0" smtClean="0"/>
            </a:br>
            <a:r>
              <a:rPr lang="tr-TR" sz="1800" dirty="0" smtClean="0"/>
              <a:t/>
            </a:r>
            <a:br>
              <a:rPr lang="tr-TR" sz="1800" dirty="0" smtClean="0"/>
            </a:br>
            <a:r>
              <a:rPr lang="tr-TR" sz="1800" dirty="0" smtClean="0"/>
              <a:t>•‘</a:t>
            </a:r>
            <a:r>
              <a:rPr lang="tr-TR" sz="1800" dirty="0" err="1"/>
              <a:t>Detrüsor</a:t>
            </a:r>
            <a:r>
              <a:rPr lang="tr-TR" sz="1800" dirty="0"/>
              <a:t> </a:t>
            </a:r>
            <a:r>
              <a:rPr lang="tr-TR" sz="1800" dirty="0" err="1"/>
              <a:t>instabilitesi</a:t>
            </a:r>
            <a:r>
              <a:rPr lang="tr-TR" sz="1800" dirty="0"/>
              <a:t> (</a:t>
            </a:r>
            <a:r>
              <a:rPr lang="tr-TR" sz="1800" dirty="0" err="1"/>
              <a:t>idiopatik</a:t>
            </a:r>
            <a:r>
              <a:rPr lang="tr-TR" sz="1800" dirty="0"/>
              <a:t> aşırı aktif </a:t>
            </a:r>
            <a:r>
              <a:rPr lang="tr-TR" sz="1800" dirty="0" err="1"/>
              <a:t>detrüsör</a:t>
            </a:r>
            <a:r>
              <a:rPr lang="tr-TR" sz="1800" dirty="0"/>
              <a:t> =AAD)’ olarak tanımlanan mesane </a:t>
            </a:r>
            <a:r>
              <a:rPr lang="tr-TR" sz="1800" dirty="0" err="1"/>
              <a:t>kontraksiyonları</a:t>
            </a:r>
            <a:r>
              <a:rPr lang="tr-TR" sz="1800" dirty="0"/>
              <a:t> sonucu oluşur. </a:t>
            </a:r>
            <a:r>
              <a:rPr lang="tr-TR" sz="1800" dirty="0" smtClean="0"/>
              <a:t/>
            </a:r>
            <a:br>
              <a:rPr lang="tr-TR" sz="1800" dirty="0" smtClean="0"/>
            </a:br>
            <a:r>
              <a:rPr lang="tr-TR" sz="1800" dirty="0" smtClean="0"/>
              <a:t/>
            </a:r>
            <a:br>
              <a:rPr lang="tr-TR" sz="1800" dirty="0" smtClean="0"/>
            </a:br>
            <a:r>
              <a:rPr lang="tr-TR" sz="1800" dirty="0" smtClean="0"/>
              <a:t>• Bu istemsiz </a:t>
            </a:r>
            <a:r>
              <a:rPr lang="tr-TR" sz="1800" dirty="0" err="1"/>
              <a:t>kontraksiyonların</a:t>
            </a:r>
            <a:r>
              <a:rPr lang="tr-TR" sz="1800" dirty="0"/>
              <a:t> sıklığı yaşla birlikte artar. </a:t>
            </a:r>
            <a:r>
              <a:rPr lang="tr-TR" sz="1800" dirty="0" smtClean="0"/>
              <a:t/>
            </a:r>
            <a:br>
              <a:rPr lang="tr-TR" sz="1800" dirty="0" smtClean="0"/>
            </a:br>
            <a:r>
              <a:rPr lang="tr-TR" sz="1800" dirty="0"/>
              <a:t/>
            </a:r>
            <a:br>
              <a:rPr lang="tr-TR" sz="1800" dirty="0"/>
            </a:br>
            <a:r>
              <a:rPr lang="tr-TR" sz="1800" dirty="0" smtClean="0"/>
              <a:t>• </a:t>
            </a:r>
            <a:r>
              <a:rPr lang="tr-TR" sz="1800" dirty="0"/>
              <a:t>Ayrıca </a:t>
            </a:r>
            <a:r>
              <a:rPr lang="tr-TR" sz="1800" dirty="0" err="1"/>
              <a:t>tiyazidler</a:t>
            </a:r>
            <a:r>
              <a:rPr lang="tr-TR" sz="1800" dirty="0"/>
              <a:t>, kafein ve alkol idrar miktarını artırarak </a:t>
            </a:r>
            <a:r>
              <a:rPr lang="tr-TR" sz="1800" dirty="0" err="1"/>
              <a:t>detrüsör</a:t>
            </a:r>
            <a:r>
              <a:rPr lang="tr-TR" sz="1800" dirty="0"/>
              <a:t> </a:t>
            </a:r>
            <a:r>
              <a:rPr lang="tr-TR" sz="1800" dirty="0" err="1"/>
              <a:t>hiperaktivitesine</a:t>
            </a:r>
            <a:r>
              <a:rPr lang="tr-TR" sz="1800" dirty="0"/>
              <a:t> neden olabilir.</a:t>
            </a:r>
          </a:p>
        </p:txBody>
      </p:sp>
    </p:spTree>
    <p:extLst>
      <p:ext uri="{BB962C8B-B14F-4D97-AF65-F5344CB8AC3E}">
        <p14:creationId xmlns:p14="http://schemas.microsoft.com/office/powerpoint/2010/main" val="2907357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080792"/>
          </a:xfrm>
        </p:spPr>
        <p:txBody>
          <a:bodyPr>
            <a:noAutofit/>
          </a:bodyPr>
          <a:lstStyle/>
          <a:p>
            <a:r>
              <a:rPr lang="tr-TR" sz="2400" b="1" dirty="0"/>
              <a:t>Aşırı aktif mesane sendromu (AAM) </a:t>
            </a:r>
            <a:r>
              <a:rPr lang="tr-TR" sz="2400" b="1" dirty="0" smtClean="0"/>
              <a:t/>
            </a:r>
            <a:br>
              <a:rPr lang="tr-TR" sz="2400" b="1" dirty="0" smtClean="0"/>
            </a:br>
            <a:r>
              <a:rPr lang="tr-TR" sz="2400" b="1" dirty="0"/>
              <a:t/>
            </a:r>
            <a:br>
              <a:rPr lang="tr-TR" sz="2400" b="1" dirty="0"/>
            </a:br>
            <a:r>
              <a:rPr lang="tr-TR" sz="1800" dirty="0" smtClean="0"/>
              <a:t>• </a:t>
            </a:r>
            <a:r>
              <a:rPr lang="tr-TR" sz="1800" dirty="0" err="1"/>
              <a:t>Detrüssör</a:t>
            </a:r>
            <a:r>
              <a:rPr lang="tr-TR" sz="1800" dirty="0"/>
              <a:t> </a:t>
            </a:r>
            <a:r>
              <a:rPr lang="tr-TR" sz="1800" dirty="0" err="1"/>
              <a:t>instabilitesi</a:t>
            </a:r>
            <a:r>
              <a:rPr lang="tr-TR" sz="1800" dirty="0"/>
              <a:t> sebebiyle oluşan sıkışma </a:t>
            </a:r>
            <a:r>
              <a:rPr lang="tr-TR" sz="1800" dirty="0" smtClean="0"/>
              <a:t>semptomlarını </a:t>
            </a:r>
            <a:r>
              <a:rPr lang="tr-TR" sz="1800" dirty="0"/>
              <a:t>tanımlamak için aşırı aktif mesane sendromu tanımı kullanılır.</a:t>
            </a:r>
            <a:br>
              <a:rPr lang="tr-TR" sz="1800" dirty="0"/>
            </a:br>
            <a:r>
              <a:rPr lang="tr-TR" sz="1800" dirty="0" smtClean="0"/>
              <a:t/>
            </a:r>
            <a:br>
              <a:rPr lang="tr-TR" sz="1800" dirty="0" smtClean="0"/>
            </a:br>
            <a:r>
              <a:rPr lang="tr-TR" sz="1800" dirty="0" smtClean="0"/>
              <a:t/>
            </a:r>
            <a:br>
              <a:rPr lang="tr-TR" sz="1800" dirty="0" smtClean="0"/>
            </a:br>
            <a:r>
              <a:rPr lang="tr-TR" sz="1800" dirty="0" smtClean="0"/>
              <a:t>• </a:t>
            </a:r>
            <a:r>
              <a:rPr lang="tr-TR" sz="1800" dirty="0"/>
              <a:t>AAM Uluslar arası </a:t>
            </a:r>
            <a:r>
              <a:rPr lang="tr-TR" sz="1800" dirty="0" err="1"/>
              <a:t>Kontinans</a:t>
            </a:r>
            <a:r>
              <a:rPr lang="tr-TR" sz="1800" dirty="0"/>
              <a:t> Derneği tarafından </a:t>
            </a:r>
            <a:r>
              <a:rPr lang="tr-TR" sz="1800" b="1" dirty="0"/>
              <a:t>24 saatte 8 veya daha fazla kez ve gece boyunca iki veya daha fazla kez </a:t>
            </a:r>
            <a:r>
              <a:rPr lang="tr-TR" sz="1800" dirty="0"/>
              <a:t>işeme olarak tanımlanmaktadır. </a:t>
            </a:r>
            <a:r>
              <a:rPr lang="tr-TR" sz="1800" dirty="0" smtClean="0"/>
              <a:t/>
            </a:r>
            <a:br>
              <a:rPr lang="tr-TR" sz="1800" dirty="0" smtClean="0"/>
            </a:br>
            <a:r>
              <a:rPr lang="tr-TR" sz="1800" dirty="0"/>
              <a:t/>
            </a:r>
            <a:br>
              <a:rPr lang="tr-TR" sz="1800" dirty="0"/>
            </a:br>
            <a:r>
              <a:rPr lang="tr-TR" sz="1800" dirty="0" smtClean="0"/>
              <a:t>• </a:t>
            </a:r>
            <a:r>
              <a:rPr lang="tr-TR" sz="1800" dirty="0"/>
              <a:t>Tanı için idrar kaçırma şart değildir.</a:t>
            </a:r>
          </a:p>
        </p:txBody>
      </p:sp>
    </p:spTree>
    <p:extLst>
      <p:ext uri="{BB962C8B-B14F-4D97-AF65-F5344CB8AC3E}">
        <p14:creationId xmlns:p14="http://schemas.microsoft.com/office/powerpoint/2010/main" val="177786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3874315"/>
          </a:xfrm>
        </p:spPr>
        <p:txBody>
          <a:bodyPr>
            <a:normAutofit/>
          </a:bodyPr>
          <a:lstStyle/>
          <a:p>
            <a:r>
              <a:rPr lang="tr-TR" sz="2400" b="1" dirty="0" smtClean="0"/>
              <a:t>Stres </a:t>
            </a:r>
            <a:r>
              <a:rPr lang="tr-TR" sz="2400" b="1" dirty="0" err="1" smtClean="0"/>
              <a:t>İnkontinans</a:t>
            </a:r>
            <a:r>
              <a:rPr lang="tr-TR" sz="1800" dirty="0" smtClean="0"/>
              <a:t/>
            </a:r>
            <a:br>
              <a:rPr lang="tr-TR" sz="1800" dirty="0" smtClean="0"/>
            </a:br>
            <a:r>
              <a:rPr lang="tr-TR" sz="1800" dirty="0"/>
              <a:t/>
            </a:r>
            <a:br>
              <a:rPr lang="tr-TR" sz="1800" dirty="0"/>
            </a:br>
            <a:r>
              <a:rPr lang="tr-TR" sz="1800" dirty="0"/>
              <a:t>• </a:t>
            </a:r>
            <a:r>
              <a:rPr lang="tr-TR" sz="1800" dirty="0" smtClean="0"/>
              <a:t>Kadınlarda </a:t>
            </a:r>
            <a:r>
              <a:rPr lang="tr-TR" sz="1800" dirty="0"/>
              <a:t>erkeklerden daha sıktır ve </a:t>
            </a:r>
            <a:r>
              <a:rPr lang="tr-TR" sz="1800" dirty="0" err="1"/>
              <a:t>intraabdominal</a:t>
            </a:r>
            <a:r>
              <a:rPr lang="tr-TR" sz="1800" dirty="0"/>
              <a:t> basınç artışı (</a:t>
            </a:r>
            <a:r>
              <a:rPr lang="tr-TR" sz="1800" dirty="0" err="1"/>
              <a:t>Valsalva</a:t>
            </a:r>
            <a:r>
              <a:rPr lang="tr-TR" sz="1800" dirty="0"/>
              <a:t> manevrası) ile birlikte idrar kaçırma olarak tanımlanır. </a:t>
            </a:r>
            <a:r>
              <a:rPr lang="tr-TR" sz="1800" dirty="0" smtClean="0"/>
              <a:t/>
            </a:r>
            <a:br>
              <a:rPr lang="tr-TR" sz="1800" dirty="0" smtClean="0"/>
            </a:br>
            <a:r>
              <a:rPr lang="tr-TR" sz="1800" dirty="0" smtClean="0"/>
              <a:t/>
            </a:r>
            <a:br>
              <a:rPr lang="tr-TR" sz="1800" dirty="0" smtClean="0"/>
            </a:br>
            <a:r>
              <a:rPr lang="tr-TR" sz="1800" dirty="0" smtClean="0"/>
              <a:t>• </a:t>
            </a:r>
            <a:r>
              <a:rPr lang="tr-TR" sz="1800" dirty="0"/>
              <a:t>Hastalar öksürme, gülme, hapşırma veya egzersiz esnasında idrar kaçırmaktan yakınırlar. </a:t>
            </a:r>
            <a:r>
              <a:rPr lang="tr-TR" sz="1800" dirty="0" smtClean="0"/>
              <a:t/>
            </a:r>
            <a:br>
              <a:rPr lang="tr-TR" sz="1800" dirty="0" smtClean="0"/>
            </a:br>
            <a:r>
              <a:rPr lang="tr-TR" sz="1800" dirty="0" smtClean="0"/>
              <a:t/>
            </a:r>
            <a:br>
              <a:rPr lang="tr-TR" sz="1800" dirty="0" smtClean="0"/>
            </a:br>
            <a:r>
              <a:rPr lang="tr-TR" sz="1800" dirty="0" smtClean="0"/>
              <a:t>• </a:t>
            </a:r>
            <a:r>
              <a:rPr lang="tr-TR" sz="1800" dirty="0"/>
              <a:t>Kadınlarda </a:t>
            </a:r>
            <a:r>
              <a:rPr lang="tr-TR" sz="1800" dirty="0" err="1"/>
              <a:t>pelvik</a:t>
            </a:r>
            <a:r>
              <a:rPr lang="tr-TR" sz="1800" dirty="0"/>
              <a:t> taban kaslarının zayıflaması sonucu oluşan </a:t>
            </a:r>
            <a:r>
              <a:rPr lang="tr-TR" sz="1800" dirty="0" err="1"/>
              <a:t>üretral</a:t>
            </a:r>
            <a:r>
              <a:rPr lang="tr-TR" sz="1800" dirty="0"/>
              <a:t> </a:t>
            </a:r>
            <a:r>
              <a:rPr lang="tr-TR" sz="1800" dirty="0" err="1"/>
              <a:t>hipermobiliteye</a:t>
            </a:r>
            <a:r>
              <a:rPr lang="tr-TR" sz="1800" dirty="0"/>
              <a:t> bağlıdır. </a:t>
            </a:r>
            <a:r>
              <a:rPr lang="tr-TR" sz="1800" dirty="0" smtClean="0"/>
              <a:t/>
            </a:r>
            <a:br>
              <a:rPr lang="tr-TR" sz="1800" dirty="0" smtClean="0"/>
            </a:br>
            <a:r>
              <a:rPr lang="tr-TR" sz="1800" dirty="0" smtClean="0"/>
              <a:t/>
            </a:r>
            <a:br>
              <a:rPr lang="tr-TR" sz="1800" dirty="0" smtClean="0"/>
            </a:br>
            <a:r>
              <a:rPr lang="tr-TR" sz="1800" dirty="0" smtClean="0"/>
              <a:t>• </a:t>
            </a:r>
            <a:r>
              <a:rPr lang="tr-TR" sz="1800" dirty="0" err="1"/>
              <a:t>Pelvik</a:t>
            </a:r>
            <a:r>
              <a:rPr lang="tr-TR" sz="1800" dirty="0"/>
              <a:t> tabanın zayıf </a:t>
            </a:r>
            <a:r>
              <a:rPr lang="tr-TR" sz="1800" dirty="0" smtClean="0"/>
              <a:t>olması </a:t>
            </a:r>
            <a:r>
              <a:rPr lang="tr-TR" sz="1800" dirty="0"/>
              <a:t>mesane boynunun ve </a:t>
            </a:r>
            <a:r>
              <a:rPr lang="tr-TR" sz="1800" dirty="0" err="1"/>
              <a:t>üretranın</a:t>
            </a:r>
            <a:r>
              <a:rPr lang="tr-TR" sz="1800" dirty="0"/>
              <a:t> normal pozisyonunu korumasına engel olur. Mesane boynu tam olarak kapanamaz, </a:t>
            </a:r>
            <a:r>
              <a:rPr lang="tr-TR" sz="1800" dirty="0" err="1"/>
              <a:t>üretra</a:t>
            </a:r>
            <a:r>
              <a:rPr lang="tr-TR" sz="1800" dirty="0"/>
              <a:t> kısalır. </a:t>
            </a:r>
            <a:r>
              <a:rPr lang="tr-TR" sz="1800" dirty="0" smtClean="0"/>
              <a:t/>
            </a:r>
            <a:br>
              <a:rPr lang="tr-TR" sz="1800" dirty="0" smtClean="0"/>
            </a:br>
            <a:endParaRPr lang="tr-TR" sz="1800" dirty="0"/>
          </a:p>
        </p:txBody>
      </p:sp>
    </p:spTree>
    <p:extLst>
      <p:ext uri="{BB962C8B-B14F-4D97-AF65-F5344CB8AC3E}">
        <p14:creationId xmlns:p14="http://schemas.microsoft.com/office/powerpoint/2010/main" val="379051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011966"/>
          </a:xfrm>
        </p:spPr>
        <p:txBody>
          <a:bodyPr>
            <a:normAutofit/>
          </a:bodyPr>
          <a:lstStyle/>
          <a:p>
            <a:r>
              <a:rPr lang="tr-TR" sz="1800" dirty="0" smtClean="0"/>
              <a:t/>
            </a:r>
            <a:br>
              <a:rPr lang="tr-TR" sz="1800" dirty="0" smtClean="0"/>
            </a:br>
            <a:r>
              <a:rPr lang="tr-TR" sz="1800" dirty="0"/>
              <a:t/>
            </a:r>
            <a:br>
              <a:rPr lang="tr-TR" sz="1800" dirty="0"/>
            </a:br>
            <a:r>
              <a:rPr lang="tr-TR" sz="1800" dirty="0" smtClean="0"/>
              <a:t>• </a:t>
            </a:r>
            <a:r>
              <a:rPr lang="tr-TR" sz="1800" dirty="0"/>
              <a:t>Stres </a:t>
            </a:r>
            <a:r>
              <a:rPr lang="tr-TR" sz="1800" dirty="0" err="1"/>
              <a:t>inkontinans</a:t>
            </a:r>
            <a:r>
              <a:rPr lang="tr-TR" sz="1800" dirty="0"/>
              <a:t> travma, radyasyon veya cerrahiden sonra </a:t>
            </a:r>
            <a:r>
              <a:rPr lang="tr-TR" sz="1800" dirty="0" err="1"/>
              <a:t>intrensek</a:t>
            </a:r>
            <a:r>
              <a:rPr lang="tr-TR" sz="1800" dirty="0"/>
              <a:t> </a:t>
            </a:r>
            <a:r>
              <a:rPr lang="tr-TR" sz="1800" dirty="0" err="1"/>
              <a:t>sfinkter</a:t>
            </a:r>
            <a:r>
              <a:rPr lang="tr-TR" sz="1800" dirty="0"/>
              <a:t> yetmezliği sonucu da oluşabilir. </a:t>
            </a:r>
            <a:r>
              <a:rPr lang="tr-TR" sz="1800" dirty="0" smtClean="0"/>
              <a:t/>
            </a:r>
            <a:br>
              <a:rPr lang="tr-TR" sz="1800" dirty="0" smtClean="0"/>
            </a:br>
            <a:r>
              <a:rPr lang="tr-TR" sz="1800" dirty="0" smtClean="0"/>
              <a:t/>
            </a:r>
            <a:br>
              <a:rPr lang="tr-TR" sz="1800" dirty="0" smtClean="0"/>
            </a:br>
            <a:r>
              <a:rPr lang="tr-TR" sz="1800" dirty="0" smtClean="0"/>
              <a:t>• </a:t>
            </a:r>
            <a:r>
              <a:rPr lang="tr-TR" sz="1800" dirty="0"/>
              <a:t>Erkeklerde cerrahi veya travma ile oluşan </a:t>
            </a:r>
            <a:r>
              <a:rPr lang="tr-TR" sz="1800" dirty="0" err="1"/>
              <a:t>sfinkter</a:t>
            </a:r>
            <a:r>
              <a:rPr lang="tr-TR" sz="1800" dirty="0"/>
              <a:t> hasarı dışında nadirdir. </a:t>
            </a:r>
            <a:r>
              <a:rPr lang="tr-TR" sz="1800" dirty="0" smtClean="0"/>
              <a:t/>
            </a:r>
            <a:br>
              <a:rPr lang="tr-TR" sz="1800" dirty="0" smtClean="0"/>
            </a:br>
            <a:r>
              <a:rPr lang="tr-TR" sz="1800" dirty="0" smtClean="0"/>
              <a:t/>
            </a:r>
            <a:br>
              <a:rPr lang="tr-TR" sz="1800" dirty="0" smtClean="0"/>
            </a:br>
            <a:r>
              <a:rPr lang="tr-TR" sz="1800" dirty="0" smtClean="0"/>
              <a:t>• Tanının </a:t>
            </a:r>
            <a:r>
              <a:rPr lang="tr-TR" sz="1800" dirty="0"/>
              <a:t>stres manevrası ile aynı anda oluştuğunun ortaya konması </a:t>
            </a:r>
            <a:r>
              <a:rPr lang="tr-TR" sz="1800" dirty="0" smtClean="0"/>
              <a:t>önemlidir.</a:t>
            </a:r>
            <a:r>
              <a:rPr lang="tr-TR" dirty="0"/>
              <a:t/>
            </a:r>
            <a:br>
              <a:rPr lang="tr-TR" dirty="0"/>
            </a:br>
            <a:endParaRPr lang="tr-TR" dirty="0"/>
          </a:p>
        </p:txBody>
      </p:sp>
    </p:spTree>
    <p:extLst>
      <p:ext uri="{BB962C8B-B14F-4D97-AF65-F5344CB8AC3E}">
        <p14:creationId xmlns:p14="http://schemas.microsoft.com/office/powerpoint/2010/main" val="39965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864834"/>
            <a:ext cx="9603275" cy="4710056"/>
          </a:xfrm>
        </p:spPr>
        <p:txBody>
          <a:bodyPr>
            <a:normAutofit fontScale="90000"/>
          </a:bodyPr>
          <a:lstStyle/>
          <a:p>
            <a:r>
              <a:rPr lang="tr-TR" sz="2400" b="1" dirty="0"/>
              <a:t>Taşma (</a:t>
            </a:r>
            <a:r>
              <a:rPr lang="tr-TR" sz="2400" b="1" dirty="0" err="1"/>
              <a:t>overflow</a:t>
            </a:r>
            <a:r>
              <a:rPr lang="tr-TR" sz="2400" b="1" dirty="0"/>
              <a:t>) tipi </a:t>
            </a:r>
            <a:r>
              <a:rPr lang="tr-TR" sz="2400" b="1" dirty="0" err="1" smtClean="0"/>
              <a:t>inkontinans</a:t>
            </a:r>
            <a:r>
              <a:rPr lang="tr-TR" sz="2400" b="1" dirty="0" smtClean="0"/>
              <a:t/>
            </a:r>
            <a:br>
              <a:rPr lang="tr-TR" sz="2400" b="1" dirty="0" smtClean="0"/>
            </a:br>
            <a:r>
              <a:rPr lang="tr-TR" sz="2400" b="1" dirty="0"/>
              <a:t/>
            </a:r>
            <a:br>
              <a:rPr lang="tr-TR" sz="2400" b="1" dirty="0"/>
            </a:br>
            <a:r>
              <a:rPr lang="tr-TR" sz="2000" dirty="0"/>
              <a:t>• Mesanenin aşırı gerilmesi ile ilişkili idrar kaçırmadır. </a:t>
            </a:r>
            <a:r>
              <a:rPr lang="tr-TR" sz="2000" dirty="0" smtClean="0"/>
              <a:t/>
            </a:r>
            <a:br>
              <a:rPr lang="tr-TR" sz="2000" dirty="0" smtClean="0"/>
            </a:br>
            <a:r>
              <a:rPr lang="tr-TR" sz="2000" dirty="0" smtClean="0"/>
              <a:t/>
            </a:r>
            <a:br>
              <a:rPr lang="tr-TR" sz="2000" dirty="0" smtClean="0"/>
            </a:br>
            <a:r>
              <a:rPr lang="tr-TR" sz="2000" dirty="0" smtClean="0"/>
              <a:t>• </a:t>
            </a:r>
            <a:r>
              <a:rPr lang="tr-TR" sz="2000" dirty="0"/>
              <a:t>Mesanenin </a:t>
            </a:r>
            <a:r>
              <a:rPr lang="tr-TR" sz="2000" dirty="0" err="1"/>
              <a:t>kontraksiyon</a:t>
            </a:r>
            <a:r>
              <a:rPr lang="tr-TR" sz="2000" dirty="0"/>
              <a:t> yeteneğinde bir bozukluktan (</a:t>
            </a:r>
            <a:r>
              <a:rPr lang="tr-TR" sz="2000" dirty="0" err="1"/>
              <a:t>detrüsör</a:t>
            </a:r>
            <a:r>
              <a:rPr lang="tr-TR" sz="2000" dirty="0"/>
              <a:t> </a:t>
            </a:r>
            <a:r>
              <a:rPr lang="tr-TR" sz="2000" dirty="0" err="1"/>
              <a:t>hipoaktivitesi</a:t>
            </a:r>
            <a:r>
              <a:rPr lang="tr-TR" sz="2000" dirty="0"/>
              <a:t>) veya mesane </a:t>
            </a:r>
            <a:r>
              <a:rPr lang="tr-TR" sz="2000" dirty="0" err="1" smtClean="0"/>
              <a:t>çıkımının</a:t>
            </a:r>
            <a:r>
              <a:rPr lang="tr-TR" sz="2000" dirty="0" smtClean="0"/>
              <a:t> obstrüksiyonundan </a:t>
            </a:r>
            <a:r>
              <a:rPr lang="tr-TR" sz="2000" dirty="0"/>
              <a:t>dolayı oluşabilir</a:t>
            </a:r>
            <a:r>
              <a:rPr lang="tr-TR" sz="2000" dirty="0" smtClean="0"/>
              <a:t>.</a:t>
            </a:r>
            <a:br>
              <a:rPr lang="tr-TR" sz="2000" dirty="0" smtClean="0"/>
            </a:br>
            <a:r>
              <a:rPr lang="tr-TR" sz="2000" dirty="0" smtClean="0"/>
              <a:t/>
            </a:r>
            <a:br>
              <a:rPr lang="tr-TR" sz="2000" dirty="0" smtClean="0"/>
            </a:br>
            <a:r>
              <a:rPr lang="tr-TR" sz="2000" dirty="0" smtClean="0"/>
              <a:t>• Hastalar sürekli </a:t>
            </a:r>
            <a:r>
              <a:rPr lang="tr-TR" sz="2000" dirty="0"/>
              <a:t>sızıntı veya damlamadan yakınırlar </a:t>
            </a:r>
            <a:r>
              <a:rPr lang="tr-TR" sz="2000" dirty="0" smtClean="0"/>
              <a:t>ve </a:t>
            </a:r>
            <a:r>
              <a:rPr lang="tr-TR" sz="2000" dirty="0"/>
              <a:t>uyarı olmadan fazla miktarda idrar kaçırabilirler. </a:t>
            </a:r>
            <a:r>
              <a:rPr lang="tr-TR" sz="2000" dirty="0" smtClean="0"/>
              <a:t/>
            </a:r>
            <a:br>
              <a:rPr lang="tr-TR" sz="2000" dirty="0" smtClean="0"/>
            </a:br>
            <a:r>
              <a:rPr lang="tr-TR" sz="2000" dirty="0" smtClean="0"/>
              <a:t/>
            </a:r>
            <a:br>
              <a:rPr lang="tr-TR" sz="2000" dirty="0" smtClean="0"/>
            </a:br>
            <a:r>
              <a:rPr lang="tr-TR" sz="2000" dirty="0" smtClean="0"/>
              <a:t>• </a:t>
            </a:r>
            <a:r>
              <a:rPr lang="tr-TR" sz="2000" dirty="0" err="1"/>
              <a:t>Detrüsör</a:t>
            </a:r>
            <a:r>
              <a:rPr lang="tr-TR" sz="2000" dirty="0"/>
              <a:t> </a:t>
            </a:r>
            <a:r>
              <a:rPr lang="tr-TR" sz="2000" dirty="0" err="1" smtClean="0"/>
              <a:t>hipoaktivitesi</a:t>
            </a:r>
            <a:r>
              <a:rPr lang="tr-TR" sz="2000" dirty="0" smtClean="0"/>
              <a:t>: </a:t>
            </a:r>
            <a:br>
              <a:rPr lang="tr-TR" sz="2000" dirty="0" smtClean="0"/>
            </a:br>
            <a:r>
              <a:rPr lang="tr-TR" sz="2000" dirty="0" smtClean="0"/>
              <a:t>  -DM, kronik alkolizm, kas </a:t>
            </a:r>
            <a:r>
              <a:rPr lang="tr-TR" sz="2000" dirty="0"/>
              <a:t>gevşeticiler </a:t>
            </a:r>
            <a:r>
              <a:rPr lang="tr-TR" sz="2000" dirty="0" smtClean="0"/>
              <a:t/>
            </a:r>
            <a:br>
              <a:rPr lang="tr-TR" sz="2000" dirty="0" smtClean="0"/>
            </a:br>
            <a:r>
              <a:rPr lang="tr-TR" sz="2000" dirty="0" smtClean="0"/>
              <a:t/>
            </a:r>
            <a:br>
              <a:rPr lang="tr-TR" sz="2000" dirty="0" smtClean="0"/>
            </a:br>
            <a:r>
              <a:rPr lang="tr-TR" sz="2000" dirty="0" smtClean="0"/>
              <a:t>• </a:t>
            </a:r>
            <a:r>
              <a:rPr lang="tr-TR" sz="2000" dirty="0"/>
              <a:t>Çıkım obstrüksiyonu</a:t>
            </a:r>
            <a:r>
              <a:rPr lang="tr-TR" sz="2000" dirty="0" smtClean="0"/>
              <a:t>; </a:t>
            </a:r>
            <a:br>
              <a:rPr lang="tr-TR" sz="2000" dirty="0" smtClean="0"/>
            </a:br>
            <a:r>
              <a:rPr lang="tr-TR" sz="2000" dirty="0" smtClean="0"/>
              <a:t>  -</a:t>
            </a:r>
            <a:r>
              <a:rPr lang="tr-TR" sz="2000" dirty="0"/>
              <a:t>fiziksel </a:t>
            </a:r>
            <a:r>
              <a:rPr lang="tr-TR" sz="2000" dirty="0" smtClean="0"/>
              <a:t>: prostat </a:t>
            </a:r>
            <a:r>
              <a:rPr lang="tr-TR" sz="2000" dirty="0"/>
              <a:t>büyümesi, tümör, </a:t>
            </a:r>
            <a:r>
              <a:rPr lang="tr-TR" sz="2000" dirty="0" smtClean="0"/>
              <a:t>yapışıklık</a:t>
            </a:r>
            <a:br>
              <a:rPr lang="tr-TR" sz="2000" dirty="0" smtClean="0"/>
            </a:br>
            <a:r>
              <a:rPr lang="tr-TR" sz="2000" dirty="0" smtClean="0"/>
              <a:t>  -</a:t>
            </a:r>
            <a:r>
              <a:rPr lang="tr-TR" sz="2000" dirty="0"/>
              <a:t>nörolojik </a:t>
            </a:r>
            <a:r>
              <a:rPr lang="tr-TR" sz="2000" dirty="0" smtClean="0"/>
              <a:t>: </a:t>
            </a:r>
            <a:r>
              <a:rPr lang="tr-TR" sz="2000" dirty="0" err="1" smtClean="0"/>
              <a:t>spinal</a:t>
            </a:r>
            <a:r>
              <a:rPr lang="tr-TR" sz="2000" dirty="0" smtClean="0"/>
              <a:t> </a:t>
            </a:r>
            <a:r>
              <a:rPr lang="tr-TR" sz="2000" dirty="0" err="1"/>
              <a:t>kord</a:t>
            </a:r>
            <a:r>
              <a:rPr lang="tr-TR" sz="2000" dirty="0"/>
              <a:t> lezyonları, </a:t>
            </a:r>
            <a:r>
              <a:rPr lang="tr-TR" sz="2000" dirty="0" err="1"/>
              <a:t>pelvik</a:t>
            </a:r>
            <a:r>
              <a:rPr lang="tr-TR" sz="2000" dirty="0"/>
              <a:t> </a:t>
            </a:r>
            <a:r>
              <a:rPr lang="tr-TR" sz="2000" dirty="0" smtClean="0"/>
              <a:t>cerrahi</a:t>
            </a:r>
            <a:br>
              <a:rPr lang="tr-TR" sz="2000" dirty="0" smtClean="0"/>
            </a:br>
            <a:r>
              <a:rPr lang="tr-TR" sz="2000" dirty="0" smtClean="0"/>
              <a:t>  -</a:t>
            </a:r>
            <a:r>
              <a:rPr lang="tr-TR" sz="2000" dirty="0"/>
              <a:t>farmakolojik </a:t>
            </a:r>
            <a:r>
              <a:rPr lang="tr-TR" sz="2000" dirty="0" smtClean="0"/>
              <a:t>: </a:t>
            </a:r>
            <a:r>
              <a:rPr lang="tr-TR" sz="2000" dirty="0" err="1" smtClean="0"/>
              <a:t>adrenerjik</a:t>
            </a:r>
            <a:r>
              <a:rPr lang="tr-TR" sz="2000" dirty="0" smtClean="0"/>
              <a:t> </a:t>
            </a:r>
            <a:r>
              <a:rPr lang="tr-TR" sz="2000" dirty="0" err="1" smtClean="0"/>
              <a:t>agonistler</a:t>
            </a:r>
            <a:endParaRPr lang="tr-TR" sz="2000" b="1" dirty="0"/>
          </a:p>
        </p:txBody>
      </p:sp>
    </p:spTree>
    <p:extLst>
      <p:ext uri="{BB962C8B-B14F-4D97-AF65-F5344CB8AC3E}">
        <p14:creationId xmlns:p14="http://schemas.microsoft.com/office/powerpoint/2010/main" val="1728133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9167" y="1120878"/>
            <a:ext cx="8619060" cy="609600"/>
          </a:xfrm>
        </p:spPr>
        <p:txBody>
          <a:bodyPr>
            <a:normAutofit/>
          </a:bodyPr>
          <a:lstStyle/>
          <a:p>
            <a:r>
              <a:rPr lang="tr-TR" sz="2400" b="1" dirty="0" smtClean="0"/>
              <a:t>Öğrenim Hedefleri </a:t>
            </a:r>
            <a:endParaRPr lang="tr-TR" sz="2400" b="1" dirty="0"/>
          </a:p>
        </p:txBody>
      </p:sp>
      <p:sp>
        <p:nvSpPr>
          <p:cNvPr id="3" name="Metin Yer Tutucusu 2"/>
          <p:cNvSpPr>
            <a:spLocks noGrp="1"/>
          </p:cNvSpPr>
          <p:nvPr>
            <p:ph type="body" idx="1"/>
          </p:nvPr>
        </p:nvSpPr>
        <p:spPr>
          <a:xfrm>
            <a:off x="1129166" y="1848465"/>
            <a:ext cx="8619060" cy="2970660"/>
          </a:xfrm>
        </p:spPr>
        <p:txBody>
          <a:bodyPr>
            <a:normAutofit fontScale="92500" lnSpcReduction="10000"/>
          </a:bodyPr>
          <a:lstStyle/>
          <a:p>
            <a:pPr>
              <a:lnSpc>
                <a:spcPct val="150000"/>
              </a:lnSpc>
            </a:pPr>
            <a:r>
              <a:rPr lang="tr-TR" dirty="0"/>
              <a:t>Geçici </a:t>
            </a:r>
            <a:r>
              <a:rPr lang="tr-TR" dirty="0" err="1"/>
              <a:t>üriner</a:t>
            </a:r>
            <a:r>
              <a:rPr lang="tr-TR" dirty="0"/>
              <a:t> </a:t>
            </a:r>
            <a:r>
              <a:rPr lang="tr-TR" dirty="0" err="1"/>
              <a:t>inkontinans</a:t>
            </a:r>
            <a:r>
              <a:rPr lang="tr-TR" dirty="0"/>
              <a:t> sebeplerini sayabilmek</a:t>
            </a:r>
          </a:p>
          <a:p>
            <a:pPr>
              <a:lnSpc>
                <a:spcPct val="150000"/>
              </a:lnSpc>
            </a:pPr>
            <a:r>
              <a:rPr lang="tr-TR" dirty="0"/>
              <a:t>Kronik </a:t>
            </a:r>
            <a:r>
              <a:rPr lang="tr-TR" dirty="0" err="1" smtClean="0"/>
              <a:t>üriner</a:t>
            </a:r>
            <a:r>
              <a:rPr lang="tr-TR" dirty="0" smtClean="0"/>
              <a:t> </a:t>
            </a:r>
            <a:r>
              <a:rPr lang="tr-TR" dirty="0" err="1" smtClean="0"/>
              <a:t>inkontinans</a:t>
            </a:r>
            <a:r>
              <a:rPr lang="tr-TR" dirty="0" smtClean="0"/>
              <a:t> </a:t>
            </a:r>
            <a:r>
              <a:rPr lang="tr-TR" dirty="0"/>
              <a:t>sınıflamasını yapabilmek</a:t>
            </a:r>
          </a:p>
          <a:p>
            <a:pPr>
              <a:lnSpc>
                <a:spcPct val="150000"/>
              </a:lnSpc>
            </a:pPr>
            <a:r>
              <a:rPr lang="tr-TR" dirty="0" err="1"/>
              <a:t>Üriner</a:t>
            </a:r>
            <a:r>
              <a:rPr lang="tr-TR" dirty="0"/>
              <a:t> </a:t>
            </a:r>
            <a:r>
              <a:rPr lang="tr-TR" dirty="0" err="1"/>
              <a:t>inkontinans</a:t>
            </a:r>
            <a:r>
              <a:rPr lang="tr-TR" dirty="0"/>
              <a:t> tedavisi hakkında bilgi sahibi olmak</a:t>
            </a:r>
          </a:p>
          <a:p>
            <a:pPr>
              <a:lnSpc>
                <a:spcPct val="150000"/>
              </a:lnSpc>
            </a:pPr>
            <a:r>
              <a:rPr lang="tr-TR" dirty="0" err="1"/>
              <a:t>Üriner</a:t>
            </a:r>
            <a:r>
              <a:rPr lang="tr-TR" dirty="0"/>
              <a:t> </a:t>
            </a:r>
            <a:r>
              <a:rPr lang="tr-TR" dirty="0" err="1"/>
              <a:t>inkontinanslı</a:t>
            </a:r>
            <a:r>
              <a:rPr lang="tr-TR" dirty="0"/>
              <a:t> hastaların sevk kriterlerini </a:t>
            </a:r>
            <a:r>
              <a:rPr lang="tr-TR" dirty="0" smtClean="0"/>
              <a:t>sayabilmek</a:t>
            </a:r>
          </a:p>
          <a:p>
            <a:pPr>
              <a:lnSpc>
                <a:spcPct val="150000"/>
              </a:lnSpc>
            </a:pPr>
            <a:r>
              <a:rPr lang="tr-TR" dirty="0" smtClean="0"/>
              <a:t>Çocuklarda </a:t>
            </a:r>
            <a:r>
              <a:rPr lang="tr-TR" dirty="0" err="1" smtClean="0"/>
              <a:t>üriner</a:t>
            </a:r>
            <a:r>
              <a:rPr lang="tr-TR" dirty="0" smtClean="0"/>
              <a:t> </a:t>
            </a:r>
            <a:r>
              <a:rPr lang="tr-TR" dirty="0" err="1" smtClean="0"/>
              <a:t>inkontinans</a:t>
            </a:r>
            <a:r>
              <a:rPr lang="tr-TR" dirty="0" smtClean="0"/>
              <a:t> hakkında bilgi sahibi olmak </a:t>
            </a:r>
            <a:endParaRPr lang="tr-TR" dirty="0"/>
          </a:p>
          <a:p>
            <a:r>
              <a:rPr lang="tr-TR" dirty="0" smtClean="0"/>
              <a:t> </a:t>
            </a:r>
          </a:p>
        </p:txBody>
      </p:sp>
    </p:spTree>
    <p:extLst>
      <p:ext uri="{BB962C8B-B14F-4D97-AF65-F5344CB8AC3E}">
        <p14:creationId xmlns:p14="http://schemas.microsoft.com/office/powerpoint/2010/main" val="2749835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247941"/>
          </a:xfrm>
        </p:spPr>
        <p:txBody>
          <a:bodyPr>
            <a:normAutofit/>
          </a:bodyPr>
          <a:lstStyle/>
          <a:p>
            <a:r>
              <a:rPr lang="tr-TR" sz="2400" b="1" dirty="0"/>
              <a:t>Fonksiyonel </a:t>
            </a:r>
            <a:r>
              <a:rPr lang="tr-TR" sz="2400" b="1" dirty="0" err="1" smtClean="0"/>
              <a:t>inkontinans</a:t>
            </a:r>
            <a:r>
              <a:rPr lang="tr-TR" sz="2400" b="1" dirty="0" smtClean="0"/>
              <a:t/>
            </a:r>
            <a:br>
              <a:rPr lang="tr-TR" sz="2400" b="1" dirty="0" smtClean="0"/>
            </a:br>
            <a:r>
              <a:rPr lang="tr-TR" sz="2400" b="1" dirty="0"/>
              <a:t/>
            </a:r>
            <a:br>
              <a:rPr lang="tr-TR" sz="2400" b="1" dirty="0"/>
            </a:br>
            <a:r>
              <a:rPr lang="tr-TR" sz="1800" dirty="0"/>
              <a:t>• </a:t>
            </a:r>
            <a:r>
              <a:rPr lang="tr-TR" sz="1800" dirty="0" err="1"/>
              <a:t>Üriner</a:t>
            </a:r>
            <a:r>
              <a:rPr lang="tr-TR" sz="1800" dirty="0"/>
              <a:t> sistem yolları normal olan hastalarda kontrolleri dışında, zamanında tuvalete ulaşılamamasına bağlı olarak ortaya çıkan bir durumdur. </a:t>
            </a:r>
            <a:r>
              <a:rPr lang="tr-TR" sz="1800" dirty="0" smtClean="0"/>
              <a:t/>
            </a:r>
            <a:br>
              <a:rPr lang="tr-TR" sz="1800" dirty="0" smtClean="0"/>
            </a:br>
            <a:r>
              <a:rPr lang="tr-TR" sz="1800" dirty="0"/>
              <a:t/>
            </a:r>
            <a:br>
              <a:rPr lang="tr-TR" sz="1800" dirty="0"/>
            </a:br>
            <a:r>
              <a:rPr lang="tr-TR" sz="1800" dirty="0" smtClean="0"/>
              <a:t>• </a:t>
            </a:r>
            <a:r>
              <a:rPr lang="tr-TR" sz="1800" dirty="0"/>
              <a:t>Fiziksel (</a:t>
            </a:r>
            <a:r>
              <a:rPr lang="tr-TR" sz="1800" dirty="0" err="1"/>
              <a:t>mobilite</a:t>
            </a:r>
            <a:r>
              <a:rPr lang="tr-TR" sz="1800" dirty="0"/>
              <a:t> kısıtlılığı) veya bilişsel bozukluklar (</a:t>
            </a:r>
            <a:r>
              <a:rPr lang="tr-TR" sz="1800" dirty="0" err="1"/>
              <a:t>demans</a:t>
            </a:r>
            <a:r>
              <a:rPr lang="tr-TR" sz="1800" dirty="0"/>
              <a:t>) sonucu gelişir. </a:t>
            </a:r>
            <a:endParaRPr lang="tr-TR" sz="1800" b="1" dirty="0"/>
          </a:p>
        </p:txBody>
      </p:sp>
    </p:spTree>
    <p:extLst>
      <p:ext uri="{BB962C8B-B14F-4D97-AF65-F5344CB8AC3E}">
        <p14:creationId xmlns:p14="http://schemas.microsoft.com/office/powerpoint/2010/main" val="1235142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287270"/>
          </a:xfrm>
        </p:spPr>
        <p:txBody>
          <a:bodyPr/>
          <a:lstStyle/>
          <a:p>
            <a:r>
              <a:rPr lang="tr-TR" sz="2400" b="1" dirty="0"/>
              <a:t>Karışık (</a:t>
            </a:r>
            <a:r>
              <a:rPr lang="tr-TR" sz="2400" b="1" dirty="0" err="1"/>
              <a:t>miks</a:t>
            </a:r>
            <a:r>
              <a:rPr lang="tr-TR" sz="2400" b="1" dirty="0"/>
              <a:t>) tip </a:t>
            </a:r>
            <a:r>
              <a:rPr lang="tr-TR" sz="2400" b="1" dirty="0" err="1"/>
              <a:t>inkontinans</a:t>
            </a:r>
            <a:r>
              <a:rPr lang="tr-TR" sz="2400" b="1" dirty="0"/>
              <a:t> </a:t>
            </a:r>
            <a:r>
              <a:rPr lang="tr-TR" dirty="0" smtClean="0"/>
              <a:t/>
            </a:r>
            <a:br>
              <a:rPr lang="tr-TR" dirty="0" smtClean="0"/>
            </a:br>
            <a:r>
              <a:rPr lang="tr-TR" dirty="0"/>
              <a:t/>
            </a:r>
            <a:br>
              <a:rPr lang="tr-TR" dirty="0"/>
            </a:br>
            <a:r>
              <a:rPr lang="tr-TR" sz="1800" dirty="0" smtClean="0"/>
              <a:t>• </a:t>
            </a:r>
            <a:r>
              <a:rPr lang="tr-TR" sz="1800" dirty="0"/>
              <a:t>Dört tipin çeşitli kombinasyonlarını tanımlar. </a:t>
            </a:r>
            <a:r>
              <a:rPr lang="tr-TR" sz="1800" dirty="0" smtClean="0"/>
              <a:t/>
            </a:r>
            <a:br>
              <a:rPr lang="tr-TR" sz="1800" dirty="0" smtClean="0"/>
            </a:br>
            <a:r>
              <a:rPr lang="tr-TR" sz="1800" dirty="0" smtClean="0"/>
              <a:t/>
            </a:r>
            <a:br>
              <a:rPr lang="tr-TR" sz="1800" dirty="0" smtClean="0"/>
            </a:br>
            <a:r>
              <a:rPr lang="tr-TR" sz="1800" dirty="0" smtClean="0"/>
              <a:t>• </a:t>
            </a:r>
            <a:r>
              <a:rPr lang="tr-TR" sz="1800" dirty="0"/>
              <a:t>Karışık tip </a:t>
            </a:r>
            <a:r>
              <a:rPr lang="tr-TR" sz="1800" dirty="0" err="1"/>
              <a:t>inkontinans</a:t>
            </a:r>
            <a:r>
              <a:rPr lang="tr-TR" sz="1800" dirty="0"/>
              <a:t> varlığı tanı ve tedaviyi zorlaştırır. </a:t>
            </a:r>
            <a:r>
              <a:rPr lang="tr-TR" sz="1800" dirty="0" smtClean="0"/>
              <a:t/>
            </a:r>
            <a:br>
              <a:rPr lang="tr-TR" sz="1800" dirty="0" smtClean="0"/>
            </a:br>
            <a:r>
              <a:rPr lang="tr-TR" sz="1800" dirty="0"/>
              <a:t/>
            </a:r>
            <a:br>
              <a:rPr lang="tr-TR" sz="1800" dirty="0"/>
            </a:br>
            <a:r>
              <a:rPr lang="tr-TR" sz="1800" dirty="0" smtClean="0"/>
              <a:t>• </a:t>
            </a:r>
            <a:r>
              <a:rPr lang="tr-TR" sz="1800" dirty="0"/>
              <a:t>Genelde stres ve sıkışma tipi </a:t>
            </a:r>
            <a:r>
              <a:rPr lang="tr-TR" sz="1800" dirty="0" err="1"/>
              <a:t>inkontinans</a:t>
            </a:r>
            <a:r>
              <a:rPr lang="tr-TR" sz="1800" dirty="0"/>
              <a:t> kombinasyonunu tanımlamada kullanılır. </a:t>
            </a:r>
          </a:p>
        </p:txBody>
      </p:sp>
    </p:spTree>
    <p:extLst>
      <p:ext uri="{BB962C8B-B14F-4D97-AF65-F5344CB8AC3E}">
        <p14:creationId xmlns:p14="http://schemas.microsoft.com/office/powerpoint/2010/main" val="2272903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0438" y="943491"/>
            <a:ext cx="9603275" cy="5034521"/>
          </a:xfrm>
        </p:spPr>
        <p:txBody>
          <a:bodyPr>
            <a:normAutofit/>
          </a:bodyPr>
          <a:lstStyle/>
          <a:p>
            <a:r>
              <a:rPr lang="tr-TR" sz="2400" b="1" dirty="0" err="1"/>
              <a:t>İnkontinanslı</a:t>
            </a:r>
            <a:r>
              <a:rPr lang="tr-TR" sz="2400" b="1" dirty="0"/>
              <a:t> </a:t>
            </a:r>
            <a:r>
              <a:rPr lang="tr-TR" sz="2400" b="1" dirty="0" smtClean="0"/>
              <a:t>hastanın değerlendirilmesi</a:t>
            </a:r>
            <a:br>
              <a:rPr lang="tr-TR" sz="2400" b="1" dirty="0" smtClean="0"/>
            </a:br>
            <a:r>
              <a:rPr lang="tr-TR" sz="2400" b="1" dirty="0"/>
              <a:t/>
            </a:r>
            <a:br>
              <a:rPr lang="tr-TR" sz="2400" b="1" dirty="0"/>
            </a:br>
            <a:r>
              <a:rPr lang="tr-TR" sz="2000" dirty="0" err="1"/>
              <a:t>İnkontinansı</a:t>
            </a:r>
            <a:r>
              <a:rPr lang="tr-TR" sz="2000" dirty="0"/>
              <a:t> olan hastanın </a:t>
            </a:r>
            <a:r>
              <a:rPr lang="tr-TR" sz="2000" dirty="0" err="1"/>
              <a:t>anamnez</a:t>
            </a:r>
            <a:r>
              <a:rPr lang="tr-TR" sz="2000" dirty="0"/>
              <a:t> ve fizik muayenesinde aşağıdakiler hedeflenir; </a:t>
            </a:r>
            <a:r>
              <a:rPr lang="tr-TR" sz="2000" dirty="0" smtClean="0"/>
              <a:t/>
            </a:r>
            <a:br>
              <a:rPr lang="tr-TR" sz="2000" dirty="0" smtClean="0"/>
            </a:br>
            <a:r>
              <a:rPr lang="tr-TR" sz="2000" dirty="0" smtClean="0"/>
              <a:t/>
            </a:r>
            <a:br>
              <a:rPr lang="tr-TR" sz="2000" dirty="0" smtClean="0"/>
            </a:br>
            <a:r>
              <a:rPr lang="tr-TR" sz="2000" b="1" dirty="0"/>
              <a:t>• </a:t>
            </a:r>
            <a:r>
              <a:rPr lang="tr-TR" sz="2000" dirty="0" smtClean="0"/>
              <a:t>1</a:t>
            </a:r>
            <a:r>
              <a:rPr lang="tr-TR" sz="2000" dirty="0"/>
              <a:t>. </a:t>
            </a:r>
            <a:r>
              <a:rPr lang="tr-TR" sz="2000" dirty="0" err="1"/>
              <a:t>İnkontinansın</a:t>
            </a:r>
            <a:r>
              <a:rPr lang="tr-TR" sz="2000" dirty="0"/>
              <a:t> ürolojik olmayan nedenlerini değerlendirmek ve dışlamak (DIAPPERS) </a:t>
            </a:r>
            <a:r>
              <a:rPr lang="tr-TR" sz="2000" dirty="0" smtClean="0"/>
              <a:t/>
            </a:r>
            <a:br>
              <a:rPr lang="tr-TR" sz="2000" dirty="0" smtClean="0"/>
            </a:br>
            <a:r>
              <a:rPr lang="tr-TR" sz="2000" dirty="0" smtClean="0"/>
              <a:t/>
            </a:r>
            <a:br>
              <a:rPr lang="tr-TR" sz="2000" dirty="0" smtClean="0"/>
            </a:br>
            <a:r>
              <a:rPr lang="tr-TR" sz="2000" b="1" dirty="0"/>
              <a:t>• </a:t>
            </a:r>
            <a:r>
              <a:rPr lang="tr-TR" sz="2000" dirty="0" smtClean="0"/>
              <a:t>2</a:t>
            </a:r>
            <a:r>
              <a:rPr lang="tr-TR" sz="2000" dirty="0"/>
              <a:t>. Birincil sorunun idrar depolamada mı yoksa boşaltmada mı olduğunu tespit etmek </a:t>
            </a:r>
            <a:r>
              <a:rPr lang="tr-TR" sz="2000" dirty="0" smtClean="0"/>
              <a:t/>
            </a:r>
            <a:br>
              <a:rPr lang="tr-TR" sz="2000" dirty="0" smtClean="0"/>
            </a:br>
            <a:r>
              <a:rPr lang="tr-TR" sz="2000" dirty="0" smtClean="0"/>
              <a:t/>
            </a:r>
            <a:br>
              <a:rPr lang="tr-TR" sz="2000" dirty="0" smtClean="0"/>
            </a:br>
            <a:r>
              <a:rPr lang="tr-TR" sz="2000" b="1" dirty="0"/>
              <a:t>• </a:t>
            </a:r>
            <a:r>
              <a:rPr lang="tr-TR" sz="2000" dirty="0" smtClean="0"/>
              <a:t>3</a:t>
            </a:r>
            <a:r>
              <a:rPr lang="tr-TR" sz="2000" dirty="0"/>
              <a:t>. Semptomlarına dayanarak </a:t>
            </a:r>
            <a:r>
              <a:rPr lang="tr-TR" sz="2000" dirty="0" err="1"/>
              <a:t>inkontinans</a:t>
            </a:r>
            <a:r>
              <a:rPr lang="tr-TR" sz="2000" dirty="0"/>
              <a:t> tipini ve olası etiyolojileri saptamak </a:t>
            </a:r>
            <a:r>
              <a:rPr lang="tr-TR" sz="2000" dirty="0" smtClean="0"/>
              <a:t/>
            </a:r>
            <a:br>
              <a:rPr lang="tr-TR" sz="2000" dirty="0" smtClean="0"/>
            </a:br>
            <a:r>
              <a:rPr lang="tr-TR" sz="2000" dirty="0" smtClean="0"/>
              <a:t/>
            </a:r>
            <a:br>
              <a:rPr lang="tr-TR" sz="2000" dirty="0" smtClean="0"/>
            </a:br>
            <a:r>
              <a:rPr lang="tr-TR" sz="2000" b="1" dirty="0"/>
              <a:t>• </a:t>
            </a:r>
            <a:r>
              <a:rPr lang="tr-TR" sz="2000" dirty="0" smtClean="0"/>
              <a:t>4</a:t>
            </a:r>
            <a:r>
              <a:rPr lang="tr-TR" sz="2000" dirty="0"/>
              <a:t>. Epizotların tipini ve hastanın işlevsel yeteneği ve yaşam kalitesi üzerine olan etkisini tespit etmek</a:t>
            </a:r>
            <a:endParaRPr lang="tr-TR" sz="2000" b="1" dirty="0"/>
          </a:p>
        </p:txBody>
      </p:sp>
    </p:spTree>
    <p:extLst>
      <p:ext uri="{BB962C8B-B14F-4D97-AF65-F5344CB8AC3E}">
        <p14:creationId xmlns:p14="http://schemas.microsoft.com/office/powerpoint/2010/main" val="4293065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149618"/>
          </a:xfrm>
        </p:spPr>
        <p:txBody>
          <a:bodyPr>
            <a:noAutofit/>
          </a:bodyPr>
          <a:lstStyle/>
          <a:p>
            <a:r>
              <a:rPr lang="tr-TR" sz="2400" b="1" dirty="0"/>
              <a:t>Öykü </a:t>
            </a:r>
            <a:r>
              <a:rPr lang="tr-TR" sz="2400" b="1" dirty="0" smtClean="0"/>
              <a:t/>
            </a:r>
            <a:br>
              <a:rPr lang="tr-TR" sz="2400" b="1" dirty="0" smtClean="0"/>
            </a:br>
            <a:r>
              <a:rPr lang="tr-TR" sz="2400" b="1" dirty="0" smtClean="0"/>
              <a:t/>
            </a:r>
            <a:br>
              <a:rPr lang="tr-TR" sz="2400" b="1" dirty="0" smtClean="0"/>
            </a:br>
            <a:r>
              <a:rPr lang="tr-TR" sz="1800" dirty="0" smtClean="0"/>
              <a:t>• </a:t>
            </a:r>
            <a:r>
              <a:rPr lang="tr-TR" sz="1800" dirty="0"/>
              <a:t>Yakınmaların süresi </a:t>
            </a:r>
            <a:r>
              <a:rPr lang="tr-TR" sz="1800" dirty="0" smtClean="0"/>
              <a:t/>
            </a:r>
            <a:br>
              <a:rPr lang="tr-TR" sz="1800" dirty="0" smtClean="0"/>
            </a:br>
            <a:r>
              <a:rPr lang="tr-TR" sz="1800" dirty="0" smtClean="0"/>
              <a:t>• </a:t>
            </a:r>
            <a:r>
              <a:rPr lang="tr-TR" sz="1800" dirty="0" err="1"/>
              <a:t>Üriner</a:t>
            </a:r>
            <a:r>
              <a:rPr lang="tr-TR" sz="1800" dirty="0"/>
              <a:t> enfeksiyon varlığı, taş öyküsü (</a:t>
            </a:r>
            <a:r>
              <a:rPr lang="tr-TR" sz="1800" dirty="0" err="1"/>
              <a:t>disüri,hematüri</a:t>
            </a:r>
            <a:r>
              <a:rPr lang="tr-TR" sz="1800" dirty="0"/>
              <a:t>) </a:t>
            </a:r>
            <a:r>
              <a:rPr lang="tr-TR" sz="1800" dirty="0" smtClean="0"/>
              <a:t/>
            </a:r>
            <a:br>
              <a:rPr lang="tr-TR" sz="1800" dirty="0" smtClean="0"/>
            </a:br>
            <a:r>
              <a:rPr lang="tr-TR" sz="1800" dirty="0" smtClean="0"/>
              <a:t>• </a:t>
            </a:r>
            <a:r>
              <a:rPr lang="tr-TR" sz="1800" dirty="0"/>
              <a:t>Gündüz-gece idrara çıkma sıklığı, </a:t>
            </a:r>
            <a:r>
              <a:rPr lang="tr-TR" sz="1800" dirty="0" smtClean="0"/>
              <a:t/>
            </a:r>
            <a:br>
              <a:rPr lang="tr-TR" sz="1800" dirty="0" smtClean="0"/>
            </a:br>
            <a:r>
              <a:rPr lang="tr-TR" sz="1800" dirty="0" smtClean="0"/>
              <a:t>• </a:t>
            </a:r>
            <a:r>
              <a:rPr lang="tr-TR" sz="1800" dirty="0"/>
              <a:t>Geçirilmiş </a:t>
            </a:r>
            <a:r>
              <a:rPr lang="tr-TR" sz="1800" dirty="0" err="1"/>
              <a:t>üriner</a:t>
            </a:r>
            <a:r>
              <a:rPr lang="tr-TR" sz="1800" dirty="0"/>
              <a:t>, </a:t>
            </a:r>
            <a:r>
              <a:rPr lang="tr-TR" sz="1800" dirty="0" err="1"/>
              <a:t>pelvik</a:t>
            </a:r>
            <a:r>
              <a:rPr lang="tr-TR" sz="1800" dirty="0"/>
              <a:t> veya </a:t>
            </a:r>
            <a:r>
              <a:rPr lang="tr-TR" sz="1800" dirty="0" err="1"/>
              <a:t>spinal</a:t>
            </a:r>
            <a:r>
              <a:rPr lang="tr-TR" sz="1800" dirty="0"/>
              <a:t> cerrahi girişimler </a:t>
            </a:r>
            <a:r>
              <a:rPr lang="tr-TR" sz="1800" dirty="0" smtClean="0"/>
              <a:t/>
            </a:r>
            <a:br>
              <a:rPr lang="tr-TR" sz="1800" dirty="0" smtClean="0"/>
            </a:br>
            <a:r>
              <a:rPr lang="tr-TR" sz="1800" dirty="0" smtClean="0"/>
              <a:t>• </a:t>
            </a:r>
            <a:r>
              <a:rPr lang="tr-TR" sz="1800" dirty="0"/>
              <a:t>DM </a:t>
            </a:r>
            <a:r>
              <a:rPr lang="tr-TR" sz="1800" dirty="0" smtClean="0"/>
              <a:t/>
            </a:r>
            <a:br>
              <a:rPr lang="tr-TR" sz="1800" dirty="0" smtClean="0"/>
            </a:br>
            <a:r>
              <a:rPr lang="tr-TR" sz="1800" dirty="0" smtClean="0"/>
              <a:t>• </a:t>
            </a:r>
            <a:r>
              <a:rPr lang="tr-TR" sz="1800" dirty="0" err="1"/>
              <a:t>Konstipasyon</a:t>
            </a:r>
            <a:r>
              <a:rPr lang="tr-TR" sz="1800" dirty="0"/>
              <a:t> </a:t>
            </a:r>
            <a:r>
              <a:rPr lang="tr-TR" sz="1800" dirty="0" smtClean="0"/>
              <a:t/>
            </a:r>
            <a:br>
              <a:rPr lang="tr-TR" sz="1800" dirty="0" smtClean="0"/>
            </a:br>
            <a:r>
              <a:rPr lang="tr-TR" sz="1800" dirty="0" smtClean="0"/>
              <a:t>• </a:t>
            </a:r>
            <a:r>
              <a:rPr lang="tr-TR" sz="1800" dirty="0"/>
              <a:t>Kullanılan ilaçlar </a:t>
            </a:r>
            <a:r>
              <a:rPr lang="tr-TR" sz="1800" dirty="0" smtClean="0"/>
              <a:t/>
            </a:r>
            <a:br>
              <a:rPr lang="tr-TR" sz="1800" dirty="0" smtClean="0"/>
            </a:br>
            <a:r>
              <a:rPr lang="tr-TR" sz="1800" dirty="0" smtClean="0"/>
              <a:t>• </a:t>
            </a:r>
            <a:r>
              <a:rPr lang="tr-TR" sz="1800" dirty="0"/>
              <a:t>Nörolojik bir patoloji düşündüren yakınmalar </a:t>
            </a:r>
            <a:r>
              <a:rPr lang="tr-TR" sz="1800" dirty="0" smtClean="0"/>
              <a:t/>
            </a:r>
            <a:br>
              <a:rPr lang="tr-TR" sz="1800" dirty="0" smtClean="0"/>
            </a:br>
            <a:r>
              <a:rPr lang="tr-TR" sz="1800" dirty="0" smtClean="0"/>
              <a:t>• </a:t>
            </a:r>
            <a:r>
              <a:rPr lang="tr-TR" sz="1800" dirty="0"/>
              <a:t>Erkeklerde </a:t>
            </a:r>
            <a:r>
              <a:rPr lang="tr-TR" sz="1800" dirty="0" err="1"/>
              <a:t>obstrüktif</a:t>
            </a:r>
            <a:r>
              <a:rPr lang="tr-TR" sz="1800" dirty="0"/>
              <a:t> semptomlar </a:t>
            </a:r>
            <a:r>
              <a:rPr lang="tr-TR" sz="1800" dirty="0" smtClean="0"/>
              <a:t/>
            </a:r>
            <a:br>
              <a:rPr lang="tr-TR" sz="1800" dirty="0" smtClean="0"/>
            </a:br>
            <a:r>
              <a:rPr lang="tr-TR" sz="1800" dirty="0" smtClean="0"/>
              <a:t>• </a:t>
            </a:r>
            <a:r>
              <a:rPr lang="tr-TR" sz="1800" dirty="0"/>
              <a:t>Kadınlarda gebelik, doğum sayısı, şekli</a:t>
            </a:r>
            <a:r>
              <a:rPr lang="tr-TR" sz="1800" dirty="0" smtClean="0"/>
              <a:t>,</a:t>
            </a:r>
            <a:endParaRPr lang="tr-TR" sz="1800" dirty="0"/>
          </a:p>
        </p:txBody>
      </p:sp>
    </p:spTree>
    <p:extLst>
      <p:ext uri="{BB962C8B-B14F-4D97-AF65-F5344CB8AC3E}">
        <p14:creationId xmlns:p14="http://schemas.microsoft.com/office/powerpoint/2010/main" val="2068513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170040" y="1340503"/>
            <a:ext cx="1014688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tr-TR" b="1" dirty="0"/>
              <a:t>• </a:t>
            </a:r>
            <a:r>
              <a:rPr kumimoji="0" lang="tr-TR" altLang="tr-TR" sz="1800" b="1" i="0" u="none" strike="noStrike" cap="none" normalizeH="0" baseline="0" dirty="0" smtClean="0">
                <a:ln>
                  <a:noFill/>
                </a:ln>
                <a:solidFill>
                  <a:schemeClr val="tx1"/>
                </a:solidFill>
                <a:effectLst/>
              </a:rPr>
              <a:t>1</a:t>
            </a:r>
            <a:r>
              <a:rPr kumimoji="0" lang="tr-TR" altLang="tr-TR" sz="1800" b="0" i="0" u="none" strike="noStrike" cap="none" normalizeH="0" baseline="0" dirty="0" smtClean="0">
                <a:ln>
                  <a:noFill/>
                </a:ln>
                <a:solidFill>
                  <a:schemeClr val="tx1"/>
                </a:solidFill>
                <a:effectLst/>
              </a:rPr>
              <a:t>-</a:t>
            </a:r>
            <a:r>
              <a:rPr lang="tr-TR" altLang="tr-TR" b="1" dirty="0" smtClean="0"/>
              <a:t>Son </a:t>
            </a:r>
            <a:r>
              <a:rPr lang="tr-TR" altLang="tr-TR" b="1" dirty="0"/>
              <a:t>3 ay içinde istemsiz olarak idrar kaçırdığınız oldu mu?</a:t>
            </a:r>
            <a:r>
              <a:rPr lang="tr-TR" altLang="tr-TR" dirty="0"/>
              <a:t/>
            </a:r>
            <a:br>
              <a:rPr lang="tr-TR" altLang="tr-TR" dirty="0"/>
            </a:br>
            <a:r>
              <a:rPr lang="tr-TR" altLang="tr-TR" dirty="0" smtClean="0"/>
              <a:t>   Evet </a:t>
            </a:r>
            <a:r>
              <a:rPr lang="tr-TR" altLang="tr-TR" dirty="0"/>
              <a:t>/ Hayır</a:t>
            </a:r>
            <a:br>
              <a:rPr lang="tr-TR" altLang="tr-TR" dirty="0"/>
            </a:br>
            <a:endParaRPr lang="tr-TR" altLang="tr-TR" dirty="0" smtClean="0"/>
          </a:p>
          <a:p>
            <a:pPr lvl="0" eaLnBrk="0" fontAlgn="base" hangingPunct="0">
              <a:spcBef>
                <a:spcPct val="0"/>
              </a:spcBef>
              <a:spcAft>
                <a:spcPct val="0"/>
              </a:spcAft>
            </a:pPr>
            <a:r>
              <a:rPr lang="tr-TR" b="1" dirty="0"/>
              <a:t>• </a:t>
            </a:r>
            <a:r>
              <a:rPr lang="tr-TR" altLang="tr-TR" b="1" dirty="0" smtClean="0"/>
              <a:t>2</a:t>
            </a:r>
            <a:r>
              <a:rPr lang="tr-TR" altLang="tr-TR" dirty="0" smtClean="0"/>
              <a:t>-</a:t>
            </a:r>
            <a:r>
              <a:rPr lang="tr-TR" altLang="tr-TR" b="1" dirty="0" smtClean="0"/>
              <a:t>Bu </a:t>
            </a:r>
            <a:r>
              <a:rPr lang="tr-TR" altLang="tr-TR" b="1" dirty="0"/>
              <a:t>kaçırma olayları genellikle ne zaman olur</a:t>
            </a:r>
            <a:r>
              <a:rPr lang="tr-TR" altLang="tr-TR" b="1" dirty="0" smtClean="0"/>
              <a:t>?</a:t>
            </a:r>
            <a:r>
              <a:rPr lang="tr-TR" altLang="tr-TR" dirty="0" smtClean="0"/>
              <a:t> </a:t>
            </a:r>
            <a:r>
              <a:rPr kumimoji="0" lang="tr-TR" altLang="tr-TR" sz="1800" b="0" i="0" u="none" strike="noStrike" cap="none" normalizeH="0" baseline="0" dirty="0" smtClean="0">
                <a:ln>
                  <a:noFill/>
                </a:ln>
                <a:solidFill>
                  <a:schemeClr val="tx1"/>
                </a:solidFill>
                <a:effectLst/>
              </a:rPr>
              <a:t/>
            </a:r>
            <a:br>
              <a:rPr kumimoji="0" lang="tr-TR" altLang="tr-TR" sz="1800" b="0" i="0" u="none" strike="noStrike" cap="none" normalizeH="0" baseline="0" dirty="0" smtClean="0">
                <a:ln>
                  <a:noFill/>
                </a:ln>
                <a:solidFill>
                  <a:schemeClr val="tx1"/>
                </a:solidFill>
                <a:effectLst/>
              </a:rPr>
            </a:br>
            <a:r>
              <a:rPr kumimoji="0" lang="tr-TR" altLang="tr-TR" sz="1800" b="0" i="0" u="none" strike="noStrike" cap="none" normalizeH="0" baseline="0" dirty="0" smtClean="0">
                <a:ln>
                  <a:noFill/>
                </a:ln>
                <a:solidFill>
                  <a:schemeClr val="tx1"/>
                </a:solidFill>
                <a:effectLst/>
              </a:rPr>
              <a:t>a) </a:t>
            </a:r>
            <a:r>
              <a:rPr kumimoji="0" lang="tr-TR" altLang="tr-TR" sz="1800" i="0" u="none" strike="noStrike" cap="none" normalizeH="0" baseline="0" dirty="0" smtClean="0">
                <a:ln>
                  <a:noFill/>
                </a:ln>
                <a:solidFill>
                  <a:schemeClr val="tx1"/>
                </a:solidFill>
                <a:effectLst/>
              </a:rPr>
              <a:t>Öksürme, hapşırma, gülme, egzersiz sırasında mı?</a:t>
            </a:r>
            <a:br>
              <a:rPr kumimoji="0" lang="tr-TR" altLang="tr-TR" sz="1800" i="0" u="none" strike="noStrike" cap="none" normalizeH="0" baseline="0" dirty="0" smtClean="0">
                <a:ln>
                  <a:noFill/>
                </a:ln>
                <a:solidFill>
                  <a:schemeClr val="tx1"/>
                </a:solidFill>
                <a:effectLst/>
              </a:rPr>
            </a:br>
            <a:r>
              <a:rPr kumimoji="0" lang="tr-TR" altLang="tr-TR" sz="1800" i="0" u="none" strike="noStrike" cap="none" normalizeH="0" baseline="0" dirty="0" smtClean="0">
                <a:ln>
                  <a:noFill/>
                </a:ln>
                <a:solidFill>
                  <a:schemeClr val="tx1"/>
                </a:solidFill>
                <a:effectLst/>
              </a:rPr>
              <a:t>b) Aniden sıkıştığınızda, tuvalete yetişemeden mi?</a:t>
            </a:r>
            <a:br>
              <a:rPr kumimoji="0" lang="tr-TR" altLang="tr-TR" sz="1800" i="0" u="none" strike="noStrike" cap="none" normalizeH="0" baseline="0" dirty="0" smtClean="0">
                <a:ln>
                  <a:noFill/>
                </a:ln>
                <a:solidFill>
                  <a:schemeClr val="tx1"/>
                </a:solidFill>
                <a:effectLst/>
              </a:rPr>
            </a:br>
            <a:r>
              <a:rPr kumimoji="0" lang="tr-TR" altLang="tr-TR" sz="1800" i="0" u="none" strike="noStrike" cap="none" normalizeH="0" baseline="0" dirty="0" smtClean="0">
                <a:ln>
                  <a:noFill/>
                </a:ln>
                <a:solidFill>
                  <a:schemeClr val="tx1"/>
                </a:solidFill>
                <a:effectLst/>
              </a:rPr>
              <a:t>c) Hem a) hem b) durumlarında mı?</a:t>
            </a:r>
            <a:br>
              <a:rPr kumimoji="0" lang="tr-TR" altLang="tr-TR" sz="1800" i="0" u="none" strike="noStrike" cap="none" normalizeH="0" baseline="0" dirty="0" smtClean="0">
                <a:ln>
                  <a:noFill/>
                </a:ln>
                <a:solidFill>
                  <a:schemeClr val="tx1"/>
                </a:solidFill>
                <a:effectLst/>
              </a:rPr>
            </a:br>
            <a:r>
              <a:rPr kumimoji="0" lang="tr-TR" altLang="tr-TR" sz="1800" i="0" u="none" strike="noStrike" cap="none" normalizeH="0" baseline="0" dirty="0" smtClean="0">
                <a:ln>
                  <a:noFill/>
                </a:ln>
                <a:solidFill>
                  <a:schemeClr val="tx1"/>
                </a:solidFill>
                <a:effectLst/>
              </a:rPr>
              <a:t>d) Hiçbirine uymuyor mu?</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dirty="0" smtClean="0">
                <a:ln>
                  <a:noFill/>
                </a:ln>
                <a:solidFill>
                  <a:schemeClr val="tx1"/>
                </a:solidFill>
                <a:effectLst/>
              </a:rPr>
              <a:t>3-Bu idrar kaçırma durumları sizi ne derece rahatsız ediyor?</a:t>
            </a:r>
            <a:endParaRPr kumimoji="0" lang="tr-TR" altLang="tr-TR" sz="1800" b="0" i="0" u="none" strike="noStrike" cap="none" normalizeH="0" baseline="0" dirty="0" smtClean="0">
              <a:ln>
                <a:noFill/>
              </a:ln>
              <a:solidFill>
                <a:schemeClr val="tx1"/>
              </a:solidFill>
              <a:effectLst/>
            </a:endParaRPr>
          </a:p>
          <a:p>
            <a:pPr lvl="1" eaLnBrk="0" fontAlgn="base" hangingPunct="0">
              <a:spcBef>
                <a:spcPct val="0"/>
              </a:spcBef>
              <a:spcAft>
                <a:spcPct val="0"/>
              </a:spcAft>
              <a:buFontTx/>
              <a:buChar char="•"/>
            </a:pPr>
            <a:r>
              <a:rPr kumimoji="0" lang="tr-TR" altLang="tr-TR" b="0" i="0" u="none" strike="noStrike" cap="none" normalizeH="0" baseline="0" dirty="0" smtClean="0">
                <a:ln>
                  <a:noFill/>
                </a:ln>
                <a:solidFill>
                  <a:schemeClr val="tx1"/>
                </a:solidFill>
                <a:effectLst/>
              </a:rPr>
              <a:t>Hiç / Az / Orta / Çok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6682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B93FC5-FE51-424A-A70B-C3C3E147C927}"/>
              </a:ext>
            </a:extLst>
          </p:cNvPr>
          <p:cNvSpPr>
            <a:spLocks noGrp="1"/>
          </p:cNvSpPr>
          <p:nvPr>
            <p:ph type="title"/>
          </p:nvPr>
        </p:nvSpPr>
        <p:spPr>
          <a:xfrm>
            <a:off x="838200" y="933161"/>
            <a:ext cx="10515600" cy="1325563"/>
          </a:xfrm>
        </p:spPr>
        <p:txBody>
          <a:bodyPr>
            <a:normAutofit fontScale="90000"/>
          </a:bodyPr>
          <a:lstStyle/>
          <a:p>
            <a:r>
              <a:rPr lang="tr-TR" b="1"/>
              <a:t>Yaşam Kalitesi Ölçekleri</a:t>
            </a:r>
            <a:br>
              <a:rPr lang="tr-TR" b="1"/>
            </a:br>
            <a:r>
              <a:rPr lang="tr-TR" b="1"/>
              <a:t>Uluslararası İnkontinans Sorgulama Kısa Formu</a:t>
            </a:r>
            <a:br>
              <a:rPr lang="tr-TR" b="1"/>
            </a:br>
            <a:endParaRPr lang="tr-TR" b="1"/>
          </a:p>
        </p:txBody>
      </p:sp>
      <p:sp>
        <p:nvSpPr>
          <p:cNvPr id="3" name="İçerik Yer Tutucusu 2">
            <a:extLst>
              <a:ext uri="{FF2B5EF4-FFF2-40B4-BE49-F238E27FC236}">
                <a16:creationId xmlns:a16="http://schemas.microsoft.com/office/drawing/2014/main" id="{2F265F6E-4F10-4CD6-965F-F9944E6079ED}"/>
              </a:ext>
            </a:extLst>
          </p:cNvPr>
          <p:cNvSpPr>
            <a:spLocks noGrp="1"/>
          </p:cNvSpPr>
          <p:nvPr>
            <p:ph idx="1"/>
          </p:nvPr>
        </p:nvSpPr>
        <p:spPr/>
        <p:txBody>
          <a:bodyPr>
            <a:normAutofit fontScale="92500" lnSpcReduction="20000"/>
          </a:bodyPr>
          <a:lstStyle/>
          <a:p>
            <a:endParaRPr lang="tr-TR"/>
          </a:p>
          <a:p>
            <a:endParaRPr lang="tr-TR"/>
          </a:p>
          <a:p>
            <a:pPr>
              <a:buFont typeface="Wingdings" panose="05000000000000000000" pitchFamily="2" charset="2"/>
              <a:buChar char="Ø"/>
            </a:pPr>
            <a:endParaRPr lang="tr-TR"/>
          </a:p>
          <a:p>
            <a:pPr>
              <a:buFont typeface="Wingdings" panose="05000000000000000000" pitchFamily="2" charset="2"/>
              <a:buChar char="Ø"/>
            </a:pPr>
            <a:endParaRPr lang="tr-TR"/>
          </a:p>
          <a:p>
            <a:pPr marL="0" indent="0">
              <a:buNone/>
            </a:pPr>
            <a:r>
              <a:rPr lang="tr-TR"/>
              <a:t>   </a:t>
            </a:r>
            <a:r>
              <a:rPr lang="tr-TR" sz="1600"/>
              <a:t>ICS:ULUSLARARASI KONTİNANS DERNEĞİ</a:t>
            </a:r>
          </a:p>
          <a:p>
            <a:pPr>
              <a:buFont typeface="Wingdings" panose="05000000000000000000" pitchFamily="2" charset="2"/>
              <a:buChar char="Ø"/>
            </a:pPr>
            <a:r>
              <a:rPr lang="tr-TR"/>
              <a:t>Toplam skor 21’dir. 3. 4. ve 5. soruların toplamından oluşur.</a:t>
            </a:r>
          </a:p>
          <a:p>
            <a:pPr>
              <a:buFont typeface="Wingdings" panose="05000000000000000000" pitchFamily="2" charset="2"/>
              <a:buChar char="Ø"/>
            </a:pPr>
            <a:r>
              <a:rPr lang="tr-TR"/>
              <a:t>Tedavi öncesi ve sonrası yapılan sorgulamalarda, skorlarda anlamlı düşüş tespit edilmiştir. Bu nedenle tedavi takibinde de güvenle kullanılabilmektedir.</a:t>
            </a:r>
          </a:p>
          <a:p>
            <a:endParaRPr lang="tr-TR"/>
          </a:p>
        </p:txBody>
      </p:sp>
      <p:pic>
        <p:nvPicPr>
          <p:cNvPr id="4" name="Resim 3">
            <a:extLst>
              <a:ext uri="{FF2B5EF4-FFF2-40B4-BE49-F238E27FC236}">
                <a16:creationId xmlns:a16="http://schemas.microsoft.com/office/drawing/2014/main" id="{5A72A796-5E29-4B16-A9C8-D12FBD8F6C29}"/>
              </a:ext>
            </a:extLst>
          </p:cNvPr>
          <p:cNvPicPr>
            <a:picLocks noChangeAspect="1"/>
          </p:cNvPicPr>
          <p:nvPr/>
        </p:nvPicPr>
        <p:blipFill>
          <a:blip r:embed="rId2"/>
          <a:stretch>
            <a:fillRect/>
          </a:stretch>
        </p:blipFill>
        <p:spPr>
          <a:xfrm>
            <a:off x="838199" y="1825625"/>
            <a:ext cx="8955931" cy="2163279"/>
          </a:xfrm>
          <a:prstGeom prst="rect">
            <a:avLst/>
          </a:prstGeom>
        </p:spPr>
      </p:pic>
    </p:spTree>
    <p:extLst>
      <p:ext uri="{BB962C8B-B14F-4D97-AF65-F5344CB8AC3E}">
        <p14:creationId xmlns:p14="http://schemas.microsoft.com/office/powerpoint/2010/main" val="2767360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B44B0824-6D77-47A6-A24E-29E3D924AD98}"/>
              </a:ext>
            </a:extLst>
          </p:cNvPr>
          <p:cNvPicPr>
            <a:picLocks noGrp="1" noChangeAspect="1"/>
          </p:cNvPicPr>
          <p:nvPr>
            <p:ph idx="1"/>
          </p:nvPr>
        </p:nvPicPr>
        <p:blipFill>
          <a:blip r:embed="rId2"/>
          <a:stretch>
            <a:fillRect/>
          </a:stretch>
        </p:blipFill>
        <p:spPr>
          <a:xfrm>
            <a:off x="168770" y="1769125"/>
            <a:ext cx="6064988" cy="1416527"/>
          </a:xfrm>
        </p:spPr>
      </p:pic>
      <p:pic>
        <p:nvPicPr>
          <p:cNvPr id="5" name="Resim 4">
            <a:extLst>
              <a:ext uri="{FF2B5EF4-FFF2-40B4-BE49-F238E27FC236}">
                <a16:creationId xmlns:a16="http://schemas.microsoft.com/office/drawing/2014/main" id="{923E415C-A5AD-4337-B8CD-6208A5B77CDF}"/>
              </a:ext>
            </a:extLst>
          </p:cNvPr>
          <p:cNvPicPr>
            <a:picLocks noChangeAspect="1"/>
          </p:cNvPicPr>
          <p:nvPr/>
        </p:nvPicPr>
        <p:blipFill>
          <a:blip r:embed="rId3"/>
          <a:stretch>
            <a:fillRect/>
          </a:stretch>
        </p:blipFill>
        <p:spPr>
          <a:xfrm>
            <a:off x="168769" y="286688"/>
            <a:ext cx="6064989" cy="1482436"/>
          </a:xfrm>
          <a:prstGeom prst="rect">
            <a:avLst/>
          </a:prstGeom>
        </p:spPr>
      </p:pic>
      <p:pic>
        <p:nvPicPr>
          <p:cNvPr id="9" name="Resim 8">
            <a:extLst>
              <a:ext uri="{FF2B5EF4-FFF2-40B4-BE49-F238E27FC236}">
                <a16:creationId xmlns:a16="http://schemas.microsoft.com/office/drawing/2014/main" id="{3E9DC70D-3FF9-4B61-A0A5-83868F6655B8}"/>
              </a:ext>
            </a:extLst>
          </p:cNvPr>
          <p:cNvPicPr>
            <a:picLocks noChangeAspect="1"/>
          </p:cNvPicPr>
          <p:nvPr/>
        </p:nvPicPr>
        <p:blipFill>
          <a:blip r:embed="rId4"/>
          <a:stretch>
            <a:fillRect/>
          </a:stretch>
        </p:blipFill>
        <p:spPr>
          <a:xfrm>
            <a:off x="168771" y="3185652"/>
            <a:ext cx="6025052" cy="914400"/>
          </a:xfrm>
          <a:prstGeom prst="rect">
            <a:avLst/>
          </a:prstGeom>
        </p:spPr>
      </p:pic>
      <p:pic>
        <p:nvPicPr>
          <p:cNvPr id="11" name="Resim 10">
            <a:extLst>
              <a:ext uri="{FF2B5EF4-FFF2-40B4-BE49-F238E27FC236}">
                <a16:creationId xmlns:a16="http://schemas.microsoft.com/office/drawing/2014/main" id="{3E8D6B72-1809-412D-AA79-27C419C511F3}"/>
              </a:ext>
            </a:extLst>
          </p:cNvPr>
          <p:cNvPicPr>
            <a:picLocks noChangeAspect="1"/>
          </p:cNvPicPr>
          <p:nvPr/>
        </p:nvPicPr>
        <p:blipFill>
          <a:blip r:embed="rId5"/>
          <a:stretch>
            <a:fillRect/>
          </a:stretch>
        </p:blipFill>
        <p:spPr>
          <a:xfrm>
            <a:off x="168770" y="4100052"/>
            <a:ext cx="6064988" cy="1986117"/>
          </a:xfrm>
          <a:prstGeom prst="rect">
            <a:avLst/>
          </a:prstGeom>
        </p:spPr>
      </p:pic>
      <p:sp>
        <p:nvSpPr>
          <p:cNvPr id="13" name="Metin kutusu 12">
            <a:extLst>
              <a:ext uri="{FF2B5EF4-FFF2-40B4-BE49-F238E27FC236}">
                <a16:creationId xmlns:a16="http://schemas.microsoft.com/office/drawing/2014/main" id="{57CF2DA9-E635-45B3-A24C-02441A75EBF4}"/>
              </a:ext>
            </a:extLst>
          </p:cNvPr>
          <p:cNvSpPr txBox="1"/>
          <p:nvPr/>
        </p:nvSpPr>
        <p:spPr>
          <a:xfrm>
            <a:off x="6482637" y="934063"/>
            <a:ext cx="5542216" cy="3693319"/>
          </a:xfrm>
          <a:prstGeom prst="rect">
            <a:avLst/>
          </a:prstGeom>
          <a:noFill/>
        </p:spPr>
        <p:txBody>
          <a:bodyPr wrap="square">
            <a:spAutoFit/>
          </a:bodyPr>
          <a:lstStyle/>
          <a:p>
            <a:r>
              <a:rPr lang="tr-TR" dirty="0"/>
              <a:t>İlk 2 soru kişisel bilgileri</a:t>
            </a:r>
          </a:p>
          <a:p>
            <a:endParaRPr lang="tr-TR" dirty="0"/>
          </a:p>
          <a:p>
            <a:r>
              <a:rPr lang="tr-TR" dirty="0"/>
              <a:t>3. soru </a:t>
            </a:r>
            <a:r>
              <a:rPr lang="tr-TR" dirty="0" smtClean="0"/>
              <a:t>idrar kaçırma </a:t>
            </a:r>
            <a:r>
              <a:rPr lang="tr-TR" dirty="0"/>
              <a:t>sıklığını (0-5puan)</a:t>
            </a:r>
          </a:p>
          <a:p>
            <a:endParaRPr lang="tr-TR" dirty="0"/>
          </a:p>
          <a:p>
            <a:endParaRPr lang="tr-TR" dirty="0"/>
          </a:p>
          <a:p>
            <a:r>
              <a:rPr lang="tr-TR" dirty="0"/>
              <a:t>4. soru idrar kaçırma miktarını (0-6puan)</a:t>
            </a:r>
          </a:p>
          <a:p>
            <a:endParaRPr lang="tr-TR" dirty="0"/>
          </a:p>
          <a:p>
            <a:endParaRPr lang="tr-TR" dirty="0"/>
          </a:p>
          <a:p>
            <a:r>
              <a:rPr lang="tr-TR" dirty="0"/>
              <a:t>5. soru hastanın yaşam kalitesine olan etkisi (0-10 puan)</a:t>
            </a:r>
          </a:p>
          <a:p>
            <a:endParaRPr lang="tr-TR" dirty="0"/>
          </a:p>
          <a:p>
            <a:r>
              <a:rPr lang="tr-TR" dirty="0"/>
              <a:t> </a:t>
            </a:r>
          </a:p>
          <a:p>
            <a:r>
              <a:rPr lang="tr-TR" dirty="0"/>
              <a:t>6. soru ise tanımlayıcı özellikleri sorgulamaktadır. </a:t>
            </a:r>
          </a:p>
        </p:txBody>
      </p:sp>
    </p:spTree>
    <p:extLst>
      <p:ext uri="{BB962C8B-B14F-4D97-AF65-F5344CB8AC3E}">
        <p14:creationId xmlns:p14="http://schemas.microsoft.com/office/powerpoint/2010/main" val="4156680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2FA978-7C91-444C-AD92-876CE82DB44B}"/>
              </a:ext>
            </a:extLst>
          </p:cNvPr>
          <p:cNvSpPr>
            <a:spLocks noGrp="1"/>
          </p:cNvSpPr>
          <p:nvPr>
            <p:ph type="title"/>
          </p:nvPr>
        </p:nvSpPr>
        <p:spPr/>
        <p:txBody>
          <a:bodyPr/>
          <a:lstStyle/>
          <a:p>
            <a:r>
              <a:rPr lang="tr-TR" b="1"/>
              <a:t>İşeme Günlüğü</a:t>
            </a:r>
          </a:p>
        </p:txBody>
      </p:sp>
      <p:sp>
        <p:nvSpPr>
          <p:cNvPr id="3" name="İçerik Yer Tutucusu 2">
            <a:extLst>
              <a:ext uri="{FF2B5EF4-FFF2-40B4-BE49-F238E27FC236}">
                <a16:creationId xmlns:a16="http://schemas.microsoft.com/office/drawing/2014/main" id="{61123665-8750-4989-BCFD-EDD5F82B0443}"/>
              </a:ext>
            </a:extLst>
          </p:cNvPr>
          <p:cNvSpPr>
            <a:spLocks noGrp="1"/>
          </p:cNvSpPr>
          <p:nvPr>
            <p:ph idx="1"/>
          </p:nvPr>
        </p:nvSpPr>
        <p:spPr>
          <a:xfrm>
            <a:off x="1130270" y="1487773"/>
            <a:ext cx="9603275" cy="3294576"/>
          </a:xfrm>
        </p:spPr>
        <p:txBody>
          <a:bodyPr>
            <a:normAutofit lnSpcReduction="10000"/>
          </a:bodyPr>
          <a:lstStyle/>
          <a:p>
            <a:pPr marL="0" indent="0">
              <a:buNone/>
            </a:pPr>
            <a:endParaRPr lang="tr-TR" dirty="0"/>
          </a:p>
          <a:p>
            <a:r>
              <a:rPr lang="tr-TR" dirty="0"/>
              <a:t>İdrar kaçırma </a:t>
            </a:r>
            <a:r>
              <a:rPr lang="tr-TR" dirty="0" err="1"/>
              <a:t>epizodları</a:t>
            </a:r>
            <a:r>
              <a:rPr lang="tr-TR" dirty="0"/>
              <a:t>, zamanı, tahmini hacmi ve neden olan </a:t>
            </a:r>
          </a:p>
          <a:p>
            <a:pPr marL="0" indent="0">
              <a:buNone/>
            </a:pPr>
            <a:r>
              <a:rPr lang="tr-TR" dirty="0"/>
              <a:t>   faktörler kaydedilir(3gün ideal).</a:t>
            </a:r>
          </a:p>
          <a:p>
            <a:endParaRPr lang="tr-TR" dirty="0"/>
          </a:p>
          <a:p>
            <a:r>
              <a:rPr lang="tr-TR" dirty="0" err="1"/>
              <a:t>İnkontinansın</a:t>
            </a:r>
            <a:r>
              <a:rPr lang="tr-TR" dirty="0"/>
              <a:t> en muhtemel tipini ortaya çıkarabilir.</a:t>
            </a:r>
          </a:p>
          <a:p>
            <a:endParaRPr lang="tr-TR" dirty="0"/>
          </a:p>
          <a:p>
            <a:r>
              <a:rPr lang="tr-TR" dirty="0" err="1"/>
              <a:t>İnkontinansa</a:t>
            </a:r>
            <a:r>
              <a:rPr lang="tr-TR" dirty="0"/>
              <a:t> sebep olan faktörleri tespit edebilir.</a:t>
            </a:r>
          </a:p>
          <a:p>
            <a:endParaRPr lang="tr-TR" dirty="0"/>
          </a:p>
        </p:txBody>
      </p:sp>
    </p:spTree>
    <p:extLst>
      <p:ext uri="{BB962C8B-B14F-4D97-AF65-F5344CB8AC3E}">
        <p14:creationId xmlns:p14="http://schemas.microsoft.com/office/powerpoint/2010/main" val="4011168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43665" y="245806"/>
            <a:ext cx="8681883" cy="5778066"/>
          </a:xfrm>
          <a:prstGeom prst="rect">
            <a:avLst/>
          </a:prstGeom>
        </p:spPr>
      </p:pic>
    </p:spTree>
    <p:extLst>
      <p:ext uri="{BB962C8B-B14F-4D97-AF65-F5344CB8AC3E}">
        <p14:creationId xmlns:p14="http://schemas.microsoft.com/office/powerpoint/2010/main" val="744346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9575" y="540774"/>
            <a:ext cx="11782425" cy="4705350"/>
          </a:xfrm>
          <a:prstGeom prst="rect">
            <a:avLst/>
          </a:prstGeom>
        </p:spPr>
      </p:pic>
    </p:spTree>
    <p:extLst>
      <p:ext uri="{BB962C8B-B14F-4D97-AF65-F5344CB8AC3E}">
        <p14:creationId xmlns:p14="http://schemas.microsoft.com/office/powerpoint/2010/main" val="3901731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3844818"/>
          </a:xfrm>
        </p:spPr>
        <p:txBody>
          <a:bodyPr>
            <a:normAutofit/>
          </a:bodyPr>
          <a:lstStyle/>
          <a:p>
            <a:r>
              <a:rPr lang="tr-TR" sz="1800" b="1" dirty="0" smtClean="0"/>
              <a:t/>
            </a:r>
            <a:br>
              <a:rPr lang="tr-TR" sz="1800" b="1" dirty="0" smtClean="0"/>
            </a:br>
            <a:r>
              <a:rPr lang="tr-TR" sz="1800" b="1" dirty="0"/>
              <a:t/>
            </a:r>
            <a:br>
              <a:rPr lang="tr-TR" sz="1800" b="1" dirty="0"/>
            </a:br>
            <a:r>
              <a:rPr lang="tr-TR" sz="2400" b="1" dirty="0" err="1" smtClean="0"/>
              <a:t>Üriner</a:t>
            </a:r>
            <a:r>
              <a:rPr lang="tr-TR" sz="2400" b="1" dirty="0" smtClean="0"/>
              <a:t> </a:t>
            </a:r>
            <a:r>
              <a:rPr lang="tr-TR" sz="2400" b="1" dirty="0" err="1" smtClean="0"/>
              <a:t>İnkontinans</a:t>
            </a:r>
            <a:r>
              <a:rPr lang="tr-TR" sz="2400" b="1" dirty="0" smtClean="0"/>
              <a:t> Nedir ?</a:t>
            </a:r>
            <a:r>
              <a:rPr lang="tr-TR" sz="2400" dirty="0" smtClean="0"/>
              <a:t/>
            </a:r>
            <a:br>
              <a:rPr lang="tr-TR" sz="2400" dirty="0" smtClean="0"/>
            </a:br>
            <a:r>
              <a:rPr lang="tr-TR" sz="2000" dirty="0" smtClean="0"/>
              <a:t/>
            </a:r>
            <a:br>
              <a:rPr lang="tr-TR" sz="2000" dirty="0" smtClean="0"/>
            </a:br>
            <a:r>
              <a:rPr lang="tr-TR" sz="2000" dirty="0" smtClean="0"/>
              <a:t/>
            </a:r>
            <a:br>
              <a:rPr lang="tr-TR" sz="2000" dirty="0" smtClean="0"/>
            </a:br>
            <a:r>
              <a:rPr lang="tr-TR" sz="1800" b="1" dirty="0" smtClean="0"/>
              <a:t>•</a:t>
            </a:r>
            <a:r>
              <a:rPr lang="tr-TR" sz="1800" dirty="0" smtClean="0"/>
              <a:t> </a:t>
            </a:r>
            <a:r>
              <a:rPr lang="tr-TR" sz="1800" dirty="0" err="1"/>
              <a:t>Kontinans</a:t>
            </a:r>
            <a:r>
              <a:rPr lang="tr-TR" sz="1800" dirty="0"/>
              <a:t> kişinin idrarını tutabilme, sosyal olarak uygun olan yerde ve uygun olan zamanda istemli idrar yapabilme yetisidir. </a:t>
            </a:r>
            <a:r>
              <a:rPr lang="tr-TR" sz="1800" dirty="0" err="1"/>
              <a:t>İnkontinans</a:t>
            </a:r>
            <a:r>
              <a:rPr lang="tr-TR" sz="1800" dirty="0"/>
              <a:t> ise bu yetinin kaybıdır. </a:t>
            </a:r>
          </a:p>
        </p:txBody>
      </p:sp>
    </p:spTree>
    <p:extLst>
      <p:ext uri="{BB962C8B-B14F-4D97-AF65-F5344CB8AC3E}">
        <p14:creationId xmlns:p14="http://schemas.microsoft.com/office/powerpoint/2010/main" val="495291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820203" y="943896"/>
            <a:ext cx="10842851" cy="4340635"/>
          </a:xfrm>
          <a:prstGeom prst="rect">
            <a:avLst/>
          </a:prstGeom>
        </p:spPr>
      </p:pic>
    </p:spTree>
    <p:extLst>
      <p:ext uri="{BB962C8B-B14F-4D97-AF65-F5344CB8AC3E}">
        <p14:creationId xmlns:p14="http://schemas.microsoft.com/office/powerpoint/2010/main" val="4144230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97519" y="1130709"/>
            <a:ext cx="11908090" cy="4050890"/>
          </a:xfrm>
          <a:prstGeom prst="rect">
            <a:avLst/>
          </a:prstGeom>
        </p:spPr>
      </p:pic>
    </p:spTree>
    <p:extLst>
      <p:ext uri="{BB962C8B-B14F-4D97-AF65-F5344CB8AC3E}">
        <p14:creationId xmlns:p14="http://schemas.microsoft.com/office/powerpoint/2010/main" val="769172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62116" y="1061885"/>
            <a:ext cx="11326761" cy="4295928"/>
          </a:xfrm>
          <a:prstGeom prst="rect">
            <a:avLst/>
          </a:prstGeom>
        </p:spPr>
      </p:pic>
    </p:spTree>
    <p:extLst>
      <p:ext uri="{BB962C8B-B14F-4D97-AF65-F5344CB8AC3E}">
        <p14:creationId xmlns:p14="http://schemas.microsoft.com/office/powerpoint/2010/main" val="1272784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12955" y="1033769"/>
            <a:ext cx="11474245" cy="4629611"/>
          </a:xfrm>
          <a:prstGeom prst="rect">
            <a:avLst/>
          </a:prstGeom>
        </p:spPr>
      </p:pic>
    </p:spTree>
    <p:extLst>
      <p:ext uri="{BB962C8B-B14F-4D97-AF65-F5344CB8AC3E}">
        <p14:creationId xmlns:p14="http://schemas.microsoft.com/office/powerpoint/2010/main" val="226196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493747"/>
          </a:xfrm>
        </p:spPr>
        <p:txBody>
          <a:bodyPr>
            <a:normAutofit/>
          </a:bodyPr>
          <a:lstStyle/>
          <a:p>
            <a:r>
              <a:rPr lang="tr-TR" sz="2400" b="1" dirty="0"/>
              <a:t>Fizik Muayene</a:t>
            </a:r>
            <a:r>
              <a:rPr lang="tr-TR" dirty="0"/>
              <a:t/>
            </a:r>
            <a:br>
              <a:rPr lang="tr-TR" dirty="0"/>
            </a:br>
            <a:r>
              <a:rPr lang="tr-TR" sz="1800" dirty="0" smtClean="0"/>
              <a:t/>
            </a:r>
            <a:br>
              <a:rPr lang="tr-TR" sz="1800" dirty="0" smtClean="0"/>
            </a:br>
            <a:r>
              <a:rPr lang="tr-TR" sz="1800" b="1" dirty="0" smtClean="0"/>
              <a:t>1</a:t>
            </a:r>
            <a:r>
              <a:rPr lang="tr-TR" sz="1800" b="1" dirty="0"/>
              <a:t>. </a:t>
            </a:r>
            <a:r>
              <a:rPr lang="tr-TR" sz="1800" b="1" dirty="0" err="1" smtClean="0"/>
              <a:t>Abdominal</a:t>
            </a:r>
            <a:r>
              <a:rPr lang="tr-TR" sz="1800" b="1" dirty="0" smtClean="0"/>
              <a:t> muayene: </a:t>
            </a:r>
            <a:r>
              <a:rPr lang="tr-TR" sz="1800" dirty="0"/>
              <a:t>mesane </a:t>
            </a:r>
            <a:r>
              <a:rPr lang="tr-TR" sz="1800" dirty="0" err="1"/>
              <a:t>distansiyonu</a:t>
            </a:r>
            <a:r>
              <a:rPr lang="tr-TR" sz="1800" dirty="0"/>
              <a:t> bulguları taşma tipi </a:t>
            </a:r>
            <a:r>
              <a:rPr lang="tr-TR" sz="1800" dirty="0" err="1"/>
              <a:t>inkontinans</a:t>
            </a:r>
            <a:r>
              <a:rPr lang="tr-TR" sz="1800" dirty="0"/>
              <a:t> için şüphe uyandırır. </a:t>
            </a:r>
            <a:br>
              <a:rPr lang="tr-TR" sz="1800" dirty="0"/>
            </a:br>
            <a:r>
              <a:rPr lang="tr-TR" sz="1800" dirty="0" smtClean="0"/>
              <a:t/>
            </a:r>
            <a:br>
              <a:rPr lang="tr-TR" sz="1800" dirty="0" smtClean="0"/>
            </a:br>
            <a:r>
              <a:rPr lang="tr-TR" sz="1800" b="1" dirty="0" smtClean="0"/>
              <a:t>2. </a:t>
            </a:r>
            <a:r>
              <a:rPr lang="tr-TR" sz="1800" b="1" dirty="0" err="1" smtClean="0"/>
              <a:t>Genital</a:t>
            </a:r>
            <a:r>
              <a:rPr lang="tr-TR" sz="1800" b="1" dirty="0" smtClean="0"/>
              <a:t> </a:t>
            </a:r>
            <a:r>
              <a:rPr lang="tr-TR" sz="1800" b="1" dirty="0"/>
              <a:t>muayene: </a:t>
            </a:r>
            <a:r>
              <a:rPr lang="tr-TR" sz="1800" dirty="0" err="1" smtClean="0"/>
              <a:t>uterin</a:t>
            </a:r>
            <a:r>
              <a:rPr lang="tr-TR" sz="1800" dirty="0" smtClean="0"/>
              <a:t> </a:t>
            </a:r>
            <a:r>
              <a:rPr lang="tr-TR" sz="1800" dirty="0" err="1" smtClean="0"/>
              <a:t>prolapsus</a:t>
            </a:r>
            <a:r>
              <a:rPr lang="tr-TR" sz="1800" dirty="0" smtClean="0"/>
              <a:t>, </a:t>
            </a:r>
            <a:r>
              <a:rPr lang="tr-TR" sz="1800" dirty="0" err="1" smtClean="0"/>
              <a:t>sistosel</a:t>
            </a:r>
            <a:r>
              <a:rPr lang="tr-TR" sz="1800" dirty="0"/>
              <a:t>, </a:t>
            </a:r>
            <a:r>
              <a:rPr lang="tr-TR" sz="1800" dirty="0" err="1" smtClean="0"/>
              <a:t>rektosel</a:t>
            </a:r>
            <a:r>
              <a:rPr lang="tr-TR" sz="1800" dirty="0" smtClean="0"/>
              <a:t>, </a:t>
            </a:r>
            <a:r>
              <a:rPr lang="tr-TR" sz="1800" dirty="0" err="1" smtClean="0"/>
              <a:t>atrofi</a:t>
            </a:r>
            <a:r>
              <a:rPr lang="tr-TR" sz="1800" dirty="0" smtClean="0"/>
              <a:t>, kitle </a:t>
            </a:r>
            <a:br>
              <a:rPr lang="tr-TR" sz="1800" dirty="0" smtClean="0"/>
            </a:br>
            <a:r>
              <a:rPr lang="tr-TR" sz="1800" dirty="0" smtClean="0"/>
              <a:t/>
            </a:r>
            <a:br>
              <a:rPr lang="tr-TR" sz="1800" dirty="0" smtClean="0"/>
            </a:br>
            <a:r>
              <a:rPr lang="tr-TR" sz="1800" b="1" dirty="0" smtClean="0"/>
              <a:t>3</a:t>
            </a:r>
            <a:r>
              <a:rPr lang="tr-TR" sz="1800" b="1" dirty="0"/>
              <a:t>. </a:t>
            </a:r>
            <a:r>
              <a:rPr lang="tr-TR" sz="1800" b="1" dirty="0" err="1"/>
              <a:t>Rektal</a:t>
            </a:r>
            <a:r>
              <a:rPr lang="tr-TR" sz="1800" b="1" dirty="0"/>
              <a:t> </a:t>
            </a:r>
            <a:r>
              <a:rPr lang="tr-TR" sz="1800" b="1" dirty="0" smtClean="0"/>
              <a:t>muayene</a:t>
            </a:r>
            <a:r>
              <a:rPr lang="tr-TR" sz="1800" dirty="0" smtClean="0"/>
              <a:t>: </a:t>
            </a:r>
            <a:r>
              <a:rPr lang="tr-TR" sz="1800" dirty="0" err="1" smtClean="0"/>
              <a:t>fekal</a:t>
            </a:r>
            <a:r>
              <a:rPr lang="tr-TR" sz="1800" dirty="0" smtClean="0"/>
              <a:t> </a:t>
            </a:r>
            <a:r>
              <a:rPr lang="tr-TR" sz="1800" dirty="0" err="1" smtClean="0"/>
              <a:t>impakt</a:t>
            </a:r>
            <a:r>
              <a:rPr lang="tr-TR" sz="1800" dirty="0" smtClean="0"/>
              <a:t>, kitle, </a:t>
            </a:r>
            <a:r>
              <a:rPr lang="tr-TR" sz="1800" dirty="0" err="1" smtClean="0"/>
              <a:t>sfinkter</a:t>
            </a:r>
            <a:r>
              <a:rPr lang="tr-TR" sz="1800" dirty="0" smtClean="0"/>
              <a:t> </a:t>
            </a:r>
            <a:r>
              <a:rPr lang="tr-TR" sz="1800" dirty="0" err="1"/>
              <a:t>tonusu</a:t>
            </a:r>
            <a:r>
              <a:rPr lang="tr-TR" sz="1800" dirty="0"/>
              <a:t> </a:t>
            </a:r>
            <a:r>
              <a:rPr lang="tr-TR" sz="1800" dirty="0" smtClean="0"/>
              <a:t>, </a:t>
            </a:r>
            <a:r>
              <a:rPr lang="tr-TR" sz="1800" dirty="0" err="1" smtClean="0"/>
              <a:t>perineal</a:t>
            </a:r>
            <a:r>
              <a:rPr lang="tr-TR" sz="1800" dirty="0" smtClean="0"/>
              <a:t> duyu, prostat boyutu</a:t>
            </a:r>
            <a:br>
              <a:rPr lang="tr-TR" sz="1800" dirty="0" smtClean="0"/>
            </a:br>
            <a:r>
              <a:rPr lang="tr-TR" sz="1800" dirty="0" smtClean="0"/>
              <a:t/>
            </a:r>
            <a:br>
              <a:rPr lang="tr-TR" sz="1800" dirty="0" smtClean="0"/>
            </a:br>
            <a:r>
              <a:rPr lang="tr-TR" sz="1800" b="1" dirty="0" smtClean="0"/>
              <a:t>4</a:t>
            </a:r>
            <a:r>
              <a:rPr lang="tr-TR" sz="1800" b="1" dirty="0"/>
              <a:t>. Nörolojik muayene: </a:t>
            </a:r>
            <a:r>
              <a:rPr lang="tr-TR" sz="1800" dirty="0" smtClean="0"/>
              <a:t/>
            </a:r>
            <a:br>
              <a:rPr lang="tr-TR" sz="1800" dirty="0" smtClean="0"/>
            </a:br>
            <a:r>
              <a:rPr lang="tr-TR" sz="1800" dirty="0" smtClean="0"/>
              <a:t>• </a:t>
            </a:r>
            <a:r>
              <a:rPr lang="tr-TR" sz="1800" dirty="0" err="1"/>
              <a:t>Mental</a:t>
            </a:r>
            <a:r>
              <a:rPr lang="tr-TR" sz="1800" dirty="0"/>
              <a:t> durum </a:t>
            </a:r>
            <a:r>
              <a:rPr lang="tr-TR" sz="1800" dirty="0" smtClean="0"/>
              <a:t/>
            </a:r>
            <a:br>
              <a:rPr lang="tr-TR" sz="1800" dirty="0" smtClean="0"/>
            </a:br>
            <a:r>
              <a:rPr lang="tr-TR" sz="1800" dirty="0" smtClean="0"/>
              <a:t>• </a:t>
            </a:r>
            <a:r>
              <a:rPr lang="tr-TR" sz="1800" dirty="0" err="1"/>
              <a:t>Pelvik</a:t>
            </a:r>
            <a:r>
              <a:rPr lang="tr-TR" sz="1800" dirty="0"/>
              <a:t> taban kas gücü değerlendirilmesi </a:t>
            </a:r>
            <a:r>
              <a:rPr lang="tr-TR" sz="1800" dirty="0" smtClean="0"/>
              <a:t/>
            </a:r>
            <a:br>
              <a:rPr lang="tr-TR" sz="1800" dirty="0" smtClean="0"/>
            </a:br>
            <a:r>
              <a:rPr lang="tr-TR" sz="1800" dirty="0" smtClean="0"/>
              <a:t>• </a:t>
            </a:r>
            <a:r>
              <a:rPr lang="tr-TR" sz="1800" dirty="0" err="1"/>
              <a:t>Perineal</a:t>
            </a:r>
            <a:r>
              <a:rPr lang="tr-TR" sz="1800" dirty="0"/>
              <a:t> duyu ve motor fonksiyonlar </a:t>
            </a:r>
            <a:r>
              <a:rPr lang="tr-TR" sz="1800" dirty="0" smtClean="0"/>
              <a:t/>
            </a:r>
            <a:br>
              <a:rPr lang="tr-TR" sz="1800" dirty="0" smtClean="0"/>
            </a:br>
            <a:r>
              <a:rPr lang="tr-TR" sz="1800" dirty="0" smtClean="0"/>
              <a:t>• </a:t>
            </a:r>
            <a:r>
              <a:rPr lang="tr-TR" sz="1800" dirty="0"/>
              <a:t>S2-S4 muayenesi– </a:t>
            </a:r>
            <a:r>
              <a:rPr lang="tr-TR" sz="1800" dirty="0" err="1"/>
              <a:t>Bulbokavernöz</a:t>
            </a:r>
            <a:r>
              <a:rPr lang="tr-TR" sz="1800" dirty="0"/>
              <a:t> refleks– Anal refleks </a:t>
            </a:r>
            <a:r>
              <a:rPr lang="tr-TR" sz="1800" dirty="0" smtClean="0"/>
              <a:t/>
            </a:r>
            <a:br>
              <a:rPr lang="tr-TR" sz="1800" dirty="0" smtClean="0"/>
            </a:br>
            <a:r>
              <a:rPr lang="tr-TR" sz="1800" dirty="0" smtClean="0"/>
              <a:t>• </a:t>
            </a:r>
            <a:r>
              <a:rPr lang="tr-TR" sz="1800" dirty="0"/>
              <a:t>Anal </a:t>
            </a:r>
            <a:r>
              <a:rPr lang="tr-TR" sz="1800" dirty="0" err="1"/>
              <a:t>sfinkter</a:t>
            </a:r>
            <a:r>
              <a:rPr lang="tr-TR" sz="1800" dirty="0"/>
              <a:t> istirahat </a:t>
            </a:r>
            <a:r>
              <a:rPr lang="tr-TR" sz="1800" dirty="0" err="1"/>
              <a:t>tonusu</a:t>
            </a:r>
            <a:r>
              <a:rPr lang="tr-TR" sz="1800" dirty="0"/>
              <a:t> (</a:t>
            </a:r>
            <a:r>
              <a:rPr lang="tr-TR" sz="1800" dirty="0" err="1"/>
              <a:t>pelvik</a:t>
            </a:r>
            <a:r>
              <a:rPr lang="tr-TR" sz="1800" dirty="0"/>
              <a:t> </a:t>
            </a:r>
            <a:r>
              <a:rPr lang="tr-TR" sz="1800" dirty="0" err="1"/>
              <a:t>pleksus</a:t>
            </a:r>
            <a:r>
              <a:rPr lang="tr-TR" sz="1800" dirty="0"/>
              <a:t>) ve </a:t>
            </a:r>
            <a:r>
              <a:rPr lang="tr-TR" sz="1800" dirty="0" err="1"/>
              <a:t>kontraksiyon</a:t>
            </a:r>
            <a:r>
              <a:rPr lang="tr-TR" sz="1800" dirty="0"/>
              <a:t> gücü (</a:t>
            </a:r>
            <a:r>
              <a:rPr lang="tr-TR" sz="1800" dirty="0" err="1"/>
              <a:t>pudendal</a:t>
            </a:r>
            <a:r>
              <a:rPr lang="tr-TR" sz="1800" dirty="0"/>
              <a:t> sinir)</a:t>
            </a:r>
          </a:p>
        </p:txBody>
      </p:sp>
    </p:spTree>
    <p:extLst>
      <p:ext uri="{BB962C8B-B14F-4D97-AF65-F5344CB8AC3E}">
        <p14:creationId xmlns:p14="http://schemas.microsoft.com/office/powerpoint/2010/main" val="156639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316766"/>
          </a:xfrm>
        </p:spPr>
        <p:txBody>
          <a:bodyPr>
            <a:normAutofit/>
          </a:bodyPr>
          <a:lstStyle/>
          <a:p>
            <a:r>
              <a:rPr lang="tr-TR" sz="2400" b="1" dirty="0" err="1"/>
              <a:t>Provakatif</a:t>
            </a:r>
            <a:r>
              <a:rPr lang="tr-TR" sz="2400" b="1" dirty="0"/>
              <a:t> stres test </a:t>
            </a:r>
            <a:r>
              <a:rPr lang="tr-TR" sz="2400" b="1" dirty="0" smtClean="0"/>
              <a:t/>
            </a:r>
            <a:br>
              <a:rPr lang="tr-TR" sz="2400" b="1" dirty="0" smtClean="0"/>
            </a:br>
            <a:r>
              <a:rPr lang="tr-TR" sz="2400" b="1" dirty="0"/>
              <a:t/>
            </a:r>
            <a:br>
              <a:rPr lang="tr-TR" sz="2400" b="1" dirty="0"/>
            </a:br>
            <a:r>
              <a:rPr lang="tr-TR" sz="1800" dirty="0" smtClean="0"/>
              <a:t>• </a:t>
            </a:r>
            <a:r>
              <a:rPr lang="tr-TR" sz="1800" dirty="0"/>
              <a:t>Hekimin direk gözlemlemesi altında </a:t>
            </a:r>
            <a:r>
              <a:rPr lang="tr-TR" sz="1800" dirty="0" err="1"/>
              <a:t>inkontinans</a:t>
            </a:r>
            <a:r>
              <a:rPr lang="tr-TR" sz="1800" dirty="0"/>
              <a:t> semptomlarını oluşturmaya dayanır ve stres </a:t>
            </a:r>
            <a:r>
              <a:rPr lang="tr-TR" sz="1800" dirty="0" err="1"/>
              <a:t>inkontinansı</a:t>
            </a:r>
            <a:r>
              <a:rPr lang="tr-TR" sz="1800" dirty="0"/>
              <a:t> sıkışma tipinden ayırt etmede faydalıdır. </a:t>
            </a:r>
            <a:r>
              <a:rPr lang="tr-TR" sz="1800" dirty="0" smtClean="0"/>
              <a:t/>
            </a:r>
            <a:br>
              <a:rPr lang="tr-TR" sz="1800" dirty="0" smtClean="0"/>
            </a:br>
            <a:r>
              <a:rPr lang="tr-TR" sz="1800" dirty="0"/>
              <a:t/>
            </a:r>
            <a:br>
              <a:rPr lang="tr-TR" sz="1800" dirty="0"/>
            </a:br>
            <a:r>
              <a:rPr lang="tr-TR" sz="1800" dirty="0" smtClean="0"/>
              <a:t>• </a:t>
            </a:r>
            <a:r>
              <a:rPr lang="tr-TR" sz="1800" dirty="0"/>
              <a:t>Hastanın mesanesi dolu ve tercihen ayakta olmalıdır.</a:t>
            </a:r>
          </a:p>
        </p:txBody>
      </p:sp>
    </p:spTree>
    <p:extLst>
      <p:ext uri="{BB962C8B-B14F-4D97-AF65-F5344CB8AC3E}">
        <p14:creationId xmlns:p14="http://schemas.microsoft.com/office/powerpoint/2010/main" val="1403166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228276"/>
          </a:xfrm>
        </p:spPr>
        <p:txBody>
          <a:bodyPr>
            <a:normAutofit/>
          </a:bodyPr>
          <a:lstStyle/>
          <a:p>
            <a:r>
              <a:rPr lang="tr-TR" sz="2700" b="1" dirty="0"/>
              <a:t>İşeme sonrası </a:t>
            </a:r>
            <a:r>
              <a:rPr lang="tr-TR" sz="2700" b="1" dirty="0" err="1"/>
              <a:t>rezidü</a:t>
            </a:r>
            <a:r>
              <a:rPr lang="tr-TR" sz="2700" b="1" dirty="0"/>
              <a:t> </a:t>
            </a:r>
            <a:r>
              <a:rPr lang="tr-TR" sz="2700" b="1" dirty="0" smtClean="0"/>
              <a:t/>
            </a:r>
            <a:br>
              <a:rPr lang="tr-TR" sz="2700" b="1" dirty="0" smtClean="0"/>
            </a:br>
            <a:r>
              <a:rPr lang="tr-TR" sz="2700" b="1" dirty="0" smtClean="0"/>
              <a:t/>
            </a:r>
            <a:br>
              <a:rPr lang="tr-TR" sz="2700" b="1" dirty="0" smtClean="0"/>
            </a:br>
            <a:r>
              <a:rPr lang="tr-TR" sz="2000" dirty="0" smtClean="0"/>
              <a:t>• </a:t>
            </a:r>
            <a:r>
              <a:rPr lang="tr-TR" sz="2000" dirty="0" err="1"/>
              <a:t>Üriner</a:t>
            </a:r>
            <a:r>
              <a:rPr lang="tr-TR" sz="2000" dirty="0"/>
              <a:t> </a:t>
            </a:r>
            <a:r>
              <a:rPr lang="tr-TR" sz="2000" dirty="0" err="1"/>
              <a:t>retansiyon</a:t>
            </a:r>
            <a:r>
              <a:rPr lang="tr-TR" sz="2000" dirty="0"/>
              <a:t> ve potansiyel obstrüksiyondan şüphelenilen hastalarda kullanılır. </a:t>
            </a:r>
            <a:r>
              <a:rPr lang="tr-TR" sz="2000" dirty="0" smtClean="0"/>
              <a:t/>
            </a:r>
            <a:br>
              <a:rPr lang="tr-TR" sz="2000" dirty="0" smtClean="0"/>
            </a:br>
            <a:r>
              <a:rPr lang="tr-TR" sz="2000" dirty="0" smtClean="0"/>
              <a:t>• </a:t>
            </a:r>
            <a:r>
              <a:rPr lang="tr-TR" sz="2000" dirty="0"/>
              <a:t>Klasik olarak </a:t>
            </a:r>
            <a:r>
              <a:rPr lang="tr-TR" sz="2000" dirty="0" err="1"/>
              <a:t>üriner</a:t>
            </a:r>
            <a:r>
              <a:rPr lang="tr-TR" sz="2000" dirty="0"/>
              <a:t> </a:t>
            </a:r>
            <a:r>
              <a:rPr lang="tr-TR" sz="2000" dirty="0" err="1"/>
              <a:t>kateterle</a:t>
            </a:r>
            <a:r>
              <a:rPr lang="tr-TR" sz="2000" dirty="0"/>
              <a:t> yapılır ancak USG ile de yapılabilir</a:t>
            </a:r>
            <a:r>
              <a:rPr lang="tr-TR" sz="2000" dirty="0" smtClean="0"/>
              <a:t>.</a:t>
            </a:r>
            <a:br>
              <a:rPr lang="tr-TR" sz="2000" dirty="0" smtClean="0"/>
            </a:br>
            <a:r>
              <a:rPr lang="tr-TR" sz="2000" dirty="0" smtClean="0"/>
              <a:t>• </a:t>
            </a:r>
            <a:r>
              <a:rPr lang="tr-TR" sz="2000" dirty="0"/>
              <a:t>Ölçümden önce hastadan mesanesini mümkün olduğu kadar tam boşaltması istenir. </a:t>
            </a:r>
            <a:r>
              <a:rPr lang="tr-TR" sz="2000" dirty="0" smtClean="0"/>
              <a:t/>
            </a:r>
            <a:br>
              <a:rPr lang="tr-TR" sz="2000" dirty="0" smtClean="0"/>
            </a:br>
            <a:r>
              <a:rPr lang="tr-TR" sz="2000" dirty="0" smtClean="0"/>
              <a:t>• </a:t>
            </a:r>
            <a:r>
              <a:rPr lang="tr-TR" sz="2000" dirty="0"/>
              <a:t>Mesanedeki </a:t>
            </a:r>
            <a:r>
              <a:rPr lang="tr-TR" sz="2000" dirty="0" err="1"/>
              <a:t>rezidü</a:t>
            </a:r>
            <a:r>
              <a:rPr lang="tr-TR" sz="2000" dirty="0"/>
              <a:t> idrarın ölçümü boşaltmadan hemen sonraki birkaç dakika içinde yapılmalıdır. </a:t>
            </a:r>
            <a:r>
              <a:rPr lang="tr-TR" sz="2000" dirty="0" smtClean="0"/>
              <a:t/>
            </a:r>
            <a:br>
              <a:rPr lang="tr-TR" sz="2000" dirty="0" smtClean="0"/>
            </a:br>
            <a:r>
              <a:rPr lang="tr-TR" sz="2000" dirty="0" smtClean="0"/>
              <a:t>• </a:t>
            </a:r>
            <a:r>
              <a:rPr lang="tr-TR" sz="2000" dirty="0"/>
              <a:t>50ml den daha az idrar normal </a:t>
            </a:r>
            <a:r>
              <a:rPr lang="tr-TR" sz="2000" dirty="0" smtClean="0"/>
              <a:t/>
            </a:r>
            <a:br>
              <a:rPr lang="tr-TR" sz="2000" dirty="0" smtClean="0"/>
            </a:br>
            <a:r>
              <a:rPr lang="tr-TR" sz="2000" dirty="0" smtClean="0"/>
              <a:t>• </a:t>
            </a:r>
            <a:r>
              <a:rPr lang="tr-TR" sz="2000" dirty="0"/>
              <a:t>200ml den fazlası yetersiz boşalım (taşma tipi </a:t>
            </a:r>
            <a:r>
              <a:rPr lang="tr-TR" sz="2000" dirty="0" err="1"/>
              <a:t>inkontinansta</a:t>
            </a:r>
            <a:r>
              <a:rPr lang="tr-TR" sz="2000" dirty="0"/>
              <a:t>) </a:t>
            </a:r>
            <a:r>
              <a:rPr lang="tr-TR" sz="2000" dirty="0" smtClean="0"/>
              <a:t/>
            </a:r>
            <a:br>
              <a:rPr lang="tr-TR" sz="2000" dirty="0" smtClean="0"/>
            </a:br>
            <a:r>
              <a:rPr lang="tr-TR" sz="2000" dirty="0" smtClean="0"/>
              <a:t>• </a:t>
            </a:r>
            <a:r>
              <a:rPr lang="tr-TR" sz="2000" dirty="0"/>
              <a:t>50-199ml arası idrar bazen normal olabilir ancak taşma tipi değerlendirme ve herhangi bir obstrüksiyonun dışlanması için sevk edilmelidir.</a:t>
            </a:r>
          </a:p>
        </p:txBody>
      </p:sp>
    </p:spTree>
    <p:extLst>
      <p:ext uri="{BB962C8B-B14F-4D97-AF65-F5344CB8AC3E}">
        <p14:creationId xmlns:p14="http://schemas.microsoft.com/office/powerpoint/2010/main" val="1106414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759218"/>
          </a:xfrm>
        </p:spPr>
        <p:txBody>
          <a:bodyPr>
            <a:normAutofit/>
          </a:bodyPr>
          <a:lstStyle/>
          <a:p>
            <a:r>
              <a:rPr lang="tr-TR" sz="2400" b="1" dirty="0" smtClean="0"/>
              <a:t>Laboratuvar ve Görüntüleme</a:t>
            </a:r>
            <a:br>
              <a:rPr lang="tr-TR" sz="2400" b="1" dirty="0" smtClean="0"/>
            </a:br>
            <a:r>
              <a:rPr lang="tr-TR" sz="2400" b="1" dirty="0"/>
              <a:t/>
            </a:r>
            <a:br>
              <a:rPr lang="tr-TR" sz="2400" b="1" dirty="0"/>
            </a:br>
            <a:r>
              <a:rPr lang="tr-TR" sz="1800" dirty="0" smtClean="0"/>
              <a:t>1.Tam </a:t>
            </a:r>
            <a:r>
              <a:rPr lang="tr-TR" sz="1800" dirty="0"/>
              <a:t>idrar tetkiki </a:t>
            </a:r>
            <a:r>
              <a:rPr lang="tr-TR" sz="1800" dirty="0" smtClean="0"/>
              <a:t> : Enfeksiyon, </a:t>
            </a:r>
            <a:r>
              <a:rPr lang="tr-TR" sz="1800" dirty="0" err="1" smtClean="0"/>
              <a:t>hematüri</a:t>
            </a:r>
            <a:r>
              <a:rPr lang="tr-TR" sz="1800" dirty="0" smtClean="0"/>
              <a:t>, </a:t>
            </a:r>
            <a:r>
              <a:rPr lang="tr-TR" sz="1800" dirty="0" err="1" smtClean="0"/>
              <a:t>proteinüri</a:t>
            </a:r>
            <a:r>
              <a:rPr lang="tr-TR" sz="1800" dirty="0" smtClean="0"/>
              <a:t>, </a:t>
            </a:r>
            <a:r>
              <a:rPr lang="tr-TR" sz="1800" dirty="0" err="1" smtClean="0"/>
              <a:t>glukozüri</a:t>
            </a:r>
            <a:r>
              <a:rPr lang="tr-TR" sz="1800" dirty="0" smtClean="0"/>
              <a:t> </a:t>
            </a:r>
            <a:br>
              <a:rPr lang="tr-TR" sz="1800" dirty="0" smtClean="0"/>
            </a:br>
            <a:r>
              <a:rPr lang="tr-TR" sz="1800" dirty="0" smtClean="0"/>
              <a:t>• </a:t>
            </a:r>
            <a:r>
              <a:rPr lang="tr-TR" sz="1800" dirty="0" err="1"/>
              <a:t>Asemptomatik</a:t>
            </a:r>
            <a:r>
              <a:rPr lang="tr-TR" sz="1800" dirty="0"/>
              <a:t> </a:t>
            </a:r>
            <a:r>
              <a:rPr lang="tr-TR" sz="1800" dirty="0" err="1"/>
              <a:t>bakteriüri</a:t>
            </a:r>
            <a:r>
              <a:rPr lang="tr-TR" sz="1800" dirty="0"/>
              <a:t> yaşlılarda sıktır ve </a:t>
            </a:r>
            <a:r>
              <a:rPr lang="tr-TR" sz="1800" dirty="0" err="1"/>
              <a:t>inkontinans</a:t>
            </a:r>
            <a:r>
              <a:rPr lang="tr-TR" sz="1800" dirty="0"/>
              <a:t> nedeni değildir. </a:t>
            </a:r>
            <a:r>
              <a:rPr lang="tr-TR" sz="1800" dirty="0" smtClean="0"/>
              <a:t/>
            </a:r>
            <a:br>
              <a:rPr lang="tr-TR" sz="1800" dirty="0" smtClean="0"/>
            </a:br>
            <a:r>
              <a:rPr lang="tr-TR" sz="1800" dirty="0" smtClean="0"/>
              <a:t>• </a:t>
            </a:r>
            <a:r>
              <a:rPr lang="tr-TR" sz="1800" dirty="0"/>
              <a:t>Enfeksiyon olmaksızın </a:t>
            </a:r>
            <a:r>
              <a:rPr lang="tr-TR" sz="1800" dirty="0" err="1"/>
              <a:t>hematürisi</a:t>
            </a:r>
            <a:r>
              <a:rPr lang="tr-TR" sz="1800" dirty="0"/>
              <a:t> olan hastalar </a:t>
            </a:r>
            <a:r>
              <a:rPr lang="tr-TR" sz="1800" dirty="0" err="1" smtClean="0"/>
              <a:t>karsinomu</a:t>
            </a:r>
            <a:r>
              <a:rPr lang="tr-TR" sz="1800" dirty="0" smtClean="0"/>
              <a:t> </a:t>
            </a:r>
            <a:r>
              <a:rPr lang="tr-TR" sz="1800" dirty="0"/>
              <a:t>dışlamak için ileri </a:t>
            </a:r>
            <a:r>
              <a:rPr lang="tr-TR" sz="1800" dirty="0" smtClean="0"/>
              <a:t>değerlendirme amacıyla </a:t>
            </a:r>
            <a:r>
              <a:rPr lang="tr-TR" sz="1800" dirty="0"/>
              <a:t>sevk edilmelidir. </a:t>
            </a:r>
            <a:r>
              <a:rPr lang="tr-TR" sz="1800" dirty="0" smtClean="0"/>
              <a:t/>
            </a:r>
            <a:br>
              <a:rPr lang="tr-TR" sz="1800" dirty="0" smtClean="0"/>
            </a:br>
            <a:r>
              <a:rPr lang="tr-TR" sz="1800" dirty="0"/>
              <a:t/>
            </a:r>
            <a:br>
              <a:rPr lang="tr-TR" sz="1800" dirty="0"/>
            </a:br>
            <a:r>
              <a:rPr lang="tr-TR" sz="1800" dirty="0" smtClean="0"/>
              <a:t>2</a:t>
            </a:r>
            <a:r>
              <a:rPr lang="tr-TR" sz="1800" dirty="0"/>
              <a:t>. Biyokimyasal </a:t>
            </a:r>
            <a:r>
              <a:rPr lang="tr-TR" sz="1800" dirty="0" smtClean="0"/>
              <a:t>analizler: Böbrek </a:t>
            </a:r>
            <a:r>
              <a:rPr lang="tr-TR" sz="1800" dirty="0"/>
              <a:t>fonksiyon testleri (BUN, </a:t>
            </a:r>
            <a:r>
              <a:rPr lang="tr-TR" sz="1800" dirty="0" err="1" smtClean="0"/>
              <a:t>kreatinin</a:t>
            </a:r>
            <a:r>
              <a:rPr lang="tr-TR" sz="1800" dirty="0" smtClean="0"/>
              <a:t>), </a:t>
            </a:r>
            <a:r>
              <a:rPr lang="tr-TR" sz="1800" dirty="0"/>
              <a:t>k</a:t>
            </a:r>
            <a:r>
              <a:rPr lang="tr-TR" sz="1800" dirty="0" smtClean="0"/>
              <a:t>an şekeri, </a:t>
            </a:r>
            <a:r>
              <a:rPr lang="tr-TR" sz="1800" dirty="0" err="1" smtClean="0"/>
              <a:t>Ca</a:t>
            </a:r>
            <a:r>
              <a:rPr lang="tr-TR" sz="1800" dirty="0" smtClean="0"/>
              <a:t> </a:t>
            </a:r>
            <a:br>
              <a:rPr lang="tr-TR" sz="1800" dirty="0" smtClean="0"/>
            </a:br>
            <a:r>
              <a:rPr lang="tr-TR" sz="1800" dirty="0"/>
              <a:t/>
            </a:r>
            <a:br>
              <a:rPr lang="tr-TR" sz="1800" dirty="0"/>
            </a:br>
            <a:r>
              <a:rPr lang="tr-TR" sz="1800" dirty="0" smtClean="0"/>
              <a:t>3</a:t>
            </a:r>
            <a:r>
              <a:rPr lang="tr-TR" sz="1800" dirty="0"/>
              <a:t>. </a:t>
            </a:r>
            <a:r>
              <a:rPr lang="tr-TR" sz="1800" dirty="0" smtClean="0"/>
              <a:t>Ultrasonografi </a:t>
            </a:r>
            <a:endParaRPr lang="tr-TR" sz="1800" dirty="0"/>
          </a:p>
        </p:txBody>
      </p:sp>
    </p:spTree>
    <p:extLst>
      <p:ext uri="{BB962C8B-B14F-4D97-AF65-F5344CB8AC3E}">
        <p14:creationId xmlns:p14="http://schemas.microsoft.com/office/powerpoint/2010/main" val="4116959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503F67-9BC1-4926-A12F-4991391ECFA7}"/>
              </a:ext>
            </a:extLst>
          </p:cNvPr>
          <p:cNvSpPr>
            <a:spLocks noGrp="1"/>
          </p:cNvSpPr>
          <p:nvPr>
            <p:ph type="title"/>
          </p:nvPr>
        </p:nvSpPr>
        <p:spPr>
          <a:xfrm>
            <a:off x="1130270" y="1022150"/>
            <a:ext cx="9603275" cy="767321"/>
          </a:xfrm>
        </p:spPr>
        <p:txBody>
          <a:bodyPr/>
          <a:lstStyle/>
          <a:p>
            <a:r>
              <a:rPr lang="tr-TR" b="1"/>
              <a:t>Tedavi</a:t>
            </a:r>
          </a:p>
        </p:txBody>
      </p:sp>
      <p:sp>
        <p:nvSpPr>
          <p:cNvPr id="3" name="İçerik Yer Tutucusu 2">
            <a:extLst>
              <a:ext uri="{FF2B5EF4-FFF2-40B4-BE49-F238E27FC236}">
                <a16:creationId xmlns:a16="http://schemas.microsoft.com/office/drawing/2014/main" id="{6CC17259-6D0B-4E6D-9A1C-2530B9EA0189}"/>
              </a:ext>
            </a:extLst>
          </p:cNvPr>
          <p:cNvSpPr>
            <a:spLocks noGrp="1"/>
          </p:cNvSpPr>
          <p:nvPr>
            <p:ph idx="1"/>
          </p:nvPr>
        </p:nvSpPr>
        <p:spPr>
          <a:xfrm>
            <a:off x="1130269" y="1719485"/>
            <a:ext cx="9603275" cy="3294576"/>
          </a:xfrm>
        </p:spPr>
        <p:txBody>
          <a:bodyPr>
            <a:normAutofit fontScale="92500" lnSpcReduction="10000"/>
          </a:bodyPr>
          <a:lstStyle/>
          <a:p>
            <a:r>
              <a:rPr lang="tr-TR" dirty="0">
                <a:solidFill>
                  <a:schemeClr val="tx1"/>
                </a:solidFill>
              </a:rPr>
              <a:t>Eğer geçici veya fonksiyonel etkenler saptanırsa, tedavide altta yatan hastalığa odaklanmak ve her türlü fonksiyonel yetersizliği düzeltmek hedeflenmelidir. </a:t>
            </a:r>
          </a:p>
          <a:p>
            <a:r>
              <a:rPr lang="tr-TR" dirty="0">
                <a:solidFill>
                  <a:schemeClr val="tx1"/>
                </a:solidFill>
              </a:rPr>
              <a:t>T</a:t>
            </a:r>
            <a:r>
              <a:rPr lang="tr-TR" dirty="0"/>
              <a:t>edavi 4 e ayrılır </a:t>
            </a:r>
          </a:p>
          <a:p>
            <a:pPr marL="0" indent="0">
              <a:buNone/>
            </a:pPr>
            <a:r>
              <a:rPr lang="tr-TR" dirty="0">
                <a:solidFill>
                  <a:schemeClr val="tx1"/>
                </a:solidFill>
              </a:rPr>
              <a:t>   1.Yaşam tarzı değişiklikleri</a:t>
            </a:r>
          </a:p>
          <a:p>
            <a:pPr marL="0" indent="0">
              <a:buNone/>
            </a:pPr>
            <a:r>
              <a:rPr lang="tr-TR" dirty="0">
                <a:solidFill>
                  <a:schemeClr val="tx1"/>
                </a:solidFill>
              </a:rPr>
              <a:t>   2.Davranış</a:t>
            </a:r>
            <a:r>
              <a:rPr lang="tr-TR" dirty="0"/>
              <a:t>sal tedaviler</a:t>
            </a:r>
          </a:p>
          <a:p>
            <a:pPr marL="0" indent="0">
              <a:buNone/>
            </a:pPr>
            <a:r>
              <a:rPr lang="tr-TR" dirty="0">
                <a:solidFill>
                  <a:schemeClr val="tx1"/>
                </a:solidFill>
              </a:rPr>
              <a:t>   3.Farmokolojik</a:t>
            </a:r>
          </a:p>
          <a:p>
            <a:pPr marL="0" indent="0">
              <a:buNone/>
            </a:pPr>
            <a:r>
              <a:rPr lang="tr-TR" dirty="0"/>
              <a:t>   4.Cerrahi</a:t>
            </a:r>
            <a:endParaRPr lang="tr-TR" dirty="0">
              <a:solidFill>
                <a:schemeClr val="tx1"/>
              </a:solidFill>
            </a:endParaRPr>
          </a:p>
          <a:p>
            <a:endParaRPr lang="tr-TR" dirty="0"/>
          </a:p>
        </p:txBody>
      </p:sp>
    </p:spTree>
    <p:extLst>
      <p:ext uri="{BB962C8B-B14F-4D97-AF65-F5344CB8AC3E}">
        <p14:creationId xmlns:p14="http://schemas.microsoft.com/office/powerpoint/2010/main" val="26687419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916534"/>
          </a:xfrm>
        </p:spPr>
        <p:txBody>
          <a:bodyPr>
            <a:noAutofit/>
          </a:bodyPr>
          <a:lstStyle/>
          <a:p>
            <a:r>
              <a:rPr lang="tr-TR" sz="2400" b="1" dirty="0" smtClean="0"/>
              <a:t>Davranışsal </a:t>
            </a:r>
            <a:r>
              <a:rPr lang="tr-TR" sz="2400" b="1" dirty="0"/>
              <a:t>ve </a:t>
            </a:r>
            <a:r>
              <a:rPr lang="tr-TR" sz="2400" b="1" dirty="0" err="1"/>
              <a:t>Nonfarmakolojik</a:t>
            </a:r>
            <a:r>
              <a:rPr lang="tr-TR" sz="2400" b="1" dirty="0"/>
              <a:t> Tedaviler </a:t>
            </a:r>
            <a:r>
              <a:rPr lang="tr-TR" sz="2400" b="1" dirty="0" smtClean="0"/>
              <a:t/>
            </a:r>
            <a:br>
              <a:rPr lang="tr-TR" sz="2400" b="1" dirty="0" smtClean="0"/>
            </a:br>
            <a:r>
              <a:rPr lang="tr-TR" sz="2400" b="1" dirty="0"/>
              <a:t/>
            </a:r>
            <a:br>
              <a:rPr lang="tr-TR" sz="2400" b="1" dirty="0"/>
            </a:br>
            <a:r>
              <a:rPr lang="tr-TR" sz="1800" dirty="0" smtClean="0"/>
              <a:t>• </a:t>
            </a:r>
            <a:r>
              <a:rPr lang="tr-TR" sz="1800" dirty="0"/>
              <a:t>Sıkışma veya stres tipi </a:t>
            </a:r>
            <a:r>
              <a:rPr lang="tr-TR" sz="1800" dirty="0" err="1"/>
              <a:t>inkontinans</a:t>
            </a:r>
            <a:r>
              <a:rPr lang="tr-TR" sz="1800" dirty="0"/>
              <a:t> olan hastaların çoğunda tedavinin ilk aşaması davranışsal terapi olmalıdır. </a:t>
            </a:r>
            <a:r>
              <a:rPr lang="tr-TR" sz="1800" dirty="0" smtClean="0"/>
              <a:t/>
            </a:r>
            <a:br>
              <a:rPr lang="tr-TR" sz="1800" dirty="0" smtClean="0"/>
            </a:br>
            <a:r>
              <a:rPr lang="tr-TR" sz="1800" dirty="0" smtClean="0"/>
              <a:t/>
            </a:r>
            <a:br>
              <a:rPr lang="tr-TR" sz="1800" dirty="0" smtClean="0"/>
            </a:br>
            <a:r>
              <a:rPr lang="tr-TR" sz="1800" dirty="0" smtClean="0"/>
              <a:t>• </a:t>
            </a:r>
            <a:r>
              <a:rPr lang="tr-TR" sz="1800" dirty="0"/>
              <a:t>Hafif </a:t>
            </a:r>
            <a:r>
              <a:rPr lang="tr-TR" sz="1800" dirty="0" err="1"/>
              <a:t>inkontinans</a:t>
            </a:r>
            <a:r>
              <a:rPr lang="tr-TR" sz="1800" dirty="0"/>
              <a:t> vakalarında basit yaşam tarzı değişiklikleri yararlıdır. </a:t>
            </a:r>
            <a:r>
              <a:rPr lang="tr-TR" sz="1800" dirty="0" smtClean="0"/>
              <a:t/>
            </a:r>
            <a:br>
              <a:rPr lang="tr-TR" sz="1800" dirty="0" smtClean="0"/>
            </a:br>
            <a:r>
              <a:rPr lang="tr-TR" sz="1800" dirty="0" smtClean="0"/>
              <a:t/>
            </a:r>
            <a:br>
              <a:rPr lang="tr-TR" sz="1800" dirty="0" smtClean="0"/>
            </a:br>
            <a:r>
              <a:rPr lang="tr-TR" sz="1800" dirty="0" smtClean="0"/>
              <a:t>• </a:t>
            </a:r>
            <a:r>
              <a:rPr lang="tr-TR" sz="1800" dirty="0"/>
              <a:t>İlk basamak olarak özellikle akşamları sıvı kısıtlaması ve kafein, alkol alınmaması önerilir. </a:t>
            </a:r>
            <a:r>
              <a:rPr lang="tr-TR" sz="1800" dirty="0" smtClean="0"/>
              <a:t/>
            </a:r>
            <a:br>
              <a:rPr lang="tr-TR" sz="1800" dirty="0" smtClean="0"/>
            </a:br>
            <a:r>
              <a:rPr lang="tr-TR" sz="1800" dirty="0" smtClean="0"/>
              <a:t/>
            </a:r>
            <a:br>
              <a:rPr lang="tr-TR" sz="1800" dirty="0" smtClean="0"/>
            </a:br>
            <a:r>
              <a:rPr lang="tr-TR" sz="1800" dirty="0" smtClean="0"/>
              <a:t>• </a:t>
            </a:r>
            <a:r>
              <a:rPr lang="tr-TR" sz="1800" dirty="0"/>
              <a:t>Hasta </a:t>
            </a:r>
            <a:r>
              <a:rPr lang="tr-TR" sz="1800" dirty="0" err="1"/>
              <a:t>obez</a:t>
            </a:r>
            <a:r>
              <a:rPr lang="tr-TR" sz="1800" dirty="0"/>
              <a:t> ise kilo vermesi önerilir. </a:t>
            </a:r>
            <a:r>
              <a:rPr lang="tr-TR" sz="1800" dirty="0" smtClean="0"/>
              <a:t/>
            </a:r>
            <a:br>
              <a:rPr lang="tr-TR" sz="1800" dirty="0" smtClean="0"/>
            </a:br>
            <a:r>
              <a:rPr lang="tr-TR" sz="1800" dirty="0" smtClean="0"/>
              <a:t/>
            </a:r>
            <a:br>
              <a:rPr lang="tr-TR" sz="1800" dirty="0" smtClean="0"/>
            </a:br>
            <a:endParaRPr lang="tr-TR" sz="1800" dirty="0"/>
          </a:p>
        </p:txBody>
      </p:sp>
    </p:spTree>
    <p:extLst>
      <p:ext uri="{BB962C8B-B14F-4D97-AF65-F5344CB8AC3E}">
        <p14:creationId xmlns:p14="http://schemas.microsoft.com/office/powerpoint/2010/main" val="32024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3"/>
            <a:ext cx="9603275" cy="4208611"/>
          </a:xfrm>
        </p:spPr>
        <p:txBody>
          <a:bodyPr>
            <a:normAutofit/>
          </a:bodyPr>
          <a:lstStyle/>
          <a:p>
            <a:r>
              <a:rPr lang="tr-TR" sz="1800" dirty="0" smtClean="0"/>
              <a:t/>
            </a:r>
            <a:br>
              <a:rPr lang="tr-TR" sz="1800" dirty="0" smtClean="0"/>
            </a:br>
            <a:r>
              <a:rPr lang="tr-TR" sz="1800" dirty="0" smtClean="0"/>
              <a:t/>
            </a:r>
            <a:br>
              <a:rPr lang="tr-TR" sz="1800" dirty="0" smtClean="0"/>
            </a:br>
            <a:r>
              <a:rPr lang="tr-TR" sz="1800" dirty="0"/>
              <a:t/>
            </a:r>
            <a:br>
              <a:rPr lang="tr-TR" sz="1800" dirty="0"/>
            </a:br>
            <a:r>
              <a:rPr lang="tr-TR" sz="1800" b="1" dirty="0" smtClean="0"/>
              <a:t>•</a:t>
            </a:r>
            <a:r>
              <a:rPr lang="tr-TR" sz="1800" dirty="0" smtClean="0"/>
              <a:t> Yaşlı </a:t>
            </a:r>
            <a:r>
              <a:rPr lang="tr-TR" sz="1800" dirty="0"/>
              <a:t>popülasyonda </a:t>
            </a:r>
            <a:r>
              <a:rPr lang="tr-TR" sz="1800" dirty="0" err="1"/>
              <a:t>üriner</a:t>
            </a:r>
            <a:r>
              <a:rPr lang="tr-TR" sz="1800" dirty="0"/>
              <a:t> </a:t>
            </a:r>
            <a:r>
              <a:rPr lang="tr-TR" sz="1800" dirty="0" err="1"/>
              <a:t>inkontinans</a:t>
            </a:r>
            <a:r>
              <a:rPr lang="tr-TR" sz="1800" dirty="0"/>
              <a:t> sıklığı </a:t>
            </a:r>
            <a:r>
              <a:rPr lang="tr-TR" sz="1800" dirty="0">
                <a:solidFill>
                  <a:srgbClr val="000000"/>
                </a:solidFill>
                <a:latin typeface="Nunito" panose="020B0604020202020204" pitchFamily="2" charset="-94"/>
              </a:rPr>
              <a:t>%44.2 </a:t>
            </a:r>
            <a:r>
              <a:rPr lang="tr-TR" sz="1800" dirty="0"/>
              <a:t>saptanmıştır. </a:t>
            </a:r>
            <a:br>
              <a:rPr lang="tr-TR" sz="1800" dirty="0"/>
            </a:br>
            <a:r>
              <a:rPr lang="tr-TR" sz="1800" dirty="0"/>
              <a:t/>
            </a:r>
            <a:br>
              <a:rPr lang="tr-TR" sz="1800" dirty="0"/>
            </a:br>
            <a:r>
              <a:rPr lang="tr-TR" sz="1800" dirty="0" smtClean="0"/>
              <a:t/>
            </a:r>
            <a:br>
              <a:rPr lang="tr-TR" sz="1800" dirty="0" smtClean="0"/>
            </a:br>
            <a:r>
              <a:rPr lang="tr-TR" sz="1800" b="1" dirty="0"/>
              <a:t>•</a:t>
            </a:r>
            <a:r>
              <a:rPr lang="tr-TR" sz="1800" dirty="0" smtClean="0"/>
              <a:t> Kadınlar da erkeklere oranla sıklığı fazladır. </a:t>
            </a:r>
            <a:r>
              <a:rPr lang="tr-TR" dirty="0" smtClean="0"/>
              <a:t/>
            </a:r>
            <a:br>
              <a:rPr lang="tr-TR" dirty="0" smtClean="0"/>
            </a:br>
            <a:endParaRPr lang="tr-TR" dirty="0"/>
          </a:p>
        </p:txBody>
      </p:sp>
    </p:spTree>
    <p:extLst>
      <p:ext uri="{BB962C8B-B14F-4D97-AF65-F5344CB8AC3E}">
        <p14:creationId xmlns:p14="http://schemas.microsoft.com/office/powerpoint/2010/main" val="326535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3992302"/>
          </a:xfrm>
        </p:spPr>
        <p:txBody>
          <a:bodyPr>
            <a:normAutofit/>
          </a:bodyPr>
          <a:lstStyle/>
          <a:p>
            <a:r>
              <a:rPr lang="tr-TR" sz="2400" b="1" dirty="0"/>
              <a:t>Mesane Eğitimi </a:t>
            </a:r>
            <a:r>
              <a:rPr lang="tr-TR" sz="1800" dirty="0"/>
              <a:t/>
            </a:r>
            <a:br>
              <a:rPr lang="tr-TR" sz="1800" dirty="0"/>
            </a:br>
            <a:r>
              <a:rPr lang="tr-TR" sz="1800" dirty="0" smtClean="0"/>
              <a:t/>
            </a:r>
            <a:br>
              <a:rPr lang="tr-TR" sz="1800" dirty="0" smtClean="0"/>
            </a:br>
            <a:r>
              <a:rPr lang="tr-TR" sz="1800" dirty="0" smtClean="0"/>
              <a:t>• </a:t>
            </a:r>
            <a:r>
              <a:rPr lang="tr-TR" sz="1800" dirty="0"/>
              <a:t>Bu teknik hastaların programlı zamanlarda işeme şeklinde eğitilmeleri ile işeme reflekslerini kontrol etmelerini sağlar. </a:t>
            </a:r>
            <a:br>
              <a:rPr lang="tr-TR" sz="1800" dirty="0"/>
            </a:br>
            <a:r>
              <a:rPr lang="tr-TR" sz="1800" dirty="0" smtClean="0"/>
              <a:t/>
            </a:r>
            <a:br>
              <a:rPr lang="tr-TR" sz="1800" dirty="0" smtClean="0"/>
            </a:br>
            <a:r>
              <a:rPr lang="tr-TR" sz="1800" dirty="0" smtClean="0"/>
              <a:t>• </a:t>
            </a:r>
            <a:r>
              <a:rPr lang="tr-TR" sz="1800" dirty="0" err="1"/>
              <a:t>İnkontinans</a:t>
            </a:r>
            <a:r>
              <a:rPr lang="tr-TR" sz="1800" dirty="0"/>
              <a:t> </a:t>
            </a:r>
            <a:r>
              <a:rPr lang="tr-TR" sz="1800" dirty="0" err="1"/>
              <a:t>paternini</a:t>
            </a:r>
            <a:r>
              <a:rPr lang="tr-TR" sz="1800" dirty="0"/>
              <a:t> ve </a:t>
            </a:r>
            <a:r>
              <a:rPr lang="tr-TR" sz="1800" dirty="0" err="1"/>
              <a:t>inkontinan</a:t>
            </a:r>
            <a:r>
              <a:rPr lang="tr-TR" sz="1800" dirty="0"/>
              <a:t> epizot aralıklarını belirlemek için hastadan yaklaşık 1 hafta işeme kaydı tutması istenir. </a:t>
            </a:r>
            <a:br>
              <a:rPr lang="tr-TR" sz="1800" dirty="0"/>
            </a:br>
            <a:r>
              <a:rPr lang="tr-TR" sz="1800" dirty="0" smtClean="0"/>
              <a:t/>
            </a:r>
            <a:br>
              <a:rPr lang="tr-TR" sz="1800" dirty="0" smtClean="0"/>
            </a:br>
            <a:r>
              <a:rPr lang="tr-TR" sz="1800" dirty="0" smtClean="0"/>
              <a:t>• </a:t>
            </a:r>
            <a:r>
              <a:rPr lang="tr-TR" sz="1800" dirty="0"/>
              <a:t>Daha sonra hastanın alışılmış </a:t>
            </a:r>
            <a:r>
              <a:rPr lang="tr-TR" sz="1800" dirty="0" err="1"/>
              <a:t>inkontinans</a:t>
            </a:r>
            <a:r>
              <a:rPr lang="tr-TR" sz="1800" dirty="0"/>
              <a:t> aralıklarından daha kısa aralıklarla bir zamanlı işeme programı geliştirilir. </a:t>
            </a:r>
            <a:br>
              <a:rPr lang="tr-TR" sz="1800" dirty="0"/>
            </a:br>
            <a:r>
              <a:rPr lang="tr-TR" sz="1800" dirty="0" smtClean="0"/>
              <a:t/>
            </a:r>
            <a:br>
              <a:rPr lang="tr-TR" sz="1800" dirty="0" smtClean="0"/>
            </a:br>
            <a:r>
              <a:rPr lang="tr-TR" sz="1800" dirty="0" smtClean="0"/>
              <a:t>• </a:t>
            </a:r>
            <a:r>
              <a:rPr lang="tr-TR" sz="1800" dirty="0"/>
              <a:t>Sıkışma hissi olsun olmasın hastanın her işeme zamanında mesanesini olabildiğince tam boşaltması istenir</a:t>
            </a:r>
            <a:r>
              <a:rPr lang="tr-TR" sz="1800" dirty="0" smtClean="0"/>
              <a:t>.</a:t>
            </a:r>
            <a:br>
              <a:rPr lang="tr-TR" sz="1800" dirty="0" smtClean="0"/>
            </a:br>
            <a:endParaRPr lang="tr-TR" sz="1800" dirty="0"/>
          </a:p>
        </p:txBody>
      </p:sp>
    </p:spTree>
    <p:extLst>
      <p:ext uri="{BB962C8B-B14F-4D97-AF65-F5344CB8AC3E}">
        <p14:creationId xmlns:p14="http://schemas.microsoft.com/office/powerpoint/2010/main" val="3185975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710057"/>
          </a:xfrm>
        </p:spPr>
        <p:txBody>
          <a:bodyPr>
            <a:normAutofit/>
          </a:bodyPr>
          <a:lstStyle/>
          <a:p>
            <a:r>
              <a:rPr lang="tr-TR" sz="1800" b="1" dirty="0" smtClean="0"/>
              <a:t>Zamanlı </a:t>
            </a:r>
            <a:r>
              <a:rPr lang="tr-TR" sz="1800" b="1" dirty="0"/>
              <a:t>işeme </a:t>
            </a:r>
            <a:r>
              <a:rPr lang="tr-TR" sz="1800" dirty="0" smtClean="0"/>
              <a:t/>
            </a:r>
            <a:br>
              <a:rPr lang="tr-TR" sz="1800" dirty="0" smtClean="0"/>
            </a:br>
            <a:r>
              <a:rPr lang="tr-TR" sz="1800" dirty="0" smtClean="0"/>
              <a:t/>
            </a:r>
            <a:br>
              <a:rPr lang="tr-TR" sz="1800" dirty="0" smtClean="0"/>
            </a:br>
            <a:r>
              <a:rPr lang="tr-TR" sz="1800" dirty="0" smtClean="0"/>
              <a:t>• </a:t>
            </a:r>
            <a:r>
              <a:rPr lang="tr-TR" sz="1800" dirty="0"/>
              <a:t>Bakıma muhtaç hastalarda pasif tuvalet yardım programıdır. </a:t>
            </a:r>
            <a:r>
              <a:rPr lang="tr-TR" sz="1800" dirty="0" smtClean="0"/>
              <a:t/>
            </a:r>
            <a:br>
              <a:rPr lang="tr-TR" sz="1800" dirty="0" smtClean="0"/>
            </a:br>
            <a:r>
              <a:rPr lang="tr-TR" sz="1800" dirty="0" smtClean="0"/>
              <a:t>• </a:t>
            </a:r>
            <a:r>
              <a:rPr lang="tr-TR" sz="1800" dirty="0"/>
              <a:t>Amaç mesane fonksiyonunu düzeltmekten çok </a:t>
            </a:r>
            <a:r>
              <a:rPr lang="tr-TR" sz="1800" dirty="0" err="1"/>
              <a:t>inkontinans</a:t>
            </a:r>
            <a:r>
              <a:rPr lang="tr-TR" sz="1800" dirty="0"/>
              <a:t> epizotlarını önlemektir. </a:t>
            </a:r>
            <a:r>
              <a:rPr lang="tr-TR" sz="1800" dirty="0" smtClean="0"/>
              <a:t/>
            </a:r>
            <a:br>
              <a:rPr lang="tr-TR" sz="1800" dirty="0" smtClean="0"/>
            </a:br>
            <a:r>
              <a:rPr lang="tr-TR" sz="1800" dirty="0" smtClean="0"/>
              <a:t>• </a:t>
            </a:r>
            <a:r>
              <a:rPr lang="tr-TR" sz="1800" dirty="0"/>
              <a:t>Bakıcı hasta için gece dahil belirli bir zamanlı işeme programı hazırlar</a:t>
            </a:r>
            <a:r>
              <a:rPr lang="tr-TR" sz="1800" dirty="0" smtClean="0"/>
              <a:t>.</a:t>
            </a:r>
            <a:br>
              <a:rPr lang="tr-TR" sz="1800" dirty="0" smtClean="0"/>
            </a:br>
            <a:r>
              <a:rPr lang="tr-TR" sz="1800" dirty="0" smtClean="0"/>
              <a:t>• İşemeyi </a:t>
            </a:r>
            <a:r>
              <a:rPr lang="tr-TR" sz="1800" dirty="0"/>
              <a:t>geciktirme veya sıkışma hissine direnme gibi girişimler yoktur</a:t>
            </a:r>
            <a:r>
              <a:rPr lang="tr-TR" sz="1800" dirty="0" smtClean="0"/>
              <a:t>.</a:t>
            </a:r>
            <a:br>
              <a:rPr lang="tr-TR" sz="1800" dirty="0" smtClean="0"/>
            </a:br>
            <a:r>
              <a:rPr lang="tr-TR" sz="1800" dirty="0" smtClean="0"/>
              <a:t/>
            </a:r>
            <a:br>
              <a:rPr lang="tr-TR" sz="1800" dirty="0" smtClean="0"/>
            </a:br>
            <a:r>
              <a:rPr lang="tr-TR" sz="1800" dirty="0" smtClean="0"/>
              <a:t> </a:t>
            </a:r>
            <a:r>
              <a:rPr lang="tr-TR" sz="1800" b="1" dirty="0"/>
              <a:t>Teşvikle işeme </a:t>
            </a:r>
            <a:r>
              <a:rPr lang="tr-TR" sz="1800" dirty="0" smtClean="0"/>
              <a:t/>
            </a:r>
            <a:br>
              <a:rPr lang="tr-TR" sz="1800" dirty="0" smtClean="0"/>
            </a:br>
            <a:r>
              <a:rPr lang="tr-TR" sz="1800" dirty="0" smtClean="0"/>
              <a:t/>
            </a:r>
            <a:br>
              <a:rPr lang="tr-TR" sz="1800" dirty="0" smtClean="0"/>
            </a:br>
            <a:r>
              <a:rPr lang="tr-TR" sz="1800" dirty="0" smtClean="0"/>
              <a:t>• </a:t>
            </a:r>
            <a:r>
              <a:rPr lang="tr-TR" sz="1800" dirty="0"/>
              <a:t>Bilinç bozukluğu olan ve olmayan hastalarda kullanılabilen bir tekniktir ve en sık bakım evlerinde uygulanmaktadır. </a:t>
            </a:r>
            <a:br>
              <a:rPr lang="tr-TR" sz="1800" dirty="0"/>
            </a:br>
            <a:r>
              <a:rPr lang="tr-TR" sz="1800" dirty="0"/>
              <a:t>• </a:t>
            </a:r>
            <a:r>
              <a:rPr lang="tr-TR" sz="1800" dirty="0" smtClean="0"/>
              <a:t> Hastaya sıkışma hissi geldiğinde bunu fark etmesi ve tuvalete gitmesi öğretilir.</a:t>
            </a:r>
            <a:br>
              <a:rPr lang="tr-TR" sz="1800" dirty="0" smtClean="0"/>
            </a:br>
            <a:r>
              <a:rPr lang="tr-TR" sz="1800" dirty="0"/>
              <a:t>• </a:t>
            </a:r>
            <a:r>
              <a:rPr lang="tr-TR" sz="1800" dirty="0" smtClean="0"/>
              <a:t> Sıkışma geldiğinde bekleme süresi uzatılarak mesane kapasitesi artırılmaya çalışılır.</a:t>
            </a:r>
            <a:endParaRPr lang="tr-TR" sz="1800" dirty="0"/>
          </a:p>
        </p:txBody>
      </p:sp>
    </p:spTree>
    <p:extLst>
      <p:ext uri="{BB962C8B-B14F-4D97-AF65-F5344CB8AC3E}">
        <p14:creationId xmlns:p14="http://schemas.microsoft.com/office/powerpoint/2010/main" val="1785718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808379"/>
          </a:xfrm>
        </p:spPr>
        <p:txBody>
          <a:bodyPr>
            <a:normAutofit/>
          </a:bodyPr>
          <a:lstStyle/>
          <a:p>
            <a:r>
              <a:rPr lang="tr-TR" sz="2700" b="1" dirty="0" err="1" smtClean="0"/>
              <a:t>Pelvik</a:t>
            </a:r>
            <a:r>
              <a:rPr lang="tr-TR" sz="2700" b="1" dirty="0" smtClean="0"/>
              <a:t> </a:t>
            </a:r>
            <a:r>
              <a:rPr lang="tr-TR" sz="2700" b="1" dirty="0"/>
              <a:t>Taban egzersizleri (</a:t>
            </a:r>
            <a:r>
              <a:rPr lang="tr-TR" sz="2700" b="1" dirty="0" err="1"/>
              <a:t>Kegel</a:t>
            </a:r>
            <a:r>
              <a:rPr lang="tr-TR" sz="2700" b="1" dirty="0"/>
              <a:t> egzersizleri) </a:t>
            </a:r>
            <a:r>
              <a:rPr lang="tr-TR" sz="2700" b="1" dirty="0" smtClean="0"/>
              <a:t/>
            </a:r>
            <a:br>
              <a:rPr lang="tr-TR" sz="2700" b="1" dirty="0" smtClean="0"/>
            </a:br>
            <a:r>
              <a:rPr lang="tr-TR" sz="2700" b="1" dirty="0" smtClean="0"/>
              <a:t/>
            </a:r>
            <a:br>
              <a:rPr lang="tr-TR" sz="2700" b="1" dirty="0" smtClean="0"/>
            </a:br>
            <a:r>
              <a:rPr lang="tr-TR" sz="2000" dirty="0" smtClean="0"/>
              <a:t>• </a:t>
            </a:r>
            <a:r>
              <a:rPr lang="tr-TR" sz="2000" dirty="0" err="1"/>
              <a:t>Periüretral</a:t>
            </a:r>
            <a:r>
              <a:rPr lang="tr-TR" sz="2000" dirty="0"/>
              <a:t> ve </a:t>
            </a:r>
            <a:r>
              <a:rPr lang="tr-TR" sz="2000" dirty="0" err="1"/>
              <a:t>perivajinal</a:t>
            </a:r>
            <a:r>
              <a:rPr lang="tr-TR" sz="2000" dirty="0"/>
              <a:t> kasları kuvvetlendirmek için tasarlanmıştır. </a:t>
            </a:r>
            <a:r>
              <a:rPr lang="tr-TR" sz="2000" dirty="0" smtClean="0"/>
              <a:t/>
            </a:r>
            <a:br>
              <a:rPr lang="tr-TR" sz="2000" dirty="0" smtClean="0"/>
            </a:br>
            <a:r>
              <a:rPr lang="tr-TR" sz="2000" dirty="0" smtClean="0"/>
              <a:t/>
            </a:r>
            <a:br>
              <a:rPr lang="tr-TR" sz="2000" dirty="0" smtClean="0"/>
            </a:br>
            <a:r>
              <a:rPr lang="tr-TR" sz="2000" dirty="0" smtClean="0"/>
              <a:t>• </a:t>
            </a:r>
            <a:r>
              <a:rPr lang="tr-TR" sz="2000" dirty="0"/>
              <a:t>Stres tipi </a:t>
            </a:r>
            <a:r>
              <a:rPr lang="tr-TR" sz="2000" dirty="0" err="1"/>
              <a:t>inkontinansta</a:t>
            </a:r>
            <a:r>
              <a:rPr lang="tr-TR" sz="2000" dirty="0"/>
              <a:t> </a:t>
            </a:r>
            <a:r>
              <a:rPr lang="tr-TR" sz="2000" dirty="0" smtClean="0"/>
              <a:t>yararlıdır, </a:t>
            </a:r>
            <a:r>
              <a:rPr lang="tr-TR" sz="2000" dirty="0"/>
              <a:t>sıkışma ve karışık tipteki </a:t>
            </a:r>
            <a:r>
              <a:rPr lang="tr-TR" sz="2000" dirty="0" err="1"/>
              <a:t>inkontinansta</a:t>
            </a:r>
            <a:r>
              <a:rPr lang="tr-TR" sz="2000" dirty="0"/>
              <a:t> da etkili olabilmektedir. </a:t>
            </a:r>
            <a:r>
              <a:rPr lang="tr-TR" sz="2000" dirty="0" smtClean="0"/>
              <a:t/>
            </a:r>
            <a:br>
              <a:rPr lang="tr-TR" sz="2000" dirty="0" smtClean="0"/>
            </a:br>
            <a:r>
              <a:rPr lang="tr-TR" sz="2000" dirty="0" smtClean="0"/>
              <a:t/>
            </a:r>
            <a:br>
              <a:rPr lang="tr-TR" sz="2000" dirty="0" smtClean="0"/>
            </a:br>
            <a:r>
              <a:rPr lang="tr-TR" sz="2000" dirty="0" smtClean="0"/>
              <a:t>• </a:t>
            </a:r>
            <a:r>
              <a:rPr lang="tr-TR" sz="2000" dirty="0"/>
              <a:t>Hastalara ilk önce kaslarını nasıl kasacakları anlatılır bunun için idrarı tutmak ister gibi </a:t>
            </a:r>
            <a:r>
              <a:rPr lang="tr-TR" sz="2000" dirty="0" err="1"/>
              <a:t>genital</a:t>
            </a:r>
            <a:r>
              <a:rPr lang="tr-TR" sz="2000" dirty="0"/>
              <a:t> bölgedeki kaslarını sıkmaları istenir. </a:t>
            </a:r>
            <a:r>
              <a:rPr lang="tr-TR" sz="2000" dirty="0" smtClean="0"/>
              <a:t/>
            </a:r>
            <a:br>
              <a:rPr lang="tr-TR" sz="2000" dirty="0" smtClean="0"/>
            </a:br>
            <a:r>
              <a:rPr lang="tr-TR" sz="2000" dirty="0" smtClean="0"/>
              <a:t/>
            </a:r>
            <a:br>
              <a:rPr lang="tr-TR" sz="2000" dirty="0" smtClean="0"/>
            </a:br>
            <a:r>
              <a:rPr lang="tr-TR" sz="2000" dirty="0" smtClean="0"/>
              <a:t>• </a:t>
            </a:r>
            <a:r>
              <a:rPr lang="tr-TR" sz="2000" dirty="0"/>
              <a:t>Doğru kaslar tanınınca hastalara 10 saniye bu kasları kasmaları 10 saniye gevşetmeleri anlatılır. </a:t>
            </a:r>
            <a:r>
              <a:rPr lang="tr-TR" sz="2000" dirty="0" smtClean="0"/>
              <a:t/>
            </a:r>
            <a:br>
              <a:rPr lang="tr-TR" sz="2000" dirty="0" smtClean="0"/>
            </a:br>
            <a:r>
              <a:rPr lang="tr-TR" sz="2000" dirty="0" smtClean="0"/>
              <a:t/>
            </a:r>
            <a:br>
              <a:rPr lang="tr-TR" sz="2000" dirty="0" smtClean="0"/>
            </a:br>
            <a:r>
              <a:rPr lang="tr-TR" sz="2000" dirty="0" smtClean="0"/>
              <a:t>• Bu egzersiz </a:t>
            </a:r>
            <a:r>
              <a:rPr lang="tr-TR" sz="2000" dirty="0"/>
              <a:t>günde </a:t>
            </a:r>
            <a:r>
              <a:rPr lang="tr-TR" sz="2000" dirty="0" smtClean="0"/>
              <a:t>30 </a:t>
            </a:r>
            <a:r>
              <a:rPr lang="tr-TR" sz="2000" dirty="0"/>
              <a:t>kez tekrarlanmalıdır. </a:t>
            </a:r>
            <a:r>
              <a:rPr lang="tr-TR" sz="2000" dirty="0" smtClean="0"/>
              <a:t/>
            </a:r>
            <a:br>
              <a:rPr lang="tr-TR" sz="2000" dirty="0" smtClean="0"/>
            </a:br>
            <a:endParaRPr lang="tr-TR" sz="2000" dirty="0"/>
          </a:p>
        </p:txBody>
      </p:sp>
    </p:spTree>
    <p:extLst>
      <p:ext uri="{BB962C8B-B14F-4D97-AF65-F5344CB8AC3E}">
        <p14:creationId xmlns:p14="http://schemas.microsoft.com/office/powerpoint/2010/main" val="1983658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10235820" cy="4405257"/>
          </a:xfrm>
        </p:spPr>
        <p:txBody>
          <a:bodyPr>
            <a:normAutofit fontScale="90000"/>
          </a:bodyPr>
          <a:lstStyle/>
          <a:p>
            <a:r>
              <a:rPr lang="tr-TR" sz="2400" b="1" dirty="0" smtClean="0"/>
              <a:t>Farmakolojik Tedavi </a:t>
            </a:r>
            <a:r>
              <a:rPr lang="tr-TR" dirty="0" smtClean="0"/>
              <a:t/>
            </a:r>
            <a:br>
              <a:rPr lang="tr-TR" dirty="0" smtClean="0"/>
            </a:br>
            <a:r>
              <a:rPr lang="tr-TR" dirty="0" smtClean="0"/>
              <a:t/>
            </a:r>
            <a:br>
              <a:rPr lang="tr-TR" dirty="0" smtClean="0"/>
            </a:br>
            <a:r>
              <a:rPr lang="tr-TR" sz="1800" b="1" dirty="0"/>
              <a:t>• 1-Stres </a:t>
            </a:r>
            <a:r>
              <a:rPr lang="tr-TR" sz="1800" b="1" dirty="0" err="1" smtClean="0"/>
              <a:t>İnkontinans</a:t>
            </a:r>
            <a:r>
              <a:rPr lang="tr-TR" sz="1800" b="1" dirty="0" smtClean="0"/>
              <a:t> </a:t>
            </a:r>
            <a:r>
              <a:rPr lang="tr-TR" dirty="0" smtClean="0"/>
              <a:t/>
            </a:r>
            <a:br>
              <a:rPr lang="tr-TR" dirty="0" smtClean="0"/>
            </a:br>
            <a:r>
              <a:rPr lang="tr-TR" sz="1800" dirty="0" smtClean="0"/>
              <a:t>a)</a:t>
            </a:r>
            <a:r>
              <a:rPr lang="tr-TR" sz="1800" dirty="0" err="1" smtClean="0"/>
              <a:t>Duloksetin</a:t>
            </a:r>
            <a:r>
              <a:rPr lang="tr-TR" sz="1800" dirty="0" smtClean="0"/>
              <a:t> (</a:t>
            </a:r>
            <a:r>
              <a:rPr lang="tr-TR" sz="1800" dirty="0" err="1" smtClean="0"/>
              <a:t>Nexetin,Komox</a:t>
            </a:r>
            <a:r>
              <a:rPr lang="tr-TR" sz="1800" dirty="0" smtClean="0"/>
              <a:t>) 20 mg 1x1 </a:t>
            </a:r>
            <a:br>
              <a:rPr lang="tr-TR" sz="1800" dirty="0" smtClean="0"/>
            </a:br>
            <a:r>
              <a:rPr lang="tr-TR" sz="1800" b="1" dirty="0" smtClean="0"/>
              <a:t/>
            </a:r>
            <a:br>
              <a:rPr lang="tr-TR" sz="1800" b="1" dirty="0" smtClean="0"/>
            </a:br>
            <a:r>
              <a:rPr lang="tr-TR" sz="1800" b="1" dirty="0"/>
              <a:t>• 2- </a:t>
            </a:r>
            <a:r>
              <a:rPr lang="tr-TR" sz="1800" b="1" dirty="0" err="1" smtClean="0"/>
              <a:t>Urge</a:t>
            </a:r>
            <a:r>
              <a:rPr lang="tr-TR" sz="1800" b="1" dirty="0" smtClean="0"/>
              <a:t> </a:t>
            </a:r>
            <a:r>
              <a:rPr lang="tr-TR" sz="1800" b="1" dirty="0" err="1" smtClean="0"/>
              <a:t>İnkontinans</a:t>
            </a:r>
            <a:r>
              <a:rPr lang="tr-TR" sz="1800" b="1" dirty="0" smtClean="0"/>
              <a:t/>
            </a:r>
            <a:br>
              <a:rPr lang="tr-TR" sz="1800" b="1" dirty="0" smtClean="0"/>
            </a:br>
            <a:r>
              <a:rPr lang="tr-TR" sz="1800" dirty="0" smtClean="0"/>
              <a:t>a) </a:t>
            </a:r>
            <a:r>
              <a:rPr lang="tr-TR" sz="1800" dirty="0" err="1" smtClean="0"/>
              <a:t>Antimuskarinik</a:t>
            </a:r>
            <a:r>
              <a:rPr lang="tr-TR" sz="1800" dirty="0" smtClean="0"/>
              <a:t> tedaviler                                        b) Beta-3 </a:t>
            </a:r>
            <a:r>
              <a:rPr lang="tr-TR" sz="1800" dirty="0" err="1" smtClean="0"/>
              <a:t>agonist</a:t>
            </a:r>
            <a:r>
              <a:rPr lang="tr-TR" sz="1800" dirty="0" smtClean="0"/>
              <a:t> tedavi</a:t>
            </a:r>
            <a:br>
              <a:rPr lang="tr-TR" sz="1800" dirty="0" smtClean="0"/>
            </a:br>
            <a:r>
              <a:rPr lang="tr-TR" sz="1800" dirty="0" smtClean="0"/>
              <a:t>a.1. </a:t>
            </a:r>
            <a:r>
              <a:rPr lang="tr-TR" sz="1800" dirty="0" err="1" smtClean="0"/>
              <a:t>oksibutin</a:t>
            </a:r>
            <a:r>
              <a:rPr lang="tr-TR" sz="1800" dirty="0"/>
              <a:t> </a:t>
            </a:r>
            <a:r>
              <a:rPr lang="tr-TR" sz="1800" dirty="0" smtClean="0"/>
              <a:t>( </a:t>
            </a:r>
            <a:r>
              <a:rPr lang="tr-TR" sz="1800" dirty="0" err="1" smtClean="0"/>
              <a:t>üropan</a:t>
            </a:r>
            <a:r>
              <a:rPr lang="tr-TR" sz="1800" dirty="0" smtClean="0"/>
              <a:t>) 5 mg 3x1                             b.1. </a:t>
            </a:r>
            <a:r>
              <a:rPr lang="tr-TR" sz="1800" dirty="0" err="1" smtClean="0"/>
              <a:t>mirabegron</a:t>
            </a:r>
            <a:r>
              <a:rPr lang="tr-TR" sz="1800" dirty="0" smtClean="0"/>
              <a:t> ( </a:t>
            </a:r>
            <a:r>
              <a:rPr lang="tr-TR" sz="1800" dirty="0" err="1" smtClean="0"/>
              <a:t>betmiga</a:t>
            </a:r>
            <a:r>
              <a:rPr lang="tr-TR" sz="1800" dirty="0" smtClean="0"/>
              <a:t>) 50 mg 1x1       </a:t>
            </a:r>
            <a:br>
              <a:rPr lang="tr-TR" sz="1800" dirty="0" smtClean="0"/>
            </a:br>
            <a:r>
              <a:rPr lang="tr-TR" sz="1800" dirty="0" smtClean="0"/>
              <a:t>a.2. </a:t>
            </a:r>
            <a:r>
              <a:rPr lang="tr-TR" sz="1800" dirty="0" err="1" smtClean="0"/>
              <a:t>solifenasin</a:t>
            </a:r>
            <a:r>
              <a:rPr lang="tr-TR" sz="1800" dirty="0" smtClean="0"/>
              <a:t> ( </a:t>
            </a:r>
            <a:r>
              <a:rPr lang="tr-TR" sz="1800" dirty="0" err="1" smtClean="0"/>
              <a:t>vesicare</a:t>
            </a:r>
            <a:r>
              <a:rPr lang="tr-TR" sz="1800" dirty="0" smtClean="0"/>
              <a:t> , </a:t>
            </a:r>
            <a:r>
              <a:rPr lang="tr-TR" sz="1800" dirty="0" err="1" smtClean="0"/>
              <a:t>kinzy</a:t>
            </a:r>
            <a:r>
              <a:rPr lang="tr-TR" sz="1800" dirty="0" smtClean="0"/>
              <a:t> ) 5 mg 1x1 </a:t>
            </a:r>
            <a:br>
              <a:rPr lang="tr-TR" sz="1800" dirty="0" smtClean="0"/>
            </a:br>
            <a:r>
              <a:rPr lang="tr-TR" sz="1800" dirty="0" smtClean="0"/>
              <a:t>a.3. </a:t>
            </a:r>
            <a:r>
              <a:rPr lang="tr-TR" sz="1800" dirty="0" err="1" smtClean="0"/>
              <a:t>propiverin</a:t>
            </a:r>
            <a:r>
              <a:rPr lang="tr-TR" sz="1800" dirty="0" smtClean="0"/>
              <a:t> ( </a:t>
            </a:r>
            <a:r>
              <a:rPr lang="tr-TR" sz="1800" dirty="0" err="1" smtClean="0"/>
              <a:t>mictonorm</a:t>
            </a:r>
            <a:r>
              <a:rPr lang="tr-TR" sz="1800" dirty="0" smtClean="0"/>
              <a:t> ) 30 mg 1x1 </a:t>
            </a:r>
            <a:br>
              <a:rPr lang="tr-TR" sz="1800" dirty="0" smtClean="0"/>
            </a:br>
            <a:r>
              <a:rPr lang="tr-TR" sz="1800" dirty="0" smtClean="0"/>
              <a:t>a.4. </a:t>
            </a:r>
            <a:r>
              <a:rPr lang="tr-TR" sz="1800" dirty="0" err="1" smtClean="0"/>
              <a:t>fesoterodin</a:t>
            </a:r>
            <a:r>
              <a:rPr lang="tr-TR" sz="1800" dirty="0" smtClean="0"/>
              <a:t> ( </a:t>
            </a:r>
            <a:r>
              <a:rPr lang="tr-TR" sz="1800" dirty="0" err="1" smtClean="0"/>
              <a:t>toviaz</a:t>
            </a:r>
            <a:r>
              <a:rPr lang="tr-TR" sz="1800" dirty="0" smtClean="0"/>
              <a:t> ) 4 mg 1x1 </a:t>
            </a:r>
            <a:br>
              <a:rPr lang="tr-TR" sz="1800" dirty="0" smtClean="0"/>
            </a:br>
            <a:r>
              <a:rPr lang="tr-TR" sz="1800" dirty="0" smtClean="0"/>
              <a:t/>
            </a:r>
            <a:br>
              <a:rPr lang="tr-TR" sz="1800" dirty="0" smtClean="0"/>
            </a:br>
            <a:r>
              <a:rPr lang="tr-TR" sz="1800" b="1" dirty="0"/>
              <a:t>• 3- </a:t>
            </a:r>
            <a:r>
              <a:rPr lang="tr-TR" sz="1800" b="1" dirty="0" err="1"/>
              <a:t>M</a:t>
            </a:r>
            <a:r>
              <a:rPr lang="tr-TR" sz="1800" b="1" dirty="0" err="1" smtClean="0"/>
              <a:t>ikst</a:t>
            </a:r>
            <a:r>
              <a:rPr lang="tr-TR" sz="1800" b="1" dirty="0" smtClean="0"/>
              <a:t> </a:t>
            </a:r>
            <a:r>
              <a:rPr lang="tr-TR" sz="1800" b="1" dirty="0" err="1"/>
              <a:t>İ</a:t>
            </a:r>
            <a:r>
              <a:rPr lang="tr-TR" sz="1800" b="1" dirty="0" err="1" smtClean="0"/>
              <a:t>nkontinans</a:t>
            </a:r>
            <a:r>
              <a:rPr lang="tr-TR" sz="1800" b="1" dirty="0" smtClean="0"/>
              <a:t> </a:t>
            </a:r>
            <a:br>
              <a:rPr lang="tr-TR" sz="1800" b="1" dirty="0" smtClean="0"/>
            </a:br>
            <a:r>
              <a:rPr lang="tr-TR" sz="1800" dirty="0" smtClean="0"/>
              <a:t>a) </a:t>
            </a:r>
            <a:r>
              <a:rPr lang="tr-TR" sz="1800" dirty="0" err="1" smtClean="0"/>
              <a:t>duloksetin</a:t>
            </a:r>
            <a:r>
              <a:rPr lang="tr-TR" sz="1800" dirty="0" smtClean="0"/>
              <a:t> +</a:t>
            </a:r>
            <a:r>
              <a:rPr lang="tr-TR" sz="1800" dirty="0" err="1" smtClean="0"/>
              <a:t>antimuskarinik</a:t>
            </a:r>
            <a:r>
              <a:rPr lang="tr-TR" sz="1800" dirty="0" smtClean="0"/>
              <a:t>/beta-3 </a:t>
            </a:r>
            <a:r>
              <a:rPr lang="tr-TR" sz="1800" dirty="0" err="1" smtClean="0"/>
              <a:t>agonist</a:t>
            </a:r>
            <a:r>
              <a:rPr lang="tr-TR" sz="1800" dirty="0" smtClean="0"/>
              <a:t> ilaçlar</a:t>
            </a:r>
            <a:br>
              <a:rPr lang="tr-TR" sz="1800" dirty="0" smtClean="0"/>
            </a:br>
            <a:r>
              <a:rPr lang="tr-TR" sz="1800" dirty="0"/>
              <a:t/>
            </a:r>
            <a:br>
              <a:rPr lang="tr-TR" sz="1800" dirty="0"/>
            </a:br>
            <a:r>
              <a:rPr lang="tr-TR" sz="1800" b="1" dirty="0"/>
              <a:t>• 4- </a:t>
            </a:r>
            <a:r>
              <a:rPr lang="tr-TR" sz="1800" b="1" dirty="0" err="1"/>
              <a:t>E</a:t>
            </a:r>
            <a:r>
              <a:rPr lang="tr-TR" sz="1800" b="1" dirty="0" err="1" smtClean="0"/>
              <a:t>nürezis</a:t>
            </a:r>
            <a:r>
              <a:rPr lang="tr-TR" sz="1800" b="1" dirty="0" smtClean="0"/>
              <a:t> Tedavisi </a:t>
            </a:r>
            <a:r>
              <a:rPr lang="tr-TR" sz="1800" dirty="0" smtClean="0"/>
              <a:t/>
            </a:r>
            <a:br>
              <a:rPr lang="tr-TR" sz="1800" dirty="0" smtClean="0"/>
            </a:br>
            <a:r>
              <a:rPr lang="tr-TR" sz="1800" dirty="0" smtClean="0"/>
              <a:t>a) </a:t>
            </a:r>
            <a:r>
              <a:rPr lang="tr-TR" sz="1800" dirty="0" err="1" smtClean="0"/>
              <a:t>desmopressin</a:t>
            </a:r>
            <a:r>
              <a:rPr lang="tr-TR" sz="1800" dirty="0" smtClean="0"/>
              <a:t> (</a:t>
            </a:r>
            <a:r>
              <a:rPr lang="tr-TR" sz="1800" dirty="0" err="1" smtClean="0"/>
              <a:t>minirin</a:t>
            </a:r>
            <a:r>
              <a:rPr lang="tr-TR" sz="1800" dirty="0" smtClean="0"/>
              <a:t> </a:t>
            </a:r>
            <a:r>
              <a:rPr lang="tr-TR" sz="1800" dirty="0" err="1" smtClean="0"/>
              <a:t>melt</a:t>
            </a:r>
            <a:r>
              <a:rPr lang="tr-TR" sz="1800" dirty="0" smtClean="0"/>
              <a:t>) 120 </a:t>
            </a:r>
            <a:r>
              <a:rPr lang="tr-TR" sz="1800" dirty="0" err="1" smtClean="0"/>
              <a:t>mcg</a:t>
            </a:r>
            <a:r>
              <a:rPr lang="tr-TR" sz="1800" dirty="0" smtClean="0"/>
              <a:t> 1x1</a:t>
            </a:r>
            <a:r>
              <a:rPr lang="tr-TR" dirty="0"/>
              <a:t/>
            </a:r>
            <a:br>
              <a:rPr lang="tr-TR" dirty="0"/>
            </a:br>
            <a:endParaRPr lang="tr-TR" dirty="0"/>
          </a:p>
        </p:txBody>
      </p:sp>
    </p:spTree>
    <p:extLst>
      <p:ext uri="{BB962C8B-B14F-4D97-AF65-F5344CB8AC3E}">
        <p14:creationId xmlns:p14="http://schemas.microsoft.com/office/powerpoint/2010/main" val="1140677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E18CD4-89AD-4305-89A0-876D574D041C}"/>
              </a:ext>
            </a:extLst>
          </p:cNvPr>
          <p:cNvSpPr>
            <a:spLocks noGrp="1"/>
          </p:cNvSpPr>
          <p:nvPr>
            <p:ph type="title"/>
          </p:nvPr>
        </p:nvSpPr>
        <p:spPr>
          <a:xfrm>
            <a:off x="1258090" y="923827"/>
            <a:ext cx="9603275" cy="1049235"/>
          </a:xfrm>
        </p:spPr>
        <p:txBody>
          <a:bodyPr>
            <a:normAutofit/>
          </a:bodyPr>
          <a:lstStyle/>
          <a:p>
            <a:r>
              <a:rPr lang="tr-TR" sz="2400" b="1" dirty="0" smtClean="0"/>
              <a:t>Cerrahi </a:t>
            </a:r>
            <a:r>
              <a:rPr lang="tr-TR" sz="2400" b="1" dirty="0"/>
              <a:t>tedavi</a:t>
            </a:r>
          </a:p>
        </p:txBody>
      </p:sp>
      <p:sp>
        <p:nvSpPr>
          <p:cNvPr id="3" name="İçerik Yer Tutucusu 2">
            <a:extLst>
              <a:ext uri="{FF2B5EF4-FFF2-40B4-BE49-F238E27FC236}">
                <a16:creationId xmlns:a16="http://schemas.microsoft.com/office/drawing/2014/main" id="{D0DF2427-7CE6-4458-A27B-8AB3086AE40E}"/>
              </a:ext>
            </a:extLst>
          </p:cNvPr>
          <p:cNvSpPr>
            <a:spLocks noGrp="1"/>
          </p:cNvSpPr>
          <p:nvPr>
            <p:ph idx="1"/>
          </p:nvPr>
        </p:nvSpPr>
        <p:spPr>
          <a:xfrm>
            <a:off x="1100773" y="1601498"/>
            <a:ext cx="9603275" cy="3294576"/>
          </a:xfrm>
        </p:spPr>
        <p:txBody>
          <a:bodyPr>
            <a:normAutofit/>
          </a:bodyPr>
          <a:lstStyle/>
          <a:p>
            <a:pPr>
              <a:lnSpc>
                <a:spcPct val="150000"/>
              </a:lnSpc>
            </a:pPr>
            <a:r>
              <a:rPr lang="tr-TR" sz="1800" dirty="0"/>
              <a:t>Anatomik anomalilerden kaynaklanan </a:t>
            </a:r>
            <a:r>
              <a:rPr lang="tr-TR" sz="1800" dirty="0" err="1"/>
              <a:t>inkontinansta</a:t>
            </a:r>
            <a:r>
              <a:rPr lang="tr-TR" sz="1800" dirty="0"/>
              <a:t> (</a:t>
            </a:r>
            <a:r>
              <a:rPr lang="tr-TR" sz="1800" dirty="0" err="1"/>
              <a:t>sistosel</a:t>
            </a:r>
            <a:r>
              <a:rPr lang="tr-TR" sz="1800" dirty="0"/>
              <a:t>, </a:t>
            </a:r>
            <a:r>
              <a:rPr lang="tr-TR" sz="1800" dirty="0" err="1"/>
              <a:t>prolapsus</a:t>
            </a:r>
            <a:r>
              <a:rPr lang="tr-TR" sz="1800" dirty="0"/>
              <a:t> vb.)</a:t>
            </a:r>
          </a:p>
          <a:p>
            <a:pPr>
              <a:lnSpc>
                <a:spcPct val="150000"/>
              </a:lnSpc>
            </a:pPr>
            <a:r>
              <a:rPr lang="tr-TR" sz="1800" dirty="0"/>
              <a:t>Mesane çıkış </a:t>
            </a:r>
            <a:r>
              <a:rPr lang="tr-TR" sz="1800" dirty="0" err="1"/>
              <a:t>obtrüksiyonunda</a:t>
            </a:r>
            <a:r>
              <a:rPr lang="tr-TR" sz="1800" dirty="0"/>
              <a:t> </a:t>
            </a:r>
          </a:p>
          <a:p>
            <a:pPr marL="0" indent="0">
              <a:lnSpc>
                <a:spcPct val="150000"/>
              </a:lnSpc>
              <a:buNone/>
            </a:pPr>
            <a:endParaRPr lang="tr-TR" sz="1800" dirty="0"/>
          </a:p>
        </p:txBody>
      </p:sp>
    </p:spTree>
    <p:extLst>
      <p:ext uri="{BB962C8B-B14F-4D97-AF65-F5344CB8AC3E}">
        <p14:creationId xmlns:p14="http://schemas.microsoft.com/office/powerpoint/2010/main" val="1434465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346263"/>
          </a:xfrm>
        </p:spPr>
        <p:txBody>
          <a:bodyPr>
            <a:normAutofit/>
          </a:bodyPr>
          <a:lstStyle/>
          <a:p>
            <a:r>
              <a:rPr lang="tr-TR" sz="2400" b="1" dirty="0" smtClean="0"/>
              <a:t>Üst </a:t>
            </a:r>
            <a:r>
              <a:rPr lang="tr-TR" sz="2400" b="1" dirty="0"/>
              <a:t>M</a:t>
            </a:r>
            <a:r>
              <a:rPr lang="tr-TR" sz="2400" b="1" dirty="0" smtClean="0"/>
              <a:t>erkeze Sevk </a:t>
            </a:r>
            <a:r>
              <a:rPr lang="tr-TR" sz="2400" b="1" dirty="0"/>
              <a:t>G</a:t>
            </a:r>
            <a:r>
              <a:rPr lang="tr-TR" sz="2400" b="1" dirty="0" smtClean="0"/>
              <a:t>erektiren Durumlar</a:t>
            </a:r>
            <a:br>
              <a:rPr lang="tr-TR" sz="2400" b="1" dirty="0" smtClean="0"/>
            </a:br>
            <a:r>
              <a:rPr lang="tr-TR" sz="2400" b="1" dirty="0" smtClean="0"/>
              <a:t/>
            </a:r>
            <a:br>
              <a:rPr lang="tr-TR" sz="2400" b="1" dirty="0" smtClean="0"/>
            </a:br>
            <a:r>
              <a:rPr lang="tr-TR" sz="1800" dirty="0" smtClean="0"/>
              <a:t>• Erkek hasta</a:t>
            </a:r>
            <a:br>
              <a:rPr lang="tr-TR" sz="1800" dirty="0" smtClean="0"/>
            </a:br>
            <a:r>
              <a:rPr lang="tr-TR" sz="1800" dirty="0" smtClean="0"/>
              <a:t>• </a:t>
            </a:r>
            <a:r>
              <a:rPr lang="tr-TR" sz="1800" dirty="0" err="1" smtClean="0"/>
              <a:t>Üriner</a:t>
            </a:r>
            <a:r>
              <a:rPr lang="tr-TR" sz="1800" dirty="0" smtClean="0"/>
              <a:t> enfeksiyon olmadan </a:t>
            </a:r>
            <a:r>
              <a:rPr lang="tr-TR" sz="1800" dirty="0" err="1" smtClean="0"/>
              <a:t>abdominal</a:t>
            </a:r>
            <a:r>
              <a:rPr lang="tr-TR" sz="1800" dirty="0" smtClean="0"/>
              <a:t> ya da </a:t>
            </a:r>
            <a:r>
              <a:rPr lang="tr-TR" sz="1800" dirty="0" err="1" smtClean="0"/>
              <a:t>pelvik</a:t>
            </a:r>
            <a:r>
              <a:rPr lang="tr-TR" sz="1800" dirty="0" smtClean="0"/>
              <a:t> bölgede ağrı </a:t>
            </a:r>
            <a:br>
              <a:rPr lang="tr-TR" sz="1800" dirty="0" smtClean="0"/>
            </a:br>
            <a:r>
              <a:rPr lang="tr-TR" sz="1800" dirty="0" smtClean="0"/>
              <a:t>• Kültür kanıtlı tekrarlayan idrar yolu enfeksiyonları ( bir yılda &gt; 3 6 ayda &gt;2)</a:t>
            </a:r>
            <a:br>
              <a:rPr lang="tr-TR" sz="1800" dirty="0" smtClean="0"/>
            </a:br>
            <a:r>
              <a:rPr lang="tr-TR" sz="1800" dirty="0" smtClean="0"/>
              <a:t>•</a:t>
            </a:r>
            <a:r>
              <a:rPr lang="tr-TR" sz="1800" dirty="0"/>
              <a:t> </a:t>
            </a:r>
            <a:r>
              <a:rPr lang="tr-TR" sz="1800" dirty="0" err="1"/>
              <a:t>Üriner</a:t>
            </a:r>
            <a:r>
              <a:rPr lang="tr-TR" sz="1800" dirty="0"/>
              <a:t> enfeksiyon </a:t>
            </a:r>
            <a:r>
              <a:rPr lang="tr-TR" sz="1800" dirty="0" smtClean="0"/>
              <a:t>olmaksızın kanser riski olan hastalarda </a:t>
            </a:r>
            <a:r>
              <a:rPr lang="tr-TR" sz="1800" dirty="0" err="1" smtClean="0"/>
              <a:t>hematüri</a:t>
            </a:r>
            <a:r>
              <a:rPr lang="tr-TR" sz="1800" dirty="0" smtClean="0"/>
              <a:t/>
            </a:r>
            <a:br>
              <a:rPr lang="tr-TR" sz="1800" dirty="0" smtClean="0"/>
            </a:br>
            <a:r>
              <a:rPr lang="tr-TR" sz="1800" dirty="0" smtClean="0"/>
              <a:t>• Hayat boyu olan </a:t>
            </a:r>
            <a:r>
              <a:rPr lang="tr-TR" sz="1800" dirty="0" err="1" smtClean="0"/>
              <a:t>inkontinans</a:t>
            </a:r>
            <a:r>
              <a:rPr lang="tr-TR" sz="1800" dirty="0" smtClean="0"/>
              <a:t> </a:t>
            </a:r>
            <a:br>
              <a:rPr lang="tr-TR" sz="1800" dirty="0" smtClean="0"/>
            </a:br>
            <a:r>
              <a:rPr lang="tr-TR" sz="1800" dirty="0" smtClean="0"/>
              <a:t>• Anormal </a:t>
            </a:r>
            <a:r>
              <a:rPr lang="tr-TR" sz="1800" dirty="0" err="1" smtClean="0"/>
              <a:t>genital</a:t>
            </a:r>
            <a:r>
              <a:rPr lang="tr-TR" sz="1800" dirty="0" smtClean="0"/>
              <a:t> muayene bulguları ( </a:t>
            </a:r>
            <a:r>
              <a:rPr lang="tr-TR" sz="1800" dirty="0" err="1" smtClean="0"/>
              <a:t>pelvik</a:t>
            </a:r>
            <a:r>
              <a:rPr lang="tr-TR" sz="1800" dirty="0" smtClean="0"/>
              <a:t> kitle, </a:t>
            </a:r>
            <a:r>
              <a:rPr lang="tr-TR" sz="1800" dirty="0" err="1" smtClean="0"/>
              <a:t>pelvik</a:t>
            </a:r>
            <a:r>
              <a:rPr lang="tr-TR" sz="1800" dirty="0" smtClean="0"/>
              <a:t> organ </a:t>
            </a:r>
            <a:r>
              <a:rPr lang="tr-TR" sz="1800" dirty="0" err="1" smtClean="0"/>
              <a:t>prolapsusu</a:t>
            </a:r>
            <a:r>
              <a:rPr lang="tr-TR" sz="1800" dirty="0" smtClean="0"/>
              <a:t>)</a:t>
            </a:r>
            <a:br>
              <a:rPr lang="tr-TR" sz="1800" dirty="0" smtClean="0"/>
            </a:br>
            <a:r>
              <a:rPr lang="tr-TR" sz="1800" dirty="0" smtClean="0"/>
              <a:t>• </a:t>
            </a:r>
            <a:r>
              <a:rPr lang="tr-TR" sz="1800" dirty="0" err="1" smtClean="0"/>
              <a:t>İnkontinansa</a:t>
            </a:r>
            <a:r>
              <a:rPr lang="tr-TR" sz="1800" dirty="0" smtClean="0"/>
              <a:t> ek olarak yeni başlayan nörolojik semptomlar </a:t>
            </a:r>
            <a:br>
              <a:rPr lang="tr-TR" sz="1800" dirty="0" smtClean="0"/>
            </a:br>
            <a:r>
              <a:rPr lang="tr-TR" sz="1800" dirty="0" smtClean="0"/>
              <a:t>• </a:t>
            </a:r>
            <a:r>
              <a:rPr lang="tr-TR" sz="1800" dirty="0" err="1" smtClean="0"/>
              <a:t>Pelvik</a:t>
            </a:r>
            <a:r>
              <a:rPr lang="tr-TR" sz="1800" dirty="0" smtClean="0"/>
              <a:t> cerrahi ya da radyasyon öyküsü </a:t>
            </a:r>
            <a:br>
              <a:rPr lang="tr-TR" sz="1800" dirty="0" smtClean="0"/>
            </a:br>
            <a:r>
              <a:rPr lang="tr-TR" sz="1800" dirty="0" smtClean="0"/>
              <a:t>• </a:t>
            </a:r>
            <a:r>
              <a:rPr lang="tr-TR" sz="1800" dirty="0" err="1" smtClean="0"/>
              <a:t>Miksiyon</a:t>
            </a:r>
            <a:r>
              <a:rPr lang="tr-TR" sz="1800" dirty="0" smtClean="0"/>
              <a:t> sonrası ölçülen </a:t>
            </a:r>
            <a:r>
              <a:rPr lang="tr-TR" sz="1800" dirty="0" err="1" smtClean="0"/>
              <a:t>rezüdü</a:t>
            </a:r>
            <a:r>
              <a:rPr lang="tr-TR" sz="1800" dirty="0" smtClean="0"/>
              <a:t> volümün sürekli yüksek olması  </a:t>
            </a:r>
            <a:br>
              <a:rPr lang="tr-TR" sz="1800" dirty="0" smtClean="0"/>
            </a:br>
            <a:r>
              <a:rPr lang="tr-TR" sz="1800" dirty="0" smtClean="0"/>
              <a:t>• Tanıda şüphe olması </a:t>
            </a:r>
            <a:br>
              <a:rPr lang="tr-TR" sz="1800" dirty="0" smtClean="0"/>
            </a:br>
            <a:r>
              <a:rPr lang="tr-TR" sz="1800" dirty="0" smtClean="0"/>
              <a:t>• Nörolojik hastalık ya da diyabete bağlı taşma </a:t>
            </a:r>
            <a:r>
              <a:rPr lang="tr-TR" sz="1800" dirty="0" err="1" smtClean="0"/>
              <a:t>inkontinans</a:t>
            </a:r>
            <a:r>
              <a:rPr lang="tr-TR" sz="1800" dirty="0" smtClean="0"/>
              <a:t> şüphesi.</a:t>
            </a:r>
            <a:br>
              <a:rPr lang="tr-TR" sz="1800" dirty="0" smtClean="0"/>
            </a:br>
            <a:endParaRPr lang="tr-TR" sz="1800" b="1" dirty="0"/>
          </a:p>
        </p:txBody>
      </p:sp>
    </p:spTree>
    <p:extLst>
      <p:ext uri="{BB962C8B-B14F-4D97-AF65-F5344CB8AC3E}">
        <p14:creationId xmlns:p14="http://schemas.microsoft.com/office/powerpoint/2010/main" val="5341758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884903" y="216310"/>
            <a:ext cx="10422194" cy="5822540"/>
          </a:xfrm>
          <a:prstGeom prst="rect">
            <a:avLst/>
          </a:prstGeom>
        </p:spPr>
      </p:pic>
    </p:spTree>
    <p:extLst>
      <p:ext uri="{BB962C8B-B14F-4D97-AF65-F5344CB8AC3E}">
        <p14:creationId xmlns:p14="http://schemas.microsoft.com/office/powerpoint/2010/main" val="1795215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002890" y="0"/>
            <a:ext cx="9910916" cy="6154993"/>
          </a:xfrm>
          <a:prstGeom prst="rect">
            <a:avLst/>
          </a:prstGeom>
        </p:spPr>
      </p:pic>
    </p:spTree>
    <p:extLst>
      <p:ext uri="{BB962C8B-B14F-4D97-AF65-F5344CB8AC3E}">
        <p14:creationId xmlns:p14="http://schemas.microsoft.com/office/powerpoint/2010/main" val="3313782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444586"/>
          </a:xfrm>
        </p:spPr>
        <p:txBody>
          <a:bodyPr>
            <a:normAutofit/>
          </a:bodyPr>
          <a:lstStyle/>
          <a:p>
            <a:r>
              <a:rPr lang="tr-TR" sz="2400" b="1" dirty="0" smtClean="0"/>
              <a:t>Çocuklarda </a:t>
            </a:r>
            <a:r>
              <a:rPr lang="tr-TR" sz="2400" b="1" dirty="0" err="1" smtClean="0"/>
              <a:t>Üriner</a:t>
            </a:r>
            <a:r>
              <a:rPr lang="tr-TR" sz="2400" b="1" dirty="0" smtClean="0"/>
              <a:t> </a:t>
            </a:r>
            <a:r>
              <a:rPr lang="tr-TR" sz="2400" b="1" dirty="0" err="1" smtClean="0"/>
              <a:t>İnkontinans</a:t>
            </a:r>
            <a:r>
              <a:rPr lang="tr-TR" sz="2400" b="1" dirty="0" smtClean="0"/>
              <a:t/>
            </a:r>
            <a:br>
              <a:rPr lang="tr-TR" sz="2400" b="1" dirty="0" smtClean="0"/>
            </a:br>
            <a:r>
              <a:rPr lang="tr-TR" sz="1800" b="1" dirty="0"/>
              <a:t/>
            </a:r>
            <a:br>
              <a:rPr lang="tr-TR" sz="1800" b="1" dirty="0"/>
            </a:br>
            <a:r>
              <a:rPr lang="tr-TR" sz="1800" b="1" dirty="0"/>
              <a:t>• </a:t>
            </a:r>
            <a:r>
              <a:rPr lang="tr-TR" sz="1800" dirty="0" err="1" smtClean="0"/>
              <a:t>İnkontinans</a:t>
            </a:r>
            <a:r>
              <a:rPr lang="tr-TR" sz="1800" dirty="0"/>
              <a:t>, istem dışı idrar kaçırma olarak tanımlanmaktadır. ICD-10 ve DSM-V tanım ve kriterlerine göre gündüz 3 yaş, gece ise 5 yaş ve üzeri </a:t>
            </a:r>
            <a:r>
              <a:rPr lang="tr-TR" sz="1800" dirty="0" smtClean="0"/>
              <a:t>hastaların </a:t>
            </a:r>
            <a:r>
              <a:rPr lang="tr-TR" sz="1800" b="1" dirty="0"/>
              <a:t>ayda en az bir olmak üzere 3 ay boyunca </a:t>
            </a:r>
            <a:r>
              <a:rPr lang="tr-TR" sz="1800" dirty="0"/>
              <a:t>idrar kaçırması olarak tanımlanır</a:t>
            </a:r>
            <a:r>
              <a:rPr lang="tr-TR" sz="1800" dirty="0" smtClean="0"/>
              <a:t>.</a:t>
            </a:r>
            <a:br>
              <a:rPr lang="tr-TR" sz="1800" dirty="0" smtClean="0"/>
            </a:br>
            <a:r>
              <a:rPr lang="tr-TR" sz="1800" dirty="0"/>
              <a:t/>
            </a:r>
            <a:br>
              <a:rPr lang="tr-TR" sz="1800" dirty="0"/>
            </a:br>
            <a:r>
              <a:rPr lang="tr-TR" sz="1800" b="1" dirty="0"/>
              <a:t>• </a:t>
            </a:r>
            <a:r>
              <a:rPr lang="tr-TR" sz="1800" dirty="0" smtClean="0"/>
              <a:t>Erken </a:t>
            </a:r>
            <a:r>
              <a:rPr lang="tr-TR" sz="1800" dirty="0"/>
              <a:t>tanı ve tedavi ile altta yatan etiyolojiye (</a:t>
            </a:r>
            <a:r>
              <a:rPr lang="tr-TR" sz="1800" dirty="0" err="1"/>
              <a:t>vezikürel</a:t>
            </a:r>
            <a:r>
              <a:rPr lang="tr-TR" sz="1800" dirty="0"/>
              <a:t> </a:t>
            </a:r>
            <a:r>
              <a:rPr lang="tr-TR" sz="1800" dirty="0" err="1"/>
              <a:t>reflü</a:t>
            </a:r>
            <a:r>
              <a:rPr lang="tr-TR" sz="1800" dirty="0"/>
              <a:t>, mesane tümörleri</a:t>
            </a:r>
            <a:r>
              <a:rPr lang="tr-TR" sz="1800" dirty="0" smtClean="0"/>
              <a:t>, </a:t>
            </a:r>
            <a:r>
              <a:rPr lang="tr-TR" sz="1800" dirty="0" err="1"/>
              <a:t>nöropatik</a:t>
            </a:r>
            <a:r>
              <a:rPr lang="tr-TR" sz="1800" dirty="0"/>
              <a:t> </a:t>
            </a:r>
            <a:r>
              <a:rPr lang="tr-TR" sz="1800" dirty="0" err="1"/>
              <a:t>sfinkter</a:t>
            </a:r>
            <a:r>
              <a:rPr lang="tr-TR" sz="1800" dirty="0"/>
              <a:t> </a:t>
            </a:r>
            <a:r>
              <a:rPr lang="tr-TR" sz="1800" dirty="0" err="1"/>
              <a:t>disfonksiyonları</a:t>
            </a:r>
            <a:r>
              <a:rPr lang="tr-TR" sz="1800" dirty="0"/>
              <a:t> vb.) bağlı olarak kalıcı böbrek ve işeme hasarının önüne geçilmesi amaçlanmaktadır</a:t>
            </a:r>
            <a:r>
              <a:rPr lang="tr-TR" sz="1800" dirty="0" smtClean="0"/>
              <a:t>.</a:t>
            </a:r>
            <a:br>
              <a:rPr lang="tr-TR" sz="1800" dirty="0" smtClean="0"/>
            </a:br>
            <a:r>
              <a:rPr lang="tr-TR" sz="1800" dirty="0"/>
              <a:t/>
            </a:r>
            <a:br>
              <a:rPr lang="tr-TR" sz="1800" dirty="0"/>
            </a:br>
            <a:r>
              <a:rPr lang="tr-TR" sz="1800" b="1" dirty="0"/>
              <a:t>• </a:t>
            </a:r>
            <a:r>
              <a:rPr lang="tr-TR" sz="1800" dirty="0" smtClean="0"/>
              <a:t>Bunun </a:t>
            </a:r>
            <a:r>
              <a:rPr lang="tr-TR" sz="1800" dirty="0"/>
              <a:t>yanında idrar kaçırma probleminin uygun şekilde tedavisinin yapılması çocuğun </a:t>
            </a:r>
            <a:r>
              <a:rPr lang="tr-TR" sz="1800" dirty="0" err="1"/>
              <a:t>sosyopsikolojik</a:t>
            </a:r>
            <a:r>
              <a:rPr lang="tr-TR" sz="1800" dirty="0"/>
              <a:t> olarak sağlıklı gelişimi açısından da önemlidir. </a:t>
            </a:r>
            <a:endParaRPr lang="tr-TR" sz="1800" b="1" dirty="0"/>
          </a:p>
        </p:txBody>
      </p:sp>
    </p:spTree>
    <p:extLst>
      <p:ext uri="{BB962C8B-B14F-4D97-AF65-F5344CB8AC3E}">
        <p14:creationId xmlns:p14="http://schemas.microsoft.com/office/powerpoint/2010/main" val="3518085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0438" y="953324"/>
            <a:ext cx="9603275" cy="3884147"/>
          </a:xfrm>
        </p:spPr>
        <p:txBody>
          <a:bodyPr>
            <a:normAutofit/>
          </a:bodyPr>
          <a:lstStyle/>
          <a:p>
            <a:r>
              <a:rPr lang="tr-TR" sz="2000" b="1" dirty="0" smtClean="0"/>
              <a:t>•</a:t>
            </a:r>
            <a:r>
              <a:rPr lang="tr-TR" sz="2000" dirty="0" smtClean="0"/>
              <a:t>Uluslararası </a:t>
            </a:r>
            <a:r>
              <a:rPr lang="tr-TR" sz="2000" dirty="0"/>
              <a:t>Çocuk </a:t>
            </a:r>
            <a:r>
              <a:rPr lang="tr-TR" sz="2000" dirty="0" err="1"/>
              <a:t>Kontinans</a:t>
            </a:r>
            <a:r>
              <a:rPr lang="tr-TR" sz="2000" dirty="0"/>
              <a:t> Topluluğu (ICCS) idrar kaçırmayı sürekli ve </a:t>
            </a:r>
            <a:r>
              <a:rPr lang="tr-TR" sz="2000" dirty="0" err="1"/>
              <a:t>intermittan</a:t>
            </a:r>
            <a:r>
              <a:rPr lang="tr-TR" sz="2000" dirty="0"/>
              <a:t> (aralıklı) </a:t>
            </a:r>
            <a:r>
              <a:rPr lang="tr-TR" sz="2000" dirty="0" err="1"/>
              <a:t>inkontinans</a:t>
            </a:r>
            <a:r>
              <a:rPr lang="tr-TR" sz="2000" dirty="0"/>
              <a:t> olarak ikiye ayırmaktadır. </a:t>
            </a:r>
            <a:r>
              <a:rPr lang="tr-TR" sz="2000" dirty="0" smtClean="0"/>
              <a:t/>
            </a:r>
            <a:br>
              <a:rPr lang="tr-TR" sz="2000" dirty="0" smtClean="0"/>
            </a:br>
            <a:r>
              <a:rPr lang="tr-TR" sz="2000" dirty="0"/>
              <a:t/>
            </a:r>
            <a:br>
              <a:rPr lang="tr-TR" sz="2000" dirty="0"/>
            </a:br>
            <a:r>
              <a:rPr lang="tr-TR" sz="2000" b="1" dirty="0"/>
              <a:t>• </a:t>
            </a:r>
            <a:r>
              <a:rPr lang="tr-TR" sz="2000" dirty="0" err="1" smtClean="0"/>
              <a:t>İntermittan</a:t>
            </a:r>
            <a:r>
              <a:rPr lang="tr-TR" sz="2000" dirty="0" smtClean="0"/>
              <a:t> </a:t>
            </a:r>
            <a:r>
              <a:rPr lang="tr-TR" sz="2000" dirty="0" err="1"/>
              <a:t>inkontinans</a:t>
            </a:r>
            <a:r>
              <a:rPr lang="tr-TR" sz="2000" dirty="0"/>
              <a:t> da kendi içerisinde gündüz </a:t>
            </a:r>
            <a:r>
              <a:rPr lang="tr-TR" sz="2000" dirty="0" err="1"/>
              <a:t>inkontinansı</a:t>
            </a:r>
            <a:r>
              <a:rPr lang="tr-TR" sz="2000" dirty="0"/>
              <a:t> ve </a:t>
            </a:r>
            <a:r>
              <a:rPr lang="tr-TR" sz="2000" dirty="0" err="1"/>
              <a:t>enürezis</a:t>
            </a:r>
            <a:r>
              <a:rPr lang="tr-TR" sz="2000" dirty="0"/>
              <a:t> olarak sınıflandırılmıştır. </a:t>
            </a:r>
            <a:r>
              <a:rPr lang="tr-TR" sz="2000" dirty="0" smtClean="0"/>
              <a:t/>
            </a:r>
            <a:br>
              <a:rPr lang="tr-TR" sz="2000" dirty="0" smtClean="0"/>
            </a:br>
            <a:r>
              <a:rPr lang="tr-TR" sz="2000" dirty="0" smtClean="0"/>
              <a:t/>
            </a:r>
            <a:br>
              <a:rPr lang="tr-TR" sz="2000" dirty="0" smtClean="0"/>
            </a:br>
            <a:r>
              <a:rPr lang="tr-TR" sz="2000" b="1" dirty="0" smtClean="0"/>
              <a:t>• </a:t>
            </a:r>
            <a:r>
              <a:rPr lang="tr-TR" sz="2000" dirty="0" smtClean="0"/>
              <a:t>Gündüz </a:t>
            </a:r>
            <a:r>
              <a:rPr lang="tr-TR" sz="2000" dirty="0" err="1"/>
              <a:t>inkontinansı</a:t>
            </a:r>
            <a:r>
              <a:rPr lang="tr-TR" sz="2000" dirty="0"/>
              <a:t> uyanıklık esnasında idrar kaçırmayı tanımlar iken, </a:t>
            </a:r>
            <a:r>
              <a:rPr lang="tr-TR" sz="2000" dirty="0" err="1"/>
              <a:t>enürezis</a:t>
            </a:r>
            <a:r>
              <a:rPr lang="tr-TR" sz="2000" dirty="0"/>
              <a:t> ise uyku halinde olan idrar kaçırma olarak tarif edilir.</a:t>
            </a:r>
            <a:r>
              <a:rPr lang="tr-TR" dirty="0"/>
              <a:t/>
            </a:r>
            <a:br>
              <a:rPr lang="tr-TR" dirty="0"/>
            </a:br>
            <a:r>
              <a:rPr lang="tr-TR" dirty="0"/>
              <a:t/>
            </a:r>
            <a:br>
              <a:rPr lang="tr-TR" dirty="0"/>
            </a:br>
            <a:r>
              <a:rPr lang="tr-TR" sz="2000" b="1" dirty="0"/>
              <a:t>• </a:t>
            </a:r>
            <a:r>
              <a:rPr lang="tr-TR" sz="2000" dirty="0"/>
              <a:t>Sürekli </a:t>
            </a:r>
            <a:r>
              <a:rPr lang="tr-TR" sz="2000" dirty="0" err="1"/>
              <a:t>inkontinans</a:t>
            </a:r>
            <a:r>
              <a:rPr lang="tr-TR" sz="2000" dirty="0"/>
              <a:t>, gece veya gündüz ayrımı olmadan idrar kaçırma anlamına gelir ve daha çok </a:t>
            </a:r>
            <a:r>
              <a:rPr lang="tr-TR" sz="2000" dirty="0" err="1"/>
              <a:t>konjenital</a:t>
            </a:r>
            <a:r>
              <a:rPr lang="tr-TR" sz="2000" dirty="0"/>
              <a:t> </a:t>
            </a:r>
            <a:r>
              <a:rPr lang="tr-TR" sz="2000" dirty="0" err="1"/>
              <a:t>malformasyonlar</a:t>
            </a:r>
            <a:r>
              <a:rPr lang="tr-TR" sz="2000" dirty="0"/>
              <a:t> varlığında saptanır. </a:t>
            </a:r>
          </a:p>
        </p:txBody>
      </p:sp>
    </p:spTree>
    <p:extLst>
      <p:ext uri="{BB962C8B-B14F-4D97-AF65-F5344CB8AC3E}">
        <p14:creationId xmlns:p14="http://schemas.microsoft.com/office/powerpoint/2010/main" val="96064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208611"/>
          </a:xfrm>
        </p:spPr>
        <p:txBody>
          <a:bodyPr>
            <a:normAutofit/>
          </a:bodyPr>
          <a:lstStyle/>
          <a:p>
            <a:r>
              <a:rPr lang="tr-TR" sz="1800" b="1" dirty="0" smtClean="0"/>
              <a:t/>
            </a:r>
            <a:br>
              <a:rPr lang="tr-TR" sz="1800" b="1" dirty="0" smtClean="0"/>
            </a:br>
            <a:r>
              <a:rPr lang="tr-TR" sz="1800" b="1" dirty="0" smtClean="0"/>
              <a:t/>
            </a:r>
            <a:br>
              <a:rPr lang="tr-TR" sz="1800" b="1" dirty="0" smtClean="0"/>
            </a:br>
            <a:r>
              <a:rPr lang="tr-TR" sz="1800" b="1" dirty="0" smtClean="0"/>
              <a:t/>
            </a:r>
            <a:br>
              <a:rPr lang="tr-TR" sz="1800" b="1" dirty="0" smtClean="0"/>
            </a:br>
            <a:r>
              <a:rPr lang="tr-TR" sz="1800" b="1" dirty="0" smtClean="0"/>
              <a:t>• </a:t>
            </a:r>
            <a:r>
              <a:rPr lang="tr-TR" sz="1800" dirty="0" smtClean="0"/>
              <a:t>Yüksek </a:t>
            </a:r>
            <a:r>
              <a:rPr lang="tr-TR" sz="1800" dirty="0" err="1"/>
              <a:t>prevalansı</a:t>
            </a:r>
            <a:r>
              <a:rPr lang="tr-TR" sz="1800" dirty="0"/>
              <a:t>, belirgin </a:t>
            </a:r>
            <a:r>
              <a:rPr lang="tr-TR" sz="1800" dirty="0" err="1"/>
              <a:t>morbiditesi</a:t>
            </a:r>
            <a:r>
              <a:rPr lang="tr-TR" sz="1800" dirty="0"/>
              <a:t>, yüksek </a:t>
            </a:r>
            <a:r>
              <a:rPr lang="tr-TR" sz="1800" dirty="0" err="1"/>
              <a:t>psikososyal</a:t>
            </a:r>
            <a:r>
              <a:rPr lang="tr-TR" sz="1800" dirty="0"/>
              <a:t> etkileri ve ekonomik açıdan topluma yol açtığı yüksek maliyet nedeniyle aile hekimlerinin </a:t>
            </a:r>
            <a:r>
              <a:rPr lang="tr-TR" sz="1800" dirty="0" err="1"/>
              <a:t>inkontinansı</a:t>
            </a:r>
            <a:r>
              <a:rPr lang="tr-TR" sz="1800" dirty="0"/>
              <a:t> saptaması, değerlendirmesi ve tedavi etmesi son derece önemlidir. </a:t>
            </a:r>
            <a:br>
              <a:rPr lang="tr-TR" sz="1800" dirty="0"/>
            </a:br>
            <a:r>
              <a:rPr lang="tr-TR" sz="1800" dirty="0" smtClean="0"/>
              <a:t/>
            </a:r>
            <a:br>
              <a:rPr lang="tr-TR" sz="1800" dirty="0" smtClean="0"/>
            </a:br>
            <a:r>
              <a:rPr lang="tr-TR" sz="1800" dirty="0" smtClean="0"/>
              <a:t/>
            </a:r>
            <a:br>
              <a:rPr lang="tr-TR" sz="1800" dirty="0" smtClean="0"/>
            </a:br>
            <a:r>
              <a:rPr lang="tr-TR" sz="1800" b="1" dirty="0" smtClean="0"/>
              <a:t>•</a:t>
            </a:r>
            <a:r>
              <a:rPr lang="tr-TR" sz="1800" dirty="0" smtClean="0"/>
              <a:t> </a:t>
            </a:r>
            <a:r>
              <a:rPr lang="tr-TR" sz="1800" dirty="0" err="1"/>
              <a:t>İnkontinanslı</a:t>
            </a:r>
            <a:r>
              <a:rPr lang="tr-TR" sz="1800" dirty="0"/>
              <a:t> hastaların büyük bir kısmının tanısı ve bir bölümünün tedavisi aile hekimleri tarafından birinci basamakta </a:t>
            </a:r>
            <a:r>
              <a:rPr lang="tr-TR" sz="1800" dirty="0" smtClean="0"/>
              <a:t>yapılabilir.</a:t>
            </a:r>
            <a:endParaRPr lang="tr-TR" sz="1800" dirty="0"/>
          </a:p>
        </p:txBody>
      </p:sp>
    </p:spTree>
    <p:extLst>
      <p:ext uri="{BB962C8B-B14F-4D97-AF65-F5344CB8AC3E}">
        <p14:creationId xmlns:p14="http://schemas.microsoft.com/office/powerpoint/2010/main" val="23549448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3"/>
            <a:ext cx="9603275" cy="4798547"/>
          </a:xfrm>
        </p:spPr>
        <p:txBody>
          <a:bodyPr>
            <a:normAutofit fontScale="90000"/>
          </a:bodyPr>
          <a:lstStyle/>
          <a:p>
            <a:r>
              <a:rPr lang="tr-TR" sz="2700" b="1" dirty="0" smtClean="0"/>
              <a:t>Değerlendirme</a:t>
            </a:r>
            <a:r>
              <a:rPr lang="tr-TR" dirty="0" smtClean="0"/>
              <a:t/>
            </a:r>
            <a:br>
              <a:rPr lang="tr-TR" dirty="0" smtClean="0"/>
            </a:br>
            <a:r>
              <a:rPr lang="tr-TR" sz="2000" b="1" dirty="0" smtClean="0"/>
              <a:t> </a:t>
            </a:r>
            <a:r>
              <a:rPr lang="tr-TR" sz="2000" b="1" dirty="0" err="1" smtClean="0"/>
              <a:t>Anamnez</a:t>
            </a:r>
            <a:r>
              <a:rPr lang="tr-TR" sz="2000" b="1" dirty="0"/>
              <a:t/>
            </a:r>
            <a:br>
              <a:rPr lang="tr-TR" sz="2000" b="1" dirty="0"/>
            </a:br>
            <a:r>
              <a:rPr lang="tr-TR" sz="2000" b="1" dirty="0" smtClean="0"/>
              <a:t/>
            </a:r>
            <a:br>
              <a:rPr lang="tr-TR" sz="2000" b="1" dirty="0" smtClean="0"/>
            </a:br>
            <a:r>
              <a:rPr lang="tr-TR" sz="2000" b="1" dirty="0" smtClean="0"/>
              <a:t>•</a:t>
            </a:r>
            <a:r>
              <a:rPr lang="tr-TR" sz="2000" dirty="0" smtClean="0"/>
              <a:t> </a:t>
            </a:r>
            <a:r>
              <a:rPr lang="tr-TR" sz="2000" dirty="0"/>
              <a:t>İdrar kaçırmanın sürekli veya aralıklı oluşu, uyku veya uyanıklık zamanında oluşu</a:t>
            </a:r>
            <a:r>
              <a:rPr lang="tr-TR" sz="2000" dirty="0" smtClean="0"/>
              <a:t>, </a:t>
            </a:r>
            <a:r>
              <a:rPr lang="tr-TR" sz="2000" dirty="0"/>
              <a:t>sıvı alımı, </a:t>
            </a:r>
            <a:r>
              <a:rPr lang="tr-TR" sz="2000" dirty="0" err="1"/>
              <a:t>perianal</a:t>
            </a:r>
            <a:r>
              <a:rPr lang="tr-TR" sz="2000" dirty="0"/>
              <a:t> bölgeye baskı, işeme alışkanlıkları (çömelme, bacaklarını çaprazlama gibi</a:t>
            </a:r>
            <a:r>
              <a:rPr lang="tr-TR" sz="2000" dirty="0" smtClean="0"/>
              <a:t>) </a:t>
            </a:r>
            <a:r>
              <a:rPr lang="tr-TR" sz="2000" dirty="0"/>
              <a:t>sorgulanmalıdır.</a:t>
            </a:r>
            <a:r>
              <a:rPr lang="tr-TR" dirty="0"/>
              <a:t/>
            </a:r>
            <a:br>
              <a:rPr lang="tr-TR" dirty="0"/>
            </a:br>
            <a:r>
              <a:rPr lang="tr-TR" dirty="0" smtClean="0"/>
              <a:t/>
            </a:r>
            <a:br>
              <a:rPr lang="tr-TR" dirty="0" smtClean="0"/>
            </a:br>
            <a:r>
              <a:rPr lang="tr-TR" sz="2000" b="1" dirty="0" smtClean="0"/>
              <a:t> Fizik </a:t>
            </a:r>
            <a:r>
              <a:rPr lang="tr-TR" sz="2000" b="1" dirty="0"/>
              <a:t>Muayene</a:t>
            </a:r>
            <a:br>
              <a:rPr lang="tr-TR" sz="2000" b="1" dirty="0"/>
            </a:br>
            <a:r>
              <a:rPr lang="tr-TR" sz="2000" b="1" dirty="0" smtClean="0"/>
              <a:t/>
            </a:r>
            <a:br>
              <a:rPr lang="tr-TR" sz="2000" b="1" dirty="0" smtClean="0"/>
            </a:br>
            <a:r>
              <a:rPr lang="tr-TR" sz="2000" b="1" dirty="0" smtClean="0"/>
              <a:t>• </a:t>
            </a:r>
            <a:r>
              <a:rPr lang="tr-TR" sz="2000" dirty="0" smtClean="0"/>
              <a:t>Hastaların </a:t>
            </a:r>
            <a:r>
              <a:rPr lang="tr-TR" sz="2000" dirty="0" err="1"/>
              <a:t>eksternal</a:t>
            </a:r>
            <a:r>
              <a:rPr lang="tr-TR" sz="2000" dirty="0"/>
              <a:t> </a:t>
            </a:r>
            <a:r>
              <a:rPr lang="tr-TR" sz="2000" dirty="0" err="1"/>
              <a:t>genital</a:t>
            </a:r>
            <a:r>
              <a:rPr lang="tr-TR" sz="2000" dirty="0"/>
              <a:t> organları </a:t>
            </a:r>
            <a:r>
              <a:rPr lang="tr-TR" sz="2000" dirty="0" smtClean="0"/>
              <a:t>ile </a:t>
            </a:r>
            <a:r>
              <a:rPr lang="tr-TR" sz="2000" dirty="0"/>
              <a:t>için sırt ve kuyruk sokumunun değerlendirilmesi, gerektiğinde işemenin gözlenmesi gerekir. </a:t>
            </a:r>
            <a:r>
              <a:rPr lang="tr-TR" sz="2000" dirty="0" smtClean="0"/>
              <a:t/>
            </a:r>
            <a:br>
              <a:rPr lang="tr-TR" sz="2000" dirty="0" smtClean="0"/>
            </a:br>
            <a:r>
              <a:rPr lang="tr-TR" sz="2000" dirty="0"/>
              <a:t>B</a:t>
            </a:r>
            <a:r>
              <a:rPr lang="tr-TR" sz="2000" dirty="0" smtClean="0"/>
              <a:t>atın </a:t>
            </a:r>
            <a:r>
              <a:rPr lang="tr-TR" sz="2000" dirty="0"/>
              <a:t>muayenesi ile mesane </a:t>
            </a:r>
            <a:r>
              <a:rPr lang="tr-TR" sz="2000" dirty="0" err="1"/>
              <a:t>distansiyonu</a:t>
            </a:r>
            <a:r>
              <a:rPr lang="tr-TR" sz="2000" dirty="0"/>
              <a:t>, </a:t>
            </a:r>
            <a:r>
              <a:rPr lang="tr-TR" sz="2000" dirty="0" err="1"/>
              <a:t>organomegali</a:t>
            </a:r>
            <a:r>
              <a:rPr lang="tr-TR" sz="2000" dirty="0"/>
              <a:t>, kabızlığa bağlı </a:t>
            </a:r>
            <a:r>
              <a:rPr lang="tr-TR" sz="2000" dirty="0" err="1" smtClean="0"/>
              <a:t>fekaloid</a:t>
            </a:r>
            <a:r>
              <a:rPr lang="tr-TR" sz="2000" dirty="0" smtClean="0"/>
              <a:t> </a:t>
            </a:r>
            <a:r>
              <a:rPr lang="tr-TR" sz="2000" dirty="0"/>
              <a:t>durum açısından değerlendirme yapılmalıdır. </a:t>
            </a:r>
            <a:r>
              <a:rPr lang="tr-TR" sz="2000" dirty="0" smtClean="0"/>
              <a:t/>
            </a:r>
            <a:br>
              <a:rPr lang="tr-TR" sz="2000" dirty="0" smtClean="0"/>
            </a:br>
            <a:r>
              <a:rPr lang="tr-TR" sz="2000" dirty="0" smtClean="0"/>
              <a:t>Bunun </a:t>
            </a:r>
            <a:r>
              <a:rPr lang="tr-TR" sz="2000" dirty="0"/>
              <a:t>yanında çocuğun </a:t>
            </a:r>
            <a:r>
              <a:rPr lang="tr-TR" sz="2000" dirty="0" err="1"/>
              <a:t>psikomotor</a:t>
            </a:r>
            <a:r>
              <a:rPr lang="tr-TR" sz="2000" dirty="0"/>
              <a:t> gelişimi, </a:t>
            </a:r>
            <a:r>
              <a:rPr lang="tr-TR" sz="2000" dirty="0" err="1"/>
              <a:t>perineal</a:t>
            </a:r>
            <a:r>
              <a:rPr lang="tr-TR" sz="2000" dirty="0"/>
              <a:t> duyu ve refleksleri, anal </a:t>
            </a:r>
            <a:r>
              <a:rPr lang="tr-TR" sz="2000" dirty="0" err="1"/>
              <a:t>sfinkter</a:t>
            </a:r>
            <a:r>
              <a:rPr lang="tr-TR" sz="2000" dirty="0"/>
              <a:t> </a:t>
            </a:r>
            <a:r>
              <a:rPr lang="tr-TR" sz="2000" dirty="0" err="1"/>
              <a:t>tonusu</a:t>
            </a:r>
            <a:r>
              <a:rPr lang="tr-TR" sz="2000" dirty="0"/>
              <a:t> değerlendirilmelidir.</a:t>
            </a:r>
            <a:r>
              <a:rPr lang="tr-TR" dirty="0"/>
              <a:t/>
            </a:r>
            <a:br>
              <a:rPr lang="tr-TR" dirty="0"/>
            </a:br>
            <a:endParaRPr lang="tr-TR" dirty="0"/>
          </a:p>
        </p:txBody>
      </p:sp>
    </p:spTree>
    <p:extLst>
      <p:ext uri="{BB962C8B-B14F-4D97-AF65-F5344CB8AC3E}">
        <p14:creationId xmlns:p14="http://schemas.microsoft.com/office/powerpoint/2010/main" val="1187253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356095"/>
          </a:xfrm>
        </p:spPr>
        <p:txBody>
          <a:bodyPr>
            <a:normAutofit/>
          </a:bodyPr>
          <a:lstStyle/>
          <a:p>
            <a:r>
              <a:rPr lang="tr-TR" sz="2400" b="1" dirty="0"/>
              <a:t>Mesane ve Bağırsak Günlüğü</a:t>
            </a:r>
            <a:r>
              <a:rPr lang="tr-TR" sz="1800" b="1" dirty="0"/>
              <a:t/>
            </a:r>
            <a:br>
              <a:rPr lang="tr-TR" sz="1800" b="1" dirty="0"/>
            </a:br>
            <a:r>
              <a:rPr lang="tr-TR" sz="1800" b="1" dirty="0" smtClean="0"/>
              <a:t/>
            </a:r>
            <a:br>
              <a:rPr lang="tr-TR" sz="1800" b="1" dirty="0" smtClean="0"/>
            </a:br>
            <a:r>
              <a:rPr lang="tr-TR" sz="1800" b="1" dirty="0"/>
              <a:t>• </a:t>
            </a:r>
            <a:r>
              <a:rPr lang="tr-TR" sz="1800" dirty="0" smtClean="0"/>
              <a:t>Bu </a:t>
            </a:r>
            <a:r>
              <a:rPr lang="tr-TR" sz="1800" dirty="0"/>
              <a:t>günlükler çocuğun sıvı alımı, idrara çıkma ve kaçırma epizotları ile dışkılama alışkanlıklarının değerlendirilmesinde önemlidir. </a:t>
            </a:r>
            <a:r>
              <a:rPr lang="tr-TR" sz="1800" dirty="0" smtClean="0"/>
              <a:t/>
            </a:r>
            <a:br>
              <a:rPr lang="tr-TR" sz="1800" dirty="0" smtClean="0"/>
            </a:br>
            <a:r>
              <a:rPr lang="tr-TR" sz="1800" dirty="0" smtClean="0"/>
              <a:t/>
            </a:r>
            <a:br>
              <a:rPr lang="tr-TR" sz="1800" dirty="0" smtClean="0"/>
            </a:br>
            <a:r>
              <a:rPr lang="tr-TR" sz="1800" b="1" dirty="0"/>
              <a:t>• </a:t>
            </a:r>
            <a:r>
              <a:rPr lang="tr-TR" sz="1800" dirty="0" smtClean="0"/>
              <a:t>Komple </a:t>
            </a:r>
            <a:r>
              <a:rPr lang="tr-TR" sz="1800" dirty="0"/>
              <a:t>mesane günlüğü, </a:t>
            </a:r>
            <a:r>
              <a:rPr lang="tr-TR" sz="1800" dirty="0" err="1"/>
              <a:t>enürezis</a:t>
            </a:r>
            <a:r>
              <a:rPr lang="tr-TR" sz="1800" dirty="0"/>
              <a:t> değerlendirilmesi amacıyla 7 gün boyunca idrar kaçırma epizotları ve gece idrar volümü de içerecek şekilde düzenlenmelidir</a:t>
            </a:r>
            <a:r>
              <a:rPr lang="tr-TR" sz="1800" dirty="0" smtClean="0"/>
              <a:t>.</a:t>
            </a:r>
            <a:br>
              <a:rPr lang="tr-TR" sz="1800" dirty="0" smtClean="0"/>
            </a:br>
            <a:r>
              <a:rPr lang="tr-TR" sz="1800" dirty="0"/>
              <a:t/>
            </a:r>
            <a:br>
              <a:rPr lang="tr-TR" sz="1800" dirty="0"/>
            </a:br>
            <a:r>
              <a:rPr lang="tr-TR" sz="1800" dirty="0"/>
              <a:t/>
            </a:r>
            <a:br>
              <a:rPr lang="tr-TR" sz="1800" dirty="0"/>
            </a:br>
            <a:endParaRPr lang="tr-TR" sz="1800" dirty="0"/>
          </a:p>
        </p:txBody>
      </p:sp>
    </p:spTree>
    <p:extLst>
      <p:ext uri="{BB962C8B-B14F-4D97-AF65-F5344CB8AC3E}">
        <p14:creationId xmlns:p14="http://schemas.microsoft.com/office/powerpoint/2010/main" val="42735972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444586"/>
          </a:xfrm>
        </p:spPr>
        <p:txBody>
          <a:bodyPr>
            <a:normAutofit/>
          </a:bodyPr>
          <a:lstStyle/>
          <a:p>
            <a:r>
              <a:rPr lang="tr-TR" sz="1800" b="1" dirty="0"/>
              <a:t>İdrar Akım Ölçümü</a:t>
            </a:r>
            <a:br>
              <a:rPr lang="tr-TR" sz="1800" b="1" dirty="0"/>
            </a:br>
            <a:r>
              <a:rPr lang="tr-TR" sz="1800" b="1" dirty="0" smtClean="0"/>
              <a:t/>
            </a:r>
            <a:br>
              <a:rPr lang="tr-TR" sz="1800" b="1" dirty="0" smtClean="0"/>
            </a:br>
            <a:r>
              <a:rPr lang="tr-TR" sz="1800" b="1" dirty="0" smtClean="0"/>
              <a:t>• </a:t>
            </a:r>
            <a:r>
              <a:rPr lang="tr-TR" sz="1800" dirty="0" smtClean="0"/>
              <a:t>İkinci </a:t>
            </a:r>
            <a:r>
              <a:rPr lang="tr-TR" sz="1800" dirty="0"/>
              <a:t>basamakta </a:t>
            </a:r>
            <a:r>
              <a:rPr lang="tr-TR" sz="1800" dirty="0" err="1"/>
              <a:t>üroflowmetri</a:t>
            </a:r>
            <a:r>
              <a:rPr lang="tr-TR" sz="1800" dirty="0"/>
              <a:t> cihazı ile yapılan bu ölçüm ile işemenin maksimum ve ortalama hızı, işeme süresi ve işeme </a:t>
            </a:r>
            <a:r>
              <a:rPr lang="tr-TR" sz="1800" dirty="0" err="1"/>
              <a:t>paterni</a:t>
            </a:r>
            <a:r>
              <a:rPr lang="tr-TR" sz="1800" dirty="0"/>
              <a:t> değerlendirilebilir. Bu incelemenin yapılabilmesi için çocuğun tuvalet eğitimi tamamlanmış olmalıdır</a:t>
            </a:r>
            <a:r>
              <a:rPr lang="tr-TR" sz="1800" dirty="0" smtClean="0"/>
              <a:t>.</a:t>
            </a:r>
            <a:br>
              <a:rPr lang="tr-TR" sz="1800" dirty="0" smtClean="0"/>
            </a:br>
            <a:r>
              <a:rPr lang="tr-TR" sz="1800" dirty="0" smtClean="0"/>
              <a:t/>
            </a:r>
            <a:br>
              <a:rPr lang="tr-TR" sz="1800" dirty="0" smtClean="0"/>
            </a:br>
            <a:r>
              <a:rPr lang="tr-TR" sz="1800" b="1" dirty="0" smtClean="0"/>
              <a:t>Ultrasonografi</a:t>
            </a:r>
            <a:r>
              <a:rPr lang="tr-TR" sz="1800" b="1" dirty="0"/>
              <a:t/>
            </a:r>
            <a:br>
              <a:rPr lang="tr-TR" sz="1800" b="1" dirty="0"/>
            </a:br>
            <a:r>
              <a:rPr lang="tr-TR" sz="1800" b="1" dirty="0" smtClean="0"/>
              <a:t/>
            </a:r>
            <a:br>
              <a:rPr lang="tr-TR" sz="1800" b="1" dirty="0" smtClean="0"/>
            </a:br>
            <a:r>
              <a:rPr lang="tr-TR" sz="1800" b="1" dirty="0" smtClean="0"/>
              <a:t>•</a:t>
            </a:r>
            <a:r>
              <a:rPr lang="tr-TR" sz="1800" dirty="0" smtClean="0"/>
              <a:t> Böbrek </a:t>
            </a:r>
            <a:r>
              <a:rPr lang="tr-TR" sz="1800" dirty="0"/>
              <a:t>boyutu</a:t>
            </a:r>
            <a:r>
              <a:rPr lang="tr-TR" sz="1800" dirty="0" smtClean="0"/>
              <a:t>, </a:t>
            </a:r>
            <a:r>
              <a:rPr lang="tr-TR" sz="1800" dirty="0" err="1"/>
              <a:t>hidronefroz</a:t>
            </a:r>
            <a:r>
              <a:rPr lang="tr-TR" sz="1800" dirty="0"/>
              <a:t> durumu</a:t>
            </a:r>
            <a:r>
              <a:rPr lang="tr-TR" sz="1800" dirty="0" smtClean="0"/>
              <a:t>, </a:t>
            </a:r>
            <a:r>
              <a:rPr lang="tr-TR" sz="1800" dirty="0"/>
              <a:t>mesane hacmi ve post-</a:t>
            </a:r>
            <a:r>
              <a:rPr lang="tr-TR" sz="1800" dirty="0" err="1"/>
              <a:t>miksiyonel</a:t>
            </a:r>
            <a:r>
              <a:rPr lang="tr-TR" sz="1800" dirty="0"/>
              <a:t> </a:t>
            </a:r>
            <a:r>
              <a:rPr lang="tr-TR" sz="1800" dirty="0" err="1"/>
              <a:t>rezidü</a:t>
            </a:r>
            <a:r>
              <a:rPr lang="tr-TR" sz="1800" dirty="0"/>
              <a:t> idrar miktarı gibi bilgilerin yanı sıra </a:t>
            </a:r>
            <a:r>
              <a:rPr lang="tr-TR" sz="1800" dirty="0" err="1" smtClean="0"/>
              <a:t>konstipasyon</a:t>
            </a:r>
            <a:r>
              <a:rPr lang="tr-TR" sz="1800" dirty="0" smtClean="0"/>
              <a:t> </a:t>
            </a:r>
            <a:r>
              <a:rPr lang="tr-TR" sz="1800" dirty="0"/>
              <a:t>açısından da bilgi sağlayabilir.</a:t>
            </a:r>
            <a:r>
              <a:rPr lang="tr-TR" dirty="0"/>
              <a:t/>
            </a:r>
            <a:br>
              <a:rPr lang="tr-TR" dirty="0"/>
            </a:br>
            <a:r>
              <a:rPr lang="tr-TR" dirty="0" smtClean="0"/>
              <a:t/>
            </a:r>
            <a:br>
              <a:rPr lang="tr-TR" dirty="0" smtClean="0"/>
            </a:br>
            <a:r>
              <a:rPr lang="tr-TR" dirty="0"/>
              <a:t/>
            </a:r>
            <a:br>
              <a:rPr lang="tr-TR" dirty="0"/>
            </a:br>
            <a:endParaRPr lang="tr-TR" dirty="0"/>
          </a:p>
        </p:txBody>
      </p:sp>
    </p:spTree>
    <p:extLst>
      <p:ext uri="{BB962C8B-B14F-4D97-AF65-F5344CB8AC3E}">
        <p14:creationId xmlns:p14="http://schemas.microsoft.com/office/powerpoint/2010/main" val="1496980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533076"/>
          </a:xfrm>
        </p:spPr>
        <p:txBody>
          <a:bodyPr>
            <a:normAutofit/>
          </a:bodyPr>
          <a:lstStyle/>
          <a:p>
            <a:r>
              <a:rPr lang="tr-TR" sz="2400" b="1" dirty="0"/>
              <a:t>Üst basamağa yönlendirme kriterleri</a:t>
            </a:r>
            <a:r>
              <a:rPr lang="tr-TR" sz="2400" dirty="0"/>
              <a:t/>
            </a:r>
            <a:br>
              <a:rPr lang="tr-TR" sz="2400" dirty="0"/>
            </a:br>
            <a:r>
              <a:rPr lang="tr-TR" sz="2000" dirty="0"/>
              <a:t/>
            </a:r>
            <a:br>
              <a:rPr lang="tr-TR" sz="2000" dirty="0"/>
            </a:br>
            <a:r>
              <a:rPr lang="tr-TR" sz="2000" b="1" dirty="0"/>
              <a:t>• </a:t>
            </a:r>
            <a:r>
              <a:rPr lang="tr-TR" sz="2000" dirty="0" smtClean="0"/>
              <a:t>Sürekli </a:t>
            </a:r>
            <a:r>
              <a:rPr lang="tr-TR" sz="2000" dirty="0" err="1"/>
              <a:t>inkontinans</a:t>
            </a:r>
            <a:r>
              <a:rPr lang="tr-TR" sz="2000" dirty="0"/>
              <a:t> durumu</a:t>
            </a:r>
            <a:br>
              <a:rPr lang="tr-TR" sz="2000" dirty="0"/>
            </a:br>
            <a:r>
              <a:rPr lang="tr-TR" sz="2000" b="1" dirty="0"/>
              <a:t>• </a:t>
            </a:r>
            <a:r>
              <a:rPr lang="tr-TR" sz="2000" dirty="0" smtClean="0"/>
              <a:t>Ciddi </a:t>
            </a:r>
            <a:r>
              <a:rPr lang="tr-TR" sz="2000" dirty="0"/>
              <a:t>alt </a:t>
            </a:r>
            <a:r>
              <a:rPr lang="tr-TR" sz="2000" dirty="0" err="1"/>
              <a:t>üriner</a:t>
            </a:r>
            <a:r>
              <a:rPr lang="tr-TR" sz="2000" dirty="0"/>
              <a:t> sistem semptomları (kesik kesik </a:t>
            </a:r>
            <a:r>
              <a:rPr lang="tr-TR" sz="2000" dirty="0" smtClean="0"/>
              <a:t>işeme</a:t>
            </a:r>
            <a:r>
              <a:rPr lang="tr-TR" sz="2000" dirty="0"/>
              <a:t>,</a:t>
            </a:r>
            <a:r>
              <a:rPr lang="tr-TR" sz="2000" dirty="0" smtClean="0"/>
              <a:t> </a:t>
            </a:r>
            <a:r>
              <a:rPr lang="tr-TR" sz="2000" dirty="0"/>
              <a:t>zayıf akım, mesane boşaltım güçlüğü)</a:t>
            </a:r>
            <a:br>
              <a:rPr lang="tr-TR" sz="2000" dirty="0"/>
            </a:br>
            <a:r>
              <a:rPr lang="tr-TR" sz="2000" b="1" dirty="0"/>
              <a:t>• </a:t>
            </a:r>
            <a:r>
              <a:rPr lang="tr-TR" sz="2000" dirty="0" smtClean="0"/>
              <a:t>Ateşli </a:t>
            </a:r>
            <a:r>
              <a:rPr lang="tr-TR" sz="2000" dirty="0"/>
              <a:t>idrar yolu enfeksiyonu öyküsü</a:t>
            </a:r>
            <a:br>
              <a:rPr lang="tr-TR" sz="2000" dirty="0"/>
            </a:br>
            <a:r>
              <a:rPr lang="tr-TR" sz="2000" b="1" dirty="0"/>
              <a:t>• </a:t>
            </a:r>
            <a:r>
              <a:rPr lang="tr-TR" sz="2000" dirty="0" err="1" smtClean="0"/>
              <a:t>Konjenital</a:t>
            </a:r>
            <a:r>
              <a:rPr lang="tr-TR" sz="2000" dirty="0" smtClean="0"/>
              <a:t> </a:t>
            </a:r>
            <a:r>
              <a:rPr lang="tr-TR" sz="2000" dirty="0"/>
              <a:t>veya kazanılmış merkezi veya </a:t>
            </a:r>
            <a:r>
              <a:rPr lang="tr-TR" sz="2000" dirty="0" err="1"/>
              <a:t>periferik</a:t>
            </a:r>
            <a:r>
              <a:rPr lang="tr-TR" sz="2000" dirty="0"/>
              <a:t> sinir sistemi hastalığı (</a:t>
            </a:r>
            <a:r>
              <a:rPr lang="tr-TR" sz="2000" dirty="0" err="1"/>
              <a:t>nörojen</a:t>
            </a:r>
            <a:r>
              <a:rPr lang="tr-TR" sz="2000" dirty="0"/>
              <a:t> mesane)</a:t>
            </a:r>
            <a:br>
              <a:rPr lang="tr-TR" sz="2000" dirty="0"/>
            </a:br>
            <a:r>
              <a:rPr lang="tr-TR" sz="2000" b="1" dirty="0"/>
              <a:t>• </a:t>
            </a:r>
            <a:r>
              <a:rPr lang="tr-TR" sz="2000" dirty="0" smtClean="0"/>
              <a:t>Ailede </a:t>
            </a:r>
            <a:r>
              <a:rPr lang="tr-TR" sz="2000" dirty="0"/>
              <a:t>veya kardeşinde </a:t>
            </a:r>
            <a:r>
              <a:rPr lang="tr-TR" sz="2000" dirty="0" err="1"/>
              <a:t>veziküloüreteral</a:t>
            </a:r>
            <a:r>
              <a:rPr lang="tr-TR" sz="2000" dirty="0"/>
              <a:t> </a:t>
            </a:r>
            <a:r>
              <a:rPr lang="tr-TR" sz="2000" dirty="0" err="1"/>
              <a:t>reflü</a:t>
            </a:r>
            <a:r>
              <a:rPr lang="tr-TR" sz="2000" dirty="0"/>
              <a:t> öyküsü</a:t>
            </a:r>
            <a:br>
              <a:rPr lang="tr-TR" sz="2000" dirty="0"/>
            </a:br>
            <a:r>
              <a:rPr lang="tr-TR" sz="2000" b="1" dirty="0"/>
              <a:t>• </a:t>
            </a:r>
            <a:r>
              <a:rPr lang="tr-TR" sz="2000" dirty="0" err="1" smtClean="0"/>
              <a:t>Psikomotor</a:t>
            </a:r>
            <a:r>
              <a:rPr lang="tr-TR" sz="2000" dirty="0" smtClean="0"/>
              <a:t> </a:t>
            </a:r>
            <a:r>
              <a:rPr lang="tr-TR" sz="2000" dirty="0"/>
              <a:t>gelişim geriliği</a:t>
            </a:r>
            <a:r>
              <a:rPr lang="tr-TR" dirty="0"/>
              <a:t/>
            </a:r>
            <a:br>
              <a:rPr lang="tr-TR" dirty="0"/>
            </a:br>
            <a:endParaRPr lang="tr-TR" dirty="0"/>
          </a:p>
        </p:txBody>
      </p:sp>
    </p:spTree>
    <p:extLst>
      <p:ext uri="{BB962C8B-B14F-4D97-AF65-F5344CB8AC3E}">
        <p14:creationId xmlns:p14="http://schemas.microsoft.com/office/powerpoint/2010/main" val="1805029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139786"/>
          </a:xfrm>
        </p:spPr>
        <p:txBody>
          <a:bodyPr>
            <a:noAutofit/>
          </a:bodyPr>
          <a:lstStyle/>
          <a:p>
            <a:r>
              <a:rPr lang="tr-TR" sz="2400" b="1" dirty="0" err="1"/>
              <a:t>Enürezis</a:t>
            </a:r>
            <a:r>
              <a:rPr lang="tr-TR" sz="2400" b="1" dirty="0"/>
              <a:t/>
            </a:r>
            <a:br>
              <a:rPr lang="tr-TR" sz="2400" b="1" dirty="0"/>
            </a:br>
            <a:r>
              <a:rPr lang="tr-TR" sz="2400" b="1" dirty="0" smtClean="0"/>
              <a:t/>
            </a:r>
            <a:br>
              <a:rPr lang="tr-TR" sz="2400" b="1" dirty="0" smtClean="0"/>
            </a:br>
            <a:r>
              <a:rPr lang="tr-TR" sz="1800" b="1" dirty="0"/>
              <a:t>• </a:t>
            </a:r>
            <a:r>
              <a:rPr lang="tr-TR" sz="1800" dirty="0" err="1" smtClean="0"/>
              <a:t>İnkontinans</a:t>
            </a:r>
            <a:r>
              <a:rPr lang="tr-TR" sz="1800" dirty="0" smtClean="0"/>
              <a:t> </a:t>
            </a:r>
            <a:r>
              <a:rPr lang="tr-TR" sz="1800" dirty="0"/>
              <a:t>durumunun uykuda gerçekleşmesi </a:t>
            </a:r>
            <a:r>
              <a:rPr lang="tr-TR" sz="1800" dirty="0" err="1"/>
              <a:t>enürezis</a:t>
            </a:r>
            <a:r>
              <a:rPr lang="tr-TR" sz="1800" dirty="0"/>
              <a:t> olarak isimlendirilir. </a:t>
            </a:r>
            <a:r>
              <a:rPr lang="tr-TR" sz="1800" dirty="0" smtClean="0"/>
              <a:t/>
            </a:r>
            <a:br>
              <a:rPr lang="tr-TR" sz="1800" dirty="0" smtClean="0"/>
            </a:br>
            <a:r>
              <a:rPr lang="tr-TR" sz="1800" dirty="0" smtClean="0"/>
              <a:t/>
            </a:r>
            <a:br>
              <a:rPr lang="tr-TR" sz="1800" dirty="0" smtClean="0"/>
            </a:br>
            <a:r>
              <a:rPr lang="tr-TR" sz="1800" b="1" dirty="0" smtClean="0"/>
              <a:t>• </a:t>
            </a:r>
            <a:r>
              <a:rPr lang="tr-TR" sz="1800" dirty="0" smtClean="0"/>
              <a:t>Mesane </a:t>
            </a:r>
            <a:r>
              <a:rPr lang="tr-TR" sz="1800" dirty="0" err="1"/>
              <a:t>disfonksiyonunun</a:t>
            </a:r>
            <a:r>
              <a:rPr lang="tr-TR" sz="1800" dirty="0"/>
              <a:t> ve </a:t>
            </a:r>
            <a:r>
              <a:rPr lang="tr-TR" sz="1800" dirty="0" err="1"/>
              <a:t>noktüri</a:t>
            </a:r>
            <a:r>
              <a:rPr lang="tr-TR" sz="1800" dirty="0"/>
              <a:t> dışında diğer </a:t>
            </a:r>
            <a:r>
              <a:rPr lang="tr-TR" sz="1800" dirty="0" err="1"/>
              <a:t>üriner</a:t>
            </a:r>
            <a:r>
              <a:rPr lang="tr-TR" sz="1800" dirty="0"/>
              <a:t> sistem semptomlarının eşlik etmediği durumda </a:t>
            </a:r>
            <a:r>
              <a:rPr lang="tr-TR" sz="1800" i="1" dirty="0" err="1"/>
              <a:t>monosemptomatik</a:t>
            </a:r>
            <a:r>
              <a:rPr lang="tr-TR" sz="1800" i="1" dirty="0"/>
              <a:t> </a:t>
            </a:r>
            <a:r>
              <a:rPr lang="tr-TR" sz="1800" i="1" dirty="0" err="1"/>
              <a:t>enürezis</a:t>
            </a:r>
            <a:r>
              <a:rPr lang="tr-TR" sz="1800" dirty="0"/>
              <a:t> olarak isimlendirilir. </a:t>
            </a:r>
            <a:r>
              <a:rPr lang="tr-TR" sz="1800" dirty="0" smtClean="0"/>
              <a:t/>
            </a:r>
            <a:br>
              <a:rPr lang="tr-TR" sz="1800" dirty="0" smtClean="0"/>
            </a:br>
            <a:r>
              <a:rPr lang="tr-TR" sz="1800" dirty="0"/>
              <a:t/>
            </a:r>
            <a:br>
              <a:rPr lang="tr-TR" sz="1800" dirty="0"/>
            </a:br>
            <a:r>
              <a:rPr lang="tr-TR" sz="1800" dirty="0"/>
              <a:t/>
            </a:r>
            <a:br>
              <a:rPr lang="tr-TR" sz="1800" dirty="0"/>
            </a:br>
            <a:endParaRPr lang="tr-TR" sz="1800" dirty="0"/>
          </a:p>
        </p:txBody>
      </p:sp>
    </p:spTree>
    <p:extLst>
      <p:ext uri="{BB962C8B-B14F-4D97-AF65-F5344CB8AC3E}">
        <p14:creationId xmlns:p14="http://schemas.microsoft.com/office/powerpoint/2010/main" val="11247313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267605"/>
          </a:xfrm>
        </p:spPr>
        <p:txBody>
          <a:bodyPr>
            <a:normAutofit/>
          </a:bodyPr>
          <a:lstStyle/>
          <a:p>
            <a:r>
              <a:rPr lang="tr-TR" sz="2400" b="1" dirty="0" err="1"/>
              <a:t>Monosemptomatik</a:t>
            </a:r>
            <a:r>
              <a:rPr lang="tr-TR" sz="2400" b="1" dirty="0"/>
              <a:t> </a:t>
            </a:r>
            <a:r>
              <a:rPr lang="tr-TR" sz="2400" b="1" dirty="0" err="1"/>
              <a:t>Enürezis</a:t>
            </a:r>
            <a:r>
              <a:rPr lang="tr-TR" sz="2400" b="1" dirty="0"/>
              <a:t> Tedavisi</a:t>
            </a:r>
            <a:r>
              <a:rPr lang="tr-TR" sz="1800" b="1" dirty="0"/>
              <a:t/>
            </a:r>
            <a:br>
              <a:rPr lang="tr-TR" sz="1800" b="1" dirty="0"/>
            </a:br>
            <a:r>
              <a:rPr lang="tr-TR" sz="1800" b="1" dirty="0" smtClean="0"/>
              <a:t/>
            </a:r>
            <a:br>
              <a:rPr lang="tr-TR" sz="1800" b="1" dirty="0" smtClean="0"/>
            </a:br>
            <a:r>
              <a:rPr lang="tr-TR" sz="1800" b="1" dirty="0" smtClean="0"/>
              <a:t>Yaşam </a:t>
            </a:r>
            <a:r>
              <a:rPr lang="tr-TR" sz="1800" b="1" dirty="0"/>
              <a:t>tarzı değişiklikleri:</a:t>
            </a:r>
            <a:r>
              <a:rPr lang="tr-TR" sz="1800" dirty="0"/>
              <a:t/>
            </a:r>
            <a:br>
              <a:rPr lang="tr-TR" sz="1800" dirty="0"/>
            </a:br>
            <a:r>
              <a:rPr lang="tr-TR" sz="1800" b="1" dirty="0"/>
              <a:t>• </a:t>
            </a:r>
            <a:r>
              <a:rPr lang="tr-TR" sz="1800" dirty="0" smtClean="0"/>
              <a:t>Akşam </a:t>
            </a:r>
            <a:r>
              <a:rPr lang="tr-TR" sz="1800" dirty="0"/>
              <a:t>saatlerinde alınan sıvı miktarının kısıtlanması, </a:t>
            </a:r>
            <a:r>
              <a:rPr lang="tr-TR" sz="1800" dirty="0" smtClean="0"/>
              <a:t/>
            </a:r>
            <a:br>
              <a:rPr lang="tr-TR" sz="1800" dirty="0" smtClean="0"/>
            </a:br>
            <a:r>
              <a:rPr lang="tr-TR" sz="1800" b="1" dirty="0"/>
              <a:t>• </a:t>
            </a:r>
            <a:r>
              <a:rPr lang="tr-TR" sz="1800" dirty="0" smtClean="0"/>
              <a:t>Uykudan </a:t>
            </a:r>
            <a:r>
              <a:rPr lang="tr-TR" sz="1800" dirty="0"/>
              <a:t>2 saat önce sıvı alımının tamamen kesilmesi, </a:t>
            </a:r>
            <a:r>
              <a:rPr lang="tr-TR" sz="1800" dirty="0" smtClean="0"/>
              <a:t/>
            </a:r>
            <a:br>
              <a:rPr lang="tr-TR" sz="1800" dirty="0" smtClean="0"/>
            </a:br>
            <a:r>
              <a:rPr lang="tr-TR" sz="1800" b="1" dirty="0"/>
              <a:t>• </a:t>
            </a:r>
            <a:r>
              <a:rPr lang="tr-TR" sz="1800" dirty="0"/>
              <a:t>G</a:t>
            </a:r>
            <a:r>
              <a:rPr lang="tr-TR" sz="1800" dirty="0" smtClean="0"/>
              <a:t>ün </a:t>
            </a:r>
            <a:r>
              <a:rPr lang="tr-TR" sz="1800" dirty="0"/>
              <a:t>içerisinde düzenli işeme programı, </a:t>
            </a:r>
            <a:r>
              <a:rPr lang="tr-TR" sz="1800" dirty="0" smtClean="0"/>
              <a:t/>
            </a:r>
            <a:br>
              <a:rPr lang="tr-TR" sz="1800" dirty="0" smtClean="0"/>
            </a:br>
            <a:r>
              <a:rPr lang="tr-TR" sz="1800" b="1" dirty="0"/>
              <a:t>• </a:t>
            </a:r>
            <a:r>
              <a:rPr lang="tr-TR" sz="1800" dirty="0"/>
              <a:t>U</a:t>
            </a:r>
            <a:r>
              <a:rPr lang="tr-TR" sz="1800" dirty="0" smtClean="0"/>
              <a:t>yku </a:t>
            </a:r>
            <a:r>
              <a:rPr lang="tr-TR" sz="1800" dirty="0"/>
              <a:t>öncesi tuvalete çıkılması, </a:t>
            </a:r>
            <a:r>
              <a:rPr lang="tr-TR" sz="1800" dirty="0" smtClean="0"/>
              <a:t/>
            </a:r>
            <a:br>
              <a:rPr lang="tr-TR" sz="1800" dirty="0" smtClean="0"/>
            </a:br>
            <a:r>
              <a:rPr lang="tr-TR" sz="1800" b="1" dirty="0"/>
              <a:t>• </a:t>
            </a:r>
            <a:r>
              <a:rPr lang="tr-TR" sz="1800" dirty="0"/>
              <a:t>U</a:t>
            </a:r>
            <a:r>
              <a:rPr lang="tr-TR" sz="1800" dirty="0" smtClean="0"/>
              <a:t>yku </a:t>
            </a:r>
            <a:r>
              <a:rPr lang="tr-TR" sz="1800" dirty="0"/>
              <a:t>düzeninin sağlanması </a:t>
            </a:r>
            <a:br>
              <a:rPr lang="tr-TR" sz="1800" dirty="0"/>
            </a:br>
            <a:endParaRPr lang="tr-TR" sz="1800" dirty="0"/>
          </a:p>
        </p:txBody>
      </p:sp>
    </p:spTree>
    <p:extLst>
      <p:ext uri="{BB962C8B-B14F-4D97-AF65-F5344CB8AC3E}">
        <p14:creationId xmlns:p14="http://schemas.microsoft.com/office/powerpoint/2010/main" val="8699533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238108"/>
          </a:xfrm>
        </p:spPr>
        <p:txBody>
          <a:bodyPr>
            <a:normAutofit/>
          </a:bodyPr>
          <a:lstStyle/>
          <a:p>
            <a:r>
              <a:rPr lang="tr-TR" sz="2000" b="1" dirty="0"/>
              <a:t>Alarm Tedavisi</a:t>
            </a:r>
            <a:r>
              <a:rPr lang="tr-TR" sz="1800" b="1" dirty="0"/>
              <a:t/>
            </a:r>
            <a:br>
              <a:rPr lang="tr-TR" sz="1800" b="1" dirty="0"/>
            </a:br>
            <a:r>
              <a:rPr lang="tr-TR" sz="1800" b="1" dirty="0" smtClean="0"/>
              <a:t/>
            </a:r>
            <a:br>
              <a:rPr lang="tr-TR" sz="1800" b="1" dirty="0" smtClean="0"/>
            </a:br>
            <a:r>
              <a:rPr lang="tr-TR" sz="1800" b="1" dirty="0"/>
              <a:t>• </a:t>
            </a:r>
            <a:r>
              <a:rPr lang="tr-TR" sz="1800" dirty="0" smtClean="0"/>
              <a:t>Çocuğun </a:t>
            </a:r>
            <a:r>
              <a:rPr lang="tr-TR" sz="1800" dirty="0"/>
              <a:t>külot bölgesine yerleştirilen ve ıslaklıkla temas sonrası uyarı veren sistemden oluşur. Etki mekanizması tam olarak bilinmemekle beraber kısa ve uzun dönem başarısı %70–90 ve %50–70 civarındadır.</a:t>
            </a:r>
            <a:br>
              <a:rPr lang="tr-TR" sz="1800" dirty="0"/>
            </a:br>
            <a:r>
              <a:rPr lang="tr-TR" sz="1800" dirty="0" smtClean="0"/>
              <a:t/>
            </a:r>
            <a:br>
              <a:rPr lang="tr-TR" sz="1800" dirty="0" smtClean="0"/>
            </a:br>
            <a:r>
              <a:rPr lang="tr-TR" sz="1800" b="1" dirty="0" smtClean="0"/>
              <a:t>Örnek </a:t>
            </a:r>
            <a:r>
              <a:rPr lang="tr-TR" sz="1800" b="1" dirty="0"/>
              <a:t>Reçete</a:t>
            </a:r>
            <a:r>
              <a:rPr lang="tr-TR" sz="1800" dirty="0"/>
              <a:t/>
            </a:r>
            <a:br>
              <a:rPr lang="tr-TR" sz="1800" dirty="0"/>
            </a:br>
            <a:r>
              <a:rPr lang="tr-TR" sz="1800" b="1" dirty="0"/>
              <a:t>Tanı: </a:t>
            </a:r>
            <a:r>
              <a:rPr lang="tr-TR" sz="1800" b="1" dirty="0" err="1"/>
              <a:t>Primer</a:t>
            </a:r>
            <a:r>
              <a:rPr lang="tr-TR" sz="1800" b="1" dirty="0"/>
              <a:t> </a:t>
            </a:r>
            <a:r>
              <a:rPr lang="tr-TR" sz="1800" b="1" dirty="0" err="1"/>
              <a:t>enürezis</a:t>
            </a:r>
            <a:r>
              <a:rPr lang="tr-TR" sz="1800" b="1" dirty="0"/>
              <a:t> </a:t>
            </a:r>
            <a:r>
              <a:rPr lang="tr-TR" sz="1800" b="1" dirty="0" err="1"/>
              <a:t>noktürna</a:t>
            </a:r>
            <a:r>
              <a:rPr lang="tr-TR" sz="1800" dirty="0"/>
              <a:t/>
            </a:r>
            <a:br>
              <a:rPr lang="tr-TR" sz="1800" dirty="0"/>
            </a:br>
            <a:r>
              <a:rPr lang="tr-TR" sz="1800" dirty="0" err="1"/>
              <a:t>Rp</a:t>
            </a:r>
            <a:r>
              <a:rPr lang="tr-TR" sz="1800" dirty="0"/>
              <a:t>: </a:t>
            </a:r>
            <a:r>
              <a:rPr lang="tr-TR" sz="1800" dirty="0" err="1"/>
              <a:t>Minirin</a:t>
            </a:r>
            <a:r>
              <a:rPr lang="tr-TR" sz="1800" dirty="0"/>
              <a:t> </a:t>
            </a:r>
            <a:r>
              <a:rPr lang="tr-TR" sz="1800" dirty="0" err="1"/>
              <a:t>Melt</a:t>
            </a:r>
            <a:r>
              <a:rPr lang="tr-TR" sz="1800" dirty="0"/>
              <a:t> 60 </a:t>
            </a:r>
            <a:r>
              <a:rPr lang="tr-TR" sz="1800" dirty="0" err="1"/>
              <a:t>mcg</a:t>
            </a:r>
            <a:r>
              <a:rPr lang="tr-TR" sz="1800" dirty="0"/>
              <a:t> 30 </a:t>
            </a:r>
            <a:r>
              <a:rPr lang="tr-TR" sz="1800" dirty="0" err="1"/>
              <a:t>tb</a:t>
            </a:r>
            <a:r>
              <a:rPr lang="tr-TR" sz="1800" dirty="0"/>
              <a:t> DİB(BİR)</a:t>
            </a:r>
            <a:br>
              <a:rPr lang="tr-TR" sz="1800" dirty="0"/>
            </a:br>
            <a:r>
              <a:rPr lang="tr-TR" sz="1800" dirty="0"/>
              <a:t>S: 1x1 (yatmadan önce)</a:t>
            </a:r>
            <a:br>
              <a:rPr lang="tr-TR" sz="1800" dirty="0"/>
            </a:br>
            <a:endParaRPr lang="tr-TR" sz="1800" dirty="0"/>
          </a:p>
        </p:txBody>
      </p:sp>
    </p:spTree>
    <p:extLst>
      <p:ext uri="{BB962C8B-B14F-4D97-AF65-F5344CB8AC3E}">
        <p14:creationId xmlns:p14="http://schemas.microsoft.com/office/powerpoint/2010/main" val="16400911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572405"/>
          </a:xfrm>
        </p:spPr>
        <p:txBody>
          <a:bodyPr>
            <a:normAutofit/>
          </a:bodyPr>
          <a:lstStyle/>
          <a:p>
            <a:r>
              <a:rPr lang="tr-TR" sz="2000" b="1" dirty="0"/>
              <a:t>Örnek Reçete 1</a:t>
            </a:r>
            <a:r>
              <a:rPr lang="tr-TR" sz="2000" dirty="0"/>
              <a:t/>
            </a:r>
            <a:br>
              <a:rPr lang="tr-TR" sz="2000" dirty="0"/>
            </a:br>
            <a:r>
              <a:rPr lang="tr-TR" sz="2000" b="1" dirty="0"/>
              <a:t>Tanı: Aşırı aktif mesane</a:t>
            </a:r>
            <a:r>
              <a:rPr lang="tr-TR" sz="2000" dirty="0"/>
              <a:t/>
            </a:r>
            <a:br>
              <a:rPr lang="tr-TR" sz="2000" dirty="0"/>
            </a:br>
            <a:r>
              <a:rPr lang="tr-TR" sz="2000" dirty="0" err="1"/>
              <a:t>Rp</a:t>
            </a:r>
            <a:r>
              <a:rPr lang="tr-TR" sz="2000" dirty="0"/>
              <a:t>: </a:t>
            </a:r>
            <a:r>
              <a:rPr lang="tr-TR" sz="2000" dirty="0" err="1"/>
              <a:t>Üropan</a:t>
            </a:r>
            <a:r>
              <a:rPr lang="tr-TR" sz="2000" dirty="0"/>
              <a:t> 5 mg 100 ml şurup DİB(BİR)</a:t>
            </a:r>
            <a:br>
              <a:rPr lang="tr-TR" sz="2000" dirty="0"/>
            </a:br>
            <a:r>
              <a:rPr lang="tr-TR" sz="2000" dirty="0"/>
              <a:t>S: 2x1 (0.3 mg/kg günlük doz olacak şekilde)</a:t>
            </a:r>
            <a:br>
              <a:rPr lang="tr-TR" sz="2000" dirty="0"/>
            </a:br>
            <a:r>
              <a:rPr lang="tr-TR" sz="2000" dirty="0" smtClean="0"/>
              <a:t/>
            </a:r>
            <a:br>
              <a:rPr lang="tr-TR" sz="2000" dirty="0" smtClean="0"/>
            </a:br>
            <a:r>
              <a:rPr lang="tr-TR" sz="2000" b="1" dirty="0" smtClean="0"/>
              <a:t>Örnek </a:t>
            </a:r>
            <a:r>
              <a:rPr lang="tr-TR" sz="2000" b="1" dirty="0"/>
              <a:t>Reçete 2</a:t>
            </a:r>
            <a:r>
              <a:rPr lang="tr-TR" sz="2000" dirty="0"/>
              <a:t/>
            </a:r>
            <a:br>
              <a:rPr lang="tr-TR" sz="2000" dirty="0"/>
            </a:br>
            <a:r>
              <a:rPr lang="tr-TR" sz="2000" b="1" dirty="0"/>
              <a:t>Tanı: Aşırı aktif mesane</a:t>
            </a:r>
            <a:r>
              <a:rPr lang="tr-TR" sz="2000" dirty="0"/>
              <a:t/>
            </a:r>
            <a:br>
              <a:rPr lang="tr-TR" sz="2000" dirty="0"/>
            </a:br>
            <a:r>
              <a:rPr lang="tr-TR" sz="2000" dirty="0" err="1"/>
              <a:t>Rp</a:t>
            </a:r>
            <a:r>
              <a:rPr lang="tr-TR" sz="2000" dirty="0"/>
              <a:t>: </a:t>
            </a:r>
            <a:r>
              <a:rPr lang="tr-TR" sz="2000" dirty="0" err="1"/>
              <a:t>Mictonorm</a:t>
            </a:r>
            <a:r>
              <a:rPr lang="tr-TR" sz="2000" dirty="0"/>
              <a:t> 5 mg 98 </a:t>
            </a:r>
            <a:r>
              <a:rPr lang="tr-TR" sz="2000" dirty="0" err="1"/>
              <a:t>tb</a:t>
            </a:r>
            <a:r>
              <a:rPr lang="tr-TR" sz="2000" dirty="0"/>
              <a:t> DİB(BİR)</a:t>
            </a:r>
            <a:br>
              <a:rPr lang="tr-TR" sz="2000" dirty="0"/>
            </a:br>
            <a:r>
              <a:rPr lang="tr-TR" sz="2000" dirty="0"/>
              <a:t>S: 2x1 (0.4 mg/kg günlük doz olacak şekilde)</a:t>
            </a:r>
            <a:br>
              <a:rPr lang="tr-TR" sz="2000" dirty="0"/>
            </a:br>
            <a:r>
              <a:rPr lang="tr-TR" sz="2000" dirty="0"/>
              <a:t>(oral </a:t>
            </a:r>
            <a:r>
              <a:rPr lang="tr-TR" sz="2000" dirty="0" err="1"/>
              <a:t>oksibutinine</a:t>
            </a:r>
            <a:r>
              <a:rPr lang="tr-TR" sz="2000" dirty="0"/>
              <a:t> yanıt alınamayan aşırı aktif mesane)</a:t>
            </a:r>
            <a:r>
              <a:rPr lang="tr-TR" sz="2400" dirty="0"/>
              <a:t/>
            </a:r>
            <a:br>
              <a:rPr lang="tr-TR" sz="2400" dirty="0"/>
            </a:br>
            <a:endParaRPr lang="tr-TR" sz="2400" dirty="0"/>
          </a:p>
        </p:txBody>
      </p:sp>
    </p:spTree>
    <p:extLst>
      <p:ext uri="{BB962C8B-B14F-4D97-AF65-F5344CB8AC3E}">
        <p14:creationId xmlns:p14="http://schemas.microsoft.com/office/powerpoint/2010/main" val="27869210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601902"/>
          </a:xfrm>
        </p:spPr>
        <p:txBody>
          <a:bodyPr/>
          <a:lstStyle/>
          <a:p>
            <a:r>
              <a:rPr lang="tr-TR" dirty="0" smtClean="0"/>
              <a:t>Kaynakça</a:t>
            </a:r>
            <a:br>
              <a:rPr lang="tr-TR" dirty="0" smtClean="0"/>
            </a:br>
            <a:r>
              <a:rPr lang="tr-TR" dirty="0" smtClean="0"/>
              <a:t/>
            </a:r>
            <a:br>
              <a:rPr lang="tr-TR" dirty="0" smtClean="0"/>
            </a:br>
            <a:r>
              <a:rPr lang="tr-TR" sz="1800" dirty="0" smtClean="0"/>
              <a:t>Aile Hekimliği Sık </a:t>
            </a:r>
            <a:r>
              <a:rPr lang="tr-TR" sz="1800" dirty="0"/>
              <a:t>G</a:t>
            </a:r>
            <a:r>
              <a:rPr lang="tr-TR" sz="1800" dirty="0" smtClean="0"/>
              <a:t>örülen </a:t>
            </a:r>
            <a:r>
              <a:rPr lang="tr-TR" sz="1800" dirty="0"/>
              <a:t>H</a:t>
            </a:r>
            <a:r>
              <a:rPr lang="tr-TR" sz="1800" dirty="0" smtClean="0"/>
              <a:t>astalıklar </a:t>
            </a:r>
            <a:r>
              <a:rPr lang="tr-TR" sz="1800" dirty="0" err="1"/>
              <a:t>R</a:t>
            </a:r>
            <a:r>
              <a:rPr lang="tr-TR" sz="1800" dirty="0" err="1" smtClean="0"/>
              <a:t>eçeteleme</a:t>
            </a:r>
            <a:r>
              <a:rPr lang="tr-TR" sz="1800" dirty="0" smtClean="0"/>
              <a:t> Rehberi</a:t>
            </a:r>
            <a:br>
              <a:rPr lang="tr-TR" sz="1800" dirty="0" smtClean="0"/>
            </a:br>
            <a:r>
              <a:rPr lang="tr-TR" sz="1800" dirty="0" smtClean="0"/>
              <a:t>Türkiye </a:t>
            </a:r>
            <a:r>
              <a:rPr lang="tr-TR" sz="1800" dirty="0"/>
              <a:t>Üroloji Derneği-https://uroturk.org.tr/</a:t>
            </a:r>
            <a:r>
              <a:rPr lang="tr-TR" sz="1800" dirty="0" smtClean="0"/>
              <a:t/>
            </a:r>
            <a:br>
              <a:rPr lang="tr-TR" sz="1800" dirty="0" smtClean="0"/>
            </a:br>
            <a:r>
              <a:rPr lang="tr-TR" sz="1800" dirty="0" smtClean="0"/>
              <a:t>Türk Üroloji Akademisi </a:t>
            </a:r>
            <a:r>
              <a:rPr lang="tr-TR" sz="1800" dirty="0" err="1" smtClean="0"/>
              <a:t>Üriner</a:t>
            </a:r>
            <a:r>
              <a:rPr lang="tr-TR" sz="1800" dirty="0" smtClean="0"/>
              <a:t> </a:t>
            </a:r>
            <a:r>
              <a:rPr lang="tr-TR" sz="1800" dirty="0" err="1" smtClean="0"/>
              <a:t>İnkontinans</a:t>
            </a:r>
            <a:r>
              <a:rPr lang="tr-TR" sz="1800" dirty="0" smtClean="0"/>
              <a:t> Tanı ve Tedavi  </a:t>
            </a:r>
            <a:r>
              <a:rPr lang="tr-TR" dirty="0" smtClean="0"/>
              <a:t/>
            </a:r>
            <a:br>
              <a:rPr lang="tr-TR" dirty="0" smtClean="0"/>
            </a:br>
            <a:endParaRPr lang="tr-TR" dirty="0"/>
          </a:p>
        </p:txBody>
      </p:sp>
    </p:spTree>
    <p:extLst>
      <p:ext uri="{BB962C8B-B14F-4D97-AF65-F5344CB8AC3E}">
        <p14:creationId xmlns:p14="http://schemas.microsoft.com/office/powerpoint/2010/main" val="810043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270" y="953324"/>
            <a:ext cx="9603275" cy="4297102"/>
          </a:xfrm>
        </p:spPr>
        <p:txBody>
          <a:bodyPr/>
          <a:lstStyle/>
          <a:p>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smtClean="0"/>
              <a:t>SABIRLA DİNLEDİĞİNİZ İÇİN TEŞEKKÜRLER </a:t>
            </a:r>
            <a:endParaRPr lang="tr-TR" dirty="0"/>
          </a:p>
        </p:txBody>
      </p:sp>
      <p:sp>
        <p:nvSpPr>
          <p:cNvPr id="3" name="Kalp 2"/>
          <p:cNvSpPr/>
          <p:nvPr/>
        </p:nvSpPr>
        <p:spPr>
          <a:xfrm>
            <a:off x="9714271" y="2556387"/>
            <a:ext cx="580103" cy="56043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95108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022555" y="157316"/>
            <a:ext cx="9960077" cy="5948516"/>
          </a:xfrm>
          <a:prstGeom prst="rect">
            <a:avLst/>
          </a:prstGeom>
        </p:spPr>
      </p:pic>
    </p:spTree>
    <p:extLst>
      <p:ext uri="{BB962C8B-B14F-4D97-AF65-F5344CB8AC3E}">
        <p14:creationId xmlns:p14="http://schemas.microsoft.com/office/powerpoint/2010/main" val="972157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3457" y="835742"/>
            <a:ext cx="9603275" cy="4227871"/>
          </a:xfrm>
        </p:spPr>
        <p:txBody>
          <a:bodyPr>
            <a:normAutofit/>
          </a:bodyPr>
          <a:lstStyle/>
          <a:p>
            <a:r>
              <a:rPr lang="tr-TR" sz="2400" b="1" dirty="0"/>
              <a:t>İşeme Fizyolojisi </a:t>
            </a:r>
            <a:r>
              <a:rPr lang="tr-TR" dirty="0" smtClean="0"/>
              <a:t/>
            </a:r>
            <a:br>
              <a:rPr lang="tr-TR" dirty="0" smtClean="0"/>
            </a:br>
            <a:r>
              <a:rPr lang="tr-TR" dirty="0" smtClean="0"/>
              <a:t/>
            </a:r>
            <a:br>
              <a:rPr lang="tr-TR" dirty="0" smtClean="0"/>
            </a:br>
            <a:r>
              <a:rPr lang="tr-TR" sz="2000" b="1" dirty="0" smtClean="0"/>
              <a:t>• </a:t>
            </a:r>
            <a:r>
              <a:rPr lang="tr-TR" sz="2000" b="1" dirty="0"/>
              <a:t>Normal işeme </a:t>
            </a:r>
            <a:r>
              <a:rPr lang="tr-TR" sz="2000" b="1" dirty="0" smtClean="0"/>
              <a:t>döngüsü</a:t>
            </a:r>
            <a:r>
              <a:rPr lang="tr-TR" sz="2000" dirty="0" smtClean="0"/>
              <a:t/>
            </a:r>
            <a:br>
              <a:rPr lang="tr-TR" sz="2000" dirty="0" smtClean="0"/>
            </a:br>
            <a:r>
              <a:rPr lang="tr-TR" sz="2000" dirty="0" smtClean="0"/>
              <a:t/>
            </a:r>
            <a:br>
              <a:rPr lang="tr-TR" sz="2000" dirty="0" smtClean="0"/>
            </a:br>
            <a:r>
              <a:rPr lang="tr-TR" sz="2000" b="1" dirty="0" smtClean="0"/>
              <a:t>-Dolma </a:t>
            </a:r>
            <a:r>
              <a:rPr lang="tr-TR" sz="2000" b="1" dirty="0"/>
              <a:t>veya depolama </a:t>
            </a:r>
            <a:r>
              <a:rPr lang="tr-TR" sz="2000" b="1" dirty="0" smtClean="0"/>
              <a:t>evresi</a:t>
            </a:r>
            <a:r>
              <a:rPr lang="tr-TR" sz="2000" dirty="0"/>
              <a:t/>
            </a:r>
            <a:br>
              <a:rPr lang="tr-TR" sz="2000" dirty="0"/>
            </a:br>
            <a:r>
              <a:rPr lang="tr-TR" sz="2000" dirty="0" smtClean="0"/>
              <a:t>Mesane </a:t>
            </a:r>
            <a:r>
              <a:rPr lang="tr-TR" sz="2000" dirty="0"/>
              <a:t>içi basıncı düşük </a:t>
            </a:r>
            <a:r>
              <a:rPr lang="tr-TR" sz="2000" dirty="0" smtClean="0"/>
              <a:t>olması</a:t>
            </a:r>
            <a:r>
              <a:rPr lang="tr-TR" sz="2000" dirty="0"/>
              <a:t/>
            </a:r>
            <a:br>
              <a:rPr lang="tr-TR" sz="2000" dirty="0"/>
            </a:br>
            <a:r>
              <a:rPr lang="tr-TR" sz="2000" dirty="0" smtClean="0"/>
              <a:t>Mesane </a:t>
            </a:r>
            <a:r>
              <a:rPr lang="tr-TR" sz="2000" dirty="0" err="1"/>
              <a:t>ç</a:t>
            </a:r>
            <a:r>
              <a:rPr lang="tr-TR" sz="2000" dirty="0" err="1" smtClean="0"/>
              <a:t>ıkımının</a:t>
            </a:r>
            <a:r>
              <a:rPr lang="tr-TR" sz="2000" dirty="0" smtClean="0"/>
              <a:t> </a:t>
            </a:r>
            <a:r>
              <a:rPr lang="tr-TR" sz="2000" dirty="0"/>
              <a:t>kapalı </a:t>
            </a:r>
            <a:r>
              <a:rPr lang="tr-TR" sz="2000" dirty="0" smtClean="0"/>
              <a:t>olması </a:t>
            </a:r>
            <a:br>
              <a:rPr lang="tr-TR" sz="2000" dirty="0" smtClean="0"/>
            </a:br>
            <a:r>
              <a:rPr lang="tr-TR" sz="2000" dirty="0" smtClean="0"/>
              <a:t>İstemsiz </a:t>
            </a:r>
            <a:r>
              <a:rPr lang="tr-TR" sz="2000" dirty="0"/>
              <a:t>mesane kasılmalarının olmaması gerekir.</a:t>
            </a:r>
            <a:br>
              <a:rPr lang="tr-TR" sz="2000" dirty="0"/>
            </a:br>
            <a:r>
              <a:rPr lang="tr-TR" sz="2000" dirty="0" smtClean="0"/>
              <a:t/>
            </a:r>
            <a:br>
              <a:rPr lang="tr-TR" sz="2000" dirty="0" smtClean="0"/>
            </a:br>
            <a:r>
              <a:rPr lang="tr-TR" sz="2000" b="1" dirty="0" smtClean="0"/>
              <a:t>-</a:t>
            </a:r>
            <a:r>
              <a:rPr lang="tr-TR" sz="2000" b="1" dirty="0"/>
              <a:t>Boşalma evresi</a:t>
            </a:r>
            <a:r>
              <a:rPr lang="tr-TR" sz="2000" dirty="0"/>
              <a:t/>
            </a:r>
            <a:br>
              <a:rPr lang="tr-TR" sz="2000" dirty="0"/>
            </a:br>
            <a:r>
              <a:rPr lang="tr-TR" sz="2000" dirty="0" smtClean="0"/>
              <a:t>Yeterli </a:t>
            </a:r>
            <a:r>
              <a:rPr lang="tr-TR" sz="2000" dirty="0"/>
              <a:t>güç ve sürede </a:t>
            </a:r>
            <a:r>
              <a:rPr lang="tr-TR" sz="2000" dirty="0" err="1"/>
              <a:t>detrüsörde</a:t>
            </a:r>
            <a:r>
              <a:rPr lang="tr-TR" sz="2000" dirty="0"/>
              <a:t> kasılma </a:t>
            </a:r>
            <a:r>
              <a:rPr lang="tr-TR" sz="2000" dirty="0" smtClean="0"/>
              <a:t/>
            </a:r>
            <a:br>
              <a:rPr lang="tr-TR" sz="2000" dirty="0" smtClean="0"/>
            </a:br>
            <a:r>
              <a:rPr lang="tr-TR" sz="2000" dirty="0" err="1" smtClean="0"/>
              <a:t>Sfinkterlerde</a:t>
            </a:r>
            <a:r>
              <a:rPr lang="tr-TR" sz="2000" dirty="0" smtClean="0"/>
              <a:t> gevşeme olması gerekir.</a:t>
            </a:r>
            <a:endParaRPr lang="tr-TR" sz="2000" dirty="0"/>
          </a:p>
        </p:txBody>
      </p:sp>
    </p:spTree>
    <p:extLst>
      <p:ext uri="{BB962C8B-B14F-4D97-AF65-F5344CB8AC3E}">
        <p14:creationId xmlns:p14="http://schemas.microsoft.com/office/powerpoint/2010/main" val="2086204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330245" y="255639"/>
            <a:ext cx="7275871" cy="5850193"/>
          </a:xfrm>
          <a:prstGeom prst="rect">
            <a:avLst/>
          </a:prstGeom>
        </p:spPr>
      </p:pic>
    </p:spTree>
    <p:extLst>
      <p:ext uri="{BB962C8B-B14F-4D97-AF65-F5344CB8AC3E}">
        <p14:creationId xmlns:p14="http://schemas.microsoft.com/office/powerpoint/2010/main" val="3431213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091381" y="265471"/>
            <a:ext cx="9674942" cy="5859104"/>
          </a:xfrm>
          <a:prstGeom prst="rect">
            <a:avLst/>
          </a:prstGeom>
        </p:spPr>
      </p:pic>
    </p:spTree>
    <p:extLst>
      <p:ext uri="{BB962C8B-B14F-4D97-AF65-F5344CB8AC3E}">
        <p14:creationId xmlns:p14="http://schemas.microsoft.com/office/powerpoint/2010/main" val="357497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Galeri</Template>
  <TotalTime>5454</TotalTime>
  <Words>369</Words>
  <Application>Microsoft Office PowerPoint</Application>
  <PresentationFormat>Geniş ekran</PresentationFormat>
  <Paragraphs>99</Paragraphs>
  <Slides>59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59</vt:i4>
      </vt:variant>
    </vt:vector>
  </HeadingPairs>
  <TitlesOfParts>
    <vt:vector size="65" baseType="lpstr">
      <vt:lpstr>Arial</vt:lpstr>
      <vt:lpstr>Calibri</vt:lpstr>
      <vt:lpstr>Century Gothic</vt:lpstr>
      <vt:lpstr>Nunito</vt:lpstr>
      <vt:lpstr>Wingdings</vt:lpstr>
      <vt:lpstr>Gallery</vt:lpstr>
      <vt:lpstr>ÜRİNER İNKONTİNANS</vt:lpstr>
      <vt:lpstr>Öğrenim Hedefleri </vt:lpstr>
      <vt:lpstr>  Üriner İnkontinans Nedir ?   • Kontinans kişinin idrarını tutabilme, sosyal olarak uygun olan yerde ve uygun olan zamanda istemli idrar yapabilme yetisidir. İnkontinans ise bu yetinin kaybıdır. </vt:lpstr>
      <vt:lpstr>   • Yaşlı popülasyonda üriner inkontinans sıklığı %44.2 saptanmıştır.    • Kadınlar da erkeklere oranla sıklığı fazladır.  </vt:lpstr>
      <vt:lpstr>   • Yüksek prevalansı, belirgin morbiditesi, yüksek psikososyal etkileri ve ekonomik açıdan topluma yol açtığı yüksek maliyet nedeniyle aile hekimlerinin inkontinansı saptaması, değerlendirmesi ve tedavi etmesi son derece önemlidir.    • İnkontinanslı hastaların büyük bir kısmının tanısı ve bir bölümünün tedavisi aile hekimleri tarafından birinci basamakta yapılabilir.</vt:lpstr>
      <vt:lpstr>PowerPoint Sunusu</vt:lpstr>
      <vt:lpstr>İşeme Fizyolojisi   • Normal işeme döngüsü  -Dolma veya depolama evresi Mesane içi basıncı düşük olması Mesane çıkımının kapalı olması  İstemsiz mesane kasılmalarının olmaması gerekir.  -Boşalma evresi Yeterli güç ve sürede detrüsörde kasılma  Sfinkterlerde gevşeme olması gerekir.</vt:lpstr>
      <vt:lpstr>PowerPoint Sunusu</vt:lpstr>
      <vt:lpstr>PowerPoint Sunusu</vt:lpstr>
      <vt:lpstr>PowerPoint Sunusu</vt:lpstr>
      <vt:lpstr>Üriner İnkontinans Sınıflaması</vt:lpstr>
      <vt:lpstr>PowerPoint Sunusu</vt:lpstr>
      <vt:lpstr>PowerPoint Sunusu</vt:lpstr>
      <vt:lpstr>PowerPoint Sunusu</vt:lpstr>
      <vt:lpstr>Sıkışma tipi (urge-acil) inkontinans  • Yaşlılarda en sık görülen inkontinans tipidir.   • Hastalar istemsiz idrar çıkışının takip ettiği güçlü ve ani bir işemeden yakınırlar.   •‘Detrüsor instabilitesi (idiopatik aşırı aktif detrüsör =AAD)’ olarak tanımlanan mesane kontraksiyonları sonucu oluşur.   • Bu istemsiz kontraksiyonların sıklığı yaşla birlikte artar.   • Ayrıca tiyazidler, kafein ve alkol idrar miktarını artırarak detrüsör hiperaktivitesine neden olabilir.</vt:lpstr>
      <vt:lpstr>Aşırı aktif mesane sendromu (AAM)   • Detrüssör instabilitesi sebebiyle oluşan sıkışma semptomlarını tanımlamak için aşırı aktif mesane sendromu tanımı kullanılır.   • AAM Uluslar arası Kontinans Derneği tarafından 24 saatte 8 veya daha fazla kez ve gece boyunca iki veya daha fazla kez işeme olarak tanımlanmaktadır.   • Tanı için idrar kaçırma şart değildir.</vt:lpstr>
      <vt:lpstr>Stres İnkontinans  • Kadınlarda erkeklerden daha sıktır ve intraabdominal basınç artışı (Valsalva manevrası) ile birlikte idrar kaçırma olarak tanımlanır.   • Hastalar öksürme, gülme, hapşırma veya egzersiz esnasında idrar kaçırmaktan yakınırlar.   • Kadınlarda pelvik taban kaslarının zayıflaması sonucu oluşan üretral hipermobiliteye bağlıdır.   • Pelvik tabanın zayıf olması mesane boynunun ve üretranın normal pozisyonunu korumasına engel olur. Mesane boynu tam olarak kapanamaz, üretra kısalır.  </vt:lpstr>
      <vt:lpstr>  • Stres inkontinans travma, radyasyon veya cerrahiden sonra intrensek sfinkter yetmezliği sonucu da oluşabilir.   • Erkeklerde cerrahi veya travma ile oluşan sfinkter hasarı dışında nadirdir.   • Tanının stres manevrası ile aynı anda oluştuğunun ortaya konması önemlidir. </vt:lpstr>
      <vt:lpstr>Taşma (overflow) tipi inkontinans  • Mesanenin aşırı gerilmesi ile ilişkili idrar kaçırmadır.   • Mesanenin kontraksiyon yeteneğinde bir bozukluktan (detrüsör hipoaktivitesi) veya mesane çıkımının obstrüksiyonundan dolayı oluşabilir.  • Hastalar sürekli sızıntı veya damlamadan yakınırlar ve uyarı olmadan fazla miktarda idrar kaçırabilirler.   • Detrüsör hipoaktivitesi:    -DM, kronik alkolizm, kas gevşeticiler   • Çıkım obstrüksiyonu;    -fiziksel : prostat büyümesi, tümör, yapışıklık   -nörolojik : spinal kord lezyonları, pelvik cerrahi   -farmakolojik : adrenerjik agonistler</vt:lpstr>
      <vt:lpstr>Fonksiyonel inkontinans  • Üriner sistem yolları normal olan hastalarda kontrolleri dışında, zamanında tuvalete ulaşılamamasına bağlı olarak ortaya çıkan bir durumdur.   • Fiziksel (mobilite kısıtlılığı) veya bilişsel bozukluklar (demans) sonucu gelişir. </vt:lpstr>
      <vt:lpstr>Karışık (miks) tip inkontinans   • Dört tipin çeşitli kombinasyonlarını tanımlar.   • Karışık tip inkontinans varlığı tanı ve tedaviyi zorlaştırır.   • Genelde stres ve sıkışma tipi inkontinans kombinasyonunu tanımlamada kullanılır. </vt:lpstr>
      <vt:lpstr>İnkontinanslı hastanın değerlendirilmesi  İnkontinansı olan hastanın anamnez ve fizik muayenesinde aşağıdakiler hedeflenir;   • 1. İnkontinansın ürolojik olmayan nedenlerini değerlendirmek ve dışlamak (DIAPPERS)   • 2. Birincil sorunun idrar depolamada mı yoksa boşaltmada mı olduğunu tespit etmek   • 3. Semptomlarına dayanarak inkontinans tipini ve olası etiyolojileri saptamak   • 4. Epizotların tipini ve hastanın işlevsel yeteneği ve yaşam kalitesi üzerine olan etkisini tespit etmek</vt:lpstr>
      <vt:lpstr>Öykü   • Yakınmaların süresi  • Üriner enfeksiyon varlığı, taş öyküsü (disüri,hematüri)  • Gündüz-gece idrara çıkma sıklığı,  • Geçirilmiş üriner, pelvik veya spinal cerrahi girişimler  • DM  • Konstipasyon  • Kullanılan ilaçlar  • Nörolojik bir patoloji düşündüren yakınmalar  • Erkeklerde obstrüktif semptomlar  • Kadınlarda gebelik, doğum sayısı, şekli,</vt:lpstr>
      <vt:lpstr>PowerPoint Sunusu</vt:lpstr>
      <vt:lpstr>Yaşam Kalitesi Ölçekleri Uluslararası İnkontinans Sorgulama Kısa Formu </vt:lpstr>
      <vt:lpstr>PowerPoint Sunusu</vt:lpstr>
      <vt:lpstr>İşeme Günlüğü</vt:lpstr>
      <vt:lpstr>PowerPoint Sunusu</vt:lpstr>
      <vt:lpstr>PowerPoint Sunusu</vt:lpstr>
      <vt:lpstr>PowerPoint Sunusu</vt:lpstr>
      <vt:lpstr>PowerPoint Sunusu</vt:lpstr>
      <vt:lpstr>PowerPoint Sunusu</vt:lpstr>
      <vt:lpstr>PowerPoint Sunusu</vt:lpstr>
      <vt:lpstr>Fizik Muayene  1. Abdominal muayene: mesane distansiyonu bulguları taşma tipi inkontinans için şüphe uyandırır.   2. Genital muayene: uterin prolapsus, sistosel, rektosel, atrofi, kitle   3. Rektal muayene: fekal impakt, kitle, sfinkter tonusu , perineal duyu, prostat boyutu  4. Nörolojik muayene:  • Mental durum  • Pelvik taban kas gücü değerlendirilmesi  • Perineal duyu ve motor fonksiyonlar  • S2-S4 muayenesi– Bulbokavernöz refleks– Anal refleks  • Anal sfinkter istirahat tonusu (pelvik pleksus) ve kontraksiyon gücü (pudendal sinir)</vt:lpstr>
      <vt:lpstr>Provakatif stres test   • Hekimin direk gözlemlemesi altında inkontinans semptomlarını oluşturmaya dayanır ve stres inkontinansı sıkışma tipinden ayırt etmede faydalıdır.   • Hastanın mesanesi dolu ve tercihen ayakta olmalıdır.</vt:lpstr>
      <vt:lpstr>İşeme sonrası rezidü   • Üriner retansiyon ve potansiyel obstrüksiyondan şüphelenilen hastalarda kullanılır.  • Klasik olarak üriner kateterle yapılır ancak USG ile de yapılabilir. • Ölçümden önce hastadan mesanesini mümkün olduğu kadar tam boşaltması istenir.  • Mesanedeki rezidü idrarın ölçümü boşaltmadan hemen sonraki birkaç dakika içinde yapılmalıdır.  • 50ml den daha az idrar normal  • 200ml den fazlası yetersiz boşalım (taşma tipi inkontinansta)  • 50-199ml arası idrar bazen normal olabilir ancak taşma tipi değerlendirme ve herhangi bir obstrüksiyonun dışlanması için sevk edilmelidir.</vt:lpstr>
      <vt:lpstr>Laboratuvar ve Görüntüleme  1.Tam idrar tetkiki  : Enfeksiyon, hematüri, proteinüri, glukozüri  • Asemptomatik bakteriüri yaşlılarda sıktır ve inkontinans nedeni değildir.  • Enfeksiyon olmaksızın hematürisi olan hastalar karsinomu dışlamak için ileri değerlendirme amacıyla sevk edilmelidir.   2. Biyokimyasal analizler: Böbrek fonksiyon testleri (BUN, kreatinin), kan şekeri, Ca   3. Ultrasonografi </vt:lpstr>
      <vt:lpstr>Tedavi</vt:lpstr>
      <vt:lpstr>Davranışsal ve Nonfarmakolojik Tedaviler   • Sıkışma veya stres tipi inkontinans olan hastaların çoğunda tedavinin ilk aşaması davranışsal terapi olmalıdır.   • Hafif inkontinans vakalarında basit yaşam tarzı değişiklikleri yararlıdır.   • İlk basamak olarak özellikle akşamları sıvı kısıtlaması ve kafein, alkol alınmaması önerilir.   • Hasta obez ise kilo vermesi önerilir.   </vt:lpstr>
      <vt:lpstr>Mesane Eğitimi   • Bu teknik hastaların programlı zamanlarda işeme şeklinde eğitilmeleri ile işeme reflekslerini kontrol etmelerini sağlar.   • İnkontinans paternini ve inkontinan epizot aralıklarını belirlemek için hastadan yaklaşık 1 hafta işeme kaydı tutması istenir.   • Daha sonra hastanın alışılmış inkontinans aralıklarından daha kısa aralıklarla bir zamanlı işeme programı geliştirilir.   • Sıkışma hissi olsun olmasın hastanın her işeme zamanında mesanesini olabildiğince tam boşaltması istenir. </vt:lpstr>
      <vt:lpstr>Zamanlı işeme   • Bakıma muhtaç hastalarda pasif tuvalet yardım programıdır.  • Amaç mesane fonksiyonunu düzeltmekten çok inkontinans epizotlarını önlemektir.  • Bakıcı hasta için gece dahil belirli bir zamanlı işeme programı hazırlar. • İşemeyi geciktirme veya sıkışma hissine direnme gibi girişimler yoktur.   Teşvikle işeme   • Bilinç bozukluğu olan ve olmayan hastalarda kullanılabilen bir tekniktir ve en sık bakım evlerinde uygulanmaktadır.  •  Hastaya sıkışma hissi geldiğinde bunu fark etmesi ve tuvalete gitmesi öğretilir. •  Sıkışma geldiğinde bekleme süresi uzatılarak mesane kapasitesi artırılmaya çalışılır.</vt:lpstr>
      <vt:lpstr>Pelvik Taban egzersizleri (Kegel egzersizleri)   • Periüretral ve perivajinal kasları kuvvetlendirmek için tasarlanmıştır.   • Stres tipi inkontinansta yararlıdır, sıkışma ve karışık tipteki inkontinansta da etkili olabilmektedir.   • Hastalara ilk önce kaslarını nasıl kasacakları anlatılır bunun için idrarı tutmak ister gibi genital bölgedeki kaslarını sıkmaları istenir.   • Doğru kaslar tanınınca hastalara 10 saniye bu kasları kasmaları 10 saniye gevşetmeleri anlatılır.   • Bu egzersiz günde 30 kez tekrarlanmalıdır.  </vt:lpstr>
      <vt:lpstr>Farmakolojik Tedavi   • 1-Stres İnkontinans  a)Duloksetin (Nexetin,Komox) 20 mg 1x1   • 2- Urge İnkontinans a) Antimuskarinik tedaviler                                        b) Beta-3 agonist tedavi a.1. oksibutin ( üropan) 5 mg 3x1                             b.1. mirabegron ( betmiga) 50 mg 1x1        a.2. solifenasin ( vesicare , kinzy ) 5 mg 1x1  a.3. propiverin ( mictonorm ) 30 mg 1x1  a.4. fesoterodin ( toviaz ) 4 mg 1x1   • 3- Mikst İnkontinans  a) duloksetin +antimuskarinik/beta-3 agonist ilaçlar  • 4- Enürezis Tedavisi  a) desmopressin (minirin melt) 120 mcg 1x1 </vt:lpstr>
      <vt:lpstr>Cerrahi tedavi</vt:lpstr>
      <vt:lpstr>Üst Merkeze Sevk Gerektiren Durumlar  • Erkek hasta • Üriner enfeksiyon olmadan abdominal ya da pelvik bölgede ağrı  • Kültür kanıtlı tekrarlayan idrar yolu enfeksiyonları ( bir yılda &gt; 3 6 ayda &gt;2) • Üriner enfeksiyon olmaksızın kanser riski olan hastalarda hematüri • Hayat boyu olan inkontinans  • Anormal genital muayene bulguları ( pelvik kitle, pelvik organ prolapsusu) • İnkontinansa ek olarak yeni başlayan nörolojik semptomlar  • Pelvik cerrahi ya da radyasyon öyküsü  • Miksiyon sonrası ölçülen rezüdü volümün sürekli yüksek olması   • Tanıda şüphe olması  • Nörolojik hastalık ya da diyabete bağlı taşma inkontinans şüphesi. </vt:lpstr>
      <vt:lpstr>PowerPoint Sunusu</vt:lpstr>
      <vt:lpstr>PowerPoint Sunusu</vt:lpstr>
      <vt:lpstr>Çocuklarda Üriner İnkontinans  • İnkontinans, istem dışı idrar kaçırma olarak tanımlanmaktadır. ICD-10 ve DSM-V tanım ve kriterlerine göre gündüz 3 yaş, gece ise 5 yaş ve üzeri hastaların ayda en az bir olmak üzere 3 ay boyunca idrar kaçırması olarak tanımlanır.  • Erken tanı ve tedavi ile altta yatan etiyolojiye (vezikürel reflü, mesane tümörleri, nöropatik sfinkter disfonksiyonları vb.) bağlı olarak kalıcı böbrek ve işeme hasarının önüne geçilmesi amaçlanmaktadır.  • Bunun yanında idrar kaçırma probleminin uygun şekilde tedavisinin yapılması çocuğun sosyopsikolojik olarak sağlıklı gelişimi açısından da önemlidir. </vt:lpstr>
      <vt:lpstr>•Uluslararası Çocuk Kontinans Topluluğu (ICCS) idrar kaçırmayı sürekli ve intermittan (aralıklı) inkontinans olarak ikiye ayırmaktadır.   • İntermittan inkontinans da kendi içerisinde gündüz inkontinansı ve enürezis olarak sınıflandırılmıştır.   • Gündüz inkontinansı uyanıklık esnasında idrar kaçırmayı tanımlar iken, enürezis ise uyku halinde olan idrar kaçırma olarak tarif edilir.  • Sürekli inkontinans, gece veya gündüz ayrımı olmadan idrar kaçırma anlamına gelir ve daha çok konjenital malformasyonlar varlığında saptanır. </vt:lpstr>
      <vt:lpstr>Değerlendirme  Anamnez  • İdrar kaçırmanın sürekli veya aralıklı oluşu, uyku veya uyanıklık zamanında oluşu, sıvı alımı, perianal bölgeye baskı, işeme alışkanlıkları (çömelme, bacaklarını çaprazlama gibi) sorgulanmalıdır.   Fizik Muayene  • Hastaların eksternal genital organları ile için sırt ve kuyruk sokumunun değerlendirilmesi, gerektiğinde işemenin gözlenmesi gerekir.  Batın muayenesi ile mesane distansiyonu, organomegali, kabızlığa bağlı fekaloid durum açısından değerlendirme yapılmalıdır.  Bunun yanında çocuğun psikomotor gelişimi, perineal duyu ve refleksleri, anal sfinkter tonusu değerlendirilmelidir. </vt:lpstr>
      <vt:lpstr>Mesane ve Bağırsak Günlüğü  • Bu günlükler çocuğun sıvı alımı, idrara çıkma ve kaçırma epizotları ile dışkılama alışkanlıklarının değerlendirilmesinde önemlidir.   • Komple mesane günlüğü, enürezis değerlendirilmesi amacıyla 7 gün boyunca idrar kaçırma epizotları ve gece idrar volümü de içerecek şekilde düzenlenmelidir.   </vt:lpstr>
      <vt:lpstr>İdrar Akım Ölçümü  • İkinci basamakta üroflowmetri cihazı ile yapılan bu ölçüm ile işemenin maksimum ve ortalama hızı, işeme süresi ve işeme paterni değerlendirilebilir. Bu incelemenin yapılabilmesi için çocuğun tuvalet eğitimi tamamlanmış olmalıdır.  Ultrasonografi  • Böbrek boyutu, hidronefroz durumu, mesane hacmi ve post-miksiyonel rezidü idrar miktarı gibi bilgilerin yanı sıra konstipasyon açısından da bilgi sağlayabilir.   </vt:lpstr>
      <vt:lpstr>Üst basamağa yönlendirme kriterleri  • Sürekli inkontinans durumu • Ciddi alt üriner sistem semptomları (kesik kesik işeme, zayıf akım, mesane boşaltım güçlüğü) • Ateşli idrar yolu enfeksiyonu öyküsü • Konjenital veya kazanılmış merkezi veya periferik sinir sistemi hastalığı (nörojen mesane) • Ailede veya kardeşinde veziküloüreteral reflü öyküsü • Psikomotor gelişim geriliği </vt:lpstr>
      <vt:lpstr>Enürezis  • İnkontinans durumunun uykuda gerçekleşmesi enürezis olarak isimlendirilir.   • Mesane disfonksiyonunun ve noktüri dışında diğer üriner sistem semptomlarının eşlik etmediği durumda monosemptomatik enürezis olarak isimlendirilir.    </vt:lpstr>
      <vt:lpstr>Monosemptomatik Enürezis Tedavisi  Yaşam tarzı değişiklikleri: • Akşam saatlerinde alınan sıvı miktarının kısıtlanması,  • Uykudan 2 saat önce sıvı alımının tamamen kesilmesi,  • Gün içerisinde düzenli işeme programı,  • Uyku öncesi tuvalete çıkılması,  • Uyku düzeninin sağlanması  </vt:lpstr>
      <vt:lpstr>Alarm Tedavisi  • Çocuğun külot bölgesine yerleştirilen ve ıslaklıkla temas sonrası uyarı veren sistemden oluşur. Etki mekanizması tam olarak bilinmemekle beraber kısa ve uzun dönem başarısı %70–90 ve %50–70 civarındadır.  Örnek Reçete Tanı: Primer enürezis noktürna Rp: Minirin Melt 60 mcg 30 tb DİB(BİR) S: 1x1 (yatmadan önce) </vt:lpstr>
      <vt:lpstr>Örnek Reçete 1 Tanı: Aşırı aktif mesane Rp: Üropan 5 mg 100 ml şurup DİB(BİR) S: 2x1 (0.3 mg/kg günlük doz olacak şekilde)  Örnek Reçete 2 Tanı: Aşırı aktif mesane Rp: Mictonorm 5 mg 98 tb DİB(BİR) S: 2x1 (0.4 mg/kg günlük doz olacak şekilde) (oral oksibutinine yanıt alınamayan aşırı aktif mesane) </vt:lpstr>
      <vt:lpstr>Kaynakça  Aile Hekimliği Sık Görülen Hastalıklar Reçeteleme Rehberi Türkiye Üroloji Derneği-https://uroturk.org.tr/ Türk Üroloji Akademisi Üriner İnkontinans Tanı ve Tedavi   </vt:lpstr>
      <vt:lpstr>    SABIRLA DİNLEDİĞİNİZ İÇİN TEŞEKKÜRLER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ÜRİNER İNKONTİNANS</dc:title>
  <dc:creator>hp</dc:creator>
  <cp:lastModifiedBy>hp</cp:lastModifiedBy>
  <cp:revision>175</cp:revision>
  <dcterms:created xsi:type="dcterms:W3CDTF">2025-05-10T09:46:58Z</dcterms:created>
  <dcterms:modified xsi:type="dcterms:W3CDTF">2025-06-10T08:05:41Z</dcterms:modified>
</cp:coreProperties>
</file>