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257" r:id="rId3"/>
    <p:sldId id="258" r:id="rId4"/>
    <p:sldId id="280" r:id="rId5"/>
    <p:sldId id="259" r:id="rId6"/>
    <p:sldId id="260" r:id="rId7"/>
    <p:sldId id="261" r:id="rId8"/>
    <p:sldId id="313" r:id="rId9"/>
    <p:sldId id="262" r:id="rId10"/>
    <p:sldId id="263" r:id="rId11"/>
    <p:sldId id="264" r:id="rId12"/>
    <p:sldId id="265" r:id="rId13"/>
    <p:sldId id="266" r:id="rId14"/>
    <p:sldId id="267" r:id="rId15"/>
    <p:sldId id="268" r:id="rId16"/>
    <p:sldId id="269" r:id="rId17"/>
    <p:sldId id="270" r:id="rId18"/>
    <p:sldId id="314" r:id="rId19"/>
    <p:sldId id="271" r:id="rId20"/>
    <p:sldId id="272" r:id="rId21"/>
    <p:sldId id="273" r:id="rId22"/>
    <p:sldId id="298" r:id="rId23"/>
    <p:sldId id="274" r:id="rId24"/>
    <p:sldId id="275" r:id="rId25"/>
    <p:sldId id="276" r:id="rId26"/>
    <p:sldId id="277" r:id="rId27"/>
    <p:sldId id="278" r:id="rId28"/>
    <p:sldId id="279" r:id="rId29"/>
    <p:sldId id="282" r:id="rId30"/>
    <p:sldId id="283" r:id="rId31"/>
    <p:sldId id="316" r:id="rId32"/>
    <p:sldId id="284" r:id="rId33"/>
    <p:sldId id="285" r:id="rId34"/>
    <p:sldId id="315" r:id="rId35"/>
    <p:sldId id="286" r:id="rId36"/>
    <p:sldId id="287" r:id="rId37"/>
    <p:sldId id="288" r:id="rId38"/>
    <p:sldId id="289" r:id="rId39"/>
    <p:sldId id="291" r:id="rId40"/>
    <p:sldId id="292" r:id="rId41"/>
    <p:sldId id="293" r:id="rId42"/>
    <p:sldId id="294" r:id="rId43"/>
    <p:sldId id="295" r:id="rId44"/>
    <p:sldId id="296" r:id="rId45"/>
    <p:sldId id="321" r:id="rId46"/>
    <p:sldId id="301" r:id="rId47"/>
    <p:sldId id="302" r:id="rId48"/>
    <p:sldId id="303" r:id="rId49"/>
    <p:sldId id="304" r:id="rId50"/>
    <p:sldId id="305" r:id="rId51"/>
    <p:sldId id="317" r:id="rId52"/>
    <p:sldId id="306" r:id="rId53"/>
    <p:sldId id="307" r:id="rId54"/>
    <p:sldId id="310" r:id="rId55"/>
    <p:sldId id="311" r:id="rId56"/>
    <p:sldId id="318" r:id="rId57"/>
    <p:sldId id="319" r:id="rId58"/>
    <p:sldId id="322"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36C22F-5DFB-4D37-8176-6B3A80002E96}" type="datetimeFigureOut">
              <a:rPr lang="tr-TR" smtClean="0"/>
              <a:t>10.04.2018</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1B5C66-2A9E-4E96-8A38-3B693A54686A}" type="slidenum">
              <a:rPr lang="tr-TR" smtClean="0"/>
              <a:t>‹#›</a:t>
            </a:fld>
            <a:endParaRPr lang="tr-TR"/>
          </a:p>
        </p:txBody>
      </p:sp>
    </p:spTree>
    <p:extLst>
      <p:ext uri="{BB962C8B-B14F-4D97-AF65-F5344CB8AC3E}">
        <p14:creationId xmlns:p14="http://schemas.microsoft.com/office/powerpoint/2010/main" val="118950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100" b="0" spc="-570" dirty="0">
                <a:solidFill>
                  <a:srgbClr val="D24716"/>
                </a:solidFill>
                <a:latin typeface="Arial"/>
                <a:cs typeface="Arial"/>
              </a:rPr>
              <a:t></a:t>
            </a:r>
            <a:r>
              <a:rPr lang="tr-TR" sz="1100" b="0" spc="-530" dirty="0">
                <a:solidFill>
                  <a:srgbClr val="D24716"/>
                </a:solidFill>
                <a:latin typeface="Arial"/>
                <a:cs typeface="Arial"/>
              </a:rPr>
              <a:t> </a:t>
            </a:r>
            <a:r>
              <a:rPr lang="tr-TR" sz="1200" b="0" spc="-165" dirty="0">
                <a:solidFill>
                  <a:srgbClr val="000000"/>
                </a:solidFill>
                <a:latin typeface="Times New Roman"/>
                <a:cs typeface="Times New Roman"/>
              </a:rPr>
              <a:t>Koledok </a:t>
            </a:r>
            <a:r>
              <a:rPr lang="tr-TR" sz="1200" b="0" spc="-114" dirty="0">
                <a:solidFill>
                  <a:srgbClr val="000000"/>
                </a:solidFill>
                <a:latin typeface="Times New Roman"/>
                <a:cs typeface="Times New Roman"/>
              </a:rPr>
              <a:t>ile </a:t>
            </a:r>
            <a:r>
              <a:rPr lang="tr-TR" sz="1200" b="0" spc="-185" dirty="0">
                <a:solidFill>
                  <a:srgbClr val="000000"/>
                </a:solidFill>
                <a:latin typeface="Times New Roman"/>
                <a:cs typeface="Times New Roman"/>
              </a:rPr>
              <a:t>ana </a:t>
            </a:r>
            <a:r>
              <a:rPr lang="tr-TR" sz="1200" b="0" spc="-150" dirty="0">
                <a:solidFill>
                  <a:srgbClr val="000000"/>
                </a:solidFill>
                <a:latin typeface="Times New Roman"/>
                <a:cs typeface="Times New Roman"/>
              </a:rPr>
              <a:t>pankreas kanalının </a:t>
            </a:r>
            <a:r>
              <a:rPr lang="tr-TR" sz="1200" b="0" spc="-110" dirty="0">
                <a:solidFill>
                  <a:srgbClr val="000000"/>
                </a:solidFill>
                <a:latin typeface="Times New Roman"/>
                <a:cs typeface="Times New Roman"/>
              </a:rPr>
              <a:t>birleşmesi </a:t>
            </a:r>
            <a:r>
              <a:rPr lang="tr-TR" sz="1200" b="0" spc="-114" dirty="0">
                <a:solidFill>
                  <a:srgbClr val="000000"/>
                </a:solidFill>
                <a:latin typeface="Times New Roman"/>
                <a:cs typeface="Times New Roman"/>
              </a:rPr>
              <a:t>3 </a:t>
            </a:r>
            <a:r>
              <a:rPr lang="tr-TR" sz="1200" b="0" spc="-140" dirty="0">
                <a:solidFill>
                  <a:srgbClr val="000000"/>
                </a:solidFill>
                <a:latin typeface="Times New Roman"/>
                <a:cs typeface="Times New Roman"/>
              </a:rPr>
              <a:t>farklı </a:t>
            </a:r>
            <a:r>
              <a:rPr lang="tr-TR" sz="1200" b="0" spc="-150" dirty="0">
                <a:solidFill>
                  <a:srgbClr val="000000"/>
                </a:solidFill>
                <a:latin typeface="Times New Roman"/>
                <a:cs typeface="Times New Roman"/>
              </a:rPr>
              <a:t>şekilde  </a:t>
            </a:r>
            <a:r>
              <a:rPr lang="tr-TR" sz="1200" b="0" spc="-70" dirty="0">
                <a:solidFill>
                  <a:srgbClr val="000000"/>
                </a:solidFill>
                <a:latin typeface="Times New Roman"/>
                <a:cs typeface="Times New Roman"/>
              </a:rPr>
              <a:t>olur:</a:t>
            </a:r>
          </a:p>
          <a:p>
            <a:pPr marL="527685" marR="146685" indent="-514984">
              <a:lnSpc>
                <a:spcPts val="2810"/>
              </a:lnSpc>
              <a:spcBef>
                <a:spcPts val="250"/>
              </a:spcBef>
              <a:buClr>
                <a:srgbClr val="D24716"/>
              </a:buClr>
              <a:buSzPct val="85416"/>
              <a:buAutoNum type="arabicPeriod"/>
              <a:tabLst>
                <a:tab pos="527685" algn="l"/>
                <a:tab pos="528320" algn="l"/>
              </a:tabLst>
            </a:pPr>
            <a:r>
              <a:rPr lang="tr-TR" sz="1200" spc="-110" dirty="0" err="1">
                <a:latin typeface="Times New Roman"/>
                <a:cs typeface="Times New Roman"/>
              </a:rPr>
              <a:t>Duodenum</a:t>
            </a:r>
            <a:r>
              <a:rPr lang="tr-TR" sz="1200" spc="-110" dirty="0">
                <a:latin typeface="Times New Roman"/>
                <a:cs typeface="Times New Roman"/>
              </a:rPr>
              <a:t> </a:t>
            </a:r>
            <a:r>
              <a:rPr lang="tr-TR" sz="1200" spc="-125" dirty="0">
                <a:latin typeface="Times New Roman"/>
                <a:cs typeface="Times New Roman"/>
              </a:rPr>
              <a:t>duvarı </a:t>
            </a:r>
            <a:r>
              <a:rPr lang="tr-TR" sz="1200" spc="-105" dirty="0">
                <a:latin typeface="Times New Roman"/>
                <a:cs typeface="Times New Roman"/>
              </a:rPr>
              <a:t>dışında </a:t>
            </a:r>
            <a:r>
              <a:rPr lang="tr-TR" sz="1200" spc="-70" dirty="0">
                <a:latin typeface="Times New Roman"/>
                <a:cs typeface="Times New Roman"/>
              </a:rPr>
              <a:t>tek </a:t>
            </a:r>
            <a:r>
              <a:rPr lang="tr-TR" sz="1200" spc="-145" dirty="0">
                <a:latin typeface="Times New Roman"/>
                <a:cs typeface="Times New Roman"/>
              </a:rPr>
              <a:t>kanal </a:t>
            </a:r>
            <a:r>
              <a:rPr lang="tr-TR" sz="1200" spc="-120" dirty="0">
                <a:latin typeface="Times New Roman"/>
                <a:cs typeface="Times New Roman"/>
              </a:rPr>
              <a:t>olarak </a:t>
            </a:r>
            <a:r>
              <a:rPr lang="tr-TR" sz="1200" spc="-114" dirty="0" err="1">
                <a:latin typeface="Times New Roman"/>
                <a:cs typeface="Times New Roman"/>
              </a:rPr>
              <a:t>duodenuma</a:t>
            </a:r>
            <a:r>
              <a:rPr lang="tr-TR" sz="1200" spc="-114" dirty="0">
                <a:latin typeface="Times New Roman"/>
                <a:cs typeface="Times New Roman"/>
              </a:rPr>
              <a:t> </a:t>
            </a:r>
            <a:r>
              <a:rPr lang="tr-TR" sz="1200" spc="-100" dirty="0">
                <a:latin typeface="Times New Roman"/>
                <a:cs typeface="Times New Roman"/>
              </a:rPr>
              <a:t>geçer  </a:t>
            </a:r>
            <a:r>
              <a:rPr lang="tr-TR" sz="1200" spc="-70" dirty="0">
                <a:latin typeface="Times New Roman"/>
                <a:cs typeface="Times New Roman"/>
              </a:rPr>
              <a:t>(%70).</a:t>
            </a:r>
            <a:endParaRPr lang="tr-TR" sz="1200" dirty="0">
              <a:latin typeface="Times New Roman"/>
              <a:cs typeface="Times New Roman"/>
            </a:endParaRPr>
          </a:p>
          <a:p>
            <a:pPr marL="527685" marR="5080" indent="-514984">
              <a:lnSpc>
                <a:spcPct val="100000"/>
              </a:lnSpc>
              <a:spcBef>
                <a:spcPts val="515"/>
              </a:spcBef>
              <a:buClr>
                <a:srgbClr val="D24716"/>
              </a:buClr>
              <a:buSzPct val="85416"/>
              <a:buAutoNum type="arabicPeriod"/>
              <a:tabLst>
                <a:tab pos="527685" algn="l"/>
                <a:tab pos="528320" algn="l"/>
              </a:tabLst>
            </a:pPr>
            <a:r>
              <a:rPr lang="tr-TR" sz="1200" spc="-110" dirty="0" err="1">
                <a:latin typeface="Times New Roman"/>
                <a:cs typeface="Times New Roman"/>
              </a:rPr>
              <a:t>Duodenum</a:t>
            </a:r>
            <a:r>
              <a:rPr lang="tr-TR" sz="1200" spc="-110" dirty="0">
                <a:latin typeface="Times New Roman"/>
                <a:cs typeface="Times New Roman"/>
              </a:rPr>
              <a:t> </a:t>
            </a:r>
            <a:r>
              <a:rPr lang="tr-TR" sz="1200" spc="-125" dirty="0">
                <a:latin typeface="Times New Roman"/>
                <a:cs typeface="Times New Roman"/>
              </a:rPr>
              <a:t>duvarında </a:t>
            </a:r>
            <a:r>
              <a:rPr lang="tr-TR" sz="1200" spc="-165" dirty="0">
                <a:latin typeface="Times New Roman"/>
                <a:cs typeface="Times New Roman"/>
              </a:rPr>
              <a:t>kısa </a:t>
            </a:r>
            <a:r>
              <a:rPr lang="tr-TR" sz="1200" spc="-195" dirty="0">
                <a:latin typeface="Times New Roman"/>
                <a:cs typeface="Times New Roman"/>
              </a:rPr>
              <a:t>veya </a:t>
            </a:r>
            <a:r>
              <a:rPr lang="tr-TR" sz="1200" spc="-140" dirty="0">
                <a:latin typeface="Times New Roman"/>
                <a:cs typeface="Times New Roman"/>
              </a:rPr>
              <a:t>hiç </a:t>
            </a:r>
            <a:r>
              <a:rPr lang="tr-TR" sz="1200" spc="-160" dirty="0">
                <a:latin typeface="Times New Roman"/>
                <a:cs typeface="Times New Roman"/>
              </a:rPr>
              <a:t>olmayan </a:t>
            </a:r>
            <a:r>
              <a:rPr lang="tr-TR" sz="1200" spc="-60" dirty="0">
                <a:latin typeface="Times New Roman"/>
                <a:cs typeface="Times New Roman"/>
              </a:rPr>
              <a:t>ortak </a:t>
            </a:r>
            <a:r>
              <a:rPr lang="tr-TR" sz="1200" spc="-145" dirty="0">
                <a:latin typeface="Times New Roman"/>
                <a:cs typeface="Times New Roman"/>
              </a:rPr>
              <a:t>kanal </a:t>
            </a:r>
            <a:r>
              <a:rPr lang="tr-TR" sz="1200" spc="-100" dirty="0">
                <a:latin typeface="Times New Roman"/>
                <a:cs typeface="Times New Roman"/>
              </a:rPr>
              <a:t>ile </a:t>
            </a:r>
            <a:r>
              <a:rPr lang="tr-TR" sz="1200" spc="-70" dirty="0">
                <a:latin typeface="Times New Roman"/>
                <a:cs typeface="Times New Roman"/>
              </a:rPr>
              <a:t>tek  </a:t>
            </a:r>
            <a:r>
              <a:rPr lang="tr-TR" sz="1200" spc="-90" dirty="0">
                <a:latin typeface="Times New Roman"/>
                <a:cs typeface="Times New Roman"/>
              </a:rPr>
              <a:t>delikten </a:t>
            </a:r>
            <a:r>
              <a:rPr lang="tr-TR" sz="1200" spc="-65" dirty="0">
                <a:latin typeface="Times New Roman"/>
                <a:cs typeface="Times New Roman"/>
              </a:rPr>
              <a:t>girerler</a:t>
            </a:r>
            <a:r>
              <a:rPr lang="tr-TR" sz="1200" spc="-90" dirty="0">
                <a:latin typeface="Times New Roman"/>
                <a:cs typeface="Times New Roman"/>
              </a:rPr>
              <a:t> </a:t>
            </a:r>
            <a:r>
              <a:rPr lang="tr-TR" sz="1200" spc="-70" dirty="0">
                <a:latin typeface="Times New Roman"/>
                <a:cs typeface="Times New Roman"/>
              </a:rPr>
              <a:t>(%20).</a:t>
            </a:r>
            <a:endParaRPr lang="tr-TR" sz="1200" dirty="0">
              <a:latin typeface="Times New Roman"/>
              <a:cs typeface="Times New Roman"/>
            </a:endParaRPr>
          </a:p>
          <a:p>
            <a:pPr marL="527685" indent="-514984">
              <a:lnSpc>
                <a:spcPct val="100000"/>
              </a:lnSpc>
              <a:spcBef>
                <a:spcPts val="600"/>
              </a:spcBef>
              <a:buClr>
                <a:srgbClr val="D24716"/>
              </a:buClr>
              <a:buSzPct val="85416"/>
              <a:buAutoNum type="arabicPeriod"/>
              <a:tabLst>
                <a:tab pos="527685" algn="l"/>
                <a:tab pos="528320" algn="l"/>
              </a:tabLst>
            </a:pPr>
            <a:r>
              <a:rPr lang="tr-TR" sz="1200" spc="-120" dirty="0" err="1">
                <a:latin typeface="Times New Roman"/>
                <a:cs typeface="Times New Roman"/>
              </a:rPr>
              <a:t>Duodenuma</a:t>
            </a:r>
            <a:r>
              <a:rPr lang="tr-TR" sz="1200" spc="-120" dirty="0">
                <a:latin typeface="Times New Roman"/>
                <a:cs typeface="Times New Roman"/>
              </a:rPr>
              <a:t> </a:t>
            </a:r>
            <a:r>
              <a:rPr lang="tr-TR" sz="1200" spc="-145" dirty="0">
                <a:latin typeface="Times New Roman"/>
                <a:cs typeface="Times New Roman"/>
              </a:rPr>
              <a:t>ayrı ayrı </a:t>
            </a:r>
            <a:r>
              <a:rPr lang="tr-TR" sz="1200" spc="-65" dirty="0">
                <a:latin typeface="Times New Roman"/>
                <a:cs typeface="Times New Roman"/>
              </a:rPr>
              <a:t>girerler</a:t>
            </a:r>
            <a:r>
              <a:rPr lang="tr-TR" sz="1200" spc="100" dirty="0">
                <a:latin typeface="Times New Roman"/>
                <a:cs typeface="Times New Roman"/>
              </a:rPr>
              <a:t> </a:t>
            </a:r>
            <a:r>
              <a:rPr lang="tr-TR" sz="1200" spc="-70" dirty="0">
                <a:latin typeface="Times New Roman"/>
                <a:cs typeface="Times New Roman"/>
              </a:rPr>
              <a:t>(%10).</a:t>
            </a:r>
            <a:endParaRPr lang="tr-TR" sz="1200" dirty="0">
              <a:latin typeface="Times New Roman"/>
              <a:cs typeface="Times New Roman"/>
            </a:endParaRPr>
          </a:p>
          <a:p>
            <a:endParaRPr lang="tr-TR" dirty="0"/>
          </a:p>
        </p:txBody>
      </p:sp>
      <p:sp>
        <p:nvSpPr>
          <p:cNvPr id="4" name="Slayt Numarası Yer Tutucusu 3"/>
          <p:cNvSpPr>
            <a:spLocks noGrp="1"/>
          </p:cNvSpPr>
          <p:nvPr>
            <p:ph type="sldNum" sz="quarter" idx="10"/>
          </p:nvPr>
        </p:nvSpPr>
        <p:spPr/>
        <p:txBody>
          <a:bodyPr/>
          <a:lstStyle/>
          <a:p>
            <a:fld id="{D61B5C66-2A9E-4E96-8A38-3B693A54686A}" type="slidenum">
              <a:rPr lang="tr-TR" smtClean="0"/>
              <a:t>5</a:t>
            </a:fld>
            <a:endParaRPr lang="tr-TR"/>
          </a:p>
        </p:txBody>
      </p:sp>
    </p:spTree>
    <p:extLst>
      <p:ext uri="{BB962C8B-B14F-4D97-AF65-F5344CB8AC3E}">
        <p14:creationId xmlns:p14="http://schemas.microsoft.com/office/powerpoint/2010/main" val="4226741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Kan </a:t>
            </a:r>
            <a:r>
              <a:rPr lang="tr-TR" sz="1200" dirty="0" err="1"/>
              <a:t>kültürleride</a:t>
            </a:r>
            <a:r>
              <a:rPr lang="tr-TR" sz="1200" dirty="0"/>
              <a:t> </a:t>
            </a:r>
            <a:r>
              <a:rPr lang="tr-TR" sz="1200" dirty="0" err="1"/>
              <a:t>E.coli</a:t>
            </a:r>
            <a:r>
              <a:rPr lang="tr-TR" sz="1200" dirty="0"/>
              <a:t>, </a:t>
            </a:r>
            <a:r>
              <a:rPr lang="tr-TR" sz="1200" dirty="0" err="1"/>
              <a:t>enterobakter</a:t>
            </a:r>
            <a:r>
              <a:rPr lang="tr-TR" sz="1200" dirty="0"/>
              <a:t>, streptokok, </a:t>
            </a:r>
            <a:r>
              <a:rPr lang="tr-TR" sz="1200" dirty="0" err="1"/>
              <a:t>klebsiella</a:t>
            </a:r>
            <a:r>
              <a:rPr lang="tr-TR" sz="1200" dirty="0"/>
              <a:t>  üreyebilir.</a:t>
            </a:r>
          </a:p>
          <a:p>
            <a:endParaRPr lang="tr-TR" dirty="0"/>
          </a:p>
        </p:txBody>
      </p:sp>
      <p:sp>
        <p:nvSpPr>
          <p:cNvPr id="4" name="Slayt Numarası Yer Tutucusu 3"/>
          <p:cNvSpPr>
            <a:spLocks noGrp="1"/>
          </p:cNvSpPr>
          <p:nvPr>
            <p:ph type="sldNum" sz="quarter" idx="10"/>
          </p:nvPr>
        </p:nvSpPr>
        <p:spPr/>
        <p:txBody>
          <a:bodyPr/>
          <a:lstStyle/>
          <a:p>
            <a:fld id="{D61B5C66-2A9E-4E96-8A38-3B693A54686A}" type="slidenum">
              <a:rPr lang="tr-TR" smtClean="0"/>
              <a:t>37</a:t>
            </a:fld>
            <a:endParaRPr lang="tr-TR"/>
          </a:p>
        </p:txBody>
      </p:sp>
    </p:spTree>
    <p:extLst>
      <p:ext uri="{BB962C8B-B14F-4D97-AF65-F5344CB8AC3E}">
        <p14:creationId xmlns:p14="http://schemas.microsoft.com/office/powerpoint/2010/main" val="2599021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a:solidFill>
                  <a:schemeClr val="tx1"/>
                </a:solidFill>
                <a:effectLst/>
                <a:latin typeface="+mn-lt"/>
                <a:ea typeface="+mn-ea"/>
                <a:cs typeface="+mn-cs"/>
              </a:rPr>
              <a:t>Metastaz mevcutsa, karaciğer hastaların 2/3’ünde, </a:t>
            </a:r>
            <a:r>
              <a:rPr lang="tr-TR" sz="1200" b="0" i="0" kern="1200" dirty="0" err="1">
                <a:solidFill>
                  <a:schemeClr val="tx1"/>
                </a:solidFill>
                <a:effectLst/>
                <a:latin typeface="+mn-lt"/>
                <a:ea typeface="+mn-ea"/>
                <a:cs typeface="+mn-cs"/>
              </a:rPr>
              <a:t>regionel</a:t>
            </a:r>
            <a:r>
              <a:rPr lang="tr-TR" sz="1200" b="0" i="0" kern="1200" dirty="0">
                <a:solidFill>
                  <a:schemeClr val="tx1"/>
                </a:solidFill>
                <a:effectLst/>
                <a:latin typeface="+mn-lt"/>
                <a:ea typeface="+mn-ea"/>
                <a:cs typeface="+mn-cs"/>
              </a:rPr>
              <a:t> lenf </a:t>
            </a:r>
            <a:r>
              <a:rPr lang="tr-TR" sz="1200" b="0" i="0" kern="1200" dirty="0" err="1">
                <a:solidFill>
                  <a:schemeClr val="tx1"/>
                </a:solidFill>
                <a:effectLst/>
                <a:latin typeface="+mn-lt"/>
                <a:ea typeface="+mn-ea"/>
                <a:cs typeface="+mn-cs"/>
              </a:rPr>
              <a:t>nodları</a:t>
            </a:r>
            <a:r>
              <a:rPr lang="tr-TR" sz="1200" b="0" i="0" kern="1200" dirty="0">
                <a:solidFill>
                  <a:schemeClr val="tx1"/>
                </a:solidFill>
                <a:effectLst/>
                <a:latin typeface="+mn-lt"/>
                <a:ea typeface="+mn-ea"/>
                <a:cs typeface="+mn-cs"/>
              </a:rPr>
              <a:t> ½’sinde ve </a:t>
            </a:r>
            <a:r>
              <a:rPr lang="tr-TR" sz="1200" b="0" i="0" kern="1200" dirty="0" err="1">
                <a:solidFill>
                  <a:schemeClr val="tx1"/>
                </a:solidFill>
                <a:effectLst/>
                <a:latin typeface="+mn-lt"/>
                <a:ea typeface="+mn-ea"/>
                <a:cs typeface="+mn-cs"/>
              </a:rPr>
              <a:t>omentum</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duodenum</a:t>
            </a:r>
            <a:r>
              <a:rPr lang="tr-TR" sz="1200" b="0" i="0" kern="1200" dirty="0">
                <a:solidFill>
                  <a:schemeClr val="tx1"/>
                </a:solidFill>
                <a:effectLst/>
                <a:latin typeface="+mn-lt"/>
                <a:ea typeface="+mn-ea"/>
                <a:cs typeface="+mn-cs"/>
              </a:rPr>
              <a:t>, kolon ve porta </a:t>
            </a:r>
            <a:r>
              <a:rPr lang="tr-TR" sz="1200" b="0" i="0" kern="1200" dirty="0" err="1">
                <a:solidFill>
                  <a:schemeClr val="tx1"/>
                </a:solidFill>
                <a:effectLst/>
                <a:latin typeface="+mn-lt"/>
                <a:ea typeface="+mn-ea"/>
                <a:cs typeface="+mn-cs"/>
              </a:rPr>
              <a:t>hepatis</a:t>
            </a:r>
            <a:r>
              <a:rPr lang="tr-TR" sz="1200" b="0" i="0" kern="1200" dirty="0">
                <a:solidFill>
                  <a:schemeClr val="tx1"/>
                </a:solidFill>
                <a:effectLst/>
                <a:latin typeface="+mn-lt"/>
                <a:ea typeface="+mn-ea"/>
                <a:cs typeface="+mn-cs"/>
              </a:rPr>
              <a:t> ¼’ünde </a:t>
            </a:r>
            <a:r>
              <a:rPr lang="tr-TR" sz="1200" b="0" i="0" kern="1200" dirty="0" err="1">
                <a:solidFill>
                  <a:schemeClr val="tx1"/>
                </a:solidFill>
                <a:effectLst/>
                <a:latin typeface="+mn-lt"/>
                <a:ea typeface="+mn-ea"/>
                <a:cs typeface="+mn-cs"/>
              </a:rPr>
              <a:t>tutulur.Kanser</a:t>
            </a:r>
            <a:r>
              <a:rPr lang="tr-TR" sz="1200" b="0" i="0" kern="1200" dirty="0">
                <a:solidFill>
                  <a:schemeClr val="tx1"/>
                </a:solidFill>
                <a:effectLst/>
                <a:latin typeface="+mn-lt"/>
                <a:ea typeface="+mn-ea"/>
                <a:cs typeface="+mn-cs"/>
              </a:rPr>
              <a:t> hücreleri sistik kanal lenfatikleri boyunca koledok, </a:t>
            </a:r>
            <a:r>
              <a:rPr lang="tr-TR" sz="1200" b="0" i="0" kern="1200" dirty="0" err="1">
                <a:solidFill>
                  <a:schemeClr val="tx1"/>
                </a:solidFill>
                <a:effectLst/>
                <a:latin typeface="+mn-lt"/>
                <a:ea typeface="+mn-ea"/>
                <a:cs typeface="+mn-cs"/>
              </a:rPr>
              <a:t>peripankreatik</a:t>
            </a:r>
            <a:r>
              <a:rPr lang="tr-TR" sz="1200" b="0" i="0" kern="1200" dirty="0">
                <a:solidFill>
                  <a:schemeClr val="tx1"/>
                </a:solidFill>
                <a:effectLst/>
                <a:latin typeface="+mn-lt"/>
                <a:ea typeface="+mn-ea"/>
                <a:cs typeface="+mn-cs"/>
              </a:rPr>
              <a:t> ve </a:t>
            </a:r>
            <a:r>
              <a:rPr lang="tr-TR" sz="1200" b="0" i="0" kern="1200" dirty="0" err="1">
                <a:solidFill>
                  <a:schemeClr val="tx1"/>
                </a:solidFill>
                <a:effectLst/>
                <a:latin typeface="+mn-lt"/>
                <a:ea typeface="+mn-ea"/>
                <a:cs typeface="+mn-cs"/>
              </a:rPr>
              <a:t>periduodenal</a:t>
            </a:r>
            <a:r>
              <a:rPr lang="tr-TR" sz="1200" b="0" i="0" kern="1200" dirty="0">
                <a:solidFill>
                  <a:schemeClr val="tx1"/>
                </a:solidFill>
                <a:effectLst/>
                <a:latin typeface="+mn-lt"/>
                <a:ea typeface="+mn-ea"/>
                <a:cs typeface="+mn-cs"/>
              </a:rPr>
              <a:t> lenf </a:t>
            </a:r>
            <a:r>
              <a:rPr lang="tr-TR" sz="1200" b="0" i="0" kern="1200" dirty="0" err="1">
                <a:solidFill>
                  <a:schemeClr val="tx1"/>
                </a:solidFill>
                <a:effectLst/>
                <a:latin typeface="+mn-lt"/>
                <a:ea typeface="+mn-ea"/>
                <a:cs typeface="+mn-cs"/>
              </a:rPr>
              <a:t>nodlarına</a:t>
            </a:r>
            <a:r>
              <a:rPr lang="tr-TR" sz="1200" b="0" i="0" kern="1200" dirty="0">
                <a:solidFill>
                  <a:schemeClr val="tx1"/>
                </a:solidFill>
                <a:effectLst/>
                <a:latin typeface="+mn-lt"/>
                <a:ea typeface="+mn-ea"/>
                <a:cs typeface="+mn-cs"/>
              </a:rPr>
              <a:t> yayılım </a:t>
            </a:r>
            <a:r>
              <a:rPr lang="tr-TR" sz="1200" b="0" i="0" kern="1200" dirty="0" err="1">
                <a:solidFill>
                  <a:schemeClr val="tx1"/>
                </a:solidFill>
                <a:effectLst/>
                <a:latin typeface="+mn-lt"/>
                <a:ea typeface="+mn-ea"/>
                <a:cs typeface="+mn-cs"/>
              </a:rPr>
              <a:t>göstermektedir.Bu</a:t>
            </a:r>
            <a:r>
              <a:rPr lang="tr-TR" sz="1200" b="0" i="0" kern="1200" dirty="0">
                <a:solidFill>
                  <a:schemeClr val="tx1"/>
                </a:solidFill>
                <a:effectLst/>
                <a:latin typeface="+mn-lt"/>
                <a:ea typeface="+mn-ea"/>
                <a:cs typeface="+mn-cs"/>
              </a:rPr>
              <a:t> tümörlerin yaklaşık 1/3'ü </a:t>
            </a:r>
            <a:r>
              <a:rPr lang="tr-TR" sz="1200" b="0" i="0" kern="1200" dirty="0" err="1">
                <a:solidFill>
                  <a:schemeClr val="tx1"/>
                </a:solidFill>
                <a:effectLst/>
                <a:latin typeface="+mn-lt"/>
                <a:ea typeface="+mn-ea"/>
                <a:cs typeface="+mn-cs"/>
              </a:rPr>
              <a:t>kolesistektomi</a:t>
            </a:r>
            <a:r>
              <a:rPr lang="tr-TR" sz="1200" b="0" i="0" kern="1200" dirty="0">
                <a:solidFill>
                  <a:schemeClr val="tx1"/>
                </a:solidFill>
                <a:effectLst/>
                <a:latin typeface="+mn-lt"/>
                <a:ea typeface="+mn-ea"/>
                <a:cs typeface="+mn-cs"/>
              </a:rPr>
              <a:t> sırasında tesadüfen tespit edilmektedir.</a:t>
            </a:r>
            <a:endParaRPr lang="tr-TR" dirty="0"/>
          </a:p>
        </p:txBody>
      </p:sp>
      <p:sp>
        <p:nvSpPr>
          <p:cNvPr id="4" name="Slayt Numarası Yer Tutucusu 3"/>
          <p:cNvSpPr>
            <a:spLocks noGrp="1"/>
          </p:cNvSpPr>
          <p:nvPr>
            <p:ph type="sldNum" sz="quarter" idx="10"/>
          </p:nvPr>
        </p:nvSpPr>
        <p:spPr/>
        <p:txBody>
          <a:bodyPr/>
          <a:lstStyle/>
          <a:p>
            <a:fld id="{D61B5C66-2A9E-4E96-8A38-3B693A54686A}" type="slidenum">
              <a:rPr lang="tr-TR" smtClean="0"/>
              <a:t>48</a:t>
            </a:fld>
            <a:endParaRPr lang="tr-TR"/>
          </a:p>
        </p:txBody>
      </p:sp>
    </p:spTree>
    <p:extLst>
      <p:ext uri="{BB962C8B-B14F-4D97-AF65-F5344CB8AC3E}">
        <p14:creationId xmlns:p14="http://schemas.microsoft.com/office/powerpoint/2010/main" val="518726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Safra kesesi </a:t>
            </a:r>
            <a:r>
              <a:rPr lang="tr-TR" dirty="0" err="1"/>
              <a:t>tafl</a:t>
            </a:r>
            <a:r>
              <a:rPr lang="tr-TR" dirty="0"/>
              <a:t>› nedeniyle </a:t>
            </a:r>
            <a:r>
              <a:rPr lang="tr-TR" dirty="0" err="1"/>
              <a:t>bilier</a:t>
            </a:r>
            <a:r>
              <a:rPr lang="tr-TR" dirty="0"/>
              <a:t> kolik </a:t>
            </a:r>
            <a:r>
              <a:rPr lang="tr-TR" dirty="0" err="1"/>
              <a:t>anamnezi</a:t>
            </a:r>
            <a:r>
              <a:rPr lang="tr-TR" dirty="0"/>
              <a:t> olan bir hastada, </a:t>
            </a:r>
            <a:r>
              <a:rPr lang="tr-TR" dirty="0" err="1"/>
              <a:t>a¤r›n›n</a:t>
            </a:r>
            <a:r>
              <a:rPr lang="tr-TR" dirty="0"/>
              <a:t> sürekli bir karakter </a:t>
            </a:r>
            <a:r>
              <a:rPr lang="tr-TR" dirty="0" err="1"/>
              <a:t>kazanmas</a:t>
            </a:r>
            <a:r>
              <a:rPr lang="tr-TR" dirty="0"/>
              <a:t>› </a:t>
            </a:r>
            <a:r>
              <a:rPr lang="tr-TR" dirty="0" err="1"/>
              <a:t>malign</a:t>
            </a:r>
            <a:r>
              <a:rPr lang="tr-TR" dirty="0"/>
              <a:t> </a:t>
            </a:r>
            <a:r>
              <a:rPr lang="tr-TR" dirty="0" err="1"/>
              <a:t>de¤iflime</a:t>
            </a:r>
            <a:r>
              <a:rPr lang="tr-TR" dirty="0"/>
              <a:t> </a:t>
            </a:r>
            <a:r>
              <a:rPr lang="tr-TR" dirty="0" err="1"/>
              <a:t>iflaret</a:t>
            </a:r>
            <a:r>
              <a:rPr lang="tr-TR" dirty="0"/>
              <a:t> edebilir. </a:t>
            </a:r>
          </a:p>
        </p:txBody>
      </p:sp>
      <p:sp>
        <p:nvSpPr>
          <p:cNvPr id="4" name="Slayt Numarası Yer Tutucusu 3"/>
          <p:cNvSpPr>
            <a:spLocks noGrp="1"/>
          </p:cNvSpPr>
          <p:nvPr>
            <p:ph type="sldNum" sz="quarter" idx="10"/>
          </p:nvPr>
        </p:nvSpPr>
        <p:spPr/>
        <p:txBody>
          <a:bodyPr/>
          <a:lstStyle/>
          <a:p>
            <a:fld id="{D61B5C66-2A9E-4E96-8A38-3B693A54686A}" type="slidenum">
              <a:rPr lang="tr-TR" smtClean="0"/>
              <a:t>49</a:t>
            </a:fld>
            <a:endParaRPr lang="tr-TR"/>
          </a:p>
        </p:txBody>
      </p:sp>
    </p:spTree>
    <p:extLst>
      <p:ext uri="{BB962C8B-B14F-4D97-AF65-F5344CB8AC3E}">
        <p14:creationId xmlns:p14="http://schemas.microsoft.com/office/powerpoint/2010/main" val="4294844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a:solidFill>
                  <a:schemeClr val="tx1"/>
                </a:solidFill>
                <a:effectLst/>
                <a:latin typeface="+mn-lt"/>
                <a:ea typeface="+mn-ea"/>
                <a:cs typeface="+mn-cs"/>
              </a:rPr>
              <a:t>Otopside safra yolları </a:t>
            </a:r>
            <a:r>
              <a:rPr lang="tr-TR" sz="1200" b="0" i="0" kern="1200" dirty="0" err="1">
                <a:solidFill>
                  <a:schemeClr val="tx1"/>
                </a:solidFill>
                <a:effectLst/>
                <a:latin typeface="+mn-lt"/>
                <a:ea typeface="+mn-ea"/>
                <a:cs typeface="+mn-cs"/>
              </a:rPr>
              <a:t>Ca</a:t>
            </a:r>
            <a:r>
              <a:rPr lang="tr-TR" sz="1200" b="0" i="0" kern="1200" dirty="0">
                <a:solidFill>
                  <a:schemeClr val="tx1"/>
                </a:solidFill>
                <a:effectLst/>
                <a:latin typeface="+mn-lt"/>
                <a:ea typeface="+mn-ea"/>
                <a:cs typeface="+mn-cs"/>
              </a:rPr>
              <a:t> rastlama </a:t>
            </a:r>
            <a:r>
              <a:rPr lang="tr-TR" sz="1200" b="0" i="0" kern="1200" dirty="0" err="1">
                <a:solidFill>
                  <a:schemeClr val="tx1"/>
                </a:solidFill>
                <a:effectLst/>
                <a:latin typeface="+mn-lt"/>
                <a:ea typeface="+mn-ea"/>
                <a:cs typeface="+mn-cs"/>
              </a:rPr>
              <a:t>insidansı</a:t>
            </a:r>
            <a:r>
              <a:rPr lang="tr-TR" sz="1200" b="0" i="0" kern="1200" dirty="0">
                <a:solidFill>
                  <a:schemeClr val="tx1"/>
                </a:solidFill>
                <a:effectLst/>
                <a:latin typeface="+mn-lt"/>
                <a:ea typeface="+mn-ea"/>
                <a:cs typeface="+mn-cs"/>
              </a:rPr>
              <a:t> % 0,3’dür</a:t>
            </a:r>
            <a:endParaRPr lang="tr-TR" dirty="0"/>
          </a:p>
        </p:txBody>
      </p:sp>
      <p:sp>
        <p:nvSpPr>
          <p:cNvPr id="4" name="Slayt Numarası Yer Tutucusu 3"/>
          <p:cNvSpPr>
            <a:spLocks noGrp="1"/>
          </p:cNvSpPr>
          <p:nvPr>
            <p:ph type="sldNum" sz="quarter" idx="10"/>
          </p:nvPr>
        </p:nvSpPr>
        <p:spPr/>
        <p:txBody>
          <a:bodyPr/>
          <a:lstStyle/>
          <a:p>
            <a:fld id="{D61B5C66-2A9E-4E96-8A38-3B693A54686A}" type="slidenum">
              <a:rPr lang="tr-TR" smtClean="0"/>
              <a:t>53</a:t>
            </a:fld>
            <a:endParaRPr lang="tr-TR"/>
          </a:p>
        </p:txBody>
      </p:sp>
    </p:spTree>
    <p:extLst>
      <p:ext uri="{BB962C8B-B14F-4D97-AF65-F5344CB8AC3E}">
        <p14:creationId xmlns:p14="http://schemas.microsoft.com/office/powerpoint/2010/main" val="2953565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Patogenez</a:t>
            </a:r>
            <a:r>
              <a:rPr lang="tr-TR" dirty="0"/>
              <a:t>: – Safra içerisinde kolesterol </a:t>
            </a:r>
            <a:r>
              <a:rPr lang="tr-TR" dirty="0" err="1"/>
              <a:t>saturasyonunun</a:t>
            </a:r>
            <a:r>
              <a:rPr lang="tr-TR" dirty="0"/>
              <a:t> yüksek olması – Kalsiyum tuzlarının çökelip </a:t>
            </a:r>
            <a:r>
              <a:rPr lang="tr-TR" dirty="0" err="1"/>
              <a:t>nidus</a:t>
            </a:r>
            <a:r>
              <a:rPr lang="tr-TR" dirty="0"/>
              <a:t> oluşturması • Kalsiyum karbonat • Kalsiyum fosfat – Safra kesesinde akımın yavaşlaması – Mukus </a:t>
            </a:r>
            <a:r>
              <a:rPr lang="tr-TR" dirty="0" err="1"/>
              <a:t>hipersekresyonu</a:t>
            </a:r>
            <a:endParaRPr lang="tr-TR" dirty="0"/>
          </a:p>
        </p:txBody>
      </p:sp>
      <p:sp>
        <p:nvSpPr>
          <p:cNvPr id="4" name="Slayt Numarası Yer Tutucusu 3"/>
          <p:cNvSpPr>
            <a:spLocks noGrp="1"/>
          </p:cNvSpPr>
          <p:nvPr>
            <p:ph type="sldNum" sz="quarter" idx="10"/>
          </p:nvPr>
        </p:nvSpPr>
        <p:spPr/>
        <p:txBody>
          <a:bodyPr/>
          <a:lstStyle/>
          <a:p>
            <a:fld id="{D61B5C66-2A9E-4E96-8A38-3B693A54686A}" type="slidenum">
              <a:rPr lang="tr-TR" smtClean="0"/>
              <a:t>9</a:t>
            </a:fld>
            <a:endParaRPr lang="tr-TR"/>
          </a:p>
        </p:txBody>
      </p:sp>
    </p:spTree>
    <p:extLst>
      <p:ext uri="{BB962C8B-B14F-4D97-AF65-F5344CB8AC3E}">
        <p14:creationId xmlns:p14="http://schemas.microsoft.com/office/powerpoint/2010/main" val="3056698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1B5C66-2A9E-4E96-8A38-3B693A54686A}" type="slidenum">
              <a:rPr lang="tr-TR" smtClean="0"/>
              <a:t>11</a:t>
            </a:fld>
            <a:endParaRPr lang="tr-TR"/>
          </a:p>
        </p:txBody>
      </p:sp>
    </p:spTree>
    <p:extLst>
      <p:ext uri="{BB962C8B-B14F-4D97-AF65-F5344CB8AC3E}">
        <p14:creationId xmlns:p14="http://schemas.microsoft.com/office/powerpoint/2010/main" val="1323666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 Kronik </a:t>
            </a:r>
            <a:r>
              <a:rPr lang="tr-TR" dirty="0" err="1"/>
              <a:t>hemolitik</a:t>
            </a:r>
            <a:r>
              <a:rPr lang="tr-TR" dirty="0"/>
              <a:t> anemilerde</a:t>
            </a:r>
          </a:p>
          <a:p>
            <a:endParaRPr lang="tr-TR" dirty="0"/>
          </a:p>
        </p:txBody>
      </p:sp>
      <p:sp>
        <p:nvSpPr>
          <p:cNvPr id="4" name="Slayt Numarası Yer Tutucusu 3"/>
          <p:cNvSpPr>
            <a:spLocks noGrp="1"/>
          </p:cNvSpPr>
          <p:nvPr>
            <p:ph type="sldNum" sz="quarter" idx="10"/>
          </p:nvPr>
        </p:nvSpPr>
        <p:spPr/>
        <p:txBody>
          <a:bodyPr/>
          <a:lstStyle/>
          <a:p>
            <a:fld id="{D61B5C66-2A9E-4E96-8A38-3B693A54686A}" type="slidenum">
              <a:rPr lang="tr-TR" smtClean="0"/>
              <a:t>13</a:t>
            </a:fld>
            <a:endParaRPr lang="tr-TR"/>
          </a:p>
        </p:txBody>
      </p:sp>
    </p:spTree>
    <p:extLst>
      <p:ext uri="{BB962C8B-B14F-4D97-AF65-F5344CB8AC3E}">
        <p14:creationId xmlns:p14="http://schemas.microsoft.com/office/powerpoint/2010/main" val="2648316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Michigan üniversitesinde yapılan araştırmada rutin sağlık muayenesinde 123 öğretim görevlisinde safra taşı tespit edildi. 2 </a:t>
            </a:r>
            <a:r>
              <a:rPr lang="tr-TR" dirty="0" err="1"/>
              <a:t>dekat</a:t>
            </a:r>
            <a:r>
              <a:rPr lang="tr-TR" dirty="0"/>
              <a:t> izlem yapılmış 14 kişide </a:t>
            </a:r>
            <a:r>
              <a:rPr lang="tr-TR" dirty="0" err="1"/>
              <a:t>cerrahigerektiren</a:t>
            </a:r>
            <a:r>
              <a:rPr lang="tr-TR" dirty="0"/>
              <a:t> komplikasyonlar ortaya </a:t>
            </a:r>
            <a:r>
              <a:rPr lang="tr-TR" dirty="0" err="1"/>
              <a:t>çıkmış.yani</a:t>
            </a:r>
            <a:r>
              <a:rPr lang="tr-TR" dirty="0"/>
              <a:t> </a:t>
            </a:r>
            <a:r>
              <a:rPr lang="tr-TR" dirty="0" err="1"/>
              <a:t>proflaktik</a:t>
            </a:r>
            <a:r>
              <a:rPr lang="tr-TR" dirty="0"/>
              <a:t> </a:t>
            </a:r>
            <a:r>
              <a:rPr lang="tr-TR" dirty="0" err="1"/>
              <a:t>kolesistektomi</a:t>
            </a:r>
            <a:r>
              <a:rPr lang="tr-TR" dirty="0"/>
              <a:t> genellikle </a:t>
            </a:r>
            <a:r>
              <a:rPr lang="tr-TR" dirty="0" err="1"/>
              <a:t>endike</a:t>
            </a:r>
            <a:r>
              <a:rPr lang="tr-TR" dirty="0"/>
              <a:t> değildir.</a:t>
            </a:r>
          </a:p>
          <a:p>
            <a:endParaRPr lang="tr-TR" dirty="0"/>
          </a:p>
          <a:p>
            <a:r>
              <a:rPr lang="tr-TR" dirty="0"/>
              <a:t>Orak hücre anemisi olanlar ve </a:t>
            </a:r>
            <a:r>
              <a:rPr lang="tr-TR" dirty="0" err="1"/>
              <a:t>porsselen</a:t>
            </a:r>
            <a:r>
              <a:rPr lang="tr-TR" dirty="0"/>
              <a:t> safra kesesi olanlarda </a:t>
            </a:r>
            <a:r>
              <a:rPr lang="tr-TR" dirty="0" err="1"/>
              <a:t>profilaktik</a:t>
            </a:r>
            <a:r>
              <a:rPr lang="tr-TR" dirty="0"/>
              <a:t> </a:t>
            </a:r>
            <a:r>
              <a:rPr lang="tr-TR" dirty="0" err="1"/>
              <a:t>kolesistektomi</a:t>
            </a:r>
            <a:r>
              <a:rPr lang="tr-TR" dirty="0"/>
              <a:t> öneriliyor.</a:t>
            </a:r>
          </a:p>
        </p:txBody>
      </p:sp>
      <p:sp>
        <p:nvSpPr>
          <p:cNvPr id="4" name="Slayt Numarası Yer Tutucusu 3"/>
          <p:cNvSpPr>
            <a:spLocks noGrp="1"/>
          </p:cNvSpPr>
          <p:nvPr>
            <p:ph type="sldNum" sz="quarter" idx="10"/>
          </p:nvPr>
        </p:nvSpPr>
        <p:spPr/>
        <p:txBody>
          <a:bodyPr/>
          <a:lstStyle/>
          <a:p>
            <a:fld id="{D61B5C66-2A9E-4E96-8A38-3B693A54686A}" type="slidenum">
              <a:rPr lang="tr-TR" smtClean="0"/>
              <a:t>15</a:t>
            </a:fld>
            <a:endParaRPr lang="tr-TR"/>
          </a:p>
        </p:txBody>
      </p:sp>
    </p:spTree>
    <p:extLst>
      <p:ext uri="{BB962C8B-B14F-4D97-AF65-F5344CB8AC3E}">
        <p14:creationId xmlns:p14="http://schemas.microsoft.com/office/powerpoint/2010/main" val="3511459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err="1">
                <a:solidFill>
                  <a:schemeClr val="tx1"/>
                </a:solidFill>
                <a:effectLst/>
                <a:latin typeface="+mn-lt"/>
                <a:ea typeface="+mn-ea"/>
                <a:cs typeface="+mn-cs"/>
              </a:rPr>
              <a:t>Extracorporeal</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Shock</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Wave</a:t>
            </a:r>
            <a:r>
              <a:rPr lang="tr-TR" sz="1200" b="0" i="0" kern="1200" dirty="0">
                <a:solidFill>
                  <a:schemeClr val="tx1"/>
                </a:solidFill>
                <a:effectLst/>
                <a:latin typeface="+mn-lt"/>
                <a:ea typeface="+mn-ea"/>
                <a:cs typeface="+mn-cs"/>
              </a:rPr>
              <a:t> </a:t>
            </a:r>
            <a:r>
              <a:rPr lang="tr-TR" sz="1200" b="1" i="0" kern="1200" dirty="0" err="1">
                <a:solidFill>
                  <a:schemeClr val="tx1"/>
                </a:solidFill>
                <a:effectLst/>
                <a:latin typeface="+mn-lt"/>
                <a:ea typeface="+mn-ea"/>
                <a:cs typeface="+mn-cs"/>
              </a:rPr>
              <a:t>Lithotripsy</a:t>
            </a:r>
            <a:endParaRPr lang="tr-TR" dirty="0"/>
          </a:p>
        </p:txBody>
      </p:sp>
      <p:sp>
        <p:nvSpPr>
          <p:cNvPr id="4" name="Slayt Numarası Yer Tutucusu 3"/>
          <p:cNvSpPr>
            <a:spLocks noGrp="1"/>
          </p:cNvSpPr>
          <p:nvPr>
            <p:ph type="sldNum" sz="quarter" idx="10"/>
          </p:nvPr>
        </p:nvSpPr>
        <p:spPr/>
        <p:txBody>
          <a:bodyPr/>
          <a:lstStyle/>
          <a:p>
            <a:fld id="{D61B5C66-2A9E-4E96-8A38-3B693A54686A}" type="slidenum">
              <a:rPr lang="tr-TR" smtClean="0"/>
              <a:t>18</a:t>
            </a:fld>
            <a:endParaRPr lang="tr-TR"/>
          </a:p>
        </p:txBody>
      </p:sp>
    </p:spTree>
    <p:extLst>
      <p:ext uri="{BB962C8B-B14F-4D97-AF65-F5344CB8AC3E}">
        <p14:creationId xmlns:p14="http://schemas.microsoft.com/office/powerpoint/2010/main" val="1111122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Hepatobilier</a:t>
            </a:r>
            <a:r>
              <a:rPr lang="tr-TR" dirty="0"/>
              <a:t> </a:t>
            </a:r>
            <a:r>
              <a:rPr lang="tr-TR" dirty="0" err="1"/>
              <a:t>iminodiasestik</a:t>
            </a:r>
            <a:r>
              <a:rPr lang="tr-TR" dirty="0"/>
              <a:t> asit sintigrafi</a:t>
            </a:r>
          </a:p>
        </p:txBody>
      </p:sp>
      <p:sp>
        <p:nvSpPr>
          <p:cNvPr id="4" name="Slayt Numarası Yer Tutucusu 3"/>
          <p:cNvSpPr>
            <a:spLocks noGrp="1"/>
          </p:cNvSpPr>
          <p:nvPr>
            <p:ph type="sldNum" sz="quarter" idx="10"/>
          </p:nvPr>
        </p:nvSpPr>
        <p:spPr/>
        <p:txBody>
          <a:bodyPr/>
          <a:lstStyle/>
          <a:p>
            <a:fld id="{D61B5C66-2A9E-4E96-8A38-3B693A54686A}" type="slidenum">
              <a:rPr lang="tr-TR" smtClean="0"/>
              <a:t>24</a:t>
            </a:fld>
            <a:endParaRPr lang="tr-TR"/>
          </a:p>
        </p:txBody>
      </p:sp>
    </p:spTree>
    <p:extLst>
      <p:ext uri="{BB962C8B-B14F-4D97-AF65-F5344CB8AC3E}">
        <p14:creationId xmlns:p14="http://schemas.microsoft.com/office/powerpoint/2010/main" val="1557937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spc="-190" dirty="0">
                <a:solidFill>
                  <a:srgbClr val="000000"/>
                </a:solidFill>
                <a:latin typeface="Times New Roman"/>
                <a:cs typeface="Times New Roman"/>
              </a:rPr>
              <a:t>Ayrıca </a:t>
            </a:r>
            <a:r>
              <a:rPr lang="tr-TR" sz="1200" b="0" spc="-145" dirty="0">
                <a:solidFill>
                  <a:srgbClr val="000000"/>
                </a:solidFill>
                <a:latin typeface="Times New Roman"/>
                <a:cs typeface="Times New Roman"/>
              </a:rPr>
              <a:t>hastanın </a:t>
            </a:r>
            <a:r>
              <a:rPr lang="tr-TR" sz="1200" b="0" spc="-160" dirty="0">
                <a:solidFill>
                  <a:srgbClr val="000000"/>
                </a:solidFill>
                <a:latin typeface="Times New Roman"/>
                <a:cs typeface="Times New Roman"/>
              </a:rPr>
              <a:t>yandaş </a:t>
            </a:r>
            <a:r>
              <a:rPr lang="tr-TR" sz="1200" b="0" spc="-125" dirty="0">
                <a:solidFill>
                  <a:srgbClr val="000000"/>
                </a:solidFill>
                <a:latin typeface="Times New Roman"/>
                <a:cs typeface="Times New Roman"/>
              </a:rPr>
              <a:t>hasat.(kalp </a:t>
            </a:r>
            <a:r>
              <a:rPr lang="tr-TR" sz="1200" b="0" spc="-100" dirty="0">
                <a:solidFill>
                  <a:srgbClr val="000000"/>
                </a:solidFill>
                <a:latin typeface="Times New Roman"/>
                <a:cs typeface="Times New Roman"/>
              </a:rPr>
              <a:t>yetmezliği, </a:t>
            </a:r>
            <a:r>
              <a:rPr lang="tr-TR" sz="1200" b="0" spc="-125" dirty="0">
                <a:solidFill>
                  <a:srgbClr val="000000"/>
                </a:solidFill>
                <a:latin typeface="Times New Roman"/>
                <a:cs typeface="Times New Roman"/>
              </a:rPr>
              <a:t>akut </a:t>
            </a:r>
            <a:r>
              <a:rPr lang="tr-TR" sz="1200" b="0" spc="-110" dirty="0">
                <a:solidFill>
                  <a:srgbClr val="000000"/>
                </a:solidFill>
                <a:latin typeface="Times New Roman"/>
                <a:cs typeface="Times New Roman"/>
              </a:rPr>
              <a:t>akciğer  </a:t>
            </a:r>
            <a:r>
              <a:rPr lang="tr-TR" sz="1200" b="0" spc="-155" dirty="0">
                <a:solidFill>
                  <a:srgbClr val="000000"/>
                </a:solidFill>
                <a:latin typeface="Times New Roman"/>
                <a:cs typeface="Times New Roman"/>
              </a:rPr>
              <a:t>enfeksiyonu </a:t>
            </a:r>
            <a:r>
              <a:rPr lang="tr-TR" sz="1200" b="0" spc="-105" dirty="0">
                <a:solidFill>
                  <a:srgbClr val="000000"/>
                </a:solidFill>
                <a:latin typeface="Times New Roman"/>
                <a:cs typeface="Times New Roman"/>
              </a:rPr>
              <a:t>vs.) </a:t>
            </a:r>
            <a:r>
              <a:rPr lang="tr-TR" sz="1200" b="0" spc="-170" dirty="0">
                <a:solidFill>
                  <a:srgbClr val="000000"/>
                </a:solidFill>
                <a:latin typeface="Times New Roman"/>
                <a:cs typeface="Times New Roman"/>
              </a:rPr>
              <a:t>varsa </a:t>
            </a:r>
            <a:r>
              <a:rPr lang="tr-TR" sz="1200" b="0" spc="-145" dirty="0">
                <a:solidFill>
                  <a:srgbClr val="000000"/>
                </a:solidFill>
                <a:latin typeface="Times New Roman"/>
                <a:cs typeface="Times New Roman"/>
              </a:rPr>
              <a:t>yine medikal </a:t>
            </a:r>
            <a:r>
              <a:rPr lang="tr-TR" sz="1200" b="0" spc="-140" dirty="0">
                <a:solidFill>
                  <a:srgbClr val="000000"/>
                </a:solidFill>
                <a:latin typeface="Times New Roman"/>
                <a:cs typeface="Times New Roman"/>
              </a:rPr>
              <a:t>tedavi </a:t>
            </a:r>
            <a:r>
              <a:rPr lang="tr-TR" sz="1200" b="0" spc="-105" dirty="0" err="1">
                <a:solidFill>
                  <a:srgbClr val="000000"/>
                </a:solidFill>
                <a:latin typeface="Times New Roman"/>
                <a:cs typeface="Times New Roman"/>
              </a:rPr>
              <a:t>denenir.</a:t>
            </a:r>
            <a:r>
              <a:rPr lang="tr-TR" sz="1200" b="0" spc="-75" dirty="0" err="1">
                <a:solidFill>
                  <a:srgbClr val="000000"/>
                </a:solidFill>
                <a:latin typeface="Times New Roman"/>
                <a:cs typeface="Times New Roman"/>
              </a:rPr>
              <a:t>Cerrahi</a:t>
            </a:r>
            <a:r>
              <a:rPr lang="tr-TR" sz="1200" b="0" spc="-75" dirty="0">
                <a:solidFill>
                  <a:srgbClr val="000000"/>
                </a:solidFill>
                <a:latin typeface="Times New Roman"/>
                <a:cs typeface="Times New Roman"/>
              </a:rPr>
              <a:t>,  </a:t>
            </a:r>
            <a:r>
              <a:rPr lang="tr-TR" sz="1200" b="0" spc="-180" dirty="0">
                <a:solidFill>
                  <a:srgbClr val="000000"/>
                </a:solidFill>
                <a:latin typeface="Times New Roman"/>
                <a:cs typeface="Times New Roman"/>
              </a:rPr>
              <a:t>cevap </a:t>
            </a:r>
            <a:r>
              <a:rPr lang="tr-TR" sz="1200" b="0" spc="-185" dirty="0">
                <a:solidFill>
                  <a:srgbClr val="000000"/>
                </a:solidFill>
                <a:latin typeface="Times New Roman"/>
                <a:cs typeface="Times New Roman"/>
              </a:rPr>
              <a:t>alınamayan </a:t>
            </a:r>
            <a:r>
              <a:rPr lang="tr-TR" sz="1200" b="0" spc="-140" dirty="0">
                <a:solidFill>
                  <a:srgbClr val="000000"/>
                </a:solidFill>
                <a:latin typeface="Times New Roman"/>
                <a:cs typeface="Times New Roman"/>
              </a:rPr>
              <a:t>olgularda </a:t>
            </a:r>
            <a:r>
              <a:rPr lang="tr-TR" sz="1200" b="0" spc="-135" dirty="0">
                <a:solidFill>
                  <a:srgbClr val="000000"/>
                </a:solidFill>
                <a:latin typeface="Times New Roman"/>
                <a:cs typeface="Times New Roman"/>
              </a:rPr>
              <a:t>yapılır. Şayet </a:t>
            </a:r>
            <a:r>
              <a:rPr lang="tr-TR" sz="1200" b="0" spc="-125" dirty="0">
                <a:solidFill>
                  <a:srgbClr val="000000"/>
                </a:solidFill>
                <a:latin typeface="Times New Roman"/>
                <a:cs typeface="Times New Roman"/>
              </a:rPr>
              <a:t>akut </a:t>
            </a:r>
            <a:r>
              <a:rPr lang="tr-TR" sz="1200" b="0" spc="-114" dirty="0" err="1">
                <a:solidFill>
                  <a:srgbClr val="000000"/>
                </a:solidFill>
                <a:latin typeface="Times New Roman"/>
                <a:cs typeface="Times New Roman"/>
              </a:rPr>
              <a:t>kolesistit</a:t>
            </a:r>
            <a:r>
              <a:rPr lang="tr-TR" sz="1200" b="0" spc="-114" dirty="0">
                <a:solidFill>
                  <a:srgbClr val="000000"/>
                </a:solidFill>
                <a:latin typeface="Times New Roman"/>
                <a:cs typeface="Times New Roman"/>
              </a:rPr>
              <a:t> </a:t>
            </a:r>
            <a:r>
              <a:rPr lang="tr-TR" sz="1200" b="0" spc="260" dirty="0">
                <a:solidFill>
                  <a:srgbClr val="000000"/>
                </a:solidFill>
                <a:latin typeface="Times New Roman"/>
                <a:cs typeface="Times New Roman"/>
              </a:rPr>
              <a:t>+  </a:t>
            </a:r>
            <a:r>
              <a:rPr lang="tr-TR" sz="1200" b="0" spc="-235" dirty="0">
                <a:solidFill>
                  <a:srgbClr val="000000"/>
                </a:solidFill>
                <a:latin typeface="Times New Roman"/>
                <a:cs typeface="Times New Roman"/>
              </a:rPr>
              <a:t>DM </a:t>
            </a:r>
            <a:r>
              <a:rPr lang="tr-TR" sz="1200" b="0" spc="-150" dirty="0">
                <a:solidFill>
                  <a:srgbClr val="000000"/>
                </a:solidFill>
                <a:latin typeface="Times New Roman"/>
                <a:cs typeface="Times New Roman"/>
              </a:rPr>
              <a:t>mevcutsa </a:t>
            </a:r>
            <a:r>
              <a:rPr lang="tr-TR" sz="1200" b="0" spc="-130" dirty="0" err="1">
                <a:solidFill>
                  <a:srgbClr val="000000"/>
                </a:solidFill>
                <a:latin typeface="Times New Roman"/>
                <a:cs typeface="Times New Roman"/>
              </a:rPr>
              <a:t>perforasyon</a:t>
            </a:r>
            <a:r>
              <a:rPr lang="tr-TR" sz="1200" b="0" spc="-130" dirty="0">
                <a:solidFill>
                  <a:srgbClr val="000000"/>
                </a:solidFill>
                <a:latin typeface="Times New Roman"/>
                <a:cs typeface="Times New Roman"/>
              </a:rPr>
              <a:t> </a:t>
            </a:r>
            <a:r>
              <a:rPr lang="tr-TR" sz="1200" b="0" spc="-114" dirty="0">
                <a:solidFill>
                  <a:srgbClr val="000000"/>
                </a:solidFill>
                <a:latin typeface="Times New Roman"/>
                <a:cs typeface="Times New Roman"/>
              </a:rPr>
              <a:t>riski </a:t>
            </a:r>
            <a:r>
              <a:rPr lang="tr-TR" sz="1200" b="0" spc="-195" dirty="0">
                <a:solidFill>
                  <a:srgbClr val="000000"/>
                </a:solidFill>
                <a:latin typeface="Times New Roman"/>
                <a:cs typeface="Times New Roman"/>
              </a:rPr>
              <a:t>fazla </a:t>
            </a:r>
            <a:r>
              <a:rPr lang="tr-TR" sz="1200" b="0" spc="-125" dirty="0">
                <a:solidFill>
                  <a:srgbClr val="000000"/>
                </a:solidFill>
                <a:latin typeface="Times New Roman"/>
                <a:cs typeface="Times New Roman"/>
              </a:rPr>
              <a:t>olduğunda </a:t>
            </a:r>
            <a:r>
              <a:rPr lang="tr-TR" sz="1200" b="0" spc="-100" dirty="0">
                <a:solidFill>
                  <a:srgbClr val="000000"/>
                </a:solidFill>
                <a:latin typeface="Times New Roman"/>
                <a:cs typeface="Times New Roman"/>
              </a:rPr>
              <a:t>cerrahi  </a:t>
            </a:r>
            <a:r>
              <a:rPr lang="tr-TR" sz="1200" b="0" spc="-140" dirty="0">
                <a:solidFill>
                  <a:srgbClr val="000000"/>
                </a:solidFill>
                <a:latin typeface="Times New Roman"/>
                <a:cs typeface="Times New Roman"/>
              </a:rPr>
              <a:t>tedavi</a:t>
            </a:r>
            <a:r>
              <a:rPr lang="tr-TR" sz="1200" b="0" spc="-55" dirty="0">
                <a:solidFill>
                  <a:srgbClr val="000000"/>
                </a:solidFill>
                <a:latin typeface="Times New Roman"/>
                <a:cs typeface="Times New Roman"/>
              </a:rPr>
              <a:t> </a:t>
            </a:r>
            <a:r>
              <a:rPr lang="tr-TR" sz="1200" b="0" spc="-140" dirty="0">
                <a:solidFill>
                  <a:srgbClr val="000000"/>
                </a:solidFill>
                <a:latin typeface="Times New Roman"/>
                <a:cs typeface="Times New Roman"/>
              </a:rPr>
              <a:t>uygulanır.</a:t>
            </a:r>
            <a:endParaRPr lang="tr-TR" dirty="0"/>
          </a:p>
        </p:txBody>
      </p:sp>
      <p:sp>
        <p:nvSpPr>
          <p:cNvPr id="4" name="Slayt Numarası Yer Tutucusu 3"/>
          <p:cNvSpPr>
            <a:spLocks noGrp="1"/>
          </p:cNvSpPr>
          <p:nvPr>
            <p:ph type="sldNum" sz="quarter" idx="10"/>
          </p:nvPr>
        </p:nvSpPr>
        <p:spPr/>
        <p:txBody>
          <a:bodyPr/>
          <a:lstStyle/>
          <a:p>
            <a:fld id="{D61B5C66-2A9E-4E96-8A38-3B693A54686A}" type="slidenum">
              <a:rPr lang="tr-TR" smtClean="0"/>
              <a:t>26</a:t>
            </a:fld>
            <a:endParaRPr lang="tr-TR"/>
          </a:p>
        </p:txBody>
      </p:sp>
    </p:spTree>
    <p:extLst>
      <p:ext uri="{BB962C8B-B14F-4D97-AF65-F5344CB8AC3E}">
        <p14:creationId xmlns:p14="http://schemas.microsoft.com/office/powerpoint/2010/main" val="2466618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2700">
              <a:lnSpc>
                <a:spcPct val="100000"/>
              </a:lnSpc>
              <a:spcBef>
                <a:spcPts val="330"/>
              </a:spcBef>
            </a:pPr>
            <a:r>
              <a:rPr lang="tr-TR" sz="1200" spc="-150" dirty="0">
                <a:latin typeface="Times New Roman"/>
                <a:cs typeface="Times New Roman"/>
              </a:rPr>
              <a:t>Akut </a:t>
            </a:r>
            <a:r>
              <a:rPr lang="tr-TR" sz="1200" spc="-120" dirty="0" err="1">
                <a:latin typeface="Times New Roman"/>
                <a:cs typeface="Times New Roman"/>
              </a:rPr>
              <a:t>kolesistitin</a:t>
            </a:r>
            <a:r>
              <a:rPr lang="tr-TR" sz="1200" spc="-120" dirty="0">
                <a:latin typeface="Times New Roman"/>
                <a:cs typeface="Times New Roman"/>
              </a:rPr>
              <a:t> </a:t>
            </a:r>
            <a:r>
              <a:rPr lang="tr-TR" sz="1200" spc="-229" dirty="0">
                <a:latin typeface="Times New Roman"/>
                <a:cs typeface="Times New Roman"/>
              </a:rPr>
              <a:t>%</a:t>
            </a:r>
            <a:r>
              <a:rPr lang="tr-TR" sz="1200" spc="-50" dirty="0">
                <a:latin typeface="Times New Roman"/>
                <a:cs typeface="Times New Roman"/>
              </a:rPr>
              <a:t> </a:t>
            </a:r>
            <a:r>
              <a:rPr lang="tr-TR" sz="1200" spc="-125" dirty="0">
                <a:latin typeface="Times New Roman"/>
                <a:cs typeface="Times New Roman"/>
              </a:rPr>
              <a:t>1’i</a:t>
            </a:r>
            <a:endParaRPr lang="tr-TR" sz="1200" dirty="0">
              <a:latin typeface="Times New Roman"/>
              <a:cs typeface="Times New Roman"/>
            </a:endParaRPr>
          </a:p>
          <a:p>
            <a:pPr marL="286385" marR="5080" indent="-274320">
              <a:lnSpc>
                <a:spcPts val="3020"/>
              </a:lnSpc>
              <a:spcBef>
                <a:spcPts val="645"/>
              </a:spcBef>
            </a:pPr>
            <a:r>
              <a:rPr lang="tr-TR" sz="1200" spc="-204" dirty="0">
                <a:latin typeface="Times New Roman"/>
                <a:cs typeface="Times New Roman"/>
              </a:rPr>
              <a:t>Gaz </a:t>
            </a:r>
            <a:r>
              <a:rPr lang="tr-TR" sz="1200" spc="-70" dirty="0">
                <a:latin typeface="Times New Roman"/>
                <a:cs typeface="Times New Roman"/>
              </a:rPr>
              <a:t>üreten </a:t>
            </a:r>
            <a:r>
              <a:rPr lang="tr-TR" sz="1200" spc="-135" dirty="0">
                <a:latin typeface="Times New Roman"/>
                <a:cs typeface="Times New Roman"/>
              </a:rPr>
              <a:t>mikroorganizmaların </a:t>
            </a:r>
            <a:r>
              <a:rPr lang="tr-TR" sz="1200" spc="-120" dirty="0" err="1">
                <a:latin typeface="Times New Roman"/>
                <a:cs typeface="Times New Roman"/>
              </a:rPr>
              <a:t>sekonder</a:t>
            </a:r>
            <a:r>
              <a:rPr lang="tr-TR" sz="1200" spc="-120" dirty="0">
                <a:latin typeface="Times New Roman"/>
                <a:cs typeface="Times New Roman"/>
              </a:rPr>
              <a:t> </a:t>
            </a:r>
            <a:r>
              <a:rPr lang="tr-TR" sz="1200" spc="-180" dirty="0" err="1">
                <a:latin typeface="Times New Roman"/>
                <a:cs typeface="Times New Roman"/>
              </a:rPr>
              <a:t>invazyonu</a:t>
            </a:r>
            <a:r>
              <a:rPr lang="tr-TR" sz="1200" spc="-180" dirty="0">
                <a:latin typeface="Times New Roman"/>
                <a:cs typeface="Times New Roman"/>
              </a:rPr>
              <a:t>  </a:t>
            </a:r>
            <a:r>
              <a:rPr lang="tr-TR" sz="1200" spc="-135" dirty="0">
                <a:latin typeface="Times New Roman"/>
                <a:cs typeface="Times New Roman"/>
              </a:rPr>
              <a:t>sonucu </a:t>
            </a:r>
            <a:r>
              <a:rPr lang="tr-TR" sz="1200" spc="-75" dirty="0">
                <a:latin typeface="Times New Roman"/>
                <a:cs typeface="Times New Roman"/>
              </a:rPr>
              <a:t>olur </a:t>
            </a:r>
            <a:r>
              <a:rPr lang="tr-TR" sz="1200" spc="-55" dirty="0">
                <a:latin typeface="Times New Roman"/>
                <a:cs typeface="Times New Roman"/>
              </a:rPr>
              <a:t>( </a:t>
            </a:r>
            <a:r>
              <a:rPr lang="tr-TR" sz="1200" spc="-120" dirty="0">
                <a:latin typeface="Times New Roman"/>
                <a:cs typeface="Times New Roman"/>
              </a:rPr>
              <a:t>en </a:t>
            </a:r>
            <a:r>
              <a:rPr lang="tr-TR" sz="1200" spc="-175" dirty="0">
                <a:latin typeface="Times New Roman"/>
                <a:cs typeface="Times New Roman"/>
              </a:rPr>
              <a:t>sık </a:t>
            </a:r>
            <a:r>
              <a:rPr lang="tr-TR" sz="1200" spc="-105" dirty="0" err="1">
                <a:latin typeface="Times New Roman"/>
                <a:cs typeface="Times New Roman"/>
              </a:rPr>
              <a:t>clostridium</a:t>
            </a:r>
            <a:r>
              <a:rPr lang="tr-TR" sz="1200" spc="-30" dirty="0">
                <a:latin typeface="Times New Roman"/>
                <a:cs typeface="Times New Roman"/>
              </a:rPr>
              <a:t> </a:t>
            </a:r>
            <a:r>
              <a:rPr lang="tr-TR" sz="1200" spc="-114" dirty="0" err="1">
                <a:latin typeface="Times New Roman"/>
                <a:cs typeface="Times New Roman"/>
              </a:rPr>
              <a:t>perfiringes</a:t>
            </a:r>
            <a:r>
              <a:rPr lang="tr-TR" sz="1200" spc="-114" dirty="0">
                <a:latin typeface="Times New Roman"/>
                <a:cs typeface="Times New Roman"/>
              </a:rPr>
              <a:t>)</a:t>
            </a:r>
            <a:endParaRPr lang="tr-TR" sz="1200" dirty="0">
              <a:latin typeface="Times New Roman"/>
              <a:cs typeface="Times New Roman"/>
            </a:endParaRPr>
          </a:p>
          <a:p>
            <a:pPr marL="64135">
              <a:lnSpc>
                <a:spcPct val="100000"/>
              </a:lnSpc>
              <a:spcBef>
                <a:spcPts val="225"/>
              </a:spcBef>
            </a:pPr>
            <a:r>
              <a:rPr lang="tr-TR" sz="1200" spc="-280" dirty="0">
                <a:latin typeface="Times New Roman"/>
                <a:cs typeface="Times New Roman"/>
              </a:rPr>
              <a:t>ADBG </a:t>
            </a:r>
            <a:r>
              <a:rPr lang="tr-TR" sz="1200" spc="-220" dirty="0">
                <a:latin typeface="Times New Roman"/>
                <a:cs typeface="Times New Roman"/>
              </a:rPr>
              <a:t>gaz </a:t>
            </a:r>
            <a:r>
              <a:rPr lang="tr-TR" sz="1200" spc="-165" dirty="0">
                <a:latin typeface="Times New Roman"/>
                <a:cs typeface="Times New Roman"/>
              </a:rPr>
              <a:t>gölgesi</a:t>
            </a:r>
            <a:r>
              <a:rPr lang="tr-TR" sz="1200" spc="-260" dirty="0">
                <a:latin typeface="Times New Roman"/>
                <a:cs typeface="Times New Roman"/>
              </a:rPr>
              <a:t> </a:t>
            </a:r>
            <a:r>
              <a:rPr lang="tr-TR" sz="1200" spc="-95" dirty="0">
                <a:latin typeface="Times New Roman"/>
                <a:cs typeface="Times New Roman"/>
              </a:rPr>
              <a:t>görülür.</a:t>
            </a:r>
            <a:endParaRPr lang="tr-TR" sz="1200" dirty="0">
              <a:latin typeface="Times New Roman"/>
              <a:cs typeface="Times New Roman"/>
            </a:endParaRPr>
          </a:p>
          <a:p>
            <a:pPr marL="12700" marR="3063875">
              <a:lnSpc>
                <a:spcPts val="3620"/>
              </a:lnSpc>
              <a:spcBef>
                <a:spcPts val="170"/>
              </a:spcBef>
            </a:pPr>
            <a:r>
              <a:rPr lang="tr-TR" sz="1200" spc="-229" dirty="0">
                <a:latin typeface="Times New Roman"/>
                <a:cs typeface="Times New Roman"/>
              </a:rPr>
              <a:t>% </a:t>
            </a:r>
            <a:r>
              <a:rPr lang="tr-TR" sz="1200" spc="-114" dirty="0">
                <a:latin typeface="Times New Roman"/>
                <a:cs typeface="Times New Roman"/>
              </a:rPr>
              <a:t>75 </a:t>
            </a:r>
            <a:r>
              <a:rPr lang="tr-TR" sz="1200" spc="-105" dirty="0">
                <a:latin typeface="Times New Roman"/>
                <a:cs typeface="Times New Roman"/>
              </a:rPr>
              <a:t>erkeklerde </a:t>
            </a:r>
            <a:r>
              <a:rPr lang="tr-TR" sz="1200" spc="-90" dirty="0">
                <a:latin typeface="Times New Roman"/>
                <a:cs typeface="Times New Roman"/>
              </a:rPr>
              <a:t>görülür  </a:t>
            </a:r>
            <a:r>
              <a:rPr lang="tr-TR" sz="1200" spc="-190" dirty="0">
                <a:latin typeface="Times New Roman"/>
                <a:cs typeface="Times New Roman"/>
              </a:rPr>
              <a:t>Daha </a:t>
            </a:r>
            <a:r>
              <a:rPr lang="tr-TR" sz="1200" spc="-150" dirty="0">
                <a:latin typeface="Times New Roman"/>
                <a:cs typeface="Times New Roman"/>
              </a:rPr>
              <a:t>çok </a:t>
            </a:r>
            <a:r>
              <a:rPr lang="tr-TR" sz="1200" spc="-110" dirty="0" err="1">
                <a:latin typeface="Times New Roman"/>
                <a:cs typeface="Times New Roman"/>
              </a:rPr>
              <a:t>diabetiklerde</a:t>
            </a:r>
            <a:r>
              <a:rPr lang="tr-TR" sz="1200" spc="-110" dirty="0">
                <a:latin typeface="Times New Roman"/>
                <a:cs typeface="Times New Roman"/>
              </a:rPr>
              <a:t> </a:t>
            </a:r>
            <a:r>
              <a:rPr lang="tr-TR" sz="1200" spc="-85" dirty="0">
                <a:latin typeface="Times New Roman"/>
                <a:cs typeface="Times New Roman"/>
              </a:rPr>
              <a:t>olur.  </a:t>
            </a:r>
            <a:r>
              <a:rPr lang="tr-TR" sz="1200" spc="-229" dirty="0">
                <a:latin typeface="Times New Roman"/>
                <a:cs typeface="Times New Roman"/>
              </a:rPr>
              <a:t>Tedavi </a:t>
            </a:r>
            <a:r>
              <a:rPr lang="tr-TR" sz="1200" spc="-155" dirty="0">
                <a:latin typeface="Times New Roman"/>
                <a:cs typeface="Times New Roman"/>
              </a:rPr>
              <a:t>acil</a:t>
            </a:r>
            <a:r>
              <a:rPr lang="tr-TR" sz="1200" spc="5" dirty="0">
                <a:latin typeface="Times New Roman"/>
                <a:cs typeface="Times New Roman"/>
              </a:rPr>
              <a:t> </a:t>
            </a:r>
            <a:r>
              <a:rPr lang="tr-TR" sz="1200" spc="-120" dirty="0" err="1">
                <a:latin typeface="Times New Roman"/>
                <a:cs typeface="Times New Roman"/>
              </a:rPr>
              <a:t>kolesistektomidir</a:t>
            </a:r>
            <a:r>
              <a:rPr lang="tr-TR" sz="1200" spc="-120" dirty="0">
                <a:latin typeface="Times New Roman"/>
                <a:cs typeface="Times New Roman"/>
              </a:rPr>
              <a:t>.</a:t>
            </a:r>
            <a:endParaRPr lang="tr-TR" sz="1200" dirty="0">
              <a:latin typeface="Times New Roman"/>
              <a:cs typeface="Times New Roman"/>
            </a:endParaRPr>
          </a:p>
          <a:p>
            <a:endParaRPr lang="tr-TR" dirty="0"/>
          </a:p>
        </p:txBody>
      </p:sp>
      <p:sp>
        <p:nvSpPr>
          <p:cNvPr id="4" name="Slayt Numarası Yer Tutucusu 3"/>
          <p:cNvSpPr>
            <a:spLocks noGrp="1"/>
          </p:cNvSpPr>
          <p:nvPr>
            <p:ph type="sldNum" sz="quarter" idx="10"/>
          </p:nvPr>
        </p:nvSpPr>
        <p:spPr/>
        <p:txBody>
          <a:bodyPr/>
          <a:lstStyle/>
          <a:p>
            <a:fld id="{D61B5C66-2A9E-4E96-8A38-3B693A54686A}" type="slidenum">
              <a:rPr lang="tr-TR" smtClean="0"/>
              <a:t>28</a:t>
            </a:fld>
            <a:endParaRPr lang="tr-TR"/>
          </a:p>
        </p:txBody>
      </p:sp>
    </p:spTree>
    <p:extLst>
      <p:ext uri="{BB962C8B-B14F-4D97-AF65-F5344CB8AC3E}">
        <p14:creationId xmlns:p14="http://schemas.microsoft.com/office/powerpoint/2010/main" val="2956522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5A666C0B-EF0C-4506-B69F-BABDB3F7FDC8}" type="datetimeFigureOut">
              <a:rPr lang="tr-TR" smtClean="0"/>
              <a:t>10.04.2018</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F2F629F-C7D4-4B2B-BCBF-9DAC0AE9E75C}" type="slidenum">
              <a:rPr lang="tr-TR" smtClean="0"/>
              <a:t>‹#›</a:t>
            </a:fld>
            <a:endParaRPr lang="tr-TR"/>
          </a:p>
        </p:txBody>
      </p:sp>
    </p:spTree>
    <p:extLst>
      <p:ext uri="{BB962C8B-B14F-4D97-AF65-F5344CB8AC3E}">
        <p14:creationId xmlns:p14="http://schemas.microsoft.com/office/powerpoint/2010/main" val="790540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A666C0B-EF0C-4506-B69F-BABDB3F7FDC8}" type="datetimeFigureOut">
              <a:rPr lang="tr-TR" smtClean="0"/>
              <a:t>10.04.2018</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F2F629F-C7D4-4B2B-BCBF-9DAC0AE9E75C}" type="slidenum">
              <a:rPr lang="tr-TR" smtClean="0"/>
              <a:t>‹#›</a:t>
            </a:fld>
            <a:endParaRPr lang="tr-TR"/>
          </a:p>
        </p:txBody>
      </p:sp>
    </p:spTree>
    <p:extLst>
      <p:ext uri="{BB962C8B-B14F-4D97-AF65-F5344CB8AC3E}">
        <p14:creationId xmlns:p14="http://schemas.microsoft.com/office/powerpoint/2010/main" val="769015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A666C0B-EF0C-4506-B69F-BABDB3F7FDC8}" type="datetimeFigureOut">
              <a:rPr lang="tr-TR" smtClean="0"/>
              <a:t>10.04.2018</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F2F629F-C7D4-4B2B-BCBF-9DAC0AE9E75C}"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60181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5A666C0B-EF0C-4506-B69F-BABDB3F7FDC8}" type="datetimeFigureOut">
              <a:rPr lang="tr-TR" smtClean="0"/>
              <a:t>10.04.2018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F2F629F-C7D4-4B2B-BCBF-9DAC0AE9E75C}" type="slidenum">
              <a:rPr lang="tr-TR" smtClean="0"/>
              <a:t>‹#›</a:t>
            </a:fld>
            <a:endParaRPr lang="tr-TR"/>
          </a:p>
        </p:txBody>
      </p:sp>
    </p:spTree>
    <p:extLst>
      <p:ext uri="{BB962C8B-B14F-4D97-AF65-F5344CB8AC3E}">
        <p14:creationId xmlns:p14="http://schemas.microsoft.com/office/powerpoint/2010/main" val="493111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5A666C0B-EF0C-4506-B69F-BABDB3F7FDC8}" type="datetimeFigureOut">
              <a:rPr lang="tr-TR" smtClean="0"/>
              <a:t>10.04.2018</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F2F629F-C7D4-4B2B-BCBF-9DAC0AE9E75C}"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60161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5A666C0B-EF0C-4506-B69F-BABDB3F7FDC8}" type="datetimeFigureOut">
              <a:rPr lang="tr-TR" smtClean="0"/>
              <a:t>10.04.2018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F2F629F-C7D4-4B2B-BCBF-9DAC0AE9E75C}" type="slidenum">
              <a:rPr lang="tr-TR" smtClean="0"/>
              <a:t>‹#›</a:t>
            </a:fld>
            <a:endParaRPr lang="tr-TR"/>
          </a:p>
        </p:txBody>
      </p:sp>
    </p:spTree>
    <p:extLst>
      <p:ext uri="{BB962C8B-B14F-4D97-AF65-F5344CB8AC3E}">
        <p14:creationId xmlns:p14="http://schemas.microsoft.com/office/powerpoint/2010/main" val="946276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A666C0B-EF0C-4506-B69F-BABDB3F7FDC8}" type="datetimeFigureOut">
              <a:rPr lang="tr-TR" smtClean="0"/>
              <a:t>10.04.2018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F2F629F-C7D4-4B2B-BCBF-9DAC0AE9E75C}" type="slidenum">
              <a:rPr lang="tr-TR" smtClean="0"/>
              <a:t>‹#›</a:t>
            </a:fld>
            <a:endParaRPr lang="tr-TR"/>
          </a:p>
        </p:txBody>
      </p:sp>
    </p:spTree>
    <p:extLst>
      <p:ext uri="{BB962C8B-B14F-4D97-AF65-F5344CB8AC3E}">
        <p14:creationId xmlns:p14="http://schemas.microsoft.com/office/powerpoint/2010/main" val="1958382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A666C0B-EF0C-4506-B69F-BABDB3F7FDC8}" type="datetimeFigureOut">
              <a:rPr lang="tr-TR" smtClean="0"/>
              <a:t>10.04.2018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F2F629F-C7D4-4B2B-BCBF-9DAC0AE9E75C}" type="slidenum">
              <a:rPr lang="tr-TR" smtClean="0"/>
              <a:t>‹#›</a:t>
            </a:fld>
            <a:endParaRPr lang="tr-TR"/>
          </a:p>
        </p:txBody>
      </p:sp>
    </p:spTree>
    <p:extLst>
      <p:ext uri="{BB962C8B-B14F-4D97-AF65-F5344CB8AC3E}">
        <p14:creationId xmlns:p14="http://schemas.microsoft.com/office/powerpoint/2010/main" val="26885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A666C0B-EF0C-4506-B69F-BABDB3F7FDC8}" type="datetimeFigureOut">
              <a:rPr lang="tr-TR" smtClean="0"/>
              <a:t>10.04.2018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F2F629F-C7D4-4B2B-BCBF-9DAC0AE9E75C}" type="slidenum">
              <a:rPr lang="tr-TR" smtClean="0"/>
              <a:t>‹#›</a:t>
            </a:fld>
            <a:endParaRPr lang="tr-TR"/>
          </a:p>
        </p:txBody>
      </p:sp>
    </p:spTree>
    <p:extLst>
      <p:ext uri="{BB962C8B-B14F-4D97-AF65-F5344CB8AC3E}">
        <p14:creationId xmlns:p14="http://schemas.microsoft.com/office/powerpoint/2010/main" val="873612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A666C0B-EF0C-4506-B69F-BABDB3F7FDC8}" type="datetimeFigureOut">
              <a:rPr lang="tr-TR" smtClean="0"/>
              <a:t>10.04.2018</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F2F629F-C7D4-4B2B-BCBF-9DAC0AE9E75C}" type="slidenum">
              <a:rPr lang="tr-TR" smtClean="0"/>
              <a:t>‹#›</a:t>
            </a:fld>
            <a:endParaRPr lang="tr-TR"/>
          </a:p>
        </p:txBody>
      </p:sp>
    </p:spTree>
    <p:extLst>
      <p:ext uri="{BB962C8B-B14F-4D97-AF65-F5344CB8AC3E}">
        <p14:creationId xmlns:p14="http://schemas.microsoft.com/office/powerpoint/2010/main" val="1563463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A666C0B-EF0C-4506-B69F-BABDB3F7FDC8}" type="datetimeFigureOut">
              <a:rPr lang="tr-TR" smtClean="0"/>
              <a:t>10.04.2018</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F2F629F-C7D4-4B2B-BCBF-9DAC0AE9E75C}" type="slidenum">
              <a:rPr lang="tr-TR" smtClean="0"/>
              <a:t>‹#›</a:t>
            </a:fld>
            <a:endParaRPr lang="tr-TR"/>
          </a:p>
        </p:txBody>
      </p:sp>
    </p:spTree>
    <p:extLst>
      <p:ext uri="{BB962C8B-B14F-4D97-AF65-F5344CB8AC3E}">
        <p14:creationId xmlns:p14="http://schemas.microsoft.com/office/powerpoint/2010/main" val="41215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A666C0B-EF0C-4506-B69F-BABDB3F7FDC8}" type="datetimeFigureOut">
              <a:rPr lang="tr-TR" smtClean="0"/>
              <a:t>10.04.2018</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F2F629F-C7D4-4B2B-BCBF-9DAC0AE9E75C}" type="slidenum">
              <a:rPr lang="tr-TR" smtClean="0"/>
              <a:t>‹#›</a:t>
            </a:fld>
            <a:endParaRPr lang="tr-TR"/>
          </a:p>
        </p:txBody>
      </p:sp>
    </p:spTree>
    <p:extLst>
      <p:ext uri="{BB962C8B-B14F-4D97-AF65-F5344CB8AC3E}">
        <p14:creationId xmlns:p14="http://schemas.microsoft.com/office/powerpoint/2010/main" val="150425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5A666C0B-EF0C-4506-B69F-BABDB3F7FDC8}" type="datetimeFigureOut">
              <a:rPr lang="tr-TR" smtClean="0"/>
              <a:t>10.04.2018</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F2F629F-C7D4-4B2B-BCBF-9DAC0AE9E75C}" type="slidenum">
              <a:rPr lang="tr-TR" smtClean="0"/>
              <a:t>‹#›</a:t>
            </a:fld>
            <a:endParaRPr lang="tr-TR"/>
          </a:p>
        </p:txBody>
      </p:sp>
    </p:spTree>
    <p:extLst>
      <p:ext uri="{BB962C8B-B14F-4D97-AF65-F5344CB8AC3E}">
        <p14:creationId xmlns:p14="http://schemas.microsoft.com/office/powerpoint/2010/main" val="939024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66C0B-EF0C-4506-B69F-BABDB3F7FDC8}" type="datetimeFigureOut">
              <a:rPr lang="tr-TR" smtClean="0"/>
              <a:t>10.04.2018</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F2F629F-C7D4-4B2B-BCBF-9DAC0AE9E75C}" type="slidenum">
              <a:rPr lang="tr-TR" smtClean="0"/>
              <a:t>‹#›</a:t>
            </a:fld>
            <a:endParaRPr lang="tr-TR"/>
          </a:p>
        </p:txBody>
      </p:sp>
    </p:spTree>
    <p:extLst>
      <p:ext uri="{BB962C8B-B14F-4D97-AF65-F5344CB8AC3E}">
        <p14:creationId xmlns:p14="http://schemas.microsoft.com/office/powerpoint/2010/main" val="4114041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5A666C0B-EF0C-4506-B69F-BABDB3F7FDC8}" type="datetimeFigureOut">
              <a:rPr lang="tr-TR" smtClean="0"/>
              <a:t>10.04.2018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F2F629F-C7D4-4B2B-BCBF-9DAC0AE9E75C}" type="slidenum">
              <a:rPr lang="tr-TR" smtClean="0"/>
              <a:t>‹#›</a:t>
            </a:fld>
            <a:endParaRPr lang="tr-TR"/>
          </a:p>
        </p:txBody>
      </p:sp>
    </p:spTree>
    <p:extLst>
      <p:ext uri="{BB962C8B-B14F-4D97-AF65-F5344CB8AC3E}">
        <p14:creationId xmlns:p14="http://schemas.microsoft.com/office/powerpoint/2010/main" val="1658191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5A666C0B-EF0C-4506-B69F-BABDB3F7FDC8}" type="datetimeFigureOut">
              <a:rPr lang="tr-TR" smtClean="0"/>
              <a:t>10.04.2018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F2F629F-C7D4-4B2B-BCBF-9DAC0AE9E75C}" type="slidenum">
              <a:rPr lang="tr-TR" smtClean="0"/>
              <a:t>‹#›</a:t>
            </a:fld>
            <a:endParaRPr lang="tr-TR"/>
          </a:p>
        </p:txBody>
      </p:sp>
    </p:spTree>
    <p:extLst>
      <p:ext uri="{BB962C8B-B14F-4D97-AF65-F5344CB8AC3E}">
        <p14:creationId xmlns:p14="http://schemas.microsoft.com/office/powerpoint/2010/main" val="1265515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A666C0B-EF0C-4506-B69F-BABDB3F7FDC8}" type="datetimeFigureOut">
              <a:rPr lang="tr-TR" smtClean="0"/>
              <a:t>10.04.2018</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F2F629F-C7D4-4B2B-BCBF-9DAC0AE9E75C}" type="slidenum">
              <a:rPr lang="tr-TR" smtClean="0"/>
              <a:t>‹#›</a:t>
            </a:fld>
            <a:endParaRPr lang="tr-TR"/>
          </a:p>
        </p:txBody>
      </p:sp>
    </p:spTree>
    <p:extLst>
      <p:ext uri="{BB962C8B-B14F-4D97-AF65-F5344CB8AC3E}">
        <p14:creationId xmlns:p14="http://schemas.microsoft.com/office/powerpoint/2010/main" val="2249381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ncbi.nlm.nih.gov/pubmed/29262128"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ADF4631-3C8F-45EE-8D19-4D3E8426B34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291099C-17EE-4E0E-B096-C7997505003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 name="Freeform 11">
              <a:extLst>
                <a:ext uri="{FF2B5EF4-FFF2-40B4-BE49-F238E27FC236}">
                  <a16:creationId xmlns:a16="http://schemas.microsoft.com/office/drawing/2014/main" id="{E21C6221-3E1B-4ABD-8172-FAE995E65F04}"/>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D3EF5991-93EA-451F-BB82-1ABC4AC0D23B}"/>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136F96F7-16E6-48A1-A211-0B4A4D0C8320}"/>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5C00D000-7FA5-40C4-AB6A-DE3A61AB835B}"/>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5AAEB880-A03D-4743-9060-D7A846FA68BD}"/>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CC64DD68-0B96-4DE9-8FD5-3175E4A3F150}"/>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69118400-C17B-4068-86D3-93CAE7702C12}"/>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117FA22F-CBA8-4CF5-B8CC-2D169B67E4D4}"/>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8FB2D443-8598-4CEE-AED2-BEF49AA95C83}"/>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92593E33-68AF-485D-99D0-080CEA197162}"/>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96A28427-575C-4904-AC4B-3DD62801DC7F}"/>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782FA736-DE89-4D13-B0A7-3906B32CEF1E}"/>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id="{6A54B62D-FC5C-4E1A-8D8B-279576FE5379}"/>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7" name="Freeform 27">
              <a:extLst>
                <a:ext uri="{FF2B5EF4-FFF2-40B4-BE49-F238E27FC236}">
                  <a16:creationId xmlns:a16="http://schemas.microsoft.com/office/drawing/2014/main" id="{4706D2CB-CE4C-4F40-B189-FD7BB4466B19}"/>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2714CF7E-2DF6-4F91-8BB2-D62E8B549D39}"/>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F30DCFE1-624D-4D3C-AC61-757C2FF356F3}"/>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BF08ABFE-DD31-4F1F-9520-93CC613CD33D}"/>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ADFB2DBD-F00A-4820-876F-4E75F216B17D}"/>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3F85387B-5668-4570-BC5C-AA89417C713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FEA70EF6-623D-453D-8360-1B0C142A296F}"/>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FE3B449C-A5FE-44B9-A01C-A115C37D3664}"/>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BD672E89-DAB4-41AE-891D-6B6A52B0EA2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C69123C3-F0F9-4AA7-BA7B-9E5E0AF27E78}"/>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E10779C5-3DD9-489D-9A2D-EF45B7BE302E}"/>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1D3B4B35-2090-4DA8-ADBE-DD888B4E17E0}"/>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id="{46FA917F-43A3-4FA3-A085-59D0DC397E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33">
            <a:extLst>
              <a:ext uri="{FF2B5EF4-FFF2-40B4-BE49-F238E27FC236}">
                <a16:creationId xmlns:a16="http://schemas.microsoft.com/office/drawing/2014/main" id="{9CBF007B-8C8C-4F79-B037-9F4C61F9F95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53578"/>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5" name="Resim 4">
            <a:extLst>
              <a:ext uri="{FF2B5EF4-FFF2-40B4-BE49-F238E27FC236}">
                <a16:creationId xmlns:a16="http://schemas.microsoft.com/office/drawing/2014/main" id="{06F97691-9553-41AC-A9DA-B0D97628CDB3}"/>
              </a:ext>
            </a:extLst>
          </p:cNvPr>
          <p:cNvPicPr>
            <a:picLocks noChangeAspect="1"/>
          </p:cNvPicPr>
          <p:nvPr/>
        </p:nvPicPr>
        <p:blipFill rotWithShape="1">
          <a:blip r:embed="rId2">
            <a:extLst/>
          </a:blip>
          <a:srcRect l="3552" r="12894" b="1"/>
          <a:stretch/>
        </p:blipFill>
        <p:spPr>
          <a:xfrm>
            <a:off x="2589212" y="640080"/>
            <a:ext cx="6404808" cy="3602736"/>
          </a:xfrm>
          <a:prstGeom prst="rect">
            <a:avLst/>
          </a:prstGeom>
        </p:spPr>
      </p:pic>
      <p:sp>
        <p:nvSpPr>
          <p:cNvPr id="2" name="Unvan 1">
            <a:extLst>
              <a:ext uri="{FF2B5EF4-FFF2-40B4-BE49-F238E27FC236}">
                <a16:creationId xmlns:a16="http://schemas.microsoft.com/office/drawing/2014/main" id="{20E58900-4404-4EE8-A79A-7B0B45B079B0}"/>
              </a:ext>
            </a:extLst>
          </p:cNvPr>
          <p:cNvSpPr>
            <a:spLocks noGrp="1"/>
          </p:cNvSpPr>
          <p:nvPr>
            <p:ph type="ctrTitle"/>
          </p:nvPr>
        </p:nvSpPr>
        <p:spPr>
          <a:xfrm>
            <a:off x="2589213" y="4529540"/>
            <a:ext cx="8915399" cy="1162423"/>
          </a:xfrm>
        </p:spPr>
        <p:txBody>
          <a:bodyPr>
            <a:normAutofit/>
          </a:bodyPr>
          <a:lstStyle/>
          <a:p>
            <a:r>
              <a:rPr lang="tr-TR" dirty="0"/>
              <a:t>KOLESİSTOPATİLER</a:t>
            </a:r>
          </a:p>
        </p:txBody>
      </p:sp>
      <p:sp>
        <p:nvSpPr>
          <p:cNvPr id="3" name="Alt Başlık 2">
            <a:extLst>
              <a:ext uri="{FF2B5EF4-FFF2-40B4-BE49-F238E27FC236}">
                <a16:creationId xmlns:a16="http://schemas.microsoft.com/office/drawing/2014/main" id="{43553695-2E92-4613-8BA9-90DE581AD4E5}"/>
              </a:ext>
            </a:extLst>
          </p:cNvPr>
          <p:cNvSpPr>
            <a:spLocks noGrp="1"/>
          </p:cNvSpPr>
          <p:nvPr>
            <p:ph type="subTitle" idx="1"/>
          </p:nvPr>
        </p:nvSpPr>
        <p:spPr>
          <a:xfrm>
            <a:off x="2589213" y="5696711"/>
            <a:ext cx="8915399" cy="507189"/>
          </a:xfrm>
        </p:spPr>
        <p:txBody>
          <a:bodyPr>
            <a:normAutofit fontScale="25000" lnSpcReduction="20000"/>
          </a:bodyPr>
          <a:lstStyle/>
          <a:p>
            <a:pPr algn="ctr">
              <a:lnSpc>
                <a:spcPct val="90000"/>
              </a:lnSpc>
            </a:pPr>
            <a:r>
              <a:rPr lang="tr-TR" sz="500" dirty="0"/>
              <a:t>						</a:t>
            </a:r>
            <a:r>
              <a:rPr lang="tr-TR" sz="8000" dirty="0"/>
              <a:t>  </a:t>
            </a:r>
            <a:r>
              <a:rPr lang="tr-TR" sz="8000" dirty="0" err="1"/>
              <a:t>Dr</a:t>
            </a:r>
            <a:r>
              <a:rPr lang="tr-TR" sz="8000" dirty="0"/>
              <a:t> Abdullah Kaan KURT</a:t>
            </a:r>
          </a:p>
          <a:p>
            <a:pPr algn="ctr">
              <a:lnSpc>
                <a:spcPct val="90000"/>
              </a:lnSpc>
            </a:pPr>
            <a:r>
              <a:rPr lang="tr-TR" sz="8000" dirty="0"/>
              <a:t>						KTÜ Aile Hekimliği Anabilim Dalı</a:t>
            </a:r>
          </a:p>
          <a:p>
            <a:pPr algn="ctr">
              <a:lnSpc>
                <a:spcPct val="90000"/>
              </a:lnSpc>
            </a:pPr>
            <a:r>
              <a:rPr lang="tr-TR" sz="8000" dirty="0"/>
              <a:t>					      10/4/2018</a:t>
            </a:r>
          </a:p>
        </p:txBody>
      </p:sp>
    </p:spTree>
    <p:extLst>
      <p:ext uri="{BB962C8B-B14F-4D97-AF65-F5344CB8AC3E}">
        <p14:creationId xmlns:p14="http://schemas.microsoft.com/office/powerpoint/2010/main" val="1174755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216FF9E-D0E7-416C-BC07-075B1D1F3EA5}"/>
              </a:ext>
            </a:extLst>
          </p:cNvPr>
          <p:cNvSpPr>
            <a:spLocks noGrp="1"/>
          </p:cNvSpPr>
          <p:nvPr>
            <p:ph type="title"/>
          </p:nvPr>
        </p:nvSpPr>
        <p:spPr/>
        <p:txBody>
          <a:bodyPr/>
          <a:lstStyle/>
          <a:p>
            <a:r>
              <a:rPr lang="tr-TR" dirty="0" err="1">
                <a:solidFill>
                  <a:srgbClr val="FF0000"/>
                </a:solidFill>
              </a:rPr>
              <a:t>Kolelitiazis</a:t>
            </a:r>
            <a:endParaRPr lang="tr-TR" dirty="0">
              <a:solidFill>
                <a:srgbClr val="FF0000"/>
              </a:solidFill>
            </a:endParaRPr>
          </a:p>
        </p:txBody>
      </p:sp>
      <p:sp>
        <p:nvSpPr>
          <p:cNvPr id="3" name="İçerik Yer Tutucusu 2">
            <a:extLst>
              <a:ext uri="{FF2B5EF4-FFF2-40B4-BE49-F238E27FC236}">
                <a16:creationId xmlns:a16="http://schemas.microsoft.com/office/drawing/2014/main" id="{ECBC9562-57DF-4BFA-816B-BB0CEFD38CB7}"/>
              </a:ext>
            </a:extLst>
          </p:cNvPr>
          <p:cNvSpPr>
            <a:spLocks noGrp="1"/>
          </p:cNvSpPr>
          <p:nvPr>
            <p:ph idx="1"/>
          </p:nvPr>
        </p:nvSpPr>
        <p:spPr/>
        <p:txBody>
          <a:bodyPr numCol="2">
            <a:normAutofit/>
          </a:bodyPr>
          <a:lstStyle/>
          <a:p>
            <a:r>
              <a:rPr lang="tr-TR" sz="2400" dirty="0"/>
              <a:t>Risk</a:t>
            </a:r>
            <a:r>
              <a:rPr lang="tr-TR" sz="2000" dirty="0"/>
              <a:t> </a:t>
            </a:r>
            <a:r>
              <a:rPr lang="tr-TR" sz="2400" dirty="0"/>
              <a:t>Faktörleri</a:t>
            </a:r>
          </a:p>
          <a:p>
            <a:pPr marL="927100" lvl="1" indent="-457200">
              <a:lnSpc>
                <a:spcPct val="100000"/>
              </a:lnSpc>
              <a:spcBef>
                <a:spcPts val="700"/>
              </a:spcBef>
              <a:buClr>
                <a:schemeClr val="tx1"/>
              </a:buClr>
              <a:buSzPct val="85416"/>
              <a:tabLst>
                <a:tab pos="286385" algn="l"/>
                <a:tab pos="287020" algn="l"/>
              </a:tabLst>
            </a:pPr>
            <a:r>
              <a:rPr lang="tr-TR" sz="2000" spc="10" dirty="0">
                <a:cs typeface="Georgia"/>
              </a:rPr>
              <a:t>Yaş </a:t>
            </a:r>
            <a:r>
              <a:rPr lang="tr-TR" sz="2000" spc="-390" dirty="0">
                <a:cs typeface="Georgia"/>
              </a:rPr>
              <a:t>(</a:t>
            </a:r>
            <a:r>
              <a:rPr lang="tr-TR" sz="2000" spc="-390" dirty="0">
                <a:cs typeface="Times New Roman"/>
              </a:rPr>
              <a:t>˂</a:t>
            </a:r>
            <a:r>
              <a:rPr lang="tr-TR" sz="2000" spc="-245" dirty="0">
                <a:cs typeface="Times New Roman"/>
              </a:rPr>
              <a:t> </a:t>
            </a:r>
            <a:r>
              <a:rPr lang="tr-TR" sz="2000" spc="-180" dirty="0">
                <a:cs typeface="Georgia"/>
              </a:rPr>
              <a:t>40)</a:t>
            </a:r>
            <a:endParaRPr lang="tr-TR" sz="2000" spc="10" dirty="0">
              <a:cs typeface="Georgia"/>
            </a:endParaRPr>
          </a:p>
          <a:p>
            <a:pPr marL="927100" lvl="1" indent="-457200">
              <a:lnSpc>
                <a:spcPct val="100000"/>
              </a:lnSpc>
              <a:spcBef>
                <a:spcPts val="700"/>
              </a:spcBef>
              <a:buClr>
                <a:schemeClr val="tx1"/>
              </a:buClr>
              <a:buSzPct val="85416"/>
              <a:tabLst>
                <a:tab pos="286385" algn="l"/>
                <a:tab pos="287020" algn="l"/>
              </a:tabLst>
            </a:pPr>
            <a:r>
              <a:rPr lang="tr-TR" sz="2000" spc="10" dirty="0">
                <a:cs typeface="Georgia"/>
              </a:rPr>
              <a:t>Gebelik</a:t>
            </a:r>
            <a:endParaRPr lang="tr-TR" sz="2000" dirty="0">
              <a:cs typeface="Georgia"/>
            </a:endParaRPr>
          </a:p>
          <a:p>
            <a:pPr marL="927100" lvl="1" indent="-457200">
              <a:lnSpc>
                <a:spcPct val="100000"/>
              </a:lnSpc>
              <a:spcBef>
                <a:spcPts val="600"/>
              </a:spcBef>
              <a:buClr>
                <a:schemeClr val="tx1"/>
              </a:buClr>
              <a:buSzPct val="85416"/>
              <a:tabLst>
                <a:tab pos="286385" algn="l"/>
                <a:tab pos="287020" algn="l"/>
              </a:tabLst>
            </a:pPr>
            <a:r>
              <a:rPr lang="tr-TR" sz="2000" spc="-15" dirty="0" err="1">
                <a:cs typeface="Georgia"/>
              </a:rPr>
              <a:t>Obezite</a:t>
            </a:r>
            <a:r>
              <a:rPr lang="tr-TR" sz="2000" spc="-15" dirty="0">
                <a:cs typeface="Georgia"/>
              </a:rPr>
              <a:t> </a:t>
            </a:r>
            <a:endParaRPr lang="tr-TR" sz="2000" dirty="0">
              <a:cs typeface="Georgia"/>
            </a:endParaRPr>
          </a:p>
          <a:p>
            <a:pPr marL="927100" lvl="1" indent="-457200">
              <a:lnSpc>
                <a:spcPct val="100000"/>
              </a:lnSpc>
              <a:spcBef>
                <a:spcPts val="600"/>
              </a:spcBef>
              <a:buClr>
                <a:schemeClr val="tx1"/>
              </a:buClr>
              <a:buSzPct val="85416"/>
              <a:tabLst>
                <a:tab pos="286385" algn="l"/>
                <a:tab pos="287020" algn="l"/>
              </a:tabLst>
            </a:pPr>
            <a:r>
              <a:rPr lang="tr-TR" sz="2000" spc="-20" dirty="0">
                <a:cs typeface="Georgia"/>
              </a:rPr>
              <a:t>Östrojen</a:t>
            </a:r>
            <a:r>
              <a:rPr lang="tr-TR" sz="2000" spc="10" dirty="0">
                <a:cs typeface="Georgia"/>
              </a:rPr>
              <a:t> </a:t>
            </a:r>
            <a:r>
              <a:rPr lang="tr-TR" sz="2000" spc="-10" dirty="0">
                <a:cs typeface="Georgia"/>
              </a:rPr>
              <a:t>alımı</a:t>
            </a:r>
            <a:endParaRPr lang="tr-TR" sz="2000" dirty="0">
              <a:cs typeface="Georgia"/>
            </a:endParaRPr>
          </a:p>
          <a:p>
            <a:pPr marL="927100" lvl="1" indent="-457200">
              <a:lnSpc>
                <a:spcPct val="100000"/>
              </a:lnSpc>
              <a:spcBef>
                <a:spcPts val="600"/>
              </a:spcBef>
              <a:buClr>
                <a:schemeClr val="tx1"/>
              </a:buClr>
              <a:buSzPct val="85416"/>
              <a:tabLst>
                <a:tab pos="286385" algn="l"/>
                <a:tab pos="287020" algn="l"/>
              </a:tabLst>
            </a:pPr>
            <a:r>
              <a:rPr lang="tr-TR" sz="2000" spc="15" dirty="0">
                <a:cs typeface="Georgia"/>
              </a:rPr>
              <a:t>Oral</a:t>
            </a:r>
            <a:r>
              <a:rPr lang="tr-TR" sz="2000" spc="-15" dirty="0">
                <a:cs typeface="Georgia"/>
              </a:rPr>
              <a:t> </a:t>
            </a:r>
            <a:r>
              <a:rPr lang="tr-TR" sz="2000" spc="-5" dirty="0" err="1">
                <a:cs typeface="Georgia"/>
              </a:rPr>
              <a:t>kontraseptifler</a:t>
            </a:r>
            <a:endParaRPr lang="tr-TR" sz="2000" spc="30" dirty="0">
              <a:cs typeface="Georgia"/>
            </a:endParaRPr>
          </a:p>
          <a:p>
            <a:pPr marL="927100" lvl="1" indent="-457200">
              <a:lnSpc>
                <a:spcPct val="100000"/>
              </a:lnSpc>
              <a:spcBef>
                <a:spcPts val="600"/>
              </a:spcBef>
              <a:buClr>
                <a:schemeClr val="tx1"/>
              </a:buClr>
              <a:buSzPct val="85416"/>
              <a:tabLst>
                <a:tab pos="286385" algn="l"/>
                <a:tab pos="287020" algn="l"/>
              </a:tabLst>
            </a:pPr>
            <a:r>
              <a:rPr lang="tr-TR" sz="2000" spc="30" dirty="0">
                <a:cs typeface="Georgia"/>
              </a:rPr>
              <a:t>Hızlı </a:t>
            </a:r>
            <a:r>
              <a:rPr lang="tr-TR" sz="2000" spc="15" dirty="0">
                <a:cs typeface="Georgia"/>
              </a:rPr>
              <a:t>kilo</a:t>
            </a:r>
            <a:r>
              <a:rPr lang="tr-TR" sz="2000" spc="-45" dirty="0">
                <a:cs typeface="Georgia"/>
              </a:rPr>
              <a:t> </a:t>
            </a:r>
            <a:r>
              <a:rPr lang="tr-TR" sz="2000" spc="30" dirty="0">
                <a:cs typeface="Georgia"/>
              </a:rPr>
              <a:t>kaybı</a:t>
            </a:r>
            <a:endParaRPr lang="tr-TR" sz="2000" dirty="0">
              <a:cs typeface="Georgia"/>
            </a:endParaRPr>
          </a:p>
          <a:p>
            <a:pPr marL="927100" lvl="1" indent="-457200">
              <a:lnSpc>
                <a:spcPct val="100000"/>
              </a:lnSpc>
              <a:spcBef>
                <a:spcPts val="575"/>
              </a:spcBef>
              <a:buClr>
                <a:schemeClr val="tx1"/>
              </a:buClr>
              <a:buSzPct val="85416"/>
              <a:tabLst>
                <a:tab pos="286385" algn="l"/>
                <a:tab pos="287020" algn="l"/>
              </a:tabLst>
            </a:pPr>
            <a:endParaRPr lang="tr-TR" sz="2000" spc="10" dirty="0">
              <a:cs typeface="Georgia"/>
            </a:endParaRPr>
          </a:p>
          <a:p>
            <a:pPr marL="927100" lvl="1" indent="-457200">
              <a:lnSpc>
                <a:spcPct val="100000"/>
              </a:lnSpc>
              <a:spcBef>
                <a:spcPts val="575"/>
              </a:spcBef>
              <a:buClr>
                <a:schemeClr val="tx1"/>
              </a:buClr>
              <a:buSzPct val="85416"/>
              <a:tabLst>
                <a:tab pos="286385" algn="l"/>
                <a:tab pos="287020" algn="l"/>
              </a:tabLst>
            </a:pPr>
            <a:endParaRPr lang="tr-TR" sz="2000" spc="10" dirty="0">
              <a:cs typeface="Georgia"/>
            </a:endParaRPr>
          </a:p>
          <a:p>
            <a:pPr marL="927100" lvl="1" indent="-457200">
              <a:lnSpc>
                <a:spcPct val="100000"/>
              </a:lnSpc>
              <a:spcBef>
                <a:spcPts val="575"/>
              </a:spcBef>
              <a:buClr>
                <a:schemeClr val="tx1"/>
              </a:buClr>
              <a:buSzPct val="85416"/>
              <a:tabLst>
                <a:tab pos="286385" algn="l"/>
                <a:tab pos="287020" algn="l"/>
              </a:tabLst>
            </a:pPr>
            <a:endParaRPr lang="tr-TR" sz="2000" spc="10" dirty="0">
              <a:cs typeface="Georgia"/>
            </a:endParaRPr>
          </a:p>
          <a:p>
            <a:pPr marL="927100" lvl="1" indent="-457200">
              <a:lnSpc>
                <a:spcPct val="100000"/>
              </a:lnSpc>
              <a:spcBef>
                <a:spcPts val="575"/>
              </a:spcBef>
              <a:buClr>
                <a:schemeClr val="tx1"/>
              </a:buClr>
              <a:buSzPct val="85416"/>
              <a:tabLst>
                <a:tab pos="286385" algn="l"/>
                <a:tab pos="287020" algn="l"/>
              </a:tabLst>
            </a:pPr>
            <a:r>
              <a:rPr lang="tr-TR" sz="2000" spc="10" dirty="0">
                <a:cs typeface="Georgia"/>
              </a:rPr>
              <a:t>Kronik</a:t>
            </a:r>
            <a:r>
              <a:rPr lang="tr-TR" sz="2000" spc="-45" dirty="0">
                <a:cs typeface="Georgia"/>
              </a:rPr>
              <a:t> </a:t>
            </a:r>
            <a:r>
              <a:rPr lang="tr-TR" sz="2000" spc="15" dirty="0" err="1">
                <a:cs typeface="Georgia"/>
              </a:rPr>
              <a:t>hemoliz</a:t>
            </a:r>
            <a:endParaRPr lang="tr-TR" sz="2000" dirty="0">
              <a:cs typeface="Georgia"/>
            </a:endParaRPr>
          </a:p>
          <a:p>
            <a:pPr marL="927100" lvl="1" indent="-457200">
              <a:lnSpc>
                <a:spcPct val="100000"/>
              </a:lnSpc>
              <a:spcBef>
                <a:spcPts val="600"/>
              </a:spcBef>
              <a:buClr>
                <a:schemeClr val="tx1"/>
              </a:buClr>
              <a:buSzPct val="85416"/>
              <a:tabLst>
                <a:tab pos="286385" algn="l"/>
                <a:tab pos="287020" algn="l"/>
              </a:tabLst>
            </a:pPr>
            <a:r>
              <a:rPr lang="tr-TR" sz="2000" spc="35" dirty="0">
                <a:cs typeface="Georgia"/>
              </a:rPr>
              <a:t>TPN</a:t>
            </a:r>
            <a:endParaRPr lang="tr-TR" sz="2000" dirty="0">
              <a:cs typeface="Georgia"/>
            </a:endParaRPr>
          </a:p>
          <a:p>
            <a:pPr marL="927100" lvl="1" indent="-457200">
              <a:lnSpc>
                <a:spcPct val="100000"/>
              </a:lnSpc>
              <a:spcBef>
                <a:spcPts val="600"/>
              </a:spcBef>
              <a:buClr>
                <a:schemeClr val="tx1"/>
              </a:buClr>
              <a:buSzPct val="85416"/>
              <a:tabLst>
                <a:tab pos="286385" algn="l"/>
                <a:tab pos="287020" algn="l"/>
              </a:tabLst>
            </a:pPr>
            <a:r>
              <a:rPr lang="tr-TR" sz="2000" dirty="0">
                <a:cs typeface="Georgia"/>
              </a:rPr>
              <a:t>Siroz</a:t>
            </a:r>
          </a:p>
          <a:p>
            <a:pPr marL="927100" lvl="1" indent="-457200">
              <a:lnSpc>
                <a:spcPct val="100000"/>
              </a:lnSpc>
              <a:spcBef>
                <a:spcPts val="600"/>
              </a:spcBef>
              <a:buClr>
                <a:schemeClr val="tx1"/>
              </a:buClr>
              <a:buSzPct val="85416"/>
              <a:tabLst>
                <a:tab pos="286385" algn="l"/>
                <a:tab pos="287020" algn="l"/>
              </a:tabLst>
            </a:pPr>
            <a:r>
              <a:rPr lang="tr-TR" sz="2000" spc="45" dirty="0">
                <a:cs typeface="Georgia"/>
              </a:rPr>
              <a:t>DM</a:t>
            </a:r>
            <a:endParaRPr lang="tr-TR" sz="2000" dirty="0">
              <a:cs typeface="Georgia"/>
            </a:endParaRPr>
          </a:p>
          <a:p>
            <a:pPr marL="927100" lvl="1" indent="-457200">
              <a:lnSpc>
                <a:spcPct val="100000"/>
              </a:lnSpc>
              <a:spcBef>
                <a:spcPts val="600"/>
              </a:spcBef>
              <a:buClr>
                <a:schemeClr val="tx1"/>
              </a:buClr>
              <a:buSzPct val="85416"/>
              <a:tabLst>
                <a:tab pos="286385" algn="l"/>
                <a:tab pos="287020" algn="l"/>
              </a:tabLst>
            </a:pPr>
            <a:r>
              <a:rPr lang="tr-TR" sz="2000" spc="25" dirty="0" err="1">
                <a:cs typeface="Georgia"/>
              </a:rPr>
              <a:t>Chron</a:t>
            </a:r>
            <a:endParaRPr lang="tr-TR" sz="2000" dirty="0">
              <a:cs typeface="Georgia"/>
            </a:endParaRPr>
          </a:p>
          <a:p>
            <a:endParaRPr lang="tr-TR" dirty="0"/>
          </a:p>
        </p:txBody>
      </p:sp>
    </p:spTree>
    <p:extLst>
      <p:ext uri="{BB962C8B-B14F-4D97-AF65-F5344CB8AC3E}">
        <p14:creationId xmlns:p14="http://schemas.microsoft.com/office/powerpoint/2010/main" val="2720676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98683EF-396C-47FF-9675-17118CB7F293}"/>
              </a:ext>
            </a:extLst>
          </p:cNvPr>
          <p:cNvSpPr>
            <a:spLocks noGrp="1"/>
          </p:cNvSpPr>
          <p:nvPr>
            <p:ph type="title"/>
          </p:nvPr>
        </p:nvSpPr>
        <p:spPr/>
        <p:txBody>
          <a:bodyPr/>
          <a:lstStyle/>
          <a:p>
            <a:r>
              <a:rPr lang="tr-TR" dirty="0" err="1">
                <a:solidFill>
                  <a:srgbClr val="FF0000"/>
                </a:solidFill>
              </a:rPr>
              <a:t>Kolelitiazis</a:t>
            </a:r>
            <a:endParaRPr lang="tr-TR" dirty="0">
              <a:solidFill>
                <a:srgbClr val="FF0000"/>
              </a:solidFill>
            </a:endParaRPr>
          </a:p>
        </p:txBody>
      </p:sp>
      <p:sp>
        <p:nvSpPr>
          <p:cNvPr id="3" name="İçerik Yer Tutucusu 2">
            <a:extLst>
              <a:ext uri="{FF2B5EF4-FFF2-40B4-BE49-F238E27FC236}">
                <a16:creationId xmlns:a16="http://schemas.microsoft.com/office/drawing/2014/main" id="{77E1E444-F844-4120-A29E-26115D2D023D}"/>
              </a:ext>
            </a:extLst>
          </p:cNvPr>
          <p:cNvSpPr>
            <a:spLocks noGrp="1"/>
          </p:cNvSpPr>
          <p:nvPr>
            <p:ph idx="1"/>
          </p:nvPr>
        </p:nvSpPr>
        <p:spPr/>
        <p:txBody>
          <a:bodyPr/>
          <a:lstStyle/>
          <a:p>
            <a:r>
              <a:rPr lang="tr-TR" sz="2000" dirty="0"/>
              <a:t> </a:t>
            </a:r>
            <a:r>
              <a:rPr lang="tr-TR" sz="2400" dirty="0"/>
              <a:t>İki tipi vardır</a:t>
            </a:r>
            <a:r>
              <a:rPr lang="tr-TR" sz="2800" dirty="0"/>
              <a:t>.</a:t>
            </a:r>
          </a:p>
          <a:p>
            <a:pPr marL="457200" lvl="1" indent="0">
              <a:buNone/>
            </a:pPr>
            <a:r>
              <a:rPr lang="tr-TR" dirty="0"/>
              <a:t> </a:t>
            </a:r>
            <a:r>
              <a:rPr lang="tr-TR" sz="2000" dirty="0"/>
              <a:t>– Kolesterol taşları:  Gelişmiş ülkelerde daha sık</a:t>
            </a:r>
          </a:p>
          <a:p>
            <a:pPr marL="457200" lvl="1" indent="0">
              <a:buNone/>
            </a:pPr>
            <a:r>
              <a:rPr lang="tr-TR" sz="2000" dirty="0"/>
              <a:t> – Pigment taşları:  Tropik bölgelerde ve Asya ülkelerinde daha sık</a:t>
            </a:r>
          </a:p>
          <a:p>
            <a:endParaRPr lang="tr-TR" dirty="0"/>
          </a:p>
        </p:txBody>
      </p:sp>
    </p:spTree>
    <p:extLst>
      <p:ext uri="{BB962C8B-B14F-4D97-AF65-F5344CB8AC3E}">
        <p14:creationId xmlns:p14="http://schemas.microsoft.com/office/powerpoint/2010/main" val="1690960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BF75C6C-D030-410E-9984-B0EBE2A8E367}"/>
              </a:ext>
            </a:extLst>
          </p:cNvPr>
          <p:cNvSpPr>
            <a:spLocks noGrp="1"/>
          </p:cNvSpPr>
          <p:nvPr>
            <p:ph type="title"/>
          </p:nvPr>
        </p:nvSpPr>
        <p:spPr/>
        <p:txBody>
          <a:bodyPr/>
          <a:lstStyle/>
          <a:p>
            <a:r>
              <a:rPr lang="tr-TR" dirty="0" err="1">
                <a:solidFill>
                  <a:srgbClr val="FF0000"/>
                </a:solidFill>
              </a:rPr>
              <a:t>Kolelitiazis</a:t>
            </a:r>
            <a:endParaRPr lang="tr-TR" dirty="0">
              <a:solidFill>
                <a:srgbClr val="FF0000"/>
              </a:solidFill>
            </a:endParaRPr>
          </a:p>
        </p:txBody>
      </p:sp>
      <p:sp>
        <p:nvSpPr>
          <p:cNvPr id="3" name="İçerik Yer Tutucusu 2">
            <a:extLst>
              <a:ext uri="{FF2B5EF4-FFF2-40B4-BE49-F238E27FC236}">
                <a16:creationId xmlns:a16="http://schemas.microsoft.com/office/drawing/2014/main" id="{74716ED4-7F6B-4073-B623-856EC80B04B6}"/>
              </a:ext>
            </a:extLst>
          </p:cNvPr>
          <p:cNvSpPr>
            <a:spLocks noGrp="1"/>
          </p:cNvSpPr>
          <p:nvPr>
            <p:ph idx="1"/>
          </p:nvPr>
        </p:nvSpPr>
        <p:spPr/>
        <p:txBody>
          <a:bodyPr>
            <a:normAutofit fontScale="92500" lnSpcReduction="20000"/>
          </a:bodyPr>
          <a:lstStyle/>
          <a:p>
            <a:r>
              <a:rPr lang="tr-TR" sz="2400" b="1" dirty="0"/>
              <a:t>Kolesterol taşları</a:t>
            </a:r>
            <a:endParaRPr lang="tr-TR" sz="2400" dirty="0"/>
          </a:p>
          <a:p>
            <a:pPr lvl="1"/>
            <a:r>
              <a:rPr lang="sv-SE" sz="2000" dirty="0"/>
              <a:t>%51-99 oranında kristal kolesterol monohidrat içerir. </a:t>
            </a:r>
            <a:endParaRPr lang="tr-TR" sz="2000" dirty="0"/>
          </a:p>
          <a:p>
            <a:pPr lvl="1"/>
            <a:r>
              <a:rPr lang="tr-TR" sz="2000" u="sng" dirty="0"/>
              <a:t>Saf kolesterol taşları</a:t>
            </a:r>
          </a:p>
          <a:p>
            <a:pPr lvl="2"/>
            <a:r>
              <a:rPr lang="tr-TR" dirty="0"/>
              <a:t> </a:t>
            </a:r>
            <a:r>
              <a:rPr lang="tr-TR" sz="1800" dirty="0"/>
              <a:t>Nadir</a:t>
            </a:r>
          </a:p>
          <a:p>
            <a:pPr lvl="2"/>
            <a:r>
              <a:rPr lang="tr-TR" sz="1800" dirty="0"/>
              <a:t> Büyük, yuvarlak, </a:t>
            </a:r>
            <a:r>
              <a:rPr lang="tr-TR" sz="1800" dirty="0" err="1"/>
              <a:t>soliter</a:t>
            </a:r>
            <a:r>
              <a:rPr lang="tr-TR" sz="1800" dirty="0"/>
              <a:t> </a:t>
            </a:r>
          </a:p>
          <a:p>
            <a:pPr lvl="2"/>
            <a:r>
              <a:rPr lang="tr-TR" sz="1800" dirty="0"/>
              <a:t> Yumurta şekilli </a:t>
            </a:r>
          </a:p>
          <a:p>
            <a:pPr lvl="2"/>
            <a:r>
              <a:rPr lang="tr-TR" sz="1800" dirty="0"/>
              <a:t> Sert, iç yapısı kristalize </a:t>
            </a:r>
          </a:p>
          <a:p>
            <a:pPr lvl="1"/>
            <a:r>
              <a:rPr lang="tr-TR" sz="2000" u="sng" dirty="0" err="1"/>
              <a:t>Mikst</a:t>
            </a:r>
            <a:r>
              <a:rPr lang="tr-TR" sz="2000" u="sng" dirty="0"/>
              <a:t> kolesterol taşları </a:t>
            </a:r>
          </a:p>
          <a:p>
            <a:pPr lvl="2"/>
            <a:r>
              <a:rPr lang="tr-TR" dirty="0"/>
              <a:t> </a:t>
            </a:r>
            <a:r>
              <a:rPr lang="tr-TR" sz="1800" dirty="0"/>
              <a:t>En sık </a:t>
            </a:r>
          </a:p>
          <a:p>
            <a:pPr lvl="2"/>
            <a:r>
              <a:rPr lang="tr-TR" sz="1800" dirty="0"/>
              <a:t> Genelde </a:t>
            </a:r>
            <a:r>
              <a:rPr lang="tr-TR" sz="1800" dirty="0" err="1"/>
              <a:t>multipl</a:t>
            </a:r>
            <a:r>
              <a:rPr lang="tr-TR" sz="1800" dirty="0"/>
              <a:t> </a:t>
            </a:r>
          </a:p>
          <a:p>
            <a:pPr lvl="2"/>
            <a:r>
              <a:rPr lang="tr-TR" sz="1800" dirty="0"/>
              <a:t> </a:t>
            </a:r>
            <a:r>
              <a:rPr lang="tr-TR" sz="1800" dirty="0" err="1"/>
              <a:t>Radiolusent</a:t>
            </a:r>
            <a:r>
              <a:rPr lang="tr-TR" sz="1800" dirty="0"/>
              <a:t> </a:t>
            </a:r>
          </a:p>
        </p:txBody>
      </p:sp>
      <p:pic>
        <p:nvPicPr>
          <p:cNvPr id="4" name="Resim 3">
            <a:extLst>
              <a:ext uri="{FF2B5EF4-FFF2-40B4-BE49-F238E27FC236}">
                <a16:creationId xmlns:a16="http://schemas.microsoft.com/office/drawing/2014/main" id="{294B4B29-EFFD-40C7-909A-AB105F439C71}"/>
              </a:ext>
            </a:extLst>
          </p:cNvPr>
          <p:cNvPicPr>
            <a:picLocks noChangeAspect="1"/>
          </p:cNvPicPr>
          <p:nvPr/>
        </p:nvPicPr>
        <p:blipFill>
          <a:blip r:embed="rId2"/>
          <a:stretch>
            <a:fillRect/>
          </a:stretch>
        </p:blipFill>
        <p:spPr>
          <a:xfrm>
            <a:off x="7859045" y="3336551"/>
            <a:ext cx="2438611" cy="1371719"/>
          </a:xfrm>
          <a:prstGeom prst="rect">
            <a:avLst/>
          </a:prstGeom>
        </p:spPr>
      </p:pic>
    </p:spTree>
    <p:extLst>
      <p:ext uri="{BB962C8B-B14F-4D97-AF65-F5344CB8AC3E}">
        <p14:creationId xmlns:p14="http://schemas.microsoft.com/office/powerpoint/2010/main" val="4249886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66087AB-5288-4D44-8C34-881EE7CD3709}"/>
              </a:ext>
            </a:extLst>
          </p:cNvPr>
          <p:cNvSpPr>
            <a:spLocks noGrp="1"/>
          </p:cNvSpPr>
          <p:nvPr>
            <p:ph type="title"/>
          </p:nvPr>
        </p:nvSpPr>
        <p:spPr/>
        <p:txBody>
          <a:bodyPr/>
          <a:lstStyle/>
          <a:p>
            <a:r>
              <a:rPr lang="tr-TR" dirty="0" err="1">
                <a:solidFill>
                  <a:srgbClr val="FF0000"/>
                </a:solidFill>
              </a:rPr>
              <a:t>Kolelitiazis</a:t>
            </a:r>
            <a:endParaRPr lang="tr-TR" dirty="0">
              <a:solidFill>
                <a:srgbClr val="FF0000"/>
              </a:solidFill>
            </a:endParaRPr>
          </a:p>
        </p:txBody>
      </p:sp>
      <p:sp>
        <p:nvSpPr>
          <p:cNvPr id="3" name="İçerik Yer Tutucusu 2">
            <a:extLst>
              <a:ext uri="{FF2B5EF4-FFF2-40B4-BE49-F238E27FC236}">
                <a16:creationId xmlns:a16="http://schemas.microsoft.com/office/drawing/2014/main" id="{21C3D75B-8AB2-4ABB-9A78-3C936ED76A63}"/>
              </a:ext>
            </a:extLst>
          </p:cNvPr>
          <p:cNvSpPr>
            <a:spLocks noGrp="1"/>
          </p:cNvSpPr>
          <p:nvPr>
            <p:ph idx="1"/>
          </p:nvPr>
        </p:nvSpPr>
        <p:spPr/>
        <p:txBody>
          <a:bodyPr/>
          <a:lstStyle/>
          <a:p>
            <a:r>
              <a:rPr lang="tr-TR" sz="2400" b="1" dirty="0"/>
              <a:t>Pigment taşları</a:t>
            </a:r>
          </a:p>
          <a:p>
            <a:pPr lvl="1"/>
            <a:r>
              <a:rPr lang="tr-TR" dirty="0"/>
              <a:t> </a:t>
            </a:r>
            <a:r>
              <a:rPr lang="tr-TR" sz="2000" dirty="0"/>
              <a:t>Kalsiyum </a:t>
            </a:r>
            <a:r>
              <a:rPr lang="tr-TR" sz="2000" dirty="0" err="1"/>
              <a:t>bilirubinat</a:t>
            </a:r>
            <a:r>
              <a:rPr lang="tr-TR" sz="2000" dirty="0"/>
              <a:t>, fosfat, karbonat </a:t>
            </a:r>
          </a:p>
          <a:p>
            <a:pPr lvl="1"/>
            <a:r>
              <a:rPr lang="tr-TR" sz="2000" dirty="0"/>
              <a:t> Az miktarda kolesterol </a:t>
            </a:r>
          </a:p>
          <a:p>
            <a:pPr lvl="1"/>
            <a:r>
              <a:rPr lang="tr-TR" sz="2000" dirty="0"/>
              <a:t> </a:t>
            </a:r>
            <a:r>
              <a:rPr lang="tr-TR" sz="2000" dirty="0" err="1"/>
              <a:t>Multipl</a:t>
            </a:r>
            <a:r>
              <a:rPr lang="tr-TR" sz="2000" dirty="0"/>
              <a:t>, küçük, kırılgan </a:t>
            </a:r>
          </a:p>
        </p:txBody>
      </p:sp>
      <p:pic>
        <p:nvPicPr>
          <p:cNvPr id="5" name="Resim 4">
            <a:extLst>
              <a:ext uri="{FF2B5EF4-FFF2-40B4-BE49-F238E27FC236}">
                <a16:creationId xmlns:a16="http://schemas.microsoft.com/office/drawing/2014/main" id="{24309A91-06C2-442F-8E62-E344E3ED5AC0}"/>
              </a:ext>
            </a:extLst>
          </p:cNvPr>
          <p:cNvPicPr>
            <a:picLocks noChangeAspect="1"/>
          </p:cNvPicPr>
          <p:nvPr/>
        </p:nvPicPr>
        <p:blipFill>
          <a:blip r:embed="rId3"/>
          <a:stretch>
            <a:fillRect/>
          </a:stretch>
        </p:blipFill>
        <p:spPr>
          <a:xfrm>
            <a:off x="7046912" y="3236596"/>
            <a:ext cx="2476500" cy="1847850"/>
          </a:xfrm>
          <a:prstGeom prst="rect">
            <a:avLst/>
          </a:prstGeom>
        </p:spPr>
      </p:pic>
    </p:spTree>
    <p:extLst>
      <p:ext uri="{BB962C8B-B14F-4D97-AF65-F5344CB8AC3E}">
        <p14:creationId xmlns:p14="http://schemas.microsoft.com/office/powerpoint/2010/main" val="3872487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FD1DC8-238D-4731-B62C-2A998C4436A7}"/>
              </a:ext>
            </a:extLst>
          </p:cNvPr>
          <p:cNvSpPr>
            <a:spLocks noGrp="1"/>
          </p:cNvSpPr>
          <p:nvPr>
            <p:ph type="title"/>
          </p:nvPr>
        </p:nvSpPr>
        <p:spPr/>
        <p:txBody>
          <a:bodyPr/>
          <a:lstStyle/>
          <a:p>
            <a:r>
              <a:rPr lang="tr-TR" dirty="0" err="1">
                <a:solidFill>
                  <a:srgbClr val="FF0000"/>
                </a:solidFill>
              </a:rPr>
              <a:t>Kolelitiazis</a:t>
            </a:r>
            <a:endParaRPr lang="tr-TR" dirty="0">
              <a:solidFill>
                <a:srgbClr val="FF0000"/>
              </a:solidFill>
            </a:endParaRPr>
          </a:p>
        </p:txBody>
      </p:sp>
      <p:sp>
        <p:nvSpPr>
          <p:cNvPr id="3" name="İçerik Yer Tutucusu 2">
            <a:extLst>
              <a:ext uri="{FF2B5EF4-FFF2-40B4-BE49-F238E27FC236}">
                <a16:creationId xmlns:a16="http://schemas.microsoft.com/office/drawing/2014/main" id="{42F73FDD-4E17-449C-BC42-A8720F7DC938}"/>
              </a:ext>
            </a:extLst>
          </p:cNvPr>
          <p:cNvSpPr>
            <a:spLocks noGrp="1"/>
          </p:cNvSpPr>
          <p:nvPr>
            <p:ph idx="1"/>
          </p:nvPr>
        </p:nvSpPr>
        <p:spPr/>
        <p:txBody>
          <a:bodyPr/>
          <a:lstStyle/>
          <a:p>
            <a:pPr marL="12700" indent="0">
              <a:lnSpc>
                <a:spcPct val="100000"/>
              </a:lnSpc>
              <a:spcBef>
                <a:spcPts val="390"/>
              </a:spcBef>
              <a:buClr>
                <a:srgbClr val="D24716"/>
              </a:buClr>
              <a:buSzPct val="84615"/>
              <a:buNone/>
              <a:tabLst>
                <a:tab pos="287020" algn="l"/>
              </a:tabLst>
            </a:pPr>
            <a:r>
              <a:rPr lang="tr-TR" sz="2400" b="1" dirty="0">
                <a:cs typeface="Times New Roman"/>
              </a:rPr>
              <a:t>Safra taşlarının sonuçları</a:t>
            </a:r>
          </a:p>
          <a:p>
            <a:pPr marL="927100" lvl="1" indent="-457200">
              <a:lnSpc>
                <a:spcPct val="100000"/>
              </a:lnSpc>
              <a:spcBef>
                <a:spcPts val="390"/>
              </a:spcBef>
              <a:buClr>
                <a:srgbClr val="D24716"/>
              </a:buClr>
              <a:buSzPct val="84615"/>
              <a:tabLst>
                <a:tab pos="287020" algn="l"/>
              </a:tabLst>
            </a:pPr>
            <a:r>
              <a:rPr lang="tr-TR" sz="2000" dirty="0" err="1">
                <a:cs typeface="Times New Roman"/>
              </a:rPr>
              <a:t>Asemptomatik</a:t>
            </a:r>
            <a:endParaRPr lang="tr-TR" sz="2000" dirty="0">
              <a:cs typeface="Times New Roman"/>
            </a:endParaRPr>
          </a:p>
          <a:p>
            <a:pPr marL="927100" lvl="1" indent="-457200">
              <a:lnSpc>
                <a:spcPct val="100000"/>
              </a:lnSpc>
              <a:spcBef>
                <a:spcPts val="285"/>
              </a:spcBef>
              <a:buClr>
                <a:srgbClr val="D24716"/>
              </a:buClr>
              <a:buSzPct val="84615"/>
              <a:tabLst>
                <a:tab pos="287020" algn="l"/>
              </a:tabLst>
            </a:pPr>
            <a:r>
              <a:rPr lang="tr-TR" sz="2000" dirty="0" err="1">
                <a:cs typeface="Times New Roman"/>
              </a:rPr>
              <a:t>Bilyer</a:t>
            </a:r>
            <a:r>
              <a:rPr lang="tr-TR" sz="2000" dirty="0">
                <a:cs typeface="Times New Roman"/>
              </a:rPr>
              <a:t> kolik</a:t>
            </a:r>
          </a:p>
          <a:p>
            <a:pPr marL="927100" lvl="1" indent="-457200">
              <a:lnSpc>
                <a:spcPct val="100000"/>
              </a:lnSpc>
              <a:spcBef>
                <a:spcPts val="290"/>
              </a:spcBef>
              <a:buClr>
                <a:srgbClr val="D24716"/>
              </a:buClr>
              <a:buSzPct val="84615"/>
              <a:tabLst>
                <a:tab pos="287020" algn="l"/>
              </a:tabLst>
            </a:pPr>
            <a:r>
              <a:rPr lang="tr-TR" sz="2000" dirty="0">
                <a:cs typeface="Times New Roman"/>
              </a:rPr>
              <a:t>Akut </a:t>
            </a:r>
            <a:r>
              <a:rPr lang="tr-TR" sz="2000" dirty="0" err="1">
                <a:cs typeface="Times New Roman"/>
              </a:rPr>
              <a:t>kolesistit</a:t>
            </a:r>
            <a:endParaRPr lang="tr-TR" sz="2000" dirty="0">
              <a:cs typeface="Times New Roman"/>
            </a:endParaRPr>
          </a:p>
          <a:p>
            <a:pPr marL="927100" lvl="1" indent="-457200">
              <a:lnSpc>
                <a:spcPct val="100000"/>
              </a:lnSpc>
              <a:spcBef>
                <a:spcPts val="285"/>
              </a:spcBef>
              <a:buClr>
                <a:srgbClr val="D24716"/>
              </a:buClr>
              <a:buSzPct val="84615"/>
              <a:tabLst>
                <a:tab pos="287020" algn="l"/>
              </a:tabLst>
            </a:pPr>
            <a:r>
              <a:rPr lang="tr-TR" sz="2000" dirty="0">
                <a:cs typeface="Times New Roman"/>
              </a:rPr>
              <a:t>Kronik </a:t>
            </a:r>
            <a:r>
              <a:rPr lang="tr-TR" sz="2000" dirty="0" err="1">
                <a:cs typeface="Times New Roman"/>
              </a:rPr>
              <a:t>kolesistit</a:t>
            </a:r>
            <a:endParaRPr lang="tr-TR" sz="2000" dirty="0">
              <a:cs typeface="Times New Roman"/>
            </a:endParaRPr>
          </a:p>
          <a:p>
            <a:pPr marL="927100" lvl="1" indent="-457200">
              <a:lnSpc>
                <a:spcPct val="100000"/>
              </a:lnSpc>
              <a:spcBef>
                <a:spcPts val="290"/>
              </a:spcBef>
              <a:buClr>
                <a:srgbClr val="D24716"/>
              </a:buClr>
              <a:buSzPct val="84615"/>
              <a:tabLst>
                <a:tab pos="287020" algn="l"/>
              </a:tabLst>
            </a:pPr>
            <a:r>
              <a:rPr lang="tr-TR" sz="2000" dirty="0" err="1">
                <a:cs typeface="Times New Roman"/>
              </a:rPr>
              <a:t>Mukosel</a:t>
            </a:r>
            <a:endParaRPr lang="tr-TR" sz="2000" dirty="0">
              <a:cs typeface="Times New Roman"/>
            </a:endParaRPr>
          </a:p>
          <a:p>
            <a:pPr marL="927100" lvl="1" indent="-457200">
              <a:lnSpc>
                <a:spcPct val="100000"/>
              </a:lnSpc>
              <a:spcBef>
                <a:spcPts val="290"/>
              </a:spcBef>
              <a:buClr>
                <a:srgbClr val="D24716"/>
              </a:buClr>
              <a:buSzPct val="84615"/>
              <a:tabLst>
                <a:tab pos="287020" algn="l"/>
              </a:tabLst>
            </a:pPr>
            <a:r>
              <a:rPr lang="tr-TR" sz="2000" dirty="0" err="1">
                <a:cs typeface="Times New Roman"/>
              </a:rPr>
              <a:t>Koledokolithiazis</a:t>
            </a:r>
            <a:endParaRPr lang="tr-TR" sz="2000" dirty="0">
              <a:cs typeface="Times New Roman"/>
            </a:endParaRPr>
          </a:p>
          <a:p>
            <a:pPr marL="927100" lvl="1" indent="-457200">
              <a:lnSpc>
                <a:spcPct val="100000"/>
              </a:lnSpc>
              <a:spcBef>
                <a:spcPts val="359"/>
              </a:spcBef>
              <a:buClr>
                <a:srgbClr val="D24716"/>
              </a:buClr>
              <a:buSzPct val="84615"/>
              <a:tabLst>
                <a:tab pos="287020" algn="l"/>
                <a:tab pos="1511935" algn="l"/>
              </a:tabLst>
            </a:pPr>
            <a:r>
              <a:rPr lang="tr-TR" sz="2000" dirty="0">
                <a:cs typeface="Times New Roman"/>
              </a:rPr>
              <a:t>Safra taşı </a:t>
            </a:r>
            <a:r>
              <a:rPr lang="tr-TR" sz="2000" dirty="0" err="1">
                <a:cs typeface="Times New Roman"/>
              </a:rPr>
              <a:t>ileusu</a:t>
            </a:r>
            <a:endParaRPr lang="tr-TR" sz="2000" dirty="0">
              <a:cs typeface="Times New Roman"/>
            </a:endParaRPr>
          </a:p>
          <a:p>
            <a:pPr marL="927100" lvl="1" indent="-457200">
              <a:lnSpc>
                <a:spcPct val="100000"/>
              </a:lnSpc>
              <a:spcBef>
                <a:spcPts val="215"/>
              </a:spcBef>
              <a:buClr>
                <a:srgbClr val="D24716"/>
              </a:buClr>
              <a:buSzPct val="84615"/>
              <a:tabLst>
                <a:tab pos="287020" algn="l"/>
              </a:tabLst>
            </a:pPr>
            <a:r>
              <a:rPr lang="tr-TR" sz="2000" dirty="0">
                <a:cs typeface="Times New Roman"/>
              </a:rPr>
              <a:t>Safra kesesi </a:t>
            </a:r>
            <a:r>
              <a:rPr lang="tr-TR" sz="2000" dirty="0" err="1">
                <a:cs typeface="Times New Roman"/>
              </a:rPr>
              <a:t>karsinomu</a:t>
            </a:r>
            <a:endParaRPr lang="tr-TR" sz="2000" dirty="0">
              <a:cs typeface="Times New Roman"/>
            </a:endParaRPr>
          </a:p>
          <a:p>
            <a:pPr marL="0" indent="0">
              <a:buNone/>
            </a:pPr>
            <a:endParaRPr lang="tr-TR" dirty="0"/>
          </a:p>
        </p:txBody>
      </p:sp>
    </p:spTree>
    <p:extLst>
      <p:ext uri="{BB962C8B-B14F-4D97-AF65-F5344CB8AC3E}">
        <p14:creationId xmlns:p14="http://schemas.microsoft.com/office/powerpoint/2010/main" val="2698598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A5BC914-10E6-4F30-81F3-742686AD5779}"/>
              </a:ext>
            </a:extLst>
          </p:cNvPr>
          <p:cNvSpPr>
            <a:spLocks noGrp="1"/>
          </p:cNvSpPr>
          <p:nvPr>
            <p:ph type="title"/>
          </p:nvPr>
        </p:nvSpPr>
        <p:spPr/>
        <p:txBody>
          <a:bodyPr/>
          <a:lstStyle/>
          <a:p>
            <a:r>
              <a:rPr lang="tr-TR" dirty="0" err="1">
                <a:solidFill>
                  <a:srgbClr val="FF0000"/>
                </a:solidFill>
              </a:rPr>
              <a:t>Kolelitiazis</a:t>
            </a:r>
            <a:endParaRPr lang="tr-TR" dirty="0">
              <a:solidFill>
                <a:srgbClr val="FF0000"/>
              </a:solidFill>
            </a:endParaRPr>
          </a:p>
        </p:txBody>
      </p:sp>
      <p:sp>
        <p:nvSpPr>
          <p:cNvPr id="3" name="İçerik Yer Tutucusu 2">
            <a:extLst>
              <a:ext uri="{FF2B5EF4-FFF2-40B4-BE49-F238E27FC236}">
                <a16:creationId xmlns:a16="http://schemas.microsoft.com/office/drawing/2014/main" id="{D9401A21-27F9-4837-915D-6EE56E21C979}"/>
              </a:ext>
            </a:extLst>
          </p:cNvPr>
          <p:cNvSpPr>
            <a:spLocks noGrp="1"/>
          </p:cNvSpPr>
          <p:nvPr>
            <p:ph idx="1"/>
          </p:nvPr>
        </p:nvSpPr>
        <p:spPr/>
        <p:txBody>
          <a:bodyPr/>
          <a:lstStyle/>
          <a:p>
            <a:r>
              <a:rPr lang="tr-TR" sz="2400" b="1" dirty="0" err="1"/>
              <a:t>Asemptomatik</a:t>
            </a:r>
            <a:r>
              <a:rPr lang="tr-TR" sz="2400" b="1" dirty="0"/>
              <a:t> </a:t>
            </a:r>
            <a:r>
              <a:rPr lang="tr-TR" sz="2400" b="1" dirty="0" err="1"/>
              <a:t>kolelitiazis</a:t>
            </a:r>
            <a:endParaRPr lang="tr-TR" sz="2400" b="1" dirty="0"/>
          </a:p>
          <a:p>
            <a:pPr lvl="1"/>
            <a:r>
              <a:rPr lang="tr-TR" sz="2000" dirty="0"/>
              <a:t>Genellikle safra taşları </a:t>
            </a:r>
            <a:r>
              <a:rPr lang="tr-TR" sz="2000" dirty="0" err="1"/>
              <a:t>asemptomatiktir</a:t>
            </a:r>
            <a:r>
              <a:rPr lang="tr-TR" sz="2000" dirty="0"/>
              <a:t>. Yıllarca belirti vermeyebilir ve tesadüfen teşhis edilir. </a:t>
            </a:r>
          </a:p>
          <a:p>
            <a:pPr lvl="1"/>
            <a:r>
              <a:rPr lang="tr-TR" sz="2000" dirty="0"/>
              <a:t>Tanıda en değerli yöntem ultrasonografidir.</a:t>
            </a:r>
          </a:p>
          <a:p>
            <a:pPr lvl="1"/>
            <a:r>
              <a:rPr lang="tr-TR" sz="2000" dirty="0" err="1"/>
              <a:t>Profilaktik</a:t>
            </a:r>
            <a:r>
              <a:rPr lang="tr-TR" sz="2000" dirty="0"/>
              <a:t> </a:t>
            </a:r>
            <a:r>
              <a:rPr lang="tr-TR" sz="2000" dirty="0" err="1"/>
              <a:t>kolesistektomi</a:t>
            </a:r>
            <a:r>
              <a:rPr lang="tr-TR" sz="2000" dirty="0"/>
              <a:t> önerilmez.</a:t>
            </a:r>
          </a:p>
          <a:p>
            <a:pPr marL="0" indent="0">
              <a:buNone/>
            </a:pPr>
            <a:endParaRPr lang="tr-TR" dirty="0"/>
          </a:p>
        </p:txBody>
      </p:sp>
    </p:spTree>
    <p:extLst>
      <p:ext uri="{BB962C8B-B14F-4D97-AF65-F5344CB8AC3E}">
        <p14:creationId xmlns:p14="http://schemas.microsoft.com/office/powerpoint/2010/main" val="3971178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8603FA3-17E2-460F-AA70-AF1B8A9BE5A1}"/>
              </a:ext>
            </a:extLst>
          </p:cNvPr>
          <p:cNvSpPr>
            <a:spLocks noGrp="1"/>
          </p:cNvSpPr>
          <p:nvPr>
            <p:ph type="title"/>
          </p:nvPr>
        </p:nvSpPr>
        <p:spPr/>
        <p:txBody>
          <a:bodyPr/>
          <a:lstStyle/>
          <a:p>
            <a:r>
              <a:rPr lang="tr-TR" dirty="0" err="1">
                <a:solidFill>
                  <a:srgbClr val="FF0000"/>
                </a:solidFill>
              </a:rPr>
              <a:t>Kolelitiazis</a:t>
            </a:r>
            <a:endParaRPr lang="tr-TR" dirty="0">
              <a:solidFill>
                <a:srgbClr val="FF0000"/>
              </a:solidFill>
            </a:endParaRPr>
          </a:p>
        </p:txBody>
      </p:sp>
      <p:sp>
        <p:nvSpPr>
          <p:cNvPr id="3" name="İçerik Yer Tutucusu 2">
            <a:extLst>
              <a:ext uri="{FF2B5EF4-FFF2-40B4-BE49-F238E27FC236}">
                <a16:creationId xmlns:a16="http://schemas.microsoft.com/office/drawing/2014/main" id="{D1CDECB7-F3FD-4DFB-9370-A7CC8D71D197}"/>
              </a:ext>
            </a:extLst>
          </p:cNvPr>
          <p:cNvSpPr>
            <a:spLocks noGrp="1"/>
          </p:cNvSpPr>
          <p:nvPr>
            <p:ph idx="1"/>
          </p:nvPr>
        </p:nvSpPr>
        <p:spPr/>
        <p:txBody>
          <a:bodyPr/>
          <a:lstStyle/>
          <a:p>
            <a:r>
              <a:rPr lang="tr-TR" sz="2400" b="1" dirty="0" err="1"/>
              <a:t>Semptomatik</a:t>
            </a:r>
            <a:r>
              <a:rPr lang="tr-TR" sz="2400" b="1" dirty="0"/>
              <a:t> </a:t>
            </a:r>
            <a:r>
              <a:rPr lang="tr-TR" sz="2400" b="1" dirty="0" err="1"/>
              <a:t>kolelitiazis</a:t>
            </a:r>
            <a:endParaRPr lang="tr-TR" sz="2400" b="1" dirty="0"/>
          </a:p>
          <a:p>
            <a:pPr lvl="1"/>
            <a:r>
              <a:rPr lang="tr-TR" sz="2000" dirty="0"/>
              <a:t>Belirtiler taşların ya da safra çamurunun , safra kesesi boynunu veya </a:t>
            </a:r>
            <a:r>
              <a:rPr lang="tr-TR" sz="2000" dirty="0" err="1"/>
              <a:t>infindibulumu</a:t>
            </a:r>
            <a:r>
              <a:rPr lang="tr-TR" sz="2000" dirty="0"/>
              <a:t> geçici tıkaması sonucu oluşur.</a:t>
            </a:r>
          </a:p>
          <a:p>
            <a:pPr lvl="1"/>
            <a:r>
              <a:rPr lang="tr-TR" sz="2000" dirty="0"/>
              <a:t>Genellikle yağlı bir yemek sonrasında ve sıklıkla bulantı ile gelir.</a:t>
            </a:r>
          </a:p>
          <a:p>
            <a:pPr lvl="1"/>
            <a:r>
              <a:rPr lang="tr-TR" sz="2000" dirty="0"/>
              <a:t>Tipik olarak hastalarda sağ üst kadran ağrısı mevcuttur.</a:t>
            </a:r>
          </a:p>
          <a:p>
            <a:pPr lvl="1"/>
            <a:r>
              <a:rPr lang="tr-TR" sz="2000" dirty="0"/>
              <a:t>Ağrı kolik veya kramp tarzında bir ağrı olarak tarif edilir. Sırt ve omuza yayılabilir.</a:t>
            </a:r>
          </a:p>
          <a:p>
            <a:pPr lvl="1"/>
            <a:r>
              <a:rPr lang="tr-TR" sz="2000" dirty="0"/>
              <a:t>Fizik muayene genelde normaldir. Sağ üst kadranda </a:t>
            </a:r>
            <a:r>
              <a:rPr lang="tr-TR" sz="2000" dirty="0" err="1"/>
              <a:t>palpasyonla</a:t>
            </a:r>
            <a:r>
              <a:rPr lang="tr-TR" sz="2000" dirty="0"/>
              <a:t> hassasiyete rastlanılabilir.</a:t>
            </a:r>
          </a:p>
          <a:p>
            <a:pPr lvl="1"/>
            <a:endParaRPr lang="tr-TR" dirty="0"/>
          </a:p>
          <a:p>
            <a:pPr lvl="1"/>
            <a:endParaRPr lang="tr-TR" dirty="0"/>
          </a:p>
        </p:txBody>
      </p:sp>
    </p:spTree>
    <p:extLst>
      <p:ext uri="{BB962C8B-B14F-4D97-AF65-F5344CB8AC3E}">
        <p14:creationId xmlns:p14="http://schemas.microsoft.com/office/powerpoint/2010/main" val="1551215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C749DD2-EB48-4ED6-9FE4-4B7756D2253A}"/>
              </a:ext>
            </a:extLst>
          </p:cNvPr>
          <p:cNvSpPr>
            <a:spLocks noGrp="1"/>
          </p:cNvSpPr>
          <p:nvPr>
            <p:ph type="title"/>
          </p:nvPr>
        </p:nvSpPr>
        <p:spPr/>
        <p:txBody>
          <a:bodyPr/>
          <a:lstStyle/>
          <a:p>
            <a:r>
              <a:rPr lang="tr-TR" dirty="0" err="1">
                <a:solidFill>
                  <a:srgbClr val="FF0000"/>
                </a:solidFill>
              </a:rPr>
              <a:t>Kolelitiazis</a:t>
            </a:r>
            <a:endParaRPr lang="tr-TR" dirty="0">
              <a:solidFill>
                <a:srgbClr val="FF0000"/>
              </a:solidFill>
            </a:endParaRPr>
          </a:p>
        </p:txBody>
      </p:sp>
      <p:sp>
        <p:nvSpPr>
          <p:cNvPr id="3" name="İçerik Yer Tutucusu 2">
            <a:extLst>
              <a:ext uri="{FF2B5EF4-FFF2-40B4-BE49-F238E27FC236}">
                <a16:creationId xmlns:a16="http://schemas.microsoft.com/office/drawing/2014/main" id="{E79E95CB-754C-4B6D-9A9E-0700E50F4EA9}"/>
              </a:ext>
            </a:extLst>
          </p:cNvPr>
          <p:cNvSpPr>
            <a:spLocks noGrp="1"/>
          </p:cNvSpPr>
          <p:nvPr>
            <p:ph idx="1"/>
          </p:nvPr>
        </p:nvSpPr>
        <p:spPr/>
        <p:txBody>
          <a:bodyPr/>
          <a:lstStyle/>
          <a:p>
            <a:r>
              <a:rPr lang="tr-TR" sz="2400" b="1" dirty="0" err="1"/>
              <a:t>Semptomatik</a:t>
            </a:r>
            <a:r>
              <a:rPr lang="tr-TR" sz="2400" b="1" dirty="0"/>
              <a:t> </a:t>
            </a:r>
            <a:r>
              <a:rPr lang="tr-TR" sz="2400" b="1" dirty="0" err="1"/>
              <a:t>kolelitiazis</a:t>
            </a:r>
            <a:endParaRPr lang="tr-TR" sz="2400" b="1" dirty="0"/>
          </a:p>
          <a:p>
            <a:pPr lvl="1"/>
            <a:r>
              <a:rPr lang="tr-TR" sz="2000" dirty="0"/>
              <a:t>Üç saatten fazla süren ağrı, ateş, </a:t>
            </a:r>
            <a:r>
              <a:rPr lang="tr-TR" sz="2000" dirty="0" err="1"/>
              <a:t>lökositoz</a:t>
            </a:r>
            <a:r>
              <a:rPr lang="tr-TR" sz="2000" dirty="0"/>
              <a:t> ve sağ üst kadranda </a:t>
            </a:r>
            <a:r>
              <a:rPr lang="tr-TR" sz="2000" dirty="0" err="1"/>
              <a:t>hasssasiyet</a:t>
            </a:r>
            <a:r>
              <a:rPr lang="tr-TR" sz="2000" dirty="0"/>
              <a:t> akut </a:t>
            </a:r>
            <a:r>
              <a:rPr lang="tr-TR" sz="2000" dirty="0" err="1"/>
              <a:t>kolesistit</a:t>
            </a:r>
            <a:r>
              <a:rPr lang="tr-TR" sz="2000" dirty="0"/>
              <a:t> tanısını düşündürür. Bu olgularda Murphy bulgusu  % 60-70 pozitiftir.</a:t>
            </a:r>
          </a:p>
        </p:txBody>
      </p:sp>
    </p:spTree>
    <p:extLst>
      <p:ext uri="{BB962C8B-B14F-4D97-AF65-F5344CB8AC3E}">
        <p14:creationId xmlns:p14="http://schemas.microsoft.com/office/powerpoint/2010/main" val="302253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C439941-AC14-487D-9FE2-964FA124CB9E}"/>
              </a:ext>
            </a:extLst>
          </p:cNvPr>
          <p:cNvSpPr>
            <a:spLocks noGrp="1"/>
          </p:cNvSpPr>
          <p:nvPr>
            <p:ph type="title"/>
          </p:nvPr>
        </p:nvSpPr>
        <p:spPr/>
        <p:txBody>
          <a:bodyPr/>
          <a:lstStyle/>
          <a:p>
            <a:r>
              <a:rPr lang="tr-TR" dirty="0" err="1">
                <a:solidFill>
                  <a:srgbClr val="FF0000"/>
                </a:solidFill>
              </a:rPr>
              <a:t>Kolelitiazis</a:t>
            </a:r>
            <a:endParaRPr lang="tr-TR" dirty="0">
              <a:solidFill>
                <a:srgbClr val="FF0000"/>
              </a:solidFill>
            </a:endParaRPr>
          </a:p>
        </p:txBody>
      </p:sp>
      <p:pic>
        <p:nvPicPr>
          <p:cNvPr id="1026" name="Picture 2" descr="https://www.acilci.net/wp-content/uploads/2017/02/Kolelithiazis-semptoma-dayal%C4%B1-tedavi-basamaklar%C4%B1-1024x693.jpg">
            <a:extLst>
              <a:ext uri="{FF2B5EF4-FFF2-40B4-BE49-F238E27FC236}">
                <a16:creationId xmlns:a16="http://schemas.microsoft.com/office/drawing/2014/main" id="{6B832FE5-75A0-496F-BB39-39FAEC45073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010486" y="1291041"/>
            <a:ext cx="6827861" cy="4620809"/>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a:extLst>
              <a:ext uri="{FF2B5EF4-FFF2-40B4-BE49-F238E27FC236}">
                <a16:creationId xmlns:a16="http://schemas.microsoft.com/office/drawing/2014/main" id="{B95EC68A-0445-48C3-8846-10B51CCF0416}"/>
              </a:ext>
            </a:extLst>
          </p:cNvPr>
          <p:cNvSpPr txBox="1"/>
          <p:nvPr/>
        </p:nvSpPr>
        <p:spPr>
          <a:xfrm>
            <a:off x="4375053" y="6018446"/>
            <a:ext cx="7512147" cy="430887"/>
          </a:xfrm>
          <a:prstGeom prst="rect">
            <a:avLst/>
          </a:prstGeom>
          <a:noFill/>
        </p:spPr>
        <p:txBody>
          <a:bodyPr wrap="square" rtlCol="0">
            <a:spAutoFit/>
          </a:bodyPr>
          <a:lstStyle/>
          <a:p>
            <a:r>
              <a:rPr lang="tr-TR" sz="1100" dirty="0" err="1"/>
              <a:t>Tazuma</a:t>
            </a:r>
            <a:r>
              <a:rPr lang="tr-TR" sz="1100" dirty="0"/>
              <a:t>, S., </a:t>
            </a:r>
            <a:r>
              <a:rPr lang="tr-TR" sz="1100" dirty="0" err="1"/>
              <a:t>Unno</a:t>
            </a:r>
            <a:r>
              <a:rPr lang="tr-TR" sz="1100" dirty="0"/>
              <a:t>, M., </a:t>
            </a:r>
            <a:r>
              <a:rPr lang="tr-TR" sz="1100" dirty="0" err="1"/>
              <a:t>Igarashi</a:t>
            </a:r>
            <a:r>
              <a:rPr lang="tr-TR" sz="1100" dirty="0"/>
              <a:t>, Y., </a:t>
            </a:r>
            <a:r>
              <a:rPr lang="tr-TR" sz="1100" dirty="0" err="1"/>
              <a:t>Inui</a:t>
            </a:r>
            <a:r>
              <a:rPr lang="tr-TR" sz="1100" dirty="0"/>
              <a:t>, K., </a:t>
            </a:r>
            <a:r>
              <a:rPr lang="tr-TR" sz="1100" dirty="0" err="1"/>
              <a:t>Uchiyama</a:t>
            </a:r>
            <a:r>
              <a:rPr lang="tr-TR" sz="1100" dirty="0"/>
              <a:t>, K., </a:t>
            </a:r>
            <a:r>
              <a:rPr lang="tr-TR" sz="1100" dirty="0" err="1"/>
              <a:t>Kai</a:t>
            </a:r>
            <a:r>
              <a:rPr lang="tr-TR" sz="1100" dirty="0"/>
              <a:t>, M., ... &amp; </a:t>
            </a:r>
            <a:r>
              <a:rPr lang="tr-TR" sz="1100" dirty="0" err="1"/>
              <a:t>Ryozawa</a:t>
            </a:r>
            <a:r>
              <a:rPr lang="tr-TR" sz="1100" dirty="0"/>
              <a:t>, S. (2017). </a:t>
            </a:r>
            <a:r>
              <a:rPr lang="tr-TR" sz="1100" dirty="0" err="1"/>
              <a:t>Evidence-based</a:t>
            </a:r>
            <a:r>
              <a:rPr lang="tr-TR" sz="1100" dirty="0"/>
              <a:t> </a:t>
            </a:r>
            <a:r>
              <a:rPr lang="tr-TR" sz="1100" dirty="0" err="1"/>
              <a:t>clinical</a:t>
            </a:r>
            <a:r>
              <a:rPr lang="tr-TR" sz="1100" dirty="0"/>
              <a:t> </a:t>
            </a:r>
            <a:r>
              <a:rPr lang="tr-TR" sz="1100" dirty="0" err="1"/>
              <a:t>practice</a:t>
            </a:r>
            <a:r>
              <a:rPr lang="tr-TR" sz="1100" dirty="0"/>
              <a:t> </a:t>
            </a:r>
            <a:r>
              <a:rPr lang="tr-TR" sz="1100" dirty="0" err="1"/>
              <a:t>guidelines</a:t>
            </a:r>
            <a:r>
              <a:rPr lang="tr-TR" sz="1100" dirty="0"/>
              <a:t> </a:t>
            </a:r>
            <a:r>
              <a:rPr lang="tr-TR" sz="1100" dirty="0" err="1"/>
              <a:t>for</a:t>
            </a:r>
            <a:r>
              <a:rPr lang="tr-TR" sz="1100" dirty="0"/>
              <a:t> </a:t>
            </a:r>
            <a:r>
              <a:rPr lang="tr-TR" sz="1100" dirty="0" err="1"/>
              <a:t>cholelithiasis</a:t>
            </a:r>
            <a:r>
              <a:rPr lang="tr-TR" sz="1100" dirty="0"/>
              <a:t> 2016. </a:t>
            </a:r>
            <a:r>
              <a:rPr lang="tr-TR" sz="1100" i="1" dirty="0" err="1"/>
              <a:t>Journal</a:t>
            </a:r>
            <a:r>
              <a:rPr lang="tr-TR" sz="1100" i="1" dirty="0"/>
              <a:t> of </a:t>
            </a:r>
            <a:r>
              <a:rPr lang="tr-TR" sz="1100" i="1" dirty="0" err="1"/>
              <a:t>gastroenterology</a:t>
            </a:r>
            <a:r>
              <a:rPr lang="tr-TR" sz="1100" dirty="0"/>
              <a:t>, </a:t>
            </a:r>
            <a:r>
              <a:rPr lang="tr-TR" sz="1100" i="1" dirty="0"/>
              <a:t>52</a:t>
            </a:r>
            <a:r>
              <a:rPr lang="tr-TR" sz="1100" dirty="0"/>
              <a:t>(3), 276-300.</a:t>
            </a:r>
          </a:p>
        </p:txBody>
      </p:sp>
    </p:spTree>
    <p:extLst>
      <p:ext uri="{BB962C8B-B14F-4D97-AF65-F5344CB8AC3E}">
        <p14:creationId xmlns:p14="http://schemas.microsoft.com/office/powerpoint/2010/main" val="2486723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3E5EBA-0813-49E8-BE96-8B41CC2BA9C2}"/>
              </a:ext>
            </a:extLst>
          </p:cNvPr>
          <p:cNvSpPr>
            <a:spLocks noGrp="1"/>
          </p:cNvSpPr>
          <p:nvPr>
            <p:ph type="title"/>
          </p:nvPr>
        </p:nvSpPr>
        <p:spPr/>
        <p:txBody>
          <a:bodyPr/>
          <a:lstStyle/>
          <a:p>
            <a:r>
              <a:rPr lang="tr-TR" dirty="0" err="1">
                <a:solidFill>
                  <a:srgbClr val="FF0000"/>
                </a:solidFill>
              </a:rPr>
              <a:t>Kolesistit</a:t>
            </a:r>
            <a:endParaRPr lang="tr-TR" dirty="0">
              <a:solidFill>
                <a:srgbClr val="FF0000"/>
              </a:solidFill>
            </a:endParaRPr>
          </a:p>
        </p:txBody>
      </p:sp>
      <p:sp>
        <p:nvSpPr>
          <p:cNvPr id="3" name="İçerik Yer Tutucusu 2">
            <a:extLst>
              <a:ext uri="{FF2B5EF4-FFF2-40B4-BE49-F238E27FC236}">
                <a16:creationId xmlns:a16="http://schemas.microsoft.com/office/drawing/2014/main" id="{9632D474-76AA-4D16-9774-F65F47719275}"/>
              </a:ext>
            </a:extLst>
          </p:cNvPr>
          <p:cNvSpPr>
            <a:spLocks noGrp="1"/>
          </p:cNvSpPr>
          <p:nvPr>
            <p:ph idx="1"/>
          </p:nvPr>
        </p:nvSpPr>
        <p:spPr/>
        <p:txBody>
          <a:bodyPr/>
          <a:lstStyle/>
          <a:p>
            <a:r>
              <a:rPr lang="tr-TR" sz="2400" b="1" dirty="0"/>
              <a:t>Akut </a:t>
            </a:r>
            <a:r>
              <a:rPr lang="tr-TR" sz="2400" b="1" dirty="0" err="1"/>
              <a:t>kolesistit</a:t>
            </a:r>
            <a:endParaRPr lang="tr-TR" sz="2400" b="1" dirty="0"/>
          </a:p>
          <a:p>
            <a:pPr lvl="1"/>
            <a:r>
              <a:rPr lang="tr-TR" sz="2000" dirty="0">
                <a:cs typeface="Times New Roman"/>
              </a:rPr>
              <a:t>%85-90 </a:t>
            </a:r>
            <a:r>
              <a:rPr lang="tr-TR" sz="2000" dirty="0" err="1">
                <a:cs typeface="Times New Roman"/>
              </a:rPr>
              <a:t>kolelithiazisle</a:t>
            </a:r>
            <a:r>
              <a:rPr lang="tr-TR" sz="2000" dirty="0">
                <a:cs typeface="Times New Roman"/>
              </a:rPr>
              <a:t> beraberdir.</a:t>
            </a:r>
          </a:p>
          <a:p>
            <a:pPr lvl="1"/>
            <a:r>
              <a:rPr lang="tr-TR" sz="2000" dirty="0">
                <a:cs typeface="Times New Roman"/>
              </a:rPr>
              <a:t>Büyük çoğunlukla neden ; safra kesesi boynunun veya </a:t>
            </a:r>
            <a:r>
              <a:rPr lang="tr-TR" sz="2000" dirty="0" err="1">
                <a:cs typeface="Times New Roman"/>
              </a:rPr>
              <a:t>duktus</a:t>
            </a:r>
            <a:r>
              <a:rPr lang="tr-TR" sz="2000" dirty="0">
                <a:cs typeface="Times New Roman"/>
              </a:rPr>
              <a:t>  </a:t>
            </a:r>
            <a:r>
              <a:rPr lang="tr-TR" sz="2000" dirty="0" err="1">
                <a:cs typeface="Times New Roman"/>
              </a:rPr>
              <a:t>sistikusun</a:t>
            </a:r>
            <a:r>
              <a:rPr lang="tr-TR" sz="2000" dirty="0">
                <a:cs typeface="Times New Roman"/>
              </a:rPr>
              <a:t> taş ile tıkanmasıdır.</a:t>
            </a:r>
          </a:p>
          <a:p>
            <a:pPr lvl="1"/>
            <a:r>
              <a:rPr lang="tr-TR" sz="2000" dirty="0">
                <a:cs typeface="Times New Roman"/>
              </a:rPr>
              <a:t>Taşın mukozaya yaptığı direkt  bası veya </a:t>
            </a:r>
            <a:r>
              <a:rPr lang="tr-TR" sz="2000" dirty="0" err="1">
                <a:cs typeface="Times New Roman"/>
              </a:rPr>
              <a:t>duktus</a:t>
            </a:r>
            <a:r>
              <a:rPr lang="tr-TR" sz="2000" dirty="0">
                <a:cs typeface="Times New Roman"/>
              </a:rPr>
              <a:t> </a:t>
            </a:r>
            <a:r>
              <a:rPr lang="tr-TR" sz="2000" dirty="0" err="1">
                <a:cs typeface="Times New Roman"/>
              </a:rPr>
              <a:t>sistikus</a:t>
            </a:r>
            <a:r>
              <a:rPr lang="tr-TR" sz="2000" dirty="0">
                <a:cs typeface="Times New Roman"/>
              </a:rPr>
              <a:t> tıkanıklığı </a:t>
            </a:r>
            <a:r>
              <a:rPr lang="tr-TR" sz="2000" dirty="0" err="1">
                <a:cs typeface="Times New Roman"/>
              </a:rPr>
              <a:t>iskemi</a:t>
            </a:r>
            <a:r>
              <a:rPr lang="tr-TR" sz="2000" dirty="0">
                <a:cs typeface="Times New Roman"/>
              </a:rPr>
              <a:t>, </a:t>
            </a:r>
            <a:r>
              <a:rPr lang="tr-TR" sz="2000" dirty="0" err="1">
                <a:cs typeface="Times New Roman"/>
              </a:rPr>
              <a:t>ülserasyon</a:t>
            </a:r>
            <a:r>
              <a:rPr lang="tr-TR" sz="2000" dirty="0">
                <a:cs typeface="Times New Roman"/>
              </a:rPr>
              <a:t> , ödem, </a:t>
            </a:r>
            <a:r>
              <a:rPr lang="tr-TR" sz="2000" dirty="0" err="1">
                <a:cs typeface="Times New Roman"/>
              </a:rPr>
              <a:t>venöz</a:t>
            </a:r>
            <a:r>
              <a:rPr lang="tr-TR" sz="2000" dirty="0">
                <a:cs typeface="Times New Roman"/>
              </a:rPr>
              <a:t> dönüş bozulması oluşturur. Sonuçta yaygın  </a:t>
            </a:r>
            <a:r>
              <a:rPr lang="tr-TR" sz="2000" dirty="0" err="1">
                <a:cs typeface="Times New Roman"/>
              </a:rPr>
              <a:t>inflamasyona</a:t>
            </a:r>
            <a:r>
              <a:rPr lang="tr-TR" sz="2000" dirty="0">
                <a:cs typeface="Times New Roman"/>
              </a:rPr>
              <a:t> neden olur.</a:t>
            </a:r>
          </a:p>
          <a:p>
            <a:endParaRPr lang="tr-TR" dirty="0"/>
          </a:p>
        </p:txBody>
      </p:sp>
    </p:spTree>
    <p:extLst>
      <p:ext uri="{BB962C8B-B14F-4D97-AF65-F5344CB8AC3E}">
        <p14:creationId xmlns:p14="http://schemas.microsoft.com/office/powerpoint/2010/main" val="2707748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A9C6F0E-F7C5-4D99-836A-C9C8B7CA9B8C}"/>
              </a:ext>
            </a:extLst>
          </p:cNvPr>
          <p:cNvSpPr>
            <a:spLocks noGrp="1"/>
          </p:cNvSpPr>
          <p:nvPr>
            <p:ph type="title"/>
          </p:nvPr>
        </p:nvSpPr>
        <p:spPr/>
        <p:txBody>
          <a:bodyPr/>
          <a:lstStyle/>
          <a:p>
            <a:r>
              <a:rPr lang="tr-TR" dirty="0">
                <a:solidFill>
                  <a:srgbClr val="FF0000"/>
                </a:solidFill>
              </a:rPr>
              <a:t>                      AMAÇ</a:t>
            </a:r>
          </a:p>
        </p:txBody>
      </p:sp>
      <p:sp>
        <p:nvSpPr>
          <p:cNvPr id="3" name="İçerik Yer Tutucusu 2">
            <a:extLst>
              <a:ext uri="{FF2B5EF4-FFF2-40B4-BE49-F238E27FC236}">
                <a16:creationId xmlns:a16="http://schemas.microsoft.com/office/drawing/2014/main" id="{0B7A269D-3E21-42CA-994B-990BE25C999B}"/>
              </a:ext>
            </a:extLst>
          </p:cNvPr>
          <p:cNvSpPr>
            <a:spLocks noGrp="1"/>
          </p:cNvSpPr>
          <p:nvPr>
            <p:ph idx="1"/>
          </p:nvPr>
        </p:nvSpPr>
        <p:spPr/>
        <p:txBody>
          <a:bodyPr/>
          <a:lstStyle/>
          <a:p>
            <a:r>
              <a:rPr lang="tr-TR" dirty="0"/>
              <a:t>Safra kesesi ve safra yolları hastalıkları hakkında bilgi vermek.</a:t>
            </a:r>
          </a:p>
        </p:txBody>
      </p:sp>
    </p:spTree>
    <p:extLst>
      <p:ext uri="{BB962C8B-B14F-4D97-AF65-F5344CB8AC3E}">
        <p14:creationId xmlns:p14="http://schemas.microsoft.com/office/powerpoint/2010/main" val="3187087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8B85ADF-E04B-4776-9541-8BC3E529682A}"/>
              </a:ext>
            </a:extLst>
          </p:cNvPr>
          <p:cNvSpPr>
            <a:spLocks noGrp="1"/>
          </p:cNvSpPr>
          <p:nvPr>
            <p:ph type="title"/>
          </p:nvPr>
        </p:nvSpPr>
        <p:spPr/>
        <p:txBody>
          <a:bodyPr/>
          <a:lstStyle/>
          <a:p>
            <a:r>
              <a:rPr lang="tr-TR" dirty="0" err="1">
                <a:solidFill>
                  <a:srgbClr val="FF0000"/>
                </a:solidFill>
              </a:rPr>
              <a:t>Kolesistit</a:t>
            </a:r>
            <a:endParaRPr lang="tr-TR" dirty="0">
              <a:solidFill>
                <a:srgbClr val="FF0000"/>
              </a:solidFill>
            </a:endParaRPr>
          </a:p>
        </p:txBody>
      </p:sp>
      <p:sp>
        <p:nvSpPr>
          <p:cNvPr id="3" name="İçerik Yer Tutucusu 2">
            <a:extLst>
              <a:ext uri="{FF2B5EF4-FFF2-40B4-BE49-F238E27FC236}">
                <a16:creationId xmlns:a16="http://schemas.microsoft.com/office/drawing/2014/main" id="{9B825309-EA04-4794-8123-201938469E45}"/>
              </a:ext>
            </a:extLst>
          </p:cNvPr>
          <p:cNvSpPr>
            <a:spLocks noGrp="1"/>
          </p:cNvSpPr>
          <p:nvPr>
            <p:ph idx="1"/>
          </p:nvPr>
        </p:nvSpPr>
        <p:spPr/>
        <p:txBody>
          <a:bodyPr/>
          <a:lstStyle/>
          <a:p>
            <a:r>
              <a:rPr lang="tr-TR" sz="2400" b="1" dirty="0"/>
              <a:t>Akut </a:t>
            </a:r>
            <a:r>
              <a:rPr lang="tr-TR" sz="2400" b="1" dirty="0" err="1"/>
              <a:t>kolesistit</a:t>
            </a:r>
            <a:endParaRPr lang="tr-TR" sz="2400" b="1" dirty="0"/>
          </a:p>
          <a:p>
            <a:pPr lvl="1"/>
            <a:r>
              <a:rPr lang="tr-TR" sz="2000" dirty="0" err="1">
                <a:latin typeface="Times New Roman"/>
                <a:cs typeface="Times New Roman"/>
              </a:rPr>
              <a:t>Anamnez</a:t>
            </a:r>
            <a:endParaRPr lang="tr-TR" sz="2000" dirty="0">
              <a:latin typeface="Times New Roman"/>
              <a:cs typeface="Times New Roman"/>
            </a:endParaRPr>
          </a:p>
          <a:p>
            <a:pPr lvl="2"/>
            <a:r>
              <a:rPr lang="tr-TR" sz="1800" dirty="0">
                <a:cs typeface="Times New Roman"/>
              </a:rPr>
              <a:t>30-80 yaş arası kadınlarda sıktır.</a:t>
            </a:r>
          </a:p>
          <a:p>
            <a:pPr lvl="2"/>
            <a:r>
              <a:rPr lang="tr-TR" sz="1800" dirty="0">
                <a:cs typeface="Times New Roman"/>
              </a:rPr>
              <a:t>% 80 kronik </a:t>
            </a:r>
            <a:r>
              <a:rPr lang="tr-TR" sz="1800" dirty="0" err="1">
                <a:cs typeface="Times New Roman"/>
              </a:rPr>
              <a:t>kolesistit</a:t>
            </a:r>
            <a:r>
              <a:rPr lang="tr-TR" sz="1800" dirty="0">
                <a:cs typeface="Times New Roman"/>
              </a:rPr>
              <a:t> öyküsü vardır.</a:t>
            </a:r>
          </a:p>
          <a:p>
            <a:pPr lvl="2"/>
            <a:r>
              <a:rPr lang="tr-TR" sz="1800" dirty="0" err="1">
                <a:cs typeface="Times New Roman"/>
              </a:rPr>
              <a:t>Biliyer</a:t>
            </a:r>
            <a:r>
              <a:rPr lang="tr-TR" sz="1800" dirty="0">
                <a:cs typeface="Times New Roman"/>
              </a:rPr>
              <a:t> kolik atağı olarak başlar. Ancak </a:t>
            </a:r>
            <a:r>
              <a:rPr lang="tr-TR" sz="1800" dirty="0" err="1">
                <a:cs typeface="Times New Roman"/>
              </a:rPr>
              <a:t>biliyer</a:t>
            </a:r>
            <a:r>
              <a:rPr lang="tr-TR" sz="1800" dirty="0">
                <a:cs typeface="Times New Roman"/>
              </a:rPr>
              <a:t> koliğin aksine  ağrı geçmez ve devam eder.</a:t>
            </a:r>
          </a:p>
          <a:p>
            <a:endParaRPr lang="tr-TR" dirty="0"/>
          </a:p>
        </p:txBody>
      </p:sp>
    </p:spTree>
    <p:extLst>
      <p:ext uri="{BB962C8B-B14F-4D97-AF65-F5344CB8AC3E}">
        <p14:creationId xmlns:p14="http://schemas.microsoft.com/office/powerpoint/2010/main" val="3866030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B7A503E-12B9-4313-B269-BDDD822F7D8E}"/>
              </a:ext>
            </a:extLst>
          </p:cNvPr>
          <p:cNvSpPr>
            <a:spLocks noGrp="1"/>
          </p:cNvSpPr>
          <p:nvPr>
            <p:ph type="title"/>
          </p:nvPr>
        </p:nvSpPr>
        <p:spPr/>
        <p:txBody>
          <a:bodyPr/>
          <a:lstStyle/>
          <a:p>
            <a:r>
              <a:rPr lang="tr-TR" dirty="0" err="1">
                <a:solidFill>
                  <a:srgbClr val="FF0000"/>
                </a:solidFill>
              </a:rPr>
              <a:t>Kolesistit</a:t>
            </a:r>
            <a:endParaRPr lang="tr-TR" dirty="0">
              <a:solidFill>
                <a:srgbClr val="FF0000"/>
              </a:solidFill>
            </a:endParaRPr>
          </a:p>
        </p:txBody>
      </p:sp>
      <p:sp>
        <p:nvSpPr>
          <p:cNvPr id="3" name="İçerik Yer Tutucusu 2">
            <a:extLst>
              <a:ext uri="{FF2B5EF4-FFF2-40B4-BE49-F238E27FC236}">
                <a16:creationId xmlns:a16="http://schemas.microsoft.com/office/drawing/2014/main" id="{B47FB118-4E23-41BD-B2D9-8007F10C47DE}"/>
              </a:ext>
            </a:extLst>
          </p:cNvPr>
          <p:cNvSpPr>
            <a:spLocks noGrp="1"/>
          </p:cNvSpPr>
          <p:nvPr>
            <p:ph idx="1"/>
          </p:nvPr>
        </p:nvSpPr>
        <p:spPr/>
        <p:txBody>
          <a:bodyPr/>
          <a:lstStyle/>
          <a:p>
            <a:r>
              <a:rPr lang="tr-TR" sz="2400" b="1" dirty="0"/>
              <a:t>Akut </a:t>
            </a:r>
            <a:r>
              <a:rPr lang="tr-TR" sz="2400" b="1" dirty="0" err="1"/>
              <a:t>kolesistit</a:t>
            </a:r>
            <a:endParaRPr lang="tr-TR" sz="2400" b="1" dirty="0"/>
          </a:p>
          <a:p>
            <a:pPr lvl="1"/>
            <a:r>
              <a:rPr lang="tr-TR" sz="2000" dirty="0">
                <a:cs typeface="Times New Roman"/>
              </a:rPr>
              <a:t>Fizik muayene</a:t>
            </a:r>
          </a:p>
          <a:p>
            <a:pPr lvl="2"/>
            <a:r>
              <a:rPr lang="tr-TR" sz="1800" dirty="0">
                <a:cs typeface="Times New Roman"/>
              </a:rPr>
              <a:t>Ateş, bulantı, kusma</a:t>
            </a:r>
          </a:p>
          <a:p>
            <a:pPr lvl="2"/>
            <a:r>
              <a:rPr lang="tr-TR" sz="1800" dirty="0">
                <a:cs typeface="Times New Roman"/>
              </a:rPr>
              <a:t>Sağ üst kadranda hassasiyet, </a:t>
            </a:r>
            <a:r>
              <a:rPr lang="tr-TR" sz="1800" dirty="0" err="1">
                <a:cs typeface="Times New Roman"/>
              </a:rPr>
              <a:t>rebound</a:t>
            </a:r>
            <a:r>
              <a:rPr lang="tr-TR" sz="1800" dirty="0">
                <a:cs typeface="Times New Roman"/>
              </a:rPr>
              <a:t>.</a:t>
            </a:r>
          </a:p>
          <a:p>
            <a:pPr lvl="2"/>
            <a:r>
              <a:rPr lang="tr-TR" sz="1800" dirty="0">
                <a:cs typeface="Times New Roman"/>
              </a:rPr>
              <a:t>Murphy (+). (</a:t>
            </a:r>
            <a:r>
              <a:rPr lang="tr-TR" sz="1800" dirty="0">
                <a:solidFill>
                  <a:srgbClr val="FF0000"/>
                </a:solidFill>
                <a:cs typeface="Times New Roman"/>
              </a:rPr>
              <a:t>Derin </a:t>
            </a:r>
            <a:r>
              <a:rPr lang="tr-TR" sz="1800" dirty="0" err="1">
                <a:solidFill>
                  <a:srgbClr val="FF0000"/>
                </a:solidFill>
                <a:cs typeface="Times New Roman"/>
              </a:rPr>
              <a:t>palpasyonla</a:t>
            </a:r>
            <a:r>
              <a:rPr lang="tr-TR" sz="1800" dirty="0">
                <a:solidFill>
                  <a:srgbClr val="FF0000"/>
                </a:solidFill>
                <a:cs typeface="Times New Roman"/>
              </a:rPr>
              <a:t> </a:t>
            </a:r>
            <a:r>
              <a:rPr lang="tr-TR" sz="1800" dirty="0" err="1">
                <a:solidFill>
                  <a:srgbClr val="FF0000"/>
                </a:solidFill>
                <a:cs typeface="Times New Roman"/>
              </a:rPr>
              <a:t>inspirasyonun</a:t>
            </a:r>
            <a:r>
              <a:rPr lang="tr-TR" sz="1800" dirty="0">
                <a:solidFill>
                  <a:srgbClr val="FF0000"/>
                </a:solidFill>
                <a:cs typeface="Times New Roman"/>
              </a:rPr>
              <a:t> durması</a:t>
            </a:r>
            <a:r>
              <a:rPr lang="tr-TR" sz="1800" dirty="0">
                <a:cs typeface="Times New Roman"/>
              </a:rPr>
              <a:t>)</a:t>
            </a:r>
          </a:p>
          <a:p>
            <a:pPr lvl="2"/>
            <a:r>
              <a:rPr lang="tr-TR" sz="1800" dirty="0" err="1">
                <a:cs typeface="Times New Roman"/>
              </a:rPr>
              <a:t>Hidrops</a:t>
            </a:r>
            <a:r>
              <a:rPr lang="tr-TR" sz="1800" dirty="0">
                <a:cs typeface="Times New Roman"/>
              </a:rPr>
              <a:t> safra kesesi.</a:t>
            </a:r>
          </a:p>
          <a:p>
            <a:endParaRPr lang="tr-TR" dirty="0"/>
          </a:p>
          <a:p>
            <a:endParaRPr lang="tr-TR" dirty="0"/>
          </a:p>
        </p:txBody>
      </p:sp>
    </p:spTree>
    <p:extLst>
      <p:ext uri="{BB962C8B-B14F-4D97-AF65-F5344CB8AC3E}">
        <p14:creationId xmlns:p14="http://schemas.microsoft.com/office/powerpoint/2010/main" val="2580885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A682A26-9785-4867-8723-64E3025D70B6}"/>
              </a:ext>
            </a:extLst>
          </p:cNvPr>
          <p:cNvSpPr>
            <a:spLocks noGrp="1"/>
          </p:cNvSpPr>
          <p:nvPr>
            <p:ph type="title"/>
          </p:nvPr>
        </p:nvSpPr>
        <p:spPr/>
        <p:txBody>
          <a:bodyPr/>
          <a:lstStyle/>
          <a:p>
            <a:r>
              <a:rPr lang="tr-TR" dirty="0" err="1">
                <a:solidFill>
                  <a:srgbClr val="FF0000"/>
                </a:solidFill>
              </a:rPr>
              <a:t>Kolesistit</a:t>
            </a:r>
            <a:endParaRPr lang="tr-TR" dirty="0">
              <a:solidFill>
                <a:srgbClr val="FF0000"/>
              </a:solidFill>
            </a:endParaRPr>
          </a:p>
        </p:txBody>
      </p:sp>
      <p:sp>
        <p:nvSpPr>
          <p:cNvPr id="3" name="İçerik Yer Tutucusu 2">
            <a:extLst>
              <a:ext uri="{FF2B5EF4-FFF2-40B4-BE49-F238E27FC236}">
                <a16:creationId xmlns:a16="http://schemas.microsoft.com/office/drawing/2014/main" id="{D06B6E6D-3134-4FAE-9478-79E8B2FC0DBE}"/>
              </a:ext>
            </a:extLst>
          </p:cNvPr>
          <p:cNvSpPr>
            <a:spLocks noGrp="1"/>
          </p:cNvSpPr>
          <p:nvPr>
            <p:ph idx="1"/>
          </p:nvPr>
        </p:nvSpPr>
        <p:spPr/>
        <p:txBody>
          <a:bodyPr>
            <a:normAutofit/>
          </a:bodyPr>
          <a:lstStyle/>
          <a:p>
            <a:r>
              <a:rPr lang="tr-TR" sz="2400" b="1" dirty="0"/>
              <a:t>Akut </a:t>
            </a:r>
            <a:r>
              <a:rPr lang="tr-TR" sz="2400" b="1" dirty="0" err="1"/>
              <a:t>kolesistit</a:t>
            </a:r>
            <a:endParaRPr lang="tr-TR" sz="2400" b="1" dirty="0"/>
          </a:p>
          <a:p>
            <a:pPr lvl="1"/>
            <a:r>
              <a:rPr lang="tr-TR" sz="2000" dirty="0"/>
              <a:t>Ayırıcı tanı</a:t>
            </a:r>
          </a:p>
          <a:p>
            <a:pPr marL="1384300" lvl="2" indent="-457200">
              <a:lnSpc>
                <a:spcPct val="100000"/>
              </a:lnSpc>
              <a:spcBef>
                <a:spcPts val="390"/>
              </a:spcBef>
              <a:buSzPct val="84615"/>
              <a:tabLst>
                <a:tab pos="287020" algn="l"/>
              </a:tabLst>
            </a:pPr>
            <a:r>
              <a:rPr lang="tr-TR" sz="1800" dirty="0" err="1">
                <a:cs typeface="Times New Roman"/>
              </a:rPr>
              <a:t>Peptik</a:t>
            </a:r>
            <a:r>
              <a:rPr lang="tr-TR" sz="1800" dirty="0">
                <a:cs typeface="Times New Roman"/>
              </a:rPr>
              <a:t> </a:t>
            </a:r>
            <a:r>
              <a:rPr lang="tr-TR" sz="1800" dirty="0" err="1">
                <a:cs typeface="Times New Roman"/>
              </a:rPr>
              <a:t>Ulcus</a:t>
            </a:r>
            <a:r>
              <a:rPr lang="tr-TR" sz="1800" dirty="0">
                <a:cs typeface="Times New Roman"/>
              </a:rPr>
              <a:t> </a:t>
            </a:r>
            <a:r>
              <a:rPr lang="tr-TR" sz="1800" dirty="0" err="1">
                <a:cs typeface="Times New Roman"/>
              </a:rPr>
              <a:t>perforasyonu</a:t>
            </a:r>
            <a:endParaRPr lang="tr-TR" sz="1800" dirty="0">
              <a:cs typeface="Times New Roman"/>
            </a:endParaRPr>
          </a:p>
          <a:p>
            <a:pPr marL="1384300" lvl="2" indent="-457200">
              <a:lnSpc>
                <a:spcPct val="100000"/>
              </a:lnSpc>
              <a:spcBef>
                <a:spcPts val="285"/>
              </a:spcBef>
              <a:buSzPct val="84615"/>
              <a:tabLst>
                <a:tab pos="287020" algn="l"/>
              </a:tabLst>
            </a:pPr>
            <a:r>
              <a:rPr lang="tr-TR" sz="1800" dirty="0">
                <a:cs typeface="Times New Roman"/>
              </a:rPr>
              <a:t>MI</a:t>
            </a:r>
          </a:p>
          <a:p>
            <a:pPr marL="1384300" lvl="2" indent="-457200">
              <a:lnSpc>
                <a:spcPct val="100000"/>
              </a:lnSpc>
              <a:spcBef>
                <a:spcPts val="290"/>
              </a:spcBef>
              <a:buSzPct val="84615"/>
              <a:tabLst>
                <a:tab pos="287020" algn="l"/>
              </a:tabLst>
            </a:pPr>
            <a:r>
              <a:rPr lang="tr-TR" sz="1800" dirty="0" err="1">
                <a:cs typeface="Times New Roman"/>
              </a:rPr>
              <a:t>Hiatal</a:t>
            </a:r>
            <a:r>
              <a:rPr lang="tr-TR" sz="1800" dirty="0">
                <a:cs typeface="Times New Roman"/>
              </a:rPr>
              <a:t> </a:t>
            </a:r>
            <a:r>
              <a:rPr lang="tr-TR" sz="1800" dirty="0" err="1">
                <a:cs typeface="Times New Roman"/>
              </a:rPr>
              <a:t>herni</a:t>
            </a:r>
            <a:endParaRPr lang="tr-TR" sz="1800" dirty="0">
              <a:cs typeface="Times New Roman"/>
            </a:endParaRPr>
          </a:p>
          <a:p>
            <a:pPr marL="1384300" lvl="2" indent="-457200">
              <a:lnSpc>
                <a:spcPct val="100000"/>
              </a:lnSpc>
              <a:spcBef>
                <a:spcPts val="285"/>
              </a:spcBef>
              <a:buSzPct val="84615"/>
              <a:tabLst>
                <a:tab pos="287020" algn="l"/>
              </a:tabLst>
            </a:pPr>
            <a:r>
              <a:rPr lang="tr-TR" sz="1800" dirty="0" err="1">
                <a:cs typeface="Times New Roman"/>
              </a:rPr>
              <a:t>Pankreatit</a:t>
            </a:r>
            <a:endParaRPr lang="tr-TR" sz="1800" dirty="0">
              <a:cs typeface="Times New Roman"/>
            </a:endParaRPr>
          </a:p>
          <a:p>
            <a:pPr marL="1384300" lvl="2" indent="-457200">
              <a:lnSpc>
                <a:spcPct val="100000"/>
              </a:lnSpc>
              <a:spcBef>
                <a:spcPts val="360"/>
              </a:spcBef>
              <a:buSzPct val="84615"/>
              <a:tabLst>
                <a:tab pos="287020" algn="l"/>
              </a:tabLst>
            </a:pPr>
            <a:r>
              <a:rPr lang="tr-TR" sz="1800" dirty="0">
                <a:cs typeface="Times New Roman"/>
              </a:rPr>
              <a:t>Sağ alt lob </a:t>
            </a:r>
            <a:r>
              <a:rPr lang="tr-TR" sz="1800" dirty="0" err="1">
                <a:cs typeface="Times New Roman"/>
              </a:rPr>
              <a:t>pnömonisi</a:t>
            </a:r>
            <a:endParaRPr lang="tr-TR" sz="1800" dirty="0">
              <a:cs typeface="Times New Roman"/>
            </a:endParaRPr>
          </a:p>
          <a:p>
            <a:pPr marL="1384300" lvl="2" indent="-457200">
              <a:lnSpc>
                <a:spcPct val="100000"/>
              </a:lnSpc>
              <a:spcBef>
                <a:spcPts val="219"/>
              </a:spcBef>
              <a:buSzPct val="84615"/>
              <a:tabLst>
                <a:tab pos="287020" algn="l"/>
              </a:tabLst>
            </a:pPr>
            <a:r>
              <a:rPr lang="tr-TR" sz="1800" dirty="0">
                <a:cs typeface="Times New Roman"/>
              </a:rPr>
              <a:t>Apandisit</a:t>
            </a:r>
          </a:p>
          <a:p>
            <a:pPr marL="1384300" lvl="2" indent="-457200">
              <a:lnSpc>
                <a:spcPct val="100000"/>
              </a:lnSpc>
              <a:spcBef>
                <a:spcPts val="285"/>
              </a:spcBef>
              <a:buSzPct val="84615"/>
              <a:tabLst>
                <a:tab pos="287020" algn="l"/>
              </a:tabLst>
            </a:pPr>
            <a:r>
              <a:rPr lang="tr-TR" sz="1800" dirty="0">
                <a:cs typeface="Times New Roman"/>
              </a:rPr>
              <a:t>Hepatit</a:t>
            </a:r>
          </a:p>
          <a:p>
            <a:pPr marL="1384300" lvl="2" indent="-457200">
              <a:lnSpc>
                <a:spcPct val="100000"/>
              </a:lnSpc>
              <a:spcBef>
                <a:spcPts val="290"/>
              </a:spcBef>
              <a:buSzPct val="84615"/>
              <a:tabLst>
                <a:tab pos="287020" algn="l"/>
              </a:tabLst>
            </a:pPr>
            <a:r>
              <a:rPr lang="tr-TR" sz="1800" dirty="0" err="1">
                <a:cs typeface="Times New Roman"/>
              </a:rPr>
              <a:t>Herpes</a:t>
            </a:r>
            <a:r>
              <a:rPr lang="tr-TR" sz="1800" dirty="0">
                <a:cs typeface="Times New Roman"/>
              </a:rPr>
              <a:t> </a:t>
            </a:r>
            <a:r>
              <a:rPr lang="tr-TR" sz="1800" dirty="0" err="1">
                <a:cs typeface="Times New Roman"/>
              </a:rPr>
              <a:t>zoster</a:t>
            </a:r>
            <a:endParaRPr lang="tr-TR" sz="1800" dirty="0">
              <a:cs typeface="Times New Roman"/>
            </a:endParaRPr>
          </a:p>
          <a:p>
            <a:pPr lvl="1"/>
            <a:endParaRPr lang="tr-TR" dirty="0"/>
          </a:p>
        </p:txBody>
      </p:sp>
    </p:spTree>
    <p:extLst>
      <p:ext uri="{BB962C8B-B14F-4D97-AF65-F5344CB8AC3E}">
        <p14:creationId xmlns:p14="http://schemas.microsoft.com/office/powerpoint/2010/main" val="3805146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70EA173-9A97-442D-A51B-78E84399C7C8}"/>
              </a:ext>
            </a:extLst>
          </p:cNvPr>
          <p:cNvSpPr>
            <a:spLocks noGrp="1"/>
          </p:cNvSpPr>
          <p:nvPr>
            <p:ph type="title"/>
          </p:nvPr>
        </p:nvSpPr>
        <p:spPr/>
        <p:txBody>
          <a:bodyPr/>
          <a:lstStyle/>
          <a:p>
            <a:r>
              <a:rPr lang="tr-TR" dirty="0" err="1">
                <a:solidFill>
                  <a:srgbClr val="FF0000"/>
                </a:solidFill>
              </a:rPr>
              <a:t>Kolesistit</a:t>
            </a:r>
            <a:endParaRPr lang="tr-TR" dirty="0">
              <a:solidFill>
                <a:srgbClr val="FF0000"/>
              </a:solidFill>
            </a:endParaRPr>
          </a:p>
        </p:txBody>
      </p:sp>
      <p:sp>
        <p:nvSpPr>
          <p:cNvPr id="3" name="İçerik Yer Tutucusu 2">
            <a:extLst>
              <a:ext uri="{FF2B5EF4-FFF2-40B4-BE49-F238E27FC236}">
                <a16:creationId xmlns:a16="http://schemas.microsoft.com/office/drawing/2014/main" id="{88FC4707-A449-483D-B8F3-C76D269E7322}"/>
              </a:ext>
            </a:extLst>
          </p:cNvPr>
          <p:cNvSpPr>
            <a:spLocks noGrp="1"/>
          </p:cNvSpPr>
          <p:nvPr>
            <p:ph idx="1"/>
          </p:nvPr>
        </p:nvSpPr>
        <p:spPr/>
        <p:txBody>
          <a:bodyPr/>
          <a:lstStyle/>
          <a:p>
            <a:r>
              <a:rPr lang="tr-TR" sz="2400" b="1" dirty="0"/>
              <a:t>Akut </a:t>
            </a:r>
            <a:r>
              <a:rPr lang="tr-TR" sz="2400" b="1" dirty="0" err="1"/>
              <a:t>kolesistit</a:t>
            </a:r>
            <a:endParaRPr lang="tr-TR" sz="2400" b="1" dirty="0"/>
          </a:p>
          <a:p>
            <a:pPr lvl="1"/>
            <a:r>
              <a:rPr lang="tr-TR" sz="2000" dirty="0" err="1">
                <a:solidFill>
                  <a:srgbClr val="000000"/>
                </a:solidFill>
                <a:cs typeface="Times New Roman"/>
              </a:rPr>
              <a:t>Laboratuar</a:t>
            </a:r>
            <a:endParaRPr lang="tr-TR" sz="2000" dirty="0">
              <a:solidFill>
                <a:srgbClr val="000000"/>
              </a:solidFill>
              <a:cs typeface="Times New Roman"/>
            </a:endParaRPr>
          </a:p>
          <a:p>
            <a:pPr lvl="2"/>
            <a:r>
              <a:rPr lang="tr-TR" sz="1800" dirty="0">
                <a:solidFill>
                  <a:srgbClr val="000000"/>
                </a:solidFill>
                <a:cs typeface="Times New Roman"/>
              </a:rPr>
              <a:t>Hafif –orta </a:t>
            </a:r>
            <a:r>
              <a:rPr lang="tr-TR" sz="1800" dirty="0" err="1">
                <a:solidFill>
                  <a:srgbClr val="000000"/>
                </a:solidFill>
                <a:cs typeface="Times New Roman"/>
              </a:rPr>
              <a:t>lökositoz</a:t>
            </a:r>
            <a:r>
              <a:rPr lang="tr-TR" sz="1800" dirty="0">
                <a:solidFill>
                  <a:srgbClr val="000000"/>
                </a:solidFill>
                <a:cs typeface="Times New Roman"/>
              </a:rPr>
              <a:t> (12000-15000 hücre/mm3)</a:t>
            </a:r>
            <a:endParaRPr lang="tr-TR" sz="1800" dirty="0">
              <a:cs typeface="Times New Roman"/>
            </a:endParaRPr>
          </a:p>
          <a:p>
            <a:pPr lvl="2"/>
            <a:r>
              <a:rPr lang="tr-TR" sz="1800" dirty="0">
                <a:solidFill>
                  <a:srgbClr val="000000"/>
                </a:solidFill>
                <a:cs typeface="Times New Roman"/>
              </a:rPr>
              <a:t>Yüksek </a:t>
            </a:r>
            <a:r>
              <a:rPr lang="tr-TR" sz="1800" dirty="0" err="1">
                <a:solidFill>
                  <a:srgbClr val="000000"/>
                </a:solidFill>
                <a:cs typeface="Times New Roman"/>
              </a:rPr>
              <a:t>lökositoz</a:t>
            </a:r>
            <a:r>
              <a:rPr lang="tr-TR" sz="1800" dirty="0">
                <a:solidFill>
                  <a:srgbClr val="000000"/>
                </a:solidFill>
                <a:cs typeface="Times New Roman"/>
              </a:rPr>
              <a:t>; </a:t>
            </a:r>
            <a:r>
              <a:rPr lang="tr-TR" sz="1800" dirty="0" err="1">
                <a:solidFill>
                  <a:srgbClr val="000000"/>
                </a:solidFill>
                <a:cs typeface="Times New Roman"/>
              </a:rPr>
              <a:t>perforasyon</a:t>
            </a:r>
            <a:r>
              <a:rPr lang="tr-TR" sz="1800" dirty="0">
                <a:solidFill>
                  <a:srgbClr val="000000"/>
                </a:solidFill>
                <a:cs typeface="Times New Roman"/>
              </a:rPr>
              <a:t>, apse ve </a:t>
            </a:r>
            <a:r>
              <a:rPr lang="tr-TR" sz="1800" dirty="0" err="1">
                <a:solidFill>
                  <a:srgbClr val="000000"/>
                </a:solidFill>
                <a:cs typeface="Times New Roman"/>
              </a:rPr>
              <a:t>gangrenöz</a:t>
            </a:r>
            <a:r>
              <a:rPr lang="tr-TR" sz="1800" dirty="0">
                <a:solidFill>
                  <a:srgbClr val="000000"/>
                </a:solidFill>
                <a:cs typeface="Times New Roman"/>
              </a:rPr>
              <a:t> gibi  durumları akla getirir.</a:t>
            </a:r>
            <a:endParaRPr lang="tr-TR" sz="1800" dirty="0"/>
          </a:p>
          <a:p>
            <a:endParaRPr lang="tr-TR" dirty="0"/>
          </a:p>
        </p:txBody>
      </p:sp>
    </p:spTree>
    <p:extLst>
      <p:ext uri="{BB962C8B-B14F-4D97-AF65-F5344CB8AC3E}">
        <p14:creationId xmlns:p14="http://schemas.microsoft.com/office/powerpoint/2010/main" val="1824261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329C3F0-8ABD-422E-89FA-9FA359C83518}"/>
              </a:ext>
            </a:extLst>
          </p:cNvPr>
          <p:cNvSpPr>
            <a:spLocks noGrp="1"/>
          </p:cNvSpPr>
          <p:nvPr>
            <p:ph type="title"/>
          </p:nvPr>
        </p:nvSpPr>
        <p:spPr/>
        <p:txBody>
          <a:bodyPr/>
          <a:lstStyle/>
          <a:p>
            <a:r>
              <a:rPr lang="tr-TR" dirty="0" err="1">
                <a:solidFill>
                  <a:srgbClr val="FF0000"/>
                </a:solidFill>
              </a:rPr>
              <a:t>Kolesistit</a:t>
            </a:r>
            <a:endParaRPr lang="tr-TR" dirty="0">
              <a:solidFill>
                <a:srgbClr val="FF0000"/>
              </a:solidFill>
            </a:endParaRPr>
          </a:p>
        </p:txBody>
      </p:sp>
      <p:sp>
        <p:nvSpPr>
          <p:cNvPr id="3" name="İçerik Yer Tutucusu 2">
            <a:extLst>
              <a:ext uri="{FF2B5EF4-FFF2-40B4-BE49-F238E27FC236}">
                <a16:creationId xmlns:a16="http://schemas.microsoft.com/office/drawing/2014/main" id="{9DA92437-31C4-4714-AE1D-170B0905E2E3}"/>
              </a:ext>
            </a:extLst>
          </p:cNvPr>
          <p:cNvSpPr>
            <a:spLocks noGrp="1"/>
          </p:cNvSpPr>
          <p:nvPr>
            <p:ph idx="1"/>
          </p:nvPr>
        </p:nvSpPr>
        <p:spPr/>
        <p:txBody>
          <a:bodyPr/>
          <a:lstStyle/>
          <a:p>
            <a:r>
              <a:rPr lang="tr-TR" sz="2400" b="1" dirty="0"/>
              <a:t>Akut </a:t>
            </a:r>
            <a:r>
              <a:rPr lang="tr-TR" sz="2400" b="1" dirty="0" err="1"/>
              <a:t>kolesistit</a:t>
            </a:r>
            <a:endParaRPr lang="tr-TR" sz="2400" b="1" dirty="0"/>
          </a:p>
          <a:p>
            <a:pPr lvl="1"/>
            <a:r>
              <a:rPr lang="tr-TR" sz="2000" dirty="0"/>
              <a:t>Tanı</a:t>
            </a:r>
          </a:p>
          <a:p>
            <a:pPr lvl="2"/>
            <a:r>
              <a:rPr lang="tr-TR" sz="1800" dirty="0">
                <a:cs typeface="Times New Roman"/>
              </a:rPr>
              <a:t>USG ilk başvurulacak yöntemdir.</a:t>
            </a:r>
          </a:p>
          <a:p>
            <a:pPr lvl="2"/>
            <a:r>
              <a:rPr lang="tr-TR" sz="1800" dirty="0">
                <a:cs typeface="Times New Roman"/>
              </a:rPr>
              <a:t>Ek tanı gerekiyorsa HIDA sintigrafi yapılabilir.</a:t>
            </a:r>
          </a:p>
          <a:p>
            <a:pPr lvl="2"/>
            <a:r>
              <a:rPr lang="tr-TR" sz="1800" dirty="0">
                <a:cs typeface="Times New Roman"/>
              </a:rPr>
              <a:t>Amilaz %13, AST  %40, Bil %30-45, ALP %23 vakada  artabilir</a:t>
            </a:r>
          </a:p>
          <a:p>
            <a:endParaRPr lang="tr-TR" dirty="0"/>
          </a:p>
        </p:txBody>
      </p:sp>
    </p:spTree>
    <p:extLst>
      <p:ext uri="{BB962C8B-B14F-4D97-AF65-F5344CB8AC3E}">
        <p14:creationId xmlns:p14="http://schemas.microsoft.com/office/powerpoint/2010/main" val="2616735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B845E67-860C-4583-A081-9FFDC2914E73}"/>
              </a:ext>
            </a:extLst>
          </p:cNvPr>
          <p:cNvSpPr>
            <a:spLocks noGrp="1"/>
          </p:cNvSpPr>
          <p:nvPr>
            <p:ph type="title"/>
          </p:nvPr>
        </p:nvSpPr>
        <p:spPr/>
        <p:txBody>
          <a:bodyPr/>
          <a:lstStyle/>
          <a:p>
            <a:r>
              <a:rPr lang="tr-TR" dirty="0" err="1">
                <a:solidFill>
                  <a:srgbClr val="FF0000"/>
                </a:solidFill>
              </a:rPr>
              <a:t>Kolesistit</a:t>
            </a:r>
            <a:endParaRPr lang="tr-TR" dirty="0">
              <a:solidFill>
                <a:srgbClr val="FF0000"/>
              </a:solidFill>
            </a:endParaRPr>
          </a:p>
        </p:txBody>
      </p:sp>
      <p:sp>
        <p:nvSpPr>
          <p:cNvPr id="3" name="İçerik Yer Tutucusu 2">
            <a:extLst>
              <a:ext uri="{FF2B5EF4-FFF2-40B4-BE49-F238E27FC236}">
                <a16:creationId xmlns:a16="http://schemas.microsoft.com/office/drawing/2014/main" id="{DDE50F11-C90A-43CE-8EE1-ECD35B8640BD}"/>
              </a:ext>
            </a:extLst>
          </p:cNvPr>
          <p:cNvSpPr>
            <a:spLocks noGrp="1"/>
          </p:cNvSpPr>
          <p:nvPr>
            <p:ph idx="1"/>
          </p:nvPr>
        </p:nvSpPr>
        <p:spPr/>
        <p:txBody>
          <a:bodyPr/>
          <a:lstStyle/>
          <a:p>
            <a:r>
              <a:rPr lang="tr-TR" sz="2400" b="1" dirty="0"/>
              <a:t>Akut </a:t>
            </a:r>
            <a:r>
              <a:rPr lang="tr-TR" sz="2400" b="1" dirty="0" err="1"/>
              <a:t>kolesistit</a:t>
            </a:r>
            <a:endParaRPr lang="tr-TR" sz="2400" b="1" dirty="0"/>
          </a:p>
          <a:p>
            <a:pPr lvl="1"/>
            <a:r>
              <a:rPr lang="tr-TR" sz="2000" dirty="0"/>
              <a:t>Tedavi</a:t>
            </a:r>
          </a:p>
          <a:p>
            <a:pPr lvl="2"/>
            <a:r>
              <a:rPr lang="tr-TR" sz="1800" dirty="0">
                <a:cs typeface="Times New Roman"/>
              </a:rPr>
              <a:t>IV beslenme</a:t>
            </a:r>
          </a:p>
          <a:p>
            <a:pPr lvl="2"/>
            <a:r>
              <a:rPr lang="tr-TR" sz="1800" dirty="0">
                <a:cs typeface="Times New Roman"/>
              </a:rPr>
              <a:t>N/G tüp takılması (kusma varsa)</a:t>
            </a:r>
          </a:p>
          <a:p>
            <a:pPr lvl="2"/>
            <a:r>
              <a:rPr lang="tr-TR" sz="1800" dirty="0">
                <a:cs typeface="Times New Roman"/>
              </a:rPr>
              <a:t>Analjezik (</a:t>
            </a:r>
            <a:r>
              <a:rPr lang="tr-TR" sz="1800" dirty="0" err="1">
                <a:cs typeface="Times New Roman"/>
              </a:rPr>
              <a:t>meperidine</a:t>
            </a:r>
            <a:r>
              <a:rPr lang="tr-TR" sz="1800" dirty="0">
                <a:cs typeface="Times New Roman"/>
              </a:rPr>
              <a:t>)</a:t>
            </a:r>
          </a:p>
          <a:p>
            <a:pPr lvl="2"/>
            <a:r>
              <a:rPr lang="tr-TR" sz="1800" dirty="0">
                <a:cs typeface="Times New Roman"/>
              </a:rPr>
              <a:t>Antibiyotik (2. ve 3. kuşak </a:t>
            </a:r>
            <a:r>
              <a:rPr lang="tr-TR" sz="1800" dirty="0" err="1">
                <a:cs typeface="Times New Roman"/>
              </a:rPr>
              <a:t>sefalosporin</a:t>
            </a:r>
            <a:r>
              <a:rPr lang="tr-TR" sz="1800" dirty="0">
                <a:cs typeface="Times New Roman"/>
              </a:rPr>
              <a:t> )</a:t>
            </a:r>
          </a:p>
          <a:p>
            <a:endParaRPr lang="tr-TR" dirty="0"/>
          </a:p>
        </p:txBody>
      </p:sp>
    </p:spTree>
    <p:extLst>
      <p:ext uri="{BB962C8B-B14F-4D97-AF65-F5344CB8AC3E}">
        <p14:creationId xmlns:p14="http://schemas.microsoft.com/office/powerpoint/2010/main" val="4123087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8308A83-0FD4-4440-BC75-D7A0E73CF257}"/>
              </a:ext>
            </a:extLst>
          </p:cNvPr>
          <p:cNvSpPr>
            <a:spLocks noGrp="1"/>
          </p:cNvSpPr>
          <p:nvPr>
            <p:ph type="title"/>
          </p:nvPr>
        </p:nvSpPr>
        <p:spPr/>
        <p:txBody>
          <a:bodyPr/>
          <a:lstStyle/>
          <a:p>
            <a:r>
              <a:rPr lang="tr-TR" dirty="0" err="1">
                <a:solidFill>
                  <a:srgbClr val="FF0000"/>
                </a:solidFill>
              </a:rPr>
              <a:t>Kolesistit</a:t>
            </a:r>
            <a:endParaRPr lang="tr-TR" dirty="0">
              <a:solidFill>
                <a:srgbClr val="FF0000"/>
              </a:solidFill>
            </a:endParaRPr>
          </a:p>
        </p:txBody>
      </p:sp>
      <p:sp>
        <p:nvSpPr>
          <p:cNvPr id="3" name="İçerik Yer Tutucusu 2">
            <a:extLst>
              <a:ext uri="{FF2B5EF4-FFF2-40B4-BE49-F238E27FC236}">
                <a16:creationId xmlns:a16="http://schemas.microsoft.com/office/drawing/2014/main" id="{D2308D3E-78B0-49DF-8A59-DE5534384709}"/>
              </a:ext>
            </a:extLst>
          </p:cNvPr>
          <p:cNvSpPr>
            <a:spLocks noGrp="1"/>
          </p:cNvSpPr>
          <p:nvPr>
            <p:ph idx="1"/>
          </p:nvPr>
        </p:nvSpPr>
        <p:spPr/>
        <p:txBody>
          <a:bodyPr>
            <a:normAutofit/>
          </a:bodyPr>
          <a:lstStyle/>
          <a:p>
            <a:r>
              <a:rPr lang="tr-TR" sz="2400" b="1" dirty="0"/>
              <a:t>Akut </a:t>
            </a:r>
            <a:r>
              <a:rPr lang="tr-TR" sz="2400" b="1" dirty="0" err="1"/>
              <a:t>kolesistit</a:t>
            </a:r>
            <a:endParaRPr lang="tr-TR" sz="2400" b="1" dirty="0"/>
          </a:p>
          <a:p>
            <a:pPr lvl="1"/>
            <a:r>
              <a:rPr lang="tr-TR" sz="2000" dirty="0"/>
              <a:t>Tedavi</a:t>
            </a:r>
          </a:p>
          <a:p>
            <a:pPr marL="1035685" marR="5080" lvl="1" indent="-274320">
              <a:lnSpc>
                <a:spcPct val="80000"/>
              </a:lnSpc>
              <a:spcBef>
                <a:spcPts val="780"/>
              </a:spcBef>
            </a:pPr>
            <a:r>
              <a:rPr lang="tr-TR" sz="1800" dirty="0"/>
              <a:t>Hasta semptomlar başladıktan sonra ilk 72 saat içinde gelmişse  hemen cerrahi yapılır. </a:t>
            </a:r>
          </a:p>
          <a:p>
            <a:pPr marL="1035685" marR="5080" lvl="1" indent="-274320">
              <a:lnSpc>
                <a:spcPct val="80000"/>
              </a:lnSpc>
              <a:spcBef>
                <a:spcPts val="780"/>
              </a:spcBef>
            </a:pPr>
            <a:r>
              <a:rPr lang="tr-TR" sz="1800" dirty="0"/>
              <a:t>Bu dönemden sonra gelmişse  </a:t>
            </a:r>
            <a:r>
              <a:rPr lang="tr-TR" sz="1800" dirty="0" err="1"/>
              <a:t>intraabdominal</a:t>
            </a:r>
            <a:r>
              <a:rPr lang="tr-TR" sz="1800" dirty="0"/>
              <a:t> organlarda meydana gelen yapışıklıklar  nedeni ile </a:t>
            </a:r>
            <a:r>
              <a:rPr lang="tr-TR" sz="1800" dirty="0" err="1"/>
              <a:t>morbiditeyi</a:t>
            </a:r>
            <a:r>
              <a:rPr lang="tr-TR" sz="1800" dirty="0"/>
              <a:t> arttırmamak için medikal tedavi  uygulanır. </a:t>
            </a:r>
          </a:p>
          <a:p>
            <a:pPr marL="1035685" marR="5080" lvl="1" indent="-274320">
              <a:lnSpc>
                <a:spcPct val="80000"/>
              </a:lnSpc>
              <a:spcBef>
                <a:spcPts val="780"/>
              </a:spcBef>
            </a:pPr>
            <a:r>
              <a:rPr lang="tr-TR" sz="1800" dirty="0"/>
              <a:t>Medikal tedavi ile  bulgular geriliyorsa 4-6 hafta sonra, </a:t>
            </a:r>
            <a:r>
              <a:rPr lang="tr-TR" sz="1800" dirty="0" err="1"/>
              <a:t>elektif</a:t>
            </a:r>
            <a:r>
              <a:rPr lang="tr-TR" sz="1800" dirty="0"/>
              <a:t>  </a:t>
            </a:r>
            <a:r>
              <a:rPr lang="tr-TR" sz="1800" dirty="0" err="1"/>
              <a:t>kolesistektomi</a:t>
            </a:r>
            <a:r>
              <a:rPr lang="tr-TR" sz="1800" dirty="0"/>
              <a:t> uygulanır.</a:t>
            </a:r>
          </a:p>
          <a:p>
            <a:pPr marL="1035685" marR="5080" lvl="1" indent="-274320">
              <a:lnSpc>
                <a:spcPct val="80000"/>
              </a:lnSpc>
              <a:spcBef>
                <a:spcPts val="780"/>
              </a:spcBef>
            </a:pPr>
            <a:r>
              <a:rPr lang="tr-TR" sz="1800" dirty="0"/>
              <a:t>Şayet beyaz küre sayısı düşmüyor, fizik</a:t>
            </a:r>
            <a:r>
              <a:rPr lang="tr-TR" sz="1800" dirty="0">
                <a:cs typeface="Arial"/>
              </a:rPr>
              <a:t> </a:t>
            </a:r>
            <a:r>
              <a:rPr lang="tr-TR" sz="1800" dirty="0"/>
              <a:t>muayene bulguları gerilemiyorsa , ateş devam ediyorsa  mecburen cerrahi tedavi uygulanır. </a:t>
            </a:r>
            <a:endParaRPr lang="tr-TR" dirty="0"/>
          </a:p>
        </p:txBody>
      </p:sp>
    </p:spTree>
    <p:extLst>
      <p:ext uri="{BB962C8B-B14F-4D97-AF65-F5344CB8AC3E}">
        <p14:creationId xmlns:p14="http://schemas.microsoft.com/office/powerpoint/2010/main" val="1029813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DBDEA0B-3AE3-4596-8046-6DFEA0A81CBF}"/>
              </a:ext>
            </a:extLst>
          </p:cNvPr>
          <p:cNvSpPr>
            <a:spLocks noGrp="1"/>
          </p:cNvSpPr>
          <p:nvPr>
            <p:ph type="title"/>
          </p:nvPr>
        </p:nvSpPr>
        <p:spPr/>
        <p:txBody>
          <a:bodyPr/>
          <a:lstStyle/>
          <a:p>
            <a:r>
              <a:rPr lang="tr-TR" dirty="0" err="1">
                <a:solidFill>
                  <a:srgbClr val="FF0000"/>
                </a:solidFill>
              </a:rPr>
              <a:t>Kolesistit</a:t>
            </a:r>
            <a:endParaRPr lang="tr-TR" dirty="0">
              <a:solidFill>
                <a:srgbClr val="FF0000"/>
              </a:solidFill>
            </a:endParaRPr>
          </a:p>
        </p:txBody>
      </p:sp>
      <p:sp>
        <p:nvSpPr>
          <p:cNvPr id="3" name="İçerik Yer Tutucusu 2">
            <a:extLst>
              <a:ext uri="{FF2B5EF4-FFF2-40B4-BE49-F238E27FC236}">
                <a16:creationId xmlns:a16="http://schemas.microsoft.com/office/drawing/2014/main" id="{998B7C54-2865-49CB-9C7A-8D8F7A20417D}"/>
              </a:ext>
            </a:extLst>
          </p:cNvPr>
          <p:cNvSpPr>
            <a:spLocks noGrp="1"/>
          </p:cNvSpPr>
          <p:nvPr>
            <p:ph idx="1"/>
          </p:nvPr>
        </p:nvSpPr>
        <p:spPr/>
        <p:txBody>
          <a:bodyPr/>
          <a:lstStyle/>
          <a:p>
            <a:r>
              <a:rPr lang="tr-TR" sz="2400" b="1" dirty="0"/>
              <a:t>Kronik </a:t>
            </a:r>
            <a:r>
              <a:rPr lang="tr-TR" sz="2400" b="1" dirty="0" err="1"/>
              <a:t>kolesistit</a:t>
            </a:r>
            <a:endParaRPr lang="tr-TR" sz="2400" b="1" dirty="0"/>
          </a:p>
          <a:p>
            <a:pPr lvl="1"/>
            <a:r>
              <a:rPr lang="sv-SE" sz="2000" dirty="0"/>
              <a:t>Safra kesesi duvarında kronik persistan inflamasyon</a:t>
            </a:r>
            <a:r>
              <a:rPr lang="tr-TR" sz="2000" dirty="0"/>
              <a:t> vardır.</a:t>
            </a:r>
          </a:p>
          <a:p>
            <a:pPr lvl="1"/>
            <a:r>
              <a:rPr lang="tr-TR" sz="2000" dirty="0"/>
              <a:t>Arada tekrarlayan akut </a:t>
            </a:r>
            <a:r>
              <a:rPr lang="tr-TR" sz="2000" dirty="0" err="1"/>
              <a:t>kolesistit</a:t>
            </a:r>
            <a:r>
              <a:rPr lang="tr-TR" sz="2000" dirty="0"/>
              <a:t> atakları görülebilir.</a:t>
            </a:r>
          </a:p>
          <a:p>
            <a:pPr lvl="1"/>
            <a:r>
              <a:rPr lang="tr-TR" sz="2000" dirty="0">
                <a:cs typeface="Times New Roman"/>
              </a:rPr>
              <a:t>Hastalar orta derecede ara ara gelen sağ üst kadran ağrısı ile  beraber bulantı ve kusmadan yakınırlar.</a:t>
            </a:r>
          </a:p>
          <a:p>
            <a:pPr lvl="1"/>
            <a:r>
              <a:rPr lang="tr-TR" sz="2000" dirty="0">
                <a:cs typeface="Times New Roman"/>
              </a:rPr>
              <a:t>Ağrı sırta </a:t>
            </a:r>
            <a:r>
              <a:rPr lang="tr-TR" sz="2000" dirty="0" err="1">
                <a:cs typeface="Times New Roman"/>
              </a:rPr>
              <a:t>skapuler</a:t>
            </a:r>
            <a:r>
              <a:rPr lang="tr-TR" sz="2000" dirty="0">
                <a:cs typeface="Times New Roman"/>
              </a:rPr>
              <a:t> bölgeye yayılabilir. Yağlı gıdalar şikayeti  arttırabilir.</a:t>
            </a:r>
          </a:p>
          <a:p>
            <a:pPr lvl="1"/>
            <a:r>
              <a:rPr lang="tr-TR" sz="2000" dirty="0">
                <a:cs typeface="Times New Roman"/>
              </a:rPr>
              <a:t>Tanı USG ile konur.</a:t>
            </a:r>
          </a:p>
          <a:p>
            <a:pPr lvl="1"/>
            <a:r>
              <a:rPr lang="tr-TR" sz="2000" dirty="0">
                <a:cs typeface="Times New Roman"/>
              </a:rPr>
              <a:t>Tedavi </a:t>
            </a:r>
            <a:r>
              <a:rPr lang="tr-TR" sz="2000" dirty="0" err="1">
                <a:cs typeface="Times New Roman"/>
              </a:rPr>
              <a:t>kolesistektomidir</a:t>
            </a:r>
            <a:r>
              <a:rPr lang="tr-TR" sz="2000" dirty="0">
                <a:cs typeface="Times New Roman"/>
              </a:rPr>
              <a:t>. %95 semptomları düzelir</a:t>
            </a:r>
          </a:p>
          <a:p>
            <a:endParaRPr lang="tr-TR" dirty="0"/>
          </a:p>
        </p:txBody>
      </p:sp>
    </p:spTree>
    <p:extLst>
      <p:ext uri="{BB962C8B-B14F-4D97-AF65-F5344CB8AC3E}">
        <p14:creationId xmlns:p14="http://schemas.microsoft.com/office/powerpoint/2010/main" val="3654991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A6BF951-F8F5-455E-A5D8-2634653C6FB5}"/>
              </a:ext>
            </a:extLst>
          </p:cNvPr>
          <p:cNvSpPr>
            <a:spLocks noGrp="1"/>
          </p:cNvSpPr>
          <p:nvPr>
            <p:ph type="title"/>
          </p:nvPr>
        </p:nvSpPr>
        <p:spPr/>
        <p:txBody>
          <a:bodyPr/>
          <a:lstStyle/>
          <a:p>
            <a:r>
              <a:rPr lang="tr-TR" dirty="0" err="1">
                <a:solidFill>
                  <a:srgbClr val="FF0000"/>
                </a:solidFill>
              </a:rPr>
              <a:t>Kolesistit</a:t>
            </a:r>
            <a:endParaRPr lang="tr-TR" dirty="0">
              <a:solidFill>
                <a:srgbClr val="FF0000"/>
              </a:solidFill>
            </a:endParaRPr>
          </a:p>
        </p:txBody>
      </p:sp>
      <p:sp>
        <p:nvSpPr>
          <p:cNvPr id="3" name="İçerik Yer Tutucusu 2">
            <a:extLst>
              <a:ext uri="{FF2B5EF4-FFF2-40B4-BE49-F238E27FC236}">
                <a16:creationId xmlns:a16="http://schemas.microsoft.com/office/drawing/2014/main" id="{4498A9C6-E168-4612-A97D-8B38F3220D53}"/>
              </a:ext>
            </a:extLst>
          </p:cNvPr>
          <p:cNvSpPr>
            <a:spLocks noGrp="1"/>
          </p:cNvSpPr>
          <p:nvPr>
            <p:ph idx="1"/>
          </p:nvPr>
        </p:nvSpPr>
        <p:spPr/>
        <p:txBody>
          <a:bodyPr/>
          <a:lstStyle/>
          <a:p>
            <a:r>
              <a:rPr lang="tr-TR" sz="2400" b="1" dirty="0" err="1"/>
              <a:t>Kolesistit</a:t>
            </a:r>
            <a:r>
              <a:rPr lang="tr-TR" sz="2400" b="1" dirty="0"/>
              <a:t> komplikasyonları</a:t>
            </a:r>
          </a:p>
          <a:p>
            <a:pPr lvl="1"/>
            <a:r>
              <a:rPr lang="tr-TR" sz="2000" dirty="0" err="1"/>
              <a:t>Amfizamatöz</a:t>
            </a:r>
            <a:r>
              <a:rPr lang="tr-TR" sz="2000" dirty="0"/>
              <a:t> </a:t>
            </a:r>
            <a:r>
              <a:rPr lang="tr-TR" sz="2000" dirty="0" err="1"/>
              <a:t>kolesistit</a:t>
            </a:r>
            <a:endParaRPr lang="tr-TR" sz="2000" dirty="0"/>
          </a:p>
          <a:p>
            <a:pPr lvl="1"/>
            <a:r>
              <a:rPr lang="tr-TR" sz="2000" dirty="0" err="1"/>
              <a:t>Bakteriyal</a:t>
            </a:r>
            <a:r>
              <a:rPr lang="tr-TR" sz="2000" dirty="0"/>
              <a:t> </a:t>
            </a:r>
            <a:r>
              <a:rPr lang="tr-TR" sz="2000" dirty="0" err="1"/>
              <a:t>süperenfeksiyon</a:t>
            </a:r>
            <a:r>
              <a:rPr lang="tr-TR" sz="2000" dirty="0"/>
              <a:t> →→ </a:t>
            </a:r>
            <a:r>
              <a:rPr lang="tr-TR" sz="2000" dirty="0" err="1"/>
              <a:t>kolanjit</a:t>
            </a:r>
            <a:r>
              <a:rPr lang="tr-TR" sz="2000" dirty="0"/>
              <a:t> </a:t>
            </a:r>
          </a:p>
          <a:p>
            <a:pPr lvl="1"/>
            <a:r>
              <a:rPr lang="tr-TR" sz="2000" dirty="0" err="1"/>
              <a:t>Sepsis</a:t>
            </a:r>
            <a:r>
              <a:rPr lang="tr-TR" sz="2000" dirty="0"/>
              <a:t> </a:t>
            </a:r>
          </a:p>
          <a:p>
            <a:pPr lvl="1"/>
            <a:r>
              <a:rPr lang="tr-TR" sz="2000" dirty="0" err="1"/>
              <a:t>Perforasyon</a:t>
            </a:r>
            <a:r>
              <a:rPr lang="tr-TR" sz="2000" dirty="0"/>
              <a:t> →→ </a:t>
            </a:r>
            <a:r>
              <a:rPr lang="tr-TR" sz="2000" dirty="0" err="1"/>
              <a:t>subhepatik</a:t>
            </a:r>
            <a:r>
              <a:rPr lang="tr-TR" sz="2000" dirty="0"/>
              <a:t> </a:t>
            </a:r>
            <a:r>
              <a:rPr lang="tr-TR" sz="2000" dirty="0" err="1"/>
              <a:t>abse</a:t>
            </a:r>
            <a:r>
              <a:rPr lang="tr-TR" sz="2000" dirty="0"/>
              <a:t> →→ peritonit</a:t>
            </a:r>
          </a:p>
          <a:p>
            <a:pPr lvl="1"/>
            <a:r>
              <a:rPr lang="tr-TR" sz="2000" dirty="0" err="1"/>
              <a:t>Ampiyem</a:t>
            </a:r>
            <a:r>
              <a:rPr lang="tr-TR" sz="2000" dirty="0"/>
              <a:t> (safra kesesi </a:t>
            </a:r>
            <a:r>
              <a:rPr lang="tr-TR" sz="2000" dirty="0" err="1"/>
              <a:t>lumeninde</a:t>
            </a:r>
            <a:r>
              <a:rPr lang="tr-TR" sz="2000" dirty="0"/>
              <a:t> </a:t>
            </a:r>
            <a:r>
              <a:rPr lang="tr-TR" sz="2000" dirty="0" err="1"/>
              <a:t>püy</a:t>
            </a:r>
            <a:r>
              <a:rPr lang="tr-TR" sz="2000" dirty="0"/>
              <a:t>) </a:t>
            </a:r>
          </a:p>
          <a:p>
            <a:pPr lvl="1"/>
            <a:r>
              <a:rPr lang="tr-TR" sz="2000" dirty="0" err="1"/>
              <a:t>Kolesistoenterik</a:t>
            </a:r>
            <a:r>
              <a:rPr lang="tr-TR" sz="2000" dirty="0"/>
              <a:t> fistül </a:t>
            </a:r>
          </a:p>
          <a:p>
            <a:pPr lvl="1"/>
            <a:r>
              <a:rPr lang="tr-TR" sz="2000" dirty="0"/>
              <a:t>Safra taşı </a:t>
            </a:r>
            <a:r>
              <a:rPr lang="tr-TR" sz="2000" dirty="0" err="1"/>
              <a:t>ileusu</a:t>
            </a:r>
            <a:r>
              <a:rPr lang="tr-TR" sz="2000" dirty="0"/>
              <a:t> </a:t>
            </a:r>
          </a:p>
        </p:txBody>
      </p:sp>
    </p:spTree>
    <p:extLst>
      <p:ext uri="{BB962C8B-B14F-4D97-AF65-F5344CB8AC3E}">
        <p14:creationId xmlns:p14="http://schemas.microsoft.com/office/powerpoint/2010/main" val="2284924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CFABD5C-C632-40E7-9ADB-08EFAF4DE536}"/>
              </a:ext>
            </a:extLst>
          </p:cNvPr>
          <p:cNvSpPr>
            <a:spLocks noGrp="1"/>
          </p:cNvSpPr>
          <p:nvPr>
            <p:ph type="title"/>
          </p:nvPr>
        </p:nvSpPr>
        <p:spPr/>
        <p:txBody>
          <a:bodyPr/>
          <a:lstStyle/>
          <a:p>
            <a:r>
              <a:rPr lang="tr-TR" dirty="0" err="1">
                <a:solidFill>
                  <a:srgbClr val="FF0000"/>
                </a:solidFill>
              </a:rPr>
              <a:t>Koledokolitiazis</a:t>
            </a:r>
            <a:endParaRPr lang="tr-TR" dirty="0">
              <a:solidFill>
                <a:srgbClr val="FF0000"/>
              </a:solidFill>
            </a:endParaRPr>
          </a:p>
        </p:txBody>
      </p:sp>
      <p:sp>
        <p:nvSpPr>
          <p:cNvPr id="3" name="İçerik Yer Tutucusu 2">
            <a:extLst>
              <a:ext uri="{FF2B5EF4-FFF2-40B4-BE49-F238E27FC236}">
                <a16:creationId xmlns:a16="http://schemas.microsoft.com/office/drawing/2014/main" id="{97FE2C2C-0676-4BA2-A29D-E19A4DAF17BA}"/>
              </a:ext>
            </a:extLst>
          </p:cNvPr>
          <p:cNvSpPr>
            <a:spLocks noGrp="1"/>
          </p:cNvSpPr>
          <p:nvPr>
            <p:ph idx="1"/>
          </p:nvPr>
        </p:nvSpPr>
        <p:spPr/>
        <p:txBody>
          <a:bodyPr>
            <a:normAutofit/>
          </a:bodyPr>
          <a:lstStyle/>
          <a:p>
            <a:pPr marL="469900" marR="666115" indent="-457200">
              <a:lnSpc>
                <a:spcPct val="100000"/>
              </a:lnSpc>
              <a:spcBef>
                <a:spcPts val="105"/>
              </a:spcBef>
              <a:buSzPct val="83928"/>
              <a:tabLst>
                <a:tab pos="287020" algn="l"/>
              </a:tabLst>
            </a:pPr>
            <a:r>
              <a:rPr lang="tr-TR" sz="2000" dirty="0"/>
              <a:t>Safra kesesinde taş bulunan insanların %10-12’ inde  koledok kanalında da taş bulunur.</a:t>
            </a:r>
          </a:p>
          <a:p>
            <a:pPr marL="469900" marR="5080" indent="-457200">
              <a:lnSpc>
                <a:spcPct val="99300"/>
              </a:lnSpc>
              <a:spcBef>
                <a:spcPts val="625"/>
              </a:spcBef>
              <a:buSzPct val="83928"/>
              <a:tabLst>
                <a:tab pos="365760" algn="l"/>
                <a:tab pos="366395" algn="l"/>
              </a:tabLst>
            </a:pPr>
            <a:r>
              <a:rPr lang="tr-TR" sz="2000" dirty="0"/>
              <a:t>Bu taşların bir çoğu safra kesesinde oluştuktan sonra  koledok kanalına geçer (</a:t>
            </a:r>
            <a:r>
              <a:rPr lang="tr-TR" sz="2000" dirty="0" err="1"/>
              <a:t>sekonder</a:t>
            </a:r>
            <a:r>
              <a:rPr lang="tr-TR" sz="2000" dirty="0"/>
              <a:t> koledok taşı). </a:t>
            </a:r>
          </a:p>
          <a:p>
            <a:pPr marL="469900" marR="5080" indent="-457200">
              <a:lnSpc>
                <a:spcPct val="99300"/>
              </a:lnSpc>
              <a:spcBef>
                <a:spcPts val="625"/>
              </a:spcBef>
              <a:buSzPct val="83928"/>
              <a:tabLst>
                <a:tab pos="365760" algn="l"/>
                <a:tab pos="366395" algn="l"/>
              </a:tabLst>
            </a:pPr>
            <a:r>
              <a:rPr lang="tr-TR" sz="2000" dirty="0"/>
              <a:t>Koledok  kanalında oluşan “ </a:t>
            </a:r>
            <a:r>
              <a:rPr lang="tr-TR" sz="2000" dirty="0" err="1"/>
              <a:t>Primer</a:t>
            </a:r>
            <a:r>
              <a:rPr lang="tr-TR" sz="2000" dirty="0"/>
              <a:t> koledok taşları” oldukça  nadirdir.</a:t>
            </a:r>
          </a:p>
          <a:p>
            <a:pPr marL="469900" marR="271780" indent="-457200">
              <a:lnSpc>
                <a:spcPct val="100000"/>
              </a:lnSpc>
              <a:spcBef>
                <a:spcPts val="670"/>
              </a:spcBef>
              <a:buSzPct val="83928"/>
              <a:tabLst>
                <a:tab pos="287020" algn="l"/>
                <a:tab pos="4069715" algn="l"/>
              </a:tabLst>
            </a:pPr>
            <a:r>
              <a:rPr lang="tr-TR" sz="2000" dirty="0" err="1"/>
              <a:t>Kolesistektomi</a:t>
            </a:r>
            <a:r>
              <a:rPr lang="tr-TR" sz="2000" dirty="0"/>
              <a:t> yapılmış hastada ilk iki yıl içinde  koledokta saptanan taşlar, ameliyat esnasında gözden  kaçmış </a:t>
            </a:r>
            <a:r>
              <a:rPr lang="tr-TR" sz="2000" dirty="0" err="1"/>
              <a:t>sekonder</a:t>
            </a:r>
            <a:r>
              <a:rPr lang="tr-TR" sz="2000" dirty="0"/>
              <a:t> taş olarak ,2 yıldan sonraki taşlar ise  </a:t>
            </a:r>
            <a:r>
              <a:rPr lang="tr-TR" sz="2000" dirty="0" err="1"/>
              <a:t>primer</a:t>
            </a:r>
            <a:r>
              <a:rPr lang="tr-TR" sz="2000" dirty="0"/>
              <a:t> koledok taşı olarak kabul edilir.</a:t>
            </a:r>
          </a:p>
          <a:p>
            <a:pPr marL="0" indent="0">
              <a:buNone/>
            </a:pPr>
            <a:endParaRPr lang="tr-TR" dirty="0"/>
          </a:p>
        </p:txBody>
      </p:sp>
    </p:spTree>
    <p:extLst>
      <p:ext uri="{BB962C8B-B14F-4D97-AF65-F5344CB8AC3E}">
        <p14:creationId xmlns:p14="http://schemas.microsoft.com/office/powerpoint/2010/main" val="3202453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2E11F0D-5DA8-43EE-97F8-F7B8448AC70D}"/>
              </a:ext>
            </a:extLst>
          </p:cNvPr>
          <p:cNvSpPr>
            <a:spLocks noGrp="1"/>
          </p:cNvSpPr>
          <p:nvPr>
            <p:ph type="title"/>
          </p:nvPr>
        </p:nvSpPr>
        <p:spPr/>
        <p:txBody>
          <a:bodyPr/>
          <a:lstStyle/>
          <a:p>
            <a:r>
              <a:rPr lang="tr-TR" dirty="0">
                <a:solidFill>
                  <a:srgbClr val="FF0000"/>
                </a:solidFill>
              </a:rPr>
              <a:t>       ÖĞRENİM HEDEFLERİ</a:t>
            </a:r>
          </a:p>
        </p:txBody>
      </p:sp>
      <p:sp>
        <p:nvSpPr>
          <p:cNvPr id="3" name="İçerik Yer Tutucusu 2">
            <a:extLst>
              <a:ext uri="{FF2B5EF4-FFF2-40B4-BE49-F238E27FC236}">
                <a16:creationId xmlns:a16="http://schemas.microsoft.com/office/drawing/2014/main" id="{7E865F82-2BC7-4FBE-9799-9F4B11C2A66C}"/>
              </a:ext>
            </a:extLst>
          </p:cNvPr>
          <p:cNvSpPr>
            <a:spLocks noGrp="1"/>
          </p:cNvSpPr>
          <p:nvPr>
            <p:ph idx="1"/>
          </p:nvPr>
        </p:nvSpPr>
        <p:spPr/>
        <p:txBody>
          <a:bodyPr>
            <a:normAutofit/>
          </a:bodyPr>
          <a:lstStyle/>
          <a:p>
            <a:r>
              <a:rPr lang="tr-TR" sz="2000" dirty="0" err="1"/>
              <a:t>Kolelitiazis</a:t>
            </a:r>
            <a:r>
              <a:rPr lang="tr-TR" sz="2000" dirty="0"/>
              <a:t> belirti ve fizik muayene bulgularını sayabilmek</a:t>
            </a:r>
          </a:p>
          <a:p>
            <a:r>
              <a:rPr lang="tr-TR" sz="2000" dirty="0"/>
              <a:t>Akut </a:t>
            </a:r>
            <a:r>
              <a:rPr lang="tr-TR" sz="2000" dirty="0" err="1"/>
              <a:t>kolesistit</a:t>
            </a:r>
            <a:r>
              <a:rPr lang="tr-TR" sz="2000" dirty="0"/>
              <a:t> belirti ve fizik muayene bulgularını sayabilmek</a:t>
            </a:r>
          </a:p>
          <a:p>
            <a:r>
              <a:rPr lang="tr-TR" sz="2000" dirty="0" err="1"/>
              <a:t>Koledokolitiazis</a:t>
            </a:r>
            <a:r>
              <a:rPr lang="tr-TR" sz="2000" dirty="0"/>
              <a:t> belirti ve fizik muayene bulgularını sayabilmek</a:t>
            </a:r>
          </a:p>
          <a:p>
            <a:r>
              <a:rPr lang="tr-TR" sz="2000" dirty="0" err="1"/>
              <a:t>Kolanjit</a:t>
            </a:r>
            <a:r>
              <a:rPr lang="tr-TR" sz="2000" dirty="0"/>
              <a:t> belirti ve fizik muayene bulgularını sayabilmek</a:t>
            </a:r>
          </a:p>
          <a:p>
            <a:r>
              <a:rPr lang="tr-TR" sz="2000" dirty="0"/>
              <a:t>Safra kesesi ve safra yolları </a:t>
            </a:r>
            <a:r>
              <a:rPr lang="tr-TR" sz="2000" dirty="0" err="1"/>
              <a:t>tümöral</a:t>
            </a:r>
            <a:r>
              <a:rPr lang="tr-TR" sz="2000" dirty="0"/>
              <a:t> hastalıkları belirti ve fizik muayene bulgularını sayabilmek</a:t>
            </a:r>
          </a:p>
        </p:txBody>
      </p:sp>
    </p:spTree>
    <p:extLst>
      <p:ext uri="{BB962C8B-B14F-4D97-AF65-F5344CB8AC3E}">
        <p14:creationId xmlns:p14="http://schemas.microsoft.com/office/powerpoint/2010/main" val="787060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C0F7759-9A4E-41F1-BACC-C5C114C0FF35}"/>
              </a:ext>
            </a:extLst>
          </p:cNvPr>
          <p:cNvSpPr>
            <a:spLocks noGrp="1"/>
          </p:cNvSpPr>
          <p:nvPr>
            <p:ph type="title"/>
          </p:nvPr>
        </p:nvSpPr>
        <p:spPr/>
        <p:txBody>
          <a:bodyPr/>
          <a:lstStyle/>
          <a:p>
            <a:r>
              <a:rPr lang="tr-TR" dirty="0" err="1">
                <a:solidFill>
                  <a:srgbClr val="FF0000"/>
                </a:solidFill>
              </a:rPr>
              <a:t>Koledokolitiazis</a:t>
            </a:r>
            <a:endParaRPr lang="tr-TR" dirty="0">
              <a:solidFill>
                <a:srgbClr val="FF0000"/>
              </a:solidFill>
            </a:endParaRPr>
          </a:p>
        </p:txBody>
      </p:sp>
      <p:sp>
        <p:nvSpPr>
          <p:cNvPr id="3" name="İçerik Yer Tutucusu 2">
            <a:extLst>
              <a:ext uri="{FF2B5EF4-FFF2-40B4-BE49-F238E27FC236}">
                <a16:creationId xmlns:a16="http://schemas.microsoft.com/office/drawing/2014/main" id="{9968C541-559D-4F94-98EF-5BB72ACD15D7}"/>
              </a:ext>
            </a:extLst>
          </p:cNvPr>
          <p:cNvSpPr>
            <a:spLocks noGrp="1"/>
          </p:cNvSpPr>
          <p:nvPr>
            <p:ph idx="1"/>
          </p:nvPr>
        </p:nvSpPr>
        <p:spPr/>
        <p:txBody>
          <a:bodyPr>
            <a:normAutofit/>
          </a:bodyPr>
          <a:lstStyle/>
          <a:p>
            <a:pPr marL="469900" marR="363855" indent="-457200">
              <a:lnSpc>
                <a:spcPts val="3290"/>
              </a:lnSpc>
              <a:spcBef>
                <a:spcPts val="275"/>
              </a:spcBef>
              <a:buClr>
                <a:schemeClr val="tx1"/>
              </a:buClr>
              <a:buSzPct val="83928"/>
              <a:tabLst>
                <a:tab pos="287020" algn="l"/>
              </a:tabLst>
            </a:pPr>
            <a:r>
              <a:rPr lang="tr-TR" sz="2000" dirty="0">
                <a:cs typeface="Times New Roman"/>
              </a:rPr>
              <a:t>Koledok </a:t>
            </a:r>
            <a:r>
              <a:rPr lang="tr-TR" sz="2000" dirty="0" err="1">
                <a:cs typeface="Times New Roman"/>
              </a:rPr>
              <a:t>taşlları</a:t>
            </a:r>
            <a:r>
              <a:rPr lang="tr-TR" sz="2000" dirty="0">
                <a:cs typeface="Times New Roman"/>
              </a:rPr>
              <a:t> sessiz olabilir ve genelde </a:t>
            </a:r>
            <a:r>
              <a:rPr lang="tr-TR" sz="2000" dirty="0" err="1">
                <a:cs typeface="Times New Roman"/>
              </a:rPr>
              <a:t>insidental</a:t>
            </a:r>
            <a:r>
              <a:rPr lang="tr-TR" sz="2000" dirty="0">
                <a:cs typeface="Times New Roman"/>
              </a:rPr>
              <a:t> olarak saptanır.</a:t>
            </a:r>
          </a:p>
          <a:p>
            <a:pPr marL="469900" marR="363855" indent="-457200">
              <a:lnSpc>
                <a:spcPts val="3290"/>
              </a:lnSpc>
              <a:spcBef>
                <a:spcPts val="275"/>
              </a:spcBef>
              <a:buClr>
                <a:schemeClr val="tx1"/>
              </a:buClr>
              <a:buSzPct val="83928"/>
              <a:tabLst>
                <a:tab pos="287020" algn="l"/>
              </a:tabLst>
            </a:pPr>
            <a:r>
              <a:rPr lang="tr-TR" sz="2000" dirty="0">
                <a:cs typeface="Times New Roman"/>
              </a:rPr>
              <a:t>Koledok taşına bağlı ağrı sistik kanalda </a:t>
            </a:r>
            <a:r>
              <a:rPr lang="tr-TR" sz="2000" dirty="0" err="1">
                <a:cs typeface="Times New Roman"/>
              </a:rPr>
              <a:t>impakte</a:t>
            </a:r>
            <a:r>
              <a:rPr lang="tr-TR" sz="2000" dirty="0">
                <a:cs typeface="Times New Roman"/>
              </a:rPr>
              <a:t> olmuş bir taşın yarattığı </a:t>
            </a:r>
            <a:r>
              <a:rPr lang="tr-TR" sz="2000" dirty="0" err="1">
                <a:cs typeface="Times New Roman"/>
              </a:rPr>
              <a:t>bilier</a:t>
            </a:r>
            <a:r>
              <a:rPr lang="tr-TR" sz="2000" dirty="0">
                <a:cs typeface="Times New Roman"/>
              </a:rPr>
              <a:t> kolikten farklı değildir.</a:t>
            </a:r>
          </a:p>
          <a:p>
            <a:pPr marL="469900" marR="363855" indent="-457200">
              <a:lnSpc>
                <a:spcPts val="3290"/>
              </a:lnSpc>
              <a:spcBef>
                <a:spcPts val="275"/>
              </a:spcBef>
              <a:buClr>
                <a:schemeClr val="tx1"/>
              </a:buClr>
              <a:buSzPct val="83928"/>
              <a:tabLst>
                <a:tab pos="287020" algn="l"/>
              </a:tabLst>
            </a:pPr>
            <a:r>
              <a:rPr lang="tr-TR" sz="2000" dirty="0">
                <a:cs typeface="Times New Roman"/>
              </a:rPr>
              <a:t>Ağrıya bulantı kusma sıklıkla eşlik eder.</a:t>
            </a:r>
          </a:p>
          <a:p>
            <a:pPr marL="469900" marR="363855" indent="-457200">
              <a:lnSpc>
                <a:spcPts val="3290"/>
              </a:lnSpc>
              <a:spcBef>
                <a:spcPts val="275"/>
              </a:spcBef>
              <a:buClr>
                <a:schemeClr val="tx1"/>
              </a:buClr>
              <a:buSzPct val="83928"/>
              <a:tabLst>
                <a:tab pos="287020" algn="l"/>
              </a:tabLst>
            </a:pPr>
            <a:r>
              <a:rPr lang="tr-TR" sz="2000" dirty="0">
                <a:cs typeface="Times New Roman"/>
              </a:rPr>
              <a:t>Fizik muayene normal olabilir ancak </a:t>
            </a:r>
            <a:r>
              <a:rPr lang="tr-TR" sz="2000" dirty="0" err="1">
                <a:cs typeface="Times New Roman"/>
              </a:rPr>
              <a:t>epigatrik</a:t>
            </a:r>
            <a:r>
              <a:rPr lang="tr-TR" sz="2000" dirty="0">
                <a:cs typeface="Times New Roman"/>
              </a:rPr>
              <a:t> veya sağ üst kadran hassasiyeti ile birlikte hafif sarılık sık görülür. </a:t>
            </a:r>
          </a:p>
          <a:p>
            <a:pPr marL="0" indent="0">
              <a:buNone/>
            </a:pPr>
            <a:endParaRPr lang="tr-TR" dirty="0"/>
          </a:p>
        </p:txBody>
      </p:sp>
    </p:spTree>
    <p:extLst>
      <p:ext uri="{BB962C8B-B14F-4D97-AF65-F5344CB8AC3E}">
        <p14:creationId xmlns:p14="http://schemas.microsoft.com/office/powerpoint/2010/main" val="3277140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A4769F3-BAD9-44BB-88B0-AEAD358CAEB9}"/>
              </a:ext>
            </a:extLst>
          </p:cNvPr>
          <p:cNvSpPr>
            <a:spLocks noGrp="1"/>
          </p:cNvSpPr>
          <p:nvPr>
            <p:ph type="title"/>
          </p:nvPr>
        </p:nvSpPr>
        <p:spPr/>
        <p:txBody>
          <a:bodyPr/>
          <a:lstStyle/>
          <a:p>
            <a:r>
              <a:rPr lang="tr-TR" dirty="0" err="1">
                <a:solidFill>
                  <a:srgbClr val="FF0000"/>
                </a:solidFill>
              </a:rPr>
              <a:t>Koledokolitiazis</a:t>
            </a:r>
            <a:endParaRPr lang="tr-TR" dirty="0"/>
          </a:p>
        </p:txBody>
      </p:sp>
      <p:sp>
        <p:nvSpPr>
          <p:cNvPr id="3" name="İçerik Yer Tutucusu 2">
            <a:extLst>
              <a:ext uri="{FF2B5EF4-FFF2-40B4-BE49-F238E27FC236}">
                <a16:creationId xmlns:a16="http://schemas.microsoft.com/office/drawing/2014/main" id="{0DA5493D-B29C-4823-B65B-CF0A86B38B48}"/>
              </a:ext>
            </a:extLst>
          </p:cNvPr>
          <p:cNvSpPr>
            <a:spLocks noGrp="1"/>
          </p:cNvSpPr>
          <p:nvPr>
            <p:ph idx="1"/>
          </p:nvPr>
        </p:nvSpPr>
        <p:spPr/>
        <p:txBody>
          <a:bodyPr/>
          <a:lstStyle/>
          <a:p>
            <a:pPr marL="469900" marR="363855" indent="-457200">
              <a:lnSpc>
                <a:spcPts val="3290"/>
              </a:lnSpc>
              <a:spcBef>
                <a:spcPts val="275"/>
              </a:spcBef>
              <a:buClr>
                <a:schemeClr val="tx1"/>
              </a:buClr>
              <a:buSzPct val="83928"/>
              <a:tabLst>
                <a:tab pos="287020" algn="l"/>
              </a:tabLst>
            </a:pPr>
            <a:r>
              <a:rPr lang="tr-TR" sz="2000" dirty="0">
                <a:cs typeface="Times New Roman"/>
              </a:rPr>
              <a:t>Koledok taşı tam veya kısmi obstrüksiyon yapabilir, </a:t>
            </a:r>
            <a:r>
              <a:rPr lang="tr-TR" sz="2000" dirty="0" err="1">
                <a:cs typeface="Times New Roman"/>
              </a:rPr>
              <a:t>kolanjit</a:t>
            </a:r>
            <a:r>
              <a:rPr lang="tr-TR" sz="2000" dirty="0">
                <a:cs typeface="Times New Roman"/>
              </a:rPr>
              <a:t> veya safra taşı </a:t>
            </a:r>
            <a:r>
              <a:rPr lang="tr-TR" sz="2000" dirty="0" err="1">
                <a:cs typeface="Times New Roman"/>
              </a:rPr>
              <a:t>pankreatiti</a:t>
            </a:r>
            <a:r>
              <a:rPr lang="tr-TR" sz="2000" dirty="0">
                <a:cs typeface="Times New Roman"/>
              </a:rPr>
              <a:t> ile karşımıza çıkabilir.</a:t>
            </a:r>
          </a:p>
          <a:p>
            <a:pPr marL="469900" marR="5080" indent="-457200">
              <a:lnSpc>
                <a:spcPts val="3290"/>
              </a:lnSpc>
              <a:spcBef>
                <a:spcPts val="740"/>
              </a:spcBef>
              <a:buClr>
                <a:schemeClr val="tx1"/>
              </a:buClr>
              <a:buSzPct val="83928"/>
              <a:tabLst>
                <a:tab pos="323215" algn="l"/>
                <a:tab pos="323850" algn="l"/>
                <a:tab pos="3379470" algn="l"/>
                <a:tab pos="4379595" algn="l"/>
              </a:tabLst>
            </a:pPr>
            <a:r>
              <a:rPr lang="tr-TR" sz="2000" dirty="0">
                <a:cs typeface="Times New Roman"/>
              </a:rPr>
              <a:t>Taşa bağlı koledok tıkanmaları taşın yer değiştirmesi ile  zaman zaman açılmalar gösterebilir.</a:t>
            </a:r>
          </a:p>
          <a:p>
            <a:endParaRPr lang="tr-TR" dirty="0"/>
          </a:p>
        </p:txBody>
      </p:sp>
    </p:spTree>
    <p:extLst>
      <p:ext uri="{BB962C8B-B14F-4D97-AF65-F5344CB8AC3E}">
        <p14:creationId xmlns:p14="http://schemas.microsoft.com/office/powerpoint/2010/main" val="305376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8083F93-41F0-4BC7-A6C3-9542B9194EA0}"/>
              </a:ext>
            </a:extLst>
          </p:cNvPr>
          <p:cNvSpPr>
            <a:spLocks noGrp="1"/>
          </p:cNvSpPr>
          <p:nvPr>
            <p:ph type="title"/>
          </p:nvPr>
        </p:nvSpPr>
        <p:spPr/>
        <p:txBody>
          <a:bodyPr/>
          <a:lstStyle/>
          <a:p>
            <a:r>
              <a:rPr lang="tr-TR" dirty="0" err="1">
                <a:solidFill>
                  <a:srgbClr val="FF0000"/>
                </a:solidFill>
              </a:rPr>
              <a:t>Koledokolitiazis</a:t>
            </a:r>
            <a:endParaRPr lang="tr-TR" dirty="0">
              <a:solidFill>
                <a:srgbClr val="FF0000"/>
              </a:solidFill>
            </a:endParaRPr>
          </a:p>
        </p:txBody>
      </p:sp>
      <p:sp>
        <p:nvSpPr>
          <p:cNvPr id="3" name="İçerik Yer Tutucusu 2">
            <a:extLst>
              <a:ext uri="{FF2B5EF4-FFF2-40B4-BE49-F238E27FC236}">
                <a16:creationId xmlns:a16="http://schemas.microsoft.com/office/drawing/2014/main" id="{FA817BAE-5AF4-466A-97EF-8526194B06D8}"/>
              </a:ext>
            </a:extLst>
          </p:cNvPr>
          <p:cNvSpPr>
            <a:spLocks noGrp="1"/>
          </p:cNvSpPr>
          <p:nvPr>
            <p:ph idx="1"/>
          </p:nvPr>
        </p:nvSpPr>
        <p:spPr/>
        <p:txBody>
          <a:bodyPr/>
          <a:lstStyle/>
          <a:p>
            <a:pPr marL="469900" indent="-457200">
              <a:lnSpc>
                <a:spcPct val="100000"/>
              </a:lnSpc>
              <a:spcBef>
                <a:spcPts val="695"/>
              </a:spcBef>
              <a:buSzPct val="83928"/>
              <a:tabLst>
                <a:tab pos="287020" algn="l"/>
              </a:tabLst>
            </a:pPr>
            <a:r>
              <a:rPr lang="tr-TR" sz="2400" dirty="0">
                <a:cs typeface="Times New Roman"/>
              </a:rPr>
              <a:t>Laboratuvar </a:t>
            </a:r>
          </a:p>
          <a:p>
            <a:pPr marL="869950" lvl="1" indent="-457200">
              <a:spcBef>
                <a:spcPts val="695"/>
              </a:spcBef>
              <a:buSzPct val="83928"/>
              <a:tabLst>
                <a:tab pos="287020" algn="l"/>
              </a:tabLst>
            </a:pPr>
            <a:r>
              <a:rPr lang="tr-TR" sz="2200" dirty="0" err="1">
                <a:cs typeface="Times New Roman"/>
              </a:rPr>
              <a:t>Bilirubin</a:t>
            </a:r>
            <a:r>
              <a:rPr lang="tr-TR" sz="2200" dirty="0">
                <a:cs typeface="Times New Roman"/>
              </a:rPr>
              <a:t> yüksekliği </a:t>
            </a:r>
            <a:endParaRPr lang="tr-TR" sz="2200" dirty="0">
              <a:cs typeface="Symbol"/>
            </a:endParaRPr>
          </a:p>
          <a:p>
            <a:pPr marL="869950" lvl="1" indent="-457200">
              <a:spcBef>
                <a:spcPts val="600"/>
              </a:spcBef>
              <a:buSzPct val="83928"/>
              <a:tabLst>
                <a:tab pos="287020" algn="l"/>
              </a:tabLst>
            </a:pPr>
            <a:r>
              <a:rPr lang="tr-TR" sz="2200" dirty="0">
                <a:cs typeface="Times New Roman"/>
              </a:rPr>
              <a:t>Serum ALP yüksekliği tipiktir.</a:t>
            </a:r>
          </a:p>
          <a:p>
            <a:pPr marL="869950" lvl="1" indent="-457200">
              <a:spcBef>
                <a:spcPts val="505"/>
              </a:spcBef>
              <a:buSzPct val="83928"/>
              <a:tabLst>
                <a:tab pos="287020" algn="l"/>
              </a:tabLst>
            </a:pPr>
            <a:r>
              <a:rPr lang="tr-TR" sz="2200" dirty="0" err="1">
                <a:cs typeface="Times New Roman"/>
              </a:rPr>
              <a:t>Transaminaz</a:t>
            </a:r>
            <a:r>
              <a:rPr lang="tr-TR" sz="2200" dirty="0">
                <a:cs typeface="Times New Roman"/>
              </a:rPr>
              <a:t> (hastaların 1/3’ünde normaldir.)</a:t>
            </a:r>
          </a:p>
          <a:p>
            <a:pPr marL="869950" lvl="1" indent="-457200">
              <a:spcBef>
                <a:spcPts val="505"/>
              </a:spcBef>
              <a:buSzPct val="83928"/>
              <a:tabLst>
                <a:tab pos="287020" algn="l"/>
              </a:tabLst>
            </a:pPr>
            <a:r>
              <a:rPr lang="tr-TR" sz="2200" dirty="0" err="1">
                <a:cs typeface="Times New Roman"/>
              </a:rPr>
              <a:t>Lökositoz</a:t>
            </a:r>
            <a:endParaRPr lang="tr-TR" sz="2200" dirty="0">
              <a:cs typeface="Times New Roman"/>
            </a:endParaRPr>
          </a:p>
          <a:p>
            <a:pPr marL="869950" lvl="1" indent="-457200">
              <a:spcBef>
                <a:spcPts val="695"/>
              </a:spcBef>
              <a:buSzPct val="83928"/>
              <a:tabLst>
                <a:tab pos="287020" algn="l"/>
              </a:tabLst>
            </a:pPr>
            <a:r>
              <a:rPr lang="tr-TR" sz="2200" dirty="0" err="1">
                <a:cs typeface="Times New Roman"/>
              </a:rPr>
              <a:t>Pankreatit</a:t>
            </a:r>
            <a:r>
              <a:rPr lang="tr-TR" sz="2200" dirty="0">
                <a:cs typeface="Times New Roman"/>
              </a:rPr>
              <a:t> gelişen vakalarda serum amilaz yükselebilir.</a:t>
            </a:r>
          </a:p>
          <a:p>
            <a:pPr marL="469900" marR="326390" indent="-457200">
              <a:lnSpc>
                <a:spcPct val="100000"/>
              </a:lnSpc>
              <a:spcBef>
                <a:spcPts val="600"/>
              </a:spcBef>
              <a:buSzPct val="83928"/>
              <a:tabLst>
                <a:tab pos="287020" algn="l"/>
              </a:tabLst>
            </a:pPr>
            <a:endParaRPr lang="tr-TR" sz="2400" dirty="0">
              <a:cs typeface="Times New Roman"/>
            </a:endParaRPr>
          </a:p>
        </p:txBody>
      </p:sp>
    </p:spTree>
    <p:extLst>
      <p:ext uri="{BB962C8B-B14F-4D97-AF65-F5344CB8AC3E}">
        <p14:creationId xmlns:p14="http://schemas.microsoft.com/office/powerpoint/2010/main" val="558340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C7C1E81-B4D7-47EE-896E-27F07E412B36}"/>
              </a:ext>
            </a:extLst>
          </p:cNvPr>
          <p:cNvSpPr>
            <a:spLocks noGrp="1"/>
          </p:cNvSpPr>
          <p:nvPr>
            <p:ph type="title"/>
          </p:nvPr>
        </p:nvSpPr>
        <p:spPr/>
        <p:txBody>
          <a:bodyPr/>
          <a:lstStyle/>
          <a:p>
            <a:r>
              <a:rPr lang="tr-TR" dirty="0" err="1">
                <a:solidFill>
                  <a:srgbClr val="FF0000"/>
                </a:solidFill>
              </a:rPr>
              <a:t>Koledokolitiazis</a:t>
            </a:r>
            <a:endParaRPr lang="tr-TR" dirty="0">
              <a:solidFill>
                <a:srgbClr val="FF0000"/>
              </a:solidFill>
            </a:endParaRPr>
          </a:p>
        </p:txBody>
      </p:sp>
      <p:sp>
        <p:nvSpPr>
          <p:cNvPr id="3" name="İçerik Yer Tutucusu 2">
            <a:extLst>
              <a:ext uri="{FF2B5EF4-FFF2-40B4-BE49-F238E27FC236}">
                <a16:creationId xmlns:a16="http://schemas.microsoft.com/office/drawing/2014/main" id="{CED2BCD0-DCF7-4897-A9CB-FD86F0CB727F}"/>
              </a:ext>
            </a:extLst>
          </p:cNvPr>
          <p:cNvSpPr>
            <a:spLocks noGrp="1"/>
          </p:cNvSpPr>
          <p:nvPr>
            <p:ph idx="1"/>
          </p:nvPr>
        </p:nvSpPr>
        <p:spPr/>
        <p:txBody>
          <a:bodyPr/>
          <a:lstStyle/>
          <a:p>
            <a:pPr marL="355600" marR="326390" indent="-342900">
              <a:lnSpc>
                <a:spcPct val="100000"/>
              </a:lnSpc>
              <a:spcBef>
                <a:spcPts val="600"/>
              </a:spcBef>
              <a:buSzPct val="83928"/>
              <a:tabLst>
                <a:tab pos="287020" algn="l"/>
              </a:tabLst>
            </a:pPr>
            <a:r>
              <a:rPr lang="tr-TR" sz="2000" dirty="0">
                <a:cs typeface="Times New Roman"/>
              </a:rPr>
              <a:t>USG: Taşı gösterilebilir. </a:t>
            </a:r>
            <a:r>
              <a:rPr lang="tr-TR" sz="2000" dirty="0" err="1">
                <a:cs typeface="Times New Roman"/>
              </a:rPr>
              <a:t>İntrahepatik</a:t>
            </a:r>
            <a:r>
              <a:rPr lang="tr-TR" sz="2000" dirty="0">
                <a:cs typeface="Times New Roman"/>
              </a:rPr>
              <a:t> ve </a:t>
            </a:r>
            <a:r>
              <a:rPr lang="tr-TR" sz="2000" dirty="0" err="1">
                <a:cs typeface="Times New Roman"/>
              </a:rPr>
              <a:t>ekstrahepatik</a:t>
            </a:r>
            <a:r>
              <a:rPr lang="tr-TR" sz="2000" dirty="0">
                <a:cs typeface="Times New Roman"/>
              </a:rPr>
              <a:t>  safra yolu genişlemelerini gösterilebilir.</a:t>
            </a:r>
          </a:p>
          <a:p>
            <a:pPr marL="355600" marR="326390" indent="-342900">
              <a:lnSpc>
                <a:spcPct val="100000"/>
              </a:lnSpc>
              <a:spcBef>
                <a:spcPts val="600"/>
              </a:spcBef>
              <a:buSzPct val="83928"/>
              <a:tabLst>
                <a:tab pos="287020" algn="l"/>
              </a:tabLst>
            </a:pPr>
            <a:r>
              <a:rPr lang="tr-TR" sz="2000" dirty="0">
                <a:cs typeface="Times New Roman"/>
              </a:rPr>
              <a:t>Kesin tanı için ERCP, yapılmadığı takdirde PTK yapılır.</a:t>
            </a:r>
          </a:p>
          <a:p>
            <a:pPr marL="0" indent="0">
              <a:buNone/>
            </a:pPr>
            <a:endParaRPr lang="tr-TR" sz="2400" spc="-160" dirty="0">
              <a:latin typeface="Times New Roman"/>
              <a:cs typeface="Times New Roman"/>
            </a:endParaRPr>
          </a:p>
          <a:p>
            <a:endParaRPr lang="tr-TR" sz="2400" spc="-160" dirty="0">
              <a:latin typeface="Times New Roman"/>
              <a:cs typeface="Times New Roman"/>
            </a:endParaRPr>
          </a:p>
          <a:p>
            <a:r>
              <a:rPr lang="tr-TR" sz="2400" spc="-160" dirty="0">
                <a:latin typeface="Times New Roman"/>
                <a:cs typeface="Times New Roman"/>
              </a:rPr>
              <a:t>Tedavi </a:t>
            </a:r>
          </a:p>
          <a:p>
            <a:pPr lvl="1"/>
            <a:r>
              <a:rPr lang="tr-TR" sz="2000" dirty="0">
                <a:cs typeface="Times New Roman"/>
              </a:rPr>
              <a:t>Koledok kanalında taş saptandığında endoskopik yolla yada  </a:t>
            </a:r>
            <a:r>
              <a:rPr lang="tr-TR" sz="2000" dirty="0" err="1">
                <a:cs typeface="Times New Roman"/>
              </a:rPr>
              <a:t>laparatomi</a:t>
            </a:r>
            <a:r>
              <a:rPr lang="tr-TR" sz="2000" dirty="0">
                <a:cs typeface="Times New Roman"/>
              </a:rPr>
              <a:t> yaparak çıkarılması gerekir. </a:t>
            </a:r>
          </a:p>
          <a:p>
            <a:endParaRPr lang="tr-TR" dirty="0"/>
          </a:p>
        </p:txBody>
      </p:sp>
    </p:spTree>
    <p:extLst>
      <p:ext uri="{BB962C8B-B14F-4D97-AF65-F5344CB8AC3E}">
        <p14:creationId xmlns:p14="http://schemas.microsoft.com/office/powerpoint/2010/main" val="2234332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2716259-D577-4713-BFE5-3CA01CFFA1E5}"/>
              </a:ext>
            </a:extLst>
          </p:cNvPr>
          <p:cNvSpPr>
            <a:spLocks noGrp="1"/>
          </p:cNvSpPr>
          <p:nvPr>
            <p:ph type="title"/>
          </p:nvPr>
        </p:nvSpPr>
        <p:spPr/>
        <p:txBody>
          <a:bodyPr/>
          <a:lstStyle/>
          <a:p>
            <a:r>
              <a:rPr lang="tr-TR" dirty="0" err="1">
                <a:solidFill>
                  <a:srgbClr val="FF0000"/>
                </a:solidFill>
              </a:rPr>
              <a:t>Koledokolitiazis</a:t>
            </a:r>
            <a:endParaRPr lang="tr-TR" dirty="0">
              <a:solidFill>
                <a:srgbClr val="FF0000"/>
              </a:solidFill>
            </a:endParaRPr>
          </a:p>
        </p:txBody>
      </p:sp>
      <p:pic>
        <p:nvPicPr>
          <p:cNvPr id="4" name="İçerik Yer Tutucusu 3">
            <a:extLst>
              <a:ext uri="{FF2B5EF4-FFF2-40B4-BE49-F238E27FC236}">
                <a16:creationId xmlns:a16="http://schemas.microsoft.com/office/drawing/2014/main" id="{EB1CEC44-AA7E-4F49-8062-86DFC54E25BB}"/>
              </a:ext>
            </a:extLst>
          </p:cNvPr>
          <p:cNvPicPr>
            <a:picLocks noGrp="1" noChangeAspect="1"/>
          </p:cNvPicPr>
          <p:nvPr>
            <p:ph idx="1"/>
          </p:nvPr>
        </p:nvPicPr>
        <p:blipFill>
          <a:blip r:embed="rId2"/>
          <a:stretch>
            <a:fillRect/>
          </a:stretch>
        </p:blipFill>
        <p:spPr>
          <a:xfrm>
            <a:off x="2964307" y="1261001"/>
            <a:ext cx="6263385" cy="4664917"/>
          </a:xfrm>
          <a:prstGeom prst="rect">
            <a:avLst/>
          </a:prstGeom>
        </p:spPr>
      </p:pic>
      <p:sp>
        <p:nvSpPr>
          <p:cNvPr id="5" name="Metin kutusu 4">
            <a:extLst>
              <a:ext uri="{FF2B5EF4-FFF2-40B4-BE49-F238E27FC236}">
                <a16:creationId xmlns:a16="http://schemas.microsoft.com/office/drawing/2014/main" id="{282976D5-8C7F-46D0-9FAD-007FC3B713F7}"/>
              </a:ext>
            </a:extLst>
          </p:cNvPr>
          <p:cNvSpPr txBox="1"/>
          <p:nvPr/>
        </p:nvSpPr>
        <p:spPr>
          <a:xfrm>
            <a:off x="4375053" y="6018446"/>
            <a:ext cx="7512147" cy="430887"/>
          </a:xfrm>
          <a:prstGeom prst="rect">
            <a:avLst/>
          </a:prstGeom>
          <a:noFill/>
        </p:spPr>
        <p:txBody>
          <a:bodyPr wrap="square" rtlCol="0">
            <a:spAutoFit/>
          </a:bodyPr>
          <a:lstStyle/>
          <a:p>
            <a:r>
              <a:rPr lang="tr-TR" sz="1100" dirty="0" err="1"/>
              <a:t>Tazuma</a:t>
            </a:r>
            <a:r>
              <a:rPr lang="tr-TR" sz="1100" dirty="0"/>
              <a:t>, S., </a:t>
            </a:r>
            <a:r>
              <a:rPr lang="tr-TR" sz="1100" dirty="0" err="1"/>
              <a:t>Unno</a:t>
            </a:r>
            <a:r>
              <a:rPr lang="tr-TR" sz="1100" dirty="0"/>
              <a:t>, M., </a:t>
            </a:r>
            <a:r>
              <a:rPr lang="tr-TR" sz="1100" dirty="0" err="1"/>
              <a:t>Igarashi</a:t>
            </a:r>
            <a:r>
              <a:rPr lang="tr-TR" sz="1100" dirty="0"/>
              <a:t>, Y., </a:t>
            </a:r>
            <a:r>
              <a:rPr lang="tr-TR" sz="1100" dirty="0" err="1"/>
              <a:t>Inui</a:t>
            </a:r>
            <a:r>
              <a:rPr lang="tr-TR" sz="1100" dirty="0"/>
              <a:t>, K., </a:t>
            </a:r>
            <a:r>
              <a:rPr lang="tr-TR" sz="1100" dirty="0" err="1"/>
              <a:t>Uchiyama</a:t>
            </a:r>
            <a:r>
              <a:rPr lang="tr-TR" sz="1100" dirty="0"/>
              <a:t>, K., </a:t>
            </a:r>
            <a:r>
              <a:rPr lang="tr-TR" sz="1100" dirty="0" err="1"/>
              <a:t>Kai</a:t>
            </a:r>
            <a:r>
              <a:rPr lang="tr-TR" sz="1100" dirty="0"/>
              <a:t>, M., ... &amp; </a:t>
            </a:r>
            <a:r>
              <a:rPr lang="tr-TR" sz="1100" dirty="0" err="1"/>
              <a:t>Ryozawa</a:t>
            </a:r>
            <a:r>
              <a:rPr lang="tr-TR" sz="1100" dirty="0"/>
              <a:t>, S. (2017). </a:t>
            </a:r>
            <a:r>
              <a:rPr lang="tr-TR" sz="1100" dirty="0" err="1"/>
              <a:t>Evidence-based</a:t>
            </a:r>
            <a:r>
              <a:rPr lang="tr-TR" sz="1100" dirty="0"/>
              <a:t> </a:t>
            </a:r>
            <a:r>
              <a:rPr lang="tr-TR" sz="1100" dirty="0" err="1"/>
              <a:t>clinical</a:t>
            </a:r>
            <a:r>
              <a:rPr lang="tr-TR" sz="1100" dirty="0"/>
              <a:t> </a:t>
            </a:r>
            <a:r>
              <a:rPr lang="tr-TR" sz="1100" dirty="0" err="1"/>
              <a:t>practice</a:t>
            </a:r>
            <a:r>
              <a:rPr lang="tr-TR" sz="1100" dirty="0"/>
              <a:t> </a:t>
            </a:r>
            <a:r>
              <a:rPr lang="tr-TR" sz="1100" dirty="0" err="1"/>
              <a:t>guidelines</a:t>
            </a:r>
            <a:r>
              <a:rPr lang="tr-TR" sz="1100" dirty="0"/>
              <a:t> </a:t>
            </a:r>
            <a:r>
              <a:rPr lang="tr-TR" sz="1100" dirty="0" err="1"/>
              <a:t>for</a:t>
            </a:r>
            <a:r>
              <a:rPr lang="tr-TR" sz="1100" dirty="0"/>
              <a:t> </a:t>
            </a:r>
            <a:r>
              <a:rPr lang="tr-TR" sz="1100" dirty="0" err="1"/>
              <a:t>cholelithiasis</a:t>
            </a:r>
            <a:r>
              <a:rPr lang="tr-TR" sz="1100" dirty="0"/>
              <a:t> 2016. </a:t>
            </a:r>
            <a:r>
              <a:rPr lang="tr-TR" sz="1100" i="1" dirty="0" err="1"/>
              <a:t>Journal</a:t>
            </a:r>
            <a:r>
              <a:rPr lang="tr-TR" sz="1100" i="1" dirty="0"/>
              <a:t> of </a:t>
            </a:r>
            <a:r>
              <a:rPr lang="tr-TR" sz="1100" i="1" dirty="0" err="1"/>
              <a:t>gastroenterology</a:t>
            </a:r>
            <a:r>
              <a:rPr lang="tr-TR" sz="1100" dirty="0"/>
              <a:t>, </a:t>
            </a:r>
            <a:r>
              <a:rPr lang="tr-TR" sz="1100" i="1" dirty="0"/>
              <a:t>52</a:t>
            </a:r>
            <a:r>
              <a:rPr lang="tr-TR" sz="1100" dirty="0"/>
              <a:t>(3), 276-300.</a:t>
            </a:r>
          </a:p>
        </p:txBody>
      </p:sp>
    </p:spTree>
    <p:extLst>
      <p:ext uri="{BB962C8B-B14F-4D97-AF65-F5344CB8AC3E}">
        <p14:creationId xmlns:p14="http://schemas.microsoft.com/office/powerpoint/2010/main" val="3351634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AEB69F8-9EF1-4F46-B9B0-3F510313D820}"/>
              </a:ext>
            </a:extLst>
          </p:cNvPr>
          <p:cNvSpPr>
            <a:spLocks noGrp="1"/>
          </p:cNvSpPr>
          <p:nvPr>
            <p:ph type="title"/>
          </p:nvPr>
        </p:nvSpPr>
        <p:spPr/>
        <p:txBody>
          <a:bodyPr/>
          <a:lstStyle/>
          <a:p>
            <a:r>
              <a:rPr lang="tr-TR" dirty="0" err="1">
                <a:solidFill>
                  <a:srgbClr val="FF0000"/>
                </a:solidFill>
              </a:rPr>
              <a:t>Kolanjit</a:t>
            </a:r>
            <a:endParaRPr lang="tr-TR" dirty="0">
              <a:solidFill>
                <a:srgbClr val="FF0000"/>
              </a:solidFill>
            </a:endParaRPr>
          </a:p>
        </p:txBody>
      </p:sp>
      <p:sp>
        <p:nvSpPr>
          <p:cNvPr id="3" name="İçerik Yer Tutucusu 2">
            <a:extLst>
              <a:ext uri="{FF2B5EF4-FFF2-40B4-BE49-F238E27FC236}">
                <a16:creationId xmlns:a16="http://schemas.microsoft.com/office/drawing/2014/main" id="{7A999312-3D85-4241-8BB5-FC8BBE3A148C}"/>
              </a:ext>
            </a:extLst>
          </p:cNvPr>
          <p:cNvSpPr>
            <a:spLocks noGrp="1"/>
          </p:cNvSpPr>
          <p:nvPr>
            <p:ph idx="1"/>
          </p:nvPr>
        </p:nvSpPr>
        <p:spPr/>
        <p:txBody>
          <a:bodyPr/>
          <a:lstStyle/>
          <a:p>
            <a:pPr marL="469900" marR="1410970" indent="-457200">
              <a:lnSpc>
                <a:spcPct val="100000"/>
              </a:lnSpc>
              <a:spcBef>
                <a:spcPts val="105"/>
              </a:spcBef>
              <a:buSzPct val="83928"/>
              <a:tabLst>
                <a:tab pos="287020" algn="l"/>
              </a:tabLst>
            </a:pPr>
            <a:r>
              <a:rPr lang="tr-TR" sz="2000" dirty="0">
                <a:cs typeface="Times New Roman"/>
              </a:rPr>
              <a:t>Safra yollarının akut bakteriyel veya </a:t>
            </a:r>
            <a:r>
              <a:rPr lang="tr-TR" sz="2000" dirty="0" err="1">
                <a:cs typeface="Times New Roman"/>
              </a:rPr>
              <a:t>parazitik</a:t>
            </a:r>
            <a:r>
              <a:rPr lang="tr-TR" sz="2000" dirty="0">
                <a:cs typeface="Times New Roman"/>
              </a:rPr>
              <a:t>  </a:t>
            </a:r>
            <a:r>
              <a:rPr lang="tr-TR" sz="2000" dirty="0" err="1">
                <a:cs typeface="Times New Roman"/>
              </a:rPr>
              <a:t>infeksiyonudur</a:t>
            </a:r>
            <a:r>
              <a:rPr lang="tr-TR" sz="2000" dirty="0">
                <a:cs typeface="Times New Roman"/>
              </a:rPr>
              <a:t>.</a:t>
            </a:r>
          </a:p>
          <a:p>
            <a:pPr marL="12700" marR="1410970" indent="0">
              <a:lnSpc>
                <a:spcPct val="100000"/>
              </a:lnSpc>
              <a:spcBef>
                <a:spcPts val="105"/>
              </a:spcBef>
              <a:buSzPct val="83928"/>
              <a:buNone/>
              <a:tabLst>
                <a:tab pos="287020" algn="l"/>
              </a:tabLst>
            </a:pPr>
            <a:r>
              <a:rPr lang="tr-TR" sz="2400" dirty="0">
                <a:cs typeface="Times New Roman"/>
              </a:rPr>
              <a:t>       </a:t>
            </a:r>
            <a:r>
              <a:rPr lang="tr-TR" sz="2000" dirty="0">
                <a:cs typeface="Times New Roman"/>
              </a:rPr>
              <a:t>2 önemli faktör rol oynar.</a:t>
            </a:r>
          </a:p>
          <a:p>
            <a:pPr marL="927100" lvl="1" indent="-457200">
              <a:lnSpc>
                <a:spcPct val="100000"/>
              </a:lnSpc>
              <a:spcBef>
                <a:spcPts val="675"/>
              </a:spcBef>
              <a:buSzPct val="83928"/>
              <a:tabLst>
                <a:tab pos="287020" algn="l"/>
              </a:tabLst>
            </a:pPr>
            <a:r>
              <a:rPr lang="tr-TR" sz="2000" dirty="0">
                <a:cs typeface="Times New Roman"/>
              </a:rPr>
              <a:t>1- </a:t>
            </a:r>
            <a:r>
              <a:rPr lang="tr-TR" sz="1800" dirty="0" err="1">
                <a:cs typeface="Times New Roman"/>
              </a:rPr>
              <a:t>İnfekte</a:t>
            </a:r>
            <a:r>
              <a:rPr lang="tr-TR" sz="1800" dirty="0">
                <a:cs typeface="Times New Roman"/>
              </a:rPr>
              <a:t> olmuş safra</a:t>
            </a:r>
          </a:p>
          <a:p>
            <a:pPr marL="927100" lvl="1" indent="-457200">
              <a:lnSpc>
                <a:spcPct val="100000"/>
              </a:lnSpc>
              <a:spcBef>
                <a:spcPts val="525"/>
              </a:spcBef>
              <a:buSzPct val="83928"/>
              <a:tabLst>
                <a:tab pos="365760" algn="l"/>
                <a:tab pos="366395" algn="l"/>
              </a:tabLst>
            </a:pPr>
            <a:r>
              <a:rPr lang="tr-TR" sz="1800" dirty="0">
                <a:cs typeface="Times New Roman"/>
              </a:rPr>
              <a:t>2- </a:t>
            </a:r>
            <a:r>
              <a:rPr lang="tr-TR" sz="1800" dirty="0" err="1">
                <a:cs typeface="Times New Roman"/>
              </a:rPr>
              <a:t>Bilyer</a:t>
            </a:r>
            <a:r>
              <a:rPr lang="tr-TR" sz="1800" dirty="0">
                <a:cs typeface="Times New Roman"/>
              </a:rPr>
              <a:t> obstrüksiyon.</a:t>
            </a:r>
          </a:p>
          <a:p>
            <a:pPr marL="514985" marR="5080" lvl="1" indent="0">
              <a:lnSpc>
                <a:spcPct val="99000"/>
              </a:lnSpc>
              <a:spcBef>
                <a:spcPts val="730"/>
              </a:spcBef>
              <a:buNone/>
            </a:pPr>
            <a:r>
              <a:rPr lang="tr-TR" sz="2000" dirty="0">
                <a:cs typeface="Times New Roman"/>
              </a:rPr>
              <a:t>	</a:t>
            </a:r>
            <a:r>
              <a:rPr lang="tr-TR" sz="2000" dirty="0" err="1">
                <a:cs typeface="Times New Roman"/>
              </a:rPr>
              <a:t>Bilyer</a:t>
            </a:r>
            <a:r>
              <a:rPr lang="tr-TR" sz="2000" dirty="0">
                <a:cs typeface="Times New Roman"/>
              </a:rPr>
              <a:t> obstrüksiyon sonucu safra kanalı içinde basınç artar ,  </a:t>
            </a:r>
            <a:r>
              <a:rPr lang="tr-TR" sz="2000" dirty="0" err="1">
                <a:cs typeface="Times New Roman"/>
              </a:rPr>
              <a:t>infekte</a:t>
            </a:r>
            <a:r>
              <a:rPr lang="tr-TR" sz="2000" dirty="0">
                <a:cs typeface="Times New Roman"/>
              </a:rPr>
              <a:t> safra içindeki bakteriler </a:t>
            </a:r>
            <a:r>
              <a:rPr lang="tr-TR" sz="2000" dirty="0" err="1">
                <a:cs typeface="Times New Roman"/>
              </a:rPr>
              <a:t>hepatik</a:t>
            </a:r>
            <a:r>
              <a:rPr lang="tr-TR" sz="2000" dirty="0">
                <a:cs typeface="Times New Roman"/>
              </a:rPr>
              <a:t> </a:t>
            </a:r>
            <a:r>
              <a:rPr lang="tr-TR" sz="2000" dirty="0" err="1">
                <a:cs typeface="Times New Roman"/>
              </a:rPr>
              <a:t>ven</a:t>
            </a:r>
            <a:r>
              <a:rPr lang="tr-TR" sz="2000" dirty="0">
                <a:cs typeface="Times New Roman"/>
              </a:rPr>
              <a:t> ve  </a:t>
            </a:r>
            <a:r>
              <a:rPr lang="tr-TR" sz="2000" dirty="0" err="1">
                <a:cs typeface="Times New Roman"/>
              </a:rPr>
              <a:t>perihepatik</a:t>
            </a:r>
            <a:r>
              <a:rPr lang="tr-TR" sz="2000" dirty="0">
                <a:cs typeface="Times New Roman"/>
              </a:rPr>
              <a:t> lenfatiklere geçer, sonuçta </a:t>
            </a:r>
            <a:r>
              <a:rPr lang="tr-TR" sz="2000" dirty="0" err="1">
                <a:cs typeface="Times New Roman"/>
              </a:rPr>
              <a:t>bakteriyemi</a:t>
            </a:r>
            <a:r>
              <a:rPr lang="tr-TR" sz="2000" dirty="0">
                <a:cs typeface="Times New Roman"/>
              </a:rPr>
              <a:t> ve  </a:t>
            </a:r>
            <a:r>
              <a:rPr lang="tr-TR" sz="2000" dirty="0" err="1">
                <a:cs typeface="Times New Roman"/>
              </a:rPr>
              <a:t>kolanjit</a:t>
            </a:r>
            <a:r>
              <a:rPr lang="tr-TR" sz="2000" dirty="0">
                <a:cs typeface="Times New Roman"/>
              </a:rPr>
              <a:t> atakları olur.</a:t>
            </a:r>
          </a:p>
          <a:p>
            <a:endParaRPr lang="tr-TR" dirty="0"/>
          </a:p>
        </p:txBody>
      </p:sp>
    </p:spTree>
    <p:extLst>
      <p:ext uri="{BB962C8B-B14F-4D97-AF65-F5344CB8AC3E}">
        <p14:creationId xmlns:p14="http://schemas.microsoft.com/office/powerpoint/2010/main" val="4109248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FCF13D0-7A3E-4800-8843-0FEA22F4B636}"/>
              </a:ext>
            </a:extLst>
          </p:cNvPr>
          <p:cNvSpPr>
            <a:spLocks noGrp="1"/>
          </p:cNvSpPr>
          <p:nvPr>
            <p:ph type="title"/>
          </p:nvPr>
        </p:nvSpPr>
        <p:spPr/>
        <p:txBody>
          <a:bodyPr/>
          <a:lstStyle/>
          <a:p>
            <a:r>
              <a:rPr lang="tr-TR" dirty="0" err="1">
                <a:solidFill>
                  <a:srgbClr val="FF0000"/>
                </a:solidFill>
              </a:rPr>
              <a:t>Kolanjit</a:t>
            </a:r>
            <a:endParaRPr lang="tr-TR" dirty="0">
              <a:solidFill>
                <a:srgbClr val="FF0000"/>
              </a:solidFill>
            </a:endParaRPr>
          </a:p>
        </p:txBody>
      </p:sp>
      <p:sp>
        <p:nvSpPr>
          <p:cNvPr id="3" name="İçerik Yer Tutucusu 2">
            <a:extLst>
              <a:ext uri="{FF2B5EF4-FFF2-40B4-BE49-F238E27FC236}">
                <a16:creationId xmlns:a16="http://schemas.microsoft.com/office/drawing/2014/main" id="{1541A2FA-9DD7-4425-8B05-E9CAB63CD75E}"/>
              </a:ext>
            </a:extLst>
          </p:cNvPr>
          <p:cNvSpPr>
            <a:spLocks noGrp="1"/>
          </p:cNvSpPr>
          <p:nvPr>
            <p:ph idx="1"/>
          </p:nvPr>
        </p:nvSpPr>
        <p:spPr/>
        <p:txBody>
          <a:bodyPr/>
          <a:lstStyle/>
          <a:p>
            <a:r>
              <a:rPr lang="tr-TR" sz="2400" dirty="0"/>
              <a:t>Etiyoloji</a:t>
            </a:r>
          </a:p>
          <a:p>
            <a:pPr marL="927100" lvl="1" indent="-457200">
              <a:lnSpc>
                <a:spcPct val="100000"/>
              </a:lnSpc>
              <a:spcBef>
                <a:spcPts val="630"/>
              </a:spcBef>
              <a:buSzPct val="84615"/>
              <a:tabLst>
                <a:tab pos="287020" algn="l"/>
              </a:tabLst>
            </a:pPr>
            <a:r>
              <a:rPr lang="tr-TR" sz="2000" dirty="0">
                <a:cs typeface="Times New Roman"/>
              </a:rPr>
              <a:t>Koledok taşları</a:t>
            </a:r>
          </a:p>
          <a:p>
            <a:pPr marL="927100" lvl="1" indent="-457200">
              <a:lnSpc>
                <a:spcPct val="100000"/>
              </a:lnSpc>
              <a:spcBef>
                <a:spcPts val="525"/>
              </a:spcBef>
              <a:buSzPct val="84615"/>
              <a:tabLst>
                <a:tab pos="287020" algn="l"/>
              </a:tabLst>
            </a:pPr>
            <a:r>
              <a:rPr lang="tr-TR" sz="2000" dirty="0">
                <a:cs typeface="Times New Roman"/>
              </a:rPr>
              <a:t>Koledoğun </a:t>
            </a:r>
            <a:r>
              <a:rPr lang="tr-TR" sz="2000" dirty="0" err="1">
                <a:cs typeface="Times New Roman"/>
              </a:rPr>
              <a:t>benign</a:t>
            </a:r>
            <a:r>
              <a:rPr lang="tr-TR" sz="2000" dirty="0">
                <a:cs typeface="Times New Roman"/>
              </a:rPr>
              <a:t> darlıkları</a:t>
            </a:r>
          </a:p>
          <a:p>
            <a:pPr marL="927100" lvl="1" indent="-457200">
              <a:lnSpc>
                <a:spcPct val="100000"/>
              </a:lnSpc>
              <a:spcBef>
                <a:spcPts val="675"/>
              </a:spcBef>
              <a:buSzPct val="84615"/>
              <a:tabLst>
                <a:tab pos="287020" algn="l"/>
              </a:tabLst>
            </a:pPr>
            <a:r>
              <a:rPr lang="tr-TR" sz="2000" dirty="0">
                <a:cs typeface="Times New Roman"/>
              </a:rPr>
              <a:t>Koledoğun </a:t>
            </a:r>
            <a:r>
              <a:rPr lang="tr-TR" sz="2000" dirty="0" err="1">
                <a:cs typeface="Times New Roman"/>
              </a:rPr>
              <a:t>malign</a:t>
            </a:r>
            <a:r>
              <a:rPr lang="tr-TR" sz="2000" dirty="0">
                <a:cs typeface="Times New Roman"/>
              </a:rPr>
              <a:t> darlıkları</a:t>
            </a:r>
          </a:p>
          <a:p>
            <a:pPr marL="927100" lvl="1" indent="-457200">
              <a:lnSpc>
                <a:spcPct val="100000"/>
              </a:lnSpc>
              <a:spcBef>
                <a:spcPts val="525"/>
              </a:spcBef>
              <a:buSzPct val="84615"/>
              <a:tabLst>
                <a:tab pos="287020" algn="l"/>
              </a:tabLst>
            </a:pPr>
            <a:r>
              <a:rPr lang="tr-TR" sz="2000" dirty="0" err="1">
                <a:cs typeface="Times New Roman"/>
              </a:rPr>
              <a:t>Bilio</a:t>
            </a:r>
            <a:r>
              <a:rPr lang="tr-TR" sz="2000" dirty="0">
                <a:cs typeface="Times New Roman"/>
              </a:rPr>
              <a:t>- </a:t>
            </a:r>
            <a:r>
              <a:rPr lang="tr-TR" sz="2000" dirty="0" err="1">
                <a:cs typeface="Times New Roman"/>
              </a:rPr>
              <a:t>enterik</a:t>
            </a:r>
            <a:r>
              <a:rPr lang="tr-TR" sz="2000" dirty="0">
                <a:cs typeface="Times New Roman"/>
              </a:rPr>
              <a:t> </a:t>
            </a:r>
            <a:r>
              <a:rPr lang="tr-TR" sz="2000" dirty="0" err="1">
                <a:cs typeface="Times New Roman"/>
              </a:rPr>
              <a:t>anastomozlar</a:t>
            </a:r>
            <a:endParaRPr lang="tr-TR" sz="2000" dirty="0">
              <a:cs typeface="Times New Roman"/>
            </a:endParaRPr>
          </a:p>
          <a:p>
            <a:pPr marL="927100" lvl="1" indent="-457200">
              <a:lnSpc>
                <a:spcPct val="100000"/>
              </a:lnSpc>
              <a:spcBef>
                <a:spcPts val="675"/>
              </a:spcBef>
              <a:buSzPct val="84615"/>
              <a:tabLst>
                <a:tab pos="287020" algn="l"/>
              </a:tabLst>
            </a:pPr>
            <a:r>
              <a:rPr lang="tr-TR" sz="2000" dirty="0" err="1">
                <a:cs typeface="Times New Roman"/>
              </a:rPr>
              <a:t>İatrojenik</a:t>
            </a:r>
            <a:r>
              <a:rPr lang="tr-TR" sz="2000" dirty="0">
                <a:cs typeface="Times New Roman"/>
              </a:rPr>
              <a:t> ERCP,  </a:t>
            </a:r>
            <a:r>
              <a:rPr lang="tr-TR" sz="2000" dirty="0" err="1">
                <a:cs typeface="Times New Roman"/>
              </a:rPr>
              <a:t>stent</a:t>
            </a:r>
            <a:r>
              <a:rPr lang="tr-TR" sz="2000" dirty="0">
                <a:cs typeface="Times New Roman"/>
              </a:rPr>
              <a:t> yerleştirme</a:t>
            </a:r>
          </a:p>
          <a:p>
            <a:endParaRPr lang="tr-TR" dirty="0"/>
          </a:p>
        </p:txBody>
      </p:sp>
    </p:spTree>
    <p:extLst>
      <p:ext uri="{BB962C8B-B14F-4D97-AF65-F5344CB8AC3E}">
        <p14:creationId xmlns:p14="http://schemas.microsoft.com/office/powerpoint/2010/main" val="3056068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4AC81D6-369B-4C3E-8156-39B9A098F13B}"/>
              </a:ext>
            </a:extLst>
          </p:cNvPr>
          <p:cNvSpPr>
            <a:spLocks noGrp="1"/>
          </p:cNvSpPr>
          <p:nvPr>
            <p:ph type="title"/>
          </p:nvPr>
        </p:nvSpPr>
        <p:spPr/>
        <p:txBody>
          <a:bodyPr/>
          <a:lstStyle/>
          <a:p>
            <a:r>
              <a:rPr lang="tr-TR" dirty="0" err="1">
                <a:solidFill>
                  <a:srgbClr val="FF0000"/>
                </a:solidFill>
              </a:rPr>
              <a:t>Kolanjit</a:t>
            </a:r>
            <a:endParaRPr lang="tr-TR" dirty="0">
              <a:solidFill>
                <a:srgbClr val="FF0000"/>
              </a:solidFill>
            </a:endParaRPr>
          </a:p>
        </p:txBody>
      </p:sp>
      <p:sp>
        <p:nvSpPr>
          <p:cNvPr id="3" name="İçerik Yer Tutucusu 2">
            <a:extLst>
              <a:ext uri="{FF2B5EF4-FFF2-40B4-BE49-F238E27FC236}">
                <a16:creationId xmlns:a16="http://schemas.microsoft.com/office/drawing/2014/main" id="{3F7A2D44-B5A7-4EE6-8D8A-E59AC39C7DAB}"/>
              </a:ext>
            </a:extLst>
          </p:cNvPr>
          <p:cNvSpPr>
            <a:spLocks noGrp="1"/>
          </p:cNvSpPr>
          <p:nvPr>
            <p:ph idx="1"/>
          </p:nvPr>
        </p:nvSpPr>
        <p:spPr/>
        <p:txBody>
          <a:bodyPr/>
          <a:lstStyle/>
          <a:p>
            <a:r>
              <a:rPr lang="tr-TR" sz="2400" dirty="0"/>
              <a:t>Klinik</a:t>
            </a:r>
          </a:p>
          <a:p>
            <a:pPr marL="762000" marR="631825" indent="-457200">
              <a:lnSpc>
                <a:spcPts val="3070"/>
              </a:lnSpc>
              <a:spcBef>
                <a:spcPts val="235"/>
              </a:spcBef>
              <a:buSzPct val="84615"/>
              <a:tabLst>
                <a:tab pos="579120" algn="l"/>
              </a:tabLst>
            </a:pPr>
            <a:r>
              <a:rPr lang="tr-TR" sz="2000" dirty="0" err="1"/>
              <a:t>Charcot</a:t>
            </a:r>
            <a:r>
              <a:rPr lang="tr-TR" sz="2000" dirty="0"/>
              <a:t> </a:t>
            </a:r>
            <a:r>
              <a:rPr lang="tr-TR" sz="2000" dirty="0" err="1"/>
              <a:t>triadı</a:t>
            </a:r>
            <a:r>
              <a:rPr lang="tr-TR" sz="2000" dirty="0"/>
              <a:t>; titremeyle yükselen ateş, sarılık, sağ üst  kadranda ağrı.</a:t>
            </a:r>
          </a:p>
          <a:p>
            <a:pPr marL="762000" marR="476884" indent="-457200">
              <a:lnSpc>
                <a:spcPct val="100000"/>
              </a:lnSpc>
              <a:spcBef>
                <a:spcPts val="555"/>
              </a:spcBef>
              <a:buSzPct val="84615"/>
              <a:tabLst>
                <a:tab pos="579120" algn="l"/>
              </a:tabLst>
            </a:pPr>
            <a:r>
              <a:rPr lang="tr-TR" sz="2000" dirty="0"/>
              <a:t>Şiddetli formu olan “ akut </a:t>
            </a:r>
            <a:r>
              <a:rPr lang="tr-TR" sz="2000" dirty="0" err="1"/>
              <a:t>toksik</a:t>
            </a:r>
            <a:r>
              <a:rPr lang="tr-TR" sz="2000" dirty="0"/>
              <a:t> </a:t>
            </a:r>
            <a:r>
              <a:rPr lang="tr-TR" sz="2000" dirty="0" err="1"/>
              <a:t>kolanjitte</a:t>
            </a:r>
            <a:r>
              <a:rPr lang="tr-TR" sz="2000" dirty="0"/>
              <a:t>”  </a:t>
            </a:r>
            <a:r>
              <a:rPr lang="tr-TR" sz="2000" b="1" dirty="0">
                <a:cs typeface="Times New Roman"/>
              </a:rPr>
              <a:t>hipotansiyon/şok </a:t>
            </a:r>
            <a:r>
              <a:rPr lang="tr-TR" sz="2000" dirty="0"/>
              <a:t>bulguları ve </a:t>
            </a:r>
            <a:r>
              <a:rPr lang="tr-TR" sz="2000" b="1" dirty="0">
                <a:cs typeface="Times New Roman"/>
              </a:rPr>
              <a:t>MSS </a:t>
            </a:r>
            <a:r>
              <a:rPr lang="tr-TR" sz="2000" b="1" dirty="0" err="1">
                <a:cs typeface="Times New Roman"/>
              </a:rPr>
              <a:t>depresyonuda</a:t>
            </a:r>
            <a:r>
              <a:rPr lang="tr-TR" sz="2000" b="1" dirty="0">
                <a:cs typeface="Times New Roman"/>
              </a:rPr>
              <a:t>  </a:t>
            </a:r>
            <a:r>
              <a:rPr lang="tr-TR" sz="2000" dirty="0"/>
              <a:t>eklenmiştir (REYNOULD PENTATI)</a:t>
            </a:r>
          </a:p>
          <a:p>
            <a:endParaRPr lang="tr-TR" dirty="0"/>
          </a:p>
        </p:txBody>
      </p:sp>
    </p:spTree>
    <p:extLst>
      <p:ext uri="{BB962C8B-B14F-4D97-AF65-F5344CB8AC3E}">
        <p14:creationId xmlns:p14="http://schemas.microsoft.com/office/powerpoint/2010/main" val="616302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B2ADA3C-4933-4690-B668-DE94A473221A}"/>
              </a:ext>
            </a:extLst>
          </p:cNvPr>
          <p:cNvSpPr>
            <a:spLocks noGrp="1"/>
          </p:cNvSpPr>
          <p:nvPr>
            <p:ph type="title"/>
          </p:nvPr>
        </p:nvSpPr>
        <p:spPr/>
        <p:txBody>
          <a:bodyPr/>
          <a:lstStyle/>
          <a:p>
            <a:r>
              <a:rPr lang="tr-TR" dirty="0" err="1">
                <a:solidFill>
                  <a:srgbClr val="FF0000"/>
                </a:solidFill>
              </a:rPr>
              <a:t>Kolanjit</a:t>
            </a:r>
            <a:endParaRPr lang="tr-TR" dirty="0">
              <a:solidFill>
                <a:srgbClr val="FF0000"/>
              </a:solidFill>
            </a:endParaRPr>
          </a:p>
        </p:txBody>
      </p:sp>
      <p:sp>
        <p:nvSpPr>
          <p:cNvPr id="3" name="İçerik Yer Tutucusu 2">
            <a:extLst>
              <a:ext uri="{FF2B5EF4-FFF2-40B4-BE49-F238E27FC236}">
                <a16:creationId xmlns:a16="http://schemas.microsoft.com/office/drawing/2014/main" id="{3C80560E-5E11-49C7-9807-B3EABCC294F7}"/>
              </a:ext>
            </a:extLst>
          </p:cNvPr>
          <p:cNvSpPr>
            <a:spLocks noGrp="1"/>
          </p:cNvSpPr>
          <p:nvPr>
            <p:ph idx="1"/>
          </p:nvPr>
        </p:nvSpPr>
        <p:spPr>
          <a:xfrm>
            <a:off x="359898" y="1853760"/>
            <a:ext cx="10515600" cy="4351338"/>
          </a:xfrm>
        </p:spPr>
        <p:txBody>
          <a:bodyPr/>
          <a:lstStyle/>
          <a:p>
            <a:pPr lvl="4"/>
            <a:endParaRPr lang="tr-TR" sz="2400" dirty="0"/>
          </a:p>
          <a:p>
            <a:pPr lvl="4"/>
            <a:r>
              <a:rPr lang="tr-TR" sz="2400" dirty="0" err="1"/>
              <a:t>Laboratuar</a:t>
            </a:r>
            <a:endParaRPr lang="tr-TR" sz="2400" dirty="0"/>
          </a:p>
          <a:p>
            <a:pPr marL="2698750" lvl="5" indent="-457200">
              <a:spcBef>
                <a:spcPts val="700"/>
              </a:spcBef>
              <a:buSzPct val="84615"/>
              <a:tabLst>
                <a:tab pos="287020" algn="l"/>
              </a:tabLst>
            </a:pPr>
            <a:r>
              <a:rPr lang="tr-TR" sz="2000" dirty="0" err="1">
                <a:cs typeface="Times New Roman"/>
              </a:rPr>
              <a:t>Lökositoz</a:t>
            </a:r>
            <a:r>
              <a:rPr lang="tr-TR" sz="2000" dirty="0">
                <a:cs typeface="Times New Roman"/>
              </a:rPr>
              <a:t> ,</a:t>
            </a:r>
          </a:p>
          <a:p>
            <a:pPr marL="2698750" lvl="5" indent="-457200">
              <a:spcBef>
                <a:spcPts val="600"/>
              </a:spcBef>
              <a:buSzPct val="84615"/>
              <a:tabLst>
                <a:tab pos="287020" algn="l"/>
              </a:tabLst>
            </a:pPr>
            <a:r>
              <a:rPr lang="tr-TR" sz="2000" dirty="0" err="1">
                <a:cs typeface="Times New Roman"/>
              </a:rPr>
              <a:t>Bilirubin</a:t>
            </a:r>
            <a:r>
              <a:rPr lang="tr-TR" sz="2000" dirty="0">
                <a:cs typeface="Times New Roman"/>
              </a:rPr>
              <a:t> artışı,</a:t>
            </a:r>
          </a:p>
          <a:p>
            <a:pPr marL="2698750" lvl="5" indent="-457200">
              <a:spcBef>
                <a:spcPts val="600"/>
              </a:spcBef>
              <a:buSzPct val="84615"/>
              <a:tabLst>
                <a:tab pos="287020" algn="l"/>
              </a:tabLst>
            </a:pPr>
            <a:r>
              <a:rPr lang="tr-TR" sz="2000" dirty="0">
                <a:cs typeface="Times New Roman"/>
              </a:rPr>
              <a:t>ALP artışı,</a:t>
            </a:r>
          </a:p>
          <a:p>
            <a:pPr marL="2698750" lvl="5" indent="-457200">
              <a:spcBef>
                <a:spcPts val="600"/>
              </a:spcBef>
              <a:buSzPct val="84615"/>
              <a:tabLst>
                <a:tab pos="287020" algn="l"/>
              </a:tabLst>
            </a:pPr>
            <a:r>
              <a:rPr lang="tr-TR" sz="2000" dirty="0" err="1">
                <a:cs typeface="Times New Roman"/>
              </a:rPr>
              <a:t>Transaminaz</a:t>
            </a:r>
            <a:r>
              <a:rPr lang="tr-TR" sz="2000" dirty="0">
                <a:cs typeface="Times New Roman"/>
              </a:rPr>
              <a:t> artışı olur</a:t>
            </a:r>
            <a:endParaRPr lang="tr-TR" sz="2000" dirty="0">
              <a:cs typeface="Symbol"/>
            </a:endParaRPr>
          </a:p>
          <a:p>
            <a:pPr lvl="4">
              <a:spcBef>
                <a:spcPts val="575"/>
              </a:spcBef>
            </a:pPr>
            <a:r>
              <a:rPr lang="tr-TR" sz="2000" dirty="0">
                <a:cs typeface="Times New Roman"/>
              </a:rPr>
              <a:t>***USG: safra kanalında genişleme</a:t>
            </a:r>
          </a:p>
          <a:p>
            <a:pPr lvl="4">
              <a:spcBef>
                <a:spcPts val="575"/>
              </a:spcBef>
            </a:pPr>
            <a:r>
              <a:rPr lang="tr-TR" sz="2000" dirty="0">
                <a:cs typeface="Times New Roman"/>
              </a:rPr>
              <a:t>***PTK ve ERCP: Safra kanalındaki tıkanıklığın yerini ve nedenini  belirler.</a:t>
            </a:r>
          </a:p>
          <a:p>
            <a:endParaRPr lang="tr-TR" dirty="0"/>
          </a:p>
        </p:txBody>
      </p:sp>
    </p:spTree>
    <p:extLst>
      <p:ext uri="{BB962C8B-B14F-4D97-AF65-F5344CB8AC3E}">
        <p14:creationId xmlns:p14="http://schemas.microsoft.com/office/powerpoint/2010/main" val="2685316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1631E41-1254-445F-AABD-42A16FAD8990}"/>
              </a:ext>
            </a:extLst>
          </p:cNvPr>
          <p:cNvSpPr>
            <a:spLocks noGrp="1"/>
          </p:cNvSpPr>
          <p:nvPr>
            <p:ph type="title"/>
          </p:nvPr>
        </p:nvSpPr>
        <p:spPr/>
        <p:txBody>
          <a:bodyPr/>
          <a:lstStyle/>
          <a:p>
            <a:r>
              <a:rPr lang="tr-TR" dirty="0" err="1">
                <a:solidFill>
                  <a:srgbClr val="FF0000"/>
                </a:solidFill>
              </a:rPr>
              <a:t>Kolanjit</a:t>
            </a:r>
            <a:endParaRPr lang="tr-TR" dirty="0">
              <a:solidFill>
                <a:srgbClr val="FF0000"/>
              </a:solidFill>
            </a:endParaRPr>
          </a:p>
        </p:txBody>
      </p:sp>
      <p:sp>
        <p:nvSpPr>
          <p:cNvPr id="3" name="İçerik Yer Tutucusu 2">
            <a:extLst>
              <a:ext uri="{FF2B5EF4-FFF2-40B4-BE49-F238E27FC236}">
                <a16:creationId xmlns:a16="http://schemas.microsoft.com/office/drawing/2014/main" id="{33998F58-2FDA-42E8-8DA1-CCFD8FD6E018}"/>
              </a:ext>
            </a:extLst>
          </p:cNvPr>
          <p:cNvSpPr>
            <a:spLocks noGrp="1"/>
          </p:cNvSpPr>
          <p:nvPr>
            <p:ph idx="1"/>
          </p:nvPr>
        </p:nvSpPr>
        <p:spPr/>
        <p:txBody>
          <a:bodyPr/>
          <a:lstStyle/>
          <a:p>
            <a:r>
              <a:rPr lang="tr-TR" sz="2400" dirty="0"/>
              <a:t>Tedavi</a:t>
            </a:r>
          </a:p>
          <a:p>
            <a:pPr lvl="1"/>
            <a:r>
              <a:rPr lang="tr-TR" sz="2000" dirty="0">
                <a:cs typeface="Times New Roman"/>
              </a:rPr>
              <a:t>Konservatif yaklaşım ;</a:t>
            </a:r>
          </a:p>
          <a:p>
            <a:pPr marL="1270000" lvl="2" indent="-342900">
              <a:lnSpc>
                <a:spcPct val="100000"/>
              </a:lnSpc>
              <a:spcBef>
                <a:spcPts val="525"/>
              </a:spcBef>
              <a:tabLst>
                <a:tab pos="321310" algn="l"/>
              </a:tabLst>
            </a:pPr>
            <a:r>
              <a:rPr lang="tr-TR" sz="1800" dirty="0">
                <a:cs typeface="Times New Roman"/>
              </a:rPr>
              <a:t>Sıvı- elektrolit tedavisi,</a:t>
            </a:r>
          </a:p>
          <a:p>
            <a:pPr marL="1270000" lvl="2" indent="-342900">
              <a:lnSpc>
                <a:spcPct val="100000"/>
              </a:lnSpc>
              <a:spcBef>
                <a:spcPts val="600"/>
              </a:spcBef>
              <a:tabLst>
                <a:tab pos="321310" algn="l"/>
              </a:tabLst>
            </a:pPr>
            <a:r>
              <a:rPr lang="tr-TR" sz="1800" dirty="0">
                <a:cs typeface="Times New Roman"/>
              </a:rPr>
              <a:t>Antibiyotik,</a:t>
            </a:r>
          </a:p>
          <a:p>
            <a:pPr marL="1270000" lvl="2" indent="-342900">
              <a:lnSpc>
                <a:spcPct val="100000"/>
              </a:lnSpc>
              <a:spcBef>
                <a:spcPts val="600"/>
              </a:spcBef>
              <a:tabLst>
                <a:tab pos="321310" algn="l"/>
              </a:tabLst>
            </a:pPr>
            <a:r>
              <a:rPr lang="tr-TR" sz="1800" dirty="0" err="1">
                <a:cs typeface="Times New Roman"/>
              </a:rPr>
              <a:t>Dekompresyon</a:t>
            </a:r>
            <a:r>
              <a:rPr lang="tr-TR" sz="1800" dirty="0">
                <a:cs typeface="Times New Roman"/>
              </a:rPr>
              <a:t> (ERCP,PTK).</a:t>
            </a:r>
          </a:p>
          <a:p>
            <a:pPr marL="743585" marR="5080" lvl="1" indent="-274320">
              <a:lnSpc>
                <a:spcPts val="3050"/>
              </a:lnSpc>
              <a:spcBef>
                <a:spcPts val="835"/>
              </a:spcBef>
            </a:pPr>
            <a:r>
              <a:rPr lang="tr-TR" sz="2000" dirty="0">
                <a:cs typeface="Times New Roman"/>
              </a:rPr>
              <a:t>***Başarılı olunamıyorsa </a:t>
            </a:r>
            <a:r>
              <a:rPr lang="tr-TR" sz="2000" dirty="0" err="1">
                <a:cs typeface="Times New Roman"/>
              </a:rPr>
              <a:t>laparotomi</a:t>
            </a:r>
            <a:r>
              <a:rPr lang="tr-TR" sz="2000" dirty="0">
                <a:cs typeface="Times New Roman"/>
              </a:rPr>
              <a:t> yapılır. </a:t>
            </a:r>
            <a:r>
              <a:rPr lang="tr-TR" sz="2000" dirty="0" err="1">
                <a:cs typeface="Times New Roman"/>
              </a:rPr>
              <a:t>Koledokotomi</a:t>
            </a:r>
            <a:r>
              <a:rPr lang="tr-TR" sz="2000" dirty="0">
                <a:cs typeface="Times New Roman"/>
              </a:rPr>
              <a:t>+ T  tüp drenajı yapılır.</a:t>
            </a:r>
          </a:p>
          <a:p>
            <a:endParaRPr lang="tr-TR" dirty="0"/>
          </a:p>
        </p:txBody>
      </p:sp>
    </p:spTree>
    <p:extLst>
      <p:ext uri="{BB962C8B-B14F-4D97-AF65-F5344CB8AC3E}">
        <p14:creationId xmlns:p14="http://schemas.microsoft.com/office/powerpoint/2010/main" val="616091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CE97C9A-886E-4526-92AC-74B91262F589}"/>
              </a:ext>
            </a:extLst>
          </p:cNvPr>
          <p:cNvPicPr>
            <a:picLocks noChangeAspect="1"/>
          </p:cNvPicPr>
          <p:nvPr/>
        </p:nvPicPr>
        <p:blipFill rotWithShape="1">
          <a:blip r:embed="rId2"/>
          <a:srcRect l="4827" r="40" b="1"/>
          <a:stretch/>
        </p:blipFill>
        <p:spPr>
          <a:xfrm>
            <a:off x="1" y="10"/>
            <a:ext cx="11862435" cy="6857990"/>
          </a:xfrm>
          <a:custGeom>
            <a:avLst/>
            <a:gdLst>
              <a:gd name="connsiteX0" fmla="*/ 0 w 11862435"/>
              <a:gd name="connsiteY0" fmla="*/ 0 h 6858000"/>
              <a:gd name="connsiteX1" fmla="*/ 2537458 w 11862435"/>
              <a:gd name="connsiteY1" fmla="*/ 0 h 6858000"/>
              <a:gd name="connsiteX2" fmla="*/ 3074669 w 11862435"/>
              <a:gd name="connsiteY2" fmla="*/ 0 h 6858000"/>
              <a:gd name="connsiteX3" fmla="*/ 3784383 w 11862435"/>
              <a:gd name="connsiteY3" fmla="*/ 0 h 6858000"/>
              <a:gd name="connsiteX4" fmla="*/ 8686282 w 11862435"/>
              <a:gd name="connsiteY4" fmla="*/ 0 h 6858000"/>
              <a:gd name="connsiteX5" fmla="*/ 11862435 w 11862435"/>
              <a:gd name="connsiteY5" fmla="*/ 6857999 h 6858000"/>
              <a:gd name="connsiteX6" fmla="*/ 5896483 w 11862435"/>
              <a:gd name="connsiteY6" fmla="*/ 6857999 h 6858000"/>
              <a:gd name="connsiteX7" fmla="*/ 5896483 w 11862435"/>
              <a:gd name="connsiteY7" fmla="*/ 6858000 h 6858000"/>
              <a:gd name="connsiteX8" fmla="*/ 3074669 w 11862435"/>
              <a:gd name="connsiteY8" fmla="*/ 6858000 h 6858000"/>
              <a:gd name="connsiteX9" fmla="*/ 2537458 w 11862435"/>
              <a:gd name="connsiteY9" fmla="*/ 6858000 h 6858000"/>
              <a:gd name="connsiteX10" fmla="*/ 0 w 1186243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2435" h="6858000">
                <a:moveTo>
                  <a:pt x="0" y="0"/>
                </a:moveTo>
                <a:lnTo>
                  <a:pt x="2537458" y="0"/>
                </a:lnTo>
                <a:lnTo>
                  <a:pt x="3074669" y="0"/>
                </a:lnTo>
                <a:lnTo>
                  <a:pt x="3784383" y="0"/>
                </a:lnTo>
                <a:lnTo>
                  <a:pt x="8686282" y="0"/>
                </a:lnTo>
                <a:lnTo>
                  <a:pt x="11862435" y="6857999"/>
                </a:lnTo>
                <a:lnTo>
                  <a:pt x="5896483" y="6857999"/>
                </a:lnTo>
                <a:lnTo>
                  <a:pt x="5896483" y="6858000"/>
                </a:lnTo>
                <a:lnTo>
                  <a:pt x="3074669" y="6858000"/>
                </a:lnTo>
                <a:lnTo>
                  <a:pt x="2537458" y="6858000"/>
                </a:lnTo>
                <a:lnTo>
                  <a:pt x="0" y="6858000"/>
                </a:lnTo>
                <a:close/>
              </a:path>
            </a:pathLst>
          </a:custGeom>
        </p:spPr>
      </p:pic>
    </p:spTree>
    <p:extLst>
      <p:ext uri="{BB962C8B-B14F-4D97-AF65-F5344CB8AC3E}">
        <p14:creationId xmlns:p14="http://schemas.microsoft.com/office/powerpoint/2010/main" val="40180226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AF7C3EB-2E11-46C7-BBE6-463EEA74894D}"/>
              </a:ext>
            </a:extLst>
          </p:cNvPr>
          <p:cNvSpPr>
            <a:spLocks noGrp="1"/>
          </p:cNvSpPr>
          <p:nvPr>
            <p:ph type="title"/>
          </p:nvPr>
        </p:nvSpPr>
        <p:spPr/>
        <p:txBody>
          <a:bodyPr/>
          <a:lstStyle/>
          <a:p>
            <a:r>
              <a:rPr lang="tr-TR" dirty="0">
                <a:solidFill>
                  <a:srgbClr val="FF0000"/>
                </a:solidFill>
              </a:rPr>
              <a:t>Safra taşı </a:t>
            </a:r>
            <a:r>
              <a:rPr lang="tr-TR" dirty="0" err="1">
                <a:solidFill>
                  <a:srgbClr val="FF0000"/>
                </a:solidFill>
              </a:rPr>
              <a:t>pankreatiti</a:t>
            </a:r>
            <a:endParaRPr lang="tr-TR" dirty="0">
              <a:solidFill>
                <a:srgbClr val="FF0000"/>
              </a:solidFill>
            </a:endParaRPr>
          </a:p>
        </p:txBody>
      </p:sp>
      <p:sp>
        <p:nvSpPr>
          <p:cNvPr id="3" name="İçerik Yer Tutucusu 2">
            <a:extLst>
              <a:ext uri="{FF2B5EF4-FFF2-40B4-BE49-F238E27FC236}">
                <a16:creationId xmlns:a16="http://schemas.microsoft.com/office/drawing/2014/main" id="{E3885472-4B7D-4926-9BA7-BEED99EDB83C}"/>
              </a:ext>
            </a:extLst>
          </p:cNvPr>
          <p:cNvSpPr>
            <a:spLocks noGrp="1"/>
          </p:cNvSpPr>
          <p:nvPr>
            <p:ph idx="1"/>
          </p:nvPr>
        </p:nvSpPr>
        <p:spPr/>
        <p:txBody>
          <a:bodyPr>
            <a:normAutofit/>
          </a:bodyPr>
          <a:lstStyle/>
          <a:p>
            <a:r>
              <a:rPr lang="tr-TR" sz="2400" dirty="0"/>
              <a:t>Safra kesesi taşı olan hastaların %15-20’si taşa bağlı </a:t>
            </a:r>
            <a:r>
              <a:rPr lang="tr-TR" sz="2400" dirty="0" err="1"/>
              <a:t>pankreatit</a:t>
            </a:r>
            <a:r>
              <a:rPr lang="tr-TR" sz="2400" dirty="0"/>
              <a:t> geçirmektedir. </a:t>
            </a:r>
          </a:p>
          <a:p>
            <a:r>
              <a:rPr lang="tr-TR" sz="2400" dirty="0"/>
              <a:t>Tüm </a:t>
            </a:r>
            <a:r>
              <a:rPr lang="tr-TR" sz="2400" dirty="0" err="1"/>
              <a:t>pankreatit</a:t>
            </a:r>
            <a:r>
              <a:rPr lang="tr-TR" sz="2400" dirty="0"/>
              <a:t> vakalarının %45-50’ si safra taşı nedenlidir.</a:t>
            </a:r>
          </a:p>
        </p:txBody>
      </p:sp>
    </p:spTree>
    <p:extLst>
      <p:ext uri="{BB962C8B-B14F-4D97-AF65-F5344CB8AC3E}">
        <p14:creationId xmlns:p14="http://schemas.microsoft.com/office/powerpoint/2010/main" val="19247041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4238822-CB79-4906-8FA7-FB042C4BDE29}"/>
              </a:ext>
            </a:extLst>
          </p:cNvPr>
          <p:cNvSpPr>
            <a:spLocks noGrp="1"/>
          </p:cNvSpPr>
          <p:nvPr>
            <p:ph type="title"/>
          </p:nvPr>
        </p:nvSpPr>
        <p:spPr/>
        <p:txBody>
          <a:bodyPr/>
          <a:lstStyle/>
          <a:p>
            <a:r>
              <a:rPr lang="tr-TR" dirty="0">
                <a:solidFill>
                  <a:srgbClr val="FF0000"/>
                </a:solidFill>
              </a:rPr>
              <a:t>Safra taşı </a:t>
            </a:r>
            <a:r>
              <a:rPr lang="tr-TR" dirty="0" err="1">
                <a:solidFill>
                  <a:srgbClr val="FF0000"/>
                </a:solidFill>
              </a:rPr>
              <a:t>pankreatiti</a:t>
            </a:r>
            <a:endParaRPr lang="tr-TR" dirty="0">
              <a:solidFill>
                <a:srgbClr val="FF0000"/>
              </a:solidFill>
            </a:endParaRPr>
          </a:p>
        </p:txBody>
      </p:sp>
      <p:sp>
        <p:nvSpPr>
          <p:cNvPr id="3" name="İçerik Yer Tutucusu 2">
            <a:extLst>
              <a:ext uri="{FF2B5EF4-FFF2-40B4-BE49-F238E27FC236}">
                <a16:creationId xmlns:a16="http://schemas.microsoft.com/office/drawing/2014/main" id="{2EBCF83A-CDE3-40B1-8C8D-8AEE0A7E159E}"/>
              </a:ext>
            </a:extLst>
          </p:cNvPr>
          <p:cNvSpPr>
            <a:spLocks noGrp="1"/>
          </p:cNvSpPr>
          <p:nvPr>
            <p:ph idx="1"/>
          </p:nvPr>
        </p:nvSpPr>
        <p:spPr/>
        <p:txBody>
          <a:bodyPr/>
          <a:lstStyle/>
          <a:p>
            <a:r>
              <a:rPr lang="tr-TR" sz="2400" dirty="0"/>
              <a:t>Klinik </a:t>
            </a:r>
          </a:p>
          <a:p>
            <a:pPr lvl="1"/>
            <a:r>
              <a:rPr lang="tr-TR" sz="2000" dirty="0" err="1"/>
              <a:t>Kolesistit</a:t>
            </a:r>
            <a:r>
              <a:rPr lang="tr-TR" sz="2000" dirty="0"/>
              <a:t> ve </a:t>
            </a:r>
            <a:r>
              <a:rPr lang="tr-TR" sz="2000" dirty="0" err="1"/>
              <a:t>pankreatit</a:t>
            </a:r>
            <a:r>
              <a:rPr lang="tr-TR" sz="2000" dirty="0"/>
              <a:t> semptomları birlikteliği vardır.</a:t>
            </a:r>
          </a:p>
          <a:p>
            <a:pPr lvl="1"/>
            <a:r>
              <a:rPr lang="tr-TR" sz="2000" dirty="0"/>
              <a:t>Genellikle </a:t>
            </a:r>
            <a:r>
              <a:rPr lang="tr-TR" sz="2000" dirty="0" err="1"/>
              <a:t>epigastrium</a:t>
            </a:r>
            <a:r>
              <a:rPr lang="tr-TR" sz="2000" dirty="0"/>
              <a:t> veya sağ üst kadranda  değişen derecelerde karın ağrısı bulunur. Ağrı sırta ve omuza yayılabilir</a:t>
            </a:r>
          </a:p>
          <a:p>
            <a:pPr lvl="1"/>
            <a:r>
              <a:rPr lang="tr-TR" sz="2000" dirty="0"/>
              <a:t>Bulantı ve kusma sık görülür</a:t>
            </a:r>
          </a:p>
          <a:p>
            <a:endParaRPr lang="tr-TR" dirty="0"/>
          </a:p>
          <a:p>
            <a:endParaRPr lang="tr-TR" dirty="0"/>
          </a:p>
        </p:txBody>
      </p:sp>
    </p:spTree>
    <p:extLst>
      <p:ext uri="{BB962C8B-B14F-4D97-AF65-F5344CB8AC3E}">
        <p14:creationId xmlns:p14="http://schemas.microsoft.com/office/powerpoint/2010/main" val="353716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A35E15F-0811-4B6E-8012-953806DB471C}"/>
              </a:ext>
            </a:extLst>
          </p:cNvPr>
          <p:cNvSpPr>
            <a:spLocks noGrp="1"/>
          </p:cNvSpPr>
          <p:nvPr>
            <p:ph type="title"/>
          </p:nvPr>
        </p:nvSpPr>
        <p:spPr/>
        <p:txBody>
          <a:bodyPr/>
          <a:lstStyle/>
          <a:p>
            <a:r>
              <a:rPr lang="tr-TR" dirty="0">
                <a:solidFill>
                  <a:srgbClr val="FF0000"/>
                </a:solidFill>
              </a:rPr>
              <a:t>Safra taşı </a:t>
            </a:r>
            <a:r>
              <a:rPr lang="tr-TR" dirty="0" err="1">
                <a:solidFill>
                  <a:srgbClr val="FF0000"/>
                </a:solidFill>
              </a:rPr>
              <a:t>pankreatiti</a:t>
            </a:r>
            <a:endParaRPr lang="tr-TR" dirty="0">
              <a:solidFill>
                <a:srgbClr val="FF0000"/>
              </a:solidFill>
            </a:endParaRPr>
          </a:p>
        </p:txBody>
      </p:sp>
      <p:sp>
        <p:nvSpPr>
          <p:cNvPr id="3" name="İçerik Yer Tutucusu 2">
            <a:extLst>
              <a:ext uri="{FF2B5EF4-FFF2-40B4-BE49-F238E27FC236}">
                <a16:creationId xmlns:a16="http://schemas.microsoft.com/office/drawing/2014/main" id="{AB14A4C1-6421-4248-AF43-23672D46BBE0}"/>
              </a:ext>
            </a:extLst>
          </p:cNvPr>
          <p:cNvSpPr>
            <a:spLocks noGrp="1"/>
          </p:cNvSpPr>
          <p:nvPr>
            <p:ph idx="1"/>
          </p:nvPr>
        </p:nvSpPr>
        <p:spPr/>
        <p:txBody>
          <a:bodyPr/>
          <a:lstStyle/>
          <a:p>
            <a:r>
              <a:rPr lang="tr-TR" sz="2400" dirty="0" err="1"/>
              <a:t>Laboratuar</a:t>
            </a:r>
            <a:r>
              <a:rPr lang="tr-TR" sz="2400" dirty="0"/>
              <a:t> </a:t>
            </a:r>
          </a:p>
          <a:p>
            <a:pPr lvl="1"/>
            <a:r>
              <a:rPr lang="tr-TR" sz="2000" dirty="0"/>
              <a:t>Lökosit yüksekliği</a:t>
            </a:r>
          </a:p>
          <a:p>
            <a:pPr lvl="1"/>
            <a:r>
              <a:rPr lang="tr-TR" sz="2000" dirty="0" err="1"/>
              <a:t>Lipaz</a:t>
            </a:r>
            <a:r>
              <a:rPr lang="tr-TR" sz="2000" dirty="0"/>
              <a:t> ve amilaz yüksekliği</a:t>
            </a:r>
          </a:p>
          <a:p>
            <a:pPr lvl="1"/>
            <a:r>
              <a:rPr lang="tr-TR" sz="2000" dirty="0"/>
              <a:t>Safra kanalı tıkalı ise </a:t>
            </a:r>
            <a:r>
              <a:rPr lang="tr-TR" sz="2000" dirty="0" err="1"/>
              <a:t>transaminaz</a:t>
            </a:r>
            <a:r>
              <a:rPr lang="tr-TR" sz="2000" dirty="0"/>
              <a:t>, ALP ve </a:t>
            </a:r>
            <a:r>
              <a:rPr lang="tr-TR" sz="2000" dirty="0" err="1"/>
              <a:t>Bilüribin</a:t>
            </a:r>
            <a:r>
              <a:rPr lang="tr-TR" sz="2000" dirty="0"/>
              <a:t> değerlerinin yüksekliği olabilir.</a:t>
            </a:r>
          </a:p>
        </p:txBody>
      </p:sp>
    </p:spTree>
    <p:extLst>
      <p:ext uri="{BB962C8B-B14F-4D97-AF65-F5344CB8AC3E}">
        <p14:creationId xmlns:p14="http://schemas.microsoft.com/office/powerpoint/2010/main" val="2993294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1D04B12-F581-4F01-A4EA-1B52E18EF988}"/>
              </a:ext>
            </a:extLst>
          </p:cNvPr>
          <p:cNvSpPr>
            <a:spLocks noGrp="1"/>
          </p:cNvSpPr>
          <p:nvPr>
            <p:ph type="title"/>
          </p:nvPr>
        </p:nvSpPr>
        <p:spPr/>
        <p:txBody>
          <a:bodyPr/>
          <a:lstStyle/>
          <a:p>
            <a:r>
              <a:rPr lang="tr-TR" dirty="0">
                <a:solidFill>
                  <a:srgbClr val="FF0000"/>
                </a:solidFill>
              </a:rPr>
              <a:t>Safra taşı </a:t>
            </a:r>
            <a:r>
              <a:rPr lang="tr-TR" dirty="0" err="1">
                <a:solidFill>
                  <a:srgbClr val="FF0000"/>
                </a:solidFill>
              </a:rPr>
              <a:t>pankreatiti</a:t>
            </a:r>
            <a:endParaRPr lang="tr-TR" dirty="0">
              <a:solidFill>
                <a:srgbClr val="FF0000"/>
              </a:solidFill>
            </a:endParaRPr>
          </a:p>
        </p:txBody>
      </p:sp>
      <p:sp>
        <p:nvSpPr>
          <p:cNvPr id="3" name="İçerik Yer Tutucusu 2">
            <a:extLst>
              <a:ext uri="{FF2B5EF4-FFF2-40B4-BE49-F238E27FC236}">
                <a16:creationId xmlns:a16="http://schemas.microsoft.com/office/drawing/2014/main" id="{8CE8C47B-4CF4-4836-A071-9D98CAC7A6CB}"/>
              </a:ext>
            </a:extLst>
          </p:cNvPr>
          <p:cNvSpPr>
            <a:spLocks noGrp="1"/>
          </p:cNvSpPr>
          <p:nvPr>
            <p:ph idx="1"/>
          </p:nvPr>
        </p:nvSpPr>
        <p:spPr/>
        <p:txBody>
          <a:bodyPr>
            <a:normAutofit/>
          </a:bodyPr>
          <a:lstStyle/>
          <a:p>
            <a:r>
              <a:rPr lang="tr-TR" sz="2000" dirty="0" err="1"/>
              <a:t>Pankratitli</a:t>
            </a:r>
            <a:r>
              <a:rPr lang="tr-TR" sz="2000" dirty="0"/>
              <a:t> hastalarda safra yollarının </a:t>
            </a:r>
            <a:r>
              <a:rPr lang="tr-TR" sz="2000" dirty="0" err="1"/>
              <a:t>ultrasonografik</a:t>
            </a:r>
            <a:r>
              <a:rPr lang="tr-TR" sz="2000" dirty="0"/>
              <a:t> değerlendirilmesi şarttır.</a:t>
            </a:r>
          </a:p>
          <a:p>
            <a:r>
              <a:rPr lang="tr-TR" sz="2000" dirty="0"/>
              <a:t>Eğer safra taşı varsa ve </a:t>
            </a:r>
            <a:r>
              <a:rPr lang="tr-TR" sz="2000" dirty="0" err="1"/>
              <a:t>pankreatit</a:t>
            </a:r>
            <a:r>
              <a:rPr lang="tr-TR" sz="2000" dirty="0"/>
              <a:t> şiddetli ise </a:t>
            </a:r>
            <a:r>
              <a:rPr lang="tr-TR" sz="2000" dirty="0" err="1"/>
              <a:t>sifinkterotomi</a:t>
            </a:r>
            <a:r>
              <a:rPr lang="tr-TR" sz="2000" dirty="0"/>
              <a:t> ve taş </a:t>
            </a:r>
            <a:r>
              <a:rPr lang="tr-TR" sz="2000" dirty="0" err="1"/>
              <a:t>ekstraksiyonu</a:t>
            </a:r>
            <a:r>
              <a:rPr lang="tr-TR" sz="2000" dirty="0"/>
              <a:t> ile sonuçlanan bir ERCP </a:t>
            </a:r>
            <a:r>
              <a:rPr lang="tr-TR" sz="2000" dirty="0" err="1"/>
              <a:t>pankreatiti</a:t>
            </a:r>
            <a:r>
              <a:rPr lang="tr-TR" sz="2000" dirty="0"/>
              <a:t> sonlandırabilir.</a:t>
            </a:r>
          </a:p>
        </p:txBody>
      </p:sp>
    </p:spTree>
    <p:extLst>
      <p:ext uri="{BB962C8B-B14F-4D97-AF65-F5344CB8AC3E}">
        <p14:creationId xmlns:p14="http://schemas.microsoft.com/office/powerpoint/2010/main" val="1401367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AD0FBA1-0D90-4122-8C7F-B706D6A6BD88}"/>
              </a:ext>
            </a:extLst>
          </p:cNvPr>
          <p:cNvSpPr>
            <a:spLocks noGrp="1"/>
          </p:cNvSpPr>
          <p:nvPr>
            <p:ph type="title"/>
          </p:nvPr>
        </p:nvSpPr>
        <p:spPr/>
        <p:txBody>
          <a:bodyPr/>
          <a:lstStyle/>
          <a:p>
            <a:r>
              <a:rPr lang="tr-TR" dirty="0">
                <a:solidFill>
                  <a:srgbClr val="FF0000"/>
                </a:solidFill>
              </a:rPr>
              <a:t>Safra taşı </a:t>
            </a:r>
            <a:r>
              <a:rPr lang="tr-TR" dirty="0" err="1">
                <a:solidFill>
                  <a:srgbClr val="FF0000"/>
                </a:solidFill>
              </a:rPr>
              <a:t>pankreatiti</a:t>
            </a:r>
            <a:endParaRPr lang="tr-TR" dirty="0">
              <a:solidFill>
                <a:srgbClr val="FF0000"/>
              </a:solidFill>
            </a:endParaRPr>
          </a:p>
        </p:txBody>
      </p:sp>
      <p:sp>
        <p:nvSpPr>
          <p:cNvPr id="3" name="İçerik Yer Tutucusu 2">
            <a:extLst>
              <a:ext uri="{FF2B5EF4-FFF2-40B4-BE49-F238E27FC236}">
                <a16:creationId xmlns:a16="http://schemas.microsoft.com/office/drawing/2014/main" id="{EBFB2BFE-5FDD-461E-B101-7F0805E9A00F}"/>
              </a:ext>
            </a:extLst>
          </p:cNvPr>
          <p:cNvSpPr>
            <a:spLocks noGrp="1"/>
          </p:cNvSpPr>
          <p:nvPr>
            <p:ph idx="1"/>
          </p:nvPr>
        </p:nvSpPr>
        <p:spPr/>
        <p:txBody>
          <a:bodyPr/>
          <a:lstStyle/>
          <a:p>
            <a:r>
              <a:rPr lang="tr-TR" sz="2400" dirty="0"/>
              <a:t>Tedavi </a:t>
            </a:r>
          </a:p>
          <a:p>
            <a:pPr lvl="1"/>
            <a:r>
              <a:rPr lang="tr-TR" sz="2000" dirty="0" err="1"/>
              <a:t>Kolesistektomi</a:t>
            </a:r>
            <a:r>
              <a:rPr lang="tr-TR" sz="2000" dirty="0"/>
              <a:t> (Akut </a:t>
            </a:r>
            <a:r>
              <a:rPr lang="tr-TR" sz="2000" dirty="0" err="1"/>
              <a:t>pankreatit</a:t>
            </a:r>
            <a:r>
              <a:rPr lang="tr-TR" sz="2000" dirty="0"/>
              <a:t> atağı geçene kadar beklenmelidir.)</a:t>
            </a:r>
          </a:p>
        </p:txBody>
      </p:sp>
    </p:spTree>
    <p:extLst>
      <p:ext uri="{BB962C8B-B14F-4D97-AF65-F5344CB8AC3E}">
        <p14:creationId xmlns:p14="http://schemas.microsoft.com/office/powerpoint/2010/main" val="1583734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2716259-D577-4713-BFE5-3CA01CFFA1E5}"/>
              </a:ext>
            </a:extLst>
          </p:cNvPr>
          <p:cNvSpPr>
            <a:spLocks noGrp="1"/>
          </p:cNvSpPr>
          <p:nvPr>
            <p:ph type="title"/>
          </p:nvPr>
        </p:nvSpPr>
        <p:spPr/>
        <p:txBody>
          <a:bodyPr/>
          <a:lstStyle/>
          <a:p>
            <a:r>
              <a:rPr lang="tr-TR" dirty="0" err="1">
                <a:solidFill>
                  <a:srgbClr val="FF0000"/>
                </a:solidFill>
              </a:rPr>
              <a:t>Koledokolitiazis</a:t>
            </a:r>
            <a:endParaRPr lang="tr-TR" dirty="0">
              <a:solidFill>
                <a:srgbClr val="FF0000"/>
              </a:solidFill>
            </a:endParaRPr>
          </a:p>
        </p:txBody>
      </p:sp>
      <p:pic>
        <p:nvPicPr>
          <p:cNvPr id="4" name="İçerik Yer Tutucusu 3">
            <a:extLst>
              <a:ext uri="{FF2B5EF4-FFF2-40B4-BE49-F238E27FC236}">
                <a16:creationId xmlns:a16="http://schemas.microsoft.com/office/drawing/2014/main" id="{EB1CEC44-AA7E-4F49-8062-86DFC54E25BB}"/>
              </a:ext>
            </a:extLst>
          </p:cNvPr>
          <p:cNvPicPr>
            <a:picLocks noGrp="1" noChangeAspect="1"/>
          </p:cNvPicPr>
          <p:nvPr>
            <p:ph idx="1"/>
          </p:nvPr>
        </p:nvPicPr>
        <p:blipFill>
          <a:blip r:embed="rId2"/>
          <a:stretch>
            <a:fillRect/>
          </a:stretch>
        </p:blipFill>
        <p:spPr>
          <a:xfrm>
            <a:off x="2964307" y="1261001"/>
            <a:ext cx="6263385" cy="4664917"/>
          </a:xfrm>
          <a:prstGeom prst="rect">
            <a:avLst/>
          </a:prstGeom>
        </p:spPr>
      </p:pic>
      <p:sp>
        <p:nvSpPr>
          <p:cNvPr id="5" name="Metin kutusu 4">
            <a:extLst>
              <a:ext uri="{FF2B5EF4-FFF2-40B4-BE49-F238E27FC236}">
                <a16:creationId xmlns:a16="http://schemas.microsoft.com/office/drawing/2014/main" id="{C69BD246-EF7B-4605-819E-AA0BC9CB3E21}"/>
              </a:ext>
            </a:extLst>
          </p:cNvPr>
          <p:cNvSpPr txBox="1"/>
          <p:nvPr/>
        </p:nvSpPr>
        <p:spPr>
          <a:xfrm>
            <a:off x="4375053" y="6018446"/>
            <a:ext cx="7512147" cy="430887"/>
          </a:xfrm>
          <a:prstGeom prst="rect">
            <a:avLst/>
          </a:prstGeom>
          <a:noFill/>
        </p:spPr>
        <p:txBody>
          <a:bodyPr wrap="square" rtlCol="0">
            <a:spAutoFit/>
          </a:bodyPr>
          <a:lstStyle/>
          <a:p>
            <a:r>
              <a:rPr lang="tr-TR" sz="1100" dirty="0" err="1"/>
              <a:t>Tazuma</a:t>
            </a:r>
            <a:r>
              <a:rPr lang="tr-TR" sz="1100" dirty="0"/>
              <a:t>, S., </a:t>
            </a:r>
            <a:r>
              <a:rPr lang="tr-TR" sz="1100" dirty="0" err="1"/>
              <a:t>Unno</a:t>
            </a:r>
            <a:r>
              <a:rPr lang="tr-TR" sz="1100" dirty="0"/>
              <a:t>, M., </a:t>
            </a:r>
            <a:r>
              <a:rPr lang="tr-TR" sz="1100" dirty="0" err="1"/>
              <a:t>Igarashi</a:t>
            </a:r>
            <a:r>
              <a:rPr lang="tr-TR" sz="1100" dirty="0"/>
              <a:t>, Y., </a:t>
            </a:r>
            <a:r>
              <a:rPr lang="tr-TR" sz="1100" dirty="0" err="1"/>
              <a:t>Inui</a:t>
            </a:r>
            <a:r>
              <a:rPr lang="tr-TR" sz="1100" dirty="0"/>
              <a:t>, K., </a:t>
            </a:r>
            <a:r>
              <a:rPr lang="tr-TR" sz="1100" dirty="0" err="1"/>
              <a:t>Uchiyama</a:t>
            </a:r>
            <a:r>
              <a:rPr lang="tr-TR" sz="1100" dirty="0"/>
              <a:t>, K., </a:t>
            </a:r>
            <a:r>
              <a:rPr lang="tr-TR" sz="1100" dirty="0" err="1"/>
              <a:t>Kai</a:t>
            </a:r>
            <a:r>
              <a:rPr lang="tr-TR" sz="1100" dirty="0"/>
              <a:t>, M., ... &amp; </a:t>
            </a:r>
            <a:r>
              <a:rPr lang="tr-TR" sz="1100" dirty="0" err="1"/>
              <a:t>Ryozawa</a:t>
            </a:r>
            <a:r>
              <a:rPr lang="tr-TR" sz="1100" dirty="0"/>
              <a:t>, S. (2017). </a:t>
            </a:r>
            <a:r>
              <a:rPr lang="tr-TR" sz="1100" dirty="0" err="1"/>
              <a:t>Evidence-based</a:t>
            </a:r>
            <a:r>
              <a:rPr lang="tr-TR" sz="1100" dirty="0"/>
              <a:t> </a:t>
            </a:r>
            <a:r>
              <a:rPr lang="tr-TR" sz="1100" dirty="0" err="1"/>
              <a:t>clinical</a:t>
            </a:r>
            <a:r>
              <a:rPr lang="tr-TR" sz="1100" dirty="0"/>
              <a:t> </a:t>
            </a:r>
            <a:r>
              <a:rPr lang="tr-TR" sz="1100" dirty="0" err="1"/>
              <a:t>practice</a:t>
            </a:r>
            <a:r>
              <a:rPr lang="tr-TR" sz="1100" dirty="0"/>
              <a:t> </a:t>
            </a:r>
            <a:r>
              <a:rPr lang="tr-TR" sz="1100" dirty="0" err="1"/>
              <a:t>guidelines</a:t>
            </a:r>
            <a:r>
              <a:rPr lang="tr-TR" sz="1100" dirty="0"/>
              <a:t> </a:t>
            </a:r>
            <a:r>
              <a:rPr lang="tr-TR" sz="1100" dirty="0" err="1"/>
              <a:t>for</a:t>
            </a:r>
            <a:r>
              <a:rPr lang="tr-TR" sz="1100" dirty="0"/>
              <a:t> </a:t>
            </a:r>
            <a:r>
              <a:rPr lang="tr-TR" sz="1100" dirty="0" err="1"/>
              <a:t>cholelithiasis</a:t>
            </a:r>
            <a:r>
              <a:rPr lang="tr-TR" sz="1100" dirty="0"/>
              <a:t> 2016. </a:t>
            </a:r>
            <a:r>
              <a:rPr lang="tr-TR" sz="1100" i="1" dirty="0" err="1"/>
              <a:t>Journal</a:t>
            </a:r>
            <a:r>
              <a:rPr lang="tr-TR" sz="1100" i="1" dirty="0"/>
              <a:t> of </a:t>
            </a:r>
            <a:r>
              <a:rPr lang="tr-TR" sz="1100" i="1" dirty="0" err="1"/>
              <a:t>gastroenterology</a:t>
            </a:r>
            <a:r>
              <a:rPr lang="tr-TR" sz="1100" dirty="0"/>
              <a:t>, </a:t>
            </a:r>
            <a:r>
              <a:rPr lang="tr-TR" sz="1100" i="1" dirty="0"/>
              <a:t>52</a:t>
            </a:r>
            <a:r>
              <a:rPr lang="tr-TR" sz="1100" dirty="0"/>
              <a:t>(3), 276-300.</a:t>
            </a:r>
          </a:p>
        </p:txBody>
      </p:sp>
    </p:spTree>
    <p:extLst>
      <p:ext uri="{BB962C8B-B14F-4D97-AF65-F5344CB8AC3E}">
        <p14:creationId xmlns:p14="http://schemas.microsoft.com/office/powerpoint/2010/main" val="6434376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01A3038-83CA-43A6-98DF-79CC0811AEAB}"/>
              </a:ext>
            </a:extLst>
          </p:cNvPr>
          <p:cNvSpPr>
            <a:spLocks noGrp="1"/>
          </p:cNvSpPr>
          <p:nvPr>
            <p:ph type="title"/>
          </p:nvPr>
        </p:nvSpPr>
        <p:spPr/>
        <p:txBody>
          <a:bodyPr/>
          <a:lstStyle/>
          <a:p>
            <a:pPr algn="ctr"/>
            <a:r>
              <a:rPr lang="tr-TR" dirty="0">
                <a:solidFill>
                  <a:srgbClr val="FF0000"/>
                </a:solidFill>
              </a:rPr>
              <a:t>Safra Kesesi ve Safra Yollarının </a:t>
            </a:r>
            <a:r>
              <a:rPr lang="tr-TR" dirty="0" err="1">
                <a:solidFill>
                  <a:srgbClr val="FF0000"/>
                </a:solidFill>
              </a:rPr>
              <a:t>Tümöral</a:t>
            </a:r>
            <a:r>
              <a:rPr lang="tr-TR" dirty="0">
                <a:solidFill>
                  <a:srgbClr val="FF0000"/>
                </a:solidFill>
              </a:rPr>
              <a:t> Hastalıkları</a:t>
            </a:r>
          </a:p>
        </p:txBody>
      </p:sp>
      <p:sp>
        <p:nvSpPr>
          <p:cNvPr id="3" name="İçerik Yer Tutucusu 2">
            <a:extLst>
              <a:ext uri="{FF2B5EF4-FFF2-40B4-BE49-F238E27FC236}">
                <a16:creationId xmlns:a16="http://schemas.microsoft.com/office/drawing/2014/main" id="{4BE226CB-FB09-4DBA-AD27-79B3214D43D1}"/>
              </a:ext>
            </a:extLst>
          </p:cNvPr>
          <p:cNvSpPr>
            <a:spLocks noGrp="1"/>
          </p:cNvSpPr>
          <p:nvPr>
            <p:ph idx="1"/>
          </p:nvPr>
        </p:nvSpPr>
        <p:spPr/>
        <p:txBody>
          <a:bodyPr/>
          <a:lstStyle/>
          <a:p>
            <a:r>
              <a:rPr lang="tr-TR" b="1" dirty="0"/>
              <a:t> </a:t>
            </a:r>
            <a:r>
              <a:rPr lang="tr-TR" sz="2400" b="1" dirty="0"/>
              <a:t>Safra Kesesi Kanserleri</a:t>
            </a:r>
          </a:p>
          <a:p>
            <a:pPr lvl="1"/>
            <a:r>
              <a:rPr lang="tr-TR" sz="2000" dirty="0"/>
              <a:t>Sık rastlanmayan tümörler olup kötü </a:t>
            </a:r>
            <a:r>
              <a:rPr lang="tr-TR" sz="2000" dirty="0" err="1"/>
              <a:t>prognoz</a:t>
            </a:r>
            <a:r>
              <a:rPr lang="tr-TR" sz="2000" dirty="0"/>
              <a:t> göstermektedir.</a:t>
            </a:r>
          </a:p>
          <a:p>
            <a:pPr lvl="1"/>
            <a:r>
              <a:rPr lang="tr-TR" sz="2000" dirty="0"/>
              <a:t>GİS </a:t>
            </a:r>
            <a:r>
              <a:rPr lang="tr-TR" sz="2000" dirty="0" err="1"/>
              <a:t>malignitelerin</a:t>
            </a:r>
            <a:r>
              <a:rPr lang="tr-TR" sz="2000" dirty="0"/>
              <a:t> % 2-4’ü safra kesesi </a:t>
            </a:r>
            <a:r>
              <a:rPr lang="tr-TR" sz="2000" dirty="0" err="1"/>
              <a:t>karsinomudur</a:t>
            </a:r>
            <a:r>
              <a:rPr lang="tr-TR" sz="2000" dirty="0"/>
              <a:t>.</a:t>
            </a:r>
          </a:p>
          <a:p>
            <a:pPr lvl="1"/>
            <a:r>
              <a:rPr lang="tr-TR" sz="2000" dirty="0" err="1"/>
              <a:t>İnsidans</a:t>
            </a:r>
            <a:r>
              <a:rPr lang="tr-TR" sz="2000" dirty="0"/>
              <a:t> yaş ile birlikte artış göstermektedir.</a:t>
            </a:r>
          </a:p>
          <a:p>
            <a:pPr lvl="1"/>
            <a:r>
              <a:rPr lang="tr-TR" sz="2000" dirty="0"/>
              <a:t>Kadın erkek oranı 3:1 </a:t>
            </a:r>
            <a:r>
              <a:rPr lang="tr-TR" sz="2000" dirty="0" err="1"/>
              <a:t>dir</a:t>
            </a:r>
            <a:r>
              <a:rPr lang="tr-TR" sz="2000" dirty="0"/>
              <a:t>.</a:t>
            </a:r>
          </a:p>
          <a:p>
            <a:pPr lvl="1"/>
            <a:r>
              <a:rPr lang="da-DK" sz="2000" dirty="0"/>
              <a:t>Safra kesesi kanseri olgularının % 95'inde kesede taş bulunmaktadır</a:t>
            </a:r>
            <a:r>
              <a:rPr lang="tr-TR" sz="2000" dirty="0"/>
              <a:t>.</a:t>
            </a:r>
          </a:p>
        </p:txBody>
      </p:sp>
    </p:spTree>
    <p:extLst>
      <p:ext uri="{BB962C8B-B14F-4D97-AF65-F5344CB8AC3E}">
        <p14:creationId xmlns:p14="http://schemas.microsoft.com/office/powerpoint/2010/main" val="1415603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120E1A5-7203-4EFF-81E0-F1823518AC0A}"/>
              </a:ext>
            </a:extLst>
          </p:cNvPr>
          <p:cNvSpPr>
            <a:spLocks noGrp="1"/>
          </p:cNvSpPr>
          <p:nvPr>
            <p:ph type="title"/>
          </p:nvPr>
        </p:nvSpPr>
        <p:spPr/>
        <p:txBody>
          <a:bodyPr/>
          <a:lstStyle/>
          <a:p>
            <a:pPr algn="ctr"/>
            <a:r>
              <a:rPr lang="tr-TR" dirty="0">
                <a:solidFill>
                  <a:srgbClr val="FF0000"/>
                </a:solidFill>
              </a:rPr>
              <a:t>Safra Kesesi ve Safra Yollarının </a:t>
            </a:r>
            <a:r>
              <a:rPr lang="tr-TR" dirty="0" err="1">
                <a:solidFill>
                  <a:srgbClr val="FF0000"/>
                </a:solidFill>
              </a:rPr>
              <a:t>Tümöral</a:t>
            </a:r>
            <a:r>
              <a:rPr lang="tr-TR" dirty="0">
                <a:solidFill>
                  <a:srgbClr val="FF0000"/>
                </a:solidFill>
              </a:rPr>
              <a:t> Hastalıkları</a:t>
            </a:r>
          </a:p>
        </p:txBody>
      </p:sp>
      <p:sp>
        <p:nvSpPr>
          <p:cNvPr id="3" name="İçerik Yer Tutucusu 2">
            <a:extLst>
              <a:ext uri="{FF2B5EF4-FFF2-40B4-BE49-F238E27FC236}">
                <a16:creationId xmlns:a16="http://schemas.microsoft.com/office/drawing/2014/main" id="{A822D177-8601-4D46-9954-6BCF12F5A29E}"/>
              </a:ext>
            </a:extLst>
          </p:cNvPr>
          <p:cNvSpPr>
            <a:spLocks noGrp="1"/>
          </p:cNvSpPr>
          <p:nvPr>
            <p:ph idx="1"/>
          </p:nvPr>
        </p:nvSpPr>
        <p:spPr/>
        <p:txBody>
          <a:bodyPr/>
          <a:lstStyle/>
          <a:p>
            <a:r>
              <a:rPr lang="tr-TR" dirty="0"/>
              <a:t> </a:t>
            </a:r>
            <a:r>
              <a:rPr lang="tr-TR" sz="2400" b="1" dirty="0"/>
              <a:t>Safra Kesesi Kanserleri</a:t>
            </a:r>
          </a:p>
          <a:p>
            <a:pPr lvl="1"/>
            <a:r>
              <a:rPr lang="tr-TR" sz="2000" dirty="0"/>
              <a:t>Safra kesesinin </a:t>
            </a:r>
            <a:r>
              <a:rPr lang="tr-TR" sz="2000" dirty="0" err="1"/>
              <a:t>polipoid</a:t>
            </a:r>
            <a:r>
              <a:rPr lang="tr-TR" sz="2000" dirty="0"/>
              <a:t> lezyonları ile ilgili olabilirler. </a:t>
            </a:r>
          </a:p>
          <a:p>
            <a:pPr lvl="1"/>
            <a:r>
              <a:rPr lang="tr-TR" sz="2000" dirty="0"/>
              <a:t>10 mm’den büyük </a:t>
            </a:r>
            <a:r>
              <a:rPr lang="tr-TR" sz="2000" dirty="0" err="1"/>
              <a:t>polipoid</a:t>
            </a:r>
            <a:r>
              <a:rPr lang="tr-TR" sz="2000" dirty="0"/>
              <a:t> lezyonlarda </a:t>
            </a:r>
            <a:r>
              <a:rPr lang="tr-TR" sz="2000" dirty="0" err="1"/>
              <a:t>malign</a:t>
            </a:r>
            <a:r>
              <a:rPr lang="tr-TR" sz="2000" dirty="0"/>
              <a:t> değişikliklerin sık olarak oluşabileceği bildirilmiştir.</a:t>
            </a:r>
          </a:p>
          <a:p>
            <a:pPr lvl="1"/>
            <a:r>
              <a:rPr lang="tr-TR" sz="2000" dirty="0"/>
              <a:t>Porselen safra kesesi gibi duvar kalsifikasyonunun olduğu olgularda kese duvarındaki kronik </a:t>
            </a:r>
            <a:r>
              <a:rPr lang="tr-TR" sz="2000" dirty="0" err="1"/>
              <a:t>irritasyon</a:t>
            </a:r>
            <a:r>
              <a:rPr lang="tr-TR" sz="2000" dirty="0"/>
              <a:t> yüzünden % 50 oranında kese kanseri gelişebilir.</a:t>
            </a:r>
          </a:p>
        </p:txBody>
      </p:sp>
    </p:spTree>
    <p:extLst>
      <p:ext uri="{BB962C8B-B14F-4D97-AF65-F5344CB8AC3E}">
        <p14:creationId xmlns:p14="http://schemas.microsoft.com/office/powerpoint/2010/main" val="10657454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B9C058C-1589-4AA3-BD42-A7EE65118F39}"/>
              </a:ext>
            </a:extLst>
          </p:cNvPr>
          <p:cNvSpPr>
            <a:spLocks noGrp="1"/>
          </p:cNvSpPr>
          <p:nvPr>
            <p:ph type="title"/>
          </p:nvPr>
        </p:nvSpPr>
        <p:spPr/>
        <p:txBody>
          <a:bodyPr/>
          <a:lstStyle/>
          <a:p>
            <a:pPr algn="ctr"/>
            <a:r>
              <a:rPr lang="tr-TR" dirty="0">
                <a:solidFill>
                  <a:srgbClr val="FF0000"/>
                </a:solidFill>
              </a:rPr>
              <a:t>Safra Kesesi ve Safra Yollarının </a:t>
            </a:r>
            <a:r>
              <a:rPr lang="tr-TR" dirty="0" err="1">
                <a:solidFill>
                  <a:srgbClr val="FF0000"/>
                </a:solidFill>
              </a:rPr>
              <a:t>Tümöral</a:t>
            </a:r>
            <a:r>
              <a:rPr lang="tr-TR" dirty="0">
                <a:solidFill>
                  <a:srgbClr val="FF0000"/>
                </a:solidFill>
              </a:rPr>
              <a:t> Hastalıkları</a:t>
            </a:r>
          </a:p>
        </p:txBody>
      </p:sp>
      <p:sp>
        <p:nvSpPr>
          <p:cNvPr id="3" name="İçerik Yer Tutucusu 2">
            <a:extLst>
              <a:ext uri="{FF2B5EF4-FFF2-40B4-BE49-F238E27FC236}">
                <a16:creationId xmlns:a16="http://schemas.microsoft.com/office/drawing/2014/main" id="{8919A8B2-E84E-4142-B243-27F357A0CABB}"/>
              </a:ext>
            </a:extLst>
          </p:cNvPr>
          <p:cNvSpPr>
            <a:spLocks noGrp="1"/>
          </p:cNvSpPr>
          <p:nvPr>
            <p:ph idx="1"/>
          </p:nvPr>
        </p:nvSpPr>
        <p:spPr/>
        <p:txBody>
          <a:bodyPr/>
          <a:lstStyle/>
          <a:p>
            <a:r>
              <a:rPr lang="tr-TR" sz="2400" b="1" dirty="0"/>
              <a:t>Safra Kesesi Kanserleri</a:t>
            </a:r>
          </a:p>
          <a:p>
            <a:pPr lvl="1"/>
            <a:r>
              <a:rPr lang="tr-TR" sz="2000" dirty="0"/>
              <a:t>% 90 </a:t>
            </a:r>
            <a:r>
              <a:rPr lang="tr-TR" sz="2000" dirty="0" err="1"/>
              <a:t>Adenokarsinomdur</a:t>
            </a:r>
            <a:endParaRPr lang="tr-TR" sz="2000" dirty="0"/>
          </a:p>
          <a:p>
            <a:pPr lvl="1"/>
            <a:r>
              <a:rPr lang="tr-TR" sz="2000" dirty="0"/>
              <a:t>% 10 </a:t>
            </a:r>
            <a:r>
              <a:rPr lang="tr-TR" sz="2000" dirty="0" err="1"/>
              <a:t>Skuamoz</a:t>
            </a:r>
            <a:r>
              <a:rPr lang="tr-TR" sz="2000" dirty="0"/>
              <a:t> </a:t>
            </a:r>
            <a:r>
              <a:rPr lang="tr-TR" sz="2000" dirty="0" err="1"/>
              <a:t>karsinomdur</a:t>
            </a:r>
            <a:endParaRPr lang="tr-TR" sz="2000" dirty="0"/>
          </a:p>
          <a:p>
            <a:pPr lvl="1"/>
            <a:r>
              <a:rPr lang="tr-TR" sz="2000" dirty="0"/>
              <a:t>Nadir olarak </a:t>
            </a:r>
            <a:r>
              <a:rPr lang="tr-TR" sz="2000" dirty="0" err="1"/>
              <a:t>adenoakantoma</a:t>
            </a:r>
            <a:r>
              <a:rPr lang="tr-TR" sz="2000" dirty="0"/>
              <a:t> ve </a:t>
            </a:r>
            <a:r>
              <a:rPr lang="tr-TR" sz="2000" dirty="0" err="1"/>
              <a:t>melanomlar</a:t>
            </a:r>
            <a:r>
              <a:rPr lang="tr-TR" sz="2000" dirty="0"/>
              <a:t> görülür.</a:t>
            </a:r>
          </a:p>
        </p:txBody>
      </p:sp>
    </p:spTree>
    <p:extLst>
      <p:ext uri="{BB962C8B-B14F-4D97-AF65-F5344CB8AC3E}">
        <p14:creationId xmlns:p14="http://schemas.microsoft.com/office/powerpoint/2010/main" val="3450275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91B5035-7C24-4A7A-9B43-FAD0140D7FE7}"/>
              </a:ext>
            </a:extLst>
          </p:cNvPr>
          <p:cNvSpPr>
            <a:spLocks noGrp="1"/>
          </p:cNvSpPr>
          <p:nvPr>
            <p:ph type="title"/>
          </p:nvPr>
        </p:nvSpPr>
        <p:spPr/>
        <p:txBody>
          <a:bodyPr/>
          <a:lstStyle/>
          <a:p>
            <a:pPr algn="ctr"/>
            <a:r>
              <a:rPr lang="tr-TR" dirty="0">
                <a:solidFill>
                  <a:srgbClr val="FF0000"/>
                </a:solidFill>
              </a:rPr>
              <a:t>Safra Kesesi ve Safra Yollarının </a:t>
            </a:r>
            <a:r>
              <a:rPr lang="tr-TR" dirty="0" err="1">
                <a:solidFill>
                  <a:srgbClr val="FF0000"/>
                </a:solidFill>
              </a:rPr>
              <a:t>Tümöral</a:t>
            </a:r>
            <a:r>
              <a:rPr lang="tr-TR" dirty="0">
                <a:solidFill>
                  <a:srgbClr val="FF0000"/>
                </a:solidFill>
              </a:rPr>
              <a:t> Hastalıkları</a:t>
            </a:r>
          </a:p>
        </p:txBody>
      </p:sp>
      <p:sp>
        <p:nvSpPr>
          <p:cNvPr id="3" name="İçerik Yer Tutucusu 2">
            <a:extLst>
              <a:ext uri="{FF2B5EF4-FFF2-40B4-BE49-F238E27FC236}">
                <a16:creationId xmlns:a16="http://schemas.microsoft.com/office/drawing/2014/main" id="{BFD19D4F-3552-4C03-B8EC-EBC0340C5FB8}"/>
              </a:ext>
            </a:extLst>
          </p:cNvPr>
          <p:cNvSpPr>
            <a:spLocks noGrp="1"/>
          </p:cNvSpPr>
          <p:nvPr>
            <p:ph idx="1"/>
          </p:nvPr>
        </p:nvSpPr>
        <p:spPr/>
        <p:txBody>
          <a:bodyPr>
            <a:normAutofit/>
          </a:bodyPr>
          <a:lstStyle/>
          <a:p>
            <a:r>
              <a:rPr lang="tr-TR" sz="2400" b="1" dirty="0"/>
              <a:t>Safra Kesesi Kanserleri</a:t>
            </a:r>
          </a:p>
          <a:p>
            <a:pPr lvl="1"/>
            <a:r>
              <a:rPr lang="tr-TR" sz="2000" dirty="0"/>
              <a:t>Klinik bulgular: </a:t>
            </a:r>
          </a:p>
          <a:p>
            <a:pPr lvl="2"/>
            <a:r>
              <a:rPr lang="tr-TR" sz="1800" dirty="0"/>
              <a:t>Belirti ve bulgular genel olarak </a:t>
            </a:r>
            <a:r>
              <a:rPr lang="tr-TR" sz="1800" dirty="0" err="1"/>
              <a:t>kolesistit</a:t>
            </a:r>
            <a:r>
              <a:rPr lang="tr-TR" sz="1800" dirty="0"/>
              <a:t> ve </a:t>
            </a:r>
            <a:r>
              <a:rPr lang="tr-TR" sz="1800" dirty="0" err="1"/>
              <a:t>kolelitiasis’ten</a:t>
            </a:r>
            <a:r>
              <a:rPr lang="tr-TR" sz="1800" dirty="0"/>
              <a:t> ayrılamaz.</a:t>
            </a:r>
          </a:p>
          <a:p>
            <a:pPr lvl="2"/>
            <a:r>
              <a:rPr lang="tr-TR" sz="1800" dirty="0"/>
              <a:t>Bu bulgular karında huzursuzluk hissi, sağ üst kadranda ağrı, bulantı-kusma ve kilo kaybından oluşur.</a:t>
            </a:r>
          </a:p>
          <a:p>
            <a:pPr lvl="2"/>
            <a:r>
              <a:rPr lang="tr-TR" sz="1800" dirty="0"/>
              <a:t>Hastaların yarısında sarılık mevcuttur.</a:t>
            </a:r>
          </a:p>
          <a:p>
            <a:pPr lvl="2"/>
            <a:r>
              <a:rPr lang="tr-TR" sz="1800" dirty="0"/>
              <a:t>Klinik bulgu verenlerin 2/3 ünde </a:t>
            </a:r>
            <a:r>
              <a:rPr lang="tr-TR" sz="1800" dirty="0" err="1"/>
              <a:t>palpabl</a:t>
            </a:r>
            <a:r>
              <a:rPr lang="tr-TR" sz="1800" dirty="0"/>
              <a:t> kitle mevcuttur</a:t>
            </a:r>
          </a:p>
          <a:p>
            <a:pPr lvl="1"/>
            <a:r>
              <a:rPr lang="tr-TR" sz="2000" dirty="0"/>
              <a:t>Laboratuvar bulguları teşhiste yardımcı olmazlar. </a:t>
            </a:r>
          </a:p>
          <a:p>
            <a:pPr lvl="1"/>
            <a:r>
              <a:rPr lang="tr-TR" sz="2000" dirty="0"/>
              <a:t>USG ve BT teşhiste yardımcı olabilir</a:t>
            </a:r>
          </a:p>
        </p:txBody>
      </p:sp>
    </p:spTree>
    <p:extLst>
      <p:ext uri="{BB962C8B-B14F-4D97-AF65-F5344CB8AC3E}">
        <p14:creationId xmlns:p14="http://schemas.microsoft.com/office/powerpoint/2010/main" val="309197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684E11E-13CD-458C-9992-E944E117AC73}"/>
              </a:ext>
            </a:extLst>
          </p:cNvPr>
          <p:cNvPicPr>
            <a:picLocks noChangeAspect="1"/>
          </p:cNvPicPr>
          <p:nvPr/>
        </p:nvPicPr>
        <p:blipFill rotWithShape="1">
          <a:blip r:embed="rId3"/>
          <a:srcRect t="1270" r="1" b="1844"/>
          <a:stretch/>
        </p:blipFill>
        <p:spPr>
          <a:xfrm>
            <a:off x="5120640" y="1904281"/>
            <a:ext cx="6233160" cy="4272681"/>
          </a:xfrm>
          <a:prstGeom prst="rect">
            <a:avLst/>
          </a:prstGeom>
        </p:spPr>
      </p:pic>
      <p:sp>
        <p:nvSpPr>
          <p:cNvPr id="2" name="Unvan 1">
            <a:extLst>
              <a:ext uri="{FF2B5EF4-FFF2-40B4-BE49-F238E27FC236}">
                <a16:creationId xmlns:a16="http://schemas.microsoft.com/office/drawing/2014/main" id="{8943CEBE-A7D0-4AE6-A4C4-39F5AA525A78}"/>
              </a:ext>
            </a:extLst>
          </p:cNvPr>
          <p:cNvSpPr>
            <a:spLocks noGrp="1"/>
          </p:cNvSpPr>
          <p:nvPr>
            <p:ph type="title"/>
          </p:nvPr>
        </p:nvSpPr>
        <p:spPr/>
        <p:txBody>
          <a:bodyPr>
            <a:normAutofit/>
          </a:bodyPr>
          <a:lstStyle/>
          <a:p>
            <a:r>
              <a:rPr lang="tr-TR" dirty="0">
                <a:solidFill>
                  <a:srgbClr val="FF0000"/>
                </a:solidFill>
              </a:rPr>
              <a:t>ANATOMİ</a:t>
            </a:r>
          </a:p>
        </p:txBody>
      </p:sp>
      <p:sp>
        <p:nvSpPr>
          <p:cNvPr id="3" name="İçerik Yer Tutucusu 2">
            <a:extLst>
              <a:ext uri="{FF2B5EF4-FFF2-40B4-BE49-F238E27FC236}">
                <a16:creationId xmlns:a16="http://schemas.microsoft.com/office/drawing/2014/main" id="{F9CD4ABB-A011-4C9D-B7A9-E340D5C52BB6}"/>
              </a:ext>
            </a:extLst>
          </p:cNvPr>
          <p:cNvSpPr>
            <a:spLocks noGrp="1"/>
          </p:cNvSpPr>
          <p:nvPr>
            <p:ph idx="1"/>
          </p:nvPr>
        </p:nvSpPr>
        <p:spPr>
          <a:xfrm>
            <a:off x="838200" y="1825625"/>
            <a:ext cx="3797807" cy="4351338"/>
          </a:xfrm>
        </p:spPr>
        <p:txBody>
          <a:bodyPr>
            <a:normAutofit fontScale="92500" lnSpcReduction="20000"/>
          </a:bodyPr>
          <a:lstStyle/>
          <a:p>
            <a:pPr marL="469900" marR="5715" indent="-457200">
              <a:spcBef>
                <a:spcPts val="850"/>
              </a:spcBef>
              <a:buClr>
                <a:srgbClr val="D24716"/>
              </a:buClr>
              <a:buSzPct val="83928"/>
              <a:tabLst>
                <a:tab pos="287020" algn="l"/>
              </a:tabLst>
            </a:pPr>
            <a:r>
              <a:rPr lang="tr-TR" sz="1700">
                <a:cs typeface="Times New Roman"/>
              </a:rPr>
              <a:t>Safra kesesi 8-10 cm uzunluğunda, hacmi ortalama 30-50 ml  olan armut biçiminde bir organdır.</a:t>
            </a:r>
          </a:p>
          <a:p>
            <a:pPr marL="469900" marR="5715" indent="-457200">
              <a:spcBef>
                <a:spcPts val="575"/>
              </a:spcBef>
              <a:buClr>
                <a:srgbClr val="D24716"/>
              </a:buClr>
              <a:buSzPct val="83928"/>
              <a:tabLst>
                <a:tab pos="287020" algn="l"/>
              </a:tabLst>
            </a:pPr>
            <a:endParaRPr lang="tr-TR" sz="1700">
              <a:cs typeface="Times New Roman"/>
            </a:endParaRPr>
          </a:p>
          <a:p>
            <a:pPr marL="469900" marR="5715" indent="-457200">
              <a:spcBef>
                <a:spcPts val="575"/>
              </a:spcBef>
              <a:buClr>
                <a:srgbClr val="D24716"/>
              </a:buClr>
              <a:buSzPct val="83928"/>
              <a:tabLst>
                <a:tab pos="287020" algn="l"/>
              </a:tabLst>
            </a:pPr>
            <a:r>
              <a:rPr lang="tr-TR" sz="1700">
                <a:cs typeface="Times New Roman"/>
              </a:rPr>
              <a:t>Fundus, corpus, infindibulum (hartmann poşu) ve collum olmak  üzere 4 bölümü vardır.</a:t>
            </a:r>
          </a:p>
          <a:p>
            <a:pPr marL="469900" indent="-457200">
              <a:spcBef>
                <a:spcPts val="20"/>
              </a:spcBef>
              <a:buClr>
                <a:srgbClr val="D24716"/>
              </a:buClr>
              <a:buSzPct val="83928"/>
              <a:tabLst>
                <a:tab pos="287020" algn="l"/>
              </a:tabLst>
            </a:pPr>
            <a:endParaRPr lang="tr-TR" sz="1700">
              <a:cs typeface="Times New Roman"/>
            </a:endParaRPr>
          </a:p>
          <a:p>
            <a:pPr marL="469900" indent="-457200">
              <a:spcBef>
                <a:spcPts val="20"/>
              </a:spcBef>
              <a:buClr>
                <a:srgbClr val="D24716"/>
              </a:buClr>
              <a:buSzPct val="83928"/>
              <a:tabLst>
                <a:tab pos="287020" algn="l"/>
              </a:tabLst>
            </a:pPr>
            <a:r>
              <a:rPr lang="tr-TR" sz="1700">
                <a:cs typeface="Times New Roman"/>
              </a:rPr>
              <a:t>Sistik kanal ile ana hepatik kanala bağlanır.</a:t>
            </a:r>
          </a:p>
          <a:p>
            <a:pPr marL="469900" marR="5080" indent="-457200">
              <a:spcBef>
                <a:spcPts val="90"/>
              </a:spcBef>
              <a:buClr>
                <a:srgbClr val="D24716"/>
              </a:buClr>
              <a:buSzPct val="84615"/>
              <a:tabLst>
                <a:tab pos="287020" algn="l"/>
              </a:tabLst>
            </a:pPr>
            <a:endParaRPr lang="tr-TR" sz="1700">
              <a:cs typeface="Times New Roman"/>
            </a:endParaRPr>
          </a:p>
          <a:p>
            <a:pPr marL="469900" marR="5080" indent="-457200">
              <a:spcBef>
                <a:spcPts val="90"/>
              </a:spcBef>
              <a:buClr>
                <a:srgbClr val="D24716"/>
              </a:buClr>
              <a:buSzPct val="84615"/>
              <a:tabLst>
                <a:tab pos="287020" algn="l"/>
              </a:tabLst>
            </a:pPr>
            <a:r>
              <a:rPr lang="tr-TR" sz="1700">
                <a:cs typeface="Times New Roman"/>
              </a:rPr>
              <a:t>Sağ ve sol hepatik kanallarının birleşimi ile ana safra kanalı oluşur. </a:t>
            </a:r>
          </a:p>
          <a:p>
            <a:pPr marL="469900" marR="5080" indent="-457200">
              <a:spcBef>
                <a:spcPts val="90"/>
              </a:spcBef>
              <a:buClr>
                <a:srgbClr val="D24716"/>
              </a:buClr>
              <a:buSzPct val="84615"/>
              <a:tabLst>
                <a:tab pos="287020" algn="l"/>
              </a:tabLst>
            </a:pPr>
            <a:endParaRPr lang="tr-TR" sz="1700">
              <a:cs typeface="Times New Roman"/>
            </a:endParaRPr>
          </a:p>
          <a:p>
            <a:pPr marL="469900" marR="5080" indent="-457200">
              <a:spcBef>
                <a:spcPts val="90"/>
              </a:spcBef>
              <a:buClr>
                <a:srgbClr val="D24716"/>
              </a:buClr>
              <a:buSzPct val="84615"/>
              <a:tabLst>
                <a:tab pos="287020" algn="l"/>
              </a:tabLst>
            </a:pPr>
            <a:r>
              <a:rPr lang="tr-TR" sz="1700">
                <a:cs typeface="Times New Roman"/>
              </a:rPr>
              <a:t>Sistik kanalla ana safra kanalı birleşerek KOLEDOK KANALI adını alır.</a:t>
            </a:r>
          </a:p>
          <a:p>
            <a:endParaRPr lang="tr-TR" sz="1700"/>
          </a:p>
        </p:txBody>
      </p:sp>
    </p:spTree>
    <p:extLst>
      <p:ext uri="{BB962C8B-B14F-4D97-AF65-F5344CB8AC3E}">
        <p14:creationId xmlns:p14="http://schemas.microsoft.com/office/powerpoint/2010/main" val="29467313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8C1C1CA-1F08-42A9-B904-25F62C1E2C37}"/>
              </a:ext>
            </a:extLst>
          </p:cNvPr>
          <p:cNvSpPr>
            <a:spLocks noGrp="1"/>
          </p:cNvSpPr>
          <p:nvPr>
            <p:ph type="title"/>
          </p:nvPr>
        </p:nvSpPr>
        <p:spPr/>
        <p:txBody>
          <a:bodyPr/>
          <a:lstStyle/>
          <a:p>
            <a:pPr algn="ctr"/>
            <a:r>
              <a:rPr lang="tr-TR" dirty="0">
                <a:solidFill>
                  <a:srgbClr val="FF0000"/>
                </a:solidFill>
              </a:rPr>
              <a:t>Safra Kesesi ve Safra Yollarının </a:t>
            </a:r>
            <a:r>
              <a:rPr lang="tr-TR" dirty="0" err="1">
                <a:solidFill>
                  <a:srgbClr val="FF0000"/>
                </a:solidFill>
              </a:rPr>
              <a:t>Tümöral</a:t>
            </a:r>
            <a:r>
              <a:rPr lang="tr-TR" dirty="0">
                <a:solidFill>
                  <a:srgbClr val="FF0000"/>
                </a:solidFill>
              </a:rPr>
              <a:t> Hastalıkları</a:t>
            </a:r>
          </a:p>
        </p:txBody>
      </p:sp>
      <p:sp>
        <p:nvSpPr>
          <p:cNvPr id="3" name="İçerik Yer Tutucusu 2">
            <a:extLst>
              <a:ext uri="{FF2B5EF4-FFF2-40B4-BE49-F238E27FC236}">
                <a16:creationId xmlns:a16="http://schemas.microsoft.com/office/drawing/2014/main" id="{341D80B3-4738-47EA-9A1E-61EA1A260BD4}"/>
              </a:ext>
            </a:extLst>
          </p:cNvPr>
          <p:cNvSpPr>
            <a:spLocks noGrp="1"/>
          </p:cNvSpPr>
          <p:nvPr>
            <p:ph idx="1"/>
          </p:nvPr>
        </p:nvSpPr>
        <p:spPr/>
        <p:txBody>
          <a:bodyPr/>
          <a:lstStyle/>
          <a:p>
            <a:r>
              <a:rPr lang="tr-TR" sz="2400" b="1" dirty="0"/>
              <a:t>Safra Kesesi Kanserleri</a:t>
            </a:r>
          </a:p>
          <a:p>
            <a:pPr lvl="1"/>
            <a:r>
              <a:rPr lang="tr-TR" sz="2000" dirty="0"/>
              <a:t>Tedavi:</a:t>
            </a:r>
          </a:p>
          <a:p>
            <a:pPr lvl="2"/>
            <a:r>
              <a:rPr lang="tr-TR" sz="1800" dirty="0"/>
              <a:t>Safra kesesi kanserlerinin çoğu tanı konulmadan önce karaciğere veya porta </a:t>
            </a:r>
            <a:r>
              <a:rPr lang="tr-TR" sz="1800" dirty="0" err="1"/>
              <a:t>hepatise</a:t>
            </a:r>
            <a:r>
              <a:rPr lang="tr-TR" sz="1800" dirty="0"/>
              <a:t> yayılım göstermektedir.</a:t>
            </a:r>
          </a:p>
          <a:p>
            <a:pPr lvl="2"/>
            <a:r>
              <a:rPr lang="tr-TR" sz="1800" dirty="0" err="1"/>
              <a:t>Proksimal</a:t>
            </a:r>
            <a:r>
              <a:rPr lang="tr-TR" sz="1800" dirty="0"/>
              <a:t> safra yollarının </a:t>
            </a:r>
            <a:r>
              <a:rPr lang="tr-TR" sz="1800" dirty="0" err="1"/>
              <a:t>dekompresyonu</a:t>
            </a:r>
            <a:r>
              <a:rPr lang="tr-TR" sz="1800" dirty="0"/>
              <a:t> veya </a:t>
            </a:r>
            <a:r>
              <a:rPr lang="tr-TR" sz="1800" dirty="0" err="1"/>
              <a:t>duodenal</a:t>
            </a:r>
            <a:r>
              <a:rPr lang="tr-TR" sz="1800" dirty="0"/>
              <a:t> obstrüksiyonun </a:t>
            </a:r>
            <a:r>
              <a:rPr lang="tr-TR" sz="1800" dirty="0" err="1"/>
              <a:t>by-pass</a:t>
            </a:r>
            <a:r>
              <a:rPr lang="tr-TR" sz="1800" dirty="0"/>
              <a:t> edilmesi gibi palyatif prosedürler tek tedavi seçeneğidir.</a:t>
            </a:r>
          </a:p>
          <a:p>
            <a:pPr lvl="2"/>
            <a:r>
              <a:rPr lang="tr-TR" sz="1800" dirty="0"/>
              <a:t>Keseye ve komşu karaciğer yapılarına sınırlı tümörlerde radikal </a:t>
            </a:r>
            <a:r>
              <a:rPr lang="tr-TR" sz="1800" dirty="0" err="1"/>
              <a:t>kolesistektomi</a:t>
            </a:r>
            <a:r>
              <a:rPr lang="tr-TR" sz="1800" dirty="0"/>
              <a:t> ve lenf </a:t>
            </a:r>
            <a:r>
              <a:rPr lang="tr-TR" sz="1800" dirty="0" err="1"/>
              <a:t>disseksiyonu</a:t>
            </a:r>
            <a:r>
              <a:rPr lang="tr-TR" sz="1800" dirty="0"/>
              <a:t> yapılabilir</a:t>
            </a:r>
          </a:p>
        </p:txBody>
      </p:sp>
    </p:spTree>
    <p:extLst>
      <p:ext uri="{BB962C8B-B14F-4D97-AF65-F5344CB8AC3E}">
        <p14:creationId xmlns:p14="http://schemas.microsoft.com/office/powerpoint/2010/main" val="42227411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EF7C325-5C52-4D03-A282-A0D241C411BE}"/>
              </a:ext>
            </a:extLst>
          </p:cNvPr>
          <p:cNvSpPr>
            <a:spLocks noGrp="1"/>
          </p:cNvSpPr>
          <p:nvPr>
            <p:ph type="title"/>
          </p:nvPr>
        </p:nvSpPr>
        <p:spPr/>
        <p:txBody>
          <a:bodyPr/>
          <a:lstStyle/>
          <a:p>
            <a:pPr algn="ctr"/>
            <a:r>
              <a:rPr lang="tr-TR" dirty="0">
                <a:solidFill>
                  <a:srgbClr val="FF0000"/>
                </a:solidFill>
              </a:rPr>
              <a:t>Safra Kesesi ve Safra Yollarının </a:t>
            </a:r>
            <a:r>
              <a:rPr lang="tr-TR" dirty="0" err="1">
                <a:solidFill>
                  <a:srgbClr val="FF0000"/>
                </a:solidFill>
              </a:rPr>
              <a:t>Tümöral</a:t>
            </a:r>
            <a:r>
              <a:rPr lang="tr-TR" dirty="0">
                <a:solidFill>
                  <a:srgbClr val="FF0000"/>
                </a:solidFill>
              </a:rPr>
              <a:t> Hastalıkları</a:t>
            </a:r>
            <a:endParaRPr lang="tr-TR" dirty="0"/>
          </a:p>
        </p:txBody>
      </p:sp>
      <p:sp>
        <p:nvSpPr>
          <p:cNvPr id="3" name="İçerik Yer Tutucusu 2">
            <a:extLst>
              <a:ext uri="{FF2B5EF4-FFF2-40B4-BE49-F238E27FC236}">
                <a16:creationId xmlns:a16="http://schemas.microsoft.com/office/drawing/2014/main" id="{F45178A8-4D5D-4CEB-A565-3044297FA228}"/>
              </a:ext>
            </a:extLst>
          </p:cNvPr>
          <p:cNvSpPr>
            <a:spLocks noGrp="1"/>
          </p:cNvSpPr>
          <p:nvPr>
            <p:ph idx="1"/>
          </p:nvPr>
        </p:nvSpPr>
        <p:spPr/>
        <p:txBody>
          <a:bodyPr>
            <a:normAutofit/>
          </a:bodyPr>
          <a:lstStyle/>
          <a:p>
            <a:r>
              <a:rPr lang="tr-TR" sz="2400" b="1" dirty="0"/>
              <a:t>Safra kesesi polipleri</a:t>
            </a:r>
          </a:p>
          <a:p>
            <a:pPr lvl="1"/>
            <a:r>
              <a:rPr lang="tr-TR" sz="1800" dirty="0" err="1"/>
              <a:t>Asemptomatik</a:t>
            </a:r>
            <a:r>
              <a:rPr lang="tr-TR" sz="1800" dirty="0"/>
              <a:t> hastalarda </a:t>
            </a:r>
            <a:r>
              <a:rPr lang="tr-TR" sz="1800" dirty="0" err="1"/>
              <a:t>psödo</a:t>
            </a:r>
            <a:r>
              <a:rPr lang="tr-TR" sz="1800" dirty="0"/>
              <a:t> veya kolesterol polip görünümü olan safra kesesi polipleri, yıllık safra kesesi ultrasonları ile takip edilebilir. Bu hastalar çok düşük </a:t>
            </a:r>
            <a:r>
              <a:rPr lang="tr-TR" sz="1800" dirty="0" err="1"/>
              <a:t>malignite</a:t>
            </a:r>
            <a:r>
              <a:rPr lang="tr-TR" sz="1800" dirty="0"/>
              <a:t> riskine sahiptir. </a:t>
            </a:r>
          </a:p>
          <a:p>
            <a:pPr lvl="1"/>
            <a:r>
              <a:rPr lang="tr-TR" sz="1800" dirty="0"/>
              <a:t>Eğer seri ultrasonlar polipin genişlediğini ya da hastanın </a:t>
            </a:r>
            <a:r>
              <a:rPr lang="tr-TR" sz="1800" dirty="0" err="1"/>
              <a:t>semptomatik</a:t>
            </a:r>
            <a:r>
              <a:rPr lang="tr-TR" sz="1800" dirty="0"/>
              <a:t> hale geldiğini ortaya çıkarırsa, </a:t>
            </a:r>
            <a:r>
              <a:rPr lang="tr-TR" sz="1800" dirty="0" err="1"/>
              <a:t>kolesistektomi</a:t>
            </a:r>
            <a:r>
              <a:rPr lang="tr-TR" sz="1800" dirty="0"/>
              <a:t> önerilmelidir.</a:t>
            </a:r>
          </a:p>
          <a:p>
            <a:pPr lvl="1"/>
            <a:endParaRPr lang="tr-TR" sz="1800" dirty="0"/>
          </a:p>
          <a:p>
            <a:pPr lvl="1"/>
            <a:r>
              <a:rPr lang="tr-TR" sz="1800" dirty="0"/>
              <a:t>1 cm veya daha büyük olan polipler, safra kesesi kanseri gelişme riskinin artması nedeniyle </a:t>
            </a:r>
            <a:r>
              <a:rPr lang="tr-TR" sz="1800" dirty="0" err="1"/>
              <a:t>kolesistektomiye</a:t>
            </a:r>
            <a:r>
              <a:rPr lang="tr-TR" sz="1800" dirty="0"/>
              <a:t> tabi tutulmalıdır.</a:t>
            </a:r>
          </a:p>
          <a:p>
            <a:pPr lvl="1"/>
            <a:endParaRPr lang="tr-TR" sz="2200" b="1" dirty="0"/>
          </a:p>
        </p:txBody>
      </p:sp>
      <p:sp>
        <p:nvSpPr>
          <p:cNvPr id="4" name="Metin kutusu 3">
            <a:extLst>
              <a:ext uri="{FF2B5EF4-FFF2-40B4-BE49-F238E27FC236}">
                <a16:creationId xmlns:a16="http://schemas.microsoft.com/office/drawing/2014/main" id="{7D277D9D-0A25-4B09-87D6-F7CD94A67E65}"/>
              </a:ext>
            </a:extLst>
          </p:cNvPr>
          <p:cNvSpPr txBox="1"/>
          <p:nvPr/>
        </p:nvSpPr>
        <p:spPr>
          <a:xfrm>
            <a:off x="6639951" y="5440680"/>
            <a:ext cx="5652452" cy="1046440"/>
          </a:xfrm>
          <a:prstGeom prst="rect">
            <a:avLst/>
          </a:prstGeom>
          <a:noFill/>
        </p:spPr>
        <p:txBody>
          <a:bodyPr wrap="square" rtlCol="0">
            <a:spAutoFit/>
          </a:bodyPr>
          <a:lstStyle/>
          <a:p>
            <a:r>
              <a:rPr lang="tr-TR" sz="1100" b="1" dirty="0" err="1">
                <a:hlinkClick r:id="rId2"/>
              </a:rPr>
              <a:t>Gallbladder</a:t>
            </a:r>
            <a:r>
              <a:rPr lang="tr-TR" sz="1100" dirty="0">
                <a:hlinkClick r:id="rId2"/>
              </a:rPr>
              <a:t>, </a:t>
            </a:r>
            <a:r>
              <a:rPr lang="tr-TR" sz="1100" b="1" dirty="0" err="1">
                <a:hlinkClick r:id="rId2"/>
              </a:rPr>
              <a:t>Polyp</a:t>
            </a:r>
            <a:r>
              <a:rPr lang="tr-TR" sz="1100" dirty="0">
                <a:hlinkClick r:id="rId2"/>
              </a:rPr>
              <a:t>.</a:t>
            </a:r>
            <a:endParaRPr lang="tr-TR" sz="1100" dirty="0"/>
          </a:p>
          <a:p>
            <a:r>
              <a:rPr lang="tr-TR" sz="1100" dirty="0" err="1"/>
              <a:t>Jones</a:t>
            </a:r>
            <a:r>
              <a:rPr lang="tr-TR" sz="1100" dirty="0"/>
              <a:t> MW, </a:t>
            </a:r>
            <a:r>
              <a:rPr lang="tr-TR" sz="1100" dirty="0" err="1"/>
              <a:t>Deppen</a:t>
            </a:r>
            <a:r>
              <a:rPr lang="tr-TR" sz="1100" dirty="0"/>
              <a:t> JG.</a:t>
            </a:r>
          </a:p>
          <a:p>
            <a:r>
              <a:rPr lang="tr-TR" sz="1100" dirty="0" err="1"/>
              <a:t>StatPearls</a:t>
            </a:r>
            <a:r>
              <a:rPr lang="tr-TR" sz="1100" dirty="0"/>
              <a:t> [Internet]. </a:t>
            </a:r>
            <a:r>
              <a:rPr lang="tr-TR" sz="1100" dirty="0" err="1"/>
              <a:t>Treasure</a:t>
            </a:r>
            <a:r>
              <a:rPr lang="tr-TR" sz="1100" dirty="0"/>
              <a:t> Island (FL): </a:t>
            </a:r>
            <a:r>
              <a:rPr lang="tr-TR" sz="1100" dirty="0" err="1"/>
              <a:t>StatPearls</a:t>
            </a:r>
            <a:r>
              <a:rPr lang="tr-TR" sz="1100" dirty="0"/>
              <a:t> Publishing; 2018 Jan-.</a:t>
            </a:r>
            <a:br>
              <a:rPr lang="tr-TR" sz="1100" dirty="0"/>
            </a:br>
            <a:r>
              <a:rPr lang="tr-TR" sz="1100" dirty="0"/>
              <a:t>2017 </a:t>
            </a:r>
            <a:r>
              <a:rPr lang="tr-TR" sz="1100" dirty="0" err="1"/>
              <a:t>Oct</a:t>
            </a:r>
            <a:r>
              <a:rPr lang="tr-TR" sz="1100" dirty="0"/>
              <a:t> 31</a:t>
            </a:r>
          </a:p>
          <a:p>
            <a:endParaRPr lang="tr-TR" dirty="0"/>
          </a:p>
        </p:txBody>
      </p:sp>
    </p:spTree>
    <p:extLst>
      <p:ext uri="{BB962C8B-B14F-4D97-AF65-F5344CB8AC3E}">
        <p14:creationId xmlns:p14="http://schemas.microsoft.com/office/powerpoint/2010/main" val="23514659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7CAAB92-2493-46C8-BC42-641AA68C697E}"/>
              </a:ext>
            </a:extLst>
          </p:cNvPr>
          <p:cNvSpPr>
            <a:spLocks noGrp="1"/>
          </p:cNvSpPr>
          <p:nvPr>
            <p:ph type="title"/>
          </p:nvPr>
        </p:nvSpPr>
        <p:spPr/>
        <p:txBody>
          <a:bodyPr/>
          <a:lstStyle/>
          <a:p>
            <a:pPr algn="ctr"/>
            <a:r>
              <a:rPr lang="tr-TR" dirty="0">
                <a:solidFill>
                  <a:srgbClr val="FF0000"/>
                </a:solidFill>
              </a:rPr>
              <a:t>Safra Kesesi ve Safra Yollarının </a:t>
            </a:r>
            <a:r>
              <a:rPr lang="tr-TR" dirty="0" err="1">
                <a:solidFill>
                  <a:srgbClr val="FF0000"/>
                </a:solidFill>
              </a:rPr>
              <a:t>Tümöral</a:t>
            </a:r>
            <a:r>
              <a:rPr lang="tr-TR" dirty="0">
                <a:solidFill>
                  <a:srgbClr val="FF0000"/>
                </a:solidFill>
              </a:rPr>
              <a:t> Hastalıkları</a:t>
            </a:r>
          </a:p>
        </p:txBody>
      </p:sp>
      <p:sp>
        <p:nvSpPr>
          <p:cNvPr id="3" name="İçerik Yer Tutucusu 2">
            <a:extLst>
              <a:ext uri="{FF2B5EF4-FFF2-40B4-BE49-F238E27FC236}">
                <a16:creationId xmlns:a16="http://schemas.microsoft.com/office/drawing/2014/main" id="{0986411F-6222-41D1-B1CA-34AA0F1119A4}"/>
              </a:ext>
            </a:extLst>
          </p:cNvPr>
          <p:cNvSpPr>
            <a:spLocks noGrp="1"/>
          </p:cNvSpPr>
          <p:nvPr>
            <p:ph idx="1"/>
          </p:nvPr>
        </p:nvSpPr>
        <p:spPr/>
        <p:txBody>
          <a:bodyPr>
            <a:normAutofit fontScale="62500" lnSpcReduction="20000"/>
          </a:bodyPr>
          <a:lstStyle/>
          <a:p>
            <a:r>
              <a:rPr lang="tr-TR" sz="3800" b="1" dirty="0"/>
              <a:t>Safra yollarının </a:t>
            </a:r>
            <a:r>
              <a:rPr lang="tr-TR" sz="3800" b="1" dirty="0" err="1"/>
              <a:t>Benign</a:t>
            </a:r>
            <a:r>
              <a:rPr lang="tr-TR" sz="3800" b="1" dirty="0"/>
              <a:t> Tümörleri</a:t>
            </a:r>
          </a:p>
          <a:p>
            <a:pPr lvl="1"/>
            <a:r>
              <a:rPr lang="tr-TR" sz="3200" dirty="0">
                <a:cs typeface="Calibri" panose="020F0502020204030204" pitchFamily="34" charset="0"/>
              </a:rPr>
              <a:t>Oldukça nadirdir. </a:t>
            </a:r>
            <a:r>
              <a:rPr lang="tr-TR" sz="3200" dirty="0" err="1">
                <a:cs typeface="Calibri" panose="020F0502020204030204" pitchFamily="34" charset="0"/>
              </a:rPr>
              <a:t>Benign</a:t>
            </a:r>
            <a:r>
              <a:rPr lang="tr-TR" sz="3200" dirty="0">
                <a:cs typeface="Calibri" panose="020F0502020204030204" pitchFamily="34" charset="0"/>
              </a:rPr>
              <a:t> tümörlerin çoğu safra yolu </a:t>
            </a:r>
            <a:r>
              <a:rPr lang="tr-TR" sz="3200" dirty="0" err="1">
                <a:cs typeface="Calibri" panose="020F0502020204030204" pitchFamily="34" charset="0"/>
              </a:rPr>
              <a:t>epitelinden</a:t>
            </a:r>
            <a:r>
              <a:rPr lang="tr-TR" sz="3200" dirty="0">
                <a:cs typeface="Calibri" panose="020F0502020204030204" pitchFamily="34" charset="0"/>
              </a:rPr>
              <a:t> gelişen </a:t>
            </a:r>
            <a:r>
              <a:rPr lang="tr-TR" sz="3200" dirty="0" err="1">
                <a:cs typeface="Calibri" panose="020F0502020204030204" pitchFamily="34" charset="0"/>
              </a:rPr>
              <a:t>adenomlardır.Polipoid</a:t>
            </a:r>
            <a:r>
              <a:rPr lang="tr-TR" sz="3200" dirty="0">
                <a:cs typeface="Calibri" panose="020F0502020204030204" pitchFamily="34" charset="0"/>
              </a:rPr>
              <a:t> yapıdadır ve nadiren 2 </a:t>
            </a:r>
            <a:r>
              <a:rPr lang="tr-TR" sz="3200" dirty="0" err="1">
                <a:cs typeface="Calibri" panose="020F0502020204030204" pitchFamily="34" charset="0"/>
              </a:rPr>
              <a:t>cm.den</a:t>
            </a:r>
            <a:r>
              <a:rPr lang="tr-TR" sz="3200" dirty="0">
                <a:cs typeface="Calibri" panose="020F0502020204030204" pitchFamily="34" charset="0"/>
              </a:rPr>
              <a:t> büyüktür.</a:t>
            </a:r>
          </a:p>
          <a:p>
            <a:pPr lvl="1"/>
            <a:r>
              <a:rPr lang="tr-TR" sz="3200" dirty="0">
                <a:cs typeface="Calibri" panose="020F0502020204030204" pitchFamily="34" charset="0"/>
              </a:rPr>
              <a:t>Sıklıkla </a:t>
            </a:r>
            <a:r>
              <a:rPr lang="tr-TR" sz="3200" dirty="0" err="1">
                <a:cs typeface="Calibri" panose="020F0502020204030204" pitchFamily="34" charset="0"/>
              </a:rPr>
              <a:t>ampulla</a:t>
            </a:r>
            <a:r>
              <a:rPr lang="tr-TR" sz="3200" dirty="0">
                <a:cs typeface="Calibri" panose="020F0502020204030204" pitchFamily="34" charset="0"/>
              </a:rPr>
              <a:t> </a:t>
            </a:r>
            <a:r>
              <a:rPr lang="tr-TR" sz="3200" dirty="0" err="1">
                <a:cs typeface="Calibri" panose="020F0502020204030204" pitchFamily="34" charset="0"/>
              </a:rPr>
              <a:t>vateriye</a:t>
            </a:r>
            <a:r>
              <a:rPr lang="tr-TR" sz="3200" dirty="0">
                <a:cs typeface="Calibri" panose="020F0502020204030204" pitchFamily="34" charset="0"/>
              </a:rPr>
              <a:t> yakın kısımlarda yerleşir. Daha az </a:t>
            </a:r>
            <a:r>
              <a:rPr lang="tr-TR" sz="3200" dirty="0" err="1">
                <a:cs typeface="Calibri" panose="020F0502020204030204" pitchFamily="34" charset="0"/>
              </a:rPr>
              <a:t>sıklıklada</a:t>
            </a:r>
            <a:r>
              <a:rPr lang="tr-TR" sz="3200" dirty="0">
                <a:cs typeface="Calibri" panose="020F0502020204030204" pitchFamily="34" charset="0"/>
              </a:rPr>
              <a:t> koledoğa yerleşir.</a:t>
            </a:r>
          </a:p>
          <a:p>
            <a:pPr lvl="1"/>
            <a:r>
              <a:rPr lang="tr-TR" sz="3200" dirty="0">
                <a:cs typeface="Calibri" panose="020F0502020204030204" pitchFamily="34" charset="0"/>
              </a:rPr>
              <a:t>Olguların çoğu aralıklı gelişen sarılık ve sağ üst kadranda ağrı ile karşımıza çıkar.</a:t>
            </a:r>
          </a:p>
          <a:p>
            <a:pPr lvl="1"/>
            <a:r>
              <a:rPr lang="tr-TR" sz="3200" dirty="0" err="1">
                <a:cs typeface="Calibri" panose="020F0502020204030204" pitchFamily="34" charset="0"/>
              </a:rPr>
              <a:t>İntraoperatif</a:t>
            </a:r>
            <a:r>
              <a:rPr lang="tr-TR" sz="3200" dirty="0">
                <a:cs typeface="Calibri" panose="020F0502020204030204" pitchFamily="34" charset="0"/>
              </a:rPr>
              <a:t> </a:t>
            </a:r>
            <a:r>
              <a:rPr lang="tr-TR" sz="3200" dirty="0" err="1">
                <a:cs typeface="Calibri" panose="020F0502020204030204" pitchFamily="34" charset="0"/>
              </a:rPr>
              <a:t>kolanjiografi</a:t>
            </a:r>
            <a:r>
              <a:rPr lang="tr-TR" sz="3200" dirty="0">
                <a:cs typeface="Calibri" panose="020F0502020204030204" pitchFamily="34" charset="0"/>
              </a:rPr>
              <a:t>, </a:t>
            </a:r>
            <a:r>
              <a:rPr lang="tr-TR" sz="3200" dirty="0" err="1">
                <a:cs typeface="Calibri" panose="020F0502020204030204" pitchFamily="34" charset="0"/>
              </a:rPr>
              <a:t>koledokoskopi</a:t>
            </a:r>
            <a:r>
              <a:rPr lang="tr-TR" sz="3200" dirty="0">
                <a:cs typeface="Calibri" panose="020F0502020204030204" pitchFamily="34" charset="0"/>
              </a:rPr>
              <a:t> ve ultrasonografi ile lezyon tespit edilebilir.</a:t>
            </a:r>
          </a:p>
          <a:p>
            <a:pPr lvl="1"/>
            <a:r>
              <a:rPr lang="tr-TR" sz="3200" dirty="0">
                <a:cs typeface="Calibri" panose="020F0502020204030204" pitchFamily="34" charset="0"/>
              </a:rPr>
              <a:t>Tedavi: Safra duvarı ile birlikte lezyonun total olarak rezeksiyonu</a:t>
            </a:r>
          </a:p>
        </p:txBody>
      </p:sp>
    </p:spTree>
    <p:extLst>
      <p:ext uri="{BB962C8B-B14F-4D97-AF65-F5344CB8AC3E}">
        <p14:creationId xmlns:p14="http://schemas.microsoft.com/office/powerpoint/2010/main" val="12331268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71CA018-2C21-4D56-80DF-7A15304A3F12}"/>
              </a:ext>
            </a:extLst>
          </p:cNvPr>
          <p:cNvSpPr>
            <a:spLocks noGrp="1"/>
          </p:cNvSpPr>
          <p:nvPr>
            <p:ph type="title"/>
          </p:nvPr>
        </p:nvSpPr>
        <p:spPr/>
        <p:txBody>
          <a:bodyPr/>
          <a:lstStyle/>
          <a:p>
            <a:pPr algn="ctr"/>
            <a:r>
              <a:rPr lang="tr-TR" dirty="0">
                <a:solidFill>
                  <a:srgbClr val="FF0000"/>
                </a:solidFill>
              </a:rPr>
              <a:t>Safra Kesesi ve Safra Yollarının </a:t>
            </a:r>
            <a:r>
              <a:rPr lang="tr-TR" dirty="0" err="1">
                <a:solidFill>
                  <a:srgbClr val="FF0000"/>
                </a:solidFill>
              </a:rPr>
              <a:t>Tümöral</a:t>
            </a:r>
            <a:r>
              <a:rPr lang="tr-TR" dirty="0">
                <a:solidFill>
                  <a:srgbClr val="FF0000"/>
                </a:solidFill>
              </a:rPr>
              <a:t> Hastalıkları</a:t>
            </a:r>
          </a:p>
        </p:txBody>
      </p:sp>
      <p:sp>
        <p:nvSpPr>
          <p:cNvPr id="3" name="İçerik Yer Tutucusu 2">
            <a:extLst>
              <a:ext uri="{FF2B5EF4-FFF2-40B4-BE49-F238E27FC236}">
                <a16:creationId xmlns:a16="http://schemas.microsoft.com/office/drawing/2014/main" id="{EA2083B2-E190-4B67-8C2A-3B8694234902}"/>
              </a:ext>
            </a:extLst>
          </p:cNvPr>
          <p:cNvSpPr>
            <a:spLocks noGrp="1"/>
          </p:cNvSpPr>
          <p:nvPr>
            <p:ph idx="1"/>
          </p:nvPr>
        </p:nvSpPr>
        <p:spPr/>
        <p:txBody>
          <a:bodyPr/>
          <a:lstStyle/>
          <a:p>
            <a:r>
              <a:rPr lang="tr-TR" sz="2400" b="1" dirty="0"/>
              <a:t>Safra Yollarının </a:t>
            </a:r>
            <a:r>
              <a:rPr lang="tr-TR" sz="2400" b="1" dirty="0" err="1"/>
              <a:t>Malign</a:t>
            </a:r>
            <a:r>
              <a:rPr lang="tr-TR" sz="2400" b="1" dirty="0"/>
              <a:t> Tümörler</a:t>
            </a:r>
          </a:p>
          <a:p>
            <a:pPr lvl="1"/>
            <a:r>
              <a:rPr lang="tr-TR" sz="2000" b="1" dirty="0" err="1"/>
              <a:t>Kolanjiokarsinom</a:t>
            </a:r>
            <a:r>
              <a:rPr lang="tr-TR" sz="2000" dirty="0"/>
              <a:t>:</a:t>
            </a:r>
          </a:p>
          <a:p>
            <a:pPr lvl="2"/>
            <a:r>
              <a:rPr lang="tr-TR" sz="1800" dirty="0"/>
              <a:t>Safra yolu </a:t>
            </a:r>
            <a:r>
              <a:rPr lang="tr-TR" sz="1800" dirty="0" err="1"/>
              <a:t>epitelinden</a:t>
            </a:r>
            <a:r>
              <a:rPr lang="tr-TR" sz="1800" dirty="0"/>
              <a:t> gelişir ve </a:t>
            </a:r>
            <a:r>
              <a:rPr lang="tr-TR" sz="1800" dirty="0" err="1"/>
              <a:t>intrahepatik</a:t>
            </a:r>
            <a:r>
              <a:rPr lang="tr-TR" sz="1800" dirty="0"/>
              <a:t> veya </a:t>
            </a:r>
            <a:r>
              <a:rPr lang="tr-TR" sz="1800" dirty="0" err="1"/>
              <a:t>ekstrahepatik</a:t>
            </a:r>
            <a:r>
              <a:rPr lang="tr-TR" sz="1800" dirty="0"/>
              <a:t> safra ağacının herhangi bir yerinde görülebilir.</a:t>
            </a:r>
          </a:p>
          <a:p>
            <a:pPr lvl="2"/>
            <a:r>
              <a:rPr lang="tr-TR" sz="1800" dirty="0" err="1"/>
              <a:t>Kolanjiokarsinom</a:t>
            </a:r>
            <a:r>
              <a:rPr lang="tr-TR" sz="1800" dirty="0"/>
              <a:t> nadir bir tümör olup </a:t>
            </a:r>
            <a:r>
              <a:rPr lang="tr-TR" sz="1800" dirty="0" err="1"/>
              <a:t>prognozu</a:t>
            </a:r>
            <a:r>
              <a:rPr lang="tr-TR" sz="1800" dirty="0"/>
              <a:t> kötüdür.</a:t>
            </a:r>
          </a:p>
          <a:p>
            <a:pPr lvl="2"/>
            <a:r>
              <a:rPr lang="tr-TR" sz="1800" dirty="0"/>
              <a:t>Bu tümörler nadir </a:t>
            </a:r>
            <a:r>
              <a:rPr lang="tr-TR" sz="1800" dirty="0" err="1"/>
              <a:t>metaztaz</a:t>
            </a:r>
            <a:r>
              <a:rPr lang="tr-TR" sz="1800" dirty="0"/>
              <a:t> yapan, yavaş büyüyen tümörlerdir.</a:t>
            </a:r>
          </a:p>
          <a:p>
            <a:pPr lvl="2"/>
            <a:r>
              <a:rPr lang="tr-TR" sz="1800" dirty="0" err="1"/>
              <a:t>Hepatik</a:t>
            </a:r>
            <a:r>
              <a:rPr lang="tr-TR" sz="1800" dirty="0"/>
              <a:t> arter, portal </a:t>
            </a:r>
            <a:r>
              <a:rPr lang="tr-TR" sz="1800" dirty="0" err="1"/>
              <a:t>ven</a:t>
            </a:r>
            <a:r>
              <a:rPr lang="tr-TR" sz="1800" dirty="0"/>
              <a:t> gibi yapılara yakınlığı nedeni ile rezeksiyon şansı düşüktür.</a:t>
            </a:r>
            <a:endParaRPr lang="tr-TR" sz="1800" b="1" dirty="0"/>
          </a:p>
          <a:p>
            <a:endParaRPr lang="tr-TR" dirty="0"/>
          </a:p>
        </p:txBody>
      </p:sp>
    </p:spTree>
    <p:extLst>
      <p:ext uri="{BB962C8B-B14F-4D97-AF65-F5344CB8AC3E}">
        <p14:creationId xmlns:p14="http://schemas.microsoft.com/office/powerpoint/2010/main" val="31245854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EC091C2-DA7C-47A9-93AD-455E3BBF46D6}"/>
              </a:ext>
            </a:extLst>
          </p:cNvPr>
          <p:cNvSpPr>
            <a:spLocks noGrp="1"/>
          </p:cNvSpPr>
          <p:nvPr>
            <p:ph type="title"/>
          </p:nvPr>
        </p:nvSpPr>
        <p:spPr/>
        <p:txBody>
          <a:bodyPr/>
          <a:lstStyle/>
          <a:p>
            <a:pPr algn="ctr"/>
            <a:r>
              <a:rPr lang="tr-TR" dirty="0">
                <a:solidFill>
                  <a:srgbClr val="FF0000"/>
                </a:solidFill>
              </a:rPr>
              <a:t>Safra Kesesi ve Safra Yollarının </a:t>
            </a:r>
            <a:r>
              <a:rPr lang="tr-TR" dirty="0" err="1">
                <a:solidFill>
                  <a:srgbClr val="FF0000"/>
                </a:solidFill>
              </a:rPr>
              <a:t>Tümöral</a:t>
            </a:r>
            <a:r>
              <a:rPr lang="tr-TR" dirty="0">
                <a:solidFill>
                  <a:srgbClr val="FF0000"/>
                </a:solidFill>
              </a:rPr>
              <a:t> Hastalıkları</a:t>
            </a:r>
          </a:p>
        </p:txBody>
      </p:sp>
      <p:sp>
        <p:nvSpPr>
          <p:cNvPr id="3" name="İçerik Yer Tutucusu 2">
            <a:extLst>
              <a:ext uri="{FF2B5EF4-FFF2-40B4-BE49-F238E27FC236}">
                <a16:creationId xmlns:a16="http://schemas.microsoft.com/office/drawing/2014/main" id="{6DA336C7-4BF1-46EC-9638-72CDDB6AA4CA}"/>
              </a:ext>
            </a:extLst>
          </p:cNvPr>
          <p:cNvSpPr>
            <a:spLocks noGrp="1"/>
          </p:cNvSpPr>
          <p:nvPr>
            <p:ph idx="1"/>
          </p:nvPr>
        </p:nvSpPr>
        <p:spPr/>
        <p:txBody>
          <a:bodyPr>
            <a:normAutofit fontScale="92500" lnSpcReduction="20000"/>
          </a:bodyPr>
          <a:lstStyle/>
          <a:p>
            <a:r>
              <a:rPr lang="tr-TR" sz="2400" b="1" dirty="0"/>
              <a:t>Safra Yollarının </a:t>
            </a:r>
            <a:r>
              <a:rPr lang="tr-TR" sz="2400" b="1" dirty="0" err="1"/>
              <a:t>Malign</a:t>
            </a:r>
            <a:r>
              <a:rPr lang="tr-TR" sz="2400" b="1" dirty="0"/>
              <a:t> Tümörler</a:t>
            </a:r>
          </a:p>
          <a:p>
            <a:pPr lvl="1"/>
            <a:r>
              <a:rPr lang="tr-TR" sz="2000" b="1" dirty="0" err="1"/>
              <a:t>Kolanjiokarsinom</a:t>
            </a:r>
            <a:r>
              <a:rPr lang="tr-TR" sz="2000" dirty="0"/>
              <a:t>:</a:t>
            </a:r>
          </a:p>
          <a:p>
            <a:pPr lvl="2"/>
            <a:r>
              <a:rPr lang="tr-TR" sz="1800" dirty="0"/>
              <a:t>Tanı: </a:t>
            </a:r>
          </a:p>
          <a:p>
            <a:pPr lvl="3"/>
            <a:r>
              <a:rPr lang="tr-TR" sz="1600" dirty="0"/>
              <a:t>Görülme yaşı 60'lı yaşlardır. Erkeklerde kadınlardan daha sık görülür.</a:t>
            </a:r>
          </a:p>
          <a:p>
            <a:pPr lvl="3"/>
            <a:r>
              <a:rPr lang="tr-TR" sz="1600" dirty="0"/>
              <a:t>Sarılık, kilo kaybı, ve ağrı en sık rastlanan semptomlardır. Sarılıktan sonra genellikle kaşıntı başlar. Hastaların tamamında iştah kaybı ile birlikte belirgin kilo kaybı bulunur. Hastaların yarısında karın ağrısı bulunur. Tıkanıklık nedeniyle oluşan </a:t>
            </a:r>
            <a:r>
              <a:rPr lang="tr-TR" sz="1600" dirty="0" err="1"/>
              <a:t>kolanjit</a:t>
            </a:r>
            <a:r>
              <a:rPr lang="tr-TR" sz="1600" dirty="0"/>
              <a:t> semptomları bulunabilir.</a:t>
            </a:r>
          </a:p>
          <a:p>
            <a:pPr lvl="3"/>
            <a:r>
              <a:rPr lang="tr-TR" sz="1600" dirty="0"/>
              <a:t>Tıkanma sarılığına uyan laboratuvar bulguları mevcuttur.</a:t>
            </a:r>
          </a:p>
          <a:p>
            <a:pPr lvl="3"/>
            <a:r>
              <a:rPr lang="tr-TR" sz="1600" dirty="0"/>
              <a:t>Görüntülemede USG ve BT kullanılır.</a:t>
            </a:r>
          </a:p>
          <a:p>
            <a:pPr lvl="2"/>
            <a:r>
              <a:rPr lang="tr-TR" sz="1800" dirty="0"/>
              <a:t>ERCP: Alt 1/3 safra yolu tümörlerinde faydalıdır.</a:t>
            </a:r>
          </a:p>
          <a:p>
            <a:pPr lvl="2"/>
            <a:r>
              <a:rPr lang="tr-TR" sz="1800" dirty="0"/>
              <a:t>PTK: İzole </a:t>
            </a:r>
            <a:r>
              <a:rPr lang="tr-TR" sz="1800" dirty="0" err="1"/>
              <a:t>intrahepatik</a:t>
            </a:r>
            <a:r>
              <a:rPr lang="tr-TR" sz="1800" dirty="0"/>
              <a:t> safra yolları </a:t>
            </a:r>
            <a:r>
              <a:rPr lang="tr-TR" sz="1800" dirty="0" err="1"/>
              <a:t>dilatasyonu</a:t>
            </a:r>
            <a:r>
              <a:rPr lang="tr-TR" sz="1800" dirty="0"/>
              <a:t> mevcudiyetinde faydalıdır.</a:t>
            </a:r>
          </a:p>
        </p:txBody>
      </p:sp>
    </p:spTree>
    <p:extLst>
      <p:ext uri="{BB962C8B-B14F-4D97-AF65-F5344CB8AC3E}">
        <p14:creationId xmlns:p14="http://schemas.microsoft.com/office/powerpoint/2010/main" val="26649377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57DF50D-16A9-48C9-918B-D9BC72F2C04A}"/>
              </a:ext>
            </a:extLst>
          </p:cNvPr>
          <p:cNvSpPr>
            <a:spLocks noGrp="1"/>
          </p:cNvSpPr>
          <p:nvPr>
            <p:ph type="title"/>
          </p:nvPr>
        </p:nvSpPr>
        <p:spPr/>
        <p:txBody>
          <a:bodyPr/>
          <a:lstStyle/>
          <a:p>
            <a:pPr algn="ctr"/>
            <a:r>
              <a:rPr lang="tr-TR" dirty="0">
                <a:solidFill>
                  <a:srgbClr val="FF0000"/>
                </a:solidFill>
              </a:rPr>
              <a:t>Safra Kesesi ve Safra Yollarının </a:t>
            </a:r>
            <a:r>
              <a:rPr lang="tr-TR" dirty="0" err="1">
                <a:solidFill>
                  <a:srgbClr val="FF0000"/>
                </a:solidFill>
              </a:rPr>
              <a:t>Tümöral</a:t>
            </a:r>
            <a:r>
              <a:rPr lang="tr-TR" dirty="0">
                <a:solidFill>
                  <a:srgbClr val="FF0000"/>
                </a:solidFill>
              </a:rPr>
              <a:t> Hastalıkları</a:t>
            </a:r>
          </a:p>
        </p:txBody>
      </p:sp>
      <p:sp>
        <p:nvSpPr>
          <p:cNvPr id="3" name="İçerik Yer Tutucusu 2">
            <a:extLst>
              <a:ext uri="{FF2B5EF4-FFF2-40B4-BE49-F238E27FC236}">
                <a16:creationId xmlns:a16="http://schemas.microsoft.com/office/drawing/2014/main" id="{81B4CFEE-FB56-4A70-B104-1E001C2CD4CB}"/>
              </a:ext>
            </a:extLst>
          </p:cNvPr>
          <p:cNvSpPr>
            <a:spLocks noGrp="1"/>
          </p:cNvSpPr>
          <p:nvPr>
            <p:ph idx="1"/>
          </p:nvPr>
        </p:nvSpPr>
        <p:spPr/>
        <p:txBody>
          <a:bodyPr/>
          <a:lstStyle/>
          <a:p>
            <a:r>
              <a:rPr lang="tr-TR" sz="2400" b="1" dirty="0"/>
              <a:t>Safra Yollarının </a:t>
            </a:r>
            <a:r>
              <a:rPr lang="tr-TR" sz="2400" b="1" dirty="0" err="1"/>
              <a:t>Malign</a:t>
            </a:r>
            <a:r>
              <a:rPr lang="tr-TR" sz="2400" b="1" dirty="0"/>
              <a:t> Tümörler</a:t>
            </a:r>
          </a:p>
          <a:p>
            <a:pPr lvl="1"/>
            <a:r>
              <a:rPr lang="tr-TR" sz="2000" b="1" dirty="0" err="1"/>
              <a:t>Kolanjiokarsinom</a:t>
            </a:r>
            <a:r>
              <a:rPr lang="tr-TR" sz="2000" dirty="0"/>
              <a:t>:</a:t>
            </a:r>
          </a:p>
          <a:p>
            <a:pPr lvl="2"/>
            <a:r>
              <a:rPr lang="tr-TR" sz="1800" dirty="0"/>
              <a:t>Tedavi: </a:t>
            </a:r>
          </a:p>
          <a:p>
            <a:pPr lvl="3"/>
            <a:r>
              <a:rPr lang="tr-TR" sz="1600" dirty="0"/>
              <a:t>Rezeksiyon </a:t>
            </a:r>
            <a:r>
              <a:rPr lang="tr-TR" sz="1600" dirty="0" err="1"/>
              <a:t>kolanjiokarsinomun</a:t>
            </a:r>
            <a:r>
              <a:rPr lang="tr-TR" sz="1600" dirty="0"/>
              <a:t> birincil tedavisidir. Kür için tek şanstır.</a:t>
            </a:r>
          </a:p>
          <a:p>
            <a:endParaRPr lang="tr-TR" dirty="0"/>
          </a:p>
        </p:txBody>
      </p:sp>
    </p:spTree>
    <p:extLst>
      <p:ext uri="{BB962C8B-B14F-4D97-AF65-F5344CB8AC3E}">
        <p14:creationId xmlns:p14="http://schemas.microsoft.com/office/powerpoint/2010/main" val="17283778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B3680E0-6278-41E4-A0C6-A646384D7043}"/>
              </a:ext>
            </a:extLst>
          </p:cNvPr>
          <p:cNvSpPr>
            <a:spLocks noGrp="1"/>
          </p:cNvSpPr>
          <p:nvPr>
            <p:ph type="title"/>
          </p:nvPr>
        </p:nvSpPr>
        <p:spPr/>
        <p:txBody>
          <a:bodyPr/>
          <a:lstStyle/>
          <a:p>
            <a:r>
              <a:rPr lang="tr-TR" dirty="0">
                <a:solidFill>
                  <a:srgbClr val="FF0000"/>
                </a:solidFill>
              </a:rPr>
              <a:t>Safra kesesi hastalıklarında beslenme </a:t>
            </a:r>
          </a:p>
        </p:txBody>
      </p:sp>
      <p:sp>
        <p:nvSpPr>
          <p:cNvPr id="3" name="İçerik Yer Tutucusu 2">
            <a:extLst>
              <a:ext uri="{FF2B5EF4-FFF2-40B4-BE49-F238E27FC236}">
                <a16:creationId xmlns:a16="http://schemas.microsoft.com/office/drawing/2014/main" id="{2FE4D341-1E04-4EB8-A883-66A33B066D06}"/>
              </a:ext>
            </a:extLst>
          </p:cNvPr>
          <p:cNvSpPr>
            <a:spLocks noGrp="1"/>
          </p:cNvSpPr>
          <p:nvPr>
            <p:ph idx="1"/>
          </p:nvPr>
        </p:nvSpPr>
        <p:spPr/>
        <p:txBody>
          <a:bodyPr/>
          <a:lstStyle/>
          <a:p>
            <a:r>
              <a:rPr lang="tr-TR" b="1" dirty="0"/>
              <a:t>Hangi besinleri yemekten sakınmalıyız </a:t>
            </a:r>
          </a:p>
          <a:p>
            <a:pPr lvl="1"/>
            <a:r>
              <a:rPr lang="tr-TR" dirty="0"/>
              <a:t>Yumurta ve yumurtalı her türlü yiyecekler,</a:t>
            </a:r>
          </a:p>
          <a:p>
            <a:pPr lvl="1"/>
            <a:r>
              <a:rPr lang="tr-TR" dirty="0"/>
              <a:t>Yağlı börek, çörek, pasta, kek, hamur tatlıları,</a:t>
            </a:r>
          </a:p>
          <a:p>
            <a:pPr lvl="1"/>
            <a:r>
              <a:rPr lang="tr-TR" dirty="0"/>
              <a:t>Bütün yağlı yiyecekler, kızartmalar, kavurmalar, </a:t>
            </a:r>
          </a:p>
          <a:p>
            <a:pPr lvl="1"/>
            <a:r>
              <a:rPr lang="tr-TR" dirty="0"/>
              <a:t>Kaymak, krema, çikolata, tahin, tahin helvası, </a:t>
            </a:r>
          </a:p>
          <a:p>
            <a:pPr lvl="1"/>
            <a:r>
              <a:rPr lang="tr-TR" dirty="0"/>
              <a:t>Yağlı etler, yağlı </a:t>
            </a:r>
            <a:r>
              <a:rPr lang="tr-TR" dirty="0" err="1"/>
              <a:t>balıklar,tavuğun</a:t>
            </a:r>
            <a:r>
              <a:rPr lang="tr-TR" dirty="0"/>
              <a:t> yağlı kısmı ( derisi ) </a:t>
            </a:r>
          </a:p>
          <a:p>
            <a:pPr lvl="1"/>
            <a:r>
              <a:rPr lang="tr-TR" dirty="0"/>
              <a:t>Sucuk, salam, sosis, pastırma, </a:t>
            </a:r>
          </a:p>
          <a:p>
            <a:pPr lvl="1"/>
            <a:r>
              <a:rPr lang="tr-TR" dirty="0"/>
              <a:t>Kuruyemişler ( fındık, fıstık )</a:t>
            </a:r>
          </a:p>
          <a:p>
            <a:pPr lvl="1"/>
            <a:r>
              <a:rPr lang="tr-TR" dirty="0"/>
              <a:t>Sakatatlar ( karaciğer, beyin, böbrek vb. ) </a:t>
            </a:r>
            <a:endParaRPr lang="tr-TR" b="1" dirty="0"/>
          </a:p>
        </p:txBody>
      </p:sp>
    </p:spTree>
    <p:extLst>
      <p:ext uri="{BB962C8B-B14F-4D97-AF65-F5344CB8AC3E}">
        <p14:creationId xmlns:p14="http://schemas.microsoft.com/office/powerpoint/2010/main" val="8331327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616CE6F-2B4F-4007-A9A0-2C5E9404325E}"/>
              </a:ext>
            </a:extLst>
          </p:cNvPr>
          <p:cNvSpPr>
            <a:spLocks noGrp="1"/>
          </p:cNvSpPr>
          <p:nvPr>
            <p:ph type="title"/>
          </p:nvPr>
        </p:nvSpPr>
        <p:spPr/>
        <p:txBody>
          <a:bodyPr/>
          <a:lstStyle/>
          <a:p>
            <a:r>
              <a:rPr lang="tr-TR" dirty="0">
                <a:solidFill>
                  <a:srgbClr val="FF0000"/>
                </a:solidFill>
              </a:rPr>
              <a:t>Safra kesesi hastalıklarında beslenme </a:t>
            </a:r>
            <a:endParaRPr lang="tr-TR" dirty="0"/>
          </a:p>
        </p:txBody>
      </p:sp>
      <p:sp>
        <p:nvSpPr>
          <p:cNvPr id="3" name="İçerik Yer Tutucusu 2">
            <a:extLst>
              <a:ext uri="{FF2B5EF4-FFF2-40B4-BE49-F238E27FC236}">
                <a16:creationId xmlns:a16="http://schemas.microsoft.com/office/drawing/2014/main" id="{63F3E561-C30C-4186-AAEB-5E33842DB6DB}"/>
              </a:ext>
            </a:extLst>
          </p:cNvPr>
          <p:cNvSpPr>
            <a:spLocks noGrp="1"/>
          </p:cNvSpPr>
          <p:nvPr>
            <p:ph idx="1"/>
          </p:nvPr>
        </p:nvSpPr>
        <p:spPr/>
        <p:txBody>
          <a:bodyPr/>
          <a:lstStyle/>
          <a:p>
            <a:r>
              <a:rPr lang="tr-TR" b="1" dirty="0"/>
              <a:t>Hangi besinleri tercih etmeliyiz </a:t>
            </a:r>
          </a:p>
          <a:p>
            <a:pPr lvl="1"/>
            <a:r>
              <a:rPr lang="tr-TR" dirty="0"/>
              <a:t>Az ve sık beslenilmeli,</a:t>
            </a:r>
          </a:p>
          <a:p>
            <a:pPr lvl="1"/>
            <a:r>
              <a:rPr lang="tr-TR" dirty="0"/>
              <a:t>Eğer kabızlık varsa posalı yiyecekler tüketilmeli,</a:t>
            </a:r>
          </a:p>
          <a:p>
            <a:pPr lvl="1"/>
            <a:r>
              <a:rPr lang="tr-TR" dirty="0"/>
              <a:t>Bol su, meyve suyu, komposto gibi sulu gıdalar tüketilmeli,</a:t>
            </a:r>
          </a:p>
          <a:p>
            <a:pPr lvl="1"/>
            <a:r>
              <a:rPr lang="tr-TR" dirty="0"/>
              <a:t>Gaz yapıcı besinlerden kaçınılmalı,</a:t>
            </a:r>
          </a:p>
          <a:p>
            <a:pPr lvl="1"/>
            <a:r>
              <a:rPr lang="tr-TR" dirty="0"/>
              <a:t>Et ile yapılan yemeklere yağ eklenmemeli, yemekler yağda kızartılmadan ızgara, haşlama veya fırında pişirilmeli. </a:t>
            </a:r>
            <a:endParaRPr lang="tr-TR" b="1" dirty="0"/>
          </a:p>
        </p:txBody>
      </p:sp>
    </p:spTree>
    <p:extLst>
      <p:ext uri="{BB962C8B-B14F-4D97-AF65-F5344CB8AC3E}">
        <p14:creationId xmlns:p14="http://schemas.microsoft.com/office/powerpoint/2010/main" val="25890323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F256D83-8474-4728-B544-C1FB99336181}"/>
              </a:ext>
            </a:extLst>
          </p:cNvPr>
          <p:cNvSpPr>
            <a:spLocks noGrp="1"/>
          </p:cNvSpPr>
          <p:nvPr>
            <p:ph type="title"/>
          </p:nvPr>
        </p:nvSpPr>
        <p:spPr/>
        <p:txBody>
          <a:bodyPr/>
          <a:lstStyle/>
          <a:p>
            <a:r>
              <a:rPr lang="tr-TR" dirty="0">
                <a:solidFill>
                  <a:srgbClr val="FF0000"/>
                </a:solidFill>
              </a:rPr>
              <a:t>Kaynaklar</a:t>
            </a:r>
          </a:p>
        </p:txBody>
      </p:sp>
      <p:sp>
        <p:nvSpPr>
          <p:cNvPr id="4" name="İçerik Yer Tutucusu 3">
            <a:extLst>
              <a:ext uri="{FF2B5EF4-FFF2-40B4-BE49-F238E27FC236}">
                <a16:creationId xmlns:a16="http://schemas.microsoft.com/office/drawing/2014/main" id="{2A4D5F5C-6D56-4ED7-B8C8-3257F374B777}"/>
              </a:ext>
            </a:extLst>
          </p:cNvPr>
          <p:cNvSpPr txBox="1">
            <a:spLocks noGrp="1"/>
          </p:cNvSpPr>
          <p:nvPr>
            <p:ph idx="1"/>
          </p:nvPr>
        </p:nvSpPr>
        <p:spPr>
          <a:xfrm>
            <a:off x="2589212" y="2133600"/>
            <a:ext cx="8915400" cy="2677656"/>
          </a:xfrm>
          <a:prstGeom prst="rect">
            <a:avLst/>
          </a:prstGeom>
          <a:noFill/>
        </p:spPr>
        <p:txBody>
          <a:bodyPr wrap="square" rtlCol="0">
            <a:spAutoFit/>
          </a:bodyPr>
          <a:lstStyle/>
          <a:p>
            <a:r>
              <a:rPr lang="tr-TR" sz="1100" dirty="0" err="1"/>
              <a:t>Tazuma</a:t>
            </a:r>
            <a:r>
              <a:rPr lang="tr-TR" sz="1100" dirty="0"/>
              <a:t>, S., </a:t>
            </a:r>
            <a:r>
              <a:rPr lang="tr-TR" sz="1100" dirty="0" err="1"/>
              <a:t>Unno</a:t>
            </a:r>
            <a:r>
              <a:rPr lang="tr-TR" sz="1100" dirty="0"/>
              <a:t>, M., </a:t>
            </a:r>
            <a:r>
              <a:rPr lang="tr-TR" sz="1100" dirty="0" err="1"/>
              <a:t>Igarashi</a:t>
            </a:r>
            <a:r>
              <a:rPr lang="tr-TR" sz="1100" dirty="0"/>
              <a:t>, Y., </a:t>
            </a:r>
            <a:r>
              <a:rPr lang="tr-TR" sz="1100" dirty="0" err="1"/>
              <a:t>Inui</a:t>
            </a:r>
            <a:r>
              <a:rPr lang="tr-TR" sz="1100" dirty="0"/>
              <a:t>, K., </a:t>
            </a:r>
            <a:r>
              <a:rPr lang="tr-TR" sz="1100" dirty="0" err="1"/>
              <a:t>Uchiyama</a:t>
            </a:r>
            <a:r>
              <a:rPr lang="tr-TR" sz="1100" dirty="0"/>
              <a:t>, K., </a:t>
            </a:r>
            <a:r>
              <a:rPr lang="tr-TR" sz="1100" dirty="0" err="1"/>
              <a:t>Kai</a:t>
            </a:r>
            <a:r>
              <a:rPr lang="tr-TR" sz="1100" dirty="0"/>
              <a:t>, M., ... &amp; </a:t>
            </a:r>
            <a:r>
              <a:rPr lang="tr-TR" sz="1100" dirty="0" err="1"/>
              <a:t>Ryozawa</a:t>
            </a:r>
            <a:r>
              <a:rPr lang="tr-TR" sz="1100" dirty="0"/>
              <a:t>, S. (2017). </a:t>
            </a:r>
            <a:r>
              <a:rPr lang="tr-TR" sz="1100" dirty="0" err="1"/>
              <a:t>Evidence-based</a:t>
            </a:r>
            <a:r>
              <a:rPr lang="tr-TR" sz="1100" dirty="0"/>
              <a:t> </a:t>
            </a:r>
            <a:r>
              <a:rPr lang="tr-TR" sz="1100" dirty="0" err="1"/>
              <a:t>clinical</a:t>
            </a:r>
            <a:r>
              <a:rPr lang="tr-TR" sz="1100" dirty="0"/>
              <a:t> </a:t>
            </a:r>
            <a:r>
              <a:rPr lang="tr-TR" sz="1100" dirty="0" err="1"/>
              <a:t>practice</a:t>
            </a:r>
            <a:r>
              <a:rPr lang="tr-TR" sz="1100" dirty="0"/>
              <a:t> </a:t>
            </a:r>
            <a:r>
              <a:rPr lang="tr-TR" sz="1100" dirty="0" err="1"/>
              <a:t>guidelines</a:t>
            </a:r>
            <a:r>
              <a:rPr lang="tr-TR" sz="1100" dirty="0"/>
              <a:t> </a:t>
            </a:r>
            <a:r>
              <a:rPr lang="tr-TR" sz="1100" dirty="0" err="1"/>
              <a:t>for</a:t>
            </a:r>
            <a:r>
              <a:rPr lang="tr-TR" sz="1100" dirty="0"/>
              <a:t> </a:t>
            </a:r>
            <a:r>
              <a:rPr lang="tr-TR" sz="1100" dirty="0" err="1"/>
              <a:t>cholelithiasis</a:t>
            </a:r>
            <a:r>
              <a:rPr lang="tr-TR" sz="1100" dirty="0"/>
              <a:t> 2016. </a:t>
            </a:r>
            <a:r>
              <a:rPr lang="tr-TR" sz="1100" i="1" dirty="0" err="1"/>
              <a:t>Journal</a:t>
            </a:r>
            <a:r>
              <a:rPr lang="tr-TR" sz="1100" i="1" dirty="0"/>
              <a:t> of </a:t>
            </a:r>
            <a:r>
              <a:rPr lang="tr-TR" sz="1100" i="1" dirty="0" err="1"/>
              <a:t>gastroenterology</a:t>
            </a:r>
            <a:r>
              <a:rPr lang="tr-TR" sz="1100" dirty="0"/>
              <a:t>, </a:t>
            </a:r>
            <a:r>
              <a:rPr lang="tr-TR" sz="1100" i="1" dirty="0"/>
              <a:t>52</a:t>
            </a:r>
            <a:r>
              <a:rPr lang="tr-TR" sz="1100" dirty="0"/>
              <a:t>(3), 276-300.</a:t>
            </a:r>
          </a:p>
          <a:p>
            <a:r>
              <a:rPr lang="tr-TR" sz="1200" dirty="0" err="1"/>
              <a:t>Jones</a:t>
            </a:r>
            <a:r>
              <a:rPr lang="tr-TR" sz="1200" dirty="0"/>
              <a:t>, M. W., &amp; </a:t>
            </a:r>
            <a:r>
              <a:rPr lang="tr-TR" sz="1200" dirty="0" err="1"/>
              <a:t>Deppen</a:t>
            </a:r>
            <a:r>
              <a:rPr lang="tr-TR" sz="1200" dirty="0"/>
              <a:t>, J. G. (2017). </a:t>
            </a:r>
            <a:r>
              <a:rPr lang="tr-TR" sz="1200" dirty="0" err="1"/>
              <a:t>Gallbladder</a:t>
            </a:r>
            <a:r>
              <a:rPr lang="tr-TR" sz="1200" dirty="0"/>
              <a:t>, </a:t>
            </a:r>
            <a:r>
              <a:rPr lang="tr-TR" sz="1200" dirty="0" err="1"/>
              <a:t>Polyp</a:t>
            </a:r>
            <a:r>
              <a:rPr lang="tr-TR" sz="1200" dirty="0"/>
              <a:t>.(</a:t>
            </a:r>
            <a:r>
              <a:rPr lang="tr-TR" sz="1200" dirty="0" err="1"/>
              <a:t>pubmed</a:t>
            </a:r>
            <a:r>
              <a:rPr lang="tr-TR" sz="1200" dirty="0"/>
              <a:t>)</a:t>
            </a:r>
          </a:p>
          <a:p>
            <a:r>
              <a:rPr lang="tr-TR" sz="1200" dirty="0"/>
              <a:t>LANGE </a:t>
            </a:r>
            <a:r>
              <a:rPr lang="tr-TR" sz="1200" dirty="0" err="1"/>
              <a:t>Aiile</a:t>
            </a:r>
            <a:r>
              <a:rPr lang="tr-TR" sz="1200" dirty="0"/>
              <a:t> Hekimliği Tanı </a:t>
            </a:r>
            <a:r>
              <a:rPr lang="tr-TR" sz="1200" dirty="0" err="1"/>
              <a:t>veTedavi</a:t>
            </a:r>
            <a:r>
              <a:rPr lang="tr-TR" sz="1200" dirty="0"/>
              <a:t>, </a:t>
            </a:r>
            <a:r>
              <a:rPr lang="tr-TR" sz="1200" dirty="0" err="1"/>
              <a:t>Hepatobilier</a:t>
            </a:r>
            <a:r>
              <a:rPr lang="tr-TR" sz="1200" dirty="0"/>
              <a:t> Bozukluklar</a:t>
            </a:r>
          </a:p>
          <a:p>
            <a:r>
              <a:rPr lang="tr-TR" sz="1200" dirty="0"/>
              <a:t>Temel Aile Hekimliği; Safra Kesesi Hastalıkları, Ümit AYDOĞAN, Bayram KOÇ</a:t>
            </a:r>
          </a:p>
          <a:p>
            <a:r>
              <a:rPr lang="tr-TR" sz="1200" dirty="0"/>
              <a:t>Kaymaz, A. (2002). </a:t>
            </a:r>
            <a:r>
              <a:rPr lang="tr-TR" sz="1200" dirty="0" err="1"/>
              <a:t>Hepatobilier</a:t>
            </a:r>
            <a:r>
              <a:rPr lang="tr-TR" sz="1200" dirty="0"/>
              <a:t> Sistem ve Pankreas Hastalıkları Sempozyum Dizisi. </a:t>
            </a:r>
            <a:r>
              <a:rPr lang="tr-TR" sz="1200" i="1" dirty="0"/>
              <a:t>İstanbul Üniversitesi Cerrahpaşa Tıp Fakültesi Sürekli Tıp Eğitimi Etkinlikleri</a:t>
            </a:r>
            <a:r>
              <a:rPr lang="tr-TR" sz="1200" dirty="0"/>
              <a:t>, </a:t>
            </a:r>
            <a:r>
              <a:rPr lang="tr-TR" sz="1200" i="1" dirty="0"/>
              <a:t>28</a:t>
            </a:r>
            <a:r>
              <a:rPr lang="tr-TR" sz="1200" dirty="0"/>
              <a:t>, 285-99.</a:t>
            </a:r>
          </a:p>
          <a:p>
            <a:r>
              <a:rPr lang="en-US" sz="1200" dirty="0"/>
              <a:t>Bellows, C. F., </a:t>
            </a:r>
            <a:r>
              <a:rPr lang="en-US" sz="1200" dirty="0" err="1"/>
              <a:t>BErGEr</a:t>
            </a:r>
            <a:r>
              <a:rPr lang="en-US" sz="1200" dirty="0"/>
              <a:t>, D. H., &amp; Crass, R. A. (2005). Management of gallstones. </a:t>
            </a:r>
            <a:r>
              <a:rPr lang="en-US" sz="1200" i="1" dirty="0"/>
              <a:t>Am Fam Physician</a:t>
            </a:r>
            <a:r>
              <a:rPr lang="en-US" sz="1200" dirty="0"/>
              <a:t>, </a:t>
            </a:r>
            <a:r>
              <a:rPr lang="en-US" sz="1200" i="1" dirty="0"/>
              <a:t>72</a:t>
            </a:r>
            <a:r>
              <a:rPr lang="en-US" sz="1200" dirty="0"/>
              <a:t>(4), 637-42.</a:t>
            </a:r>
            <a:endParaRPr lang="tr-TR" sz="900" dirty="0"/>
          </a:p>
          <a:p>
            <a:r>
              <a:rPr lang="tr-TR" sz="1200" dirty="0" err="1"/>
              <a:t>Gençosmanoğlu</a:t>
            </a:r>
            <a:r>
              <a:rPr lang="tr-TR" sz="1200" dirty="0"/>
              <a:t>, R., Tahan, V., &amp; </a:t>
            </a:r>
            <a:r>
              <a:rPr lang="tr-TR" sz="1200" dirty="0" err="1"/>
              <a:t>Kurtkaya-Yapıcıer</a:t>
            </a:r>
            <a:r>
              <a:rPr lang="tr-TR" sz="1200" dirty="0"/>
              <a:t>, O. (2003). Safra kesesi kanseri: </a:t>
            </a:r>
            <a:r>
              <a:rPr lang="tr-TR" sz="1200" dirty="0" err="1"/>
              <a:t>etyopatogenez</a:t>
            </a:r>
            <a:r>
              <a:rPr lang="tr-TR" sz="1200" dirty="0"/>
              <a:t>, tanı yöntemleri, </a:t>
            </a:r>
            <a:r>
              <a:rPr lang="tr-TR" sz="1200" dirty="0" err="1"/>
              <a:t>evreleme</a:t>
            </a:r>
            <a:r>
              <a:rPr lang="tr-TR" sz="1200" dirty="0"/>
              <a:t>, tedavi </a:t>
            </a:r>
            <a:r>
              <a:rPr lang="tr-TR" sz="1200" dirty="0" err="1"/>
              <a:t>modaliteleri</a:t>
            </a:r>
            <a:r>
              <a:rPr lang="tr-TR" sz="1200" dirty="0"/>
              <a:t> ve </a:t>
            </a:r>
            <a:r>
              <a:rPr lang="tr-TR" sz="1200" dirty="0" err="1"/>
              <a:t>prognoza</a:t>
            </a:r>
            <a:r>
              <a:rPr lang="tr-TR" sz="1200" dirty="0"/>
              <a:t> güncel bakış. </a:t>
            </a:r>
            <a:r>
              <a:rPr lang="tr-TR" sz="1200" i="1" dirty="0"/>
              <a:t>Güncel Gastroenteroloji</a:t>
            </a:r>
            <a:r>
              <a:rPr lang="tr-TR" sz="1200" dirty="0"/>
              <a:t>, </a:t>
            </a:r>
            <a:r>
              <a:rPr lang="tr-TR" sz="1200" i="1" dirty="0"/>
              <a:t>7</a:t>
            </a:r>
            <a:r>
              <a:rPr lang="tr-TR" sz="1200" dirty="0"/>
              <a:t>, 157-169.</a:t>
            </a:r>
            <a:endParaRPr lang="tr-TR" sz="1000" dirty="0"/>
          </a:p>
        </p:txBody>
      </p:sp>
    </p:spTree>
    <p:extLst>
      <p:ext uri="{BB962C8B-B14F-4D97-AF65-F5344CB8AC3E}">
        <p14:creationId xmlns:p14="http://schemas.microsoft.com/office/powerpoint/2010/main" val="1920709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C578D049-A9AF-4C7A-A825-7C5974DB6159}"/>
              </a:ext>
            </a:extLst>
          </p:cNvPr>
          <p:cNvPicPr>
            <a:picLocks noChangeAspect="1"/>
          </p:cNvPicPr>
          <p:nvPr/>
        </p:nvPicPr>
        <p:blipFill rotWithShape="1">
          <a:blip r:embed="rId2"/>
          <a:srcRect l="4000"/>
          <a:stretch/>
        </p:blipFill>
        <p:spPr>
          <a:xfrm>
            <a:off x="-1" y="10"/>
            <a:ext cx="12192000" cy="6857990"/>
          </a:xfrm>
          <a:prstGeom prst="rect">
            <a:avLst/>
          </a:prstGeom>
        </p:spPr>
      </p:pic>
      <p:sp>
        <p:nvSpPr>
          <p:cNvPr id="2" name="Unvan 1">
            <a:extLst>
              <a:ext uri="{FF2B5EF4-FFF2-40B4-BE49-F238E27FC236}">
                <a16:creationId xmlns:a16="http://schemas.microsoft.com/office/drawing/2014/main" id="{8A0516FD-88DA-4DFD-8B92-A2B4A3949F08}"/>
              </a:ext>
            </a:extLst>
          </p:cNvPr>
          <p:cNvSpPr>
            <a:spLocks noGrp="1"/>
          </p:cNvSpPr>
          <p:nvPr>
            <p:ph type="title"/>
          </p:nvPr>
        </p:nvSpPr>
        <p:spPr>
          <a:xfrm>
            <a:off x="709448" y="1913950"/>
            <a:ext cx="4204137" cy="1342754"/>
          </a:xfrm>
        </p:spPr>
        <p:txBody>
          <a:bodyPr>
            <a:normAutofit/>
          </a:bodyPr>
          <a:lstStyle/>
          <a:p>
            <a:pPr algn="ctr"/>
            <a:r>
              <a:rPr lang="tr-TR" sz="3600" dirty="0">
                <a:solidFill>
                  <a:srgbClr val="FF0000"/>
                </a:solidFill>
              </a:rPr>
              <a:t>ANATOMİ</a:t>
            </a:r>
          </a:p>
        </p:txBody>
      </p:sp>
      <p:sp>
        <p:nvSpPr>
          <p:cNvPr id="3" name="İçerik Yer Tutucusu 2">
            <a:extLst>
              <a:ext uri="{FF2B5EF4-FFF2-40B4-BE49-F238E27FC236}">
                <a16:creationId xmlns:a16="http://schemas.microsoft.com/office/drawing/2014/main" id="{35027A83-6DE5-4522-876A-EE42B05C6580}"/>
              </a:ext>
            </a:extLst>
          </p:cNvPr>
          <p:cNvSpPr>
            <a:spLocks noGrp="1"/>
          </p:cNvSpPr>
          <p:nvPr>
            <p:ph idx="1"/>
          </p:nvPr>
        </p:nvSpPr>
        <p:spPr>
          <a:xfrm>
            <a:off x="525516" y="3417573"/>
            <a:ext cx="4593021" cy="2619839"/>
          </a:xfrm>
        </p:spPr>
        <p:txBody>
          <a:bodyPr anchor="ctr">
            <a:normAutofit/>
          </a:bodyPr>
          <a:lstStyle/>
          <a:p>
            <a:r>
              <a:rPr lang="tr-TR" sz="1800" b="1" dirty="0">
                <a:cs typeface="Times New Roman"/>
              </a:rPr>
              <a:t>Koledok kanalını </a:t>
            </a:r>
            <a:r>
              <a:rPr lang="tr-TR" sz="1800" b="1" dirty="0" err="1">
                <a:cs typeface="Times New Roman"/>
              </a:rPr>
              <a:t>ampulla</a:t>
            </a:r>
            <a:r>
              <a:rPr lang="tr-TR" sz="1800" b="1" dirty="0">
                <a:cs typeface="Times New Roman"/>
              </a:rPr>
              <a:t> </a:t>
            </a:r>
            <a:r>
              <a:rPr lang="tr-TR" sz="1800" b="1" dirty="0" err="1">
                <a:cs typeface="Times New Roman"/>
              </a:rPr>
              <a:t>wateri</a:t>
            </a:r>
            <a:r>
              <a:rPr lang="tr-TR" sz="1800" b="1" dirty="0">
                <a:cs typeface="Times New Roman"/>
              </a:rPr>
              <a:t> düzeyinde </a:t>
            </a:r>
            <a:r>
              <a:rPr lang="tr-TR" sz="1800" b="1" dirty="0" err="1">
                <a:cs typeface="Times New Roman"/>
              </a:rPr>
              <a:t>oddi</a:t>
            </a:r>
            <a:r>
              <a:rPr lang="tr-TR" sz="1800" b="1" dirty="0">
                <a:cs typeface="Times New Roman"/>
              </a:rPr>
              <a:t> </a:t>
            </a:r>
            <a:r>
              <a:rPr lang="tr-TR" sz="1800" b="1" dirty="0" err="1">
                <a:cs typeface="Times New Roman"/>
              </a:rPr>
              <a:t>sifinkteri</a:t>
            </a:r>
            <a:r>
              <a:rPr lang="tr-TR" sz="1800" b="1" dirty="0">
                <a:cs typeface="Times New Roman"/>
              </a:rPr>
              <a:t> olarak  adlandırılan sirküler düz kas lifleri sarmalar.</a:t>
            </a:r>
            <a:endParaRPr lang="tr-TR" sz="1800" b="1" dirty="0"/>
          </a:p>
        </p:txBody>
      </p:sp>
    </p:spTree>
    <p:extLst>
      <p:ext uri="{BB962C8B-B14F-4D97-AF65-F5344CB8AC3E}">
        <p14:creationId xmlns:p14="http://schemas.microsoft.com/office/powerpoint/2010/main" val="638599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3246887-2AA1-428A-9821-2737D27254C8}"/>
              </a:ext>
            </a:extLst>
          </p:cNvPr>
          <p:cNvSpPr>
            <a:spLocks noGrp="1"/>
          </p:cNvSpPr>
          <p:nvPr>
            <p:ph type="title"/>
          </p:nvPr>
        </p:nvSpPr>
        <p:spPr/>
        <p:txBody>
          <a:bodyPr/>
          <a:lstStyle/>
          <a:p>
            <a:pPr algn="ctr"/>
            <a:r>
              <a:rPr lang="tr-TR" dirty="0">
                <a:solidFill>
                  <a:srgbClr val="FF0000"/>
                </a:solidFill>
              </a:rPr>
              <a:t>FİZYOLOJİ</a:t>
            </a:r>
          </a:p>
        </p:txBody>
      </p:sp>
      <p:sp>
        <p:nvSpPr>
          <p:cNvPr id="3" name="İçerik Yer Tutucusu 2">
            <a:extLst>
              <a:ext uri="{FF2B5EF4-FFF2-40B4-BE49-F238E27FC236}">
                <a16:creationId xmlns:a16="http://schemas.microsoft.com/office/drawing/2014/main" id="{A1AB055D-FC8C-4E83-89B3-96DBF15DE870}"/>
              </a:ext>
            </a:extLst>
          </p:cNvPr>
          <p:cNvSpPr>
            <a:spLocks noGrp="1"/>
          </p:cNvSpPr>
          <p:nvPr>
            <p:ph idx="1"/>
          </p:nvPr>
        </p:nvSpPr>
        <p:spPr/>
        <p:txBody>
          <a:bodyPr>
            <a:normAutofit/>
          </a:bodyPr>
          <a:lstStyle/>
          <a:p>
            <a:pPr marL="469900" marR="8890" indent="-457200" algn="just">
              <a:lnSpc>
                <a:spcPts val="2810"/>
              </a:lnSpc>
              <a:spcBef>
                <a:spcPts val="440"/>
              </a:spcBef>
              <a:buClr>
                <a:srgbClr val="D24716"/>
              </a:buClr>
              <a:buSzPct val="84615"/>
              <a:tabLst>
                <a:tab pos="287020" algn="l"/>
              </a:tabLst>
            </a:pPr>
            <a:r>
              <a:rPr lang="tr-TR" sz="2000" dirty="0"/>
              <a:t>Safra karaciğer tarafından sentezlenir ve safra kesesinde saklanır, depolanmış bu safra </a:t>
            </a:r>
            <a:r>
              <a:rPr lang="tr-TR" sz="2000" dirty="0" err="1"/>
              <a:t>duodenuma</a:t>
            </a:r>
            <a:r>
              <a:rPr lang="tr-TR" sz="2000" dirty="0"/>
              <a:t> yağ içerikli sindirilmiş besin geldiğinde salınır. </a:t>
            </a:r>
          </a:p>
          <a:p>
            <a:pPr marL="469900" marR="8890" indent="-457200" algn="just">
              <a:lnSpc>
                <a:spcPts val="2810"/>
              </a:lnSpc>
              <a:spcBef>
                <a:spcPts val="440"/>
              </a:spcBef>
              <a:buClr>
                <a:srgbClr val="D24716"/>
              </a:buClr>
              <a:buSzPct val="84615"/>
              <a:tabLst>
                <a:tab pos="287020" algn="l"/>
              </a:tabLst>
            </a:pPr>
            <a:r>
              <a:rPr lang="tr-TR" sz="2000" dirty="0"/>
              <a:t>Safra salınışından sonra yağı </a:t>
            </a:r>
            <a:r>
              <a:rPr lang="tr-TR" sz="2000" dirty="0" err="1"/>
              <a:t>emülsifiye</a:t>
            </a:r>
            <a:r>
              <a:rPr lang="tr-TR" sz="2000" dirty="0"/>
              <a:t> eder ve bağırsak yüzeyinden emilimini kolaylaştırır</a:t>
            </a:r>
            <a:endParaRPr lang="tr-TR" sz="2000" dirty="0">
              <a:cs typeface="Times New Roman"/>
            </a:endParaRPr>
          </a:p>
          <a:p>
            <a:pPr marL="469900" marR="8890" indent="-457200" algn="just">
              <a:lnSpc>
                <a:spcPts val="2810"/>
              </a:lnSpc>
              <a:spcBef>
                <a:spcPts val="440"/>
              </a:spcBef>
              <a:buClr>
                <a:srgbClr val="D24716"/>
              </a:buClr>
              <a:buSzPct val="84615"/>
              <a:tabLst>
                <a:tab pos="287020" algn="l"/>
              </a:tabLst>
            </a:pPr>
            <a:r>
              <a:rPr lang="tr-TR" sz="2000" dirty="0">
                <a:cs typeface="Times New Roman"/>
              </a:rPr>
              <a:t>Karaciğer sürekli olarak safra üreterek safra kanallarının içine  </a:t>
            </a:r>
            <a:r>
              <a:rPr lang="tr-TR" sz="2000" dirty="0" err="1">
                <a:cs typeface="Times New Roman"/>
              </a:rPr>
              <a:t>sekrete</a:t>
            </a:r>
            <a:r>
              <a:rPr lang="tr-TR" sz="2000" dirty="0">
                <a:cs typeface="Times New Roman"/>
              </a:rPr>
              <a:t> eder.</a:t>
            </a:r>
          </a:p>
          <a:p>
            <a:pPr marL="469900" marR="6350" indent="-457200" algn="just">
              <a:lnSpc>
                <a:spcPts val="2740"/>
              </a:lnSpc>
              <a:spcBef>
                <a:spcPts val="725"/>
              </a:spcBef>
              <a:buClr>
                <a:srgbClr val="D24716"/>
              </a:buClr>
              <a:buSzPct val="84615"/>
              <a:tabLst>
                <a:tab pos="287020" algn="l"/>
              </a:tabLst>
            </a:pPr>
            <a:r>
              <a:rPr lang="tr-TR" sz="2000" dirty="0">
                <a:cs typeface="Times New Roman"/>
              </a:rPr>
              <a:t>Ortalama bir diyetle beslenen bir insanda karaciğer günde yaklaşık olarak  500-1000 ml safra üretir.</a:t>
            </a:r>
          </a:p>
        </p:txBody>
      </p:sp>
    </p:spTree>
    <p:extLst>
      <p:ext uri="{BB962C8B-B14F-4D97-AF65-F5344CB8AC3E}">
        <p14:creationId xmlns:p14="http://schemas.microsoft.com/office/powerpoint/2010/main" val="544831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B8BB85B-E010-4ADD-9E36-4C1ED7CAB5C2}"/>
              </a:ext>
            </a:extLst>
          </p:cNvPr>
          <p:cNvSpPr>
            <a:spLocks noGrp="1"/>
          </p:cNvSpPr>
          <p:nvPr>
            <p:ph type="title"/>
          </p:nvPr>
        </p:nvSpPr>
        <p:spPr/>
        <p:txBody>
          <a:bodyPr/>
          <a:lstStyle/>
          <a:p>
            <a:endParaRPr lang="tr-TR"/>
          </a:p>
        </p:txBody>
      </p:sp>
      <p:graphicFrame>
        <p:nvGraphicFramePr>
          <p:cNvPr id="4" name="İçerik Yer Tutucusu 3">
            <a:extLst>
              <a:ext uri="{FF2B5EF4-FFF2-40B4-BE49-F238E27FC236}">
                <a16:creationId xmlns:a16="http://schemas.microsoft.com/office/drawing/2014/main" id="{86541741-1BC9-4E03-9A2B-02C945C7696B}"/>
              </a:ext>
            </a:extLst>
          </p:cNvPr>
          <p:cNvGraphicFramePr>
            <a:graphicFrameLocks noGrp="1"/>
          </p:cNvGraphicFramePr>
          <p:nvPr>
            <p:ph idx="1"/>
            <p:extLst>
              <p:ext uri="{D42A27DB-BD31-4B8C-83A1-F6EECF244321}">
                <p14:modId xmlns:p14="http://schemas.microsoft.com/office/powerpoint/2010/main" val="2772801387"/>
              </p:ext>
            </p:extLst>
          </p:nvPr>
        </p:nvGraphicFramePr>
        <p:xfrm>
          <a:off x="838200" y="1690688"/>
          <a:ext cx="10515600" cy="3101656"/>
        </p:xfrm>
        <a:graphic>
          <a:graphicData uri="http://schemas.openxmlformats.org/drawingml/2006/table">
            <a:tbl>
              <a:tblPr firstRow="1" bandRow="1">
                <a:tableStyleId>{5C22544A-7EE6-4342-B048-85BDC9FD1C3A}</a:tableStyleId>
              </a:tblPr>
              <a:tblGrid>
                <a:gridCol w="2974145">
                  <a:extLst>
                    <a:ext uri="{9D8B030D-6E8A-4147-A177-3AD203B41FA5}">
                      <a16:colId xmlns:a16="http://schemas.microsoft.com/office/drawing/2014/main" val="3314127021"/>
                    </a:ext>
                  </a:extLst>
                </a:gridCol>
                <a:gridCol w="7541455">
                  <a:extLst>
                    <a:ext uri="{9D8B030D-6E8A-4147-A177-3AD203B41FA5}">
                      <a16:colId xmlns:a16="http://schemas.microsoft.com/office/drawing/2014/main" val="2075021568"/>
                    </a:ext>
                  </a:extLst>
                </a:gridCol>
              </a:tblGrid>
              <a:tr h="387707">
                <a:tc>
                  <a:txBody>
                    <a:bodyPr/>
                    <a:lstStyle/>
                    <a:p>
                      <a:r>
                        <a:rPr lang="tr-TR" dirty="0"/>
                        <a:t>Terim </a:t>
                      </a:r>
                    </a:p>
                  </a:txBody>
                  <a:tcPr/>
                </a:tc>
                <a:tc>
                  <a:txBody>
                    <a:bodyPr/>
                    <a:lstStyle/>
                    <a:p>
                      <a:r>
                        <a:rPr lang="tr-TR" dirty="0"/>
                        <a:t>Tanım </a:t>
                      </a:r>
                    </a:p>
                  </a:txBody>
                  <a:tcPr/>
                </a:tc>
                <a:extLst>
                  <a:ext uri="{0D108BD9-81ED-4DB2-BD59-A6C34878D82A}">
                    <a16:rowId xmlns:a16="http://schemas.microsoft.com/office/drawing/2014/main" val="1130549450"/>
                  </a:ext>
                </a:extLst>
              </a:tr>
              <a:tr h="387707">
                <a:tc>
                  <a:txBody>
                    <a:bodyPr/>
                    <a:lstStyle/>
                    <a:p>
                      <a:r>
                        <a:rPr lang="tr-TR" dirty="0" err="1"/>
                        <a:t>Kolelitiyazis</a:t>
                      </a:r>
                      <a:r>
                        <a:rPr lang="tr-TR" dirty="0"/>
                        <a:t> </a:t>
                      </a:r>
                    </a:p>
                  </a:txBody>
                  <a:tcPr/>
                </a:tc>
                <a:tc>
                  <a:txBody>
                    <a:bodyPr/>
                    <a:lstStyle/>
                    <a:p>
                      <a:r>
                        <a:rPr lang="tr-TR" dirty="0"/>
                        <a:t>Safra kesesinde safra taşı varlığı</a:t>
                      </a:r>
                    </a:p>
                  </a:txBody>
                  <a:tcPr/>
                </a:tc>
                <a:extLst>
                  <a:ext uri="{0D108BD9-81ED-4DB2-BD59-A6C34878D82A}">
                    <a16:rowId xmlns:a16="http://schemas.microsoft.com/office/drawing/2014/main" val="219880914"/>
                  </a:ext>
                </a:extLst>
              </a:tr>
              <a:tr h="387707">
                <a:tc>
                  <a:txBody>
                    <a:bodyPr/>
                    <a:lstStyle/>
                    <a:p>
                      <a:r>
                        <a:rPr lang="tr-TR" dirty="0" err="1"/>
                        <a:t>Kolesistit</a:t>
                      </a:r>
                      <a:r>
                        <a:rPr lang="tr-TR" dirty="0"/>
                        <a:t> </a:t>
                      </a:r>
                    </a:p>
                  </a:txBody>
                  <a:tcPr/>
                </a:tc>
                <a:tc>
                  <a:txBody>
                    <a:bodyPr/>
                    <a:lstStyle/>
                    <a:p>
                      <a:r>
                        <a:rPr lang="tr-TR" dirty="0"/>
                        <a:t>Safra kesesinin </a:t>
                      </a:r>
                      <a:r>
                        <a:rPr lang="tr-TR" dirty="0" err="1"/>
                        <a:t>inflamasyonu</a:t>
                      </a:r>
                      <a:endParaRPr lang="tr-TR" dirty="0"/>
                    </a:p>
                  </a:txBody>
                  <a:tcPr/>
                </a:tc>
                <a:extLst>
                  <a:ext uri="{0D108BD9-81ED-4DB2-BD59-A6C34878D82A}">
                    <a16:rowId xmlns:a16="http://schemas.microsoft.com/office/drawing/2014/main" val="2205246234"/>
                  </a:ext>
                </a:extLst>
              </a:tr>
              <a:tr h="387707">
                <a:tc>
                  <a:txBody>
                    <a:bodyPr/>
                    <a:lstStyle/>
                    <a:p>
                      <a:r>
                        <a:rPr lang="tr-TR" dirty="0" err="1"/>
                        <a:t>Koledokolitiazis</a:t>
                      </a:r>
                      <a:r>
                        <a:rPr lang="tr-TR" dirty="0"/>
                        <a:t> </a:t>
                      </a:r>
                    </a:p>
                  </a:txBody>
                  <a:tcPr/>
                </a:tc>
                <a:tc>
                  <a:txBody>
                    <a:bodyPr/>
                    <a:lstStyle/>
                    <a:p>
                      <a:r>
                        <a:rPr lang="tr-TR" dirty="0"/>
                        <a:t>Koledokta safra taşı varlığı </a:t>
                      </a:r>
                    </a:p>
                  </a:txBody>
                  <a:tcPr/>
                </a:tc>
                <a:extLst>
                  <a:ext uri="{0D108BD9-81ED-4DB2-BD59-A6C34878D82A}">
                    <a16:rowId xmlns:a16="http://schemas.microsoft.com/office/drawing/2014/main" val="1643650327"/>
                  </a:ext>
                </a:extLst>
              </a:tr>
              <a:tr h="387707">
                <a:tc>
                  <a:txBody>
                    <a:bodyPr/>
                    <a:lstStyle/>
                    <a:p>
                      <a:r>
                        <a:rPr lang="tr-TR" dirty="0" err="1"/>
                        <a:t>Kolanjit</a:t>
                      </a:r>
                      <a:r>
                        <a:rPr lang="tr-TR" dirty="0"/>
                        <a:t> </a:t>
                      </a:r>
                    </a:p>
                  </a:txBody>
                  <a:tcPr/>
                </a:tc>
                <a:tc>
                  <a:txBody>
                    <a:bodyPr/>
                    <a:lstStyle/>
                    <a:p>
                      <a:r>
                        <a:rPr lang="tr-TR" dirty="0"/>
                        <a:t>Karaciğere kadar çıkan safra yollarının </a:t>
                      </a:r>
                      <a:r>
                        <a:rPr lang="tr-TR" dirty="0" err="1"/>
                        <a:t>inflamasyonu</a:t>
                      </a:r>
                      <a:endParaRPr lang="tr-TR" dirty="0"/>
                    </a:p>
                  </a:txBody>
                  <a:tcPr/>
                </a:tc>
                <a:extLst>
                  <a:ext uri="{0D108BD9-81ED-4DB2-BD59-A6C34878D82A}">
                    <a16:rowId xmlns:a16="http://schemas.microsoft.com/office/drawing/2014/main" val="4184149621"/>
                  </a:ext>
                </a:extLst>
              </a:tr>
              <a:tr h="387707">
                <a:tc>
                  <a:txBody>
                    <a:bodyPr/>
                    <a:lstStyle/>
                    <a:p>
                      <a:r>
                        <a:rPr lang="tr-TR" dirty="0" err="1"/>
                        <a:t>Kolesistektomi</a:t>
                      </a:r>
                      <a:r>
                        <a:rPr lang="tr-TR" dirty="0"/>
                        <a:t> </a:t>
                      </a:r>
                    </a:p>
                  </a:txBody>
                  <a:tcPr/>
                </a:tc>
                <a:tc>
                  <a:txBody>
                    <a:bodyPr/>
                    <a:lstStyle/>
                    <a:p>
                      <a:r>
                        <a:rPr lang="tr-TR" dirty="0"/>
                        <a:t>Safra kesesinin cerrahi olarak çıkartılması</a:t>
                      </a:r>
                    </a:p>
                  </a:txBody>
                  <a:tcPr/>
                </a:tc>
                <a:extLst>
                  <a:ext uri="{0D108BD9-81ED-4DB2-BD59-A6C34878D82A}">
                    <a16:rowId xmlns:a16="http://schemas.microsoft.com/office/drawing/2014/main" val="2899549956"/>
                  </a:ext>
                </a:extLst>
              </a:tr>
              <a:tr h="387707">
                <a:tc>
                  <a:txBody>
                    <a:bodyPr/>
                    <a:lstStyle/>
                    <a:p>
                      <a:r>
                        <a:rPr lang="tr-TR" dirty="0" err="1"/>
                        <a:t>Kolesistik</a:t>
                      </a:r>
                      <a:endParaRPr lang="tr-TR" dirty="0"/>
                    </a:p>
                  </a:txBody>
                  <a:tcPr/>
                </a:tc>
                <a:tc>
                  <a:txBody>
                    <a:bodyPr/>
                    <a:lstStyle/>
                    <a:p>
                      <a:r>
                        <a:rPr lang="tr-TR" dirty="0"/>
                        <a:t>Safra kesesi ile ilgili</a:t>
                      </a:r>
                    </a:p>
                  </a:txBody>
                  <a:tcPr/>
                </a:tc>
                <a:extLst>
                  <a:ext uri="{0D108BD9-81ED-4DB2-BD59-A6C34878D82A}">
                    <a16:rowId xmlns:a16="http://schemas.microsoft.com/office/drawing/2014/main" val="577890948"/>
                  </a:ext>
                </a:extLst>
              </a:tr>
              <a:tr h="387707">
                <a:tc>
                  <a:txBody>
                    <a:bodyPr/>
                    <a:lstStyle/>
                    <a:p>
                      <a:r>
                        <a:rPr lang="tr-TR" dirty="0"/>
                        <a:t>ERCP</a:t>
                      </a:r>
                    </a:p>
                  </a:txBody>
                  <a:tcPr/>
                </a:tc>
                <a:tc>
                  <a:txBody>
                    <a:bodyPr/>
                    <a:lstStyle/>
                    <a:p>
                      <a:r>
                        <a:rPr lang="tr-TR" dirty="0"/>
                        <a:t>Endoskopik </a:t>
                      </a:r>
                      <a:r>
                        <a:rPr lang="tr-TR" dirty="0" err="1"/>
                        <a:t>retrograt</a:t>
                      </a:r>
                      <a:r>
                        <a:rPr lang="tr-TR" dirty="0"/>
                        <a:t> </a:t>
                      </a:r>
                      <a:r>
                        <a:rPr lang="tr-TR" dirty="0" err="1"/>
                        <a:t>kolanjiopankreatografi</a:t>
                      </a:r>
                      <a:endParaRPr lang="tr-TR" dirty="0"/>
                    </a:p>
                  </a:txBody>
                  <a:tcPr/>
                </a:tc>
                <a:extLst>
                  <a:ext uri="{0D108BD9-81ED-4DB2-BD59-A6C34878D82A}">
                    <a16:rowId xmlns:a16="http://schemas.microsoft.com/office/drawing/2014/main" val="3246156714"/>
                  </a:ext>
                </a:extLst>
              </a:tr>
            </a:tbl>
          </a:graphicData>
        </a:graphic>
      </p:graphicFrame>
    </p:spTree>
    <p:extLst>
      <p:ext uri="{BB962C8B-B14F-4D97-AF65-F5344CB8AC3E}">
        <p14:creationId xmlns:p14="http://schemas.microsoft.com/office/powerpoint/2010/main" val="1634107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1083F91A-BCD4-4830-B814-00F34450FAAD}"/>
              </a:ext>
            </a:extLst>
          </p:cNvPr>
          <p:cNvPicPr>
            <a:picLocks noChangeAspect="1"/>
          </p:cNvPicPr>
          <p:nvPr/>
        </p:nvPicPr>
        <p:blipFill rotWithShape="1">
          <a:blip r:embed="rId3"/>
          <a:srcRect r="7945"/>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Unvan 1">
            <a:extLst>
              <a:ext uri="{FF2B5EF4-FFF2-40B4-BE49-F238E27FC236}">
                <a16:creationId xmlns:a16="http://schemas.microsoft.com/office/drawing/2014/main" id="{DCC8B7D5-9B8B-48E8-89DC-404A61E6B18C}"/>
              </a:ext>
            </a:extLst>
          </p:cNvPr>
          <p:cNvSpPr>
            <a:spLocks noGrp="1"/>
          </p:cNvSpPr>
          <p:nvPr>
            <p:ph type="title"/>
          </p:nvPr>
        </p:nvSpPr>
        <p:spPr>
          <a:xfrm>
            <a:off x="655320" y="365125"/>
            <a:ext cx="5120114" cy="1692794"/>
          </a:xfrm>
        </p:spPr>
        <p:txBody>
          <a:bodyPr>
            <a:normAutofit/>
          </a:bodyPr>
          <a:lstStyle/>
          <a:p>
            <a:r>
              <a:rPr lang="tr-TR" dirty="0">
                <a:solidFill>
                  <a:srgbClr val="FF0000"/>
                </a:solidFill>
              </a:rPr>
              <a:t>        </a:t>
            </a:r>
            <a:br>
              <a:rPr lang="tr-TR" dirty="0">
                <a:solidFill>
                  <a:srgbClr val="FF0000"/>
                </a:solidFill>
              </a:rPr>
            </a:br>
            <a:r>
              <a:rPr lang="tr-TR" dirty="0">
                <a:solidFill>
                  <a:srgbClr val="FF0000"/>
                </a:solidFill>
              </a:rPr>
              <a:t>         </a:t>
            </a:r>
            <a:r>
              <a:rPr lang="tr-TR" dirty="0" err="1">
                <a:solidFill>
                  <a:srgbClr val="FF0000"/>
                </a:solidFill>
              </a:rPr>
              <a:t>Kolelitiazis</a:t>
            </a:r>
            <a:endParaRPr lang="tr-TR" dirty="0">
              <a:solidFill>
                <a:srgbClr val="FF0000"/>
              </a:solidFill>
            </a:endParaRPr>
          </a:p>
        </p:txBody>
      </p:sp>
      <p:sp>
        <p:nvSpPr>
          <p:cNvPr id="3" name="İçerik Yer Tutucusu 2">
            <a:extLst>
              <a:ext uri="{FF2B5EF4-FFF2-40B4-BE49-F238E27FC236}">
                <a16:creationId xmlns:a16="http://schemas.microsoft.com/office/drawing/2014/main" id="{F7D16897-0624-49D9-A7FD-20F15B10417D}"/>
              </a:ext>
            </a:extLst>
          </p:cNvPr>
          <p:cNvSpPr>
            <a:spLocks noGrp="1"/>
          </p:cNvSpPr>
          <p:nvPr>
            <p:ph idx="1"/>
          </p:nvPr>
        </p:nvSpPr>
        <p:spPr>
          <a:xfrm>
            <a:off x="655321" y="2575034"/>
            <a:ext cx="5120113" cy="3462228"/>
          </a:xfrm>
        </p:spPr>
        <p:txBody>
          <a:bodyPr>
            <a:normAutofit/>
          </a:bodyPr>
          <a:lstStyle/>
          <a:p>
            <a:r>
              <a:rPr lang="tr-TR" sz="1800"/>
              <a:t>Safra kesesi içindeki yoğunlaştırma işlemi sırasında safranın kristalleşmesiyle taş oluşumu gerçekleşir.</a:t>
            </a:r>
          </a:p>
          <a:p>
            <a:r>
              <a:rPr lang="tr-TR" sz="1800"/>
              <a:t>Oluşan taşlar birkaç milimetre ile birkaç santim arasında değişebilir.</a:t>
            </a:r>
          </a:p>
          <a:p>
            <a:r>
              <a:rPr lang="tr-TR" sz="1800"/>
              <a:t>Safra kesesinde ya da ekstrahepatik safra yollarında herhangi bir yerde olabilir.</a:t>
            </a:r>
          </a:p>
        </p:txBody>
      </p:sp>
    </p:spTree>
    <p:extLst>
      <p:ext uri="{BB962C8B-B14F-4D97-AF65-F5344CB8AC3E}">
        <p14:creationId xmlns:p14="http://schemas.microsoft.com/office/powerpoint/2010/main" val="1706846655"/>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4673</TotalTime>
  <Words>2506</Words>
  <Application>Microsoft Office PowerPoint</Application>
  <PresentationFormat>Geniş ekran</PresentationFormat>
  <Paragraphs>395</Paragraphs>
  <Slides>58</Slides>
  <Notes>13</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58</vt:i4>
      </vt:variant>
    </vt:vector>
  </HeadingPairs>
  <TitlesOfParts>
    <vt:vector size="66" baseType="lpstr">
      <vt:lpstr>Arial</vt:lpstr>
      <vt:lpstr>Calibri</vt:lpstr>
      <vt:lpstr>Century Gothic</vt:lpstr>
      <vt:lpstr>Georgia</vt:lpstr>
      <vt:lpstr>Symbol</vt:lpstr>
      <vt:lpstr>Times New Roman</vt:lpstr>
      <vt:lpstr>Wingdings 3</vt:lpstr>
      <vt:lpstr>Duman</vt:lpstr>
      <vt:lpstr>KOLESİSTOPATİLER</vt:lpstr>
      <vt:lpstr>                      AMAÇ</vt:lpstr>
      <vt:lpstr>       ÖĞRENİM HEDEFLERİ</vt:lpstr>
      <vt:lpstr>PowerPoint Sunusu</vt:lpstr>
      <vt:lpstr>ANATOMİ</vt:lpstr>
      <vt:lpstr>ANATOMİ</vt:lpstr>
      <vt:lpstr>FİZYOLOJİ</vt:lpstr>
      <vt:lpstr>PowerPoint Sunusu</vt:lpstr>
      <vt:lpstr>                  Kolelitiazis</vt:lpstr>
      <vt:lpstr>Kolelitiazis</vt:lpstr>
      <vt:lpstr>Kolelitiazis</vt:lpstr>
      <vt:lpstr>Kolelitiazis</vt:lpstr>
      <vt:lpstr>Kolelitiazis</vt:lpstr>
      <vt:lpstr>Kolelitiazis</vt:lpstr>
      <vt:lpstr>Kolelitiazis</vt:lpstr>
      <vt:lpstr>Kolelitiazis</vt:lpstr>
      <vt:lpstr>Kolelitiazis</vt:lpstr>
      <vt:lpstr>Kolelitiazis</vt:lpstr>
      <vt:lpstr>Kolesistit</vt:lpstr>
      <vt:lpstr>Kolesistit</vt:lpstr>
      <vt:lpstr>Kolesistit</vt:lpstr>
      <vt:lpstr>Kolesistit</vt:lpstr>
      <vt:lpstr>Kolesistit</vt:lpstr>
      <vt:lpstr>Kolesistit</vt:lpstr>
      <vt:lpstr>Kolesistit</vt:lpstr>
      <vt:lpstr>Kolesistit</vt:lpstr>
      <vt:lpstr>Kolesistit</vt:lpstr>
      <vt:lpstr>Kolesistit</vt:lpstr>
      <vt:lpstr>Koledokolitiazis</vt:lpstr>
      <vt:lpstr>Koledokolitiazis</vt:lpstr>
      <vt:lpstr>Koledokolitiazis</vt:lpstr>
      <vt:lpstr>Koledokolitiazis</vt:lpstr>
      <vt:lpstr>Koledokolitiazis</vt:lpstr>
      <vt:lpstr>Koledokolitiazis</vt:lpstr>
      <vt:lpstr>Kolanjit</vt:lpstr>
      <vt:lpstr>Kolanjit</vt:lpstr>
      <vt:lpstr>Kolanjit</vt:lpstr>
      <vt:lpstr>Kolanjit</vt:lpstr>
      <vt:lpstr>Kolanjit</vt:lpstr>
      <vt:lpstr>Safra taşı pankreatiti</vt:lpstr>
      <vt:lpstr>Safra taşı pankreatiti</vt:lpstr>
      <vt:lpstr>Safra taşı pankreatiti</vt:lpstr>
      <vt:lpstr>Safra taşı pankreatiti</vt:lpstr>
      <vt:lpstr>Safra taşı pankreatiti</vt:lpstr>
      <vt:lpstr>Koledokolitiazis</vt:lpstr>
      <vt:lpstr>Safra Kesesi ve Safra Yollarının Tümöral Hastalıkları</vt:lpstr>
      <vt:lpstr>Safra Kesesi ve Safra Yollarının Tümöral Hastalıkları</vt:lpstr>
      <vt:lpstr>Safra Kesesi ve Safra Yollarının Tümöral Hastalıkları</vt:lpstr>
      <vt:lpstr>Safra Kesesi ve Safra Yollarının Tümöral Hastalıkları</vt:lpstr>
      <vt:lpstr>Safra Kesesi ve Safra Yollarının Tümöral Hastalıkları</vt:lpstr>
      <vt:lpstr>Safra Kesesi ve Safra Yollarının Tümöral Hastalıkları</vt:lpstr>
      <vt:lpstr>Safra Kesesi ve Safra Yollarının Tümöral Hastalıkları</vt:lpstr>
      <vt:lpstr>Safra Kesesi ve Safra Yollarının Tümöral Hastalıkları</vt:lpstr>
      <vt:lpstr>Safra Kesesi ve Safra Yollarının Tümöral Hastalıkları</vt:lpstr>
      <vt:lpstr>Safra Kesesi ve Safra Yollarının Tümöral Hastalıkları</vt:lpstr>
      <vt:lpstr>Safra kesesi hastalıklarında beslenme </vt:lpstr>
      <vt:lpstr>Safra kesesi hastalıklarında beslenme </vt:lpstr>
      <vt:lpstr>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KOLESİSTOPATİLER</dc:title>
  <dc:creator>lenovo</dc:creator>
  <cp:lastModifiedBy>lenovo</cp:lastModifiedBy>
  <cp:revision>143</cp:revision>
  <dcterms:created xsi:type="dcterms:W3CDTF">2018-04-03T16:22:55Z</dcterms:created>
  <dcterms:modified xsi:type="dcterms:W3CDTF">2018-04-10T08:59:02Z</dcterms:modified>
</cp:coreProperties>
</file>