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343" r:id="rId3"/>
    <p:sldId id="290" r:id="rId4"/>
    <p:sldId id="259" r:id="rId5"/>
    <p:sldId id="260" r:id="rId6"/>
    <p:sldId id="262" r:id="rId7"/>
    <p:sldId id="263" r:id="rId8"/>
    <p:sldId id="265" r:id="rId9"/>
    <p:sldId id="266" r:id="rId10"/>
    <p:sldId id="271" r:id="rId11"/>
    <p:sldId id="272" r:id="rId12"/>
    <p:sldId id="273" r:id="rId13"/>
    <p:sldId id="274" r:id="rId14"/>
    <p:sldId id="275" r:id="rId15"/>
    <p:sldId id="276" r:id="rId16"/>
    <p:sldId id="278" r:id="rId17"/>
    <p:sldId id="279" r:id="rId18"/>
    <p:sldId id="281" r:id="rId19"/>
    <p:sldId id="282" r:id="rId20"/>
    <p:sldId id="283" r:id="rId21"/>
    <p:sldId id="284" r:id="rId22"/>
    <p:sldId id="285" r:id="rId23"/>
    <p:sldId id="292" r:id="rId24"/>
    <p:sldId id="293" r:id="rId25"/>
    <p:sldId id="299" r:id="rId26"/>
    <p:sldId id="300" r:id="rId27"/>
    <p:sldId id="318" r:id="rId28"/>
    <p:sldId id="310" r:id="rId29"/>
    <p:sldId id="311" r:id="rId30"/>
    <p:sldId id="309" r:id="rId31"/>
    <p:sldId id="329" r:id="rId32"/>
    <p:sldId id="335" r:id="rId33"/>
    <p:sldId id="336" r:id="rId34"/>
    <p:sldId id="340" r:id="rId35"/>
    <p:sldId id="342" r:id="rId3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44" y="-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A7723D-B7A6-42C8-8006-F94AAA90D964}" type="datetimeFigureOut">
              <a:rPr lang="tr-TR" smtClean="0"/>
              <a:pPr/>
              <a:t>25.04.2017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8235AF-5F16-42C5-B06A-CEECACC9448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235AF-5F16-42C5-B06A-CEECACC94482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AF841-1760-4C29-9F7A-567115DC6DF5}" type="datetimeFigureOut">
              <a:rPr lang="tr-TR" smtClean="0"/>
              <a:pPr/>
              <a:t>25.04.2017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D2292-15FF-4182-975B-7D3C6CDCE46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AF841-1760-4C29-9F7A-567115DC6DF5}" type="datetimeFigureOut">
              <a:rPr lang="tr-TR" smtClean="0"/>
              <a:pPr/>
              <a:t>25.04.2017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D2292-15FF-4182-975B-7D3C6CDCE46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AF841-1760-4C29-9F7A-567115DC6DF5}" type="datetimeFigureOut">
              <a:rPr lang="tr-TR" smtClean="0"/>
              <a:pPr/>
              <a:t>25.04.2017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D2292-15FF-4182-975B-7D3C6CDCE46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AF841-1760-4C29-9F7A-567115DC6DF5}" type="datetimeFigureOut">
              <a:rPr lang="tr-TR" smtClean="0"/>
              <a:pPr/>
              <a:t>25.04.2017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D2292-15FF-4182-975B-7D3C6CDCE46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AF841-1760-4C29-9F7A-567115DC6DF5}" type="datetimeFigureOut">
              <a:rPr lang="tr-TR" smtClean="0"/>
              <a:pPr/>
              <a:t>25.04.2017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D2292-15FF-4182-975B-7D3C6CDCE46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AF841-1760-4C29-9F7A-567115DC6DF5}" type="datetimeFigureOut">
              <a:rPr lang="tr-TR" smtClean="0"/>
              <a:pPr/>
              <a:t>25.04.2017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D2292-15FF-4182-975B-7D3C6CDCE46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AF841-1760-4C29-9F7A-567115DC6DF5}" type="datetimeFigureOut">
              <a:rPr lang="tr-TR" smtClean="0"/>
              <a:pPr/>
              <a:t>25.04.2017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D2292-15FF-4182-975B-7D3C6CDCE46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AF841-1760-4C29-9F7A-567115DC6DF5}" type="datetimeFigureOut">
              <a:rPr lang="tr-TR" smtClean="0"/>
              <a:pPr/>
              <a:t>25.04.2017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D2292-15FF-4182-975B-7D3C6CDCE46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AF841-1760-4C29-9F7A-567115DC6DF5}" type="datetimeFigureOut">
              <a:rPr lang="tr-TR" smtClean="0"/>
              <a:pPr/>
              <a:t>25.04.2017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D2292-15FF-4182-975B-7D3C6CDCE46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AF841-1760-4C29-9F7A-567115DC6DF5}" type="datetimeFigureOut">
              <a:rPr lang="tr-TR" smtClean="0"/>
              <a:pPr/>
              <a:t>25.04.2017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D2292-15FF-4182-975B-7D3C6CDCE46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AF841-1760-4C29-9F7A-567115DC6DF5}" type="datetimeFigureOut">
              <a:rPr lang="tr-TR" smtClean="0"/>
              <a:pPr/>
              <a:t>25.04.2017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D2292-15FF-4182-975B-7D3C6CDCE46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AF841-1760-4C29-9F7A-567115DC6DF5}" type="datetimeFigureOut">
              <a:rPr lang="tr-TR" smtClean="0"/>
              <a:pPr/>
              <a:t>25.04.2017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D2292-15FF-4182-975B-7D3C6CDCE46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Obez</a:t>
            </a:r>
            <a:r>
              <a:rPr lang="tr-TR" dirty="0" smtClean="0"/>
              <a:t>, </a:t>
            </a:r>
            <a:r>
              <a:rPr lang="tr-TR" dirty="0" err="1" smtClean="0"/>
              <a:t>İnsülin</a:t>
            </a:r>
            <a:r>
              <a:rPr lang="tr-TR" dirty="0" smtClean="0"/>
              <a:t> Dirençli Ergenlerde Diyetsel </a:t>
            </a:r>
            <a:r>
              <a:rPr lang="tr-TR" dirty="0" err="1" smtClean="0"/>
              <a:t>Glisemik</a:t>
            </a:r>
            <a:r>
              <a:rPr lang="tr-TR" dirty="0" smtClean="0"/>
              <a:t> Yük, </a:t>
            </a:r>
            <a:r>
              <a:rPr lang="tr-TR" dirty="0" err="1" smtClean="0"/>
              <a:t>İnsülin</a:t>
            </a:r>
            <a:r>
              <a:rPr lang="tr-TR" dirty="0" smtClean="0"/>
              <a:t> Yükü ve Kilo Kaybı: RESIST çalışması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31640" y="4077072"/>
            <a:ext cx="6400800" cy="1752600"/>
          </a:xfrm>
        </p:spPr>
        <p:txBody>
          <a:bodyPr>
            <a:normAutofit/>
          </a:bodyPr>
          <a:lstStyle/>
          <a:p>
            <a:r>
              <a:rPr lang="tr-TR" dirty="0" smtClean="0"/>
              <a:t>Dr. </a:t>
            </a:r>
            <a:r>
              <a:rPr lang="tr-TR" dirty="0" err="1" smtClean="0"/>
              <a:t>Nahide</a:t>
            </a:r>
            <a:r>
              <a:rPr lang="tr-TR" dirty="0" smtClean="0"/>
              <a:t> Gökçe ÇAKIR</a:t>
            </a:r>
          </a:p>
          <a:p>
            <a:r>
              <a:rPr lang="tr-TR" dirty="0" smtClean="0"/>
              <a:t>KTÜ Tıp Fak. Aile Hekimliği AD</a:t>
            </a:r>
          </a:p>
          <a:p>
            <a:r>
              <a:rPr lang="tr-TR" dirty="0" smtClean="0"/>
              <a:t>25-04-2017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Temel olarak, 10-17 yaş arasındaki 111 katılımcı, </a:t>
            </a:r>
          </a:p>
          <a:p>
            <a:pPr lvl="1"/>
            <a:r>
              <a:rPr lang="tr-TR" dirty="0" smtClean="0"/>
              <a:t>Yüksek bir karbonhidrat, düşük yağlı diyet (karbonhidrat olarak toplam </a:t>
            </a:r>
            <a:r>
              <a:rPr lang="tr-TR" dirty="0" smtClean="0"/>
              <a:t>enerjinin % </a:t>
            </a:r>
            <a:r>
              <a:rPr lang="tr-TR" dirty="0" smtClean="0"/>
              <a:t>55 -% 60'ı (orta </a:t>
            </a:r>
            <a:r>
              <a:rPr lang="tr-TR" dirty="0" err="1" smtClean="0"/>
              <a:t>glisemik</a:t>
            </a:r>
            <a:r>
              <a:rPr lang="tr-TR" dirty="0" smtClean="0"/>
              <a:t> yük),% 30 yağ ve% 15 protein) veya  </a:t>
            </a:r>
          </a:p>
          <a:p>
            <a:pPr lvl="1"/>
            <a:r>
              <a:rPr lang="tr-TR" dirty="0" smtClean="0"/>
              <a:t>Orta karbonhidrat, artmış protein diyeti (karbonhidrat (orta miktarda </a:t>
            </a:r>
            <a:r>
              <a:rPr lang="tr-TR" dirty="0" err="1" smtClean="0"/>
              <a:t>glisemik</a:t>
            </a:r>
            <a:r>
              <a:rPr lang="tr-TR" dirty="0" smtClean="0"/>
              <a:t> yük) olarak toplam enerjinin% 40 -% 45'i, % 30 yağ ,% 25 -% 30 protein).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Materyal ve Metot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Her iki gruba da düşük-orta </a:t>
            </a:r>
            <a:r>
              <a:rPr lang="tr-TR" dirty="0" err="1" smtClean="0"/>
              <a:t>glisemik</a:t>
            </a:r>
            <a:r>
              <a:rPr lang="tr-TR" dirty="0" smtClean="0"/>
              <a:t> indeks gıdalar tüketmeleri konusunda eğitim verildi. </a:t>
            </a:r>
          </a:p>
          <a:p>
            <a:r>
              <a:rPr lang="tr-TR" dirty="0" smtClean="0"/>
              <a:t>Her iki diyette yaşa bağlı olarak iki farklı enerji düzeyi verildi: 6000-7000 </a:t>
            </a:r>
            <a:r>
              <a:rPr lang="tr-TR" dirty="0" err="1" smtClean="0"/>
              <a:t>kJ</a:t>
            </a:r>
            <a:r>
              <a:rPr lang="tr-TR" dirty="0" smtClean="0"/>
              <a:t> (10-14 yaş) veya 7000-8000 </a:t>
            </a:r>
            <a:r>
              <a:rPr lang="tr-TR" dirty="0" err="1" smtClean="0"/>
              <a:t>kJ</a:t>
            </a:r>
            <a:r>
              <a:rPr lang="tr-TR" dirty="0" smtClean="0"/>
              <a:t> (15-17 yaş).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Materyal ve Metot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Tüm katılımcılara </a:t>
            </a:r>
            <a:r>
              <a:rPr lang="tr-TR" dirty="0" err="1" smtClean="0"/>
              <a:t>metformin</a:t>
            </a:r>
            <a:r>
              <a:rPr lang="tr-TR" dirty="0" smtClean="0"/>
              <a:t> verilmeye başlandı ve aynı genel yaşam tarzı müdahalesini aldı.</a:t>
            </a:r>
          </a:p>
          <a:p>
            <a:r>
              <a:rPr lang="tr-TR" dirty="0" smtClean="0"/>
              <a:t> İki grup arasındaki tek fark diyetlerin makro besin içeriğiydi.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Materyal ve Metot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çalışma, 3 aylık dönemi tamamlayan, en az bir kez diyet alımının değerlendirildiği ve </a:t>
            </a:r>
            <a:r>
              <a:rPr lang="tr-TR" dirty="0" err="1" smtClean="0"/>
              <a:t>antropometrik</a:t>
            </a:r>
            <a:r>
              <a:rPr lang="tr-TR" dirty="0" smtClean="0"/>
              <a:t>, vücut kompozisyonu ve </a:t>
            </a:r>
            <a:r>
              <a:rPr lang="tr-TR" dirty="0" err="1" smtClean="0"/>
              <a:t>insülin</a:t>
            </a:r>
            <a:r>
              <a:rPr lang="tr-TR" dirty="0" smtClean="0"/>
              <a:t> duyarlılığı ölçümü yapılan, çalışmayı tamamlayan  91 </a:t>
            </a:r>
            <a:r>
              <a:rPr lang="tr-TR" dirty="0" smtClean="0"/>
              <a:t>katılımcı ile sonuçlanmıştır 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Materyal ve Metot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Çalışmaya dahil edilen veya dışlanan (n = 20) RESIST katılımcıları arasında başlangıç yaşı, </a:t>
            </a:r>
            <a:r>
              <a:rPr lang="tr-TR" dirty="0" err="1" smtClean="0"/>
              <a:t>antropometri</a:t>
            </a:r>
            <a:r>
              <a:rPr lang="tr-TR" dirty="0" smtClean="0"/>
              <a:t>, vücut kompozisyonu veya </a:t>
            </a:r>
            <a:r>
              <a:rPr lang="tr-TR" dirty="0" err="1" smtClean="0"/>
              <a:t>insülin</a:t>
            </a:r>
            <a:r>
              <a:rPr lang="tr-TR" dirty="0" smtClean="0"/>
              <a:t> duyarlılığında istatistiksel olarak anlamlı bir farklılık yoktu, veriler gösterilmedi.</a:t>
            </a:r>
          </a:p>
          <a:p>
            <a:r>
              <a:rPr lang="tr-TR" dirty="0" smtClean="0"/>
              <a:t>Çalışmaya </a:t>
            </a:r>
            <a:r>
              <a:rPr lang="tr-TR" dirty="0" smtClean="0"/>
              <a:t>başlamadan önce ebeveynlerden yazılı onay alınmış ve gençlerden onay alınmıştır.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Materyal ve Metot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r>
              <a:rPr lang="tr-TR" dirty="0" err="1" smtClean="0"/>
              <a:t>Antropometri</a:t>
            </a:r>
            <a:r>
              <a:rPr lang="tr-TR" dirty="0" smtClean="0"/>
              <a:t>;</a:t>
            </a:r>
          </a:p>
          <a:p>
            <a:pPr lvl="1"/>
            <a:r>
              <a:rPr lang="tr-TR" dirty="0" smtClean="0"/>
              <a:t>Ağırlık ve yükseklik standart prosedürlere göre ölçüldü.</a:t>
            </a:r>
          </a:p>
          <a:p>
            <a:pPr lvl="1"/>
            <a:r>
              <a:rPr lang="tr-TR" dirty="0" smtClean="0"/>
              <a:t>Vücut kitle indeksi (VKİ, kg / m2) hesaplandı.</a:t>
            </a:r>
          </a:p>
          <a:p>
            <a:pPr lvl="1"/>
            <a:r>
              <a:rPr lang="tr-TR" dirty="0" smtClean="0"/>
              <a:t>Ağırlık, boy ve BKİ için Z-skorları yaş ve cinsiyete özgü referans değerlerden hesaplandı.</a:t>
            </a:r>
            <a:endParaRPr lang="tr-TR" dirty="0"/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Materyal ve Metot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İnsülin</a:t>
            </a:r>
            <a:r>
              <a:rPr lang="tr-TR" dirty="0" smtClean="0"/>
              <a:t> duyarlılığı; </a:t>
            </a:r>
          </a:p>
          <a:p>
            <a:pPr lvl="1"/>
            <a:r>
              <a:rPr lang="tr-TR" dirty="0" smtClean="0"/>
              <a:t>Bir gece açlıktan sonra yapılan bir oral </a:t>
            </a:r>
            <a:r>
              <a:rPr lang="tr-TR" dirty="0" err="1" smtClean="0"/>
              <a:t>glukoz</a:t>
            </a:r>
            <a:r>
              <a:rPr lang="tr-TR" dirty="0" smtClean="0"/>
              <a:t> </a:t>
            </a:r>
            <a:r>
              <a:rPr lang="tr-TR" dirty="0" smtClean="0"/>
              <a:t>tolerans testinden saptanan ISI (</a:t>
            </a:r>
            <a:r>
              <a:rPr lang="tr-TR" dirty="0" err="1" smtClean="0"/>
              <a:t>İnsülin</a:t>
            </a:r>
            <a:r>
              <a:rPr lang="tr-TR" dirty="0" smtClean="0"/>
              <a:t> Duyarlılık İndeksi) ile ölçülmüştür.</a:t>
            </a:r>
          </a:p>
          <a:p>
            <a:pPr lvl="2"/>
            <a:r>
              <a:rPr lang="tr-TR" dirty="0" smtClean="0"/>
              <a:t>Glikoz dozu 1.75 g /kg- maksimum 75 g idi.</a:t>
            </a:r>
          </a:p>
          <a:p>
            <a:pPr lvl="2"/>
            <a:r>
              <a:rPr lang="tr-TR" dirty="0" smtClean="0"/>
              <a:t>Plazma glikozu ve </a:t>
            </a:r>
            <a:r>
              <a:rPr lang="tr-TR" dirty="0" err="1" smtClean="0"/>
              <a:t>insülin</a:t>
            </a:r>
            <a:r>
              <a:rPr lang="tr-TR" dirty="0" smtClean="0"/>
              <a:t>, her 30 dakikada bir ölçüldü.</a:t>
            </a:r>
          </a:p>
          <a:p>
            <a:endParaRPr lang="tr-TR" dirty="0"/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Materyal ve Metot</a:t>
            </a:r>
            <a:endParaRPr kumimoji="0" lang="tr-T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600201"/>
            <a:ext cx="8219256" cy="820688"/>
          </a:xfrm>
        </p:spPr>
        <p:txBody>
          <a:bodyPr/>
          <a:lstStyle/>
          <a:p>
            <a:r>
              <a:rPr lang="tr-TR" dirty="0" smtClean="0"/>
              <a:t>ISI, aşağıdaki formülü kullanarak hesaplandı;</a:t>
            </a:r>
          </a:p>
          <a:p>
            <a:endParaRPr lang="tr-T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564904"/>
            <a:ext cx="707221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Materyal ve Metot</a:t>
            </a: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Beslenme değerlendirmesi;</a:t>
            </a:r>
          </a:p>
          <a:p>
            <a:pPr lvl="1"/>
            <a:r>
              <a:rPr lang="tr-TR" dirty="0" smtClean="0"/>
              <a:t>Daha önce Avustralya'daki ergenlerde (2007 Avustralya Ulusal Çocukların Beslenme ve Fiziksel Aktivite Araştırması) kullanılmış olan standartlaştırılmış bir üç geçiş metodolojisi kullanılarak 24 saatlik diyet çağrısı ile diyet alımı değerlendirildi.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Materyal ve Metot</a:t>
            </a:r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Gıdaların miktarlarını tahmin etmede yardımcı olmak için bir gıda model kitapçığı kullanılmıştır.</a:t>
            </a:r>
          </a:p>
          <a:p>
            <a:r>
              <a:rPr lang="tr-TR" dirty="0" smtClean="0"/>
              <a:t>Geri çağırma, eğitimli diyetisyenler tarafından yapıldı, </a:t>
            </a:r>
          </a:p>
          <a:p>
            <a:pPr lvl="2"/>
            <a:r>
              <a:rPr lang="tr-TR" dirty="0" smtClean="0"/>
              <a:t>6. ve 12. haftalar hastanede yüz yüze görüşülmüş </a:t>
            </a:r>
          </a:p>
          <a:p>
            <a:pPr lvl="2"/>
            <a:r>
              <a:rPr lang="tr-TR" dirty="0" smtClean="0"/>
              <a:t>9. haftada telefon görüşmesi yapılmıştır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Materyal ve Metot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C:\Users\gökçe\Desktop\Ekran Alıntısı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657" y="548680"/>
            <a:ext cx="8968343" cy="54797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Genel olarak; 213, 24 saatlik diyetle ilgili geri çağırmalar analizlere dahil edildi ve ortalama katılımcılara iki 24 saat diyetten geri arama (katılımcı başına 1-3) sağladı.</a:t>
            </a:r>
          </a:p>
          <a:p>
            <a:r>
              <a:rPr lang="tr-TR" dirty="0" smtClean="0"/>
              <a:t>Tüketilen gıdalar beslenme analizi için araştırma diyetisyenleri tarafından girildi.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Materyal ve Metot</a:t>
            </a:r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Glisemik</a:t>
            </a:r>
            <a:r>
              <a:rPr lang="tr-TR" dirty="0" smtClean="0"/>
              <a:t> </a:t>
            </a:r>
            <a:r>
              <a:rPr lang="tr-TR" dirty="0" smtClean="0"/>
              <a:t>indeks ve </a:t>
            </a:r>
            <a:r>
              <a:rPr lang="tr-TR" dirty="0" err="1" smtClean="0"/>
              <a:t>insülin</a:t>
            </a:r>
            <a:r>
              <a:rPr lang="tr-TR" dirty="0" smtClean="0"/>
              <a:t> indeksi;</a:t>
            </a:r>
          </a:p>
          <a:p>
            <a:pPr lvl="1"/>
            <a:r>
              <a:rPr lang="tr-TR" dirty="0" err="1" smtClean="0"/>
              <a:t>Glisemik</a:t>
            </a:r>
            <a:r>
              <a:rPr lang="tr-TR" dirty="0" smtClean="0"/>
              <a:t> indeks 50 gram karbonhidrat içeren test yiyeceğinin 2 saat içerisinde oluşturduğu kan </a:t>
            </a:r>
            <a:r>
              <a:rPr lang="tr-TR" dirty="0" err="1" smtClean="0"/>
              <a:t>glukozundaki</a:t>
            </a:r>
            <a:r>
              <a:rPr lang="tr-TR" dirty="0" smtClean="0"/>
              <a:t> artışın, </a:t>
            </a:r>
            <a:r>
              <a:rPr lang="tr-TR" dirty="0" smtClean="0"/>
              <a:t>aynı </a:t>
            </a:r>
            <a:r>
              <a:rPr lang="tr-TR" dirty="0" smtClean="0"/>
              <a:t>miktarda </a:t>
            </a:r>
            <a:r>
              <a:rPr lang="tr-TR" dirty="0" smtClean="0"/>
              <a:t>karbonhidrat içeren referans yiyeceklerin oluşturduğu kan </a:t>
            </a:r>
            <a:r>
              <a:rPr lang="tr-TR" dirty="0" err="1" smtClean="0"/>
              <a:t>glukozu</a:t>
            </a:r>
            <a:r>
              <a:rPr lang="tr-TR" dirty="0" smtClean="0"/>
              <a:t> </a:t>
            </a:r>
            <a:r>
              <a:rPr lang="tr-TR" dirty="0" smtClean="0"/>
              <a:t>artış</a:t>
            </a:r>
            <a:r>
              <a:rPr lang="tr-TR" dirty="0" smtClean="0"/>
              <a:t>ına</a:t>
            </a:r>
            <a:r>
              <a:rPr lang="tr-TR" dirty="0" smtClean="0"/>
              <a:t> </a:t>
            </a:r>
            <a:r>
              <a:rPr lang="tr-TR" dirty="0" smtClean="0"/>
              <a:t>kıyaslanmasıdır.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Materyal ve Metot</a:t>
            </a:r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24 saatlik diyet çağrılarında kaydedilen tüm karbonhidrat içeren gıdalara standart bir prosedüre göre bir </a:t>
            </a:r>
            <a:r>
              <a:rPr lang="tr-TR" dirty="0" err="1" smtClean="0"/>
              <a:t>glisemik</a:t>
            </a:r>
            <a:r>
              <a:rPr lang="tr-TR" dirty="0" smtClean="0"/>
              <a:t> indeks değeri atandı</a:t>
            </a:r>
            <a:r>
              <a:rPr lang="tr-TR" dirty="0" smtClean="0"/>
              <a:t>.</a:t>
            </a:r>
          </a:p>
          <a:p>
            <a:pPr lvl="1"/>
            <a:r>
              <a:rPr lang="tr-TR" dirty="0" smtClean="0"/>
              <a:t>Günlük </a:t>
            </a:r>
            <a:r>
              <a:rPr lang="tr-TR" dirty="0" smtClean="0"/>
              <a:t>toplam </a:t>
            </a:r>
            <a:r>
              <a:rPr lang="tr-TR" dirty="0" err="1" smtClean="0"/>
              <a:t>glisemik</a:t>
            </a:r>
            <a:r>
              <a:rPr lang="tr-TR" dirty="0" smtClean="0"/>
              <a:t> </a:t>
            </a:r>
            <a:r>
              <a:rPr lang="tr-TR" dirty="0" smtClean="0"/>
              <a:t>yük hesaplandı</a:t>
            </a:r>
            <a:endParaRPr lang="tr-TR" dirty="0" smtClean="0"/>
          </a:p>
          <a:p>
            <a:r>
              <a:rPr lang="tr-TR" dirty="0" smtClean="0"/>
              <a:t>Her bir gıda maddesinin mevcut karbonhidrat içeriği (gram cinsinden) gıda </a:t>
            </a:r>
            <a:r>
              <a:rPr lang="tr-TR" dirty="0" err="1" smtClean="0"/>
              <a:t>glisemik</a:t>
            </a:r>
            <a:r>
              <a:rPr lang="tr-TR" dirty="0" smtClean="0"/>
              <a:t> indeksi (% olarak) ile çarpılarak </a:t>
            </a:r>
            <a:r>
              <a:rPr lang="tr-TR" dirty="0" err="1" smtClean="0"/>
              <a:t>glisemik</a:t>
            </a:r>
            <a:r>
              <a:rPr lang="tr-TR" dirty="0" smtClean="0"/>
              <a:t> yük elde edildi</a:t>
            </a:r>
            <a:r>
              <a:rPr lang="tr-TR" dirty="0" smtClean="0"/>
              <a:t>.</a:t>
            </a:r>
          </a:p>
          <a:p>
            <a:pPr lvl="1"/>
            <a:r>
              <a:rPr lang="tr-TR" dirty="0" smtClean="0"/>
              <a:t>Diyetin toplam </a:t>
            </a:r>
            <a:r>
              <a:rPr lang="tr-TR" dirty="0" err="1" smtClean="0"/>
              <a:t>glisemik</a:t>
            </a:r>
            <a:r>
              <a:rPr lang="tr-TR" dirty="0" smtClean="0"/>
              <a:t> </a:t>
            </a:r>
            <a:r>
              <a:rPr lang="tr-TR" dirty="0" smtClean="0"/>
              <a:t>indeksi hesaplandı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Materyal ve Metot</a:t>
            </a:r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Katılımcının ortalama diyet </a:t>
            </a:r>
            <a:r>
              <a:rPr lang="tr-TR" dirty="0" err="1" smtClean="0"/>
              <a:t>insülin</a:t>
            </a:r>
            <a:r>
              <a:rPr lang="tr-TR" dirty="0" smtClean="0"/>
              <a:t> </a:t>
            </a:r>
            <a:r>
              <a:rPr lang="tr-TR" dirty="0" smtClean="0"/>
              <a:t>yükü hesaplandı</a:t>
            </a:r>
          </a:p>
          <a:p>
            <a:pPr lvl="1"/>
            <a:r>
              <a:rPr lang="tr-TR" dirty="0" smtClean="0"/>
              <a:t>Gıdaların </a:t>
            </a:r>
            <a:r>
              <a:rPr lang="tr-TR" dirty="0" err="1" smtClean="0"/>
              <a:t>insülin</a:t>
            </a:r>
            <a:r>
              <a:rPr lang="tr-TR" dirty="0" smtClean="0"/>
              <a:t> indeksi değerlerinin, enerji içeriğinin ve tüketim sıklığının çarpılarak, 24 saatlik diyet hatırlamasındaki tüm kaydedilmiş gıda maddelerine toplanmasıyla hesaplanmıştır.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Materyal ve Metot</a:t>
            </a:r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Metformin</a:t>
            </a:r>
            <a:r>
              <a:rPr lang="tr-TR" dirty="0" smtClean="0"/>
              <a:t>;</a:t>
            </a:r>
          </a:p>
          <a:p>
            <a:pPr lvl="1"/>
            <a:r>
              <a:rPr lang="tr-TR" dirty="0" smtClean="0"/>
              <a:t>Tüm katılımcılar </a:t>
            </a:r>
            <a:r>
              <a:rPr lang="tr-TR" dirty="0" err="1" smtClean="0"/>
              <a:t>metformin</a:t>
            </a:r>
            <a:r>
              <a:rPr lang="tr-TR" dirty="0" smtClean="0"/>
              <a:t> tedavisi gördü. </a:t>
            </a:r>
          </a:p>
          <a:p>
            <a:pPr lvl="2"/>
            <a:r>
              <a:rPr lang="tr-TR" dirty="0" smtClean="0"/>
              <a:t>Başlangıç dozu günde iki defa 250 </a:t>
            </a:r>
            <a:r>
              <a:rPr lang="tr-TR" dirty="0" err="1" smtClean="0"/>
              <a:t>mg'dı</a:t>
            </a:r>
            <a:r>
              <a:rPr lang="tr-TR" dirty="0" smtClean="0"/>
              <a:t>.</a:t>
            </a:r>
          </a:p>
          <a:p>
            <a:pPr lvl="2"/>
            <a:r>
              <a:rPr lang="tr-TR" dirty="0" smtClean="0"/>
              <a:t>İlk </a:t>
            </a:r>
            <a:r>
              <a:rPr lang="tr-TR" dirty="0" smtClean="0"/>
              <a:t>iki hafta sonra bu, günde 500 </a:t>
            </a:r>
            <a:r>
              <a:rPr lang="tr-TR" dirty="0" err="1" smtClean="0"/>
              <a:t>mg'lık</a:t>
            </a:r>
            <a:r>
              <a:rPr lang="tr-TR" dirty="0" smtClean="0"/>
              <a:t> nihai bir doza </a:t>
            </a:r>
            <a:r>
              <a:rPr lang="tr-TR" dirty="0" smtClean="0"/>
              <a:t>yükseltildi.</a:t>
            </a:r>
          </a:p>
          <a:p>
            <a:pPr lvl="2"/>
            <a:r>
              <a:rPr lang="tr-TR" dirty="0" err="1" smtClean="0"/>
              <a:t>Metformin</a:t>
            </a:r>
            <a:r>
              <a:rPr lang="tr-TR" dirty="0" smtClean="0"/>
              <a:t> </a:t>
            </a:r>
            <a:r>
              <a:rPr lang="tr-TR" dirty="0" smtClean="0"/>
              <a:t>uyumu, hap sayısı ile klinik deney eczacısı tarafından 3 ayda değerlendirildi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Materyal ve Metot</a:t>
            </a:r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BULGULAR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Katılımcıların müdahale sırasındaki temel genel özellikler ve beslenme özellikleri Tablo 1'de gösterilmektedir.</a:t>
            </a:r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60648"/>
            <a:ext cx="5514975" cy="639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Diyetteki </a:t>
            </a:r>
            <a:r>
              <a:rPr lang="tr-TR" dirty="0" err="1" smtClean="0"/>
              <a:t>glisemik</a:t>
            </a:r>
            <a:r>
              <a:rPr lang="tr-TR" dirty="0" smtClean="0"/>
              <a:t> yükün 50 ünite artması BMI% 95 </a:t>
            </a:r>
            <a:r>
              <a:rPr lang="tr-TR" dirty="0" err="1" smtClean="0"/>
              <a:t>centile'de</a:t>
            </a:r>
            <a:r>
              <a:rPr lang="tr-TR" dirty="0" smtClean="0"/>
              <a:t> </a:t>
            </a:r>
            <a:r>
              <a:rPr lang="tr-TR" dirty="0" smtClean="0">
                <a:sym typeface="Wingdings" pitchFamily="2" charset="2"/>
              </a:rPr>
              <a:t></a:t>
            </a:r>
            <a:r>
              <a:rPr lang="tr-TR" dirty="0" smtClean="0"/>
              <a:t>% 2.3 artışla </a:t>
            </a:r>
          </a:p>
          <a:p>
            <a:r>
              <a:rPr lang="tr-TR" dirty="0" smtClean="0"/>
              <a:t>Diyet </a:t>
            </a:r>
            <a:r>
              <a:rPr lang="tr-TR" dirty="0" err="1" smtClean="0"/>
              <a:t>insülin</a:t>
            </a:r>
            <a:r>
              <a:rPr lang="tr-TR" dirty="0" smtClean="0"/>
              <a:t> yükündeki 50 ünite artış BMI 95 </a:t>
            </a:r>
            <a:r>
              <a:rPr lang="tr-TR" dirty="0" err="1" smtClean="0"/>
              <a:t>centile</a:t>
            </a:r>
            <a:r>
              <a:rPr lang="tr-TR" dirty="0" smtClean="0"/>
              <a:t> </a:t>
            </a:r>
            <a:r>
              <a:rPr lang="tr-TR" dirty="0" smtClean="0">
                <a:sym typeface="Wingdings" pitchFamily="2" charset="2"/>
              </a:rPr>
              <a:t> </a:t>
            </a:r>
            <a:r>
              <a:rPr lang="tr-TR" dirty="0" smtClean="0"/>
              <a:t>% 0.6 artış ile ilişkilendirildi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BULGULAR</a:t>
            </a:r>
            <a:endParaRPr lang="tr-T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İkincil veri analizinin </a:t>
            </a:r>
            <a:r>
              <a:rPr lang="tr-TR" dirty="0" smtClean="0"/>
              <a:t>ana</a:t>
            </a:r>
            <a:r>
              <a:rPr lang="it-IT" dirty="0" smtClean="0"/>
              <a:t> bulgusu</a:t>
            </a:r>
            <a:r>
              <a:rPr lang="tr-TR" dirty="0" smtClean="0"/>
              <a:t>, 3 ay sonunda kilo alan katılımcılarla karşılaştırıldığında kilo kaybedenlerin düşük </a:t>
            </a:r>
            <a:r>
              <a:rPr lang="tr-TR" dirty="0" err="1" smtClean="0"/>
              <a:t>insülin</a:t>
            </a:r>
            <a:r>
              <a:rPr lang="tr-TR" dirty="0" smtClean="0"/>
              <a:t> ihtiyacı ile beraber daha düşük enerjili diyet yaptığını bildirmesidir.</a:t>
            </a:r>
          </a:p>
          <a:p>
            <a:r>
              <a:rPr lang="tr-TR" dirty="0" smtClean="0"/>
              <a:t>Kilo kaybı olanlar ile olmayanların </a:t>
            </a:r>
            <a:r>
              <a:rPr lang="tr-TR" dirty="0" err="1" smtClean="0"/>
              <a:t>glisemik</a:t>
            </a:r>
            <a:r>
              <a:rPr lang="tr-TR" dirty="0" smtClean="0"/>
              <a:t> indeksinde veya makro besin içeriğinde anlamlı bir fark yoktu.</a:t>
            </a:r>
            <a:endParaRPr lang="tr-T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Glisemik</a:t>
            </a:r>
            <a:r>
              <a:rPr lang="tr-TR" dirty="0" smtClean="0"/>
              <a:t> yükü kilo kaybına bağlayan mekanizmalar </a:t>
            </a:r>
            <a:r>
              <a:rPr lang="tr-TR" dirty="0" err="1" smtClean="0"/>
              <a:t>postprandial</a:t>
            </a:r>
            <a:r>
              <a:rPr lang="tr-TR" dirty="0" smtClean="0"/>
              <a:t> </a:t>
            </a:r>
            <a:r>
              <a:rPr lang="tr-TR" dirty="0" err="1" smtClean="0"/>
              <a:t>insülin</a:t>
            </a:r>
            <a:r>
              <a:rPr lang="tr-TR" dirty="0" smtClean="0"/>
              <a:t> tepkisine dayanır. </a:t>
            </a:r>
          </a:p>
          <a:p>
            <a:r>
              <a:rPr lang="tr-TR" dirty="0" smtClean="0"/>
              <a:t>Daha düşük </a:t>
            </a:r>
            <a:r>
              <a:rPr lang="tr-TR" dirty="0" err="1" smtClean="0"/>
              <a:t>postprandiyal</a:t>
            </a:r>
            <a:r>
              <a:rPr lang="tr-TR" dirty="0" smtClean="0"/>
              <a:t> </a:t>
            </a:r>
            <a:r>
              <a:rPr lang="tr-TR" dirty="0" err="1" smtClean="0"/>
              <a:t>insülin</a:t>
            </a:r>
            <a:r>
              <a:rPr lang="tr-TR" dirty="0" smtClean="0"/>
              <a:t> tepkileri üreten gıdalar ve / veya diyetler, yüksek </a:t>
            </a:r>
            <a:r>
              <a:rPr lang="tr-TR" dirty="0" err="1" smtClean="0"/>
              <a:t>insülin</a:t>
            </a:r>
            <a:r>
              <a:rPr lang="tr-TR" dirty="0" smtClean="0"/>
              <a:t> talebi indükleyen gıdalara kıyasla daha sonraki bir yemekte daha yüksek tokluk ve daha düşük bir gıda alım isteğini indüklediği düşünülmektedir.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Ergen </a:t>
            </a:r>
            <a:r>
              <a:rPr lang="tr-TR" dirty="0" err="1" smtClean="0"/>
              <a:t>obezitesi</a:t>
            </a:r>
            <a:r>
              <a:rPr lang="tr-TR" dirty="0" smtClean="0"/>
              <a:t> , tip 2 diyabet ve  </a:t>
            </a:r>
            <a:r>
              <a:rPr lang="tr-TR" dirty="0" err="1" smtClean="0"/>
              <a:t>prediyabet</a:t>
            </a:r>
            <a:r>
              <a:rPr lang="tr-TR" dirty="0" smtClean="0"/>
              <a:t> dahil  çeşitli sağlık sorunlarıyla ilişkili küresel bir halk sağlığı sorunudur.</a:t>
            </a:r>
          </a:p>
          <a:p>
            <a:r>
              <a:rPr lang="tr-TR" dirty="0" smtClean="0"/>
              <a:t>Diyet ve egzersiz de dahil olmak üzere </a:t>
            </a:r>
            <a:r>
              <a:rPr lang="tr-TR" dirty="0" err="1" smtClean="0"/>
              <a:t>metformin</a:t>
            </a:r>
            <a:r>
              <a:rPr lang="tr-TR" dirty="0" smtClean="0"/>
              <a:t> ile yapılan yaşam tarzı müdahaleleri, ergenlerde kilo ve </a:t>
            </a:r>
            <a:r>
              <a:rPr lang="tr-TR" dirty="0" err="1" smtClean="0"/>
              <a:t>insülin</a:t>
            </a:r>
            <a:r>
              <a:rPr lang="tr-TR" dirty="0" smtClean="0"/>
              <a:t> duyarlılığında iyileşmelere neden olabilir.</a:t>
            </a:r>
          </a:p>
          <a:p>
            <a:r>
              <a:rPr lang="tr-TR" dirty="0" smtClean="0"/>
              <a:t>Bununla birlikte, </a:t>
            </a:r>
            <a:r>
              <a:rPr lang="tr-TR" dirty="0" err="1" smtClean="0"/>
              <a:t>obez</a:t>
            </a:r>
            <a:r>
              <a:rPr lang="tr-TR" dirty="0" smtClean="0"/>
              <a:t> ergenlerde, tip 2 diyabet gelişme riski taşıyanlar da dahil olmak üzere kilo kaybı için en uygun diyet yaklaşımı hakkında çok az şey bilinmektedir.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Düşük </a:t>
            </a:r>
            <a:r>
              <a:rPr lang="tr-TR" dirty="0" err="1" smtClean="0"/>
              <a:t>glisemik</a:t>
            </a:r>
            <a:r>
              <a:rPr lang="tr-TR" dirty="0" smtClean="0"/>
              <a:t> yükü veya </a:t>
            </a:r>
            <a:r>
              <a:rPr lang="tr-TR" dirty="0" err="1" smtClean="0"/>
              <a:t>insülin</a:t>
            </a:r>
            <a:r>
              <a:rPr lang="tr-TR" dirty="0" smtClean="0"/>
              <a:t> yükü olan diyetle beslenen  RESİST katılımcılarının yedikten sonra tokluk hissinin artabileceğini bununda enerji alımındaki azalmayı kolaylaştırdığını düşünüyoruz</a:t>
            </a:r>
            <a:r>
              <a:rPr lang="tr-TR" dirty="0" smtClean="0"/>
              <a:t>.</a:t>
            </a:r>
            <a:endParaRPr lang="tr-TR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Düşük </a:t>
            </a:r>
            <a:r>
              <a:rPr lang="tr-TR" dirty="0" err="1" smtClean="0"/>
              <a:t>glisemik</a:t>
            </a:r>
            <a:r>
              <a:rPr lang="tr-TR" dirty="0" smtClean="0"/>
              <a:t> yük diyetinden ziyade düşük bir </a:t>
            </a:r>
            <a:r>
              <a:rPr lang="tr-TR" dirty="0" err="1" smtClean="0"/>
              <a:t>glisemik</a:t>
            </a:r>
            <a:r>
              <a:rPr lang="tr-TR" dirty="0" smtClean="0"/>
              <a:t> indeks diyetinin tüketilmesinin çocuklarda ve ergenlerde </a:t>
            </a:r>
            <a:r>
              <a:rPr lang="tr-TR" dirty="0" err="1" smtClean="0"/>
              <a:t>obezite</a:t>
            </a:r>
            <a:r>
              <a:rPr lang="tr-TR" dirty="0" smtClean="0"/>
              <a:t> </a:t>
            </a:r>
            <a:r>
              <a:rPr lang="tr-TR" dirty="0" smtClean="0"/>
              <a:t>üzerinde olumlu etkileri olduğu sonucuna </a:t>
            </a:r>
            <a:r>
              <a:rPr lang="tr-TR" dirty="0" smtClean="0"/>
              <a:t>vardık</a:t>
            </a:r>
            <a:endParaRPr lang="tr-T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çalışmada bir takım kısıtlamalar vardı. </a:t>
            </a:r>
          </a:p>
          <a:p>
            <a:pPr lvl="1"/>
            <a:r>
              <a:rPr lang="tr-TR" dirty="0" smtClean="0"/>
              <a:t>T</a:t>
            </a:r>
            <a:r>
              <a:rPr lang="tr-TR" dirty="0" smtClean="0"/>
              <a:t>üm </a:t>
            </a:r>
            <a:r>
              <a:rPr lang="tr-TR" dirty="0" smtClean="0"/>
              <a:t>katılımcıların 3 geri çağırmayı düzgün bir şekilde </a:t>
            </a:r>
            <a:r>
              <a:rPr lang="tr-TR" dirty="0" smtClean="0"/>
              <a:t>tamamladı.</a:t>
            </a:r>
            <a:endParaRPr lang="tr-T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Sebep ve sonuç ile ilgili bir sonuç çıkarmak mümkün değildir, çünkü bu çalışma sadece gözlemsel niteliktedir.</a:t>
            </a:r>
            <a:endParaRPr lang="tr-T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Kanıtlar, </a:t>
            </a:r>
            <a:r>
              <a:rPr lang="tr-TR" dirty="0" err="1" smtClean="0"/>
              <a:t>metformin</a:t>
            </a:r>
            <a:r>
              <a:rPr lang="tr-TR" dirty="0" smtClean="0"/>
              <a:t> tedavisinin yaşam tarzı müdahaleleriyle kombine edildiğinde, </a:t>
            </a:r>
            <a:r>
              <a:rPr lang="tr-TR" dirty="0" err="1" smtClean="0"/>
              <a:t>insülin</a:t>
            </a:r>
            <a:r>
              <a:rPr lang="tr-TR" dirty="0" smtClean="0"/>
              <a:t> direnci olan ergenlerin vücut ağırlığında ve </a:t>
            </a:r>
            <a:r>
              <a:rPr lang="tr-TR" dirty="0" err="1" smtClean="0"/>
              <a:t>insülin</a:t>
            </a:r>
            <a:r>
              <a:rPr lang="tr-TR" dirty="0" smtClean="0"/>
              <a:t> duyarlılığında iyileşmelere neden olabileceğini ortaya koymaktadır.</a:t>
            </a:r>
            <a:endParaRPr lang="tr-T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Sonuç olarak, verilerimiz, azaltılmış enerjili bir diyetin, tip 2 diyabet riski yüksek </a:t>
            </a:r>
            <a:r>
              <a:rPr lang="tr-TR" dirty="0" err="1" smtClean="0"/>
              <a:t>obez</a:t>
            </a:r>
            <a:r>
              <a:rPr lang="tr-TR" dirty="0" smtClean="0"/>
              <a:t> </a:t>
            </a:r>
            <a:r>
              <a:rPr lang="tr-TR" dirty="0" err="1" smtClean="0"/>
              <a:t>adolesanlarda</a:t>
            </a:r>
            <a:r>
              <a:rPr lang="tr-TR" dirty="0" smtClean="0"/>
              <a:t> kilo vermeye katkıda bulunduğu yönündeki artan kanıtları desteklemektedir.</a:t>
            </a:r>
          </a:p>
          <a:p>
            <a:r>
              <a:rPr lang="tr-TR" dirty="0" err="1" smtClean="0"/>
              <a:t>Glisemik</a:t>
            </a:r>
            <a:r>
              <a:rPr lang="tr-TR" dirty="0" smtClean="0"/>
              <a:t> </a:t>
            </a:r>
            <a:r>
              <a:rPr lang="tr-TR" dirty="0" smtClean="0"/>
              <a:t>yükü ve </a:t>
            </a:r>
            <a:r>
              <a:rPr lang="tr-TR" dirty="0" err="1" smtClean="0"/>
              <a:t>insülin</a:t>
            </a:r>
            <a:r>
              <a:rPr lang="tr-TR" dirty="0" smtClean="0"/>
              <a:t> yükü </a:t>
            </a:r>
            <a:r>
              <a:rPr lang="tr-TR" dirty="0" smtClean="0"/>
              <a:t>düşük diyetler </a:t>
            </a:r>
            <a:r>
              <a:rPr lang="tr-TR" dirty="0" smtClean="0"/>
              <a:t>daha düşük bir enerji alımı ile </a:t>
            </a:r>
            <a:r>
              <a:rPr lang="tr-TR" dirty="0" smtClean="0"/>
              <a:t>ilişkilendirildi. Bu </a:t>
            </a:r>
            <a:r>
              <a:rPr lang="tr-TR" dirty="0" smtClean="0"/>
              <a:t>nedenle kilo kaybına yardımcı olabilir.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Aşırı kilolu ve </a:t>
            </a:r>
            <a:r>
              <a:rPr lang="tr-TR" dirty="0" err="1" smtClean="0"/>
              <a:t>obez</a:t>
            </a:r>
            <a:r>
              <a:rPr lang="tr-TR" dirty="0" smtClean="0"/>
              <a:t> yetişkinlerde yapılan müdahale çalışmaları, düşük </a:t>
            </a:r>
            <a:r>
              <a:rPr lang="tr-TR" dirty="0" err="1" smtClean="0"/>
              <a:t>glisemik</a:t>
            </a:r>
            <a:r>
              <a:rPr lang="tr-TR" dirty="0" smtClean="0"/>
              <a:t> indeks ve / veya </a:t>
            </a:r>
            <a:r>
              <a:rPr lang="tr-TR" dirty="0" err="1" smtClean="0"/>
              <a:t>glisemik</a:t>
            </a:r>
            <a:r>
              <a:rPr lang="tr-TR" dirty="0" smtClean="0"/>
              <a:t> yük diyetlerinin özellikle artmış </a:t>
            </a:r>
            <a:r>
              <a:rPr lang="tr-TR" dirty="0" err="1" smtClean="0"/>
              <a:t>insülin</a:t>
            </a:r>
            <a:r>
              <a:rPr lang="tr-TR" dirty="0" smtClean="0"/>
              <a:t> </a:t>
            </a:r>
            <a:r>
              <a:rPr lang="tr-TR" dirty="0" err="1" smtClean="0"/>
              <a:t>sekresyonu</a:t>
            </a:r>
            <a:r>
              <a:rPr lang="tr-TR" dirty="0" smtClean="0"/>
              <a:t> olan bireylerde kilo kaybı üzerine etkinliğini göstermektedir.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Ancak </a:t>
            </a:r>
            <a:r>
              <a:rPr lang="tr-TR" dirty="0" err="1" smtClean="0"/>
              <a:t>obez</a:t>
            </a:r>
            <a:r>
              <a:rPr lang="tr-TR" dirty="0" smtClean="0"/>
              <a:t> </a:t>
            </a:r>
            <a:r>
              <a:rPr lang="tr-TR" dirty="0" err="1" smtClean="0"/>
              <a:t>adolesanlarda</a:t>
            </a:r>
            <a:r>
              <a:rPr lang="tr-TR" dirty="0" smtClean="0"/>
              <a:t> diyetle alınan </a:t>
            </a:r>
            <a:r>
              <a:rPr lang="tr-TR" dirty="0" err="1" smtClean="0"/>
              <a:t>glisemik</a:t>
            </a:r>
            <a:r>
              <a:rPr lang="tr-TR" dirty="0" smtClean="0"/>
              <a:t> indeks veya </a:t>
            </a:r>
            <a:r>
              <a:rPr lang="tr-TR" dirty="0" err="1" smtClean="0"/>
              <a:t>glisemik</a:t>
            </a:r>
            <a:r>
              <a:rPr lang="tr-TR" dirty="0" smtClean="0"/>
              <a:t> yük ve kilo kaybıyla ilgili veri azlığı vardır ve müdahale çalışmalarının sonuçları çelişkilidir.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Glisemik</a:t>
            </a:r>
            <a:r>
              <a:rPr lang="tr-TR" dirty="0" smtClean="0"/>
              <a:t> </a:t>
            </a:r>
            <a:r>
              <a:rPr lang="tr-TR" dirty="0" smtClean="0"/>
              <a:t>yük, karbonhidrat içeren gıdalardan kaynaklanan </a:t>
            </a:r>
            <a:r>
              <a:rPr lang="tr-TR" dirty="0" err="1" smtClean="0"/>
              <a:t>insülin</a:t>
            </a:r>
            <a:r>
              <a:rPr lang="tr-TR" dirty="0" smtClean="0"/>
              <a:t> talebinin dolaylı bir tahmini olarak düşünülür. </a:t>
            </a:r>
            <a:endParaRPr lang="tr-TR" dirty="0" smtClean="0"/>
          </a:p>
          <a:p>
            <a:r>
              <a:rPr lang="tr-TR" dirty="0" smtClean="0"/>
              <a:t>Yine </a:t>
            </a:r>
            <a:r>
              <a:rPr lang="tr-TR" dirty="0" smtClean="0"/>
              <a:t>de, </a:t>
            </a:r>
            <a:r>
              <a:rPr lang="tr-TR" dirty="0" err="1" smtClean="0"/>
              <a:t>insülin</a:t>
            </a:r>
            <a:r>
              <a:rPr lang="tr-TR" dirty="0" smtClean="0"/>
              <a:t> </a:t>
            </a:r>
            <a:r>
              <a:rPr lang="tr-TR" dirty="0" err="1" smtClean="0"/>
              <a:t>sekresyonu</a:t>
            </a:r>
            <a:r>
              <a:rPr lang="tr-TR" dirty="0" smtClean="0"/>
              <a:t> diyet proteini tarafından da uyarılır.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Diyetteki protein ve yağ, hem </a:t>
            </a:r>
            <a:r>
              <a:rPr lang="tr-TR" dirty="0" err="1" smtClean="0"/>
              <a:t>insülin</a:t>
            </a:r>
            <a:r>
              <a:rPr lang="tr-TR" dirty="0" smtClean="0"/>
              <a:t> düzeylerini arttırmak hem de </a:t>
            </a:r>
            <a:r>
              <a:rPr lang="tr-TR" dirty="0" err="1" smtClean="0"/>
              <a:t>glisemiyi</a:t>
            </a:r>
            <a:r>
              <a:rPr lang="tr-TR" dirty="0" smtClean="0"/>
              <a:t> azaltmak için karbonhidratlarla </a:t>
            </a:r>
            <a:r>
              <a:rPr lang="tr-TR" dirty="0" err="1" smtClean="0"/>
              <a:t>sinerjik</a:t>
            </a:r>
            <a:r>
              <a:rPr lang="tr-TR" dirty="0" smtClean="0"/>
              <a:t> olarak hareket edebilir.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çalışmanın amacı, </a:t>
            </a:r>
          </a:p>
          <a:p>
            <a:pPr lvl="1"/>
            <a:r>
              <a:rPr lang="tr-TR" dirty="0" err="1" smtClean="0"/>
              <a:t>İnsülin</a:t>
            </a:r>
            <a:r>
              <a:rPr lang="tr-TR" dirty="0" smtClean="0"/>
              <a:t> direnci olan veya </a:t>
            </a:r>
            <a:r>
              <a:rPr lang="tr-TR" dirty="0" err="1" smtClean="0"/>
              <a:t>prediyabetik</a:t>
            </a:r>
            <a:r>
              <a:rPr lang="tr-TR" dirty="0" smtClean="0"/>
              <a:t> </a:t>
            </a:r>
            <a:r>
              <a:rPr lang="tr-TR" dirty="0" err="1" smtClean="0"/>
              <a:t>obez</a:t>
            </a:r>
            <a:r>
              <a:rPr lang="tr-TR" dirty="0" smtClean="0"/>
              <a:t> ergenlerde, </a:t>
            </a:r>
          </a:p>
          <a:p>
            <a:pPr lvl="1"/>
            <a:r>
              <a:rPr lang="tr-TR" dirty="0" smtClean="0"/>
              <a:t>3 aylık bir yaşam tarzı ve </a:t>
            </a:r>
            <a:r>
              <a:rPr lang="tr-TR" dirty="0" err="1" smtClean="0"/>
              <a:t>metformin</a:t>
            </a:r>
            <a:r>
              <a:rPr lang="tr-TR" dirty="0" smtClean="0"/>
              <a:t> müdahalesi sonrasında </a:t>
            </a:r>
          </a:p>
          <a:p>
            <a:pPr lvl="1"/>
            <a:r>
              <a:rPr lang="tr-TR" dirty="0" smtClean="0"/>
              <a:t>Diyetteki </a:t>
            </a:r>
            <a:r>
              <a:rPr lang="tr-TR" dirty="0" smtClean="0"/>
              <a:t>tahmini </a:t>
            </a:r>
            <a:r>
              <a:rPr lang="tr-TR" dirty="0" err="1" smtClean="0"/>
              <a:t>insülin</a:t>
            </a:r>
            <a:r>
              <a:rPr lang="tr-TR" dirty="0" smtClean="0"/>
              <a:t> </a:t>
            </a:r>
            <a:r>
              <a:rPr lang="tr-TR" dirty="0" smtClean="0"/>
              <a:t>ihtiyacı </a:t>
            </a:r>
            <a:r>
              <a:rPr lang="tr-TR" sz="2000" i="1" dirty="0" smtClean="0"/>
              <a:t>(</a:t>
            </a:r>
            <a:r>
              <a:rPr lang="tr-TR" sz="2000" i="1" dirty="0" err="1" smtClean="0"/>
              <a:t>insülin</a:t>
            </a:r>
            <a:r>
              <a:rPr lang="tr-TR" sz="2000" i="1" dirty="0" smtClean="0"/>
              <a:t> </a:t>
            </a:r>
            <a:r>
              <a:rPr lang="tr-TR" sz="2000" i="1" dirty="0" smtClean="0"/>
              <a:t>yükü, </a:t>
            </a:r>
            <a:r>
              <a:rPr lang="tr-TR" sz="2000" i="1" dirty="0" err="1" smtClean="0"/>
              <a:t>glisemik</a:t>
            </a:r>
            <a:r>
              <a:rPr lang="tr-TR" sz="2000" i="1" dirty="0" smtClean="0"/>
              <a:t> yük ve kilo kaybı ile </a:t>
            </a:r>
            <a:r>
              <a:rPr lang="tr-TR" sz="2000" i="1" dirty="0" smtClean="0"/>
              <a:t>hesaplanan) </a:t>
            </a:r>
            <a:r>
              <a:rPr lang="tr-TR" dirty="0" smtClean="0"/>
              <a:t>ile vücut yağ yüzdesi ve </a:t>
            </a:r>
            <a:r>
              <a:rPr lang="tr-TR" dirty="0" err="1" smtClean="0"/>
              <a:t>insülin</a:t>
            </a:r>
            <a:r>
              <a:rPr lang="tr-TR" dirty="0" smtClean="0"/>
              <a:t> duyarlılık indeksi (ISI) arasındaki ilişkiyi araştırmaktır.</a:t>
            </a:r>
            <a:endParaRPr lang="tr-TR" dirty="0"/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Materyal ve Metot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Katılımcılar; </a:t>
            </a:r>
          </a:p>
          <a:p>
            <a:pPr lvl="1"/>
            <a:r>
              <a:rPr lang="tr-TR" dirty="0" smtClean="0"/>
              <a:t>Bu çalışma RESIST (Avustralya Yeni Zelanda Klinik Deneme Kayıt Numarası 12608000416392) olarak bilinen </a:t>
            </a:r>
            <a:r>
              <a:rPr lang="tr-TR" dirty="0" err="1" smtClean="0"/>
              <a:t>randomize</a:t>
            </a:r>
            <a:r>
              <a:rPr lang="tr-TR" dirty="0" smtClean="0"/>
              <a:t> kontrol denemesinin ikincil veri analizidir.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</TotalTime>
  <Words>1193</Words>
  <Application>Microsoft Office PowerPoint</Application>
  <PresentationFormat>Ekran Gösterisi (4:3)</PresentationFormat>
  <Paragraphs>107</Paragraphs>
  <Slides>35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35</vt:i4>
      </vt:variant>
    </vt:vector>
  </HeadingPairs>
  <TitlesOfParts>
    <vt:vector size="36" baseType="lpstr">
      <vt:lpstr>Ofis Teması</vt:lpstr>
      <vt:lpstr>Obez, İnsülin Dirençli Ergenlerde Diyetsel Glisemik Yük, İnsülin Yükü ve Kilo Kaybı: RESIST çalışması</vt:lpstr>
      <vt:lpstr>Slayt 2</vt:lpstr>
      <vt:lpstr>GİRİŞ</vt:lpstr>
      <vt:lpstr>GİRİŞ</vt:lpstr>
      <vt:lpstr>GİRİŞ</vt:lpstr>
      <vt:lpstr>GİRİŞ</vt:lpstr>
      <vt:lpstr>GİRİŞ</vt:lpstr>
      <vt:lpstr>GİRİŞ</vt:lpstr>
      <vt:lpstr>Materyal ve Metot</vt:lpstr>
      <vt:lpstr>Materyal ve Metot</vt:lpstr>
      <vt:lpstr>Materyal ve Metot</vt:lpstr>
      <vt:lpstr>Materyal ve Metot</vt:lpstr>
      <vt:lpstr>Materyal ve Metot</vt:lpstr>
      <vt:lpstr>Materyal ve Metot</vt:lpstr>
      <vt:lpstr>Materyal ve Metot</vt:lpstr>
      <vt:lpstr> </vt:lpstr>
      <vt:lpstr>Materyal ve Metot</vt:lpstr>
      <vt:lpstr>Materyal ve Metot</vt:lpstr>
      <vt:lpstr>Materyal ve Metot</vt:lpstr>
      <vt:lpstr>Materyal ve Metot</vt:lpstr>
      <vt:lpstr>Materyal ve Metot</vt:lpstr>
      <vt:lpstr>Materyal ve Metot</vt:lpstr>
      <vt:lpstr>Materyal ve Metot</vt:lpstr>
      <vt:lpstr>Materyal ve Metot</vt:lpstr>
      <vt:lpstr>BULGULAR</vt:lpstr>
      <vt:lpstr>Slayt 26</vt:lpstr>
      <vt:lpstr>BULGULAR</vt:lpstr>
      <vt:lpstr>TARTIŞMA</vt:lpstr>
      <vt:lpstr>TARTIŞMA</vt:lpstr>
      <vt:lpstr>TARTIŞMA</vt:lpstr>
      <vt:lpstr>TARTIŞMA</vt:lpstr>
      <vt:lpstr>TARTIŞMA</vt:lpstr>
      <vt:lpstr>TARTIŞMA</vt:lpstr>
      <vt:lpstr>TARTIŞMA</vt:lpstr>
      <vt:lpstr>SONUÇ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gökçe basmacı</dc:creator>
  <cp:lastModifiedBy>gökçe basmacı</cp:lastModifiedBy>
  <cp:revision>61</cp:revision>
  <dcterms:created xsi:type="dcterms:W3CDTF">2017-04-23T13:08:03Z</dcterms:created>
  <dcterms:modified xsi:type="dcterms:W3CDTF">2017-04-25T08:49:31Z</dcterms:modified>
</cp:coreProperties>
</file>