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67" r:id="rId4"/>
    <p:sldId id="283" r:id="rId5"/>
    <p:sldId id="268" r:id="rId6"/>
    <p:sldId id="257" r:id="rId7"/>
    <p:sldId id="269" r:id="rId8"/>
    <p:sldId id="270" r:id="rId9"/>
    <p:sldId id="272" r:id="rId10"/>
    <p:sldId id="273" r:id="rId11"/>
    <p:sldId id="258" r:id="rId12"/>
    <p:sldId id="274" r:id="rId13"/>
    <p:sldId id="265" r:id="rId14"/>
    <p:sldId id="264" r:id="rId15"/>
    <p:sldId id="282" r:id="rId16"/>
    <p:sldId id="284" r:id="rId17"/>
    <p:sldId id="277" r:id="rId18"/>
    <p:sldId id="263" r:id="rId19"/>
    <p:sldId id="275" r:id="rId20"/>
    <p:sldId id="278" r:id="rId21"/>
    <p:sldId id="279" r:id="rId22"/>
    <p:sldId id="259" r:id="rId23"/>
    <p:sldId id="260" r:id="rId24"/>
    <p:sldId id="261" r:id="rId25"/>
    <p:sldId id="262" r:id="rId26"/>
    <p:sldId id="280" r:id="rId27"/>
    <p:sldId id="281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24" autoAdjust="0"/>
  </p:normalViewPr>
  <p:slideViewPr>
    <p:cSldViewPr>
      <p:cViewPr>
        <p:scale>
          <a:sx n="77" d="100"/>
          <a:sy n="77" d="100"/>
        </p:scale>
        <p:origin x="-2604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4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9D9C94-A3E0-4DF5-BD69-2B43C0B52F45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602B21DD-E710-4035-95E0-AE991C1B369A}">
      <dgm:prSet phldrT="[Metin]"/>
      <dgm:spPr/>
      <dgm:t>
        <a:bodyPr/>
        <a:lstStyle/>
        <a:p>
          <a:r>
            <a:rPr lang="tr-TR" dirty="0" smtClean="0"/>
            <a:t>Diyabetik ayak</a:t>
          </a:r>
          <a:endParaRPr lang="tr-TR" dirty="0"/>
        </a:p>
      </dgm:t>
    </dgm:pt>
    <dgm:pt modelId="{5ADEE379-88AB-4823-BB92-B3AC68E6DFC9}" type="parTrans" cxnId="{29483FDB-6673-4E94-BED3-8FBE77836717}">
      <dgm:prSet/>
      <dgm:spPr/>
      <dgm:t>
        <a:bodyPr/>
        <a:lstStyle/>
        <a:p>
          <a:endParaRPr lang="tr-TR"/>
        </a:p>
      </dgm:t>
    </dgm:pt>
    <dgm:pt modelId="{BDEB525C-62AB-4F58-9476-4BA972587F40}" type="sibTrans" cxnId="{29483FDB-6673-4E94-BED3-8FBE77836717}">
      <dgm:prSet/>
      <dgm:spPr/>
      <dgm:t>
        <a:bodyPr/>
        <a:lstStyle/>
        <a:p>
          <a:endParaRPr lang="tr-TR"/>
        </a:p>
      </dgm:t>
    </dgm:pt>
    <dgm:pt modelId="{D60A1DBD-9372-434B-AF79-48816209FF89}">
      <dgm:prSet phldrT="[Metin]" custT="1"/>
      <dgm:spPr/>
      <dgm:t>
        <a:bodyPr/>
        <a:lstStyle/>
        <a:p>
          <a:r>
            <a:rPr lang="tr-TR" sz="1600" dirty="0" err="1" smtClean="0"/>
            <a:t>Mortalite</a:t>
          </a:r>
          <a:r>
            <a:rPr lang="tr-TR" sz="1600" dirty="0" smtClean="0"/>
            <a:t> ve </a:t>
          </a:r>
          <a:r>
            <a:rPr lang="tr-TR" sz="1600" dirty="0" err="1" smtClean="0"/>
            <a:t>morbidite</a:t>
          </a:r>
          <a:r>
            <a:rPr lang="tr-TR" sz="1600" dirty="0" smtClean="0"/>
            <a:t> artışı </a:t>
          </a:r>
          <a:endParaRPr lang="tr-TR" sz="1600" dirty="0"/>
        </a:p>
      </dgm:t>
    </dgm:pt>
    <dgm:pt modelId="{63F8E3CA-189E-42D9-9AF7-6499EBB61890}" type="parTrans" cxnId="{4113B31B-B353-49EB-B81F-4157CC49F4C4}">
      <dgm:prSet/>
      <dgm:spPr/>
      <dgm:t>
        <a:bodyPr/>
        <a:lstStyle/>
        <a:p>
          <a:endParaRPr lang="tr-TR"/>
        </a:p>
      </dgm:t>
    </dgm:pt>
    <dgm:pt modelId="{DF09BC7F-71C2-456B-9F15-F1B92C3EF640}" type="sibTrans" cxnId="{4113B31B-B353-49EB-B81F-4157CC49F4C4}">
      <dgm:prSet/>
      <dgm:spPr/>
      <dgm:t>
        <a:bodyPr/>
        <a:lstStyle/>
        <a:p>
          <a:endParaRPr lang="tr-TR"/>
        </a:p>
      </dgm:t>
    </dgm:pt>
    <dgm:pt modelId="{786C57D6-A439-4924-ABA7-B3A69B2CD82E}">
      <dgm:prSet phldrT="[Metin]" custT="1"/>
      <dgm:spPr/>
      <dgm:t>
        <a:bodyPr/>
        <a:lstStyle/>
        <a:p>
          <a:r>
            <a:rPr lang="tr-TR" sz="1600" dirty="0" smtClean="0"/>
            <a:t>Yüksek tedavi maliyeti</a:t>
          </a:r>
          <a:endParaRPr lang="tr-TR" sz="1600" dirty="0"/>
        </a:p>
      </dgm:t>
    </dgm:pt>
    <dgm:pt modelId="{C0DE2A5C-A6CD-4FEA-85F7-3D8F312D7513}" type="parTrans" cxnId="{0CE72048-D386-4206-B0D0-B77246CBDD0C}">
      <dgm:prSet/>
      <dgm:spPr/>
      <dgm:t>
        <a:bodyPr/>
        <a:lstStyle/>
        <a:p>
          <a:endParaRPr lang="tr-TR"/>
        </a:p>
      </dgm:t>
    </dgm:pt>
    <dgm:pt modelId="{CDDF071F-4E26-4FA9-B836-E662BAC76173}" type="sibTrans" cxnId="{0CE72048-D386-4206-B0D0-B77246CBDD0C}">
      <dgm:prSet/>
      <dgm:spPr/>
      <dgm:t>
        <a:bodyPr/>
        <a:lstStyle/>
        <a:p>
          <a:endParaRPr lang="tr-TR"/>
        </a:p>
      </dgm:t>
    </dgm:pt>
    <dgm:pt modelId="{AC9A6253-FE50-416A-AE6E-5645EC2F7476}">
      <dgm:prSet phldrT="[Metin]" custT="1"/>
      <dgm:spPr/>
      <dgm:t>
        <a:bodyPr/>
        <a:lstStyle/>
        <a:p>
          <a:r>
            <a:rPr lang="tr-TR" sz="1600" dirty="0" err="1" smtClean="0"/>
            <a:t>Amputasyon</a:t>
          </a:r>
          <a:endParaRPr lang="tr-TR" sz="1600" dirty="0"/>
        </a:p>
      </dgm:t>
    </dgm:pt>
    <dgm:pt modelId="{52BA7EC2-785F-486E-9288-E459F74A0D0C}" type="parTrans" cxnId="{EBD7AF11-B4D2-49D1-B9CD-3A3B24B44AD3}">
      <dgm:prSet/>
      <dgm:spPr/>
      <dgm:t>
        <a:bodyPr/>
        <a:lstStyle/>
        <a:p>
          <a:endParaRPr lang="tr-TR"/>
        </a:p>
      </dgm:t>
    </dgm:pt>
    <dgm:pt modelId="{004FA158-8096-47F4-B5E8-F8EFB56A8E6B}" type="sibTrans" cxnId="{EBD7AF11-B4D2-49D1-B9CD-3A3B24B44AD3}">
      <dgm:prSet/>
      <dgm:spPr/>
      <dgm:t>
        <a:bodyPr/>
        <a:lstStyle/>
        <a:p>
          <a:endParaRPr lang="tr-TR"/>
        </a:p>
      </dgm:t>
    </dgm:pt>
    <dgm:pt modelId="{1A002936-3BEA-4C78-9D91-840F3C250D3F}">
      <dgm:prSet phldrT="[Metin]" custT="1"/>
      <dgm:spPr/>
      <dgm:t>
        <a:bodyPr/>
        <a:lstStyle/>
        <a:p>
          <a:r>
            <a:rPr lang="tr-TR" sz="1600" dirty="0" smtClean="0"/>
            <a:t>Hayat kalitesinde düşüş</a:t>
          </a:r>
          <a:endParaRPr lang="tr-TR" sz="1600" dirty="0"/>
        </a:p>
      </dgm:t>
    </dgm:pt>
    <dgm:pt modelId="{77FD9EDA-4E87-4E5A-AEBE-C1908FAEB51B}" type="parTrans" cxnId="{2E2B5197-24E8-4852-BCB9-1ACEA4DF829E}">
      <dgm:prSet/>
      <dgm:spPr/>
      <dgm:t>
        <a:bodyPr/>
        <a:lstStyle/>
        <a:p>
          <a:endParaRPr lang="tr-TR"/>
        </a:p>
      </dgm:t>
    </dgm:pt>
    <dgm:pt modelId="{4234105F-5525-4295-9ED7-5370FF196737}" type="sibTrans" cxnId="{2E2B5197-24E8-4852-BCB9-1ACEA4DF829E}">
      <dgm:prSet/>
      <dgm:spPr/>
      <dgm:t>
        <a:bodyPr/>
        <a:lstStyle/>
        <a:p>
          <a:endParaRPr lang="tr-TR"/>
        </a:p>
      </dgm:t>
    </dgm:pt>
    <dgm:pt modelId="{A316B29C-6701-46BC-80F9-A398817A453E}" type="pres">
      <dgm:prSet presAssocID="{B49D9C94-A3E0-4DF5-BD69-2B43C0B52F4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72D61AF-256C-4C07-B74A-2731068A6095}" type="pres">
      <dgm:prSet presAssocID="{602B21DD-E710-4035-95E0-AE991C1B369A}" presName="centerShape" presStyleLbl="node0" presStyleIdx="0" presStyleCnt="1"/>
      <dgm:spPr/>
      <dgm:t>
        <a:bodyPr/>
        <a:lstStyle/>
        <a:p>
          <a:endParaRPr lang="tr-TR"/>
        </a:p>
      </dgm:t>
    </dgm:pt>
    <dgm:pt modelId="{37408985-47E0-46E0-8BD9-810FAA579327}" type="pres">
      <dgm:prSet presAssocID="{63F8E3CA-189E-42D9-9AF7-6499EBB61890}" presName="Name9" presStyleLbl="parChTrans1D2" presStyleIdx="0" presStyleCnt="4"/>
      <dgm:spPr/>
      <dgm:t>
        <a:bodyPr/>
        <a:lstStyle/>
        <a:p>
          <a:endParaRPr lang="tr-TR"/>
        </a:p>
      </dgm:t>
    </dgm:pt>
    <dgm:pt modelId="{704E3B9B-74F6-45FF-94CC-15BA3DBD97A5}" type="pres">
      <dgm:prSet presAssocID="{63F8E3CA-189E-42D9-9AF7-6499EBB61890}" presName="connTx" presStyleLbl="parChTrans1D2" presStyleIdx="0" presStyleCnt="4"/>
      <dgm:spPr/>
      <dgm:t>
        <a:bodyPr/>
        <a:lstStyle/>
        <a:p>
          <a:endParaRPr lang="tr-TR"/>
        </a:p>
      </dgm:t>
    </dgm:pt>
    <dgm:pt modelId="{81509BAC-533B-4CE1-801E-7741FE1E13B9}" type="pres">
      <dgm:prSet presAssocID="{D60A1DBD-9372-434B-AF79-48816209FF8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32AB24B-497D-431B-9D65-D74826A0BA6A}" type="pres">
      <dgm:prSet presAssocID="{C0DE2A5C-A6CD-4FEA-85F7-3D8F312D7513}" presName="Name9" presStyleLbl="parChTrans1D2" presStyleIdx="1" presStyleCnt="4"/>
      <dgm:spPr/>
      <dgm:t>
        <a:bodyPr/>
        <a:lstStyle/>
        <a:p>
          <a:endParaRPr lang="tr-TR"/>
        </a:p>
      </dgm:t>
    </dgm:pt>
    <dgm:pt modelId="{7A444C61-D35C-4AE7-9D5E-9FFE237EB992}" type="pres">
      <dgm:prSet presAssocID="{C0DE2A5C-A6CD-4FEA-85F7-3D8F312D7513}" presName="connTx" presStyleLbl="parChTrans1D2" presStyleIdx="1" presStyleCnt="4"/>
      <dgm:spPr/>
      <dgm:t>
        <a:bodyPr/>
        <a:lstStyle/>
        <a:p>
          <a:endParaRPr lang="tr-TR"/>
        </a:p>
      </dgm:t>
    </dgm:pt>
    <dgm:pt modelId="{893F7C8A-572E-459A-B300-FC6132C4D3A9}" type="pres">
      <dgm:prSet presAssocID="{786C57D6-A439-4924-ABA7-B3A69B2CD82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46AAF2-3691-4028-8FDF-F68D685593E5}" type="pres">
      <dgm:prSet presAssocID="{52BA7EC2-785F-486E-9288-E459F74A0D0C}" presName="Name9" presStyleLbl="parChTrans1D2" presStyleIdx="2" presStyleCnt="4"/>
      <dgm:spPr/>
      <dgm:t>
        <a:bodyPr/>
        <a:lstStyle/>
        <a:p>
          <a:endParaRPr lang="tr-TR"/>
        </a:p>
      </dgm:t>
    </dgm:pt>
    <dgm:pt modelId="{329B8B31-250E-423F-93E0-3C874D36394E}" type="pres">
      <dgm:prSet presAssocID="{52BA7EC2-785F-486E-9288-E459F74A0D0C}" presName="connTx" presStyleLbl="parChTrans1D2" presStyleIdx="2" presStyleCnt="4"/>
      <dgm:spPr/>
      <dgm:t>
        <a:bodyPr/>
        <a:lstStyle/>
        <a:p>
          <a:endParaRPr lang="tr-TR"/>
        </a:p>
      </dgm:t>
    </dgm:pt>
    <dgm:pt modelId="{04621040-2F9A-4349-B8A5-F978DD551E46}" type="pres">
      <dgm:prSet presAssocID="{AC9A6253-FE50-416A-AE6E-5645EC2F7476}" presName="node" presStyleLbl="node1" presStyleIdx="2" presStyleCnt="4" custScaleX="10230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F961D8-833C-4F43-95F1-763B2C6C6BA6}" type="pres">
      <dgm:prSet presAssocID="{77FD9EDA-4E87-4E5A-AEBE-C1908FAEB51B}" presName="Name9" presStyleLbl="parChTrans1D2" presStyleIdx="3" presStyleCnt="4"/>
      <dgm:spPr/>
      <dgm:t>
        <a:bodyPr/>
        <a:lstStyle/>
        <a:p>
          <a:endParaRPr lang="tr-TR"/>
        </a:p>
      </dgm:t>
    </dgm:pt>
    <dgm:pt modelId="{C8952360-7DE5-40A4-97E2-09EA1DC791C5}" type="pres">
      <dgm:prSet presAssocID="{77FD9EDA-4E87-4E5A-AEBE-C1908FAEB51B}" presName="connTx" presStyleLbl="parChTrans1D2" presStyleIdx="3" presStyleCnt="4"/>
      <dgm:spPr/>
      <dgm:t>
        <a:bodyPr/>
        <a:lstStyle/>
        <a:p>
          <a:endParaRPr lang="tr-TR"/>
        </a:p>
      </dgm:t>
    </dgm:pt>
    <dgm:pt modelId="{7E79A9E3-CA58-4A01-828D-60A03B4E7CCC}" type="pres">
      <dgm:prSet presAssocID="{1A002936-3BEA-4C78-9D91-840F3C250D3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E2B5197-24E8-4852-BCB9-1ACEA4DF829E}" srcId="{602B21DD-E710-4035-95E0-AE991C1B369A}" destId="{1A002936-3BEA-4C78-9D91-840F3C250D3F}" srcOrd="3" destOrd="0" parTransId="{77FD9EDA-4E87-4E5A-AEBE-C1908FAEB51B}" sibTransId="{4234105F-5525-4295-9ED7-5370FF196737}"/>
    <dgm:cxn modelId="{4113B31B-B353-49EB-B81F-4157CC49F4C4}" srcId="{602B21DD-E710-4035-95E0-AE991C1B369A}" destId="{D60A1DBD-9372-434B-AF79-48816209FF89}" srcOrd="0" destOrd="0" parTransId="{63F8E3CA-189E-42D9-9AF7-6499EBB61890}" sibTransId="{DF09BC7F-71C2-456B-9F15-F1B92C3EF640}"/>
    <dgm:cxn modelId="{6FB6A9B7-7272-45FE-A582-81CCBA5D566E}" type="presOf" srcId="{1A002936-3BEA-4C78-9D91-840F3C250D3F}" destId="{7E79A9E3-CA58-4A01-828D-60A03B4E7CCC}" srcOrd="0" destOrd="0" presId="urn:microsoft.com/office/officeart/2005/8/layout/radial1"/>
    <dgm:cxn modelId="{799A3259-862A-471E-9EF8-369619F14887}" type="presOf" srcId="{63F8E3CA-189E-42D9-9AF7-6499EBB61890}" destId="{37408985-47E0-46E0-8BD9-810FAA579327}" srcOrd="0" destOrd="0" presId="urn:microsoft.com/office/officeart/2005/8/layout/radial1"/>
    <dgm:cxn modelId="{F1971A5E-E472-466E-BA49-66F0B9C79369}" type="presOf" srcId="{63F8E3CA-189E-42D9-9AF7-6499EBB61890}" destId="{704E3B9B-74F6-45FF-94CC-15BA3DBD97A5}" srcOrd="1" destOrd="0" presId="urn:microsoft.com/office/officeart/2005/8/layout/radial1"/>
    <dgm:cxn modelId="{2840CC7B-999F-47D1-A545-137D3E58E8FF}" type="presOf" srcId="{786C57D6-A439-4924-ABA7-B3A69B2CD82E}" destId="{893F7C8A-572E-459A-B300-FC6132C4D3A9}" srcOrd="0" destOrd="0" presId="urn:microsoft.com/office/officeart/2005/8/layout/radial1"/>
    <dgm:cxn modelId="{29483FDB-6673-4E94-BED3-8FBE77836717}" srcId="{B49D9C94-A3E0-4DF5-BD69-2B43C0B52F45}" destId="{602B21DD-E710-4035-95E0-AE991C1B369A}" srcOrd="0" destOrd="0" parTransId="{5ADEE379-88AB-4823-BB92-B3AC68E6DFC9}" sibTransId="{BDEB525C-62AB-4F58-9476-4BA972587F40}"/>
    <dgm:cxn modelId="{483C541C-D3B7-436D-A596-6823F45466F7}" type="presOf" srcId="{B49D9C94-A3E0-4DF5-BD69-2B43C0B52F45}" destId="{A316B29C-6701-46BC-80F9-A398817A453E}" srcOrd="0" destOrd="0" presId="urn:microsoft.com/office/officeart/2005/8/layout/radial1"/>
    <dgm:cxn modelId="{92880812-395D-47DC-B8C4-07118F88739D}" type="presOf" srcId="{77FD9EDA-4E87-4E5A-AEBE-C1908FAEB51B}" destId="{C8952360-7DE5-40A4-97E2-09EA1DC791C5}" srcOrd="1" destOrd="0" presId="urn:microsoft.com/office/officeart/2005/8/layout/radial1"/>
    <dgm:cxn modelId="{05B652DE-CEBA-44D2-96C0-EAD4FCE53ED2}" type="presOf" srcId="{C0DE2A5C-A6CD-4FEA-85F7-3D8F312D7513}" destId="{332AB24B-497D-431B-9D65-D74826A0BA6A}" srcOrd="0" destOrd="0" presId="urn:microsoft.com/office/officeart/2005/8/layout/radial1"/>
    <dgm:cxn modelId="{8D28B274-45B4-4515-9AF4-2A7EEF167321}" type="presOf" srcId="{77FD9EDA-4E87-4E5A-AEBE-C1908FAEB51B}" destId="{FFF961D8-833C-4F43-95F1-763B2C6C6BA6}" srcOrd="0" destOrd="0" presId="urn:microsoft.com/office/officeart/2005/8/layout/radial1"/>
    <dgm:cxn modelId="{0DCE3D70-157D-4BE7-8C34-E5A575BD8D3E}" type="presOf" srcId="{52BA7EC2-785F-486E-9288-E459F74A0D0C}" destId="{329B8B31-250E-423F-93E0-3C874D36394E}" srcOrd="1" destOrd="0" presId="urn:microsoft.com/office/officeart/2005/8/layout/radial1"/>
    <dgm:cxn modelId="{AC77A8AF-C16D-49ED-99F4-CBC91DF6279E}" type="presOf" srcId="{D60A1DBD-9372-434B-AF79-48816209FF89}" destId="{81509BAC-533B-4CE1-801E-7741FE1E13B9}" srcOrd="0" destOrd="0" presId="urn:microsoft.com/office/officeart/2005/8/layout/radial1"/>
    <dgm:cxn modelId="{EBD7AF11-B4D2-49D1-B9CD-3A3B24B44AD3}" srcId="{602B21DD-E710-4035-95E0-AE991C1B369A}" destId="{AC9A6253-FE50-416A-AE6E-5645EC2F7476}" srcOrd="2" destOrd="0" parTransId="{52BA7EC2-785F-486E-9288-E459F74A0D0C}" sibTransId="{004FA158-8096-47F4-B5E8-F8EFB56A8E6B}"/>
    <dgm:cxn modelId="{9F5333C3-78FB-4FF5-BF73-F4E3A097C090}" type="presOf" srcId="{52BA7EC2-785F-486E-9288-E459F74A0D0C}" destId="{7D46AAF2-3691-4028-8FDF-F68D685593E5}" srcOrd="0" destOrd="0" presId="urn:microsoft.com/office/officeart/2005/8/layout/radial1"/>
    <dgm:cxn modelId="{FB62B154-959E-4624-9ACE-15ED89E1A0D8}" type="presOf" srcId="{602B21DD-E710-4035-95E0-AE991C1B369A}" destId="{F72D61AF-256C-4C07-B74A-2731068A6095}" srcOrd="0" destOrd="0" presId="urn:microsoft.com/office/officeart/2005/8/layout/radial1"/>
    <dgm:cxn modelId="{0CE72048-D386-4206-B0D0-B77246CBDD0C}" srcId="{602B21DD-E710-4035-95E0-AE991C1B369A}" destId="{786C57D6-A439-4924-ABA7-B3A69B2CD82E}" srcOrd="1" destOrd="0" parTransId="{C0DE2A5C-A6CD-4FEA-85F7-3D8F312D7513}" sibTransId="{CDDF071F-4E26-4FA9-B836-E662BAC76173}"/>
    <dgm:cxn modelId="{6F2736E3-A5E3-4FA5-B0B5-5FFC0A5180C9}" type="presOf" srcId="{C0DE2A5C-A6CD-4FEA-85F7-3D8F312D7513}" destId="{7A444C61-D35C-4AE7-9D5E-9FFE237EB992}" srcOrd="1" destOrd="0" presId="urn:microsoft.com/office/officeart/2005/8/layout/radial1"/>
    <dgm:cxn modelId="{2C687D19-9FCB-4056-81D7-AAE20E1DA65B}" type="presOf" srcId="{AC9A6253-FE50-416A-AE6E-5645EC2F7476}" destId="{04621040-2F9A-4349-B8A5-F978DD551E46}" srcOrd="0" destOrd="0" presId="urn:microsoft.com/office/officeart/2005/8/layout/radial1"/>
    <dgm:cxn modelId="{660FEEDB-1F8A-42B4-9DC6-8491F47F5BFD}" type="presParOf" srcId="{A316B29C-6701-46BC-80F9-A398817A453E}" destId="{F72D61AF-256C-4C07-B74A-2731068A6095}" srcOrd="0" destOrd="0" presId="urn:microsoft.com/office/officeart/2005/8/layout/radial1"/>
    <dgm:cxn modelId="{D711DD9F-08BD-415F-861B-85B8C23AE8C1}" type="presParOf" srcId="{A316B29C-6701-46BC-80F9-A398817A453E}" destId="{37408985-47E0-46E0-8BD9-810FAA579327}" srcOrd="1" destOrd="0" presId="urn:microsoft.com/office/officeart/2005/8/layout/radial1"/>
    <dgm:cxn modelId="{5CFDE78F-7806-4DD8-8C59-7933D59C0642}" type="presParOf" srcId="{37408985-47E0-46E0-8BD9-810FAA579327}" destId="{704E3B9B-74F6-45FF-94CC-15BA3DBD97A5}" srcOrd="0" destOrd="0" presId="urn:microsoft.com/office/officeart/2005/8/layout/radial1"/>
    <dgm:cxn modelId="{48745CD5-29BC-42D4-91C5-6A3AE2D0082E}" type="presParOf" srcId="{A316B29C-6701-46BC-80F9-A398817A453E}" destId="{81509BAC-533B-4CE1-801E-7741FE1E13B9}" srcOrd="2" destOrd="0" presId="urn:microsoft.com/office/officeart/2005/8/layout/radial1"/>
    <dgm:cxn modelId="{D5412A2A-F5A0-48FA-A389-A687B50C5E3C}" type="presParOf" srcId="{A316B29C-6701-46BC-80F9-A398817A453E}" destId="{332AB24B-497D-431B-9D65-D74826A0BA6A}" srcOrd="3" destOrd="0" presId="urn:microsoft.com/office/officeart/2005/8/layout/radial1"/>
    <dgm:cxn modelId="{63889C58-AF76-44A0-A0A2-EC390F872956}" type="presParOf" srcId="{332AB24B-497D-431B-9D65-D74826A0BA6A}" destId="{7A444C61-D35C-4AE7-9D5E-9FFE237EB992}" srcOrd="0" destOrd="0" presId="urn:microsoft.com/office/officeart/2005/8/layout/radial1"/>
    <dgm:cxn modelId="{F4B5B8CD-3FB6-46AE-9BEE-4B8CC55C6D67}" type="presParOf" srcId="{A316B29C-6701-46BC-80F9-A398817A453E}" destId="{893F7C8A-572E-459A-B300-FC6132C4D3A9}" srcOrd="4" destOrd="0" presId="urn:microsoft.com/office/officeart/2005/8/layout/radial1"/>
    <dgm:cxn modelId="{8FF4F300-C5AC-4C35-A419-062455F24AF0}" type="presParOf" srcId="{A316B29C-6701-46BC-80F9-A398817A453E}" destId="{7D46AAF2-3691-4028-8FDF-F68D685593E5}" srcOrd="5" destOrd="0" presId="urn:microsoft.com/office/officeart/2005/8/layout/radial1"/>
    <dgm:cxn modelId="{8B79F3D9-2A19-447A-9009-F03A2C73BBC0}" type="presParOf" srcId="{7D46AAF2-3691-4028-8FDF-F68D685593E5}" destId="{329B8B31-250E-423F-93E0-3C874D36394E}" srcOrd="0" destOrd="0" presId="urn:microsoft.com/office/officeart/2005/8/layout/radial1"/>
    <dgm:cxn modelId="{ECD8A9E9-ED04-46F3-BB9A-7706D7F5CF70}" type="presParOf" srcId="{A316B29C-6701-46BC-80F9-A398817A453E}" destId="{04621040-2F9A-4349-B8A5-F978DD551E46}" srcOrd="6" destOrd="0" presId="urn:microsoft.com/office/officeart/2005/8/layout/radial1"/>
    <dgm:cxn modelId="{DDE060ED-59BE-4F13-AAD7-273DD983F51E}" type="presParOf" srcId="{A316B29C-6701-46BC-80F9-A398817A453E}" destId="{FFF961D8-833C-4F43-95F1-763B2C6C6BA6}" srcOrd="7" destOrd="0" presId="urn:microsoft.com/office/officeart/2005/8/layout/radial1"/>
    <dgm:cxn modelId="{D36688DA-4CA6-4901-872C-AEEACB000E14}" type="presParOf" srcId="{FFF961D8-833C-4F43-95F1-763B2C6C6BA6}" destId="{C8952360-7DE5-40A4-97E2-09EA1DC791C5}" srcOrd="0" destOrd="0" presId="urn:microsoft.com/office/officeart/2005/8/layout/radial1"/>
    <dgm:cxn modelId="{125CE4F7-2617-4D40-8B54-6918252B9DEF}" type="presParOf" srcId="{A316B29C-6701-46BC-80F9-A398817A453E}" destId="{7E79A9E3-CA58-4A01-828D-60A03B4E7CC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D61AF-256C-4C07-B74A-2731068A6095}">
      <dsp:nvSpPr>
        <dsp:cNvPr id="0" name=""/>
        <dsp:cNvSpPr/>
      </dsp:nvSpPr>
      <dsp:spPr>
        <a:xfrm>
          <a:off x="3199791" y="2406846"/>
          <a:ext cx="1830017" cy="1830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Diyabetik ayak</a:t>
          </a:r>
          <a:endParaRPr lang="tr-TR" sz="2100" kern="1200" dirty="0"/>
        </a:p>
      </dsp:txBody>
      <dsp:txXfrm>
        <a:off x="3467791" y="2674846"/>
        <a:ext cx="1294017" cy="1294017"/>
      </dsp:txXfrm>
    </dsp:sp>
    <dsp:sp modelId="{37408985-47E0-46E0-8BD9-810FAA579327}">
      <dsp:nvSpPr>
        <dsp:cNvPr id="0" name=""/>
        <dsp:cNvSpPr/>
      </dsp:nvSpPr>
      <dsp:spPr>
        <a:xfrm rot="16200000">
          <a:off x="3839005" y="2111038"/>
          <a:ext cx="551589" cy="40026"/>
        </a:xfrm>
        <a:custGeom>
          <a:avLst/>
          <a:gdLst/>
          <a:ahLst/>
          <a:cxnLst/>
          <a:rect l="0" t="0" r="0" b="0"/>
          <a:pathLst>
            <a:path>
              <a:moveTo>
                <a:pt x="0" y="20013"/>
              </a:moveTo>
              <a:lnTo>
                <a:pt x="551589" y="20013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101010" y="2117261"/>
        <a:ext cx="27579" cy="27579"/>
      </dsp:txXfrm>
    </dsp:sp>
    <dsp:sp modelId="{81509BAC-533B-4CE1-801E-7741FE1E13B9}">
      <dsp:nvSpPr>
        <dsp:cNvPr id="0" name=""/>
        <dsp:cNvSpPr/>
      </dsp:nvSpPr>
      <dsp:spPr>
        <a:xfrm>
          <a:off x="3199791" y="25239"/>
          <a:ext cx="1830017" cy="18300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/>
            <a:t>Mortalite</a:t>
          </a:r>
          <a:r>
            <a:rPr lang="tr-TR" sz="1600" kern="1200" dirty="0" smtClean="0"/>
            <a:t> ve </a:t>
          </a:r>
          <a:r>
            <a:rPr lang="tr-TR" sz="1600" kern="1200" dirty="0" err="1" smtClean="0"/>
            <a:t>morbidite</a:t>
          </a:r>
          <a:r>
            <a:rPr lang="tr-TR" sz="1600" kern="1200" dirty="0" smtClean="0"/>
            <a:t> artışı </a:t>
          </a:r>
          <a:endParaRPr lang="tr-TR" sz="1600" kern="1200" dirty="0"/>
        </a:p>
      </dsp:txBody>
      <dsp:txXfrm>
        <a:off x="3467791" y="293239"/>
        <a:ext cx="1294017" cy="1294017"/>
      </dsp:txXfrm>
    </dsp:sp>
    <dsp:sp modelId="{332AB24B-497D-431B-9D65-D74826A0BA6A}">
      <dsp:nvSpPr>
        <dsp:cNvPr id="0" name=""/>
        <dsp:cNvSpPr/>
      </dsp:nvSpPr>
      <dsp:spPr>
        <a:xfrm>
          <a:off x="5029808" y="3301841"/>
          <a:ext cx="551589" cy="40026"/>
        </a:xfrm>
        <a:custGeom>
          <a:avLst/>
          <a:gdLst/>
          <a:ahLst/>
          <a:cxnLst/>
          <a:rect l="0" t="0" r="0" b="0"/>
          <a:pathLst>
            <a:path>
              <a:moveTo>
                <a:pt x="0" y="20013"/>
              </a:moveTo>
              <a:lnTo>
                <a:pt x="551589" y="20013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5291813" y="3308065"/>
        <a:ext cx="27579" cy="27579"/>
      </dsp:txXfrm>
    </dsp:sp>
    <dsp:sp modelId="{893F7C8A-572E-459A-B300-FC6132C4D3A9}">
      <dsp:nvSpPr>
        <dsp:cNvPr id="0" name=""/>
        <dsp:cNvSpPr/>
      </dsp:nvSpPr>
      <dsp:spPr>
        <a:xfrm>
          <a:off x="5581398" y="2406846"/>
          <a:ext cx="1830017" cy="18300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Yüksek tedavi maliyeti</a:t>
          </a:r>
          <a:endParaRPr lang="tr-TR" sz="1600" kern="1200" dirty="0"/>
        </a:p>
      </dsp:txBody>
      <dsp:txXfrm>
        <a:off x="5849398" y="2674846"/>
        <a:ext cx="1294017" cy="1294017"/>
      </dsp:txXfrm>
    </dsp:sp>
    <dsp:sp modelId="{7D46AAF2-3691-4028-8FDF-F68D685593E5}">
      <dsp:nvSpPr>
        <dsp:cNvPr id="0" name=""/>
        <dsp:cNvSpPr/>
      </dsp:nvSpPr>
      <dsp:spPr>
        <a:xfrm rot="5400000">
          <a:off x="3839005" y="4492645"/>
          <a:ext cx="551589" cy="40026"/>
        </a:xfrm>
        <a:custGeom>
          <a:avLst/>
          <a:gdLst/>
          <a:ahLst/>
          <a:cxnLst/>
          <a:rect l="0" t="0" r="0" b="0"/>
          <a:pathLst>
            <a:path>
              <a:moveTo>
                <a:pt x="0" y="20013"/>
              </a:moveTo>
              <a:lnTo>
                <a:pt x="551589" y="20013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101010" y="4498868"/>
        <a:ext cx="27579" cy="27579"/>
      </dsp:txXfrm>
    </dsp:sp>
    <dsp:sp modelId="{04621040-2F9A-4349-B8A5-F978DD551E46}">
      <dsp:nvSpPr>
        <dsp:cNvPr id="0" name=""/>
        <dsp:cNvSpPr/>
      </dsp:nvSpPr>
      <dsp:spPr>
        <a:xfrm>
          <a:off x="3178691" y="4788453"/>
          <a:ext cx="1872217" cy="183001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/>
            <a:t>Amputasyon</a:t>
          </a:r>
          <a:endParaRPr lang="tr-TR" sz="1600" kern="1200" dirty="0"/>
        </a:p>
      </dsp:txBody>
      <dsp:txXfrm>
        <a:off x="3452871" y="5056453"/>
        <a:ext cx="1323857" cy="1294017"/>
      </dsp:txXfrm>
    </dsp:sp>
    <dsp:sp modelId="{FFF961D8-833C-4F43-95F1-763B2C6C6BA6}">
      <dsp:nvSpPr>
        <dsp:cNvPr id="0" name=""/>
        <dsp:cNvSpPr/>
      </dsp:nvSpPr>
      <dsp:spPr>
        <a:xfrm rot="10800000">
          <a:off x="2648201" y="3301841"/>
          <a:ext cx="551589" cy="40026"/>
        </a:xfrm>
        <a:custGeom>
          <a:avLst/>
          <a:gdLst/>
          <a:ahLst/>
          <a:cxnLst/>
          <a:rect l="0" t="0" r="0" b="0"/>
          <a:pathLst>
            <a:path>
              <a:moveTo>
                <a:pt x="0" y="20013"/>
              </a:moveTo>
              <a:lnTo>
                <a:pt x="551589" y="20013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2910206" y="3308065"/>
        <a:ext cx="27579" cy="27579"/>
      </dsp:txXfrm>
    </dsp:sp>
    <dsp:sp modelId="{7E79A9E3-CA58-4A01-828D-60A03B4E7CCC}">
      <dsp:nvSpPr>
        <dsp:cNvPr id="0" name=""/>
        <dsp:cNvSpPr/>
      </dsp:nvSpPr>
      <dsp:spPr>
        <a:xfrm>
          <a:off x="818184" y="2406846"/>
          <a:ext cx="1830017" cy="18300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Hayat kalitesinde düşüş</a:t>
          </a:r>
          <a:endParaRPr lang="tr-TR" sz="1600" kern="1200" dirty="0"/>
        </a:p>
      </dsp:txBody>
      <dsp:txXfrm>
        <a:off x="1086184" y="2674846"/>
        <a:ext cx="1294017" cy="1294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 Üçgen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Başlı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Alt Başlı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Gr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erbest 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erbest 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erbest 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Düz Bağlayıcı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Veri Yer Tutucus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240F7C-3687-488D-81EB-64FC4DE7D45E}" type="datetimeFigureOut">
              <a:rPr lang="tr-TR" smtClean="0"/>
              <a:t>04.05.2018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748C214-71C7-4C92-9F14-C8E0271E3E5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240F7C-3687-488D-81EB-64FC4DE7D45E}" type="datetimeFigureOut">
              <a:rPr lang="tr-TR" smtClean="0"/>
              <a:t>04.05.2018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8C214-71C7-4C92-9F14-C8E0271E3E5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240F7C-3687-488D-81EB-64FC4DE7D45E}" type="datetimeFigureOut">
              <a:rPr lang="tr-TR" smtClean="0"/>
              <a:t>04.05.2018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8C214-71C7-4C92-9F14-C8E0271E3E5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240F7C-3687-488D-81EB-64FC4DE7D45E}" type="datetimeFigureOut">
              <a:rPr lang="tr-TR" smtClean="0"/>
              <a:t>04.05.2018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8C214-71C7-4C92-9F14-C8E0271E3E58}" type="slidenum">
              <a:rPr lang="tr-TR" smtClean="0"/>
              <a:t>‹#›</a:t>
            </a:fld>
            <a:endParaRPr lang="tr-TR"/>
          </a:p>
        </p:txBody>
      </p:sp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240F7C-3687-488D-81EB-64FC4DE7D45E}" type="datetimeFigureOut">
              <a:rPr lang="tr-TR" smtClean="0"/>
              <a:t>04.05.2018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8C214-71C7-4C92-9F14-C8E0271E3E58}" type="slidenum">
              <a:rPr lang="tr-TR" smtClean="0"/>
              <a:t>‹#›</a:t>
            </a:fld>
            <a:endParaRPr lang="tr-TR"/>
          </a:p>
        </p:txBody>
      </p:sp>
      <p:sp>
        <p:nvSpPr>
          <p:cNvPr id="7" name="Köşeli Çift Ayraç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Köşeli Çift Ayraç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240F7C-3687-488D-81EB-64FC4DE7D45E}" type="datetimeFigureOut">
              <a:rPr lang="tr-TR" smtClean="0"/>
              <a:t>04.05.2018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8C214-71C7-4C92-9F14-C8E0271E3E58}" type="slidenum">
              <a:rPr lang="tr-TR" smtClean="0"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240F7C-3687-488D-81EB-64FC4DE7D45E}" type="datetimeFigureOut">
              <a:rPr lang="tr-TR" smtClean="0"/>
              <a:t>04.05.2018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8C214-71C7-4C92-9F14-C8E0271E3E58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240F7C-3687-488D-81EB-64FC4DE7D45E}" type="datetimeFigureOut">
              <a:rPr lang="tr-TR" smtClean="0"/>
              <a:t>04.05.2018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8C214-71C7-4C92-9F14-C8E0271E3E58}" type="slidenum">
              <a:rPr lang="tr-TR" smtClean="0"/>
              <a:t>‹#›</a:t>
            </a:fld>
            <a:endParaRPr lang="tr-TR"/>
          </a:p>
        </p:txBody>
      </p:sp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240F7C-3687-488D-81EB-64FC4DE7D45E}" type="datetimeFigureOut">
              <a:rPr lang="tr-TR" smtClean="0"/>
              <a:t>04.05.2018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8C214-71C7-4C92-9F14-C8E0271E3E5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C240F7C-3687-488D-81EB-64FC4DE7D45E}" type="datetimeFigureOut">
              <a:rPr lang="tr-TR" smtClean="0"/>
              <a:t>04.05.2018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8C214-71C7-4C92-9F14-C8E0271E3E58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240F7C-3687-488D-81EB-64FC4DE7D45E}" type="datetimeFigureOut">
              <a:rPr lang="tr-TR" smtClean="0"/>
              <a:t>04.05.2018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48C214-71C7-4C92-9F14-C8E0271E3E58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Serbest 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erbest 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ik Üçgen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Düz Bağlayıcı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Köşeli Çift Ayraç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Köşeli Çift Ayraç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rbest 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erbest 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ik Üçgen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Başlık Yer Tutucu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Metin Yer Tutucus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C240F7C-3687-488D-81EB-64FC4DE7D45E}" type="datetimeFigureOut">
              <a:rPr lang="tr-TR" smtClean="0"/>
              <a:t>04.05.2018</a:t>
            </a:fld>
            <a:endParaRPr lang="tr-TR"/>
          </a:p>
        </p:txBody>
      </p:sp>
      <p:sp>
        <p:nvSpPr>
          <p:cNvPr id="22" name="Altbilgi Yer Tutucusu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748C214-71C7-4C92-9F14-C8E0271E3E58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todate.com/contents/evaluation-of-the-diabetic-foot" TargetMode="External"/><Relationship Id="rId2" Type="http://schemas.openxmlformats.org/officeDocument/2006/relationships/hyperlink" Target="http://www.klimikdergisi.org/tr/makale/1057/98/Tam-Meti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medicine.medscape.com/article/460282-overview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Diyabetik Ayak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635896" y="4077072"/>
            <a:ext cx="4572542" cy="685808"/>
          </a:xfrm>
        </p:spPr>
        <p:txBody>
          <a:bodyPr>
            <a:noAutofit/>
          </a:bodyPr>
          <a:lstStyle/>
          <a:p>
            <a:r>
              <a:rPr lang="tr-TR" sz="1800" dirty="0" smtClean="0"/>
              <a:t>KTÜ Tıp Fakültesi Aile Hekimliği Stajı</a:t>
            </a:r>
          </a:p>
          <a:p>
            <a:r>
              <a:rPr lang="tr-TR" sz="1800" dirty="0" err="1" smtClean="0"/>
              <a:t>İnt</a:t>
            </a:r>
            <a:r>
              <a:rPr lang="tr-TR" sz="1800" dirty="0" smtClean="0"/>
              <a:t>. Dr. Ecem Yiğit</a:t>
            </a:r>
          </a:p>
          <a:p>
            <a:r>
              <a:rPr lang="tr-TR" sz="1800" dirty="0" smtClean="0"/>
              <a:t>04.05.2018 </a:t>
            </a:r>
            <a:endParaRPr lang="tr-T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500" dirty="0" err="1" smtClean="0"/>
              <a:t>Periferik</a:t>
            </a:r>
            <a:r>
              <a:rPr lang="tr-TR" sz="2500" dirty="0" smtClean="0"/>
              <a:t> arter hastalığına bağlı </a:t>
            </a:r>
            <a:r>
              <a:rPr lang="tr-TR" sz="2500" dirty="0" err="1" smtClean="0"/>
              <a:t>iskemi</a:t>
            </a:r>
            <a:endParaRPr lang="tr-TR" sz="2500" dirty="0"/>
          </a:p>
          <a:p>
            <a:endParaRPr lang="tr-TR" sz="2500" dirty="0" smtClean="0"/>
          </a:p>
          <a:p>
            <a:r>
              <a:rPr lang="tr-TR" sz="2500" dirty="0" smtClean="0"/>
              <a:t>Kontrolsüz </a:t>
            </a:r>
            <a:r>
              <a:rPr lang="tr-TR" sz="2500" dirty="0" err="1" smtClean="0"/>
              <a:t>hiperglisemi</a:t>
            </a:r>
            <a:endParaRPr lang="tr-TR" sz="2500" dirty="0" smtClean="0"/>
          </a:p>
          <a:p>
            <a:endParaRPr lang="tr-TR" sz="2500" dirty="0" smtClean="0"/>
          </a:p>
          <a:p>
            <a:r>
              <a:rPr lang="tr-TR" sz="2500" dirty="0" smtClean="0"/>
              <a:t>Tekrarlayan </a:t>
            </a:r>
            <a:r>
              <a:rPr lang="tr-TR" sz="2500" dirty="0"/>
              <a:t>biyomekanik </a:t>
            </a:r>
            <a:r>
              <a:rPr lang="tr-TR" sz="2500" dirty="0" smtClean="0"/>
              <a:t>travmalar</a:t>
            </a:r>
            <a:endParaRPr lang="tr-TR" sz="2500" dirty="0"/>
          </a:p>
          <a:p>
            <a:pPr>
              <a:buNone/>
            </a:pPr>
            <a:endParaRPr lang="tr-TR" sz="2500" dirty="0" smtClean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Patogenez</a:t>
            </a:r>
            <a:endParaRPr lang="tr-TR" dirty="0"/>
          </a:p>
        </p:txBody>
      </p:sp>
      <p:sp>
        <p:nvSpPr>
          <p:cNvPr id="5" name="4 Sağ Ayraç"/>
          <p:cNvSpPr/>
          <p:nvPr/>
        </p:nvSpPr>
        <p:spPr>
          <a:xfrm rot="5400000">
            <a:off x="3571868" y="857232"/>
            <a:ext cx="714380" cy="7000924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1115616" y="5166237"/>
            <a:ext cx="60007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00" i="1" dirty="0" err="1" smtClean="0">
                <a:solidFill>
                  <a:srgbClr val="FF0000"/>
                </a:solidFill>
              </a:rPr>
              <a:t>Abse</a:t>
            </a:r>
            <a:r>
              <a:rPr lang="tr-TR" sz="2600" i="1" dirty="0" smtClean="0">
                <a:solidFill>
                  <a:srgbClr val="FF0000"/>
                </a:solidFill>
              </a:rPr>
              <a:t> ve </a:t>
            </a:r>
            <a:r>
              <a:rPr lang="tr-TR" sz="2600" i="1" dirty="0" err="1" smtClean="0">
                <a:solidFill>
                  <a:srgbClr val="FF0000"/>
                </a:solidFill>
              </a:rPr>
              <a:t>osteomyelit</a:t>
            </a:r>
            <a:r>
              <a:rPr lang="tr-TR" sz="2600" i="1" dirty="0" smtClean="0">
                <a:solidFill>
                  <a:srgbClr val="FF0000"/>
                </a:solidFill>
              </a:rPr>
              <a:t> gelişimi</a:t>
            </a:r>
            <a:endParaRPr lang="tr-TR" sz="2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95736" y="836712"/>
            <a:ext cx="5112569" cy="533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500" dirty="0" smtClean="0"/>
              <a:t>Sıcak, kırmızı, şiş, çoğunlukla ağrısız, ayağın </a:t>
            </a:r>
            <a:r>
              <a:rPr lang="tr-TR" sz="2500" dirty="0" err="1" smtClean="0"/>
              <a:t>medial</a:t>
            </a:r>
            <a:r>
              <a:rPr lang="tr-TR" sz="2500" dirty="0" smtClean="0"/>
              <a:t> kemerinin çöktüğü ve altında büyük ülserlerin oluşabildiği tipik ayak </a:t>
            </a:r>
          </a:p>
          <a:p>
            <a:endParaRPr lang="tr-TR" sz="25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Charcot</a:t>
            </a:r>
            <a:r>
              <a:rPr lang="tr-TR" dirty="0" smtClean="0"/>
              <a:t> ayağı</a:t>
            </a:r>
            <a:endParaRPr lang="tr-TR" dirty="0"/>
          </a:p>
        </p:txBody>
      </p:sp>
      <p:pic>
        <p:nvPicPr>
          <p:cNvPr id="4098" name="Picture 2" descr="charcot foot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49" y="3212976"/>
            <a:ext cx="3286148" cy="2591002"/>
          </a:xfrm>
          <a:prstGeom prst="rect">
            <a:avLst/>
          </a:prstGeom>
          <a:noFill/>
        </p:spPr>
      </p:pic>
      <p:pic>
        <p:nvPicPr>
          <p:cNvPr id="4100" name="Picture 4" descr="charcot foot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3212976"/>
            <a:ext cx="3333750" cy="252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500" dirty="0" smtClean="0"/>
              <a:t>Diyabeti </a:t>
            </a:r>
            <a:r>
              <a:rPr lang="tr-TR" sz="2500" dirty="0"/>
              <a:t>olan hastalar muayeneye her geldiklerinde </a:t>
            </a:r>
            <a:r>
              <a:rPr lang="tr-TR" sz="2500" dirty="0" smtClean="0"/>
              <a:t>çorapları </a:t>
            </a:r>
            <a:r>
              <a:rPr lang="tr-TR" sz="2500" dirty="0"/>
              <a:t>ve ayakkabıları çıkartılarak kontrol </a:t>
            </a:r>
            <a:r>
              <a:rPr lang="tr-TR" sz="2500" dirty="0" smtClean="0"/>
              <a:t>edilmeli</a:t>
            </a:r>
          </a:p>
          <a:p>
            <a:endParaRPr lang="tr-TR" sz="2500" dirty="0" smtClean="0"/>
          </a:p>
          <a:p>
            <a:r>
              <a:rPr lang="tr-TR" sz="2500" dirty="0" smtClean="0"/>
              <a:t>En </a:t>
            </a:r>
            <a:r>
              <a:rPr lang="tr-TR" sz="2500" dirty="0"/>
              <a:t>az yılda bir kez kapsamlı olarak özel ayak muayenesi </a:t>
            </a:r>
            <a:r>
              <a:rPr lang="tr-TR" sz="2500" dirty="0" smtClean="0"/>
              <a:t>yapılmalı</a:t>
            </a:r>
            <a:endParaRPr lang="tr-TR" sz="2500" dirty="0"/>
          </a:p>
          <a:p>
            <a:endParaRPr lang="tr-TR" sz="25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Muayene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67544" y="764704"/>
            <a:ext cx="8229600" cy="448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4283968" y="3068960"/>
            <a:ext cx="16516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i="1" dirty="0" smtClean="0">
                <a:solidFill>
                  <a:srgbClr val="FF0000"/>
                </a:solidFill>
              </a:rPr>
              <a:t>0.91-1.30</a:t>
            </a:r>
            <a:endParaRPr lang="tr-TR" sz="17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9"/>
            <a:ext cx="3096344" cy="259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9"/>
            <a:ext cx="3168352" cy="255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453650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73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Risk Sınıflaması </a:t>
            </a:r>
            <a:endParaRPr lang="tr-T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824038"/>
            <a:ext cx="859155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2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500" dirty="0" err="1"/>
              <a:t>Pürülan</a:t>
            </a:r>
            <a:r>
              <a:rPr lang="tr-TR" sz="2500" dirty="0"/>
              <a:t> </a:t>
            </a:r>
            <a:r>
              <a:rPr lang="tr-TR" sz="2500" dirty="0" err="1"/>
              <a:t>sekresyon</a:t>
            </a:r>
            <a:r>
              <a:rPr lang="tr-TR" sz="2500" dirty="0"/>
              <a:t> ya da </a:t>
            </a:r>
            <a:r>
              <a:rPr lang="tr-TR" sz="2500" dirty="0" err="1"/>
              <a:t>inflamasyonun</a:t>
            </a:r>
            <a:r>
              <a:rPr lang="tr-TR" sz="2500" dirty="0"/>
              <a:t> en az iki klinik bulgusu (</a:t>
            </a:r>
            <a:r>
              <a:rPr lang="tr-TR" sz="2500" dirty="0" err="1"/>
              <a:t>eritem</a:t>
            </a:r>
            <a:r>
              <a:rPr lang="tr-TR" sz="2500" dirty="0"/>
              <a:t>, ısı artışı, </a:t>
            </a:r>
            <a:r>
              <a:rPr lang="tr-TR" sz="2500" dirty="0" smtClean="0"/>
              <a:t>hassasiyet</a:t>
            </a:r>
            <a:r>
              <a:rPr lang="tr-TR" sz="2500" dirty="0"/>
              <a:t>, ağrı ve </a:t>
            </a:r>
            <a:r>
              <a:rPr lang="tr-TR" sz="2500" dirty="0" err="1"/>
              <a:t>endurasyon</a:t>
            </a:r>
            <a:r>
              <a:rPr lang="tr-TR" sz="2500" dirty="0"/>
              <a:t>) </a:t>
            </a:r>
            <a:r>
              <a:rPr lang="tr-TR" sz="2500" dirty="0" smtClean="0"/>
              <a:t>varlığı</a:t>
            </a:r>
            <a:endParaRPr lang="tr-TR" sz="2500" dirty="0"/>
          </a:p>
          <a:p>
            <a:endParaRPr lang="tr-TR" sz="2500" dirty="0" smtClean="0"/>
          </a:p>
          <a:p>
            <a:r>
              <a:rPr lang="tr-TR" sz="2500" dirty="0" smtClean="0"/>
              <a:t>Diyabetik </a:t>
            </a:r>
            <a:r>
              <a:rPr lang="tr-TR" sz="2500" dirty="0"/>
              <a:t>ayak yaralarında en önemli patojenler</a:t>
            </a:r>
          </a:p>
          <a:p>
            <a:pPr lvl="1"/>
            <a:r>
              <a:rPr lang="tr-TR" sz="2000" dirty="0" smtClean="0"/>
              <a:t>Gram </a:t>
            </a:r>
            <a:r>
              <a:rPr lang="tr-TR" sz="2000" dirty="0"/>
              <a:t>pozitif koklar (özellikle </a:t>
            </a:r>
            <a:r>
              <a:rPr lang="tr-TR" sz="2000" dirty="0" err="1" smtClean="0"/>
              <a:t>Staf</a:t>
            </a:r>
            <a:r>
              <a:rPr lang="tr-TR" sz="2000" dirty="0"/>
              <a:t>. </a:t>
            </a:r>
            <a:r>
              <a:rPr lang="tr-TR" sz="2000" dirty="0" err="1" smtClean="0"/>
              <a:t>aureus</a:t>
            </a:r>
            <a:r>
              <a:rPr lang="tr-TR" sz="2000" dirty="0" smtClean="0"/>
              <a:t>)</a:t>
            </a:r>
            <a:endParaRPr lang="tr-TR" sz="2000" dirty="0"/>
          </a:p>
          <a:p>
            <a:pPr lvl="1"/>
            <a:r>
              <a:rPr lang="tr-TR" sz="2000" dirty="0" smtClean="0"/>
              <a:t>Beta </a:t>
            </a:r>
            <a:r>
              <a:rPr lang="tr-TR" sz="2000" dirty="0" err="1" smtClean="0"/>
              <a:t>hemolitik</a:t>
            </a:r>
            <a:r>
              <a:rPr lang="tr-TR" sz="2000" dirty="0" smtClean="0"/>
              <a:t> </a:t>
            </a:r>
            <a:r>
              <a:rPr lang="tr-TR" sz="2000" dirty="0"/>
              <a:t>streptokoklar (özellikle grup </a:t>
            </a:r>
            <a:r>
              <a:rPr lang="tr-TR" sz="2000" dirty="0" smtClean="0"/>
              <a:t>B) </a:t>
            </a:r>
          </a:p>
          <a:p>
            <a:pPr lvl="1"/>
            <a:r>
              <a:rPr lang="tr-TR" sz="2000" dirty="0" err="1" smtClean="0"/>
              <a:t>Koagulaz</a:t>
            </a:r>
            <a:r>
              <a:rPr lang="tr-TR" sz="2000" dirty="0" smtClean="0"/>
              <a:t> </a:t>
            </a:r>
            <a:r>
              <a:rPr lang="tr-TR" sz="2000" dirty="0"/>
              <a:t>negatif stafilokoklar</a:t>
            </a:r>
          </a:p>
          <a:p>
            <a:endParaRPr lang="tr-TR" sz="25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Diyabetik Ayak Enfeksiyonu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/>
          </a:bodyPr>
          <a:lstStyle/>
          <a:p>
            <a:r>
              <a:rPr lang="tr-TR" sz="2500" dirty="0" smtClean="0"/>
              <a:t>Ayak yaraları için riski olan hastalar (</a:t>
            </a:r>
            <a:r>
              <a:rPr lang="tr-TR" sz="2500" dirty="0" err="1" smtClean="0"/>
              <a:t>nöropati</a:t>
            </a:r>
            <a:r>
              <a:rPr lang="tr-TR" sz="2500" dirty="0" smtClean="0"/>
              <a:t>, nabızların alınamaması)</a:t>
            </a:r>
          </a:p>
          <a:p>
            <a:endParaRPr lang="tr-TR" sz="2500" dirty="0" smtClean="0"/>
          </a:p>
          <a:p>
            <a:r>
              <a:rPr lang="tr-TR" sz="2500" dirty="0" smtClean="0"/>
              <a:t>Yeni </a:t>
            </a:r>
            <a:r>
              <a:rPr lang="tr-TR" sz="2500" dirty="0"/>
              <a:t>bir ayak yarası olan hasta için, </a:t>
            </a:r>
            <a:endParaRPr lang="tr-TR" sz="2500" dirty="0" smtClean="0"/>
          </a:p>
          <a:p>
            <a:pPr lvl="1"/>
            <a:r>
              <a:rPr lang="tr-TR" sz="2000" dirty="0" smtClean="0"/>
              <a:t>Uygun </a:t>
            </a:r>
            <a:r>
              <a:rPr lang="tr-TR" sz="2000" dirty="0"/>
              <a:t>bir şekilde eğitilmiş sağlık profesyoneli tarafından </a:t>
            </a:r>
            <a:r>
              <a:rPr lang="tr-TR" sz="2000" dirty="0" smtClean="0"/>
              <a:t>24 </a:t>
            </a:r>
            <a:r>
              <a:rPr lang="tr-TR" sz="2000" dirty="0"/>
              <a:t>saat </a:t>
            </a:r>
            <a:r>
              <a:rPr lang="tr-TR" sz="2000" dirty="0" smtClean="0"/>
              <a:t>içinde </a:t>
            </a:r>
            <a:r>
              <a:rPr lang="tr-TR" sz="2000" dirty="0"/>
              <a:t>değerlendirilmek üzere randevu </a:t>
            </a:r>
            <a:r>
              <a:rPr lang="tr-TR" sz="2000" dirty="0" smtClean="0"/>
              <a:t>düzenlenmeli, </a:t>
            </a:r>
          </a:p>
          <a:p>
            <a:pPr lvl="1"/>
            <a:r>
              <a:rPr lang="tr-TR" sz="2000" dirty="0" err="1" smtClean="0"/>
              <a:t>Revaskülarizasyondan</a:t>
            </a:r>
            <a:r>
              <a:rPr lang="tr-TR" sz="2000" dirty="0" smtClean="0"/>
              <a:t> yararlanabilecek hasta </a:t>
            </a:r>
            <a:r>
              <a:rPr lang="tr-TR" sz="2000" dirty="0"/>
              <a:t>hemen sevk </a:t>
            </a:r>
            <a:r>
              <a:rPr lang="tr-TR" sz="2000" dirty="0" smtClean="0"/>
              <a:t>edilmeli</a:t>
            </a:r>
          </a:p>
          <a:p>
            <a:endParaRPr lang="tr-TR" sz="2500" dirty="0"/>
          </a:p>
          <a:p>
            <a:endParaRPr lang="tr-TR" sz="25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Birinci Basamakta Sevk </a:t>
            </a:r>
            <a:r>
              <a:rPr lang="tr-TR" dirty="0" err="1" smtClean="0"/>
              <a:t>Endikasyonları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500" dirty="0" smtClean="0"/>
              <a:t>Kuşkulu veya tanısı konmuş </a:t>
            </a:r>
            <a:r>
              <a:rPr lang="tr-TR" sz="2500" dirty="0" err="1" smtClean="0"/>
              <a:t>Charcot</a:t>
            </a:r>
            <a:r>
              <a:rPr lang="tr-TR" sz="2500" dirty="0" smtClean="0"/>
              <a:t> ayağı olan kişiler</a:t>
            </a:r>
          </a:p>
          <a:p>
            <a:endParaRPr lang="tr-TR" sz="2500" dirty="0" smtClean="0"/>
          </a:p>
          <a:p>
            <a:r>
              <a:rPr lang="tr-TR" sz="2500" dirty="0" smtClean="0"/>
              <a:t>Ayakta yeni yara, yeni şişlik ya da yeni renk değişikliği bulunması </a:t>
            </a:r>
          </a:p>
          <a:p>
            <a:endParaRPr lang="tr-TR" sz="25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Birinci Basamakta Sevk </a:t>
            </a:r>
            <a:r>
              <a:rPr lang="tr-TR" dirty="0" err="1" smtClean="0"/>
              <a:t>Endikasyonları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500" dirty="0" smtClean="0"/>
              <a:t>Diyabetik ayak hakkında bilgi vermek</a:t>
            </a:r>
            <a:endParaRPr lang="tr-TR" sz="25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500" dirty="0" smtClean="0"/>
              <a:t>Yara bakımı </a:t>
            </a:r>
          </a:p>
          <a:p>
            <a:endParaRPr lang="tr-TR" sz="2500" dirty="0" smtClean="0"/>
          </a:p>
          <a:p>
            <a:r>
              <a:rPr lang="tr-TR" sz="2500" dirty="0" smtClean="0"/>
              <a:t>Antibiyotik tedavisi</a:t>
            </a:r>
          </a:p>
          <a:p>
            <a:endParaRPr lang="tr-TR" sz="2500" dirty="0" smtClean="0"/>
          </a:p>
          <a:p>
            <a:r>
              <a:rPr lang="tr-TR" sz="2500" dirty="0" smtClean="0"/>
              <a:t>Ayağı basınçtan koruma</a:t>
            </a:r>
          </a:p>
          <a:p>
            <a:endParaRPr lang="tr-TR" sz="2500" dirty="0" smtClean="0"/>
          </a:p>
          <a:p>
            <a:r>
              <a:rPr lang="tr-TR" sz="2500" dirty="0"/>
              <a:t>S</a:t>
            </a:r>
            <a:r>
              <a:rPr lang="tr-TR" sz="2500" dirty="0" smtClean="0"/>
              <a:t>ıkı </a:t>
            </a:r>
            <a:r>
              <a:rPr lang="tr-TR" sz="2500" dirty="0" err="1" smtClean="0"/>
              <a:t>glisemik</a:t>
            </a:r>
            <a:r>
              <a:rPr lang="tr-TR" sz="2500" dirty="0" smtClean="0"/>
              <a:t> kontrol</a:t>
            </a:r>
            <a:endParaRPr lang="tr-TR" sz="25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500" dirty="0" err="1"/>
              <a:t>A</a:t>
            </a:r>
            <a:r>
              <a:rPr lang="tr-TR" sz="2500" dirty="0" err="1" smtClean="0"/>
              <a:t>terosklerotik</a:t>
            </a:r>
            <a:r>
              <a:rPr lang="tr-TR" sz="2500" dirty="0" smtClean="0"/>
              <a:t> </a:t>
            </a:r>
            <a:r>
              <a:rPr lang="tr-TR" sz="2500" dirty="0"/>
              <a:t>arter hastalığı riskini azaltan </a:t>
            </a:r>
            <a:r>
              <a:rPr lang="tr-TR" sz="2500" dirty="0" smtClean="0"/>
              <a:t>kanıta </a:t>
            </a:r>
            <a:r>
              <a:rPr lang="tr-TR" sz="2500" dirty="0"/>
              <a:t>dayalı tüm tedavilerden fayda </a:t>
            </a:r>
            <a:r>
              <a:rPr lang="tr-TR" sz="2500" dirty="0" smtClean="0"/>
              <a:t>görürler</a:t>
            </a:r>
          </a:p>
          <a:p>
            <a:pPr lvl="1"/>
            <a:r>
              <a:rPr lang="tr-TR" sz="2000" dirty="0" smtClean="0"/>
              <a:t>Sigaranın bırakılması </a:t>
            </a:r>
          </a:p>
          <a:p>
            <a:pPr lvl="1"/>
            <a:r>
              <a:rPr lang="tr-TR" sz="2000" dirty="0" smtClean="0"/>
              <a:t>Diyet </a:t>
            </a:r>
            <a:endParaRPr lang="tr-TR" sz="2000" dirty="0"/>
          </a:p>
          <a:p>
            <a:pPr lvl="1"/>
            <a:r>
              <a:rPr lang="tr-TR" sz="2000" dirty="0"/>
              <a:t>G</a:t>
            </a:r>
            <a:r>
              <a:rPr lang="tr-TR" sz="2000" dirty="0" smtClean="0"/>
              <a:t>erektiğinde </a:t>
            </a:r>
            <a:r>
              <a:rPr lang="tr-TR" sz="2000" dirty="0"/>
              <a:t>LDL hedefine ulaşmak için anti-</a:t>
            </a:r>
            <a:r>
              <a:rPr lang="tr-TR" sz="2000" dirty="0" err="1"/>
              <a:t>hiperlipidemik</a:t>
            </a:r>
            <a:r>
              <a:rPr lang="tr-TR" sz="2000" dirty="0"/>
              <a:t> </a:t>
            </a:r>
            <a:r>
              <a:rPr lang="tr-TR" sz="2000" dirty="0" smtClean="0"/>
              <a:t>tedavi</a:t>
            </a:r>
          </a:p>
          <a:p>
            <a:pPr lvl="1"/>
            <a:r>
              <a:rPr lang="tr-TR" sz="2000" dirty="0" smtClean="0"/>
              <a:t>Anti-</a:t>
            </a:r>
            <a:r>
              <a:rPr lang="tr-TR" sz="2000" dirty="0" err="1" smtClean="0"/>
              <a:t>trombosit</a:t>
            </a:r>
            <a:r>
              <a:rPr lang="tr-TR" sz="2000" dirty="0" smtClean="0"/>
              <a:t> ilaç tedavisi</a:t>
            </a:r>
          </a:p>
          <a:p>
            <a:pPr lvl="1"/>
            <a:r>
              <a:rPr lang="tr-TR" sz="2000" dirty="0" smtClean="0"/>
              <a:t>Optimum </a:t>
            </a:r>
            <a:r>
              <a:rPr lang="tr-TR" sz="2000" dirty="0" err="1" smtClean="0"/>
              <a:t>glisemi</a:t>
            </a:r>
            <a:endParaRPr lang="tr-TR" sz="2000" dirty="0" smtClean="0"/>
          </a:p>
          <a:p>
            <a:pPr lvl="1"/>
            <a:r>
              <a:rPr lang="tr-TR" sz="2000" dirty="0" smtClean="0"/>
              <a:t>HT </a:t>
            </a:r>
            <a:r>
              <a:rPr lang="tr-TR" sz="2000" dirty="0"/>
              <a:t>kontrolü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</a:t>
            </a: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500" dirty="0" smtClean="0"/>
              <a:t>Ayaklar her gün kontrol edilmeli, ayağın taban ve üst kısmına bakılmalı, ayak derisinin renginde değişiklik olup olmadığı izlenmeli</a:t>
            </a:r>
          </a:p>
          <a:p>
            <a:endParaRPr lang="tr-TR" sz="2500" dirty="0" smtClean="0"/>
          </a:p>
          <a:p>
            <a:r>
              <a:rPr lang="tr-TR" sz="2500" dirty="0"/>
              <a:t>Ayaklar yara, çatlak, kabarcık, nasır yönünden kontrol </a:t>
            </a:r>
            <a:r>
              <a:rPr lang="tr-TR" sz="2500" dirty="0" smtClean="0"/>
              <a:t>edilmeli; kimyasal </a:t>
            </a:r>
            <a:r>
              <a:rPr lang="tr-TR" sz="2500" dirty="0"/>
              <a:t>maddeler, makas ya da törpü, </a:t>
            </a:r>
            <a:r>
              <a:rPr lang="tr-TR" sz="2500" dirty="0" smtClean="0"/>
              <a:t>nasır ilaçları kullanılmamalı</a:t>
            </a:r>
          </a:p>
          <a:p>
            <a:endParaRPr lang="tr-TR" sz="2500" dirty="0" smtClean="0"/>
          </a:p>
          <a:p>
            <a:r>
              <a:rPr lang="tr-TR" sz="2500" dirty="0" smtClean="0"/>
              <a:t>Tütün kullanılmamalı</a:t>
            </a:r>
            <a:endParaRPr lang="tr-TR" sz="2500" dirty="0"/>
          </a:p>
          <a:p>
            <a:endParaRPr lang="tr-TR" sz="25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Hasta Eğitimi </a:t>
            </a: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500" dirty="0" smtClean="0"/>
              <a:t>Ayakları ısıtmak için sıcak su torbaları, ısıtıcı </a:t>
            </a:r>
            <a:r>
              <a:rPr lang="tr-TR" sz="2500" dirty="0" err="1" smtClean="0"/>
              <a:t>pedler</a:t>
            </a:r>
            <a:r>
              <a:rPr lang="tr-TR" sz="2500" dirty="0" smtClean="0"/>
              <a:t> veya diğer ısı kaynakları uygulanmamalı</a:t>
            </a:r>
          </a:p>
          <a:p>
            <a:pPr>
              <a:buNone/>
            </a:pPr>
            <a:endParaRPr lang="tr-TR" sz="2500" dirty="0" smtClean="0"/>
          </a:p>
          <a:p>
            <a:r>
              <a:rPr lang="tr-TR" sz="2500" dirty="0" smtClean="0"/>
              <a:t>Ayaklar her gün ılık suda tahriş etmeyen bir sabunla yıkanarak temizlenmeli, uzun süren ayak banyolarından kaçınılmalı</a:t>
            </a:r>
          </a:p>
          <a:p>
            <a:endParaRPr lang="tr-TR" sz="2500" dirty="0" smtClean="0"/>
          </a:p>
          <a:p>
            <a:r>
              <a:rPr lang="tr-TR" sz="2500" dirty="0" smtClean="0"/>
              <a:t>Ayaklar sabunla temizledikten sonra durulanıp, özellikle parmak araları olmak üzere iyice kurulanmalı</a:t>
            </a:r>
            <a:endParaRPr lang="tr-TR" sz="25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Hasta Eğitimi </a:t>
            </a:r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500" dirty="0" smtClean="0"/>
              <a:t>Tırnaklar banyodan sonra yumuşakken düz kesilmeli, etrafında kızarıklık, şişlik olup olmadığı kontrol edilmeli</a:t>
            </a:r>
          </a:p>
          <a:p>
            <a:endParaRPr lang="tr-TR" sz="2500" dirty="0" smtClean="0"/>
          </a:p>
          <a:p>
            <a:r>
              <a:rPr lang="tr-TR" sz="2500" dirty="0"/>
              <a:t>Ayağa uygun ayakkabılar seçilmeli, ayağı </a:t>
            </a:r>
            <a:r>
              <a:rPr lang="tr-TR" sz="2500" dirty="0" smtClean="0"/>
              <a:t>sıkmayan </a:t>
            </a:r>
            <a:r>
              <a:rPr lang="tr-TR" sz="2500" dirty="0"/>
              <a:t>deri veya bez ayakkabılar </a:t>
            </a:r>
            <a:r>
              <a:rPr lang="tr-TR" sz="2500" dirty="0" smtClean="0"/>
              <a:t>giyilmeli</a:t>
            </a:r>
          </a:p>
          <a:p>
            <a:endParaRPr lang="tr-TR" sz="2500" dirty="0" smtClean="0"/>
          </a:p>
          <a:p>
            <a:r>
              <a:rPr lang="tr-TR" sz="2500" dirty="0" smtClean="0"/>
              <a:t>Çıplak ayakla asla yürümemeli, denizde, kumsalda, hatta evde dahi terlik kullanılmalı</a:t>
            </a:r>
          </a:p>
          <a:p>
            <a:endParaRPr lang="tr-TR" sz="2500" dirty="0" smtClean="0"/>
          </a:p>
          <a:p>
            <a:endParaRPr lang="tr-TR" sz="25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Hasta Eğitimi </a:t>
            </a:r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500" dirty="0" smtClean="0"/>
              <a:t>Ayaktaki kan dolaşımını güçlendirmek için kan şekeri düzeyinin normal sınırlarda kalmasına özen gösterilmeli</a:t>
            </a:r>
          </a:p>
          <a:p>
            <a:endParaRPr lang="tr-TR" sz="2500" dirty="0" smtClean="0"/>
          </a:p>
          <a:p>
            <a:r>
              <a:rPr lang="tr-TR" sz="2500" dirty="0" smtClean="0"/>
              <a:t>Herhangi bir </a:t>
            </a:r>
            <a:r>
              <a:rPr lang="tr-TR" sz="2500" dirty="0" err="1" smtClean="0"/>
              <a:t>ekstremitede</a:t>
            </a:r>
            <a:r>
              <a:rPr lang="tr-TR" sz="2500" dirty="0" smtClean="0"/>
              <a:t> kesik, çatlak ya da yara geliştiğinde en kısa sürede sağlık ekibine başvurulmalı</a:t>
            </a:r>
            <a:endParaRPr lang="tr-TR" sz="25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Hasta Eğitimi </a:t>
            </a:r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Diyabetik ayak, </a:t>
            </a:r>
            <a:r>
              <a:rPr lang="tr-TR" dirty="0"/>
              <a:t>h</a:t>
            </a:r>
            <a:r>
              <a:rPr lang="tr-TR" dirty="0" smtClean="0"/>
              <a:t>em hasta hem de sağlık bakım sistemleri için ciddi sonuçları olan önemli bir sorundur.</a:t>
            </a:r>
          </a:p>
          <a:p>
            <a:endParaRPr lang="tr-TR" dirty="0" smtClean="0"/>
          </a:p>
          <a:p>
            <a:r>
              <a:rPr lang="tr-TR" dirty="0" err="1" smtClean="0"/>
              <a:t>Multidisipliner</a:t>
            </a:r>
            <a:r>
              <a:rPr lang="tr-TR" dirty="0" smtClean="0"/>
              <a:t> yaklaşım ile hastaların hastanede yatış süresi, ampütasyon oranları ve tedavi maliyetleri azalmaktadır.</a:t>
            </a:r>
          </a:p>
          <a:p>
            <a:endParaRPr lang="tr-TR" dirty="0" smtClean="0"/>
          </a:p>
          <a:p>
            <a:r>
              <a:rPr lang="tr-TR" dirty="0" smtClean="0"/>
              <a:t>Düzenli </a:t>
            </a:r>
            <a:r>
              <a:rPr lang="tr-TR" dirty="0"/>
              <a:t>ayak bakımı, eğitim, basit hijyenik uygulamalar, uygun ayakkabı seçimi gibi basit </a:t>
            </a:r>
            <a:r>
              <a:rPr lang="tr-TR" dirty="0" smtClean="0"/>
              <a:t>uygulamalar </a:t>
            </a:r>
            <a:r>
              <a:rPr lang="tr-TR" dirty="0"/>
              <a:t>ile ülser oluşumunda %50 azalma sağlanabilir. </a:t>
            </a:r>
            <a:endParaRPr lang="tr-TR" dirty="0" smtClean="0"/>
          </a:p>
          <a:p>
            <a:endParaRPr lang="tr-TR" dirty="0" smtClean="0"/>
          </a:p>
          <a:p>
            <a:endParaRPr lang="tr-TR" sz="3000" dirty="0"/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1700" i="1" dirty="0" err="1" smtClean="0"/>
              <a:t>Diabetes</a:t>
            </a:r>
            <a:r>
              <a:rPr lang="tr-TR" sz="1700" i="1" dirty="0" smtClean="0"/>
              <a:t> </a:t>
            </a:r>
            <a:r>
              <a:rPr lang="tr-TR" sz="1700" i="1" dirty="0" err="1" smtClean="0"/>
              <a:t>Mellitus</a:t>
            </a:r>
            <a:r>
              <a:rPr lang="tr-TR" sz="1700" i="1" dirty="0" smtClean="0"/>
              <a:t> ve Komplikasyonlarının Tanı, Tedavi ve İzlem Kılavuzu 2013- Türk Endokrinoloji ve Metabolizma Derneği</a:t>
            </a:r>
          </a:p>
          <a:p>
            <a:endParaRPr lang="tr-TR" sz="1700" i="1" dirty="0" smtClean="0">
              <a:hlinkClick r:id="rId2"/>
            </a:endParaRPr>
          </a:p>
          <a:p>
            <a:r>
              <a:rPr lang="tr-TR" sz="1700" i="1" dirty="0" smtClean="0">
                <a:hlinkClick r:id="rId2"/>
              </a:rPr>
              <a:t>Diyabetik Ayak Yarası ve </a:t>
            </a:r>
            <a:r>
              <a:rPr lang="tr-TR" sz="1700" i="1" dirty="0" err="1" smtClean="0">
                <a:hlinkClick r:id="rId2"/>
              </a:rPr>
              <a:t>İnfeksiyonunun</a:t>
            </a:r>
            <a:r>
              <a:rPr lang="tr-TR" sz="1700" i="1" dirty="0" smtClean="0">
                <a:hlinkClick r:id="rId2"/>
              </a:rPr>
              <a:t> Tanısı, Tedavisi ve Önlenmesi: Ulusal Uzlaşı Raporu</a:t>
            </a:r>
            <a:r>
              <a:rPr lang="tr-TR" sz="1700" i="1" dirty="0" smtClean="0"/>
              <a:t> (</a:t>
            </a:r>
            <a:r>
              <a:rPr lang="sv-SE" sz="1700" i="1" dirty="0" smtClean="0"/>
              <a:t>Klimik Dergisi 2015; 28: 2-34)</a:t>
            </a:r>
            <a:endParaRPr lang="tr-TR" sz="1700" i="1" dirty="0"/>
          </a:p>
          <a:p>
            <a:endParaRPr lang="tr-TR" sz="1700" i="1" dirty="0" smtClean="0">
              <a:hlinkClick r:id="rId3"/>
            </a:endParaRPr>
          </a:p>
          <a:p>
            <a:r>
              <a:rPr lang="tr-TR" sz="1700" i="1" dirty="0" smtClean="0">
                <a:hlinkClick r:id="rId3"/>
              </a:rPr>
              <a:t>www.</a:t>
            </a:r>
            <a:r>
              <a:rPr lang="tr-TR" sz="1700" i="1" dirty="0" err="1" smtClean="0">
                <a:hlinkClick r:id="rId3"/>
              </a:rPr>
              <a:t>uptodate</a:t>
            </a:r>
            <a:r>
              <a:rPr lang="tr-TR" sz="1700" i="1" dirty="0" smtClean="0">
                <a:hlinkClick r:id="rId3"/>
              </a:rPr>
              <a:t>.com/</a:t>
            </a:r>
            <a:r>
              <a:rPr lang="tr-TR" sz="1700" i="1" dirty="0" err="1" smtClean="0">
                <a:hlinkClick r:id="rId3"/>
              </a:rPr>
              <a:t>contents</a:t>
            </a:r>
            <a:r>
              <a:rPr lang="tr-TR" sz="1700" i="1" dirty="0" smtClean="0">
                <a:hlinkClick r:id="rId3"/>
              </a:rPr>
              <a:t>/</a:t>
            </a:r>
            <a:r>
              <a:rPr lang="tr-TR" sz="1700" i="1" dirty="0" err="1" smtClean="0">
                <a:hlinkClick r:id="rId3"/>
              </a:rPr>
              <a:t>evaluation</a:t>
            </a:r>
            <a:r>
              <a:rPr lang="tr-TR" sz="1700" i="1" dirty="0" smtClean="0">
                <a:hlinkClick r:id="rId3"/>
              </a:rPr>
              <a:t>-of-</a:t>
            </a:r>
            <a:r>
              <a:rPr lang="tr-TR" sz="1700" i="1" dirty="0" err="1" smtClean="0">
                <a:hlinkClick r:id="rId3"/>
              </a:rPr>
              <a:t>the</a:t>
            </a:r>
            <a:r>
              <a:rPr lang="tr-TR" sz="1700" i="1" dirty="0" smtClean="0">
                <a:hlinkClick r:id="rId3"/>
              </a:rPr>
              <a:t>-</a:t>
            </a:r>
            <a:r>
              <a:rPr lang="tr-TR" sz="1700" i="1" dirty="0" err="1" smtClean="0">
                <a:hlinkClick r:id="rId3"/>
              </a:rPr>
              <a:t>diabetic</a:t>
            </a:r>
            <a:r>
              <a:rPr lang="tr-TR" sz="1700" i="1" dirty="0" smtClean="0">
                <a:hlinkClick r:id="rId3"/>
              </a:rPr>
              <a:t>-</a:t>
            </a:r>
            <a:r>
              <a:rPr lang="tr-TR" sz="1700" i="1" dirty="0" err="1" smtClean="0">
                <a:hlinkClick r:id="rId3"/>
              </a:rPr>
              <a:t>foot</a:t>
            </a:r>
            <a:endParaRPr lang="tr-TR" sz="1700" i="1" dirty="0" smtClean="0"/>
          </a:p>
          <a:p>
            <a:endParaRPr lang="tr-TR" sz="1700" i="1" dirty="0" smtClean="0"/>
          </a:p>
          <a:p>
            <a:r>
              <a:rPr lang="tr-TR" sz="1700" i="1" dirty="0" smtClean="0">
                <a:hlinkClick r:id="rId4"/>
              </a:rPr>
              <a:t>https://emedicine.medscape.com/article/460282-overview#a1</a:t>
            </a:r>
            <a:endParaRPr lang="tr-TR" sz="1700" i="1" dirty="0" smtClean="0"/>
          </a:p>
          <a:p>
            <a:endParaRPr lang="tr-TR" sz="1800" i="1" dirty="0"/>
          </a:p>
          <a:p>
            <a:endParaRPr lang="tr-TR" sz="1800" i="1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500" dirty="0" smtClean="0"/>
              <a:t>Diyabetik ayak </a:t>
            </a:r>
            <a:r>
              <a:rPr lang="tr-TR" sz="2500" dirty="0" err="1" smtClean="0"/>
              <a:t>patogenezini</a:t>
            </a:r>
            <a:r>
              <a:rPr lang="tr-TR" sz="2500" dirty="0" smtClean="0"/>
              <a:t> açıklayabilmek.</a:t>
            </a:r>
          </a:p>
          <a:p>
            <a:r>
              <a:rPr lang="tr-TR" sz="2500" dirty="0" smtClean="0"/>
              <a:t>Diyabetik ayak muayenesini açıklayabilmek.</a:t>
            </a:r>
          </a:p>
          <a:p>
            <a:r>
              <a:rPr lang="tr-TR" sz="2500" dirty="0" smtClean="0"/>
              <a:t>Diyabetik ayak enfeksiyonunu tanımlayabilmek.</a:t>
            </a:r>
          </a:p>
          <a:p>
            <a:r>
              <a:rPr lang="tr-TR" sz="2500" dirty="0" smtClean="0"/>
              <a:t>Diyabetik ayak için birinci basamakta sevk </a:t>
            </a:r>
            <a:r>
              <a:rPr lang="tr-TR" sz="2500" dirty="0" err="1" smtClean="0"/>
              <a:t>endikasyonlarını</a:t>
            </a:r>
            <a:r>
              <a:rPr lang="tr-TR" sz="2500" dirty="0" smtClean="0"/>
              <a:t> sayabilmek. </a:t>
            </a:r>
          </a:p>
          <a:p>
            <a:r>
              <a:rPr lang="tr-TR" sz="2500" dirty="0" smtClean="0"/>
              <a:t>Diyabetik ayak tedavisindeki temel ilkeleri sayabilmek.</a:t>
            </a:r>
          </a:p>
          <a:p>
            <a:r>
              <a:rPr lang="tr-TR" sz="2500" dirty="0" smtClean="0"/>
              <a:t>Diyabetik ayak için hastaya verilmesi gereken önerileri açıklayabilmek.</a:t>
            </a:r>
            <a:endParaRPr lang="tr-TR" sz="25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Öğrenim Hedefleri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99644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2976"/>
            <a:ext cx="3888432" cy="279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31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Diyabet hastası           %12-15 diyabetik </a:t>
            </a:r>
            <a:r>
              <a:rPr lang="tr-TR" dirty="0"/>
              <a:t>ayak </a:t>
            </a:r>
            <a:r>
              <a:rPr lang="tr-TR" dirty="0" smtClean="0"/>
              <a:t>ülseri</a:t>
            </a:r>
          </a:p>
          <a:p>
            <a:pPr>
              <a:buNone/>
            </a:pPr>
            <a:endParaRPr lang="tr-TR" dirty="0"/>
          </a:p>
          <a:p>
            <a:r>
              <a:rPr lang="tr-TR" dirty="0" err="1" smtClean="0"/>
              <a:t>Non</a:t>
            </a:r>
            <a:r>
              <a:rPr lang="tr-TR" dirty="0" smtClean="0"/>
              <a:t>-</a:t>
            </a:r>
            <a:r>
              <a:rPr lang="tr-TR" dirty="0" err="1" smtClean="0"/>
              <a:t>travmatik</a:t>
            </a:r>
            <a:r>
              <a:rPr lang="tr-TR" dirty="0" smtClean="0"/>
              <a:t> </a:t>
            </a:r>
            <a:r>
              <a:rPr lang="tr-TR" dirty="0"/>
              <a:t>ayak ampütasyonlarının % 40-60’ı diyabete </a:t>
            </a:r>
            <a:r>
              <a:rPr lang="tr-TR" dirty="0" smtClean="0"/>
              <a:t>bağlı</a:t>
            </a:r>
          </a:p>
          <a:p>
            <a:endParaRPr lang="tr-TR" dirty="0"/>
          </a:p>
          <a:p>
            <a:r>
              <a:rPr lang="tr-TR" dirty="0" smtClean="0"/>
              <a:t>İlk </a:t>
            </a:r>
            <a:r>
              <a:rPr lang="tr-TR" dirty="0"/>
              <a:t>ampütasyonu izleyen 4 yıl içinde %50’den fazla olguda diğer bacakta </a:t>
            </a:r>
            <a:r>
              <a:rPr lang="tr-TR" dirty="0" smtClean="0"/>
              <a:t>ampütasyon  gereksinimi</a:t>
            </a:r>
          </a:p>
          <a:p>
            <a:endParaRPr lang="tr-TR" dirty="0"/>
          </a:p>
          <a:p>
            <a:r>
              <a:rPr lang="tr-TR" dirty="0" smtClean="0"/>
              <a:t>Ayakta </a:t>
            </a:r>
            <a:r>
              <a:rPr lang="tr-TR" dirty="0"/>
              <a:t>yeni ülser saptanan diyabetlilerde </a:t>
            </a:r>
            <a:r>
              <a:rPr lang="tr-TR" dirty="0" err="1"/>
              <a:t>relatif</a:t>
            </a:r>
            <a:r>
              <a:rPr lang="tr-TR" dirty="0"/>
              <a:t> ölüm </a:t>
            </a:r>
            <a:r>
              <a:rPr lang="tr-TR" dirty="0" smtClean="0"/>
              <a:t>riskinde </a:t>
            </a:r>
            <a:r>
              <a:rPr lang="tr-TR" dirty="0"/>
              <a:t>yaklaşık 2.5 kat </a:t>
            </a:r>
            <a:r>
              <a:rPr lang="tr-TR" dirty="0" smtClean="0"/>
              <a:t>artış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4" name="3 Sağ Ok"/>
          <p:cNvSpPr/>
          <p:nvPr/>
        </p:nvSpPr>
        <p:spPr>
          <a:xfrm>
            <a:off x="3563888" y="1531441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500" dirty="0" smtClean="0"/>
              <a:t>Diyabetin </a:t>
            </a:r>
            <a:r>
              <a:rPr lang="tr-TR" sz="2500" dirty="0"/>
              <a:t>en çok hastanede kalışa neden olan </a:t>
            </a:r>
            <a:r>
              <a:rPr lang="tr-TR" sz="2500" dirty="0" smtClean="0"/>
              <a:t>komplikasyonu</a:t>
            </a:r>
          </a:p>
          <a:p>
            <a:endParaRPr lang="tr-TR" sz="2500" dirty="0" smtClean="0"/>
          </a:p>
          <a:p>
            <a:r>
              <a:rPr lang="tr-TR" sz="2500" dirty="0" smtClean="0"/>
              <a:t>Hem hasta hem de sağlık bakım sistemleri için ciddi sonuçları olan önemli bir sorun</a:t>
            </a:r>
          </a:p>
          <a:p>
            <a:endParaRPr lang="tr-TR" sz="2500" dirty="0"/>
          </a:p>
          <a:p>
            <a:endParaRPr lang="tr-TR" sz="2500" dirty="0"/>
          </a:p>
          <a:p>
            <a:endParaRPr lang="tr-TR" sz="25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206257"/>
              </p:ext>
            </p:extLst>
          </p:nvPr>
        </p:nvGraphicFramePr>
        <p:xfrm>
          <a:off x="457200" y="0"/>
          <a:ext cx="82296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500" dirty="0" err="1" smtClean="0"/>
              <a:t>Nöropatik</a:t>
            </a:r>
            <a:r>
              <a:rPr lang="tr-TR" sz="2500" dirty="0" smtClean="0"/>
              <a:t> ayakta ağrı duyusu kaybı nedeniyle doku bütünlüğünü bozan bir minör travma ülser gelişimini tetikleyebilir.</a:t>
            </a:r>
          </a:p>
          <a:p>
            <a:endParaRPr lang="tr-TR" sz="2500" dirty="0" smtClean="0"/>
          </a:p>
          <a:p>
            <a:r>
              <a:rPr lang="tr-TR" sz="2500" dirty="0" err="1" smtClean="0"/>
              <a:t>İntrensek</a:t>
            </a:r>
            <a:r>
              <a:rPr lang="tr-TR" sz="2500" dirty="0" smtClean="0"/>
              <a:t> kaslarda </a:t>
            </a:r>
            <a:r>
              <a:rPr lang="tr-TR" sz="2500" dirty="0" err="1" smtClean="0"/>
              <a:t>atrofi</a:t>
            </a:r>
            <a:r>
              <a:rPr lang="tr-TR" sz="2500" dirty="0"/>
              <a:t>, anatomik </a:t>
            </a:r>
            <a:r>
              <a:rPr lang="tr-TR" sz="2500" dirty="0" err="1" smtClean="0"/>
              <a:t>deformitelere</a:t>
            </a:r>
            <a:r>
              <a:rPr lang="tr-TR" sz="2500" dirty="0" smtClean="0"/>
              <a:t> neden olur.</a:t>
            </a:r>
          </a:p>
          <a:p>
            <a:endParaRPr lang="tr-TR" sz="2500" dirty="0" smtClean="0"/>
          </a:p>
          <a:p>
            <a:r>
              <a:rPr lang="tr-TR" sz="2500" dirty="0" smtClean="0"/>
              <a:t>Ayaktaki </a:t>
            </a:r>
            <a:r>
              <a:rPr lang="tr-TR" sz="2500" dirty="0" err="1"/>
              <a:t>deformitelere</a:t>
            </a:r>
            <a:r>
              <a:rPr lang="tr-TR" sz="2500" dirty="0"/>
              <a:t> bağlı olarak değişen yük dağılımının oluşturduğu </a:t>
            </a:r>
            <a:r>
              <a:rPr lang="tr-TR" sz="2500" dirty="0" smtClean="0"/>
              <a:t>tekrarlayan </a:t>
            </a:r>
            <a:r>
              <a:rPr lang="tr-TR" sz="2500" dirty="0"/>
              <a:t>biyomekanik </a:t>
            </a:r>
            <a:r>
              <a:rPr lang="tr-TR" sz="2500" dirty="0" smtClean="0"/>
              <a:t>travmalar          </a:t>
            </a:r>
            <a:r>
              <a:rPr lang="tr-TR" sz="2500" dirty="0" err="1" smtClean="0"/>
              <a:t>kallus</a:t>
            </a:r>
            <a:r>
              <a:rPr lang="tr-TR" sz="2500" dirty="0" smtClean="0"/>
              <a:t> gelişimi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Patogenez</a:t>
            </a:r>
            <a:endParaRPr lang="tr-TR" dirty="0"/>
          </a:p>
        </p:txBody>
      </p:sp>
      <p:sp>
        <p:nvSpPr>
          <p:cNvPr id="4" name="3 Sağ Ok"/>
          <p:cNvSpPr/>
          <p:nvPr/>
        </p:nvSpPr>
        <p:spPr>
          <a:xfrm>
            <a:off x="2627784" y="5229252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tr-TR" sz="2500" dirty="0" err="1" smtClean="0"/>
              <a:t>Kallus</a:t>
            </a:r>
            <a:r>
              <a:rPr lang="tr-TR" sz="2500" dirty="0" smtClean="0"/>
              <a:t> gelişimi yumuşak doku hasarı ve </a:t>
            </a:r>
            <a:r>
              <a:rPr lang="tr-TR" sz="2500" dirty="0" err="1" smtClean="0"/>
              <a:t>infeksiyon</a:t>
            </a:r>
            <a:r>
              <a:rPr lang="tr-TR" sz="2500" dirty="0" smtClean="0"/>
              <a:t> açısından ciddi bir risk oluşturur.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tr-TR" sz="25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tr-TR" sz="2500" dirty="0" smtClean="0"/>
              <a:t>Zamanla kanama ve </a:t>
            </a:r>
            <a:r>
              <a:rPr lang="tr-TR" sz="2500" dirty="0" err="1" smtClean="0"/>
              <a:t>iskemiye</a:t>
            </a:r>
            <a:r>
              <a:rPr lang="tr-TR" sz="2500" dirty="0" smtClean="0"/>
              <a:t> bağlı ülserler gelişir ve tablo kronik ayak ülserine ilerler. </a:t>
            </a:r>
          </a:p>
          <a:p>
            <a:endParaRPr lang="tr-TR" sz="25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Patogenez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872" y="3717032"/>
            <a:ext cx="3905721" cy="238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223</TotalTime>
  <Words>701</Words>
  <Application>Microsoft Office PowerPoint</Application>
  <PresentationFormat>Ekran Gösterisi (4:3)</PresentationFormat>
  <Paragraphs>126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Kalabalık</vt:lpstr>
      <vt:lpstr>Diyabetik Ayak</vt:lpstr>
      <vt:lpstr>Amaç </vt:lpstr>
      <vt:lpstr>Öğrenim Hedefleri</vt:lpstr>
      <vt:lpstr>PowerPoint Sunusu</vt:lpstr>
      <vt:lpstr>Giriş</vt:lpstr>
      <vt:lpstr>Giriş</vt:lpstr>
      <vt:lpstr>PowerPoint Sunusu</vt:lpstr>
      <vt:lpstr>Patogenez</vt:lpstr>
      <vt:lpstr>Patogenez</vt:lpstr>
      <vt:lpstr>Patogenez</vt:lpstr>
      <vt:lpstr>PowerPoint Sunusu</vt:lpstr>
      <vt:lpstr>Charcot ayağı</vt:lpstr>
      <vt:lpstr>Muayene</vt:lpstr>
      <vt:lpstr>PowerPoint Sunusu</vt:lpstr>
      <vt:lpstr>PowerPoint Sunusu</vt:lpstr>
      <vt:lpstr>Risk Sınıflaması </vt:lpstr>
      <vt:lpstr>Diyabetik Ayak Enfeksiyonu</vt:lpstr>
      <vt:lpstr>Birinci Basamakta Sevk Endikasyonları</vt:lpstr>
      <vt:lpstr>Birinci Basamakta Sevk Endikasyonları</vt:lpstr>
      <vt:lpstr>Tedavi</vt:lpstr>
      <vt:lpstr>Tedavi</vt:lpstr>
      <vt:lpstr>Hasta Eğitimi </vt:lpstr>
      <vt:lpstr>Hasta Eğitimi </vt:lpstr>
      <vt:lpstr>Hasta Eğitimi </vt:lpstr>
      <vt:lpstr>Hasta Eğitimi </vt:lpstr>
      <vt:lpstr>Sonuç</vt:lpstr>
      <vt:lpstr>Kaynaklar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hp</dc:creator>
  <cp:lastModifiedBy>Win7</cp:lastModifiedBy>
  <cp:revision>25</cp:revision>
  <dcterms:created xsi:type="dcterms:W3CDTF">2018-05-02T18:20:07Z</dcterms:created>
  <dcterms:modified xsi:type="dcterms:W3CDTF">2018-05-04T07:03:32Z</dcterms:modified>
</cp:coreProperties>
</file>