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6" r:id="rId2"/>
    <p:sldId id="268" r:id="rId3"/>
    <p:sldId id="275" r:id="rId4"/>
    <p:sldId id="276" r:id="rId5"/>
    <p:sldId id="334" r:id="rId6"/>
    <p:sldId id="335" r:id="rId7"/>
    <p:sldId id="336" r:id="rId8"/>
    <p:sldId id="337" r:id="rId9"/>
    <p:sldId id="338" r:id="rId10"/>
    <p:sldId id="339" r:id="rId11"/>
    <p:sldId id="340" r:id="rId12"/>
    <p:sldId id="341" r:id="rId13"/>
    <p:sldId id="286" r:id="rId14"/>
    <p:sldId id="257" r:id="rId15"/>
    <p:sldId id="320" r:id="rId16"/>
    <p:sldId id="258" r:id="rId17"/>
    <p:sldId id="259" r:id="rId18"/>
    <p:sldId id="260" r:id="rId19"/>
    <p:sldId id="261" r:id="rId20"/>
    <p:sldId id="270" r:id="rId21"/>
    <p:sldId id="329" r:id="rId22"/>
    <p:sldId id="271" r:id="rId23"/>
    <p:sldId id="263" r:id="rId24"/>
    <p:sldId id="308" r:id="rId25"/>
    <p:sldId id="279" r:id="rId26"/>
    <p:sldId id="281" r:id="rId27"/>
    <p:sldId id="267" r:id="rId28"/>
    <p:sldId id="272" r:id="rId29"/>
    <p:sldId id="273" r:id="rId30"/>
    <p:sldId id="274" r:id="rId31"/>
    <p:sldId id="277" r:id="rId32"/>
    <p:sldId id="343" r:id="rId33"/>
    <p:sldId id="278" r:id="rId34"/>
    <p:sldId id="283" r:id="rId35"/>
    <p:sldId id="287" r:id="rId36"/>
    <p:sldId id="288" r:id="rId37"/>
    <p:sldId id="330" r:id="rId38"/>
    <p:sldId id="357" r:id="rId39"/>
    <p:sldId id="306" r:id="rId40"/>
    <p:sldId id="307" r:id="rId41"/>
    <p:sldId id="284" r:id="rId42"/>
    <p:sldId id="285" r:id="rId43"/>
    <p:sldId id="356" r:id="rId44"/>
    <p:sldId id="296" r:id="rId45"/>
    <p:sldId id="299" r:id="rId46"/>
    <p:sldId id="328" r:id="rId47"/>
    <p:sldId id="321" r:id="rId48"/>
    <p:sldId id="322" r:id="rId49"/>
    <p:sldId id="323" r:id="rId50"/>
    <p:sldId id="324" r:id="rId51"/>
    <p:sldId id="325" r:id="rId52"/>
    <p:sldId id="300" r:id="rId53"/>
    <p:sldId id="326" r:id="rId54"/>
    <p:sldId id="331" r:id="rId55"/>
    <p:sldId id="327" r:id="rId56"/>
    <p:sldId id="332" r:id="rId57"/>
    <p:sldId id="301" r:id="rId58"/>
    <p:sldId id="302" r:id="rId59"/>
    <p:sldId id="303" r:id="rId60"/>
    <p:sldId id="304" r:id="rId61"/>
    <p:sldId id="305" r:id="rId62"/>
    <p:sldId id="342" r:id="rId63"/>
    <p:sldId id="289" r:id="rId64"/>
    <p:sldId id="290" r:id="rId65"/>
    <p:sldId id="291" r:id="rId66"/>
    <p:sldId id="292" r:id="rId67"/>
    <p:sldId id="293" r:id="rId68"/>
    <p:sldId id="333" r:id="rId69"/>
    <p:sldId id="309" r:id="rId70"/>
    <p:sldId id="310" r:id="rId71"/>
    <p:sldId id="311" r:id="rId72"/>
    <p:sldId id="312" r:id="rId73"/>
    <p:sldId id="313" r:id="rId74"/>
    <p:sldId id="314" r:id="rId75"/>
    <p:sldId id="315" r:id="rId76"/>
    <p:sldId id="316" r:id="rId77"/>
    <p:sldId id="317" r:id="rId78"/>
    <p:sldId id="318" r:id="rId79"/>
    <p:sldId id="348" r:id="rId80"/>
    <p:sldId id="349" r:id="rId81"/>
    <p:sldId id="350" r:id="rId82"/>
    <p:sldId id="344" r:id="rId83"/>
    <p:sldId id="351" r:id="rId84"/>
    <p:sldId id="352" r:id="rId85"/>
    <p:sldId id="353" r:id="rId86"/>
    <p:sldId id="345" r:id="rId87"/>
    <p:sldId id="354" r:id="rId88"/>
    <p:sldId id="355" r:id="rId89"/>
    <p:sldId id="346" r:id="rId90"/>
    <p:sldId id="282"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1756" autoAdjust="0"/>
  </p:normalViewPr>
  <p:slideViewPr>
    <p:cSldViewPr snapToGrid="0">
      <p:cViewPr varScale="1">
        <p:scale>
          <a:sx n="80" d="100"/>
          <a:sy n="80" d="100"/>
        </p:scale>
        <p:origin x="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1A9CD-BD85-4384-A21E-83533AE012ED}"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tr-TR"/>
        </a:p>
      </dgm:t>
    </dgm:pt>
    <dgm:pt modelId="{72A29A94-B3C3-494E-81DE-A12654CF41B2}">
      <dgm:prSet phldrT="[Metin]"/>
      <dgm:spPr/>
      <dgm:t>
        <a:bodyPr/>
        <a:lstStyle/>
        <a:p>
          <a:r>
            <a:rPr lang="tr-TR" dirty="0" smtClean="0"/>
            <a:t>Migren</a:t>
          </a:r>
          <a:endParaRPr lang="tr-TR" dirty="0"/>
        </a:p>
      </dgm:t>
    </dgm:pt>
    <dgm:pt modelId="{CDB4E2EA-6DF5-4229-8480-226D8FCED980}" type="parTrans" cxnId="{19DF6374-19D1-46A8-9EA1-EB6B02A6E61E}">
      <dgm:prSet/>
      <dgm:spPr/>
      <dgm:t>
        <a:bodyPr/>
        <a:lstStyle/>
        <a:p>
          <a:endParaRPr lang="tr-TR"/>
        </a:p>
      </dgm:t>
    </dgm:pt>
    <dgm:pt modelId="{0A9A586A-B9B9-408F-BE80-8935D76A151C}" type="sibTrans" cxnId="{19DF6374-19D1-46A8-9EA1-EB6B02A6E61E}">
      <dgm:prSet/>
      <dgm:spPr/>
      <dgm:t>
        <a:bodyPr/>
        <a:lstStyle/>
        <a:p>
          <a:endParaRPr lang="tr-TR"/>
        </a:p>
      </dgm:t>
    </dgm:pt>
    <dgm:pt modelId="{5FB3866A-8692-4719-8602-743020FEA4DB}">
      <dgm:prSet phldrT="[Metin]"/>
      <dgm:spPr/>
      <dgm:t>
        <a:bodyPr/>
        <a:lstStyle/>
        <a:p>
          <a:r>
            <a:rPr lang="tr-TR" dirty="0" smtClean="0"/>
            <a:t>Akut</a:t>
          </a:r>
        </a:p>
        <a:p>
          <a:endParaRPr lang="tr-TR" dirty="0"/>
        </a:p>
      </dgm:t>
    </dgm:pt>
    <dgm:pt modelId="{41E0B81A-DE39-4312-A4FA-9182998A21A0}" type="parTrans" cxnId="{F6042DDA-5A53-4BF1-99D0-7D827E7C0FFC}">
      <dgm:prSet/>
      <dgm:spPr/>
      <dgm:t>
        <a:bodyPr/>
        <a:lstStyle/>
        <a:p>
          <a:endParaRPr lang="tr-TR"/>
        </a:p>
      </dgm:t>
    </dgm:pt>
    <dgm:pt modelId="{108A067F-DC61-4EB6-AAD6-73A4ECD913E8}" type="sibTrans" cxnId="{F6042DDA-5A53-4BF1-99D0-7D827E7C0FFC}">
      <dgm:prSet/>
      <dgm:spPr/>
      <dgm:t>
        <a:bodyPr/>
        <a:lstStyle/>
        <a:p>
          <a:endParaRPr lang="tr-TR"/>
        </a:p>
      </dgm:t>
    </dgm:pt>
    <dgm:pt modelId="{433E2CA7-4458-45F8-B011-0330AD20AC72}">
      <dgm:prSet phldrT="[Metin]"/>
      <dgm:spPr/>
      <dgm:t>
        <a:bodyPr/>
        <a:lstStyle/>
        <a:p>
          <a:r>
            <a:rPr lang="tr-TR" dirty="0" smtClean="0"/>
            <a:t>Kronik</a:t>
          </a:r>
          <a:endParaRPr lang="tr-TR" dirty="0"/>
        </a:p>
      </dgm:t>
    </dgm:pt>
    <dgm:pt modelId="{8903B00F-E66D-452B-908A-7E3AC99705EC}" type="parTrans" cxnId="{506BD191-C716-4EA7-B45A-845DC5AF749A}">
      <dgm:prSet/>
      <dgm:spPr/>
      <dgm:t>
        <a:bodyPr/>
        <a:lstStyle/>
        <a:p>
          <a:endParaRPr lang="tr-TR"/>
        </a:p>
      </dgm:t>
    </dgm:pt>
    <dgm:pt modelId="{35196F69-2935-49A1-9608-9E8D064CC380}" type="sibTrans" cxnId="{506BD191-C716-4EA7-B45A-845DC5AF749A}">
      <dgm:prSet/>
      <dgm:spPr/>
      <dgm:t>
        <a:bodyPr/>
        <a:lstStyle/>
        <a:p>
          <a:endParaRPr lang="tr-TR"/>
        </a:p>
      </dgm:t>
    </dgm:pt>
    <dgm:pt modelId="{8B95400A-83AB-44BE-962B-CA6F2FCDDDF5}">
      <dgm:prSet phldrT="[Metin]" custT="1"/>
      <dgm:spPr/>
      <dgm:t>
        <a:bodyPr/>
        <a:lstStyle/>
        <a:p>
          <a:r>
            <a:rPr lang="tr-TR" sz="900" b="1" dirty="0" smtClean="0"/>
            <a:t>&gt;3 ay süre boyunca </a:t>
          </a:r>
          <a:r>
            <a:rPr lang="tr-TR" sz="900" b="1" i="0" dirty="0" smtClean="0"/>
            <a:t>≥15 gün </a:t>
          </a:r>
          <a:r>
            <a:rPr lang="tr-TR" sz="900" b="1" i="0" dirty="0" err="1" smtClean="0"/>
            <a:t>başağrısı</a:t>
          </a:r>
          <a:endParaRPr lang="tr-TR" sz="900" b="1" i="0" dirty="0" smtClean="0"/>
        </a:p>
        <a:p>
          <a:r>
            <a:rPr lang="tr-TR" sz="900" b="1" i="0" dirty="0" smtClean="0"/>
            <a:t>≥8 gün </a:t>
          </a:r>
          <a:r>
            <a:rPr lang="tr-TR" sz="900" b="1" i="0" dirty="0" err="1" smtClean="0"/>
            <a:t>migrenöz</a:t>
          </a:r>
          <a:r>
            <a:rPr lang="tr-TR" sz="900" b="1" i="0" dirty="0" smtClean="0"/>
            <a:t> karakterde olması </a:t>
          </a:r>
        </a:p>
        <a:p>
          <a:r>
            <a:rPr lang="tr-TR" sz="900" b="1" i="0" dirty="0" smtClean="0"/>
            <a:t>Migrene özgü tedaviye yanıtlı</a:t>
          </a:r>
        </a:p>
        <a:p>
          <a:r>
            <a:rPr lang="tr-TR" sz="900" b="1" dirty="0" smtClean="0"/>
            <a:t>Başka hastalık ile ilişki</a:t>
          </a:r>
          <a:r>
            <a:rPr lang="tr-TR" sz="900" dirty="0" smtClean="0"/>
            <a:t> </a:t>
          </a:r>
          <a:r>
            <a:rPr lang="tr-TR" sz="1400" b="1" dirty="0" smtClean="0">
              <a:solidFill>
                <a:srgbClr val="C00000"/>
              </a:solidFill>
            </a:rPr>
            <a:t>x</a:t>
          </a:r>
          <a:endParaRPr lang="tr-TR" sz="1400" b="1" dirty="0">
            <a:solidFill>
              <a:srgbClr val="C00000"/>
            </a:solidFill>
          </a:endParaRPr>
        </a:p>
      </dgm:t>
    </dgm:pt>
    <dgm:pt modelId="{842F4812-2876-4087-BB22-344968A91191}" type="parTrans" cxnId="{74480881-7345-4001-93EE-41BE6981E235}">
      <dgm:prSet/>
      <dgm:spPr/>
      <dgm:t>
        <a:bodyPr/>
        <a:lstStyle/>
        <a:p>
          <a:endParaRPr lang="tr-TR"/>
        </a:p>
      </dgm:t>
    </dgm:pt>
    <dgm:pt modelId="{64555F43-0E3E-44D0-B52C-BB5C54C41CDE}" type="sibTrans" cxnId="{74480881-7345-4001-93EE-41BE6981E235}">
      <dgm:prSet/>
      <dgm:spPr/>
      <dgm:t>
        <a:bodyPr/>
        <a:lstStyle/>
        <a:p>
          <a:endParaRPr lang="tr-TR"/>
        </a:p>
      </dgm:t>
    </dgm:pt>
    <dgm:pt modelId="{D18AF753-DAB2-437F-A417-258F5E462090}" type="pres">
      <dgm:prSet presAssocID="{13D1A9CD-BD85-4384-A21E-83533AE012ED}" presName="hierChild1" presStyleCnt="0">
        <dgm:presLayoutVars>
          <dgm:chPref val="1"/>
          <dgm:dir/>
          <dgm:animOne val="branch"/>
          <dgm:animLvl val="lvl"/>
          <dgm:resizeHandles/>
        </dgm:presLayoutVars>
      </dgm:prSet>
      <dgm:spPr/>
      <dgm:t>
        <a:bodyPr/>
        <a:lstStyle/>
        <a:p>
          <a:endParaRPr lang="tr-TR"/>
        </a:p>
      </dgm:t>
    </dgm:pt>
    <dgm:pt modelId="{03189502-3D84-4CFC-BCDA-72CCE359DCCF}" type="pres">
      <dgm:prSet presAssocID="{72A29A94-B3C3-494E-81DE-A12654CF41B2}" presName="hierRoot1" presStyleCnt="0"/>
      <dgm:spPr/>
    </dgm:pt>
    <dgm:pt modelId="{CD1B7312-AE25-431A-B6F2-5181EC54B023}" type="pres">
      <dgm:prSet presAssocID="{72A29A94-B3C3-494E-81DE-A12654CF41B2}" presName="composite" presStyleCnt="0"/>
      <dgm:spPr/>
    </dgm:pt>
    <dgm:pt modelId="{39CDDFFB-FFF5-4C28-A086-2695D5772D2A}" type="pres">
      <dgm:prSet presAssocID="{72A29A94-B3C3-494E-81DE-A12654CF41B2}" presName="background" presStyleLbl="node0" presStyleIdx="0" presStyleCnt="1"/>
      <dgm:spPr/>
    </dgm:pt>
    <dgm:pt modelId="{CB656D98-ABA9-4A41-B9E9-9E7E08C3DEFF}" type="pres">
      <dgm:prSet presAssocID="{72A29A94-B3C3-494E-81DE-A12654CF41B2}" presName="text" presStyleLbl="fgAcc0" presStyleIdx="0" presStyleCnt="1">
        <dgm:presLayoutVars>
          <dgm:chPref val="3"/>
        </dgm:presLayoutVars>
      </dgm:prSet>
      <dgm:spPr/>
      <dgm:t>
        <a:bodyPr/>
        <a:lstStyle/>
        <a:p>
          <a:endParaRPr lang="tr-TR"/>
        </a:p>
      </dgm:t>
    </dgm:pt>
    <dgm:pt modelId="{997466DC-486F-4C8B-8C0F-B2780603EEFE}" type="pres">
      <dgm:prSet presAssocID="{72A29A94-B3C3-494E-81DE-A12654CF41B2}" presName="hierChild2" presStyleCnt="0"/>
      <dgm:spPr/>
    </dgm:pt>
    <dgm:pt modelId="{BA489DD7-EAA1-443E-99C6-530322D5916C}" type="pres">
      <dgm:prSet presAssocID="{41E0B81A-DE39-4312-A4FA-9182998A21A0}" presName="Name10" presStyleLbl="parChTrans1D2" presStyleIdx="0" presStyleCnt="2"/>
      <dgm:spPr/>
      <dgm:t>
        <a:bodyPr/>
        <a:lstStyle/>
        <a:p>
          <a:endParaRPr lang="tr-TR"/>
        </a:p>
      </dgm:t>
    </dgm:pt>
    <dgm:pt modelId="{F4458375-8C94-46E0-9079-D9F83FD3A454}" type="pres">
      <dgm:prSet presAssocID="{5FB3866A-8692-4719-8602-743020FEA4DB}" presName="hierRoot2" presStyleCnt="0"/>
      <dgm:spPr/>
    </dgm:pt>
    <dgm:pt modelId="{5D280C7D-B0FD-41AC-9D44-16B295C1B0C7}" type="pres">
      <dgm:prSet presAssocID="{5FB3866A-8692-4719-8602-743020FEA4DB}" presName="composite2" presStyleCnt="0"/>
      <dgm:spPr/>
    </dgm:pt>
    <dgm:pt modelId="{3165CAA4-1610-4DB6-950D-4032D5EF0E88}" type="pres">
      <dgm:prSet presAssocID="{5FB3866A-8692-4719-8602-743020FEA4DB}" presName="background2" presStyleLbl="node2" presStyleIdx="0" presStyleCnt="2"/>
      <dgm:spPr/>
    </dgm:pt>
    <dgm:pt modelId="{567B9CEC-C363-4EA0-A935-84D938F4F257}" type="pres">
      <dgm:prSet presAssocID="{5FB3866A-8692-4719-8602-743020FEA4DB}" presName="text2" presStyleLbl="fgAcc2" presStyleIdx="0" presStyleCnt="2" custLinFactNeighborX="-52293" custLinFactNeighborY="-8669">
        <dgm:presLayoutVars>
          <dgm:chPref val="3"/>
        </dgm:presLayoutVars>
      </dgm:prSet>
      <dgm:spPr/>
      <dgm:t>
        <a:bodyPr/>
        <a:lstStyle/>
        <a:p>
          <a:endParaRPr lang="tr-TR"/>
        </a:p>
      </dgm:t>
    </dgm:pt>
    <dgm:pt modelId="{7C2E61E7-9C4C-4DA1-A2CF-F18646BEAF31}" type="pres">
      <dgm:prSet presAssocID="{5FB3866A-8692-4719-8602-743020FEA4DB}" presName="hierChild3" presStyleCnt="0"/>
      <dgm:spPr/>
    </dgm:pt>
    <dgm:pt modelId="{93ADD6FF-5AB4-4AD8-B07F-24A94B907602}" type="pres">
      <dgm:prSet presAssocID="{8903B00F-E66D-452B-908A-7E3AC99705EC}" presName="Name10" presStyleLbl="parChTrans1D2" presStyleIdx="1" presStyleCnt="2"/>
      <dgm:spPr/>
      <dgm:t>
        <a:bodyPr/>
        <a:lstStyle/>
        <a:p>
          <a:endParaRPr lang="tr-TR"/>
        </a:p>
      </dgm:t>
    </dgm:pt>
    <dgm:pt modelId="{3EB5D998-5BF7-40D7-9A3D-D61D9AA200C0}" type="pres">
      <dgm:prSet presAssocID="{433E2CA7-4458-45F8-B011-0330AD20AC72}" presName="hierRoot2" presStyleCnt="0"/>
      <dgm:spPr/>
    </dgm:pt>
    <dgm:pt modelId="{74FAAD3F-6DB7-449B-BADD-36DB4970E254}" type="pres">
      <dgm:prSet presAssocID="{433E2CA7-4458-45F8-B011-0330AD20AC72}" presName="composite2" presStyleCnt="0"/>
      <dgm:spPr/>
    </dgm:pt>
    <dgm:pt modelId="{7C966669-B6BD-4483-87D5-030BCCC6B8C4}" type="pres">
      <dgm:prSet presAssocID="{433E2CA7-4458-45F8-B011-0330AD20AC72}" presName="background2" presStyleLbl="node2" presStyleIdx="1" presStyleCnt="2"/>
      <dgm:spPr/>
    </dgm:pt>
    <dgm:pt modelId="{8CF825BE-3BCA-43FC-92B9-665108CBB0C5}" type="pres">
      <dgm:prSet presAssocID="{433E2CA7-4458-45F8-B011-0330AD20AC72}" presName="text2" presStyleLbl="fgAcc2" presStyleIdx="1" presStyleCnt="2" custLinFactNeighborX="49540" custLinFactNeighborY="-8669">
        <dgm:presLayoutVars>
          <dgm:chPref val="3"/>
        </dgm:presLayoutVars>
      </dgm:prSet>
      <dgm:spPr/>
      <dgm:t>
        <a:bodyPr/>
        <a:lstStyle/>
        <a:p>
          <a:endParaRPr lang="tr-TR"/>
        </a:p>
      </dgm:t>
    </dgm:pt>
    <dgm:pt modelId="{F6DE2049-9DF6-42B4-A74F-B716AD802CB3}" type="pres">
      <dgm:prSet presAssocID="{433E2CA7-4458-45F8-B011-0330AD20AC72}" presName="hierChild3" presStyleCnt="0"/>
      <dgm:spPr/>
    </dgm:pt>
    <dgm:pt modelId="{51996AB9-8D03-416B-B1FA-028FBBC8DF73}" type="pres">
      <dgm:prSet presAssocID="{842F4812-2876-4087-BB22-344968A91191}" presName="Name17" presStyleLbl="parChTrans1D3" presStyleIdx="0" presStyleCnt="1"/>
      <dgm:spPr/>
      <dgm:t>
        <a:bodyPr/>
        <a:lstStyle/>
        <a:p>
          <a:endParaRPr lang="tr-TR"/>
        </a:p>
      </dgm:t>
    </dgm:pt>
    <dgm:pt modelId="{A4728EEF-EC86-4353-A9E6-28D70BA1D72E}" type="pres">
      <dgm:prSet presAssocID="{8B95400A-83AB-44BE-962B-CA6F2FCDDDF5}" presName="hierRoot3" presStyleCnt="0"/>
      <dgm:spPr/>
    </dgm:pt>
    <dgm:pt modelId="{D8099682-D075-44D2-BC16-C08BC9DC50B6}" type="pres">
      <dgm:prSet presAssocID="{8B95400A-83AB-44BE-962B-CA6F2FCDDDF5}" presName="composite3" presStyleCnt="0"/>
      <dgm:spPr/>
    </dgm:pt>
    <dgm:pt modelId="{55858A8A-9B86-426E-B440-5C13366DF268}" type="pres">
      <dgm:prSet presAssocID="{8B95400A-83AB-44BE-962B-CA6F2FCDDDF5}" presName="background3" presStyleLbl="node3" presStyleIdx="0" presStyleCnt="1"/>
      <dgm:spPr/>
    </dgm:pt>
    <dgm:pt modelId="{F330FAAA-8C29-408D-9FD5-AECD5ACDA26A}" type="pres">
      <dgm:prSet presAssocID="{8B95400A-83AB-44BE-962B-CA6F2FCDDDF5}" presName="text3" presStyleLbl="fgAcc3" presStyleIdx="0" presStyleCnt="1" custScaleX="103359" custLinFactNeighborX="47890" custLinFactNeighborY="79">
        <dgm:presLayoutVars>
          <dgm:chPref val="3"/>
        </dgm:presLayoutVars>
      </dgm:prSet>
      <dgm:spPr/>
      <dgm:t>
        <a:bodyPr/>
        <a:lstStyle/>
        <a:p>
          <a:endParaRPr lang="tr-TR"/>
        </a:p>
      </dgm:t>
    </dgm:pt>
    <dgm:pt modelId="{609BAF30-9354-4A0D-9130-BF6CB329E485}" type="pres">
      <dgm:prSet presAssocID="{8B95400A-83AB-44BE-962B-CA6F2FCDDDF5}" presName="hierChild4" presStyleCnt="0"/>
      <dgm:spPr/>
    </dgm:pt>
  </dgm:ptLst>
  <dgm:cxnLst>
    <dgm:cxn modelId="{5F24688F-E8A7-4519-924E-FEDB0D965EE0}" type="presOf" srcId="{72A29A94-B3C3-494E-81DE-A12654CF41B2}" destId="{CB656D98-ABA9-4A41-B9E9-9E7E08C3DEFF}" srcOrd="0" destOrd="0" presId="urn:microsoft.com/office/officeart/2005/8/layout/hierarchy1"/>
    <dgm:cxn modelId="{19DF6374-19D1-46A8-9EA1-EB6B02A6E61E}" srcId="{13D1A9CD-BD85-4384-A21E-83533AE012ED}" destId="{72A29A94-B3C3-494E-81DE-A12654CF41B2}" srcOrd="0" destOrd="0" parTransId="{CDB4E2EA-6DF5-4229-8480-226D8FCED980}" sibTransId="{0A9A586A-B9B9-408F-BE80-8935D76A151C}"/>
    <dgm:cxn modelId="{FDB8B61C-7E1C-4511-9ABC-34AE60923FA9}" type="presOf" srcId="{433E2CA7-4458-45F8-B011-0330AD20AC72}" destId="{8CF825BE-3BCA-43FC-92B9-665108CBB0C5}" srcOrd="0" destOrd="0" presId="urn:microsoft.com/office/officeart/2005/8/layout/hierarchy1"/>
    <dgm:cxn modelId="{F93504FC-8672-4E5A-AD0A-34A3A8780C55}" type="presOf" srcId="{41E0B81A-DE39-4312-A4FA-9182998A21A0}" destId="{BA489DD7-EAA1-443E-99C6-530322D5916C}" srcOrd="0" destOrd="0" presId="urn:microsoft.com/office/officeart/2005/8/layout/hierarchy1"/>
    <dgm:cxn modelId="{E8C41E7A-D38D-448A-AFCF-88D42D51EC32}" type="presOf" srcId="{13D1A9CD-BD85-4384-A21E-83533AE012ED}" destId="{D18AF753-DAB2-437F-A417-258F5E462090}" srcOrd="0" destOrd="0" presId="urn:microsoft.com/office/officeart/2005/8/layout/hierarchy1"/>
    <dgm:cxn modelId="{F6042DDA-5A53-4BF1-99D0-7D827E7C0FFC}" srcId="{72A29A94-B3C3-494E-81DE-A12654CF41B2}" destId="{5FB3866A-8692-4719-8602-743020FEA4DB}" srcOrd="0" destOrd="0" parTransId="{41E0B81A-DE39-4312-A4FA-9182998A21A0}" sibTransId="{108A067F-DC61-4EB6-AAD6-73A4ECD913E8}"/>
    <dgm:cxn modelId="{506BD191-C716-4EA7-B45A-845DC5AF749A}" srcId="{72A29A94-B3C3-494E-81DE-A12654CF41B2}" destId="{433E2CA7-4458-45F8-B011-0330AD20AC72}" srcOrd="1" destOrd="0" parTransId="{8903B00F-E66D-452B-908A-7E3AC99705EC}" sibTransId="{35196F69-2935-49A1-9608-9E8D064CC380}"/>
    <dgm:cxn modelId="{74480881-7345-4001-93EE-41BE6981E235}" srcId="{433E2CA7-4458-45F8-B011-0330AD20AC72}" destId="{8B95400A-83AB-44BE-962B-CA6F2FCDDDF5}" srcOrd="0" destOrd="0" parTransId="{842F4812-2876-4087-BB22-344968A91191}" sibTransId="{64555F43-0E3E-44D0-B52C-BB5C54C41CDE}"/>
    <dgm:cxn modelId="{E44F9AD8-4F26-44F7-8D9F-C4C1BB7E223A}" type="presOf" srcId="{842F4812-2876-4087-BB22-344968A91191}" destId="{51996AB9-8D03-416B-B1FA-028FBBC8DF73}" srcOrd="0" destOrd="0" presId="urn:microsoft.com/office/officeart/2005/8/layout/hierarchy1"/>
    <dgm:cxn modelId="{0B36832D-64B4-48CD-9E5D-B37139880067}" type="presOf" srcId="{8B95400A-83AB-44BE-962B-CA6F2FCDDDF5}" destId="{F330FAAA-8C29-408D-9FD5-AECD5ACDA26A}" srcOrd="0" destOrd="0" presId="urn:microsoft.com/office/officeart/2005/8/layout/hierarchy1"/>
    <dgm:cxn modelId="{A6EF7AE2-5057-45C8-A0FA-18DA1EAA9E57}" type="presOf" srcId="{8903B00F-E66D-452B-908A-7E3AC99705EC}" destId="{93ADD6FF-5AB4-4AD8-B07F-24A94B907602}" srcOrd="0" destOrd="0" presId="urn:microsoft.com/office/officeart/2005/8/layout/hierarchy1"/>
    <dgm:cxn modelId="{50A21347-5AE6-457F-BC45-6F212439DC79}" type="presOf" srcId="{5FB3866A-8692-4719-8602-743020FEA4DB}" destId="{567B9CEC-C363-4EA0-A935-84D938F4F257}" srcOrd="0" destOrd="0" presId="urn:microsoft.com/office/officeart/2005/8/layout/hierarchy1"/>
    <dgm:cxn modelId="{65AC14A5-742E-4B7B-A6A0-200C4E58B40F}" type="presParOf" srcId="{D18AF753-DAB2-437F-A417-258F5E462090}" destId="{03189502-3D84-4CFC-BCDA-72CCE359DCCF}" srcOrd="0" destOrd="0" presId="urn:microsoft.com/office/officeart/2005/8/layout/hierarchy1"/>
    <dgm:cxn modelId="{08ECE11F-A160-4597-A070-B80DC98163DD}" type="presParOf" srcId="{03189502-3D84-4CFC-BCDA-72CCE359DCCF}" destId="{CD1B7312-AE25-431A-B6F2-5181EC54B023}" srcOrd="0" destOrd="0" presId="urn:microsoft.com/office/officeart/2005/8/layout/hierarchy1"/>
    <dgm:cxn modelId="{0AA033DF-A738-430E-84A5-6DC82CD51AE6}" type="presParOf" srcId="{CD1B7312-AE25-431A-B6F2-5181EC54B023}" destId="{39CDDFFB-FFF5-4C28-A086-2695D5772D2A}" srcOrd="0" destOrd="0" presId="urn:microsoft.com/office/officeart/2005/8/layout/hierarchy1"/>
    <dgm:cxn modelId="{19E83393-14FE-4AA6-854A-127AD56DD331}" type="presParOf" srcId="{CD1B7312-AE25-431A-B6F2-5181EC54B023}" destId="{CB656D98-ABA9-4A41-B9E9-9E7E08C3DEFF}" srcOrd="1" destOrd="0" presId="urn:microsoft.com/office/officeart/2005/8/layout/hierarchy1"/>
    <dgm:cxn modelId="{63A4FC38-C09E-411C-A5FD-53B8953E4158}" type="presParOf" srcId="{03189502-3D84-4CFC-BCDA-72CCE359DCCF}" destId="{997466DC-486F-4C8B-8C0F-B2780603EEFE}" srcOrd="1" destOrd="0" presId="urn:microsoft.com/office/officeart/2005/8/layout/hierarchy1"/>
    <dgm:cxn modelId="{61C026A1-BC0F-489B-8A4A-BD2195384D60}" type="presParOf" srcId="{997466DC-486F-4C8B-8C0F-B2780603EEFE}" destId="{BA489DD7-EAA1-443E-99C6-530322D5916C}" srcOrd="0" destOrd="0" presId="urn:microsoft.com/office/officeart/2005/8/layout/hierarchy1"/>
    <dgm:cxn modelId="{B8ADDC23-5F98-4C43-81A2-492D3E972238}" type="presParOf" srcId="{997466DC-486F-4C8B-8C0F-B2780603EEFE}" destId="{F4458375-8C94-46E0-9079-D9F83FD3A454}" srcOrd="1" destOrd="0" presId="urn:microsoft.com/office/officeart/2005/8/layout/hierarchy1"/>
    <dgm:cxn modelId="{39BC2294-C74E-4C49-BF89-7F5489F72E91}" type="presParOf" srcId="{F4458375-8C94-46E0-9079-D9F83FD3A454}" destId="{5D280C7D-B0FD-41AC-9D44-16B295C1B0C7}" srcOrd="0" destOrd="0" presId="urn:microsoft.com/office/officeart/2005/8/layout/hierarchy1"/>
    <dgm:cxn modelId="{EB7C4311-38F9-467E-ADD3-989FB784D3B5}" type="presParOf" srcId="{5D280C7D-B0FD-41AC-9D44-16B295C1B0C7}" destId="{3165CAA4-1610-4DB6-950D-4032D5EF0E88}" srcOrd="0" destOrd="0" presId="urn:microsoft.com/office/officeart/2005/8/layout/hierarchy1"/>
    <dgm:cxn modelId="{D05000CF-99BF-46AE-91C9-E58806801F91}" type="presParOf" srcId="{5D280C7D-B0FD-41AC-9D44-16B295C1B0C7}" destId="{567B9CEC-C363-4EA0-A935-84D938F4F257}" srcOrd="1" destOrd="0" presId="urn:microsoft.com/office/officeart/2005/8/layout/hierarchy1"/>
    <dgm:cxn modelId="{545BC967-9B6F-48A4-8A41-6000809B237B}" type="presParOf" srcId="{F4458375-8C94-46E0-9079-D9F83FD3A454}" destId="{7C2E61E7-9C4C-4DA1-A2CF-F18646BEAF31}" srcOrd="1" destOrd="0" presId="urn:microsoft.com/office/officeart/2005/8/layout/hierarchy1"/>
    <dgm:cxn modelId="{EBA8A271-7120-4E78-A4B0-75B036939E3C}" type="presParOf" srcId="{997466DC-486F-4C8B-8C0F-B2780603EEFE}" destId="{93ADD6FF-5AB4-4AD8-B07F-24A94B907602}" srcOrd="2" destOrd="0" presId="urn:microsoft.com/office/officeart/2005/8/layout/hierarchy1"/>
    <dgm:cxn modelId="{B0C6B931-05BA-4D6C-9201-E75EED61898E}" type="presParOf" srcId="{997466DC-486F-4C8B-8C0F-B2780603EEFE}" destId="{3EB5D998-5BF7-40D7-9A3D-D61D9AA200C0}" srcOrd="3" destOrd="0" presId="urn:microsoft.com/office/officeart/2005/8/layout/hierarchy1"/>
    <dgm:cxn modelId="{B5D0AC74-FB7C-4069-917E-127624C7725D}" type="presParOf" srcId="{3EB5D998-5BF7-40D7-9A3D-D61D9AA200C0}" destId="{74FAAD3F-6DB7-449B-BADD-36DB4970E254}" srcOrd="0" destOrd="0" presId="urn:microsoft.com/office/officeart/2005/8/layout/hierarchy1"/>
    <dgm:cxn modelId="{84651D57-FF3A-41C8-B148-A8D51EBE9664}" type="presParOf" srcId="{74FAAD3F-6DB7-449B-BADD-36DB4970E254}" destId="{7C966669-B6BD-4483-87D5-030BCCC6B8C4}" srcOrd="0" destOrd="0" presId="urn:microsoft.com/office/officeart/2005/8/layout/hierarchy1"/>
    <dgm:cxn modelId="{9AB7C3E1-E488-49D3-AFAD-604AE3BB4B19}" type="presParOf" srcId="{74FAAD3F-6DB7-449B-BADD-36DB4970E254}" destId="{8CF825BE-3BCA-43FC-92B9-665108CBB0C5}" srcOrd="1" destOrd="0" presId="urn:microsoft.com/office/officeart/2005/8/layout/hierarchy1"/>
    <dgm:cxn modelId="{94353CB7-8C5A-42EC-B879-802DDC4B56E1}" type="presParOf" srcId="{3EB5D998-5BF7-40D7-9A3D-D61D9AA200C0}" destId="{F6DE2049-9DF6-42B4-A74F-B716AD802CB3}" srcOrd="1" destOrd="0" presId="urn:microsoft.com/office/officeart/2005/8/layout/hierarchy1"/>
    <dgm:cxn modelId="{1F383434-4AC5-4A70-BAED-E4B59EE0EA7D}" type="presParOf" srcId="{F6DE2049-9DF6-42B4-A74F-B716AD802CB3}" destId="{51996AB9-8D03-416B-B1FA-028FBBC8DF73}" srcOrd="0" destOrd="0" presId="urn:microsoft.com/office/officeart/2005/8/layout/hierarchy1"/>
    <dgm:cxn modelId="{CC51B272-97DE-4879-904B-60EE2EEB96F7}" type="presParOf" srcId="{F6DE2049-9DF6-42B4-A74F-B716AD802CB3}" destId="{A4728EEF-EC86-4353-A9E6-28D70BA1D72E}" srcOrd="1" destOrd="0" presId="urn:microsoft.com/office/officeart/2005/8/layout/hierarchy1"/>
    <dgm:cxn modelId="{F4651453-A65A-4141-969A-B8CB74F397E0}" type="presParOf" srcId="{A4728EEF-EC86-4353-A9E6-28D70BA1D72E}" destId="{D8099682-D075-44D2-BC16-C08BC9DC50B6}" srcOrd="0" destOrd="0" presId="urn:microsoft.com/office/officeart/2005/8/layout/hierarchy1"/>
    <dgm:cxn modelId="{BA716CB5-AB10-4155-9207-7EEA4D21AAEE}" type="presParOf" srcId="{D8099682-D075-44D2-BC16-C08BC9DC50B6}" destId="{55858A8A-9B86-426E-B440-5C13366DF268}" srcOrd="0" destOrd="0" presId="urn:microsoft.com/office/officeart/2005/8/layout/hierarchy1"/>
    <dgm:cxn modelId="{5BCDF972-38A7-4392-BFFA-F55BC013F17B}" type="presParOf" srcId="{D8099682-D075-44D2-BC16-C08BC9DC50B6}" destId="{F330FAAA-8C29-408D-9FD5-AECD5ACDA26A}" srcOrd="1" destOrd="0" presId="urn:microsoft.com/office/officeart/2005/8/layout/hierarchy1"/>
    <dgm:cxn modelId="{F443A498-51A7-4434-A5C8-8653EA428A72}" type="presParOf" srcId="{A4728EEF-EC86-4353-A9E6-28D70BA1D72E}" destId="{609BAF30-9354-4A0D-9130-BF6CB329E4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0D566-7B57-4E73-A2A7-0F3130D8BB00}" type="doc">
      <dgm:prSet loTypeId="urn:microsoft.com/office/officeart/2005/8/layout/vList3#1" loCatId="list" qsTypeId="urn:microsoft.com/office/officeart/2005/8/quickstyle/simple3" qsCatId="simple" csTypeId="urn:microsoft.com/office/officeart/2005/8/colors/accent1_2" csCatId="accent1"/>
      <dgm:spPr/>
      <dgm:t>
        <a:bodyPr/>
        <a:lstStyle/>
        <a:p>
          <a:endParaRPr lang="tr-TR"/>
        </a:p>
      </dgm:t>
    </dgm:pt>
    <dgm:pt modelId="{D9905DD0-DBB6-4BE0-A628-4739A72EEDA2}">
      <dgm:prSet/>
      <dgm:spPr/>
      <dgm:t>
        <a:bodyPr/>
        <a:lstStyle/>
        <a:p>
          <a:pPr rtl="0"/>
          <a:r>
            <a:rPr lang="tr-TR" dirty="0" smtClean="0"/>
            <a:t>Hipertansiyon, hipotansiyon,</a:t>
          </a:r>
          <a:endParaRPr lang="tr-TR" dirty="0"/>
        </a:p>
      </dgm:t>
    </dgm:pt>
    <dgm:pt modelId="{52D71DD2-92C4-494B-8288-4ADF56E069A2}" type="parTrans" cxnId="{C10E3A0F-C6BC-4457-AD92-E9FE592AA4CC}">
      <dgm:prSet/>
      <dgm:spPr/>
      <dgm:t>
        <a:bodyPr/>
        <a:lstStyle/>
        <a:p>
          <a:endParaRPr lang="tr-TR"/>
        </a:p>
      </dgm:t>
    </dgm:pt>
    <dgm:pt modelId="{B29444B5-144D-4AC2-8F68-54CEB5ED7C38}" type="sibTrans" cxnId="{C10E3A0F-C6BC-4457-AD92-E9FE592AA4CC}">
      <dgm:prSet/>
      <dgm:spPr/>
      <dgm:t>
        <a:bodyPr/>
        <a:lstStyle/>
        <a:p>
          <a:endParaRPr lang="tr-TR"/>
        </a:p>
      </dgm:t>
    </dgm:pt>
    <dgm:pt modelId="{03DDCD7D-E682-4012-9B96-23447D6C1E1A}">
      <dgm:prSet/>
      <dgm:spPr/>
      <dgm:t>
        <a:bodyPr/>
        <a:lstStyle/>
        <a:p>
          <a:pPr rtl="0"/>
          <a:r>
            <a:rPr lang="tr-TR" dirty="0" smtClean="0"/>
            <a:t>Kardiyak patolojiler (patent </a:t>
          </a:r>
          <a:r>
            <a:rPr lang="tr-TR" dirty="0" err="1" smtClean="0"/>
            <a:t>foramen</a:t>
          </a:r>
          <a:r>
            <a:rPr lang="tr-TR" dirty="0" smtClean="0"/>
            <a:t> ovale, mitral kapak </a:t>
          </a:r>
          <a:r>
            <a:rPr lang="tr-TR" dirty="0" err="1" smtClean="0"/>
            <a:t>prolapsusu</a:t>
          </a:r>
          <a:r>
            <a:rPr lang="tr-TR" dirty="0" smtClean="0"/>
            <a:t>, koroner arter hastalıkları)</a:t>
          </a:r>
          <a:endParaRPr lang="tr-TR" dirty="0"/>
        </a:p>
      </dgm:t>
    </dgm:pt>
    <dgm:pt modelId="{987676E3-2C1D-447F-BF68-BDCF6A34A901}" type="parTrans" cxnId="{2D63B2E2-580C-4E09-AC92-05BF59BC2925}">
      <dgm:prSet/>
      <dgm:spPr/>
      <dgm:t>
        <a:bodyPr/>
        <a:lstStyle/>
        <a:p>
          <a:endParaRPr lang="tr-TR"/>
        </a:p>
      </dgm:t>
    </dgm:pt>
    <dgm:pt modelId="{1D24E40B-74FE-42FA-B7F0-1E4B498C8E46}" type="sibTrans" cxnId="{2D63B2E2-580C-4E09-AC92-05BF59BC2925}">
      <dgm:prSet/>
      <dgm:spPr/>
      <dgm:t>
        <a:bodyPr/>
        <a:lstStyle/>
        <a:p>
          <a:endParaRPr lang="tr-TR"/>
        </a:p>
      </dgm:t>
    </dgm:pt>
    <dgm:pt modelId="{8AA103CD-83BE-48D4-8614-7ECDDA059E3D}">
      <dgm:prSet/>
      <dgm:spPr/>
      <dgm:t>
        <a:bodyPr/>
        <a:lstStyle/>
        <a:p>
          <a:pPr rtl="0"/>
          <a:r>
            <a:rPr lang="tr-TR" dirty="0" smtClean="0"/>
            <a:t>Depresyon, mani dönemi, panik ve kaygı bozukluğu, yaygın </a:t>
          </a:r>
          <a:r>
            <a:rPr lang="tr-TR" dirty="0" err="1" smtClean="0"/>
            <a:t>anksiyete</a:t>
          </a:r>
          <a:r>
            <a:rPr lang="tr-TR" dirty="0" smtClean="0"/>
            <a:t> bozukluğu</a:t>
          </a:r>
          <a:endParaRPr lang="tr-TR" dirty="0"/>
        </a:p>
      </dgm:t>
    </dgm:pt>
    <dgm:pt modelId="{2F794BC8-5A99-46AE-80B6-C01F892444A9}" type="parTrans" cxnId="{41B135C2-ED27-411E-9372-E59149C839A1}">
      <dgm:prSet/>
      <dgm:spPr/>
      <dgm:t>
        <a:bodyPr/>
        <a:lstStyle/>
        <a:p>
          <a:endParaRPr lang="tr-TR"/>
        </a:p>
      </dgm:t>
    </dgm:pt>
    <dgm:pt modelId="{BC99222D-0F56-4D55-8BF6-17E73D0CB377}" type="sibTrans" cxnId="{41B135C2-ED27-411E-9372-E59149C839A1}">
      <dgm:prSet/>
      <dgm:spPr/>
      <dgm:t>
        <a:bodyPr/>
        <a:lstStyle/>
        <a:p>
          <a:endParaRPr lang="tr-TR"/>
        </a:p>
      </dgm:t>
    </dgm:pt>
    <dgm:pt modelId="{E0C5FFFF-A9AE-4206-82D1-940D2EA6B425}">
      <dgm:prSet/>
      <dgm:spPr/>
      <dgm:t>
        <a:bodyPr/>
        <a:lstStyle/>
        <a:p>
          <a:pPr rtl="0"/>
          <a:r>
            <a:rPr lang="tr-TR" dirty="0" err="1" smtClean="0"/>
            <a:t>İrritabl</a:t>
          </a:r>
          <a:r>
            <a:rPr lang="tr-TR" dirty="0" smtClean="0"/>
            <a:t> barsak sendromu</a:t>
          </a:r>
          <a:endParaRPr lang="tr-TR" dirty="0"/>
        </a:p>
      </dgm:t>
    </dgm:pt>
    <dgm:pt modelId="{4346D95F-AE1B-4278-BC99-B98C6A9EA813}" type="parTrans" cxnId="{D1FD6747-8129-4786-9D52-2BCB8376A21C}">
      <dgm:prSet/>
      <dgm:spPr/>
      <dgm:t>
        <a:bodyPr/>
        <a:lstStyle/>
        <a:p>
          <a:endParaRPr lang="tr-TR"/>
        </a:p>
      </dgm:t>
    </dgm:pt>
    <dgm:pt modelId="{9D0130E4-9416-4A55-8AFE-B392DAF67C30}" type="sibTrans" cxnId="{D1FD6747-8129-4786-9D52-2BCB8376A21C}">
      <dgm:prSet/>
      <dgm:spPr/>
      <dgm:t>
        <a:bodyPr/>
        <a:lstStyle/>
        <a:p>
          <a:endParaRPr lang="tr-TR"/>
        </a:p>
      </dgm:t>
    </dgm:pt>
    <dgm:pt modelId="{076981A1-F28C-484C-B1C2-085DC6AAFB48}">
      <dgm:prSet/>
      <dgm:spPr/>
      <dgm:t>
        <a:bodyPr/>
        <a:lstStyle/>
        <a:p>
          <a:pPr rtl="0"/>
          <a:r>
            <a:rPr lang="tr-TR" dirty="0" smtClean="0"/>
            <a:t>Epilepsi</a:t>
          </a:r>
          <a:endParaRPr lang="tr-TR" dirty="0"/>
        </a:p>
      </dgm:t>
    </dgm:pt>
    <dgm:pt modelId="{120BA865-62F8-4536-B127-387CFD2B2DFD}" type="parTrans" cxnId="{D7F0AE46-23DA-4CAD-82D8-AEAD362E9BE0}">
      <dgm:prSet/>
      <dgm:spPr/>
      <dgm:t>
        <a:bodyPr/>
        <a:lstStyle/>
        <a:p>
          <a:endParaRPr lang="tr-TR"/>
        </a:p>
      </dgm:t>
    </dgm:pt>
    <dgm:pt modelId="{49448EF7-9138-4F5C-A4FF-F34CFCE336CC}" type="sibTrans" cxnId="{D7F0AE46-23DA-4CAD-82D8-AEAD362E9BE0}">
      <dgm:prSet/>
      <dgm:spPr/>
      <dgm:t>
        <a:bodyPr/>
        <a:lstStyle/>
        <a:p>
          <a:endParaRPr lang="tr-TR"/>
        </a:p>
      </dgm:t>
    </dgm:pt>
    <dgm:pt modelId="{1B73AD0F-4B7A-4974-89A3-FF48C84A4ED5}">
      <dgm:prSet/>
      <dgm:spPr/>
      <dgm:t>
        <a:bodyPr/>
        <a:lstStyle/>
        <a:p>
          <a:pPr rtl="0"/>
          <a:r>
            <a:rPr lang="tr-TR" dirty="0" err="1" smtClean="0"/>
            <a:t>Pozisyonel</a:t>
          </a:r>
          <a:r>
            <a:rPr lang="tr-TR" dirty="0" smtClean="0"/>
            <a:t> </a:t>
          </a:r>
          <a:r>
            <a:rPr lang="tr-TR" dirty="0" err="1" smtClean="0"/>
            <a:t>vertigo</a:t>
          </a:r>
          <a:r>
            <a:rPr lang="tr-TR" dirty="0" smtClean="0"/>
            <a:t> </a:t>
          </a:r>
          <a:endParaRPr lang="tr-TR" dirty="0"/>
        </a:p>
      </dgm:t>
    </dgm:pt>
    <dgm:pt modelId="{DB0F1341-60B0-406E-9407-789F43307B31}" type="parTrans" cxnId="{7091893C-35AC-4539-B892-9DF4FF8E2397}">
      <dgm:prSet/>
      <dgm:spPr/>
      <dgm:t>
        <a:bodyPr/>
        <a:lstStyle/>
        <a:p>
          <a:endParaRPr lang="tr-TR"/>
        </a:p>
      </dgm:t>
    </dgm:pt>
    <dgm:pt modelId="{D8957121-5571-42DF-923C-31C2C270B8FC}" type="sibTrans" cxnId="{7091893C-35AC-4539-B892-9DF4FF8E2397}">
      <dgm:prSet/>
      <dgm:spPr/>
      <dgm:t>
        <a:bodyPr/>
        <a:lstStyle/>
        <a:p>
          <a:endParaRPr lang="tr-TR"/>
        </a:p>
      </dgm:t>
    </dgm:pt>
    <dgm:pt modelId="{B0ED6975-37DA-4E30-946D-F900368E611E}">
      <dgm:prSet/>
      <dgm:spPr/>
      <dgm:t>
        <a:bodyPr/>
        <a:lstStyle/>
        <a:p>
          <a:pPr rtl="0"/>
          <a:r>
            <a:rPr lang="tr-TR" dirty="0" err="1" smtClean="0"/>
            <a:t>Esansiyel</a:t>
          </a:r>
          <a:r>
            <a:rPr lang="tr-TR" dirty="0" smtClean="0"/>
            <a:t> tremor</a:t>
          </a:r>
          <a:endParaRPr lang="tr-TR" dirty="0"/>
        </a:p>
      </dgm:t>
    </dgm:pt>
    <dgm:pt modelId="{0C32722D-9006-4104-A340-3E274827F2AC}" type="parTrans" cxnId="{A416EEA3-A8FA-4933-A812-BD82A66ACC16}">
      <dgm:prSet/>
      <dgm:spPr/>
      <dgm:t>
        <a:bodyPr/>
        <a:lstStyle/>
        <a:p>
          <a:endParaRPr lang="tr-TR"/>
        </a:p>
      </dgm:t>
    </dgm:pt>
    <dgm:pt modelId="{A341EF26-BA57-4537-8CAB-AA0DFB451234}" type="sibTrans" cxnId="{A416EEA3-A8FA-4933-A812-BD82A66ACC16}">
      <dgm:prSet/>
      <dgm:spPr/>
      <dgm:t>
        <a:bodyPr/>
        <a:lstStyle/>
        <a:p>
          <a:endParaRPr lang="tr-TR"/>
        </a:p>
      </dgm:t>
    </dgm:pt>
    <dgm:pt modelId="{25B62DE0-D46F-46ED-8D44-6D3C78A91C19}">
      <dgm:prSet/>
      <dgm:spPr/>
      <dgm:t>
        <a:bodyPr/>
        <a:lstStyle/>
        <a:p>
          <a:pPr rtl="0"/>
          <a:r>
            <a:rPr lang="tr-TR" dirty="0" smtClean="0"/>
            <a:t>Huzursuz bacak sendromu </a:t>
          </a:r>
          <a:endParaRPr lang="tr-TR" dirty="0"/>
        </a:p>
      </dgm:t>
    </dgm:pt>
    <dgm:pt modelId="{870BB973-5463-4098-882B-5F535261A34D}" type="parTrans" cxnId="{723E02AD-859D-47E0-8503-5F8B61D03FAD}">
      <dgm:prSet/>
      <dgm:spPr/>
      <dgm:t>
        <a:bodyPr/>
        <a:lstStyle/>
        <a:p>
          <a:endParaRPr lang="tr-TR"/>
        </a:p>
      </dgm:t>
    </dgm:pt>
    <dgm:pt modelId="{87B7F1F9-182B-4C49-8222-4D5E18DC5E7F}" type="sibTrans" cxnId="{723E02AD-859D-47E0-8503-5F8B61D03FAD}">
      <dgm:prSet/>
      <dgm:spPr/>
      <dgm:t>
        <a:bodyPr/>
        <a:lstStyle/>
        <a:p>
          <a:endParaRPr lang="tr-TR"/>
        </a:p>
      </dgm:t>
    </dgm:pt>
    <dgm:pt modelId="{0AEB49DF-DAA9-4D1A-9A0A-3F1DA8042FA1}">
      <dgm:prSet/>
      <dgm:spPr/>
      <dgm:t>
        <a:bodyPr/>
        <a:lstStyle/>
        <a:p>
          <a:pPr rtl="0"/>
          <a:r>
            <a:rPr lang="tr-TR" dirty="0" smtClean="0"/>
            <a:t>Astım</a:t>
          </a:r>
          <a:endParaRPr lang="tr-TR" dirty="0"/>
        </a:p>
      </dgm:t>
    </dgm:pt>
    <dgm:pt modelId="{778EF8F1-47B9-4490-874C-1BBEA0288EDB}" type="parTrans" cxnId="{DB1EAFB2-D607-43BA-B167-B9B436924824}">
      <dgm:prSet/>
      <dgm:spPr/>
      <dgm:t>
        <a:bodyPr/>
        <a:lstStyle/>
        <a:p>
          <a:endParaRPr lang="tr-TR"/>
        </a:p>
      </dgm:t>
    </dgm:pt>
    <dgm:pt modelId="{FD1F8A8E-104D-485C-B3C6-939B15F6E27D}" type="sibTrans" cxnId="{DB1EAFB2-D607-43BA-B167-B9B436924824}">
      <dgm:prSet/>
      <dgm:spPr/>
      <dgm:t>
        <a:bodyPr/>
        <a:lstStyle/>
        <a:p>
          <a:endParaRPr lang="tr-TR"/>
        </a:p>
      </dgm:t>
    </dgm:pt>
    <dgm:pt modelId="{413CD569-2966-4536-AB24-4D3E9669040A}">
      <dgm:prSet/>
      <dgm:spPr/>
      <dgm:t>
        <a:bodyPr/>
        <a:lstStyle/>
        <a:p>
          <a:pPr rtl="0"/>
          <a:r>
            <a:rPr lang="tr-TR" dirty="0" smtClean="0"/>
            <a:t>Alerji</a:t>
          </a:r>
          <a:endParaRPr lang="tr-TR" dirty="0"/>
        </a:p>
      </dgm:t>
    </dgm:pt>
    <dgm:pt modelId="{F8F8E269-D0C2-49A5-8656-A5919B549B12}" type="parTrans" cxnId="{71F9289D-F86D-454F-956C-343BFF51FA0F}">
      <dgm:prSet/>
      <dgm:spPr/>
      <dgm:t>
        <a:bodyPr/>
        <a:lstStyle/>
        <a:p>
          <a:endParaRPr lang="tr-TR"/>
        </a:p>
      </dgm:t>
    </dgm:pt>
    <dgm:pt modelId="{34C451B6-D5CB-4A4D-A9B3-E87C6B58F1AA}" type="sibTrans" cxnId="{71F9289D-F86D-454F-956C-343BFF51FA0F}">
      <dgm:prSet/>
      <dgm:spPr/>
      <dgm:t>
        <a:bodyPr/>
        <a:lstStyle/>
        <a:p>
          <a:endParaRPr lang="tr-TR"/>
        </a:p>
      </dgm:t>
    </dgm:pt>
    <dgm:pt modelId="{688DDB56-D2C6-4C15-83C9-A4E1F89244CC}" type="pres">
      <dgm:prSet presAssocID="{BE20D566-7B57-4E73-A2A7-0F3130D8BB00}" presName="linearFlow" presStyleCnt="0">
        <dgm:presLayoutVars>
          <dgm:dir/>
          <dgm:resizeHandles val="exact"/>
        </dgm:presLayoutVars>
      </dgm:prSet>
      <dgm:spPr/>
      <dgm:t>
        <a:bodyPr/>
        <a:lstStyle/>
        <a:p>
          <a:endParaRPr lang="tr-TR"/>
        </a:p>
      </dgm:t>
    </dgm:pt>
    <dgm:pt modelId="{F05EA63A-DAB7-44CC-838B-C89BA73F0E8D}" type="pres">
      <dgm:prSet presAssocID="{D9905DD0-DBB6-4BE0-A628-4739A72EEDA2}" presName="composite" presStyleCnt="0"/>
      <dgm:spPr/>
    </dgm:pt>
    <dgm:pt modelId="{DA386A25-BF46-43E1-915D-0FCD8DAB71D6}" type="pres">
      <dgm:prSet presAssocID="{D9905DD0-DBB6-4BE0-A628-4739A72EEDA2}" presName="imgShp" presStyleLbl="fgImgPlace1" presStyleIdx="0" presStyleCnt="10"/>
      <dgm:spPr/>
    </dgm:pt>
    <dgm:pt modelId="{B16CFDD9-FAB4-4BF6-94E3-F83ABB200F0A}" type="pres">
      <dgm:prSet presAssocID="{D9905DD0-DBB6-4BE0-A628-4739A72EEDA2}" presName="txShp" presStyleLbl="node1" presStyleIdx="0" presStyleCnt="10">
        <dgm:presLayoutVars>
          <dgm:bulletEnabled val="1"/>
        </dgm:presLayoutVars>
      </dgm:prSet>
      <dgm:spPr/>
      <dgm:t>
        <a:bodyPr/>
        <a:lstStyle/>
        <a:p>
          <a:endParaRPr lang="tr-TR"/>
        </a:p>
      </dgm:t>
    </dgm:pt>
    <dgm:pt modelId="{DBA519F3-B569-4351-9719-4091F2034F0D}" type="pres">
      <dgm:prSet presAssocID="{B29444B5-144D-4AC2-8F68-54CEB5ED7C38}" presName="spacing" presStyleCnt="0"/>
      <dgm:spPr/>
    </dgm:pt>
    <dgm:pt modelId="{56B7FE11-50E8-457B-BA8D-282AA2A5BAF3}" type="pres">
      <dgm:prSet presAssocID="{03DDCD7D-E682-4012-9B96-23447D6C1E1A}" presName="composite" presStyleCnt="0"/>
      <dgm:spPr/>
    </dgm:pt>
    <dgm:pt modelId="{3B81DC17-36CC-41DE-8389-FF0124AE6140}" type="pres">
      <dgm:prSet presAssocID="{03DDCD7D-E682-4012-9B96-23447D6C1E1A}" presName="imgShp" presStyleLbl="fgImgPlace1" presStyleIdx="1" presStyleCnt="10"/>
      <dgm:spPr/>
    </dgm:pt>
    <dgm:pt modelId="{1846D70D-D0C4-43C5-A96E-EDAF1FEA789E}" type="pres">
      <dgm:prSet presAssocID="{03DDCD7D-E682-4012-9B96-23447D6C1E1A}" presName="txShp" presStyleLbl="node1" presStyleIdx="1" presStyleCnt="10">
        <dgm:presLayoutVars>
          <dgm:bulletEnabled val="1"/>
        </dgm:presLayoutVars>
      </dgm:prSet>
      <dgm:spPr/>
      <dgm:t>
        <a:bodyPr/>
        <a:lstStyle/>
        <a:p>
          <a:endParaRPr lang="tr-TR"/>
        </a:p>
      </dgm:t>
    </dgm:pt>
    <dgm:pt modelId="{6259E7C3-F00E-427A-8686-617579E9378D}" type="pres">
      <dgm:prSet presAssocID="{1D24E40B-74FE-42FA-B7F0-1E4B498C8E46}" presName="spacing" presStyleCnt="0"/>
      <dgm:spPr/>
    </dgm:pt>
    <dgm:pt modelId="{E18D50E2-15EC-4ED2-8A95-24B58879DADD}" type="pres">
      <dgm:prSet presAssocID="{8AA103CD-83BE-48D4-8614-7ECDDA059E3D}" presName="composite" presStyleCnt="0"/>
      <dgm:spPr/>
    </dgm:pt>
    <dgm:pt modelId="{A5E6F752-B0B2-49AB-A7CD-B426728EBF25}" type="pres">
      <dgm:prSet presAssocID="{8AA103CD-83BE-48D4-8614-7ECDDA059E3D}" presName="imgShp" presStyleLbl="fgImgPlace1" presStyleIdx="2" presStyleCnt="10"/>
      <dgm:spPr/>
    </dgm:pt>
    <dgm:pt modelId="{945DCCDC-7CC3-4464-BCD4-FEA5000B47F4}" type="pres">
      <dgm:prSet presAssocID="{8AA103CD-83BE-48D4-8614-7ECDDA059E3D}" presName="txShp" presStyleLbl="node1" presStyleIdx="2" presStyleCnt="10">
        <dgm:presLayoutVars>
          <dgm:bulletEnabled val="1"/>
        </dgm:presLayoutVars>
      </dgm:prSet>
      <dgm:spPr/>
      <dgm:t>
        <a:bodyPr/>
        <a:lstStyle/>
        <a:p>
          <a:endParaRPr lang="tr-TR"/>
        </a:p>
      </dgm:t>
    </dgm:pt>
    <dgm:pt modelId="{863A10E7-F54A-4DE8-B083-FBE63BC83A59}" type="pres">
      <dgm:prSet presAssocID="{BC99222D-0F56-4D55-8BF6-17E73D0CB377}" presName="spacing" presStyleCnt="0"/>
      <dgm:spPr/>
    </dgm:pt>
    <dgm:pt modelId="{C6337FF2-F27B-46D9-9FBB-3F3EDCA8399C}" type="pres">
      <dgm:prSet presAssocID="{E0C5FFFF-A9AE-4206-82D1-940D2EA6B425}" presName="composite" presStyleCnt="0"/>
      <dgm:spPr/>
    </dgm:pt>
    <dgm:pt modelId="{B75E90DA-93B9-4227-96FF-F6DFC61CAF59}" type="pres">
      <dgm:prSet presAssocID="{E0C5FFFF-A9AE-4206-82D1-940D2EA6B425}" presName="imgShp" presStyleLbl="fgImgPlace1" presStyleIdx="3" presStyleCnt="10"/>
      <dgm:spPr/>
    </dgm:pt>
    <dgm:pt modelId="{3152175C-ABCE-4E32-8804-154B73610940}" type="pres">
      <dgm:prSet presAssocID="{E0C5FFFF-A9AE-4206-82D1-940D2EA6B425}" presName="txShp" presStyleLbl="node1" presStyleIdx="3" presStyleCnt="10">
        <dgm:presLayoutVars>
          <dgm:bulletEnabled val="1"/>
        </dgm:presLayoutVars>
      </dgm:prSet>
      <dgm:spPr/>
      <dgm:t>
        <a:bodyPr/>
        <a:lstStyle/>
        <a:p>
          <a:endParaRPr lang="tr-TR"/>
        </a:p>
      </dgm:t>
    </dgm:pt>
    <dgm:pt modelId="{FBBD31C6-0636-4437-A395-4E568AA5FAA4}" type="pres">
      <dgm:prSet presAssocID="{9D0130E4-9416-4A55-8AFE-B392DAF67C30}" presName="spacing" presStyleCnt="0"/>
      <dgm:spPr/>
    </dgm:pt>
    <dgm:pt modelId="{98636B27-1198-4FE3-A8C5-EEE946C542CF}" type="pres">
      <dgm:prSet presAssocID="{076981A1-F28C-484C-B1C2-085DC6AAFB48}" presName="composite" presStyleCnt="0"/>
      <dgm:spPr/>
    </dgm:pt>
    <dgm:pt modelId="{58E49E6C-B8AF-41E6-9515-FB4EED0768DA}" type="pres">
      <dgm:prSet presAssocID="{076981A1-F28C-484C-B1C2-085DC6AAFB48}" presName="imgShp" presStyleLbl="fgImgPlace1" presStyleIdx="4" presStyleCnt="10"/>
      <dgm:spPr/>
    </dgm:pt>
    <dgm:pt modelId="{3107D824-11D2-42F9-85D6-D704E9C5E4DB}" type="pres">
      <dgm:prSet presAssocID="{076981A1-F28C-484C-B1C2-085DC6AAFB48}" presName="txShp" presStyleLbl="node1" presStyleIdx="4" presStyleCnt="10">
        <dgm:presLayoutVars>
          <dgm:bulletEnabled val="1"/>
        </dgm:presLayoutVars>
      </dgm:prSet>
      <dgm:spPr/>
      <dgm:t>
        <a:bodyPr/>
        <a:lstStyle/>
        <a:p>
          <a:endParaRPr lang="tr-TR"/>
        </a:p>
      </dgm:t>
    </dgm:pt>
    <dgm:pt modelId="{60D8CDC1-8FD8-4D9E-92D7-CE097F5F0E2B}" type="pres">
      <dgm:prSet presAssocID="{49448EF7-9138-4F5C-A4FF-F34CFCE336CC}" presName="spacing" presStyleCnt="0"/>
      <dgm:spPr/>
    </dgm:pt>
    <dgm:pt modelId="{46F278CF-4A68-43C5-86A1-0E90DDDA1474}" type="pres">
      <dgm:prSet presAssocID="{1B73AD0F-4B7A-4974-89A3-FF48C84A4ED5}" presName="composite" presStyleCnt="0"/>
      <dgm:spPr/>
    </dgm:pt>
    <dgm:pt modelId="{ABD87C2E-0758-436C-8301-0215633D2570}" type="pres">
      <dgm:prSet presAssocID="{1B73AD0F-4B7A-4974-89A3-FF48C84A4ED5}" presName="imgShp" presStyleLbl="fgImgPlace1" presStyleIdx="5" presStyleCnt="10"/>
      <dgm:spPr/>
    </dgm:pt>
    <dgm:pt modelId="{96C042E0-FCDF-4A3A-8100-0702520F8503}" type="pres">
      <dgm:prSet presAssocID="{1B73AD0F-4B7A-4974-89A3-FF48C84A4ED5}" presName="txShp" presStyleLbl="node1" presStyleIdx="5" presStyleCnt="10">
        <dgm:presLayoutVars>
          <dgm:bulletEnabled val="1"/>
        </dgm:presLayoutVars>
      </dgm:prSet>
      <dgm:spPr/>
      <dgm:t>
        <a:bodyPr/>
        <a:lstStyle/>
        <a:p>
          <a:endParaRPr lang="tr-TR"/>
        </a:p>
      </dgm:t>
    </dgm:pt>
    <dgm:pt modelId="{C06B26C2-1EBA-48D1-A571-BA0ECBA5292D}" type="pres">
      <dgm:prSet presAssocID="{D8957121-5571-42DF-923C-31C2C270B8FC}" presName="spacing" presStyleCnt="0"/>
      <dgm:spPr/>
    </dgm:pt>
    <dgm:pt modelId="{4F4BF2F3-F7D5-499B-8BD7-EAE7D5BAE871}" type="pres">
      <dgm:prSet presAssocID="{B0ED6975-37DA-4E30-946D-F900368E611E}" presName="composite" presStyleCnt="0"/>
      <dgm:spPr/>
    </dgm:pt>
    <dgm:pt modelId="{CB4B84AA-E631-4C86-A719-65ED63BCD4C6}" type="pres">
      <dgm:prSet presAssocID="{B0ED6975-37DA-4E30-946D-F900368E611E}" presName="imgShp" presStyleLbl="fgImgPlace1" presStyleIdx="6" presStyleCnt="10"/>
      <dgm:spPr/>
    </dgm:pt>
    <dgm:pt modelId="{B3FEE3E1-A890-4F8C-8CBF-1B5B3E5798EB}" type="pres">
      <dgm:prSet presAssocID="{B0ED6975-37DA-4E30-946D-F900368E611E}" presName="txShp" presStyleLbl="node1" presStyleIdx="6" presStyleCnt="10">
        <dgm:presLayoutVars>
          <dgm:bulletEnabled val="1"/>
        </dgm:presLayoutVars>
      </dgm:prSet>
      <dgm:spPr/>
      <dgm:t>
        <a:bodyPr/>
        <a:lstStyle/>
        <a:p>
          <a:endParaRPr lang="tr-TR"/>
        </a:p>
      </dgm:t>
    </dgm:pt>
    <dgm:pt modelId="{5A66C800-76F7-4CA0-A127-62ABB88F9E7E}" type="pres">
      <dgm:prSet presAssocID="{A341EF26-BA57-4537-8CAB-AA0DFB451234}" presName="spacing" presStyleCnt="0"/>
      <dgm:spPr/>
    </dgm:pt>
    <dgm:pt modelId="{DB02D279-83E3-4092-8ECB-3DB86D04136F}" type="pres">
      <dgm:prSet presAssocID="{25B62DE0-D46F-46ED-8D44-6D3C78A91C19}" presName="composite" presStyleCnt="0"/>
      <dgm:spPr/>
    </dgm:pt>
    <dgm:pt modelId="{9E69798C-4486-4246-A154-5C36A9E681F6}" type="pres">
      <dgm:prSet presAssocID="{25B62DE0-D46F-46ED-8D44-6D3C78A91C19}" presName="imgShp" presStyleLbl="fgImgPlace1" presStyleIdx="7" presStyleCnt="10"/>
      <dgm:spPr/>
    </dgm:pt>
    <dgm:pt modelId="{EB0D8B89-7BB7-4F79-9A13-F62B84E56888}" type="pres">
      <dgm:prSet presAssocID="{25B62DE0-D46F-46ED-8D44-6D3C78A91C19}" presName="txShp" presStyleLbl="node1" presStyleIdx="7" presStyleCnt="10">
        <dgm:presLayoutVars>
          <dgm:bulletEnabled val="1"/>
        </dgm:presLayoutVars>
      </dgm:prSet>
      <dgm:spPr/>
      <dgm:t>
        <a:bodyPr/>
        <a:lstStyle/>
        <a:p>
          <a:endParaRPr lang="tr-TR"/>
        </a:p>
      </dgm:t>
    </dgm:pt>
    <dgm:pt modelId="{FE27398D-28CC-419B-A596-35B575DBB092}" type="pres">
      <dgm:prSet presAssocID="{87B7F1F9-182B-4C49-8222-4D5E18DC5E7F}" presName="spacing" presStyleCnt="0"/>
      <dgm:spPr/>
    </dgm:pt>
    <dgm:pt modelId="{B53F5811-0FDF-486E-877A-E8A320D2B71D}" type="pres">
      <dgm:prSet presAssocID="{0AEB49DF-DAA9-4D1A-9A0A-3F1DA8042FA1}" presName="composite" presStyleCnt="0"/>
      <dgm:spPr/>
    </dgm:pt>
    <dgm:pt modelId="{EE944C45-039B-4E0A-9699-AB2DCBC75CE8}" type="pres">
      <dgm:prSet presAssocID="{0AEB49DF-DAA9-4D1A-9A0A-3F1DA8042FA1}" presName="imgShp" presStyleLbl="fgImgPlace1" presStyleIdx="8" presStyleCnt="10"/>
      <dgm:spPr/>
    </dgm:pt>
    <dgm:pt modelId="{96C0AB73-835F-4A52-A686-807A050D1167}" type="pres">
      <dgm:prSet presAssocID="{0AEB49DF-DAA9-4D1A-9A0A-3F1DA8042FA1}" presName="txShp" presStyleLbl="node1" presStyleIdx="8" presStyleCnt="10">
        <dgm:presLayoutVars>
          <dgm:bulletEnabled val="1"/>
        </dgm:presLayoutVars>
      </dgm:prSet>
      <dgm:spPr/>
      <dgm:t>
        <a:bodyPr/>
        <a:lstStyle/>
        <a:p>
          <a:endParaRPr lang="tr-TR"/>
        </a:p>
      </dgm:t>
    </dgm:pt>
    <dgm:pt modelId="{12F0CE8C-97E5-46D3-83EE-839C08291418}" type="pres">
      <dgm:prSet presAssocID="{FD1F8A8E-104D-485C-B3C6-939B15F6E27D}" presName="spacing" presStyleCnt="0"/>
      <dgm:spPr/>
    </dgm:pt>
    <dgm:pt modelId="{C886A853-3C64-4859-83DD-E0B37381380F}" type="pres">
      <dgm:prSet presAssocID="{413CD569-2966-4536-AB24-4D3E9669040A}" presName="composite" presStyleCnt="0"/>
      <dgm:spPr/>
    </dgm:pt>
    <dgm:pt modelId="{5E64DC43-1499-4311-BF26-2654CC3495B8}" type="pres">
      <dgm:prSet presAssocID="{413CD569-2966-4536-AB24-4D3E9669040A}" presName="imgShp" presStyleLbl="fgImgPlace1" presStyleIdx="9" presStyleCnt="10"/>
      <dgm:spPr/>
    </dgm:pt>
    <dgm:pt modelId="{AC5D6360-37AB-4FFF-9A48-D47B6BC2F1F6}" type="pres">
      <dgm:prSet presAssocID="{413CD569-2966-4536-AB24-4D3E9669040A}" presName="txShp" presStyleLbl="node1" presStyleIdx="9" presStyleCnt="10">
        <dgm:presLayoutVars>
          <dgm:bulletEnabled val="1"/>
        </dgm:presLayoutVars>
      </dgm:prSet>
      <dgm:spPr/>
      <dgm:t>
        <a:bodyPr/>
        <a:lstStyle/>
        <a:p>
          <a:endParaRPr lang="tr-TR"/>
        </a:p>
      </dgm:t>
    </dgm:pt>
  </dgm:ptLst>
  <dgm:cxnLst>
    <dgm:cxn modelId="{25AE2503-3FFB-420A-B0D6-FFD1004E1353}" type="presOf" srcId="{413CD569-2966-4536-AB24-4D3E9669040A}" destId="{AC5D6360-37AB-4FFF-9A48-D47B6BC2F1F6}" srcOrd="0" destOrd="0" presId="urn:microsoft.com/office/officeart/2005/8/layout/vList3#1"/>
    <dgm:cxn modelId="{D7F0AE46-23DA-4CAD-82D8-AEAD362E9BE0}" srcId="{BE20D566-7B57-4E73-A2A7-0F3130D8BB00}" destId="{076981A1-F28C-484C-B1C2-085DC6AAFB48}" srcOrd="4" destOrd="0" parTransId="{120BA865-62F8-4536-B127-387CFD2B2DFD}" sibTransId="{49448EF7-9138-4F5C-A4FF-F34CFCE336CC}"/>
    <dgm:cxn modelId="{EA7DDB95-4EA4-4519-9052-E22685571C85}" type="presOf" srcId="{03DDCD7D-E682-4012-9B96-23447D6C1E1A}" destId="{1846D70D-D0C4-43C5-A96E-EDAF1FEA789E}" srcOrd="0" destOrd="0" presId="urn:microsoft.com/office/officeart/2005/8/layout/vList3#1"/>
    <dgm:cxn modelId="{DB0B836C-1292-4AED-ACDD-4452E3C5F057}" type="presOf" srcId="{0AEB49DF-DAA9-4D1A-9A0A-3F1DA8042FA1}" destId="{96C0AB73-835F-4A52-A686-807A050D1167}" srcOrd="0" destOrd="0" presId="urn:microsoft.com/office/officeart/2005/8/layout/vList3#1"/>
    <dgm:cxn modelId="{71F9289D-F86D-454F-956C-343BFF51FA0F}" srcId="{BE20D566-7B57-4E73-A2A7-0F3130D8BB00}" destId="{413CD569-2966-4536-AB24-4D3E9669040A}" srcOrd="9" destOrd="0" parTransId="{F8F8E269-D0C2-49A5-8656-A5919B549B12}" sibTransId="{34C451B6-D5CB-4A4D-A9B3-E87C6B58F1AA}"/>
    <dgm:cxn modelId="{BF5E8F77-424D-442D-8206-6AF1F2B0DB06}" type="presOf" srcId="{1B73AD0F-4B7A-4974-89A3-FF48C84A4ED5}" destId="{96C042E0-FCDF-4A3A-8100-0702520F8503}" srcOrd="0" destOrd="0" presId="urn:microsoft.com/office/officeart/2005/8/layout/vList3#1"/>
    <dgm:cxn modelId="{933E6711-CCD5-405D-B7D1-123BAC0BA303}" type="presOf" srcId="{D9905DD0-DBB6-4BE0-A628-4739A72EEDA2}" destId="{B16CFDD9-FAB4-4BF6-94E3-F83ABB200F0A}" srcOrd="0" destOrd="0" presId="urn:microsoft.com/office/officeart/2005/8/layout/vList3#1"/>
    <dgm:cxn modelId="{A416EEA3-A8FA-4933-A812-BD82A66ACC16}" srcId="{BE20D566-7B57-4E73-A2A7-0F3130D8BB00}" destId="{B0ED6975-37DA-4E30-946D-F900368E611E}" srcOrd="6" destOrd="0" parTransId="{0C32722D-9006-4104-A340-3E274827F2AC}" sibTransId="{A341EF26-BA57-4537-8CAB-AA0DFB451234}"/>
    <dgm:cxn modelId="{723E02AD-859D-47E0-8503-5F8B61D03FAD}" srcId="{BE20D566-7B57-4E73-A2A7-0F3130D8BB00}" destId="{25B62DE0-D46F-46ED-8D44-6D3C78A91C19}" srcOrd="7" destOrd="0" parTransId="{870BB973-5463-4098-882B-5F535261A34D}" sibTransId="{87B7F1F9-182B-4C49-8222-4D5E18DC5E7F}"/>
    <dgm:cxn modelId="{41B135C2-ED27-411E-9372-E59149C839A1}" srcId="{BE20D566-7B57-4E73-A2A7-0F3130D8BB00}" destId="{8AA103CD-83BE-48D4-8614-7ECDDA059E3D}" srcOrd="2" destOrd="0" parTransId="{2F794BC8-5A99-46AE-80B6-C01F892444A9}" sibTransId="{BC99222D-0F56-4D55-8BF6-17E73D0CB377}"/>
    <dgm:cxn modelId="{7091893C-35AC-4539-B892-9DF4FF8E2397}" srcId="{BE20D566-7B57-4E73-A2A7-0F3130D8BB00}" destId="{1B73AD0F-4B7A-4974-89A3-FF48C84A4ED5}" srcOrd="5" destOrd="0" parTransId="{DB0F1341-60B0-406E-9407-789F43307B31}" sibTransId="{D8957121-5571-42DF-923C-31C2C270B8FC}"/>
    <dgm:cxn modelId="{C10E3A0F-C6BC-4457-AD92-E9FE592AA4CC}" srcId="{BE20D566-7B57-4E73-A2A7-0F3130D8BB00}" destId="{D9905DD0-DBB6-4BE0-A628-4739A72EEDA2}" srcOrd="0" destOrd="0" parTransId="{52D71DD2-92C4-494B-8288-4ADF56E069A2}" sibTransId="{B29444B5-144D-4AC2-8F68-54CEB5ED7C38}"/>
    <dgm:cxn modelId="{2D144D63-59D4-4856-9C2D-96D696493024}" type="presOf" srcId="{25B62DE0-D46F-46ED-8D44-6D3C78A91C19}" destId="{EB0D8B89-7BB7-4F79-9A13-F62B84E56888}" srcOrd="0" destOrd="0" presId="urn:microsoft.com/office/officeart/2005/8/layout/vList3#1"/>
    <dgm:cxn modelId="{E79529C7-6E67-454E-B5C7-CF194866037A}" type="presOf" srcId="{8AA103CD-83BE-48D4-8614-7ECDDA059E3D}" destId="{945DCCDC-7CC3-4464-BCD4-FEA5000B47F4}" srcOrd="0" destOrd="0" presId="urn:microsoft.com/office/officeart/2005/8/layout/vList3#1"/>
    <dgm:cxn modelId="{DB1EAFB2-D607-43BA-B167-B9B436924824}" srcId="{BE20D566-7B57-4E73-A2A7-0F3130D8BB00}" destId="{0AEB49DF-DAA9-4D1A-9A0A-3F1DA8042FA1}" srcOrd="8" destOrd="0" parTransId="{778EF8F1-47B9-4490-874C-1BBEA0288EDB}" sibTransId="{FD1F8A8E-104D-485C-B3C6-939B15F6E27D}"/>
    <dgm:cxn modelId="{DD2B77E7-4D3A-4C1B-A17A-EFD195B07752}" type="presOf" srcId="{B0ED6975-37DA-4E30-946D-F900368E611E}" destId="{B3FEE3E1-A890-4F8C-8CBF-1B5B3E5798EB}" srcOrd="0" destOrd="0" presId="urn:microsoft.com/office/officeart/2005/8/layout/vList3#1"/>
    <dgm:cxn modelId="{CB2B59E2-B110-427D-86CC-D76350C49FD2}" type="presOf" srcId="{076981A1-F28C-484C-B1C2-085DC6AAFB48}" destId="{3107D824-11D2-42F9-85D6-D704E9C5E4DB}" srcOrd="0" destOrd="0" presId="urn:microsoft.com/office/officeart/2005/8/layout/vList3#1"/>
    <dgm:cxn modelId="{91514BB0-E7ED-496C-AC8C-E4D7F2E7F294}" type="presOf" srcId="{E0C5FFFF-A9AE-4206-82D1-940D2EA6B425}" destId="{3152175C-ABCE-4E32-8804-154B73610940}" srcOrd="0" destOrd="0" presId="urn:microsoft.com/office/officeart/2005/8/layout/vList3#1"/>
    <dgm:cxn modelId="{D1FD6747-8129-4786-9D52-2BCB8376A21C}" srcId="{BE20D566-7B57-4E73-A2A7-0F3130D8BB00}" destId="{E0C5FFFF-A9AE-4206-82D1-940D2EA6B425}" srcOrd="3" destOrd="0" parTransId="{4346D95F-AE1B-4278-BC99-B98C6A9EA813}" sibTransId="{9D0130E4-9416-4A55-8AFE-B392DAF67C30}"/>
    <dgm:cxn modelId="{EAF0BA40-B4DB-4A78-BE65-ABE68B26EB84}" type="presOf" srcId="{BE20D566-7B57-4E73-A2A7-0F3130D8BB00}" destId="{688DDB56-D2C6-4C15-83C9-A4E1F89244CC}" srcOrd="0" destOrd="0" presId="urn:microsoft.com/office/officeart/2005/8/layout/vList3#1"/>
    <dgm:cxn modelId="{2D63B2E2-580C-4E09-AC92-05BF59BC2925}" srcId="{BE20D566-7B57-4E73-A2A7-0F3130D8BB00}" destId="{03DDCD7D-E682-4012-9B96-23447D6C1E1A}" srcOrd="1" destOrd="0" parTransId="{987676E3-2C1D-447F-BF68-BDCF6A34A901}" sibTransId="{1D24E40B-74FE-42FA-B7F0-1E4B498C8E46}"/>
    <dgm:cxn modelId="{783B96AA-0104-4B48-8859-ECB7C34F4935}" type="presParOf" srcId="{688DDB56-D2C6-4C15-83C9-A4E1F89244CC}" destId="{F05EA63A-DAB7-44CC-838B-C89BA73F0E8D}" srcOrd="0" destOrd="0" presId="urn:microsoft.com/office/officeart/2005/8/layout/vList3#1"/>
    <dgm:cxn modelId="{8A8D4EF2-825F-47A2-AA42-AAFC7FA013CB}" type="presParOf" srcId="{F05EA63A-DAB7-44CC-838B-C89BA73F0E8D}" destId="{DA386A25-BF46-43E1-915D-0FCD8DAB71D6}" srcOrd="0" destOrd="0" presId="urn:microsoft.com/office/officeart/2005/8/layout/vList3#1"/>
    <dgm:cxn modelId="{38A92F82-6EEE-4CE8-BC21-86326CB4A3F1}" type="presParOf" srcId="{F05EA63A-DAB7-44CC-838B-C89BA73F0E8D}" destId="{B16CFDD9-FAB4-4BF6-94E3-F83ABB200F0A}" srcOrd="1" destOrd="0" presId="urn:microsoft.com/office/officeart/2005/8/layout/vList3#1"/>
    <dgm:cxn modelId="{11E77F64-AFB4-48B5-8799-849E850F115A}" type="presParOf" srcId="{688DDB56-D2C6-4C15-83C9-A4E1F89244CC}" destId="{DBA519F3-B569-4351-9719-4091F2034F0D}" srcOrd="1" destOrd="0" presId="urn:microsoft.com/office/officeart/2005/8/layout/vList3#1"/>
    <dgm:cxn modelId="{B610FD86-2F46-41EE-B791-1AE0A35E2560}" type="presParOf" srcId="{688DDB56-D2C6-4C15-83C9-A4E1F89244CC}" destId="{56B7FE11-50E8-457B-BA8D-282AA2A5BAF3}" srcOrd="2" destOrd="0" presId="urn:microsoft.com/office/officeart/2005/8/layout/vList3#1"/>
    <dgm:cxn modelId="{9820E270-D4E5-48BD-A3C0-FCF1BAED982E}" type="presParOf" srcId="{56B7FE11-50E8-457B-BA8D-282AA2A5BAF3}" destId="{3B81DC17-36CC-41DE-8389-FF0124AE6140}" srcOrd="0" destOrd="0" presId="urn:microsoft.com/office/officeart/2005/8/layout/vList3#1"/>
    <dgm:cxn modelId="{FEE85191-06A8-4C44-AD37-C826ABF92C26}" type="presParOf" srcId="{56B7FE11-50E8-457B-BA8D-282AA2A5BAF3}" destId="{1846D70D-D0C4-43C5-A96E-EDAF1FEA789E}" srcOrd="1" destOrd="0" presId="urn:microsoft.com/office/officeart/2005/8/layout/vList3#1"/>
    <dgm:cxn modelId="{C0A75779-86F3-4CD7-9721-5EA882D9DD18}" type="presParOf" srcId="{688DDB56-D2C6-4C15-83C9-A4E1F89244CC}" destId="{6259E7C3-F00E-427A-8686-617579E9378D}" srcOrd="3" destOrd="0" presId="urn:microsoft.com/office/officeart/2005/8/layout/vList3#1"/>
    <dgm:cxn modelId="{32EF3D70-EADB-4304-9968-CAE618FE999A}" type="presParOf" srcId="{688DDB56-D2C6-4C15-83C9-A4E1F89244CC}" destId="{E18D50E2-15EC-4ED2-8A95-24B58879DADD}" srcOrd="4" destOrd="0" presId="urn:microsoft.com/office/officeart/2005/8/layout/vList3#1"/>
    <dgm:cxn modelId="{AB3BA5AC-E7D7-45AF-A9A6-EC44279D7DF6}" type="presParOf" srcId="{E18D50E2-15EC-4ED2-8A95-24B58879DADD}" destId="{A5E6F752-B0B2-49AB-A7CD-B426728EBF25}" srcOrd="0" destOrd="0" presId="urn:microsoft.com/office/officeart/2005/8/layout/vList3#1"/>
    <dgm:cxn modelId="{83E7FBB0-80D8-429C-A1F4-2E886400CA62}" type="presParOf" srcId="{E18D50E2-15EC-4ED2-8A95-24B58879DADD}" destId="{945DCCDC-7CC3-4464-BCD4-FEA5000B47F4}" srcOrd="1" destOrd="0" presId="urn:microsoft.com/office/officeart/2005/8/layout/vList3#1"/>
    <dgm:cxn modelId="{C8F08736-A487-45C8-9C9F-3F9F38E2FD47}" type="presParOf" srcId="{688DDB56-D2C6-4C15-83C9-A4E1F89244CC}" destId="{863A10E7-F54A-4DE8-B083-FBE63BC83A59}" srcOrd="5" destOrd="0" presId="urn:microsoft.com/office/officeart/2005/8/layout/vList3#1"/>
    <dgm:cxn modelId="{1F39511F-6CA1-4F70-8819-86DBCB5F74A9}" type="presParOf" srcId="{688DDB56-D2C6-4C15-83C9-A4E1F89244CC}" destId="{C6337FF2-F27B-46D9-9FBB-3F3EDCA8399C}" srcOrd="6" destOrd="0" presId="urn:microsoft.com/office/officeart/2005/8/layout/vList3#1"/>
    <dgm:cxn modelId="{E428D0F6-2C1F-4769-9676-0AFB996608F9}" type="presParOf" srcId="{C6337FF2-F27B-46D9-9FBB-3F3EDCA8399C}" destId="{B75E90DA-93B9-4227-96FF-F6DFC61CAF59}" srcOrd="0" destOrd="0" presId="urn:microsoft.com/office/officeart/2005/8/layout/vList3#1"/>
    <dgm:cxn modelId="{4053E1FF-686E-42DD-89A9-3AE7AA3201A8}" type="presParOf" srcId="{C6337FF2-F27B-46D9-9FBB-3F3EDCA8399C}" destId="{3152175C-ABCE-4E32-8804-154B73610940}" srcOrd="1" destOrd="0" presId="urn:microsoft.com/office/officeart/2005/8/layout/vList3#1"/>
    <dgm:cxn modelId="{CC9D6D4B-536E-4E11-8F26-C3E931AE0083}" type="presParOf" srcId="{688DDB56-D2C6-4C15-83C9-A4E1F89244CC}" destId="{FBBD31C6-0636-4437-A395-4E568AA5FAA4}" srcOrd="7" destOrd="0" presId="urn:microsoft.com/office/officeart/2005/8/layout/vList3#1"/>
    <dgm:cxn modelId="{F09BD836-F82E-4D57-9862-62C3F2F0C929}" type="presParOf" srcId="{688DDB56-D2C6-4C15-83C9-A4E1F89244CC}" destId="{98636B27-1198-4FE3-A8C5-EEE946C542CF}" srcOrd="8" destOrd="0" presId="urn:microsoft.com/office/officeart/2005/8/layout/vList3#1"/>
    <dgm:cxn modelId="{DBE7F858-D255-4039-BF9F-48C9339C9D2A}" type="presParOf" srcId="{98636B27-1198-4FE3-A8C5-EEE946C542CF}" destId="{58E49E6C-B8AF-41E6-9515-FB4EED0768DA}" srcOrd="0" destOrd="0" presId="urn:microsoft.com/office/officeart/2005/8/layout/vList3#1"/>
    <dgm:cxn modelId="{88C12723-38BD-4E8E-8667-45DA18F69DD4}" type="presParOf" srcId="{98636B27-1198-4FE3-A8C5-EEE946C542CF}" destId="{3107D824-11D2-42F9-85D6-D704E9C5E4DB}" srcOrd="1" destOrd="0" presId="urn:microsoft.com/office/officeart/2005/8/layout/vList3#1"/>
    <dgm:cxn modelId="{A71CCDE3-12BD-49BC-BE87-788EF31D8B4B}" type="presParOf" srcId="{688DDB56-D2C6-4C15-83C9-A4E1F89244CC}" destId="{60D8CDC1-8FD8-4D9E-92D7-CE097F5F0E2B}" srcOrd="9" destOrd="0" presId="urn:microsoft.com/office/officeart/2005/8/layout/vList3#1"/>
    <dgm:cxn modelId="{C72D3D9C-50F7-4A3D-9F67-9F9B223DC1F1}" type="presParOf" srcId="{688DDB56-D2C6-4C15-83C9-A4E1F89244CC}" destId="{46F278CF-4A68-43C5-86A1-0E90DDDA1474}" srcOrd="10" destOrd="0" presId="urn:microsoft.com/office/officeart/2005/8/layout/vList3#1"/>
    <dgm:cxn modelId="{2BAA1BFB-E030-421F-AA5C-E7DBEEC978D3}" type="presParOf" srcId="{46F278CF-4A68-43C5-86A1-0E90DDDA1474}" destId="{ABD87C2E-0758-436C-8301-0215633D2570}" srcOrd="0" destOrd="0" presId="urn:microsoft.com/office/officeart/2005/8/layout/vList3#1"/>
    <dgm:cxn modelId="{51387030-1027-462D-81C4-98B5D0490C1F}" type="presParOf" srcId="{46F278CF-4A68-43C5-86A1-0E90DDDA1474}" destId="{96C042E0-FCDF-4A3A-8100-0702520F8503}" srcOrd="1" destOrd="0" presId="urn:microsoft.com/office/officeart/2005/8/layout/vList3#1"/>
    <dgm:cxn modelId="{D1EFDB3B-2CEA-4290-83B1-DE03437EC19A}" type="presParOf" srcId="{688DDB56-D2C6-4C15-83C9-A4E1F89244CC}" destId="{C06B26C2-1EBA-48D1-A571-BA0ECBA5292D}" srcOrd="11" destOrd="0" presId="urn:microsoft.com/office/officeart/2005/8/layout/vList3#1"/>
    <dgm:cxn modelId="{A93A0E55-7CC0-4F92-89D6-181D7FFEE832}" type="presParOf" srcId="{688DDB56-D2C6-4C15-83C9-A4E1F89244CC}" destId="{4F4BF2F3-F7D5-499B-8BD7-EAE7D5BAE871}" srcOrd="12" destOrd="0" presId="urn:microsoft.com/office/officeart/2005/8/layout/vList3#1"/>
    <dgm:cxn modelId="{103935BA-F204-4F46-8A4C-8F0FF79995D0}" type="presParOf" srcId="{4F4BF2F3-F7D5-499B-8BD7-EAE7D5BAE871}" destId="{CB4B84AA-E631-4C86-A719-65ED63BCD4C6}" srcOrd="0" destOrd="0" presId="urn:microsoft.com/office/officeart/2005/8/layout/vList3#1"/>
    <dgm:cxn modelId="{4D17DB02-E742-4299-9765-6FAEBDF2FEAC}" type="presParOf" srcId="{4F4BF2F3-F7D5-499B-8BD7-EAE7D5BAE871}" destId="{B3FEE3E1-A890-4F8C-8CBF-1B5B3E5798EB}" srcOrd="1" destOrd="0" presId="urn:microsoft.com/office/officeart/2005/8/layout/vList3#1"/>
    <dgm:cxn modelId="{A642B070-9F2F-40C3-B537-8132A304CDF8}" type="presParOf" srcId="{688DDB56-D2C6-4C15-83C9-A4E1F89244CC}" destId="{5A66C800-76F7-4CA0-A127-62ABB88F9E7E}" srcOrd="13" destOrd="0" presId="urn:microsoft.com/office/officeart/2005/8/layout/vList3#1"/>
    <dgm:cxn modelId="{6C3D77EC-E49D-4F8E-B366-DACCC5A4E63C}" type="presParOf" srcId="{688DDB56-D2C6-4C15-83C9-A4E1F89244CC}" destId="{DB02D279-83E3-4092-8ECB-3DB86D04136F}" srcOrd="14" destOrd="0" presId="urn:microsoft.com/office/officeart/2005/8/layout/vList3#1"/>
    <dgm:cxn modelId="{DD27DE68-BB37-47E1-88E0-D2F1C3829634}" type="presParOf" srcId="{DB02D279-83E3-4092-8ECB-3DB86D04136F}" destId="{9E69798C-4486-4246-A154-5C36A9E681F6}" srcOrd="0" destOrd="0" presId="urn:microsoft.com/office/officeart/2005/8/layout/vList3#1"/>
    <dgm:cxn modelId="{E933B348-28A1-4640-9511-046D102E3587}" type="presParOf" srcId="{DB02D279-83E3-4092-8ECB-3DB86D04136F}" destId="{EB0D8B89-7BB7-4F79-9A13-F62B84E56888}" srcOrd="1" destOrd="0" presId="urn:microsoft.com/office/officeart/2005/8/layout/vList3#1"/>
    <dgm:cxn modelId="{CEB26C86-A2CB-4547-854D-018F2396C3B7}" type="presParOf" srcId="{688DDB56-D2C6-4C15-83C9-A4E1F89244CC}" destId="{FE27398D-28CC-419B-A596-35B575DBB092}" srcOrd="15" destOrd="0" presId="urn:microsoft.com/office/officeart/2005/8/layout/vList3#1"/>
    <dgm:cxn modelId="{3F04CA2D-2D91-455F-90BB-BE68833A3A6F}" type="presParOf" srcId="{688DDB56-D2C6-4C15-83C9-A4E1F89244CC}" destId="{B53F5811-0FDF-486E-877A-E8A320D2B71D}" srcOrd="16" destOrd="0" presId="urn:microsoft.com/office/officeart/2005/8/layout/vList3#1"/>
    <dgm:cxn modelId="{73A1D192-415D-4306-9660-9F2985B3B2B5}" type="presParOf" srcId="{B53F5811-0FDF-486E-877A-E8A320D2B71D}" destId="{EE944C45-039B-4E0A-9699-AB2DCBC75CE8}" srcOrd="0" destOrd="0" presId="urn:microsoft.com/office/officeart/2005/8/layout/vList3#1"/>
    <dgm:cxn modelId="{913DE56D-F4BD-4DB8-8863-10DCB1019B3B}" type="presParOf" srcId="{B53F5811-0FDF-486E-877A-E8A320D2B71D}" destId="{96C0AB73-835F-4A52-A686-807A050D1167}" srcOrd="1" destOrd="0" presId="urn:microsoft.com/office/officeart/2005/8/layout/vList3#1"/>
    <dgm:cxn modelId="{E70B16C5-0AD0-4FA9-B8A7-7309481A7E17}" type="presParOf" srcId="{688DDB56-D2C6-4C15-83C9-A4E1F89244CC}" destId="{12F0CE8C-97E5-46D3-83EE-839C08291418}" srcOrd="17" destOrd="0" presId="urn:microsoft.com/office/officeart/2005/8/layout/vList3#1"/>
    <dgm:cxn modelId="{BA3624A4-305F-40B3-9245-042902293866}" type="presParOf" srcId="{688DDB56-D2C6-4C15-83C9-A4E1F89244CC}" destId="{C886A853-3C64-4859-83DD-E0B37381380F}" srcOrd="18" destOrd="0" presId="urn:microsoft.com/office/officeart/2005/8/layout/vList3#1"/>
    <dgm:cxn modelId="{444A2C69-149C-4C45-B35D-9A2D3D1CD464}" type="presParOf" srcId="{C886A853-3C64-4859-83DD-E0B37381380F}" destId="{5E64DC43-1499-4311-BF26-2654CC3495B8}" srcOrd="0" destOrd="0" presId="urn:microsoft.com/office/officeart/2005/8/layout/vList3#1"/>
    <dgm:cxn modelId="{4FBBADAC-B326-4963-83A6-373C28ECB9B9}" type="presParOf" srcId="{C886A853-3C64-4859-83DD-E0B37381380F}" destId="{AC5D6360-37AB-4FFF-9A48-D47B6BC2F1F6}" srcOrd="1" destOrd="0" presId="urn:microsoft.com/office/officeart/2005/8/layout/vList3#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8B4373-CB20-4553-B964-67DEC4553C9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40F45144-3D67-4E53-AA1E-94DCA3F260D4}">
      <dgm:prSet/>
      <dgm:spPr>
        <a:solidFill>
          <a:schemeClr val="accent2">
            <a:lumMod val="40000"/>
            <a:lumOff val="60000"/>
          </a:schemeClr>
        </a:solidFill>
      </dgm:spPr>
      <dgm:t>
        <a:bodyPr/>
        <a:lstStyle/>
        <a:p>
          <a:pPr rtl="0"/>
          <a:r>
            <a:rPr lang="tr-TR" b="1" dirty="0" smtClean="0"/>
            <a:t>1. İlaç dışı tedavi</a:t>
          </a:r>
          <a:endParaRPr lang="tr-TR" dirty="0"/>
        </a:p>
      </dgm:t>
    </dgm:pt>
    <dgm:pt modelId="{61BF2A5F-D05F-40E0-93F1-9642B0F41302}" type="parTrans" cxnId="{8AE0D092-59CA-405C-9705-9A167B9A9FE2}">
      <dgm:prSet/>
      <dgm:spPr/>
      <dgm:t>
        <a:bodyPr/>
        <a:lstStyle/>
        <a:p>
          <a:endParaRPr lang="tr-TR"/>
        </a:p>
      </dgm:t>
    </dgm:pt>
    <dgm:pt modelId="{8B5C40C6-90ED-4416-8F75-1FA3CA697F3E}" type="sibTrans" cxnId="{8AE0D092-59CA-405C-9705-9A167B9A9FE2}">
      <dgm:prSet/>
      <dgm:spPr/>
      <dgm:t>
        <a:bodyPr/>
        <a:lstStyle/>
        <a:p>
          <a:endParaRPr lang="tr-TR"/>
        </a:p>
      </dgm:t>
    </dgm:pt>
    <dgm:pt modelId="{ABD9E284-8AEA-46E1-B891-0CDFCA8A5300}">
      <dgm:prSet/>
      <dgm:spPr>
        <a:solidFill>
          <a:schemeClr val="accent2">
            <a:lumMod val="40000"/>
            <a:lumOff val="60000"/>
          </a:schemeClr>
        </a:solidFill>
      </dgm:spPr>
      <dgm:t>
        <a:bodyPr/>
        <a:lstStyle/>
        <a:p>
          <a:pPr rtl="0"/>
          <a:r>
            <a:rPr lang="tr-TR" b="1" dirty="0" smtClean="0"/>
            <a:t>2. İlaç tedavisi</a:t>
          </a:r>
          <a:endParaRPr lang="tr-TR" b="1" dirty="0"/>
        </a:p>
      </dgm:t>
    </dgm:pt>
    <dgm:pt modelId="{8CB806DA-24B2-499E-866C-74E5AF9FA023}" type="parTrans" cxnId="{9982CCB1-7278-4F25-A5D7-ABD096EAC969}">
      <dgm:prSet/>
      <dgm:spPr/>
      <dgm:t>
        <a:bodyPr/>
        <a:lstStyle/>
        <a:p>
          <a:endParaRPr lang="tr-TR"/>
        </a:p>
      </dgm:t>
    </dgm:pt>
    <dgm:pt modelId="{27975F61-C0DD-4B6E-8EF8-32811F632425}" type="sibTrans" cxnId="{9982CCB1-7278-4F25-A5D7-ABD096EAC969}">
      <dgm:prSet/>
      <dgm:spPr/>
      <dgm:t>
        <a:bodyPr/>
        <a:lstStyle/>
        <a:p>
          <a:endParaRPr lang="tr-TR"/>
        </a:p>
      </dgm:t>
    </dgm:pt>
    <dgm:pt modelId="{51A951A1-88BE-422E-87E0-D285D880EA0F}">
      <dgm:prSet/>
      <dgm:spPr>
        <a:solidFill>
          <a:schemeClr val="accent2">
            <a:lumMod val="40000"/>
            <a:lumOff val="60000"/>
          </a:schemeClr>
        </a:solidFill>
      </dgm:spPr>
      <dgm:t>
        <a:bodyPr/>
        <a:lstStyle/>
        <a:p>
          <a:pPr rtl="0"/>
          <a:endParaRPr lang="tr-TR" dirty="0"/>
        </a:p>
      </dgm:t>
    </dgm:pt>
    <dgm:pt modelId="{5AA2DCB2-D089-45EF-BDA8-35BC3C0E947B}" type="parTrans" cxnId="{0A981C10-CE98-4631-8922-5D274362F2B8}">
      <dgm:prSet/>
      <dgm:spPr/>
      <dgm:t>
        <a:bodyPr/>
        <a:lstStyle/>
        <a:p>
          <a:endParaRPr lang="tr-TR"/>
        </a:p>
      </dgm:t>
    </dgm:pt>
    <dgm:pt modelId="{76E9EBF4-EBDB-470E-AE14-D3872EDCF915}" type="sibTrans" cxnId="{0A981C10-CE98-4631-8922-5D274362F2B8}">
      <dgm:prSet/>
      <dgm:spPr/>
      <dgm:t>
        <a:bodyPr/>
        <a:lstStyle/>
        <a:p>
          <a:endParaRPr lang="tr-TR"/>
        </a:p>
      </dgm:t>
    </dgm:pt>
    <dgm:pt modelId="{C28FCEB5-2CA7-4B5F-A292-DDF8CB782860}" type="pres">
      <dgm:prSet presAssocID="{E88B4373-CB20-4553-B964-67DEC4553C97}" presName="CompostProcess" presStyleCnt="0">
        <dgm:presLayoutVars>
          <dgm:dir/>
          <dgm:resizeHandles val="exact"/>
        </dgm:presLayoutVars>
      </dgm:prSet>
      <dgm:spPr/>
      <dgm:t>
        <a:bodyPr/>
        <a:lstStyle/>
        <a:p>
          <a:endParaRPr lang="tr-TR"/>
        </a:p>
      </dgm:t>
    </dgm:pt>
    <dgm:pt modelId="{56FD077D-6513-4524-957C-BB5160605FE4}" type="pres">
      <dgm:prSet presAssocID="{E88B4373-CB20-4553-B964-67DEC4553C97}" presName="arrow" presStyleLbl="bgShp" presStyleIdx="0" presStyleCnt="1"/>
      <dgm:spPr/>
    </dgm:pt>
    <dgm:pt modelId="{0832354A-A903-4FD5-A5C3-7E81BC6ABC8D}" type="pres">
      <dgm:prSet presAssocID="{E88B4373-CB20-4553-B964-67DEC4553C97}" presName="linearProcess" presStyleCnt="0"/>
      <dgm:spPr/>
    </dgm:pt>
    <dgm:pt modelId="{B84074F3-AE4E-4FEF-B91D-8787BE93EDD4}" type="pres">
      <dgm:prSet presAssocID="{40F45144-3D67-4E53-AA1E-94DCA3F260D4}" presName="textNode" presStyleLbl="node1" presStyleIdx="0" presStyleCnt="2">
        <dgm:presLayoutVars>
          <dgm:bulletEnabled val="1"/>
        </dgm:presLayoutVars>
      </dgm:prSet>
      <dgm:spPr/>
      <dgm:t>
        <a:bodyPr/>
        <a:lstStyle/>
        <a:p>
          <a:endParaRPr lang="tr-TR"/>
        </a:p>
      </dgm:t>
    </dgm:pt>
    <dgm:pt modelId="{5738AA8B-A779-41DB-BA0D-8E19DC8E0F22}" type="pres">
      <dgm:prSet presAssocID="{8B5C40C6-90ED-4416-8F75-1FA3CA697F3E}" presName="sibTrans" presStyleCnt="0"/>
      <dgm:spPr/>
    </dgm:pt>
    <dgm:pt modelId="{CE401D41-6B82-45B6-90C8-5B9C87B61204}" type="pres">
      <dgm:prSet presAssocID="{ABD9E284-8AEA-46E1-B891-0CDFCA8A5300}" presName="textNode" presStyleLbl="node1" presStyleIdx="1" presStyleCnt="2">
        <dgm:presLayoutVars>
          <dgm:bulletEnabled val="1"/>
        </dgm:presLayoutVars>
      </dgm:prSet>
      <dgm:spPr/>
      <dgm:t>
        <a:bodyPr/>
        <a:lstStyle/>
        <a:p>
          <a:endParaRPr lang="tr-TR"/>
        </a:p>
      </dgm:t>
    </dgm:pt>
  </dgm:ptLst>
  <dgm:cxnLst>
    <dgm:cxn modelId="{89A4441B-D8C9-45B4-85A9-D0DD89321698}" type="presOf" srcId="{E88B4373-CB20-4553-B964-67DEC4553C97}" destId="{C28FCEB5-2CA7-4B5F-A292-DDF8CB782860}" srcOrd="0" destOrd="0" presId="urn:microsoft.com/office/officeart/2005/8/layout/hProcess9"/>
    <dgm:cxn modelId="{5DE8E802-99E1-481F-8868-E8CBAA5492A8}" type="presOf" srcId="{51A951A1-88BE-422E-87E0-D285D880EA0F}" destId="{CE401D41-6B82-45B6-90C8-5B9C87B61204}" srcOrd="0" destOrd="1" presId="urn:microsoft.com/office/officeart/2005/8/layout/hProcess9"/>
    <dgm:cxn modelId="{BF176E87-64D8-4C5F-A2F9-408E2E36C7E3}" type="presOf" srcId="{40F45144-3D67-4E53-AA1E-94DCA3F260D4}" destId="{B84074F3-AE4E-4FEF-B91D-8787BE93EDD4}" srcOrd="0" destOrd="0" presId="urn:microsoft.com/office/officeart/2005/8/layout/hProcess9"/>
    <dgm:cxn modelId="{8AE0D092-59CA-405C-9705-9A167B9A9FE2}" srcId="{E88B4373-CB20-4553-B964-67DEC4553C97}" destId="{40F45144-3D67-4E53-AA1E-94DCA3F260D4}" srcOrd="0" destOrd="0" parTransId="{61BF2A5F-D05F-40E0-93F1-9642B0F41302}" sibTransId="{8B5C40C6-90ED-4416-8F75-1FA3CA697F3E}"/>
    <dgm:cxn modelId="{9982CCB1-7278-4F25-A5D7-ABD096EAC969}" srcId="{E88B4373-CB20-4553-B964-67DEC4553C97}" destId="{ABD9E284-8AEA-46E1-B891-0CDFCA8A5300}" srcOrd="1" destOrd="0" parTransId="{8CB806DA-24B2-499E-866C-74E5AF9FA023}" sibTransId="{27975F61-C0DD-4B6E-8EF8-32811F632425}"/>
    <dgm:cxn modelId="{0A981C10-CE98-4631-8922-5D274362F2B8}" srcId="{ABD9E284-8AEA-46E1-B891-0CDFCA8A5300}" destId="{51A951A1-88BE-422E-87E0-D285D880EA0F}" srcOrd="0" destOrd="0" parTransId="{5AA2DCB2-D089-45EF-BDA8-35BC3C0E947B}" sibTransId="{76E9EBF4-EBDB-470E-AE14-D3872EDCF915}"/>
    <dgm:cxn modelId="{5B2D8129-8E6B-4BF3-87D2-F78CC4B0D993}" type="presOf" srcId="{ABD9E284-8AEA-46E1-B891-0CDFCA8A5300}" destId="{CE401D41-6B82-45B6-90C8-5B9C87B61204}" srcOrd="0" destOrd="0" presId="urn:microsoft.com/office/officeart/2005/8/layout/hProcess9"/>
    <dgm:cxn modelId="{362003A5-4AC6-4529-A6EC-9C1AEFCFF916}" type="presParOf" srcId="{C28FCEB5-2CA7-4B5F-A292-DDF8CB782860}" destId="{56FD077D-6513-4524-957C-BB5160605FE4}" srcOrd="0" destOrd="0" presId="urn:microsoft.com/office/officeart/2005/8/layout/hProcess9"/>
    <dgm:cxn modelId="{4CF46AEE-652C-4B02-8499-DD02BA80DBAB}" type="presParOf" srcId="{C28FCEB5-2CA7-4B5F-A292-DDF8CB782860}" destId="{0832354A-A903-4FD5-A5C3-7E81BC6ABC8D}" srcOrd="1" destOrd="0" presId="urn:microsoft.com/office/officeart/2005/8/layout/hProcess9"/>
    <dgm:cxn modelId="{E9B03098-CDF8-4A14-8D52-268F77F2B14E}" type="presParOf" srcId="{0832354A-A903-4FD5-A5C3-7E81BC6ABC8D}" destId="{B84074F3-AE4E-4FEF-B91D-8787BE93EDD4}" srcOrd="0" destOrd="0" presId="urn:microsoft.com/office/officeart/2005/8/layout/hProcess9"/>
    <dgm:cxn modelId="{87F43F64-EF8F-4E84-9E4A-A7ECA8217782}" type="presParOf" srcId="{0832354A-A903-4FD5-A5C3-7E81BC6ABC8D}" destId="{5738AA8B-A779-41DB-BA0D-8E19DC8E0F22}" srcOrd="1" destOrd="0" presId="urn:microsoft.com/office/officeart/2005/8/layout/hProcess9"/>
    <dgm:cxn modelId="{64A25090-2144-4619-A1B4-2FA866BFF886}" type="presParOf" srcId="{0832354A-A903-4FD5-A5C3-7E81BC6ABC8D}" destId="{CE401D41-6B82-45B6-90C8-5B9C87B6120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9DADC-50D3-4BA6-AD55-A86FC4BB39D6}"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tr-TR"/>
        </a:p>
      </dgm:t>
    </dgm:pt>
    <dgm:pt modelId="{74C73250-5B01-420C-AAC4-0C2F1FD06972}">
      <dgm:prSet/>
      <dgm:spPr/>
      <dgm:t>
        <a:bodyPr/>
        <a:lstStyle/>
        <a:p>
          <a:pPr rtl="0"/>
          <a:r>
            <a:rPr lang="tr-TR" dirty="0" smtClean="0">
              <a:latin typeface="Serif"/>
            </a:rPr>
            <a:t>Akut atak tedavisi</a:t>
          </a:r>
          <a:endParaRPr lang="tr-TR" dirty="0">
            <a:latin typeface="Serif"/>
          </a:endParaRPr>
        </a:p>
      </dgm:t>
    </dgm:pt>
    <dgm:pt modelId="{C2EF688C-070D-4D51-9D49-4966AA3C8AEE}" type="parTrans" cxnId="{05C91DC7-E536-4220-8F8A-E59A4D6322B1}">
      <dgm:prSet/>
      <dgm:spPr/>
      <dgm:t>
        <a:bodyPr/>
        <a:lstStyle/>
        <a:p>
          <a:endParaRPr lang="tr-TR"/>
        </a:p>
      </dgm:t>
    </dgm:pt>
    <dgm:pt modelId="{93B660AE-0D6A-418B-8B9C-26BF3BFB564F}" type="sibTrans" cxnId="{05C91DC7-E536-4220-8F8A-E59A4D6322B1}">
      <dgm:prSet/>
      <dgm:spPr/>
      <dgm:t>
        <a:bodyPr/>
        <a:lstStyle/>
        <a:p>
          <a:endParaRPr lang="tr-TR"/>
        </a:p>
      </dgm:t>
    </dgm:pt>
    <dgm:pt modelId="{A705D3D2-DBF8-44F6-ABC4-7084C6E410C5}">
      <dgm:prSet/>
      <dgm:spPr/>
      <dgm:t>
        <a:bodyPr/>
        <a:lstStyle/>
        <a:p>
          <a:pPr rtl="0"/>
          <a:r>
            <a:rPr lang="tr-TR" dirty="0" err="1" smtClean="0">
              <a:latin typeface="Serif"/>
            </a:rPr>
            <a:t>Profilaktik</a:t>
          </a:r>
          <a:r>
            <a:rPr lang="tr-TR" dirty="0" smtClean="0">
              <a:latin typeface="Serif"/>
            </a:rPr>
            <a:t> tedavi</a:t>
          </a:r>
          <a:endParaRPr lang="tr-TR" dirty="0">
            <a:latin typeface="Serif"/>
          </a:endParaRPr>
        </a:p>
      </dgm:t>
    </dgm:pt>
    <dgm:pt modelId="{DF462115-628A-4CEA-B91F-8EC5009D4F8C}" type="parTrans" cxnId="{CC61EBED-EF48-4E9D-BDF0-524782BB3227}">
      <dgm:prSet/>
      <dgm:spPr/>
      <dgm:t>
        <a:bodyPr/>
        <a:lstStyle/>
        <a:p>
          <a:endParaRPr lang="tr-TR"/>
        </a:p>
      </dgm:t>
    </dgm:pt>
    <dgm:pt modelId="{57615C4F-99B8-4403-BD85-2899B3CE61B1}" type="sibTrans" cxnId="{CC61EBED-EF48-4E9D-BDF0-524782BB3227}">
      <dgm:prSet/>
      <dgm:spPr/>
      <dgm:t>
        <a:bodyPr/>
        <a:lstStyle/>
        <a:p>
          <a:endParaRPr lang="tr-TR"/>
        </a:p>
      </dgm:t>
    </dgm:pt>
    <dgm:pt modelId="{206C33C1-EA24-4FD2-8A54-D2BF57B65EBF}" type="pres">
      <dgm:prSet presAssocID="{8CE9DADC-50D3-4BA6-AD55-A86FC4BB39D6}" presName="Name0" presStyleCnt="0">
        <dgm:presLayoutVars>
          <dgm:dir/>
          <dgm:resizeHandles val="exact"/>
        </dgm:presLayoutVars>
      </dgm:prSet>
      <dgm:spPr/>
      <dgm:t>
        <a:bodyPr/>
        <a:lstStyle/>
        <a:p>
          <a:endParaRPr lang="tr-TR"/>
        </a:p>
      </dgm:t>
    </dgm:pt>
    <dgm:pt modelId="{4E552420-4A01-440F-BBEE-B0A6DDB788CB}" type="pres">
      <dgm:prSet presAssocID="{8CE9DADC-50D3-4BA6-AD55-A86FC4BB39D6}" presName="arrow" presStyleLbl="bgShp" presStyleIdx="0" presStyleCnt="1"/>
      <dgm:spPr/>
    </dgm:pt>
    <dgm:pt modelId="{2A8C6D2C-3187-44D5-8351-22DCAD9D581F}" type="pres">
      <dgm:prSet presAssocID="{8CE9DADC-50D3-4BA6-AD55-A86FC4BB39D6}" presName="points" presStyleCnt="0"/>
      <dgm:spPr/>
    </dgm:pt>
    <dgm:pt modelId="{8203FDB3-5B24-4541-B50E-592B1B8B77E0}" type="pres">
      <dgm:prSet presAssocID="{74C73250-5B01-420C-AAC4-0C2F1FD06972}" presName="compositeA" presStyleCnt="0"/>
      <dgm:spPr/>
    </dgm:pt>
    <dgm:pt modelId="{AE248A66-AE2B-418E-B371-74DDCD3D077E}" type="pres">
      <dgm:prSet presAssocID="{74C73250-5B01-420C-AAC4-0C2F1FD06972}" presName="textA" presStyleLbl="revTx" presStyleIdx="0" presStyleCnt="2">
        <dgm:presLayoutVars>
          <dgm:bulletEnabled val="1"/>
        </dgm:presLayoutVars>
      </dgm:prSet>
      <dgm:spPr/>
      <dgm:t>
        <a:bodyPr/>
        <a:lstStyle/>
        <a:p>
          <a:endParaRPr lang="tr-TR"/>
        </a:p>
      </dgm:t>
    </dgm:pt>
    <dgm:pt modelId="{361E7E95-1142-4794-9857-2B2716B069D0}" type="pres">
      <dgm:prSet presAssocID="{74C73250-5B01-420C-AAC4-0C2F1FD06972}" presName="circleA" presStyleLbl="node1" presStyleIdx="0" presStyleCnt="2"/>
      <dgm:spPr/>
    </dgm:pt>
    <dgm:pt modelId="{7B727EB3-4B61-438B-B3C1-CAAE575904B3}" type="pres">
      <dgm:prSet presAssocID="{74C73250-5B01-420C-AAC4-0C2F1FD06972}" presName="spaceA" presStyleCnt="0"/>
      <dgm:spPr/>
    </dgm:pt>
    <dgm:pt modelId="{25B362F0-D0A1-49A5-8109-4AA43A0DB615}" type="pres">
      <dgm:prSet presAssocID="{93B660AE-0D6A-418B-8B9C-26BF3BFB564F}" presName="space" presStyleCnt="0"/>
      <dgm:spPr/>
    </dgm:pt>
    <dgm:pt modelId="{15F8235C-05C0-4FC6-8412-3190035FA43A}" type="pres">
      <dgm:prSet presAssocID="{A705D3D2-DBF8-44F6-ABC4-7084C6E410C5}" presName="compositeB" presStyleCnt="0"/>
      <dgm:spPr/>
    </dgm:pt>
    <dgm:pt modelId="{DA65E5CF-AEF4-441E-B0EE-F21C24528835}" type="pres">
      <dgm:prSet presAssocID="{A705D3D2-DBF8-44F6-ABC4-7084C6E410C5}" presName="textB" presStyleLbl="revTx" presStyleIdx="1" presStyleCnt="2">
        <dgm:presLayoutVars>
          <dgm:bulletEnabled val="1"/>
        </dgm:presLayoutVars>
      </dgm:prSet>
      <dgm:spPr/>
      <dgm:t>
        <a:bodyPr/>
        <a:lstStyle/>
        <a:p>
          <a:endParaRPr lang="tr-TR"/>
        </a:p>
      </dgm:t>
    </dgm:pt>
    <dgm:pt modelId="{889F70FC-FB15-4B2D-81EE-C023AD795C6B}" type="pres">
      <dgm:prSet presAssocID="{A705D3D2-DBF8-44F6-ABC4-7084C6E410C5}" presName="circleB" presStyleLbl="node1" presStyleIdx="1" presStyleCnt="2"/>
      <dgm:spPr/>
    </dgm:pt>
    <dgm:pt modelId="{47C108CD-11B7-4A5B-BB29-E0AC5C713192}" type="pres">
      <dgm:prSet presAssocID="{A705D3D2-DBF8-44F6-ABC4-7084C6E410C5}" presName="spaceB" presStyleCnt="0"/>
      <dgm:spPr/>
    </dgm:pt>
  </dgm:ptLst>
  <dgm:cxnLst>
    <dgm:cxn modelId="{C0133C13-BE79-41B1-AE78-2A5BC4AD4A74}" type="presOf" srcId="{A705D3D2-DBF8-44F6-ABC4-7084C6E410C5}" destId="{DA65E5CF-AEF4-441E-B0EE-F21C24528835}" srcOrd="0" destOrd="0" presId="urn:microsoft.com/office/officeart/2005/8/layout/hProcess11"/>
    <dgm:cxn modelId="{41401380-8530-403B-8EE9-B250D7327913}" type="presOf" srcId="{74C73250-5B01-420C-AAC4-0C2F1FD06972}" destId="{AE248A66-AE2B-418E-B371-74DDCD3D077E}" srcOrd="0" destOrd="0" presId="urn:microsoft.com/office/officeart/2005/8/layout/hProcess11"/>
    <dgm:cxn modelId="{05C91DC7-E536-4220-8F8A-E59A4D6322B1}" srcId="{8CE9DADC-50D3-4BA6-AD55-A86FC4BB39D6}" destId="{74C73250-5B01-420C-AAC4-0C2F1FD06972}" srcOrd="0" destOrd="0" parTransId="{C2EF688C-070D-4D51-9D49-4966AA3C8AEE}" sibTransId="{93B660AE-0D6A-418B-8B9C-26BF3BFB564F}"/>
    <dgm:cxn modelId="{828E344D-F560-4126-B70B-901A0D7712EA}" type="presOf" srcId="{8CE9DADC-50D3-4BA6-AD55-A86FC4BB39D6}" destId="{206C33C1-EA24-4FD2-8A54-D2BF57B65EBF}" srcOrd="0" destOrd="0" presId="urn:microsoft.com/office/officeart/2005/8/layout/hProcess11"/>
    <dgm:cxn modelId="{CC61EBED-EF48-4E9D-BDF0-524782BB3227}" srcId="{8CE9DADC-50D3-4BA6-AD55-A86FC4BB39D6}" destId="{A705D3D2-DBF8-44F6-ABC4-7084C6E410C5}" srcOrd="1" destOrd="0" parTransId="{DF462115-628A-4CEA-B91F-8EC5009D4F8C}" sibTransId="{57615C4F-99B8-4403-BD85-2899B3CE61B1}"/>
    <dgm:cxn modelId="{F7D16B8D-0740-46EE-966E-790FE9ACE163}" type="presParOf" srcId="{206C33C1-EA24-4FD2-8A54-D2BF57B65EBF}" destId="{4E552420-4A01-440F-BBEE-B0A6DDB788CB}" srcOrd="0" destOrd="0" presId="urn:microsoft.com/office/officeart/2005/8/layout/hProcess11"/>
    <dgm:cxn modelId="{5C9615B7-E7A4-4C62-B351-0FFC1574ADEC}" type="presParOf" srcId="{206C33C1-EA24-4FD2-8A54-D2BF57B65EBF}" destId="{2A8C6D2C-3187-44D5-8351-22DCAD9D581F}" srcOrd="1" destOrd="0" presId="urn:microsoft.com/office/officeart/2005/8/layout/hProcess11"/>
    <dgm:cxn modelId="{62AAD99A-3408-4CCD-A4E0-1323ACB28147}" type="presParOf" srcId="{2A8C6D2C-3187-44D5-8351-22DCAD9D581F}" destId="{8203FDB3-5B24-4541-B50E-592B1B8B77E0}" srcOrd="0" destOrd="0" presId="urn:microsoft.com/office/officeart/2005/8/layout/hProcess11"/>
    <dgm:cxn modelId="{2F54323B-989E-4FF7-ABD2-CB6757E58618}" type="presParOf" srcId="{8203FDB3-5B24-4541-B50E-592B1B8B77E0}" destId="{AE248A66-AE2B-418E-B371-74DDCD3D077E}" srcOrd="0" destOrd="0" presId="urn:microsoft.com/office/officeart/2005/8/layout/hProcess11"/>
    <dgm:cxn modelId="{3CAD3B81-52A0-47F9-81BB-A525D1A41ECE}" type="presParOf" srcId="{8203FDB3-5B24-4541-B50E-592B1B8B77E0}" destId="{361E7E95-1142-4794-9857-2B2716B069D0}" srcOrd="1" destOrd="0" presId="urn:microsoft.com/office/officeart/2005/8/layout/hProcess11"/>
    <dgm:cxn modelId="{7AE02E6D-CF25-4AD3-867E-7023BFDD888A}" type="presParOf" srcId="{8203FDB3-5B24-4541-B50E-592B1B8B77E0}" destId="{7B727EB3-4B61-438B-B3C1-CAAE575904B3}" srcOrd="2" destOrd="0" presId="urn:microsoft.com/office/officeart/2005/8/layout/hProcess11"/>
    <dgm:cxn modelId="{1EF9C652-45DE-4FFE-9409-57E19D8B9764}" type="presParOf" srcId="{2A8C6D2C-3187-44D5-8351-22DCAD9D581F}" destId="{25B362F0-D0A1-49A5-8109-4AA43A0DB615}" srcOrd="1" destOrd="0" presId="urn:microsoft.com/office/officeart/2005/8/layout/hProcess11"/>
    <dgm:cxn modelId="{21EC46DA-909A-494C-BF1B-90153A18C907}" type="presParOf" srcId="{2A8C6D2C-3187-44D5-8351-22DCAD9D581F}" destId="{15F8235C-05C0-4FC6-8412-3190035FA43A}" srcOrd="2" destOrd="0" presId="urn:microsoft.com/office/officeart/2005/8/layout/hProcess11"/>
    <dgm:cxn modelId="{21E87043-BC69-409C-A7B9-9CC2DCEB46EE}" type="presParOf" srcId="{15F8235C-05C0-4FC6-8412-3190035FA43A}" destId="{DA65E5CF-AEF4-441E-B0EE-F21C24528835}" srcOrd="0" destOrd="0" presId="urn:microsoft.com/office/officeart/2005/8/layout/hProcess11"/>
    <dgm:cxn modelId="{B537741E-D229-4D31-997B-07815431095C}" type="presParOf" srcId="{15F8235C-05C0-4FC6-8412-3190035FA43A}" destId="{889F70FC-FB15-4B2D-81EE-C023AD795C6B}" srcOrd="1" destOrd="0" presId="urn:microsoft.com/office/officeart/2005/8/layout/hProcess11"/>
    <dgm:cxn modelId="{DAD7A9FA-4D92-4779-A9B0-425E4F902387}" type="presParOf" srcId="{15F8235C-05C0-4FC6-8412-3190035FA43A}" destId="{47C108CD-11B7-4A5B-BB29-E0AC5C71319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3A82DB-90A6-4BE8-90C6-307F8F3ADE66}"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tr-TR"/>
        </a:p>
      </dgm:t>
    </dgm:pt>
    <dgm:pt modelId="{38723BAC-64C9-4782-BAD0-F8A9D1A2C469}">
      <dgm:prSet/>
      <dgm:spPr/>
      <dgm:t>
        <a:bodyPr/>
        <a:lstStyle/>
        <a:p>
          <a:pPr algn="l" rtl="0"/>
          <a:r>
            <a:rPr lang="tr-TR" dirty="0" err="1" smtClean="0"/>
            <a:t>Non</a:t>
          </a:r>
          <a:r>
            <a:rPr lang="tr-TR" dirty="0" smtClean="0"/>
            <a:t> spesifik migren ilaç tedavisi</a:t>
          </a:r>
          <a:endParaRPr lang="tr-TR" dirty="0"/>
        </a:p>
      </dgm:t>
    </dgm:pt>
    <dgm:pt modelId="{5D78EAAB-1AB9-499E-923D-A8A13DDDA42A}" type="parTrans" cxnId="{14CB7245-339D-4B8D-9CC2-1B3C007652F7}">
      <dgm:prSet/>
      <dgm:spPr/>
      <dgm:t>
        <a:bodyPr/>
        <a:lstStyle/>
        <a:p>
          <a:endParaRPr lang="tr-TR"/>
        </a:p>
      </dgm:t>
    </dgm:pt>
    <dgm:pt modelId="{1B5A13C6-739E-48A7-98A3-32BA48182684}" type="sibTrans" cxnId="{14CB7245-339D-4B8D-9CC2-1B3C007652F7}">
      <dgm:prSet/>
      <dgm:spPr/>
      <dgm:t>
        <a:bodyPr/>
        <a:lstStyle/>
        <a:p>
          <a:endParaRPr lang="tr-TR"/>
        </a:p>
      </dgm:t>
    </dgm:pt>
    <dgm:pt modelId="{8C4FCE75-DD72-4DD9-BE55-5A3C2754DFBA}">
      <dgm:prSet/>
      <dgm:spPr/>
      <dgm:t>
        <a:bodyPr/>
        <a:lstStyle/>
        <a:p>
          <a:pPr algn="ctr" rtl="0"/>
          <a:r>
            <a:rPr lang="tr-TR" dirty="0" smtClean="0"/>
            <a:t>Spesifik migren ilaçları</a:t>
          </a:r>
        </a:p>
        <a:p>
          <a:pPr algn="l" rtl="0"/>
          <a:r>
            <a:rPr lang="tr-TR" dirty="0" smtClean="0"/>
            <a:t>1.</a:t>
          </a:r>
          <a:r>
            <a:rPr lang="tr-TR" dirty="0" err="1" smtClean="0"/>
            <a:t>Triptan</a:t>
          </a:r>
          <a:endParaRPr lang="tr-TR" dirty="0" smtClean="0"/>
        </a:p>
        <a:p>
          <a:pPr algn="l" rtl="0"/>
          <a:r>
            <a:rPr lang="tr-TR" dirty="0" smtClean="0"/>
            <a:t>2.</a:t>
          </a:r>
          <a:r>
            <a:rPr lang="tr-TR" dirty="0" err="1" smtClean="0"/>
            <a:t>Ergotamin</a:t>
          </a:r>
          <a:r>
            <a:rPr lang="tr-TR" dirty="0" smtClean="0"/>
            <a:t> türevi</a:t>
          </a:r>
          <a:endParaRPr lang="tr-TR" dirty="0"/>
        </a:p>
      </dgm:t>
    </dgm:pt>
    <dgm:pt modelId="{61A16D38-4F95-4203-8481-1314C3C10603}" type="parTrans" cxnId="{B3338C67-1F9C-4BD2-9902-626A8DD1272D}">
      <dgm:prSet/>
      <dgm:spPr/>
      <dgm:t>
        <a:bodyPr/>
        <a:lstStyle/>
        <a:p>
          <a:endParaRPr lang="tr-TR"/>
        </a:p>
      </dgm:t>
    </dgm:pt>
    <dgm:pt modelId="{8E2A0F8B-5A20-48F0-99E4-C6D835DA80D5}" type="sibTrans" cxnId="{B3338C67-1F9C-4BD2-9902-626A8DD1272D}">
      <dgm:prSet/>
      <dgm:spPr/>
      <dgm:t>
        <a:bodyPr/>
        <a:lstStyle/>
        <a:p>
          <a:endParaRPr lang="tr-TR"/>
        </a:p>
      </dgm:t>
    </dgm:pt>
    <dgm:pt modelId="{9154BE1C-B8C7-46AD-AB18-B0A607003C61}" type="pres">
      <dgm:prSet presAssocID="{373A82DB-90A6-4BE8-90C6-307F8F3ADE66}" presName="linearFlow" presStyleCnt="0">
        <dgm:presLayoutVars>
          <dgm:resizeHandles val="exact"/>
        </dgm:presLayoutVars>
      </dgm:prSet>
      <dgm:spPr/>
      <dgm:t>
        <a:bodyPr/>
        <a:lstStyle/>
        <a:p>
          <a:endParaRPr lang="tr-TR"/>
        </a:p>
      </dgm:t>
    </dgm:pt>
    <dgm:pt modelId="{CE4697F0-1EFD-4510-9CD8-1E3897E67732}" type="pres">
      <dgm:prSet presAssocID="{38723BAC-64C9-4782-BAD0-F8A9D1A2C469}" presName="node" presStyleLbl="node1" presStyleIdx="0" presStyleCnt="2">
        <dgm:presLayoutVars>
          <dgm:bulletEnabled val="1"/>
        </dgm:presLayoutVars>
      </dgm:prSet>
      <dgm:spPr/>
      <dgm:t>
        <a:bodyPr/>
        <a:lstStyle/>
        <a:p>
          <a:endParaRPr lang="tr-TR"/>
        </a:p>
      </dgm:t>
    </dgm:pt>
    <dgm:pt modelId="{B1BCAE0F-7041-4CED-B9EA-0560A03B0AEA}" type="pres">
      <dgm:prSet presAssocID="{1B5A13C6-739E-48A7-98A3-32BA48182684}" presName="sibTrans" presStyleLbl="sibTrans2D1" presStyleIdx="0" presStyleCnt="1"/>
      <dgm:spPr/>
      <dgm:t>
        <a:bodyPr/>
        <a:lstStyle/>
        <a:p>
          <a:endParaRPr lang="tr-TR"/>
        </a:p>
      </dgm:t>
    </dgm:pt>
    <dgm:pt modelId="{7E1830AD-719D-497E-989A-5FD72F209048}" type="pres">
      <dgm:prSet presAssocID="{1B5A13C6-739E-48A7-98A3-32BA48182684}" presName="connectorText" presStyleLbl="sibTrans2D1" presStyleIdx="0" presStyleCnt="1"/>
      <dgm:spPr/>
      <dgm:t>
        <a:bodyPr/>
        <a:lstStyle/>
        <a:p>
          <a:endParaRPr lang="tr-TR"/>
        </a:p>
      </dgm:t>
    </dgm:pt>
    <dgm:pt modelId="{E10B24AE-E2F2-4662-AF04-B480D91569A8}" type="pres">
      <dgm:prSet presAssocID="{8C4FCE75-DD72-4DD9-BE55-5A3C2754DFBA}" presName="node" presStyleLbl="node1" presStyleIdx="1" presStyleCnt="2">
        <dgm:presLayoutVars>
          <dgm:bulletEnabled val="1"/>
        </dgm:presLayoutVars>
      </dgm:prSet>
      <dgm:spPr/>
      <dgm:t>
        <a:bodyPr/>
        <a:lstStyle/>
        <a:p>
          <a:endParaRPr lang="tr-TR"/>
        </a:p>
      </dgm:t>
    </dgm:pt>
  </dgm:ptLst>
  <dgm:cxnLst>
    <dgm:cxn modelId="{B2E99060-86F0-43E3-A44A-F3BDE2E4022B}" type="presOf" srcId="{373A82DB-90A6-4BE8-90C6-307F8F3ADE66}" destId="{9154BE1C-B8C7-46AD-AB18-B0A607003C61}" srcOrd="0" destOrd="0" presId="urn:microsoft.com/office/officeart/2005/8/layout/process2"/>
    <dgm:cxn modelId="{C8A58B11-1AE0-466F-B20E-7F9B2995D937}" type="presOf" srcId="{1B5A13C6-739E-48A7-98A3-32BA48182684}" destId="{B1BCAE0F-7041-4CED-B9EA-0560A03B0AEA}" srcOrd="0" destOrd="0" presId="urn:microsoft.com/office/officeart/2005/8/layout/process2"/>
    <dgm:cxn modelId="{A048901B-3D93-411B-8276-43C1B172D2FD}" type="presOf" srcId="{1B5A13C6-739E-48A7-98A3-32BA48182684}" destId="{7E1830AD-719D-497E-989A-5FD72F209048}" srcOrd="1" destOrd="0" presId="urn:microsoft.com/office/officeart/2005/8/layout/process2"/>
    <dgm:cxn modelId="{4A14EF9F-3634-46AE-BDB9-F64A1A1CAAD3}" type="presOf" srcId="{8C4FCE75-DD72-4DD9-BE55-5A3C2754DFBA}" destId="{E10B24AE-E2F2-4662-AF04-B480D91569A8}" srcOrd="0" destOrd="0" presId="urn:microsoft.com/office/officeart/2005/8/layout/process2"/>
    <dgm:cxn modelId="{10FC9E63-EF0A-407E-ABA9-68AA60658C24}" type="presOf" srcId="{38723BAC-64C9-4782-BAD0-F8A9D1A2C469}" destId="{CE4697F0-1EFD-4510-9CD8-1E3897E67732}" srcOrd="0" destOrd="0" presId="urn:microsoft.com/office/officeart/2005/8/layout/process2"/>
    <dgm:cxn modelId="{14CB7245-339D-4B8D-9CC2-1B3C007652F7}" srcId="{373A82DB-90A6-4BE8-90C6-307F8F3ADE66}" destId="{38723BAC-64C9-4782-BAD0-F8A9D1A2C469}" srcOrd="0" destOrd="0" parTransId="{5D78EAAB-1AB9-499E-923D-A8A13DDDA42A}" sibTransId="{1B5A13C6-739E-48A7-98A3-32BA48182684}"/>
    <dgm:cxn modelId="{B3338C67-1F9C-4BD2-9902-626A8DD1272D}" srcId="{373A82DB-90A6-4BE8-90C6-307F8F3ADE66}" destId="{8C4FCE75-DD72-4DD9-BE55-5A3C2754DFBA}" srcOrd="1" destOrd="0" parTransId="{61A16D38-4F95-4203-8481-1314C3C10603}" sibTransId="{8E2A0F8B-5A20-48F0-99E4-C6D835DA80D5}"/>
    <dgm:cxn modelId="{556CEED2-962B-4D63-BF67-D5DD645C6461}" type="presParOf" srcId="{9154BE1C-B8C7-46AD-AB18-B0A607003C61}" destId="{CE4697F0-1EFD-4510-9CD8-1E3897E67732}" srcOrd="0" destOrd="0" presId="urn:microsoft.com/office/officeart/2005/8/layout/process2"/>
    <dgm:cxn modelId="{40DA17A5-03FE-4B5E-8313-FB0DB3D9CCDC}" type="presParOf" srcId="{9154BE1C-B8C7-46AD-AB18-B0A607003C61}" destId="{B1BCAE0F-7041-4CED-B9EA-0560A03B0AEA}" srcOrd="1" destOrd="0" presId="urn:microsoft.com/office/officeart/2005/8/layout/process2"/>
    <dgm:cxn modelId="{3641410F-3EBA-420A-A476-CCA7EAFC0066}" type="presParOf" srcId="{B1BCAE0F-7041-4CED-B9EA-0560A03B0AEA}" destId="{7E1830AD-719D-497E-989A-5FD72F209048}" srcOrd="0" destOrd="0" presId="urn:microsoft.com/office/officeart/2005/8/layout/process2"/>
    <dgm:cxn modelId="{6F391B59-DA9A-467B-80AD-E1C9C001D92C}" type="presParOf" srcId="{9154BE1C-B8C7-46AD-AB18-B0A607003C61}" destId="{E10B24AE-E2F2-4662-AF04-B480D91569A8}"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96AB9-8D03-416B-B1FA-028FBBC8DF73}">
      <dsp:nvSpPr>
        <dsp:cNvPr id="0" name=""/>
        <dsp:cNvSpPr/>
      </dsp:nvSpPr>
      <dsp:spPr>
        <a:xfrm>
          <a:off x="4610277" y="2360592"/>
          <a:ext cx="91440" cy="542837"/>
        </a:xfrm>
        <a:custGeom>
          <a:avLst/>
          <a:gdLst/>
          <a:ahLst/>
          <a:cxnLst/>
          <a:rect l="0" t="0" r="0" b="0"/>
          <a:pathLst>
            <a:path>
              <a:moveTo>
                <a:pt x="71578" y="0"/>
              </a:moveTo>
              <a:lnTo>
                <a:pt x="71578" y="397657"/>
              </a:lnTo>
              <a:lnTo>
                <a:pt x="45720" y="397657"/>
              </a:lnTo>
              <a:lnTo>
                <a:pt x="45720" y="542837"/>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ADD6FF-5AB4-4AD8-B07F-24A94B907602}">
      <dsp:nvSpPr>
        <dsp:cNvPr id="0" name=""/>
        <dsp:cNvSpPr/>
      </dsp:nvSpPr>
      <dsp:spPr>
        <a:xfrm>
          <a:off x="2947775" y="995933"/>
          <a:ext cx="1734080" cy="369513"/>
        </a:xfrm>
        <a:custGeom>
          <a:avLst/>
          <a:gdLst/>
          <a:ahLst/>
          <a:cxnLst/>
          <a:rect l="0" t="0" r="0" b="0"/>
          <a:pathLst>
            <a:path>
              <a:moveTo>
                <a:pt x="0" y="0"/>
              </a:moveTo>
              <a:lnTo>
                <a:pt x="0" y="224333"/>
              </a:lnTo>
              <a:lnTo>
                <a:pt x="1734080" y="224333"/>
              </a:lnTo>
              <a:lnTo>
                <a:pt x="1734080" y="369513"/>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489DD7-EAA1-443E-99C6-530322D5916C}">
      <dsp:nvSpPr>
        <dsp:cNvPr id="0" name=""/>
        <dsp:cNvSpPr/>
      </dsp:nvSpPr>
      <dsp:spPr>
        <a:xfrm>
          <a:off x="1170551" y="995933"/>
          <a:ext cx="1777224" cy="369513"/>
        </a:xfrm>
        <a:custGeom>
          <a:avLst/>
          <a:gdLst/>
          <a:ahLst/>
          <a:cxnLst/>
          <a:rect l="0" t="0" r="0" b="0"/>
          <a:pathLst>
            <a:path>
              <a:moveTo>
                <a:pt x="1777224" y="0"/>
              </a:moveTo>
              <a:lnTo>
                <a:pt x="1777224" y="224333"/>
              </a:lnTo>
              <a:lnTo>
                <a:pt x="0" y="224333"/>
              </a:lnTo>
              <a:lnTo>
                <a:pt x="0" y="369513"/>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CDDFFB-FFF5-4C28-A086-2695D5772D2A}">
      <dsp:nvSpPr>
        <dsp:cNvPr id="0" name=""/>
        <dsp:cNvSpPr/>
      </dsp:nvSpPr>
      <dsp:spPr>
        <a:xfrm>
          <a:off x="2164195" y="786"/>
          <a:ext cx="1567160" cy="99514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656D98-ABA9-4A41-B9E9-9E7E08C3DEFF}">
      <dsp:nvSpPr>
        <dsp:cNvPr id="0" name=""/>
        <dsp:cNvSpPr/>
      </dsp:nvSpPr>
      <dsp:spPr>
        <a:xfrm>
          <a:off x="2338324" y="166208"/>
          <a:ext cx="1567160"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Migren</a:t>
          </a:r>
          <a:endParaRPr lang="tr-TR" sz="2400" kern="1200" dirty="0"/>
        </a:p>
      </dsp:txBody>
      <dsp:txXfrm>
        <a:off x="2367471" y="195355"/>
        <a:ext cx="1508866" cy="936852"/>
      </dsp:txXfrm>
    </dsp:sp>
    <dsp:sp modelId="{3165CAA4-1610-4DB6-950D-4032D5EF0E88}">
      <dsp:nvSpPr>
        <dsp:cNvPr id="0" name=""/>
        <dsp:cNvSpPr/>
      </dsp:nvSpPr>
      <dsp:spPr>
        <a:xfrm>
          <a:off x="386971" y="1365446"/>
          <a:ext cx="1567160" cy="99514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67B9CEC-C363-4EA0-A935-84D938F4F257}">
      <dsp:nvSpPr>
        <dsp:cNvPr id="0" name=""/>
        <dsp:cNvSpPr/>
      </dsp:nvSpPr>
      <dsp:spPr>
        <a:xfrm>
          <a:off x="561100" y="1530868"/>
          <a:ext cx="1567160"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Akut</a:t>
          </a:r>
        </a:p>
        <a:p>
          <a:pPr lvl="0" algn="ctr" defTabSz="1066800">
            <a:lnSpc>
              <a:spcPct val="90000"/>
            </a:lnSpc>
            <a:spcBef>
              <a:spcPct val="0"/>
            </a:spcBef>
            <a:spcAft>
              <a:spcPct val="35000"/>
            </a:spcAft>
          </a:pPr>
          <a:endParaRPr lang="tr-TR" sz="2400" kern="1200" dirty="0"/>
        </a:p>
      </dsp:txBody>
      <dsp:txXfrm>
        <a:off x="590247" y="1560015"/>
        <a:ext cx="1508866" cy="936852"/>
      </dsp:txXfrm>
    </dsp:sp>
    <dsp:sp modelId="{7C966669-B6BD-4483-87D5-030BCCC6B8C4}">
      <dsp:nvSpPr>
        <dsp:cNvPr id="0" name=""/>
        <dsp:cNvSpPr/>
      </dsp:nvSpPr>
      <dsp:spPr>
        <a:xfrm>
          <a:off x="3898275" y="1365446"/>
          <a:ext cx="1567160" cy="99514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CF825BE-3BCA-43FC-92B9-665108CBB0C5}">
      <dsp:nvSpPr>
        <dsp:cNvPr id="0" name=""/>
        <dsp:cNvSpPr/>
      </dsp:nvSpPr>
      <dsp:spPr>
        <a:xfrm>
          <a:off x="4072404" y="1530868"/>
          <a:ext cx="1567160"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Kronik</a:t>
          </a:r>
          <a:endParaRPr lang="tr-TR" sz="2400" kern="1200" dirty="0"/>
        </a:p>
      </dsp:txBody>
      <dsp:txXfrm>
        <a:off x="4101551" y="1560015"/>
        <a:ext cx="1508866" cy="936852"/>
      </dsp:txXfrm>
    </dsp:sp>
    <dsp:sp modelId="{55858A8A-9B86-426E-B440-5C13366DF268}">
      <dsp:nvSpPr>
        <dsp:cNvPr id="0" name=""/>
        <dsp:cNvSpPr/>
      </dsp:nvSpPr>
      <dsp:spPr>
        <a:xfrm>
          <a:off x="3846096" y="2903430"/>
          <a:ext cx="1619801" cy="99514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330FAAA-8C29-408D-9FD5-AECD5ACDA26A}">
      <dsp:nvSpPr>
        <dsp:cNvPr id="0" name=""/>
        <dsp:cNvSpPr/>
      </dsp:nvSpPr>
      <dsp:spPr>
        <a:xfrm>
          <a:off x="4020225" y="3068853"/>
          <a:ext cx="1619801"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smtClean="0"/>
            <a:t>&gt;3 ay süre boyunca </a:t>
          </a:r>
          <a:r>
            <a:rPr lang="tr-TR" sz="900" b="1" i="0" kern="1200" dirty="0" smtClean="0"/>
            <a:t>≥15 gün </a:t>
          </a:r>
          <a:r>
            <a:rPr lang="tr-TR" sz="900" b="1" i="0" kern="1200" dirty="0" err="1" smtClean="0"/>
            <a:t>başağrısı</a:t>
          </a:r>
          <a:endParaRPr lang="tr-TR" sz="900" b="1" i="0" kern="1200" dirty="0" smtClean="0"/>
        </a:p>
        <a:p>
          <a:pPr lvl="0" algn="ctr" defTabSz="400050">
            <a:lnSpc>
              <a:spcPct val="90000"/>
            </a:lnSpc>
            <a:spcBef>
              <a:spcPct val="0"/>
            </a:spcBef>
            <a:spcAft>
              <a:spcPct val="35000"/>
            </a:spcAft>
          </a:pPr>
          <a:r>
            <a:rPr lang="tr-TR" sz="900" b="1" i="0" kern="1200" dirty="0" smtClean="0"/>
            <a:t>≥8 gün </a:t>
          </a:r>
          <a:r>
            <a:rPr lang="tr-TR" sz="900" b="1" i="0" kern="1200" dirty="0" err="1" smtClean="0"/>
            <a:t>migrenöz</a:t>
          </a:r>
          <a:r>
            <a:rPr lang="tr-TR" sz="900" b="1" i="0" kern="1200" dirty="0" smtClean="0"/>
            <a:t> karakterde olması </a:t>
          </a:r>
        </a:p>
        <a:p>
          <a:pPr lvl="0" algn="ctr" defTabSz="400050">
            <a:lnSpc>
              <a:spcPct val="90000"/>
            </a:lnSpc>
            <a:spcBef>
              <a:spcPct val="0"/>
            </a:spcBef>
            <a:spcAft>
              <a:spcPct val="35000"/>
            </a:spcAft>
          </a:pPr>
          <a:r>
            <a:rPr lang="tr-TR" sz="900" b="1" i="0" kern="1200" dirty="0" smtClean="0"/>
            <a:t>Migrene özgü tedaviye yanıtlı</a:t>
          </a:r>
        </a:p>
        <a:p>
          <a:pPr lvl="0" algn="ctr" defTabSz="400050">
            <a:lnSpc>
              <a:spcPct val="90000"/>
            </a:lnSpc>
            <a:spcBef>
              <a:spcPct val="0"/>
            </a:spcBef>
            <a:spcAft>
              <a:spcPct val="35000"/>
            </a:spcAft>
          </a:pPr>
          <a:r>
            <a:rPr lang="tr-TR" sz="900" b="1" kern="1200" dirty="0" smtClean="0"/>
            <a:t>Başka hastalık ile ilişki</a:t>
          </a:r>
          <a:r>
            <a:rPr lang="tr-TR" sz="900" kern="1200" dirty="0" smtClean="0"/>
            <a:t> </a:t>
          </a:r>
          <a:r>
            <a:rPr lang="tr-TR" sz="1400" b="1" kern="1200" dirty="0" smtClean="0">
              <a:solidFill>
                <a:srgbClr val="C00000"/>
              </a:solidFill>
            </a:rPr>
            <a:t>x</a:t>
          </a:r>
          <a:endParaRPr lang="tr-TR" sz="1400" b="1" kern="1200" dirty="0">
            <a:solidFill>
              <a:srgbClr val="C00000"/>
            </a:solidFill>
          </a:endParaRPr>
        </a:p>
      </dsp:txBody>
      <dsp:txXfrm>
        <a:off x="4049372" y="3098000"/>
        <a:ext cx="1561507" cy="936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CFDD9-FAB4-4BF6-94E3-F83ABB200F0A}">
      <dsp:nvSpPr>
        <dsp:cNvPr id="0" name=""/>
        <dsp:cNvSpPr/>
      </dsp:nvSpPr>
      <dsp:spPr>
        <a:xfrm rot="10800000">
          <a:off x="1333853" y="670"/>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smtClean="0"/>
            <a:t>Hipertansiyon, hipotansiyon,</a:t>
          </a:r>
          <a:endParaRPr lang="tr-TR" sz="900" kern="1200" dirty="0"/>
        </a:p>
      </dsp:txBody>
      <dsp:txXfrm rot="10800000">
        <a:off x="1404843" y="670"/>
        <a:ext cx="4942768" cy="283959"/>
      </dsp:txXfrm>
    </dsp:sp>
    <dsp:sp modelId="{DA386A25-BF46-43E1-915D-0FCD8DAB71D6}">
      <dsp:nvSpPr>
        <dsp:cNvPr id="0" name=""/>
        <dsp:cNvSpPr/>
      </dsp:nvSpPr>
      <dsp:spPr>
        <a:xfrm>
          <a:off x="1191874" y="670"/>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846D70D-D0C4-43C5-A96E-EDAF1FEA789E}">
      <dsp:nvSpPr>
        <dsp:cNvPr id="0" name=""/>
        <dsp:cNvSpPr/>
      </dsp:nvSpPr>
      <dsp:spPr>
        <a:xfrm rot="10800000">
          <a:off x="1333853" y="369394"/>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smtClean="0"/>
            <a:t>Kardiyak patolojiler (patent </a:t>
          </a:r>
          <a:r>
            <a:rPr lang="tr-TR" sz="900" kern="1200" dirty="0" err="1" smtClean="0"/>
            <a:t>foramen</a:t>
          </a:r>
          <a:r>
            <a:rPr lang="tr-TR" sz="900" kern="1200" dirty="0" smtClean="0"/>
            <a:t> ovale, mitral kapak </a:t>
          </a:r>
          <a:r>
            <a:rPr lang="tr-TR" sz="900" kern="1200" dirty="0" err="1" smtClean="0"/>
            <a:t>prolapsusu</a:t>
          </a:r>
          <a:r>
            <a:rPr lang="tr-TR" sz="900" kern="1200" dirty="0" smtClean="0"/>
            <a:t>, koroner arter hastalıkları)</a:t>
          </a:r>
          <a:endParaRPr lang="tr-TR" sz="900" kern="1200" dirty="0"/>
        </a:p>
      </dsp:txBody>
      <dsp:txXfrm rot="10800000">
        <a:off x="1404843" y="369394"/>
        <a:ext cx="4942768" cy="283959"/>
      </dsp:txXfrm>
    </dsp:sp>
    <dsp:sp modelId="{3B81DC17-36CC-41DE-8389-FF0124AE6140}">
      <dsp:nvSpPr>
        <dsp:cNvPr id="0" name=""/>
        <dsp:cNvSpPr/>
      </dsp:nvSpPr>
      <dsp:spPr>
        <a:xfrm>
          <a:off x="1191874" y="369394"/>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45DCCDC-7CC3-4464-BCD4-FEA5000B47F4}">
      <dsp:nvSpPr>
        <dsp:cNvPr id="0" name=""/>
        <dsp:cNvSpPr/>
      </dsp:nvSpPr>
      <dsp:spPr>
        <a:xfrm rot="10800000">
          <a:off x="1333853" y="738117"/>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smtClean="0"/>
            <a:t>Depresyon, mani dönemi, panik ve kaygı bozukluğu, yaygın </a:t>
          </a:r>
          <a:r>
            <a:rPr lang="tr-TR" sz="900" kern="1200" dirty="0" err="1" smtClean="0"/>
            <a:t>anksiyete</a:t>
          </a:r>
          <a:r>
            <a:rPr lang="tr-TR" sz="900" kern="1200" dirty="0" smtClean="0"/>
            <a:t> bozukluğu</a:t>
          </a:r>
          <a:endParaRPr lang="tr-TR" sz="900" kern="1200" dirty="0"/>
        </a:p>
      </dsp:txBody>
      <dsp:txXfrm rot="10800000">
        <a:off x="1404843" y="738117"/>
        <a:ext cx="4942768" cy="283959"/>
      </dsp:txXfrm>
    </dsp:sp>
    <dsp:sp modelId="{A5E6F752-B0B2-49AB-A7CD-B426728EBF25}">
      <dsp:nvSpPr>
        <dsp:cNvPr id="0" name=""/>
        <dsp:cNvSpPr/>
      </dsp:nvSpPr>
      <dsp:spPr>
        <a:xfrm>
          <a:off x="1191874" y="738117"/>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152175C-ABCE-4E32-8804-154B73610940}">
      <dsp:nvSpPr>
        <dsp:cNvPr id="0" name=""/>
        <dsp:cNvSpPr/>
      </dsp:nvSpPr>
      <dsp:spPr>
        <a:xfrm rot="10800000">
          <a:off x="1333853" y="1106841"/>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err="1" smtClean="0"/>
            <a:t>İrritabl</a:t>
          </a:r>
          <a:r>
            <a:rPr lang="tr-TR" sz="900" kern="1200" dirty="0" smtClean="0"/>
            <a:t> barsak sendromu</a:t>
          </a:r>
          <a:endParaRPr lang="tr-TR" sz="900" kern="1200" dirty="0"/>
        </a:p>
      </dsp:txBody>
      <dsp:txXfrm rot="10800000">
        <a:off x="1404843" y="1106841"/>
        <a:ext cx="4942768" cy="283959"/>
      </dsp:txXfrm>
    </dsp:sp>
    <dsp:sp modelId="{B75E90DA-93B9-4227-96FF-F6DFC61CAF59}">
      <dsp:nvSpPr>
        <dsp:cNvPr id="0" name=""/>
        <dsp:cNvSpPr/>
      </dsp:nvSpPr>
      <dsp:spPr>
        <a:xfrm>
          <a:off x="1191874" y="1106841"/>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107D824-11D2-42F9-85D6-D704E9C5E4DB}">
      <dsp:nvSpPr>
        <dsp:cNvPr id="0" name=""/>
        <dsp:cNvSpPr/>
      </dsp:nvSpPr>
      <dsp:spPr>
        <a:xfrm rot="10800000">
          <a:off x="1333853" y="1475564"/>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smtClean="0"/>
            <a:t>Epilepsi</a:t>
          </a:r>
          <a:endParaRPr lang="tr-TR" sz="900" kern="1200" dirty="0"/>
        </a:p>
      </dsp:txBody>
      <dsp:txXfrm rot="10800000">
        <a:off x="1404843" y="1475564"/>
        <a:ext cx="4942768" cy="283959"/>
      </dsp:txXfrm>
    </dsp:sp>
    <dsp:sp modelId="{58E49E6C-B8AF-41E6-9515-FB4EED0768DA}">
      <dsp:nvSpPr>
        <dsp:cNvPr id="0" name=""/>
        <dsp:cNvSpPr/>
      </dsp:nvSpPr>
      <dsp:spPr>
        <a:xfrm>
          <a:off x="1191874" y="1475564"/>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6C042E0-FCDF-4A3A-8100-0702520F8503}">
      <dsp:nvSpPr>
        <dsp:cNvPr id="0" name=""/>
        <dsp:cNvSpPr/>
      </dsp:nvSpPr>
      <dsp:spPr>
        <a:xfrm rot="10800000">
          <a:off x="1333853" y="1844288"/>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err="1" smtClean="0"/>
            <a:t>Pozisyonel</a:t>
          </a:r>
          <a:r>
            <a:rPr lang="tr-TR" sz="900" kern="1200" dirty="0" smtClean="0"/>
            <a:t> </a:t>
          </a:r>
          <a:r>
            <a:rPr lang="tr-TR" sz="900" kern="1200" dirty="0" err="1" smtClean="0"/>
            <a:t>vertigo</a:t>
          </a:r>
          <a:r>
            <a:rPr lang="tr-TR" sz="900" kern="1200" dirty="0" smtClean="0"/>
            <a:t> </a:t>
          </a:r>
          <a:endParaRPr lang="tr-TR" sz="900" kern="1200" dirty="0"/>
        </a:p>
      </dsp:txBody>
      <dsp:txXfrm rot="10800000">
        <a:off x="1404843" y="1844288"/>
        <a:ext cx="4942768" cy="283959"/>
      </dsp:txXfrm>
    </dsp:sp>
    <dsp:sp modelId="{ABD87C2E-0758-436C-8301-0215633D2570}">
      <dsp:nvSpPr>
        <dsp:cNvPr id="0" name=""/>
        <dsp:cNvSpPr/>
      </dsp:nvSpPr>
      <dsp:spPr>
        <a:xfrm>
          <a:off x="1191874" y="1844288"/>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3FEE3E1-A890-4F8C-8CBF-1B5B3E5798EB}">
      <dsp:nvSpPr>
        <dsp:cNvPr id="0" name=""/>
        <dsp:cNvSpPr/>
      </dsp:nvSpPr>
      <dsp:spPr>
        <a:xfrm rot="10800000">
          <a:off x="1333853" y="2213011"/>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err="1" smtClean="0"/>
            <a:t>Esansiyel</a:t>
          </a:r>
          <a:r>
            <a:rPr lang="tr-TR" sz="900" kern="1200" dirty="0" smtClean="0"/>
            <a:t> tremor</a:t>
          </a:r>
          <a:endParaRPr lang="tr-TR" sz="900" kern="1200" dirty="0"/>
        </a:p>
      </dsp:txBody>
      <dsp:txXfrm rot="10800000">
        <a:off x="1404843" y="2213011"/>
        <a:ext cx="4942768" cy="283959"/>
      </dsp:txXfrm>
    </dsp:sp>
    <dsp:sp modelId="{CB4B84AA-E631-4C86-A719-65ED63BCD4C6}">
      <dsp:nvSpPr>
        <dsp:cNvPr id="0" name=""/>
        <dsp:cNvSpPr/>
      </dsp:nvSpPr>
      <dsp:spPr>
        <a:xfrm>
          <a:off x="1191874" y="2213011"/>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B0D8B89-7BB7-4F79-9A13-F62B84E56888}">
      <dsp:nvSpPr>
        <dsp:cNvPr id="0" name=""/>
        <dsp:cNvSpPr/>
      </dsp:nvSpPr>
      <dsp:spPr>
        <a:xfrm rot="10800000">
          <a:off x="1333853" y="2581734"/>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smtClean="0"/>
            <a:t>Huzursuz bacak sendromu </a:t>
          </a:r>
          <a:endParaRPr lang="tr-TR" sz="900" kern="1200" dirty="0"/>
        </a:p>
      </dsp:txBody>
      <dsp:txXfrm rot="10800000">
        <a:off x="1404843" y="2581734"/>
        <a:ext cx="4942768" cy="283959"/>
      </dsp:txXfrm>
    </dsp:sp>
    <dsp:sp modelId="{9E69798C-4486-4246-A154-5C36A9E681F6}">
      <dsp:nvSpPr>
        <dsp:cNvPr id="0" name=""/>
        <dsp:cNvSpPr/>
      </dsp:nvSpPr>
      <dsp:spPr>
        <a:xfrm>
          <a:off x="1191874" y="2581734"/>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6C0AB73-835F-4A52-A686-807A050D1167}">
      <dsp:nvSpPr>
        <dsp:cNvPr id="0" name=""/>
        <dsp:cNvSpPr/>
      </dsp:nvSpPr>
      <dsp:spPr>
        <a:xfrm rot="10800000">
          <a:off x="1333853" y="2950458"/>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smtClean="0"/>
            <a:t>Astım</a:t>
          </a:r>
          <a:endParaRPr lang="tr-TR" sz="900" kern="1200" dirty="0"/>
        </a:p>
      </dsp:txBody>
      <dsp:txXfrm rot="10800000">
        <a:off x="1404843" y="2950458"/>
        <a:ext cx="4942768" cy="283959"/>
      </dsp:txXfrm>
    </dsp:sp>
    <dsp:sp modelId="{EE944C45-039B-4E0A-9699-AB2DCBC75CE8}">
      <dsp:nvSpPr>
        <dsp:cNvPr id="0" name=""/>
        <dsp:cNvSpPr/>
      </dsp:nvSpPr>
      <dsp:spPr>
        <a:xfrm>
          <a:off x="1191874" y="2950458"/>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C5D6360-37AB-4FFF-9A48-D47B6BC2F1F6}">
      <dsp:nvSpPr>
        <dsp:cNvPr id="0" name=""/>
        <dsp:cNvSpPr/>
      </dsp:nvSpPr>
      <dsp:spPr>
        <a:xfrm rot="10800000">
          <a:off x="1333853" y="3319181"/>
          <a:ext cx="5013758" cy="283959"/>
        </a:xfrm>
        <a:prstGeom prst="homePlate">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218" tIns="34290" rIns="64008" bIns="34290" numCol="1" spcCol="1270" anchor="ctr" anchorCtr="0">
          <a:noAutofit/>
        </a:bodyPr>
        <a:lstStyle/>
        <a:p>
          <a:pPr lvl="0" algn="ctr" defTabSz="400050" rtl="0">
            <a:lnSpc>
              <a:spcPct val="90000"/>
            </a:lnSpc>
            <a:spcBef>
              <a:spcPct val="0"/>
            </a:spcBef>
            <a:spcAft>
              <a:spcPct val="35000"/>
            </a:spcAft>
          </a:pPr>
          <a:r>
            <a:rPr lang="tr-TR" sz="900" kern="1200" dirty="0" smtClean="0"/>
            <a:t>Alerji</a:t>
          </a:r>
          <a:endParaRPr lang="tr-TR" sz="900" kern="1200" dirty="0"/>
        </a:p>
      </dsp:txBody>
      <dsp:txXfrm rot="10800000">
        <a:off x="1404843" y="3319181"/>
        <a:ext cx="4942768" cy="283959"/>
      </dsp:txXfrm>
    </dsp:sp>
    <dsp:sp modelId="{5E64DC43-1499-4311-BF26-2654CC3495B8}">
      <dsp:nvSpPr>
        <dsp:cNvPr id="0" name=""/>
        <dsp:cNvSpPr/>
      </dsp:nvSpPr>
      <dsp:spPr>
        <a:xfrm>
          <a:off x="1191874" y="3319181"/>
          <a:ext cx="283959" cy="283959"/>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D077D-6513-4524-957C-BB5160605FE4}">
      <dsp:nvSpPr>
        <dsp:cNvPr id="0" name=""/>
        <dsp:cNvSpPr/>
      </dsp:nvSpPr>
      <dsp:spPr>
        <a:xfrm>
          <a:off x="552521" y="0"/>
          <a:ext cx="6261914" cy="46582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4074F3-AE4E-4FEF-B91D-8787BE93EDD4}">
      <dsp:nvSpPr>
        <dsp:cNvPr id="0" name=""/>
        <dsp:cNvSpPr/>
      </dsp:nvSpPr>
      <dsp:spPr>
        <a:xfrm>
          <a:off x="23831" y="1397479"/>
          <a:ext cx="3569809" cy="1863305"/>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1. İlaç dışı tedavi</a:t>
          </a:r>
          <a:endParaRPr lang="tr-TR" sz="3600" kern="1200" dirty="0"/>
        </a:p>
      </dsp:txBody>
      <dsp:txXfrm>
        <a:off x="114790" y="1488438"/>
        <a:ext cx="3387891" cy="1681387"/>
      </dsp:txXfrm>
    </dsp:sp>
    <dsp:sp modelId="{CE401D41-6B82-45B6-90C8-5B9C87B61204}">
      <dsp:nvSpPr>
        <dsp:cNvPr id="0" name=""/>
        <dsp:cNvSpPr/>
      </dsp:nvSpPr>
      <dsp:spPr>
        <a:xfrm>
          <a:off x="3773317" y="1397479"/>
          <a:ext cx="3569809" cy="1863305"/>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tr-TR" sz="3600" b="1" kern="1200" dirty="0" smtClean="0"/>
            <a:t>2. İlaç tedavisi</a:t>
          </a:r>
          <a:endParaRPr lang="tr-TR" sz="3600" b="1" kern="1200" dirty="0"/>
        </a:p>
        <a:p>
          <a:pPr marL="285750" lvl="1" indent="-285750" algn="l" defTabSz="1244600" rtl="0">
            <a:lnSpc>
              <a:spcPct val="90000"/>
            </a:lnSpc>
            <a:spcBef>
              <a:spcPct val="0"/>
            </a:spcBef>
            <a:spcAft>
              <a:spcPct val="15000"/>
            </a:spcAft>
            <a:buChar char="••"/>
          </a:pPr>
          <a:endParaRPr lang="tr-TR" sz="2800" kern="1200" dirty="0"/>
        </a:p>
      </dsp:txBody>
      <dsp:txXfrm>
        <a:off x="3864276" y="1488438"/>
        <a:ext cx="3387891" cy="1681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52420-4A01-440F-BBEE-B0A6DDB788CB}">
      <dsp:nvSpPr>
        <dsp:cNvPr id="0" name=""/>
        <dsp:cNvSpPr/>
      </dsp:nvSpPr>
      <dsp:spPr>
        <a:xfrm>
          <a:off x="0" y="1081143"/>
          <a:ext cx="6196405" cy="144152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48A66-AE2B-418E-B371-74DDCD3D077E}">
      <dsp:nvSpPr>
        <dsp:cNvPr id="0" name=""/>
        <dsp:cNvSpPr/>
      </dsp:nvSpPr>
      <dsp:spPr>
        <a:xfrm>
          <a:off x="68" y="0"/>
          <a:ext cx="2720306" cy="144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b" anchorCtr="0">
          <a:noAutofit/>
        </a:bodyPr>
        <a:lstStyle/>
        <a:p>
          <a:pPr lvl="0" algn="ctr" defTabSz="1555750" rtl="0">
            <a:lnSpc>
              <a:spcPct val="90000"/>
            </a:lnSpc>
            <a:spcBef>
              <a:spcPct val="0"/>
            </a:spcBef>
            <a:spcAft>
              <a:spcPct val="35000"/>
            </a:spcAft>
          </a:pPr>
          <a:r>
            <a:rPr lang="tr-TR" sz="3500" kern="1200" dirty="0" smtClean="0">
              <a:latin typeface="Serif"/>
            </a:rPr>
            <a:t>Akut atak tedavisi</a:t>
          </a:r>
          <a:endParaRPr lang="tr-TR" sz="3500" kern="1200" dirty="0">
            <a:latin typeface="Serif"/>
          </a:endParaRPr>
        </a:p>
      </dsp:txBody>
      <dsp:txXfrm>
        <a:off x="68" y="0"/>
        <a:ext cx="2720306" cy="1441524"/>
      </dsp:txXfrm>
    </dsp:sp>
    <dsp:sp modelId="{361E7E95-1142-4794-9857-2B2716B069D0}">
      <dsp:nvSpPr>
        <dsp:cNvPr id="0" name=""/>
        <dsp:cNvSpPr/>
      </dsp:nvSpPr>
      <dsp:spPr>
        <a:xfrm>
          <a:off x="1180030" y="1621715"/>
          <a:ext cx="360381" cy="3603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5E5CF-AEF4-441E-B0EE-F21C24528835}">
      <dsp:nvSpPr>
        <dsp:cNvPr id="0" name=""/>
        <dsp:cNvSpPr/>
      </dsp:nvSpPr>
      <dsp:spPr>
        <a:xfrm>
          <a:off x="2856389" y="2162287"/>
          <a:ext cx="2720306" cy="144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t" anchorCtr="0">
          <a:noAutofit/>
        </a:bodyPr>
        <a:lstStyle/>
        <a:p>
          <a:pPr lvl="0" algn="ctr" defTabSz="1555750" rtl="0">
            <a:lnSpc>
              <a:spcPct val="90000"/>
            </a:lnSpc>
            <a:spcBef>
              <a:spcPct val="0"/>
            </a:spcBef>
            <a:spcAft>
              <a:spcPct val="35000"/>
            </a:spcAft>
          </a:pPr>
          <a:r>
            <a:rPr lang="tr-TR" sz="3500" kern="1200" dirty="0" err="1" smtClean="0">
              <a:latin typeface="Serif"/>
            </a:rPr>
            <a:t>Profilaktik</a:t>
          </a:r>
          <a:r>
            <a:rPr lang="tr-TR" sz="3500" kern="1200" dirty="0" smtClean="0">
              <a:latin typeface="Serif"/>
            </a:rPr>
            <a:t> tedavi</a:t>
          </a:r>
          <a:endParaRPr lang="tr-TR" sz="3500" kern="1200" dirty="0">
            <a:latin typeface="Serif"/>
          </a:endParaRPr>
        </a:p>
      </dsp:txBody>
      <dsp:txXfrm>
        <a:off x="2856389" y="2162287"/>
        <a:ext cx="2720306" cy="1441524"/>
      </dsp:txXfrm>
    </dsp:sp>
    <dsp:sp modelId="{889F70FC-FB15-4B2D-81EE-C023AD795C6B}">
      <dsp:nvSpPr>
        <dsp:cNvPr id="0" name=""/>
        <dsp:cNvSpPr/>
      </dsp:nvSpPr>
      <dsp:spPr>
        <a:xfrm>
          <a:off x="4036352" y="1621715"/>
          <a:ext cx="360381" cy="3603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97F0-1EFD-4510-9CD8-1E3897E67732}">
      <dsp:nvSpPr>
        <dsp:cNvPr id="0" name=""/>
        <dsp:cNvSpPr/>
      </dsp:nvSpPr>
      <dsp:spPr>
        <a:xfrm>
          <a:off x="1801146" y="439"/>
          <a:ext cx="2594111" cy="1441172"/>
        </a:xfrm>
        <a:prstGeom prst="roundRect">
          <a:avLst>
            <a:gd name="adj" fmla="val 10000"/>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kern="1200" dirty="0" err="1" smtClean="0"/>
            <a:t>Non</a:t>
          </a:r>
          <a:r>
            <a:rPr lang="tr-TR" sz="1900" kern="1200" dirty="0" smtClean="0"/>
            <a:t> spesifik migren ilaç tedavisi</a:t>
          </a:r>
          <a:endParaRPr lang="tr-TR" sz="1900" kern="1200" dirty="0"/>
        </a:p>
      </dsp:txBody>
      <dsp:txXfrm>
        <a:off x="1843356" y="42649"/>
        <a:ext cx="2509691" cy="1356752"/>
      </dsp:txXfrm>
    </dsp:sp>
    <dsp:sp modelId="{B1BCAE0F-7041-4CED-B9EA-0560A03B0AEA}">
      <dsp:nvSpPr>
        <dsp:cNvPr id="0" name=""/>
        <dsp:cNvSpPr/>
      </dsp:nvSpPr>
      <dsp:spPr>
        <a:xfrm rot="5400000">
          <a:off x="2827982" y="1477642"/>
          <a:ext cx="540439" cy="648527"/>
        </a:xfrm>
        <a:prstGeom prst="rightArrow">
          <a:avLst>
            <a:gd name="adj1" fmla="val 60000"/>
            <a:gd name="adj2" fmla="val 50000"/>
          </a:avLst>
        </a:prstGeom>
        <a:gradFill rotWithShape="0">
          <a:gsLst>
            <a:gs pos="0">
              <a:schemeClr val="accent1">
                <a:tint val="60000"/>
                <a:hueOff val="0"/>
                <a:satOff val="0"/>
                <a:lumOff val="0"/>
                <a:alphaOff val="0"/>
                <a:tint val="50000"/>
                <a:satMod val="180000"/>
                <a:lumMod val="100000"/>
              </a:schemeClr>
            </a:gs>
            <a:gs pos="40000">
              <a:schemeClr val="accent1">
                <a:tint val="60000"/>
                <a:hueOff val="0"/>
                <a:satOff val="0"/>
                <a:lumOff val="0"/>
                <a:alphaOff val="0"/>
                <a:tint val="60000"/>
                <a:satMod val="130000"/>
                <a:lumMod val="100000"/>
              </a:schemeClr>
            </a:gs>
            <a:gs pos="100000">
              <a:schemeClr val="accent1">
                <a:tint val="60000"/>
                <a:hueOff val="0"/>
                <a:satOff val="0"/>
                <a:lumOff val="0"/>
                <a:alphaOff val="0"/>
                <a:tint val="96000"/>
                <a:lumMod val="10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5400000">
        <a:off x="2903643" y="1531686"/>
        <a:ext cx="389117" cy="378307"/>
      </dsp:txXfrm>
    </dsp:sp>
    <dsp:sp modelId="{E10B24AE-E2F2-4662-AF04-B480D91569A8}">
      <dsp:nvSpPr>
        <dsp:cNvPr id="0" name=""/>
        <dsp:cNvSpPr/>
      </dsp:nvSpPr>
      <dsp:spPr>
        <a:xfrm>
          <a:off x="1801146" y="2162199"/>
          <a:ext cx="2594111" cy="1441172"/>
        </a:xfrm>
        <a:prstGeom prst="roundRect">
          <a:avLst>
            <a:gd name="adj" fmla="val 10000"/>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t>Spesifik migren ilaçları</a:t>
          </a:r>
        </a:p>
        <a:p>
          <a:pPr lvl="0" algn="l" defTabSz="844550" rtl="0">
            <a:lnSpc>
              <a:spcPct val="90000"/>
            </a:lnSpc>
            <a:spcBef>
              <a:spcPct val="0"/>
            </a:spcBef>
            <a:spcAft>
              <a:spcPct val="35000"/>
            </a:spcAft>
          </a:pPr>
          <a:r>
            <a:rPr lang="tr-TR" sz="1900" kern="1200" dirty="0" smtClean="0"/>
            <a:t>1.</a:t>
          </a:r>
          <a:r>
            <a:rPr lang="tr-TR" sz="1900" kern="1200" dirty="0" err="1" smtClean="0"/>
            <a:t>Triptan</a:t>
          </a:r>
          <a:endParaRPr lang="tr-TR" sz="1900" kern="1200" dirty="0" smtClean="0"/>
        </a:p>
        <a:p>
          <a:pPr lvl="0" algn="l" defTabSz="844550" rtl="0">
            <a:lnSpc>
              <a:spcPct val="90000"/>
            </a:lnSpc>
            <a:spcBef>
              <a:spcPct val="0"/>
            </a:spcBef>
            <a:spcAft>
              <a:spcPct val="35000"/>
            </a:spcAft>
          </a:pPr>
          <a:r>
            <a:rPr lang="tr-TR" sz="1900" kern="1200" dirty="0" smtClean="0"/>
            <a:t>2.</a:t>
          </a:r>
          <a:r>
            <a:rPr lang="tr-TR" sz="1900" kern="1200" dirty="0" err="1" smtClean="0"/>
            <a:t>Ergotamin</a:t>
          </a:r>
          <a:r>
            <a:rPr lang="tr-TR" sz="1900" kern="1200" dirty="0" smtClean="0"/>
            <a:t> türevi</a:t>
          </a:r>
          <a:endParaRPr lang="tr-TR" sz="1900" kern="1200" dirty="0"/>
        </a:p>
      </dsp:txBody>
      <dsp:txXfrm>
        <a:off x="1843356" y="2204409"/>
        <a:ext cx="2509691" cy="13567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5D9C8-7644-4CAC-B4E5-A58B18E9CD3C}" type="datetimeFigureOut">
              <a:rPr lang="tr-TR" smtClean="0"/>
              <a:pPr/>
              <a:t>09.04.2019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7FE5D-CDB9-4872-93D1-8FD599A4CAF8}" type="slidenum">
              <a:rPr lang="tr-TR" smtClean="0"/>
              <a:pPr/>
              <a:t>‹#›</a:t>
            </a:fld>
            <a:endParaRPr lang="tr-TR"/>
          </a:p>
        </p:txBody>
      </p:sp>
    </p:spTree>
    <p:extLst>
      <p:ext uri="{BB962C8B-B14F-4D97-AF65-F5344CB8AC3E}">
        <p14:creationId xmlns:p14="http://schemas.microsoft.com/office/powerpoint/2010/main" val="140997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r.wikipedia.org/w/index.php?title=%C3%9C%C3%A7%C3%BCnc%C3%BC_trimester&amp;action=edit&amp;redlink=1"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r.wikipedia.org/wiki/PubMed"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ncbi.nlm.nih.gov/pubmed/2193133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Yirmi beş yaşındaki kadın hasta, 10 yıldır haftada 1-2 kez ortaya çıkan, 8-10 saat süren ve başın sağ veya sol yarısında olan, zonklayıcı baş ağrısı yakınmasıyla başvuruyor. Öyküsünden yakınmasının genelde öğleden sonra başladığı, parlak ışık veya sıkıntı ile tetiklendiği, karanlık odada uyumakla geçtiği ve şiddetli olduğunda bulantı ve kusmanın eşlik ettiği öğreniliyor.</a:t>
            </a:r>
            <a:br>
              <a:rPr lang="tr-TR" dirty="0" smtClean="0"/>
            </a:br>
            <a:r>
              <a:rPr lang="tr-TR" dirty="0" smtClean="0"/>
              <a:t/>
            </a:r>
            <a:br>
              <a:rPr lang="tr-TR" dirty="0" smtClean="0"/>
            </a:br>
            <a:r>
              <a:rPr lang="tr-TR" b="1" dirty="0" smtClean="0"/>
              <a:t>Fizik muayenesi normal bulunan hasta için </a:t>
            </a:r>
            <a:r>
              <a:rPr lang="tr-TR" b="1" u="sng" dirty="0" smtClean="0"/>
              <a:t>en olası</a:t>
            </a:r>
            <a:r>
              <a:rPr lang="tr-TR" b="1" dirty="0" smtClean="0"/>
              <a:t> tanı aşağıdakilerden hangisidir?</a:t>
            </a:r>
            <a:endParaRPr lang="tr-TR" dirty="0" smtClean="0"/>
          </a:p>
          <a:p>
            <a:r>
              <a:rPr lang="tr-TR" dirty="0" smtClean="0"/>
              <a:t>A) </a:t>
            </a:r>
            <a:r>
              <a:rPr lang="tr-TR" dirty="0" err="1" smtClean="0"/>
              <a:t>Temporal</a:t>
            </a:r>
            <a:r>
              <a:rPr lang="tr-TR" dirty="0" smtClean="0"/>
              <a:t> arterit</a:t>
            </a:r>
            <a:br>
              <a:rPr lang="tr-TR" dirty="0" smtClean="0"/>
            </a:br>
            <a:r>
              <a:rPr lang="tr-TR" dirty="0" smtClean="0"/>
              <a:t>B) Küme baş ağrısı</a:t>
            </a:r>
            <a:br>
              <a:rPr lang="tr-TR" dirty="0" smtClean="0"/>
            </a:br>
            <a:r>
              <a:rPr lang="tr-TR" dirty="0" smtClean="0"/>
              <a:t>C) </a:t>
            </a:r>
            <a:r>
              <a:rPr lang="tr-TR" dirty="0" err="1" smtClean="0"/>
              <a:t>Aurasız</a:t>
            </a:r>
            <a:r>
              <a:rPr lang="tr-TR" dirty="0" smtClean="0"/>
              <a:t> migren</a:t>
            </a:r>
            <a:br>
              <a:rPr lang="tr-TR" dirty="0" smtClean="0"/>
            </a:br>
            <a:r>
              <a:rPr lang="tr-TR" dirty="0" smtClean="0"/>
              <a:t>D) Gerilim tipi baş ağrısı</a:t>
            </a:r>
            <a:br>
              <a:rPr lang="tr-TR" dirty="0" smtClean="0"/>
            </a:br>
            <a:r>
              <a:rPr lang="tr-TR" dirty="0" smtClean="0"/>
              <a:t>E) </a:t>
            </a:r>
            <a:r>
              <a:rPr lang="tr-TR" dirty="0" err="1" smtClean="0"/>
              <a:t>Retinal</a:t>
            </a:r>
            <a:r>
              <a:rPr lang="tr-TR" dirty="0" smtClean="0"/>
              <a:t> migren</a:t>
            </a:r>
          </a:p>
          <a:p>
            <a:endParaRPr lang="tr-TR" b="1" dirty="0" smtClean="0"/>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5</a:t>
            </a:fld>
            <a:endParaRPr lang="tr-TR"/>
          </a:p>
        </p:txBody>
      </p:sp>
    </p:spTree>
    <p:extLst>
      <p:ext uri="{BB962C8B-B14F-4D97-AF65-F5344CB8AC3E}">
        <p14:creationId xmlns:p14="http://schemas.microsoft.com/office/powerpoint/2010/main" val="382427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Görme alanı ortasında beliren parlak bir nokta çevresinde düzensiz, titrek, parıldayan çizgiler oluşması ile belirgin, çoğu kez </a:t>
            </a:r>
            <a:r>
              <a:rPr lang="tr-TR" sz="1200" b="0" i="0" kern="1200" dirty="0" err="1" smtClean="0">
                <a:solidFill>
                  <a:schemeClr val="tx1"/>
                </a:solidFill>
                <a:latin typeface="+mn-lt"/>
                <a:ea typeface="+mn-ea"/>
                <a:cs typeface="+mn-cs"/>
              </a:rPr>
              <a:t>oftalmik</a:t>
            </a:r>
            <a:r>
              <a:rPr lang="tr-TR" sz="1200" b="0" i="0" kern="1200" dirty="0" smtClean="0">
                <a:solidFill>
                  <a:schemeClr val="tx1"/>
                </a:solidFill>
                <a:latin typeface="+mn-lt"/>
                <a:ea typeface="+mn-ea"/>
                <a:cs typeface="+mn-cs"/>
              </a:rPr>
              <a:t> migren’e eşlik eden </a:t>
            </a:r>
            <a:r>
              <a:rPr lang="tr-TR" sz="1200" b="0" i="0" kern="1200" dirty="0" err="1" smtClean="0">
                <a:solidFill>
                  <a:schemeClr val="tx1"/>
                </a:solidFill>
                <a:latin typeface="+mn-lt"/>
                <a:ea typeface="+mn-ea"/>
                <a:cs typeface="+mn-cs"/>
              </a:rPr>
              <a:t>skotom</a:t>
            </a:r>
            <a:r>
              <a:rPr lang="tr-TR" sz="1200" b="0" i="0" kern="1200" dirty="0" smtClean="0">
                <a:solidFill>
                  <a:schemeClr val="tx1"/>
                </a:solidFill>
                <a:latin typeface="+mn-lt"/>
                <a:ea typeface="+mn-ea"/>
                <a:cs typeface="+mn-cs"/>
              </a:rPr>
              <a:t> şekli,</a:t>
            </a:r>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32</a:t>
            </a:fld>
            <a:endParaRPr lang="tr-TR"/>
          </a:p>
        </p:txBody>
      </p:sp>
    </p:spTree>
    <p:extLst>
      <p:ext uri="{BB962C8B-B14F-4D97-AF65-F5344CB8AC3E}">
        <p14:creationId xmlns:p14="http://schemas.microsoft.com/office/powerpoint/2010/main" val="2351464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Birçok kişi, ataklar sırasında </a:t>
            </a:r>
            <a:r>
              <a:rPr lang="tr-TR" dirty="0" err="1" smtClean="0"/>
              <a:t>fotofobi</a:t>
            </a:r>
            <a:r>
              <a:rPr lang="tr-TR" dirty="0" smtClean="0"/>
              <a:t> veya </a:t>
            </a:r>
            <a:r>
              <a:rPr lang="tr-TR" dirty="0" err="1" smtClean="0"/>
              <a:t>fonofobi</a:t>
            </a:r>
            <a:r>
              <a:rPr lang="tr-TR" dirty="0" smtClean="0"/>
              <a:t> rapor eder ve bu gibi migren hastalarının karanlık, sessiz bir odada uzanıp rahatlamalarını sağlar.</a:t>
            </a:r>
          </a:p>
          <a:p>
            <a:endParaRPr lang="tr-TR" dirty="0" smtClean="0"/>
          </a:p>
          <a:p>
            <a:r>
              <a:rPr lang="tr-TR" dirty="0" smtClean="0">
                <a:latin typeface="Serif"/>
              </a:rPr>
              <a:t>Atak şiddeti bir ila birkaç saat içerisinde artarsa, hastalar sıklıkla bulantı ve bazen de kusma yaşarlar</a:t>
            </a:r>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33</a:t>
            </a:fld>
            <a:endParaRPr lang="tr-TR"/>
          </a:p>
        </p:txBody>
      </p:sp>
    </p:spTree>
    <p:extLst>
      <p:ext uri="{BB962C8B-B14F-4D97-AF65-F5344CB8AC3E}">
        <p14:creationId xmlns:p14="http://schemas.microsoft.com/office/powerpoint/2010/main" val="4266012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Serif"/>
              </a:rPr>
              <a:t>Bu dönemde ani baş hareketi geçici olarak önceden baş ağrısının bulunduğu yerde ağrıya neden olur.</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34</a:t>
            </a:fld>
            <a:endParaRPr lang="tr-TR"/>
          </a:p>
        </p:txBody>
      </p:sp>
    </p:spTree>
    <p:extLst>
      <p:ext uri="{BB962C8B-B14F-4D97-AF65-F5344CB8AC3E}">
        <p14:creationId xmlns:p14="http://schemas.microsoft.com/office/powerpoint/2010/main" val="307155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Menarş</a:t>
            </a:r>
            <a:r>
              <a:rPr lang="tr-TR" dirty="0" smtClean="0"/>
              <a:t>, </a:t>
            </a:r>
          </a:p>
          <a:p>
            <a:r>
              <a:rPr lang="tr-TR" dirty="0" smtClean="0"/>
              <a:t>oral </a:t>
            </a:r>
            <a:r>
              <a:rPr lang="tr-TR" dirty="0" err="1" smtClean="0"/>
              <a:t>kontraseptif</a:t>
            </a:r>
            <a:r>
              <a:rPr lang="tr-TR" dirty="0" smtClean="0"/>
              <a:t> kullanımı,</a:t>
            </a:r>
          </a:p>
          <a:p>
            <a:r>
              <a:rPr lang="tr-TR" dirty="0" smtClean="0"/>
              <a:t>gebelik, </a:t>
            </a:r>
          </a:p>
          <a:p>
            <a:r>
              <a:rPr lang="tr-TR" dirty="0" smtClean="0"/>
              <a:t>menopoz öncesi, sırası ve sonrası dönem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gibi diğer </a:t>
            </a:r>
            <a:r>
              <a:rPr lang="tr-TR" dirty="0" err="1" smtClean="0"/>
              <a:t>hormonal</a:t>
            </a:r>
            <a:r>
              <a:rPr lang="tr-TR" dirty="0" smtClean="0"/>
              <a:t> etkiler de migrenin meydana gelmesinde rol oynar.</a:t>
            </a:r>
          </a:p>
          <a:p>
            <a:r>
              <a:rPr lang="tr-TR" sz="1200" b="0" i="0" kern="1200" dirty="0" smtClean="0">
                <a:solidFill>
                  <a:schemeClr val="tx1"/>
                </a:solidFill>
                <a:latin typeface="+mn-lt"/>
                <a:ea typeface="+mn-ea"/>
                <a:cs typeface="+mn-cs"/>
              </a:rPr>
              <a:t> Bu </a:t>
            </a:r>
            <a:r>
              <a:rPr lang="tr-TR" sz="1200" b="0" i="0" kern="1200" dirty="0" err="1" smtClean="0">
                <a:solidFill>
                  <a:schemeClr val="tx1"/>
                </a:solidFill>
                <a:latin typeface="+mn-lt"/>
                <a:ea typeface="+mn-ea"/>
                <a:cs typeface="+mn-cs"/>
              </a:rPr>
              <a:t>hormonal</a:t>
            </a:r>
            <a:r>
              <a:rPr lang="tr-TR" sz="1200" b="0" i="0" kern="1200" dirty="0" smtClean="0">
                <a:solidFill>
                  <a:schemeClr val="tx1"/>
                </a:solidFill>
                <a:latin typeface="+mn-lt"/>
                <a:ea typeface="+mn-ea"/>
                <a:cs typeface="+mn-cs"/>
              </a:rPr>
              <a:t> etkilerin </a:t>
            </a:r>
            <a:r>
              <a:rPr lang="tr-TR" sz="1200" b="0" i="0" kern="1200" dirty="0" err="1" smtClean="0">
                <a:solidFill>
                  <a:schemeClr val="tx1"/>
                </a:solidFill>
                <a:latin typeface="+mn-lt"/>
                <a:ea typeface="+mn-ea"/>
                <a:cs typeface="+mn-cs"/>
              </a:rPr>
              <a:t>aurasız</a:t>
            </a:r>
            <a:r>
              <a:rPr lang="tr-TR" sz="1200" b="0" i="0" kern="1200" dirty="0" smtClean="0">
                <a:solidFill>
                  <a:schemeClr val="tx1"/>
                </a:solidFill>
                <a:latin typeface="+mn-lt"/>
                <a:ea typeface="+mn-ea"/>
                <a:cs typeface="+mn-cs"/>
              </a:rPr>
              <a:t> migrende daha çok rol oynadığı görülmektedir.</a:t>
            </a:r>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35</a:t>
            </a:fld>
            <a:endParaRPr lang="tr-TR"/>
          </a:p>
        </p:txBody>
      </p:sp>
    </p:spTree>
    <p:extLst>
      <p:ext uri="{BB962C8B-B14F-4D97-AF65-F5344CB8AC3E}">
        <p14:creationId xmlns:p14="http://schemas.microsoft.com/office/powerpoint/2010/main" val="1413249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latin typeface="Serif"/>
                <a:cs typeface="Times New Roman" pitchFamily="18" charset="0"/>
              </a:rPr>
              <a:t>stres</a:t>
            </a:r>
          </a:p>
          <a:p>
            <a:r>
              <a:rPr lang="tr-TR" dirty="0" err="1" smtClean="0">
                <a:latin typeface="Serif"/>
                <a:cs typeface="Times New Roman" pitchFamily="18" charset="0"/>
              </a:rPr>
              <a:t>menstrüasyon</a:t>
            </a:r>
            <a:endParaRPr lang="tr-TR" dirty="0" smtClean="0">
              <a:latin typeface="Serif"/>
              <a:cs typeface="Times New Roman" pitchFamily="18" charset="0"/>
            </a:endParaRPr>
          </a:p>
          <a:p>
            <a:r>
              <a:rPr lang="tr-TR" dirty="0" smtClean="0">
                <a:latin typeface="Serif"/>
                <a:cs typeface="Times New Roman" pitchFamily="18" charset="0"/>
              </a:rPr>
              <a:t>görsel uyaranlar</a:t>
            </a:r>
          </a:p>
          <a:p>
            <a:r>
              <a:rPr lang="tr-TR" dirty="0" smtClean="0">
                <a:latin typeface="Serif"/>
                <a:cs typeface="Times New Roman" pitchFamily="18" charset="0"/>
              </a:rPr>
              <a:t>hava değişiklikleri</a:t>
            </a:r>
          </a:p>
          <a:p>
            <a:r>
              <a:rPr lang="tr-TR" dirty="0" smtClean="0">
                <a:latin typeface="Serif"/>
                <a:cs typeface="Times New Roman" pitchFamily="18" charset="0"/>
              </a:rPr>
              <a:t>nitratlar</a:t>
            </a:r>
          </a:p>
          <a:p>
            <a:r>
              <a:rPr lang="tr-TR" dirty="0" smtClean="0">
                <a:latin typeface="Serif"/>
                <a:cs typeface="Times New Roman" pitchFamily="18" charset="0"/>
              </a:rPr>
              <a:t>açlık ve şarabın muhtemel migren tetikleyici faktörler olduğu;</a:t>
            </a:r>
          </a:p>
          <a:p>
            <a:r>
              <a:rPr lang="tr-TR" dirty="0" smtClean="0">
                <a:latin typeface="Serif"/>
                <a:cs typeface="Times New Roman" pitchFamily="18" charset="0"/>
              </a:rPr>
              <a:t>uyku bozuklukları ve</a:t>
            </a:r>
          </a:p>
          <a:p>
            <a:r>
              <a:rPr lang="tr-TR" dirty="0" err="1" smtClean="0">
                <a:latin typeface="Serif"/>
                <a:cs typeface="Times New Roman" pitchFamily="18" charset="0"/>
              </a:rPr>
              <a:t>aspartamın</a:t>
            </a:r>
            <a:r>
              <a:rPr lang="tr-TR" dirty="0" smtClean="0">
                <a:latin typeface="Serif"/>
                <a:cs typeface="Times New Roman" pitchFamily="18" charset="0"/>
              </a:rPr>
              <a:t> da kanıtlanmış migren tetikleyicileri olduğu sonucuna varılmıştır.</a:t>
            </a:r>
            <a:r>
              <a:rPr lang="tr-TR" dirty="0" smtClean="0">
                <a:latin typeface="Serif"/>
              </a:rPr>
              <a:t>*</a:t>
            </a:r>
            <a:endParaRPr lang="tr-TR" dirty="0" smtClean="0">
              <a:latin typeface="Serif"/>
              <a:cs typeface="Times New Roman" pitchFamily="18" charset="0"/>
            </a:endParaRPr>
          </a:p>
          <a:p>
            <a:endParaRPr lang="tr-TR" dirty="0" smtClean="0">
              <a:latin typeface="Serif"/>
              <a:cs typeface="Times New Roman" pitchFamily="18" charset="0"/>
            </a:endParaRP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36</a:t>
            </a:fld>
            <a:endParaRPr lang="tr-TR"/>
          </a:p>
        </p:txBody>
      </p:sp>
    </p:spTree>
    <p:extLst>
      <p:ext uri="{BB962C8B-B14F-4D97-AF65-F5344CB8AC3E}">
        <p14:creationId xmlns:p14="http://schemas.microsoft.com/office/powerpoint/2010/main" val="325765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latin typeface="Serif"/>
              </a:rPr>
              <a:t>Amerikan Nöroloji Akademisi tarafından yayınlanan kanıta dayalı kılavuzlar,</a:t>
            </a:r>
          </a:p>
          <a:p>
            <a:r>
              <a:rPr lang="tr-TR" dirty="0" smtClean="0">
                <a:latin typeface="Serif"/>
              </a:rPr>
              <a:t> Akut olmayan baş ağrısında hastalığın ilerleyen dönemlerinde, nörolojik muayenede açıklanamayan anormal bulgu  ve </a:t>
            </a:r>
            <a:r>
              <a:rPr lang="tr-TR" dirty="0" err="1" smtClean="0">
                <a:latin typeface="Serif"/>
              </a:rPr>
              <a:t>atipik</a:t>
            </a:r>
            <a:r>
              <a:rPr lang="tr-TR" dirty="0" smtClean="0">
                <a:latin typeface="Serif"/>
              </a:rPr>
              <a:t> baş ağrısı özellikleri varlığında  görüntüleme düşünülebilir.</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41</a:t>
            </a:fld>
            <a:endParaRPr lang="tr-TR"/>
          </a:p>
        </p:txBody>
      </p:sp>
    </p:spTree>
    <p:extLst>
      <p:ext uri="{BB962C8B-B14F-4D97-AF65-F5344CB8AC3E}">
        <p14:creationId xmlns:p14="http://schemas.microsoft.com/office/powerpoint/2010/main" val="409536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baseline="0" dirty="0" smtClean="0">
                <a:solidFill>
                  <a:schemeClr val="tx1"/>
                </a:solidFill>
                <a:latin typeface="+mn-lt"/>
                <a:ea typeface="+mn-ea"/>
                <a:cs typeface="+mn-cs"/>
              </a:rPr>
              <a:t>“Basamaklı” tedavide, ilk tercih </a:t>
            </a:r>
            <a:r>
              <a:rPr lang="tr-TR" sz="1200" kern="1200" baseline="0" dirty="0" err="1" smtClean="0">
                <a:solidFill>
                  <a:schemeClr val="tx1"/>
                </a:solidFill>
                <a:latin typeface="+mn-lt"/>
                <a:ea typeface="+mn-ea"/>
                <a:cs typeface="+mn-cs"/>
              </a:rPr>
              <a:t>non</a:t>
            </a:r>
            <a:r>
              <a:rPr lang="tr-TR" sz="1200" kern="1200" baseline="0" dirty="0" smtClean="0">
                <a:solidFill>
                  <a:schemeClr val="tx1"/>
                </a:solidFill>
                <a:latin typeface="+mn-lt"/>
                <a:ea typeface="+mn-ea"/>
                <a:cs typeface="+mn-cs"/>
              </a:rPr>
              <a:t>-spesifik migren </a:t>
            </a:r>
            <a:r>
              <a:rPr lang="tr-TR" sz="1200" kern="1200" baseline="0" dirty="0" err="1" smtClean="0">
                <a:solidFill>
                  <a:schemeClr val="tx1"/>
                </a:solidFill>
                <a:latin typeface="+mn-lt"/>
                <a:ea typeface="+mn-ea"/>
                <a:cs typeface="+mn-cs"/>
              </a:rPr>
              <a:t>ilaclardır</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Non</a:t>
            </a:r>
            <a:r>
              <a:rPr lang="tr-TR" sz="1200" kern="1200" baseline="0" dirty="0" smtClean="0">
                <a:solidFill>
                  <a:schemeClr val="tx1"/>
                </a:solidFill>
                <a:latin typeface="+mn-lt"/>
                <a:ea typeface="+mn-ea"/>
                <a:cs typeface="+mn-cs"/>
              </a:rPr>
              <a:t>-spesifik migren </a:t>
            </a:r>
            <a:r>
              <a:rPr lang="tr-TR" sz="1200" kern="1200" baseline="0" dirty="0" err="1" smtClean="0">
                <a:solidFill>
                  <a:schemeClr val="tx1"/>
                </a:solidFill>
                <a:latin typeface="+mn-lt"/>
                <a:ea typeface="+mn-ea"/>
                <a:cs typeface="+mn-cs"/>
              </a:rPr>
              <a:t>ilac</a:t>
            </a:r>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tedavisinden hasta fayda </a:t>
            </a:r>
            <a:r>
              <a:rPr lang="tr-TR" sz="1200" kern="1200" baseline="0" dirty="0" err="1" smtClean="0">
                <a:solidFill>
                  <a:schemeClr val="tx1"/>
                </a:solidFill>
                <a:latin typeface="+mn-lt"/>
                <a:ea typeface="+mn-ea"/>
                <a:cs typeface="+mn-cs"/>
              </a:rPr>
              <a:t>gormez</a:t>
            </a:r>
            <a:r>
              <a:rPr lang="tr-TR" sz="1200" kern="1200" baseline="0" dirty="0" smtClean="0">
                <a:solidFill>
                  <a:schemeClr val="tx1"/>
                </a:solidFill>
                <a:latin typeface="+mn-lt"/>
                <a:ea typeface="+mn-ea"/>
                <a:cs typeface="+mn-cs"/>
              </a:rPr>
              <a:t> ise spesifik migren </a:t>
            </a:r>
            <a:r>
              <a:rPr lang="tr-TR" sz="1200" kern="1200" baseline="0" dirty="0" err="1" smtClean="0">
                <a:solidFill>
                  <a:schemeClr val="tx1"/>
                </a:solidFill>
                <a:latin typeface="+mn-lt"/>
                <a:ea typeface="+mn-ea"/>
                <a:cs typeface="+mn-cs"/>
              </a:rPr>
              <a:t>ilaclarına</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triptanlara</a:t>
            </a:r>
            <a:r>
              <a:rPr lang="tr-TR" sz="1200" kern="1200" baseline="0" dirty="0" smtClean="0">
                <a:solidFill>
                  <a:schemeClr val="tx1"/>
                </a:solidFill>
                <a:latin typeface="+mn-lt"/>
                <a:ea typeface="+mn-ea"/>
                <a:cs typeface="+mn-cs"/>
              </a:rPr>
              <a:t> veya</a:t>
            </a:r>
          </a:p>
          <a:p>
            <a:r>
              <a:rPr lang="tr-TR" sz="1200" kern="1200" baseline="0" dirty="0" err="1" smtClean="0">
                <a:solidFill>
                  <a:schemeClr val="tx1"/>
                </a:solidFill>
                <a:latin typeface="+mn-lt"/>
                <a:ea typeface="+mn-ea"/>
                <a:cs typeface="+mn-cs"/>
              </a:rPr>
              <a:t>ergotamin</a:t>
            </a:r>
            <a:r>
              <a:rPr lang="tr-TR" sz="1200" kern="1200" baseline="0" dirty="0" smtClean="0">
                <a:solidFill>
                  <a:schemeClr val="tx1"/>
                </a:solidFill>
                <a:latin typeface="+mn-lt"/>
                <a:ea typeface="+mn-ea"/>
                <a:cs typeface="+mn-cs"/>
              </a:rPr>
              <a:t> ve </a:t>
            </a:r>
            <a:r>
              <a:rPr lang="tr-TR" sz="1200" kern="1200" baseline="0" dirty="0" err="1" smtClean="0">
                <a:solidFill>
                  <a:schemeClr val="tx1"/>
                </a:solidFill>
                <a:latin typeface="+mn-lt"/>
                <a:ea typeface="+mn-ea"/>
                <a:cs typeface="+mn-cs"/>
              </a:rPr>
              <a:t>turevlerine</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gecilir</a:t>
            </a:r>
            <a:r>
              <a:rPr lang="tr-TR" sz="1200" kern="1200" baseline="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49</a:t>
            </a:fld>
            <a:endParaRPr lang="tr-TR"/>
          </a:p>
        </p:txBody>
      </p:sp>
    </p:spTree>
    <p:extLst>
      <p:ext uri="{BB962C8B-B14F-4D97-AF65-F5344CB8AC3E}">
        <p14:creationId xmlns:p14="http://schemas.microsoft.com/office/powerpoint/2010/main" val="335644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Serif"/>
                <a:cs typeface="Arial" pitchFamily="34" charset="0"/>
              </a:rPr>
              <a:t>Migren ataklarının şiddetine, süresine, sıklığına, semptomlara,eslik eden hastalıkların varlığına, daha önce kullanılan tedavilerin başarı durumuna ve hastanın tercihine göre uygulanacak tedaviye karar verilir.</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50</a:t>
            </a:fld>
            <a:endParaRPr lang="tr-TR"/>
          </a:p>
        </p:txBody>
      </p:sp>
    </p:spTree>
    <p:extLst>
      <p:ext uri="{BB962C8B-B14F-4D97-AF65-F5344CB8AC3E}">
        <p14:creationId xmlns:p14="http://schemas.microsoft.com/office/powerpoint/2010/main" val="2790382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Serif"/>
                <a:cs typeface="Arial" pitchFamily="34" charset="0"/>
              </a:rPr>
              <a:t>Günlük yaşam aktivitelerin ciddi boyutta olumsuz yönde etkileyerek yaşam kalitesini bozan ataklar</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53</a:t>
            </a:fld>
            <a:endParaRPr lang="tr-TR"/>
          </a:p>
        </p:txBody>
      </p:sp>
    </p:spTree>
    <p:extLst>
      <p:ext uri="{BB962C8B-B14F-4D97-AF65-F5344CB8AC3E}">
        <p14:creationId xmlns:p14="http://schemas.microsoft.com/office/powerpoint/2010/main" val="213080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57</a:t>
            </a:fld>
            <a:endParaRPr lang="tr-TR"/>
          </a:p>
        </p:txBody>
      </p:sp>
    </p:spTree>
    <p:extLst>
      <p:ext uri="{BB962C8B-B14F-4D97-AF65-F5344CB8AC3E}">
        <p14:creationId xmlns:p14="http://schemas.microsoft.com/office/powerpoint/2010/main" val="307470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Yirmi beş yaşındaki kadın hasta, 10 yıldır haftada 1-2 kez ortaya çıkan, 8-10 saat süren ve başın sağ veya sol yarısında olan, zonklayıcı baş ağrısı yakınmasıyla başvuruyor. Öyküsünden yakınmasının genelde öğleden sonra başladığı, parlak ışık veya sıkıntı ile tetiklendiği, karanlık odada uyumakla geçtiği ve şiddetli olduğunda bulantı ve kusmanın eşlik ettiği öğreniliyor.</a:t>
            </a:r>
            <a:br>
              <a:rPr lang="tr-TR" dirty="0" smtClean="0"/>
            </a:br>
            <a:r>
              <a:rPr lang="tr-TR" dirty="0" smtClean="0"/>
              <a:t/>
            </a:r>
            <a:br>
              <a:rPr lang="tr-TR" dirty="0" smtClean="0"/>
            </a:br>
            <a:r>
              <a:rPr lang="tr-TR" b="1" dirty="0" smtClean="0"/>
              <a:t>Fizik muayenesi normal bulunan hasta için </a:t>
            </a:r>
            <a:r>
              <a:rPr lang="tr-TR" b="1" u="sng" dirty="0" smtClean="0"/>
              <a:t>en olası</a:t>
            </a:r>
            <a:r>
              <a:rPr lang="tr-TR" b="1" dirty="0" smtClean="0"/>
              <a:t> tanı aşağıdakilerden hangisidir?</a:t>
            </a:r>
            <a:endParaRPr lang="tr-TR" dirty="0" smtClean="0"/>
          </a:p>
          <a:p>
            <a:r>
              <a:rPr lang="tr-TR" dirty="0" smtClean="0"/>
              <a:t>A) </a:t>
            </a:r>
            <a:r>
              <a:rPr lang="tr-TR" dirty="0" err="1" smtClean="0"/>
              <a:t>Temporal</a:t>
            </a:r>
            <a:r>
              <a:rPr lang="tr-TR" dirty="0" smtClean="0"/>
              <a:t> arterit</a:t>
            </a:r>
            <a:br>
              <a:rPr lang="tr-TR" dirty="0" smtClean="0"/>
            </a:br>
            <a:r>
              <a:rPr lang="tr-TR" dirty="0" smtClean="0"/>
              <a:t>B) Küme baş ağrısı</a:t>
            </a:r>
            <a:br>
              <a:rPr lang="tr-TR" dirty="0" smtClean="0"/>
            </a:br>
            <a:r>
              <a:rPr lang="tr-TR" dirty="0" smtClean="0"/>
              <a:t>C) </a:t>
            </a:r>
            <a:r>
              <a:rPr lang="tr-TR" dirty="0" err="1" smtClean="0"/>
              <a:t>Aurasız</a:t>
            </a:r>
            <a:r>
              <a:rPr lang="tr-TR" dirty="0" smtClean="0"/>
              <a:t> migren</a:t>
            </a:r>
            <a:br>
              <a:rPr lang="tr-TR" dirty="0" smtClean="0"/>
            </a:br>
            <a:r>
              <a:rPr lang="tr-TR" dirty="0" smtClean="0"/>
              <a:t>D) Gerilim tipi baş ağrısı</a:t>
            </a:r>
            <a:br>
              <a:rPr lang="tr-TR" dirty="0" smtClean="0"/>
            </a:br>
            <a:r>
              <a:rPr lang="tr-TR" dirty="0" smtClean="0"/>
              <a:t>E) </a:t>
            </a:r>
            <a:r>
              <a:rPr lang="tr-TR" dirty="0" err="1" smtClean="0"/>
              <a:t>Retinal</a:t>
            </a:r>
            <a:r>
              <a:rPr lang="tr-TR" dirty="0" smtClean="0"/>
              <a:t> migren</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6</a:t>
            </a:fld>
            <a:endParaRPr lang="tr-TR"/>
          </a:p>
        </p:txBody>
      </p:sp>
    </p:spTree>
    <p:extLst>
      <p:ext uri="{BB962C8B-B14F-4D97-AF65-F5344CB8AC3E}">
        <p14:creationId xmlns:p14="http://schemas.microsoft.com/office/powerpoint/2010/main" val="535364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Serif"/>
              </a:rPr>
              <a:t>Sıvı ve elektrolit </a:t>
            </a:r>
            <a:r>
              <a:rPr lang="tr-TR" dirty="0" err="1" smtClean="0">
                <a:latin typeface="Serif"/>
              </a:rPr>
              <a:t>replasmanı</a:t>
            </a:r>
            <a:r>
              <a:rPr lang="tr-TR" dirty="0" smtClean="0">
                <a:latin typeface="Serif"/>
              </a:rPr>
              <a:t> (gerekli ise), </a:t>
            </a:r>
            <a:r>
              <a:rPr lang="tr-TR" dirty="0" err="1" smtClean="0">
                <a:latin typeface="Serif"/>
              </a:rPr>
              <a:t>ilac</a:t>
            </a:r>
            <a:r>
              <a:rPr lang="tr-TR" dirty="0" smtClean="0">
                <a:latin typeface="Serif"/>
              </a:rPr>
              <a:t> </a:t>
            </a:r>
            <a:r>
              <a:rPr lang="tr-TR" dirty="0" err="1" smtClean="0">
                <a:latin typeface="Serif"/>
              </a:rPr>
              <a:t>detoksifikasyonu</a:t>
            </a:r>
            <a:r>
              <a:rPr lang="tr-TR" dirty="0" smtClean="0">
                <a:latin typeface="Serif"/>
              </a:rPr>
              <a:t>, ağrının </a:t>
            </a:r>
            <a:r>
              <a:rPr lang="tr-TR" dirty="0" err="1" smtClean="0">
                <a:latin typeface="Serif"/>
              </a:rPr>
              <a:t>kontrolu</a:t>
            </a:r>
            <a:r>
              <a:rPr lang="tr-TR" dirty="0" smtClean="0">
                <a:latin typeface="Serif"/>
              </a:rPr>
              <a:t> </a:t>
            </a:r>
            <a:r>
              <a:rPr lang="tr-TR" dirty="0" err="1" smtClean="0">
                <a:latin typeface="Serif"/>
              </a:rPr>
              <a:t>icin</a:t>
            </a:r>
            <a:r>
              <a:rPr lang="tr-TR" dirty="0" smtClean="0">
                <a:latin typeface="Serif"/>
              </a:rPr>
              <a:t> İV </a:t>
            </a:r>
            <a:r>
              <a:rPr lang="tr-TR" dirty="0" err="1" smtClean="0">
                <a:latin typeface="Serif"/>
              </a:rPr>
              <a:t>farmakoterapi</a:t>
            </a:r>
            <a:r>
              <a:rPr lang="tr-TR" dirty="0" smtClean="0">
                <a:latin typeface="Serif"/>
              </a:rPr>
              <a:t> ve birlikte migren </a:t>
            </a:r>
            <a:r>
              <a:rPr lang="tr-TR" dirty="0" err="1" smtClean="0">
                <a:latin typeface="Serif"/>
              </a:rPr>
              <a:t>profilaksisinin</a:t>
            </a:r>
            <a:r>
              <a:rPr lang="tr-TR" dirty="0" smtClean="0">
                <a:latin typeface="Serif"/>
              </a:rPr>
              <a:t> </a:t>
            </a:r>
            <a:r>
              <a:rPr lang="tr-TR" dirty="0" err="1" smtClean="0">
                <a:latin typeface="Serif"/>
              </a:rPr>
              <a:t>baslanması</a:t>
            </a:r>
            <a:r>
              <a:rPr lang="tr-TR" dirty="0" smtClean="0">
                <a:latin typeface="Serif"/>
              </a:rPr>
              <a:t> (gerekli ise) tedavinin temel ilkeleridir.</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61</a:t>
            </a:fld>
            <a:endParaRPr lang="tr-TR"/>
          </a:p>
        </p:txBody>
      </p:sp>
    </p:spTree>
    <p:extLst>
      <p:ext uri="{BB962C8B-B14F-4D97-AF65-F5344CB8AC3E}">
        <p14:creationId xmlns:p14="http://schemas.microsoft.com/office/powerpoint/2010/main" val="130082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Serif"/>
              </a:rPr>
              <a:t>İlaçların sık kullanılması, baş ağrılarının daha da şiddetlendiği ve daha sık görüldüğü </a:t>
            </a:r>
            <a:r>
              <a:rPr lang="tr-TR" dirty="0" smtClean="0">
                <a:solidFill>
                  <a:srgbClr val="FF0000"/>
                </a:solidFill>
                <a:latin typeface="Serif"/>
              </a:rPr>
              <a:t>aşırı ilaç kullanımına bağlı baş ağrısına</a:t>
            </a:r>
            <a:r>
              <a:rPr lang="tr-TR" dirty="0" smtClean="0">
                <a:latin typeface="Serif"/>
              </a:rPr>
              <a:t> yol açar.</a:t>
            </a:r>
            <a:endParaRPr lang="tr-TR" baseline="30000" dirty="0" smtClean="0">
              <a:latin typeface="Serif"/>
            </a:endParaRPr>
          </a:p>
          <a:p>
            <a:endParaRPr lang="tr-TR" dirty="0" smtClean="0">
              <a:latin typeface="Serif"/>
              <a:cs typeface="Arial" pitchFamily="34" charset="0"/>
            </a:endParaRPr>
          </a:p>
        </p:txBody>
      </p:sp>
      <p:sp>
        <p:nvSpPr>
          <p:cNvPr id="4" name="3 Slayt Numarası Yer Tutucusu"/>
          <p:cNvSpPr>
            <a:spLocks noGrp="1"/>
          </p:cNvSpPr>
          <p:nvPr>
            <p:ph type="sldNum" sz="quarter" idx="10"/>
          </p:nvPr>
        </p:nvSpPr>
        <p:spPr/>
        <p:txBody>
          <a:bodyPr/>
          <a:lstStyle/>
          <a:p>
            <a:fld id="{DB47FE5D-CDB9-4872-93D1-8FD599A4CAF8}" type="slidenum">
              <a:rPr lang="tr-TR" smtClean="0"/>
              <a:pPr/>
              <a:t>63</a:t>
            </a:fld>
            <a:endParaRPr lang="tr-TR"/>
          </a:p>
        </p:txBody>
      </p:sp>
    </p:spTree>
    <p:extLst>
      <p:ext uri="{BB962C8B-B14F-4D97-AF65-F5344CB8AC3E}">
        <p14:creationId xmlns:p14="http://schemas.microsoft.com/office/powerpoint/2010/main" val="1066989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Serif"/>
                <a:cs typeface="Times New Roman" pitchFamily="18" charset="0"/>
              </a:rPr>
              <a:t>Hafif/orta şiddette belirtilere sahip kişiler için tavsiye edilen başlangıç tedavisi NSAİİ gibi basit ağrı kesiciler ya da </a:t>
            </a:r>
            <a:r>
              <a:rPr lang="tr-TR" dirty="0" err="1" smtClean="0">
                <a:latin typeface="Serif"/>
                <a:cs typeface="Times New Roman" pitchFamily="18" charset="0"/>
              </a:rPr>
              <a:t>asetaminofen</a:t>
            </a:r>
            <a:r>
              <a:rPr lang="tr-TR" dirty="0" smtClean="0">
                <a:latin typeface="Serif"/>
                <a:cs typeface="Times New Roman" pitchFamily="18" charset="0"/>
              </a:rPr>
              <a:t>, </a:t>
            </a:r>
            <a:r>
              <a:rPr lang="tr-TR" dirty="0" err="1" smtClean="0">
                <a:latin typeface="Serif"/>
                <a:cs typeface="Times New Roman" pitchFamily="18" charset="0"/>
              </a:rPr>
              <a:t>asetilsalisilik</a:t>
            </a:r>
            <a:r>
              <a:rPr lang="tr-TR" dirty="0" smtClean="0">
                <a:latin typeface="Serif"/>
                <a:cs typeface="Times New Roman" pitchFamily="18" charset="0"/>
              </a:rPr>
              <a:t> asit ve kafein kombinasyonudur*</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64</a:t>
            </a:fld>
            <a:endParaRPr lang="tr-TR"/>
          </a:p>
        </p:txBody>
      </p:sp>
    </p:spTree>
    <p:extLst>
      <p:ext uri="{BB962C8B-B14F-4D97-AF65-F5344CB8AC3E}">
        <p14:creationId xmlns:p14="http://schemas.microsoft.com/office/powerpoint/2010/main" val="3415227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err="1" smtClean="0">
                <a:solidFill>
                  <a:schemeClr val="tx1"/>
                </a:solidFill>
                <a:latin typeface="+mn-lt"/>
                <a:ea typeface="+mn-ea"/>
                <a:cs typeface="+mn-cs"/>
              </a:rPr>
              <a:t>Asetaminofen</a:t>
            </a:r>
            <a:r>
              <a:rPr lang="tr-TR" sz="1200" b="0" i="0" kern="1200" dirty="0" smtClean="0">
                <a:solidFill>
                  <a:schemeClr val="tx1"/>
                </a:solidFill>
                <a:latin typeface="+mn-lt"/>
                <a:ea typeface="+mn-ea"/>
                <a:cs typeface="+mn-cs"/>
              </a:rPr>
              <a:t> ve </a:t>
            </a:r>
            <a:r>
              <a:rPr lang="tr-TR" sz="1200" b="0" i="0" kern="1200" dirty="0" err="1" smtClean="0">
                <a:solidFill>
                  <a:schemeClr val="tx1"/>
                </a:solidFill>
                <a:latin typeface="+mn-lt"/>
                <a:ea typeface="+mn-ea"/>
                <a:cs typeface="+mn-cs"/>
              </a:rPr>
              <a:t>metoklopramid</a:t>
            </a:r>
            <a:r>
              <a:rPr lang="tr-TR" sz="1200" b="0" i="0" kern="1200" dirty="0" smtClean="0">
                <a:solidFill>
                  <a:schemeClr val="tx1"/>
                </a:solidFill>
                <a:latin typeface="+mn-lt"/>
                <a:ea typeface="+mn-ea"/>
                <a:cs typeface="+mn-cs"/>
              </a:rPr>
              <a:t> hamileliğin </a:t>
            </a:r>
            <a:r>
              <a:rPr lang="tr-TR" sz="1200" b="0" i="0" u="none" strike="noStrike" kern="1200" dirty="0" smtClean="0">
                <a:solidFill>
                  <a:schemeClr val="tx1"/>
                </a:solidFill>
                <a:latin typeface="+mn-lt"/>
                <a:ea typeface="+mn-ea"/>
                <a:cs typeface="+mn-cs"/>
                <a:hlinkClick r:id="rId3" tooltip="Üçüncü trimester (sayfa mevcut değil)"/>
              </a:rPr>
              <a:t>üçüncü </a:t>
            </a:r>
            <a:r>
              <a:rPr lang="tr-TR" sz="1200" b="0" i="0" u="none" strike="noStrike" kern="1200" dirty="0" err="1" smtClean="0">
                <a:solidFill>
                  <a:schemeClr val="tx1"/>
                </a:solidFill>
                <a:latin typeface="+mn-lt"/>
                <a:ea typeface="+mn-ea"/>
                <a:cs typeface="+mn-cs"/>
                <a:hlinkClick r:id="rId3" tooltip="Üçüncü trimester (sayfa mevcut değil)"/>
              </a:rPr>
              <a:t>trimesterine</a:t>
            </a:r>
            <a:r>
              <a:rPr lang="tr-TR" sz="1200" b="0" i="0" kern="1200" dirty="0" smtClean="0">
                <a:solidFill>
                  <a:schemeClr val="tx1"/>
                </a:solidFill>
                <a:latin typeface="+mn-lt"/>
                <a:ea typeface="+mn-ea"/>
                <a:cs typeface="+mn-cs"/>
              </a:rPr>
              <a:t> kadar </a:t>
            </a:r>
            <a:r>
              <a:rPr lang="tr-TR" sz="1200" b="0" i="0" kern="1200" dirty="0" err="1" smtClean="0">
                <a:solidFill>
                  <a:schemeClr val="tx1"/>
                </a:solidFill>
                <a:latin typeface="+mn-lt"/>
                <a:ea typeface="+mn-ea"/>
                <a:cs typeface="+mn-cs"/>
              </a:rPr>
              <a:t>NSAİİ'ler</a:t>
            </a:r>
            <a:r>
              <a:rPr lang="tr-TR" sz="1200" b="0" i="0" kern="1200" dirty="0" smtClean="0">
                <a:solidFill>
                  <a:schemeClr val="tx1"/>
                </a:solidFill>
                <a:latin typeface="+mn-lt"/>
                <a:ea typeface="+mn-ea"/>
                <a:cs typeface="+mn-cs"/>
              </a:rPr>
              <a:t> gibi güvenli kabul edilmektedir.</a:t>
            </a:r>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65</a:t>
            </a:fld>
            <a:endParaRPr lang="tr-TR"/>
          </a:p>
        </p:txBody>
      </p:sp>
    </p:spTree>
    <p:extLst>
      <p:ext uri="{BB962C8B-B14F-4D97-AF65-F5344CB8AC3E}">
        <p14:creationId xmlns:p14="http://schemas.microsoft.com/office/powerpoint/2010/main" val="3705578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71</a:t>
            </a:fld>
            <a:endParaRPr lang="tr-TR"/>
          </a:p>
        </p:txBody>
      </p:sp>
    </p:spTree>
    <p:extLst>
      <p:ext uri="{BB962C8B-B14F-4D97-AF65-F5344CB8AC3E}">
        <p14:creationId xmlns:p14="http://schemas.microsoft.com/office/powerpoint/2010/main" val="3112801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Yirmi beş yaşındaki kadın hasta, 10 yıldır haftada 1-2 kez ortaya çıkan, 8-10 saat süren ve başın sağ veya sol yarısında olan, zonklayıcı baş ağrısı yakınmasıyla başvuruyor. Öyküsünden yakınmasının genelde öğleden sonra başladığı, parlak ışık veya sıkıntı ile tetiklendiği, karanlık odada uyumakla geçtiği ve şiddetli olduğunda bulantı ve kusmanın eşlik ettiği öğreniliyor.</a:t>
            </a:r>
            <a:br>
              <a:rPr lang="tr-TR" dirty="0" smtClean="0"/>
            </a:br>
            <a:r>
              <a:rPr lang="tr-TR" dirty="0" smtClean="0"/>
              <a:t/>
            </a:r>
            <a:br>
              <a:rPr lang="tr-TR" dirty="0" smtClean="0"/>
            </a:br>
            <a:r>
              <a:rPr lang="tr-TR" b="1" dirty="0" smtClean="0"/>
              <a:t>Fizik muayenesi normal bulunan hasta için </a:t>
            </a:r>
            <a:r>
              <a:rPr lang="tr-TR" b="1" u="sng" dirty="0" smtClean="0"/>
              <a:t>en olası</a:t>
            </a:r>
            <a:r>
              <a:rPr lang="tr-TR" b="1" dirty="0" smtClean="0"/>
              <a:t> tanı aşağıdakilerden hangisidir?</a:t>
            </a:r>
            <a:endParaRPr lang="tr-TR" dirty="0" smtClean="0"/>
          </a:p>
          <a:p>
            <a:r>
              <a:rPr lang="tr-TR" dirty="0" smtClean="0"/>
              <a:t>A) </a:t>
            </a:r>
            <a:r>
              <a:rPr lang="tr-TR" dirty="0" err="1" smtClean="0"/>
              <a:t>Temporal</a:t>
            </a:r>
            <a:r>
              <a:rPr lang="tr-TR" dirty="0" smtClean="0"/>
              <a:t> arterit</a:t>
            </a:r>
            <a:br>
              <a:rPr lang="tr-TR" dirty="0" smtClean="0"/>
            </a:br>
            <a:r>
              <a:rPr lang="tr-TR" dirty="0" smtClean="0"/>
              <a:t>B) Küme baş ağrısı</a:t>
            </a:r>
            <a:br>
              <a:rPr lang="tr-TR" dirty="0" smtClean="0"/>
            </a:br>
            <a:r>
              <a:rPr lang="tr-TR" dirty="0" smtClean="0"/>
              <a:t>C) </a:t>
            </a:r>
            <a:r>
              <a:rPr lang="tr-TR" dirty="0" err="1" smtClean="0"/>
              <a:t>Aurasız</a:t>
            </a:r>
            <a:r>
              <a:rPr lang="tr-TR" dirty="0" smtClean="0"/>
              <a:t> migren</a:t>
            </a:r>
            <a:br>
              <a:rPr lang="tr-TR" dirty="0" smtClean="0"/>
            </a:br>
            <a:r>
              <a:rPr lang="tr-TR" dirty="0" smtClean="0"/>
              <a:t>D) Gerilim tipi baş ağrısı</a:t>
            </a:r>
            <a:br>
              <a:rPr lang="tr-TR" dirty="0" smtClean="0"/>
            </a:br>
            <a:r>
              <a:rPr lang="tr-TR" dirty="0" smtClean="0"/>
              <a:t>E) </a:t>
            </a:r>
            <a:r>
              <a:rPr lang="tr-TR" dirty="0" err="1" smtClean="0"/>
              <a:t>Retinal</a:t>
            </a:r>
            <a:r>
              <a:rPr lang="tr-TR" dirty="0" smtClean="0"/>
              <a:t> migren</a:t>
            </a:r>
          </a:p>
          <a:p>
            <a:endParaRPr lang="tr-TR" b="1" dirty="0" smtClean="0"/>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79</a:t>
            </a:fld>
            <a:endParaRPr lang="tr-TR"/>
          </a:p>
        </p:txBody>
      </p:sp>
    </p:spTree>
    <p:extLst>
      <p:ext uri="{BB962C8B-B14F-4D97-AF65-F5344CB8AC3E}">
        <p14:creationId xmlns:p14="http://schemas.microsoft.com/office/powerpoint/2010/main" val="3086563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Yirmi beş yaşındaki kadın hasta, 10 yıldır haftada 1-2 kez ortaya çıkan, 8-10 saat süren ve başın sağ veya sol yarısında olan, zonklayıcı baş ağrısı yakınmasıyla başvuruyor. Öyküsünden yakınmasının genelde öğleden sonra başladığı, parlak ışık veya sıkıntı ile tetiklendiği, karanlık odada uyumakla geçtiği ve şiddetli olduğunda bulantı ve kusmanın eşlik ettiği öğreniliyor.</a:t>
            </a:r>
            <a:br>
              <a:rPr lang="tr-TR" dirty="0" smtClean="0"/>
            </a:br>
            <a:r>
              <a:rPr lang="tr-TR" dirty="0" smtClean="0"/>
              <a:t/>
            </a:r>
            <a:br>
              <a:rPr lang="tr-TR" dirty="0" smtClean="0"/>
            </a:br>
            <a:r>
              <a:rPr lang="tr-TR" b="1" dirty="0" smtClean="0"/>
              <a:t>Fizik muayenesi normal bulunan hasta için </a:t>
            </a:r>
            <a:r>
              <a:rPr lang="tr-TR" b="1" u="sng" dirty="0" smtClean="0"/>
              <a:t>en olası</a:t>
            </a:r>
            <a:r>
              <a:rPr lang="tr-TR" b="1" dirty="0" smtClean="0"/>
              <a:t> tanı aşağıdakilerden hangisidir?</a:t>
            </a:r>
            <a:endParaRPr lang="tr-TR" dirty="0" smtClean="0"/>
          </a:p>
          <a:p>
            <a:r>
              <a:rPr lang="tr-TR" dirty="0" smtClean="0"/>
              <a:t>A) </a:t>
            </a:r>
            <a:r>
              <a:rPr lang="tr-TR" dirty="0" err="1" smtClean="0"/>
              <a:t>Temporal</a:t>
            </a:r>
            <a:r>
              <a:rPr lang="tr-TR" dirty="0" smtClean="0"/>
              <a:t> arterit</a:t>
            </a:r>
            <a:br>
              <a:rPr lang="tr-TR" dirty="0" smtClean="0"/>
            </a:br>
            <a:r>
              <a:rPr lang="tr-TR" dirty="0" smtClean="0"/>
              <a:t>B) Küme baş ağrısı</a:t>
            </a:r>
            <a:br>
              <a:rPr lang="tr-TR" dirty="0" smtClean="0"/>
            </a:br>
            <a:r>
              <a:rPr lang="tr-TR" dirty="0" smtClean="0"/>
              <a:t>C) </a:t>
            </a:r>
            <a:r>
              <a:rPr lang="tr-TR" dirty="0" err="1" smtClean="0"/>
              <a:t>Aurasız</a:t>
            </a:r>
            <a:r>
              <a:rPr lang="tr-TR" dirty="0" smtClean="0"/>
              <a:t> migren</a:t>
            </a:r>
            <a:br>
              <a:rPr lang="tr-TR" dirty="0" smtClean="0"/>
            </a:br>
            <a:r>
              <a:rPr lang="tr-TR" dirty="0" smtClean="0"/>
              <a:t>D) Gerilim tipi baş ağrısı</a:t>
            </a:r>
            <a:br>
              <a:rPr lang="tr-TR" dirty="0" smtClean="0"/>
            </a:br>
            <a:r>
              <a:rPr lang="tr-TR" dirty="0" smtClean="0"/>
              <a:t>E) </a:t>
            </a:r>
            <a:r>
              <a:rPr lang="tr-TR" dirty="0" err="1" smtClean="0"/>
              <a:t>Retinal</a:t>
            </a:r>
            <a:r>
              <a:rPr lang="tr-TR" dirty="0" smtClean="0"/>
              <a:t> migren</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80</a:t>
            </a:fld>
            <a:endParaRPr lang="tr-TR"/>
          </a:p>
        </p:txBody>
      </p:sp>
    </p:spTree>
    <p:extLst>
      <p:ext uri="{BB962C8B-B14F-4D97-AF65-F5344CB8AC3E}">
        <p14:creationId xmlns:p14="http://schemas.microsoft.com/office/powerpoint/2010/main" val="72217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15</a:t>
            </a:fld>
            <a:endParaRPr lang="tr-TR"/>
          </a:p>
        </p:txBody>
      </p:sp>
    </p:spTree>
    <p:extLst>
      <p:ext uri="{BB962C8B-B14F-4D97-AF65-F5344CB8AC3E}">
        <p14:creationId xmlns:p14="http://schemas.microsoft.com/office/powerpoint/2010/main" val="92255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17</a:t>
            </a:fld>
            <a:endParaRPr lang="tr-TR"/>
          </a:p>
        </p:txBody>
      </p:sp>
    </p:spTree>
    <p:extLst>
      <p:ext uri="{BB962C8B-B14F-4D97-AF65-F5344CB8AC3E}">
        <p14:creationId xmlns:p14="http://schemas.microsoft.com/office/powerpoint/2010/main" val="27823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latin typeface="Serif"/>
              </a:rPr>
              <a:t>Genel bir popülasyon temelli çalışmanın bir tanesi,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Serif"/>
              </a:rPr>
              <a:t>Ailede migren öyküsü olanlarda migren gelişme riski, aile öyküsü olmayanlara göre 3 kat daha yüksek bulunmuştur.</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18</a:t>
            </a:fld>
            <a:endParaRPr lang="tr-TR"/>
          </a:p>
        </p:txBody>
      </p:sp>
    </p:spTree>
    <p:extLst>
      <p:ext uri="{BB962C8B-B14F-4D97-AF65-F5344CB8AC3E}">
        <p14:creationId xmlns:p14="http://schemas.microsoft.com/office/powerpoint/2010/main" val="425909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B47FE5D-CDB9-4872-93D1-8FD599A4CAF8}" type="slidenum">
              <a:rPr lang="tr-TR" smtClean="0"/>
              <a:pPr/>
              <a:t>19</a:t>
            </a:fld>
            <a:endParaRPr lang="tr-TR"/>
          </a:p>
        </p:txBody>
      </p:sp>
    </p:spTree>
    <p:extLst>
      <p:ext uri="{BB962C8B-B14F-4D97-AF65-F5344CB8AC3E}">
        <p14:creationId xmlns:p14="http://schemas.microsoft.com/office/powerpoint/2010/main" val="396463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Akerman</a:t>
            </a:r>
            <a:r>
              <a:rPr lang="en-US" dirty="0" smtClean="0"/>
              <a:t>, S (20 </a:t>
            </a:r>
            <a:r>
              <a:rPr lang="en-US" dirty="0" err="1" smtClean="0"/>
              <a:t>Eylül</a:t>
            </a:r>
            <a:r>
              <a:rPr lang="en-US" dirty="0" smtClean="0"/>
              <a:t> 2011). "</a:t>
            </a:r>
            <a:r>
              <a:rPr lang="en-US" dirty="0" err="1" smtClean="0"/>
              <a:t>Diencephalic</a:t>
            </a:r>
            <a:r>
              <a:rPr lang="en-US" dirty="0" smtClean="0"/>
              <a:t> and brainstem mechanisms in migraine". </a:t>
            </a:r>
            <a:r>
              <a:rPr lang="en-US" i="1" dirty="0" smtClean="0"/>
              <a:t>Nature reviews. Neuroscience</a:t>
            </a:r>
            <a:r>
              <a:rPr lang="en-US" dirty="0" smtClean="0"/>
              <a:t>. </a:t>
            </a:r>
            <a:r>
              <a:rPr lang="en-US" b="1" dirty="0" smtClean="0"/>
              <a:t>12</a:t>
            </a:r>
            <a:r>
              <a:rPr lang="en-US" dirty="0" smtClean="0"/>
              <a:t> (10), s. 570–84. </a:t>
            </a:r>
            <a:r>
              <a:rPr lang="en-US" dirty="0" smtClean="0">
                <a:hlinkClick r:id="rId3" tooltip="PubMed"/>
              </a:rPr>
              <a:t>PMID</a:t>
            </a:r>
            <a:r>
              <a:rPr lang="en-US" dirty="0" smtClean="0"/>
              <a:t> </a:t>
            </a:r>
            <a:r>
              <a:rPr lang="en-US" dirty="0" smtClean="0">
                <a:hlinkClick r:id="rId4"/>
              </a:rPr>
              <a:t>21931334</a:t>
            </a:r>
            <a:endParaRPr lang="tr-TR" dirty="0" smtClean="0">
              <a:latin typeface="Serif"/>
            </a:endParaRP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22</a:t>
            </a:fld>
            <a:endParaRPr lang="tr-TR"/>
          </a:p>
        </p:txBody>
      </p:sp>
    </p:spTree>
    <p:extLst>
      <p:ext uri="{BB962C8B-B14F-4D97-AF65-F5344CB8AC3E}">
        <p14:creationId xmlns:p14="http://schemas.microsoft.com/office/powerpoint/2010/main" val="5833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Son çalışmalar genetik nedenleri, anatomik ve fizyolojik özellikleri ve farmakolojik mekanizmaları hakkında önemli yeni bilgiler sağlamıştır.</a:t>
            </a:r>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23</a:t>
            </a:fld>
            <a:endParaRPr lang="tr-TR"/>
          </a:p>
        </p:txBody>
      </p:sp>
    </p:spTree>
    <p:extLst>
      <p:ext uri="{BB962C8B-B14F-4D97-AF65-F5344CB8AC3E}">
        <p14:creationId xmlns:p14="http://schemas.microsoft.com/office/powerpoint/2010/main" val="322768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None/>
            </a:pPr>
            <a:r>
              <a:rPr lang="tr-TR" dirty="0" smtClean="0">
                <a:latin typeface="Serif"/>
              </a:rPr>
              <a:t>Migrende olası dört aşama bulunur ve bu</a:t>
            </a:r>
          </a:p>
          <a:p>
            <a:pPr>
              <a:buNone/>
            </a:pPr>
            <a:r>
              <a:rPr lang="tr-TR" dirty="0" smtClean="0">
                <a:latin typeface="Serif"/>
              </a:rPr>
              <a:t>aşamaların tümünün yaşanması</a:t>
            </a:r>
          </a:p>
          <a:p>
            <a:pPr>
              <a:buNone/>
            </a:pPr>
            <a:r>
              <a:rPr lang="tr-TR" dirty="0" smtClean="0">
                <a:latin typeface="Serif"/>
              </a:rPr>
              <a:t>gerekmemektedir:</a:t>
            </a:r>
          </a:p>
          <a:p>
            <a:endParaRPr lang="tr-TR" dirty="0"/>
          </a:p>
        </p:txBody>
      </p:sp>
      <p:sp>
        <p:nvSpPr>
          <p:cNvPr id="4" name="3 Slayt Numarası Yer Tutucusu"/>
          <p:cNvSpPr>
            <a:spLocks noGrp="1"/>
          </p:cNvSpPr>
          <p:nvPr>
            <p:ph type="sldNum" sz="quarter" idx="10"/>
          </p:nvPr>
        </p:nvSpPr>
        <p:spPr/>
        <p:txBody>
          <a:bodyPr/>
          <a:lstStyle/>
          <a:p>
            <a:fld id="{DB47FE5D-CDB9-4872-93D1-8FD599A4CAF8}" type="slidenum">
              <a:rPr lang="tr-TR" smtClean="0"/>
              <a:pPr/>
              <a:t>28</a:t>
            </a:fld>
            <a:endParaRPr lang="tr-TR"/>
          </a:p>
        </p:txBody>
      </p:sp>
    </p:spTree>
    <p:extLst>
      <p:ext uri="{BB962C8B-B14F-4D97-AF65-F5344CB8AC3E}">
        <p14:creationId xmlns:p14="http://schemas.microsoft.com/office/powerpoint/2010/main" val="218901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4/9/2019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4/9/2019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4/9/2019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4/9/2019</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ooks.google.ca/books?id=5GVVJS_fCAkC&amp;pg=PA3&amp;lpg=PA3" TargetMode="External"/><Relationship Id="rId2" Type="http://schemas.openxmlformats.org/officeDocument/2006/relationships/hyperlink" Target="http://books.google.ca/books?id=9RA2ZOPRuhgC&amp;pg=PA127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r.wikipedia.org/w/index.php?title=Prodrom&amp;action=edit&amp;redlink=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r.wikipedia.org/w/index.php?title=Postdrom&amp;action=edit&amp;redlink=1" TargetMode="External"/><Relationship Id="rId5" Type="http://schemas.openxmlformats.org/officeDocument/2006/relationships/hyperlink" Target="https://tr.wikipedia.org/wiki/A%C4%9Fr%C4%B1_(t%C4%B1p)" TargetMode="External"/><Relationship Id="rId4" Type="http://schemas.openxmlformats.org/officeDocument/2006/relationships/hyperlink" Target="https://tr.wikipedia.org/wiki/Aura_(sempt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ooks.google.ca/books?id=Atuv8-rVXRoC&amp;pg=PA26" TargetMode="External"/><Relationship Id="rId2" Type="http://schemas.openxmlformats.org/officeDocument/2006/relationships/hyperlink" Target="https://tr.wikipedia.org/w/index.php?title=Prodrom&amp;action=edit&amp;redlink=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tr.wikipedia.org/wiki/Aura_(sempt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ichd-3.org/1-migraine/1-4-complications-of-migraine/1-4-1-status-migrainosus/" TargetMode="External"/><Relationship Id="rId2" Type="http://schemas.openxmlformats.org/officeDocument/2006/relationships/hyperlink" Target="https://www.ichd-3.org/1-migraine/1-4-complications-of-migraine/" TargetMode="External"/><Relationship Id="rId1" Type="http://schemas.openxmlformats.org/officeDocument/2006/relationships/slideLayout" Target="../slideLayouts/slideLayout2.xml"/><Relationship Id="rId6" Type="http://schemas.openxmlformats.org/officeDocument/2006/relationships/hyperlink" Target="https://www.ichd-3.org/1-migraine/1-4-complications-of-migraine/1-4-4-migraine-aura-triggered-seizure-2/" TargetMode="External"/><Relationship Id="rId5" Type="http://schemas.openxmlformats.org/officeDocument/2006/relationships/hyperlink" Target="https://www.ichd-3.org/1-migraine/1-4-complications-of-migraine/1-4-3-migrainous-infarction-2/" TargetMode="External"/><Relationship Id="rId4" Type="http://schemas.openxmlformats.org/officeDocument/2006/relationships/hyperlink" Target="https://www.ichd-3.org/1-migraine/1-4-complications-of-migraine/1-4-2-persistent-aura-without-infarction-2/"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uptodate.com/contents/pathophysiology-clinical-manifestations-and-diagnosis-of-migraine-in-adults/abstract/10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books.google.ca/books?id=5GVVJS_fCAkC&amp;pg=PA3&amp;lpg=PA3" TargetMode="External"/><Relationship Id="rId2" Type="http://schemas.openxmlformats.org/officeDocument/2006/relationships/hyperlink" Target="http://books.google.ca/books?id=9RA2ZOPRuhgC&amp;pg=PA1275" TargetMode="External"/><Relationship Id="rId1" Type="http://schemas.openxmlformats.org/officeDocument/2006/relationships/slideLayout" Target="../slideLayouts/slideLayout2.xml"/><Relationship Id="rId4" Type="http://schemas.openxmlformats.org/officeDocument/2006/relationships/hyperlink" Target="http://books.google.ca/books?id=Atuv8-rVXRoC&amp;pg=PA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6492" y="1329108"/>
            <a:ext cx="5723468" cy="1828090"/>
          </a:xfrm>
        </p:spPr>
        <p:txBody>
          <a:bodyPr/>
          <a:lstStyle/>
          <a:p>
            <a:r>
              <a:rPr lang="tr-TR" dirty="0" smtClean="0">
                <a:solidFill>
                  <a:srgbClr val="FF0000"/>
                </a:solidFill>
                <a:latin typeface="Serif"/>
              </a:rPr>
              <a:t>MİGREN</a:t>
            </a:r>
            <a:endParaRPr lang="en-US" dirty="0">
              <a:solidFill>
                <a:srgbClr val="FF0000"/>
              </a:solidFill>
              <a:latin typeface="Serif"/>
            </a:endParaRPr>
          </a:p>
        </p:txBody>
      </p:sp>
      <p:sp>
        <p:nvSpPr>
          <p:cNvPr id="3" name="Subtitle 2"/>
          <p:cNvSpPr>
            <a:spLocks noGrp="1"/>
          </p:cNvSpPr>
          <p:nvPr>
            <p:ph type="subTitle" idx="1"/>
          </p:nvPr>
        </p:nvSpPr>
        <p:spPr>
          <a:xfrm>
            <a:off x="2995283" y="3089641"/>
            <a:ext cx="5712179" cy="1524000"/>
          </a:xfrm>
        </p:spPr>
        <p:txBody>
          <a:bodyPr/>
          <a:lstStyle/>
          <a:p>
            <a:r>
              <a:rPr lang="tr-TR" dirty="0" smtClean="0"/>
              <a:t>Arş.Gör.</a:t>
            </a:r>
            <a:r>
              <a:rPr lang="tr-TR" dirty="0" err="1" smtClean="0"/>
              <a:t>Dr.Mahmut</a:t>
            </a:r>
            <a:r>
              <a:rPr lang="tr-TR" dirty="0" smtClean="0"/>
              <a:t> ÖZAYDIN</a:t>
            </a:r>
          </a:p>
          <a:p>
            <a:r>
              <a:rPr lang="tr-TR" dirty="0" smtClean="0"/>
              <a:t>KTÜ Aile Hekimliği Anabilim Dalı</a:t>
            </a:r>
          </a:p>
          <a:p>
            <a:r>
              <a:rPr lang="tr-TR" dirty="0" smtClean="0"/>
              <a:t>09.04.2019</a:t>
            </a:r>
            <a:endParaRPr lang="en-US" dirty="0"/>
          </a:p>
        </p:txBody>
      </p:sp>
      <p:pic>
        <p:nvPicPr>
          <p:cNvPr id="4" name="3 Resim" descr="images.jpg"/>
          <p:cNvPicPr>
            <a:picLocks noChangeAspect="1"/>
          </p:cNvPicPr>
          <p:nvPr/>
        </p:nvPicPr>
        <p:blipFill>
          <a:blip r:embed="rId2" cstate="print"/>
          <a:stretch>
            <a:fillRect/>
          </a:stretch>
        </p:blipFill>
        <p:spPr>
          <a:xfrm>
            <a:off x="1090253" y="1068057"/>
            <a:ext cx="2581275" cy="4608123"/>
          </a:xfrm>
          <a:prstGeom prst="rect">
            <a:avLst/>
          </a:prstGeom>
        </p:spPr>
      </p:pic>
    </p:spTree>
    <p:extLst>
      <p:ext uri="{BB962C8B-B14F-4D97-AF65-F5344CB8AC3E}">
        <p14:creationId xmlns:p14="http://schemas.microsoft.com/office/powerpoint/2010/main" val="3668664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Serif"/>
                <a:cs typeface="Times New Roman" pitchFamily="18" charset="0"/>
              </a:rPr>
              <a:t>Şimdi başka hangi akut migren tedavisi önerilebilir</a:t>
            </a:r>
            <a:r>
              <a:rPr lang="tr-TR" dirty="0" smtClean="0"/>
              <a:t>?</a:t>
            </a:r>
            <a:endParaRPr lang="tr-TR" dirty="0"/>
          </a:p>
        </p:txBody>
      </p:sp>
      <p:sp>
        <p:nvSpPr>
          <p:cNvPr id="4" name="3 Dikdörtgen"/>
          <p:cNvSpPr/>
          <p:nvPr/>
        </p:nvSpPr>
        <p:spPr>
          <a:xfrm>
            <a:off x="3614057" y="5727451"/>
            <a:ext cx="4572000" cy="338554"/>
          </a:xfrm>
          <a:prstGeom prst="rect">
            <a:avLst/>
          </a:prstGeom>
        </p:spPr>
        <p:txBody>
          <a:bodyPr>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Serif"/>
              </a:rPr>
              <a:t>Vaka-3</a:t>
            </a:r>
            <a:endParaRPr lang="tr-TR" dirty="0">
              <a:solidFill>
                <a:srgbClr val="FF0000"/>
              </a:solidFill>
              <a:latin typeface="Serif"/>
            </a:endParaRPr>
          </a:p>
        </p:txBody>
      </p:sp>
      <p:sp>
        <p:nvSpPr>
          <p:cNvPr id="3" name="2 İçerik Yer Tutucusu"/>
          <p:cNvSpPr>
            <a:spLocks noGrp="1"/>
          </p:cNvSpPr>
          <p:nvPr>
            <p:ph idx="1"/>
          </p:nvPr>
        </p:nvSpPr>
        <p:spPr/>
        <p:txBody>
          <a:bodyPr/>
          <a:lstStyle/>
          <a:p>
            <a:r>
              <a:rPr lang="tr-TR" dirty="0" smtClean="0"/>
              <a:t>28  Yaş, Kadın</a:t>
            </a:r>
          </a:p>
          <a:p>
            <a:endParaRPr lang="tr-TR" dirty="0" smtClean="0"/>
          </a:p>
          <a:p>
            <a:r>
              <a:rPr lang="tr-TR" dirty="0" smtClean="0"/>
              <a:t>6 ay önce </a:t>
            </a:r>
            <a:r>
              <a:rPr lang="tr-TR" dirty="0" err="1" smtClean="0"/>
              <a:t>auralı</a:t>
            </a:r>
            <a:r>
              <a:rPr lang="tr-TR" dirty="0" smtClean="0"/>
              <a:t> migren tanısı almış</a:t>
            </a:r>
          </a:p>
          <a:p>
            <a:endParaRPr lang="tr-TR" dirty="0" smtClean="0"/>
          </a:p>
          <a:p>
            <a:r>
              <a:rPr lang="tr-TR" dirty="0" smtClean="0"/>
              <a:t>Ortalama haftada 1 kez migren atağı geçiriyor</a:t>
            </a:r>
          </a:p>
          <a:p>
            <a:endParaRPr lang="tr-TR" dirty="0" smtClean="0"/>
          </a:p>
          <a:p>
            <a:r>
              <a:rPr lang="tr-TR" dirty="0" err="1" smtClean="0"/>
              <a:t>Triptan</a:t>
            </a:r>
            <a:r>
              <a:rPr lang="tr-TR" dirty="0" smtClean="0"/>
              <a:t>,NSAİD ve anti-</a:t>
            </a:r>
            <a:r>
              <a:rPr lang="tr-TR" dirty="0" err="1" smtClean="0"/>
              <a:t>emetik</a:t>
            </a:r>
            <a:r>
              <a:rPr lang="tr-TR" dirty="0" smtClean="0"/>
              <a:t> kullanıyor</a:t>
            </a:r>
            <a:endParaRPr lang="tr-TR" dirty="0"/>
          </a:p>
        </p:txBody>
      </p:sp>
      <p:sp>
        <p:nvSpPr>
          <p:cNvPr id="4" name="3 Dikdörtgen"/>
          <p:cNvSpPr/>
          <p:nvPr/>
        </p:nvSpPr>
        <p:spPr>
          <a:xfrm>
            <a:off x="3657600" y="5792765"/>
            <a:ext cx="4572000" cy="338554"/>
          </a:xfrm>
          <a:prstGeom prst="rect">
            <a:avLst/>
          </a:prstGeom>
        </p:spPr>
        <p:txBody>
          <a:bodyPr>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Başka herhangi bir ilaç kullanmıyor</a:t>
            </a:r>
          </a:p>
          <a:p>
            <a:endParaRPr lang="tr-TR" dirty="0" smtClean="0"/>
          </a:p>
          <a:p>
            <a:r>
              <a:rPr lang="tr-TR" dirty="0" err="1" smtClean="0"/>
              <a:t>Kontrasepsiyon</a:t>
            </a:r>
            <a:r>
              <a:rPr lang="tr-TR" dirty="0" smtClean="0"/>
              <a:t> yöntemlerinden kombine oral </a:t>
            </a:r>
            <a:r>
              <a:rPr lang="tr-TR" dirty="0" err="1" smtClean="0"/>
              <a:t>kontraseptif</a:t>
            </a:r>
            <a:r>
              <a:rPr lang="tr-TR" dirty="0" smtClean="0"/>
              <a:t> ilaçları alıp almadığını sorguluyorsunuz?</a:t>
            </a:r>
          </a:p>
          <a:p>
            <a:endParaRPr lang="tr-TR" dirty="0" smtClean="0"/>
          </a:p>
          <a:p>
            <a:r>
              <a:rPr lang="tr-TR" dirty="0" smtClean="0"/>
              <a:t>Neden????</a:t>
            </a:r>
            <a:endParaRPr lang="tr-TR" dirty="0"/>
          </a:p>
        </p:txBody>
      </p:sp>
      <p:sp>
        <p:nvSpPr>
          <p:cNvPr id="4" name="3 Dikdörtgen"/>
          <p:cNvSpPr/>
          <p:nvPr/>
        </p:nvSpPr>
        <p:spPr>
          <a:xfrm>
            <a:off x="3570515" y="5640365"/>
            <a:ext cx="4572000" cy="338554"/>
          </a:xfrm>
          <a:prstGeom prst="rect">
            <a:avLst/>
          </a:prstGeom>
        </p:spPr>
        <p:txBody>
          <a:bodyPr>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76909" y="636426"/>
            <a:ext cx="6965245" cy="1202485"/>
          </a:xfrm>
        </p:spPr>
        <p:txBody>
          <a:bodyPr>
            <a:normAutofit/>
          </a:bodyPr>
          <a:lstStyle/>
          <a:p>
            <a:r>
              <a:rPr lang="tr-TR" sz="3600" dirty="0" smtClean="0">
                <a:solidFill>
                  <a:srgbClr val="FF0000"/>
                </a:solidFill>
                <a:latin typeface="Serif"/>
              </a:rPr>
              <a:t>Tarihçe</a:t>
            </a:r>
            <a:endParaRPr lang="tr-TR" sz="3600" dirty="0">
              <a:solidFill>
                <a:srgbClr val="FF0000"/>
              </a:solidFill>
              <a:latin typeface="Serif"/>
            </a:endParaRPr>
          </a:p>
        </p:txBody>
      </p:sp>
      <p:sp>
        <p:nvSpPr>
          <p:cNvPr id="3" name="2 İçerik Yer Tutucusu"/>
          <p:cNvSpPr>
            <a:spLocks noGrp="1"/>
          </p:cNvSpPr>
          <p:nvPr>
            <p:ph idx="1"/>
          </p:nvPr>
        </p:nvSpPr>
        <p:spPr>
          <a:xfrm>
            <a:off x="897147" y="2035834"/>
            <a:ext cx="7479102" cy="4144435"/>
          </a:xfrm>
        </p:spPr>
        <p:txBody>
          <a:bodyPr>
            <a:normAutofit/>
          </a:bodyPr>
          <a:lstStyle/>
          <a:p>
            <a:r>
              <a:rPr lang="tr-TR" dirty="0" smtClean="0">
                <a:latin typeface="Serif"/>
              </a:rPr>
              <a:t>Migren ile ilgili ilk açıklama, milâttan önce 1200  civarında antik Mısır’da yazılmış </a:t>
            </a:r>
            <a:r>
              <a:rPr lang="tr-TR" dirty="0" err="1" smtClean="0">
                <a:latin typeface="Serif"/>
              </a:rPr>
              <a:t>Ebers</a:t>
            </a:r>
            <a:r>
              <a:rPr lang="tr-TR" dirty="0" smtClean="0">
                <a:latin typeface="Serif"/>
              </a:rPr>
              <a:t> Tıp Papirüsü'nde yer alır*</a:t>
            </a:r>
          </a:p>
          <a:p>
            <a:pPr>
              <a:spcAft>
                <a:spcPts val="600"/>
              </a:spcAft>
            </a:pPr>
            <a:endParaRPr lang="tr-TR" dirty="0" smtClean="0">
              <a:latin typeface="Serif"/>
            </a:endParaRPr>
          </a:p>
          <a:p>
            <a:pPr>
              <a:spcAft>
                <a:spcPts val="600"/>
              </a:spcAft>
            </a:pPr>
            <a:r>
              <a:rPr lang="tr-TR" dirty="0" smtClean="0">
                <a:latin typeface="Serif"/>
              </a:rPr>
              <a:t>M.Ö 200’de, Hipokrat tıp okulundaki yazılar, görsel </a:t>
            </a:r>
            <a:r>
              <a:rPr lang="tr-TR" dirty="0" err="1" smtClean="0">
                <a:latin typeface="Serif"/>
              </a:rPr>
              <a:t>auranın</a:t>
            </a:r>
            <a:r>
              <a:rPr lang="tr-TR" dirty="0" smtClean="0">
                <a:latin typeface="Serif"/>
              </a:rPr>
              <a:t> baş ağrısından önce geldiği ve kusma yoluyla kısmi rahatlama sağlandığını tanımlamıştır**</a:t>
            </a:r>
          </a:p>
          <a:p>
            <a:endParaRPr lang="tr-TR" dirty="0">
              <a:latin typeface="Serif"/>
            </a:endParaRPr>
          </a:p>
        </p:txBody>
      </p:sp>
      <p:sp>
        <p:nvSpPr>
          <p:cNvPr id="4" name="3 Metin kutusu"/>
          <p:cNvSpPr txBox="1"/>
          <p:nvPr/>
        </p:nvSpPr>
        <p:spPr>
          <a:xfrm>
            <a:off x="2088826" y="5495644"/>
            <a:ext cx="5865962" cy="338554"/>
          </a:xfrm>
          <a:prstGeom prst="rect">
            <a:avLst/>
          </a:prstGeom>
          <a:noFill/>
        </p:spPr>
        <p:txBody>
          <a:bodyPr wrap="square" rtlCol="0">
            <a:spAutoFit/>
          </a:bodyPr>
          <a:lstStyle/>
          <a:p>
            <a:r>
              <a:rPr lang="tr-TR" sz="800" dirty="0" smtClean="0">
                <a:latin typeface="Serif"/>
              </a:rPr>
              <a:t>* </a:t>
            </a:r>
            <a:r>
              <a:rPr lang="en-US" sz="800" i="1" dirty="0" smtClean="0">
                <a:solidFill>
                  <a:schemeClr val="tx2"/>
                </a:solidFill>
              </a:rPr>
              <a:t>Miller, Neil (2005). </a:t>
            </a:r>
            <a:r>
              <a:rPr lang="en-US" sz="800" i="1" dirty="0" smtClean="0">
                <a:solidFill>
                  <a:schemeClr val="tx2"/>
                </a:solidFill>
                <a:hlinkClick r:id="rId2"/>
              </a:rPr>
              <a:t>Walsh and Hoyt's clinical </a:t>
            </a:r>
            <a:r>
              <a:rPr lang="en-US" sz="800" i="1" dirty="0" err="1" smtClean="0">
                <a:solidFill>
                  <a:schemeClr val="tx2"/>
                </a:solidFill>
                <a:hlinkClick r:id="rId2"/>
              </a:rPr>
              <a:t>neuro</a:t>
            </a:r>
            <a:r>
              <a:rPr lang="en-US" sz="800" i="1" dirty="0" smtClean="0">
                <a:solidFill>
                  <a:schemeClr val="tx2"/>
                </a:solidFill>
                <a:hlinkClick r:id="rId2"/>
              </a:rPr>
              <a:t>-ophthalmology</a:t>
            </a:r>
            <a:r>
              <a:rPr lang="tr-TR" sz="800" i="1" dirty="0" smtClean="0">
                <a:solidFill>
                  <a:schemeClr val="tx2"/>
                </a:solidFill>
              </a:rPr>
              <a:t> </a:t>
            </a:r>
            <a:r>
              <a:rPr lang="en-US" sz="800" i="1" dirty="0" smtClean="0">
                <a:solidFill>
                  <a:schemeClr val="tx2"/>
                </a:solidFill>
              </a:rPr>
              <a:t>(6th </a:t>
            </a:r>
            <a:r>
              <a:rPr lang="en-US" sz="800" i="1" dirty="0" err="1" smtClean="0">
                <a:solidFill>
                  <a:schemeClr val="tx2"/>
                </a:solidFill>
              </a:rPr>
              <a:t>ed</a:t>
            </a:r>
            <a:r>
              <a:rPr lang="en-US" sz="800" i="1" dirty="0" smtClean="0">
                <a:solidFill>
                  <a:schemeClr val="tx2"/>
                </a:solidFill>
              </a:rPr>
              <a:t> bas.). Philadelphia, Pa.: Lippincott Williams &amp; Wilkins. s. 1275. </a:t>
            </a:r>
            <a:endParaRPr lang="tr-TR" dirty="0"/>
          </a:p>
        </p:txBody>
      </p:sp>
      <p:sp>
        <p:nvSpPr>
          <p:cNvPr id="5" name="4 Metin kutusu"/>
          <p:cNvSpPr txBox="1"/>
          <p:nvPr/>
        </p:nvSpPr>
        <p:spPr>
          <a:xfrm>
            <a:off x="1978120" y="5890200"/>
            <a:ext cx="6288657" cy="215444"/>
          </a:xfrm>
          <a:prstGeom prst="rect">
            <a:avLst/>
          </a:prstGeom>
          <a:noFill/>
        </p:spPr>
        <p:txBody>
          <a:bodyPr wrap="square" rtlCol="0">
            <a:spAutoFit/>
          </a:bodyPr>
          <a:lstStyle/>
          <a:p>
            <a:r>
              <a:rPr lang="tr-TR" sz="800" dirty="0" smtClean="0">
                <a:latin typeface="Serif"/>
              </a:rPr>
              <a:t>**</a:t>
            </a:r>
            <a:r>
              <a:rPr lang="en-US" sz="800" i="1" dirty="0" err="1" smtClean="0">
                <a:solidFill>
                  <a:schemeClr val="tx2"/>
                </a:solidFill>
              </a:rPr>
              <a:t>Borsook</a:t>
            </a:r>
            <a:r>
              <a:rPr lang="en-US" sz="800" i="1" dirty="0" smtClean="0">
                <a:solidFill>
                  <a:schemeClr val="tx2"/>
                </a:solidFill>
              </a:rPr>
              <a:t>, David (2012). </a:t>
            </a:r>
            <a:r>
              <a:rPr lang="en-US" sz="800" i="1" dirty="0" smtClean="0">
                <a:solidFill>
                  <a:schemeClr val="tx2"/>
                </a:solidFill>
                <a:hlinkClick r:id="rId3"/>
              </a:rPr>
              <a:t>The migraine brain : imaging, structure, and function</a:t>
            </a:r>
            <a:r>
              <a:rPr lang="en-US" sz="800" i="1" dirty="0" smtClean="0">
                <a:solidFill>
                  <a:schemeClr val="tx2"/>
                </a:solidFill>
              </a:rPr>
              <a:t>. New York: Oxford University Press. ss. 3–11. </a:t>
            </a:r>
            <a:endParaRPr lang="tr-TR" sz="800" i="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2"/>
            <a:ext cx="2867377" cy="1202485"/>
          </a:xfrm>
        </p:spPr>
        <p:txBody>
          <a:bodyPr>
            <a:normAutofit/>
          </a:bodyPr>
          <a:lstStyle/>
          <a:p>
            <a:r>
              <a:rPr lang="tr-TR" sz="3600" dirty="0" smtClean="0">
                <a:solidFill>
                  <a:srgbClr val="FF0000"/>
                </a:solidFill>
                <a:latin typeface="Serif"/>
              </a:rPr>
              <a:t>Tanım</a:t>
            </a:r>
            <a:endParaRPr lang="tr-TR" sz="3600" dirty="0">
              <a:solidFill>
                <a:srgbClr val="FF0000"/>
              </a:solidFill>
              <a:latin typeface="Serif"/>
            </a:endParaRPr>
          </a:p>
        </p:txBody>
      </p:sp>
      <p:sp>
        <p:nvSpPr>
          <p:cNvPr id="3" name="2 İçerik Yer Tutucusu"/>
          <p:cNvSpPr>
            <a:spLocks noGrp="1"/>
          </p:cNvSpPr>
          <p:nvPr>
            <p:ph idx="1"/>
          </p:nvPr>
        </p:nvSpPr>
        <p:spPr>
          <a:xfrm>
            <a:off x="1161535" y="2119257"/>
            <a:ext cx="7051589" cy="3603812"/>
          </a:xfrm>
        </p:spPr>
        <p:txBody>
          <a:bodyPr>
            <a:normAutofit/>
          </a:bodyPr>
          <a:lstStyle/>
          <a:p>
            <a:endParaRPr lang="tr-TR" dirty="0" smtClean="0">
              <a:latin typeface="Serif"/>
            </a:endParaRPr>
          </a:p>
          <a:p>
            <a:r>
              <a:rPr lang="tr-TR" dirty="0" smtClean="0">
                <a:latin typeface="Serif"/>
              </a:rPr>
              <a:t>Migren, merkezinde genellikle bulantı ve / veya ışık ve ses hassasiyeti ile ilişkili şiddetli bir baş ağrısı olan </a:t>
            </a:r>
            <a:r>
              <a:rPr lang="tr-TR" dirty="0" err="1" smtClean="0">
                <a:latin typeface="Serif"/>
              </a:rPr>
              <a:t>epizodik</a:t>
            </a:r>
            <a:r>
              <a:rPr lang="tr-TR" dirty="0" smtClean="0">
                <a:latin typeface="Serif"/>
              </a:rPr>
              <a:t> ve kronik bir hastalıktır </a:t>
            </a:r>
          </a:p>
          <a:p>
            <a:endParaRPr lang="tr-TR" dirty="0" smtClean="0">
              <a:latin typeface="Serif"/>
            </a:endParaRPr>
          </a:p>
          <a:p>
            <a:endParaRPr lang="tr-TR" dirty="0" smtClean="0">
              <a:latin typeface="Serif"/>
            </a:endParaRPr>
          </a:p>
        </p:txBody>
      </p:sp>
      <p:sp>
        <p:nvSpPr>
          <p:cNvPr id="4" name="3 Altbilgi Yer Tutucusu"/>
          <p:cNvSpPr>
            <a:spLocks noGrp="1"/>
          </p:cNvSpPr>
          <p:nvPr>
            <p:ph type="ftr" sz="quarter" idx="11"/>
          </p:nvPr>
        </p:nvSpPr>
        <p:spPr>
          <a:xfrm>
            <a:off x="2846717" y="5428969"/>
            <a:ext cx="6771736" cy="365125"/>
          </a:xfrm>
        </p:spPr>
        <p:txBody>
          <a:bodyPr/>
          <a:lstStyle/>
          <a:p>
            <a:r>
              <a:rPr lang="en-US" sz="800" i="1" dirty="0" smtClean="0">
                <a:latin typeface="Times New Roman" pitchFamily="18" charset="0"/>
                <a:cs typeface="Times New Roman" pitchFamily="18" charset="0"/>
              </a:rPr>
              <a:t>https://www.uptodate.com/contents/pathophysiology-clinical-manifestations-and-diagnosis-of-migraine-i</a:t>
            </a:r>
            <a:r>
              <a:rPr lang="tr-TR" sz="800" i="1" dirty="0" smtClean="0">
                <a:latin typeface="Times New Roman" pitchFamily="18" charset="0"/>
                <a:cs typeface="Times New Roman" pitchFamily="18" charset="0"/>
              </a:rPr>
              <a:t>n</a:t>
            </a:r>
            <a:r>
              <a:rPr lang="en-US" sz="800" i="1" dirty="0" err="1" smtClean="0">
                <a:latin typeface="Times New Roman" pitchFamily="18" charset="0"/>
                <a:cs typeface="Times New Roman" pitchFamily="18" charset="0"/>
              </a:rPr>
              <a:t>adults?search</a:t>
            </a:r>
            <a:r>
              <a:rPr lang="en-US" sz="800" i="1" dirty="0" smtClean="0">
                <a:latin typeface="Times New Roman" pitchFamily="18" charset="0"/>
                <a:cs typeface="Times New Roman" pitchFamily="18" charset="0"/>
              </a:rPr>
              <a:t>=</a:t>
            </a:r>
            <a:r>
              <a:rPr lang="en-US" sz="800" i="1" dirty="0" err="1" smtClean="0">
                <a:latin typeface="Times New Roman" pitchFamily="18" charset="0"/>
                <a:cs typeface="Times New Roman" pitchFamily="18" charset="0"/>
              </a:rPr>
              <a:t>migraine&amp;source</a:t>
            </a:r>
            <a:r>
              <a:rPr lang="en-US" sz="800" i="1" dirty="0" smtClean="0">
                <a:latin typeface="Times New Roman" pitchFamily="18" charset="0"/>
                <a:cs typeface="Times New Roman" pitchFamily="18" charset="0"/>
              </a:rPr>
              <a:t>=</a:t>
            </a:r>
            <a:r>
              <a:rPr lang="en-US" sz="800" i="1" dirty="0" err="1" smtClean="0">
                <a:latin typeface="Times New Roman" pitchFamily="18" charset="0"/>
                <a:cs typeface="Times New Roman" pitchFamily="18" charset="0"/>
              </a:rPr>
              <a:t>search_result&amp;selectedTitle</a:t>
            </a:r>
            <a:r>
              <a:rPr lang="en-US" sz="800" i="1" dirty="0" smtClean="0">
                <a:latin typeface="Times New Roman" pitchFamily="18" charset="0"/>
                <a:cs typeface="Times New Roman" pitchFamily="18" charset="0"/>
              </a:rPr>
              <a:t>=2~150&amp;usage_type=</a:t>
            </a:r>
            <a:r>
              <a:rPr lang="en-US" sz="800" i="1" dirty="0" err="1" smtClean="0">
                <a:latin typeface="Times New Roman" pitchFamily="18" charset="0"/>
                <a:cs typeface="Times New Roman" pitchFamily="18" charset="0"/>
              </a:rPr>
              <a:t>default&amp;display_rank</a:t>
            </a:r>
            <a:r>
              <a:rPr lang="en-US" sz="800" i="1" dirty="0" smtClean="0">
                <a:latin typeface="Times New Roman" pitchFamily="18" charset="0"/>
                <a:cs typeface="Times New Roman" pitchFamily="18" charset="0"/>
              </a:rPr>
              <a:t>=2</a:t>
            </a:r>
            <a:endParaRPr lang="en-US" sz="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p14="http://schemas.microsoft.com/office/powerpoint/2010/main" val="1731703874"/>
              </p:ext>
            </p:extLst>
          </p:nvPr>
        </p:nvGraphicFramePr>
        <p:xfrm>
          <a:off x="1403231" y="95705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65627" y="774450"/>
            <a:ext cx="6965245" cy="1202485"/>
          </a:xfrm>
        </p:spPr>
        <p:txBody>
          <a:bodyPr/>
          <a:lstStyle/>
          <a:p>
            <a:r>
              <a:rPr lang="tr-TR" dirty="0" smtClean="0">
                <a:solidFill>
                  <a:srgbClr val="FF0000"/>
                </a:solidFill>
                <a:latin typeface="Serif"/>
              </a:rPr>
              <a:t>Epidemiyoloji</a:t>
            </a:r>
            <a:endParaRPr lang="tr-TR" dirty="0">
              <a:solidFill>
                <a:srgbClr val="FF0000"/>
              </a:solidFill>
              <a:latin typeface="Serif"/>
            </a:endParaRPr>
          </a:p>
        </p:txBody>
      </p:sp>
      <p:sp>
        <p:nvSpPr>
          <p:cNvPr id="3" name="2 İçerik Yer Tutucusu"/>
          <p:cNvSpPr>
            <a:spLocks noGrp="1"/>
          </p:cNvSpPr>
          <p:nvPr>
            <p:ph idx="1"/>
          </p:nvPr>
        </p:nvSpPr>
        <p:spPr>
          <a:xfrm>
            <a:off x="862642" y="1541287"/>
            <a:ext cx="7401464" cy="3603812"/>
          </a:xfrm>
        </p:spPr>
        <p:txBody>
          <a:bodyPr/>
          <a:lstStyle/>
          <a:p>
            <a:endParaRPr lang="tr-TR" dirty="0" smtClean="0"/>
          </a:p>
          <a:p>
            <a:r>
              <a:rPr lang="tr-TR" dirty="0" smtClean="0">
                <a:latin typeface="Serif"/>
              </a:rPr>
              <a:t>Migren, genel popülasyonun yüzde 12'sini </a:t>
            </a:r>
          </a:p>
          <a:p>
            <a:pPr>
              <a:buNone/>
            </a:pPr>
            <a:r>
              <a:rPr lang="tr-TR" dirty="0" smtClean="0">
                <a:latin typeface="Serif"/>
              </a:rPr>
              <a:t>etkileyen yaygın bir hastalıktır*</a:t>
            </a:r>
          </a:p>
          <a:p>
            <a:pPr>
              <a:buNone/>
            </a:pPr>
            <a:endParaRPr lang="tr-TR" dirty="0" smtClean="0">
              <a:latin typeface="Serif"/>
            </a:endParaRPr>
          </a:p>
          <a:p>
            <a:endParaRPr lang="tr-TR" dirty="0" smtClean="0">
              <a:latin typeface="Serif"/>
            </a:endParaRPr>
          </a:p>
          <a:p>
            <a:r>
              <a:rPr lang="tr-TR" dirty="0" smtClean="0">
                <a:latin typeface="Serif"/>
              </a:rPr>
              <a:t>Türkiye'de yapılan bir çalışmada 15-55 </a:t>
            </a:r>
            <a:r>
              <a:rPr lang="tr-TR" dirty="0" smtClean="0">
                <a:latin typeface="Serif"/>
              </a:rPr>
              <a:t>yaş</a:t>
            </a:r>
          </a:p>
          <a:p>
            <a:pPr marL="0" indent="0">
              <a:buNone/>
            </a:pPr>
            <a:r>
              <a:rPr lang="tr-TR" dirty="0" smtClean="0">
                <a:latin typeface="Serif"/>
              </a:rPr>
              <a:t>grubunda </a:t>
            </a:r>
            <a:r>
              <a:rPr lang="tr-TR" dirty="0" smtClean="0">
                <a:latin typeface="Serif"/>
              </a:rPr>
              <a:t>migren </a:t>
            </a:r>
            <a:r>
              <a:rPr lang="tr-TR" dirty="0" err="1" smtClean="0">
                <a:latin typeface="Serif"/>
              </a:rPr>
              <a:t>prevalansı</a:t>
            </a:r>
            <a:r>
              <a:rPr lang="tr-TR" dirty="0" smtClean="0">
                <a:latin typeface="Serif"/>
              </a:rPr>
              <a:t> %16.4 olarak bulunmuştur**</a:t>
            </a:r>
            <a:endParaRPr lang="tr-TR" dirty="0">
              <a:latin typeface="Serif"/>
            </a:endParaRPr>
          </a:p>
        </p:txBody>
      </p:sp>
      <p:sp>
        <p:nvSpPr>
          <p:cNvPr id="4" name="3 Altbilgi Yer Tutucusu"/>
          <p:cNvSpPr>
            <a:spLocks noGrp="1"/>
          </p:cNvSpPr>
          <p:nvPr>
            <p:ph type="ftr" sz="quarter" idx="11"/>
          </p:nvPr>
        </p:nvSpPr>
        <p:spPr>
          <a:xfrm>
            <a:off x="3045125" y="5336485"/>
            <a:ext cx="5519205" cy="365125"/>
          </a:xfrm>
        </p:spPr>
        <p:txBody>
          <a:bodyPr/>
          <a:lstStyle/>
          <a:p>
            <a:r>
              <a:rPr lang="tr-TR" sz="800" dirty="0" smtClean="0">
                <a:latin typeface="Serif"/>
              </a:rPr>
              <a:t>*</a:t>
            </a:r>
            <a:r>
              <a:rPr lang="en-US" sz="800" i="1" dirty="0" smtClean="0">
                <a:latin typeface="Times New Roman" pitchFamily="18" charset="0"/>
                <a:cs typeface="Times New Roman" pitchFamily="18" charset="0"/>
              </a:rPr>
              <a:t>Lipton RB, Stewart WF, Diamond S, et al. Prevalence and burden of migraine in the United States: data from the American Migraine Study II. Headache 2001; 41:646.</a:t>
            </a:r>
            <a:endParaRPr lang="tr-TR" sz="800" i="1" dirty="0" smtClean="0">
              <a:latin typeface="Times New Roman" pitchFamily="18" charset="0"/>
              <a:cs typeface="Times New Roman" pitchFamily="18" charset="0"/>
            </a:endParaRPr>
          </a:p>
          <a:p>
            <a:endParaRPr lang="en-US" sz="800" i="1" dirty="0">
              <a:latin typeface="Times New Roman" pitchFamily="18" charset="0"/>
              <a:cs typeface="Times New Roman" pitchFamily="18" charset="0"/>
            </a:endParaRPr>
          </a:p>
        </p:txBody>
      </p:sp>
      <p:sp>
        <p:nvSpPr>
          <p:cNvPr id="5" name="4 Metin kutusu"/>
          <p:cNvSpPr txBox="1"/>
          <p:nvPr/>
        </p:nvSpPr>
        <p:spPr>
          <a:xfrm>
            <a:off x="3036498" y="5788325"/>
            <a:ext cx="5400136" cy="338554"/>
          </a:xfrm>
          <a:prstGeom prst="rect">
            <a:avLst/>
          </a:prstGeom>
          <a:noFill/>
        </p:spPr>
        <p:txBody>
          <a:bodyPr wrap="square" rtlCol="0">
            <a:spAutoFit/>
          </a:bodyPr>
          <a:lstStyle/>
          <a:p>
            <a:r>
              <a:rPr lang="tr-TR" sz="800" dirty="0" smtClean="0">
                <a:latin typeface="Serif"/>
              </a:rPr>
              <a:t>**</a:t>
            </a:r>
            <a:r>
              <a:rPr lang="tr-TR" sz="800" i="1" dirty="0" smtClean="0">
                <a:solidFill>
                  <a:schemeClr val="tx2"/>
                </a:solidFill>
                <a:latin typeface="Times New Roman" pitchFamily="18" charset="0"/>
                <a:cs typeface="Times New Roman" pitchFamily="18" charset="0"/>
              </a:rPr>
              <a:t>Canan YÜCESAN Nöroloji ABD,Ankara Üniversitesi Tıp Fakültesi, ANKARA </a:t>
            </a:r>
            <a:r>
              <a:rPr lang="tr-TR" sz="800" i="1" dirty="0" err="1" smtClean="0">
                <a:solidFill>
                  <a:schemeClr val="tx2"/>
                </a:solidFill>
                <a:latin typeface="Times New Roman" pitchFamily="18" charset="0"/>
                <a:cs typeface="Times New Roman" pitchFamily="18" charset="0"/>
              </a:rPr>
              <a:t>Turkiye</a:t>
            </a:r>
            <a:r>
              <a:rPr lang="tr-TR" sz="800" i="1" dirty="0" smtClean="0">
                <a:solidFill>
                  <a:schemeClr val="tx2"/>
                </a:solidFill>
                <a:latin typeface="Times New Roman" pitchFamily="18" charset="0"/>
                <a:cs typeface="Times New Roman" pitchFamily="18" charset="0"/>
              </a:rPr>
              <a:t> Klinikleri J </a:t>
            </a:r>
            <a:r>
              <a:rPr lang="tr-TR" sz="800" i="1" dirty="0" err="1" smtClean="0">
                <a:solidFill>
                  <a:schemeClr val="tx2"/>
                </a:solidFill>
                <a:latin typeface="Times New Roman" pitchFamily="18" charset="0"/>
                <a:cs typeface="Times New Roman" pitchFamily="18" charset="0"/>
              </a:rPr>
              <a:t>Neurol</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Special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Topics</a:t>
            </a:r>
            <a:r>
              <a:rPr lang="tr-TR" sz="800" i="1" dirty="0" smtClean="0">
                <a:solidFill>
                  <a:schemeClr val="tx2"/>
                </a:solidFill>
                <a:latin typeface="Times New Roman" pitchFamily="18" charset="0"/>
                <a:cs typeface="Times New Roman" pitchFamily="18" charset="0"/>
              </a:rPr>
              <a:t>. 2008;1(1):10-21 </a:t>
            </a:r>
            <a:r>
              <a:rPr lang="tr-TR" sz="800" i="1" dirty="0" err="1" smtClean="0">
                <a:solidFill>
                  <a:schemeClr val="tx2"/>
                </a:solidFill>
                <a:latin typeface="Times New Roman" pitchFamily="18" charset="0"/>
                <a:cs typeface="Times New Roman" pitchFamily="18" charset="0"/>
              </a:rPr>
              <a:t>Article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Language</a:t>
            </a:r>
            <a:r>
              <a:rPr lang="tr-TR" sz="800" i="1" dirty="0" smtClean="0">
                <a:solidFill>
                  <a:schemeClr val="tx2"/>
                </a:solidFill>
                <a:latin typeface="Times New Roman" pitchFamily="18" charset="0"/>
                <a:cs typeface="Times New Roman" pitchFamily="18" charset="0"/>
              </a:rPr>
              <a:t>: TR</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Serif"/>
              </a:rPr>
              <a:t>Epidemiyoloji</a:t>
            </a:r>
            <a:endParaRPr lang="tr-TR" dirty="0">
              <a:solidFill>
                <a:srgbClr val="FF0000"/>
              </a:solidFill>
              <a:latin typeface="Serif"/>
            </a:endParaRPr>
          </a:p>
        </p:txBody>
      </p:sp>
      <p:sp>
        <p:nvSpPr>
          <p:cNvPr id="3" name="2 İçerik Yer Tutucusu"/>
          <p:cNvSpPr>
            <a:spLocks noGrp="1"/>
          </p:cNvSpPr>
          <p:nvPr>
            <p:ph idx="1"/>
          </p:nvPr>
        </p:nvSpPr>
        <p:spPr>
          <a:xfrm>
            <a:off x="854015" y="2119257"/>
            <a:ext cx="7401463" cy="3603812"/>
          </a:xfrm>
        </p:spPr>
        <p:txBody>
          <a:bodyPr/>
          <a:lstStyle/>
          <a:p>
            <a:endParaRPr lang="tr-TR" dirty="0" smtClean="0">
              <a:latin typeface="Serif"/>
            </a:endParaRPr>
          </a:p>
          <a:p>
            <a:r>
              <a:rPr lang="tr-TR" dirty="0" smtClean="0">
                <a:latin typeface="Serif"/>
              </a:rPr>
              <a:t>Kadınlarda erkeklerden daha sık görülür </a:t>
            </a:r>
          </a:p>
          <a:p>
            <a:endParaRPr lang="tr-TR" dirty="0" smtClean="0">
              <a:latin typeface="Serif"/>
            </a:endParaRPr>
          </a:p>
          <a:p>
            <a:r>
              <a:rPr lang="tr-TR" dirty="0" err="1" smtClean="0">
                <a:latin typeface="Serif"/>
              </a:rPr>
              <a:t>Aurasız</a:t>
            </a:r>
            <a:r>
              <a:rPr lang="tr-TR" dirty="0" smtClean="0">
                <a:latin typeface="Serif"/>
              </a:rPr>
              <a:t> migren, en sık görülen vaka olup vakaların yaklaşık % 75'ini oluşturur</a:t>
            </a:r>
            <a:endParaRPr lang="tr-TR" dirty="0">
              <a:latin typeface="Serif"/>
            </a:endParaRPr>
          </a:p>
        </p:txBody>
      </p:sp>
      <p:sp>
        <p:nvSpPr>
          <p:cNvPr id="4" name="3 Altbilgi Yer Tutucusu"/>
          <p:cNvSpPr>
            <a:spLocks noGrp="1"/>
          </p:cNvSpPr>
          <p:nvPr>
            <p:ph type="ftr" sz="quarter" idx="11"/>
          </p:nvPr>
        </p:nvSpPr>
        <p:spPr>
          <a:xfrm>
            <a:off x="1970314" y="5719234"/>
            <a:ext cx="6410374" cy="365125"/>
          </a:xfrm>
        </p:spPr>
        <p:txBody>
          <a:bodyPr/>
          <a:lstStyle/>
          <a:p>
            <a:r>
              <a:rPr lang="en-US" sz="800" i="1" dirty="0" smtClean="0">
                <a:latin typeface="Times New Roman" pitchFamily="18" charset="0"/>
                <a:cs typeface="Times New Roman" pitchFamily="18" charset="0"/>
              </a:rPr>
              <a:t>Lipton RB, </a:t>
            </a:r>
            <a:r>
              <a:rPr lang="en-US" sz="800" i="1" dirty="0" err="1" smtClean="0">
                <a:latin typeface="Times New Roman" pitchFamily="18" charset="0"/>
                <a:cs typeface="Times New Roman" pitchFamily="18" charset="0"/>
              </a:rPr>
              <a:t>Bigal</a:t>
            </a:r>
            <a:r>
              <a:rPr lang="en-US" sz="800" i="1" dirty="0" smtClean="0">
                <a:latin typeface="Times New Roman" pitchFamily="18" charset="0"/>
                <a:cs typeface="Times New Roman" pitchFamily="18" charset="0"/>
              </a:rPr>
              <a:t> ME, Diamond M, et al. Migraine prevalence, disease burden, and the need for preventive therapy. Neurology 2007; 68:343.</a:t>
            </a:r>
            <a:endParaRPr lang="en-US" sz="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Serif"/>
              </a:rPr>
              <a:t>Genetik Temeli</a:t>
            </a:r>
            <a:endParaRPr lang="tr-TR" dirty="0">
              <a:solidFill>
                <a:srgbClr val="FF0000"/>
              </a:solidFill>
              <a:latin typeface="Serif"/>
            </a:endParaRPr>
          </a:p>
        </p:txBody>
      </p:sp>
      <p:sp>
        <p:nvSpPr>
          <p:cNvPr id="3" name="2 İçerik Yer Tutucusu"/>
          <p:cNvSpPr>
            <a:spLocks noGrp="1"/>
          </p:cNvSpPr>
          <p:nvPr>
            <p:ph idx="1"/>
          </p:nvPr>
        </p:nvSpPr>
        <p:spPr>
          <a:xfrm>
            <a:off x="897148" y="2119257"/>
            <a:ext cx="7384210" cy="3603812"/>
          </a:xfrm>
        </p:spPr>
        <p:txBody>
          <a:bodyPr/>
          <a:lstStyle/>
          <a:p>
            <a:endParaRPr lang="tr-TR" dirty="0" smtClean="0">
              <a:latin typeface="Serif"/>
            </a:endParaRPr>
          </a:p>
          <a:p>
            <a:r>
              <a:rPr lang="tr-TR" dirty="0" smtClean="0">
                <a:latin typeface="Serif"/>
              </a:rPr>
              <a:t>Ailede öyküsü olanlarda migren gelişme riski </a:t>
            </a:r>
            <a:r>
              <a:rPr lang="tr-TR" b="1" dirty="0" smtClean="0">
                <a:latin typeface="Serif"/>
              </a:rPr>
              <a:t>3 kat </a:t>
            </a:r>
            <a:r>
              <a:rPr lang="tr-TR" dirty="0" smtClean="0">
                <a:latin typeface="Serif"/>
              </a:rPr>
              <a:t>daha yüksek</a:t>
            </a:r>
          </a:p>
          <a:p>
            <a:endParaRPr lang="tr-TR" dirty="0" smtClean="0"/>
          </a:p>
          <a:p>
            <a:endParaRPr lang="tr-TR" dirty="0"/>
          </a:p>
        </p:txBody>
      </p:sp>
      <p:sp>
        <p:nvSpPr>
          <p:cNvPr id="4" name="3 Altbilgi Yer Tutucusu"/>
          <p:cNvSpPr>
            <a:spLocks noGrp="1"/>
          </p:cNvSpPr>
          <p:nvPr>
            <p:ph type="ftr" sz="quarter" idx="11"/>
          </p:nvPr>
        </p:nvSpPr>
        <p:spPr>
          <a:xfrm>
            <a:off x="2287467" y="5436583"/>
            <a:ext cx="6545983" cy="365125"/>
          </a:xfrm>
        </p:spPr>
        <p:txBody>
          <a:bodyPr/>
          <a:lstStyle/>
          <a:p>
            <a:r>
              <a:rPr lang="en-US" sz="800" i="1" dirty="0" err="1" smtClean="0">
                <a:latin typeface="Times New Roman" pitchFamily="18" charset="0"/>
                <a:cs typeface="Times New Roman" pitchFamily="18" charset="0"/>
              </a:rPr>
              <a:t>Merikangas</a:t>
            </a:r>
            <a:r>
              <a:rPr lang="en-US" sz="800" i="1" dirty="0" smtClean="0">
                <a:latin typeface="Times New Roman" pitchFamily="18" charset="0"/>
                <a:cs typeface="Times New Roman" pitchFamily="18" charset="0"/>
              </a:rPr>
              <a:t> KR, </a:t>
            </a:r>
            <a:r>
              <a:rPr lang="en-US" sz="800" i="1" dirty="0" err="1" smtClean="0">
                <a:latin typeface="Times New Roman" pitchFamily="18" charset="0"/>
                <a:cs typeface="Times New Roman" pitchFamily="18" charset="0"/>
              </a:rPr>
              <a:t>Risch</a:t>
            </a:r>
            <a:r>
              <a:rPr lang="en-US" sz="800" i="1" dirty="0" smtClean="0">
                <a:latin typeface="Times New Roman" pitchFamily="18" charset="0"/>
                <a:cs typeface="Times New Roman" pitchFamily="18" charset="0"/>
              </a:rPr>
              <a:t> NJ, </a:t>
            </a:r>
            <a:r>
              <a:rPr lang="en-US" sz="800" i="1" dirty="0" err="1" smtClean="0">
                <a:latin typeface="Times New Roman" pitchFamily="18" charset="0"/>
                <a:cs typeface="Times New Roman" pitchFamily="18" charset="0"/>
              </a:rPr>
              <a:t>Merikangas</a:t>
            </a:r>
            <a:r>
              <a:rPr lang="en-US" sz="800" i="1" dirty="0" smtClean="0">
                <a:latin typeface="Times New Roman" pitchFamily="18" charset="0"/>
                <a:cs typeface="Times New Roman" pitchFamily="18" charset="0"/>
              </a:rPr>
              <a:t> JR, et al. Migraine and depression: association and familial transmission. J </a:t>
            </a:r>
            <a:r>
              <a:rPr lang="en-US" sz="800" i="1" dirty="0" err="1" smtClean="0">
                <a:latin typeface="Times New Roman" pitchFamily="18" charset="0"/>
                <a:cs typeface="Times New Roman" pitchFamily="18" charset="0"/>
              </a:rPr>
              <a:t>Psychiatr</a:t>
            </a:r>
            <a:r>
              <a:rPr lang="en-US" sz="800" i="1" dirty="0" smtClean="0">
                <a:latin typeface="Times New Roman" pitchFamily="18" charset="0"/>
                <a:cs typeface="Times New Roman" pitchFamily="18" charset="0"/>
              </a:rPr>
              <a:t> Res 1988; 22:119.</a:t>
            </a:r>
            <a:endParaRPr lang="en-US" sz="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2276" y="688186"/>
            <a:ext cx="6965245" cy="1202485"/>
          </a:xfrm>
        </p:spPr>
        <p:txBody>
          <a:bodyPr>
            <a:normAutofit/>
          </a:bodyPr>
          <a:lstStyle/>
          <a:p>
            <a:r>
              <a:rPr lang="tr-TR" dirty="0" smtClean="0">
                <a:solidFill>
                  <a:srgbClr val="FF0000"/>
                </a:solidFill>
                <a:latin typeface="Serif"/>
              </a:rPr>
              <a:t>Genetik Temeli</a:t>
            </a:r>
            <a:endParaRPr lang="tr-TR" dirty="0"/>
          </a:p>
        </p:txBody>
      </p:sp>
      <p:sp>
        <p:nvSpPr>
          <p:cNvPr id="3" name="2 İçerik Yer Tutucusu"/>
          <p:cNvSpPr>
            <a:spLocks noGrp="1"/>
          </p:cNvSpPr>
          <p:nvPr>
            <p:ph idx="1"/>
          </p:nvPr>
        </p:nvSpPr>
        <p:spPr>
          <a:xfrm>
            <a:off x="995224" y="1834585"/>
            <a:ext cx="7150443" cy="3603812"/>
          </a:xfrm>
        </p:spPr>
        <p:txBody>
          <a:bodyPr>
            <a:normAutofit/>
          </a:bodyPr>
          <a:lstStyle/>
          <a:p>
            <a:endParaRPr lang="tr-TR" dirty="0" smtClean="0">
              <a:latin typeface="Serif"/>
            </a:endParaRPr>
          </a:p>
          <a:p>
            <a:r>
              <a:rPr lang="tr-TR" dirty="0" smtClean="0">
                <a:latin typeface="Serif"/>
              </a:rPr>
              <a:t>İkiz araştırmaları, </a:t>
            </a:r>
          </a:p>
          <a:p>
            <a:pPr lvl="1"/>
            <a:r>
              <a:rPr lang="tr-TR" dirty="0" err="1" smtClean="0">
                <a:latin typeface="Serif"/>
              </a:rPr>
              <a:t>monozigotik</a:t>
            </a:r>
            <a:r>
              <a:rPr lang="tr-TR" dirty="0" smtClean="0">
                <a:latin typeface="Serif"/>
              </a:rPr>
              <a:t> ikizlerde </a:t>
            </a:r>
            <a:r>
              <a:rPr lang="tr-TR" dirty="0" err="1" smtClean="0">
                <a:latin typeface="Serif"/>
              </a:rPr>
              <a:t>dizigotik</a:t>
            </a:r>
            <a:r>
              <a:rPr lang="tr-TR" dirty="0" smtClean="0">
                <a:latin typeface="Serif"/>
              </a:rPr>
              <a:t> ikizlere göre daha yüksek</a:t>
            </a:r>
          </a:p>
          <a:p>
            <a:pPr lvl="1"/>
            <a:r>
              <a:rPr lang="tr-TR" dirty="0" smtClean="0">
                <a:latin typeface="Serif"/>
              </a:rPr>
              <a:t>kalıtımın bir bireyin migrene duyarlılığının % 40 - 50'sini oluşturduğu tahmin edilmiştir.</a:t>
            </a:r>
          </a:p>
          <a:p>
            <a:endParaRPr lang="tr-TR" dirty="0" smtClean="0"/>
          </a:p>
          <a:p>
            <a:endParaRPr lang="tr-TR" dirty="0"/>
          </a:p>
        </p:txBody>
      </p:sp>
      <p:sp>
        <p:nvSpPr>
          <p:cNvPr id="4" name="3 Altbilgi Yer Tutucusu"/>
          <p:cNvSpPr>
            <a:spLocks noGrp="1"/>
          </p:cNvSpPr>
          <p:nvPr>
            <p:ph type="ftr" sz="quarter" idx="11"/>
          </p:nvPr>
        </p:nvSpPr>
        <p:spPr>
          <a:xfrm>
            <a:off x="2340429" y="5702060"/>
            <a:ext cx="6058290" cy="365125"/>
          </a:xfrm>
        </p:spPr>
        <p:txBody>
          <a:bodyPr/>
          <a:lstStyle/>
          <a:p>
            <a:r>
              <a:rPr lang="en-US" sz="800" i="1" dirty="0" err="1" smtClean="0">
                <a:latin typeface="Times New Roman" pitchFamily="18" charset="0"/>
                <a:cs typeface="Times New Roman" pitchFamily="18" charset="0"/>
              </a:rPr>
              <a:t>Honkasalo</a:t>
            </a:r>
            <a:r>
              <a:rPr lang="en-US" sz="800" i="1" dirty="0" smtClean="0">
                <a:latin typeface="Times New Roman" pitchFamily="18" charset="0"/>
                <a:cs typeface="Times New Roman" pitchFamily="18" charset="0"/>
              </a:rPr>
              <a:t> ML, </a:t>
            </a:r>
            <a:r>
              <a:rPr lang="en-US" sz="800" i="1" dirty="0" err="1" smtClean="0">
                <a:latin typeface="Times New Roman" pitchFamily="18" charset="0"/>
                <a:cs typeface="Times New Roman" pitchFamily="18" charset="0"/>
              </a:rPr>
              <a:t>Kaprio</a:t>
            </a:r>
            <a:r>
              <a:rPr lang="en-US" sz="800" i="1" dirty="0" smtClean="0">
                <a:latin typeface="Times New Roman" pitchFamily="18" charset="0"/>
                <a:cs typeface="Times New Roman" pitchFamily="18" charset="0"/>
              </a:rPr>
              <a:t> J, Winter T, et al. Migraine and concomitant symptoms among 8167 adult twin pairs. Headache 1995; 35:70.</a:t>
            </a:r>
            <a:endParaRPr lang="en-US" sz="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sz="4000" dirty="0" smtClean="0">
                <a:solidFill>
                  <a:srgbClr val="FF0000"/>
                </a:solidFill>
                <a:latin typeface="Serif"/>
              </a:rPr>
              <a:t>SUNUM PLANI</a:t>
            </a:r>
            <a:endParaRPr lang="tr-TR" sz="4000" dirty="0">
              <a:solidFill>
                <a:srgbClr val="FF0000"/>
              </a:solidFill>
              <a:latin typeface="Serif"/>
            </a:endParaRPr>
          </a:p>
        </p:txBody>
      </p:sp>
      <p:sp>
        <p:nvSpPr>
          <p:cNvPr id="3" name="2 İçerik Yer Tutucusu"/>
          <p:cNvSpPr>
            <a:spLocks noGrp="1"/>
          </p:cNvSpPr>
          <p:nvPr>
            <p:ph idx="1"/>
          </p:nvPr>
        </p:nvSpPr>
        <p:spPr/>
        <p:txBody>
          <a:bodyPr>
            <a:normAutofit fontScale="77500" lnSpcReduction="20000"/>
          </a:bodyPr>
          <a:lstStyle/>
          <a:p>
            <a:r>
              <a:rPr lang="tr-TR" dirty="0" smtClean="0">
                <a:latin typeface="Serif"/>
              </a:rPr>
              <a:t>AMAÇ</a:t>
            </a:r>
          </a:p>
          <a:p>
            <a:r>
              <a:rPr lang="tr-TR" dirty="0" smtClean="0">
                <a:latin typeface="Serif"/>
              </a:rPr>
              <a:t>ÖĞRENİM HEDEFLERİ</a:t>
            </a:r>
          </a:p>
          <a:p>
            <a:r>
              <a:rPr lang="tr-TR" dirty="0" smtClean="0">
                <a:latin typeface="Serif"/>
              </a:rPr>
              <a:t>TARİHÇE </a:t>
            </a:r>
          </a:p>
          <a:p>
            <a:r>
              <a:rPr lang="tr-TR" dirty="0" smtClean="0">
                <a:latin typeface="Serif"/>
              </a:rPr>
              <a:t>TANIM</a:t>
            </a:r>
          </a:p>
          <a:p>
            <a:r>
              <a:rPr lang="tr-TR" dirty="0" smtClean="0">
                <a:latin typeface="Serif"/>
              </a:rPr>
              <a:t>EPİDEMİYOLOJİ</a:t>
            </a:r>
          </a:p>
          <a:p>
            <a:r>
              <a:rPr lang="tr-TR" dirty="0" smtClean="0">
                <a:latin typeface="Serif"/>
              </a:rPr>
              <a:t>GENETİK TEMELİ</a:t>
            </a:r>
          </a:p>
          <a:p>
            <a:r>
              <a:rPr lang="tr-TR" dirty="0" smtClean="0">
                <a:latin typeface="Serif"/>
              </a:rPr>
              <a:t>PATOFİZYOLOJİ</a:t>
            </a:r>
          </a:p>
          <a:p>
            <a:r>
              <a:rPr lang="tr-TR" dirty="0" smtClean="0">
                <a:latin typeface="Serif"/>
              </a:rPr>
              <a:t>SINIFLANDIRMA</a:t>
            </a:r>
          </a:p>
          <a:p>
            <a:r>
              <a:rPr lang="tr-TR" dirty="0" smtClean="0">
                <a:latin typeface="Serif"/>
              </a:rPr>
              <a:t>TANI KRİTERLERİ</a:t>
            </a:r>
          </a:p>
          <a:p>
            <a:r>
              <a:rPr lang="tr-TR" dirty="0" smtClean="0">
                <a:latin typeface="Serif"/>
              </a:rPr>
              <a:t>KLİNİK ÖZELLİKLERİ</a:t>
            </a:r>
          </a:p>
          <a:p>
            <a:r>
              <a:rPr lang="tr-TR" dirty="0" smtClean="0">
                <a:latin typeface="Serif"/>
              </a:rPr>
              <a:t>KOMPLİKASYONLARI </a:t>
            </a:r>
          </a:p>
          <a:p>
            <a:r>
              <a:rPr lang="tr-TR" dirty="0" smtClean="0">
                <a:latin typeface="Serif"/>
              </a:rPr>
              <a:t>TEDAVİ</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latin typeface="Serif"/>
              </a:rPr>
              <a:t>Patofizyoloji</a:t>
            </a:r>
            <a:endParaRPr lang="tr-TR" dirty="0"/>
          </a:p>
        </p:txBody>
      </p:sp>
      <p:sp>
        <p:nvSpPr>
          <p:cNvPr id="3" name="2 İçerik Yer Tutucusu"/>
          <p:cNvSpPr>
            <a:spLocks noGrp="1"/>
          </p:cNvSpPr>
          <p:nvPr>
            <p:ph idx="1"/>
          </p:nvPr>
        </p:nvSpPr>
        <p:spPr/>
        <p:txBody>
          <a:bodyPr>
            <a:normAutofit/>
          </a:bodyPr>
          <a:lstStyle/>
          <a:p>
            <a:endParaRPr lang="tr-TR" sz="2000" dirty="0" smtClean="0">
              <a:latin typeface="Serif"/>
            </a:endParaRPr>
          </a:p>
          <a:p>
            <a:r>
              <a:rPr lang="tr-TR" sz="2000" dirty="0" smtClean="0">
                <a:latin typeface="Serif"/>
              </a:rPr>
              <a:t>Migrenin </a:t>
            </a:r>
            <a:r>
              <a:rPr lang="tr-TR" sz="2000" dirty="0" err="1" smtClean="0">
                <a:latin typeface="Serif"/>
              </a:rPr>
              <a:t>nörovasküler</a:t>
            </a:r>
            <a:r>
              <a:rPr lang="tr-TR" sz="2000" dirty="0" smtClean="0">
                <a:latin typeface="Serif"/>
              </a:rPr>
              <a:t> bir bozukluk olduğu</a:t>
            </a:r>
          </a:p>
          <a:p>
            <a:pPr>
              <a:buNone/>
            </a:pPr>
            <a:r>
              <a:rPr lang="tr-TR" sz="2000" dirty="0" smtClean="0">
                <a:latin typeface="Serif"/>
              </a:rPr>
              <a:t>düşünülmektedir</a:t>
            </a:r>
            <a:endParaRPr lang="tr-TR" sz="2000" b="1" dirty="0" smtClean="0">
              <a:solidFill>
                <a:srgbClr val="FF0000"/>
              </a:solidFill>
              <a:latin typeface="Serif"/>
            </a:endParaRPr>
          </a:p>
          <a:p>
            <a:endParaRPr lang="tr-TR" sz="2000" dirty="0">
              <a:latin typeface="Serif"/>
            </a:endParaRPr>
          </a:p>
        </p:txBody>
      </p:sp>
      <p:sp>
        <p:nvSpPr>
          <p:cNvPr id="4" name="3 Altbilgi Yer Tutucusu"/>
          <p:cNvSpPr>
            <a:spLocks noGrp="1"/>
          </p:cNvSpPr>
          <p:nvPr>
            <p:ph type="ftr" sz="quarter" idx="11"/>
          </p:nvPr>
        </p:nvSpPr>
        <p:spPr>
          <a:xfrm>
            <a:off x="2855345" y="5412337"/>
            <a:ext cx="5540188" cy="365125"/>
          </a:xfrm>
        </p:spPr>
        <p:txBody>
          <a:bodyPr/>
          <a:lstStyle/>
          <a:p>
            <a:endParaRPr lang="en-US" sz="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7770" y="576043"/>
            <a:ext cx="6965245" cy="1202485"/>
          </a:xfrm>
        </p:spPr>
        <p:txBody>
          <a:bodyPr/>
          <a:lstStyle/>
          <a:p>
            <a:r>
              <a:rPr lang="tr-TR" dirty="0" err="1" smtClean="0">
                <a:solidFill>
                  <a:srgbClr val="FF0000"/>
                </a:solidFill>
                <a:latin typeface="Serif"/>
              </a:rPr>
              <a:t>Patofizyoloji</a:t>
            </a:r>
            <a:endParaRPr lang="tr-TR" dirty="0"/>
          </a:p>
        </p:txBody>
      </p:sp>
      <p:sp>
        <p:nvSpPr>
          <p:cNvPr id="3" name="2 İçerik Yer Tutucusu"/>
          <p:cNvSpPr>
            <a:spLocks noGrp="1"/>
          </p:cNvSpPr>
          <p:nvPr>
            <p:ph idx="1"/>
          </p:nvPr>
        </p:nvSpPr>
        <p:spPr>
          <a:xfrm>
            <a:off x="1419908" y="1794293"/>
            <a:ext cx="6568152" cy="3730367"/>
          </a:xfrm>
        </p:spPr>
        <p:txBody>
          <a:bodyPr>
            <a:normAutofit lnSpcReduction="10000"/>
          </a:bodyPr>
          <a:lstStyle/>
          <a:p>
            <a:pPr>
              <a:buNone/>
            </a:pPr>
            <a:r>
              <a:rPr lang="tr-TR" b="1" dirty="0" err="1" smtClean="0">
                <a:latin typeface="Serif"/>
              </a:rPr>
              <a:t>Aura</a:t>
            </a:r>
            <a:endParaRPr lang="tr-TR" dirty="0" smtClean="0">
              <a:latin typeface="Serif"/>
            </a:endParaRPr>
          </a:p>
          <a:p>
            <a:pPr>
              <a:buNone/>
            </a:pPr>
            <a:endParaRPr lang="tr-TR" dirty="0" smtClean="0">
              <a:latin typeface="Serif"/>
            </a:endParaRPr>
          </a:p>
          <a:p>
            <a:r>
              <a:rPr lang="tr-TR" dirty="0" smtClean="0">
                <a:latin typeface="Serif"/>
              </a:rPr>
              <a:t>Nöronların, </a:t>
            </a:r>
            <a:r>
              <a:rPr lang="tr-TR" dirty="0" err="1" smtClean="0">
                <a:latin typeface="Serif"/>
              </a:rPr>
              <a:t>glial</a:t>
            </a:r>
            <a:r>
              <a:rPr lang="tr-TR" dirty="0" smtClean="0">
                <a:latin typeface="Serif"/>
              </a:rPr>
              <a:t> ve </a:t>
            </a:r>
            <a:r>
              <a:rPr lang="tr-TR" dirty="0" err="1" smtClean="0">
                <a:latin typeface="Serif"/>
              </a:rPr>
              <a:t>vasküler</a:t>
            </a:r>
            <a:r>
              <a:rPr lang="tr-TR" dirty="0" smtClean="0">
                <a:latin typeface="Serif"/>
              </a:rPr>
              <a:t> hücrelerin</a:t>
            </a:r>
          </a:p>
          <a:p>
            <a:pPr>
              <a:buNone/>
            </a:pPr>
            <a:r>
              <a:rPr lang="tr-TR" dirty="0" smtClean="0">
                <a:latin typeface="Serif"/>
              </a:rPr>
              <a:t>katıldığı </a:t>
            </a:r>
            <a:r>
              <a:rPr lang="tr-TR" dirty="0" err="1" smtClean="0">
                <a:latin typeface="Serif"/>
              </a:rPr>
              <a:t>kortikal</a:t>
            </a:r>
            <a:r>
              <a:rPr lang="tr-TR" dirty="0" smtClean="0">
                <a:latin typeface="Serif"/>
              </a:rPr>
              <a:t> yayılan depresyon</a:t>
            </a:r>
          </a:p>
          <a:p>
            <a:pPr>
              <a:buNone/>
            </a:pPr>
            <a:r>
              <a:rPr lang="tr-TR" dirty="0" smtClean="0">
                <a:latin typeface="Serif"/>
              </a:rPr>
              <a:t>dalgalarının, </a:t>
            </a:r>
            <a:r>
              <a:rPr lang="tr-TR" dirty="0" err="1" smtClean="0">
                <a:latin typeface="Serif"/>
              </a:rPr>
              <a:t>serebral</a:t>
            </a:r>
            <a:r>
              <a:rPr lang="tr-TR" dirty="0" smtClean="0">
                <a:latin typeface="Serif"/>
              </a:rPr>
              <a:t> korteksi etkilediği</a:t>
            </a:r>
          </a:p>
          <a:p>
            <a:pPr>
              <a:buNone/>
            </a:pPr>
            <a:r>
              <a:rPr lang="tr-TR" dirty="0" smtClean="0">
                <a:latin typeface="Serif"/>
              </a:rPr>
              <a:t>gösterilmiştir.</a:t>
            </a:r>
          </a:p>
          <a:p>
            <a:pPr>
              <a:buNone/>
            </a:pPr>
            <a:endParaRPr lang="tr-TR" dirty="0" smtClean="0">
              <a:latin typeface="Serif"/>
            </a:endParaRPr>
          </a:p>
          <a:p>
            <a:r>
              <a:rPr lang="tr-TR" dirty="0" err="1" smtClean="0">
                <a:latin typeface="Serif"/>
              </a:rPr>
              <a:t>Kortikal</a:t>
            </a:r>
            <a:r>
              <a:rPr lang="tr-TR" dirty="0" smtClean="0">
                <a:latin typeface="Serif"/>
              </a:rPr>
              <a:t> yayılan depresyon dalgalarının</a:t>
            </a:r>
          </a:p>
          <a:p>
            <a:pPr>
              <a:buNone/>
            </a:pPr>
            <a:r>
              <a:rPr lang="tr-TR" dirty="0" smtClean="0">
                <a:latin typeface="Serif"/>
              </a:rPr>
              <a:t>migren </a:t>
            </a:r>
            <a:r>
              <a:rPr lang="tr-TR" dirty="0" err="1" smtClean="0">
                <a:latin typeface="Serif"/>
              </a:rPr>
              <a:t>auralarına</a:t>
            </a:r>
            <a:r>
              <a:rPr lang="tr-TR" dirty="0" smtClean="0">
                <a:latin typeface="Serif"/>
              </a:rPr>
              <a:t> yol açtığı varsayılmaktadır.</a:t>
            </a:r>
          </a:p>
          <a:p>
            <a:endParaRPr lang="tr-TR" sz="1000" i="1" dirty="0" smtClean="0">
              <a:solidFill>
                <a:schemeClr val="tx2"/>
              </a:solidFill>
              <a:latin typeface="Times New Roman" pitchFamily="18" charset="0"/>
              <a:cs typeface="Times New Roman" pitchFamily="18" charset="0"/>
            </a:endParaRPr>
          </a:p>
          <a:p>
            <a:endParaRPr lang="tr-TR" sz="1000" i="1" dirty="0" smtClean="0">
              <a:solidFill>
                <a:schemeClr val="tx2"/>
              </a:solidFill>
              <a:latin typeface="Times New Roman" pitchFamily="18" charset="0"/>
              <a:cs typeface="Times New Roman" pitchFamily="18" charset="0"/>
            </a:endParaRPr>
          </a:p>
          <a:p>
            <a:endParaRPr lang="tr-TR" sz="1000" i="1" dirty="0" smtClean="0">
              <a:solidFill>
                <a:schemeClr val="tx2"/>
              </a:solidFill>
              <a:latin typeface="Times New Roman" pitchFamily="18" charset="0"/>
              <a:cs typeface="Times New Roman" pitchFamily="18" charset="0"/>
            </a:endParaRPr>
          </a:p>
          <a:p>
            <a:endParaRPr lang="tr-TR" sz="1000" i="1" dirty="0" smtClean="0">
              <a:solidFill>
                <a:schemeClr val="tx2"/>
              </a:solidFill>
              <a:latin typeface="Times New Roman" pitchFamily="18" charset="0"/>
              <a:cs typeface="Times New Roman" pitchFamily="18" charset="0"/>
            </a:endParaRPr>
          </a:p>
          <a:p>
            <a:endParaRPr lang="tr-TR" sz="1000" i="1" dirty="0" smtClean="0">
              <a:solidFill>
                <a:schemeClr val="tx2"/>
              </a:solidFill>
              <a:latin typeface="Times New Roman" pitchFamily="18" charset="0"/>
              <a:cs typeface="Times New Roman" pitchFamily="18" charset="0"/>
            </a:endParaRPr>
          </a:p>
          <a:p>
            <a:endParaRPr lang="tr-TR" sz="1000" i="1" dirty="0" smtClean="0">
              <a:solidFill>
                <a:schemeClr val="tx2"/>
              </a:solidFill>
              <a:latin typeface="Times New Roman" pitchFamily="18" charset="0"/>
              <a:cs typeface="Times New Roman" pitchFamily="18" charset="0"/>
            </a:endParaRPr>
          </a:p>
        </p:txBody>
      </p:sp>
      <p:sp>
        <p:nvSpPr>
          <p:cNvPr id="4" name="3 Metin kutusu"/>
          <p:cNvSpPr txBox="1"/>
          <p:nvPr/>
        </p:nvSpPr>
        <p:spPr>
          <a:xfrm>
            <a:off x="2090057" y="5607171"/>
            <a:ext cx="6363830" cy="461665"/>
          </a:xfrm>
          <a:prstGeom prst="rect">
            <a:avLst/>
          </a:prstGeom>
          <a:noFill/>
        </p:spPr>
        <p:txBody>
          <a:bodyPr wrap="square" rtlCol="0">
            <a:spAutoFit/>
          </a:bodyPr>
          <a:lstStyle/>
          <a:p>
            <a:endParaRPr lang="tr-TR" sz="800" i="1" dirty="0" smtClean="0">
              <a:solidFill>
                <a:schemeClr val="tx2"/>
              </a:solidFill>
              <a:latin typeface="Times New Roman" pitchFamily="18" charset="0"/>
              <a:cs typeface="Times New Roman" pitchFamily="18" charset="0"/>
            </a:endParaRPr>
          </a:p>
          <a:p>
            <a:r>
              <a:rPr lang="en-US" sz="800" i="1" dirty="0" err="1" smtClean="0">
                <a:solidFill>
                  <a:schemeClr val="tx2"/>
                </a:solidFill>
                <a:latin typeface="Times New Roman" pitchFamily="18" charset="0"/>
                <a:cs typeface="Times New Roman" pitchFamily="18" charset="0"/>
              </a:rPr>
              <a:t>Hadjikhani</a:t>
            </a:r>
            <a:r>
              <a:rPr lang="en-US" sz="800" i="1" dirty="0" smtClean="0">
                <a:solidFill>
                  <a:schemeClr val="tx2"/>
                </a:solidFill>
                <a:latin typeface="Times New Roman" pitchFamily="18" charset="0"/>
                <a:cs typeface="Times New Roman" pitchFamily="18" charset="0"/>
              </a:rPr>
              <a:t> N, Sanchez Del Rio M, Wu O, et al. Mechanisms of migraine aura revealed by functional MRI in human visual cortex. Proc </a:t>
            </a:r>
            <a:r>
              <a:rPr lang="en-US" sz="800" i="1" dirty="0" err="1" smtClean="0">
                <a:solidFill>
                  <a:schemeClr val="tx2"/>
                </a:solidFill>
                <a:latin typeface="Times New Roman" pitchFamily="18" charset="0"/>
                <a:cs typeface="Times New Roman" pitchFamily="18" charset="0"/>
              </a:rPr>
              <a:t>Natl</a:t>
            </a:r>
            <a:r>
              <a:rPr lang="en-US" sz="800" i="1" dirty="0" smtClean="0">
                <a:solidFill>
                  <a:schemeClr val="tx2"/>
                </a:solidFill>
                <a:latin typeface="Times New Roman" pitchFamily="18" charset="0"/>
                <a:cs typeface="Times New Roman" pitchFamily="18" charset="0"/>
              </a:rPr>
              <a:t> </a:t>
            </a:r>
            <a:r>
              <a:rPr lang="en-US" sz="800" i="1" dirty="0" err="1" smtClean="0">
                <a:solidFill>
                  <a:schemeClr val="tx2"/>
                </a:solidFill>
                <a:latin typeface="Times New Roman" pitchFamily="18" charset="0"/>
                <a:cs typeface="Times New Roman" pitchFamily="18" charset="0"/>
              </a:rPr>
              <a:t>Acad</a:t>
            </a:r>
            <a:r>
              <a:rPr lang="en-US" sz="800" i="1" dirty="0" smtClean="0">
                <a:solidFill>
                  <a:schemeClr val="tx2"/>
                </a:solidFill>
                <a:latin typeface="Times New Roman" pitchFamily="18" charset="0"/>
                <a:cs typeface="Times New Roman" pitchFamily="18" charset="0"/>
              </a:rPr>
              <a:t> </a:t>
            </a:r>
            <a:r>
              <a:rPr lang="en-US" sz="800" i="1" dirty="0" err="1" smtClean="0">
                <a:solidFill>
                  <a:schemeClr val="tx2"/>
                </a:solidFill>
                <a:latin typeface="Times New Roman" pitchFamily="18" charset="0"/>
                <a:cs typeface="Times New Roman" pitchFamily="18" charset="0"/>
              </a:rPr>
              <a:t>Sci</a:t>
            </a:r>
            <a:r>
              <a:rPr lang="en-US" sz="800" i="1" dirty="0" smtClean="0">
                <a:solidFill>
                  <a:schemeClr val="tx2"/>
                </a:solidFill>
                <a:latin typeface="Times New Roman" pitchFamily="18" charset="0"/>
                <a:cs typeface="Times New Roman" pitchFamily="18" charset="0"/>
              </a:rPr>
              <a:t> U S A 2001; 98:4687.</a:t>
            </a:r>
            <a:endParaRPr lang="tr-TR" sz="800" dirty="0" smtClean="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9143" y="601921"/>
            <a:ext cx="6965245" cy="1202485"/>
          </a:xfrm>
        </p:spPr>
        <p:txBody>
          <a:bodyPr/>
          <a:lstStyle/>
          <a:p>
            <a:r>
              <a:rPr lang="tr-TR" dirty="0" err="1" smtClean="0">
                <a:solidFill>
                  <a:srgbClr val="FF0000"/>
                </a:solidFill>
                <a:latin typeface="Serif"/>
              </a:rPr>
              <a:t>Patofizyoloji</a:t>
            </a:r>
            <a:endParaRPr lang="tr-TR" dirty="0"/>
          </a:p>
        </p:txBody>
      </p:sp>
      <p:sp>
        <p:nvSpPr>
          <p:cNvPr id="3" name="2 İçerik Yer Tutucusu"/>
          <p:cNvSpPr>
            <a:spLocks noGrp="1"/>
          </p:cNvSpPr>
          <p:nvPr>
            <p:ph idx="1"/>
          </p:nvPr>
        </p:nvSpPr>
        <p:spPr>
          <a:xfrm>
            <a:off x="1463040" y="1340792"/>
            <a:ext cx="6809692" cy="5287992"/>
          </a:xfrm>
        </p:spPr>
        <p:txBody>
          <a:bodyPr>
            <a:normAutofit/>
          </a:bodyPr>
          <a:lstStyle/>
          <a:p>
            <a:endParaRPr lang="tr-TR" dirty="0" smtClean="0">
              <a:latin typeface="Serif"/>
            </a:endParaRPr>
          </a:p>
          <a:p>
            <a:pPr>
              <a:buNone/>
            </a:pPr>
            <a:r>
              <a:rPr lang="tr-TR" b="1" dirty="0" smtClean="0">
                <a:latin typeface="Serif"/>
              </a:rPr>
              <a:t>Ağrı</a:t>
            </a:r>
          </a:p>
          <a:p>
            <a:r>
              <a:rPr lang="tr-TR" dirty="0" smtClean="0">
                <a:latin typeface="Serif"/>
              </a:rPr>
              <a:t>Migren esnasında meydana gelen baş ağrısının mekanizması tam olarak bilinmemektedir *</a:t>
            </a:r>
          </a:p>
          <a:p>
            <a:pPr>
              <a:buNone/>
            </a:pPr>
            <a:endParaRPr lang="tr-TR" dirty="0" smtClean="0">
              <a:latin typeface="Serif"/>
            </a:endParaRPr>
          </a:p>
          <a:p>
            <a:r>
              <a:rPr lang="tr-TR" dirty="0" smtClean="0">
                <a:latin typeface="Serif"/>
              </a:rPr>
              <a:t>Bazı bulgular santral sinir sistemi yapılarının (örneğin; beyin sapı ve </a:t>
            </a:r>
            <a:r>
              <a:rPr lang="tr-TR" dirty="0" err="1" smtClean="0">
                <a:latin typeface="Serif"/>
              </a:rPr>
              <a:t>diensefalon</a:t>
            </a:r>
            <a:r>
              <a:rPr lang="tr-TR" dirty="0" smtClean="0">
                <a:latin typeface="Serif"/>
              </a:rPr>
              <a:t>) başlıca rolü olduğunu desteklemektedir**</a:t>
            </a:r>
          </a:p>
          <a:p>
            <a:endParaRPr lang="tr-TR" dirty="0" smtClean="0">
              <a:latin typeface="Serif"/>
            </a:endParaRPr>
          </a:p>
        </p:txBody>
      </p:sp>
      <p:sp>
        <p:nvSpPr>
          <p:cNvPr id="4" name="3 Metin kutusu"/>
          <p:cNvSpPr txBox="1"/>
          <p:nvPr/>
        </p:nvSpPr>
        <p:spPr>
          <a:xfrm>
            <a:off x="2797629" y="5124089"/>
            <a:ext cx="5578621" cy="215444"/>
          </a:xfrm>
          <a:prstGeom prst="rect">
            <a:avLst/>
          </a:prstGeom>
          <a:noFill/>
        </p:spPr>
        <p:txBody>
          <a:bodyPr wrap="square" rtlCol="0">
            <a:spAutoFit/>
          </a:bodyPr>
          <a:lstStyle/>
          <a:p>
            <a:r>
              <a:rPr lang="tr-TR" sz="800" dirty="0" smtClean="0">
                <a:latin typeface="Serif"/>
              </a:rPr>
              <a:t>*</a:t>
            </a:r>
            <a:r>
              <a:rPr lang="en-US" sz="800" i="1" dirty="0" err="1" smtClean="0">
                <a:solidFill>
                  <a:schemeClr val="tx2"/>
                </a:solidFill>
                <a:latin typeface="Times New Roman" pitchFamily="18" charset="0"/>
                <a:cs typeface="Times New Roman" pitchFamily="18" charset="0"/>
              </a:rPr>
              <a:t>Olesen</a:t>
            </a:r>
            <a:r>
              <a:rPr lang="en-US" sz="800" i="1" dirty="0" smtClean="0">
                <a:solidFill>
                  <a:schemeClr val="tx2"/>
                </a:solidFill>
                <a:latin typeface="Times New Roman" pitchFamily="18" charset="0"/>
                <a:cs typeface="Times New Roman" pitchFamily="18" charset="0"/>
              </a:rPr>
              <a:t>, J (2009 Jul). "Origin of pain in migraine: evidence for peripheral </a:t>
            </a:r>
            <a:r>
              <a:rPr lang="en-US" sz="800" i="1" dirty="0" err="1" smtClean="0">
                <a:solidFill>
                  <a:schemeClr val="tx2"/>
                </a:solidFill>
                <a:latin typeface="Times New Roman" pitchFamily="18" charset="0"/>
                <a:cs typeface="Times New Roman" pitchFamily="18" charset="0"/>
              </a:rPr>
              <a:t>sensitiyation</a:t>
            </a:r>
            <a:r>
              <a:rPr lang="en-US" sz="800" i="1" dirty="0" smtClean="0">
                <a:solidFill>
                  <a:schemeClr val="tx2"/>
                </a:solidFill>
                <a:latin typeface="Times New Roman" pitchFamily="18" charset="0"/>
                <a:cs typeface="Times New Roman" pitchFamily="18" charset="0"/>
              </a:rPr>
              <a:t>". Lancet neurology. </a:t>
            </a:r>
            <a:r>
              <a:rPr lang="en-US" sz="800" b="1" i="1" dirty="0" smtClean="0">
                <a:solidFill>
                  <a:schemeClr val="tx2"/>
                </a:solidFill>
                <a:latin typeface="Times New Roman" pitchFamily="18" charset="0"/>
                <a:cs typeface="Times New Roman" pitchFamily="18" charset="0"/>
              </a:rPr>
              <a:t>8</a:t>
            </a:r>
            <a:r>
              <a:rPr lang="en-US" sz="800" i="1" dirty="0" smtClean="0">
                <a:solidFill>
                  <a:schemeClr val="tx2"/>
                </a:solidFill>
                <a:latin typeface="Times New Roman" pitchFamily="18" charset="0"/>
                <a:cs typeface="Times New Roman" pitchFamily="18" charset="0"/>
              </a:rPr>
              <a:t> (7), s. 679–90. </a:t>
            </a:r>
            <a:endParaRPr lang="tr-TR" sz="800" i="1" dirty="0">
              <a:solidFill>
                <a:schemeClr val="tx2"/>
              </a:solidFill>
              <a:latin typeface="Times New Roman" pitchFamily="18" charset="0"/>
              <a:cs typeface="Times New Roman" pitchFamily="18" charset="0"/>
            </a:endParaRPr>
          </a:p>
        </p:txBody>
      </p:sp>
      <p:sp>
        <p:nvSpPr>
          <p:cNvPr id="5" name="4 Metin kutusu"/>
          <p:cNvSpPr txBox="1"/>
          <p:nvPr/>
        </p:nvSpPr>
        <p:spPr>
          <a:xfrm>
            <a:off x="2394857" y="5564038"/>
            <a:ext cx="6059030" cy="215444"/>
          </a:xfrm>
          <a:prstGeom prst="rect">
            <a:avLst/>
          </a:prstGeom>
          <a:noFill/>
        </p:spPr>
        <p:txBody>
          <a:bodyPr wrap="square" rtlCol="0">
            <a:spAutoFit/>
          </a:bodyPr>
          <a:lstStyle/>
          <a:p>
            <a:r>
              <a:rPr lang="tr-TR" sz="800" dirty="0" smtClean="0">
                <a:latin typeface="Serif"/>
              </a:rPr>
              <a:t>**</a:t>
            </a:r>
            <a:r>
              <a:rPr lang="en-US" sz="800" i="1" dirty="0" err="1" smtClean="0">
                <a:solidFill>
                  <a:schemeClr val="tx2"/>
                </a:solidFill>
                <a:latin typeface="Times New Roman" pitchFamily="18" charset="0"/>
                <a:cs typeface="Times New Roman" pitchFamily="18" charset="0"/>
              </a:rPr>
              <a:t>Akerman</a:t>
            </a:r>
            <a:r>
              <a:rPr lang="en-US" sz="800" i="1" dirty="0" smtClean="0">
                <a:solidFill>
                  <a:schemeClr val="tx2"/>
                </a:solidFill>
                <a:latin typeface="Times New Roman" pitchFamily="18" charset="0"/>
                <a:cs typeface="Times New Roman" pitchFamily="18" charset="0"/>
              </a:rPr>
              <a:t>, S (20 </a:t>
            </a:r>
            <a:r>
              <a:rPr lang="en-US" sz="800" i="1" dirty="0" err="1" smtClean="0">
                <a:solidFill>
                  <a:schemeClr val="tx2"/>
                </a:solidFill>
                <a:latin typeface="Times New Roman" pitchFamily="18" charset="0"/>
                <a:cs typeface="Times New Roman" pitchFamily="18" charset="0"/>
              </a:rPr>
              <a:t>Eylül</a:t>
            </a:r>
            <a:r>
              <a:rPr lang="en-US" sz="800" i="1" dirty="0" smtClean="0">
                <a:solidFill>
                  <a:schemeClr val="tx2"/>
                </a:solidFill>
                <a:latin typeface="Times New Roman" pitchFamily="18" charset="0"/>
                <a:cs typeface="Times New Roman" pitchFamily="18" charset="0"/>
              </a:rPr>
              <a:t> 2011). "</a:t>
            </a:r>
            <a:r>
              <a:rPr lang="en-US" sz="800" i="1" dirty="0" err="1" smtClean="0">
                <a:solidFill>
                  <a:schemeClr val="tx2"/>
                </a:solidFill>
                <a:latin typeface="Times New Roman" pitchFamily="18" charset="0"/>
                <a:cs typeface="Times New Roman" pitchFamily="18" charset="0"/>
              </a:rPr>
              <a:t>Diencephalic</a:t>
            </a:r>
            <a:r>
              <a:rPr lang="en-US" sz="800" i="1" dirty="0" smtClean="0">
                <a:solidFill>
                  <a:schemeClr val="tx2"/>
                </a:solidFill>
                <a:latin typeface="Times New Roman" pitchFamily="18" charset="0"/>
                <a:cs typeface="Times New Roman" pitchFamily="18" charset="0"/>
              </a:rPr>
              <a:t> and brainstem mechanisms in migraine". Nature reviews. Neuroscience. </a:t>
            </a:r>
            <a:r>
              <a:rPr lang="en-US" sz="800" b="1" i="1" dirty="0" smtClean="0">
                <a:solidFill>
                  <a:schemeClr val="tx2"/>
                </a:solidFill>
                <a:latin typeface="Times New Roman" pitchFamily="18" charset="0"/>
                <a:cs typeface="Times New Roman" pitchFamily="18" charset="0"/>
              </a:rPr>
              <a:t>12</a:t>
            </a:r>
            <a:r>
              <a:rPr lang="en-US" sz="800" i="1" dirty="0" smtClean="0">
                <a:solidFill>
                  <a:schemeClr val="tx2"/>
                </a:solidFill>
                <a:latin typeface="Times New Roman" pitchFamily="18" charset="0"/>
                <a:cs typeface="Times New Roman" pitchFamily="18" charset="0"/>
              </a:rPr>
              <a:t> (10), s. 570–84.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latin typeface="Serif"/>
              </a:rPr>
              <a:t>Patofizyoloji</a:t>
            </a:r>
            <a:endParaRPr lang="tr-TR" dirty="0">
              <a:solidFill>
                <a:srgbClr val="FF0000"/>
              </a:solidFill>
              <a:latin typeface="Serif"/>
            </a:endParaRPr>
          </a:p>
        </p:txBody>
      </p:sp>
      <p:sp>
        <p:nvSpPr>
          <p:cNvPr id="3" name="2 İçerik Yer Tutucusu"/>
          <p:cNvSpPr>
            <a:spLocks noGrp="1"/>
          </p:cNvSpPr>
          <p:nvPr>
            <p:ph idx="1"/>
          </p:nvPr>
        </p:nvSpPr>
        <p:spPr>
          <a:xfrm>
            <a:off x="888521" y="1708031"/>
            <a:ext cx="7259083" cy="3963279"/>
          </a:xfrm>
        </p:spPr>
        <p:txBody>
          <a:bodyPr>
            <a:normAutofit fontScale="85000" lnSpcReduction="20000"/>
          </a:bodyPr>
          <a:lstStyle/>
          <a:p>
            <a:pPr fontAlgn="t"/>
            <a:endParaRPr lang="tr-TR" dirty="0" smtClean="0">
              <a:latin typeface="Serif"/>
            </a:endParaRPr>
          </a:p>
          <a:p>
            <a:pPr fontAlgn="t"/>
            <a:r>
              <a:rPr lang="tr-TR" dirty="0" smtClean="0">
                <a:latin typeface="Serif"/>
              </a:rPr>
              <a:t>Migrenle ilişkili yeni genlerin tanımlanması</a:t>
            </a:r>
          </a:p>
          <a:p>
            <a:pPr fontAlgn="t"/>
            <a:endParaRPr lang="tr-TR" dirty="0" smtClean="0">
              <a:latin typeface="Serif"/>
            </a:endParaRPr>
          </a:p>
          <a:p>
            <a:pPr fontAlgn="t"/>
            <a:r>
              <a:rPr lang="tr-TR" dirty="0" smtClean="0">
                <a:latin typeface="Serif"/>
              </a:rPr>
              <a:t>Migren atağının ilk aşamalarında aktive olmuş beyin bölgelerinin görselleştirilmesi</a:t>
            </a:r>
          </a:p>
          <a:p>
            <a:pPr fontAlgn="t"/>
            <a:endParaRPr lang="tr-TR" dirty="0" smtClean="0">
              <a:latin typeface="Serif"/>
            </a:endParaRPr>
          </a:p>
          <a:p>
            <a:pPr fontAlgn="t"/>
            <a:r>
              <a:rPr lang="tr-TR" dirty="0" err="1" smtClean="0">
                <a:latin typeface="Serif"/>
              </a:rPr>
              <a:t>Servikal</a:t>
            </a:r>
            <a:r>
              <a:rPr lang="tr-TR" dirty="0" smtClean="0">
                <a:latin typeface="Serif"/>
              </a:rPr>
              <a:t> sinirlerin potansiyel rolünün daha iyi anlaşılması ve</a:t>
            </a:r>
          </a:p>
          <a:p>
            <a:pPr fontAlgn="t">
              <a:buNone/>
            </a:pPr>
            <a:r>
              <a:rPr lang="tr-TR" dirty="0" smtClean="0">
                <a:latin typeface="Serif"/>
              </a:rPr>
              <a:t> </a:t>
            </a:r>
          </a:p>
          <a:p>
            <a:pPr fontAlgn="t"/>
            <a:r>
              <a:rPr lang="tr-TR" dirty="0" err="1" smtClean="0">
                <a:latin typeface="Serif"/>
              </a:rPr>
              <a:t>Nöropeptitler</a:t>
            </a:r>
            <a:r>
              <a:rPr lang="tr-TR" dirty="0" smtClean="0">
                <a:latin typeface="Serif"/>
              </a:rPr>
              <a:t> için kritik rolün tanınması</a:t>
            </a:r>
          </a:p>
          <a:p>
            <a:pPr fontAlgn="t">
              <a:buNone/>
            </a:pPr>
            <a:endParaRPr lang="tr-TR" dirty="0" smtClean="0">
              <a:latin typeface="Serif"/>
            </a:endParaRPr>
          </a:p>
          <a:p>
            <a:pPr fontAlgn="t">
              <a:buNone/>
            </a:pPr>
            <a:r>
              <a:rPr lang="tr-TR" dirty="0" smtClean="0">
                <a:latin typeface="Serif"/>
              </a:rPr>
              <a:t>migren tedavisi için yeni hedeflere yol açan ilerlemeler</a:t>
            </a:r>
          </a:p>
          <a:p>
            <a:pPr fontAlgn="t">
              <a:buNone/>
            </a:pPr>
            <a:r>
              <a:rPr lang="tr-TR" dirty="0" smtClean="0">
                <a:latin typeface="Serif"/>
              </a:rPr>
              <a:t>arasındadır. </a:t>
            </a:r>
          </a:p>
          <a:p>
            <a:endParaRPr lang="tr-TR" dirty="0"/>
          </a:p>
        </p:txBody>
      </p:sp>
      <p:sp>
        <p:nvSpPr>
          <p:cNvPr id="5" name="4 Altbilgi Yer Tutucusu"/>
          <p:cNvSpPr>
            <a:spLocks noGrp="1"/>
          </p:cNvSpPr>
          <p:nvPr>
            <p:ph type="ftr" sz="quarter" idx="11"/>
          </p:nvPr>
        </p:nvSpPr>
        <p:spPr>
          <a:xfrm>
            <a:off x="1453415" y="5712900"/>
            <a:ext cx="6926226" cy="365125"/>
          </a:xfrm>
        </p:spPr>
        <p:txBody>
          <a:bodyPr/>
          <a:lstStyle/>
          <a:p>
            <a:r>
              <a:rPr lang="en-US" sz="800" i="1" dirty="0" smtClean="0">
                <a:latin typeface="Times New Roman" pitchFamily="18" charset="0"/>
                <a:cs typeface="Times New Roman" pitchFamily="18" charset="0"/>
              </a:rPr>
              <a:t>Charles, A. (2018). The </a:t>
            </a:r>
            <a:r>
              <a:rPr lang="en-US" sz="800" i="1" dirty="0" err="1" smtClean="0">
                <a:latin typeface="Times New Roman" pitchFamily="18" charset="0"/>
                <a:cs typeface="Times New Roman" pitchFamily="18" charset="0"/>
              </a:rPr>
              <a:t>pathophysiology</a:t>
            </a:r>
            <a:r>
              <a:rPr lang="en-US" sz="800" i="1" dirty="0" smtClean="0">
                <a:latin typeface="Times New Roman" pitchFamily="18" charset="0"/>
                <a:cs typeface="Times New Roman" pitchFamily="18" charset="0"/>
              </a:rPr>
              <a:t> of migraine: implications for clinical Lancet </a:t>
            </a:r>
            <a:r>
              <a:rPr lang="en-US" sz="800" i="1" dirty="0" err="1" smtClean="0">
                <a:latin typeface="Times New Roman" pitchFamily="18" charset="0"/>
                <a:cs typeface="Times New Roman" pitchFamily="18" charset="0"/>
              </a:rPr>
              <a:t>Neurol</a:t>
            </a:r>
            <a:r>
              <a:rPr lang="en-US" sz="800" i="1" dirty="0" smtClean="0">
                <a:latin typeface="Times New Roman" pitchFamily="18" charset="0"/>
                <a:cs typeface="Times New Roman" pitchFamily="18" charset="0"/>
              </a:rPr>
              <a:t> 2018;17 (2), 174–182. DOI: 10.1016 / s1474-4422 (17) 30.435-0 </a:t>
            </a:r>
            <a:endParaRPr lang="en-US" sz="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GB" altLang="en-US" dirty="0" smtClean="0">
                <a:solidFill>
                  <a:srgbClr val="FF0000"/>
                </a:solidFill>
                <a:latin typeface="Serif"/>
              </a:rPr>
              <a:t>Migraine</a:t>
            </a:r>
            <a:br>
              <a:rPr lang="en-GB" altLang="en-US" dirty="0" smtClean="0">
                <a:solidFill>
                  <a:srgbClr val="FF0000"/>
                </a:solidFill>
                <a:latin typeface="Serif"/>
              </a:rPr>
            </a:br>
            <a:r>
              <a:rPr lang="en-GB" altLang="en-US" i="1" dirty="0" smtClean="0">
                <a:solidFill>
                  <a:srgbClr val="FF0000"/>
                </a:solidFill>
                <a:latin typeface="Serif"/>
              </a:rPr>
              <a:t>Reclassification 2013</a:t>
            </a:r>
            <a:endParaRPr lang="tr-TR" dirty="0">
              <a:solidFill>
                <a:srgbClr val="FF0000"/>
              </a:solidFill>
              <a:latin typeface="Serif"/>
            </a:endParaRPr>
          </a:p>
        </p:txBody>
      </p:sp>
      <p:sp>
        <p:nvSpPr>
          <p:cNvPr id="4" name="3 İçerik Yer Tutucusu"/>
          <p:cNvSpPr>
            <a:spLocks noGrp="1"/>
          </p:cNvSpPr>
          <p:nvPr>
            <p:ph sz="quarter" idx="14"/>
          </p:nvPr>
        </p:nvSpPr>
        <p:spPr>
          <a:xfrm>
            <a:off x="1388853" y="2119313"/>
            <a:ext cx="6909758" cy="3605212"/>
          </a:xfrm>
        </p:spPr>
        <p:txBody>
          <a:bodyPr>
            <a:normAutofit/>
          </a:bodyPr>
          <a:lstStyle/>
          <a:p>
            <a:pPr marL="536575" indent="-536575" defTabSz="108000">
              <a:spcBef>
                <a:spcPct val="0"/>
              </a:spcBef>
              <a:spcAft>
                <a:spcPts val="1200"/>
              </a:spcAft>
              <a:buFontTx/>
              <a:buNone/>
              <a:defRPr/>
            </a:pPr>
            <a:r>
              <a:rPr lang="en-GB" altLang="en-US" sz="2000" dirty="0" smtClean="0">
                <a:latin typeface="Serif"/>
              </a:rPr>
              <a:t>1.1	Migraine without aura</a:t>
            </a:r>
          </a:p>
          <a:p>
            <a:pPr marL="536575" indent="-536575" defTabSz="108000">
              <a:spcBef>
                <a:spcPct val="0"/>
              </a:spcBef>
              <a:spcAft>
                <a:spcPts val="1200"/>
              </a:spcAft>
              <a:buFontTx/>
              <a:buNone/>
              <a:defRPr/>
            </a:pPr>
            <a:r>
              <a:rPr lang="en-GB" altLang="en-US" sz="2000" dirty="0" smtClean="0">
                <a:latin typeface="Serif"/>
              </a:rPr>
              <a:t>1.2	Migraine with aura (including </a:t>
            </a:r>
            <a:br>
              <a:rPr lang="en-GB" altLang="en-US" sz="2000" dirty="0" smtClean="0">
                <a:latin typeface="Serif"/>
              </a:rPr>
            </a:br>
            <a:r>
              <a:rPr lang="en-GB" altLang="en-US" sz="2000" dirty="0" smtClean="0">
                <a:latin typeface="Serif"/>
              </a:rPr>
              <a:t>1.2.4 Retinal migraine)</a:t>
            </a:r>
          </a:p>
          <a:p>
            <a:pPr marL="536575" indent="-536575" defTabSz="108000">
              <a:spcBef>
                <a:spcPct val="0"/>
              </a:spcBef>
              <a:spcAft>
                <a:spcPts val="1200"/>
              </a:spcAft>
              <a:buFontTx/>
              <a:buNone/>
              <a:defRPr/>
            </a:pPr>
            <a:r>
              <a:rPr lang="en-GB" altLang="en-US" sz="2000" dirty="0" smtClean="0">
                <a:latin typeface="Serif"/>
              </a:rPr>
              <a:t>1.3	Chronic migraine</a:t>
            </a:r>
          </a:p>
          <a:p>
            <a:pPr marL="536575" indent="-536575" defTabSz="108000">
              <a:spcBef>
                <a:spcPct val="0"/>
              </a:spcBef>
              <a:spcAft>
                <a:spcPts val="1200"/>
              </a:spcAft>
              <a:buFontTx/>
              <a:buNone/>
              <a:defRPr/>
            </a:pPr>
            <a:r>
              <a:rPr lang="en-GB" altLang="en-US" sz="2000" dirty="0" smtClean="0">
                <a:latin typeface="Serif"/>
              </a:rPr>
              <a:t>1.4	Complications of migraine</a:t>
            </a:r>
          </a:p>
          <a:p>
            <a:pPr marL="536575" indent="-536575" defTabSz="108000">
              <a:spcBef>
                <a:spcPct val="0"/>
              </a:spcBef>
              <a:spcAft>
                <a:spcPts val="1200"/>
              </a:spcAft>
              <a:buFontTx/>
              <a:buNone/>
              <a:defRPr/>
            </a:pPr>
            <a:r>
              <a:rPr lang="en-GB" altLang="en-US" sz="2000" dirty="0" smtClean="0">
                <a:latin typeface="Serif"/>
              </a:rPr>
              <a:t>1.5	Probable migraine</a:t>
            </a:r>
          </a:p>
          <a:p>
            <a:pPr marL="536575" indent="-536575" defTabSz="108000">
              <a:spcBef>
                <a:spcPct val="0"/>
              </a:spcBef>
              <a:spcAft>
                <a:spcPts val="1200"/>
              </a:spcAft>
              <a:buFontTx/>
              <a:buNone/>
              <a:defRPr/>
            </a:pPr>
            <a:r>
              <a:rPr lang="en-GB" altLang="en-US" sz="2000" dirty="0" smtClean="0">
                <a:latin typeface="Serif"/>
              </a:rPr>
              <a:t>1.6	Episodic syndromes that may be associated with migraine</a:t>
            </a:r>
          </a:p>
          <a:p>
            <a:pPr>
              <a:spcAft>
                <a:spcPts val="1200"/>
              </a:spcAft>
            </a:pPr>
            <a:endParaRPr lang="tr-TR" sz="2000" dirty="0"/>
          </a:p>
        </p:txBody>
      </p:sp>
      <p:sp>
        <p:nvSpPr>
          <p:cNvPr id="6" name="5 Metin kutusu"/>
          <p:cNvSpPr txBox="1"/>
          <p:nvPr/>
        </p:nvSpPr>
        <p:spPr>
          <a:xfrm>
            <a:off x="2855344" y="5909094"/>
            <a:ext cx="6512943" cy="492443"/>
          </a:xfrm>
          <a:prstGeom prst="rect">
            <a:avLst/>
          </a:prstGeom>
          <a:noFill/>
        </p:spPr>
        <p:txBody>
          <a:bodyPr wrap="square" rtlCol="0">
            <a:spAutoFit/>
          </a:bodyPr>
          <a:lstStyle/>
          <a:p>
            <a:r>
              <a:rPr lang="da-DK" altLang="en-US" sz="800" i="1" dirty="0" smtClean="0">
                <a:solidFill>
                  <a:schemeClr val="tx2"/>
                </a:solidFill>
                <a:latin typeface="Times New Roman" pitchFamily="18" charset="0"/>
                <a:cs typeface="Times New Roman" pitchFamily="18" charset="0"/>
              </a:rPr>
              <a:t>The International Classification of Headache Disorders, 3rd edition beta version,is published in Cephalalgia 2013; 33: 629-808</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2660" y="438020"/>
            <a:ext cx="6965245" cy="1202485"/>
          </a:xfrm>
        </p:spPr>
        <p:txBody>
          <a:bodyPr>
            <a:normAutofit/>
          </a:bodyPr>
          <a:lstStyle/>
          <a:p>
            <a:r>
              <a:rPr lang="tr-TR" sz="3600" dirty="0" err="1" smtClean="0">
                <a:solidFill>
                  <a:srgbClr val="FF0000"/>
                </a:solidFill>
                <a:latin typeface="Serif"/>
              </a:rPr>
              <a:t>Aurasız</a:t>
            </a:r>
            <a:r>
              <a:rPr lang="tr-TR" sz="3600" dirty="0" smtClean="0">
                <a:solidFill>
                  <a:srgbClr val="FF0000"/>
                </a:solidFill>
                <a:latin typeface="Serif"/>
              </a:rPr>
              <a:t> Migren Tanı Kriterleri</a:t>
            </a:r>
            <a:endParaRPr lang="tr-TR" sz="3600" dirty="0">
              <a:solidFill>
                <a:srgbClr val="FF0000"/>
              </a:solidFill>
              <a:latin typeface="Serif"/>
            </a:endParaRPr>
          </a:p>
        </p:txBody>
      </p:sp>
      <p:sp>
        <p:nvSpPr>
          <p:cNvPr id="3" name="2 İçerik Yer Tutucusu"/>
          <p:cNvSpPr>
            <a:spLocks noGrp="1"/>
          </p:cNvSpPr>
          <p:nvPr>
            <p:ph idx="1"/>
          </p:nvPr>
        </p:nvSpPr>
        <p:spPr>
          <a:xfrm>
            <a:off x="1121434" y="1431985"/>
            <a:ext cx="6944264" cy="4787660"/>
          </a:xfrm>
        </p:spPr>
        <p:txBody>
          <a:bodyPr>
            <a:normAutofit/>
          </a:bodyPr>
          <a:lstStyle/>
          <a:p>
            <a:pPr>
              <a:spcAft>
                <a:spcPts val="1200"/>
              </a:spcAft>
            </a:pPr>
            <a:r>
              <a:rPr lang="tr-TR" sz="1800" dirty="0" smtClean="0">
                <a:latin typeface="Serif"/>
              </a:rPr>
              <a:t>A) B-D maddelerine uyan en az 5 atak </a:t>
            </a:r>
          </a:p>
          <a:p>
            <a:pPr>
              <a:spcAft>
                <a:spcPts val="1200"/>
              </a:spcAft>
            </a:pPr>
            <a:r>
              <a:rPr lang="tr-TR" sz="1800" dirty="0" smtClean="0">
                <a:latin typeface="Serif"/>
              </a:rPr>
              <a:t>B) Baş ağrısının 4-72 saat sürmesi</a:t>
            </a:r>
          </a:p>
          <a:p>
            <a:pPr>
              <a:spcAft>
                <a:spcPts val="1200"/>
              </a:spcAft>
            </a:pPr>
            <a:r>
              <a:rPr lang="tr-TR" sz="1800" dirty="0" smtClean="0">
                <a:latin typeface="Serif"/>
              </a:rPr>
              <a:t>C) Aşağıdaki özelliklerin en az ikisini gösteren baş ağrısı </a:t>
            </a:r>
          </a:p>
          <a:p>
            <a:pPr>
              <a:spcAft>
                <a:spcPts val="1200"/>
              </a:spcAft>
            </a:pPr>
            <a:endParaRPr lang="tr-TR" sz="1800" dirty="0" smtClean="0">
              <a:latin typeface="Serif"/>
            </a:endParaRPr>
          </a:p>
          <a:p>
            <a:pPr>
              <a:spcAft>
                <a:spcPts val="1200"/>
              </a:spcAft>
            </a:pPr>
            <a:endParaRPr lang="tr-TR" sz="1800" dirty="0" smtClean="0">
              <a:latin typeface="Serif"/>
            </a:endParaRPr>
          </a:p>
          <a:p>
            <a:pPr>
              <a:spcAft>
                <a:spcPts val="1200"/>
              </a:spcAft>
            </a:pPr>
            <a:r>
              <a:rPr lang="tr-TR" sz="1800" dirty="0" smtClean="0">
                <a:latin typeface="Serif"/>
              </a:rPr>
              <a:t>D) Baş ağrısı sırasında aşağıdakilerden en az birinin varlığı </a:t>
            </a:r>
          </a:p>
          <a:p>
            <a:pPr>
              <a:spcAft>
                <a:spcPts val="1200"/>
              </a:spcAft>
            </a:pPr>
            <a:endParaRPr lang="tr-TR" sz="1800" dirty="0" smtClean="0">
              <a:latin typeface="Serif"/>
            </a:endParaRPr>
          </a:p>
          <a:p>
            <a:pPr>
              <a:spcAft>
                <a:spcPts val="1200"/>
              </a:spcAft>
            </a:pPr>
            <a:r>
              <a:rPr lang="tr-TR" sz="1800" dirty="0" smtClean="0">
                <a:latin typeface="Serif"/>
              </a:rPr>
              <a:t>E) Başka bir bozukluğa bağlanamama</a:t>
            </a:r>
            <a:endParaRPr lang="tr-TR" sz="1800" dirty="0">
              <a:latin typeface="Serif"/>
            </a:endParaRPr>
          </a:p>
        </p:txBody>
      </p:sp>
      <p:sp>
        <p:nvSpPr>
          <p:cNvPr id="4" name="3 Altbilgi Yer Tutucusu"/>
          <p:cNvSpPr>
            <a:spLocks noGrp="1"/>
          </p:cNvSpPr>
          <p:nvPr>
            <p:ph type="ftr" sz="quarter" idx="11"/>
          </p:nvPr>
        </p:nvSpPr>
        <p:spPr>
          <a:xfrm>
            <a:off x="2372264" y="5852285"/>
            <a:ext cx="5911125" cy="365125"/>
          </a:xfrm>
        </p:spPr>
        <p:txBody>
          <a:bodyPr/>
          <a:lstStyle/>
          <a:p>
            <a:pPr>
              <a:spcAft>
                <a:spcPct val="20000"/>
              </a:spcAft>
            </a:pPr>
            <a:r>
              <a:rPr lang="da-DK" altLang="en-US" sz="800" i="1" dirty="0" smtClean="0">
                <a:latin typeface="Times New Roman" pitchFamily="18" charset="0"/>
                <a:cs typeface="Times New Roman" pitchFamily="18" charset="0"/>
              </a:rPr>
              <a:t>The International Classification of Headache Disorders, 3rd edition beta version,is published in Cephalalgia 2013; 33: 629-808</a:t>
            </a:r>
          </a:p>
        </p:txBody>
      </p:sp>
      <p:sp>
        <p:nvSpPr>
          <p:cNvPr id="5" name="4 Dikdörtgen"/>
          <p:cNvSpPr/>
          <p:nvPr/>
        </p:nvSpPr>
        <p:spPr>
          <a:xfrm>
            <a:off x="1777042" y="2751826"/>
            <a:ext cx="4166558"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itchFamily="2" charset="2"/>
              <a:buChar char="Ø"/>
            </a:pPr>
            <a:r>
              <a:rPr lang="tr-TR" sz="1400" dirty="0" smtClean="0">
                <a:solidFill>
                  <a:schemeClr val="bg2">
                    <a:lumMod val="25000"/>
                  </a:schemeClr>
                </a:solidFill>
                <a:latin typeface="Serif"/>
              </a:rPr>
              <a:t>Tek taraflı yerleşim </a:t>
            </a:r>
          </a:p>
          <a:p>
            <a:pPr lvl="1">
              <a:buFont typeface="Wingdings" pitchFamily="2" charset="2"/>
              <a:buChar char="Ø"/>
            </a:pPr>
            <a:r>
              <a:rPr lang="tr-TR" sz="1400" dirty="0" smtClean="0">
                <a:solidFill>
                  <a:schemeClr val="bg2">
                    <a:lumMod val="25000"/>
                  </a:schemeClr>
                </a:solidFill>
                <a:latin typeface="Serif"/>
              </a:rPr>
              <a:t>Zonklayıcı nitelik </a:t>
            </a:r>
          </a:p>
          <a:p>
            <a:pPr lvl="1">
              <a:buFont typeface="Wingdings" pitchFamily="2" charset="2"/>
              <a:buChar char="Ø"/>
            </a:pPr>
            <a:r>
              <a:rPr lang="tr-TR" sz="1400" dirty="0" smtClean="0">
                <a:solidFill>
                  <a:schemeClr val="bg2">
                    <a:lumMod val="25000"/>
                  </a:schemeClr>
                </a:solidFill>
                <a:latin typeface="Serif"/>
              </a:rPr>
              <a:t>Orta veya ağır şiddet </a:t>
            </a:r>
          </a:p>
          <a:p>
            <a:pPr lvl="1">
              <a:buFont typeface="Wingdings" pitchFamily="2" charset="2"/>
              <a:buChar char="Ø"/>
            </a:pPr>
            <a:r>
              <a:rPr lang="tr-TR" sz="1400" dirty="0" smtClean="0">
                <a:solidFill>
                  <a:schemeClr val="bg2">
                    <a:lumMod val="25000"/>
                  </a:schemeClr>
                </a:solidFill>
                <a:latin typeface="Serif"/>
              </a:rPr>
              <a:t>Rutin fiziksel aktivite ile artma(yürüme vs.) </a:t>
            </a:r>
          </a:p>
        </p:txBody>
      </p:sp>
      <p:sp>
        <p:nvSpPr>
          <p:cNvPr id="6" name="5 Dikdörtgen"/>
          <p:cNvSpPr/>
          <p:nvPr/>
        </p:nvSpPr>
        <p:spPr>
          <a:xfrm>
            <a:off x="1794294" y="4226943"/>
            <a:ext cx="4183812" cy="51758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itchFamily="2" charset="2"/>
              <a:buChar char="Ø"/>
            </a:pPr>
            <a:r>
              <a:rPr lang="tr-TR" sz="1400" dirty="0" smtClean="0">
                <a:solidFill>
                  <a:schemeClr val="bg2">
                    <a:lumMod val="25000"/>
                  </a:schemeClr>
                </a:solidFill>
                <a:latin typeface="Serif"/>
              </a:rPr>
              <a:t>Bulantı ve/veya kusma</a:t>
            </a:r>
          </a:p>
          <a:p>
            <a:pPr lvl="1">
              <a:buFont typeface="Wingdings" pitchFamily="2" charset="2"/>
              <a:buChar char="Ø"/>
            </a:pPr>
            <a:r>
              <a:rPr lang="tr-TR" sz="1400" dirty="0" err="1" smtClean="0">
                <a:solidFill>
                  <a:schemeClr val="bg2">
                    <a:lumMod val="25000"/>
                  </a:schemeClr>
                </a:solidFill>
                <a:latin typeface="Serif"/>
              </a:rPr>
              <a:t>Fotofobi</a:t>
            </a:r>
            <a:r>
              <a:rPr lang="tr-TR" sz="1400" dirty="0" smtClean="0">
                <a:solidFill>
                  <a:schemeClr val="bg2">
                    <a:lumMod val="25000"/>
                  </a:schemeClr>
                </a:solidFill>
                <a:latin typeface="Serif"/>
              </a:rPr>
              <a:t> ve </a:t>
            </a:r>
            <a:r>
              <a:rPr lang="tr-TR" sz="1400" dirty="0" err="1" smtClean="0">
                <a:solidFill>
                  <a:schemeClr val="bg2">
                    <a:lumMod val="25000"/>
                  </a:schemeClr>
                </a:solidFill>
                <a:latin typeface="Serif"/>
              </a:rPr>
              <a:t>fonofobi</a:t>
            </a:r>
            <a:r>
              <a:rPr lang="tr-TR" sz="1400" dirty="0" smtClean="0">
                <a:solidFill>
                  <a:schemeClr val="bg2">
                    <a:lumMod val="25000"/>
                  </a:schemeClr>
                </a:solidFill>
                <a:latin typeface="Serif"/>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84137" y="599868"/>
            <a:ext cx="6965245" cy="1202485"/>
          </a:xfrm>
        </p:spPr>
        <p:txBody>
          <a:bodyPr>
            <a:normAutofit/>
          </a:bodyPr>
          <a:lstStyle/>
          <a:p>
            <a:r>
              <a:rPr lang="tr-TR" sz="3600" dirty="0" err="1" smtClean="0">
                <a:solidFill>
                  <a:srgbClr val="FF0000"/>
                </a:solidFill>
                <a:latin typeface="Serif"/>
              </a:rPr>
              <a:t>Auralı</a:t>
            </a:r>
            <a:r>
              <a:rPr lang="tr-TR" sz="3600" dirty="0" smtClean="0">
                <a:solidFill>
                  <a:srgbClr val="FF0000"/>
                </a:solidFill>
                <a:latin typeface="Serif"/>
              </a:rPr>
              <a:t> Migren Tanı Kriterleri</a:t>
            </a:r>
            <a:endParaRPr lang="tr-TR" sz="3600" dirty="0">
              <a:solidFill>
                <a:srgbClr val="FF0000"/>
              </a:solidFill>
              <a:latin typeface="Serif"/>
            </a:endParaRPr>
          </a:p>
        </p:txBody>
      </p:sp>
      <p:sp>
        <p:nvSpPr>
          <p:cNvPr id="3" name="2 İçerik Yer Tutucusu"/>
          <p:cNvSpPr>
            <a:spLocks noGrp="1"/>
          </p:cNvSpPr>
          <p:nvPr>
            <p:ph idx="1"/>
          </p:nvPr>
        </p:nvSpPr>
        <p:spPr>
          <a:xfrm>
            <a:off x="931652" y="1851838"/>
            <a:ext cx="7358332" cy="4117641"/>
          </a:xfrm>
        </p:spPr>
        <p:txBody>
          <a:bodyPr>
            <a:normAutofit fontScale="70000" lnSpcReduction="20000"/>
          </a:bodyPr>
          <a:lstStyle/>
          <a:p>
            <a:r>
              <a:rPr lang="tr-TR" dirty="0" smtClean="0">
                <a:latin typeface="Serif"/>
              </a:rPr>
              <a:t>A) B ve C kriterlerini karşılayan en az iki atak</a:t>
            </a:r>
          </a:p>
          <a:p>
            <a:r>
              <a:rPr lang="tr-TR" dirty="0" smtClean="0">
                <a:latin typeface="Serif"/>
              </a:rPr>
              <a:t>B) Aşağıdaki tamamen geri dönüşümlü </a:t>
            </a:r>
            <a:r>
              <a:rPr lang="tr-TR" dirty="0" err="1" smtClean="0">
                <a:latin typeface="Serif"/>
              </a:rPr>
              <a:t>aura</a:t>
            </a:r>
            <a:r>
              <a:rPr lang="tr-TR" dirty="0" smtClean="0">
                <a:latin typeface="Serif"/>
              </a:rPr>
              <a:t> belirtilerinden biri veya birkaçı </a:t>
            </a:r>
          </a:p>
          <a:p>
            <a:endParaRPr lang="tr-TR" dirty="0" smtClean="0">
              <a:latin typeface="Serif"/>
            </a:endParaRPr>
          </a:p>
          <a:p>
            <a:endParaRPr lang="tr-TR" dirty="0" smtClean="0">
              <a:latin typeface="Serif"/>
            </a:endParaRPr>
          </a:p>
          <a:p>
            <a:endParaRPr lang="tr-TR" dirty="0" smtClean="0">
              <a:latin typeface="Serif"/>
            </a:endParaRPr>
          </a:p>
          <a:p>
            <a:endParaRPr lang="tr-TR" dirty="0" smtClean="0">
              <a:latin typeface="Serif"/>
            </a:endParaRPr>
          </a:p>
          <a:p>
            <a:endParaRPr lang="tr-TR" dirty="0" smtClean="0">
              <a:latin typeface="Serif"/>
            </a:endParaRPr>
          </a:p>
          <a:p>
            <a:pPr marL="0" indent="0">
              <a:buNone/>
            </a:pPr>
            <a:r>
              <a:rPr lang="tr-TR" dirty="0" smtClean="0">
                <a:latin typeface="Serif"/>
              </a:rPr>
              <a:t>C</a:t>
            </a:r>
            <a:r>
              <a:rPr lang="tr-TR" dirty="0" smtClean="0">
                <a:latin typeface="Serif"/>
              </a:rPr>
              <a:t>) Aşağıdaki dört özellikten en az ikisi:</a:t>
            </a:r>
          </a:p>
          <a:p>
            <a:endParaRPr lang="tr-TR" dirty="0" smtClean="0">
              <a:latin typeface="Serif"/>
            </a:endParaRPr>
          </a:p>
          <a:p>
            <a:endParaRPr lang="tr-TR" dirty="0" smtClean="0">
              <a:latin typeface="Serif"/>
            </a:endParaRPr>
          </a:p>
          <a:p>
            <a:endParaRPr lang="tr-TR" dirty="0" smtClean="0">
              <a:latin typeface="Serif"/>
            </a:endParaRPr>
          </a:p>
          <a:p>
            <a:endParaRPr lang="tr-TR" dirty="0" smtClean="0">
              <a:latin typeface="Serif"/>
            </a:endParaRPr>
          </a:p>
          <a:p>
            <a:endParaRPr lang="tr-TR" dirty="0" smtClean="0">
              <a:latin typeface="Serif"/>
            </a:endParaRPr>
          </a:p>
          <a:p>
            <a:r>
              <a:rPr lang="tr-TR" dirty="0" smtClean="0">
                <a:latin typeface="Serif"/>
              </a:rPr>
              <a:t>Başka </a:t>
            </a:r>
            <a:r>
              <a:rPr lang="tr-TR" dirty="0" smtClean="0">
                <a:latin typeface="Serif"/>
              </a:rPr>
              <a:t>bir ICHD-3 teşhisi ile daha iyi açıklanmadı ve geçici </a:t>
            </a:r>
            <a:r>
              <a:rPr lang="tr-TR" dirty="0" err="1" smtClean="0">
                <a:latin typeface="Serif"/>
              </a:rPr>
              <a:t>iskemik</a:t>
            </a:r>
            <a:r>
              <a:rPr lang="tr-TR" dirty="0" smtClean="0">
                <a:latin typeface="Serif"/>
              </a:rPr>
              <a:t> atak dışlandı</a:t>
            </a:r>
          </a:p>
          <a:p>
            <a:endParaRPr lang="tr-TR" dirty="0"/>
          </a:p>
        </p:txBody>
      </p:sp>
      <p:sp>
        <p:nvSpPr>
          <p:cNvPr id="4" name="3 Dikdörtgen"/>
          <p:cNvSpPr/>
          <p:nvPr/>
        </p:nvSpPr>
        <p:spPr>
          <a:xfrm>
            <a:off x="2907102" y="5899840"/>
            <a:ext cx="5434641" cy="215444"/>
          </a:xfrm>
          <a:prstGeom prst="rect">
            <a:avLst/>
          </a:prstGeom>
        </p:spPr>
        <p:txBody>
          <a:bodyPr wrap="square">
            <a:spAutoFit/>
          </a:bodyPr>
          <a:lstStyle/>
          <a:p>
            <a:pPr>
              <a:spcAft>
                <a:spcPct val="20000"/>
              </a:spcAft>
            </a:pPr>
            <a:r>
              <a:rPr lang="da-DK" altLang="en-US" sz="800" i="1" dirty="0" smtClean="0">
                <a:solidFill>
                  <a:schemeClr val="tx2"/>
                </a:solidFill>
                <a:latin typeface="Times New Roman" pitchFamily="18" charset="0"/>
                <a:cs typeface="Times New Roman" pitchFamily="18" charset="0"/>
              </a:rPr>
              <a:t>The International Classification of Headache Disorders, 3rd edition beta version,is published in Cephalalgia 2013; 33: 629-808</a:t>
            </a:r>
          </a:p>
        </p:txBody>
      </p:sp>
      <p:sp>
        <p:nvSpPr>
          <p:cNvPr id="5" name="4 Dikdörtgen"/>
          <p:cNvSpPr/>
          <p:nvPr/>
        </p:nvSpPr>
        <p:spPr>
          <a:xfrm flipH="1">
            <a:off x="1753925" y="2608069"/>
            <a:ext cx="3200402" cy="13025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itchFamily="2" charset="2"/>
              <a:buChar char="Ø"/>
            </a:pPr>
            <a:r>
              <a:rPr lang="tr-TR" sz="1400" dirty="0" smtClean="0">
                <a:solidFill>
                  <a:schemeClr val="bg2">
                    <a:lumMod val="25000"/>
                  </a:schemeClr>
                </a:solidFill>
                <a:latin typeface="Serif"/>
              </a:rPr>
              <a:t>Görsel</a:t>
            </a:r>
          </a:p>
          <a:p>
            <a:pPr lvl="1">
              <a:buFont typeface="Wingdings" pitchFamily="2" charset="2"/>
              <a:buChar char="Ø"/>
            </a:pPr>
            <a:r>
              <a:rPr lang="tr-TR" sz="1400" dirty="0" smtClean="0">
                <a:solidFill>
                  <a:schemeClr val="bg2">
                    <a:lumMod val="25000"/>
                  </a:schemeClr>
                </a:solidFill>
                <a:latin typeface="Serif"/>
              </a:rPr>
              <a:t>Duyusal</a:t>
            </a:r>
            <a:endParaRPr lang="tr-TR" sz="1400" dirty="0" smtClean="0">
              <a:solidFill>
                <a:schemeClr val="bg2">
                  <a:lumMod val="25000"/>
                </a:schemeClr>
              </a:solidFill>
              <a:latin typeface="Serif"/>
            </a:endParaRPr>
          </a:p>
          <a:p>
            <a:pPr lvl="1">
              <a:buFont typeface="Wingdings" pitchFamily="2" charset="2"/>
              <a:buChar char="Ø"/>
            </a:pPr>
            <a:r>
              <a:rPr lang="tr-TR" sz="1400" dirty="0" smtClean="0">
                <a:solidFill>
                  <a:schemeClr val="bg2">
                    <a:lumMod val="25000"/>
                  </a:schemeClr>
                </a:solidFill>
                <a:latin typeface="Serif"/>
              </a:rPr>
              <a:t>Konuşma ve / veya dil</a:t>
            </a:r>
          </a:p>
          <a:p>
            <a:pPr lvl="1">
              <a:buFont typeface="Wingdings" pitchFamily="2" charset="2"/>
              <a:buChar char="Ø"/>
            </a:pPr>
            <a:r>
              <a:rPr lang="tr-TR" sz="1400" dirty="0" smtClean="0">
                <a:solidFill>
                  <a:schemeClr val="bg2">
                    <a:lumMod val="25000"/>
                  </a:schemeClr>
                </a:solidFill>
                <a:latin typeface="Serif"/>
              </a:rPr>
              <a:t>Motor</a:t>
            </a:r>
          </a:p>
          <a:p>
            <a:pPr lvl="1">
              <a:buFont typeface="Wingdings" pitchFamily="2" charset="2"/>
              <a:buChar char="Ø"/>
            </a:pPr>
            <a:r>
              <a:rPr lang="tr-TR" sz="1400" dirty="0" smtClean="0">
                <a:solidFill>
                  <a:schemeClr val="bg2">
                    <a:lumMod val="25000"/>
                  </a:schemeClr>
                </a:solidFill>
                <a:latin typeface="Serif"/>
              </a:rPr>
              <a:t>Beyin sapı</a:t>
            </a:r>
          </a:p>
          <a:p>
            <a:pPr lvl="1">
              <a:buFont typeface="Wingdings" pitchFamily="2" charset="2"/>
              <a:buChar char="Ø"/>
            </a:pPr>
            <a:r>
              <a:rPr lang="tr-TR" sz="1400" dirty="0" smtClean="0">
                <a:solidFill>
                  <a:schemeClr val="bg2">
                    <a:lumMod val="25000"/>
                  </a:schemeClr>
                </a:solidFill>
                <a:latin typeface="Serif"/>
              </a:rPr>
              <a:t>Retina</a:t>
            </a:r>
            <a:endParaRPr lang="tr-TR" sz="1400" dirty="0" smtClean="0">
              <a:solidFill>
                <a:schemeClr val="bg2">
                  <a:lumMod val="25000"/>
                </a:schemeClr>
              </a:solidFill>
              <a:latin typeface="Serif"/>
            </a:endParaRPr>
          </a:p>
        </p:txBody>
      </p:sp>
      <p:sp>
        <p:nvSpPr>
          <p:cNvPr id="6" name="5 Dikdörtgen"/>
          <p:cNvSpPr/>
          <p:nvPr/>
        </p:nvSpPr>
        <p:spPr>
          <a:xfrm>
            <a:off x="1329404" y="4135192"/>
            <a:ext cx="6719978" cy="115993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itchFamily="2" charset="2"/>
              <a:buChar char="Ø"/>
            </a:pPr>
            <a:r>
              <a:rPr lang="tr-TR" sz="1400" dirty="0" smtClean="0">
                <a:solidFill>
                  <a:schemeClr val="bg2">
                    <a:lumMod val="25000"/>
                  </a:schemeClr>
                </a:solidFill>
                <a:latin typeface="Serif"/>
              </a:rPr>
              <a:t>En az bir </a:t>
            </a:r>
            <a:r>
              <a:rPr lang="tr-TR" sz="1400" dirty="0" err="1" smtClean="0">
                <a:solidFill>
                  <a:schemeClr val="bg2">
                    <a:lumMod val="25000"/>
                  </a:schemeClr>
                </a:solidFill>
                <a:latin typeface="Serif"/>
              </a:rPr>
              <a:t>aura</a:t>
            </a:r>
            <a:r>
              <a:rPr lang="tr-TR" sz="1400" dirty="0" smtClean="0">
                <a:solidFill>
                  <a:schemeClr val="bg2">
                    <a:lumMod val="25000"/>
                  </a:schemeClr>
                </a:solidFill>
                <a:latin typeface="Serif"/>
              </a:rPr>
              <a:t> semptomu, 5 dakika içinde kademeli olarak yayılır ve / veya art arda iki veya daha fazla semptom ortaya çıkar</a:t>
            </a:r>
          </a:p>
          <a:p>
            <a:pPr lvl="1">
              <a:buFont typeface="Wingdings" pitchFamily="2" charset="2"/>
              <a:buChar char="Ø"/>
            </a:pPr>
            <a:r>
              <a:rPr lang="tr-TR" sz="1400" dirty="0" smtClean="0">
                <a:solidFill>
                  <a:schemeClr val="bg2">
                    <a:lumMod val="25000"/>
                  </a:schemeClr>
                </a:solidFill>
                <a:latin typeface="Serif"/>
              </a:rPr>
              <a:t>Her bireysel </a:t>
            </a:r>
            <a:r>
              <a:rPr lang="tr-TR" sz="1400" dirty="0" err="1" smtClean="0">
                <a:solidFill>
                  <a:schemeClr val="bg2">
                    <a:lumMod val="25000"/>
                  </a:schemeClr>
                </a:solidFill>
                <a:latin typeface="Serif"/>
              </a:rPr>
              <a:t>aura</a:t>
            </a:r>
            <a:r>
              <a:rPr lang="tr-TR" sz="1400" dirty="0" smtClean="0">
                <a:solidFill>
                  <a:schemeClr val="bg2">
                    <a:lumMod val="25000"/>
                  </a:schemeClr>
                </a:solidFill>
                <a:latin typeface="Serif"/>
              </a:rPr>
              <a:t> semptomu 5-60 dakika sürer </a:t>
            </a:r>
          </a:p>
          <a:p>
            <a:pPr lvl="1">
              <a:buFont typeface="Wingdings" pitchFamily="2" charset="2"/>
              <a:buChar char="Ø"/>
            </a:pPr>
            <a:r>
              <a:rPr lang="tr-TR" sz="1400" dirty="0" smtClean="0">
                <a:solidFill>
                  <a:schemeClr val="bg2">
                    <a:lumMod val="25000"/>
                  </a:schemeClr>
                </a:solidFill>
                <a:latin typeface="Serif"/>
              </a:rPr>
              <a:t>En az bir </a:t>
            </a:r>
            <a:r>
              <a:rPr lang="tr-TR" sz="1400" dirty="0" err="1" smtClean="0">
                <a:solidFill>
                  <a:schemeClr val="bg2">
                    <a:lumMod val="25000"/>
                  </a:schemeClr>
                </a:solidFill>
                <a:latin typeface="Serif"/>
              </a:rPr>
              <a:t>aura</a:t>
            </a:r>
            <a:r>
              <a:rPr lang="tr-TR" sz="1400" dirty="0" smtClean="0">
                <a:solidFill>
                  <a:schemeClr val="bg2">
                    <a:lumMod val="25000"/>
                  </a:schemeClr>
                </a:solidFill>
                <a:latin typeface="Serif"/>
              </a:rPr>
              <a:t> semptom tek taraflı </a:t>
            </a:r>
          </a:p>
          <a:p>
            <a:pPr lvl="1">
              <a:buFont typeface="Wingdings" pitchFamily="2" charset="2"/>
              <a:buChar char="Ø"/>
            </a:pPr>
            <a:r>
              <a:rPr lang="tr-TR" sz="1400" dirty="0" err="1" smtClean="0">
                <a:solidFill>
                  <a:schemeClr val="bg2">
                    <a:lumMod val="25000"/>
                  </a:schemeClr>
                </a:solidFill>
                <a:latin typeface="Serif"/>
              </a:rPr>
              <a:t>Auraya</a:t>
            </a:r>
            <a:r>
              <a:rPr lang="tr-TR" sz="1400" dirty="0" smtClean="0">
                <a:solidFill>
                  <a:schemeClr val="bg2">
                    <a:lumMod val="25000"/>
                  </a:schemeClr>
                </a:solidFill>
                <a:latin typeface="Serif"/>
              </a:rPr>
              <a:t> 60 dakika içinde baş ağrısı eşlik eder veya takip eder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Klinik Özellikleri</a:t>
            </a:r>
            <a:endParaRPr lang="tr-TR" sz="3600" dirty="0">
              <a:solidFill>
                <a:srgbClr val="FF0000"/>
              </a:solidFill>
              <a:latin typeface="Serif"/>
            </a:endParaRPr>
          </a:p>
        </p:txBody>
      </p:sp>
      <p:sp>
        <p:nvSpPr>
          <p:cNvPr id="3" name="2 İçerik Yer Tutucusu"/>
          <p:cNvSpPr>
            <a:spLocks noGrp="1"/>
          </p:cNvSpPr>
          <p:nvPr>
            <p:ph idx="1"/>
          </p:nvPr>
        </p:nvSpPr>
        <p:spPr>
          <a:xfrm>
            <a:off x="854015" y="2119257"/>
            <a:ext cx="7530859" cy="3603812"/>
          </a:xfrm>
        </p:spPr>
        <p:txBody>
          <a:bodyPr/>
          <a:lstStyle/>
          <a:p>
            <a:r>
              <a:rPr lang="tr-TR" dirty="0" err="1" smtClean="0">
                <a:latin typeface="Serif"/>
              </a:rPr>
              <a:t>Otonomik</a:t>
            </a:r>
            <a:r>
              <a:rPr lang="tr-TR" dirty="0" smtClean="0">
                <a:latin typeface="Serif"/>
              </a:rPr>
              <a:t> semptomlar ile ilişkili bir süre devam eden, tekrarlayıcı şiddetli baş ağrısı ile kendini gösterir</a:t>
            </a:r>
          </a:p>
          <a:p>
            <a:endParaRPr lang="tr-TR" dirty="0" smtClean="0">
              <a:latin typeface="Serif"/>
            </a:endParaRPr>
          </a:p>
          <a:p>
            <a:r>
              <a:rPr lang="tr-TR" dirty="0" smtClean="0">
                <a:latin typeface="Serif"/>
              </a:rPr>
              <a:t>Ağrının şiddeti, baş ağrısının süresi ve atak sıklığı değişir</a:t>
            </a:r>
            <a:endParaRPr lang="tr-TR" dirty="0">
              <a:latin typeface="Serif"/>
            </a:endParaRPr>
          </a:p>
        </p:txBody>
      </p:sp>
      <p:sp>
        <p:nvSpPr>
          <p:cNvPr id="4" name="3 Metin kutusu"/>
          <p:cNvSpPr txBox="1"/>
          <p:nvPr/>
        </p:nvSpPr>
        <p:spPr>
          <a:xfrm>
            <a:off x="3027872" y="5175849"/>
            <a:ext cx="5305245" cy="215444"/>
          </a:xfrm>
          <a:prstGeom prst="rect">
            <a:avLst/>
          </a:prstGeom>
          <a:noFill/>
        </p:spPr>
        <p:txBody>
          <a:bodyPr wrap="square" rtlCol="0">
            <a:spAutoFit/>
          </a:bodyPr>
          <a:lstStyle/>
          <a:p>
            <a:r>
              <a:rPr lang="tr-TR" sz="800" i="1" dirty="0" err="1" smtClean="0">
                <a:solidFill>
                  <a:schemeClr val="tx2"/>
                </a:solidFill>
              </a:rPr>
              <a:t>Bartleson</a:t>
            </a:r>
            <a:r>
              <a:rPr lang="tr-TR" sz="800" i="1" dirty="0" smtClean="0">
                <a:solidFill>
                  <a:schemeClr val="tx2"/>
                </a:solidFill>
              </a:rPr>
              <a:t> JD, </a:t>
            </a:r>
            <a:r>
              <a:rPr lang="tr-TR" sz="800" i="1" dirty="0" err="1" smtClean="0">
                <a:solidFill>
                  <a:schemeClr val="tx2"/>
                </a:solidFill>
              </a:rPr>
              <a:t>Cutrer</a:t>
            </a:r>
            <a:r>
              <a:rPr lang="tr-TR" sz="800" i="1" dirty="0" smtClean="0">
                <a:solidFill>
                  <a:schemeClr val="tx2"/>
                </a:solidFill>
              </a:rPr>
              <a:t> FM (May 2010). "</a:t>
            </a:r>
            <a:r>
              <a:rPr lang="tr-TR" sz="800" i="1" dirty="0" err="1" smtClean="0">
                <a:solidFill>
                  <a:schemeClr val="tx2"/>
                </a:solidFill>
              </a:rPr>
              <a:t>Migraine</a:t>
            </a:r>
            <a:r>
              <a:rPr lang="tr-TR" sz="800" i="1" dirty="0" smtClean="0">
                <a:solidFill>
                  <a:schemeClr val="tx2"/>
                </a:solidFill>
              </a:rPr>
              <a:t> </a:t>
            </a:r>
            <a:r>
              <a:rPr lang="tr-TR" sz="800" i="1" dirty="0" err="1" smtClean="0">
                <a:solidFill>
                  <a:schemeClr val="tx2"/>
                </a:solidFill>
              </a:rPr>
              <a:t>update</a:t>
            </a:r>
            <a:r>
              <a:rPr lang="tr-TR" sz="800" i="1" dirty="0" smtClean="0">
                <a:solidFill>
                  <a:schemeClr val="tx2"/>
                </a:solidFill>
              </a:rPr>
              <a:t>. </a:t>
            </a:r>
            <a:r>
              <a:rPr lang="tr-TR" sz="800" i="1" dirty="0" err="1" smtClean="0">
                <a:solidFill>
                  <a:schemeClr val="tx2"/>
                </a:solidFill>
              </a:rPr>
              <a:t>Diagnosis</a:t>
            </a:r>
            <a:r>
              <a:rPr lang="tr-TR" sz="800" i="1" dirty="0" smtClean="0">
                <a:solidFill>
                  <a:schemeClr val="tx2"/>
                </a:solidFill>
              </a:rPr>
              <a:t> </a:t>
            </a:r>
            <a:r>
              <a:rPr lang="tr-TR" sz="800" i="1" dirty="0" err="1" smtClean="0">
                <a:solidFill>
                  <a:schemeClr val="tx2"/>
                </a:solidFill>
              </a:rPr>
              <a:t>and</a:t>
            </a:r>
            <a:r>
              <a:rPr lang="tr-TR" sz="800" i="1" dirty="0" smtClean="0">
                <a:solidFill>
                  <a:schemeClr val="tx2"/>
                </a:solidFill>
              </a:rPr>
              <a:t> </a:t>
            </a:r>
            <a:r>
              <a:rPr lang="tr-TR" sz="800" i="1" dirty="0" err="1" smtClean="0">
                <a:solidFill>
                  <a:schemeClr val="tx2"/>
                </a:solidFill>
              </a:rPr>
              <a:t>treatment</a:t>
            </a:r>
            <a:r>
              <a:rPr lang="tr-TR" sz="800" i="1" dirty="0" smtClean="0">
                <a:solidFill>
                  <a:schemeClr val="tx2"/>
                </a:solidFill>
              </a:rPr>
              <a:t>". </a:t>
            </a:r>
            <a:r>
              <a:rPr lang="tr-TR" sz="800" i="1" dirty="0" err="1" smtClean="0">
                <a:solidFill>
                  <a:schemeClr val="tx2"/>
                </a:solidFill>
              </a:rPr>
              <a:t>Minn</a:t>
            </a:r>
            <a:r>
              <a:rPr lang="tr-TR" sz="800" i="1" dirty="0" smtClean="0">
                <a:solidFill>
                  <a:schemeClr val="tx2"/>
                </a:solidFill>
              </a:rPr>
              <a:t> </a:t>
            </a:r>
            <a:r>
              <a:rPr lang="tr-TR" sz="800" i="1" dirty="0" err="1" smtClean="0">
                <a:solidFill>
                  <a:schemeClr val="tx2"/>
                </a:solidFill>
              </a:rPr>
              <a:t>Med</a:t>
            </a:r>
            <a:r>
              <a:rPr lang="tr-TR" sz="800" i="1" dirty="0" smtClean="0">
                <a:solidFill>
                  <a:schemeClr val="tx2"/>
                </a:solidFill>
              </a:rPr>
              <a:t>. </a:t>
            </a:r>
            <a:r>
              <a:rPr lang="tr-TR" sz="800" b="1" i="1" dirty="0" smtClean="0">
                <a:solidFill>
                  <a:schemeClr val="tx2"/>
                </a:solidFill>
              </a:rPr>
              <a:t>93</a:t>
            </a:r>
            <a:r>
              <a:rPr lang="tr-TR" sz="800" i="1" dirty="0" smtClean="0">
                <a:solidFill>
                  <a:schemeClr val="tx2"/>
                </a:solidFill>
              </a:rPr>
              <a:t> (5), s. 36–41. </a:t>
            </a:r>
            <a:endParaRPr lang="tr-TR" sz="800" i="1" dirty="0">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03649" y="532910"/>
            <a:ext cx="6965245" cy="1202485"/>
          </a:xfrm>
        </p:spPr>
        <p:txBody>
          <a:bodyPr/>
          <a:lstStyle/>
          <a:p>
            <a:r>
              <a:rPr lang="tr-TR" sz="3600" dirty="0" smtClean="0">
                <a:solidFill>
                  <a:srgbClr val="FF0000"/>
                </a:solidFill>
                <a:latin typeface="Serif"/>
              </a:rPr>
              <a:t>Klinik</a:t>
            </a:r>
            <a:r>
              <a:rPr lang="tr-TR" dirty="0" smtClean="0">
                <a:solidFill>
                  <a:srgbClr val="FF0000"/>
                </a:solidFill>
                <a:latin typeface="Serif"/>
              </a:rPr>
              <a:t> </a:t>
            </a:r>
            <a:r>
              <a:rPr lang="tr-TR" sz="3600" dirty="0" smtClean="0">
                <a:solidFill>
                  <a:srgbClr val="FF0000"/>
                </a:solidFill>
                <a:latin typeface="Serif"/>
              </a:rPr>
              <a:t>Özellikleri</a:t>
            </a:r>
            <a:endParaRPr lang="tr-TR" sz="3600" dirty="0"/>
          </a:p>
        </p:txBody>
      </p:sp>
      <p:sp>
        <p:nvSpPr>
          <p:cNvPr id="3" name="2 İçerik Yer Tutucusu"/>
          <p:cNvSpPr>
            <a:spLocks noGrp="1"/>
          </p:cNvSpPr>
          <p:nvPr>
            <p:ph idx="1"/>
          </p:nvPr>
        </p:nvSpPr>
        <p:spPr>
          <a:xfrm>
            <a:off x="820841" y="1735395"/>
            <a:ext cx="7530859" cy="3859763"/>
          </a:xfrm>
        </p:spPr>
        <p:txBody>
          <a:bodyPr>
            <a:normAutofit lnSpcReduction="10000"/>
          </a:bodyPr>
          <a:lstStyle/>
          <a:p>
            <a:endParaRPr lang="tr-TR" dirty="0" smtClean="0">
              <a:latin typeface="Serif"/>
              <a:hlinkClick r:id="rId3" tooltip="Prodrom (sayfa mevcut değil)"/>
            </a:endParaRPr>
          </a:p>
          <a:p>
            <a:r>
              <a:rPr lang="tr-TR" dirty="0" err="1" smtClean="0">
                <a:latin typeface="Serif"/>
                <a:hlinkClick r:id="rId3" tooltip="Prodrom (sayfa mevcut değil)"/>
              </a:rPr>
              <a:t>Prodrom</a:t>
            </a:r>
            <a:r>
              <a:rPr lang="tr-TR" dirty="0" smtClean="0">
                <a:latin typeface="Serif"/>
              </a:rPr>
              <a:t>; baş ağrısından saatler veya günler önce meydana gelir</a:t>
            </a:r>
          </a:p>
          <a:p>
            <a:endParaRPr lang="tr-TR" dirty="0" smtClean="0">
              <a:latin typeface="Serif"/>
              <a:hlinkClick r:id="rId4" tooltip="Aura (semptom)"/>
            </a:endParaRPr>
          </a:p>
          <a:p>
            <a:r>
              <a:rPr lang="tr-TR" dirty="0" err="1" smtClean="0">
                <a:latin typeface="Serif"/>
                <a:hlinkClick r:id="rId4" tooltip="Aura (semptom)"/>
              </a:rPr>
              <a:t>Aura</a:t>
            </a:r>
            <a:r>
              <a:rPr lang="tr-TR" dirty="0" smtClean="0">
                <a:latin typeface="Serif"/>
              </a:rPr>
              <a:t>; baş ağrısından hemen önce oluşur</a:t>
            </a:r>
          </a:p>
          <a:p>
            <a:endParaRPr lang="tr-TR" dirty="0" smtClean="0">
              <a:latin typeface="Serif"/>
              <a:hlinkClick r:id="rId5" tooltip="Ağrı (tıp)"/>
            </a:endParaRPr>
          </a:p>
          <a:p>
            <a:r>
              <a:rPr lang="tr-TR" dirty="0" smtClean="0">
                <a:latin typeface="Serif"/>
                <a:hlinkClick r:id="rId5" tooltip="Ağrı (tıp)"/>
              </a:rPr>
              <a:t>Ağrı</a:t>
            </a:r>
            <a:r>
              <a:rPr lang="tr-TR" dirty="0" smtClean="0">
                <a:latin typeface="Serif"/>
              </a:rPr>
              <a:t> aşaması; baş ağrısı aşaması olarak da bilinir</a:t>
            </a:r>
          </a:p>
          <a:p>
            <a:endParaRPr lang="tr-TR" dirty="0" smtClean="0">
              <a:latin typeface="Serif"/>
              <a:hlinkClick r:id="rId6" tooltip="Postdrom (sayfa mevcut değil)"/>
            </a:endParaRPr>
          </a:p>
          <a:p>
            <a:r>
              <a:rPr lang="tr-TR" dirty="0" err="1" smtClean="0">
                <a:latin typeface="Serif"/>
                <a:hlinkClick r:id="rId6" tooltip="Postdrom (sayfa mevcut değil)"/>
              </a:rPr>
              <a:t>Postdrom</a:t>
            </a:r>
            <a:r>
              <a:rPr lang="tr-TR" dirty="0" smtClean="0">
                <a:latin typeface="Serif"/>
              </a:rPr>
              <a:t>; migren atağı sonrasında yaşanan etkiler</a:t>
            </a:r>
          </a:p>
          <a:p>
            <a:endParaRPr lang="tr-TR" dirty="0"/>
          </a:p>
        </p:txBody>
      </p:sp>
      <p:sp>
        <p:nvSpPr>
          <p:cNvPr id="4" name="3 Metin kutusu"/>
          <p:cNvSpPr txBox="1"/>
          <p:nvPr/>
        </p:nvSpPr>
        <p:spPr>
          <a:xfrm>
            <a:off x="2829465" y="5633050"/>
            <a:ext cx="5400136" cy="492443"/>
          </a:xfrm>
          <a:prstGeom prst="rect">
            <a:avLst/>
          </a:prstGeom>
          <a:noFill/>
        </p:spPr>
        <p:txBody>
          <a:bodyPr wrap="square" rtlCol="0">
            <a:spAutoFit/>
          </a:bodyPr>
          <a:lstStyle/>
          <a:p>
            <a:r>
              <a:rPr lang="en-US" dirty="0" smtClean="0"/>
              <a:t> </a:t>
            </a:r>
            <a:r>
              <a:rPr lang="en-US" sz="800" i="1" dirty="0" smtClean="0">
                <a:solidFill>
                  <a:schemeClr val="tx2"/>
                </a:solidFill>
                <a:latin typeface="Times New Roman" pitchFamily="18" charset="0"/>
                <a:cs typeface="Times New Roman" pitchFamily="18" charset="0"/>
              </a:rPr>
              <a:t>Headache Classification Subcommittee of the International Headache Society (2004). "The International Classification of Headache Disorders: 2nd edition". </a:t>
            </a:r>
            <a:r>
              <a:rPr lang="en-US" sz="800" i="1" dirty="0" err="1" smtClean="0">
                <a:solidFill>
                  <a:schemeClr val="tx2"/>
                </a:solidFill>
                <a:latin typeface="Times New Roman" pitchFamily="18" charset="0"/>
                <a:cs typeface="Times New Roman" pitchFamily="18" charset="0"/>
              </a:rPr>
              <a:t>Cephalalgia</a:t>
            </a:r>
            <a:r>
              <a:rPr lang="en-US" sz="800" i="1" dirty="0" smtClean="0">
                <a:solidFill>
                  <a:schemeClr val="tx2"/>
                </a:solidFill>
                <a:latin typeface="Times New Roman" pitchFamily="18" charset="0"/>
                <a:cs typeface="Times New Roman" pitchFamily="18" charset="0"/>
              </a:rPr>
              <a:t>. </a:t>
            </a:r>
            <a:r>
              <a:rPr lang="en-US" sz="800" b="1" i="1" dirty="0" smtClean="0">
                <a:solidFill>
                  <a:schemeClr val="tx2"/>
                </a:solidFill>
                <a:latin typeface="Times New Roman" pitchFamily="18" charset="0"/>
                <a:cs typeface="Times New Roman" pitchFamily="18" charset="0"/>
              </a:rPr>
              <a:t>24</a:t>
            </a:r>
            <a:r>
              <a:rPr lang="en-US" sz="800" i="1" dirty="0" smtClean="0">
                <a:solidFill>
                  <a:schemeClr val="tx2"/>
                </a:solidFill>
                <a:latin typeface="Times New Roman" pitchFamily="18" charset="0"/>
                <a:cs typeface="Times New Roman" pitchFamily="18" charset="0"/>
              </a:rPr>
              <a:t> (</a:t>
            </a:r>
            <a:r>
              <a:rPr lang="en-US" sz="800" i="1" dirty="0" err="1" smtClean="0">
                <a:solidFill>
                  <a:schemeClr val="tx2"/>
                </a:solidFill>
                <a:latin typeface="Times New Roman" pitchFamily="18" charset="0"/>
                <a:cs typeface="Times New Roman" pitchFamily="18" charset="0"/>
              </a:rPr>
              <a:t>Suppl</a:t>
            </a:r>
            <a:r>
              <a:rPr lang="en-US" sz="800" i="1" dirty="0" smtClean="0">
                <a:solidFill>
                  <a:schemeClr val="tx2"/>
                </a:solidFill>
                <a:latin typeface="Times New Roman" pitchFamily="18" charset="0"/>
                <a:cs typeface="Times New Roman" pitchFamily="18" charset="0"/>
              </a:rPr>
              <a:t> 1), s. 9–160. </a:t>
            </a:r>
            <a:endParaRPr lang="tr-TR" sz="8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2880" y="325876"/>
            <a:ext cx="6965245" cy="1202485"/>
          </a:xfrm>
        </p:spPr>
        <p:txBody>
          <a:bodyPr>
            <a:normAutofit/>
          </a:bodyPr>
          <a:lstStyle/>
          <a:p>
            <a:r>
              <a:rPr lang="tr-TR" sz="3600" dirty="0" smtClean="0">
                <a:solidFill>
                  <a:srgbClr val="FF0000"/>
                </a:solidFill>
                <a:latin typeface="Serif"/>
              </a:rPr>
              <a:t>Klinik Özellikleri</a:t>
            </a:r>
            <a:endParaRPr lang="tr-TR" sz="3600" dirty="0"/>
          </a:p>
        </p:txBody>
      </p:sp>
      <p:sp>
        <p:nvSpPr>
          <p:cNvPr id="3" name="2 İçerik Yer Tutucusu"/>
          <p:cNvSpPr>
            <a:spLocks noGrp="1"/>
          </p:cNvSpPr>
          <p:nvPr>
            <p:ph idx="1"/>
          </p:nvPr>
        </p:nvSpPr>
        <p:spPr>
          <a:xfrm>
            <a:off x="905774" y="1121435"/>
            <a:ext cx="7479102" cy="4744528"/>
          </a:xfrm>
        </p:spPr>
        <p:txBody>
          <a:bodyPr>
            <a:normAutofit fontScale="85000" lnSpcReduction="20000"/>
          </a:bodyPr>
          <a:lstStyle/>
          <a:p>
            <a:pPr>
              <a:buNone/>
            </a:pPr>
            <a:r>
              <a:rPr lang="tr-TR" dirty="0" err="1" smtClean="0">
                <a:latin typeface="Serif"/>
                <a:hlinkClick r:id="rId2" tooltip="Prodrom (sayfa mevcut değil)"/>
              </a:rPr>
              <a:t>Prodrom</a:t>
            </a:r>
            <a:endParaRPr lang="tr-TR" dirty="0" smtClean="0">
              <a:latin typeface="Serif"/>
            </a:endParaRPr>
          </a:p>
          <a:p>
            <a:pPr>
              <a:buNone/>
            </a:pPr>
            <a:endParaRPr lang="tr-TR" dirty="0" smtClean="0">
              <a:latin typeface="Serif"/>
            </a:endParaRPr>
          </a:p>
          <a:p>
            <a:r>
              <a:rPr lang="tr-TR" dirty="0" smtClean="0">
                <a:latin typeface="Serif"/>
              </a:rPr>
              <a:t>Migrenli kişilerin yaklaşık %60'ında görülür</a:t>
            </a:r>
          </a:p>
          <a:p>
            <a:endParaRPr lang="tr-TR" dirty="0" smtClean="0">
              <a:latin typeface="Serif"/>
            </a:endParaRPr>
          </a:p>
          <a:p>
            <a:pPr lvl="2"/>
            <a:r>
              <a:rPr lang="tr-TR" dirty="0" smtClean="0">
                <a:latin typeface="Serif"/>
              </a:rPr>
              <a:t>değişmiş ruh hali</a:t>
            </a:r>
          </a:p>
          <a:p>
            <a:pPr lvl="2"/>
            <a:endParaRPr lang="tr-TR" dirty="0" smtClean="0">
              <a:latin typeface="Serif"/>
            </a:endParaRPr>
          </a:p>
          <a:p>
            <a:pPr lvl="2"/>
            <a:r>
              <a:rPr lang="tr-TR" dirty="0" smtClean="0">
                <a:latin typeface="Serif"/>
              </a:rPr>
              <a:t>sinirlilik,depresyon</a:t>
            </a:r>
          </a:p>
          <a:p>
            <a:pPr lvl="2"/>
            <a:endParaRPr lang="tr-TR" dirty="0" smtClean="0">
              <a:latin typeface="Serif"/>
            </a:endParaRPr>
          </a:p>
          <a:p>
            <a:pPr lvl="2"/>
            <a:r>
              <a:rPr lang="tr-TR" dirty="0" smtClean="0">
                <a:latin typeface="Serif"/>
              </a:rPr>
              <a:t>yorgunluk</a:t>
            </a:r>
          </a:p>
          <a:p>
            <a:pPr lvl="2"/>
            <a:endParaRPr lang="tr-TR" dirty="0" smtClean="0">
              <a:latin typeface="Serif"/>
            </a:endParaRPr>
          </a:p>
          <a:p>
            <a:pPr lvl="2"/>
            <a:r>
              <a:rPr lang="tr-TR" dirty="0" smtClean="0">
                <a:latin typeface="Serif"/>
              </a:rPr>
              <a:t>bazı yiyecekleri çok isteme</a:t>
            </a:r>
          </a:p>
          <a:p>
            <a:pPr lvl="2"/>
            <a:endParaRPr lang="tr-TR" dirty="0" smtClean="0">
              <a:latin typeface="Serif"/>
            </a:endParaRPr>
          </a:p>
          <a:p>
            <a:pPr lvl="2"/>
            <a:r>
              <a:rPr lang="tr-TR" dirty="0" smtClean="0">
                <a:latin typeface="Serif"/>
              </a:rPr>
              <a:t>gergin adaleler(özellikle boyunda)</a:t>
            </a:r>
          </a:p>
          <a:p>
            <a:pPr lvl="2"/>
            <a:endParaRPr lang="tr-TR" dirty="0" smtClean="0">
              <a:latin typeface="Serif"/>
            </a:endParaRPr>
          </a:p>
          <a:p>
            <a:pPr lvl="2"/>
            <a:r>
              <a:rPr lang="tr-TR" dirty="0" smtClean="0">
                <a:latin typeface="Serif"/>
              </a:rPr>
              <a:t>kabızlık / ishal </a:t>
            </a:r>
          </a:p>
          <a:p>
            <a:pPr lvl="2"/>
            <a:endParaRPr lang="tr-TR" dirty="0" smtClean="0">
              <a:latin typeface="Serif"/>
            </a:endParaRPr>
          </a:p>
          <a:p>
            <a:pPr lvl="2"/>
            <a:r>
              <a:rPr lang="tr-TR" dirty="0" smtClean="0">
                <a:latin typeface="Serif"/>
              </a:rPr>
              <a:t>kokulara ve gürültüye karşı hassasiyet</a:t>
            </a:r>
            <a:endParaRPr lang="tr-TR" dirty="0">
              <a:latin typeface="Serif"/>
            </a:endParaRPr>
          </a:p>
        </p:txBody>
      </p:sp>
      <p:sp>
        <p:nvSpPr>
          <p:cNvPr id="5" name="4 Metin kutusu"/>
          <p:cNvSpPr txBox="1"/>
          <p:nvPr/>
        </p:nvSpPr>
        <p:spPr>
          <a:xfrm>
            <a:off x="1311217" y="5883216"/>
            <a:ext cx="7254814" cy="215444"/>
          </a:xfrm>
          <a:prstGeom prst="rect">
            <a:avLst/>
          </a:prstGeom>
          <a:noFill/>
        </p:spPr>
        <p:txBody>
          <a:bodyPr wrap="square" rtlCol="0">
            <a:spAutoFit/>
          </a:bodyPr>
          <a:lstStyle/>
          <a:p>
            <a:r>
              <a:rPr lang="en-US" sz="800" i="1" dirty="0" smtClean="0">
                <a:solidFill>
                  <a:schemeClr val="tx2"/>
                </a:solidFill>
                <a:latin typeface="Times New Roman" pitchFamily="18" charset="0"/>
                <a:cs typeface="Times New Roman" pitchFamily="18" charset="0"/>
              </a:rPr>
              <a:t>Rae-Grant, [edited by] D. Joanne Lynn, Herbert B. Newton, Alexander D. (2004). </a:t>
            </a:r>
            <a:r>
              <a:rPr lang="en-US" sz="800" i="1" dirty="0" smtClean="0">
                <a:solidFill>
                  <a:schemeClr val="tx2"/>
                </a:solidFill>
                <a:latin typeface="Times New Roman" pitchFamily="18" charset="0"/>
                <a:cs typeface="Times New Roman" pitchFamily="18" charset="0"/>
                <a:hlinkClick r:id="rId3"/>
              </a:rPr>
              <a:t>The 5-minute neurology consult</a:t>
            </a:r>
            <a:r>
              <a:rPr lang="en-US" sz="800" i="1" dirty="0" smtClean="0">
                <a:solidFill>
                  <a:schemeClr val="tx2"/>
                </a:solidFill>
                <a:latin typeface="Times New Roman" pitchFamily="18" charset="0"/>
                <a:cs typeface="Times New Roman" pitchFamily="18" charset="0"/>
              </a:rPr>
              <a:t>. Philadelphia: Lippincott Williams &amp; Wilkins. s. 26.</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3558" y="1110880"/>
            <a:ext cx="6965245" cy="1202485"/>
          </a:xfrm>
        </p:spPr>
        <p:txBody>
          <a:bodyPr>
            <a:normAutofit/>
          </a:bodyPr>
          <a:lstStyle/>
          <a:p>
            <a:r>
              <a:rPr lang="tr-TR" sz="3600" dirty="0" smtClean="0">
                <a:solidFill>
                  <a:srgbClr val="FF0000"/>
                </a:solidFill>
                <a:latin typeface="Serif"/>
              </a:rPr>
              <a:t>Amaç</a:t>
            </a:r>
            <a:endParaRPr lang="tr-TR" sz="3600" dirty="0">
              <a:solidFill>
                <a:srgbClr val="FF0000"/>
              </a:solidFill>
              <a:latin typeface="Serif"/>
            </a:endParaRPr>
          </a:p>
        </p:txBody>
      </p:sp>
      <p:sp>
        <p:nvSpPr>
          <p:cNvPr id="3" name="2 İçerik Yer Tutucusu"/>
          <p:cNvSpPr>
            <a:spLocks noGrp="1"/>
          </p:cNvSpPr>
          <p:nvPr>
            <p:ph idx="1"/>
          </p:nvPr>
        </p:nvSpPr>
        <p:spPr>
          <a:xfrm>
            <a:off x="1052424" y="2119257"/>
            <a:ext cx="7082286" cy="3603812"/>
          </a:xfrm>
        </p:spPr>
        <p:txBody>
          <a:bodyPr/>
          <a:lstStyle/>
          <a:p>
            <a:endParaRPr lang="tr-TR" dirty="0" smtClean="0"/>
          </a:p>
          <a:p>
            <a:r>
              <a:rPr lang="tr-TR" dirty="0" smtClean="0">
                <a:latin typeface="Serif"/>
              </a:rPr>
              <a:t>Migrenin tanı ve tedavisi hakkında bilgi vermek</a:t>
            </a:r>
            <a:endParaRPr lang="tr-TR" dirty="0">
              <a:latin typeface="Serif"/>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1287" y="403514"/>
            <a:ext cx="6965245" cy="1202485"/>
          </a:xfrm>
        </p:spPr>
        <p:txBody>
          <a:bodyPr>
            <a:normAutofit/>
          </a:bodyPr>
          <a:lstStyle/>
          <a:p>
            <a:r>
              <a:rPr lang="tr-TR" sz="3600" dirty="0" smtClean="0">
                <a:solidFill>
                  <a:srgbClr val="FF0000"/>
                </a:solidFill>
                <a:latin typeface="Serif"/>
              </a:rPr>
              <a:t>Klinik Özellikleri</a:t>
            </a:r>
            <a:endParaRPr lang="tr-TR" sz="3600" dirty="0"/>
          </a:p>
        </p:txBody>
      </p:sp>
      <p:sp>
        <p:nvSpPr>
          <p:cNvPr id="3" name="2 İçerik Yer Tutucusu"/>
          <p:cNvSpPr>
            <a:spLocks noGrp="1"/>
          </p:cNvSpPr>
          <p:nvPr>
            <p:ph idx="1"/>
          </p:nvPr>
        </p:nvSpPr>
        <p:spPr>
          <a:xfrm>
            <a:off x="802258" y="1380226"/>
            <a:ext cx="7522234" cy="4822165"/>
          </a:xfrm>
        </p:spPr>
        <p:txBody>
          <a:bodyPr>
            <a:normAutofit/>
          </a:bodyPr>
          <a:lstStyle/>
          <a:p>
            <a:pPr>
              <a:buNone/>
            </a:pPr>
            <a:r>
              <a:rPr lang="tr-TR" dirty="0" err="1" smtClean="0">
                <a:latin typeface="Serif"/>
                <a:hlinkClick r:id="rId2" tooltip="Aura (semptom)"/>
              </a:rPr>
              <a:t>Aura</a:t>
            </a:r>
            <a:r>
              <a:rPr lang="tr-TR" dirty="0" smtClean="0">
                <a:latin typeface="Serif"/>
              </a:rPr>
              <a:t> </a:t>
            </a:r>
          </a:p>
          <a:p>
            <a:endParaRPr lang="tr-TR" dirty="0" smtClean="0">
              <a:latin typeface="Serif"/>
            </a:endParaRPr>
          </a:p>
          <a:p>
            <a:r>
              <a:rPr lang="tr-TR" dirty="0" smtClean="0">
                <a:latin typeface="Serif"/>
              </a:rPr>
              <a:t>Baş ağrısından önce ya da baş ağrısı esnasında</a:t>
            </a:r>
          </a:p>
          <a:p>
            <a:pPr>
              <a:buNone/>
            </a:pPr>
            <a:r>
              <a:rPr lang="tr-TR" dirty="0" smtClean="0">
                <a:latin typeface="Serif"/>
              </a:rPr>
              <a:t>meydana gelen geçici </a:t>
            </a:r>
            <a:r>
              <a:rPr lang="tr-TR" dirty="0" err="1" smtClean="0">
                <a:latin typeface="Serif"/>
              </a:rPr>
              <a:t>fokal</a:t>
            </a:r>
            <a:r>
              <a:rPr lang="tr-TR" dirty="0" smtClean="0">
                <a:latin typeface="Serif"/>
              </a:rPr>
              <a:t> nörolojik bir olaydır*</a:t>
            </a:r>
            <a:endParaRPr lang="tr-TR" dirty="0" smtClean="0"/>
          </a:p>
          <a:p>
            <a:pPr>
              <a:buNone/>
            </a:pPr>
            <a:endParaRPr lang="tr-TR" dirty="0" smtClean="0"/>
          </a:p>
          <a:p>
            <a:endParaRPr lang="tr-TR" dirty="0" smtClean="0">
              <a:latin typeface="Serif"/>
            </a:endParaRPr>
          </a:p>
          <a:p>
            <a:r>
              <a:rPr lang="tr-TR" dirty="0" smtClean="0">
                <a:latin typeface="Serif"/>
              </a:rPr>
              <a:t>Birkaç dakika içinde kademeli olarak ortaya çıkar ve</a:t>
            </a:r>
          </a:p>
          <a:p>
            <a:pPr>
              <a:buNone/>
            </a:pPr>
            <a:r>
              <a:rPr lang="tr-TR" dirty="0" smtClean="0">
                <a:latin typeface="Serif"/>
              </a:rPr>
              <a:t>genellikle 60 dakikadan daha kısa sürer **</a:t>
            </a:r>
          </a:p>
          <a:p>
            <a:pPr>
              <a:buNone/>
            </a:pPr>
            <a:endParaRPr lang="tr-TR" dirty="0" smtClean="0">
              <a:latin typeface="Serif"/>
            </a:endParaRPr>
          </a:p>
          <a:p>
            <a:pPr>
              <a:buNone/>
            </a:pPr>
            <a:endParaRPr lang="tr-TR" dirty="0">
              <a:latin typeface="Serif"/>
            </a:endParaRPr>
          </a:p>
        </p:txBody>
      </p:sp>
      <p:sp>
        <p:nvSpPr>
          <p:cNvPr id="5" name="4 Metin kutusu"/>
          <p:cNvSpPr txBox="1"/>
          <p:nvPr/>
        </p:nvSpPr>
        <p:spPr>
          <a:xfrm>
            <a:off x="2208363" y="5141342"/>
            <a:ext cx="6107501" cy="338554"/>
          </a:xfrm>
          <a:prstGeom prst="rect">
            <a:avLst/>
          </a:prstGeom>
          <a:noFill/>
        </p:spPr>
        <p:txBody>
          <a:bodyPr wrap="square" rtlCol="0">
            <a:spAutoFit/>
          </a:bodyPr>
          <a:lstStyle/>
          <a:p>
            <a:r>
              <a:rPr lang="tr-TR" sz="800" dirty="0" smtClean="0">
                <a:latin typeface="Serif"/>
              </a:rPr>
              <a:t>*</a:t>
            </a:r>
            <a:r>
              <a:rPr lang="tr-TR" sz="800" i="1" dirty="0" err="1" smtClean="0">
                <a:solidFill>
                  <a:schemeClr val="tx2"/>
                </a:solidFill>
                <a:latin typeface="Times New Roman" pitchFamily="18" charset="0"/>
                <a:cs typeface="Times New Roman" pitchFamily="18" charset="0"/>
              </a:rPr>
              <a:t>Aminoff</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Roger</a:t>
            </a:r>
            <a:r>
              <a:rPr lang="tr-TR" sz="800" i="1" dirty="0" smtClean="0">
                <a:solidFill>
                  <a:schemeClr val="tx2"/>
                </a:solidFill>
                <a:latin typeface="Times New Roman" pitchFamily="18" charset="0"/>
                <a:cs typeface="Times New Roman" pitchFamily="18" charset="0"/>
              </a:rPr>
              <a:t> P. </a:t>
            </a:r>
            <a:r>
              <a:rPr lang="tr-TR" sz="800" i="1" dirty="0" err="1" smtClean="0">
                <a:solidFill>
                  <a:schemeClr val="tx2"/>
                </a:solidFill>
                <a:latin typeface="Times New Roman" pitchFamily="18" charset="0"/>
                <a:cs typeface="Times New Roman" pitchFamily="18" charset="0"/>
              </a:rPr>
              <a:t>Simon</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David</a:t>
            </a:r>
            <a:r>
              <a:rPr lang="tr-TR" sz="800" i="1" dirty="0" smtClean="0">
                <a:solidFill>
                  <a:schemeClr val="tx2"/>
                </a:solidFill>
                <a:latin typeface="Times New Roman" pitchFamily="18" charset="0"/>
                <a:cs typeface="Times New Roman" pitchFamily="18" charset="0"/>
              </a:rPr>
              <a:t> A. </a:t>
            </a:r>
            <a:r>
              <a:rPr lang="tr-TR" sz="800" i="1" dirty="0" err="1" smtClean="0">
                <a:solidFill>
                  <a:schemeClr val="tx2"/>
                </a:solidFill>
                <a:latin typeface="Times New Roman" pitchFamily="18" charset="0"/>
                <a:cs typeface="Times New Roman" pitchFamily="18" charset="0"/>
              </a:rPr>
              <a:t>Greenberg</a:t>
            </a:r>
            <a:r>
              <a:rPr lang="tr-TR" sz="800" i="1" dirty="0" smtClean="0">
                <a:solidFill>
                  <a:schemeClr val="tx2"/>
                </a:solidFill>
                <a:latin typeface="Times New Roman" pitchFamily="18" charset="0"/>
                <a:cs typeface="Times New Roman" pitchFamily="18" charset="0"/>
              </a:rPr>
              <a:t>, Michael J. (2009).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neurology</a:t>
            </a:r>
            <a:r>
              <a:rPr lang="tr-TR" sz="800" i="1" dirty="0" smtClean="0">
                <a:solidFill>
                  <a:schemeClr val="tx2"/>
                </a:solidFill>
                <a:latin typeface="Times New Roman" pitchFamily="18" charset="0"/>
                <a:cs typeface="Times New Roman" pitchFamily="18" charset="0"/>
              </a:rPr>
              <a:t> (7th ed. bas.). New York, N.Y: </a:t>
            </a:r>
            <a:r>
              <a:rPr lang="tr-TR" sz="800" i="1" dirty="0" err="1" smtClean="0">
                <a:solidFill>
                  <a:schemeClr val="tx2"/>
                </a:solidFill>
                <a:latin typeface="Times New Roman" pitchFamily="18" charset="0"/>
                <a:cs typeface="Times New Roman" pitchFamily="18" charset="0"/>
              </a:rPr>
              <a:t>Lange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Medical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Books</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McGraw</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Hill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ss</a:t>
            </a:r>
            <a:r>
              <a:rPr lang="tr-TR" sz="800" i="1" dirty="0" smtClean="0">
                <a:solidFill>
                  <a:schemeClr val="tx2"/>
                </a:solidFill>
                <a:latin typeface="Times New Roman" pitchFamily="18" charset="0"/>
                <a:cs typeface="Times New Roman" pitchFamily="18" charset="0"/>
              </a:rPr>
              <a:t>. 85–88</a:t>
            </a:r>
            <a:endParaRPr lang="tr-TR" sz="800" i="1" dirty="0">
              <a:solidFill>
                <a:schemeClr val="tx2"/>
              </a:solidFill>
              <a:latin typeface="Times New Roman" pitchFamily="18" charset="0"/>
              <a:cs typeface="Times New Roman" pitchFamily="18" charset="0"/>
            </a:endParaRPr>
          </a:p>
        </p:txBody>
      </p:sp>
      <p:sp>
        <p:nvSpPr>
          <p:cNvPr id="6" name="5 Metin kutusu"/>
          <p:cNvSpPr txBox="1"/>
          <p:nvPr/>
        </p:nvSpPr>
        <p:spPr>
          <a:xfrm>
            <a:off x="2191111" y="5719314"/>
            <a:ext cx="6211019" cy="338554"/>
          </a:xfrm>
          <a:prstGeom prst="rect">
            <a:avLst/>
          </a:prstGeom>
          <a:noFill/>
        </p:spPr>
        <p:txBody>
          <a:bodyPr wrap="square" rtlCol="0">
            <a:spAutoFit/>
          </a:bodyPr>
          <a:lstStyle/>
          <a:p>
            <a:r>
              <a:rPr lang="en-US" sz="800" i="1" dirty="0" smtClean="0">
                <a:solidFill>
                  <a:schemeClr val="tx2"/>
                </a:solidFill>
                <a:latin typeface="Times New Roman" pitchFamily="18" charset="0"/>
                <a:cs typeface="Times New Roman" pitchFamily="18" charset="0"/>
              </a:rPr>
              <a:t> </a:t>
            </a:r>
            <a:r>
              <a:rPr lang="tr-TR" sz="800" dirty="0" smtClean="0">
                <a:latin typeface="Serif"/>
              </a:rPr>
              <a:t>**</a:t>
            </a:r>
            <a:r>
              <a:rPr lang="en-US" sz="800" i="1" dirty="0" err="1" smtClean="0">
                <a:solidFill>
                  <a:schemeClr val="tx2"/>
                </a:solidFill>
                <a:latin typeface="Times New Roman" pitchFamily="18" charset="0"/>
                <a:cs typeface="Times New Roman" pitchFamily="18" charset="0"/>
              </a:rPr>
              <a:t>Tintinalli</a:t>
            </a:r>
            <a:r>
              <a:rPr lang="en-US" sz="800" i="1" dirty="0" smtClean="0">
                <a:solidFill>
                  <a:schemeClr val="tx2"/>
                </a:solidFill>
                <a:latin typeface="Times New Roman" pitchFamily="18" charset="0"/>
                <a:cs typeface="Times New Roman" pitchFamily="18" charset="0"/>
              </a:rPr>
              <a:t>, Judith E. (2010). Emergency Medicine: A Comprehensive Study Guide (Emergency Medicine (</a:t>
            </a:r>
            <a:r>
              <a:rPr lang="en-US" sz="800" i="1" dirty="0" err="1" smtClean="0">
                <a:solidFill>
                  <a:schemeClr val="tx2"/>
                </a:solidFill>
                <a:latin typeface="Times New Roman" pitchFamily="18" charset="0"/>
                <a:cs typeface="Times New Roman" pitchFamily="18" charset="0"/>
              </a:rPr>
              <a:t>Tintinalli</a:t>
            </a:r>
            <a:r>
              <a:rPr lang="en-US" sz="800" i="1" dirty="0" smtClean="0">
                <a:solidFill>
                  <a:schemeClr val="tx2"/>
                </a:solidFill>
                <a:latin typeface="Times New Roman" pitchFamily="18" charset="0"/>
                <a:cs typeface="Times New Roman" pitchFamily="18" charset="0"/>
              </a:rPr>
              <a:t>)). New York: McGraw-Hill Companies. ss. 1116–1117</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Klinik Özellikleri</a:t>
            </a:r>
            <a:endParaRPr lang="tr-TR" sz="3600" dirty="0"/>
          </a:p>
        </p:txBody>
      </p:sp>
      <p:sp>
        <p:nvSpPr>
          <p:cNvPr id="3" name="2 İçerik Yer Tutucusu"/>
          <p:cNvSpPr>
            <a:spLocks noGrp="1"/>
          </p:cNvSpPr>
          <p:nvPr>
            <p:ph idx="1"/>
          </p:nvPr>
        </p:nvSpPr>
        <p:spPr>
          <a:xfrm>
            <a:off x="1463040" y="2119256"/>
            <a:ext cx="6196405" cy="3927861"/>
          </a:xfrm>
        </p:spPr>
        <p:txBody>
          <a:bodyPr>
            <a:normAutofit fontScale="92500" lnSpcReduction="20000"/>
          </a:bodyPr>
          <a:lstStyle/>
          <a:p>
            <a:pPr>
              <a:buNone/>
            </a:pPr>
            <a:r>
              <a:rPr lang="tr-TR" dirty="0" err="1" smtClean="0">
                <a:solidFill>
                  <a:srgbClr val="FF0000"/>
                </a:solidFill>
                <a:latin typeface="Serif"/>
              </a:rPr>
              <a:t>Aura</a:t>
            </a:r>
            <a:r>
              <a:rPr lang="tr-TR" dirty="0" smtClean="0">
                <a:solidFill>
                  <a:srgbClr val="FF0000"/>
                </a:solidFill>
                <a:latin typeface="Serif"/>
              </a:rPr>
              <a:t> çeşitleri </a:t>
            </a:r>
          </a:p>
          <a:p>
            <a:pPr>
              <a:buNone/>
            </a:pPr>
            <a:endParaRPr lang="tr-TR" dirty="0" smtClean="0">
              <a:solidFill>
                <a:srgbClr val="FF0000"/>
              </a:solidFill>
              <a:latin typeface="Serif"/>
            </a:endParaRPr>
          </a:p>
          <a:p>
            <a:r>
              <a:rPr lang="tr-TR" dirty="0" smtClean="0">
                <a:latin typeface="Serif"/>
              </a:rPr>
              <a:t>Görsel (noktalanmalar, ışık çakmaları, </a:t>
            </a:r>
            <a:r>
              <a:rPr lang="tr-TR" dirty="0" err="1" smtClean="0">
                <a:latin typeface="Serif"/>
              </a:rPr>
              <a:t>zigzaglar</a:t>
            </a:r>
            <a:r>
              <a:rPr lang="tr-TR" dirty="0" smtClean="0">
                <a:latin typeface="Serif"/>
              </a:rPr>
              <a:t>, görme bulanıklığı, </a:t>
            </a:r>
            <a:r>
              <a:rPr lang="tr-TR" dirty="0" err="1" smtClean="0">
                <a:latin typeface="Serif"/>
              </a:rPr>
              <a:t>mikropsi</a:t>
            </a:r>
            <a:r>
              <a:rPr lang="tr-TR" dirty="0" smtClean="0">
                <a:latin typeface="Serif"/>
              </a:rPr>
              <a:t>)</a:t>
            </a:r>
          </a:p>
          <a:p>
            <a:pPr>
              <a:buNone/>
            </a:pPr>
            <a:r>
              <a:rPr lang="tr-TR" dirty="0" smtClean="0">
                <a:latin typeface="Serif"/>
              </a:rPr>
              <a:t>  </a:t>
            </a:r>
          </a:p>
          <a:p>
            <a:r>
              <a:rPr lang="tr-TR" dirty="0" smtClean="0">
                <a:latin typeface="Serif"/>
              </a:rPr>
              <a:t>Duyusal (</a:t>
            </a:r>
            <a:r>
              <a:rPr lang="tr-TR" dirty="0" err="1" smtClean="0">
                <a:latin typeface="Serif"/>
              </a:rPr>
              <a:t>Parestezi</a:t>
            </a:r>
            <a:r>
              <a:rPr lang="tr-TR" dirty="0" smtClean="0">
                <a:latin typeface="Serif"/>
              </a:rPr>
              <a:t>, </a:t>
            </a:r>
            <a:r>
              <a:rPr lang="tr-TR" dirty="0" err="1" smtClean="0">
                <a:latin typeface="Serif"/>
              </a:rPr>
              <a:t>Hipoestezi</a:t>
            </a:r>
            <a:r>
              <a:rPr lang="tr-TR" dirty="0" smtClean="0">
                <a:latin typeface="Serif"/>
              </a:rPr>
              <a:t>, </a:t>
            </a:r>
            <a:r>
              <a:rPr lang="tr-TR" dirty="0" err="1" smtClean="0">
                <a:latin typeface="Serif"/>
              </a:rPr>
              <a:t>ataksi</a:t>
            </a:r>
            <a:r>
              <a:rPr lang="tr-TR" dirty="0" smtClean="0">
                <a:latin typeface="Serif"/>
              </a:rPr>
              <a:t>) </a:t>
            </a:r>
          </a:p>
          <a:p>
            <a:endParaRPr lang="tr-TR" dirty="0" smtClean="0">
              <a:latin typeface="Serif"/>
            </a:endParaRPr>
          </a:p>
          <a:p>
            <a:r>
              <a:rPr lang="tr-TR" dirty="0" smtClean="0">
                <a:latin typeface="Serif"/>
              </a:rPr>
              <a:t>Motor (Kore, </a:t>
            </a:r>
            <a:r>
              <a:rPr lang="tr-TR" dirty="0" err="1" smtClean="0">
                <a:latin typeface="Serif"/>
              </a:rPr>
              <a:t>dizartri</a:t>
            </a:r>
            <a:r>
              <a:rPr lang="tr-TR" dirty="0" smtClean="0">
                <a:latin typeface="Serif"/>
              </a:rPr>
              <a:t>)  </a:t>
            </a:r>
          </a:p>
          <a:p>
            <a:endParaRPr lang="tr-TR" dirty="0" smtClean="0">
              <a:latin typeface="Serif"/>
            </a:endParaRPr>
          </a:p>
          <a:p>
            <a:r>
              <a:rPr lang="tr-TR" dirty="0" smtClean="0">
                <a:latin typeface="Serif"/>
              </a:rPr>
              <a:t>Psikolojik (</a:t>
            </a:r>
            <a:r>
              <a:rPr lang="tr-TR" dirty="0" err="1" smtClean="0">
                <a:latin typeface="Serif"/>
              </a:rPr>
              <a:t>Duygudurum</a:t>
            </a:r>
            <a:r>
              <a:rPr lang="tr-TR" dirty="0" smtClean="0">
                <a:latin typeface="Serif"/>
              </a:rPr>
              <a:t> değişiklikleri, kişilik bozuklukları, </a:t>
            </a:r>
            <a:r>
              <a:rPr lang="tr-TR" dirty="0" err="1" smtClean="0">
                <a:latin typeface="Serif"/>
              </a:rPr>
              <a:t>deliryum</a:t>
            </a:r>
            <a:r>
              <a:rPr lang="tr-TR" dirty="0" smtClean="0">
                <a:latin typeface="Serif"/>
              </a:rPr>
              <a:t>)</a:t>
            </a:r>
            <a:endParaRPr lang="tr-TR" dirty="0">
              <a:latin typeface="Serif"/>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solidFill>
                  <a:srgbClr val="FF0000"/>
                </a:solidFill>
                <a:latin typeface="Serif"/>
              </a:rPr>
              <a:t>Scintillasyon</a:t>
            </a:r>
            <a:r>
              <a:rPr lang="tr-TR" dirty="0" smtClean="0">
                <a:latin typeface="Serif"/>
              </a:rPr>
              <a:t> </a:t>
            </a:r>
            <a:r>
              <a:rPr lang="tr-TR" dirty="0" err="1" smtClean="0">
                <a:solidFill>
                  <a:srgbClr val="FF0000"/>
                </a:solidFill>
                <a:latin typeface="Serif"/>
              </a:rPr>
              <a:t>skotomu</a:t>
            </a:r>
            <a:r>
              <a:rPr lang="tr-TR" b="1" dirty="0" smtClean="0"/>
              <a:t/>
            </a:r>
            <a:br>
              <a:rPr lang="tr-TR" b="1" dirty="0" smtClean="0"/>
            </a:br>
            <a:endParaRPr lang="tr-TR" dirty="0"/>
          </a:p>
        </p:txBody>
      </p:sp>
      <p:pic>
        <p:nvPicPr>
          <p:cNvPr id="4" name="3 İçerik Yer Tutucusu" descr="scintillating-scotoma-without-headache.jpg"/>
          <p:cNvPicPr>
            <a:picLocks noGrp="1" noChangeAspect="1"/>
          </p:cNvPicPr>
          <p:nvPr>
            <p:ph idx="1"/>
          </p:nvPr>
        </p:nvPicPr>
        <p:blipFill>
          <a:blip r:embed="rId3" cstate="print"/>
          <a:stretch>
            <a:fillRect/>
          </a:stretch>
        </p:blipFill>
        <p:spPr>
          <a:xfrm>
            <a:off x="1858962" y="2119313"/>
            <a:ext cx="5405438" cy="36036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Serif"/>
              </a:rPr>
              <a:t>Klinik Özellikleri</a:t>
            </a:r>
            <a:endParaRPr lang="tr-TR" dirty="0"/>
          </a:p>
        </p:txBody>
      </p:sp>
      <p:sp>
        <p:nvSpPr>
          <p:cNvPr id="3" name="2 İçerik Yer Tutucusu"/>
          <p:cNvSpPr>
            <a:spLocks noGrp="1"/>
          </p:cNvSpPr>
          <p:nvPr>
            <p:ph idx="1"/>
          </p:nvPr>
        </p:nvSpPr>
        <p:spPr>
          <a:xfrm>
            <a:off x="1445787" y="1731069"/>
            <a:ext cx="6196405" cy="3603812"/>
          </a:xfrm>
        </p:spPr>
        <p:txBody>
          <a:bodyPr>
            <a:normAutofit lnSpcReduction="10000"/>
          </a:bodyPr>
          <a:lstStyle/>
          <a:p>
            <a:pPr>
              <a:buNone/>
            </a:pPr>
            <a:r>
              <a:rPr lang="tr-TR" dirty="0" smtClean="0">
                <a:solidFill>
                  <a:srgbClr val="FF0000"/>
                </a:solidFill>
                <a:latin typeface="Serif"/>
              </a:rPr>
              <a:t>Ağrı</a:t>
            </a:r>
          </a:p>
          <a:p>
            <a:endParaRPr lang="tr-TR" dirty="0" smtClean="0">
              <a:solidFill>
                <a:srgbClr val="FF0000"/>
              </a:solidFill>
              <a:latin typeface="Serif"/>
            </a:endParaRPr>
          </a:p>
          <a:p>
            <a:r>
              <a:rPr lang="tr-TR" dirty="0" smtClean="0">
                <a:latin typeface="Serif"/>
              </a:rPr>
              <a:t>çoğu zaman tek taraflı</a:t>
            </a:r>
          </a:p>
          <a:p>
            <a:endParaRPr lang="tr-TR" dirty="0" smtClean="0">
              <a:latin typeface="Serif"/>
            </a:endParaRPr>
          </a:p>
          <a:p>
            <a:r>
              <a:rPr lang="tr-TR" dirty="0" smtClean="0">
                <a:latin typeface="Serif"/>
              </a:rPr>
              <a:t>özellikle şiddeti arttıkça zonklayıcı veya </a:t>
            </a:r>
            <a:r>
              <a:rPr lang="tr-TR" dirty="0" err="1" smtClean="0">
                <a:latin typeface="Serif"/>
              </a:rPr>
              <a:t>pulsatil</a:t>
            </a:r>
            <a:r>
              <a:rPr lang="tr-TR" dirty="0" smtClean="0">
                <a:latin typeface="Serif"/>
              </a:rPr>
              <a:t> özellikte</a:t>
            </a:r>
          </a:p>
          <a:p>
            <a:endParaRPr lang="tr-TR" dirty="0" smtClean="0">
              <a:latin typeface="Serif"/>
            </a:endParaRPr>
          </a:p>
          <a:p>
            <a:r>
              <a:rPr lang="tr-TR" dirty="0" smtClean="0">
                <a:latin typeface="Serif"/>
              </a:rPr>
              <a:t>sıklıkla bulantı ve bazen de kusma eşlik edebilir</a:t>
            </a:r>
            <a:endParaRPr lang="tr-TR" dirty="0">
              <a:latin typeface="Serif"/>
            </a:endParaRPr>
          </a:p>
        </p:txBody>
      </p:sp>
      <p:sp>
        <p:nvSpPr>
          <p:cNvPr id="4" name="3 Metin kutusu"/>
          <p:cNvSpPr txBox="1"/>
          <p:nvPr/>
        </p:nvSpPr>
        <p:spPr>
          <a:xfrm>
            <a:off x="1595887" y="5581290"/>
            <a:ext cx="6771735" cy="215444"/>
          </a:xfrm>
          <a:prstGeom prst="rect">
            <a:avLst/>
          </a:prstGeom>
          <a:noFill/>
        </p:spPr>
        <p:txBody>
          <a:bodyPr wrap="square" rtlCol="0">
            <a:spAutoFit/>
          </a:bodyPr>
          <a:lstStyle/>
          <a:p>
            <a:r>
              <a:rPr lang="en-US" sz="800" i="1" dirty="0" smtClean="0">
                <a:solidFill>
                  <a:schemeClr val="bg2">
                    <a:lumMod val="50000"/>
                  </a:schemeClr>
                </a:solidFill>
                <a:latin typeface="Times New Roman" pitchFamily="18" charset="0"/>
                <a:cs typeface="Times New Roman" pitchFamily="18" charset="0"/>
              </a:rPr>
              <a:t>Charles, Andrew. "The evolution of a migraine attack–a review of recent evidence." Headache: The Journal of Head and Face Pain 53.2 (2013): 413-419.</a:t>
            </a:r>
            <a:endParaRPr lang="tr-TR" i="1"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Serif"/>
              </a:rPr>
              <a:t>Klinik Özellikleri</a:t>
            </a:r>
            <a:endParaRPr lang="tr-TR" dirty="0"/>
          </a:p>
        </p:txBody>
      </p:sp>
      <p:sp>
        <p:nvSpPr>
          <p:cNvPr id="3" name="2 İçerik Yer Tutucusu"/>
          <p:cNvSpPr>
            <a:spLocks noGrp="1"/>
          </p:cNvSpPr>
          <p:nvPr>
            <p:ph idx="1"/>
          </p:nvPr>
        </p:nvSpPr>
        <p:spPr>
          <a:xfrm>
            <a:off x="1286403" y="1865394"/>
            <a:ext cx="6196405" cy="3603812"/>
          </a:xfrm>
        </p:spPr>
        <p:txBody>
          <a:bodyPr>
            <a:normAutofit fontScale="92500"/>
          </a:bodyPr>
          <a:lstStyle/>
          <a:p>
            <a:pPr>
              <a:buNone/>
            </a:pPr>
            <a:r>
              <a:rPr lang="tr-TR" dirty="0" err="1" smtClean="0">
                <a:solidFill>
                  <a:srgbClr val="FF0000"/>
                </a:solidFill>
                <a:latin typeface="Serif"/>
              </a:rPr>
              <a:t>Postdrom</a:t>
            </a:r>
            <a:endParaRPr lang="tr-TR" dirty="0" smtClean="0">
              <a:solidFill>
                <a:srgbClr val="FF0000"/>
              </a:solidFill>
              <a:latin typeface="Serif"/>
            </a:endParaRPr>
          </a:p>
          <a:p>
            <a:endParaRPr lang="tr-TR" dirty="0" smtClean="0">
              <a:latin typeface="Serif"/>
            </a:endParaRPr>
          </a:p>
          <a:p>
            <a:r>
              <a:rPr lang="tr-TR" dirty="0" smtClean="0">
                <a:latin typeface="Serif"/>
              </a:rPr>
              <a:t>Bu dönemde ani baş hareketi önceden baş ağrısının bulunduğu yerde ağrıya neden olur</a:t>
            </a:r>
          </a:p>
          <a:p>
            <a:endParaRPr lang="tr-TR" dirty="0" smtClean="0">
              <a:latin typeface="Serif"/>
            </a:endParaRPr>
          </a:p>
          <a:p>
            <a:r>
              <a:rPr lang="tr-TR" dirty="0" smtClean="0">
                <a:latin typeface="Serif"/>
              </a:rPr>
              <a:t>Hastalar hafif neşe veya </a:t>
            </a:r>
            <a:r>
              <a:rPr lang="tr-TR" dirty="0" err="1" smtClean="0">
                <a:latin typeface="Serif"/>
              </a:rPr>
              <a:t>öfori</a:t>
            </a:r>
            <a:r>
              <a:rPr lang="tr-TR" dirty="0" smtClean="0">
                <a:latin typeface="Serif"/>
              </a:rPr>
              <a:t> hissi bildirmesine rağmen</a:t>
            </a:r>
          </a:p>
          <a:p>
            <a:pPr lvl="1">
              <a:spcAft>
                <a:spcPts val="600"/>
              </a:spcAft>
            </a:pPr>
            <a:r>
              <a:rPr lang="tr-TR" dirty="0" smtClean="0">
                <a:latin typeface="Serif"/>
              </a:rPr>
              <a:t>sıklıkla </a:t>
            </a:r>
            <a:r>
              <a:rPr lang="tr-TR" dirty="0" smtClean="0">
                <a:latin typeface="Serif"/>
              </a:rPr>
              <a:t>kendilerini yorgun veya bitkin </a:t>
            </a:r>
            <a:r>
              <a:rPr lang="tr-TR" dirty="0" smtClean="0">
                <a:latin typeface="Serif"/>
              </a:rPr>
              <a:t>hissederler</a:t>
            </a:r>
            <a:endParaRPr lang="tr-TR" dirty="0">
              <a:latin typeface="Serif"/>
            </a:endParaRPr>
          </a:p>
        </p:txBody>
      </p:sp>
      <p:sp>
        <p:nvSpPr>
          <p:cNvPr id="4" name="3 Metin kutusu"/>
          <p:cNvSpPr txBox="1"/>
          <p:nvPr/>
        </p:nvSpPr>
        <p:spPr>
          <a:xfrm>
            <a:off x="3062378" y="5788324"/>
            <a:ext cx="5357004" cy="215444"/>
          </a:xfrm>
          <a:prstGeom prst="rect">
            <a:avLst/>
          </a:prstGeom>
          <a:noFill/>
        </p:spPr>
        <p:txBody>
          <a:bodyPr wrap="square" rtlCol="0">
            <a:spAutoFit/>
          </a:bodyPr>
          <a:lstStyle/>
          <a:p>
            <a:r>
              <a:rPr lang="en-US" sz="800" i="1" dirty="0" err="1" smtClean="0">
                <a:solidFill>
                  <a:schemeClr val="tx2"/>
                </a:solidFill>
                <a:latin typeface="Times New Roman" pitchFamily="18" charset="0"/>
                <a:cs typeface="Times New Roman" pitchFamily="18" charset="0"/>
              </a:rPr>
              <a:t>Giffin</a:t>
            </a:r>
            <a:r>
              <a:rPr lang="en-US" sz="800" i="1" dirty="0" smtClean="0">
                <a:solidFill>
                  <a:schemeClr val="tx2"/>
                </a:solidFill>
                <a:latin typeface="Times New Roman" pitchFamily="18" charset="0"/>
                <a:cs typeface="Times New Roman" pitchFamily="18" charset="0"/>
              </a:rPr>
              <a:t>, Nicola J., et al. "The migraine </a:t>
            </a:r>
            <a:r>
              <a:rPr lang="en-US" sz="800" i="1" dirty="0" err="1" smtClean="0">
                <a:solidFill>
                  <a:schemeClr val="tx2"/>
                </a:solidFill>
                <a:latin typeface="Times New Roman" pitchFamily="18" charset="0"/>
                <a:cs typeface="Times New Roman" pitchFamily="18" charset="0"/>
              </a:rPr>
              <a:t>postdrome</a:t>
            </a:r>
            <a:r>
              <a:rPr lang="en-US" sz="800" i="1" dirty="0" smtClean="0">
                <a:solidFill>
                  <a:schemeClr val="tx2"/>
                </a:solidFill>
                <a:latin typeface="Times New Roman" pitchFamily="18" charset="0"/>
                <a:cs typeface="Times New Roman" pitchFamily="18" charset="0"/>
              </a:rPr>
              <a:t>: an electronic diary study." Neurology 87.3 (2016): 309-313.</a:t>
            </a:r>
            <a:endParaRPr lang="tr-TR"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solidFill>
                  <a:srgbClr val="FF0000"/>
                </a:solidFill>
                <a:latin typeface="Serif"/>
              </a:rPr>
              <a:t>Tetikleyici Faktörler</a:t>
            </a:r>
            <a:r>
              <a:rPr lang="tr-TR" b="1" dirty="0" smtClean="0"/>
              <a:t/>
            </a:r>
            <a:br>
              <a:rPr lang="tr-TR" b="1" dirty="0" smtClean="0"/>
            </a:br>
            <a:endParaRPr lang="tr-TR" dirty="0"/>
          </a:p>
        </p:txBody>
      </p:sp>
      <p:sp>
        <p:nvSpPr>
          <p:cNvPr id="3" name="2 İçerik Yer Tutucusu"/>
          <p:cNvSpPr>
            <a:spLocks noGrp="1"/>
          </p:cNvSpPr>
          <p:nvPr>
            <p:ph idx="1"/>
          </p:nvPr>
        </p:nvSpPr>
        <p:spPr>
          <a:xfrm>
            <a:off x="793630" y="1613140"/>
            <a:ext cx="7496355" cy="4554747"/>
          </a:xfrm>
        </p:spPr>
        <p:txBody>
          <a:bodyPr/>
          <a:lstStyle/>
          <a:p>
            <a:endParaRPr lang="tr-TR" dirty="0" smtClean="0">
              <a:latin typeface="Serif"/>
            </a:endParaRPr>
          </a:p>
          <a:p>
            <a:r>
              <a:rPr lang="tr-TR" dirty="0" smtClean="0">
                <a:latin typeface="Serif"/>
              </a:rPr>
              <a:t>Bildirilen yaygın tetikleyici faktörler stres, açlık ve yorgunluktur*</a:t>
            </a:r>
          </a:p>
          <a:p>
            <a:endParaRPr lang="tr-TR" dirty="0" smtClean="0">
              <a:latin typeface="Serif"/>
            </a:endParaRPr>
          </a:p>
          <a:p>
            <a:r>
              <a:rPr lang="tr-TR" dirty="0" err="1" smtClean="0">
                <a:latin typeface="Serif"/>
              </a:rPr>
              <a:t>Hormonal</a:t>
            </a:r>
            <a:r>
              <a:rPr lang="tr-TR" dirty="0" smtClean="0">
                <a:latin typeface="Serif"/>
              </a:rPr>
              <a:t> faktörler</a:t>
            </a:r>
          </a:p>
          <a:p>
            <a:pPr lvl="2"/>
            <a:r>
              <a:rPr lang="tr-TR" dirty="0" err="1" smtClean="0">
                <a:latin typeface="Serif"/>
              </a:rPr>
              <a:t>Menarş</a:t>
            </a:r>
            <a:r>
              <a:rPr lang="tr-TR" dirty="0" smtClean="0">
                <a:latin typeface="Serif"/>
              </a:rPr>
              <a:t> </a:t>
            </a:r>
          </a:p>
          <a:p>
            <a:pPr lvl="2"/>
            <a:r>
              <a:rPr lang="tr-TR" dirty="0" smtClean="0">
                <a:latin typeface="Serif"/>
              </a:rPr>
              <a:t>Oral </a:t>
            </a:r>
            <a:r>
              <a:rPr lang="tr-TR" dirty="0" err="1" smtClean="0">
                <a:latin typeface="Serif"/>
              </a:rPr>
              <a:t>kontraseptif</a:t>
            </a:r>
            <a:r>
              <a:rPr lang="tr-TR" dirty="0" smtClean="0">
                <a:latin typeface="Serif"/>
              </a:rPr>
              <a:t> kullanımı</a:t>
            </a:r>
          </a:p>
          <a:p>
            <a:pPr lvl="2"/>
            <a:r>
              <a:rPr lang="tr-TR" dirty="0" smtClean="0">
                <a:latin typeface="Serif"/>
              </a:rPr>
              <a:t>Gebelik</a:t>
            </a:r>
          </a:p>
          <a:p>
            <a:pPr lvl="2"/>
            <a:r>
              <a:rPr lang="tr-TR" dirty="0" smtClean="0">
                <a:latin typeface="Serif"/>
              </a:rPr>
              <a:t>Menopoz öncesi, sırası ve sonrası dönem **</a:t>
            </a:r>
            <a:endParaRPr lang="tr-TR" dirty="0">
              <a:latin typeface="Serif"/>
            </a:endParaRPr>
          </a:p>
        </p:txBody>
      </p:sp>
      <p:sp>
        <p:nvSpPr>
          <p:cNvPr id="4" name="3 Metin kutusu"/>
          <p:cNvSpPr txBox="1"/>
          <p:nvPr/>
        </p:nvSpPr>
        <p:spPr>
          <a:xfrm>
            <a:off x="2677886" y="5262113"/>
            <a:ext cx="5776001" cy="338554"/>
          </a:xfrm>
          <a:prstGeom prst="rect">
            <a:avLst/>
          </a:prstGeom>
          <a:noFill/>
        </p:spPr>
        <p:txBody>
          <a:bodyPr wrap="square" rtlCol="0">
            <a:spAutoFit/>
          </a:bodyPr>
          <a:lstStyle/>
          <a:p>
            <a:r>
              <a:rPr lang="tr-TR" sz="800" dirty="0" smtClean="0">
                <a:latin typeface="Serif"/>
              </a:rPr>
              <a:t>*</a:t>
            </a:r>
            <a:r>
              <a:rPr lang="en-US" sz="800" i="1" dirty="0" smtClean="0">
                <a:solidFill>
                  <a:schemeClr val="tx2"/>
                </a:solidFill>
                <a:latin typeface="Times New Roman" pitchFamily="18" charset="0"/>
                <a:cs typeface="Times New Roman" pitchFamily="18" charset="0"/>
              </a:rPr>
              <a:t>Levy D, </a:t>
            </a:r>
            <a:r>
              <a:rPr lang="en-US" sz="800" i="1" dirty="0" err="1" smtClean="0">
                <a:solidFill>
                  <a:schemeClr val="tx2"/>
                </a:solidFill>
                <a:latin typeface="Times New Roman" pitchFamily="18" charset="0"/>
                <a:cs typeface="Times New Roman" pitchFamily="18" charset="0"/>
              </a:rPr>
              <a:t>Strassman</a:t>
            </a:r>
            <a:r>
              <a:rPr lang="en-US" sz="800" i="1" dirty="0" smtClean="0">
                <a:solidFill>
                  <a:schemeClr val="tx2"/>
                </a:solidFill>
                <a:latin typeface="Times New Roman" pitchFamily="18" charset="0"/>
                <a:cs typeface="Times New Roman" pitchFamily="18" charset="0"/>
              </a:rPr>
              <a:t> AM, Burstein R (June 2009). "A critical view on the role of migraine triggers in the genesis of migraine pain". Headache. </a:t>
            </a:r>
            <a:r>
              <a:rPr lang="en-US" sz="800" b="1" i="1" dirty="0" smtClean="0">
                <a:solidFill>
                  <a:schemeClr val="tx2"/>
                </a:solidFill>
                <a:latin typeface="Times New Roman" pitchFamily="18" charset="0"/>
                <a:cs typeface="Times New Roman" pitchFamily="18" charset="0"/>
              </a:rPr>
              <a:t>49</a:t>
            </a:r>
            <a:r>
              <a:rPr lang="en-US" sz="800" i="1" dirty="0" smtClean="0">
                <a:solidFill>
                  <a:schemeClr val="tx2"/>
                </a:solidFill>
                <a:latin typeface="Times New Roman" pitchFamily="18" charset="0"/>
                <a:cs typeface="Times New Roman" pitchFamily="18" charset="0"/>
              </a:rPr>
              <a:t>(6), s. 953–7</a:t>
            </a:r>
            <a:endParaRPr lang="tr-TR" sz="800" i="1" dirty="0">
              <a:solidFill>
                <a:schemeClr val="tx2"/>
              </a:solidFill>
              <a:latin typeface="Times New Roman" pitchFamily="18" charset="0"/>
              <a:cs typeface="Times New Roman" pitchFamily="18" charset="0"/>
            </a:endParaRPr>
          </a:p>
        </p:txBody>
      </p:sp>
      <p:sp>
        <p:nvSpPr>
          <p:cNvPr id="5" name="4 Altbilgi Yer Tutucusu"/>
          <p:cNvSpPr>
            <a:spLocks noGrp="1"/>
          </p:cNvSpPr>
          <p:nvPr>
            <p:ph type="ftr" sz="quarter" idx="11"/>
          </p:nvPr>
        </p:nvSpPr>
        <p:spPr>
          <a:xfrm>
            <a:off x="3114136" y="5671131"/>
            <a:ext cx="3890513" cy="365125"/>
          </a:xfrm>
        </p:spPr>
        <p:txBody>
          <a:bodyPr/>
          <a:lstStyle/>
          <a:p>
            <a:r>
              <a:rPr lang="tr-TR" sz="800" dirty="0" smtClean="0">
                <a:latin typeface="Serif"/>
              </a:rPr>
              <a:t>**</a:t>
            </a:r>
            <a:r>
              <a:rPr lang="en-US" sz="800" i="1" dirty="0" smtClean="0">
                <a:latin typeface="Times New Roman" pitchFamily="18" charset="0"/>
                <a:cs typeface="Times New Roman" pitchFamily="18" charset="0"/>
              </a:rPr>
              <a:t>Lay, CL (2009 May). "Migraine in women". Neurologic Clinics. 27 (2), s. 503–11.</a:t>
            </a:r>
            <a:endParaRPr lang="en-US" sz="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7000" y="653680"/>
            <a:ext cx="6965245" cy="1202485"/>
          </a:xfrm>
        </p:spPr>
        <p:txBody>
          <a:bodyPr/>
          <a:lstStyle/>
          <a:p>
            <a:r>
              <a:rPr lang="tr-TR" dirty="0" smtClean="0">
                <a:solidFill>
                  <a:srgbClr val="FF0000"/>
                </a:solidFill>
                <a:latin typeface="Serif"/>
              </a:rPr>
              <a:t>Tetikleyici Faktörler</a:t>
            </a:r>
            <a:endParaRPr lang="tr-TR" dirty="0"/>
          </a:p>
        </p:txBody>
      </p:sp>
      <p:sp>
        <p:nvSpPr>
          <p:cNvPr id="3" name="2 İçerik Yer Tutucusu"/>
          <p:cNvSpPr>
            <a:spLocks noGrp="1"/>
          </p:cNvSpPr>
          <p:nvPr>
            <p:ph idx="1"/>
          </p:nvPr>
        </p:nvSpPr>
        <p:spPr>
          <a:xfrm>
            <a:off x="888522" y="1923691"/>
            <a:ext cx="7470476" cy="3859763"/>
          </a:xfrm>
        </p:spPr>
        <p:txBody>
          <a:bodyPr>
            <a:normAutofit fontScale="92500" lnSpcReduction="20000"/>
          </a:bodyPr>
          <a:lstStyle/>
          <a:p>
            <a:pPr>
              <a:buNone/>
            </a:pPr>
            <a:r>
              <a:rPr lang="tr-TR" dirty="0" smtClean="0">
                <a:latin typeface="Serif"/>
                <a:cs typeface="Times New Roman" pitchFamily="18" charset="0"/>
              </a:rPr>
              <a:t>Muhtemel faktörler</a:t>
            </a:r>
          </a:p>
          <a:p>
            <a:r>
              <a:rPr lang="tr-TR" dirty="0" smtClean="0">
                <a:latin typeface="Serif"/>
                <a:cs typeface="Times New Roman" pitchFamily="18" charset="0"/>
              </a:rPr>
              <a:t>stres</a:t>
            </a:r>
          </a:p>
          <a:p>
            <a:r>
              <a:rPr lang="tr-TR" dirty="0" err="1" smtClean="0">
                <a:latin typeface="Serif"/>
                <a:cs typeface="Times New Roman" pitchFamily="18" charset="0"/>
              </a:rPr>
              <a:t>menstrüasyon</a:t>
            </a:r>
            <a:endParaRPr lang="tr-TR" dirty="0" smtClean="0">
              <a:latin typeface="Serif"/>
              <a:cs typeface="Times New Roman" pitchFamily="18" charset="0"/>
            </a:endParaRPr>
          </a:p>
          <a:p>
            <a:r>
              <a:rPr lang="tr-TR" dirty="0" smtClean="0">
                <a:latin typeface="Serif"/>
                <a:cs typeface="Times New Roman" pitchFamily="18" charset="0"/>
              </a:rPr>
              <a:t>görsel uyaranlar</a:t>
            </a:r>
          </a:p>
          <a:p>
            <a:r>
              <a:rPr lang="tr-TR" dirty="0" smtClean="0">
                <a:latin typeface="Serif"/>
                <a:cs typeface="Times New Roman" pitchFamily="18" charset="0"/>
              </a:rPr>
              <a:t>hava değişiklikleri</a:t>
            </a:r>
          </a:p>
          <a:p>
            <a:r>
              <a:rPr lang="tr-TR" dirty="0" smtClean="0">
                <a:latin typeface="Serif"/>
                <a:cs typeface="Times New Roman" pitchFamily="18" charset="0"/>
              </a:rPr>
              <a:t>nitratlar</a:t>
            </a:r>
          </a:p>
          <a:p>
            <a:r>
              <a:rPr lang="tr-TR" dirty="0" smtClean="0">
                <a:latin typeface="Serif"/>
                <a:cs typeface="Times New Roman" pitchFamily="18" charset="0"/>
              </a:rPr>
              <a:t>açlık ve şarap</a:t>
            </a:r>
          </a:p>
          <a:p>
            <a:endParaRPr lang="tr-TR" dirty="0" smtClean="0">
              <a:latin typeface="Serif"/>
              <a:cs typeface="Times New Roman" pitchFamily="18" charset="0"/>
            </a:endParaRPr>
          </a:p>
          <a:p>
            <a:pPr>
              <a:buNone/>
            </a:pPr>
            <a:r>
              <a:rPr lang="tr-TR" dirty="0" smtClean="0">
                <a:latin typeface="Serif"/>
                <a:cs typeface="Times New Roman" pitchFamily="18" charset="0"/>
              </a:rPr>
              <a:t>Kesin faktörler</a:t>
            </a:r>
          </a:p>
          <a:p>
            <a:r>
              <a:rPr lang="tr-TR" dirty="0" smtClean="0">
                <a:latin typeface="Serif"/>
                <a:cs typeface="Times New Roman" pitchFamily="18" charset="0"/>
              </a:rPr>
              <a:t>uyku bozuklukları ve</a:t>
            </a:r>
          </a:p>
          <a:p>
            <a:r>
              <a:rPr lang="tr-TR" dirty="0" err="1" smtClean="0">
                <a:latin typeface="Serif"/>
                <a:cs typeface="Times New Roman" pitchFamily="18" charset="0"/>
              </a:rPr>
              <a:t>aspartam</a:t>
            </a:r>
            <a:endParaRPr lang="tr-TR" dirty="0" smtClean="0">
              <a:latin typeface="Serif"/>
              <a:cs typeface="Times New Roman" pitchFamily="18" charset="0"/>
            </a:endParaRPr>
          </a:p>
          <a:p>
            <a:endParaRPr lang="tr-TR" dirty="0" smtClean="0">
              <a:latin typeface="Serif"/>
              <a:cs typeface="Times New Roman" pitchFamily="18" charset="0"/>
            </a:endParaRPr>
          </a:p>
          <a:p>
            <a:endParaRPr lang="tr-TR" dirty="0">
              <a:latin typeface="Serif"/>
              <a:cs typeface="Times New Roman" pitchFamily="18" charset="0"/>
            </a:endParaRPr>
          </a:p>
        </p:txBody>
      </p:sp>
      <p:sp>
        <p:nvSpPr>
          <p:cNvPr id="5" name="4 Metin kutusu"/>
          <p:cNvSpPr txBox="1"/>
          <p:nvPr/>
        </p:nvSpPr>
        <p:spPr>
          <a:xfrm>
            <a:off x="1696733" y="5805782"/>
            <a:ext cx="6711351" cy="338554"/>
          </a:xfrm>
          <a:prstGeom prst="rect">
            <a:avLst/>
          </a:prstGeom>
          <a:noFill/>
        </p:spPr>
        <p:txBody>
          <a:bodyPr wrap="square" rtlCol="0">
            <a:spAutoFit/>
          </a:bodyPr>
          <a:lstStyle/>
          <a:p>
            <a:r>
              <a:rPr lang="tr-TR" sz="800" dirty="0" smtClean="0">
                <a:latin typeface="Serif"/>
              </a:rPr>
              <a:t>*</a:t>
            </a:r>
            <a:r>
              <a:rPr lang="en-US" sz="800" i="1" dirty="0" smtClean="0">
                <a:solidFill>
                  <a:schemeClr val="tx2"/>
                </a:solidFill>
                <a:latin typeface="Times New Roman" pitchFamily="18" charset="0"/>
                <a:cs typeface="Times New Roman" pitchFamily="18" charset="0"/>
              </a:rPr>
              <a:t>Martin, Vincent T., and Michael M. </a:t>
            </a:r>
            <a:r>
              <a:rPr lang="en-US" sz="800" i="1" dirty="0" err="1" smtClean="0">
                <a:solidFill>
                  <a:schemeClr val="tx2"/>
                </a:solidFill>
                <a:latin typeface="Times New Roman" pitchFamily="18" charset="0"/>
                <a:cs typeface="Times New Roman" pitchFamily="18" charset="0"/>
              </a:rPr>
              <a:t>Behbehani</a:t>
            </a:r>
            <a:r>
              <a:rPr lang="en-US" sz="800" i="1" dirty="0" smtClean="0">
                <a:solidFill>
                  <a:schemeClr val="tx2"/>
                </a:solidFill>
                <a:latin typeface="Times New Roman" pitchFamily="18" charset="0"/>
                <a:cs typeface="Times New Roman" pitchFamily="18" charset="0"/>
              </a:rPr>
              <a:t>. "Toward a rational understanding of migraine trigger factors." Medical Clinics of North America 85.4 (2001): 911-941.</a:t>
            </a:r>
            <a:endParaRPr lang="tr-TR" sz="800" i="1" dirty="0">
              <a:solidFill>
                <a:schemeClr val="tx2"/>
              </a:solidFill>
              <a:latin typeface="Times New Roman" pitchFamily="18" charset="0"/>
              <a:cs typeface="Times New Roman" pitchFamily="18" charset="0"/>
            </a:endParaRPr>
          </a:p>
        </p:txBody>
      </p:sp>
      <p:sp>
        <p:nvSpPr>
          <p:cNvPr id="6" name="5 Metin kutusu"/>
          <p:cNvSpPr txBox="1"/>
          <p:nvPr/>
        </p:nvSpPr>
        <p:spPr>
          <a:xfrm>
            <a:off x="1696733" y="5827575"/>
            <a:ext cx="7427344"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3"/>
            <a:ext cx="6965245" cy="1011218"/>
          </a:xfrm>
        </p:spPr>
        <p:txBody>
          <a:bodyPr/>
          <a:lstStyle/>
          <a:p>
            <a:r>
              <a:rPr lang="tr-TR" dirty="0" smtClean="0">
                <a:solidFill>
                  <a:srgbClr val="FF0000"/>
                </a:solidFill>
                <a:latin typeface="Serif"/>
              </a:rPr>
              <a:t>Tetikleyici Faktörler</a:t>
            </a:r>
            <a:endParaRPr lang="tr-TR" dirty="0"/>
          </a:p>
        </p:txBody>
      </p:sp>
      <p:sp>
        <p:nvSpPr>
          <p:cNvPr id="3" name="2 İçerik Yer Tutucusu"/>
          <p:cNvSpPr>
            <a:spLocks noGrp="1"/>
          </p:cNvSpPr>
          <p:nvPr>
            <p:ph idx="1"/>
          </p:nvPr>
        </p:nvSpPr>
        <p:spPr>
          <a:xfrm>
            <a:off x="1276710" y="2119257"/>
            <a:ext cx="6382736" cy="3603812"/>
          </a:xfrm>
        </p:spPr>
        <p:txBody>
          <a:bodyPr/>
          <a:lstStyle/>
          <a:p>
            <a:r>
              <a:rPr lang="tr-TR" dirty="0" smtClean="0">
                <a:latin typeface="Serif"/>
                <a:cs typeface="Times New Roman" pitchFamily="18" charset="0"/>
              </a:rPr>
              <a:t>Sigara</a:t>
            </a:r>
          </a:p>
          <a:p>
            <a:r>
              <a:rPr lang="tr-TR" dirty="0" err="1" smtClean="0">
                <a:latin typeface="Serif"/>
                <a:cs typeface="Times New Roman" pitchFamily="18" charset="0"/>
              </a:rPr>
              <a:t>Monosodyum</a:t>
            </a:r>
            <a:r>
              <a:rPr lang="tr-TR" dirty="0" smtClean="0">
                <a:latin typeface="Serif"/>
                <a:cs typeface="Times New Roman" pitchFamily="18" charset="0"/>
              </a:rPr>
              <a:t> </a:t>
            </a:r>
            <a:r>
              <a:rPr lang="tr-TR" dirty="0" err="1" smtClean="0">
                <a:latin typeface="Serif"/>
                <a:cs typeface="Times New Roman" pitchFamily="18" charset="0"/>
              </a:rPr>
              <a:t>glutamat</a:t>
            </a:r>
            <a:endParaRPr lang="tr-TR" dirty="0" smtClean="0">
              <a:latin typeface="Serif"/>
              <a:cs typeface="Times New Roman" pitchFamily="18" charset="0"/>
            </a:endParaRPr>
          </a:p>
          <a:p>
            <a:r>
              <a:rPr lang="tr-TR" dirty="0" smtClean="0">
                <a:latin typeface="Serif"/>
                <a:cs typeface="Times New Roman" pitchFamily="18" charset="0"/>
              </a:rPr>
              <a:t>Koku</a:t>
            </a:r>
          </a:p>
          <a:p>
            <a:r>
              <a:rPr lang="tr-TR" dirty="0" smtClean="0">
                <a:latin typeface="Serif"/>
                <a:cs typeface="Times New Roman" pitchFamily="18" charset="0"/>
              </a:rPr>
              <a:t>Çikolata ve </a:t>
            </a:r>
            <a:r>
              <a:rPr lang="tr-TR" dirty="0" err="1" smtClean="0">
                <a:latin typeface="Serif"/>
                <a:cs typeface="Times New Roman" pitchFamily="18" charset="0"/>
              </a:rPr>
              <a:t>tiramin</a:t>
            </a:r>
            <a:r>
              <a:rPr lang="tr-TR" dirty="0" smtClean="0">
                <a:latin typeface="Serif"/>
                <a:cs typeface="Times New Roman" pitchFamily="18" charset="0"/>
              </a:rPr>
              <a:t> </a:t>
            </a:r>
          </a:p>
          <a:p>
            <a:pPr>
              <a:buNone/>
            </a:pPr>
            <a:endParaRPr lang="tr-TR" dirty="0" smtClean="0">
              <a:latin typeface="Serif"/>
              <a:cs typeface="Times New Roman" pitchFamily="18" charset="0"/>
            </a:endParaRPr>
          </a:p>
          <a:p>
            <a:pPr>
              <a:buNone/>
            </a:pPr>
            <a:r>
              <a:rPr lang="tr-TR" dirty="0" smtClean="0">
                <a:latin typeface="Serif"/>
                <a:cs typeface="Times New Roman" pitchFamily="18" charset="0"/>
              </a:rPr>
              <a:t>migrenin tetikleyicisi olarak kanıtlanmamıştır</a:t>
            </a:r>
            <a:endParaRPr lang="tr-TR" dirty="0"/>
          </a:p>
        </p:txBody>
      </p:sp>
      <p:sp>
        <p:nvSpPr>
          <p:cNvPr id="4" name="3 Dikdörtgen"/>
          <p:cNvSpPr/>
          <p:nvPr/>
        </p:nvSpPr>
        <p:spPr>
          <a:xfrm>
            <a:off x="2743200" y="5674971"/>
            <a:ext cx="4572000" cy="338554"/>
          </a:xfrm>
          <a:prstGeom prst="rect">
            <a:avLst/>
          </a:prstGeom>
        </p:spPr>
        <p:txBody>
          <a:bodyPr>
            <a:spAutoFit/>
          </a:bodyPr>
          <a:lstStyle/>
          <a:p>
            <a:r>
              <a:rPr lang="tr-TR" sz="800" i="1" dirty="0" smtClean="0">
                <a:solidFill>
                  <a:schemeClr val="tx2"/>
                </a:solidFill>
                <a:latin typeface="Times New Roman" pitchFamily="18" charset="0"/>
                <a:cs typeface="Times New Roman" pitchFamily="18" charset="0"/>
              </a:rPr>
              <a:t>www.</a:t>
            </a:r>
            <a:r>
              <a:rPr lang="tr-TR" sz="800" i="1" dirty="0" err="1" smtClean="0">
                <a:solidFill>
                  <a:schemeClr val="tx2"/>
                </a:solidFill>
                <a:latin typeface="Times New Roman" pitchFamily="18" charset="0"/>
                <a:cs typeface="Times New Roman" pitchFamily="18" charset="0"/>
              </a:rPr>
              <a:t>uptodate</a:t>
            </a:r>
            <a:r>
              <a:rPr lang="tr-TR" sz="800" i="1" dirty="0" smtClean="0">
                <a:solidFill>
                  <a:schemeClr val="tx2"/>
                </a:solidFill>
                <a:latin typeface="Times New Roman" pitchFamily="18" charset="0"/>
                <a:cs typeface="Times New Roman" pitchFamily="18" charset="0"/>
              </a:rPr>
              <a:t>.com/</a:t>
            </a:r>
            <a:r>
              <a:rPr lang="tr-TR" sz="800" i="1" dirty="0" err="1" smtClean="0">
                <a:solidFill>
                  <a:schemeClr val="tx2"/>
                </a:solidFill>
                <a:latin typeface="Times New Roman" pitchFamily="18" charset="0"/>
                <a:cs typeface="Times New Roman" pitchFamily="18" charset="0"/>
              </a:rPr>
              <a:t>contents</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pathophysiology</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manifestations</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diagnosis</a:t>
            </a:r>
            <a:r>
              <a:rPr lang="tr-TR" sz="800" i="1" dirty="0" smtClean="0">
                <a:solidFill>
                  <a:schemeClr val="tx2"/>
                </a:solidFill>
                <a:latin typeface="Times New Roman" pitchFamily="18" charset="0"/>
                <a:cs typeface="Times New Roman" pitchFamily="18" charset="0"/>
              </a:rPr>
              <a:t>-of-</a:t>
            </a:r>
            <a:r>
              <a:rPr lang="tr-TR" sz="800" i="1" dirty="0" err="1" smtClean="0">
                <a:solidFill>
                  <a:schemeClr val="tx2"/>
                </a:solidFill>
                <a:latin typeface="Times New Roman" pitchFamily="18" charset="0"/>
                <a:cs typeface="Times New Roman" pitchFamily="18" charset="0"/>
              </a:rPr>
              <a:t>migraine</a:t>
            </a:r>
            <a:r>
              <a:rPr lang="tr-TR" sz="800" i="1" dirty="0" smtClean="0">
                <a:solidFill>
                  <a:schemeClr val="tx2"/>
                </a:solidFill>
                <a:latin typeface="Times New Roman" pitchFamily="18" charset="0"/>
                <a:cs typeface="Times New Roman" pitchFamily="18" charset="0"/>
              </a:rPr>
              <a:t>-in </a:t>
            </a:r>
            <a:r>
              <a:rPr lang="tr-TR" sz="800" i="1" dirty="0" err="1" smtClean="0">
                <a:solidFill>
                  <a:schemeClr val="tx2"/>
                </a:solidFill>
                <a:latin typeface="Times New Roman" pitchFamily="18" charset="0"/>
                <a:cs typeface="Times New Roman" pitchFamily="18" charset="0"/>
              </a:rPr>
              <a:t>adults</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source</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history</a:t>
            </a:r>
            <a:r>
              <a:rPr lang="tr-TR" sz="800" i="1" dirty="0" smtClean="0">
                <a:solidFill>
                  <a:schemeClr val="tx2"/>
                </a:solidFill>
                <a:latin typeface="Times New Roman" pitchFamily="18" charset="0"/>
                <a:cs typeface="Times New Roman" pitchFamily="18" charset="0"/>
              </a:rPr>
              <a:t>_</a:t>
            </a:r>
            <a:r>
              <a:rPr lang="tr-TR" sz="800" i="1" dirty="0" err="1" smtClean="0">
                <a:solidFill>
                  <a:schemeClr val="tx2"/>
                </a:solidFill>
                <a:latin typeface="Times New Roman" pitchFamily="18" charset="0"/>
                <a:cs typeface="Times New Roman" pitchFamily="18" charset="0"/>
              </a:rPr>
              <a:t>widget</a:t>
            </a:r>
            <a:r>
              <a:rPr lang="tr-TR" sz="800" i="1" dirty="0" smtClean="0">
                <a:solidFill>
                  <a:schemeClr val="tx2"/>
                </a:solidFill>
                <a:latin typeface="Times New Roman" pitchFamily="18" charset="0"/>
                <a:cs typeface="Times New Roman" pitchFamily="18" charset="0"/>
              </a:rPr>
              <a:t>#H21674092</a:t>
            </a:r>
            <a:endParaRPr lang="tr-TR" sz="800" i="1" dirty="0"/>
          </a:p>
        </p:txBody>
      </p:sp>
      <p:sp>
        <p:nvSpPr>
          <p:cNvPr id="9" name="5 Metin kutusu"/>
          <p:cNvSpPr txBox="1"/>
          <p:nvPr/>
        </p:nvSpPr>
        <p:spPr>
          <a:xfrm>
            <a:off x="1406049" y="5314299"/>
            <a:ext cx="7427344"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 </a:t>
            </a:r>
            <a:endParaRPr lang="tr-TR" sz="800" i="1" dirty="0">
              <a:solidFill>
                <a:schemeClr val="tx2"/>
              </a:solidFill>
              <a:latin typeface="Times New Roman" pitchFamily="18" charset="0"/>
              <a:cs typeface="Times New Roman" pitchFamily="18" charset="0"/>
            </a:endParaRPr>
          </a:p>
        </p:txBody>
      </p:sp>
      <p:sp>
        <p:nvSpPr>
          <p:cNvPr id="10" name="Metin kutusu 9"/>
          <p:cNvSpPr txBox="1"/>
          <p:nvPr/>
        </p:nvSpPr>
        <p:spPr>
          <a:xfrm>
            <a:off x="2743200" y="5314299"/>
            <a:ext cx="4662521" cy="615553"/>
          </a:xfrm>
          <a:prstGeom prst="rect">
            <a:avLst/>
          </a:prstGeom>
          <a:noFill/>
        </p:spPr>
        <p:txBody>
          <a:bodyPr wrap="square" rtlCol="0">
            <a:spAutoFit/>
          </a:bodyPr>
          <a:lstStyle/>
          <a:p>
            <a:r>
              <a:rPr lang="tr-TR" sz="800" i="1" dirty="0">
                <a:latin typeface="Serif"/>
              </a:rPr>
              <a:t>*</a:t>
            </a:r>
            <a:r>
              <a:rPr lang="en-US" sz="800" i="1" dirty="0">
                <a:solidFill>
                  <a:schemeClr val="tx2"/>
                </a:solidFill>
                <a:latin typeface="Times New Roman" pitchFamily="18" charset="0"/>
                <a:cs typeface="Times New Roman" pitchFamily="18" charset="0"/>
              </a:rPr>
              <a:t>Martin, Vincent T., and Michael M. </a:t>
            </a:r>
            <a:r>
              <a:rPr lang="en-US" sz="800" i="1" dirty="0" err="1">
                <a:solidFill>
                  <a:schemeClr val="tx2"/>
                </a:solidFill>
                <a:latin typeface="Times New Roman" pitchFamily="18" charset="0"/>
                <a:cs typeface="Times New Roman" pitchFamily="18" charset="0"/>
              </a:rPr>
              <a:t>Behbehani</a:t>
            </a:r>
            <a:r>
              <a:rPr lang="en-US" sz="800" i="1" dirty="0">
                <a:solidFill>
                  <a:schemeClr val="tx2"/>
                </a:solidFill>
                <a:latin typeface="Times New Roman" pitchFamily="18" charset="0"/>
                <a:cs typeface="Times New Roman" pitchFamily="18" charset="0"/>
              </a:rPr>
              <a:t>. "Toward a rational understanding of migraine trigger factors." Medical Clinics of North America 85.4 (2001): 911-941.</a:t>
            </a:r>
            <a:endParaRPr lang="tr-TR" sz="800" i="1" dirty="0">
              <a:solidFill>
                <a:schemeClr val="tx2"/>
              </a:solidFill>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latin typeface="Serif"/>
              </a:rPr>
              <a:t>Tetikleyici Faktörler</a:t>
            </a:r>
            <a:endParaRPr lang="tr-TR" sz="3600" dirty="0"/>
          </a:p>
        </p:txBody>
      </p:sp>
      <p:sp>
        <p:nvSpPr>
          <p:cNvPr id="4" name="Metin Yer Tutucusu 3"/>
          <p:cNvSpPr>
            <a:spLocks noGrp="1"/>
          </p:cNvSpPr>
          <p:nvPr>
            <p:ph type="body" idx="1"/>
          </p:nvPr>
        </p:nvSpPr>
        <p:spPr>
          <a:xfrm>
            <a:off x="1095023" y="2122312"/>
            <a:ext cx="6281137" cy="820208"/>
          </a:xfrm>
        </p:spPr>
        <p:txBody>
          <a:bodyPr>
            <a:normAutofit fontScale="77500" lnSpcReduction="20000"/>
          </a:bodyPr>
          <a:lstStyle/>
          <a:p>
            <a:pPr algn="l"/>
            <a:r>
              <a:rPr lang="tr-TR" dirty="0" smtClean="0">
                <a:latin typeface="Serif"/>
              </a:rPr>
              <a:t>Migrenli </a:t>
            </a:r>
            <a:r>
              <a:rPr lang="tr-TR" dirty="0">
                <a:latin typeface="Serif"/>
              </a:rPr>
              <a:t>1750 </a:t>
            </a:r>
            <a:r>
              <a:rPr lang="tr-TR" dirty="0" smtClean="0">
                <a:latin typeface="Serif"/>
              </a:rPr>
              <a:t>hastanın katıldığı </a:t>
            </a:r>
            <a:r>
              <a:rPr lang="tr-TR" dirty="0">
                <a:latin typeface="Serif"/>
              </a:rPr>
              <a:t>retrospektif bir </a:t>
            </a:r>
            <a:r>
              <a:rPr lang="tr-TR" dirty="0" smtClean="0">
                <a:latin typeface="Serif"/>
              </a:rPr>
              <a:t>çalışmada, katılımcıların yaklaşık </a:t>
            </a:r>
            <a:r>
              <a:rPr lang="tr-TR" dirty="0">
                <a:latin typeface="Serif"/>
              </a:rPr>
              <a:t>yüzde 75'i en az bir akut migren atağı tetikleyicisi </a:t>
            </a:r>
            <a:r>
              <a:rPr lang="tr-TR" dirty="0" smtClean="0">
                <a:latin typeface="Serif"/>
              </a:rPr>
              <a:t>bildirmiştir. </a:t>
            </a:r>
            <a:r>
              <a:rPr lang="tr-TR" dirty="0">
                <a:latin typeface="Serif"/>
              </a:rPr>
              <a:t>Azalan </a:t>
            </a:r>
            <a:r>
              <a:rPr lang="tr-TR" dirty="0" smtClean="0">
                <a:latin typeface="Serif"/>
              </a:rPr>
              <a:t>sıklık  </a:t>
            </a:r>
            <a:r>
              <a:rPr lang="tr-TR" dirty="0">
                <a:latin typeface="Serif"/>
              </a:rPr>
              <a:t>sırasına göre bunlar:</a:t>
            </a:r>
          </a:p>
          <a:p>
            <a:pPr algn="l"/>
            <a:endParaRPr lang="tr-TR" dirty="0">
              <a:latin typeface="Serif"/>
            </a:endParaRPr>
          </a:p>
        </p:txBody>
      </p:sp>
      <p:sp>
        <p:nvSpPr>
          <p:cNvPr id="3" name="İçerik Yer Tutucusu 2"/>
          <p:cNvSpPr>
            <a:spLocks noGrp="1"/>
          </p:cNvSpPr>
          <p:nvPr>
            <p:ph sz="quarter" idx="13"/>
          </p:nvPr>
        </p:nvSpPr>
        <p:spPr>
          <a:xfrm>
            <a:off x="1298448" y="2944368"/>
            <a:ext cx="3227832" cy="3066288"/>
          </a:xfrm>
        </p:spPr>
        <p:txBody>
          <a:bodyPr>
            <a:normAutofit fontScale="25000" lnSpcReduction="20000"/>
          </a:bodyPr>
          <a:lstStyle/>
          <a:p>
            <a:pPr fontAlgn="base"/>
            <a:r>
              <a:rPr lang="tr-TR" sz="4800" dirty="0" err="1" smtClean="0"/>
              <a:t>Emosyonel</a:t>
            </a:r>
            <a:r>
              <a:rPr lang="tr-TR" sz="4800" dirty="0" smtClean="0"/>
              <a:t> stres </a:t>
            </a:r>
            <a:r>
              <a:rPr lang="tr-TR" sz="4800" dirty="0"/>
              <a:t>(yüzde 80)</a:t>
            </a:r>
          </a:p>
          <a:p>
            <a:pPr marL="0" indent="0" fontAlgn="base">
              <a:buNone/>
            </a:pPr>
            <a:endParaRPr lang="tr-TR" sz="4800" dirty="0"/>
          </a:p>
          <a:p>
            <a:pPr fontAlgn="base"/>
            <a:r>
              <a:rPr lang="tr-TR" sz="4800" dirty="0" smtClean="0"/>
              <a:t>Kadınlarda </a:t>
            </a:r>
            <a:r>
              <a:rPr lang="tr-TR" sz="4800" dirty="0"/>
              <a:t>hormonlar (yüzde 65</a:t>
            </a:r>
            <a:r>
              <a:rPr lang="tr-TR" sz="4800" dirty="0" smtClean="0"/>
              <a:t>)</a:t>
            </a:r>
            <a:endParaRPr lang="tr-TR" sz="4800" dirty="0"/>
          </a:p>
          <a:p>
            <a:pPr fontAlgn="base"/>
            <a:endParaRPr lang="tr-TR" sz="4800" dirty="0" smtClean="0"/>
          </a:p>
          <a:p>
            <a:pPr fontAlgn="base"/>
            <a:r>
              <a:rPr lang="tr-TR" sz="4800" dirty="0" smtClean="0"/>
              <a:t>Yemek </a:t>
            </a:r>
            <a:r>
              <a:rPr lang="tr-TR" sz="4800" dirty="0"/>
              <a:t>yememek (yüzde 57)</a:t>
            </a:r>
          </a:p>
          <a:p>
            <a:pPr fontAlgn="base"/>
            <a:endParaRPr lang="tr-TR" sz="4800" dirty="0"/>
          </a:p>
          <a:p>
            <a:pPr fontAlgn="base"/>
            <a:r>
              <a:rPr lang="tr-TR" sz="4800" dirty="0" smtClean="0"/>
              <a:t>Hava </a:t>
            </a:r>
            <a:r>
              <a:rPr lang="tr-TR" sz="4800" dirty="0"/>
              <a:t>Durumu (yüzde 53)</a:t>
            </a:r>
          </a:p>
          <a:p>
            <a:pPr fontAlgn="base"/>
            <a:endParaRPr lang="tr-TR" sz="4800" dirty="0"/>
          </a:p>
          <a:p>
            <a:pPr fontAlgn="base"/>
            <a:r>
              <a:rPr lang="tr-TR" sz="4800" dirty="0" smtClean="0"/>
              <a:t>Uyku </a:t>
            </a:r>
            <a:r>
              <a:rPr lang="tr-TR" sz="4800" dirty="0"/>
              <a:t>bozuklukları (yüzde 50)</a:t>
            </a:r>
          </a:p>
          <a:p>
            <a:pPr fontAlgn="base"/>
            <a:endParaRPr lang="tr-TR" sz="4800" dirty="0"/>
          </a:p>
          <a:p>
            <a:pPr fontAlgn="base"/>
            <a:r>
              <a:rPr lang="tr-TR" sz="4800" dirty="0" smtClean="0"/>
              <a:t>Kokular </a:t>
            </a:r>
            <a:r>
              <a:rPr lang="tr-TR" sz="4800" dirty="0"/>
              <a:t>(yüzde 44)</a:t>
            </a:r>
          </a:p>
          <a:p>
            <a:pPr fontAlgn="base"/>
            <a:endParaRPr lang="tr-TR" sz="4800" dirty="0"/>
          </a:p>
          <a:p>
            <a:pPr fontAlgn="base"/>
            <a:r>
              <a:rPr lang="tr-TR" sz="4800" dirty="0" smtClean="0"/>
              <a:t>Boyun </a:t>
            </a:r>
            <a:r>
              <a:rPr lang="tr-TR" sz="4800" dirty="0"/>
              <a:t>ağrısı (yüzde 38)</a:t>
            </a:r>
          </a:p>
          <a:p>
            <a:pPr fontAlgn="base"/>
            <a:endParaRPr lang="tr-TR" sz="4800" dirty="0"/>
          </a:p>
          <a:p>
            <a:pPr fontAlgn="base"/>
            <a:r>
              <a:rPr lang="tr-TR" sz="4800" dirty="0" smtClean="0"/>
              <a:t>Işıklar </a:t>
            </a:r>
            <a:r>
              <a:rPr lang="tr-TR" sz="4800" dirty="0"/>
              <a:t>(yüzde 38)</a:t>
            </a:r>
          </a:p>
          <a:p>
            <a:pPr fontAlgn="base"/>
            <a:endParaRPr lang="tr-TR" sz="3200" dirty="0"/>
          </a:p>
          <a:p>
            <a:pPr marL="0" indent="0" fontAlgn="base">
              <a:buNone/>
            </a:pPr>
            <a:r>
              <a:rPr lang="tr-TR" dirty="0"/>
              <a:t/>
            </a:r>
            <a:br>
              <a:rPr lang="tr-TR" dirty="0"/>
            </a:br>
            <a:endParaRPr lang="tr-TR" dirty="0"/>
          </a:p>
        </p:txBody>
      </p:sp>
      <p:sp>
        <p:nvSpPr>
          <p:cNvPr id="6" name="İçerik Yer Tutucusu 5"/>
          <p:cNvSpPr>
            <a:spLocks noGrp="1"/>
          </p:cNvSpPr>
          <p:nvPr>
            <p:ph sz="quarter" idx="14"/>
          </p:nvPr>
        </p:nvSpPr>
        <p:spPr>
          <a:xfrm>
            <a:off x="4742123" y="2737549"/>
            <a:ext cx="3227832" cy="2779776"/>
          </a:xfrm>
        </p:spPr>
        <p:txBody>
          <a:bodyPr>
            <a:normAutofit fontScale="47500" lnSpcReduction="20000"/>
          </a:bodyPr>
          <a:lstStyle/>
          <a:p>
            <a:pPr fontAlgn="base"/>
            <a:endParaRPr lang="tr-TR" dirty="0"/>
          </a:p>
          <a:p>
            <a:pPr fontAlgn="base"/>
            <a:r>
              <a:rPr lang="tr-TR" sz="2500" dirty="0" smtClean="0"/>
              <a:t>Alkol </a:t>
            </a:r>
            <a:r>
              <a:rPr lang="tr-TR" sz="2500" dirty="0"/>
              <a:t>(yüzde 38)</a:t>
            </a:r>
          </a:p>
          <a:p>
            <a:pPr fontAlgn="base"/>
            <a:endParaRPr lang="tr-TR" sz="2500" dirty="0" smtClean="0"/>
          </a:p>
          <a:p>
            <a:pPr fontAlgn="base"/>
            <a:r>
              <a:rPr lang="tr-TR" sz="2500" dirty="0" smtClean="0"/>
              <a:t>Sigara </a:t>
            </a:r>
            <a:r>
              <a:rPr lang="tr-TR" sz="2500" dirty="0"/>
              <a:t>(yüzde 36)</a:t>
            </a:r>
          </a:p>
          <a:p>
            <a:pPr fontAlgn="base"/>
            <a:endParaRPr lang="tr-TR" sz="2500" dirty="0"/>
          </a:p>
          <a:p>
            <a:pPr fontAlgn="base"/>
            <a:r>
              <a:rPr lang="tr-TR" sz="2500" dirty="0" smtClean="0"/>
              <a:t>Geç </a:t>
            </a:r>
            <a:r>
              <a:rPr lang="tr-TR" sz="2500" dirty="0"/>
              <a:t>yatmak (yüzde 32)</a:t>
            </a:r>
          </a:p>
          <a:p>
            <a:pPr fontAlgn="base"/>
            <a:endParaRPr lang="tr-TR" sz="2500" dirty="0"/>
          </a:p>
          <a:p>
            <a:pPr fontAlgn="base"/>
            <a:r>
              <a:rPr lang="tr-TR" sz="2500" dirty="0" smtClean="0"/>
              <a:t>Isı </a:t>
            </a:r>
            <a:r>
              <a:rPr lang="tr-TR" sz="2500" dirty="0"/>
              <a:t>(yüzde 30)</a:t>
            </a:r>
          </a:p>
          <a:p>
            <a:pPr fontAlgn="base"/>
            <a:endParaRPr lang="tr-TR" sz="2500" dirty="0"/>
          </a:p>
          <a:p>
            <a:pPr fontAlgn="base"/>
            <a:r>
              <a:rPr lang="tr-TR" sz="2500" dirty="0" smtClean="0"/>
              <a:t>Yiyecek </a:t>
            </a:r>
            <a:r>
              <a:rPr lang="tr-TR" sz="2500" dirty="0"/>
              <a:t>(yüzde 27)</a:t>
            </a:r>
          </a:p>
          <a:p>
            <a:pPr fontAlgn="base"/>
            <a:endParaRPr lang="tr-TR" sz="2500" dirty="0"/>
          </a:p>
          <a:p>
            <a:pPr fontAlgn="base"/>
            <a:r>
              <a:rPr lang="tr-TR" sz="2500" dirty="0" smtClean="0"/>
              <a:t>Egzersiz </a:t>
            </a:r>
            <a:r>
              <a:rPr lang="tr-TR" sz="2500" dirty="0"/>
              <a:t>(yüzde 22)</a:t>
            </a:r>
          </a:p>
          <a:p>
            <a:pPr fontAlgn="base"/>
            <a:endParaRPr lang="tr-TR" sz="2500" dirty="0"/>
          </a:p>
          <a:p>
            <a:pPr fontAlgn="base"/>
            <a:r>
              <a:rPr lang="tr-TR" sz="2500" dirty="0" smtClean="0"/>
              <a:t>Cinsel </a:t>
            </a:r>
            <a:r>
              <a:rPr lang="tr-TR" sz="2500" dirty="0"/>
              <a:t>aktivite (yüzde 5</a:t>
            </a:r>
            <a:r>
              <a:rPr lang="tr-TR" dirty="0"/>
              <a:t>)</a:t>
            </a:r>
          </a:p>
          <a:p>
            <a:endParaRPr lang="tr-TR" dirty="0"/>
          </a:p>
        </p:txBody>
      </p:sp>
      <p:sp>
        <p:nvSpPr>
          <p:cNvPr id="7" name="Metin kutusu 6"/>
          <p:cNvSpPr txBox="1"/>
          <p:nvPr/>
        </p:nvSpPr>
        <p:spPr>
          <a:xfrm>
            <a:off x="3840480" y="5736781"/>
            <a:ext cx="4345319" cy="215444"/>
          </a:xfrm>
          <a:prstGeom prst="rect">
            <a:avLst/>
          </a:prstGeom>
          <a:noFill/>
        </p:spPr>
        <p:txBody>
          <a:bodyPr wrap="square" rtlCol="0">
            <a:spAutoFit/>
          </a:bodyPr>
          <a:lstStyle/>
          <a:p>
            <a:r>
              <a:rPr lang="en-US" sz="800" i="1" dirty="0" err="1">
                <a:solidFill>
                  <a:schemeClr val="tx2"/>
                </a:solidFill>
                <a:latin typeface="Times New Roman" panose="02020603050405020304" pitchFamily="18" charset="0"/>
                <a:cs typeface="Times New Roman" panose="02020603050405020304" pitchFamily="18" charset="0"/>
              </a:rPr>
              <a:t>Kelman</a:t>
            </a:r>
            <a:r>
              <a:rPr lang="en-US" sz="800" i="1" dirty="0">
                <a:solidFill>
                  <a:schemeClr val="tx2"/>
                </a:solidFill>
                <a:latin typeface="Times New Roman" panose="02020603050405020304" pitchFamily="18" charset="0"/>
                <a:cs typeface="Times New Roman" panose="02020603050405020304" pitchFamily="18" charset="0"/>
              </a:rPr>
              <a:t> L. The triggers or precipitants of the acute migraine attack. </a:t>
            </a:r>
            <a:r>
              <a:rPr lang="en-US" sz="800" i="1" dirty="0" err="1">
                <a:solidFill>
                  <a:schemeClr val="tx2"/>
                </a:solidFill>
                <a:latin typeface="Times New Roman" panose="02020603050405020304" pitchFamily="18" charset="0"/>
                <a:cs typeface="Times New Roman" panose="02020603050405020304" pitchFamily="18" charset="0"/>
              </a:rPr>
              <a:t>Cephalalgia</a:t>
            </a:r>
            <a:r>
              <a:rPr lang="en-US" sz="800" i="1" dirty="0">
                <a:solidFill>
                  <a:schemeClr val="tx2"/>
                </a:solidFill>
                <a:latin typeface="Times New Roman" panose="02020603050405020304" pitchFamily="18" charset="0"/>
                <a:cs typeface="Times New Roman" panose="02020603050405020304" pitchFamily="18" charset="0"/>
              </a:rPr>
              <a:t> 2007; </a:t>
            </a:r>
            <a:r>
              <a:rPr lang="en-US" sz="800" i="1" dirty="0" smtClean="0">
                <a:solidFill>
                  <a:schemeClr val="tx2"/>
                </a:solidFill>
                <a:latin typeface="Times New Roman" panose="02020603050405020304" pitchFamily="18" charset="0"/>
                <a:cs typeface="Times New Roman" panose="02020603050405020304" pitchFamily="18" charset="0"/>
              </a:rPr>
              <a:t>27:39</a:t>
            </a:r>
            <a:r>
              <a:rPr lang="tr-TR" sz="800" i="1" dirty="0" smtClean="0">
                <a:solidFill>
                  <a:schemeClr val="tx2"/>
                </a:solidFill>
                <a:latin typeface="Times New Roman" panose="02020603050405020304" pitchFamily="18" charset="0"/>
                <a:cs typeface="Times New Roman" panose="02020603050405020304" pitchFamily="18" charset="0"/>
              </a:rPr>
              <a:t>4</a:t>
            </a:r>
            <a:endParaRPr lang="tr-TR" sz="800" i="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126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solidFill>
                  <a:srgbClr val="FF0000"/>
                </a:solidFill>
                <a:latin typeface="Serif"/>
              </a:rPr>
              <a:t>Komorbidite</a:t>
            </a:r>
            <a:r>
              <a:rPr lang="tr-TR" sz="3600" dirty="0" smtClean="0">
                <a:solidFill>
                  <a:srgbClr val="FF0000"/>
                </a:solidFill>
                <a:latin typeface="Serif"/>
              </a:rPr>
              <a:t> Gösteren Hastalıklar </a:t>
            </a:r>
            <a:endParaRPr lang="tr-TR" sz="3600" dirty="0">
              <a:solidFill>
                <a:srgbClr val="FF0000"/>
              </a:solidFill>
              <a:latin typeface="Serif"/>
            </a:endParaRPr>
          </a:p>
        </p:txBody>
      </p:sp>
      <p:graphicFrame>
        <p:nvGraphicFramePr>
          <p:cNvPr id="10" name="9 İçerik Yer Tutucusu"/>
          <p:cNvGraphicFramePr>
            <a:graphicFrameLocks noGrp="1"/>
          </p:cNvGraphicFramePr>
          <p:nvPr>
            <p:ph idx="1"/>
          </p:nvPr>
        </p:nvGraphicFramePr>
        <p:xfrm>
          <a:off x="854015" y="2119257"/>
          <a:ext cx="7539487"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etin kutusu"/>
          <p:cNvSpPr txBox="1"/>
          <p:nvPr/>
        </p:nvSpPr>
        <p:spPr>
          <a:xfrm>
            <a:off x="3226278" y="5805577"/>
            <a:ext cx="6081623"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BIÇAKCI, Şebnem. "Migren ve Hastalık Birlikteliği." </a:t>
            </a:r>
            <a:r>
              <a:rPr lang="tr-TR" sz="800" i="1" dirty="0" err="1" smtClean="0">
                <a:solidFill>
                  <a:schemeClr val="tx2"/>
                </a:solidFill>
                <a:latin typeface="Times New Roman" pitchFamily="18" charset="0"/>
                <a:cs typeface="Times New Roman" pitchFamily="18" charset="0"/>
              </a:rPr>
              <a:t>Archives</a:t>
            </a:r>
            <a:r>
              <a:rPr lang="tr-TR" sz="800" i="1" dirty="0" smtClean="0">
                <a:solidFill>
                  <a:schemeClr val="tx2"/>
                </a:solidFill>
                <a:latin typeface="Times New Roman" pitchFamily="18" charset="0"/>
                <a:cs typeface="Times New Roman" pitchFamily="18" charset="0"/>
              </a:rPr>
              <a:t> of </a:t>
            </a:r>
            <a:r>
              <a:rPr lang="tr-TR" sz="800" i="1" dirty="0" err="1" smtClean="0">
                <a:solidFill>
                  <a:schemeClr val="tx2"/>
                </a:solidFill>
                <a:latin typeface="Times New Roman" pitchFamily="18" charset="0"/>
                <a:cs typeface="Times New Roman" pitchFamily="18" charset="0"/>
              </a:rPr>
              <a:t>Neuropsychiatry</a:t>
            </a:r>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Noropsikiatri</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Arsivi</a:t>
            </a:r>
            <a:r>
              <a:rPr lang="tr-TR" sz="800" i="1" dirty="0" smtClean="0">
                <a:solidFill>
                  <a:schemeClr val="tx2"/>
                </a:solidFill>
                <a:latin typeface="Times New Roman" pitchFamily="18" charset="0"/>
                <a:cs typeface="Times New Roman" pitchFamily="18" charset="0"/>
              </a:rPr>
              <a:t> (2013).</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4306" y="826208"/>
            <a:ext cx="6965245" cy="1202485"/>
          </a:xfrm>
        </p:spPr>
        <p:txBody>
          <a:bodyPr>
            <a:normAutofit/>
          </a:bodyPr>
          <a:lstStyle/>
          <a:p>
            <a:r>
              <a:rPr lang="tr-TR" sz="3600" dirty="0" smtClean="0">
                <a:solidFill>
                  <a:srgbClr val="FF0000"/>
                </a:solidFill>
                <a:latin typeface="Serif"/>
              </a:rPr>
              <a:t>Öğrenim Hedefleri</a:t>
            </a:r>
            <a:endParaRPr lang="tr-TR" sz="3600" dirty="0">
              <a:solidFill>
                <a:srgbClr val="FF0000"/>
              </a:solidFill>
              <a:latin typeface="Serif"/>
            </a:endParaRPr>
          </a:p>
        </p:txBody>
      </p:sp>
      <p:sp>
        <p:nvSpPr>
          <p:cNvPr id="3" name="2 İçerik Yer Tutucusu"/>
          <p:cNvSpPr>
            <a:spLocks noGrp="1"/>
          </p:cNvSpPr>
          <p:nvPr>
            <p:ph idx="1"/>
          </p:nvPr>
        </p:nvSpPr>
        <p:spPr>
          <a:xfrm>
            <a:off x="966158" y="2119257"/>
            <a:ext cx="7315200" cy="3603812"/>
          </a:xfrm>
        </p:spPr>
        <p:txBody>
          <a:bodyPr>
            <a:normAutofit fontScale="92500"/>
          </a:bodyPr>
          <a:lstStyle/>
          <a:p>
            <a:r>
              <a:rPr lang="tr-TR" dirty="0" smtClean="0">
                <a:latin typeface="Serif"/>
              </a:rPr>
              <a:t>Migrenin tanımını yapabilmek</a:t>
            </a:r>
          </a:p>
          <a:p>
            <a:r>
              <a:rPr lang="tr-TR" dirty="0" smtClean="0">
                <a:latin typeface="Serif"/>
              </a:rPr>
              <a:t>Migrenin sınıflandırmasını yapabilmek</a:t>
            </a:r>
          </a:p>
          <a:p>
            <a:r>
              <a:rPr lang="tr-TR" dirty="0" err="1" smtClean="0">
                <a:latin typeface="Serif"/>
              </a:rPr>
              <a:t>Auralı</a:t>
            </a:r>
            <a:r>
              <a:rPr lang="tr-TR" dirty="0" smtClean="0">
                <a:latin typeface="Serif"/>
              </a:rPr>
              <a:t> ve </a:t>
            </a:r>
            <a:r>
              <a:rPr lang="tr-TR" dirty="0" err="1" smtClean="0">
                <a:latin typeface="Serif"/>
              </a:rPr>
              <a:t>Aurasız</a:t>
            </a:r>
            <a:r>
              <a:rPr lang="tr-TR" dirty="0" smtClean="0">
                <a:latin typeface="Serif"/>
              </a:rPr>
              <a:t> Migren tanı kriterlerini </a:t>
            </a:r>
            <a:r>
              <a:rPr lang="tr-TR" dirty="0" smtClean="0">
                <a:latin typeface="Serif"/>
              </a:rPr>
              <a:t>sayabilmek</a:t>
            </a:r>
            <a:endParaRPr lang="tr-TR" dirty="0" smtClean="0">
              <a:latin typeface="Serif"/>
            </a:endParaRPr>
          </a:p>
          <a:p>
            <a:r>
              <a:rPr lang="tr-TR" dirty="0" smtClean="0">
                <a:latin typeface="Serif"/>
              </a:rPr>
              <a:t>Migren atağını tetikleyen faktörleri </a:t>
            </a:r>
            <a:r>
              <a:rPr lang="tr-TR" dirty="0" smtClean="0">
                <a:latin typeface="Serif"/>
              </a:rPr>
              <a:t>sayabilmek</a:t>
            </a:r>
          </a:p>
          <a:p>
            <a:r>
              <a:rPr lang="tr-TR" dirty="0" smtClean="0">
                <a:latin typeface="Serif"/>
              </a:rPr>
              <a:t>Migrenin ayırıcı tanılarını sayabilmek</a:t>
            </a:r>
            <a:endParaRPr lang="tr-TR" dirty="0" smtClean="0">
              <a:latin typeface="Serif"/>
            </a:endParaRPr>
          </a:p>
          <a:p>
            <a:r>
              <a:rPr lang="tr-TR" dirty="0" smtClean="0">
                <a:latin typeface="Serif"/>
              </a:rPr>
              <a:t>Migrene yönelik </a:t>
            </a:r>
            <a:r>
              <a:rPr lang="tr-TR" dirty="0" err="1" smtClean="0">
                <a:latin typeface="Serif"/>
              </a:rPr>
              <a:t>nonfarmakolojik</a:t>
            </a:r>
            <a:r>
              <a:rPr lang="tr-TR" dirty="0" smtClean="0">
                <a:latin typeface="Serif"/>
              </a:rPr>
              <a:t> tedavileri açıklayabilmek</a:t>
            </a:r>
          </a:p>
          <a:p>
            <a:r>
              <a:rPr lang="tr-TR" dirty="0" smtClean="0">
                <a:latin typeface="Serif"/>
              </a:rPr>
              <a:t>Migrene yönelik farmakolojik tedavileri açıklayabilmek</a:t>
            </a:r>
          </a:p>
          <a:p>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rgbClr val="FF0000"/>
                </a:solidFill>
                <a:latin typeface="Serif"/>
              </a:rPr>
              <a:t>Komplikasyonları</a:t>
            </a:r>
            <a:endParaRPr lang="tr-TR" sz="3600" dirty="0">
              <a:solidFill>
                <a:srgbClr val="FF0000"/>
              </a:solidFill>
              <a:latin typeface="Serif"/>
            </a:endParaRPr>
          </a:p>
        </p:txBody>
      </p:sp>
      <p:sp>
        <p:nvSpPr>
          <p:cNvPr id="3" name="2 İçerik Yer Tutucusu"/>
          <p:cNvSpPr>
            <a:spLocks noGrp="1"/>
          </p:cNvSpPr>
          <p:nvPr>
            <p:ph idx="1"/>
          </p:nvPr>
        </p:nvSpPr>
        <p:spPr>
          <a:xfrm>
            <a:off x="923026" y="2119257"/>
            <a:ext cx="7280695" cy="3603812"/>
          </a:xfrm>
        </p:spPr>
        <p:txBody>
          <a:bodyPr>
            <a:normAutofit lnSpcReduction="10000"/>
          </a:bodyPr>
          <a:lstStyle/>
          <a:p>
            <a:r>
              <a:rPr lang="tr-TR" b="1" dirty="0" smtClean="0">
                <a:hlinkClick r:id="rId2"/>
              </a:rPr>
              <a:t>1.4 Migren komplikasyonları</a:t>
            </a:r>
            <a:endParaRPr lang="tr-TR" dirty="0" smtClean="0"/>
          </a:p>
          <a:p>
            <a:pPr lvl="1"/>
            <a:endParaRPr lang="tr-TR" dirty="0" smtClean="0">
              <a:hlinkClick r:id="rId3"/>
            </a:endParaRPr>
          </a:p>
          <a:p>
            <a:pPr lvl="1"/>
            <a:r>
              <a:rPr lang="tr-TR" dirty="0" smtClean="0">
                <a:hlinkClick r:id="rId3"/>
              </a:rPr>
              <a:t>1.4.1 </a:t>
            </a:r>
            <a:r>
              <a:rPr lang="tr-TR" dirty="0" err="1" smtClean="0">
                <a:hlinkClick r:id="rId3"/>
              </a:rPr>
              <a:t>Status</a:t>
            </a:r>
            <a:r>
              <a:rPr lang="tr-TR" dirty="0" smtClean="0">
                <a:hlinkClick r:id="rId3"/>
              </a:rPr>
              <a:t> </a:t>
            </a:r>
            <a:r>
              <a:rPr lang="tr-TR" dirty="0" err="1" smtClean="0">
                <a:hlinkClick r:id="rId3"/>
              </a:rPr>
              <a:t>migrainosus</a:t>
            </a:r>
            <a:endParaRPr lang="tr-TR" dirty="0" smtClean="0"/>
          </a:p>
          <a:p>
            <a:pPr lvl="1"/>
            <a:endParaRPr lang="tr-TR" dirty="0" smtClean="0"/>
          </a:p>
          <a:p>
            <a:pPr lvl="1"/>
            <a:r>
              <a:rPr lang="tr-TR" dirty="0" smtClean="0">
                <a:hlinkClick r:id="rId4"/>
              </a:rPr>
              <a:t>1.4.2 </a:t>
            </a:r>
            <a:r>
              <a:rPr lang="tr-TR" dirty="0" err="1" smtClean="0">
                <a:hlinkClick r:id="rId4"/>
              </a:rPr>
              <a:t>Enfarktsız</a:t>
            </a:r>
            <a:r>
              <a:rPr lang="tr-TR" dirty="0" smtClean="0">
                <a:hlinkClick r:id="rId4"/>
              </a:rPr>
              <a:t> kalıcı </a:t>
            </a:r>
            <a:r>
              <a:rPr lang="tr-TR" dirty="0" err="1" smtClean="0">
                <a:hlinkClick r:id="rId4"/>
              </a:rPr>
              <a:t>aura</a:t>
            </a:r>
            <a:endParaRPr lang="tr-TR" dirty="0" smtClean="0"/>
          </a:p>
          <a:p>
            <a:pPr lvl="1"/>
            <a:endParaRPr lang="tr-TR" dirty="0" smtClean="0"/>
          </a:p>
          <a:p>
            <a:pPr lvl="1"/>
            <a:r>
              <a:rPr lang="tr-TR" dirty="0" smtClean="0">
                <a:hlinkClick r:id="rId5"/>
              </a:rPr>
              <a:t>1.4.3 Migren enfarktüsü</a:t>
            </a:r>
            <a:endParaRPr lang="tr-TR" dirty="0" smtClean="0"/>
          </a:p>
          <a:p>
            <a:pPr lvl="1"/>
            <a:endParaRPr lang="tr-TR" dirty="0" smtClean="0"/>
          </a:p>
          <a:p>
            <a:pPr lvl="1"/>
            <a:r>
              <a:rPr lang="tr-TR" dirty="0" smtClean="0">
                <a:hlinkClick r:id="rId6"/>
              </a:rPr>
              <a:t>1.4.4 Migren </a:t>
            </a:r>
            <a:r>
              <a:rPr lang="tr-TR" dirty="0" err="1" smtClean="0">
                <a:hlinkClick r:id="rId6"/>
              </a:rPr>
              <a:t>aura</a:t>
            </a:r>
            <a:r>
              <a:rPr lang="tr-TR" dirty="0" smtClean="0">
                <a:hlinkClick r:id="rId6"/>
              </a:rPr>
              <a:t> ile tetiklenen nöbet</a:t>
            </a:r>
            <a:endParaRPr lang="tr-TR" dirty="0" smtClean="0"/>
          </a:p>
        </p:txBody>
      </p:sp>
      <p:sp>
        <p:nvSpPr>
          <p:cNvPr id="4" name="3 Metin kutusu"/>
          <p:cNvSpPr txBox="1"/>
          <p:nvPr/>
        </p:nvSpPr>
        <p:spPr>
          <a:xfrm>
            <a:off x="2691440" y="5796952"/>
            <a:ext cx="5771072" cy="492443"/>
          </a:xfrm>
          <a:prstGeom prst="rect">
            <a:avLst/>
          </a:prstGeom>
          <a:noFill/>
        </p:spPr>
        <p:txBody>
          <a:bodyPr wrap="square" rtlCol="0">
            <a:spAutoFit/>
          </a:bodyPr>
          <a:lstStyle/>
          <a:p>
            <a:r>
              <a:rPr lang="da-DK" altLang="en-US" sz="800" i="1" dirty="0" smtClean="0">
                <a:solidFill>
                  <a:schemeClr val="tx2"/>
                </a:solidFill>
                <a:latin typeface="Times New Roman" pitchFamily="18" charset="0"/>
                <a:cs typeface="Times New Roman" pitchFamily="18" charset="0"/>
              </a:rPr>
              <a:t>The International Classification of Headache Disorders, 3rd edition beta version,is published in Cephalalgia 2013; 33: 629-808</a:t>
            </a:r>
          </a:p>
          <a:p>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Tanı Testleri </a:t>
            </a:r>
            <a:endParaRPr lang="tr-TR" sz="3600" dirty="0">
              <a:solidFill>
                <a:srgbClr val="FF0000"/>
              </a:solidFill>
              <a:latin typeface="Serif"/>
            </a:endParaRPr>
          </a:p>
        </p:txBody>
      </p:sp>
      <p:sp>
        <p:nvSpPr>
          <p:cNvPr id="3" name="2 İçerik Yer Tutucusu"/>
          <p:cNvSpPr>
            <a:spLocks noGrp="1"/>
          </p:cNvSpPr>
          <p:nvPr>
            <p:ph idx="1"/>
          </p:nvPr>
        </p:nvSpPr>
        <p:spPr>
          <a:xfrm>
            <a:off x="931653" y="2119257"/>
            <a:ext cx="7392838" cy="3603812"/>
          </a:xfrm>
        </p:spPr>
        <p:txBody>
          <a:bodyPr>
            <a:normAutofit fontScale="92500"/>
          </a:bodyPr>
          <a:lstStyle/>
          <a:p>
            <a:r>
              <a:rPr lang="tr-TR" dirty="0" smtClean="0">
                <a:latin typeface="Serif"/>
                <a:cs typeface="Times New Roman" pitchFamily="18" charset="0"/>
              </a:rPr>
              <a:t>Migrenin tanısı klinik olarak konulur</a:t>
            </a:r>
          </a:p>
          <a:p>
            <a:endParaRPr lang="tr-TR" dirty="0" smtClean="0">
              <a:latin typeface="Serif"/>
            </a:endParaRPr>
          </a:p>
          <a:p>
            <a:r>
              <a:rPr lang="tr-TR" dirty="0" smtClean="0">
                <a:latin typeface="Serif"/>
              </a:rPr>
              <a:t>Migrenli hastaların çoğunda görüntüleme gerekli değildir</a:t>
            </a:r>
          </a:p>
          <a:p>
            <a:pPr lvl="1">
              <a:buNone/>
            </a:pPr>
            <a:endParaRPr lang="tr-TR" dirty="0" smtClean="0">
              <a:latin typeface="Serif"/>
            </a:endParaRPr>
          </a:p>
          <a:p>
            <a:r>
              <a:rPr lang="tr-TR" dirty="0" smtClean="0">
                <a:latin typeface="Serif"/>
              </a:rPr>
              <a:t>Hastalığın ilerleyen dönemlerinde, </a:t>
            </a:r>
          </a:p>
          <a:p>
            <a:pPr lvl="1"/>
            <a:r>
              <a:rPr lang="tr-TR" dirty="0" smtClean="0">
                <a:latin typeface="Serif"/>
              </a:rPr>
              <a:t>nörolojik muayenede açıklanamayan anormal bulgu  ve </a:t>
            </a:r>
          </a:p>
          <a:p>
            <a:pPr lvl="1"/>
            <a:r>
              <a:rPr lang="tr-TR" dirty="0" err="1" smtClean="0">
                <a:latin typeface="Serif"/>
              </a:rPr>
              <a:t>atipik</a:t>
            </a:r>
            <a:r>
              <a:rPr lang="tr-TR" dirty="0" smtClean="0">
                <a:latin typeface="Serif"/>
              </a:rPr>
              <a:t> baş ağrısı özellikleri varlığında  görüntüleme düşünülebilir.</a:t>
            </a:r>
          </a:p>
          <a:p>
            <a:pPr lvl="1"/>
            <a:endParaRPr lang="tr-TR" dirty="0">
              <a:latin typeface="Serif"/>
            </a:endParaRPr>
          </a:p>
        </p:txBody>
      </p:sp>
      <p:sp>
        <p:nvSpPr>
          <p:cNvPr id="4" name="3 Metin kutusu"/>
          <p:cNvSpPr txBox="1"/>
          <p:nvPr/>
        </p:nvSpPr>
        <p:spPr>
          <a:xfrm>
            <a:off x="1802921" y="5796950"/>
            <a:ext cx="6538823" cy="338554"/>
          </a:xfrm>
          <a:prstGeom prst="rect">
            <a:avLst/>
          </a:prstGeom>
          <a:noFill/>
        </p:spPr>
        <p:txBody>
          <a:bodyPr wrap="square" rtlCol="0">
            <a:spAutoFit/>
          </a:bodyPr>
          <a:lstStyle/>
          <a:p>
            <a:r>
              <a:rPr lang="en-US" sz="800" i="1" dirty="0" smtClean="0">
                <a:solidFill>
                  <a:schemeClr val="tx2"/>
                </a:solidFill>
                <a:latin typeface="Times New Roman" pitchFamily="18" charset="0"/>
                <a:cs typeface="Times New Roman" pitchFamily="18" charset="0"/>
              </a:rPr>
              <a:t>Silberstein, Stephen D. "Practice parameter: evidence-based guidelines for migraine headache (an evidence-based review): report of the Quality Standards Subcommittee of the American Academy of Neurology." Neurology 55.6 (2000): 754-762.</a:t>
            </a:r>
            <a:r>
              <a:rPr lang="en-US" sz="800" i="1" u="sng" dirty="0" smtClean="0">
                <a:solidFill>
                  <a:schemeClr val="tx2"/>
                </a:solidFill>
                <a:latin typeface="Times New Roman" pitchFamily="18" charset="0"/>
                <a:cs typeface="Times New Roman" pitchFamily="18" charset="0"/>
                <a:hlinkClick r:id="rId3"/>
              </a:rPr>
              <a:t>.</a:t>
            </a:r>
            <a:endParaRPr lang="en-US"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Tanı Testleri </a:t>
            </a:r>
            <a:endParaRPr lang="tr-TR" sz="3600" dirty="0"/>
          </a:p>
        </p:txBody>
      </p:sp>
      <p:sp>
        <p:nvSpPr>
          <p:cNvPr id="3" name="2 İçerik Yer Tutucusu"/>
          <p:cNvSpPr>
            <a:spLocks noGrp="1"/>
          </p:cNvSpPr>
          <p:nvPr>
            <p:ph idx="1"/>
          </p:nvPr>
        </p:nvSpPr>
        <p:spPr>
          <a:xfrm>
            <a:off x="836762" y="2001327"/>
            <a:ext cx="7530861" cy="4080295"/>
          </a:xfrm>
        </p:spPr>
        <p:txBody>
          <a:bodyPr>
            <a:normAutofit/>
          </a:bodyPr>
          <a:lstStyle/>
          <a:p>
            <a:endParaRPr lang="tr-TR" dirty="0" smtClean="0">
              <a:latin typeface="Serif"/>
              <a:cs typeface="Times New Roman" pitchFamily="18" charset="0"/>
            </a:endParaRPr>
          </a:p>
          <a:p>
            <a:r>
              <a:rPr lang="tr-TR" dirty="0" smtClean="0">
                <a:latin typeface="Serif"/>
                <a:cs typeface="Times New Roman" pitchFamily="18" charset="0"/>
              </a:rPr>
              <a:t>Ani şiddetli baş ağrısı olan hastalarda </a:t>
            </a:r>
            <a:r>
              <a:rPr lang="tr-TR" dirty="0" err="1" smtClean="0">
                <a:latin typeface="Serif"/>
                <a:cs typeface="Times New Roman" pitchFamily="18" charset="0"/>
              </a:rPr>
              <a:t>subaraknoid</a:t>
            </a:r>
            <a:r>
              <a:rPr lang="tr-TR" dirty="0" smtClean="0">
                <a:latin typeface="Serif"/>
                <a:cs typeface="Times New Roman" pitchFamily="18" charset="0"/>
              </a:rPr>
              <a:t> </a:t>
            </a:r>
          </a:p>
          <a:p>
            <a:pPr>
              <a:buNone/>
            </a:pPr>
            <a:r>
              <a:rPr lang="tr-TR" dirty="0" smtClean="0">
                <a:latin typeface="Serif"/>
                <a:cs typeface="Times New Roman" pitchFamily="18" charset="0"/>
              </a:rPr>
              <a:t>kanama şüphesi nedeniyle </a:t>
            </a:r>
            <a:r>
              <a:rPr lang="tr-TR" dirty="0" err="1" smtClean="0">
                <a:latin typeface="Serif"/>
                <a:cs typeface="Times New Roman" pitchFamily="18" charset="0"/>
              </a:rPr>
              <a:t>nörogörüntülemeye</a:t>
            </a:r>
            <a:r>
              <a:rPr lang="tr-TR" dirty="0" smtClean="0">
                <a:latin typeface="Serif"/>
                <a:cs typeface="Times New Roman" pitchFamily="18" charset="0"/>
              </a:rPr>
              <a:t> </a:t>
            </a:r>
          </a:p>
          <a:p>
            <a:pPr>
              <a:buNone/>
            </a:pPr>
            <a:r>
              <a:rPr lang="tr-TR" dirty="0" smtClean="0">
                <a:latin typeface="Serif"/>
                <a:cs typeface="Times New Roman" pitchFamily="18" charset="0"/>
              </a:rPr>
              <a:t>ihtiyaç duyulur</a:t>
            </a:r>
            <a:endParaRPr lang="tr-TR" dirty="0" smtClean="0"/>
          </a:p>
          <a:p>
            <a:endParaRPr lang="tr-TR" dirty="0" smtClean="0">
              <a:latin typeface="Serif"/>
              <a:cs typeface="Times New Roman" pitchFamily="18" charset="0"/>
            </a:endParaRPr>
          </a:p>
          <a:p>
            <a:endParaRPr lang="tr-TR" dirty="0" smtClean="0">
              <a:latin typeface="Serif"/>
              <a:cs typeface="Times New Roman" pitchFamily="18" charset="0"/>
            </a:endParaRPr>
          </a:p>
          <a:p>
            <a:endParaRPr lang="tr-TR" dirty="0" smtClean="0">
              <a:latin typeface="Serif"/>
              <a:cs typeface="Times New Roman" pitchFamily="18" charset="0"/>
            </a:endParaRPr>
          </a:p>
          <a:p>
            <a:endParaRPr lang="tr-TR" dirty="0" smtClean="0">
              <a:latin typeface="Serif"/>
              <a:cs typeface="Times New Roman" pitchFamily="18" charset="0"/>
            </a:endParaRPr>
          </a:p>
        </p:txBody>
      </p:sp>
      <p:sp>
        <p:nvSpPr>
          <p:cNvPr id="5" name="4 Metin kutusu"/>
          <p:cNvSpPr txBox="1"/>
          <p:nvPr/>
        </p:nvSpPr>
        <p:spPr>
          <a:xfrm>
            <a:off x="2751826" y="4787660"/>
            <a:ext cx="5831456" cy="492443"/>
          </a:xfrm>
          <a:prstGeom prst="rect">
            <a:avLst/>
          </a:prstGeom>
          <a:noFill/>
        </p:spPr>
        <p:txBody>
          <a:bodyPr wrap="square" rtlCol="0">
            <a:spAutoFit/>
          </a:bodyPr>
          <a:lstStyle/>
          <a:p>
            <a:r>
              <a:rPr lang="en-US" sz="800" i="1" dirty="0" smtClean="0">
                <a:solidFill>
                  <a:schemeClr val="tx2"/>
                </a:solidFill>
                <a:latin typeface="Times New Roman" pitchFamily="18" charset="0"/>
                <a:cs typeface="Times New Roman" pitchFamily="18" charset="0"/>
              </a:rPr>
              <a:t>Evans, Randolph W. "Diagnostic testing for migraine and other primary headaches." Neurologic clinics 27.2 (2009): 393-415.</a:t>
            </a:r>
            <a:endParaRPr lang="tr-TR" sz="800" i="1" dirty="0" smtClean="0">
              <a:solidFill>
                <a:schemeClr val="tx2"/>
              </a:solidFill>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latin typeface="Serif"/>
              </a:rPr>
              <a:t>Ayırıcı tanı </a:t>
            </a:r>
            <a:endParaRPr lang="tr-TR" sz="3600" dirty="0">
              <a:solidFill>
                <a:srgbClr val="FF0000"/>
              </a:solidFill>
              <a:latin typeface="Serif"/>
            </a:endParaRPr>
          </a:p>
        </p:txBody>
      </p:sp>
      <p:sp>
        <p:nvSpPr>
          <p:cNvPr id="3" name="İçerik Yer Tutucusu 2"/>
          <p:cNvSpPr>
            <a:spLocks noGrp="1"/>
          </p:cNvSpPr>
          <p:nvPr>
            <p:ph idx="1"/>
          </p:nvPr>
        </p:nvSpPr>
        <p:spPr/>
        <p:txBody>
          <a:bodyPr/>
          <a:lstStyle/>
          <a:p>
            <a:r>
              <a:rPr lang="tr-TR" dirty="0" smtClean="0"/>
              <a:t>Gerilim tipi </a:t>
            </a:r>
            <a:r>
              <a:rPr lang="tr-TR" dirty="0" err="1" smtClean="0"/>
              <a:t>başağrısı</a:t>
            </a:r>
            <a:endParaRPr lang="tr-TR" dirty="0" smtClean="0"/>
          </a:p>
          <a:p>
            <a:r>
              <a:rPr lang="tr-TR" dirty="0" smtClean="0"/>
              <a:t>Küme tipi </a:t>
            </a:r>
            <a:r>
              <a:rPr lang="tr-TR" dirty="0" err="1" smtClean="0"/>
              <a:t>başağrısı</a:t>
            </a:r>
            <a:r>
              <a:rPr lang="tr-TR" dirty="0" smtClean="0"/>
              <a:t> </a:t>
            </a:r>
          </a:p>
          <a:p>
            <a:r>
              <a:rPr lang="tr-TR" dirty="0" smtClean="0"/>
              <a:t>Kafa/Boyun travması </a:t>
            </a:r>
          </a:p>
          <a:p>
            <a:r>
              <a:rPr lang="tr-TR" dirty="0" err="1" smtClean="0"/>
              <a:t>Serebrovasküler</a:t>
            </a:r>
            <a:r>
              <a:rPr lang="tr-TR" dirty="0" smtClean="0"/>
              <a:t> bozukluklar</a:t>
            </a:r>
          </a:p>
          <a:p>
            <a:r>
              <a:rPr lang="tr-TR" dirty="0" err="1" smtClean="0"/>
              <a:t>İntrakranial</a:t>
            </a:r>
            <a:r>
              <a:rPr lang="tr-TR" dirty="0" smtClean="0"/>
              <a:t> lezyonlar</a:t>
            </a:r>
          </a:p>
          <a:p>
            <a:r>
              <a:rPr lang="tr-TR" dirty="0" smtClean="0"/>
              <a:t>Menenjit</a:t>
            </a:r>
          </a:p>
          <a:p>
            <a:r>
              <a:rPr lang="tr-TR" dirty="0" err="1" smtClean="0"/>
              <a:t>Subaraknoid</a:t>
            </a:r>
            <a:r>
              <a:rPr lang="tr-TR" dirty="0" smtClean="0"/>
              <a:t> kanama</a:t>
            </a:r>
          </a:p>
          <a:p>
            <a:endParaRPr lang="tr-TR" dirty="0" smtClean="0"/>
          </a:p>
        </p:txBody>
      </p:sp>
      <p:sp>
        <p:nvSpPr>
          <p:cNvPr id="4" name="Metin kutusu 3"/>
          <p:cNvSpPr txBox="1"/>
          <p:nvPr/>
        </p:nvSpPr>
        <p:spPr>
          <a:xfrm>
            <a:off x="2755075" y="5688281"/>
            <a:ext cx="5305193" cy="461665"/>
          </a:xfrm>
          <a:prstGeom prst="rect">
            <a:avLst/>
          </a:prstGeom>
          <a:noFill/>
        </p:spPr>
        <p:txBody>
          <a:bodyPr wrap="square" rtlCol="0">
            <a:spAutoFit/>
          </a:bodyPr>
          <a:lstStyle/>
          <a:p>
            <a:r>
              <a:rPr lang="tr-TR" sz="800" i="1" dirty="0">
                <a:solidFill>
                  <a:schemeClr val="tx2"/>
                </a:solidFill>
                <a:latin typeface="Times New Roman" panose="02020603050405020304" pitchFamily="18" charset="0"/>
                <a:cs typeface="Times New Roman" panose="02020603050405020304" pitchFamily="18" charset="0"/>
              </a:rPr>
              <a:t>https://</a:t>
            </a:r>
            <a:r>
              <a:rPr lang="tr-TR" sz="800" i="1" dirty="0" smtClean="0">
                <a:solidFill>
                  <a:schemeClr val="tx2"/>
                </a:solidFill>
                <a:latin typeface="Times New Roman" panose="02020603050405020304" pitchFamily="18" charset="0"/>
                <a:cs typeface="Times New Roman" panose="02020603050405020304" pitchFamily="18" charset="0"/>
              </a:rPr>
              <a:t>www.uptodate.com/contents/pathophysiology-clinical-manifestations-and-diagnosis-of-migraine-in-adults?search=migraine%20differential%20diagnosis&amp;sectionRank=1&amp;usage_type=default&amp;anchor=H27213256&amp;source=machineLearning&amp;selectedTitle=1~150&amp;display_rank=1#H27213256</a:t>
            </a:r>
            <a:endParaRPr lang="tr-TR" sz="800" i="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140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403515"/>
            <a:ext cx="6965245" cy="1202485"/>
          </a:xfrm>
        </p:spPr>
        <p:txBody>
          <a:bodyPr/>
          <a:lstStyle/>
          <a:p>
            <a:r>
              <a:rPr lang="tr-TR" dirty="0" smtClean="0">
                <a:solidFill>
                  <a:srgbClr val="FF0000"/>
                </a:solidFill>
                <a:latin typeface="Serif"/>
              </a:rPr>
              <a:t>Tedavi</a:t>
            </a:r>
            <a:endParaRPr lang="tr-TR" dirty="0">
              <a:solidFill>
                <a:srgbClr val="FF0000"/>
              </a:solidFill>
              <a:latin typeface="Serif"/>
            </a:endParaRPr>
          </a:p>
        </p:txBody>
      </p:sp>
      <p:graphicFrame>
        <p:nvGraphicFramePr>
          <p:cNvPr id="5" name="4 İçerik Yer Tutucusu"/>
          <p:cNvGraphicFramePr>
            <a:graphicFrameLocks noGrp="1"/>
          </p:cNvGraphicFramePr>
          <p:nvPr>
            <p:ph idx="1"/>
          </p:nvPr>
        </p:nvGraphicFramePr>
        <p:xfrm>
          <a:off x="923027" y="1492370"/>
          <a:ext cx="7366958" cy="465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etin kutusu"/>
          <p:cNvSpPr txBox="1"/>
          <p:nvPr/>
        </p:nvSpPr>
        <p:spPr>
          <a:xfrm>
            <a:off x="2415396" y="5978105"/>
            <a:ext cx="5555412"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05908" y="567211"/>
            <a:ext cx="6965245" cy="1202485"/>
          </a:xfrm>
        </p:spPr>
        <p:txBody>
          <a:bodyPr>
            <a:normAutofit/>
          </a:bodyPr>
          <a:lstStyle/>
          <a:p>
            <a:r>
              <a:rPr lang="tr-TR" sz="3600" dirty="0" smtClean="0">
                <a:solidFill>
                  <a:srgbClr val="FF0000"/>
                </a:solidFill>
                <a:latin typeface="Serif"/>
              </a:rPr>
              <a:t>İlaç dışı tedavi</a:t>
            </a:r>
            <a:endParaRPr lang="tr-TR" sz="3600" dirty="0">
              <a:solidFill>
                <a:srgbClr val="FF0000"/>
              </a:solidFill>
            </a:endParaRPr>
          </a:p>
        </p:txBody>
      </p:sp>
      <p:sp>
        <p:nvSpPr>
          <p:cNvPr id="3" name="2 İçerik Yer Tutucusu"/>
          <p:cNvSpPr>
            <a:spLocks noGrp="1"/>
          </p:cNvSpPr>
          <p:nvPr>
            <p:ph idx="1"/>
          </p:nvPr>
        </p:nvSpPr>
        <p:spPr>
          <a:xfrm>
            <a:off x="751115" y="1676400"/>
            <a:ext cx="7619999" cy="4365172"/>
          </a:xfrm>
        </p:spPr>
        <p:txBody>
          <a:bodyPr>
            <a:normAutofit fontScale="70000" lnSpcReduction="20000"/>
          </a:bodyPr>
          <a:lstStyle/>
          <a:p>
            <a:pPr>
              <a:buFont typeface="Wingdings" pitchFamily="2" charset="2"/>
              <a:buChar char="§"/>
            </a:pPr>
            <a:r>
              <a:rPr lang="tr-TR" dirty="0" smtClean="0">
                <a:latin typeface="Serif"/>
              </a:rPr>
              <a:t>Hastanın hastalık hakkında bilgilendirilmesi</a:t>
            </a:r>
          </a:p>
          <a:p>
            <a:pPr>
              <a:buNone/>
            </a:pPr>
            <a:r>
              <a:rPr lang="tr-TR" dirty="0" smtClean="0">
                <a:latin typeface="Serif"/>
              </a:rPr>
              <a:t>	</a:t>
            </a:r>
          </a:p>
          <a:p>
            <a:pPr>
              <a:buNone/>
            </a:pPr>
            <a:r>
              <a:rPr lang="tr-TR" dirty="0" smtClean="0">
                <a:latin typeface="Serif"/>
              </a:rPr>
              <a:t>	• Yaşam şeklinin düzenlenmesi</a:t>
            </a:r>
          </a:p>
          <a:p>
            <a:pPr lvl="2">
              <a:buFont typeface="Courier New" pitchFamily="49" charset="0"/>
              <a:buChar char="o"/>
            </a:pPr>
            <a:r>
              <a:rPr lang="tr-TR" dirty="0" smtClean="0">
                <a:latin typeface="Serif"/>
              </a:rPr>
              <a:t>Düzenli uyku ve beslenme</a:t>
            </a:r>
          </a:p>
          <a:p>
            <a:pPr lvl="2">
              <a:buFont typeface="Courier New" pitchFamily="49" charset="0"/>
              <a:buChar char="o"/>
            </a:pPr>
            <a:r>
              <a:rPr lang="tr-TR" dirty="0" smtClean="0">
                <a:latin typeface="Serif"/>
              </a:rPr>
              <a:t>Egzersiz</a:t>
            </a:r>
          </a:p>
          <a:p>
            <a:pPr lvl="2">
              <a:buFont typeface="Courier New" pitchFamily="49" charset="0"/>
              <a:buChar char="o"/>
            </a:pPr>
            <a:r>
              <a:rPr lang="tr-TR" dirty="0" err="1" smtClean="0">
                <a:latin typeface="Serif"/>
              </a:rPr>
              <a:t>Relaksasyon</a:t>
            </a:r>
            <a:r>
              <a:rPr lang="tr-TR" dirty="0" smtClean="0">
                <a:latin typeface="Serif"/>
              </a:rPr>
              <a:t> teknikleri</a:t>
            </a:r>
          </a:p>
          <a:p>
            <a:pPr lvl="2">
              <a:buFont typeface="Courier New" pitchFamily="49" charset="0"/>
              <a:buChar char="o"/>
            </a:pPr>
            <a:endParaRPr lang="tr-TR" dirty="0" smtClean="0">
              <a:latin typeface="Serif"/>
            </a:endParaRPr>
          </a:p>
          <a:p>
            <a:pPr>
              <a:buNone/>
            </a:pPr>
            <a:r>
              <a:rPr lang="tr-TR" dirty="0" smtClean="0">
                <a:latin typeface="Serif"/>
              </a:rPr>
              <a:t>	• </a:t>
            </a:r>
            <a:r>
              <a:rPr lang="tr-TR" sz="2400" dirty="0" smtClean="0">
                <a:latin typeface="Serif"/>
              </a:rPr>
              <a:t>Tetikleyicilerin farkında olma ve kaçınma                                                </a:t>
            </a:r>
          </a:p>
          <a:p>
            <a:pPr lvl="2">
              <a:buFont typeface="Courier New" pitchFamily="49" charset="0"/>
              <a:buChar char="o"/>
            </a:pPr>
            <a:r>
              <a:rPr lang="pt-BR" dirty="0" smtClean="0">
                <a:latin typeface="Serif"/>
              </a:rPr>
              <a:t>Diyet (Alkol, nitritler, aspartam, peynir)</a:t>
            </a:r>
          </a:p>
          <a:p>
            <a:pPr lvl="2">
              <a:buFont typeface="Courier New" pitchFamily="49" charset="0"/>
              <a:buChar char="o"/>
            </a:pPr>
            <a:r>
              <a:rPr lang="tr-TR" dirty="0" smtClean="0">
                <a:latin typeface="Serif"/>
              </a:rPr>
              <a:t>Çevresel faktörler (Parlak ışık, hava değişiklikleri, yükseklik, koku)</a:t>
            </a:r>
          </a:p>
          <a:p>
            <a:pPr lvl="2">
              <a:buFont typeface="Courier New" pitchFamily="49" charset="0"/>
              <a:buChar char="o"/>
            </a:pPr>
            <a:r>
              <a:rPr lang="tr-TR" dirty="0" smtClean="0">
                <a:latin typeface="Serif"/>
              </a:rPr>
              <a:t>İlaçlar</a:t>
            </a:r>
          </a:p>
          <a:p>
            <a:pPr lvl="2">
              <a:buFont typeface="Courier New" pitchFamily="49" charset="0"/>
              <a:buChar char="o"/>
            </a:pPr>
            <a:r>
              <a:rPr lang="tr-TR" dirty="0" err="1" smtClean="0">
                <a:latin typeface="Serif"/>
              </a:rPr>
              <a:t>Hormonal</a:t>
            </a:r>
            <a:r>
              <a:rPr lang="tr-TR" dirty="0" smtClean="0">
                <a:latin typeface="Serif"/>
              </a:rPr>
              <a:t> faktörler (</a:t>
            </a:r>
            <a:r>
              <a:rPr lang="tr-TR" dirty="0" err="1" smtClean="0">
                <a:latin typeface="Serif"/>
              </a:rPr>
              <a:t>menstruasyon</a:t>
            </a:r>
            <a:r>
              <a:rPr lang="tr-TR" dirty="0" smtClean="0">
                <a:latin typeface="Serif"/>
              </a:rPr>
              <a:t>, </a:t>
            </a:r>
            <a:r>
              <a:rPr lang="tr-TR" dirty="0" err="1" smtClean="0">
                <a:latin typeface="Serif"/>
              </a:rPr>
              <a:t>ovulasyon</a:t>
            </a:r>
            <a:r>
              <a:rPr lang="tr-TR" dirty="0" smtClean="0">
                <a:latin typeface="Serif"/>
              </a:rPr>
              <a:t>, oral </a:t>
            </a:r>
            <a:r>
              <a:rPr lang="tr-TR" dirty="0" err="1" smtClean="0">
                <a:latin typeface="Serif"/>
              </a:rPr>
              <a:t>kontraseptif</a:t>
            </a:r>
            <a:r>
              <a:rPr lang="tr-TR" dirty="0" smtClean="0">
                <a:latin typeface="Serif"/>
              </a:rPr>
              <a:t> kullanımı)</a:t>
            </a:r>
          </a:p>
          <a:p>
            <a:pPr>
              <a:buFont typeface="Wingdings" pitchFamily="2" charset="2"/>
              <a:buChar char="§"/>
            </a:pPr>
            <a:endParaRPr lang="tr-TR" dirty="0" smtClean="0">
              <a:latin typeface="Serif"/>
            </a:endParaRPr>
          </a:p>
          <a:p>
            <a:pPr>
              <a:buFont typeface="Wingdings" pitchFamily="2" charset="2"/>
              <a:buChar char="§"/>
            </a:pPr>
            <a:r>
              <a:rPr lang="tr-TR" dirty="0" err="1" smtClean="0">
                <a:latin typeface="Serif"/>
              </a:rPr>
              <a:t>Biyofeedback</a:t>
            </a:r>
            <a:endParaRPr lang="tr-TR" dirty="0" smtClean="0">
              <a:latin typeface="Serif"/>
            </a:endParaRPr>
          </a:p>
          <a:p>
            <a:pPr>
              <a:buFont typeface="Wingdings" pitchFamily="2" charset="2"/>
              <a:buChar char="§"/>
            </a:pPr>
            <a:r>
              <a:rPr lang="tr-TR" dirty="0" err="1" smtClean="0">
                <a:latin typeface="Serif"/>
              </a:rPr>
              <a:t>Kognitif</a:t>
            </a:r>
            <a:r>
              <a:rPr lang="tr-TR" dirty="0" smtClean="0">
                <a:latin typeface="Serif"/>
              </a:rPr>
              <a:t>-davranışsal tedaviler</a:t>
            </a:r>
          </a:p>
          <a:p>
            <a:pPr>
              <a:buFont typeface="Wingdings" pitchFamily="2" charset="2"/>
              <a:buChar char="§"/>
            </a:pPr>
            <a:r>
              <a:rPr lang="tr-TR" dirty="0" smtClean="0">
                <a:latin typeface="Serif"/>
              </a:rPr>
              <a:t>Tamamlayıcı tıp tedavileri</a:t>
            </a:r>
            <a:endParaRPr lang="tr-TR" dirty="0"/>
          </a:p>
        </p:txBody>
      </p:sp>
      <p:sp>
        <p:nvSpPr>
          <p:cNvPr id="4" name="3 Metin kutusu"/>
          <p:cNvSpPr txBox="1"/>
          <p:nvPr/>
        </p:nvSpPr>
        <p:spPr>
          <a:xfrm>
            <a:off x="2850825" y="6078336"/>
            <a:ext cx="5555412"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1052422" y="3269385"/>
            <a:ext cx="7203057" cy="2277373"/>
          </a:xfrm>
        </p:spPr>
        <p:txBody>
          <a:bodyPr>
            <a:normAutofit/>
          </a:bodyPr>
          <a:lstStyle/>
          <a:p>
            <a:pPr>
              <a:spcAft>
                <a:spcPts val="1200"/>
              </a:spcAft>
            </a:pPr>
            <a:r>
              <a:rPr lang="tr-TR" sz="1600" dirty="0" smtClean="0">
                <a:latin typeface="Serif"/>
              </a:rPr>
              <a:t>Ağustos 2018’e kadar 13 çalışma – toplam 1218 kişi dahil edilmiş</a:t>
            </a:r>
          </a:p>
          <a:p>
            <a:pPr>
              <a:spcAft>
                <a:spcPts val="1200"/>
              </a:spcAft>
            </a:pPr>
            <a:r>
              <a:rPr lang="tr-TR" sz="1600" dirty="0" smtClean="0">
                <a:latin typeface="Serif"/>
              </a:rPr>
              <a:t>Bu meta-analizin sonuçları, akupunkturun migren ilacından daha etkili ve daha güvenli olduğunu göstermiştir.</a:t>
            </a:r>
          </a:p>
          <a:p>
            <a:pPr>
              <a:spcAft>
                <a:spcPts val="1200"/>
              </a:spcAft>
            </a:pPr>
            <a:r>
              <a:rPr lang="tr-TR" sz="1600" dirty="0" smtClean="0">
                <a:latin typeface="Serif"/>
              </a:rPr>
              <a:t>Akupunktur bu tedaviyi almak isteyen hastalar için bir tedavi seçeneği olarak kabul edilebilir.</a:t>
            </a:r>
          </a:p>
          <a:p>
            <a:pPr>
              <a:spcAft>
                <a:spcPts val="1200"/>
              </a:spcAft>
            </a:pPr>
            <a:endParaRPr lang="tr-TR" sz="1600" dirty="0"/>
          </a:p>
        </p:txBody>
      </p:sp>
      <p:sp>
        <p:nvSpPr>
          <p:cNvPr id="4" name="3 Metin kutusu"/>
          <p:cNvSpPr txBox="1"/>
          <p:nvPr/>
        </p:nvSpPr>
        <p:spPr>
          <a:xfrm>
            <a:off x="1164772" y="5805577"/>
            <a:ext cx="7358128" cy="384721"/>
          </a:xfrm>
          <a:prstGeom prst="rect">
            <a:avLst/>
          </a:prstGeom>
          <a:noFill/>
        </p:spPr>
        <p:txBody>
          <a:bodyPr wrap="square" rtlCol="0">
            <a:spAutoFit/>
          </a:bodyPr>
          <a:lstStyle/>
          <a:p>
            <a:r>
              <a:rPr lang="en-US" sz="800" i="1" dirty="0" smtClean="0">
                <a:solidFill>
                  <a:schemeClr val="tx2"/>
                </a:solidFill>
                <a:latin typeface="Times New Roman" pitchFamily="18" charset="0"/>
                <a:cs typeface="Times New Roman" pitchFamily="18" charset="0"/>
              </a:rPr>
              <a:t>SHEN, F. J., </a:t>
            </a:r>
            <a:r>
              <a:rPr lang="en-US" sz="800" i="1" dirty="0" err="1" smtClean="0">
                <a:solidFill>
                  <a:schemeClr val="tx2"/>
                </a:solidFill>
                <a:latin typeface="Times New Roman" pitchFamily="18" charset="0"/>
                <a:cs typeface="Times New Roman" pitchFamily="18" charset="0"/>
              </a:rPr>
              <a:t>Jia</a:t>
            </a:r>
            <a:r>
              <a:rPr lang="en-US" sz="800" i="1" dirty="0" smtClean="0">
                <a:solidFill>
                  <a:schemeClr val="tx2"/>
                </a:solidFill>
                <a:latin typeface="Times New Roman" pitchFamily="18" charset="0"/>
                <a:cs typeface="Times New Roman" pitchFamily="18" charset="0"/>
              </a:rPr>
              <a:t>, X. U., ZHAN, Y. J., FU, Q. H., &amp; </a:t>
            </a:r>
            <a:r>
              <a:rPr lang="en-US" sz="800" i="1" dirty="0" err="1" smtClean="0">
                <a:solidFill>
                  <a:schemeClr val="tx2"/>
                </a:solidFill>
                <a:latin typeface="Times New Roman" pitchFamily="18" charset="0"/>
                <a:cs typeface="Times New Roman" pitchFamily="18" charset="0"/>
              </a:rPr>
              <a:t>Jian</a:t>
            </a:r>
            <a:r>
              <a:rPr lang="en-US" sz="800" i="1" dirty="0" smtClean="0">
                <a:solidFill>
                  <a:schemeClr val="tx2"/>
                </a:solidFill>
                <a:latin typeface="Times New Roman" pitchFamily="18" charset="0"/>
                <a:cs typeface="Times New Roman" pitchFamily="18" charset="0"/>
              </a:rPr>
              <a:t>, P. E. I. (2019). Acupuncture for migraine: a systematic review and meta-analysis. World Journal of Acupuncture-</a:t>
            </a:r>
            <a:r>
              <a:rPr lang="en-US" sz="800" i="1" dirty="0" err="1" smtClean="0">
                <a:solidFill>
                  <a:schemeClr val="tx2"/>
                </a:solidFill>
                <a:latin typeface="Times New Roman" pitchFamily="18" charset="0"/>
                <a:cs typeface="Times New Roman" pitchFamily="18" charset="0"/>
              </a:rPr>
              <a:t>Moxibustion</a:t>
            </a:r>
            <a:r>
              <a:rPr lang="en-US" sz="1100" dirty="0" smtClean="0"/>
              <a:t>.</a:t>
            </a:r>
            <a:endParaRPr lang="tr-TR" sz="1100" dirty="0"/>
          </a:p>
        </p:txBody>
      </p:sp>
      <p:pic>
        <p:nvPicPr>
          <p:cNvPr id="8195" name="Picture 3"/>
          <p:cNvPicPr>
            <a:picLocks noChangeAspect="1" noChangeArrowheads="1"/>
          </p:cNvPicPr>
          <p:nvPr/>
        </p:nvPicPr>
        <p:blipFill>
          <a:blip r:embed="rId2" cstate="print"/>
          <a:srcRect/>
          <a:stretch>
            <a:fillRect/>
          </a:stretch>
        </p:blipFill>
        <p:spPr bwMode="auto">
          <a:xfrm>
            <a:off x="1095561" y="905778"/>
            <a:ext cx="7004649" cy="2182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Serif"/>
              </a:rPr>
              <a:t>İlaç tedavisi</a:t>
            </a:r>
            <a:endParaRPr lang="tr-TR" dirty="0">
              <a:solidFill>
                <a:srgbClr val="FF0000"/>
              </a:solidFill>
              <a:latin typeface="Serif"/>
            </a:endParaRPr>
          </a:p>
        </p:txBody>
      </p:sp>
      <p:graphicFrame>
        <p:nvGraphicFramePr>
          <p:cNvPr id="5" name="4 İçerik Yer Tutucusu"/>
          <p:cNvGraphicFramePr>
            <a:graphicFrameLocks noGrp="1"/>
          </p:cNvGraphicFramePr>
          <p:nvPr>
            <p:ph idx="1"/>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Akut atak tedavisi</a:t>
            </a:r>
            <a:endParaRPr lang="tr-TR" sz="3600" dirty="0">
              <a:solidFill>
                <a:srgbClr val="FF0000"/>
              </a:solidFill>
              <a:latin typeface="Serif"/>
            </a:endParaRPr>
          </a:p>
        </p:txBody>
      </p:sp>
      <p:sp>
        <p:nvSpPr>
          <p:cNvPr id="3" name="2 İçerik Yer Tutucusu"/>
          <p:cNvSpPr>
            <a:spLocks noGrp="1"/>
          </p:cNvSpPr>
          <p:nvPr>
            <p:ph idx="1"/>
          </p:nvPr>
        </p:nvSpPr>
        <p:spPr/>
        <p:txBody>
          <a:bodyPr/>
          <a:lstStyle/>
          <a:p>
            <a:endParaRPr lang="tr-TR" dirty="0" smtClean="0">
              <a:latin typeface="Serif"/>
            </a:endParaRPr>
          </a:p>
          <a:p>
            <a:r>
              <a:rPr lang="tr-TR" dirty="0" smtClean="0">
                <a:latin typeface="Serif"/>
              </a:rPr>
              <a:t>Basamaklı tedavi</a:t>
            </a:r>
          </a:p>
          <a:p>
            <a:endParaRPr lang="tr-TR" dirty="0" smtClean="0">
              <a:latin typeface="Serif"/>
            </a:endParaRPr>
          </a:p>
          <a:p>
            <a:r>
              <a:rPr lang="tr-TR" dirty="0" smtClean="0">
                <a:latin typeface="Serif"/>
              </a:rPr>
              <a:t>Atağa uygun tedavi</a:t>
            </a:r>
            <a:endParaRPr lang="tr-TR" dirty="0">
              <a:latin typeface="Serif"/>
            </a:endParaRPr>
          </a:p>
        </p:txBody>
      </p:sp>
      <p:sp>
        <p:nvSpPr>
          <p:cNvPr id="4" name="3 Dikdörtgen"/>
          <p:cNvSpPr/>
          <p:nvPr/>
        </p:nvSpPr>
        <p:spPr>
          <a:xfrm>
            <a:off x="3037114" y="5710535"/>
            <a:ext cx="5268686" cy="215444"/>
          </a:xfrm>
          <a:prstGeom prst="rect">
            <a:avLst/>
          </a:prstGeom>
        </p:spPr>
        <p:txBody>
          <a:bodyPr wrap="square">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sz="4000" dirty="0" smtClean="0">
                <a:solidFill>
                  <a:srgbClr val="FF0000"/>
                </a:solidFill>
                <a:latin typeface="Serif"/>
              </a:rPr>
              <a:t>Akut atak tedavisi</a:t>
            </a:r>
            <a:br>
              <a:rPr lang="tr-TR" sz="4000" dirty="0" smtClean="0">
                <a:solidFill>
                  <a:srgbClr val="FF0000"/>
                </a:solidFill>
                <a:latin typeface="Serif"/>
              </a:rPr>
            </a:br>
            <a:r>
              <a:rPr lang="tr-TR" sz="4000" dirty="0" smtClean="0">
                <a:solidFill>
                  <a:srgbClr val="FF0000"/>
                </a:solidFill>
                <a:latin typeface="Serif"/>
              </a:rPr>
              <a:t>Basamaklı tedavi</a:t>
            </a:r>
            <a:r>
              <a:rPr lang="tr-TR" sz="4000" dirty="0" smtClean="0"/>
              <a:t/>
            </a:r>
            <a:br>
              <a:rPr lang="tr-TR" sz="4000" dirty="0" smtClean="0"/>
            </a:br>
            <a:endParaRPr lang="tr-TR" sz="4000" dirty="0"/>
          </a:p>
        </p:txBody>
      </p:sp>
      <p:graphicFrame>
        <p:nvGraphicFramePr>
          <p:cNvPr id="5" name="4 İçerik Yer Tutucusu"/>
          <p:cNvGraphicFramePr>
            <a:graphicFrameLocks noGrp="1"/>
          </p:cNvGraphicFramePr>
          <p:nvPr>
            <p:ph idx="1"/>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Dikdörtgen"/>
          <p:cNvSpPr/>
          <p:nvPr/>
        </p:nvSpPr>
        <p:spPr>
          <a:xfrm>
            <a:off x="3287486" y="6004450"/>
            <a:ext cx="5029200" cy="215444"/>
          </a:xfrm>
          <a:prstGeom prst="rect">
            <a:avLst/>
          </a:prstGeom>
        </p:spPr>
        <p:txBody>
          <a:bodyPr wrap="square">
            <a:spAutoFit/>
          </a:bodyPr>
          <a:lstStyle/>
          <a:p>
            <a:r>
              <a:rPr lang="tr-TR" sz="800" dirty="0" smtClean="0">
                <a:solidFill>
                  <a:schemeClr val="tx2"/>
                </a:solidFill>
                <a:latin typeface="Times New Roman" pitchFamily="18" charset="0"/>
                <a:cs typeface="Times New Roman" pitchFamily="18" charset="0"/>
              </a:rPr>
              <a:t>https://www.noroloji.org.tr/TNDData/Uploads/files/335.pdf            Türk Nöroloji Derneği Tanı ve Tedavi Rehberi </a:t>
            </a:r>
            <a:endParaRPr lang="tr-TR" sz="8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Vaka-1</a:t>
            </a:r>
            <a:endParaRPr lang="tr-TR" sz="3600" dirty="0">
              <a:solidFill>
                <a:srgbClr val="FF0000"/>
              </a:solidFill>
              <a:latin typeface="Serif"/>
            </a:endParaRPr>
          </a:p>
        </p:txBody>
      </p:sp>
      <p:sp>
        <p:nvSpPr>
          <p:cNvPr id="3" name="2 İçerik Yer Tutucusu"/>
          <p:cNvSpPr>
            <a:spLocks noGrp="1"/>
          </p:cNvSpPr>
          <p:nvPr>
            <p:ph idx="1"/>
          </p:nvPr>
        </p:nvSpPr>
        <p:spPr/>
        <p:txBody>
          <a:bodyPr>
            <a:normAutofit fontScale="92500" lnSpcReduction="10000"/>
          </a:bodyPr>
          <a:lstStyle/>
          <a:p>
            <a:r>
              <a:rPr lang="tr-TR" b="1" dirty="0" smtClean="0">
                <a:latin typeface="Serif"/>
              </a:rPr>
              <a:t>25 Y K</a:t>
            </a:r>
          </a:p>
          <a:p>
            <a:endParaRPr lang="tr-TR" b="1" dirty="0" smtClean="0">
              <a:latin typeface="Serif"/>
            </a:endParaRPr>
          </a:p>
          <a:p>
            <a:r>
              <a:rPr lang="tr-TR" dirty="0" smtClean="0">
                <a:latin typeface="Serif"/>
              </a:rPr>
              <a:t>10 yıldır </a:t>
            </a:r>
          </a:p>
          <a:p>
            <a:endParaRPr lang="tr-TR" dirty="0" smtClean="0">
              <a:latin typeface="Serif"/>
            </a:endParaRPr>
          </a:p>
          <a:p>
            <a:r>
              <a:rPr lang="tr-TR" dirty="0" smtClean="0">
                <a:latin typeface="Serif"/>
              </a:rPr>
              <a:t>Haftada 1-2 kez , 8-10 saat süren </a:t>
            </a:r>
          </a:p>
          <a:p>
            <a:endParaRPr lang="tr-TR" dirty="0" smtClean="0">
              <a:latin typeface="Serif"/>
            </a:endParaRPr>
          </a:p>
          <a:p>
            <a:r>
              <a:rPr lang="tr-TR" dirty="0" smtClean="0">
                <a:latin typeface="Serif"/>
              </a:rPr>
              <a:t>Başın sağ veya sol yarısında olan </a:t>
            </a:r>
          </a:p>
          <a:p>
            <a:endParaRPr lang="tr-TR" dirty="0" smtClean="0">
              <a:latin typeface="Serif"/>
            </a:endParaRPr>
          </a:p>
          <a:p>
            <a:r>
              <a:rPr lang="tr-TR" dirty="0" smtClean="0">
                <a:latin typeface="Serif"/>
              </a:rPr>
              <a:t>Zonklayıcı baş ağrısı  </a:t>
            </a:r>
            <a:endParaRPr lang="tr-TR" dirty="0">
              <a:latin typeface="Serif"/>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Akut atak tedavisi</a:t>
            </a:r>
            <a:br>
              <a:rPr lang="tr-TR" sz="3600" dirty="0" smtClean="0">
                <a:solidFill>
                  <a:srgbClr val="FF0000"/>
                </a:solidFill>
                <a:latin typeface="Serif"/>
              </a:rPr>
            </a:br>
            <a:r>
              <a:rPr lang="tr-TR" sz="3600" dirty="0" smtClean="0">
                <a:solidFill>
                  <a:srgbClr val="FF0000"/>
                </a:solidFill>
                <a:latin typeface="Serif"/>
              </a:rPr>
              <a:t>Atağa uygun tedavi</a:t>
            </a:r>
            <a:endParaRPr lang="tr-TR" sz="3600" dirty="0">
              <a:solidFill>
                <a:srgbClr val="FF0000"/>
              </a:solidFill>
              <a:latin typeface="Serif"/>
            </a:endParaRPr>
          </a:p>
        </p:txBody>
      </p:sp>
      <p:sp>
        <p:nvSpPr>
          <p:cNvPr id="3" name="2 İçerik Yer Tutucusu"/>
          <p:cNvSpPr>
            <a:spLocks noGrp="1"/>
          </p:cNvSpPr>
          <p:nvPr>
            <p:ph idx="1"/>
          </p:nvPr>
        </p:nvSpPr>
        <p:spPr>
          <a:xfrm>
            <a:off x="802257" y="2119257"/>
            <a:ext cx="7383800" cy="3603812"/>
          </a:xfrm>
        </p:spPr>
        <p:txBody>
          <a:bodyPr>
            <a:normAutofit/>
          </a:bodyPr>
          <a:lstStyle/>
          <a:p>
            <a:endParaRPr lang="tr-TR" dirty="0" smtClean="0">
              <a:latin typeface="Serif"/>
              <a:cs typeface="Arial" pitchFamily="34" charset="0"/>
            </a:endParaRPr>
          </a:p>
          <a:p>
            <a:r>
              <a:rPr lang="tr-TR" dirty="0" smtClean="0">
                <a:latin typeface="Serif"/>
                <a:cs typeface="Arial" pitchFamily="34" charset="0"/>
              </a:rPr>
              <a:t>Hafif şiddetteki atak</a:t>
            </a:r>
            <a:r>
              <a:rPr lang="tr-TR" dirty="0" smtClean="0">
                <a:latin typeface="Serif"/>
                <a:cs typeface="Arial" pitchFamily="34" charset="0"/>
                <a:sym typeface="Wingdings" pitchFamily="2" charset="2"/>
              </a:rPr>
              <a:t> </a:t>
            </a:r>
            <a:r>
              <a:rPr lang="tr-TR" dirty="0" err="1" smtClean="0">
                <a:latin typeface="Serif"/>
              </a:rPr>
              <a:t>non</a:t>
            </a:r>
            <a:r>
              <a:rPr lang="tr-TR" dirty="0" smtClean="0">
                <a:latin typeface="Serif"/>
              </a:rPr>
              <a:t>-spesifik migren ilaçları</a:t>
            </a:r>
          </a:p>
          <a:p>
            <a:endParaRPr lang="tr-TR" dirty="0" smtClean="0">
              <a:latin typeface="Serif"/>
              <a:cs typeface="Arial" pitchFamily="34" charset="0"/>
            </a:endParaRPr>
          </a:p>
          <a:p>
            <a:r>
              <a:rPr lang="tr-TR" dirty="0" smtClean="0">
                <a:latin typeface="Serif"/>
              </a:rPr>
              <a:t>Orta ve şiddetli atak </a:t>
            </a:r>
            <a:r>
              <a:rPr lang="tr-TR" dirty="0" smtClean="0">
                <a:latin typeface="Serif"/>
                <a:sym typeface="Wingdings" pitchFamily="2" charset="2"/>
              </a:rPr>
              <a:t></a:t>
            </a:r>
            <a:r>
              <a:rPr lang="tr-TR" dirty="0" smtClean="0">
                <a:latin typeface="Serif"/>
              </a:rPr>
              <a:t> </a:t>
            </a:r>
            <a:r>
              <a:rPr lang="tr-TR" dirty="0" err="1" smtClean="0">
                <a:latin typeface="Serif"/>
              </a:rPr>
              <a:t>triptanlar</a:t>
            </a:r>
            <a:r>
              <a:rPr lang="tr-TR" dirty="0" smtClean="0">
                <a:latin typeface="Serif"/>
              </a:rPr>
              <a:t>/</a:t>
            </a:r>
            <a:r>
              <a:rPr lang="tr-TR" dirty="0" err="1" smtClean="0">
                <a:latin typeface="Serif"/>
              </a:rPr>
              <a:t>ergotaminler</a:t>
            </a:r>
            <a:endParaRPr lang="tr-TR" dirty="0" smtClean="0">
              <a:latin typeface="Serif"/>
            </a:endParaRPr>
          </a:p>
          <a:p>
            <a:endParaRPr lang="tr-TR" dirty="0" smtClean="0">
              <a:latin typeface="Serif"/>
              <a:cs typeface="Arial" pitchFamily="34" charset="0"/>
            </a:endParaRPr>
          </a:p>
          <a:p>
            <a:r>
              <a:rPr lang="tr-TR" dirty="0" smtClean="0">
                <a:latin typeface="Serif"/>
                <a:cs typeface="Arial" pitchFamily="34" charset="0"/>
              </a:rPr>
              <a:t>Bulantı / kusma </a:t>
            </a:r>
            <a:r>
              <a:rPr lang="tr-TR" dirty="0" smtClean="0">
                <a:latin typeface="Serif"/>
                <a:cs typeface="Arial" pitchFamily="34" charset="0"/>
                <a:sym typeface="Wingdings" pitchFamily="2" charset="2"/>
              </a:rPr>
              <a:t> anti </a:t>
            </a:r>
            <a:r>
              <a:rPr lang="tr-TR" dirty="0" err="1" smtClean="0">
                <a:latin typeface="Serif"/>
                <a:cs typeface="Arial" pitchFamily="34" charset="0"/>
                <a:sym typeface="Wingdings" pitchFamily="2" charset="2"/>
              </a:rPr>
              <a:t>emetik</a:t>
            </a:r>
            <a:endParaRPr lang="tr-TR" dirty="0" smtClean="0">
              <a:latin typeface="Serif"/>
              <a:cs typeface="Arial" pitchFamily="34" charset="0"/>
              <a:sym typeface="Wingdings" pitchFamily="2" charset="2"/>
            </a:endParaRPr>
          </a:p>
        </p:txBody>
      </p:sp>
      <p:sp>
        <p:nvSpPr>
          <p:cNvPr id="4" name="3 Dikdörtgen"/>
          <p:cNvSpPr/>
          <p:nvPr/>
        </p:nvSpPr>
        <p:spPr>
          <a:xfrm>
            <a:off x="3265713" y="5786736"/>
            <a:ext cx="5519058" cy="215444"/>
          </a:xfrm>
          <a:prstGeom prst="rect">
            <a:avLst/>
          </a:prstGeom>
        </p:spPr>
        <p:txBody>
          <a:bodyPr wrap="square">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Akut atak tedavisi</a:t>
            </a:r>
            <a:br>
              <a:rPr lang="tr-TR" sz="3600" dirty="0" smtClean="0">
                <a:solidFill>
                  <a:srgbClr val="FF0000"/>
                </a:solidFill>
                <a:latin typeface="Serif"/>
              </a:rPr>
            </a:br>
            <a:r>
              <a:rPr lang="tr-TR" sz="3600" dirty="0" smtClean="0">
                <a:solidFill>
                  <a:srgbClr val="FF0000"/>
                </a:solidFill>
                <a:latin typeface="Serif"/>
              </a:rPr>
              <a:t>Atağa uygun tedavi</a:t>
            </a:r>
            <a:endParaRPr lang="tr-TR" sz="3600" dirty="0">
              <a:solidFill>
                <a:srgbClr val="FF0000"/>
              </a:solidFill>
              <a:latin typeface="Serif"/>
            </a:endParaRPr>
          </a:p>
        </p:txBody>
      </p:sp>
      <p:sp>
        <p:nvSpPr>
          <p:cNvPr id="3" name="2 İçerik Yer Tutucusu"/>
          <p:cNvSpPr>
            <a:spLocks noGrp="1"/>
          </p:cNvSpPr>
          <p:nvPr>
            <p:ph idx="1"/>
          </p:nvPr>
        </p:nvSpPr>
        <p:spPr>
          <a:xfrm>
            <a:off x="827314" y="2119257"/>
            <a:ext cx="7369629" cy="3603812"/>
          </a:xfrm>
        </p:spPr>
        <p:txBody>
          <a:bodyPr>
            <a:normAutofit/>
          </a:bodyPr>
          <a:lstStyle/>
          <a:p>
            <a:pPr>
              <a:buNone/>
            </a:pPr>
            <a:r>
              <a:rPr lang="tr-TR" dirty="0" smtClean="0">
                <a:latin typeface="Serif"/>
              </a:rPr>
              <a:t>İlaç aşırı kullanım </a:t>
            </a:r>
            <a:r>
              <a:rPr lang="tr-TR" dirty="0" err="1" smtClean="0">
                <a:latin typeface="Serif"/>
              </a:rPr>
              <a:t>başağrısından</a:t>
            </a:r>
            <a:r>
              <a:rPr lang="tr-TR" dirty="0" smtClean="0">
                <a:latin typeface="Serif"/>
              </a:rPr>
              <a:t> kaçınmak için akut atak tedavisi için kullanılacak olan; </a:t>
            </a:r>
          </a:p>
          <a:p>
            <a:pPr lvl="1"/>
            <a:endParaRPr lang="tr-TR" dirty="0" smtClean="0">
              <a:latin typeface="Serif"/>
            </a:endParaRPr>
          </a:p>
          <a:p>
            <a:pPr lvl="1"/>
            <a:r>
              <a:rPr lang="tr-TR" dirty="0" smtClean="0">
                <a:latin typeface="Serif"/>
              </a:rPr>
              <a:t>basit analjezikler ayda 15 tabletten fazla</a:t>
            </a:r>
          </a:p>
          <a:p>
            <a:pPr lvl="1"/>
            <a:endParaRPr lang="tr-TR" dirty="0" smtClean="0">
              <a:latin typeface="Serif"/>
            </a:endParaRPr>
          </a:p>
          <a:p>
            <a:pPr lvl="1"/>
            <a:r>
              <a:rPr lang="tr-TR" dirty="0" smtClean="0">
                <a:latin typeface="Serif"/>
              </a:rPr>
              <a:t>NSAİ ve </a:t>
            </a:r>
            <a:r>
              <a:rPr lang="tr-TR" dirty="0" err="1" smtClean="0">
                <a:latin typeface="Serif"/>
              </a:rPr>
              <a:t>ergotamin</a:t>
            </a:r>
            <a:r>
              <a:rPr lang="tr-TR" dirty="0" smtClean="0">
                <a:latin typeface="Serif"/>
              </a:rPr>
              <a:t> türevleri ayda 10 tabletten fazla</a:t>
            </a:r>
          </a:p>
          <a:p>
            <a:pPr lvl="1"/>
            <a:endParaRPr lang="tr-TR" dirty="0" smtClean="0">
              <a:latin typeface="Serif"/>
            </a:endParaRPr>
          </a:p>
          <a:p>
            <a:pPr lvl="1"/>
            <a:r>
              <a:rPr lang="tr-TR" dirty="0" err="1" smtClean="0">
                <a:latin typeface="Serif"/>
              </a:rPr>
              <a:t>triptanlar</a:t>
            </a:r>
            <a:r>
              <a:rPr lang="tr-TR" dirty="0" smtClean="0">
                <a:latin typeface="Serif"/>
              </a:rPr>
              <a:t> ise ayda 9-10 tabletten fazla alınmamalı</a:t>
            </a:r>
            <a:endParaRPr lang="tr-TR" dirty="0" smtClean="0">
              <a:latin typeface="Serif"/>
              <a:cs typeface="Arial" pitchFamily="34" charset="0"/>
            </a:endParaRPr>
          </a:p>
          <a:p>
            <a:endParaRPr lang="tr-TR" dirty="0"/>
          </a:p>
        </p:txBody>
      </p:sp>
      <p:sp>
        <p:nvSpPr>
          <p:cNvPr id="4" name="3 Dikdörtgen"/>
          <p:cNvSpPr/>
          <p:nvPr/>
        </p:nvSpPr>
        <p:spPr>
          <a:xfrm>
            <a:off x="3407229" y="5764963"/>
            <a:ext cx="4844143" cy="215444"/>
          </a:xfrm>
          <a:prstGeom prst="rect">
            <a:avLst/>
          </a:prstGeom>
        </p:spPr>
        <p:txBody>
          <a:bodyPr wrap="square">
            <a:spAutoFit/>
          </a:bodyPr>
          <a:lstStyle/>
          <a:p>
            <a:r>
              <a:rPr lang="tr-TR" sz="800" i="1" dirty="0" smtClean="0">
                <a:solidFill>
                  <a:schemeClr val="tx2"/>
                </a:solidFill>
                <a:latin typeface="Times New Roman" pitchFamily="18" charset="0"/>
                <a:cs typeface="Times New Roman" pitchFamily="18" charset="0"/>
              </a:rPr>
              <a:t>https://www.noroloji.org.tr/TNDData/Uploads/files/335.pdf            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0133" y="558789"/>
            <a:ext cx="6965245" cy="1202485"/>
          </a:xfrm>
        </p:spPr>
        <p:txBody>
          <a:bodyPr/>
          <a:lstStyle/>
          <a:p>
            <a:r>
              <a:rPr lang="tr-TR" sz="3600" dirty="0" smtClean="0">
                <a:solidFill>
                  <a:srgbClr val="FF0000"/>
                </a:solidFill>
                <a:latin typeface="Serif"/>
              </a:rPr>
              <a:t>Tedavi</a:t>
            </a:r>
            <a:endParaRPr lang="tr-TR" sz="3600" dirty="0"/>
          </a:p>
        </p:txBody>
      </p:sp>
      <p:sp>
        <p:nvSpPr>
          <p:cNvPr id="3" name="2 İçerik Yer Tutucusu"/>
          <p:cNvSpPr>
            <a:spLocks noGrp="1"/>
          </p:cNvSpPr>
          <p:nvPr>
            <p:ph idx="1"/>
          </p:nvPr>
        </p:nvSpPr>
        <p:spPr>
          <a:xfrm>
            <a:off x="871268" y="1457042"/>
            <a:ext cx="7435970" cy="4443015"/>
          </a:xfrm>
        </p:spPr>
        <p:txBody>
          <a:bodyPr>
            <a:normAutofit fontScale="92500" lnSpcReduction="20000"/>
          </a:bodyPr>
          <a:lstStyle/>
          <a:p>
            <a:pPr>
              <a:buNone/>
            </a:pPr>
            <a:r>
              <a:rPr lang="tr-TR" dirty="0" smtClean="0">
                <a:solidFill>
                  <a:srgbClr val="FF0000"/>
                </a:solidFill>
                <a:latin typeface="Serif"/>
              </a:rPr>
              <a:t>	A. Akut atak tedavisi</a:t>
            </a:r>
          </a:p>
          <a:p>
            <a:endParaRPr lang="tr-TR" dirty="0" smtClean="0">
              <a:solidFill>
                <a:srgbClr val="FF0000"/>
              </a:solidFill>
              <a:latin typeface="Serif"/>
            </a:endParaRPr>
          </a:p>
          <a:p>
            <a:endParaRPr lang="tr-TR" dirty="0" smtClean="0">
              <a:latin typeface="Serif"/>
            </a:endParaRPr>
          </a:p>
          <a:p>
            <a:r>
              <a:rPr lang="tr-TR" dirty="0" smtClean="0">
                <a:latin typeface="Serif"/>
              </a:rPr>
              <a:t>Basit ve kombine analjezikler, </a:t>
            </a:r>
            <a:r>
              <a:rPr lang="tr-TR" dirty="0" err="1" smtClean="0">
                <a:latin typeface="Serif"/>
              </a:rPr>
              <a:t>Non</a:t>
            </a:r>
            <a:r>
              <a:rPr lang="tr-TR" dirty="0" smtClean="0">
                <a:latin typeface="Serif"/>
              </a:rPr>
              <a:t>-</a:t>
            </a:r>
            <a:r>
              <a:rPr lang="tr-TR" dirty="0" err="1" smtClean="0">
                <a:latin typeface="Serif"/>
              </a:rPr>
              <a:t>steroidal</a:t>
            </a:r>
            <a:r>
              <a:rPr lang="tr-TR" dirty="0" smtClean="0">
                <a:latin typeface="Serif"/>
              </a:rPr>
              <a:t> anti-</a:t>
            </a:r>
            <a:r>
              <a:rPr lang="tr-TR" dirty="0" err="1" smtClean="0">
                <a:latin typeface="Serif"/>
              </a:rPr>
              <a:t>inflamatuvar</a:t>
            </a:r>
            <a:r>
              <a:rPr lang="tr-TR" dirty="0" smtClean="0">
                <a:latin typeface="Serif"/>
              </a:rPr>
              <a:t> ilaçlar</a:t>
            </a:r>
          </a:p>
          <a:p>
            <a:endParaRPr lang="tr-TR" dirty="0" smtClean="0">
              <a:latin typeface="Serif"/>
            </a:endParaRPr>
          </a:p>
          <a:p>
            <a:r>
              <a:rPr lang="sv-SE" dirty="0" smtClean="0">
                <a:latin typeface="Serif"/>
              </a:rPr>
              <a:t>Migrene özgü ilaçlar (Triptanlar, Ergot türevleri)</a:t>
            </a:r>
          </a:p>
          <a:p>
            <a:endParaRPr lang="tr-TR" dirty="0" smtClean="0">
              <a:latin typeface="Serif"/>
            </a:endParaRPr>
          </a:p>
          <a:p>
            <a:r>
              <a:rPr lang="tr-TR" dirty="0" smtClean="0">
                <a:latin typeface="Serif"/>
              </a:rPr>
              <a:t>Anti-</a:t>
            </a:r>
            <a:r>
              <a:rPr lang="tr-TR" dirty="0" err="1" smtClean="0">
                <a:latin typeface="Serif"/>
              </a:rPr>
              <a:t>emetikler</a:t>
            </a:r>
            <a:endParaRPr lang="tr-TR" dirty="0" smtClean="0">
              <a:latin typeface="Serif"/>
            </a:endParaRPr>
          </a:p>
          <a:p>
            <a:endParaRPr lang="tr-TR" dirty="0" smtClean="0">
              <a:latin typeface="Serif"/>
            </a:endParaRPr>
          </a:p>
          <a:p>
            <a:r>
              <a:rPr lang="tr-TR" dirty="0" err="1" smtClean="0">
                <a:latin typeface="Serif"/>
              </a:rPr>
              <a:t>Opioidler</a:t>
            </a:r>
            <a:endParaRPr lang="tr-TR" dirty="0" smtClean="0">
              <a:latin typeface="Serif"/>
            </a:endParaRPr>
          </a:p>
          <a:p>
            <a:endParaRPr lang="tr-TR" dirty="0" smtClean="0">
              <a:latin typeface="Serif"/>
            </a:endParaRPr>
          </a:p>
          <a:p>
            <a:r>
              <a:rPr lang="tr-TR" dirty="0" err="1" smtClean="0">
                <a:latin typeface="Serif"/>
              </a:rPr>
              <a:t>Nöroleptikler</a:t>
            </a:r>
            <a:endParaRPr lang="tr-TR" dirty="0" smtClean="0">
              <a:latin typeface="Serif"/>
            </a:endParaRPr>
          </a:p>
          <a:p>
            <a:endParaRPr lang="tr-TR" dirty="0">
              <a:solidFill>
                <a:srgbClr val="FF0000"/>
              </a:solidFill>
              <a:latin typeface="Serif"/>
            </a:endParaRPr>
          </a:p>
        </p:txBody>
      </p:sp>
      <p:sp>
        <p:nvSpPr>
          <p:cNvPr id="4" name="3 Metin kutusu"/>
          <p:cNvSpPr txBox="1"/>
          <p:nvPr/>
        </p:nvSpPr>
        <p:spPr>
          <a:xfrm>
            <a:off x="2932981" y="5943599"/>
            <a:ext cx="5555412"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solidFill>
                  <a:srgbClr val="FF0000"/>
                </a:solidFill>
                <a:latin typeface="Serif"/>
              </a:rPr>
              <a:t>Profilaktik</a:t>
            </a:r>
            <a:r>
              <a:rPr lang="tr-TR" sz="3600" dirty="0" smtClean="0">
                <a:solidFill>
                  <a:srgbClr val="FF0000"/>
                </a:solidFill>
                <a:latin typeface="Serif"/>
              </a:rPr>
              <a:t> tedavi</a:t>
            </a:r>
            <a:br>
              <a:rPr lang="tr-TR" sz="3600" dirty="0" smtClean="0">
                <a:solidFill>
                  <a:srgbClr val="FF0000"/>
                </a:solidFill>
                <a:latin typeface="Serif"/>
              </a:rPr>
            </a:br>
            <a:r>
              <a:rPr lang="tr-TR" sz="3600" dirty="0" smtClean="0">
                <a:solidFill>
                  <a:srgbClr val="FF0000"/>
                </a:solidFill>
                <a:latin typeface="Serif"/>
              </a:rPr>
              <a:t>gereken durumlar</a:t>
            </a:r>
            <a:endParaRPr lang="tr-TR" sz="3600" dirty="0">
              <a:solidFill>
                <a:srgbClr val="FF0000"/>
              </a:solidFill>
              <a:latin typeface="Serif"/>
            </a:endParaRPr>
          </a:p>
        </p:txBody>
      </p:sp>
      <p:sp>
        <p:nvSpPr>
          <p:cNvPr id="3" name="2 İçerik Yer Tutucusu"/>
          <p:cNvSpPr>
            <a:spLocks noGrp="1"/>
          </p:cNvSpPr>
          <p:nvPr>
            <p:ph idx="1"/>
          </p:nvPr>
        </p:nvSpPr>
        <p:spPr>
          <a:xfrm>
            <a:off x="968829" y="2282543"/>
            <a:ext cx="7282542" cy="3603812"/>
          </a:xfrm>
        </p:spPr>
        <p:txBody>
          <a:bodyPr>
            <a:normAutofit/>
          </a:bodyPr>
          <a:lstStyle/>
          <a:p>
            <a:r>
              <a:rPr lang="tr-TR" dirty="0" smtClean="0">
                <a:latin typeface="Serif"/>
                <a:cs typeface="Arial" pitchFamily="34" charset="0"/>
              </a:rPr>
              <a:t>Ayda ≥2 atak, ayda 4 ya da daha çok ağrılı gün</a:t>
            </a:r>
          </a:p>
          <a:p>
            <a:endParaRPr lang="tr-TR" dirty="0" smtClean="0">
              <a:latin typeface="Serif"/>
              <a:cs typeface="Arial" pitchFamily="34" charset="0"/>
            </a:endParaRPr>
          </a:p>
          <a:p>
            <a:r>
              <a:rPr lang="tr-TR" dirty="0" smtClean="0">
                <a:latin typeface="Serif"/>
                <a:cs typeface="Arial" pitchFamily="34" charset="0"/>
              </a:rPr>
              <a:t>Yaşam kalitesini bozan ataklar</a:t>
            </a:r>
          </a:p>
          <a:p>
            <a:endParaRPr lang="tr-TR" dirty="0" smtClean="0">
              <a:latin typeface="Serif"/>
              <a:cs typeface="Arial" pitchFamily="34" charset="0"/>
            </a:endParaRPr>
          </a:p>
          <a:p>
            <a:r>
              <a:rPr lang="tr-TR" dirty="0" smtClean="0">
                <a:latin typeface="Serif"/>
                <a:cs typeface="Arial" pitchFamily="34" charset="0"/>
              </a:rPr>
              <a:t>Atak tedavisine rağmen günlük aktiviteleri engelleyen ataklar</a:t>
            </a:r>
          </a:p>
        </p:txBody>
      </p:sp>
      <p:sp>
        <p:nvSpPr>
          <p:cNvPr id="4" name="3 Dikdörtgen"/>
          <p:cNvSpPr/>
          <p:nvPr/>
        </p:nvSpPr>
        <p:spPr>
          <a:xfrm>
            <a:off x="3494315" y="5852049"/>
            <a:ext cx="4963886" cy="215444"/>
          </a:xfrm>
          <a:prstGeom prst="rect">
            <a:avLst/>
          </a:prstGeom>
        </p:spPr>
        <p:txBody>
          <a:bodyPr wrap="square">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solidFill>
                  <a:srgbClr val="FF0000"/>
                </a:solidFill>
                <a:latin typeface="Serif"/>
              </a:rPr>
              <a:t>Profilaktik</a:t>
            </a:r>
            <a:r>
              <a:rPr lang="tr-TR" sz="3600" dirty="0" smtClean="0">
                <a:solidFill>
                  <a:srgbClr val="FF0000"/>
                </a:solidFill>
                <a:latin typeface="Serif"/>
              </a:rPr>
              <a:t> tedavi</a:t>
            </a:r>
            <a:br>
              <a:rPr lang="tr-TR" sz="3600" dirty="0" smtClean="0">
                <a:solidFill>
                  <a:srgbClr val="FF0000"/>
                </a:solidFill>
                <a:latin typeface="Serif"/>
              </a:rPr>
            </a:br>
            <a:r>
              <a:rPr lang="tr-TR" sz="3600" dirty="0" smtClean="0">
                <a:solidFill>
                  <a:srgbClr val="FF0000"/>
                </a:solidFill>
                <a:latin typeface="Serif"/>
              </a:rPr>
              <a:t>gereken durumlar</a:t>
            </a:r>
            <a:endParaRPr lang="tr-TR" sz="3600" dirty="0">
              <a:solidFill>
                <a:srgbClr val="FF0000"/>
              </a:solidFill>
            </a:endParaRPr>
          </a:p>
        </p:txBody>
      </p:sp>
      <p:sp>
        <p:nvSpPr>
          <p:cNvPr id="3" name="2 İçerik Yer Tutucusu"/>
          <p:cNvSpPr>
            <a:spLocks noGrp="1"/>
          </p:cNvSpPr>
          <p:nvPr>
            <p:ph idx="1"/>
          </p:nvPr>
        </p:nvSpPr>
        <p:spPr>
          <a:xfrm>
            <a:off x="838200" y="2119257"/>
            <a:ext cx="7402286" cy="3603812"/>
          </a:xfrm>
        </p:spPr>
        <p:txBody>
          <a:bodyPr/>
          <a:lstStyle/>
          <a:p>
            <a:endParaRPr lang="tr-TR" dirty="0" smtClean="0">
              <a:latin typeface="Serif"/>
              <a:cs typeface="Arial" pitchFamily="34" charset="0"/>
            </a:endParaRPr>
          </a:p>
          <a:p>
            <a:r>
              <a:rPr lang="tr-TR" dirty="0" smtClean="0">
                <a:latin typeface="Serif"/>
                <a:cs typeface="Arial" pitchFamily="34" charset="0"/>
              </a:rPr>
              <a:t>Atak ilaçlarına </a:t>
            </a:r>
            <a:r>
              <a:rPr lang="tr-TR" dirty="0" err="1" smtClean="0">
                <a:latin typeface="Serif"/>
                <a:cs typeface="Arial" pitchFamily="34" charset="0"/>
              </a:rPr>
              <a:t>kontrendikasyon</a:t>
            </a:r>
            <a:r>
              <a:rPr lang="tr-TR" dirty="0" smtClean="0">
                <a:latin typeface="Serif"/>
                <a:cs typeface="Arial" pitchFamily="34" charset="0"/>
              </a:rPr>
              <a:t>, ciddi yan etki ya da atak ilaçlarının aşırı kullanımında</a:t>
            </a:r>
          </a:p>
          <a:p>
            <a:endParaRPr lang="tr-TR" dirty="0" smtClean="0">
              <a:latin typeface="Serif"/>
              <a:cs typeface="Arial" pitchFamily="34" charset="0"/>
            </a:endParaRPr>
          </a:p>
          <a:p>
            <a:r>
              <a:rPr lang="tr-TR" dirty="0" smtClean="0">
                <a:latin typeface="Serif"/>
                <a:cs typeface="Arial" pitchFamily="34" charset="0"/>
              </a:rPr>
              <a:t>Giderek sıklaşan ataklar ve ilaç aşırı kullanım baş ağrısı gelişme riskinde</a:t>
            </a:r>
          </a:p>
          <a:p>
            <a:endParaRPr lang="tr-TR" dirty="0"/>
          </a:p>
        </p:txBody>
      </p:sp>
      <p:sp>
        <p:nvSpPr>
          <p:cNvPr id="4" name="3 Dikdörtgen"/>
          <p:cNvSpPr/>
          <p:nvPr/>
        </p:nvSpPr>
        <p:spPr>
          <a:xfrm>
            <a:off x="3124199" y="5764964"/>
            <a:ext cx="5148943" cy="215444"/>
          </a:xfrm>
          <a:prstGeom prst="rect">
            <a:avLst/>
          </a:prstGeom>
        </p:spPr>
        <p:txBody>
          <a:bodyPr wrap="square">
            <a:spAutoFit/>
          </a:bodyPr>
          <a:lstStyle/>
          <a:p>
            <a:r>
              <a:rPr lang="tr-TR" sz="800" dirty="0" smtClean="0">
                <a:solidFill>
                  <a:schemeClr val="tx2"/>
                </a:solidFill>
                <a:latin typeface="Times New Roman" pitchFamily="18" charset="0"/>
                <a:cs typeface="Times New Roman" pitchFamily="18" charset="0"/>
              </a:rPr>
              <a:t>https://</a:t>
            </a:r>
            <a:r>
              <a:rPr lang="tr-TR" sz="800" i="1" dirty="0" smtClean="0">
                <a:solidFill>
                  <a:schemeClr val="tx2"/>
                </a:solidFill>
                <a:latin typeface="Times New Roman" pitchFamily="18" charset="0"/>
                <a:cs typeface="Times New Roman" pitchFamily="18" charset="0"/>
              </a:rPr>
              <a:t>www.noroloji.org.tr/TNDData/Uploads/files/335.pdf</a:t>
            </a:r>
            <a:r>
              <a:rPr lang="tr-TR" sz="800" dirty="0" smtClean="0">
                <a:solidFill>
                  <a:schemeClr val="tx2"/>
                </a:solidFill>
                <a:latin typeface="Times New Roman" pitchFamily="18" charset="0"/>
                <a:cs typeface="Times New Roman" pitchFamily="18" charset="0"/>
              </a:rPr>
              <a:t>            Türk Nöroloji Derneği Tanı ve Tedavi Rehberi </a:t>
            </a:r>
            <a:endParaRPr lang="tr-TR" sz="8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solidFill>
                  <a:srgbClr val="FF0000"/>
                </a:solidFill>
                <a:latin typeface="Serif"/>
              </a:rPr>
              <a:t>Profilaktik</a:t>
            </a:r>
            <a:r>
              <a:rPr lang="tr-TR" dirty="0" smtClean="0">
                <a:solidFill>
                  <a:srgbClr val="FF0000"/>
                </a:solidFill>
                <a:latin typeface="Serif"/>
              </a:rPr>
              <a:t> tedavi</a:t>
            </a:r>
            <a:r>
              <a:rPr lang="tr-TR" dirty="0" smtClean="0">
                <a:latin typeface="Serif"/>
              </a:rPr>
              <a:t/>
            </a:r>
            <a:br>
              <a:rPr lang="tr-TR" dirty="0" smtClean="0">
                <a:latin typeface="Serif"/>
              </a:rPr>
            </a:br>
            <a:endParaRPr lang="tr-TR" dirty="0">
              <a:latin typeface="Serif"/>
            </a:endParaRPr>
          </a:p>
        </p:txBody>
      </p:sp>
      <p:sp>
        <p:nvSpPr>
          <p:cNvPr id="3" name="2 İçerik Yer Tutucusu"/>
          <p:cNvSpPr>
            <a:spLocks noGrp="1"/>
          </p:cNvSpPr>
          <p:nvPr>
            <p:ph idx="1"/>
          </p:nvPr>
        </p:nvSpPr>
        <p:spPr>
          <a:xfrm>
            <a:off x="827314" y="2119257"/>
            <a:ext cx="7380515" cy="3603812"/>
          </a:xfrm>
        </p:spPr>
        <p:txBody>
          <a:bodyPr>
            <a:normAutofit/>
          </a:bodyPr>
          <a:lstStyle/>
          <a:p>
            <a:r>
              <a:rPr lang="tr-TR" dirty="0" smtClean="0">
                <a:latin typeface="Serif"/>
              </a:rPr>
              <a:t>Amaç atakların sıklığında en az % 50 azalma sağlamak</a:t>
            </a:r>
          </a:p>
          <a:p>
            <a:endParaRPr lang="tr-TR" dirty="0" smtClean="0">
              <a:latin typeface="Serif"/>
            </a:endParaRPr>
          </a:p>
          <a:p>
            <a:r>
              <a:rPr lang="tr-TR" dirty="0" smtClean="0">
                <a:latin typeface="Serif"/>
              </a:rPr>
              <a:t>Eşlik eden hastalıklar göz önüne alınmalı</a:t>
            </a:r>
          </a:p>
          <a:p>
            <a:endParaRPr lang="tr-TR" dirty="0" smtClean="0">
              <a:latin typeface="Serif"/>
            </a:endParaRPr>
          </a:p>
          <a:p>
            <a:r>
              <a:rPr lang="tr-TR" dirty="0" err="1" smtClean="0">
                <a:latin typeface="Serif"/>
              </a:rPr>
              <a:t>İlac</a:t>
            </a:r>
            <a:r>
              <a:rPr lang="tr-TR" dirty="0" smtClean="0">
                <a:latin typeface="Serif"/>
              </a:rPr>
              <a:t> düzenli ve yeterli dozda kullanılmalı, düşük dozdan başlanıp, yan etki oluşturmayan etkin doza çıkılmalıdır</a:t>
            </a:r>
            <a:endParaRPr lang="tr-TR" dirty="0"/>
          </a:p>
        </p:txBody>
      </p:sp>
      <p:sp>
        <p:nvSpPr>
          <p:cNvPr id="4" name="3 Dikdörtgen"/>
          <p:cNvSpPr/>
          <p:nvPr/>
        </p:nvSpPr>
        <p:spPr>
          <a:xfrm>
            <a:off x="3222172" y="5841164"/>
            <a:ext cx="4953000" cy="215444"/>
          </a:xfrm>
          <a:prstGeom prst="rect">
            <a:avLst/>
          </a:prstGeom>
        </p:spPr>
        <p:txBody>
          <a:bodyPr wrap="square">
            <a:spAutoFit/>
          </a:bodyPr>
          <a:lstStyle/>
          <a:p>
            <a:r>
              <a:rPr lang="tr-TR" sz="800" i="1" dirty="0" smtClean="0">
                <a:solidFill>
                  <a:schemeClr val="tx2"/>
                </a:solidFill>
                <a:latin typeface="Times New Roman" pitchFamily="18" charset="0"/>
                <a:cs typeface="Times New Roman" pitchFamily="18" charset="0"/>
              </a:rPr>
              <a:t>https://www.noroloji.org.tr/TNDData/Uploads/files/335.pdf            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err="1" smtClean="0">
                <a:solidFill>
                  <a:srgbClr val="FF0000"/>
                </a:solidFill>
                <a:latin typeface="Serif"/>
              </a:rPr>
              <a:t>Profilaktik</a:t>
            </a:r>
            <a:r>
              <a:rPr lang="tr-TR" dirty="0" smtClean="0">
                <a:solidFill>
                  <a:srgbClr val="FF0000"/>
                </a:solidFill>
                <a:latin typeface="Serif"/>
              </a:rPr>
              <a:t> tedavi</a:t>
            </a:r>
            <a:br>
              <a:rPr lang="tr-TR" dirty="0" smtClean="0">
                <a:solidFill>
                  <a:srgbClr val="FF0000"/>
                </a:solidFill>
                <a:latin typeface="Serif"/>
              </a:rPr>
            </a:br>
            <a:endParaRPr lang="tr-TR" dirty="0">
              <a:solidFill>
                <a:srgbClr val="FF0000"/>
              </a:solidFill>
            </a:endParaRPr>
          </a:p>
        </p:txBody>
      </p:sp>
      <p:sp>
        <p:nvSpPr>
          <p:cNvPr id="3" name="2 İçerik Yer Tutucusu"/>
          <p:cNvSpPr>
            <a:spLocks noGrp="1"/>
          </p:cNvSpPr>
          <p:nvPr>
            <p:ph idx="1"/>
          </p:nvPr>
        </p:nvSpPr>
        <p:spPr>
          <a:xfrm>
            <a:off x="849086" y="2119257"/>
            <a:ext cx="7402285" cy="3603812"/>
          </a:xfrm>
        </p:spPr>
        <p:txBody>
          <a:bodyPr/>
          <a:lstStyle/>
          <a:p>
            <a:r>
              <a:rPr lang="tr-TR" sz="2000" dirty="0" smtClean="0">
                <a:latin typeface="Serif"/>
              </a:rPr>
              <a:t>Bir ilacın etkinliğiyle ilgili karar için yeterli süre en az 4 ay ve tedavi için süre en az 6 ay olarak kabul edilmektedir</a:t>
            </a:r>
          </a:p>
          <a:p>
            <a:endParaRPr lang="tr-TR" sz="2000" dirty="0" smtClean="0">
              <a:latin typeface="Serif"/>
            </a:endParaRPr>
          </a:p>
          <a:p>
            <a:r>
              <a:rPr lang="tr-TR" sz="2000" b="1" dirty="0" smtClean="0">
                <a:latin typeface="Serif"/>
              </a:rPr>
              <a:t>Gebelik, aşırı ilaç kullanımı ve eşlik eden diğer hastalıkların varlığına dikkat edilmeli</a:t>
            </a:r>
          </a:p>
          <a:p>
            <a:endParaRPr lang="tr-TR" dirty="0"/>
          </a:p>
        </p:txBody>
      </p:sp>
      <p:sp>
        <p:nvSpPr>
          <p:cNvPr id="4" name="3 Dikdörtgen"/>
          <p:cNvSpPr/>
          <p:nvPr/>
        </p:nvSpPr>
        <p:spPr>
          <a:xfrm>
            <a:off x="2950029" y="5623449"/>
            <a:ext cx="5399314" cy="215444"/>
          </a:xfrm>
          <a:prstGeom prst="rect">
            <a:avLst/>
          </a:prstGeom>
        </p:spPr>
        <p:txBody>
          <a:bodyPr wrap="square">
            <a:spAutoFit/>
          </a:bodyPr>
          <a:lstStyle/>
          <a:p>
            <a:r>
              <a:rPr lang="tr-TR" sz="800" i="1" dirty="0" smtClean="0">
                <a:solidFill>
                  <a:schemeClr val="tx2"/>
                </a:solidFill>
                <a:latin typeface="Times New Roman" pitchFamily="18" charset="0"/>
                <a:cs typeface="Times New Roman" pitchFamily="18" charset="0"/>
              </a:rPr>
              <a:t>https://www.noroloji.org.tr/TNDData/Uploads/files/335.pdf            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0518" y="472526"/>
            <a:ext cx="6965245" cy="1202485"/>
          </a:xfrm>
        </p:spPr>
        <p:txBody>
          <a:bodyPr/>
          <a:lstStyle/>
          <a:p>
            <a:r>
              <a:rPr lang="tr-TR" dirty="0" smtClean="0">
                <a:solidFill>
                  <a:srgbClr val="FF0000"/>
                </a:solidFill>
                <a:latin typeface="Serif"/>
              </a:rPr>
              <a:t>Tedavi</a:t>
            </a:r>
            <a:endParaRPr lang="tr-TR" dirty="0"/>
          </a:p>
        </p:txBody>
      </p:sp>
      <p:sp>
        <p:nvSpPr>
          <p:cNvPr id="3" name="2 İçerik Yer Tutucusu"/>
          <p:cNvSpPr>
            <a:spLocks noGrp="1"/>
          </p:cNvSpPr>
          <p:nvPr>
            <p:ph idx="1"/>
          </p:nvPr>
        </p:nvSpPr>
        <p:spPr>
          <a:xfrm>
            <a:off x="923026" y="1492370"/>
            <a:ext cx="7358332" cy="4649637"/>
          </a:xfrm>
        </p:spPr>
        <p:txBody>
          <a:bodyPr>
            <a:normAutofit lnSpcReduction="10000"/>
          </a:bodyPr>
          <a:lstStyle/>
          <a:p>
            <a:pPr>
              <a:buNone/>
            </a:pPr>
            <a:r>
              <a:rPr lang="tr-TR" dirty="0" smtClean="0">
                <a:solidFill>
                  <a:srgbClr val="FF0000"/>
                </a:solidFill>
                <a:latin typeface="Serif"/>
              </a:rPr>
              <a:t>	B. </a:t>
            </a:r>
            <a:r>
              <a:rPr lang="tr-TR" dirty="0" err="1" smtClean="0">
                <a:solidFill>
                  <a:srgbClr val="FF0000"/>
                </a:solidFill>
                <a:latin typeface="Serif"/>
              </a:rPr>
              <a:t>Profilaktik</a:t>
            </a:r>
            <a:r>
              <a:rPr lang="tr-TR" dirty="0" smtClean="0">
                <a:solidFill>
                  <a:srgbClr val="FF0000"/>
                </a:solidFill>
                <a:latin typeface="Serif"/>
              </a:rPr>
              <a:t> tedavi</a:t>
            </a:r>
          </a:p>
          <a:p>
            <a:pPr>
              <a:buNone/>
            </a:pPr>
            <a:endParaRPr lang="tr-TR" dirty="0" smtClean="0">
              <a:latin typeface="Serif"/>
            </a:endParaRPr>
          </a:p>
          <a:p>
            <a:r>
              <a:rPr lang="tr-TR" dirty="0" smtClean="0">
                <a:latin typeface="Serif"/>
              </a:rPr>
              <a:t>Beta-</a:t>
            </a:r>
            <a:r>
              <a:rPr lang="tr-TR" dirty="0" err="1" smtClean="0">
                <a:latin typeface="Serif"/>
              </a:rPr>
              <a:t>blokerler</a:t>
            </a:r>
            <a:endParaRPr lang="tr-TR" dirty="0" smtClean="0">
              <a:latin typeface="Serif"/>
            </a:endParaRPr>
          </a:p>
          <a:p>
            <a:endParaRPr lang="tr-TR" dirty="0" smtClean="0">
              <a:latin typeface="Serif"/>
            </a:endParaRPr>
          </a:p>
          <a:p>
            <a:r>
              <a:rPr lang="tr-TR" dirty="0" smtClean="0">
                <a:latin typeface="Serif"/>
              </a:rPr>
              <a:t>Anti-</a:t>
            </a:r>
            <a:r>
              <a:rPr lang="tr-TR" dirty="0" err="1" smtClean="0">
                <a:latin typeface="Serif"/>
              </a:rPr>
              <a:t>depresanlar</a:t>
            </a:r>
            <a:endParaRPr lang="tr-TR" dirty="0" smtClean="0">
              <a:latin typeface="Serif"/>
            </a:endParaRPr>
          </a:p>
          <a:p>
            <a:endParaRPr lang="tr-TR" dirty="0" smtClean="0">
              <a:latin typeface="Serif"/>
            </a:endParaRPr>
          </a:p>
          <a:p>
            <a:r>
              <a:rPr lang="tr-TR" dirty="0" smtClean="0">
                <a:latin typeface="Serif"/>
              </a:rPr>
              <a:t>Anti-epileptik ilaçlar</a:t>
            </a:r>
          </a:p>
          <a:p>
            <a:endParaRPr lang="tr-TR" dirty="0" smtClean="0">
              <a:latin typeface="Serif"/>
            </a:endParaRPr>
          </a:p>
          <a:p>
            <a:r>
              <a:rPr lang="tr-TR" dirty="0" smtClean="0">
                <a:latin typeface="Serif"/>
              </a:rPr>
              <a:t>Kalsiyum kanal </a:t>
            </a:r>
            <a:r>
              <a:rPr lang="tr-TR" dirty="0" err="1" smtClean="0">
                <a:latin typeface="Serif"/>
              </a:rPr>
              <a:t>blokerleri</a:t>
            </a:r>
            <a:endParaRPr lang="tr-TR" dirty="0" smtClean="0">
              <a:latin typeface="Serif"/>
            </a:endParaRPr>
          </a:p>
          <a:p>
            <a:endParaRPr lang="tr-TR" dirty="0" smtClean="0">
              <a:latin typeface="Serif"/>
            </a:endParaRPr>
          </a:p>
          <a:p>
            <a:r>
              <a:rPr lang="tr-TR" dirty="0" err="1" smtClean="0">
                <a:latin typeface="Serif"/>
              </a:rPr>
              <a:t>Serotonin</a:t>
            </a:r>
            <a:r>
              <a:rPr lang="tr-TR" dirty="0" smtClean="0">
                <a:latin typeface="Serif"/>
              </a:rPr>
              <a:t> Antagonistleri</a:t>
            </a:r>
          </a:p>
        </p:txBody>
      </p:sp>
      <p:sp>
        <p:nvSpPr>
          <p:cNvPr id="4" name="3 Metin kutusu"/>
          <p:cNvSpPr txBox="1"/>
          <p:nvPr/>
        </p:nvSpPr>
        <p:spPr>
          <a:xfrm>
            <a:off x="2993365" y="5952226"/>
            <a:ext cx="5555412"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29529" y="429393"/>
            <a:ext cx="6965245" cy="1202485"/>
          </a:xfrm>
        </p:spPr>
        <p:txBody>
          <a:bodyPr>
            <a:normAutofit/>
          </a:bodyPr>
          <a:lstStyle/>
          <a:p>
            <a:r>
              <a:rPr lang="tr-TR" sz="3600" dirty="0" smtClean="0">
                <a:solidFill>
                  <a:srgbClr val="FF0000"/>
                </a:solidFill>
                <a:latin typeface="Serif"/>
              </a:rPr>
              <a:t>Tedavi</a:t>
            </a:r>
            <a:endParaRPr lang="tr-TR" sz="3600" dirty="0"/>
          </a:p>
        </p:txBody>
      </p:sp>
      <p:sp>
        <p:nvSpPr>
          <p:cNvPr id="3" name="2 İçerik Yer Tutucusu"/>
          <p:cNvSpPr>
            <a:spLocks noGrp="1"/>
          </p:cNvSpPr>
          <p:nvPr>
            <p:ph idx="1"/>
          </p:nvPr>
        </p:nvSpPr>
        <p:spPr>
          <a:xfrm>
            <a:off x="871268" y="1492370"/>
            <a:ext cx="7332453" cy="4597879"/>
          </a:xfrm>
        </p:spPr>
        <p:txBody>
          <a:bodyPr>
            <a:normAutofit/>
          </a:bodyPr>
          <a:lstStyle/>
          <a:p>
            <a:pPr>
              <a:buNone/>
            </a:pPr>
            <a:r>
              <a:rPr lang="tr-TR" dirty="0" smtClean="0">
                <a:solidFill>
                  <a:srgbClr val="FF0000"/>
                </a:solidFill>
                <a:latin typeface="Serif"/>
              </a:rPr>
              <a:t>C. Özel durumlarda tedavi</a:t>
            </a:r>
          </a:p>
          <a:p>
            <a:pPr>
              <a:buNone/>
            </a:pPr>
            <a:endParaRPr lang="tr-TR" dirty="0" smtClean="0">
              <a:solidFill>
                <a:srgbClr val="FF0000"/>
              </a:solidFill>
              <a:latin typeface="Serif"/>
            </a:endParaRPr>
          </a:p>
          <a:p>
            <a:pPr>
              <a:buNone/>
            </a:pPr>
            <a:r>
              <a:rPr lang="tr-TR" dirty="0" smtClean="0">
                <a:solidFill>
                  <a:srgbClr val="FF0000"/>
                </a:solidFill>
                <a:latin typeface="Serif"/>
              </a:rPr>
              <a:t>1. Gebeler ve emzirme:</a:t>
            </a:r>
          </a:p>
          <a:p>
            <a:pPr lvl="2">
              <a:spcAft>
                <a:spcPts val="1200"/>
              </a:spcAft>
            </a:pPr>
            <a:r>
              <a:rPr lang="tr-TR" dirty="0" err="1" smtClean="0">
                <a:latin typeface="Serif"/>
              </a:rPr>
              <a:t>İlac</a:t>
            </a:r>
            <a:r>
              <a:rPr lang="tr-TR" dirty="0" smtClean="0">
                <a:latin typeface="Serif"/>
              </a:rPr>
              <a:t> dışı tedaviler tercih edilir</a:t>
            </a:r>
          </a:p>
          <a:p>
            <a:pPr lvl="2">
              <a:spcAft>
                <a:spcPts val="1200"/>
              </a:spcAft>
            </a:pPr>
            <a:r>
              <a:rPr lang="es-ES" dirty="0" smtClean="0">
                <a:latin typeface="Serif"/>
              </a:rPr>
              <a:t>Asetaminofen ve 2. trimesterde NSAI kullanılabilir</a:t>
            </a:r>
          </a:p>
          <a:p>
            <a:pPr lvl="2">
              <a:spcAft>
                <a:spcPts val="1200"/>
              </a:spcAft>
            </a:pPr>
            <a:r>
              <a:rPr lang="tr-TR" dirty="0" err="1" smtClean="0">
                <a:latin typeface="Serif"/>
              </a:rPr>
              <a:t>Triptan</a:t>
            </a:r>
            <a:r>
              <a:rPr lang="tr-TR" dirty="0" smtClean="0">
                <a:latin typeface="Serif"/>
              </a:rPr>
              <a:t> ve </a:t>
            </a:r>
            <a:r>
              <a:rPr lang="tr-TR" dirty="0" err="1" smtClean="0">
                <a:latin typeface="Serif"/>
              </a:rPr>
              <a:t>ergotamin</a:t>
            </a:r>
            <a:r>
              <a:rPr lang="tr-TR" dirty="0" smtClean="0">
                <a:latin typeface="Serif"/>
              </a:rPr>
              <a:t> türevleri </a:t>
            </a:r>
            <a:r>
              <a:rPr lang="tr-TR" dirty="0" err="1" smtClean="0">
                <a:latin typeface="Serif"/>
              </a:rPr>
              <a:t>kontraendikedir</a:t>
            </a:r>
            <a:endParaRPr lang="tr-TR" dirty="0" smtClean="0">
              <a:latin typeface="Serif"/>
            </a:endParaRPr>
          </a:p>
          <a:p>
            <a:pPr lvl="3">
              <a:spcAft>
                <a:spcPts val="1200"/>
              </a:spcAft>
            </a:pPr>
            <a:r>
              <a:rPr lang="tr-TR" dirty="0" smtClean="0">
                <a:latin typeface="Serif"/>
              </a:rPr>
              <a:t>Emzirme dönemindeki migren hastalarında emzirmeye 24 saat ara verilerek kullanılabilir</a:t>
            </a:r>
          </a:p>
          <a:p>
            <a:pPr lvl="2">
              <a:spcAft>
                <a:spcPts val="1200"/>
              </a:spcAft>
            </a:pPr>
            <a:r>
              <a:rPr lang="tr-TR" dirty="0" err="1" smtClean="0">
                <a:latin typeface="Serif"/>
              </a:rPr>
              <a:t>Profilaksi</a:t>
            </a:r>
            <a:r>
              <a:rPr lang="tr-TR" dirty="0" smtClean="0">
                <a:latin typeface="Serif"/>
              </a:rPr>
              <a:t> tedavisinde magnezyum ve </a:t>
            </a:r>
            <a:r>
              <a:rPr lang="tr-TR" dirty="0" err="1" smtClean="0">
                <a:latin typeface="Serif"/>
              </a:rPr>
              <a:t>metoprolol</a:t>
            </a:r>
            <a:r>
              <a:rPr lang="tr-TR" dirty="0" smtClean="0">
                <a:latin typeface="Serif"/>
              </a:rPr>
              <a:t> (B grubu) kullanılabilir</a:t>
            </a:r>
            <a:endParaRPr lang="tr-TR" dirty="0">
              <a:latin typeface="Serif"/>
            </a:endParaRPr>
          </a:p>
        </p:txBody>
      </p:sp>
      <p:sp>
        <p:nvSpPr>
          <p:cNvPr id="4" name="3 Metin kutusu"/>
          <p:cNvSpPr txBox="1"/>
          <p:nvPr/>
        </p:nvSpPr>
        <p:spPr>
          <a:xfrm>
            <a:off x="2803585" y="5969478"/>
            <a:ext cx="5555412"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86397" y="541537"/>
            <a:ext cx="6965245" cy="1202485"/>
          </a:xfrm>
        </p:spPr>
        <p:txBody>
          <a:bodyPr>
            <a:normAutofit/>
          </a:bodyPr>
          <a:lstStyle/>
          <a:p>
            <a:r>
              <a:rPr lang="tr-TR" sz="3600" dirty="0" smtClean="0">
                <a:solidFill>
                  <a:srgbClr val="FF0000"/>
                </a:solidFill>
                <a:latin typeface="Serif"/>
              </a:rPr>
              <a:t>Tedavi</a:t>
            </a:r>
            <a:endParaRPr lang="tr-TR" sz="3600" dirty="0"/>
          </a:p>
        </p:txBody>
      </p:sp>
      <p:sp>
        <p:nvSpPr>
          <p:cNvPr id="3" name="2 İçerik Yer Tutucusu"/>
          <p:cNvSpPr>
            <a:spLocks noGrp="1"/>
          </p:cNvSpPr>
          <p:nvPr>
            <p:ph idx="1"/>
          </p:nvPr>
        </p:nvSpPr>
        <p:spPr>
          <a:xfrm>
            <a:off x="871268" y="1535502"/>
            <a:ext cx="7479101" cy="4546121"/>
          </a:xfrm>
        </p:spPr>
        <p:txBody>
          <a:bodyPr>
            <a:normAutofit/>
          </a:bodyPr>
          <a:lstStyle/>
          <a:p>
            <a:pPr>
              <a:buNone/>
            </a:pPr>
            <a:r>
              <a:rPr lang="tr-TR" dirty="0" smtClean="0">
                <a:solidFill>
                  <a:srgbClr val="FF0000"/>
                </a:solidFill>
                <a:latin typeface="Serif"/>
              </a:rPr>
              <a:t>2. Çocuk ve </a:t>
            </a:r>
            <a:r>
              <a:rPr lang="tr-TR" dirty="0" err="1" smtClean="0">
                <a:solidFill>
                  <a:srgbClr val="FF0000"/>
                </a:solidFill>
                <a:latin typeface="Serif"/>
              </a:rPr>
              <a:t>Adolesan</a:t>
            </a:r>
            <a:endParaRPr lang="tr-TR" dirty="0" smtClean="0">
              <a:solidFill>
                <a:srgbClr val="FF0000"/>
              </a:solidFill>
              <a:latin typeface="Serif"/>
            </a:endParaRPr>
          </a:p>
          <a:p>
            <a:pPr lvl="1">
              <a:buNone/>
            </a:pPr>
            <a:r>
              <a:rPr lang="tr-TR" dirty="0" smtClean="0">
                <a:solidFill>
                  <a:srgbClr val="FF0000"/>
                </a:solidFill>
                <a:latin typeface="Serif"/>
              </a:rPr>
              <a:t>İlaç dışı tedaviler:</a:t>
            </a:r>
          </a:p>
          <a:p>
            <a:pPr lvl="1">
              <a:buNone/>
            </a:pPr>
            <a:r>
              <a:rPr lang="tr-TR" dirty="0" smtClean="0">
                <a:solidFill>
                  <a:srgbClr val="FF0000"/>
                </a:solidFill>
                <a:latin typeface="Serif"/>
              </a:rPr>
              <a:t>Atak tedavisi</a:t>
            </a:r>
            <a:r>
              <a:rPr lang="tr-TR" dirty="0" smtClean="0">
                <a:latin typeface="Serif"/>
              </a:rPr>
              <a:t>:</a:t>
            </a:r>
          </a:p>
          <a:p>
            <a:pPr lvl="2"/>
            <a:r>
              <a:rPr lang="tr-TR" dirty="0" smtClean="0">
                <a:latin typeface="Serif"/>
              </a:rPr>
              <a:t>&gt;6 yaş:</a:t>
            </a:r>
          </a:p>
          <a:p>
            <a:pPr lvl="3">
              <a:buNone/>
            </a:pPr>
            <a:r>
              <a:rPr lang="tr-TR" dirty="0" err="1" smtClean="0">
                <a:latin typeface="Serif"/>
              </a:rPr>
              <a:t>İbuprofen</a:t>
            </a:r>
            <a:r>
              <a:rPr lang="tr-TR" dirty="0" smtClean="0">
                <a:latin typeface="Serif"/>
              </a:rPr>
              <a:t> 10 mg/kg, </a:t>
            </a:r>
            <a:r>
              <a:rPr lang="tr-TR" dirty="0" err="1" smtClean="0">
                <a:latin typeface="Serif"/>
              </a:rPr>
              <a:t>asetaminofen</a:t>
            </a:r>
            <a:r>
              <a:rPr lang="tr-TR" dirty="0" smtClean="0">
                <a:latin typeface="Serif"/>
              </a:rPr>
              <a:t> 15 mg/kg</a:t>
            </a:r>
          </a:p>
          <a:p>
            <a:pPr lvl="2"/>
            <a:r>
              <a:rPr lang="tr-TR" dirty="0" smtClean="0">
                <a:latin typeface="Serif"/>
              </a:rPr>
              <a:t>&gt;12 yaş: </a:t>
            </a:r>
          </a:p>
          <a:p>
            <a:pPr lvl="3">
              <a:buNone/>
            </a:pPr>
            <a:r>
              <a:rPr lang="tr-TR" dirty="0" smtClean="0">
                <a:latin typeface="Serif"/>
              </a:rPr>
              <a:t>Ek olarak </a:t>
            </a:r>
            <a:r>
              <a:rPr lang="tr-TR" dirty="0" err="1" smtClean="0">
                <a:latin typeface="Serif"/>
              </a:rPr>
              <a:t>sumatriptan</a:t>
            </a:r>
            <a:r>
              <a:rPr lang="tr-TR" dirty="0" smtClean="0">
                <a:latin typeface="Serif"/>
              </a:rPr>
              <a:t> sprey 5-20 mg</a:t>
            </a:r>
          </a:p>
          <a:p>
            <a:pPr lvl="1">
              <a:buNone/>
            </a:pPr>
            <a:r>
              <a:rPr lang="tr-TR" dirty="0" err="1" smtClean="0">
                <a:solidFill>
                  <a:srgbClr val="FF0000"/>
                </a:solidFill>
                <a:latin typeface="Serif"/>
              </a:rPr>
              <a:t>Profilaktik</a:t>
            </a:r>
            <a:r>
              <a:rPr lang="tr-TR" dirty="0" smtClean="0">
                <a:solidFill>
                  <a:srgbClr val="FF0000"/>
                </a:solidFill>
                <a:latin typeface="Serif"/>
              </a:rPr>
              <a:t> tedavi</a:t>
            </a:r>
            <a:r>
              <a:rPr lang="tr-TR" dirty="0" smtClean="0">
                <a:latin typeface="Serif"/>
              </a:rPr>
              <a:t>: </a:t>
            </a:r>
          </a:p>
          <a:p>
            <a:pPr lvl="2"/>
            <a:r>
              <a:rPr lang="tr-TR" sz="1800" dirty="0" err="1" smtClean="0">
                <a:latin typeface="Serif"/>
              </a:rPr>
              <a:t>Flunarizin</a:t>
            </a:r>
            <a:r>
              <a:rPr lang="tr-TR" sz="1800" dirty="0" smtClean="0">
                <a:latin typeface="Serif"/>
              </a:rPr>
              <a:t> 10 mg ve </a:t>
            </a:r>
            <a:r>
              <a:rPr lang="tr-TR" sz="1800" dirty="0" err="1" smtClean="0">
                <a:latin typeface="Serif"/>
              </a:rPr>
              <a:t>Propranolol</a:t>
            </a:r>
            <a:r>
              <a:rPr lang="tr-TR" sz="1800" dirty="0" smtClean="0">
                <a:latin typeface="Serif"/>
              </a:rPr>
              <a:t> 40-80 mg</a:t>
            </a:r>
          </a:p>
          <a:p>
            <a:pPr lvl="2"/>
            <a:r>
              <a:rPr lang="tr-TR" sz="1800" dirty="0" smtClean="0">
                <a:latin typeface="Serif"/>
              </a:rPr>
              <a:t>Bulantı ve kusması olanlara </a:t>
            </a:r>
            <a:r>
              <a:rPr lang="tr-TR" sz="1800" dirty="0" err="1" smtClean="0">
                <a:latin typeface="Serif"/>
              </a:rPr>
              <a:t>Domperidon</a:t>
            </a:r>
            <a:r>
              <a:rPr lang="tr-TR" sz="1800" dirty="0" smtClean="0">
                <a:latin typeface="Serif"/>
              </a:rPr>
              <a:t> eklenebilir</a:t>
            </a:r>
            <a:endParaRPr lang="tr-TR" sz="1800" dirty="0">
              <a:latin typeface="Serif"/>
            </a:endParaRPr>
          </a:p>
        </p:txBody>
      </p:sp>
      <p:sp>
        <p:nvSpPr>
          <p:cNvPr id="4" name="3 Metin kutusu"/>
          <p:cNvSpPr txBox="1"/>
          <p:nvPr/>
        </p:nvSpPr>
        <p:spPr>
          <a:xfrm>
            <a:off x="2846717" y="5960852"/>
            <a:ext cx="5555412"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Serif"/>
              </a:rPr>
              <a:t>Genelde öğleden sonra</a:t>
            </a:r>
          </a:p>
          <a:p>
            <a:endParaRPr lang="tr-TR" dirty="0" smtClean="0">
              <a:latin typeface="Serif"/>
            </a:endParaRPr>
          </a:p>
          <a:p>
            <a:r>
              <a:rPr lang="tr-TR" dirty="0" smtClean="0">
                <a:latin typeface="Serif"/>
              </a:rPr>
              <a:t>Parlak ışık ve sıkıntı ile tetikleniyor</a:t>
            </a:r>
          </a:p>
          <a:p>
            <a:endParaRPr lang="tr-TR" dirty="0" smtClean="0">
              <a:latin typeface="Serif"/>
            </a:endParaRPr>
          </a:p>
          <a:p>
            <a:r>
              <a:rPr lang="tr-TR" dirty="0" smtClean="0">
                <a:latin typeface="Serif"/>
              </a:rPr>
              <a:t>Karanlık odada uyumakla geçiyor</a:t>
            </a:r>
          </a:p>
          <a:p>
            <a:endParaRPr lang="tr-TR" dirty="0" smtClean="0">
              <a:latin typeface="Serif"/>
            </a:endParaRPr>
          </a:p>
          <a:p>
            <a:r>
              <a:rPr lang="tr-TR" dirty="0" smtClean="0">
                <a:latin typeface="Serif"/>
              </a:rPr>
              <a:t>Şiddetli olduğunda bulantı-kusma eşlik ediyor</a:t>
            </a:r>
          </a:p>
          <a:p>
            <a:endParaRPr lang="tr-TR"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86396" y="541537"/>
            <a:ext cx="6965245" cy="1202485"/>
          </a:xfrm>
        </p:spPr>
        <p:txBody>
          <a:bodyPr>
            <a:normAutofit/>
          </a:bodyPr>
          <a:lstStyle/>
          <a:p>
            <a:r>
              <a:rPr lang="tr-TR" sz="3600" dirty="0" smtClean="0">
                <a:solidFill>
                  <a:srgbClr val="FF0000"/>
                </a:solidFill>
                <a:latin typeface="Serif"/>
              </a:rPr>
              <a:t>Tedavi</a:t>
            </a:r>
            <a:endParaRPr lang="tr-TR" sz="3600" dirty="0"/>
          </a:p>
        </p:txBody>
      </p:sp>
      <p:sp>
        <p:nvSpPr>
          <p:cNvPr id="3" name="2 İçerik Yer Tutucusu"/>
          <p:cNvSpPr>
            <a:spLocks noGrp="1"/>
          </p:cNvSpPr>
          <p:nvPr>
            <p:ph idx="1"/>
          </p:nvPr>
        </p:nvSpPr>
        <p:spPr>
          <a:xfrm>
            <a:off x="740229" y="1578634"/>
            <a:ext cx="7935686" cy="4451229"/>
          </a:xfrm>
        </p:spPr>
        <p:txBody>
          <a:bodyPr>
            <a:normAutofit/>
          </a:bodyPr>
          <a:lstStyle/>
          <a:p>
            <a:pPr>
              <a:spcAft>
                <a:spcPts val="600"/>
              </a:spcAft>
              <a:buNone/>
            </a:pPr>
            <a:r>
              <a:rPr lang="tr-TR" dirty="0" smtClean="0">
                <a:solidFill>
                  <a:srgbClr val="FF0000"/>
                </a:solidFill>
                <a:latin typeface="Serif"/>
              </a:rPr>
              <a:t>3. </a:t>
            </a:r>
            <a:r>
              <a:rPr lang="tr-TR" dirty="0" err="1" smtClean="0">
                <a:solidFill>
                  <a:srgbClr val="FF0000"/>
                </a:solidFill>
                <a:latin typeface="Serif"/>
              </a:rPr>
              <a:t>Menstrual</a:t>
            </a:r>
            <a:r>
              <a:rPr lang="tr-TR" dirty="0" smtClean="0">
                <a:solidFill>
                  <a:srgbClr val="FF0000"/>
                </a:solidFill>
                <a:latin typeface="Serif"/>
              </a:rPr>
              <a:t> Migren</a:t>
            </a:r>
          </a:p>
          <a:p>
            <a:pPr lvl="1">
              <a:spcAft>
                <a:spcPts val="600"/>
              </a:spcAft>
              <a:buNone/>
            </a:pPr>
            <a:r>
              <a:rPr lang="tr-TR" sz="2000" dirty="0" smtClean="0">
                <a:solidFill>
                  <a:srgbClr val="FF0000"/>
                </a:solidFill>
                <a:latin typeface="Serif"/>
              </a:rPr>
              <a:t>Akut</a:t>
            </a:r>
            <a:r>
              <a:rPr lang="tr-TR" sz="2000" dirty="0" smtClean="0">
                <a:latin typeface="Serif"/>
              </a:rPr>
              <a:t>:</a:t>
            </a:r>
          </a:p>
          <a:p>
            <a:pPr lvl="2">
              <a:spcAft>
                <a:spcPts val="600"/>
              </a:spcAft>
            </a:pPr>
            <a:r>
              <a:rPr lang="fi-FI" sz="1800" dirty="0" smtClean="0">
                <a:latin typeface="Serif"/>
              </a:rPr>
              <a:t>Triptan, ergotamin ve NSAI kullanılır</a:t>
            </a:r>
            <a:endParaRPr lang="tr-TR" sz="1800" dirty="0" smtClean="0">
              <a:latin typeface="Serif"/>
            </a:endParaRPr>
          </a:p>
          <a:p>
            <a:pPr lvl="1">
              <a:spcAft>
                <a:spcPts val="600"/>
              </a:spcAft>
              <a:buNone/>
            </a:pPr>
            <a:r>
              <a:rPr lang="tr-TR" sz="2000" dirty="0" err="1" smtClean="0">
                <a:solidFill>
                  <a:srgbClr val="FF0000"/>
                </a:solidFill>
                <a:latin typeface="Serif"/>
              </a:rPr>
              <a:t>Profilaksi</a:t>
            </a:r>
            <a:r>
              <a:rPr lang="tr-TR" sz="2000" dirty="0" smtClean="0">
                <a:latin typeface="Serif"/>
              </a:rPr>
              <a:t>:</a:t>
            </a:r>
          </a:p>
          <a:p>
            <a:pPr lvl="2">
              <a:spcAft>
                <a:spcPts val="600"/>
              </a:spcAft>
              <a:buNone/>
            </a:pPr>
            <a:r>
              <a:rPr lang="tr-TR" sz="1800" b="1" dirty="0" err="1" smtClean="0">
                <a:latin typeface="Serif"/>
              </a:rPr>
              <a:t>Non</a:t>
            </a:r>
            <a:r>
              <a:rPr lang="tr-TR" sz="1800" b="1" dirty="0" smtClean="0">
                <a:latin typeface="Serif"/>
              </a:rPr>
              <a:t>-</a:t>
            </a:r>
            <a:r>
              <a:rPr lang="tr-TR" sz="1800" b="1" dirty="0" err="1" smtClean="0">
                <a:latin typeface="Serif"/>
              </a:rPr>
              <a:t>hormonal</a:t>
            </a:r>
            <a:r>
              <a:rPr lang="tr-TR" sz="1800" b="1" dirty="0" smtClean="0">
                <a:latin typeface="Serif"/>
              </a:rPr>
              <a:t> kısa sureli (</a:t>
            </a:r>
            <a:r>
              <a:rPr lang="tr-TR" sz="1800" b="1" dirty="0" err="1" smtClean="0">
                <a:latin typeface="Serif"/>
              </a:rPr>
              <a:t>perimenstrual</a:t>
            </a:r>
            <a:r>
              <a:rPr lang="tr-TR" sz="1800" b="1" dirty="0" smtClean="0">
                <a:latin typeface="Serif"/>
              </a:rPr>
              <a:t> donemde)</a:t>
            </a:r>
          </a:p>
          <a:p>
            <a:pPr lvl="2">
              <a:spcAft>
                <a:spcPts val="600"/>
              </a:spcAft>
              <a:buNone/>
            </a:pPr>
            <a:r>
              <a:rPr lang="tr-TR" sz="1800" b="1" dirty="0" err="1" smtClean="0">
                <a:latin typeface="Serif"/>
              </a:rPr>
              <a:t>profilaksi</a:t>
            </a:r>
            <a:r>
              <a:rPr lang="tr-TR" sz="1800" b="1" dirty="0" smtClean="0">
                <a:latin typeface="Serif"/>
              </a:rPr>
              <a:t> tedavisi</a:t>
            </a:r>
          </a:p>
          <a:p>
            <a:pPr lvl="3">
              <a:spcAft>
                <a:spcPts val="600"/>
              </a:spcAft>
            </a:pPr>
            <a:r>
              <a:rPr lang="tr-TR" sz="1600" dirty="0" smtClean="0">
                <a:latin typeface="Serif"/>
              </a:rPr>
              <a:t>NSAI: </a:t>
            </a:r>
            <a:r>
              <a:rPr lang="tr-TR" sz="1600" dirty="0" err="1" smtClean="0">
                <a:latin typeface="Serif"/>
              </a:rPr>
              <a:t>Naproksen</a:t>
            </a:r>
            <a:r>
              <a:rPr lang="tr-TR" sz="1600" dirty="0" smtClean="0">
                <a:latin typeface="Serif"/>
              </a:rPr>
              <a:t> 550-1100 mg, </a:t>
            </a:r>
            <a:r>
              <a:rPr lang="tr-TR" sz="1600" dirty="0" err="1" smtClean="0">
                <a:latin typeface="Serif"/>
              </a:rPr>
              <a:t>mefenamik</a:t>
            </a:r>
            <a:r>
              <a:rPr lang="tr-TR" sz="1600" dirty="0" smtClean="0">
                <a:latin typeface="Serif"/>
              </a:rPr>
              <a:t> asit 500-2000 mg</a:t>
            </a:r>
          </a:p>
          <a:p>
            <a:pPr lvl="3">
              <a:spcAft>
                <a:spcPts val="600"/>
              </a:spcAft>
            </a:pPr>
            <a:r>
              <a:rPr lang="tr-TR" sz="1600" dirty="0" err="1" smtClean="0">
                <a:latin typeface="Serif"/>
              </a:rPr>
              <a:t>Triptanlar</a:t>
            </a:r>
            <a:r>
              <a:rPr lang="tr-TR" sz="1600" dirty="0" smtClean="0">
                <a:latin typeface="Serif"/>
              </a:rPr>
              <a:t> (uzun etkililer): </a:t>
            </a:r>
            <a:r>
              <a:rPr lang="tr-TR" sz="1600" dirty="0" err="1" smtClean="0">
                <a:latin typeface="Serif"/>
              </a:rPr>
              <a:t>frovatriptan</a:t>
            </a:r>
            <a:r>
              <a:rPr lang="tr-TR" sz="1600" dirty="0" smtClean="0">
                <a:latin typeface="Serif"/>
              </a:rPr>
              <a:t> 2,5-5 mg, </a:t>
            </a:r>
            <a:r>
              <a:rPr lang="tr-TR" sz="1600" dirty="0" err="1" smtClean="0">
                <a:latin typeface="Serif"/>
              </a:rPr>
              <a:t>naratriptan</a:t>
            </a:r>
            <a:r>
              <a:rPr lang="tr-TR" sz="1600" dirty="0" smtClean="0">
                <a:latin typeface="Serif"/>
              </a:rPr>
              <a:t> 2,5-5 mg</a:t>
            </a:r>
          </a:p>
          <a:p>
            <a:pPr lvl="2">
              <a:spcAft>
                <a:spcPts val="600"/>
              </a:spcAft>
              <a:buNone/>
            </a:pPr>
            <a:r>
              <a:rPr lang="tr-TR" sz="1800" b="1" dirty="0" err="1" smtClean="0">
                <a:latin typeface="Serif"/>
              </a:rPr>
              <a:t>Hormonal</a:t>
            </a:r>
            <a:r>
              <a:rPr lang="tr-TR" sz="1800" b="1" dirty="0" smtClean="0">
                <a:latin typeface="Serif"/>
              </a:rPr>
              <a:t> kısa sureli </a:t>
            </a:r>
            <a:r>
              <a:rPr lang="tr-TR" sz="1800" b="1" dirty="0" err="1" smtClean="0">
                <a:latin typeface="Serif"/>
              </a:rPr>
              <a:t>profilaksi</a:t>
            </a:r>
            <a:r>
              <a:rPr lang="tr-TR" sz="1800" b="1" dirty="0" smtClean="0">
                <a:latin typeface="Serif"/>
              </a:rPr>
              <a:t> tedavisi</a:t>
            </a:r>
          </a:p>
          <a:p>
            <a:pPr lvl="3">
              <a:spcAft>
                <a:spcPts val="600"/>
              </a:spcAft>
            </a:pPr>
            <a:r>
              <a:rPr lang="tr-TR" sz="1600" dirty="0" err="1" smtClean="0">
                <a:latin typeface="Serif"/>
              </a:rPr>
              <a:t>Transdermal</a:t>
            </a:r>
            <a:r>
              <a:rPr lang="tr-TR" sz="1600" dirty="0" smtClean="0">
                <a:latin typeface="Serif"/>
              </a:rPr>
              <a:t> </a:t>
            </a:r>
            <a:r>
              <a:rPr lang="tr-TR" sz="1600" dirty="0" err="1" smtClean="0">
                <a:latin typeface="Serif"/>
              </a:rPr>
              <a:t>estradiol</a:t>
            </a:r>
            <a:r>
              <a:rPr lang="tr-TR" sz="1600" dirty="0" smtClean="0">
                <a:latin typeface="Serif"/>
              </a:rPr>
              <a:t> (2,4,6 mg </a:t>
            </a:r>
            <a:r>
              <a:rPr lang="tr-TR" sz="1600" dirty="0" err="1" smtClean="0">
                <a:latin typeface="Serif"/>
              </a:rPr>
              <a:t>flaster</a:t>
            </a:r>
            <a:r>
              <a:rPr lang="tr-TR" sz="1600" dirty="0" smtClean="0">
                <a:latin typeface="Serif"/>
              </a:rPr>
              <a:t>)</a:t>
            </a:r>
            <a:endParaRPr lang="tr-TR" sz="1600" dirty="0">
              <a:latin typeface="Serif"/>
            </a:endParaRPr>
          </a:p>
        </p:txBody>
      </p:sp>
      <p:sp>
        <p:nvSpPr>
          <p:cNvPr id="4" name="3 Metin kutusu"/>
          <p:cNvSpPr txBox="1"/>
          <p:nvPr/>
        </p:nvSpPr>
        <p:spPr>
          <a:xfrm>
            <a:off x="2958860" y="5978105"/>
            <a:ext cx="5555412"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498405"/>
            <a:ext cx="6965245" cy="1202485"/>
          </a:xfrm>
        </p:spPr>
        <p:txBody>
          <a:bodyPr>
            <a:normAutofit/>
          </a:bodyPr>
          <a:lstStyle/>
          <a:p>
            <a:r>
              <a:rPr lang="tr-TR" sz="3600" dirty="0" smtClean="0">
                <a:solidFill>
                  <a:srgbClr val="FF0000"/>
                </a:solidFill>
                <a:latin typeface="Serif"/>
              </a:rPr>
              <a:t>Tedavi</a:t>
            </a:r>
            <a:endParaRPr lang="tr-TR" sz="3600" dirty="0"/>
          </a:p>
        </p:txBody>
      </p:sp>
      <p:sp>
        <p:nvSpPr>
          <p:cNvPr id="3" name="2 İçerik Yer Tutucusu"/>
          <p:cNvSpPr>
            <a:spLocks noGrp="1"/>
          </p:cNvSpPr>
          <p:nvPr>
            <p:ph idx="1"/>
          </p:nvPr>
        </p:nvSpPr>
        <p:spPr>
          <a:xfrm>
            <a:off x="940280" y="1509622"/>
            <a:ext cx="7237562" cy="4485735"/>
          </a:xfrm>
        </p:spPr>
        <p:txBody>
          <a:bodyPr>
            <a:normAutofit/>
          </a:bodyPr>
          <a:lstStyle/>
          <a:p>
            <a:pPr>
              <a:buNone/>
            </a:pPr>
            <a:r>
              <a:rPr lang="tr-TR" dirty="0" smtClean="0">
                <a:solidFill>
                  <a:srgbClr val="FF0000"/>
                </a:solidFill>
                <a:latin typeface="Serif"/>
              </a:rPr>
              <a:t>4. </a:t>
            </a:r>
            <a:r>
              <a:rPr lang="tr-TR" dirty="0" err="1" smtClean="0">
                <a:solidFill>
                  <a:srgbClr val="FF0000"/>
                </a:solidFill>
                <a:latin typeface="Serif"/>
              </a:rPr>
              <a:t>Status</a:t>
            </a:r>
            <a:r>
              <a:rPr lang="tr-TR" dirty="0" smtClean="0">
                <a:solidFill>
                  <a:srgbClr val="FF0000"/>
                </a:solidFill>
                <a:latin typeface="Serif"/>
              </a:rPr>
              <a:t> Migren</a:t>
            </a:r>
          </a:p>
          <a:p>
            <a:endParaRPr lang="tr-TR" dirty="0" smtClean="0">
              <a:latin typeface="Serif"/>
            </a:endParaRPr>
          </a:p>
          <a:p>
            <a:pPr>
              <a:spcAft>
                <a:spcPts val="1200"/>
              </a:spcAft>
            </a:pPr>
            <a:r>
              <a:rPr lang="tr-TR" dirty="0" smtClean="0">
                <a:latin typeface="Serif"/>
              </a:rPr>
              <a:t>72 saatten daha fazla suren ataklar </a:t>
            </a:r>
            <a:r>
              <a:rPr lang="tr-TR" dirty="0" err="1" smtClean="0">
                <a:latin typeface="Serif"/>
              </a:rPr>
              <a:t>status</a:t>
            </a:r>
            <a:r>
              <a:rPr lang="tr-TR" dirty="0" smtClean="0">
                <a:latin typeface="Serif"/>
              </a:rPr>
              <a:t> migren olarak kabul edilir</a:t>
            </a:r>
          </a:p>
          <a:p>
            <a:pPr lvl="1">
              <a:spcAft>
                <a:spcPts val="1200"/>
              </a:spcAft>
            </a:pPr>
            <a:r>
              <a:rPr lang="tr-TR" dirty="0" err="1" smtClean="0">
                <a:latin typeface="Serif"/>
              </a:rPr>
              <a:t>Proklorperazin</a:t>
            </a:r>
            <a:r>
              <a:rPr lang="tr-TR" dirty="0" smtClean="0">
                <a:latin typeface="Serif"/>
              </a:rPr>
              <a:t> 5-10 mg veya </a:t>
            </a:r>
            <a:r>
              <a:rPr lang="tr-TR" dirty="0" err="1" smtClean="0">
                <a:latin typeface="Serif"/>
              </a:rPr>
              <a:t>metoklopramid</a:t>
            </a:r>
            <a:r>
              <a:rPr lang="tr-TR" dirty="0" smtClean="0">
                <a:latin typeface="Serif"/>
              </a:rPr>
              <a:t> 10 mg</a:t>
            </a:r>
          </a:p>
          <a:p>
            <a:pPr lvl="1">
              <a:spcAft>
                <a:spcPts val="1200"/>
              </a:spcAft>
            </a:pPr>
            <a:r>
              <a:rPr lang="tr-TR" dirty="0" smtClean="0">
                <a:latin typeface="Serif"/>
              </a:rPr>
              <a:t>IV DHE(</a:t>
            </a:r>
            <a:r>
              <a:rPr lang="tr-TR" dirty="0" err="1" smtClean="0">
                <a:latin typeface="Serif"/>
              </a:rPr>
              <a:t>dihidroergotamin</a:t>
            </a:r>
            <a:r>
              <a:rPr lang="tr-TR" dirty="0" smtClean="0">
                <a:latin typeface="Serif"/>
              </a:rPr>
              <a:t>) 0.5-1 mg </a:t>
            </a:r>
          </a:p>
          <a:p>
            <a:pPr lvl="2">
              <a:spcAft>
                <a:spcPts val="1200"/>
              </a:spcAft>
            </a:pPr>
            <a:r>
              <a:rPr lang="tr-TR" dirty="0" smtClean="0">
                <a:latin typeface="Serif"/>
              </a:rPr>
              <a:t>1/2 saat sonra </a:t>
            </a:r>
            <a:r>
              <a:rPr lang="tr-TR" dirty="0" err="1" smtClean="0">
                <a:latin typeface="Serif"/>
              </a:rPr>
              <a:t>başağrısı</a:t>
            </a:r>
            <a:r>
              <a:rPr lang="tr-TR" dirty="0" smtClean="0">
                <a:latin typeface="Serif"/>
              </a:rPr>
              <a:t> devam ediyorsa IV DHE 0,5 mg ilave edilir</a:t>
            </a:r>
          </a:p>
        </p:txBody>
      </p:sp>
      <p:sp>
        <p:nvSpPr>
          <p:cNvPr id="4" name="3 Metin kutusu"/>
          <p:cNvSpPr txBox="1"/>
          <p:nvPr/>
        </p:nvSpPr>
        <p:spPr>
          <a:xfrm>
            <a:off x="3019245" y="5952226"/>
            <a:ext cx="5555412"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2366" y="621640"/>
            <a:ext cx="6965245" cy="1202485"/>
          </a:xfrm>
        </p:spPr>
        <p:txBody>
          <a:bodyPr>
            <a:normAutofit/>
          </a:bodyPr>
          <a:lstStyle/>
          <a:p>
            <a:r>
              <a:rPr lang="tr-TR" sz="3600" dirty="0" smtClean="0">
                <a:solidFill>
                  <a:srgbClr val="FF0000"/>
                </a:solidFill>
                <a:latin typeface="Serif"/>
              </a:rPr>
              <a:t>Tedavi</a:t>
            </a:r>
            <a:endParaRPr lang="tr-TR" sz="3600" dirty="0"/>
          </a:p>
        </p:txBody>
      </p:sp>
      <p:sp>
        <p:nvSpPr>
          <p:cNvPr id="3" name="2 İçerik Yer Tutucusu"/>
          <p:cNvSpPr>
            <a:spLocks noGrp="1"/>
          </p:cNvSpPr>
          <p:nvPr>
            <p:ph idx="1"/>
          </p:nvPr>
        </p:nvSpPr>
        <p:spPr>
          <a:xfrm>
            <a:off x="903514" y="1836228"/>
            <a:ext cx="7424057" cy="3954972"/>
          </a:xfrm>
        </p:spPr>
        <p:txBody>
          <a:bodyPr/>
          <a:lstStyle/>
          <a:p>
            <a:endParaRPr lang="tr-TR" dirty="0" smtClean="0">
              <a:latin typeface="Serif"/>
            </a:endParaRPr>
          </a:p>
          <a:p>
            <a:r>
              <a:rPr lang="tr-TR" dirty="0" smtClean="0">
                <a:latin typeface="Serif"/>
              </a:rPr>
              <a:t>Ek olarak </a:t>
            </a:r>
          </a:p>
          <a:p>
            <a:pPr lvl="1"/>
            <a:r>
              <a:rPr lang="tr-TR" dirty="0" err="1" smtClean="0">
                <a:latin typeface="Serif"/>
              </a:rPr>
              <a:t>deksametazon</a:t>
            </a:r>
            <a:r>
              <a:rPr lang="tr-TR" dirty="0" smtClean="0">
                <a:latin typeface="Serif"/>
              </a:rPr>
              <a:t> 4 mg IV</a:t>
            </a:r>
          </a:p>
          <a:p>
            <a:pPr lvl="1"/>
            <a:r>
              <a:rPr lang="tr-TR" dirty="0" err="1" smtClean="0">
                <a:latin typeface="Serif"/>
              </a:rPr>
              <a:t>diazepam</a:t>
            </a:r>
            <a:r>
              <a:rPr lang="tr-TR" dirty="0" smtClean="0">
                <a:latin typeface="Serif"/>
              </a:rPr>
              <a:t> 5-10 mg IV verilebilir</a:t>
            </a:r>
          </a:p>
          <a:p>
            <a:endParaRPr lang="tr-TR" dirty="0" smtClean="0">
              <a:latin typeface="Serif"/>
            </a:endParaRPr>
          </a:p>
          <a:p>
            <a:r>
              <a:rPr lang="tr-TR" dirty="0" smtClean="0">
                <a:latin typeface="Serif"/>
              </a:rPr>
              <a:t>Alternatif olarak</a:t>
            </a:r>
          </a:p>
          <a:p>
            <a:pPr lvl="1"/>
            <a:r>
              <a:rPr lang="tr-TR" dirty="0" err="1" smtClean="0">
                <a:latin typeface="Serif"/>
              </a:rPr>
              <a:t>ketorolak</a:t>
            </a:r>
            <a:r>
              <a:rPr lang="tr-TR" dirty="0" smtClean="0">
                <a:latin typeface="Serif"/>
              </a:rPr>
              <a:t> 30-60 mg IV</a:t>
            </a:r>
          </a:p>
          <a:p>
            <a:pPr lvl="1"/>
            <a:r>
              <a:rPr lang="tr-TR" dirty="0" err="1" smtClean="0">
                <a:latin typeface="Serif"/>
              </a:rPr>
              <a:t>opioidler</a:t>
            </a:r>
            <a:r>
              <a:rPr lang="tr-TR" dirty="0" smtClean="0">
                <a:latin typeface="Serif"/>
              </a:rPr>
              <a:t> </a:t>
            </a:r>
          </a:p>
          <a:p>
            <a:pPr lvl="1"/>
            <a:r>
              <a:rPr lang="tr-TR" dirty="0" err="1" smtClean="0">
                <a:latin typeface="Serif"/>
              </a:rPr>
              <a:t>klorpromazin</a:t>
            </a:r>
            <a:r>
              <a:rPr lang="tr-TR" dirty="0" smtClean="0">
                <a:latin typeface="Serif"/>
              </a:rPr>
              <a:t> 0.1 mg/kg IV ya da IM uygulanabilir</a:t>
            </a:r>
            <a:endParaRPr lang="tr-TR" dirty="0"/>
          </a:p>
        </p:txBody>
      </p:sp>
      <p:sp>
        <p:nvSpPr>
          <p:cNvPr id="4" name="3 Dikdörtgen"/>
          <p:cNvSpPr/>
          <p:nvPr/>
        </p:nvSpPr>
        <p:spPr>
          <a:xfrm>
            <a:off x="3603172" y="5775848"/>
            <a:ext cx="4572000" cy="338554"/>
          </a:xfrm>
          <a:prstGeom prst="rect">
            <a:avLst/>
          </a:prstGeom>
        </p:spPr>
        <p:txBody>
          <a:bodyPr>
            <a:spAutoFit/>
          </a:bodyPr>
          <a:lstStyle/>
          <a:p>
            <a:r>
              <a:rPr lang="tr-TR" sz="800" i="1" dirty="0" smtClean="0">
                <a:solidFill>
                  <a:schemeClr val="tx2"/>
                </a:solidFill>
                <a:latin typeface="Times New Roman" pitchFamily="18" charset="0"/>
                <a:cs typeface="Times New Roman" pitchFamily="18" charset="0"/>
              </a:rPr>
              <a:t>https://www.noroloji.org.tr/TNDData/Uploads/files/335.pdf            Türk Nöroloji Derneği Tanı ve Tedavi Rehberi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4253" y="498404"/>
            <a:ext cx="6965245" cy="1202485"/>
          </a:xfrm>
        </p:spPr>
        <p:txBody>
          <a:bodyPr/>
          <a:lstStyle/>
          <a:p>
            <a:r>
              <a:rPr lang="tr-TR" dirty="0" smtClean="0">
                <a:solidFill>
                  <a:srgbClr val="FF0000"/>
                </a:solidFill>
                <a:latin typeface="Serif"/>
              </a:rPr>
              <a:t>Tedavi</a:t>
            </a:r>
            <a:endParaRPr lang="tr-TR" dirty="0">
              <a:solidFill>
                <a:srgbClr val="FF0000"/>
              </a:solidFill>
              <a:latin typeface="Serif"/>
            </a:endParaRPr>
          </a:p>
        </p:txBody>
      </p:sp>
      <p:sp>
        <p:nvSpPr>
          <p:cNvPr id="3" name="2 İçerik Yer Tutucusu"/>
          <p:cNvSpPr>
            <a:spLocks noGrp="1"/>
          </p:cNvSpPr>
          <p:nvPr>
            <p:ph idx="1"/>
          </p:nvPr>
        </p:nvSpPr>
        <p:spPr>
          <a:xfrm>
            <a:off x="862642" y="1570008"/>
            <a:ext cx="7504981" cy="4770406"/>
          </a:xfrm>
        </p:spPr>
        <p:txBody>
          <a:bodyPr/>
          <a:lstStyle/>
          <a:p>
            <a:r>
              <a:rPr lang="tr-TR" dirty="0" smtClean="0">
                <a:latin typeface="Serif"/>
              </a:rPr>
              <a:t>Üç ana tedavi yaklaşımı mevcuttur:</a:t>
            </a:r>
          </a:p>
          <a:p>
            <a:pPr lvl="1"/>
            <a:r>
              <a:rPr lang="tr-TR" dirty="0" smtClean="0">
                <a:latin typeface="Serif"/>
              </a:rPr>
              <a:t> tetikleyiciden uzak durulması, akut belirtilerin kontrol altına alınması ve farmakolojik açıdan önleme*</a:t>
            </a:r>
          </a:p>
          <a:p>
            <a:endParaRPr lang="tr-TR" dirty="0" smtClean="0">
              <a:latin typeface="Serif"/>
            </a:endParaRPr>
          </a:p>
          <a:p>
            <a:r>
              <a:rPr lang="tr-TR" dirty="0" smtClean="0">
                <a:latin typeface="Serif"/>
              </a:rPr>
              <a:t>İlaçların sık kullanılması,  </a:t>
            </a:r>
            <a:r>
              <a:rPr lang="tr-TR" dirty="0" smtClean="0">
                <a:solidFill>
                  <a:srgbClr val="FF0000"/>
                </a:solidFill>
                <a:latin typeface="Serif"/>
              </a:rPr>
              <a:t>aşırı ilaç kullanımına bağlı baş ağrısına</a:t>
            </a:r>
            <a:r>
              <a:rPr lang="tr-TR" dirty="0" smtClean="0">
                <a:latin typeface="Serif"/>
              </a:rPr>
              <a:t> yol açar.</a:t>
            </a:r>
            <a:endParaRPr lang="tr-TR" baseline="30000" dirty="0" smtClean="0">
              <a:latin typeface="Serif"/>
            </a:endParaRPr>
          </a:p>
          <a:p>
            <a:endParaRPr lang="tr-TR" dirty="0" smtClean="0">
              <a:latin typeface="Serif"/>
            </a:endParaRPr>
          </a:p>
          <a:p>
            <a:r>
              <a:rPr lang="tr-TR" dirty="0" smtClean="0">
                <a:latin typeface="Serif"/>
              </a:rPr>
              <a:t>Bu durum </a:t>
            </a:r>
            <a:r>
              <a:rPr lang="tr-TR" dirty="0" err="1" smtClean="0">
                <a:latin typeface="Serif"/>
              </a:rPr>
              <a:t>triptanlar</a:t>
            </a:r>
            <a:r>
              <a:rPr lang="tr-TR" dirty="0" smtClean="0">
                <a:latin typeface="Serif"/>
              </a:rPr>
              <a:t>,</a:t>
            </a:r>
            <a:r>
              <a:rPr lang="tr-TR" dirty="0" err="1" smtClean="0">
                <a:latin typeface="Serif"/>
              </a:rPr>
              <a:t>ergotaminler</a:t>
            </a:r>
            <a:r>
              <a:rPr lang="tr-TR" dirty="0" smtClean="0">
                <a:latin typeface="Serif"/>
              </a:rPr>
              <a:t> ve ağrı kesiciler, özellikle de narkotik analjezikler ile meydana gelir**</a:t>
            </a:r>
            <a:endParaRPr lang="tr-TR" dirty="0">
              <a:latin typeface="Serif"/>
            </a:endParaRPr>
          </a:p>
        </p:txBody>
      </p:sp>
      <p:sp>
        <p:nvSpPr>
          <p:cNvPr id="4" name="3 Metin kutusu"/>
          <p:cNvSpPr txBox="1"/>
          <p:nvPr/>
        </p:nvSpPr>
        <p:spPr>
          <a:xfrm>
            <a:off x="2009954" y="5564038"/>
            <a:ext cx="4899803" cy="215444"/>
          </a:xfrm>
          <a:prstGeom prst="rect">
            <a:avLst/>
          </a:prstGeom>
          <a:noFill/>
        </p:spPr>
        <p:txBody>
          <a:bodyPr wrap="square" rtlCol="0">
            <a:spAutoFit/>
          </a:bodyPr>
          <a:lstStyle/>
          <a:p>
            <a:r>
              <a:rPr lang="tr-TR" sz="800" dirty="0" smtClean="0">
                <a:latin typeface="Serif"/>
              </a:rPr>
              <a:t>*</a:t>
            </a:r>
            <a:r>
              <a:rPr lang="tr-TR" sz="800" i="1" dirty="0" err="1" smtClean="0">
                <a:solidFill>
                  <a:schemeClr val="tx2"/>
                </a:solidFill>
                <a:latin typeface="Times New Roman" pitchFamily="18" charset="0"/>
                <a:cs typeface="Times New Roman" pitchFamily="18" charset="0"/>
              </a:rPr>
              <a:t>Bartleson</a:t>
            </a:r>
            <a:r>
              <a:rPr lang="tr-TR" sz="800" i="1" dirty="0" smtClean="0">
                <a:solidFill>
                  <a:schemeClr val="tx2"/>
                </a:solidFill>
                <a:latin typeface="Times New Roman" pitchFamily="18" charset="0"/>
                <a:cs typeface="Times New Roman" pitchFamily="18" charset="0"/>
              </a:rPr>
              <a:t> JD, </a:t>
            </a:r>
            <a:r>
              <a:rPr lang="tr-TR" sz="800" i="1" dirty="0" err="1" smtClean="0">
                <a:solidFill>
                  <a:schemeClr val="tx2"/>
                </a:solidFill>
                <a:latin typeface="Times New Roman" pitchFamily="18" charset="0"/>
                <a:cs typeface="Times New Roman" pitchFamily="18" charset="0"/>
              </a:rPr>
              <a:t>Cutrer</a:t>
            </a:r>
            <a:r>
              <a:rPr lang="tr-TR" sz="800" i="1" dirty="0" smtClean="0">
                <a:solidFill>
                  <a:schemeClr val="tx2"/>
                </a:solidFill>
                <a:latin typeface="Times New Roman" pitchFamily="18" charset="0"/>
                <a:cs typeface="Times New Roman" pitchFamily="18" charset="0"/>
              </a:rPr>
              <a:t> FM (May 2010). "</a:t>
            </a:r>
            <a:r>
              <a:rPr lang="tr-TR" sz="800" i="1" dirty="0" err="1" smtClean="0">
                <a:solidFill>
                  <a:schemeClr val="tx2"/>
                </a:solidFill>
                <a:latin typeface="Times New Roman" pitchFamily="18" charset="0"/>
                <a:cs typeface="Times New Roman" pitchFamily="18" charset="0"/>
              </a:rPr>
              <a:t>Migraine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update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Diagnosis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treatment</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Minn</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Med</a:t>
            </a:r>
            <a:r>
              <a:rPr lang="tr-TR" sz="800" i="1" dirty="0" smtClean="0">
                <a:solidFill>
                  <a:schemeClr val="tx2"/>
                </a:solidFill>
                <a:latin typeface="Times New Roman" pitchFamily="18" charset="0"/>
                <a:cs typeface="Times New Roman" pitchFamily="18" charset="0"/>
              </a:rPr>
              <a:t>. </a:t>
            </a:r>
            <a:r>
              <a:rPr lang="tr-TR" sz="800" b="1" i="1" dirty="0" smtClean="0">
                <a:solidFill>
                  <a:schemeClr val="tx2"/>
                </a:solidFill>
                <a:latin typeface="Times New Roman" pitchFamily="18" charset="0"/>
                <a:cs typeface="Times New Roman" pitchFamily="18" charset="0"/>
              </a:rPr>
              <a:t>93</a:t>
            </a:r>
            <a:r>
              <a:rPr lang="tr-TR" sz="800" i="1" dirty="0" smtClean="0">
                <a:solidFill>
                  <a:schemeClr val="tx2"/>
                </a:solidFill>
                <a:latin typeface="Times New Roman" pitchFamily="18" charset="0"/>
                <a:cs typeface="Times New Roman" pitchFamily="18" charset="0"/>
              </a:rPr>
              <a:t> (5), s. 36–41</a:t>
            </a:r>
            <a:endParaRPr lang="tr-TR" sz="800" i="1" dirty="0">
              <a:solidFill>
                <a:schemeClr val="tx2"/>
              </a:solidFill>
              <a:latin typeface="Times New Roman" pitchFamily="18" charset="0"/>
              <a:cs typeface="Times New Roman" pitchFamily="18" charset="0"/>
            </a:endParaRPr>
          </a:p>
        </p:txBody>
      </p:sp>
      <p:sp>
        <p:nvSpPr>
          <p:cNvPr id="5" name="4 Metin kutusu"/>
          <p:cNvSpPr txBox="1"/>
          <p:nvPr/>
        </p:nvSpPr>
        <p:spPr>
          <a:xfrm>
            <a:off x="2001327" y="5891841"/>
            <a:ext cx="6349042" cy="338554"/>
          </a:xfrm>
          <a:prstGeom prst="rect">
            <a:avLst/>
          </a:prstGeom>
          <a:noFill/>
        </p:spPr>
        <p:txBody>
          <a:bodyPr wrap="square" rtlCol="0">
            <a:spAutoFit/>
          </a:bodyPr>
          <a:lstStyle/>
          <a:p>
            <a:r>
              <a:rPr lang="en-US" sz="800" i="1" dirty="0" smtClean="0">
                <a:solidFill>
                  <a:schemeClr val="tx2"/>
                </a:solidFill>
                <a:latin typeface="Times New Roman" pitchFamily="18" charset="0"/>
                <a:cs typeface="Times New Roman" pitchFamily="18" charset="0"/>
              </a:rPr>
              <a:t> </a:t>
            </a:r>
            <a:r>
              <a:rPr lang="tr-TR" sz="800" dirty="0" smtClean="0">
                <a:latin typeface="Serif"/>
              </a:rPr>
              <a:t>**</a:t>
            </a:r>
            <a:r>
              <a:rPr lang="en-US" sz="800" i="1" dirty="0" smtClean="0">
                <a:solidFill>
                  <a:schemeClr val="tx2"/>
                </a:solidFill>
                <a:latin typeface="Times New Roman" pitchFamily="18" charset="0"/>
                <a:cs typeface="Times New Roman" pitchFamily="18" charset="0"/>
              </a:rPr>
              <a:t>Headache Classification Subcommittee of the International Headache Society (2004). "The International Classification of Headache Disorders: 2nd edition". </a:t>
            </a:r>
            <a:r>
              <a:rPr lang="en-US" sz="800" i="1" dirty="0" err="1" smtClean="0">
                <a:solidFill>
                  <a:schemeClr val="tx2"/>
                </a:solidFill>
                <a:latin typeface="Times New Roman" pitchFamily="18" charset="0"/>
                <a:cs typeface="Times New Roman" pitchFamily="18" charset="0"/>
              </a:rPr>
              <a:t>Cephalalgia</a:t>
            </a:r>
            <a:r>
              <a:rPr lang="en-US" sz="800" i="1" dirty="0" smtClean="0">
                <a:solidFill>
                  <a:schemeClr val="tx2"/>
                </a:solidFill>
                <a:latin typeface="Times New Roman" pitchFamily="18" charset="0"/>
                <a:cs typeface="Times New Roman" pitchFamily="18" charset="0"/>
              </a:rPr>
              <a:t>. </a:t>
            </a:r>
            <a:r>
              <a:rPr lang="en-US" sz="800" b="1" i="1" dirty="0" smtClean="0">
                <a:solidFill>
                  <a:schemeClr val="tx2"/>
                </a:solidFill>
                <a:latin typeface="Times New Roman" pitchFamily="18" charset="0"/>
                <a:cs typeface="Times New Roman" pitchFamily="18" charset="0"/>
              </a:rPr>
              <a:t>24</a:t>
            </a:r>
            <a:r>
              <a:rPr lang="en-US" sz="800" i="1" dirty="0" smtClean="0">
                <a:solidFill>
                  <a:schemeClr val="tx2"/>
                </a:solidFill>
                <a:latin typeface="Times New Roman" pitchFamily="18" charset="0"/>
                <a:cs typeface="Times New Roman" pitchFamily="18" charset="0"/>
              </a:rPr>
              <a:t> (</a:t>
            </a:r>
            <a:r>
              <a:rPr lang="en-US" sz="800" i="1" dirty="0" err="1" smtClean="0">
                <a:solidFill>
                  <a:schemeClr val="tx2"/>
                </a:solidFill>
                <a:latin typeface="Times New Roman" pitchFamily="18" charset="0"/>
                <a:cs typeface="Times New Roman" pitchFamily="18" charset="0"/>
              </a:rPr>
              <a:t>Suppl</a:t>
            </a:r>
            <a:r>
              <a:rPr lang="en-US" sz="800" i="1" dirty="0" smtClean="0">
                <a:solidFill>
                  <a:schemeClr val="tx2"/>
                </a:solidFill>
                <a:latin typeface="Times New Roman" pitchFamily="18" charset="0"/>
                <a:cs typeface="Times New Roman" pitchFamily="18" charset="0"/>
              </a:rPr>
              <a:t> 1), s. 9–160.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86396" y="463899"/>
            <a:ext cx="6965245" cy="1202485"/>
          </a:xfrm>
        </p:spPr>
        <p:txBody>
          <a:bodyPr/>
          <a:lstStyle/>
          <a:p>
            <a:r>
              <a:rPr lang="tr-TR" dirty="0" smtClean="0">
                <a:solidFill>
                  <a:srgbClr val="FF0000"/>
                </a:solidFill>
                <a:latin typeface="Serif"/>
              </a:rPr>
              <a:t>Tedavi</a:t>
            </a:r>
            <a:endParaRPr lang="tr-TR" dirty="0"/>
          </a:p>
        </p:txBody>
      </p:sp>
      <p:sp>
        <p:nvSpPr>
          <p:cNvPr id="3" name="2 İçerik Yer Tutucusu"/>
          <p:cNvSpPr>
            <a:spLocks noGrp="1"/>
          </p:cNvSpPr>
          <p:nvPr>
            <p:ph idx="1"/>
          </p:nvPr>
        </p:nvSpPr>
        <p:spPr>
          <a:xfrm>
            <a:off x="974785" y="845388"/>
            <a:ext cx="7375585" cy="5413897"/>
          </a:xfrm>
        </p:spPr>
        <p:txBody>
          <a:bodyPr>
            <a:normAutofit/>
          </a:bodyPr>
          <a:lstStyle/>
          <a:p>
            <a:pPr>
              <a:buNone/>
            </a:pPr>
            <a:endParaRPr lang="tr-TR" dirty="0" smtClean="0">
              <a:solidFill>
                <a:srgbClr val="FF0000"/>
              </a:solidFill>
              <a:latin typeface="Serif"/>
              <a:cs typeface="Times New Roman" pitchFamily="18" charset="0"/>
            </a:endParaRPr>
          </a:p>
          <a:p>
            <a:pPr>
              <a:buNone/>
            </a:pPr>
            <a:r>
              <a:rPr lang="tr-TR" dirty="0" smtClean="0">
                <a:solidFill>
                  <a:srgbClr val="FF0000"/>
                </a:solidFill>
                <a:latin typeface="Serif"/>
                <a:cs typeface="Times New Roman" pitchFamily="18" charset="0"/>
              </a:rPr>
              <a:t>Ağrı Kesiciler</a:t>
            </a:r>
          </a:p>
          <a:p>
            <a:r>
              <a:rPr lang="tr-TR" dirty="0" smtClean="0">
                <a:latin typeface="Serif"/>
                <a:cs typeface="Times New Roman" pitchFamily="18" charset="0"/>
              </a:rPr>
              <a:t>Hafif/orta şiddette belirtilere sahip kişiler için;</a:t>
            </a:r>
          </a:p>
          <a:p>
            <a:pPr lvl="1"/>
            <a:r>
              <a:rPr lang="tr-TR" dirty="0" smtClean="0">
                <a:latin typeface="Serif"/>
                <a:cs typeface="Times New Roman" pitchFamily="18" charset="0"/>
              </a:rPr>
              <a:t>NSAİİ gibi basit ağrı kesiciler ya da </a:t>
            </a:r>
            <a:r>
              <a:rPr lang="tr-TR" dirty="0" err="1" smtClean="0">
                <a:latin typeface="Serif"/>
                <a:cs typeface="Times New Roman" pitchFamily="18" charset="0"/>
              </a:rPr>
              <a:t>asetaminofen</a:t>
            </a:r>
            <a:r>
              <a:rPr lang="tr-TR" dirty="0" smtClean="0">
                <a:latin typeface="Serif"/>
                <a:cs typeface="Times New Roman" pitchFamily="18" charset="0"/>
              </a:rPr>
              <a:t>, </a:t>
            </a:r>
            <a:r>
              <a:rPr lang="tr-TR" dirty="0" err="1" smtClean="0">
                <a:latin typeface="Serif"/>
                <a:cs typeface="Times New Roman" pitchFamily="18" charset="0"/>
              </a:rPr>
              <a:t>asetilsalisilik</a:t>
            </a:r>
            <a:r>
              <a:rPr lang="tr-TR" dirty="0" smtClean="0">
                <a:latin typeface="Serif"/>
                <a:cs typeface="Times New Roman" pitchFamily="18" charset="0"/>
              </a:rPr>
              <a:t> asit ve kafein </a:t>
            </a:r>
            <a:r>
              <a:rPr lang="tr-TR" dirty="0" smtClean="0">
                <a:latin typeface="Serif"/>
                <a:cs typeface="Times New Roman" pitchFamily="18" charset="0"/>
              </a:rPr>
              <a:t>kombinasyonu*</a:t>
            </a:r>
            <a:endParaRPr lang="tr-TR" dirty="0" smtClean="0">
              <a:latin typeface="Serif"/>
              <a:cs typeface="Times New Roman" pitchFamily="18" charset="0"/>
            </a:endParaRPr>
          </a:p>
          <a:p>
            <a:endParaRPr lang="tr-TR" dirty="0" smtClean="0">
              <a:latin typeface="Serif"/>
              <a:cs typeface="Times New Roman" pitchFamily="18" charset="0"/>
            </a:endParaRPr>
          </a:p>
          <a:p>
            <a:r>
              <a:rPr lang="tr-TR" dirty="0" smtClean="0">
                <a:latin typeface="Serif"/>
                <a:cs typeface="Times New Roman" pitchFamily="18" charset="0"/>
              </a:rPr>
              <a:t>Kişilerin neredeyse yarısında </a:t>
            </a:r>
            <a:r>
              <a:rPr lang="tr-TR" dirty="0" err="1" smtClean="0">
                <a:latin typeface="Serif"/>
                <a:cs typeface="Times New Roman" pitchFamily="18" charset="0"/>
              </a:rPr>
              <a:t>ibuprofenin</a:t>
            </a:r>
            <a:r>
              <a:rPr lang="tr-TR" dirty="0" smtClean="0">
                <a:latin typeface="Serif"/>
                <a:cs typeface="Times New Roman" pitchFamily="18" charset="0"/>
              </a:rPr>
              <a:t> ağrıyı etkili bir şekilde giderdiği bulunmuştur**</a:t>
            </a:r>
          </a:p>
          <a:p>
            <a:endParaRPr lang="tr-TR" dirty="0" smtClean="0">
              <a:latin typeface="Serif"/>
              <a:cs typeface="Times New Roman" pitchFamily="18" charset="0"/>
            </a:endParaRPr>
          </a:p>
          <a:p>
            <a:r>
              <a:rPr lang="tr-TR" dirty="0" err="1" smtClean="0">
                <a:latin typeface="Serif"/>
                <a:cs typeface="Times New Roman" pitchFamily="18" charset="0"/>
              </a:rPr>
              <a:t>Diklofenakın</a:t>
            </a:r>
            <a:r>
              <a:rPr lang="tr-TR" dirty="0" smtClean="0">
                <a:latin typeface="Serif"/>
                <a:cs typeface="Times New Roman" pitchFamily="18" charset="0"/>
              </a:rPr>
              <a:t> da etkili olduğu ortaya konulmuştur***</a:t>
            </a:r>
            <a:endParaRPr lang="tr-TR" dirty="0">
              <a:latin typeface="Serif"/>
              <a:cs typeface="Times New Roman" pitchFamily="18" charset="0"/>
            </a:endParaRPr>
          </a:p>
        </p:txBody>
      </p:sp>
      <p:sp>
        <p:nvSpPr>
          <p:cNvPr id="4" name="3 Metin kutusu"/>
          <p:cNvSpPr txBox="1"/>
          <p:nvPr/>
        </p:nvSpPr>
        <p:spPr>
          <a:xfrm>
            <a:off x="3088254" y="4780883"/>
            <a:ext cx="5089585" cy="830997"/>
          </a:xfrm>
          <a:prstGeom prst="rect">
            <a:avLst/>
          </a:prstGeom>
          <a:noFill/>
        </p:spPr>
        <p:txBody>
          <a:bodyPr wrap="square" rtlCol="0">
            <a:spAutoFit/>
          </a:bodyPr>
          <a:lstStyle/>
          <a:p>
            <a:endParaRPr lang="tr-TR" sz="800" i="1" dirty="0" smtClean="0">
              <a:solidFill>
                <a:schemeClr val="tx2"/>
              </a:solidFill>
              <a:latin typeface="Times New Roman" pitchFamily="18" charset="0"/>
              <a:cs typeface="Times New Roman" pitchFamily="18" charset="0"/>
            </a:endParaRPr>
          </a:p>
          <a:p>
            <a:endParaRPr lang="tr-TR" sz="800" i="1" dirty="0" smtClean="0">
              <a:solidFill>
                <a:schemeClr val="tx2"/>
              </a:solidFill>
              <a:latin typeface="Times New Roman" pitchFamily="18" charset="0"/>
              <a:cs typeface="Times New Roman" pitchFamily="18" charset="0"/>
            </a:endParaRPr>
          </a:p>
          <a:p>
            <a:endParaRPr lang="tr-TR" sz="800" i="1" dirty="0" smtClean="0">
              <a:solidFill>
                <a:schemeClr val="tx2"/>
              </a:solidFill>
              <a:latin typeface="Times New Roman" pitchFamily="18" charset="0"/>
              <a:cs typeface="Times New Roman" pitchFamily="18" charset="0"/>
            </a:endParaRPr>
          </a:p>
          <a:p>
            <a:endParaRPr lang="tr-TR" sz="800" i="1" dirty="0" smtClean="0">
              <a:solidFill>
                <a:schemeClr val="tx2"/>
              </a:solidFill>
              <a:latin typeface="Times New Roman" pitchFamily="18" charset="0"/>
              <a:cs typeface="Times New Roman" pitchFamily="18" charset="0"/>
            </a:endParaRPr>
          </a:p>
          <a:p>
            <a:endParaRPr lang="tr-TR" sz="800" i="1" dirty="0" smtClean="0">
              <a:solidFill>
                <a:schemeClr val="tx2"/>
              </a:solidFill>
              <a:latin typeface="Times New Roman" pitchFamily="18" charset="0"/>
              <a:cs typeface="Times New Roman" pitchFamily="18" charset="0"/>
            </a:endParaRPr>
          </a:p>
          <a:p>
            <a:r>
              <a:rPr lang="tr-TR" sz="800" i="1" dirty="0" smtClean="0">
                <a:solidFill>
                  <a:schemeClr val="tx2"/>
                </a:solidFill>
                <a:latin typeface="Times New Roman" pitchFamily="18" charset="0"/>
                <a:cs typeface="Times New Roman" pitchFamily="18" charset="0"/>
              </a:rPr>
              <a:t>*</a:t>
            </a:r>
            <a:r>
              <a:rPr lang="en-US" sz="800" i="1" dirty="0" smtClean="0">
                <a:solidFill>
                  <a:schemeClr val="tx2"/>
                </a:solidFill>
                <a:latin typeface="Times New Roman" pitchFamily="18" charset="0"/>
                <a:cs typeface="Times New Roman" pitchFamily="18" charset="0"/>
              </a:rPr>
              <a:t>Gilmore, B (1 </a:t>
            </a:r>
            <a:r>
              <a:rPr lang="en-US" sz="800" i="1" dirty="0" err="1" smtClean="0">
                <a:solidFill>
                  <a:schemeClr val="tx2"/>
                </a:solidFill>
                <a:latin typeface="Times New Roman" pitchFamily="18" charset="0"/>
                <a:cs typeface="Times New Roman" pitchFamily="18" charset="0"/>
              </a:rPr>
              <a:t>Şubat</a:t>
            </a:r>
            <a:r>
              <a:rPr lang="en-US" sz="800" i="1" dirty="0" smtClean="0">
                <a:solidFill>
                  <a:schemeClr val="tx2"/>
                </a:solidFill>
                <a:latin typeface="Times New Roman" pitchFamily="18" charset="0"/>
                <a:cs typeface="Times New Roman" pitchFamily="18" charset="0"/>
              </a:rPr>
              <a:t> 2011). "Treatment of acute migraine headache". American family physician. </a:t>
            </a:r>
            <a:r>
              <a:rPr lang="en-US" sz="800" b="1" i="1" dirty="0" smtClean="0">
                <a:solidFill>
                  <a:schemeClr val="tx2"/>
                </a:solidFill>
                <a:latin typeface="Times New Roman" pitchFamily="18" charset="0"/>
                <a:cs typeface="Times New Roman" pitchFamily="18" charset="0"/>
              </a:rPr>
              <a:t>83</a:t>
            </a:r>
            <a:r>
              <a:rPr lang="en-US" sz="800" i="1" dirty="0" smtClean="0">
                <a:solidFill>
                  <a:schemeClr val="tx2"/>
                </a:solidFill>
                <a:latin typeface="Times New Roman" pitchFamily="18" charset="0"/>
                <a:cs typeface="Times New Roman" pitchFamily="18" charset="0"/>
              </a:rPr>
              <a:t> (3), s. 271–80. </a:t>
            </a:r>
            <a:endParaRPr lang="tr-TR" sz="800" i="1" dirty="0">
              <a:solidFill>
                <a:schemeClr val="tx2"/>
              </a:solidFill>
              <a:latin typeface="Times New Roman" pitchFamily="18" charset="0"/>
              <a:cs typeface="Times New Roman" pitchFamily="18" charset="0"/>
            </a:endParaRPr>
          </a:p>
        </p:txBody>
      </p:sp>
      <p:sp>
        <p:nvSpPr>
          <p:cNvPr id="5" name="4 Metin kutusu"/>
          <p:cNvSpPr txBox="1"/>
          <p:nvPr/>
        </p:nvSpPr>
        <p:spPr>
          <a:xfrm>
            <a:off x="1232139" y="5082396"/>
            <a:ext cx="7297948" cy="984885"/>
          </a:xfrm>
          <a:prstGeom prst="rect">
            <a:avLst/>
          </a:prstGeom>
          <a:noFill/>
        </p:spPr>
        <p:txBody>
          <a:bodyPr wrap="square" rtlCol="0">
            <a:spAutoFit/>
          </a:bodyPr>
          <a:lstStyle/>
          <a:p>
            <a:endParaRPr lang="tr-TR" sz="800" i="1" dirty="0" smtClean="0">
              <a:solidFill>
                <a:schemeClr val="tx2"/>
              </a:solidFill>
              <a:latin typeface="Times New Roman" pitchFamily="18" charset="0"/>
              <a:cs typeface="Times New Roman" pitchFamily="18" charset="0"/>
            </a:endParaRPr>
          </a:p>
          <a:p>
            <a:endParaRPr lang="tr-TR" sz="800" i="1" dirty="0" smtClean="0">
              <a:solidFill>
                <a:schemeClr val="tx2"/>
              </a:solidFill>
              <a:latin typeface="Times New Roman" pitchFamily="18" charset="0"/>
              <a:cs typeface="Times New Roman" pitchFamily="18" charset="0"/>
            </a:endParaRPr>
          </a:p>
          <a:p>
            <a:endParaRPr lang="tr-TR" sz="800" i="1" dirty="0" smtClean="0">
              <a:solidFill>
                <a:schemeClr val="tx2"/>
              </a:solidFill>
              <a:latin typeface="Times New Roman" pitchFamily="18" charset="0"/>
              <a:cs typeface="Times New Roman" pitchFamily="18" charset="0"/>
            </a:endParaRPr>
          </a:p>
          <a:p>
            <a:endParaRPr lang="tr-TR" sz="800" i="1" dirty="0" smtClean="0">
              <a:solidFill>
                <a:schemeClr val="tx2"/>
              </a:solidFill>
              <a:latin typeface="Times New Roman" pitchFamily="18" charset="0"/>
              <a:cs typeface="Times New Roman" pitchFamily="18" charset="0"/>
            </a:endParaRPr>
          </a:p>
          <a:p>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Rabbie</a:t>
            </a:r>
            <a:r>
              <a:rPr lang="tr-TR" sz="800" i="1" dirty="0" smtClean="0">
                <a:solidFill>
                  <a:schemeClr val="tx2"/>
                </a:solidFill>
                <a:latin typeface="Times New Roman" pitchFamily="18" charset="0"/>
                <a:cs typeface="Times New Roman" pitchFamily="18" charset="0"/>
              </a:rPr>
              <a:t> R, </a:t>
            </a:r>
            <a:r>
              <a:rPr lang="tr-TR" sz="800" i="1" dirty="0" err="1" smtClean="0">
                <a:solidFill>
                  <a:schemeClr val="tx2"/>
                </a:solidFill>
                <a:latin typeface="Times New Roman" pitchFamily="18" charset="0"/>
                <a:cs typeface="Times New Roman" pitchFamily="18" charset="0"/>
              </a:rPr>
              <a:t>Derry</a:t>
            </a:r>
            <a:r>
              <a:rPr lang="tr-TR" sz="800" i="1" dirty="0" smtClean="0">
                <a:solidFill>
                  <a:schemeClr val="tx2"/>
                </a:solidFill>
                <a:latin typeface="Times New Roman" pitchFamily="18" charset="0"/>
                <a:cs typeface="Times New Roman" pitchFamily="18" charset="0"/>
              </a:rPr>
              <a:t> S, </a:t>
            </a:r>
            <a:r>
              <a:rPr lang="tr-TR" sz="800" i="1" dirty="0" err="1" smtClean="0">
                <a:solidFill>
                  <a:schemeClr val="tx2"/>
                </a:solidFill>
                <a:latin typeface="Times New Roman" pitchFamily="18" charset="0"/>
                <a:cs typeface="Times New Roman" pitchFamily="18" charset="0"/>
              </a:rPr>
              <a:t>Moore</a:t>
            </a:r>
            <a:r>
              <a:rPr lang="tr-TR" sz="800" i="1" dirty="0" smtClean="0">
                <a:solidFill>
                  <a:schemeClr val="tx2"/>
                </a:solidFill>
                <a:latin typeface="Times New Roman" pitchFamily="18" charset="0"/>
                <a:cs typeface="Times New Roman" pitchFamily="18" charset="0"/>
              </a:rPr>
              <a:t> RA, </a:t>
            </a:r>
            <a:r>
              <a:rPr lang="tr-TR" sz="800" i="1" dirty="0" err="1" smtClean="0">
                <a:solidFill>
                  <a:schemeClr val="tx2"/>
                </a:solidFill>
                <a:latin typeface="Times New Roman" pitchFamily="18" charset="0"/>
                <a:cs typeface="Times New Roman" pitchFamily="18" charset="0"/>
              </a:rPr>
              <a:t>McQuay</a:t>
            </a:r>
            <a:r>
              <a:rPr lang="tr-TR" sz="800" i="1" dirty="0" smtClean="0">
                <a:solidFill>
                  <a:schemeClr val="tx2"/>
                </a:solidFill>
                <a:latin typeface="Times New Roman" pitchFamily="18" charset="0"/>
                <a:cs typeface="Times New Roman" pitchFamily="18" charset="0"/>
              </a:rPr>
              <a:t> HJ (2010). </a:t>
            </a:r>
            <a:r>
              <a:rPr lang="tr-TR" sz="800" i="1" dirty="0" err="1" smtClean="0">
                <a:solidFill>
                  <a:schemeClr val="tx2"/>
                </a:solidFill>
                <a:latin typeface="Times New Roman" pitchFamily="18" charset="0"/>
                <a:cs typeface="Times New Roman" pitchFamily="18" charset="0"/>
              </a:rPr>
              <a:t>Moore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Maura</a:t>
            </a:r>
            <a:r>
              <a:rPr lang="tr-TR" sz="800" i="1" dirty="0" smtClean="0">
                <a:solidFill>
                  <a:schemeClr val="tx2"/>
                </a:solidFill>
                <a:latin typeface="Times New Roman" pitchFamily="18" charset="0"/>
                <a:cs typeface="Times New Roman" pitchFamily="18" charset="0"/>
              </a:rPr>
              <a:t> (Ed.). "</a:t>
            </a:r>
            <a:r>
              <a:rPr lang="tr-TR" sz="800" i="1" dirty="0" err="1" smtClean="0">
                <a:solidFill>
                  <a:schemeClr val="tx2"/>
                </a:solidFill>
                <a:latin typeface="Times New Roman" pitchFamily="18" charset="0"/>
                <a:cs typeface="Times New Roman" pitchFamily="18" charset="0"/>
              </a:rPr>
              <a:t>Ibuprofen</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with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without</a:t>
            </a:r>
            <a:r>
              <a:rPr lang="tr-TR" sz="800" i="1" dirty="0" smtClean="0">
                <a:solidFill>
                  <a:schemeClr val="tx2"/>
                </a:solidFill>
                <a:latin typeface="Times New Roman" pitchFamily="18" charset="0"/>
                <a:cs typeface="Times New Roman" pitchFamily="18" charset="0"/>
              </a:rPr>
              <a:t> an </a:t>
            </a:r>
            <a:r>
              <a:rPr lang="tr-TR" sz="800" i="1" dirty="0" err="1" smtClean="0">
                <a:solidFill>
                  <a:schemeClr val="tx2"/>
                </a:solidFill>
                <a:latin typeface="Times New Roman" pitchFamily="18" charset="0"/>
                <a:cs typeface="Times New Roman" pitchFamily="18" charset="0"/>
              </a:rPr>
              <a:t>antiemetic</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acute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migraine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in </a:t>
            </a:r>
            <a:r>
              <a:rPr lang="tr-TR" sz="800" i="1" dirty="0" err="1" smtClean="0">
                <a:solidFill>
                  <a:schemeClr val="tx2"/>
                </a:solidFill>
                <a:latin typeface="Times New Roman" pitchFamily="18" charset="0"/>
                <a:cs typeface="Times New Roman" pitchFamily="18" charset="0"/>
              </a:rPr>
              <a:t>adults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Cochrane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Database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Syst</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Rev</a:t>
            </a:r>
            <a:r>
              <a:rPr lang="tr-TR" sz="800" i="1" dirty="0" smtClean="0">
                <a:solidFill>
                  <a:schemeClr val="tx2"/>
                </a:solidFill>
                <a:latin typeface="Times New Roman" pitchFamily="18" charset="0"/>
                <a:cs typeface="Times New Roman" pitchFamily="18" charset="0"/>
              </a:rPr>
              <a:t>. </a:t>
            </a:r>
            <a:r>
              <a:rPr lang="tr-TR" sz="800" b="1" i="1" dirty="0" smtClean="0">
                <a:solidFill>
                  <a:schemeClr val="tx2"/>
                </a:solidFill>
                <a:latin typeface="Times New Roman" pitchFamily="18" charset="0"/>
                <a:cs typeface="Times New Roman" pitchFamily="18" charset="0"/>
              </a:rPr>
              <a:t>10</a:t>
            </a:r>
            <a:r>
              <a:rPr lang="tr-TR" sz="800" i="1" dirty="0" smtClean="0">
                <a:solidFill>
                  <a:schemeClr val="tx2"/>
                </a:solidFill>
                <a:latin typeface="Times New Roman" pitchFamily="18" charset="0"/>
                <a:cs typeface="Times New Roman" pitchFamily="18" charset="0"/>
              </a:rPr>
              <a:t> (10), s. CD008039.</a:t>
            </a:r>
            <a:r>
              <a:rPr lang="tr-TR" dirty="0" smtClean="0"/>
              <a:t> </a:t>
            </a:r>
            <a:endParaRPr lang="tr-TR" dirty="0"/>
          </a:p>
        </p:txBody>
      </p:sp>
      <p:sp>
        <p:nvSpPr>
          <p:cNvPr id="6" name="5 Metin kutusu"/>
          <p:cNvSpPr txBox="1"/>
          <p:nvPr/>
        </p:nvSpPr>
        <p:spPr>
          <a:xfrm>
            <a:off x="1168672" y="6011792"/>
            <a:ext cx="7151299"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Derry</a:t>
            </a:r>
            <a:r>
              <a:rPr lang="tr-TR" sz="800" i="1" dirty="0" smtClean="0">
                <a:solidFill>
                  <a:schemeClr val="tx2"/>
                </a:solidFill>
                <a:latin typeface="Times New Roman" pitchFamily="18" charset="0"/>
                <a:cs typeface="Times New Roman" pitchFamily="18" charset="0"/>
              </a:rPr>
              <a:t> S, </a:t>
            </a:r>
            <a:r>
              <a:rPr lang="tr-TR" sz="800" i="1" dirty="0" err="1" smtClean="0">
                <a:solidFill>
                  <a:schemeClr val="tx2"/>
                </a:solidFill>
                <a:latin typeface="Times New Roman" pitchFamily="18" charset="0"/>
                <a:cs typeface="Times New Roman" pitchFamily="18" charset="0"/>
              </a:rPr>
              <a:t>Rabbie</a:t>
            </a:r>
            <a:r>
              <a:rPr lang="tr-TR" sz="800" i="1" dirty="0" smtClean="0">
                <a:solidFill>
                  <a:schemeClr val="tx2"/>
                </a:solidFill>
                <a:latin typeface="Times New Roman" pitchFamily="18" charset="0"/>
                <a:cs typeface="Times New Roman" pitchFamily="18" charset="0"/>
              </a:rPr>
              <a:t> R, </a:t>
            </a:r>
            <a:r>
              <a:rPr lang="tr-TR" sz="800" i="1" dirty="0" err="1" smtClean="0">
                <a:solidFill>
                  <a:schemeClr val="tx2"/>
                </a:solidFill>
                <a:latin typeface="Times New Roman" pitchFamily="18" charset="0"/>
                <a:cs typeface="Times New Roman" pitchFamily="18" charset="0"/>
              </a:rPr>
              <a:t>Moore</a:t>
            </a:r>
            <a:r>
              <a:rPr lang="tr-TR" sz="800" i="1" dirty="0" smtClean="0">
                <a:solidFill>
                  <a:schemeClr val="tx2"/>
                </a:solidFill>
                <a:latin typeface="Times New Roman" pitchFamily="18" charset="0"/>
                <a:cs typeface="Times New Roman" pitchFamily="18" charset="0"/>
              </a:rPr>
              <a:t> RA (2012). "</a:t>
            </a:r>
            <a:r>
              <a:rPr lang="tr-TR" sz="800" i="1" dirty="0" err="1" smtClean="0">
                <a:solidFill>
                  <a:schemeClr val="tx2"/>
                </a:solidFill>
                <a:latin typeface="Times New Roman" pitchFamily="18" charset="0"/>
                <a:cs typeface="Times New Roman" pitchFamily="18" charset="0"/>
              </a:rPr>
              <a:t>Diclofenac</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with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without</a:t>
            </a:r>
            <a:r>
              <a:rPr lang="tr-TR" sz="800" i="1" dirty="0" smtClean="0">
                <a:solidFill>
                  <a:schemeClr val="tx2"/>
                </a:solidFill>
                <a:latin typeface="Times New Roman" pitchFamily="18" charset="0"/>
                <a:cs typeface="Times New Roman" pitchFamily="18" charset="0"/>
              </a:rPr>
              <a:t> an </a:t>
            </a:r>
            <a:r>
              <a:rPr lang="tr-TR" sz="800" i="1" dirty="0" err="1" smtClean="0">
                <a:solidFill>
                  <a:schemeClr val="tx2"/>
                </a:solidFill>
                <a:latin typeface="Times New Roman" pitchFamily="18" charset="0"/>
                <a:cs typeface="Times New Roman" pitchFamily="18" charset="0"/>
              </a:rPr>
              <a:t>antiemetic</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acute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migraine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in </a:t>
            </a:r>
            <a:r>
              <a:rPr lang="tr-TR" sz="800" i="1" dirty="0" err="1" smtClean="0">
                <a:solidFill>
                  <a:schemeClr val="tx2"/>
                </a:solidFill>
                <a:latin typeface="Times New Roman" pitchFamily="18" charset="0"/>
                <a:cs typeface="Times New Roman" pitchFamily="18" charset="0"/>
              </a:rPr>
              <a:t>adults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Cochrane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Database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Syst</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Rev</a:t>
            </a:r>
            <a:r>
              <a:rPr lang="tr-TR" sz="800" i="1" dirty="0" smtClean="0">
                <a:solidFill>
                  <a:schemeClr val="tx2"/>
                </a:solidFill>
                <a:latin typeface="Times New Roman" pitchFamily="18" charset="0"/>
                <a:cs typeface="Times New Roman" pitchFamily="18" charset="0"/>
              </a:rPr>
              <a:t>. Cilt 2 s. CD008783</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Serif"/>
                <a:cs typeface="Times New Roman" pitchFamily="18" charset="0"/>
              </a:rPr>
              <a:t>Tedavi</a:t>
            </a:r>
            <a:endParaRPr lang="tr-TR" dirty="0">
              <a:solidFill>
                <a:srgbClr val="FF0000"/>
              </a:solidFill>
              <a:latin typeface="Serif"/>
              <a:cs typeface="Times New Roman" pitchFamily="18" charset="0"/>
            </a:endParaRPr>
          </a:p>
        </p:txBody>
      </p:sp>
      <p:sp>
        <p:nvSpPr>
          <p:cNvPr id="3" name="2 İçerik Yer Tutucusu"/>
          <p:cNvSpPr>
            <a:spLocks noGrp="1"/>
          </p:cNvSpPr>
          <p:nvPr>
            <p:ph idx="1"/>
          </p:nvPr>
        </p:nvSpPr>
        <p:spPr>
          <a:xfrm>
            <a:off x="974786" y="2119257"/>
            <a:ext cx="7306572" cy="3603812"/>
          </a:xfrm>
        </p:spPr>
        <p:txBody>
          <a:bodyPr/>
          <a:lstStyle/>
          <a:p>
            <a:r>
              <a:rPr lang="tr-TR" dirty="0" smtClean="0">
                <a:latin typeface="Serif"/>
              </a:rPr>
              <a:t>Aspirin orta şiddette-şiddetli migren ağrılarını giderebilir ve etkisi </a:t>
            </a:r>
            <a:r>
              <a:rPr lang="tr-TR" dirty="0" err="1" smtClean="0">
                <a:latin typeface="Serif"/>
              </a:rPr>
              <a:t>sumatriptan</a:t>
            </a:r>
            <a:r>
              <a:rPr lang="tr-TR" dirty="0" smtClean="0">
                <a:latin typeface="Serif"/>
              </a:rPr>
              <a:t> ile benzerdir.*</a:t>
            </a:r>
          </a:p>
          <a:p>
            <a:endParaRPr lang="tr-TR" dirty="0" smtClean="0">
              <a:latin typeface="Serif"/>
            </a:endParaRPr>
          </a:p>
          <a:p>
            <a:r>
              <a:rPr lang="tr-TR" dirty="0" err="1" smtClean="0">
                <a:latin typeface="Serif"/>
              </a:rPr>
              <a:t>Asetaminofen</a:t>
            </a:r>
            <a:r>
              <a:rPr lang="tr-TR" dirty="0" smtClean="0">
                <a:latin typeface="Serif"/>
              </a:rPr>
              <a:t> tek başına ya da </a:t>
            </a:r>
            <a:r>
              <a:rPr lang="tr-TR" dirty="0" err="1" smtClean="0">
                <a:latin typeface="Serif"/>
              </a:rPr>
              <a:t>metoklopramid</a:t>
            </a:r>
            <a:r>
              <a:rPr lang="tr-TR" dirty="0" smtClean="0">
                <a:latin typeface="Serif"/>
              </a:rPr>
              <a:t> ile birlikte kullanılan diğer bir etkili tedavidir ve istenmeyen etki riski düşüktür**</a:t>
            </a:r>
            <a:endParaRPr lang="tr-TR" dirty="0">
              <a:latin typeface="Serif"/>
            </a:endParaRPr>
          </a:p>
        </p:txBody>
      </p:sp>
      <p:sp>
        <p:nvSpPr>
          <p:cNvPr id="4" name="3 Metin kutusu"/>
          <p:cNvSpPr txBox="1"/>
          <p:nvPr/>
        </p:nvSpPr>
        <p:spPr>
          <a:xfrm>
            <a:off x="2782224" y="4968816"/>
            <a:ext cx="5400136" cy="492443"/>
          </a:xfrm>
          <a:prstGeom prst="rect">
            <a:avLst/>
          </a:prstGeom>
          <a:noFill/>
        </p:spPr>
        <p:txBody>
          <a:bodyPr wrap="square" rtlCol="0">
            <a:spAutoFit/>
          </a:bodyPr>
          <a:lstStyle/>
          <a:p>
            <a:r>
              <a:rPr lang="tr-TR" dirty="0" smtClean="0"/>
              <a:t> </a:t>
            </a:r>
            <a:r>
              <a:rPr lang="tr-TR" sz="800" dirty="0" smtClean="0"/>
              <a:t>*</a:t>
            </a:r>
            <a:r>
              <a:rPr lang="tr-TR" sz="800" i="1" dirty="0" err="1" smtClean="0">
                <a:solidFill>
                  <a:schemeClr val="tx2"/>
                </a:solidFill>
                <a:latin typeface="Times New Roman" pitchFamily="18" charset="0"/>
                <a:cs typeface="Times New Roman" pitchFamily="18" charset="0"/>
              </a:rPr>
              <a:t>Kirthi</a:t>
            </a:r>
            <a:r>
              <a:rPr lang="tr-TR" sz="800" i="1" dirty="0" smtClean="0">
                <a:solidFill>
                  <a:schemeClr val="tx2"/>
                </a:solidFill>
                <a:latin typeface="Times New Roman" pitchFamily="18" charset="0"/>
                <a:cs typeface="Times New Roman" pitchFamily="18" charset="0"/>
              </a:rPr>
              <a:t> V, </a:t>
            </a:r>
            <a:r>
              <a:rPr lang="tr-TR" sz="800" i="1" dirty="0" err="1" smtClean="0">
                <a:solidFill>
                  <a:schemeClr val="tx2"/>
                </a:solidFill>
                <a:latin typeface="Times New Roman" pitchFamily="18" charset="0"/>
                <a:cs typeface="Times New Roman" pitchFamily="18" charset="0"/>
              </a:rPr>
              <a:t>Derry</a:t>
            </a:r>
            <a:r>
              <a:rPr lang="tr-TR" sz="800" i="1" dirty="0" smtClean="0">
                <a:solidFill>
                  <a:schemeClr val="tx2"/>
                </a:solidFill>
                <a:latin typeface="Times New Roman" pitchFamily="18" charset="0"/>
                <a:cs typeface="Times New Roman" pitchFamily="18" charset="0"/>
              </a:rPr>
              <a:t> S, </a:t>
            </a:r>
            <a:r>
              <a:rPr lang="tr-TR" sz="800" i="1" dirty="0" err="1" smtClean="0">
                <a:solidFill>
                  <a:schemeClr val="tx2"/>
                </a:solidFill>
                <a:latin typeface="Times New Roman" pitchFamily="18" charset="0"/>
                <a:cs typeface="Times New Roman" pitchFamily="18" charset="0"/>
              </a:rPr>
              <a:t>Moore</a:t>
            </a:r>
            <a:r>
              <a:rPr lang="tr-TR" sz="800" i="1" dirty="0" smtClean="0">
                <a:solidFill>
                  <a:schemeClr val="tx2"/>
                </a:solidFill>
                <a:latin typeface="Times New Roman" pitchFamily="18" charset="0"/>
                <a:cs typeface="Times New Roman" pitchFamily="18" charset="0"/>
              </a:rPr>
              <a:t> RA, </a:t>
            </a:r>
            <a:r>
              <a:rPr lang="tr-TR" sz="800" i="1" dirty="0" err="1" smtClean="0">
                <a:solidFill>
                  <a:schemeClr val="tx2"/>
                </a:solidFill>
                <a:latin typeface="Times New Roman" pitchFamily="18" charset="0"/>
                <a:cs typeface="Times New Roman" pitchFamily="18" charset="0"/>
              </a:rPr>
              <a:t>McQuay</a:t>
            </a:r>
            <a:r>
              <a:rPr lang="tr-TR" sz="800" i="1" dirty="0" smtClean="0">
                <a:solidFill>
                  <a:schemeClr val="tx2"/>
                </a:solidFill>
                <a:latin typeface="Times New Roman" pitchFamily="18" charset="0"/>
                <a:cs typeface="Times New Roman" pitchFamily="18" charset="0"/>
              </a:rPr>
              <a:t> HJ (2010). </a:t>
            </a:r>
            <a:r>
              <a:rPr lang="tr-TR" sz="800" i="1" dirty="0" err="1" smtClean="0">
                <a:solidFill>
                  <a:schemeClr val="tx2"/>
                </a:solidFill>
                <a:latin typeface="Times New Roman" pitchFamily="18" charset="0"/>
                <a:cs typeface="Times New Roman" pitchFamily="18" charset="0"/>
              </a:rPr>
              <a:t>Moore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Maura</a:t>
            </a:r>
            <a:r>
              <a:rPr lang="tr-TR" sz="800" i="1" dirty="0" smtClean="0">
                <a:solidFill>
                  <a:schemeClr val="tx2"/>
                </a:solidFill>
                <a:latin typeface="Times New Roman" pitchFamily="18" charset="0"/>
                <a:cs typeface="Times New Roman" pitchFamily="18" charset="0"/>
              </a:rPr>
              <a:t> (Ed.). "Aspirin </a:t>
            </a:r>
            <a:r>
              <a:rPr lang="tr-TR" sz="800" i="1" dirty="0" err="1" smtClean="0">
                <a:solidFill>
                  <a:schemeClr val="tx2"/>
                </a:solidFill>
                <a:latin typeface="Times New Roman" pitchFamily="18" charset="0"/>
                <a:cs typeface="Times New Roman" pitchFamily="18" charset="0"/>
              </a:rPr>
              <a:t>with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without</a:t>
            </a:r>
            <a:r>
              <a:rPr lang="tr-TR" sz="800" i="1" dirty="0" smtClean="0">
                <a:solidFill>
                  <a:schemeClr val="tx2"/>
                </a:solidFill>
                <a:latin typeface="Times New Roman" pitchFamily="18" charset="0"/>
                <a:cs typeface="Times New Roman" pitchFamily="18" charset="0"/>
              </a:rPr>
              <a:t> an </a:t>
            </a:r>
            <a:r>
              <a:rPr lang="tr-TR" sz="800" i="1" dirty="0" err="1" smtClean="0">
                <a:solidFill>
                  <a:schemeClr val="tx2"/>
                </a:solidFill>
                <a:latin typeface="Times New Roman" pitchFamily="18" charset="0"/>
                <a:cs typeface="Times New Roman" pitchFamily="18" charset="0"/>
              </a:rPr>
              <a:t>antiemetic</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acute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migraine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in </a:t>
            </a:r>
            <a:r>
              <a:rPr lang="tr-TR" sz="800" i="1" dirty="0" err="1" smtClean="0">
                <a:solidFill>
                  <a:schemeClr val="tx2"/>
                </a:solidFill>
                <a:latin typeface="Times New Roman" pitchFamily="18" charset="0"/>
                <a:cs typeface="Times New Roman" pitchFamily="18" charset="0"/>
              </a:rPr>
              <a:t>adults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Cochrane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Database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Syst</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Rev</a:t>
            </a:r>
            <a:r>
              <a:rPr lang="tr-TR" sz="800" i="1" dirty="0" smtClean="0">
                <a:solidFill>
                  <a:schemeClr val="tx2"/>
                </a:solidFill>
                <a:latin typeface="Times New Roman" pitchFamily="18" charset="0"/>
                <a:cs typeface="Times New Roman" pitchFamily="18" charset="0"/>
              </a:rPr>
              <a:t>. </a:t>
            </a:r>
            <a:r>
              <a:rPr lang="tr-TR" sz="800" b="1" i="1" dirty="0" smtClean="0">
                <a:solidFill>
                  <a:schemeClr val="tx2"/>
                </a:solidFill>
                <a:latin typeface="Times New Roman" pitchFamily="18" charset="0"/>
                <a:cs typeface="Times New Roman" pitchFamily="18" charset="0"/>
              </a:rPr>
              <a:t>4</a:t>
            </a:r>
            <a:r>
              <a:rPr lang="tr-TR" sz="800" i="1" dirty="0" smtClean="0">
                <a:solidFill>
                  <a:schemeClr val="tx2"/>
                </a:solidFill>
                <a:latin typeface="Times New Roman" pitchFamily="18" charset="0"/>
                <a:cs typeface="Times New Roman" pitchFamily="18" charset="0"/>
              </a:rPr>
              <a:t> (4), s. CD008041. </a:t>
            </a:r>
            <a:endParaRPr lang="tr-TR" sz="800" dirty="0">
              <a:solidFill>
                <a:schemeClr val="tx2"/>
              </a:solidFill>
              <a:latin typeface="Times New Roman" pitchFamily="18" charset="0"/>
              <a:cs typeface="Times New Roman" pitchFamily="18" charset="0"/>
            </a:endParaRPr>
          </a:p>
        </p:txBody>
      </p:sp>
      <p:sp>
        <p:nvSpPr>
          <p:cNvPr id="5" name="4 Metin kutusu"/>
          <p:cNvSpPr txBox="1"/>
          <p:nvPr/>
        </p:nvSpPr>
        <p:spPr>
          <a:xfrm>
            <a:off x="2867667" y="5672895"/>
            <a:ext cx="5426015"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Derry</a:t>
            </a:r>
            <a:r>
              <a:rPr lang="tr-TR" sz="800" i="1" dirty="0" smtClean="0">
                <a:solidFill>
                  <a:schemeClr val="tx2"/>
                </a:solidFill>
                <a:latin typeface="Times New Roman" pitchFamily="18" charset="0"/>
                <a:cs typeface="Times New Roman" pitchFamily="18" charset="0"/>
              </a:rPr>
              <a:t> S, </a:t>
            </a:r>
            <a:r>
              <a:rPr lang="tr-TR" sz="800" i="1" dirty="0" err="1" smtClean="0">
                <a:solidFill>
                  <a:schemeClr val="tx2"/>
                </a:solidFill>
                <a:latin typeface="Times New Roman" pitchFamily="18" charset="0"/>
                <a:cs typeface="Times New Roman" pitchFamily="18" charset="0"/>
              </a:rPr>
              <a:t>Moore</a:t>
            </a:r>
            <a:r>
              <a:rPr lang="tr-TR" sz="800" i="1" dirty="0" smtClean="0">
                <a:solidFill>
                  <a:schemeClr val="tx2"/>
                </a:solidFill>
                <a:latin typeface="Times New Roman" pitchFamily="18" charset="0"/>
                <a:cs typeface="Times New Roman" pitchFamily="18" charset="0"/>
              </a:rPr>
              <a:t> RA, </a:t>
            </a:r>
            <a:r>
              <a:rPr lang="tr-TR" sz="800" i="1" dirty="0" err="1" smtClean="0">
                <a:solidFill>
                  <a:schemeClr val="tx2"/>
                </a:solidFill>
                <a:latin typeface="Times New Roman" pitchFamily="18" charset="0"/>
                <a:cs typeface="Times New Roman" pitchFamily="18" charset="0"/>
              </a:rPr>
              <a:t>McQuay</a:t>
            </a:r>
            <a:r>
              <a:rPr lang="tr-TR" sz="800" i="1" dirty="0" smtClean="0">
                <a:solidFill>
                  <a:schemeClr val="tx2"/>
                </a:solidFill>
                <a:latin typeface="Times New Roman" pitchFamily="18" charset="0"/>
                <a:cs typeface="Times New Roman" pitchFamily="18" charset="0"/>
              </a:rPr>
              <a:t> HJ (2010). </a:t>
            </a:r>
            <a:r>
              <a:rPr lang="tr-TR" sz="800" i="1" dirty="0" err="1" smtClean="0">
                <a:solidFill>
                  <a:schemeClr val="tx2"/>
                </a:solidFill>
                <a:latin typeface="Times New Roman" pitchFamily="18" charset="0"/>
                <a:cs typeface="Times New Roman" pitchFamily="18" charset="0"/>
              </a:rPr>
              <a:t>Moore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Maura</a:t>
            </a:r>
            <a:r>
              <a:rPr lang="tr-TR" sz="800" i="1" dirty="0" smtClean="0">
                <a:solidFill>
                  <a:schemeClr val="tx2"/>
                </a:solidFill>
                <a:latin typeface="Times New Roman" pitchFamily="18" charset="0"/>
                <a:cs typeface="Times New Roman" pitchFamily="18" charset="0"/>
              </a:rPr>
              <a:t> (Ed.). "</a:t>
            </a:r>
            <a:r>
              <a:rPr lang="tr-TR" sz="800" i="1" dirty="0" err="1" smtClean="0">
                <a:solidFill>
                  <a:schemeClr val="tx2"/>
                </a:solidFill>
                <a:latin typeface="Times New Roman" pitchFamily="18" charset="0"/>
                <a:cs typeface="Times New Roman" pitchFamily="18" charset="0"/>
              </a:rPr>
              <a:t>Paracetamol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acetaminophen</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with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without</a:t>
            </a:r>
            <a:r>
              <a:rPr lang="tr-TR" sz="800" i="1" dirty="0" smtClean="0">
                <a:solidFill>
                  <a:schemeClr val="tx2"/>
                </a:solidFill>
                <a:latin typeface="Times New Roman" pitchFamily="18" charset="0"/>
                <a:cs typeface="Times New Roman" pitchFamily="18" charset="0"/>
              </a:rPr>
              <a:t> an </a:t>
            </a:r>
            <a:r>
              <a:rPr lang="tr-TR" sz="800" i="1" dirty="0" err="1" smtClean="0">
                <a:solidFill>
                  <a:schemeClr val="tx2"/>
                </a:solidFill>
                <a:latin typeface="Times New Roman" pitchFamily="18" charset="0"/>
                <a:cs typeface="Times New Roman" pitchFamily="18" charset="0"/>
              </a:rPr>
              <a:t>antiemetic</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acute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migraine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in </a:t>
            </a:r>
            <a:r>
              <a:rPr lang="tr-TR" sz="800" i="1" dirty="0" err="1" smtClean="0">
                <a:solidFill>
                  <a:schemeClr val="tx2"/>
                </a:solidFill>
                <a:latin typeface="Times New Roman" pitchFamily="18" charset="0"/>
                <a:cs typeface="Times New Roman" pitchFamily="18" charset="0"/>
              </a:rPr>
              <a:t>adults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Cochrane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Database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Syst</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Rev</a:t>
            </a:r>
            <a:r>
              <a:rPr lang="tr-TR" sz="800" i="1" dirty="0" smtClean="0">
                <a:solidFill>
                  <a:schemeClr val="tx2"/>
                </a:solidFill>
                <a:latin typeface="Times New Roman" pitchFamily="18" charset="0"/>
                <a:cs typeface="Times New Roman" pitchFamily="18" charset="0"/>
              </a:rPr>
              <a:t>. </a:t>
            </a:r>
            <a:r>
              <a:rPr lang="tr-TR" sz="800" b="1" i="1" dirty="0" smtClean="0">
                <a:solidFill>
                  <a:schemeClr val="tx2"/>
                </a:solidFill>
                <a:latin typeface="Times New Roman" pitchFamily="18" charset="0"/>
                <a:cs typeface="Times New Roman" pitchFamily="18" charset="0"/>
              </a:rPr>
              <a:t>11</a:t>
            </a:r>
            <a:r>
              <a:rPr lang="tr-TR" sz="800" i="1" dirty="0" smtClean="0">
                <a:solidFill>
                  <a:schemeClr val="tx2"/>
                </a:solidFill>
                <a:latin typeface="Times New Roman" pitchFamily="18" charset="0"/>
                <a:cs typeface="Times New Roman" pitchFamily="18" charset="0"/>
              </a:rPr>
              <a:t> (11), s. CD008040. </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507031"/>
            <a:ext cx="6965245" cy="1202485"/>
          </a:xfrm>
        </p:spPr>
        <p:txBody>
          <a:bodyPr/>
          <a:lstStyle/>
          <a:p>
            <a:r>
              <a:rPr lang="tr-TR" dirty="0" smtClean="0">
                <a:solidFill>
                  <a:srgbClr val="FF0000"/>
                </a:solidFill>
                <a:latin typeface="Serif"/>
                <a:cs typeface="Times New Roman" pitchFamily="18" charset="0"/>
              </a:rPr>
              <a:t>Tedavi</a:t>
            </a:r>
            <a:endParaRPr lang="tr-TR" dirty="0"/>
          </a:p>
        </p:txBody>
      </p:sp>
      <p:sp>
        <p:nvSpPr>
          <p:cNvPr id="3" name="2 İçerik Yer Tutucusu"/>
          <p:cNvSpPr>
            <a:spLocks noGrp="1"/>
          </p:cNvSpPr>
          <p:nvPr>
            <p:ph idx="1"/>
          </p:nvPr>
        </p:nvSpPr>
        <p:spPr>
          <a:xfrm>
            <a:off x="878048" y="1431164"/>
            <a:ext cx="7461848" cy="4338265"/>
          </a:xfrm>
        </p:spPr>
        <p:txBody>
          <a:bodyPr>
            <a:normAutofit fontScale="92500" lnSpcReduction="10000"/>
          </a:bodyPr>
          <a:lstStyle/>
          <a:p>
            <a:pPr>
              <a:buNone/>
            </a:pPr>
            <a:r>
              <a:rPr lang="tr-TR" dirty="0" err="1" smtClean="0">
                <a:solidFill>
                  <a:srgbClr val="FF0000"/>
                </a:solidFill>
                <a:latin typeface="Serif"/>
              </a:rPr>
              <a:t>Triptanlar</a:t>
            </a:r>
            <a:endParaRPr lang="tr-TR" dirty="0" smtClean="0">
              <a:solidFill>
                <a:srgbClr val="FF0000"/>
              </a:solidFill>
              <a:latin typeface="Serif"/>
            </a:endParaRPr>
          </a:p>
          <a:p>
            <a:pPr>
              <a:spcAft>
                <a:spcPts val="1200"/>
              </a:spcAft>
            </a:pPr>
            <a:endParaRPr lang="tr-TR" dirty="0" smtClean="0">
              <a:latin typeface="Serif"/>
            </a:endParaRPr>
          </a:p>
          <a:p>
            <a:pPr>
              <a:spcAft>
                <a:spcPts val="1200"/>
              </a:spcAft>
            </a:pPr>
            <a:r>
              <a:rPr lang="tr-TR" dirty="0" err="1" smtClean="0">
                <a:latin typeface="Serif"/>
              </a:rPr>
              <a:t>Sumatriptan</a:t>
            </a:r>
            <a:r>
              <a:rPr lang="tr-TR" dirty="0" smtClean="0">
                <a:latin typeface="Serif"/>
              </a:rPr>
              <a:t> gibi </a:t>
            </a:r>
            <a:r>
              <a:rPr lang="tr-TR" dirty="0" err="1" smtClean="0">
                <a:latin typeface="Serif"/>
              </a:rPr>
              <a:t>triptanlar</a:t>
            </a:r>
            <a:r>
              <a:rPr lang="tr-TR" dirty="0" smtClean="0">
                <a:latin typeface="Serif"/>
              </a:rPr>
              <a:t>, kişilerin neredeyse %75'inde hem ağrı hem de bulantı için etkilidir*</a:t>
            </a:r>
          </a:p>
          <a:p>
            <a:pPr>
              <a:spcAft>
                <a:spcPts val="1200"/>
              </a:spcAft>
            </a:pPr>
            <a:r>
              <a:rPr lang="tr-TR" dirty="0" smtClean="0">
                <a:latin typeface="Serif"/>
              </a:rPr>
              <a:t>Orta şiddette-şiddetli ağrısı olanlar ya da </a:t>
            </a:r>
          </a:p>
          <a:p>
            <a:pPr lvl="1">
              <a:spcAft>
                <a:spcPts val="1200"/>
              </a:spcAft>
            </a:pPr>
            <a:r>
              <a:rPr lang="tr-TR" dirty="0" smtClean="0">
                <a:latin typeface="Serif"/>
              </a:rPr>
              <a:t>hafif belirtileri olup basit ağrı kesicilere yanıt vermeyen kişiler için ilk olarak tavsiye edilen tedavilerdir</a:t>
            </a:r>
            <a:endParaRPr lang="tr-TR" dirty="0" smtClean="0">
              <a:solidFill>
                <a:srgbClr val="FF0000"/>
              </a:solidFill>
              <a:latin typeface="Serif"/>
            </a:endParaRPr>
          </a:p>
          <a:p>
            <a:pPr>
              <a:spcAft>
                <a:spcPts val="1200"/>
              </a:spcAft>
            </a:pPr>
            <a:r>
              <a:rPr lang="tr-TR" dirty="0" smtClean="0">
                <a:latin typeface="Serif"/>
              </a:rPr>
              <a:t>Çoğu yan etki hafiftir (cildin kızarması gibi); </a:t>
            </a:r>
          </a:p>
          <a:p>
            <a:pPr lvl="1">
              <a:spcAft>
                <a:spcPts val="1200"/>
              </a:spcAft>
            </a:pPr>
            <a:r>
              <a:rPr lang="tr-TR" dirty="0" smtClean="0">
                <a:latin typeface="Serif"/>
              </a:rPr>
              <a:t>ancak nadir </a:t>
            </a:r>
            <a:r>
              <a:rPr lang="tr-TR" dirty="0" err="1" smtClean="0">
                <a:latin typeface="Serif"/>
              </a:rPr>
              <a:t>miyokard</a:t>
            </a:r>
            <a:r>
              <a:rPr lang="tr-TR" dirty="0" smtClean="0">
                <a:latin typeface="Serif"/>
              </a:rPr>
              <a:t> </a:t>
            </a:r>
            <a:r>
              <a:rPr lang="tr-TR" dirty="0" err="1" smtClean="0">
                <a:latin typeface="Serif"/>
              </a:rPr>
              <a:t>iskemisi</a:t>
            </a:r>
            <a:r>
              <a:rPr lang="tr-TR" dirty="0" smtClean="0">
                <a:latin typeface="Serif"/>
              </a:rPr>
              <a:t> vakaları meydana gelmiştir ve kalp damar hastalığı olan kişilere tavsiye edilmez**</a:t>
            </a:r>
            <a:endParaRPr lang="tr-TR" dirty="0">
              <a:latin typeface="Serif"/>
            </a:endParaRPr>
          </a:p>
        </p:txBody>
      </p:sp>
      <p:sp>
        <p:nvSpPr>
          <p:cNvPr id="4" name="3 Metin kutusu"/>
          <p:cNvSpPr txBox="1"/>
          <p:nvPr/>
        </p:nvSpPr>
        <p:spPr>
          <a:xfrm>
            <a:off x="3163636" y="5748685"/>
            <a:ext cx="5132717"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a:t>
            </a:r>
            <a:r>
              <a:rPr lang="en-US" sz="800" i="1" dirty="0" smtClean="0">
                <a:solidFill>
                  <a:schemeClr val="tx2"/>
                </a:solidFill>
                <a:latin typeface="Times New Roman" pitchFamily="18" charset="0"/>
                <a:cs typeface="Times New Roman" pitchFamily="18" charset="0"/>
              </a:rPr>
              <a:t>Johnston MM, </a:t>
            </a:r>
            <a:r>
              <a:rPr lang="en-US" sz="800" i="1" dirty="0" err="1" smtClean="0">
                <a:solidFill>
                  <a:schemeClr val="tx2"/>
                </a:solidFill>
                <a:latin typeface="Times New Roman" pitchFamily="18" charset="0"/>
                <a:cs typeface="Times New Roman" pitchFamily="18" charset="0"/>
              </a:rPr>
              <a:t>Rapoport</a:t>
            </a:r>
            <a:r>
              <a:rPr lang="en-US" sz="800" i="1" dirty="0" smtClean="0">
                <a:solidFill>
                  <a:schemeClr val="tx2"/>
                </a:solidFill>
                <a:latin typeface="Times New Roman" pitchFamily="18" charset="0"/>
                <a:cs typeface="Times New Roman" pitchFamily="18" charset="0"/>
              </a:rPr>
              <a:t> AM (August 2010). "</a:t>
            </a:r>
            <a:r>
              <a:rPr lang="en-US" sz="800" i="1" dirty="0" err="1" smtClean="0">
                <a:solidFill>
                  <a:schemeClr val="tx2"/>
                </a:solidFill>
                <a:latin typeface="Times New Roman" pitchFamily="18" charset="0"/>
                <a:cs typeface="Times New Roman" pitchFamily="18" charset="0"/>
              </a:rPr>
              <a:t>Triptans</a:t>
            </a:r>
            <a:r>
              <a:rPr lang="en-US" sz="800" i="1" dirty="0" smtClean="0">
                <a:solidFill>
                  <a:schemeClr val="tx2"/>
                </a:solidFill>
                <a:latin typeface="Times New Roman" pitchFamily="18" charset="0"/>
                <a:cs typeface="Times New Roman" pitchFamily="18" charset="0"/>
              </a:rPr>
              <a:t> for the management of migraine". Drugs. </a:t>
            </a:r>
            <a:r>
              <a:rPr lang="en-US" sz="800" b="1" i="1" dirty="0" smtClean="0">
                <a:solidFill>
                  <a:schemeClr val="tx2"/>
                </a:solidFill>
                <a:latin typeface="Times New Roman" pitchFamily="18" charset="0"/>
                <a:cs typeface="Times New Roman" pitchFamily="18" charset="0"/>
              </a:rPr>
              <a:t>70</a:t>
            </a:r>
            <a:r>
              <a:rPr lang="en-US" sz="800" i="1" dirty="0" smtClean="0">
                <a:solidFill>
                  <a:schemeClr val="tx2"/>
                </a:solidFill>
                <a:latin typeface="Times New Roman" pitchFamily="18" charset="0"/>
                <a:cs typeface="Times New Roman" pitchFamily="18" charset="0"/>
              </a:rPr>
              <a:t> (12), s. 1505–18. </a:t>
            </a:r>
            <a:endParaRPr lang="tr-TR" sz="800" i="1" dirty="0">
              <a:solidFill>
                <a:schemeClr val="tx2"/>
              </a:solidFill>
              <a:latin typeface="Times New Roman" pitchFamily="18" charset="0"/>
              <a:cs typeface="Times New Roman" pitchFamily="18" charset="0"/>
            </a:endParaRPr>
          </a:p>
        </p:txBody>
      </p:sp>
      <p:sp>
        <p:nvSpPr>
          <p:cNvPr id="5" name="4 Metin kutusu"/>
          <p:cNvSpPr txBox="1"/>
          <p:nvPr/>
        </p:nvSpPr>
        <p:spPr>
          <a:xfrm>
            <a:off x="3059708" y="6035615"/>
            <a:ext cx="5486400"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a:t>
            </a:r>
            <a:r>
              <a:rPr lang="en-US" sz="800" i="1" dirty="0" smtClean="0">
                <a:solidFill>
                  <a:schemeClr val="tx2"/>
                </a:solidFill>
                <a:latin typeface="Times New Roman" pitchFamily="18" charset="0"/>
                <a:cs typeface="Times New Roman" pitchFamily="18" charset="0"/>
              </a:rPr>
              <a:t>Gilmore, B (1 </a:t>
            </a:r>
            <a:r>
              <a:rPr lang="en-US" sz="800" i="1" dirty="0" err="1" smtClean="0">
                <a:solidFill>
                  <a:schemeClr val="tx2"/>
                </a:solidFill>
                <a:latin typeface="Times New Roman" pitchFamily="18" charset="0"/>
                <a:cs typeface="Times New Roman" pitchFamily="18" charset="0"/>
              </a:rPr>
              <a:t>Şubat</a:t>
            </a:r>
            <a:r>
              <a:rPr lang="en-US" sz="800" i="1" dirty="0" smtClean="0">
                <a:solidFill>
                  <a:schemeClr val="tx2"/>
                </a:solidFill>
                <a:latin typeface="Times New Roman" pitchFamily="18" charset="0"/>
                <a:cs typeface="Times New Roman" pitchFamily="18" charset="0"/>
              </a:rPr>
              <a:t> 2011). "Treatment of acute migraine headache". American family physician. 83 (3), s. 271–80.</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7000" y="532910"/>
            <a:ext cx="6965245" cy="1202485"/>
          </a:xfrm>
        </p:spPr>
        <p:txBody>
          <a:bodyPr/>
          <a:lstStyle/>
          <a:p>
            <a:r>
              <a:rPr lang="tr-TR" dirty="0" smtClean="0">
                <a:solidFill>
                  <a:srgbClr val="FF0000"/>
                </a:solidFill>
                <a:latin typeface="Serif"/>
                <a:cs typeface="Times New Roman" pitchFamily="18" charset="0"/>
              </a:rPr>
              <a:t>Tedavi</a:t>
            </a:r>
            <a:endParaRPr lang="tr-TR" dirty="0"/>
          </a:p>
        </p:txBody>
      </p:sp>
      <p:sp>
        <p:nvSpPr>
          <p:cNvPr id="3" name="2 İçerik Yer Tutucusu"/>
          <p:cNvSpPr>
            <a:spLocks noGrp="1"/>
          </p:cNvSpPr>
          <p:nvPr>
            <p:ph idx="1"/>
          </p:nvPr>
        </p:nvSpPr>
        <p:spPr>
          <a:xfrm>
            <a:off x="836762" y="1587260"/>
            <a:ext cx="7444596" cy="4589254"/>
          </a:xfrm>
        </p:spPr>
        <p:txBody>
          <a:bodyPr/>
          <a:lstStyle/>
          <a:p>
            <a:pPr>
              <a:buNone/>
            </a:pPr>
            <a:r>
              <a:rPr lang="tr-TR" dirty="0" err="1" smtClean="0">
                <a:solidFill>
                  <a:srgbClr val="FF0000"/>
                </a:solidFill>
                <a:latin typeface="Serif"/>
              </a:rPr>
              <a:t>Ergotaminler</a:t>
            </a:r>
            <a:endParaRPr lang="tr-TR" dirty="0" smtClean="0">
              <a:solidFill>
                <a:srgbClr val="FF0000"/>
              </a:solidFill>
              <a:latin typeface="Serif"/>
            </a:endParaRPr>
          </a:p>
          <a:p>
            <a:endParaRPr lang="tr-TR" dirty="0" smtClean="0">
              <a:latin typeface="Serif"/>
            </a:endParaRPr>
          </a:p>
          <a:p>
            <a:r>
              <a:rPr lang="tr-TR" dirty="0" err="1" smtClean="0">
                <a:latin typeface="Serif"/>
              </a:rPr>
              <a:t>Ergotamin</a:t>
            </a:r>
            <a:r>
              <a:rPr lang="tr-TR" dirty="0" smtClean="0">
                <a:latin typeface="Serif"/>
              </a:rPr>
              <a:t> ve </a:t>
            </a:r>
            <a:r>
              <a:rPr lang="tr-TR" dirty="0" err="1" smtClean="0">
                <a:latin typeface="Serif"/>
              </a:rPr>
              <a:t>dihidroergotamin</a:t>
            </a:r>
            <a:r>
              <a:rPr lang="tr-TR" dirty="0" smtClean="0">
                <a:latin typeface="Serif"/>
              </a:rPr>
              <a:t> migren için halen reçete edilen eski ilaçlardır, </a:t>
            </a:r>
            <a:r>
              <a:rPr lang="tr-TR" dirty="0" err="1" smtClean="0">
                <a:latin typeface="Serif"/>
              </a:rPr>
              <a:t>dihidroergotamin</a:t>
            </a:r>
            <a:r>
              <a:rPr lang="tr-TR" dirty="0" smtClean="0">
                <a:latin typeface="Serif"/>
              </a:rPr>
              <a:t> burun spreyi ve enjeksiyonluk çözelti şeklinde formları vardır*</a:t>
            </a:r>
          </a:p>
          <a:p>
            <a:endParaRPr lang="tr-TR" dirty="0" smtClean="0">
              <a:solidFill>
                <a:srgbClr val="FF0000"/>
              </a:solidFill>
              <a:latin typeface="Serif"/>
            </a:endParaRPr>
          </a:p>
          <a:p>
            <a:r>
              <a:rPr lang="tr-TR" dirty="0" err="1" smtClean="0">
                <a:latin typeface="Serif"/>
              </a:rPr>
              <a:t>Status</a:t>
            </a:r>
            <a:r>
              <a:rPr lang="tr-TR" dirty="0" smtClean="0">
                <a:latin typeface="Serif"/>
              </a:rPr>
              <a:t> </a:t>
            </a:r>
            <a:r>
              <a:rPr lang="tr-TR" dirty="0" err="1" smtClean="0">
                <a:latin typeface="Serif"/>
              </a:rPr>
              <a:t>migrenozus</a:t>
            </a:r>
            <a:r>
              <a:rPr lang="tr-TR" dirty="0" smtClean="0">
                <a:latin typeface="Serif"/>
              </a:rPr>
              <a:t> gibi kişiyi güçten düşüren durumlarda en etkili tedavi seçeneği gibi görünürler**</a:t>
            </a:r>
            <a:endParaRPr lang="tr-TR" dirty="0" smtClean="0">
              <a:solidFill>
                <a:srgbClr val="FF0000"/>
              </a:solidFill>
              <a:latin typeface="Serif"/>
            </a:endParaRPr>
          </a:p>
          <a:p>
            <a:endParaRPr lang="tr-TR" dirty="0"/>
          </a:p>
        </p:txBody>
      </p:sp>
      <p:sp>
        <p:nvSpPr>
          <p:cNvPr id="4" name="3 Metin kutusu"/>
          <p:cNvSpPr txBox="1"/>
          <p:nvPr/>
        </p:nvSpPr>
        <p:spPr>
          <a:xfrm>
            <a:off x="3217653" y="5643730"/>
            <a:ext cx="4899805" cy="21544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a:t>
            </a:r>
            <a:r>
              <a:rPr lang="tr-TR" sz="800" i="1" dirty="0" err="1" smtClean="0">
                <a:solidFill>
                  <a:schemeClr val="tx2"/>
                </a:solidFill>
                <a:latin typeface="Times New Roman" pitchFamily="18" charset="0"/>
                <a:cs typeface="Times New Roman" pitchFamily="18" charset="0"/>
              </a:rPr>
              <a:t>Bartleson</a:t>
            </a:r>
            <a:r>
              <a:rPr lang="tr-TR" sz="800" i="1" dirty="0" smtClean="0">
                <a:solidFill>
                  <a:schemeClr val="tx2"/>
                </a:solidFill>
                <a:latin typeface="Times New Roman" pitchFamily="18" charset="0"/>
                <a:cs typeface="Times New Roman" pitchFamily="18" charset="0"/>
              </a:rPr>
              <a:t> JD, </a:t>
            </a:r>
            <a:r>
              <a:rPr lang="tr-TR" sz="800" i="1" dirty="0" err="1" smtClean="0">
                <a:solidFill>
                  <a:schemeClr val="tx2"/>
                </a:solidFill>
                <a:latin typeface="Times New Roman" pitchFamily="18" charset="0"/>
                <a:cs typeface="Times New Roman" pitchFamily="18" charset="0"/>
              </a:rPr>
              <a:t>Cutrer</a:t>
            </a:r>
            <a:r>
              <a:rPr lang="tr-TR" sz="800" i="1" dirty="0" smtClean="0">
                <a:solidFill>
                  <a:schemeClr val="tx2"/>
                </a:solidFill>
                <a:latin typeface="Times New Roman" pitchFamily="18" charset="0"/>
                <a:cs typeface="Times New Roman" pitchFamily="18" charset="0"/>
              </a:rPr>
              <a:t> FM (May 2010). "</a:t>
            </a:r>
            <a:r>
              <a:rPr lang="tr-TR" sz="800" i="1" dirty="0" err="1" smtClean="0">
                <a:solidFill>
                  <a:schemeClr val="tx2"/>
                </a:solidFill>
                <a:latin typeface="Times New Roman" pitchFamily="18" charset="0"/>
                <a:cs typeface="Times New Roman" pitchFamily="18" charset="0"/>
              </a:rPr>
              <a:t>Migraine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update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Diagnosis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treatment</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Minn</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Med</a:t>
            </a:r>
            <a:r>
              <a:rPr lang="tr-TR" sz="800" i="1" dirty="0" smtClean="0">
                <a:solidFill>
                  <a:schemeClr val="tx2"/>
                </a:solidFill>
                <a:latin typeface="Times New Roman" pitchFamily="18" charset="0"/>
                <a:cs typeface="Times New Roman" pitchFamily="18" charset="0"/>
              </a:rPr>
              <a:t>. 93 (5), s. 36–41.</a:t>
            </a:r>
            <a:endParaRPr lang="tr-TR" sz="800" i="1" dirty="0">
              <a:solidFill>
                <a:schemeClr val="tx2"/>
              </a:solidFill>
              <a:latin typeface="Times New Roman" pitchFamily="18" charset="0"/>
              <a:cs typeface="Times New Roman" pitchFamily="18" charset="0"/>
            </a:endParaRPr>
          </a:p>
        </p:txBody>
      </p:sp>
      <p:sp>
        <p:nvSpPr>
          <p:cNvPr id="5" name="4 Metin kutusu"/>
          <p:cNvSpPr txBox="1"/>
          <p:nvPr/>
        </p:nvSpPr>
        <p:spPr>
          <a:xfrm>
            <a:off x="2421762" y="5849738"/>
            <a:ext cx="6280031"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a:t>
            </a:r>
            <a:r>
              <a:rPr lang="en-US" sz="800" i="1" dirty="0" err="1" smtClean="0">
                <a:solidFill>
                  <a:schemeClr val="tx2"/>
                </a:solidFill>
                <a:latin typeface="Times New Roman" pitchFamily="18" charset="0"/>
                <a:cs typeface="Times New Roman" pitchFamily="18" charset="0"/>
              </a:rPr>
              <a:t>Morren</a:t>
            </a:r>
            <a:r>
              <a:rPr lang="en-US" sz="800" i="1" dirty="0" smtClean="0">
                <a:solidFill>
                  <a:schemeClr val="tx2"/>
                </a:solidFill>
                <a:latin typeface="Times New Roman" pitchFamily="18" charset="0"/>
                <a:cs typeface="Times New Roman" pitchFamily="18" charset="0"/>
              </a:rPr>
              <a:t>, JA (2010 Dec). "Where is </a:t>
            </a:r>
            <a:r>
              <a:rPr lang="en-US" sz="800" i="1" dirty="0" err="1" smtClean="0">
                <a:solidFill>
                  <a:schemeClr val="tx2"/>
                </a:solidFill>
                <a:latin typeface="Times New Roman" pitchFamily="18" charset="0"/>
                <a:cs typeface="Times New Roman" pitchFamily="18" charset="0"/>
              </a:rPr>
              <a:t>dihydroergotamine</a:t>
            </a:r>
            <a:r>
              <a:rPr lang="en-US" sz="800" i="1" dirty="0" smtClean="0">
                <a:solidFill>
                  <a:schemeClr val="tx2"/>
                </a:solidFill>
                <a:latin typeface="Times New Roman" pitchFamily="18" charset="0"/>
                <a:cs typeface="Times New Roman" pitchFamily="18" charset="0"/>
              </a:rPr>
              <a:t> </a:t>
            </a:r>
            <a:r>
              <a:rPr lang="en-US" sz="800" i="1" dirty="0" err="1" smtClean="0">
                <a:solidFill>
                  <a:schemeClr val="tx2"/>
                </a:solidFill>
                <a:latin typeface="Times New Roman" pitchFamily="18" charset="0"/>
                <a:cs typeface="Times New Roman" pitchFamily="18" charset="0"/>
              </a:rPr>
              <a:t>mesylate</a:t>
            </a:r>
            <a:r>
              <a:rPr lang="en-US" sz="800" i="1" dirty="0" smtClean="0">
                <a:solidFill>
                  <a:schemeClr val="tx2"/>
                </a:solidFill>
                <a:latin typeface="Times New Roman" pitchFamily="18" charset="0"/>
                <a:cs typeface="Times New Roman" pitchFamily="18" charset="0"/>
              </a:rPr>
              <a:t> in the changing landscape of migraine therapy?". Expert opinion on pharmacotherapy. 11 (18), s. 3085–93</a:t>
            </a:r>
            <a:endParaRPr lang="tr-TR" sz="800"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Migren Sevk Ölçütleri</a:t>
            </a:r>
            <a:endParaRPr lang="tr-TR" sz="3600" dirty="0">
              <a:solidFill>
                <a:srgbClr val="FF0000"/>
              </a:solidFill>
              <a:latin typeface="Serif"/>
            </a:endParaRPr>
          </a:p>
        </p:txBody>
      </p:sp>
      <p:sp>
        <p:nvSpPr>
          <p:cNvPr id="3" name="2 İçerik Yer Tutucusu"/>
          <p:cNvSpPr>
            <a:spLocks noGrp="1"/>
          </p:cNvSpPr>
          <p:nvPr>
            <p:ph idx="1"/>
          </p:nvPr>
        </p:nvSpPr>
        <p:spPr>
          <a:xfrm>
            <a:off x="1463040" y="2119256"/>
            <a:ext cx="6196405" cy="4129143"/>
          </a:xfrm>
        </p:spPr>
        <p:txBody>
          <a:bodyPr>
            <a:normAutofit fontScale="92500" lnSpcReduction="10000"/>
          </a:bodyPr>
          <a:lstStyle/>
          <a:p>
            <a:r>
              <a:rPr lang="tr-TR" dirty="0" smtClean="0">
                <a:latin typeface="Serif"/>
              </a:rPr>
              <a:t>Akut tedaviye yanıt alınamaması </a:t>
            </a:r>
          </a:p>
          <a:p>
            <a:r>
              <a:rPr lang="tr-TR" dirty="0" err="1" smtClean="0">
                <a:latin typeface="Serif"/>
              </a:rPr>
              <a:t>Profilaktik</a:t>
            </a:r>
            <a:r>
              <a:rPr lang="tr-TR" dirty="0" smtClean="0">
                <a:latin typeface="Serif"/>
              </a:rPr>
              <a:t> tedaviye rağmen atakların tekrarlaması </a:t>
            </a:r>
          </a:p>
          <a:p>
            <a:r>
              <a:rPr lang="tr-TR" dirty="0" smtClean="0">
                <a:latin typeface="Serif"/>
              </a:rPr>
              <a:t>Ani başlayan ve ilerleme gösteren ya da  karakter değiştiren ağrı</a:t>
            </a:r>
          </a:p>
          <a:p>
            <a:r>
              <a:rPr lang="tr-TR" dirty="0" smtClean="0">
                <a:latin typeface="Serif"/>
              </a:rPr>
              <a:t>Her zamankinden farklı veya çok şiddetli ağrı </a:t>
            </a:r>
          </a:p>
          <a:p>
            <a:r>
              <a:rPr lang="tr-TR" dirty="0" smtClean="0">
                <a:latin typeface="Serif"/>
              </a:rPr>
              <a:t>Sistemik hastalıklarla birlikte görülmesi </a:t>
            </a:r>
          </a:p>
          <a:p>
            <a:r>
              <a:rPr lang="tr-TR" dirty="0" smtClean="0">
                <a:latin typeface="Serif"/>
              </a:rPr>
              <a:t>Ense sertliği, ateş, </a:t>
            </a:r>
            <a:r>
              <a:rPr lang="tr-TR" dirty="0" err="1" smtClean="0">
                <a:latin typeface="Serif"/>
              </a:rPr>
              <a:t>konvülziyon</a:t>
            </a:r>
            <a:r>
              <a:rPr lang="tr-TR" dirty="0" smtClean="0">
                <a:latin typeface="Serif"/>
              </a:rPr>
              <a:t> vb. eşlik etmesi </a:t>
            </a:r>
            <a:r>
              <a:rPr lang="tr-TR" dirty="0" smtClean="0">
                <a:latin typeface="Serif"/>
                <a:sym typeface="Wingdings" pitchFamily="2" charset="2"/>
              </a:rPr>
              <a:t>menenjit ? SAK?</a:t>
            </a:r>
          </a:p>
          <a:p>
            <a:r>
              <a:rPr lang="tr-TR" dirty="0" smtClean="0">
                <a:latin typeface="Serif"/>
                <a:sym typeface="Wingdings" pitchFamily="2" charset="2"/>
              </a:rPr>
              <a:t>Öksürük ve ıkınmayla artan ağrıKİBAS?</a:t>
            </a:r>
          </a:p>
          <a:p>
            <a:r>
              <a:rPr lang="tr-TR" dirty="0" smtClean="0">
                <a:latin typeface="Serif"/>
                <a:sym typeface="Wingdings" pitchFamily="2" charset="2"/>
              </a:rPr>
              <a:t>50 yaş üstü </a:t>
            </a:r>
            <a:r>
              <a:rPr lang="tr-TR" dirty="0" err="1" smtClean="0">
                <a:latin typeface="Serif"/>
                <a:sym typeface="Wingdings" pitchFamily="2" charset="2"/>
              </a:rPr>
              <a:t>ortayan</a:t>
            </a:r>
            <a:r>
              <a:rPr lang="tr-TR" dirty="0" smtClean="0">
                <a:latin typeface="Serif"/>
                <a:sym typeface="Wingdings" pitchFamily="2" charset="2"/>
              </a:rPr>
              <a:t> çıkan ağrı </a:t>
            </a:r>
            <a:endParaRPr lang="tr-TR" dirty="0" smtClean="0">
              <a:latin typeface="Serif"/>
            </a:endParaRPr>
          </a:p>
          <a:p>
            <a:endParaRPr lang="tr-T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solidFill>
                  <a:srgbClr val="FF0000"/>
                </a:solidFill>
                <a:latin typeface="Serif"/>
              </a:rPr>
              <a:t>Tablo 1. </a:t>
            </a:r>
            <a:r>
              <a:rPr lang="tr-TR" sz="2400" b="1" dirty="0" err="1" smtClean="0">
                <a:solidFill>
                  <a:srgbClr val="FF0000"/>
                </a:solidFill>
                <a:latin typeface="Serif"/>
              </a:rPr>
              <a:t>Non</a:t>
            </a:r>
            <a:r>
              <a:rPr lang="tr-TR" sz="2400" b="1" dirty="0" smtClean="0">
                <a:solidFill>
                  <a:srgbClr val="FF0000"/>
                </a:solidFill>
                <a:latin typeface="Serif"/>
              </a:rPr>
              <a:t>-spesifik ilaçların (analjezik, NSAİ ve kombine analjezik) doz, yan etki ve</a:t>
            </a:r>
            <a:br>
              <a:rPr lang="tr-TR" sz="2400" b="1" dirty="0" smtClean="0">
                <a:solidFill>
                  <a:srgbClr val="FF0000"/>
                </a:solidFill>
                <a:latin typeface="Serif"/>
              </a:rPr>
            </a:br>
            <a:r>
              <a:rPr lang="tr-TR" sz="2400" b="1" dirty="0" err="1" smtClean="0">
                <a:solidFill>
                  <a:srgbClr val="FF0000"/>
                </a:solidFill>
                <a:latin typeface="Serif"/>
              </a:rPr>
              <a:t>kontrendikasyonları</a:t>
            </a:r>
            <a:endParaRPr lang="tr-TR" sz="2400" dirty="0">
              <a:solidFill>
                <a:srgbClr val="FF0000"/>
              </a:solidFill>
              <a:latin typeface="Serif"/>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7543" y="2102060"/>
            <a:ext cx="5997824" cy="347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etin kutusu"/>
          <p:cNvSpPr txBox="1"/>
          <p:nvPr/>
        </p:nvSpPr>
        <p:spPr>
          <a:xfrm>
            <a:off x="3407437" y="6090249"/>
            <a:ext cx="5572664"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pic>
        <p:nvPicPr>
          <p:cNvPr id="6" name="5 Resim" descr="0005169_aspirin-tablets-500-mg.jpeg"/>
          <p:cNvPicPr>
            <a:picLocks noChangeAspect="1"/>
          </p:cNvPicPr>
          <p:nvPr/>
        </p:nvPicPr>
        <p:blipFill>
          <a:blip r:embed="rId3" cstate="print"/>
          <a:stretch>
            <a:fillRect/>
          </a:stretch>
        </p:blipFill>
        <p:spPr>
          <a:xfrm>
            <a:off x="5203371" y="4844143"/>
            <a:ext cx="3145972" cy="92581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latin typeface="Serif"/>
              </a:rPr>
              <a:t>Fizik Muayenesi normal olan hastada en olası tanınız nedir?</a:t>
            </a:r>
          </a:p>
          <a:p>
            <a:endParaRPr lang="tr-TR" dirty="0" smtClean="0">
              <a:latin typeface="Serif"/>
            </a:endParaRPr>
          </a:p>
          <a:p>
            <a:pPr>
              <a:buNone/>
            </a:pPr>
            <a:r>
              <a:rPr lang="tr-TR" dirty="0" smtClean="0">
                <a:latin typeface="Serif"/>
              </a:rPr>
              <a:t>	A) </a:t>
            </a:r>
            <a:r>
              <a:rPr lang="tr-TR" dirty="0" err="1" smtClean="0">
                <a:latin typeface="Serif"/>
              </a:rPr>
              <a:t>Temporal</a:t>
            </a:r>
            <a:r>
              <a:rPr lang="tr-TR" dirty="0" smtClean="0">
                <a:latin typeface="Serif"/>
              </a:rPr>
              <a:t> arterit</a:t>
            </a:r>
            <a:br>
              <a:rPr lang="tr-TR" dirty="0" smtClean="0">
                <a:latin typeface="Serif"/>
              </a:rPr>
            </a:br>
            <a:endParaRPr lang="tr-TR" dirty="0" smtClean="0">
              <a:latin typeface="Serif"/>
            </a:endParaRPr>
          </a:p>
          <a:p>
            <a:pPr>
              <a:buNone/>
            </a:pPr>
            <a:r>
              <a:rPr lang="tr-TR" dirty="0" smtClean="0">
                <a:latin typeface="Serif"/>
              </a:rPr>
              <a:t>	B) Küme baş ağrısı</a:t>
            </a:r>
            <a:br>
              <a:rPr lang="tr-TR" dirty="0" smtClean="0">
                <a:latin typeface="Serif"/>
              </a:rPr>
            </a:br>
            <a:endParaRPr lang="tr-TR" dirty="0" smtClean="0">
              <a:latin typeface="Serif"/>
            </a:endParaRPr>
          </a:p>
          <a:p>
            <a:pPr>
              <a:buNone/>
            </a:pPr>
            <a:r>
              <a:rPr lang="tr-TR" dirty="0" smtClean="0">
                <a:latin typeface="Serif"/>
              </a:rPr>
              <a:t>	C) </a:t>
            </a:r>
            <a:r>
              <a:rPr lang="tr-TR" dirty="0" err="1" smtClean="0">
                <a:latin typeface="Serif"/>
              </a:rPr>
              <a:t>Aurasız</a:t>
            </a:r>
            <a:r>
              <a:rPr lang="tr-TR" dirty="0" smtClean="0">
                <a:latin typeface="Serif"/>
              </a:rPr>
              <a:t> migren</a:t>
            </a:r>
            <a:br>
              <a:rPr lang="tr-TR" dirty="0" smtClean="0">
                <a:latin typeface="Serif"/>
              </a:rPr>
            </a:br>
            <a:endParaRPr lang="tr-TR" dirty="0" smtClean="0">
              <a:latin typeface="Serif"/>
            </a:endParaRPr>
          </a:p>
          <a:p>
            <a:pPr>
              <a:buNone/>
            </a:pPr>
            <a:r>
              <a:rPr lang="tr-TR" dirty="0" smtClean="0">
                <a:latin typeface="Serif"/>
              </a:rPr>
              <a:t>	D) Gerilim tipi baş ağrısı</a:t>
            </a:r>
            <a:br>
              <a:rPr lang="tr-TR" dirty="0" smtClean="0">
                <a:latin typeface="Serif"/>
              </a:rPr>
            </a:br>
            <a:endParaRPr lang="tr-TR" dirty="0" smtClean="0">
              <a:latin typeface="Serif"/>
            </a:endParaRPr>
          </a:p>
          <a:p>
            <a:pPr>
              <a:buNone/>
            </a:pPr>
            <a:r>
              <a:rPr lang="tr-TR" dirty="0" smtClean="0">
                <a:latin typeface="Serif"/>
              </a:rPr>
              <a:t>	E) </a:t>
            </a:r>
            <a:r>
              <a:rPr lang="tr-TR" dirty="0" err="1" smtClean="0">
                <a:latin typeface="Serif"/>
              </a:rPr>
              <a:t>Retinal</a:t>
            </a:r>
            <a:r>
              <a:rPr lang="tr-TR" dirty="0" smtClean="0">
                <a:latin typeface="Serif"/>
              </a:rPr>
              <a:t> migren</a:t>
            </a:r>
          </a:p>
          <a:p>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solidFill>
                  <a:srgbClr val="FF0000"/>
                </a:solidFill>
                <a:latin typeface="Serif"/>
              </a:rPr>
              <a:t>Tablo 2. </a:t>
            </a:r>
            <a:r>
              <a:rPr lang="tr-TR" sz="2400" b="1" dirty="0" err="1" smtClean="0">
                <a:solidFill>
                  <a:srgbClr val="FF0000"/>
                </a:solidFill>
                <a:latin typeface="Serif"/>
              </a:rPr>
              <a:t>Triptanların</a:t>
            </a:r>
            <a:r>
              <a:rPr lang="tr-TR" sz="2400" b="1" dirty="0" smtClean="0">
                <a:solidFill>
                  <a:srgbClr val="FF0000"/>
                </a:solidFill>
                <a:latin typeface="Serif"/>
              </a:rPr>
              <a:t> doz, yan etki ve </a:t>
            </a:r>
            <a:r>
              <a:rPr lang="tr-TR" sz="2400" b="1" dirty="0" err="1" smtClean="0">
                <a:solidFill>
                  <a:srgbClr val="FF0000"/>
                </a:solidFill>
                <a:latin typeface="Serif"/>
              </a:rPr>
              <a:t>kontrendikasyonları</a:t>
            </a:r>
            <a:endParaRPr lang="tr-TR" sz="2400" dirty="0">
              <a:solidFill>
                <a:srgbClr val="FF0000"/>
              </a:solidFill>
              <a:latin typeface="Serif"/>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2755" y="1897810"/>
            <a:ext cx="5934974" cy="382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etin kutusu"/>
          <p:cNvSpPr txBox="1"/>
          <p:nvPr/>
        </p:nvSpPr>
        <p:spPr>
          <a:xfrm>
            <a:off x="3303919" y="6081622"/>
            <a:ext cx="5572664"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pic>
        <p:nvPicPr>
          <p:cNvPr id="6" name="5 Resim" descr="imigran.jpg"/>
          <p:cNvPicPr>
            <a:picLocks noChangeAspect="1"/>
          </p:cNvPicPr>
          <p:nvPr/>
        </p:nvPicPr>
        <p:blipFill>
          <a:blip r:embed="rId3" cstate="print"/>
          <a:stretch>
            <a:fillRect/>
          </a:stretch>
        </p:blipFill>
        <p:spPr>
          <a:xfrm>
            <a:off x="5606141" y="4659086"/>
            <a:ext cx="2721429" cy="1376362"/>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solidFill>
                  <a:srgbClr val="FF0000"/>
                </a:solidFill>
                <a:latin typeface="Serif"/>
              </a:rPr>
              <a:t>Tablo 3. </a:t>
            </a:r>
            <a:r>
              <a:rPr lang="tr-TR" sz="2400" b="1" dirty="0" err="1" smtClean="0">
                <a:solidFill>
                  <a:srgbClr val="FF0000"/>
                </a:solidFill>
                <a:latin typeface="Serif"/>
              </a:rPr>
              <a:t>Ergotamin</a:t>
            </a:r>
            <a:r>
              <a:rPr lang="tr-TR" sz="2400" b="1" dirty="0" smtClean="0">
                <a:solidFill>
                  <a:srgbClr val="FF0000"/>
                </a:solidFill>
                <a:latin typeface="Serif"/>
              </a:rPr>
              <a:t> ve türevlerinin doz, yan etki ve </a:t>
            </a:r>
            <a:r>
              <a:rPr lang="tr-TR" sz="2400" b="1" dirty="0" err="1" smtClean="0">
                <a:solidFill>
                  <a:srgbClr val="FF0000"/>
                </a:solidFill>
                <a:latin typeface="Serif"/>
              </a:rPr>
              <a:t>kontrendikasyonları</a:t>
            </a:r>
            <a:endParaRPr lang="tr-TR" sz="2400" dirty="0">
              <a:solidFill>
                <a:srgbClr val="FF0000"/>
              </a:solidFill>
              <a:latin typeface="Serif"/>
            </a:endParaRP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19843" y="2173856"/>
            <a:ext cx="6754482" cy="298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etin kutusu"/>
          <p:cNvSpPr txBox="1"/>
          <p:nvPr/>
        </p:nvSpPr>
        <p:spPr>
          <a:xfrm>
            <a:off x="3303919" y="6081622"/>
            <a:ext cx="5572664"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pic>
        <p:nvPicPr>
          <p:cNvPr id="9219" name="Picture 3"/>
          <p:cNvPicPr>
            <a:picLocks noChangeAspect="1" noChangeArrowheads="1"/>
          </p:cNvPicPr>
          <p:nvPr/>
        </p:nvPicPr>
        <p:blipFill>
          <a:blip r:embed="rId4" cstate="print"/>
          <a:srcRect/>
          <a:stretch>
            <a:fillRect/>
          </a:stretch>
        </p:blipFill>
        <p:spPr bwMode="auto">
          <a:xfrm>
            <a:off x="4321628" y="4876799"/>
            <a:ext cx="3584122" cy="1099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nb-NO" sz="2400" b="1" dirty="0" smtClean="0">
                <a:solidFill>
                  <a:srgbClr val="FF0000"/>
                </a:solidFill>
                <a:latin typeface="Serif"/>
              </a:rPr>
              <a:t>Tablo 4. Anti-emetik ilaçların doz, yan etki ve kontrendikasyonları</a:t>
            </a:r>
            <a:endParaRPr lang="tr-TR" sz="2400" dirty="0">
              <a:solidFill>
                <a:srgbClr val="FF0000"/>
              </a:solidFill>
              <a:latin typeface="Serif"/>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21434" y="2251494"/>
            <a:ext cx="6728603" cy="331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etin kutusu"/>
          <p:cNvSpPr txBox="1"/>
          <p:nvPr/>
        </p:nvSpPr>
        <p:spPr>
          <a:xfrm>
            <a:off x="3312545" y="5978105"/>
            <a:ext cx="5572664"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pic>
        <p:nvPicPr>
          <p:cNvPr id="6" name="5 Resim" descr="indir.jpg"/>
          <p:cNvPicPr>
            <a:picLocks noChangeAspect="1"/>
          </p:cNvPicPr>
          <p:nvPr/>
        </p:nvPicPr>
        <p:blipFill>
          <a:blip r:embed="rId3" cstate="print"/>
          <a:stretch>
            <a:fillRect/>
          </a:stretch>
        </p:blipFill>
        <p:spPr>
          <a:xfrm>
            <a:off x="6063341" y="4519612"/>
            <a:ext cx="2275115" cy="1413103"/>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solidFill>
                  <a:srgbClr val="FF0000"/>
                </a:solidFill>
                <a:latin typeface="Serif"/>
              </a:rPr>
              <a:t>Tablo 5. </a:t>
            </a:r>
            <a:r>
              <a:rPr lang="tr-TR" sz="2400" b="1" dirty="0" err="1" smtClean="0">
                <a:solidFill>
                  <a:srgbClr val="FF0000"/>
                </a:solidFill>
                <a:latin typeface="Serif"/>
              </a:rPr>
              <a:t>Nöroleptiklerin</a:t>
            </a:r>
            <a:r>
              <a:rPr lang="tr-TR" sz="2400" b="1" dirty="0" smtClean="0">
                <a:solidFill>
                  <a:srgbClr val="FF0000"/>
                </a:solidFill>
                <a:latin typeface="Serif"/>
              </a:rPr>
              <a:t> doz, yan etki ve </a:t>
            </a:r>
            <a:r>
              <a:rPr lang="tr-TR" sz="2400" b="1" dirty="0" err="1" smtClean="0">
                <a:solidFill>
                  <a:srgbClr val="FF0000"/>
                </a:solidFill>
                <a:latin typeface="Serif"/>
              </a:rPr>
              <a:t>kontrendikasyonları</a:t>
            </a:r>
            <a:endParaRPr lang="tr-TR" sz="2400" dirty="0">
              <a:solidFill>
                <a:srgbClr val="FF0000"/>
              </a:solidFill>
              <a:latin typeface="Serif"/>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76710" y="2432650"/>
            <a:ext cx="6495690" cy="244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etin kutusu"/>
          <p:cNvSpPr txBox="1"/>
          <p:nvPr/>
        </p:nvSpPr>
        <p:spPr>
          <a:xfrm>
            <a:off x="3571336" y="6021237"/>
            <a:ext cx="5572664"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29529" y="791703"/>
            <a:ext cx="6965245" cy="1202485"/>
          </a:xfrm>
        </p:spPr>
        <p:txBody>
          <a:bodyPr>
            <a:normAutofit/>
          </a:bodyPr>
          <a:lstStyle/>
          <a:p>
            <a:r>
              <a:rPr lang="tr-TR" sz="2400" b="1" dirty="0" smtClean="0">
                <a:solidFill>
                  <a:srgbClr val="FF0000"/>
                </a:solidFill>
                <a:latin typeface="Serif"/>
              </a:rPr>
              <a:t>Tablo 6. </a:t>
            </a:r>
            <a:r>
              <a:rPr lang="tr-TR" sz="2400" b="1" dirty="0" err="1" smtClean="0">
                <a:solidFill>
                  <a:srgbClr val="FF0000"/>
                </a:solidFill>
                <a:latin typeface="Serif"/>
              </a:rPr>
              <a:t>Opioidlerin</a:t>
            </a:r>
            <a:r>
              <a:rPr lang="tr-TR" sz="2400" b="1" dirty="0" smtClean="0">
                <a:solidFill>
                  <a:srgbClr val="FF0000"/>
                </a:solidFill>
                <a:latin typeface="Serif"/>
              </a:rPr>
              <a:t> doz, yan etki ve </a:t>
            </a:r>
            <a:r>
              <a:rPr lang="tr-TR" sz="2400" b="1" dirty="0" err="1" smtClean="0">
                <a:solidFill>
                  <a:srgbClr val="FF0000"/>
                </a:solidFill>
                <a:latin typeface="Serif"/>
              </a:rPr>
              <a:t>kontrendikasyonları</a:t>
            </a:r>
            <a:endParaRPr lang="tr-TR" sz="2400" dirty="0">
              <a:solidFill>
                <a:srgbClr val="FF0000"/>
              </a:solidFill>
              <a:latin typeface="Serif"/>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8633" y="2321555"/>
            <a:ext cx="6340415" cy="349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etin kutusu"/>
          <p:cNvSpPr txBox="1"/>
          <p:nvPr/>
        </p:nvSpPr>
        <p:spPr>
          <a:xfrm>
            <a:off x="3571336" y="6021237"/>
            <a:ext cx="5572664"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solidFill>
                  <a:srgbClr val="FF0000"/>
                </a:solidFill>
                <a:latin typeface="Serif"/>
              </a:rPr>
              <a:t>Tablo 7. Beta-</a:t>
            </a:r>
            <a:r>
              <a:rPr lang="tr-TR" sz="2400" b="1" dirty="0" err="1" smtClean="0">
                <a:solidFill>
                  <a:srgbClr val="FF0000"/>
                </a:solidFill>
                <a:latin typeface="Serif"/>
              </a:rPr>
              <a:t>blokerler</a:t>
            </a:r>
            <a:r>
              <a:rPr lang="tr-TR" sz="2400" b="1" dirty="0" smtClean="0">
                <a:solidFill>
                  <a:srgbClr val="FF0000"/>
                </a:solidFill>
                <a:latin typeface="Serif"/>
              </a:rPr>
              <a:t> ilaçların doz, yan etki ve </a:t>
            </a:r>
            <a:r>
              <a:rPr lang="tr-TR" sz="2400" b="1" dirty="0" err="1" smtClean="0">
                <a:solidFill>
                  <a:srgbClr val="FF0000"/>
                </a:solidFill>
                <a:latin typeface="Serif"/>
              </a:rPr>
              <a:t>kontrendikasyonları</a:t>
            </a:r>
            <a:endParaRPr lang="tr-TR" sz="2400" dirty="0">
              <a:solidFill>
                <a:srgbClr val="FF0000"/>
              </a:solidFill>
              <a:latin typeface="Serif"/>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259457" y="2398144"/>
            <a:ext cx="6650966" cy="2001328"/>
          </a:xfrm>
          <a:prstGeom prst="rect">
            <a:avLst/>
          </a:prstGeom>
          <a:noFill/>
          <a:ln w="9525">
            <a:noFill/>
            <a:miter lim="800000"/>
            <a:headEnd/>
            <a:tailEnd/>
          </a:ln>
        </p:spPr>
      </p:pic>
      <p:sp>
        <p:nvSpPr>
          <p:cNvPr id="5" name="4 Metin kutusu"/>
          <p:cNvSpPr txBox="1"/>
          <p:nvPr/>
        </p:nvSpPr>
        <p:spPr>
          <a:xfrm>
            <a:off x="3571336" y="5995357"/>
            <a:ext cx="4848045"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solidFill>
                  <a:srgbClr val="FF0000"/>
                </a:solidFill>
                <a:latin typeface="Serif"/>
              </a:rPr>
              <a:t>Tablo 8. </a:t>
            </a:r>
            <a:r>
              <a:rPr lang="tr-TR" sz="2400" b="1" dirty="0" err="1" smtClean="0">
                <a:solidFill>
                  <a:srgbClr val="FF0000"/>
                </a:solidFill>
                <a:latin typeface="Serif"/>
              </a:rPr>
              <a:t>Antidepresan</a:t>
            </a:r>
            <a:r>
              <a:rPr lang="tr-TR" sz="2400" b="1" dirty="0" smtClean="0">
                <a:solidFill>
                  <a:srgbClr val="FF0000"/>
                </a:solidFill>
                <a:latin typeface="Serif"/>
              </a:rPr>
              <a:t> ilaçların doz, yan etki ve </a:t>
            </a:r>
            <a:r>
              <a:rPr lang="tr-TR" sz="2400" b="1" dirty="0" err="1" smtClean="0">
                <a:solidFill>
                  <a:srgbClr val="FF0000"/>
                </a:solidFill>
                <a:latin typeface="Serif"/>
              </a:rPr>
              <a:t>kontrendikasyonları</a:t>
            </a:r>
            <a:endParaRPr lang="tr-TR" sz="2400" dirty="0">
              <a:solidFill>
                <a:srgbClr val="FF0000"/>
              </a:solidFill>
              <a:latin typeface="Serif"/>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337096" y="2234242"/>
            <a:ext cx="6395706" cy="2682815"/>
          </a:xfrm>
          <a:prstGeom prst="rect">
            <a:avLst/>
          </a:prstGeom>
          <a:noFill/>
          <a:ln w="9525">
            <a:noFill/>
            <a:miter lim="800000"/>
            <a:headEnd/>
            <a:tailEnd/>
          </a:ln>
        </p:spPr>
      </p:pic>
      <p:sp>
        <p:nvSpPr>
          <p:cNvPr id="5" name="4 Metin kutusu"/>
          <p:cNvSpPr txBox="1"/>
          <p:nvPr/>
        </p:nvSpPr>
        <p:spPr>
          <a:xfrm>
            <a:off x="3571336" y="6021237"/>
            <a:ext cx="5572664"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solidFill>
                  <a:srgbClr val="FF0000"/>
                </a:solidFill>
                <a:latin typeface="Serif"/>
              </a:rPr>
              <a:t>Tablo 9. </a:t>
            </a:r>
            <a:r>
              <a:rPr lang="tr-TR" sz="2400" b="1" dirty="0" err="1" smtClean="0">
                <a:solidFill>
                  <a:srgbClr val="FF0000"/>
                </a:solidFill>
                <a:latin typeface="Serif"/>
              </a:rPr>
              <a:t>Antiepileptiklerin</a:t>
            </a:r>
            <a:r>
              <a:rPr lang="tr-TR" sz="2400" b="1" dirty="0" smtClean="0">
                <a:solidFill>
                  <a:srgbClr val="FF0000"/>
                </a:solidFill>
                <a:latin typeface="Serif"/>
              </a:rPr>
              <a:t> doz, yan etki ve </a:t>
            </a:r>
            <a:r>
              <a:rPr lang="tr-TR" sz="2400" b="1" dirty="0" err="1" smtClean="0">
                <a:solidFill>
                  <a:srgbClr val="FF0000"/>
                </a:solidFill>
                <a:latin typeface="Serif"/>
              </a:rPr>
              <a:t>kontrendikasyonları</a:t>
            </a:r>
            <a:endParaRPr lang="tr-TR" sz="2400" dirty="0">
              <a:solidFill>
                <a:srgbClr val="FF0000"/>
              </a:solidFill>
              <a:latin typeface="Serif"/>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595886" y="2285999"/>
            <a:ext cx="6047117" cy="3597216"/>
          </a:xfrm>
          <a:prstGeom prst="rect">
            <a:avLst/>
          </a:prstGeom>
          <a:noFill/>
          <a:ln w="9525">
            <a:noFill/>
            <a:miter lim="800000"/>
            <a:headEnd/>
            <a:tailEnd/>
          </a:ln>
        </p:spPr>
      </p:pic>
      <p:sp>
        <p:nvSpPr>
          <p:cNvPr id="5" name="4 Metin kutusu"/>
          <p:cNvSpPr txBox="1"/>
          <p:nvPr/>
        </p:nvSpPr>
        <p:spPr>
          <a:xfrm>
            <a:off x="3571336" y="6021237"/>
            <a:ext cx="5572664"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solidFill>
                  <a:srgbClr val="FF0000"/>
                </a:solidFill>
                <a:latin typeface="Serif"/>
              </a:rPr>
              <a:t>Tablo 10. Kalsiyum kanal </a:t>
            </a:r>
            <a:r>
              <a:rPr lang="tr-TR" sz="2400" b="1" dirty="0" err="1" smtClean="0">
                <a:solidFill>
                  <a:srgbClr val="FF0000"/>
                </a:solidFill>
                <a:latin typeface="Serif"/>
              </a:rPr>
              <a:t>blokerlerin</a:t>
            </a:r>
            <a:r>
              <a:rPr lang="tr-TR" sz="2400" b="1" dirty="0" smtClean="0">
                <a:solidFill>
                  <a:srgbClr val="FF0000"/>
                </a:solidFill>
                <a:latin typeface="Serif"/>
              </a:rPr>
              <a:t> doz, yan etki ve </a:t>
            </a:r>
            <a:r>
              <a:rPr lang="tr-TR" sz="2400" b="1" dirty="0" err="1" smtClean="0">
                <a:solidFill>
                  <a:srgbClr val="FF0000"/>
                </a:solidFill>
                <a:latin typeface="Serif"/>
              </a:rPr>
              <a:t>kontrendikasyonları</a:t>
            </a:r>
            <a:endParaRPr lang="tr-TR" sz="2400" dirty="0">
              <a:solidFill>
                <a:srgbClr val="FF0000"/>
              </a:solidFill>
              <a:latin typeface="Serif"/>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276709" y="2173857"/>
            <a:ext cx="6668219" cy="3485071"/>
          </a:xfrm>
          <a:prstGeom prst="rect">
            <a:avLst/>
          </a:prstGeom>
          <a:noFill/>
          <a:ln w="9525">
            <a:noFill/>
            <a:miter lim="800000"/>
            <a:headEnd/>
            <a:tailEnd/>
          </a:ln>
        </p:spPr>
      </p:pic>
      <p:sp>
        <p:nvSpPr>
          <p:cNvPr id="5" name="4 Metin kutusu"/>
          <p:cNvSpPr txBox="1"/>
          <p:nvPr/>
        </p:nvSpPr>
        <p:spPr>
          <a:xfrm>
            <a:off x="3571336" y="6021237"/>
            <a:ext cx="5572664" cy="338554"/>
          </a:xfrm>
          <a:prstGeom prst="rect">
            <a:avLst/>
          </a:prstGeom>
          <a:noFill/>
        </p:spPr>
        <p:txBody>
          <a:bodyPr wrap="square" rtlCol="0">
            <a:spAutoFit/>
          </a:bodyPr>
          <a:lstStyle/>
          <a:p>
            <a:r>
              <a:rPr lang="tr-TR" sz="800" i="1" dirty="0" smtClean="0">
                <a:solidFill>
                  <a:schemeClr val="tx2"/>
                </a:solidFill>
                <a:latin typeface="Times New Roman" pitchFamily="18" charset="0"/>
                <a:cs typeface="Times New Roman" pitchFamily="18" charset="0"/>
              </a:rPr>
              <a:t>https://www.noroloji.org.tr/TNDData/Uploads/files/335.pdf            </a:t>
            </a:r>
            <a:r>
              <a:rPr lang="tr-TR" sz="800" dirty="0" smtClean="0">
                <a:solidFill>
                  <a:schemeClr val="tx2"/>
                </a:solidFill>
                <a:latin typeface="Times New Roman" pitchFamily="18" charset="0"/>
                <a:cs typeface="Times New Roman" pitchFamily="18" charset="0"/>
              </a:rPr>
              <a:t>Türk Nöroloji Derneği Tanı ve Tedavi Rehberi </a:t>
            </a:r>
            <a:endParaRPr lang="tr-TR" sz="800" i="1" dirty="0" smtClean="0">
              <a:solidFill>
                <a:schemeClr val="tx2"/>
              </a:solidFill>
              <a:latin typeface="Times New Roman" pitchFamily="18" charset="0"/>
              <a:cs typeface="Times New Roman" pitchFamily="18" charset="0"/>
            </a:endParaRPr>
          </a:p>
          <a:p>
            <a:endParaRPr lang="tr-TR" sz="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Vaka-1</a:t>
            </a:r>
            <a:endParaRPr lang="tr-TR" sz="3600" dirty="0">
              <a:solidFill>
                <a:srgbClr val="FF0000"/>
              </a:solidFill>
              <a:latin typeface="Serif"/>
            </a:endParaRPr>
          </a:p>
        </p:txBody>
      </p:sp>
      <p:sp>
        <p:nvSpPr>
          <p:cNvPr id="3" name="2 İçerik Yer Tutucusu"/>
          <p:cNvSpPr>
            <a:spLocks noGrp="1"/>
          </p:cNvSpPr>
          <p:nvPr>
            <p:ph idx="1"/>
          </p:nvPr>
        </p:nvSpPr>
        <p:spPr/>
        <p:txBody>
          <a:bodyPr>
            <a:normAutofit fontScale="92500" lnSpcReduction="10000"/>
          </a:bodyPr>
          <a:lstStyle/>
          <a:p>
            <a:r>
              <a:rPr lang="tr-TR" b="1" dirty="0" smtClean="0">
                <a:latin typeface="Serif"/>
              </a:rPr>
              <a:t>25 Y K</a:t>
            </a:r>
          </a:p>
          <a:p>
            <a:endParaRPr lang="tr-TR" b="1" dirty="0" smtClean="0">
              <a:latin typeface="Serif"/>
            </a:endParaRPr>
          </a:p>
          <a:p>
            <a:r>
              <a:rPr lang="tr-TR" dirty="0" smtClean="0">
                <a:latin typeface="Serif"/>
              </a:rPr>
              <a:t>10 yıldır </a:t>
            </a:r>
          </a:p>
          <a:p>
            <a:endParaRPr lang="tr-TR" dirty="0" smtClean="0">
              <a:latin typeface="Serif"/>
            </a:endParaRPr>
          </a:p>
          <a:p>
            <a:r>
              <a:rPr lang="tr-TR" dirty="0" smtClean="0">
                <a:latin typeface="Serif"/>
              </a:rPr>
              <a:t>Haftada 1-2 kez , 8-10 saat süren </a:t>
            </a:r>
          </a:p>
          <a:p>
            <a:endParaRPr lang="tr-TR" dirty="0" smtClean="0">
              <a:latin typeface="Serif"/>
            </a:endParaRPr>
          </a:p>
          <a:p>
            <a:r>
              <a:rPr lang="tr-TR" dirty="0" smtClean="0">
                <a:latin typeface="Serif"/>
              </a:rPr>
              <a:t>Başın sağ veya sol yarısında olan </a:t>
            </a:r>
          </a:p>
          <a:p>
            <a:endParaRPr lang="tr-TR" dirty="0" smtClean="0">
              <a:latin typeface="Serif"/>
            </a:endParaRPr>
          </a:p>
          <a:p>
            <a:r>
              <a:rPr lang="tr-TR" dirty="0" smtClean="0">
                <a:latin typeface="Serif"/>
              </a:rPr>
              <a:t>Zonklayıcı baş ağrısı  </a:t>
            </a:r>
            <a:endParaRPr lang="tr-TR" dirty="0">
              <a:latin typeface="Serif"/>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Serif"/>
              </a:rPr>
              <a:t>Vaka-2</a:t>
            </a:r>
            <a:endParaRPr lang="tr-TR" dirty="0">
              <a:solidFill>
                <a:srgbClr val="FF0000"/>
              </a:solidFill>
              <a:latin typeface="Serif"/>
            </a:endParaRPr>
          </a:p>
        </p:txBody>
      </p:sp>
      <p:sp>
        <p:nvSpPr>
          <p:cNvPr id="3" name="2 İçerik Yer Tutucusu"/>
          <p:cNvSpPr>
            <a:spLocks noGrp="1"/>
          </p:cNvSpPr>
          <p:nvPr>
            <p:ph idx="1"/>
          </p:nvPr>
        </p:nvSpPr>
        <p:spPr/>
        <p:txBody>
          <a:bodyPr/>
          <a:lstStyle/>
          <a:p>
            <a:r>
              <a:rPr lang="tr-TR" dirty="0" smtClean="0">
                <a:latin typeface="Serif"/>
              </a:rPr>
              <a:t>48 Y K</a:t>
            </a:r>
          </a:p>
          <a:p>
            <a:endParaRPr lang="tr-TR" dirty="0" smtClean="0">
              <a:latin typeface="Serif"/>
            </a:endParaRPr>
          </a:p>
          <a:p>
            <a:r>
              <a:rPr lang="tr-TR" dirty="0" smtClean="0">
                <a:latin typeface="Serif"/>
              </a:rPr>
              <a:t>10 yıl önce </a:t>
            </a:r>
            <a:r>
              <a:rPr lang="tr-TR" dirty="0" err="1" smtClean="0">
                <a:latin typeface="Serif"/>
              </a:rPr>
              <a:t>epizodik</a:t>
            </a:r>
            <a:r>
              <a:rPr lang="tr-TR" dirty="0" smtClean="0">
                <a:latin typeface="Serif"/>
              </a:rPr>
              <a:t> migren tanısı almış</a:t>
            </a:r>
          </a:p>
          <a:p>
            <a:endParaRPr lang="tr-TR" dirty="0" smtClean="0">
              <a:latin typeface="Serif"/>
            </a:endParaRPr>
          </a:p>
          <a:p>
            <a:r>
              <a:rPr lang="tr-TR" dirty="0" err="1" smtClean="0">
                <a:latin typeface="Serif"/>
              </a:rPr>
              <a:t>Profilaksi</a:t>
            </a:r>
            <a:r>
              <a:rPr lang="tr-TR" dirty="0" smtClean="0">
                <a:latin typeface="Serif"/>
              </a:rPr>
              <a:t> için </a:t>
            </a:r>
            <a:r>
              <a:rPr lang="tr-TR" dirty="0" err="1" smtClean="0">
                <a:latin typeface="Serif"/>
              </a:rPr>
              <a:t>topiramat</a:t>
            </a:r>
            <a:r>
              <a:rPr lang="tr-TR" dirty="0" smtClean="0">
                <a:latin typeface="Serif"/>
              </a:rPr>
              <a:t> kullanıyor </a:t>
            </a:r>
          </a:p>
          <a:p>
            <a:endParaRPr lang="tr-TR" dirty="0" smtClean="0">
              <a:latin typeface="Serif"/>
            </a:endParaRPr>
          </a:p>
          <a:p>
            <a:r>
              <a:rPr lang="tr-TR" dirty="0" smtClean="0">
                <a:latin typeface="Serif"/>
              </a:rPr>
              <a:t>Akut tedavi için NSAID ve oral </a:t>
            </a:r>
            <a:r>
              <a:rPr lang="tr-TR" dirty="0" err="1" smtClean="0">
                <a:latin typeface="Serif"/>
              </a:rPr>
              <a:t>triptan</a:t>
            </a:r>
            <a:r>
              <a:rPr lang="tr-TR" dirty="0" smtClean="0">
                <a:latin typeface="Serif"/>
              </a:rPr>
              <a:t> kullanıyor</a:t>
            </a:r>
            <a:endParaRPr lang="tr-TR" dirty="0">
              <a:latin typeface="Serif"/>
            </a:endParaRPr>
          </a:p>
        </p:txBody>
      </p:sp>
      <p:sp>
        <p:nvSpPr>
          <p:cNvPr id="4" name="3 Metin kutusu"/>
          <p:cNvSpPr txBox="1"/>
          <p:nvPr/>
        </p:nvSpPr>
        <p:spPr>
          <a:xfrm>
            <a:off x="2242457" y="5823857"/>
            <a:ext cx="6063343" cy="461665"/>
          </a:xfrm>
          <a:prstGeom prst="rect">
            <a:avLst/>
          </a:prstGeom>
          <a:noFill/>
        </p:spPr>
        <p:txBody>
          <a:bodyPr wrap="square" rtlCol="0">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a:p>
            <a:endParaRPr lang="tr-TR" sz="800" i="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Serif"/>
              </a:rPr>
              <a:t>Genelde öğleden sonra</a:t>
            </a:r>
          </a:p>
          <a:p>
            <a:endParaRPr lang="tr-TR" dirty="0" smtClean="0">
              <a:latin typeface="Serif"/>
            </a:endParaRPr>
          </a:p>
          <a:p>
            <a:r>
              <a:rPr lang="tr-TR" dirty="0" smtClean="0">
                <a:latin typeface="Serif"/>
              </a:rPr>
              <a:t>Parlak ışık ve sıkıntı ile tetikleniyor</a:t>
            </a:r>
          </a:p>
          <a:p>
            <a:endParaRPr lang="tr-TR" dirty="0" smtClean="0">
              <a:latin typeface="Serif"/>
            </a:endParaRPr>
          </a:p>
          <a:p>
            <a:r>
              <a:rPr lang="tr-TR" dirty="0" smtClean="0">
                <a:latin typeface="Serif"/>
              </a:rPr>
              <a:t>Karanlık odada uyumakla geçiyor</a:t>
            </a:r>
          </a:p>
          <a:p>
            <a:endParaRPr lang="tr-TR" dirty="0" smtClean="0">
              <a:latin typeface="Serif"/>
            </a:endParaRPr>
          </a:p>
          <a:p>
            <a:r>
              <a:rPr lang="tr-TR" dirty="0" smtClean="0">
                <a:latin typeface="Serif"/>
              </a:rPr>
              <a:t>Şiddetli olduğunda bulantı-kusma eşlik ediyor</a:t>
            </a:r>
          </a:p>
          <a:p>
            <a:endParaRPr lang="tr-TR"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latin typeface="Serif"/>
              </a:rPr>
              <a:t>Fizik Muayenesi normal olan hastada en olası tanınız nedir?</a:t>
            </a:r>
          </a:p>
          <a:p>
            <a:endParaRPr lang="tr-TR" dirty="0" smtClean="0">
              <a:latin typeface="Serif"/>
            </a:endParaRPr>
          </a:p>
          <a:p>
            <a:pPr>
              <a:buNone/>
            </a:pPr>
            <a:r>
              <a:rPr lang="tr-TR" dirty="0" smtClean="0">
                <a:latin typeface="Serif"/>
              </a:rPr>
              <a:t>	A) </a:t>
            </a:r>
            <a:r>
              <a:rPr lang="tr-TR" dirty="0" err="1" smtClean="0">
                <a:latin typeface="Serif"/>
              </a:rPr>
              <a:t>Temporal</a:t>
            </a:r>
            <a:r>
              <a:rPr lang="tr-TR" dirty="0" smtClean="0">
                <a:latin typeface="Serif"/>
              </a:rPr>
              <a:t> arterit</a:t>
            </a:r>
            <a:br>
              <a:rPr lang="tr-TR" dirty="0" smtClean="0">
                <a:latin typeface="Serif"/>
              </a:rPr>
            </a:br>
            <a:endParaRPr lang="tr-TR" dirty="0" smtClean="0">
              <a:latin typeface="Serif"/>
            </a:endParaRPr>
          </a:p>
          <a:p>
            <a:pPr>
              <a:buNone/>
            </a:pPr>
            <a:r>
              <a:rPr lang="tr-TR" dirty="0" smtClean="0">
                <a:latin typeface="Serif"/>
              </a:rPr>
              <a:t>	B) Küme baş ağrısı</a:t>
            </a:r>
            <a:br>
              <a:rPr lang="tr-TR" dirty="0" smtClean="0">
                <a:latin typeface="Serif"/>
              </a:rPr>
            </a:br>
            <a:endParaRPr lang="tr-TR" dirty="0" smtClean="0">
              <a:latin typeface="Serif"/>
            </a:endParaRPr>
          </a:p>
          <a:p>
            <a:pPr>
              <a:buNone/>
            </a:pPr>
            <a:r>
              <a:rPr lang="tr-TR" dirty="0" smtClean="0">
                <a:latin typeface="Serif"/>
              </a:rPr>
              <a:t>	C) </a:t>
            </a:r>
            <a:r>
              <a:rPr lang="tr-TR" dirty="0" err="1" smtClean="0">
                <a:latin typeface="Serif"/>
              </a:rPr>
              <a:t>Aurasız</a:t>
            </a:r>
            <a:r>
              <a:rPr lang="tr-TR" dirty="0" smtClean="0">
                <a:latin typeface="Serif"/>
              </a:rPr>
              <a:t> migren</a:t>
            </a:r>
            <a:br>
              <a:rPr lang="tr-TR" dirty="0" smtClean="0">
                <a:latin typeface="Serif"/>
              </a:rPr>
            </a:br>
            <a:endParaRPr lang="tr-TR" dirty="0" smtClean="0">
              <a:latin typeface="Serif"/>
            </a:endParaRPr>
          </a:p>
          <a:p>
            <a:pPr>
              <a:buNone/>
            </a:pPr>
            <a:r>
              <a:rPr lang="tr-TR" dirty="0" smtClean="0">
                <a:latin typeface="Serif"/>
              </a:rPr>
              <a:t>	D) Gerilim tipi baş ağrısı</a:t>
            </a:r>
            <a:br>
              <a:rPr lang="tr-TR" dirty="0" smtClean="0">
                <a:latin typeface="Serif"/>
              </a:rPr>
            </a:br>
            <a:endParaRPr lang="tr-TR" dirty="0" smtClean="0">
              <a:latin typeface="Serif"/>
            </a:endParaRPr>
          </a:p>
          <a:p>
            <a:pPr>
              <a:buNone/>
            </a:pPr>
            <a:r>
              <a:rPr lang="tr-TR" dirty="0" smtClean="0">
                <a:latin typeface="Serif"/>
              </a:rPr>
              <a:t>	E) </a:t>
            </a:r>
            <a:r>
              <a:rPr lang="tr-TR" dirty="0" err="1" smtClean="0">
                <a:latin typeface="Serif"/>
              </a:rPr>
              <a:t>Retinal</a:t>
            </a:r>
            <a:r>
              <a:rPr lang="tr-TR" dirty="0" smtClean="0">
                <a:latin typeface="Serif"/>
              </a:rPr>
              <a:t> migren</a:t>
            </a:r>
          </a:p>
          <a:p>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27681" y="828468"/>
            <a:ext cx="6965245" cy="1202485"/>
          </a:xfrm>
        </p:spPr>
        <p:txBody>
          <a:bodyPr>
            <a:normAutofit fontScale="90000"/>
          </a:bodyPr>
          <a:lstStyle/>
          <a:p>
            <a:r>
              <a:rPr lang="tr-TR" dirty="0" smtClean="0">
                <a:solidFill>
                  <a:srgbClr val="FF0000"/>
                </a:solidFill>
                <a:latin typeface="Serif"/>
              </a:rPr>
              <a:t/>
            </a:r>
            <a:br>
              <a:rPr lang="tr-TR" dirty="0" smtClean="0">
                <a:solidFill>
                  <a:srgbClr val="FF0000"/>
                </a:solidFill>
                <a:latin typeface="Serif"/>
              </a:rPr>
            </a:br>
            <a:endParaRPr lang="tr-TR" dirty="0">
              <a:solidFill>
                <a:srgbClr val="FF0000"/>
              </a:solidFill>
              <a:latin typeface="Serif"/>
            </a:endParaRPr>
          </a:p>
        </p:txBody>
      </p:sp>
      <p:sp>
        <p:nvSpPr>
          <p:cNvPr id="3" name="2 İçerik Yer Tutucusu"/>
          <p:cNvSpPr>
            <a:spLocks noGrp="1"/>
          </p:cNvSpPr>
          <p:nvPr>
            <p:ph idx="1"/>
          </p:nvPr>
        </p:nvSpPr>
        <p:spPr>
          <a:xfrm>
            <a:off x="1234440" y="1727371"/>
            <a:ext cx="6196405" cy="4074714"/>
          </a:xfrm>
        </p:spPr>
        <p:txBody>
          <a:bodyPr>
            <a:normAutofit lnSpcReduction="10000"/>
          </a:bodyPr>
          <a:lstStyle/>
          <a:p>
            <a:r>
              <a:rPr lang="tr-TR" dirty="0" smtClean="0">
                <a:solidFill>
                  <a:srgbClr val="FF0000"/>
                </a:solidFill>
                <a:latin typeface="Serif"/>
              </a:rPr>
              <a:t>Cevap:</a:t>
            </a:r>
            <a:r>
              <a:rPr lang="tr-TR" dirty="0" err="1" smtClean="0">
                <a:solidFill>
                  <a:srgbClr val="FF0000"/>
                </a:solidFill>
                <a:latin typeface="Serif"/>
              </a:rPr>
              <a:t>Aurasız</a:t>
            </a:r>
            <a:r>
              <a:rPr lang="tr-TR" dirty="0" smtClean="0">
                <a:solidFill>
                  <a:srgbClr val="FF0000"/>
                </a:solidFill>
                <a:latin typeface="Serif"/>
              </a:rPr>
              <a:t> Migren</a:t>
            </a:r>
          </a:p>
          <a:p>
            <a:endParaRPr lang="tr-TR" dirty="0" smtClean="0">
              <a:solidFill>
                <a:srgbClr val="FF0000"/>
              </a:solidFill>
              <a:latin typeface="Serif"/>
            </a:endParaRPr>
          </a:p>
          <a:p>
            <a:r>
              <a:rPr lang="tr-TR" dirty="0" smtClean="0">
                <a:latin typeface="Serif"/>
              </a:rPr>
              <a:t>En sık görülen migren</a:t>
            </a:r>
          </a:p>
          <a:p>
            <a:endParaRPr lang="tr-TR" dirty="0" smtClean="0">
              <a:latin typeface="Serif"/>
            </a:endParaRPr>
          </a:p>
          <a:p>
            <a:r>
              <a:rPr lang="tr-TR" dirty="0" smtClean="0">
                <a:latin typeface="Serif"/>
              </a:rPr>
              <a:t>Genellikle </a:t>
            </a:r>
            <a:r>
              <a:rPr lang="tr-TR" dirty="0" err="1" smtClean="0">
                <a:latin typeface="Serif"/>
              </a:rPr>
              <a:t>periorbital</a:t>
            </a:r>
            <a:r>
              <a:rPr lang="tr-TR" dirty="0" smtClean="0">
                <a:latin typeface="Serif"/>
              </a:rPr>
              <a:t>,</a:t>
            </a:r>
            <a:r>
              <a:rPr lang="tr-TR" dirty="0" err="1" smtClean="0">
                <a:latin typeface="Serif"/>
              </a:rPr>
              <a:t>bilateral</a:t>
            </a:r>
            <a:r>
              <a:rPr lang="tr-TR" dirty="0" smtClean="0">
                <a:latin typeface="Serif"/>
              </a:rPr>
              <a:t> ve zonklayıcı karakterde</a:t>
            </a:r>
          </a:p>
          <a:p>
            <a:endParaRPr lang="tr-TR" dirty="0" smtClean="0">
              <a:latin typeface="Serif"/>
            </a:endParaRPr>
          </a:p>
          <a:p>
            <a:r>
              <a:rPr lang="tr-TR" dirty="0" err="1" smtClean="0">
                <a:latin typeface="Serif"/>
              </a:rPr>
              <a:t>Prodrom</a:t>
            </a:r>
            <a:r>
              <a:rPr lang="tr-TR" dirty="0" smtClean="0">
                <a:latin typeface="Serif"/>
              </a:rPr>
              <a:t> bulguları ve </a:t>
            </a:r>
            <a:r>
              <a:rPr lang="tr-TR" dirty="0" err="1" smtClean="0">
                <a:latin typeface="Serif"/>
              </a:rPr>
              <a:t>aura</a:t>
            </a:r>
            <a:r>
              <a:rPr lang="tr-TR" dirty="0" smtClean="0">
                <a:latin typeface="Serif"/>
              </a:rPr>
              <a:t> yoktur</a:t>
            </a:r>
          </a:p>
          <a:p>
            <a:endParaRPr lang="tr-TR" dirty="0" smtClean="0">
              <a:latin typeface="Serif"/>
            </a:endParaRPr>
          </a:p>
          <a:p>
            <a:r>
              <a:rPr lang="tr-TR" dirty="0" smtClean="0">
                <a:latin typeface="Serif"/>
              </a:rPr>
              <a:t>Kusma baş ağrısını sonlandırabilir.</a:t>
            </a:r>
          </a:p>
          <a:p>
            <a:endParaRPr lang="tr-TR" dirty="0" smtClean="0">
              <a:latin typeface="Serif"/>
            </a:endParaRPr>
          </a:p>
          <a:p>
            <a:endParaRPr lang="tr-TR" dirty="0" smtClean="0">
              <a:latin typeface="Serif"/>
            </a:endParaRPr>
          </a:p>
          <a:p>
            <a:endParaRPr lang="tr-TR" dirty="0" smtClean="0">
              <a:latin typeface="Serif"/>
            </a:endParaRPr>
          </a:p>
          <a:p>
            <a:endParaRPr lang="tr-TR" dirty="0">
              <a:latin typeface="Serif"/>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Serif"/>
              </a:rPr>
              <a:t>Vaka-2</a:t>
            </a:r>
            <a:endParaRPr lang="tr-TR" sz="3600" dirty="0">
              <a:solidFill>
                <a:srgbClr val="FF0000"/>
              </a:solidFill>
              <a:latin typeface="Serif"/>
            </a:endParaRPr>
          </a:p>
        </p:txBody>
      </p:sp>
      <p:sp>
        <p:nvSpPr>
          <p:cNvPr id="3" name="2 İçerik Yer Tutucusu"/>
          <p:cNvSpPr>
            <a:spLocks noGrp="1"/>
          </p:cNvSpPr>
          <p:nvPr>
            <p:ph idx="1"/>
          </p:nvPr>
        </p:nvSpPr>
        <p:spPr/>
        <p:txBody>
          <a:bodyPr/>
          <a:lstStyle/>
          <a:p>
            <a:r>
              <a:rPr lang="tr-TR" dirty="0" smtClean="0">
                <a:latin typeface="Serif"/>
              </a:rPr>
              <a:t>48 Y K</a:t>
            </a:r>
          </a:p>
          <a:p>
            <a:endParaRPr lang="tr-TR" dirty="0" smtClean="0">
              <a:latin typeface="Serif"/>
            </a:endParaRPr>
          </a:p>
          <a:p>
            <a:r>
              <a:rPr lang="tr-TR" dirty="0" smtClean="0">
                <a:latin typeface="Serif"/>
              </a:rPr>
              <a:t>10 yıl önce </a:t>
            </a:r>
            <a:r>
              <a:rPr lang="tr-TR" dirty="0" err="1" smtClean="0">
                <a:latin typeface="Serif"/>
              </a:rPr>
              <a:t>epizodik</a:t>
            </a:r>
            <a:r>
              <a:rPr lang="tr-TR" dirty="0" smtClean="0">
                <a:latin typeface="Serif"/>
              </a:rPr>
              <a:t> migren tanısı almış</a:t>
            </a:r>
          </a:p>
          <a:p>
            <a:endParaRPr lang="tr-TR" dirty="0" smtClean="0">
              <a:latin typeface="Serif"/>
            </a:endParaRPr>
          </a:p>
          <a:p>
            <a:r>
              <a:rPr lang="tr-TR" dirty="0" err="1" smtClean="0">
                <a:latin typeface="Serif"/>
              </a:rPr>
              <a:t>Profilaksi</a:t>
            </a:r>
            <a:r>
              <a:rPr lang="tr-TR" dirty="0" smtClean="0">
                <a:latin typeface="Serif"/>
              </a:rPr>
              <a:t> için </a:t>
            </a:r>
            <a:r>
              <a:rPr lang="tr-TR" dirty="0" err="1" smtClean="0">
                <a:latin typeface="Serif"/>
              </a:rPr>
              <a:t>topiramat</a:t>
            </a:r>
            <a:r>
              <a:rPr lang="tr-TR" dirty="0" smtClean="0">
                <a:latin typeface="Serif"/>
              </a:rPr>
              <a:t> kullanıyor </a:t>
            </a:r>
          </a:p>
          <a:p>
            <a:endParaRPr lang="tr-TR" dirty="0" smtClean="0">
              <a:latin typeface="Serif"/>
            </a:endParaRPr>
          </a:p>
          <a:p>
            <a:r>
              <a:rPr lang="tr-TR" dirty="0" smtClean="0">
                <a:latin typeface="Serif"/>
              </a:rPr>
              <a:t>Akut tedavi için NSAID ve oral </a:t>
            </a:r>
            <a:r>
              <a:rPr lang="tr-TR" dirty="0" err="1" smtClean="0">
                <a:latin typeface="Serif"/>
              </a:rPr>
              <a:t>triptan</a:t>
            </a:r>
            <a:r>
              <a:rPr lang="tr-TR" dirty="0" smtClean="0">
                <a:latin typeface="Serif"/>
              </a:rPr>
              <a:t> kullanıyor</a:t>
            </a:r>
            <a:endParaRPr lang="tr-TR" dirty="0">
              <a:latin typeface="Serif"/>
            </a:endParaRPr>
          </a:p>
        </p:txBody>
      </p:sp>
      <p:sp>
        <p:nvSpPr>
          <p:cNvPr id="4" name="3 Metin kutusu"/>
          <p:cNvSpPr txBox="1"/>
          <p:nvPr/>
        </p:nvSpPr>
        <p:spPr>
          <a:xfrm>
            <a:off x="2242457" y="5823857"/>
            <a:ext cx="6063343" cy="461665"/>
          </a:xfrm>
          <a:prstGeom prst="rect">
            <a:avLst/>
          </a:prstGeom>
          <a:noFill/>
        </p:spPr>
        <p:txBody>
          <a:bodyPr wrap="square" rtlCol="0">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a:p>
            <a:endParaRPr lang="tr-TR" sz="800" i="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60 </a:t>
            </a:r>
            <a:r>
              <a:rPr lang="tr-TR" dirty="0" err="1" smtClean="0"/>
              <a:t>dk</a:t>
            </a:r>
            <a:r>
              <a:rPr lang="tr-TR" dirty="0" smtClean="0"/>
              <a:t> önce başlayan şiddetli </a:t>
            </a:r>
            <a:r>
              <a:rPr lang="tr-TR" dirty="0" err="1" smtClean="0"/>
              <a:t>auralı</a:t>
            </a:r>
            <a:r>
              <a:rPr lang="tr-TR" dirty="0" smtClean="0"/>
              <a:t> migreni mevcut</a:t>
            </a:r>
          </a:p>
          <a:p>
            <a:endParaRPr lang="tr-TR" dirty="0" smtClean="0"/>
          </a:p>
          <a:p>
            <a:r>
              <a:rPr lang="tr-TR" dirty="0" smtClean="0"/>
              <a:t>50 </a:t>
            </a:r>
            <a:r>
              <a:rPr lang="tr-TR" dirty="0" err="1" smtClean="0"/>
              <a:t>dk</a:t>
            </a:r>
            <a:r>
              <a:rPr lang="tr-TR" dirty="0" smtClean="0"/>
              <a:t> önce oral </a:t>
            </a:r>
            <a:r>
              <a:rPr lang="tr-TR" dirty="0" err="1" smtClean="0"/>
              <a:t>triptan</a:t>
            </a:r>
            <a:r>
              <a:rPr lang="tr-TR" dirty="0" smtClean="0"/>
              <a:t> ve NSAİD aldı fakat yanıt vermemiş</a:t>
            </a:r>
          </a:p>
          <a:p>
            <a:endParaRPr lang="tr-TR" dirty="0" smtClean="0"/>
          </a:p>
          <a:p>
            <a:r>
              <a:rPr lang="tr-TR" dirty="0" smtClean="0"/>
              <a:t>Oral tedavi aldıktan sonra 6 kez kusmuş</a:t>
            </a:r>
            <a:endParaRPr lang="tr-TR" dirty="0"/>
          </a:p>
        </p:txBody>
      </p:sp>
      <p:sp>
        <p:nvSpPr>
          <p:cNvPr id="4" name="3 Dikdörtgen"/>
          <p:cNvSpPr/>
          <p:nvPr/>
        </p:nvSpPr>
        <p:spPr>
          <a:xfrm>
            <a:off x="3483429" y="5716565"/>
            <a:ext cx="4572000" cy="338554"/>
          </a:xfrm>
          <a:prstGeom prst="rect">
            <a:avLst/>
          </a:prstGeom>
        </p:spPr>
        <p:txBody>
          <a:bodyPr>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Serif"/>
                <a:cs typeface="Times New Roman" pitchFamily="18" charset="0"/>
              </a:rPr>
              <a:t>Şimdi başka hangi akut migren tedavisi önerilebilir</a:t>
            </a:r>
            <a:r>
              <a:rPr lang="tr-TR" dirty="0" smtClean="0"/>
              <a:t>?</a:t>
            </a:r>
            <a:endParaRPr lang="tr-TR" dirty="0"/>
          </a:p>
        </p:txBody>
      </p:sp>
      <p:sp>
        <p:nvSpPr>
          <p:cNvPr id="4" name="3 Dikdörtgen"/>
          <p:cNvSpPr/>
          <p:nvPr/>
        </p:nvSpPr>
        <p:spPr>
          <a:xfrm>
            <a:off x="3614057" y="5727451"/>
            <a:ext cx="4572000" cy="338554"/>
          </a:xfrm>
          <a:prstGeom prst="rect">
            <a:avLst/>
          </a:prstGeom>
        </p:spPr>
        <p:txBody>
          <a:bodyPr>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sz="3600" dirty="0">
              <a:solidFill>
                <a:srgbClr val="FF0000"/>
              </a:solidFill>
              <a:latin typeface="Serif"/>
            </a:endParaRPr>
          </a:p>
        </p:txBody>
      </p:sp>
      <p:sp>
        <p:nvSpPr>
          <p:cNvPr id="3" name="2 İçerik Yer Tutucusu"/>
          <p:cNvSpPr>
            <a:spLocks noGrp="1"/>
          </p:cNvSpPr>
          <p:nvPr>
            <p:ph idx="1"/>
          </p:nvPr>
        </p:nvSpPr>
        <p:spPr>
          <a:xfrm>
            <a:off x="859971" y="2119257"/>
            <a:ext cx="7347857" cy="3603812"/>
          </a:xfrm>
        </p:spPr>
        <p:txBody>
          <a:bodyPr/>
          <a:lstStyle/>
          <a:p>
            <a:pPr>
              <a:buNone/>
            </a:pPr>
            <a:r>
              <a:rPr lang="tr-TR" dirty="0" smtClean="0"/>
              <a:t>Migrenin akut tedavisi için oral preparatların etkisiz</a:t>
            </a:r>
          </a:p>
          <a:p>
            <a:pPr>
              <a:buNone/>
            </a:pPr>
            <a:r>
              <a:rPr lang="tr-TR" dirty="0" smtClean="0"/>
              <a:t>kaldığı veya tolerans göstermediği kişiler için:</a:t>
            </a:r>
          </a:p>
          <a:p>
            <a:endParaRPr lang="tr-TR" dirty="0" smtClean="0"/>
          </a:p>
          <a:p>
            <a:r>
              <a:rPr lang="tr-TR" dirty="0" smtClean="0"/>
              <a:t>oral olmayan bir </a:t>
            </a:r>
            <a:r>
              <a:rPr lang="tr-TR" dirty="0" err="1" smtClean="0"/>
              <a:t>metoklopramid</a:t>
            </a:r>
            <a:r>
              <a:rPr lang="tr-TR" dirty="0" smtClean="0"/>
              <a:t> veya </a:t>
            </a:r>
            <a:r>
              <a:rPr lang="tr-TR" dirty="0" err="1" smtClean="0"/>
              <a:t>proklorperazin</a:t>
            </a:r>
            <a:r>
              <a:rPr lang="tr-TR" dirty="0" smtClean="0"/>
              <a:t> preparatı önerilebilir</a:t>
            </a:r>
          </a:p>
          <a:p>
            <a:r>
              <a:rPr lang="tr-TR" dirty="0" smtClean="0"/>
              <a:t>ve eğer denenmemişse oral olmayan bir NSAID veya </a:t>
            </a:r>
            <a:r>
              <a:rPr lang="tr-TR" dirty="0" err="1" smtClean="0"/>
              <a:t>triptan</a:t>
            </a:r>
            <a:r>
              <a:rPr lang="tr-TR" dirty="0" smtClean="0"/>
              <a:t> eklemek düşünülebilir.</a:t>
            </a:r>
            <a:endParaRPr lang="tr-T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Serif"/>
              </a:rPr>
              <a:t>Vaka-3</a:t>
            </a:r>
            <a:endParaRPr lang="tr-TR" dirty="0">
              <a:solidFill>
                <a:srgbClr val="FF0000"/>
              </a:solidFill>
              <a:latin typeface="Serif"/>
            </a:endParaRPr>
          </a:p>
        </p:txBody>
      </p:sp>
      <p:sp>
        <p:nvSpPr>
          <p:cNvPr id="3" name="2 İçerik Yer Tutucusu"/>
          <p:cNvSpPr>
            <a:spLocks noGrp="1"/>
          </p:cNvSpPr>
          <p:nvPr>
            <p:ph idx="1"/>
          </p:nvPr>
        </p:nvSpPr>
        <p:spPr/>
        <p:txBody>
          <a:bodyPr/>
          <a:lstStyle/>
          <a:p>
            <a:r>
              <a:rPr lang="tr-TR" dirty="0" smtClean="0"/>
              <a:t>28  Yaş, Kadın</a:t>
            </a:r>
          </a:p>
          <a:p>
            <a:endParaRPr lang="tr-TR" dirty="0" smtClean="0"/>
          </a:p>
          <a:p>
            <a:r>
              <a:rPr lang="tr-TR" dirty="0" smtClean="0"/>
              <a:t>6 ay önce </a:t>
            </a:r>
            <a:r>
              <a:rPr lang="tr-TR" dirty="0" err="1" smtClean="0"/>
              <a:t>auralı</a:t>
            </a:r>
            <a:r>
              <a:rPr lang="tr-TR" dirty="0" smtClean="0"/>
              <a:t> migren tanısı almış</a:t>
            </a:r>
          </a:p>
          <a:p>
            <a:endParaRPr lang="tr-TR" dirty="0" smtClean="0"/>
          </a:p>
          <a:p>
            <a:r>
              <a:rPr lang="tr-TR" dirty="0" smtClean="0"/>
              <a:t>Ortalama haftada 1 kez migren atağı geçiriyor</a:t>
            </a:r>
          </a:p>
          <a:p>
            <a:endParaRPr lang="tr-TR" dirty="0" smtClean="0"/>
          </a:p>
          <a:p>
            <a:r>
              <a:rPr lang="tr-TR" dirty="0" err="1" smtClean="0"/>
              <a:t>Triptan</a:t>
            </a:r>
            <a:r>
              <a:rPr lang="tr-TR" dirty="0" smtClean="0"/>
              <a:t>,NSAİD ve anti-</a:t>
            </a:r>
            <a:r>
              <a:rPr lang="tr-TR" dirty="0" err="1" smtClean="0"/>
              <a:t>emetik</a:t>
            </a:r>
            <a:r>
              <a:rPr lang="tr-TR" dirty="0" smtClean="0"/>
              <a:t> kullanıyor</a:t>
            </a:r>
            <a:endParaRPr lang="tr-TR" dirty="0"/>
          </a:p>
        </p:txBody>
      </p:sp>
      <p:sp>
        <p:nvSpPr>
          <p:cNvPr id="4" name="3 Dikdörtgen"/>
          <p:cNvSpPr/>
          <p:nvPr/>
        </p:nvSpPr>
        <p:spPr>
          <a:xfrm>
            <a:off x="3657600" y="5792765"/>
            <a:ext cx="4572000" cy="338554"/>
          </a:xfrm>
          <a:prstGeom prst="rect">
            <a:avLst/>
          </a:prstGeom>
        </p:spPr>
        <p:txBody>
          <a:bodyPr>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Başka herhangi bir ilaç kullanmıyor</a:t>
            </a:r>
          </a:p>
          <a:p>
            <a:endParaRPr lang="tr-TR" dirty="0" smtClean="0"/>
          </a:p>
          <a:p>
            <a:r>
              <a:rPr lang="tr-TR" dirty="0" err="1" smtClean="0"/>
              <a:t>Kontrasepsiyon</a:t>
            </a:r>
            <a:r>
              <a:rPr lang="tr-TR" dirty="0" smtClean="0"/>
              <a:t> yöntemlerinden kombine oral </a:t>
            </a:r>
            <a:r>
              <a:rPr lang="tr-TR" dirty="0" err="1" smtClean="0"/>
              <a:t>kontraseptif</a:t>
            </a:r>
            <a:r>
              <a:rPr lang="tr-TR" dirty="0" smtClean="0"/>
              <a:t> ilaçları alıp almadığını sorguluyoruz?</a:t>
            </a:r>
          </a:p>
          <a:p>
            <a:endParaRPr lang="tr-TR" dirty="0" smtClean="0"/>
          </a:p>
          <a:p>
            <a:r>
              <a:rPr lang="tr-TR" dirty="0" smtClean="0"/>
              <a:t>Neden????</a:t>
            </a:r>
            <a:endParaRPr lang="tr-TR" dirty="0"/>
          </a:p>
        </p:txBody>
      </p:sp>
      <p:sp>
        <p:nvSpPr>
          <p:cNvPr id="4" name="3 Dikdörtgen"/>
          <p:cNvSpPr/>
          <p:nvPr/>
        </p:nvSpPr>
        <p:spPr>
          <a:xfrm>
            <a:off x="3570515" y="5640365"/>
            <a:ext cx="4572000" cy="338554"/>
          </a:xfrm>
          <a:prstGeom prst="rect">
            <a:avLst/>
          </a:prstGeom>
        </p:spPr>
        <p:txBody>
          <a:bodyPr>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sz="3600" dirty="0">
              <a:solidFill>
                <a:srgbClr val="FF0000"/>
              </a:solidFill>
              <a:latin typeface="Serif"/>
            </a:endParaRPr>
          </a:p>
        </p:txBody>
      </p:sp>
      <p:sp>
        <p:nvSpPr>
          <p:cNvPr id="3" name="2 İçerik Yer Tutucusu"/>
          <p:cNvSpPr>
            <a:spLocks noGrp="1"/>
          </p:cNvSpPr>
          <p:nvPr>
            <p:ph idx="1"/>
          </p:nvPr>
        </p:nvSpPr>
        <p:spPr>
          <a:xfrm>
            <a:off x="957944" y="2119257"/>
            <a:ext cx="7282542" cy="3603812"/>
          </a:xfrm>
        </p:spPr>
        <p:txBody>
          <a:bodyPr/>
          <a:lstStyle/>
          <a:p>
            <a:r>
              <a:rPr lang="tr-TR" dirty="0" err="1" smtClean="0"/>
              <a:t>Auralı</a:t>
            </a:r>
            <a:r>
              <a:rPr lang="tr-TR" dirty="0" smtClean="0"/>
              <a:t> migren hastalarında </a:t>
            </a:r>
            <a:r>
              <a:rPr lang="tr-TR" dirty="0" err="1" smtClean="0"/>
              <a:t>iskemik</a:t>
            </a:r>
            <a:r>
              <a:rPr lang="tr-TR" dirty="0" smtClean="0"/>
              <a:t> inme riski artmıştır</a:t>
            </a:r>
          </a:p>
          <a:p>
            <a:endParaRPr lang="tr-TR" dirty="0" smtClean="0"/>
          </a:p>
          <a:p>
            <a:r>
              <a:rPr lang="tr-TR" dirty="0" smtClean="0"/>
              <a:t>Bu risk, kombine </a:t>
            </a:r>
            <a:r>
              <a:rPr lang="tr-TR" dirty="0" err="1" smtClean="0"/>
              <a:t>hormonal</a:t>
            </a:r>
            <a:r>
              <a:rPr lang="tr-TR" dirty="0" smtClean="0"/>
              <a:t> </a:t>
            </a:r>
            <a:r>
              <a:rPr lang="tr-TR" dirty="0" err="1" smtClean="0"/>
              <a:t>kontrasepsiyon</a:t>
            </a:r>
            <a:r>
              <a:rPr lang="tr-TR" dirty="0" smtClean="0"/>
              <a:t> kullanan kadınlarda daha da artar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60 </a:t>
            </a:r>
            <a:r>
              <a:rPr lang="tr-TR" dirty="0" err="1" smtClean="0"/>
              <a:t>dk</a:t>
            </a:r>
            <a:r>
              <a:rPr lang="tr-TR" dirty="0" smtClean="0"/>
              <a:t> önce başlayan şiddetli </a:t>
            </a:r>
            <a:r>
              <a:rPr lang="tr-TR" dirty="0" err="1" smtClean="0"/>
              <a:t>auralı</a:t>
            </a:r>
            <a:r>
              <a:rPr lang="tr-TR" dirty="0" smtClean="0"/>
              <a:t> migreni mevcut</a:t>
            </a:r>
          </a:p>
          <a:p>
            <a:endParaRPr lang="tr-TR" dirty="0" smtClean="0"/>
          </a:p>
          <a:p>
            <a:r>
              <a:rPr lang="tr-TR" dirty="0" smtClean="0"/>
              <a:t>50 </a:t>
            </a:r>
            <a:r>
              <a:rPr lang="tr-TR" dirty="0" err="1" smtClean="0"/>
              <a:t>dk</a:t>
            </a:r>
            <a:r>
              <a:rPr lang="tr-TR" dirty="0" smtClean="0"/>
              <a:t> önce oral </a:t>
            </a:r>
            <a:r>
              <a:rPr lang="tr-TR" dirty="0" err="1" smtClean="0"/>
              <a:t>triptan</a:t>
            </a:r>
            <a:r>
              <a:rPr lang="tr-TR" dirty="0" smtClean="0"/>
              <a:t> ve NSAİD aldı fakat yanıt vermemiş</a:t>
            </a:r>
          </a:p>
          <a:p>
            <a:endParaRPr lang="tr-TR" dirty="0" smtClean="0"/>
          </a:p>
          <a:p>
            <a:r>
              <a:rPr lang="tr-TR" dirty="0" smtClean="0"/>
              <a:t>Oral tedavi aldıktan sonra 6 kez kusmuş</a:t>
            </a:r>
            <a:endParaRPr lang="tr-TR" dirty="0"/>
          </a:p>
        </p:txBody>
      </p:sp>
      <p:sp>
        <p:nvSpPr>
          <p:cNvPr id="4" name="3 Dikdörtgen"/>
          <p:cNvSpPr/>
          <p:nvPr/>
        </p:nvSpPr>
        <p:spPr>
          <a:xfrm>
            <a:off x="3483429" y="5716565"/>
            <a:ext cx="4572000" cy="338554"/>
          </a:xfrm>
          <a:prstGeom prst="rect">
            <a:avLst/>
          </a:prstGeom>
        </p:spPr>
        <p:txBody>
          <a:bodyPr>
            <a:spAutoFit/>
          </a:bodyPr>
          <a:lstStyle/>
          <a:p>
            <a:r>
              <a:rPr lang="tr-TR" sz="800" i="1" dirty="0" err="1" smtClean="0">
                <a:solidFill>
                  <a:schemeClr val="tx2"/>
                </a:solidFill>
                <a:latin typeface="Times New Roman" pitchFamily="18" charset="0"/>
                <a:cs typeface="Times New Roman" pitchFamily="18" charset="0"/>
              </a:rPr>
              <a:t>National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İnstitute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Health</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and</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Care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Excellence</a:t>
            </a:r>
            <a:r>
              <a:rPr lang="tr-TR" sz="800" i="1" dirty="0" smtClean="0">
                <a:solidFill>
                  <a:schemeClr val="tx2"/>
                </a:solidFill>
                <a:latin typeface="Times New Roman" pitchFamily="18" charset="0"/>
                <a:cs typeface="Times New Roman" pitchFamily="18" charset="0"/>
              </a:rPr>
              <a:t> – </a:t>
            </a:r>
            <a:r>
              <a:rPr lang="tr-TR" sz="800" i="1" dirty="0" err="1" smtClean="0">
                <a:solidFill>
                  <a:schemeClr val="tx2"/>
                </a:solidFill>
                <a:latin typeface="Times New Roman" pitchFamily="18" charset="0"/>
                <a:cs typeface="Times New Roman" pitchFamily="18" charset="0"/>
              </a:rPr>
              <a:t>Headaches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Clinical</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case</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scenairous</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for</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group</a:t>
            </a:r>
            <a:r>
              <a:rPr lang="tr-TR" sz="800" i="1" dirty="0" smtClean="0">
                <a:solidFill>
                  <a:schemeClr val="tx2"/>
                </a:solidFill>
                <a:latin typeface="Times New Roman" pitchFamily="18" charset="0"/>
                <a:cs typeface="Times New Roman" pitchFamily="18" charset="0"/>
              </a:rPr>
              <a:t> </a:t>
            </a:r>
            <a:r>
              <a:rPr lang="tr-TR" sz="800" i="1" dirty="0" err="1" smtClean="0">
                <a:solidFill>
                  <a:schemeClr val="tx2"/>
                </a:solidFill>
                <a:latin typeface="Times New Roman" pitchFamily="18" charset="0"/>
                <a:cs typeface="Times New Roman" pitchFamily="18" charset="0"/>
              </a:rPr>
              <a:t>discussion</a:t>
            </a:r>
            <a:r>
              <a:rPr lang="tr-TR"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Support for education and learning</a:t>
            </a:r>
            <a:r>
              <a:rPr lang="tr-TR" altLang="en-US" sz="800" i="1" dirty="0" smtClean="0">
                <a:solidFill>
                  <a:schemeClr val="tx2"/>
                </a:solidFill>
                <a:latin typeface="Times New Roman" pitchFamily="18" charset="0"/>
                <a:cs typeface="Times New Roman" pitchFamily="18" charset="0"/>
              </a:rPr>
              <a:t> </a:t>
            </a:r>
            <a:r>
              <a:rPr lang="en-GB" altLang="en-US" sz="800" i="1" dirty="0" smtClean="0">
                <a:solidFill>
                  <a:schemeClr val="tx2"/>
                </a:solidFill>
                <a:latin typeface="Times New Roman" pitchFamily="18" charset="0"/>
                <a:cs typeface="Times New Roman" pitchFamily="18" charset="0"/>
              </a:rPr>
              <a:t>2</a:t>
            </a:r>
            <a:r>
              <a:rPr lang="en-GB" altLang="en-US" sz="800" i="1" baseline="30000" dirty="0" smtClean="0">
                <a:solidFill>
                  <a:schemeClr val="tx2"/>
                </a:solidFill>
                <a:latin typeface="Times New Roman" pitchFamily="18" charset="0"/>
                <a:cs typeface="Times New Roman" pitchFamily="18" charset="0"/>
              </a:rPr>
              <a:t>nd</a:t>
            </a:r>
            <a:r>
              <a:rPr lang="en-GB" altLang="en-US" sz="800" i="1" dirty="0" smtClean="0">
                <a:solidFill>
                  <a:schemeClr val="tx2"/>
                </a:solidFill>
                <a:latin typeface="Times New Roman" pitchFamily="18" charset="0"/>
                <a:cs typeface="Times New Roman" pitchFamily="18" charset="0"/>
              </a:rPr>
              <a:t> Edition – January 2016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758593" y="213733"/>
            <a:ext cx="6965245" cy="1202485"/>
          </a:xfrm>
        </p:spPr>
        <p:txBody>
          <a:bodyPr>
            <a:normAutofit/>
          </a:bodyPr>
          <a:lstStyle/>
          <a:p>
            <a:r>
              <a:rPr lang="tr-TR" sz="2400" dirty="0" smtClean="0">
                <a:solidFill>
                  <a:srgbClr val="FF0000"/>
                </a:solidFill>
              </a:rPr>
              <a:t>Kaynaklar</a:t>
            </a:r>
            <a:endParaRPr lang="tr-TR" sz="2400" dirty="0">
              <a:solidFill>
                <a:srgbClr val="FF0000"/>
              </a:solidFill>
            </a:endParaRPr>
          </a:p>
        </p:txBody>
      </p:sp>
      <p:sp>
        <p:nvSpPr>
          <p:cNvPr id="8" name="7 İçerik Yer Tutucusu"/>
          <p:cNvSpPr>
            <a:spLocks noGrp="1"/>
          </p:cNvSpPr>
          <p:nvPr>
            <p:ph idx="1"/>
          </p:nvPr>
        </p:nvSpPr>
        <p:spPr>
          <a:xfrm>
            <a:off x="862642" y="1078302"/>
            <a:ext cx="7384211" cy="5193102"/>
          </a:xfrm>
        </p:spPr>
        <p:txBody>
          <a:bodyPr>
            <a:normAutofit fontScale="85000" lnSpcReduction="10000"/>
          </a:bodyPr>
          <a:lstStyle/>
          <a:p>
            <a:r>
              <a:rPr lang="en-US" sz="1200" i="1" dirty="0" smtClean="0"/>
              <a:t>Miller, Neil (2005). </a:t>
            </a:r>
            <a:r>
              <a:rPr lang="en-US" sz="1200" i="1" dirty="0" smtClean="0">
                <a:hlinkClick r:id="rId2"/>
              </a:rPr>
              <a:t>Walsh and Hoyt's clinical </a:t>
            </a:r>
            <a:r>
              <a:rPr lang="en-US" sz="1200" i="1" dirty="0" err="1" smtClean="0">
                <a:hlinkClick r:id="rId2"/>
              </a:rPr>
              <a:t>neuro</a:t>
            </a:r>
            <a:r>
              <a:rPr lang="en-US" sz="1200" i="1" dirty="0" smtClean="0">
                <a:hlinkClick r:id="rId2"/>
              </a:rPr>
              <a:t>-ophthalmology</a:t>
            </a:r>
            <a:r>
              <a:rPr lang="tr-TR" sz="1200" i="1" dirty="0" smtClean="0"/>
              <a:t> </a:t>
            </a:r>
            <a:r>
              <a:rPr lang="en-US" sz="1200" i="1" dirty="0" smtClean="0"/>
              <a:t>(6th </a:t>
            </a:r>
            <a:r>
              <a:rPr lang="en-US" sz="1200" i="1" dirty="0" err="1" smtClean="0"/>
              <a:t>ed</a:t>
            </a:r>
            <a:r>
              <a:rPr lang="en-US" sz="1200" i="1" dirty="0" smtClean="0"/>
              <a:t> bas.). Philadelphia, Pa.: Lippincott Williams &amp; Wilkins. s. 1275. </a:t>
            </a:r>
            <a:endParaRPr lang="tr-TR" sz="1200" i="1" dirty="0" smtClean="0"/>
          </a:p>
          <a:p>
            <a:r>
              <a:rPr lang="en-US" sz="1200" i="1" dirty="0" err="1" smtClean="0"/>
              <a:t>Borsook</a:t>
            </a:r>
            <a:r>
              <a:rPr lang="en-US" sz="1200" i="1" dirty="0" smtClean="0"/>
              <a:t>, David (2012). </a:t>
            </a:r>
            <a:r>
              <a:rPr lang="en-US" sz="1200" i="1" dirty="0" smtClean="0">
                <a:hlinkClick r:id="rId3"/>
              </a:rPr>
              <a:t>The migraine brain : imaging, structure, and function</a:t>
            </a:r>
            <a:r>
              <a:rPr lang="en-US" sz="1200" i="1" dirty="0" smtClean="0"/>
              <a:t>. New York: Oxford University Press. ss. 3–11</a:t>
            </a:r>
            <a:endParaRPr lang="tr-TR" sz="1200" i="1" dirty="0" smtClean="0"/>
          </a:p>
          <a:p>
            <a:r>
              <a:rPr lang="en-US" sz="1200" i="1" dirty="0" smtClean="0">
                <a:latin typeface="Times New Roman" pitchFamily="18" charset="0"/>
                <a:cs typeface="Times New Roman" pitchFamily="18" charset="0"/>
              </a:rPr>
              <a:t>Headache Classification Subcommittee of the International Headache Society. The International Classification of Headache Disorders: 2nd edition. </a:t>
            </a:r>
            <a:r>
              <a:rPr lang="en-US" sz="1200" i="1" dirty="0" err="1" smtClean="0">
                <a:latin typeface="Times New Roman" pitchFamily="18" charset="0"/>
                <a:cs typeface="Times New Roman" pitchFamily="18" charset="0"/>
              </a:rPr>
              <a:t>Cephalalgia</a:t>
            </a:r>
            <a:r>
              <a:rPr lang="en-US" sz="1200" i="1" dirty="0" smtClean="0">
                <a:latin typeface="Times New Roman" pitchFamily="18" charset="0"/>
                <a:cs typeface="Times New Roman" pitchFamily="18" charset="0"/>
              </a:rPr>
              <a:t>. 2004;24(</a:t>
            </a:r>
            <a:r>
              <a:rPr lang="en-US" sz="1200" i="1" dirty="0" err="1" smtClean="0">
                <a:latin typeface="Times New Roman" pitchFamily="18" charset="0"/>
                <a:cs typeface="Times New Roman" pitchFamily="18" charset="0"/>
              </a:rPr>
              <a:t>Suppl</a:t>
            </a:r>
            <a:r>
              <a:rPr lang="en-US" sz="1200" i="1" dirty="0" smtClean="0">
                <a:latin typeface="Times New Roman" pitchFamily="18" charset="0"/>
                <a:cs typeface="Times New Roman" pitchFamily="18" charset="0"/>
              </a:rPr>
              <a:t> 1):9–160</a:t>
            </a:r>
            <a:endParaRPr lang="tr-TR" sz="1200" i="1" dirty="0" smtClean="0">
              <a:latin typeface="Times New Roman" pitchFamily="18" charset="0"/>
              <a:cs typeface="Times New Roman" pitchFamily="18" charset="0"/>
            </a:endParaRPr>
          </a:p>
          <a:p>
            <a:r>
              <a:rPr lang="en-US" sz="1200" i="1" dirty="0" smtClean="0">
                <a:latin typeface="Times New Roman" pitchFamily="18" charset="0"/>
                <a:cs typeface="Times New Roman" pitchFamily="18" charset="0"/>
              </a:rPr>
              <a:t>Lipton RB, Stewart WF, Diamond S, et al. Prevalence and burden of migraine in the United States: data from the American Migraine Study II. Headache 2001; 41:646.</a:t>
            </a:r>
            <a:endParaRPr lang="tr-TR" sz="1200" i="1" dirty="0" smtClean="0">
              <a:latin typeface="Times New Roman" pitchFamily="18" charset="0"/>
              <a:cs typeface="Times New Roman" pitchFamily="18" charset="0"/>
            </a:endParaRPr>
          </a:p>
          <a:p>
            <a:r>
              <a:rPr lang="tr-TR" sz="1200" i="1" dirty="0" smtClean="0">
                <a:latin typeface="Times New Roman" pitchFamily="18" charset="0"/>
                <a:cs typeface="Times New Roman" pitchFamily="18" charset="0"/>
              </a:rPr>
              <a:t>Canan YÜCESAN Nöroloji ABD,Ankara Üniversitesi Tıp Fakültesi, ANKARA </a:t>
            </a:r>
            <a:r>
              <a:rPr lang="tr-TR" sz="1200" i="1" dirty="0" err="1" smtClean="0">
                <a:latin typeface="Times New Roman" pitchFamily="18" charset="0"/>
                <a:cs typeface="Times New Roman" pitchFamily="18" charset="0"/>
              </a:rPr>
              <a:t>Turkiye</a:t>
            </a:r>
            <a:r>
              <a:rPr lang="tr-TR" sz="1200" i="1" dirty="0" smtClean="0">
                <a:latin typeface="Times New Roman" pitchFamily="18" charset="0"/>
                <a:cs typeface="Times New Roman" pitchFamily="18" charset="0"/>
              </a:rPr>
              <a:t> Klinikleri J </a:t>
            </a:r>
            <a:r>
              <a:rPr lang="tr-TR" sz="1200" i="1" dirty="0" err="1" smtClean="0">
                <a:latin typeface="Times New Roman" pitchFamily="18" charset="0"/>
                <a:cs typeface="Times New Roman" pitchFamily="18" charset="0"/>
              </a:rPr>
              <a:t>Neurol</a:t>
            </a:r>
            <a:r>
              <a:rPr lang="tr-TR" sz="1200" i="1" dirty="0" smtClean="0">
                <a:latin typeface="Times New Roman" pitchFamily="18" charset="0"/>
                <a:cs typeface="Times New Roman" pitchFamily="18" charset="0"/>
              </a:rPr>
              <a:t>-</a:t>
            </a:r>
            <a:r>
              <a:rPr lang="tr-TR" sz="1200" i="1" dirty="0" err="1" smtClean="0">
                <a:latin typeface="Times New Roman" pitchFamily="18" charset="0"/>
                <a:cs typeface="Times New Roman" pitchFamily="18" charset="0"/>
              </a:rPr>
              <a:t>Special</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Topics</a:t>
            </a:r>
            <a:r>
              <a:rPr lang="tr-TR" sz="1200" i="1" dirty="0" smtClean="0">
                <a:latin typeface="Times New Roman" pitchFamily="18" charset="0"/>
                <a:cs typeface="Times New Roman" pitchFamily="18" charset="0"/>
              </a:rPr>
              <a:t>. 2008;1(1):10-21 </a:t>
            </a:r>
            <a:r>
              <a:rPr lang="tr-TR" sz="1200" i="1" dirty="0" err="1" smtClean="0">
                <a:latin typeface="Times New Roman" pitchFamily="18" charset="0"/>
                <a:cs typeface="Times New Roman" pitchFamily="18" charset="0"/>
              </a:rPr>
              <a:t>Article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Language</a:t>
            </a:r>
            <a:r>
              <a:rPr lang="tr-TR" sz="1200" i="1" dirty="0" smtClean="0">
                <a:latin typeface="Times New Roman" pitchFamily="18" charset="0"/>
                <a:cs typeface="Times New Roman" pitchFamily="18" charset="0"/>
              </a:rPr>
              <a:t>: TR</a:t>
            </a:r>
          </a:p>
          <a:p>
            <a:r>
              <a:rPr lang="en-US" sz="1200" i="1" dirty="0" err="1" smtClean="0">
                <a:latin typeface="Times New Roman" pitchFamily="18" charset="0"/>
                <a:cs typeface="Times New Roman" pitchFamily="18" charset="0"/>
              </a:rPr>
              <a:t>Merikangas</a:t>
            </a:r>
            <a:r>
              <a:rPr lang="en-US" sz="1200" i="1" dirty="0" smtClean="0">
                <a:latin typeface="Times New Roman" pitchFamily="18" charset="0"/>
                <a:cs typeface="Times New Roman" pitchFamily="18" charset="0"/>
              </a:rPr>
              <a:t> KR, </a:t>
            </a:r>
            <a:r>
              <a:rPr lang="en-US" sz="1200" i="1" dirty="0" err="1" smtClean="0">
                <a:latin typeface="Times New Roman" pitchFamily="18" charset="0"/>
                <a:cs typeface="Times New Roman" pitchFamily="18" charset="0"/>
              </a:rPr>
              <a:t>Risch</a:t>
            </a:r>
            <a:r>
              <a:rPr lang="en-US" sz="1200" i="1" dirty="0" smtClean="0">
                <a:latin typeface="Times New Roman" pitchFamily="18" charset="0"/>
                <a:cs typeface="Times New Roman" pitchFamily="18" charset="0"/>
              </a:rPr>
              <a:t> NJ, </a:t>
            </a:r>
            <a:r>
              <a:rPr lang="en-US" sz="1200" i="1" dirty="0" err="1" smtClean="0">
                <a:latin typeface="Times New Roman" pitchFamily="18" charset="0"/>
                <a:cs typeface="Times New Roman" pitchFamily="18" charset="0"/>
              </a:rPr>
              <a:t>Merikangas</a:t>
            </a:r>
            <a:r>
              <a:rPr lang="en-US" sz="1200" i="1" dirty="0" smtClean="0">
                <a:latin typeface="Times New Roman" pitchFamily="18" charset="0"/>
                <a:cs typeface="Times New Roman" pitchFamily="18" charset="0"/>
              </a:rPr>
              <a:t> JR, et al. Migraine and depression: association and familial transmission. J </a:t>
            </a:r>
            <a:r>
              <a:rPr lang="en-US" sz="1200" i="1" dirty="0" err="1" smtClean="0">
                <a:latin typeface="Times New Roman" pitchFamily="18" charset="0"/>
                <a:cs typeface="Times New Roman" pitchFamily="18" charset="0"/>
              </a:rPr>
              <a:t>Psychiatr</a:t>
            </a:r>
            <a:r>
              <a:rPr lang="en-US" sz="1200" i="1" dirty="0" smtClean="0">
                <a:latin typeface="Times New Roman" pitchFamily="18" charset="0"/>
                <a:cs typeface="Times New Roman" pitchFamily="18" charset="0"/>
              </a:rPr>
              <a:t> Res 1988; 22:119.</a:t>
            </a:r>
            <a:endParaRPr lang="tr-TR" sz="1200" i="1" dirty="0" smtClean="0">
              <a:latin typeface="Times New Roman" pitchFamily="18" charset="0"/>
              <a:cs typeface="Times New Roman" pitchFamily="18" charset="0"/>
            </a:endParaRPr>
          </a:p>
          <a:p>
            <a:r>
              <a:rPr lang="en-US" sz="1200" i="1" dirty="0" err="1" smtClean="0">
                <a:latin typeface="Times New Roman" pitchFamily="18" charset="0"/>
                <a:cs typeface="Times New Roman" pitchFamily="18" charset="0"/>
              </a:rPr>
              <a:t>Honkasalo</a:t>
            </a:r>
            <a:r>
              <a:rPr lang="en-US" sz="1200" i="1" dirty="0" smtClean="0">
                <a:latin typeface="Times New Roman" pitchFamily="18" charset="0"/>
                <a:cs typeface="Times New Roman" pitchFamily="18" charset="0"/>
              </a:rPr>
              <a:t> ML, </a:t>
            </a:r>
            <a:r>
              <a:rPr lang="en-US" sz="1200" i="1" dirty="0" err="1" smtClean="0">
                <a:latin typeface="Times New Roman" pitchFamily="18" charset="0"/>
                <a:cs typeface="Times New Roman" pitchFamily="18" charset="0"/>
              </a:rPr>
              <a:t>Kaprio</a:t>
            </a:r>
            <a:r>
              <a:rPr lang="en-US" sz="1200" i="1" dirty="0" smtClean="0">
                <a:latin typeface="Times New Roman" pitchFamily="18" charset="0"/>
                <a:cs typeface="Times New Roman" pitchFamily="18" charset="0"/>
              </a:rPr>
              <a:t> J, Winter T, et al. Migraine and concomitant symptoms among 8167 adult twin pairs. Headache 1995; 35:70.</a:t>
            </a:r>
            <a:endParaRPr lang="tr-TR" sz="1200" i="1" dirty="0" smtClean="0">
              <a:latin typeface="Times New Roman" pitchFamily="18" charset="0"/>
              <a:cs typeface="Times New Roman" pitchFamily="18" charset="0"/>
            </a:endParaRPr>
          </a:p>
          <a:p>
            <a:r>
              <a:rPr lang="tr-TR" sz="1200" i="1" dirty="0" err="1" smtClean="0"/>
              <a:t>Bartleson</a:t>
            </a:r>
            <a:r>
              <a:rPr lang="tr-TR" sz="1200" i="1" dirty="0" smtClean="0"/>
              <a:t> JD, </a:t>
            </a:r>
            <a:r>
              <a:rPr lang="tr-TR" sz="1200" i="1" dirty="0" err="1" smtClean="0"/>
              <a:t>Cutrer</a:t>
            </a:r>
            <a:r>
              <a:rPr lang="tr-TR" sz="1200" i="1" dirty="0" smtClean="0"/>
              <a:t> FM (May 2010). "</a:t>
            </a:r>
            <a:r>
              <a:rPr lang="tr-TR" sz="1200" i="1" dirty="0" err="1" smtClean="0"/>
              <a:t>Migraine</a:t>
            </a:r>
            <a:r>
              <a:rPr lang="tr-TR" sz="1200" i="1" dirty="0" smtClean="0"/>
              <a:t> </a:t>
            </a:r>
            <a:r>
              <a:rPr lang="tr-TR" sz="1200" i="1" dirty="0" err="1" smtClean="0"/>
              <a:t>update</a:t>
            </a:r>
            <a:r>
              <a:rPr lang="tr-TR" sz="1200" i="1" dirty="0" smtClean="0"/>
              <a:t>. </a:t>
            </a:r>
            <a:r>
              <a:rPr lang="tr-TR" sz="1200" i="1" dirty="0" err="1" smtClean="0"/>
              <a:t>Diagnosis</a:t>
            </a:r>
            <a:r>
              <a:rPr lang="tr-TR" sz="1200" i="1" dirty="0" smtClean="0"/>
              <a:t> </a:t>
            </a:r>
            <a:r>
              <a:rPr lang="tr-TR" sz="1200" i="1" dirty="0" err="1" smtClean="0"/>
              <a:t>and</a:t>
            </a:r>
            <a:r>
              <a:rPr lang="tr-TR" sz="1200" i="1" dirty="0" smtClean="0"/>
              <a:t> </a:t>
            </a:r>
            <a:r>
              <a:rPr lang="tr-TR" sz="1200" i="1" dirty="0" err="1" smtClean="0"/>
              <a:t>treatment</a:t>
            </a:r>
            <a:r>
              <a:rPr lang="tr-TR" sz="1200" i="1" dirty="0" smtClean="0"/>
              <a:t>". </a:t>
            </a:r>
            <a:r>
              <a:rPr lang="tr-TR" sz="1200" i="1" dirty="0" err="1" smtClean="0"/>
              <a:t>Minn</a:t>
            </a:r>
            <a:r>
              <a:rPr lang="tr-TR" sz="1200" i="1" dirty="0" smtClean="0"/>
              <a:t> </a:t>
            </a:r>
            <a:r>
              <a:rPr lang="tr-TR" sz="1200" i="1" dirty="0" err="1" smtClean="0"/>
              <a:t>Med</a:t>
            </a:r>
            <a:r>
              <a:rPr lang="tr-TR" sz="1200" i="1" dirty="0" smtClean="0"/>
              <a:t>. </a:t>
            </a:r>
            <a:r>
              <a:rPr lang="tr-TR" sz="1200" b="1" i="1" dirty="0" smtClean="0"/>
              <a:t>93</a:t>
            </a:r>
            <a:r>
              <a:rPr lang="tr-TR" sz="1200" i="1" dirty="0" smtClean="0"/>
              <a:t> (5), s. 36–41.</a:t>
            </a:r>
          </a:p>
          <a:p>
            <a:r>
              <a:rPr lang="en-US" sz="1200" i="1" dirty="0" err="1" smtClean="0">
                <a:latin typeface="Times New Roman" pitchFamily="18" charset="0"/>
                <a:cs typeface="Times New Roman" pitchFamily="18" charset="0"/>
              </a:rPr>
              <a:t>Hadjikhani</a:t>
            </a:r>
            <a:r>
              <a:rPr lang="en-US" sz="1200" i="1" dirty="0" smtClean="0">
                <a:latin typeface="Times New Roman" pitchFamily="18" charset="0"/>
                <a:cs typeface="Times New Roman" pitchFamily="18" charset="0"/>
              </a:rPr>
              <a:t> N, Sanchez Del Rio M, Wu O, et al. Mechanisms of migraine aura revealed by functional MRI in human visual cortex. Proc </a:t>
            </a:r>
            <a:r>
              <a:rPr lang="en-US" sz="1200" i="1" dirty="0" err="1" smtClean="0">
                <a:latin typeface="Times New Roman" pitchFamily="18" charset="0"/>
                <a:cs typeface="Times New Roman" pitchFamily="18" charset="0"/>
              </a:rPr>
              <a:t>Natl</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Acad</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Sci</a:t>
            </a:r>
            <a:r>
              <a:rPr lang="en-US" sz="1200" i="1" dirty="0" smtClean="0">
                <a:latin typeface="Times New Roman" pitchFamily="18" charset="0"/>
                <a:cs typeface="Times New Roman" pitchFamily="18" charset="0"/>
              </a:rPr>
              <a:t> U S A 2001; 98:4687</a:t>
            </a:r>
            <a:endParaRPr lang="tr-TR" sz="1200" i="1" dirty="0" smtClean="0">
              <a:latin typeface="Times New Roman" pitchFamily="18" charset="0"/>
              <a:cs typeface="Times New Roman" pitchFamily="18" charset="0"/>
            </a:endParaRPr>
          </a:p>
          <a:p>
            <a:r>
              <a:rPr lang="en-US" sz="1200" i="1" dirty="0" err="1" smtClean="0">
                <a:latin typeface="Times New Roman" pitchFamily="18" charset="0"/>
                <a:cs typeface="Times New Roman" pitchFamily="18" charset="0"/>
              </a:rPr>
              <a:t>Olesen</a:t>
            </a:r>
            <a:r>
              <a:rPr lang="en-US" sz="1200" i="1" dirty="0" smtClean="0">
                <a:latin typeface="Times New Roman" pitchFamily="18" charset="0"/>
                <a:cs typeface="Times New Roman" pitchFamily="18" charset="0"/>
              </a:rPr>
              <a:t>, J (2009 Jul). "Origin of pain in migraine: evidence for peripheral </a:t>
            </a:r>
            <a:r>
              <a:rPr lang="en-US" sz="1200" i="1" dirty="0" err="1" smtClean="0">
                <a:latin typeface="Times New Roman" pitchFamily="18" charset="0"/>
                <a:cs typeface="Times New Roman" pitchFamily="18" charset="0"/>
              </a:rPr>
              <a:t>sensitiyation</a:t>
            </a:r>
            <a:r>
              <a:rPr lang="en-US" sz="1200" i="1" dirty="0" smtClean="0">
                <a:latin typeface="Times New Roman" pitchFamily="18" charset="0"/>
                <a:cs typeface="Times New Roman" pitchFamily="18" charset="0"/>
              </a:rPr>
              <a:t>". Lancet neurology. </a:t>
            </a:r>
            <a:r>
              <a:rPr lang="en-US" sz="1200" b="1" i="1" dirty="0" smtClean="0">
                <a:latin typeface="Times New Roman" pitchFamily="18" charset="0"/>
                <a:cs typeface="Times New Roman" pitchFamily="18" charset="0"/>
              </a:rPr>
              <a:t>8</a:t>
            </a:r>
            <a:r>
              <a:rPr lang="en-US" sz="1200" i="1" dirty="0" smtClean="0">
                <a:latin typeface="Times New Roman" pitchFamily="18" charset="0"/>
                <a:cs typeface="Times New Roman" pitchFamily="18" charset="0"/>
              </a:rPr>
              <a:t> (7), s. 679–90. </a:t>
            </a:r>
            <a:endParaRPr lang="tr-TR" sz="1200" i="1" dirty="0" smtClean="0">
              <a:latin typeface="Times New Roman" pitchFamily="18" charset="0"/>
              <a:cs typeface="Times New Roman" pitchFamily="18" charset="0"/>
            </a:endParaRPr>
          </a:p>
          <a:p>
            <a:r>
              <a:rPr lang="en-US" sz="1200" i="1" dirty="0" err="1" smtClean="0">
                <a:latin typeface="Times New Roman" pitchFamily="18" charset="0"/>
                <a:cs typeface="Times New Roman" pitchFamily="18" charset="0"/>
              </a:rPr>
              <a:t>Akerman</a:t>
            </a:r>
            <a:r>
              <a:rPr lang="en-US" sz="1200" i="1" dirty="0" smtClean="0">
                <a:latin typeface="Times New Roman" pitchFamily="18" charset="0"/>
                <a:cs typeface="Times New Roman" pitchFamily="18" charset="0"/>
              </a:rPr>
              <a:t>, S (20 </a:t>
            </a:r>
            <a:r>
              <a:rPr lang="en-US" sz="1200" i="1" dirty="0" err="1" smtClean="0">
                <a:latin typeface="Times New Roman" pitchFamily="18" charset="0"/>
                <a:cs typeface="Times New Roman" pitchFamily="18" charset="0"/>
              </a:rPr>
              <a:t>Eylül</a:t>
            </a:r>
            <a:r>
              <a:rPr lang="en-US" sz="1200" i="1" dirty="0" smtClean="0">
                <a:latin typeface="Times New Roman" pitchFamily="18" charset="0"/>
                <a:cs typeface="Times New Roman" pitchFamily="18" charset="0"/>
              </a:rPr>
              <a:t> 2011). "</a:t>
            </a:r>
            <a:r>
              <a:rPr lang="en-US" sz="1200" i="1" dirty="0" err="1" smtClean="0">
                <a:latin typeface="Times New Roman" pitchFamily="18" charset="0"/>
                <a:cs typeface="Times New Roman" pitchFamily="18" charset="0"/>
              </a:rPr>
              <a:t>Diencephalic</a:t>
            </a:r>
            <a:r>
              <a:rPr lang="en-US" sz="1200" i="1" dirty="0" smtClean="0">
                <a:latin typeface="Times New Roman" pitchFamily="18" charset="0"/>
                <a:cs typeface="Times New Roman" pitchFamily="18" charset="0"/>
              </a:rPr>
              <a:t> and brainstem mechanisms in migraine". Nature reviews. Neuroscience. </a:t>
            </a:r>
            <a:r>
              <a:rPr lang="en-US" sz="1200" b="1" i="1" dirty="0" smtClean="0">
                <a:latin typeface="Times New Roman" pitchFamily="18" charset="0"/>
                <a:cs typeface="Times New Roman" pitchFamily="18" charset="0"/>
              </a:rPr>
              <a:t>12</a:t>
            </a:r>
            <a:r>
              <a:rPr lang="en-US" sz="1200" i="1" dirty="0" smtClean="0">
                <a:latin typeface="Times New Roman" pitchFamily="18" charset="0"/>
                <a:cs typeface="Times New Roman" pitchFamily="18" charset="0"/>
              </a:rPr>
              <a:t> (10), s. 570–84</a:t>
            </a:r>
            <a:endParaRPr lang="tr-TR" sz="1200" i="1" dirty="0" smtClean="0">
              <a:latin typeface="Times New Roman" pitchFamily="18" charset="0"/>
              <a:cs typeface="Times New Roman" pitchFamily="18" charset="0"/>
            </a:endParaRPr>
          </a:p>
          <a:p>
            <a:r>
              <a:rPr lang="en-US" sz="1200" i="1" dirty="0" smtClean="0">
                <a:latin typeface="Times New Roman" pitchFamily="18" charset="0"/>
                <a:cs typeface="Times New Roman" pitchFamily="18" charset="0"/>
              </a:rPr>
              <a:t>Charles, A. (2018). The </a:t>
            </a:r>
            <a:r>
              <a:rPr lang="en-US" sz="1200" i="1" dirty="0" err="1" smtClean="0">
                <a:latin typeface="Times New Roman" pitchFamily="18" charset="0"/>
                <a:cs typeface="Times New Roman" pitchFamily="18" charset="0"/>
              </a:rPr>
              <a:t>pathophysiology</a:t>
            </a:r>
            <a:r>
              <a:rPr lang="en-US" sz="1200" i="1" dirty="0" smtClean="0">
                <a:latin typeface="Times New Roman" pitchFamily="18" charset="0"/>
                <a:cs typeface="Times New Roman" pitchFamily="18" charset="0"/>
              </a:rPr>
              <a:t> of migraine: implications for clinical Lancet </a:t>
            </a:r>
            <a:r>
              <a:rPr lang="en-US" sz="1200" i="1" dirty="0" err="1" smtClean="0">
                <a:latin typeface="Times New Roman" pitchFamily="18" charset="0"/>
                <a:cs typeface="Times New Roman" pitchFamily="18" charset="0"/>
              </a:rPr>
              <a:t>Neurol</a:t>
            </a:r>
            <a:r>
              <a:rPr lang="en-US" sz="1200" i="1" dirty="0" smtClean="0">
                <a:latin typeface="Times New Roman" pitchFamily="18" charset="0"/>
                <a:cs typeface="Times New Roman" pitchFamily="18" charset="0"/>
              </a:rPr>
              <a:t> 2018;17 (2), 174–182. DOI: 10.1016 / s1474-4422 (17) 30.435-0 </a:t>
            </a:r>
            <a:endParaRPr lang="tr-TR" sz="1200" i="1" dirty="0" smtClean="0">
              <a:latin typeface="Times New Roman" pitchFamily="18" charset="0"/>
              <a:cs typeface="Times New Roman" pitchFamily="18" charset="0"/>
            </a:endParaRPr>
          </a:p>
          <a:p>
            <a:r>
              <a:rPr lang="da-DK" altLang="en-US" sz="1200" i="1" dirty="0" smtClean="0">
                <a:latin typeface="Times New Roman" pitchFamily="18" charset="0"/>
                <a:cs typeface="Times New Roman" pitchFamily="18" charset="0"/>
              </a:rPr>
              <a:t>The International Classification of Headache Disorders, 3rd edition beta version,is published in Cephalalgia 2013; 33: 629-808</a:t>
            </a:r>
            <a:endParaRPr lang="tr-TR" altLang="en-US" sz="1200" i="1" dirty="0" smtClean="0">
              <a:latin typeface="Times New Roman" pitchFamily="18" charset="0"/>
              <a:cs typeface="Times New Roman" pitchFamily="18" charset="0"/>
            </a:endParaRPr>
          </a:p>
          <a:p>
            <a:r>
              <a:rPr lang="en-US" sz="1200" i="1" dirty="0" smtClean="0">
                <a:latin typeface="Times New Roman" pitchFamily="18" charset="0"/>
                <a:cs typeface="Times New Roman" pitchFamily="18" charset="0"/>
              </a:rPr>
              <a:t>Rae-Grant, [edited by] D. Joanne Lynn, Herbert B. Newton, Alexander D. (2004). </a:t>
            </a:r>
            <a:r>
              <a:rPr lang="en-US" sz="1200" i="1" dirty="0" smtClean="0">
                <a:latin typeface="Times New Roman" pitchFamily="18" charset="0"/>
                <a:cs typeface="Times New Roman" pitchFamily="18" charset="0"/>
                <a:hlinkClick r:id="rId4"/>
              </a:rPr>
              <a:t>The 5-minute neurology consult</a:t>
            </a:r>
            <a:r>
              <a:rPr lang="en-US" sz="1200" i="1" dirty="0" smtClean="0">
                <a:latin typeface="Times New Roman" pitchFamily="18" charset="0"/>
                <a:cs typeface="Times New Roman" pitchFamily="18" charset="0"/>
              </a:rPr>
              <a:t>. Philadelphia: Lippincott Williams &amp; Wilkins. s. 26.</a:t>
            </a:r>
            <a:endParaRPr lang="tr-TR" sz="1200" i="1" dirty="0" smtClean="0">
              <a:latin typeface="Times New Roman" pitchFamily="18" charset="0"/>
              <a:cs typeface="Times New Roman" pitchFamily="18" charset="0"/>
            </a:endParaRPr>
          </a:p>
          <a:p>
            <a:r>
              <a:rPr lang="tr-TR" sz="1200" i="1" dirty="0" err="1" smtClean="0">
                <a:latin typeface="Times New Roman" pitchFamily="18" charset="0"/>
                <a:cs typeface="Times New Roman" pitchFamily="18" charset="0"/>
              </a:rPr>
              <a:t>Aminoff</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Roger</a:t>
            </a:r>
            <a:r>
              <a:rPr lang="tr-TR" sz="1200" i="1" dirty="0" smtClean="0">
                <a:latin typeface="Times New Roman" pitchFamily="18" charset="0"/>
                <a:cs typeface="Times New Roman" pitchFamily="18" charset="0"/>
              </a:rPr>
              <a:t> P. </a:t>
            </a:r>
            <a:r>
              <a:rPr lang="tr-TR" sz="1200" i="1" dirty="0" err="1" smtClean="0">
                <a:latin typeface="Times New Roman" pitchFamily="18" charset="0"/>
                <a:cs typeface="Times New Roman" pitchFamily="18" charset="0"/>
              </a:rPr>
              <a:t>Simon</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David</a:t>
            </a:r>
            <a:r>
              <a:rPr lang="tr-TR" sz="1200" i="1" dirty="0" smtClean="0">
                <a:latin typeface="Times New Roman" pitchFamily="18" charset="0"/>
                <a:cs typeface="Times New Roman" pitchFamily="18" charset="0"/>
              </a:rPr>
              <a:t> A. </a:t>
            </a:r>
            <a:r>
              <a:rPr lang="tr-TR" sz="1200" i="1" dirty="0" err="1" smtClean="0">
                <a:latin typeface="Times New Roman" pitchFamily="18" charset="0"/>
                <a:cs typeface="Times New Roman" pitchFamily="18" charset="0"/>
              </a:rPr>
              <a:t>Greenberg</a:t>
            </a:r>
            <a:r>
              <a:rPr lang="tr-TR" sz="1200" i="1" dirty="0" smtClean="0">
                <a:latin typeface="Times New Roman" pitchFamily="18" charset="0"/>
                <a:cs typeface="Times New Roman" pitchFamily="18" charset="0"/>
              </a:rPr>
              <a:t>, Michael J. (2009). </a:t>
            </a:r>
            <a:r>
              <a:rPr lang="tr-TR" sz="1200" i="1" dirty="0" err="1" smtClean="0">
                <a:latin typeface="Times New Roman" pitchFamily="18" charset="0"/>
                <a:cs typeface="Times New Roman" pitchFamily="18" charset="0"/>
              </a:rPr>
              <a:t>Clinical</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neurology</a:t>
            </a:r>
            <a:r>
              <a:rPr lang="tr-TR" sz="1200" i="1" dirty="0" smtClean="0">
                <a:latin typeface="Times New Roman" pitchFamily="18" charset="0"/>
                <a:cs typeface="Times New Roman" pitchFamily="18" charset="0"/>
              </a:rPr>
              <a:t> (7th ed. bas.). New York, N.Y: </a:t>
            </a:r>
            <a:r>
              <a:rPr lang="tr-TR" sz="1200" i="1" dirty="0" err="1" smtClean="0">
                <a:latin typeface="Times New Roman" pitchFamily="18" charset="0"/>
                <a:cs typeface="Times New Roman" pitchFamily="18" charset="0"/>
              </a:rPr>
              <a:t>Lange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Medical</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Books</a:t>
            </a:r>
            <a:r>
              <a:rPr lang="tr-TR" sz="1200" i="1" dirty="0" smtClean="0">
                <a:latin typeface="Times New Roman" pitchFamily="18" charset="0"/>
                <a:cs typeface="Times New Roman" pitchFamily="18" charset="0"/>
              </a:rPr>
              <a:t>/</a:t>
            </a:r>
            <a:r>
              <a:rPr lang="tr-TR" sz="1200" i="1" dirty="0" err="1" smtClean="0">
                <a:latin typeface="Times New Roman" pitchFamily="18" charset="0"/>
                <a:cs typeface="Times New Roman" pitchFamily="18" charset="0"/>
              </a:rPr>
              <a:t>McGraw</a:t>
            </a:r>
            <a:r>
              <a:rPr lang="tr-TR" sz="1200" i="1" dirty="0" smtClean="0">
                <a:latin typeface="Times New Roman" pitchFamily="18" charset="0"/>
                <a:cs typeface="Times New Roman" pitchFamily="18" charset="0"/>
              </a:rPr>
              <a:t>-</a:t>
            </a:r>
            <a:r>
              <a:rPr lang="tr-TR" sz="1200" i="1" dirty="0" err="1" smtClean="0">
                <a:latin typeface="Times New Roman" pitchFamily="18" charset="0"/>
                <a:cs typeface="Times New Roman" pitchFamily="18" charset="0"/>
              </a:rPr>
              <a:t>Hill</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ss</a:t>
            </a:r>
            <a:r>
              <a:rPr lang="tr-TR" sz="1200" i="1" dirty="0" smtClean="0">
                <a:latin typeface="Times New Roman" pitchFamily="18" charset="0"/>
                <a:cs typeface="Times New Roman" pitchFamily="18" charset="0"/>
              </a:rPr>
              <a:t>. 85–88</a:t>
            </a:r>
          </a:p>
          <a:p>
            <a:r>
              <a:rPr lang="en-US" sz="1200" i="1" dirty="0" err="1" smtClean="0">
                <a:latin typeface="Times New Roman" pitchFamily="18" charset="0"/>
                <a:cs typeface="Times New Roman" pitchFamily="18" charset="0"/>
              </a:rPr>
              <a:t>Tintinalli</a:t>
            </a:r>
            <a:r>
              <a:rPr lang="en-US" sz="1200" i="1" dirty="0" smtClean="0">
                <a:latin typeface="Times New Roman" pitchFamily="18" charset="0"/>
                <a:cs typeface="Times New Roman" pitchFamily="18" charset="0"/>
              </a:rPr>
              <a:t>, Judith E. (2010). Emergency Medicine: A Comprehensive Study Guide (Emergency Medicine (</a:t>
            </a:r>
            <a:r>
              <a:rPr lang="en-US" sz="1200" i="1" dirty="0" err="1" smtClean="0">
                <a:latin typeface="Times New Roman" pitchFamily="18" charset="0"/>
                <a:cs typeface="Times New Roman" pitchFamily="18" charset="0"/>
              </a:rPr>
              <a:t>Tintinalli</a:t>
            </a:r>
            <a:r>
              <a:rPr lang="en-US" sz="1200" i="1" dirty="0" smtClean="0">
                <a:latin typeface="Times New Roman" pitchFamily="18" charset="0"/>
                <a:cs typeface="Times New Roman" pitchFamily="18" charset="0"/>
              </a:rPr>
              <a:t>)). New York: McGraw-Hill Companies. ss. 1116–1117</a:t>
            </a:r>
            <a:endParaRPr lang="tr-TR" sz="1200" i="1" dirty="0" smtClean="0">
              <a:latin typeface="Times New Roman" pitchFamily="18" charset="0"/>
              <a:cs typeface="Times New Roman" pitchFamily="18" charset="0"/>
            </a:endParaRPr>
          </a:p>
          <a:p>
            <a:r>
              <a:rPr lang="en-US" sz="1200" i="1" dirty="0" err="1" smtClean="0">
                <a:latin typeface="Times New Roman" pitchFamily="18" charset="0"/>
                <a:cs typeface="Times New Roman" pitchFamily="18" charset="0"/>
              </a:rPr>
              <a:t>Giffin</a:t>
            </a:r>
            <a:r>
              <a:rPr lang="en-US" sz="1200" i="1" dirty="0" smtClean="0">
                <a:latin typeface="Times New Roman" pitchFamily="18" charset="0"/>
                <a:cs typeface="Times New Roman" pitchFamily="18" charset="0"/>
              </a:rPr>
              <a:t>, Nicola J., et al. "The migraine </a:t>
            </a:r>
            <a:r>
              <a:rPr lang="en-US" sz="1200" i="1" dirty="0" err="1" smtClean="0">
                <a:latin typeface="Times New Roman" pitchFamily="18" charset="0"/>
                <a:cs typeface="Times New Roman" pitchFamily="18" charset="0"/>
              </a:rPr>
              <a:t>postdrome</a:t>
            </a:r>
            <a:r>
              <a:rPr lang="en-US" sz="1200" i="1" dirty="0" smtClean="0">
                <a:latin typeface="Times New Roman" pitchFamily="18" charset="0"/>
                <a:cs typeface="Times New Roman" pitchFamily="18" charset="0"/>
              </a:rPr>
              <a:t>: an electronic diary study." Neurology 87.3 (2016): 309-313.</a:t>
            </a:r>
            <a:endParaRPr lang="tr-TR" sz="1200" i="1" dirty="0" smtClean="0">
              <a:latin typeface="Times New Roman" pitchFamily="18" charset="0"/>
              <a:cs typeface="Times New Roman" pitchFamily="18" charset="0"/>
            </a:endParaRPr>
          </a:p>
          <a:p>
            <a:r>
              <a:rPr lang="tr-TR" sz="1200" i="1" dirty="0" smtClean="0">
                <a:latin typeface="Times New Roman" pitchFamily="18" charset="0"/>
                <a:cs typeface="Times New Roman" pitchFamily="18" charset="0"/>
              </a:rPr>
              <a:t>https://www.noroloji.org.tr/TNDData/Uploads/files/335.pdf            </a:t>
            </a:r>
            <a:r>
              <a:rPr lang="tr-TR" sz="1200" dirty="0" smtClean="0">
                <a:latin typeface="Times New Roman" pitchFamily="18" charset="0"/>
                <a:cs typeface="Times New Roman" pitchFamily="18" charset="0"/>
              </a:rPr>
              <a:t>Türk Nöroloji Derneği Tanı ve Tedavi Rehberi </a:t>
            </a:r>
          </a:p>
          <a:p>
            <a:r>
              <a:rPr lang="tr-TR" sz="1200" i="1" dirty="0" err="1" smtClean="0">
                <a:latin typeface="Times New Roman" pitchFamily="18" charset="0"/>
                <a:cs typeface="Times New Roman" pitchFamily="18" charset="0"/>
              </a:rPr>
              <a:t>National</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İnstitute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for</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Health</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and</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Care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Excellence</a:t>
            </a:r>
            <a:r>
              <a:rPr lang="tr-TR" sz="1200" i="1" dirty="0" smtClean="0">
                <a:latin typeface="Times New Roman" pitchFamily="18" charset="0"/>
                <a:cs typeface="Times New Roman" pitchFamily="18" charset="0"/>
              </a:rPr>
              <a:t> – </a:t>
            </a:r>
            <a:r>
              <a:rPr lang="tr-TR" sz="1200" i="1" dirty="0" err="1" smtClean="0">
                <a:latin typeface="Times New Roman" pitchFamily="18" charset="0"/>
                <a:cs typeface="Times New Roman" pitchFamily="18" charset="0"/>
              </a:rPr>
              <a:t>Headaches</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Clinical</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case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scenairous</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for</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group</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discussion</a:t>
            </a:r>
            <a:r>
              <a:rPr lang="tr-TR" sz="1200" i="1" dirty="0" smtClean="0">
                <a:latin typeface="Times New Roman" pitchFamily="18" charset="0"/>
                <a:cs typeface="Times New Roman" pitchFamily="18" charset="0"/>
              </a:rPr>
              <a:t> </a:t>
            </a:r>
            <a:r>
              <a:rPr lang="en-GB" altLang="en-US" sz="1200" i="1" dirty="0" smtClean="0">
                <a:latin typeface="Times New Roman" pitchFamily="18" charset="0"/>
                <a:cs typeface="Times New Roman" pitchFamily="18" charset="0"/>
              </a:rPr>
              <a:t>Support for education and learning</a:t>
            </a:r>
            <a:r>
              <a:rPr lang="tr-TR" altLang="en-US" sz="1200" i="1" dirty="0" smtClean="0">
                <a:latin typeface="Times New Roman" pitchFamily="18" charset="0"/>
                <a:cs typeface="Times New Roman" pitchFamily="18" charset="0"/>
              </a:rPr>
              <a:t> </a:t>
            </a:r>
            <a:r>
              <a:rPr lang="en-GB" altLang="en-US" sz="1200" i="1" dirty="0" smtClean="0">
                <a:latin typeface="Times New Roman" pitchFamily="18" charset="0"/>
                <a:cs typeface="Times New Roman" pitchFamily="18" charset="0"/>
              </a:rPr>
              <a:t>2</a:t>
            </a:r>
            <a:r>
              <a:rPr lang="en-GB" altLang="en-US" sz="1200" i="1" baseline="30000" dirty="0" smtClean="0">
                <a:latin typeface="Times New Roman" pitchFamily="18" charset="0"/>
                <a:cs typeface="Times New Roman" pitchFamily="18" charset="0"/>
              </a:rPr>
              <a:t>nd</a:t>
            </a:r>
            <a:r>
              <a:rPr lang="en-GB" altLang="en-US" sz="1200" i="1" dirty="0" smtClean="0">
                <a:latin typeface="Times New Roman" pitchFamily="18" charset="0"/>
                <a:cs typeface="Times New Roman" pitchFamily="18" charset="0"/>
              </a:rPr>
              <a:t> Edition – January 2016 </a:t>
            </a:r>
          </a:p>
          <a:p>
            <a:endParaRPr lang="tr-TR" sz="1200" i="1" dirty="0" smtClean="0">
              <a:latin typeface="Times New Roman" pitchFamily="18" charset="0"/>
              <a:cs typeface="Times New Roman" pitchFamily="18" charset="0"/>
            </a:endParaRPr>
          </a:p>
          <a:p>
            <a:endParaRPr lang="tr-TR" sz="1200" i="1" dirty="0" smtClean="0">
              <a:latin typeface="Times New Roman" pitchFamily="18" charset="0"/>
              <a:cs typeface="Times New Roman" pitchFamily="18" charset="0"/>
            </a:endParaRPr>
          </a:p>
          <a:p>
            <a:endParaRPr lang="da-DK" altLang="en-US" sz="1200" i="1" dirty="0" smtClean="0">
              <a:latin typeface="Times New Roman" pitchFamily="18" charset="0"/>
              <a:cs typeface="Times New Roman" pitchFamily="18" charset="0"/>
            </a:endParaRPr>
          </a:p>
          <a:p>
            <a:endParaRPr lang="en-US" sz="1200" i="1" dirty="0" smtClean="0">
              <a:latin typeface="Times New Roman" pitchFamily="18" charset="0"/>
              <a:cs typeface="Times New Roman" pitchFamily="18" charset="0"/>
            </a:endParaRPr>
          </a:p>
          <a:p>
            <a:endParaRPr lang="en-US" sz="1200" i="1" dirty="0" smtClean="0">
              <a:latin typeface="Times New Roman" pitchFamily="18" charset="0"/>
              <a:cs typeface="Times New Roman" pitchFamily="18" charset="0"/>
            </a:endParaRPr>
          </a:p>
          <a:p>
            <a:endParaRPr lang="en-US" sz="1200" i="1" dirty="0" smtClean="0">
              <a:latin typeface="Times New Roman" pitchFamily="18" charset="0"/>
              <a:cs typeface="Times New Roman" pitchFamily="18" charset="0"/>
            </a:endParaRPr>
          </a:p>
          <a:p>
            <a:endParaRPr lang="tr-TR" sz="12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23208</TotalTime>
  <Words>4044</Words>
  <Application>Microsoft Office PowerPoint</Application>
  <PresentationFormat>Ekran Gösterisi (4:3)</PresentationFormat>
  <Paragraphs>827</Paragraphs>
  <Slides>90</Slides>
  <Notes>26</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90</vt:i4>
      </vt:variant>
    </vt:vector>
  </HeadingPairs>
  <TitlesOfParts>
    <vt:vector size="101" baseType="lpstr">
      <vt:lpstr>Arial</vt:lpstr>
      <vt:lpstr>Brush Script MT</vt:lpstr>
      <vt:lpstr>Calibri</vt:lpstr>
      <vt:lpstr>Constantia</vt:lpstr>
      <vt:lpstr>Courier New</vt:lpstr>
      <vt:lpstr>Franklin Gothic Book</vt:lpstr>
      <vt:lpstr>Rage Italic</vt:lpstr>
      <vt:lpstr>Serif</vt:lpstr>
      <vt:lpstr>Times New Roman</vt:lpstr>
      <vt:lpstr>Wingdings</vt:lpstr>
      <vt:lpstr>Pushpin</vt:lpstr>
      <vt:lpstr>MİGREN</vt:lpstr>
      <vt:lpstr> SUNUM PLANI</vt:lpstr>
      <vt:lpstr>Amaç</vt:lpstr>
      <vt:lpstr>Öğrenim Hedefleri</vt:lpstr>
      <vt:lpstr>Vaka-1</vt:lpstr>
      <vt:lpstr>PowerPoint Sunusu</vt:lpstr>
      <vt:lpstr>PowerPoint Sunusu</vt:lpstr>
      <vt:lpstr>Vaka-2</vt:lpstr>
      <vt:lpstr>PowerPoint Sunusu</vt:lpstr>
      <vt:lpstr>PowerPoint Sunusu</vt:lpstr>
      <vt:lpstr>Vaka-3</vt:lpstr>
      <vt:lpstr>PowerPoint Sunusu</vt:lpstr>
      <vt:lpstr>Tarihçe</vt:lpstr>
      <vt:lpstr>Tanım</vt:lpstr>
      <vt:lpstr>PowerPoint Sunusu</vt:lpstr>
      <vt:lpstr>Epidemiyoloji</vt:lpstr>
      <vt:lpstr>Epidemiyoloji</vt:lpstr>
      <vt:lpstr>Genetik Temeli</vt:lpstr>
      <vt:lpstr>Genetik Temeli</vt:lpstr>
      <vt:lpstr>Patofizyoloji</vt:lpstr>
      <vt:lpstr>Patofizyoloji</vt:lpstr>
      <vt:lpstr>Patofizyoloji</vt:lpstr>
      <vt:lpstr>Patofizyoloji</vt:lpstr>
      <vt:lpstr>Migraine Reclassification 2013</vt:lpstr>
      <vt:lpstr>Aurasız Migren Tanı Kriterleri</vt:lpstr>
      <vt:lpstr>Auralı Migren Tanı Kriterleri</vt:lpstr>
      <vt:lpstr>Klinik Özellikleri</vt:lpstr>
      <vt:lpstr>Klinik Özellikleri</vt:lpstr>
      <vt:lpstr>Klinik Özellikleri</vt:lpstr>
      <vt:lpstr>Klinik Özellikleri</vt:lpstr>
      <vt:lpstr>Klinik Özellikleri</vt:lpstr>
      <vt:lpstr>Scintillasyon skotomu </vt:lpstr>
      <vt:lpstr>Klinik Özellikleri</vt:lpstr>
      <vt:lpstr>Klinik Özellikleri</vt:lpstr>
      <vt:lpstr>Tetikleyici Faktörler </vt:lpstr>
      <vt:lpstr>Tetikleyici Faktörler</vt:lpstr>
      <vt:lpstr>Tetikleyici Faktörler</vt:lpstr>
      <vt:lpstr>Tetikleyici Faktörler</vt:lpstr>
      <vt:lpstr>Komorbidite Gösteren Hastalıklar </vt:lpstr>
      <vt:lpstr>Komplikasyonları</vt:lpstr>
      <vt:lpstr>Tanı Testleri </vt:lpstr>
      <vt:lpstr>Tanı Testleri </vt:lpstr>
      <vt:lpstr>Ayırıcı tanı </vt:lpstr>
      <vt:lpstr>Tedavi</vt:lpstr>
      <vt:lpstr>İlaç dışı tedavi</vt:lpstr>
      <vt:lpstr>PowerPoint Sunusu</vt:lpstr>
      <vt:lpstr>İlaç tedavisi</vt:lpstr>
      <vt:lpstr>Akut atak tedavisi</vt:lpstr>
      <vt:lpstr> Akut atak tedavisi Basamaklı tedavi </vt:lpstr>
      <vt:lpstr>Akut atak tedavisi Atağa uygun tedavi</vt:lpstr>
      <vt:lpstr>Akut atak tedavisi Atağa uygun tedavi</vt:lpstr>
      <vt:lpstr>Tedavi</vt:lpstr>
      <vt:lpstr>Profilaktik tedavi gereken durumlar</vt:lpstr>
      <vt:lpstr>Profilaktik tedavi gereken durumlar</vt:lpstr>
      <vt:lpstr>Profilaktik tedavi </vt:lpstr>
      <vt:lpstr>Profilaktik tedavi </vt:lpstr>
      <vt:lpstr>Tedavi</vt:lpstr>
      <vt:lpstr>Tedavi</vt:lpstr>
      <vt:lpstr>Tedavi</vt:lpstr>
      <vt:lpstr>Tedavi</vt:lpstr>
      <vt:lpstr>Tedavi</vt:lpstr>
      <vt:lpstr>Tedavi</vt:lpstr>
      <vt:lpstr>Tedavi</vt:lpstr>
      <vt:lpstr>Tedavi</vt:lpstr>
      <vt:lpstr>Tedavi</vt:lpstr>
      <vt:lpstr>Tedavi</vt:lpstr>
      <vt:lpstr>Tedavi</vt:lpstr>
      <vt:lpstr>Migren Sevk Ölçütleri</vt:lpstr>
      <vt:lpstr>Tablo 1. Non-spesifik ilaçların (analjezik, NSAİ ve kombine analjezik) doz, yan etki ve kontrendikasyonları</vt:lpstr>
      <vt:lpstr>Tablo 2. Triptanların doz, yan etki ve kontrendikasyonları</vt:lpstr>
      <vt:lpstr>Tablo 3. Ergotamin ve türevlerinin doz, yan etki ve kontrendikasyonları</vt:lpstr>
      <vt:lpstr>Tablo 4. Anti-emetik ilaçların doz, yan etki ve kontrendikasyonları</vt:lpstr>
      <vt:lpstr>Tablo 5. Nöroleptiklerin doz, yan etki ve kontrendikasyonları</vt:lpstr>
      <vt:lpstr>Tablo 6. Opioidlerin doz, yan etki ve kontrendikasyonları</vt:lpstr>
      <vt:lpstr>Tablo 7. Beta-blokerler ilaçların doz, yan etki ve kontrendikasyonları</vt:lpstr>
      <vt:lpstr>Tablo 8. Antidepresan ilaçların doz, yan etki ve kontrendikasyonları</vt:lpstr>
      <vt:lpstr>Tablo 9. Antiepileptiklerin doz, yan etki ve kontrendikasyonları</vt:lpstr>
      <vt:lpstr>Tablo 10. Kalsiyum kanal blokerlerin doz, yan etki ve kontrendikasyonları</vt:lpstr>
      <vt:lpstr>Vaka-1</vt:lpstr>
      <vt:lpstr>PowerPoint Sunusu</vt:lpstr>
      <vt:lpstr>PowerPoint Sunusu</vt:lpstr>
      <vt:lpstr> </vt:lpstr>
      <vt:lpstr>Vaka-2</vt:lpstr>
      <vt:lpstr>PowerPoint Sunusu</vt:lpstr>
      <vt:lpstr>PowerPoint Sunusu</vt:lpstr>
      <vt:lpstr>PowerPoint Sunusu</vt:lpstr>
      <vt:lpstr>Vaka-3</vt:lpstr>
      <vt:lpstr>PowerPoint Sunusu</vt:lpstr>
      <vt:lpstr>PowerPoint Sunusu</vt:lpstr>
      <vt:lpstr>Kaynaklar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425</cp:revision>
  <dcterms:created xsi:type="dcterms:W3CDTF">2014-09-16T21:39:22Z</dcterms:created>
  <dcterms:modified xsi:type="dcterms:W3CDTF">2019-04-09T10:53:59Z</dcterms:modified>
</cp:coreProperties>
</file>