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3" r:id="rId3"/>
    <p:sldId id="352" r:id="rId4"/>
    <p:sldId id="256" r:id="rId5"/>
    <p:sldId id="258" r:id="rId6"/>
    <p:sldId id="331" r:id="rId7"/>
    <p:sldId id="259" r:id="rId8"/>
    <p:sldId id="354" r:id="rId9"/>
    <p:sldId id="273" r:id="rId10"/>
    <p:sldId id="260" r:id="rId11"/>
    <p:sldId id="309" r:id="rId12"/>
    <p:sldId id="270" r:id="rId13"/>
    <p:sldId id="272" r:id="rId14"/>
    <p:sldId id="310" r:id="rId15"/>
    <p:sldId id="339" r:id="rId16"/>
    <p:sldId id="340" r:id="rId17"/>
    <p:sldId id="311" r:id="rId18"/>
    <p:sldId id="271" r:id="rId19"/>
    <p:sldId id="275" r:id="rId20"/>
    <p:sldId id="276" r:id="rId21"/>
    <p:sldId id="362" r:id="rId22"/>
    <p:sldId id="279" r:id="rId23"/>
    <p:sldId id="308" r:id="rId24"/>
    <p:sldId id="280" r:id="rId25"/>
    <p:sldId id="284" r:id="rId26"/>
    <p:sldId id="343" r:id="rId27"/>
    <p:sldId id="345" r:id="rId28"/>
    <p:sldId id="344" r:id="rId29"/>
    <p:sldId id="332" r:id="rId30"/>
    <p:sldId id="348" r:id="rId31"/>
    <p:sldId id="381" r:id="rId32"/>
    <p:sldId id="360" r:id="rId33"/>
    <p:sldId id="368" r:id="rId34"/>
    <p:sldId id="369" r:id="rId35"/>
    <p:sldId id="363" r:id="rId36"/>
    <p:sldId id="329" r:id="rId37"/>
    <p:sldId id="346" r:id="rId38"/>
    <p:sldId id="347" r:id="rId39"/>
    <p:sldId id="370" r:id="rId40"/>
    <p:sldId id="371" r:id="rId41"/>
    <p:sldId id="373" r:id="rId42"/>
    <p:sldId id="372" r:id="rId43"/>
    <p:sldId id="364" r:id="rId44"/>
    <p:sldId id="285" r:id="rId45"/>
    <p:sldId id="286" r:id="rId46"/>
    <p:sldId id="289" r:id="rId47"/>
    <p:sldId id="316" r:id="rId48"/>
    <p:sldId id="288" r:id="rId49"/>
    <p:sldId id="326" r:id="rId50"/>
    <p:sldId id="375" r:id="rId51"/>
    <p:sldId id="377" r:id="rId52"/>
    <p:sldId id="378" r:id="rId53"/>
    <p:sldId id="379" r:id="rId54"/>
    <p:sldId id="322" r:id="rId55"/>
    <p:sldId id="302" r:id="rId56"/>
    <p:sldId id="303" r:id="rId57"/>
    <p:sldId id="304" r:id="rId58"/>
    <p:sldId id="305" r:id="rId59"/>
    <p:sldId id="306" r:id="rId60"/>
    <p:sldId id="307" r:id="rId61"/>
    <p:sldId id="327" r:id="rId62"/>
    <p:sldId id="317" r:id="rId63"/>
    <p:sldId id="318" r:id="rId64"/>
    <p:sldId id="319" r:id="rId65"/>
    <p:sldId id="334" r:id="rId66"/>
    <p:sldId id="349" r:id="rId67"/>
    <p:sldId id="365" r:id="rId68"/>
    <p:sldId id="366" r:id="rId69"/>
    <p:sldId id="367" r:id="rId70"/>
    <p:sldId id="361" r:id="rId71"/>
    <p:sldId id="374" r:id="rId72"/>
    <p:sldId id="380" r:id="rId73"/>
    <p:sldId id="324" r:id="rId7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viewProps" Target="viewProp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DD53EC-077D-F612-90FD-68C580D07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C81B85B-1859-10B7-9D41-16966566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895A60-3067-0BF1-9AC3-EDBB8415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1E6CC8-CE3F-809E-8397-CEB6E008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45C3ED-C7D4-309F-AECF-4964B503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28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DE34A7-1A62-85B8-303F-E8559515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D7B045-5A79-B72D-83EE-EB38D2A7E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8928DD-512A-03E8-EE08-78E4FCBE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E2D600-6002-3191-C241-099C2006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D0D84D-A5FF-B608-9E4D-9494A069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91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DF1A78D-ECE1-6CE2-3212-59DA1E71F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89C0D95-0FDA-913A-963F-FB1F0D93D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E7F0DA-5AA0-D93C-D47E-0FD00559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C6454E-FAB7-38D1-DF31-FC6888BB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F49128-E3C0-3AEC-06E9-1544CB14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61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81CA80-D03B-9282-EB43-2C9218E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BF3516-C4B2-3090-A600-E55686589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7EF825-42EF-7194-C09B-DC798421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3AF3F2-BA24-0FD2-4C07-145881A1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E3F54B-284C-CBCD-EEA9-83D36A66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6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D812A7-CF74-8EB7-3061-86E7A6E6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70FA4D-F2E5-331F-BF70-7FA18159E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CDD79A-A053-6F4D-0739-1D4FEC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084AC5-03F8-43EE-3B3B-B4471966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ED6962-0EA6-DB57-D105-F5D536A6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71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16B943-F712-3146-DBDE-06172D50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121746-E192-5930-0FE5-61C0CAD37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F0401C-BD12-C201-56DD-5C92C080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AA7A164-6615-0E46-6686-59CDB575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D4CE58-76DF-C977-017C-E50C922B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C73461-D527-1B77-8BC9-71D36AA7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9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F865C2-F7DE-A34F-278A-2E47C892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A16021-F268-E826-3743-5FDA25B65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1290B0-CFB4-EF52-DC8A-1240CCEA3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14FD375-6DF3-27C3-9950-B8D5CA808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F467779-A9A5-DFAB-58BD-91D99B190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F8C4C55-B402-B6C7-5FB8-8D692A5B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A466DD9-71DF-591F-FFE1-EFE0BEEE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B5FE209-0ED3-458F-C912-8041FDEB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4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BBE5B7-8A42-B1AB-99AF-4A68F8A1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E805E09-1A22-B7AA-43F5-A7422362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3E5B0BC-B19E-8698-66C5-4666E7E9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C603664-8191-1D89-6C87-5CEBC224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4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8D8A0B9-6E47-EF2A-4831-5C895F86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63C9355-8974-44EF-AD9A-1D39D39D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CDCCED-1782-F3DE-593E-5450CF61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92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B476AB-47FD-488B-EA36-461E5AAB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874DC5-51B2-BD33-C6CC-236D33F0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BBF585A-9E22-A512-4C81-75263927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2EDC54-F45E-FE62-90EA-2CFAC5A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97A2E7-9DC4-E15B-86CB-BAFD633A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9356828-8041-B429-1E27-0D53E72D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02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2BA3EB-0615-5C5A-BB7D-63BABA17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AD810E4-E572-D951-E369-0CCE0880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0D77E71-05C3-C986-1D7C-21F931EA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7FBADFA-C646-5899-5FC4-59943559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68D6BA6-202B-630C-C0FC-EC56E55C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74040F-631D-E6E0-5B56-E0CBFCC1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5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36BBD7F-E31B-7603-BCED-A9743134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D18575-7B26-8C91-0AD1-547B1813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AF328E-C3BB-E159-F5D0-9DC90C19F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BC99-4DC2-A54F-93B5-429E6AE1AF1A}" type="datetimeFigureOut">
              <a:rPr lang="tr-TR" smtClean="0"/>
              <a:t>16.11.2022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F285D1-2FC7-DC51-A936-1600DDE4F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DF75B2-6399-F1F6-D4AE-ADF7C896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76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4F7F2-1A6C-4478-A0FA-0CF18643D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GEBE İZLEMİ </a:t>
            </a:r>
            <a:br>
              <a:rPr lang="tr-TR"/>
            </a:br>
            <a:r>
              <a:rPr lang="tr-TR"/>
              <a:t>RİSKLİ GEBELİK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1577A7-13FC-9D19-94AC-2B6EA22FB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0305" y="4260112"/>
            <a:ext cx="9144000" cy="1317339"/>
          </a:xfrm>
        </p:spPr>
        <p:txBody>
          <a:bodyPr>
            <a:normAutofit lnSpcReduction="10000"/>
          </a:bodyPr>
          <a:lstStyle/>
          <a:p>
            <a:r>
              <a:rPr lang="tr-TR"/>
              <a:t>Dr.Rıfat BEKAR</a:t>
            </a:r>
          </a:p>
          <a:p>
            <a:r>
              <a:rPr lang="tr-TR"/>
              <a:t>K.T.Ü Aile Hekimliği A.B.D. </a:t>
            </a:r>
          </a:p>
          <a:p>
            <a:r>
              <a:rPr lang="tr-TR"/>
              <a:t>09.11.2022</a:t>
            </a:r>
          </a:p>
        </p:txBody>
      </p:sp>
    </p:spTree>
    <p:extLst>
      <p:ext uri="{BB962C8B-B14F-4D97-AF65-F5344CB8AC3E}">
        <p14:creationId xmlns:p14="http://schemas.microsoft.com/office/powerpoint/2010/main" val="50151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6E9544-CEAE-2FD0-5FC0-74CA5CD3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21" y="192515"/>
            <a:ext cx="10515600" cy="1325563"/>
          </a:xfrm>
        </p:spPr>
        <p:txBody>
          <a:bodyPr/>
          <a:lstStyle/>
          <a:p>
            <a:pPr algn="ctr"/>
            <a:r>
              <a:rPr lang="tr-TR" b="1"/>
              <a:t>ÖYKÜ ALMA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C727FDA3-E2D8-7BD8-36D3-64C320BAD986}"/>
              </a:ext>
            </a:extLst>
          </p:cNvPr>
          <p:cNvSpPr/>
          <p:nvPr/>
        </p:nvSpPr>
        <p:spPr>
          <a:xfrm>
            <a:off x="1129479" y="1151092"/>
            <a:ext cx="10629557" cy="49226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>
                <a:solidFill>
                  <a:srgbClr val="FF0000"/>
                </a:solidFill>
              </a:rPr>
              <a:t>Tüm izlemlerde :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>
                <a:solidFill>
                  <a:schemeClr val="tx1"/>
                </a:solidFill>
              </a:rPr>
              <a:t>Kişisel bilgileri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>
                <a:solidFill>
                  <a:schemeClr val="tx1"/>
                </a:solidFill>
              </a:rPr>
              <a:t>Soy geçmişi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>
                <a:solidFill>
                  <a:schemeClr val="tx1"/>
                </a:solidFill>
              </a:rPr>
              <a:t>Alışkanlıkları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>
                <a:solidFill>
                  <a:schemeClr val="tx1"/>
                </a:solidFill>
              </a:rPr>
              <a:t>Tıbbi öykü </a:t>
            </a:r>
          </a:p>
          <a:p>
            <a:r>
              <a:rPr lang="tr-TR" sz="2400">
                <a:solidFill>
                  <a:schemeClr val="accent1"/>
                </a:solidFill>
              </a:rPr>
              <a:t>Kronik Hastalık , Geçirilmiş operasyon , İlaç , Aşı  </a:t>
            </a:r>
          </a:p>
          <a:p>
            <a:r>
              <a:rPr lang="tr-TR" sz="2800">
                <a:solidFill>
                  <a:schemeClr val="tx1"/>
                </a:solidFill>
              </a:rPr>
              <a:t>5.   Obstetrik ve üreme sağlığı öyküsü </a:t>
            </a:r>
          </a:p>
          <a:p>
            <a:r>
              <a:rPr lang="tr-TR" sz="2400" b="1">
                <a:solidFill>
                  <a:schemeClr val="accent1"/>
                </a:solidFill>
              </a:rPr>
              <a:t>G</a:t>
            </a:r>
            <a:r>
              <a:rPr lang="tr-TR" sz="2400">
                <a:solidFill>
                  <a:schemeClr val="accent1"/>
                </a:solidFill>
              </a:rPr>
              <a:t>ravida(gebelik), </a:t>
            </a:r>
            <a:r>
              <a:rPr lang="tr-TR" sz="2400" b="1">
                <a:solidFill>
                  <a:schemeClr val="accent1"/>
                </a:solidFill>
              </a:rPr>
              <a:t>P</a:t>
            </a:r>
            <a:r>
              <a:rPr lang="tr-TR" sz="2400">
                <a:solidFill>
                  <a:schemeClr val="accent1"/>
                </a:solidFill>
              </a:rPr>
              <a:t>arite(doğum), </a:t>
            </a:r>
            <a:r>
              <a:rPr lang="tr-TR" sz="2400" b="1">
                <a:solidFill>
                  <a:schemeClr val="accent1"/>
                </a:solidFill>
              </a:rPr>
              <a:t>A</a:t>
            </a:r>
            <a:r>
              <a:rPr lang="tr-TR" sz="2400">
                <a:solidFill>
                  <a:schemeClr val="accent1"/>
                </a:solidFill>
              </a:rPr>
              <a:t>bortus( düşük ) ,</a:t>
            </a:r>
            <a:r>
              <a:rPr lang="tr-TR" sz="2400" b="1">
                <a:solidFill>
                  <a:schemeClr val="accent1"/>
                </a:solidFill>
              </a:rPr>
              <a:t>Y</a:t>
            </a:r>
            <a:r>
              <a:rPr lang="tr-TR" sz="2400">
                <a:solidFill>
                  <a:schemeClr val="accent1"/>
                </a:solidFill>
              </a:rPr>
              <a:t>aşayan sayıları</a:t>
            </a:r>
          </a:p>
          <a:p>
            <a:pPr marL="514350" indent="-514350">
              <a:buAutoNum type="arabicPeriod" startAt="6"/>
            </a:pPr>
            <a:r>
              <a:rPr lang="tr-TR" sz="2800">
                <a:solidFill>
                  <a:schemeClr val="tx1"/>
                </a:solidFill>
              </a:rPr>
              <a:t>Mevcut gebelik öyküsü</a:t>
            </a:r>
          </a:p>
          <a:p>
            <a:r>
              <a:rPr lang="tr-TR" sz="2400">
                <a:solidFill>
                  <a:schemeClr val="accent1"/>
                </a:solidFill>
              </a:rPr>
              <a:t>SAT , Tahmini doğum tarihi , kullandığı ilaçlar </a:t>
            </a:r>
          </a:p>
          <a:p>
            <a:r>
              <a:rPr lang="tr-TR" sz="2400">
                <a:solidFill>
                  <a:schemeClr val="accent1"/>
                </a:solidFill>
              </a:rPr>
              <a:t>Nagele kuralı  : son adetin ilk günü – 3 ay + 7 gün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E28AE6B-DE51-0ED0-FD80-396342609A85}"/>
              </a:ext>
            </a:extLst>
          </p:cNvPr>
          <p:cNvSpPr txBox="1"/>
          <p:nvPr/>
        </p:nvSpPr>
        <p:spPr>
          <a:xfrm>
            <a:off x="1966025" y="1151092"/>
            <a:ext cx="475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38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D155835D-D70F-5E76-477A-E10709DE91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ÖYKÜ ALMA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FF6B7D90-F5B5-480B-7F20-8A457DE07D83}"/>
              </a:ext>
            </a:extLst>
          </p:cNvPr>
          <p:cNvSpPr/>
          <p:nvPr/>
        </p:nvSpPr>
        <p:spPr>
          <a:xfrm>
            <a:off x="1795069" y="1539655"/>
            <a:ext cx="9165649" cy="4615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800" b="1">
                <a:solidFill>
                  <a:srgbClr val="FF0000"/>
                </a:solidFill>
              </a:rPr>
              <a:t>2.3.4. İzlemlerde ek olarak: </a:t>
            </a:r>
            <a:r>
              <a:rPr lang="tr-TR" sz="2800">
                <a:solidFill>
                  <a:schemeClr val="tx1"/>
                </a:solidFill>
              </a:rPr>
              <a:t>(Mevcut gebelik öyküsü)</a:t>
            </a:r>
          </a:p>
          <a:p>
            <a:pPr marL="0" indent="0">
              <a:buNone/>
            </a:pPr>
            <a:endParaRPr lang="tr-TR" sz="280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b="1">
                <a:solidFill>
                  <a:schemeClr val="tx1"/>
                </a:solidFill>
              </a:rPr>
              <a:t>Alışkanlıkları</a:t>
            </a:r>
            <a:r>
              <a:rPr lang="tr-TR" sz="280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>
                <a:solidFill>
                  <a:schemeClr val="tx1"/>
                </a:solidFill>
              </a:rPr>
              <a:t>Gebelik yakınmaları</a:t>
            </a:r>
            <a:endParaRPr lang="tr-TR" sz="280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b="1">
                <a:solidFill>
                  <a:schemeClr val="tx1"/>
                </a:solidFill>
              </a:rPr>
              <a:t>Tehlike işaretleri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>
                <a:solidFill>
                  <a:schemeClr val="tx1"/>
                </a:solidFill>
              </a:rPr>
              <a:t>Demir  , diğer ilaç kullanımı  </a:t>
            </a:r>
            <a:r>
              <a:rPr lang="tr-TR" sz="28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91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E1A47C-1774-036A-DB6E-995B1357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43" y="18255"/>
            <a:ext cx="10515600" cy="1325563"/>
          </a:xfrm>
        </p:spPr>
        <p:txBody>
          <a:bodyPr/>
          <a:lstStyle/>
          <a:p>
            <a:pPr algn="ctr"/>
            <a:r>
              <a:rPr lang="tr-TR"/>
              <a:t>FİZİK MUAYENE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693E80-5679-B839-B525-8482DD6F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334" y="1661368"/>
            <a:ext cx="9887337" cy="4725191"/>
          </a:xfrm>
        </p:spPr>
        <p:txBody>
          <a:bodyPr>
            <a:normAutofit/>
          </a:bodyPr>
          <a:lstStyle/>
          <a:p>
            <a:r>
              <a:rPr lang="tr-TR" b="1"/>
              <a:t>Gebenin boy ve kilosu</a:t>
            </a:r>
            <a:endParaRPr lang="tr-TR"/>
          </a:p>
          <a:p>
            <a:r>
              <a:rPr lang="tr-TR" b="1"/>
              <a:t>Kan basıncı</a:t>
            </a:r>
            <a:r>
              <a:rPr lang="tr-TR"/>
              <a:t> , </a:t>
            </a:r>
            <a:r>
              <a:rPr lang="tr-TR" b="1"/>
              <a:t>Nabız </a:t>
            </a:r>
            <a:endParaRPr lang="tr-TR"/>
          </a:p>
          <a:p>
            <a:r>
              <a:rPr lang="tr-TR" b="1"/>
              <a:t>Anemi bulguları</a:t>
            </a:r>
          </a:p>
          <a:p>
            <a:r>
              <a:rPr lang="tr-TR" b="1"/>
              <a:t>Göğüs ve kalp oskültasyonu</a:t>
            </a:r>
            <a:endParaRPr lang="tr-TR"/>
          </a:p>
          <a:p>
            <a:r>
              <a:rPr lang="tr-TR" b="1"/>
              <a:t>Pretibial ödem ve varis </a:t>
            </a:r>
          </a:p>
          <a:p>
            <a:r>
              <a:rPr lang="tr-TR" b="1"/>
              <a:t>Gebelik haftası ile uterus büyüklüğünün uyumu</a:t>
            </a:r>
          </a:p>
          <a:p>
            <a:r>
              <a:rPr lang="tr-TR" b="1"/>
              <a:t>Fetus kalp atımı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44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69745B-53FB-EE69-1EFD-E883CB94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r-TR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B1110C-577D-0D11-A035-455A6AF0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25" y="1789451"/>
            <a:ext cx="11887775" cy="5413719"/>
          </a:xfrm>
        </p:spPr>
        <p:txBody>
          <a:bodyPr>
            <a:normAutofit/>
          </a:bodyPr>
          <a:lstStyle/>
          <a:p>
            <a:r>
              <a:rPr lang="tr-TR" b="1"/>
              <a:t>Semptomatik CYBE bulgusu</a:t>
            </a:r>
            <a:r>
              <a:rPr lang="tr-TR"/>
              <a:t> </a:t>
            </a:r>
          </a:p>
          <a:p>
            <a:r>
              <a:rPr lang="tr-TR" b="1"/>
              <a:t>Diğer tehlike işaretleri</a:t>
            </a:r>
            <a:endParaRPr lang="tr-TR"/>
          </a:p>
          <a:p>
            <a:r>
              <a:rPr lang="tr-TR" b="1"/>
              <a:t>Gebelikte </a:t>
            </a:r>
            <a:r>
              <a:rPr lang="tr-TR" b="1" u="sng"/>
              <a:t>Risk Değerlendirme Formu</a:t>
            </a:r>
            <a:r>
              <a:rPr lang="tr-TR"/>
              <a:t> </a:t>
            </a:r>
          </a:p>
          <a:p>
            <a:r>
              <a:rPr lang="tr-TR" b="1" u="sng"/>
              <a:t>Preeklampsi risk faktörleri</a:t>
            </a:r>
          </a:p>
          <a:p>
            <a:r>
              <a:rPr lang="tr-TR" b="1"/>
              <a:t>Gebelikte </a:t>
            </a:r>
            <a:r>
              <a:rPr lang="tr-TR" b="1" u="sng"/>
              <a:t>Venöz Tromboemboli Risk Değerlendirme Formu</a:t>
            </a:r>
            <a:r>
              <a:rPr lang="tr-TR"/>
              <a:t> 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6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B14BB0-C81B-0343-C8A8-E3817AEA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064" y="1293199"/>
            <a:ext cx="4961092" cy="37448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 b="1">
                <a:solidFill>
                  <a:srgbClr val="C00000"/>
                </a:solidFill>
              </a:rPr>
              <a:t>3. İzlemden itibaren ek olarak : </a:t>
            </a:r>
          </a:p>
          <a:p>
            <a:r>
              <a:rPr lang="tr-TR" b="1"/>
              <a:t>Yaygın ödem kontrolü</a:t>
            </a:r>
            <a:endParaRPr lang="tr-TR"/>
          </a:p>
          <a:p>
            <a:pPr marL="0" indent="0">
              <a:buNone/>
            </a:pPr>
            <a:r>
              <a:rPr lang="tr-TR" b="1">
                <a:solidFill>
                  <a:srgbClr val="C00000"/>
                </a:solidFill>
              </a:rPr>
              <a:t>4. izlemde ek olarak : </a:t>
            </a:r>
          </a:p>
          <a:p>
            <a:r>
              <a:rPr lang="tr-TR" b="1"/>
              <a:t>Meme muayenesi</a:t>
            </a:r>
            <a:r>
              <a:rPr lang="tr-TR"/>
              <a:t> </a:t>
            </a:r>
          </a:p>
          <a:p>
            <a:r>
              <a:rPr lang="tr-TR" b="1"/>
              <a:t>Obstetrik değerlendirme</a:t>
            </a:r>
            <a:r>
              <a:rPr lang="tr-TR"/>
              <a:t> *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751C0AA2-AD67-2514-D291-032134912E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77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/>
              <a:t>FİZİK MUAYENE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FB6FDA2-2978-2614-A82C-26A5FC283D97}"/>
              </a:ext>
            </a:extLst>
          </p:cNvPr>
          <p:cNvSpPr txBox="1"/>
          <p:nvPr/>
        </p:nvSpPr>
        <p:spPr>
          <a:xfrm>
            <a:off x="1575064" y="6041341"/>
            <a:ext cx="59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/>
              <a:t>* Özellikle </a:t>
            </a:r>
            <a:r>
              <a:rPr lang="tr-TR" sz="1400" u="sng"/>
              <a:t>prezente olan kısmın belirlenmesi</a:t>
            </a:r>
            <a:r>
              <a:rPr lang="tr-TR" sz="1400"/>
              <a:t>ne yönelik </a:t>
            </a:r>
          </a:p>
        </p:txBody>
      </p:sp>
    </p:spTree>
    <p:extLst>
      <p:ext uri="{BB962C8B-B14F-4D97-AF65-F5344CB8AC3E}">
        <p14:creationId xmlns:p14="http://schemas.microsoft.com/office/powerpoint/2010/main" val="333228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B26A74DB-2B65-84CA-91BF-8340FE32C9AA}"/>
              </a:ext>
            </a:extLst>
          </p:cNvPr>
          <p:cNvSpPr txBox="1"/>
          <p:nvPr/>
        </p:nvSpPr>
        <p:spPr>
          <a:xfrm>
            <a:off x="6710203" y="951942"/>
            <a:ext cx="52768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1">
                <a:solidFill>
                  <a:srgbClr val="C00000"/>
                </a:solidFill>
                <a:effectLst/>
              </a:rPr>
              <a:t>         LEOPOLD MANEVRALARI</a:t>
            </a:r>
            <a:r>
              <a:rPr lang="tr-TR">
                <a:effectLst/>
              </a:rPr>
              <a:t> </a:t>
            </a:r>
            <a:br>
              <a:rPr lang="tr-TR"/>
            </a:br>
            <a:endParaRPr lang="tr-TR"/>
          </a:p>
          <a:p>
            <a:pPr algn="l"/>
            <a:r>
              <a:rPr lang="tr-TR"/>
              <a:t>A- </a:t>
            </a:r>
            <a:r>
              <a:rPr lang="tr-TR">
                <a:effectLst/>
              </a:rPr>
              <a:t> İlk manevra, uterin fundus palpasyon (fetal kısım) , </a:t>
            </a:r>
            <a:endParaRPr lang="tr-TR"/>
          </a:p>
          <a:p>
            <a:pPr algn="l"/>
            <a:endParaRPr lang="tr-TR"/>
          </a:p>
          <a:p>
            <a:pPr algn="l"/>
            <a:r>
              <a:rPr lang="tr-TR"/>
              <a:t>B- </a:t>
            </a:r>
            <a:r>
              <a:rPr lang="tr-TR">
                <a:effectLst/>
              </a:rPr>
              <a:t>İkinci manevra :  fetüsün sırtını konumlandırmak </a:t>
            </a:r>
            <a:br>
              <a:rPr lang="tr-TR"/>
            </a:br>
            <a:endParaRPr lang="tr-TR"/>
          </a:p>
          <a:p>
            <a:pPr algn="l"/>
            <a:r>
              <a:rPr lang="tr-TR"/>
              <a:t>C- </a:t>
            </a:r>
            <a:r>
              <a:rPr lang="tr-TR">
                <a:effectLst/>
              </a:rPr>
              <a:t>Üçüncü manevrada</a:t>
            </a:r>
            <a:r>
              <a:rPr lang="tr-TR"/>
              <a:t> : prezentasyon </a:t>
            </a:r>
            <a:br>
              <a:rPr lang="tr-TR"/>
            </a:br>
            <a:endParaRPr lang="tr-TR"/>
          </a:p>
          <a:p>
            <a:pPr algn="l"/>
            <a:r>
              <a:rPr lang="tr-TR">
                <a:effectLst/>
              </a:rPr>
              <a:t>D- Dördüncü manevra : Fetusun kafa gelişi mevcutsa, fleksiyon derecesi</a:t>
            </a:r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92784B4-5A30-931E-F6F3-D7DA30D8D9C6}"/>
              </a:ext>
            </a:extLst>
          </p:cNvPr>
          <p:cNvSpPr txBox="1"/>
          <p:nvPr/>
        </p:nvSpPr>
        <p:spPr>
          <a:xfrm>
            <a:off x="1348513" y="6364983"/>
            <a:ext cx="870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https://www.msdmanuals.com/professional/multimedia/figure/leopold-maneuver</a:t>
            </a: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76EA3B9B-DC2A-F3F3-7B68-D92373DC0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6" y="342082"/>
            <a:ext cx="522306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B22B02C8-42A7-0DE8-65F4-594A4A15DA14}"/>
              </a:ext>
            </a:extLst>
          </p:cNvPr>
          <p:cNvSpPr txBox="1"/>
          <p:nvPr/>
        </p:nvSpPr>
        <p:spPr>
          <a:xfrm>
            <a:off x="7670344" y="1424031"/>
            <a:ext cx="3678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1">
                <a:solidFill>
                  <a:srgbClr val="C00000"/>
                </a:solidFill>
              </a:rPr>
              <a:t>Gebeliğin değişik haftalarında fundus yükseklikleri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6D75EF1-1846-3585-3E66-B6E7E1734E1A}"/>
              </a:ext>
            </a:extLst>
          </p:cNvPr>
          <p:cNvSpPr txBox="1"/>
          <p:nvPr/>
        </p:nvSpPr>
        <p:spPr>
          <a:xfrm>
            <a:off x="6623898" y="5847154"/>
            <a:ext cx="51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https://www.shecares.com/pregnancy/belly-and-fundal-height</a:t>
            </a: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8BDF7C69-88B1-CC05-E9E7-1321E4DB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9" y="86305"/>
            <a:ext cx="5545807" cy="66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3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EFFE82EA-510F-454D-A671-2CEE2C970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9447"/>
              </p:ext>
            </p:extLst>
          </p:nvPr>
        </p:nvGraphicFramePr>
        <p:xfrm>
          <a:off x="3220969" y="15240"/>
          <a:ext cx="8455916" cy="68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957">
                  <a:extLst>
                    <a:ext uri="{9D8B030D-6E8A-4147-A177-3AD203B41FA5}">
                      <a16:colId xmlns:a16="http://schemas.microsoft.com/office/drawing/2014/main" val="3607060697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1320559050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445329552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3971009404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747685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1.İzlem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2.İzlem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3.İzlem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4.İzlem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49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Boy ve kilo ölçümü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42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*</a:t>
                      </a:r>
                      <a:r>
                        <a:rPr lang="tr-TR">
                          <a:solidFill>
                            <a:srgbClr val="FF0000"/>
                          </a:solidFill>
                        </a:rPr>
                        <a:t>Kan basıncı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2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Nabız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16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Anemi bulguları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5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Göğüs ve kalp oskultasyonu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/>
                        <a:t>✔</a:t>
                      </a:r>
                    </a:p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/>
                        <a:t>✔</a:t>
                      </a:r>
                    </a:p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/>
                        <a:t>✔</a:t>
                      </a:r>
                    </a:p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3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*</a:t>
                      </a:r>
                      <a:r>
                        <a:rPr lang="tr-TR">
                          <a:solidFill>
                            <a:srgbClr val="FF0000"/>
                          </a:solidFill>
                        </a:rPr>
                        <a:t>Pretibial ödem ve varis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95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Gebelik haftası uterus büyüklüğünün uyumu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8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CYBH semptomatik bulguları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6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Fetal kalp atımı (120-160 &gt;12.hft)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1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Gebe risk değerlendirme formu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Preeklampsi risk faktörleri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83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r-TR"/>
                        <a:t>Gebelikte </a:t>
                      </a:r>
                    </a:p>
                    <a:p>
                      <a:pPr marL="0" indent="0">
                        <a:buNone/>
                      </a:pPr>
                      <a:r>
                        <a:rPr lang="tr-TR"/>
                        <a:t>Venöz Tromboemboli Risk Değerlendirme Formu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/>
                        <a:t>✔</a:t>
                      </a:r>
                    </a:p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/>
                        <a:t>✔</a:t>
                      </a:r>
                    </a:p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/>
                        <a:t>✔</a:t>
                      </a:r>
                    </a:p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82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Kilo alımı takibi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23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Yaygın ödem kontrolü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66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Emzirmeye yönelik meme muayenesi yapınız.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03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/>
                        <a:t>prezente olan kısmın belirlenmesi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960294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94665255-3BDC-9B9B-40BA-143D61E3B503}"/>
              </a:ext>
            </a:extLst>
          </p:cNvPr>
          <p:cNvSpPr txBox="1"/>
          <p:nvPr/>
        </p:nvSpPr>
        <p:spPr>
          <a:xfrm>
            <a:off x="0" y="668864"/>
            <a:ext cx="2297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/>
              <a:t>GEBE İZLEMİNDE :</a:t>
            </a:r>
          </a:p>
          <a:p>
            <a:pPr algn="l"/>
            <a:r>
              <a:rPr lang="tr-TR" sz="2800" b="1"/>
              <a:t>FİZİK MUAYENE </a:t>
            </a:r>
          </a:p>
        </p:txBody>
      </p:sp>
    </p:spTree>
    <p:extLst>
      <p:ext uri="{BB962C8B-B14F-4D97-AF65-F5344CB8AC3E}">
        <p14:creationId xmlns:p14="http://schemas.microsoft.com/office/powerpoint/2010/main" val="315352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A2BF7B49-F200-6F6F-678D-47E835A35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55" y="504615"/>
            <a:ext cx="7955510" cy="336831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C9D1ABC-07AB-AA3B-7753-B0A7EA2478E1}"/>
              </a:ext>
            </a:extLst>
          </p:cNvPr>
          <p:cNvSpPr txBox="1"/>
          <p:nvPr/>
        </p:nvSpPr>
        <p:spPr>
          <a:xfrm>
            <a:off x="798320" y="4531005"/>
            <a:ext cx="10637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Gebenin boy ve kilosu [Vücut Kitle İndeksi (VKİ) &lt;18.5kg/ m2 veya ≥30kg/m2 ise diyetisyene yönlendiriniz.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23466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E395F5-F655-5B44-F82A-7F2C21A19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84818"/>
            <a:ext cx="11845342" cy="3395819"/>
          </a:xfrm>
        </p:spPr>
        <p:txBody>
          <a:bodyPr/>
          <a:lstStyle/>
          <a:p>
            <a:pPr marL="0" indent="0">
              <a:buNone/>
            </a:pPr>
            <a:endParaRPr lang="tr-TR"/>
          </a:p>
          <a:p>
            <a:r>
              <a:rPr lang="tr-TR"/>
              <a:t>Kadın doğum uzmanına sevk gerektirir. </a:t>
            </a:r>
          </a:p>
          <a:p>
            <a:r>
              <a:rPr lang="tr-TR" u="sng"/>
              <a:t>Sistolik 160 mmHg ve/veya diastolik 110 mmHg ve üzeri değerlerde </a:t>
            </a:r>
            <a:r>
              <a:rPr lang="tr-TR"/>
              <a:t>ise </a:t>
            </a:r>
          </a:p>
          <a:p>
            <a:pPr marL="0" indent="0">
              <a:buNone/>
            </a:pPr>
            <a:r>
              <a:rPr lang="tr-TR"/>
              <a:t>15 dakika sonra ölçümü tekrarlanır, hala yüksek ise gerekli tedavi başlayarak </a:t>
            </a:r>
          </a:p>
          <a:p>
            <a:pPr marL="0" indent="0">
              <a:buNone/>
            </a:pPr>
            <a:r>
              <a:rPr lang="tr-TR" u="sng"/>
              <a:t>112 ile sevk edilir.</a:t>
            </a:r>
            <a:r>
              <a:rPr lang="tr-TR"/>
              <a:t>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81358B9C-D828-A1D7-5F71-B68D564E38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/>
              <a:t>FİZİK MUAYENE</a:t>
            </a:r>
          </a:p>
        </p:txBody>
      </p:sp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8619C04C-0861-193E-A73B-63A6E51B95EB}"/>
              </a:ext>
            </a:extLst>
          </p:cNvPr>
          <p:cNvSpPr/>
          <p:nvPr/>
        </p:nvSpPr>
        <p:spPr>
          <a:xfrm>
            <a:off x="727514" y="1690688"/>
            <a:ext cx="10626286" cy="13255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>
                <a:solidFill>
                  <a:schemeClr val="tx1"/>
                </a:solidFill>
              </a:rPr>
              <a:t>Gebelikte yüksek tansiyon</a:t>
            </a:r>
            <a:r>
              <a:rPr lang="tr-TR" sz="2400">
                <a:solidFill>
                  <a:schemeClr val="tx1"/>
                </a:solidFill>
              </a:rPr>
              <a:t> : </a:t>
            </a:r>
            <a:r>
              <a:rPr lang="tr-TR" sz="2400" u="sng">
                <a:solidFill>
                  <a:schemeClr val="tx1"/>
                </a:solidFill>
              </a:rPr>
              <a:t>&gt;</a:t>
            </a:r>
            <a:r>
              <a:rPr lang="tr-TR" sz="2400">
                <a:solidFill>
                  <a:schemeClr val="tx1"/>
                </a:solidFill>
              </a:rPr>
              <a:t>  Sistolik 140 mmHg ve/veya diastolik 90 mmHg</a:t>
            </a:r>
          </a:p>
        </p:txBody>
      </p:sp>
    </p:spTree>
    <p:extLst>
      <p:ext uri="{BB962C8B-B14F-4D97-AF65-F5344CB8AC3E}">
        <p14:creationId xmlns:p14="http://schemas.microsoft.com/office/powerpoint/2010/main" val="350340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AA7C5B-0CC7-A281-C16C-DBBD4EC6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Amaçlar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3E054A-1741-F971-45D8-65C5A1E9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770"/>
            <a:ext cx="10515600" cy="4351338"/>
          </a:xfrm>
        </p:spPr>
        <p:txBody>
          <a:bodyPr/>
          <a:lstStyle/>
          <a:p>
            <a:endParaRPr lang="tr-TR"/>
          </a:p>
          <a:p>
            <a:endParaRPr lang="tr-TR"/>
          </a:p>
          <a:p>
            <a:r>
              <a:rPr lang="tr-TR"/>
              <a:t>Birinci </a:t>
            </a:r>
            <a:r>
              <a:rPr lang="tr-TR" dirty="0"/>
              <a:t>basamakta gebe izlemi hakkında </a:t>
            </a:r>
            <a:r>
              <a:rPr lang="tr-TR"/>
              <a:t>bilgi vermek</a:t>
            </a:r>
          </a:p>
          <a:p>
            <a:r>
              <a:rPr lang="tr-TR"/>
              <a:t>Gebelik risk faktörleri hakkında bilgi vermek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632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AD44A5E8-717A-E7D3-C5EC-E5AFE52CD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18" y="409949"/>
            <a:ext cx="8781520" cy="3872930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CEFA6B2-9A8D-2CD4-67F8-77416C4A84C9}"/>
              </a:ext>
            </a:extLst>
          </p:cNvPr>
          <p:cNvSpPr txBox="1"/>
          <p:nvPr/>
        </p:nvSpPr>
        <p:spPr>
          <a:xfrm>
            <a:off x="1089598" y="4617311"/>
            <a:ext cx="996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/>
              <a:t>Majör en az bir, minor  en az 2 tanesinin varlığında bir kontrendikasyon yoksa 12-35. gebelik haftalarında </a:t>
            </a:r>
            <a:r>
              <a:rPr lang="tr-TR" sz="2400" b="1"/>
              <a:t>80 mg/gün Aspirin</a:t>
            </a:r>
            <a:r>
              <a:rPr lang="tr-TR" sz="2400"/>
              <a:t> veriniz.</a:t>
            </a:r>
          </a:p>
        </p:txBody>
      </p:sp>
    </p:spTree>
    <p:extLst>
      <p:ext uri="{BB962C8B-B14F-4D97-AF65-F5344CB8AC3E}">
        <p14:creationId xmlns:p14="http://schemas.microsoft.com/office/powerpoint/2010/main" val="20929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0586EE-64D8-C070-270C-8CA61036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33"/>
            <a:ext cx="10515600" cy="787533"/>
          </a:xfrm>
        </p:spPr>
        <p:txBody>
          <a:bodyPr/>
          <a:lstStyle/>
          <a:p>
            <a:pPr algn="ctr"/>
            <a:r>
              <a:rPr lang="tr-TR" b="1"/>
              <a:t>LABORATUVAR TESTLERİ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7F81853-F1F1-1189-54F8-B1D79B71D2B5}"/>
              </a:ext>
            </a:extLst>
          </p:cNvPr>
          <p:cNvSpPr/>
          <p:nvPr/>
        </p:nvSpPr>
        <p:spPr>
          <a:xfrm>
            <a:off x="838198" y="938566"/>
            <a:ext cx="10985566" cy="11003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>
                <a:solidFill>
                  <a:srgbClr val="C00000"/>
                </a:solidFill>
              </a:rPr>
              <a:t>Tam İdrar T. </a:t>
            </a:r>
            <a:r>
              <a:rPr lang="tr-TR" sz="2400">
                <a:solidFill>
                  <a:schemeClr val="tx1"/>
                </a:solidFill>
              </a:rPr>
              <a:t>(2.3.4. izlemlerde tekrarlanır)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İdrar Kültürü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B5DE3356-28E5-EF78-7DB9-A1EBD1E60B17}"/>
              </a:ext>
            </a:extLst>
          </p:cNvPr>
          <p:cNvSpPr/>
          <p:nvPr/>
        </p:nvSpPr>
        <p:spPr>
          <a:xfrm>
            <a:off x="827410" y="2017376"/>
            <a:ext cx="10985565" cy="2853354"/>
          </a:xfrm>
          <a:prstGeom prst="roundRect">
            <a:avLst>
              <a:gd name="adj" fmla="val 48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>
                <a:solidFill>
                  <a:srgbClr val="C00000"/>
                </a:solidFill>
              </a:rPr>
              <a:t>Hemogram </a:t>
            </a:r>
            <a:r>
              <a:rPr lang="tr-TR" sz="2400">
                <a:solidFill>
                  <a:schemeClr val="tx1"/>
                </a:solidFill>
              </a:rPr>
              <a:t>(2.3.4. izlemlerde tekrarlanır)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HBsAg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Kan grubu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Sifiliz taraması , HIV testi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TSH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AKŞ </a:t>
            </a:r>
            <a:r>
              <a:rPr lang="tr-TR" sz="2400">
                <a:solidFill>
                  <a:schemeClr val="tx1"/>
                </a:solidFill>
              </a:rPr>
              <a:t> </a:t>
            </a:r>
            <a:r>
              <a:rPr lang="tr-TR" sz="24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FC58091-53DA-8B89-D29C-5C2A76A7D106}"/>
              </a:ext>
            </a:extLst>
          </p:cNvPr>
          <p:cNvSpPr txBox="1"/>
          <p:nvPr/>
        </p:nvSpPr>
        <p:spPr>
          <a:xfrm>
            <a:off x="838199" y="6239433"/>
            <a:ext cx="897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E7BEE809-EEC3-3E7A-12ED-6BC5A3FB2FE1}"/>
              </a:ext>
            </a:extLst>
          </p:cNvPr>
          <p:cNvSpPr/>
          <p:nvPr/>
        </p:nvSpPr>
        <p:spPr>
          <a:xfrm>
            <a:off x="838197" y="5782426"/>
            <a:ext cx="10985565" cy="617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İndirekt coombs testi </a:t>
            </a:r>
            <a:r>
              <a:rPr lang="tr-TR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D46F20B-BCDA-1F53-422B-E076E5B7B7AF}"/>
              </a:ext>
            </a:extLst>
          </p:cNvPr>
          <p:cNvSpPr txBox="1"/>
          <p:nvPr/>
        </p:nvSpPr>
        <p:spPr>
          <a:xfrm>
            <a:off x="722804" y="6536337"/>
            <a:ext cx="1110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* </a:t>
            </a:r>
            <a:r>
              <a:rPr lang="tr-TR" sz="1600"/>
              <a:t>İndirek coombs negatif ise </a:t>
            </a:r>
            <a:r>
              <a:rPr lang="tr-TR" sz="1600" u="sng"/>
              <a:t>anti-D immunglobulin</a:t>
            </a:r>
            <a:r>
              <a:rPr lang="tr-TR" sz="1600"/>
              <a:t> yaptırınız , </a:t>
            </a:r>
            <a:r>
              <a:rPr lang="tr-TR" sz="1600">
                <a:solidFill>
                  <a:schemeClr val="tx1"/>
                </a:solidFill>
              </a:rPr>
              <a:t>3. izlemde ,  Rh uyumsuzluğu varsa yapılır </a:t>
            </a:r>
            <a:endParaRPr lang="tr-TR" sz="1600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A5E832A9-3D6A-6588-AB9D-CF0749C974EF}"/>
              </a:ext>
            </a:extLst>
          </p:cNvPr>
          <p:cNvSpPr/>
          <p:nvPr/>
        </p:nvSpPr>
        <p:spPr>
          <a:xfrm>
            <a:off x="838196" y="5028515"/>
            <a:ext cx="10985565" cy="617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OGTT  </a:t>
            </a:r>
            <a:endParaRPr lang="tr-T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B5B6BC-AA0A-13F0-6245-7114EB37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5634"/>
            <a:ext cx="11079386" cy="2372011"/>
          </a:xfrm>
        </p:spPr>
        <p:txBody>
          <a:bodyPr/>
          <a:lstStyle/>
          <a:p>
            <a:pPr marL="0" indent="0">
              <a:buNone/>
            </a:pPr>
            <a:endParaRPr lang="tr-TR"/>
          </a:p>
          <a:p>
            <a:r>
              <a:rPr lang="tr-TR"/>
              <a:t>2-4 hafta sonra kontrol ediniz : hemoglobin yükselmez ise sevk edilir.</a:t>
            </a:r>
          </a:p>
          <a:p>
            <a:r>
              <a:rPr lang="tr-TR"/>
              <a:t>Demir eksikliği yok ve MCV&lt;80 fL ise talasemi taramasına yönlendirilir.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A4E0FEE5-DB34-06B1-C124-7E35B9D054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LABORATUVAR TESTLERİ</a:t>
            </a:r>
          </a:p>
        </p:txBody>
      </p:sp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88955F8A-38B4-A796-4654-F40D54533D0C}"/>
              </a:ext>
            </a:extLst>
          </p:cNvPr>
          <p:cNvSpPr/>
          <p:nvPr/>
        </p:nvSpPr>
        <p:spPr>
          <a:xfrm>
            <a:off x="859776" y="1676715"/>
            <a:ext cx="10119245" cy="1057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chemeClr val="tx1"/>
                </a:solidFill>
              </a:rPr>
              <a:t>*Hb &lt; 11</a:t>
            </a:r>
            <a:r>
              <a:rPr lang="tr-TR" sz="2800">
                <a:solidFill>
                  <a:schemeClr val="tx1"/>
                </a:solidFill>
              </a:rPr>
              <a:t> </a:t>
            </a:r>
            <a:r>
              <a:rPr lang="tr-TR">
                <a:solidFill>
                  <a:schemeClr val="tx1"/>
                </a:solidFill>
              </a:rPr>
              <a:t>gr/dL </a:t>
            </a:r>
            <a:r>
              <a:rPr lang="tr-TR" sz="2800">
                <a:solidFill>
                  <a:schemeClr val="tx1"/>
                </a:solidFill>
              </a:rPr>
              <a:t>➕ MCV&lt;80 </a:t>
            </a:r>
            <a:r>
              <a:rPr lang="tr-TR">
                <a:solidFill>
                  <a:schemeClr val="tx1"/>
                </a:solidFill>
              </a:rPr>
              <a:t>fL</a:t>
            </a:r>
            <a:r>
              <a:rPr lang="tr-TR" sz="2800">
                <a:solidFill>
                  <a:schemeClr val="tx1"/>
                </a:solidFill>
              </a:rPr>
              <a:t> ➡️ </a:t>
            </a:r>
            <a:r>
              <a:rPr lang="tr-TR" sz="2800" b="1">
                <a:solidFill>
                  <a:schemeClr val="tx1"/>
                </a:solidFill>
              </a:rPr>
              <a:t>Demir</a:t>
            </a:r>
            <a:r>
              <a:rPr lang="tr-TR" sz="2800">
                <a:solidFill>
                  <a:schemeClr val="tx1"/>
                </a:solidFill>
              </a:rPr>
              <a:t> tedavisi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3458479-4878-AACC-DADF-B6A69358A4EB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>
                <a:solidFill>
                  <a:schemeClr val="tx1"/>
                </a:solidFill>
              </a:rPr>
              <a:t> </a:t>
            </a:r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22E39631-BE99-D09F-DBCA-2CACF7AA8923}"/>
              </a:ext>
            </a:extLst>
          </p:cNvPr>
          <p:cNvSpPr/>
          <p:nvPr/>
        </p:nvSpPr>
        <p:spPr>
          <a:xfrm>
            <a:off x="902929" y="2957858"/>
            <a:ext cx="10119245" cy="1057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chemeClr val="tx1"/>
                </a:solidFill>
              </a:rPr>
              <a:t>Hb &lt; 7</a:t>
            </a:r>
            <a:r>
              <a:rPr lang="tr-TR" sz="2800">
                <a:solidFill>
                  <a:schemeClr val="tx1"/>
                </a:solidFill>
              </a:rPr>
              <a:t> </a:t>
            </a:r>
            <a:r>
              <a:rPr lang="tr-TR">
                <a:solidFill>
                  <a:schemeClr val="tx1"/>
                </a:solidFill>
              </a:rPr>
              <a:t>gr/dL               </a:t>
            </a:r>
            <a:r>
              <a:rPr lang="tr-TR" sz="2800">
                <a:solidFill>
                  <a:schemeClr val="tx1"/>
                </a:solidFill>
              </a:rPr>
              <a:t> ➡️ </a:t>
            </a:r>
            <a:r>
              <a:rPr lang="tr-TR" sz="2800" b="1">
                <a:solidFill>
                  <a:schemeClr val="tx1"/>
                </a:solidFill>
              </a:rPr>
              <a:t>Sevk</a:t>
            </a:r>
          </a:p>
        </p:txBody>
      </p:sp>
    </p:spTree>
    <p:extLst>
      <p:ext uri="{BB962C8B-B14F-4D97-AF65-F5344CB8AC3E}">
        <p14:creationId xmlns:p14="http://schemas.microsoft.com/office/powerpoint/2010/main" val="17316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83B2F2F0-5B64-079D-A4E3-3CC1DE7E2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76" y="122445"/>
            <a:ext cx="9752448" cy="66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4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E66337-D963-8657-E95D-5D6FEBB8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94" y="5672321"/>
            <a:ext cx="2577638" cy="11856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  <a:p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63954F8-13EE-4C3F-6783-1F0D4B3D6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LABORATUVAR TESTLERİ</a:t>
            </a:r>
          </a:p>
        </p:txBody>
      </p:sp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A68A9DF4-3E90-C31B-4E0F-26A91E6892DF}"/>
              </a:ext>
            </a:extLst>
          </p:cNvPr>
          <p:cNvSpPr/>
          <p:nvPr/>
        </p:nvSpPr>
        <p:spPr>
          <a:xfrm>
            <a:off x="838199" y="1690688"/>
            <a:ext cx="10435373" cy="112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>
                <a:solidFill>
                  <a:schemeClr val="tx1"/>
                </a:solidFill>
              </a:rPr>
              <a:t>28. Hafta   Anne Rh (-), baba Rh (+) ise ➡️  </a:t>
            </a:r>
            <a:r>
              <a:rPr lang="tr-TR" sz="2800" b="1">
                <a:solidFill>
                  <a:schemeClr val="tx1"/>
                </a:solidFill>
              </a:rPr>
              <a:t>indirekt coombs testi</a:t>
            </a:r>
            <a:endParaRPr lang="tr-TR" sz="2800">
              <a:solidFill>
                <a:schemeClr val="tx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3B56E48-D28A-13D5-4EDC-0D38D701A51C}"/>
              </a:ext>
            </a:extLst>
          </p:cNvPr>
          <p:cNvSpPr txBox="1"/>
          <p:nvPr/>
        </p:nvSpPr>
        <p:spPr>
          <a:xfrm>
            <a:off x="1833978" y="3279585"/>
            <a:ext cx="201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sz="2400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D0DF8634-E8F4-1252-4389-3AE318E81AE7}"/>
              </a:ext>
            </a:extLst>
          </p:cNvPr>
          <p:cNvSpPr/>
          <p:nvPr/>
        </p:nvSpPr>
        <p:spPr>
          <a:xfrm>
            <a:off x="1038538" y="4293563"/>
            <a:ext cx="3614016" cy="1005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chemeClr val="tx1"/>
                </a:solidFill>
              </a:rPr>
              <a:t>anti-D immunglobulin</a:t>
            </a:r>
            <a:endParaRPr lang="tr-TR" sz="2800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3ACB0F8-92E3-001D-D2C2-2A04164C8D8F}"/>
              </a:ext>
            </a:extLst>
          </p:cNvPr>
          <p:cNvSpPr txBox="1"/>
          <p:nvPr/>
        </p:nvSpPr>
        <p:spPr>
          <a:xfrm flipH="1">
            <a:off x="10496827" y="3429000"/>
            <a:ext cx="105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sz="2400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34DC782F-58B8-F0C5-FB5D-93F40D640456}"/>
              </a:ext>
            </a:extLst>
          </p:cNvPr>
          <p:cNvSpPr/>
          <p:nvPr/>
        </p:nvSpPr>
        <p:spPr>
          <a:xfrm>
            <a:off x="5827018" y="4270612"/>
            <a:ext cx="3614016" cy="1005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chemeClr val="tx1"/>
                </a:solidFill>
              </a:rPr>
              <a:t>SEVK</a:t>
            </a:r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A299CD2D-FF0B-D176-133D-DD1D82F6D6D5}"/>
              </a:ext>
            </a:extLst>
          </p:cNvPr>
          <p:cNvSpPr/>
          <p:nvPr/>
        </p:nvSpPr>
        <p:spPr>
          <a:xfrm>
            <a:off x="2242790" y="3068390"/>
            <a:ext cx="1199752" cy="10417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/>
              <a:t>➖</a:t>
            </a:r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14B005EE-82A1-43E4-0C40-3B3E78CD8186}"/>
              </a:ext>
            </a:extLst>
          </p:cNvPr>
          <p:cNvSpPr/>
          <p:nvPr/>
        </p:nvSpPr>
        <p:spPr>
          <a:xfrm>
            <a:off x="7034150" y="3068198"/>
            <a:ext cx="1199752" cy="10417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/>
              <a:t>➕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4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1E588E-67D4-4428-6F6B-072B0AE1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88" y="332761"/>
            <a:ext cx="10515600" cy="1325563"/>
          </a:xfrm>
        </p:spPr>
        <p:txBody>
          <a:bodyPr/>
          <a:lstStyle/>
          <a:p>
            <a:r>
              <a:rPr lang="tr-TR"/>
              <a:t>GEBELİKTE TSH DEĞERLENDİRMESİ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8C9E0785-CC62-323A-837F-16B861616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43209"/>
              </p:ext>
            </p:extLst>
          </p:nvPr>
        </p:nvGraphicFramePr>
        <p:xfrm>
          <a:off x="1268441" y="3615284"/>
          <a:ext cx="812799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593419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9314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246565"/>
                    </a:ext>
                  </a:extLst>
                </a:gridCol>
              </a:tblGrid>
              <a:tr h="138190">
                <a:tc>
                  <a:txBody>
                    <a:bodyPr/>
                    <a:lstStyle/>
                    <a:p>
                      <a:r>
                        <a:rPr lang="tr-TR"/>
                        <a:t>GEBELİKTE TSH DEĞERLENDİRMESİ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61293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TSH (Alt Sınır)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TSH (Üst Sınır)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25915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r>
                        <a:rPr lang="tr-TR"/>
                        <a:t>1. TRİMESTR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0.1 mlU/L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2.5 mlU/L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36171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r>
                        <a:rPr lang="tr-TR"/>
                        <a:t>2. TRİMESTR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 0.2 mlU/L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 3 mlU/L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70906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r>
                        <a:rPr lang="tr-TR"/>
                        <a:t>3. TRİMESTR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 0.3 mlU/L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 3 mlU/L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75190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45AB982C-1200-AF0F-164B-035FA71586EF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767B321-A7BF-BDC9-E184-822FA3CC3BB5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2C01471-1CBB-3EF9-6031-5D4A133DA38B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B84459-F959-E4DA-24C1-19D30668C1C6}"/>
              </a:ext>
            </a:extLst>
          </p:cNvPr>
          <p:cNvSpPr txBox="1"/>
          <p:nvPr/>
        </p:nvSpPr>
        <p:spPr>
          <a:xfrm>
            <a:off x="3047641" y="3299893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D5861C2-06AD-BB70-5EB8-7ABE293D346A}"/>
              </a:ext>
            </a:extLst>
          </p:cNvPr>
          <p:cNvSpPr txBox="1"/>
          <p:nvPr/>
        </p:nvSpPr>
        <p:spPr>
          <a:xfrm>
            <a:off x="3036853" y="3396986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1B5D120-094F-F6A5-FDB7-3313387C3E2C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E081AFF-4CD8-D188-E168-CC66450107E4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FE27B5D-7B7D-65CB-41ED-92FE6ED3F163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65A17433-CF13-C32B-EDBB-8CF87010D3D7}"/>
              </a:ext>
            </a:extLst>
          </p:cNvPr>
          <p:cNvSpPr txBox="1"/>
          <p:nvPr/>
        </p:nvSpPr>
        <p:spPr>
          <a:xfrm>
            <a:off x="3047641" y="3310680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CF1B4CB6-45ED-2385-0B41-C00EF0203756}"/>
              </a:ext>
            </a:extLst>
          </p:cNvPr>
          <p:cNvSpPr txBox="1"/>
          <p:nvPr/>
        </p:nvSpPr>
        <p:spPr>
          <a:xfrm>
            <a:off x="-375461" y="295003"/>
            <a:ext cx="6095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26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16A9C2-ECF0-9F2A-F9DF-B478B094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effectLst/>
              </a:rPr>
              <a:t>Prenatal Tarama ve Tanısal Testler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74CB40-2611-5A43-32D4-9F3E5C1A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>
                <a:effectLst/>
              </a:rPr>
              <a:t>Doğum öncesi tarama fetal anomalilerin saptanması için </a:t>
            </a:r>
            <a:r>
              <a:rPr lang="tr-TR" u="sng">
                <a:effectLst/>
              </a:rPr>
              <a:t>tüm gebe </a:t>
            </a:r>
          </a:p>
          <a:p>
            <a:pPr marL="0" indent="0">
              <a:buNone/>
            </a:pPr>
            <a:r>
              <a:rPr lang="tr-TR" u="sng">
                <a:effectLst/>
              </a:rPr>
              <a:t>kadınlara</a:t>
            </a:r>
            <a:r>
              <a:rPr lang="tr-TR">
                <a:effectLst/>
              </a:rPr>
              <a:t> önerilmelidir. </a:t>
            </a:r>
            <a:endParaRPr lang="tr-TR"/>
          </a:p>
          <a:p>
            <a:r>
              <a:rPr lang="tr-TR" b="1">
                <a:effectLst/>
              </a:rPr>
              <a:t>Doğum öncesi genetik tanı testi </a:t>
            </a:r>
            <a:r>
              <a:rPr lang="tr-TR">
                <a:effectLst/>
              </a:rPr>
              <a:t>önermenin en yaygın nedeni </a:t>
            </a:r>
            <a:r>
              <a:rPr lang="tr-TR" u="sng">
                <a:effectLst/>
              </a:rPr>
              <a:t>ileri anne </a:t>
            </a:r>
          </a:p>
          <a:p>
            <a:pPr marL="0" indent="0">
              <a:buNone/>
            </a:pPr>
            <a:r>
              <a:rPr lang="tr-TR" u="sng">
                <a:effectLst/>
              </a:rPr>
              <a:t>yaşı</a:t>
            </a:r>
            <a:r>
              <a:rPr lang="tr-TR">
                <a:effectLst/>
              </a:rPr>
              <a:t>dır (doğum sırasında annenin 35 yaş veya üzerinde olması);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endParaRPr lang="tr-TR"/>
          </a:p>
          <a:p>
            <a:r>
              <a:rPr lang="tr-TR">
                <a:effectLst/>
              </a:rPr>
              <a:t>ileri maternal yaş</a:t>
            </a:r>
            <a:r>
              <a:rPr lang="tr-TR">
                <a:solidFill>
                  <a:srgbClr val="B3B3B3"/>
                </a:solidFill>
                <a:effectLst/>
              </a:rPr>
              <a:t>, </a:t>
            </a:r>
            <a:r>
              <a:rPr lang="tr-TR">
                <a:effectLst/>
              </a:rPr>
              <a:t>ilk trimesterde düşük veya fetal anormali riskinde artışa </a:t>
            </a:r>
          </a:p>
          <a:p>
            <a:pPr marL="0" indent="0">
              <a:buNone/>
            </a:pPr>
            <a:r>
              <a:rPr lang="tr-TR">
                <a:effectLst/>
              </a:rPr>
              <a:t>neden olmanın yanı sıra, anöploidili (anormal kromozom sayısı), en sık da </a:t>
            </a:r>
          </a:p>
          <a:p>
            <a:pPr marL="0" indent="0">
              <a:buNone/>
            </a:pPr>
            <a:r>
              <a:rPr lang="tr-TR">
                <a:effectLst/>
              </a:rPr>
              <a:t>Down sendromlu, canlı bebek doğma riskini arttırmaktadır. </a:t>
            </a:r>
            <a:br>
              <a:rPr lang="tr-TR"/>
            </a:br>
            <a:br>
              <a:rPr lang="tr-TR"/>
            </a:br>
            <a:r>
              <a:rPr lang="tr-TR">
                <a:effectLst/>
              </a:rPr>
              <a:t>• Düşük risk grubundaki kadınlara, fetüsteki anomalilerin  tespiti için, birinci veya </a:t>
            </a:r>
          </a:p>
          <a:p>
            <a:pPr marL="0" indent="0">
              <a:buNone/>
            </a:pPr>
            <a:r>
              <a:rPr lang="tr-TR">
                <a:effectLst/>
              </a:rPr>
              <a:t>İkinci trimesterde biyokimyasal  tarama testleri ve ultrasonla ense kalınlığı ölçümü </a:t>
            </a:r>
          </a:p>
          <a:p>
            <a:pPr marL="0" indent="0">
              <a:buNone/>
            </a:pPr>
            <a:r>
              <a:rPr lang="tr-TR">
                <a:effectLst/>
              </a:rPr>
              <a:t> ve gebeliğin 18-20. haftasında fetal anatomiyi değerlendirme </a:t>
            </a:r>
          </a:p>
          <a:p>
            <a:pPr marL="0" indent="0">
              <a:buNone/>
            </a:pPr>
            <a:r>
              <a:rPr lang="tr-TR">
                <a:effectLst/>
              </a:rPr>
              <a:t>amaçlı hedefe yönelik ultrasonla tarama önerilebilir. </a:t>
            </a:r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A4B7405-18C9-DB9A-D1E8-247004271002}"/>
              </a:ext>
            </a:extLst>
          </p:cNvPr>
          <p:cNvSpPr txBox="1"/>
          <p:nvPr/>
        </p:nvSpPr>
        <p:spPr>
          <a:xfrm>
            <a:off x="8794897" y="63082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15847CE-9553-AD4C-1095-BEC792DF80FE}"/>
              </a:ext>
            </a:extLst>
          </p:cNvPr>
          <p:cNvSpPr txBox="1"/>
          <p:nvPr/>
        </p:nvSpPr>
        <p:spPr>
          <a:xfrm>
            <a:off x="593346" y="6308209"/>
            <a:ext cx="1038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RAKEL AİLE HEKİMLİĞİ 9.BASKI (Robert E. Rakel, MD, David P. Rakel, MD ISBN 9789752777408 , 2019 )</a:t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17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5D2AB5-D3D0-24F1-123E-16D494B92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effectLst/>
              </a:rPr>
              <a:t> Birinci trimester ultrasonografi ve biyokimyasal tarama artık klinik kullanımda tüm kadınlar için mevcuttur.  Spesifik olarak, "</a:t>
            </a:r>
            <a:r>
              <a:rPr lang="tr-TR" b="1">
                <a:effectLst/>
              </a:rPr>
              <a:t>birinci trimester tarama testi</a:t>
            </a:r>
            <a:r>
              <a:rPr lang="tr-TR">
                <a:effectLst/>
              </a:rPr>
              <a:t>", gebeliğin 10 hafta 2 günü İle 13 hafta 6 günü arasında yapılır. </a:t>
            </a:r>
          </a:p>
          <a:p>
            <a:r>
              <a:rPr lang="tr-TR">
                <a:effectLst/>
              </a:rPr>
              <a:t> Test, </a:t>
            </a:r>
            <a:r>
              <a:rPr lang="tr-TR" b="1">
                <a:effectLst/>
              </a:rPr>
              <a:t>ense kalınlığı</a:t>
            </a:r>
            <a:r>
              <a:rPr lang="tr-TR">
                <a:effectLst/>
              </a:rPr>
              <a:t>nın  (fetüs boynundaki lenf sıvısı) ultrasonla ölçülmesini ve </a:t>
            </a:r>
            <a:r>
              <a:rPr lang="tr-TR" b="1">
                <a:effectLst/>
              </a:rPr>
              <a:t>Gebelikle İlişkili Plazma Proteini A ( PAPP-A)</a:t>
            </a:r>
            <a:r>
              <a:rPr lang="tr-TR">
                <a:effectLst/>
              </a:rPr>
              <a:t> ve </a:t>
            </a:r>
            <a:r>
              <a:rPr lang="tr-TR" b="1">
                <a:effectLst/>
              </a:rPr>
              <a:t>HCG</a:t>
            </a:r>
            <a:r>
              <a:rPr lang="tr-TR">
                <a:effectLst/>
              </a:rPr>
              <a:t> ' </a:t>
            </a:r>
            <a:r>
              <a:rPr lang="tr-TR" b="1">
                <a:effectLst/>
              </a:rPr>
              <a:t>nin beta alt birimi</a:t>
            </a:r>
            <a:r>
              <a:rPr lang="tr-TR">
                <a:effectLst/>
              </a:rPr>
              <a:t>nin laboratuvar ölçümünü içerir. </a:t>
            </a:r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3CDAB30-DDE7-8E60-DAAA-9E95D5E95E5F}"/>
              </a:ext>
            </a:extLst>
          </p:cNvPr>
          <p:cNvSpPr txBox="1"/>
          <p:nvPr/>
        </p:nvSpPr>
        <p:spPr>
          <a:xfrm>
            <a:off x="8794897" y="63082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CAF0FF7C-B453-4186-AECF-BCF987132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/>
              <a:t>Prenatal Tarama ve Tanısal Testler 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A99F12C-F7F9-2551-D4EC-E7EEC5FE5CB0}"/>
              </a:ext>
            </a:extLst>
          </p:cNvPr>
          <p:cNvSpPr txBox="1"/>
          <p:nvPr/>
        </p:nvSpPr>
        <p:spPr>
          <a:xfrm>
            <a:off x="528617" y="5846544"/>
            <a:ext cx="1059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RAKEL AİLE HEKİMLİĞİ 9.BASKI (Robert E. Rakel, MD, David P. Rakel, MD ISBN 9789752777408 , 2019 )</a:t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696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DAF798-7484-AF52-D52F-A6BB4133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>
                <a:effectLst/>
              </a:rPr>
              <a:t> </a:t>
            </a:r>
            <a:r>
              <a:rPr lang="tr-TR" b="1">
                <a:effectLst/>
              </a:rPr>
              <a:t>Dörtlü tarama testi</a:t>
            </a:r>
            <a:r>
              <a:rPr lang="tr-TR">
                <a:effectLst/>
              </a:rPr>
              <a:t>, 15-20 haftalıkken (en duyarlı olduğu dönem </a:t>
            </a:r>
          </a:p>
          <a:p>
            <a:pPr marL="0" indent="0">
              <a:buNone/>
            </a:pPr>
            <a:r>
              <a:rPr lang="tr-TR">
                <a:effectLst/>
              </a:rPr>
              <a:t>16-18 haftalardır) anneden alınan örneğin, AFP , estrioller ve insan </a:t>
            </a:r>
          </a:p>
          <a:p>
            <a:pPr marL="0" indent="0">
              <a:buNone/>
            </a:pPr>
            <a:r>
              <a:rPr lang="tr-TR">
                <a:effectLst/>
              </a:rPr>
              <a:t>koryonik gonadotropininin (hCG) beta alt birimi açısından çalışıldığı </a:t>
            </a:r>
          </a:p>
          <a:p>
            <a:pPr marL="0" indent="0">
              <a:buNone/>
            </a:pPr>
            <a:r>
              <a:rPr lang="tr-TR">
                <a:effectLst/>
              </a:rPr>
              <a:t>anneye yapılan bir kan testidir. </a:t>
            </a:r>
          </a:p>
          <a:p>
            <a:r>
              <a:rPr lang="tr-TR">
                <a:effectLst/>
              </a:rPr>
              <a:t>Beklenenden daha düşük bir MSAFP Down sendromu öngörücüsüdür. </a:t>
            </a:r>
          </a:p>
          <a:p>
            <a:r>
              <a:rPr lang="tr-TR">
                <a:effectLst/>
              </a:rPr>
              <a:t>Test sonuçları anormal olan kadınlar hedefe yönelik ultrasonografi ve </a:t>
            </a:r>
          </a:p>
          <a:p>
            <a:pPr marL="0" indent="0">
              <a:buNone/>
            </a:pPr>
            <a:r>
              <a:rPr lang="tr-TR">
                <a:effectLst/>
              </a:rPr>
              <a:t>muhtemel amniyosentez uygulaması için yönlendirilmelidir. </a:t>
            </a:r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80497D6C-D794-6EAA-D8A1-63A3BBD71F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Prenatal Tarama ve Tanısal Testler </a:t>
            </a:r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8E2572A-6369-444A-D5F4-FCA751039E14}"/>
              </a:ext>
            </a:extLst>
          </p:cNvPr>
          <p:cNvSpPr txBox="1"/>
          <p:nvPr/>
        </p:nvSpPr>
        <p:spPr>
          <a:xfrm>
            <a:off x="528617" y="5846544"/>
            <a:ext cx="1059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RAKEL AİLE HEKİMLİĞİ 9.BASKI (Robert E. Rakel, MD, David P. Rakel, MD ISBN 9789752777408 , 2019 )</a:t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07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CDEFEE-5517-E073-1198-9412CD5B5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effectLst/>
              </a:rPr>
              <a:t> Ailede </a:t>
            </a:r>
            <a:r>
              <a:rPr lang="tr-TR" u="sng">
                <a:effectLst/>
              </a:rPr>
              <a:t>kalıtsal genetik bozukluk</a:t>
            </a:r>
            <a:r>
              <a:rPr lang="tr-TR">
                <a:effectLst/>
              </a:rPr>
              <a:t>, daha önce etkilenmiş bir fetus veya çocuk, ya da</a:t>
            </a:r>
            <a:r>
              <a:rPr lang="tr-TR" u="sng">
                <a:effectLst/>
              </a:rPr>
              <a:t> tekrarlayan düşük</a:t>
            </a:r>
            <a:r>
              <a:rPr lang="tr-TR">
                <a:effectLst/>
              </a:rPr>
              <a:t> öyküsü olan çiftlere </a:t>
            </a:r>
            <a:r>
              <a:rPr lang="tr-TR" b="1">
                <a:effectLst/>
              </a:rPr>
              <a:t>genetik danışmanlık ve test </a:t>
            </a:r>
            <a:r>
              <a:rPr lang="tr-TR">
                <a:effectLst/>
              </a:rPr>
              <a:t>önerilmelidir.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</a:p>
          <a:p>
            <a:r>
              <a:rPr lang="tr-TR" u="sng">
                <a:effectLst/>
              </a:rPr>
              <a:t>Bütün kadınlara</a:t>
            </a:r>
            <a:r>
              <a:rPr lang="tr-TR">
                <a:effectLst/>
              </a:rPr>
              <a:t> nöral tüp defektleri ve anöploidi için </a:t>
            </a:r>
            <a:r>
              <a:rPr lang="tr-TR" b="1">
                <a:effectLst/>
              </a:rPr>
              <a:t>prenatal serum marker taraması </a:t>
            </a:r>
            <a:r>
              <a:rPr lang="tr-TR">
                <a:effectLst/>
              </a:rPr>
              <a:t>yapılmalıdır. </a:t>
            </a:r>
            <a:endParaRPr lang="tr-TR"/>
          </a:p>
          <a:p>
            <a:r>
              <a:rPr lang="tr-TR">
                <a:effectLst/>
              </a:rPr>
              <a:t>Anöploidi </a:t>
            </a:r>
            <a:r>
              <a:rPr lang="tr-TR" u="sng">
                <a:effectLst/>
              </a:rPr>
              <a:t>riski yüksek</a:t>
            </a:r>
            <a:r>
              <a:rPr lang="tr-TR">
                <a:effectLst/>
              </a:rPr>
              <a:t> olan kadınların </a:t>
            </a:r>
            <a:r>
              <a:rPr lang="tr-TR" b="1">
                <a:effectLst/>
              </a:rPr>
              <a:t>amniyosentez</a:t>
            </a:r>
            <a:r>
              <a:rPr lang="tr-TR">
                <a:effectLst/>
              </a:rPr>
              <a:t> veya </a:t>
            </a:r>
            <a:r>
              <a:rPr lang="tr-TR" b="1">
                <a:effectLst/>
              </a:rPr>
              <a:t>koryon villus örneklemesi (CVS)</a:t>
            </a:r>
            <a:r>
              <a:rPr lang="tr-TR">
                <a:effectLst/>
              </a:rPr>
              <a:t> önerilmelidir </a:t>
            </a:r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755DBEB-AFC2-E71D-8C15-B965A12BC1D4}"/>
              </a:ext>
            </a:extLst>
          </p:cNvPr>
          <p:cNvSpPr txBox="1"/>
          <p:nvPr/>
        </p:nvSpPr>
        <p:spPr>
          <a:xfrm>
            <a:off x="604134" y="6176963"/>
            <a:ext cx="1059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RAKEL AİLE HEKİMLİĞİ 9.BASKI (Robert E. Rakel, MD, David P. Rakel, MD ISBN 9789752777408 , 2019 )</a:t>
            </a:r>
            <a:br>
              <a:rPr lang="tr-TR"/>
            </a:br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5C7A87D-1C18-FE38-AB0C-23E1FB6949FA}"/>
              </a:ext>
            </a:extLst>
          </p:cNvPr>
          <p:cNvSpPr txBox="1">
            <a:spLocks/>
          </p:cNvSpPr>
          <p:nvPr/>
        </p:nvSpPr>
        <p:spPr>
          <a:xfrm>
            <a:off x="1163210" y="3117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Prenatal Tarama ve Tanısal Testler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96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2DB49-4F43-7EEE-3085-3777BC5E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Öğrenim hedefleri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4326EC-F7B6-D816-D072-E6CCA1B1F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666" y="21722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1. Gebe izlem aralıklarını sayabilmek</a:t>
            </a:r>
          </a:p>
          <a:p>
            <a:pPr marL="0" indent="0">
              <a:buNone/>
            </a:pPr>
            <a:r>
              <a:rPr lang="tr-TR" dirty="0"/>
              <a:t>2. İzlem aralıklarında göre hangi tetkik istenildiği öğrenmek</a:t>
            </a:r>
          </a:p>
          <a:p>
            <a:pPr marL="0" indent="0">
              <a:buNone/>
            </a:pPr>
            <a:r>
              <a:rPr lang="tr-TR" dirty="0"/>
              <a:t>3. Gebe risk faktörlerini sayabilme</a:t>
            </a:r>
          </a:p>
          <a:p>
            <a:pPr marL="0" indent="0">
              <a:buNone/>
            </a:pPr>
            <a:r>
              <a:rPr lang="tr-TR" dirty="0"/>
              <a:t>4. </a:t>
            </a:r>
            <a:r>
              <a:rPr lang="tr-TR" u="sng" dirty="0" err="1"/>
              <a:t>Preeklampsi</a:t>
            </a:r>
            <a:r>
              <a:rPr lang="tr-TR" dirty="0"/>
              <a:t> / </a:t>
            </a:r>
            <a:r>
              <a:rPr lang="tr-TR" u="sng" err="1"/>
              <a:t>eklampsiyi</a:t>
            </a:r>
            <a:r>
              <a:rPr lang="tr-TR"/>
              <a:t> tanıyabilmek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5. Gebe izlemde zamanına göre </a:t>
            </a:r>
            <a:r>
              <a:rPr lang="tr-TR" u="sng" dirty="0"/>
              <a:t>taramaları</a:t>
            </a:r>
            <a:r>
              <a:rPr lang="tr-TR" dirty="0"/>
              <a:t> bilmek</a:t>
            </a:r>
          </a:p>
        </p:txBody>
      </p:sp>
    </p:spTree>
    <p:extLst>
      <p:ext uri="{BB962C8B-B14F-4D97-AF65-F5344CB8AC3E}">
        <p14:creationId xmlns:p14="http://schemas.microsoft.com/office/powerpoint/2010/main" val="3436909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2BB0C6-F951-964B-0DE9-C96DD67F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effectLst/>
              </a:rPr>
              <a:t>Prenatal Tanı Testleri </a:t>
            </a:r>
            <a:endParaRPr lang="tr-TR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E2BEDB-550B-E87B-F236-53EE6A97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3" y="1825625"/>
            <a:ext cx="1108409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>
                <a:effectLst/>
              </a:rPr>
              <a:t>AMNİYOSENTEZ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/>
              <a:t>: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</a:p>
          <a:p>
            <a:r>
              <a:rPr lang="tr-TR">
                <a:effectLst/>
              </a:rPr>
              <a:t>Genetik amniyosentez, tipik olarak gebeliğin 15 ila 20. haftalarında yapılır. </a:t>
            </a:r>
          </a:p>
          <a:p>
            <a:pPr marL="0" indent="0">
              <a:buNone/>
            </a:pPr>
            <a:r>
              <a:rPr lang="tr-TR">
                <a:effectLst/>
              </a:rPr>
              <a:t>Gebelik kaybı oranı yaklaşık olarak 300'de birdir. </a:t>
            </a:r>
          </a:p>
          <a:p>
            <a:pPr marL="0" indent="0">
              <a:buNone/>
            </a:pPr>
            <a:r>
              <a:rPr lang="tr-TR" b="1">
                <a:effectLst/>
              </a:rPr>
              <a:t>KORYONIK VİLLUS ÖRNEKLEMESİ (CVS): </a:t>
            </a:r>
          </a:p>
          <a:p>
            <a:r>
              <a:rPr lang="tr-TR">
                <a:effectLst/>
              </a:rPr>
              <a:t>CVS'de, koryonik villuslar ya da plasental hücreler aspire edilir.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/>
              <a:t>U</a:t>
            </a:r>
            <a:r>
              <a:rPr lang="tr-TR">
                <a:effectLst/>
              </a:rPr>
              <a:t>ltrason </a:t>
            </a:r>
          </a:p>
          <a:p>
            <a:pPr marL="0" indent="0">
              <a:buNone/>
            </a:pPr>
            <a:r>
              <a:rPr lang="tr-TR">
                <a:effectLst/>
              </a:rPr>
              <a:t>eşliğinde 10 ila 13. menstruel haftalarda</a:t>
            </a:r>
            <a:r>
              <a:rPr lang="tr-TR">
                <a:solidFill>
                  <a:srgbClr val="B3B3B3"/>
                </a:solidFill>
              </a:rPr>
              <a:t> </a:t>
            </a:r>
            <a:r>
              <a:rPr lang="tr-TR"/>
              <a:t>uygulanır</a:t>
            </a:r>
            <a:r>
              <a:rPr lang="tr-TR">
                <a:solidFill>
                  <a:srgbClr val="B3B3B3"/>
                </a:solidFill>
              </a:rPr>
              <a:t> </a:t>
            </a:r>
            <a:endParaRPr lang="tr-TR">
              <a:solidFill>
                <a:srgbClr val="B3B3B3"/>
              </a:solidFill>
              <a:effectLst/>
            </a:endParaRPr>
          </a:p>
          <a:p>
            <a:r>
              <a:rPr lang="tr-TR">
                <a:effectLst/>
              </a:rPr>
              <a:t>CVS'nin avantajı, erken gebelik döneminde uygulanması ve sonuçların </a:t>
            </a:r>
          </a:p>
          <a:p>
            <a:pPr marL="0" indent="0">
              <a:buNone/>
            </a:pPr>
            <a:r>
              <a:rPr lang="tr-TR">
                <a:effectLst/>
              </a:rPr>
              <a:t>alınabilmesidir.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</a:p>
          <a:p>
            <a:r>
              <a:rPr lang="tr-TR">
                <a:effectLst/>
              </a:rPr>
              <a:t>fetal kayıp oranı yaklaşık olarak 125 testte birdir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effectLst/>
              </a:rPr>
              <a:t>(Jackson ve ark., 1992). </a:t>
            </a:r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50707A-FAF6-45FB-3ED7-87935A500F0C}"/>
              </a:ext>
            </a:extLst>
          </p:cNvPr>
          <p:cNvSpPr txBox="1"/>
          <p:nvPr/>
        </p:nvSpPr>
        <p:spPr>
          <a:xfrm>
            <a:off x="539405" y="6311900"/>
            <a:ext cx="1058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RAKEL AİLE HEKİMLİĞİ 9.BASKI (Robert E. Rakel, MD, David P. Rakel, MD ISBN 9789752777408 , 2019 )</a:t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71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5503A3FD-D2CD-599E-0C9E-63A2F8448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92703"/>
              </p:ext>
            </p:extLst>
          </p:nvPr>
        </p:nvGraphicFramePr>
        <p:xfrm>
          <a:off x="1963436" y="1887031"/>
          <a:ext cx="80376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524">
                  <a:extLst>
                    <a:ext uri="{9D8B030D-6E8A-4147-A177-3AD203B41FA5}">
                      <a16:colId xmlns:a16="http://schemas.microsoft.com/office/drawing/2014/main" val="4263520596"/>
                    </a:ext>
                  </a:extLst>
                </a:gridCol>
                <a:gridCol w="1607524">
                  <a:extLst>
                    <a:ext uri="{9D8B030D-6E8A-4147-A177-3AD203B41FA5}">
                      <a16:colId xmlns:a16="http://schemas.microsoft.com/office/drawing/2014/main" val="1376134300"/>
                    </a:ext>
                  </a:extLst>
                </a:gridCol>
                <a:gridCol w="1607524">
                  <a:extLst>
                    <a:ext uri="{9D8B030D-6E8A-4147-A177-3AD203B41FA5}">
                      <a16:colId xmlns:a16="http://schemas.microsoft.com/office/drawing/2014/main" val="532738473"/>
                    </a:ext>
                  </a:extLst>
                </a:gridCol>
                <a:gridCol w="1607524">
                  <a:extLst>
                    <a:ext uri="{9D8B030D-6E8A-4147-A177-3AD203B41FA5}">
                      <a16:colId xmlns:a16="http://schemas.microsoft.com/office/drawing/2014/main" val="4089340526"/>
                    </a:ext>
                  </a:extLst>
                </a:gridCol>
                <a:gridCol w="1607524">
                  <a:extLst>
                    <a:ext uri="{9D8B030D-6E8A-4147-A177-3AD203B41FA5}">
                      <a16:colId xmlns:a16="http://schemas.microsoft.com/office/drawing/2014/main" val="4182220399"/>
                    </a:ext>
                  </a:extLst>
                </a:gridCol>
              </a:tblGrid>
              <a:tr h="635004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Alfa Fetoprotein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Estriol (E3)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>
                          <a:effectLst/>
                        </a:rPr>
                        <a:t> </a:t>
                      </a:r>
                      <a:r>
                        <a:rPr lang="el-GR" sz="1800">
                          <a:effectLst/>
                        </a:rPr>
                        <a:t>β</a:t>
                      </a:r>
                      <a:r>
                        <a:rPr lang="tr-TR" sz="1800">
                          <a:effectLst/>
                        </a:rPr>
                        <a:t>HCG 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>
                          <a:effectLst/>
                        </a:rPr>
                        <a:t>İnhibin A  </a:t>
                      </a:r>
                      <a:br>
                        <a:rPr lang="tr-TR" sz="1800"/>
                      </a:br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951948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r>
                        <a:rPr lang="tr-TR"/>
                        <a:t>Down sendromu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Azalmış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Azalmış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Artmış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Artmış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486460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/>
                      <a:r>
                        <a:rPr lang="tr-TR"/>
                        <a:t>Trizomi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Azalmış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Azalmış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Azalmış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Değişim yok </a:t>
                      </a:r>
                    </a:p>
                    <a:p>
                      <a:pPr algn="ctr"/>
                      <a:r>
                        <a:rPr lang="tr-TR"/>
                        <a:t>veya az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021997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r>
                        <a:rPr lang="tr-TR"/>
                        <a:t>Açık Nöral Tüp Defekti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Artmış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tr-TR"/>
                        <a:t>Artmış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Artmış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Artmış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873177"/>
                  </a:ext>
                </a:extLst>
              </a:tr>
            </a:tbl>
          </a:graphicData>
        </a:graphic>
      </p:graphicFrame>
      <p:sp>
        <p:nvSpPr>
          <p:cNvPr id="8" name="Başlık 1">
            <a:extLst>
              <a:ext uri="{FF2B5EF4-FFF2-40B4-BE49-F238E27FC236}">
                <a16:creationId xmlns:a16="http://schemas.microsoft.com/office/drawing/2014/main" id="{EA09BC1E-0C7D-36AD-9676-3E08FD72142F}"/>
              </a:ext>
            </a:extLst>
          </p:cNvPr>
          <p:cNvSpPr txBox="1">
            <a:spLocks/>
          </p:cNvSpPr>
          <p:nvPr/>
        </p:nvSpPr>
        <p:spPr>
          <a:xfrm>
            <a:off x="724446" y="358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Prenatal Tanı Testleri </a:t>
            </a:r>
          </a:p>
        </p:txBody>
      </p:sp>
    </p:spTree>
    <p:extLst>
      <p:ext uri="{BB962C8B-B14F-4D97-AF65-F5344CB8AC3E}">
        <p14:creationId xmlns:p14="http://schemas.microsoft.com/office/powerpoint/2010/main" val="994501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8FC26C-C644-8898-45EE-FAA6093C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46" y="1434817"/>
            <a:ext cx="11191978" cy="52214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/>
          </a:p>
          <a:p>
            <a:r>
              <a:rPr lang="tr-TR"/>
              <a:t>11 - 14. Haftalar                                                  </a:t>
            </a:r>
            <a:r>
              <a:rPr lang="tr-TR">
                <a:solidFill>
                  <a:schemeClr val="accent2"/>
                </a:solidFill>
              </a:rPr>
              <a:t> </a:t>
            </a:r>
            <a:r>
              <a:rPr lang="tr-TR" sz="2000">
                <a:solidFill>
                  <a:schemeClr val="accent2"/>
                </a:solidFill>
                <a:effectLst/>
              </a:rPr>
              <a:t>[ NT + (</a:t>
            </a:r>
            <a:r>
              <a:rPr lang="el-GR" sz="2000">
                <a:solidFill>
                  <a:schemeClr val="accent2"/>
                </a:solidFill>
                <a:effectLst/>
              </a:rPr>
              <a:t>β</a:t>
            </a:r>
            <a:r>
              <a:rPr lang="tr-TR" sz="2000">
                <a:solidFill>
                  <a:schemeClr val="accent2"/>
                </a:solidFill>
                <a:effectLst/>
              </a:rPr>
              <a:t>HCG + PAPP-A)] </a:t>
            </a:r>
            <a:endParaRPr lang="tr-TR" sz="2000">
              <a:solidFill>
                <a:schemeClr val="accent2"/>
              </a:solidFill>
            </a:endParaRPr>
          </a:p>
          <a:p>
            <a:endParaRPr lang="tr-TR"/>
          </a:p>
          <a:p>
            <a:r>
              <a:rPr lang="tr-TR"/>
              <a:t>16 - 20. Haftalar </a:t>
            </a:r>
          </a:p>
          <a:p>
            <a:endParaRPr lang="tr-TR"/>
          </a:p>
          <a:p>
            <a:r>
              <a:rPr lang="tr-TR"/>
              <a:t>16 - 20. Haftalar                                                 </a:t>
            </a:r>
            <a:r>
              <a:rPr lang="tr-TR">
                <a:solidFill>
                  <a:schemeClr val="accent2"/>
                </a:solidFill>
              </a:rPr>
              <a:t> </a:t>
            </a:r>
            <a:r>
              <a:rPr lang="tr-TR" sz="2000">
                <a:solidFill>
                  <a:schemeClr val="accent2"/>
                </a:solidFill>
                <a:effectLst/>
              </a:rPr>
              <a:t>[MS AFP + </a:t>
            </a:r>
            <a:r>
              <a:rPr lang="el-GR" sz="2000">
                <a:solidFill>
                  <a:schemeClr val="accent2"/>
                </a:solidFill>
                <a:effectLst/>
              </a:rPr>
              <a:t>β</a:t>
            </a:r>
            <a:r>
              <a:rPr lang="tr-TR" sz="2000">
                <a:solidFill>
                  <a:schemeClr val="accent2"/>
                </a:solidFill>
                <a:effectLst/>
              </a:rPr>
              <a:t>HCG + unkonjuge estriol (uE3)]</a:t>
            </a:r>
            <a:r>
              <a:rPr lang="tr-TR" sz="2000">
                <a:solidFill>
                  <a:schemeClr val="accent2"/>
                </a:solidFill>
              </a:rPr>
              <a:t>   </a:t>
            </a:r>
            <a:r>
              <a:rPr lang="tr-TR"/>
              <a:t>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tr-TR"/>
          </a:p>
          <a:p>
            <a:r>
              <a:rPr lang="tr-TR"/>
              <a:t>18 - 22. Haftalar         </a:t>
            </a:r>
          </a:p>
          <a:p>
            <a:endParaRPr lang="tr-TR"/>
          </a:p>
          <a:p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9B83825E-BB40-BDE9-2456-1CE281B9C2B9}"/>
              </a:ext>
            </a:extLst>
          </p:cNvPr>
          <p:cNvSpPr/>
          <p:nvPr/>
        </p:nvSpPr>
        <p:spPr>
          <a:xfrm>
            <a:off x="3398251" y="1887918"/>
            <a:ext cx="3775838" cy="724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>
                <a:solidFill>
                  <a:schemeClr val="tx1"/>
                </a:solidFill>
              </a:rPr>
              <a:t>İkili ( kombine) test 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59D496F9-3E63-62D4-99E7-AB696CFE3966}"/>
              </a:ext>
            </a:extLst>
          </p:cNvPr>
          <p:cNvSpPr/>
          <p:nvPr/>
        </p:nvSpPr>
        <p:spPr>
          <a:xfrm>
            <a:off x="3378042" y="2899948"/>
            <a:ext cx="3775838" cy="724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>
                <a:solidFill>
                  <a:schemeClr val="tx1"/>
                </a:solidFill>
              </a:rPr>
              <a:t>Maternal serum AFP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20C90B10-9B34-88E5-062F-8A86AB5F71E8}"/>
              </a:ext>
            </a:extLst>
          </p:cNvPr>
          <p:cNvSpPr/>
          <p:nvPr/>
        </p:nvSpPr>
        <p:spPr>
          <a:xfrm>
            <a:off x="3409043" y="3864877"/>
            <a:ext cx="3700320" cy="724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>
                <a:solidFill>
                  <a:schemeClr val="tx1"/>
                </a:solidFill>
              </a:rPr>
              <a:t>Üçlü/dörtlü test</a:t>
            </a:r>
          </a:p>
        </p:txBody>
      </p:sp>
      <p:sp>
        <p:nvSpPr>
          <p:cNvPr id="12" name="Dikdörtgen: Yuvarlatılmış Köşeler 11">
            <a:extLst>
              <a:ext uri="{FF2B5EF4-FFF2-40B4-BE49-F238E27FC236}">
                <a16:creationId xmlns:a16="http://schemas.microsoft.com/office/drawing/2014/main" id="{C0780E87-915C-3399-81B6-384C47B9FF77}"/>
              </a:ext>
            </a:extLst>
          </p:cNvPr>
          <p:cNvSpPr/>
          <p:nvPr/>
        </p:nvSpPr>
        <p:spPr>
          <a:xfrm>
            <a:off x="3410403" y="4888381"/>
            <a:ext cx="3775838" cy="7248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>
                <a:solidFill>
                  <a:schemeClr val="tx1"/>
                </a:solidFill>
              </a:rPr>
              <a:t>USG  taraması   </a:t>
            </a:r>
          </a:p>
        </p:txBody>
      </p:sp>
      <p:sp>
        <p:nvSpPr>
          <p:cNvPr id="14" name="Başlık 1">
            <a:extLst>
              <a:ext uri="{FF2B5EF4-FFF2-40B4-BE49-F238E27FC236}">
                <a16:creationId xmlns:a16="http://schemas.microsoft.com/office/drawing/2014/main" id="{0ACFE83C-BAB5-EDFF-A426-E58397E14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014" y="206270"/>
            <a:ext cx="11073309" cy="1035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/>
              <a:t>Prenatal Tarama ve Tanısal Testler </a:t>
            </a:r>
            <a:endParaRPr lang="tr-TR" sz="36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E3C2464-B878-51A5-81E2-D47FC8BD40C2}"/>
              </a:ext>
            </a:extLst>
          </p:cNvPr>
          <p:cNvSpPr txBox="1"/>
          <p:nvPr/>
        </p:nvSpPr>
        <p:spPr>
          <a:xfrm>
            <a:off x="5135139" y="6347126"/>
            <a:ext cx="5426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>
                <a:effectLst/>
              </a:rPr>
              <a:t>Gebelikle İlişkili Plazma Proteini A = PAPP-A</a:t>
            </a:r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1474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5B9A4A36-3394-EFBC-DA92-30F4D2EE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88" y="234201"/>
            <a:ext cx="5458631" cy="60984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0101AFF-8D6C-14B3-99D9-E1FC8996FEAF}"/>
              </a:ext>
            </a:extLst>
          </p:cNvPr>
          <p:cNvSpPr txBox="1"/>
          <p:nvPr/>
        </p:nvSpPr>
        <p:spPr>
          <a:xfrm>
            <a:off x="7184881" y="345219"/>
            <a:ext cx="454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200" b="1">
                <a:solidFill>
                  <a:srgbClr val="C00000"/>
                </a:solidFill>
              </a:rPr>
              <a:t>İKİLİ ( KOMBİNE ) TEST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6DE4073-530E-1E50-EB7F-2FE6CAF9CBA6}"/>
              </a:ext>
            </a:extLst>
          </p:cNvPr>
          <p:cNvSpPr txBox="1"/>
          <p:nvPr/>
        </p:nvSpPr>
        <p:spPr>
          <a:xfrm>
            <a:off x="7271186" y="1391665"/>
            <a:ext cx="5458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1.Trimester tanı testidir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b="1"/>
              <a:t>11-14. hafta</a:t>
            </a:r>
            <a:r>
              <a:rPr lang="tr-TR"/>
              <a:t>larda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USG’de </a:t>
            </a:r>
            <a:r>
              <a:rPr lang="tr-TR" b="1"/>
              <a:t>Ense kalınlığı (NT )</a:t>
            </a:r>
            <a:r>
              <a:rPr lang="tr-TR"/>
              <a:t> ile</a:t>
            </a:r>
          </a:p>
          <a:p>
            <a:pPr algn="l"/>
            <a:r>
              <a:rPr lang="tr-TR"/>
              <a:t> kanda </a:t>
            </a:r>
            <a:r>
              <a:rPr lang="el-GR" b="0" i="0">
                <a:effectLst/>
                <a:latin typeface="Roboto" panose="02000000000000000000" pitchFamily="2" charset="0"/>
              </a:rPr>
              <a:t>β</a:t>
            </a:r>
            <a:r>
              <a:rPr lang="tr-TR" b="1"/>
              <a:t>HCG</a:t>
            </a:r>
            <a:r>
              <a:rPr lang="tr-TR"/>
              <a:t> , </a:t>
            </a:r>
            <a:r>
              <a:rPr lang="tr-TR" b="1"/>
              <a:t>PAPP-A</a:t>
            </a:r>
            <a:r>
              <a:rPr lang="tr-TR"/>
              <a:t> ölçümü ile yapılır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Anormal sonuçlarda </a:t>
            </a:r>
            <a:r>
              <a:rPr lang="tr-TR" b="1"/>
              <a:t>amniosentez</a:t>
            </a:r>
            <a:r>
              <a:rPr lang="tr-TR"/>
              <a:t> ‘ e </a:t>
            </a:r>
          </a:p>
          <a:p>
            <a:pPr algn="l"/>
            <a:r>
              <a:rPr lang="tr-TR"/>
              <a:t>yönlendirme yapılır</a:t>
            </a:r>
          </a:p>
        </p:txBody>
      </p:sp>
    </p:spTree>
    <p:extLst>
      <p:ext uri="{BB962C8B-B14F-4D97-AF65-F5344CB8AC3E}">
        <p14:creationId xmlns:p14="http://schemas.microsoft.com/office/powerpoint/2010/main" val="2720912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8F74F29D-C8E5-2010-1DC2-B08EEBF54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51" y="309718"/>
            <a:ext cx="7310900" cy="54186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0527C9B-D0BD-2E9F-C229-19F7613B3E2F}"/>
              </a:ext>
            </a:extLst>
          </p:cNvPr>
          <p:cNvSpPr txBox="1"/>
          <p:nvPr/>
        </p:nvSpPr>
        <p:spPr>
          <a:xfrm>
            <a:off x="334432" y="5890307"/>
            <a:ext cx="1091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/>
              <a:t>Kaynak : Reproductive options for families at risk of Osteogenesis Imperfecta: A review - Scientific Figure on ResearchGate. Available from: https://www.researchgate.net/figure/Overview-of-prenatal-testing-options-for-members-of-families-with-OI-risk-NIPT_fig4_341683065 [accessed 7 Nov, 2022]</a:t>
            </a:r>
          </a:p>
        </p:txBody>
      </p:sp>
    </p:spTree>
    <p:extLst>
      <p:ext uri="{BB962C8B-B14F-4D97-AF65-F5344CB8AC3E}">
        <p14:creationId xmlns:p14="http://schemas.microsoft.com/office/powerpoint/2010/main" val="723579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AC51C6-ADFD-702E-650D-98CD7215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/>
              <a:t>Obstetrik ultrasonografi</a:t>
            </a:r>
            <a:r>
              <a:rPr lang="tr-TR"/>
              <a:t> ( 2. İzlemde) </a:t>
            </a:r>
          </a:p>
          <a:p>
            <a:pPr marL="0" indent="0">
              <a:buNone/>
            </a:pPr>
            <a:r>
              <a:rPr lang="tr-TR"/>
              <a:t> fetus sayısı, fetal kalp atımı, fetal biometrik ölçümler, plasenta lokalizasyonu, amniyotik sıvı miktarı , plasenta yapışma anomalileri  değerlendirilir</a:t>
            </a:r>
          </a:p>
          <a:p>
            <a:r>
              <a:rPr lang="tr-TR" b="1"/>
              <a:t>Transvaginal ultrasonografi</a:t>
            </a:r>
            <a:r>
              <a:rPr lang="tr-TR"/>
              <a:t>  </a:t>
            </a:r>
          </a:p>
          <a:p>
            <a:pPr marL="0" indent="0">
              <a:buNone/>
            </a:pPr>
            <a:r>
              <a:rPr lang="tr-TR"/>
              <a:t>Erken doğum öyküsü olan gebelerde </a:t>
            </a:r>
            <a:r>
              <a:rPr lang="tr-TR" u="sng"/>
              <a:t>servikal uzunluk</a:t>
            </a:r>
            <a:r>
              <a:rPr lang="tr-TR"/>
              <a:t> bakılır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C56CB10-0ECF-FD9E-BD84-0520F2659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Prenatal Tarama ve Tanısal Testler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215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0FC25F-D36D-C6F1-F70B-B8E1D22A4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2659" cy="4351338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B3B3B3"/>
              </a:solidFill>
              <a:effectLst/>
            </a:endParaRPr>
          </a:p>
          <a:p>
            <a:r>
              <a:rPr lang="tr-TR" dirty="0">
                <a:effectLst/>
              </a:rPr>
              <a:t>Güncel kanıtlar, erken dönemde yapılan </a:t>
            </a:r>
            <a:r>
              <a:rPr lang="tr-TR">
                <a:effectLst/>
              </a:rPr>
              <a:t>ultrasonografinin gebelik </a:t>
            </a:r>
          </a:p>
          <a:p>
            <a:pPr marL="0" indent="0">
              <a:buNone/>
            </a:pPr>
            <a:r>
              <a:rPr lang="tr-TR">
                <a:effectLst/>
              </a:rPr>
              <a:t>haftasını </a:t>
            </a:r>
            <a:r>
              <a:rPr lang="tr-TR" dirty="0">
                <a:effectLst/>
              </a:rPr>
              <a:t>daha </a:t>
            </a:r>
            <a:r>
              <a:rPr lang="tr-TR">
                <a:effectLst/>
              </a:rPr>
              <a:t>doğru saptanmasını sağladığını </a:t>
            </a:r>
          </a:p>
          <a:p>
            <a:r>
              <a:rPr lang="tr-TR"/>
              <a:t> </a:t>
            </a:r>
            <a:r>
              <a:rPr lang="tr-TR" u="sng" dirty="0">
                <a:effectLst/>
              </a:rPr>
              <a:t>Geç ultrasonograf</a:t>
            </a:r>
            <a:r>
              <a:rPr lang="tr-TR" dirty="0">
                <a:effectLst/>
              </a:rPr>
              <a:t>i, 24 haftadan sonra, </a:t>
            </a:r>
            <a:r>
              <a:rPr lang="tr-TR" u="sng" dirty="0">
                <a:effectLst/>
              </a:rPr>
              <a:t>gebelik yaşını doğrulamak </a:t>
            </a:r>
            <a:endParaRPr lang="tr-TR" u="sng" dirty="0"/>
          </a:p>
          <a:p>
            <a:pPr marL="0" indent="0">
              <a:buNone/>
            </a:pPr>
            <a:r>
              <a:rPr lang="tr-TR" u="sng" dirty="0">
                <a:effectLst/>
              </a:rPr>
              <a:t>için hassas değildir. </a:t>
            </a:r>
          </a:p>
          <a:p>
            <a:r>
              <a:rPr lang="tr-TR" dirty="0">
                <a:effectLst/>
              </a:rPr>
              <a:t>Buna ek olarak, herhangi bir </a:t>
            </a:r>
            <a:r>
              <a:rPr lang="tr-TR" u="sng" dirty="0">
                <a:effectLst/>
              </a:rPr>
              <a:t>düzensiz kanama</a:t>
            </a:r>
            <a:r>
              <a:rPr lang="tr-TR" dirty="0">
                <a:effectLst/>
              </a:rPr>
              <a:t> ya da </a:t>
            </a:r>
            <a:r>
              <a:rPr lang="tr-TR" u="sng" dirty="0">
                <a:effectLst/>
              </a:rPr>
              <a:t>karın ağrısı</a:t>
            </a:r>
            <a:r>
              <a:rPr lang="tr-TR" dirty="0">
                <a:effectLst/>
              </a:rPr>
              <a:t> hekimi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fetüsün canlılığının yanı sıra normal </a:t>
            </a:r>
            <a:r>
              <a:rPr lang="tr-TR" u="sng" dirty="0" err="1">
                <a:effectLst/>
              </a:rPr>
              <a:t>intrauterin</a:t>
            </a:r>
            <a:r>
              <a:rPr lang="tr-TR" u="sng" dirty="0">
                <a:effectLst/>
              </a:rPr>
              <a:t> yerleşimi</a:t>
            </a:r>
            <a:r>
              <a:rPr lang="tr-TR" dirty="0">
                <a:effectLst/>
              </a:rPr>
              <a:t> açısından da </a:t>
            </a:r>
          </a:p>
          <a:p>
            <a:pPr marL="0" indent="0">
              <a:buNone/>
            </a:pPr>
            <a:r>
              <a:rPr lang="tr-TR" b="1" dirty="0" err="1">
                <a:effectLst/>
              </a:rPr>
              <a:t>ultrasonografik</a:t>
            </a:r>
            <a:r>
              <a:rPr lang="tr-TR" b="1" dirty="0">
                <a:effectLst/>
              </a:rPr>
              <a:t> değerlendirme</a:t>
            </a:r>
            <a:r>
              <a:rPr lang="tr-TR" dirty="0">
                <a:effectLst/>
              </a:rPr>
              <a:t>ye yönlendirmelidir. </a:t>
            </a: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5386700-D612-FCEC-A6DB-D87D144C0D03}"/>
              </a:ext>
            </a:extLst>
          </p:cNvPr>
          <p:cNvSpPr txBox="1"/>
          <p:nvPr/>
        </p:nvSpPr>
        <p:spPr>
          <a:xfrm>
            <a:off x="8794897" y="63082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RAKEL 9.BASKI 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D1B3A9-39A5-67F2-426C-F51D46F57BD9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Prenatal Tarama ve Tanısal Testler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0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11036932-8489-9175-14CF-F1BD1071488A}"/>
              </a:ext>
            </a:extLst>
          </p:cNvPr>
          <p:cNvSpPr txBox="1"/>
          <p:nvPr/>
        </p:nvSpPr>
        <p:spPr>
          <a:xfrm>
            <a:off x="8424074" y="5120667"/>
            <a:ext cx="3590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200"/>
              <a:t>Kaynak : 2014 First-trimester ultrasound forum from the Korean Society of Ultrasound in Obstetrics and Gynecology - Scientific Figure on ResearchGate. Available from: https://www.researchgate.net/figure/Measurement-of-nuchal-translucency-NT-and-other-landmarks_fig1_271598614 [accessed 8 Nov, 2022]</a:t>
            </a: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CF6D847B-60EA-3F73-B36B-F4677E97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8" y="190951"/>
            <a:ext cx="7961623" cy="666704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FD47FAF-3326-EC16-22E8-6095D896D18E}"/>
              </a:ext>
            </a:extLst>
          </p:cNvPr>
          <p:cNvSpPr txBox="1"/>
          <p:nvPr/>
        </p:nvSpPr>
        <p:spPr>
          <a:xfrm>
            <a:off x="8878613" y="1046446"/>
            <a:ext cx="2826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>
                <a:solidFill>
                  <a:srgbClr val="C00000"/>
                </a:solidFill>
              </a:rPr>
              <a:t>ENSE KALINLIĞI (NT)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2630696-3945-FFAE-857C-4FF9D4A44589}"/>
              </a:ext>
            </a:extLst>
          </p:cNvPr>
          <p:cNvSpPr txBox="1"/>
          <p:nvPr/>
        </p:nvSpPr>
        <p:spPr>
          <a:xfrm flipH="1">
            <a:off x="8652061" y="2457777"/>
            <a:ext cx="282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&gt;3mm konjenital anomalilerle ilişkilidir</a:t>
            </a:r>
          </a:p>
        </p:txBody>
      </p:sp>
    </p:spTree>
    <p:extLst>
      <p:ext uri="{BB962C8B-B14F-4D97-AF65-F5344CB8AC3E}">
        <p14:creationId xmlns:p14="http://schemas.microsoft.com/office/powerpoint/2010/main" val="3191248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20F13A-F943-9665-92E8-31B0BAFA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4" y="1325562"/>
            <a:ext cx="11586428" cy="49826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600" b="1">
                <a:effectLst/>
              </a:rPr>
              <a:t>Cff DNA Testi</a:t>
            </a:r>
            <a:r>
              <a:rPr lang="tr-TR" sz="3600">
                <a:effectLst/>
              </a:rPr>
              <a:t> (anne kanında serbest fetal DNA testi) </a:t>
            </a:r>
          </a:p>
          <a:p>
            <a:pPr marL="0" indent="0">
              <a:buNone/>
            </a:pPr>
            <a:r>
              <a:rPr lang="tr-TR" sz="3800"/>
              <a:t>[= </a:t>
            </a:r>
            <a:r>
              <a:rPr lang="tr-TR" sz="3800" b="1"/>
              <a:t>NIPT</a:t>
            </a:r>
            <a:r>
              <a:rPr lang="tr-TR" sz="3800"/>
              <a:t> ( Non İnvazif Prenatal Testler )]</a:t>
            </a:r>
            <a:endParaRPr lang="tr-TR">
              <a:effectLst/>
            </a:endParaRPr>
          </a:p>
          <a:p>
            <a:endParaRPr lang="tr-TR">
              <a:effectLst/>
            </a:endParaRPr>
          </a:p>
          <a:p>
            <a:r>
              <a:rPr lang="tr-TR">
                <a:effectLst/>
              </a:rPr>
              <a:t>Yeni geliştirilen bu test ile çok düşük yalancı pozitiflik oranları göstermesi yanı sıra anöploidi </a:t>
            </a:r>
          </a:p>
          <a:p>
            <a:pPr marL="0" indent="0">
              <a:buNone/>
            </a:pPr>
            <a:r>
              <a:rPr lang="tr-TR">
                <a:effectLst/>
              </a:rPr>
              <a:t> taramasının duyarlılığını arttırıştır. (Chiu ve ark., 2011). </a:t>
            </a:r>
          </a:p>
          <a:p>
            <a:r>
              <a:rPr lang="tr-TR">
                <a:effectLst/>
              </a:rPr>
              <a:t>Örneğin bu testler </a:t>
            </a:r>
            <a:r>
              <a:rPr lang="tr-TR" u="sng">
                <a:effectLst/>
              </a:rPr>
              <a:t>down send. %99 duyarlılıkla</a:t>
            </a:r>
            <a:r>
              <a:rPr lang="tr-TR">
                <a:effectLst/>
              </a:rPr>
              <a:t> ve </a:t>
            </a:r>
            <a:r>
              <a:rPr lang="tr-TR" u="sng">
                <a:effectLst/>
              </a:rPr>
              <a:t>trizomi 18'i  %98 lik bir duyarlılıkla </a:t>
            </a:r>
            <a:r>
              <a:rPr lang="tr-TR">
                <a:effectLst/>
              </a:rPr>
              <a:t>saptayabilir.</a:t>
            </a:r>
          </a:p>
          <a:p>
            <a:r>
              <a:rPr lang="tr-TR" u="sng">
                <a:effectLst/>
              </a:rPr>
              <a:t>Gebeliğin 10. haftasından itibaren herhangi bir zamanda yapılabile</a:t>
            </a:r>
            <a:r>
              <a:rPr lang="tr-TR">
                <a:effectLst/>
              </a:rPr>
              <a:t>n bu testler temel olarak </a:t>
            </a:r>
          </a:p>
          <a:p>
            <a:pPr marL="0" indent="0">
              <a:buNone/>
            </a:pPr>
            <a:r>
              <a:rPr lang="tr-TR" u="sng">
                <a:effectLst/>
              </a:rPr>
              <a:t>anne kanında bulunan ve plasental hücre apoptozundan  kaynaklandığı düşünülen cffDNA </a:t>
            </a:r>
          </a:p>
          <a:p>
            <a:pPr marL="0" indent="0">
              <a:buNone/>
            </a:pPr>
            <a:r>
              <a:rPr lang="tr-TR" u="sng">
                <a:effectLst/>
              </a:rPr>
              <a:t>parçalarının  görece miktarlarının belirlenmesidir. </a:t>
            </a:r>
          </a:p>
          <a:p>
            <a:r>
              <a:rPr lang="tr-TR">
                <a:effectLst/>
              </a:rPr>
              <a:t>Hücre dışı fetal DNAya dayalı tarama, </a:t>
            </a:r>
            <a:r>
              <a:rPr lang="tr-TR" u="sng">
                <a:effectLst/>
              </a:rPr>
              <a:t>ileri yaştaki gebelere</a:t>
            </a:r>
            <a:r>
              <a:rPr lang="tr-TR">
                <a:effectLst/>
              </a:rPr>
              <a:t>, </a:t>
            </a:r>
            <a:r>
              <a:rPr lang="tr-TR" u="sng">
                <a:effectLst/>
              </a:rPr>
              <a:t>anöploidi öyküsü</a:t>
            </a:r>
            <a:r>
              <a:rPr lang="tr-TR">
                <a:effectLst/>
              </a:rPr>
              <a:t> olan kadınlara, </a:t>
            </a:r>
          </a:p>
          <a:p>
            <a:pPr marL="0" indent="0">
              <a:buNone/>
            </a:pPr>
            <a:r>
              <a:rPr lang="tr-TR" u="sng">
                <a:effectLst/>
              </a:rPr>
              <a:t>fetal ultrasonografide anormal bulgu</a:t>
            </a:r>
            <a:r>
              <a:rPr lang="tr-TR">
                <a:effectLst/>
              </a:rPr>
              <a:t> saptanan veya </a:t>
            </a:r>
            <a:r>
              <a:rPr lang="tr-TR" u="sng">
                <a:effectLst/>
              </a:rPr>
              <a:t>serum biyokimyasal tarama testi sonucu </a:t>
            </a:r>
          </a:p>
          <a:p>
            <a:pPr marL="0" indent="0">
              <a:buNone/>
            </a:pPr>
            <a:r>
              <a:rPr lang="tr-TR" u="sng">
                <a:effectLst/>
              </a:rPr>
              <a:t>anormal</a:t>
            </a:r>
            <a:r>
              <a:rPr lang="tr-TR">
                <a:effectLst/>
              </a:rPr>
              <a:t> olan kadınlara önerilir. </a:t>
            </a:r>
            <a:endParaRPr lang="tr-TR"/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3C18475-2889-5545-3314-F71596DC82AD}"/>
              </a:ext>
            </a:extLst>
          </p:cNvPr>
          <p:cNvSpPr txBox="1"/>
          <p:nvPr/>
        </p:nvSpPr>
        <p:spPr>
          <a:xfrm>
            <a:off x="431524" y="6308209"/>
            <a:ext cx="1019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RAKEL AİLE HEKİMLİĞİ 9.BASKI (Robert E. Rakel, MD, David P. Rakel, MD ISBN 9789752777408 , 2019 )</a:t>
            </a:r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79DB2B0-FADC-3B89-7E92-56CCF9B55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10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/>
              <a:t>Prenatal Tarama ve Tanısal Testler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434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233022-243C-47B6-5A7E-14EDE579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4" y="246456"/>
            <a:ext cx="10515600" cy="1325563"/>
          </a:xfrm>
        </p:spPr>
        <p:txBody>
          <a:bodyPr/>
          <a:lstStyle/>
          <a:p>
            <a:pPr algn="ctr"/>
            <a:r>
              <a:rPr lang="tr-TR" b="1"/>
              <a:t>F</a:t>
            </a:r>
            <a:r>
              <a:rPr lang="tr-TR" b="1">
                <a:effectLst/>
              </a:rPr>
              <a:t>etal iyilik halini değerlendirme</a:t>
            </a:r>
            <a:br>
              <a:rPr lang="tr-TR" b="1">
                <a:effectLst/>
              </a:rPr>
            </a:br>
            <a:r>
              <a:rPr lang="tr-TR" b="1">
                <a:effectLst/>
              </a:rPr>
              <a:t>yöntemleri </a:t>
            </a:r>
            <a:endParaRPr lang="tr-TR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0BC916-C5EE-924D-4FAA-A3D574CF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91" y="1572019"/>
            <a:ext cx="11646444" cy="2743224"/>
          </a:xfrm>
        </p:spPr>
        <p:txBody>
          <a:bodyPr>
            <a:normAutofit/>
          </a:bodyPr>
          <a:lstStyle/>
          <a:p>
            <a:r>
              <a:rPr lang="tr-TR">
                <a:effectLst/>
              </a:rPr>
              <a:t> </a:t>
            </a:r>
            <a:r>
              <a:rPr lang="tr-TR" sz="2400">
                <a:effectLst/>
              </a:rPr>
              <a:t>Gebeliğin 32. haftasında başlayan haftalık antenatal test sıklıkla düşük ila orta derece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riskli kadınlarda uygulanır (ör. GDM, kronik hipertansiyon, hafif preeklampsi). </a:t>
            </a:r>
          </a:p>
          <a:p>
            <a:r>
              <a:rPr lang="tr-TR" sz="2400">
                <a:effectLst/>
              </a:rPr>
              <a:t>Fetal hipoksi, uteroplasental yetmezlik ve ölümle sonuçlanan durumlar, daha fazla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sayıda fetal izlem için endikasyonlardır. </a:t>
            </a:r>
          </a:p>
          <a:p>
            <a:endParaRPr lang="tr-TR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C674BD7-E776-EDFD-B4DC-BC2B57C7BEB5}"/>
              </a:ext>
            </a:extLst>
          </p:cNvPr>
          <p:cNvSpPr/>
          <p:nvPr/>
        </p:nvSpPr>
        <p:spPr>
          <a:xfrm>
            <a:off x="1801614" y="3516923"/>
            <a:ext cx="9304060" cy="29667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>
                <a:solidFill>
                  <a:schemeClr val="tx1"/>
                </a:solidFill>
                <a:effectLst/>
              </a:rPr>
              <a:t>NON-STRES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>
                <a:solidFill>
                  <a:schemeClr val="tx1"/>
                </a:solidFill>
                <a:effectLst/>
              </a:rPr>
              <a:t>BİYOFİZİKSEL PROFİL (BFP)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>
                <a:solidFill>
                  <a:schemeClr val="tx1"/>
                </a:solidFill>
                <a:effectLst/>
              </a:rPr>
              <a:t>KONTRAKSİYON STRES TEST (CST) [oksitosin testi (OCT)]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>
                <a:solidFill>
                  <a:schemeClr val="tx1"/>
                </a:solidFill>
                <a:effectLst/>
              </a:rPr>
              <a:t>VİBROAKUSTİK STİMÜLASYON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>
                <a:solidFill>
                  <a:schemeClr val="tx1"/>
                </a:solidFill>
              </a:rPr>
              <a:t>FETAL HAREKET SAYIMLARI</a:t>
            </a:r>
            <a:r>
              <a:rPr lang="tr-TR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0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9AA920-4006-D4D7-679F-F09944BF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B1755A-79A0-F1ED-5D59-925EE57B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Gebelik, doğum eylemi ve lohusalık esnasındaki komplikasyonlar </a:t>
            </a:r>
          </a:p>
          <a:p>
            <a:pPr marL="0" indent="0">
              <a:buNone/>
            </a:pPr>
            <a:r>
              <a:rPr lang="tr-TR"/>
              <a:t>gelişmekte olan ülkelerde üreme yaşındaki kadınlar arasında önde </a:t>
            </a:r>
          </a:p>
          <a:p>
            <a:pPr marL="0" indent="0">
              <a:buNone/>
            </a:pPr>
            <a:r>
              <a:rPr lang="tr-TR"/>
              <a:t>gelen ölüm ve sakatlık nedenidir. </a:t>
            </a:r>
          </a:p>
          <a:p>
            <a:r>
              <a:rPr lang="tr-TR"/>
              <a:t>Çok boyutlu bir kalkınma göstergesi olarak </a:t>
            </a:r>
            <a:r>
              <a:rPr lang="tr-TR" b="1"/>
              <a:t>anne ölüm oranı</a:t>
            </a:r>
            <a:r>
              <a:rPr lang="tr-TR"/>
              <a:t>, üreme </a:t>
            </a:r>
          </a:p>
          <a:p>
            <a:pPr marL="0" indent="0">
              <a:buNone/>
            </a:pPr>
            <a:r>
              <a:rPr lang="tr-TR"/>
              <a:t>sağlığı hizmet sunumu kalitesi ile yakından ilişkilidir. </a:t>
            </a:r>
          </a:p>
          <a:p>
            <a:r>
              <a:rPr lang="tr-TR"/>
              <a:t>Dünyada her yıl 300.000 civarında anne ölümünün gerçekleştiği </a:t>
            </a:r>
          </a:p>
          <a:p>
            <a:pPr marL="0" indent="0">
              <a:buNone/>
            </a:pPr>
            <a:r>
              <a:rPr lang="tr-TR"/>
              <a:t>tahmin edilmektedir.</a:t>
            </a:r>
          </a:p>
        </p:txBody>
      </p:sp>
    </p:spTree>
    <p:extLst>
      <p:ext uri="{BB962C8B-B14F-4D97-AF65-F5344CB8AC3E}">
        <p14:creationId xmlns:p14="http://schemas.microsoft.com/office/powerpoint/2010/main" val="3172812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B152D1-6436-96A1-FF02-BEAA270D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470" y="334431"/>
            <a:ext cx="6335892" cy="145639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>
                <a:effectLst/>
              </a:rPr>
              <a:t>NON-STRES TEST </a:t>
            </a:r>
            <a:br>
              <a:rPr lang="tr-TR" b="1">
                <a:effectLst/>
              </a:rPr>
            </a:br>
            <a:r>
              <a:rPr lang="tr-TR" b="1">
                <a:effectLst/>
              </a:rPr>
              <a:t>(NST)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EB48F0-2477-2A8E-0782-309A5E2A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299" y="1596639"/>
            <a:ext cx="6462077" cy="4926930"/>
          </a:xfrm>
        </p:spPr>
        <p:txBody>
          <a:bodyPr>
            <a:normAutofit lnSpcReduction="10000"/>
          </a:bodyPr>
          <a:lstStyle/>
          <a:p>
            <a:r>
              <a:rPr lang="tr-TR" sz="2400"/>
              <a:t>İ</a:t>
            </a:r>
            <a:r>
              <a:rPr lang="tr-TR" sz="2400">
                <a:effectLst/>
              </a:rPr>
              <a:t>kinci ve üçüncü trimester fetal iyilik halini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belgelemek için kullanılmaktadır</a:t>
            </a:r>
          </a:p>
          <a:p>
            <a:r>
              <a:rPr lang="tr-TR" sz="2400"/>
              <a:t>F</a:t>
            </a:r>
            <a:r>
              <a:rPr lang="tr-TR" sz="2400">
                <a:effectLst/>
              </a:rPr>
              <a:t>etal otonom sinir sisteminin ve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uteroplasental fonksiyonun yeterliliğinin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temsili ölçeği olarak görev yapmaktadir </a:t>
            </a:r>
          </a:p>
          <a:p>
            <a:pPr marL="0" indent="0">
              <a:buNone/>
            </a:pPr>
            <a:r>
              <a:rPr lang="tr-TR" sz="2000">
                <a:effectLst/>
              </a:rPr>
              <a:t>(Myrick ve Harper, 1996).</a:t>
            </a:r>
            <a:r>
              <a:rPr lang="tr-TR" sz="2000">
                <a:solidFill>
                  <a:srgbClr val="B3B3B3"/>
                </a:solidFill>
                <a:effectLst/>
              </a:rPr>
              <a:t> </a:t>
            </a:r>
            <a:endParaRPr lang="tr-TR" sz="2000">
              <a:solidFill>
                <a:srgbClr val="B3B3B3"/>
              </a:solidFill>
            </a:endParaRPr>
          </a:p>
          <a:p>
            <a:r>
              <a:rPr lang="tr-TR" sz="2400"/>
              <a:t>R</a:t>
            </a:r>
            <a:r>
              <a:rPr lang="tr-TR" sz="2400">
                <a:effectLst/>
              </a:rPr>
              <a:t>eaktif veya non-reaktif olarak okunur</a:t>
            </a:r>
            <a:r>
              <a:rPr lang="tr-TR" sz="2400">
                <a:solidFill>
                  <a:srgbClr val="B3B3B3"/>
                </a:solidFill>
                <a:effectLst/>
              </a:rPr>
              <a:t> </a:t>
            </a:r>
          </a:p>
          <a:p>
            <a:r>
              <a:rPr lang="tr-TR" sz="2400">
                <a:effectLst/>
              </a:rPr>
              <a:t>Reaktif(veya güven veren)bir NST, 20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dakikalık bir periyodda 15 saniye boyunca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15 atım/dk bazal FKH (fetal kalp hızı)nın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üzerinde olan en az iki akselerasyon ile tanımlanır. </a:t>
            </a:r>
            <a:endParaRPr lang="tr-TR"/>
          </a:p>
          <a:p>
            <a:pPr marL="0" indent="0">
              <a:buNone/>
            </a:pP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BACA557-35B3-9669-1393-771E1D73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" y="167981"/>
            <a:ext cx="5035442" cy="475131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E941C76-99A8-4BC8-AF24-DA9F1A6E20D0}"/>
              </a:ext>
            </a:extLst>
          </p:cNvPr>
          <p:cNvSpPr txBox="1"/>
          <p:nvPr/>
        </p:nvSpPr>
        <p:spPr>
          <a:xfrm flipH="1">
            <a:off x="291277" y="6523569"/>
            <a:ext cx="10561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>
                <a:effectLst/>
              </a:rPr>
              <a:t>RAKEL AİLE HEKİMLİĞİ 9.BASKI (Robert E. Rakel, MD, David P. Rakel, MD ISBN 9789752777408 , 2019 )</a:t>
            </a:r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580492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FD0FDA-C6B7-B2B3-C6DA-BF9CAA0A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930" y="265992"/>
            <a:ext cx="4823723" cy="95306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>
                <a:effectLst/>
              </a:rPr>
              <a:t>BİYOFİZİKSEL PROFİL (BFP)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D59B5C-6058-4E67-220E-63617AC05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825" y="1509026"/>
            <a:ext cx="5480856" cy="4715712"/>
          </a:xfrm>
        </p:spPr>
        <p:txBody>
          <a:bodyPr>
            <a:normAutofit fontScale="92500" lnSpcReduction="20000"/>
          </a:bodyPr>
          <a:lstStyle/>
          <a:p>
            <a:r>
              <a:rPr lang="tr-TR">
                <a:effectLst/>
              </a:rPr>
              <a:t>BFP ; </a:t>
            </a:r>
            <a:r>
              <a:rPr lang="tr-TR" u="sng">
                <a:effectLst/>
              </a:rPr>
              <a:t>fetal iyilik halinin</a:t>
            </a:r>
            <a:r>
              <a:rPr lang="tr-TR">
                <a:effectLst/>
              </a:rPr>
              <a:t> </a:t>
            </a:r>
            <a:r>
              <a:rPr lang="tr-TR" u="sng">
                <a:effectLst/>
              </a:rPr>
              <a:t>ultrasonla</a:t>
            </a:r>
            <a:r>
              <a:rPr lang="tr-TR">
                <a:effectLst/>
              </a:rPr>
              <a:t> </a:t>
            </a:r>
          </a:p>
          <a:p>
            <a:pPr marL="0" indent="0">
              <a:buNone/>
            </a:pPr>
            <a:r>
              <a:rPr lang="tr-TR">
                <a:effectLst/>
              </a:rPr>
              <a:t>değerlendirilmesidir. </a:t>
            </a:r>
            <a:endParaRPr lang="tr-TR"/>
          </a:p>
          <a:p>
            <a:r>
              <a:rPr lang="tr-TR"/>
              <a:t>F</a:t>
            </a:r>
            <a:r>
              <a:rPr lang="tr-TR">
                <a:effectLst/>
              </a:rPr>
              <a:t>etal iyilik halini </a:t>
            </a:r>
            <a:r>
              <a:rPr lang="tr-TR" u="sng">
                <a:effectLst/>
              </a:rPr>
              <a:t>daha yüksek </a:t>
            </a:r>
          </a:p>
          <a:p>
            <a:pPr marL="0" indent="0">
              <a:buNone/>
            </a:pPr>
            <a:r>
              <a:rPr lang="tr-TR" u="sng">
                <a:effectLst/>
              </a:rPr>
              <a:t>kesinlik</a:t>
            </a:r>
            <a:r>
              <a:rPr lang="tr-TR">
                <a:effectLst/>
              </a:rPr>
              <a:t>le gösterir.</a:t>
            </a:r>
            <a:endParaRPr lang="tr-TR">
              <a:solidFill>
                <a:srgbClr val="B3B3B3"/>
              </a:solidFill>
              <a:effectLst/>
            </a:endParaRPr>
          </a:p>
          <a:p>
            <a:r>
              <a:rPr lang="tr-TR">
                <a:effectLst/>
              </a:rPr>
              <a:t>Test her biri 2 puan olan, beş </a:t>
            </a:r>
          </a:p>
          <a:p>
            <a:pPr marL="0" indent="0">
              <a:buNone/>
            </a:pPr>
            <a:r>
              <a:rPr lang="tr-TR">
                <a:effectLst/>
              </a:rPr>
              <a:t>bileşenle puanlanır </a:t>
            </a:r>
            <a:r>
              <a:rPr lang="tr-TR"/>
              <a:t>: </a:t>
            </a:r>
            <a:r>
              <a:rPr lang="tr-TR">
                <a:effectLst/>
              </a:rPr>
              <a:t>Amniyon sıvı </a:t>
            </a:r>
          </a:p>
          <a:p>
            <a:pPr marL="0" indent="0">
              <a:buNone/>
            </a:pPr>
            <a:r>
              <a:rPr lang="tr-TR">
                <a:effectLst/>
              </a:rPr>
              <a:t>hacmi, fetüs solunumu, FKH, </a:t>
            </a:r>
          </a:p>
          <a:p>
            <a:pPr marL="0" indent="0">
              <a:buNone/>
            </a:pPr>
            <a:r>
              <a:rPr lang="tr-TR">
                <a:effectLst/>
              </a:rPr>
              <a:t>hareket ve tonus gibi göstergeler </a:t>
            </a:r>
          </a:p>
          <a:p>
            <a:pPr marL="0" indent="0">
              <a:buNone/>
            </a:pPr>
            <a:r>
              <a:rPr lang="tr-TR">
                <a:effectLst/>
              </a:rPr>
              <a:t>değerlendirilir. </a:t>
            </a:r>
          </a:p>
          <a:p>
            <a:r>
              <a:rPr lang="tr-TR">
                <a:effectLst/>
              </a:rPr>
              <a:t>6 puan ve altı şüphelidir ve daha ileri </a:t>
            </a:r>
          </a:p>
          <a:p>
            <a:pPr marL="0" indent="0">
              <a:buNone/>
            </a:pPr>
            <a:r>
              <a:rPr lang="tr-TR">
                <a:effectLst/>
              </a:rPr>
              <a:t>değerlendirme ihtiyacını gösterir; </a:t>
            </a:r>
            <a:br>
              <a:rPr lang="tr-TR"/>
            </a:b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25CC65E-2D12-5267-3759-90D869E3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98678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F01074E-32E6-B134-46DD-F9457F6E3FBB}"/>
              </a:ext>
            </a:extLst>
          </p:cNvPr>
          <p:cNvSpPr txBox="1"/>
          <p:nvPr/>
        </p:nvSpPr>
        <p:spPr>
          <a:xfrm>
            <a:off x="254240" y="6072616"/>
            <a:ext cx="5948922" cy="64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RAKEL 9. BASKI </a:t>
            </a:r>
          </a:p>
          <a:p>
            <a:pPr algn="l"/>
            <a:r>
              <a:rPr lang="tr-TR"/>
              <a:t>https://www.verywellhealth.com/biophysical-profile-4172545</a:t>
            </a:r>
          </a:p>
        </p:txBody>
      </p:sp>
    </p:spTree>
    <p:extLst>
      <p:ext uri="{BB962C8B-B14F-4D97-AF65-F5344CB8AC3E}">
        <p14:creationId xmlns:p14="http://schemas.microsoft.com/office/powerpoint/2010/main" val="1180420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37CC9C-1464-935D-9BEC-02C4541D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1" y="918375"/>
            <a:ext cx="10059226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>
                <a:effectLst/>
              </a:rPr>
              <a:t>KONTRAKSİYON STRES TEST (CST) </a:t>
            </a:r>
            <a:br>
              <a:rPr lang="tr-TR" b="1">
                <a:effectLst/>
              </a:rPr>
            </a:br>
            <a:r>
              <a:rPr lang="tr-TR" b="1">
                <a:effectLst/>
              </a:rPr>
              <a:t>[oksitosin testi (OCT)]</a:t>
            </a:r>
            <a:br>
              <a:rPr lang="tr-TR">
                <a:effectLst/>
              </a:rPr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77F472-3485-A764-73D5-B3CA0E844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>
              <a:effectLst/>
            </a:endParaRPr>
          </a:p>
          <a:p>
            <a:r>
              <a:rPr lang="tr-TR"/>
              <a:t>B</a:t>
            </a:r>
            <a:r>
              <a:rPr lang="tr-TR">
                <a:effectLst/>
              </a:rPr>
              <a:t>askı altındaki fetüsün rezervini değerlendirmek için kullanılır </a:t>
            </a:r>
          </a:p>
          <a:p>
            <a:pPr marL="0" indent="0">
              <a:buNone/>
            </a:pPr>
            <a:r>
              <a:rPr lang="tr-TR" sz="2000">
                <a:effectLst/>
              </a:rPr>
              <a:t>(Collea ve Holls, 1982; Lagrew, 1995)</a:t>
            </a:r>
          </a:p>
          <a:p>
            <a:r>
              <a:rPr lang="tr-TR">
                <a:effectLst/>
              </a:rPr>
              <a:t>CST ‘nin amacı. oksitosin infüzvonu veya meme başı </a:t>
            </a:r>
          </a:p>
          <a:p>
            <a:pPr marL="0" indent="0">
              <a:buNone/>
            </a:pPr>
            <a:r>
              <a:rPr lang="tr-TR">
                <a:effectLst/>
              </a:rPr>
              <a:t>stimülasyonuyla 10 dakikalık periyotta üç kontraksiyon  elde etmek ve </a:t>
            </a:r>
          </a:p>
          <a:p>
            <a:pPr marL="0" indent="0">
              <a:buNone/>
            </a:pPr>
            <a:r>
              <a:rPr lang="tr-TR" u="sng">
                <a:effectLst/>
              </a:rPr>
              <a:t>geç deselerasyonları aramaktadır</a:t>
            </a:r>
            <a:r>
              <a:rPr lang="tr-TR">
                <a:effectLst/>
              </a:rPr>
              <a:t>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730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9356C7-25EE-E7DA-F149-4036F235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10515600" cy="1325563"/>
          </a:xfrm>
        </p:spPr>
        <p:txBody>
          <a:bodyPr/>
          <a:lstStyle/>
          <a:p>
            <a:pPr algn="ctr"/>
            <a:r>
              <a:rPr lang="tr-TR" b="1"/>
              <a:t>Gebe destek tedavisi ve bağışıklama </a:t>
            </a:r>
          </a:p>
        </p:txBody>
      </p:sp>
      <p:graphicFrame>
        <p:nvGraphicFramePr>
          <p:cNvPr id="3" name="Tablo 4">
            <a:extLst>
              <a:ext uri="{FF2B5EF4-FFF2-40B4-BE49-F238E27FC236}">
                <a16:creationId xmlns:a16="http://schemas.microsoft.com/office/drawing/2014/main" id="{571C865A-F155-8DD9-E8C8-DCD2799BA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27208"/>
              </p:ext>
            </p:extLst>
          </p:nvPr>
        </p:nvGraphicFramePr>
        <p:xfrm>
          <a:off x="2485101" y="1094032"/>
          <a:ext cx="5418666" cy="257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51654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0263441"/>
                    </a:ext>
                  </a:extLst>
                </a:gridCol>
              </a:tblGrid>
              <a:tr h="643690">
                <a:tc>
                  <a:txBody>
                    <a:bodyPr/>
                    <a:lstStyle/>
                    <a:p>
                      <a:r>
                        <a:rPr lang="tr-TR" sz="1800"/>
                        <a:t>İLAÇ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BAŞLAMA ZAMANI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01539"/>
                  </a:ext>
                </a:extLst>
              </a:tr>
              <a:tr h="643690">
                <a:tc>
                  <a:txBody>
                    <a:bodyPr/>
                    <a:lstStyle/>
                    <a:p>
                      <a:r>
                        <a:rPr lang="tr-TR" sz="2400" b="1">
                          <a:solidFill>
                            <a:schemeClr val="tx1"/>
                          </a:solidFill>
                        </a:rPr>
                        <a:t>Folik Asit</a:t>
                      </a:r>
                      <a:r>
                        <a:rPr lang="tr-TR" sz="24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/>
                        <a:t>Gebelik 1 ay öncesi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485621"/>
                  </a:ext>
                </a:extLst>
              </a:tr>
              <a:tr h="643690">
                <a:tc>
                  <a:txBody>
                    <a:bodyPr/>
                    <a:lstStyle/>
                    <a:p>
                      <a:r>
                        <a:rPr lang="tr-TR" sz="2400" b="1">
                          <a:solidFill>
                            <a:schemeClr val="tx1"/>
                          </a:solidFill>
                        </a:rPr>
                        <a:t>Demir</a:t>
                      </a:r>
                      <a:r>
                        <a:rPr lang="tr-TR" sz="18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>
                          <a:solidFill>
                            <a:schemeClr val="tx1"/>
                          </a:solidFill>
                        </a:rPr>
                        <a:t>16.hafta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86245"/>
                  </a:ext>
                </a:extLst>
              </a:tr>
              <a:tr h="643690">
                <a:tc>
                  <a:txBody>
                    <a:bodyPr/>
                    <a:lstStyle/>
                    <a:p>
                      <a:r>
                        <a:rPr lang="tr-TR" sz="2400" b="1">
                          <a:solidFill>
                            <a:schemeClr val="tx1"/>
                          </a:solidFill>
                        </a:rPr>
                        <a:t>D vitamini</a:t>
                      </a:r>
                      <a:r>
                        <a:rPr lang="tr-TR" sz="18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/>
                        <a:t>12.Hafta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732259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0D756E3B-6DF9-D796-9F36-95DBB31E6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76627"/>
              </p:ext>
            </p:extLst>
          </p:nvPr>
        </p:nvGraphicFramePr>
        <p:xfrm>
          <a:off x="2485101" y="3900307"/>
          <a:ext cx="5418666" cy="257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51654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0263441"/>
                    </a:ext>
                  </a:extLst>
                </a:gridCol>
              </a:tblGrid>
              <a:tr h="643690">
                <a:tc>
                  <a:txBody>
                    <a:bodyPr/>
                    <a:lstStyle/>
                    <a:p>
                      <a:r>
                        <a:rPr lang="tr-TR" sz="1800"/>
                        <a:t>AŞI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BAŞLAMA ZAMANI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01539"/>
                  </a:ext>
                </a:extLst>
              </a:tr>
              <a:tr h="643690">
                <a:tc>
                  <a:txBody>
                    <a:bodyPr/>
                    <a:lstStyle/>
                    <a:p>
                      <a:r>
                        <a:rPr lang="tr-TR" sz="2400" b="1">
                          <a:solidFill>
                            <a:schemeClr val="tx1"/>
                          </a:solidFill>
                        </a:rPr>
                        <a:t>Tetanoz </a:t>
                      </a:r>
                      <a:r>
                        <a:rPr lang="tr-TR" sz="2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>
                          <a:solidFill>
                            <a:schemeClr val="tx1"/>
                          </a:solidFill>
                        </a:rPr>
                        <a:t>aşısı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/>
                        <a:t>4.ay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485621"/>
                  </a:ext>
                </a:extLst>
              </a:tr>
              <a:tr h="643690">
                <a:tc>
                  <a:txBody>
                    <a:bodyPr/>
                    <a:lstStyle/>
                    <a:p>
                      <a:r>
                        <a:rPr lang="tr-TR" sz="2400" b="1">
                          <a:solidFill>
                            <a:schemeClr val="tx1"/>
                          </a:solidFill>
                        </a:rPr>
                        <a:t>Hepatit B aşısı</a:t>
                      </a:r>
                      <a:r>
                        <a:rPr lang="tr-TR" sz="18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>
                          <a:solidFill>
                            <a:schemeClr val="tx1"/>
                          </a:solidFill>
                        </a:rPr>
                        <a:t>16.hafta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86245"/>
                  </a:ext>
                </a:extLst>
              </a:tr>
              <a:tr h="643690">
                <a:tc>
                  <a:txBody>
                    <a:bodyPr/>
                    <a:lstStyle/>
                    <a:p>
                      <a:r>
                        <a:rPr lang="tr-TR" sz="2400" b="1">
                          <a:solidFill>
                            <a:schemeClr val="tx1"/>
                          </a:solidFill>
                        </a:rPr>
                        <a:t>Grip aşısı</a:t>
                      </a:r>
                      <a:r>
                        <a:rPr lang="tr-TR" sz="18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/>
                        <a:t>12.Hafta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73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173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D3B7EA-E9D2-0CC6-24BD-42B1E45F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6. BİLGİLENDİRME VE DANIŞMANLIK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C4F6AB-1D27-2A97-CDD1-CE8D44FE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/>
              <a:t> Gebeyi gebe </a:t>
            </a:r>
            <a:r>
              <a:rPr lang="tr-TR" b="1"/>
              <a:t>bilgilendirme sınıfı</a:t>
            </a:r>
            <a:r>
              <a:rPr lang="tr-TR"/>
              <a:t>na yönlendiriniz. </a:t>
            </a:r>
          </a:p>
          <a:p>
            <a:endParaRPr lang="tr-TR"/>
          </a:p>
          <a:p>
            <a:r>
              <a:rPr lang="tr-TR"/>
              <a:t>Gebe ve ailesini, </a:t>
            </a:r>
            <a:r>
              <a:rPr lang="tr-TR" b="1"/>
              <a:t>acil durumlarda yapılacakları</a:t>
            </a:r>
            <a:r>
              <a:rPr lang="tr-TR"/>
              <a:t> bilgilendiriniz. </a:t>
            </a:r>
          </a:p>
          <a:p>
            <a:endParaRPr lang="tr-TR"/>
          </a:p>
          <a:p>
            <a:r>
              <a:rPr lang="tr-TR" b="1"/>
              <a:t>Duygusal ve sosyal açıdan değerlendirip</a:t>
            </a:r>
            <a:r>
              <a:rPr lang="tr-TR"/>
              <a:t> destekleyerek gerektiğinde </a:t>
            </a:r>
          </a:p>
          <a:p>
            <a:pPr marL="0" indent="0">
              <a:buNone/>
            </a:pPr>
            <a:r>
              <a:rPr lang="tr-TR"/>
              <a:t>ilgili birime yönlendiriniz.</a:t>
            </a:r>
          </a:p>
          <a:p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394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6F34FA-0B43-E40C-1673-4523CB4C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20"/>
            <a:ext cx="10515600" cy="1112846"/>
          </a:xfrm>
        </p:spPr>
        <p:txBody>
          <a:bodyPr/>
          <a:lstStyle/>
          <a:p>
            <a:r>
              <a:rPr lang="tr-TR" sz="4400" b="1">
                <a:solidFill>
                  <a:srgbClr val="FF0000"/>
                </a:solidFill>
              </a:rPr>
              <a:t>       Gebeyi bilgilendirme konuları:</a:t>
            </a: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20B5D70-57A0-00D5-F350-EBC76CE5941A}"/>
              </a:ext>
            </a:extLst>
          </p:cNvPr>
          <p:cNvSpPr/>
          <p:nvPr/>
        </p:nvSpPr>
        <p:spPr>
          <a:xfrm>
            <a:off x="234066" y="1596639"/>
            <a:ext cx="3671230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Yorgunluk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Bulantı ve kusma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Sık idrara çıkma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Baş dönmesi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Varis ve hemoroid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Kabızlık </a:t>
            </a:r>
          </a:p>
          <a:p>
            <a:r>
              <a:rPr lang="tr-TR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38CE18FF-2470-C0DD-332C-A44D2489F03C}"/>
              </a:ext>
            </a:extLst>
          </p:cNvPr>
          <p:cNvSpPr/>
          <p:nvPr/>
        </p:nvSpPr>
        <p:spPr>
          <a:xfrm>
            <a:off x="4281961" y="1575062"/>
            <a:ext cx="3671230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Mide yanması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Bacaklarda kramplar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Nefes darlığı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Çarpıntı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Ciltteki değişiklikler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Memelerde hassasiyet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>
              <a:solidFill>
                <a:schemeClr val="tx1"/>
              </a:solidFill>
            </a:endParaRP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13CF39E-6314-BF32-38FA-128762EA53E8}"/>
              </a:ext>
            </a:extLst>
          </p:cNvPr>
          <p:cNvSpPr/>
          <p:nvPr/>
        </p:nvSpPr>
        <p:spPr>
          <a:xfrm>
            <a:off x="8265128" y="1575062"/>
            <a:ext cx="3671230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Vajinal akıntı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Meme başındaki glandlarda belirginleşme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Kolostrum salınımı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Aşırı tükürük salgısı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Toprak vb.yeme</a:t>
            </a:r>
          </a:p>
        </p:txBody>
      </p:sp>
    </p:spTree>
    <p:extLst>
      <p:ext uri="{BB962C8B-B14F-4D97-AF65-F5344CB8AC3E}">
        <p14:creationId xmlns:p14="http://schemas.microsoft.com/office/powerpoint/2010/main" val="32504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6F34FA-0B43-E40C-1673-4523CB4C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20"/>
            <a:ext cx="10515600" cy="1112846"/>
          </a:xfrm>
        </p:spPr>
        <p:txBody>
          <a:bodyPr/>
          <a:lstStyle/>
          <a:p>
            <a:r>
              <a:rPr lang="tr-TR" sz="4400" b="1">
                <a:solidFill>
                  <a:srgbClr val="FF0000"/>
                </a:solidFill>
              </a:rPr>
              <a:t>       Gebeye verilecek danışmanlık konuları:</a:t>
            </a: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20B5D70-57A0-00D5-F350-EBC76CE5941A}"/>
              </a:ext>
            </a:extLst>
          </p:cNvPr>
          <p:cNvSpPr/>
          <p:nvPr/>
        </p:nvSpPr>
        <p:spPr>
          <a:xfrm>
            <a:off x="244854" y="1553486"/>
            <a:ext cx="5613088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Beslenme ,diyet, kilo alımı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Çevresel koşullar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Fiziksel aktivite ve çalışma koşulları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Seyahat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Gebelikte cinsel yaşam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Hijyen ve genel vücut bakımı 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13CF39E-6314-BF32-38FA-128762EA53E8}"/>
              </a:ext>
            </a:extLst>
          </p:cNvPr>
          <p:cNvSpPr/>
          <p:nvPr/>
        </p:nvSpPr>
        <p:spPr>
          <a:xfrm>
            <a:off x="6096000" y="1553486"/>
            <a:ext cx="5851146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Ağız ve diş sağlığı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Sigara alışkanlığı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Alkol alışkanlığı ve madde bağımlılığı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İlaç kullanımı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Gebe Bağışıklama: Tetanoz, Hepatit B ve İnfluenza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Gebelikte tehlike işaretleri:</a:t>
            </a:r>
          </a:p>
        </p:txBody>
      </p:sp>
    </p:spTree>
    <p:extLst>
      <p:ext uri="{BB962C8B-B14F-4D97-AF65-F5344CB8AC3E}">
        <p14:creationId xmlns:p14="http://schemas.microsoft.com/office/powerpoint/2010/main" val="5593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343441-4160-0B99-5805-EA5D368E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98" y="440643"/>
            <a:ext cx="10515600" cy="951024"/>
          </a:xfrm>
        </p:spPr>
        <p:txBody>
          <a:bodyPr>
            <a:normAutofit fontScale="90000"/>
          </a:bodyPr>
          <a:lstStyle/>
          <a:p>
            <a:r>
              <a:rPr lang="tr-TR" dirty="0"/>
              <a:t>2.3.4. </a:t>
            </a:r>
            <a:r>
              <a:rPr lang="tr-TR"/>
              <a:t>İzlemde Ek Bilgilendirme </a:t>
            </a:r>
            <a:r>
              <a:rPr lang="tr-TR" dirty="0"/>
              <a:t>ve Danışmanlık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39A467-8D19-BED5-C898-79D33B4BB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598" y="1812402"/>
            <a:ext cx="10515600" cy="429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/>
              <a:t>Birinci izlemdeki bilgilendirme-danışmanlığı tekrarlanır ,ayrıca : </a:t>
            </a:r>
          </a:p>
          <a:p>
            <a:r>
              <a:rPr lang="tr-TR" u="sng"/>
              <a:t>Fetus hareketlerinin hissedilmemesi</a:t>
            </a:r>
            <a:r>
              <a:rPr lang="tr-TR"/>
              <a:t>,</a:t>
            </a:r>
          </a:p>
          <a:p>
            <a:r>
              <a:rPr lang="tr-TR" u="sng"/>
              <a:t>Hızlı kilo alımı</a:t>
            </a:r>
            <a:r>
              <a:rPr lang="tr-TR"/>
              <a:t>, </a:t>
            </a:r>
          </a:p>
          <a:p>
            <a:r>
              <a:rPr lang="tr-TR" u="sng"/>
              <a:t>Gebelikte tehlike işaretleri</a:t>
            </a:r>
          </a:p>
          <a:p>
            <a:r>
              <a:rPr lang="tr-TR" u="sng"/>
              <a:t>Doğumun nerede ve kim tarafından yapılacağın</a:t>
            </a:r>
            <a:r>
              <a:rPr lang="tr-TR"/>
              <a:t>ın planı (3. 4. izlemde)</a:t>
            </a:r>
          </a:p>
          <a:p>
            <a:r>
              <a:rPr lang="tr-TR"/>
              <a:t>Emzirme ve anne sütünün önemi (3. 4. izlemde)</a:t>
            </a:r>
          </a:p>
          <a:p>
            <a:r>
              <a:rPr lang="tr-TR"/>
              <a:t>Postpartum üreme sağlığı yöntem danışmanlığı (3. 4. izlemde)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707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835B88-E028-7497-BF27-4F3DF412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Gebelikte tehlike işaretleri: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D55CC23-FF48-97AD-6F41-D8B98F120F3F}"/>
              </a:ext>
            </a:extLst>
          </p:cNvPr>
          <p:cNvSpPr/>
          <p:nvPr/>
        </p:nvSpPr>
        <p:spPr>
          <a:xfrm>
            <a:off x="388372" y="1941860"/>
            <a:ext cx="5286173" cy="42936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Şiddetli bulantı kusma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Vajinal kanama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Konvülziyon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Şiddetli Başağrısı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Görmede bulanıklık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Ateş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Günlük aktivitelerini yapamama </a:t>
            </a:r>
          </a:p>
          <a:p>
            <a:endParaRPr lang="tr-TR" sz="2400">
              <a:solidFill>
                <a:schemeClr val="tx1"/>
              </a:solidFill>
            </a:endParaRP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75D84213-0F8E-11AC-8468-D49F3CA1B588}"/>
              </a:ext>
            </a:extLst>
          </p:cNvPr>
          <p:cNvSpPr/>
          <p:nvPr/>
        </p:nvSpPr>
        <p:spPr>
          <a:xfrm>
            <a:off x="6096000" y="1941860"/>
            <a:ext cx="5707628" cy="42936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Karın ağrısı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Solunum güçlüğü veya sık solunum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Yüz, el ve bacaklarda şişme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Bebek hareketlerinde azalma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Su gelmesi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Nedeni açıklanamayan cilt kaşıntısı</a:t>
            </a:r>
          </a:p>
        </p:txBody>
      </p:sp>
    </p:spTree>
    <p:extLst>
      <p:ext uri="{BB962C8B-B14F-4D97-AF65-F5344CB8AC3E}">
        <p14:creationId xmlns:p14="http://schemas.microsoft.com/office/powerpoint/2010/main" val="15937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E64E89C6-8093-2E4A-CE5C-8B6D7F10B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2" y="295055"/>
            <a:ext cx="4347607" cy="6267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C40B63F-E19D-E409-65FA-F8492B78489C}"/>
              </a:ext>
            </a:extLst>
          </p:cNvPr>
          <p:cNvSpPr txBox="1"/>
          <p:nvPr/>
        </p:nvSpPr>
        <p:spPr>
          <a:xfrm>
            <a:off x="6019764" y="819896"/>
            <a:ext cx="563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1">
                <a:solidFill>
                  <a:srgbClr val="FF0000"/>
                </a:solidFill>
              </a:rPr>
              <a:t>GEBELİKTE RİSK DEĞERLENDİRME FORMU</a:t>
            </a:r>
            <a:br>
              <a:rPr lang="tr-TR" sz="1800" b="1">
                <a:solidFill>
                  <a:srgbClr val="FF0000"/>
                </a:solidFill>
              </a:rPr>
            </a:br>
            <a:r>
              <a:rPr lang="tr-TR" sz="1800" b="1">
                <a:solidFill>
                  <a:srgbClr val="FF0000"/>
                </a:solidFill>
              </a:rPr>
              <a:t>(Gebe sevk kriterleridir : tek «evet» cevabı yeterli )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84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8A71F0-B8D8-9DF1-F99C-5ECBC035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GİRİŞ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60270A-C78E-3834-CB39-5CD9068A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39" y="1690688"/>
            <a:ext cx="111056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/>
              <a:t> </a:t>
            </a:r>
          </a:p>
          <a:p>
            <a:r>
              <a:rPr lang="tr-TR"/>
              <a:t>Gebe izlem en az 4 kez yapılmalı</a:t>
            </a:r>
          </a:p>
          <a:p>
            <a:r>
              <a:rPr lang="tr-TR"/>
              <a:t>Doğum sonrası hastane takibi  : normal doğum 24 saat, sezaryen 48 saat </a:t>
            </a:r>
          </a:p>
          <a:p>
            <a:r>
              <a:rPr lang="tr-TR"/>
              <a:t>Lohusa izlem doğum sonrası hastanede 3 ve evde 3 olmak üzere 6 kez </a:t>
            </a:r>
          </a:p>
          <a:p>
            <a:r>
              <a:rPr lang="tr-TR"/>
              <a:t>Her doğumun hastanede gerçekleştirilmesi </a:t>
            </a:r>
          </a:p>
          <a:p>
            <a:r>
              <a:rPr lang="tr-TR"/>
              <a:t>Gerektiğinde - stabilize ederek - bir üst düzey hastaneye sevk edilmeli</a:t>
            </a:r>
          </a:p>
          <a:p>
            <a:pPr marL="0" indent="0">
              <a:buNone/>
            </a:pPr>
            <a:r>
              <a:rPr lang="tr-TR"/>
              <a:t> 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985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98886B-451F-2535-4A08-CB384893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04" y="0"/>
            <a:ext cx="10515600" cy="844794"/>
          </a:xfrm>
        </p:spPr>
        <p:txBody>
          <a:bodyPr>
            <a:normAutofit/>
          </a:bodyPr>
          <a:lstStyle/>
          <a:p>
            <a:pPr algn="ctr"/>
            <a:r>
              <a:rPr lang="tr-TR" sz="3200" b="1">
                <a:solidFill>
                  <a:srgbClr val="FF0000"/>
                </a:solidFill>
              </a:rPr>
              <a:t>GEBELİKTE RİSK DEĞERLENDİRME FORMU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AC549C-228A-1947-BD64-1DC89B57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3" y="701228"/>
            <a:ext cx="12191999" cy="6156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>
                <a:solidFill>
                  <a:srgbClr val="C00000"/>
                </a:solidFill>
                <a:effectLst/>
              </a:rPr>
              <a:t>A- Tıbbi Öykü: </a:t>
            </a:r>
            <a:endParaRPr lang="tr-TR" b="1"/>
          </a:p>
          <a:p>
            <a:pPr marL="514350" indent="-514350">
              <a:buAutoNum type="arabicPeriod"/>
            </a:pPr>
            <a:r>
              <a:rPr lang="tr-TR" b="1">
                <a:effectLst/>
              </a:rPr>
              <a:t>Kardiyovasküler</a:t>
            </a:r>
            <a:r>
              <a:rPr lang="tr-TR">
                <a:effectLst/>
              </a:rPr>
              <a:t> : VTE , Kronik Hipertansiyon , Aritmi, KKH , ARA , KMP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2. </a:t>
            </a:r>
            <a:r>
              <a:rPr lang="tr-TR" b="1">
                <a:effectLst/>
              </a:rPr>
              <a:t>Jinekolojik</a:t>
            </a:r>
            <a:r>
              <a:rPr lang="tr-TR">
                <a:effectLst/>
              </a:rPr>
              <a:t> : Pelvik Kitle, Myom, Uterin Malformasyon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3. </a:t>
            </a:r>
            <a:r>
              <a:rPr lang="tr-TR" b="1">
                <a:effectLst/>
              </a:rPr>
              <a:t>Endokrin</a:t>
            </a:r>
            <a:r>
              <a:rPr lang="tr-TR">
                <a:effectLst/>
              </a:rPr>
              <a:t> : Diabetes Mellitus , Hipotroidi, Hipertroidi, Guatr, Hiperlipidemi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4. </a:t>
            </a:r>
            <a:r>
              <a:rPr lang="tr-TR" b="1">
                <a:effectLst/>
              </a:rPr>
              <a:t>Nörolojik</a:t>
            </a:r>
            <a:r>
              <a:rPr lang="tr-TR">
                <a:effectLst/>
              </a:rPr>
              <a:t> </a:t>
            </a:r>
            <a:r>
              <a:rPr lang="tr-TR" b="1">
                <a:effectLst/>
              </a:rPr>
              <a:t>ve Serebrovasküler</a:t>
            </a:r>
            <a:r>
              <a:rPr lang="tr-TR">
                <a:effectLst/>
              </a:rPr>
              <a:t> : Epilepsi , Multipl Skleroz, Anevrizma vb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5. </a:t>
            </a:r>
            <a:r>
              <a:rPr lang="tr-TR" b="1">
                <a:effectLst/>
              </a:rPr>
              <a:t>Psikiyatrik Hastalıklar</a:t>
            </a:r>
            <a:r>
              <a:rPr lang="tr-TR">
                <a:effectLst/>
              </a:rPr>
              <a:t>: Şizofreni, Depresyon vb.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6. </a:t>
            </a:r>
            <a:r>
              <a:rPr lang="tr-TR" b="1">
                <a:effectLst/>
              </a:rPr>
              <a:t>Solunum Sistemi </a:t>
            </a:r>
            <a:r>
              <a:rPr lang="tr-TR">
                <a:effectLst/>
              </a:rPr>
              <a:t>: Astım, KOAH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7. </a:t>
            </a:r>
            <a:r>
              <a:rPr lang="tr-TR" b="1">
                <a:effectLst/>
              </a:rPr>
              <a:t>Renal</a:t>
            </a:r>
            <a:r>
              <a:rPr lang="tr-TR">
                <a:effectLst/>
              </a:rPr>
              <a:t> : Pyelonefrit, Nefrotik Sendrom, Kronik Böbrek Yetmezliği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8. </a:t>
            </a:r>
            <a:r>
              <a:rPr lang="tr-TR" b="1">
                <a:effectLst/>
              </a:rPr>
              <a:t>Hematolojik</a:t>
            </a:r>
            <a:r>
              <a:rPr lang="tr-TR">
                <a:effectLst/>
              </a:rPr>
              <a:t> : Orak Hücreli Anemi, Talasemi, Koagülasyon Bozukluğu vb. </a:t>
            </a:r>
          </a:p>
          <a:p>
            <a:pPr marL="0" indent="0">
              <a:buNone/>
            </a:pPr>
            <a:r>
              <a:rPr lang="tr-TR">
                <a:effectLst/>
              </a:rPr>
              <a:t>9. </a:t>
            </a:r>
            <a:r>
              <a:rPr lang="tr-TR" b="1">
                <a:effectLst/>
              </a:rPr>
              <a:t>Enfeksiyon</a:t>
            </a:r>
            <a:r>
              <a:rPr lang="tr-TR">
                <a:effectLst/>
              </a:rPr>
              <a:t> : Tüberküloz, Sıtma, HBV, HCV, HİV,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10. </a:t>
            </a:r>
            <a:r>
              <a:rPr lang="tr-TR" b="1">
                <a:effectLst/>
              </a:rPr>
              <a:t>Romatolojik</a:t>
            </a:r>
            <a:r>
              <a:rPr lang="tr-TR">
                <a:effectLst/>
              </a:rPr>
              <a:t> : Sistemik Lupus Eritematozus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11. </a:t>
            </a:r>
            <a:r>
              <a:rPr lang="tr-TR" b="1">
                <a:effectLst/>
              </a:rPr>
              <a:t>Neoplazmlar</a:t>
            </a:r>
            <a:r>
              <a:rPr lang="tr-TR">
                <a:effectLst/>
              </a:rPr>
              <a:t>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12. </a:t>
            </a:r>
            <a:r>
              <a:rPr lang="tr-TR" b="1">
                <a:effectLst/>
              </a:rPr>
              <a:t>Kalıtsal</a:t>
            </a:r>
            <a:r>
              <a:rPr lang="tr-TR">
                <a:effectLst/>
              </a:rPr>
              <a:t> : Konjenital , Kas , Metabolik Hastalıklar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13.</a:t>
            </a:r>
            <a:r>
              <a:rPr lang="tr-TR" b="1">
                <a:effectLst/>
              </a:rPr>
              <a:t> Ortopedik Bozukluk</a:t>
            </a:r>
            <a:r>
              <a:rPr lang="tr-TR">
                <a:effectLst/>
              </a:rPr>
              <a:t>: Doğuştan kalça çıkıklığı, Skolyoz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14.</a:t>
            </a:r>
            <a:r>
              <a:rPr lang="tr-TR" b="1">
                <a:effectLst/>
              </a:rPr>
              <a:t> Akraba Evliliği</a:t>
            </a:r>
            <a:r>
              <a:rPr lang="tr-TR">
                <a:effectLst/>
              </a:rPr>
              <a:t>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15. </a:t>
            </a:r>
            <a:r>
              <a:rPr lang="tr-TR" b="1">
                <a:effectLst/>
              </a:rPr>
              <a:t>İlaç Kullanımı ve Zararlı Madde Bağımlılığı</a:t>
            </a:r>
            <a:r>
              <a:rPr lang="tr-TR">
                <a:effectLst/>
              </a:rPr>
              <a:t>: Sigara, Alkol vb.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16. </a:t>
            </a:r>
            <a:r>
              <a:rPr lang="tr-TR" b="1">
                <a:effectLst/>
              </a:rPr>
              <a:t>Düşük Sosyoekonomik Durum</a:t>
            </a:r>
            <a:r>
              <a:rPr lang="tr-TR">
                <a:effectLst/>
              </a:rPr>
              <a:t>: İlgili birimlere yönlendiriniz.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881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F9147-2112-163F-29CD-0A60F1C5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31" y="1175905"/>
            <a:ext cx="10515600" cy="5520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3200" b="1">
                <a:solidFill>
                  <a:srgbClr val="C00000"/>
                </a:solidFill>
                <a:effectLst/>
              </a:rPr>
              <a:t>B- Obstetrik Öykü: </a:t>
            </a:r>
            <a:endParaRPr lang="tr-TR" sz="3200" b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3200">
                <a:effectLst/>
              </a:rPr>
              <a:t>1. </a:t>
            </a:r>
            <a:r>
              <a:rPr lang="tr-TR" sz="3200" b="1">
                <a:effectLst/>
              </a:rPr>
              <a:t>Geçirilmiş Uterin Cerrahi</a:t>
            </a:r>
            <a:r>
              <a:rPr lang="tr-TR" sz="3200">
                <a:effectLst/>
              </a:rPr>
              <a:t>: Sezaryen, Myomektomi, Metroplasti, Septum vb.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2. </a:t>
            </a:r>
            <a:r>
              <a:rPr lang="tr-TR" sz="3200" b="1">
                <a:effectLst/>
              </a:rPr>
              <a:t>Pelvik Kitle</a:t>
            </a:r>
            <a:r>
              <a:rPr lang="tr-TR" sz="3200">
                <a:effectLst/>
              </a:rPr>
              <a:t>, Myom, Uterin Malformasyon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3.</a:t>
            </a:r>
            <a:r>
              <a:rPr lang="tr-TR" sz="3200" b="1">
                <a:effectLst/>
              </a:rPr>
              <a:t> Tekrarlayan Düşük (3 ve Üzeri )</a:t>
            </a:r>
            <a:r>
              <a:rPr lang="tr-TR" sz="3200">
                <a:effectLst/>
              </a:rPr>
              <a:t>, Ölü Doğum , Yeni doğan ölümü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4. </a:t>
            </a:r>
            <a:r>
              <a:rPr lang="tr-TR" sz="3200" b="1">
                <a:effectLst/>
              </a:rPr>
              <a:t>Düşük Doğum Ağırlığı 2500gr.↓</a:t>
            </a:r>
            <a:r>
              <a:rPr lang="tr-TR" sz="3200">
                <a:effectLst/>
              </a:rPr>
              <a:t> , </a:t>
            </a:r>
            <a:r>
              <a:rPr lang="tr-TR" sz="3200" b="1">
                <a:effectLst/>
              </a:rPr>
              <a:t>Makrozomik Bebek 4000gr.↑  </a:t>
            </a:r>
            <a:r>
              <a:rPr lang="tr-TR" sz="3200">
                <a:effectLst/>
              </a:rPr>
              <a:t>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5. </a:t>
            </a:r>
            <a:r>
              <a:rPr lang="tr-TR" sz="3200" b="1">
                <a:effectLst/>
              </a:rPr>
              <a:t>Eklampsi-Preeklampsi</a:t>
            </a:r>
            <a:r>
              <a:rPr lang="tr-TR" sz="3200">
                <a:effectLst/>
              </a:rPr>
              <a:t>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6. Erken Doğum , Günaşımı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7. </a:t>
            </a:r>
            <a:r>
              <a:rPr lang="tr-TR" sz="3200" b="1">
                <a:effectLst/>
              </a:rPr>
              <a:t>Anomalili Bebek</a:t>
            </a:r>
            <a:endParaRPr lang="tr-TR" sz="3200" b="1"/>
          </a:p>
          <a:p>
            <a:pPr marL="0" indent="0">
              <a:buNone/>
            </a:pPr>
            <a:r>
              <a:rPr lang="tr-TR" sz="3200">
                <a:effectLst/>
              </a:rPr>
              <a:t>8.  </a:t>
            </a:r>
            <a:r>
              <a:rPr lang="tr-TR" sz="3200" b="1">
                <a:effectLst/>
              </a:rPr>
              <a:t>Gestasyonel Diyabet </a:t>
            </a:r>
            <a:endParaRPr lang="tr-TR" sz="3200" b="1"/>
          </a:p>
          <a:p>
            <a:pPr marL="0" indent="0">
              <a:buNone/>
            </a:pPr>
            <a:r>
              <a:rPr lang="tr-TR" sz="3200">
                <a:effectLst/>
              </a:rPr>
              <a:t>9.   </a:t>
            </a:r>
            <a:r>
              <a:rPr lang="tr-TR" sz="3200" b="1">
                <a:effectLst/>
              </a:rPr>
              <a:t>Venöz Tromboemboli</a:t>
            </a:r>
            <a:r>
              <a:rPr lang="tr-TR" sz="3200">
                <a:effectLst/>
              </a:rPr>
              <a:t>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10.</a:t>
            </a:r>
            <a:r>
              <a:rPr lang="tr-TR" sz="3200" b="1">
                <a:effectLst/>
              </a:rPr>
              <a:t> Ektopik Gebelik </a:t>
            </a:r>
            <a:endParaRPr lang="tr-TR" sz="3200" b="1"/>
          </a:p>
          <a:p>
            <a:pPr marL="0" indent="0">
              <a:buNone/>
            </a:pPr>
            <a:r>
              <a:rPr lang="tr-TR" sz="3200">
                <a:effectLst/>
              </a:rPr>
              <a:t>11. </a:t>
            </a:r>
            <a:r>
              <a:rPr lang="tr-TR" sz="3200" b="1">
                <a:effectLst/>
              </a:rPr>
              <a:t>Rh/rh Uygunsuzluğu</a:t>
            </a:r>
            <a:r>
              <a:rPr lang="tr-TR" sz="3200">
                <a:effectLst/>
              </a:rPr>
              <a:t>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12. </a:t>
            </a:r>
            <a:r>
              <a:rPr lang="tr-TR" sz="3200" b="1">
                <a:effectLst/>
              </a:rPr>
              <a:t>Antepartum Kanama </a:t>
            </a:r>
            <a:r>
              <a:rPr lang="tr-TR" sz="3200">
                <a:effectLst/>
              </a:rPr>
              <a:t>, Postpartum Kanama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13. Zor ve Müdahaleli Doğum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14. </a:t>
            </a:r>
            <a:r>
              <a:rPr lang="tr-TR" sz="3200" b="1">
                <a:effectLst/>
              </a:rPr>
              <a:t>Plasenta Previa </a:t>
            </a:r>
            <a:r>
              <a:rPr lang="tr-TR" sz="3200">
                <a:effectLst/>
              </a:rPr>
              <a:t>, </a:t>
            </a:r>
            <a:r>
              <a:rPr lang="tr-TR" sz="3200" b="1">
                <a:effectLst/>
              </a:rPr>
              <a:t>Plasenta Dekolmanı </a:t>
            </a:r>
          </a:p>
          <a:p>
            <a:pPr marL="0" indent="0">
              <a:buNone/>
            </a:pPr>
            <a:br>
              <a:rPr lang="tr-TR"/>
            </a:br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D8791AF-F877-0BB2-DC63-679D1AFC3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61823"/>
            <a:ext cx="10515600" cy="101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>
                <a:solidFill>
                  <a:srgbClr val="FF0000"/>
                </a:solidFill>
              </a:rPr>
              <a:t>GEBELİKTE RİSK DEĞERLENDİRME FORMU</a:t>
            </a:r>
            <a:endParaRPr lang="tr-TR" sz="3200"/>
          </a:p>
        </p:txBody>
      </p:sp>
    </p:spTree>
    <p:extLst>
      <p:ext uri="{BB962C8B-B14F-4D97-AF65-F5344CB8AC3E}">
        <p14:creationId xmlns:p14="http://schemas.microsoft.com/office/powerpoint/2010/main" val="1392786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A3D252-509A-7E27-E83B-D5F551A4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79" y="960141"/>
            <a:ext cx="11640367" cy="5757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>
                <a:solidFill>
                  <a:srgbClr val="C00000"/>
                </a:solidFill>
                <a:effectLst/>
              </a:rPr>
              <a:t>C- Mevcut Gebeliğin Değerlendirilmesi: </a:t>
            </a:r>
            <a:endParaRPr lang="tr-TR" b="1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tr-TR" b="1">
                <a:effectLst/>
              </a:rPr>
              <a:t>18 Yaş Altı , 35 Yaş Üstü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2. </a:t>
            </a:r>
            <a:r>
              <a:rPr lang="tr-TR" b="1">
                <a:effectLst/>
              </a:rPr>
              <a:t>Rh/rh Uygunsuzluğu</a:t>
            </a:r>
            <a:r>
              <a:rPr lang="tr-TR">
                <a:effectLst/>
              </a:rPr>
              <a:t>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3. </a:t>
            </a:r>
            <a:r>
              <a:rPr lang="tr-TR" b="1">
                <a:effectLst/>
              </a:rPr>
              <a:t>Çoğul Gebelik</a:t>
            </a:r>
            <a:r>
              <a:rPr lang="tr-TR">
                <a:effectLst/>
              </a:rPr>
              <a:t>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4. İki Yıldan Sık Gebelik , </a:t>
            </a:r>
            <a:r>
              <a:rPr lang="tr-TR" b="1">
                <a:effectLst/>
              </a:rPr>
              <a:t>Grandmultiparite (5 ve üzeri doğum)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5. </a:t>
            </a:r>
            <a:r>
              <a:rPr lang="tr-TR" b="1">
                <a:effectLst/>
              </a:rPr>
              <a:t>Sigara, Alkol</a:t>
            </a:r>
            <a:r>
              <a:rPr lang="tr-TR">
                <a:effectLst/>
              </a:rPr>
              <a:t> Kullanımı ve Madde Kullanım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6. </a:t>
            </a:r>
            <a:r>
              <a:rPr lang="tr-TR" b="1">
                <a:effectLst/>
              </a:rPr>
              <a:t>Gestasyonel Diyabet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7. Plasenta Previa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8. Venöz Tromboemboli , Varis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9. </a:t>
            </a:r>
            <a:r>
              <a:rPr lang="tr-TR" b="1">
                <a:effectLst/>
              </a:rPr>
              <a:t>Polihidramnios-Oligohidramnios</a:t>
            </a:r>
            <a:r>
              <a:rPr lang="tr-TR">
                <a:effectLst/>
              </a:rPr>
              <a:t>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10. Anomalili Fetüs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11. </a:t>
            </a:r>
            <a:r>
              <a:rPr lang="tr-TR" b="1">
                <a:effectLst/>
              </a:rPr>
              <a:t>Servikal Yetmezlik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12. </a:t>
            </a:r>
            <a:r>
              <a:rPr lang="tr-TR" b="1">
                <a:effectLst/>
              </a:rPr>
              <a:t>Vajinal Kanama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13. </a:t>
            </a:r>
            <a:r>
              <a:rPr lang="tr-TR" b="1">
                <a:effectLst/>
              </a:rPr>
              <a:t>Preeklampsi-Eklampsi</a:t>
            </a:r>
            <a:r>
              <a:rPr lang="tr-TR">
                <a:effectLst/>
              </a:rPr>
              <a:t>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14. </a:t>
            </a:r>
            <a:r>
              <a:rPr lang="tr-TR" b="1">
                <a:effectLst/>
              </a:rPr>
              <a:t>Gebelikte Cerrahi Müdahale Geçirilmesi:</a:t>
            </a:r>
            <a:r>
              <a:rPr lang="tr-TR">
                <a:effectLst/>
              </a:rPr>
              <a:t> Appendektomi vb. </a:t>
            </a:r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3F6CCE8-14DB-05EF-8840-9C3E14F5F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226" y="140245"/>
            <a:ext cx="10515600" cy="81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>
                <a:solidFill>
                  <a:srgbClr val="FF0000"/>
                </a:solidFill>
              </a:rPr>
              <a:t>GEBELİKTE RİSK DEĞERLENDİRME FORMU</a:t>
            </a:r>
            <a:endParaRPr lang="tr-TR" sz="3200"/>
          </a:p>
        </p:txBody>
      </p:sp>
    </p:spTree>
    <p:extLst>
      <p:ext uri="{BB962C8B-B14F-4D97-AF65-F5344CB8AC3E}">
        <p14:creationId xmlns:p14="http://schemas.microsoft.com/office/powerpoint/2010/main" val="3941743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EFD844-2A44-BE1C-57BF-79BF7C06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26" y="1100386"/>
            <a:ext cx="10965428" cy="5573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>
                <a:effectLst/>
              </a:rPr>
              <a:t>15. Yatış Gerektiren </a:t>
            </a:r>
            <a:r>
              <a:rPr lang="tr-TR" b="1">
                <a:effectLst/>
              </a:rPr>
              <a:t>Hiperemezis Gravidarum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16. </a:t>
            </a:r>
            <a:r>
              <a:rPr lang="tr-TR" b="1">
                <a:effectLst/>
              </a:rPr>
              <a:t>Preterm Eylem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17. Gebelikte </a:t>
            </a:r>
            <a:r>
              <a:rPr lang="tr-TR" b="1">
                <a:effectLst/>
              </a:rPr>
              <a:t>Travma</a:t>
            </a:r>
            <a:r>
              <a:rPr lang="tr-TR">
                <a:effectLst/>
              </a:rPr>
              <a:t> Geçirilmesi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18. </a:t>
            </a:r>
            <a:r>
              <a:rPr lang="tr-TR" b="1">
                <a:effectLst/>
              </a:rPr>
              <a:t>Şiddetli Enfeksiyon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19. </a:t>
            </a:r>
            <a:r>
              <a:rPr lang="tr-TR" b="1">
                <a:effectLst/>
              </a:rPr>
              <a:t>Ciddi Anemi: Hb&lt;7 gr/dL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20. </a:t>
            </a:r>
            <a:r>
              <a:rPr lang="tr-TR" b="1">
                <a:effectLst/>
              </a:rPr>
              <a:t>Preterm Erken Membran Rüptürü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21. </a:t>
            </a:r>
            <a:r>
              <a:rPr lang="tr-TR" b="1">
                <a:effectLst/>
              </a:rPr>
              <a:t>Vücut Kütle İndeksi</a:t>
            </a:r>
            <a:r>
              <a:rPr lang="tr-TR">
                <a:effectLst/>
              </a:rPr>
              <a:t> &lt;18kg/m2 , &gt;30kg/m2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22. İnfertilite Tedavisi Sonrası Gebelik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23. Anormal HPV ve PAP Smear Taraması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24. </a:t>
            </a:r>
            <a:r>
              <a:rPr lang="tr-TR" b="1">
                <a:effectLst/>
              </a:rPr>
              <a:t>Tekrarlayan Sistit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25. </a:t>
            </a:r>
            <a:r>
              <a:rPr lang="tr-TR" b="1">
                <a:effectLst/>
              </a:rPr>
              <a:t>İntrauterin Gelişme Geriliği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26. Gestasyonel haftası ile </a:t>
            </a:r>
            <a:r>
              <a:rPr lang="tr-TR" b="1">
                <a:effectLst/>
              </a:rPr>
              <a:t>uterus büyüklüğünün uygunsuzluğu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27. </a:t>
            </a:r>
            <a:r>
              <a:rPr lang="tr-TR" b="1">
                <a:effectLst/>
              </a:rPr>
              <a:t>10-12. haftalardan itibaren el Doppleri</a:t>
            </a:r>
            <a:r>
              <a:rPr lang="tr-TR">
                <a:effectLst/>
              </a:rPr>
              <a:t>, 16-20. haftadan itibaren fetal steteskop ile </a:t>
            </a:r>
            <a:r>
              <a:rPr lang="tr-TR" b="1">
                <a:effectLst/>
              </a:rPr>
              <a:t>fetal </a:t>
            </a:r>
          </a:p>
          <a:p>
            <a:pPr marL="0" indent="0">
              <a:buNone/>
            </a:pPr>
            <a:r>
              <a:rPr lang="tr-TR" b="1">
                <a:effectLst/>
              </a:rPr>
              <a:t>kalp seslerinin duyulmaması</a:t>
            </a:r>
            <a:r>
              <a:rPr lang="tr-TR">
                <a:effectLst/>
              </a:rPr>
              <a:t>. </a:t>
            </a:r>
            <a:r>
              <a:rPr lang="tr-TR" b="1">
                <a:effectLst/>
              </a:rPr>
              <a:t>20. haftadan sonra gebenin fetus hareketlerini hissetmemesi </a:t>
            </a:r>
            <a:endParaRPr lang="tr-TR" b="1"/>
          </a:p>
          <a:p>
            <a:pPr marL="0" indent="0">
              <a:buNone/>
            </a:pPr>
            <a:r>
              <a:rPr lang="tr-TR">
                <a:effectLst/>
              </a:rPr>
              <a:t>28. </a:t>
            </a:r>
            <a:r>
              <a:rPr lang="tr-TR" b="1">
                <a:effectLst/>
              </a:rPr>
              <a:t>Pelvik Kitle</a:t>
            </a:r>
            <a:r>
              <a:rPr lang="tr-TR">
                <a:effectLst/>
              </a:rPr>
              <a:t>, Myom, Uterin Malformasyon</a:t>
            </a:r>
            <a:br>
              <a:rPr lang="tr-TR"/>
            </a:br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631754D0-0ACB-750B-5267-3C5AD151C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4150"/>
            <a:ext cx="10515600" cy="754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>
                <a:solidFill>
                  <a:srgbClr val="FF0000"/>
                </a:solidFill>
              </a:rPr>
              <a:t>GEBELİKTE RİSK DEĞERLENDİRME FORMU</a:t>
            </a:r>
            <a:endParaRPr lang="tr-TR" sz="3200"/>
          </a:p>
        </p:txBody>
      </p:sp>
    </p:spTree>
    <p:extLst>
      <p:ext uri="{BB962C8B-B14F-4D97-AF65-F5344CB8AC3E}">
        <p14:creationId xmlns:p14="http://schemas.microsoft.com/office/powerpoint/2010/main" val="1050832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E8B514-D498-2CB5-86AF-5F0EE18F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>
                <a:solidFill>
                  <a:srgbClr val="FF0000"/>
                </a:solidFill>
              </a:rPr>
              <a:t>Venöz Tromboemboli (VTE) için Risk Faktörleri </a:t>
            </a: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E99A0130-ADD0-541F-1138-877945793566}"/>
              </a:ext>
            </a:extLst>
          </p:cNvPr>
          <p:cNvSpPr/>
          <p:nvPr/>
        </p:nvSpPr>
        <p:spPr>
          <a:xfrm>
            <a:off x="2384172" y="2003542"/>
            <a:ext cx="5868730" cy="3034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tr-TR" sz="2800">
                <a:solidFill>
                  <a:schemeClr val="tx1"/>
                </a:solidFill>
              </a:rPr>
              <a:t>Mevcut risk faktörleri </a:t>
            </a:r>
          </a:p>
          <a:p>
            <a:pPr marL="457200" indent="-457200">
              <a:buAutoNum type="arabicPeriod"/>
            </a:pPr>
            <a:r>
              <a:rPr lang="tr-TR" sz="2800">
                <a:solidFill>
                  <a:schemeClr val="tx1"/>
                </a:solidFill>
              </a:rPr>
              <a:t>Obstetrik risk faktörleri</a:t>
            </a:r>
          </a:p>
          <a:p>
            <a:pPr marL="457200" indent="-457200">
              <a:buAutoNum type="arabicPeriod"/>
            </a:pPr>
            <a:r>
              <a:rPr lang="tr-TR" sz="2800">
                <a:solidFill>
                  <a:schemeClr val="tx1"/>
                </a:solidFill>
              </a:rPr>
              <a:t>Geçiçi risk faktörleri  </a:t>
            </a:r>
          </a:p>
        </p:txBody>
      </p:sp>
    </p:spTree>
    <p:extLst>
      <p:ext uri="{BB962C8B-B14F-4D97-AF65-F5344CB8AC3E}">
        <p14:creationId xmlns:p14="http://schemas.microsoft.com/office/powerpoint/2010/main" val="2381120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4031904-0F32-5730-164C-F3FB711D7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618716"/>
              </p:ext>
            </p:extLst>
          </p:nvPr>
        </p:nvGraphicFramePr>
        <p:xfrm>
          <a:off x="770454" y="261650"/>
          <a:ext cx="6696901" cy="64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746">
                  <a:extLst>
                    <a:ext uri="{9D8B030D-6E8A-4147-A177-3AD203B41FA5}">
                      <a16:colId xmlns:a16="http://schemas.microsoft.com/office/drawing/2014/main" val="7595929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631730753"/>
                    </a:ext>
                  </a:extLst>
                </a:gridCol>
              </a:tblGrid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 Mevcut olan risk faktörleri</a:t>
                      </a:r>
                      <a:r>
                        <a:rPr lang="tr-TR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3721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Major cerrahiyle ilgisi olmayan </a:t>
                      </a:r>
                      <a:r>
                        <a:rPr lang="tr-TR" b="1"/>
                        <a:t>geçirilmiş VTE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75060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Major cerrahi sonrası VTE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999759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Bilinen yüksek riskli </a:t>
                      </a:r>
                      <a:r>
                        <a:rPr lang="tr-TR" b="1"/>
                        <a:t>trombofili</a:t>
                      </a:r>
                      <a:r>
                        <a:rPr lang="tr-TR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29763"/>
                  </a:ext>
                </a:extLst>
              </a:tr>
              <a:tr h="1494386">
                <a:tc>
                  <a:txBody>
                    <a:bodyPr/>
                    <a:lstStyle/>
                    <a:p>
                      <a:r>
                        <a:rPr lang="tr-TR"/>
                        <a:t>Medikal eşlik eden </a:t>
                      </a:r>
                      <a:r>
                        <a:rPr lang="tr-TR" b="1"/>
                        <a:t>hastalıklar</a:t>
                      </a:r>
                      <a:r>
                        <a:rPr lang="tr-TR"/>
                        <a:t> (kanser, kalp yetmezliği, aktif SLE, </a:t>
                      </a:r>
                    </a:p>
                    <a:p>
                      <a:r>
                        <a:rPr lang="tr-TR"/>
                        <a:t>aktif inflamatuar barsak hast ve aktif inflamatuar poliartropati gibi</a:t>
                      </a:r>
                    </a:p>
                    <a:p>
                      <a:r>
                        <a:rPr lang="tr-TR"/>
                        <a:t> inflamatuar hastalıklar, nefrotik sendrom, nefropatili Tip 1 DM, </a:t>
                      </a:r>
                    </a:p>
                    <a:p>
                      <a:r>
                        <a:rPr lang="tr-TR"/>
                        <a:t>orak hücre hastalığı, mevcut intravenöz ilaç bağımlılığı)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273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1.derece akrabada tetiklenmemiş ya da östrojen ilişkili VTE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761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VTE olmaksızın bilinen düşük riskli trombofili varlığı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15622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&gt; 35 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8385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r-TR" b="1"/>
                        <a:t>Obezite</a:t>
                      </a:r>
                      <a:r>
                        <a:rPr lang="tr-TR"/>
                        <a:t>; </a:t>
                      </a:r>
                    </a:p>
                    <a:p>
                      <a:pPr marL="0" indent="0">
                        <a:buNone/>
                      </a:pPr>
                      <a:r>
                        <a:rPr lang="tr-TR"/>
                        <a:t>Gebelik başlangıcı </a:t>
                      </a:r>
                      <a:r>
                        <a:rPr lang="tr-TR" b="1"/>
                        <a:t>vücut kitle indeksi ≥ 30 kg/m2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60958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Obezite; Gebelik başlangıcı </a:t>
                      </a:r>
                      <a:r>
                        <a:rPr lang="tr-TR" b="1"/>
                        <a:t>vücut kitle indeksi ≥ 40/kg/m2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669687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Parite ≥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98935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Sigara</a:t>
                      </a:r>
                      <a:r>
                        <a:rPr lang="tr-TR"/>
                        <a:t> içiciliği (&gt; 10 adet / gün)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39428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Büyük variköz ven</a:t>
                      </a:r>
                      <a:r>
                        <a:rPr lang="tr-TR"/>
                        <a:t> varlığı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94203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D731530B-310F-AC6C-F8A3-A650F574D0E1}"/>
              </a:ext>
            </a:extLst>
          </p:cNvPr>
          <p:cNvSpPr txBox="1"/>
          <p:nvPr/>
        </p:nvSpPr>
        <p:spPr>
          <a:xfrm>
            <a:off x="544800" y="3450576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59B90369-0EAA-DD68-7822-060A5D164F74}"/>
              </a:ext>
            </a:extLst>
          </p:cNvPr>
          <p:cNvSpPr txBox="1"/>
          <p:nvPr/>
        </p:nvSpPr>
        <p:spPr>
          <a:xfrm>
            <a:off x="8015564" y="233165"/>
            <a:ext cx="3405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>
                <a:solidFill>
                  <a:srgbClr val="FF0000"/>
                </a:solidFill>
              </a:rPr>
              <a:t>Venöz Tromboemboli (VTE) için Risk Faktörleri Puanlaması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1C9D1914-EF1F-F225-983A-7226DF1FCEE8}"/>
              </a:ext>
            </a:extLst>
          </p:cNvPr>
          <p:cNvSpPr txBox="1"/>
          <p:nvPr/>
        </p:nvSpPr>
        <p:spPr>
          <a:xfrm>
            <a:off x="7923864" y="1812402"/>
            <a:ext cx="3953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solidFill>
                  <a:schemeClr val="accent1">
                    <a:lumMod val="75000"/>
                  </a:schemeClr>
                </a:solidFill>
              </a:rPr>
              <a:t>Antenatal dönemde toplam puan ≥4 ise      </a:t>
            </a:r>
            <a:r>
              <a:rPr lang="tr-TR"/>
              <a:t>1.trimesterden itibaren </a:t>
            </a:r>
          </a:p>
          <a:p>
            <a:r>
              <a:rPr lang="tr-TR"/>
              <a:t>tromboprofilaksi önerilir. </a:t>
            </a:r>
          </a:p>
          <a:p>
            <a:r>
              <a:rPr lang="tr-TR" b="1">
                <a:solidFill>
                  <a:schemeClr val="accent1">
                    <a:lumMod val="75000"/>
                  </a:schemeClr>
                </a:solidFill>
              </a:rPr>
              <a:t>Antenatal dönemde toplam puan 3 ise </a:t>
            </a:r>
            <a:r>
              <a:rPr lang="tr-TR"/>
              <a:t>28. gebelik haftasından itibaren tromboproflaksi önerilir. </a:t>
            </a:r>
          </a:p>
        </p:txBody>
      </p:sp>
    </p:spTree>
    <p:extLst>
      <p:ext uri="{BB962C8B-B14F-4D97-AF65-F5344CB8AC3E}">
        <p14:creationId xmlns:p14="http://schemas.microsoft.com/office/powerpoint/2010/main" val="3445929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0755BBC-469F-EA47-A5B4-BEE0608B2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29519"/>
              </p:ext>
            </p:extLst>
          </p:nvPr>
        </p:nvGraphicFramePr>
        <p:xfrm>
          <a:off x="727301" y="702487"/>
          <a:ext cx="7181977" cy="569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0822">
                  <a:extLst>
                    <a:ext uri="{9D8B030D-6E8A-4147-A177-3AD203B41FA5}">
                      <a16:colId xmlns:a16="http://schemas.microsoft.com/office/drawing/2014/main" val="7595929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631730753"/>
                    </a:ext>
                  </a:extLst>
                </a:gridCol>
              </a:tblGrid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 Obstetrik Risk Faktörleri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3721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Mevcut gebelikte </a:t>
                      </a:r>
                      <a:r>
                        <a:rPr lang="tr-TR" b="1"/>
                        <a:t>preeklampsi</a:t>
                      </a:r>
                      <a:r>
                        <a:rPr lang="tr-TR"/>
                        <a:t> varlığı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75060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Üremeye Yardımcı Teknolojiler /</a:t>
                      </a:r>
                      <a:r>
                        <a:rPr lang="tr-TR" b="1"/>
                        <a:t> in vitro fertilizasyon </a:t>
                      </a:r>
                      <a:r>
                        <a:rPr lang="tr-TR"/>
                        <a:t>(sadece antenatal)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999759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Çoğul gebelik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29763"/>
                  </a:ext>
                </a:extLst>
              </a:tr>
              <a:tr h="1494386">
                <a:tc>
                  <a:txBody>
                    <a:bodyPr/>
                    <a:lstStyle/>
                    <a:p>
                      <a:r>
                        <a:rPr lang="tr-TR" b="1"/>
                        <a:t>Eylemde</a:t>
                      </a:r>
                      <a:r>
                        <a:rPr lang="tr-TR"/>
                        <a:t> </a:t>
                      </a:r>
                      <a:r>
                        <a:rPr lang="tr-TR" b="1"/>
                        <a:t>sezaryen</a:t>
                      </a:r>
                      <a:r>
                        <a:rPr lang="tr-TR"/>
                        <a:t> ile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273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Elektif sezaryen</a:t>
                      </a:r>
                      <a:r>
                        <a:rPr lang="tr-TR"/>
                        <a:t> ile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761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Orta pelvis ya da rotasyonel operatif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15622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Uzamış eylem (&gt;24 saat)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8385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r-TR" b="1"/>
                        <a:t>Postpartum kanama</a:t>
                      </a:r>
                      <a:r>
                        <a:rPr lang="tr-TR"/>
                        <a:t> (&gt;1 lt veya transfüzyon ihtiyacı)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60958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Mevcut gebelikte </a:t>
                      </a:r>
                      <a:r>
                        <a:rPr lang="tr-TR" b="1"/>
                        <a:t>preterm doğum</a:t>
                      </a:r>
                      <a:r>
                        <a:rPr lang="tr-TR"/>
                        <a:t> (&lt;37+0 hafta)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669687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Mevcut gebelikte </a:t>
                      </a:r>
                      <a:r>
                        <a:rPr lang="tr-TR" b="1"/>
                        <a:t>ölü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9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61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8B9BD8F4-5D15-6CEE-A327-769244618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538231"/>
              </p:ext>
            </p:extLst>
          </p:nvPr>
        </p:nvGraphicFramePr>
        <p:xfrm>
          <a:off x="727301" y="702487"/>
          <a:ext cx="7181977" cy="411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0822">
                  <a:extLst>
                    <a:ext uri="{9D8B030D-6E8A-4147-A177-3AD203B41FA5}">
                      <a16:colId xmlns:a16="http://schemas.microsoft.com/office/drawing/2014/main" val="7595929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631730753"/>
                    </a:ext>
                  </a:extLst>
                </a:gridCol>
              </a:tblGrid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 Geçici Risk Faktörleri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3721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Gebelikte veya lohusalıkta epizyotomi hariç </a:t>
                      </a:r>
                      <a:r>
                        <a:rPr lang="tr-TR" b="1"/>
                        <a:t>herhangi bir cerrahi müdahale </a:t>
                      </a:r>
                      <a:r>
                        <a:rPr lang="tr-TR"/>
                        <a:t>(örn, appendektomi, postpartuım sterilizayon)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75060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Hiperemezis Gravidarum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999759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Ovarian Hiperstimulasyon Sendromu (sadece 1.trimester)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29763"/>
                  </a:ext>
                </a:extLst>
              </a:tr>
              <a:tr h="1494386">
                <a:tc>
                  <a:txBody>
                    <a:bodyPr/>
                    <a:lstStyle/>
                    <a:p>
                      <a:r>
                        <a:rPr lang="tr-TR"/>
                        <a:t>Mevcut sistemik enfeksiyon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273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İmmobilizasyon (≥ 3 gün)</a:t>
                      </a:r>
                      <a:r>
                        <a:rPr lang="tr-TR"/>
                        <a:t>, dehidratasyon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761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Uzun mesafeli yolculuk (&gt; 4 saat)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15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49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AF8C81-B3CE-2CFA-B817-AF99F291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/>
              <a:t>VENÖZ TROMBOEMBOLİ (VTE) İÇİN RİSK FAKTÖRLERİ DEĞERLENDİRİLMESİ VE ÖNERİLER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D732F5-2A36-209A-922C-BD276805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11" y="1690688"/>
            <a:ext cx="1201939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/>
          </a:p>
          <a:p>
            <a:r>
              <a:rPr lang="tr-TR"/>
              <a:t>Antenatal dönem toplam puan </a:t>
            </a:r>
            <a:r>
              <a:rPr lang="tr-TR" u="sng"/>
              <a:t>≥4 ise 1.trimesterden itibaren</a:t>
            </a:r>
            <a:r>
              <a:rPr lang="tr-TR"/>
              <a:t> tromboprofilaksi </a:t>
            </a:r>
          </a:p>
          <a:p>
            <a:pPr marL="0" indent="0">
              <a:buNone/>
            </a:pPr>
            <a:r>
              <a:rPr lang="tr-TR"/>
              <a:t>  </a:t>
            </a:r>
            <a:r>
              <a:rPr lang="tr-TR" u="sng"/>
              <a:t>3 ise 28. gebe haftasından itibaren</a:t>
            </a:r>
            <a:r>
              <a:rPr lang="tr-TR"/>
              <a:t> tromboproflaksi </a:t>
            </a:r>
          </a:p>
          <a:p>
            <a:r>
              <a:rPr lang="tr-TR" u="sng"/>
              <a:t>Postnatal dönemde toplam puan ≥2</a:t>
            </a:r>
            <a:r>
              <a:rPr lang="tr-TR"/>
              <a:t> en az 10 gün süreyle tromboproflaksi </a:t>
            </a:r>
          </a:p>
          <a:p>
            <a:r>
              <a:rPr lang="tr-TR" u="sng"/>
              <a:t>Antenatal dönemde</a:t>
            </a:r>
            <a:r>
              <a:rPr lang="tr-TR"/>
              <a:t> </a:t>
            </a:r>
            <a:r>
              <a:rPr lang="tr-TR" u="sng"/>
              <a:t>hastaneye yatış</a:t>
            </a:r>
            <a:r>
              <a:rPr lang="tr-TR"/>
              <a:t> durumunda tromboproflaksi önerilir. </a:t>
            </a:r>
          </a:p>
          <a:p>
            <a:r>
              <a:rPr lang="tr-TR" u="sng"/>
              <a:t>Puerperium dönemde hastanede uzun yatış (≥3 gün)</a:t>
            </a:r>
            <a:r>
              <a:rPr lang="tr-TR"/>
              <a:t> veya tekrar hastaneye </a:t>
            </a:r>
          </a:p>
          <a:p>
            <a:pPr marL="0" indent="0">
              <a:buNone/>
            </a:pPr>
            <a:r>
              <a:rPr lang="tr-TR"/>
              <a:t>yatış durumunda tromboproflaksi önerilir. </a:t>
            </a:r>
          </a:p>
          <a:p>
            <a:r>
              <a:rPr lang="tr-TR"/>
              <a:t>Kanama riski olan hastalarda kanama ve tromboz riski dengesi hematoloji </a:t>
            </a:r>
          </a:p>
          <a:p>
            <a:pPr marL="0" indent="0">
              <a:buNone/>
            </a:pPr>
            <a:r>
              <a:rPr lang="tr-TR"/>
              <a:t>uzmanı ile tartışılmalıdır.</a:t>
            </a:r>
          </a:p>
        </p:txBody>
      </p:sp>
    </p:spTree>
    <p:extLst>
      <p:ext uri="{BB962C8B-B14F-4D97-AF65-F5344CB8AC3E}">
        <p14:creationId xmlns:p14="http://schemas.microsoft.com/office/powerpoint/2010/main" val="3185881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AB5BB4-345A-C1C0-E1E0-F21E0E7A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0000"/>
                </a:solidFill>
              </a:rPr>
              <a:t>YAPILAN İZLEMİN KAYIT ALTINA ALINMASI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1031EB-5D78-F621-6341-909BE80A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Gebeye yapılan </a:t>
            </a:r>
            <a:r>
              <a:rPr lang="tr-TR" u="sng"/>
              <a:t>tüm işlemleri</a:t>
            </a:r>
            <a:r>
              <a:rPr lang="tr-TR"/>
              <a:t> kayıt altına alınız.</a:t>
            </a:r>
          </a:p>
          <a:p>
            <a:r>
              <a:rPr lang="tr-TR"/>
              <a:t>Önerilere rağmen </a:t>
            </a:r>
            <a:r>
              <a:rPr lang="tr-TR" u="sng"/>
              <a:t>reddettiği</a:t>
            </a:r>
            <a:r>
              <a:rPr lang="tr-TR"/>
              <a:t> işlemlerin de gebenin imzası ile kayıt </a:t>
            </a:r>
          </a:p>
          <a:p>
            <a:pPr marL="0" indent="0">
              <a:buNone/>
            </a:pPr>
            <a:r>
              <a:rPr lang="tr-TR"/>
              <a:t>altına alınmasını sağlayınız. </a:t>
            </a:r>
          </a:p>
          <a:p>
            <a:r>
              <a:rPr lang="tr-TR"/>
              <a:t>Sağlık kuruluşunun telefon numarası, izlem yapan kişinin adı-soyadı ve </a:t>
            </a:r>
          </a:p>
          <a:p>
            <a:pPr marL="0" indent="0">
              <a:buNone/>
            </a:pPr>
            <a:r>
              <a:rPr lang="tr-TR"/>
              <a:t>bir sonraki izlem tarihinin yazıldığı </a:t>
            </a:r>
            <a:r>
              <a:rPr lang="tr-TR" b="1"/>
              <a:t>randevu kartı</a:t>
            </a:r>
            <a:r>
              <a:rPr lang="tr-TR"/>
              <a:t>nı veriniz.</a:t>
            </a:r>
          </a:p>
        </p:txBody>
      </p:sp>
    </p:spTree>
    <p:extLst>
      <p:ext uri="{BB962C8B-B14F-4D97-AF65-F5344CB8AC3E}">
        <p14:creationId xmlns:p14="http://schemas.microsoft.com/office/powerpoint/2010/main" val="398154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BACDFF-856D-55D6-AE5B-FEA316AF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9" y="1643496"/>
            <a:ext cx="10515600" cy="5034045"/>
          </a:xfrm>
        </p:spPr>
        <p:txBody>
          <a:bodyPr>
            <a:normAutofit/>
          </a:bodyPr>
          <a:lstStyle/>
          <a:p>
            <a:r>
              <a:rPr lang="tr-TR" dirty="0">
                <a:effectLst/>
              </a:rPr>
              <a:t> Doğum öncesi ilk ziyaretin en önemli yanı </a:t>
            </a:r>
            <a:r>
              <a:rPr lang="tr-TR" b="1" dirty="0">
                <a:effectLst/>
              </a:rPr>
              <a:t>eğitim</a:t>
            </a:r>
            <a:r>
              <a:rPr lang="tr-TR" dirty="0">
                <a:effectLst/>
              </a:rPr>
              <a:t>, </a:t>
            </a:r>
            <a:r>
              <a:rPr lang="tr-TR" b="1">
                <a:effectLst/>
              </a:rPr>
              <a:t>risk </a:t>
            </a:r>
          </a:p>
          <a:p>
            <a:pPr marL="0" indent="0">
              <a:buNone/>
            </a:pPr>
            <a:r>
              <a:rPr lang="tr-TR" b="1">
                <a:effectLst/>
              </a:rPr>
              <a:t>değerlendirmesi</a:t>
            </a:r>
            <a:r>
              <a:rPr lang="tr-TR" dirty="0">
                <a:effectLst/>
              </a:rPr>
              <a:t>, uygun </a:t>
            </a:r>
            <a:r>
              <a:rPr lang="tr-TR" b="1" dirty="0">
                <a:effectLst/>
              </a:rPr>
              <a:t>laboratuvar</a:t>
            </a:r>
            <a:r>
              <a:rPr lang="tr-TR" dirty="0">
                <a:effectLst/>
              </a:rPr>
              <a:t> testleri ve </a:t>
            </a:r>
            <a:r>
              <a:rPr lang="tr-TR" b="1" dirty="0">
                <a:effectLst/>
              </a:rPr>
              <a:t>gebelik </a:t>
            </a:r>
            <a:r>
              <a:rPr lang="tr-TR" b="1">
                <a:effectLst/>
              </a:rPr>
              <a:t>yaşının </a:t>
            </a:r>
          </a:p>
          <a:p>
            <a:pPr marL="0" indent="0">
              <a:buNone/>
            </a:pPr>
            <a:r>
              <a:rPr lang="tr-TR" b="1">
                <a:effectLst/>
              </a:rPr>
              <a:t>saptanması </a:t>
            </a:r>
            <a:r>
              <a:rPr lang="tr-TR" dirty="0">
                <a:effectLst/>
              </a:rPr>
              <a:t>gibi uygulamaları içeriyor olmasıdır. </a:t>
            </a:r>
          </a:p>
          <a:p>
            <a:r>
              <a:rPr lang="tr-TR" dirty="0">
                <a:effectLst/>
              </a:rPr>
              <a:t>Eğitim prenatal </a:t>
            </a:r>
            <a:r>
              <a:rPr lang="tr-TR">
                <a:effectLst/>
              </a:rPr>
              <a:t>bakımın </a:t>
            </a:r>
            <a:r>
              <a:rPr lang="tr-TR"/>
              <a:t>ve</a:t>
            </a:r>
            <a:r>
              <a:rPr lang="tr-TR">
                <a:effectLst/>
              </a:rPr>
              <a:t> özelliklede </a:t>
            </a:r>
            <a:r>
              <a:rPr lang="tr-TR" dirty="0">
                <a:effectLst/>
              </a:rPr>
              <a:t>gebeliği ilk kez yaşayan </a:t>
            </a:r>
            <a:r>
              <a:rPr lang="tr-TR">
                <a:effectLst/>
              </a:rPr>
              <a:t>kadınlar </a:t>
            </a:r>
          </a:p>
          <a:p>
            <a:pPr marL="0" indent="0">
              <a:buNone/>
            </a:pPr>
            <a:r>
              <a:rPr lang="tr-TR">
                <a:effectLst/>
              </a:rPr>
              <a:t>için  önemli bir bileşendir</a:t>
            </a:r>
          </a:p>
          <a:p>
            <a:r>
              <a:rPr lang="tr-TR">
                <a:effectLst/>
              </a:rPr>
              <a:t>Her </a:t>
            </a:r>
            <a:r>
              <a:rPr lang="tr-TR" dirty="0">
                <a:effectLst/>
              </a:rPr>
              <a:t>ne kadar destekleyici kanıtlar farklılık gösteriyor olsa da </a:t>
            </a:r>
            <a:r>
              <a:rPr lang="tr-TR">
                <a:effectLst/>
              </a:rPr>
              <a:t>rutin </a:t>
            </a:r>
          </a:p>
          <a:p>
            <a:pPr marL="0" indent="0">
              <a:buNone/>
            </a:pPr>
            <a:r>
              <a:rPr lang="tr-TR">
                <a:effectLst/>
              </a:rPr>
              <a:t>olarak </a:t>
            </a:r>
            <a:r>
              <a:rPr lang="tr-TR" b="1" dirty="0" err="1">
                <a:effectLst/>
              </a:rPr>
              <a:t>fetal</a:t>
            </a:r>
            <a:r>
              <a:rPr lang="tr-TR" b="1" dirty="0">
                <a:effectLst/>
              </a:rPr>
              <a:t> kalp </a:t>
            </a:r>
            <a:r>
              <a:rPr lang="tr-TR" b="1" dirty="0" err="1">
                <a:effectLst/>
              </a:rPr>
              <a:t>oskültasyonu</a:t>
            </a:r>
            <a:r>
              <a:rPr lang="tr-TR" dirty="0">
                <a:effectLst/>
              </a:rPr>
              <a:t>, </a:t>
            </a:r>
            <a:r>
              <a:rPr lang="tr-TR" b="1" dirty="0">
                <a:effectLst/>
              </a:rPr>
              <a:t>idrar analizi</a:t>
            </a:r>
            <a:r>
              <a:rPr lang="tr-TR" dirty="0">
                <a:effectLst/>
              </a:rPr>
              <a:t> ve </a:t>
            </a:r>
            <a:r>
              <a:rPr lang="tr-TR" b="1" dirty="0">
                <a:effectLst/>
              </a:rPr>
              <a:t>annenin ağırlığı</a:t>
            </a:r>
            <a:r>
              <a:rPr lang="tr-TR" dirty="0">
                <a:effectLst/>
              </a:rPr>
              <a:t>, </a:t>
            </a:r>
            <a:r>
              <a:rPr lang="tr-TR" b="1">
                <a:effectLst/>
              </a:rPr>
              <a:t>kan </a:t>
            </a:r>
          </a:p>
          <a:p>
            <a:pPr marL="0" indent="0">
              <a:buNone/>
            </a:pPr>
            <a:r>
              <a:rPr lang="tr-TR" b="1">
                <a:effectLst/>
              </a:rPr>
              <a:t>basıncı </a:t>
            </a:r>
            <a:r>
              <a:rPr lang="tr-TR" dirty="0">
                <a:effectLst/>
              </a:rPr>
              <a:t>ve </a:t>
            </a:r>
            <a:r>
              <a:rPr lang="tr-TR" b="1" dirty="0" err="1">
                <a:effectLst/>
              </a:rPr>
              <a:t>fundal</a:t>
            </a:r>
            <a:r>
              <a:rPr lang="tr-TR" b="1" dirty="0">
                <a:effectLst/>
              </a:rPr>
              <a:t> yükseklik</a:t>
            </a:r>
            <a:r>
              <a:rPr lang="tr-TR" dirty="0">
                <a:effectLst/>
              </a:rPr>
              <a:t> değerlendirmeleri genellikle </a:t>
            </a:r>
            <a:r>
              <a:rPr lang="tr-TR">
                <a:effectLst/>
              </a:rPr>
              <a:t>önerilir </a:t>
            </a:r>
          </a:p>
          <a:p>
            <a:pPr marL="0" indent="0">
              <a:buNone/>
            </a:pPr>
            <a:r>
              <a:rPr lang="tr-TR">
                <a:effectLst/>
              </a:rPr>
              <a:t>(</a:t>
            </a:r>
            <a:r>
              <a:rPr lang="tr-TR" dirty="0" err="1">
                <a:effectLst/>
              </a:rPr>
              <a:t>Kirkham</a:t>
            </a:r>
            <a:r>
              <a:rPr lang="tr-TR" dirty="0">
                <a:effectLst/>
              </a:rPr>
              <a:t> ve ark., 2005).</a:t>
            </a:r>
            <a:r>
              <a:rPr lang="tr-TR" dirty="0">
                <a:solidFill>
                  <a:srgbClr val="B3B3B3"/>
                </a:solidFill>
                <a:effectLst/>
              </a:rPr>
              <a:t> </a:t>
            </a: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79A848-FF15-7092-39CA-F9EE98373F16}"/>
              </a:ext>
            </a:extLst>
          </p:cNvPr>
          <p:cNvSpPr txBox="1"/>
          <p:nvPr/>
        </p:nvSpPr>
        <p:spPr>
          <a:xfrm>
            <a:off x="1024870" y="6492875"/>
            <a:ext cx="1032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RAKEL AİLE HEKİMLİĞİ 9.BASKI (Robert E. Rakel, MD, David P. Rakel, MD ISBN 9789752777408 , 2019 )</a:t>
            </a:r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9C280A4A-C762-F168-1EC8-DA14A9685E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32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/>
              <a:t>GİRİŞ </a:t>
            </a:r>
          </a:p>
        </p:txBody>
      </p:sp>
    </p:spTree>
    <p:extLst>
      <p:ext uri="{BB962C8B-B14F-4D97-AF65-F5344CB8AC3E}">
        <p14:creationId xmlns:p14="http://schemas.microsoft.com/office/powerpoint/2010/main" val="3989002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768450-8F52-1644-590F-1CB2D04E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24"/>
            <a:ext cx="10515600" cy="9941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SEVK KRİTERLERİ 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sz="2800" b="1">
                <a:solidFill>
                  <a:srgbClr val="FF0000"/>
                </a:solidFill>
              </a:rPr>
              <a:t>( Herhangi birinin varlığında acilen sevk edilir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AFB2D4-152F-F60C-E2DC-11E1CCEE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49" y="1210178"/>
            <a:ext cx="11965451" cy="534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/>
              <a:t> 1. </a:t>
            </a:r>
            <a:r>
              <a:rPr lang="tr-TR" u="sng"/>
              <a:t>Ani veya yoğun kan kaybı veya taşikardi, hipotansiyon, hipoperfüzyon</a:t>
            </a:r>
            <a:r>
              <a:rPr lang="tr-TR"/>
              <a:t> </a:t>
            </a:r>
          </a:p>
          <a:p>
            <a:pPr marL="0" indent="0">
              <a:buNone/>
            </a:pPr>
            <a:r>
              <a:rPr lang="tr-TR" u="sng"/>
              <a:t>dahil şok işaret ve bulguları </a:t>
            </a:r>
            <a:r>
              <a:rPr lang="tr-TR"/>
              <a:t>ile beraber vajinal akıntı ve şuur düzeyinde </a:t>
            </a:r>
          </a:p>
          <a:p>
            <a:pPr marL="0" indent="0">
              <a:buNone/>
            </a:pPr>
            <a:r>
              <a:rPr lang="tr-TR"/>
              <a:t>oluşan değişiklikler mevcut ise</a:t>
            </a:r>
          </a:p>
          <a:p>
            <a:pPr marL="0" indent="0">
              <a:buNone/>
            </a:pPr>
            <a:r>
              <a:rPr lang="tr-TR"/>
              <a:t>2. </a:t>
            </a:r>
            <a:r>
              <a:rPr lang="tr-TR" u="sng"/>
              <a:t>Sistolik 160 mmHg ve/veya diastolik 110 mmHg ve üzeri değerlerde ise </a:t>
            </a:r>
          </a:p>
          <a:p>
            <a:pPr marL="0" indent="0">
              <a:buNone/>
            </a:pPr>
            <a:r>
              <a:rPr lang="tr-TR"/>
              <a:t>15 dakika sonra ölçümü tekrarlayınız hala yüksek ise; kan basıncı </a:t>
            </a:r>
          </a:p>
          <a:p>
            <a:pPr marL="0" indent="0">
              <a:buNone/>
            </a:pPr>
            <a:r>
              <a:rPr lang="tr-TR" u="sng"/>
              <a:t>140/ 90mmHg’nin üzerinde ve preeklampsinin diğer bulguları</a:t>
            </a:r>
            <a:r>
              <a:rPr lang="tr-TR"/>
              <a:t> eşlik ediyorsa </a:t>
            </a:r>
          </a:p>
          <a:p>
            <a:pPr marL="0" indent="0">
              <a:buNone/>
            </a:pPr>
            <a:r>
              <a:rPr lang="tr-TR"/>
              <a:t>veya</a:t>
            </a:r>
            <a:r>
              <a:rPr lang="tr-TR" u="sng"/>
              <a:t> 4 saat içerisinde kan basıncı 140/90 mmHg’nin altına düşürülemiyorsa,</a:t>
            </a:r>
            <a:r>
              <a:rPr lang="tr-TR"/>
              <a:t> </a:t>
            </a:r>
          </a:p>
          <a:p>
            <a:pPr marL="0" indent="0">
              <a:buNone/>
            </a:pPr>
            <a:r>
              <a:rPr lang="tr-TR"/>
              <a:t>3. </a:t>
            </a:r>
            <a:r>
              <a:rPr lang="tr-TR" u="sng"/>
              <a:t>Konvülsiyon mevcut ise</a:t>
            </a:r>
            <a:r>
              <a:rPr lang="tr-TR"/>
              <a:t>,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95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799469-8551-FFF0-9E76-EB6633A7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tr-TR" sz="4000" b="1">
                <a:solidFill>
                  <a:srgbClr val="FF0000"/>
                </a:solidFill>
              </a:rPr>
              <a:t>SEVK KRİTERLERİ</a:t>
            </a:r>
            <a:r>
              <a:rPr lang="tr-TR" b="1">
                <a:solidFill>
                  <a:srgbClr val="FF0000"/>
                </a:solidFill>
              </a:rPr>
              <a:t> 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sz="2400" b="1">
                <a:solidFill>
                  <a:srgbClr val="FF0000"/>
                </a:solidFill>
              </a:rPr>
              <a:t>( Herhangi birinin varlığında acilen sevk edilir )</a:t>
            </a:r>
            <a:endParaRPr lang="tr-TR" sz="24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2FB370-1B90-4EB0-4ECE-F7AE2F08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96" y="154513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/>
              <a:t>4. </a:t>
            </a:r>
            <a:r>
              <a:rPr lang="tr-TR" u="sng"/>
              <a:t>Ciddi karın ağrısı </a:t>
            </a:r>
            <a:r>
              <a:rPr lang="tr-TR"/>
              <a:t>ve/veya</a:t>
            </a:r>
            <a:r>
              <a:rPr lang="tr-TR" u="sng"/>
              <a:t> peritoneal irritasyon bulguları</a:t>
            </a:r>
            <a:r>
              <a:rPr lang="tr-TR"/>
              <a:t> varsa, </a:t>
            </a:r>
          </a:p>
          <a:p>
            <a:pPr marL="0" indent="0">
              <a:buNone/>
            </a:pPr>
            <a:r>
              <a:rPr lang="tr-TR"/>
              <a:t>5. </a:t>
            </a:r>
            <a:r>
              <a:rPr lang="tr-TR" u="sng"/>
              <a:t>Solunum güçlüğü</a:t>
            </a:r>
            <a:r>
              <a:rPr lang="tr-TR"/>
              <a:t> ve hızlı solunum mevcut ise, </a:t>
            </a:r>
          </a:p>
          <a:p>
            <a:pPr marL="0" indent="0">
              <a:buNone/>
            </a:pPr>
            <a:r>
              <a:rPr lang="tr-TR"/>
              <a:t>6. </a:t>
            </a:r>
            <a:r>
              <a:rPr lang="tr-TR" u="sng"/>
              <a:t>Şiddetli veya sürekli baş ağrısı</a:t>
            </a:r>
            <a:r>
              <a:rPr lang="tr-TR"/>
              <a:t>, </a:t>
            </a:r>
            <a:r>
              <a:rPr lang="tr-TR" u="sng"/>
              <a:t>bulanık görme</a:t>
            </a:r>
            <a:r>
              <a:rPr lang="tr-TR"/>
              <a:t> varsa, </a:t>
            </a:r>
          </a:p>
          <a:p>
            <a:pPr marL="0" indent="0">
              <a:buNone/>
            </a:pPr>
            <a:r>
              <a:rPr lang="tr-TR"/>
              <a:t>7. İki ölçümde </a:t>
            </a:r>
            <a:r>
              <a:rPr lang="tr-TR" u="sng"/>
              <a:t>ateş 38°C’nin üstündeyse</a:t>
            </a:r>
            <a:r>
              <a:rPr lang="tr-TR"/>
              <a:t> veya enfeksiyonu düşündüren </a:t>
            </a:r>
          </a:p>
          <a:p>
            <a:pPr marL="0" indent="0">
              <a:buNone/>
            </a:pPr>
            <a:r>
              <a:rPr lang="tr-TR"/>
              <a:t>diğer işaret ve bulgular </a:t>
            </a:r>
          </a:p>
          <a:p>
            <a:pPr marL="0" indent="0">
              <a:buNone/>
            </a:pPr>
            <a:r>
              <a:rPr lang="tr-TR"/>
              <a:t>8. </a:t>
            </a:r>
            <a:r>
              <a:rPr lang="tr-TR" u="sng"/>
              <a:t>Baldır ağrısı, kızarıklık veya şişme</a:t>
            </a:r>
            <a:r>
              <a:rPr lang="tr-TR"/>
              <a:t> mevcut ise, </a:t>
            </a:r>
          </a:p>
          <a:p>
            <a:pPr marL="0" indent="0">
              <a:buNone/>
            </a:pPr>
            <a:r>
              <a:rPr lang="tr-TR"/>
              <a:t>9. </a:t>
            </a:r>
            <a:r>
              <a:rPr lang="tr-TR" u="sng"/>
              <a:t>Nefes darlığı veya göğüs ağrısı</a:t>
            </a:r>
            <a:r>
              <a:rPr lang="tr-TR"/>
              <a:t>ndan şikâyet ediyorsa, </a:t>
            </a:r>
          </a:p>
          <a:p>
            <a:pPr marL="0" indent="0">
              <a:buNone/>
            </a:pPr>
            <a:r>
              <a:rPr lang="tr-TR"/>
              <a:t>10. Ciddi anemi (</a:t>
            </a:r>
            <a:r>
              <a:rPr lang="tr-TR" u="sng"/>
              <a:t>Hemoglobin 7 gr/dL ve altında</a:t>
            </a:r>
            <a:r>
              <a:rPr lang="tr-TR"/>
              <a:t>) bulguları varsa, </a:t>
            </a:r>
          </a:p>
          <a:p>
            <a:pPr marL="0" indent="0">
              <a:buNone/>
            </a:pPr>
            <a:r>
              <a:rPr lang="tr-TR"/>
              <a:t>11. </a:t>
            </a:r>
            <a:r>
              <a:rPr lang="tr-TR" u="sng"/>
              <a:t>Sürekli idrar kaçırma</a:t>
            </a:r>
            <a:r>
              <a:rPr lang="tr-TR"/>
              <a:t> veya </a:t>
            </a:r>
            <a:r>
              <a:rPr lang="tr-TR" u="sng"/>
              <a:t>fekal inkontinans</a:t>
            </a:r>
            <a:r>
              <a:rPr lang="tr-TR"/>
              <a:t>.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313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E8E1E6B7-5A98-EB79-D8C7-A77897F2E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59" y="53941"/>
            <a:ext cx="4746767" cy="67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56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598715-4452-D582-C19D-64C35BD4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712"/>
          </a:xfrm>
        </p:spPr>
        <p:txBody>
          <a:bodyPr>
            <a:norm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GEBE KADINLARDAKI TETANOZ AŞI TAKVİMİ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F758DD-5CC8-7006-4A3E-E27DDC58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75" y="4766674"/>
            <a:ext cx="11748249" cy="1900376"/>
          </a:xfrm>
        </p:spPr>
        <p:txBody>
          <a:bodyPr>
            <a:normAutofit lnSpcReduction="10000"/>
          </a:bodyPr>
          <a:lstStyle/>
          <a:p>
            <a:r>
              <a:rPr lang="tr-TR"/>
              <a:t>İkinci doz doğumdan en az iki hafta önce tamamlanmalıdır. </a:t>
            </a:r>
          </a:p>
          <a:p>
            <a:pPr marL="0" indent="0">
              <a:buNone/>
            </a:pPr>
            <a:endParaRPr lang="tr-TR" sz="1800"/>
          </a:p>
          <a:p>
            <a:pPr marL="0" indent="0">
              <a:buNone/>
            </a:pPr>
            <a:endParaRPr lang="tr-TR" sz="1800"/>
          </a:p>
          <a:p>
            <a:pPr marL="0" indent="0">
              <a:buNone/>
            </a:pPr>
            <a:endParaRPr lang="tr-TR" sz="1800"/>
          </a:p>
          <a:p>
            <a:pPr marL="0" indent="0">
              <a:buNone/>
            </a:pPr>
            <a:r>
              <a:rPr lang="tr-TR" sz="1800"/>
              <a:t>Td= Tetanoz (T) - Erişkin Tipi Difteri (d) Aşıları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3208152-CB3F-1E68-2095-1562866B2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11" y="873838"/>
            <a:ext cx="9146707" cy="36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D3967BDA-ADF6-5B0C-4B5D-159170CA9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41" y="471540"/>
            <a:ext cx="5491054" cy="541866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4E0D74B-BFBD-8AD1-4513-DE8A72490F7A}"/>
              </a:ext>
            </a:extLst>
          </p:cNvPr>
          <p:cNvSpPr txBox="1"/>
          <p:nvPr/>
        </p:nvSpPr>
        <p:spPr>
          <a:xfrm>
            <a:off x="3279584" y="6462076"/>
            <a:ext cx="750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 </a:t>
            </a:r>
            <a:r>
              <a:rPr lang="tr-TR" sz="1800"/>
              <a:t>* Bağışıklama Danışma kurulu önerileri doğrultusunda hazırlanmıştır.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919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764DB-244C-66E5-584A-35A08DFB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effectLst/>
              </a:rPr>
              <a:t>Gebelikte Egzersiz ve diğer Öneriler 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BE4DEC-3E3D-3EFE-5B5D-5ED3CA9A8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4" y="1497875"/>
            <a:ext cx="11922296" cy="5811838"/>
          </a:xfrm>
        </p:spPr>
        <p:txBody>
          <a:bodyPr>
            <a:normAutofit/>
          </a:bodyPr>
          <a:lstStyle/>
          <a:p>
            <a:r>
              <a:rPr lang="tr-TR">
                <a:effectLst/>
              </a:rPr>
              <a:t>Egzersiz rutinlerine </a:t>
            </a:r>
            <a:r>
              <a:rPr lang="tr-TR" u="sng">
                <a:effectLst/>
              </a:rPr>
              <a:t>hafif ila orta şiddette</a:t>
            </a:r>
            <a:r>
              <a:rPr lang="tr-TR">
                <a:effectLst/>
              </a:rPr>
              <a:t> devam edilebilir. </a:t>
            </a:r>
            <a:endParaRPr lang="tr-TR"/>
          </a:p>
          <a:p>
            <a:r>
              <a:rPr lang="tr-TR">
                <a:effectLst/>
              </a:rPr>
              <a:t>Yüksek yoğunluklu ya da etkisi fazla olacak rutinlerden kaçınılmalı </a:t>
            </a:r>
            <a:endParaRPr lang="tr-TR"/>
          </a:p>
          <a:p>
            <a:r>
              <a:rPr lang="tr-TR">
                <a:effectLst/>
              </a:rPr>
              <a:t>İkinci ve üçüncü trimesterlerde </a:t>
            </a:r>
            <a:r>
              <a:rPr lang="tr-TR" u="sng">
                <a:effectLst/>
              </a:rPr>
              <a:t>sırtüstü (supine) pozisyonundan kaçınılmalıdır</a:t>
            </a:r>
            <a:r>
              <a:rPr lang="tr-TR">
                <a:effectLst/>
              </a:rPr>
              <a:t>. </a:t>
            </a:r>
            <a:endParaRPr lang="tr-TR"/>
          </a:p>
          <a:p>
            <a:r>
              <a:rPr lang="tr-TR">
                <a:effectLst/>
              </a:rPr>
              <a:t>Hipertermiden kaçınılmalıdır. </a:t>
            </a:r>
            <a:endParaRPr lang="tr-TR"/>
          </a:p>
          <a:p>
            <a:r>
              <a:rPr lang="tr-TR">
                <a:effectLst/>
              </a:rPr>
              <a:t>Eklemler daha gevşektir </a:t>
            </a:r>
            <a:r>
              <a:rPr lang="tr-TR" u="sng">
                <a:effectLst/>
              </a:rPr>
              <a:t>ağırlık kaldırma egzersiz gerilimi en aza indirilmelidir.</a:t>
            </a:r>
            <a:r>
              <a:rPr lang="tr-TR">
                <a:effectLst/>
              </a:rPr>
              <a:t> </a:t>
            </a:r>
          </a:p>
          <a:p>
            <a:r>
              <a:rPr lang="tr-TR">
                <a:effectLst/>
              </a:rPr>
              <a:t>Rutinler maternal travmanın (düşme)riskini en aza indirmelidir  </a:t>
            </a:r>
          </a:p>
          <a:p>
            <a:r>
              <a:rPr lang="tr-TR">
                <a:effectLst/>
              </a:rPr>
              <a:t>Gebeliği dengelemek üzere </a:t>
            </a:r>
            <a:r>
              <a:rPr lang="tr-TR" u="sng">
                <a:effectLst/>
              </a:rPr>
              <a:t>yeterli besin alımı</a:t>
            </a:r>
            <a:r>
              <a:rPr lang="tr-TR">
                <a:effectLst/>
              </a:rPr>
              <a:t> sağlanmalıdır </a:t>
            </a:r>
          </a:p>
          <a:p>
            <a:r>
              <a:rPr lang="tr-TR">
                <a:effectLst/>
              </a:rPr>
              <a:t>Cinsel aktivite, genellikle plasenta previa ve preterm doğum gibi birkaç durum </a:t>
            </a:r>
          </a:p>
          <a:p>
            <a:pPr marL="0" indent="0">
              <a:buNone/>
            </a:pPr>
            <a:r>
              <a:rPr lang="tr-TR">
                <a:effectLst/>
              </a:rPr>
              <a:t>dışında gebelik süresince devam edebilir.</a:t>
            </a:r>
            <a:br>
              <a:rPr lang="tr-TR"/>
            </a:br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4BEEAA4-EA75-33EF-126F-27F122618925}"/>
              </a:ext>
            </a:extLst>
          </p:cNvPr>
          <p:cNvSpPr txBox="1"/>
          <p:nvPr/>
        </p:nvSpPr>
        <p:spPr>
          <a:xfrm>
            <a:off x="8223127" y="61769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RAKEL 9.BASKI </a:t>
            </a:r>
          </a:p>
        </p:txBody>
      </p:sp>
    </p:spTree>
    <p:extLst>
      <p:ext uri="{BB962C8B-B14F-4D97-AF65-F5344CB8AC3E}">
        <p14:creationId xmlns:p14="http://schemas.microsoft.com/office/powerpoint/2010/main" val="37685645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CC5FDC-63F0-C877-8D05-2F3E9628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93" y="183948"/>
            <a:ext cx="10515600" cy="994177"/>
          </a:xfrm>
        </p:spPr>
        <p:txBody>
          <a:bodyPr/>
          <a:lstStyle/>
          <a:p>
            <a:r>
              <a:rPr lang="tr-TR" b="1">
                <a:effectLst/>
              </a:rPr>
              <a:t>Gebelikte ilaç ve Kimyasal Maruziyeti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5AEFF9-1D72-09F1-DE5B-E6A78CB3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05" y="1178125"/>
            <a:ext cx="11996375" cy="4809585"/>
          </a:xfrm>
        </p:spPr>
        <p:txBody>
          <a:bodyPr>
            <a:normAutofit fontScale="92500" lnSpcReduction="10000"/>
          </a:bodyPr>
          <a:lstStyle/>
          <a:p>
            <a:r>
              <a:rPr lang="tr-TR" b="1">
                <a:effectLst/>
              </a:rPr>
              <a:t>Kategori A:</a:t>
            </a:r>
            <a:r>
              <a:rPr lang="tr-TR">
                <a:effectLst/>
              </a:rPr>
              <a:t> Kadınlarda yapılan kontrollü çalışmalar da </a:t>
            </a:r>
            <a:r>
              <a:rPr lang="tr-TR" u="sng">
                <a:effectLst/>
              </a:rPr>
              <a:t>fetüs için bir risk oluşturduğu gösterilememiştir. </a:t>
            </a:r>
          </a:p>
          <a:p>
            <a:r>
              <a:rPr lang="tr-TR" b="1">
                <a:effectLst/>
              </a:rPr>
              <a:t>Kategori B:</a:t>
            </a:r>
            <a:r>
              <a:rPr lang="tr-TR">
                <a:effectLst/>
              </a:rPr>
              <a:t> </a:t>
            </a:r>
            <a:r>
              <a:rPr lang="tr-TR" u="sng">
                <a:effectLst/>
              </a:rPr>
              <a:t>Hayvan üreme çalışmaları fetal bir risk gösterilmemiştir</a:t>
            </a:r>
            <a:r>
              <a:rPr lang="tr-TR">
                <a:effectLst/>
              </a:rPr>
              <a:t>, ancak </a:t>
            </a:r>
            <a:r>
              <a:rPr lang="tr-TR" u="sng">
                <a:effectLst/>
              </a:rPr>
              <a:t>gebe kadınlarda yapılmış kontrollü çalışma bulunmamaktadır</a:t>
            </a:r>
            <a:r>
              <a:rPr lang="tr-TR">
                <a:effectLst/>
              </a:rPr>
              <a:t>, ya da hayvanlardaki üreme çalışmalarında görülen karşıt edeler kontrollü insan çalısmalarında doğrulanmamıştır. </a:t>
            </a:r>
          </a:p>
          <a:p>
            <a:r>
              <a:rPr lang="tr-TR" b="1">
                <a:solidFill>
                  <a:srgbClr val="C00000"/>
                </a:solidFill>
                <a:effectLst/>
              </a:rPr>
              <a:t>Kategori C</a:t>
            </a:r>
            <a:r>
              <a:rPr lang="tr-TR" b="1">
                <a:effectLst/>
              </a:rPr>
              <a:t>:</a:t>
            </a:r>
            <a:r>
              <a:rPr lang="tr-TR">
                <a:effectLst/>
              </a:rPr>
              <a:t> </a:t>
            </a:r>
            <a:r>
              <a:rPr lang="tr-TR" u="sng">
                <a:effectLst/>
              </a:rPr>
              <a:t>Hayvanlardaki çalışmalar fetüs üzerine ters etkileri olduğunu ortaya çıkartmıştır</a:t>
            </a:r>
            <a:r>
              <a:rPr lang="tr-TR">
                <a:effectLst/>
              </a:rPr>
              <a:t>, kadınlarda yapılmış kontrollü çalışma bulunmamaktadır. ilaç, sadece fetüs için potansiyel yararı riski karşılıyorsa kullanılmalıdır </a:t>
            </a:r>
          </a:p>
          <a:p>
            <a:r>
              <a:rPr lang="tr-TR" b="1">
                <a:solidFill>
                  <a:srgbClr val="C00000"/>
                </a:solidFill>
                <a:effectLst/>
              </a:rPr>
              <a:t>Kategori D:</a:t>
            </a:r>
            <a:r>
              <a:rPr lang="tr-TR">
                <a:effectLst/>
              </a:rPr>
              <a:t> </a:t>
            </a:r>
            <a:r>
              <a:rPr lang="tr-TR" u="sng">
                <a:effectLst/>
              </a:rPr>
              <a:t>Insanlarda fetal risk</a:t>
            </a:r>
            <a:r>
              <a:rPr lang="tr-TR">
                <a:effectLst/>
              </a:rPr>
              <a:t> olduğu konusunda pozitif kanıtlar </a:t>
            </a:r>
            <a:br>
              <a:rPr lang="tr-TR"/>
            </a:br>
            <a:r>
              <a:rPr lang="tr-TR">
                <a:effectLst/>
              </a:rPr>
              <a:t>mevcuttur ancak faydaları nedeniyle gebe kadınlarda kullanımı kabul edilebilir.</a:t>
            </a:r>
          </a:p>
          <a:p>
            <a:r>
              <a:rPr lang="tr-TR" b="1">
                <a:solidFill>
                  <a:srgbClr val="C00000"/>
                </a:solidFill>
                <a:effectLst/>
              </a:rPr>
              <a:t>Kategori X:</a:t>
            </a:r>
            <a:r>
              <a:rPr lang="tr-TR">
                <a:effectLst/>
              </a:rPr>
              <a:t> Hayvan ve </a:t>
            </a:r>
            <a:r>
              <a:rPr lang="tr-TR" u="sng">
                <a:effectLst/>
              </a:rPr>
              <a:t>insanlarda yapılan çalışmalar fetal anomaliler </a:t>
            </a:r>
            <a:br>
              <a:rPr lang="tr-TR"/>
            </a:br>
            <a:r>
              <a:rPr lang="tr-TR" u="sng">
                <a:effectLst/>
              </a:rPr>
              <a:t>göstermiştir</a:t>
            </a:r>
            <a:r>
              <a:rPr lang="tr-TR">
                <a:effectLst/>
              </a:rPr>
              <a:t> veya insanlardaki deneyimlere dayalı fetal risk hakkında kanıt vardır. ilaç gebe olan ya da gebelik ihtimali bulunan kadınlarda kontrendikedir. </a:t>
            </a:r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2D3BF72-8E26-63AD-5FA1-A34C698E60FC}"/>
              </a:ext>
            </a:extLst>
          </p:cNvPr>
          <p:cNvSpPr txBox="1"/>
          <p:nvPr/>
        </p:nvSpPr>
        <p:spPr>
          <a:xfrm>
            <a:off x="8223127" y="61769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RAKEL 9.BASKI </a:t>
            </a:r>
          </a:p>
        </p:txBody>
      </p:sp>
    </p:spTree>
    <p:extLst>
      <p:ext uri="{BB962C8B-B14F-4D97-AF65-F5344CB8AC3E}">
        <p14:creationId xmlns:p14="http://schemas.microsoft.com/office/powerpoint/2010/main" val="14551835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96AD5975-1F6B-4EBE-AB78-3016630AF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58015"/>
              </p:ext>
            </p:extLst>
          </p:nvPr>
        </p:nvGraphicFramePr>
        <p:xfrm>
          <a:off x="107881" y="97094"/>
          <a:ext cx="11974800" cy="588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600">
                  <a:extLst>
                    <a:ext uri="{9D8B030D-6E8A-4147-A177-3AD203B41FA5}">
                      <a16:colId xmlns:a16="http://schemas.microsoft.com/office/drawing/2014/main" val="4158232248"/>
                    </a:ext>
                  </a:extLst>
                </a:gridCol>
                <a:gridCol w="3991600">
                  <a:extLst>
                    <a:ext uri="{9D8B030D-6E8A-4147-A177-3AD203B41FA5}">
                      <a16:colId xmlns:a16="http://schemas.microsoft.com/office/drawing/2014/main" val="3452326885"/>
                    </a:ext>
                  </a:extLst>
                </a:gridCol>
                <a:gridCol w="3991600">
                  <a:extLst>
                    <a:ext uri="{9D8B030D-6E8A-4147-A177-3AD203B41FA5}">
                      <a16:colId xmlns:a16="http://schemas.microsoft.com/office/drawing/2014/main" val="1065937444"/>
                    </a:ext>
                  </a:extLst>
                </a:gridCol>
              </a:tblGrid>
              <a:tr h="394181">
                <a:tc>
                  <a:txBody>
                    <a:bodyPr/>
                    <a:lstStyle/>
                    <a:p>
                      <a:r>
                        <a:rPr lang="tr-TR"/>
                        <a:t>ETKEN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ÖNERİ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YORUMLAR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81769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Antihistaminikler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Kullanılabilir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chemeClr val="tx1"/>
                          </a:solidFill>
                        </a:rPr>
                        <a:t>Çoğu B kategorisinde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01353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Dekonjestanlar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Kullanılabilir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Psödoefedrin tercih edilmeli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030484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Guaifenesinler içeren öksürük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Kullanılabilir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273205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Asetominofen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Kullanılabilir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82828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Aspirin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rgbClr val="C00000"/>
                          </a:solidFill>
                        </a:rPr>
                        <a:t>Sakınılmalı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Kanama riski , düşük doz kullanılmalı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36316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NSAİ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rgbClr val="C00000"/>
                          </a:solidFill>
                        </a:rPr>
                        <a:t>Sakınılmalı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Duktus arteriosusun erken kapanması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228425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Sefalosporinler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Kullanılabilir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00402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Sülfonamidler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rgbClr val="C00000"/>
                          </a:solidFill>
                        </a:rPr>
                        <a:t>3. Trimesterde kaçınılmalı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Bebekte kernikterus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439941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Tetrasiklinler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rgbClr val="C00000"/>
                          </a:solidFill>
                        </a:rPr>
                        <a:t>Kaçınılmalı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Dişlerde renk değişikliği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85671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ACE inhibitörleri</a:t>
                      </a:r>
                      <a:r>
                        <a:rPr lang="tr-TR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rgbClr val="C00000"/>
                          </a:solidFill>
                        </a:rPr>
                        <a:t>Kaçınılmalı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Ölü doğum , böbrek anomalileri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277229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Aşılar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C00000"/>
                          </a:solidFill>
                        </a:rPr>
                        <a:t>Canlı zayıflatılmış virüslerden kaçınılmalı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Kızamık-Kızamıkcık-Kabakulak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041637"/>
                  </a:ext>
                </a:extLst>
              </a:tr>
              <a:tr h="394181">
                <a:tc>
                  <a:txBody>
                    <a:bodyPr/>
                    <a:lstStyle/>
                    <a:p>
                      <a:r>
                        <a:rPr lang="tr-TR" sz="2400"/>
                        <a:t>Allerji aşıları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Kullanılabilir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İdame dozda değişiklik gerektirebilir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440382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5D1232CA-0F3A-359B-58BF-5D85BEB8FCCD}"/>
              </a:ext>
            </a:extLst>
          </p:cNvPr>
          <p:cNvSpPr txBox="1"/>
          <p:nvPr/>
        </p:nvSpPr>
        <p:spPr>
          <a:xfrm>
            <a:off x="0" y="6278680"/>
            <a:ext cx="119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Hueston WJ, Eolers GM, King DE, McGlaughlin VG. Common questions patients ask during pregnancy. Am Fam Physician 1995;51 :1465-1470. den değiştirilerek alıntılanmıştır. </a:t>
            </a:r>
            <a:r>
              <a:rPr lang="tr-TR"/>
              <a:t>RAKEL 9. BASKI</a:t>
            </a:r>
          </a:p>
        </p:txBody>
      </p:sp>
    </p:spTree>
    <p:extLst>
      <p:ext uri="{BB962C8B-B14F-4D97-AF65-F5344CB8AC3E}">
        <p14:creationId xmlns:p14="http://schemas.microsoft.com/office/powerpoint/2010/main" val="38916841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E366FD0B-FE0B-F789-7FD2-E4C5C3913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364" b="6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23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13847598-61A4-F492-9282-1B9E93A21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3311" r="3937"/>
          <a:stretch/>
        </p:blipFill>
        <p:spPr>
          <a:xfrm>
            <a:off x="221875" y="140245"/>
            <a:ext cx="11748249" cy="658991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8A0B0AD-1163-9365-8E2B-59D39CAE8393}"/>
              </a:ext>
            </a:extLst>
          </p:cNvPr>
          <p:cNvSpPr txBox="1"/>
          <p:nvPr/>
        </p:nvSpPr>
        <p:spPr>
          <a:xfrm>
            <a:off x="809109" y="140244"/>
            <a:ext cx="184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b="1"/>
              <a:t>GEBE KARTI </a:t>
            </a:r>
          </a:p>
        </p:txBody>
      </p:sp>
    </p:spTree>
    <p:extLst>
      <p:ext uri="{BB962C8B-B14F-4D97-AF65-F5344CB8AC3E}">
        <p14:creationId xmlns:p14="http://schemas.microsoft.com/office/powerpoint/2010/main" val="404079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6D2DB-3281-3D5C-E95D-CABA5675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İLETİŞİM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4689AF-1B71-C032-60B3-182A25D63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88" y="17393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/>
              <a:t>Gebe ile </a:t>
            </a:r>
            <a:r>
              <a:rPr lang="tr-TR" b="1" dirty="0"/>
              <a:t>iletişim basamakları : </a:t>
            </a:r>
          </a:p>
          <a:p>
            <a:r>
              <a:rPr lang="tr-TR" dirty="0"/>
              <a:t>Kendini tanıtma </a:t>
            </a:r>
          </a:p>
          <a:p>
            <a:r>
              <a:rPr lang="tr-TR" dirty="0"/>
              <a:t>Gebenin adını öğrenme ve kullanma </a:t>
            </a:r>
          </a:p>
          <a:p>
            <a:r>
              <a:rPr lang="tr-TR" dirty="0"/>
              <a:t>Gerekli olumlu beden dilini kullanma </a:t>
            </a:r>
          </a:p>
          <a:p>
            <a:r>
              <a:rPr lang="tr-TR" dirty="0"/>
              <a:t>İletişim için gerekli mesafede , yüz yüze olma, göz teması kurma </a:t>
            </a:r>
          </a:p>
          <a:p>
            <a:r>
              <a:rPr lang="tr-TR" dirty="0"/>
              <a:t>Her aşamada soru sorabileceğini belirtme </a:t>
            </a:r>
          </a:p>
          <a:p>
            <a:r>
              <a:rPr lang="tr-TR" dirty="0"/>
              <a:t>Gerekli mahremiyeti sağlama</a:t>
            </a:r>
          </a:p>
        </p:txBody>
      </p:sp>
    </p:spTree>
    <p:extLst>
      <p:ext uri="{BB962C8B-B14F-4D97-AF65-F5344CB8AC3E}">
        <p14:creationId xmlns:p14="http://schemas.microsoft.com/office/powerpoint/2010/main" val="39143341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D6870B8B-E258-2F1D-9A4D-682DB0FFB19D}"/>
              </a:ext>
            </a:extLst>
          </p:cNvPr>
          <p:cNvSpPr/>
          <p:nvPr/>
        </p:nvSpPr>
        <p:spPr>
          <a:xfrm>
            <a:off x="152330" y="853071"/>
            <a:ext cx="2802319" cy="1541890"/>
          </a:xfrm>
          <a:prstGeom prst="roundRect">
            <a:avLst>
              <a:gd name="adj" fmla="val 51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ÖYKÜ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FM</a:t>
            </a:r>
          </a:p>
          <a:p>
            <a:endParaRPr lang="tr-TR" sz="2400">
              <a:solidFill>
                <a:schemeClr val="tx1"/>
              </a:solidFill>
            </a:endParaRPr>
          </a:p>
        </p:txBody>
      </p:sp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1F10D0CE-496E-7ED0-358B-A3EEEF27553A}"/>
              </a:ext>
            </a:extLst>
          </p:cNvPr>
          <p:cNvSpPr/>
          <p:nvPr/>
        </p:nvSpPr>
        <p:spPr>
          <a:xfrm>
            <a:off x="3089353" y="853072"/>
            <a:ext cx="2802319" cy="1541889"/>
          </a:xfrm>
          <a:prstGeom prst="roundRect">
            <a:avLst>
              <a:gd name="adj" fmla="val 16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ÖYKÜ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FM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/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DDBFB65F-038F-CAA8-5E31-15E26F34E63F}"/>
              </a:ext>
            </a:extLst>
          </p:cNvPr>
          <p:cNvSpPr/>
          <p:nvPr/>
        </p:nvSpPr>
        <p:spPr>
          <a:xfrm>
            <a:off x="6026376" y="853072"/>
            <a:ext cx="2802319" cy="1541889"/>
          </a:xfrm>
          <a:prstGeom prst="roundRect">
            <a:avLst>
              <a:gd name="adj" fmla="val 33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ÖYKÜ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FM</a:t>
            </a:r>
          </a:p>
          <a:p>
            <a:r>
              <a:rPr lang="tr-TR" sz="2000">
                <a:solidFill>
                  <a:schemeClr val="tx1"/>
                </a:solidFill>
              </a:rPr>
              <a:t>Yaygın ödem kontrolü</a:t>
            </a:r>
            <a:endParaRPr lang="tr-TR" sz="2000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FD370B4B-72B5-6E3D-0F8A-7F924E6667C0}"/>
              </a:ext>
            </a:extLst>
          </p:cNvPr>
          <p:cNvSpPr/>
          <p:nvPr/>
        </p:nvSpPr>
        <p:spPr>
          <a:xfrm>
            <a:off x="8963399" y="853072"/>
            <a:ext cx="2802319" cy="1541889"/>
          </a:xfrm>
          <a:prstGeom prst="roundRect">
            <a:avLst>
              <a:gd name="adj" fmla="val 16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ÖYKÜ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FM</a:t>
            </a:r>
          </a:p>
          <a:p>
            <a:r>
              <a:rPr lang="tr-TR" sz="2000">
                <a:solidFill>
                  <a:schemeClr val="tx1"/>
                </a:solidFill>
              </a:rPr>
              <a:t>Yaygın ödem kontrolü</a:t>
            </a:r>
          </a:p>
          <a:p>
            <a:r>
              <a:rPr lang="tr-TR" sz="2000">
                <a:solidFill>
                  <a:schemeClr val="tx1"/>
                </a:solidFill>
              </a:rPr>
              <a:t>Meme muayenesi</a:t>
            </a:r>
          </a:p>
          <a:p>
            <a:r>
              <a:rPr lang="tr-TR" sz="2000">
                <a:solidFill>
                  <a:schemeClr val="tx1"/>
                </a:solidFill>
              </a:rPr>
              <a:t>Presente olan kısım ?</a:t>
            </a:r>
            <a:endParaRPr lang="tr-TR" sz="2000"/>
          </a:p>
        </p:txBody>
      </p:sp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id="{ABB3755F-D335-B071-D002-A9A6B5950930}"/>
              </a:ext>
            </a:extLst>
          </p:cNvPr>
          <p:cNvSpPr/>
          <p:nvPr/>
        </p:nvSpPr>
        <p:spPr>
          <a:xfrm>
            <a:off x="152329" y="126221"/>
            <a:ext cx="2802319" cy="704463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C00000"/>
                </a:solidFill>
              </a:rPr>
              <a:t>1. İZLEM</a:t>
            </a:r>
          </a:p>
        </p:txBody>
      </p:sp>
      <p:sp>
        <p:nvSpPr>
          <p:cNvPr id="15" name="Dikdörtgen: Yuvarlatılmış Köşeler 14">
            <a:extLst>
              <a:ext uri="{FF2B5EF4-FFF2-40B4-BE49-F238E27FC236}">
                <a16:creationId xmlns:a16="http://schemas.microsoft.com/office/drawing/2014/main" id="{EEEFC547-89F0-0263-37ED-81947D72D13C}"/>
              </a:ext>
            </a:extLst>
          </p:cNvPr>
          <p:cNvSpPr/>
          <p:nvPr/>
        </p:nvSpPr>
        <p:spPr>
          <a:xfrm>
            <a:off x="3089353" y="126221"/>
            <a:ext cx="2802319" cy="704463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C00000"/>
                </a:solidFill>
              </a:rPr>
              <a:t>2. İZLEM</a:t>
            </a:r>
            <a:endParaRPr lang="tr-TR" sz="2800"/>
          </a:p>
        </p:txBody>
      </p:sp>
      <p:sp>
        <p:nvSpPr>
          <p:cNvPr id="17" name="Dikdörtgen: Yuvarlatılmış Köşeler 16">
            <a:extLst>
              <a:ext uri="{FF2B5EF4-FFF2-40B4-BE49-F238E27FC236}">
                <a16:creationId xmlns:a16="http://schemas.microsoft.com/office/drawing/2014/main" id="{85291B56-D455-BBEE-B7D2-C9892B2F18D3}"/>
              </a:ext>
            </a:extLst>
          </p:cNvPr>
          <p:cNvSpPr/>
          <p:nvPr/>
        </p:nvSpPr>
        <p:spPr>
          <a:xfrm>
            <a:off x="6026376" y="126222"/>
            <a:ext cx="2802319" cy="70446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C00000"/>
                </a:solidFill>
              </a:rPr>
              <a:t>3. İZLEM</a:t>
            </a:r>
            <a:endParaRPr lang="tr-TR" sz="2800"/>
          </a:p>
        </p:txBody>
      </p:sp>
      <p:sp>
        <p:nvSpPr>
          <p:cNvPr id="19" name="Dikdörtgen: Yuvarlatılmış Köşeler 18">
            <a:extLst>
              <a:ext uri="{FF2B5EF4-FFF2-40B4-BE49-F238E27FC236}">
                <a16:creationId xmlns:a16="http://schemas.microsoft.com/office/drawing/2014/main" id="{7A658E32-F0E0-0234-6929-B35B0BAA4174}"/>
              </a:ext>
            </a:extLst>
          </p:cNvPr>
          <p:cNvSpPr/>
          <p:nvPr/>
        </p:nvSpPr>
        <p:spPr>
          <a:xfrm>
            <a:off x="8963398" y="126222"/>
            <a:ext cx="2802319" cy="70446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C00000"/>
                </a:solidFill>
              </a:rPr>
              <a:t>4. İZLEM</a:t>
            </a:r>
            <a:endParaRPr lang="tr-TR" sz="2800"/>
          </a:p>
        </p:txBody>
      </p:sp>
      <p:sp>
        <p:nvSpPr>
          <p:cNvPr id="21" name="Dikdörtgen: Yuvarlatılmış Köşeler 20">
            <a:extLst>
              <a:ext uri="{FF2B5EF4-FFF2-40B4-BE49-F238E27FC236}">
                <a16:creationId xmlns:a16="http://schemas.microsoft.com/office/drawing/2014/main" id="{63124912-F83A-EAFA-1B36-9D852EEB68FD}"/>
              </a:ext>
            </a:extLst>
          </p:cNvPr>
          <p:cNvSpPr/>
          <p:nvPr/>
        </p:nvSpPr>
        <p:spPr>
          <a:xfrm>
            <a:off x="152329" y="2417347"/>
            <a:ext cx="2802319" cy="217677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LABORATUVAR</a:t>
            </a:r>
          </a:p>
          <a:p>
            <a:r>
              <a:rPr lang="tr-TR" sz="2000">
                <a:solidFill>
                  <a:schemeClr val="tx1"/>
                </a:solidFill>
              </a:rPr>
              <a:t>Tam kan </a:t>
            </a:r>
          </a:p>
          <a:p>
            <a:r>
              <a:rPr lang="tr-TR" sz="2000">
                <a:solidFill>
                  <a:schemeClr val="tx1"/>
                </a:solidFill>
              </a:rPr>
              <a:t>Tam idrar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>
                <a:solidFill>
                  <a:srgbClr val="C00000"/>
                </a:solidFill>
              </a:rPr>
              <a:t>HBsAg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>
                <a:solidFill>
                  <a:srgbClr val="C00000"/>
                </a:solidFill>
              </a:rPr>
              <a:t>Kan grubu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>
                <a:solidFill>
                  <a:srgbClr val="C00000"/>
                </a:solidFill>
              </a:rPr>
              <a:t>Sifiliz taraması , HIV testi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>
                <a:solidFill>
                  <a:srgbClr val="C00000"/>
                </a:solidFill>
              </a:rPr>
              <a:t>TSH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>
                <a:solidFill>
                  <a:srgbClr val="C00000"/>
                </a:solidFill>
              </a:rPr>
              <a:t>AKŞ </a:t>
            </a:r>
            <a:endParaRPr lang="tr-TR" sz="1600">
              <a:solidFill>
                <a:schemeClr val="tx1"/>
              </a:solidFill>
            </a:endParaRPr>
          </a:p>
        </p:txBody>
      </p:sp>
      <p:sp>
        <p:nvSpPr>
          <p:cNvPr id="23" name="Dikdörtgen: Yuvarlatılmış Köşeler 22">
            <a:extLst>
              <a:ext uri="{FF2B5EF4-FFF2-40B4-BE49-F238E27FC236}">
                <a16:creationId xmlns:a16="http://schemas.microsoft.com/office/drawing/2014/main" id="{B35209BB-BBDC-A656-024B-438DE47F05C0}"/>
              </a:ext>
            </a:extLst>
          </p:cNvPr>
          <p:cNvSpPr/>
          <p:nvPr/>
        </p:nvSpPr>
        <p:spPr>
          <a:xfrm>
            <a:off x="3059436" y="2417348"/>
            <a:ext cx="2802319" cy="217677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LABORATUVAR</a:t>
            </a:r>
          </a:p>
          <a:p>
            <a:r>
              <a:rPr lang="tr-TR" sz="2000">
                <a:solidFill>
                  <a:schemeClr val="tx1"/>
                </a:solidFill>
              </a:rPr>
              <a:t>Tam kan </a:t>
            </a:r>
          </a:p>
          <a:p>
            <a:r>
              <a:rPr lang="tr-TR" sz="2000">
                <a:solidFill>
                  <a:schemeClr val="tx1"/>
                </a:solidFill>
              </a:rPr>
              <a:t>Tam idrar </a:t>
            </a:r>
          </a:p>
          <a:p>
            <a:r>
              <a:rPr lang="tr-TR" sz="2000">
                <a:solidFill>
                  <a:schemeClr val="tx1"/>
                </a:solidFill>
              </a:rPr>
              <a:t>OGTT (24-28.hft) </a:t>
            </a:r>
            <a:endParaRPr lang="tr-TR" sz="2400">
              <a:solidFill>
                <a:schemeClr val="tx1"/>
              </a:solidFill>
            </a:endParaRPr>
          </a:p>
        </p:txBody>
      </p:sp>
      <p:sp>
        <p:nvSpPr>
          <p:cNvPr id="25" name="Dikdörtgen: Yuvarlatılmış Köşeler 24">
            <a:extLst>
              <a:ext uri="{FF2B5EF4-FFF2-40B4-BE49-F238E27FC236}">
                <a16:creationId xmlns:a16="http://schemas.microsoft.com/office/drawing/2014/main" id="{A607FC78-B0F9-C967-C968-D0833764BEB6}"/>
              </a:ext>
            </a:extLst>
          </p:cNvPr>
          <p:cNvSpPr/>
          <p:nvPr/>
        </p:nvSpPr>
        <p:spPr>
          <a:xfrm>
            <a:off x="6009695" y="2417347"/>
            <a:ext cx="2802319" cy="2176771"/>
          </a:xfrm>
          <a:prstGeom prst="roundRect">
            <a:avLst>
              <a:gd name="adj" fmla="val 17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LABORATUVAR</a:t>
            </a:r>
          </a:p>
          <a:p>
            <a:r>
              <a:rPr lang="tr-TR" sz="2000">
                <a:solidFill>
                  <a:schemeClr val="tx1"/>
                </a:solidFill>
              </a:rPr>
              <a:t>Tam kan </a:t>
            </a:r>
          </a:p>
          <a:p>
            <a:r>
              <a:rPr lang="tr-TR" sz="2000">
                <a:solidFill>
                  <a:schemeClr val="tx1"/>
                </a:solidFill>
              </a:rPr>
              <a:t>Tam idrar </a:t>
            </a:r>
          </a:p>
          <a:p>
            <a:r>
              <a:rPr lang="tr-TR" sz="2000">
                <a:solidFill>
                  <a:schemeClr val="tx1"/>
                </a:solidFill>
              </a:rPr>
              <a:t>İnd.coombs testi ?</a:t>
            </a:r>
            <a:endParaRPr lang="tr-TR" sz="2400">
              <a:solidFill>
                <a:schemeClr val="tx1"/>
              </a:solidFill>
            </a:endParaRPr>
          </a:p>
        </p:txBody>
      </p:sp>
      <p:sp>
        <p:nvSpPr>
          <p:cNvPr id="27" name="Dikdörtgen: Yuvarlatılmış Köşeler 26">
            <a:extLst>
              <a:ext uri="{FF2B5EF4-FFF2-40B4-BE49-F238E27FC236}">
                <a16:creationId xmlns:a16="http://schemas.microsoft.com/office/drawing/2014/main" id="{BA4E183E-5A97-55B8-FD43-0A23977581F7}"/>
              </a:ext>
            </a:extLst>
          </p:cNvPr>
          <p:cNvSpPr/>
          <p:nvPr/>
        </p:nvSpPr>
        <p:spPr>
          <a:xfrm>
            <a:off x="8963397" y="2417347"/>
            <a:ext cx="2802319" cy="2176771"/>
          </a:xfrm>
          <a:prstGeom prst="roundRect">
            <a:avLst>
              <a:gd name="adj" fmla="val 328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>
                <a:solidFill>
                  <a:schemeClr val="tx1"/>
                </a:solidFill>
              </a:rPr>
              <a:t>LABORATUVAR</a:t>
            </a:r>
          </a:p>
          <a:p>
            <a:r>
              <a:rPr lang="tr-TR" sz="2000">
                <a:solidFill>
                  <a:schemeClr val="tx1"/>
                </a:solidFill>
              </a:rPr>
              <a:t>Tam kan </a:t>
            </a:r>
          </a:p>
          <a:p>
            <a:r>
              <a:rPr lang="tr-TR" sz="2000">
                <a:solidFill>
                  <a:schemeClr val="tx1"/>
                </a:solidFill>
              </a:rPr>
              <a:t>Tam idrar </a:t>
            </a:r>
          </a:p>
          <a:p>
            <a:endParaRPr lang="tr-TR" sz="2400">
              <a:solidFill>
                <a:schemeClr val="tx1"/>
              </a:solidFill>
            </a:endParaRP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28AC05DA-7F0A-26E4-D357-DC22D2258165}"/>
              </a:ext>
            </a:extLst>
          </p:cNvPr>
          <p:cNvSpPr/>
          <p:nvPr/>
        </p:nvSpPr>
        <p:spPr>
          <a:xfrm>
            <a:off x="152328" y="4616504"/>
            <a:ext cx="2802320" cy="356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>
                <a:solidFill>
                  <a:schemeClr val="tx1"/>
                </a:solidFill>
              </a:rPr>
              <a:t>Ikili ( kombine) test 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6F07EA38-1622-D384-E05E-C407618B8FDC}"/>
              </a:ext>
            </a:extLst>
          </p:cNvPr>
          <p:cNvSpPr/>
          <p:nvPr/>
        </p:nvSpPr>
        <p:spPr>
          <a:xfrm>
            <a:off x="3059436" y="4616504"/>
            <a:ext cx="2802320" cy="356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>
                <a:solidFill>
                  <a:schemeClr val="tx1"/>
                </a:solidFill>
              </a:rPr>
              <a:t>Obstetrik USG taraması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C1ECB85E-8F07-D99A-EB01-E4FE88CF5C23}"/>
              </a:ext>
            </a:extLst>
          </p:cNvPr>
          <p:cNvSpPr/>
          <p:nvPr/>
        </p:nvSpPr>
        <p:spPr>
          <a:xfrm flipV="1">
            <a:off x="6002350" y="4616503"/>
            <a:ext cx="2802320" cy="356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D665F074-28FC-A671-1495-14198FDDE379}"/>
              </a:ext>
            </a:extLst>
          </p:cNvPr>
          <p:cNvSpPr/>
          <p:nvPr/>
        </p:nvSpPr>
        <p:spPr>
          <a:xfrm flipV="1">
            <a:off x="8963396" y="4616504"/>
            <a:ext cx="2802320" cy="356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980CD8A-8B0C-202B-DF7F-68B7B933E27A}"/>
              </a:ext>
            </a:extLst>
          </p:cNvPr>
          <p:cNvSpPr/>
          <p:nvPr/>
        </p:nvSpPr>
        <p:spPr>
          <a:xfrm>
            <a:off x="152328" y="4973316"/>
            <a:ext cx="2802320" cy="175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000">
                <a:solidFill>
                  <a:srgbClr val="C00000"/>
                </a:solidFill>
              </a:rPr>
              <a:t>Folik Asit</a:t>
            </a:r>
          </a:p>
          <a:p>
            <a:r>
              <a:rPr lang="tr-TR" sz="2000">
                <a:solidFill>
                  <a:srgbClr val="C00000"/>
                </a:solidFill>
              </a:rPr>
              <a:t>D vit , tetanoz aşısı 12.hft</a:t>
            </a:r>
          </a:p>
          <a:p>
            <a:r>
              <a:rPr lang="tr-TR" sz="2000">
                <a:solidFill>
                  <a:srgbClr val="C00000"/>
                </a:solidFill>
              </a:rPr>
              <a:t>Demir ................... 16.hft 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DD478A88-EA9D-DE96-E53E-653D96F2AF2C}"/>
              </a:ext>
            </a:extLst>
          </p:cNvPr>
          <p:cNvSpPr/>
          <p:nvPr/>
        </p:nvSpPr>
        <p:spPr>
          <a:xfrm>
            <a:off x="3089353" y="4990843"/>
            <a:ext cx="2802320" cy="175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59BFC7BD-D252-A522-58F5-CC6E6B5E935D}"/>
              </a:ext>
            </a:extLst>
          </p:cNvPr>
          <p:cNvSpPr/>
          <p:nvPr/>
        </p:nvSpPr>
        <p:spPr>
          <a:xfrm>
            <a:off x="6032267" y="4973314"/>
            <a:ext cx="2802320" cy="175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ED7BBD29-BE78-22C4-2E5A-8086A0DC6F52}"/>
              </a:ext>
            </a:extLst>
          </p:cNvPr>
          <p:cNvSpPr/>
          <p:nvPr/>
        </p:nvSpPr>
        <p:spPr>
          <a:xfrm>
            <a:off x="9005098" y="4990843"/>
            <a:ext cx="2802320" cy="1758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906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997FC3-1BD9-5536-D8DE-13D71FA0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5DB3DD-C72B-9098-FBF5-748C2BA59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Gebe İzlemler planlanan sıklıkta  uygulanmalı </a:t>
            </a:r>
          </a:p>
          <a:p>
            <a:r>
              <a:rPr lang="tr-TR"/>
              <a:t>Her izlemde : </a:t>
            </a:r>
          </a:p>
          <a:p>
            <a:pPr marL="0" indent="0">
              <a:buNone/>
            </a:pPr>
            <a:r>
              <a:rPr lang="tr-TR" b="1"/>
              <a:t>Kan basıncı</a:t>
            </a:r>
            <a:r>
              <a:rPr lang="tr-TR"/>
              <a:t>  ve </a:t>
            </a:r>
            <a:r>
              <a:rPr lang="tr-TR" b="1"/>
              <a:t>pretibial ödem</a:t>
            </a:r>
            <a:r>
              <a:rPr lang="tr-TR"/>
              <a:t> ölçülmeli </a:t>
            </a:r>
          </a:p>
          <a:p>
            <a:pPr marL="0" indent="0">
              <a:buNone/>
            </a:pPr>
            <a:r>
              <a:rPr lang="tr-TR" b="1"/>
              <a:t>Hemogram</a:t>
            </a:r>
            <a:r>
              <a:rPr lang="tr-TR"/>
              <a:t> ve </a:t>
            </a:r>
            <a:r>
              <a:rPr lang="tr-TR" b="1"/>
              <a:t>TİT</a:t>
            </a:r>
            <a:r>
              <a:rPr lang="tr-TR"/>
              <a:t> bakılmalı </a:t>
            </a:r>
          </a:p>
          <a:p>
            <a:pPr marL="0" indent="0">
              <a:buNone/>
            </a:pPr>
            <a:r>
              <a:rPr lang="tr-TR"/>
              <a:t>Bu izlemler </a:t>
            </a:r>
            <a:r>
              <a:rPr lang="tr-TR" b="1"/>
              <a:t>kayıt</a:t>
            </a:r>
            <a:r>
              <a:rPr lang="tr-TR"/>
              <a:t> altına alınmalıdır.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650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733CF0-774B-4896-BF97-8003B445A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99471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BEF683-80F6-BD8F-F612-EC16FEC9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KAYNAKLAR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590A25-A2E1-8170-6A3E-16183DAE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/>
              <a:t>Doğum Öncesi Bakım Yönetim Rehberi :  T.C. Sağlık Bakanlığı Halk Sağlığı Genel Müdürlüğü Kadın ve Üreme Sağlığı Dairesi Başkanlığı Ankara, 2018 ISBN: 978-975-590-686-7 Sağlık Bakanlığı Yayın No: 925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Reproductive options for families at risk of Osteogenesis Imperfecta: A review - Scientific Figure on ResearchGate. Available from: https://www.researchgate.net/figure/Overview-of-prenatal-testing-options-for-members-of-families-with-OI-risk-NIPT_fig4_341683065 [accessed 7 Nov, 2022]</a:t>
            </a:r>
          </a:p>
          <a:p>
            <a:pPr marL="514350" indent="-514350">
              <a:buFont typeface="+mj-lt"/>
              <a:buAutoNum type="arabicPeriod"/>
            </a:pPr>
            <a:r>
              <a:rPr lang="tr-TR">
                <a:effectLst/>
              </a:rPr>
              <a:t>RAKEL AİLE HEKİMLİĞİ 9.BASKI (Robert E. Rakel, MD, David P. Rakel, MD ISBN 9789752777408 , 2019 )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87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İZLEM ARALIKLARI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114" y="1987446"/>
            <a:ext cx="10515600" cy="4351338"/>
          </a:xfrm>
        </p:spPr>
        <p:txBody>
          <a:bodyPr anchor="ctr"/>
          <a:lstStyle/>
          <a:p>
            <a:r>
              <a:rPr lang="tr-TR" dirty="0"/>
              <a:t>1.İzlem :   0 - 14 Hafta</a:t>
            </a:r>
          </a:p>
          <a:p>
            <a:endParaRPr lang="tr-TR"/>
          </a:p>
          <a:p>
            <a:r>
              <a:rPr lang="tr-TR"/>
              <a:t>2</a:t>
            </a:r>
            <a:r>
              <a:rPr lang="tr-TR" dirty="0"/>
              <a:t>.İzlem :   18 - 24 Hafta </a:t>
            </a:r>
          </a:p>
          <a:p>
            <a:endParaRPr lang="tr-TR"/>
          </a:p>
          <a:p>
            <a:r>
              <a:rPr lang="tr-TR"/>
              <a:t>3</a:t>
            </a:r>
            <a:r>
              <a:rPr lang="tr-TR" dirty="0"/>
              <a:t>.İzlem :   28 - 32 Hafta</a:t>
            </a:r>
          </a:p>
          <a:p>
            <a:endParaRPr lang="tr-TR"/>
          </a:p>
          <a:p>
            <a:r>
              <a:rPr lang="tr-TR"/>
              <a:t>4</a:t>
            </a:r>
            <a:r>
              <a:rPr lang="tr-TR" dirty="0"/>
              <a:t>.İzlem :   36 - 38 Hafta </a:t>
            </a:r>
          </a:p>
        </p:txBody>
      </p:sp>
    </p:spTree>
    <p:extLst>
      <p:ext uri="{BB962C8B-B14F-4D97-AF65-F5344CB8AC3E}">
        <p14:creationId xmlns:p14="http://schemas.microsoft.com/office/powerpoint/2010/main" val="221678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37D822-DA69-CFC4-DC13-2B99EDF2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GEBE İZLEMİ 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1E6893DC-737D-3F0E-9DF7-2888649FCA13}"/>
              </a:ext>
            </a:extLst>
          </p:cNvPr>
          <p:cNvSpPr/>
          <p:nvPr/>
        </p:nvSpPr>
        <p:spPr>
          <a:xfrm>
            <a:off x="1234554" y="1596641"/>
            <a:ext cx="10119246" cy="45741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tr-TR" sz="2800" b="1" dirty="0">
                <a:solidFill>
                  <a:schemeClr val="tx1"/>
                </a:solidFill>
              </a:rPr>
              <a:t>Öykü alma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>
                <a:solidFill>
                  <a:schemeClr val="tx1"/>
                </a:solidFill>
              </a:rPr>
              <a:t>Fizik muayene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>
                <a:solidFill>
                  <a:schemeClr val="tx1"/>
                </a:solidFill>
              </a:rPr>
              <a:t>Laboratuvar testleri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>
                <a:solidFill>
                  <a:schemeClr val="tx1"/>
                </a:solidFill>
              </a:rPr>
              <a:t>İlaç desteği, bağışıklama ve tedaviler 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>
                <a:solidFill>
                  <a:schemeClr val="tx1"/>
                </a:solidFill>
              </a:rPr>
              <a:t>Bilgilendirme ve danışmanlık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>
                <a:solidFill>
                  <a:schemeClr val="tx1"/>
                </a:solidFill>
              </a:rPr>
              <a:t>Sevk edilecek durumlar</a:t>
            </a:r>
          </a:p>
          <a:p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1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73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74" baseType="lpstr">
      <vt:lpstr>Office Teması</vt:lpstr>
      <vt:lpstr>GEBE İZLEMİ  RİSKLİ GEBELİK </vt:lpstr>
      <vt:lpstr>Amaçlar</vt:lpstr>
      <vt:lpstr>Öğrenim hedefleri </vt:lpstr>
      <vt:lpstr>GİRİŞ</vt:lpstr>
      <vt:lpstr>GİRİŞ </vt:lpstr>
      <vt:lpstr>GİRİŞ </vt:lpstr>
      <vt:lpstr>İLETİŞİM </vt:lpstr>
      <vt:lpstr>İZLEM ARALIKLARI</vt:lpstr>
      <vt:lpstr>GEBE İZLEMİ </vt:lpstr>
      <vt:lpstr>ÖYKÜ ALMA</vt:lpstr>
      <vt:lpstr>ÖYKÜ ALMA</vt:lpstr>
      <vt:lpstr>FİZİK MUAYENE </vt:lpstr>
      <vt:lpstr>FİZİK MUAYENE</vt:lpstr>
      <vt:lpstr>FİZİK MUAYENE</vt:lpstr>
      <vt:lpstr>PowerPoint Sunusu</vt:lpstr>
      <vt:lpstr>PowerPoint Sunusu</vt:lpstr>
      <vt:lpstr>PowerPoint Sunusu</vt:lpstr>
      <vt:lpstr>PowerPoint Sunusu</vt:lpstr>
      <vt:lpstr>FİZİK MUAYENE</vt:lpstr>
      <vt:lpstr>PowerPoint Sunusu</vt:lpstr>
      <vt:lpstr>LABORATUVAR TESTLERİ</vt:lpstr>
      <vt:lpstr>LABORATUVAR TESTLERİ</vt:lpstr>
      <vt:lpstr>PowerPoint Sunusu</vt:lpstr>
      <vt:lpstr>LABORATUVAR TESTLERİ</vt:lpstr>
      <vt:lpstr>GEBELİKTE TSH DEĞERLENDİRMESİ</vt:lpstr>
      <vt:lpstr>Prenatal Tarama ve Tanısal Testler </vt:lpstr>
      <vt:lpstr>Prenatal Tarama ve Tanısal Testler </vt:lpstr>
      <vt:lpstr>Prenatal Tarama ve Tanısal Testler </vt:lpstr>
      <vt:lpstr>PowerPoint Sunusu</vt:lpstr>
      <vt:lpstr>Prenatal Tanı Testleri </vt:lpstr>
      <vt:lpstr>PowerPoint Sunusu</vt:lpstr>
      <vt:lpstr>Prenatal Tarama ve Tanısal Testler </vt:lpstr>
      <vt:lpstr>PowerPoint Sunusu</vt:lpstr>
      <vt:lpstr>PowerPoint Sunusu</vt:lpstr>
      <vt:lpstr>Prenatal Tarama ve Tanısal Testler </vt:lpstr>
      <vt:lpstr>PowerPoint Sunusu</vt:lpstr>
      <vt:lpstr>PowerPoint Sunusu</vt:lpstr>
      <vt:lpstr>Prenatal Tarama ve Tanısal Testler </vt:lpstr>
      <vt:lpstr>Fetal iyilik halini değerlendirme yöntemleri </vt:lpstr>
      <vt:lpstr>NON-STRES TEST  (NST) </vt:lpstr>
      <vt:lpstr>BİYOFİZİKSEL PROFİL (BFP) </vt:lpstr>
      <vt:lpstr>KONTRAKSİYON STRES TEST (CST)  [oksitosin testi (OCT)] </vt:lpstr>
      <vt:lpstr>Gebe destek tedavisi ve bağışıklama </vt:lpstr>
      <vt:lpstr>6. BİLGİLENDİRME VE DANIŞMANLIK</vt:lpstr>
      <vt:lpstr>       Gebeyi bilgilendirme konuları:</vt:lpstr>
      <vt:lpstr>       Gebeye verilecek danışmanlık konuları:</vt:lpstr>
      <vt:lpstr>2.3.4. İzlemde Ek Bilgilendirme ve Danışmanlık </vt:lpstr>
      <vt:lpstr>Gebelikte tehlike işaretleri:</vt:lpstr>
      <vt:lpstr>PowerPoint Sunusu</vt:lpstr>
      <vt:lpstr>GEBELİKTE RİSK DEĞERLENDİRME FORMU</vt:lpstr>
      <vt:lpstr>GEBELİKTE RİSK DEĞERLENDİRME FORMU</vt:lpstr>
      <vt:lpstr>GEBELİKTE RİSK DEĞERLENDİRME FORMU</vt:lpstr>
      <vt:lpstr>GEBELİKTE RİSK DEĞERLENDİRME FORMU</vt:lpstr>
      <vt:lpstr>Venöz Tromboemboli (VTE) için Risk Faktörleri </vt:lpstr>
      <vt:lpstr>PowerPoint Sunusu</vt:lpstr>
      <vt:lpstr>PowerPoint Sunusu</vt:lpstr>
      <vt:lpstr>PowerPoint Sunusu</vt:lpstr>
      <vt:lpstr>VENÖZ TROMBOEMBOLİ (VTE) İÇİN RİSK FAKTÖRLERİ DEĞERLENDİRİLMESİ VE ÖNERİLER</vt:lpstr>
      <vt:lpstr>YAPILAN İZLEMİN KAYIT ALTINA ALINMASI</vt:lpstr>
      <vt:lpstr>SEVK KRİTERLERİ  ( Herhangi birinin varlığında acilen sevk edilir )</vt:lpstr>
      <vt:lpstr>SEVK KRİTERLERİ  ( Herhangi birinin varlığında acilen sevk edilir )</vt:lpstr>
      <vt:lpstr>PowerPoint Sunusu</vt:lpstr>
      <vt:lpstr>GEBE KADINLARDAKI TETANOZ AŞI TAKVİMİ </vt:lpstr>
      <vt:lpstr>PowerPoint Sunusu</vt:lpstr>
      <vt:lpstr>Gebelikte Egzersiz ve diğer Öneriler  </vt:lpstr>
      <vt:lpstr>Gebelikte ilaç ve Kimyasal Maruziyeti </vt:lpstr>
      <vt:lpstr>PowerPoint Sunusu</vt:lpstr>
      <vt:lpstr>PowerPoint Sunusu</vt:lpstr>
      <vt:lpstr>PowerPoint Sunusu</vt:lpstr>
      <vt:lpstr>PowerPoint Sunusu</vt:lpstr>
      <vt:lpstr>Sonuçlar</vt:lpstr>
      <vt:lpstr>TEŞEKKÜRLER</vt:lpstr>
      <vt:lpstr>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 İZLEMİ  RİSKLİ GEBELİK </dc:title>
  <dc:creator>tabletexceltr@hotmail.com</dc:creator>
  <cp:lastModifiedBy>tabletexceltr@hotmail.com</cp:lastModifiedBy>
  <cp:revision>34</cp:revision>
  <dcterms:created xsi:type="dcterms:W3CDTF">2022-10-12T18:45:59Z</dcterms:created>
  <dcterms:modified xsi:type="dcterms:W3CDTF">2022-11-16T10:32:37Z</dcterms:modified>
</cp:coreProperties>
</file>