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3"/>
  </p:notesMasterIdLst>
  <p:sldIdLst>
    <p:sldId id="256" r:id="rId2"/>
    <p:sldId id="342" r:id="rId3"/>
    <p:sldId id="344" r:id="rId4"/>
    <p:sldId id="345" r:id="rId5"/>
    <p:sldId id="346" r:id="rId6"/>
    <p:sldId id="348" r:id="rId7"/>
    <p:sldId id="347" r:id="rId8"/>
    <p:sldId id="350" r:id="rId9"/>
    <p:sldId id="351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405" r:id="rId21"/>
    <p:sldId id="363" r:id="rId22"/>
    <p:sldId id="364" r:id="rId23"/>
    <p:sldId id="366" r:id="rId24"/>
    <p:sldId id="367" r:id="rId25"/>
    <p:sldId id="368" r:id="rId26"/>
    <p:sldId id="369" r:id="rId27"/>
    <p:sldId id="370" r:id="rId28"/>
    <p:sldId id="371" r:id="rId29"/>
    <p:sldId id="373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384" r:id="rId41"/>
    <p:sldId id="406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394" r:id="rId52"/>
    <p:sldId id="395" r:id="rId53"/>
    <p:sldId id="396" r:id="rId54"/>
    <p:sldId id="398" r:id="rId55"/>
    <p:sldId id="399" r:id="rId56"/>
    <p:sldId id="400" r:id="rId57"/>
    <p:sldId id="401" r:id="rId58"/>
    <p:sldId id="402" r:id="rId59"/>
    <p:sldId id="403" r:id="rId60"/>
    <p:sldId id="404" r:id="rId61"/>
    <p:sldId id="407" r:id="rId6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273F136B-D8D6-4BFC-AD69-AC8F05E9298B}">
          <p14:sldIdLst>
            <p14:sldId id="256"/>
            <p14:sldId id="342"/>
            <p14:sldId id="344"/>
            <p14:sldId id="345"/>
            <p14:sldId id="346"/>
            <p14:sldId id="348"/>
            <p14:sldId id="347"/>
            <p14:sldId id="350"/>
            <p14:sldId id="351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405"/>
            <p14:sldId id="363"/>
            <p14:sldId id="364"/>
            <p14:sldId id="366"/>
            <p14:sldId id="367"/>
            <p14:sldId id="368"/>
            <p14:sldId id="369"/>
            <p14:sldId id="370"/>
            <p14:sldId id="371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406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9"/>
            <p14:sldId id="400"/>
            <p14:sldId id="401"/>
            <p14:sldId id="402"/>
            <p14:sldId id="403"/>
            <p14:sldId id="404"/>
            <p14:sldId id="40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B690A-EC82-451A-9401-3D079B95CB5C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3F03-80CD-49E0-84BA-CA08291FE3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6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191-5FEF-4E59-9A1E-617A1CEE6BBA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25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9C78-9DD3-4FF5-BD8E-F7A0C39FF688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35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2A3A-77B4-4270-B075-09B43D6B2051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51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627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6078-B56E-42D4-81A6-C37BAB9A9E69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8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300B-9B3A-4C7A-A8EF-F73B9C9EA611}" type="datetime1">
              <a:rPr lang="tr-TR" smtClean="0"/>
              <a:t>12.01.2021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61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186F3-169C-4172-974E-E84204A9C59D}" type="datetime1">
              <a:rPr lang="tr-TR" smtClean="0"/>
              <a:t>12.01.2021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77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C833-1604-42C8-8B76-518798FF252F}" type="datetime1">
              <a:rPr lang="tr-TR" smtClean="0"/>
              <a:t>12.01.2021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0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280B-8A2D-4C92-A44F-9F5F2654C025}" type="datetime1">
              <a:rPr lang="tr-TR" smtClean="0"/>
              <a:t>12.01.2021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CBF1-3719-4CE6-962A-9E3849F239EC}" type="datetime1">
              <a:rPr lang="tr-TR" smtClean="0"/>
              <a:t>12.01.2021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EC8D-D8CC-47EC-9386-71953C603714}" type="datetime1">
              <a:rPr lang="tr-TR" smtClean="0"/>
              <a:t>12.01.2021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9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04FF-9466-47C1-940C-A4476C6E6E36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0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0065" y="3738281"/>
            <a:ext cx="9607923" cy="1479178"/>
          </a:xfrm>
        </p:spPr>
        <p:txBody>
          <a:bodyPr>
            <a:normAutofit/>
          </a:bodyPr>
          <a:lstStyle/>
          <a:p>
            <a:r>
              <a:rPr lang="tr-TR" dirty="0" err="1" smtClean="0"/>
              <a:t>Arş.Gör.Önder</a:t>
            </a:r>
            <a:r>
              <a:rPr lang="tr-TR" dirty="0" smtClean="0"/>
              <a:t> Yılmaz</a:t>
            </a:r>
          </a:p>
          <a:p>
            <a:r>
              <a:rPr lang="tr-TR" dirty="0" smtClean="0"/>
              <a:t>KTÜ Aile Hekimliği ABD</a:t>
            </a:r>
          </a:p>
          <a:p>
            <a:r>
              <a:rPr lang="tr-TR" dirty="0" smtClean="0"/>
              <a:t>12.01.2021</a:t>
            </a:r>
          </a:p>
        </p:txBody>
      </p:sp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DEMİR EKSİKLİĞİ</a:t>
            </a:r>
            <a:br>
              <a:rPr lang="tr-TR" dirty="0" smtClean="0"/>
            </a:br>
            <a:r>
              <a:rPr lang="tr-TR" dirty="0" smtClean="0"/>
              <a:t>ANEMİSİ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15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Eritrosit morfolojisine göre anemilerin sınıflandırması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MCV&gt;100 </a:t>
            </a:r>
            <a:r>
              <a:rPr lang="tr-TR" dirty="0" err="1" smtClean="0"/>
              <a:t>makrositik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MCV 80-95 </a:t>
            </a:r>
            <a:r>
              <a:rPr lang="tr-TR" dirty="0" err="1" smtClean="0"/>
              <a:t>normositik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MCV&lt; 80 </a:t>
            </a:r>
            <a:r>
              <a:rPr lang="tr-TR" dirty="0" err="1" smtClean="0"/>
              <a:t>mikrositik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524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Demir Eksikliği Anemisi nedenleri: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dirty="0"/>
          </a:p>
          <a:p>
            <a:r>
              <a:rPr lang="tr-TR" dirty="0"/>
              <a:t>1.Yetersiz demir alınması: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</a:t>
            </a:r>
            <a:r>
              <a:rPr lang="tr-TR" dirty="0"/>
              <a:t>Diyet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G.İ.S </a:t>
            </a:r>
            <a:r>
              <a:rPr lang="tr-TR" dirty="0"/>
              <a:t>‘den yetersiz emilim </a:t>
            </a:r>
          </a:p>
          <a:p>
            <a:endParaRPr lang="tr-TR" dirty="0"/>
          </a:p>
          <a:p>
            <a:r>
              <a:rPr lang="tr-TR" dirty="0"/>
              <a:t>2.Aşırı demir kaybı: </a:t>
            </a:r>
          </a:p>
          <a:p>
            <a:pPr marL="0" indent="0">
              <a:buNone/>
            </a:pPr>
            <a:r>
              <a:rPr lang="tr-TR" dirty="0" smtClean="0"/>
              <a:t>        Adet bozuklukları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</a:t>
            </a:r>
            <a:r>
              <a:rPr lang="tr-TR" b="1" dirty="0" err="1" smtClean="0"/>
              <a:t>Gastrointestinal</a:t>
            </a:r>
            <a:r>
              <a:rPr lang="tr-TR" b="1" dirty="0" smtClean="0"/>
              <a:t> </a:t>
            </a:r>
            <a:r>
              <a:rPr lang="tr-TR" b="1" dirty="0"/>
              <a:t>kayıplar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</a:t>
            </a:r>
            <a:r>
              <a:rPr lang="tr-TR" dirty="0" err="1" smtClean="0"/>
              <a:t>Hemoglobinüri</a:t>
            </a:r>
            <a:r>
              <a:rPr lang="tr-TR" dirty="0"/>
              <a:t>, </a:t>
            </a:r>
            <a:r>
              <a:rPr lang="tr-TR" dirty="0" err="1"/>
              <a:t>Hemosiderinüri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</a:t>
            </a:r>
            <a:r>
              <a:rPr lang="tr-TR" dirty="0" err="1"/>
              <a:t>İatrojenik</a:t>
            </a:r>
            <a:r>
              <a:rPr lang="tr-TR" dirty="0"/>
              <a:t> ( sık kan alma, </a:t>
            </a:r>
            <a:r>
              <a:rPr lang="tr-TR" dirty="0" err="1"/>
              <a:t>hemodializ</a:t>
            </a:r>
            <a:r>
              <a:rPr lang="tr-TR" dirty="0"/>
              <a:t>) </a:t>
            </a:r>
          </a:p>
          <a:p>
            <a:endParaRPr lang="tr-TR" dirty="0"/>
          </a:p>
          <a:p>
            <a:r>
              <a:rPr lang="tr-TR" dirty="0"/>
              <a:t>3.Gereksinim artışı: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</a:t>
            </a:r>
            <a:r>
              <a:rPr lang="tr-TR" dirty="0"/>
              <a:t>Gebelik ve </a:t>
            </a:r>
            <a:r>
              <a:rPr lang="tr-TR" dirty="0" err="1"/>
              <a:t>laktasyon</a:t>
            </a:r>
            <a:r>
              <a:rPr lang="tr-TR" dirty="0"/>
              <a:t>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54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Demir eksikliği anemisi nedenleri- GİS KAYNAKLI </a:t>
            </a: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DEMİR KAYBININ ARTMASI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</a:t>
            </a:r>
            <a:endParaRPr lang="tr-TR" dirty="0"/>
          </a:p>
          <a:p>
            <a:r>
              <a:rPr lang="tr-TR" dirty="0"/>
              <a:t>Kanser/polip: kolon, mide, </a:t>
            </a:r>
            <a:r>
              <a:rPr lang="tr-TR" dirty="0" err="1"/>
              <a:t>özefagus</a:t>
            </a:r>
            <a:r>
              <a:rPr lang="tr-TR" dirty="0"/>
              <a:t>, ince barsak </a:t>
            </a:r>
          </a:p>
          <a:p>
            <a:r>
              <a:rPr lang="tr-TR" dirty="0" err="1"/>
              <a:t>Peptik</a:t>
            </a:r>
            <a:r>
              <a:rPr lang="tr-TR" dirty="0"/>
              <a:t> ülser, </a:t>
            </a:r>
            <a:r>
              <a:rPr lang="tr-TR" dirty="0" err="1"/>
              <a:t>özefajit</a:t>
            </a:r>
            <a:r>
              <a:rPr lang="tr-TR" dirty="0"/>
              <a:t> </a:t>
            </a:r>
          </a:p>
          <a:p>
            <a:r>
              <a:rPr lang="tr-TR" dirty="0"/>
              <a:t>NSAİD kullanımı </a:t>
            </a:r>
          </a:p>
          <a:p>
            <a:r>
              <a:rPr lang="tr-TR" dirty="0" err="1"/>
              <a:t>İnflamatuar</a:t>
            </a:r>
            <a:r>
              <a:rPr lang="tr-TR" dirty="0"/>
              <a:t> barsak hastalığı: </a:t>
            </a:r>
            <a:r>
              <a:rPr lang="tr-TR" dirty="0" err="1"/>
              <a:t>Ülseratif</a:t>
            </a:r>
            <a:r>
              <a:rPr lang="tr-TR" dirty="0"/>
              <a:t> kolit, </a:t>
            </a:r>
            <a:r>
              <a:rPr lang="tr-TR" dirty="0" err="1"/>
              <a:t>Crohn</a:t>
            </a:r>
            <a:r>
              <a:rPr lang="tr-TR" dirty="0"/>
              <a:t> Hastalığı </a:t>
            </a:r>
          </a:p>
          <a:p>
            <a:r>
              <a:rPr lang="tr-TR" dirty="0" err="1"/>
              <a:t>İntestinal</a:t>
            </a:r>
            <a:r>
              <a:rPr lang="tr-TR" dirty="0"/>
              <a:t> parazitler </a:t>
            </a:r>
          </a:p>
          <a:p>
            <a:r>
              <a:rPr lang="tr-TR" dirty="0" err="1"/>
              <a:t>Vasküler</a:t>
            </a:r>
            <a:r>
              <a:rPr lang="tr-TR" dirty="0"/>
              <a:t> lezyonlar: </a:t>
            </a:r>
            <a:r>
              <a:rPr lang="tr-TR" dirty="0" err="1"/>
              <a:t>anjiodisplazi</a:t>
            </a:r>
            <a:r>
              <a:rPr lang="tr-TR" dirty="0"/>
              <a:t>, 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antral</a:t>
            </a:r>
            <a:r>
              <a:rPr lang="tr-TR" dirty="0"/>
              <a:t> </a:t>
            </a:r>
            <a:r>
              <a:rPr lang="tr-TR" dirty="0" err="1"/>
              <a:t>vasküler</a:t>
            </a:r>
            <a:r>
              <a:rPr lang="tr-TR" dirty="0"/>
              <a:t> </a:t>
            </a:r>
            <a:r>
              <a:rPr lang="tr-TR" dirty="0" err="1"/>
              <a:t>ektazi</a:t>
            </a:r>
            <a:r>
              <a:rPr lang="tr-TR" dirty="0"/>
              <a:t> </a:t>
            </a:r>
          </a:p>
          <a:p>
            <a:r>
              <a:rPr lang="tr-TR" dirty="0" err="1"/>
              <a:t>Meckel</a:t>
            </a:r>
            <a:r>
              <a:rPr lang="tr-TR" dirty="0"/>
              <a:t> </a:t>
            </a:r>
            <a:r>
              <a:rPr lang="tr-TR" dirty="0" err="1"/>
              <a:t>divertikülü</a:t>
            </a:r>
            <a:r>
              <a:rPr lang="tr-TR" dirty="0"/>
              <a:t> 	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563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Demir </a:t>
            </a:r>
            <a:r>
              <a:rPr lang="tr-TR" b="1" dirty="0"/>
              <a:t>emilimin azalması </a:t>
            </a:r>
            <a:endParaRPr lang="tr-TR" dirty="0"/>
          </a:p>
          <a:p>
            <a:r>
              <a:rPr lang="tr-TR" dirty="0" err="1"/>
              <a:t>Çölyak</a:t>
            </a:r>
            <a:r>
              <a:rPr lang="tr-TR" dirty="0"/>
              <a:t> hastalığı </a:t>
            </a:r>
          </a:p>
          <a:p>
            <a:r>
              <a:rPr lang="tr-TR" dirty="0"/>
              <a:t>Bakteriyel aşırı çoğalma </a:t>
            </a:r>
          </a:p>
          <a:p>
            <a:r>
              <a:rPr lang="tr-TR" dirty="0" err="1"/>
              <a:t>Whipple</a:t>
            </a:r>
            <a:r>
              <a:rPr lang="tr-TR" dirty="0"/>
              <a:t> hastalığı </a:t>
            </a:r>
          </a:p>
          <a:p>
            <a:r>
              <a:rPr lang="tr-TR" dirty="0" err="1"/>
              <a:t>Lenfanjiektazi</a:t>
            </a:r>
            <a:r>
              <a:rPr lang="tr-TR" dirty="0"/>
              <a:t> </a:t>
            </a:r>
          </a:p>
          <a:p>
            <a:r>
              <a:rPr lang="tr-TR" dirty="0" err="1"/>
              <a:t>Gastrektomi</a:t>
            </a:r>
            <a:r>
              <a:rPr lang="tr-TR" dirty="0"/>
              <a:t> (</a:t>
            </a:r>
            <a:r>
              <a:rPr lang="tr-TR" dirty="0" err="1"/>
              <a:t>parsiyel</a:t>
            </a:r>
            <a:r>
              <a:rPr lang="tr-TR" dirty="0"/>
              <a:t> veya total) ve 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atrofi</a:t>
            </a:r>
            <a:r>
              <a:rPr lang="tr-TR" dirty="0"/>
              <a:t> </a:t>
            </a:r>
          </a:p>
          <a:p>
            <a:r>
              <a:rPr lang="tr-TR" dirty="0"/>
              <a:t>Barsak rezeksiyonu veya bypass </a:t>
            </a:r>
          </a:p>
          <a:p>
            <a:r>
              <a:rPr lang="tr-TR" dirty="0"/>
              <a:t>Ürolojik veya Jinekolojik bozukluklar </a:t>
            </a:r>
          </a:p>
          <a:p>
            <a:r>
              <a:rPr lang="tr-TR" dirty="0" err="1"/>
              <a:t>İntravasküler</a:t>
            </a:r>
            <a:r>
              <a:rPr lang="tr-TR" dirty="0"/>
              <a:t> </a:t>
            </a:r>
            <a:r>
              <a:rPr lang="tr-TR" dirty="0" err="1"/>
              <a:t>hemoliz</a:t>
            </a:r>
            <a:r>
              <a:rPr lang="tr-TR" dirty="0"/>
              <a:t> </a:t>
            </a:r>
          </a:p>
          <a:p>
            <a:r>
              <a:rPr lang="tr-TR" dirty="0"/>
              <a:t>Protez kapak veya kardiyak </a:t>
            </a:r>
            <a:r>
              <a:rPr lang="tr-TR" dirty="0" err="1"/>
              <a:t>miksoma</a:t>
            </a:r>
            <a:r>
              <a:rPr lang="tr-TR" dirty="0"/>
              <a:t>, </a:t>
            </a:r>
            <a:r>
              <a:rPr lang="tr-TR" dirty="0" err="1"/>
              <a:t>paroksismal</a:t>
            </a:r>
            <a:r>
              <a:rPr lang="tr-TR" dirty="0"/>
              <a:t> </a:t>
            </a:r>
            <a:r>
              <a:rPr lang="tr-TR" dirty="0" err="1"/>
              <a:t>noktürnal</a:t>
            </a:r>
            <a:r>
              <a:rPr lang="tr-TR" dirty="0"/>
              <a:t> </a:t>
            </a:r>
          </a:p>
          <a:p>
            <a:r>
              <a:rPr lang="tr-TR" dirty="0" err="1"/>
              <a:t>hemoglobinüri</a:t>
            </a:r>
            <a:r>
              <a:rPr lang="tr-TR" dirty="0"/>
              <a:t>, maraton koşucuları, birden çok kan bağışı </a:t>
            </a:r>
          </a:p>
          <a:p>
            <a:r>
              <a:rPr lang="tr-TR" dirty="0"/>
              <a:t>Yetersiz demir alımı 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3722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Anamnez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Diyet </a:t>
            </a:r>
            <a:endParaRPr lang="tr-TR" dirty="0"/>
          </a:p>
          <a:p>
            <a:r>
              <a:rPr lang="tr-TR" dirty="0" err="1" smtClean="0"/>
              <a:t>Mensturasyon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smtClean="0"/>
              <a:t>GİS </a:t>
            </a:r>
            <a:endParaRPr lang="tr-TR" dirty="0"/>
          </a:p>
          <a:p>
            <a:r>
              <a:rPr lang="tr-TR" dirty="0" err="1" smtClean="0"/>
              <a:t>Pika</a:t>
            </a:r>
            <a:r>
              <a:rPr lang="tr-TR" dirty="0" smtClean="0"/>
              <a:t> </a:t>
            </a:r>
            <a:r>
              <a:rPr lang="tr-TR" dirty="0"/>
              <a:t>öyküsü </a:t>
            </a:r>
          </a:p>
          <a:p>
            <a:r>
              <a:rPr lang="tr-TR" dirty="0" smtClean="0"/>
              <a:t>Aspirin </a:t>
            </a:r>
            <a:r>
              <a:rPr lang="tr-TR" dirty="0"/>
              <a:t>ve NSAİ ilaçlar </a:t>
            </a:r>
          </a:p>
          <a:p>
            <a:r>
              <a:rPr lang="tr-TR" dirty="0" smtClean="0"/>
              <a:t> </a:t>
            </a:r>
            <a:r>
              <a:rPr lang="tr-TR" dirty="0"/>
              <a:t>Ailede DEA öyküsü. </a:t>
            </a:r>
          </a:p>
          <a:p>
            <a:r>
              <a:rPr lang="tr-TR" dirty="0" smtClean="0"/>
              <a:t> </a:t>
            </a:r>
            <a:r>
              <a:rPr lang="tr-TR" dirty="0"/>
              <a:t>Kan bağışlama öyküsü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3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Mensturasyonda</a:t>
            </a:r>
            <a:r>
              <a:rPr lang="tr-TR" b="1" dirty="0"/>
              <a:t> kanama miktarını belirlemeye yarayan sorular </a:t>
            </a: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Kanamanın en fazla olduğu gün </a:t>
            </a:r>
            <a:r>
              <a:rPr lang="tr-TR" dirty="0" err="1"/>
              <a:t>ped</a:t>
            </a:r>
            <a:r>
              <a:rPr lang="tr-TR" dirty="0"/>
              <a:t>/tampon değiştirme sıklığınız nedir? 	</a:t>
            </a:r>
          </a:p>
          <a:p>
            <a:r>
              <a:rPr lang="tr-TR" dirty="0"/>
              <a:t>Bir </a:t>
            </a:r>
            <a:r>
              <a:rPr lang="tr-TR" dirty="0" err="1"/>
              <a:t>menstural</a:t>
            </a:r>
            <a:r>
              <a:rPr lang="tr-TR" dirty="0"/>
              <a:t> periyod boyunca kaç </a:t>
            </a:r>
            <a:r>
              <a:rPr lang="tr-TR" dirty="0" err="1"/>
              <a:t>ped</a:t>
            </a:r>
            <a:r>
              <a:rPr lang="tr-TR" dirty="0"/>
              <a:t>/tampon kullanıyorsunuz? 	</a:t>
            </a:r>
          </a:p>
          <a:p>
            <a:r>
              <a:rPr lang="tr-TR" dirty="0"/>
              <a:t>Geceleri de </a:t>
            </a:r>
            <a:r>
              <a:rPr lang="tr-TR" dirty="0" err="1"/>
              <a:t>ped</a:t>
            </a:r>
            <a:r>
              <a:rPr lang="tr-TR" dirty="0"/>
              <a:t>/tampon değiştirmeniz gerekiyor mu? 	</a:t>
            </a:r>
          </a:p>
          <a:p>
            <a:r>
              <a:rPr lang="tr-TR" dirty="0"/>
              <a:t>Pıhtı büyüklükleri ne kadar? 	</a:t>
            </a:r>
          </a:p>
          <a:p>
            <a:r>
              <a:rPr lang="tr-TR" dirty="0"/>
              <a:t>Daha önce bir sağlık görevlisi tarafından anemik olduğunuz söylendi mi? 	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45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nn-NO" dirty="0"/>
              <a:t>Normal menstural kanaması olan kadın: 	</a:t>
            </a:r>
            <a:br>
              <a:rPr lang="nn-NO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/>
              <a:t>Ped</a:t>
            </a:r>
            <a:r>
              <a:rPr lang="tr-TR" dirty="0"/>
              <a:t>/tampon değiştirme aralığı </a:t>
            </a:r>
            <a:r>
              <a:rPr lang="tr-TR" dirty="0" smtClean="0"/>
              <a:t>3 </a:t>
            </a:r>
            <a:r>
              <a:rPr lang="tr-TR" dirty="0"/>
              <a:t>saat </a:t>
            </a:r>
          </a:p>
          <a:p>
            <a:r>
              <a:rPr lang="tr-TR" dirty="0" err="1"/>
              <a:t>Siklus</a:t>
            </a:r>
            <a:r>
              <a:rPr lang="tr-TR" dirty="0"/>
              <a:t> süresince kullanılan </a:t>
            </a:r>
            <a:r>
              <a:rPr lang="tr-TR" dirty="0" err="1"/>
              <a:t>ped</a:t>
            </a:r>
            <a:r>
              <a:rPr lang="tr-TR" dirty="0"/>
              <a:t>/tampon sayısı &lt;21/</a:t>
            </a:r>
            <a:r>
              <a:rPr lang="tr-TR" dirty="0" err="1"/>
              <a:t>siklus</a:t>
            </a:r>
            <a:r>
              <a:rPr lang="tr-TR" dirty="0"/>
              <a:t> </a:t>
            </a:r>
          </a:p>
          <a:p>
            <a:r>
              <a:rPr lang="tr-TR" dirty="0"/>
              <a:t>Gece </a:t>
            </a:r>
            <a:r>
              <a:rPr lang="tr-TR" dirty="0" err="1"/>
              <a:t>ped</a:t>
            </a:r>
            <a:r>
              <a:rPr lang="tr-TR" dirty="0"/>
              <a:t>/tampon değiştirme ihtiyacı çok nadirdir </a:t>
            </a:r>
          </a:p>
          <a:p>
            <a:r>
              <a:rPr lang="tr-TR" dirty="0"/>
              <a:t>Pıhtı çapı 2.5 cm’ den küçüktür </a:t>
            </a:r>
          </a:p>
          <a:p>
            <a:r>
              <a:rPr lang="tr-TR" dirty="0"/>
              <a:t>Anemik değildir 	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725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Belirti ve bulgular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Solukluk(özellikle </a:t>
            </a:r>
            <a:r>
              <a:rPr lang="tr-TR" dirty="0"/>
              <a:t>avuç içi ve mukoza 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Hemoglobin veya </a:t>
            </a:r>
            <a:r>
              <a:rPr lang="tr-TR" dirty="0" err="1"/>
              <a:t>hematokrit</a:t>
            </a:r>
            <a:r>
              <a:rPr lang="tr-TR" dirty="0"/>
              <a:t> bakılamıyorsa, avuç solukluğu </a:t>
            </a:r>
            <a:r>
              <a:rPr lang="tr-TR" dirty="0" smtClean="0"/>
              <a:t>          değerlendirme </a:t>
            </a:r>
            <a:r>
              <a:rPr lang="tr-TR" dirty="0"/>
              <a:t>ölçütü olarak kullanılabilir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Yalnızca </a:t>
            </a:r>
            <a:r>
              <a:rPr lang="tr-TR" dirty="0"/>
              <a:t>avuç içi soluk, parmak uçları pembeyse anemi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Avuç içinin yanı sıra parmak uçları da soluksa ağır anemi olarak değerlendirilir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779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Belirti ve bulgular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Halsizlik </a:t>
            </a:r>
            <a:r>
              <a:rPr lang="tr-TR" dirty="0"/>
              <a:t>,iştahsızlık </a:t>
            </a:r>
          </a:p>
          <a:p>
            <a:endParaRPr lang="tr-TR" dirty="0"/>
          </a:p>
          <a:p>
            <a:r>
              <a:rPr lang="tr-TR" dirty="0" err="1" smtClean="0"/>
              <a:t>Çarpıntı,baş</a:t>
            </a:r>
            <a:r>
              <a:rPr lang="tr-TR" dirty="0" smtClean="0"/>
              <a:t> </a:t>
            </a:r>
            <a:r>
              <a:rPr lang="tr-TR" dirty="0"/>
              <a:t>ağrısı ,baş </a:t>
            </a:r>
            <a:r>
              <a:rPr lang="tr-TR" dirty="0" err="1"/>
              <a:t>dönmesi,kulak</a:t>
            </a:r>
            <a:r>
              <a:rPr lang="tr-TR" dirty="0"/>
              <a:t> </a:t>
            </a:r>
            <a:r>
              <a:rPr lang="tr-TR" dirty="0" err="1"/>
              <a:t>çınlaması,nefes</a:t>
            </a:r>
            <a:r>
              <a:rPr lang="tr-TR" dirty="0"/>
              <a:t> darlığı </a:t>
            </a:r>
          </a:p>
          <a:p>
            <a:endParaRPr lang="tr-TR" dirty="0"/>
          </a:p>
          <a:p>
            <a:r>
              <a:rPr lang="tr-TR" dirty="0" smtClean="0"/>
              <a:t>Saç </a:t>
            </a:r>
            <a:r>
              <a:rPr lang="tr-TR" dirty="0"/>
              <a:t>dökülmesi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950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Belirti ve bulgular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Tırnaklarda kolay kırılma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Kaşık </a:t>
            </a:r>
            <a:r>
              <a:rPr lang="tr-TR" dirty="0"/>
              <a:t>tırnak, </a:t>
            </a:r>
            <a:r>
              <a:rPr lang="tr-TR" dirty="0" err="1"/>
              <a:t>glossit</a:t>
            </a:r>
            <a:r>
              <a:rPr lang="tr-TR" dirty="0"/>
              <a:t>, dilde </a:t>
            </a:r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atrofisi</a:t>
            </a:r>
            <a:r>
              <a:rPr lang="tr-TR" dirty="0"/>
              <a:t>,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</a:t>
            </a:r>
            <a:r>
              <a:rPr lang="tr-TR" dirty="0" smtClean="0"/>
              <a:t>ğız </a:t>
            </a:r>
            <a:r>
              <a:rPr lang="tr-TR" dirty="0"/>
              <a:t>köşelerinde </a:t>
            </a:r>
            <a:r>
              <a:rPr lang="tr-TR" dirty="0" err="1"/>
              <a:t>ragatlar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Üfürüm 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54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Prevalans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Dünya </a:t>
            </a:r>
            <a:r>
              <a:rPr lang="tr-TR" dirty="0"/>
              <a:t>nüfusunun 1/4 ‘den fazlası anemik. </a:t>
            </a:r>
          </a:p>
          <a:p>
            <a:r>
              <a:rPr lang="tr-TR" dirty="0" smtClean="0"/>
              <a:t>Bunun </a:t>
            </a:r>
            <a:r>
              <a:rPr lang="tr-TR" dirty="0"/>
              <a:t>da yarısını demir eksikliği anemisi oluşturmaktadır. </a:t>
            </a:r>
          </a:p>
          <a:p>
            <a:r>
              <a:rPr lang="tr-TR" dirty="0" smtClean="0"/>
              <a:t>Demir </a:t>
            </a:r>
            <a:r>
              <a:rPr lang="tr-TR" dirty="0"/>
              <a:t>eksikliği anemisinin </a:t>
            </a:r>
            <a:r>
              <a:rPr lang="tr-TR" dirty="0" err="1"/>
              <a:t>önlenmesi,tanısı</a:t>
            </a:r>
            <a:r>
              <a:rPr lang="tr-TR" dirty="0"/>
              <a:t> ve tedavisi özellikle düşük ve orta gelirli ülkeler için </a:t>
            </a:r>
            <a:r>
              <a:rPr lang="tr-TR" b="1" dirty="0"/>
              <a:t>önemli bir halk sağlığı problemi</a:t>
            </a:r>
            <a:r>
              <a:rPr lang="tr-TR" dirty="0"/>
              <a:t>dir.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pPr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64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" y="57206"/>
            <a:ext cx="8895392" cy="6299143"/>
          </a:xfr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536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DEA başlangıç testleri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Hemogram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• </a:t>
            </a:r>
            <a:r>
              <a:rPr lang="tr-TR" dirty="0"/>
              <a:t>Anemiyi saptar </a:t>
            </a:r>
          </a:p>
          <a:p>
            <a:pPr marL="0" indent="0">
              <a:buNone/>
            </a:pPr>
            <a:r>
              <a:rPr lang="tr-TR" dirty="0" smtClean="0"/>
              <a:t>   • </a:t>
            </a:r>
            <a:r>
              <a:rPr lang="tr-TR" dirty="0"/>
              <a:t>DEA düşündürebilir </a:t>
            </a:r>
          </a:p>
          <a:p>
            <a:pPr marL="0" indent="0">
              <a:buNone/>
            </a:pPr>
            <a:r>
              <a:rPr lang="tr-TR" dirty="0" smtClean="0"/>
              <a:t>   • </a:t>
            </a:r>
            <a:r>
              <a:rPr lang="tr-TR" dirty="0"/>
              <a:t>Tanı koydurucu değil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358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b="1" dirty="0" err="1"/>
              <a:t>Periferik</a:t>
            </a:r>
            <a:r>
              <a:rPr lang="tr-TR" b="1" dirty="0"/>
              <a:t> yayma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• </a:t>
            </a:r>
            <a:r>
              <a:rPr lang="tr-TR" dirty="0" err="1"/>
              <a:t>Mikrositoz</a:t>
            </a:r>
            <a:r>
              <a:rPr lang="tr-TR" dirty="0"/>
              <a:t> ve </a:t>
            </a:r>
            <a:r>
              <a:rPr lang="tr-TR" dirty="0" err="1"/>
              <a:t>hipokromi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   • </a:t>
            </a:r>
            <a:r>
              <a:rPr lang="tr-TR" dirty="0"/>
              <a:t>MCV ve MCH düşüklüğü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059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pic>
        <p:nvPicPr>
          <p:cNvPr id="2050" name="Picture 2" descr="Demir Eksikliği Anem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72" y="1197914"/>
            <a:ext cx="8453535" cy="566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060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Serum </a:t>
            </a:r>
            <a:r>
              <a:rPr lang="tr-TR" dirty="0" err="1" smtClean="0"/>
              <a:t>ferritini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Tanıda seçkin test serum </a:t>
            </a:r>
            <a:r>
              <a:rPr lang="tr-TR" dirty="0" err="1" smtClean="0"/>
              <a:t>ferritin</a:t>
            </a:r>
            <a:r>
              <a:rPr lang="tr-TR" dirty="0" smtClean="0"/>
              <a:t> değeri ve depo demir durumu</a:t>
            </a:r>
          </a:p>
          <a:p>
            <a:endParaRPr lang="tr-TR" dirty="0"/>
          </a:p>
          <a:p>
            <a:r>
              <a:rPr lang="tr-TR" dirty="0" smtClean="0"/>
              <a:t>Yetişkinde    </a:t>
            </a:r>
          </a:p>
          <a:p>
            <a:pPr marL="0" indent="0">
              <a:buNone/>
            </a:pPr>
            <a:r>
              <a:rPr lang="tr-TR" dirty="0" smtClean="0"/>
              <a:t>     &lt;15 DE tanısı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15-50 olası demir </a:t>
            </a:r>
            <a:r>
              <a:rPr lang="tr-TR" dirty="0" err="1" smtClean="0"/>
              <a:t>eksiklği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50-100 DE olasılığı var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&gt;100 DE olasılığı yok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947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Serum </a:t>
            </a:r>
            <a:r>
              <a:rPr lang="tr-TR" dirty="0" err="1"/>
              <a:t>ferritini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es-ES" dirty="0" smtClean="0"/>
              <a:t>KHA </a:t>
            </a:r>
            <a:r>
              <a:rPr lang="es-ES" dirty="0"/>
              <a:t>ve habis hastalık varsa güvenilmez </a:t>
            </a:r>
            <a:endParaRPr lang="tr-TR" dirty="0" smtClean="0"/>
          </a:p>
          <a:p>
            <a:endParaRPr lang="es-ES" dirty="0"/>
          </a:p>
          <a:p>
            <a:r>
              <a:rPr lang="tr-TR" dirty="0" smtClean="0"/>
              <a:t>Artmış </a:t>
            </a:r>
            <a:r>
              <a:rPr lang="tr-TR" dirty="0" err="1"/>
              <a:t>ferritin</a:t>
            </a:r>
            <a:r>
              <a:rPr lang="tr-TR" dirty="0"/>
              <a:t> değeri </a:t>
            </a:r>
            <a:r>
              <a:rPr lang="tr-TR" dirty="0" err="1"/>
              <a:t>DE’ni</a:t>
            </a:r>
            <a:r>
              <a:rPr lang="tr-TR" dirty="0"/>
              <a:t> dışlamaz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Artmış </a:t>
            </a:r>
            <a:r>
              <a:rPr lang="tr-TR" dirty="0" err="1" smtClean="0"/>
              <a:t>ferritini</a:t>
            </a:r>
            <a:r>
              <a:rPr lang="tr-TR" dirty="0" smtClean="0"/>
              <a:t> değerlendirirken CRP de bakılmalı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976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Serum demir-TDBK-TSAT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Serum demiri azalmış</a:t>
            </a:r>
          </a:p>
          <a:p>
            <a:endParaRPr lang="tr-TR" dirty="0"/>
          </a:p>
          <a:p>
            <a:r>
              <a:rPr lang="tr-TR" dirty="0" smtClean="0"/>
              <a:t>TDBK artmış</a:t>
            </a:r>
          </a:p>
          <a:p>
            <a:endParaRPr lang="tr-TR" dirty="0"/>
          </a:p>
          <a:p>
            <a:r>
              <a:rPr lang="tr-TR" dirty="0" smtClean="0"/>
              <a:t>TSAT azalmış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492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fi-FI" dirty="0"/>
              <a:t>Bu testleri ne zaman yapalım?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Serum </a:t>
            </a:r>
            <a:r>
              <a:rPr lang="tr-TR" dirty="0" err="1"/>
              <a:t>ferritini</a:t>
            </a:r>
            <a:r>
              <a:rPr lang="tr-TR" dirty="0"/>
              <a:t> normal veya yüksek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Klinik </a:t>
            </a:r>
            <a:r>
              <a:rPr lang="tr-TR" dirty="0"/>
              <a:t>olarak DEA düşünülüyorsa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KBY</a:t>
            </a:r>
            <a:r>
              <a:rPr lang="tr-TR" dirty="0"/>
              <a:t>, Kronik enfeksiyon, </a:t>
            </a:r>
            <a:r>
              <a:rPr lang="tr-TR" dirty="0" err="1" smtClean="0"/>
              <a:t>malignite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014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Serum </a:t>
            </a:r>
            <a:r>
              <a:rPr lang="tr-TR" dirty="0"/>
              <a:t>demiri genelde sabahları düşükken akşamları daha yüksek değerlerdedir.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Tercihen </a:t>
            </a:r>
            <a:r>
              <a:rPr lang="tr-TR" dirty="0"/>
              <a:t>sabah aç karnına alınan örneklerde çalışılmalıdır.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562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Kronik Hastalık Anemisi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 smtClean="0"/>
              <a:t>Ferritin</a:t>
            </a:r>
            <a:r>
              <a:rPr lang="tr-TR" dirty="0" smtClean="0"/>
              <a:t> </a:t>
            </a:r>
            <a:r>
              <a:rPr lang="tr-TR" dirty="0"/>
              <a:t>düzeyine bakılması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Retikülosit</a:t>
            </a:r>
            <a:r>
              <a:rPr lang="tr-TR" dirty="0" smtClean="0"/>
              <a:t> </a:t>
            </a:r>
            <a:r>
              <a:rPr lang="tr-TR" dirty="0"/>
              <a:t>hemoglobini (</a:t>
            </a:r>
            <a:r>
              <a:rPr lang="tr-TR" dirty="0" err="1"/>
              <a:t>CHr</a:t>
            </a:r>
            <a:r>
              <a:rPr lang="tr-TR" dirty="0"/>
              <a:t>)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Serum </a:t>
            </a:r>
            <a:r>
              <a:rPr lang="tr-TR" dirty="0" err="1"/>
              <a:t>transferrin</a:t>
            </a:r>
            <a:r>
              <a:rPr lang="tr-TR" dirty="0"/>
              <a:t> reseptörü (</a:t>
            </a:r>
            <a:r>
              <a:rPr lang="tr-TR" dirty="0" err="1"/>
              <a:t>sTfR</a:t>
            </a:r>
            <a:r>
              <a:rPr lang="tr-TR" dirty="0"/>
              <a:t>)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sTfR</a:t>
            </a:r>
            <a:r>
              <a:rPr lang="tr-TR" dirty="0" smtClean="0"/>
              <a:t>/</a:t>
            </a:r>
            <a:r>
              <a:rPr lang="tr-TR" dirty="0" err="1" smtClean="0"/>
              <a:t>ferritin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ferritin</a:t>
            </a:r>
            <a:r>
              <a:rPr lang="tr-TR" dirty="0"/>
              <a:t> indeksinin) hesaplanması. Mutlaka CRP de bakılmalıdır. CRP yüksekse ve bu oran &gt;2 ise DEA + kronik hastalık anemisi; bu oran &lt; 1 ise DEA dışlanır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40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Demir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 smtClean="0"/>
              <a:t>Esansiyel</a:t>
            </a:r>
            <a:r>
              <a:rPr lang="tr-TR" dirty="0" smtClean="0"/>
              <a:t> </a:t>
            </a:r>
            <a:r>
              <a:rPr lang="tr-TR" dirty="0"/>
              <a:t>bir elementtir </a:t>
            </a:r>
          </a:p>
          <a:p>
            <a:r>
              <a:rPr lang="tr-TR" dirty="0" smtClean="0"/>
              <a:t>Erişkinde </a:t>
            </a:r>
            <a:r>
              <a:rPr lang="tr-TR" dirty="0"/>
              <a:t>4-5 gr kadar bulunur </a:t>
            </a:r>
          </a:p>
          <a:p>
            <a:r>
              <a:rPr lang="tr-TR" dirty="0" smtClean="0"/>
              <a:t>Oksijen </a:t>
            </a:r>
            <a:r>
              <a:rPr lang="tr-TR" dirty="0"/>
              <a:t>taşınması, enerji yapımı, DNA, RNA ve protein sentezinde yer alır </a:t>
            </a:r>
          </a:p>
          <a:p>
            <a:r>
              <a:rPr lang="tr-TR" dirty="0" smtClean="0"/>
              <a:t>Birçok </a:t>
            </a:r>
            <a:r>
              <a:rPr lang="tr-TR" dirty="0"/>
              <a:t>enzimin yapısına katılır ve/veya fonksiyonu için gereklidir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526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Talasemi</a:t>
            </a:r>
            <a:r>
              <a:rPr lang="tr-TR" dirty="0" smtClean="0"/>
              <a:t> minör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Eritrosit </a:t>
            </a:r>
            <a:r>
              <a:rPr lang="tr-TR" dirty="0"/>
              <a:t>morfolojisi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Hemoglobin </a:t>
            </a:r>
            <a:r>
              <a:rPr lang="tr-TR" dirty="0" err="1"/>
              <a:t>elektroforezi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Hemoglobin </a:t>
            </a:r>
            <a:r>
              <a:rPr lang="tr-TR" dirty="0"/>
              <a:t>H </a:t>
            </a:r>
            <a:r>
              <a:rPr lang="tr-TR" dirty="0" err="1"/>
              <a:t>inklüzyon</a:t>
            </a:r>
            <a:r>
              <a:rPr lang="tr-TR" dirty="0"/>
              <a:t> cisimciği aranması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9588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Sideroblastik</a:t>
            </a:r>
            <a:r>
              <a:rPr lang="tr-TR" dirty="0" smtClean="0"/>
              <a:t> anemi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Kemik iliği </a:t>
            </a:r>
            <a:r>
              <a:rPr lang="tr-TR" dirty="0" err="1"/>
              <a:t>aspirasyonu</a:t>
            </a:r>
            <a:r>
              <a:rPr lang="tr-TR" dirty="0"/>
              <a:t> ve demir boyası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2198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 ve alt GİS incelemeler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Erkek ve menopoz sonrası kadın hastalarda aşikar bir </a:t>
            </a:r>
            <a:r>
              <a:rPr lang="tr-TR" dirty="0" err="1"/>
              <a:t>gastrointestinal</a:t>
            </a:r>
            <a:r>
              <a:rPr lang="tr-TR" dirty="0"/>
              <a:t> sistem (GİS) dışı kanama yoksa bu incelemeler yapılmalı: </a:t>
            </a:r>
          </a:p>
          <a:p>
            <a:r>
              <a:rPr lang="tr-TR" dirty="0" smtClean="0"/>
              <a:t> </a:t>
            </a:r>
            <a:r>
              <a:rPr lang="tr-TR" dirty="0"/>
              <a:t>Bütün hastalarda </a:t>
            </a:r>
            <a:r>
              <a:rPr lang="tr-TR" dirty="0" err="1"/>
              <a:t>çölyak</a:t>
            </a:r>
            <a:r>
              <a:rPr lang="tr-TR" dirty="0"/>
              <a:t> hastalığı araştırılmalı </a:t>
            </a:r>
          </a:p>
          <a:p>
            <a:endParaRPr lang="tr-TR" dirty="0"/>
          </a:p>
          <a:p>
            <a:r>
              <a:rPr lang="tr-TR" dirty="0" err="1" smtClean="0"/>
              <a:t>Özofagogastroduodenoskopi</a:t>
            </a:r>
            <a:r>
              <a:rPr lang="tr-TR" dirty="0" smtClean="0"/>
              <a:t> </a:t>
            </a:r>
            <a:r>
              <a:rPr lang="tr-TR" dirty="0"/>
              <a:t>incelemesi sonucunda sadece mide kanseri veya </a:t>
            </a:r>
            <a:r>
              <a:rPr lang="tr-TR" dirty="0" err="1"/>
              <a:t>çölyak</a:t>
            </a:r>
            <a:r>
              <a:rPr lang="tr-TR" dirty="0"/>
              <a:t> hastalığı saptanması alt GİS incelemesini gereksiz kılar.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7569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 ve alt GİS incelemeler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İnce barsak radyolojisi </a:t>
            </a:r>
            <a:r>
              <a:rPr lang="tr-TR" dirty="0" err="1"/>
              <a:t>Crohn</a:t>
            </a:r>
            <a:r>
              <a:rPr lang="tr-TR" dirty="0"/>
              <a:t> düşünülmedikçe gerekli değildir. </a:t>
            </a:r>
          </a:p>
          <a:p>
            <a:r>
              <a:rPr lang="tr-TR" dirty="0" err="1" smtClean="0"/>
              <a:t>Helicobacter</a:t>
            </a:r>
            <a:r>
              <a:rPr lang="tr-TR" dirty="0" smtClean="0"/>
              <a:t> </a:t>
            </a:r>
            <a:r>
              <a:rPr lang="tr-TR" dirty="0" err="1"/>
              <a:t>Pylori</a:t>
            </a:r>
            <a:r>
              <a:rPr lang="tr-TR" dirty="0"/>
              <a:t> aranması ve tedavisi. </a:t>
            </a:r>
          </a:p>
          <a:p>
            <a:endParaRPr lang="tr-TR" dirty="0"/>
          </a:p>
          <a:p>
            <a:r>
              <a:rPr lang="tr-TR" dirty="0" smtClean="0"/>
              <a:t>Dışkıda </a:t>
            </a:r>
            <a:r>
              <a:rPr lang="tr-TR" dirty="0"/>
              <a:t>kan aranması: Negatif bulunması GİS kanamalarını dışlamaz.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 err="1" smtClean="0"/>
              <a:t>Fekal</a:t>
            </a:r>
            <a:r>
              <a:rPr lang="tr-TR" dirty="0" smtClean="0"/>
              <a:t> </a:t>
            </a:r>
            <a:r>
              <a:rPr lang="tr-TR" dirty="0" err="1"/>
              <a:t>transferrin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Dışkıda </a:t>
            </a:r>
            <a:r>
              <a:rPr lang="tr-TR" dirty="0"/>
              <a:t>insan </a:t>
            </a:r>
            <a:r>
              <a:rPr lang="tr-TR" dirty="0" err="1"/>
              <a:t>Hb</a:t>
            </a:r>
            <a:r>
              <a:rPr lang="tr-TR" dirty="0"/>
              <a:t> (kolon </a:t>
            </a:r>
            <a:r>
              <a:rPr lang="tr-TR" dirty="0" err="1"/>
              <a:t>karsinomu</a:t>
            </a:r>
            <a:r>
              <a:rPr lang="tr-TR" dirty="0"/>
              <a:t> taramasında önemli )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648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Gebelerde Aneminin </a:t>
            </a:r>
            <a:r>
              <a:rPr lang="tr-TR" dirty="0"/>
              <a:t>A</a:t>
            </a:r>
            <a:r>
              <a:rPr lang="tr-TR" dirty="0" smtClean="0"/>
              <a:t>nne ve Bebekteki </a:t>
            </a:r>
            <a:r>
              <a:rPr lang="tr-TR" dirty="0"/>
              <a:t>E</a:t>
            </a:r>
            <a:r>
              <a:rPr lang="tr-TR" dirty="0" smtClean="0"/>
              <a:t>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mortalite</a:t>
            </a:r>
            <a:r>
              <a:rPr lang="tr-TR" dirty="0"/>
              <a:t> ve </a:t>
            </a:r>
            <a:r>
              <a:rPr lang="tr-TR" dirty="0" err="1"/>
              <a:t>morbiditede</a:t>
            </a:r>
            <a:r>
              <a:rPr lang="tr-TR" dirty="0"/>
              <a:t> artma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Düşük </a:t>
            </a:r>
            <a:r>
              <a:rPr lang="tr-TR" dirty="0"/>
              <a:t>doğum ağırlığı riskinde artış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Bağışıklık </a:t>
            </a:r>
            <a:r>
              <a:rPr lang="tr-TR" dirty="0"/>
              <a:t>sisteminde zayıflama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Çalışma </a:t>
            </a:r>
            <a:r>
              <a:rPr lang="tr-TR" dirty="0"/>
              <a:t>kapasitesinde azalma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029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Gebelerde Aneminin Sınıflandırılması ve Tedavisi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b="1" dirty="0"/>
              <a:t>1- KLİNİK ANEMİ YOK : 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Hemoglobin &gt;11g/dl, solukluk yok. </a:t>
            </a:r>
          </a:p>
          <a:p>
            <a:r>
              <a:rPr lang="tr-TR" b="1" dirty="0" smtClean="0"/>
              <a:t>Gebelerde </a:t>
            </a:r>
            <a:r>
              <a:rPr lang="tr-TR" b="1" dirty="0"/>
              <a:t>klinik anemi olmasa da günlük demir gereksinimini dikkate alarak tüm gebelere ikinci </a:t>
            </a:r>
            <a:r>
              <a:rPr lang="tr-TR" b="1" dirty="0" err="1"/>
              <a:t>trimestr</a:t>
            </a:r>
            <a:r>
              <a:rPr lang="tr-TR" b="1" dirty="0"/>
              <a:t>’ den itibaren 6 ay ve doğum sonu 3 ay olmak üzere toplam 9 ay destek olarak günlük 50-60 mg </a:t>
            </a:r>
            <a:r>
              <a:rPr lang="tr-TR" b="1" dirty="0" err="1"/>
              <a:t>elementer</a:t>
            </a:r>
            <a:r>
              <a:rPr lang="tr-TR" b="1" dirty="0"/>
              <a:t> demir verilir. 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5146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2- ORTA ŞİDDETTE ANEMİ :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Hemoglobin </a:t>
            </a:r>
            <a:r>
              <a:rPr lang="tr-TR" dirty="0"/>
              <a:t>7-11g/dl, avuç içi veya </a:t>
            </a:r>
            <a:r>
              <a:rPr lang="tr-TR" dirty="0" err="1"/>
              <a:t>konjuktivada</a:t>
            </a:r>
            <a:r>
              <a:rPr lang="tr-TR" dirty="0"/>
              <a:t> solukluk.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Gebelere tedavide; günde 100-120 mg </a:t>
            </a:r>
            <a:r>
              <a:rPr lang="tr-TR" dirty="0" err="1"/>
              <a:t>elementer</a:t>
            </a:r>
            <a:r>
              <a:rPr lang="tr-TR" dirty="0"/>
              <a:t> demir kullanılır ve 1 ay sonra hemoglobin izlemin de en az 1g/dl’ </a:t>
            </a:r>
            <a:r>
              <a:rPr lang="tr-TR" dirty="0" err="1"/>
              <a:t>lik</a:t>
            </a:r>
            <a:r>
              <a:rPr lang="tr-TR" dirty="0"/>
              <a:t> artış yok ise bir üst merkeze sevk edilmelidir.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521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3- CİDDİ ANEMİ : </a:t>
            </a:r>
          </a:p>
          <a:p>
            <a:r>
              <a:rPr lang="tr-TR" dirty="0" smtClean="0"/>
              <a:t> </a:t>
            </a:r>
            <a:r>
              <a:rPr lang="tr-TR" dirty="0"/>
              <a:t>Hemoglobin &lt;7 g/dl, avuç içi veya </a:t>
            </a:r>
            <a:r>
              <a:rPr lang="tr-TR" dirty="0" err="1"/>
              <a:t>konjuktivalarda</a:t>
            </a:r>
            <a:r>
              <a:rPr lang="tr-TR" dirty="0"/>
              <a:t> ciddi solukluk ve bununla birlikte dakikada 30 dan fazla solunum sayısı </a:t>
            </a:r>
          </a:p>
          <a:p>
            <a:r>
              <a:rPr lang="tr-TR" dirty="0" smtClean="0"/>
              <a:t>Çabuk </a:t>
            </a:r>
            <a:r>
              <a:rPr lang="tr-TR" dirty="0"/>
              <a:t>yorulma </a:t>
            </a:r>
          </a:p>
          <a:p>
            <a:r>
              <a:rPr lang="tr-TR" dirty="0" smtClean="0"/>
              <a:t>İstirahatte </a:t>
            </a:r>
            <a:r>
              <a:rPr lang="tr-TR" dirty="0"/>
              <a:t>nefes darlığının olması </a:t>
            </a:r>
          </a:p>
          <a:p>
            <a:r>
              <a:rPr lang="tr-TR" b="1" dirty="0" smtClean="0"/>
              <a:t>Tedavi </a:t>
            </a:r>
            <a:r>
              <a:rPr lang="tr-TR" b="1" dirty="0"/>
              <a:t>için gebe bir üst makama acil sevk edilir 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3852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İzleme Süresi ve Sıklığı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Demir </a:t>
            </a:r>
            <a:r>
              <a:rPr lang="tr-TR" dirty="0"/>
              <a:t>desteğinde gebelik döneminde en az 3, doğum sonu en az 1 izlem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Reçetelendirme </a:t>
            </a:r>
            <a:r>
              <a:rPr lang="tr-TR" dirty="0"/>
              <a:t>de en az ayda 1 izlem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Orta </a:t>
            </a:r>
            <a:r>
              <a:rPr lang="tr-TR" dirty="0"/>
              <a:t>şiddetli anemide ayda 1 izle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Ciddi </a:t>
            </a:r>
            <a:r>
              <a:rPr lang="tr-TR" dirty="0"/>
              <a:t>anemide ilk izlem 2 hafta sonra, daha sonraki izlemler ayda 1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7796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 Ölçütleri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Daha </a:t>
            </a:r>
            <a:r>
              <a:rPr lang="tr-TR" dirty="0"/>
              <a:t>önce tanı konulmuş kan hastalığı varlığı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Hb</a:t>
            </a:r>
            <a:r>
              <a:rPr lang="tr-TR" dirty="0" smtClean="0"/>
              <a:t>&lt;7 </a:t>
            </a:r>
            <a:r>
              <a:rPr lang="tr-TR" dirty="0"/>
              <a:t>g/dl </a:t>
            </a:r>
          </a:p>
          <a:p>
            <a:endParaRPr lang="tr-TR" dirty="0"/>
          </a:p>
          <a:p>
            <a:r>
              <a:rPr lang="tr-TR" dirty="0" err="1" smtClean="0"/>
              <a:t>Hb</a:t>
            </a:r>
            <a:r>
              <a:rPr lang="tr-TR" dirty="0" smtClean="0"/>
              <a:t> </a:t>
            </a:r>
            <a:r>
              <a:rPr lang="tr-TR" dirty="0"/>
              <a:t>14.6 g/dl’nin üzerinde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İlk izlemde beklenen </a:t>
            </a:r>
            <a:r>
              <a:rPr lang="tr-TR" dirty="0" err="1"/>
              <a:t>labaratuvar</a:t>
            </a:r>
            <a:r>
              <a:rPr lang="tr-TR" dirty="0"/>
              <a:t> değerine ulaşılamaması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05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Demir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Fe+3 </a:t>
            </a:r>
            <a:endParaRPr lang="tr-TR" dirty="0"/>
          </a:p>
          <a:p>
            <a:r>
              <a:rPr lang="tr-TR" dirty="0" smtClean="0"/>
              <a:t>Fe+2 </a:t>
            </a:r>
            <a:endParaRPr lang="tr-TR" dirty="0"/>
          </a:p>
          <a:p>
            <a:r>
              <a:rPr lang="tr-TR" dirty="0" smtClean="0"/>
              <a:t>Demir </a:t>
            </a:r>
            <a:r>
              <a:rPr lang="tr-TR" dirty="0"/>
              <a:t>fazlalığında oluşan serbest demir, </a:t>
            </a:r>
            <a:r>
              <a:rPr lang="tr-TR" dirty="0" err="1"/>
              <a:t>prooksidan</a:t>
            </a:r>
            <a:r>
              <a:rPr lang="tr-TR" dirty="0"/>
              <a:t> olarak serbest oksijen radikallerinin ortaya çıkmasına yol açar. </a:t>
            </a:r>
          </a:p>
          <a:p>
            <a:r>
              <a:rPr lang="tr-TR" dirty="0" smtClean="0"/>
              <a:t>Bu </a:t>
            </a:r>
            <a:r>
              <a:rPr lang="tr-TR" dirty="0"/>
              <a:t>nedenle demir hiçbir zaman serbest bırakılmamaya çalışılır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833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Fe+2 </a:t>
            </a:r>
            <a:r>
              <a:rPr lang="tr-TR" dirty="0" err="1"/>
              <a:t>prepratları</a:t>
            </a:r>
            <a:r>
              <a:rPr lang="tr-TR" dirty="0"/>
              <a:t> ilk seçenek </a:t>
            </a:r>
            <a:r>
              <a:rPr lang="tr-TR" dirty="0" smtClean="0"/>
              <a:t>olmalı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Yapılan </a:t>
            </a:r>
            <a:r>
              <a:rPr lang="tr-TR" dirty="0"/>
              <a:t>çalışmalar sonucunda fe+2 </a:t>
            </a:r>
            <a:r>
              <a:rPr lang="tr-TR" dirty="0" err="1"/>
              <a:t>preperatlarının</a:t>
            </a:r>
            <a:r>
              <a:rPr lang="tr-TR" dirty="0"/>
              <a:t> fe+3 </a:t>
            </a:r>
            <a:r>
              <a:rPr lang="tr-TR" dirty="0" err="1"/>
              <a:t>preperatlarına</a:t>
            </a:r>
            <a:r>
              <a:rPr lang="tr-TR" dirty="0"/>
              <a:t> göre </a:t>
            </a:r>
            <a:r>
              <a:rPr lang="tr-TR" dirty="0" err="1"/>
              <a:t>Hb</a:t>
            </a:r>
            <a:r>
              <a:rPr lang="tr-TR" dirty="0"/>
              <a:t> düzeylerindeki artışın istatistiksel olarak daha fazla olduğu tespit edilmiş.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6532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68" y="3381368"/>
            <a:ext cx="95263" cy="95263"/>
          </a:xfrm>
          <a:prstGeom prst="rect">
            <a:avLst/>
          </a:prstGeom>
        </p:spPr>
      </p:pic>
      <p:pic>
        <p:nvPicPr>
          <p:cNvPr id="1030" name="Picture 6" descr="Demir eksikliği anemisi nedir? Nedenleri, belirtileri ve tedavi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93" y="1193817"/>
            <a:ext cx="9159875" cy="456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7727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Oral Demir Preparatları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 smtClean="0"/>
              <a:t>Ferroglisin</a:t>
            </a:r>
            <a:r>
              <a:rPr lang="tr-TR" b="1" dirty="0" smtClean="0"/>
              <a:t> </a:t>
            </a:r>
            <a:r>
              <a:rPr lang="tr-TR" b="1" dirty="0"/>
              <a:t>sülfat: </a:t>
            </a:r>
            <a:endParaRPr lang="tr-TR" dirty="0"/>
          </a:p>
          <a:p>
            <a:r>
              <a:rPr lang="tr-TR" dirty="0" err="1"/>
              <a:t>Ferro</a:t>
            </a:r>
            <a:r>
              <a:rPr lang="tr-TR" dirty="0"/>
              <a:t> </a:t>
            </a:r>
            <a:r>
              <a:rPr lang="tr-TR" dirty="0" err="1"/>
              <a:t>sanol</a:t>
            </a:r>
            <a:r>
              <a:rPr lang="tr-TR" dirty="0"/>
              <a:t> </a:t>
            </a:r>
            <a:r>
              <a:rPr lang="tr-TR" dirty="0" err="1"/>
              <a:t>duodenal</a:t>
            </a:r>
            <a:r>
              <a:rPr lang="tr-TR" dirty="0"/>
              <a:t> </a:t>
            </a:r>
            <a:r>
              <a:rPr lang="tr-TR" dirty="0" err="1"/>
              <a:t>capsül</a:t>
            </a:r>
            <a:r>
              <a:rPr lang="tr-TR" dirty="0"/>
              <a:t> 100 mg +2 </a:t>
            </a:r>
            <a:r>
              <a:rPr lang="tr-TR" dirty="0" err="1"/>
              <a:t>değerlikli</a:t>
            </a:r>
            <a:r>
              <a:rPr lang="tr-TR" dirty="0"/>
              <a:t> fe </a:t>
            </a:r>
            <a:r>
              <a:rPr lang="tr-TR" dirty="0" smtClean="0"/>
              <a:t>içeriyor.</a:t>
            </a:r>
          </a:p>
          <a:p>
            <a:endParaRPr lang="tr-TR" dirty="0"/>
          </a:p>
          <a:p>
            <a:r>
              <a:rPr lang="tr-TR" b="1" dirty="0" err="1" smtClean="0"/>
              <a:t>Ferröz</a:t>
            </a:r>
            <a:r>
              <a:rPr lang="tr-TR" b="1" dirty="0" smtClean="0"/>
              <a:t> sülfat:</a:t>
            </a:r>
            <a:endParaRPr lang="tr-TR" dirty="0"/>
          </a:p>
          <a:p>
            <a:r>
              <a:rPr lang="tr-TR" dirty="0" err="1"/>
              <a:t>Tardyferon</a:t>
            </a:r>
            <a:r>
              <a:rPr lang="tr-TR" dirty="0"/>
              <a:t> depo draje 80 mg fe+2 </a:t>
            </a:r>
            <a:r>
              <a:rPr lang="tr-TR" dirty="0" smtClean="0"/>
              <a:t>içeriyor.</a:t>
            </a:r>
          </a:p>
          <a:p>
            <a:endParaRPr lang="tr-TR" dirty="0"/>
          </a:p>
          <a:p>
            <a:r>
              <a:rPr lang="tr-TR" b="1" dirty="0" err="1" smtClean="0"/>
              <a:t>Ferröz</a:t>
            </a:r>
            <a:r>
              <a:rPr lang="tr-TR" b="1" dirty="0" smtClean="0"/>
              <a:t> </a:t>
            </a:r>
            <a:r>
              <a:rPr lang="tr-TR" b="1" dirty="0" err="1"/>
              <a:t>fumarat</a:t>
            </a:r>
            <a:r>
              <a:rPr lang="tr-TR" b="1" dirty="0"/>
              <a:t>: </a:t>
            </a:r>
            <a:endParaRPr lang="tr-TR" dirty="0"/>
          </a:p>
          <a:p>
            <a:r>
              <a:rPr lang="nn-NO" dirty="0"/>
              <a:t>Vi-fer cap: 175 mg Fe, </a:t>
            </a:r>
          </a:p>
          <a:p>
            <a:r>
              <a:rPr lang="tr-TR" dirty="0"/>
              <a:t>Vitamin B 12, </a:t>
            </a:r>
            <a:r>
              <a:rPr lang="tr-TR" dirty="0" err="1"/>
              <a:t>Folik</a:t>
            </a:r>
            <a:r>
              <a:rPr lang="tr-TR" dirty="0"/>
              <a:t> asit, Vitamin </a:t>
            </a:r>
            <a:r>
              <a:rPr lang="tr-TR" dirty="0" err="1"/>
              <a:t>C,Tiamin</a:t>
            </a:r>
            <a:r>
              <a:rPr lang="tr-TR" dirty="0"/>
              <a:t>, </a:t>
            </a:r>
            <a:r>
              <a:rPr lang="tr-TR" dirty="0" err="1"/>
              <a:t>riboflavin,Nikotinamid</a:t>
            </a:r>
            <a:r>
              <a:rPr lang="tr-TR" dirty="0"/>
              <a:t>, </a:t>
            </a:r>
            <a:r>
              <a:rPr lang="tr-TR" dirty="0" err="1"/>
              <a:t>Pridoksin</a:t>
            </a:r>
            <a:r>
              <a:rPr lang="tr-TR" dirty="0"/>
              <a:t>, </a:t>
            </a:r>
            <a:r>
              <a:rPr lang="tr-TR" dirty="0" err="1"/>
              <a:t>Ca-pantothenate</a:t>
            </a:r>
            <a:r>
              <a:rPr lang="tr-TR" dirty="0"/>
              <a:t> içerir.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020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Oral Demir Preparatları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 smtClean="0"/>
              <a:t>Ferröz</a:t>
            </a:r>
            <a:r>
              <a:rPr lang="tr-TR" b="1" dirty="0" smtClean="0"/>
              <a:t> </a:t>
            </a:r>
            <a:r>
              <a:rPr lang="tr-TR" b="1" dirty="0" err="1"/>
              <a:t>glukonat</a:t>
            </a:r>
            <a:r>
              <a:rPr lang="tr-TR" b="1" dirty="0"/>
              <a:t>: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Lösferron</a:t>
            </a:r>
            <a:r>
              <a:rPr lang="tr-TR" dirty="0" smtClean="0"/>
              <a:t> </a:t>
            </a:r>
            <a:r>
              <a:rPr lang="tr-TR" dirty="0"/>
              <a:t>forte </a:t>
            </a:r>
            <a:r>
              <a:rPr lang="tr-TR" dirty="0" err="1"/>
              <a:t>efervesan</a:t>
            </a:r>
            <a:r>
              <a:rPr lang="tr-TR" dirty="0"/>
              <a:t> tablet 80 mg Fe+2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Demir </a:t>
            </a:r>
            <a:r>
              <a:rPr lang="tr-TR" b="1" dirty="0"/>
              <a:t>protein </a:t>
            </a:r>
            <a:r>
              <a:rPr lang="tr-TR" b="1" dirty="0" err="1" smtClean="0"/>
              <a:t>süksinilat</a:t>
            </a:r>
            <a:r>
              <a:rPr lang="tr-TR" b="1" dirty="0"/>
              <a:t>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Ferplex</a:t>
            </a:r>
            <a:r>
              <a:rPr lang="tr-TR" dirty="0" smtClean="0"/>
              <a:t> </a:t>
            </a:r>
            <a:r>
              <a:rPr lang="tr-TR" dirty="0"/>
              <a:t>oral </a:t>
            </a:r>
            <a:r>
              <a:rPr lang="tr-TR" dirty="0" err="1"/>
              <a:t>solusyon:Fe</a:t>
            </a:r>
            <a:r>
              <a:rPr lang="tr-TR" dirty="0"/>
              <a:t> +3 </a:t>
            </a:r>
            <a:r>
              <a:rPr lang="tr-TR" dirty="0" smtClean="0"/>
              <a:t>40mg</a:t>
            </a:r>
          </a:p>
          <a:p>
            <a:endParaRPr lang="tr-TR" dirty="0"/>
          </a:p>
          <a:p>
            <a:endParaRPr lang="tr-TR" dirty="0"/>
          </a:p>
          <a:p>
            <a:r>
              <a:rPr lang="tr-TR" b="1" dirty="0" err="1" smtClean="0"/>
              <a:t>Ferro</a:t>
            </a:r>
            <a:r>
              <a:rPr lang="tr-TR" b="1" dirty="0" smtClean="0"/>
              <a:t> </a:t>
            </a:r>
            <a:r>
              <a:rPr lang="tr-TR" b="1" dirty="0"/>
              <a:t>III </a:t>
            </a:r>
            <a:r>
              <a:rPr lang="tr-TR" b="1" dirty="0" err="1"/>
              <a:t>hidroksi</a:t>
            </a:r>
            <a:r>
              <a:rPr lang="tr-TR" b="1" dirty="0"/>
              <a:t> </a:t>
            </a:r>
            <a:r>
              <a:rPr lang="tr-TR" b="1" dirty="0" err="1"/>
              <a:t>polimaltoz</a:t>
            </a:r>
            <a:r>
              <a:rPr lang="tr-TR" b="1" dirty="0"/>
              <a:t>: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Ferrum</a:t>
            </a:r>
            <a:r>
              <a:rPr lang="tr-TR" dirty="0" smtClean="0"/>
              <a:t> </a:t>
            </a:r>
            <a:r>
              <a:rPr lang="tr-TR" dirty="0"/>
              <a:t>forte tablet :100 mg fe+3 içeriyor.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5196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5902" y="1690688"/>
            <a:ext cx="11017898" cy="4486275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Yetişkinlerde </a:t>
            </a:r>
            <a:r>
              <a:rPr lang="tr-TR" dirty="0"/>
              <a:t>günlük doz genellikle 180 mg </a:t>
            </a:r>
            <a:r>
              <a:rPr lang="tr-TR" dirty="0" err="1"/>
              <a:t>elementer</a:t>
            </a:r>
            <a:r>
              <a:rPr lang="tr-TR" dirty="0"/>
              <a:t> demir şeklindedir. Tedavi edici dozlar bulguların </a:t>
            </a:r>
            <a:r>
              <a:rPr lang="tr-TR" dirty="0" err="1"/>
              <a:t>şiddetine,ferritin</a:t>
            </a:r>
            <a:r>
              <a:rPr lang="tr-TR" dirty="0"/>
              <a:t> </a:t>
            </a:r>
            <a:r>
              <a:rPr lang="tr-TR" dirty="0" err="1"/>
              <a:t>düzeyine,hastanın</a:t>
            </a:r>
            <a:r>
              <a:rPr lang="tr-TR" dirty="0"/>
              <a:t> yaşına ve </a:t>
            </a:r>
            <a:r>
              <a:rPr lang="tr-TR" dirty="0" err="1"/>
              <a:t>gastrointestinal</a:t>
            </a:r>
            <a:r>
              <a:rPr lang="tr-TR" dirty="0"/>
              <a:t> yan etkilere bağlı olarak 100-200 mg arasında değişebilir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Demire </a:t>
            </a:r>
            <a:r>
              <a:rPr lang="tr-TR" dirty="0"/>
              <a:t>tahammülsüzlük çok sık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Oral demir preparatları bulantı, kusma, hazımsızlık, kabızlık, ishal veya koyu renk dışkıya neden olabilir.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6507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Etki Durumu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Demir </a:t>
            </a:r>
            <a:r>
              <a:rPr lang="tr-TR" dirty="0"/>
              <a:t>preparatını düşük dozla başlamak </a:t>
            </a:r>
          </a:p>
          <a:p>
            <a:endParaRPr lang="tr-TR" dirty="0"/>
          </a:p>
          <a:p>
            <a:r>
              <a:rPr lang="tr-TR" dirty="0" smtClean="0"/>
              <a:t>4- </a:t>
            </a:r>
            <a:r>
              <a:rPr lang="tr-TR" dirty="0"/>
              <a:t>5 gün içinde giderek dozu artırmak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Bölünmüş </a:t>
            </a:r>
            <a:r>
              <a:rPr lang="tr-TR" dirty="0"/>
              <a:t>dozlarda veya en düşük dozda veya gıdalarla vermek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3578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Biyoyayarlanım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Demir </a:t>
            </a:r>
            <a:r>
              <a:rPr lang="tr-TR" dirty="0"/>
              <a:t>emilimi çeşitli ilaçlarla azalabilir. Bu nedenle her iki ilaç arasında en az iki saat boşluk bırakılmalıdır.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İlaçlardaki </a:t>
            </a:r>
            <a:r>
              <a:rPr lang="tr-TR" dirty="0"/>
              <a:t>demirin emilimi mide boşken alındığında artar (yemekten 1,5-2 saat sonra).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1617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Biyoyararlanım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Asitli </a:t>
            </a:r>
            <a:r>
              <a:rPr lang="tr-TR" dirty="0"/>
              <a:t>meyve suları veya C vitamini emilimi artırırken, diğer </a:t>
            </a:r>
            <a:r>
              <a:rPr lang="tr-TR" dirty="0" err="1"/>
              <a:t>multivitaminler</a:t>
            </a:r>
            <a:r>
              <a:rPr lang="tr-TR" dirty="0"/>
              <a:t>, kalsiyum ve antiasitler emilimi </a:t>
            </a:r>
            <a:r>
              <a:rPr lang="tr-TR" dirty="0" smtClean="0"/>
              <a:t>azaltır.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288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Emilimi Etkileyen İlaç ve Besinler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 smtClean="0"/>
              <a:t>Antiasit </a:t>
            </a:r>
            <a:endParaRPr lang="tr-TR" dirty="0"/>
          </a:p>
          <a:p>
            <a:r>
              <a:rPr lang="tr-TR" b="1" dirty="0" smtClean="0"/>
              <a:t>Antibiyotik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Kinolonlar</a:t>
            </a: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Tetrasiklin</a:t>
            </a:r>
            <a:endParaRPr lang="tr-TR" dirty="0"/>
          </a:p>
          <a:p>
            <a:endParaRPr lang="tr-TR" dirty="0"/>
          </a:p>
          <a:p>
            <a:r>
              <a:rPr lang="tr-TR" dirty="0"/>
              <a:t>Tahıl (</a:t>
            </a:r>
            <a:r>
              <a:rPr lang="tr-TR" dirty="0" err="1"/>
              <a:t>fitat</a:t>
            </a:r>
            <a:r>
              <a:rPr lang="tr-TR" dirty="0"/>
              <a:t> ve </a:t>
            </a:r>
            <a:r>
              <a:rPr lang="tr-TR" dirty="0" err="1"/>
              <a:t>polifenon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/>
              <a:t>Diyet ürünleri (</a:t>
            </a:r>
            <a:r>
              <a:rPr lang="tr-TR" dirty="0" err="1"/>
              <a:t>fitat</a:t>
            </a:r>
            <a:r>
              <a:rPr lang="tr-TR" dirty="0"/>
              <a:t> ve </a:t>
            </a:r>
            <a:r>
              <a:rPr lang="tr-TR" dirty="0" err="1"/>
              <a:t>polifenon</a:t>
            </a:r>
            <a:r>
              <a:rPr lang="tr-TR" dirty="0"/>
              <a:t>) </a:t>
            </a:r>
          </a:p>
          <a:p>
            <a:r>
              <a:rPr lang="tr-TR" dirty="0"/>
              <a:t>Çay (</a:t>
            </a:r>
            <a:r>
              <a:rPr lang="tr-TR" dirty="0" err="1"/>
              <a:t>polifenon</a:t>
            </a:r>
            <a:r>
              <a:rPr lang="tr-TR" dirty="0"/>
              <a:t>) </a:t>
            </a:r>
          </a:p>
          <a:p>
            <a:r>
              <a:rPr lang="tr-TR" dirty="0"/>
              <a:t>Kahve </a:t>
            </a:r>
          </a:p>
          <a:p>
            <a:r>
              <a:rPr lang="tr-TR" dirty="0"/>
              <a:t>Yumurta </a:t>
            </a:r>
          </a:p>
          <a:p>
            <a:r>
              <a:rPr lang="tr-TR" dirty="0"/>
              <a:t>Süt </a:t>
            </a:r>
          </a:p>
        </p:txBody>
      </p:sp>
    </p:spTree>
    <p:extLst>
      <p:ext uri="{BB962C8B-B14F-4D97-AF65-F5344CB8AC3E}">
        <p14:creationId xmlns:p14="http://schemas.microsoft.com/office/powerpoint/2010/main" val="23269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err="1" smtClean="0"/>
              <a:t>DEA’de</a:t>
            </a:r>
            <a:r>
              <a:rPr lang="tr-TR" dirty="0" smtClean="0"/>
              <a:t> </a:t>
            </a:r>
            <a:r>
              <a:rPr lang="tr-TR" dirty="0"/>
              <a:t>oral demir tedavisi ile </a:t>
            </a:r>
            <a:r>
              <a:rPr lang="tr-TR" dirty="0" err="1"/>
              <a:t>Hb</a:t>
            </a:r>
            <a:r>
              <a:rPr lang="tr-TR" dirty="0"/>
              <a:t> 4 hafta içinde 1-2 g/dl artar. Bu nedenle tedavinin başlanmasından 4 hafta sonra bir kan sayımı istenmelidir. Uygun demir dozları verilmiş ve altta yatan neden düzeltilmiş ise anemi 2-4 ay içinde düzelecektir.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Hemoglobin </a:t>
            </a:r>
            <a:r>
              <a:rPr lang="tr-TR" dirty="0"/>
              <a:t>normalleştikten sonra demir depolarını doldurmak için 3 ay daha demir tedavisine devam edilmelidir.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27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Demir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%60-70 Hemoglobinde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%</a:t>
            </a:r>
            <a:r>
              <a:rPr lang="tr-TR" dirty="0"/>
              <a:t>10 </a:t>
            </a:r>
            <a:r>
              <a:rPr lang="tr-TR" dirty="0" err="1"/>
              <a:t>Miyoglobin</a:t>
            </a:r>
            <a:r>
              <a:rPr lang="tr-TR" dirty="0"/>
              <a:t>, </a:t>
            </a:r>
            <a:r>
              <a:rPr lang="tr-TR" dirty="0" err="1"/>
              <a:t>sitokromlar</a:t>
            </a:r>
            <a:r>
              <a:rPr lang="tr-TR" dirty="0"/>
              <a:t> ve demir içeren enzimlerde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%</a:t>
            </a:r>
            <a:r>
              <a:rPr lang="tr-TR" dirty="0"/>
              <a:t>20-30 Karaciğer ve </a:t>
            </a:r>
            <a:r>
              <a:rPr lang="tr-TR" dirty="0" err="1"/>
              <a:t>makrofajlarda</a:t>
            </a:r>
            <a:r>
              <a:rPr lang="tr-TR" dirty="0"/>
              <a:t> depolanır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113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Tedaviye Direnç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smtClean="0"/>
              <a:t>Hasta </a:t>
            </a:r>
            <a:r>
              <a:rPr lang="tr-TR" b="1" dirty="0"/>
              <a:t>ilacı kullanmış mı? </a:t>
            </a:r>
            <a:endParaRPr lang="tr-TR" dirty="0"/>
          </a:p>
          <a:p>
            <a:r>
              <a:rPr lang="tr-TR" b="1" dirty="0" smtClean="0"/>
              <a:t>Devam </a:t>
            </a:r>
            <a:r>
              <a:rPr lang="tr-TR" b="1" dirty="0"/>
              <a:t>eden kan kaybı? </a:t>
            </a:r>
            <a:endParaRPr lang="tr-TR" dirty="0"/>
          </a:p>
          <a:p>
            <a:r>
              <a:rPr lang="tr-TR" b="1" dirty="0" smtClean="0"/>
              <a:t>Yetersiz </a:t>
            </a:r>
            <a:r>
              <a:rPr lang="tr-TR" b="1" dirty="0"/>
              <a:t>tedavi süresi </a:t>
            </a:r>
            <a:endParaRPr lang="tr-TR" dirty="0"/>
          </a:p>
          <a:p>
            <a:r>
              <a:rPr lang="tr-TR" dirty="0" smtClean="0"/>
              <a:t>Yüksek 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Ph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   Antiasit</a:t>
            </a:r>
            <a:r>
              <a:rPr lang="tr-TR" dirty="0"/>
              <a:t>, H2 </a:t>
            </a:r>
            <a:r>
              <a:rPr lang="tr-TR" dirty="0" err="1"/>
              <a:t>blokör,gastrik</a:t>
            </a:r>
            <a:r>
              <a:rPr lang="tr-TR" dirty="0"/>
              <a:t> asit pompa inhibitörleri kullanımı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1211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Tedaviye Direnç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Demir </a:t>
            </a:r>
            <a:r>
              <a:rPr lang="tr-TR" dirty="0" err="1"/>
              <a:t>absorbsiyon</a:t>
            </a:r>
            <a:r>
              <a:rPr lang="tr-TR" dirty="0"/>
              <a:t>/</a:t>
            </a:r>
            <a:r>
              <a:rPr lang="tr-TR" dirty="0" err="1"/>
              <a:t>ütilizasyon</a:t>
            </a:r>
            <a:r>
              <a:rPr lang="tr-TR" dirty="0"/>
              <a:t> </a:t>
            </a:r>
            <a:r>
              <a:rPr lang="tr-TR" dirty="0" smtClean="0"/>
              <a:t>inhibitörleri</a:t>
            </a:r>
          </a:p>
          <a:p>
            <a:pPr marL="0" indent="0">
              <a:buNone/>
            </a:pPr>
            <a:r>
              <a:rPr lang="tr-TR" dirty="0" smtClean="0"/>
              <a:t>    Kurşun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Al </a:t>
            </a:r>
            <a:r>
              <a:rPr lang="tr-TR" dirty="0" err="1"/>
              <a:t>intoksikasyonu</a:t>
            </a:r>
            <a:r>
              <a:rPr lang="tr-TR" dirty="0"/>
              <a:t>(hemodiyaliz hastaları) 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Kr</a:t>
            </a:r>
            <a:r>
              <a:rPr lang="tr-TR" dirty="0" smtClean="0"/>
              <a:t> </a:t>
            </a:r>
            <a:r>
              <a:rPr lang="tr-TR" dirty="0" err="1"/>
              <a:t>inflamasyon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    Kanser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Yanlış tanı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Talasemi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 </a:t>
            </a:r>
            <a:r>
              <a:rPr lang="tr-TR" dirty="0" err="1" smtClean="0"/>
              <a:t>Sideroblastik</a:t>
            </a:r>
            <a:r>
              <a:rPr lang="tr-TR" dirty="0" smtClean="0"/>
              <a:t> anemi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7454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Tedaviye Direnç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 smtClean="0"/>
              <a:t>Çöliak</a:t>
            </a:r>
            <a:r>
              <a:rPr lang="tr-TR" b="1" dirty="0" smtClean="0"/>
              <a:t> </a:t>
            </a:r>
            <a:r>
              <a:rPr lang="tr-TR" b="1" dirty="0"/>
              <a:t>hastalığı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</a:t>
            </a:r>
            <a:r>
              <a:rPr lang="es-ES" dirty="0" smtClean="0"/>
              <a:t>Yeni </a:t>
            </a:r>
            <a:r>
              <a:rPr lang="es-ES" dirty="0"/>
              <a:t>tanı DEA’ de % 10 – 15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Gluten</a:t>
            </a:r>
            <a:r>
              <a:rPr lang="tr-TR" dirty="0" smtClean="0"/>
              <a:t> </a:t>
            </a:r>
            <a:r>
              <a:rPr lang="tr-TR" dirty="0"/>
              <a:t>kısıtlı diyet ile düzelme 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  <a:r>
              <a:rPr lang="tr-TR" dirty="0" err="1" smtClean="0"/>
              <a:t>Antiendomysial</a:t>
            </a:r>
            <a:r>
              <a:rPr lang="tr-TR" dirty="0" smtClean="0"/>
              <a:t> </a:t>
            </a:r>
            <a:r>
              <a:rPr lang="tr-TR" dirty="0"/>
              <a:t>antikor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297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Tedaviye Direnç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 err="1" smtClean="0"/>
              <a:t>Helicobacter</a:t>
            </a:r>
            <a:r>
              <a:rPr lang="tr-TR" b="1" dirty="0" smtClean="0"/>
              <a:t> </a:t>
            </a:r>
            <a:r>
              <a:rPr lang="tr-TR" b="1" dirty="0" err="1"/>
              <a:t>pylori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dirty="0" err="1" smtClean="0"/>
              <a:t>Antibiotik</a:t>
            </a:r>
            <a:r>
              <a:rPr lang="tr-TR" dirty="0" smtClean="0"/>
              <a:t> </a:t>
            </a:r>
            <a:r>
              <a:rPr lang="tr-TR" dirty="0"/>
              <a:t>tedavisi ile düzelme 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IgG</a:t>
            </a:r>
            <a:r>
              <a:rPr lang="tr-TR" dirty="0" smtClean="0"/>
              <a:t> </a:t>
            </a:r>
            <a:r>
              <a:rPr lang="tr-TR" dirty="0"/>
              <a:t>antikor, Nefes testi </a:t>
            </a:r>
            <a:endParaRPr lang="tr-TR" dirty="0" smtClean="0"/>
          </a:p>
          <a:p>
            <a:endParaRPr lang="tr-TR" dirty="0"/>
          </a:p>
          <a:p>
            <a:r>
              <a:rPr lang="tr-TR" b="1" dirty="0" err="1" smtClean="0"/>
              <a:t>Atrofik</a:t>
            </a:r>
            <a:r>
              <a:rPr lang="tr-TR" b="1" dirty="0" smtClean="0"/>
              <a:t> </a:t>
            </a:r>
            <a:r>
              <a:rPr lang="tr-TR" b="1" dirty="0"/>
              <a:t>gastrit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Gastrin,antiparietal</a:t>
            </a:r>
            <a:r>
              <a:rPr lang="tr-TR" dirty="0" smtClean="0"/>
              <a:t> antikor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0623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Parenteral</a:t>
            </a:r>
            <a:r>
              <a:rPr lang="tr-TR" dirty="0" smtClean="0"/>
              <a:t> Tedavi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 smtClean="0"/>
              <a:t>Demir </a:t>
            </a:r>
            <a:r>
              <a:rPr lang="tr-TR" b="1" dirty="0"/>
              <a:t>açığının fazla olduğu durumlar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GİS </a:t>
            </a:r>
            <a:r>
              <a:rPr lang="tr-TR" dirty="0"/>
              <a:t>kanamaları </a:t>
            </a:r>
          </a:p>
          <a:p>
            <a:pPr marL="0" indent="0"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Menoroji</a:t>
            </a: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Kronik </a:t>
            </a:r>
            <a:r>
              <a:rPr lang="tr-TR" dirty="0"/>
              <a:t>hemodiyaliz </a:t>
            </a:r>
          </a:p>
          <a:p>
            <a:r>
              <a:rPr lang="tr-TR" b="1" dirty="0" err="1" smtClean="0"/>
              <a:t>Malabsorpsiyon</a:t>
            </a:r>
            <a:r>
              <a:rPr lang="tr-TR" b="1" dirty="0" smtClean="0"/>
              <a:t> 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Gastrik</a:t>
            </a:r>
            <a:r>
              <a:rPr lang="tr-TR" dirty="0" smtClean="0"/>
              <a:t> </a:t>
            </a:r>
            <a:r>
              <a:rPr lang="tr-TR" dirty="0"/>
              <a:t>rezeksiyon 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Atrofik</a:t>
            </a:r>
            <a:r>
              <a:rPr lang="tr-TR" dirty="0" smtClean="0"/>
              <a:t> </a:t>
            </a:r>
            <a:r>
              <a:rPr lang="tr-TR" dirty="0"/>
              <a:t>gastrit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Çöliak</a:t>
            </a:r>
            <a:r>
              <a:rPr lang="tr-TR" dirty="0" smtClean="0"/>
              <a:t> </a:t>
            </a:r>
            <a:r>
              <a:rPr lang="tr-TR" dirty="0"/>
              <a:t>hastalığı </a:t>
            </a:r>
          </a:p>
          <a:p>
            <a:endParaRPr lang="tr-TR" dirty="0"/>
          </a:p>
          <a:p>
            <a:r>
              <a:rPr lang="tr-TR" b="1" dirty="0" smtClean="0"/>
              <a:t>Oral </a:t>
            </a:r>
            <a:r>
              <a:rPr lang="tr-TR" b="1" dirty="0"/>
              <a:t>tedavide yetersizlik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GİS </a:t>
            </a:r>
            <a:r>
              <a:rPr lang="tr-TR" dirty="0"/>
              <a:t>yan etkileri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Tedaviye </a:t>
            </a:r>
            <a:r>
              <a:rPr lang="tr-TR" dirty="0"/>
              <a:t>uyumsuzluk </a:t>
            </a:r>
          </a:p>
        </p:txBody>
      </p:sp>
    </p:spTree>
    <p:extLst>
      <p:ext uri="{BB962C8B-B14F-4D97-AF65-F5344CB8AC3E}">
        <p14:creationId xmlns:p14="http://schemas.microsoft.com/office/powerpoint/2010/main" val="29572457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Kontrendikasyon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Alerjik </a:t>
            </a:r>
            <a:r>
              <a:rPr lang="tr-TR" dirty="0"/>
              <a:t>hastalık (</a:t>
            </a:r>
            <a:r>
              <a:rPr lang="tr-TR" dirty="0" err="1"/>
              <a:t>astma</a:t>
            </a:r>
            <a:r>
              <a:rPr lang="tr-TR" dirty="0"/>
              <a:t>, egzama </a:t>
            </a:r>
            <a:r>
              <a:rPr lang="tr-TR" dirty="0" err="1"/>
              <a:t>vb</a:t>
            </a:r>
            <a:r>
              <a:rPr lang="tr-TR" dirty="0"/>
              <a:t>) </a:t>
            </a:r>
          </a:p>
          <a:p>
            <a:r>
              <a:rPr lang="tr-TR" dirty="0" smtClean="0"/>
              <a:t>Diğer </a:t>
            </a:r>
            <a:r>
              <a:rPr lang="tr-TR" dirty="0"/>
              <a:t>ilaçlara duyarlılık </a:t>
            </a:r>
          </a:p>
          <a:p>
            <a:r>
              <a:rPr lang="es-ES" dirty="0" smtClean="0"/>
              <a:t>Karaciğer </a:t>
            </a:r>
            <a:r>
              <a:rPr lang="es-ES" dirty="0"/>
              <a:t>sirozu ve hepatiti olan hastalar </a:t>
            </a:r>
          </a:p>
          <a:p>
            <a:r>
              <a:rPr lang="tr-TR" dirty="0" smtClean="0"/>
              <a:t>Enfeksiyon </a:t>
            </a:r>
            <a:r>
              <a:rPr lang="tr-TR" dirty="0"/>
              <a:t>(akut ve kronik) </a:t>
            </a:r>
          </a:p>
          <a:p>
            <a:r>
              <a:rPr lang="tr-TR" dirty="0" smtClean="0"/>
              <a:t>Aktif </a:t>
            </a:r>
            <a:r>
              <a:rPr lang="tr-TR" dirty="0" err="1"/>
              <a:t>inflamatuvar</a:t>
            </a:r>
            <a:r>
              <a:rPr lang="tr-TR" dirty="0"/>
              <a:t> hastalık (RA </a:t>
            </a:r>
            <a:r>
              <a:rPr lang="tr-TR" dirty="0" err="1"/>
              <a:t>vb</a:t>
            </a:r>
            <a:r>
              <a:rPr lang="tr-TR" dirty="0"/>
              <a:t>) </a:t>
            </a:r>
          </a:p>
          <a:p>
            <a:r>
              <a:rPr lang="tr-TR" dirty="0" smtClean="0"/>
              <a:t>Akut </a:t>
            </a:r>
            <a:r>
              <a:rPr lang="tr-TR" dirty="0"/>
              <a:t>böbrek yetmezliği </a:t>
            </a:r>
          </a:p>
          <a:p>
            <a:r>
              <a:rPr lang="tr-TR" dirty="0" smtClean="0"/>
              <a:t>Gebeliğin </a:t>
            </a:r>
            <a:r>
              <a:rPr lang="tr-TR" dirty="0"/>
              <a:t>ilk üç ayında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70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IV demir formları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Demir </a:t>
            </a:r>
            <a:r>
              <a:rPr lang="tr-TR" dirty="0" err="1"/>
              <a:t>dekstran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Anafilaktik</a:t>
            </a:r>
            <a:r>
              <a:rPr lang="tr-TR" dirty="0" smtClean="0"/>
              <a:t> </a:t>
            </a:r>
            <a:r>
              <a:rPr lang="tr-TR" dirty="0"/>
              <a:t>reaksiyon % 0.8 – 1.2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Geç </a:t>
            </a:r>
            <a:r>
              <a:rPr lang="tr-TR" dirty="0"/>
              <a:t>dönem serum hastalığı benzeri belirtiler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Tekrarlayan </a:t>
            </a:r>
            <a:r>
              <a:rPr lang="tr-TR" dirty="0"/>
              <a:t>tedavilerde % 2.5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Günümüzde daha güvenilir formları    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   Demir </a:t>
            </a:r>
            <a:r>
              <a:rPr lang="tr-TR" b="1" dirty="0" err="1"/>
              <a:t>sukroz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Demir </a:t>
            </a:r>
            <a:r>
              <a:rPr lang="tr-TR" dirty="0" err="1"/>
              <a:t>glukonat</a:t>
            </a:r>
            <a:r>
              <a:rPr lang="tr-TR" dirty="0"/>
              <a:t>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4635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Verilecek </a:t>
            </a:r>
            <a:r>
              <a:rPr lang="tr-TR" dirty="0"/>
              <a:t>toplam demir dozu (mg)= ağırlık (kg) x (Normal- hasta hemoglobin farkı) x 2,4 + 500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Genellikle </a:t>
            </a:r>
            <a:r>
              <a:rPr lang="tr-TR" dirty="0"/>
              <a:t>gün aşırı 100 mg olarak yapılıyor. </a:t>
            </a:r>
          </a:p>
          <a:p>
            <a:endParaRPr lang="tr-TR" dirty="0"/>
          </a:p>
          <a:p>
            <a:r>
              <a:rPr lang="tr-TR" dirty="0" smtClean="0"/>
              <a:t>Mutlaka </a:t>
            </a:r>
            <a:r>
              <a:rPr lang="tr-TR" dirty="0"/>
              <a:t>test dozuyla başlanması gerekir.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0900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100 </a:t>
            </a:r>
            <a:r>
              <a:rPr lang="tr-TR" dirty="0"/>
              <a:t>ml </a:t>
            </a:r>
            <a:r>
              <a:rPr lang="tr-TR" dirty="0" err="1"/>
              <a:t>izotonik</a:t>
            </a:r>
            <a:r>
              <a:rPr lang="tr-TR" dirty="0"/>
              <a:t> içine 1 </a:t>
            </a:r>
            <a:r>
              <a:rPr lang="tr-TR" dirty="0" err="1"/>
              <a:t>amp</a:t>
            </a:r>
            <a:r>
              <a:rPr lang="tr-TR" dirty="0"/>
              <a:t> konacak. 25 mg test dozu 15 dakikada yapılıp 60 dakika beklenecek. Reaksiyon olmaz ise kalanı en az 30 dakika’ da </a:t>
            </a:r>
            <a:r>
              <a:rPr lang="tr-TR" dirty="0" err="1"/>
              <a:t>infüzyon</a:t>
            </a:r>
            <a:r>
              <a:rPr lang="tr-TR" dirty="0"/>
              <a:t> yapılacak. Haftada üç kez olacak şekilde total doz tamamlanacak.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2481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Başlangıç </a:t>
            </a:r>
            <a:r>
              <a:rPr lang="tr-TR" dirty="0" err="1"/>
              <a:t>Hb</a:t>
            </a:r>
            <a:r>
              <a:rPr lang="tr-TR" dirty="0"/>
              <a:t>&lt;7 tüm hastalar. </a:t>
            </a:r>
          </a:p>
          <a:p>
            <a:r>
              <a:rPr lang="tr-TR" dirty="0" smtClean="0"/>
              <a:t>Başlangıçta </a:t>
            </a:r>
            <a:r>
              <a:rPr lang="tr-TR" dirty="0"/>
              <a:t>avuç solukluğu, yalnızca avuç içini değil parmak uçlarını da kapsayacak biçimde belirginse, ağır anemi düşünülerek, </a:t>
            </a:r>
          </a:p>
          <a:p>
            <a:r>
              <a:rPr lang="tr-TR" dirty="0" smtClean="0"/>
              <a:t>Ağızdan </a:t>
            </a:r>
            <a:r>
              <a:rPr lang="tr-TR" dirty="0"/>
              <a:t>demirin uygun dozda ve düzenli kullanımına karşın, 3 hafta sonra avuç solukluğunda düzelme olmaz ya da hemoglobin düzeyindeki artış 1-2 g/dl’nin altında kalır ise, tedaviye </a:t>
            </a:r>
            <a:r>
              <a:rPr lang="tr-TR" dirty="0" err="1"/>
              <a:t>yanıtsızlık</a:t>
            </a:r>
            <a:r>
              <a:rPr lang="tr-TR" dirty="0"/>
              <a:t> düşünülerek,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99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1031" name="Picture 7" descr="Demir eksikliği anemisi tanı ve tedavi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71891"/>
            <a:ext cx="10636898" cy="682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157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Belirgin </a:t>
            </a:r>
            <a:r>
              <a:rPr lang="tr-TR" dirty="0" err="1"/>
              <a:t>splenomegali</a:t>
            </a:r>
            <a:r>
              <a:rPr lang="tr-TR" dirty="0"/>
              <a:t> veya </a:t>
            </a:r>
            <a:r>
              <a:rPr lang="tr-TR" dirty="0" err="1"/>
              <a:t>hemoliz</a:t>
            </a:r>
            <a:r>
              <a:rPr lang="tr-TR" dirty="0"/>
              <a:t> bulguları veya ailede </a:t>
            </a:r>
            <a:r>
              <a:rPr lang="tr-TR" dirty="0" err="1"/>
              <a:t>hemolitik</a:t>
            </a:r>
            <a:r>
              <a:rPr lang="tr-TR" dirty="0"/>
              <a:t> anemi öyküsü </a:t>
            </a:r>
            <a:r>
              <a:rPr lang="tr-TR" dirty="0" err="1"/>
              <a:t>varsa,hemolitik</a:t>
            </a:r>
            <a:r>
              <a:rPr lang="tr-TR" dirty="0"/>
              <a:t> anemi düşünerek </a:t>
            </a:r>
          </a:p>
          <a:p>
            <a:r>
              <a:rPr lang="tr-TR" dirty="0" smtClean="0"/>
              <a:t>Dışkıda </a:t>
            </a:r>
            <a:r>
              <a:rPr lang="tr-TR" dirty="0"/>
              <a:t>kan varsa, özellikle erişkinde </a:t>
            </a:r>
            <a:r>
              <a:rPr lang="tr-TR" dirty="0" err="1"/>
              <a:t>gastrointestinal</a:t>
            </a:r>
            <a:r>
              <a:rPr lang="tr-TR" dirty="0"/>
              <a:t> sistem tümörü düşünülerek </a:t>
            </a:r>
          </a:p>
          <a:p>
            <a:r>
              <a:rPr lang="tr-TR" dirty="0" smtClean="0"/>
              <a:t>Anemi </a:t>
            </a:r>
            <a:r>
              <a:rPr lang="tr-TR" dirty="0"/>
              <a:t>ile birlikte kalp yetmezliği bulguları varsa ağır anemi düşünülerek, </a:t>
            </a:r>
          </a:p>
          <a:p>
            <a:r>
              <a:rPr lang="tr-TR" dirty="0" smtClean="0"/>
              <a:t>Anemi </a:t>
            </a:r>
            <a:r>
              <a:rPr lang="tr-TR" dirty="0"/>
              <a:t>nedeni açıklanamayan hastalar,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Malignite</a:t>
            </a:r>
            <a:r>
              <a:rPr lang="tr-TR" dirty="0" smtClean="0"/>
              <a:t> </a:t>
            </a:r>
            <a:r>
              <a:rPr lang="tr-TR" dirty="0"/>
              <a:t>riski nedeniyle bütün yaşlı hastalar,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6794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New </a:t>
            </a:r>
            <a:r>
              <a:rPr lang="tr-TR" dirty="0" err="1" smtClean="0"/>
              <a:t>England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Medicine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r>
              <a:rPr lang="tr-TR" dirty="0" smtClean="0"/>
              <a:t>Birinci B </a:t>
            </a:r>
            <a:r>
              <a:rPr lang="tr-TR" dirty="0" err="1" smtClean="0"/>
              <a:t>asamak</a:t>
            </a:r>
            <a:r>
              <a:rPr lang="tr-TR" dirty="0" smtClean="0"/>
              <a:t> T anı ve Tedavi Rehberi</a:t>
            </a:r>
          </a:p>
          <a:p>
            <a:endParaRPr lang="tr-TR" dirty="0"/>
          </a:p>
          <a:p>
            <a:r>
              <a:rPr lang="tr-TR" dirty="0" smtClean="0"/>
              <a:t>Türk Hematoloji Derneği Yetişkinlerde </a:t>
            </a:r>
            <a:r>
              <a:rPr lang="tr-TR" smtClean="0"/>
              <a:t>DEA Kılavuzu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74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Demir kaybı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sv-SE" dirty="0"/>
              <a:t>Vücuttan gastrointestinal sistemden dökülen epitelial hücreleri ve kanamalar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69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DSÖ tanımlamasına göre anemi: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nl-NL" dirty="0"/>
              <a:t>&gt;15 yaş erkeklerde Hb 13 mg/dl </a:t>
            </a:r>
            <a:endParaRPr lang="tr-TR" dirty="0" smtClean="0"/>
          </a:p>
          <a:p>
            <a:endParaRPr lang="nl-NL" dirty="0"/>
          </a:p>
          <a:p>
            <a:r>
              <a:rPr lang="es-ES" dirty="0" smtClean="0"/>
              <a:t>&gt;</a:t>
            </a:r>
            <a:r>
              <a:rPr lang="es-ES" dirty="0"/>
              <a:t>15 yaş ve gebe olmayan </a:t>
            </a:r>
          </a:p>
          <a:p>
            <a:pPr marL="0" indent="0">
              <a:buNone/>
            </a:pPr>
            <a:r>
              <a:rPr lang="tr-TR" dirty="0" smtClean="0"/>
              <a:t> kadınlarda </a:t>
            </a:r>
            <a:r>
              <a:rPr lang="tr-TR" dirty="0"/>
              <a:t>12 mg/dl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Gebe </a:t>
            </a:r>
            <a:r>
              <a:rPr lang="tr-TR" dirty="0"/>
              <a:t>kadınlarda 11 mg/dl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12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Demir </a:t>
            </a:r>
            <a:r>
              <a:rPr lang="tr-TR" dirty="0"/>
              <a:t>eksikliğinde (DE) iki basamak vardır </a:t>
            </a:r>
          </a:p>
          <a:p>
            <a:r>
              <a:rPr lang="tr-TR" dirty="0"/>
              <a:t>a) </a:t>
            </a:r>
            <a:r>
              <a:rPr lang="tr-TR" b="1" dirty="0"/>
              <a:t>Demir eksikliği</a:t>
            </a:r>
            <a:r>
              <a:rPr lang="tr-TR" dirty="0"/>
              <a:t>: vücudun toplam demirinin azalması olarak tanımlanır. Anemi henüz yoktur. </a:t>
            </a:r>
          </a:p>
          <a:p>
            <a:r>
              <a:rPr lang="tr-TR" dirty="0"/>
              <a:t>b</a:t>
            </a:r>
            <a:r>
              <a:rPr lang="tr-TR" b="1" dirty="0"/>
              <a:t>) Demir eksikliği anemisi </a:t>
            </a:r>
            <a:r>
              <a:rPr lang="tr-TR" dirty="0"/>
              <a:t>(DEA): demir eksikliğinin </a:t>
            </a:r>
            <a:r>
              <a:rPr lang="tr-TR" dirty="0" err="1"/>
              <a:t>eritropoezi</a:t>
            </a:r>
            <a:r>
              <a:rPr lang="tr-TR" dirty="0"/>
              <a:t> azaltması sonucu anemi gelişmiştir.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12.01.2021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36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5208</TotalTime>
  <Words>1766</Words>
  <Application>Microsoft Office PowerPoint</Application>
  <PresentationFormat>Özel</PresentationFormat>
  <Paragraphs>522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61</vt:i4>
      </vt:variant>
    </vt:vector>
  </HeadingPairs>
  <TitlesOfParts>
    <vt:vector size="62" baseType="lpstr">
      <vt:lpstr>Office Teması</vt:lpstr>
      <vt:lpstr>DEMİR EKSİKLİĞİ ANEMİSİ</vt:lpstr>
      <vt:lpstr> Prevalans </vt:lpstr>
      <vt:lpstr> Demir </vt:lpstr>
      <vt:lpstr> Demir </vt:lpstr>
      <vt:lpstr> Demir </vt:lpstr>
      <vt:lpstr>PowerPoint Sunusu</vt:lpstr>
      <vt:lpstr> Demir kaybı   </vt:lpstr>
      <vt:lpstr> DSÖ tanımlamasına göre anemi: </vt:lpstr>
      <vt:lpstr>PowerPoint Sunusu</vt:lpstr>
      <vt:lpstr> Eritrosit morfolojisine göre anemilerin sınıflandırması </vt:lpstr>
      <vt:lpstr> Demir Eksikliği Anemisi nedenleri: </vt:lpstr>
      <vt:lpstr> Demir eksikliği anemisi nedenleri- GİS KAYNAKLI   </vt:lpstr>
      <vt:lpstr>PowerPoint Sunusu</vt:lpstr>
      <vt:lpstr> Anamnez </vt:lpstr>
      <vt:lpstr> Mensturasyonda kanama miktarını belirlemeye yarayan sorular   </vt:lpstr>
      <vt:lpstr> Normal menstural kanaması olan kadın:   </vt:lpstr>
      <vt:lpstr> Belirti ve bulgular </vt:lpstr>
      <vt:lpstr> Belirti ve bulgular </vt:lpstr>
      <vt:lpstr> Belirti ve bulgular </vt:lpstr>
      <vt:lpstr>PowerPoint Sunusu</vt:lpstr>
      <vt:lpstr> DEA başlangıç testleri </vt:lpstr>
      <vt:lpstr>PowerPoint Sunusu</vt:lpstr>
      <vt:lpstr>PowerPoint Sunusu</vt:lpstr>
      <vt:lpstr> Serum ferritini</vt:lpstr>
      <vt:lpstr> Serum ferritini </vt:lpstr>
      <vt:lpstr>Serum demir-TDBK-TSAT</vt:lpstr>
      <vt:lpstr> Bu testleri ne zaman yapalım? </vt:lpstr>
      <vt:lpstr>PowerPoint Sunusu</vt:lpstr>
      <vt:lpstr>Kronik Hastalık Anemisi</vt:lpstr>
      <vt:lpstr>Talasemi minör</vt:lpstr>
      <vt:lpstr>Sideroblastik anemi</vt:lpstr>
      <vt:lpstr>Üst ve alt GİS incelemeler</vt:lpstr>
      <vt:lpstr>Üst ve alt GİS incelemeler</vt:lpstr>
      <vt:lpstr>Gebelerde Aneminin Anne ve Bebekteki Etkileri</vt:lpstr>
      <vt:lpstr>Gebelerde Aneminin Sınıflandırılması ve Tedavisi</vt:lpstr>
      <vt:lpstr>PowerPoint Sunusu</vt:lpstr>
      <vt:lpstr>PowerPoint Sunusu</vt:lpstr>
      <vt:lpstr>İzleme Süresi ve Sıklığı</vt:lpstr>
      <vt:lpstr>Sevk Ölçütleri</vt:lpstr>
      <vt:lpstr> Tedavi</vt:lpstr>
      <vt:lpstr>PowerPoint Sunusu</vt:lpstr>
      <vt:lpstr>Oral Demir Preparatları</vt:lpstr>
      <vt:lpstr>Oral Demir Preparatları</vt:lpstr>
      <vt:lpstr>Tedavi</vt:lpstr>
      <vt:lpstr>Yan Etki Durumu</vt:lpstr>
      <vt:lpstr>Biyoyayarlanım</vt:lpstr>
      <vt:lpstr>Biyoyararlanım</vt:lpstr>
      <vt:lpstr>Emilimi Etkileyen İlaç ve Besinler</vt:lpstr>
      <vt:lpstr>Süre</vt:lpstr>
      <vt:lpstr>Tedaviye Direnç</vt:lpstr>
      <vt:lpstr>Tedaviye Direnç</vt:lpstr>
      <vt:lpstr> Tedaviye Direnç  </vt:lpstr>
      <vt:lpstr>Tedaviye Direnç</vt:lpstr>
      <vt:lpstr>Parenteral Tedavi</vt:lpstr>
      <vt:lpstr>Kontrendikasyon</vt:lpstr>
      <vt:lpstr>IV demir formları</vt:lpstr>
      <vt:lpstr>PowerPoint Sunusu</vt:lpstr>
      <vt:lpstr>Uygulama</vt:lpstr>
      <vt:lpstr>Sevk</vt:lpstr>
      <vt:lpstr>Sevk</vt:lpstr>
      <vt:lpstr>Kaynak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 Ağrısına Yaklaşım</dc:title>
  <dc:creator>Toshiba</dc:creator>
  <cp:lastModifiedBy>Win7</cp:lastModifiedBy>
  <cp:revision>248</cp:revision>
  <dcterms:created xsi:type="dcterms:W3CDTF">2020-07-07T18:49:14Z</dcterms:created>
  <dcterms:modified xsi:type="dcterms:W3CDTF">2021-01-12T08:58:02Z</dcterms:modified>
</cp:coreProperties>
</file>